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8" r:id="rId2"/>
    <p:sldMasterId id="2147483670" r:id="rId3"/>
  </p:sldMasterIdLst>
  <p:notesMasterIdLst>
    <p:notesMasterId r:id="rId11"/>
  </p:notesMasterIdLst>
  <p:sldIdLst>
    <p:sldId id="259" r:id="rId4"/>
    <p:sldId id="257" r:id="rId5"/>
    <p:sldId id="276" r:id="rId6"/>
    <p:sldId id="264" r:id="rId7"/>
    <p:sldId id="277" r:id="rId8"/>
    <p:sldId id="270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F2C"/>
    <a:srgbClr val="585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14" autoAdjust="0"/>
  </p:normalViewPr>
  <p:slideViewPr>
    <p:cSldViewPr snapToGrid="0" snapToObjects="1">
      <p:cViewPr varScale="1">
        <p:scale>
          <a:sx n="80" d="100"/>
          <a:sy n="80" d="100"/>
        </p:scale>
        <p:origin x="19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B13EAC-D508-4A1E-9E4A-A3B3E9C9AEB8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893CFE-3FB5-48EC-8128-F906DF3FF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5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2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https</a:t>
            </a:r>
            <a:r>
              <a:rPr lang="en-US" sz="1400" dirty="0"/>
              <a:t>://www.youtube.com/watch?v=LHqUMqvL1RQ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7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6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9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http</a:t>
            </a:r>
            <a:r>
              <a:rPr lang="en-US" sz="1400" dirty="0"/>
              <a:t>://www.c-span.org/video/?c4547791/clinton-early-childhood-development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38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3CFE-3FB5-48EC-8128-F906DF3FF1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742950" indent="-28575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chemeClr val="accent4"/>
                </a:solidFill>
                <a:latin typeface="Helvetica"/>
                <a:cs typeface="Helvetica"/>
              </a:defRPr>
            </a:lvl3pPr>
            <a:lvl4pPr marL="1600200" indent="-22860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0829398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4852" y="4402163"/>
            <a:ext cx="7772400" cy="1470025"/>
          </a:xfrm>
        </p:spPr>
        <p:txBody>
          <a:bodyPr anchor="t"/>
          <a:lstStyle>
            <a:lvl1pPr algn="l">
              <a:defRPr>
                <a:solidFill>
                  <a:srgbClr val="58585B"/>
                </a:solidFill>
                <a:latin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30443712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1766" y="4984276"/>
            <a:ext cx="8218851" cy="1564477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83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3059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52"/>
          <a:stretch/>
        </p:blipFill>
        <p:spPr>
          <a:xfrm>
            <a:off x="1" y="6126163"/>
            <a:ext cx="9157511" cy="154550"/>
          </a:xfrm>
          <a:prstGeom prst="rect">
            <a:avLst/>
          </a:prstGeom>
          <a:solidFill>
            <a:srgbClr val="AF1F2C"/>
          </a:solidFill>
        </p:spPr>
      </p:pic>
    </p:spTree>
    <p:extLst>
      <p:ext uri="{BB962C8B-B14F-4D97-AF65-F5344CB8AC3E}">
        <p14:creationId xmlns:p14="http://schemas.microsoft.com/office/powerpoint/2010/main" val="11903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4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accent4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accent4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128" y="4379065"/>
            <a:ext cx="7885672" cy="174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3"/>
          <a:stretch/>
        </p:blipFill>
        <p:spPr>
          <a:xfrm>
            <a:off x="-40536" y="-13510"/>
            <a:ext cx="9211560" cy="4246843"/>
          </a:xfrm>
          <a:prstGeom prst="rect">
            <a:avLst/>
          </a:prstGeom>
          <a:solidFill>
            <a:srgbClr val="B11F30"/>
          </a:solidFill>
        </p:spPr>
      </p:pic>
    </p:spTree>
    <p:extLst>
      <p:ext uri="{BB962C8B-B14F-4D97-AF65-F5344CB8AC3E}">
        <p14:creationId xmlns:p14="http://schemas.microsoft.com/office/powerpoint/2010/main" val="16781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4400" kern="1200">
          <a:solidFill>
            <a:srgbClr val="58585B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3" descr="Slide Templa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0" y="4669897"/>
            <a:ext cx="9174161" cy="2201333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227" y="4987637"/>
            <a:ext cx="8229600" cy="145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6586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slow">
    <p:cover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bg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HqUMqvL1R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pan.org/video/?c4547791/clinton-early-childhood-developme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841" y="4402163"/>
            <a:ext cx="8592207" cy="2282416"/>
          </a:xfrm>
        </p:spPr>
        <p:txBody>
          <a:bodyPr>
            <a:normAutofit/>
          </a:bodyPr>
          <a:lstStyle/>
          <a:p>
            <a:r>
              <a:rPr lang="en-US" b="1" dirty="0"/>
              <a:t>Investing in Young Children to End Global Poverty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2016 RESULTS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133610878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49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 200 million children are failing to reach their full potential because of:</a:t>
            </a:r>
          </a:p>
          <a:p>
            <a:r>
              <a:rPr lang="en-US" dirty="0"/>
              <a:t>Poverty</a:t>
            </a:r>
          </a:p>
          <a:p>
            <a:r>
              <a:rPr lang="en-US" dirty="0"/>
              <a:t>Poor health and nutrition</a:t>
            </a:r>
          </a:p>
          <a:p>
            <a:r>
              <a:rPr lang="en-US" dirty="0"/>
              <a:t>Lack of quality care</a:t>
            </a:r>
          </a:p>
        </p:txBody>
      </p:sp>
    </p:spTree>
    <p:extLst>
      <p:ext uri="{BB962C8B-B14F-4D97-AF65-F5344CB8AC3E}">
        <p14:creationId xmlns:p14="http://schemas.microsoft.com/office/powerpoint/2010/main" val="376813999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early childhood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9297" cy="4525963"/>
          </a:xfrm>
        </p:spPr>
        <p:txBody>
          <a:bodyPr>
            <a:normAutofit/>
          </a:bodyPr>
          <a:lstStyle/>
          <a:p>
            <a:r>
              <a:rPr lang="en-US" dirty="0"/>
              <a:t>Targets children from before birth to age 8</a:t>
            </a:r>
          </a:p>
          <a:p>
            <a:r>
              <a:rPr lang="en-US" dirty="0"/>
              <a:t>Cross-sectoral</a:t>
            </a:r>
          </a:p>
          <a:p>
            <a:pPr lvl="1"/>
            <a:r>
              <a:rPr lang="en-US" dirty="0"/>
              <a:t>Nutrition</a:t>
            </a:r>
          </a:p>
          <a:p>
            <a:pPr lvl="1"/>
            <a:r>
              <a:rPr lang="en-US" dirty="0"/>
              <a:t>Interaction and parent support</a:t>
            </a:r>
          </a:p>
          <a:p>
            <a:pPr lvl="1"/>
            <a:r>
              <a:rPr lang="en-US" dirty="0"/>
              <a:t>Early learning </a:t>
            </a:r>
          </a:p>
        </p:txBody>
      </p:sp>
      <p:pic>
        <p:nvPicPr>
          <p:cNvPr id="4098" name="Picture 2" descr="http://www.dltk-holidays.com/dad/images/s/handprint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97" y="1695450"/>
            <a:ext cx="33337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3651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789"/>
            <a:ext cx="5519057" cy="4338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4.2 by 2030 ensure that all girls and boys have access to quality early childhood development, care and pre-primary education so that they are ready for primary education</a:t>
            </a:r>
          </a:p>
        </p:txBody>
      </p:sp>
      <p:pic>
        <p:nvPicPr>
          <p:cNvPr id="8194" name="Picture 2" descr="https://sustainabledevelopment.un.org/content/images/E_SDG_Icons-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257" y="2016353"/>
            <a:ext cx="2849562" cy="284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399395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“Our failure to make the right investments in early childhood development is </a:t>
            </a:r>
            <a:r>
              <a:rPr lang="en-US" b="1" dirty="0"/>
              <a:t>condemning millions of children to lives of exclusion</a:t>
            </a:r>
            <a:r>
              <a:rPr lang="en-US" dirty="0"/>
              <a:t>. We can’t promise to equalize development outcomes, but </a:t>
            </a:r>
            <a:r>
              <a:rPr lang="en-US" b="1" dirty="0"/>
              <a:t>we can insist on equalizing opportunity</a:t>
            </a:r>
            <a:r>
              <a:rPr lang="en-US" dirty="0"/>
              <a:t>.” 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2400" dirty="0"/>
              <a:t>		</a:t>
            </a:r>
          </a:p>
          <a:p>
            <a:pPr marL="0" indent="0">
              <a:buNone/>
            </a:pPr>
            <a:r>
              <a:rPr lang="en-US" sz="2400" dirty="0"/>
              <a:t>						</a:t>
            </a:r>
            <a:r>
              <a:rPr lang="en-US" sz="2800" dirty="0"/>
              <a:t>-World Bank President Jim Kim</a:t>
            </a:r>
          </a:p>
          <a:p>
            <a:pPr marL="0" indent="0">
              <a:buNone/>
            </a:pPr>
            <a:r>
              <a:rPr lang="en-US" sz="2800" dirty="0"/>
              <a:t>						  April 2016</a:t>
            </a:r>
          </a:p>
        </p:txBody>
      </p:sp>
    </p:spTree>
    <p:extLst>
      <p:ext uri="{BB962C8B-B14F-4D97-AF65-F5344CB8AC3E}">
        <p14:creationId xmlns:p14="http://schemas.microsoft.com/office/powerpoint/2010/main" val="67755113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6" y="2425372"/>
            <a:ext cx="3421117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Engaging with U.S. presidential candidates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0" name="Picture 6" descr="https://timedotcom.files.wordpress.com/2015/08/hillary-clinton-college-children.jpg?quality=75&amp;strip=color&amp;w=59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93" y="1937900"/>
            <a:ext cx="4792612" cy="313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6416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Katherine Merseth, Team Leader, Early Childhood Development, RTI International</a:t>
            </a:r>
          </a:p>
          <a:p>
            <a:r>
              <a:rPr lang="en-US" dirty="0"/>
              <a:t>Peter </a:t>
            </a:r>
            <a:r>
              <a:rPr lang="en-US" dirty="0" err="1"/>
              <a:t>Kamau</a:t>
            </a:r>
            <a:r>
              <a:rPr lang="en-US" dirty="0"/>
              <a:t>, Deputy Executive Director, KANCO</a:t>
            </a:r>
          </a:p>
          <a:p>
            <a:r>
              <a:rPr lang="en-US" dirty="0"/>
              <a:t>Lynette Okengo, Executive Director, Africa Early Childhood Network</a:t>
            </a:r>
          </a:p>
        </p:txBody>
      </p:sp>
    </p:spTree>
    <p:extLst>
      <p:ext uri="{BB962C8B-B14F-4D97-AF65-F5344CB8AC3E}">
        <p14:creationId xmlns:p14="http://schemas.microsoft.com/office/powerpoint/2010/main" val="286882352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AF1F2C"/>
      </a:dk2>
      <a:lt2>
        <a:srgbClr val="FFFFFF"/>
      </a:lt2>
      <a:accent1>
        <a:srgbClr val="58585B"/>
      </a:accent1>
      <a:accent2>
        <a:srgbClr val="AF1F2C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AF1F2C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169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Helvetica</vt:lpstr>
      <vt:lpstr>Office Theme</vt:lpstr>
      <vt:lpstr>2_Custom Design</vt:lpstr>
      <vt:lpstr>Custom Design</vt:lpstr>
      <vt:lpstr>Investing in Young Children to End Global Poverty 2016 RESULTS International Conference</vt:lpstr>
      <vt:lpstr>What’s the problem?</vt:lpstr>
      <vt:lpstr>What is early childhood development?</vt:lpstr>
      <vt:lpstr>Why now?</vt:lpstr>
      <vt:lpstr>Why now?</vt:lpstr>
      <vt:lpstr>Setting the Stage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Artman</dc:creator>
  <cp:lastModifiedBy>Allison Grossman</cp:lastModifiedBy>
  <cp:revision>50</cp:revision>
  <cp:lastPrinted>2016-06-24T17:15:40Z</cp:lastPrinted>
  <dcterms:created xsi:type="dcterms:W3CDTF">2014-08-28T20:50:18Z</dcterms:created>
  <dcterms:modified xsi:type="dcterms:W3CDTF">2016-06-29T14:47:42Z</dcterms:modified>
</cp:coreProperties>
</file>