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0" r:id="rId6"/>
  </p:sldMasterIdLst>
  <p:notesMasterIdLst>
    <p:notesMasterId r:id="rId36"/>
  </p:notesMasterIdLst>
  <p:sldIdLst>
    <p:sldId id="259" r:id="rId7"/>
    <p:sldId id="373" r:id="rId8"/>
    <p:sldId id="290" r:id="rId9"/>
    <p:sldId id="344" r:id="rId10"/>
    <p:sldId id="421" r:id="rId11"/>
    <p:sldId id="399" r:id="rId12"/>
    <p:sldId id="427" r:id="rId13"/>
    <p:sldId id="416" r:id="rId14"/>
    <p:sldId id="358" r:id="rId15"/>
    <p:sldId id="415" r:id="rId16"/>
    <p:sldId id="405" r:id="rId17"/>
    <p:sldId id="356" r:id="rId18"/>
    <p:sldId id="406" r:id="rId19"/>
    <p:sldId id="428" r:id="rId20"/>
    <p:sldId id="407" r:id="rId21"/>
    <p:sldId id="367" r:id="rId22"/>
    <p:sldId id="419" r:id="rId23"/>
    <p:sldId id="409" r:id="rId24"/>
    <p:sldId id="410" r:id="rId25"/>
    <p:sldId id="391" r:id="rId26"/>
    <p:sldId id="401" r:id="rId27"/>
    <p:sldId id="420" r:id="rId28"/>
    <p:sldId id="412" r:id="rId29"/>
    <p:sldId id="398" r:id="rId30"/>
    <p:sldId id="414" r:id="rId31"/>
    <p:sldId id="366" r:id="rId32"/>
    <p:sldId id="402" r:id="rId33"/>
    <p:sldId id="403" r:id="rId34"/>
    <p:sldId id="40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AF1F2D"/>
    <a:srgbClr val="AF1F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4" autoAdjust="0"/>
    <p:restoredTop sz="94692" autoAdjust="0"/>
  </p:normalViewPr>
  <p:slideViewPr>
    <p:cSldViewPr snapToGrid="0" snapToObjects="1">
      <p:cViewPr varScale="1">
        <p:scale>
          <a:sx n="34" d="100"/>
          <a:sy n="34" d="100"/>
        </p:scale>
        <p:origin x="112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Smith" userId="80b0430d-7e18-4b4e-ba40-6a0405ab6007" providerId="ADAL" clId="{4EC68C30-6B35-4837-BF48-E27B56B68F2A}"/>
    <pc:docChg chg="undo addSld delSld">
      <pc:chgData name="Colin Smith" userId="80b0430d-7e18-4b4e-ba40-6a0405ab6007" providerId="ADAL" clId="{4EC68C30-6B35-4837-BF48-E27B56B68F2A}" dt="2019-07-24T14:51:51.166" v="9" actId="2696"/>
      <pc:docMkLst>
        <pc:docMk/>
      </pc:docMkLst>
      <pc:sldChg chg="add del">
        <pc:chgData name="Colin Smith" userId="80b0430d-7e18-4b4e-ba40-6a0405ab6007" providerId="ADAL" clId="{4EC68C30-6B35-4837-BF48-E27B56B68F2A}" dt="2019-07-24T14:51:45.337" v="7" actId="2696"/>
        <pc:sldMkLst>
          <pc:docMk/>
          <pc:sldMk cId="3055794269" sldId="399"/>
        </pc:sldMkLst>
      </pc:sldChg>
      <pc:sldChg chg="add del">
        <pc:chgData name="Colin Smith" userId="80b0430d-7e18-4b4e-ba40-6a0405ab6007" providerId="ADAL" clId="{4EC68C30-6B35-4837-BF48-E27B56B68F2A}" dt="2019-07-24T14:51:51.166" v="9" actId="2696"/>
        <pc:sldMkLst>
          <pc:docMk/>
          <pc:sldMk cId="2952742485" sldId="400"/>
        </pc:sldMkLst>
      </pc:sldChg>
      <pc:sldChg chg="add del">
        <pc:chgData name="Colin Smith" userId="80b0430d-7e18-4b4e-ba40-6a0405ab6007" providerId="ADAL" clId="{4EC68C30-6B35-4837-BF48-E27B56B68F2A}" dt="2019-07-24T14:51:51.165" v="8" actId="2696"/>
        <pc:sldMkLst>
          <pc:docMk/>
          <pc:sldMk cId="2523493326" sldId="422"/>
        </pc:sldMkLst>
      </pc:sldChg>
      <pc:sldChg chg="add del">
        <pc:chgData name="Colin Smith" userId="80b0430d-7e18-4b4e-ba40-6a0405ab6007" providerId="ADAL" clId="{4EC68C30-6B35-4837-BF48-E27B56B68F2A}" dt="2019-07-24T14:51:45.313" v="4" actId="2696"/>
        <pc:sldMkLst>
          <pc:docMk/>
          <pc:sldMk cId="2314976041" sldId="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C1D35-6052-4B44-9436-25D3B71C72BF}" type="datetimeFigureOut">
              <a:rPr lang="en-US" smtClean="0"/>
              <a:t>7/24/2019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D6875-5223-4E1D-9C36-6FBE3395C610}" type="slidenum">
              <a:rPr lang="en-US" smtClean="0"/>
              <a:t>‹#›</a:t>
            </a:fld>
            <a:endParaRPr lang="en-US"/>
          </a:p>
        </p:txBody>
      </p:sp>
    </p:spTree>
    <p:extLst>
      <p:ext uri="{BB962C8B-B14F-4D97-AF65-F5344CB8AC3E}">
        <p14:creationId xmlns:p14="http://schemas.microsoft.com/office/powerpoint/2010/main" val="403868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0829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BDD685-CAF9-4A49-A45F-C4B924197A5A}" type="datetimeFigureOut">
              <a:rPr lang="en-US" smtClean="0"/>
              <a:t>7/24/2019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4AB6408-82A3-493F-9344-2E52F8E38C9E}" type="slidenum">
              <a:rPr lang="en-US" smtClean="0"/>
              <a:t>‹#›</a:t>
            </a:fld>
            <a:endParaRPr lang="en-US"/>
          </a:p>
        </p:txBody>
      </p:sp>
    </p:spTree>
    <p:extLst>
      <p:ext uri="{BB962C8B-B14F-4D97-AF65-F5344CB8AC3E}">
        <p14:creationId xmlns:p14="http://schemas.microsoft.com/office/powerpoint/2010/main" val="132726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dirty="0"/>
              <a:t>Click to edit title</a:t>
            </a:r>
          </a:p>
        </p:txBody>
      </p:sp>
    </p:spTree>
    <p:extLst>
      <p:ext uri="{BB962C8B-B14F-4D97-AF65-F5344CB8AC3E}">
        <p14:creationId xmlns:p14="http://schemas.microsoft.com/office/powerpoint/2010/main" val="43044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BDD685-CAF9-4A49-A45F-C4B924197A5A}" type="datetimeFigureOut">
              <a:rPr lang="en-US" smtClean="0">
                <a:solidFill>
                  <a:prstClr val="black"/>
                </a:solidFill>
              </a:rPr>
              <a:pPr/>
              <a:t>7/24/2019</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4AB6408-82A3-493F-9344-2E52F8E38C9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100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p:txBody>
      </p:sp>
      <p:sp>
        <p:nvSpPr>
          <p:cNvPr id="12" name="Picture Placeholder 11"/>
          <p:cNvSpPr>
            <a:spLocks noGrp="1"/>
          </p:cNvSpPr>
          <p:nvPr>
            <p:ph type="pic" sz="quarter" idx="10"/>
          </p:nvPr>
        </p:nvSpPr>
        <p:spPr>
          <a:xfrm>
            <a:off x="0" y="0"/>
            <a:ext cx="9144000" cy="4683125"/>
          </a:xfrm>
        </p:spPr>
        <p:txBody>
          <a:bodyPr/>
          <a:lstStyle/>
          <a:p>
            <a:endParaRPr lang="en-US"/>
          </a:p>
        </p:txBody>
      </p:sp>
    </p:spTree>
    <p:extLst>
      <p:ext uri="{BB962C8B-B14F-4D97-AF65-F5344CB8AC3E}">
        <p14:creationId xmlns:p14="http://schemas.microsoft.com/office/powerpoint/2010/main" val="2981833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 id="2147483672" r:id="rId2"/>
  </p:sldLayoutIdLst>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dirty="0"/>
              <a:t>Click to edit title</a:t>
            </a:r>
          </a:p>
        </p:txBody>
      </p:sp>
      <p:pic>
        <p:nvPicPr>
          <p:cNvPr id="7" name="Picture 6" descr="Slide Templat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536" y="-13510"/>
            <a:ext cx="9211560" cy="4246843"/>
          </a:xfrm>
          <a:prstGeom prst="rect">
            <a:avLst/>
          </a:prstGeom>
          <a:solidFill>
            <a:srgbClr val="B11F30"/>
          </a:solidFill>
        </p:spPr>
      </p:pic>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 id="21474836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466989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1565864267"/>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heraldnet.com/opinion/take-message-for-orca-protection-to-congress-to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497" y="4881996"/>
            <a:ext cx="8501204" cy="1470025"/>
          </a:xfrm>
        </p:spPr>
        <p:txBody>
          <a:bodyPr>
            <a:normAutofit/>
          </a:bodyPr>
          <a:lstStyle/>
          <a:p>
            <a:r>
              <a:rPr lang="en-US" sz="3600" dirty="0">
                <a:ea typeface="Calibri"/>
              </a:rPr>
              <a:t>Local Media – Why? And How. </a:t>
            </a:r>
            <a:br>
              <a:rPr lang="en-US" sz="4000" dirty="0"/>
            </a:br>
            <a:r>
              <a:rPr lang="en-US" sz="2000" dirty="0"/>
              <a:t>International Conference | 2019 </a:t>
            </a:r>
          </a:p>
        </p:txBody>
      </p:sp>
    </p:spTree>
    <p:extLst>
      <p:ext uri="{BB962C8B-B14F-4D97-AF65-F5344CB8AC3E}">
        <p14:creationId xmlns:p14="http://schemas.microsoft.com/office/powerpoint/2010/main" val="13361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95263"/>
            <a:ext cx="8382000" cy="830997"/>
          </a:xfrm>
          <a:prstGeom prst="rect">
            <a:avLst/>
          </a:prstGeom>
        </p:spPr>
        <p:txBody>
          <a:bodyPr wrap="square">
            <a:spAutoFit/>
          </a:bodyPr>
          <a:lstStyle/>
          <a:p>
            <a:pPr algn="ctr"/>
            <a:r>
              <a:rPr lang="en-US" sz="4800" b="1" dirty="0">
                <a:solidFill>
                  <a:srgbClr val="AF1F2C"/>
                </a:solidFill>
              </a:rPr>
              <a:t>Letters to the Editor</a:t>
            </a:r>
            <a:endParaRPr lang="en-US" sz="4800" dirty="0"/>
          </a:p>
        </p:txBody>
      </p:sp>
      <p:sp>
        <p:nvSpPr>
          <p:cNvPr id="2" name="Rectangle 1"/>
          <p:cNvSpPr/>
          <p:nvPr/>
        </p:nvSpPr>
        <p:spPr>
          <a:xfrm>
            <a:off x="497839" y="1360478"/>
            <a:ext cx="8239761" cy="4551824"/>
          </a:xfrm>
          <a:prstGeom prst="rect">
            <a:avLst/>
          </a:prstGeom>
        </p:spPr>
        <p:txBody>
          <a:bodyPr wrap="square">
            <a:spAutoFit/>
          </a:bodyPr>
          <a:lstStyle/>
          <a:p>
            <a:pPr marL="285750" indent="-285750">
              <a:lnSpc>
                <a:spcPct val="114000"/>
              </a:lnSpc>
              <a:spcAft>
                <a:spcPts val="600"/>
              </a:spcAft>
              <a:buFont typeface="Arial" charset="0"/>
              <a:buChar char="•"/>
            </a:pPr>
            <a:r>
              <a:rPr lang="en-US" sz="4000" dirty="0">
                <a:solidFill>
                  <a:srgbClr val="58585B"/>
                </a:solidFill>
                <a:latin typeface="Helvetica" panose="020B0604020202020204" pitchFamily="34" charset="0"/>
                <a:cs typeface="Helvetica" panose="020B0604020202020204" pitchFamily="34" charset="0"/>
              </a:rPr>
              <a:t>150 – 200 words</a:t>
            </a:r>
          </a:p>
          <a:p>
            <a:pPr marL="285750" indent="-285750">
              <a:lnSpc>
                <a:spcPct val="114000"/>
              </a:lnSpc>
              <a:spcAft>
                <a:spcPts val="600"/>
              </a:spcAft>
              <a:buFont typeface="Arial" charset="0"/>
              <a:buChar char="•"/>
            </a:pPr>
            <a:r>
              <a:rPr lang="en-US" sz="4000" dirty="0">
                <a:solidFill>
                  <a:srgbClr val="58585B"/>
                </a:solidFill>
                <a:latin typeface="Helvetica" panose="020B0604020202020204" pitchFamily="34" charset="0"/>
                <a:cs typeface="Helvetica" panose="020B0604020202020204" pitchFamily="34" charset="0"/>
              </a:rPr>
              <a:t>3 key pieces:</a:t>
            </a:r>
          </a:p>
          <a:p>
            <a:pPr marL="742950" lvl="1" indent="-285750">
              <a:lnSpc>
                <a:spcPct val="114000"/>
              </a:lnSpc>
              <a:spcAft>
                <a:spcPts val="600"/>
              </a:spcAft>
              <a:buFont typeface="Arial" charset="0"/>
              <a:buChar char="•"/>
            </a:pPr>
            <a:r>
              <a:rPr lang="en-US" sz="4000" dirty="0">
                <a:solidFill>
                  <a:srgbClr val="AF1F2D"/>
                </a:solidFill>
                <a:latin typeface="Helvetica" panose="020B0604020202020204" pitchFamily="34" charset="0"/>
                <a:cs typeface="Helvetica" panose="020B0604020202020204" pitchFamily="34" charset="0"/>
              </a:rPr>
              <a:t>Local or timely hook (best to respond to a story)</a:t>
            </a:r>
            <a:endParaRPr lang="en-US" dirty="0">
              <a:solidFill>
                <a:srgbClr val="AF1F2D"/>
              </a:solidFill>
              <a:latin typeface="Helvetica" panose="020B0604020202020204" pitchFamily="34" charset="0"/>
              <a:cs typeface="Helvetica" panose="020B0604020202020204" pitchFamily="34" charset="0"/>
            </a:endParaRPr>
          </a:p>
          <a:p>
            <a:pPr marL="742950" lvl="1" indent="-285750">
              <a:lnSpc>
                <a:spcPct val="114000"/>
              </a:lnSpc>
              <a:spcAft>
                <a:spcPts val="600"/>
              </a:spcAft>
              <a:buFont typeface="Arial" charset="0"/>
              <a:buChar char="•"/>
            </a:pPr>
            <a:r>
              <a:rPr lang="en-US" sz="4000" dirty="0">
                <a:solidFill>
                  <a:srgbClr val="AF1F2D"/>
                </a:solidFill>
                <a:latin typeface="Helvetica" panose="020B0604020202020204" pitchFamily="34" charset="0"/>
                <a:cs typeface="Helvetica" panose="020B0604020202020204" pitchFamily="34" charset="0"/>
              </a:rPr>
              <a:t>Why it matters</a:t>
            </a:r>
          </a:p>
          <a:p>
            <a:pPr marL="742950" lvl="1" indent="-285750">
              <a:lnSpc>
                <a:spcPct val="114000"/>
              </a:lnSpc>
              <a:spcAft>
                <a:spcPts val="600"/>
              </a:spcAft>
              <a:buFont typeface="Arial" charset="0"/>
              <a:buChar char="•"/>
            </a:pPr>
            <a:r>
              <a:rPr lang="en-US" sz="4000" dirty="0">
                <a:solidFill>
                  <a:srgbClr val="AF1F2D"/>
                </a:solidFill>
                <a:latin typeface="Helvetica" panose="020B0604020202020204" pitchFamily="34" charset="0"/>
                <a:cs typeface="Helvetica" panose="020B0604020202020204" pitchFamily="34" charset="0"/>
              </a:rPr>
              <a:t>Call to action</a:t>
            </a:r>
          </a:p>
        </p:txBody>
      </p:sp>
    </p:spTree>
    <p:extLst>
      <p:ext uri="{BB962C8B-B14F-4D97-AF65-F5344CB8AC3E}">
        <p14:creationId xmlns:p14="http://schemas.microsoft.com/office/powerpoint/2010/main" val="107347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95263"/>
            <a:ext cx="8382000" cy="1569660"/>
          </a:xfrm>
          <a:prstGeom prst="rect">
            <a:avLst/>
          </a:prstGeom>
        </p:spPr>
        <p:txBody>
          <a:bodyPr wrap="square">
            <a:spAutoFit/>
          </a:bodyPr>
          <a:lstStyle/>
          <a:p>
            <a:pPr algn="ctr"/>
            <a:r>
              <a:rPr lang="en-US" sz="4800" b="1" dirty="0">
                <a:solidFill>
                  <a:srgbClr val="AF1F2C"/>
                </a:solidFill>
              </a:rPr>
              <a:t>Letters to the Editor</a:t>
            </a:r>
          </a:p>
          <a:p>
            <a:pPr algn="ctr"/>
            <a:r>
              <a:rPr lang="en-US" sz="4800" dirty="0">
                <a:solidFill>
                  <a:srgbClr val="AF1F2C"/>
                </a:solidFill>
              </a:rPr>
              <a:t>Structure</a:t>
            </a:r>
            <a:endParaRPr lang="en-US" sz="4800" dirty="0"/>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44475" y="2119161"/>
            <a:ext cx="8705850" cy="2973917"/>
          </a:xfrm>
        </p:spPr>
        <p:txBody>
          <a:bodyPr numCol="2" spcCol="182880">
            <a:noAutofit/>
          </a:bodyPr>
          <a:lstStyle/>
          <a:p>
            <a:pPr marL="0" indent="0">
              <a:lnSpc>
                <a:spcPct val="134000"/>
              </a:lnSpc>
              <a:spcBef>
                <a:spcPts val="0"/>
              </a:spcBef>
              <a:spcAft>
                <a:spcPts val="600"/>
              </a:spcAft>
              <a:buNone/>
            </a:pPr>
            <a:r>
              <a:rPr lang="en-US" sz="3000" b="1" dirty="0"/>
              <a:t>What it looks like</a:t>
            </a:r>
          </a:p>
          <a:p>
            <a:pPr marL="400050" indent="-400050">
              <a:lnSpc>
                <a:spcPct val="134000"/>
              </a:lnSpc>
              <a:spcBef>
                <a:spcPts val="0"/>
              </a:spcBef>
              <a:spcAft>
                <a:spcPts val="600"/>
              </a:spcAft>
              <a:buFont typeface="Arial"/>
              <a:buAutoNum type="arabicPeriod"/>
            </a:pPr>
            <a:r>
              <a:rPr lang="en-US" sz="3000" dirty="0"/>
              <a:t>Local &amp; timely hook</a:t>
            </a:r>
          </a:p>
          <a:p>
            <a:pPr marL="400050" indent="-400050">
              <a:lnSpc>
                <a:spcPct val="134000"/>
              </a:lnSpc>
              <a:spcBef>
                <a:spcPts val="0"/>
              </a:spcBef>
              <a:spcAft>
                <a:spcPts val="600"/>
              </a:spcAft>
              <a:buAutoNum type="arabicPeriod"/>
            </a:pPr>
            <a:r>
              <a:rPr lang="en-US" sz="3000" dirty="0"/>
              <a:t>Why it matters</a:t>
            </a:r>
          </a:p>
          <a:p>
            <a:pPr marL="400050" indent="-400050">
              <a:lnSpc>
                <a:spcPct val="134000"/>
              </a:lnSpc>
              <a:spcBef>
                <a:spcPts val="0"/>
              </a:spcBef>
              <a:spcAft>
                <a:spcPts val="600"/>
              </a:spcAft>
              <a:buFont typeface="Arial"/>
              <a:buAutoNum type="arabicPeriod"/>
            </a:pPr>
            <a:r>
              <a:rPr lang="en-US" sz="3000" dirty="0">
                <a:solidFill>
                  <a:srgbClr val="58585B"/>
                </a:solidFill>
              </a:rPr>
              <a:t>Call to action</a:t>
            </a:r>
          </a:p>
          <a:p>
            <a:pPr marL="400050" indent="-400050">
              <a:lnSpc>
                <a:spcPct val="134000"/>
              </a:lnSpc>
              <a:spcBef>
                <a:spcPts val="0"/>
              </a:spcBef>
              <a:spcAft>
                <a:spcPts val="600"/>
              </a:spcAft>
              <a:buFont typeface="Arial"/>
              <a:buAutoNum type="arabicPeriod"/>
            </a:pPr>
            <a:endParaRPr lang="en-US" sz="3000" b="1" dirty="0">
              <a:solidFill>
                <a:schemeClr val="accent2"/>
              </a:solidFill>
            </a:endParaRPr>
          </a:p>
          <a:p>
            <a:pPr marL="742950" indent="-400050">
              <a:lnSpc>
                <a:spcPct val="134000"/>
              </a:lnSpc>
              <a:spcBef>
                <a:spcPts val="0"/>
              </a:spcBef>
              <a:spcAft>
                <a:spcPts val="600"/>
              </a:spcAft>
              <a:buNone/>
            </a:pPr>
            <a:r>
              <a:rPr lang="en-US" sz="3000" b="1" dirty="0"/>
              <a:t>How you write it</a:t>
            </a:r>
          </a:p>
          <a:p>
            <a:pPr marL="742950" indent="-400050">
              <a:lnSpc>
                <a:spcPct val="134000"/>
              </a:lnSpc>
              <a:spcBef>
                <a:spcPts val="0"/>
              </a:spcBef>
              <a:spcAft>
                <a:spcPts val="600"/>
              </a:spcAft>
              <a:buAutoNum type="arabicPeriod"/>
            </a:pPr>
            <a:r>
              <a:rPr lang="en-US" sz="3000" b="1" dirty="0">
                <a:solidFill>
                  <a:srgbClr val="AF1F2D"/>
                </a:solidFill>
              </a:rPr>
              <a:t>Call to action</a:t>
            </a:r>
          </a:p>
          <a:p>
            <a:pPr marL="742950" indent="-400050">
              <a:lnSpc>
                <a:spcPct val="134000"/>
              </a:lnSpc>
              <a:spcBef>
                <a:spcPts val="0"/>
              </a:spcBef>
              <a:spcAft>
                <a:spcPts val="600"/>
              </a:spcAft>
              <a:buAutoNum type="arabicPeriod"/>
            </a:pPr>
            <a:r>
              <a:rPr lang="en-US" sz="3000" dirty="0"/>
              <a:t>Why it matters</a:t>
            </a:r>
          </a:p>
          <a:p>
            <a:pPr marL="742950" indent="-400050">
              <a:lnSpc>
                <a:spcPct val="134000"/>
              </a:lnSpc>
              <a:spcBef>
                <a:spcPts val="0"/>
              </a:spcBef>
              <a:spcAft>
                <a:spcPts val="600"/>
              </a:spcAft>
              <a:buFont typeface="Arial"/>
              <a:buAutoNum type="arabicPeriod"/>
            </a:pPr>
            <a:r>
              <a:rPr lang="en-US" sz="3000" dirty="0"/>
              <a:t>Local &amp; timely hook</a:t>
            </a:r>
          </a:p>
        </p:txBody>
      </p:sp>
    </p:spTree>
    <p:extLst>
      <p:ext uri="{BB962C8B-B14F-4D97-AF65-F5344CB8AC3E}">
        <p14:creationId xmlns:p14="http://schemas.microsoft.com/office/powerpoint/2010/main" val="56750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686504"/>
            <a:ext cx="8774430" cy="5189562"/>
          </a:xfrm>
          <a:prstGeom prst="rect">
            <a:avLst/>
          </a:prstGeom>
          <a:ln>
            <a:noFill/>
          </a:ln>
        </p:spPr>
        <p:txBody>
          <a:bodyPr wrap="square">
            <a:spAutoFit/>
          </a:bodyPr>
          <a:lstStyle/>
          <a:p>
            <a:pPr>
              <a:lnSpc>
                <a:spcPct val="114000"/>
              </a:lnSpc>
              <a:spcAft>
                <a:spcPts val="600"/>
              </a:spcAft>
            </a:pPr>
            <a:r>
              <a:rPr lang="en-US" sz="1700" dirty="0">
                <a:latin typeface="Helvetica" panose="020B0604020202020204" pitchFamily="34" charset="0"/>
                <a:cs typeface="Helvetica" panose="020B0604020202020204" pitchFamily="34" charset="0"/>
              </a:rPr>
              <a:t>To the editor:</a:t>
            </a:r>
          </a:p>
          <a:p>
            <a:pPr>
              <a:lnSpc>
                <a:spcPct val="113000"/>
              </a:lnSpc>
              <a:spcAft>
                <a:spcPts val="600"/>
              </a:spcAft>
            </a:pPr>
            <a:r>
              <a:rPr lang="en-US" sz="1700" dirty="0">
                <a:latin typeface="Helvetica" panose="020B0604020202020204" pitchFamily="34" charset="0"/>
                <a:cs typeface="Helvetica" panose="020B0604020202020204" pitchFamily="34" charset="0"/>
              </a:rPr>
              <a:t>Regarding your recent story on the stock market, a strong economy is good but only for those who feel it. While Wall Street celebrates, low-income workers see their wages flatlining as the cost of rent, health care, and food go up. Since 1960, renters have seen their wages rise a meager 5 percent, while rents have risen 61 percent.  </a:t>
            </a:r>
          </a:p>
          <a:p>
            <a:pPr>
              <a:lnSpc>
                <a:spcPct val="113000"/>
              </a:lnSpc>
              <a:spcAft>
                <a:spcPts val="600"/>
              </a:spcAft>
            </a:pPr>
            <a:r>
              <a:rPr lang="en-US" sz="1700" dirty="0">
                <a:latin typeface="Helvetica" panose="020B0604020202020204" pitchFamily="34" charset="0"/>
                <a:cs typeface="Helvetica" panose="020B0604020202020204" pitchFamily="34" charset="0"/>
              </a:rPr>
              <a:t>But there’s help. The Earned Income Tax Credit and Child Tax Credit provide low-wage workers the resources to make ends meet. In 2017, these credits lifted 8.3 million people above the poverty line. Now a new bill in Congress, the Working Families Tax Relief Act, would significantly expand the EITC and CTC, benefitting 46 million working households and lifting 11 million children above the poverty line. </a:t>
            </a:r>
          </a:p>
          <a:p>
            <a:pPr>
              <a:lnSpc>
                <a:spcPct val="113000"/>
              </a:lnSpc>
              <a:spcAft>
                <a:spcPts val="600"/>
              </a:spcAft>
            </a:pPr>
            <a:r>
              <a:rPr lang="en-US" sz="1700" dirty="0">
                <a:latin typeface="Helvetica" panose="020B0604020202020204" pitchFamily="34" charset="0"/>
                <a:cs typeface="Helvetica" panose="020B0604020202020204" pitchFamily="34" charset="0"/>
              </a:rPr>
              <a:t>I’m glad some lawmakers in Washington are looking out for working Americans. I urge our members of Congress to support the Working Families Tax Relief Act and robust expansions of tax credits for low-income families in any new tax legislation. </a:t>
            </a:r>
          </a:p>
          <a:p>
            <a:pPr>
              <a:lnSpc>
                <a:spcPct val="113000"/>
              </a:lnSpc>
            </a:pPr>
            <a:r>
              <a:rPr lang="en-US" sz="1700" dirty="0">
                <a:latin typeface="Helvetica" panose="020B0604020202020204" pitchFamily="34" charset="0"/>
                <a:cs typeface="Helvetica" panose="020B0604020202020204" pitchFamily="34" charset="0"/>
              </a:rPr>
              <a:t>Sincerely,</a:t>
            </a:r>
          </a:p>
          <a:p>
            <a:pPr>
              <a:lnSpc>
                <a:spcPct val="114000"/>
              </a:lnSpc>
            </a:pPr>
            <a:r>
              <a:rPr lang="en-US" sz="1700" dirty="0">
                <a:latin typeface="Helvetica" panose="020B0604020202020204" pitchFamily="34" charset="0"/>
                <a:cs typeface="Helvetica" panose="020B0604020202020204" pitchFamily="34" charset="0"/>
              </a:rPr>
              <a:t>[Your Name]</a:t>
            </a:r>
          </a:p>
          <a:p>
            <a:pPr>
              <a:lnSpc>
                <a:spcPct val="114000"/>
              </a:lnSpc>
            </a:pPr>
            <a:r>
              <a:rPr lang="en-US" sz="1700" dirty="0">
                <a:latin typeface="Helvetica" panose="020B0604020202020204" pitchFamily="34" charset="0"/>
                <a:cs typeface="Helvetica" panose="020B0604020202020204" pitchFamily="34" charset="0"/>
              </a:rPr>
              <a:t>[City, State]</a:t>
            </a:r>
          </a:p>
        </p:txBody>
      </p:sp>
      <p:sp>
        <p:nvSpPr>
          <p:cNvPr id="3" name="Oval 2"/>
          <p:cNvSpPr/>
          <p:nvPr/>
        </p:nvSpPr>
        <p:spPr>
          <a:xfrm>
            <a:off x="-457371" y="3448050"/>
            <a:ext cx="10029996" cy="1676400"/>
          </a:xfrm>
          <a:prstGeom prst="ellipse">
            <a:avLst/>
          </a:prstGeom>
          <a:noFill/>
          <a:ln w="38100">
            <a:solidFill>
              <a:srgbClr val="AF1F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611B8-5F89-4E35-999D-1BB8986F91C3}"/>
              </a:ext>
            </a:extLst>
          </p:cNvPr>
          <p:cNvSpPr/>
          <p:nvPr/>
        </p:nvSpPr>
        <p:spPr>
          <a:xfrm>
            <a:off x="424180" y="165339"/>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Call to Action</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9457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480" y="557893"/>
            <a:ext cx="8661400" cy="5223738"/>
          </a:xfrm>
          <a:prstGeom prst="rect">
            <a:avLst/>
          </a:prstGeom>
          <a:ln>
            <a:noFill/>
          </a:ln>
        </p:spPr>
        <p:txBody>
          <a:bodyPr wrap="square">
            <a:spAutoFit/>
          </a:bodyPr>
          <a:lstStyle/>
          <a:p>
            <a:pPr>
              <a:lnSpc>
                <a:spcPct val="114000"/>
              </a:lnSpc>
              <a:spcAft>
                <a:spcPts val="600"/>
              </a:spcAft>
            </a:pPr>
            <a:r>
              <a:rPr lang="en-US" sz="1700" dirty="0">
                <a:latin typeface="Helvetica" panose="020B0604020202020204" pitchFamily="34" charset="0"/>
                <a:cs typeface="Helvetica" panose="020B0604020202020204" pitchFamily="34" charset="0"/>
              </a:rPr>
              <a:t>To the editor:</a:t>
            </a:r>
          </a:p>
          <a:p>
            <a:pPr>
              <a:lnSpc>
                <a:spcPct val="114000"/>
              </a:lnSpc>
              <a:spcAft>
                <a:spcPts val="600"/>
              </a:spcAft>
            </a:pPr>
            <a:r>
              <a:rPr lang="en-US" sz="1700" dirty="0">
                <a:latin typeface="Helvetica" panose="020B0604020202020204" pitchFamily="34" charset="0"/>
                <a:cs typeface="Helvetica" panose="020B0604020202020204" pitchFamily="34" charset="0"/>
              </a:rPr>
              <a:t>In reference to your recent story on U.S. foreign policy, too often we as Americans see foreign policy through the narrow lens of trade and conflict. We forget the good comes from policy that uses international cooperation to solve some of our biggest problems. A perfect example is the Global Fund to Fight AIDS, TB, and Malaria.</a:t>
            </a:r>
          </a:p>
          <a:p>
            <a:pPr>
              <a:lnSpc>
                <a:spcPct val="114000"/>
              </a:lnSpc>
              <a:spcAft>
                <a:spcPts val="600"/>
              </a:spcAft>
            </a:pPr>
            <a:r>
              <a:rPr lang="en-US" sz="1700" dirty="0">
                <a:latin typeface="Helvetica" panose="020B0604020202020204" pitchFamily="34" charset="0"/>
                <a:cs typeface="Helvetica" panose="020B0604020202020204" pitchFamily="34" charset="0"/>
              </a:rPr>
              <a:t>In 2002, countries across the globe came together to form the Global Fund, an innovative, public-private partnership focused on fighting these deadly diseases. Since then, the Global Fund has helped save 27 million lives. If we remain vigilant, we can create a world where no one dies of AIDS, tuberculosis, and malaria ever again.</a:t>
            </a:r>
          </a:p>
          <a:p>
            <a:pPr>
              <a:lnSpc>
                <a:spcPct val="114000"/>
              </a:lnSpc>
              <a:spcAft>
                <a:spcPts val="600"/>
              </a:spcAft>
            </a:pPr>
            <a:r>
              <a:rPr lang="en-US" sz="1700" dirty="0">
                <a:latin typeface="Helvetica" panose="020B0604020202020204" pitchFamily="34" charset="0"/>
                <a:cs typeface="Helvetica" panose="020B0604020202020204" pitchFamily="34" charset="0"/>
              </a:rPr>
              <a:t>The Global Fund needs at least $14 billion to save 16 million lives by 2022 and continue on the path to ending these diseases. U.S. leadership has been critical to the Global Fund since the beginning. I urge our members of Congress and President Trump to step up by again funding at least one-third of total needed for the Global Fund.</a:t>
            </a:r>
          </a:p>
          <a:p>
            <a:pPr>
              <a:lnSpc>
                <a:spcPct val="114000"/>
              </a:lnSpc>
              <a:spcAft>
                <a:spcPts val="600"/>
              </a:spcAft>
            </a:pPr>
            <a:r>
              <a:rPr lang="en-US" sz="1700" dirty="0">
                <a:latin typeface="Helvetica" panose="020B0604020202020204" pitchFamily="34" charset="0"/>
                <a:cs typeface="Helvetica" panose="020B0604020202020204" pitchFamily="34" charset="0"/>
              </a:rPr>
              <a:t>Sincerely,</a:t>
            </a:r>
          </a:p>
          <a:p>
            <a:pPr>
              <a:lnSpc>
                <a:spcPct val="114000"/>
              </a:lnSpc>
            </a:pPr>
            <a:r>
              <a:rPr lang="en-US" sz="1700" dirty="0">
                <a:latin typeface="Helvetica" panose="020B0604020202020204" pitchFamily="34" charset="0"/>
                <a:cs typeface="Helvetica" panose="020B0604020202020204" pitchFamily="34" charset="0"/>
              </a:rPr>
              <a:t>[Your Name]</a:t>
            </a:r>
          </a:p>
          <a:p>
            <a:pPr>
              <a:lnSpc>
                <a:spcPct val="114000"/>
              </a:lnSpc>
            </a:pPr>
            <a:r>
              <a:rPr lang="en-US" sz="1700" dirty="0">
                <a:latin typeface="Helvetica" panose="020B0604020202020204" pitchFamily="34" charset="0"/>
                <a:cs typeface="Helvetica" panose="020B0604020202020204" pitchFamily="34" charset="0"/>
              </a:rPr>
              <a:t>[City, State]</a:t>
            </a:r>
          </a:p>
        </p:txBody>
      </p:sp>
      <p:sp>
        <p:nvSpPr>
          <p:cNvPr id="3" name="Oval 2"/>
          <p:cNvSpPr/>
          <p:nvPr/>
        </p:nvSpPr>
        <p:spPr>
          <a:xfrm>
            <a:off x="-343242" y="3126984"/>
            <a:ext cx="9811091" cy="2005781"/>
          </a:xfrm>
          <a:prstGeom prst="ellipse">
            <a:avLst/>
          </a:prstGeom>
          <a:noFill/>
          <a:ln w="38100">
            <a:solidFill>
              <a:srgbClr val="AF1F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611B8-5F89-4E35-999D-1BB8986F91C3}"/>
              </a:ext>
            </a:extLst>
          </p:cNvPr>
          <p:cNvSpPr/>
          <p:nvPr/>
        </p:nvSpPr>
        <p:spPr>
          <a:xfrm>
            <a:off x="424180" y="135503"/>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Call to Action</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8323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480" y="803956"/>
            <a:ext cx="8661400" cy="5131533"/>
          </a:xfrm>
          <a:prstGeom prst="rect">
            <a:avLst/>
          </a:prstGeom>
          <a:ln>
            <a:noFill/>
          </a:ln>
        </p:spPr>
        <p:txBody>
          <a:bodyPr wrap="square">
            <a:spAutoFit/>
          </a:bodyPr>
          <a:lstStyle/>
          <a:p>
            <a:pPr>
              <a:lnSpc>
                <a:spcPct val="114000"/>
              </a:lnSpc>
            </a:pPr>
            <a:r>
              <a:rPr lang="en-US" sz="2300" b="1" dirty="0">
                <a:latin typeface="Helvetica" panose="020B0604020202020204" pitchFamily="34" charset="0"/>
                <a:cs typeface="Helvetica" panose="020B0604020202020204" pitchFamily="34" charset="0"/>
              </a:rPr>
              <a:t>U.S. Poverty</a:t>
            </a:r>
          </a:p>
          <a:p>
            <a:pPr>
              <a:lnSpc>
                <a:spcPct val="114000"/>
              </a:lnSpc>
              <a:spcAft>
                <a:spcPts val="1800"/>
              </a:spcAft>
            </a:pPr>
            <a:r>
              <a:rPr lang="en-US" sz="2300" dirty="0">
                <a:latin typeface="Helvetica" panose="020B0604020202020204" pitchFamily="34" charset="0"/>
                <a:cs typeface="Helvetica" panose="020B0604020202020204" pitchFamily="34" charset="0"/>
              </a:rPr>
              <a:t>I’m glad some lawmakers in Washington are looking out for working Americans. I urge our members of Congress to support the Working Families Tax Relief Act and robust expansions of tax credits for low-income families in any new tax legislation. </a:t>
            </a:r>
          </a:p>
          <a:p>
            <a:pPr>
              <a:lnSpc>
                <a:spcPct val="114000"/>
              </a:lnSpc>
            </a:pPr>
            <a:r>
              <a:rPr lang="en-US" sz="2300" b="1" dirty="0">
                <a:latin typeface="Helvetica" panose="020B0604020202020204" pitchFamily="34" charset="0"/>
                <a:cs typeface="Helvetica" panose="020B0604020202020204" pitchFamily="34" charset="0"/>
              </a:rPr>
              <a:t>Global Poverty </a:t>
            </a:r>
          </a:p>
          <a:p>
            <a:pPr>
              <a:lnSpc>
                <a:spcPct val="114000"/>
              </a:lnSpc>
              <a:spcAft>
                <a:spcPts val="600"/>
              </a:spcAft>
            </a:pPr>
            <a:r>
              <a:rPr lang="en-US" sz="2300" dirty="0">
                <a:latin typeface="Helvetica" panose="020B0604020202020204" pitchFamily="34" charset="0"/>
                <a:cs typeface="Helvetica" panose="020B0604020202020204" pitchFamily="34" charset="0"/>
              </a:rPr>
              <a:t>The Global Fund needs at least $14 billion to save 16 million lives by 2022 and continue on the path to ending these diseases. U.S. leadership has been critical to the Global Fund since the beginning. I urge our members of Congress and President Trump to step up by again funding at least one-third of total needed for the Global Fund.</a:t>
            </a:r>
          </a:p>
        </p:txBody>
      </p:sp>
      <p:sp>
        <p:nvSpPr>
          <p:cNvPr id="5" name="Rectangle 4">
            <a:extLst>
              <a:ext uri="{FF2B5EF4-FFF2-40B4-BE49-F238E27FC236}">
                <a16:creationId xmlns:a16="http://schemas.microsoft.com/office/drawing/2014/main" id="{3A8611B8-5F89-4E35-999D-1BB8986F91C3}"/>
              </a:ext>
            </a:extLst>
          </p:cNvPr>
          <p:cNvSpPr/>
          <p:nvPr/>
        </p:nvSpPr>
        <p:spPr>
          <a:xfrm>
            <a:off x="424180" y="135503"/>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Call to Action</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0004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95263"/>
            <a:ext cx="8382000" cy="1569660"/>
          </a:xfrm>
          <a:prstGeom prst="rect">
            <a:avLst/>
          </a:prstGeom>
        </p:spPr>
        <p:txBody>
          <a:bodyPr wrap="square">
            <a:spAutoFit/>
          </a:bodyPr>
          <a:lstStyle/>
          <a:p>
            <a:pPr algn="ctr"/>
            <a:r>
              <a:rPr lang="en-US" sz="4800" b="1" dirty="0">
                <a:solidFill>
                  <a:srgbClr val="AF1F2C"/>
                </a:solidFill>
              </a:rPr>
              <a:t>Letters to the Editor</a:t>
            </a:r>
          </a:p>
          <a:p>
            <a:pPr algn="ctr"/>
            <a:r>
              <a:rPr lang="en-US" sz="4800" dirty="0">
                <a:solidFill>
                  <a:srgbClr val="AF1F2C"/>
                </a:solidFill>
              </a:rPr>
              <a:t>Structure</a:t>
            </a:r>
            <a:endParaRPr lang="en-US" sz="4800" dirty="0"/>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44475" y="2119161"/>
            <a:ext cx="8705850" cy="2973917"/>
          </a:xfrm>
        </p:spPr>
        <p:txBody>
          <a:bodyPr numCol="2" spcCol="182880">
            <a:noAutofit/>
          </a:bodyPr>
          <a:lstStyle/>
          <a:p>
            <a:pPr marL="0" indent="0">
              <a:lnSpc>
                <a:spcPct val="134000"/>
              </a:lnSpc>
              <a:spcBef>
                <a:spcPts val="0"/>
              </a:spcBef>
              <a:spcAft>
                <a:spcPts val="600"/>
              </a:spcAft>
              <a:buNone/>
            </a:pPr>
            <a:r>
              <a:rPr lang="en-US" sz="3000" b="1" dirty="0"/>
              <a:t>What it looks like</a:t>
            </a:r>
          </a:p>
          <a:p>
            <a:pPr marL="400050" indent="-400050">
              <a:lnSpc>
                <a:spcPct val="134000"/>
              </a:lnSpc>
              <a:spcBef>
                <a:spcPts val="0"/>
              </a:spcBef>
              <a:spcAft>
                <a:spcPts val="600"/>
              </a:spcAft>
              <a:buFont typeface="Arial"/>
              <a:buAutoNum type="arabicPeriod"/>
            </a:pPr>
            <a:r>
              <a:rPr lang="en-US" sz="3000" dirty="0"/>
              <a:t>Local &amp; timely hook</a:t>
            </a:r>
          </a:p>
          <a:p>
            <a:pPr marL="400050" indent="-400050">
              <a:lnSpc>
                <a:spcPct val="134000"/>
              </a:lnSpc>
              <a:spcBef>
                <a:spcPts val="0"/>
              </a:spcBef>
              <a:spcAft>
                <a:spcPts val="600"/>
              </a:spcAft>
              <a:buAutoNum type="arabicPeriod"/>
            </a:pPr>
            <a:r>
              <a:rPr lang="en-US" sz="3000" dirty="0"/>
              <a:t>Why it matters</a:t>
            </a:r>
          </a:p>
          <a:p>
            <a:pPr marL="400050" indent="-400050">
              <a:lnSpc>
                <a:spcPct val="134000"/>
              </a:lnSpc>
              <a:spcBef>
                <a:spcPts val="0"/>
              </a:spcBef>
              <a:spcAft>
                <a:spcPts val="600"/>
              </a:spcAft>
              <a:buFont typeface="Arial"/>
              <a:buAutoNum type="arabicPeriod"/>
            </a:pPr>
            <a:r>
              <a:rPr lang="en-US" sz="3000" dirty="0">
                <a:solidFill>
                  <a:srgbClr val="58585B"/>
                </a:solidFill>
              </a:rPr>
              <a:t>Call to action</a:t>
            </a:r>
          </a:p>
          <a:p>
            <a:pPr marL="400050" indent="-400050">
              <a:lnSpc>
                <a:spcPct val="134000"/>
              </a:lnSpc>
              <a:spcBef>
                <a:spcPts val="0"/>
              </a:spcBef>
              <a:spcAft>
                <a:spcPts val="600"/>
              </a:spcAft>
              <a:buFont typeface="Arial"/>
              <a:buAutoNum type="arabicPeriod"/>
            </a:pPr>
            <a:endParaRPr lang="en-US" sz="3000" b="1" dirty="0">
              <a:solidFill>
                <a:schemeClr val="accent2"/>
              </a:solidFill>
            </a:endParaRPr>
          </a:p>
          <a:p>
            <a:pPr marL="742950" indent="-400050">
              <a:lnSpc>
                <a:spcPct val="134000"/>
              </a:lnSpc>
              <a:spcBef>
                <a:spcPts val="0"/>
              </a:spcBef>
              <a:spcAft>
                <a:spcPts val="600"/>
              </a:spcAft>
              <a:buNone/>
            </a:pPr>
            <a:r>
              <a:rPr lang="en-US" sz="3000" b="1" dirty="0"/>
              <a:t>How you write it</a:t>
            </a:r>
          </a:p>
          <a:p>
            <a:pPr marL="742950" indent="-400050">
              <a:lnSpc>
                <a:spcPct val="134000"/>
              </a:lnSpc>
              <a:spcBef>
                <a:spcPts val="0"/>
              </a:spcBef>
              <a:spcAft>
                <a:spcPts val="600"/>
              </a:spcAft>
              <a:buAutoNum type="arabicPeriod"/>
            </a:pPr>
            <a:r>
              <a:rPr lang="en-US" sz="3000" dirty="0">
                <a:solidFill>
                  <a:srgbClr val="58585B"/>
                </a:solidFill>
              </a:rPr>
              <a:t>Call to action</a:t>
            </a:r>
          </a:p>
          <a:p>
            <a:pPr marL="742950" indent="-400050">
              <a:lnSpc>
                <a:spcPct val="134000"/>
              </a:lnSpc>
              <a:spcBef>
                <a:spcPts val="0"/>
              </a:spcBef>
              <a:spcAft>
                <a:spcPts val="600"/>
              </a:spcAft>
              <a:buAutoNum type="arabicPeriod"/>
            </a:pPr>
            <a:r>
              <a:rPr lang="en-US" sz="3000" b="1" dirty="0">
                <a:solidFill>
                  <a:srgbClr val="AF1F2C"/>
                </a:solidFill>
              </a:rPr>
              <a:t>Why it matters</a:t>
            </a:r>
          </a:p>
          <a:p>
            <a:pPr marL="742950" indent="-400050">
              <a:lnSpc>
                <a:spcPct val="134000"/>
              </a:lnSpc>
              <a:spcBef>
                <a:spcPts val="0"/>
              </a:spcBef>
              <a:spcAft>
                <a:spcPts val="600"/>
              </a:spcAft>
              <a:buFont typeface="Arial"/>
              <a:buAutoNum type="arabicPeriod"/>
            </a:pPr>
            <a:r>
              <a:rPr lang="en-US" sz="3000" dirty="0"/>
              <a:t>Local &amp; timely hook</a:t>
            </a:r>
          </a:p>
        </p:txBody>
      </p:sp>
    </p:spTree>
    <p:extLst>
      <p:ext uri="{BB962C8B-B14F-4D97-AF65-F5344CB8AC3E}">
        <p14:creationId xmlns:p14="http://schemas.microsoft.com/office/powerpoint/2010/main" val="294935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463" y="1351508"/>
            <a:ext cx="8646160" cy="4154984"/>
          </a:xfrm>
          <a:prstGeom prst="rect">
            <a:avLst/>
          </a:prstGeom>
        </p:spPr>
        <p:txBody>
          <a:bodyPr wrap="square">
            <a:spAutoFit/>
          </a:bodyPr>
          <a:lstStyle/>
          <a:p>
            <a:r>
              <a:rPr lang="en-US" sz="2800" dirty="0">
                <a:solidFill>
                  <a:srgbClr val="58585B"/>
                </a:solidFill>
                <a:latin typeface="Helvetica" panose="020B0604020202020204" pitchFamily="34" charset="0"/>
                <a:cs typeface="Helvetica" panose="020B0604020202020204" pitchFamily="34" charset="0"/>
              </a:rPr>
              <a:t>These policies aren’t just decisions made in Washington. They affect the lives of people all over the country/world. </a:t>
            </a:r>
          </a:p>
          <a:p>
            <a:endParaRPr lang="en-US" dirty="0">
              <a:solidFill>
                <a:srgbClr val="58585B"/>
              </a:solidFill>
              <a:latin typeface="Helvetica" panose="020B0604020202020204" pitchFamily="34" charset="0"/>
              <a:cs typeface="Helvetica" panose="020B0604020202020204" pitchFamily="34" charset="0"/>
            </a:endParaRPr>
          </a:p>
          <a:p>
            <a:r>
              <a:rPr lang="en-US" b="1" dirty="0">
                <a:solidFill>
                  <a:srgbClr val="58585B"/>
                </a:solidFill>
                <a:latin typeface="Helvetica" panose="020B0604020202020204" pitchFamily="34" charset="0"/>
                <a:cs typeface="Helvetica"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a:p>
            <a:endParaRPr lang="en-US" dirty="0"/>
          </a:p>
          <a:p>
            <a:endParaRPr lang="en-US" dirty="0"/>
          </a:p>
        </p:txBody>
      </p:sp>
      <p:sp>
        <p:nvSpPr>
          <p:cNvPr id="3" name="Content Placeholder 2"/>
          <p:cNvSpPr>
            <a:spLocks noGrp="1"/>
          </p:cNvSpPr>
          <p:nvPr>
            <p:ph sz="half" idx="1"/>
          </p:nvPr>
        </p:nvSpPr>
        <p:spPr>
          <a:xfrm>
            <a:off x="332463" y="315997"/>
            <a:ext cx="7281333" cy="990601"/>
          </a:xfrm>
        </p:spPr>
        <p:txBody>
          <a:bodyPr vert="horz" lIns="91440" tIns="45720" rIns="91440" bIns="45720" rtlCol="0">
            <a:normAutofit/>
          </a:bodyPr>
          <a:lstStyle/>
          <a:p>
            <a:pPr marL="0" indent="0">
              <a:buNone/>
            </a:pPr>
            <a:r>
              <a:rPr lang="en-US" sz="4000" b="1" dirty="0">
                <a:solidFill>
                  <a:schemeClr val="accent2"/>
                </a:solidFill>
              </a:rPr>
              <a:t>Why it matters</a:t>
            </a:r>
          </a:p>
          <a:p>
            <a:pPr marL="0" indent="0">
              <a:buNone/>
            </a:pPr>
            <a:endParaRPr lang="en-US" sz="4000" b="1" dirty="0">
              <a:solidFill>
                <a:schemeClr val="accent2"/>
              </a:solidFill>
            </a:endParaRPr>
          </a:p>
        </p:txBody>
      </p:sp>
    </p:spTree>
    <p:extLst>
      <p:ext uri="{BB962C8B-B14F-4D97-AF65-F5344CB8AC3E}">
        <p14:creationId xmlns:p14="http://schemas.microsoft.com/office/powerpoint/2010/main" val="73255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686504"/>
            <a:ext cx="8774430" cy="4817024"/>
          </a:xfrm>
          <a:prstGeom prst="rect">
            <a:avLst/>
          </a:prstGeom>
          <a:ln>
            <a:noFill/>
          </a:ln>
        </p:spPr>
        <p:txBody>
          <a:bodyPr wrap="square">
            <a:spAutoFit/>
          </a:bodyPr>
          <a:lstStyle/>
          <a:p>
            <a:pPr>
              <a:lnSpc>
                <a:spcPct val="114000"/>
              </a:lnSpc>
              <a:spcAft>
                <a:spcPts val="600"/>
              </a:spcAft>
            </a:pPr>
            <a:r>
              <a:rPr lang="en-US" sz="1700" dirty="0">
                <a:latin typeface="Helvetica" panose="020B0604020202020204" pitchFamily="34" charset="0"/>
                <a:cs typeface="Helvetica" panose="020B0604020202020204" pitchFamily="34" charset="0"/>
              </a:rPr>
              <a:t>To the editor:</a:t>
            </a:r>
          </a:p>
          <a:p>
            <a:pPr>
              <a:lnSpc>
                <a:spcPct val="113000"/>
              </a:lnSpc>
              <a:spcAft>
                <a:spcPts val="600"/>
              </a:spcAft>
            </a:pPr>
            <a:r>
              <a:rPr lang="en-US" sz="1700" dirty="0">
                <a:latin typeface="Helvetica" panose="020B0604020202020204" pitchFamily="34" charset="0"/>
                <a:cs typeface="Helvetica" panose="020B0604020202020204" pitchFamily="34" charset="0"/>
              </a:rPr>
              <a:t>Regarding your recent story on the stock market, a strong economy is good but only for those who feel it. While Wall Street celebrates, low-income workers see their wages flatlining as the cost of rent, health care, and food go up. Since 1960, renters have seen their wages rise a meager 5 percent, while rents have risen 61 percent.  </a:t>
            </a:r>
          </a:p>
          <a:p>
            <a:pPr>
              <a:lnSpc>
                <a:spcPct val="113000"/>
              </a:lnSpc>
              <a:spcAft>
                <a:spcPts val="600"/>
              </a:spcAft>
            </a:pPr>
            <a:r>
              <a:rPr lang="en-US" sz="1700" dirty="0">
                <a:latin typeface="Helvetica" panose="020B0604020202020204" pitchFamily="34" charset="0"/>
                <a:cs typeface="Helvetica" panose="020B0604020202020204" pitchFamily="34" charset="0"/>
              </a:rPr>
              <a:t>But there’s help. The Earned Income Tax Credit and Child Tax Credit provide low-wage workers the resources to make ends meet. In 2017, these credits lifted 8.3 million people above the poverty line. Now a new bill in Congress, the </a:t>
            </a:r>
            <a:r>
              <a:rPr lang="en-US" sz="1700" i="1" dirty="0">
                <a:latin typeface="Helvetica" panose="020B0604020202020204" pitchFamily="34" charset="0"/>
                <a:cs typeface="Helvetica" panose="020B0604020202020204" pitchFamily="34" charset="0"/>
              </a:rPr>
              <a:t>Working Families Tax Relief Act</a:t>
            </a:r>
            <a:r>
              <a:rPr lang="en-US" sz="1700" dirty="0">
                <a:latin typeface="Helvetica" panose="020B0604020202020204" pitchFamily="34" charset="0"/>
                <a:cs typeface="Helvetica" panose="020B0604020202020204" pitchFamily="34" charset="0"/>
              </a:rPr>
              <a:t>, would significantly expand the EITC and CTC, benefitting 114 million people and reducing child poverty by 28 percent. </a:t>
            </a:r>
          </a:p>
          <a:p>
            <a:pPr>
              <a:lnSpc>
                <a:spcPct val="113000"/>
              </a:lnSpc>
              <a:spcAft>
                <a:spcPts val="600"/>
              </a:spcAft>
            </a:pPr>
            <a:r>
              <a:rPr lang="en-US" sz="1700" dirty="0">
                <a:latin typeface="Helvetica" panose="020B0604020202020204" pitchFamily="34" charset="0"/>
                <a:cs typeface="Helvetica" panose="020B0604020202020204" pitchFamily="34" charset="0"/>
              </a:rPr>
              <a:t>I’m glad some lawmakers in Washington are looking out for working Americans. I urge our members of Congress to support the Working Families Tax Relief Act and robust expansions of tax credits for low-income families in any new tax legislation. Sincerely,</a:t>
            </a:r>
          </a:p>
          <a:p>
            <a:pPr>
              <a:lnSpc>
                <a:spcPct val="114000"/>
              </a:lnSpc>
            </a:pPr>
            <a:r>
              <a:rPr lang="en-US" sz="1700" dirty="0">
                <a:latin typeface="Helvetica" panose="020B0604020202020204" pitchFamily="34" charset="0"/>
                <a:cs typeface="Helvetica" panose="020B0604020202020204" pitchFamily="34" charset="0"/>
              </a:rPr>
              <a:t>[Your Name]</a:t>
            </a:r>
          </a:p>
          <a:p>
            <a:pPr>
              <a:lnSpc>
                <a:spcPct val="114000"/>
              </a:lnSpc>
            </a:pPr>
            <a:r>
              <a:rPr lang="en-US" sz="1700" dirty="0">
                <a:latin typeface="Helvetica" panose="020B0604020202020204" pitchFamily="34" charset="0"/>
                <a:cs typeface="Helvetica" panose="020B0604020202020204" pitchFamily="34" charset="0"/>
              </a:rPr>
              <a:t>[City, State]</a:t>
            </a:r>
          </a:p>
        </p:txBody>
      </p:sp>
      <p:sp>
        <p:nvSpPr>
          <p:cNvPr id="3" name="Oval 2"/>
          <p:cNvSpPr/>
          <p:nvPr/>
        </p:nvSpPr>
        <p:spPr>
          <a:xfrm>
            <a:off x="-457371" y="2200275"/>
            <a:ext cx="10029996" cy="1828799"/>
          </a:xfrm>
          <a:prstGeom prst="ellipse">
            <a:avLst/>
          </a:prstGeom>
          <a:noFill/>
          <a:ln w="38100">
            <a:solidFill>
              <a:srgbClr val="AF1F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80697D-A7A3-43E2-9F29-B1BFE54D672A}"/>
              </a:ext>
            </a:extLst>
          </p:cNvPr>
          <p:cNvSpPr/>
          <p:nvPr/>
        </p:nvSpPr>
        <p:spPr>
          <a:xfrm>
            <a:off x="424180" y="135503"/>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Why it matters</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298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480" y="557893"/>
            <a:ext cx="8661400" cy="5146794"/>
          </a:xfrm>
          <a:prstGeom prst="rect">
            <a:avLst/>
          </a:prstGeom>
          <a:ln>
            <a:noFill/>
          </a:ln>
        </p:spPr>
        <p:txBody>
          <a:bodyPr wrap="square">
            <a:spAutoFit/>
          </a:bodyPr>
          <a:lstStyle/>
          <a:p>
            <a:pPr>
              <a:lnSpc>
                <a:spcPct val="114000"/>
              </a:lnSpc>
              <a:spcAft>
                <a:spcPts val="600"/>
              </a:spcAft>
            </a:pPr>
            <a:r>
              <a:rPr lang="en-US" sz="1700" dirty="0">
                <a:latin typeface="Helvetica" panose="020B0604020202020204" pitchFamily="34" charset="0"/>
                <a:cs typeface="Helvetica" panose="020B0604020202020204" pitchFamily="34" charset="0"/>
              </a:rPr>
              <a:t>To the editor:</a:t>
            </a:r>
          </a:p>
          <a:p>
            <a:pPr>
              <a:lnSpc>
                <a:spcPct val="114000"/>
              </a:lnSpc>
              <a:spcAft>
                <a:spcPts val="600"/>
              </a:spcAft>
            </a:pPr>
            <a:r>
              <a:rPr lang="en-US" sz="1700" dirty="0">
                <a:latin typeface="Helvetica" panose="020B0604020202020204" pitchFamily="34" charset="0"/>
                <a:cs typeface="Helvetica" panose="020B0604020202020204" pitchFamily="34" charset="0"/>
              </a:rPr>
              <a:t>In reference to your recent story on U.S. foreign policy, too often we as Americans see foreign policy through the narrow lens of trade and conflict. We forget the good comes from policy that uses international cooperation to solve some of our biggest problems. A perfect example is the Global Fund to Fight AIDS, TB, and Malaria.</a:t>
            </a:r>
          </a:p>
          <a:p>
            <a:pPr>
              <a:lnSpc>
                <a:spcPct val="114000"/>
              </a:lnSpc>
              <a:spcAft>
                <a:spcPts val="600"/>
              </a:spcAft>
            </a:pPr>
            <a:r>
              <a:rPr lang="en-US" sz="1700" dirty="0">
                <a:latin typeface="Helvetica" panose="020B0604020202020204" pitchFamily="34" charset="0"/>
                <a:cs typeface="Helvetica" panose="020B0604020202020204" pitchFamily="34" charset="0"/>
              </a:rPr>
              <a:t>In 2002, countries across the globe came together to form the Global Fund, an innovative, public-private partnership focused on fighting these deadly diseases. Since then, the Global Fund has helped save 27 million lives. If we remain vigilant, we can create a world where no one dies of AIDS, tuberculosis, and malaria ever again.</a:t>
            </a:r>
          </a:p>
          <a:p>
            <a:pPr>
              <a:lnSpc>
                <a:spcPct val="114000"/>
              </a:lnSpc>
              <a:spcAft>
                <a:spcPts val="600"/>
              </a:spcAft>
            </a:pPr>
            <a:r>
              <a:rPr lang="en-US" sz="1700" dirty="0">
                <a:latin typeface="Helvetica" panose="020B0604020202020204" pitchFamily="34" charset="0"/>
                <a:cs typeface="Helvetica" panose="020B0604020202020204" pitchFamily="34" charset="0"/>
              </a:rPr>
              <a:t>The Global Fund needs at least $14 billion to save 16 million lives by 2022 and continue on the path to ending these diseases. U.S. leadership has been critical to the Global Fund since the beginning. I urge our members of Congress and President Trump to step up by again funding at least one-third of total needed for the Global Fund.</a:t>
            </a:r>
          </a:p>
          <a:p>
            <a:pPr>
              <a:lnSpc>
                <a:spcPct val="114000"/>
              </a:lnSpc>
            </a:pPr>
            <a:r>
              <a:rPr lang="en-US" sz="1700" dirty="0">
                <a:latin typeface="Helvetica" panose="020B0604020202020204" pitchFamily="34" charset="0"/>
                <a:cs typeface="Helvetica" panose="020B0604020202020204" pitchFamily="34" charset="0"/>
              </a:rPr>
              <a:t>Sincerely,</a:t>
            </a:r>
          </a:p>
          <a:p>
            <a:pPr>
              <a:lnSpc>
                <a:spcPct val="114000"/>
              </a:lnSpc>
            </a:pPr>
            <a:r>
              <a:rPr lang="en-US" sz="1700" dirty="0">
                <a:latin typeface="Helvetica" panose="020B0604020202020204" pitchFamily="34" charset="0"/>
                <a:cs typeface="Helvetica" panose="020B0604020202020204" pitchFamily="34" charset="0"/>
              </a:rPr>
              <a:t>[Your Name]</a:t>
            </a:r>
          </a:p>
          <a:p>
            <a:pPr>
              <a:lnSpc>
                <a:spcPct val="114000"/>
              </a:lnSpc>
            </a:pPr>
            <a:r>
              <a:rPr lang="en-US" sz="1700" dirty="0">
                <a:latin typeface="Helvetica" panose="020B0604020202020204" pitchFamily="34" charset="0"/>
                <a:cs typeface="Helvetica" panose="020B0604020202020204" pitchFamily="34" charset="0"/>
              </a:rPr>
              <a:t>[City, State]</a:t>
            </a:r>
          </a:p>
        </p:txBody>
      </p:sp>
      <p:sp>
        <p:nvSpPr>
          <p:cNvPr id="3" name="Oval 2"/>
          <p:cNvSpPr/>
          <p:nvPr/>
        </p:nvSpPr>
        <p:spPr>
          <a:xfrm>
            <a:off x="-476592" y="1981201"/>
            <a:ext cx="9811091" cy="1600200"/>
          </a:xfrm>
          <a:prstGeom prst="ellipse">
            <a:avLst/>
          </a:prstGeom>
          <a:noFill/>
          <a:ln w="38100">
            <a:solidFill>
              <a:srgbClr val="AF1F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611B8-5F89-4E35-999D-1BB8986F91C3}"/>
              </a:ext>
            </a:extLst>
          </p:cNvPr>
          <p:cNvSpPr/>
          <p:nvPr/>
        </p:nvSpPr>
        <p:spPr>
          <a:xfrm>
            <a:off x="424180" y="135503"/>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Why it matters</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0995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95263"/>
            <a:ext cx="8382000" cy="1569660"/>
          </a:xfrm>
          <a:prstGeom prst="rect">
            <a:avLst/>
          </a:prstGeom>
        </p:spPr>
        <p:txBody>
          <a:bodyPr wrap="square">
            <a:spAutoFit/>
          </a:bodyPr>
          <a:lstStyle/>
          <a:p>
            <a:pPr algn="ctr"/>
            <a:r>
              <a:rPr lang="en-US" sz="4800" b="1" dirty="0">
                <a:solidFill>
                  <a:srgbClr val="AF1F2C"/>
                </a:solidFill>
              </a:rPr>
              <a:t>Letters to the Editor</a:t>
            </a:r>
          </a:p>
          <a:p>
            <a:pPr algn="ctr"/>
            <a:r>
              <a:rPr lang="en-US" sz="4800" dirty="0">
                <a:solidFill>
                  <a:srgbClr val="AF1F2C"/>
                </a:solidFill>
              </a:rPr>
              <a:t>Structure</a:t>
            </a:r>
            <a:endParaRPr lang="en-US" sz="4800" dirty="0"/>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44475" y="2119161"/>
            <a:ext cx="8382000" cy="2973917"/>
          </a:xfrm>
        </p:spPr>
        <p:txBody>
          <a:bodyPr numCol="2" spcCol="182880">
            <a:noAutofit/>
          </a:bodyPr>
          <a:lstStyle/>
          <a:p>
            <a:pPr marL="0" indent="0">
              <a:lnSpc>
                <a:spcPct val="134000"/>
              </a:lnSpc>
              <a:spcBef>
                <a:spcPts val="0"/>
              </a:spcBef>
              <a:spcAft>
                <a:spcPts val="600"/>
              </a:spcAft>
              <a:buNone/>
            </a:pPr>
            <a:r>
              <a:rPr lang="en-US" sz="3000" b="1" dirty="0"/>
              <a:t>What it looks like</a:t>
            </a:r>
          </a:p>
          <a:p>
            <a:pPr marL="400050" indent="-400050">
              <a:lnSpc>
                <a:spcPct val="134000"/>
              </a:lnSpc>
              <a:spcBef>
                <a:spcPts val="0"/>
              </a:spcBef>
              <a:spcAft>
                <a:spcPts val="600"/>
              </a:spcAft>
              <a:buFont typeface="Arial"/>
              <a:buAutoNum type="arabicPeriod"/>
            </a:pPr>
            <a:r>
              <a:rPr lang="en-US" sz="3000" dirty="0"/>
              <a:t>Local &amp; timely hook</a:t>
            </a:r>
          </a:p>
          <a:p>
            <a:pPr marL="400050" indent="-400050">
              <a:lnSpc>
                <a:spcPct val="134000"/>
              </a:lnSpc>
              <a:spcBef>
                <a:spcPts val="0"/>
              </a:spcBef>
              <a:spcAft>
                <a:spcPts val="600"/>
              </a:spcAft>
              <a:buAutoNum type="arabicPeriod"/>
            </a:pPr>
            <a:r>
              <a:rPr lang="en-US" sz="3000" dirty="0"/>
              <a:t>Why it matters</a:t>
            </a:r>
          </a:p>
          <a:p>
            <a:pPr marL="400050" indent="-400050">
              <a:lnSpc>
                <a:spcPct val="134000"/>
              </a:lnSpc>
              <a:spcBef>
                <a:spcPts val="0"/>
              </a:spcBef>
              <a:spcAft>
                <a:spcPts val="600"/>
              </a:spcAft>
              <a:buFont typeface="Arial"/>
              <a:buAutoNum type="arabicPeriod"/>
            </a:pPr>
            <a:r>
              <a:rPr lang="en-US" sz="3000" dirty="0">
                <a:solidFill>
                  <a:srgbClr val="58585B"/>
                </a:solidFill>
              </a:rPr>
              <a:t>Call to action</a:t>
            </a:r>
          </a:p>
          <a:p>
            <a:pPr marL="400050" indent="-400050">
              <a:lnSpc>
                <a:spcPct val="134000"/>
              </a:lnSpc>
              <a:spcBef>
                <a:spcPts val="0"/>
              </a:spcBef>
              <a:spcAft>
                <a:spcPts val="600"/>
              </a:spcAft>
              <a:buFont typeface="Arial"/>
              <a:buAutoNum type="arabicPeriod"/>
            </a:pPr>
            <a:endParaRPr lang="en-US" sz="3000" b="1" dirty="0">
              <a:solidFill>
                <a:schemeClr val="accent2"/>
              </a:solidFill>
            </a:endParaRPr>
          </a:p>
          <a:p>
            <a:pPr marL="742950" indent="-400050">
              <a:lnSpc>
                <a:spcPct val="134000"/>
              </a:lnSpc>
              <a:spcBef>
                <a:spcPts val="0"/>
              </a:spcBef>
              <a:spcAft>
                <a:spcPts val="600"/>
              </a:spcAft>
              <a:buNone/>
            </a:pPr>
            <a:r>
              <a:rPr lang="en-US" sz="3000" b="1" dirty="0"/>
              <a:t>How you write it</a:t>
            </a:r>
          </a:p>
          <a:p>
            <a:pPr marL="742950" indent="-400050">
              <a:lnSpc>
                <a:spcPct val="134000"/>
              </a:lnSpc>
              <a:spcBef>
                <a:spcPts val="0"/>
              </a:spcBef>
              <a:spcAft>
                <a:spcPts val="600"/>
              </a:spcAft>
              <a:buAutoNum type="arabicPeriod"/>
            </a:pPr>
            <a:r>
              <a:rPr lang="en-US" sz="3000" dirty="0">
                <a:solidFill>
                  <a:srgbClr val="58585B"/>
                </a:solidFill>
              </a:rPr>
              <a:t>Call to action</a:t>
            </a:r>
          </a:p>
          <a:p>
            <a:pPr marL="742950" indent="-400050">
              <a:lnSpc>
                <a:spcPct val="134000"/>
              </a:lnSpc>
              <a:spcBef>
                <a:spcPts val="0"/>
              </a:spcBef>
              <a:spcAft>
                <a:spcPts val="600"/>
              </a:spcAft>
              <a:buAutoNum type="arabicPeriod"/>
            </a:pPr>
            <a:r>
              <a:rPr lang="en-US" sz="3000" dirty="0">
                <a:solidFill>
                  <a:srgbClr val="58585B"/>
                </a:solidFill>
              </a:rPr>
              <a:t>Why it matters</a:t>
            </a:r>
          </a:p>
          <a:p>
            <a:pPr marL="742950" indent="-400050">
              <a:lnSpc>
                <a:spcPct val="134000"/>
              </a:lnSpc>
              <a:spcBef>
                <a:spcPts val="0"/>
              </a:spcBef>
              <a:spcAft>
                <a:spcPts val="600"/>
              </a:spcAft>
              <a:buFont typeface="Arial"/>
              <a:buAutoNum type="arabicPeriod"/>
            </a:pPr>
            <a:r>
              <a:rPr lang="en-US" sz="3000" b="1" dirty="0">
                <a:solidFill>
                  <a:srgbClr val="AF1F2D"/>
                </a:solidFill>
              </a:rPr>
              <a:t>Local &amp; timely hook</a:t>
            </a:r>
          </a:p>
        </p:txBody>
      </p:sp>
    </p:spTree>
    <p:extLst>
      <p:ext uri="{BB962C8B-B14F-4D97-AF65-F5344CB8AC3E}">
        <p14:creationId xmlns:p14="http://schemas.microsoft.com/office/powerpoint/2010/main" val="279107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0510" y="1879799"/>
            <a:ext cx="7684316" cy="369332"/>
          </a:xfrm>
          <a:prstGeom prst="rect">
            <a:avLst/>
          </a:prstGeom>
          <a:noFill/>
        </p:spPr>
        <p:txBody>
          <a:bodyPr wrap="square" rtlCol="0">
            <a:spAutoFit/>
          </a:bodyPr>
          <a:lstStyle/>
          <a:p>
            <a:endParaRPr lang="en-US"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7706" cy="612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1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iche.org/sites/default/files/styles/aiche_content/public/images/overview_page/local_sections_3128753_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483" y="1081426"/>
            <a:ext cx="5467350" cy="3619500"/>
          </a:xfrm>
          <a:prstGeom prst="rect">
            <a:avLst/>
          </a:prstGeom>
          <a:ln w="317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57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31" y="337392"/>
            <a:ext cx="5664200" cy="5784850"/>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9DC04B43-14FD-42E9-9790-11001C512A09}"/>
              </a:ext>
            </a:extLst>
          </p:cNvPr>
          <p:cNvPicPr>
            <a:picLocks noChangeAspect="1"/>
          </p:cNvPicPr>
          <p:nvPr/>
        </p:nvPicPr>
        <p:blipFill>
          <a:blip r:embed="rId3"/>
          <a:stretch>
            <a:fillRect/>
          </a:stretch>
        </p:blipFill>
        <p:spPr>
          <a:xfrm>
            <a:off x="5153695" y="168696"/>
            <a:ext cx="3735174" cy="6520608"/>
          </a:xfrm>
          <a:prstGeom prst="rect">
            <a:avLst/>
          </a:prstGeom>
          <a:ln w="57150">
            <a:solidFill>
              <a:srgbClr val="AF1F2D"/>
            </a:solidFill>
          </a:ln>
        </p:spPr>
      </p:pic>
    </p:spTree>
    <p:extLst>
      <p:ext uri="{BB962C8B-B14F-4D97-AF65-F5344CB8AC3E}">
        <p14:creationId xmlns:p14="http://schemas.microsoft.com/office/powerpoint/2010/main" val="348471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686504"/>
            <a:ext cx="8774430" cy="4817024"/>
          </a:xfrm>
          <a:prstGeom prst="rect">
            <a:avLst/>
          </a:prstGeom>
          <a:ln>
            <a:noFill/>
          </a:ln>
        </p:spPr>
        <p:txBody>
          <a:bodyPr wrap="square">
            <a:spAutoFit/>
          </a:bodyPr>
          <a:lstStyle/>
          <a:p>
            <a:pPr>
              <a:lnSpc>
                <a:spcPct val="114000"/>
              </a:lnSpc>
              <a:spcAft>
                <a:spcPts val="600"/>
              </a:spcAft>
            </a:pPr>
            <a:r>
              <a:rPr lang="en-US" sz="1700" dirty="0">
                <a:latin typeface="Helvetica" panose="020B0604020202020204" pitchFamily="34" charset="0"/>
                <a:cs typeface="Helvetica" panose="020B0604020202020204" pitchFamily="34" charset="0"/>
              </a:rPr>
              <a:t>To the editor:</a:t>
            </a:r>
          </a:p>
          <a:p>
            <a:pPr>
              <a:lnSpc>
                <a:spcPct val="113000"/>
              </a:lnSpc>
              <a:spcAft>
                <a:spcPts val="600"/>
              </a:spcAft>
            </a:pPr>
            <a:r>
              <a:rPr lang="en-US" sz="1700" dirty="0">
                <a:latin typeface="Helvetica" panose="020B0604020202020204" pitchFamily="34" charset="0"/>
                <a:cs typeface="Helvetica" panose="020B0604020202020204" pitchFamily="34" charset="0"/>
              </a:rPr>
              <a:t>Regarding your recent story on the stock market, a strong economy is good but only for those who feel it. While Wall Street celebrates, low-income workers see their wages flatlining as the cost of rent, health care, and food go up. Since 1960, renters have seen their wages rise a meager 5 percent, while rents have risen 61 percent.  </a:t>
            </a:r>
          </a:p>
          <a:p>
            <a:pPr>
              <a:lnSpc>
                <a:spcPct val="113000"/>
              </a:lnSpc>
              <a:spcAft>
                <a:spcPts val="600"/>
              </a:spcAft>
            </a:pPr>
            <a:r>
              <a:rPr lang="en-US" sz="1700" dirty="0">
                <a:latin typeface="Helvetica" panose="020B0604020202020204" pitchFamily="34" charset="0"/>
                <a:cs typeface="Helvetica" panose="020B0604020202020204" pitchFamily="34" charset="0"/>
              </a:rPr>
              <a:t>But there’s help. The Earned Income Tax Credit and Child Tax Credit provide low-wage workers the resources to make ends meet. In 2017, these credits lifted 8.3 million people above the poverty line. Now a new bill in Congress, the </a:t>
            </a:r>
            <a:r>
              <a:rPr lang="en-US" sz="1700" i="1" dirty="0">
                <a:latin typeface="Helvetica" panose="020B0604020202020204" pitchFamily="34" charset="0"/>
                <a:cs typeface="Helvetica" panose="020B0604020202020204" pitchFamily="34" charset="0"/>
              </a:rPr>
              <a:t>Working Families Tax Relief Act</a:t>
            </a:r>
            <a:r>
              <a:rPr lang="en-US" sz="1700" dirty="0">
                <a:latin typeface="Helvetica" panose="020B0604020202020204" pitchFamily="34" charset="0"/>
                <a:cs typeface="Helvetica" panose="020B0604020202020204" pitchFamily="34" charset="0"/>
              </a:rPr>
              <a:t>, would significantly expand the EITC and CTC, benefitting 114 million people and reducing child poverty by 28 percent. </a:t>
            </a:r>
          </a:p>
          <a:p>
            <a:pPr>
              <a:lnSpc>
                <a:spcPct val="113000"/>
              </a:lnSpc>
              <a:spcAft>
                <a:spcPts val="600"/>
              </a:spcAft>
            </a:pPr>
            <a:r>
              <a:rPr lang="en-US" sz="1700" dirty="0">
                <a:latin typeface="Helvetica" panose="020B0604020202020204" pitchFamily="34" charset="0"/>
                <a:cs typeface="Helvetica" panose="020B0604020202020204" pitchFamily="34" charset="0"/>
              </a:rPr>
              <a:t>I’m glad some lawmakers in Washington are looking out for working Americans. I urge our members of Congress to support the Working Families Tax Relief Act and robust expansions of tax credits for low-income families in any new tax legislation. Sincerely,</a:t>
            </a:r>
          </a:p>
          <a:p>
            <a:pPr>
              <a:lnSpc>
                <a:spcPct val="114000"/>
              </a:lnSpc>
            </a:pPr>
            <a:r>
              <a:rPr lang="en-US" sz="1700" dirty="0">
                <a:latin typeface="Helvetica" panose="020B0604020202020204" pitchFamily="34" charset="0"/>
                <a:cs typeface="Helvetica" panose="020B0604020202020204" pitchFamily="34" charset="0"/>
              </a:rPr>
              <a:t>[Your Name]</a:t>
            </a:r>
          </a:p>
          <a:p>
            <a:pPr>
              <a:lnSpc>
                <a:spcPct val="114000"/>
              </a:lnSpc>
            </a:pPr>
            <a:r>
              <a:rPr lang="en-US" sz="1700" dirty="0">
                <a:latin typeface="Helvetica" panose="020B0604020202020204" pitchFamily="34" charset="0"/>
                <a:cs typeface="Helvetica" panose="020B0604020202020204" pitchFamily="34" charset="0"/>
              </a:rPr>
              <a:t>[City, State]</a:t>
            </a:r>
          </a:p>
        </p:txBody>
      </p:sp>
      <p:sp>
        <p:nvSpPr>
          <p:cNvPr id="6" name="Oval 5">
            <a:extLst>
              <a:ext uri="{FF2B5EF4-FFF2-40B4-BE49-F238E27FC236}">
                <a16:creationId xmlns:a16="http://schemas.microsoft.com/office/drawing/2014/main" id="{35661E0C-4363-4027-9205-89ACDEDEE9F9}"/>
              </a:ext>
            </a:extLst>
          </p:cNvPr>
          <p:cNvSpPr/>
          <p:nvPr/>
        </p:nvSpPr>
        <p:spPr>
          <a:xfrm>
            <a:off x="-333716" y="915769"/>
            <a:ext cx="6610692" cy="646331"/>
          </a:xfrm>
          <a:prstGeom prst="ellipse">
            <a:avLst/>
          </a:prstGeom>
          <a:noFill/>
          <a:ln w="38100">
            <a:solidFill>
              <a:srgbClr val="AF1F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A5F31A-0AF4-4293-A08C-D247173391B5}"/>
              </a:ext>
            </a:extLst>
          </p:cNvPr>
          <p:cNvSpPr/>
          <p:nvPr/>
        </p:nvSpPr>
        <p:spPr>
          <a:xfrm>
            <a:off x="424180" y="70196"/>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Local and timely hook</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0388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480" y="557893"/>
            <a:ext cx="8661400" cy="5146794"/>
          </a:xfrm>
          <a:prstGeom prst="rect">
            <a:avLst/>
          </a:prstGeom>
          <a:ln>
            <a:noFill/>
          </a:ln>
        </p:spPr>
        <p:txBody>
          <a:bodyPr wrap="square">
            <a:spAutoFit/>
          </a:bodyPr>
          <a:lstStyle/>
          <a:p>
            <a:pPr>
              <a:lnSpc>
                <a:spcPct val="114000"/>
              </a:lnSpc>
              <a:spcAft>
                <a:spcPts val="600"/>
              </a:spcAft>
            </a:pPr>
            <a:r>
              <a:rPr lang="en-US" sz="1700" dirty="0">
                <a:latin typeface="Helvetica" panose="020B0604020202020204" pitchFamily="34" charset="0"/>
                <a:cs typeface="Helvetica" panose="020B0604020202020204" pitchFamily="34" charset="0"/>
              </a:rPr>
              <a:t>To the editor:</a:t>
            </a:r>
          </a:p>
          <a:p>
            <a:pPr>
              <a:lnSpc>
                <a:spcPct val="114000"/>
              </a:lnSpc>
              <a:spcAft>
                <a:spcPts val="600"/>
              </a:spcAft>
            </a:pPr>
            <a:r>
              <a:rPr lang="en-US" sz="1700" dirty="0">
                <a:latin typeface="Helvetica" panose="020B0604020202020204" pitchFamily="34" charset="0"/>
                <a:cs typeface="Helvetica" panose="020B0604020202020204" pitchFamily="34" charset="0"/>
              </a:rPr>
              <a:t>In reference to your recent story on U.S. foreign policy, too often we as Americans see foreign policy through the narrow lens of trade and conflict. We forget the good comes from policy that uses international cooperation to solve some of our biggest problems. A perfect example is the Global Fund to Fight AIDS, TB, and Malaria.</a:t>
            </a:r>
          </a:p>
          <a:p>
            <a:pPr>
              <a:lnSpc>
                <a:spcPct val="114000"/>
              </a:lnSpc>
              <a:spcAft>
                <a:spcPts val="600"/>
              </a:spcAft>
            </a:pPr>
            <a:r>
              <a:rPr lang="en-US" sz="1700" dirty="0">
                <a:latin typeface="Helvetica" panose="020B0604020202020204" pitchFamily="34" charset="0"/>
                <a:cs typeface="Helvetica" panose="020B0604020202020204" pitchFamily="34" charset="0"/>
              </a:rPr>
              <a:t>In 2002, countries across the globe came together to form the Global Fund, an innovative, public-private partnership focused on fighting these deadly diseases. Since then, the Global Fund has helped save 27 million lives. If we remain vigilant, we can create a world where no one dies of AIDS, tuberculosis, and malaria ever again.</a:t>
            </a:r>
          </a:p>
          <a:p>
            <a:pPr>
              <a:lnSpc>
                <a:spcPct val="114000"/>
              </a:lnSpc>
              <a:spcAft>
                <a:spcPts val="600"/>
              </a:spcAft>
            </a:pPr>
            <a:r>
              <a:rPr lang="en-US" sz="1700" dirty="0">
                <a:latin typeface="Helvetica" panose="020B0604020202020204" pitchFamily="34" charset="0"/>
                <a:cs typeface="Helvetica" panose="020B0604020202020204" pitchFamily="34" charset="0"/>
              </a:rPr>
              <a:t>The Global Fund needs at least $14 billion to save 16 million lives by 2022 and continue on the path to ending these diseases. U.S. leadership has been critical to the Global Fund since the beginning. I urge  our members of Congress and President Trump to step up by again funding at least one-third of total needed for the Global Fund.</a:t>
            </a:r>
          </a:p>
          <a:p>
            <a:pPr>
              <a:lnSpc>
                <a:spcPct val="114000"/>
              </a:lnSpc>
            </a:pPr>
            <a:r>
              <a:rPr lang="en-US" sz="1700" dirty="0">
                <a:latin typeface="Helvetica" panose="020B0604020202020204" pitchFamily="34" charset="0"/>
                <a:cs typeface="Helvetica" panose="020B0604020202020204" pitchFamily="34" charset="0"/>
              </a:rPr>
              <a:t>Sincerely,</a:t>
            </a:r>
          </a:p>
          <a:p>
            <a:pPr>
              <a:lnSpc>
                <a:spcPct val="114000"/>
              </a:lnSpc>
            </a:pPr>
            <a:r>
              <a:rPr lang="en-US" sz="1700" dirty="0">
                <a:latin typeface="Helvetica" panose="020B0604020202020204" pitchFamily="34" charset="0"/>
                <a:cs typeface="Helvetica" panose="020B0604020202020204" pitchFamily="34" charset="0"/>
              </a:rPr>
              <a:t>[Your Name]</a:t>
            </a:r>
          </a:p>
          <a:p>
            <a:pPr>
              <a:lnSpc>
                <a:spcPct val="114000"/>
              </a:lnSpc>
            </a:pPr>
            <a:r>
              <a:rPr lang="en-US" sz="1700" dirty="0">
                <a:latin typeface="Helvetica" panose="020B0604020202020204" pitchFamily="34" charset="0"/>
                <a:cs typeface="Helvetica" panose="020B0604020202020204" pitchFamily="34" charset="0"/>
              </a:rPr>
              <a:t>[City, State]</a:t>
            </a:r>
          </a:p>
        </p:txBody>
      </p:sp>
      <p:sp>
        <p:nvSpPr>
          <p:cNvPr id="3" name="Oval 2"/>
          <p:cNvSpPr/>
          <p:nvPr/>
        </p:nvSpPr>
        <p:spPr>
          <a:xfrm>
            <a:off x="-400391" y="763369"/>
            <a:ext cx="6610692" cy="646331"/>
          </a:xfrm>
          <a:prstGeom prst="ellipse">
            <a:avLst/>
          </a:prstGeom>
          <a:noFill/>
          <a:ln w="38100">
            <a:solidFill>
              <a:srgbClr val="AF1F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611B8-5F89-4E35-999D-1BB8986F91C3}"/>
              </a:ext>
            </a:extLst>
          </p:cNvPr>
          <p:cNvSpPr/>
          <p:nvPr/>
        </p:nvSpPr>
        <p:spPr>
          <a:xfrm>
            <a:off x="424180" y="70196"/>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Local and timely hook</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4233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1" y="1351508"/>
            <a:ext cx="8463280" cy="4959756"/>
          </a:xfrm>
          <a:prstGeom prst="rect">
            <a:avLst/>
          </a:prstGeom>
          <a:noFill/>
        </p:spPr>
        <p:txBody>
          <a:bodyPr wrap="square" numCol="2" rtlCol="0">
            <a:spAutoFit/>
          </a:bodyPr>
          <a:lstStyle/>
          <a:p>
            <a:pPr>
              <a:lnSpc>
                <a:spcPct val="114000"/>
              </a:lnSpc>
              <a:spcAft>
                <a:spcPts val="600"/>
              </a:spcAft>
            </a:pPr>
            <a:r>
              <a:rPr lang="en-US" sz="2400" dirty="0">
                <a:solidFill>
                  <a:schemeClr val="tx2"/>
                </a:solidFill>
                <a:latin typeface="Helvetica" panose="020B0604020202020204" pitchFamily="34" charset="0"/>
                <a:cs typeface="Helvetica" panose="020B0604020202020204" pitchFamily="34" charset="0"/>
              </a:rPr>
              <a:t>New construction</a:t>
            </a:r>
          </a:p>
          <a:p>
            <a:pPr>
              <a:lnSpc>
                <a:spcPct val="114000"/>
              </a:lnSpc>
              <a:spcAft>
                <a:spcPts val="600"/>
              </a:spcAft>
            </a:pPr>
            <a:r>
              <a:rPr lang="en-US" sz="2400" dirty="0">
                <a:latin typeface="Helvetica" panose="020B0604020202020204" pitchFamily="34" charset="0"/>
                <a:cs typeface="Helvetica" panose="020B0604020202020204" pitchFamily="34" charset="0"/>
              </a:rPr>
              <a:t>Local election</a:t>
            </a:r>
          </a:p>
          <a:p>
            <a:pPr>
              <a:lnSpc>
                <a:spcPct val="114000"/>
              </a:lnSpc>
              <a:spcAft>
                <a:spcPts val="600"/>
              </a:spcAft>
            </a:pPr>
            <a:r>
              <a:rPr lang="en-US" sz="2400" dirty="0">
                <a:solidFill>
                  <a:schemeClr val="tx2"/>
                </a:solidFill>
                <a:latin typeface="Helvetica" panose="020B0604020202020204" pitchFamily="34" charset="0"/>
                <a:cs typeface="Helvetica" panose="020B0604020202020204" pitchFamily="34" charset="0"/>
              </a:rPr>
              <a:t>Poverty and homelessness</a:t>
            </a:r>
          </a:p>
          <a:p>
            <a:pPr>
              <a:lnSpc>
                <a:spcPct val="114000"/>
              </a:lnSpc>
              <a:spcAft>
                <a:spcPts val="600"/>
              </a:spcAft>
            </a:pPr>
            <a:r>
              <a:rPr lang="en-US" sz="2400" dirty="0">
                <a:latin typeface="Helvetica" panose="020B0604020202020204" pitchFamily="34" charset="0"/>
                <a:cs typeface="Helvetica" panose="020B0604020202020204" pitchFamily="34" charset="0"/>
              </a:rPr>
              <a:t>New hospital</a:t>
            </a:r>
          </a:p>
          <a:p>
            <a:pPr>
              <a:lnSpc>
                <a:spcPct val="114000"/>
              </a:lnSpc>
              <a:spcAft>
                <a:spcPts val="600"/>
              </a:spcAft>
            </a:pPr>
            <a:r>
              <a:rPr lang="en-US" sz="2400" dirty="0">
                <a:solidFill>
                  <a:schemeClr val="tx2"/>
                </a:solidFill>
                <a:latin typeface="Helvetica" panose="020B0604020202020204" pitchFamily="34" charset="0"/>
                <a:cs typeface="Helvetica" panose="020B0604020202020204" pitchFamily="34" charset="0"/>
              </a:rPr>
              <a:t>Local health issue</a:t>
            </a:r>
          </a:p>
          <a:p>
            <a:pPr>
              <a:lnSpc>
                <a:spcPct val="114000"/>
              </a:lnSpc>
              <a:spcAft>
                <a:spcPts val="600"/>
              </a:spcAft>
            </a:pPr>
            <a:r>
              <a:rPr lang="en-US" sz="2400" dirty="0">
                <a:latin typeface="Helvetica" panose="020B0604020202020204" pitchFamily="34" charset="0"/>
                <a:cs typeface="Helvetica" panose="020B0604020202020204" pitchFamily="34" charset="0"/>
              </a:rPr>
              <a:t>Back to school</a:t>
            </a:r>
          </a:p>
          <a:p>
            <a:pPr>
              <a:lnSpc>
                <a:spcPct val="114000"/>
              </a:lnSpc>
              <a:spcAft>
                <a:spcPts val="600"/>
              </a:spcAft>
            </a:pPr>
            <a:r>
              <a:rPr lang="en-US" sz="2400" dirty="0">
                <a:solidFill>
                  <a:schemeClr val="tx2"/>
                </a:solidFill>
                <a:latin typeface="Helvetica" panose="020B0604020202020204" pitchFamily="34" charset="0"/>
                <a:cs typeface="Helvetica" panose="020B0604020202020204" pitchFamily="34" charset="0"/>
              </a:rPr>
              <a:t>New stadium spending</a:t>
            </a:r>
          </a:p>
          <a:p>
            <a:pPr>
              <a:lnSpc>
                <a:spcPct val="114000"/>
              </a:lnSpc>
              <a:spcAft>
                <a:spcPts val="600"/>
              </a:spcAft>
            </a:pPr>
            <a:r>
              <a:rPr lang="en-US" sz="2400" dirty="0">
                <a:latin typeface="Helvetica" panose="020B0604020202020204" pitchFamily="34" charset="0"/>
                <a:cs typeface="Helvetica" panose="020B0604020202020204" pitchFamily="34" charset="0"/>
              </a:rPr>
              <a:t>Athlete profiles</a:t>
            </a:r>
          </a:p>
          <a:p>
            <a:pPr>
              <a:lnSpc>
                <a:spcPct val="114000"/>
              </a:lnSpc>
              <a:spcAft>
                <a:spcPts val="600"/>
              </a:spcAft>
            </a:pPr>
            <a:endParaRPr lang="en-US" sz="2400" dirty="0">
              <a:latin typeface="Helvetica" panose="020B0604020202020204" pitchFamily="34" charset="0"/>
              <a:cs typeface="Helvetica" panose="020B0604020202020204" pitchFamily="34" charset="0"/>
            </a:endParaRPr>
          </a:p>
          <a:p>
            <a:pPr>
              <a:lnSpc>
                <a:spcPct val="114000"/>
              </a:lnSpc>
              <a:spcAft>
                <a:spcPts val="600"/>
              </a:spcAft>
            </a:pPr>
            <a:endParaRPr lang="en-US" sz="2400" dirty="0">
              <a:latin typeface="Helvetica" panose="020B0604020202020204" pitchFamily="34" charset="0"/>
              <a:cs typeface="Helvetica" panose="020B0604020202020204" pitchFamily="34" charset="0"/>
            </a:endParaRPr>
          </a:p>
          <a:p>
            <a:pPr>
              <a:lnSpc>
                <a:spcPct val="114000"/>
              </a:lnSpc>
              <a:spcAft>
                <a:spcPts val="600"/>
              </a:spcAft>
            </a:pPr>
            <a:r>
              <a:rPr lang="en-US" sz="2400" dirty="0">
                <a:latin typeface="Helvetica" panose="020B0604020202020204" pitchFamily="34" charset="0"/>
                <a:cs typeface="Helvetica" panose="020B0604020202020204" pitchFamily="34" charset="0"/>
              </a:rPr>
              <a:t>2020 election coverage</a:t>
            </a:r>
          </a:p>
          <a:p>
            <a:pPr>
              <a:lnSpc>
                <a:spcPct val="114000"/>
              </a:lnSpc>
              <a:spcAft>
                <a:spcPts val="600"/>
              </a:spcAft>
            </a:pPr>
            <a:r>
              <a:rPr lang="en-US" sz="2400" dirty="0">
                <a:solidFill>
                  <a:schemeClr val="tx2"/>
                </a:solidFill>
                <a:latin typeface="Helvetica" panose="020B0604020202020204" pitchFamily="34" charset="0"/>
                <a:cs typeface="Helvetica" panose="020B0604020202020204" pitchFamily="34" charset="0"/>
              </a:rPr>
              <a:t>Candidate profiles</a:t>
            </a:r>
          </a:p>
          <a:p>
            <a:pPr>
              <a:lnSpc>
                <a:spcPct val="114000"/>
              </a:lnSpc>
              <a:spcAft>
                <a:spcPts val="600"/>
              </a:spcAft>
            </a:pPr>
            <a:r>
              <a:rPr lang="en-US" sz="2400" dirty="0">
                <a:latin typeface="Helvetica" panose="020B0604020202020204" pitchFamily="34" charset="0"/>
                <a:cs typeface="Helvetica" panose="020B0604020202020204" pitchFamily="34" charset="0"/>
              </a:rPr>
              <a:t>Candidate endorsement </a:t>
            </a:r>
            <a:r>
              <a:rPr lang="en-US" sz="2400" dirty="0">
                <a:solidFill>
                  <a:schemeClr val="tx2"/>
                </a:solidFill>
                <a:latin typeface="Helvetica" panose="020B0604020202020204" pitchFamily="34" charset="0"/>
                <a:cs typeface="Helvetica" panose="020B0604020202020204" pitchFamily="34" charset="0"/>
              </a:rPr>
              <a:t>Gridlock in DC</a:t>
            </a:r>
          </a:p>
          <a:p>
            <a:pPr>
              <a:lnSpc>
                <a:spcPct val="114000"/>
              </a:lnSpc>
              <a:spcAft>
                <a:spcPts val="600"/>
              </a:spcAft>
            </a:pPr>
            <a:r>
              <a:rPr lang="en-US" sz="2400" dirty="0">
                <a:latin typeface="Helvetica" panose="020B0604020202020204" pitchFamily="34" charset="0"/>
                <a:cs typeface="Helvetica" panose="020B0604020202020204" pitchFamily="34" charset="0"/>
              </a:rPr>
              <a:t>Local or national budget cuts</a:t>
            </a:r>
          </a:p>
          <a:p>
            <a:pPr>
              <a:lnSpc>
                <a:spcPct val="114000"/>
              </a:lnSpc>
              <a:spcAft>
                <a:spcPts val="600"/>
              </a:spcAft>
            </a:pPr>
            <a:r>
              <a:rPr lang="en-US" sz="2400" dirty="0">
                <a:solidFill>
                  <a:schemeClr val="tx2"/>
                </a:solidFill>
                <a:latin typeface="Helvetica" panose="020B0604020202020204" pitchFamily="34" charset="0"/>
                <a:cs typeface="Helvetica" panose="020B0604020202020204" pitchFamily="34" charset="0"/>
              </a:rPr>
              <a:t>Student housing</a:t>
            </a:r>
          </a:p>
          <a:p>
            <a:pPr>
              <a:lnSpc>
                <a:spcPct val="114000"/>
              </a:lnSpc>
              <a:spcAft>
                <a:spcPts val="600"/>
              </a:spcAft>
            </a:pPr>
            <a:r>
              <a:rPr lang="en-US" sz="2400" dirty="0">
                <a:latin typeface="Helvetica" panose="020B0604020202020204" pitchFamily="34" charset="0"/>
                <a:cs typeface="Helvetica" panose="020B0604020202020204" pitchFamily="34" charset="0"/>
              </a:rPr>
              <a:t>TKTKTKTKTKT</a:t>
            </a:r>
          </a:p>
          <a:p>
            <a:pPr>
              <a:lnSpc>
                <a:spcPct val="114000"/>
              </a:lnSpc>
              <a:spcAft>
                <a:spcPts val="600"/>
              </a:spcAft>
            </a:pPr>
            <a:r>
              <a:rPr lang="en-US" sz="2400" dirty="0">
                <a:solidFill>
                  <a:schemeClr val="tx2"/>
                </a:solidFill>
                <a:latin typeface="Helvetica" panose="020B0604020202020204" pitchFamily="34" charset="0"/>
                <a:cs typeface="Helvetica" panose="020B0604020202020204" pitchFamily="34" charset="0"/>
              </a:rPr>
              <a:t>Parenting or pregnancy story</a:t>
            </a:r>
          </a:p>
          <a:p>
            <a:endParaRPr lang="en-US" dirty="0"/>
          </a:p>
        </p:txBody>
      </p:sp>
      <p:sp>
        <p:nvSpPr>
          <p:cNvPr id="3" name="Rectangle 2">
            <a:extLst>
              <a:ext uri="{FF2B5EF4-FFF2-40B4-BE49-F238E27FC236}">
                <a16:creationId xmlns:a16="http://schemas.microsoft.com/office/drawing/2014/main" id="{422FDFF2-2E24-41AB-B8A2-82CD18AF6212}"/>
              </a:ext>
            </a:extLst>
          </p:cNvPr>
          <p:cNvSpPr/>
          <p:nvPr/>
        </p:nvSpPr>
        <p:spPr>
          <a:xfrm>
            <a:off x="424180" y="135503"/>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Local and timely hook</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10297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352" y="781834"/>
            <a:ext cx="8283921" cy="5247590"/>
          </a:xfrm>
          <a:prstGeom prst="rect">
            <a:avLst/>
          </a:prstGeom>
        </p:spPr>
        <p:txBody>
          <a:bodyPr wrap="square">
            <a:spAutoFit/>
          </a:bodyPr>
          <a:lstStyle/>
          <a:p>
            <a:endParaRPr lang="en-US" sz="2000" b="1" dirty="0">
              <a:latin typeface="Helvetica" panose="020B0604020202020204" pitchFamily="34" charset="0"/>
              <a:cs typeface="Helvetica" panose="020B0604020202020204" pitchFamily="34" charset="0"/>
              <a:hlinkClick r:id="rId2"/>
            </a:endParaRPr>
          </a:p>
          <a:p>
            <a:r>
              <a:rPr lang="en-US" sz="1500" b="1" dirty="0">
                <a:latin typeface="Helvetica" panose="020B0604020202020204" pitchFamily="34" charset="0"/>
                <a:cs typeface="Helvetica" panose="020B0604020202020204" pitchFamily="34" charset="0"/>
                <a:hlinkClick r:id="rId2"/>
              </a:rPr>
              <a:t>Housing and the Global Fund LTE</a:t>
            </a:r>
            <a:r>
              <a:rPr lang="en-US" sz="1500" b="1" dirty="0">
                <a:latin typeface="Helvetica" panose="020B0604020202020204" pitchFamily="34" charset="0"/>
                <a:cs typeface="Helvetica" panose="020B0604020202020204" pitchFamily="34" charset="0"/>
              </a:rPr>
              <a:t>, April 22, 2019</a:t>
            </a:r>
          </a:p>
          <a:p>
            <a:r>
              <a:rPr lang="en-US" sz="1500" b="1" dirty="0">
                <a:latin typeface="Helvetica" panose="020B0604020202020204" pitchFamily="34" charset="0"/>
                <a:cs typeface="Helvetica" panose="020B0604020202020204" pitchFamily="34" charset="0"/>
              </a:rPr>
              <a:t>	</a:t>
            </a:r>
          </a:p>
          <a:p>
            <a:r>
              <a:rPr lang="en-US" sz="1500" dirty="0">
                <a:latin typeface="Helvetica" panose="020B0604020202020204" pitchFamily="34" charset="0"/>
                <a:cs typeface="Helvetica" panose="020B0604020202020204" pitchFamily="34" charset="0"/>
              </a:rPr>
              <a:t>While I am deeply respectful of </a:t>
            </a:r>
            <a:r>
              <a:rPr lang="en-US" sz="1500" dirty="0" err="1">
                <a:latin typeface="Helvetica" panose="020B0604020202020204" pitchFamily="34" charset="0"/>
                <a:cs typeface="Helvetica" panose="020B0604020202020204" pitchFamily="34" charset="0"/>
              </a:rPr>
              <a:t>Lanni</a:t>
            </a:r>
            <a:r>
              <a:rPr lang="en-US" sz="1500" dirty="0">
                <a:latin typeface="Helvetica" panose="020B0604020202020204" pitchFamily="34" charset="0"/>
                <a:cs typeface="Helvetica" panose="020B0604020202020204" pitchFamily="34" charset="0"/>
              </a:rPr>
              <a:t> Johnson’s fast for orca protection and hope it works, I have learned a different way to influence change (“Snohomish woman on 17-day fast to spotlight plight of orcas,” The Herald, April 10).</a:t>
            </a:r>
          </a:p>
          <a:p>
            <a:endParaRPr lang="en-US" sz="1500" dirty="0">
              <a:latin typeface="Helvetica" panose="020B0604020202020204" pitchFamily="34" charset="0"/>
              <a:cs typeface="Helvetica" panose="020B0604020202020204" pitchFamily="34" charset="0"/>
            </a:endParaRPr>
          </a:p>
          <a:p>
            <a:r>
              <a:rPr lang="en-US" sz="1500" dirty="0">
                <a:latin typeface="Helvetica" panose="020B0604020202020204" pitchFamily="34" charset="0"/>
                <a:cs typeface="Helvetica" panose="020B0604020202020204" pitchFamily="34" charset="0"/>
              </a:rPr>
              <a:t>Currently, Congress is working on appropriations for the fiscal year 2020. As a volunteer with RESULTS, I have been asking representatives to sign letters to appropriators to support the Global Fund to Fight AIDS, Tuberculosis, and Malaria and to increase funding for the Housing Choice Vouchers program. The Global Fund has saved 27 million lives since its founding in 2002, no wonder 147 members of the House from both parties signed it. Many of them also signed in support increasing funding for the vouchers program, so 340,000 more families would receive vouchers and thus housing. (Currently only 25 percent of those who qualify receive vouchers.) Reps. Rick Larsen and Suzan DelBene signed both of letters in support of these initiatives and deserve thanks for their hard work to make a difference.</a:t>
            </a:r>
          </a:p>
          <a:p>
            <a:endParaRPr lang="en-US" sz="1500" dirty="0">
              <a:latin typeface="Helvetica" panose="020B0604020202020204" pitchFamily="34" charset="0"/>
              <a:cs typeface="Helvetica" panose="020B0604020202020204" pitchFamily="34" charset="0"/>
            </a:endParaRPr>
          </a:p>
          <a:p>
            <a:r>
              <a:rPr lang="en-US" sz="1500" dirty="0">
                <a:latin typeface="Helvetica" panose="020B0604020202020204" pitchFamily="34" charset="0"/>
                <a:cs typeface="Helvetica" panose="020B0604020202020204" pitchFamily="34" charset="0"/>
              </a:rPr>
              <a:t>Wouldn’t that be a surprise if they received calls and emails just to thank them for taking these actions to create a better country and world?</a:t>
            </a:r>
          </a:p>
          <a:p>
            <a:endParaRPr lang="en-US" sz="1500" dirty="0">
              <a:latin typeface="Helvetica" panose="020B0604020202020204" pitchFamily="34" charset="0"/>
              <a:cs typeface="Helvetica" panose="020B0604020202020204" pitchFamily="34" charset="0"/>
            </a:endParaRPr>
          </a:p>
          <a:p>
            <a:r>
              <a:rPr lang="en-US" sz="1500" dirty="0">
                <a:latin typeface="Helvetica" panose="020B0604020202020204" pitchFamily="34" charset="0"/>
                <a:cs typeface="Helvetica" panose="020B0604020202020204" pitchFamily="34" charset="0"/>
              </a:rPr>
              <a:t>Willie Dickerson</a:t>
            </a:r>
          </a:p>
          <a:p>
            <a:r>
              <a:rPr lang="en-US" sz="1500" dirty="0">
                <a:latin typeface="Helvetica" panose="020B0604020202020204" pitchFamily="34" charset="0"/>
                <a:cs typeface="Helvetica" panose="020B0604020202020204" pitchFamily="34" charset="0"/>
              </a:rPr>
              <a:t>Snohomish</a:t>
            </a:r>
            <a:endParaRPr lang="en-US" sz="1500" i="1" cap="all" dirty="0">
              <a:latin typeface="Helvetica" panose="020B0604020202020204" pitchFamily="34" charset="0"/>
              <a:cs typeface="Helvetica" panose="020B0604020202020204" pitchFamily="34" charset="0"/>
            </a:endParaRPr>
          </a:p>
        </p:txBody>
      </p:sp>
      <p:sp>
        <p:nvSpPr>
          <p:cNvPr id="6" name="Oval 5"/>
          <p:cNvSpPr/>
          <p:nvPr/>
        </p:nvSpPr>
        <p:spPr>
          <a:xfrm>
            <a:off x="103574" y="1428165"/>
            <a:ext cx="8851512" cy="100965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03574" y="2467829"/>
            <a:ext cx="8925870" cy="1636861"/>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03574" y="4575045"/>
            <a:ext cx="8851512" cy="854790"/>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61C348-2BBE-4380-956B-AF75B7B090B1}"/>
              </a:ext>
            </a:extLst>
          </p:cNvPr>
          <p:cNvSpPr/>
          <p:nvPr/>
        </p:nvSpPr>
        <p:spPr>
          <a:xfrm>
            <a:off x="424180" y="135503"/>
            <a:ext cx="8382000" cy="646331"/>
          </a:xfrm>
          <a:prstGeom prst="rect">
            <a:avLst/>
          </a:prstGeom>
        </p:spPr>
        <p:txBody>
          <a:bodyPr wrap="square">
            <a:spAutoFit/>
          </a:bodyPr>
          <a:lstStyle/>
          <a:p>
            <a:pPr algn="ctr"/>
            <a:r>
              <a:rPr lang="en-US" sz="3600" b="1" dirty="0">
                <a:solidFill>
                  <a:srgbClr val="AF1F2C"/>
                </a:solidFill>
                <a:latin typeface="Helvetica" panose="020B0604020202020204" pitchFamily="34" charset="0"/>
                <a:cs typeface="Helvetica" panose="020B0604020202020204" pitchFamily="34" charset="0"/>
              </a:rPr>
              <a:t>Putting it all together</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34514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6402" r="-1021"/>
          <a:stretch/>
        </p:blipFill>
        <p:spPr>
          <a:xfrm>
            <a:off x="0" y="-472613"/>
            <a:ext cx="9287838" cy="6594365"/>
          </a:xfrm>
          <a:prstGeom prst="rect">
            <a:avLst/>
          </a:prstGeom>
        </p:spPr>
      </p:pic>
    </p:spTree>
    <p:extLst>
      <p:ext uri="{BB962C8B-B14F-4D97-AF65-F5344CB8AC3E}">
        <p14:creationId xmlns:p14="http://schemas.microsoft.com/office/powerpoint/2010/main" val="882676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ople, Woman, Tv, Movies, Television, Female, Happy">
            <a:extLst>
              <a:ext uri="{FF2B5EF4-FFF2-40B4-BE49-F238E27FC236}">
                <a16:creationId xmlns:a16="http://schemas.microsoft.com/office/drawing/2014/main" id="{18C1C99A-FE39-4608-8106-0FA1C48A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784" y="919073"/>
            <a:ext cx="325755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ctor, Doctor'S Office, Practice, Waiting Room">
            <a:extLst>
              <a:ext uri="{FF2B5EF4-FFF2-40B4-BE49-F238E27FC236}">
                <a16:creationId xmlns:a16="http://schemas.microsoft.com/office/drawing/2014/main" id="{268D38F5-74A3-41B5-8A8B-E716986D1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484" y="2989714"/>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oney, Bills, Calculator, Save, Savings, Taxes">
            <a:extLst>
              <a:ext uri="{FF2B5EF4-FFF2-40B4-BE49-F238E27FC236}">
                <a16:creationId xmlns:a16="http://schemas.microsoft.com/office/drawing/2014/main" id="{B3622C49-34BF-4247-967E-50F637E74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3" y="736600"/>
            <a:ext cx="4038600" cy="26924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22ffed5-d91b-4e9c-91dd-ede359964229@namprd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4" y="1412279"/>
            <a:ext cx="2416175" cy="4244975"/>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1E6BE97-99F8-4F64-B5CC-BC18CFB96151}"/>
              </a:ext>
            </a:extLst>
          </p:cNvPr>
          <p:cNvSpPr/>
          <p:nvPr/>
        </p:nvSpPr>
        <p:spPr>
          <a:xfrm>
            <a:off x="424180" y="135503"/>
            <a:ext cx="8382000" cy="523220"/>
          </a:xfrm>
          <a:prstGeom prst="rect">
            <a:avLst/>
          </a:prstGeom>
        </p:spPr>
        <p:txBody>
          <a:bodyPr wrap="square">
            <a:spAutoFit/>
          </a:bodyPr>
          <a:lstStyle/>
          <a:p>
            <a:pPr algn="ctr"/>
            <a:r>
              <a:rPr lang="en-US" sz="2800" b="1" dirty="0">
                <a:solidFill>
                  <a:srgbClr val="AF1F2C"/>
                </a:solidFill>
                <a:latin typeface="Helvetica" panose="020B0604020202020204" pitchFamily="34" charset="0"/>
                <a:cs typeface="Helvetica" panose="020B0604020202020204" pitchFamily="34" charset="0"/>
              </a:rPr>
              <a:t>You Can Submit an LTE Anywhere, Anytime</a:t>
            </a: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3397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28646"/>
            <a:ext cx="8382000" cy="4401205"/>
          </a:xfrm>
          <a:prstGeom prst="rect">
            <a:avLst/>
          </a:prstGeom>
        </p:spPr>
        <p:txBody>
          <a:bodyPr wrap="square">
            <a:spAutoFit/>
          </a:bodyPr>
          <a:lstStyle/>
          <a:p>
            <a:r>
              <a:rPr lang="en-US" sz="4000" b="1" dirty="0">
                <a:solidFill>
                  <a:srgbClr val="58585B"/>
                </a:solidFill>
                <a:latin typeface="Helvetica" panose="020B0604020202020204" pitchFamily="34" charset="0"/>
                <a:cs typeface="Helvetica" panose="020B0604020202020204" pitchFamily="34" charset="0"/>
              </a:rPr>
              <a:t>Letters to the Editor</a:t>
            </a:r>
          </a:p>
          <a:p>
            <a:endParaRPr lang="en-US" sz="4000" dirty="0">
              <a:solidFill>
                <a:srgbClr val="58585B"/>
              </a:solidFill>
              <a:latin typeface="Helvetica" panose="020B0604020202020204" pitchFamily="34" charset="0"/>
              <a:cs typeface="Helvetica" panose="020B0604020202020204" pitchFamily="34" charset="0"/>
            </a:endParaRP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Find a hook</a:t>
            </a: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Write or edit the template</a:t>
            </a: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Check your word count</a:t>
            </a: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Check for 3 key pieces</a:t>
            </a: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Hit “send”!	</a:t>
            </a:r>
            <a:r>
              <a:rPr lang="en-US" sz="4000" dirty="0"/>
              <a:t>	</a:t>
            </a:r>
            <a:endParaRPr lang="en-US" dirty="0"/>
          </a:p>
        </p:txBody>
      </p:sp>
    </p:spTree>
    <p:extLst>
      <p:ext uri="{BB962C8B-B14F-4D97-AF65-F5344CB8AC3E}">
        <p14:creationId xmlns:p14="http://schemas.microsoft.com/office/powerpoint/2010/main" val="374359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289" y="466095"/>
            <a:ext cx="8382000" cy="5632311"/>
          </a:xfrm>
          <a:prstGeom prst="rect">
            <a:avLst/>
          </a:prstGeom>
        </p:spPr>
        <p:txBody>
          <a:bodyPr wrap="square">
            <a:spAutoFit/>
          </a:bodyPr>
          <a:lstStyle/>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Find a hook</a:t>
            </a: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Edit the template</a:t>
            </a: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Check your word count</a:t>
            </a: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Check for 3 key pieces</a:t>
            </a:r>
          </a:p>
          <a:p>
            <a:pPr marL="571500" indent="-571500">
              <a:buFont typeface="Wingdings" charset="2"/>
              <a:buChar char="ü"/>
            </a:pPr>
            <a:r>
              <a:rPr lang="en-US" sz="4000" dirty="0">
                <a:solidFill>
                  <a:srgbClr val="58585B"/>
                </a:solidFill>
                <a:latin typeface="Helvetica" panose="020B0604020202020204" pitchFamily="34" charset="0"/>
                <a:cs typeface="Helvetica" panose="020B0604020202020204" pitchFamily="34" charset="0"/>
              </a:rPr>
              <a:t>Hit “send”!</a:t>
            </a:r>
          </a:p>
          <a:p>
            <a:pPr marL="571500" indent="-571500">
              <a:buFont typeface="Wingdings" charset="2"/>
              <a:buChar char="ü"/>
            </a:pPr>
            <a:r>
              <a:rPr lang="en-US" sz="4000" dirty="0">
                <a:solidFill>
                  <a:schemeClr val="tx2"/>
                </a:solidFill>
                <a:latin typeface="Helvetica" panose="020B0604020202020204" pitchFamily="34" charset="0"/>
                <a:cs typeface="Helvetica" panose="020B0604020202020204" pitchFamily="34" charset="0"/>
              </a:rPr>
              <a:t>Send it to Congress</a:t>
            </a:r>
          </a:p>
          <a:p>
            <a:pPr marL="571500" indent="-571500">
              <a:buFont typeface="Wingdings" charset="2"/>
              <a:buChar char="ü"/>
            </a:pPr>
            <a:r>
              <a:rPr lang="en-US" sz="4000" dirty="0">
                <a:solidFill>
                  <a:schemeClr val="tx2"/>
                </a:solidFill>
                <a:latin typeface="Helvetica" panose="020B0604020202020204" pitchFamily="34" charset="0"/>
                <a:cs typeface="Helvetica" panose="020B0604020202020204" pitchFamily="34" charset="0"/>
              </a:rPr>
              <a:t>Send it to RESULTS staff</a:t>
            </a:r>
          </a:p>
          <a:p>
            <a:pPr marL="571500" indent="-571500">
              <a:buFont typeface="Wingdings" charset="2"/>
              <a:buChar char="ü"/>
            </a:pPr>
            <a:r>
              <a:rPr lang="en-US" sz="4000" dirty="0">
                <a:solidFill>
                  <a:schemeClr val="accent2"/>
                </a:solidFill>
                <a:latin typeface="Helvetica" panose="020B0604020202020204" pitchFamily="34" charset="0"/>
                <a:cs typeface="Helvetica" panose="020B0604020202020204" pitchFamily="34" charset="0"/>
              </a:rPr>
              <a:t>Repeat</a:t>
            </a:r>
          </a:p>
          <a:p>
            <a:r>
              <a:rPr lang="en-US" sz="4000" dirty="0"/>
              <a:t>		</a:t>
            </a:r>
            <a:endParaRPr lang="en-US" dirty="0"/>
          </a:p>
        </p:txBody>
      </p:sp>
    </p:spTree>
    <p:extLst>
      <p:ext uri="{BB962C8B-B14F-4D97-AF65-F5344CB8AC3E}">
        <p14:creationId xmlns:p14="http://schemas.microsoft.com/office/powerpoint/2010/main" val="408723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8216"/>
            <a:ext cx="9262533" cy="6178038"/>
          </a:xfrm>
          <a:prstGeom prst="rect">
            <a:avLst/>
          </a:prstGeom>
        </p:spPr>
      </p:pic>
    </p:spTree>
    <p:extLst>
      <p:ext uri="{BB962C8B-B14F-4D97-AF65-F5344CB8AC3E}">
        <p14:creationId xmlns:p14="http://schemas.microsoft.com/office/powerpoint/2010/main" val="287155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1083734"/>
            <a:ext cx="7535334" cy="707886"/>
          </a:xfrm>
          <a:prstGeom prst="rect">
            <a:avLst/>
          </a:prstGeom>
          <a:noFill/>
        </p:spPr>
        <p:txBody>
          <a:bodyPr wrap="square" rtlCol="0">
            <a:spAutoFit/>
          </a:bodyPr>
          <a:lstStyle/>
          <a:p>
            <a:pPr algn="ctr"/>
            <a:r>
              <a:rPr lang="en-US" sz="4000" dirty="0"/>
              <a:t>Opinion Media </a:t>
            </a:r>
            <a:r>
              <a:rPr lang="en-US" sz="4000" dirty="0" err="1"/>
              <a:t>Madlibs</a:t>
            </a:r>
            <a:endParaRPr lang="en-US" sz="4000" dirty="0"/>
          </a:p>
        </p:txBody>
      </p:sp>
      <p:sp>
        <p:nvSpPr>
          <p:cNvPr id="4" name="TextBox 3"/>
          <p:cNvSpPr txBox="1"/>
          <p:nvPr/>
        </p:nvSpPr>
        <p:spPr>
          <a:xfrm>
            <a:off x="948267" y="3098801"/>
            <a:ext cx="7535334" cy="984885"/>
          </a:xfrm>
          <a:prstGeom prst="rect">
            <a:avLst/>
          </a:prstGeom>
          <a:noFill/>
        </p:spPr>
        <p:txBody>
          <a:bodyPr wrap="square" rtlCol="0">
            <a:spAutoFit/>
          </a:bodyPr>
          <a:lstStyle/>
          <a:p>
            <a:r>
              <a:rPr lang="en-US" sz="4000" b="1" dirty="0"/>
              <a:t>__________ should __________ .</a:t>
            </a:r>
            <a:br>
              <a:rPr lang="en-US" sz="4000" b="1" dirty="0"/>
            </a:br>
            <a:r>
              <a:rPr lang="en-US" b="1" dirty="0"/>
              <a:t>		Person								Action</a:t>
            </a:r>
          </a:p>
        </p:txBody>
      </p:sp>
    </p:spTree>
    <p:extLst>
      <p:ext uri="{BB962C8B-B14F-4D97-AF65-F5344CB8AC3E}">
        <p14:creationId xmlns:p14="http://schemas.microsoft.com/office/powerpoint/2010/main" val="107426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21731" y="1117600"/>
          <a:ext cx="8517470" cy="3793065"/>
        </p:xfrm>
        <a:graphic>
          <a:graphicData uri="http://schemas.openxmlformats.org/drawingml/2006/table">
            <a:tbl>
              <a:tblPr firstRow="1" bandRow="1">
                <a:tableStyleId>{5C22544A-7EE6-4342-B048-85BDC9FD1C3A}</a:tableStyleId>
              </a:tblPr>
              <a:tblGrid>
                <a:gridCol w="1703494">
                  <a:extLst>
                    <a:ext uri="{9D8B030D-6E8A-4147-A177-3AD203B41FA5}">
                      <a16:colId xmlns:a16="http://schemas.microsoft.com/office/drawing/2014/main" val="20000"/>
                    </a:ext>
                  </a:extLst>
                </a:gridCol>
                <a:gridCol w="1703494">
                  <a:extLst>
                    <a:ext uri="{9D8B030D-6E8A-4147-A177-3AD203B41FA5}">
                      <a16:colId xmlns:a16="http://schemas.microsoft.com/office/drawing/2014/main" val="20001"/>
                    </a:ext>
                  </a:extLst>
                </a:gridCol>
                <a:gridCol w="1703494">
                  <a:extLst>
                    <a:ext uri="{9D8B030D-6E8A-4147-A177-3AD203B41FA5}">
                      <a16:colId xmlns:a16="http://schemas.microsoft.com/office/drawing/2014/main" val="20002"/>
                    </a:ext>
                  </a:extLst>
                </a:gridCol>
                <a:gridCol w="1703494">
                  <a:extLst>
                    <a:ext uri="{9D8B030D-6E8A-4147-A177-3AD203B41FA5}">
                      <a16:colId xmlns:a16="http://schemas.microsoft.com/office/drawing/2014/main" val="20003"/>
                    </a:ext>
                  </a:extLst>
                </a:gridCol>
                <a:gridCol w="1703494">
                  <a:extLst>
                    <a:ext uri="{9D8B030D-6E8A-4147-A177-3AD203B41FA5}">
                      <a16:colId xmlns:a16="http://schemas.microsoft.com/office/drawing/2014/main" val="20004"/>
                    </a:ext>
                  </a:extLst>
                </a:gridCol>
              </a:tblGrid>
              <a:tr h="1264355">
                <a:tc>
                  <a:txBody>
                    <a:bodyPr/>
                    <a:lstStyle/>
                    <a:p>
                      <a:endParaRPr lang="en-US" sz="290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900" dirty="0">
                          <a:solidFill>
                            <a:schemeClr val="tx1"/>
                          </a:solidFill>
                        </a:rPr>
                        <a:t>News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900" dirty="0">
                          <a:solidFill>
                            <a:schemeClr val="tx1"/>
                          </a:solidFill>
                        </a:rPr>
                        <a:t>Editorials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900" dirty="0">
                          <a:solidFill>
                            <a:schemeClr val="tx1"/>
                          </a:solidFill>
                        </a:rPr>
                        <a:t>Letters to the Editor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900" dirty="0">
                          <a:solidFill>
                            <a:schemeClr val="tx1"/>
                          </a:solidFill>
                        </a:rPr>
                        <a:t>Op-Eds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64355">
                <a:tc>
                  <a:txBody>
                    <a:bodyPr/>
                    <a:lstStyle/>
                    <a:p>
                      <a:r>
                        <a:rPr lang="en-US" sz="2900" b="1" dirty="0">
                          <a:solidFill>
                            <a:schemeClr val="tx1"/>
                          </a:solidFill>
                        </a:rPr>
                        <a:t>Who writes it?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900" dirty="0">
                          <a:solidFill>
                            <a:schemeClr val="tx1"/>
                          </a:solidFill>
                        </a:rPr>
                        <a:t>Them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900" dirty="0">
                          <a:solidFill>
                            <a:schemeClr val="tx1"/>
                          </a:solidFill>
                        </a:rPr>
                        <a:t>Them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900" dirty="0">
                          <a:solidFill>
                            <a:schemeClr val="tx1"/>
                          </a:solidFill>
                        </a:rPr>
                        <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900" dirty="0">
                          <a:solidFill>
                            <a:schemeClr val="tx1"/>
                          </a:solidFill>
                        </a:rPr>
                        <a:t>Us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64355">
                <a:tc>
                  <a:txBody>
                    <a:bodyPr/>
                    <a:lstStyle/>
                    <a:p>
                      <a:r>
                        <a:rPr lang="en-US" sz="2900" b="1" dirty="0">
                          <a:solidFill>
                            <a:schemeClr val="tx1"/>
                          </a:solidFill>
                        </a:rPr>
                        <a:t>What’s it say?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2900" dirty="0">
                          <a:solidFill>
                            <a:schemeClr val="tx1"/>
                          </a:solidFill>
                        </a:rPr>
                        <a:t>Facts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900" dirty="0">
                          <a:solidFill>
                            <a:schemeClr val="tx1"/>
                          </a:solidFill>
                        </a:rPr>
                        <a:t>Facts &amp; Opinion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900" dirty="0">
                          <a:solidFill>
                            <a:schemeClr val="tx1"/>
                          </a:solidFill>
                        </a:rPr>
                        <a:t>Facts &amp; Opinion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2900" dirty="0">
                          <a:solidFill>
                            <a:schemeClr val="tx1"/>
                          </a:solidFill>
                        </a:rPr>
                        <a:t>Facts &amp; Opinion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1687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3" y="-67182"/>
            <a:ext cx="9297909" cy="621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79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74"/>
            <a:ext cx="9243588" cy="616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97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1083734"/>
            <a:ext cx="7535334" cy="1092607"/>
          </a:xfrm>
          <a:prstGeom prst="rect">
            <a:avLst/>
          </a:prstGeom>
          <a:noFill/>
        </p:spPr>
        <p:txBody>
          <a:bodyPr wrap="square" rtlCol="0">
            <a:spAutoFit/>
          </a:bodyPr>
          <a:lstStyle/>
          <a:p>
            <a:pPr algn="ctr"/>
            <a:r>
              <a:rPr lang="en-US" sz="6500" b="1" dirty="0">
                <a:solidFill>
                  <a:srgbClr val="AF1F2D"/>
                </a:solidFill>
                <a:latin typeface="+mj-lt"/>
                <a:cs typeface="Helvetica" panose="020B0604020202020204" pitchFamily="34" charset="0"/>
              </a:rPr>
              <a:t>BREAK</a:t>
            </a:r>
          </a:p>
        </p:txBody>
      </p:sp>
    </p:spTree>
    <p:extLst>
      <p:ext uri="{BB962C8B-B14F-4D97-AF65-F5344CB8AC3E}">
        <p14:creationId xmlns:p14="http://schemas.microsoft.com/office/powerpoint/2010/main" val="378360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sphotos-a.xx.fbcdn.net/hphotos-snc7/317657_4308305318187_353476042_n.jpg">
            <a:extLst>
              <a:ext uri="{FF2B5EF4-FFF2-40B4-BE49-F238E27FC236}">
                <a16:creationId xmlns:a16="http://schemas.microsoft.com/office/drawing/2014/main" id="{5E4E6336-426D-4A76-A348-4AA2D9730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3782"/>
            <a:ext cx="6838950" cy="651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16265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12E8813B2B284180F3C9ED923EF7FC" ma:contentTypeVersion="13" ma:contentTypeDescription="Create a new document." ma:contentTypeScope="" ma:versionID="95caad632cb0d33a3992fadaff926dab">
  <xsd:schema xmlns:xsd="http://www.w3.org/2001/XMLSchema" xmlns:xs="http://www.w3.org/2001/XMLSchema" xmlns:p="http://schemas.microsoft.com/office/2006/metadata/properties" xmlns:ns3="605b077f-25d1-4fe3-a8b5-0ca1c6d28864" xmlns:ns4="e17497bb-153e-444f-aaf7-693066f3b933" targetNamespace="http://schemas.microsoft.com/office/2006/metadata/properties" ma:root="true" ma:fieldsID="92d152049fb72760e997fe8726053e24" ns3:_="" ns4:_="">
    <xsd:import namespace="605b077f-25d1-4fe3-a8b5-0ca1c6d28864"/>
    <xsd:import namespace="e17497bb-153e-444f-aaf7-693066f3b9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b077f-25d1-4fe3-a8b5-0ca1c6d288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497bb-153e-444f-aaf7-693066f3b9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AA0D55-EBD8-4B27-AC9B-45DC230C2CF1}">
  <ds:schemaRefs>
    <ds:schemaRef ds:uri="http://purl.org/dc/terms/"/>
    <ds:schemaRef ds:uri="605b077f-25d1-4fe3-a8b5-0ca1c6d28864"/>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e17497bb-153e-444f-aaf7-693066f3b933"/>
    <ds:schemaRef ds:uri="http://purl.org/dc/dcmitype/"/>
  </ds:schemaRefs>
</ds:datastoreItem>
</file>

<file path=customXml/itemProps2.xml><?xml version="1.0" encoding="utf-8"?>
<ds:datastoreItem xmlns:ds="http://schemas.openxmlformats.org/officeDocument/2006/customXml" ds:itemID="{B14AD1AD-3F8B-44A0-B508-A6A3DF1845FB}">
  <ds:schemaRefs>
    <ds:schemaRef ds:uri="http://schemas.microsoft.com/sharepoint/v3/contenttype/forms"/>
  </ds:schemaRefs>
</ds:datastoreItem>
</file>

<file path=customXml/itemProps3.xml><?xml version="1.0" encoding="utf-8"?>
<ds:datastoreItem xmlns:ds="http://schemas.openxmlformats.org/officeDocument/2006/customXml" ds:itemID="{3D513195-2BD9-458D-B2CD-613A34A2D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5b077f-25d1-4fe3-a8b5-0ca1c6d28864"/>
    <ds:schemaRef ds:uri="e17497bb-153e-444f-aaf7-693066f3b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16850</TotalTime>
  <Words>1693</Words>
  <Application>Microsoft Office PowerPoint</Application>
  <PresentationFormat>On-screen Show (4:3)</PresentationFormat>
  <Paragraphs>160</Paragraphs>
  <Slides>29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Courier New</vt:lpstr>
      <vt:lpstr>Helvetica</vt:lpstr>
      <vt:lpstr>Wingdings</vt:lpstr>
      <vt:lpstr>Office Theme</vt:lpstr>
      <vt:lpstr>2_Custom Design</vt:lpstr>
      <vt:lpstr>Custom Design</vt:lpstr>
      <vt:lpstr>Local Media – Why? And How.  International Conference |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Artman</dc:creator>
  <cp:lastModifiedBy>Colin Smith</cp:lastModifiedBy>
  <cp:revision>189</cp:revision>
  <dcterms:created xsi:type="dcterms:W3CDTF">2014-08-28T20:50:18Z</dcterms:created>
  <dcterms:modified xsi:type="dcterms:W3CDTF">2019-07-24T14:51:52Z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0x0101000012E8813B2B284180F3C9ED923EF7FC</vt:lpwstr>
  </property>
</Properties>
</file>