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4"/>
    <p:sldMasterId id="2147483648" r:id="rId5"/>
  </p:sldMasterIdLst>
  <p:notesMasterIdLst>
    <p:notesMasterId r:id="rId49"/>
  </p:notesMasterIdLst>
  <p:handoutMasterIdLst>
    <p:handoutMasterId r:id="rId50"/>
  </p:handoutMasterIdLst>
  <p:sldIdLst>
    <p:sldId id="347" r:id="rId6"/>
    <p:sldId id="262" r:id="rId7"/>
    <p:sldId id="272" r:id="rId8"/>
    <p:sldId id="273" r:id="rId9"/>
    <p:sldId id="282" r:id="rId10"/>
    <p:sldId id="1881" r:id="rId11"/>
    <p:sldId id="1883" r:id="rId12"/>
    <p:sldId id="1905" r:id="rId13"/>
    <p:sldId id="1906" r:id="rId14"/>
    <p:sldId id="330" r:id="rId15"/>
    <p:sldId id="276" r:id="rId16"/>
    <p:sldId id="359" r:id="rId17"/>
    <p:sldId id="1892" r:id="rId18"/>
    <p:sldId id="1810" r:id="rId19"/>
    <p:sldId id="283" r:id="rId20"/>
    <p:sldId id="333" r:id="rId21"/>
    <p:sldId id="1893" r:id="rId22"/>
    <p:sldId id="1895" r:id="rId23"/>
    <p:sldId id="1904" r:id="rId24"/>
    <p:sldId id="1898" r:id="rId25"/>
    <p:sldId id="1899" r:id="rId26"/>
    <p:sldId id="1900" r:id="rId27"/>
    <p:sldId id="1907" r:id="rId28"/>
    <p:sldId id="1894" r:id="rId29"/>
    <p:sldId id="1901" r:id="rId30"/>
    <p:sldId id="1902" r:id="rId31"/>
    <p:sldId id="1903" r:id="rId32"/>
    <p:sldId id="1908" r:id="rId33"/>
    <p:sldId id="306" r:id="rId34"/>
    <p:sldId id="1896" r:id="rId35"/>
    <p:sldId id="268" r:id="rId36"/>
    <p:sldId id="1890" r:id="rId37"/>
    <p:sldId id="1909" r:id="rId38"/>
    <p:sldId id="1910" r:id="rId39"/>
    <p:sldId id="1911" r:id="rId40"/>
    <p:sldId id="1815" r:id="rId41"/>
    <p:sldId id="320" r:id="rId42"/>
    <p:sldId id="322" r:id="rId43"/>
    <p:sldId id="1891" r:id="rId44"/>
    <p:sldId id="325" r:id="rId45"/>
    <p:sldId id="326" r:id="rId46"/>
    <p:sldId id="327" r:id="rId47"/>
    <p:sldId id="271" r:id="rId4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Marchal" initials="LM" lastIdx="1" clrIdx="0">
    <p:extLst>
      <p:ext uri="{19B8F6BF-5375-455C-9EA6-DF929625EA0E}">
        <p15:presenceInfo xmlns:p15="http://schemas.microsoft.com/office/powerpoint/2012/main" userId="Lisa March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032"/>
    <a:srgbClr val="E410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AC94A0-C7F6-6D2D-C43A-DFEE98491497}" v="225" dt="2024-07-13T14:13:15.1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8" d="100"/>
          <a:sy n="78" d="100"/>
        </p:scale>
        <p:origin x="940" y="28"/>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microsoft.com/office/2015/10/relationships/revisionInfo" Target="revisionInfo.xml"/><Relationship Id="rId8" Type="http://schemas.openxmlformats.org/officeDocument/2006/relationships/slide" Target="slides/slide3.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A50121-29DC-428F-A14B-261E78D7FD44}" type="doc">
      <dgm:prSet loTypeId="urn:microsoft.com/office/officeart/2005/8/layout/hProcess9" loCatId="process" qsTypeId="urn:microsoft.com/office/officeart/2005/8/quickstyle/simple1" qsCatId="simple" csTypeId="urn:microsoft.com/office/officeart/2005/8/colors/accent0_2" csCatId="mainScheme" phldr="1"/>
      <dgm:spPr/>
    </dgm:pt>
    <dgm:pt modelId="{916F6DD6-9E72-48E7-8DD2-B3A4B23D1BBC}">
      <dgm:prSet phldrT="[Text]" custT="1"/>
      <dgm:spPr/>
      <dgm:t>
        <a:bodyPr/>
        <a:lstStyle/>
        <a:p>
          <a:pPr rtl="0"/>
          <a:r>
            <a:rPr lang="en-US" sz="1800" b="1" dirty="0">
              <a:latin typeface="Open Sans" panose="020B0606030504020204" pitchFamily="34" charset="0"/>
              <a:ea typeface="Open Sans" panose="020B0606030504020204" pitchFamily="34" charset="0"/>
              <a:cs typeface="Open Sans" panose="020B0606030504020204" pitchFamily="34" charset="0"/>
            </a:rPr>
            <a:t>August</a:t>
          </a:r>
          <a:br>
            <a:rPr lang="en-US" sz="1600" i="1" dirty="0">
              <a:solidFill>
                <a:schemeClr val="tx1"/>
              </a:solidFill>
              <a:latin typeface="Open Sans" panose="020B0606030504020204" pitchFamily="34" charset="0"/>
              <a:ea typeface="Open Sans" panose="020B0606030504020204" pitchFamily="34" charset="0"/>
              <a:cs typeface="Open Sans" panose="020B0606030504020204" pitchFamily="34" charset="0"/>
            </a:rPr>
          </a:br>
          <a:r>
            <a:rPr lang="en-US" sz="1600" i="0" dirty="0">
              <a:solidFill>
                <a:schemeClr val="tx1"/>
              </a:solidFill>
              <a:latin typeface="Open Sans" panose="020B0606030504020204" pitchFamily="34" charset="0"/>
              <a:ea typeface="Open Sans" panose="020B0606030504020204" pitchFamily="34" charset="0"/>
              <a:cs typeface="Open Sans" panose="020B0606030504020204" pitchFamily="34" charset="0"/>
            </a:rPr>
            <a:t>Perspectives on Democracy &amp; In-District Meetings </a:t>
          </a:r>
          <a:endParaRPr lang="en-US" sz="16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dgm:t>
    </dgm:pt>
    <dgm:pt modelId="{ACCF37CA-F6F6-46E4-8052-E1AD8A45235C}" type="parTrans" cxnId="{05A39274-ABFE-4D8F-BE53-A62CE06FBE84}">
      <dgm:prSet/>
      <dgm:spPr/>
      <dgm:t>
        <a:bodyPr/>
        <a:lstStyle/>
        <a:p>
          <a:endParaRPr lang="en-US"/>
        </a:p>
      </dgm:t>
    </dgm:pt>
    <dgm:pt modelId="{05C7B2D2-BDF1-4CE8-AD7D-D4FC6BCC8F68}" type="sibTrans" cxnId="{05A39274-ABFE-4D8F-BE53-A62CE06FBE84}">
      <dgm:prSet/>
      <dgm:spPr/>
      <dgm:t>
        <a:bodyPr/>
        <a:lstStyle/>
        <a:p>
          <a:endParaRPr lang="en-US"/>
        </a:p>
      </dgm:t>
    </dgm:pt>
    <dgm:pt modelId="{8460F1B8-CF4C-4C27-8188-0F9C47882323}">
      <dgm:prSet phldrT="[Text]" custT="1"/>
      <dgm:spPr/>
      <dgm: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September</a:t>
          </a:r>
          <a:br>
            <a:rPr lang="en-US" sz="1600" i="1" dirty="0">
              <a:solidFill>
                <a:schemeClr val="tx1"/>
              </a:solidFill>
              <a:latin typeface="Open Sans" panose="020B0606030504020204" pitchFamily="34" charset="0"/>
              <a:ea typeface="Open Sans" panose="020B0606030504020204" pitchFamily="34" charset="0"/>
              <a:cs typeface="Open Sans" panose="020B0606030504020204" pitchFamily="34" charset="0"/>
            </a:rPr>
          </a:br>
          <a:r>
            <a:rPr lang="en-US" sz="1600" i="0" dirty="0">
              <a:solidFill>
                <a:schemeClr val="tx1"/>
              </a:solidFill>
              <a:latin typeface="Open Sans" panose="020B0606030504020204" pitchFamily="34" charset="0"/>
              <a:ea typeface="Open Sans" panose="020B0606030504020204" pitchFamily="34" charset="0"/>
              <a:cs typeface="Open Sans" panose="020B0606030504020204" pitchFamily="34" charset="0"/>
            </a:rPr>
            <a:t>Importance of Candidate Engagement &amp; Media Training</a:t>
          </a:r>
          <a:endParaRPr lang="en-US" sz="1600" dirty="0">
            <a:latin typeface="Open Sans" panose="020B0606030504020204" pitchFamily="34" charset="0"/>
            <a:ea typeface="Open Sans" panose="020B0606030504020204" pitchFamily="34" charset="0"/>
            <a:cs typeface="Open Sans" panose="020B0606030504020204" pitchFamily="34" charset="0"/>
          </a:endParaRPr>
        </a:p>
      </dgm:t>
    </dgm:pt>
    <dgm:pt modelId="{AF6446B9-37AD-424C-8055-0B0192982917}" type="parTrans" cxnId="{4E469FC9-9F7D-49B9-AB58-14CEB94AA941}">
      <dgm:prSet/>
      <dgm:spPr/>
      <dgm:t>
        <a:bodyPr/>
        <a:lstStyle/>
        <a:p>
          <a:endParaRPr lang="en-US"/>
        </a:p>
      </dgm:t>
    </dgm:pt>
    <dgm:pt modelId="{F01D2596-1BB6-4513-8B87-614A9C4FCB90}" type="sibTrans" cxnId="{4E469FC9-9F7D-49B9-AB58-14CEB94AA941}">
      <dgm:prSet/>
      <dgm:spPr/>
      <dgm:t>
        <a:bodyPr/>
        <a:lstStyle/>
        <a:p>
          <a:endParaRPr lang="en-US"/>
        </a:p>
      </dgm:t>
    </dgm:pt>
    <dgm:pt modelId="{95C032A4-B0CB-42E3-BB26-6014C72B9EDD}">
      <dgm:prSet phldrT="[Text]" custT="1"/>
      <dgm:spPr/>
      <dgm:t>
        <a:bodyPr/>
        <a:lstStyle/>
        <a:p>
          <a:r>
            <a:rPr lang="en-US" sz="1800" b="1" kern="1200" dirty="0">
              <a:latin typeface="Open Sans" panose="020B0606030504020204" pitchFamily="34" charset="0"/>
              <a:ea typeface="Open Sans" panose="020B0606030504020204" pitchFamily="34" charset="0"/>
              <a:cs typeface="Open Sans" panose="020B0606030504020204" pitchFamily="34" charset="0"/>
            </a:rPr>
            <a:t>October</a:t>
          </a:r>
          <a:br>
            <a:rPr lang="en-US" sz="1200" kern="1200" dirty="0">
              <a:latin typeface="Open Sans" panose="020B0606030504020204" pitchFamily="34" charset="0"/>
              <a:ea typeface="Open Sans" panose="020B0606030504020204" pitchFamily="34" charset="0"/>
              <a:cs typeface="Open Sans" panose="020B0606030504020204" pitchFamily="34" charset="0"/>
            </a:rPr>
          </a:br>
          <a:r>
            <a:rPr lang="en-US" sz="1600" i="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Using Data to Combat Toxic Poverty Narratives</a:t>
          </a:r>
        </a:p>
      </dgm:t>
    </dgm:pt>
    <dgm:pt modelId="{88F9C613-A8A0-4EED-A3C4-E091325E441A}" type="parTrans" cxnId="{0C720BD7-036F-46EB-8142-58BA2BEF70C2}">
      <dgm:prSet/>
      <dgm:spPr/>
      <dgm:t>
        <a:bodyPr/>
        <a:lstStyle/>
        <a:p>
          <a:endParaRPr lang="en-US"/>
        </a:p>
      </dgm:t>
    </dgm:pt>
    <dgm:pt modelId="{C18B5226-DB2F-45BD-8398-E4475628F1B4}" type="sibTrans" cxnId="{0C720BD7-036F-46EB-8142-58BA2BEF70C2}">
      <dgm:prSet/>
      <dgm:spPr/>
      <dgm:t>
        <a:bodyPr/>
        <a:lstStyle/>
        <a:p>
          <a:endParaRPr lang="en-US"/>
        </a:p>
      </dgm:t>
    </dgm:pt>
    <dgm:pt modelId="{44543E12-ACE8-4A16-A199-9DDDA23CB7BF}">
      <dgm:prSet phldrT="[Text]" custT="1"/>
      <dgm:spPr/>
      <dgm:t>
        <a:bodyPr/>
        <a:lstStyle/>
        <a:p>
          <a:pPr rtl="0"/>
          <a:r>
            <a:rPr lang="en-US" sz="1800" b="1" kern="1200" dirty="0">
              <a:latin typeface="Open Sans" panose="020B0606030504020204" pitchFamily="34" charset="0"/>
              <a:ea typeface="Open Sans" panose="020B0606030504020204" pitchFamily="34" charset="0"/>
              <a:cs typeface="Open Sans" panose="020B0606030504020204" pitchFamily="34" charset="0"/>
            </a:rPr>
            <a:t>November</a:t>
          </a:r>
          <a:br>
            <a:rPr lang="en-US" sz="1600" kern="1200" dirty="0">
              <a:latin typeface="Open Sans" panose="020B0606030504020204" pitchFamily="34" charset="0"/>
              <a:ea typeface="Open Sans" panose="020B0606030504020204" pitchFamily="34" charset="0"/>
              <a:cs typeface="Open Sans" panose="020B0606030504020204" pitchFamily="34" charset="0"/>
            </a:rPr>
          </a:br>
          <a:r>
            <a:rPr lang="en-US" sz="1600" i="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Keeping Congress Accountable During End of Lame Duck Year</a:t>
          </a:r>
        </a:p>
      </dgm:t>
    </dgm:pt>
    <dgm:pt modelId="{E6D14983-7F14-49CB-BF3E-DC31E9A3D80D}" type="parTrans" cxnId="{4B449C34-E93E-47E6-9821-E88D67423B54}">
      <dgm:prSet/>
      <dgm:spPr/>
      <dgm:t>
        <a:bodyPr/>
        <a:lstStyle/>
        <a:p>
          <a:endParaRPr lang="en-US"/>
        </a:p>
      </dgm:t>
    </dgm:pt>
    <dgm:pt modelId="{7AA3E0B3-F59A-4ECA-A14E-240336285EAA}" type="sibTrans" cxnId="{4B449C34-E93E-47E6-9821-E88D67423B54}">
      <dgm:prSet/>
      <dgm:spPr/>
      <dgm:t>
        <a:bodyPr/>
        <a:lstStyle/>
        <a:p>
          <a:endParaRPr lang="en-US"/>
        </a:p>
      </dgm:t>
    </dgm:pt>
    <dgm:pt modelId="{DA0F5746-2A79-47E4-A507-D4118F0BA203}" type="pres">
      <dgm:prSet presAssocID="{5EA50121-29DC-428F-A14B-261E78D7FD44}" presName="CompostProcess" presStyleCnt="0">
        <dgm:presLayoutVars>
          <dgm:dir/>
          <dgm:resizeHandles val="exact"/>
        </dgm:presLayoutVars>
      </dgm:prSet>
      <dgm:spPr/>
    </dgm:pt>
    <dgm:pt modelId="{2028B0DE-4837-46F8-8E97-BD430AF0C8CB}" type="pres">
      <dgm:prSet presAssocID="{5EA50121-29DC-428F-A14B-261E78D7FD44}" presName="arrow" presStyleLbl="bgShp" presStyleIdx="0" presStyleCnt="1" custScaleX="117647"/>
      <dgm:spPr/>
    </dgm:pt>
    <dgm:pt modelId="{954AFB65-6F88-424A-8F5E-C171EBE5CC32}" type="pres">
      <dgm:prSet presAssocID="{5EA50121-29DC-428F-A14B-261E78D7FD44}" presName="linearProcess" presStyleCnt="0"/>
      <dgm:spPr/>
    </dgm:pt>
    <dgm:pt modelId="{8B93C725-BDDB-4633-ACC2-E9359141EA6E}" type="pres">
      <dgm:prSet presAssocID="{916F6DD6-9E72-48E7-8DD2-B3A4B23D1BBC}" presName="textNode" presStyleLbl="node1" presStyleIdx="0" presStyleCnt="4" custScaleX="85023" custLinFactNeighborX="-294" custLinFactNeighborY="-2115">
        <dgm:presLayoutVars>
          <dgm:bulletEnabled val="1"/>
        </dgm:presLayoutVars>
      </dgm:prSet>
      <dgm:spPr/>
    </dgm:pt>
    <dgm:pt modelId="{D244DDA0-085B-43CA-A2EA-F845A8424C30}" type="pres">
      <dgm:prSet presAssocID="{05C7B2D2-BDF1-4CE8-AD7D-D4FC6BCC8F68}" presName="sibTrans" presStyleCnt="0"/>
      <dgm:spPr/>
    </dgm:pt>
    <dgm:pt modelId="{4EB20F43-354B-42F5-80FA-22F75A755E47}" type="pres">
      <dgm:prSet presAssocID="{8460F1B8-CF4C-4C27-8188-0F9C47882323}" presName="textNode" presStyleLbl="node1" presStyleIdx="1" presStyleCnt="4" custScaleX="99292" custLinFactNeighborX="-59441" custLinFactNeighborY="-423">
        <dgm:presLayoutVars>
          <dgm:bulletEnabled val="1"/>
        </dgm:presLayoutVars>
      </dgm:prSet>
      <dgm:spPr/>
    </dgm:pt>
    <dgm:pt modelId="{D9A55831-9FD5-4BDB-8A28-8DB4C6F6C934}" type="pres">
      <dgm:prSet presAssocID="{F01D2596-1BB6-4513-8B87-614A9C4FCB90}" presName="sibTrans" presStyleCnt="0"/>
      <dgm:spPr/>
    </dgm:pt>
    <dgm:pt modelId="{BBD29B26-19DF-40E4-B434-4E7AF38A638B}" type="pres">
      <dgm:prSet presAssocID="{95C032A4-B0CB-42E3-BB26-6014C72B9EDD}" presName="textNode" presStyleLbl="node1" presStyleIdx="2" presStyleCnt="4" custScaleX="95817" custLinFactX="-3163" custLinFactNeighborX="-100000" custLinFactNeighborY="423">
        <dgm:presLayoutVars>
          <dgm:bulletEnabled val="1"/>
        </dgm:presLayoutVars>
      </dgm:prSet>
      <dgm:spPr/>
    </dgm:pt>
    <dgm:pt modelId="{4EF7124D-ED8C-4629-A3F9-2861225AAFFD}" type="pres">
      <dgm:prSet presAssocID="{C18B5226-DB2F-45BD-8398-E4475628F1B4}" presName="sibTrans" presStyleCnt="0"/>
      <dgm:spPr/>
    </dgm:pt>
    <dgm:pt modelId="{0C12250B-459B-4D0B-8104-636A47C72616}" type="pres">
      <dgm:prSet presAssocID="{44543E12-ACE8-4A16-A199-9DDDA23CB7BF}" presName="textNode" presStyleLbl="node1" presStyleIdx="3" presStyleCnt="4" custScaleX="99991" custLinFactX="-13797" custLinFactNeighborX="-100000" custLinFactNeighborY="-423">
        <dgm:presLayoutVars>
          <dgm:bulletEnabled val="1"/>
        </dgm:presLayoutVars>
      </dgm:prSet>
      <dgm:spPr/>
    </dgm:pt>
  </dgm:ptLst>
  <dgm:cxnLst>
    <dgm:cxn modelId="{1DA97A1B-4EEF-480D-8DEE-474DC37C71C6}" type="presOf" srcId="{95C032A4-B0CB-42E3-BB26-6014C72B9EDD}" destId="{BBD29B26-19DF-40E4-B434-4E7AF38A638B}" srcOrd="0" destOrd="0" presId="urn:microsoft.com/office/officeart/2005/8/layout/hProcess9"/>
    <dgm:cxn modelId="{4B449C34-E93E-47E6-9821-E88D67423B54}" srcId="{5EA50121-29DC-428F-A14B-261E78D7FD44}" destId="{44543E12-ACE8-4A16-A199-9DDDA23CB7BF}" srcOrd="3" destOrd="0" parTransId="{E6D14983-7F14-49CB-BF3E-DC31E9A3D80D}" sibTransId="{7AA3E0B3-F59A-4ECA-A14E-240336285EAA}"/>
    <dgm:cxn modelId="{CE1F883F-AA7B-421D-AF41-43DBC37A6246}" type="presOf" srcId="{44543E12-ACE8-4A16-A199-9DDDA23CB7BF}" destId="{0C12250B-459B-4D0B-8104-636A47C72616}" srcOrd="0" destOrd="0" presId="urn:microsoft.com/office/officeart/2005/8/layout/hProcess9"/>
    <dgm:cxn modelId="{B1C83D53-1626-4C43-BF27-540EBFB0C3F4}" type="presOf" srcId="{5EA50121-29DC-428F-A14B-261E78D7FD44}" destId="{DA0F5746-2A79-47E4-A507-D4118F0BA203}" srcOrd="0" destOrd="0" presId="urn:microsoft.com/office/officeart/2005/8/layout/hProcess9"/>
    <dgm:cxn modelId="{05A39274-ABFE-4D8F-BE53-A62CE06FBE84}" srcId="{5EA50121-29DC-428F-A14B-261E78D7FD44}" destId="{916F6DD6-9E72-48E7-8DD2-B3A4B23D1BBC}" srcOrd="0" destOrd="0" parTransId="{ACCF37CA-F6F6-46E4-8052-E1AD8A45235C}" sibTransId="{05C7B2D2-BDF1-4CE8-AD7D-D4FC6BCC8F68}"/>
    <dgm:cxn modelId="{25A0A2B7-775F-40C3-A5CA-CFB7D3565E46}" type="presOf" srcId="{916F6DD6-9E72-48E7-8DD2-B3A4B23D1BBC}" destId="{8B93C725-BDDB-4633-ACC2-E9359141EA6E}" srcOrd="0" destOrd="0" presId="urn:microsoft.com/office/officeart/2005/8/layout/hProcess9"/>
    <dgm:cxn modelId="{4E469FC9-9F7D-49B9-AB58-14CEB94AA941}" srcId="{5EA50121-29DC-428F-A14B-261E78D7FD44}" destId="{8460F1B8-CF4C-4C27-8188-0F9C47882323}" srcOrd="1" destOrd="0" parTransId="{AF6446B9-37AD-424C-8055-0B0192982917}" sibTransId="{F01D2596-1BB6-4513-8B87-614A9C4FCB90}"/>
    <dgm:cxn modelId="{0C720BD7-036F-46EB-8142-58BA2BEF70C2}" srcId="{5EA50121-29DC-428F-A14B-261E78D7FD44}" destId="{95C032A4-B0CB-42E3-BB26-6014C72B9EDD}" srcOrd="2" destOrd="0" parTransId="{88F9C613-A8A0-4EED-A3C4-E091325E441A}" sibTransId="{C18B5226-DB2F-45BD-8398-E4475628F1B4}"/>
    <dgm:cxn modelId="{4A7A2BDD-F1FA-48B5-9678-AEE4EDE0F0EA}" type="presOf" srcId="{8460F1B8-CF4C-4C27-8188-0F9C47882323}" destId="{4EB20F43-354B-42F5-80FA-22F75A755E47}" srcOrd="0" destOrd="0" presId="urn:microsoft.com/office/officeart/2005/8/layout/hProcess9"/>
    <dgm:cxn modelId="{47A42668-1F38-4962-8ACA-3B04EE00C336}" type="presParOf" srcId="{DA0F5746-2A79-47E4-A507-D4118F0BA203}" destId="{2028B0DE-4837-46F8-8E97-BD430AF0C8CB}" srcOrd="0" destOrd="0" presId="urn:microsoft.com/office/officeart/2005/8/layout/hProcess9"/>
    <dgm:cxn modelId="{B0B7ED31-41CB-4798-996F-272B89255F8A}" type="presParOf" srcId="{DA0F5746-2A79-47E4-A507-D4118F0BA203}" destId="{954AFB65-6F88-424A-8F5E-C171EBE5CC32}" srcOrd="1" destOrd="0" presId="urn:microsoft.com/office/officeart/2005/8/layout/hProcess9"/>
    <dgm:cxn modelId="{A00010EC-AE22-41FE-B93C-436E3D517C08}" type="presParOf" srcId="{954AFB65-6F88-424A-8F5E-C171EBE5CC32}" destId="{8B93C725-BDDB-4633-ACC2-E9359141EA6E}" srcOrd="0" destOrd="0" presId="urn:microsoft.com/office/officeart/2005/8/layout/hProcess9"/>
    <dgm:cxn modelId="{33F374B3-0F93-40F6-B882-E31382341413}" type="presParOf" srcId="{954AFB65-6F88-424A-8F5E-C171EBE5CC32}" destId="{D244DDA0-085B-43CA-A2EA-F845A8424C30}" srcOrd="1" destOrd="0" presId="urn:microsoft.com/office/officeart/2005/8/layout/hProcess9"/>
    <dgm:cxn modelId="{5F62B5BD-FA61-4F97-BA56-F1BDF3A1D080}" type="presParOf" srcId="{954AFB65-6F88-424A-8F5E-C171EBE5CC32}" destId="{4EB20F43-354B-42F5-80FA-22F75A755E47}" srcOrd="2" destOrd="0" presId="urn:microsoft.com/office/officeart/2005/8/layout/hProcess9"/>
    <dgm:cxn modelId="{57C2964B-DDC7-4869-B4A3-ECE42DD4A009}" type="presParOf" srcId="{954AFB65-6F88-424A-8F5E-C171EBE5CC32}" destId="{D9A55831-9FD5-4BDB-8A28-8DB4C6F6C934}" srcOrd="3" destOrd="0" presId="urn:microsoft.com/office/officeart/2005/8/layout/hProcess9"/>
    <dgm:cxn modelId="{04F624C5-FBD0-45F2-9B5D-2366E5F1E8D1}" type="presParOf" srcId="{954AFB65-6F88-424A-8F5E-C171EBE5CC32}" destId="{BBD29B26-19DF-40E4-B434-4E7AF38A638B}" srcOrd="4" destOrd="0" presId="urn:microsoft.com/office/officeart/2005/8/layout/hProcess9"/>
    <dgm:cxn modelId="{DFE9EDEB-73E8-43FA-B3E4-E4EC44F94307}" type="presParOf" srcId="{954AFB65-6F88-424A-8F5E-C171EBE5CC32}" destId="{4EF7124D-ED8C-4629-A3F9-2861225AAFFD}" srcOrd="5" destOrd="0" presId="urn:microsoft.com/office/officeart/2005/8/layout/hProcess9"/>
    <dgm:cxn modelId="{8DEA2904-BDC1-4C5F-A412-BC851BA9EC98}" type="presParOf" srcId="{954AFB65-6F88-424A-8F5E-C171EBE5CC32}" destId="{0C12250B-459B-4D0B-8104-636A47C72616}"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28B0DE-4837-46F8-8E97-BD430AF0C8CB}">
      <dsp:nvSpPr>
        <dsp:cNvPr id="0" name=""/>
        <dsp:cNvSpPr/>
      </dsp:nvSpPr>
      <dsp:spPr>
        <a:xfrm>
          <a:off x="2" y="0"/>
          <a:ext cx="8738358" cy="4064000"/>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93C725-BDDB-4633-ACC2-E9359141EA6E}">
      <dsp:nvSpPr>
        <dsp:cNvPr id="0" name=""/>
        <dsp:cNvSpPr/>
      </dsp:nvSpPr>
      <dsp:spPr>
        <a:xfrm>
          <a:off x="0" y="1184818"/>
          <a:ext cx="1749480" cy="1625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dirty="0">
              <a:latin typeface="Open Sans" panose="020B0606030504020204" pitchFamily="34" charset="0"/>
              <a:ea typeface="Open Sans" panose="020B0606030504020204" pitchFamily="34" charset="0"/>
              <a:cs typeface="Open Sans" panose="020B0606030504020204" pitchFamily="34" charset="0"/>
            </a:rPr>
            <a:t>August</a:t>
          </a:r>
          <a:br>
            <a:rPr lang="en-US" sz="1600" i="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br>
          <a:r>
            <a:rPr lang="en-US" sz="1600" i="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Perspectives on Democracy &amp; In-District Meetings </a:t>
          </a:r>
          <a:endParaRPr lang="en-US" sz="16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dsp:txBody>
      <dsp:txXfrm>
        <a:off x="79355" y="1264173"/>
        <a:ext cx="1590770" cy="1466890"/>
      </dsp:txXfrm>
    </dsp:sp>
    <dsp:sp modelId="{4EB20F43-354B-42F5-80FA-22F75A755E47}">
      <dsp:nvSpPr>
        <dsp:cNvPr id="0" name=""/>
        <dsp:cNvSpPr/>
      </dsp:nvSpPr>
      <dsp:spPr>
        <a:xfrm>
          <a:off x="1874075" y="1212323"/>
          <a:ext cx="2043087" cy="1625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Open Sans" panose="020B0606030504020204" pitchFamily="34" charset="0"/>
              <a:ea typeface="Open Sans" panose="020B0606030504020204" pitchFamily="34" charset="0"/>
              <a:cs typeface="Open Sans" panose="020B0606030504020204" pitchFamily="34" charset="0"/>
            </a:rPr>
            <a:t>September</a:t>
          </a:r>
          <a:br>
            <a:rPr lang="en-US" sz="1600" i="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br>
          <a:r>
            <a:rPr lang="en-US" sz="1600" i="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Importance of Candidate Engagement &amp; Media Training</a:t>
          </a:r>
          <a:endParaRPr lang="en-US" sz="1600" kern="1200" dirty="0">
            <a:latin typeface="Open Sans" panose="020B0606030504020204" pitchFamily="34" charset="0"/>
            <a:ea typeface="Open Sans" panose="020B0606030504020204" pitchFamily="34" charset="0"/>
            <a:cs typeface="Open Sans" panose="020B0606030504020204" pitchFamily="34" charset="0"/>
          </a:endParaRPr>
        </a:p>
      </dsp:txBody>
      <dsp:txXfrm>
        <a:off x="1953430" y="1291678"/>
        <a:ext cx="1884377" cy="1466890"/>
      </dsp:txXfrm>
    </dsp:sp>
    <dsp:sp modelId="{BBD29B26-19DF-40E4-B434-4E7AF38A638B}">
      <dsp:nvSpPr>
        <dsp:cNvPr id="0" name=""/>
        <dsp:cNvSpPr/>
      </dsp:nvSpPr>
      <dsp:spPr>
        <a:xfrm>
          <a:off x="4033363" y="1226076"/>
          <a:ext cx="1971583" cy="1625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Open Sans" panose="020B0606030504020204" pitchFamily="34" charset="0"/>
              <a:ea typeface="Open Sans" panose="020B0606030504020204" pitchFamily="34" charset="0"/>
              <a:cs typeface="Open Sans" panose="020B0606030504020204" pitchFamily="34" charset="0"/>
            </a:rPr>
            <a:t>October</a:t>
          </a:r>
          <a:br>
            <a:rPr lang="en-US" sz="1200" kern="1200" dirty="0">
              <a:latin typeface="Open Sans" panose="020B0606030504020204" pitchFamily="34" charset="0"/>
              <a:ea typeface="Open Sans" panose="020B0606030504020204" pitchFamily="34" charset="0"/>
              <a:cs typeface="Open Sans" panose="020B0606030504020204" pitchFamily="34" charset="0"/>
            </a:rPr>
          </a:br>
          <a:r>
            <a:rPr lang="en-US" sz="1600" i="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Using Data to Combat Toxic Poverty Narratives</a:t>
          </a:r>
        </a:p>
      </dsp:txBody>
      <dsp:txXfrm>
        <a:off x="4112718" y="1305431"/>
        <a:ext cx="1812873" cy="1466890"/>
      </dsp:txXfrm>
    </dsp:sp>
    <dsp:sp modelId="{0C12250B-459B-4D0B-8104-636A47C72616}">
      <dsp:nvSpPr>
        <dsp:cNvPr id="0" name=""/>
        <dsp:cNvSpPr/>
      </dsp:nvSpPr>
      <dsp:spPr>
        <a:xfrm>
          <a:off x="6091118" y="1212323"/>
          <a:ext cx="2057470" cy="1625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dirty="0">
              <a:latin typeface="Open Sans" panose="020B0606030504020204" pitchFamily="34" charset="0"/>
              <a:ea typeface="Open Sans" panose="020B0606030504020204" pitchFamily="34" charset="0"/>
              <a:cs typeface="Open Sans" panose="020B0606030504020204" pitchFamily="34" charset="0"/>
            </a:rPr>
            <a:t>November</a:t>
          </a:r>
          <a:br>
            <a:rPr lang="en-US" sz="1600" kern="1200" dirty="0">
              <a:latin typeface="Open Sans" panose="020B0606030504020204" pitchFamily="34" charset="0"/>
              <a:ea typeface="Open Sans" panose="020B0606030504020204" pitchFamily="34" charset="0"/>
              <a:cs typeface="Open Sans" panose="020B0606030504020204" pitchFamily="34" charset="0"/>
            </a:rPr>
          </a:br>
          <a:r>
            <a:rPr lang="en-US" sz="1600" i="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Keeping Congress Accountable During End of Lame Duck Year</a:t>
          </a:r>
        </a:p>
      </dsp:txBody>
      <dsp:txXfrm>
        <a:off x="6170473" y="1291678"/>
        <a:ext cx="1898760"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26610F-83DF-79F9-33F8-46A2BEFDD1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sz="1100">
              <a:latin typeface="Open Sans" pitchFamily="2" charset="0"/>
              <a:ea typeface="Open Sans" pitchFamily="2" charset="0"/>
              <a:cs typeface="Open Sans" pitchFamily="2" charset="0"/>
            </a:endParaRPr>
          </a:p>
        </p:txBody>
      </p:sp>
      <p:sp>
        <p:nvSpPr>
          <p:cNvPr id="3" name="Date Placeholder 2">
            <a:extLst>
              <a:ext uri="{FF2B5EF4-FFF2-40B4-BE49-F238E27FC236}">
                <a16:creationId xmlns:a16="http://schemas.microsoft.com/office/drawing/2014/main" id="{45DFA258-7F9E-BE1E-1118-E87B800D00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701EB9-D398-4211-83C1-954D64E76C65}" type="datetimeFigureOut">
              <a:rPr lang="en-US" sz="1100" smtClean="0">
                <a:latin typeface="Open Sans" pitchFamily="2" charset="0"/>
                <a:ea typeface="Open Sans" pitchFamily="2" charset="0"/>
                <a:cs typeface="Open Sans" pitchFamily="2" charset="0"/>
              </a:rPr>
              <a:t>7/13/2024</a:t>
            </a:fld>
            <a:endParaRPr lang="en-US" sz="1100">
              <a:latin typeface="Open Sans" pitchFamily="2" charset="0"/>
              <a:ea typeface="Open Sans" pitchFamily="2" charset="0"/>
              <a:cs typeface="Open Sans" pitchFamily="2" charset="0"/>
            </a:endParaRPr>
          </a:p>
        </p:txBody>
      </p:sp>
      <p:sp>
        <p:nvSpPr>
          <p:cNvPr id="4" name="Footer Placeholder 3">
            <a:extLst>
              <a:ext uri="{FF2B5EF4-FFF2-40B4-BE49-F238E27FC236}">
                <a16:creationId xmlns:a16="http://schemas.microsoft.com/office/drawing/2014/main" id="{8E3DC261-2270-4A5F-EBF0-2DC5765E80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sz="1100">
              <a:latin typeface="Open Sans" pitchFamily="2" charset="0"/>
              <a:ea typeface="Open Sans" pitchFamily="2" charset="0"/>
              <a:cs typeface="Open Sans" pitchFamily="2" charset="0"/>
            </a:endParaRPr>
          </a:p>
        </p:txBody>
      </p:sp>
      <p:sp>
        <p:nvSpPr>
          <p:cNvPr id="5" name="Slide Number Placeholder 4">
            <a:extLst>
              <a:ext uri="{FF2B5EF4-FFF2-40B4-BE49-F238E27FC236}">
                <a16:creationId xmlns:a16="http://schemas.microsoft.com/office/drawing/2014/main" id="{D5F231E1-DD42-1C9F-769D-32AA00489A7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A56921-9A57-45F4-918A-4251053F4824}" type="slidenum">
              <a:rPr lang="en-US" sz="1100" smtClean="0">
                <a:latin typeface="Open Sans" pitchFamily="2" charset="0"/>
                <a:ea typeface="Open Sans" pitchFamily="2" charset="0"/>
                <a:cs typeface="Open Sans" pitchFamily="2" charset="0"/>
              </a:rPr>
              <a:t>‹#›</a:t>
            </a:fld>
            <a:endParaRPr lang="en-US" sz="1100">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3232599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100">
                <a:latin typeface="Open Sans" pitchFamily="2" charset="0"/>
                <a:ea typeface="Open Sans" pitchFamily="2" charset="0"/>
                <a:cs typeface="Open Sans" pitchFamily="2"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100">
                <a:latin typeface="Open Sans" pitchFamily="2" charset="0"/>
                <a:ea typeface="Open Sans" pitchFamily="2" charset="0"/>
                <a:cs typeface="Open Sans" pitchFamily="2" charset="0"/>
              </a:defRPr>
            </a:lvl1pPr>
          </a:lstStyle>
          <a:p>
            <a:fld id="{36BD4AF3-D86E-456E-B40B-702753F85C4E}" type="datetimeFigureOut">
              <a:rPr lang="en-US" smtClean="0"/>
              <a:pPr/>
              <a:t>7/13/2024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100">
                <a:latin typeface="Open Sans" pitchFamily="2" charset="0"/>
                <a:ea typeface="Open Sans" pitchFamily="2" charset="0"/>
                <a:cs typeface="Open Sans" pitchFamily="2"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100">
                <a:latin typeface="Open Sans" pitchFamily="2" charset="0"/>
                <a:ea typeface="Open Sans" pitchFamily="2" charset="0"/>
                <a:cs typeface="Open Sans" pitchFamily="2" charset="0"/>
              </a:defRPr>
            </a:lvl1pPr>
          </a:lstStyle>
          <a:p>
            <a:fld id="{E1A05357-FEDC-42A6-A9AA-A177021FF7C8}" type="slidenum">
              <a:rPr lang="en-US" smtClean="0"/>
              <a:pPr/>
              <a:t>‹#›</a:t>
            </a:fld>
            <a:endParaRPr lang="en-US"/>
          </a:p>
        </p:txBody>
      </p:sp>
    </p:spTree>
    <p:extLst>
      <p:ext uri="{BB962C8B-B14F-4D97-AF65-F5344CB8AC3E}">
        <p14:creationId xmlns:p14="http://schemas.microsoft.com/office/powerpoint/2010/main" val="3262573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Open Sans" pitchFamily="2" charset="0"/>
        <a:ea typeface="Open Sans" pitchFamily="2" charset="0"/>
        <a:cs typeface="Open Sans" pitchFamily="2" charset="0"/>
      </a:defRPr>
    </a:lvl1pPr>
    <a:lvl2pPr marL="457200" algn="l" defTabSz="914400" rtl="0" eaLnBrk="1" latinLnBrk="0" hangingPunct="1">
      <a:defRPr sz="1200" kern="1200">
        <a:solidFill>
          <a:schemeClr val="tx1"/>
        </a:solidFill>
        <a:latin typeface="Open Sans" pitchFamily="2" charset="0"/>
        <a:ea typeface="Open Sans" pitchFamily="2" charset="0"/>
        <a:cs typeface="Open Sans" pitchFamily="2" charset="0"/>
      </a:defRPr>
    </a:lvl2pPr>
    <a:lvl3pPr marL="914400" algn="l" defTabSz="914400" rtl="0" eaLnBrk="1" latinLnBrk="0" hangingPunct="1">
      <a:defRPr sz="1200" kern="1200">
        <a:solidFill>
          <a:schemeClr val="tx1"/>
        </a:solidFill>
        <a:latin typeface="Open Sans" pitchFamily="2" charset="0"/>
        <a:ea typeface="Open Sans" pitchFamily="2" charset="0"/>
        <a:cs typeface="Open Sans" pitchFamily="2" charset="0"/>
      </a:defRPr>
    </a:lvl3pPr>
    <a:lvl4pPr marL="1371600" algn="l" defTabSz="914400" rtl="0" eaLnBrk="1" latinLnBrk="0" hangingPunct="1">
      <a:defRPr sz="1200" kern="1200">
        <a:solidFill>
          <a:schemeClr val="tx1"/>
        </a:solidFill>
        <a:latin typeface="Open Sans" pitchFamily="2" charset="0"/>
        <a:ea typeface="Open Sans" pitchFamily="2" charset="0"/>
        <a:cs typeface="Open Sans" pitchFamily="2" charset="0"/>
      </a:defRPr>
    </a:lvl4pPr>
    <a:lvl5pPr marL="1828800" algn="l" defTabSz="914400" rtl="0" eaLnBrk="1" latinLnBrk="0" hangingPunct="1">
      <a:defRPr sz="1200" kern="1200">
        <a:solidFill>
          <a:schemeClr val="tx1"/>
        </a:solidFill>
        <a:latin typeface="Open Sans" pitchFamily="2" charset="0"/>
        <a:ea typeface="Open Sans" pitchFamily="2" charset="0"/>
        <a:cs typeface="Open Sans" pitchFamily="2"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results.org/set-the-agenda"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B392E-4B2A-511C-6CAB-F5796F39255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C19B3D-E180-5FFC-7113-43EF186D66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463366D-F9F3-D857-6621-F5B6880E157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CB88970-4E93-8697-1858-24A37A2A3EFD}"/>
              </a:ext>
            </a:extLst>
          </p:cNvPr>
          <p:cNvSpPr>
            <a:spLocks noGrp="1"/>
          </p:cNvSpPr>
          <p:nvPr>
            <p:ph type="sldNum" sz="quarter" idx="5"/>
          </p:nvPr>
        </p:nvSpPr>
        <p:spPr/>
        <p:txBody>
          <a:bodyPr/>
          <a:lstStyle/>
          <a:p>
            <a:fld id="{E1A05357-FEDC-42A6-A9AA-A177021FF7C8}" type="slidenum">
              <a:rPr lang="en-US" smtClean="0"/>
              <a:pPr/>
              <a:t>1</a:t>
            </a:fld>
            <a:endParaRPr lang="en-US"/>
          </a:p>
        </p:txBody>
      </p:sp>
    </p:spTree>
    <p:extLst>
      <p:ext uri="{BB962C8B-B14F-4D97-AF65-F5344CB8AC3E}">
        <p14:creationId xmlns:p14="http://schemas.microsoft.com/office/powerpoint/2010/main" val="4228335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43</a:t>
            </a:fld>
            <a:endParaRPr lang="en-US"/>
          </a:p>
        </p:txBody>
      </p:sp>
    </p:spTree>
    <p:extLst>
      <p:ext uri="{BB962C8B-B14F-4D97-AF65-F5344CB8AC3E}">
        <p14:creationId xmlns:p14="http://schemas.microsoft.com/office/powerpoint/2010/main" val="201397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Updated AO slide (2/22)</a:t>
            </a:r>
          </a:p>
        </p:txBody>
      </p:sp>
      <p:sp>
        <p:nvSpPr>
          <p:cNvPr id="4" name="Slide Number Placeholder 3"/>
          <p:cNvSpPr>
            <a:spLocks noGrp="1"/>
          </p:cNvSpPr>
          <p:nvPr>
            <p:ph type="sldNum" sz="quarter" idx="5"/>
          </p:nvPr>
        </p:nvSpPr>
        <p:spPr/>
        <p:txBody>
          <a:bodyPr/>
          <a:lstStyle/>
          <a:p>
            <a:fld id="{E1A05357-FEDC-42A6-A9AA-A177021FF7C8}" type="slidenum">
              <a:rPr lang="en-US" smtClean="0"/>
              <a:pPr/>
              <a:t>2</a:t>
            </a:fld>
            <a:endParaRPr lang="en-US"/>
          </a:p>
        </p:txBody>
      </p:sp>
    </p:spTree>
    <p:extLst>
      <p:ext uri="{BB962C8B-B14F-4D97-AF65-F5344CB8AC3E}">
        <p14:creationId xmlns:p14="http://schemas.microsoft.com/office/powerpoint/2010/main" val="1978629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Updated AO slide (2/22)</a:t>
            </a:r>
          </a:p>
        </p:txBody>
      </p:sp>
      <p:sp>
        <p:nvSpPr>
          <p:cNvPr id="4" name="Slide Number Placeholder 3"/>
          <p:cNvSpPr>
            <a:spLocks noGrp="1"/>
          </p:cNvSpPr>
          <p:nvPr>
            <p:ph type="sldNum" sz="quarter" idx="5"/>
          </p:nvPr>
        </p:nvSpPr>
        <p:spPr/>
        <p:txBody>
          <a:bodyPr/>
          <a:lstStyle/>
          <a:p>
            <a:fld id="{E1A05357-FEDC-42A6-A9AA-A177021FF7C8}" type="slidenum">
              <a:rPr lang="en-US" smtClean="0"/>
              <a:pPr/>
              <a:t>3</a:t>
            </a:fld>
            <a:endParaRPr lang="en-US"/>
          </a:p>
        </p:txBody>
      </p:sp>
    </p:spTree>
    <p:extLst>
      <p:ext uri="{BB962C8B-B14F-4D97-AF65-F5344CB8AC3E}">
        <p14:creationId xmlns:p14="http://schemas.microsoft.com/office/powerpoint/2010/main" val="3839404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10</a:t>
            </a:fld>
            <a:endParaRPr lang="en-US"/>
          </a:p>
        </p:txBody>
      </p:sp>
    </p:spTree>
    <p:extLst>
      <p:ext uri="{BB962C8B-B14F-4D97-AF65-F5344CB8AC3E}">
        <p14:creationId xmlns:p14="http://schemas.microsoft.com/office/powerpoint/2010/main" val="4019211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11</a:t>
            </a:fld>
            <a:endParaRPr lang="en-US"/>
          </a:p>
        </p:txBody>
      </p:sp>
    </p:spTree>
    <p:extLst>
      <p:ext uri="{BB962C8B-B14F-4D97-AF65-F5344CB8AC3E}">
        <p14:creationId xmlns:p14="http://schemas.microsoft.com/office/powerpoint/2010/main" val="637774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12</a:t>
            </a:fld>
            <a:endParaRPr lang="en-US"/>
          </a:p>
        </p:txBody>
      </p:sp>
    </p:spTree>
    <p:extLst>
      <p:ext uri="{BB962C8B-B14F-4D97-AF65-F5344CB8AC3E}">
        <p14:creationId xmlns:p14="http://schemas.microsoft.com/office/powerpoint/2010/main" val="266184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r>
              <a:rPr lang="en-US"/>
              <a:t>Substantive Policy &amp; Review of Asks (3 min) - highlight different approaches between CTC vs. RTC – CTC is already a federal law, and we’re looking at ways to improve/expand it. There’s no federal RTC – we're working on it! </a:t>
            </a:r>
            <a:endParaRPr lang="en-US">
              <a:cs typeface="Calibri" panose="020F0502020204030204"/>
            </a:endParaRPr>
          </a:p>
          <a:p>
            <a:pPr marL="628650" lvl="1" indent="-171450">
              <a:buFont typeface="Wingdings"/>
              <a:buChar char="▪"/>
            </a:pPr>
            <a:r>
              <a:rPr lang="en-US"/>
              <a:t>CTC (one slide for key take aways) - Tell your member to urge colleagues and leadership to expand the Child Tax Credit (CTC) with monthly payments and full refundability for all low-income families</a:t>
            </a:r>
            <a:endParaRPr lang="en-US">
              <a:cs typeface="Calibri" panose="020F0502020204030204"/>
            </a:endParaRPr>
          </a:p>
          <a:p>
            <a:pPr marL="1085850" lvl="2" indent="-171450">
              <a:buFont typeface="Symbol"/>
              <a:buChar char="•"/>
            </a:pPr>
            <a:r>
              <a:rPr lang="en-US"/>
              <a:t>RESULTS urges you to enact an extension of an expanded CTC to strengthen families and fight child poverty. It’s critical that you prioritize the needs of families with the lowest or no incomes in any tax package this year, and communicate that this is a top priority with leadership and colleagues on the Senate Finance Committee/House Ways and Means Committee.</a:t>
            </a:r>
            <a:endParaRPr lang="en-US">
              <a:cs typeface="Calibri" panose="020F0502020204030204"/>
            </a:endParaRPr>
          </a:p>
          <a:p>
            <a:pPr marL="1085850" lvl="2" indent="-171450">
              <a:buFont typeface="Symbol"/>
              <a:buChar char="•"/>
            </a:pPr>
            <a:endParaRPr lang="en-US">
              <a:cs typeface="Calibri" panose="020F0502020204030204"/>
            </a:endParaRPr>
          </a:p>
          <a:p>
            <a:pPr marL="628650" lvl="1" indent="-171450">
              <a:buFont typeface="Wingdings"/>
              <a:buChar char="▪"/>
            </a:pPr>
            <a:r>
              <a:rPr lang="en-US"/>
              <a:t>RTC (one slide for key take aways)</a:t>
            </a:r>
            <a:endParaRPr lang="en-US">
              <a:cs typeface="Calibri" panose="020F0502020204030204"/>
            </a:endParaRPr>
          </a:p>
          <a:p>
            <a:pPr marL="1085850" lvl="2" indent="-171450">
              <a:buFont typeface="Symbol"/>
              <a:buChar char="•"/>
            </a:pPr>
            <a:r>
              <a:rPr lang="en-US"/>
              <a:t>RESULTS urges you and your staff to research renter tax credit policies that use the tax code to help lower-income renters, and meet directly with constituents struggling with rent costs to discuss policy solutions. </a:t>
            </a:r>
          </a:p>
          <a:p>
            <a:pPr marL="1085850" lvl="2" indent="-171450">
              <a:buFont typeface="Symbol"/>
              <a:buChar char="•"/>
            </a:pPr>
            <a:r>
              <a:rPr lang="en-US"/>
              <a:t>Important to remember that it’s not the policy detail you’re selling or asking members, but the general idea itself – so strategize accordingly. </a:t>
            </a:r>
            <a:endParaRPr lang="en-US">
              <a:cs typeface="Calibri" panose="020F0502020204030204"/>
            </a:endParaRPr>
          </a:p>
          <a:p>
            <a:pPr marL="628650" lvl="1" indent="-171450">
              <a:buFont typeface="Wingdings"/>
              <a:buChar char="▪"/>
            </a:pPr>
            <a:r>
              <a:rPr lang="en-US"/>
              <a:t>Resources here: </a:t>
            </a:r>
            <a:r>
              <a:rPr lang="en-US" u="sng">
                <a:hlinkClick r:id="rId3"/>
              </a:rPr>
              <a:t>https://results.org/set-the-agenda</a:t>
            </a:r>
            <a:r>
              <a:rPr lang="en-US"/>
              <a:t> </a:t>
            </a:r>
            <a:endParaRPr lang="en-US">
              <a:cs typeface="Calibri" panose="020F0502020204030204"/>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14</a:t>
            </a:fld>
            <a:endParaRPr lang="en-US"/>
          </a:p>
        </p:txBody>
      </p:sp>
    </p:spTree>
    <p:extLst>
      <p:ext uri="{BB962C8B-B14F-4D97-AF65-F5344CB8AC3E}">
        <p14:creationId xmlns:p14="http://schemas.microsoft.com/office/powerpoint/2010/main" val="733620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42</a:t>
            </a:fld>
            <a:endParaRPr lang="en-US"/>
          </a:p>
        </p:txBody>
      </p:sp>
    </p:spTree>
    <p:extLst>
      <p:ext uri="{BB962C8B-B14F-4D97-AF65-F5344CB8AC3E}">
        <p14:creationId xmlns:p14="http://schemas.microsoft.com/office/powerpoint/2010/main" val="3234993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F48425-6B21-A1F0-10ED-D38E84C8B9DD}"/>
              </a:ext>
            </a:extLst>
          </p:cNvPr>
          <p:cNvSpPr>
            <a:spLocks noGrp="1"/>
          </p:cNvSpPr>
          <p:nvPr>
            <p:ph type="title"/>
          </p:nvPr>
        </p:nvSpPr>
        <p:spPr>
          <a:xfrm>
            <a:off x="457200" y="3578679"/>
            <a:ext cx="8229600" cy="85725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hasCustomPrompt="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
        <p:nvSpPr>
          <p:cNvPr id="5" name="Date Placeholder 4"/>
          <p:cNvSpPr>
            <a:spLocks noGrp="1"/>
          </p:cNvSpPr>
          <p:nvPr>
            <p:ph type="dt" sz="half" idx="10"/>
          </p:nvPr>
        </p:nvSpPr>
        <p:spPr/>
        <p:txBody>
          <a:bodyPr/>
          <a:lstStyle/>
          <a:p>
            <a:fld id="{C7944C4A-46BC-4C46-B66D-C7A9D447712C}" type="datetime1">
              <a:rPr lang="en-US" smtClean="0"/>
              <a:t>7/13/2024</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hasCustomPrompt="1"/>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
        <p:nvSpPr>
          <p:cNvPr id="5" name="Date Placeholder 4"/>
          <p:cNvSpPr>
            <a:spLocks noGrp="1"/>
          </p:cNvSpPr>
          <p:nvPr>
            <p:ph type="dt" sz="half" idx="10"/>
          </p:nvPr>
        </p:nvSpPr>
        <p:spPr/>
        <p:txBody>
          <a:bodyPr/>
          <a:lstStyle/>
          <a:p>
            <a:fld id="{7C3003A7-1037-45BD-B21E-FCF7B4B1F763}" type="datetime1">
              <a:rPr lang="en-US" smtClean="0"/>
              <a:t>7/13/2024</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
        <p:nvSpPr>
          <p:cNvPr id="4" name="Date Placeholder 3"/>
          <p:cNvSpPr>
            <a:spLocks noGrp="1"/>
          </p:cNvSpPr>
          <p:nvPr>
            <p:ph type="dt" sz="half" idx="10"/>
          </p:nvPr>
        </p:nvSpPr>
        <p:spPr/>
        <p:txBody>
          <a:bodyPr/>
          <a:lstStyle/>
          <a:p>
            <a:fld id="{24DD6DE4-73E4-4F6F-9DED-05B20E463ED2}" type="datetime1">
              <a:rPr lang="en-US" smtClean="0"/>
              <a:t>7/13/2024</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05979"/>
            <a:ext cx="1162957" cy="4388644"/>
          </a:xfrm>
        </p:spPr>
        <p:txBody>
          <a:bodyPr vert="eaVert"/>
          <a:lstStyle>
            <a:lvl1pPr>
              <a:defRPr/>
            </a:lvl1pPr>
          </a:lstStyle>
          <a:p>
            <a:r>
              <a:rPr lang="en-US"/>
              <a:t>Click to edit master title style</a:t>
            </a:r>
          </a:p>
        </p:txBody>
      </p:sp>
      <p:sp>
        <p:nvSpPr>
          <p:cNvPr id="3" name="Vertical Text Placeholder 2"/>
          <p:cNvSpPr>
            <a:spLocks noGrp="1"/>
          </p:cNvSpPr>
          <p:nvPr>
            <p:ph type="body" orient="vert" idx="1" hasCustomPrompt="1"/>
          </p:nvPr>
        </p:nvSpPr>
        <p:spPr>
          <a:xfrm>
            <a:off x="457200" y="205979"/>
            <a:ext cx="6019800" cy="4388644"/>
          </a:xfrm>
        </p:spPr>
        <p:txBody>
          <a:bodyPr vert="eaVert"/>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
        <p:nvSpPr>
          <p:cNvPr id="4" name="Date Placeholder 3"/>
          <p:cNvSpPr>
            <a:spLocks noGrp="1"/>
          </p:cNvSpPr>
          <p:nvPr>
            <p:ph type="dt" sz="half" idx="10"/>
          </p:nvPr>
        </p:nvSpPr>
        <p:spPr/>
        <p:txBody>
          <a:bodyPr/>
          <a:lstStyle/>
          <a:p>
            <a:fld id="{E8BA829D-C31E-4F3D-9B87-664ADA6C4D47}" type="datetime1">
              <a:rPr lang="en-US" smtClean="0"/>
              <a:t>7/13/2024</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sz="1800" baseline="0">
                <a:solidFill>
                  <a:schemeClr val="bg1"/>
                </a:solidFill>
                <a:latin typeface="Open Sans" pitchFamily="2" charset="0"/>
                <a:ea typeface="Open Sans" pitchFamily="2" charset="0"/>
                <a:cs typeface="Open Sans" pitchFamily="2" charset="0"/>
              </a:rPr>
              <a:t>/</a:t>
            </a:r>
            <a:r>
              <a:rPr lang="en-US" sz="1800" b="1" baseline="0">
                <a:solidFill>
                  <a:schemeClr val="bg1"/>
                </a:solidFill>
                <a:latin typeface="Open Sans" pitchFamily="2" charset="0"/>
                <a:ea typeface="Open Sans" pitchFamily="2" charset="0"/>
                <a:cs typeface="Open Sans" pitchFamily="2" charset="0"/>
              </a:rPr>
              <a:t>RESULTSEdFund</a:t>
            </a:r>
          </a:p>
        </p:txBody>
      </p:sp>
      <p:pic>
        <p:nvPicPr>
          <p:cNvPr id="6" name="Picture 5" descr="instagram-icon.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2600" y="3896473"/>
            <a:ext cx="346528" cy="346528"/>
          </a:xfrm>
          <a:prstGeom prst="rect">
            <a:avLst/>
          </a:prstGeom>
        </p:spPr>
      </p:pic>
      <p:pic>
        <p:nvPicPr>
          <p:cNvPr id="8" name="Picture 7"/>
          <p:cNvPicPr>
            <a:picLocks noChangeAspect="1"/>
          </p:cNvPicPr>
          <p:nvPr userDrawn="1"/>
        </p:nvPicPr>
        <p:blipFill>
          <a:blip r:embed="rId4"/>
          <a:srcRect/>
          <a:stretch/>
        </p:blipFill>
        <p:spPr>
          <a:xfrm>
            <a:off x="465819" y="3405961"/>
            <a:ext cx="380089" cy="372708"/>
          </a:xfrm>
          <a:prstGeom prst="rect">
            <a:avLst/>
          </a:prstGeom>
        </p:spPr>
      </p:pic>
      <p:sp>
        <p:nvSpPr>
          <p:cNvPr id="9" name="Rectangle 8"/>
          <p:cNvSpPr/>
          <p:nvPr userDrawn="1"/>
        </p:nvSpPr>
        <p:spPr>
          <a:xfrm>
            <a:off x="835010" y="3391195"/>
            <a:ext cx="2278188" cy="369332"/>
          </a:xfrm>
          <a:prstGeom prst="rect">
            <a:avLst/>
          </a:prstGeom>
        </p:spPr>
        <p:txBody>
          <a:bodyPr wrap="none">
            <a:spAutoFit/>
          </a:bodyPr>
          <a:lstStyle/>
          <a:p>
            <a:pPr algn="l"/>
            <a:r>
              <a:rPr lang="en-US" sz="1800" baseline="0">
                <a:solidFill>
                  <a:schemeClr val="bg1"/>
                </a:solidFill>
                <a:latin typeface="Open Sans" pitchFamily="2" charset="0"/>
                <a:ea typeface="Open Sans" pitchFamily="2" charset="0"/>
                <a:cs typeface="Open Sans" pitchFamily="2" charset="0"/>
              </a:rPr>
              <a:t>@</a:t>
            </a:r>
            <a:r>
              <a:rPr lang="en-US" sz="1800" b="1" baseline="0">
                <a:solidFill>
                  <a:schemeClr val="bg1"/>
                </a:solidFill>
                <a:latin typeface="Open Sans" pitchFamily="2" charset="0"/>
                <a:ea typeface="Open Sans" pitchFamily="2" charset="0"/>
                <a:cs typeface="Open Sans" pitchFamily="2" charset="0"/>
              </a:rPr>
              <a:t>RESULTS_Tweets</a:t>
            </a:r>
          </a:p>
        </p:txBody>
      </p:sp>
      <p:sp>
        <p:nvSpPr>
          <p:cNvPr id="10" name="Rectangle 9"/>
          <p:cNvSpPr/>
          <p:nvPr userDrawn="1"/>
        </p:nvSpPr>
        <p:spPr>
          <a:xfrm>
            <a:off x="829129" y="4379071"/>
            <a:ext cx="2032929" cy="369332"/>
          </a:xfrm>
          <a:prstGeom prst="rect">
            <a:avLst/>
          </a:prstGeom>
        </p:spPr>
        <p:txBody>
          <a:bodyPr wrap="none">
            <a:spAutoFit/>
          </a:bodyPr>
          <a:lstStyle/>
          <a:p>
            <a:r>
              <a:rPr lang="en-US" baseline="0">
                <a:solidFill>
                  <a:schemeClr val="bg1"/>
                </a:solidFill>
                <a:latin typeface="Open Sans" pitchFamily="2" charset="0"/>
                <a:ea typeface="Open Sans" pitchFamily="2" charset="0"/>
                <a:cs typeface="Open Sans" pitchFamily="2" charset="0"/>
              </a:rPr>
              <a:t>@</a:t>
            </a:r>
            <a:r>
              <a:rPr lang="en-US" b="1" baseline="0">
                <a:solidFill>
                  <a:schemeClr val="bg1"/>
                </a:solidFill>
                <a:latin typeface="Open Sans" pitchFamily="2" charset="0"/>
                <a:ea typeface="Open Sans" pitchFamily="2" charset="0"/>
                <a:cs typeface="Open Sans" pitchFamily="2" charset="0"/>
              </a:rPr>
              <a:t>voices4results</a:t>
            </a:r>
            <a:endParaRPr lang="en-US" b="1">
              <a:solidFill>
                <a:schemeClr val="bg1"/>
              </a:solidFill>
              <a:latin typeface="Open Sans" pitchFamily="2" charset="0"/>
              <a:ea typeface="Open Sans" pitchFamily="2" charset="0"/>
              <a:cs typeface="Open Sans" pitchFamily="2" charset="0"/>
            </a:endParaRPr>
          </a:p>
        </p:txBody>
      </p:sp>
      <p:sp>
        <p:nvSpPr>
          <p:cNvPr id="11" name="TextBox 10"/>
          <p:cNvSpPr txBox="1"/>
          <p:nvPr userDrawn="1"/>
        </p:nvSpPr>
        <p:spPr>
          <a:xfrm>
            <a:off x="5270500" y="4178564"/>
            <a:ext cx="3419930" cy="553998"/>
          </a:xfrm>
          <a:prstGeom prst="rect">
            <a:avLst/>
          </a:prstGeom>
          <a:noFill/>
        </p:spPr>
        <p:txBody>
          <a:bodyPr wrap="square" rtlCol="0">
            <a:spAutoFit/>
          </a:bodyPr>
          <a:lstStyle/>
          <a:p>
            <a:pPr algn="r"/>
            <a:r>
              <a:rPr lang="en-US" sz="3000" b="1">
                <a:solidFill>
                  <a:schemeClr val="bg1"/>
                </a:solidFill>
                <a:latin typeface="Open Sans" pitchFamily="2" charset="0"/>
                <a:ea typeface="Open Sans" pitchFamily="2" charset="0"/>
                <a:cs typeface="Open Sans" pitchFamily="2" charset="0"/>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815954"/>
            <a:ext cx="7772400" cy="1021556"/>
          </a:xfrm>
        </p:spPr>
        <p:txBody>
          <a:bodyPr anchor="t"/>
          <a:lstStyle>
            <a:lvl1pPr algn="l">
              <a:defRPr sz="4000" b="0" cap="none">
                <a:solidFill>
                  <a:schemeClr val="tx1"/>
                </a:solidFill>
              </a:defRPr>
            </a:lvl1pPr>
          </a:lstStyle>
          <a:p>
            <a:r>
              <a:rPr lang="en-US"/>
              <a:t>Click to edit master title style</a:t>
            </a:r>
          </a:p>
        </p:txBody>
      </p:sp>
      <p:sp>
        <p:nvSpPr>
          <p:cNvPr id="9" name="Title 1"/>
          <p:cNvSpPr txBox="1">
            <a:spLocks noGrp="1" noRot="1" noMove="1" noResize="1" noEditPoints="1" noAdjustHandles="1" noChangeArrowheads="1" noChangeShapeType="1"/>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cap="none">
                <a:solidFill>
                  <a:srgbClr val="E41034"/>
                </a:solidFill>
                <a:latin typeface="Open Sans" pitchFamily="2" charset="0"/>
                <a:ea typeface="Open Sans" pitchFamily="2" charset="0"/>
                <a:cs typeface="Open Sans" pitchFamily="2" charset="0"/>
              </a:rPr>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97819"/>
            <a:ext cx="7772400" cy="1102519"/>
          </a:xfrm>
        </p:spPr>
        <p:txBody>
          <a:bodyPr/>
          <a:lstStyle>
            <a:lvl1pPr>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
        <p:nvSpPr>
          <p:cNvPr id="4" name="Date Placeholder 3"/>
          <p:cNvSpPr>
            <a:spLocks noGrp="1"/>
          </p:cNvSpPr>
          <p:nvPr>
            <p:ph type="dt" sz="half" idx="10"/>
          </p:nvPr>
        </p:nvSpPr>
        <p:spPr/>
        <p:txBody>
          <a:bodyPr/>
          <a:lstStyle/>
          <a:p>
            <a:fld id="{DA52CB95-A36F-4BC0-873A-F09C4DFC6C9F}" type="datetime1">
              <a:rPr lang="en-US" smtClean="0"/>
              <a:t>7/13/2024</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07E6868-079E-1649-B8D1-459B42CE4DE3}" type="slidenum">
              <a:rPr lang="en-US" smtClean="0"/>
              <a:pPr/>
              <a:t>‹#›</a:t>
            </a:fld>
            <a:endParaRPr lang="en-US"/>
          </a:p>
        </p:txBody>
      </p:sp>
      <p:sp>
        <p:nvSpPr>
          <p:cNvPr id="4" name="Date Placeholder 3"/>
          <p:cNvSpPr>
            <a:spLocks noGrp="1"/>
          </p:cNvSpPr>
          <p:nvPr>
            <p:ph type="dt" sz="half" idx="10"/>
          </p:nvPr>
        </p:nvSpPr>
        <p:spPr/>
        <p:txBody>
          <a:bodyPr/>
          <a:lstStyle/>
          <a:p>
            <a:fld id="{3686E7C0-692D-4B88-BAF3-92EA83B8C355}" type="datetime1">
              <a:rPr lang="en-US" smtClean="0"/>
              <a:t>7/13/2024</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sz="half" idx="1" hasCustomPrompt="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
        <p:nvSpPr>
          <p:cNvPr id="5" name="Date Placeholder 4"/>
          <p:cNvSpPr>
            <a:spLocks noGrp="1"/>
          </p:cNvSpPr>
          <p:nvPr>
            <p:ph type="dt" sz="half" idx="10"/>
          </p:nvPr>
        </p:nvSpPr>
        <p:spPr/>
        <p:txBody>
          <a:bodyPr/>
          <a:lstStyle/>
          <a:p>
            <a:fld id="{B491E5A4-AB8D-4616-B7A9-1412F5D6E492}" type="datetime1">
              <a:rPr lang="en-US" smtClean="0"/>
              <a:t>7/13/2024</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Text Placeholder 2"/>
          <p:cNvSpPr>
            <a:spLocks noGrp="1"/>
          </p:cNvSpPr>
          <p:nvPr>
            <p:ph type="body" idx="1" hasCustomPrompt="1"/>
          </p:nvPr>
        </p:nvSpPr>
        <p:spPr>
          <a:xfrm>
            <a:off x="457200" y="1151335"/>
            <a:ext cx="4040188"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4645026" y="1151335"/>
            <a:ext cx="4041775"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
        <p:nvSpPr>
          <p:cNvPr id="7" name="Date Placeholder 6"/>
          <p:cNvSpPr>
            <a:spLocks noGrp="1"/>
          </p:cNvSpPr>
          <p:nvPr>
            <p:ph type="dt" sz="half" idx="10"/>
          </p:nvPr>
        </p:nvSpPr>
        <p:spPr/>
        <p:txBody>
          <a:bodyPr/>
          <a:lstStyle/>
          <a:p>
            <a:fld id="{AFB8C497-781D-41D9-AC17-F05D66E7436C}" type="datetime1">
              <a:rPr lang="en-US" smtClean="0"/>
              <a:t>7/13/2024</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
        <p:nvSpPr>
          <p:cNvPr id="3" name="Date Placeholder 2"/>
          <p:cNvSpPr>
            <a:spLocks noGrp="1"/>
          </p:cNvSpPr>
          <p:nvPr>
            <p:ph type="dt" sz="half" idx="10"/>
          </p:nvPr>
        </p:nvSpPr>
        <p:spPr/>
        <p:txBody>
          <a:bodyPr/>
          <a:lstStyle/>
          <a:p>
            <a:fld id="{FFBF270F-56FE-4D70-A2BE-EE18789F1CAF}" type="datetime1">
              <a:rPr lang="en-US" smtClean="0"/>
              <a:t>7/13/2024</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8A5FA-54E9-42CB-B8A4-AE77A1729632}" type="datetime1">
              <a:rPr lang="en-US" smtClean="0"/>
              <a:t>7/13/2024</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 id="2147483668" r:id="rId2"/>
  </p:sldLayoutIdLst>
  <p:hf hdr="0" ftr="0" dt="0"/>
  <p:txStyles>
    <p:titleStyle>
      <a:lvl1pPr algn="ctr" defTabSz="457200" rtl="0" eaLnBrk="1" latinLnBrk="0" hangingPunct="1">
        <a:spcBef>
          <a:spcPct val="0"/>
        </a:spcBef>
        <a:buNone/>
        <a:defRPr sz="4200" b="1" kern="1200">
          <a:solidFill>
            <a:schemeClr val="bg1"/>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62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100">
                <a:solidFill>
                  <a:schemeClr val="tx1"/>
                </a:solidFill>
                <a:latin typeface="Open Sans" pitchFamily="2" charset="0"/>
                <a:ea typeface="Open Sans" pitchFamily="2" charset="0"/>
                <a:cs typeface="Open Sans" pitchFamily="2" charset="0"/>
              </a:defRPr>
            </a:lvl1pPr>
          </a:lstStyle>
          <a:p>
            <a:fld id="{307E6868-079E-1649-B8D1-459B42CE4DE3}" type="slidenum">
              <a:rPr lang="en-US" smtClean="0"/>
              <a:pPr/>
              <a:t>‹#›</a:t>
            </a:fld>
            <a:endParaRPr lang="en-US"/>
          </a:p>
        </p:txBody>
      </p:sp>
      <p:pic>
        <p:nvPicPr>
          <p:cNvPr id="7" name="Picture 6" descr="RESULTS_logo_EN_CMYK_BIG (flat)2_RESULTS_logo_EN_CMYK_BIG.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58691" y="80916"/>
            <a:ext cx="1223628" cy="982313"/>
          </a:xfrm>
          <a:prstGeom prst="rect">
            <a:avLst/>
          </a:prstGeom>
        </p:spPr>
      </p:pic>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100">
                <a:solidFill>
                  <a:schemeClr val="tx1">
                    <a:tint val="75000"/>
                  </a:schemeClr>
                </a:solidFill>
                <a:latin typeface="Open Sans" pitchFamily="2" charset="0"/>
                <a:ea typeface="Open Sans" pitchFamily="2" charset="0"/>
                <a:cs typeface="Open Sans" pitchFamily="2" charset="0"/>
              </a:defRPr>
            </a:lvl1pPr>
          </a:lstStyle>
          <a:p>
            <a:fld id="{A896A405-392F-4A71-8147-A22E085A7A06}" type="datetime1">
              <a:rPr lang="en-US" smtClean="0"/>
              <a:t>7/13/2024</a:t>
            </a:fld>
            <a:endParaRPr lang="en-US"/>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mailto:Msantos@results.or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5.png"/><Relationship Id="rId7"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7.jpeg"/><Relationship Id="rId11" Type="http://schemas.openxmlformats.org/officeDocument/2006/relationships/image" Target="../media/image22.png"/><Relationship Id="rId5" Type="http://schemas.openxmlformats.org/officeDocument/2006/relationships/hyperlink" Target="https://results.zoom.us/meeting/register/tJMpcu-vqzMvH9HOGCC8VxHXyTviD51EUD-I#/registration" TargetMode="External"/><Relationship Id="rId10" Type="http://schemas.openxmlformats.org/officeDocument/2006/relationships/image" Target="../media/image21.png"/><Relationship Id="rId4" Type="http://schemas.openxmlformats.org/officeDocument/2006/relationships/image" Target="../media/image16.png"/><Relationship Id="rId9"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hyperlink" Target="https://results.org/volunteers/action-center/action-alerts?vvsrc=%2fCampaigns%2f61026%2fRespond"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mailto:kpatterson@results.org"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hyperlink" Target="mailto:kbury@results.org"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hyperlink" Target="https://results.org/our-anti-oppression-values"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tinyurl.com/MakeElectionsAboutPoverty"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results.org/resources/2024-election-engagement-resources"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5.xml"/><Relationship Id="rId6" Type="http://schemas.openxmlformats.org/officeDocument/2006/relationships/hyperlink" Target="https://results.zoom.us/j/97873811515" TargetMode="External"/><Relationship Id="rId5" Type="http://schemas.openxmlformats.org/officeDocument/2006/relationships/image" Target="../media/image29.jpeg"/><Relationship Id="rId4" Type="http://schemas.openxmlformats.org/officeDocument/2006/relationships/image" Target="../media/image28.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results.org/volunteers/anti-oppression"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hyperlink" Target="https://tinyurl.com/MakeElectionsAboutPoverty"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results.zoom.us/meeting/register/tJMpcu-vqzMvH9HOGCC8VxHXyTviD51EUD-I#/registration"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default.salsalabs.org/T469db236-c02a-47c8-a91d-adfaabc94a9b/027d4dec-eb47-4aa0-9a4d-53e18e7ad8d5?_ga=2.226080154.1479206987.1720708420-840252849.1716487535" TargetMode="External"/><Relationship Id="rId2" Type="http://schemas.openxmlformats.org/officeDocument/2006/relationships/hyperlink" Target="https://default.salsalabs.org/Td1814429-8db8-4ca6-b188-850e11f29810/027d4dec-eb47-4aa0-9a4d-53e18e7ad8d5"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hyperlink" Target="https://results.zoom.us/j/95799569582?pwd=No6Yu2jgDu1HNTP5AxWvaA3IPO6L9a.1&amp;from=addon"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hyperlink" Target="https://togetherwomenrise.org/advocacy/dfw-national-advocacy-chapter/" TargetMode="Externa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hyperlink" Target="https://results.zoom.us/j/93668005494" TargetMode="Externa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hyperlink" Target="mailto:jlinn@results.org" TargetMode="External"/><Relationship Id="rId2" Type="http://schemas.openxmlformats.org/officeDocument/2006/relationships/hyperlink" Target="mailto:lmarchal@results.org" TargetMode="Externa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hyperlink" Target="https://results.zoom.us/meeting/register/tJEudOGppzsrHtNZQN2P8e9CY_SLudrbY-Ar#/registration"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hyperlink" Target="https://results.org/volunteers/national-webinars" TargetMode="Externa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hyperlink" Target="https://results.org/events" TargetMode="Externa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3" Type="http://schemas.openxmlformats.org/officeDocument/2006/relationships/hyperlink" Target="https://tinyurl.com/RESULTS2024"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9813CF-CC7E-F433-DF05-1B3F05044F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D40BA9-855C-0C74-4361-35087A274CA5}"/>
              </a:ext>
            </a:extLst>
          </p:cNvPr>
          <p:cNvSpPr>
            <a:spLocks noGrp="1"/>
          </p:cNvSpPr>
          <p:nvPr>
            <p:ph type="title"/>
          </p:nvPr>
        </p:nvSpPr>
        <p:spPr>
          <a:xfrm>
            <a:off x="457200" y="3724935"/>
            <a:ext cx="8229600" cy="857250"/>
          </a:xfrm>
        </p:spPr>
        <p:txBody>
          <a:bodyPr>
            <a:noAutofit/>
          </a:bodyPr>
          <a:lstStyle/>
          <a:p>
            <a:pPr>
              <a:lnSpc>
                <a:spcPct val="114000"/>
              </a:lnSpc>
              <a:spcBef>
                <a:spcPts val="600"/>
              </a:spcBef>
              <a:spcAft>
                <a:spcPts val="600"/>
              </a:spcAft>
            </a:pPr>
            <a:r>
              <a:rPr lang="en-US" sz="3200" dirty="0">
                <a:latin typeface="Open Sans"/>
                <a:ea typeface="Open Sans"/>
                <a:cs typeface="Open Sans"/>
              </a:rPr>
              <a:t>RESULTS National Webinar</a:t>
            </a:r>
            <a:br>
              <a:rPr lang="en-US" sz="3200" dirty="0"/>
            </a:br>
            <a:r>
              <a:rPr lang="en-US" sz="3200" b="0" i="1" dirty="0">
                <a:latin typeface="Open Sans"/>
                <a:ea typeface="Open Sans"/>
                <a:cs typeface="Open Sans"/>
              </a:rPr>
              <a:t>July 13, 2024</a:t>
            </a:r>
            <a:br>
              <a:rPr lang="en-US" sz="3200" dirty="0"/>
            </a:br>
            <a:r>
              <a:rPr lang="en-US" sz="3200" dirty="0">
                <a:latin typeface="Open Sans"/>
                <a:ea typeface="Open Sans"/>
                <a:cs typeface="Open Sans"/>
              </a:rPr>
              <a:t>Welcome!</a:t>
            </a:r>
          </a:p>
        </p:txBody>
      </p:sp>
    </p:spTree>
    <p:extLst>
      <p:ext uri="{BB962C8B-B14F-4D97-AF65-F5344CB8AC3E}">
        <p14:creationId xmlns:p14="http://schemas.microsoft.com/office/powerpoint/2010/main" val="2683967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F1CFD-743A-A2F2-4D18-894E20DB6B94}"/>
              </a:ext>
            </a:extLst>
          </p:cNvPr>
          <p:cNvSpPr>
            <a:spLocks noGrp="1"/>
          </p:cNvSpPr>
          <p:nvPr>
            <p:ph type="title"/>
          </p:nvPr>
        </p:nvSpPr>
        <p:spPr>
          <a:xfrm>
            <a:off x="457200" y="3724935"/>
            <a:ext cx="8229600" cy="857250"/>
          </a:xfrm>
        </p:spPr>
        <p:txBody>
          <a:bodyPr>
            <a:noAutofit/>
          </a:bodyPr>
          <a:lstStyle/>
          <a:p>
            <a:pPr>
              <a:spcAft>
                <a:spcPts val="200"/>
              </a:spcAft>
            </a:pPr>
            <a:r>
              <a:rPr lang="en-US">
                <a:latin typeface="Open Sans"/>
                <a:ea typeface="Open Sans"/>
                <a:cs typeface="Open Sans"/>
              </a:rPr>
              <a:t>U.S. Poverty Campaigns</a:t>
            </a:r>
          </a:p>
        </p:txBody>
      </p:sp>
    </p:spTree>
    <p:extLst>
      <p:ext uri="{BB962C8B-B14F-4D97-AF65-F5344CB8AC3E}">
        <p14:creationId xmlns:p14="http://schemas.microsoft.com/office/powerpoint/2010/main" val="3086584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a:xfrm>
            <a:off x="718854" y="164216"/>
            <a:ext cx="7401491" cy="857250"/>
          </a:xfrm>
        </p:spPr>
        <p:txBody>
          <a:bodyPr/>
          <a:lstStyle/>
          <a:p>
            <a:r>
              <a:rPr lang="en-US">
                <a:solidFill>
                  <a:srgbClr val="D50032"/>
                </a:solidFill>
              </a:rPr>
              <a:t>U.S. Poverty Campaigns</a:t>
            </a:r>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11</a:t>
            </a:fld>
            <a:endParaRPr lang="en-US"/>
          </a:p>
        </p:txBody>
      </p:sp>
      <p:sp>
        <p:nvSpPr>
          <p:cNvPr id="5" name="AutoShape 6" descr="Joanne Carter">
            <a:extLst>
              <a:ext uri="{FF2B5EF4-FFF2-40B4-BE49-F238E27FC236}">
                <a16:creationId xmlns:a16="http://schemas.microsoft.com/office/drawing/2014/main" id="{963B29C1-061C-51CE-33D0-E6F651D10974}"/>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7" name="AutoShape 8" descr="Joanne Carter">
            <a:extLst>
              <a:ext uri="{FF2B5EF4-FFF2-40B4-BE49-F238E27FC236}">
                <a16:creationId xmlns:a16="http://schemas.microsoft.com/office/drawing/2014/main" id="{CD4BACD3-674B-EE1A-1039-7AF6BA7A74FE}"/>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8" name="AutoShape 10" descr="Joanne Carter">
            <a:extLst>
              <a:ext uri="{FF2B5EF4-FFF2-40B4-BE49-F238E27FC236}">
                <a16:creationId xmlns:a16="http://schemas.microsoft.com/office/drawing/2014/main" id="{64F5C5B1-669B-D990-DA89-72917028EFE3}"/>
              </a:ext>
            </a:extLst>
          </p:cNvPr>
          <p:cNvSpPr>
            <a:spLocks noChangeAspect="1" noChangeArrowheads="1"/>
          </p:cNvSpPr>
          <p:nvPr/>
        </p:nvSpPr>
        <p:spPr bwMode="auto">
          <a:xfrm>
            <a:off x="4724400" y="27241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3" name="AutoShape 2" descr="TaShon Thomas">
            <a:extLst>
              <a:ext uri="{FF2B5EF4-FFF2-40B4-BE49-F238E27FC236}">
                <a16:creationId xmlns:a16="http://schemas.microsoft.com/office/drawing/2014/main" id="{A53D8A26-FAA4-4FD0-7950-CC8257A83328}"/>
              </a:ext>
            </a:extLst>
          </p:cNvPr>
          <p:cNvSpPr>
            <a:spLocks noChangeAspect="1" noChangeArrowheads="1"/>
          </p:cNvSpPr>
          <p:nvPr/>
        </p:nvSpPr>
        <p:spPr bwMode="auto">
          <a:xfrm>
            <a:off x="4876800" y="28765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descr="A person in a suit and tie smiling&#10;&#10;Description automatically generated">
            <a:extLst>
              <a:ext uri="{FF2B5EF4-FFF2-40B4-BE49-F238E27FC236}">
                <a16:creationId xmlns:a16="http://schemas.microsoft.com/office/drawing/2014/main" id="{3CF213AF-D2AE-8770-F3CF-8C8B8463A6D7}"/>
              </a:ext>
            </a:extLst>
          </p:cNvPr>
          <p:cNvPicPr>
            <a:picLocks noChangeAspect="1"/>
          </p:cNvPicPr>
          <p:nvPr/>
        </p:nvPicPr>
        <p:blipFill>
          <a:blip r:embed="rId3"/>
          <a:stretch>
            <a:fillRect/>
          </a:stretch>
        </p:blipFill>
        <p:spPr>
          <a:xfrm>
            <a:off x="2132529" y="1578889"/>
            <a:ext cx="2282974" cy="2595967"/>
          </a:xfrm>
          <a:prstGeom prst="rect">
            <a:avLst/>
          </a:prstGeom>
        </p:spPr>
      </p:pic>
      <p:sp>
        <p:nvSpPr>
          <p:cNvPr id="13" name="TextBox 12">
            <a:extLst>
              <a:ext uri="{FF2B5EF4-FFF2-40B4-BE49-F238E27FC236}">
                <a16:creationId xmlns:a16="http://schemas.microsoft.com/office/drawing/2014/main" id="{DB09680C-BB22-AD50-A81E-689B88F0A119}"/>
              </a:ext>
            </a:extLst>
          </p:cNvPr>
          <p:cNvSpPr txBox="1"/>
          <p:nvPr/>
        </p:nvSpPr>
        <p:spPr>
          <a:xfrm>
            <a:off x="4504805" y="2769728"/>
            <a:ext cx="3832284" cy="14051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14000"/>
              </a:lnSpc>
            </a:pPr>
            <a:r>
              <a:rPr lang="en-US" sz="1900" b="1" dirty="0">
                <a:latin typeface="Open Sans"/>
              </a:rPr>
              <a:t>Michael Santos</a:t>
            </a:r>
            <a:br>
              <a:rPr lang="en-US" sz="1900" dirty="0">
                <a:latin typeface="Open Sans"/>
                <a:ea typeface="Open Sans"/>
                <a:cs typeface="Open Sans"/>
              </a:rPr>
            </a:br>
            <a:r>
              <a:rPr lang="en-US" sz="1900" dirty="0">
                <a:latin typeface="Open Sans"/>
                <a:ea typeface="Open Sans"/>
                <a:cs typeface="Open Sans"/>
              </a:rPr>
              <a:t>RESULTS Associate Director of US Policy</a:t>
            </a:r>
          </a:p>
          <a:p>
            <a:pPr>
              <a:lnSpc>
                <a:spcPct val="114000"/>
              </a:lnSpc>
            </a:pPr>
            <a:r>
              <a:rPr lang="en-US" sz="1900" dirty="0">
                <a:latin typeface="Open Sans"/>
                <a:ea typeface="Open Sans"/>
                <a:cs typeface="Open Sans"/>
                <a:hlinkClick r:id="rId4"/>
              </a:rPr>
              <a:t>Msantos@results.org</a:t>
            </a:r>
            <a:r>
              <a:rPr lang="en-US" sz="1900" dirty="0">
                <a:latin typeface="Open Sans"/>
                <a:ea typeface="Open Sans"/>
                <a:cs typeface="Open Sans"/>
              </a:rPr>
              <a:t> </a:t>
            </a:r>
          </a:p>
        </p:txBody>
      </p:sp>
    </p:spTree>
    <p:extLst>
      <p:ext uri="{BB962C8B-B14F-4D97-AF65-F5344CB8AC3E}">
        <p14:creationId xmlns:p14="http://schemas.microsoft.com/office/powerpoint/2010/main" val="3531686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a:xfrm>
            <a:off x="820101" y="206338"/>
            <a:ext cx="7401491" cy="857250"/>
          </a:xfrm>
        </p:spPr>
        <p:txBody>
          <a:bodyPr>
            <a:normAutofit/>
          </a:bodyPr>
          <a:lstStyle/>
          <a:p>
            <a:r>
              <a:rPr lang="en-US" sz="3200">
                <a:solidFill>
                  <a:srgbClr val="D50032"/>
                </a:solidFill>
              </a:rPr>
              <a:t>U.S. Poverty Campaigns Update</a:t>
            </a:r>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12</a:t>
            </a:fld>
            <a:endParaRPr lang="en-US" dirty="0"/>
          </a:p>
        </p:txBody>
      </p:sp>
      <p:sp>
        <p:nvSpPr>
          <p:cNvPr id="3" name="Title 1">
            <a:extLst>
              <a:ext uri="{FF2B5EF4-FFF2-40B4-BE49-F238E27FC236}">
                <a16:creationId xmlns:a16="http://schemas.microsoft.com/office/drawing/2014/main" id="{DC5D8703-DF36-3C99-841A-FBC22352214B}"/>
              </a:ext>
            </a:extLst>
          </p:cNvPr>
          <p:cNvSpPr txBox="1">
            <a:spLocks/>
          </p:cNvSpPr>
          <p:nvPr/>
        </p:nvSpPr>
        <p:spPr>
          <a:xfrm>
            <a:off x="444307" y="1270275"/>
            <a:ext cx="8153081" cy="363379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marL="457200" indent="-457200" algn="l">
              <a:lnSpc>
                <a:spcPct val="114000"/>
              </a:lnSpc>
              <a:spcBef>
                <a:spcPts val="0"/>
              </a:spcBef>
              <a:spcAft>
                <a:spcPts val="600"/>
              </a:spcAft>
              <a:buFont typeface="Arial"/>
              <a:buChar char="•"/>
            </a:pPr>
            <a:r>
              <a:rPr lang="en-US" sz="1800" dirty="0">
                <a:solidFill>
                  <a:srgbClr val="000000"/>
                </a:solidFill>
                <a:latin typeface="Open Sans"/>
                <a:ea typeface="Open Sans"/>
                <a:cs typeface="Open Sans"/>
              </a:rPr>
              <a:t>Child Tax Credit</a:t>
            </a:r>
            <a:endParaRPr lang="en-US" sz="1800" dirty="0"/>
          </a:p>
          <a:p>
            <a:pPr marL="914400" lvl="1" indent="-457200" algn="l">
              <a:lnSpc>
                <a:spcPct val="114000"/>
              </a:lnSpc>
              <a:spcAft>
                <a:spcPts val="600"/>
              </a:spcAft>
              <a:buFont typeface="Courier New"/>
              <a:buChar char="o"/>
            </a:pPr>
            <a:r>
              <a:rPr lang="en-US" dirty="0">
                <a:solidFill>
                  <a:srgbClr val="000000"/>
                </a:solidFill>
                <a:latin typeface="Open Sans"/>
                <a:ea typeface="Open Sans"/>
                <a:cs typeface="Open Sans"/>
              </a:rPr>
              <a:t>Still</a:t>
            </a:r>
            <a:r>
              <a:rPr lang="en-US" b="0" dirty="0">
                <a:solidFill>
                  <a:srgbClr val="000000"/>
                </a:solidFill>
                <a:latin typeface="Open Sans"/>
                <a:ea typeface="Open Sans"/>
                <a:cs typeface="Open Sans"/>
              </a:rPr>
              <a:t> awaiting on Senate Leadership to put legislation on the floor</a:t>
            </a:r>
            <a:endParaRPr lang="en-US" b="1" dirty="0">
              <a:solidFill>
                <a:srgbClr val="E41034"/>
              </a:solidFill>
              <a:latin typeface="Open Sans"/>
              <a:ea typeface="Open Sans"/>
              <a:cs typeface="Open Sans"/>
            </a:endParaRPr>
          </a:p>
          <a:p>
            <a:pPr marL="457200" indent="-457200" algn="l">
              <a:lnSpc>
                <a:spcPct val="114000"/>
              </a:lnSpc>
              <a:spcBef>
                <a:spcPts val="0"/>
              </a:spcBef>
              <a:spcAft>
                <a:spcPts val="600"/>
              </a:spcAft>
              <a:buFont typeface="Arial"/>
              <a:buChar char="•"/>
            </a:pPr>
            <a:r>
              <a:rPr lang="en-US" sz="1800" dirty="0">
                <a:solidFill>
                  <a:srgbClr val="000000"/>
                </a:solidFill>
                <a:latin typeface="Open Sans"/>
                <a:ea typeface="Open Sans"/>
                <a:cs typeface="Open Sans"/>
              </a:rPr>
              <a:t>Nutrition</a:t>
            </a:r>
            <a:endParaRPr lang="en-US" sz="1800" dirty="0">
              <a:latin typeface="Open Sans"/>
              <a:ea typeface="Open Sans"/>
              <a:cs typeface="Open Sans"/>
            </a:endParaRPr>
          </a:p>
          <a:p>
            <a:pPr marL="914400" lvl="1" indent="-457200">
              <a:lnSpc>
                <a:spcPct val="114000"/>
              </a:lnSpc>
              <a:spcAft>
                <a:spcPts val="600"/>
              </a:spcAft>
              <a:buFont typeface="Courier New"/>
              <a:buChar char="o"/>
            </a:pPr>
            <a:r>
              <a:rPr lang="en-US" dirty="0">
                <a:latin typeface="Open Sans"/>
                <a:ea typeface="Open Sans"/>
                <a:cs typeface="Calibri"/>
              </a:rPr>
              <a:t>Awaiting possible extension of the Farm Bill, maybe beyond 2024. </a:t>
            </a:r>
          </a:p>
          <a:p>
            <a:pPr marL="457200" indent="-457200" algn="l">
              <a:lnSpc>
                <a:spcPct val="114000"/>
              </a:lnSpc>
              <a:spcBef>
                <a:spcPts val="0"/>
              </a:spcBef>
              <a:spcAft>
                <a:spcPts val="600"/>
              </a:spcAft>
              <a:buFont typeface="Arial"/>
              <a:buChar char="•"/>
            </a:pPr>
            <a:r>
              <a:rPr lang="en-US" sz="1800" dirty="0">
                <a:solidFill>
                  <a:srgbClr val="000000"/>
                </a:solidFill>
                <a:latin typeface="Open Sans"/>
                <a:ea typeface="Open Sans"/>
                <a:cs typeface="Open Sans"/>
              </a:rPr>
              <a:t>Housing</a:t>
            </a:r>
            <a:endParaRPr lang="en-US" sz="1800" dirty="0"/>
          </a:p>
          <a:p>
            <a:pPr marL="914400" lvl="1" indent="-457200">
              <a:lnSpc>
                <a:spcPct val="114000"/>
              </a:lnSpc>
              <a:spcAft>
                <a:spcPts val="600"/>
              </a:spcAft>
              <a:buFont typeface="Courier New"/>
              <a:buChar char="o"/>
            </a:pPr>
            <a:r>
              <a:rPr lang="en-US" b="0" dirty="0">
                <a:solidFill>
                  <a:srgbClr val="000000"/>
                </a:solidFill>
                <a:latin typeface="Open Sans"/>
                <a:ea typeface="Open Sans"/>
                <a:cs typeface="Open Sans"/>
              </a:rPr>
              <a:t>City of Grants Pass v. Johnson: Grassroots Townhall and Conversation with Local Activists and Organizers (July 18)</a:t>
            </a:r>
            <a:endParaRPr lang="en-US" dirty="0">
              <a:solidFill>
                <a:srgbClr val="000000"/>
              </a:solidFill>
              <a:latin typeface="Open Sans"/>
              <a:ea typeface="Open Sans"/>
              <a:cs typeface="Calibri"/>
            </a:endParaRPr>
          </a:p>
          <a:p>
            <a:pPr marL="914400" lvl="1" indent="-457200">
              <a:lnSpc>
                <a:spcPct val="114000"/>
              </a:lnSpc>
              <a:spcAft>
                <a:spcPts val="600"/>
              </a:spcAft>
              <a:buFont typeface="Courier New"/>
              <a:buChar char="o"/>
            </a:pPr>
            <a:r>
              <a:rPr lang="en-US" b="0" dirty="0">
                <a:solidFill>
                  <a:srgbClr val="000000"/>
                </a:solidFill>
                <a:latin typeface="Open Sans"/>
                <a:ea typeface="Open Sans"/>
                <a:cs typeface="Open Sans"/>
              </a:rPr>
              <a:t>Policy landscape post-SCOTUS debrief scheduled (July 9 and July 30) </a:t>
            </a:r>
            <a:endParaRPr lang="en-US" dirty="0">
              <a:cs typeface="Calibri"/>
            </a:endParaRPr>
          </a:p>
          <a:p>
            <a:pPr marL="342900" indent="-342900" algn="l">
              <a:lnSpc>
                <a:spcPct val="114000"/>
              </a:lnSpc>
              <a:buFont typeface="Arial" panose="020B0604020202020204" pitchFamily="34" charset="0"/>
              <a:buChar char="•"/>
            </a:pPr>
            <a:endParaRPr lang="en-US" sz="1800" b="0" dirty="0">
              <a:solidFill>
                <a:srgbClr val="000000"/>
              </a:solidFill>
              <a:latin typeface="Open Sans"/>
              <a:ea typeface="Open Sans"/>
              <a:cs typeface="Open Sans"/>
            </a:endParaRPr>
          </a:p>
        </p:txBody>
      </p:sp>
    </p:spTree>
    <p:extLst>
      <p:ext uri="{BB962C8B-B14F-4D97-AF65-F5344CB8AC3E}">
        <p14:creationId xmlns:p14="http://schemas.microsoft.com/office/powerpoint/2010/main" val="1538434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818881" y="2590950"/>
            <a:ext cx="1447841" cy="1592625"/>
          </a:xfrm>
          <a:prstGeom prst="rect">
            <a:avLst/>
          </a:prstGeom>
          <a:noFill/>
          <a:ln>
            <a:noFill/>
          </a:ln>
        </p:spPr>
      </p:pic>
      <p:pic>
        <p:nvPicPr>
          <p:cNvPr id="56" name="Google Shape;56;p13"/>
          <p:cNvPicPr preferRelativeResize="0"/>
          <p:nvPr/>
        </p:nvPicPr>
        <p:blipFill>
          <a:blip r:embed="rId4">
            <a:alphaModFix/>
          </a:blip>
          <a:stretch>
            <a:fillRect/>
          </a:stretch>
        </p:blipFill>
        <p:spPr>
          <a:xfrm>
            <a:off x="4717431" y="2480099"/>
            <a:ext cx="1775925" cy="1775925"/>
          </a:xfrm>
          <a:prstGeom prst="rect">
            <a:avLst/>
          </a:prstGeom>
          <a:noFill/>
          <a:ln>
            <a:noFill/>
          </a:ln>
        </p:spPr>
      </p:pic>
      <p:sp>
        <p:nvSpPr>
          <p:cNvPr id="62" name="Google Shape;62;p13"/>
          <p:cNvSpPr txBox="1"/>
          <p:nvPr/>
        </p:nvSpPr>
        <p:spPr>
          <a:xfrm>
            <a:off x="623291" y="4312390"/>
            <a:ext cx="1839020" cy="449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50" dirty="0">
                <a:latin typeface="Open Sans" panose="020B0606030504020204" pitchFamily="34" charset="0"/>
                <a:ea typeface="Open Sans" panose="020B0606030504020204" pitchFamily="34" charset="0"/>
                <a:cs typeface="Open Sans" panose="020B0606030504020204" pitchFamily="34" charset="0"/>
                <a:sym typeface="Calibri"/>
              </a:rPr>
              <a:t>Michael Santos</a:t>
            </a:r>
            <a:endParaRPr sz="1050" dirty="0">
              <a:latin typeface="Open Sans" panose="020B0606030504020204" pitchFamily="34" charset="0"/>
              <a:ea typeface="Open Sans" panose="020B0606030504020204" pitchFamily="34" charset="0"/>
              <a:cs typeface="Open Sans" panose="020B0606030504020204" pitchFamily="34" charset="0"/>
              <a:sym typeface="Calibri"/>
            </a:endParaRPr>
          </a:p>
          <a:p>
            <a:pPr marL="0" lvl="0" indent="0" algn="ctr" rtl="0">
              <a:spcBef>
                <a:spcPts val="0"/>
              </a:spcBef>
              <a:spcAft>
                <a:spcPts val="0"/>
              </a:spcAft>
              <a:buNone/>
            </a:pPr>
            <a:r>
              <a:rPr lang="en" sz="800" dirty="0">
                <a:solidFill>
                  <a:schemeClr val="dk2"/>
                </a:solidFill>
                <a:latin typeface="Open Sans" panose="020B0606030504020204" pitchFamily="34" charset="0"/>
                <a:ea typeface="Open Sans" panose="020B0606030504020204" pitchFamily="34" charset="0"/>
                <a:cs typeface="Open Sans" panose="020B0606030504020204" pitchFamily="34" charset="0"/>
                <a:sym typeface="Calibri"/>
              </a:rPr>
              <a:t>RESULTS Educational Fund / ABA Commission on Homelessness &amp; Poverty</a:t>
            </a:r>
            <a:endParaRPr sz="800" dirty="0">
              <a:solidFill>
                <a:schemeClr val="dk2"/>
              </a:solidFill>
              <a:latin typeface="Open Sans" panose="020B0606030504020204" pitchFamily="34" charset="0"/>
              <a:ea typeface="Open Sans" panose="020B0606030504020204" pitchFamily="34" charset="0"/>
              <a:cs typeface="Open Sans" panose="020B0606030504020204" pitchFamily="34" charset="0"/>
              <a:sym typeface="Calibri"/>
            </a:endParaRPr>
          </a:p>
        </p:txBody>
      </p:sp>
      <p:sp>
        <p:nvSpPr>
          <p:cNvPr id="63" name="Google Shape;63;p13"/>
          <p:cNvSpPr txBox="1"/>
          <p:nvPr/>
        </p:nvSpPr>
        <p:spPr>
          <a:xfrm>
            <a:off x="2776262" y="4312595"/>
            <a:ext cx="1605825" cy="449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050" dirty="0">
                <a:latin typeface="Open Sans" panose="020B0606030504020204" pitchFamily="34" charset="0"/>
                <a:ea typeface="Open Sans" panose="020B0606030504020204" pitchFamily="34" charset="0"/>
                <a:cs typeface="Open Sans" panose="020B0606030504020204" pitchFamily="34" charset="0"/>
                <a:sym typeface="Calibri"/>
              </a:rPr>
              <a:t>Paul Boden</a:t>
            </a:r>
            <a:endParaRPr sz="1050" dirty="0">
              <a:latin typeface="Open Sans" panose="020B0606030504020204" pitchFamily="34" charset="0"/>
              <a:ea typeface="Open Sans" panose="020B0606030504020204" pitchFamily="34" charset="0"/>
              <a:cs typeface="Open Sans" panose="020B0606030504020204" pitchFamily="34" charset="0"/>
              <a:sym typeface="Calibri"/>
            </a:endParaRPr>
          </a:p>
          <a:p>
            <a:pPr marL="0" lvl="0" indent="0" algn="ctr" rtl="0">
              <a:spcBef>
                <a:spcPts val="0"/>
              </a:spcBef>
              <a:spcAft>
                <a:spcPts val="0"/>
              </a:spcAft>
              <a:buNone/>
            </a:pPr>
            <a:r>
              <a:rPr lang="en" sz="800" dirty="0">
                <a:solidFill>
                  <a:schemeClr val="dk2"/>
                </a:solidFill>
                <a:latin typeface="Open Sans" panose="020B0606030504020204" pitchFamily="34" charset="0"/>
                <a:ea typeface="Open Sans" panose="020B0606030504020204" pitchFamily="34" charset="0"/>
                <a:cs typeface="Open Sans" panose="020B0606030504020204" pitchFamily="34" charset="0"/>
                <a:sym typeface="Calibri"/>
              </a:rPr>
              <a:t>Western Regional Advocacy Project</a:t>
            </a:r>
            <a:endParaRPr sz="800" dirty="0">
              <a:solidFill>
                <a:schemeClr val="dk2"/>
              </a:solidFill>
              <a:latin typeface="Open Sans" panose="020B0606030504020204" pitchFamily="34" charset="0"/>
              <a:ea typeface="Open Sans" panose="020B0606030504020204" pitchFamily="34" charset="0"/>
              <a:cs typeface="Open Sans" panose="020B0606030504020204" pitchFamily="34" charset="0"/>
              <a:sym typeface="Calibri"/>
            </a:endParaRPr>
          </a:p>
        </p:txBody>
      </p:sp>
      <p:sp>
        <p:nvSpPr>
          <p:cNvPr id="64" name="Google Shape;64;p13"/>
          <p:cNvSpPr txBox="1"/>
          <p:nvPr/>
        </p:nvSpPr>
        <p:spPr>
          <a:xfrm>
            <a:off x="5026598" y="4296461"/>
            <a:ext cx="1385700" cy="449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50" dirty="0">
                <a:latin typeface="Open Sans" panose="020B0606030504020204" pitchFamily="34" charset="0"/>
                <a:ea typeface="Open Sans" panose="020B0606030504020204" pitchFamily="34" charset="0"/>
                <a:cs typeface="Open Sans" panose="020B0606030504020204" pitchFamily="34" charset="0"/>
                <a:sym typeface="Calibri"/>
              </a:rPr>
              <a:t>David Peery</a:t>
            </a:r>
            <a:endParaRPr sz="1050" dirty="0">
              <a:latin typeface="Open Sans" panose="020B0606030504020204" pitchFamily="34" charset="0"/>
              <a:ea typeface="Open Sans" panose="020B0606030504020204" pitchFamily="34" charset="0"/>
              <a:cs typeface="Open Sans" panose="020B0606030504020204" pitchFamily="34" charset="0"/>
              <a:sym typeface="Calibri"/>
            </a:endParaRPr>
          </a:p>
          <a:p>
            <a:pPr marL="0" lvl="0" indent="0" algn="ctr" rtl="0">
              <a:spcBef>
                <a:spcPts val="0"/>
              </a:spcBef>
              <a:spcAft>
                <a:spcPts val="0"/>
              </a:spcAft>
              <a:buNone/>
            </a:pPr>
            <a:r>
              <a:rPr lang="en" sz="800" dirty="0">
                <a:solidFill>
                  <a:schemeClr val="dk2"/>
                </a:solidFill>
                <a:latin typeface="Open Sans" panose="020B0606030504020204" pitchFamily="34" charset="0"/>
                <a:ea typeface="Open Sans" panose="020B0606030504020204" pitchFamily="34" charset="0"/>
                <a:cs typeface="Open Sans" panose="020B0606030504020204" pitchFamily="34" charset="0"/>
                <a:sym typeface="Calibri"/>
              </a:rPr>
              <a:t>Miami Coalition to Advance Racial Equity</a:t>
            </a:r>
            <a:endParaRPr sz="800" dirty="0">
              <a:solidFill>
                <a:schemeClr val="dk2"/>
              </a:solidFill>
              <a:latin typeface="Open Sans" panose="020B0606030504020204" pitchFamily="34" charset="0"/>
              <a:ea typeface="Open Sans" panose="020B0606030504020204" pitchFamily="34" charset="0"/>
              <a:cs typeface="Open Sans" panose="020B0606030504020204" pitchFamily="34" charset="0"/>
              <a:sym typeface="Calibri"/>
            </a:endParaRPr>
          </a:p>
        </p:txBody>
      </p:sp>
      <p:sp>
        <p:nvSpPr>
          <p:cNvPr id="65" name="Google Shape;65;p13"/>
          <p:cNvSpPr txBox="1"/>
          <p:nvPr/>
        </p:nvSpPr>
        <p:spPr>
          <a:xfrm>
            <a:off x="6868950" y="4256024"/>
            <a:ext cx="1502100" cy="449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050" dirty="0">
                <a:latin typeface="Open Sans" panose="020B0606030504020204" pitchFamily="34" charset="0"/>
                <a:ea typeface="Open Sans" panose="020B0606030504020204" pitchFamily="34" charset="0"/>
                <a:cs typeface="Open Sans" panose="020B0606030504020204" pitchFamily="34" charset="0"/>
                <a:sym typeface="Calibri"/>
              </a:rPr>
              <a:t>Mark Horvath</a:t>
            </a:r>
            <a:endParaRPr sz="1050" dirty="0">
              <a:latin typeface="Open Sans" panose="020B0606030504020204" pitchFamily="34" charset="0"/>
              <a:ea typeface="Open Sans" panose="020B0606030504020204" pitchFamily="34" charset="0"/>
              <a:cs typeface="Open Sans" panose="020B0606030504020204" pitchFamily="34" charset="0"/>
              <a:sym typeface="Calibri"/>
            </a:endParaRPr>
          </a:p>
          <a:p>
            <a:pPr marL="0" lvl="0" indent="0" algn="ctr" rtl="0">
              <a:spcBef>
                <a:spcPts val="0"/>
              </a:spcBef>
              <a:spcAft>
                <a:spcPts val="0"/>
              </a:spcAft>
              <a:buNone/>
            </a:pPr>
            <a:r>
              <a:rPr lang="en" sz="800" dirty="0">
                <a:solidFill>
                  <a:schemeClr val="dk2"/>
                </a:solidFill>
                <a:latin typeface="Open Sans" panose="020B0606030504020204" pitchFamily="34" charset="0"/>
                <a:ea typeface="Open Sans" panose="020B0606030504020204" pitchFamily="34" charset="0"/>
                <a:cs typeface="Open Sans" panose="020B0606030504020204" pitchFamily="34" charset="0"/>
                <a:sym typeface="Calibri"/>
              </a:rPr>
              <a:t>Invisible People</a:t>
            </a:r>
            <a:endParaRPr sz="800" dirty="0">
              <a:solidFill>
                <a:schemeClr val="dk2"/>
              </a:solidFill>
              <a:latin typeface="Open Sans" panose="020B0606030504020204" pitchFamily="34" charset="0"/>
              <a:ea typeface="Open Sans" panose="020B0606030504020204" pitchFamily="34" charset="0"/>
              <a:cs typeface="Open Sans" panose="020B0606030504020204" pitchFamily="34" charset="0"/>
              <a:sym typeface="Calibri"/>
            </a:endParaRPr>
          </a:p>
        </p:txBody>
      </p:sp>
      <p:sp>
        <p:nvSpPr>
          <p:cNvPr id="67" name="Google Shape;67;p13"/>
          <p:cNvSpPr txBox="1"/>
          <p:nvPr/>
        </p:nvSpPr>
        <p:spPr>
          <a:xfrm>
            <a:off x="771850" y="1436143"/>
            <a:ext cx="7561500" cy="998705"/>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Aft>
                <a:spcPts val="0"/>
              </a:spcAft>
              <a:buNone/>
            </a:pPr>
            <a:r>
              <a:rPr lang="en-US" sz="1600" b="1" i="1" dirty="0">
                <a:solidFill>
                  <a:schemeClr val="dk1"/>
                </a:solidFill>
                <a:latin typeface="Open Sans" panose="020B0606030504020204" pitchFamily="34" charset="0"/>
                <a:ea typeface="Open Sans" panose="020B0606030504020204" pitchFamily="34" charset="0"/>
                <a:cs typeface="Open Sans" panose="020B0606030504020204" pitchFamily="34" charset="0"/>
                <a:sym typeface="Calibri"/>
              </a:rPr>
              <a:t>City of Grants Pass v. Johnson: Grassroots Townhall and Conversation with Local Activists and Organizers</a:t>
            </a:r>
          </a:p>
          <a:p>
            <a:pPr algn="ctr">
              <a:lnSpc>
                <a:spcPct val="115000"/>
              </a:lnSpc>
            </a:pPr>
            <a:r>
              <a:rPr lang="en" sz="1400" dirty="0">
                <a:solidFill>
                  <a:schemeClr val="dk1"/>
                </a:solidFill>
                <a:latin typeface="Open Sans" panose="020B0606030504020204" pitchFamily="34" charset="0"/>
                <a:ea typeface="Open Sans" panose="020B0606030504020204" pitchFamily="34" charset="0"/>
                <a:cs typeface="Open Sans" panose="020B0606030504020204" pitchFamily="34" charset="0"/>
                <a:sym typeface="Calibri"/>
              </a:rPr>
              <a:t>Thursday, July 18 at 1:00 p.m. ET</a:t>
            </a:r>
            <a:r>
              <a:rPr lang="en" sz="1400" b="1" dirty="0">
                <a:solidFill>
                  <a:schemeClr val="dk1"/>
                </a:solidFill>
                <a:latin typeface="Open Sans" panose="020B0606030504020204" pitchFamily="34" charset="0"/>
                <a:ea typeface="Open Sans" panose="020B0606030504020204" pitchFamily="34" charset="0"/>
                <a:cs typeface="Open Sans" panose="020B0606030504020204" pitchFamily="34" charset="0"/>
                <a:sym typeface="Calibri"/>
              </a:rPr>
              <a:t>  - </a:t>
            </a:r>
            <a:r>
              <a:rPr lang="en" sz="1400" b="1" u="sng" dirty="0">
                <a:solidFill>
                  <a:schemeClr val="hlink"/>
                </a:solidFill>
                <a:latin typeface="Open Sans" panose="020B0606030504020204" pitchFamily="34" charset="0"/>
                <a:ea typeface="Open Sans" panose="020B0606030504020204" pitchFamily="34" charset="0"/>
                <a:cs typeface="Open Sans" panose="020B0606030504020204" pitchFamily="34" charset="0"/>
                <a:sym typeface="Calibri"/>
                <a:hlinkClick r:id="rId5">
                  <a:extLst>
                    <a:ext uri="{A12FA001-AC4F-418D-AE19-62706E023703}">
                      <ahyp:hlinkClr xmlns:ahyp="http://schemas.microsoft.com/office/drawing/2018/hyperlinkcolor" val="tx"/>
                    </a:ext>
                  </a:extLst>
                </a:hlinkClick>
              </a:rPr>
              <a:t>REGISTER HERE</a:t>
            </a:r>
            <a:endParaRPr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2052" name="image7.jpg">
            <a:extLst>
              <a:ext uri="{FF2B5EF4-FFF2-40B4-BE49-F238E27FC236}">
                <a16:creationId xmlns:a16="http://schemas.microsoft.com/office/drawing/2014/main" id="{EF6F87B4-508C-793E-972F-0E724CE5A0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65853" y="21153"/>
            <a:ext cx="1554162" cy="1554163"/>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8.png">
            <a:extLst>
              <a:ext uri="{FF2B5EF4-FFF2-40B4-BE49-F238E27FC236}">
                <a16:creationId xmlns:a16="http://schemas.microsoft.com/office/drawing/2014/main" id="{CD5D59CE-DB51-77C1-0DAC-17228BFCA24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0222" y="338653"/>
            <a:ext cx="1228726" cy="97313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1" descr="Board / Staff - WRAP">
            <a:extLst>
              <a:ext uri="{FF2B5EF4-FFF2-40B4-BE49-F238E27FC236}">
                <a16:creationId xmlns:a16="http://schemas.microsoft.com/office/drawing/2014/main" id="{7F96F00A-8AE4-8E27-442A-60688A5BCE5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0910" y="281503"/>
            <a:ext cx="998538" cy="9985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erson with blue glasses and a beard&#10;&#10;Description automatically generated">
            <a:extLst>
              <a:ext uri="{FF2B5EF4-FFF2-40B4-BE49-F238E27FC236}">
                <a16:creationId xmlns:a16="http://schemas.microsoft.com/office/drawing/2014/main" id="{8A46B54E-2009-B65E-5270-ECA71B0529CB}"/>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59143" y="2669743"/>
            <a:ext cx="1457331" cy="1494632"/>
          </a:xfrm>
          <a:prstGeom prst="rect">
            <a:avLst/>
          </a:prstGeom>
          <a:noFill/>
          <a:ln>
            <a:noFill/>
          </a:ln>
        </p:spPr>
      </p:pic>
      <p:pic>
        <p:nvPicPr>
          <p:cNvPr id="2" name="Picture 1" descr="A person with a surprised expression&#10;&#10;Description automatically generated">
            <a:extLst>
              <a:ext uri="{FF2B5EF4-FFF2-40B4-BE49-F238E27FC236}">
                <a16:creationId xmlns:a16="http://schemas.microsoft.com/office/drawing/2014/main" id="{A576D610-BEDD-1F67-ECE0-B4B4B2F08724}"/>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764199" y="2571750"/>
            <a:ext cx="1629952" cy="1592625"/>
          </a:xfrm>
          <a:prstGeom prst="rect">
            <a:avLst/>
          </a:prstGeom>
          <a:noFill/>
          <a:ln>
            <a:noFill/>
          </a:ln>
        </p:spPr>
      </p:pic>
      <p:pic>
        <p:nvPicPr>
          <p:cNvPr id="3" name="Picture 2" descr="A close up of a logo&#10;&#10;Description automatically generated">
            <a:extLst>
              <a:ext uri="{FF2B5EF4-FFF2-40B4-BE49-F238E27FC236}">
                <a16:creationId xmlns:a16="http://schemas.microsoft.com/office/drawing/2014/main" id="{213BCD37-298E-5A9B-9926-55712F1F0945}"/>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824777" y="622339"/>
            <a:ext cx="1723390" cy="329565"/>
          </a:xfrm>
          <a:prstGeom prst="rect">
            <a:avLst/>
          </a:prstGeom>
          <a:noFill/>
          <a:ln>
            <a:noFill/>
          </a:ln>
        </p:spPr>
      </p:pic>
      <p:sp>
        <p:nvSpPr>
          <p:cNvPr id="4" name="Slide Number Placeholder 5">
            <a:extLst>
              <a:ext uri="{FF2B5EF4-FFF2-40B4-BE49-F238E27FC236}">
                <a16:creationId xmlns:a16="http://schemas.microsoft.com/office/drawing/2014/main" id="{253559F1-4243-32D4-B792-71803EBC14DB}"/>
              </a:ext>
            </a:extLst>
          </p:cNvPr>
          <p:cNvSpPr>
            <a:spLocks noGrp="1"/>
          </p:cNvSpPr>
          <p:nvPr>
            <p:ph type="sldNum" sz="quarter" idx="12"/>
          </p:nvPr>
        </p:nvSpPr>
        <p:spPr>
          <a:xfrm>
            <a:off x="6553200" y="4767263"/>
            <a:ext cx="2133600" cy="273844"/>
          </a:xfrm>
        </p:spPr>
        <p:txBody>
          <a:bodyPr/>
          <a:lstStyle/>
          <a:p>
            <a:fld id="{307E6868-079E-1649-B8D1-459B42CE4DE3}" type="slidenum">
              <a:rPr lang="en-US" smtClean="0"/>
              <a:t>13</a:t>
            </a:fld>
            <a:endParaRPr lang="en-US" dirty="0"/>
          </a:p>
        </p:txBody>
      </p:sp>
    </p:spTree>
    <p:extLst>
      <p:ext uri="{BB962C8B-B14F-4D97-AF65-F5344CB8AC3E}">
        <p14:creationId xmlns:p14="http://schemas.microsoft.com/office/powerpoint/2010/main" val="3677523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437165-232B-4941-B335-847FAFFD7EC9}"/>
              </a:ext>
            </a:extLst>
          </p:cNvPr>
          <p:cNvSpPr>
            <a:spLocks noChangeArrowheads="1"/>
          </p:cNvSpPr>
          <p:nvPr/>
        </p:nvSpPr>
        <p:spPr bwMode="auto">
          <a:xfrm>
            <a:off x="-1" y="7802"/>
            <a:ext cx="41910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457189">
              <a:spcBef>
                <a:spcPct val="0"/>
              </a:spcBef>
              <a:buNone/>
            </a:pPr>
            <a:fld id="{95BB2D1B-881B-4C36-91A0-2138573F7DA8}" type="slidenum">
              <a:rPr lang="en-US" altLang="en-US" sz="1350" dirty="0">
                <a:solidFill>
                  <a:srgbClr val="000000"/>
                </a:solidFill>
                <a:latin typeface="Open Sans" panose="020B0606030504020204" pitchFamily="34" charset="0"/>
                <a:ea typeface="Open Sans" panose="020B0606030504020204" pitchFamily="34" charset="0"/>
                <a:cs typeface="Open Sans" panose="020B0606030504020204" pitchFamily="34" charset="0"/>
              </a:rPr>
              <a:pPr defTabSz="457189">
                <a:spcBef>
                  <a:spcPct val="0"/>
                </a:spcBef>
                <a:buNone/>
              </a:pPr>
              <a:t>14</a:t>
            </a:fld>
            <a:endParaRPr lang="en-US" altLang="en-US" sz="135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1">
            <a:extLst>
              <a:ext uri="{FF2B5EF4-FFF2-40B4-BE49-F238E27FC236}">
                <a16:creationId xmlns:a16="http://schemas.microsoft.com/office/drawing/2014/main" id="{2C2595CE-1CFA-4847-AAE5-FAE41AD06DF4}"/>
              </a:ext>
            </a:extLst>
          </p:cNvPr>
          <p:cNvSpPr txBox="1">
            <a:spLocks/>
          </p:cNvSpPr>
          <p:nvPr/>
        </p:nvSpPr>
        <p:spPr>
          <a:xfrm>
            <a:off x="552080" y="307884"/>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a:solidFill>
                  <a:srgbClr val="D50032"/>
                </a:solidFill>
                <a:latin typeface="Open Sans"/>
                <a:cs typeface="Open Sans"/>
              </a:rPr>
              <a:t>Take action on key </a:t>
            </a:r>
          </a:p>
          <a:p>
            <a:r>
              <a:rPr lang="en-US" sz="2800" b="1">
                <a:solidFill>
                  <a:srgbClr val="D50032"/>
                </a:solidFill>
                <a:latin typeface="Open Sans"/>
                <a:cs typeface="Open Sans"/>
              </a:rPr>
              <a:t>U.S. poverty priorities</a:t>
            </a:r>
            <a:endParaRPr lang="en-US" sz="2800">
              <a:solidFill>
                <a:srgbClr val="D50032"/>
              </a:solidFill>
              <a:latin typeface="Open Sans"/>
              <a:ea typeface="Open Sans"/>
              <a:cs typeface="Calibri"/>
            </a:endParaRPr>
          </a:p>
        </p:txBody>
      </p:sp>
      <p:sp>
        <p:nvSpPr>
          <p:cNvPr id="8" name="Title 1">
            <a:extLst>
              <a:ext uri="{FF2B5EF4-FFF2-40B4-BE49-F238E27FC236}">
                <a16:creationId xmlns:a16="http://schemas.microsoft.com/office/drawing/2014/main" id="{87E10E4F-CA42-D4CB-1A37-571D63DB82C0}"/>
              </a:ext>
            </a:extLst>
          </p:cNvPr>
          <p:cNvSpPr txBox="1">
            <a:spLocks/>
          </p:cNvSpPr>
          <p:nvPr/>
        </p:nvSpPr>
        <p:spPr>
          <a:xfrm>
            <a:off x="419100" y="1105631"/>
            <a:ext cx="8015469" cy="32501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134000"/>
              </a:lnSpc>
            </a:pPr>
            <a:r>
              <a:rPr lang="en-US" sz="2800" b="1" dirty="0">
                <a:latin typeface="Open Sans" panose="020B0606030504020204" pitchFamily="34" charset="0"/>
                <a:ea typeface="Open Sans" panose="020B0606030504020204" pitchFamily="34" charset="0"/>
                <a:cs typeface="Open Sans" panose="020B0606030504020204" pitchFamily="34" charset="0"/>
              </a:rPr>
              <a:t>SNAP / Farm Bill</a:t>
            </a:r>
            <a:br>
              <a:rPr lang="en-US" sz="2800" b="1" dirty="0">
                <a:latin typeface="Open Sans" panose="020B0606030504020204" pitchFamily="34" charset="0"/>
                <a:ea typeface="Open Sans" panose="020B0606030504020204" pitchFamily="34" charset="0"/>
                <a:cs typeface="Open Sans" panose="020B0606030504020204" pitchFamily="34" charset="0"/>
              </a:rPr>
            </a:br>
            <a:r>
              <a:rPr lang="en-US" sz="1600" dirty="0">
                <a:latin typeface="Open Sans" panose="020B0606030504020204" pitchFamily="34" charset="0"/>
                <a:ea typeface="Open Sans" panose="020B0606030504020204" pitchFamily="34" charset="0"/>
                <a:cs typeface="Open Sans" panose="020B0606030504020204" pitchFamily="34" charset="0"/>
              </a:rPr>
              <a:t>Continue to talk to Senate Agriculture Committee leaders and members of Congress to protect SNAP from reckless cuts and policies in Farm Bill discussions.  </a:t>
            </a:r>
          </a:p>
          <a:p>
            <a:pPr algn="l">
              <a:lnSpc>
                <a:spcPct val="134000"/>
              </a:lnSpc>
            </a:pPr>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gn="l">
              <a:lnSpc>
                <a:spcPct val="134000"/>
              </a:lnSpc>
            </a:pPr>
            <a:r>
              <a:rPr lang="en-US" sz="2800" b="1" dirty="0">
                <a:latin typeface="Open Sans" panose="020B0606030504020204" pitchFamily="34" charset="0"/>
                <a:ea typeface="Open Sans" panose="020B0606030504020204" pitchFamily="34" charset="0"/>
                <a:cs typeface="Open Sans" panose="020B0606030504020204" pitchFamily="34" charset="0"/>
              </a:rPr>
              <a:t>Housing</a:t>
            </a:r>
          </a:p>
          <a:p>
            <a:pPr algn="l">
              <a:lnSpc>
                <a:spcPct val="134000"/>
              </a:lnSpc>
            </a:pPr>
            <a:r>
              <a:rPr lang="en-US" sz="1600" dirty="0">
                <a:latin typeface="Open Sans" panose="020B0606030504020204" pitchFamily="34" charset="0"/>
                <a:ea typeface="Open Sans" panose="020B0606030504020204" pitchFamily="34" charset="0"/>
                <a:cs typeface="Open Sans" panose="020B0606030504020204" pitchFamily="34" charset="0"/>
                <a:hlinkClick r:id="rId3"/>
              </a:rPr>
              <a:t>S</a:t>
            </a:r>
            <a:r>
              <a:rPr lang="en-US" sz="1600" u="sng" dirty="0">
                <a:latin typeface="Open Sans" panose="020B0606030504020204" pitchFamily="34" charset="0"/>
                <a:ea typeface="Open Sans" panose="020B0606030504020204" pitchFamily="34" charset="0"/>
                <a:cs typeface="Open Sans" panose="020B0606030504020204" pitchFamily="34" charset="0"/>
                <a:hlinkClick r:id="rId3"/>
              </a:rPr>
              <a:t>ubmit a letter to the editor today</a:t>
            </a:r>
            <a:r>
              <a:rPr lang="en-US" sz="1600" dirty="0">
                <a:latin typeface="Open Sans" panose="020B0606030504020204" pitchFamily="34" charset="0"/>
                <a:ea typeface="Open Sans" panose="020B0606030504020204" pitchFamily="34" charset="0"/>
                <a:cs typeface="Open Sans" panose="020B0606030504020204" pitchFamily="34" charset="0"/>
              </a:rPr>
              <a:t> decrying the </a:t>
            </a:r>
            <a:r>
              <a:rPr lang="en-US" sz="1600" i="1" dirty="0">
                <a:latin typeface="Open Sans" panose="020B0606030504020204" pitchFamily="34" charset="0"/>
                <a:ea typeface="Open Sans" panose="020B0606030504020204" pitchFamily="34" charset="0"/>
                <a:cs typeface="Open Sans" panose="020B0606030504020204" pitchFamily="34" charset="0"/>
              </a:rPr>
              <a:t>Grants Pass </a:t>
            </a:r>
            <a:r>
              <a:rPr lang="en-US" sz="1600" dirty="0">
                <a:latin typeface="Open Sans" panose="020B0606030504020204" pitchFamily="34" charset="0"/>
                <a:ea typeface="Open Sans" panose="020B0606030504020204" pitchFamily="34" charset="0"/>
                <a:cs typeface="Open Sans" panose="020B0606030504020204" pitchFamily="34" charset="0"/>
              </a:rPr>
              <a:t>decision and urging Congress to act.</a:t>
            </a:r>
          </a:p>
        </p:txBody>
      </p:sp>
      <p:sp>
        <p:nvSpPr>
          <p:cNvPr id="2" name="Slide Number Placeholder 5">
            <a:extLst>
              <a:ext uri="{FF2B5EF4-FFF2-40B4-BE49-F238E27FC236}">
                <a16:creationId xmlns:a16="http://schemas.microsoft.com/office/drawing/2014/main" id="{5EC81599-D050-5677-5B8A-E797DDB04D23}"/>
              </a:ext>
            </a:extLst>
          </p:cNvPr>
          <p:cNvSpPr>
            <a:spLocks noGrp="1"/>
          </p:cNvSpPr>
          <p:nvPr>
            <p:ph type="sldNum" sz="quarter" idx="12"/>
          </p:nvPr>
        </p:nvSpPr>
        <p:spPr>
          <a:xfrm>
            <a:off x="6553200" y="4767263"/>
            <a:ext cx="2133600" cy="273844"/>
          </a:xfrm>
        </p:spPr>
        <p:txBody>
          <a:bodyPr/>
          <a:lstStyle/>
          <a:p>
            <a:fld id="{307E6868-079E-1649-B8D1-459B42CE4DE3}" type="slidenum">
              <a:rPr lang="en-US" smtClean="0"/>
              <a:t>14</a:t>
            </a:fld>
            <a:endParaRPr lang="en-US"/>
          </a:p>
        </p:txBody>
      </p:sp>
    </p:spTree>
    <p:extLst>
      <p:ext uri="{BB962C8B-B14F-4D97-AF65-F5344CB8AC3E}">
        <p14:creationId xmlns:p14="http://schemas.microsoft.com/office/powerpoint/2010/main" val="2843468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C422AF-DF7A-6937-F3DB-34FF88304A07}"/>
              </a:ext>
            </a:extLst>
          </p:cNvPr>
          <p:cNvSpPr>
            <a:spLocks noGrp="1"/>
          </p:cNvSpPr>
          <p:nvPr>
            <p:ph type="title"/>
          </p:nvPr>
        </p:nvSpPr>
        <p:spPr/>
        <p:txBody>
          <a:bodyPr/>
          <a:lstStyle/>
          <a:p>
            <a:r>
              <a:rPr lang="en-US"/>
              <a:t>Grassroots Caf</a:t>
            </a:r>
            <a:r>
              <a:rPr lang="en-US" sz="4400" b="1">
                <a:solidFill>
                  <a:prstClr val="white"/>
                </a:solidFill>
                <a:latin typeface="Open Sans"/>
                <a:ea typeface="Open Sans"/>
                <a:cs typeface="Open Sans"/>
              </a:rPr>
              <a:t>é</a:t>
            </a:r>
            <a:endParaRPr lang="en-US"/>
          </a:p>
        </p:txBody>
      </p:sp>
    </p:spTree>
    <p:extLst>
      <p:ext uri="{BB962C8B-B14F-4D97-AF65-F5344CB8AC3E}">
        <p14:creationId xmlns:p14="http://schemas.microsoft.com/office/powerpoint/2010/main" val="2171758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2393"/>
            <a:ext cx="7401491" cy="857250"/>
          </a:xfrm>
        </p:spPr>
        <p:txBody>
          <a:bodyPr anchor="ctr">
            <a:noAutofit/>
          </a:bodyPr>
          <a:lstStyle/>
          <a:p>
            <a:r>
              <a:rPr lang="en-US" sz="2800" dirty="0">
                <a:solidFill>
                  <a:srgbClr val="D50032"/>
                </a:solidFill>
                <a:latin typeface="Open Sans"/>
                <a:ea typeface="Open Sans"/>
                <a:cs typeface="Open Sans"/>
              </a:rPr>
              <a:t>Election Engagement Campaign</a:t>
            </a:r>
            <a:endParaRPr lang="en-US" dirty="0">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16</a:t>
            </a:fld>
            <a:endParaRPr lang="en-US"/>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4572000" y="2571750"/>
            <a:ext cx="3363660"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buFont typeface="Arial"/>
              <a:buNone/>
            </a:pPr>
            <a:r>
              <a:rPr lang="en-US" sz="1900" b="1" dirty="0">
                <a:latin typeface="Open Sans"/>
                <a:ea typeface="Open Sans"/>
                <a:cs typeface="Open Sans"/>
              </a:rPr>
              <a:t>Ken Patterson</a:t>
            </a:r>
            <a:endParaRPr lang="en-US" sz="1900" dirty="0"/>
          </a:p>
          <a:p>
            <a:pPr marL="115570" indent="0">
              <a:buNone/>
            </a:pPr>
            <a:r>
              <a:rPr lang="en-US" sz="1900" dirty="0">
                <a:latin typeface="Open Sans"/>
                <a:ea typeface="Open Sans"/>
                <a:cs typeface="Open Sans"/>
              </a:rPr>
              <a:t>Director of Grassroots Impact</a:t>
            </a:r>
            <a:endParaRPr lang="en-US" sz="1900" dirty="0"/>
          </a:p>
          <a:p>
            <a:pPr marL="115570" indent="0">
              <a:buFont typeface="Arial"/>
              <a:buNone/>
            </a:pPr>
            <a:r>
              <a:rPr lang="en-US" sz="1900" dirty="0">
                <a:latin typeface="Open Sans"/>
                <a:ea typeface="Open Sans"/>
                <a:cs typeface="Open Sans"/>
                <a:hlinkClick r:id="rId2"/>
              </a:rPr>
              <a:t>kpatterson@results.org</a:t>
            </a:r>
            <a:endParaRPr lang="en-US" sz="1900" dirty="0">
              <a:latin typeface="Open Sans"/>
              <a:ea typeface="Open Sans"/>
              <a:cs typeface="Open Sans"/>
            </a:endParaRPr>
          </a:p>
          <a:p>
            <a:pPr marL="115570" indent="0">
              <a:buFont typeface="Arial"/>
              <a:buNone/>
            </a:pPr>
            <a:endParaRPr lang="en-US" sz="2000" dirty="0"/>
          </a:p>
          <a:p>
            <a:pPr>
              <a:buFont typeface="Arial"/>
              <a:buChar char="•"/>
            </a:pPr>
            <a:endParaRPr lang="en-US" sz="2000" dirty="0"/>
          </a:p>
        </p:txBody>
      </p:sp>
      <p:pic>
        <p:nvPicPr>
          <p:cNvPr id="6" name="Picture 5">
            <a:extLst>
              <a:ext uri="{FF2B5EF4-FFF2-40B4-BE49-F238E27FC236}">
                <a16:creationId xmlns:a16="http://schemas.microsoft.com/office/drawing/2014/main" id="{93DCED04-62D5-CE41-FAF4-E279C4458AA3}"/>
              </a:ext>
            </a:extLst>
          </p:cNvPr>
          <p:cNvPicPr>
            <a:picLocks noChangeAspect="1"/>
          </p:cNvPicPr>
          <p:nvPr/>
        </p:nvPicPr>
        <p:blipFill>
          <a:blip r:embed="rId3"/>
          <a:stretch>
            <a:fillRect/>
          </a:stretch>
        </p:blipFill>
        <p:spPr>
          <a:xfrm>
            <a:off x="2066925" y="1542300"/>
            <a:ext cx="2505075" cy="2476500"/>
          </a:xfrm>
          <a:prstGeom prst="rect">
            <a:avLst/>
          </a:prstGeom>
        </p:spPr>
      </p:pic>
    </p:spTree>
    <p:extLst>
      <p:ext uri="{BB962C8B-B14F-4D97-AF65-F5344CB8AC3E}">
        <p14:creationId xmlns:p14="http://schemas.microsoft.com/office/powerpoint/2010/main" val="1682331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2393"/>
            <a:ext cx="7401491" cy="857250"/>
          </a:xfrm>
        </p:spPr>
        <p:txBody>
          <a:bodyPr anchor="ctr">
            <a:noAutofit/>
          </a:bodyPr>
          <a:lstStyle/>
          <a:p>
            <a:r>
              <a:rPr lang="en-US" sz="3200" dirty="0">
                <a:solidFill>
                  <a:srgbClr val="D50032"/>
                </a:solidFill>
                <a:latin typeface="Open Sans"/>
                <a:ea typeface="Open Sans"/>
                <a:cs typeface="Open Sans"/>
              </a:rPr>
              <a:t>Guest Speaker</a:t>
            </a:r>
            <a:endParaRPr lang="en-US" sz="3200" dirty="0">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17</a:t>
            </a:fld>
            <a:endParaRPr lang="en-US"/>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4198673" y="2206635"/>
            <a:ext cx="3994927"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buFont typeface="Arial"/>
              <a:buNone/>
            </a:pPr>
            <a:r>
              <a:rPr lang="en-US" sz="1900" b="1" dirty="0">
                <a:latin typeface="Open Sans"/>
                <a:ea typeface="Open Sans"/>
                <a:cs typeface="Open Sans"/>
              </a:rPr>
              <a:t>Brad Fitch</a:t>
            </a:r>
            <a:endParaRPr lang="en-US" sz="1900" dirty="0"/>
          </a:p>
          <a:p>
            <a:pPr marL="115570" indent="0">
              <a:buNone/>
            </a:pPr>
            <a:r>
              <a:rPr lang="en-US" sz="1900" dirty="0">
                <a:latin typeface="Open Sans"/>
                <a:ea typeface="Open Sans"/>
                <a:cs typeface="Open Sans"/>
              </a:rPr>
              <a:t>President and CEO</a:t>
            </a:r>
          </a:p>
          <a:p>
            <a:pPr marL="115570" indent="0">
              <a:buNone/>
            </a:pPr>
            <a:r>
              <a:rPr lang="en-US" sz="1900" dirty="0">
                <a:latin typeface="Open Sans"/>
                <a:ea typeface="Open Sans"/>
                <a:cs typeface="Open Sans"/>
              </a:rPr>
              <a:t>Congressional Management Foundation</a:t>
            </a:r>
            <a:endParaRPr lang="en-US" sz="2000" dirty="0"/>
          </a:p>
          <a:p>
            <a:pPr>
              <a:buFont typeface="Arial"/>
              <a:buChar char="•"/>
            </a:pPr>
            <a:endParaRPr lang="en-US" sz="2000" dirty="0"/>
          </a:p>
        </p:txBody>
      </p:sp>
      <p:pic>
        <p:nvPicPr>
          <p:cNvPr id="3" name="Picture 2" descr="A person wearing glasses and a black jacket&#10;&#10;Description automatically generated">
            <a:extLst>
              <a:ext uri="{FF2B5EF4-FFF2-40B4-BE49-F238E27FC236}">
                <a16:creationId xmlns:a16="http://schemas.microsoft.com/office/drawing/2014/main" id="{378EDF0E-19FC-CD82-C0EB-3D65AB2B333D}"/>
              </a:ext>
            </a:extLst>
          </p:cNvPr>
          <p:cNvPicPr>
            <a:picLocks noChangeAspect="1"/>
          </p:cNvPicPr>
          <p:nvPr/>
        </p:nvPicPr>
        <p:blipFill>
          <a:blip r:embed="rId2"/>
          <a:stretch>
            <a:fillRect/>
          </a:stretch>
        </p:blipFill>
        <p:spPr>
          <a:xfrm>
            <a:off x="2182673" y="1281600"/>
            <a:ext cx="2016000" cy="3024000"/>
          </a:xfrm>
          <a:prstGeom prst="rect">
            <a:avLst/>
          </a:prstGeom>
        </p:spPr>
      </p:pic>
    </p:spTree>
    <p:extLst>
      <p:ext uri="{BB962C8B-B14F-4D97-AF65-F5344CB8AC3E}">
        <p14:creationId xmlns:p14="http://schemas.microsoft.com/office/powerpoint/2010/main" val="4243380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2393"/>
            <a:ext cx="7401491" cy="857250"/>
          </a:xfrm>
        </p:spPr>
        <p:txBody>
          <a:bodyPr anchor="ctr">
            <a:noAutofit/>
          </a:bodyPr>
          <a:lstStyle/>
          <a:p>
            <a:r>
              <a:rPr lang="en-US" sz="2800" dirty="0">
                <a:solidFill>
                  <a:srgbClr val="D50032"/>
                </a:solidFill>
                <a:latin typeface="Open Sans"/>
                <a:ea typeface="Open Sans"/>
                <a:cs typeface="Open Sans"/>
              </a:rPr>
              <a:t>Election Engagement Campaign</a:t>
            </a:r>
            <a:endParaRPr lang="en-US" dirty="0">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18</a:t>
            </a:fld>
            <a:endParaRPr lang="en-US"/>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4572000" y="2571750"/>
            <a:ext cx="3363660"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buFont typeface="Arial"/>
              <a:buNone/>
            </a:pPr>
            <a:r>
              <a:rPr lang="en-US" sz="1900" b="1" dirty="0">
                <a:latin typeface="Open Sans"/>
                <a:ea typeface="Open Sans"/>
                <a:cs typeface="Open Sans"/>
              </a:rPr>
              <a:t>Karyne Bury</a:t>
            </a:r>
            <a:endParaRPr lang="en-US" sz="1900" dirty="0"/>
          </a:p>
          <a:p>
            <a:pPr marL="115570" indent="0">
              <a:buNone/>
            </a:pPr>
            <a:r>
              <a:rPr lang="en-US" sz="1900" dirty="0">
                <a:latin typeface="Open Sans"/>
                <a:ea typeface="Open Sans"/>
                <a:cs typeface="Open Sans"/>
              </a:rPr>
              <a:t>Manager of Grassroots Impact</a:t>
            </a:r>
            <a:endParaRPr lang="en-US" sz="1900" dirty="0"/>
          </a:p>
          <a:p>
            <a:pPr marL="115570" indent="0">
              <a:buFont typeface="Arial"/>
              <a:buNone/>
            </a:pPr>
            <a:r>
              <a:rPr lang="en-US" sz="1900" dirty="0">
                <a:latin typeface="Open Sans"/>
                <a:ea typeface="Open Sans"/>
                <a:cs typeface="Open Sans"/>
                <a:hlinkClick r:id="rId2"/>
              </a:rPr>
              <a:t>kbury@results.org</a:t>
            </a:r>
            <a:r>
              <a:rPr lang="en-US" sz="1900" dirty="0">
                <a:latin typeface="Open Sans"/>
                <a:ea typeface="Open Sans"/>
                <a:cs typeface="Open Sans"/>
              </a:rPr>
              <a:t> </a:t>
            </a:r>
          </a:p>
          <a:p>
            <a:pPr marL="115570" indent="0">
              <a:buFont typeface="Arial"/>
              <a:buNone/>
            </a:pPr>
            <a:endParaRPr lang="en-US" sz="2000" dirty="0"/>
          </a:p>
          <a:p>
            <a:pPr>
              <a:buFont typeface="Arial"/>
              <a:buChar char="•"/>
            </a:pPr>
            <a:endParaRPr lang="en-US" sz="2000" dirty="0"/>
          </a:p>
        </p:txBody>
      </p:sp>
      <p:pic>
        <p:nvPicPr>
          <p:cNvPr id="3" name="Picture 2">
            <a:extLst>
              <a:ext uri="{FF2B5EF4-FFF2-40B4-BE49-F238E27FC236}">
                <a16:creationId xmlns:a16="http://schemas.microsoft.com/office/drawing/2014/main" id="{BD6ADF46-EB29-37E6-458B-15500DC820D7}"/>
              </a:ext>
            </a:extLst>
          </p:cNvPr>
          <p:cNvPicPr>
            <a:picLocks noChangeAspect="1"/>
          </p:cNvPicPr>
          <p:nvPr/>
        </p:nvPicPr>
        <p:blipFill>
          <a:blip r:embed="rId3"/>
          <a:stretch>
            <a:fillRect/>
          </a:stretch>
        </p:blipFill>
        <p:spPr>
          <a:xfrm>
            <a:off x="2133600" y="1578300"/>
            <a:ext cx="2438400" cy="2476500"/>
          </a:xfrm>
          <a:prstGeom prst="rect">
            <a:avLst/>
          </a:prstGeom>
        </p:spPr>
      </p:pic>
    </p:spTree>
    <p:extLst>
      <p:ext uri="{BB962C8B-B14F-4D97-AF65-F5344CB8AC3E}">
        <p14:creationId xmlns:p14="http://schemas.microsoft.com/office/powerpoint/2010/main" val="1457073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2800" dirty="0">
                <a:solidFill>
                  <a:srgbClr val="D50032"/>
                </a:solidFill>
                <a:latin typeface="Open Sans"/>
                <a:ea typeface="Open Sans"/>
                <a:cs typeface="Open Sans"/>
              </a:rPr>
              <a:t>Election Engagement Campaign</a:t>
            </a:r>
            <a:endParaRPr lang="en-US" sz="2800" dirty="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19</a:t>
            </a:fld>
            <a:endParaRPr lang="en-US"/>
          </a:p>
        </p:txBody>
      </p:sp>
      <p:sp>
        <p:nvSpPr>
          <p:cNvPr id="8" name="TextBox 7">
            <a:extLst>
              <a:ext uri="{FF2B5EF4-FFF2-40B4-BE49-F238E27FC236}">
                <a16:creationId xmlns:a16="http://schemas.microsoft.com/office/drawing/2014/main" id="{D3EFF024-4E71-6043-86DE-125BB1EA0AAA}"/>
              </a:ext>
            </a:extLst>
          </p:cNvPr>
          <p:cNvSpPr txBox="1"/>
          <p:nvPr/>
        </p:nvSpPr>
        <p:spPr>
          <a:xfrm>
            <a:off x="4895134" y="1656920"/>
            <a:ext cx="1034963" cy="400110"/>
          </a:xfrm>
          <a:prstGeom prst="rect">
            <a:avLst/>
          </a:prstGeom>
          <a:noFill/>
        </p:spPr>
        <p:txBody>
          <a:bodyPr wrap="none" rtlCol="0">
            <a:spAutoFit/>
          </a:bodyPr>
          <a:lstStyle/>
          <a:p>
            <a:r>
              <a:rPr lang="en-US" sz="2000">
                <a:solidFill>
                  <a:schemeClr val="bg1"/>
                </a:solidFill>
              </a:rPr>
              <a:t>October</a:t>
            </a:r>
          </a:p>
        </p:txBody>
      </p:sp>
      <p:graphicFrame>
        <p:nvGraphicFramePr>
          <p:cNvPr id="12" name="Diagram 11">
            <a:extLst>
              <a:ext uri="{FF2B5EF4-FFF2-40B4-BE49-F238E27FC236}">
                <a16:creationId xmlns:a16="http://schemas.microsoft.com/office/drawing/2014/main" id="{7FFD87FA-368D-6440-EB3F-D3F17BB74F74}"/>
              </a:ext>
            </a:extLst>
          </p:cNvPr>
          <p:cNvGraphicFramePr/>
          <p:nvPr>
            <p:extLst>
              <p:ext uri="{D42A27DB-BD31-4B8C-83A1-F6EECF244321}">
                <p14:modId xmlns:p14="http://schemas.microsoft.com/office/powerpoint/2010/main" val="198808266"/>
              </p:ext>
            </p:extLst>
          </p:nvPr>
        </p:nvGraphicFramePr>
        <p:xfrm>
          <a:off x="96253" y="945372"/>
          <a:ext cx="873836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0058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249E7-1BF6-2C69-1D00-DBCEE4E2B0CB}"/>
              </a:ext>
            </a:extLst>
          </p:cNvPr>
          <p:cNvSpPr>
            <a:spLocks noGrp="1"/>
          </p:cNvSpPr>
          <p:nvPr>
            <p:ph type="title"/>
          </p:nvPr>
        </p:nvSpPr>
        <p:spPr>
          <a:xfrm>
            <a:off x="871254" y="102393"/>
            <a:ext cx="7401491" cy="857250"/>
          </a:xfrm>
        </p:spPr>
        <p:txBody>
          <a:bodyPr/>
          <a:lstStyle/>
          <a:p>
            <a:r>
              <a:rPr lang="en-US">
                <a:latin typeface="Open Sans"/>
                <a:ea typeface="Open Sans"/>
                <a:cs typeface="Open Sans"/>
              </a:rPr>
              <a:t>Our Values</a:t>
            </a:r>
          </a:p>
        </p:txBody>
      </p:sp>
      <p:sp>
        <p:nvSpPr>
          <p:cNvPr id="3" name="Content Placeholder 2">
            <a:extLst>
              <a:ext uri="{FF2B5EF4-FFF2-40B4-BE49-F238E27FC236}">
                <a16:creationId xmlns:a16="http://schemas.microsoft.com/office/drawing/2014/main" id="{356E0D29-D0DD-4D5F-75B2-B6B619CBB8AF}"/>
              </a:ext>
            </a:extLst>
          </p:cNvPr>
          <p:cNvSpPr>
            <a:spLocks noGrp="1"/>
          </p:cNvSpPr>
          <p:nvPr>
            <p:ph idx="1"/>
          </p:nvPr>
        </p:nvSpPr>
        <p:spPr/>
        <p:txBody>
          <a:bodyPr>
            <a:noAutofit/>
          </a:bodyPr>
          <a:lstStyle/>
          <a:p>
            <a:pPr marL="0" marR="0" lvl="0" indent="0" algn="l" rtl="0">
              <a:lnSpc>
                <a:spcPct val="114000"/>
              </a:lnSpc>
              <a:spcBef>
                <a:spcPts val="0"/>
              </a:spcBef>
              <a:spcAft>
                <a:spcPts val="600"/>
              </a:spcAft>
              <a:buNone/>
            </a:pPr>
            <a:r>
              <a:rPr lang="en-US" sz="1700" b="0" u="none" strike="noStrike" cap="none">
                <a:solidFill>
                  <a:schemeClr val="dk1"/>
                </a:solidFill>
                <a:latin typeface="Open Sans"/>
                <a:ea typeface="Open Sans"/>
                <a:cs typeface="Open Sans"/>
                <a:sym typeface="Open Sans"/>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p>
          <a:p>
            <a:pPr marL="0" marR="0" lvl="0" indent="0" algn="l" rtl="0">
              <a:lnSpc>
                <a:spcPct val="114000"/>
              </a:lnSpc>
              <a:spcBef>
                <a:spcPts val="0"/>
              </a:spcBef>
              <a:spcAft>
                <a:spcPts val="600"/>
              </a:spcAft>
              <a:buNone/>
            </a:pPr>
            <a:r>
              <a:rPr lang="en-US" sz="1700" b="0" u="none" strike="noStrike" cap="none">
                <a:solidFill>
                  <a:schemeClr val="dk1"/>
                </a:solidFill>
                <a:latin typeface="Open Sans"/>
                <a:ea typeface="Open Sans"/>
                <a:cs typeface="Open Sans"/>
                <a:sym typeface="Open Sans"/>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endParaRPr lang="en-US" sz="1700" b="1" i="0" u="none" strike="noStrike" cap="none">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endParaRPr lang="en-US" sz="1700" b="1" i="0" u="none" strike="noStrike" cap="none">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r>
              <a:rPr lang="en-US" sz="1700" b="1" i="0" u="none" strike="noStrike" cap="none">
                <a:solidFill>
                  <a:schemeClr val="dk1"/>
                </a:solidFill>
                <a:latin typeface="Open Sans"/>
                <a:ea typeface="Open Sans"/>
                <a:cs typeface="Open Sans"/>
                <a:sym typeface="Open Sans"/>
              </a:rPr>
              <a:t>Read our full anti-oppression values statement here at </a:t>
            </a:r>
            <a:r>
              <a:rPr lang="en-US" sz="1700" b="1" i="0" u="sng" strike="noStrike" cap="none">
                <a:solidFill>
                  <a:schemeClr val="dk2"/>
                </a:solidFill>
                <a:latin typeface="Open Sans"/>
                <a:ea typeface="Open Sans"/>
                <a:cs typeface="Open Sans"/>
                <a:sym typeface="Open Sans"/>
                <a:hlinkClick r:id="rId3"/>
              </a:rPr>
              <a:t>results.org/values</a:t>
            </a:r>
            <a:r>
              <a:rPr lang="en-US" sz="1700" b="1" i="0" u="none" strike="noStrike" cap="none">
                <a:solidFill>
                  <a:schemeClr val="dk1"/>
                </a:solidFill>
                <a:latin typeface="Open Sans"/>
                <a:ea typeface="Open Sans"/>
                <a:cs typeface="Open Sans"/>
                <a:sym typeface="Open Sans"/>
              </a:rPr>
              <a:t>. </a:t>
            </a:r>
            <a:endParaRPr lang="en-US" sz="1700" b="0" i="0" u="none" strike="noStrike" cap="none">
              <a:solidFill>
                <a:schemeClr val="dk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Slide Number Placeholder 4">
            <a:extLst>
              <a:ext uri="{FF2B5EF4-FFF2-40B4-BE49-F238E27FC236}">
                <a16:creationId xmlns:a16="http://schemas.microsoft.com/office/drawing/2014/main" id="{939D5F55-E975-DE79-29E8-0C323BCCBC2B}"/>
              </a:ext>
            </a:extLst>
          </p:cNvPr>
          <p:cNvSpPr>
            <a:spLocks noGrp="1"/>
          </p:cNvSpPr>
          <p:nvPr>
            <p:ph type="sldNum" sz="quarter" idx="12"/>
          </p:nvPr>
        </p:nvSpPr>
        <p:spPr/>
        <p:txBody>
          <a:bodyPr/>
          <a:lstStyle/>
          <a:p>
            <a:fld id="{307E6868-079E-1649-B8D1-459B42CE4DE3}" type="slidenum">
              <a:rPr lang="en-US" smtClean="0"/>
              <a:t>2</a:t>
            </a:fld>
            <a:endParaRPr lang="en-US"/>
          </a:p>
        </p:txBody>
      </p:sp>
    </p:spTree>
    <p:extLst>
      <p:ext uri="{BB962C8B-B14F-4D97-AF65-F5344CB8AC3E}">
        <p14:creationId xmlns:p14="http://schemas.microsoft.com/office/powerpoint/2010/main" val="917487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2800">
                <a:solidFill>
                  <a:srgbClr val="D50032"/>
                </a:solidFill>
                <a:latin typeface="Open Sans"/>
                <a:ea typeface="Open Sans"/>
                <a:cs typeface="Open Sans"/>
              </a:rPr>
              <a:t>Election Engagement Campaign</a:t>
            </a:r>
            <a:endParaRPr lang="en-US" sz="28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20</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00478" y="890496"/>
            <a:ext cx="8343041" cy="3843521"/>
          </a:xfrm>
        </p:spPr>
        <p:txBody>
          <a:bodyPr vert="horz" lIns="91440" tIns="45720" rIns="91440" bIns="45720" rtlCol="0" anchor="t">
            <a:normAutofit/>
          </a:bodyPr>
          <a:lstStyle/>
          <a:p>
            <a:pPr marL="0" indent="0">
              <a:lnSpc>
                <a:spcPct val="114000"/>
              </a:lnSpc>
              <a:spcBef>
                <a:spcPts val="0"/>
              </a:spcBef>
              <a:spcAft>
                <a:spcPts val="1200"/>
              </a:spcAft>
              <a:buNone/>
            </a:pPr>
            <a:r>
              <a:rPr lang="en-US" sz="2400" b="1" dirty="0">
                <a:latin typeface="Open Sans"/>
                <a:ea typeface="Open Sans"/>
                <a:cs typeface="Segoe UI"/>
              </a:rPr>
              <a:t>Goals:</a:t>
            </a:r>
          </a:p>
          <a:p>
            <a:pPr>
              <a:lnSpc>
                <a:spcPct val="114000"/>
              </a:lnSpc>
              <a:spcBef>
                <a:spcPts val="0"/>
              </a:spcBef>
              <a:spcAft>
                <a:spcPts val="1200"/>
              </a:spcAft>
            </a:pPr>
            <a:r>
              <a:rPr lang="en-US" sz="2400" dirty="0">
                <a:latin typeface="Open Sans"/>
                <a:ea typeface="Open Sans"/>
                <a:cs typeface="Segoe UI"/>
              </a:rPr>
              <a:t>Interaction with candidates and incumbents</a:t>
            </a:r>
          </a:p>
          <a:p>
            <a:pPr>
              <a:lnSpc>
                <a:spcPct val="114000"/>
              </a:lnSpc>
              <a:spcBef>
                <a:spcPts val="0"/>
              </a:spcBef>
              <a:spcAft>
                <a:spcPts val="1200"/>
              </a:spcAft>
            </a:pPr>
            <a:r>
              <a:rPr lang="en-US" sz="2400" dirty="0">
                <a:latin typeface="Open Sans"/>
                <a:ea typeface="Open Sans"/>
                <a:cs typeface="Segoe UI"/>
              </a:rPr>
              <a:t>Continue getting them on the record on U.S. and Global poverty issues</a:t>
            </a:r>
          </a:p>
          <a:p>
            <a:pPr>
              <a:lnSpc>
                <a:spcPct val="114000"/>
              </a:lnSpc>
              <a:spcBef>
                <a:spcPts val="0"/>
              </a:spcBef>
              <a:spcAft>
                <a:spcPts val="1200"/>
              </a:spcAft>
            </a:pPr>
            <a:r>
              <a:rPr lang="en-US" sz="2400" dirty="0">
                <a:latin typeface="Open Sans"/>
                <a:ea typeface="Open Sans"/>
                <a:cs typeface="Segoe UI"/>
              </a:rPr>
              <a:t>Elevate poverty issues among the public discourse </a:t>
            </a:r>
          </a:p>
          <a:p>
            <a:pPr>
              <a:lnSpc>
                <a:spcPct val="114000"/>
              </a:lnSpc>
              <a:spcBef>
                <a:spcPts val="0"/>
              </a:spcBef>
              <a:spcAft>
                <a:spcPts val="1200"/>
              </a:spcAft>
            </a:pPr>
            <a:r>
              <a:rPr lang="en-US" sz="2400" dirty="0">
                <a:latin typeface="Open Sans"/>
                <a:ea typeface="Open Sans"/>
                <a:cs typeface="Segoe UI"/>
              </a:rPr>
              <a:t>Continue community base-building efforts launched this summer</a:t>
            </a:r>
          </a:p>
          <a:p>
            <a:pPr marL="0" indent="0">
              <a:lnSpc>
                <a:spcPct val="114000"/>
              </a:lnSpc>
              <a:spcBef>
                <a:spcPts val="0"/>
              </a:spcBef>
              <a:spcAft>
                <a:spcPts val="1200"/>
              </a:spcAft>
              <a:buNone/>
            </a:pPr>
            <a:endParaRPr lang="en-US" sz="1900" dirty="0">
              <a:solidFill>
                <a:srgbClr val="141827"/>
              </a:solidFill>
              <a:latin typeface="Open Sans"/>
              <a:cs typeface="Open Sans"/>
            </a:endParaRPr>
          </a:p>
          <a:p>
            <a:pPr algn="ctr">
              <a:buNone/>
            </a:pPr>
            <a:endParaRPr lang="en-US" sz="1900" dirty="0">
              <a:solidFill>
                <a:srgbClr val="D50032"/>
              </a:solidFill>
              <a:cs typeface="Open Sans"/>
            </a:endParaRPr>
          </a:p>
        </p:txBody>
      </p:sp>
    </p:spTree>
    <p:extLst>
      <p:ext uri="{BB962C8B-B14F-4D97-AF65-F5344CB8AC3E}">
        <p14:creationId xmlns:p14="http://schemas.microsoft.com/office/powerpoint/2010/main" val="1349522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2800">
                <a:solidFill>
                  <a:srgbClr val="D50032"/>
                </a:solidFill>
                <a:latin typeface="Open Sans"/>
                <a:ea typeface="Open Sans"/>
                <a:cs typeface="Open Sans"/>
              </a:rPr>
              <a:t>Election Engagement Campaign</a:t>
            </a:r>
            <a:endParaRPr lang="en-US" sz="28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21</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800959" y="923742"/>
            <a:ext cx="8343041" cy="3843521"/>
          </a:xfrm>
        </p:spPr>
        <p:txBody>
          <a:bodyPr vert="horz" lIns="91440" tIns="45720" rIns="91440" bIns="45720" rtlCol="0" anchor="t">
            <a:normAutofit/>
          </a:bodyPr>
          <a:lstStyle/>
          <a:p>
            <a:pPr marL="0" indent="0">
              <a:lnSpc>
                <a:spcPct val="114000"/>
              </a:lnSpc>
              <a:spcBef>
                <a:spcPts val="0"/>
              </a:spcBef>
              <a:spcAft>
                <a:spcPts val="1200"/>
              </a:spcAft>
              <a:buNone/>
            </a:pPr>
            <a:r>
              <a:rPr lang="en-US" sz="2400" b="1" dirty="0">
                <a:latin typeface="Open Sans"/>
                <a:ea typeface="Open Sans"/>
                <a:cs typeface="Segoe UI"/>
              </a:rPr>
              <a:t>Key Activities:</a:t>
            </a:r>
          </a:p>
          <a:p>
            <a:pPr>
              <a:lnSpc>
                <a:spcPct val="114000"/>
              </a:lnSpc>
              <a:spcBef>
                <a:spcPts val="0"/>
              </a:spcBef>
              <a:spcAft>
                <a:spcPts val="1200"/>
              </a:spcAft>
            </a:pPr>
            <a:r>
              <a:rPr lang="en-US" sz="2400" dirty="0">
                <a:latin typeface="Open Sans"/>
                <a:ea typeface="Open Sans"/>
                <a:cs typeface="Segoe UI"/>
              </a:rPr>
              <a:t>Direct Advocacy</a:t>
            </a:r>
          </a:p>
          <a:p>
            <a:pPr>
              <a:lnSpc>
                <a:spcPct val="114000"/>
              </a:lnSpc>
              <a:spcBef>
                <a:spcPts val="0"/>
              </a:spcBef>
              <a:spcAft>
                <a:spcPts val="1200"/>
              </a:spcAft>
            </a:pPr>
            <a:r>
              <a:rPr lang="en-US" sz="2400" dirty="0">
                <a:latin typeface="Open Sans"/>
                <a:ea typeface="Open Sans"/>
                <a:cs typeface="Segoe UI"/>
              </a:rPr>
              <a:t>Generating media</a:t>
            </a:r>
          </a:p>
          <a:p>
            <a:pPr>
              <a:lnSpc>
                <a:spcPct val="114000"/>
              </a:lnSpc>
              <a:spcBef>
                <a:spcPts val="0"/>
              </a:spcBef>
              <a:spcAft>
                <a:spcPts val="1200"/>
              </a:spcAft>
            </a:pPr>
            <a:r>
              <a:rPr lang="en-US" sz="2400" dirty="0">
                <a:latin typeface="Open Sans"/>
                <a:ea typeface="Open Sans"/>
                <a:cs typeface="Segoe UI"/>
              </a:rPr>
              <a:t>More community outreach</a:t>
            </a:r>
          </a:p>
          <a:p>
            <a:pPr marL="0" indent="0">
              <a:lnSpc>
                <a:spcPct val="114000"/>
              </a:lnSpc>
              <a:spcBef>
                <a:spcPts val="0"/>
              </a:spcBef>
              <a:spcAft>
                <a:spcPts val="1200"/>
              </a:spcAft>
              <a:buNone/>
            </a:pPr>
            <a:endParaRPr lang="en-US" sz="1900" dirty="0">
              <a:solidFill>
                <a:srgbClr val="141827"/>
              </a:solidFill>
              <a:latin typeface="Open Sans"/>
              <a:cs typeface="Open Sans"/>
            </a:endParaRPr>
          </a:p>
          <a:p>
            <a:pPr algn="ctr">
              <a:buNone/>
            </a:pPr>
            <a:endParaRPr lang="en-US" sz="1900" dirty="0">
              <a:solidFill>
                <a:srgbClr val="D50032"/>
              </a:solidFill>
              <a:cs typeface="Open Sans"/>
            </a:endParaRPr>
          </a:p>
        </p:txBody>
      </p:sp>
    </p:spTree>
    <p:extLst>
      <p:ext uri="{BB962C8B-B14F-4D97-AF65-F5344CB8AC3E}">
        <p14:creationId xmlns:p14="http://schemas.microsoft.com/office/powerpoint/2010/main" val="696687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2800">
                <a:solidFill>
                  <a:srgbClr val="D50032"/>
                </a:solidFill>
                <a:latin typeface="Open Sans"/>
                <a:ea typeface="Open Sans"/>
                <a:cs typeface="Open Sans"/>
              </a:rPr>
              <a:t>Election Engagement Campaign</a:t>
            </a:r>
            <a:endParaRPr lang="en-US" sz="28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22</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59880" y="890496"/>
            <a:ext cx="8343041" cy="3843521"/>
          </a:xfrm>
        </p:spPr>
        <p:txBody>
          <a:bodyPr vert="horz" lIns="91440" tIns="45720" rIns="91440" bIns="45720" rtlCol="0" anchor="t">
            <a:normAutofit fontScale="92500" lnSpcReduction="20000"/>
          </a:bodyPr>
          <a:lstStyle/>
          <a:p>
            <a:pPr marL="0" indent="0">
              <a:lnSpc>
                <a:spcPct val="134000"/>
              </a:lnSpc>
              <a:spcBef>
                <a:spcPts val="0"/>
              </a:spcBef>
              <a:spcAft>
                <a:spcPts val="600"/>
              </a:spcAft>
              <a:buNone/>
            </a:pPr>
            <a:r>
              <a:rPr lang="en-US" sz="2400" b="1" dirty="0">
                <a:latin typeface="Open Sans"/>
                <a:ea typeface="Open Sans"/>
                <a:cs typeface="Segoe UI"/>
              </a:rPr>
              <a:t>Direct Advocacy:</a:t>
            </a:r>
            <a:br>
              <a:rPr lang="en-US" sz="2400" b="1" dirty="0">
                <a:latin typeface="Open Sans"/>
                <a:ea typeface="Open Sans"/>
                <a:cs typeface="Segoe UI"/>
              </a:rPr>
            </a:br>
            <a:r>
              <a:rPr lang="en-US" sz="2400" b="1" dirty="0">
                <a:latin typeface="Open Sans"/>
                <a:ea typeface="Open Sans"/>
                <a:cs typeface="Segoe UI"/>
              </a:rPr>
              <a:t> </a:t>
            </a:r>
            <a:r>
              <a:rPr lang="en-US" sz="2400" dirty="0">
                <a:latin typeface="Open Sans"/>
                <a:ea typeface="Open Sans"/>
                <a:cs typeface="Segoe UI"/>
              </a:rPr>
              <a:t>“Birddog” candidates and show up ready to ask good questions on our domestic &amp; global issues:</a:t>
            </a:r>
          </a:p>
          <a:p>
            <a:pPr>
              <a:lnSpc>
                <a:spcPct val="134000"/>
              </a:lnSpc>
              <a:spcBef>
                <a:spcPts val="0"/>
              </a:spcBef>
              <a:spcAft>
                <a:spcPts val="600"/>
              </a:spcAft>
            </a:pPr>
            <a:r>
              <a:rPr lang="en-US" sz="2400" dirty="0">
                <a:latin typeface="Open Sans"/>
                <a:ea typeface="Open Sans"/>
                <a:cs typeface="Segoe UI"/>
              </a:rPr>
              <a:t>Housing</a:t>
            </a:r>
          </a:p>
          <a:p>
            <a:pPr>
              <a:lnSpc>
                <a:spcPct val="134000"/>
              </a:lnSpc>
              <a:spcBef>
                <a:spcPts val="0"/>
              </a:spcBef>
              <a:spcAft>
                <a:spcPts val="600"/>
              </a:spcAft>
            </a:pPr>
            <a:r>
              <a:rPr lang="en-US" sz="2400" dirty="0">
                <a:latin typeface="Open Sans"/>
                <a:ea typeface="Open Sans"/>
                <a:cs typeface="Segoe UI"/>
              </a:rPr>
              <a:t>Child Tax Credit</a:t>
            </a:r>
          </a:p>
          <a:p>
            <a:pPr>
              <a:lnSpc>
                <a:spcPct val="134000"/>
              </a:lnSpc>
              <a:spcBef>
                <a:spcPts val="0"/>
              </a:spcBef>
              <a:spcAft>
                <a:spcPts val="600"/>
              </a:spcAft>
            </a:pPr>
            <a:r>
              <a:rPr lang="en-US" sz="2400" dirty="0">
                <a:latin typeface="Open Sans"/>
                <a:ea typeface="Open Sans"/>
                <a:cs typeface="Segoe UI"/>
              </a:rPr>
              <a:t>U.S. Nutrition – SNAP/Farm Bill</a:t>
            </a:r>
          </a:p>
          <a:p>
            <a:pPr>
              <a:lnSpc>
                <a:spcPct val="134000"/>
              </a:lnSpc>
              <a:spcBef>
                <a:spcPts val="0"/>
              </a:spcBef>
              <a:spcAft>
                <a:spcPts val="600"/>
              </a:spcAft>
            </a:pPr>
            <a:r>
              <a:rPr lang="en-US" sz="2400" dirty="0">
                <a:latin typeface="Open Sans"/>
                <a:ea typeface="Open Sans"/>
                <a:cs typeface="Segoe UI"/>
              </a:rPr>
              <a:t>Global Malnutrition</a:t>
            </a:r>
            <a:endParaRPr lang="en-US" dirty="0"/>
          </a:p>
          <a:p>
            <a:pPr>
              <a:lnSpc>
                <a:spcPct val="134000"/>
              </a:lnSpc>
              <a:spcBef>
                <a:spcPts val="0"/>
              </a:spcBef>
              <a:spcAft>
                <a:spcPts val="600"/>
              </a:spcAft>
            </a:pPr>
            <a:r>
              <a:rPr lang="en-US" sz="2400" dirty="0">
                <a:latin typeface="Open Sans"/>
                <a:ea typeface="Open Sans"/>
                <a:cs typeface="Segoe UI"/>
              </a:rPr>
              <a:t>Global Fund to Fight AIDS, TB and Malaria</a:t>
            </a:r>
          </a:p>
          <a:p>
            <a:pPr marL="0" indent="0">
              <a:lnSpc>
                <a:spcPct val="114000"/>
              </a:lnSpc>
              <a:spcBef>
                <a:spcPts val="0"/>
              </a:spcBef>
              <a:spcAft>
                <a:spcPts val="1200"/>
              </a:spcAft>
              <a:buNone/>
            </a:pPr>
            <a:endParaRPr lang="en-US" sz="1900" dirty="0">
              <a:solidFill>
                <a:srgbClr val="141827"/>
              </a:solidFill>
              <a:latin typeface="Open Sans"/>
              <a:cs typeface="Open Sans"/>
            </a:endParaRPr>
          </a:p>
          <a:p>
            <a:pPr algn="ctr">
              <a:buNone/>
            </a:pPr>
            <a:endParaRPr lang="en-US" sz="1900" dirty="0">
              <a:solidFill>
                <a:srgbClr val="D50032"/>
              </a:solidFill>
              <a:cs typeface="Open Sans"/>
            </a:endParaRPr>
          </a:p>
        </p:txBody>
      </p:sp>
    </p:spTree>
    <p:extLst>
      <p:ext uri="{BB962C8B-B14F-4D97-AF65-F5344CB8AC3E}">
        <p14:creationId xmlns:p14="http://schemas.microsoft.com/office/powerpoint/2010/main" val="2054488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2800">
                <a:solidFill>
                  <a:srgbClr val="D50032"/>
                </a:solidFill>
                <a:latin typeface="Open Sans"/>
                <a:ea typeface="Open Sans"/>
                <a:cs typeface="Open Sans"/>
              </a:rPr>
              <a:t>Election Engagement Campaign</a:t>
            </a:r>
            <a:endParaRPr lang="en-US" sz="28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23</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00478" y="923742"/>
            <a:ext cx="8343041" cy="3843521"/>
          </a:xfrm>
        </p:spPr>
        <p:txBody>
          <a:bodyPr vert="horz" lIns="91440" tIns="45720" rIns="91440" bIns="45720" rtlCol="0" anchor="t">
            <a:normAutofit fontScale="92500"/>
          </a:bodyPr>
          <a:lstStyle/>
          <a:p>
            <a:pPr marL="0" indent="0">
              <a:lnSpc>
                <a:spcPct val="114000"/>
              </a:lnSpc>
              <a:spcBef>
                <a:spcPts val="0"/>
              </a:spcBef>
              <a:spcAft>
                <a:spcPts val="1200"/>
              </a:spcAft>
              <a:buNone/>
            </a:pPr>
            <a:r>
              <a:rPr lang="en-US" sz="2400" b="1" dirty="0">
                <a:latin typeface="Open Sans"/>
                <a:ea typeface="Open Sans"/>
                <a:cs typeface="Segoe UI"/>
              </a:rPr>
              <a:t>Direct Advocacy: </a:t>
            </a:r>
            <a:br>
              <a:rPr lang="en-US" sz="2400" b="1" dirty="0">
                <a:latin typeface="Open Sans"/>
                <a:ea typeface="Open Sans"/>
                <a:cs typeface="Segoe UI"/>
              </a:rPr>
            </a:br>
            <a:r>
              <a:rPr lang="en-US" sz="2400" dirty="0">
                <a:latin typeface="Open Sans"/>
                <a:ea typeface="Open Sans"/>
                <a:cs typeface="Segoe UI"/>
              </a:rPr>
              <a:t>Research candidates, their positions, and prepare yourself</a:t>
            </a:r>
          </a:p>
          <a:p>
            <a:pPr>
              <a:lnSpc>
                <a:spcPct val="114000"/>
              </a:lnSpc>
              <a:spcBef>
                <a:spcPts val="0"/>
              </a:spcBef>
              <a:spcAft>
                <a:spcPts val="1200"/>
              </a:spcAft>
            </a:pPr>
            <a:r>
              <a:rPr lang="en-US" sz="2400" dirty="0">
                <a:latin typeface="Open Sans"/>
                <a:ea typeface="Open Sans"/>
                <a:cs typeface="Segoe UI"/>
              </a:rPr>
              <a:t>Sign up for campaign updates</a:t>
            </a:r>
          </a:p>
          <a:p>
            <a:pPr>
              <a:lnSpc>
                <a:spcPct val="114000"/>
              </a:lnSpc>
              <a:spcBef>
                <a:spcPts val="0"/>
              </a:spcBef>
              <a:spcAft>
                <a:spcPts val="1200"/>
              </a:spcAft>
            </a:pPr>
            <a:r>
              <a:rPr lang="en-US" sz="2400" dirty="0">
                <a:latin typeface="Open Sans"/>
                <a:ea typeface="Open Sans"/>
                <a:cs typeface="Segoe UI"/>
              </a:rPr>
              <a:t>Campaign vs. Congressional staff</a:t>
            </a:r>
          </a:p>
          <a:p>
            <a:pPr>
              <a:lnSpc>
                <a:spcPct val="114000"/>
              </a:lnSpc>
              <a:spcBef>
                <a:spcPts val="0"/>
              </a:spcBef>
              <a:spcAft>
                <a:spcPts val="1200"/>
              </a:spcAft>
            </a:pPr>
            <a:r>
              <a:rPr lang="en-US" sz="2400" dirty="0">
                <a:latin typeface="Open Sans"/>
                <a:ea typeface="Open Sans"/>
                <a:cs typeface="Segoe UI"/>
              </a:rPr>
              <a:t>Set Google alerts for your candidates, follow them in the news</a:t>
            </a:r>
          </a:p>
          <a:p>
            <a:pPr>
              <a:lnSpc>
                <a:spcPct val="114000"/>
              </a:lnSpc>
              <a:spcBef>
                <a:spcPts val="0"/>
              </a:spcBef>
              <a:spcAft>
                <a:spcPts val="1200"/>
              </a:spcAft>
            </a:pPr>
            <a:r>
              <a:rPr lang="en-US" sz="2400" dirty="0">
                <a:latin typeface="Open Sans"/>
                <a:ea typeface="Open Sans"/>
                <a:cs typeface="Segoe UI"/>
              </a:rPr>
              <a:t>Draft and practice your questions in EPIC Laser Talk format</a:t>
            </a:r>
          </a:p>
          <a:p>
            <a:pPr>
              <a:lnSpc>
                <a:spcPct val="114000"/>
              </a:lnSpc>
              <a:spcBef>
                <a:spcPts val="0"/>
              </a:spcBef>
              <a:spcAft>
                <a:spcPts val="1200"/>
              </a:spcAft>
            </a:pPr>
            <a:endParaRPr lang="en-US" sz="2400" dirty="0">
              <a:latin typeface="Open Sans"/>
              <a:ea typeface="Open Sans"/>
              <a:cs typeface="Segoe UI"/>
            </a:endParaRPr>
          </a:p>
          <a:p>
            <a:pPr marL="0" indent="0">
              <a:lnSpc>
                <a:spcPct val="114000"/>
              </a:lnSpc>
              <a:spcBef>
                <a:spcPts val="0"/>
              </a:spcBef>
              <a:spcAft>
                <a:spcPts val="1200"/>
              </a:spcAft>
              <a:buNone/>
            </a:pPr>
            <a:endParaRPr lang="en-US" sz="1900" dirty="0">
              <a:solidFill>
                <a:srgbClr val="141827"/>
              </a:solidFill>
              <a:latin typeface="Open Sans"/>
              <a:cs typeface="Open Sans"/>
            </a:endParaRPr>
          </a:p>
          <a:p>
            <a:pPr algn="ctr">
              <a:buNone/>
            </a:pPr>
            <a:endParaRPr lang="en-US" sz="1900" dirty="0">
              <a:solidFill>
                <a:srgbClr val="D50032"/>
              </a:solidFill>
              <a:cs typeface="Open Sans"/>
            </a:endParaRPr>
          </a:p>
        </p:txBody>
      </p:sp>
    </p:spTree>
    <p:extLst>
      <p:ext uri="{BB962C8B-B14F-4D97-AF65-F5344CB8AC3E}">
        <p14:creationId xmlns:p14="http://schemas.microsoft.com/office/powerpoint/2010/main" val="1011317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fontScale="90000"/>
          </a:bodyPr>
          <a:lstStyle/>
          <a:p>
            <a:br>
              <a:rPr lang="en-US" dirty="0">
                <a:solidFill>
                  <a:srgbClr val="D50032"/>
                </a:solidFill>
                <a:latin typeface="Open Sans"/>
                <a:ea typeface="Open Sans"/>
                <a:cs typeface="Open Sans"/>
              </a:rPr>
            </a:br>
            <a:r>
              <a:rPr lang="en-US" dirty="0">
                <a:solidFill>
                  <a:srgbClr val="D50032"/>
                </a:solidFill>
                <a:latin typeface="Open Sans"/>
                <a:ea typeface="Open Sans"/>
                <a:cs typeface="Open Sans"/>
              </a:rPr>
              <a:t>Making the Elections About Poverty</a:t>
            </a:r>
            <a:endParaRPr lang="en-US" dirty="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24</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p:txBody>
          <a:bodyPr vert="horz" lIns="91440" tIns="45720" rIns="91440" bIns="45720" rtlCol="0" anchor="t">
            <a:normAutofit fontScale="92500"/>
          </a:bodyPr>
          <a:lstStyle/>
          <a:p>
            <a:pPr marL="0" indent="0" algn="ctr">
              <a:lnSpc>
                <a:spcPct val="114000"/>
              </a:lnSpc>
              <a:spcBef>
                <a:spcPts val="0"/>
              </a:spcBef>
              <a:spcAft>
                <a:spcPts val="1200"/>
              </a:spcAft>
              <a:buNone/>
            </a:pPr>
            <a:r>
              <a:rPr lang="en-US" sz="2400" b="1" dirty="0">
                <a:latin typeface="Open Sans"/>
                <a:ea typeface="Open Sans"/>
                <a:cs typeface="Segoe UI"/>
              </a:rPr>
              <a:t>Wednesday, July 17, 8:30 p.m. ET</a:t>
            </a:r>
            <a:endParaRPr lang="en-US" sz="1900" dirty="0">
              <a:latin typeface="Open Sans"/>
              <a:cs typeface="Segoe UI"/>
            </a:endParaRPr>
          </a:p>
          <a:p>
            <a:pPr algn="ctr">
              <a:lnSpc>
                <a:spcPct val="114000"/>
              </a:lnSpc>
              <a:spcBef>
                <a:spcPts val="0"/>
              </a:spcBef>
              <a:spcAft>
                <a:spcPts val="1200"/>
              </a:spcAft>
              <a:buNone/>
            </a:pPr>
            <a:r>
              <a:rPr lang="en-US" sz="1900" dirty="0">
                <a:solidFill>
                  <a:srgbClr val="141827"/>
                </a:solidFill>
                <a:latin typeface="Open Sans"/>
                <a:ea typeface="Open Sans"/>
                <a:cs typeface="Open Sans"/>
              </a:rPr>
              <a:t>Election season is an opportunity to build relationships with anyone running for office and to elevate poverty issues with the public. </a:t>
            </a:r>
            <a:endParaRPr lang="en-US" sz="1900" dirty="0">
              <a:solidFill>
                <a:srgbClr val="141827"/>
              </a:solidFill>
              <a:ea typeface="Open Sans"/>
            </a:endParaRPr>
          </a:p>
          <a:p>
            <a:pPr algn="ctr">
              <a:lnSpc>
                <a:spcPct val="114000"/>
              </a:lnSpc>
              <a:spcBef>
                <a:spcPts val="0"/>
              </a:spcBef>
              <a:spcAft>
                <a:spcPts val="1200"/>
              </a:spcAft>
              <a:buNone/>
            </a:pPr>
            <a:r>
              <a:rPr lang="en-US" sz="1900" dirty="0">
                <a:solidFill>
                  <a:srgbClr val="141827"/>
                </a:solidFill>
                <a:latin typeface="Open Sans"/>
                <a:ea typeface="Open Sans"/>
                <a:cs typeface="Open Sans"/>
              </a:rPr>
              <a:t>Let’s learn and strategize the on the elections. We will share ideas on how to find candidates and engage with them. And we will learn how to effectively “birddog” candidates — show up at candidate events and be heard — so that we can raise our poverty issues during election season. </a:t>
            </a:r>
            <a:endParaRPr lang="en-US" sz="1900" dirty="0">
              <a:solidFill>
                <a:srgbClr val="141827"/>
              </a:solidFill>
              <a:latin typeface="Open Sans"/>
              <a:cs typeface="Open Sans"/>
            </a:endParaRPr>
          </a:p>
          <a:p>
            <a:pPr algn="ctr">
              <a:lnSpc>
                <a:spcPct val="114000"/>
              </a:lnSpc>
              <a:spcBef>
                <a:spcPts val="0"/>
              </a:spcBef>
              <a:spcAft>
                <a:spcPts val="1200"/>
              </a:spcAft>
              <a:buNone/>
            </a:pPr>
            <a:r>
              <a:rPr lang="en-US" sz="1900" dirty="0">
                <a:solidFill>
                  <a:srgbClr val="141827"/>
                </a:solidFill>
                <a:latin typeface="Open Sans"/>
                <a:ea typeface="Open Sans"/>
                <a:cs typeface="Open Sans"/>
              </a:rPr>
              <a:t>Register: </a:t>
            </a:r>
            <a:r>
              <a:rPr lang="en-US" sz="1900" dirty="0">
                <a:solidFill>
                  <a:srgbClr val="141827"/>
                </a:solidFill>
                <a:latin typeface="Open Sans"/>
                <a:ea typeface="Open Sans"/>
                <a:cs typeface="Open Sans"/>
                <a:hlinkClick r:id="rId2"/>
              </a:rPr>
              <a:t>https://tinyurl.com/MakeElectionsAboutPoverty</a:t>
            </a:r>
            <a:r>
              <a:rPr lang="en-US" sz="1900" dirty="0">
                <a:solidFill>
                  <a:srgbClr val="141827"/>
                </a:solidFill>
                <a:latin typeface="Open Sans"/>
                <a:ea typeface="Open Sans"/>
                <a:cs typeface="Open Sans"/>
              </a:rPr>
              <a:t> </a:t>
            </a:r>
            <a:endParaRPr lang="en-US" sz="1900" dirty="0">
              <a:solidFill>
                <a:srgbClr val="141827"/>
              </a:solidFill>
              <a:latin typeface="Open Sans"/>
              <a:cs typeface="Open Sans"/>
            </a:endParaRPr>
          </a:p>
          <a:p>
            <a:pPr algn="ctr">
              <a:buNone/>
            </a:pPr>
            <a:endParaRPr lang="en-US" sz="1900" dirty="0">
              <a:solidFill>
                <a:srgbClr val="D50032"/>
              </a:solidFill>
              <a:cs typeface="Open Sans"/>
            </a:endParaRPr>
          </a:p>
        </p:txBody>
      </p:sp>
    </p:spTree>
    <p:extLst>
      <p:ext uri="{BB962C8B-B14F-4D97-AF65-F5344CB8AC3E}">
        <p14:creationId xmlns:p14="http://schemas.microsoft.com/office/powerpoint/2010/main" val="1830330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2800">
                <a:solidFill>
                  <a:srgbClr val="D50032"/>
                </a:solidFill>
                <a:latin typeface="Open Sans"/>
                <a:ea typeface="Open Sans"/>
                <a:cs typeface="Open Sans"/>
              </a:rPr>
              <a:t>Election Engagement Campaign</a:t>
            </a:r>
            <a:endParaRPr lang="en-US" sz="28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25</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00478" y="1060664"/>
            <a:ext cx="8343041" cy="3843521"/>
          </a:xfrm>
        </p:spPr>
        <p:txBody>
          <a:bodyPr vert="horz" lIns="91440" tIns="45720" rIns="91440" bIns="45720" rtlCol="0" anchor="t">
            <a:normAutofit/>
          </a:bodyPr>
          <a:lstStyle/>
          <a:p>
            <a:pPr marL="0" indent="0">
              <a:lnSpc>
                <a:spcPct val="114000"/>
              </a:lnSpc>
              <a:spcBef>
                <a:spcPts val="0"/>
              </a:spcBef>
              <a:spcAft>
                <a:spcPts val="1200"/>
              </a:spcAft>
              <a:buNone/>
            </a:pPr>
            <a:r>
              <a:rPr lang="en-US" sz="2400" b="1" dirty="0">
                <a:latin typeface="Open Sans"/>
                <a:ea typeface="Open Sans"/>
                <a:cs typeface="Segoe UI"/>
              </a:rPr>
              <a:t>Amplify your actions with media!</a:t>
            </a:r>
          </a:p>
          <a:p>
            <a:pPr>
              <a:lnSpc>
                <a:spcPct val="114000"/>
              </a:lnSpc>
              <a:spcBef>
                <a:spcPts val="0"/>
              </a:spcBef>
              <a:spcAft>
                <a:spcPts val="1200"/>
              </a:spcAft>
            </a:pPr>
            <a:r>
              <a:rPr lang="en-US" sz="2400" dirty="0">
                <a:latin typeface="Open Sans"/>
                <a:ea typeface="Open Sans"/>
                <a:cs typeface="Segoe UI"/>
              </a:rPr>
              <a:t>Build public awareness of poverty issues</a:t>
            </a:r>
          </a:p>
          <a:p>
            <a:pPr>
              <a:lnSpc>
                <a:spcPct val="114000"/>
              </a:lnSpc>
              <a:spcBef>
                <a:spcPts val="0"/>
              </a:spcBef>
              <a:spcAft>
                <a:spcPts val="1200"/>
              </a:spcAft>
            </a:pPr>
            <a:r>
              <a:rPr lang="en-US" sz="2400" dirty="0">
                <a:latin typeface="Open Sans"/>
                <a:ea typeface="Open Sans"/>
                <a:cs typeface="Segoe UI"/>
              </a:rPr>
              <a:t>Prompt concern and desire for action</a:t>
            </a:r>
          </a:p>
          <a:p>
            <a:pPr>
              <a:lnSpc>
                <a:spcPct val="114000"/>
              </a:lnSpc>
              <a:spcBef>
                <a:spcPts val="0"/>
              </a:spcBef>
              <a:spcAft>
                <a:spcPts val="1200"/>
              </a:spcAft>
            </a:pPr>
            <a:r>
              <a:rPr lang="en-US" sz="2400" dirty="0">
                <a:latin typeface="Open Sans"/>
                <a:ea typeface="Open Sans"/>
                <a:cs typeface="Segoe UI"/>
              </a:rPr>
              <a:t>Make a strong case for leadership to support solutions</a:t>
            </a:r>
          </a:p>
          <a:p>
            <a:pPr>
              <a:lnSpc>
                <a:spcPct val="114000"/>
              </a:lnSpc>
              <a:spcBef>
                <a:spcPts val="0"/>
              </a:spcBef>
              <a:spcAft>
                <a:spcPts val="1200"/>
              </a:spcAft>
              <a:buClr>
                <a:schemeClr val="tx1"/>
              </a:buClr>
            </a:pPr>
            <a:r>
              <a:rPr lang="en-US" sz="2400" b="1" dirty="0">
                <a:solidFill>
                  <a:srgbClr val="D50032"/>
                </a:solidFill>
                <a:latin typeface="Open Sans"/>
                <a:ea typeface="Open Sans"/>
                <a:cs typeface="Segoe UI"/>
              </a:rPr>
              <a:t>Require candidates to take a position!</a:t>
            </a:r>
          </a:p>
          <a:p>
            <a:pPr marL="0" indent="0">
              <a:lnSpc>
                <a:spcPct val="114000"/>
              </a:lnSpc>
              <a:spcBef>
                <a:spcPts val="0"/>
              </a:spcBef>
              <a:spcAft>
                <a:spcPts val="1200"/>
              </a:spcAft>
              <a:buNone/>
            </a:pPr>
            <a:endParaRPr lang="en-US" sz="1900" dirty="0">
              <a:solidFill>
                <a:srgbClr val="141827"/>
              </a:solidFill>
              <a:latin typeface="Open Sans"/>
              <a:cs typeface="Open Sans"/>
            </a:endParaRPr>
          </a:p>
          <a:p>
            <a:pPr algn="ctr">
              <a:buNone/>
            </a:pPr>
            <a:endParaRPr lang="en-US" sz="1900" dirty="0">
              <a:solidFill>
                <a:srgbClr val="D50032"/>
              </a:solidFill>
              <a:cs typeface="Open Sans"/>
            </a:endParaRPr>
          </a:p>
        </p:txBody>
      </p:sp>
    </p:spTree>
    <p:extLst>
      <p:ext uri="{BB962C8B-B14F-4D97-AF65-F5344CB8AC3E}">
        <p14:creationId xmlns:p14="http://schemas.microsoft.com/office/powerpoint/2010/main" val="3607809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2800">
                <a:solidFill>
                  <a:srgbClr val="D50032"/>
                </a:solidFill>
                <a:latin typeface="Open Sans"/>
                <a:ea typeface="Open Sans"/>
                <a:cs typeface="Open Sans"/>
              </a:rPr>
              <a:t>Election Engagement Campaign</a:t>
            </a:r>
            <a:endParaRPr lang="en-US" sz="28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26</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00478" y="923742"/>
            <a:ext cx="8343041" cy="3843521"/>
          </a:xfrm>
        </p:spPr>
        <p:txBody>
          <a:bodyPr vert="horz" lIns="91440" tIns="45720" rIns="91440" bIns="45720" rtlCol="0" anchor="t">
            <a:normAutofit/>
          </a:bodyPr>
          <a:lstStyle/>
          <a:p>
            <a:pPr marL="0" indent="0">
              <a:lnSpc>
                <a:spcPct val="114000"/>
              </a:lnSpc>
              <a:spcBef>
                <a:spcPts val="0"/>
              </a:spcBef>
              <a:spcAft>
                <a:spcPts val="1200"/>
              </a:spcAft>
              <a:buNone/>
            </a:pPr>
            <a:r>
              <a:rPr lang="en-US" sz="2400" b="1" dirty="0">
                <a:latin typeface="Open Sans"/>
                <a:ea typeface="Open Sans"/>
                <a:cs typeface="Segoe UI"/>
              </a:rPr>
              <a:t>More community outreach!</a:t>
            </a:r>
          </a:p>
          <a:p>
            <a:pPr>
              <a:lnSpc>
                <a:spcPct val="114000"/>
              </a:lnSpc>
              <a:spcBef>
                <a:spcPts val="0"/>
              </a:spcBef>
              <a:spcAft>
                <a:spcPts val="1200"/>
              </a:spcAft>
            </a:pPr>
            <a:r>
              <a:rPr lang="en-US" sz="2400" dirty="0">
                <a:latin typeface="Open Sans"/>
                <a:ea typeface="Open Sans"/>
                <a:cs typeface="Segoe UI"/>
              </a:rPr>
              <a:t>Continue making community connections and to meet in person</a:t>
            </a:r>
          </a:p>
          <a:p>
            <a:pPr>
              <a:lnSpc>
                <a:spcPct val="114000"/>
              </a:lnSpc>
              <a:spcBef>
                <a:spcPts val="0"/>
              </a:spcBef>
              <a:spcAft>
                <a:spcPts val="1200"/>
              </a:spcAft>
            </a:pPr>
            <a:r>
              <a:rPr lang="en-US" sz="2400" dirty="0">
                <a:latin typeface="Open Sans"/>
                <a:ea typeface="Open Sans"/>
                <a:cs typeface="Segoe UI"/>
              </a:rPr>
              <a:t>Invite others to take action with us</a:t>
            </a:r>
          </a:p>
          <a:p>
            <a:pPr>
              <a:lnSpc>
                <a:spcPct val="114000"/>
              </a:lnSpc>
              <a:spcBef>
                <a:spcPts val="0"/>
              </a:spcBef>
              <a:spcAft>
                <a:spcPts val="1200"/>
              </a:spcAft>
            </a:pPr>
            <a:r>
              <a:rPr lang="en-US" sz="2400" dirty="0">
                <a:latin typeface="Open Sans"/>
                <a:ea typeface="Open Sans"/>
                <a:cs typeface="Segoe UI"/>
              </a:rPr>
              <a:t>Work with your group to complete the community mapping tool</a:t>
            </a:r>
          </a:p>
          <a:p>
            <a:pPr marL="0" indent="0">
              <a:lnSpc>
                <a:spcPct val="114000"/>
              </a:lnSpc>
              <a:spcBef>
                <a:spcPts val="0"/>
              </a:spcBef>
              <a:spcAft>
                <a:spcPts val="1200"/>
              </a:spcAft>
              <a:buNone/>
            </a:pPr>
            <a:endParaRPr lang="en-US" sz="1900" dirty="0">
              <a:solidFill>
                <a:srgbClr val="141827"/>
              </a:solidFill>
              <a:latin typeface="Open Sans"/>
              <a:cs typeface="Open Sans"/>
            </a:endParaRPr>
          </a:p>
          <a:p>
            <a:pPr algn="ctr">
              <a:buNone/>
            </a:pPr>
            <a:endParaRPr lang="en-US" sz="1900" dirty="0">
              <a:solidFill>
                <a:srgbClr val="D50032"/>
              </a:solidFill>
              <a:cs typeface="Open Sans"/>
            </a:endParaRPr>
          </a:p>
        </p:txBody>
      </p:sp>
    </p:spTree>
    <p:extLst>
      <p:ext uri="{BB962C8B-B14F-4D97-AF65-F5344CB8AC3E}">
        <p14:creationId xmlns:p14="http://schemas.microsoft.com/office/powerpoint/2010/main" val="4002064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2800">
                <a:solidFill>
                  <a:srgbClr val="D50032"/>
                </a:solidFill>
                <a:latin typeface="Open Sans"/>
                <a:ea typeface="Open Sans"/>
                <a:cs typeface="Open Sans"/>
              </a:rPr>
              <a:t>Election Engagement Campaign</a:t>
            </a:r>
            <a:endParaRPr lang="en-US" sz="28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27</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00478" y="923742"/>
            <a:ext cx="8343041" cy="3843521"/>
          </a:xfrm>
        </p:spPr>
        <p:txBody>
          <a:bodyPr vert="horz" lIns="91440" tIns="45720" rIns="91440" bIns="45720" rtlCol="0" anchor="t">
            <a:normAutofit/>
          </a:bodyPr>
          <a:lstStyle/>
          <a:p>
            <a:pPr marL="0" indent="0">
              <a:lnSpc>
                <a:spcPct val="114000"/>
              </a:lnSpc>
              <a:spcBef>
                <a:spcPts val="0"/>
              </a:spcBef>
              <a:spcAft>
                <a:spcPts val="1200"/>
              </a:spcAft>
              <a:buNone/>
            </a:pPr>
            <a:r>
              <a:rPr lang="en-US" sz="2400" b="1" dirty="0">
                <a:latin typeface="Open Sans"/>
                <a:ea typeface="Open Sans"/>
                <a:cs typeface="Segoe UI"/>
              </a:rPr>
              <a:t>Resources:</a:t>
            </a:r>
          </a:p>
          <a:p>
            <a:pPr>
              <a:lnSpc>
                <a:spcPct val="114000"/>
              </a:lnSpc>
              <a:spcBef>
                <a:spcPts val="0"/>
              </a:spcBef>
              <a:spcAft>
                <a:spcPts val="1200"/>
              </a:spcAft>
            </a:pPr>
            <a:r>
              <a:rPr lang="en-US" sz="2400" dirty="0">
                <a:latin typeface="Open Sans"/>
                <a:ea typeface="Open Sans"/>
                <a:cs typeface="Segoe UI"/>
              </a:rPr>
              <a:t>Community of Change website: </a:t>
            </a:r>
            <a:br>
              <a:rPr lang="en-US" sz="2400" dirty="0">
                <a:latin typeface="Open Sans"/>
                <a:ea typeface="Open Sans"/>
                <a:cs typeface="Segoe UI"/>
              </a:rPr>
            </a:br>
            <a:r>
              <a:rPr lang="en-US" sz="2400" dirty="0">
                <a:latin typeface="Open Sans"/>
                <a:ea typeface="Open Sans"/>
                <a:cs typeface="Segoe UI"/>
                <a:hlinkClick r:id="rId2"/>
              </a:rPr>
              <a:t>“Make Elections About Poverty”</a:t>
            </a:r>
            <a:endParaRPr lang="en-US" sz="2400" dirty="0">
              <a:latin typeface="Open Sans"/>
              <a:ea typeface="Open Sans"/>
              <a:cs typeface="Segoe UI"/>
            </a:endParaRPr>
          </a:p>
          <a:p>
            <a:pPr>
              <a:lnSpc>
                <a:spcPct val="114000"/>
              </a:lnSpc>
              <a:spcBef>
                <a:spcPts val="0"/>
              </a:spcBef>
              <a:spcAft>
                <a:spcPts val="1200"/>
              </a:spcAft>
            </a:pPr>
            <a:r>
              <a:rPr lang="en-US" sz="2400" dirty="0">
                <a:latin typeface="Open Sans"/>
                <a:ea typeface="Open Sans"/>
                <a:cs typeface="Segoe UI"/>
              </a:rPr>
              <a:t>July 17 workshop – </a:t>
            </a:r>
            <a:br>
              <a:rPr lang="en-US" sz="2400" dirty="0">
                <a:latin typeface="Open Sans"/>
                <a:ea typeface="Open Sans"/>
                <a:cs typeface="Segoe UI"/>
              </a:rPr>
            </a:br>
            <a:r>
              <a:rPr lang="en-US" sz="2400" dirty="0">
                <a:latin typeface="Open Sans"/>
                <a:ea typeface="Open Sans"/>
                <a:cs typeface="Segoe UI"/>
              </a:rPr>
              <a:t>“Making the Elections About Poverty”</a:t>
            </a:r>
          </a:p>
          <a:p>
            <a:pPr>
              <a:lnSpc>
                <a:spcPct val="114000"/>
              </a:lnSpc>
              <a:spcBef>
                <a:spcPts val="0"/>
              </a:spcBef>
              <a:spcAft>
                <a:spcPts val="1200"/>
              </a:spcAft>
            </a:pPr>
            <a:r>
              <a:rPr lang="en-US" sz="2400" dirty="0">
                <a:latin typeface="Open Sans"/>
                <a:ea typeface="Open Sans"/>
                <a:cs typeface="Segoe UI"/>
              </a:rPr>
              <a:t>Check in with Group Leaders, Regional Coordinators, and RESULTS Elections Team </a:t>
            </a:r>
          </a:p>
          <a:p>
            <a:pPr marL="0" indent="0">
              <a:lnSpc>
                <a:spcPct val="114000"/>
              </a:lnSpc>
              <a:spcBef>
                <a:spcPts val="0"/>
              </a:spcBef>
              <a:spcAft>
                <a:spcPts val="1200"/>
              </a:spcAft>
              <a:buNone/>
            </a:pPr>
            <a:endParaRPr lang="en-US" sz="1900" dirty="0">
              <a:solidFill>
                <a:srgbClr val="141827"/>
              </a:solidFill>
              <a:latin typeface="Open Sans"/>
              <a:cs typeface="Open Sans"/>
            </a:endParaRPr>
          </a:p>
          <a:p>
            <a:pPr algn="ctr">
              <a:buNone/>
            </a:pPr>
            <a:endParaRPr lang="en-US" sz="1900" dirty="0">
              <a:solidFill>
                <a:srgbClr val="D50032"/>
              </a:solidFill>
              <a:cs typeface="Open Sans"/>
            </a:endParaRPr>
          </a:p>
        </p:txBody>
      </p:sp>
    </p:spTree>
    <p:extLst>
      <p:ext uri="{BB962C8B-B14F-4D97-AF65-F5344CB8AC3E}">
        <p14:creationId xmlns:p14="http://schemas.microsoft.com/office/powerpoint/2010/main" val="1386972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2800">
                <a:solidFill>
                  <a:srgbClr val="D50032"/>
                </a:solidFill>
                <a:latin typeface="Open Sans"/>
                <a:ea typeface="Open Sans"/>
                <a:cs typeface="Open Sans"/>
              </a:rPr>
              <a:t>Election Engagement Campaign</a:t>
            </a:r>
            <a:endParaRPr lang="en-US" sz="28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28</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171880" y="923741"/>
            <a:ext cx="8343041" cy="3843521"/>
          </a:xfrm>
        </p:spPr>
        <p:txBody>
          <a:bodyPr vert="horz" lIns="91440" tIns="45720" rIns="91440" bIns="45720" rtlCol="0" anchor="t">
            <a:normAutofit/>
          </a:bodyPr>
          <a:lstStyle/>
          <a:p>
            <a:pPr marL="0" indent="0" algn="ctr">
              <a:lnSpc>
                <a:spcPct val="114000"/>
              </a:lnSpc>
              <a:spcBef>
                <a:spcPts val="0"/>
              </a:spcBef>
              <a:spcAft>
                <a:spcPts val="1200"/>
              </a:spcAft>
              <a:buNone/>
            </a:pPr>
            <a:r>
              <a:rPr lang="en-US" sz="2400" b="1">
                <a:latin typeface="Open Sans"/>
                <a:ea typeface="Open Sans"/>
                <a:cs typeface="Segoe UI"/>
              </a:rPr>
              <a:t>RESULTS Elections Team Drop In Office Hours</a:t>
            </a:r>
            <a:br>
              <a:rPr lang="en-US" sz="2400" b="1">
                <a:latin typeface="Open Sans"/>
                <a:ea typeface="Open Sans"/>
                <a:cs typeface="Segoe UI"/>
              </a:rPr>
            </a:br>
            <a:r>
              <a:rPr lang="en-US" sz="2400" b="1">
                <a:latin typeface="Open Sans"/>
                <a:ea typeface="Open Sans"/>
                <a:cs typeface="Segoe UI"/>
              </a:rPr>
              <a:t>(all times Eastern Time)</a:t>
            </a:r>
          </a:p>
          <a:p>
            <a:pPr marL="0" indent="0">
              <a:lnSpc>
                <a:spcPct val="114000"/>
              </a:lnSpc>
              <a:spcBef>
                <a:spcPts val="0"/>
              </a:spcBef>
              <a:spcAft>
                <a:spcPts val="1200"/>
              </a:spcAft>
              <a:buNone/>
            </a:pPr>
            <a:endParaRPr lang="en-US" sz="1900">
              <a:solidFill>
                <a:srgbClr val="141827"/>
              </a:solidFill>
              <a:latin typeface="Open Sans"/>
              <a:cs typeface="Open Sans"/>
            </a:endParaRPr>
          </a:p>
          <a:p>
            <a:pPr algn="ctr">
              <a:buNone/>
            </a:pPr>
            <a:endParaRPr lang="en-US" sz="1900">
              <a:solidFill>
                <a:srgbClr val="D50032"/>
              </a:solidFill>
              <a:cs typeface="Open Sans"/>
            </a:endParaRPr>
          </a:p>
        </p:txBody>
      </p:sp>
      <p:sp>
        <p:nvSpPr>
          <p:cNvPr id="3" name="TextBox 2">
            <a:extLst>
              <a:ext uri="{FF2B5EF4-FFF2-40B4-BE49-F238E27FC236}">
                <a16:creationId xmlns:a16="http://schemas.microsoft.com/office/drawing/2014/main" id="{81E483D9-E842-724E-B738-2CF953A327F6}"/>
              </a:ext>
            </a:extLst>
          </p:cNvPr>
          <p:cNvSpPr txBox="1"/>
          <p:nvPr/>
        </p:nvSpPr>
        <p:spPr>
          <a:xfrm>
            <a:off x="377732" y="3610389"/>
            <a:ext cx="1837812"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Joanna DiStefano</a:t>
            </a:r>
            <a:br>
              <a:rPr lang="en-US" sz="1400" dirty="0">
                <a:latin typeface="Open Sans" panose="020B0606030504020204" pitchFamily="34" charset="0"/>
                <a:ea typeface="Open Sans" panose="020B0606030504020204" pitchFamily="34" charset="0"/>
                <a:cs typeface="Open Sans" panose="020B0606030504020204" pitchFamily="34" charset="0"/>
              </a:rPr>
            </a:br>
            <a:r>
              <a:rPr lang="en-US" sz="1400" dirty="0">
                <a:latin typeface="Open Sans" panose="020B0606030504020204" pitchFamily="34" charset="0"/>
                <a:ea typeface="Open Sans" panose="020B0606030504020204" pitchFamily="34" charset="0"/>
                <a:cs typeface="Open Sans" panose="020B0606030504020204" pitchFamily="34" charset="0"/>
              </a:rPr>
              <a:t>Wednesday, 8/7 </a:t>
            </a:r>
          </a:p>
          <a:p>
            <a:pPr algn="ctr"/>
            <a:r>
              <a:rPr lang="en-US" sz="1400" dirty="0">
                <a:latin typeface="Open Sans" panose="020B0606030504020204" pitchFamily="34" charset="0"/>
                <a:ea typeface="Open Sans" panose="020B0606030504020204" pitchFamily="34" charset="0"/>
                <a:cs typeface="Open Sans" panose="020B0606030504020204" pitchFamily="34" charset="0"/>
              </a:rPr>
              <a:t>5:00-7:00 p.m. ET</a:t>
            </a:r>
          </a:p>
        </p:txBody>
      </p:sp>
      <p:sp>
        <p:nvSpPr>
          <p:cNvPr id="5" name="AutoShape 2" descr="Joanna DiStefano">
            <a:extLst>
              <a:ext uri="{FF2B5EF4-FFF2-40B4-BE49-F238E27FC236}">
                <a16:creationId xmlns:a16="http://schemas.microsoft.com/office/drawing/2014/main" id="{2CA3C942-7769-F7F6-2955-C9BA432A68E0}"/>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a:extLst>
              <a:ext uri="{FF2B5EF4-FFF2-40B4-BE49-F238E27FC236}">
                <a16:creationId xmlns:a16="http://schemas.microsoft.com/office/drawing/2014/main" id="{CFEDB696-7C60-5FC2-40B0-525E376FD16C}"/>
              </a:ext>
            </a:extLst>
          </p:cNvPr>
          <p:cNvPicPr>
            <a:picLocks noChangeAspect="1"/>
          </p:cNvPicPr>
          <p:nvPr/>
        </p:nvPicPr>
        <p:blipFill>
          <a:blip r:embed="rId2"/>
          <a:stretch>
            <a:fillRect/>
          </a:stretch>
        </p:blipFill>
        <p:spPr>
          <a:xfrm>
            <a:off x="452977" y="1956006"/>
            <a:ext cx="1643600" cy="1643600"/>
          </a:xfrm>
          <a:prstGeom prst="rect">
            <a:avLst/>
          </a:prstGeom>
        </p:spPr>
      </p:pic>
      <p:sp>
        <p:nvSpPr>
          <p:cNvPr id="10" name="AutoShape 6" descr="Sarah Leone">
            <a:extLst>
              <a:ext uri="{FF2B5EF4-FFF2-40B4-BE49-F238E27FC236}">
                <a16:creationId xmlns:a16="http://schemas.microsoft.com/office/drawing/2014/main" id="{0D7D2897-B20A-5EE6-1CDA-57FE6C022BF5}"/>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11">
            <a:extLst>
              <a:ext uri="{FF2B5EF4-FFF2-40B4-BE49-F238E27FC236}">
                <a16:creationId xmlns:a16="http://schemas.microsoft.com/office/drawing/2014/main" id="{864FB7AF-FB51-5282-43E3-E75C21994C1D}"/>
              </a:ext>
            </a:extLst>
          </p:cNvPr>
          <p:cNvPicPr>
            <a:picLocks noChangeAspect="1"/>
          </p:cNvPicPr>
          <p:nvPr/>
        </p:nvPicPr>
        <p:blipFill>
          <a:blip r:embed="rId3"/>
          <a:stretch>
            <a:fillRect/>
          </a:stretch>
        </p:blipFill>
        <p:spPr>
          <a:xfrm>
            <a:off x="2626037" y="1956006"/>
            <a:ext cx="1643600" cy="1643600"/>
          </a:xfrm>
          <a:prstGeom prst="rect">
            <a:avLst/>
          </a:prstGeom>
        </p:spPr>
      </p:pic>
      <p:pic>
        <p:nvPicPr>
          <p:cNvPr id="13" name="Picture 12">
            <a:extLst>
              <a:ext uri="{FF2B5EF4-FFF2-40B4-BE49-F238E27FC236}">
                <a16:creationId xmlns:a16="http://schemas.microsoft.com/office/drawing/2014/main" id="{631E564C-750D-2A13-E99E-95A2511841B6}"/>
              </a:ext>
            </a:extLst>
          </p:cNvPr>
          <p:cNvPicPr>
            <a:picLocks noChangeAspect="1"/>
          </p:cNvPicPr>
          <p:nvPr/>
        </p:nvPicPr>
        <p:blipFill>
          <a:blip r:embed="rId4"/>
          <a:stretch>
            <a:fillRect/>
          </a:stretch>
        </p:blipFill>
        <p:spPr>
          <a:xfrm>
            <a:off x="4737295" y="1956720"/>
            <a:ext cx="1643600" cy="1643600"/>
          </a:xfrm>
          <a:prstGeom prst="rect">
            <a:avLst/>
          </a:prstGeom>
        </p:spPr>
      </p:pic>
      <p:pic>
        <p:nvPicPr>
          <p:cNvPr id="14" name="Picture 13">
            <a:extLst>
              <a:ext uri="{FF2B5EF4-FFF2-40B4-BE49-F238E27FC236}">
                <a16:creationId xmlns:a16="http://schemas.microsoft.com/office/drawing/2014/main" id="{316DAA28-2C79-91F9-AFCE-B3EEEAE7F090}"/>
              </a:ext>
            </a:extLst>
          </p:cNvPr>
          <p:cNvPicPr>
            <a:picLocks noChangeAspect="1"/>
          </p:cNvPicPr>
          <p:nvPr/>
        </p:nvPicPr>
        <p:blipFill>
          <a:blip r:embed="rId5"/>
          <a:stretch>
            <a:fillRect/>
          </a:stretch>
        </p:blipFill>
        <p:spPr>
          <a:xfrm>
            <a:off x="6870607" y="1956006"/>
            <a:ext cx="1644314" cy="1644314"/>
          </a:xfrm>
          <a:prstGeom prst="rect">
            <a:avLst/>
          </a:prstGeom>
        </p:spPr>
      </p:pic>
      <p:sp>
        <p:nvSpPr>
          <p:cNvPr id="15" name="TextBox 14">
            <a:extLst>
              <a:ext uri="{FF2B5EF4-FFF2-40B4-BE49-F238E27FC236}">
                <a16:creationId xmlns:a16="http://schemas.microsoft.com/office/drawing/2014/main" id="{842AA098-3870-B677-4124-AF055C7B9F7A}"/>
              </a:ext>
            </a:extLst>
          </p:cNvPr>
          <p:cNvSpPr txBox="1"/>
          <p:nvPr/>
        </p:nvSpPr>
        <p:spPr>
          <a:xfrm>
            <a:off x="2535174" y="3611353"/>
            <a:ext cx="1813923" cy="738664"/>
          </a:xfrm>
          <a:prstGeom prst="rect">
            <a:avLst/>
          </a:prstGeom>
          <a:noFill/>
        </p:spPr>
        <p:txBody>
          <a:bodyPr wrap="square" lIns="91440" tIns="45720" rIns="91440" bIns="45720" rtlCol="0" anchor="t">
            <a:spAutoFit/>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Sarah Leone </a:t>
            </a:r>
            <a:br>
              <a:rPr lang="en-US" sz="1400" dirty="0">
                <a:latin typeface="Open Sans" panose="020B0606030504020204" pitchFamily="34" charset="0"/>
                <a:ea typeface="Open Sans" panose="020B0606030504020204" pitchFamily="34" charset="0"/>
                <a:cs typeface="Open Sans" panose="020B0606030504020204" pitchFamily="34" charset="0"/>
              </a:rPr>
            </a:br>
            <a:r>
              <a:rPr lang="en-US" sz="1400" dirty="0">
                <a:latin typeface="Open Sans" panose="020B0606030504020204" pitchFamily="34" charset="0"/>
                <a:ea typeface="Open Sans" panose="020B0606030504020204" pitchFamily="34" charset="0"/>
                <a:cs typeface="Open Sans" panose="020B0606030504020204" pitchFamily="34" charset="0"/>
              </a:rPr>
              <a:t>Wednesday, 8/14 </a:t>
            </a:r>
          </a:p>
          <a:p>
            <a:pPr algn="ctr"/>
            <a:r>
              <a:rPr lang="en-US" sz="1400" dirty="0">
                <a:latin typeface="Open Sans" panose="020B0606030504020204" pitchFamily="34" charset="0"/>
                <a:ea typeface="Open Sans" panose="020B0606030504020204" pitchFamily="34" charset="0"/>
                <a:cs typeface="Open Sans" panose="020B0606030504020204" pitchFamily="34" charset="0"/>
              </a:rPr>
              <a:t>12:00-2:00 p.m. ET</a:t>
            </a:r>
          </a:p>
        </p:txBody>
      </p:sp>
      <p:sp>
        <p:nvSpPr>
          <p:cNvPr id="16" name="TextBox 15">
            <a:extLst>
              <a:ext uri="{FF2B5EF4-FFF2-40B4-BE49-F238E27FC236}">
                <a16:creationId xmlns:a16="http://schemas.microsoft.com/office/drawing/2014/main" id="{8902261B-66E2-ED20-DF87-5222CBE1A91C}"/>
              </a:ext>
            </a:extLst>
          </p:cNvPr>
          <p:cNvSpPr txBox="1"/>
          <p:nvPr/>
        </p:nvSpPr>
        <p:spPr>
          <a:xfrm>
            <a:off x="4649833" y="3610388"/>
            <a:ext cx="1842501" cy="738664"/>
          </a:xfrm>
          <a:prstGeom prst="rect">
            <a:avLst/>
          </a:prstGeom>
          <a:noFill/>
        </p:spPr>
        <p:txBody>
          <a:bodyPr wrap="square" lIns="91440" tIns="45720" rIns="91440" bIns="45720" rtlCol="0" anchor="t">
            <a:spAutoFit/>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Karyne Bury</a:t>
            </a:r>
          </a:p>
          <a:p>
            <a:pPr algn="ctr"/>
            <a:r>
              <a:rPr lang="en-US" sz="1400" dirty="0">
                <a:latin typeface="Open Sans" panose="020B0606030504020204" pitchFamily="34" charset="0"/>
                <a:ea typeface="Open Sans" panose="020B0606030504020204" pitchFamily="34" charset="0"/>
                <a:cs typeface="Open Sans" panose="020B0606030504020204" pitchFamily="34" charset="0"/>
              </a:rPr>
              <a:t>Wednesday, 8/21 </a:t>
            </a:r>
          </a:p>
          <a:p>
            <a:pPr algn="ctr"/>
            <a:r>
              <a:rPr lang="en-US" sz="1400" dirty="0">
                <a:latin typeface="Open Sans" panose="020B0606030504020204" pitchFamily="34" charset="0"/>
                <a:ea typeface="Open Sans" panose="020B0606030504020204" pitchFamily="34" charset="0"/>
                <a:cs typeface="Open Sans" panose="020B0606030504020204" pitchFamily="34" charset="0"/>
              </a:rPr>
              <a:t>12:00-2:00 p.m. ET</a:t>
            </a: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17" name="TextBox 16">
            <a:extLst>
              <a:ext uri="{FF2B5EF4-FFF2-40B4-BE49-F238E27FC236}">
                <a16:creationId xmlns:a16="http://schemas.microsoft.com/office/drawing/2014/main" id="{86305D9A-DF3E-1FDF-D755-D87D26342C77}"/>
              </a:ext>
            </a:extLst>
          </p:cNvPr>
          <p:cNvSpPr txBox="1"/>
          <p:nvPr/>
        </p:nvSpPr>
        <p:spPr>
          <a:xfrm>
            <a:off x="6783387" y="3611353"/>
            <a:ext cx="1837812" cy="738664"/>
          </a:xfrm>
          <a:prstGeom prst="rect">
            <a:avLst/>
          </a:prstGeom>
          <a:noFill/>
        </p:spPr>
        <p:txBody>
          <a:bodyPr wrap="square" lIns="91440" tIns="45720" rIns="91440" bIns="45720" rtlCol="0" anchor="t">
            <a:spAutoFit/>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Ken Patterson</a:t>
            </a:r>
            <a:br>
              <a:rPr lang="en-US" sz="1400" dirty="0">
                <a:latin typeface="Open Sans" panose="020B0606030504020204" pitchFamily="34" charset="0"/>
                <a:ea typeface="Open Sans" panose="020B0606030504020204" pitchFamily="34" charset="0"/>
                <a:cs typeface="Open Sans" panose="020B0606030504020204" pitchFamily="34" charset="0"/>
              </a:rPr>
            </a:br>
            <a:r>
              <a:rPr lang="en-US" sz="1400" dirty="0">
                <a:latin typeface="Open Sans" panose="020B0606030504020204" pitchFamily="34" charset="0"/>
                <a:ea typeface="Open Sans" panose="020B0606030504020204" pitchFamily="34" charset="0"/>
                <a:cs typeface="Open Sans" panose="020B0606030504020204" pitchFamily="34" charset="0"/>
              </a:rPr>
              <a:t>Monday, 8/26 </a:t>
            </a:r>
          </a:p>
          <a:p>
            <a:pPr algn="ctr"/>
            <a:r>
              <a:rPr lang="en-US" sz="1400" dirty="0">
                <a:latin typeface="Open Sans" panose="020B0606030504020204" pitchFamily="34" charset="0"/>
                <a:ea typeface="Open Sans" panose="020B0606030504020204" pitchFamily="34" charset="0"/>
                <a:cs typeface="Open Sans" panose="020B0606030504020204" pitchFamily="34" charset="0"/>
              </a:rPr>
              <a:t>5:00-7:00 p.m. ET</a:t>
            </a: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19" name="TextBox 18">
            <a:extLst>
              <a:ext uri="{FF2B5EF4-FFF2-40B4-BE49-F238E27FC236}">
                <a16:creationId xmlns:a16="http://schemas.microsoft.com/office/drawing/2014/main" id="{EB1DFB2E-2DA2-D79E-6E8C-B1C033A1E5CE}"/>
              </a:ext>
            </a:extLst>
          </p:cNvPr>
          <p:cNvSpPr txBox="1"/>
          <p:nvPr/>
        </p:nvSpPr>
        <p:spPr>
          <a:xfrm>
            <a:off x="1111008" y="4566243"/>
            <a:ext cx="6617184" cy="400110"/>
          </a:xfrm>
          <a:prstGeom prst="rect">
            <a:avLst/>
          </a:prstGeom>
          <a:noFill/>
        </p:spPr>
        <p:txBody>
          <a:bodyPr wrap="square" lIns="91440" tIns="45720" rIns="91440" bIns="45720" anchor="t">
            <a:spAutoFit/>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Join at: </a:t>
            </a:r>
            <a:r>
              <a:rPr lang="en-US" sz="2000" dirty="0">
                <a:latin typeface="Open Sans" panose="020B0606030504020204" pitchFamily="34" charset="0"/>
                <a:ea typeface="Open Sans" panose="020B0606030504020204" pitchFamily="34" charset="0"/>
                <a:cs typeface="Open Sans" panose="020B0606030504020204" pitchFamily="34" charset="0"/>
                <a:hlinkClick r:id="rId6"/>
              </a:rPr>
              <a:t>https://results.zoom.us/j/97873811515</a:t>
            </a:r>
            <a:r>
              <a:rPr lang="en-US" sz="2000" dirty="0">
                <a:latin typeface="Open Sans" panose="020B0606030504020204" pitchFamily="34" charset="0"/>
                <a:ea typeface="Open Sans" panose="020B0606030504020204" pitchFamily="34" charset="0"/>
                <a:cs typeface="Open Sans" panose="020B0606030504020204" pitchFamily="34" charset="0"/>
              </a:rPr>
              <a:t> </a:t>
            </a:r>
            <a:endParaRPr lang="en-US" sz="2000" dirty="0">
              <a:highlight>
                <a:srgbClr val="FFFF00"/>
              </a:highligh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4699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CF385E-2AC0-2B4A-ECD5-A03C710B4607}"/>
              </a:ext>
            </a:extLst>
          </p:cNvPr>
          <p:cNvSpPr>
            <a:spLocks noGrp="1"/>
          </p:cNvSpPr>
          <p:nvPr>
            <p:ph type="title"/>
          </p:nvPr>
        </p:nvSpPr>
        <p:spPr/>
        <p:txBody>
          <a:bodyPr/>
          <a:lstStyle/>
          <a:p>
            <a:r>
              <a:rPr lang="en-US"/>
              <a:t>Announcements</a:t>
            </a:r>
          </a:p>
        </p:txBody>
      </p:sp>
    </p:spTree>
    <p:extLst>
      <p:ext uri="{BB962C8B-B14F-4D97-AF65-F5344CB8AC3E}">
        <p14:creationId xmlns:p14="http://schemas.microsoft.com/office/powerpoint/2010/main" val="1898328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F9EDEE-71FA-C9F3-BD00-D60F3391DF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655E8D-B639-C34E-8FFD-F7EA2CD756AF}"/>
              </a:ext>
            </a:extLst>
          </p:cNvPr>
          <p:cNvSpPr>
            <a:spLocks noGrp="1"/>
          </p:cNvSpPr>
          <p:nvPr>
            <p:ph type="title"/>
          </p:nvPr>
        </p:nvSpPr>
        <p:spPr>
          <a:xfrm>
            <a:off x="871254" y="102393"/>
            <a:ext cx="7401491" cy="857250"/>
          </a:xfrm>
        </p:spPr>
        <p:txBody>
          <a:bodyPr/>
          <a:lstStyle/>
          <a:p>
            <a:r>
              <a:rPr lang="en-US">
                <a:solidFill>
                  <a:srgbClr val="D50032"/>
                </a:solidFill>
              </a:rPr>
              <a:t>Resources</a:t>
            </a:r>
          </a:p>
        </p:txBody>
      </p:sp>
      <p:sp>
        <p:nvSpPr>
          <p:cNvPr id="3" name="Content Placeholder 2">
            <a:extLst>
              <a:ext uri="{FF2B5EF4-FFF2-40B4-BE49-F238E27FC236}">
                <a16:creationId xmlns:a16="http://schemas.microsoft.com/office/drawing/2014/main" id="{CA7F5018-18BD-FD3B-A1C8-33C142CDA220}"/>
              </a:ext>
            </a:extLst>
          </p:cNvPr>
          <p:cNvSpPr>
            <a:spLocks noGrp="1"/>
          </p:cNvSpPr>
          <p:nvPr>
            <p:ph idx="1"/>
          </p:nvPr>
        </p:nvSpPr>
        <p:spPr>
          <a:xfrm>
            <a:off x="457200" y="1063229"/>
            <a:ext cx="8229600" cy="3394472"/>
          </a:xfrm>
        </p:spPr>
        <p:txBody>
          <a:bodyPr>
            <a:noAutofit/>
          </a:bodyPr>
          <a:lstStyle/>
          <a:p>
            <a:pPr marL="0" marR="0" lvl="0" indent="0" algn="l" rtl="0">
              <a:lnSpc>
                <a:spcPct val="114000"/>
              </a:lnSpc>
              <a:spcBef>
                <a:spcPts val="0"/>
              </a:spcBef>
              <a:spcAft>
                <a:spcPts val="600"/>
              </a:spcAft>
              <a:buNone/>
            </a:pPr>
            <a:r>
              <a:rPr lang="en-US" sz="2200" b="1" i="0" u="none" strike="noStrike" cap="none">
                <a:solidFill>
                  <a:schemeClr val="dk1"/>
                </a:solidFill>
                <a:latin typeface="Open Sans"/>
                <a:ea typeface="Open Sans"/>
                <a:cs typeface="Open Sans"/>
                <a:sym typeface="Open Sans"/>
              </a:rPr>
              <a:t>Find these resources and more at </a:t>
            </a:r>
            <a:r>
              <a:rPr lang="en-US" sz="2200" b="1" i="0" u="none" strike="noStrike" cap="none">
                <a:solidFill>
                  <a:schemeClr val="dk1"/>
                </a:solidFill>
                <a:latin typeface="Open Sans"/>
                <a:ea typeface="Open Sans"/>
                <a:cs typeface="Open Sans"/>
                <a:sym typeface="Open Sans"/>
                <a:hlinkClick r:id="rId3"/>
              </a:rPr>
              <a:t>results.org/volunteers/anti-oppression</a:t>
            </a:r>
            <a:r>
              <a:rPr lang="en-US" sz="2200" b="1" i="0" u="none" strike="noStrike" cap="none">
                <a:solidFill>
                  <a:schemeClr val="dk1"/>
                </a:solidFill>
                <a:latin typeface="Open Sans"/>
                <a:ea typeface="Open Sans"/>
                <a:cs typeface="Open Sans"/>
                <a:sym typeface="Open Sans"/>
              </a:rPr>
              <a:t>:</a:t>
            </a:r>
            <a:endParaRPr lang="en-US" sz="2200" b="0" i="0" u="none" strike="noStrike" cap="none">
              <a:solidFill>
                <a:schemeClr val="dk1"/>
              </a:solidFill>
              <a:latin typeface="Open Sans"/>
              <a:ea typeface="Open Sans"/>
              <a:cs typeface="Open Sans"/>
              <a:sym typeface="Open Sans"/>
            </a:endParaRPr>
          </a:p>
          <a:p>
            <a:pPr marL="628650" lvl="1" indent="-285750">
              <a:lnSpc>
                <a:spcPct val="114000"/>
              </a:lnSpc>
              <a:spcAft>
                <a:spcPts val="600"/>
              </a:spcAft>
              <a:buClr>
                <a:schemeClr val="dk1"/>
              </a:buClr>
              <a:buSzPts val="1350"/>
              <a:buFont typeface="Arial"/>
              <a:buChar char="•"/>
            </a:pPr>
            <a:r>
              <a:rPr lang="en-US" sz="2200" b="0" i="0" u="none" strike="noStrike" cap="none">
                <a:solidFill>
                  <a:schemeClr val="dk1"/>
                </a:solidFill>
                <a:latin typeface="Open Sans"/>
                <a:ea typeface="Open Sans"/>
                <a:cs typeface="Open Sans"/>
                <a:sym typeface="Open Sans"/>
              </a:rPr>
              <a:t>Resource Guides from our Diversity &amp; Inclusion trainings, including:</a:t>
            </a:r>
            <a:r>
              <a:rPr lang="en-US" sz="2200">
                <a:solidFill>
                  <a:schemeClr val="dk1"/>
                </a:solidFill>
                <a:latin typeface="Open Sans"/>
                <a:ea typeface="Open Sans"/>
                <a:cs typeface="Open Sans"/>
                <a:sym typeface="Open Sans"/>
              </a:rPr>
              <a:t> </a:t>
            </a:r>
            <a:endParaRPr lang="en-US" sz="2200">
              <a:latin typeface="Open Sans" panose="020B0606030504020204" pitchFamily="34" charset="0"/>
              <a:ea typeface="Open Sans" panose="020B0606030504020204" pitchFamily="34" charset="0"/>
              <a:cs typeface="Open Sans" panose="020B0606030504020204" pitchFamily="34" charset="0"/>
            </a:endParaRPr>
          </a:p>
          <a:p>
            <a:pPr marL="971550" marR="0" lvl="2" indent="-285750" algn="l" rtl="0">
              <a:lnSpc>
                <a:spcPct val="114000"/>
              </a:lnSpc>
              <a:spcBef>
                <a:spcPts val="0"/>
              </a:spcBef>
              <a:spcAft>
                <a:spcPts val="600"/>
              </a:spcAft>
              <a:buClr>
                <a:schemeClr val="dk1"/>
              </a:buClr>
              <a:buSzPts val="1350"/>
              <a:buFont typeface="Arial"/>
              <a:buChar char="•"/>
            </a:pPr>
            <a:r>
              <a:rPr lang="en-US" b="0" i="0" u="none" strike="noStrike" cap="none">
                <a:solidFill>
                  <a:schemeClr val="dk1"/>
                </a:solidFill>
                <a:latin typeface="Open Sans"/>
                <a:ea typeface="Open Sans"/>
                <a:cs typeface="Open Sans"/>
                <a:sym typeface="Open Sans"/>
              </a:rPr>
              <a:t>Interrupting Microaggressions</a:t>
            </a:r>
            <a:endParaRPr lang="en-US">
              <a:solidFill>
                <a:schemeClr val="dk1"/>
              </a:solidFill>
              <a:latin typeface="Open Sans"/>
              <a:ea typeface="Open Sans"/>
              <a:cs typeface="Open Sans"/>
            </a:endParaRPr>
          </a:p>
          <a:p>
            <a:pPr marL="971550" marR="0" lvl="2" indent="-285750" algn="l" rtl="0">
              <a:lnSpc>
                <a:spcPct val="114000"/>
              </a:lnSpc>
              <a:spcBef>
                <a:spcPts val="0"/>
              </a:spcBef>
              <a:spcAft>
                <a:spcPts val="600"/>
              </a:spcAft>
              <a:buClr>
                <a:schemeClr val="dk1"/>
              </a:buClr>
              <a:buSzPts val="1350"/>
              <a:buFont typeface="Arial"/>
              <a:buChar char="•"/>
            </a:pPr>
            <a:r>
              <a:rPr lang="en-US" b="0" i="0" u="none" strike="noStrike" cap="none">
                <a:solidFill>
                  <a:schemeClr val="dk1"/>
                </a:solidFill>
                <a:latin typeface="Open Sans"/>
                <a:ea typeface="Open Sans"/>
                <a:cs typeface="Open Sans"/>
                <a:sym typeface="Open Sans"/>
              </a:rPr>
              <a:t>Creating Space for Critical Conversations</a:t>
            </a:r>
            <a:endParaRPr lang="en-US">
              <a:solidFill>
                <a:schemeClr val="dk1"/>
              </a:solidFill>
              <a:latin typeface="Open Sans"/>
              <a:ea typeface="Open Sans"/>
              <a:cs typeface="Open Sans"/>
            </a:endParaRPr>
          </a:p>
          <a:p>
            <a:pPr marL="628650" marR="0" lvl="1" indent="-285750" algn="l" rtl="0">
              <a:lnSpc>
                <a:spcPct val="114000"/>
              </a:lnSpc>
              <a:spcBef>
                <a:spcPts val="0"/>
              </a:spcBef>
              <a:spcAft>
                <a:spcPts val="600"/>
              </a:spcAft>
              <a:buClr>
                <a:schemeClr val="dk1"/>
              </a:buClr>
              <a:buSzPts val="1350"/>
              <a:buFont typeface="Arial"/>
              <a:buChar char="•"/>
            </a:pPr>
            <a:r>
              <a:rPr lang="en-US" sz="2200" b="0" i="0" u="none" strike="noStrike" cap="none">
                <a:solidFill>
                  <a:schemeClr val="dk1"/>
                </a:solidFill>
                <a:latin typeface="Open Sans"/>
                <a:ea typeface="Open Sans"/>
                <a:cs typeface="Open Sans"/>
                <a:sym typeface="Open Sans"/>
              </a:rPr>
              <a:t>Information on how RESULTS responds to oppressive incidents</a:t>
            </a:r>
            <a:endParaRPr lang="en-US" sz="2200">
              <a:solidFill>
                <a:schemeClr val="dk1"/>
              </a:solidFill>
              <a:latin typeface="Open Sans"/>
              <a:ea typeface="Open Sans"/>
              <a:cs typeface="Open Sans"/>
            </a:endParaRPr>
          </a:p>
        </p:txBody>
      </p:sp>
      <p:sp>
        <p:nvSpPr>
          <p:cNvPr id="5" name="Slide Number Placeholder 4">
            <a:extLst>
              <a:ext uri="{FF2B5EF4-FFF2-40B4-BE49-F238E27FC236}">
                <a16:creationId xmlns:a16="http://schemas.microsoft.com/office/drawing/2014/main" id="{C35A0141-B422-DE09-B46D-ED220C6529FD}"/>
              </a:ext>
            </a:extLst>
          </p:cNvPr>
          <p:cNvSpPr>
            <a:spLocks noGrp="1"/>
          </p:cNvSpPr>
          <p:nvPr>
            <p:ph type="sldNum" sz="quarter" idx="12"/>
          </p:nvPr>
        </p:nvSpPr>
        <p:spPr/>
        <p:txBody>
          <a:bodyPr/>
          <a:lstStyle/>
          <a:p>
            <a:fld id="{307E6868-079E-1649-B8D1-459B42CE4DE3}" type="slidenum">
              <a:rPr lang="en-US" smtClean="0"/>
              <a:t>3</a:t>
            </a:fld>
            <a:endParaRPr lang="en-US"/>
          </a:p>
        </p:txBody>
      </p:sp>
    </p:spTree>
    <p:extLst>
      <p:ext uri="{BB962C8B-B14F-4D97-AF65-F5344CB8AC3E}">
        <p14:creationId xmlns:p14="http://schemas.microsoft.com/office/powerpoint/2010/main" val="4196567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2393"/>
            <a:ext cx="7401491" cy="857250"/>
          </a:xfrm>
        </p:spPr>
        <p:txBody>
          <a:bodyPr anchor="ctr">
            <a:noAutofit/>
          </a:bodyPr>
          <a:lstStyle/>
          <a:p>
            <a:r>
              <a:rPr lang="en-US" sz="2800">
                <a:solidFill>
                  <a:srgbClr val="D50032"/>
                </a:solidFill>
                <a:latin typeface="Open Sans"/>
                <a:ea typeface="Open Sans"/>
                <a:cs typeface="Open Sans"/>
              </a:rPr>
              <a:t>Announcements</a:t>
            </a:r>
            <a:endParaRPr lang="en-US"/>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30</a:t>
            </a:fld>
            <a:endParaRPr lang="en-US"/>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4572000" y="2571750"/>
            <a:ext cx="3363660"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buFont typeface="Arial"/>
              <a:buNone/>
            </a:pPr>
            <a:r>
              <a:rPr lang="en-US" sz="1900" b="1" dirty="0">
                <a:latin typeface="Open Sans"/>
                <a:ea typeface="Open Sans"/>
                <a:cs typeface="Open Sans"/>
              </a:rPr>
              <a:t>Keisha </a:t>
            </a:r>
            <a:r>
              <a:rPr lang="en-US" sz="1900" b="1" dirty="0" err="1">
                <a:latin typeface="Open Sans"/>
                <a:ea typeface="Open Sans"/>
                <a:cs typeface="Open Sans"/>
              </a:rPr>
              <a:t>Mcvey</a:t>
            </a:r>
            <a:endParaRPr lang="en-US" sz="1900" dirty="0"/>
          </a:p>
          <a:p>
            <a:pPr marL="115570" indent="0">
              <a:buNone/>
            </a:pPr>
            <a:r>
              <a:rPr lang="en-US" sz="1900" dirty="0">
                <a:latin typeface="Open Sans"/>
                <a:ea typeface="Open Sans"/>
                <a:cs typeface="Open Sans"/>
              </a:rPr>
              <a:t>Senior Associate, Experts on Poverty</a:t>
            </a:r>
            <a:endParaRPr lang="en-US" sz="1900" dirty="0"/>
          </a:p>
          <a:p>
            <a:pPr marL="115570" indent="0">
              <a:buFont typeface="Arial"/>
              <a:buNone/>
            </a:pPr>
            <a:r>
              <a:rPr lang="en-US" sz="1900" dirty="0">
                <a:latin typeface="Open Sans"/>
                <a:ea typeface="Open Sans"/>
                <a:cs typeface="Open Sans"/>
              </a:rPr>
              <a:t>lmcvey@results.org</a:t>
            </a:r>
          </a:p>
          <a:p>
            <a:pPr marL="115570" indent="0">
              <a:buFont typeface="Arial"/>
              <a:buNone/>
            </a:pPr>
            <a:endParaRPr lang="en-US" sz="2000" dirty="0"/>
          </a:p>
          <a:p>
            <a:pPr>
              <a:buFont typeface="Arial"/>
              <a:buChar char="•"/>
            </a:pPr>
            <a:endParaRPr lang="en-US" sz="2000" dirty="0"/>
          </a:p>
        </p:txBody>
      </p:sp>
      <p:pic>
        <p:nvPicPr>
          <p:cNvPr id="6" name="Picture 5">
            <a:extLst>
              <a:ext uri="{FF2B5EF4-FFF2-40B4-BE49-F238E27FC236}">
                <a16:creationId xmlns:a16="http://schemas.microsoft.com/office/drawing/2014/main" id="{F097BC24-2DB3-3032-D083-607B2068C11B}"/>
              </a:ext>
            </a:extLst>
          </p:cNvPr>
          <p:cNvPicPr>
            <a:picLocks noChangeAspect="1"/>
          </p:cNvPicPr>
          <p:nvPr/>
        </p:nvPicPr>
        <p:blipFill>
          <a:blip r:embed="rId2"/>
          <a:stretch>
            <a:fillRect/>
          </a:stretch>
        </p:blipFill>
        <p:spPr>
          <a:xfrm>
            <a:off x="2133599" y="1487137"/>
            <a:ext cx="2438400" cy="2486025"/>
          </a:xfrm>
          <a:prstGeom prst="rect">
            <a:avLst/>
          </a:prstGeom>
        </p:spPr>
      </p:pic>
    </p:spTree>
    <p:extLst>
      <p:ext uri="{BB962C8B-B14F-4D97-AF65-F5344CB8AC3E}">
        <p14:creationId xmlns:p14="http://schemas.microsoft.com/office/powerpoint/2010/main" val="3831920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2F2FE-FF0D-B8DA-D04A-3C27AAC98637}"/>
              </a:ext>
            </a:extLst>
          </p:cNvPr>
          <p:cNvSpPr>
            <a:spLocks noGrp="1"/>
          </p:cNvSpPr>
          <p:nvPr>
            <p:ph type="title"/>
          </p:nvPr>
        </p:nvSpPr>
        <p:spPr>
          <a:xfrm>
            <a:off x="871254" y="162779"/>
            <a:ext cx="7401491" cy="857250"/>
          </a:xfrm>
        </p:spPr>
        <p:txBody>
          <a:bodyPr/>
          <a:lstStyle/>
          <a:p>
            <a:r>
              <a:rPr lang="en-US">
                <a:solidFill>
                  <a:srgbClr val="D50032"/>
                </a:solidFill>
              </a:rPr>
              <a:t>Thank you for joining us!</a:t>
            </a:r>
          </a:p>
        </p:txBody>
      </p:sp>
      <p:sp>
        <p:nvSpPr>
          <p:cNvPr id="3" name="Content Placeholder 2">
            <a:extLst>
              <a:ext uri="{FF2B5EF4-FFF2-40B4-BE49-F238E27FC236}">
                <a16:creationId xmlns:a16="http://schemas.microsoft.com/office/drawing/2014/main" id="{FFDFEF41-47D9-E0FA-9957-E7AFA30C6215}"/>
              </a:ext>
            </a:extLst>
          </p:cNvPr>
          <p:cNvSpPr>
            <a:spLocks noGrp="1"/>
          </p:cNvSpPr>
          <p:nvPr>
            <p:ph idx="1"/>
          </p:nvPr>
        </p:nvSpPr>
        <p:spPr>
          <a:xfrm>
            <a:off x="457199" y="1372791"/>
            <a:ext cx="8229600" cy="3394472"/>
          </a:xfrm>
        </p:spPr>
        <p:txBody>
          <a:bodyPr>
            <a:normAutofit/>
          </a:bodyPr>
          <a:lstStyle/>
          <a:p>
            <a:pPr marL="0" marR="0" lvl="0" indent="0" algn="ctr" defTabSz="457200" rtl="0" eaLnBrk="1" fontAlgn="auto" latinLnBrk="0" hangingPunct="1">
              <a:lnSpc>
                <a:spcPct val="114000"/>
              </a:lnSpc>
              <a:spcBef>
                <a:spcPts val="0"/>
              </a:spcBef>
              <a:spcAft>
                <a:spcPts val="0"/>
              </a:spcAft>
              <a:buClrTx/>
              <a:buSzTx/>
              <a:buFontTx/>
              <a:buNone/>
              <a:tabLst/>
              <a:defRPr/>
            </a:pPr>
            <a:r>
              <a:rPr kumimoji="0" lang="en-US" sz="3200" b="0" i="1"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Who is joining you in the room today?</a:t>
            </a:r>
          </a:p>
          <a:p>
            <a:pPr marL="0" marR="0" lvl="0" indent="0" algn="ctr" defTabSz="457200" rtl="0" eaLnBrk="1" fontAlgn="auto" latinLnBrk="0" hangingPunct="1">
              <a:lnSpc>
                <a:spcPct val="114000"/>
              </a:lnSpc>
              <a:spcBef>
                <a:spcPts val="0"/>
              </a:spcBef>
              <a:spcAft>
                <a:spcPts val="0"/>
              </a:spcAft>
              <a:buClrTx/>
              <a:buSzTx/>
              <a:buFontTx/>
              <a:buNone/>
              <a:tabLst/>
              <a:defRPr/>
            </a:pPr>
            <a:endParaRPr kumimoji="0" lang="en-US" sz="3200" b="0" i="1"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ctr" defTabSz="457200" rtl="0" eaLnBrk="1" fontAlgn="auto" latinLnBrk="0" hangingPunct="1">
              <a:lnSpc>
                <a:spcPct val="114000"/>
              </a:lnSpc>
              <a:spcBef>
                <a:spcPts val="0"/>
              </a:spcBef>
              <a:spcAft>
                <a:spcPts val="0"/>
              </a:spcAft>
              <a:buClrTx/>
              <a:buSzTx/>
              <a:buFontTx/>
              <a:buNone/>
              <a:tabLst/>
              <a:defRPr/>
            </a:pPr>
            <a:r>
              <a:rPr kumimoji="0" lang="en-US" sz="320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In the poll, please respond with the number of people in the room with you (including yourself).</a:t>
            </a:r>
          </a:p>
        </p:txBody>
      </p:sp>
      <p:sp>
        <p:nvSpPr>
          <p:cNvPr id="5" name="Slide Number Placeholder 4">
            <a:extLst>
              <a:ext uri="{FF2B5EF4-FFF2-40B4-BE49-F238E27FC236}">
                <a16:creationId xmlns:a16="http://schemas.microsoft.com/office/drawing/2014/main" id="{8171BF81-E875-4938-C500-E04239D64901}"/>
              </a:ext>
            </a:extLst>
          </p:cNvPr>
          <p:cNvSpPr>
            <a:spLocks noGrp="1"/>
          </p:cNvSpPr>
          <p:nvPr>
            <p:ph type="sldNum" sz="quarter" idx="12"/>
          </p:nvPr>
        </p:nvSpPr>
        <p:spPr/>
        <p:txBody>
          <a:bodyPr/>
          <a:lstStyle/>
          <a:p>
            <a:fld id="{307E6868-079E-1649-B8D1-459B42CE4DE3}" type="slidenum">
              <a:rPr lang="en-US" smtClean="0"/>
              <a:t>31</a:t>
            </a:fld>
            <a:endParaRPr lang="en-US"/>
          </a:p>
        </p:txBody>
      </p:sp>
    </p:spTree>
    <p:extLst>
      <p:ext uri="{BB962C8B-B14F-4D97-AF65-F5344CB8AC3E}">
        <p14:creationId xmlns:p14="http://schemas.microsoft.com/office/powerpoint/2010/main" val="28835285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fontScale="90000"/>
          </a:bodyPr>
          <a:lstStyle/>
          <a:p>
            <a:br>
              <a:rPr lang="en-US" dirty="0">
                <a:solidFill>
                  <a:srgbClr val="D50032"/>
                </a:solidFill>
                <a:latin typeface="Open Sans"/>
                <a:ea typeface="Open Sans"/>
                <a:cs typeface="Open Sans"/>
              </a:rPr>
            </a:br>
            <a:r>
              <a:rPr lang="en-US" dirty="0">
                <a:solidFill>
                  <a:srgbClr val="D50032"/>
                </a:solidFill>
                <a:latin typeface="Open Sans"/>
                <a:ea typeface="Open Sans"/>
                <a:cs typeface="Open Sans"/>
              </a:rPr>
              <a:t>Making the Elections About Poverty</a:t>
            </a:r>
            <a:endParaRPr lang="en-US" dirty="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32</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p:txBody>
          <a:bodyPr vert="horz" lIns="91440" tIns="45720" rIns="91440" bIns="45720" rtlCol="0" anchor="t">
            <a:normAutofit fontScale="92500"/>
          </a:bodyPr>
          <a:lstStyle/>
          <a:p>
            <a:pPr marL="0" indent="0" algn="ctr">
              <a:lnSpc>
                <a:spcPct val="114000"/>
              </a:lnSpc>
              <a:spcBef>
                <a:spcPts val="0"/>
              </a:spcBef>
              <a:spcAft>
                <a:spcPts val="1200"/>
              </a:spcAft>
              <a:buNone/>
            </a:pPr>
            <a:r>
              <a:rPr lang="en-US" sz="2400" b="1" dirty="0">
                <a:latin typeface="Open Sans"/>
                <a:ea typeface="Open Sans"/>
                <a:cs typeface="Segoe UI"/>
              </a:rPr>
              <a:t>Wednesday, July 17, 8:30 p.m. ET</a:t>
            </a:r>
            <a:endParaRPr lang="en-US" sz="1900" dirty="0">
              <a:latin typeface="Open Sans"/>
              <a:cs typeface="Segoe UI"/>
            </a:endParaRPr>
          </a:p>
          <a:p>
            <a:pPr algn="ctr">
              <a:lnSpc>
                <a:spcPct val="114000"/>
              </a:lnSpc>
              <a:spcBef>
                <a:spcPts val="0"/>
              </a:spcBef>
              <a:spcAft>
                <a:spcPts val="1200"/>
              </a:spcAft>
              <a:buNone/>
            </a:pPr>
            <a:r>
              <a:rPr lang="en-US" sz="1900" dirty="0">
                <a:solidFill>
                  <a:srgbClr val="141827"/>
                </a:solidFill>
                <a:latin typeface="Open Sans"/>
                <a:ea typeface="Open Sans"/>
                <a:cs typeface="Open Sans"/>
              </a:rPr>
              <a:t>Election season is an opportunity to build relationships with anyone running for office and to elevate poverty issues with the public. </a:t>
            </a:r>
            <a:endParaRPr lang="en-US" sz="1900" dirty="0">
              <a:solidFill>
                <a:srgbClr val="141827"/>
              </a:solidFill>
              <a:ea typeface="Open Sans"/>
            </a:endParaRPr>
          </a:p>
          <a:p>
            <a:pPr algn="ctr">
              <a:lnSpc>
                <a:spcPct val="114000"/>
              </a:lnSpc>
              <a:spcBef>
                <a:spcPts val="0"/>
              </a:spcBef>
              <a:spcAft>
                <a:spcPts val="1200"/>
              </a:spcAft>
              <a:buNone/>
            </a:pPr>
            <a:r>
              <a:rPr lang="en-US" sz="1900" dirty="0">
                <a:solidFill>
                  <a:srgbClr val="141827"/>
                </a:solidFill>
                <a:latin typeface="Open Sans"/>
                <a:ea typeface="Open Sans"/>
                <a:cs typeface="Open Sans"/>
              </a:rPr>
              <a:t>Let’s learn and strategize the on the elections. We will share ideas on how to find candidates and engage with them. And we will learn how to effectively “birddog” candidates — show up at candidate events and be heard — so that we can raise our poverty issues during election season. </a:t>
            </a:r>
            <a:endParaRPr lang="en-US" sz="1900" dirty="0">
              <a:solidFill>
                <a:srgbClr val="141827"/>
              </a:solidFill>
              <a:latin typeface="Open Sans"/>
              <a:cs typeface="Open Sans"/>
            </a:endParaRPr>
          </a:p>
          <a:p>
            <a:pPr algn="ctr">
              <a:lnSpc>
                <a:spcPct val="114000"/>
              </a:lnSpc>
              <a:spcBef>
                <a:spcPts val="0"/>
              </a:spcBef>
              <a:spcAft>
                <a:spcPts val="1200"/>
              </a:spcAft>
              <a:buNone/>
            </a:pPr>
            <a:r>
              <a:rPr lang="en-US" sz="1900">
                <a:solidFill>
                  <a:srgbClr val="141827"/>
                </a:solidFill>
                <a:latin typeface="Open Sans"/>
                <a:ea typeface="Open Sans"/>
                <a:cs typeface="Open Sans"/>
              </a:rPr>
              <a:t>Register: </a:t>
            </a:r>
            <a:r>
              <a:rPr lang="en-US" sz="1900">
                <a:solidFill>
                  <a:srgbClr val="141827"/>
                </a:solidFill>
                <a:latin typeface="Open Sans"/>
                <a:ea typeface="Open Sans"/>
                <a:cs typeface="Open Sans"/>
                <a:hlinkClick r:id="rId2"/>
              </a:rPr>
              <a:t>https://tinyurl.com/MakeElectionsAboutPoverty</a:t>
            </a:r>
            <a:r>
              <a:rPr lang="en-US" sz="1900">
                <a:solidFill>
                  <a:srgbClr val="141827"/>
                </a:solidFill>
                <a:latin typeface="Open Sans"/>
                <a:ea typeface="Open Sans"/>
                <a:cs typeface="Open Sans"/>
              </a:rPr>
              <a:t> </a:t>
            </a:r>
            <a:endParaRPr lang="en-US" sz="1900" dirty="0">
              <a:solidFill>
                <a:srgbClr val="141827"/>
              </a:solidFill>
              <a:latin typeface="Open Sans"/>
              <a:cs typeface="Open Sans"/>
            </a:endParaRPr>
          </a:p>
          <a:p>
            <a:pPr algn="ctr">
              <a:buNone/>
            </a:pPr>
            <a:endParaRPr lang="en-US" sz="1900" dirty="0">
              <a:solidFill>
                <a:srgbClr val="D50032"/>
              </a:solidFill>
              <a:cs typeface="Open Sans"/>
            </a:endParaRPr>
          </a:p>
        </p:txBody>
      </p:sp>
    </p:spTree>
    <p:extLst>
      <p:ext uri="{BB962C8B-B14F-4D97-AF65-F5344CB8AC3E}">
        <p14:creationId xmlns:p14="http://schemas.microsoft.com/office/powerpoint/2010/main" val="4251562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607485" y="0"/>
            <a:ext cx="7401491" cy="1472711"/>
          </a:xfrm>
        </p:spPr>
        <p:txBody>
          <a:bodyPr vert="horz" lIns="91440" tIns="45720" rIns="91440" bIns="45720" rtlCol="0" anchor="ctr">
            <a:noAutofit/>
          </a:bodyPr>
          <a:lstStyle/>
          <a:p>
            <a:r>
              <a:rPr lang="en-US" sz="3200" dirty="0">
                <a:latin typeface="Open Sans"/>
                <a:ea typeface="Open Sans"/>
                <a:cs typeface="Open Sans"/>
              </a:rPr>
              <a:t>City of Grants Pass v. Johnson</a:t>
            </a:r>
            <a:endParaRPr lang="en-US" sz="3200" dirty="0"/>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33</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57200" y="1230746"/>
            <a:ext cx="8229600" cy="3675825"/>
          </a:xfrm>
        </p:spPr>
        <p:txBody>
          <a:bodyPr vert="horz" lIns="91440" tIns="45720" rIns="91440" bIns="45720" rtlCol="0" anchor="t">
            <a:normAutofit/>
          </a:bodyPr>
          <a:lstStyle/>
          <a:p>
            <a:pPr marL="0" indent="0" algn="ctr">
              <a:lnSpc>
                <a:spcPct val="114000"/>
              </a:lnSpc>
              <a:spcBef>
                <a:spcPts val="0"/>
              </a:spcBef>
              <a:spcAft>
                <a:spcPts val="1200"/>
              </a:spcAft>
              <a:buNone/>
            </a:pPr>
            <a:r>
              <a:rPr lang="en-US" sz="2400" b="1" dirty="0">
                <a:latin typeface="Open Sans"/>
                <a:ea typeface="Open Sans"/>
                <a:cs typeface="Segoe UI"/>
              </a:rPr>
              <a:t>Thursday, July 18, 1:00 p.m. ET</a:t>
            </a:r>
            <a:endParaRPr lang="en-US" sz="1900" dirty="0">
              <a:latin typeface="Open Sans"/>
              <a:cs typeface="Segoe UI"/>
            </a:endParaRPr>
          </a:p>
          <a:p>
            <a:pPr algn="ctr">
              <a:lnSpc>
                <a:spcPct val="113999"/>
              </a:lnSpc>
              <a:spcBef>
                <a:spcPts val="0"/>
              </a:spcBef>
              <a:spcAft>
                <a:spcPts val="1200"/>
              </a:spcAft>
              <a:buNone/>
            </a:pPr>
            <a:r>
              <a:rPr lang="en-US" sz="1800" dirty="0">
                <a:solidFill>
                  <a:srgbClr val="141827"/>
                </a:solidFill>
                <a:latin typeface="Open Sans"/>
                <a:ea typeface="Open Sans"/>
                <a:cs typeface="Open Sans"/>
              </a:rPr>
              <a:t>Join us for this town hall to learn more about what to expect after the Grants Pass decision, what actions YOU can take with your lawmakers in the coming months as we head into election season, how you can engage others to push back on policies that punish people experiencing homelessness and poverty, and what resources are available to support your advocacy on stopping governments from punishing people living in poverty.</a:t>
            </a:r>
            <a:endParaRPr lang="en-US" sz="1800" dirty="0">
              <a:latin typeface="Open Sans"/>
            </a:endParaRPr>
          </a:p>
          <a:p>
            <a:pPr algn="ctr">
              <a:lnSpc>
                <a:spcPct val="114000"/>
              </a:lnSpc>
              <a:spcBef>
                <a:spcPts val="0"/>
              </a:spcBef>
              <a:spcAft>
                <a:spcPts val="1200"/>
              </a:spcAft>
              <a:buNone/>
            </a:pPr>
            <a:r>
              <a:rPr lang="en-US" sz="1900" dirty="0">
                <a:solidFill>
                  <a:srgbClr val="141827"/>
                </a:solidFill>
                <a:latin typeface="Open Sans"/>
                <a:ea typeface="Open Sans"/>
                <a:cs typeface="Open Sans"/>
                <a:hlinkClick r:id="rId2"/>
              </a:rPr>
              <a:t>Register today.</a:t>
            </a:r>
            <a:endParaRPr lang="en-US" sz="1900">
              <a:solidFill>
                <a:srgbClr val="141827"/>
              </a:solidFill>
              <a:latin typeface="Open Sans"/>
              <a:cs typeface="Open Sans"/>
            </a:endParaRPr>
          </a:p>
          <a:p>
            <a:pPr algn="ctr">
              <a:buNone/>
            </a:pPr>
            <a:endParaRPr lang="en-US" sz="1900" dirty="0">
              <a:solidFill>
                <a:srgbClr val="D50032"/>
              </a:solidFill>
              <a:cs typeface="Open Sans"/>
            </a:endParaRPr>
          </a:p>
        </p:txBody>
      </p:sp>
    </p:spTree>
    <p:extLst>
      <p:ext uri="{BB962C8B-B14F-4D97-AF65-F5344CB8AC3E}">
        <p14:creationId xmlns:p14="http://schemas.microsoft.com/office/powerpoint/2010/main" val="30167036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712992" y="228600"/>
            <a:ext cx="7401491" cy="857250"/>
          </a:xfrm>
        </p:spPr>
        <p:txBody>
          <a:bodyPr>
            <a:normAutofit fontScale="90000"/>
          </a:bodyPr>
          <a:lstStyle/>
          <a:p>
            <a:r>
              <a:rPr lang="en-US" dirty="0">
                <a:latin typeface="Open Sans"/>
                <a:ea typeface="Open Sans"/>
                <a:cs typeface="Open Sans"/>
              </a:rPr>
              <a:t>Making an Impact on Capitol Hill</a:t>
            </a:r>
            <a:endParaRPr lang="en-US" dirty="0"/>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34</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p:txBody>
          <a:bodyPr vert="horz" lIns="91440" tIns="45720" rIns="91440" bIns="45720" rtlCol="0" anchor="t">
            <a:normAutofit lnSpcReduction="10000"/>
          </a:bodyPr>
          <a:lstStyle/>
          <a:p>
            <a:pPr marL="0" indent="0" algn="ctr">
              <a:lnSpc>
                <a:spcPct val="114000"/>
              </a:lnSpc>
              <a:spcBef>
                <a:spcPts val="0"/>
              </a:spcBef>
              <a:spcAft>
                <a:spcPts val="1200"/>
              </a:spcAft>
              <a:buNone/>
            </a:pPr>
            <a:r>
              <a:rPr lang="en-US" sz="2400" b="1" dirty="0">
                <a:latin typeface="Open Sans"/>
                <a:ea typeface="Open Sans"/>
                <a:cs typeface="Segoe UI"/>
              </a:rPr>
              <a:t>Thursday, July 25, 12:00 p.m. ET</a:t>
            </a:r>
            <a:endParaRPr lang="en-US" sz="1900" dirty="0">
              <a:latin typeface="Open Sans"/>
              <a:cs typeface="Segoe UI"/>
            </a:endParaRPr>
          </a:p>
          <a:p>
            <a:pPr algn="ctr">
              <a:lnSpc>
                <a:spcPct val="113999"/>
              </a:lnSpc>
              <a:spcBef>
                <a:spcPts val="0"/>
              </a:spcBef>
              <a:spcAft>
                <a:spcPts val="1200"/>
              </a:spcAft>
              <a:buNone/>
            </a:pPr>
            <a:r>
              <a:rPr lang="en-US" sz="1800" dirty="0">
                <a:solidFill>
                  <a:srgbClr val="141827"/>
                </a:solidFill>
                <a:latin typeface="Open Sans"/>
                <a:ea typeface="Open Sans"/>
                <a:cs typeface="Open Sans"/>
              </a:rPr>
              <a:t>You are invited to hear from three inspiring RESULTS fellows on July 25. Through stories, video, and photos taken from the day fellows came to Capitol Hill, they will describe what it’s like to walk the halls of Congress for the first time, how their meetings went, and the </a:t>
            </a:r>
            <a:r>
              <a:rPr lang="en-US" sz="1800" dirty="0">
                <a:solidFill>
                  <a:srgbClr val="D50032"/>
                </a:solidFill>
                <a:latin typeface="Open Sans"/>
                <a:ea typeface="Open Sans"/>
                <a:cs typeface="Open Sans"/>
                <a:hlinkClick r:id="rId2"/>
              </a:rPr>
              <a:t>record $1.58 billion pledge for lifesaving vaccines</a:t>
            </a:r>
            <a:r>
              <a:rPr lang="en-US" sz="1800" dirty="0">
                <a:solidFill>
                  <a:srgbClr val="141827"/>
                </a:solidFill>
                <a:latin typeface="Open Sans"/>
                <a:ea typeface="Open Sans"/>
                <a:cs typeface="Open Sans"/>
              </a:rPr>
              <a:t> that ensued. They will also share how RESULTS is transforming their lives, thanks to the support of our donors. </a:t>
            </a:r>
            <a:endParaRPr lang="en-US" sz="1800" dirty="0">
              <a:solidFill>
                <a:srgbClr val="141827"/>
              </a:solidFill>
              <a:latin typeface="Open Sans"/>
              <a:cs typeface="Open Sans"/>
            </a:endParaRPr>
          </a:p>
          <a:p>
            <a:pPr algn="ctr">
              <a:lnSpc>
                <a:spcPct val="114000"/>
              </a:lnSpc>
              <a:spcBef>
                <a:spcPts val="0"/>
              </a:spcBef>
              <a:spcAft>
                <a:spcPts val="1200"/>
              </a:spcAft>
              <a:buNone/>
            </a:pPr>
            <a:r>
              <a:rPr lang="en-US" sz="1900" dirty="0">
                <a:solidFill>
                  <a:srgbClr val="141827"/>
                </a:solidFill>
                <a:latin typeface="Open Sans"/>
                <a:ea typeface="Open Sans"/>
                <a:cs typeface="Open Sans"/>
                <a:hlinkClick r:id="rId3"/>
              </a:rPr>
              <a:t>Register today.</a:t>
            </a:r>
            <a:endParaRPr lang="en-US" sz="1900" dirty="0">
              <a:solidFill>
                <a:srgbClr val="141827"/>
              </a:solidFill>
              <a:latin typeface="Open Sans"/>
              <a:cs typeface="Open Sans"/>
            </a:endParaRPr>
          </a:p>
          <a:p>
            <a:pPr algn="ctr">
              <a:buNone/>
            </a:pPr>
            <a:endParaRPr lang="en-US" sz="1900" dirty="0">
              <a:solidFill>
                <a:srgbClr val="D50032"/>
              </a:solidFill>
              <a:cs typeface="Open Sans"/>
            </a:endParaRPr>
          </a:p>
        </p:txBody>
      </p:sp>
    </p:spTree>
    <p:extLst>
      <p:ext uri="{BB962C8B-B14F-4D97-AF65-F5344CB8AC3E}">
        <p14:creationId xmlns:p14="http://schemas.microsoft.com/office/powerpoint/2010/main" val="2274481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211015"/>
            <a:ext cx="7401491" cy="857250"/>
          </a:xfrm>
        </p:spPr>
        <p:txBody>
          <a:bodyPr>
            <a:normAutofit fontScale="90000"/>
          </a:bodyPr>
          <a:lstStyle/>
          <a:p>
            <a:r>
              <a:rPr lang="en-US" dirty="0">
                <a:latin typeface="Open Sans"/>
                <a:ea typeface="Open Sans"/>
                <a:cs typeface="Open Sans"/>
              </a:rPr>
              <a:t>Debriefing the Policy Landscape after the SCOTUS Term (Part 2)</a:t>
            </a:r>
            <a:endParaRPr lang="en-US" dirty="0"/>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35</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p:txBody>
          <a:bodyPr vert="horz" lIns="91440" tIns="45720" rIns="91440" bIns="45720" rtlCol="0" anchor="t">
            <a:normAutofit fontScale="92500"/>
          </a:bodyPr>
          <a:lstStyle/>
          <a:p>
            <a:pPr marL="0" indent="0" algn="ctr">
              <a:lnSpc>
                <a:spcPct val="114000"/>
              </a:lnSpc>
              <a:spcBef>
                <a:spcPts val="0"/>
              </a:spcBef>
              <a:spcAft>
                <a:spcPts val="1200"/>
              </a:spcAft>
              <a:buNone/>
            </a:pPr>
            <a:r>
              <a:rPr lang="en-US" sz="2400" b="1" dirty="0">
                <a:latin typeface="Open Sans"/>
                <a:ea typeface="Open Sans"/>
                <a:cs typeface="Segoe UI"/>
              </a:rPr>
              <a:t>Tuesday, July 30, 1:00 p.m. ET</a:t>
            </a:r>
            <a:endParaRPr lang="en-US" sz="1900" dirty="0">
              <a:latin typeface="Open Sans"/>
              <a:cs typeface="Segoe UI"/>
            </a:endParaRPr>
          </a:p>
          <a:p>
            <a:pPr algn="ctr">
              <a:lnSpc>
                <a:spcPct val="113999"/>
              </a:lnSpc>
              <a:spcBef>
                <a:spcPts val="0"/>
              </a:spcBef>
              <a:spcAft>
                <a:spcPts val="1200"/>
              </a:spcAft>
              <a:buNone/>
            </a:pPr>
            <a:r>
              <a:rPr lang="en-US" sz="1800" dirty="0">
                <a:solidFill>
                  <a:srgbClr val="141827"/>
                </a:solidFill>
                <a:latin typeface="Open Sans"/>
                <a:ea typeface="Open Sans"/>
                <a:cs typeface="Open Sans"/>
              </a:rPr>
              <a:t>Join to discuss some of the high-profile rulings from the Supreme Court of the United States that would affect millions of people living in poverty and their relationship with the federal government. This second installment of office hours debriefing the policy landscape would recap the ruling on </a:t>
            </a:r>
            <a:r>
              <a:rPr lang="en-US" sz="1800" i="1" dirty="0">
                <a:solidFill>
                  <a:srgbClr val="141827"/>
                </a:solidFill>
                <a:latin typeface="Open Sans"/>
                <a:ea typeface="Open Sans"/>
                <a:cs typeface="Open Sans"/>
              </a:rPr>
              <a:t>Loper Bright Enterprises v. Raimondo</a:t>
            </a:r>
            <a:r>
              <a:rPr lang="en-US" sz="1800" dirty="0">
                <a:solidFill>
                  <a:srgbClr val="141827"/>
                </a:solidFill>
                <a:latin typeface="Open Sans"/>
                <a:ea typeface="Open Sans"/>
                <a:cs typeface="Open Sans"/>
              </a:rPr>
              <a:t> and its impact on our mission. Feel free to come with questions you may have about the case and about other rulings of the Supreme Court and how these would affect our work with Congress.</a:t>
            </a:r>
            <a:endParaRPr lang="en-US" sz="1800" dirty="0">
              <a:latin typeface="Open Sans"/>
            </a:endParaRPr>
          </a:p>
          <a:p>
            <a:pPr algn="ctr">
              <a:lnSpc>
                <a:spcPct val="113999"/>
              </a:lnSpc>
              <a:spcBef>
                <a:spcPts val="0"/>
              </a:spcBef>
              <a:spcAft>
                <a:spcPts val="1200"/>
              </a:spcAft>
              <a:buNone/>
            </a:pPr>
            <a:r>
              <a:rPr lang="en-US" sz="1900" dirty="0">
                <a:solidFill>
                  <a:srgbClr val="141827"/>
                </a:solidFill>
                <a:latin typeface="Open Sans"/>
                <a:ea typeface="Open Sans"/>
                <a:cs typeface="Open Sans"/>
                <a:hlinkClick r:id="rId2"/>
              </a:rPr>
              <a:t>Join on Zoom here.</a:t>
            </a:r>
            <a:r>
              <a:rPr lang="en-US" sz="1900">
                <a:solidFill>
                  <a:srgbClr val="141827"/>
                </a:solidFill>
                <a:latin typeface="Open Sans"/>
                <a:ea typeface="Open Sans"/>
                <a:cs typeface="Open Sans"/>
              </a:rPr>
              <a:t> No registration required.</a:t>
            </a:r>
            <a:endParaRPr lang="en-US"/>
          </a:p>
          <a:p>
            <a:pPr algn="ctr">
              <a:buNone/>
            </a:pPr>
            <a:endParaRPr lang="en-US" sz="1900" dirty="0">
              <a:solidFill>
                <a:srgbClr val="D50032"/>
              </a:solidFill>
              <a:cs typeface="Open Sans"/>
            </a:endParaRPr>
          </a:p>
        </p:txBody>
      </p:sp>
    </p:spTree>
    <p:extLst>
      <p:ext uri="{BB962C8B-B14F-4D97-AF65-F5344CB8AC3E}">
        <p14:creationId xmlns:p14="http://schemas.microsoft.com/office/powerpoint/2010/main" val="1927515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BAD45-5D48-EB00-772C-72982542D432}"/>
              </a:ext>
            </a:extLst>
          </p:cNvPr>
          <p:cNvSpPr>
            <a:spLocks noGrp="1"/>
          </p:cNvSpPr>
          <p:nvPr>
            <p:ph type="title"/>
          </p:nvPr>
        </p:nvSpPr>
        <p:spPr>
          <a:xfrm>
            <a:off x="871254" y="241979"/>
            <a:ext cx="7401491" cy="857250"/>
          </a:xfrm>
        </p:spPr>
        <p:txBody>
          <a:bodyPr/>
          <a:lstStyle/>
          <a:p>
            <a:r>
              <a:rPr lang="en-US">
                <a:solidFill>
                  <a:srgbClr val="D50032"/>
                </a:solidFill>
                <a:latin typeface="Open Sans"/>
                <a:ea typeface="Open Sans"/>
                <a:cs typeface="Open Sans"/>
              </a:rPr>
              <a:t>Partnership Calls</a:t>
            </a:r>
            <a:endParaRPr lang="en-US">
              <a:solidFill>
                <a:srgbClr val="D50032"/>
              </a:solidFill>
            </a:endParaRPr>
          </a:p>
        </p:txBody>
      </p:sp>
      <p:sp>
        <p:nvSpPr>
          <p:cNvPr id="3" name="Content Placeholder 2">
            <a:extLst>
              <a:ext uri="{FF2B5EF4-FFF2-40B4-BE49-F238E27FC236}">
                <a16:creationId xmlns:a16="http://schemas.microsoft.com/office/drawing/2014/main" id="{0BB160CF-9C38-925A-4F75-D40B34EFCE8B}"/>
              </a:ext>
            </a:extLst>
          </p:cNvPr>
          <p:cNvSpPr>
            <a:spLocks noGrp="1"/>
          </p:cNvSpPr>
          <p:nvPr>
            <p:ph idx="1"/>
          </p:nvPr>
        </p:nvSpPr>
        <p:spPr>
          <a:xfrm>
            <a:off x="457200" y="1156253"/>
            <a:ext cx="8229600" cy="3394472"/>
          </a:xfrm>
        </p:spPr>
        <p:txBody>
          <a:bodyPr vert="horz" lIns="91440" tIns="45720" rIns="91440" bIns="45720" rtlCol="0" anchor="t">
            <a:noAutofit/>
          </a:bodyPr>
          <a:lstStyle/>
          <a:p>
            <a:pPr marL="0" indent="0" algn="ctr">
              <a:lnSpc>
                <a:spcPct val="113000"/>
              </a:lnSpc>
              <a:spcBef>
                <a:spcPts val="0"/>
              </a:spcBef>
              <a:buNone/>
            </a:pPr>
            <a:endParaRPr lang="en-US" sz="2200" b="1" dirty="0">
              <a:latin typeface="Open Sans"/>
              <a:ea typeface="Open Sans"/>
              <a:cs typeface="Open Sans"/>
            </a:endParaRPr>
          </a:p>
          <a:p>
            <a:pPr marL="0" indent="0" algn="ctr">
              <a:lnSpc>
                <a:spcPct val="112999"/>
              </a:lnSpc>
              <a:spcBef>
                <a:spcPts val="0"/>
              </a:spcBef>
              <a:buNone/>
            </a:pPr>
            <a:r>
              <a:rPr lang="en-US" sz="2400" b="1" dirty="0">
                <a:latin typeface="Open Sans"/>
                <a:ea typeface="Open Sans"/>
                <a:cs typeface="Open Sans"/>
              </a:rPr>
              <a:t>Together Women Rise Partnership Webinar</a:t>
            </a:r>
            <a:endParaRPr lang="en-US" sz="2400" dirty="0">
              <a:latin typeface="Open Sans"/>
              <a:ea typeface="Open Sans"/>
              <a:cs typeface="Open Sans"/>
            </a:endParaRPr>
          </a:p>
          <a:p>
            <a:pPr marL="0" indent="0" algn="ctr">
              <a:lnSpc>
                <a:spcPct val="112999"/>
              </a:lnSpc>
              <a:spcBef>
                <a:spcPts val="0"/>
              </a:spcBef>
              <a:buNone/>
            </a:pPr>
            <a:r>
              <a:rPr lang="en-US" sz="2400" dirty="0">
                <a:latin typeface="Open Sans"/>
                <a:ea typeface="Open Sans"/>
                <a:cs typeface="Open Sans"/>
              </a:rPr>
              <a:t>Tuesday, July 16, 8:30 p.m. ET</a:t>
            </a:r>
          </a:p>
          <a:p>
            <a:pPr marL="0" indent="0" algn="ctr">
              <a:lnSpc>
                <a:spcPct val="113999"/>
              </a:lnSpc>
              <a:spcBef>
                <a:spcPts val="0"/>
              </a:spcBef>
              <a:spcAft>
                <a:spcPts val="1200"/>
              </a:spcAft>
              <a:buNone/>
            </a:pPr>
            <a:r>
              <a:rPr lang="en-US" sz="2400" dirty="0">
                <a:latin typeface="Open Sans"/>
                <a:ea typeface="Open Sans"/>
                <a:cs typeface="Open Sans"/>
                <a:hlinkClick r:id="rId2"/>
              </a:rPr>
              <a:t>Click to learn more</a:t>
            </a:r>
            <a:r>
              <a:rPr lang="en-US" sz="2400" dirty="0">
                <a:latin typeface="Open Sans"/>
                <a:ea typeface="Open Sans"/>
                <a:cs typeface="Open Sans"/>
              </a:rPr>
              <a:t>.</a:t>
            </a:r>
          </a:p>
        </p:txBody>
      </p:sp>
      <p:sp>
        <p:nvSpPr>
          <p:cNvPr id="4" name="Slide Number Placeholder 3">
            <a:extLst>
              <a:ext uri="{FF2B5EF4-FFF2-40B4-BE49-F238E27FC236}">
                <a16:creationId xmlns:a16="http://schemas.microsoft.com/office/drawing/2014/main" id="{564B4D42-6B57-993B-0140-3F4AE4C50906}"/>
              </a:ext>
            </a:extLst>
          </p:cNvPr>
          <p:cNvSpPr>
            <a:spLocks noGrp="1"/>
          </p:cNvSpPr>
          <p:nvPr>
            <p:ph type="sldNum" sz="quarter" idx="12"/>
          </p:nvPr>
        </p:nvSpPr>
        <p:spPr/>
        <p:txBody>
          <a:bodyPr/>
          <a:lstStyle/>
          <a:p>
            <a:fld id="{307E6868-079E-1649-B8D1-459B42CE4DE3}" type="slidenum">
              <a:rPr lang="en-US" smtClean="0"/>
              <a:t>36</a:t>
            </a:fld>
            <a:endParaRPr lang="en-US"/>
          </a:p>
        </p:txBody>
      </p:sp>
    </p:spTree>
    <p:extLst>
      <p:ext uri="{BB962C8B-B14F-4D97-AF65-F5344CB8AC3E}">
        <p14:creationId xmlns:p14="http://schemas.microsoft.com/office/powerpoint/2010/main" val="26007898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AA598-F09C-DF73-CA2B-9DAB7AB77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A76DB6-6D3E-20E0-A192-CB490E872AF4}"/>
              </a:ext>
            </a:extLst>
          </p:cNvPr>
          <p:cNvSpPr>
            <a:spLocks noGrp="1"/>
          </p:cNvSpPr>
          <p:nvPr>
            <p:ph type="title"/>
          </p:nvPr>
        </p:nvSpPr>
        <p:spPr>
          <a:xfrm>
            <a:off x="871254" y="102393"/>
            <a:ext cx="7401491" cy="653607"/>
          </a:xfrm>
        </p:spPr>
        <p:txBody>
          <a:bodyPr/>
          <a:lstStyle/>
          <a:p>
            <a:r>
              <a:rPr lang="en-US">
                <a:solidFill>
                  <a:srgbClr val="D50032"/>
                </a:solidFill>
                <a:latin typeface="Open Sans"/>
                <a:ea typeface="Open Sans"/>
                <a:cs typeface="Open Sans"/>
              </a:rPr>
              <a:t>Office Hours</a:t>
            </a:r>
          </a:p>
        </p:txBody>
      </p:sp>
      <p:sp>
        <p:nvSpPr>
          <p:cNvPr id="3" name="Content Placeholder 2">
            <a:extLst>
              <a:ext uri="{FF2B5EF4-FFF2-40B4-BE49-F238E27FC236}">
                <a16:creationId xmlns:a16="http://schemas.microsoft.com/office/drawing/2014/main" id="{8776F125-5F2E-E5F8-1A19-BA59EBB6B3CB}"/>
              </a:ext>
            </a:extLst>
          </p:cNvPr>
          <p:cNvSpPr>
            <a:spLocks noGrp="1"/>
          </p:cNvSpPr>
          <p:nvPr>
            <p:ph idx="1"/>
          </p:nvPr>
        </p:nvSpPr>
        <p:spPr>
          <a:xfrm>
            <a:off x="201599" y="1049995"/>
            <a:ext cx="8740800" cy="3394472"/>
          </a:xfrm>
        </p:spPr>
        <p:txBody>
          <a:bodyPr vert="horz" lIns="91440" tIns="45720" rIns="91440" bIns="45720" rtlCol="0" anchor="t">
            <a:noAutofit/>
          </a:bodyPr>
          <a:lstStyle/>
          <a:p>
            <a:pPr marL="0" indent="0" algn="ctr" defTabSz="914400">
              <a:lnSpc>
                <a:spcPct val="114000"/>
              </a:lnSpc>
              <a:spcBef>
                <a:spcPts val="0"/>
              </a:spcBef>
              <a:buNone/>
            </a:pPr>
            <a:endParaRPr lang="en-US" sz="2000" dirty="0">
              <a:latin typeface="Calibri"/>
              <a:ea typeface="Open Sans"/>
              <a:cs typeface="Calibri"/>
            </a:endParaRPr>
          </a:p>
          <a:p>
            <a:pPr marL="0" indent="0" algn="ctr">
              <a:lnSpc>
                <a:spcPct val="112999"/>
              </a:lnSpc>
              <a:spcBef>
                <a:spcPts val="0"/>
              </a:spcBef>
              <a:buNone/>
            </a:pPr>
            <a:r>
              <a:rPr lang="en-US" sz="2400" b="1" dirty="0">
                <a:latin typeface="Open Sans"/>
                <a:ea typeface="Open Sans"/>
                <a:cs typeface="Open Sans"/>
              </a:rPr>
              <a:t>Media Office Hour </a:t>
            </a:r>
            <a:endParaRPr lang="en-US" sz="2400" dirty="0">
              <a:latin typeface="Open Sans"/>
              <a:ea typeface="Open Sans"/>
              <a:cs typeface="Open Sans"/>
            </a:endParaRPr>
          </a:p>
          <a:p>
            <a:pPr marL="0" indent="0" algn="ctr">
              <a:lnSpc>
                <a:spcPct val="113000"/>
              </a:lnSpc>
              <a:spcBef>
                <a:spcPts val="0"/>
              </a:spcBef>
              <a:buNone/>
            </a:pPr>
            <a:r>
              <a:rPr lang="en-US" sz="2400" dirty="0">
                <a:latin typeface="Open Sans"/>
                <a:ea typeface="Open Sans"/>
                <a:cs typeface="Open Sans"/>
              </a:rPr>
              <a:t>Wednesday, July 24, 2:00 p.m. ET</a:t>
            </a:r>
          </a:p>
          <a:p>
            <a:pPr marL="0" indent="0" algn="ctr">
              <a:lnSpc>
                <a:spcPct val="113000"/>
              </a:lnSpc>
              <a:spcBef>
                <a:spcPts val="0"/>
              </a:spcBef>
              <a:buNone/>
            </a:pPr>
            <a:r>
              <a:rPr lang="en-US" sz="2400" dirty="0">
                <a:latin typeface="Open Sans"/>
                <a:ea typeface="Open Sans"/>
                <a:cs typeface="Open Sans"/>
              </a:rPr>
              <a:t>Join at </a:t>
            </a:r>
            <a:r>
              <a:rPr lang="en-US" sz="2400" dirty="0">
                <a:latin typeface="Open Sans"/>
                <a:ea typeface="Open Sans"/>
                <a:cs typeface="Open Sans"/>
                <a:hlinkClick r:id="rId2"/>
              </a:rPr>
              <a:t>https://results.zoom.us/j/93668005494</a:t>
            </a:r>
            <a:r>
              <a:rPr lang="en-US" sz="2400" dirty="0">
                <a:latin typeface="Open Sans"/>
                <a:ea typeface="Open Sans"/>
                <a:cs typeface="Open Sans"/>
              </a:rPr>
              <a:t> </a:t>
            </a:r>
          </a:p>
          <a:p>
            <a:pPr marL="0" indent="0" algn="ctr">
              <a:lnSpc>
                <a:spcPct val="113000"/>
              </a:lnSpc>
              <a:spcBef>
                <a:spcPts val="0"/>
              </a:spcBef>
              <a:spcAft>
                <a:spcPts val="1200"/>
              </a:spcAft>
              <a:buNone/>
            </a:pPr>
            <a:r>
              <a:rPr lang="en-US" sz="2400" dirty="0">
                <a:latin typeface="Open Sans"/>
                <a:ea typeface="Open Sans"/>
                <a:cs typeface="Open Sans"/>
              </a:rPr>
              <a:t>or call (312) 626-6799, meeting ID 936 6800 5494. </a:t>
            </a:r>
          </a:p>
        </p:txBody>
      </p:sp>
      <p:sp>
        <p:nvSpPr>
          <p:cNvPr id="4" name="Slide Number Placeholder 3">
            <a:extLst>
              <a:ext uri="{FF2B5EF4-FFF2-40B4-BE49-F238E27FC236}">
                <a16:creationId xmlns:a16="http://schemas.microsoft.com/office/drawing/2014/main" id="{1FB2CDFD-E113-329E-4EAB-576FC6BA7242}"/>
              </a:ext>
            </a:extLst>
          </p:cNvPr>
          <p:cNvSpPr>
            <a:spLocks noGrp="1"/>
          </p:cNvSpPr>
          <p:nvPr>
            <p:ph type="sldNum" sz="quarter" idx="12"/>
          </p:nvPr>
        </p:nvSpPr>
        <p:spPr/>
        <p:txBody>
          <a:bodyPr/>
          <a:lstStyle/>
          <a:p>
            <a:fld id="{307E6868-079E-1649-B8D1-459B42CE4DE3}" type="slidenum">
              <a:rPr lang="en-US" smtClean="0"/>
              <a:t>37</a:t>
            </a:fld>
            <a:endParaRPr lang="en-US"/>
          </a:p>
        </p:txBody>
      </p:sp>
    </p:spTree>
    <p:extLst>
      <p:ext uri="{BB962C8B-B14F-4D97-AF65-F5344CB8AC3E}">
        <p14:creationId xmlns:p14="http://schemas.microsoft.com/office/powerpoint/2010/main" val="28669745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lstStyle/>
          <a:p>
            <a:r>
              <a:rPr lang="en-US">
                <a:solidFill>
                  <a:srgbClr val="D50032"/>
                </a:solidFill>
              </a:rPr>
              <a:t>Support Calls</a:t>
            </a:r>
          </a:p>
        </p:txBody>
      </p:sp>
      <p:sp>
        <p:nvSpPr>
          <p:cNvPr id="3" name="Content Placeholder 2">
            <a:extLst>
              <a:ext uri="{FF2B5EF4-FFF2-40B4-BE49-F238E27FC236}">
                <a16:creationId xmlns:a16="http://schemas.microsoft.com/office/drawing/2014/main" id="{71370B6C-FA83-D90F-6154-B339BF1DB15C}"/>
              </a:ext>
            </a:extLst>
          </p:cNvPr>
          <p:cNvSpPr>
            <a:spLocks noGrp="1"/>
          </p:cNvSpPr>
          <p:nvPr>
            <p:ph idx="1"/>
          </p:nvPr>
        </p:nvSpPr>
        <p:spPr>
          <a:xfrm>
            <a:off x="457200" y="857250"/>
            <a:ext cx="8229600" cy="3394472"/>
          </a:xfrm>
        </p:spPr>
        <p:txBody>
          <a:bodyPr vert="horz" lIns="91440" tIns="45720" rIns="91440" bIns="45720" rtlCol="0" anchor="t">
            <a:noAutofit/>
          </a:bodyPr>
          <a:lstStyle/>
          <a:p>
            <a:pPr marL="0" indent="0" algn="ctr" defTabSz="914400">
              <a:lnSpc>
                <a:spcPct val="114000"/>
              </a:lnSpc>
              <a:spcBef>
                <a:spcPts val="0"/>
              </a:spcBef>
              <a:buNone/>
            </a:pPr>
            <a:endParaRPr lang="en-US" sz="1900" b="1" dirty="0">
              <a:cs typeface="Segoe UI"/>
            </a:endParaRPr>
          </a:p>
          <a:p>
            <a:pPr marL="0" indent="0" algn="ctr">
              <a:lnSpc>
                <a:spcPct val="113999"/>
              </a:lnSpc>
              <a:spcBef>
                <a:spcPts val="0"/>
              </a:spcBef>
              <a:buNone/>
            </a:pPr>
            <a:r>
              <a:rPr lang="en-US" sz="1900" b="1" dirty="0">
                <a:latin typeface="Open Sans"/>
                <a:ea typeface="Open Sans"/>
                <a:cs typeface="Open Sans"/>
              </a:rPr>
              <a:t>Global Poverty Free Agents</a:t>
            </a:r>
            <a:endParaRPr lang="en-US" sz="1900" dirty="0">
              <a:latin typeface="Open Sans"/>
              <a:ea typeface="Open Sans"/>
              <a:cs typeface="Open Sans"/>
            </a:endParaRPr>
          </a:p>
          <a:p>
            <a:pPr marL="0" indent="0" algn="ctr">
              <a:lnSpc>
                <a:spcPct val="113999"/>
              </a:lnSpc>
              <a:spcBef>
                <a:spcPts val="0"/>
              </a:spcBef>
              <a:buNone/>
            </a:pPr>
            <a:r>
              <a:rPr lang="en-US" sz="1900" dirty="0">
                <a:latin typeface="Open Sans"/>
                <a:ea typeface="Open Sans"/>
                <a:cs typeface="Open Sans"/>
              </a:rPr>
              <a:t>Monday, July 22, 7:00 p.m. ET</a:t>
            </a:r>
          </a:p>
          <a:p>
            <a:pPr marL="0" indent="0" algn="ctr">
              <a:lnSpc>
                <a:spcPct val="113999"/>
              </a:lnSpc>
              <a:spcBef>
                <a:spcPts val="0"/>
              </a:spcBef>
              <a:buNone/>
            </a:pPr>
            <a:r>
              <a:rPr lang="en-US" sz="1900" dirty="0">
                <a:latin typeface="Open Sans"/>
                <a:ea typeface="Open Sans"/>
                <a:cs typeface="Open Sans"/>
              </a:rPr>
              <a:t>Contact Lisa Marchal at </a:t>
            </a:r>
            <a:r>
              <a:rPr lang="en-US" sz="1900" dirty="0">
                <a:latin typeface="Open Sans"/>
                <a:ea typeface="Open Sans"/>
                <a:cs typeface="Open Sans"/>
                <a:hlinkClick r:id="rId2"/>
              </a:rPr>
              <a:t>lmarchal@results.org</a:t>
            </a:r>
            <a:r>
              <a:rPr lang="en-US" sz="1900" dirty="0">
                <a:latin typeface="Open Sans"/>
                <a:ea typeface="Open Sans"/>
                <a:cs typeface="Open Sans"/>
              </a:rPr>
              <a:t> for information.</a:t>
            </a:r>
          </a:p>
          <a:p>
            <a:pPr marL="0" indent="0" algn="ctr">
              <a:lnSpc>
                <a:spcPct val="113999"/>
              </a:lnSpc>
              <a:spcBef>
                <a:spcPts val="0"/>
              </a:spcBef>
              <a:buNone/>
            </a:pPr>
            <a:endParaRPr lang="en-US" sz="1900" dirty="0">
              <a:latin typeface="Open Sans"/>
              <a:ea typeface="Open Sans"/>
              <a:cs typeface="Open Sans"/>
            </a:endParaRPr>
          </a:p>
          <a:p>
            <a:pPr marL="0" indent="0" algn="ctr">
              <a:lnSpc>
                <a:spcPct val="113999"/>
              </a:lnSpc>
              <a:spcBef>
                <a:spcPts val="0"/>
              </a:spcBef>
              <a:buNone/>
            </a:pPr>
            <a:r>
              <a:rPr lang="en-US" sz="1900" b="1" dirty="0">
                <a:latin typeface="Open Sans"/>
                <a:ea typeface="Open Sans"/>
                <a:cs typeface="Open Sans"/>
              </a:rPr>
              <a:t>U.S. Poverty Free Agents</a:t>
            </a:r>
            <a:endParaRPr lang="en-US" sz="1900" dirty="0">
              <a:latin typeface="Open Sans"/>
              <a:ea typeface="Open Sans"/>
              <a:cs typeface="Open Sans"/>
            </a:endParaRPr>
          </a:p>
          <a:p>
            <a:pPr marL="0" indent="0" algn="ctr">
              <a:lnSpc>
                <a:spcPct val="113999"/>
              </a:lnSpc>
              <a:spcBef>
                <a:spcPts val="0"/>
              </a:spcBef>
              <a:buNone/>
            </a:pPr>
            <a:r>
              <a:rPr lang="en-US" sz="1900" dirty="0">
                <a:latin typeface="Open Sans"/>
                <a:ea typeface="Open Sans"/>
                <a:cs typeface="Open Sans"/>
              </a:rPr>
              <a:t>Tuesday, July 23, 1:00 p.m. and 8:00 p.m. ET</a:t>
            </a:r>
          </a:p>
          <a:p>
            <a:pPr marL="0" indent="0" algn="ctr">
              <a:lnSpc>
                <a:spcPct val="113999"/>
              </a:lnSpc>
              <a:spcBef>
                <a:spcPts val="0"/>
              </a:spcBef>
              <a:spcAft>
                <a:spcPts val="1800"/>
              </a:spcAft>
              <a:buNone/>
            </a:pPr>
            <a:r>
              <a:rPr lang="en-US" sz="1900" dirty="0">
                <a:latin typeface="Open Sans"/>
                <a:ea typeface="Open Sans"/>
                <a:cs typeface="Open Sans"/>
              </a:rPr>
              <a:t>Contact Jos Linn at </a:t>
            </a:r>
            <a:r>
              <a:rPr lang="en-US" sz="1900" dirty="0">
                <a:latin typeface="Open Sans"/>
                <a:ea typeface="Open Sans"/>
                <a:cs typeface="Open Sans"/>
                <a:hlinkClick r:id="rId3"/>
              </a:rPr>
              <a:t>jlinn@results.org</a:t>
            </a:r>
            <a:r>
              <a:rPr lang="en-US" sz="1900" dirty="0">
                <a:latin typeface="Open Sans"/>
                <a:ea typeface="Open Sans"/>
                <a:cs typeface="Open Sans"/>
              </a:rPr>
              <a:t> for information.</a:t>
            </a:r>
          </a:p>
          <a:p>
            <a:pPr marL="0" indent="0" algn="ctr">
              <a:lnSpc>
                <a:spcPct val="113999"/>
              </a:lnSpc>
              <a:spcBef>
                <a:spcPts val="0"/>
              </a:spcBef>
              <a:buNone/>
            </a:pPr>
            <a:endParaRPr lang="en-US" sz="1900" dirty="0">
              <a:latin typeface="Open Sans"/>
              <a:ea typeface="Open Sans"/>
              <a:cs typeface="Open Sans"/>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38</a:t>
            </a:fld>
            <a:endParaRPr lang="en-US"/>
          </a:p>
        </p:txBody>
      </p:sp>
    </p:spTree>
    <p:extLst>
      <p:ext uri="{BB962C8B-B14F-4D97-AF65-F5344CB8AC3E}">
        <p14:creationId xmlns:p14="http://schemas.microsoft.com/office/powerpoint/2010/main" val="26885049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lstStyle/>
          <a:p>
            <a:r>
              <a:rPr lang="en-US">
                <a:solidFill>
                  <a:srgbClr val="D50032"/>
                </a:solidFill>
              </a:rPr>
              <a:t>Support Calls</a:t>
            </a:r>
          </a:p>
        </p:txBody>
      </p:sp>
      <p:sp>
        <p:nvSpPr>
          <p:cNvPr id="3" name="Content Placeholder 2">
            <a:extLst>
              <a:ext uri="{FF2B5EF4-FFF2-40B4-BE49-F238E27FC236}">
                <a16:creationId xmlns:a16="http://schemas.microsoft.com/office/drawing/2014/main" id="{71370B6C-FA83-D90F-6154-B339BF1DB15C}"/>
              </a:ext>
            </a:extLst>
          </p:cNvPr>
          <p:cNvSpPr>
            <a:spLocks noGrp="1"/>
          </p:cNvSpPr>
          <p:nvPr>
            <p:ph idx="1"/>
          </p:nvPr>
        </p:nvSpPr>
        <p:spPr>
          <a:xfrm>
            <a:off x="457200" y="857250"/>
            <a:ext cx="8229600" cy="3394472"/>
          </a:xfrm>
        </p:spPr>
        <p:txBody>
          <a:bodyPr vert="horz" lIns="91440" tIns="45720" rIns="91440" bIns="45720" rtlCol="0" anchor="t">
            <a:noAutofit/>
          </a:bodyPr>
          <a:lstStyle/>
          <a:p>
            <a:pPr marL="0" indent="0" algn="ctr">
              <a:lnSpc>
                <a:spcPct val="113999"/>
              </a:lnSpc>
              <a:spcBef>
                <a:spcPts val="0"/>
              </a:spcBef>
              <a:buNone/>
            </a:pPr>
            <a:endParaRPr lang="en-US" sz="1900" b="1" dirty="0">
              <a:latin typeface="Open Sans"/>
              <a:ea typeface="Open Sans"/>
              <a:cs typeface="Open Sans"/>
            </a:endParaRPr>
          </a:p>
          <a:p>
            <a:pPr marL="0" indent="0" algn="ctr">
              <a:lnSpc>
                <a:spcPct val="113999"/>
              </a:lnSpc>
              <a:spcBef>
                <a:spcPts val="0"/>
              </a:spcBef>
              <a:buNone/>
            </a:pPr>
            <a:endParaRPr lang="en-US" sz="1900" b="1" dirty="0">
              <a:latin typeface="Segoe UI"/>
              <a:cs typeface="Segoe UI"/>
            </a:endParaRPr>
          </a:p>
          <a:p>
            <a:pPr marL="0" indent="0" algn="ctr">
              <a:lnSpc>
                <a:spcPct val="113999"/>
              </a:lnSpc>
              <a:spcBef>
                <a:spcPts val="0"/>
              </a:spcBef>
              <a:buNone/>
            </a:pPr>
            <a:endParaRPr lang="en-US" sz="1900" b="1" dirty="0">
              <a:latin typeface="Open Sans"/>
              <a:ea typeface="Open Sans"/>
              <a:cs typeface="Open Sans"/>
            </a:endParaRPr>
          </a:p>
          <a:p>
            <a:pPr marL="0" indent="0" algn="ctr">
              <a:lnSpc>
                <a:spcPct val="113999"/>
              </a:lnSpc>
              <a:spcBef>
                <a:spcPts val="0"/>
              </a:spcBef>
              <a:buNone/>
            </a:pPr>
            <a:r>
              <a:rPr lang="en-US" sz="1900" b="1" dirty="0">
                <a:latin typeface="Open Sans"/>
                <a:ea typeface="Open Sans"/>
                <a:cs typeface="Open Sans"/>
              </a:rPr>
              <a:t>Quarterly New Advocate Mentor Community Call</a:t>
            </a:r>
            <a:endParaRPr lang="en-US" dirty="0"/>
          </a:p>
          <a:p>
            <a:pPr marL="0" indent="0" algn="ctr">
              <a:lnSpc>
                <a:spcPct val="113999"/>
              </a:lnSpc>
              <a:spcBef>
                <a:spcPts val="0"/>
              </a:spcBef>
              <a:buNone/>
            </a:pPr>
            <a:r>
              <a:rPr lang="en-US" sz="1900" dirty="0">
                <a:latin typeface="Open Sans"/>
                <a:ea typeface="Open Sans"/>
                <a:cs typeface="Open Sans"/>
              </a:rPr>
              <a:t>Wednesday, July 31, 8:00 p.m. ET</a:t>
            </a:r>
            <a:endParaRPr lang="en-US" sz="1900" dirty="0">
              <a:ea typeface="Open Sans"/>
              <a:cs typeface="Open Sans"/>
            </a:endParaRPr>
          </a:p>
          <a:p>
            <a:pPr marL="0" indent="0" algn="ctr">
              <a:lnSpc>
                <a:spcPct val="113999"/>
              </a:lnSpc>
              <a:spcBef>
                <a:spcPts val="0"/>
              </a:spcBef>
              <a:buNone/>
            </a:pPr>
            <a:r>
              <a:rPr lang="en-US" sz="1900" dirty="0">
                <a:latin typeface="Open Sans"/>
                <a:ea typeface="Open Sans"/>
                <a:cs typeface="Open Sans"/>
                <a:hlinkClick r:id="rId2"/>
              </a:rPr>
              <a:t>Register today</a:t>
            </a:r>
            <a:r>
              <a:rPr lang="en-US" sz="1900" dirty="0">
                <a:latin typeface="Open Sans"/>
                <a:ea typeface="Open Sans"/>
                <a:cs typeface="Open Sans"/>
              </a:rPr>
              <a:t>.</a:t>
            </a: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39</a:t>
            </a:fld>
            <a:endParaRPr lang="en-US"/>
          </a:p>
        </p:txBody>
      </p:sp>
    </p:spTree>
    <p:extLst>
      <p:ext uri="{BB962C8B-B14F-4D97-AF65-F5344CB8AC3E}">
        <p14:creationId xmlns:p14="http://schemas.microsoft.com/office/powerpoint/2010/main" val="3047548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76A816-C1A6-1DE7-AF6B-5981150992C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027609" y="1403985"/>
            <a:ext cx="2783926" cy="2778767"/>
          </a:xfrm>
          <a:prstGeom prst="rect">
            <a:avLst/>
          </a:prstGeom>
        </p:spPr>
      </p:pic>
      <p:sp>
        <p:nvSpPr>
          <p:cNvPr id="7" name="Content Placeholder 6">
            <a:extLst>
              <a:ext uri="{FF2B5EF4-FFF2-40B4-BE49-F238E27FC236}">
                <a16:creationId xmlns:a16="http://schemas.microsoft.com/office/drawing/2014/main" id="{B04238A8-2EF8-A78B-B5FC-883FCB384ABB}"/>
              </a:ext>
            </a:extLst>
          </p:cNvPr>
          <p:cNvSpPr>
            <a:spLocks noGrp="1"/>
          </p:cNvSpPr>
          <p:nvPr>
            <p:ph sz="half" idx="2"/>
          </p:nvPr>
        </p:nvSpPr>
        <p:spPr>
          <a:xfrm>
            <a:off x="4410694" y="1982986"/>
            <a:ext cx="4038600" cy="1828801"/>
          </a:xfrm>
        </p:spPr>
        <p:txBody>
          <a:bodyPr vert="horz" lIns="91440" tIns="45720" rIns="91440" bIns="45720" rtlCol="0" anchor="t">
            <a:normAutofit/>
          </a:bodyPr>
          <a:lstStyle/>
          <a:p>
            <a:pPr marL="0" indent="0">
              <a:buNone/>
            </a:pPr>
            <a:r>
              <a:rPr lang="en-US" b="1">
                <a:latin typeface="Open Sans"/>
                <a:ea typeface="Open Sans"/>
                <a:cs typeface="Open Sans"/>
              </a:rPr>
              <a:t>Joanne Carter</a:t>
            </a:r>
            <a:br>
              <a:rPr lang="en-US" sz="2800" b="1">
                <a:latin typeface="Open Sans"/>
              </a:rPr>
            </a:br>
            <a:r>
              <a:rPr lang="en-US">
                <a:latin typeface="Open Sans"/>
                <a:ea typeface="Open Sans"/>
                <a:cs typeface="Open Sans"/>
              </a:rPr>
              <a:t>Executive Director</a:t>
            </a:r>
            <a:endParaRPr lang="en-US"/>
          </a:p>
        </p:txBody>
      </p:sp>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3498"/>
            <a:ext cx="7401491" cy="857250"/>
          </a:xfrm>
        </p:spPr>
        <p:txBody>
          <a:bodyPr/>
          <a:lstStyle/>
          <a:p>
            <a:r>
              <a:rPr lang="en-US">
                <a:solidFill>
                  <a:srgbClr val="D50032"/>
                </a:solidFill>
              </a:rPr>
              <a:t>Welcome!</a:t>
            </a: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p:txBody>
          <a:bodyPr/>
          <a:lstStyle/>
          <a:p>
            <a:fld id="{307E6868-079E-1649-B8D1-459B42CE4DE3}" type="slidenum">
              <a:rPr lang="en-US" smtClean="0"/>
              <a:t>4</a:t>
            </a:fld>
            <a:endParaRPr lang="en-US"/>
          </a:p>
        </p:txBody>
      </p:sp>
    </p:spTree>
    <p:extLst>
      <p:ext uri="{BB962C8B-B14F-4D97-AF65-F5344CB8AC3E}">
        <p14:creationId xmlns:p14="http://schemas.microsoft.com/office/powerpoint/2010/main" val="3602349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D0DF0C4-DDF7-BD13-0481-30ADCE380F55}"/>
              </a:ext>
            </a:extLst>
          </p:cNvPr>
          <p:cNvSpPr txBox="1"/>
          <p:nvPr/>
        </p:nvSpPr>
        <p:spPr>
          <a:xfrm>
            <a:off x="2554808" y="4582597"/>
            <a:ext cx="4700521" cy="369332"/>
          </a:xfrm>
          <a:prstGeom prst="rect">
            <a:avLst/>
          </a:prstGeom>
          <a:noFill/>
        </p:spPr>
        <p:txBody>
          <a:bodyPr wrap="square">
            <a:spAutoFit/>
          </a:bodyPr>
          <a:lstStyle/>
          <a:p>
            <a:r>
              <a:rPr lang="en-US">
                <a:latin typeface="Open Sans" panose="020B0606030504020204" pitchFamily="34" charset="0"/>
                <a:ea typeface="Open Sans" panose="020B0606030504020204" pitchFamily="34" charset="0"/>
                <a:cs typeface="Open Sans" panose="020B0606030504020204" pitchFamily="34" charset="0"/>
                <a:hlinkClick r:id="rId2"/>
              </a:rPr>
              <a:t>results.org/volunteers/national-webinars</a:t>
            </a:r>
            <a:r>
              <a:rPr lang="en-US">
                <a:latin typeface="Open Sans" panose="020B0606030504020204" pitchFamily="34" charset="0"/>
                <a:ea typeface="Open Sans" panose="020B0606030504020204" pitchFamily="34" charset="0"/>
                <a:cs typeface="Open Sans" panose="020B0606030504020204" pitchFamily="34" charset="0"/>
              </a:rPr>
              <a:t> </a:t>
            </a:r>
          </a:p>
        </p:txBody>
      </p:sp>
      <p:sp>
        <p:nvSpPr>
          <p:cNvPr id="5" name="Title 4">
            <a:extLst>
              <a:ext uri="{FF2B5EF4-FFF2-40B4-BE49-F238E27FC236}">
                <a16:creationId xmlns:a16="http://schemas.microsoft.com/office/drawing/2014/main" id="{F3AFC8F8-1750-1406-F78E-2CD7EC2BC688}"/>
              </a:ext>
            </a:extLst>
          </p:cNvPr>
          <p:cNvSpPr>
            <a:spLocks noGrp="1"/>
          </p:cNvSpPr>
          <p:nvPr>
            <p:ph type="title"/>
          </p:nvPr>
        </p:nvSpPr>
        <p:spPr>
          <a:xfrm>
            <a:off x="871254" y="60539"/>
            <a:ext cx="7401491" cy="610644"/>
          </a:xfrm>
        </p:spPr>
        <p:txBody>
          <a:bodyPr>
            <a:normAutofit/>
          </a:bodyPr>
          <a:lstStyle/>
          <a:p>
            <a:r>
              <a:rPr lang="en-US" sz="3200">
                <a:solidFill>
                  <a:srgbClr val="D50032"/>
                </a:solidFill>
              </a:rPr>
              <a:t>Find today’s slides</a:t>
            </a:r>
          </a:p>
        </p:txBody>
      </p:sp>
      <p:sp>
        <p:nvSpPr>
          <p:cNvPr id="4" name="Slide Number Placeholder 3">
            <a:extLst>
              <a:ext uri="{FF2B5EF4-FFF2-40B4-BE49-F238E27FC236}">
                <a16:creationId xmlns:a16="http://schemas.microsoft.com/office/drawing/2014/main" id="{5E77078F-1757-2AA7-114A-0F85DBEC585A}"/>
              </a:ext>
            </a:extLst>
          </p:cNvPr>
          <p:cNvSpPr>
            <a:spLocks noGrp="1"/>
          </p:cNvSpPr>
          <p:nvPr>
            <p:ph type="sldNum" sz="quarter" idx="12"/>
          </p:nvPr>
        </p:nvSpPr>
        <p:spPr/>
        <p:txBody>
          <a:bodyPr/>
          <a:lstStyle/>
          <a:p>
            <a:fld id="{307E6868-079E-1649-B8D1-459B42CE4DE3}" type="slidenum">
              <a:rPr lang="en-US" smtClean="0"/>
              <a:t>40</a:t>
            </a:fld>
            <a:endParaRPr lang="en-US"/>
          </a:p>
        </p:txBody>
      </p:sp>
      <p:pic>
        <p:nvPicPr>
          <p:cNvPr id="13" name="Picture 12">
            <a:extLst>
              <a:ext uri="{FF2B5EF4-FFF2-40B4-BE49-F238E27FC236}">
                <a16:creationId xmlns:a16="http://schemas.microsoft.com/office/drawing/2014/main" id="{4D110D19-8FB1-D73D-F34D-2E9FC345E9B6}"/>
              </a:ext>
            </a:extLst>
          </p:cNvPr>
          <p:cNvPicPr>
            <a:picLocks noChangeAspect="1"/>
          </p:cNvPicPr>
          <p:nvPr/>
        </p:nvPicPr>
        <p:blipFill>
          <a:blip r:embed="rId3"/>
          <a:stretch>
            <a:fillRect/>
          </a:stretch>
        </p:blipFill>
        <p:spPr>
          <a:xfrm>
            <a:off x="2234990" y="760361"/>
            <a:ext cx="4674017" cy="3733058"/>
          </a:xfrm>
          <a:prstGeom prst="rect">
            <a:avLst/>
          </a:prstGeom>
        </p:spPr>
      </p:pic>
      <p:sp>
        <p:nvSpPr>
          <p:cNvPr id="14" name="Oval 13">
            <a:extLst>
              <a:ext uri="{FF2B5EF4-FFF2-40B4-BE49-F238E27FC236}">
                <a16:creationId xmlns:a16="http://schemas.microsoft.com/office/drawing/2014/main" id="{066CDC05-8776-9A78-0EEE-29F42B079169}"/>
              </a:ext>
              <a:ext uri="{C183D7F6-B498-43B3-948B-1728B52AA6E4}">
                <adec:decorative xmlns:adec="http://schemas.microsoft.com/office/drawing/2017/decorative" val="1"/>
              </a:ext>
            </a:extLst>
          </p:cNvPr>
          <p:cNvSpPr/>
          <p:nvPr/>
        </p:nvSpPr>
        <p:spPr>
          <a:xfrm rot="16200000">
            <a:off x="4747641" y="710866"/>
            <a:ext cx="314853" cy="773845"/>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3873028-2E8E-598C-F142-A6AF92E392B2}"/>
              </a:ext>
              <a:ext uri="{C183D7F6-B498-43B3-948B-1728B52AA6E4}">
                <adec:decorative xmlns:adec="http://schemas.microsoft.com/office/drawing/2017/decorative" val="1"/>
              </a:ext>
            </a:extLst>
          </p:cNvPr>
          <p:cNvSpPr/>
          <p:nvPr/>
        </p:nvSpPr>
        <p:spPr>
          <a:xfrm rot="16200000">
            <a:off x="3439059" y="2931979"/>
            <a:ext cx="1172501" cy="1514720"/>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0480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CC96CD-8004-E62D-5ED1-F0211122FDC9}"/>
              </a:ext>
            </a:extLst>
          </p:cNvPr>
          <p:cNvSpPr txBox="1"/>
          <p:nvPr/>
        </p:nvSpPr>
        <p:spPr>
          <a:xfrm>
            <a:off x="2282398" y="4582597"/>
            <a:ext cx="4579200" cy="369332"/>
          </a:xfrm>
          <a:prstGeom prst="rect">
            <a:avLst/>
          </a:prstGeom>
          <a:noFill/>
        </p:spPr>
        <p:txBody>
          <a:bodyPr wrap="square">
            <a:spAutoFit/>
          </a:bodyPr>
          <a:lstStyle/>
          <a:p>
            <a:pPr algn="ctr"/>
            <a:r>
              <a:rPr lang="en-US">
                <a:latin typeface="Open Sans" panose="020B0606030504020204" pitchFamily="34" charset="0"/>
                <a:ea typeface="Open Sans" panose="020B0606030504020204" pitchFamily="34" charset="0"/>
                <a:cs typeface="Open Sans" panose="020B0606030504020204" pitchFamily="34" charset="0"/>
                <a:hlinkClick r:id="rId2"/>
              </a:rPr>
              <a:t>results.org/events</a:t>
            </a:r>
            <a:r>
              <a:rPr lang="en-US">
                <a:latin typeface="Open Sans" panose="020B0606030504020204" pitchFamily="34" charset="0"/>
                <a:ea typeface="Open Sans" panose="020B0606030504020204" pitchFamily="34" charset="0"/>
                <a:cs typeface="Open Sans" panose="020B0606030504020204" pitchFamily="34" charset="0"/>
              </a:rPr>
              <a:t> </a:t>
            </a:r>
          </a:p>
        </p:txBody>
      </p:sp>
      <p:sp>
        <p:nvSpPr>
          <p:cNvPr id="2" name="Title 1">
            <a:extLst>
              <a:ext uri="{FF2B5EF4-FFF2-40B4-BE49-F238E27FC236}">
                <a16:creationId xmlns:a16="http://schemas.microsoft.com/office/drawing/2014/main" id="{C214306F-6E9A-E98A-7BC7-DBB8FDB19DFB}"/>
              </a:ext>
            </a:extLst>
          </p:cNvPr>
          <p:cNvSpPr>
            <a:spLocks noGrp="1"/>
          </p:cNvSpPr>
          <p:nvPr>
            <p:ph type="title"/>
          </p:nvPr>
        </p:nvSpPr>
        <p:spPr>
          <a:xfrm>
            <a:off x="871254" y="92624"/>
            <a:ext cx="7401491" cy="693660"/>
          </a:xfrm>
        </p:spPr>
        <p:txBody>
          <a:bodyPr>
            <a:normAutofit/>
          </a:bodyPr>
          <a:lstStyle/>
          <a:p>
            <a:r>
              <a:rPr lang="en-US" sz="3200">
                <a:solidFill>
                  <a:srgbClr val="D50032"/>
                </a:solidFill>
              </a:rPr>
              <a:t>Find events</a:t>
            </a:r>
          </a:p>
        </p:txBody>
      </p:sp>
      <p:sp>
        <p:nvSpPr>
          <p:cNvPr id="3" name="Slide Number Placeholder 2">
            <a:extLst>
              <a:ext uri="{FF2B5EF4-FFF2-40B4-BE49-F238E27FC236}">
                <a16:creationId xmlns:a16="http://schemas.microsoft.com/office/drawing/2014/main" id="{DF42AD57-2A84-C108-451B-BCEFD7395D10}"/>
              </a:ext>
            </a:extLst>
          </p:cNvPr>
          <p:cNvSpPr>
            <a:spLocks noGrp="1"/>
          </p:cNvSpPr>
          <p:nvPr>
            <p:ph type="sldNum" sz="quarter" idx="12"/>
          </p:nvPr>
        </p:nvSpPr>
        <p:spPr/>
        <p:txBody>
          <a:bodyPr/>
          <a:lstStyle/>
          <a:p>
            <a:fld id="{307E6868-079E-1649-B8D1-459B42CE4DE3}" type="slidenum">
              <a:rPr lang="en-US" smtClean="0"/>
              <a:t>41</a:t>
            </a:fld>
            <a:endParaRPr lang="en-US"/>
          </a:p>
        </p:txBody>
      </p:sp>
      <p:pic>
        <p:nvPicPr>
          <p:cNvPr id="9" name="Picture 8">
            <a:extLst>
              <a:ext uri="{FF2B5EF4-FFF2-40B4-BE49-F238E27FC236}">
                <a16:creationId xmlns:a16="http://schemas.microsoft.com/office/drawing/2014/main" id="{A5ACC44B-4145-5BC9-E207-A2765A3574B0}"/>
              </a:ext>
            </a:extLst>
          </p:cNvPr>
          <p:cNvPicPr>
            <a:picLocks noChangeAspect="1"/>
          </p:cNvPicPr>
          <p:nvPr/>
        </p:nvPicPr>
        <p:blipFill>
          <a:blip r:embed="rId3"/>
          <a:stretch>
            <a:fillRect/>
          </a:stretch>
        </p:blipFill>
        <p:spPr>
          <a:xfrm>
            <a:off x="1909768" y="786284"/>
            <a:ext cx="5324460" cy="3696404"/>
          </a:xfrm>
          <a:prstGeom prst="rect">
            <a:avLst/>
          </a:prstGeom>
        </p:spPr>
      </p:pic>
      <p:sp>
        <p:nvSpPr>
          <p:cNvPr id="10" name="Oval 9">
            <a:extLst>
              <a:ext uri="{FF2B5EF4-FFF2-40B4-BE49-F238E27FC236}">
                <a16:creationId xmlns:a16="http://schemas.microsoft.com/office/drawing/2014/main" id="{B389225C-7788-E4BB-4EA2-7BD89C9E2428}"/>
              </a:ext>
              <a:ext uri="{C183D7F6-B498-43B3-948B-1728B52AA6E4}">
                <adec:decorative xmlns:adec="http://schemas.microsoft.com/office/drawing/2017/decorative" val="1"/>
              </a:ext>
            </a:extLst>
          </p:cNvPr>
          <p:cNvSpPr/>
          <p:nvPr/>
        </p:nvSpPr>
        <p:spPr>
          <a:xfrm rot="16200000">
            <a:off x="5077238" y="466484"/>
            <a:ext cx="316619" cy="851890"/>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13806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9DFF-9790-84E3-1917-5F77DC5E235B}"/>
              </a:ext>
            </a:extLst>
          </p:cNvPr>
          <p:cNvSpPr>
            <a:spLocks noGrp="1"/>
          </p:cNvSpPr>
          <p:nvPr>
            <p:ph type="title"/>
          </p:nvPr>
        </p:nvSpPr>
        <p:spPr>
          <a:xfrm>
            <a:off x="1010646" y="203437"/>
            <a:ext cx="7122695" cy="857250"/>
          </a:xfrm>
        </p:spPr>
        <p:txBody>
          <a:bodyPr>
            <a:noAutofit/>
          </a:bodyPr>
          <a:lstStyle/>
          <a:p>
            <a:pPr>
              <a:lnSpc>
                <a:spcPct val="114000"/>
              </a:lnSpc>
              <a:spcAft>
                <a:spcPts val="600"/>
              </a:spcAft>
            </a:pPr>
            <a:br>
              <a:rPr lang="en-US" sz="2800" dirty="0">
                <a:latin typeface="Open Sans"/>
                <a:ea typeface="Open Sans"/>
                <a:cs typeface="Open Sans"/>
              </a:rPr>
            </a:br>
            <a:br>
              <a:rPr lang="en-US" sz="2800" dirty="0">
                <a:latin typeface="Open Sans"/>
                <a:ea typeface="Open Sans"/>
                <a:cs typeface="Open Sans"/>
              </a:rPr>
            </a:br>
            <a:r>
              <a:rPr lang="en-US" sz="3200" b="0" dirty="0">
                <a:solidFill>
                  <a:schemeClr val="tx2"/>
                </a:solidFill>
                <a:latin typeface="Open Sans"/>
                <a:ea typeface="Open Sans"/>
                <a:cs typeface="Open Sans"/>
              </a:rPr>
              <a:t>Join us for the</a:t>
            </a:r>
            <a:br>
              <a:rPr lang="en-US" sz="3200" dirty="0">
                <a:latin typeface="Open Sans"/>
                <a:ea typeface="Open Sans"/>
                <a:cs typeface="Open Sans"/>
              </a:rPr>
            </a:br>
            <a:r>
              <a:rPr lang="en-US" sz="3200" dirty="0">
                <a:solidFill>
                  <a:schemeClr val="tx2"/>
                </a:solidFill>
                <a:latin typeface="Open Sans"/>
                <a:ea typeface="Open Sans"/>
                <a:cs typeface="Open Sans"/>
              </a:rPr>
              <a:t>August National Webinar</a:t>
            </a:r>
            <a:br>
              <a:rPr lang="en-US" sz="2800" dirty="0">
                <a:latin typeface="Open Sans"/>
                <a:ea typeface="Open Sans"/>
                <a:cs typeface="Open Sans"/>
              </a:rPr>
            </a:br>
            <a:endParaRPr lang="en-US" sz="2800" b="0" dirty="0">
              <a:solidFill>
                <a:schemeClr val="tx2"/>
              </a:solidFill>
              <a:latin typeface="Open Sans"/>
              <a:ea typeface="Open Sans"/>
              <a:cs typeface="Open Sans"/>
            </a:endParaRPr>
          </a:p>
        </p:txBody>
      </p:sp>
      <p:sp>
        <p:nvSpPr>
          <p:cNvPr id="3" name="Slide Number Placeholder 2">
            <a:extLst>
              <a:ext uri="{FF2B5EF4-FFF2-40B4-BE49-F238E27FC236}">
                <a16:creationId xmlns:a16="http://schemas.microsoft.com/office/drawing/2014/main" id="{9F0195A5-34E7-0015-AA2F-2C874ACE6865}"/>
              </a:ext>
            </a:extLst>
          </p:cNvPr>
          <p:cNvSpPr>
            <a:spLocks noGrp="1"/>
          </p:cNvSpPr>
          <p:nvPr>
            <p:ph type="sldNum" sz="quarter" idx="12"/>
          </p:nvPr>
        </p:nvSpPr>
        <p:spPr/>
        <p:txBody>
          <a:bodyPr/>
          <a:lstStyle/>
          <a:p>
            <a:fld id="{307E6868-079E-1649-B8D1-459B42CE4DE3}" type="slidenum">
              <a:rPr lang="en-US" smtClean="0"/>
              <a:t>42</a:t>
            </a:fld>
            <a:endParaRPr lang="en-US"/>
          </a:p>
        </p:txBody>
      </p:sp>
      <p:sp>
        <p:nvSpPr>
          <p:cNvPr id="11" name="Content Placeholder 2">
            <a:extLst>
              <a:ext uri="{FF2B5EF4-FFF2-40B4-BE49-F238E27FC236}">
                <a16:creationId xmlns:a16="http://schemas.microsoft.com/office/drawing/2014/main" id="{F86C9C3E-286F-EAED-1FDE-DCA60E82675E}"/>
              </a:ext>
            </a:extLst>
          </p:cNvPr>
          <p:cNvSpPr txBox="1">
            <a:spLocks/>
          </p:cNvSpPr>
          <p:nvPr/>
        </p:nvSpPr>
        <p:spPr>
          <a:xfrm>
            <a:off x="565024" y="3095845"/>
            <a:ext cx="8013940" cy="857250"/>
          </a:xfrm>
          <a:prstGeom prst="rect">
            <a:avLst/>
          </a:prstGeom>
        </p:spPr>
        <p:txBody>
          <a:bodyPr lIns="91440" tIns="45720" rIns="91440" bIns="45720" anchor="t">
            <a:noAutofit/>
          </a:bodyPr>
          <a:lst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3200" dirty="0">
                <a:latin typeface="Open Sans"/>
                <a:ea typeface="Open Sans"/>
                <a:cs typeface="Open Sans"/>
              </a:rPr>
              <a:t>Focus: </a:t>
            </a:r>
          </a:p>
          <a:p>
            <a:pPr marL="0" indent="0" algn="ctr">
              <a:buNone/>
            </a:pPr>
            <a:r>
              <a:rPr lang="en-US" sz="3200" b="1" dirty="0">
                <a:solidFill>
                  <a:srgbClr val="D50032"/>
                </a:solidFill>
                <a:latin typeface="Open Sans"/>
                <a:ea typeface="Open Sans"/>
                <a:cs typeface="Open Sans"/>
              </a:rPr>
              <a:t>August Recess and Election Season Engagement</a:t>
            </a:r>
          </a:p>
        </p:txBody>
      </p:sp>
      <p:sp>
        <p:nvSpPr>
          <p:cNvPr id="5" name="TextBox 4">
            <a:extLst>
              <a:ext uri="{FF2B5EF4-FFF2-40B4-BE49-F238E27FC236}">
                <a16:creationId xmlns:a16="http://schemas.microsoft.com/office/drawing/2014/main" id="{BD7FB0D6-995A-493D-BE56-D6F469B24AE3}"/>
              </a:ext>
            </a:extLst>
          </p:cNvPr>
          <p:cNvSpPr txBox="1"/>
          <p:nvPr/>
        </p:nvSpPr>
        <p:spPr>
          <a:xfrm>
            <a:off x="787836" y="1874855"/>
            <a:ext cx="7568317" cy="1044710"/>
          </a:xfrm>
          <a:prstGeom prst="rect">
            <a:avLst/>
          </a:prstGeom>
          <a:noFill/>
        </p:spPr>
        <p:txBody>
          <a:bodyPr wrap="square">
            <a:spAutoFit/>
          </a:bodyPr>
          <a:lstStyle/>
          <a:p>
            <a:pPr algn="ctr">
              <a:lnSpc>
                <a:spcPct val="114000"/>
              </a:lnSpc>
            </a:pP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August 3 at 1:00 p.m. ET </a:t>
            </a:r>
            <a:br>
              <a:rPr lang="en-US" sz="2800" b="1" dirty="0">
                <a:latin typeface="Open Sans" panose="020B0606030504020204" pitchFamily="34" charset="0"/>
                <a:ea typeface="Open Sans" panose="020B0606030504020204" pitchFamily="34" charset="0"/>
                <a:cs typeface="Open Sans" panose="020B0606030504020204" pitchFamily="34" charset="0"/>
              </a:rPr>
            </a:br>
            <a:r>
              <a:rPr lang="en-US" sz="2800" b="0" dirty="0">
                <a:solidFill>
                  <a:schemeClr val="tx1"/>
                </a:solidFill>
                <a:latin typeface="Open Sans" panose="020B0606030504020204" pitchFamily="34" charset="0"/>
                <a:ea typeface="Open Sans" panose="020B0606030504020204" pitchFamily="34" charset="0"/>
                <a:cs typeface="Open Sans" panose="020B0606030504020204" pitchFamily="34" charset="0"/>
              </a:rPr>
              <a:t>Register at: </a:t>
            </a:r>
            <a:r>
              <a:rPr lang="en-US" sz="2800" b="0" dirty="0">
                <a:solidFill>
                  <a:schemeClr val="tx2"/>
                </a:solidFill>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tinyurl.com/RESULTS2024</a:t>
            </a:r>
            <a:r>
              <a:rPr lang="en-US" sz="2800" b="0" dirty="0">
                <a:solidFill>
                  <a:schemeClr val="tx2"/>
                </a:solidFill>
                <a:latin typeface="Open Sans" panose="020B0606030504020204" pitchFamily="34" charset="0"/>
                <a:ea typeface="Open Sans" panose="020B0606030504020204" pitchFamily="34" charset="0"/>
                <a:cs typeface="Open Sans" panose="020B0606030504020204" pitchFamily="34" charset="0"/>
              </a:rPr>
              <a:t> </a:t>
            </a:r>
            <a:endParaRPr lang="en-US" sz="28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544839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6D8333-46A7-C575-51E7-71D27CB7A03E}"/>
              </a:ext>
            </a:extLst>
          </p:cNvPr>
          <p:cNvSpPr>
            <a:spLocks noGrp="1"/>
          </p:cNvSpPr>
          <p:nvPr>
            <p:ph type="title" idx="4294967295"/>
          </p:nvPr>
        </p:nvSpPr>
        <p:spPr>
          <a:xfrm>
            <a:off x="457200" y="5143500"/>
            <a:ext cx="8229600" cy="857250"/>
          </a:xfrm>
        </p:spPr>
        <p:txBody>
          <a:bodyPr vert="horz" lIns="91440" tIns="45720" rIns="91440" bIns="45720" rtlCol="0" anchor="t">
            <a:normAutofit fontScale="90000"/>
          </a:bodyPr>
          <a:lstStyle/>
          <a:p>
            <a:r>
              <a:rPr lang="en-US"/>
              <a:t>RESULTS website and social media</a:t>
            </a:r>
          </a:p>
        </p:txBody>
      </p:sp>
    </p:spTree>
    <p:extLst>
      <p:ext uri="{BB962C8B-B14F-4D97-AF65-F5344CB8AC3E}">
        <p14:creationId xmlns:p14="http://schemas.microsoft.com/office/powerpoint/2010/main" val="2826204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05E886-FE87-6255-EE11-34CD06E1C6F1}"/>
              </a:ext>
            </a:extLst>
          </p:cNvPr>
          <p:cNvSpPr>
            <a:spLocks noGrp="1"/>
          </p:cNvSpPr>
          <p:nvPr>
            <p:ph type="title"/>
          </p:nvPr>
        </p:nvSpPr>
        <p:spPr/>
        <p:txBody>
          <a:bodyPr/>
          <a:lstStyle/>
          <a:p>
            <a:r>
              <a:rPr lang="en-US">
                <a:latin typeface="Open Sans"/>
                <a:ea typeface="Open Sans"/>
                <a:cs typeface="Open Sans"/>
              </a:rPr>
              <a:t>Global Poverty Campaigns</a:t>
            </a:r>
            <a:endParaRPr lang="en-US"/>
          </a:p>
        </p:txBody>
      </p:sp>
    </p:spTree>
    <p:extLst>
      <p:ext uri="{BB962C8B-B14F-4D97-AF65-F5344CB8AC3E}">
        <p14:creationId xmlns:p14="http://schemas.microsoft.com/office/powerpoint/2010/main" val="1135436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1E03F5A-9B9C-6CD7-AD39-0FCECB32EF99}"/>
              </a:ext>
            </a:extLst>
          </p:cNvPr>
          <p:cNvSpPr>
            <a:spLocks noGrp="1"/>
          </p:cNvSpPr>
          <p:nvPr>
            <p:ph type="sldNum" sz="quarter" idx="12"/>
          </p:nvPr>
        </p:nvSpPr>
        <p:spPr/>
        <p:txBody>
          <a:bodyPr/>
          <a:lstStyle/>
          <a:p>
            <a:fld id="{307E6868-079E-1649-B8D1-459B42CE4DE3}" type="slidenum">
              <a:rPr lang="en-US" smtClean="0"/>
              <a:pPr/>
              <a:t>6</a:t>
            </a:fld>
            <a:endParaRPr lang="en-US"/>
          </a:p>
        </p:txBody>
      </p:sp>
      <p:pic>
        <p:nvPicPr>
          <p:cNvPr id="5" name="Picture 2" descr="Home">
            <a:extLst>
              <a:ext uri="{FF2B5EF4-FFF2-40B4-BE49-F238E27FC236}">
                <a16:creationId xmlns:a16="http://schemas.microsoft.com/office/drawing/2014/main" id="{A3A5DF7C-077F-145D-9D7C-5E94DD526BE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91903" y="1440655"/>
            <a:ext cx="4871721" cy="1840428"/>
          </a:xfrm>
          <a:prstGeom prst="rect">
            <a:avLst/>
          </a:prstGeom>
          <a:solidFill>
            <a:srgbClr val="FFFFFF"/>
          </a:solidFill>
        </p:spPr>
      </p:pic>
    </p:spTree>
    <p:extLst>
      <p:ext uri="{BB962C8B-B14F-4D97-AF65-F5344CB8AC3E}">
        <p14:creationId xmlns:p14="http://schemas.microsoft.com/office/powerpoint/2010/main" val="1188495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C93245-23B7-0030-2003-947CD9F619AB}"/>
              </a:ext>
            </a:extLst>
          </p:cNvPr>
          <p:cNvSpPr>
            <a:spLocks noGrp="1"/>
          </p:cNvSpPr>
          <p:nvPr>
            <p:ph type="sldNum" sz="quarter" idx="12"/>
          </p:nvPr>
        </p:nvSpPr>
        <p:spPr>
          <a:xfrm>
            <a:off x="6554008" y="4759437"/>
            <a:ext cx="2133600" cy="273844"/>
          </a:xfrm>
        </p:spPr>
        <p:txBody>
          <a:bodyPr/>
          <a:lstStyle/>
          <a:p>
            <a:fld id="{307E6868-079E-1649-B8D1-459B42CE4DE3}" type="slidenum">
              <a:rPr lang="en-US" smtClean="0"/>
              <a:pPr/>
              <a:t>7</a:t>
            </a:fld>
            <a:endParaRPr lang="en-US"/>
          </a:p>
        </p:txBody>
      </p:sp>
      <p:pic>
        <p:nvPicPr>
          <p:cNvPr id="16" name="Picture 15">
            <a:extLst>
              <a:ext uri="{FF2B5EF4-FFF2-40B4-BE49-F238E27FC236}">
                <a16:creationId xmlns:a16="http://schemas.microsoft.com/office/drawing/2014/main" id="{2B110ADE-603D-1C17-A4B4-575D955C5D35}"/>
              </a:ext>
            </a:extLst>
          </p:cNvPr>
          <p:cNvPicPr>
            <a:picLocks noChangeAspect="1"/>
          </p:cNvPicPr>
          <p:nvPr/>
        </p:nvPicPr>
        <p:blipFill>
          <a:blip r:embed="rId2"/>
          <a:stretch>
            <a:fillRect/>
          </a:stretch>
        </p:blipFill>
        <p:spPr>
          <a:xfrm rot="1025779">
            <a:off x="-193325" y="-23522"/>
            <a:ext cx="3899618" cy="2511618"/>
          </a:xfrm>
          <a:prstGeom prst="rect">
            <a:avLst/>
          </a:prstGeom>
          <a:ln w="38100">
            <a:solidFill>
              <a:schemeClr val="tx2"/>
            </a:solidFill>
          </a:ln>
        </p:spPr>
      </p:pic>
      <p:pic>
        <p:nvPicPr>
          <p:cNvPr id="6" name="Picture 5">
            <a:extLst>
              <a:ext uri="{FF2B5EF4-FFF2-40B4-BE49-F238E27FC236}">
                <a16:creationId xmlns:a16="http://schemas.microsoft.com/office/drawing/2014/main" id="{097B0D42-08DC-0E58-D3CF-B41437D626C2}"/>
              </a:ext>
            </a:extLst>
          </p:cNvPr>
          <p:cNvPicPr>
            <a:picLocks noChangeAspect="1"/>
          </p:cNvPicPr>
          <p:nvPr/>
        </p:nvPicPr>
        <p:blipFill>
          <a:blip r:embed="rId3"/>
          <a:stretch>
            <a:fillRect/>
          </a:stretch>
        </p:blipFill>
        <p:spPr>
          <a:xfrm>
            <a:off x="1254766" y="3867874"/>
            <a:ext cx="3568868" cy="2892621"/>
          </a:xfrm>
          <a:prstGeom prst="rect">
            <a:avLst/>
          </a:prstGeom>
          <a:ln w="53975">
            <a:solidFill>
              <a:schemeClr val="tx2"/>
            </a:solidFill>
          </a:ln>
        </p:spPr>
      </p:pic>
      <p:pic>
        <p:nvPicPr>
          <p:cNvPr id="14" name="Picture 13">
            <a:extLst>
              <a:ext uri="{FF2B5EF4-FFF2-40B4-BE49-F238E27FC236}">
                <a16:creationId xmlns:a16="http://schemas.microsoft.com/office/drawing/2014/main" id="{A5BE06E5-6F5C-2CE2-D565-7BDC8ADB5C10}"/>
              </a:ext>
            </a:extLst>
          </p:cNvPr>
          <p:cNvPicPr>
            <a:picLocks noChangeAspect="1"/>
          </p:cNvPicPr>
          <p:nvPr/>
        </p:nvPicPr>
        <p:blipFill>
          <a:blip r:embed="rId4"/>
          <a:stretch>
            <a:fillRect/>
          </a:stretch>
        </p:blipFill>
        <p:spPr>
          <a:xfrm rot="639419">
            <a:off x="-411402" y="1847390"/>
            <a:ext cx="4572000" cy="1394848"/>
          </a:xfrm>
          <a:prstGeom prst="rect">
            <a:avLst/>
          </a:prstGeom>
          <a:ln w="38100">
            <a:solidFill>
              <a:schemeClr val="tx2"/>
            </a:solidFill>
          </a:ln>
        </p:spPr>
      </p:pic>
      <p:pic>
        <p:nvPicPr>
          <p:cNvPr id="10" name="Picture 9">
            <a:extLst>
              <a:ext uri="{FF2B5EF4-FFF2-40B4-BE49-F238E27FC236}">
                <a16:creationId xmlns:a16="http://schemas.microsoft.com/office/drawing/2014/main" id="{3B919264-D363-0944-0B1A-E359DD3DD7C3}"/>
              </a:ext>
            </a:extLst>
          </p:cNvPr>
          <p:cNvPicPr>
            <a:picLocks noChangeAspect="1"/>
          </p:cNvPicPr>
          <p:nvPr/>
        </p:nvPicPr>
        <p:blipFill>
          <a:blip r:embed="rId5"/>
          <a:stretch>
            <a:fillRect/>
          </a:stretch>
        </p:blipFill>
        <p:spPr>
          <a:xfrm rot="20778591">
            <a:off x="-70939" y="3014601"/>
            <a:ext cx="3790299" cy="1367813"/>
          </a:xfrm>
          <a:prstGeom prst="rect">
            <a:avLst/>
          </a:prstGeom>
          <a:ln w="38100">
            <a:solidFill>
              <a:schemeClr val="tx2"/>
            </a:solidFill>
          </a:ln>
        </p:spPr>
      </p:pic>
      <p:pic>
        <p:nvPicPr>
          <p:cNvPr id="17" name="Picture 16">
            <a:extLst>
              <a:ext uri="{FF2B5EF4-FFF2-40B4-BE49-F238E27FC236}">
                <a16:creationId xmlns:a16="http://schemas.microsoft.com/office/drawing/2014/main" id="{91CF45C9-575E-595D-29D4-3B514CCE49C9}"/>
              </a:ext>
            </a:extLst>
          </p:cNvPr>
          <p:cNvPicPr>
            <a:picLocks noChangeAspect="1"/>
          </p:cNvPicPr>
          <p:nvPr/>
        </p:nvPicPr>
        <p:blipFill>
          <a:blip r:embed="rId6"/>
          <a:stretch>
            <a:fillRect/>
          </a:stretch>
        </p:blipFill>
        <p:spPr>
          <a:xfrm rot="876053">
            <a:off x="3859746" y="4014739"/>
            <a:ext cx="3658643" cy="2414703"/>
          </a:xfrm>
          <a:prstGeom prst="rect">
            <a:avLst/>
          </a:prstGeom>
          <a:noFill/>
          <a:ln w="38100">
            <a:solidFill>
              <a:schemeClr val="tx2"/>
            </a:solidFill>
          </a:ln>
        </p:spPr>
      </p:pic>
      <p:sp>
        <p:nvSpPr>
          <p:cNvPr id="18" name="TextBox 17">
            <a:extLst>
              <a:ext uri="{FF2B5EF4-FFF2-40B4-BE49-F238E27FC236}">
                <a16:creationId xmlns:a16="http://schemas.microsoft.com/office/drawing/2014/main" id="{A2D38370-D552-743B-CECC-7CF39609FD90}"/>
              </a:ext>
            </a:extLst>
          </p:cNvPr>
          <p:cNvSpPr txBox="1"/>
          <p:nvPr/>
        </p:nvSpPr>
        <p:spPr>
          <a:xfrm>
            <a:off x="4731026" y="1375740"/>
            <a:ext cx="3800723" cy="1569660"/>
          </a:xfrm>
          <a:prstGeom prst="rect">
            <a:avLst/>
          </a:prstGeom>
          <a:noFill/>
        </p:spPr>
        <p:txBody>
          <a:bodyPr wrap="square" rtlCol="0">
            <a:spAutoFit/>
          </a:bodyPr>
          <a:lstStyle/>
          <a:p>
            <a:r>
              <a:rPr lang="en-US" sz="3200" dirty="0">
                <a:latin typeface="Open Sans" panose="020B0606030504020204" pitchFamily="34" charset="0"/>
                <a:ea typeface="Open Sans" panose="020B0606030504020204" pitchFamily="34" charset="0"/>
                <a:cs typeface="Open Sans" panose="020B0606030504020204" pitchFamily="34" charset="0"/>
              </a:rPr>
              <a:t>Rallying support for Gavi in Congress</a:t>
            </a:r>
          </a:p>
        </p:txBody>
      </p:sp>
    </p:spTree>
    <p:extLst>
      <p:ext uri="{BB962C8B-B14F-4D97-AF65-F5344CB8AC3E}">
        <p14:creationId xmlns:p14="http://schemas.microsoft.com/office/powerpoint/2010/main" val="3611534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F908B04-FE13-D2A2-8FFB-F334FEA5E44B}"/>
              </a:ext>
            </a:extLst>
          </p:cNvPr>
          <p:cNvSpPr>
            <a:spLocks noGrp="1"/>
          </p:cNvSpPr>
          <p:nvPr>
            <p:ph type="sldNum" sz="quarter" idx="12"/>
          </p:nvPr>
        </p:nvSpPr>
        <p:spPr/>
        <p:txBody>
          <a:bodyPr/>
          <a:lstStyle/>
          <a:p>
            <a:fld id="{307E6868-079E-1649-B8D1-459B42CE4DE3}" type="slidenum">
              <a:rPr lang="en-US" smtClean="0"/>
              <a:pPr/>
              <a:t>8</a:t>
            </a:fld>
            <a:endParaRPr lang="en-US"/>
          </a:p>
        </p:txBody>
      </p:sp>
      <p:sp>
        <p:nvSpPr>
          <p:cNvPr id="10" name="TextBox 9">
            <a:extLst>
              <a:ext uri="{FF2B5EF4-FFF2-40B4-BE49-F238E27FC236}">
                <a16:creationId xmlns:a16="http://schemas.microsoft.com/office/drawing/2014/main" id="{DEAE6111-4B5A-135B-1D0D-8241F9785ED5}"/>
              </a:ext>
            </a:extLst>
          </p:cNvPr>
          <p:cNvSpPr txBox="1"/>
          <p:nvPr/>
        </p:nvSpPr>
        <p:spPr>
          <a:xfrm>
            <a:off x="496956" y="3164465"/>
            <a:ext cx="7971182" cy="1374735"/>
          </a:xfrm>
          <a:prstGeom prst="rect">
            <a:avLst/>
          </a:prstGeom>
          <a:noFill/>
        </p:spPr>
        <p:txBody>
          <a:bodyPr wrap="square">
            <a:spAutoFit/>
          </a:bodyPr>
          <a:lstStyle/>
          <a:p>
            <a:pPr marL="285750" marR="0">
              <a:spcBef>
                <a:spcPts val="0"/>
              </a:spcBef>
              <a:spcAft>
                <a:spcPts val="375"/>
              </a:spcAft>
            </a:pPr>
            <a:r>
              <a:rPr lang="en-US" sz="2000" b="1" dirty="0">
                <a:effectLst/>
                <a:latin typeface="Open Sans" panose="020B0606030504020204" pitchFamily="34" charset="0"/>
                <a:ea typeface="Open Sans" panose="020B0606030504020204" pitchFamily="34" charset="0"/>
                <a:cs typeface="Open Sans" panose="020B0606030504020204" pitchFamily="34" charset="0"/>
              </a:rPr>
              <a:t>“President Biden, working with Congress, is pledging $1.58 billion over the next five years to support Gavi’s efforts. The United States is deeply committed to this work.“</a:t>
            </a:r>
          </a:p>
          <a:p>
            <a:pPr marL="285750" marR="0">
              <a:spcBef>
                <a:spcPts val="0"/>
              </a:spcBef>
              <a:spcAft>
                <a:spcPts val="375"/>
              </a:spcAft>
            </a:pPr>
            <a:r>
              <a:rPr lang="en-US" sz="2000" b="1" dirty="0">
                <a:solidFill>
                  <a:schemeClr val="accent1"/>
                </a:solidFill>
                <a:latin typeface="Open Sans" panose="020B0606030504020204" pitchFamily="34" charset="0"/>
                <a:ea typeface="Open Sans" panose="020B0606030504020204" pitchFamily="34" charset="0"/>
                <a:cs typeface="Open Sans" panose="020B0606030504020204" pitchFamily="34" charset="0"/>
              </a:rPr>
              <a:t>									 </a:t>
            </a:r>
            <a:r>
              <a:rPr lang="en-US" sz="20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U</a:t>
            </a:r>
            <a:r>
              <a:rPr lang="en-US" sz="2000" b="1" dirty="0">
                <a:solidFill>
                  <a:srgbClr val="D50032"/>
                </a:solidFill>
                <a:effectLst/>
                <a:latin typeface="Open Sans" panose="020B0606030504020204" pitchFamily="34" charset="0"/>
                <a:ea typeface="Open Sans" panose="020B0606030504020204" pitchFamily="34" charset="0"/>
                <a:cs typeface="Open Sans" panose="020B0606030504020204" pitchFamily="34" charset="0"/>
              </a:rPr>
              <a:t>.S. First Lady Dr. Jill Biden</a:t>
            </a:r>
          </a:p>
        </p:txBody>
      </p:sp>
      <p:pic>
        <p:nvPicPr>
          <p:cNvPr id="14" name="Picture 13">
            <a:extLst>
              <a:ext uri="{FF2B5EF4-FFF2-40B4-BE49-F238E27FC236}">
                <a16:creationId xmlns:a16="http://schemas.microsoft.com/office/drawing/2014/main" id="{1A6F7371-2697-CFBD-8D44-534A4FB2D7FC}"/>
              </a:ext>
            </a:extLst>
          </p:cNvPr>
          <p:cNvPicPr>
            <a:picLocks noChangeAspect="1"/>
          </p:cNvPicPr>
          <p:nvPr/>
        </p:nvPicPr>
        <p:blipFill rotWithShape="1">
          <a:blip r:embed="rId2"/>
          <a:srcRect l="81" t="149" r="97"/>
          <a:stretch/>
        </p:blipFill>
        <p:spPr>
          <a:xfrm>
            <a:off x="715617" y="604300"/>
            <a:ext cx="4264460" cy="2447856"/>
          </a:xfrm>
          <a:prstGeom prst="rect">
            <a:avLst/>
          </a:prstGeom>
        </p:spPr>
      </p:pic>
    </p:spTree>
    <p:extLst>
      <p:ext uri="{BB962C8B-B14F-4D97-AF65-F5344CB8AC3E}">
        <p14:creationId xmlns:p14="http://schemas.microsoft.com/office/powerpoint/2010/main" val="3754028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DDBA0-511A-6835-DEA4-8028B9D289EA}"/>
              </a:ext>
            </a:extLst>
          </p:cNvPr>
          <p:cNvSpPr>
            <a:spLocks noGrp="1"/>
          </p:cNvSpPr>
          <p:nvPr>
            <p:ph sz="half" idx="1"/>
          </p:nvPr>
        </p:nvSpPr>
        <p:spPr>
          <a:xfrm>
            <a:off x="457202" y="1509713"/>
            <a:ext cx="4038600" cy="3394472"/>
          </a:xfrm>
        </p:spPr>
        <p:txBody>
          <a:bodyPr>
            <a:normAutofit/>
          </a:bodyPr>
          <a:lstStyle/>
          <a:p>
            <a:pPr marL="0" indent="0">
              <a:buNone/>
            </a:pPr>
            <a:r>
              <a:rPr lang="en-US" b="1" dirty="0"/>
              <a:t>Keep at it on Gavi!</a:t>
            </a:r>
          </a:p>
          <a:p>
            <a:pPr marL="0" indent="0">
              <a:buNone/>
            </a:pPr>
            <a:endParaRPr lang="en-US" dirty="0">
              <a:solidFill>
                <a:schemeClr val="tx2"/>
              </a:solidFill>
            </a:endParaRPr>
          </a:p>
          <a:p>
            <a:pPr marL="0" indent="0">
              <a:buNone/>
            </a:pPr>
            <a:r>
              <a:rPr lang="en-US" dirty="0">
                <a:solidFill>
                  <a:srgbClr val="D50032"/>
                </a:solidFill>
              </a:rPr>
              <a:t>…and stay tuned for our next big push on global nutrition. </a:t>
            </a:r>
          </a:p>
        </p:txBody>
      </p:sp>
      <p:pic>
        <p:nvPicPr>
          <p:cNvPr id="5" name="Picture 4">
            <a:extLst>
              <a:ext uri="{FF2B5EF4-FFF2-40B4-BE49-F238E27FC236}">
                <a16:creationId xmlns:a16="http://schemas.microsoft.com/office/drawing/2014/main" id="{21FB38EA-A139-AB0A-9B3B-FE1C25078200}"/>
              </a:ext>
            </a:extLst>
          </p:cNvPr>
          <p:cNvPicPr>
            <a:picLocks noChangeAspect="1"/>
          </p:cNvPicPr>
          <p:nvPr/>
        </p:nvPicPr>
        <p:blipFill>
          <a:blip r:embed="rId2"/>
          <a:stretch>
            <a:fillRect/>
          </a:stretch>
        </p:blipFill>
        <p:spPr>
          <a:xfrm rot="21600000">
            <a:off x="4409661" y="1509713"/>
            <a:ext cx="4038600" cy="2665475"/>
          </a:xfrm>
          <a:prstGeom prst="rect">
            <a:avLst/>
          </a:prstGeom>
          <a:noFill/>
          <a:ln w="38100">
            <a:solidFill>
              <a:schemeClr val="tx2"/>
            </a:solidFill>
          </a:ln>
        </p:spPr>
      </p:pic>
      <p:sp>
        <p:nvSpPr>
          <p:cNvPr id="4" name="Slide Number Placeholder 3">
            <a:extLst>
              <a:ext uri="{FF2B5EF4-FFF2-40B4-BE49-F238E27FC236}">
                <a16:creationId xmlns:a16="http://schemas.microsoft.com/office/drawing/2014/main" id="{BF8B395E-ABF2-8FAE-FD3C-35AB3F26868F}"/>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9</a:t>
            </a:fld>
            <a:endParaRPr lang="en-US"/>
          </a:p>
        </p:txBody>
      </p:sp>
    </p:spTree>
    <p:extLst>
      <p:ext uri="{BB962C8B-B14F-4D97-AF65-F5344CB8AC3E}">
        <p14:creationId xmlns:p14="http://schemas.microsoft.com/office/powerpoint/2010/main" val="2025716623"/>
      </p:ext>
    </p:extLst>
  </p:cSld>
  <p:clrMapOvr>
    <a:masterClrMapping/>
  </p:clrMapOvr>
</p:sld>
</file>

<file path=ppt/theme/theme1.xml><?xml version="1.0" encoding="utf-8"?>
<a:theme xmlns:a="http://schemas.openxmlformats.org/drawingml/2006/main" name="Custom Design">
  <a:themeElements>
    <a:clrScheme name="RESULTS">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589CA38D-2EC4-4D57-8402-2B7676027782}"/>
    </a:ext>
  </a:extLst>
</a:theme>
</file>

<file path=ppt/theme/theme2.xml><?xml version="1.0" encoding="utf-8"?>
<a:theme xmlns:a="http://schemas.openxmlformats.org/drawingml/2006/main" name="Office Theme">
  <a:themeElements>
    <a:clrScheme name="Custom 1">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86FACDC9-AC6B-46F1-B71C-1967B377CC7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DF2243E6C85A4794611ACAEA088222" ma:contentTypeVersion="17" ma:contentTypeDescription="Create a new document." ma:contentTypeScope="" ma:versionID="a6b4c164539f305683a844c2591ce932">
  <xsd:schema xmlns:xsd="http://www.w3.org/2001/XMLSchema" xmlns:xs="http://www.w3.org/2001/XMLSchema" xmlns:p="http://schemas.microsoft.com/office/2006/metadata/properties" xmlns:ns2="ef035fee-706e-4acb-9a43-6ee1a9ecef89" xmlns:ns3="e1541ae8-567d-462c-9e78-c3b0dfdaed9d" targetNamespace="http://schemas.microsoft.com/office/2006/metadata/properties" ma:root="true" ma:fieldsID="30db6fbdfb12f12287372670cf2586ac" ns2:_="" ns3:_="">
    <xsd:import namespace="ef035fee-706e-4acb-9a43-6ee1a9ecef89"/>
    <xsd:import namespace="e1541ae8-567d-462c-9e78-c3b0dfdaed9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5fee-706e-4acb-9a43-6ee1a9ecef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e56e699-75f2-4061-b8f4-fd707efc82a1}" ma:internalName="TaxCatchAll" ma:showField="CatchAllData" ma:web="ef035fee-706e-4acb-9a43-6ee1a9ecef8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541ae8-567d-462c-9e78-c3b0dfdaed9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04f1d40-4f8b-488a-ba31-96bb90ef78f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1541ae8-567d-462c-9e78-c3b0dfdaed9d">
      <Terms xmlns="http://schemas.microsoft.com/office/infopath/2007/PartnerControls"/>
    </lcf76f155ced4ddcb4097134ff3c332f>
    <TaxCatchAll xmlns="ef035fee-706e-4acb-9a43-6ee1a9ecef8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29FA72-8B2B-4370-A97E-C1476A9145A7}">
  <ds:schemaRefs>
    <ds:schemaRef ds:uri="e1541ae8-567d-462c-9e78-c3b0dfdaed9d"/>
    <ds:schemaRef ds:uri="ef035fee-706e-4acb-9a43-6ee1a9ecef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C1E52F1-4951-4DD9-BF95-3E463086C528}">
  <ds:schemaRefs>
    <ds:schemaRef ds:uri="http://purl.org/dc/elements/1.1/"/>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e1541ae8-567d-462c-9e78-c3b0dfdaed9d"/>
    <ds:schemaRef ds:uri="ef035fee-706e-4acb-9a43-6ee1a9ecef89"/>
    <ds:schemaRef ds:uri="http://schemas.microsoft.com/office/2006/metadata/properties"/>
  </ds:schemaRefs>
</ds:datastoreItem>
</file>

<file path=customXml/itemProps3.xml><?xml version="1.0" encoding="utf-8"?>
<ds:datastoreItem xmlns:ds="http://schemas.openxmlformats.org/officeDocument/2006/customXml" ds:itemID="{58D3BFE3-120A-4D0C-8A41-240C296CE0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2020 Rebrand PowerPoint Template- YMG copy</Template>
  <TotalTime>1535</TotalTime>
  <Words>1982</Words>
  <Application>Microsoft Office PowerPoint</Application>
  <PresentationFormat>On-screen Show (16:9)</PresentationFormat>
  <Paragraphs>245</Paragraphs>
  <Slides>43</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43</vt:i4>
      </vt:variant>
    </vt:vector>
  </HeadingPairs>
  <TitlesOfParts>
    <vt:vector size="52" baseType="lpstr">
      <vt:lpstr>Arial</vt:lpstr>
      <vt:lpstr>Calibri</vt:lpstr>
      <vt:lpstr>Courier New</vt:lpstr>
      <vt:lpstr>Open Sans</vt:lpstr>
      <vt:lpstr>Segoe UI</vt:lpstr>
      <vt:lpstr>Symbol</vt:lpstr>
      <vt:lpstr>Wingdings</vt:lpstr>
      <vt:lpstr>Custom Design</vt:lpstr>
      <vt:lpstr>Office Theme</vt:lpstr>
      <vt:lpstr>RESULTS National Webinar July 13, 2024 Welcome!</vt:lpstr>
      <vt:lpstr>Our Values</vt:lpstr>
      <vt:lpstr>Resources</vt:lpstr>
      <vt:lpstr>Welcome!</vt:lpstr>
      <vt:lpstr>Global Poverty Campaigns</vt:lpstr>
      <vt:lpstr>PowerPoint Presentation</vt:lpstr>
      <vt:lpstr>PowerPoint Presentation</vt:lpstr>
      <vt:lpstr>PowerPoint Presentation</vt:lpstr>
      <vt:lpstr>PowerPoint Presentation</vt:lpstr>
      <vt:lpstr>U.S. Poverty Campaigns</vt:lpstr>
      <vt:lpstr>U.S. Poverty Campaigns</vt:lpstr>
      <vt:lpstr>U.S. Poverty Campaigns Update</vt:lpstr>
      <vt:lpstr>PowerPoint Presentation</vt:lpstr>
      <vt:lpstr>PowerPoint Presentation</vt:lpstr>
      <vt:lpstr>Grassroots Café</vt:lpstr>
      <vt:lpstr>Election Engagement Campaign</vt:lpstr>
      <vt:lpstr>Guest Speaker</vt:lpstr>
      <vt:lpstr>Election Engagement Campaign</vt:lpstr>
      <vt:lpstr>Election Engagement Campaign</vt:lpstr>
      <vt:lpstr>Election Engagement Campaign</vt:lpstr>
      <vt:lpstr>Election Engagement Campaign</vt:lpstr>
      <vt:lpstr>Election Engagement Campaign</vt:lpstr>
      <vt:lpstr>Election Engagement Campaign</vt:lpstr>
      <vt:lpstr> Making the Elections About Poverty</vt:lpstr>
      <vt:lpstr>Election Engagement Campaign</vt:lpstr>
      <vt:lpstr>Election Engagement Campaign</vt:lpstr>
      <vt:lpstr>Election Engagement Campaign</vt:lpstr>
      <vt:lpstr>Election Engagement Campaign</vt:lpstr>
      <vt:lpstr>Announcements</vt:lpstr>
      <vt:lpstr>Announcements</vt:lpstr>
      <vt:lpstr>Thank you for joining us!</vt:lpstr>
      <vt:lpstr> Making the Elections About Poverty</vt:lpstr>
      <vt:lpstr>City of Grants Pass v. Johnson</vt:lpstr>
      <vt:lpstr>Making an Impact on Capitol Hill</vt:lpstr>
      <vt:lpstr>Debriefing the Policy Landscape after the SCOTUS Term (Part 2)</vt:lpstr>
      <vt:lpstr>Partnership Calls</vt:lpstr>
      <vt:lpstr>Office Hours</vt:lpstr>
      <vt:lpstr>Support Calls</vt:lpstr>
      <vt:lpstr>Support Calls</vt:lpstr>
      <vt:lpstr>Find today’s slides</vt:lpstr>
      <vt:lpstr>Find events</vt:lpstr>
      <vt:lpstr>  Join us for the August National Webinar </vt:lpstr>
      <vt:lpstr>RESULTS website and social media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Yolanda Gordon</dc:creator>
  <cp:lastModifiedBy>Lisa Marchal</cp:lastModifiedBy>
  <cp:revision>223</cp:revision>
  <dcterms:created xsi:type="dcterms:W3CDTF">2023-10-06T16:24:49Z</dcterms:created>
  <dcterms:modified xsi:type="dcterms:W3CDTF">2024-07-13T14:44:09Z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0x010100E1DF2243E6C85A4794611ACAEA088222</vt:lpwstr>
  </property>
  <property fmtid="{D5CDD505-2E9C-101B-9397-08002B2CF9AE}" pid="3" name="MediaServiceImageTags">
    <vt:lpwstr/>
  </property>
  <property fmtid="{D5CDD505-2E9C-101B-9397-08002B2CF9AE}" pid="4" name="NXPowerLiteLastOptimized">
    <vt:lpwstr>638552</vt:lpwstr>
  </property>
  <property fmtid="{D5CDD505-2E9C-101B-9397-08002B2CF9AE}" pid="5" name="NXPowerLiteSettings">
    <vt:lpwstr>F7000400038000</vt:lpwstr>
  </property>
  <property fmtid="{D5CDD505-2E9C-101B-9397-08002B2CF9AE}" pid="6" name="NXPowerLiteVersion">
    <vt:lpwstr>S10.2.0</vt:lpwstr>
  </property>
</Properties>
</file>