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195_19355688.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48" r:id="rId5"/>
  </p:sldMasterIdLst>
  <p:notesMasterIdLst>
    <p:notesMasterId r:id="rId57"/>
  </p:notesMasterIdLst>
  <p:handoutMasterIdLst>
    <p:handoutMasterId r:id="rId58"/>
  </p:handoutMasterIdLst>
  <p:sldIdLst>
    <p:sldId id="261" r:id="rId6"/>
    <p:sldId id="272" r:id="rId7"/>
    <p:sldId id="1322" r:id="rId8"/>
    <p:sldId id="1349" r:id="rId9"/>
    <p:sldId id="1350" r:id="rId10"/>
    <p:sldId id="1324" r:id="rId11"/>
    <p:sldId id="1338" r:id="rId12"/>
    <p:sldId id="1672" r:id="rId13"/>
    <p:sldId id="1673" r:id="rId14"/>
    <p:sldId id="1674" r:id="rId15"/>
    <p:sldId id="1675" r:id="rId16"/>
    <p:sldId id="1676" r:id="rId17"/>
    <p:sldId id="1677" r:id="rId18"/>
    <p:sldId id="1678" r:id="rId19"/>
    <p:sldId id="1373" r:id="rId20"/>
    <p:sldId id="1679" r:id="rId21"/>
    <p:sldId id="1680" r:id="rId22"/>
    <p:sldId id="1681" r:id="rId23"/>
    <p:sldId id="1682" r:id="rId24"/>
    <p:sldId id="1683" r:id="rId25"/>
    <p:sldId id="1684" r:id="rId26"/>
    <p:sldId id="4501" r:id="rId27"/>
    <p:sldId id="4502" r:id="rId28"/>
    <p:sldId id="4503" r:id="rId29"/>
    <p:sldId id="257" r:id="rId30"/>
    <p:sldId id="1357" r:id="rId31"/>
    <p:sldId id="4504" r:id="rId32"/>
    <p:sldId id="1700" r:id="rId33"/>
    <p:sldId id="4505" r:id="rId34"/>
    <p:sldId id="1698" r:id="rId35"/>
    <p:sldId id="4506" r:id="rId36"/>
    <p:sldId id="4507" r:id="rId37"/>
    <p:sldId id="4508" r:id="rId38"/>
    <p:sldId id="1695" r:id="rId39"/>
    <p:sldId id="4509" r:id="rId40"/>
    <p:sldId id="1693" r:id="rId41"/>
    <p:sldId id="4510" r:id="rId42"/>
    <p:sldId id="4511" r:id="rId43"/>
    <p:sldId id="4512" r:id="rId44"/>
    <p:sldId id="4513" r:id="rId45"/>
    <p:sldId id="4514" r:id="rId46"/>
    <p:sldId id="4515" r:id="rId47"/>
    <p:sldId id="4516" r:id="rId48"/>
    <p:sldId id="4517" r:id="rId49"/>
    <p:sldId id="4518" r:id="rId50"/>
    <p:sldId id="4519" r:id="rId51"/>
    <p:sldId id="4520" r:id="rId52"/>
    <p:sldId id="283" r:id="rId53"/>
    <p:sldId id="1334" r:id="rId54"/>
    <p:sldId id="1364" r:id="rId55"/>
    <p:sldId id="271" r:id="rId5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DC606-7489-472F-4DE9-34E452169DBE}" name="Alicia Stromberg" initials="AS" userId="S::astromberg@results.org::1c01489c-44f1-42fe-bb20-c08d6f6793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Marchal" initials="LM" lastIdx="1" clrIdx="0">
    <p:extLst>
      <p:ext uri="{19B8F6BF-5375-455C-9EA6-DF929625EA0E}">
        <p15:presenceInfo xmlns:p15="http://schemas.microsoft.com/office/powerpoint/2012/main" userId="Lisa Marc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0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8254" autoAdjust="0"/>
  </p:normalViewPr>
  <p:slideViewPr>
    <p:cSldViewPr snapToGrid="0" snapToObjects="1">
      <p:cViewPr varScale="1">
        <p:scale>
          <a:sx n="101" d="100"/>
          <a:sy n="101" d="100"/>
        </p:scale>
        <p:origin x="1056" y="102"/>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75" d="100"/>
          <a:sy n="75" d="100"/>
        </p:scale>
        <p:origin x="414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modernComment_1195_19355688.xml><?xml version="1.0" encoding="utf-8"?>
<p188:cmLst xmlns:a="http://schemas.openxmlformats.org/drawingml/2006/main" xmlns:r="http://schemas.openxmlformats.org/officeDocument/2006/relationships" xmlns:p188="http://schemas.microsoft.com/office/powerpoint/2018/8/main">
  <p188:cm id="{3C225929-9634-4AC6-B4E1-7C8BEA60458D}" authorId="{C49DC606-7489-472F-4DE9-34E452169DBE}" created="2024-02-26T19:23:52.923">
    <ac:txMkLst xmlns:ac="http://schemas.microsoft.com/office/drawing/2013/main/command">
      <pc:docMk xmlns:pc="http://schemas.microsoft.com/office/powerpoint/2013/main/command"/>
      <pc:sldMk xmlns:pc="http://schemas.microsoft.com/office/powerpoint/2013/main/command" cId="422925960" sldId="4501"/>
      <ac:spMk id="3" creationId="{49E070A3-B704-1A29-278A-8BB3532C04CC}"/>
      <ac:txMk cp="45" len="24">
        <ac:context len="129" hash="2701807405"/>
      </ac:txMk>
    </ac:txMkLst>
    <p188:pos x="4159250" y="1023937"/>
    <p188:txBody>
      <a:bodyPr/>
      <a:lstStyle/>
      <a:p>
        <a:r>
          <a:rPr lang="en-US"/>
          <a:t>Alicia is builidng Salsa RSVP &amp; will hyperlink </a:t>
        </a:r>
      </a:p>
    </p188:txBody>
  </p188:cm>
</p188:cmLst>
</file>

<file path=ppt/diagrams/_rels/data3.xml.rels><?xml version="1.0" encoding="UTF-8" standalone="yes"?>
<Relationships xmlns="http://schemas.openxmlformats.org/package/2006/relationships"><Relationship Id="rId1" Type="http://schemas.openxmlformats.org/officeDocument/2006/relationships/hyperlink" Target="mailto:astromberg@results.org"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mailto:astromberg@results.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E5285-05B0-467F-B367-A5C50881E88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C592C22C-C3B5-4491-94A7-BC85B3C36B31}">
      <dgm:prSet phldrT="[Text]"/>
      <dgm:spPr/>
      <dgm:t>
        <a:bodyPr/>
        <a:lstStyle/>
        <a:p>
          <a:r>
            <a:rPr lang="en-US" dirty="0">
              <a:solidFill>
                <a:schemeClr val="tx1"/>
              </a:solidFill>
            </a:rPr>
            <a:t>Advocacy Success</a:t>
          </a:r>
        </a:p>
      </dgm:t>
    </dgm:pt>
    <dgm:pt modelId="{1B14B9CA-1FBF-45C8-B125-2F33546AD132}" type="parTrans" cxnId="{3BE12844-04BF-4C78-AEA0-2C56B8534E83}">
      <dgm:prSet/>
      <dgm:spPr/>
      <dgm:t>
        <a:bodyPr/>
        <a:lstStyle/>
        <a:p>
          <a:endParaRPr lang="en-US"/>
        </a:p>
      </dgm:t>
    </dgm:pt>
    <dgm:pt modelId="{D7A95BE1-4F35-45C1-8BE9-5F7D17750027}" type="sibTrans" cxnId="{3BE12844-04BF-4C78-AEA0-2C56B8534E83}">
      <dgm:prSet/>
      <dgm:spPr/>
      <dgm:t>
        <a:bodyPr/>
        <a:lstStyle/>
        <a:p>
          <a:endParaRPr lang="en-US"/>
        </a:p>
      </dgm:t>
    </dgm:pt>
    <dgm:pt modelId="{8CA1A23C-40B1-4000-8884-327032A27E7E}">
      <dgm:prSet phldrT="[Text]" custT="1"/>
      <dgm:spPr/>
      <dgm:t>
        <a:bodyPr/>
        <a:lstStyle/>
        <a:p>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Community</a:t>
          </a:r>
        </a:p>
      </dgm:t>
    </dgm:pt>
    <dgm:pt modelId="{375553BE-84C6-46EF-913B-25FB5C6D2502}" type="parTrans" cxnId="{85157105-AE32-47EB-8AC3-9D4B526FEBD5}">
      <dgm:prSet/>
      <dgm:spPr/>
      <dgm:t>
        <a:bodyPr/>
        <a:lstStyle/>
        <a:p>
          <a:endParaRPr lang="en-US"/>
        </a:p>
      </dgm:t>
    </dgm:pt>
    <dgm:pt modelId="{92D6CEA9-A3E0-4AD3-BB18-707426FB472B}" type="sibTrans" cxnId="{85157105-AE32-47EB-8AC3-9D4B526FEBD5}">
      <dgm:prSet/>
      <dgm:spPr/>
      <dgm:t>
        <a:bodyPr/>
        <a:lstStyle/>
        <a:p>
          <a:endParaRPr lang="en-US"/>
        </a:p>
      </dgm:t>
    </dgm:pt>
    <dgm:pt modelId="{DDA84749-7175-4087-A18A-CB5BA6BDDE46}">
      <dgm:prSet phldrT="[Text]"/>
      <dgm:spPr/>
      <dgm:t>
        <a:body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Congress</a:t>
          </a:r>
        </a:p>
      </dgm:t>
    </dgm:pt>
    <dgm:pt modelId="{B830DACC-FB7A-434A-B425-0D3B7B5F59A9}" type="parTrans" cxnId="{D4584A7A-AF5F-4021-A553-1BFDF2D74722}">
      <dgm:prSet/>
      <dgm:spPr/>
      <dgm:t>
        <a:bodyPr/>
        <a:lstStyle/>
        <a:p>
          <a:endParaRPr lang="en-US"/>
        </a:p>
      </dgm:t>
    </dgm:pt>
    <dgm:pt modelId="{D37DA6E1-DD50-4745-8A30-B93F06C71518}" type="sibTrans" cxnId="{D4584A7A-AF5F-4021-A553-1BFDF2D74722}">
      <dgm:prSet/>
      <dgm:spPr/>
      <dgm:t>
        <a:bodyPr/>
        <a:lstStyle/>
        <a:p>
          <a:endParaRPr lang="en-US"/>
        </a:p>
      </dgm:t>
    </dgm:pt>
    <dgm:pt modelId="{EC71920B-0B33-4511-9122-6FA5DD07C4A9}">
      <dgm:prSet phldrT="[Text]" custT="1"/>
      <dgm:spPr/>
      <dgm:t>
        <a:bodyPr/>
        <a:lstStyle/>
        <a:p>
          <a:r>
            <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Change</a:t>
          </a:r>
        </a:p>
      </dgm:t>
    </dgm:pt>
    <dgm:pt modelId="{705FFAB2-BDDC-46B5-BB84-9C8949494804}" type="parTrans" cxnId="{F7FCA0CF-757A-4254-82C9-CA3F01C82BBF}">
      <dgm:prSet/>
      <dgm:spPr/>
      <dgm:t>
        <a:bodyPr/>
        <a:lstStyle/>
        <a:p>
          <a:endParaRPr lang="en-US"/>
        </a:p>
      </dgm:t>
    </dgm:pt>
    <dgm:pt modelId="{E310ED57-674B-4D59-83A0-048C8501D9EE}" type="sibTrans" cxnId="{F7FCA0CF-757A-4254-82C9-CA3F01C82BBF}">
      <dgm:prSet/>
      <dgm:spPr/>
      <dgm:t>
        <a:bodyPr/>
        <a:lstStyle/>
        <a:p>
          <a:endParaRPr lang="en-US"/>
        </a:p>
      </dgm:t>
    </dgm:pt>
    <dgm:pt modelId="{1F9650E0-347E-4D8D-B022-ABBFB3BB9A70}" type="pres">
      <dgm:prSet presAssocID="{615E5285-05B0-467F-B367-A5C50881E88D}" presName="Name0" presStyleCnt="0">
        <dgm:presLayoutVars>
          <dgm:chMax val="1"/>
          <dgm:dir/>
          <dgm:animLvl val="ctr"/>
          <dgm:resizeHandles val="exact"/>
        </dgm:presLayoutVars>
      </dgm:prSet>
      <dgm:spPr/>
    </dgm:pt>
    <dgm:pt modelId="{77C3BE7A-4B00-41A2-950D-C0E5606DDAC0}" type="pres">
      <dgm:prSet presAssocID="{C592C22C-C3B5-4491-94A7-BC85B3C36B31}" presName="centerShape" presStyleLbl="node0" presStyleIdx="0" presStyleCnt="1"/>
      <dgm:spPr/>
    </dgm:pt>
    <dgm:pt modelId="{3F0D7ACC-799B-46DF-8D7E-A3D81D613F5D}" type="pres">
      <dgm:prSet presAssocID="{8CA1A23C-40B1-4000-8884-327032A27E7E}" presName="node" presStyleLbl="node1" presStyleIdx="0" presStyleCnt="3" custScaleX="117405" custScaleY="117405">
        <dgm:presLayoutVars>
          <dgm:bulletEnabled val="1"/>
        </dgm:presLayoutVars>
      </dgm:prSet>
      <dgm:spPr/>
    </dgm:pt>
    <dgm:pt modelId="{40C1D706-3A38-4F79-B1CD-AB744DE0FD89}" type="pres">
      <dgm:prSet presAssocID="{8CA1A23C-40B1-4000-8884-327032A27E7E}" presName="dummy" presStyleCnt="0"/>
      <dgm:spPr/>
    </dgm:pt>
    <dgm:pt modelId="{82F0F1EE-CB73-4F69-B754-C9E24DACA04F}" type="pres">
      <dgm:prSet presAssocID="{92D6CEA9-A3E0-4AD3-BB18-707426FB472B}" presName="sibTrans" presStyleLbl="sibTrans2D1" presStyleIdx="0" presStyleCnt="3"/>
      <dgm:spPr/>
    </dgm:pt>
    <dgm:pt modelId="{128153C9-46F4-4F29-836D-15BAD576733A}" type="pres">
      <dgm:prSet presAssocID="{DDA84749-7175-4087-A18A-CB5BA6BDDE46}" presName="node" presStyleLbl="node1" presStyleIdx="1" presStyleCnt="3" custScaleX="117405" custScaleY="117569">
        <dgm:presLayoutVars>
          <dgm:bulletEnabled val="1"/>
        </dgm:presLayoutVars>
      </dgm:prSet>
      <dgm:spPr/>
    </dgm:pt>
    <dgm:pt modelId="{C82F4916-3035-47C0-BF4B-11E37D272661}" type="pres">
      <dgm:prSet presAssocID="{DDA84749-7175-4087-A18A-CB5BA6BDDE46}" presName="dummy" presStyleCnt="0"/>
      <dgm:spPr/>
    </dgm:pt>
    <dgm:pt modelId="{E9ACA8BE-1574-4F7B-B29D-9241457BCF1B}" type="pres">
      <dgm:prSet presAssocID="{D37DA6E1-DD50-4745-8A30-B93F06C71518}" presName="sibTrans" presStyleLbl="sibTrans2D1" presStyleIdx="1" presStyleCnt="3"/>
      <dgm:spPr/>
    </dgm:pt>
    <dgm:pt modelId="{3B6BF332-6744-4E39-A330-B84813F9BC5A}" type="pres">
      <dgm:prSet presAssocID="{EC71920B-0B33-4511-9122-6FA5DD07C4A9}" presName="node" presStyleLbl="node1" presStyleIdx="2" presStyleCnt="3" custScaleX="117405" custScaleY="117568">
        <dgm:presLayoutVars>
          <dgm:bulletEnabled val="1"/>
        </dgm:presLayoutVars>
      </dgm:prSet>
      <dgm:spPr/>
    </dgm:pt>
    <dgm:pt modelId="{B3884099-2C77-4DF9-85DE-887238AD0375}" type="pres">
      <dgm:prSet presAssocID="{EC71920B-0B33-4511-9122-6FA5DD07C4A9}" presName="dummy" presStyleCnt="0"/>
      <dgm:spPr/>
    </dgm:pt>
    <dgm:pt modelId="{39D1659C-4C2A-4E74-A2D7-0B9C013644C7}" type="pres">
      <dgm:prSet presAssocID="{E310ED57-674B-4D59-83A0-048C8501D9EE}" presName="sibTrans" presStyleLbl="sibTrans2D1" presStyleIdx="2" presStyleCnt="3"/>
      <dgm:spPr/>
    </dgm:pt>
  </dgm:ptLst>
  <dgm:cxnLst>
    <dgm:cxn modelId="{85157105-AE32-47EB-8AC3-9D4B526FEBD5}" srcId="{C592C22C-C3B5-4491-94A7-BC85B3C36B31}" destId="{8CA1A23C-40B1-4000-8884-327032A27E7E}" srcOrd="0" destOrd="0" parTransId="{375553BE-84C6-46EF-913B-25FB5C6D2502}" sibTransId="{92D6CEA9-A3E0-4AD3-BB18-707426FB472B}"/>
    <dgm:cxn modelId="{FB28980D-8258-4A70-A4D0-6E9C7DA54B71}" type="presOf" srcId="{8CA1A23C-40B1-4000-8884-327032A27E7E}" destId="{3F0D7ACC-799B-46DF-8D7E-A3D81D613F5D}" srcOrd="0" destOrd="0" presId="urn:microsoft.com/office/officeart/2005/8/layout/radial6"/>
    <dgm:cxn modelId="{312B4917-645C-4174-A566-0CD120475776}" type="presOf" srcId="{D37DA6E1-DD50-4745-8A30-B93F06C71518}" destId="{E9ACA8BE-1574-4F7B-B29D-9241457BCF1B}" srcOrd="0" destOrd="0" presId="urn:microsoft.com/office/officeart/2005/8/layout/radial6"/>
    <dgm:cxn modelId="{71AD5F29-D309-49F5-B156-CC63F8D904B6}" type="presOf" srcId="{C592C22C-C3B5-4491-94A7-BC85B3C36B31}" destId="{77C3BE7A-4B00-41A2-950D-C0E5606DDAC0}" srcOrd="0" destOrd="0" presId="urn:microsoft.com/office/officeart/2005/8/layout/radial6"/>
    <dgm:cxn modelId="{1E22F95F-8DB1-482F-B571-81A291B26DE6}" type="presOf" srcId="{E310ED57-674B-4D59-83A0-048C8501D9EE}" destId="{39D1659C-4C2A-4E74-A2D7-0B9C013644C7}" srcOrd="0" destOrd="0" presId="urn:microsoft.com/office/officeart/2005/8/layout/radial6"/>
    <dgm:cxn modelId="{3BE12844-04BF-4C78-AEA0-2C56B8534E83}" srcId="{615E5285-05B0-467F-B367-A5C50881E88D}" destId="{C592C22C-C3B5-4491-94A7-BC85B3C36B31}" srcOrd="0" destOrd="0" parTransId="{1B14B9CA-1FBF-45C8-B125-2F33546AD132}" sibTransId="{D7A95BE1-4F35-45C1-8BE9-5F7D17750027}"/>
    <dgm:cxn modelId="{46A92C76-9A70-4E28-BDBD-70FCF50E4C4A}" type="presOf" srcId="{92D6CEA9-A3E0-4AD3-BB18-707426FB472B}" destId="{82F0F1EE-CB73-4F69-B754-C9E24DACA04F}" srcOrd="0" destOrd="0" presId="urn:microsoft.com/office/officeart/2005/8/layout/radial6"/>
    <dgm:cxn modelId="{D4584A7A-AF5F-4021-A553-1BFDF2D74722}" srcId="{C592C22C-C3B5-4491-94A7-BC85B3C36B31}" destId="{DDA84749-7175-4087-A18A-CB5BA6BDDE46}" srcOrd="1" destOrd="0" parTransId="{B830DACC-FB7A-434A-B425-0D3B7B5F59A9}" sibTransId="{D37DA6E1-DD50-4745-8A30-B93F06C71518}"/>
    <dgm:cxn modelId="{7037BC92-765C-42DF-AB70-E378E37E4ADD}" type="presOf" srcId="{EC71920B-0B33-4511-9122-6FA5DD07C4A9}" destId="{3B6BF332-6744-4E39-A330-B84813F9BC5A}" srcOrd="0" destOrd="0" presId="urn:microsoft.com/office/officeart/2005/8/layout/radial6"/>
    <dgm:cxn modelId="{54B71E9B-785E-4C13-BD82-C41A9BDBB192}" type="presOf" srcId="{615E5285-05B0-467F-B367-A5C50881E88D}" destId="{1F9650E0-347E-4D8D-B022-ABBFB3BB9A70}" srcOrd="0" destOrd="0" presId="urn:microsoft.com/office/officeart/2005/8/layout/radial6"/>
    <dgm:cxn modelId="{F7FCA0CF-757A-4254-82C9-CA3F01C82BBF}" srcId="{C592C22C-C3B5-4491-94A7-BC85B3C36B31}" destId="{EC71920B-0B33-4511-9122-6FA5DD07C4A9}" srcOrd="2" destOrd="0" parTransId="{705FFAB2-BDDC-46B5-BB84-9C8949494804}" sibTransId="{E310ED57-674B-4D59-83A0-048C8501D9EE}"/>
    <dgm:cxn modelId="{E18869D5-A8AE-4AE5-9850-403AC9CF272D}" type="presOf" srcId="{DDA84749-7175-4087-A18A-CB5BA6BDDE46}" destId="{128153C9-46F4-4F29-836D-15BAD576733A}" srcOrd="0" destOrd="0" presId="urn:microsoft.com/office/officeart/2005/8/layout/radial6"/>
    <dgm:cxn modelId="{E20E0E03-E473-48E0-B5CB-EAB60A7FA5DF}" type="presParOf" srcId="{1F9650E0-347E-4D8D-B022-ABBFB3BB9A70}" destId="{77C3BE7A-4B00-41A2-950D-C0E5606DDAC0}" srcOrd="0" destOrd="0" presId="urn:microsoft.com/office/officeart/2005/8/layout/radial6"/>
    <dgm:cxn modelId="{85CFE906-5603-4774-BA2C-EE7A274BBBC6}" type="presParOf" srcId="{1F9650E0-347E-4D8D-B022-ABBFB3BB9A70}" destId="{3F0D7ACC-799B-46DF-8D7E-A3D81D613F5D}" srcOrd="1" destOrd="0" presId="urn:microsoft.com/office/officeart/2005/8/layout/radial6"/>
    <dgm:cxn modelId="{627C2246-BA4C-470C-B515-CE700D38FCEA}" type="presParOf" srcId="{1F9650E0-347E-4D8D-B022-ABBFB3BB9A70}" destId="{40C1D706-3A38-4F79-B1CD-AB744DE0FD89}" srcOrd="2" destOrd="0" presId="urn:microsoft.com/office/officeart/2005/8/layout/radial6"/>
    <dgm:cxn modelId="{A50ECDAF-EF1A-4855-8E47-84F9FE833625}" type="presParOf" srcId="{1F9650E0-347E-4D8D-B022-ABBFB3BB9A70}" destId="{82F0F1EE-CB73-4F69-B754-C9E24DACA04F}" srcOrd="3" destOrd="0" presId="urn:microsoft.com/office/officeart/2005/8/layout/radial6"/>
    <dgm:cxn modelId="{99B4A967-64C0-4230-BA3B-DC77606FE278}" type="presParOf" srcId="{1F9650E0-347E-4D8D-B022-ABBFB3BB9A70}" destId="{128153C9-46F4-4F29-836D-15BAD576733A}" srcOrd="4" destOrd="0" presId="urn:microsoft.com/office/officeart/2005/8/layout/radial6"/>
    <dgm:cxn modelId="{3A8E78E1-EBD4-4633-88A4-E284F4DFE992}" type="presParOf" srcId="{1F9650E0-347E-4D8D-B022-ABBFB3BB9A70}" destId="{C82F4916-3035-47C0-BF4B-11E37D272661}" srcOrd="5" destOrd="0" presId="urn:microsoft.com/office/officeart/2005/8/layout/radial6"/>
    <dgm:cxn modelId="{55F0CA06-2CDA-454C-AC1B-209B1D1E6AD8}" type="presParOf" srcId="{1F9650E0-347E-4D8D-B022-ABBFB3BB9A70}" destId="{E9ACA8BE-1574-4F7B-B29D-9241457BCF1B}" srcOrd="6" destOrd="0" presId="urn:microsoft.com/office/officeart/2005/8/layout/radial6"/>
    <dgm:cxn modelId="{795730C4-3C7F-4A7F-8BAA-A97B2E2EB1D2}" type="presParOf" srcId="{1F9650E0-347E-4D8D-B022-ABBFB3BB9A70}" destId="{3B6BF332-6744-4E39-A330-B84813F9BC5A}" srcOrd="7" destOrd="0" presId="urn:microsoft.com/office/officeart/2005/8/layout/radial6"/>
    <dgm:cxn modelId="{0A0C6787-7420-4662-AC99-AF6909D3F5A9}" type="presParOf" srcId="{1F9650E0-347E-4D8D-B022-ABBFB3BB9A70}" destId="{B3884099-2C77-4DF9-85DE-887238AD0375}" srcOrd="8" destOrd="0" presId="urn:microsoft.com/office/officeart/2005/8/layout/radial6"/>
    <dgm:cxn modelId="{3CFD7CEB-9F9A-4F78-AFE0-83D8BF247FFE}" type="presParOf" srcId="{1F9650E0-347E-4D8D-B022-ABBFB3BB9A70}" destId="{39D1659C-4C2A-4E74-A2D7-0B9C013644C7}"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A3157D-E04E-46D4-90DC-2E760D7E75CB}" type="doc">
      <dgm:prSet loTypeId="urn:microsoft.com/office/officeart/2005/8/layout/arrow2" loCatId="process" qsTypeId="urn:microsoft.com/office/officeart/2005/8/quickstyle/simple1" qsCatId="simple" csTypeId="urn:microsoft.com/office/officeart/2005/8/colors/accent1_2" csCatId="accent1" phldr="1"/>
      <dgm:spPr/>
    </dgm:pt>
    <dgm:pt modelId="{0DCD5902-5F3B-46C0-A1A7-350F6BFD184F}">
      <dgm:prSet phldrT="[Text]" custT="1"/>
      <dgm:spPr/>
      <dgm:t>
        <a:bodyPr/>
        <a:lstStyle/>
        <a:p>
          <a:endParaRPr lang="en-US" sz="3200" b="1"/>
        </a:p>
      </dgm:t>
    </dgm:pt>
    <dgm:pt modelId="{AC3DD40C-EFC7-45ED-B2CB-42B7218F85D9}" type="parTrans" cxnId="{5FF151F5-4F9C-4FA0-930C-B35F82344EBE}">
      <dgm:prSet/>
      <dgm:spPr/>
      <dgm:t>
        <a:bodyPr/>
        <a:lstStyle/>
        <a:p>
          <a:endParaRPr lang="en-US"/>
        </a:p>
      </dgm:t>
    </dgm:pt>
    <dgm:pt modelId="{31F91E50-73EE-43BA-9451-227802BF6917}" type="sibTrans" cxnId="{5FF151F5-4F9C-4FA0-930C-B35F82344EBE}">
      <dgm:prSet/>
      <dgm:spPr/>
      <dgm:t>
        <a:bodyPr/>
        <a:lstStyle/>
        <a:p>
          <a:endParaRPr lang="en-US"/>
        </a:p>
      </dgm:t>
    </dgm:pt>
    <dgm:pt modelId="{022A98A4-B7E1-4D88-9429-F08B5AB9F2ED}">
      <dgm:prSet phldrT="[Text]" custT="1"/>
      <dgm:spPr/>
      <dgm:t>
        <a:bodyPr/>
        <a:lstStyle/>
        <a:p>
          <a:endParaRPr lang="en-US" sz="2400" b="1"/>
        </a:p>
      </dgm:t>
    </dgm:pt>
    <dgm:pt modelId="{4DA9FF4C-F7D4-4DD9-97AA-BC5F08F54B9C}" type="parTrans" cxnId="{4B059E5D-7834-4CBC-8D7B-826B51365D3C}">
      <dgm:prSet/>
      <dgm:spPr/>
      <dgm:t>
        <a:bodyPr/>
        <a:lstStyle/>
        <a:p>
          <a:endParaRPr lang="en-US"/>
        </a:p>
      </dgm:t>
    </dgm:pt>
    <dgm:pt modelId="{21F5755F-CB4C-4704-B85A-70E3EF3CBFC4}" type="sibTrans" cxnId="{4B059E5D-7834-4CBC-8D7B-826B51365D3C}">
      <dgm:prSet/>
      <dgm:spPr/>
      <dgm:t>
        <a:bodyPr/>
        <a:lstStyle/>
        <a:p>
          <a:endParaRPr lang="en-US"/>
        </a:p>
      </dgm:t>
    </dgm:pt>
    <dgm:pt modelId="{E6AF2B4C-60E1-429B-8DE2-07D29C6C9176}">
      <dgm:prSet phldrT="[Text]" custT="1"/>
      <dgm:spPr/>
      <dgm:t>
        <a:bodyPr/>
        <a:lstStyle/>
        <a:p>
          <a:endParaRPr lang="en-US" sz="4400" b="1" i="1"/>
        </a:p>
      </dgm:t>
    </dgm:pt>
    <dgm:pt modelId="{5BD492DC-C95C-4B7D-85D5-AF97EA32ADD3}" type="parTrans" cxnId="{DBB71A2B-359E-4C72-A09A-F121C861330E}">
      <dgm:prSet/>
      <dgm:spPr/>
      <dgm:t>
        <a:bodyPr/>
        <a:lstStyle/>
        <a:p>
          <a:endParaRPr lang="en-US"/>
        </a:p>
      </dgm:t>
    </dgm:pt>
    <dgm:pt modelId="{7FA7A93D-A6B6-4053-AD82-B8C91D3B964B}" type="sibTrans" cxnId="{DBB71A2B-359E-4C72-A09A-F121C861330E}">
      <dgm:prSet/>
      <dgm:spPr/>
      <dgm:t>
        <a:bodyPr/>
        <a:lstStyle/>
        <a:p>
          <a:endParaRPr lang="en-US"/>
        </a:p>
      </dgm:t>
    </dgm:pt>
    <dgm:pt modelId="{2277E287-9BEA-4380-A9A3-BCD880B4F637}" type="pres">
      <dgm:prSet presAssocID="{48A3157D-E04E-46D4-90DC-2E760D7E75CB}" presName="arrowDiagram" presStyleCnt="0">
        <dgm:presLayoutVars>
          <dgm:chMax val="5"/>
          <dgm:dir/>
          <dgm:resizeHandles val="exact"/>
        </dgm:presLayoutVars>
      </dgm:prSet>
      <dgm:spPr/>
    </dgm:pt>
    <dgm:pt modelId="{56E873DC-9065-4857-86BF-F8ECB3991F4C}" type="pres">
      <dgm:prSet presAssocID="{48A3157D-E04E-46D4-90DC-2E760D7E75CB}" presName="arrow" presStyleLbl="bgShp" presStyleIdx="0" presStyleCnt="1" custAng="21222342" custScaleX="100533" custScaleY="54861" custLinFactNeighborX="-408" custLinFactNeighborY="9390"/>
      <dgm:spPr/>
    </dgm:pt>
    <dgm:pt modelId="{9A19792E-1219-400D-A4D4-F79015777D10}" type="pres">
      <dgm:prSet presAssocID="{48A3157D-E04E-46D4-90DC-2E760D7E75CB}" presName="arrowDiagram3" presStyleCnt="0"/>
      <dgm:spPr/>
    </dgm:pt>
    <dgm:pt modelId="{B523EF88-572D-4473-8ECC-AD2BDB275A5C}" type="pres">
      <dgm:prSet presAssocID="{0DCD5902-5F3B-46C0-A1A7-350F6BFD184F}" presName="bullet3a" presStyleLbl="node1" presStyleIdx="0" presStyleCnt="3" custScaleX="538570" custScaleY="523287" custLinFactX="1200000" custLinFactY="-400000" custLinFactNeighborX="1270220" custLinFactNeighborY="-439555"/>
      <dgm:spPr>
        <a:noFill/>
        <a:ln>
          <a:noFill/>
        </a:ln>
      </dgm:spPr>
    </dgm:pt>
    <dgm:pt modelId="{4C6BABEB-10D4-4E0E-B35F-3F7180A40520}" type="pres">
      <dgm:prSet presAssocID="{0DCD5902-5F3B-46C0-A1A7-350F6BFD184F}" presName="textBox3a" presStyleLbl="revTx" presStyleIdx="0" presStyleCnt="3" custScaleX="180934" custScaleY="45670" custLinFactX="58362" custLinFactNeighborX="100000" custLinFactNeighborY="6217">
        <dgm:presLayoutVars>
          <dgm:bulletEnabled val="1"/>
        </dgm:presLayoutVars>
      </dgm:prSet>
      <dgm:spPr/>
    </dgm:pt>
    <dgm:pt modelId="{06BA67CE-C74F-4C7D-896A-AC3660EB7AE6}" type="pres">
      <dgm:prSet presAssocID="{022A98A4-B7E1-4D88-9429-F08B5AB9F2ED}" presName="bullet3b" presStyleLbl="node1" presStyleIdx="1" presStyleCnt="3" custLinFactX="29672" custLinFactY="203624" custLinFactNeighborX="100000" custLinFactNeighborY="300000"/>
      <dgm:spPr>
        <a:noFill/>
        <a:ln>
          <a:noFill/>
        </a:ln>
      </dgm:spPr>
    </dgm:pt>
    <dgm:pt modelId="{AE992FD5-609C-4160-8D69-348E21791558}" type="pres">
      <dgm:prSet presAssocID="{022A98A4-B7E1-4D88-9429-F08B5AB9F2ED}" presName="textBox3b" presStyleLbl="revTx" presStyleIdx="1" presStyleCnt="3" custScaleX="119846" custScaleY="37545" custLinFactNeighborX="81742" custLinFactNeighborY="-18752">
        <dgm:presLayoutVars>
          <dgm:bulletEnabled val="1"/>
        </dgm:presLayoutVars>
      </dgm:prSet>
      <dgm:spPr/>
    </dgm:pt>
    <dgm:pt modelId="{0120C181-B622-49F4-8307-B994071F2A81}" type="pres">
      <dgm:prSet presAssocID="{E6AF2B4C-60E1-429B-8DE2-07D29C6C9176}" presName="bullet3c" presStyleLbl="node1" presStyleIdx="2" presStyleCnt="3" custScaleX="111064" custScaleY="110568" custLinFactX="-22948" custLinFactY="100000" custLinFactNeighborX="-100000" custLinFactNeighborY="143993"/>
      <dgm:spPr>
        <a:noFill/>
        <a:ln>
          <a:noFill/>
        </a:ln>
      </dgm:spPr>
    </dgm:pt>
    <dgm:pt modelId="{B8D54DF0-E0E4-47AE-B5FE-24B39556BCF6}" type="pres">
      <dgm:prSet presAssocID="{E6AF2B4C-60E1-429B-8DE2-07D29C6C9176}" presName="textBox3c" presStyleLbl="revTx" presStyleIdx="2" presStyleCnt="3" custScaleX="186198" custScaleY="42124" custLinFactNeighborX="36943" custLinFactNeighborY="-41835">
        <dgm:presLayoutVars>
          <dgm:bulletEnabled val="1"/>
        </dgm:presLayoutVars>
      </dgm:prSet>
      <dgm:spPr/>
    </dgm:pt>
  </dgm:ptLst>
  <dgm:cxnLst>
    <dgm:cxn modelId="{DBB71A2B-359E-4C72-A09A-F121C861330E}" srcId="{48A3157D-E04E-46D4-90DC-2E760D7E75CB}" destId="{E6AF2B4C-60E1-429B-8DE2-07D29C6C9176}" srcOrd="2" destOrd="0" parTransId="{5BD492DC-C95C-4B7D-85D5-AF97EA32ADD3}" sibTransId="{7FA7A93D-A6B6-4053-AD82-B8C91D3B964B}"/>
    <dgm:cxn modelId="{4B059E5D-7834-4CBC-8D7B-826B51365D3C}" srcId="{48A3157D-E04E-46D4-90DC-2E760D7E75CB}" destId="{022A98A4-B7E1-4D88-9429-F08B5AB9F2ED}" srcOrd="1" destOrd="0" parTransId="{4DA9FF4C-F7D4-4DD9-97AA-BC5F08F54B9C}" sibTransId="{21F5755F-CB4C-4704-B85A-70E3EF3CBFC4}"/>
    <dgm:cxn modelId="{47DADF5D-B64B-4D18-8D51-ABCFA8F05F0B}" type="presOf" srcId="{E6AF2B4C-60E1-429B-8DE2-07D29C6C9176}" destId="{B8D54DF0-E0E4-47AE-B5FE-24B39556BCF6}" srcOrd="0" destOrd="0" presId="urn:microsoft.com/office/officeart/2005/8/layout/arrow2"/>
    <dgm:cxn modelId="{F163E242-6937-49A7-B646-D30681871D05}" type="presOf" srcId="{0DCD5902-5F3B-46C0-A1A7-350F6BFD184F}" destId="{4C6BABEB-10D4-4E0E-B35F-3F7180A40520}" srcOrd="0" destOrd="0" presId="urn:microsoft.com/office/officeart/2005/8/layout/arrow2"/>
    <dgm:cxn modelId="{261ED5A3-3DA7-41F7-9EC8-B4FED4193369}" type="presOf" srcId="{48A3157D-E04E-46D4-90DC-2E760D7E75CB}" destId="{2277E287-9BEA-4380-A9A3-BCD880B4F637}" srcOrd="0" destOrd="0" presId="urn:microsoft.com/office/officeart/2005/8/layout/arrow2"/>
    <dgm:cxn modelId="{5FF151F5-4F9C-4FA0-930C-B35F82344EBE}" srcId="{48A3157D-E04E-46D4-90DC-2E760D7E75CB}" destId="{0DCD5902-5F3B-46C0-A1A7-350F6BFD184F}" srcOrd="0" destOrd="0" parTransId="{AC3DD40C-EFC7-45ED-B2CB-42B7218F85D9}" sibTransId="{31F91E50-73EE-43BA-9451-227802BF6917}"/>
    <dgm:cxn modelId="{162D7EF9-40A7-4178-9D22-FB650660B95D}" type="presOf" srcId="{022A98A4-B7E1-4D88-9429-F08B5AB9F2ED}" destId="{AE992FD5-609C-4160-8D69-348E21791558}" srcOrd="0" destOrd="0" presId="urn:microsoft.com/office/officeart/2005/8/layout/arrow2"/>
    <dgm:cxn modelId="{33F8900B-B60B-462E-B27E-564418F0E83A}" type="presParOf" srcId="{2277E287-9BEA-4380-A9A3-BCD880B4F637}" destId="{56E873DC-9065-4857-86BF-F8ECB3991F4C}" srcOrd="0" destOrd="0" presId="urn:microsoft.com/office/officeart/2005/8/layout/arrow2"/>
    <dgm:cxn modelId="{97D2D6DF-70D6-4E92-9637-500BC59E1409}" type="presParOf" srcId="{2277E287-9BEA-4380-A9A3-BCD880B4F637}" destId="{9A19792E-1219-400D-A4D4-F79015777D10}" srcOrd="1" destOrd="0" presId="urn:microsoft.com/office/officeart/2005/8/layout/arrow2"/>
    <dgm:cxn modelId="{21FB7214-E48B-4385-85F5-9396FBA761E3}" type="presParOf" srcId="{9A19792E-1219-400D-A4D4-F79015777D10}" destId="{B523EF88-572D-4473-8ECC-AD2BDB275A5C}" srcOrd="0" destOrd="0" presId="urn:microsoft.com/office/officeart/2005/8/layout/arrow2"/>
    <dgm:cxn modelId="{B3C4C687-966D-4E05-A745-F1D653D5719C}" type="presParOf" srcId="{9A19792E-1219-400D-A4D4-F79015777D10}" destId="{4C6BABEB-10D4-4E0E-B35F-3F7180A40520}" srcOrd="1" destOrd="0" presId="urn:microsoft.com/office/officeart/2005/8/layout/arrow2"/>
    <dgm:cxn modelId="{2336FA73-872C-410D-8B16-7D36E426E6B5}" type="presParOf" srcId="{9A19792E-1219-400D-A4D4-F79015777D10}" destId="{06BA67CE-C74F-4C7D-896A-AC3660EB7AE6}" srcOrd="2" destOrd="0" presId="urn:microsoft.com/office/officeart/2005/8/layout/arrow2"/>
    <dgm:cxn modelId="{06445751-D1A9-44D7-9053-50D4B363735F}" type="presParOf" srcId="{9A19792E-1219-400D-A4D4-F79015777D10}" destId="{AE992FD5-609C-4160-8D69-348E21791558}" srcOrd="3" destOrd="0" presId="urn:microsoft.com/office/officeart/2005/8/layout/arrow2"/>
    <dgm:cxn modelId="{70802FB0-E4C7-4BA3-AA13-D4C1B16FA957}" type="presParOf" srcId="{9A19792E-1219-400D-A4D4-F79015777D10}" destId="{0120C181-B622-49F4-8307-B994071F2A81}" srcOrd="4" destOrd="0" presId="urn:microsoft.com/office/officeart/2005/8/layout/arrow2"/>
    <dgm:cxn modelId="{D8799D91-C860-42F9-98BB-5095F52B6647}" type="presParOf" srcId="{9A19792E-1219-400D-A4D4-F79015777D10}" destId="{B8D54DF0-E0E4-47AE-B5FE-24B39556BCF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3475-B57E-47D9-B934-A302A4956F6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FE6BE3CF-78B6-4AF8-9A0A-340786142B1A}">
      <dgm:prSet phldrT="[Text]" phldr="0" custT="1"/>
      <dgm:spPr/>
      <dgm:t>
        <a:bodyPr/>
        <a:lstStyle/>
        <a:p>
          <a:pPr rtl="0"/>
          <a:r>
            <a:rPr lang="en-US" sz="2200" b="1" dirty="0">
              <a:solidFill>
                <a:schemeClr val="tx1"/>
              </a:solidFill>
              <a:latin typeface="Open Sans"/>
              <a:ea typeface="Open Sans"/>
              <a:cs typeface="Open Sans"/>
            </a:rPr>
            <a:t>Step 1</a:t>
          </a:r>
        </a:p>
      </dgm:t>
    </dgm:pt>
    <dgm:pt modelId="{6A2D290C-5112-4014-B111-8FAFAD1CDDC9}" type="parTrans" cxnId="{0EF4A374-770C-44C6-B5E1-220FF01DAE7A}">
      <dgm:prSet/>
      <dgm:spPr/>
      <dgm:t>
        <a:bodyPr/>
        <a:lstStyle/>
        <a:p>
          <a:endParaRPr lang="en-US"/>
        </a:p>
      </dgm:t>
    </dgm:pt>
    <dgm:pt modelId="{CE67B404-7D9E-4657-802B-671E200253DE}" type="sibTrans" cxnId="{0EF4A374-770C-44C6-B5E1-220FF01DAE7A}">
      <dgm:prSet/>
      <dgm:spPr/>
      <dgm:t>
        <a:bodyPr/>
        <a:lstStyle/>
        <a:p>
          <a:endParaRPr lang="en-US"/>
        </a:p>
      </dgm:t>
    </dgm:pt>
    <dgm:pt modelId="{A98DCF55-C9F2-4A5A-B4BD-D216958F245F}">
      <dgm:prSet phldrT="[Text]" phldr="0" custT="1"/>
      <dgm:spPr/>
      <dgm:t>
        <a:bodyPr/>
        <a:lstStyle/>
        <a:p>
          <a:pPr algn="l"/>
          <a:r>
            <a:rPr lang="en-US" sz="2200" kern="1200" dirty="0">
              <a:latin typeface="Open Sans"/>
              <a:ea typeface="Open Sans"/>
              <a:cs typeface="Open Sans"/>
            </a:rPr>
            <a:t>Questions? Email Alicia at </a:t>
          </a:r>
          <a:r>
            <a:rPr lang="en-US" sz="2200" kern="1200" dirty="0">
              <a:latin typeface="Open Sans"/>
              <a:ea typeface="Open Sans"/>
              <a:cs typeface="Open Sans"/>
              <a:hlinkClick xmlns:r="http://schemas.openxmlformats.org/officeDocument/2006/relationships" r:id="rId1"/>
            </a:rPr>
            <a:t>astromberg@results.org</a:t>
          </a:r>
          <a:endParaRPr lang="en-US" sz="2200" kern="1200" dirty="0">
            <a:latin typeface="Open Sans"/>
            <a:ea typeface="Open Sans"/>
            <a:cs typeface="Open Sans"/>
          </a:endParaRPr>
        </a:p>
      </dgm:t>
    </dgm:pt>
    <dgm:pt modelId="{6986D4D9-D461-4CF5-9555-15C34626CFC5}" type="parTrans" cxnId="{BA02DA57-11A7-4F8D-BA46-528B2EF52417}">
      <dgm:prSet/>
      <dgm:spPr/>
      <dgm:t>
        <a:bodyPr/>
        <a:lstStyle/>
        <a:p>
          <a:endParaRPr lang="en-US"/>
        </a:p>
      </dgm:t>
    </dgm:pt>
    <dgm:pt modelId="{C97ECB43-02B3-4136-B3FF-4CEB3241D800}" type="sibTrans" cxnId="{BA02DA57-11A7-4F8D-BA46-528B2EF52417}">
      <dgm:prSet/>
      <dgm:spPr/>
      <dgm:t>
        <a:bodyPr/>
        <a:lstStyle/>
        <a:p>
          <a:endParaRPr lang="en-US"/>
        </a:p>
      </dgm:t>
    </dgm:pt>
    <dgm:pt modelId="{C619A90A-EA9F-4DC3-AE9E-752608A41A14}">
      <dgm:prSet phldrT="[Text]" phldr="0" custT="1"/>
      <dgm:spPr/>
      <dgm:t>
        <a:bodyPr/>
        <a:lstStyle/>
        <a:p>
          <a:pPr rtl="0"/>
          <a:r>
            <a:rPr lang="en-US" sz="2200" b="1" dirty="0">
              <a:solidFill>
                <a:schemeClr val="tx1"/>
              </a:solidFill>
              <a:latin typeface="Open Sans"/>
              <a:ea typeface="Open Sans"/>
              <a:cs typeface="Open Sans"/>
            </a:rPr>
            <a:t>Step 2</a:t>
          </a:r>
        </a:p>
      </dgm:t>
    </dgm:pt>
    <dgm:pt modelId="{B9833E59-DA86-48F6-98D9-7D5FE0019002}" type="parTrans" cxnId="{C379C5DB-DBC8-4402-91AE-02C1719EBCD2}">
      <dgm:prSet/>
      <dgm:spPr/>
      <dgm:t>
        <a:bodyPr/>
        <a:lstStyle/>
        <a:p>
          <a:endParaRPr lang="en-US"/>
        </a:p>
      </dgm:t>
    </dgm:pt>
    <dgm:pt modelId="{9AE0BAF7-BDCE-4936-B547-399EB898EB7D}" type="sibTrans" cxnId="{C379C5DB-DBC8-4402-91AE-02C1719EBCD2}">
      <dgm:prSet/>
      <dgm:spPr/>
      <dgm:t>
        <a:bodyPr/>
        <a:lstStyle/>
        <a:p>
          <a:endParaRPr lang="en-US"/>
        </a:p>
      </dgm:t>
    </dgm:pt>
    <dgm:pt modelId="{C9D83DA1-4FE8-4B6A-BEB9-25D59DADA9EC}">
      <dgm:prSet phldrT="[Text]" phldr="0" custT="1"/>
      <dgm:spPr/>
      <dgm:t>
        <a:bodyPr/>
        <a:lstStyle/>
        <a:p>
          <a:pPr rtl="0"/>
          <a:r>
            <a:rPr lang="en-US" sz="2200" b="1" dirty="0">
              <a:solidFill>
                <a:schemeClr val="tx1"/>
              </a:solidFill>
              <a:latin typeface="Open Sans"/>
              <a:ea typeface="Open Sans"/>
              <a:cs typeface="Open Sans"/>
            </a:rPr>
            <a:t>Step 3</a:t>
          </a:r>
        </a:p>
      </dgm:t>
    </dgm:pt>
    <dgm:pt modelId="{B30A51E9-BD64-4A65-8968-4ABEA691280A}" type="parTrans" cxnId="{0DD11CF8-653C-43B5-8940-E15BD08BA00F}">
      <dgm:prSet/>
      <dgm:spPr/>
      <dgm:t>
        <a:bodyPr/>
        <a:lstStyle/>
        <a:p>
          <a:endParaRPr lang="en-US"/>
        </a:p>
      </dgm:t>
    </dgm:pt>
    <dgm:pt modelId="{B6E63FE6-0720-4B63-B801-70A923998CF6}" type="sibTrans" cxnId="{0DD11CF8-653C-43B5-8940-E15BD08BA00F}">
      <dgm:prSet/>
      <dgm:spPr/>
      <dgm:t>
        <a:bodyPr/>
        <a:lstStyle/>
        <a:p>
          <a:endParaRPr lang="en-US"/>
        </a:p>
      </dgm:t>
    </dgm:pt>
    <dgm:pt modelId="{D0132441-1559-4A5E-B584-BF0FAF3445AB}">
      <dgm:prSet phldr="0" custT="1"/>
      <dgm:spPr/>
      <dgm:t>
        <a:bodyPr/>
        <a:lstStyle/>
        <a:p>
          <a:pPr algn="l" rtl="0"/>
          <a:r>
            <a:rPr lang="en-US" sz="2200" kern="1200" dirty="0">
              <a:latin typeface="Open Sans"/>
              <a:ea typeface="Open Sans"/>
              <a:cs typeface="Open Sans"/>
            </a:rPr>
            <a:t>Fill out the </a:t>
          </a:r>
          <a:r>
            <a:rPr lang="en-US" sz="2200" b="1" kern="1200" dirty="0">
              <a:solidFill>
                <a:srgbClr val="ED1944"/>
              </a:solidFill>
              <a:latin typeface="Open Sans"/>
              <a:ea typeface="Open Sans"/>
              <a:cs typeface="Open Sans"/>
            </a:rPr>
            <a:t>volunteer onboarding form</a:t>
          </a:r>
        </a:p>
      </dgm:t>
    </dgm:pt>
    <dgm:pt modelId="{A70600BA-5F3E-4524-8BC3-84676B2501B1}" type="parTrans" cxnId="{01AABB7E-DAE3-497E-9ED9-529A283D641E}">
      <dgm:prSet/>
      <dgm:spPr/>
      <dgm:t>
        <a:bodyPr/>
        <a:lstStyle/>
        <a:p>
          <a:endParaRPr lang="en-US"/>
        </a:p>
      </dgm:t>
    </dgm:pt>
    <dgm:pt modelId="{FB246F0A-D5C9-4260-9C37-0D240E9540E8}" type="sibTrans" cxnId="{01AABB7E-DAE3-497E-9ED9-529A283D641E}">
      <dgm:prSet/>
      <dgm:spPr/>
      <dgm:t>
        <a:bodyPr/>
        <a:lstStyle/>
        <a:p>
          <a:endParaRPr lang="en-US"/>
        </a:p>
      </dgm:t>
    </dgm:pt>
    <dgm:pt modelId="{6520D9F7-8D2C-422A-8D21-79AE66A5F89D}">
      <dgm:prSet phldr="0" custT="1"/>
      <dgm:spPr/>
      <dgm:t>
        <a:bodyPr/>
        <a:lstStyle/>
        <a:p>
          <a:pPr rtl="0">
            <a:buClrTx/>
            <a:buFont typeface="Arial" panose="020B0604020202020204" pitchFamily="34" charset="0"/>
            <a:buChar char="•"/>
          </a:pPr>
          <a:r>
            <a:rPr lang="en-US" sz="2100" b="0" dirty="0">
              <a:solidFill>
                <a:schemeClr val="tx1"/>
              </a:solidFill>
              <a:latin typeface="Open Sans"/>
              <a:ea typeface="Open Sans"/>
              <a:cs typeface="Open Sans"/>
            </a:rPr>
            <a:t>You will</a:t>
          </a:r>
          <a:r>
            <a:rPr lang="en-US" sz="2100" b="1" dirty="0">
              <a:solidFill>
                <a:schemeClr val="tx1"/>
              </a:solidFill>
              <a:latin typeface="Open Sans"/>
              <a:ea typeface="Open Sans"/>
              <a:cs typeface="Open Sans"/>
            </a:rPr>
            <a:t> </a:t>
          </a:r>
          <a:r>
            <a:rPr lang="en-US" sz="2100" b="1" dirty="0">
              <a:solidFill>
                <a:schemeClr val="tx2"/>
              </a:solidFill>
              <a:latin typeface="Open Sans"/>
              <a:ea typeface="Open Sans"/>
              <a:cs typeface="Open Sans"/>
            </a:rPr>
            <a:t>receive an email</a:t>
          </a:r>
          <a:r>
            <a:rPr lang="en-US" sz="2100" b="1" dirty="0">
              <a:solidFill>
                <a:schemeClr val="tx1"/>
              </a:solidFill>
              <a:latin typeface="Open Sans"/>
              <a:ea typeface="Open Sans"/>
              <a:cs typeface="Open Sans"/>
            </a:rPr>
            <a:t> </a:t>
          </a:r>
          <a:r>
            <a:rPr lang="en-US" sz="2100" dirty="0">
              <a:solidFill>
                <a:schemeClr val="tx1"/>
              </a:solidFill>
              <a:latin typeface="Open Sans"/>
              <a:ea typeface="Open Sans"/>
              <a:cs typeface="Open Sans"/>
            </a:rPr>
            <a:t>with follow-up resources</a:t>
          </a:r>
        </a:p>
      </dgm:t>
    </dgm:pt>
    <dgm:pt modelId="{15D98E2C-F6F4-4B8F-99F6-381ADDF5B94D}" type="parTrans" cxnId="{16E61B55-079E-44F3-BFAD-C6B728610B34}">
      <dgm:prSet/>
      <dgm:spPr/>
      <dgm:t>
        <a:bodyPr/>
        <a:lstStyle/>
        <a:p>
          <a:endParaRPr lang="en-US"/>
        </a:p>
      </dgm:t>
    </dgm:pt>
    <dgm:pt modelId="{ADEEA24C-6BA8-448C-81BC-EAF0F0D7C079}" type="sibTrans" cxnId="{16E61B55-079E-44F3-BFAD-C6B728610B34}">
      <dgm:prSet/>
      <dgm:spPr/>
      <dgm:t>
        <a:bodyPr/>
        <a:lstStyle/>
        <a:p>
          <a:endParaRPr lang="en-US"/>
        </a:p>
      </dgm:t>
    </dgm:pt>
    <dgm:pt modelId="{50D0068F-38C9-4CB9-872B-34C8DAD2F9A7}">
      <dgm:prSet phldr="0" custT="1"/>
      <dgm:spPr/>
      <dgm:t>
        <a:bodyPr/>
        <a:lstStyle/>
        <a:p>
          <a:pPr rtl="0"/>
          <a:r>
            <a:rPr lang="en-US" sz="2200" kern="1200" dirty="0">
              <a:latin typeface="Open Sans"/>
              <a:ea typeface="Open Sans"/>
              <a:cs typeface="Open Sans"/>
            </a:rPr>
            <a:t>We will </a:t>
          </a:r>
          <a:r>
            <a:rPr lang="en-US" sz="2200" b="1" kern="1200" dirty="0">
              <a:solidFill>
                <a:srgbClr val="ED1944"/>
              </a:solidFill>
              <a:latin typeface="Open Sans"/>
              <a:ea typeface="Open Sans"/>
              <a:cs typeface="Open Sans"/>
            </a:rPr>
            <a:t>introduce you via email </a:t>
          </a:r>
          <a:r>
            <a:rPr lang="en-US" sz="2200" kern="1200" dirty="0">
              <a:latin typeface="Open Sans"/>
              <a:ea typeface="Open Sans"/>
              <a:cs typeface="Open Sans"/>
            </a:rPr>
            <a:t>to your group</a:t>
          </a:r>
          <a:endParaRPr lang="en-US" sz="2200" b="0" kern="1200" dirty="0">
            <a:solidFill>
              <a:srgbClr val="ED1944"/>
            </a:solidFill>
            <a:highlight>
              <a:srgbClr val="FFFF00"/>
            </a:highlight>
            <a:latin typeface="Open Sans"/>
            <a:ea typeface="Open Sans"/>
            <a:cs typeface="Open Sans"/>
          </a:endParaRPr>
        </a:p>
      </dgm:t>
    </dgm:pt>
    <dgm:pt modelId="{D0ED6E7C-0C77-460A-948C-E3725EC2B4E5}" type="parTrans" cxnId="{FC9BC775-A585-4194-978D-067C3B4705F2}">
      <dgm:prSet/>
      <dgm:spPr/>
      <dgm:t>
        <a:bodyPr/>
        <a:lstStyle/>
        <a:p>
          <a:endParaRPr lang="en-US"/>
        </a:p>
      </dgm:t>
    </dgm:pt>
    <dgm:pt modelId="{F957993C-9C45-483F-9D02-AB4263EFAF47}" type="sibTrans" cxnId="{FC9BC775-A585-4194-978D-067C3B4705F2}">
      <dgm:prSet/>
      <dgm:spPr/>
      <dgm:t>
        <a:bodyPr/>
        <a:lstStyle/>
        <a:p>
          <a:endParaRPr lang="en-US"/>
        </a:p>
      </dgm:t>
    </dgm:pt>
    <dgm:pt modelId="{8DFFAF0E-7916-4673-8542-637E33885C1D}">
      <dgm:prSet phldr="0" custT="1"/>
      <dgm:spPr/>
      <dgm:t>
        <a:bodyPr/>
        <a:lstStyle/>
        <a:p>
          <a:pPr rtl="0"/>
          <a:r>
            <a:rPr lang="en-US" sz="2200" kern="1200" dirty="0">
              <a:solidFill>
                <a:schemeClr val="tx1"/>
              </a:solidFill>
              <a:latin typeface="Open Sans"/>
              <a:ea typeface="Open Sans"/>
              <a:cs typeface="Open Sans"/>
            </a:rPr>
            <a:t>Introductions</a:t>
          </a:r>
          <a:r>
            <a:rPr lang="en-US" sz="2200" b="0" kern="1200" dirty="0">
              <a:solidFill>
                <a:schemeClr val="tx1"/>
              </a:solidFill>
              <a:latin typeface="Open Sans"/>
              <a:ea typeface="Open Sans"/>
              <a:cs typeface="Open Sans"/>
            </a:rPr>
            <a:t> happen last week of the month</a:t>
          </a:r>
          <a:endParaRPr lang="en-US" sz="2200" b="1" kern="1200" dirty="0">
            <a:solidFill>
              <a:schemeClr val="tx1"/>
            </a:solidFill>
            <a:latin typeface="Open Sans"/>
            <a:ea typeface="Open Sans"/>
            <a:cs typeface="Open Sans"/>
          </a:endParaRPr>
        </a:p>
      </dgm:t>
    </dgm:pt>
    <dgm:pt modelId="{87212623-1857-41CC-BA3F-609CBF0F59C2}" type="parTrans" cxnId="{349CC614-3252-49E5-B200-F776A982AFFF}">
      <dgm:prSet/>
      <dgm:spPr/>
      <dgm:t>
        <a:bodyPr/>
        <a:lstStyle/>
        <a:p>
          <a:endParaRPr lang="en-US"/>
        </a:p>
      </dgm:t>
    </dgm:pt>
    <dgm:pt modelId="{509D9C2C-B834-4FB4-B4CB-E9C4CDF5D17F}" type="sibTrans" cxnId="{349CC614-3252-49E5-B200-F776A982AFFF}">
      <dgm:prSet/>
      <dgm:spPr/>
      <dgm:t>
        <a:bodyPr/>
        <a:lstStyle/>
        <a:p>
          <a:endParaRPr lang="en-US"/>
        </a:p>
      </dgm:t>
    </dgm:pt>
    <dgm:pt modelId="{F4C3011B-1614-4B9D-8674-156AB46E157F}">
      <dgm:prSet phldr="0" custT="1"/>
      <dgm:spPr/>
      <dgm:t>
        <a:bodyPr/>
        <a:lstStyle/>
        <a:p>
          <a:pPr rtl="0"/>
          <a:r>
            <a:rPr lang="en-US" sz="2100" dirty="0">
              <a:latin typeface="Open Sans"/>
              <a:ea typeface="Open Sans"/>
              <a:cs typeface="Open Sans"/>
            </a:rPr>
            <a:t>Schedule a 1:1 if you still have questions</a:t>
          </a:r>
        </a:p>
      </dgm:t>
    </dgm:pt>
    <dgm:pt modelId="{138EEAA4-B23F-4582-8A95-DEA7FE4E1E61}" type="sibTrans" cxnId="{16CDAC76-B10D-4F1B-8CF3-AD7F98A70BF6}">
      <dgm:prSet/>
      <dgm:spPr/>
      <dgm:t>
        <a:bodyPr/>
        <a:lstStyle/>
        <a:p>
          <a:endParaRPr lang="en-US"/>
        </a:p>
      </dgm:t>
    </dgm:pt>
    <dgm:pt modelId="{FB335504-92E0-4A27-B4B6-07964FA4D3E2}" type="parTrans" cxnId="{16CDAC76-B10D-4F1B-8CF3-AD7F98A70BF6}">
      <dgm:prSet/>
      <dgm:spPr/>
      <dgm:t>
        <a:bodyPr/>
        <a:lstStyle/>
        <a:p>
          <a:endParaRPr lang="en-US"/>
        </a:p>
      </dgm:t>
    </dgm:pt>
    <dgm:pt modelId="{FB618388-4F60-43FA-97E4-1E28C79DEABE}" type="pres">
      <dgm:prSet presAssocID="{27AD3475-B57E-47D9-B934-A302A4956F6E}" presName="linearFlow" presStyleCnt="0">
        <dgm:presLayoutVars>
          <dgm:dir/>
          <dgm:animLvl val="lvl"/>
          <dgm:resizeHandles val="exact"/>
        </dgm:presLayoutVars>
      </dgm:prSet>
      <dgm:spPr/>
    </dgm:pt>
    <dgm:pt modelId="{03818035-E694-406E-B8A6-024E146CB18F}" type="pres">
      <dgm:prSet presAssocID="{FE6BE3CF-78B6-4AF8-9A0A-340786142B1A}" presName="composite" presStyleCnt="0"/>
      <dgm:spPr/>
    </dgm:pt>
    <dgm:pt modelId="{28F855DD-69F3-46F5-84BE-29728D876472}" type="pres">
      <dgm:prSet presAssocID="{FE6BE3CF-78B6-4AF8-9A0A-340786142B1A}" presName="parentText" presStyleLbl="alignNode1" presStyleIdx="0" presStyleCnt="3">
        <dgm:presLayoutVars>
          <dgm:chMax val="1"/>
          <dgm:bulletEnabled val="1"/>
        </dgm:presLayoutVars>
      </dgm:prSet>
      <dgm:spPr/>
    </dgm:pt>
    <dgm:pt modelId="{AFEA58F3-FF29-4EDA-80B9-E7EE5D7DB4A8}" type="pres">
      <dgm:prSet presAssocID="{FE6BE3CF-78B6-4AF8-9A0A-340786142B1A}" presName="descendantText" presStyleLbl="alignAcc1" presStyleIdx="0" presStyleCnt="3">
        <dgm:presLayoutVars>
          <dgm:bulletEnabled val="1"/>
        </dgm:presLayoutVars>
      </dgm:prSet>
      <dgm:spPr/>
    </dgm:pt>
    <dgm:pt modelId="{4BD26760-F1E1-4B8C-90DB-F467CB41DEA0}" type="pres">
      <dgm:prSet presAssocID="{CE67B404-7D9E-4657-802B-671E200253DE}" presName="sp" presStyleCnt="0"/>
      <dgm:spPr/>
    </dgm:pt>
    <dgm:pt modelId="{13668284-8D80-490F-A75F-222CAB83CC03}" type="pres">
      <dgm:prSet presAssocID="{C619A90A-EA9F-4DC3-AE9E-752608A41A14}" presName="composite" presStyleCnt="0"/>
      <dgm:spPr/>
    </dgm:pt>
    <dgm:pt modelId="{D90DCE22-D64C-40BB-A3FC-2EB28C556D0D}" type="pres">
      <dgm:prSet presAssocID="{C619A90A-EA9F-4DC3-AE9E-752608A41A14}" presName="parentText" presStyleLbl="alignNode1" presStyleIdx="1" presStyleCnt="3">
        <dgm:presLayoutVars>
          <dgm:chMax val="1"/>
          <dgm:bulletEnabled val="1"/>
        </dgm:presLayoutVars>
      </dgm:prSet>
      <dgm:spPr/>
    </dgm:pt>
    <dgm:pt modelId="{5D348184-624A-4E45-B41D-4606780F09D4}" type="pres">
      <dgm:prSet presAssocID="{C619A90A-EA9F-4DC3-AE9E-752608A41A14}" presName="descendantText" presStyleLbl="alignAcc1" presStyleIdx="1" presStyleCnt="3">
        <dgm:presLayoutVars>
          <dgm:bulletEnabled val="1"/>
        </dgm:presLayoutVars>
      </dgm:prSet>
      <dgm:spPr/>
    </dgm:pt>
    <dgm:pt modelId="{1D0F502C-0AC7-4755-9055-B767C9FCC7FE}" type="pres">
      <dgm:prSet presAssocID="{9AE0BAF7-BDCE-4936-B547-399EB898EB7D}" presName="sp" presStyleCnt="0"/>
      <dgm:spPr/>
    </dgm:pt>
    <dgm:pt modelId="{C57D9125-29CC-47F1-8E42-552B453D1C78}" type="pres">
      <dgm:prSet presAssocID="{C9D83DA1-4FE8-4B6A-BEB9-25D59DADA9EC}" presName="composite" presStyleCnt="0"/>
      <dgm:spPr/>
    </dgm:pt>
    <dgm:pt modelId="{9FD022B2-C1AC-4C4F-9831-9685ED3A5EFE}" type="pres">
      <dgm:prSet presAssocID="{C9D83DA1-4FE8-4B6A-BEB9-25D59DADA9EC}" presName="parentText" presStyleLbl="alignNode1" presStyleIdx="2" presStyleCnt="3">
        <dgm:presLayoutVars>
          <dgm:chMax val="1"/>
          <dgm:bulletEnabled val="1"/>
        </dgm:presLayoutVars>
      </dgm:prSet>
      <dgm:spPr/>
    </dgm:pt>
    <dgm:pt modelId="{9338DE1E-B8EF-4EE3-B8CE-970039579CA5}" type="pres">
      <dgm:prSet presAssocID="{C9D83DA1-4FE8-4B6A-BEB9-25D59DADA9EC}" presName="descendantText" presStyleLbl="alignAcc1" presStyleIdx="2" presStyleCnt="3" custScaleY="110392">
        <dgm:presLayoutVars>
          <dgm:bulletEnabled val="1"/>
        </dgm:presLayoutVars>
      </dgm:prSet>
      <dgm:spPr/>
    </dgm:pt>
  </dgm:ptLst>
  <dgm:cxnLst>
    <dgm:cxn modelId="{349CC614-3252-49E5-B200-F776A982AFFF}" srcId="{C9D83DA1-4FE8-4B6A-BEB9-25D59DADA9EC}" destId="{8DFFAF0E-7916-4673-8542-637E33885C1D}" srcOrd="1" destOrd="0" parTransId="{87212623-1857-41CC-BA3F-609CBF0F59C2}" sibTransId="{509D9C2C-B834-4FB4-B4CB-E9C4CDF5D17F}"/>
    <dgm:cxn modelId="{A80A391B-298F-45C3-A80C-5EA1E54D9977}" type="presOf" srcId="{C619A90A-EA9F-4DC3-AE9E-752608A41A14}" destId="{D90DCE22-D64C-40BB-A3FC-2EB28C556D0D}" srcOrd="0" destOrd="0" presId="urn:microsoft.com/office/officeart/2005/8/layout/chevron2"/>
    <dgm:cxn modelId="{AF6BC638-7C40-451B-AC87-0E10402A071F}" type="presOf" srcId="{8DFFAF0E-7916-4673-8542-637E33885C1D}" destId="{9338DE1E-B8EF-4EE3-B8CE-970039579CA5}" srcOrd="0" destOrd="1" presId="urn:microsoft.com/office/officeart/2005/8/layout/chevron2"/>
    <dgm:cxn modelId="{B2B1BA4B-58F4-4C04-8AE9-23E6E59220AC}" type="presOf" srcId="{D0132441-1559-4A5E-B584-BF0FAF3445AB}" destId="{AFEA58F3-FF29-4EDA-80B9-E7EE5D7DB4A8}" srcOrd="0" destOrd="0" presId="urn:microsoft.com/office/officeart/2005/8/layout/chevron2"/>
    <dgm:cxn modelId="{52DFBE4E-425A-475A-92AA-8A1C4CD247FC}" type="presOf" srcId="{F4C3011B-1614-4B9D-8674-156AB46E157F}" destId="{5D348184-624A-4E45-B41D-4606780F09D4}" srcOrd="0" destOrd="1" presId="urn:microsoft.com/office/officeart/2005/8/layout/chevron2"/>
    <dgm:cxn modelId="{20CC9450-F392-43A9-9AD7-C8A28779DE7F}" type="presOf" srcId="{6520D9F7-8D2C-422A-8D21-79AE66A5F89D}" destId="{5D348184-624A-4E45-B41D-4606780F09D4}" srcOrd="0" destOrd="0" presId="urn:microsoft.com/office/officeart/2005/8/layout/chevron2"/>
    <dgm:cxn modelId="{0EF4A374-770C-44C6-B5E1-220FF01DAE7A}" srcId="{27AD3475-B57E-47D9-B934-A302A4956F6E}" destId="{FE6BE3CF-78B6-4AF8-9A0A-340786142B1A}" srcOrd="0" destOrd="0" parTransId="{6A2D290C-5112-4014-B111-8FAFAD1CDDC9}" sibTransId="{CE67B404-7D9E-4657-802B-671E200253DE}"/>
    <dgm:cxn modelId="{16E61B55-079E-44F3-BFAD-C6B728610B34}" srcId="{C619A90A-EA9F-4DC3-AE9E-752608A41A14}" destId="{6520D9F7-8D2C-422A-8D21-79AE66A5F89D}" srcOrd="0" destOrd="0" parTransId="{15D98E2C-F6F4-4B8F-99F6-381ADDF5B94D}" sibTransId="{ADEEA24C-6BA8-448C-81BC-EAF0F0D7C079}"/>
    <dgm:cxn modelId="{FC9BC775-A585-4194-978D-067C3B4705F2}" srcId="{C9D83DA1-4FE8-4B6A-BEB9-25D59DADA9EC}" destId="{50D0068F-38C9-4CB9-872B-34C8DAD2F9A7}" srcOrd="0" destOrd="0" parTransId="{D0ED6E7C-0C77-460A-948C-E3725EC2B4E5}" sibTransId="{F957993C-9C45-483F-9D02-AB4263EFAF47}"/>
    <dgm:cxn modelId="{16CDAC76-B10D-4F1B-8CF3-AD7F98A70BF6}" srcId="{C619A90A-EA9F-4DC3-AE9E-752608A41A14}" destId="{F4C3011B-1614-4B9D-8674-156AB46E157F}" srcOrd="1" destOrd="0" parTransId="{FB335504-92E0-4A27-B4B6-07964FA4D3E2}" sibTransId="{138EEAA4-B23F-4582-8A95-DEA7FE4E1E61}"/>
    <dgm:cxn modelId="{BA02DA57-11A7-4F8D-BA46-528B2EF52417}" srcId="{FE6BE3CF-78B6-4AF8-9A0A-340786142B1A}" destId="{A98DCF55-C9F2-4A5A-B4BD-D216958F245F}" srcOrd="1" destOrd="0" parTransId="{6986D4D9-D461-4CF5-9555-15C34626CFC5}" sibTransId="{C97ECB43-02B3-4136-B3FF-4CEB3241D800}"/>
    <dgm:cxn modelId="{01AABB7E-DAE3-497E-9ED9-529A283D641E}" srcId="{FE6BE3CF-78B6-4AF8-9A0A-340786142B1A}" destId="{D0132441-1559-4A5E-B584-BF0FAF3445AB}" srcOrd="0" destOrd="0" parTransId="{A70600BA-5F3E-4524-8BC3-84676B2501B1}" sibTransId="{FB246F0A-D5C9-4260-9C37-0D240E9540E8}"/>
    <dgm:cxn modelId="{2DDDB888-3AC6-4124-BC9B-04DA60726756}" type="presOf" srcId="{A98DCF55-C9F2-4A5A-B4BD-D216958F245F}" destId="{AFEA58F3-FF29-4EDA-80B9-E7EE5D7DB4A8}" srcOrd="0" destOrd="1" presId="urn:microsoft.com/office/officeart/2005/8/layout/chevron2"/>
    <dgm:cxn modelId="{E264B7AD-C124-44EA-ADE6-CC68E4E53A0B}" type="presOf" srcId="{27AD3475-B57E-47D9-B934-A302A4956F6E}" destId="{FB618388-4F60-43FA-97E4-1E28C79DEABE}" srcOrd="0" destOrd="0" presId="urn:microsoft.com/office/officeart/2005/8/layout/chevron2"/>
    <dgm:cxn modelId="{5B1886B9-9EB0-4D74-9A55-50CFB2F25498}" type="presOf" srcId="{FE6BE3CF-78B6-4AF8-9A0A-340786142B1A}" destId="{28F855DD-69F3-46F5-84BE-29728D876472}" srcOrd="0" destOrd="0" presId="urn:microsoft.com/office/officeart/2005/8/layout/chevron2"/>
    <dgm:cxn modelId="{EB7466DA-D3E0-42BB-8ED5-667B8D0F150F}" type="presOf" srcId="{50D0068F-38C9-4CB9-872B-34C8DAD2F9A7}" destId="{9338DE1E-B8EF-4EE3-B8CE-970039579CA5}" srcOrd="0" destOrd="0" presId="urn:microsoft.com/office/officeart/2005/8/layout/chevron2"/>
    <dgm:cxn modelId="{C379C5DB-DBC8-4402-91AE-02C1719EBCD2}" srcId="{27AD3475-B57E-47D9-B934-A302A4956F6E}" destId="{C619A90A-EA9F-4DC3-AE9E-752608A41A14}" srcOrd="1" destOrd="0" parTransId="{B9833E59-DA86-48F6-98D9-7D5FE0019002}" sibTransId="{9AE0BAF7-BDCE-4936-B547-399EB898EB7D}"/>
    <dgm:cxn modelId="{5ABEEBE5-D5C9-4FE4-B78D-B81F815E8D2B}" type="presOf" srcId="{C9D83DA1-4FE8-4B6A-BEB9-25D59DADA9EC}" destId="{9FD022B2-C1AC-4C4F-9831-9685ED3A5EFE}" srcOrd="0" destOrd="0" presId="urn:microsoft.com/office/officeart/2005/8/layout/chevron2"/>
    <dgm:cxn modelId="{0DD11CF8-653C-43B5-8940-E15BD08BA00F}" srcId="{27AD3475-B57E-47D9-B934-A302A4956F6E}" destId="{C9D83DA1-4FE8-4B6A-BEB9-25D59DADA9EC}" srcOrd="2" destOrd="0" parTransId="{B30A51E9-BD64-4A65-8968-4ABEA691280A}" sibTransId="{B6E63FE6-0720-4B63-B801-70A923998CF6}"/>
    <dgm:cxn modelId="{E411B0B0-8D35-4F5C-BC86-EA652B1A9D84}" type="presParOf" srcId="{FB618388-4F60-43FA-97E4-1E28C79DEABE}" destId="{03818035-E694-406E-B8A6-024E146CB18F}" srcOrd="0" destOrd="0" presId="urn:microsoft.com/office/officeart/2005/8/layout/chevron2"/>
    <dgm:cxn modelId="{990A7A57-E3AA-41E4-8129-D4C174070272}" type="presParOf" srcId="{03818035-E694-406E-B8A6-024E146CB18F}" destId="{28F855DD-69F3-46F5-84BE-29728D876472}" srcOrd="0" destOrd="0" presId="urn:microsoft.com/office/officeart/2005/8/layout/chevron2"/>
    <dgm:cxn modelId="{50DDFFEB-F7D8-4F8D-BB99-37BD2884D769}" type="presParOf" srcId="{03818035-E694-406E-B8A6-024E146CB18F}" destId="{AFEA58F3-FF29-4EDA-80B9-E7EE5D7DB4A8}" srcOrd="1" destOrd="0" presId="urn:microsoft.com/office/officeart/2005/8/layout/chevron2"/>
    <dgm:cxn modelId="{D8A975D7-6212-4CAA-8A72-F0840241B03E}" type="presParOf" srcId="{FB618388-4F60-43FA-97E4-1E28C79DEABE}" destId="{4BD26760-F1E1-4B8C-90DB-F467CB41DEA0}" srcOrd="1" destOrd="0" presId="urn:microsoft.com/office/officeart/2005/8/layout/chevron2"/>
    <dgm:cxn modelId="{4F498ED7-0711-4051-A33E-E62AB0DF9CF9}" type="presParOf" srcId="{FB618388-4F60-43FA-97E4-1E28C79DEABE}" destId="{13668284-8D80-490F-A75F-222CAB83CC03}" srcOrd="2" destOrd="0" presId="urn:microsoft.com/office/officeart/2005/8/layout/chevron2"/>
    <dgm:cxn modelId="{D22EC862-209F-4706-83D8-7EB915546FB3}" type="presParOf" srcId="{13668284-8D80-490F-A75F-222CAB83CC03}" destId="{D90DCE22-D64C-40BB-A3FC-2EB28C556D0D}" srcOrd="0" destOrd="0" presId="urn:microsoft.com/office/officeart/2005/8/layout/chevron2"/>
    <dgm:cxn modelId="{CA891CFF-EC0E-40F1-9B36-23E94AC41561}" type="presParOf" srcId="{13668284-8D80-490F-A75F-222CAB83CC03}" destId="{5D348184-624A-4E45-B41D-4606780F09D4}" srcOrd="1" destOrd="0" presId="urn:microsoft.com/office/officeart/2005/8/layout/chevron2"/>
    <dgm:cxn modelId="{4D78309B-AF16-49F5-9329-534FE09B1DC5}" type="presParOf" srcId="{FB618388-4F60-43FA-97E4-1E28C79DEABE}" destId="{1D0F502C-0AC7-4755-9055-B767C9FCC7FE}" srcOrd="3" destOrd="0" presId="urn:microsoft.com/office/officeart/2005/8/layout/chevron2"/>
    <dgm:cxn modelId="{21665EE9-B156-4924-B953-988C1B50B17F}" type="presParOf" srcId="{FB618388-4F60-43FA-97E4-1E28C79DEABE}" destId="{C57D9125-29CC-47F1-8E42-552B453D1C78}" srcOrd="4" destOrd="0" presId="urn:microsoft.com/office/officeart/2005/8/layout/chevron2"/>
    <dgm:cxn modelId="{37BB5D2A-3857-4694-B5B7-B1D5340AB39A}" type="presParOf" srcId="{C57D9125-29CC-47F1-8E42-552B453D1C78}" destId="{9FD022B2-C1AC-4C4F-9831-9685ED3A5EFE}" srcOrd="0" destOrd="0" presId="urn:microsoft.com/office/officeart/2005/8/layout/chevron2"/>
    <dgm:cxn modelId="{931FBF81-A427-4C96-A35B-2026C2D2A501}" type="presParOf" srcId="{C57D9125-29CC-47F1-8E42-552B453D1C78}" destId="{9338DE1E-B8EF-4EE3-B8CE-970039579CA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1659C-4C2A-4E74-A2D7-0B9C013644C7}">
      <dsp:nvSpPr>
        <dsp:cNvPr id="0" name=""/>
        <dsp:cNvSpPr/>
      </dsp:nvSpPr>
      <dsp:spPr>
        <a:xfrm>
          <a:off x="1375379" y="525807"/>
          <a:ext cx="3215035" cy="3215035"/>
        </a:xfrm>
        <a:prstGeom prst="blockArc">
          <a:avLst>
            <a:gd name="adj1" fmla="val 90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ACA8BE-1574-4F7B-B29D-9241457BCF1B}">
      <dsp:nvSpPr>
        <dsp:cNvPr id="0" name=""/>
        <dsp:cNvSpPr/>
      </dsp:nvSpPr>
      <dsp:spPr>
        <a:xfrm>
          <a:off x="1375379" y="525807"/>
          <a:ext cx="3215035" cy="3215035"/>
        </a:xfrm>
        <a:prstGeom prst="blockArc">
          <a:avLst>
            <a:gd name="adj1" fmla="val 1800000"/>
            <a:gd name="adj2" fmla="val 90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F0F1EE-CB73-4F69-B754-C9E24DACA04F}">
      <dsp:nvSpPr>
        <dsp:cNvPr id="0" name=""/>
        <dsp:cNvSpPr/>
      </dsp:nvSpPr>
      <dsp:spPr>
        <a:xfrm>
          <a:off x="1375379" y="525807"/>
          <a:ext cx="3215035" cy="3215035"/>
        </a:xfrm>
        <a:prstGeom prst="blockArc">
          <a:avLst>
            <a:gd name="adj1" fmla="val 16200000"/>
            <a:gd name="adj2" fmla="val 1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C3BE7A-4B00-41A2-950D-C0E5606DDAC0}">
      <dsp:nvSpPr>
        <dsp:cNvPr id="0" name=""/>
        <dsp:cNvSpPr/>
      </dsp:nvSpPr>
      <dsp:spPr>
        <a:xfrm>
          <a:off x="2242999" y="1393427"/>
          <a:ext cx="1479796" cy="14797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Advocacy Success</a:t>
          </a:r>
        </a:p>
      </dsp:txBody>
      <dsp:txXfrm>
        <a:off x="2459710" y="1610138"/>
        <a:ext cx="1046374" cy="1046374"/>
      </dsp:txXfrm>
    </dsp:sp>
    <dsp:sp modelId="{3F0D7ACC-799B-46DF-8D7E-A3D81D613F5D}">
      <dsp:nvSpPr>
        <dsp:cNvPr id="0" name=""/>
        <dsp:cNvSpPr/>
      </dsp:nvSpPr>
      <dsp:spPr>
        <a:xfrm>
          <a:off x="2374823" y="-44975"/>
          <a:ext cx="1216148" cy="121614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Community</a:t>
          </a:r>
        </a:p>
      </dsp:txBody>
      <dsp:txXfrm>
        <a:off x="2552924" y="133126"/>
        <a:ext cx="859946" cy="859946"/>
      </dsp:txXfrm>
    </dsp:sp>
    <dsp:sp modelId="{128153C9-46F4-4F29-836D-15BAD576733A}">
      <dsp:nvSpPr>
        <dsp:cNvPr id="0" name=""/>
        <dsp:cNvSpPr/>
      </dsp:nvSpPr>
      <dsp:spPr>
        <a:xfrm>
          <a:off x="3734679" y="2309515"/>
          <a:ext cx="1216148" cy="1217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Congress</a:t>
          </a:r>
        </a:p>
      </dsp:txBody>
      <dsp:txXfrm>
        <a:off x="3912780" y="2487865"/>
        <a:ext cx="859946" cy="861147"/>
      </dsp:txXfrm>
    </dsp:sp>
    <dsp:sp modelId="{3B6BF332-6744-4E39-A330-B84813F9BC5A}">
      <dsp:nvSpPr>
        <dsp:cNvPr id="0" name=""/>
        <dsp:cNvSpPr/>
      </dsp:nvSpPr>
      <dsp:spPr>
        <a:xfrm>
          <a:off x="1014966" y="2309520"/>
          <a:ext cx="1216148" cy="12178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Change</a:t>
          </a:r>
        </a:p>
      </dsp:txBody>
      <dsp:txXfrm>
        <a:off x="1193067" y="2487868"/>
        <a:ext cx="859946" cy="8611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873DC-9065-4857-86BF-F8ECB3991F4C}">
      <dsp:nvSpPr>
        <dsp:cNvPr id="0" name=""/>
        <dsp:cNvSpPr/>
      </dsp:nvSpPr>
      <dsp:spPr>
        <a:xfrm rot="21222342">
          <a:off x="-24160" y="1287128"/>
          <a:ext cx="8416156" cy="287044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3EF88-572D-4473-8ECC-AD2BDB275A5C}">
      <dsp:nvSpPr>
        <dsp:cNvPr id="0" name=""/>
        <dsp:cNvSpPr/>
      </dsp:nvSpPr>
      <dsp:spPr>
        <a:xfrm>
          <a:off x="5960717" y="938173"/>
          <a:ext cx="1172251" cy="113898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6BABEB-10D4-4E0E-B35F-3F7180A40520}">
      <dsp:nvSpPr>
        <dsp:cNvPr id="0" name=""/>
        <dsp:cNvSpPr/>
      </dsp:nvSpPr>
      <dsp:spPr>
        <a:xfrm>
          <a:off x="3469786" y="3839813"/>
          <a:ext cx="3529240" cy="69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33" tIns="0" rIns="0" bIns="0" numCol="1" spcCol="1270" anchor="t" anchorCtr="0">
          <a:noAutofit/>
        </a:bodyPr>
        <a:lstStyle/>
        <a:p>
          <a:pPr marL="0" lvl="0" indent="0" algn="l" defTabSz="1422400">
            <a:lnSpc>
              <a:spcPct val="90000"/>
            </a:lnSpc>
            <a:spcBef>
              <a:spcPct val="0"/>
            </a:spcBef>
            <a:spcAft>
              <a:spcPct val="35000"/>
            </a:spcAft>
            <a:buNone/>
          </a:pPr>
          <a:endParaRPr lang="en-US" sz="3200" b="1" kern="1200"/>
        </a:p>
      </dsp:txBody>
      <dsp:txXfrm>
        <a:off x="3469786" y="3839813"/>
        <a:ext cx="3529240" cy="690580"/>
      </dsp:txXfrm>
    </dsp:sp>
    <dsp:sp modelId="{06BA67CE-C74F-4C7D-896A-AC3660EB7AE6}">
      <dsp:nvSpPr>
        <dsp:cNvPr id="0" name=""/>
        <dsp:cNvSpPr/>
      </dsp:nvSpPr>
      <dsp:spPr>
        <a:xfrm>
          <a:off x="3492812" y="3785667"/>
          <a:ext cx="393462" cy="39346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992FD5-609C-4160-8D69-348E21791558}">
      <dsp:nvSpPr>
        <dsp:cNvPr id="0" name=""/>
        <dsp:cNvSpPr/>
      </dsp:nvSpPr>
      <dsp:spPr>
        <a:xfrm>
          <a:off x="4622297" y="2355921"/>
          <a:ext cx="2407908" cy="1068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487" tIns="0" rIns="0" bIns="0" numCol="1" spcCol="1270" anchor="t" anchorCtr="0">
          <a:noAutofit/>
        </a:bodyPr>
        <a:lstStyle/>
        <a:p>
          <a:pPr marL="0" lvl="0" indent="0" algn="l" defTabSz="1066800">
            <a:lnSpc>
              <a:spcPct val="90000"/>
            </a:lnSpc>
            <a:spcBef>
              <a:spcPct val="0"/>
            </a:spcBef>
            <a:spcAft>
              <a:spcPct val="35000"/>
            </a:spcAft>
            <a:buNone/>
          </a:pPr>
          <a:endParaRPr lang="en-US" sz="2400" b="1" kern="1200"/>
        </a:p>
      </dsp:txBody>
      <dsp:txXfrm>
        <a:off x="4622297" y="2355921"/>
        <a:ext cx="2407908" cy="1068651"/>
      </dsp:txXfrm>
    </dsp:sp>
    <dsp:sp modelId="{0120C181-B622-49F4-8307-B994071F2A81}">
      <dsp:nvSpPr>
        <dsp:cNvPr id="0" name=""/>
        <dsp:cNvSpPr/>
      </dsp:nvSpPr>
      <dsp:spPr>
        <a:xfrm>
          <a:off x="4594022" y="2237624"/>
          <a:ext cx="604354" cy="60165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D54DF0-E0E4-47AE-B5FE-24B39556BCF6}">
      <dsp:nvSpPr>
        <dsp:cNvPr id="0" name=""/>
        <dsp:cNvSpPr/>
      </dsp:nvSpPr>
      <dsp:spPr>
        <a:xfrm>
          <a:off x="4699289" y="741779"/>
          <a:ext cx="3741031" cy="153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334" tIns="0" rIns="0" bIns="0" numCol="1" spcCol="1270" anchor="t" anchorCtr="0">
          <a:noAutofit/>
        </a:bodyPr>
        <a:lstStyle/>
        <a:p>
          <a:pPr marL="0" lvl="0" indent="0" algn="l" defTabSz="1955800">
            <a:lnSpc>
              <a:spcPct val="90000"/>
            </a:lnSpc>
            <a:spcBef>
              <a:spcPct val="0"/>
            </a:spcBef>
            <a:spcAft>
              <a:spcPct val="35000"/>
            </a:spcAft>
            <a:buNone/>
          </a:pPr>
          <a:endParaRPr lang="en-US" sz="4400" b="1" i="1" kern="1200"/>
        </a:p>
      </dsp:txBody>
      <dsp:txXfrm>
        <a:off x="4699289" y="741779"/>
        <a:ext cx="3741031" cy="15317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855DD-69F3-46F5-84BE-29728D876472}">
      <dsp:nvSpPr>
        <dsp:cNvPr id="0" name=""/>
        <dsp:cNvSpPr/>
      </dsp:nvSpPr>
      <dsp:spPr>
        <a:xfrm rot="5400000">
          <a:off x="-199750" y="200620"/>
          <a:ext cx="1331671" cy="9321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latin typeface="Open Sans"/>
              <a:ea typeface="Open Sans"/>
              <a:cs typeface="Open Sans"/>
            </a:rPr>
            <a:t>Step 1</a:t>
          </a:r>
        </a:p>
      </dsp:txBody>
      <dsp:txXfrm rot="-5400000">
        <a:off x="1" y="466954"/>
        <a:ext cx="932170" cy="399501"/>
      </dsp:txXfrm>
    </dsp:sp>
    <dsp:sp modelId="{AFEA58F3-FF29-4EDA-80B9-E7EE5D7DB4A8}">
      <dsp:nvSpPr>
        <dsp:cNvPr id="0" name=""/>
        <dsp:cNvSpPr/>
      </dsp:nvSpPr>
      <dsp:spPr>
        <a:xfrm rot="5400000">
          <a:off x="4013854" y="-3080815"/>
          <a:ext cx="865586" cy="70289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latin typeface="Open Sans"/>
              <a:ea typeface="Open Sans"/>
              <a:cs typeface="Open Sans"/>
            </a:rPr>
            <a:t>Fill out the </a:t>
          </a:r>
          <a:r>
            <a:rPr lang="en-US" sz="2200" b="1" kern="1200" dirty="0">
              <a:solidFill>
                <a:srgbClr val="ED1944"/>
              </a:solidFill>
              <a:latin typeface="Open Sans"/>
              <a:ea typeface="Open Sans"/>
              <a:cs typeface="Open Sans"/>
            </a:rPr>
            <a:t>volunteer onboarding form</a:t>
          </a:r>
        </a:p>
        <a:p>
          <a:pPr marL="228600" lvl="1" indent="-228600" algn="l" defTabSz="977900">
            <a:lnSpc>
              <a:spcPct val="90000"/>
            </a:lnSpc>
            <a:spcBef>
              <a:spcPct val="0"/>
            </a:spcBef>
            <a:spcAft>
              <a:spcPct val="15000"/>
            </a:spcAft>
            <a:buChar char="•"/>
          </a:pPr>
          <a:r>
            <a:rPr lang="en-US" sz="2200" kern="1200" dirty="0">
              <a:latin typeface="Open Sans"/>
              <a:ea typeface="Open Sans"/>
              <a:cs typeface="Open Sans"/>
            </a:rPr>
            <a:t>Questions? Email Alicia at </a:t>
          </a:r>
          <a:r>
            <a:rPr lang="en-US" sz="2200" kern="1200" dirty="0">
              <a:latin typeface="Open Sans"/>
              <a:ea typeface="Open Sans"/>
              <a:cs typeface="Open Sans"/>
              <a:hlinkClick xmlns:r="http://schemas.openxmlformats.org/officeDocument/2006/relationships" r:id="rId1"/>
            </a:rPr>
            <a:t>astromberg@results.org</a:t>
          </a:r>
          <a:endParaRPr lang="en-US" sz="2200" kern="1200" dirty="0">
            <a:latin typeface="Open Sans"/>
            <a:ea typeface="Open Sans"/>
            <a:cs typeface="Open Sans"/>
          </a:endParaRPr>
        </a:p>
      </dsp:txBody>
      <dsp:txXfrm rot="-5400000">
        <a:off x="932170" y="43123"/>
        <a:ext cx="6986701" cy="781078"/>
      </dsp:txXfrm>
    </dsp:sp>
    <dsp:sp modelId="{D90DCE22-D64C-40BB-A3FC-2EB28C556D0D}">
      <dsp:nvSpPr>
        <dsp:cNvPr id="0" name=""/>
        <dsp:cNvSpPr/>
      </dsp:nvSpPr>
      <dsp:spPr>
        <a:xfrm rot="5400000">
          <a:off x="-199750" y="1336904"/>
          <a:ext cx="1331671" cy="9321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latin typeface="Open Sans"/>
              <a:ea typeface="Open Sans"/>
              <a:cs typeface="Open Sans"/>
            </a:rPr>
            <a:t>Step 2</a:t>
          </a:r>
        </a:p>
      </dsp:txBody>
      <dsp:txXfrm rot="-5400000">
        <a:off x="1" y="1603238"/>
        <a:ext cx="932170" cy="399501"/>
      </dsp:txXfrm>
    </dsp:sp>
    <dsp:sp modelId="{5D348184-624A-4E45-B41D-4606780F09D4}">
      <dsp:nvSpPr>
        <dsp:cNvPr id="0" name=""/>
        <dsp:cNvSpPr/>
      </dsp:nvSpPr>
      <dsp:spPr>
        <a:xfrm rot="5400000">
          <a:off x="4013854" y="-1944530"/>
          <a:ext cx="865586" cy="70289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lrTx/>
            <a:buFont typeface="Arial" panose="020B0604020202020204" pitchFamily="34" charset="0"/>
            <a:buChar char="•"/>
          </a:pPr>
          <a:r>
            <a:rPr lang="en-US" sz="2100" b="0" kern="1200" dirty="0">
              <a:solidFill>
                <a:schemeClr val="tx1"/>
              </a:solidFill>
              <a:latin typeface="Open Sans"/>
              <a:ea typeface="Open Sans"/>
              <a:cs typeface="Open Sans"/>
            </a:rPr>
            <a:t>You will</a:t>
          </a:r>
          <a:r>
            <a:rPr lang="en-US" sz="2100" b="1" kern="1200" dirty="0">
              <a:solidFill>
                <a:schemeClr val="tx1"/>
              </a:solidFill>
              <a:latin typeface="Open Sans"/>
              <a:ea typeface="Open Sans"/>
              <a:cs typeface="Open Sans"/>
            </a:rPr>
            <a:t> </a:t>
          </a:r>
          <a:r>
            <a:rPr lang="en-US" sz="2100" b="1" kern="1200" dirty="0">
              <a:solidFill>
                <a:schemeClr val="tx2"/>
              </a:solidFill>
              <a:latin typeface="Open Sans"/>
              <a:ea typeface="Open Sans"/>
              <a:cs typeface="Open Sans"/>
            </a:rPr>
            <a:t>receive an email</a:t>
          </a:r>
          <a:r>
            <a:rPr lang="en-US" sz="2100" b="1" kern="1200" dirty="0">
              <a:solidFill>
                <a:schemeClr val="tx1"/>
              </a:solidFill>
              <a:latin typeface="Open Sans"/>
              <a:ea typeface="Open Sans"/>
              <a:cs typeface="Open Sans"/>
            </a:rPr>
            <a:t> </a:t>
          </a:r>
          <a:r>
            <a:rPr lang="en-US" sz="2100" kern="1200" dirty="0">
              <a:solidFill>
                <a:schemeClr val="tx1"/>
              </a:solidFill>
              <a:latin typeface="Open Sans"/>
              <a:ea typeface="Open Sans"/>
              <a:cs typeface="Open Sans"/>
            </a:rPr>
            <a:t>with follow-up resources</a:t>
          </a:r>
        </a:p>
        <a:p>
          <a:pPr marL="228600" lvl="1" indent="-228600" algn="l" defTabSz="933450" rtl="0">
            <a:lnSpc>
              <a:spcPct val="90000"/>
            </a:lnSpc>
            <a:spcBef>
              <a:spcPct val="0"/>
            </a:spcBef>
            <a:spcAft>
              <a:spcPct val="15000"/>
            </a:spcAft>
            <a:buChar char="•"/>
          </a:pPr>
          <a:r>
            <a:rPr lang="en-US" sz="2100" kern="1200" dirty="0">
              <a:latin typeface="Open Sans"/>
              <a:ea typeface="Open Sans"/>
              <a:cs typeface="Open Sans"/>
            </a:rPr>
            <a:t>Schedule a 1:1 if you still have questions</a:t>
          </a:r>
        </a:p>
      </dsp:txBody>
      <dsp:txXfrm rot="-5400000">
        <a:off x="932170" y="1179408"/>
        <a:ext cx="6986701" cy="781078"/>
      </dsp:txXfrm>
    </dsp:sp>
    <dsp:sp modelId="{9FD022B2-C1AC-4C4F-9831-9685ED3A5EFE}">
      <dsp:nvSpPr>
        <dsp:cNvPr id="0" name=""/>
        <dsp:cNvSpPr/>
      </dsp:nvSpPr>
      <dsp:spPr>
        <a:xfrm rot="5400000">
          <a:off x="-199750" y="2518164"/>
          <a:ext cx="1331671" cy="93217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latin typeface="Open Sans"/>
              <a:ea typeface="Open Sans"/>
              <a:cs typeface="Open Sans"/>
            </a:rPr>
            <a:t>Step 3</a:t>
          </a:r>
        </a:p>
      </dsp:txBody>
      <dsp:txXfrm rot="-5400000">
        <a:off x="1" y="2784498"/>
        <a:ext cx="932170" cy="399501"/>
      </dsp:txXfrm>
    </dsp:sp>
    <dsp:sp modelId="{9338DE1E-B8EF-4EE3-B8CE-970039579CA5}">
      <dsp:nvSpPr>
        <dsp:cNvPr id="0" name=""/>
        <dsp:cNvSpPr/>
      </dsp:nvSpPr>
      <dsp:spPr>
        <a:xfrm rot="5400000">
          <a:off x="3968878" y="-763270"/>
          <a:ext cx="955538" cy="702895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kern="1200" dirty="0">
              <a:latin typeface="Open Sans"/>
              <a:ea typeface="Open Sans"/>
              <a:cs typeface="Open Sans"/>
            </a:rPr>
            <a:t>We will </a:t>
          </a:r>
          <a:r>
            <a:rPr lang="en-US" sz="2200" b="1" kern="1200" dirty="0">
              <a:solidFill>
                <a:srgbClr val="ED1944"/>
              </a:solidFill>
              <a:latin typeface="Open Sans"/>
              <a:ea typeface="Open Sans"/>
              <a:cs typeface="Open Sans"/>
            </a:rPr>
            <a:t>introduce you via email </a:t>
          </a:r>
          <a:r>
            <a:rPr lang="en-US" sz="2200" kern="1200" dirty="0">
              <a:latin typeface="Open Sans"/>
              <a:ea typeface="Open Sans"/>
              <a:cs typeface="Open Sans"/>
            </a:rPr>
            <a:t>to your group</a:t>
          </a:r>
          <a:endParaRPr lang="en-US" sz="2200" b="0" kern="1200" dirty="0">
            <a:solidFill>
              <a:srgbClr val="ED1944"/>
            </a:solidFill>
            <a:highlight>
              <a:srgbClr val="FFFF00"/>
            </a:highlight>
            <a:latin typeface="Open Sans"/>
            <a:ea typeface="Open Sans"/>
            <a:cs typeface="Open Sans"/>
          </a:endParaRPr>
        </a:p>
        <a:p>
          <a:pPr marL="228600" lvl="1" indent="-228600" algn="l" defTabSz="977900" rtl="0">
            <a:lnSpc>
              <a:spcPct val="90000"/>
            </a:lnSpc>
            <a:spcBef>
              <a:spcPct val="0"/>
            </a:spcBef>
            <a:spcAft>
              <a:spcPct val="15000"/>
            </a:spcAft>
            <a:buChar char="•"/>
          </a:pPr>
          <a:r>
            <a:rPr lang="en-US" sz="2200" kern="1200" dirty="0">
              <a:solidFill>
                <a:schemeClr val="tx1"/>
              </a:solidFill>
              <a:latin typeface="Open Sans"/>
              <a:ea typeface="Open Sans"/>
              <a:cs typeface="Open Sans"/>
            </a:rPr>
            <a:t>Introductions</a:t>
          </a:r>
          <a:r>
            <a:rPr lang="en-US" sz="2200" b="0" kern="1200" dirty="0">
              <a:solidFill>
                <a:schemeClr val="tx1"/>
              </a:solidFill>
              <a:latin typeface="Open Sans"/>
              <a:ea typeface="Open Sans"/>
              <a:cs typeface="Open Sans"/>
            </a:rPr>
            <a:t> happen last week of the month</a:t>
          </a:r>
          <a:endParaRPr lang="en-US" sz="2200" b="1" kern="1200" dirty="0">
            <a:solidFill>
              <a:schemeClr val="tx1"/>
            </a:solidFill>
            <a:latin typeface="Open Sans"/>
            <a:ea typeface="Open Sans"/>
            <a:cs typeface="Open Sans"/>
          </a:endParaRPr>
        </a:p>
      </dsp:txBody>
      <dsp:txXfrm rot="-5400000">
        <a:off x="932170" y="2320084"/>
        <a:ext cx="6982309" cy="86224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26610F-83DF-79F9-33F8-46A2BEFDD1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dirty="0">
              <a:latin typeface="Open Sans" pitchFamily="2" charset="0"/>
              <a:ea typeface="Open Sans" pitchFamily="2" charset="0"/>
              <a:cs typeface="Open Sans" pitchFamily="2" charset="0"/>
            </a:endParaRPr>
          </a:p>
        </p:txBody>
      </p:sp>
      <p:sp>
        <p:nvSpPr>
          <p:cNvPr id="3" name="Date Placeholder 2">
            <a:extLst>
              <a:ext uri="{FF2B5EF4-FFF2-40B4-BE49-F238E27FC236}">
                <a16:creationId xmlns:a16="http://schemas.microsoft.com/office/drawing/2014/main" id="{45DFA258-7F9E-BE1E-1118-E87B800D00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701EB9-D398-4211-83C1-954D64E76C65}" type="datetimeFigureOut">
              <a:rPr lang="en-US" sz="1100" smtClean="0">
                <a:latin typeface="Open Sans" pitchFamily="2" charset="0"/>
                <a:ea typeface="Open Sans" pitchFamily="2" charset="0"/>
                <a:cs typeface="Open Sans" pitchFamily="2" charset="0"/>
              </a:rPr>
              <a:t>3/1/2024</a:t>
            </a:fld>
            <a:endParaRPr lang="en-US" sz="1100" dirty="0">
              <a:latin typeface="Open Sans" pitchFamily="2" charset="0"/>
              <a:ea typeface="Open Sans" pitchFamily="2" charset="0"/>
              <a:cs typeface="Open Sans" pitchFamily="2" charset="0"/>
            </a:endParaRPr>
          </a:p>
        </p:txBody>
      </p:sp>
      <p:sp>
        <p:nvSpPr>
          <p:cNvPr id="4" name="Footer Placeholder 3">
            <a:extLst>
              <a:ext uri="{FF2B5EF4-FFF2-40B4-BE49-F238E27FC236}">
                <a16:creationId xmlns:a16="http://schemas.microsoft.com/office/drawing/2014/main" id="{8E3DC261-2270-4A5F-EBF0-2DC5765E8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100" dirty="0">
              <a:latin typeface="Open Sans" pitchFamily="2" charset="0"/>
              <a:ea typeface="Open Sans" pitchFamily="2" charset="0"/>
              <a:cs typeface="Open Sans" pitchFamily="2" charset="0"/>
            </a:endParaRPr>
          </a:p>
        </p:txBody>
      </p:sp>
      <p:sp>
        <p:nvSpPr>
          <p:cNvPr id="5" name="Slide Number Placeholder 4">
            <a:extLst>
              <a:ext uri="{FF2B5EF4-FFF2-40B4-BE49-F238E27FC236}">
                <a16:creationId xmlns:a16="http://schemas.microsoft.com/office/drawing/2014/main" id="{D5F231E1-DD42-1C9F-769D-32AA00489A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A56921-9A57-45F4-918A-4251053F4824}" type="slidenum">
              <a:rPr lang="en-US" sz="1100" smtClean="0">
                <a:latin typeface="Open Sans" pitchFamily="2" charset="0"/>
                <a:ea typeface="Open Sans" pitchFamily="2" charset="0"/>
                <a:cs typeface="Open Sans" pitchFamily="2" charset="0"/>
              </a:rPr>
              <a:t>‹#›</a:t>
            </a:fld>
            <a:endParaRPr lang="en-US" sz="11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232599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a:latin typeface="Open Sans" pitchFamily="2" charset="0"/>
                <a:ea typeface="Open Sans" pitchFamily="2" charset="0"/>
                <a:cs typeface="Open Sans"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100">
                <a:latin typeface="Open Sans" pitchFamily="2" charset="0"/>
                <a:ea typeface="Open Sans" pitchFamily="2" charset="0"/>
                <a:cs typeface="Open Sans" pitchFamily="2" charset="0"/>
              </a:defRPr>
            </a:lvl1pPr>
          </a:lstStyle>
          <a:p>
            <a:fld id="{36BD4AF3-D86E-456E-B40B-702753F85C4E}" type="datetimeFigureOut">
              <a:rPr lang="en-US" smtClean="0"/>
              <a:pPr/>
              <a:t>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100">
                <a:latin typeface="Open Sans" pitchFamily="2" charset="0"/>
                <a:ea typeface="Open Sans" pitchFamily="2" charset="0"/>
                <a:cs typeface="Open Sans"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100">
                <a:latin typeface="Open Sans" pitchFamily="2" charset="0"/>
                <a:ea typeface="Open Sans" pitchFamily="2" charset="0"/>
                <a:cs typeface="Open Sans" pitchFamily="2" charset="0"/>
              </a:defRPr>
            </a:lvl1pPr>
          </a:lstStyle>
          <a:p>
            <a:fld id="{E1A05357-FEDC-42A6-A9AA-A177021FF7C8}" type="slidenum">
              <a:rPr lang="en-US" smtClean="0"/>
              <a:pPr/>
              <a:t>‹#›</a:t>
            </a:fld>
            <a:endParaRPr lang="en-US" dirty="0"/>
          </a:p>
        </p:txBody>
      </p:sp>
    </p:spTree>
    <p:extLst>
      <p:ext uri="{BB962C8B-B14F-4D97-AF65-F5344CB8AC3E}">
        <p14:creationId xmlns:p14="http://schemas.microsoft.com/office/powerpoint/2010/main" val="326257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itchFamily="2" charset="0"/>
        <a:ea typeface="Open Sans" pitchFamily="2" charset="0"/>
        <a:cs typeface="Open Sans" pitchFamily="2" charset="0"/>
      </a:defRPr>
    </a:lvl1pPr>
    <a:lvl2pPr marL="457200" algn="l" defTabSz="914400" rtl="0" eaLnBrk="1" latinLnBrk="0" hangingPunct="1">
      <a:defRPr sz="1200" kern="1200">
        <a:solidFill>
          <a:schemeClr val="tx1"/>
        </a:solidFill>
        <a:latin typeface="Open Sans" pitchFamily="2" charset="0"/>
        <a:ea typeface="Open Sans" pitchFamily="2" charset="0"/>
        <a:cs typeface="Open Sans" pitchFamily="2" charset="0"/>
      </a:defRPr>
    </a:lvl2pPr>
    <a:lvl3pPr marL="914400" algn="l" defTabSz="914400" rtl="0" eaLnBrk="1" latinLnBrk="0" hangingPunct="1">
      <a:defRPr sz="1200" kern="1200">
        <a:solidFill>
          <a:schemeClr val="tx1"/>
        </a:solidFill>
        <a:latin typeface="Open Sans" pitchFamily="2" charset="0"/>
        <a:ea typeface="Open Sans" pitchFamily="2" charset="0"/>
        <a:cs typeface="Open Sans" pitchFamily="2" charset="0"/>
      </a:defRPr>
    </a:lvl3pPr>
    <a:lvl4pPr marL="1371600" algn="l" defTabSz="914400" rtl="0" eaLnBrk="1" latinLnBrk="0" hangingPunct="1">
      <a:defRPr sz="1200" kern="1200">
        <a:solidFill>
          <a:schemeClr val="tx1"/>
        </a:solidFill>
        <a:latin typeface="Open Sans" pitchFamily="2" charset="0"/>
        <a:ea typeface="Open Sans" pitchFamily="2" charset="0"/>
        <a:cs typeface="Open Sans" pitchFamily="2" charset="0"/>
      </a:defRPr>
    </a:lvl4pPr>
    <a:lvl5pPr marL="1828800" algn="l" defTabSz="914400" rtl="0" eaLnBrk="1" latinLnBrk="0" hangingPunct="1">
      <a:defRPr sz="1200" kern="1200">
        <a:solidFill>
          <a:schemeClr val="tx1"/>
        </a:solidFill>
        <a:latin typeface="Open Sans" pitchFamily="2" charset="0"/>
        <a:ea typeface="Open Sans" pitchFamily="2" charset="0"/>
        <a:cs typeface="Open Sans"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1</a:t>
            </a:fld>
            <a:endParaRPr lang="en-US" dirty="0"/>
          </a:p>
        </p:txBody>
      </p:sp>
    </p:spTree>
    <p:extLst>
      <p:ext uri="{BB962C8B-B14F-4D97-AF65-F5344CB8AC3E}">
        <p14:creationId xmlns:p14="http://schemas.microsoft.com/office/powerpoint/2010/main" val="295145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7BDF2-4A34-4B27-8FB8-A1399C1844FC}" type="slidenum">
              <a:rPr lang="en-US" smtClean="0"/>
              <a:t>28</a:t>
            </a:fld>
            <a:endParaRPr lang="en-US"/>
          </a:p>
        </p:txBody>
      </p:sp>
    </p:spTree>
    <p:extLst>
      <p:ext uri="{BB962C8B-B14F-4D97-AF65-F5344CB8AC3E}">
        <p14:creationId xmlns:p14="http://schemas.microsoft.com/office/powerpoint/2010/main" val="660051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28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E1A05357-FEDC-42A6-A9AA-A177021FF7C8}" type="slidenum">
              <a:rPr lang="en-US" smtClean="0"/>
              <a:pPr/>
              <a:t>31</a:t>
            </a:fld>
            <a:endParaRPr lang="en-US" dirty="0"/>
          </a:p>
        </p:txBody>
      </p:sp>
    </p:spTree>
    <p:extLst>
      <p:ext uri="{BB962C8B-B14F-4D97-AF65-F5344CB8AC3E}">
        <p14:creationId xmlns:p14="http://schemas.microsoft.com/office/powerpoint/2010/main" val="2022766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66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fld id="{E1A05357-FEDC-42A6-A9AA-A177021FF7C8}" type="slidenum">
              <a:rPr lang="en-US" smtClean="0"/>
              <a:pPr/>
              <a:t>33</a:t>
            </a:fld>
            <a:endParaRPr lang="en-US" dirty="0"/>
          </a:p>
        </p:txBody>
      </p:sp>
    </p:spTree>
    <p:extLst>
      <p:ext uri="{BB962C8B-B14F-4D97-AF65-F5344CB8AC3E}">
        <p14:creationId xmlns:p14="http://schemas.microsoft.com/office/powerpoint/2010/main" val="95667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7BDF2-4A34-4B27-8FB8-A1399C1844FC}" type="slidenum">
              <a:rPr lang="en-US" smtClean="0"/>
              <a:t>34</a:t>
            </a:fld>
            <a:endParaRPr lang="en-US"/>
          </a:p>
        </p:txBody>
      </p:sp>
    </p:spTree>
    <p:extLst>
      <p:ext uri="{BB962C8B-B14F-4D97-AF65-F5344CB8AC3E}">
        <p14:creationId xmlns:p14="http://schemas.microsoft.com/office/powerpoint/2010/main" val="372690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sz="1200" b="0" i="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459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90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8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C0A012-6833-4702-861A-20C31DE991F6}" type="slidenum">
              <a:rPr lang="en-US" smtClean="0"/>
              <a:t>6</a:t>
            </a:fld>
            <a:endParaRPr lang="en-US"/>
          </a:p>
        </p:txBody>
      </p:sp>
    </p:spTree>
    <p:extLst>
      <p:ext uri="{BB962C8B-B14F-4D97-AF65-F5344CB8AC3E}">
        <p14:creationId xmlns:p14="http://schemas.microsoft.com/office/powerpoint/2010/main" val="3903337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34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A7BDF2-4A34-4B27-8FB8-A1399C1844FC}" type="slidenum">
              <a:rPr lang="en-US" smtClean="0"/>
              <a:t>42</a:t>
            </a:fld>
            <a:endParaRPr lang="en-US"/>
          </a:p>
        </p:txBody>
      </p:sp>
    </p:spTree>
    <p:extLst>
      <p:ext uri="{BB962C8B-B14F-4D97-AF65-F5344CB8AC3E}">
        <p14:creationId xmlns:p14="http://schemas.microsoft.com/office/powerpoint/2010/main" val="2264682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43</a:t>
            </a:fld>
            <a:endParaRPr lang="en-US" dirty="0"/>
          </a:p>
        </p:txBody>
      </p:sp>
    </p:spTree>
    <p:extLst>
      <p:ext uri="{BB962C8B-B14F-4D97-AF65-F5344CB8AC3E}">
        <p14:creationId xmlns:p14="http://schemas.microsoft.com/office/powerpoint/2010/main" val="1332199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49</a:t>
            </a:fld>
            <a:endParaRPr lang="en-US" dirty="0"/>
          </a:p>
        </p:txBody>
      </p:sp>
    </p:spTree>
    <p:extLst>
      <p:ext uri="{BB962C8B-B14F-4D97-AF65-F5344CB8AC3E}">
        <p14:creationId xmlns:p14="http://schemas.microsoft.com/office/powerpoint/2010/main" val="2537741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50</a:t>
            </a:fld>
            <a:endParaRPr lang="en-US" dirty="0"/>
          </a:p>
        </p:txBody>
      </p:sp>
    </p:spTree>
    <p:extLst>
      <p:ext uri="{BB962C8B-B14F-4D97-AF65-F5344CB8AC3E}">
        <p14:creationId xmlns:p14="http://schemas.microsoft.com/office/powerpoint/2010/main" val="3411340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B412F-BD62-4D23-A74D-7CDB5EF1780C}" type="slidenum">
              <a:rPr lang="en-US" smtClean="0"/>
              <a:t>8</a:t>
            </a:fld>
            <a:endParaRPr lang="en-US"/>
          </a:p>
        </p:txBody>
      </p:sp>
    </p:spTree>
    <p:extLst>
      <p:ext uri="{BB962C8B-B14F-4D97-AF65-F5344CB8AC3E}">
        <p14:creationId xmlns:p14="http://schemas.microsoft.com/office/powerpoint/2010/main" val="306381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18</a:t>
            </a:fld>
            <a:endParaRPr lang="en-US" dirty="0"/>
          </a:p>
        </p:txBody>
      </p:sp>
    </p:spTree>
    <p:extLst>
      <p:ext uri="{BB962C8B-B14F-4D97-AF65-F5344CB8AC3E}">
        <p14:creationId xmlns:p14="http://schemas.microsoft.com/office/powerpoint/2010/main" val="7384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1A05357-FEDC-42A6-A9AA-A177021FF7C8}" type="slidenum">
              <a:rPr lang="en-US" smtClean="0"/>
              <a:pPr/>
              <a:t>19</a:t>
            </a:fld>
            <a:endParaRPr lang="en-US" dirty="0"/>
          </a:p>
        </p:txBody>
      </p:sp>
    </p:spTree>
    <p:extLst>
      <p:ext uri="{BB962C8B-B14F-4D97-AF65-F5344CB8AC3E}">
        <p14:creationId xmlns:p14="http://schemas.microsoft.com/office/powerpoint/2010/main" val="295723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0F18-0864-D401-D129-3E6241202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23019-688F-C3FF-D5E8-C9D1AC363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2852C-73A5-19CF-B25B-AB09D6E5E0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9BCCA-CC07-3310-E2C8-E97DC63282E8}"/>
              </a:ext>
            </a:extLst>
          </p:cNvPr>
          <p:cNvSpPr>
            <a:spLocks noGrp="1"/>
          </p:cNvSpPr>
          <p:nvPr>
            <p:ph type="sldNum" sz="quarter" idx="5"/>
          </p:nvPr>
        </p:nvSpPr>
        <p:spPr/>
        <p:txBody>
          <a:bodyPr/>
          <a:lstStyle/>
          <a:p>
            <a:fld id="{F2A7BDF2-4A34-4B27-8FB8-A1399C1844FC}" type="slidenum">
              <a:rPr lang="en-US" smtClean="0"/>
              <a:t>22</a:t>
            </a:fld>
            <a:endParaRPr lang="en-US"/>
          </a:p>
        </p:txBody>
      </p:sp>
    </p:spTree>
    <p:extLst>
      <p:ext uri="{BB962C8B-B14F-4D97-AF65-F5344CB8AC3E}">
        <p14:creationId xmlns:p14="http://schemas.microsoft.com/office/powerpoint/2010/main" val="2920538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7BDF2-4A34-4B27-8FB8-A1399C1844FC}" type="slidenum">
              <a:rPr lang="en-US" smtClean="0"/>
              <a:t>25</a:t>
            </a:fld>
            <a:endParaRPr lang="en-US"/>
          </a:p>
        </p:txBody>
      </p:sp>
    </p:spTree>
    <p:extLst>
      <p:ext uri="{BB962C8B-B14F-4D97-AF65-F5344CB8AC3E}">
        <p14:creationId xmlns:p14="http://schemas.microsoft.com/office/powerpoint/2010/main" val="59632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26</a:t>
            </a:fld>
            <a:endParaRPr lang="en-US" dirty="0"/>
          </a:p>
        </p:txBody>
      </p:sp>
    </p:spTree>
    <p:extLst>
      <p:ext uri="{BB962C8B-B14F-4D97-AF65-F5344CB8AC3E}">
        <p14:creationId xmlns:p14="http://schemas.microsoft.com/office/powerpoint/2010/main" val="307661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48425-6B21-A1F0-10ED-D38E84C8B9DD}"/>
              </a:ext>
            </a:extLst>
          </p:cNvPr>
          <p:cNvSpPr>
            <a:spLocks noGrp="1"/>
          </p:cNvSpPr>
          <p:nvPr>
            <p:ph type="title"/>
          </p:nvPr>
        </p:nvSpPr>
        <p:spPr>
          <a:xfrm>
            <a:off x="457200" y="3578679"/>
            <a:ext cx="8229600" cy="857250"/>
          </a:xfrm>
          <a:prstGeom prst="rect">
            <a:avLst/>
          </a:prstGeom>
        </p:spPr>
        <p:txBody>
          <a:bodyPr vert="horz" lIns="91440" tIns="45720" rIns="91440" bIns="45720" rtlCol="0" anchor="ctr">
            <a:normAutofit/>
          </a:bodyPr>
          <a:lstStyle>
            <a:lvl1pPr>
              <a:lnSpc>
                <a:spcPct val="114000"/>
              </a:lnSpc>
              <a:defRPr/>
            </a:lvl1pPr>
          </a:lstStyle>
          <a:p>
            <a:r>
              <a:rPr lang="en-US"/>
              <a:t>Click to edit Master title style</a:t>
            </a:r>
            <a:endParaRPr lang="en-US" dirty="0"/>
          </a:p>
        </p:txBody>
      </p:sp>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
        <p:nvSpPr>
          <p:cNvPr id="3" name="Date Placeholder 2"/>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lnSpc>
                <a:spcPct val="114000"/>
              </a:lnSpc>
              <a:defRPr sz="2000" b="1"/>
            </a:lvl1pPr>
          </a:lstStyle>
          <a:p>
            <a:r>
              <a:rPr lang="en-US" dirty="0"/>
              <a:t>Click to edit master title style</a:t>
            </a:r>
          </a:p>
        </p:txBody>
      </p:sp>
      <p:sp>
        <p:nvSpPr>
          <p:cNvPr id="3" name="Content Placeholder 2"/>
          <p:cNvSpPr>
            <a:spLocks noGrp="1"/>
          </p:cNvSpPr>
          <p:nvPr>
            <p:ph idx="1" hasCustomPrompt="1"/>
          </p:nvPr>
        </p:nvSpPr>
        <p:spPr>
          <a:xfrm>
            <a:off x="3575050" y="204788"/>
            <a:ext cx="4235450" cy="4389835"/>
          </a:xfrm>
        </p:spPr>
        <p:txBody>
          <a:bodyPr/>
          <a:lstStyle>
            <a:lvl1pPr>
              <a:lnSpc>
                <a:spcPct val="114000"/>
              </a:lnSpc>
              <a:defRPr sz="3200"/>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lnSpc>
                <a:spcPct val="114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lnSpc>
                <a:spcPct val="114000"/>
              </a:lnSpc>
              <a:defRPr sz="2000" b="1"/>
            </a:lvl1pPr>
          </a:lstStyle>
          <a:p>
            <a:r>
              <a:rPr lang="en-US" dirty="0"/>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1792288" y="4025503"/>
            <a:ext cx="5486400" cy="603647"/>
          </a:xfrm>
        </p:spPr>
        <p:txBody>
          <a:bodyPr/>
          <a:lstStyle>
            <a:lvl1pPr marL="0" indent="0">
              <a:lnSpc>
                <a:spcPct val="114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dirty="0"/>
              <a:t>Click to edit master title style</a:t>
            </a:r>
          </a:p>
        </p:txBody>
      </p:sp>
      <p:sp>
        <p:nvSpPr>
          <p:cNvPr id="3" name="Vertical Text Placeholder 2"/>
          <p:cNvSpPr>
            <a:spLocks noGrp="1"/>
          </p:cNvSpPr>
          <p:nvPr>
            <p:ph type="body" orient="vert" idx="1" hasCustomPrompt="1"/>
          </p:nvPr>
        </p:nvSpPr>
        <p:spPr/>
        <p:txBody>
          <a:bodyPr vert="eaVert"/>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1162957" cy="4388644"/>
          </a:xfrm>
        </p:spPr>
        <p:txBody>
          <a:bodyPr vert="eaVert"/>
          <a:lstStyle>
            <a:lvl1pPr>
              <a:defRPr/>
            </a:lvl1pPr>
          </a:lstStyle>
          <a:p>
            <a:r>
              <a:rPr lang="en-US" dirty="0"/>
              <a:t>Click to edit master title style</a:t>
            </a:r>
          </a:p>
        </p:txBody>
      </p:sp>
      <p:sp>
        <p:nvSpPr>
          <p:cNvPr id="3" name="Vertical Text Placeholder 2"/>
          <p:cNvSpPr>
            <a:spLocks noGrp="1"/>
          </p:cNvSpPr>
          <p:nvPr>
            <p:ph type="body" orient="vert" idx="1" hasCustomPrompt="1"/>
          </p:nvPr>
        </p:nvSpPr>
        <p:spPr>
          <a:xfrm>
            <a:off x="457200" y="205979"/>
            <a:ext cx="6019800" cy="4388644"/>
          </a:xfrm>
        </p:spPr>
        <p:txBody>
          <a:bodyPr vert="eaVert"/>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sz="1800" baseline="0" dirty="0">
                <a:solidFill>
                  <a:schemeClr val="bg1"/>
                </a:solidFill>
                <a:latin typeface="Open Sans" pitchFamily="2" charset="0"/>
                <a:ea typeface="Open Sans" pitchFamily="2" charset="0"/>
                <a:cs typeface="Open Sans" pitchFamily="2" charset="0"/>
              </a:rPr>
              <a:t>/</a:t>
            </a:r>
            <a:r>
              <a:rPr lang="en-US" sz="1800" b="1" baseline="0" dirty="0">
                <a:solidFill>
                  <a:schemeClr val="bg1"/>
                </a:solidFill>
                <a:latin typeface="Open Sans" pitchFamily="2" charset="0"/>
                <a:ea typeface="Open Sans" pitchFamily="2" charset="0"/>
                <a:cs typeface="Open Sans" pitchFamily="2" charset="0"/>
              </a:rPr>
              <a:t>RESULTSEdFund</a:t>
            </a:r>
          </a:p>
        </p:txBody>
      </p:sp>
      <p:pic>
        <p:nvPicPr>
          <p:cNvPr id="6" name="Picture 5" descr="instagram-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600" y="3896473"/>
            <a:ext cx="346528" cy="346528"/>
          </a:xfrm>
          <a:prstGeom prst="rect">
            <a:avLst/>
          </a:prstGeom>
        </p:spPr>
      </p:pic>
      <p:pic>
        <p:nvPicPr>
          <p:cNvPr id="8" name="Picture 7"/>
          <p:cNvPicPr>
            <a:picLocks noChangeAspect="1"/>
          </p:cNvPicPr>
          <p:nvPr userDrawn="1"/>
        </p:nvPicPr>
        <p:blipFill>
          <a:blip r:embed="rId4"/>
          <a:srcRect/>
          <a:stretch/>
        </p:blipFill>
        <p:spPr>
          <a:xfrm>
            <a:off x="465819" y="3405961"/>
            <a:ext cx="380089" cy="372708"/>
          </a:xfrm>
          <a:prstGeom prst="rect">
            <a:avLst/>
          </a:prstGeom>
        </p:spPr>
      </p:pic>
      <p:sp>
        <p:nvSpPr>
          <p:cNvPr id="9" name="Rectangle 8"/>
          <p:cNvSpPr/>
          <p:nvPr userDrawn="1"/>
        </p:nvSpPr>
        <p:spPr>
          <a:xfrm>
            <a:off x="835010" y="3391195"/>
            <a:ext cx="2278188" cy="369332"/>
          </a:xfrm>
          <a:prstGeom prst="rect">
            <a:avLst/>
          </a:prstGeom>
        </p:spPr>
        <p:txBody>
          <a:bodyPr wrap="none">
            <a:spAutoFit/>
          </a:bodyPr>
          <a:lstStyle/>
          <a:p>
            <a:pPr algn="l"/>
            <a:r>
              <a:rPr lang="en-US" sz="1800" baseline="0" dirty="0">
                <a:solidFill>
                  <a:schemeClr val="bg1"/>
                </a:solidFill>
                <a:latin typeface="Open Sans" pitchFamily="2" charset="0"/>
                <a:ea typeface="Open Sans" pitchFamily="2" charset="0"/>
                <a:cs typeface="Open Sans" pitchFamily="2" charset="0"/>
              </a:rPr>
              <a:t>@</a:t>
            </a:r>
            <a:r>
              <a:rPr lang="en-US" sz="1800" b="1" baseline="0" dirty="0">
                <a:solidFill>
                  <a:schemeClr val="bg1"/>
                </a:solidFill>
                <a:latin typeface="Open Sans" pitchFamily="2" charset="0"/>
                <a:ea typeface="Open Sans" pitchFamily="2" charset="0"/>
                <a:cs typeface="Open Sans" pitchFamily="2" charset="0"/>
              </a:rPr>
              <a:t>RESULTS_Tweets</a:t>
            </a:r>
          </a:p>
        </p:txBody>
      </p:sp>
      <p:sp>
        <p:nvSpPr>
          <p:cNvPr id="10" name="Rectangle 9"/>
          <p:cNvSpPr/>
          <p:nvPr userDrawn="1"/>
        </p:nvSpPr>
        <p:spPr>
          <a:xfrm>
            <a:off x="829129" y="4379071"/>
            <a:ext cx="2032929" cy="369332"/>
          </a:xfrm>
          <a:prstGeom prst="rect">
            <a:avLst/>
          </a:prstGeom>
        </p:spPr>
        <p:txBody>
          <a:bodyPr wrap="none">
            <a:spAutoFit/>
          </a:bodyPr>
          <a:lstStyle/>
          <a:p>
            <a:r>
              <a:rPr lang="en-US" baseline="0" dirty="0">
                <a:solidFill>
                  <a:schemeClr val="bg1"/>
                </a:solidFill>
                <a:latin typeface="Open Sans" pitchFamily="2" charset="0"/>
                <a:ea typeface="Open Sans" pitchFamily="2" charset="0"/>
                <a:cs typeface="Open Sans" pitchFamily="2" charset="0"/>
              </a:rPr>
              <a:t>@</a:t>
            </a:r>
            <a:r>
              <a:rPr lang="en-US" b="1" baseline="0" dirty="0">
                <a:solidFill>
                  <a:schemeClr val="bg1"/>
                </a:solidFill>
                <a:latin typeface="Open Sans" pitchFamily="2" charset="0"/>
                <a:ea typeface="Open Sans" pitchFamily="2" charset="0"/>
                <a:cs typeface="Open Sans" pitchFamily="2" charset="0"/>
              </a:rPr>
              <a:t>voices4results</a:t>
            </a:r>
            <a:endParaRPr lang="en-US" b="1" dirty="0">
              <a:solidFill>
                <a:schemeClr val="bg1"/>
              </a:solidFill>
              <a:latin typeface="Open Sans" pitchFamily="2" charset="0"/>
              <a:ea typeface="Open Sans" pitchFamily="2" charset="0"/>
              <a:cs typeface="Open Sans" pitchFamily="2" charset="0"/>
            </a:endParaRPr>
          </a:p>
        </p:txBody>
      </p:sp>
      <p:sp>
        <p:nvSpPr>
          <p:cNvPr id="11" name="TextBox 10"/>
          <p:cNvSpPr txBox="1"/>
          <p:nvPr userDrawn="1"/>
        </p:nvSpPr>
        <p:spPr>
          <a:xfrm>
            <a:off x="5270500" y="4178564"/>
            <a:ext cx="3419930" cy="553998"/>
          </a:xfrm>
          <a:prstGeom prst="rect">
            <a:avLst/>
          </a:prstGeom>
          <a:noFill/>
        </p:spPr>
        <p:txBody>
          <a:bodyPr wrap="square" rtlCol="0">
            <a:spAutoFit/>
          </a:bodyPr>
          <a:lstStyle/>
          <a:p>
            <a:pPr algn="r"/>
            <a:r>
              <a:rPr lang="en-US" sz="3000" b="1" dirty="0">
                <a:solidFill>
                  <a:schemeClr val="bg1"/>
                </a:solidFill>
                <a:latin typeface="Open Sans" pitchFamily="2" charset="0"/>
                <a:ea typeface="Open Sans" pitchFamily="2" charset="0"/>
                <a:cs typeface="Open Sans" pitchFamily="2" charset="0"/>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4EE51-0DEF-41A3-AA68-933C407F6780}" type="datetime1">
              <a:rPr lang="en-US" smtClean="0"/>
              <a:t>3/1/2024</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9572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524F4-98DA-4AB7-889D-5EAB1E9C2FCB}" type="datetime1">
              <a:rPr lang="en-US" smtClean="0"/>
              <a:t>3/1/2024</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24184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815954"/>
            <a:ext cx="7772400" cy="1021556"/>
          </a:xfrm>
        </p:spPr>
        <p:txBody>
          <a:bodyPr anchor="t"/>
          <a:lstStyle>
            <a:lvl1pPr algn="l">
              <a:lnSpc>
                <a:spcPct val="114000"/>
              </a:lnSpc>
              <a:defRPr sz="4000" b="0" cap="none">
                <a:solidFill>
                  <a:schemeClr val="tx1"/>
                </a:solidFill>
              </a:defRPr>
            </a:lvl1pPr>
          </a:lstStyle>
          <a:p>
            <a:r>
              <a:rPr lang="en-US" dirty="0"/>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nSpc>
                <a:spcPct val="114000"/>
              </a:lnSpc>
            </a:pPr>
            <a:r>
              <a:rPr lang="en-US" b="1" cap="none" dirty="0">
                <a:solidFill>
                  <a:srgbClr val="E41034"/>
                </a:solidFill>
                <a:latin typeface="Open Sans" pitchFamily="2" charset="0"/>
                <a:ea typeface="Open Sans" pitchFamily="2" charset="0"/>
                <a:cs typeface="Open Sans" pitchFamily="2" charset="0"/>
              </a:rPr>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lstStyle>
            <a:lvl1pPr>
              <a:lnSpc>
                <a:spcPct val="114000"/>
              </a:lnSpc>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lnSpc>
                <a:spcPct val="114000"/>
              </a:lnSpc>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dirty="0"/>
          </a:p>
        </p:txBody>
      </p:sp>
      <p:sp>
        <p:nvSpPr>
          <p:cNvPr id="4"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517368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dirty="0"/>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lnSpc>
                <a:spcPct val="114000"/>
              </a:lnSpc>
              <a:defRPr sz="2800"/>
            </a:lvl1pPr>
            <a:lvl2pPr>
              <a:lnSpc>
                <a:spcPct val="114000"/>
              </a:lnSpc>
              <a:defRPr sz="2400"/>
            </a:lvl2pPr>
            <a:lvl3pPr>
              <a:lnSpc>
                <a:spcPct val="114000"/>
              </a:lnSpc>
              <a:defRPr sz="2000"/>
            </a:lvl3pPr>
            <a:lvl4pPr>
              <a:lnSpc>
                <a:spcPct val="114000"/>
              </a:lnSpc>
              <a:defRPr sz="1800"/>
            </a:lvl4pPr>
            <a:lvl5pPr>
              <a:lnSpc>
                <a:spcPct val="114000"/>
              </a:lnSpc>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1200151"/>
            <a:ext cx="4038600" cy="3394472"/>
          </a:xfrm>
        </p:spPr>
        <p:txBody>
          <a:bodyPr/>
          <a:lstStyle>
            <a:lvl1pPr>
              <a:lnSpc>
                <a:spcPct val="114000"/>
              </a:lnSpc>
              <a:defRPr sz="2800"/>
            </a:lvl1pPr>
            <a:lvl2pPr>
              <a:lnSpc>
                <a:spcPct val="114000"/>
              </a:lnSpc>
              <a:defRPr sz="2400"/>
            </a:lvl2pPr>
            <a:lvl3pPr>
              <a:lnSpc>
                <a:spcPct val="114000"/>
              </a:lnSpc>
              <a:defRPr sz="2000"/>
            </a:lvl3pPr>
            <a:lvl4pPr>
              <a:lnSpc>
                <a:spcPct val="114000"/>
              </a:lnSpc>
              <a:defRPr sz="1800"/>
            </a:lvl4pPr>
            <a:lvl5pPr>
              <a:lnSpc>
                <a:spcPct val="114000"/>
              </a:lnSpc>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dirty="0"/>
              <a:t>Click to edit master title style</a:t>
            </a:r>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lnSpc>
                <a:spcPct val="114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lnSpc>
                <a:spcPct val="114000"/>
              </a:lnSpc>
              <a:defRPr sz="2400"/>
            </a:lvl1pPr>
            <a:lvl2pPr>
              <a:lnSpc>
                <a:spcPct val="114000"/>
              </a:lnSpc>
              <a:defRPr sz="2000"/>
            </a:lvl2pPr>
            <a:lvl3pPr>
              <a:lnSpc>
                <a:spcPct val="114000"/>
              </a:lnSpc>
              <a:defRPr sz="1800"/>
            </a:lvl3pPr>
            <a:lvl4pPr>
              <a:lnSpc>
                <a:spcPct val="114000"/>
              </a:lnSpc>
              <a:defRPr sz="1600"/>
            </a:lvl4pPr>
            <a:lvl5pPr>
              <a:lnSpc>
                <a:spcPct val="114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lnSpc>
                <a:spcPct val="114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lnSpc>
                <a:spcPct val="114000"/>
              </a:lnSpc>
              <a:defRPr sz="2400"/>
            </a:lvl1pPr>
            <a:lvl2pPr>
              <a:lnSpc>
                <a:spcPct val="114000"/>
              </a:lnSpc>
              <a:defRPr sz="2000"/>
            </a:lvl2pPr>
            <a:lvl3pPr>
              <a:lnSpc>
                <a:spcPct val="114000"/>
              </a:lnSpc>
              <a:defRPr sz="1800"/>
            </a:lvl3pPr>
            <a:lvl4pPr>
              <a:lnSpc>
                <a:spcPct val="114000"/>
              </a:lnSpc>
              <a:defRPr sz="1600"/>
            </a:lvl4pPr>
            <a:lvl5pPr>
              <a:lnSpc>
                <a:spcPct val="114000"/>
              </a:lnSpc>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
        <p:nvSpPr>
          <p:cNvPr id="7" name="Date Placeholder 6"/>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448367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8" name="Picture 7" descr="RESULTS logo"/>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70" r:id="rId3"/>
    <p:sldLayoutId id="2147483671" r:id="rId4"/>
  </p:sldLayoutIdLst>
  <p:hf hdr="0" ftr="0" dt="0"/>
  <p:txStyles>
    <p:titleStyle>
      <a:lvl1pPr algn="ctr" defTabSz="457200" rtl="0" eaLnBrk="1" latinLnBrk="0" hangingPunct="1">
        <a:lnSpc>
          <a:spcPct val="114000"/>
        </a:lnSpc>
        <a:spcBef>
          <a:spcPct val="0"/>
        </a:spcBef>
        <a:buNone/>
        <a:defRPr sz="4200" b="1" kern="1200">
          <a:solidFill>
            <a:schemeClr val="bg1"/>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6253"/>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solidFill>
                <a:latin typeface="Open Sans" pitchFamily="2" charset="0"/>
                <a:ea typeface="Open Sans" pitchFamily="2" charset="0"/>
                <a:cs typeface="Open Sans" pitchFamily="2" charset="0"/>
              </a:defRPr>
            </a:lvl1pPr>
          </a:lstStyle>
          <a:p>
            <a:fld id="{307E6868-079E-1649-B8D1-459B42CE4DE3}" type="slidenum">
              <a:rPr lang="en-US" smtClean="0"/>
              <a:pPr/>
              <a:t>‹#›</a:t>
            </a:fld>
            <a:endParaRPr lang="en-US" dirty="0"/>
          </a:p>
        </p:txBody>
      </p:sp>
      <p:pic>
        <p:nvPicPr>
          <p:cNvPr id="7" name="Picture 6" descr="RESULTS logo"/>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58691" y="80916"/>
            <a:ext cx="1223628" cy="982313"/>
          </a:xfrm>
          <a:prstGeom prst="rect">
            <a:avLst/>
          </a:prstGeom>
        </p:spPr>
      </p:pic>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solidFill>
                <a:latin typeface="Open Sans" pitchFamily="2" charset="0"/>
                <a:ea typeface="Open Sans" pitchFamily="2" charset="0"/>
                <a:cs typeface="Open Sans" pitchFamily="2" charset="0"/>
              </a:defRPr>
            </a:lvl1pPr>
          </a:lstStyle>
          <a:p>
            <a:endParaRPr lang="en-US" dirty="0"/>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ftr="0" dt="0"/>
  <p:txStyles>
    <p:title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lnSpc>
          <a:spcPct val="114000"/>
        </a:lnSpc>
        <a:spcBef>
          <a:spcPct val="20000"/>
        </a:spcBef>
        <a:buFont typeface="Arial"/>
        <a:buChar char="•"/>
        <a:defRPr sz="3000" kern="1200">
          <a:solidFill>
            <a:schemeClr val="tx1"/>
          </a:solidFill>
          <a:latin typeface="Open Sans" pitchFamily="2" charset="0"/>
          <a:ea typeface="Open Sans" pitchFamily="2" charset="0"/>
          <a:cs typeface="Open Sans" pitchFamily="2" charset="0"/>
        </a:defRPr>
      </a:lvl1pPr>
      <a:lvl2pPr marL="742950" indent="-285750" algn="l" defTabSz="457200" rtl="0" eaLnBrk="1" latinLnBrk="0" hangingPunct="1">
        <a:lnSpc>
          <a:spcPct val="114000"/>
        </a:lnSpc>
        <a:spcBef>
          <a:spcPct val="20000"/>
        </a:spcBef>
        <a:buFont typeface="Courier New"/>
        <a:buChar char="o"/>
        <a:defRPr sz="2600" kern="1200">
          <a:solidFill>
            <a:schemeClr val="tx1"/>
          </a:solidFill>
          <a:latin typeface="Open Sans" pitchFamily="2" charset="0"/>
          <a:ea typeface="Open Sans" pitchFamily="2" charset="0"/>
          <a:cs typeface="Open Sans" pitchFamily="2" charset="0"/>
        </a:defRPr>
      </a:lvl2pPr>
      <a:lvl3pPr marL="1143000" indent="-228600" algn="l" defTabSz="457200" rtl="0" eaLnBrk="1" latinLnBrk="0" hangingPunct="1">
        <a:lnSpc>
          <a:spcPct val="114000"/>
        </a:lnSpc>
        <a:spcBef>
          <a:spcPct val="20000"/>
        </a:spcBef>
        <a:buFont typeface="Wingdings" charset="2"/>
        <a:buChar char="§"/>
        <a:defRPr sz="2200" kern="1200">
          <a:solidFill>
            <a:schemeClr val="tx1"/>
          </a:solidFill>
          <a:latin typeface="Open Sans" pitchFamily="2" charset="0"/>
          <a:ea typeface="Open Sans" pitchFamily="2" charset="0"/>
          <a:cs typeface="Open Sans" pitchFamily="2" charset="0"/>
        </a:defRPr>
      </a:lvl3pPr>
      <a:lvl4pPr marL="1600200" indent="-228600" algn="l" defTabSz="457200" rtl="0" eaLnBrk="1" latinLnBrk="0" hangingPunct="1">
        <a:lnSpc>
          <a:spcPct val="114000"/>
        </a:lnSpc>
        <a:spcBef>
          <a:spcPct val="20000"/>
        </a:spcBef>
        <a:buFont typeface="Arial"/>
        <a:buChar char="•"/>
        <a:defRPr sz="1800" kern="1200">
          <a:solidFill>
            <a:schemeClr val="tx1"/>
          </a:solidFill>
          <a:latin typeface="Open Sans" pitchFamily="2" charset="0"/>
          <a:ea typeface="Open Sans" pitchFamily="2" charset="0"/>
          <a:cs typeface="Open Sans" pitchFamily="2" charset="0"/>
        </a:defRPr>
      </a:lvl4pPr>
      <a:lvl5pPr marL="2057400" indent="-228600" algn="l" defTabSz="457200" rtl="0" eaLnBrk="1" latinLnBrk="0" hangingPunct="1">
        <a:lnSpc>
          <a:spcPct val="114000"/>
        </a:lnSpc>
        <a:spcBef>
          <a:spcPct val="20000"/>
        </a:spcBef>
        <a:buFont typeface="Courier New"/>
        <a:buChar char="o"/>
        <a:defRPr sz="1800" kern="1200">
          <a:solidFill>
            <a:schemeClr val="tx1"/>
          </a:solidFill>
          <a:latin typeface="Open Sans" pitchFamily="2" charset="0"/>
          <a:ea typeface="Open Sans" pitchFamily="2" charset="0"/>
          <a:cs typeface="Open Sans"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results.org/where-we-are/"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results.org/our-impact"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mailto:egray@results.org"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95_19355688.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hyperlink" Target="mailto:athompson@results.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results.org/volunteers/national-webinars" TargetMode="External"/><Relationship Id="rId1" Type="http://schemas.openxmlformats.org/officeDocument/2006/relationships/slideLayout" Target="../slideLayouts/slideLayout8.xml"/><Relationship Id="rId4" Type="http://schemas.openxmlformats.org/officeDocument/2006/relationships/hyperlink" Target="https://results.org/ev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hyperlink" Target="https://www.census.gov/content/dam/Census/newsroom/press-kits/2023/iphi/20230912-iphi-slides-poverty.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1.sv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5.sv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5.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results.org/where-we-are/"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F1CFD-743A-A2F2-4D18-894E20DB6B94}"/>
              </a:ext>
            </a:extLst>
          </p:cNvPr>
          <p:cNvSpPr>
            <a:spLocks noGrp="1"/>
          </p:cNvSpPr>
          <p:nvPr>
            <p:ph type="title"/>
          </p:nvPr>
        </p:nvSpPr>
        <p:spPr>
          <a:xfrm>
            <a:off x="457200" y="3629932"/>
            <a:ext cx="8229600" cy="857250"/>
          </a:xfrm>
        </p:spPr>
        <p:txBody>
          <a:bodyPr/>
          <a:lstStyle/>
          <a:p>
            <a:r>
              <a:rPr lang="en-US" dirty="0"/>
              <a:t>New Advocate Orientation</a:t>
            </a:r>
          </a:p>
        </p:txBody>
      </p:sp>
    </p:spTree>
    <p:extLst>
      <p:ext uri="{BB962C8B-B14F-4D97-AF65-F5344CB8AC3E}">
        <p14:creationId xmlns:p14="http://schemas.microsoft.com/office/powerpoint/2010/main" val="406919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7C09-7939-457D-9357-A23C11812FB2}"/>
              </a:ext>
            </a:extLst>
          </p:cNvPr>
          <p:cNvSpPr>
            <a:spLocks noGrp="1"/>
          </p:cNvSpPr>
          <p:nvPr>
            <p:ph type="title"/>
          </p:nvPr>
        </p:nvSpPr>
        <p:spPr/>
        <p:txBody>
          <a:bodyPr>
            <a:normAutofit fontScale="90000"/>
          </a:bodyPr>
          <a:lstStyle/>
          <a:p>
            <a:r>
              <a:rPr lang="en-US" dirty="0"/>
              <a:t>RESULTS Worldwide Movement (cont’d)</a:t>
            </a:r>
          </a:p>
        </p:txBody>
      </p:sp>
      <p:sp>
        <p:nvSpPr>
          <p:cNvPr id="4" name="Slide Number Placeholder 3">
            <a:extLst>
              <a:ext uri="{FF2B5EF4-FFF2-40B4-BE49-F238E27FC236}">
                <a16:creationId xmlns:a16="http://schemas.microsoft.com/office/drawing/2014/main" id="{8D00859C-75CF-99DD-C5E5-B4F47E06865B}"/>
              </a:ext>
            </a:extLst>
          </p:cNvPr>
          <p:cNvSpPr>
            <a:spLocks noGrp="1"/>
          </p:cNvSpPr>
          <p:nvPr>
            <p:ph type="sldNum" sz="quarter" idx="12"/>
          </p:nvPr>
        </p:nvSpPr>
        <p:spPr/>
        <p:txBody>
          <a:bodyPr/>
          <a:lstStyle/>
          <a:p>
            <a:fld id="{307E6868-079E-1649-B8D1-459B42CE4DE3}" type="slidenum">
              <a:rPr lang="en-US" smtClean="0"/>
              <a:t>10</a:t>
            </a:fld>
            <a:endParaRPr lang="en-US"/>
          </a:p>
        </p:txBody>
      </p:sp>
      <p:sp>
        <p:nvSpPr>
          <p:cNvPr id="5" name="TextBox 4">
            <a:extLst>
              <a:ext uri="{FF2B5EF4-FFF2-40B4-BE49-F238E27FC236}">
                <a16:creationId xmlns:a16="http://schemas.microsoft.com/office/drawing/2014/main" id="{B6BBC370-C59D-3B1B-0A05-5603EF8DE56B}"/>
              </a:ext>
            </a:extLst>
          </p:cNvPr>
          <p:cNvSpPr txBox="1"/>
          <p:nvPr/>
        </p:nvSpPr>
        <p:spPr>
          <a:xfrm>
            <a:off x="558203" y="1207077"/>
            <a:ext cx="3184070" cy="369332"/>
          </a:xfrm>
          <a:prstGeom prst="rect">
            <a:avLst/>
          </a:prstGeom>
          <a:noFill/>
        </p:spPr>
        <p:txBody>
          <a:bodyPr wrap="square">
            <a:spAutoFit/>
          </a:bodyPr>
          <a:lstStyle/>
          <a:p>
            <a:pPr hangingPunct="1">
              <a:defRPr sz="1800">
                <a:solidFill>
                  <a:srgbClr val="000000"/>
                </a:solidFill>
              </a:defRPr>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rPr>
              <a:t>results.org/where-we-are/</a:t>
            </a:r>
            <a:endPar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descr="World map showing ACTION partners">
            <a:extLst>
              <a:ext uri="{FF2B5EF4-FFF2-40B4-BE49-F238E27FC236}">
                <a16:creationId xmlns:a16="http://schemas.microsoft.com/office/drawing/2014/main" id="{63F24C08-BDDD-F3F3-5C7D-EFEF73686036}"/>
              </a:ext>
            </a:extLst>
          </p:cNvPr>
          <p:cNvGrpSpPr/>
          <p:nvPr/>
        </p:nvGrpSpPr>
        <p:grpSpPr>
          <a:xfrm>
            <a:off x="558203" y="1678802"/>
            <a:ext cx="3994225" cy="3464698"/>
            <a:chOff x="228600" y="2751210"/>
            <a:chExt cx="3104901" cy="2478809"/>
          </a:xfrm>
        </p:grpSpPr>
        <p:sp>
          <p:nvSpPr>
            <p:cNvPr id="7" name="Shape 195">
              <a:extLst>
                <a:ext uri="{FF2B5EF4-FFF2-40B4-BE49-F238E27FC236}">
                  <a16:creationId xmlns:a16="http://schemas.microsoft.com/office/drawing/2014/main" id="{ACEB96D0-D536-B9F6-247F-6032C9A13235}"/>
                </a:ext>
              </a:extLst>
            </p:cNvPr>
            <p:cNvSpPr txBox="1">
              <a:spLocks/>
            </p:cNvSpPr>
            <p:nvPr/>
          </p:nvSpPr>
          <p:spPr>
            <a:xfrm>
              <a:off x="233467" y="4615160"/>
              <a:ext cx="3100034" cy="614859"/>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rmAutofit/>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1800" b="1">
                  <a:solidFill>
                    <a:srgbClr val="000000"/>
                  </a:solidFill>
                  <a:latin typeface="Open Sans" panose="020B0606030504020204" pitchFamily="34" charset="0"/>
                  <a:ea typeface="Open Sans" panose="020B0606030504020204" pitchFamily="34" charset="0"/>
                  <a:cs typeface="Open Sans" panose="020B0606030504020204" pitchFamily="34" charset="0"/>
                </a:rPr>
                <a:t>ACTION Partners</a:t>
              </a:r>
            </a:p>
          </p:txBody>
        </p:sp>
        <p:pic>
          <p:nvPicPr>
            <p:cNvPr id="8" name="Picture 12" descr="Map&#10;&#10;Description automatically generated">
              <a:extLst>
                <a:ext uri="{FF2B5EF4-FFF2-40B4-BE49-F238E27FC236}">
                  <a16:creationId xmlns:a16="http://schemas.microsoft.com/office/drawing/2014/main" id="{47B525E2-8CF8-C147-F3E6-6F82617A3158}"/>
                </a:ext>
              </a:extLst>
            </p:cNvPr>
            <p:cNvPicPr>
              <a:picLocks noChangeAspect="1"/>
            </p:cNvPicPr>
            <p:nvPr/>
          </p:nvPicPr>
          <p:blipFill>
            <a:blip r:embed="rId3"/>
            <a:stretch>
              <a:fillRect/>
            </a:stretch>
          </p:blipFill>
          <p:spPr>
            <a:xfrm>
              <a:off x="228600" y="2751210"/>
              <a:ext cx="3103245" cy="1927081"/>
            </a:xfrm>
            <a:prstGeom prst="rect">
              <a:avLst/>
            </a:prstGeom>
          </p:spPr>
        </p:pic>
      </p:grpSp>
      <p:grpSp>
        <p:nvGrpSpPr>
          <p:cNvPr id="9" name="Group 8" descr="World map showing RESULTS international offices ">
            <a:extLst>
              <a:ext uri="{FF2B5EF4-FFF2-40B4-BE49-F238E27FC236}">
                <a16:creationId xmlns:a16="http://schemas.microsoft.com/office/drawing/2014/main" id="{D62F8DC3-A18D-2C9E-3960-B69832852352}"/>
              </a:ext>
            </a:extLst>
          </p:cNvPr>
          <p:cNvGrpSpPr/>
          <p:nvPr/>
        </p:nvGrpSpPr>
        <p:grpSpPr>
          <a:xfrm>
            <a:off x="4801678" y="1678802"/>
            <a:ext cx="3784119" cy="3305679"/>
            <a:chOff x="220209" y="159059"/>
            <a:chExt cx="3113292" cy="2507456"/>
          </a:xfrm>
        </p:grpSpPr>
        <p:sp>
          <p:nvSpPr>
            <p:cNvPr id="10" name="Shape 195">
              <a:extLst>
                <a:ext uri="{FF2B5EF4-FFF2-40B4-BE49-F238E27FC236}">
                  <a16:creationId xmlns:a16="http://schemas.microsoft.com/office/drawing/2014/main" id="{A9BBC84D-E3F9-943D-AEB3-1271E8841829}"/>
                </a:ext>
              </a:extLst>
            </p:cNvPr>
            <p:cNvSpPr txBox="1">
              <a:spLocks/>
            </p:cNvSpPr>
            <p:nvPr/>
          </p:nvSpPr>
          <p:spPr>
            <a:xfrm>
              <a:off x="220209" y="2215783"/>
              <a:ext cx="3113292" cy="450732"/>
            </a:xfrm>
            <a:prstGeom prst="rect">
              <a:avLst/>
            </a:prstGeom>
          </p:spPr>
          <p:txBody>
            <a:bodyPr>
              <a:normAutofit/>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1800" b="1">
                  <a:solidFill>
                    <a:srgbClr val="000000"/>
                  </a:solidFill>
                  <a:latin typeface="Open Sans" panose="020B0606030504020204" pitchFamily="34" charset="0"/>
                  <a:ea typeface="Open Sans" panose="020B0606030504020204" pitchFamily="34" charset="0"/>
                  <a:cs typeface="Open Sans" panose="020B0606030504020204" pitchFamily="34" charset="0"/>
                </a:rPr>
                <a:t>RESULTS International</a:t>
              </a:r>
            </a:p>
          </p:txBody>
        </p:sp>
        <p:pic>
          <p:nvPicPr>
            <p:cNvPr id="11" name="Picture 13" descr="Map&#10;&#10;Description automatically generated">
              <a:extLst>
                <a:ext uri="{FF2B5EF4-FFF2-40B4-BE49-F238E27FC236}">
                  <a16:creationId xmlns:a16="http://schemas.microsoft.com/office/drawing/2014/main" id="{904E3A68-736E-285A-6E42-D278552219B3}"/>
                </a:ext>
              </a:extLst>
            </p:cNvPr>
            <p:cNvPicPr>
              <a:picLocks noChangeAspect="1"/>
            </p:cNvPicPr>
            <p:nvPr/>
          </p:nvPicPr>
          <p:blipFill>
            <a:blip r:embed="rId4"/>
            <a:stretch>
              <a:fillRect/>
            </a:stretch>
          </p:blipFill>
          <p:spPr>
            <a:xfrm>
              <a:off x="222885" y="159059"/>
              <a:ext cx="3110616" cy="2037041"/>
            </a:xfrm>
            <a:prstGeom prst="rect">
              <a:avLst/>
            </a:prstGeom>
          </p:spPr>
        </p:pic>
      </p:grpSp>
    </p:spTree>
    <p:extLst>
      <p:ext uri="{BB962C8B-B14F-4D97-AF65-F5344CB8AC3E}">
        <p14:creationId xmlns:p14="http://schemas.microsoft.com/office/powerpoint/2010/main" val="14997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FC02-519C-3BC6-F4BD-AB461B508060}"/>
              </a:ext>
            </a:extLst>
          </p:cNvPr>
          <p:cNvSpPr>
            <a:spLocks noGrp="1"/>
          </p:cNvSpPr>
          <p:nvPr>
            <p:ph type="title"/>
          </p:nvPr>
        </p:nvSpPr>
        <p:spPr/>
        <p:txBody>
          <a:bodyPr/>
          <a:lstStyle/>
          <a:p>
            <a:r>
              <a:rPr lang="en-US" dirty="0"/>
              <a:t>What’s your “why”?</a:t>
            </a:r>
          </a:p>
        </p:txBody>
      </p:sp>
      <p:sp>
        <p:nvSpPr>
          <p:cNvPr id="10" name="Text Placeholder 9">
            <a:extLst>
              <a:ext uri="{FF2B5EF4-FFF2-40B4-BE49-F238E27FC236}">
                <a16:creationId xmlns:a16="http://schemas.microsoft.com/office/drawing/2014/main" id="{4BF36BD0-2A77-C23D-2D78-4436769FC159}"/>
              </a:ext>
            </a:extLst>
          </p:cNvPr>
          <p:cNvSpPr>
            <a:spLocks noGrp="1"/>
          </p:cNvSpPr>
          <p:nvPr>
            <p:ph type="body" sz="quarter" idx="3"/>
          </p:nvPr>
        </p:nvSpPr>
        <p:spPr>
          <a:xfrm>
            <a:off x="4645026" y="1284488"/>
            <a:ext cx="4041775" cy="1287262"/>
          </a:xfrm>
        </p:spPr>
        <p:txBody>
          <a:bodyPr/>
          <a:lstStyle/>
          <a:p>
            <a:r>
              <a:rPr lang="en-US" dirty="0"/>
              <a:t>Write your answers in the Advocacy Action Plan!</a:t>
            </a:r>
          </a:p>
        </p:txBody>
      </p:sp>
      <p:sp>
        <p:nvSpPr>
          <p:cNvPr id="4" name="Slide Number Placeholder 3">
            <a:extLst>
              <a:ext uri="{FF2B5EF4-FFF2-40B4-BE49-F238E27FC236}">
                <a16:creationId xmlns:a16="http://schemas.microsoft.com/office/drawing/2014/main" id="{466135E3-A2AD-4FE9-B33C-515003C22F38}"/>
              </a:ext>
            </a:extLst>
          </p:cNvPr>
          <p:cNvSpPr>
            <a:spLocks noGrp="1"/>
          </p:cNvSpPr>
          <p:nvPr>
            <p:ph type="sldNum" sz="quarter" idx="12"/>
          </p:nvPr>
        </p:nvSpPr>
        <p:spPr/>
        <p:txBody>
          <a:bodyPr/>
          <a:lstStyle/>
          <a:p>
            <a:fld id="{307E6868-079E-1649-B8D1-459B42CE4DE3}" type="slidenum">
              <a:rPr lang="en-US" smtClean="0"/>
              <a:t>11</a:t>
            </a:fld>
            <a:endParaRPr lang="en-US" dirty="0"/>
          </a:p>
        </p:txBody>
      </p:sp>
      <p:pic>
        <p:nvPicPr>
          <p:cNvPr id="5" name="Picture 4" descr="RESULTS volunteer holding a sign that says end TB">
            <a:extLst>
              <a:ext uri="{FF2B5EF4-FFF2-40B4-BE49-F238E27FC236}">
                <a16:creationId xmlns:a16="http://schemas.microsoft.com/office/drawing/2014/main" id="{DAA391F8-A5AD-3203-350C-8E7A9DCBEF8D}"/>
              </a:ext>
            </a:extLst>
          </p:cNvPr>
          <p:cNvPicPr>
            <a:picLocks noChangeAspect="1"/>
          </p:cNvPicPr>
          <p:nvPr/>
        </p:nvPicPr>
        <p:blipFill rotWithShape="1">
          <a:blip r:embed="rId2"/>
          <a:srcRect t="10741" b="6291"/>
          <a:stretch/>
        </p:blipFill>
        <p:spPr>
          <a:xfrm>
            <a:off x="1173991" y="1432193"/>
            <a:ext cx="2436879" cy="3030834"/>
          </a:xfrm>
          <a:prstGeom prst="rect">
            <a:avLst/>
          </a:prstGeom>
        </p:spPr>
      </p:pic>
      <p:pic>
        <p:nvPicPr>
          <p:cNvPr id="3" name="Picture 2" descr="Screenshot of the connect with your values section on the Advocacy Action plan, page 1">
            <a:extLst>
              <a:ext uri="{FF2B5EF4-FFF2-40B4-BE49-F238E27FC236}">
                <a16:creationId xmlns:a16="http://schemas.microsoft.com/office/drawing/2014/main" id="{D7B179DE-0976-9230-1701-703EAB9AEFCA}"/>
              </a:ext>
            </a:extLst>
          </p:cNvPr>
          <p:cNvPicPr>
            <a:picLocks noChangeAspect="1"/>
          </p:cNvPicPr>
          <p:nvPr/>
        </p:nvPicPr>
        <p:blipFill rotWithShape="1">
          <a:blip r:embed="rId3"/>
          <a:srcRect t="13230" b="58159"/>
          <a:stretch/>
        </p:blipFill>
        <p:spPr>
          <a:xfrm>
            <a:off x="4129855" y="2782009"/>
            <a:ext cx="4556945" cy="1681018"/>
          </a:xfrm>
          <a:prstGeom prst="rect">
            <a:avLst/>
          </a:prstGeom>
        </p:spPr>
      </p:pic>
    </p:spTree>
    <p:extLst>
      <p:ext uri="{BB962C8B-B14F-4D97-AF65-F5344CB8AC3E}">
        <p14:creationId xmlns:p14="http://schemas.microsoft.com/office/powerpoint/2010/main" val="1023594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417506-8F63-9C8D-C55E-C5E9ECEEA051}"/>
              </a:ext>
            </a:extLst>
          </p:cNvPr>
          <p:cNvSpPr>
            <a:spLocks noGrp="1"/>
          </p:cNvSpPr>
          <p:nvPr>
            <p:ph type="title"/>
          </p:nvPr>
        </p:nvSpPr>
        <p:spPr/>
        <p:txBody>
          <a:bodyPr/>
          <a:lstStyle/>
          <a:p>
            <a:r>
              <a:rPr lang="en-US" dirty="0"/>
              <a:t>Advocacy Strategy</a:t>
            </a:r>
          </a:p>
        </p:txBody>
      </p:sp>
    </p:spTree>
    <p:extLst>
      <p:ext uri="{BB962C8B-B14F-4D97-AF65-F5344CB8AC3E}">
        <p14:creationId xmlns:p14="http://schemas.microsoft.com/office/powerpoint/2010/main" val="151171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427EC-F970-F3DE-AD23-AE410AC39551}"/>
              </a:ext>
            </a:extLst>
          </p:cNvPr>
          <p:cNvSpPr>
            <a:spLocks noGrp="1"/>
          </p:cNvSpPr>
          <p:nvPr>
            <p:ph type="title"/>
          </p:nvPr>
        </p:nvSpPr>
        <p:spPr/>
        <p:txBody>
          <a:bodyPr/>
          <a:lstStyle/>
          <a:p>
            <a:r>
              <a:rPr lang="en-US" dirty="0"/>
              <a:t>RESULTS Model</a:t>
            </a:r>
          </a:p>
        </p:txBody>
      </p:sp>
      <p:sp>
        <p:nvSpPr>
          <p:cNvPr id="4" name="Content Placeholder 3">
            <a:extLst>
              <a:ext uri="{FF2B5EF4-FFF2-40B4-BE49-F238E27FC236}">
                <a16:creationId xmlns:a16="http://schemas.microsoft.com/office/drawing/2014/main" id="{C6358525-E7C2-D5BE-0A7F-E205D66CD50F}"/>
              </a:ext>
            </a:extLst>
          </p:cNvPr>
          <p:cNvSpPr>
            <a:spLocks noGrp="1"/>
          </p:cNvSpPr>
          <p:nvPr>
            <p:ph sz="half" idx="1"/>
          </p:nvPr>
        </p:nvSpPr>
        <p:spPr>
          <a:xfrm>
            <a:off x="457200" y="1586429"/>
            <a:ext cx="4038600" cy="3008194"/>
          </a:xfrm>
        </p:spPr>
        <p:txBody>
          <a:bodyPr>
            <a:normAutofit/>
          </a:bodyPr>
          <a:lstStyle/>
          <a:p>
            <a:pPr marL="0" indent="0">
              <a:lnSpc>
                <a:spcPct val="110000"/>
              </a:lnSpc>
              <a:buNone/>
            </a:pPr>
            <a:r>
              <a:rPr lang="en-US" sz="2800" dirty="0">
                <a:latin typeface="Open Sans"/>
                <a:ea typeface="Open Sans"/>
                <a:cs typeface="Open Sans"/>
              </a:rPr>
              <a:t>Informed, connected </a:t>
            </a:r>
            <a:r>
              <a:rPr lang="en-US" sz="2800" b="1" dirty="0">
                <a:latin typeface="Open Sans"/>
                <a:ea typeface="Open Sans"/>
                <a:cs typeface="Open Sans"/>
              </a:rPr>
              <a:t>communities</a:t>
            </a:r>
          </a:p>
          <a:p>
            <a:pPr marL="0" indent="0">
              <a:lnSpc>
                <a:spcPct val="124000"/>
              </a:lnSpc>
              <a:buNone/>
            </a:pPr>
            <a:r>
              <a:rPr lang="en-US" b="1" dirty="0">
                <a:latin typeface="Open Sans"/>
                <a:ea typeface="Open Sans"/>
                <a:cs typeface="Open Sans"/>
              </a:rPr>
              <a:t>+</a:t>
            </a:r>
            <a:r>
              <a:rPr lang="en-US" sz="2800" dirty="0">
                <a:latin typeface="Open Sans"/>
                <a:ea typeface="Open Sans"/>
                <a:cs typeface="Open Sans"/>
              </a:rPr>
              <a:t> Engaged in action with </a:t>
            </a:r>
            <a:r>
              <a:rPr lang="en-US" sz="2800" b="1" dirty="0">
                <a:latin typeface="Open Sans"/>
                <a:ea typeface="Open Sans"/>
                <a:cs typeface="Open Sans"/>
              </a:rPr>
              <a:t>Congress </a:t>
            </a:r>
            <a:endParaRPr lang="en-US" sz="2800"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24000"/>
              </a:lnSpc>
              <a:buNone/>
            </a:pPr>
            <a:r>
              <a:rPr lang="en-US" sz="2800" dirty="0">
                <a:latin typeface="Open Sans"/>
                <a:ea typeface="Open Sans"/>
                <a:cs typeface="Open Sans"/>
              </a:rPr>
              <a:t>= Policy </a:t>
            </a:r>
            <a:r>
              <a:rPr lang="en-US" sz="2800" b="1" dirty="0">
                <a:latin typeface="Open Sans"/>
                <a:ea typeface="Open Sans"/>
                <a:cs typeface="Open Sans"/>
              </a:rPr>
              <a:t>change</a:t>
            </a:r>
            <a:endParaRPr lang="en-US" dirty="0"/>
          </a:p>
        </p:txBody>
      </p:sp>
      <p:graphicFrame>
        <p:nvGraphicFramePr>
          <p:cNvPr id="6" name="Diagram 5" descr="Advocacy success is shown in the middle with a circle around it that includes change, community, and congress.">
            <a:extLst>
              <a:ext uri="{FF2B5EF4-FFF2-40B4-BE49-F238E27FC236}">
                <a16:creationId xmlns:a16="http://schemas.microsoft.com/office/drawing/2014/main" id="{AA8B58C5-6A25-8459-C150-12C665C72D64}"/>
              </a:ext>
            </a:extLst>
          </p:cNvPr>
          <p:cNvGraphicFramePr/>
          <p:nvPr>
            <p:extLst>
              <p:ext uri="{D42A27DB-BD31-4B8C-83A1-F6EECF244321}">
                <p14:modId xmlns:p14="http://schemas.microsoft.com/office/powerpoint/2010/main" val="2827486195"/>
              </p:ext>
            </p:extLst>
          </p:nvPr>
        </p:nvGraphicFramePr>
        <p:xfrm>
          <a:off x="3382392" y="1129129"/>
          <a:ext cx="5965795" cy="3902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72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ress in session">
            <a:extLst>
              <a:ext uri="{FF2B5EF4-FFF2-40B4-BE49-F238E27FC236}">
                <a16:creationId xmlns:a16="http://schemas.microsoft.com/office/drawing/2014/main" id="{8D348599-CD1A-4D29-8AAD-FDB915471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22"/>
          <a:stretch/>
        </p:blipFill>
        <p:spPr bwMode="auto">
          <a:xfrm>
            <a:off x="0" y="485527"/>
            <a:ext cx="9144000" cy="4657973"/>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332">
            <a:extLst>
              <a:ext uri="{FF2B5EF4-FFF2-40B4-BE49-F238E27FC236}">
                <a16:creationId xmlns:a16="http://schemas.microsoft.com/office/drawing/2014/main" id="{06134548-8C78-48CD-8C5F-4996B1B81958}"/>
              </a:ext>
            </a:extLst>
          </p:cNvPr>
          <p:cNvSpPr txBox="1">
            <a:spLocks/>
          </p:cNvSpPr>
          <p:nvPr/>
        </p:nvSpPr>
        <p:spPr>
          <a:xfrm>
            <a:off x="0" y="524"/>
            <a:ext cx="9144000" cy="885747"/>
          </a:xfrm>
          <a:prstGeom prst="rect">
            <a:avLst/>
          </a:prstGeom>
          <a:solidFill>
            <a:schemeClr val="tx2"/>
          </a:solidFill>
          <a:ln>
            <a:solidFill>
              <a:srgbClr val="29B5CF"/>
            </a:solidFill>
          </a:ln>
        </p:spPr>
        <p:txBody>
          <a:bodyPr vert="horz" lIns="0" tIns="0" rIns="0" bIns="0" rtlCol="0" anchor="ctr">
            <a:normAutofit/>
          </a:bodyPr>
          <a:lstStyle>
            <a:lvl1pPr algn="ctr" defTabSz="253960" rtl="0" eaLnBrk="1" latinLnBrk="0" hangingPunct="1">
              <a:spcBef>
                <a:spcPct val="0"/>
              </a:spcBef>
              <a:buNone/>
              <a:defRPr sz="3160" kern="1200">
                <a:solidFill>
                  <a:schemeClr val="accent6">
                    <a:lumOff val="-2588"/>
                  </a:schemeClr>
                </a:solidFill>
                <a:latin typeface="+mj-lt"/>
                <a:ea typeface="+mj-ea"/>
                <a:cs typeface="+mj-cs"/>
              </a:defRPr>
            </a:lvl1p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Why Congress?</a:t>
            </a:r>
            <a:endPar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709F1A4-6146-4C17-A878-7FFC3B5C29F9}"/>
              </a:ext>
            </a:extLst>
          </p:cNvPr>
          <p:cNvSpPr txBox="1"/>
          <p:nvPr/>
        </p:nvSpPr>
        <p:spPr>
          <a:xfrm>
            <a:off x="0" y="886273"/>
            <a:ext cx="9144000" cy="769441"/>
          </a:xfrm>
          <a:prstGeom prst="rect">
            <a:avLst/>
          </a:prstGeom>
          <a:solidFill>
            <a:schemeClr val="bg1">
              <a:alpha val="95000"/>
            </a:schemeClr>
          </a:solidFill>
        </p:spPr>
        <p:txBody>
          <a:bodyPr wrap="square" rtlCol="0">
            <a:spAutoFit/>
          </a:bodyPr>
          <a:lstStyle/>
          <a:p>
            <a:pPr lvl="1" algn="ctr"/>
            <a:r>
              <a:rPr lang="en-US" sz="2400" dirty="0">
                <a:latin typeface="Open Sans" panose="020B0606030504020204" pitchFamily="34" charset="0"/>
                <a:ea typeface="Open Sans" panose="020B0606030504020204" pitchFamily="34" charset="0"/>
                <a:cs typeface="Open Sans" panose="020B0606030504020204" pitchFamily="34" charset="0"/>
              </a:rPr>
              <a:t>The government makes decisions about EVERYTHING</a:t>
            </a:r>
          </a:p>
          <a:p>
            <a:pPr lvl="1" algn="ctr"/>
            <a:r>
              <a:rPr lang="en-US" sz="2000" b="1" dirty="0">
                <a:latin typeface="Open Sans" panose="020B0606030504020204" pitchFamily="34" charset="0"/>
                <a:ea typeface="Open Sans" panose="020B0606030504020204" pitchFamily="34" charset="0"/>
                <a:cs typeface="Open Sans" panose="020B0606030504020204" pitchFamily="34" charset="0"/>
              </a:rPr>
              <a:t>Taxes     Investments      Voting      Services</a:t>
            </a:r>
          </a:p>
        </p:txBody>
      </p:sp>
      <p:sp>
        <p:nvSpPr>
          <p:cNvPr id="12" name="Shape 334">
            <a:extLst>
              <a:ext uri="{FF2B5EF4-FFF2-40B4-BE49-F238E27FC236}">
                <a16:creationId xmlns:a16="http://schemas.microsoft.com/office/drawing/2014/main" id="{2BD6D3FA-5D78-4F5E-AAE5-16523F80485E}"/>
              </a:ext>
            </a:extLst>
          </p:cNvPr>
          <p:cNvSpPr/>
          <p:nvPr/>
        </p:nvSpPr>
        <p:spPr>
          <a:xfrm>
            <a:off x="0" y="1655716"/>
            <a:ext cx="9144000" cy="592466"/>
          </a:xfrm>
          <a:prstGeom prst="rect">
            <a:avLst/>
          </a:prstGeom>
          <a:solidFill>
            <a:schemeClr val="bg1">
              <a:alpha val="95000"/>
            </a:schemeClr>
          </a:solidFill>
          <a:ln w="12700">
            <a:noFill/>
            <a:bevel/>
          </a:ln>
          <a:effectLst>
            <a:outerShdw blurRad="25400" dist="127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8" tIns="34288" rIns="34288" bIns="34288">
            <a:spAutoFit/>
          </a:bodyPr>
          <a:lstStyle>
            <a:lvl1pPr algn="ctr" defTabSz="338326">
              <a:spcBef>
                <a:spcPts val="500"/>
              </a:spcBef>
              <a:buFont typeface="Arial"/>
              <a:defRPr b="1">
                <a:solidFill>
                  <a:schemeClr val="accent6">
                    <a:lumOff val="-2588"/>
                  </a:schemeClr>
                </a:solidFill>
                <a:latin typeface="+mn-lt"/>
                <a:ea typeface="+mn-ea"/>
                <a:cs typeface="+mn-cs"/>
                <a:sym typeface="Helvetica"/>
              </a:defRPr>
            </a:lvl1pPr>
          </a:lstStyle>
          <a:p>
            <a:r>
              <a:rPr sz="17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7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Yet, many people don’t know who represents them in Congress. Many will never contact their member of Congress or hold them accountable to their decisions. </a:t>
            </a:r>
          </a:p>
        </p:txBody>
      </p:sp>
    </p:spTree>
    <p:extLst>
      <p:ext uri="{BB962C8B-B14F-4D97-AF65-F5344CB8AC3E}">
        <p14:creationId xmlns:p14="http://schemas.microsoft.com/office/powerpoint/2010/main" val="145061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RESULTS volunteers in a lobby meeting">
            <a:extLst>
              <a:ext uri="{FF2B5EF4-FFF2-40B4-BE49-F238E27FC236}">
                <a16:creationId xmlns:a16="http://schemas.microsoft.com/office/drawing/2014/main" id="{346279C8-254C-42EE-BA26-D61B561C1791}"/>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l="18302" r="8668"/>
          <a:stretch/>
        </p:blipFill>
        <p:spPr>
          <a:xfrm>
            <a:off x="128075" y="129655"/>
            <a:ext cx="3283866" cy="2436865"/>
          </a:xfrm>
          <a:prstGeom prst="rect">
            <a:avLst/>
          </a:prstGeom>
        </p:spPr>
      </p:pic>
      <p:graphicFrame>
        <p:nvGraphicFramePr>
          <p:cNvPr id="8" name="Diagram 7" descr="Big arrow starting from relationships to trust to influence at the top">
            <a:extLst>
              <a:ext uri="{FF2B5EF4-FFF2-40B4-BE49-F238E27FC236}">
                <a16:creationId xmlns:a16="http://schemas.microsoft.com/office/drawing/2014/main" id="{ADFC89A0-3B24-4C00-9328-5FE96060351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31117702"/>
              </p:ext>
            </p:extLst>
          </p:nvPr>
        </p:nvGraphicFramePr>
        <p:xfrm>
          <a:off x="363920" y="129655"/>
          <a:ext cx="8416160" cy="5232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16608A8C-ACB5-4810-B190-6940EA168BA5}"/>
              </a:ext>
            </a:extLst>
          </p:cNvPr>
          <p:cNvSpPr txBox="1"/>
          <p:nvPr/>
        </p:nvSpPr>
        <p:spPr>
          <a:xfrm>
            <a:off x="454957" y="3716881"/>
            <a:ext cx="3125338" cy="584775"/>
          </a:xfrm>
          <a:prstGeom prst="rect">
            <a:avLst/>
          </a:prstGeom>
          <a:noFill/>
        </p:spPr>
        <p:txBody>
          <a:bodyPr wrap="square" rtlCol="0">
            <a:spAutoFit/>
          </a:bodyPr>
          <a:lstStyle/>
          <a:p>
            <a:r>
              <a:rPr lang="en-US" sz="3200" b="1">
                <a:latin typeface="Open Sans" panose="020B0606030504020204" pitchFamily="34" charset="0"/>
                <a:ea typeface="Open Sans" panose="020B0606030504020204" pitchFamily="34" charset="0"/>
                <a:cs typeface="Open Sans" panose="020B0606030504020204" pitchFamily="34" charset="0"/>
              </a:rPr>
              <a:t>Relationships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EA730EE-E66F-4B76-BCCE-C8B6BB0895F6}"/>
              </a:ext>
            </a:extLst>
          </p:cNvPr>
          <p:cNvSpPr txBox="1"/>
          <p:nvPr/>
        </p:nvSpPr>
        <p:spPr>
          <a:xfrm>
            <a:off x="3580295" y="2297239"/>
            <a:ext cx="2861480" cy="707886"/>
          </a:xfrm>
          <a:prstGeom prst="rect">
            <a:avLst/>
          </a:prstGeom>
          <a:noFill/>
        </p:spPr>
        <p:txBody>
          <a:bodyPr wrap="square" rtlCol="0">
            <a:sp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Trust</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8463EF1-C597-437E-84F6-793AD84C7233}"/>
              </a:ext>
            </a:extLst>
          </p:cNvPr>
          <p:cNvSpPr txBox="1"/>
          <p:nvPr/>
        </p:nvSpPr>
        <p:spPr>
          <a:xfrm>
            <a:off x="5943599" y="1410816"/>
            <a:ext cx="3200401" cy="830997"/>
          </a:xfrm>
          <a:prstGeom prst="rect">
            <a:avLst/>
          </a:prstGeom>
          <a:noFill/>
        </p:spPr>
        <p:txBody>
          <a:bodyPr wrap="square" rtlCol="0">
            <a:spAutoFit/>
          </a:bodyPr>
          <a:lstStyle/>
          <a:p>
            <a:r>
              <a:rPr lang="en-US" sz="4800" b="1" i="1" dirty="0">
                <a:latin typeface="Open Sans" panose="020B0606030504020204" pitchFamily="34" charset="0"/>
                <a:ea typeface="Open Sans" panose="020B0606030504020204" pitchFamily="34" charset="0"/>
                <a:cs typeface="Open Sans" panose="020B0606030504020204" pitchFamily="34" charset="0"/>
              </a:rPr>
              <a:t>Influence</a:t>
            </a:r>
            <a:endParaRPr lang="en-US" sz="4600" b="1"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RESULTS volunteers outside of their Representative's office">
            <a:extLst>
              <a:ext uri="{FF2B5EF4-FFF2-40B4-BE49-F238E27FC236}">
                <a16:creationId xmlns:a16="http://schemas.microsoft.com/office/drawing/2014/main" id="{97D81ADC-AB13-499F-BAF8-4F9DE37F502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009"/>
          <a:stretch/>
        </p:blipFill>
        <p:spPr>
          <a:xfrm>
            <a:off x="5225112" y="2849111"/>
            <a:ext cx="3790813" cy="2096496"/>
          </a:xfrm>
          <a:prstGeom prst="rect">
            <a:avLst/>
          </a:prstGeom>
        </p:spPr>
      </p:pic>
    </p:spTree>
    <p:extLst>
      <p:ext uri="{BB962C8B-B14F-4D97-AF65-F5344CB8AC3E}">
        <p14:creationId xmlns:p14="http://schemas.microsoft.com/office/powerpoint/2010/main" val="22003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A0167-6B60-73D0-E75E-119F3C12D2A7}"/>
              </a:ext>
            </a:extLst>
          </p:cNvPr>
          <p:cNvSpPr>
            <a:spLocks noGrp="1"/>
          </p:cNvSpPr>
          <p:nvPr>
            <p:ph type="title"/>
          </p:nvPr>
        </p:nvSpPr>
        <p:spPr/>
        <p:txBody>
          <a:bodyPr/>
          <a:lstStyle/>
          <a:p>
            <a:r>
              <a:rPr lang="en-US" dirty="0"/>
              <a:t>RESULTS Advocacy Successes</a:t>
            </a:r>
          </a:p>
        </p:txBody>
      </p:sp>
      <p:sp>
        <p:nvSpPr>
          <p:cNvPr id="3" name="Content Placeholder 2">
            <a:extLst>
              <a:ext uri="{FF2B5EF4-FFF2-40B4-BE49-F238E27FC236}">
                <a16:creationId xmlns:a16="http://schemas.microsoft.com/office/drawing/2014/main" id="{352CCD4A-B1FC-4BAF-430A-133937AD105D}"/>
              </a:ext>
            </a:extLst>
          </p:cNvPr>
          <p:cNvSpPr>
            <a:spLocks noGrp="1"/>
          </p:cNvSpPr>
          <p:nvPr>
            <p:ph idx="1"/>
          </p:nvPr>
        </p:nvSpPr>
        <p:spPr/>
        <p:txBody>
          <a:bodyPr>
            <a:noAutofit/>
          </a:bodyPr>
          <a:lstStyle/>
          <a:p>
            <a:pPr>
              <a:buFont typeface="Wingdings" panose="05000000000000000000" pitchFamily="2" charset="2"/>
              <a:buChar char="ü"/>
            </a:pPr>
            <a:r>
              <a:rPr lang="en-US" sz="2400" b="1" dirty="0">
                <a:ea typeface="+mj-lt"/>
                <a:cs typeface="+mj-lt"/>
              </a:rPr>
              <a:t>Passed the Global Malnutrition Prevention and Treatment Act</a:t>
            </a:r>
            <a:r>
              <a:rPr lang="en-US" sz="2400" dirty="0">
                <a:ea typeface="+mj-lt"/>
                <a:cs typeface="+mj-lt"/>
              </a:rPr>
              <a:t> – Oct 2022</a:t>
            </a:r>
          </a:p>
          <a:p>
            <a:pPr>
              <a:buFont typeface="Wingdings" panose="05000000000000000000" pitchFamily="2" charset="2"/>
              <a:buChar char="ü"/>
            </a:pPr>
            <a:r>
              <a:rPr lang="en-US" sz="2400" b="1" dirty="0">
                <a:ea typeface="+mj-lt"/>
                <a:cs typeface="+mj-lt"/>
              </a:rPr>
              <a:t>U.S. pledge to reach 45 million people with quality TB treatment and testing </a:t>
            </a:r>
            <a:r>
              <a:rPr lang="en-US" sz="2400" dirty="0">
                <a:ea typeface="+mj-lt"/>
                <a:cs typeface="+mj-lt"/>
              </a:rPr>
              <a:t>– Sep 2023</a:t>
            </a:r>
          </a:p>
          <a:p>
            <a:pPr>
              <a:buFont typeface="Wingdings" panose="05000000000000000000" pitchFamily="2" charset="2"/>
              <a:buChar char="ü"/>
            </a:pPr>
            <a:r>
              <a:rPr lang="en-US" sz="2400" b="1" dirty="0"/>
              <a:t>Passed Child Tax Credit expansion in the House -</a:t>
            </a:r>
            <a:r>
              <a:rPr lang="en-US" sz="2400" dirty="0"/>
              <a:t> Feb 2024</a:t>
            </a:r>
          </a:p>
          <a:p>
            <a:pPr marL="0" indent="0">
              <a:buNone/>
            </a:pPr>
            <a:endParaRPr lang="en-US" sz="1200" b="1" dirty="0"/>
          </a:p>
          <a:p>
            <a:pPr marL="0" indent="0">
              <a:buNone/>
            </a:pPr>
            <a:r>
              <a:rPr lang="en-US" sz="2000" b="1" dirty="0"/>
              <a:t>Learn more at: </a:t>
            </a:r>
            <a:r>
              <a:rPr lang="en-US" sz="2000" b="1" dirty="0">
                <a:hlinkClick r:id="rId2"/>
              </a:rPr>
              <a:t>results.org/our-impact</a:t>
            </a:r>
            <a:endParaRPr lang="en-US" sz="2000" b="1" dirty="0">
              <a:ea typeface="Open Sans"/>
              <a:cs typeface="Open Sans"/>
            </a:endParaRPr>
          </a:p>
        </p:txBody>
      </p:sp>
      <p:sp>
        <p:nvSpPr>
          <p:cNvPr id="4" name="Slide Number Placeholder 3">
            <a:extLst>
              <a:ext uri="{FF2B5EF4-FFF2-40B4-BE49-F238E27FC236}">
                <a16:creationId xmlns:a16="http://schemas.microsoft.com/office/drawing/2014/main" id="{BEBCC9F7-6099-5C2D-18DD-B5CA56AFC4CA}"/>
              </a:ext>
            </a:extLst>
          </p:cNvPr>
          <p:cNvSpPr>
            <a:spLocks noGrp="1"/>
          </p:cNvSpPr>
          <p:nvPr>
            <p:ph type="sldNum" sz="quarter" idx="12"/>
          </p:nvPr>
        </p:nvSpPr>
        <p:spPr/>
        <p:txBody>
          <a:bodyPr/>
          <a:lstStyle/>
          <a:p>
            <a:fld id="{307E6868-079E-1649-B8D1-459B42CE4DE3}" type="slidenum">
              <a:rPr lang="en-US" smtClean="0"/>
              <a:t>16</a:t>
            </a:fld>
            <a:endParaRPr lang="en-US"/>
          </a:p>
        </p:txBody>
      </p:sp>
    </p:spTree>
    <p:extLst>
      <p:ext uri="{BB962C8B-B14F-4D97-AF65-F5344CB8AC3E}">
        <p14:creationId xmlns:p14="http://schemas.microsoft.com/office/powerpoint/2010/main" val="4244019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466B7-B1B8-00B1-4E01-D82D0EAFFE57}"/>
              </a:ext>
            </a:extLst>
          </p:cNvPr>
          <p:cNvSpPr>
            <a:spLocks noGrp="1"/>
          </p:cNvSpPr>
          <p:nvPr>
            <p:ph type="title"/>
          </p:nvPr>
        </p:nvSpPr>
        <p:spPr/>
        <p:txBody>
          <a:bodyPr/>
          <a:lstStyle/>
          <a:p>
            <a:r>
              <a:rPr lang="en-US" dirty="0"/>
              <a:t>Volunteering</a:t>
            </a:r>
          </a:p>
        </p:txBody>
      </p:sp>
    </p:spTree>
    <p:extLst>
      <p:ext uri="{BB962C8B-B14F-4D97-AF65-F5344CB8AC3E}">
        <p14:creationId xmlns:p14="http://schemas.microsoft.com/office/powerpoint/2010/main" val="2538503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8B26-6D1C-FA3E-42AA-A31068366DFA}"/>
              </a:ext>
            </a:extLst>
          </p:cNvPr>
          <p:cNvSpPr>
            <a:spLocks noGrp="1"/>
          </p:cNvSpPr>
          <p:nvPr>
            <p:ph type="title"/>
          </p:nvPr>
        </p:nvSpPr>
        <p:spPr/>
        <p:txBody>
          <a:bodyPr>
            <a:normAutofit fontScale="90000"/>
          </a:bodyPr>
          <a:lstStyle/>
          <a:p>
            <a:r>
              <a:rPr lang="en-US" dirty="0"/>
              <a:t>Join a RESULTS chapter and get into action fighting poverty</a:t>
            </a:r>
          </a:p>
        </p:txBody>
      </p:sp>
      <p:sp>
        <p:nvSpPr>
          <p:cNvPr id="4" name="Content Placeholder 3">
            <a:extLst>
              <a:ext uri="{FF2B5EF4-FFF2-40B4-BE49-F238E27FC236}">
                <a16:creationId xmlns:a16="http://schemas.microsoft.com/office/drawing/2014/main" id="{C3BAA137-6C4D-0D42-0D8C-05496811F64F}"/>
              </a:ext>
            </a:extLst>
          </p:cNvPr>
          <p:cNvSpPr>
            <a:spLocks noGrp="1"/>
          </p:cNvSpPr>
          <p:nvPr>
            <p:ph sz="half" idx="2"/>
          </p:nvPr>
        </p:nvSpPr>
        <p:spPr>
          <a:xfrm>
            <a:off x="4461831" y="1393793"/>
            <a:ext cx="4224969" cy="3200829"/>
          </a:xfrm>
        </p:spPr>
        <p:txBody>
          <a:bodyPr>
            <a:normAutofit fontScale="92500"/>
          </a:bodyPr>
          <a:lstStyle/>
          <a:p>
            <a:pPr marL="342900" indent="-342900">
              <a:buFont typeface="Arial" panose="020B0604020202020204" pitchFamily="34" charset="0"/>
              <a:buChar char="•"/>
            </a:pPr>
            <a:r>
              <a:rPr lang="en-US" sz="2400" dirty="0">
                <a:latin typeface="Open Sans"/>
                <a:ea typeface="Open Sans"/>
                <a:cs typeface="Open Sans"/>
              </a:rPr>
              <a:t>Meet regularly via Zoom</a:t>
            </a:r>
          </a:p>
          <a:p>
            <a:pPr marL="342900" indent="-342900">
              <a:buFont typeface="Arial" panose="020B0604020202020204" pitchFamily="34" charset="0"/>
              <a:buChar char="•"/>
            </a:pPr>
            <a:r>
              <a:rPr lang="en-US" sz="2400" dirty="0">
                <a:latin typeface="Open Sans"/>
                <a:ea typeface="Open Sans"/>
                <a:cs typeface="Open Sans"/>
              </a:rPr>
              <a:t>In-person opportunities</a:t>
            </a:r>
          </a:p>
          <a:p>
            <a:pPr marL="342900" indent="-342900">
              <a:buFont typeface="Arial" panose="020B0604020202020204" pitchFamily="34" charset="0"/>
              <a:buChar char="•"/>
            </a:pPr>
            <a:r>
              <a:rPr lang="en-US" sz="2400" dirty="0">
                <a:latin typeface="Open Sans"/>
                <a:ea typeface="Open Sans"/>
                <a:cs typeface="Open Sans"/>
              </a:rPr>
              <a:t>Learn about poverty issues</a:t>
            </a:r>
          </a:p>
          <a:p>
            <a:pPr marL="342900" indent="-342900">
              <a:buFont typeface="Arial" panose="020B0604020202020204" pitchFamily="34" charset="0"/>
              <a:buChar char="•"/>
            </a:pPr>
            <a:r>
              <a:rPr lang="en-US" sz="2400" dirty="0">
                <a:latin typeface="Open Sans"/>
                <a:ea typeface="Open Sans"/>
                <a:cs typeface="Open Sans"/>
              </a:rPr>
              <a:t>Take action together</a:t>
            </a:r>
          </a:p>
          <a:p>
            <a:pPr marL="800100" lvl="1" indent="-342900">
              <a:buFont typeface="Courier New" panose="020B0604020202020204" pitchFamily="34" charset="0"/>
              <a:buChar char="o"/>
            </a:pPr>
            <a:r>
              <a:rPr lang="en-US" sz="2400" dirty="0">
                <a:latin typeface="Open Sans"/>
                <a:ea typeface="Open Sans"/>
                <a:cs typeface="Open Sans"/>
              </a:rPr>
              <a:t>Lobbying</a:t>
            </a:r>
          </a:p>
          <a:p>
            <a:pPr marL="800100" lvl="1" indent="-342900">
              <a:buFont typeface="Courier New" panose="020B0604020202020204" pitchFamily="34" charset="0"/>
              <a:buChar char="o"/>
            </a:pPr>
            <a:r>
              <a:rPr lang="en-US" sz="2400" dirty="0">
                <a:latin typeface="Open Sans"/>
                <a:ea typeface="Open Sans"/>
                <a:cs typeface="Open Sans"/>
              </a:rPr>
              <a:t>Media writing</a:t>
            </a:r>
          </a:p>
          <a:p>
            <a:pPr marL="800100" lvl="1" indent="-342900">
              <a:buFont typeface="Courier New" panose="020B0604020202020204" pitchFamily="34" charset="0"/>
              <a:buChar char="o"/>
            </a:pPr>
            <a:r>
              <a:rPr lang="en-US" sz="2400" dirty="0">
                <a:latin typeface="Open Sans"/>
                <a:ea typeface="Open Sans"/>
                <a:cs typeface="Open Sans"/>
              </a:rPr>
              <a:t>Community organizing</a:t>
            </a:r>
          </a:p>
        </p:txBody>
      </p:sp>
      <p:pic>
        <p:nvPicPr>
          <p:cNvPr id="5" name="Picture 6" descr="RESULTS volunteers on Capitol Hill">
            <a:extLst>
              <a:ext uri="{FF2B5EF4-FFF2-40B4-BE49-F238E27FC236}">
                <a16:creationId xmlns:a16="http://schemas.microsoft.com/office/drawing/2014/main" id="{20F85776-A30C-11C8-E8AE-6105757389B4}"/>
              </a:ext>
            </a:extLst>
          </p:cNvPr>
          <p:cNvPicPr>
            <a:picLocks noGrp="1" noChangeAspect="1"/>
          </p:cNvPicPr>
          <p:nvPr>
            <p:ph sz="half" idx="1"/>
          </p:nvPr>
        </p:nvPicPr>
        <p:blipFill rotWithShape="1">
          <a:blip r:embed="rId3"/>
          <a:srcRect l="11387" t="5623" r="23022" b="5191"/>
          <a:stretch/>
        </p:blipFill>
        <p:spPr>
          <a:xfrm>
            <a:off x="686910" y="1482023"/>
            <a:ext cx="3337213" cy="3024368"/>
          </a:xfrm>
          <a:prstGeom prst="rect">
            <a:avLst/>
          </a:prstGeom>
        </p:spPr>
      </p:pic>
    </p:spTree>
    <p:extLst>
      <p:ext uri="{BB962C8B-B14F-4D97-AF65-F5344CB8AC3E}">
        <p14:creationId xmlns:p14="http://schemas.microsoft.com/office/powerpoint/2010/main" val="380393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D2A3-6DBC-C62D-2E7C-FF8B7C265DD6}"/>
              </a:ext>
            </a:extLst>
          </p:cNvPr>
          <p:cNvSpPr>
            <a:spLocks noGrp="1"/>
          </p:cNvSpPr>
          <p:nvPr>
            <p:ph type="title"/>
          </p:nvPr>
        </p:nvSpPr>
        <p:spPr/>
        <p:txBody>
          <a:bodyPr/>
          <a:lstStyle/>
          <a:p>
            <a:r>
              <a:rPr lang="en-US" dirty="0"/>
              <a:t>Volunteer Roles</a:t>
            </a:r>
          </a:p>
        </p:txBody>
      </p:sp>
      <p:sp>
        <p:nvSpPr>
          <p:cNvPr id="5" name="Slide Number Placeholder 4">
            <a:extLst>
              <a:ext uri="{FF2B5EF4-FFF2-40B4-BE49-F238E27FC236}">
                <a16:creationId xmlns:a16="http://schemas.microsoft.com/office/drawing/2014/main" id="{165E0246-FEE6-ADD8-D8B9-25245069A65F}"/>
              </a:ext>
            </a:extLst>
          </p:cNvPr>
          <p:cNvSpPr>
            <a:spLocks noGrp="1"/>
          </p:cNvSpPr>
          <p:nvPr>
            <p:ph type="sldNum" sz="quarter" idx="12"/>
          </p:nvPr>
        </p:nvSpPr>
        <p:spPr/>
        <p:txBody>
          <a:bodyPr/>
          <a:lstStyle/>
          <a:p>
            <a:fld id="{307E6868-079E-1649-B8D1-459B42CE4DE3}" type="slidenum">
              <a:rPr lang="en-US" smtClean="0"/>
              <a:t>19</a:t>
            </a:fld>
            <a:endParaRPr lang="en-US"/>
          </a:p>
        </p:txBody>
      </p:sp>
      <p:pic>
        <p:nvPicPr>
          <p:cNvPr id="6" name="Content Placeholder 5" descr="RESULTS volunteers talking">
            <a:extLst>
              <a:ext uri="{FF2B5EF4-FFF2-40B4-BE49-F238E27FC236}">
                <a16:creationId xmlns:a16="http://schemas.microsoft.com/office/drawing/2014/main" id="{9618AFFD-1662-699C-0ED4-399E897B3A5B}"/>
              </a:ext>
            </a:extLst>
          </p:cNvPr>
          <p:cNvPicPr>
            <a:picLocks noGrp="1" noChangeAspect="1"/>
          </p:cNvPicPr>
          <p:nvPr>
            <p:ph sz="half" idx="2"/>
          </p:nvPr>
        </p:nvPicPr>
        <p:blipFill rotWithShape="1">
          <a:blip r:embed="rId3"/>
          <a:srcRect l="20013" r="5795"/>
          <a:stretch/>
        </p:blipFill>
        <p:spPr>
          <a:xfrm>
            <a:off x="4778440" y="1200150"/>
            <a:ext cx="3778120" cy="3394075"/>
          </a:xfrm>
          <a:prstGeom prst="rect">
            <a:avLst/>
          </a:prstGeom>
        </p:spPr>
      </p:pic>
      <p:grpSp>
        <p:nvGrpSpPr>
          <p:cNvPr id="10" name="Group 9">
            <a:extLst>
              <a:ext uri="{FF2B5EF4-FFF2-40B4-BE49-F238E27FC236}">
                <a16:creationId xmlns:a16="http://schemas.microsoft.com/office/drawing/2014/main" id="{05195B35-17D3-9E6D-80B8-771BC4E6E0FE}"/>
              </a:ext>
            </a:extLst>
          </p:cNvPr>
          <p:cNvGrpSpPr/>
          <p:nvPr/>
        </p:nvGrpSpPr>
        <p:grpSpPr>
          <a:xfrm>
            <a:off x="587441" y="1058766"/>
            <a:ext cx="3778120" cy="857250"/>
            <a:chOff x="0" y="10379"/>
            <a:chExt cx="4699749" cy="823680"/>
          </a:xfrm>
        </p:grpSpPr>
        <p:sp>
          <p:nvSpPr>
            <p:cNvPr id="20" name="Rectangle: Rounded Corners 19">
              <a:extLst>
                <a:ext uri="{FF2B5EF4-FFF2-40B4-BE49-F238E27FC236}">
                  <a16:creationId xmlns:a16="http://schemas.microsoft.com/office/drawing/2014/main" id="{B89D9B04-BD7F-F031-C5E1-72B21E8D6712}"/>
                </a:ext>
              </a:extLst>
            </p:cNvPr>
            <p:cNvSpPr/>
            <p:nvPr/>
          </p:nvSpPr>
          <p:spPr>
            <a:xfrm>
              <a:off x="0" y="10379"/>
              <a:ext cx="4699749" cy="82368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490F2CE0-6E78-8496-DD36-5FA9BBBE7D8B}"/>
                </a:ext>
              </a:extLst>
            </p:cNvPr>
            <p:cNvSpPr txBox="1"/>
            <p:nvPr/>
          </p:nvSpPr>
          <p:spPr>
            <a:xfrm>
              <a:off x="40209" y="50588"/>
              <a:ext cx="4619331"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Open Sans" pitchFamily="2" charset="0"/>
                  <a:ea typeface="Open Sans" pitchFamily="2" charset="0"/>
                  <a:cs typeface="Open Sans" pitchFamily="2" charset="0"/>
                </a:rPr>
                <a:t>Advocate</a:t>
              </a:r>
            </a:p>
          </p:txBody>
        </p:sp>
      </p:grpSp>
      <p:grpSp>
        <p:nvGrpSpPr>
          <p:cNvPr id="11" name="Group 10">
            <a:extLst>
              <a:ext uri="{FF2B5EF4-FFF2-40B4-BE49-F238E27FC236}">
                <a16:creationId xmlns:a16="http://schemas.microsoft.com/office/drawing/2014/main" id="{C502405D-DCFB-ADB9-CD9D-AEB37D635E4B}"/>
              </a:ext>
            </a:extLst>
          </p:cNvPr>
          <p:cNvGrpSpPr/>
          <p:nvPr/>
        </p:nvGrpSpPr>
        <p:grpSpPr>
          <a:xfrm>
            <a:off x="587441" y="2009166"/>
            <a:ext cx="3778120" cy="857250"/>
            <a:chOff x="0" y="960779"/>
            <a:chExt cx="4699749" cy="823680"/>
          </a:xfrm>
        </p:grpSpPr>
        <p:sp>
          <p:nvSpPr>
            <p:cNvPr id="18" name="Rectangle: Rounded Corners 17">
              <a:extLst>
                <a:ext uri="{FF2B5EF4-FFF2-40B4-BE49-F238E27FC236}">
                  <a16:creationId xmlns:a16="http://schemas.microsoft.com/office/drawing/2014/main" id="{F99F6DF8-EFFD-84F9-1973-34D894D396AB}"/>
                </a:ext>
              </a:extLst>
            </p:cNvPr>
            <p:cNvSpPr/>
            <p:nvPr/>
          </p:nvSpPr>
          <p:spPr>
            <a:xfrm>
              <a:off x="0" y="960779"/>
              <a:ext cx="4699749" cy="82368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9" name="Rectangle: Rounded Corners 6">
              <a:extLst>
                <a:ext uri="{FF2B5EF4-FFF2-40B4-BE49-F238E27FC236}">
                  <a16:creationId xmlns:a16="http://schemas.microsoft.com/office/drawing/2014/main" id="{8969B083-C3BF-53D6-78F6-331A360EBEB4}"/>
                </a:ext>
              </a:extLst>
            </p:cNvPr>
            <p:cNvSpPr txBox="1"/>
            <p:nvPr/>
          </p:nvSpPr>
          <p:spPr>
            <a:xfrm>
              <a:off x="40209" y="1000988"/>
              <a:ext cx="4619331"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a:solidFill>
                    <a:schemeClr val="tx1"/>
                  </a:solidFill>
                  <a:latin typeface="Open Sans" pitchFamily="2" charset="0"/>
                  <a:ea typeface="Open Sans" pitchFamily="2" charset="0"/>
                  <a:cs typeface="Open Sans" pitchFamily="2" charset="0"/>
                </a:rPr>
                <a:t>Congressional Point Person</a:t>
              </a:r>
            </a:p>
          </p:txBody>
        </p:sp>
      </p:grpSp>
      <p:grpSp>
        <p:nvGrpSpPr>
          <p:cNvPr id="12" name="Group 11">
            <a:extLst>
              <a:ext uri="{FF2B5EF4-FFF2-40B4-BE49-F238E27FC236}">
                <a16:creationId xmlns:a16="http://schemas.microsoft.com/office/drawing/2014/main" id="{F6B46662-442A-53D0-F138-E8E75D6A8AAB}"/>
              </a:ext>
            </a:extLst>
          </p:cNvPr>
          <p:cNvGrpSpPr/>
          <p:nvPr/>
        </p:nvGrpSpPr>
        <p:grpSpPr>
          <a:xfrm>
            <a:off x="587441" y="2959567"/>
            <a:ext cx="3778120" cy="857250"/>
            <a:chOff x="0" y="1911180"/>
            <a:chExt cx="4699749" cy="823680"/>
          </a:xfrm>
        </p:grpSpPr>
        <p:sp>
          <p:nvSpPr>
            <p:cNvPr id="16" name="Rectangle: Rounded Corners 15">
              <a:extLst>
                <a:ext uri="{FF2B5EF4-FFF2-40B4-BE49-F238E27FC236}">
                  <a16:creationId xmlns:a16="http://schemas.microsoft.com/office/drawing/2014/main" id="{92BCEF95-2AFC-05D7-E2A3-7BDD42F4E21D}"/>
                </a:ext>
              </a:extLst>
            </p:cNvPr>
            <p:cNvSpPr/>
            <p:nvPr/>
          </p:nvSpPr>
          <p:spPr>
            <a:xfrm>
              <a:off x="0" y="1911180"/>
              <a:ext cx="4699749" cy="82368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AEA6DEE3-2279-1C67-5AC3-A845EA278639}"/>
                </a:ext>
              </a:extLst>
            </p:cNvPr>
            <p:cNvSpPr txBox="1"/>
            <p:nvPr/>
          </p:nvSpPr>
          <p:spPr>
            <a:xfrm>
              <a:off x="40209" y="1951389"/>
              <a:ext cx="4619331"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chemeClr val="tx1"/>
                  </a:solidFill>
                  <a:latin typeface="Open Sans" pitchFamily="2" charset="0"/>
                  <a:ea typeface="Open Sans" pitchFamily="2" charset="0"/>
                  <a:cs typeface="Open Sans" pitchFamily="2" charset="0"/>
                </a:rPr>
                <a:t>Group</a:t>
              </a:r>
              <a:r>
                <a:rPr lang="en-US" sz="2400" b="1" kern="1200" baseline="0" dirty="0">
                  <a:solidFill>
                    <a:schemeClr val="tx1"/>
                  </a:solidFill>
                  <a:latin typeface="Open Sans" pitchFamily="2" charset="0"/>
                  <a:ea typeface="Open Sans" pitchFamily="2" charset="0"/>
                  <a:cs typeface="Open Sans" pitchFamily="2" charset="0"/>
                </a:rPr>
                <a:t> </a:t>
              </a:r>
              <a:r>
                <a:rPr lang="en-US" sz="2400" b="1" dirty="0">
                  <a:solidFill>
                    <a:schemeClr val="tx1"/>
                  </a:solidFill>
                  <a:latin typeface="Open Sans" pitchFamily="2" charset="0"/>
                  <a:ea typeface="Open Sans" pitchFamily="2" charset="0"/>
                  <a:cs typeface="Open Sans" pitchFamily="2" charset="0"/>
                </a:rPr>
                <a:t>L</a:t>
              </a:r>
              <a:r>
                <a:rPr lang="en-US" sz="2400" b="1" kern="1200" baseline="0" dirty="0">
                  <a:solidFill>
                    <a:schemeClr val="tx1"/>
                  </a:solidFill>
                  <a:latin typeface="Open Sans" pitchFamily="2" charset="0"/>
                  <a:ea typeface="Open Sans" pitchFamily="2" charset="0"/>
                  <a:cs typeface="Open Sans" pitchFamily="2" charset="0"/>
                </a:rPr>
                <a:t>eaders	</a:t>
              </a:r>
              <a:endParaRPr lang="en-US" sz="2400" b="1" kern="1200" dirty="0">
                <a:solidFill>
                  <a:schemeClr val="tx1"/>
                </a:solidFill>
                <a:latin typeface="Open Sans" pitchFamily="2" charset="0"/>
                <a:ea typeface="Open Sans" pitchFamily="2" charset="0"/>
                <a:cs typeface="Open Sans" pitchFamily="2" charset="0"/>
              </a:endParaRPr>
            </a:p>
          </p:txBody>
        </p:sp>
      </p:grpSp>
      <p:grpSp>
        <p:nvGrpSpPr>
          <p:cNvPr id="13" name="Group 12">
            <a:extLst>
              <a:ext uri="{FF2B5EF4-FFF2-40B4-BE49-F238E27FC236}">
                <a16:creationId xmlns:a16="http://schemas.microsoft.com/office/drawing/2014/main" id="{20E0D739-4168-CAB0-6F60-454BCAC4D3FF}"/>
              </a:ext>
            </a:extLst>
          </p:cNvPr>
          <p:cNvGrpSpPr/>
          <p:nvPr/>
        </p:nvGrpSpPr>
        <p:grpSpPr>
          <a:xfrm>
            <a:off x="587441" y="3909967"/>
            <a:ext cx="3778120" cy="857250"/>
            <a:chOff x="0" y="2861580"/>
            <a:chExt cx="4699749" cy="823680"/>
          </a:xfrm>
        </p:grpSpPr>
        <p:sp>
          <p:nvSpPr>
            <p:cNvPr id="14" name="Rectangle: Rounded Corners 13">
              <a:extLst>
                <a:ext uri="{FF2B5EF4-FFF2-40B4-BE49-F238E27FC236}">
                  <a16:creationId xmlns:a16="http://schemas.microsoft.com/office/drawing/2014/main" id="{92C8375B-BB3E-FAC7-664B-140C0A702CA7}"/>
                </a:ext>
              </a:extLst>
            </p:cNvPr>
            <p:cNvSpPr/>
            <p:nvPr/>
          </p:nvSpPr>
          <p:spPr>
            <a:xfrm>
              <a:off x="0" y="2861580"/>
              <a:ext cx="4699749" cy="82368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10">
              <a:extLst>
                <a:ext uri="{FF2B5EF4-FFF2-40B4-BE49-F238E27FC236}">
                  <a16:creationId xmlns:a16="http://schemas.microsoft.com/office/drawing/2014/main" id="{6A563026-EB49-5E0D-E716-3A8DC925785C}"/>
                </a:ext>
              </a:extLst>
            </p:cNvPr>
            <p:cNvSpPr txBox="1"/>
            <p:nvPr/>
          </p:nvSpPr>
          <p:spPr>
            <a:xfrm>
              <a:off x="40209" y="2901789"/>
              <a:ext cx="4619331" cy="7432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solidFill>
                    <a:schemeClr val="tx1"/>
                  </a:solidFill>
                  <a:latin typeface="Open Sans" pitchFamily="2" charset="0"/>
                  <a:ea typeface="Open Sans" pitchFamily="2" charset="0"/>
                  <a:cs typeface="Open Sans" pitchFamily="2" charset="0"/>
                </a:rPr>
                <a:t>Regional Coordinators</a:t>
              </a:r>
            </a:p>
          </p:txBody>
        </p:sp>
      </p:grpSp>
    </p:spTree>
    <p:extLst>
      <p:ext uri="{BB962C8B-B14F-4D97-AF65-F5344CB8AC3E}">
        <p14:creationId xmlns:p14="http://schemas.microsoft.com/office/powerpoint/2010/main" val="114794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S volunteers on Capitol Hill">
            <a:extLst>
              <a:ext uri="{FF2B5EF4-FFF2-40B4-BE49-F238E27FC236}">
                <a16:creationId xmlns:a16="http://schemas.microsoft.com/office/drawing/2014/main" id="{BF541DCD-8DB2-C4EB-4D32-C3B1C0472C25}"/>
              </a:ext>
            </a:extLst>
          </p:cNvPr>
          <p:cNvPicPr>
            <a:picLocks noChangeAspect="1"/>
          </p:cNvPicPr>
          <p:nvPr/>
        </p:nvPicPr>
        <p:blipFill>
          <a:blip r:embed="rId2">
            <a:alphaModFix amt="50000"/>
          </a:blip>
          <a:stretch>
            <a:fillRect/>
          </a:stretch>
        </p:blipFill>
        <p:spPr>
          <a:xfrm>
            <a:off x="-1284470" y="-336256"/>
            <a:ext cx="10642601" cy="7095067"/>
          </a:xfrm>
          <a:prstGeom prst="rect">
            <a:avLst/>
          </a:prstGeom>
        </p:spPr>
      </p:pic>
      <p:sp>
        <p:nvSpPr>
          <p:cNvPr id="2" name="Title 1">
            <a:extLst>
              <a:ext uri="{FF2B5EF4-FFF2-40B4-BE49-F238E27FC236}">
                <a16:creationId xmlns:a16="http://schemas.microsoft.com/office/drawing/2014/main" id="{52343404-08B0-0BCB-F761-271CFFE953DA}"/>
              </a:ext>
            </a:extLst>
          </p:cNvPr>
          <p:cNvSpPr>
            <a:spLocks noGrp="1"/>
          </p:cNvSpPr>
          <p:nvPr>
            <p:ph type="title"/>
          </p:nvPr>
        </p:nvSpPr>
        <p:spPr/>
        <p:txBody>
          <a:bodyPr/>
          <a:lstStyle/>
          <a:p>
            <a:r>
              <a:rPr lang="en-US" dirty="0">
                <a:solidFill>
                  <a:schemeClr val="tx1"/>
                </a:solidFill>
              </a:rPr>
              <a:t>Welcome!</a:t>
            </a:r>
          </a:p>
        </p:txBody>
      </p:sp>
      <p:sp>
        <p:nvSpPr>
          <p:cNvPr id="3" name="Content Placeholder 2">
            <a:extLst>
              <a:ext uri="{FF2B5EF4-FFF2-40B4-BE49-F238E27FC236}">
                <a16:creationId xmlns:a16="http://schemas.microsoft.com/office/drawing/2014/main" id="{33756BF4-90B2-AE68-99A6-6AC43B784748}"/>
              </a:ext>
            </a:extLst>
          </p:cNvPr>
          <p:cNvSpPr>
            <a:spLocks noGrp="1"/>
          </p:cNvSpPr>
          <p:nvPr>
            <p:ph idx="1"/>
          </p:nvPr>
        </p:nvSpPr>
        <p:spPr/>
        <p:txBody>
          <a:bodyPr/>
          <a:lstStyle/>
          <a:p>
            <a:pPr marL="0" indent="0">
              <a:buNone/>
            </a:pPr>
            <a:r>
              <a:rPr lang="en-US" b="1" dirty="0"/>
              <a:t>Use the chat to introduce yourself</a:t>
            </a:r>
          </a:p>
          <a:p>
            <a:r>
              <a:rPr lang="en-US" b="1" dirty="0"/>
              <a:t>Name</a:t>
            </a:r>
          </a:p>
          <a:p>
            <a:r>
              <a:rPr lang="en-US" b="1" dirty="0"/>
              <a:t>Pronoun</a:t>
            </a:r>
          </a:p>
          <a:p>
            <a:r>
              <a:rPr lang="en-US" b="1" dirty="0"/>
              <a:t>ONE WORD that describes why you're joining today </a:t>
            </a:r>
          </a:p>
          <a:p>
            <a:pPr marL="0" indent="0">
              <a:buNone/>
            </a:pPr>
            <a:endParaRPr lang="en-US" dirty="0"/>
          </a:p>
        </p:txBody>
      </p:sp>
      <p:sp>
        <p:nvSpPr>
          <p:cNvPr id="4" name="Slide Number Placeholder 3">
            <a:extLst>
              <a:ext uri="{FF2B5EF4-FFF2-40B4-BE49-F238E27FC236}">
                <a16:creationId xmlns:a16="http://schemas.microsoft.com/office/drawing/2014/main" id="{A7153405-6598-8BAE-6061-C8D276CEF476}"/>
              </a:ext>
            </a:extLst>
          </p:cNvPr>
          <p:cNvSpPr>
            <a:spLocks noGrp="1"/>
          </p:cNvSpPr>
          <p:nvPr>
            <p:ph type="sldNum" sz="quarter" idx="12"/>
          </p:nvPr>
        </p:nvSpPr>
        <p:spPr/>
        <p:txBody>
          <a:bodyPr/>
          <a:lstStyle/>
          <a:p>
            <a:fld id="{307E6868-079E-1649-B8D1-459B42CE4DE3}" type="slidenum">
              <a:rPr lang="en-US" smtClean="0"/>
              <a:t>2</a:t>
            </a:fld>
            <a:endParaRPr lang="en-US"/>
          </a:p>
        </p:txBody>
      </p:sp>
    </p:spTree>
    <p:extLst>
      <p:ext uri="{BB962C8B-B14F-4D97-AF65-F5344CB8AC3E}">
        <p14:creationId xmlns:p14="http://schemas.microsoft.com/office/powerpoint/2010/main" val="114027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17" name="Group 16" descr="Calendar showing what a typical month might look like for a volunteer">
            <a:extLst>
              <a:ext uri="{FF2B5EF4-FFF2-40B4-BE49-F238E27FC236}">
                <a16:creationId xmlns:a16="http://schemas.microsoft.com/office/drawing/2014/main" id="{F1A2DFBF-E425-D6A2-AE47-7F78028DB0C8}"/>
              </a:ext>
            </a:extLst>
          </p:cNvPr>
          <p:cNvGrpSpPr/>
          <p:nvPr/>
        </p:nvGrpSpPr>
        <p:grpSpPr>
          <a:xfrm>
            <a:off x="152400" y="221248"/>
            <a:ext cx="6606743" cy="4779574"/>
            <a:chOff x="152197" y="205979"/>
            <a:chExt cx="6606743" cy="4779574"/>
          </a:xfrm>
        </p:grpSpPr>
        <p:pic>
          <p:nvPicPr>
            <p:cNvPr id="1026" name="Picture 2" descr="Printable Blank Calendar Templates - Wiki Calendar">
              <a:extLst>
                <a:ext uri="{FF2B5EF4-FFF2-40B4-BE49-F238E27FC236}">
                  <a16:creationId xmlns:a16="http://schemas.microsoft.com/office/drawing/2014/main" id="{974B7F58-F59B-D37A-AFE0-1FF98D6CC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6" t="4005" r="2731" b="4005"/>
            <a:stretch/>
          </p:blipFill>
          <p:spPr bwMode="auto">
            <a:xfrm>
              <a:off x="152400" y="205979"/>
              <a:ext cx="6606540" cy="477957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78F8597-7964-7A80-FAEE-A4A7AD7539B4}"/>
                </a:ext>
              </a:extLst>
            </p:cNvPr>
            <p:cNvSpPr/>
            <p:nvPr/>
          </p:nvSpPr>
          <p:spPr>
            <a:xfrm>
              <a:off x="152197" y="205979"/>
              <a:ext cx="6606540" cy="477957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7876F33-0285-57E3-585A-DFCD38DB33C6}"/>
              </a:ext>
            </a:extLst>
          </p:cNvPr>
          <p:cNvSpPr txBox="1"/>
          <p:nvPr/>
        </p:nvSpPr>
        <p:spPr>
          <a:xfrm>
            <a:off x="5793781" y="1221430"/>
            <a:ext cx="1035423" cy="523220"/>
          </a:xfrm>
          <a:prstGeom prst="rect">
            <a:avLst/>
          </a:prstGeom>
          <a:noFill/>
        </p:spPr>
        <p:txBody>
          <a:bodyPr wrap="square">
            <a:spAutoFit/>
          </a:bodyPr>
          <a:lstStyle/>
          <a:p>
            <a:r>
              <a:rPr lang="en-US" sz="1400" b="1" dirty="0">
                <a:solidFill>
                  <a:schemeClr val="tx2"/>
                </a:solidFill>
              </a:rPr>
              <a:t>National Webinar</a:t>
            </a:r>
          </a:p>
        </p:txBody>
      </p:sp>
      <p:sp>
        <p:nvSpPr>
          <p:cNvPr id="5" name="TextBox 4">
            <a:extLst>
              <a:ext uri="{FF2B5EF4-FFF2-40B4-BE49-F238E27FC236}">
                <a16:creationId xmlns:a16="http://schemas.microsoft.com/office/drawing/2014/main" id="{AC96EA82-28E0-94B7-84AB-E71048A57FA3}"/>
              </a:ext>
            </a:extLst>
          </p:cNvPr>
          <p:cNvSpPr txBox="1"/>
          <p:nvPr/>
        </p:nvSpPr>
        <p:spPr>
          <a:xfrm>
            <a:off x="4001397" y="2663173"/>
            <a:ext cx="768724" cy="738664"/>
          </a:xfrm>
          <a:prstGeom prst="rect">
            <a:avLst/>
          </a:prstGeom>
          <a:noFill/>
        </p:spPr>
        <p:txBody>
          <a:bodyPr wrap="square">
            <a:spAutoFit/>
          </a:bodyPr>
          <a:lstStyle/>
          <a:p>
            <a:pPr algn="ctr"/>
            <a:r>
              <a:rPr lang="en-US" sz="1400" b="1" dirty="0">
                <a:solidFill>
                  <a:schemeClr val="tx2"/>
                </a:solidFill>
              </a:rPr>
              <a:t>Lobby Prep Call</a:t>
            </a:r>
          </a:p>
        </p:txBody>
      </p:sp>
      <p:sp>
        <p:nvSpPr>
          <p:cNvPr id="6" name="TextBox 5">
            <a:extLst>
              <a:ext uri="{FF2B5EF4-FFF2-40B4-BE49-F238E27FC236}">
                <a16:creationId xmlns:a16="http://schemas.microsoft.com/office/drawing/2014/main" id="{F6618F84-59CE-CFB1-09ED-54630A529B51}"/>
              </a:ext>
            </a:extLst>
          </p:cNvPr>
          <p:cNvSpPr txBox="1"/>
          <p:nvPr/>
        </p:nvSpPr>
        <p:spPr>
          <a:xfrm>
            <a:off x="1137397" y="3627761"/>
            <a:ext cx="918882" cy="307777"/>
          </a:xfrm>
          <a:prstGeom prst="rect">
            <a:avLst/>
          </a:prstGeom>
          <a:noFill/>
        </p:spPr>
        <p:txBody>
          <a:bodyPr wrap="square">
            <a:spAutoFit/>
          </a:bodyPr>
          <a:lstStyle/>
          <a:p>
            <a:r>
              <a:rPr lang="en-US" sz="1400" b="1" dirty="0">
                <a:solidFill>
                  <a:schemeClr val="tx2"/>
                </a:solidFill>
              </a:rPr>
              <a:t>Practice</a:t>
            </a:r>
          </a:p>
        </p:txBody>
      </p:sp>
      <p:sp>
        <p:nvSpPr>
          <p:cNvPr id="7" name="TextBox 6">
            <a:extLst>
              <a:ext uri="{FF2B5EF4-FFF2-40B4-BE49-F238E27FC236}">
                <a16:creationId xmlns:a16="http://schemas.microsoft.com/office/drawing/2014/main" id="{292C73CC-E4BE-455C-9F83-DF54B6146868}"/>
              </a:ext>
            </a:extLst>
          </p:cNvPr>
          <p:cNvSpPr txBox="1"/>
          <p:nvPr/>
        </p:nvSpPr>
        <p:spPr>
          <a:xfrm>
            <a:off x="2056279" y="3412318"/>
            <a:ext cx="918882" cy="738664"/>
          </a:xfrm>
          <a:prstGeom prst="rect">
            <a:avLst/>
          </a:prstGeom>
          <a:noFill/>
        </p:spPr>
        <p:txBody>
          <a:bodyPr wrap="square">
            <a:spAutoFit/>
          </a:bodyPr>
          <a:lstStyle/>
          <a:p>
            <a:pPr algn="ctr"/>
            <a:r>
              <a:rPr lang="en-US" sz="1400" b="1" dirty="0">
                <a:solidFill>
                  <a:schemeClr val="tx2"/>
                </a:solidFill>
              </a:rPr>
              <a:t>Attend lobby meeting</a:t>
            </a:r>
          </a:p>
        </p:txBody>
      </p:sp>
      <p:sp>
        <p:nvSpPr>
          <p:cNvPr id="8" name="TextBox 7">
            <a:extLst>
              <a:ext uri="{FF2B5EF4-FFF2-40B4-BE49-F238E27FC236}">
                <a16:creationId xmlns:a16="http://schemas.microsoft.com/office/drawing/2014/main" id="{C1D783AC-5A81-7E50-779F-9BF2E932500F}"/>
              </a:ext>
            </a:extLst>
          </p:cNvPr>
          <p:cNvSpPr txBox="1"/>
          <p:nvPr/>
        </p:nvSpPr>
        <p:spPr>
          <a:xfrm>
            <a:off x="3042099" y="1872371"/>
            <a:ext cx="768724" cy="738664"/>
          </a:xfrm>
          <a:prstGeom prst="rect">
            <a:avLst/>
          </a:prstGeom>
          <a:noFill/>
        </p:spPr>
        <p:txBody>
          <a:bodyPr wrap="square">
            <a:spAutoFit/>
          </a:bodyPr>
          <a:lstStyle/>
          <a:p>
            <a:pPr algn="ctr"/>
            <a:r>
              <a:rPr lang="en-US" sz="1400" b="1" dirty="0">
                <a:solidFill>
                  <a:schemeClr val="tx2"/>
                </a:solidFill>
              </a:rPr>
              <a:t>Read about issues</a:t>
            </a:r>
          </a:p>
        </p:txBody>
      </p:sp>
      <p:sp>
        <p:nvSpPr>
          <p:cNvPr id="10" name="TextBox 9">
            <a:extLst>
              <a:ext uri="{FF2B5EF4-FFF2-40B4-BE49-F238E27FC236}">
                <a16:creationId xmlns:a16="http://schemas.microsoft.com/office/drawing/2014/main" id="{00A7B052-0966-759C-6AA2-9DD0DEF84296}"/>
              </a:ext>
            </a:extLst>
          </p:cNvPr>
          <p:cNvSpPr txBox="1"/>
          <p:nvPr/>
        </p:nvSpPr>
        <p:spPr>
          <a:xfrm>
            <a:off x="3926318" y="4326411"/>
            <a:ext cx="918882" cy="523220"/>
          </a:xfrm>
          <a:prstGeom prst="rect">
            <a:avLst/>
          </a:prstGeom>
          <a:noFill/>
        </p:spPr>
        <p:txBody>
          <a:bodyPr wrap="square">
            <a:spAutoFit/>
          </a:bodyPr>
          <a:lstStyle/>
          <a:p>
            <a:pPr algn="ctr"/>
            <a:r>
              <a:rPr lang="en-US" sz="1400" b="1" dirty="0">
                <a:solidFill>
                  <a:schemeClr val="tx2"/>
                </a:solidFill>
              </a:rPr>
              <a:t>Group meeting</a:t>
            </a:r>
          </a:p>
        </p:txBody>
      </p:sp>
      <p:sp>
        <p:nvSpPr>
          <p:cNvPr id="13" name="TextBox 12">
            <a:extLst>
              <a:ext uri="{FF2B5EF4-FFF2-40B4-BE49-F238E27FC236}">
                <a16:creationId xmlns:a16="http://schemas.microsoft.com/office/drawing/2014/main" id="{0FF2195C-2659-D82B-1A1A-0A46A549A9C0}"/>
              </a:ext>
            </a:extLst>
          </p:cNvPr>
          <p:cNvSpPr txBox="1"/>
          <p:nvPr/>
        </p:nvSpPr>
        <p:spPr>
          <a:xfrm>
            <a:off x="208131" y="227079"/>
            <a:ext cx="5667935" cy="584775"/>
          </a:xfrm>
          <a:prstGeom prst="rect">
            <a:avLst/>
          </a:prstGeom>
          <a:noFill/>
        </p:spPr>
        <p:txBody>
          <a:bodyPr wrap="square">
            <a:spAutoFit/>
          </a:bodyPr>
          <a:lstStyle/>
          <a:p>
            <a:r>
              <a:rPr lang="en-US" sz="3200" b="1" dirty="0">
                <a:solidFill>
                  <a:schemeClr val="tx2"/>
                </a:solidFill>
              </a:rPr>
              <a:t>Month-at-a-glance</a:t>
            </a:r>
          </a:p>
        </p:txBody>
      </p:sp>
      <p:sp>
        <p:nvSpPr>
          <p:cNvPr id="15" name="TextBox 14">
            <a:extLst>
              <a:ext uri="{FF2B5EF4-FFF2-40B4-BE49-F238E27FC236}">
                <a16:creationId xmlns:a16="http://schemas.microsoft.com/office/drawing/2014/main" id="{2A69814A-FC79-36FA-B96A-C00C03B56839}"/>
              </a:ext>
            </a:extLst>
          </p:cNvPr>
          <p:cNvSpPr txBox="1"/>
          <p:nvPr/>
        </p:nvSpPr>
        <p:spPr>
          <a:xfrm>
            <a:off x="6757961" y="1743422"/>
            <a:ext cx="2363319" cy="2246769"/>
          </a:xfrm>
          <a:prstGeom prst="rect">
            <a:avLst/>
          </a:prstGeom>
          <a:noFill/>
        </p:spPr>
        <p:txBody>
          <a:bodyPr wrap="square" lIns="91440" tIns="45720" rIns="91440" bIns="45720" anchor="t">
            <a:spAutoFit/>
          </a:bodyPr>
          <a:lstStyle/>
          <a:p>
            <a:pPr algn="ctr"/>
            <a:r>
              <a:rPr lang="en-US" sz="2000" b="1" dirty="0"/>
              <a:t>Volunteering is a combination of group work and individual actions</a:t>
            </a:r>
          </a:p>
          <a:p>
            <a:pPr algn="ctr"/>
            <a:endParaRPr lang="en-US" sz="2000" b="1" dirty="0">
              <a:ea typeface="Open Sans"/>
              <a:cs typeface="Open Sans"/>
            </a:endParaRPr>
          </a:p>
          <a:p>
            <a:pPr algn="ctr"/>
            <a:r>
              <a:rPr lang="en-US" sz="2000" b="1" dirty="0">
                <a:ea typeface="Open Sans"/>
                <a:cs typeface="Open Sans"/>
              </a:rPr>
              <a:t>5 to 6 hours per month</a:t>
            </a:r>
          </a:p>
        </p:txBody>
      </p:sp>
    </p:spTree>
    <p:extLst>
      <p:ext uri="{BB962C8B-B14F-4D97-AF65-F5344CB8AC3E}">
        <p14:creationId xmlns:p14="http://schemas.microsoft.com/office/powerpoint/2010/main" val="3335738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FB09-BB07-17AD-7937-A81F560C292D}"/>
              </a:ext>
            </a:extLst>
          </p:cNvPr>
          <p:cNvSpPr>
            <a:spLocks noGrp="1"/>
          </p:cNvSpPr>
          <p:nvPr>
            <p:ph type="title"/>
          </p:nvPr>
        </p:nvSpPr>
        <p:spPr>
          <a:xfrm>
            <a:off x="457200" y="305131"/>
            <a:ext cx="7401491" cy="857250"/>
          </a:xfrm>
        </p:spPr>
        <p:txBody>
          <a:bodyPr>
            <a:normAutofit fontScale="90000"/>
          </a:bodyPr>
          <a:lstStyle/>
          <a:p>
            <a:r>
              <a:rPr lang="en-US" dirty="0">
                <a:solidFill>
                  <a:schemeClr val="tx2"/>
                </a:solidFill>
              </a:rPr>
              <a:t>Outreach &amp; Partnership Coordinators (OPCs)</a:t>
            </a:r>
          </a:p>
        </p:txBody>
      </p:sp>
      <p:sp>
        <p:nvSpPr>
          <p:cNvPr id="3" name="Content Placeholder 2">
            <a:extLst>
              <a:ext uri="{FF2B5EF4-FFF2-40B4-BE49-F238E27FC236}">
                <a16:creationId xmlns:a16="http://schemas.microsoft.com/office/drawing/2014/main" id="{14D4CDD0-738B-4180-A961-6FBB298453F7}"/>
              </a:ext>
            </a:extLst>
          </p:cNvPr>
          <p:cNvSpPr>
            <a:spLocks noGrp="1"/>
          </p:cNvSpPr>
          <p:nvPr>
            <p:ph idx="1"/>
          </p:nvPr>
        </p:nvSpPr>
        <p:spPr>
          <a:xfrm>
            <a:off x="457200" y="1542361"/>
            <a:ext cx="8229600" cy="3188364"/>
          </a:xfrm>
        </p:spPr>
        <p:txBody>
          <a:bodyPr>
            <a:normAutofit fontScale="70000" lnSpcReduction="20000"/>
          </a:bodyPr>
          <a:lstStyle/>
          <a:p>
            <a:pPr algn="l" fontAlgn="base">
              <a:buFont typeface="Arial" panose="020B0604020202020204" pitchFamily="34" charset="0"/>
              <a:buChar char="•"/>
            </a:pPr>
            <a:r>
              <a:rPr lang="en-US" sz="3200" b="1" i="0" dirty="0">
                <a:effectLst/>
                <a:latin typeface="Open Sans" panose="020B0606030504020204" pitchFamily="34" charset="0"/>
                <a:ea typeface="Open Sans" panose="020B0606030504020204" pitchFamily="34" charset="0"/>
                <a:cs typeface="Open Sans" panose="020B0606030504020204" pitchFamily="34" charset="0"/>
              </a:rPr>
              <a:t>Be</a:t>
            </a:r>
            <a:r>
              <a:rPr lang="en-US" sz="3200" b="0" i="0" dirty="0">
                <a:effectLst/>
                <a:latin typeface="Open Sans" panose="020B0606030504020204" pitchFamily="34" charset="0"/>
                <a:ea typeface="Open Sans" panose="020B0606030504020204" pitchFamily="34" charset="0"/>
                <a:cs typeface="Open Sans" panose="020B0606030504020204" pitchFamily="34" charset="0"/>
              </a:rPr>
              <a:t> </a:t>
            </a:r>
            <a:r>
              <a:rPr lang="en-US" sz="3200" b="1" i="0" dirty="0">
                <a:effectLst/>
                <a:latin typeface="Open Sans" panose="020B0606030504020204" pitchFamily="34" charset="0"/>
                <a:ea typeface="Open Sans" panose="020B0606030504020204" pitchFamily="34" charset="0"/>
                <a:cs typeface="Open Sans" panose="020B0606030504020204" pitchFamily="34" charset="0"/>
              </a:rPr>
              <a:t>active in your community </a:t>
            </a:r>
            <a:r>
              <a:rPr lang="en-US" sz="3200" b="0" i="0" dirty="0">
                <a:effectLst/>
                <a:latin typeface="Open Sans" panose="020B0606030504020204" pitchFamily="34" charset="0"/>
                <a:ea typeface="Open Sans" panose="020B0606030504020204" pitchFamily="34" charset="0"/>
                <a:cs typeface="Open Sans" panose="020B0606030504020204" pitchFamily="34" charset="0"/>
              </a:rPr>
              <a:t>and represent RESULTS </a:t>
            </a:r>
          </a:p>
          <a:p>
            <a:pPr algn="l" fontAlgn="base">
              <a:buFont typeface="Arial" panose="020B0604020202020204" pitchFamily="34" charset="0"/>
              <a:buChar char="•"/>
            </a:pPr>
            <a:r>
              <a:rPr lang="en-US" sz="3200" b="1" i="0" dirty="0">
                <a:effectLst/>
                <a:latin typeface="Open Sans" panose="020B0606030504020204" pitchFamily="34" charset="0"/>
                <a:ea typeface="Open Sans" panose="020B0606030504020204" pitchFamily="34" charset="0"/>
                <a:cs typeface="Open Sans" panose="020B0606030504020204" pitchFamily="34" charset="0"/>
              </a:rPr>
              <a:t>Partner with organizations </a:t>
            </a:r>
            <a:r>
              <a:rPr lang="en-US" sz="3200" b="0" i="0" dirty="0">
                <a:effectLst/>
                <a:latin typeface="Open Sans" panose="020B0606030504020204" pitchFamily="34" charset="0"/>
                <a:ea typeface="Open Sans" panose="020B0606030504020204" pitchFamily="34" charset="0"/>
                <a:cs typeface="Open Sans" panose="020B0606030504020204" pitchFamily="34" charset="0"/>
              </a:rPr>
              <a:t>that share a vision for ending poverty </a:t>
            </a:r>
          </a:p>
          <a:p>
            <a:pPr algn="l" fontAlgn="base">
              <a:buFont typeface="Arial" panose="020B0604020202020204" pitchFamily="34" charset="0"/>
              <a:buChar char="•"/>
            </a:pPr>
            <a:r>
              <a:rPr lang="en-US" sz="3200" b="1" i="0" dirty="0">
                <a:effectLst/>
                <a:latin typeface="Open Sans"/>
                <a:ea typeface="Open Sans"/>
                <a:cs typeface="Open Sans"/>
              </a:rPr>
              <a:t>Show up at election-year events</a:t>
            </a:r>
            <a:r>
              <a:rPr lang="en-US" sz="3200" dirty="0">
                <a:latin typeface="Open Sans"/>
                <a:ea typeface="Open Sans"/>
                <a:cs typeface="Open Sans"/>
              </a:rPr>
              <a:t> </a:t>
            </a:r>
            <a:r>
              <a:rPr lang="en-US" sz="3200" b="0" i="0" dirty="0">
                <a:effectLst/>
                <a:latin typeface="Open Sans"/>
                <a:ea typeface="Open Sans"/>
                <a:cs typeface="Open Sans"/>
              </a:rPr>
              <a:t>and connect with others in the audience who care about ending poverty</a:t>
            </a:r>
          </a:p>
          <a:p>
            <a:pPr algn="l" fontAlgn="base">
              <a:buFont typeface="Arial" panose="020B0604020202020204" pitchFamily="34" charset="0"/>
              <a:buChar char="•"/>
            </a:pPr>
            <a:r>
              <a:rPr lang="en-US" sz="3200" b="1" dirty="0">
                <a:latin typeface="Open Sans"/>
                <a:ea typeface="Open Sans"/>
                <a:cs typeface="Open Sans"/>
              </a:rPr>
              <a:t>Facilitate new partners </a:t>
            </a:r>
            <a:r>
              <a:rPr lang="en-US" sz="3200" dirty="0">
                <a:latin typeface="Open Sans"/>
                <a:ea typeface="Open Sans"/>
                <a:cs typeface="Open Sans"/>
              </a:rPr>
              <a:t>to take action with RESULTS</a:t>
            </a:r>
            <a:endParaRPr lang="en-US" sz="3200" b="0" i="0" dirty="0">
              <a:effectLst/>
              <a:latin typeface="Open Sans"/>
              <a:ea typeface="Open Sans"/>
              <a:cs typeface="Open Sans"/>
            </a:endParaRPr>
          </a:p>
          <a:p>
            <a:pPr algn="l" fontAlgn="base">
              <a:buFont typeface="Arial" panose="020B0604020202020204" pitchFamily="34" charset="0"/>
              <a:buChar char="•"/>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lgn="l" fontAlgn="base">
              <a:buNone/>
            </a:pPr>
            <a:r>
              <a:rPr lang="en-US" sz="3200" b="1" dirty="0">
                <a:effectLst/>
                <a:latin typeface="Open Sans" panose="020B0606030504020204" pitchFamily="34" charset="0"/>
                <a:ea typeface="Open Sans" panose="020B0606030504020204" pitchFamily="34" charset="0"/>
                <a:cs typeface="Open Sans" panose="020B0606030504020204" pitchFamily="34" charset="0"/>
              </a:rPr>
              <a:t>Contact Errolyn Gray for more details </a:t>
            </a:r>
            <a:r>
              <a:rPr lang="en-US" sz="3200" b="1"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hlinkClick r:id="rId2"/>
              </a:rPr>
              <a:t>egray@results.org</a:t>
            </a:r>
            <a:endParaRPr lang="en-US" sz="3200" b="1"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a:extLst>
              <a:ext uri="{FF2B5EF4-FFF2-40B4-BE49-F238E27FC236}">
                <a16:creationId xmlns:a16="http://schemas.microsoft.com/office/drawing/2014/main" id="{451268C3-57F8-ECC6-A204-F5C71B1C613A}"/>
              </a:ext>
            </a:extLst>
          </p:cNvPr>
          <p:cNvSpPr>
            <a:spLocks noGrp="1"/>
          </p:cNvSpPr>
          <p:nvPr>
            <p:ph type="sldNum" sz="quarter" idx="12"/>
          </p:nvPr>
        </p:nvSpPr>
        <p:spPr/>
        <p:txBody>
          <a:bodyPr/>
          <a:lstStyle/>
          <a:p>
            <a:fld id="{307E6868-079E-1649-B8D1-459B42CE4DE3}" type="slidenum">
              <a:rPr lang="en-US" smtClean="0"/>
              <a:t>21</a:t>
            </a:fld>
            <a:endParaRPr lang="en-US"/>
          </a:p>
        </p:txBody>
      </p:sp>
    </p:spTree>
    <p:extLst>
      <p:ext uri="{BB962C8B-B14F-4D97-AF65-F5344CB8AC3E}">
        <p14:creationId xmlns:p14="http://schemas.microsoft.com/office/powerpoint/2010/main" val="3890157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5B42-6D4A-F753-3190-9C2BBC81CCA2}"/>
            </a:ext>
          </a:extLst>
        </p:cNvPr>
        <p:cNvGrpSpPr/>
        <p:nvPr/>
      </p:nvGrpSpPr>
      <p:grpSpPr>
        <a:xfrm>
          <a:off x="0" y="0"/>
          <a:ext cx="0" cy="0"/>
          <a:chOff x="0" y="0"/>
          <a:chExt cx="0" cy="0"/>
        </a:xfrm>
      </p:grpSpPr>
      <p:sp>
        <p:nvSpPr>
          <p:cNvPr id="2" name="Google Shape;212;p33">
            <a:extLst>
              <a:ext uri="{FF2B5EF4-FFF2-40B4-BE49-F238E27FC236}">
                <a16:creationId xmlns:a16="http://schemas.microsoft.com/office/drawing/2014/main" id="{0A407578-ADEC-D57B-BE53-334BAC74B915}"/>
              </a:ext>
            </a:extLst>
          </p:cNvPr>
          <p:cNvSpPr txBox="1">
            <a:spLocks/>
          </p:cNvSpPr>
          <p:nvPr/>
        </p:nvSpPr>
        <p:spPr>
          <a:xfrm>
            <a:off x="379051" y="171045"/>
            <a:ext cx="8125971" cy="1668772"/>
          </a:xfrm>
          <a:prstGeom prst="rect">
            <a:avLst/>
          </a:prstGeom>
          <a:noFill/>
          <a:ln w="12700">
            <a:noFill/>
            <a:miter lim="400000"/>
          </a:ln>
          <a:extLst>
            <a:ext uri="{C572A759-6A51-4108-AA02-DFA0A04FC94B}">
              <ma14:wrappingTextBoxFlag xmlns="" xmlns:ma14="http://schemas.microsoft.com/office/mac/drawingml/2011/main"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algn="l"/>
            <a:r>
              <a:rPr lang="en-US" sz="4800" b="1" dirty="0">
                <a:solidFill>
                  <a:schemeClr val="tx2"/>
                </a:solidFill>
                <a:latin typeface="Open Sans"/>
                <a:ea typeface="Open Sans"/>
                <a:cs typeface="Open Sans"/>
              </a:rPr>
              <a:t>Lived Experience Lunchtime Chat</a:t>
            </a:r>
            <a:endParaRPr lang="en-US" sz="4800" dirty="0">
              <a:solidFill>
                <a:schemeClr val="tx2"/>
              </a:solidFill>
            </a:endParaRPr>
          </a:p>
        </p:txBody>
      </p:sp>
      <p:sp>
        <p:nvSpPr>
          <p:cNvPr id="3" name="TextBox 2">
            <a:extLst>
              <a:ext uri="{FF2B5EF4-FFF2-40B4-BE49-F238E27FC236}">
                <a16:creationId xmlns:a16="http://schemas.microsoft.com/office/drawing/2014/main" id="{49E070A3-B704-1A29-278A-8BB3532C04CC}"/>
              </a:ext>
            </a:extLst>
          </p:cNvPr>
          <p:cNvSpPr txBox="1"/>
          <p:nvPr/>
        </p:nvSpPr>
        <p:spPr>
          <a:xfrm>
            <a:off x="278607" y="2037682"/>
            <a:ext cx="85867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dirty="0">
                <a:latin typeface="Open Sans" panose="020B0606030504020204" pitchFamily="34" charset="0"/>
                <a:ea typeface="Open Sans" panose="020B0606030504020204" pitchFamily="34" charset="0"/>
                <a:cs typeface="Open Sans" panose="020B0606030504020204" pitchFamily="34" charset="0"/>
              </a:rPr>
              <a:t>12-12:45 p.m. ET </a:t>
            </a:r>
          </a:p>
          <a:p>
            <a:r>
              <a:rPr lang="en-US" sz="2600" b="1" dirty="0">
                <a:latin typeface="Open Sans" panose="020B0606030504020204" pitchFamily="34" charset="0"/>
                <a:ea typeface="Open Sans" panose="020B0606030504020204" pitchFamily="34" charset="0"/>
                <a:cs typeface="Open Sans" panose="020B0606030504020204" pitchFamily="34" charset="0"/>
              </a:rPr>
              <a:t>Third Friday of the month</a:t>
            </a:r>
            <a:endParaRPr lang="en-US" sz="2600" dirty="0">
              <a:latin typeface="Open Sans" panose="020B0606030504020204" pitchFamily="34" charset="0"/>
              <a:ea typeface="Open Sans" panose="020B0606030504020204" pitchFamily="34" charset="0"/>
              <a:cs typeface="Open Sans" panose="020B0606030504020204" pitchFamily="34" charset="0"/>
            </a:endParaRPr>
          </a:p>
          <a:p>
            <a:endParaRPr lang="en-US" sz="2600" dirty="0">
              <a:latin typeface="Open Sans" panose="020B0606030504020204" pitchFamily="34" charset="0"/>
              <a:ea typeface="Open Sans" panose="020B0606030504020204" pitchFamily="34" charset="0"/>
              <a:cs typeface="Open Sans" panose="020B0606030504020204" pitchFamily="34" charset="0"/>
            </a:endParaRPr>
          </a:p>
          <a:p>
            <a:r>
              <a:rPr lang="en-US" sz="2600" dirty="0">
                <a:latin typeface="Open Sans" panose="020B0606030504020204" pitchFamily="34" charset="0"/>
                <a:ea typeface="Open Sans" panose="020B0606030504020204" pitchFamily="34" charset="0"/>
                <a:cs typeface="Open Sans" panose="020B0606030504020204" pitchFamily="34" charset="0"/>
              </a:rPr>
              <a:t>Sign-up to get more info</a:t>
            </a:r>
          </a:p>
          <a:p>
            <a:endParaRPr lang="en-US" sz="2800" dirty="0">
              <a:latin typeface="Open Sans"/>
              <a:ea typeface="Open Sans"/>
              <a:cs typeface="Open Sans"/>
            </a:endParaRPr>
          </a:p>
          <a:p>
            <a:r>
              <a:rPr lang="en-US" sz="2200" b="1" dirty="0">
                <a:latin typeface="Open Sans" panose="020B0606030504020204" pitchFamily="34" charset="0"/>
                <a:ea typeface="Open Sans" panose="020B0606030504020204" pitchFamily="34" charset="0"/>
                <a:cs typeface="Open Sans" panose="020B0606030504020204" pitchFamily="34" charset="0"/>
              </a:rPr>
              <a:t>Questions? </a:t>
            </a:r>
            <a:endParaRPr lang="en-US" sz="2200" dirty="0">
              <a:latin typeface="Open Sans" panose="020B0606030504020204" pitchFamily="34" charset="0"/>
              <a:ea typeface="Open Sans" panose="020B0606030504020204" pitchFamily="34" charset="0"/>
              <a:cs typeface="Open Sans" panose="020B0606030504020204" pitchFamily="34" charset="0"/>
            </a:endParaRPr>
          </a:p>
          <a:p>
            <a:r>
              <a:rPr lang="en-US" sz="2200" dirty="0">
                <a:latin typeface="Open Sans" panose="020B0606030504020204" pitchFamily="34" charset="0"/>
                <a:ea typeface="Open Sans" panose="020B0606030504020204" pitchFamily="34" charset="0"/>
                <a:cs typeface="Open Sans" panose="020B0606030504020204" pitchFamily="34" charset="0"/>
              </a:rPr>
              <a:t>Contact Asia </a:t>
            </a:r>
            <a:r>
              <a:rPr lang="en-US" sz="2200" dirty="0" err="1">
                <a:latin typeface="Open Sans" panose="020B0606030504020204" pitchFamily="34" charset="0"/>
                <a:ea typeface="Open Sans" panose="020B0606030504020204" pitchFamily="34" charset="0"/>
                <a:cs typeface="Open Sans" panose="020B0606030504020204" pitchFamily="34" charset="0"/>
              </a:rPr>
              <a:t>Olieman</a:t>
            </a:r>
            <a:r>
              <a:rPr lang="en-US" sz="2200" dirty="0">
                <a:latin typeface="Open Sans" panose="020B0606030504020204" pitchFamily="34" charset="0"/>
                <a:ea typeface="Open Sans" panose="020B0606030504020204" pitchFamily="34" charset="0"/>
                <a:cs typeface="Open Sans" panose="020B0606030504020204" pitchFamily="34" charset="0"/>
              </a:rPr>
              <a:t> at </a:t>
            </a:r>
            <a:r>
              <a:rPr lang="en-US" sz="2200" dirty="0">
                <a:latin typeface="Open Sans" panose="020B0606030504020204" pitchFamily="34" charset="0"/>
                <a:ea typeface="Open Sans" panose="020B0606030504020204" pitchFamily="34" charset="0"/>
                <a:cs typeface="Open Sans" panose="020B0606030504020204" pitchFamily="34" charset="0"/>
                <a:hlinkClick r:id="rId4"/>
              </a:rPr>
              <a:t>athompson@results.org</a:t>
            </a:r>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92596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79C66-2BE5-1394-A5FA-84584D0997CE}"/>
              </a:ext>
            </a:extLst>
          </p:cNvPr>
          <p:cNvSpPr>
            <a:spLocks noGrp="1"/>
          </p:cNvSpPr>
          <p:nvPr>
            <p:ph type="title"/>
          </p:nvPr>
        </p:nvSpPr>
        <p:spPr>
          <a:xfrm>
            <a:off x="457200" y="167337"/>
            <a:ext cx="7401491" cy="857250"/>
          </a:xfrm>
        </p:spPr>
        <p:txBody>
          <a:bodyPr/>
          <a:lstStyle/>
          <a:p>
            <a:r>
              <a:rPr lang="en-US" dirty="0">
                <a:solidFill>
                  <a:schemeClr val="tx1"/>
                </a:solidFill>
              </a:rPr>
              <a:t>Monthly RESULTS Webinars</a:t>
            </a:r>
          </a:p>
        </p:txBody>
      </p:sp>
      <p:sp>
        <p:nvSpPr>
          <p:cNvPr id="6" name="Content Placeholder 5">
            <a:extLst>
              <a:ext uri="{FF2B5EF4-FFF2-40B4-BE49-F238E27FC236}">
                <a16:creationId xmlns:a16="http://schemas.microsoft.com/office/drawing/2014/main" id="{72AFF1A2-65FF-EA81-EEAB-ADDA8B65984F}"/>
              </a:ext>
            </a:extLst>
          </p:cNvPr>
          <p:cNvSpPr>
            <a:spLocks noGrp="1"/>
          </p:cNvSpPr>
          <p:nvPr>
            <p:ph sz="half" idx="2"/>
          </p:nvPr>
        </p:nvSpPr>
        <p:spPr>
          <a:xfrm>
            <a:off x="4648200" y="1200151"/>
            <a:ext cx="4038600" cy="3105519"/>
          </a:xfrm>
        </p:spPr>
        <p:txBody>
          <a:bodyPr>
            <a:normAutofit fontScale="62500" lnSpcReduction="20000"/>
          </a:bodyPr>
          <a:lstStyle/>
          <a:p>
            <a:pPr marL="0" indent="0">
              <a:buNone/>
            </a:pPr>
            <a:r>
              <a:rPr lang="en-US" sz="4300" b="1" dirty="0"/>
              <a:t>National Webinar</a:t>
            </a:r>
          </a:p>
          <a:p>
            <a:pPr marL="0" indent="0">
              <a:buNone/>
            </a:pPr>
            <a:r>
              <a:rPr lang="en-US" dirty="0"/>
              <a:t>Skills training, speakers, action</a:t>
            </a:r>
          </a:p>
          <a:p>
            <a:pPr marL="0" indent="0">
              <a:buNone/>
            </a:pPr>
            <a:endParaRPr lang="en-US" dirty="0"/>
          </a:p>
          <a:p>
            <a:r>
              <a:rPr lang="en-US" dirty="0"/>
              <a:t>First Saturday of the month</a:t>
            </a:r>
          </a:p>
          <a:p>
            <a:r>
              <a:rPr lang="en-US" dirty="0"/>
              <a:t>1 p.m. ET, 12 p.m. CT, 10 a.m. PT</a:t>
            </a:r>
          </a:p>
          <a:p>
            <a:endParaRPr lang="en-US" dirty="0"/>
          </a:p>
          <a:p>
            <a:pPr marL="0" indent="0">
              <a:buNone/>
            </a:pPr>
            <a:r>
              <a:rPr lang="en-US" sz="2800" b="1" dirty="0">
                <a:latin typeface="Open Sans"/>
                <a:ea typeface="Open Sans"/>
                <a:cs typeface="Open Sans"/>
                <a:hlinkClick r:id="rId2"/>
              </a:rPr>
              <a:t>results.org/volunteers/national-webinars</a:t>
            </a:r>
            <a:endParaRPr lang="en-US" sz="2800" b="1" dirty="0">
              <a:latin typeface="Open Sans"/>
              <a:ea typeface="Open Sans"/>
              <a:cs typeface="Open Sans"/>
            </a:endParaRPr>
          </a:p>
        </p:txBody>
      </p:sp>
      <p:sp>
        <p:nvSpPr>
          <p:cNvPr id="2" name="Slide Number Placeholder 1">
            <a:extLst>
              <a:ext uri="{FF2B5EF4-FFF2-40B4-BE49-F238E27FC236}">
                <a16:creationId xmlns:a16="http://schemas.microsoft.com/office/drawing/2014/main" id="{2C14E575-7B6E-C8C6-D674-A8D07A78E456}"/>
              </a:ext>
            </a:extLst>
          </p:cNvPr>
          <p:cNvSpPr>
            <a:spLocks noGrp="1"/>
          </p:cNvSpPr>
          <p:nvPr>
            <p:ph type="sldNum" sz="quarter" idx="12"/>
          </p:nvPr>
        </p:nvSpPr>
        <p:spPr/>
        <p:txBody>
          <a:bodyPr/>
          <a:lstStyle/>
          <a:p>
            <a:fld id="{307E6868-079E-1649-B8D1-459B42CE4DE3}" type="slidenum">
              <a:rPr lang="en-US" smtClean="0"/>
              <a:t>23</a:t>
            </a:fld>
            <a:endParaRPr lang="en-US"/>
          </a:p>
        </p:txBody>
      </p:sp>
      <p:pic>
        <p:nvPicPr>
          <p:cNvPr id="7" name="Picture 2" descr="RESULTS staff and volunteers on Zoom for the monthly National Webinar">
            <a:extLst>
              <a:ext uri="{FF2B5EF4-FFF2-40B4-BE49-F238E27FC236}">
                <a16:creationId xmlns:a16="http://schemas.microsoft.com/office/drawing/2014/main" id="{E3C7716E-663D-CDD0-0358-ECEABA88CC6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274681"/>
            <a:ext cx="4038600" cy="25941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914FD77-49BF-DF86-9395-088723FFC2A9}"/>
              </a:ext>
            </a:extLst>
          </p:cNvPr>
          <p:cNvSpPr txBox="1"/>
          <p:nvPr/>
        </p:nvSpPr>
        <p:spPr>
          <a:xfrm>
            <a:off x="139516" y="4061763"/>
            <a:ext cx="8847190" cy="369332"/>
          </a:xfrm>
          <a:prstGeom prst="rect">
            <a:avLst/>
          </a:prstGeom>
          <a:noFill/>
        </p:spPr>
        <p:txBody>
          <a:bodyPr wrap="square" lIns="91440" tIns="45720" rIns="91440" bIns="45720" anchor="t">
            <a:spAutoFit/>
          </a:bodyPr>
          <a:lstStyle/>
          <a:p>
            <a:pPr algn="ctr"/>
            <a:r>
              <a:rPr lang="en-US" b="1" dirty="0">
                <a:latin typeface="Open Sans"/>
                <a:ea typeface="Open Sans"/>
                <a:cs typeface="Open Sans"/>
              </a:rPr>
              <a:t>All webinars are advertised on the RESULTS calendar: </a:t>
            </a:r>
            <a:r>
              <a:rPr lang="en-US" b="1" dirty="0">
                <a:solidFill>
                  <a:srgbClr val="ED1944"/>
                </a:solidFill>
                <a:latin typeface="Open Sans"/>
                <a:ea typeface="Open Sans"/>
                <a:cs typeface="Open Sans"/>
                <a:hlinkClick r:id="rId4">
                  <a:extLst>
                    <a:ext uri="{A12FA001-AC4F-418D-AE19-62706E023703}">
                      <ahyp:hlinkClr xmlns:ahyp="http://schemas.microsoft.com/office/drawing/2018/hyperlinkcolor" val="tx"/>
                    </a:ext>
                  </a:extLst>
                </a:hlinkClick>
              </a:rPr>
              <a:t>results.org/events</a:t>
            </a:r>
            <a:endParaRPr lang="en-US" sz="1400" i="1" dirty="0"/>
          </a:p>
        </p:txBody>
      </p:sp>
      <p:sp>
        <p:nvSpPr>
          <p:cNvPr id="9" name="TextBox 8">
            <a:extLst>
              <a:ext uri="{FF2B5EF4-FFF2-40B4-BE49-F238E27FC236}">
                <a16:creationId xmlns:a16="http://schemas.microsoft.com/office/drawing/2014/main" id="{12858783-4A17-CA99-8AD0-962D54CF70AB}"/>
              </a:ext>
            </a:extLst>
          </p:cNvPr>
          <p:cNvSpPr txBox="1"/>
          <p:nvPr/>
        </p:nvSpPr>
        <p:spPr>
          <a:xfrm>
            <a:off x="130627" y="4412891"/>
            <a:ext cx="88560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dirty="0">
                <a:latin typeface="Open Sans"/>
                <a:cs typeface="Segoe UI"/>
              </a:rPr>
              <a:t>You must register via Zoom to attend RESULTS webinars. </a:t>
            </a:r>
            <a:r>
              <a:rPr lang="en-US" sz="1400" dirty="0">
                <a:latin typeface="Open Sans"/>
                <a:cs typeface="Segoe UI"/>
              </a:rPr>
              <a:t>​</a:t>
            </a:r>
            <a:endParaRPr lang="en-US" sz="1400" dirty="0">
              <a:latin typeface="Open Sans"/>
              <a:ea typeface="Open Sans"/>
              <a:cs typeface="Segoe UI"/>
            </a:endParaRPr>
          </a:p>
          <a:p>
            <a:pPr algn="ctr"/>
            <a:r>
              <a:rPr lang="en-US" sz="1400" b="1" i="1" dirty="0">
                <a:latin typeface="Open Sans"/>
                <a:cs typeface="Segoe UI"/>
              </a:rPr>
              <a:t>Webinars are recorded and slides are available for download. </a:t>
            </a:r>
            <a:r>
              <a:rPr lang="en-US" sz="1400" dirty="0">
                <a:latin typeface="Open Sans"/>
                <a:cs typeface="Segoe UI"/>
              </a:rPr>
              <a:t>​</a:t>
            </a:r>
            <a:endParaRPr lang="en-US" sz="1400" dirty="0">
              <a:latin typeface="Open Sans"/>
              <a:ea typeface="Open Sans"/>
              <a:cs typeface="Segoe UI"/>
            </a:endParaRPr>
          </a:p>
        </p:txBody>
      </p:sp>
    </p:spTree>
    <p:extLst>
      <p:ext uri="{BB962C8B-B14F-4D97-AF65-F5344CB8AC3E}">
        <p14:creationId xmlns:p14="http://schemas.microsoft.com/office/powerpoint/2010/main" val="1435679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7AF256-2326-122E-5B20-CA87C68FC71C}"/>
              </a:ext>
            </a:extLst>
          </p:cNvPr>
          <p:cNvSpPr>
            <a:spLocks noGrp="1"/>
          </p:cNvSpPr>
          <p:nvPr>
            <p:ph type="title"/>
          </p:nvPr>
        </p:nvSpPr>
        <p:spPr/>
        <p:txBody>
          <a:bodyPr/>
          <a:lstStyle/>
          <a:p>
            <a:r>
              <a:rPr lang="en-US" dirty="0"/>
              <a:t>The Issues</a:t>
            </a:r>
          </a:p>
        </p:txBody>
      </p:sp>
    </p:spTree>
    <p:extLst>
      <p:ext uri="{BB962C8B-B14F-4D97-AF65-F5344CB8AC3E}">
        <p14:creationId xmlns:p14="http://schemas.microsoft.com/office/powerpoint/2010/main" val="1090303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1AF8D9-07DA-4025-BEFF-D4317A1F3E6D}"/>
              </a:ext>
            </a:extLst>
          </p:cNvPr>
          <p:cNvGrpSpPr/>
          <p:nvPr/>
        </p:nvGrpSpPr>
        <p:grpSpPr>
          <a:xfrm>
            <a:off x="910422" y="720299"/>
            <a:ext cx="4001445" cy="782450"/>
            <a:chOff x="910422" y="720299"/>
            <a:chExt cx="4001445" cy="782450"/>
          </a:xfrm>
        </p:grpSpPr>
        <p:sp>
          <p:nvSpPr>
            <p:cNvPr id="8" name="TextBox 7">
              <a:extLst>
                <a:ext uri="{FF2B5EF4-FFF2-40B4-BE49-F238E27FC236}">
                  <a16:creationId xmlns:a16="http://schemas.microsoft.com/office/drawing/2014/main" id="{3E7B9382-758A-1A4E-8FFD-6D728EF135C0}"/>
                </a:ext>
              </a:extLst>
            </p:cNvPr>
            <p:cNvSpPr txBox="1"/>
            <p:nvPr/>
          </p:nvSpPr>
          <p:spPr>
            <a:xfrm>
              <a:off x="2130567" y="725826"/>
              <a:ext cx="2781300" cy="707886"/>
            </a:xfrm>
            <a:prstGeom prst="rect">
              <a:avLst/>
            </a:prstGeom>
            <a:noFill/>
          </p:spPr>
          <p:txBody>
            <a:bodyPr wrap="square" rtlCol="0">
              <a:spAutoFit/>
            </a:bodyPr>
            <a:lstStyle/>
            <a:p>
              <a:r>
                <a:rPr lang="en-US" sz="4000" b="1" dirty="0">
                  <a:solidFill>
                    <a:srgbClr val="ED1944"/>
                  </a:solidFill>
                  <a:latin typeface="Open Sans" panose="020B0606030504020204" pitchFamily="34" charset="0"/>
                  <a:ea typeface="Open Sans" panose="020B0606030504020204" pitchFamily="34" charset="0"/>
                  <a:cs typeface="Open Sans" panose="020B0606030504020204" pitchFamily="34" charset="0"/>
                </a:rPr>
                <a:t>Education</a:t>
              </a:r>
              <a:endParaRPr lang="en-US" sz="4400" b="1" dirty="0">
                <a:solidFill>
                  <a:srgbClr val="ED194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a:extLst>
                <a:ext uri="{FF2B5EF4-FFF2-40B4-BE49-F238E27FC236}">
                  <a16:creationId xmlns:a16="http://schemas.microsoft.com/office/drawing/2014/main" id="{1982351E-A9B9-417F-8D3B-9A6B1681E9F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422" y="720299"/>
              <a:ext cx="782450" cy="782450"/>
            </a:xfrm>
            <a:prstGeom prst="rect">
              <a:avLst/>
            </a:prstGeom>
          </p:spPr>
        </p:pic>
      </p:grpSp>
      <p:grpSp>
        <p:nvGrpSpPr>
          <p:cNvPr id="4" name="Group 3">
            <a:extLst>
              <a:ext uri="{FF2B5EF4-FFF2-40B4-BE49-F238E27FC236}">
                <a16:creationId xmlns:a16="http://schemas.microsoft.com/office/drawing/2014/main" id="{068EC443-4599-462C-8755-14546FA36E8E}"/>
              </a:ext>
            </a:extLst>
          </p:cNvPr>
          <p:cNvGrpSpPr/>
          <p:nvPr/>
        </p:nvGrpSpPr>
        <p:grpSpPr>
          <a:xfrm>
            <a:off x="793230" y="3680421"/>
            <a:ext cx="6913544" cy="1016834"/>
            <a:chOff x="793230" y="3680421"/>
            <a:chExt cx="6913544" cy="1016834"/>
          </a:xfrm>
        </p:grpSpPr>
        <p:sp>
          <p:nvSpPr>
            <p:cNvPr id="12" name="TextBox 11">
              <a:extLst>
                <a:ext uri="{FF2B5EF4-FFF2-40B4-BE49-F238E27FC236}">
                  <a16:creationId xmlns:a16="http://schemas.microsoft.com/office/drawing/2014/main" id="{2C9F1CCE-2DA7-8540-8BE4-F94589B061D1}"/>
                </a:ext>
              </a:extLst>
            </p:cNvPr>
            <p:cNvSpPr txBox="1"/>
            <p:nvPr/>
          </p:nvSpPr>
          <p:spPr>
            <a:xfrm>
              <a:off x="2116960" y="3803140"/>
              <a:ext cx="5589814" cy="707886"/>
            </a:xfrm>
            <a:prstGeom prst="rect">
              <a:avLst/>
            </a:prstGeom>
            <a:noFill/>
          </p:spPr>
          <p:txBody>
            <a:bodyPr wrap="square" rtlCol="0">
              <a:spAutoFit/>
            </a:bodyPr>
            <a:lstStyle/>
            <a:p>
              <a:r>
                <a:rPr lang="en-US" sz="4000" b="1">
                  <a:solidFill>
                    <a:srgbClr val="ED1944"/>
                  </a:solidFill>
                  <a:latin typeface="Open Sans" panose="020B0606030504020204" pitchFamily="34" charset="0"/>
                  <a:ea typeface="Open Sans" panose="020B0606030504020204" pitchFamily="34" charset="0"/>
                  <a:cs typeface="Open Sans" panose="020B0606030504020204" pitchFamily="34" charset="0"/>
                </a:rPr>
                <a:t>Health &amp; Nutrition</a:t>
              </a:r>
            </a:p>
          </p:txBody>
        </p:sp>
        <p:pic>
          <p:nvPicPr>
            <p:cNvPr id="17" name="Graphic 16">
              <a:extLst>
                <a:ext uri="{FF2B5EF4-FFF2-40B4-BE49-F238E27FC236}">
                  <a16:creationId xmlns:a16="http://schemas.microsoft.com/office/drawing/2014/main" id="{6C11168E-100B-4584-B933-DE36AD9E2D9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3230" y="3680421"/>
              <a:ext cx="1016834" cy="1016834"/>
            </a:xfrm>
            <a:prstGeom prst="rect">
              <a:avLst/>
            </a:prstGeom>
          </p:spPr>
        </p:pic>
      </p:grpSp>
      <p:grpSp>
        <p:nvGrpSpPr>
          <p:cNvPr id="3" name="Group 2">
            <a:extLst>
              <a:ext uri="{FF2B5EF4-FFF2-40B4-BE49-F238E27FC236}">
                <a16:creationId xmlns:a16="http://schemas.microsoft.com/office/drawing/2014/main" id="{02B79B4C-E882-488C-9B56-4D16CC5CBD33}"/>
              </a:ext>
            </a:extLst>
          </p:cNvPr>
          <p:cNvGrpSpPr/>
          <p:nvPr/>
        </p:nvGrpSpPr>
        <p:grpSpPr>
          <a:xfrm>
            <a:off x="793230" y="2018909"/>
            <a:ext cx="7912231" cy="1323439"/>
            <a:chOff x="793230" y="2018909"/>
            <a:chExt cx="7912231" cy="1323439"/>
          </a:xfrm>
        </p:grpSpPr>
        <p:sp>
          <p:nvSpPr>
            <p:cNvPr id="10" name="TextBox 9">
              <a:extLst>
                <a:ext uri="{FF2B5EF4-FFF2-40B4-BE49-F238E27FC236}">
                  <a16:creationId xmlns:a16="http://schemas.microsoft.com/office/drawing/2014/main" id="{EFABB439-4FD9-2F4C-92AD-C7F24AA9FE6C}"/>
                </a:ext>
              </a:extLst>
            </p:cNvPr>
            <p:cNvSpPr txBox="1"/>
            <p:nvPr/>
          </p:nvSpPr>
          <p:spPr>
            <a:xfrm>
              <a:off x="2116960" y="2018909"/>
              <a:ext cx="6588501" cy="1323439"/>
            </a:xfrm>
            <a:prstGeom prst="rect">
              <a:avLst/>
            </a:prstGeom>
            <a:noFill/>
          </p:spPr>
          <p:txBody>
            <a:bodyPr wrap="square" rtlCol="0">
              <a:spAutoFit/>
            </a:bodyPr>
            <a:lstStyle/>
            <a:p>
              <a:r>
                <a:rPr lang="en-US" sz="4000" b="1">
                  <a:solidFill>
                    <a:srgbClr val="ED1944"/>
                  </a:solidFill>
                  <a:latin typeface="Open Sans" panose="020B0606030504020204" pitchFamily="34" charset="0"/>
                  <a:ea typeface="Open Sans" panose="020B0606030504020204" pitchFamily="34" charset="0"/>
                  <a:cs typeface="Open Sans" panose="020B0606030504020204" pitchFamily="34" charset="0"/>
                </a:rPr>
                <a:t>Economic Opportunity </a:t>
              </a:r>
            </a:p>
            <a:p>
              <a:r>
                <a:rPr lang="en-US" sz="4000" b="1">
                  <a:solidFill>
                    <a:srgbClr val="ED1944"/>
                  </a:solidFill>
                  <a:latin typeface="Open Sans" panose="020B0606030504020204" pitchFamily="34" charset="0"/>
                  <a:ea typeface="Open Sans" panose="020B0606030504020204" pitchFamily="34" charset="0"/>
                  <a:cs typeface="Open Sans" panose="020B0606030504020204" pitchFamily="34" charset="0"/>
                </a:rPr>
                <a:t>&amp; Security</a:t>
              </a:r>
            </a:p>
          </p:txBody>
        </p:sp>
        <p:pic>
          <p:nvPicPr>
            <p:cNvPr id="19" name="Graphic 18">
              <a:extLst>
                <a:ext uri="{FF2B5EF4-FFF2-40B4-BE49-F238E27FC236}">
                  <a16:creationId xmlns:a16="http://schemas.microsoft.com/office/drawing/2014/main" id="{E2C4C96C-0E05-44E6-BC6C-A28C0272DE3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230" y="2018909"/>
              <a:ext cx="1016834" cy="1016834"/>
            </a:xfrm>
            <a:prstGeom prst="rect">
              <a:avLst/>
            </a:prstGeom>
          </p:spPr>
        </p:pic>
      </p:grpSp>
    </p:spTree>
    <p:extLst>
      <p:ext uri="{BB962C8B-B14F-4D97-AF65-F5344CB8AC3E}">
        <p14:creationId xmlns:p14="http://schemas.microsoft.com/office/powerpoint/2010/main" val="4028323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C7B6-366F-11FA-971F-432A008B6851}"/>
              </a:ext>
            </a:extLst>
          </p:cNvPr>
          <p:cNvSpPr>
            <a:spLocks noGrp="1"/>
          </p:cNvSpPr>
          <p:nvPr>
            <p:ph type="title"/>
          </p:nvPr>
        </p:nvSpPr>
        <p:spPr/>
        <p:txBody>
          <a:bodyPr/>
          <a:lstStyle/>
          <a:p>
            <a:r>
              <a:rPr lang="en-US" dirty="0"/>
              <a:t>Use your Action Plans</a:t>
            </a:r>
          </a:p>
        </p:txBody>
      </p:sp>
      <p:pic>
        <p:nvPicPr>
          <p:cNvPr id="4" name="Picture 3" descr="Screenshot of the make it personal section on the Advocacy Action plan, page 2">
            <a:extLst>
              <a:ext uri="{FF2B5EF4-FFF2-40B4-BE49-F238E27FC236}">
                <a16:creationId xmlns:a16="http://schemas.microsoft.com/office/drawing/2014/main" id="{16364D0C-37BE-391F-B060-C14A50FA20E7}"/>
              </a:ext>
            </a:extLst>
          </p:cNvPr>
          <p:cNvPicPr>
            <a:picLocks noChangeAspect="1"/>
          </p:cNvPicPr>
          <p:nvPr/>
        </p:nvPicPr>
        <p:blipFill rotWithShape="1">
          <a:blip r:embed="rId3"/>
          <a:srcRect t="4005" b="67856"/>
          <a:stretch/>
        </p:blipFill>
        <p:spPr>
          <a:xfrm>
            <a:off x="874188" y="1766923"/>
            <a:ext cx="7395623" cy="2638822"/>
          </a:xfrm>
          <a:prstGeom prst="rect">
            <a:avLst/>
          </a:prstGeom>
        </p:spPr>
      </p:pic>
    </p:spTree>
    <p:extLst>
      <p:ext uri="{BB962C8B-B14F-4D97-AF65-F5344CB8AC3E}">
        <p14:creationId xmlns:p14="http://schemas.microsoft.com/office/powerpoint/2010/main" val="4238596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76797A-2967-4238-17EC-5864921BF4D7}"/>
              </a:ext>
            </a:extLst>
          </p:cNvPr>
          <p:cNvSpPr>
            <a:spLocks noGrp="1"/>
          </p:cNvSpPr>
          <p:nvPr>
            <p:ph type="title"/>
          </p:nvPr>
        </p:nvSpPr>
        <p:spPr/>
        <p:txBody>
          <a:bodyPr/>
          <a:lstStyle/>
          <a:p>
            <a:r>
              <a:rPr lang="en-US" dirty="0"/>
              <a:t>U.S. Poverty</a:t>
            </a:r>
          </a:p>
        </p:txBody>
      </p:sp>
    </p:spTree>
    <p:extLst>
      <p:ext uri="{BB962C8B-B14F-4D97-AF65-F5344CB8AC3E}">
        <p14:creationId xmlns:p14="http://schemas.microsoft.com/office/powerpoint/2010/main" val="1147987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455994" y="2002945"/>
            <a:ext cx="7401721" cy="2129648"/>
          </a:xfrm>
          <a:prstGeom prst="rect">
            <a:avLst/>
          </a:prstGeom>
          <a:noFill/>
          <a:ln w="12700">
            <a:noFill/>
            <a:miter lim="400000"/>
          </a:ln>
          <a:extLst>
            <a:ext uri="{C572A759-6A51-4108-AA02-DFA0A04FC94B}">
              <ma14:wrappingTextBoxFlag xmlns="" xmlns:ma14="http://schemas.microsoft.com/office/mac/drawingml/2011/main"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algn="l"/>
            <a:r>
              <a:rPr lang="en-US" sz="5400" dirty="0">
                <a:solidFill>
                  <a:schemeClr val="tx1"/>
                </a:solidFill>
                <a:latin typeface="Open Sans"/>
                <a:ea typeface="Open Sans"/>
                <a:cs typeface="Open Sans"/>
              </a:rPr>
              <a:t>Our goal:</a:t>
            </a:r>
            <a:r>
              <a:rPr lang="en-US" sz="5400" b="1" dirty="0">
                <a:solidFill>
                  <a:schemeClr val="tx1"/>
                </a:solidFill>
                <a:latin typeface="Open Sans"/>
                <a:ea typeface="Open Sans"/>
                <a:cs typeface="Open Sans"/>
              </a:rPr>
              <a:t> Promote economic justice through the tax code </a:t>
            </a:r>
            <a:endParaRPr lang="en-US" sz="5400" dirty="0">
              <a:solidFill>
                <a:schemeClr val="tx1"/>
              </a:solidFill>
              <a:latin typeface="Open Sans"/>
              <a:ea typeface="Open Sans"/>
              <a:cs typeface="Open Sans"/>
            </a:endParaRPr>
          </a:p>
          <a:p>
            <a:endParaRPr lang="en-US" sz="5400" b="1" dirty="0">
              <a:solidFill>
                <a:schemeClr val="tx1"/>
              </a:solidFill>
              <a:latin typeface="Open Sans"/>
              <a:ea typeface="Open Sans"/>
              <a:cs typeface="Open Sans"/>
            </a:endParaRPr>
          </a:p>
        </p:txBody>
      </p:sp>
    </p:spTree>
    <p:extLst>
      <p:ext uri="{BB962C8B-B14F-4D97-AF65-F5344CB8AC3E}">
        <p14:creationId xmlns:p14="http://schemas.microsoft.com/office/powerpoint/2010/main" val="1887871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0B54DC-60FF-5A3F-9B01-F4CB01923C02}"/>
              </a:ext>
            </a:extLst>
          </p:cNvPr>
          <p:cNvSpPr>
            <a:spLocks noGrp="1"/>
          </p:cNvSpPr>
          <p:nvPr>
            <p:ph type="title"/>
          </p:nvPr>
        </p:nvSpPr>
        <p:spPr/>
        <p:txBody>
          <a:bodyPr/>
          <a:lstStyle/>
          <a:p>
            <a:r>
              <a:rPr lang="en-US" dirty="0"/>
              <a:t>Child Tax Credit (CTC)</a:t>
            </a:r>
          </a:p>
        </p:txBody>
      </p:sp>
    </p:spTree>
    <p:extLst>
      <p:ext uri="{BB962C8B-B14F-4D97-AF65-F5344CB8AC3E}">
        <p14:creationId xmlns:p14="http://schemas.microsoft.com/office/powerpoint/2010/main" val="194656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3AC1AF7-A328-4FF6-B9AC-D400D66FCA2A}"/>
              </a:ext>
            </a:extLst>
          </p:cNvPr>
          <p:cNvSpPr>
            <a:spLocks noGrp="1"/>
          </p:cNvSpPr>
          <p:nvPr>
            <p:ph type="title"/>
          </p:nvPr>
        </p:nvSpPr>
        <p:spPr>
          <a:xfrm rot="-300000">
            <a:off x="-120517" y="255086"/>
            <a:ext cx="4129653" cy="847288"/>
          </a:xfrm>
        </p:spPr>
        <p:txBody>
          <a:bodyPr>
            <a:noAutofit/>
          </a:bodyPr>
          <a:lstStyle/>
          <a:p>
            <a:r>
              <a:rPr lang="en-US" sz="5400" b="0" i="1" dirty="0">
                <a:solidFill>
                  <a:schemeClr val="tx1"/>
                </a:solidFill>
                <a:latin typeface="Open Sans"/>
                <a:ea typeface="Open Sans"/>
                <a:cs typeface="Open Sans"/>
              </a:rPr>
              <a:t>Our Goals</a:t>
            </a:r>
          </a:p>
        </p:txBody>
      </p:sp>
      <p:sp>
        <p:nvSpPr>
          <p:cNvPr id="4" name="TextBox 1">
            <a:extLst>
              <a:ext uri="{FF2B5EF4-FFF2-40B4-BE49-F238E27FC236}">
                <a16:creationId xmlns:a16="http://schemas.microsoft.com/office/drawing/2014/main" id="{E0DA84C8-A76E-4539-866C-D794445E9041}"/>
              </a:ext>
            </a:extLst>
          </p:cNvPr>
          <p:cNvSpPr txBox="1"/>
          <p:nvPr/>
        </p:nvSpPr>
        <p:spPr>
          <a:xfrm>
            <a:off x="1484010" y="1259975"/>
            <a:ext cx="6175980"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200" b="1" dirty="0">
                <a:latin typeface="Open Sans"/>
                <a:ea typeface="Open Sans"/>
                <a:cs typeface="Open Sans"/>
              </a:rPr>
              <a:t>EMPOWERED</a:t>
            </a:r>
          </a:p>
        </p:txBody>
      </p:sp>
      <p:sp>
        <p:nvSpPr>
          <p:cNvPr id="5" name="TextBox 2">
            <a:extLst>
              <a:ext uri="{FF2B5EF4-FFF2-40B4-BE49-F238E27FC236}">
                <a16:creationId xmlns:a16="http://schemas.microsoft.com/office/drawing/2014/main" id="{66082DD2-D130-4906-87D3-4E8A5B7262E3}"/>
              </a:ext>
            </a:extLst>
          </p:cNvPr>
          <p:cNvSpPr txBox="1"/>
          <p:nvPr/>
        </p:nvSpPr>
        <p:spPr>
          <a:xfrm>
            <a:off x="2126106" y="2443214"/>
            <a:ext cx="4891787"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200" b="1" dirty="0">
                <a:latin typeface="Open Sans"/>
                <a:ea typeface="Open Sans"/>
                <a:cs typeface="Open Sans"/>
              </a:rPr>
              <a:t>EQUIPPED</a:t>
            </a:r>
            <a:endParaRPr lang="en-US" sz="8000" b="1" dirty="0">
              <a:latin typeface="Open Sans"/>
              <a:ea typeface="Open Sans"/>
              <a:cs typeface="Open Sans"/>
            </a:endParaRPr>
          </a:p>
        </p:txBody>
      </p:sp>
      <p:sp>
        <p:nvSpPr>
          <p:cNvPr id="6" name="TextBox 3">
            <a:extLst>
              <a:ext uri="{FF2B5EF4-FFF2-40B4-BE49-F238E27FC236}">
                <a16:creationId xmlns:a16="http://schemas.microsoft.com/office/drawing/2014/main" id="{52670C19-3B58-42FA-87EF-5509947EADCA}"/>
              </a:ext>
            </a:extLst>
          </p:cNvPr>
          <p:cNvSpPr txBox="1"/>
          <p:nvPr/>
        </p:nvSpPr>
        <p:spPr>
          <a:xfrm>
            <a:off x="1623311" y="3643543"/>
            <a:ext cx="5897376"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7200" b="1" dirty="0">
                <a:latin typeface="Open Sans"/>
                <a:ea typeface="Open Sans"/>
                <a:cs typeface="Open Sans"/>
              </a:rPr>
              <a:t>CONNECTED</a:t>
            </a:r>
            <a:endParaRPr lang="en-US" sz="8000" b="1" dirty="0">
              <a:latin typeface="Open Sans"/>
              <a:ea typeface="Open Sans"/>
              <a:cs typeface="Open Sans"/>
            </a:endParaRPr>
          </a:p>
        </p:txBody>
      </p:sp>
    </p:spTree>
    <p:extLst>
      <p:ext uri="{BB962C8B-B14F-4D97-AF65-F5344CB8AC3E}">
        <p14:creationId xmlns:p14="http://schemas.microsoft.com/office/powerpoint/2010/main" val="68849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690271" y="2004610"/>
            <a:ext cx="6610350" cy="1141413"/>
          </a:xfrm>
        </p:spPr>
        <p:txBody>
          <a:bodyPr>
            <a:noAutofit/>
          </a:bodyPr>
          <a:lstStyle/>
          <a:p>
            <a:pPr algn="l"/>
            <a:r>
              <a:rPr lang="en-US" sz="3600" b="1" dirty="0">
                <a:solidFill>
                  <a:srgbClr val="D50032"/>
                </a:solidFill>
                <a:latin typeface="Open Sans"/>
                <a:ea typeface="Open Sans"/>
                <a:cs typeface="Open Sans"/>
              </a:rPr>
              <a:t>The Child Tax Credit </a:t>
            </a:r>
            <a:r>
              <a:rPr lang="en-US" sz="4500" b="1" i="1" u="sng" dirty="0">
                <a:solidFill>
                  <a:srgbClr val="D50032"/>
                </a:solidFill>
                <a:latin typeface="Open Sans"/>
                <a:ea typeface="Open Sans"/>
                <a:cs typeface="Open Sans"/>
              </a:rPr>
              <a:t>works</a:t>
            </a:r>
            <a:r>
              <a:rPr lang="en-US" sz="3600" b="1" dirty="0">
                <a:solidFill>
                  <a:srgbClr val="D50032"/>
                </a:solidFill>
                <a:latin typeface="Open Sans"/>
                <a:ea typeface="Open Sans"/>
                <a:cs typeface="Open Sans"/>
              </a:rPr>
              <a:t>.</a:t>
            </a:r>
            <a:endParaRPr lang="en-US" sz="3600" dirty="0"/>
          </a:p>
        </p:txBody>
      </p:sp>
      <p:pic>
        <p:nvPicPr>
          <p:cNvPr id="3" name="Graphic 5" descr="Checkmark">
            <a:extLst>
              <a:ext uri="{FF2B5EF4-FFF2-40B4-BE49-F238E27FC236}">
                <a16:creationId xmlns:a16="http://schemas.microsoft.com/office/drawing/2014/main" id="{0C85DB32-2E11-F1FF-3A7A-B9DB9EE5C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778" y="2118124"/>
            <a:ext cx="914400" cy="914400"/>
          </a:xfrm>
          <a:prstGeom prst="rect">
            <a:avLst/>
          </a:prstGeom>
        </p:spPr>
      </p:pic>
    </p:spTree>
    <p:extLst>
      <p:ext uri="{BB962C8B-B14F-4D97-AF65-F5344CB8AC3E}">
        <p14:creationId xmlns:p14="http://schemas.microsoft.com/office/powerpoint/2010/main" val="527335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BD7B0-F666-FC90-031B-9B2BD5B9CB5C}"/>
              </a:ext>
            </a:extLst>
          </p:cNvPr>
          <p:cNvSpPr>
            <a:spLocks noGrp="1"/>
          </p:cNvSpPr>
          <p:nvPr>
            <p:ph type="title"/>
          </p:nvPr>
        </p:nvSpPr>
        <p:spPr/>
        <p:txBody>
          <a:bodyPr/>
          <a:lstStyle/>
          <a:p>
            <a:r>
              <a:rPr lang="en-US" dirty="0"/>
              <a:t>How families used the CTC</a:t>
            </a:r>
          </a:p>
        </p:txBody>
      </p:sp>
      <p:sp>
        <p:nvSpPr>
          <p:cNvPr id="6" name="Content Placeholder 5">
            <a:extLst>
              <a:ext uri="{FF2B5EF4-FFF2-40B4-BE49-F238E27FC236}">
                <a16:creationId xmlns:a16="http://schemas.microsoft.com/office/drawing/2014/main" id="{EB703476-B99A-1CFB-261F-64F598745108}"/>
              </a:ext>
            </a:extLst>
          </p:cNvPr>
          <p:cNvSpPr>
            <a:spLocks noGrp="1"/>
          </p:cNvSpPr>
          <p:nvPr>
            <p:ph idx="1"/>
          </p:nvPr>
        </p:nvSpPr>
        <p:spPr>
          <a:xfrm>
            <a:off x="457200" y="1050076"/>
            <a:ext cx="8229600" cy="536935"/>
          </a:xfrm>
        </p:spPr>
        <p:txBody>
          <a:bodyPr>
            <a:normAutofit/>
          </a:bodyPr>
          <a:lstStyle/>
          <a:p>
            <a:pPr marL="0" indent="0">
              <a:buNone/>
            </a:pPr>
            <a:r>
              <a:rPr lang="en-US" sz="1600" dirty="0">
                <a:solidFill>
                  <a:srgbClr val="000000"/>
                </a:solidFill>
                <a:latin typeface="Open Sans"/>
                <a:ea typeface="Open Sans"/>
                <a:cs typeface="Open Sans"/>
              </a:rPr>
              <a:t>Percent of households with incomes below $35,000 who spent their payments on:</a:t>
            </a:r>
            <a:endParaRPr lang="en-US" sz="1600" dirty="0"/>
          </a:p>
        </p:txBody>
      </p:sp>
      <p:sp>
        <p:nvSpPr>
          <p:cNvPr id="2" name="Slide Number Placeholder 1">
            <a:extLst>
              <a:ext uri="{FF2B5EF4-FFF2-40B4-BE49-F238E27FC236}">
                <a16:creationId xmlns:a16="http://schemas.microsoft.com/office/drawing/2014/main" id="{77BAE798-6182-1871-6F3E-B751C90E770C}"/>
              </a:ext>
            </a:extLst>
          </p:cNvPr>
          <p:cNvSpPr>
            <a:spLocks noGrp="1"/>
          </p:cNvSpPr>
          <p:nvPr>
            <p:ph type="sldNum" sz="quarter" idx="12"/>
          </p:nvPr>
        </p:nvSpPr>
        <p:spPr/>
        <p:txBody>
          <a:bodyPr/>
          <a:lstStyle/>
          <a:p>
            <a:fld id="{307E6868-079E-1649-B8D1-459B42CE4DE3}" type="slidenum">
              <a:rPr lang="en-US" smtClean="0"/>
              <a:t>31</a:t>
            </a:fld>
            <a:endParaRPr lang="en-US"/>
          </a:p>
        </p:txBody>
      </p:sp>
      <p:pic>
        <p:nvPicPr>
          <p:cNvPr id="7" name="Picture 11" descr="CBPP analysis of U.S. Census Bureau’s Household Pulse Survey collected between July and September 2021 focuses specifically on how lower-income families used the CTC -- families used the CTC for housing, food, clothing, and utilities — and education.&#10;Source: https://www.cbpp.org/blog/rising-food-and-energy-prices-underscore-the-urgency-of-acting-on-the-child-tax-credit ">
            <a:extLst>
              <a:ext uri="{FF2B5EF4-FFF2-40B4-BE49-F238E27FC236}">
                <a16:creationId xmlns:a16="http://schemas.microsoft.com/office/drawing/2014/main" id="{D81DE558-23B4-1CCA-FE4B-ABEABC586882}"/>
              </a:ext>
            </a:extLst>
          </p:cNvPr>
          <p:cNvPicPr>
            <a:picLocks noChangeAspect="1"/>
          </p:cNvPicPr>
          <p:nvPr/>
        </p:nvPicPr>
        <p:blipFill rotWithShape="1">
          <a:blip r:embed="rId3"/>
          <a:srcRect l="220" t="20065" r="220" b="23574"/>
          <a:stretch/>
        </p:blipFill>
        <p:spPr>
          <a:xfrm>
            <a:off x="860297" y="1336299"/>
            <a:ext cx="5567664" cy="3658983"/>
          </a:xfrm>
          <a:prstGeom prst="rect">
            <a:avLst/>
          </a:prstGeom>
        </p:spPr>
      </p:pic>
      <p:sp>
        <p:nvSpPr>
          <p:cNvPr id="8" name="TextBox 7">
            <a:extLst>
              <a:ext uri="{FF2B5EF4-FFF2-40B4-BE49-F238E27FC236}">
                <a16:creationId xmlns:a16="http://schemas.microsoft.com/office/drawing/2014/main" id="{D67DBCDA-7214-7A23-6F8D-8E31D9F0720B}"/>
              </a:ext>
            </a:extLst>
          </p:cNvPr>
          <p:cNvSpPr txBox="1"/>
          <p:nvPr/>
        </p:nvSpPr>
        <p:spPr>
          <a:xfrm>
            <a:off x="4391676" y="4394776"/>
            <a:ext cx="37890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t>Source: Center on Budget and Policy Priorities (CBPP) analysis of U.S. </a:t>
            </a:r>
            <a:r>
              <a:rPr lang="en-US" sz="1200" i="1" dirty="0">
                <a:ea typeface="+mn-lt"/>
                <a:cs typeface="+mn-lt"/>
              </a:rPr>
              <a:t>Census Bureau’s Household Pulse Survey collected between July and September 2021</a:t>
            </a:r>
            <a:endParaRPr lang="en-US" sz="1200" i="1" dirty="0"/>
          </a:p>
        </p:txBody>
      </p:sp>
    </p:spTree>
    <p:extLst>
      <p:ext uri="{BB962C8B-B14F-4D97-AF65-F5344CB8AC3E}">
        <p14:creationId xmlns:p14="http://schemas.microsoft.com/office/powerpoint/2010/main" val="1355437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690271" y="1530073"/>
            <a:ext cx="6610350" cy="2722331"/>
          </a:xfrm>
        </p:spPr>
        <p:txBody>
          <a:bodyPr>
            <a:noAutofit/>
          </a:bodyPr>
          <a:lstStyle/>
          <a:p>
            <a:pPr algn="l"/>
            <a:r>
              <a:rPr lang="en-US" dirty="0">
                <a:solidFill>
                  <a:srgbClr val="D50032"/>
                </a:solidFill>
                <a:latin typeface="Open Sans"/>
                <a:ea typeface="Open Sans"/>
                <a:cs typeface="Open Sans"/>
              </a:rPr>
              <a:t>In 2021, the Child Tax Credit kept more than </a:t>
            </a:r>
            <a:r>
              <a:rPr lang="en-US" sz="4000" i="1" u="sng" dirty="0">
                <a:solidFill>
                  <a:srgbClr val="D50032"/>
                </a:solidFill>
                <a:latin typeface="Open Sans"/>
                <a:ea typeface="Open Sans"/>
                <a:cs typeface="Open Sans"/>
              </a:rPr>
              <a:t>4 million </a:t>
            </a:r>
            <a:r>
              <a:rPr lang="en-US" dirty="0">
                <a:solidFill>
                  <a:srgbClr val="D50032"/>
                </a:solidFill>
                <a:latin typeface="Open Sans"/>
                <a:ea typeface="Open Sans"/>
                <a:cs typeface="Open Sans"/>
              </a:rPr>
              <a:t>children out of poverty every months</a:t>
            </a:r>
            <a:endParaRPr lang="en-US" sz="3600" dirty="0"/>
          </a:p>
        </p:txBody>
      </p:sp>
      <p:pic>
        <p:nvPicPr>
          <p:cNvPr id="3" name="Graphic 5" descr="Checkmark">
            <a:extLst>
              <a:ext uri="{FF2B5EF4-FFF2-40B4-BE49-F238E27FC236}">
                <a16:creationId xmlns:a16="http://schemas.microsoft.com/office/drawing/2014/main" id="{0C85DB32-2E11-F1FF-3A7A-B9DB9EE5C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778" y="1643587"/>
            <a:ext cx="914400" cy="914400"/>
          </a:xfrm>
          <a:prstGeom prst="rect">
            <a:avLst/>
          </a:prstGeom>
        </p:spPr>
      </p:pic>
    </p:spTree>
    <p:extLst>
      <p:ext uri="{BB962C8B-B14F-4D97-AF65-F5344CB8AC3E}">
        <p14:creationId xmlns:p14="http://schemas.microsoft.com/office/powerpoint/2010/main" val="3704114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E1466-4FF7-34B2-E47B-B1E2E4D06854}"/>
              </a:ext>
            </a:extLst>
          </p:cNvPr>
          <p:cNvSpPr>
            <a:spLocks noGrp="1"/>
          </p:cNvSpPr>
          <p:nvPr>
            <p:ph type="title"/>
          </p:nvPr>
        </p:nvSpPr>
        <p:spPr/>
        <p:txBody>
          <a:bodyPr>
            <a:noAutofit/>
          </a:bodyPr>
          <a:lstStyle/>
          <a:p>
            <a:r>
              <a:rPr lang="en-US" sz="2800" dirty="0"/>
              <a:t>Percentage in poverty by age: 2009-2022</a:t>
            </a:r>
          </a:p>
        </p:txBody>
      </p:sp>
      <p:sp>
        <p:nvSpPr>
          <p:cNvPr id="2" name="Slide Number Placeholder 1">
            <a:extLst>
              <a:ext uri="{FF2B5EF4-FFF2-40B4-BE49-F238E27FC236}">
                <a16:creationId xmlns:a16="http://schemas.microsoft.com/office/drawing/2014/main" id="{6DCB1267-7199-9660-2008-DFF8C89AB137}"/>
              </a:ext>
            </a:extLst>
          </p:cNvPr>
          <p:cNvSpPr>
            <a:spLocks noGrp="1"/>
          </p:cNvSpPr>
          <p:nvPr>
            <p:ph type="sldNum" sz="quarter" idx="12"/>
          </p:nvPr>
        </p:nvSpPr>
        <p:spPr/>
        <p:txBody>
          <a:bodyPr/>
          <a:lstStyle/>
          <a:p>
            <a:fld id="{307E6868-079E-1649-B8D1-459B42CE4DE3}" type="slidenum">
              <a:rPr lang="en-US" smtClean="0"/>
              <a:t>33</a:t>
            </a:fld>
            <a:endParaRPr lang="en-US"/>
          </a:p>
        </p:txBody>
      </p:sp>
      <p:pic>
        <p:nvPicPr>
          <p:cNvPr id="4" name="Picture 3" descr="Graph showing the percentage of poverty by age from 2009 to 2022">
            <a:extLst>
              <a:ext uri="{FF2B5EF4-FFF2-40B4-BE49-F238E27FC236}">
                <a16:creationId xmlns:a16="http://schemas.microsoft.com/office/drawing/2014/main" id="{289527FF-7543-C499-EFC3-6F1547DCAA3B}"/>
              </a:ext>
            </a:extLst>
          </p:cNvPr>
          <p:cNvPicPr>
            <a:picLocks noChangeAspect="1"/>
          </p:cNvPicPr>
          <p:nvPr/>
        </p:nvPicPr>
        <p:blipFill>
          <a:blip r:embed="rId3"/>
          <a:stretch>
            <a:fillRect/>
          </a:stretch>
        </p:blipFill>
        <p:spPr>
          <a:xfrm>
            <a:off x="151094" y="990405"/>
            <a:ext cx="8013701" cy="3849682"/>
          </a:xfrm>
          <a:prstGeom prst="rect">
            <a:avLst/>
          </a:prstGeom>
        </p:spPr>
      </p:pic>
      <p:sp>
        <p:nvSpPr>
          <p:cNvPr id="5" name="TextBox 4">
            <a:extLst>
              <a:ext uri="{FF2B5EF4-FFF2-40B4-BE49-F238E27FC236}">
                <a16:creationId xmlns:a16="http://schemas.microsoft.com/office/drawing/2014/main" id="{850B4C48-E8BD-51FF-67C4-18BF3276C80D}"/>
              </a:ext>
            </a:extLst>
          </p:cNvPr>
          <p:cNvSpPr txBox="1"/>
          <p:nvPr/>
        </p:nvSpPr>
        <p:spPr>
          <a:xfrm>
            <a:off x="5906002" y="4799021"/>
            <a:ext cx="24132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hlinkClick r:id="rId4"/>
              </a:rPr>
              <a:t>Source: United </a:t>
            </a:r>
            <a:r>
              <a:rPr lang="en-US" sz="1200" i="1" dirty="0">
                <a:ea typeface="+mn-lt"/>
                <a:cs typeface="+mn-lt"/>
                <a:hlinkClick r:id="rId4"/>
              </a:rPr>
              <a:t>Census Bureau data</a:t>
            </a:r>
            <a:endParaRPr lang="en-US" sz="1200" i="1" dirty="0">
              <a:ea typeface="Open Sans"/>
              <a:cs typeface="Open Sans"/>
            </a:endParaRPr>
          </a:p>
        </p:txBody>
      </p:sp>
      <p:cxnSp>
        <p:nvCxnSpPr>
          <p:cNvPr id="6" name="Straight Arrow Connector 5" descr="arrow pointing to lowest points on graph for 2021">
            <a:extLst>
              <a:ext uri="{FF2B5EF4-FFF2-40B4-BE49-F238E27FC236}">
                <a16:creationId xmlns:a16="http://schemas.microsoft.com/office/drawing/2014/main" id="{95E9C336-A61C-0DFC-9745-70758147179F}"/>
              </a:ext>
            </a:extLst>
          </p:cNvPr>
          <p:cNvCxnSpPr/>
          <p:nvPr/>
        </p:nvCxnSpPr>
        <p:spPr>
          <a:xfrm flipV="1">
            <a:off x="5405969" y="3650206"/>
            <a:ext cx="1380065" cy="14393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3B2EEE4-D2F1-D12A-8AB7-1DD5C1FA44EA}"/>
              </a:ext>
            </a:extLst>
          </p:cNvPr>
          <p:cNvSpPr txBox="1"/>
          <p:nvPr/>
        </p:nvSpPr>
        <p:spPr>
          <a:xfrm>
            <a:off x="3259668" y="3810368"/>
            <a:ext cx="32935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Open Sans"/>
                <a:cs typeface="Open Sans"/>
              </a:rPr>
              <a:t>2021 historic lows because of CTC and pandemic relief</a:t>
            </a:r>
          </a:p>
        </p:txBody>
      </p:sp>
      <p:cxnSp>
        <p:nvCxnSpPr>
          <p:cNvPr id="8" name="Straight Arrow Connector 7" descr="arrow pointing to increase in 2022 after lowest point on graph in 2021">
            <a:extLst>
              <a:ext uri="{FF2B5EF4-FFF2-40B4-BE49-F238E27FC236}">
                <a16:creationId xmlns:a16="http://schemas.microsoft.com/office/drawing/2014/main" id="{A01AD645-2FF1-36B2-D04C-5C7C36C732F9}"/>
              </a:ext>
            </a:extLst>
          </p:cNvPr>
          <p:cNvCxnSpPr>
            <a:cxnSpLocks/>
          </p:cNvCxnSpPr>
          <p:nvPr/>
        </p:nvCxnSpPr>
        <p:spPr>
          <a:xfrm flipH="1" flipV="1">
            <a:off x="7471248" y="2792748"/>
            <a:ext cx="803564" cy="49947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DAC0053-4DAF-E555-833B-BC1AA3A06FF2}"/>
              </a:ext>
            </a:extLst>
          </p:cNvPr>
          <p:cNvSpPr txBox="1"/>
          <p:nvPr/>
        </p:nvSpPr>
        <p:spPr>
          <a:xfrm>
            <a:off x="7609793" y="3338945"/>
            <a:ext cx="153420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Open Sans"/>
                <a:cs typeface="Open Sans"/>
              </a:rPr>
              <a:t>significant 2022 increase</a:t>
            </a:r>
          </a:p>
        </p:txBody>
      </p:sp>
      <p:sp>
        <p:nvSpPr>
          <p:cNvPr id="10" name="Rectangle: Rounded Corners 9" descr="box highlighting lowest points on graph for 2021">
            <a:extLst>
              <a:ext uri="{FF2B5EF4-FFF2-40B4-BE49-F238E27FC236}">
                <a16:creationId xmlns:a16="http://schemas.microsoft.com/office/drawing/2014/main" id="{A0C36B46-7DE2-D50B-70DE-E28376819099}"/>
              </a:ext>
            </a:extLst>
          </p:cNvPr>
          <p:cNvSpPr/>
          <p:nvPr/>
        </p:nvSpPr>
        <p:spPr>
          <a:xfrm>
            <a:off x="6786034" y="2571750"/>
            <a:ext cx="218448" cy="122239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Rounded Corners 10" descr="box highlighting increase in 2022 after lowest point on graph in 2021">
            <a:extLst>
              <a:ext uri="{FF2B5EF4-FFF2-40B4-BE49-F238E27FC236}">
                <a16:creationId xmlns:a16="http://schemas.microsoft.com/office/drawing/2014/main" id="{9B13AD21-063B-F939-1312-38B12F421635}"/>
              </a:ext>
            </a:extLst>
          </p:cNvPr>
          <p:cNvSpPr/>
          <p:nvPr/>
        </p:nvSpPr>
        <p:spPr>
          <a:xfrm>
            <a:off x="7263158" y="2036352"/>
            <a:ext cx="218448" cy="756396"/>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69711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459419" y="1047565"/>
            <a:ext cx="8225161" cy="3266984"/>
          </a:xfrm>
          <a:prstGeom prst="rect">
            <a:avLst/>
          </a:prstGeom>
          <a:noFill/>
          <a:ln w="12700">
            <a:noFill/>
            <a:miter lim="400000"/>
          </a:ln>
          <a:extLst>
            <a:ext uri="{C572A759-6A51-4108-AA02-DFA0A04FC94B}">
              <ma14:wrappingTextBoxFlag xmlns="" xmlns:ma14="http://schemas.microsoft.com/office/mac/drawingml/2011/main"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algn="l"/>
            <a:r>
              <a:rPr lang="en-US" sz="5400" dirty="0">
                <a:solidFill>
                  <a:schemeClr val="tx1"/>
                </a:solidFill>
                <a:latin typeface="Open Sans"/>
                <a:ea typeface="Open Sans"/>
                <a:cs typeface="Open Sans"/>
              </a:rPr>
              <a:t>Our call to action: </a:t>
            </a:r>
          </a:p>
          <a:p>
            <a:pPr algn="l"/>
            <a:r>
              <a:rPr lang="en-US" sz="5400" b="1" dirty="0">
                <a:solidFill>
                  <a:schemeClr val="tx1"/>
                </a:solidFill>
                <a:latin typeface="Open Sans"/>
                <a:ea typeface="Open Sans"/>
                <a:cs typeface="Open Sans"/>
              </a:rPr>
              <a:t>Make expansions to the CTC </a:t>
            </a:r>
            <a:r>
              <a:rPr lang="en-US" sz="5400" b="1" i="1" u="sng" dirty="0">
                <a:solidFill>
                  <a:schemeClr val="tx1"/>
                </a:solidFill>
                <a:latin typeface="Open Sans"/>
                <a:ea typeface="Open Sans"/>
                <a:cs typeface="Open Sans"/>
              </a:rPr>
              <a:t>permanent</a:t>
            </a:r>
            <a:r>
              <a:rPr lang="en-US" sz="5400" b="1" dirty="0">
                <a:solidFill>
                  <a:schemeClr val="tx1"/>
                </a:solidFill>
                <a:latin typeface="Open Sans"/>
                <a:ea typeface="Open Sans"/>
                <a:cs typeface="Open Sans"/>
              </a:rPr>
              <a:t> </a:t>
            </a:r>
            <a:endParaRPr lang="en-US" sz="5400" b="1" dirty="0">
              <a:solidFill>
                <a:schemeClr val="tx1"/>
              </a:solidFill>
              <a:latin typeface="Open Sans"/>
              <a:ea typeface="Open Sans"/>
              <a:cs typeface="Calibri"/>
            </a:endParaRPr>
          </a:p>
        </p:txBody>
      </p:sp>
    </p:spTree>
    <p:extLst>
      <p:ext uri="{BB962C8B-B14F-4D97-AF65-F5344CB8AC3E}">
        <p14:creationId xmlns:p14="http://schemas.microsoft.com/office/powerpoint/2010/main" val="657335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FF482-1FEB-3793-E3F3-E369CC5B55AC}"/>
              </a:ext>
            </a:extLst>
          </p:cNvPr>
          <p:cNvSpPr>
            <a:spLocks noGrp="1"/>
          </p:cNvSpPr>
          <p:nvPr>
            <p:ph type="title"/>
          </p:nvPr>
        </p:nvSpPr>
        <p:spPr/>
        <p:txBody>
          <a:bodyPr/>
          <a:lstStyle/>
          <a:p>
            <a:r>
              <a:rPr lang="en-US" dirty="0"/>
              <a:t>Global Poverty</a:t>
            </a:r>
          </a:p>
        </p:txBody>
      </p:sp>
    </p:spTree>
    <p:extLst>
      <p:ext uri="{BB962C8B-B14F-4D97-AF65-F5344CB8AC3E}">
        <p14:creationId xmlns:p14="http://schemas.microsoft.com/office/powerpoint/2010/main" val="2153327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DF3FEE-ED72-454C-A57A-8C0F8DA32807}"/>
              </a:ext>
            </a:extLst>
          </p:cNvPr>
          <p:cNvSpPr txBox="1"/>
          <p:nvPr/>
        </p:nvSpPr>
        <p:spPr>
          <a:xfrm>
            <a:off x="466062" y="955352"/>
            <a:ext cx="836865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latin typeface="Open Sans"/>
                <a:ea typeface="Open Sans"/>
                <a:cs typeface="Calibri"/>
              </a:rPr>
              <a:t>Our goal: </a:t>
            </a:r>
          </a:p>
          <a:p>
            <a:r>
              <a:rPr lang="en-US" sz="5400" b="1" dirty="0">
                <a:solidFill>
                  <a:srgbClr val="000000"/>
                </a:solidFill>
                <a:latin typeface="Open Sans" pitchFamily="2" charset="0"/>
              </a:rPr>
              <a:t>Promote e</a:t>
            </a:r>
            <a:r>
              <a:rPr lang="en-US" sz="5400" b="1" i="0" dirty="0">
                <a:solidFill>
                  <a:srgbClr val="000000"/>
                </a:solidFill>
                <a:effectLst/>
                <a:latin typeface="Open Sans" pitchFamily="2" charset="0"/>
              </a:rPr>
              <a:t>quity in international </a:t>
            </a:r>
          </a:p>
          <a:p>
            <a:r>
              <a:rPr lang="en-US" sz="5400" b="1" i="0" dirty="0">
                <a:solidFill>
                  <a:srgbClr val="000000"/>
                </a:solidFill>
                <a:effectLst/>
                <a:latin typeface="Open Sans" pitchFamily="2" charset="0"/>
              </a:rPr>
              <a:t>anti-poverty programs </a:t>
            </a:r>
            <a:r>
              <a:rPr lang="en-US" sz="5400" b="0" i="0" dirty="0">
                <a:solidFill>
                  <a:srgbClr val="000000"/>
                </a:solidFill>
                <a:effectLst/>
                <a:latin typeface="Open Sans" pitchFamily="2" charset="0"/>
              </a:rPr>
              <a:t> </a:t>
            </a:r>
            <a:endParaRPr lang="en-US" sz="5400" b="1" dirty="0">
              <a:latin typeface="Open Sans"/>
              <a:ea typeface="Open Sans"/>
              <a:cs typeface="Calibri"/>
            </a:endParaRPr>
          </a:p>
        </p:txBody>
      </p:sp>
    </p:spTree>
    <p:extLst>
      <p:ext uri="{BB962C8B-B14F-4D97-AF65-F5344CB8AC3E}">
        <p14:creationId xmlns:p14="http://schemas.microsoft.com/office/powerpoint/2010/main" val="4039899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AF737-9E2F-F973-3AD8-005B6DDB5E0E}"/>
              </a:ext>
            </a:extLst>
          </p:cNvPr>
          <p:cNvSpPr>
            <a:spLocks noGrp="1"/>
          </p:cNvSpPr>
          <p:nvPr>
            <p:ph type="title"/>
          </p:nvPr>
        </p:nvSpPr>
        <p:spPr/>
        <p:txBody>
          <a:bodyPr>
            <a:normAutofit fontScale="90000"/>
          </a:bodyPr>
          <a:lstStyle/>
          <a:p>
            <a:r>
              <a:rPr lang="en-US" dirty="0"/>
              <a:t>Ending the tuberculosis (TB) pandemic</a:t>
            </a:r>
          </a:p>
        </p:txBody>
      </p:sp>
    </p:spTree>
    <p:extLst>
      <p:ext uri="{BB962C8B-B14F-4D97-AF65-F5344CB8AC3E}">
        <p14:creationId xmlns:p14="http://schemas.microsoft.com/office/powerpoint/2010/main" val="2691096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690271" y="1906956"/>
            <a:ext cx="6610350" cy="1581969"/>
          </a:xfrm>
        </p:spPr>
        <p:txBody>
          <a:bodyPr>
            <a:noAutofit/>
          </a:bodyPr>
          <a:lstStyle/>
          <a:p>
            <a:pPr algn="l"/>
            <a:r>
              <a:rPr lang="en-US" sz="3600" b="1" dirty="0">
                <a:solidFill>
                  <a:srgbClr val="D50032"/>
                </a:solidFill>
                <a:latin typeface="Open Sans"/>
                <a:ea typeface="Open Sans"/>
                <a:cs typeface="Open Sans"/>
              </a:rPr>
              <a:t>Tuberculosis is preventable, treatable, and curable. </a:t>
            </a:r>
            <a:endParaRPr lang="en-US" sz="3600" dirty="0"/>
          </a:p>
        </p:txBody>
      </p:sp>
      <p:pic>
        <p:nvPicPr>
          <p:cNvPr id="3" name="Graphic 5" descr="Checkmark">
            <a:extLst>
              <a:ext uri="{FF2B5EF4-FFF2-40B4-BE49-F238E27FC236}">
                <a16:creationId xmlns:a16="http://schemas.microsoft.com/office/drawing/2014/main" id="{0C85DB32-2E11-F1FF-3A7A-B9DB9EE5CB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3778" y="2020470"/>
            <a:ext cx="914400" cy="914400"/>
          </a:xfrm>
          <a:prstGeom prst="rect">
            <a:avLst/>
          </a:prstGeom>
        </p:spPr>
      </p:pic>
    </p:spTree>
    <p:extLst>
      <p:ext uri="{BB962C8B-B14F-4D97-AF65-F5344CB8AC3E}">
        <p14:creationId xmlns:p14="http://schemas.microsoft.com/office/powerpoint/2010/main" val="2320797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690271" y="1906956"/>
            <a:ext cx="6610350" cy="1581969"/>
          </a:xfrm>
        </p:spPr>
        <p:txBody>
          <a:bodyPr>
            <a:noAutofit/>
          </a:bodyPr>
          <a:lstStyle/>
          <a:p>
            <a:pPr algn="l"/>
            <a:r>
              <a:rPr lang="en-US" sz="3600" b="1" dirty="0">
                <a:solidFill>
                  <a:srgbClr val="D50032"/>
                </a:solidFill>
                <a:latin typeface="Open Sans"/>
                <a:ea typeface="Open Sans"/>
                <a:cs typeface="Open Sans"/>
              </a:rPr>
              <a:t>Without treatment, tuberculosis is often fatal. </a:t>
            </a:r>
            <a:endParaRPr lang="en-US" sz="3600" dirty="0"/>
          </a:p>
        </p:txBody>
      </p:sp>
      <p:pic>
        <p:nvPicPr>
          <p:cNvPr id="4" name="Graphic 3" descr="X">
            <a:extLst>
              <a:ext uri="{FF2B5EF4-FFF2-40B4-BE49-F238E27FC236}">
                <a16:creationId xmlns:a16="http://schemas.microsoft.com/office/drawing/2014/main" id="{B46CD67B-0F06-57CF-2438-A918266809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825" y="2114549"/>
            <a:ext cx="914400" cy="914400"/>
          </a:xfrm>
          <a:prstGeom prst="rect">
            <a:avLst/>
          </a:prstGeom>
        </p:spPr>
      </p:pic>
    </p:spTree>
    <p:extLst>
      <p:ext uri="{BB962C8B-B14F-4D97-AF65-F5344CB8AC3E}">
        <p14:creationId xmlns:p14="http://schemas.microsoft.com/office/powerpoint/2010/main" val="3799848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Advocacy Action Plan, page 2">
            <a:extLst>
              <a:ext uri="{FF2B5EF4-FFF2-40B4-BE49-F238E27FC236}">
                <a16:creationId xmlns:a16="http://schemas.microsoft.com/office/drawing/2014/main" id="{538B9415-9871-D890-E464-11E26183DED0}"/>
              </a:ext>
            </a:extLst>
          </p:cNvPr>
          <p:cNvPicPr>
            <a:picLocks noChangeAspect="1"/>
          </p:cNvPicPr>
          <p:nvPr/>
        </p:nvPicPr>
        <p:blipFill>
          <a:blip r:embed="rId2"/>
          <a:stretch>
            <a:fillRect/>
          </a:stretch>
        </p:blipFill>
        <p:spPr>
          <a:xfrm>
            <a:off x="3897316" y="0"/>
            <a:ext cx="4056323" cy="5143500"/>
          </a:xfrm>
          <a:prstGeom prst="rect">
            <a:avLst/>
          </a:prstGeom>
        </p:spPr>
      </p:pic>
      <p:pic>
        <p:nvPicPr>
          <p:cNvPr id="4" name="Picture 3" descr="Screenshot of Advocacy Action plan, page 1">
            <a:extLst>
              <a:ext uri="{FF2B5EF4-FFF2-40B4-BE49-F238E27FC236}">
                <a16:creationId xmlns:a16="http://schemas.microsoft.com/office/drawing/2014/main" id="{63604C15-9138-7BD8-7321-166B1A02BB57}"/>
              </a:ext>
            </a:extLst>
          </p:cNvPr>
          <p:cNvPicPr>
            <a:picLocks noChangeAspect="1"/>
          </p:cNvPicPr>
          <p:nvPr/>
        </p:nvPicPr>
        <p:blipFill>
          <a:blip r:embed="rId3"/>
          <a:stretch>
            <a:fillRect/>
          </a:stretch>
        </p:blipFill>
        <p:spPr>
          <a:xfrm>
            <a:off x="175921" y="0"/>
            <a:ext cx="3989250" cy="5143500"/>
          </a:xfrm>
          <a:prstGeom prst="rect">
            <a:avLst/>
          </a:prstGeom>
        </p:spPr>
      </p:pic>
    </p:spTree>
    <p:extLst>
      <p:ext uri="{BB962C8B-B14F-4D97-AF65-F5344CB8AC3E}">
        <p14:creationId xmlns:p14="http://schemas.microsoft.com/office/powerpoint/2010/main" val="2859417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690271" y="1551849"/>
            <a:ext cx="6610350" cy="2407592"/>
          </a:xfrm>
        </p:spPr>
        <p:txBody>
          <a:bodyPr>
            <a:noAutofit/>
          </a:bodyPr>
          <a:lstStyle/>
          <a:p>
            <a:pPr algn="l"/>
            <a:r>
              <a:rPr lang="en-US" sz="3600" b="1" dirty="0">
                <a:solidFill>
                  <a:srgbClr val="D50032"/>
                </a:solidFill>
                <a:latin typeface="Open Sans"/>
                <a:ea typeface="Open Sans"/>
                <a:cs typeface="Open Sans"/>
              </a:rPr>
              <a:t>Tuberculosis is largely stigmatized as a disease of poverty.</a:t>
            </a:r>
            <a:endParaRPr lang="en-US" sz="3600" dirty="0"/>
          </a:p>
        </p:txBody>
      </p:sp>
      <p:pic>
        <p:nvPicPr>
          <p:cNvPr id="4" name="Graphic 3" descr="X">
            <a:extLst>
              <a:ext uri="{FF2B5EF4-FFF2-40B4-BE49-F238E27FC236}">
                <a16:creationId xmlns:a16="http://schemas.microsoft.com/office/drawing/2014/main" id="{B46CD67B-0F06-57CF-2438-A918266809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825" y="1759442"/>
            <a:ext cx="914400" cy="914400"/>
          </a:xfrm>
          <a:prstGeom prst="rect">
            <a:avLst/>
          </a:prstGeom>
        </p:spPr>
      </p:pic>
    </p:spTree>
    <p:extLst>
      <p:ext uri="{BB962C8B-B14F-4D97-AF65-F5344CB8AC3E}">
        <p14:creationId xmlns:p14="http://schemas.microsoft.com/office/powerpoint/2010/main" val="107309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690271" y="823880"/>
            <a:ext cx="6610350" cy="1360027"/>
          </a:xfrm>
        </p:spPr>
        <p:txBody>
          <a:bodyPr>
            <a:noAutofit/>
          </a:bodyPr>
          <a:lstStyle/>
          <a:p>
            <a:pPr algn="l"/>
            <a:r>
              <a:rPr lang="en-US" sz="2800" b="1" dirty="0">
                <a:solidFill>
                  <a:schemeClr val="tx1"/>
                </a:solidFill>
                <a:latin typeface="Open Sans"/>
                <a:ea typeface="Open Sans"/>
                <a:cs typeface="Open Sans"/>
              </a:rPr>
              <a:t>Tuberculosis infects over </a:t>
            </a:r>
            <a:r>
              <a:rPr lang="en-US" sz="2800" b="1" i="1" u="sng" dirty="0">
                <a:solidFill>
                  <a:schemeClr val="tx1"/>
                </a:solidFill>
                <a:latin typeface="Open Sans"/>
                <a:ea typeface="Open Sans"/>
                <a:cs typeface="Open Sans"/>
              </a:rPr>
              <a:t>10 million</a:t>
            </a:r>
            <a:r>
              <a:rPr lang="en-US" sz="2800" b="1" dirty="0">
                <a:solidFill>
                  <a:schemeClr val="tx1"/>
                </a:solidFill>
                <a:latin typeface="Open Sans"/>
                <a:ea typeface="Open Sans"/>
                <a:cs typeface="Open Sans"/>
              </a:rPr>
              <a:t> people each year.</a:t>
            </a:r>
            <a:endParaRPr lang="en-US" sz="2800" dirty="0">
              <a:solidFill>
                <a:schemeClr val="tx1"/>
              </a:solidFill>
            </a:endParaRPr>
          </a:p>
        </p:txBody>
      </p:sp>
      <p:pic>
        <p:nvPicPr>
          <p:cNvPr id="4" name="Graphic 3" descr="X">
            <a:extLst>
              <a:ext uri="{FF2B5EF4-FFF2-40B4-BE49-F238E27FC236}">
                <a16:creationId xmlns:a16="http://schemas.microsoft.com/office/drawing/2014/main" id="{B46CD67B-0F06-57CF-2438-A918266809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825" y="1031473"/>
            <a:ext cx="914400" cy="914400"/>
          </a:xfrm>
          <a:prstGeom prst="rect">
            <a:avLst/>
          </a:prstGeom>
        </p:spPr>
      </p:pic>
      <p:sp>
        <p:nvSpPr>
          <p:cNvPr id="3" name="Title 1">
            <a:extLst>
              <a:ext uri="{FF2B5EF4-FFF2-40B4-BE49-F238E27FC236}">
                <a16:creationId xmlns:a16="http://schemas.microsoft.com/office/drawing/2014/main" id="{489F01DB-8363-0AEB-CAE4-4FBBD0EAFF44}"/>
              </a:ext>
            </a:extLst>
          </p:cNvPr>
          <p:cNvSpPr txBox="1">
            <a:spLocks/>
          </p:cNvSpPr>
          <p:nvPr/>
        </p:nvSpPr>
        <p:spPr>
          <a:xfrm>
            <a:off x="1690271" y="2160417"/>
            <a:ext cx="6610350" cy="1360027"/>
          </a:xfrm>
          <a:prstGeom prst="rect">
            <a:avLst/>
          </a:prstGeom>
        </p:spPr>
        <p:txBody>
          <a:bodyPr vert="horz" lIns="91440" tIns="45720" rIns="91440" bIns="45720" rtlCol="0" anchor="ctr">
            <a:no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r>
              <a:rPr lang="en-US" sz="2800" b="1" dirty="0">
                <a:solidFill>
                  <a:schemeClr val="tx1"/>
                </a:solidFill>
                <a:latin typeface="Open Sans"/>
                <a:ea typeface="Open Sans"/>
                <a:cs typeface="Open Sans"/>
              </a:rPr>
              <a:t>Tuberculosis kills over </a:t>
            </a:r>
            <a:r>
              <a:rPr lang="en-US" sz="2800" b="1" i="1" u="sng" dirty="0">
                <a:solidFill>
                  <a:schemeClr val="tx1"/>
                </a:solidFill>
                <a:latin typeface="Open Sans"/>
                <a:ea typeface="Open Sans"/>
                <a:cs typeface="Open Sans"/>
              </a:rPr>
              <a:t>4,000 </a:t>
            </a:r>
            <a:r>
              <a:rPr lang="en-US" sz="2800" b="1" dirty="0">
                <a:solidFill>
                  <a:schemeClr val="tx1"/>
                </a:solidFill>
                <a:latin typeface="Open Sans"/>
                <a:ea typeface="Open Sans"/>
                <a:cs typeface="Open Sans"/>
              </a:rPr>
              <a:t>people every day.</a:t>
            </a:r>
            <a:endParaRPr lang="en-US" sz="2800" dirty="0">
              <a:solidFill>
                <a:schemeClr val="tx1"/>
              </a:solidFill>
            </a:endParaRPr>
          </a:p>
        </p:txBody>
      </p:sp>
      <p:pic>
        <p:nvPicPr>
          <p:cNvPr id="5" name="Graphic 4" descr="X">
            <a:extLst>
              <a:ext uri="{FF2B5EF4-FFF2-40B4-BE49-F238E27FC236}">
                <a16:creationId xmlns:a16="http://schemas.microsoft.com/office/drawing/2014/main" id="{6B7ECB53-EE29-18BF-6CE6-30F924A283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825" y="2368010"/>
            <a:ext cx="914400" cy="914400"/>
          </a:xfrm>
          <a:prstGeom prst="rect">
            <a:avLst/>
          </a:prstGeom>
        </p:spPr>
      </p:pic>
      <p:sp>
        <p:nvSpPr>
          <p:cNvPr id="6" name="Title 1">
            <a:extLst>
              <a:ext uri="{FF2B5EF4-FFF2-40B4-BE49-F238E27FC236}">
                <a16:creationId xmlns:a16="http://schemas.microsoft.com/office/drawing/2014/main" id="{F83AAC02-9645-F783-C4F7-D06C3544C0C5}"/>
              </a:ext>
            </a:extLst>
          </p:cNvPr>
          <p:cNvSpPr txBox="1">
            <a:spLocks/>
          </p:cNvSpPr>
          <p:nvPr/>
        </p:nvSpPr>
        <p:spPr>
          <a:xfrm>
            <a:off x="1677127" y="3526730"/>
            <a:ext cx="6610350" cy="1360027"/>
          </a:xfrm>
          <a:prstGeom prst="rect">
            <a:avLst/>
          </a:prstGeom>
        </p:spPr>
        <p:txBody>
          <a:bodyPr vert="horz" lIns="91440" tIns="45720" rIns="91440" bIns="45720" rtlCol="0" anchor="ctr">
            <a:no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r>
              <a:rPr lang="en-US" sz="2800" b="1" dirty="0">
                <a:solidFill>
                  <a:schemeClr val="tx1"/>
                </a:solidFill>
                <a:latin typeface="Open Sans"/>
                <a:ea typeface="Open Sans"/>
                <a:cs typeface="Open Sans"/>
              </a:rPr>
              <a:t>Over 95% of infections and deaths are in low-income countries.</a:t>
            </a:r>
            <a:endParaRPr lang="en-US" sz="2800" dirty="0">
              <a:solidFill>
                <a:schemeClr val="tx1"/>
              </a:solidFill>
            </a:endParaRPr>
          </a:p>
        </p:txBody>
      </p:sp>
      <p:pic>
        <p:nvPicPr>
          <p:cNvPr id="7" name="Graphic 6" descr="X">
            <a:extLst>
              <a:ext uri="{FF2B5EF4-FFF2-40B4-BE49-F238E27FC236}">
                <a16:creationId xmlns:a16="http://schemas.microsoft.com/office/drawing/2014/main" id="{DE2D108F-0E0D-0594-EFA4-17AD2B6E5C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681" y="3734323"/>
            <a:ext cx="914400" cy="914400"/>
          </a:xfrm>
          <a:prstGeom prst="rect">
            <a:avLst/>
          </a:prstGeom>
        </p:spPr>
      </p:pic>
    </p:spTree>
    <p:extLst>
      <p:ext uri="{BB962C8B-B14F-4D97-AF65-F5344CB8AC3E}">
        <p14:creationId xmlns:p14="http://schemas.microsoft.com/office/powerpoint/2010/main" val="3001168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212;p33">
            <a:extLst>
              <a:ext uri="{FF2B5EF4-FFF2-40B4-BE49-F238E27FC236}">
                <a16:creationId xmlns:a16="http://schemas.microsoft.com/office/drawing/2014/main" id="{732CBF18-83CD-C64B-88DB-B02361B53464}"/>
              </a:ext>
            </a:extLst>
          </p:cNvPr>
          <p:cNvSpPr txBox="1">
            <a:spLocks/>
          </p:cNvSpPr>
          <p:nvPr/>
        </p:nvSpPr>
        <p:spPr>
          <a:xfrm>
            <a:off x="459419" y="1047565"/>
            <a:ext cx="8225161" cy="3266984"/>
          </a:xfrm>
          <a:prstGeom prst="rect">
            <a:avLst/>
          </a:prstGeom>
          <a:noFill/>
          <a:ln w="12700">
            <a:noFill/>
            <a:miter lim="400000"/>
          </a:ln>
          <a:extLst>
            <a:ext uri="{C572A759-6A51-4108-AA02-DFA0A04FC94B}">
              <ma14:wrappingTextBoxFlag xmlns:ma14="http://schemas.microsoft.com/office/mac/drawingml/2011/main" xmlns="" val="1"/>
            </a:ext>
          </a:extLst>
        </p:spPr>
        <p:txBody>
          <a:bodyPr spcFirstLastPara="1" wrap="square" lIns="0" tIns="0" rIns="0" bIns="0" anchor="ctr" anchorCtr="0">
            <a:noAutofit/>
          </a:bodyPr>
          <a:lstStyle>
            <a:lvl1pPr marL="0" marR="0" lvl="0" indent="0" algn="ctr" defTabSz="584200" rtl="0" latinLnBrk="0">
              <a:lnSpc>
                <a:spcPct val="100000"/>
              </a:lnSpc>
              <a:spcBef>
                <a:spcPts val="0"/>
              </a:spcBef>
              <a:spcAft>
                <a:spcPts val="0"/>
              </a:spcAft>
              <a:buClr>
                <a:srgbClr val="58585B"/>
              </a:buClr>
              <a:buSzPts val="6200"/>
              <a:buFont typeface="Helvetica Neue"/>
              <a:buNone/>
              <a:tabLst/>
              <a:defRPr sz="6200" b="0" i="0" u="none" strike="noStrike" cap="none" spc="0" baseline="0">
                <a:ln>
                  <a:noFill/>
                </a:ln>
                <a:solidFill>
                  <a:srgbClr val="58585B"/>
                </a:solidFill>
                <a:uFillTx/>
                <a:latin typeface="Helvetica Neue"/>
                <a:ea typeface="Helvetica Neue"/>
                <a:cs typeface="Helvetica Neue"/>
                <a:sym typeface="Helvetica Neue"/>
              </a:defRPr>
            </a:lvl1pPr>
            <a:lvl2pPr marL="0" marR="0" lvl="1" indent="228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2pPr>
            <a:lvl3pPr marL="0" marR="0" lvl="2" indent="457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3pPr>
            <a:lvl4pPr marL="0" marR="0" lvl="3" indent="685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4pPr>
            <a:lvl5pPr marL="0" marR="0" lvl="4" indent="9144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5pPr>
            <a:lvl6pPr marL="0" marR="0" lvl="5" indent="11430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6pPr>
            <a:lvl7pPr marL="0" marR="0" lvl="6" indent="13716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7pPr>
            <a:lvl8pPr marL="0" marR="0" lvl="7" indent="16002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8pPr>
            <a:lvl9pPr marL="0" marR="0" lvl="8" indent="1828800" algn="ctr" defTabSz="584200" rtl="0" latinLnBrk="0">
              <a:lnSpc>
                <a:spcPct val="100000"/>
              </a:lnSpc>
              <a:spcBef>
                <a:spcPts val="0"/>
              </a:spcBef>
              <a:spcAft>
                <a:spcPts val="0"/>
              </a:spcAft>
              <a:buClr>
                <a:srgbClr val="FFFFFF"/>
              </a:buClr>
              <a:buSzPts val="8000"/>
              <a:buFont typeface="Helvetica Neue Light"/>
              <a:buNone/>
              <a:tabLst/>
              <a:defRPr sz="8000" b="0" i="0" u="none" strike="noStrike" cap="none" spc="0" baseline="0">
                <a:ln>
                  <a:noFill/>
                </a:ln>
                <a:solidFill>
                  <a:srgbClr val="FFFFFF"/>
                </a:solidFill>
                <a:uFillTx/>
                <a:latin typeface="Helvetica Neue Light"/>
                <a:ea typeface="Helvetica Neue Light"/>
                <a:cs typeface="Helvetica Neue Light"/>
                <a:sym typeface="Helvetica Neue Light"/>
              </a:defRPr>
            </a:lvl9pPr>
          </a:lstStyle>
          <a:p>
            <a:pPr algn="l"/>
            <a:r>
              <a:rPr lang="en-US" sz="4800" dirty="0">
                <a:solidFill>
                  <a:schemeClr val="tx1"/>
                </a:solidFill>
                <a:latin typeface="Open Sans"/>
                <a:ea typeface="Open Sans"/>
                <a:cs typeface="Open Sans"/>
              </a:rPr>
              <a:t>Our call to action: </a:t>
            </a:r>
          </a:p>
          <a:p>
            <a:pPr algn="l"/>
            <a:r>
              <a:rPr lang="en-US" sz="4800" b="1" i="1" u="sng" dirty="0">
                <a:solidFill>
                  <a:schemeClr val="tx1"/>
                </a:solidFill>
                <a:latin typeface="Open Sans"/>
                <a:ea typeface="Open Sans"/>
                <a:cs typeface="Open Sans"/>
              </a:rPr>
              <a:t>Increase funding </a:t>
            </a:r>
            <a:r>
              <a:rPr lang="en-US" sz="4800" b="1" dirty="0">
                <a:solidFill>
                  <a:schemeClr val="tx1"/>
                </a:solidFill>
                <a:latin typeface="Open Sans"/>
                <a:ea typeface="Open Sans"/>
                <a:cs typeface="Open Sans"/>
              </a:rPr>
              <a:t>for Tuberculosis programs</a:t>
            </a:r>
          </a:p>
        </p:txBody>
      </p:sp>
    </p:spTree>
    <p:extLst>
      <p:ext uri="{BB962C8B-B14F-4D97-AF65-F5344CB8AC3E}">
        <p14:creationId xmlns:p14="http://schemas.microsoft.com/office/powerpoint/2010/main" val="3434745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SULTS volunteers on Capitol Hill">
            <a:extLst>
              <a:ext uri="{FF2B5EF4-FFF2-40B4-BE49-F238E27FC236}">
                <a16:creationId xmlns:a16="http://schemas.microsoft.com/office/drawing/2014/main" id="{3EA919D6-653B-6C4C-BEE1-2DD70E8596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75848"/>
          </a:xfrm>
          <a:prstGeom prst="rect">
            <a:avLst/>
          </a:prstGeom>
        </p:spPr>
      </p:pic>
      <p:sp>
        <p:nvSpPr>
          <p:cNvPr id="6" name="Text Placeholder 2">
            <a:extLst>
              <a:ext uri="{FF2B5EF4-FFF2-40B4-BE49-F238E27FC236}">
                <a16:creationId xmlns:a16="http://schemas.microsoft.com/office/drawing/2014/main" id="{57F52120-2742-1D41-BDBB-9A75077377ED}"/>
              </a:ext>
            </a:extLst>
          </p:cNvPr>
          <p:cNvSpPr txBox="1">
            <a:spLocks/>
          </p:cNvSpPr>
          <p:nvPr/>
        </p:nvSpPr>
        <p:spPr>
          <a:xfrm>
            <a:off x="972355" y="1348575"/>
            <a:ext cx="7199289" cy="2478697"/>
          </a:xfrm>
          <a:prstGeom prst="rect">
            <a:avLst/>
          </a:prstGeom>
          <a:solidFill>
            <a:schemeClr val="bg1">
              <a:alpha val="95000"/>
            </a:schemeClr>
          </a:solidFill>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Why do you care about child poverty or ending tuberculosis?</a:t>
            </a:r>
          </a:p>
          <a:p>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1"/>
                </a:solidFill>
                <a:latin typeface="Open Sans"/>
                <a:ea typeface="Open Sans"/>
                <a:cs typeface="Open Sans"/>
              </a:rPr>
              <a:t>How have these issues impacted you or your community?</a:t>
            </a:r>
          </a:p>
        </p:txBody>
      </p:sp>
      <p:pic>
        <p:nvPicPr>
          <p:cNvPr id="2" name="Picture 1" descr="Text&#10;&#10;Description automatically generated with low confidence">
            <a:extLst>
              <a:ext uri="{FF2B5EF4-FFF2-40B4-BE49-F238E27FC236}">
                <a16:creationId xmlns:a16="http://schemas.microsoft.com/office/drawing/2014/main" id="{CDC1AA24-1022-494C-FD23-39E95A34CE55}"/>
              </a:ext>
            </a:extLst>
          </p:cNvPr>
          <p:cNvPicPr>
            <a:picLocks noChangeAspect="1"/>
          </p:cNvPicPr>
          <p:nvPr/>
        </p:nvPicPr>
        <p:blipFill>
          <a:blip r:embed="rId4"/>
          <a:stretch>
            <a:fillRect/>
          </a:stretch>
        </p:blipFill>
        <p:spPr>
          <a:xfrm>
            <a:off x="8007620" y="221248"/>
            <a:ext cx="928249" cy="745042"/>
          </a:xfrm>
          <a:prstGeom prst="rect">
            <a:avLst/>
          </a:prstGeom>
        </p:spPr>
      </p:pic>
    </p:spTree>
    <p:extLst>
      <p:ext uri="{BB962C8B-B14F-4D97-AF65-F5344CB8AC3E}">
        <p14:creationId xmlns:p14="http://schemas.microsoft.com/office/powerpoint/2010/main" val="4159828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997F0C-86BF-5BB3-E79A-103895E7A853}"/>
              </a:ext>
            </a:extLst>
          </p:cNvPr>
          <p:cNvSpPr>
            <a:spLocks noGrp="1"/>
          </p:cNvSpPr>
          <p:nvPr>
            <p:ph type="title"/>
          </p:nvPr>
        </p:nvSpPr>
        <p:spPr/>
        <p:txBody>
          <a:bodyPr/>
          <a:lstStyle/>
          <a:p>
            <a:r>
              <a:rPr lang="en-US" dirty="0"/>
              <a:t>Advocacy Skill</a:t>
            </a:r>
          </a:p>
        </p:txBody>
      </p:sp>
    </p:spTree>
    <p:extLst>
      <p:ext uri="{BB962C8B-B14F-4D97-AF65-F5344CB8AC3E}">
        <p14:creationId xmlns:p14="http://schemas.microsoft.com/office/powerpoint/2010/main" val="302589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81F4E-A226-A93E-DB2A-6A79D7B5648F}"/>
              </a:ext>
            </a:extLst>
          </p:cNvPr>
          <p:cNvSpPr>
            <a:spLocks noGrp="1"/>
          </p:cNvSpPr>
          <p:nvPr>
            <p:ph type="ctrTitle"/>
          </p:nvPr>
        </p:nvSpPr>
        <p:spPr/>
        <p:txBody>
          <a:bodyPr>
            <a:normAutofit fontScale="90000"/>
          </a:bodyPr>
          <a:lstStyle/>
          <a:p>
            <a:r>
              <a:rPr lang="en-US" dirty="0">
                <a:solidFill>
                  <a:schemeClr val="tx2"/>
                </a:solidFill>
              </a:rPr>
              <a:t>Do you know your members of Congress?</a:t>
            </a:r>
          </a:p>
        </p:txBody>
      </p:sp>
    </p:spTree>
    <p:extLst>
      <p:ext uri="{BB962C8B-B14F-4D97-AF65-F5344CB8AC3E}">
        <p14:creationId xmlns:p14="http://schemas.microsoft.com/office/powerpoint/2010/main" val="29590493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246F9-FA7C-2677-ECCB-E646D5E03775}"/>
              </a:ext>
            </a:extLst>
          </p:cNvPr>
          <p:cNvSpPr>
            <a:spLocks noGrp="1"/>
          </p:cNvSpPr>
          <p:nvPr>
            <p:ph type="ctrTitle"/>
          </p:nvPr>
        </p:nvSpPr>
        <p:spPr/>
        <p:txBody>
          <a:bodyPr>
            <a:normAutofit fontScale="90000"/>
          </a:bodyPr>
          <a:lstStyle/>
          <a:p>
            <a:r>
              <a:rPr lang="en-US" sz="3600" b="1" dirty="0">
                <a:solidFill>
                  <a:srgbClr val="D50032"/>
                </a:solidFill>
                <a:latin typeface="Open Sans"/>
                <a:ea typeface="Open Sans"/>
                <a:cs typeface="Open Sans"/>
              </a:rPr>
              <a:t>www.results.org/legislator-lookup</a:t>
            </a:r>
            <a:endParaRPr lang="en-US" dirty="0"/>
          </a:p>
        </p:txBody>
      </p:sp>
      <p:sp>
        <p:nvSpPr>
          <p:cNvPr id="3" name="Subtitle 2">
            <a:extLst>
              <a:ext uri="{FF2B5EF4-FFF2-40B4-BE49-F238E27FC236}">
                <a16:creationId xmlns:a16="http://schemas.microsoft.com/office/drawing/2014/main" id="{E96045FB-9BDD-FDE6-39B7-4F425B0E6870}"/>
              </a:ext>
            </a:extLst>
          </p:cNvPr>
          <p:cNvSpPr>
            <a:spLocks noGrp="1"/>
          </p:cNvSpPr>
          <p:nvPr>
            <p:ph type="subTitle" idx="1"/>
          </p:nvPr>
        </p:nvSpPr>
        <p:spPr/>
        <p:txBody>
          <a:bodyPr/>
          <a:lstStyle/>
          <a:p>
            <a:pPr algn="r"/>
            <a:r>
              <a:rPr lang="en-US" sz="3200" i="1" dirty="0">
                <a:solidFill>
                  <a:schemeClr val="tx1"/>
                </a:solidFill>
                <a:latin typeface="Open Sans"/>
                <a:ea typeface="Open Sans"/>
                <a:cs typeface="Open Sans"/>
              </a:rPr>
              <a:t>follow along!</a:t>
            </a:r>
            <a:endParaRPr lang="en-US" dirty="0">
              <a:solidFill>
                <a:schemeClr val="tx1"/>
              </a:solidFill>
            </a:endParaRPr>
          </a:p>
        </p:txBody>
      </p:sp>
      <p:sp>
        <p:nvSpPr>
          <p:cNvPr id="4" name="Slide Number Placeholder 3">
            <a:extLst>
              <a:ext uri="{FF2B5EF4-FFF2-40B4-BE49-F238E27FC236}">
                <a16:creationId xmlns:a16="http://schemas.microsoft.com/office/drawing/2014/main" id="{D1653CF6-0307-FA91-DFEC-EE4C988684D3}"/>
              </a:ext>
            </a:extLst>
          </p:cNvPr>
          <p:cNvSpPr>
            <a:spLocks noGrp="1"/>
          </p:cNvSpPr>
          <p:nvPr>
            <p:ph type="sldNum" sz="quarter" idx="12"/>
          </p:nvPr>
        </p:nvSpPr>
        <p:spPr/>
        <p:txBody>
          <a:bodyPr/>
          <a:lstStyle/>
          <a:p>
            <a:fld id="{307E6868-079E-1649-B8D1-459B42CE4DE3}" type="slidenum">
              <a:rPr lang="en-US" smtClean="0"/>
              <a:t>46</a:t>
            </a:fld>
            <a:endParaRPr lang="en-US" dirty="0"/>
          </a:p>
        </p:txBody>
      </p:sp>
      <p:sp>
        <p:nvSpPr>
          <p:cNvPr id="5" name="Arrow: Curved Up 4">
            <a:extLst>
              <a:ext uri="{FF2B5EF4-FFF2-40B4-BE49-F238E27FC236}">
                <a16:creationId xmlns:a16="http://schemas.microsoft.com/office/drawing/2014/main" id="{0B46F9D4-2B3F-D927-EE60-04B7BC751C75}"/>
              </a:ext>
              <a:ext uri="{C183D7F6-B498-43B3-948B-1728B52AA6E4}">
                <adec:decorative xmlns:adec="http://schemas.microsoft.com/office/drawing/2017/decorative" val="1"/>
              </a:ext>
            </a:extLst>
          </p:cNvPr>
          <p:cNvSpPr/>
          <p:nvPr/>
        </p:nvSpPr>
        <p:spPr>
          <a:xfrm rot="13860000" flipV="1">
            <a:off x="3778991" y="2792843"/>
            <a:ext cx="1446556" cy="786324"/>
          </a:xfrm>
          <a:prstGeom prst="curvedUpArrow">
            <a:avLst>
              <a:gd name="adj1" fmla="val 28043"/>
              <a:gd name="adj2" fmla="val 71824"/>
              <a:gd name="adj3" fmla="val 41468"/>
            </a:avLst>
          </a:prstGeom>
          <a:solidFill>
            <a:srgbClr val="29B5CF"/>
          </a:solidFill>
          <a:ln>
            <a:solidFill>
              <a:srgbClr val="29B5CF"/>
            </a:solidFill>
          </a:ln>
          <a:effectLst>
            <a:outerShdw blurRad="50800" dist="50800" dir="5400000" sx="2000" sy="2000" algn="ctr" rotWithShape="0">
              <a:srgbClr val="000000">
                <a:alpha val="43137"/>
              </a:srgbClr>
            </a:outerShdw>
            <a:softEdge rad="12700"/>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9341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B65041-28F3-B497-F482-393094D3AF76}"/>
              </a:ext>
            </a:extLst>
          </p:cNvPr>
          <p:cNvSpPr>
            <a:spLocks noGrp="1"/>
          </p:cNvSpPr>
          <p:nvPr>
            <p:ph type="title"/>
          </p:nvPr>
        </p:nvSpPr>
        <p:spPr/>
        <p:txBody>
          <a:bodyPr/>
          <a:lstStyle/>
          <a:p>
            <a:r>
              <a:rPr lang="en-US" dirty="0"/>
              <a:t>Join the movement</a:t>
            </a:r>
          </a:p>
        </p:txBody>
      </p:sp>
    </p:spTree>
    <p:extLst>
      <p:ext uri="{BB962C8B-B14F-4D97-AF65-F5344CB8AC3E}">
        <p14:creationId xmlns:p14="http://schemas.microsoft.com/office/powerpoint/2010/main" val="17419557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LTS advocate on Capitol Hill raising her hands ">
            <a:extLst>
              <a:ext uri="{FF2B5EF4-FFF2-40B4-BE49-F238E27FC236}">
                <a16:creationId xmlns:a16="http://schemas.microsoft.com/office/drawing/2014/main" id="{063ACAB8-86B0-084D-BB6D-C6543E975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511258" cy="5372100"/>
          </a:xfrm>
          <a:prstGeom prst="rect">
            <a:avLst/>
          </a:prstGeom>
        </p:spPr>
      </p:pic>
      <p:sp>
        <p:nvSpPr>
          <p:cNvPr id="9" name="Shape 254">
            <a:extLst>
              <a:ext uri="{FF2B5EF4-FFF2-40B4-BE49-F238E27FC236}">
                <a16:creationId xmlns:a16="http://schemas.microsoft.com/office/drawing/2014/main" id="{763B48FC-9926-9E43-9340-8C1D9C15B302}"/>
              </a:ext>
            </a:extLst>
          </p:cNvPr>
          <p:cNvSpPr/>
          <p:nvPr/>
        </p:nvSpPr>
        <p:spPr>
          <a:xfrm>
            <a:off x="1998133" y="119754"/>
            <a:ext cx="5147734" cy="718145"/>
          </a:xfrm>
          <a:prstGeom prst="rect">
            <a:avLst/>
          </a:prstGeom>
          <a:solidFill>
            <a:schemeClr val="bg1">
              <a:alpha val="95000"/>
            </a:schemeClr>
          </a:solidFill>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4800" b="1">
                <a:solidFill>
                  <a:schemeClr val="accent5"/>
                </a:solidFill>
                <a:latin typeface="+mj-lt"/>
                <a:ea typeface="+mj-ea"/>
                <a:cs typeface="+mj-cs"/>
                <a:sym typeface="Helvetica Neue"/>
              </a:defRPr>
            </a:lvl1pPr>
          </a:lstStyle>
          <a:p>
            <a:pPr algn="ctr"/>
            <a:r>
              <a:rPr lang="en-US" sz="4000" dirty="0">
                <a:solidFill>
                  <a:schemeClr val="tx2"/>
                </a:solidFill>
                <a:latin typeface="Open Sans"/>
                <a:ea typeface="Open Sans"/>
                <a:cs typeface="Open Sans"/>
              </a:rPr>
              <a:t>Be an advocate</a:t>
            </a:r>
            <a:endParaRPr sz="4000" dirty="0">
              <a:solidFill>
                <a:schemeClr val="tx2"/>
              </a:solidFill>
              <a:latin typeface="Open Sans"/>
              <a:ea typeface="Open Sans"/>
              <a:cs typeface="Open Sans"/>
            </a:endParaRPr>
          </a:p>
        </p:txBody>
      </p:sp>
      <p:pic>
        <p:nvPicPr>
          <p:cNvPr id="3" name="Picture 2" descr="Text&#10;&#10;Description automatically generated with low confidence">
            <a:extLst>
              <a:ext uri="{FF2B5EF4-FFF2-40B4-BE49-F238E27FC236}">
                <a16:creationId xmlns:a16="http://schemas.microsoft.com/office/drawing/2014/main" id="{1A37713A-EA3F-40A3-3E8D-34C98353BC0B}"/>
              </a:ext>
            </a:extLst>
          </p:cNvPr>
          <p:cNvPicPr>
            <a:picLocks noChangeAspect="1"/>
          </p:cNvPicPr>
          <p:nvPr/>
        </p:nvPicPr>
        <p:blipFill>
          <a:blip r:embed="rId3"/>
          <a:stretch>
            <a:fillRect/>
          </a:stretch>
        </p:blipFill>
        <p:spPr>
          <a:xfrm>
            <a:off x="8007620" y="221248"/>
            <a:ext cx="928249" cy="745042"/>
          </a:xfrm>
          <a:prstGeom prst="rect">
            <a:avLst/>
          </a:prstGeom>
        </p:spPr>
      </p:pic>
    </p:spTree>
    <p:extLst>
      <p:ext uri="{BB962C8B-B14F-4D97-AF65-F5344CB8AC3E}">
        <p14:creationId xmlns:p14="http://schemas.microsoft.com/office/powerpoint/2010/main" val="1884261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1583-F290-45E9-B7F0-BE43DA796551}"/>
              </a:ext>
            </a:extLst>
          </p:cNvPr>
          <p:cNvSpPr>
            <a:spLocks noGrp="1"/>
          </p:cNvSpPr>
          <p:nvPr>
            <p:ph type="title"/>
          </p:nvPr>
        </p:nvSpPr>
        <p:spPr/>
        <p:txBody>
          <a:bodyPr>
            <a:normAutofit/>
          </a:bodyPr>
          <a:lstStyle/>
          <a:p>
            <a:r>
              <a:rPr lang="en-US" b="1" dirty="0">
                <a:latin typeface="Open Sans"/>
                <a:ea typeface="Open Sans"/>
                <a:cs typeface="Calibri"/>
              </a:rPr>
              <a:t>How to </a:t>
            </a:r>
            <a:r>
              <a:rPr lang="en-US" dirty="0">
                <a:latin typeface="Open Sans"/>
                <a:ea typeface="Open Sans"/>
                <a:cs typeface="Calibri"/>
              </a:rPr>
              <a:t>g</a:t>
            </a:r>
            <a:r>
              <a:rPr lang="en-US" b="1" dirty="0">
                <a:latin typeface="Open Sans"/>
                <a:ea typeface="Open Sans"/>
                <a:cs typeface="Calibri"/>
              </a:rPr>
              <a:t>et involved</a:t>
            </a:r>
            <a:endParaRPr lang="en-US" b="1" dirty="0">
              <a:latin typeface="Open Sans"/>
              <a:ea typeface="Open Sans"/>
              <a:cs typeface="Open Sans"/>
            </a:endParaRPr>
          </a:p>
        </p:txBody>
      </p:sp>
      <p:graphicFrame>
        <p:nvGraphicFramePr>
          <p:cNvPr id="4" name="Diagram 4">
            <a:extLst>
              <a:ext uri="{FF2B5EF4-FFF2-40B4-BE49-F238E27FC236}">
                <a16:creationId xmlns:a16="http://schemas.microsoft.com/office/drawing/2014/main" id="{6D26884D-3618-485F-9FD0-B24FB8DBDDE9}"/>
              </a:ext>
            </a:extLst>
          </p:cNvPr>
          <p:cNvGraphicFramePr/>
          <p:nvPr>
            <p:extLst>
              <p:ext uri="{D42A27DB-BD31-4B8C-83A1-F6EECF244321}">
                <p14:modId xmlns:p14="http://schemas.microsoft.com/office/powerpoint/2010/main" val="1561741218"/>
              </p:ext>
            </p:extLst>
          </p:nvPr>
        </p:nvGraphicFramePr>
        <p:xfrm>
          <a:off x="544920" y="1327739"/>
          <a:ext cx="7961126" cy="3650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328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40F358-01BC-C5D3-AF0D-EDDD289FEDC4}"/>
              </a:ext>
            </a:extLst>
          </p:cNvPr>
          <p:cNvSpPr>
            <a:spLocks noGrp="1"/>
          </p:cNvSpPr>
          <p:nvPr>
            <p:ph type="title"/>
          </p:nvPr>
        </p:nvSpPr>
        <p:spPr/>
        <p:txBody>
          <a:bodyPr/>
          <a:lstStyle/>
          <a:p>
            <a:r>
              <a:rPr lang="en-US" dirty="0"/>
              <a:t>Poll</a:t>
            </a:r>
          </a:p>
        </p:txBody>
      </p:sp>
    </p:spTree>
    <p:extLst>
      <p:ext uri="{BB962C8B-B14F-4D97-AF65-F5344CB8AC3E}">
        <p14:creationId xmlns:p14="http://schemas.microsoft.com/office/powerpoint/2010/main" val="3345290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919D6-653B-6C4C-BEE1-2DD70E8596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75848"/>
          </a:xfrm>
          <a:prstGeom prst="rect">
            <a:avLst/>
          </a:prstGeom>
        </p:spPr>
      </p:pic>
      <p:sp>
        <p:nvSpPr>
          <p:cNvPr id="6" name="Text Placeholder 2" descr="RESULTS volunteers on Capitol Hill">
            <a:extLst>
              <a:ext uri="{FF2B5EF4-FFF2-40B4-BE49-F238E27FC236}">
                <a16:creationId xmlns:a16="http://schemas.microsoft.com/office/drawing/2014/main" id="{57F52120-2742-1D41-BDBB-9A75077377ED}"/>
              </a:ext>
            </a:extLst>
          </p:cNvPr>
          <p:cNvSpPr txBox="1">
            <a:spLocks/>
          </p:cNvSpPr>
          <p:nvPr/>
        </p:nvSpPr>
        <p:spPr>
          <a:xfrm>
            <a:off x="0" y="0"/>
            <a:ext cx="9144000" cy="5175848"/>
          </a:xfrm>
          <a:prstGeom prst="rect">
            <a:avLst/>
          </a:prstGeom>
          <a:solidFill>
            <a:srgbClr val="FFFFFF">
              <a:alpha val="72157"/>
            </a:srgb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Nothing can stop the power of a committed and determined people to make a difference in our society.</a:t>
            </a:r>
            <a:endParaRPr lang="en-US" sz="1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36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Rep. John Lewis</a:t>
            </a:r>
          </a:p>
        </p:txBody>
      </p:sp>
      <p:pic>
        <p:nvPicPr>
          <p:cNvPr id="2" name="Picture 1" descr="Text&#10;&#10;Description automatically generated with low confidence">
            <a:extLst>
              <a:ext uri="{FF2B5EF4-FFF2-40B4-BE49-F238E27FC236}">
                <a16:creationId xmlns:a16="http://schemas.microsoft.com/office/drawing/2014/main" id="{C6926DF2-7BF3-D3AB-F4DE-2FF102CFE60B}"/>
              </a:ext>
            </a:extLst>
          </p:cNvPr>
          <p:cNvPicPr>
            <a:picLocks noChangeAspect="1"/>
          </p:cNvPicPr>
          <p:nvPr/>
        </p:nvPicPr>
        <p:blipFill>
          <a:blip r:embed="rId4"/>
          <a:stretch>
            <a:fillRect/>
          </a:stretch>
        </p:blipFill>
        <p:spPr>
          <a:xfrm>
            <a:off x="8007620" y="221248"/>
            <a:ext cx="928249" cy="745042"/>
          </a:xfrm>
          <a:prstGeom prst="rect">
            <a:avLst/>
          </a:prstGeom>
        </p:spPr>
      </p:pic>
    </p:spTree>
    <p:extLst>
      <p:ext uri="{BB962C8B-B14F-4D97-AF65-F5344CB8AC3E}">
        <p14:creationId xmlns:p14="http://schemas.microsoft.com/office/powerpoint/2010/main" val="598190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0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1300-9EB7-4DE9-9054-F187D742DE6B}"/>
              </a:ext>
            </a:extLst>
          </p:cNvPr>
          <p:cNvSpPr>
            <a:spLocks noGrp="1"/>
          </p:cNvSpPr>
          <p:nvPr>
            <p:ph type="title"/>
          </p:nvPr>
        </p:nvSpPr>
        <p:spPr/>
        <p:txBody>
          <a:bodyPr/>
          <a:lstStyle/>
          <a:p>
            <a:pPr algn="l"/>
            <a:r>
              <a:rPr lang="en-US" b="1" dirty="0">
                <a:latin typeface="Open Sans" panose="020B0606030504020204" pitchFamily="34" charset="0"/>
                <a:ea typeface="Open Sans" panose="020B0606030504020204" pitchFamily="34" charset="0"/>
                <a:cs typeface="Open Sans" panose="020B0606030504020204" pitchFamily="34" charset="0"/>
              </a:rPr>
              <a:t>Keep in mind…</a:t>
            </a:r>
          </a:p>
        </p:txBody>
      </p:sp>
      <p:sp>
        <p:nvSpPr>
          <p:cNvPr id="3" name="Content Placeholder 2">
            <a:extLst>
              <a:ext uri="{FF2B5EF4-FFF2-40B4-BE49-F238E27FC236}">
                <a16:creationId xmlns:a16="http://schemas.microsoft.com/office/drawing/2014/main" id="{93DF3D40-427B-4DD5-9219-F635E2A57FC1}"/>
              </a:ext>
            </a:extLst>
          </p:cNvPr>
          <p:cNvSpPr>
            <a:spLocks noGrp="1"/>
          </p:cNvSpPr>
          <p:nvPr>
            <p:ph sz="half" idx="1"/>
          </p:nvPr>
        </p:nvSpPr>
        <p:spPr/>
        <p:txBody>
          <a:bodyPr vert="horz" lIns="91440" tIns="45720" rIns="91440" bIns="45720" rtlCol="0" anchor="t">
            <a:normAutofit/>
          </a:bodyPr>
          <a:lstStyle/>
          <a:p>
            <a:pPr>
              <a:buFont typeface="Wingdings" panose="05000000000000000000" pitchFamily="2" charset="2"/>
              <a:buChar char="ü"/>
            </a:pPr>
            <a:r>
              <a:rPr lang="en-US" dirty="0">
                <a:latin typeface="Open Sans" panose="020B0606030504020204" pitchFamily="34" charset="0"/>
                <a:ea typeface="Open Sans" panose="020B0606030504020204" pitchFamily="34" charset="0"/>
                <a:cs typeface="Open Sans" panose="020B0606030504020204" pitchFamily="34" charset="0"/>
              </a:rPr>
              <a:t>Stay on mute</a:t>
            </a:r>
          </a:p>
          <a:p>
            <a:pPr>
              <a:buFont typeface="Wingdings" panose="05000000000000000000" pitchFamily="2" charset="2"/>
              <a:buChar char="ü"/>
            </a:pPr>
            <a:r>
              <a:rPr lang="en-US" dirty="0">
                <a:latin typeface="Open Sans"/>
                <a:ea typeface="Open Sans"/>
                <a:cs typeface="Open Sans"/>
              </a:rPr>
              <a:t>Private chat us if you have tech issues </a:t>
            </a:r>
            <a:endParaRPr lang="en-US" dirty="0"/>
          </a:p>
          <a:p>
            <a:pPr>
              <a:buFont typeface="Wingdings" panose="05000000000000000000" pitchFamily="2" charset="2"/>
              <a:buChar char="ü"/>
            </a:pPr>
            <a:r>
              <a:rPr lang="en-US" dirty="0">
                <a:latin typeface="Open Sans" panose="020B0606030504020204" pitchFamily="34" charset="0"/>
                <a:ea typeface="Open Sans" panose="020B0606030504020204" pitchFamily="34" charset="0"/>
                <a:cs typeface="Open Sans" panose="020B0606030504020204" pitchFamily="34" charset="0"/>
              </a:rPr>
              <a:t>Live transcript available</a:t>
            </a:r>
          </a:p>
          <a:p>
            <a:endParaRPr lang="en-US" dirty="0">
              <a:cs typeface="Calibri"/>
            </a:endParaRPr>
          </a:p>
        </p:txBody>
      </p:sp>
      <p:sp>
        <p:nvSpPr>
          <p:cNvPr id="4" name="Content Placeholder 3">
            <a:extLst>
              <a:ext uri="{FF2B5EF4-FFF2-40B4-BE49-F238E27FC236}">
                <a16:creationId xmlns:a16="http://schemas.microsoft.com/office/drawing/2014/main" id="{B100F8AE-F023-512B-9EEC-0C7FD026EDF6}"/>
              </a:ext>
            </a:extLst>
          </p:cNvPr>
          <p:cNvSpPr>
            <a:spLocks noGrp="1"/>
          </p:cNvSpPr>
          <p:nvPr>
            <p:ph sz="half" idx="2"/>
          </p:nvPr>
        </p:nvSpPr>
        <p:spPr>
          <a:xfrm>
            <a:off x="4648200" y="1200151"/>
            <a:ext cx="4038600" cy="2703023"/>
          </a:xfrm>
          <a:solidFill>
            <a:schemeClr val="accent1"/>
          </a:solidFill>
        </p:spPr>
        <p:txBody>
          <a:bodyPr/>
          <a:lstStyle/>
          <a:p>
            <a:pPr marL="0" indent="0" algn="ctr">
              <a:buNone/>
            </a:pPr>
            <a:r>
              <a:rPr lang="en-US" dirty="0"/>
              <a:t>	</a:t>
            </a:r>
            <a:r>
              <a:rPr lang="en-US" b="1" dirty="0"/>
              <a:t>Zoom tip</a:t>
            </a:r>
          </a:p>
          <a:p>
            <a:pPr marL="0" indent="0" algn="ctr">
              <a:buNone/>
            </a:pPr>
            <a:r>
              <a:rPr lang="en-US" dirty="0"/>
              <a:t>Want to rename yourself? </a:t>
            </a:r>
            <a:r>
              <a:rPr lang="en-US" b="1" dirty="0"/>
              <a:t>Right click</a:t>
            </a:r>
            <a:r>
              <a:rPr lang="en-US" dirty="0"/>
              <a:t> on your Zoom square and select “</a:t>
            </a:r>
            <a:r>
              <a:rPr lang="en-US" b="1" dirty="0"/>
              <a:t>rename</a:t>
            </a:r>
            <a:r>
              <a:rPr lang="en-US" dirty="0"/>
              <a:t>”</a:t>
            </a:r>
          </a:p>
        </p:txBody>
      </p:sp>
      <p:pic>
        <p:nvPicPr>
          <p:cNvPr id="9" name="Graphic 8">
            <a:extLst>
              <a:ext uri="{FF2B5EF4-FFF2-40B4-BE49-F238E27FC236}">
                <a16:creationId xmlns:a16="http://schemas.microsoft.com/office/drawing/2014/main" id="{D0D4218F-7D57-3ABE-23BB-B68D55CB4EA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7168" y="1220979"/>
            <a:ext cx="514906" cy="514906"/>
          </a:xfrm>
          <a:prstGeom prst="rect">
            <a:avLst/>
          </a:prstGeom>
        </p:spPr>
      </p:pic>
      <p:pic>
        <p:nvPicPr>
          <p:cNvPr id="19" name="Picture 18" descr="Screenshot of Zoom toolbar">
            <a:extLst>
              <a:ext uri="{FF2B5EF4-FFF2-40B4-BE49-F238E27FC236}">
                <a16:creationId xmlns:a16="http://schemas.microsoft.com/office/drawing/2014/main" id="{0908E1C9-D436-DC3E-F68E-97A601C7E0DC}"/>
              </a:ext>
            </a:extLst>
          </p:cNvPr>
          <p:cNvPicPr>
            <a:picLocks noChangeAspect="1"/>
          </p:cNvPicPr>
          <p:nvPr/>
        </p:nvPicPr>
        <p:blipFill rotWithShape="1">
          <a:blip r:embed="rId5"/>
          <a:srcRect b="10926"/>
          <a:stretch/>
        </p:blipFill>
        <p:spPr>
          <a:xfrm>
            <a:off x="190059" y="4352222"/>
            <a:ext cx="8763881" cy="506806"/>
          </a:xfrm>
          <a:prstGeom prst="rect">
            <a:avLst/>
          </a:prstGeom>
        </p:spPr>
      </p:pic>
      <p:sp>
        <p:nvSpPr>
          <p:cNvPr id="17" name="Oval 16">
            <a:extLst>
              <a:ext uri="{FF2B5EF4-FFF2-40B4-BE49-F238E27FC236}">
                <a16:creationId xmlns:a16="http://schemas.microsoft.com/office/drawing/2014/main" id="{62673E79-70D9-9421-7C7E-2E60D10B1311}"/>
              </a:ext>
            </a:extLst>
          </p:cNvPr>
          <p:cNvSpPr/>
          <p:nvPr/>
        </p:nvSpPr>
        <p:spPr>
          <a:xfrm>
            <a:off x="5820133" y="4230054"/>
            <a:ext cx="889947" cy="778973"/>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D50698-0DE2-D2FB-A0B1-FFCE0AEE86B0}"/>
              </a:ext>
            </a:extLst>
          </p:cNvPr>
          <p:cNvSpPr/>
          <p:nvPr/>
        </p:nvSpPr>
        <p:spPr>
          <a:xfrm>
            <a:off x="135600" y="4230054"/>
            <a:ext cx="889947" cy="778973"/>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60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RESULTS volunteer holding a sign that says voices that change the world">
            <a:extLst>
              <a:ext uri="{FF2B5EF4-FFF2-40B4-BE49-F238E27FC236}">
                <a16:creationId xmlns:a16="http://schemas.microsoft.com/office/drawing/2014/main" id="{29F76B04-9A43-419D-A061-57E84B9222EA}"/>
              </a:ext>
            </a:extLst>
          </p:cNvPr>
          <p:cNvPicPr>
            <a:picLocks noChangeAspect="1"/>
          </p:cNvPicPr>
          <p:nvPr/>
        </p:nvPicPr>
        <p:blipFill>
          <a:blip r:embed="rId2"/>
          <a:stretch>
            <a:fillRect/>
          </a:stretch>
        </p:blipFill>
        <p:spPr>
          <a:xfrm>
            <a:off x="-1466" y="-872341"/>
            <a:ext cx="9146931" cy="6123520"/>
          </a:xfrm>
          <a:prstGeom prst="rect">
            <a:avLst/>
          </a:prstGeom>
        </p:spPr>
      </p:pic>
      <p:sp>
        <p:nvSpPr>
          <p:cNvPr id="6" name="Text Placeholder 2">
            <a:extLst>
              <a:ext uri="{FF2B5EF4-FFF2-40B4-BE49-F238E27FC236}">
                <a16:creationId xmlns:a16="http://schemas.microsoft.com/office/drawing/2014/main" id="{57F52120-2742-1D41-BDBB-9A75077377ED}"/>
              </a:ext>
            </a:extLst>
          </p:cNvPr>
          <p:cNvSpPr txBox="1">
            <a:spLocks/>
          </p:cNvSpPr>
          <p:nvPr/>
        </p:nvSpPr>
        <p:spPr>
          <a:xfrm>
            <a:off x="784758" y="4027393"/>
            <a:ext cx="7574481" cy="1028701"/>
          </a:xfrm>
          <a:prstGeom prst="rect">
            <a:avLst/>
          </a:prstGeom>
          <a:solidFill>
            <a:schemeClr val="bg1">
              <a:alpha val="95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RESULTS is a movement of passionate, committed, everyday people. Together, we use our voices to influence political decisions that will bring an end to poverty.   </a:t>
            </a:r>
          </a:p>
        </p:txBody>
      </p:sp>
    </p:spTree>
    <p:extLst>
      <p:ext uri="{BB962C8B-B14F-4D97-AF65-F5344CB8AC3E}">
        <p14:creationId xmlns:p14="http://schemas.microsoft.com/office/powerpoint/2010/main" val="1977507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AF678-9D00-4F4A-8358-C8698305689A}"/>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400" b="1" dirty="0">
                <a:solidFill>
                  <a:srgbClr val="ED1944"/>
                </a:solidFill>
                <a:latin typeface="Open Sans" pitchFamily="2" charset="0"/>
                <a:ea typeface="Open Sans" pitchFamily="2" charset="0"/>
                <a:cs typeface="Open Sans" pitchFamily="2" charset="0"/>
              </a:rPr>
              <a:t>RESULTS Values</a:t>
            </a:r>
          </a:p>
        </p:txBody>
      </p:sp>
      <p:sp>
        <p:nvSpPr>
          <p:cNvPr id="2" name="Content Placeholder 1">
            <a:extLst>
              <a:ext uri="{FF2B5EF4-FFF2-40B4-BE49-F238E27FC236}">
                <a16:creationId xmlns:a16="http://schemas.microsoft.com/office/drawing/2014/main" id="{49CEE701-FBA2-758C-86EA-7F893C107FFE}"/>
              </a:ext>
            </a:extLst>
          </p:cNvPr>
          <p:cNvSpPr>
            <a:spLocks noGrp="1"/>
          </p:cNvSpPr>
          <p:nvPr>
            <p:ph idx="1"/>
          </p:nvPr>
        </p:nvSpPr>
        <p:spPr>
          <a:xfrm>
            <a:off x="457200" y="1641513"/>
            <a:ext cx="8356294" cy="3089212"/>
          </a:xfrm>
        </p:spPr>
        <p:txBody>
          <a:bodyPr>
            <a:normAutofit fontScale="32500" lnSpcReduction="20000"/>
          </a:bodyPr>
          <a:lstStyle/>
          <a:p>
            <a:pPr marL="0" indent="0" defTabSz="457189">
              <a:buNone/>
              <a:defRPr/>
            </a:pPr>
            <a:r>
              <a:rPr lang="en-US" sz="5500" dirty="0">
                <a:latin typeface="Open Sans"/>
                <a:ea typeface="Open Sans"/>
                <a:cs typeface="Open Sans"/>
              </a:rPr>
              <a:t>We pledge to create space for all voices, including those of us who are currently experiencing poverty. We will address oppressive behavior in our interactions, families, communities, work, and world. </a:t>
            </a:r>
            <a:endParaRPr lang="en-US" sz="5500" dirty="0"/>
          </a:p>
          <a:p>
            <a:pPr defTabSz="457189">
              <a:defRPr/>
            </a:pPr>
            <a:endParaRPr lang="en-US" sz="5500" dirty="0">
              <a:latin typeface="Open Sans"/>
              <a:ea typeface="Open Sans"/>
              <a:cs typeface="Open Sans"/>
            </a:endParaRPr>
          </a:p>
          <a:p>
            <a:pPr marL="0" indent="0" defTabSz="457189">
              <a:buNone/>
              <a:defRPr/>
            </a:pPr>
            <a:r>
              <a:rPr lang="en-US" sz="5500" dirty="0">
                <a:latin typeface="Open Sans"/>
                <a:ea typeface="Open Sans"/>
                <a:cs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p>
          <a:p>
            <a:pPr marL="0" indent="0" algn="ctr" defTabSz="457189">
              <a:buNone/>
              <a:defRPr/>
            </a:pPr>
            <a:endParaRPr lang="en-US" sz="3200" dirty="0">
              <a:latin typeface="Open Sans"/>
              <a:ea typeface="Open Sans"/>
              <a:cs typeface="Open Sans"/>
            </a:endParaRPr>
          </a:p>
          <a:p>
            <a:pPr marL="0" indent="0" algn="ctr" defTabSz="457189">
              <a:buNone/>
              <a:defRPr/>
            </a:pPr>
            <a:r>
              <a:rPr lang="en-US" sz="7400" b="1" dirty="0">
                <a:latin typeface="Open Sans"/>
                <a:ea typeface="Open Sans"/>
                <a:cs typeface="Open Sans"/>
              </a:rPr>
              <a:t>Find resources and more at </a:t>
            </a:r>
            <a:r>
              <a:rPr lang="en-US" sz="7400" b="1" u="sng" dirty="0">
                <a:solidFill>
                  <a:schemeClr val="tx2"/>
                </a:solidFill>
                <a:latin typeface="Open Sans"/>
                <a:ea typeface="Open Sans"/>
                <a:cs typeface="Open Sans"/>
              </a:rPr>
              <a:t>results.org/values</a:t>
            </a:r>
            <a:endParaRPr lang="en-US" sz="7400" dirty="0"/>
          </a:p>
        </p:txBody>
      </p:sp>
    </p:spTree>
    <p:extLst>
      <p:ext uri="{BB962C8B-B14F-4D97-AF65-F5344CB8AC3E}">
        <p14:creationId xmlns:p14="http://schemas.microsoft.com/office/powerpoint/2010/main" val="25080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U.S. map showing RESULTS chapters">
            <a:extLst>
              <a:ext uri="{FF2B5EF4-FFF2-40B4-BE49-F238E27FC236}">
                <a16:creationId xmlns:a16="http://schemas.microsoft.com/office/drawing/2014/main" id="{335182BB-6FED-AB08-25ED-D2E7CA5D1D9A}"/>
              </a:ext>
            </a:extLst>
          </p:cNvPr>
          <p:cNvPicPr>
            <a:picLocks noChangeAspect="1"/>
          </p:cNvPicPr>
          <p:nvPr/>
        </p:nvPicPr>
        <p:blipFill>
          <a:blip r:embed="rId2"/>
          <a:stretch>
            <a:fillRect/>
          </a:stretch>
        </p:blipFill>
        <p:spPr>
          <a:xfrm>
            <a:off x="1240448" y="1364413"/>
            <a:ext cx="6840657" cy="3676694"/>
          </a:xfrm>
          <a:prstGeom prst="rect">
            <a:avLst/>
          </a:prstGeom>
        </p:spPr>
      </p:pic>
      <p:sp>
        <p:nvSpPr>
          <p:cNvPr id="2" name="Title 1">
            <a:extLst>
              <a:ext uri="{FF2B5EF4-FFF2-40B4-BE49-F238E27FC236}">
                <a16:creationId xmlns:a16="http://schemas.microsoft.com/office/drawing/2014/main" id="{14CA7C09-7939-457D-9357-A23C11812FB2}"/>
              </a:ext>
            </a:extLst>
          </p:cNvPr>
          <p:cNvSpPr>
            <a:spLocks noGrp="1"/>
          </p:cNvSpPr>
          <p:nvPr>
            <p:ph type="title"/>
          </p:nvPr>
        </p:nvSpPr>
        <p:spPr/>
        <p:txBody>
          <a:bodyPr/>
          <a:lstStyle/>
          <a:p>
            <a:r>
              <a:rPr lang="en-US" dirty="0"/>
              <a:t>RESULTS Worldwide Movement</a:t>
            </a:r>
          </a:p>
        </p:txBody>
      </p:sp>
      <p:sp>
        <p:nvSpPr>
          <p:cNvPr id="4" name="Slide Number Placeholder 3">
            <a:extLst>
              <a:ext uri="{FF2B5EF4-FFF2-40B4-BE49-F238E27FC236}">
                <a16:creationId xmlns:a16="http://schemas.microsoft.com/office/drawing/2014/main" id="{8D00859C-75CF-99DD-C5E5-B4F47E06865B}"/>
              </a:ext>
            </a:extLst>
          </p:cNvPr>
          <p:cNvSpPr>
            <a:spLocks noGrp="1"/>
          </p:cNvSpPr>
          <p:nvPr>
            <p:ph type="sldNum" sz="quarter" idx="12"/>
          </p:nvPr>
        </p:nvSpPr>
        <p:spPr/>
        <p:txBody>
          <a:bodyPr/>
          <a:lstStyle/>
          <a:p>
            <a:fld id="{307E6868-079E-1649-B8D1-459B42CE4DE3}" type="slidenum">
              <a:rPr lang="en-US" smtClean="0"/>
              <a:t>9</a:t>
            </a:fld>
            <a:endParaRPr lang="en-US"/>
          </a:p>
        </p:txBody>
      </p:sp>
      <p:sp>
        <p:nvSpPr>
          <p:cNvPr id="5" name="TextBox 4">
            <a:extLst>
              <a:ext uri="{FF2B5EF4-FFF2-40B4-BE49-F238E27FC236}">
                <a16:creationId xmlns:a16="http://schemas.microsoft.com/office/drawing/2014/main" id="{B6BBC370-C59D-3B1B-0A05-5603EF8DE56B}"/>
              </a:ext>
            </a:extLst>
          </p:cNvPr>
          <p:cNvSpPr txBox="1"/>
          <p:nvPr/>
        </p:nvSpPr>
        <p:spPr>
          <a:xfrm>
            <a:off x="556336" y="995081"/>
            <a:ext cx="3184070" cy="369332"/>
          </a:xfrm>
          <a:prstGeom prst="rect">
            <a:avLst/>
          </a:prstGeom>
          <a:noFill/>
        </p:spPr>
        <p:txBody>
          <a:bodyPr wrap="square">
            <a:spAutoFit/>
          </a:bodyPr>
          <a:lstStyle/>
          <a:p>
            <a:pPr hangingPunct="1">
              <a:defRPr sz="1800">
                <a:solidFill>
                  <a:srgbClr val="000000"/>
                </a:solidFill>
              </a:defRPr>
            </a:pPr>
            <a:r>
              <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results.org/where-we-are/</a:t>
            </a:r>
            <a:endPar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742220"/>
      </p:ext>
    </p:extLst>
  </p:cSld>
  <p:clrMapOvr>
    <a:masterClrMapping/>
  </p:clrMapOvr>
</p:sld>
</file>

<file path=ppt/theme/theme1.xml><?xml version="1.0" encoding="utf-8"?>
<a:theme xmlns:a="http://schemas.openxmlformats.org/drawingml/2006/main" name="Custom Design">
  <a:themeElements>
    <a:clrScheme name="RESULTS">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832DD5D-845C-40AD-BFBA-578B836A1331}" vid="{FC6FCF02-BAC4-4886-AF25-B80E097A6730}"/>
    </a:ext>
  </a:extLst>
</a:theme>
</file>

<file path=ppt/theme/theme2.xml><?xml version="1.0" encoding="utf-8"?>
<a:theme xmlns:a="http://schemas.openxmlformats.org/drawingml/2006/main" name="Office Theme">
  <a:themeElements>
    <a:clrScheme name="Custom 1">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832DD5D-845C-40AD-BFBA-578B836A1331}" vid="{F231D5F6-82B5-41A8-AB3D-1EFD8E85B6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8C787436C4F34CB8933A03F2F18B9E" ma:contentTypeVersion="5" ma:contentTypeDescription="Create a new document." ma:contentTypeScope="" ma:versionID="19b95e426edd96076b3c279c5e1bebcb">
  <xsd:schema xmlns:xsd="http://www.w3.org/2001/XMLSchema" xmlns:xs="http://www.w3.org/2001/XMLSchema" xmlns:p="http://schemas.microsoft.com/office/2006/metadata/properties" xmlns:ns3="96cc0a8b-0517-4d71-8ffe-c250449dab7f" targetNamespace="http://schemas.microsoft.com/office/2006/metadata/properties" ma:root="true" ma:fieldsID="d6b0bbecad5f7c15a1511d17eca37c4e" ns3:_="">
    <xsd:import namespace="96cc0a8b-0517-4d71-8ffe-c250449dab7f"/>
    <xsd:element name="properties">
      <xsd:complexType>
        <xsd:sequence>
          <xsd:element name="documentManagement">
            <xsd:complexType>
              <xsd:all>
                <xsd:element ref="ns3:MediaServiceMetadata" minOccurs="0"/>
                <xsd:element ref="ns3:MediaServiceFastMetadata"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c0a8b-0517-4d71-8ffe-c250449dab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6cc0a8b-0517-4d71-8ffe-c250449dab7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43F7E3-930F-4218-B3B5-3A906AB62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cc0a8b-0517-4d71-8ffe-c250449dab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1E52F1-4951-4DD9-BF95-3E463086C528}">
  <ds:schemaRef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purl.org/dc/elements/1.1/"/>
    <ds:schemaRef ds:uri="96cc0a8b-0517-4d71-8ffe-c250449dab7f"/>
    <ds:schemaRef ds:uri="http://www.w3.org/XML/1998/namespa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8D3BFE3-120A-4D0C-8A41-240C296CE0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RESULTS PowerPoint presentation template</Template>
  <TotalTime>1430</TotalTime>
  <Words>987</Words>
  <Application>Microsoft Office PowerPoint</Application>
  <PresentationFormat>On-screen Show (16:9)</PresentationFormat>
  <Paragraphs>195</Paragraphs>
  <Slides>51</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Calibri</vt:lpstr>
      <vt:lpstr>Courier New</vt:lpstr>
      <vt:lpstr>Helvetica Neue</vt:lpstr>
      <vt:lpstr>Open Sans</vt:lpstr>
      <vt:lpstr>Wingdings</vt:lpstr>
      <vt:lpstr>Custom Design</vt:lpstr>
      <vt:lpstr>Office Theme</vt:lpstr>
      <vt:lpstr>New Advocate Orientation</vt:lpstr>
      <vt:lpstr>Welcome!</vt:lpstr>
      <vt:lpstr>Our Goals</vt:lpstr>
      <vt:lpstr>PowerPoint Presentation</vt:lpstr>
      <vt:lpstr>Poll</vt:lpstr>
      <vt:lpstr>Keep in mind…</vt:lpstr>
      <vt:lpstr>PowerPoint Presentation</vt:lpstr>
      <vt:lpstr>RESULTS Values</vt:lpstr>
      <vt:lpstr>RESULTS Worldwide Movement</vt:lpstr>
      <vt:lpstr>RESULTS Worldwide Movement (cont’d)</vt:lpstr>
      <vt:lpstr>What’s your “why”?</vt:lpstr>
      <vt:lpstr>Advocacy Strategy</vt:lpstr>
      <vt:lpstr>RESULTS Model</vt:lpstr>
      <vt:lpstr>PowerPoint Presentation</vt:lpstr>
      <vt:lpstr>PowerPoint Presentation</vt:lpstr>
      <vt:lpstr>RESULTS Advocacy Successes</vt:lpstr>
      <vt:lpstr>Volunteering</vt:lpstr>
      <vt:lpstr>Join a RESULTS chapter and get into action fighting poverty</vt:lpstr>
      <vt:lpstr>Volunteer Roles</vt:lpstr>
      <vt:lpstr>PowerPoint Presentation</vt:lpstr>
      <vt:lpstr>Outreach &amp; Partnership Coordinators (OPCs)</vt:lpstr>
      <vt:lpstr>PowerPoint Presentation</vt:lpstr>
      <vt:lpstr>Monthly RESULTS Webinars</vt:lpstr>
      <vt:lpstr>The Issues</vt:lpstr>
      <vt:lpstr>PowerPoint Presentation</vt:lpstr>
      <vt:lpstr>Use your Action Plans</vt:lpstr>
      <vt:lpstr>U.S. Poverty</vt:lpstr>
      <vt:lpstr>PowerPoint Presentation</vt:lpstr>
      <vt:lpstr>Child Tax Credit (CTC)</vt:lpstr>
      <vt:lpstr>The Child Tax Credit works.</vt:lpstr>
      <vt:lpstr>How families used the CTC</vt:lpstr>
      <vt:lpstr>In 2021, the Child Tax Credit kept more than 4 million children out of poverty every months</vt:lpstr>
      <vt:lpstr>Percentage in poverty by age: 2009-2022</vt:lpstr>
      <vt:lpstr>PowerPoint Presentation</vt:lpstr>
      <vt:lpstr>Global Poverty</vt:lpstr>
      <vt:lpstr>PowerPoint Presentation</vt:lpstr>
      <vt:lpstr>Ending the tuberculosis (TB) pandemic</vt:lpstr>
      <vt:lpstr>Tuberculosis is preventable, treatable, and curable. </vt:lpstr>
      <vt:lpstr>Without treatment, tuberculosis is often fatal. </vt:lpstr>
      <vt:lpstr>Tuberculosis is largely stigmatized as a disease of poverty.</vt:lpstr>
      <vt:lpstr>Tuberculosis infects over 10 million people each year.</vt:lpstr>
      <vt:lpstr>PowerPoint Presentation</vt:lpstr>
      <vt:lpstr>PowerPoint Presentation</vt:lpstr>
      <vt:lpstr>Advocacy Skill</vt:lpstr>
      <vt:lpstr>Do you know your members of Congress?</vt:lpstr>
      <vt:lpstr>www.results.org/legislator-lookup</vt:lpstr>
      <vt:lpstr>Join the movement</vt:lpstr>
      <vt:lpstr>PowerPoint Presentation</vt:lpstr>
      <vt:lpstr>How to get involved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Advocate Orientation</dc:title>
  <dc:creator>Safiqa Khimani</dc:creator>
  <cp:lastModifiedBy>Alicia Stromberg</cp:lastModifiedBy>
  <cp:revision>18</cp:revision>
  <dcterms:created xsi:type="dcterms:W3CDTF">2024-02-29T20:33:33Z</dcterms:created>
  <dcterms:modified xsi:type="dcterms:W3CDTF">2024-03-01T21:26:23Z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0x010100D28C787436C4F34CB8933A03F2F18B9E</vt:lpwstr>
  </property>
  <property fmtid="{D5CDD505-2E9C-101B-9397-08002B2CF9AE}" pid="3" name="MediaServiceImageTags">
    <vt:lpwstr/>
  </property>
</Properties>
</file>