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6" r:id="rId3"/>
    <p:sldId id="360" r:id="rId4"/>
    <p:sldId id="315" r:id="rId5"/>
    <p:sldId id="373" r:id="rId6"/>
    <p:sldId id="374" r:id="rId7"/>
    <p:sldId id="375" r:id="rId8"/>
    <p:sldId id="376" r:id="rId9"/>
    <p:sldId id="319" r:id="rId10"/>
    <p:sldId id="344" r:id="rId11"/>
    <p:sldId id="370" r:id="rId12"/>
    <p:sldId id="371" r:id="rId13"/>
    <p:sldId id="369" r:id="rId14"/>
    <p:sldId id="368" r:id="rId15"/>
    <p:sldId id="365" r:id="rId16"/>
    <p:sldId id="372" r:id="rId17"/>
    <p:sldId id="323" r:id="rId18"/>
    <p:sldId id="362" r:id="rId19"/>
    <p:sldId id="269" r:id="rId20"/>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0D0"/>
          </a:solidFill>
        </a:fill>
      </a:tcStyle>
    </a:wholeTbl>
    <a:band2H>
      <a:tcTxStyle/>
      <a:tcStyle>
        <a:tcBdr/>
        <a:fill>
          <a:solidFill>
            <a:srgbClr val="E9E9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8585B"/>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8585B"/>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8585B"/>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8E8"/>
          </a:solidFill>
        </a:fill>
      </a:tcStyle>
    </a:wholeTbl>
    <a:band2H>
      <a:tcTxStyle/>
      <a:tcStyle>
        <a:tcBdr/>
        <a:fill>
          <a:solidFill>
            <a:srgbClr val="F4F4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EBE"/>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EBE"/>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EBE"/>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CBCB"/>
          </a:solidFill>
        </a:fill>
      </a:tcStyle>
    </a:wholeTbl>
    <a:band2H>
      <a:tcTxStyle/>
      <a:tcStyle>
        <a:tcBdr/>
        <a:fill>
          <a:solidFill>
            <a:srgbClr val="E7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31F2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31F2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31F20"/>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8585B"/>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8585B"/>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80" autoAdjust="0"/>
    <p:restoredTop sz="91076" autoAdjust="0"/>
  </p:normalViewPr>
  <p:slideViewPr>
    <p:cSldViewPr snapToGrid="0" snapToObjects="1">
      <p:cViewPr varScale="1">
        <p:scale>
          <a:sx n="88" d="100"/>
          <a:sy n="88" d="100"/>
        </p:scale>
        <p:origin x="184"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3824"/>
    </p:cViewPr>
  </p:sorterViewPr>
  <p:notesViewPr>
    <p:cSldViewPr snapToGrid="0" snapToObjects="1">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1" name="Shape 2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43681274"/>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173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890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268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4400">
                <a:solidFill>
                  <a:srgbClr val="58585B"/>
                </a:solidFill>
              </a:rPr>
              <a:t>Click to edit title</a:t>
            </a:r>
          </a:p>
        </p:txBody>
      </p:sp>
      <p:sp>
        <p:nvSpPr>
          <p:cNvPr id="9" name="Shape 9"/>
          <p:cNvSpPr>
            <a:spLocks noGrp="1"/>
          </p:cNvSpPr>
          <p:nvPr>
            <p:ph type="body" idx="1"/>
          </p:nvPr>
        </p:nvSpPr>
        <p:spPr>
          <a:prstGeom prst="rect">
            <a:avLst/>
          </a:prstGeom>
        </p:spPr>
        <p:txBody>
          <a:bodyPr/>
          <a:lstStyle/>
          <a:p>
            <a:pPr lvl="0">
              <a:defRPr sz="1800">
                <a:solidFill>
                  <a:srgbClr val="000000"/>
                </a:solidFill>
              </a:defRPr>
            </a:pPr>
            <a:r>
              <a:rPr sz="3200">
                <a:solidFill>
                  <a:srgbClr val="58585B"/>
                </a:solidFill>
              </a:rPr>
              <a:t>Click to edit text</a:t>
            </a:r>
          </a:p>
          <a:p>
            <a:pPr lvl="1">
              <a:defRPr sz="1800">
                <a:solidFill>
                  <a:srgbClr val="000000"/>
                </a:solidFill>
              </a:defRPr>
            </a:pPr>
            <a:r>
              <a:rPr sz="3200">
                <a:solidFill>
                  <a:srgbClr val="58585B"/>
                </a:solidFill>
              </a:rPr>
              <a:t>Second level</a:t>
            </a:r>
          </a:p>
          <a:p>
            <a:pPr lvl="2">
              <a:defRPr sz="1800">
                <a:solidFill>
                  <a:srgbClr val="000000"/>
                </a:solidFill>
              </a:defRPr>
            </a:pPr>
            <a:r>
              <a:rPr sz="3200">
                <a:solidFill>
                  <a:srgbClr val="58585B"/>
                </a:solidFill>
              </a:rPr>
              <a:t>Third level</a:t>
            </a:r>
          </a:p>
          <a:p>
            <a:pPr lvl="3">
              <a:defRPr sz="1800">
                <a:solidFill>
                  <a:srgbClr val="000000"/>
                </a:solidFill>
              </a:defRPr>
            </a:pPr>
            <a:r>
              <a:rPr sz="3200">
                <a:solidFill>
                  <a:srgbClr val="58585B"/>
                </a:solidFill>
              </a:rPr>
              <a:t>Fourth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3" name="Group 13" descr="Slide Template.png"/>
          <p:cNvGrpSpPr/>
          <p:nvPr/>
        </p:nvGrpSpPr>
        <p:grpSpPr>
          <a:xfrm>
            <a:off x="-40537" y="-13510"/>
            <a:ext cx="9211562" cy="4246844"/>
            <a:chOff x="0" y="0"/>
            <a:chExt cx="9211560" cy="4246843"/>
          </a:xfrm>
        </p:grpSpPr>
        <p:sp>
          <p:nvSpPr>
            <p:cNvPr id="11" name="Shape 11"/>
            <p:cNvSpPr/>
            <p:nvPr/>
          </p:nvSpPr>
          <p:spPr>
            <a:xfrm>
              <a:off x="0" y="0"/>
              <a:ext cx="9211561" cy="4246844"/>
            </a:xfrm>
            <a:prstGeom prst="rect">
              <a:avLst/>
            </a:prstGeom>
            <a:solidFill>
              <a:srgbClr val="B11F30"/>
            </a:solidFill>
            <a:ln w="12700" cap="flat">
              <a:noFill/>
              <a:miter lim="400000"/>
            </a:ln>
            <a:effectLst/>
          </p:spPr>
          <p:txBody>
            <a:bodyPr wrap="square" lIns="0" tIns="0" rIns="0" bIns="0" numCol="1" anchor="ctr">
              <a:noAutofit/>
            </a:bodyPr>
            <a:lstStyle/>
            <a:p>
              <a:pPr lvl="0"/>
              <a:endParaRPr/>
            </a:p>
          </p:txBody>
        </p:sp>
        <p:pic>
          <p:nvPicPr>
            <p:cNvPr id="12" name="image2.png"/>
            <p:cNvPicPr/>
            <p:nvPr/>
          </p:nvPicPr>
          <p:blipFill>
            <a:blip r:embed="rId2" cstate="email">
              <a:extLst>
                <a:ext uri="{28A0092B-C50C-407E-A947-70E740481C1C}">
                  <a14:useLocalDpi xmlns:a14="http://schemas.microsoft.com/office/drawing/2010/main"/>
                </a:ext>
              </a:extLst>
            </a:blip>
            <a:srcRect b="4613"/>
            <a:stretch>
              <a:fillRect/>
            </a:stretch>
          </p:blipFill>
          <p:spPr>
            <a:xfrm>
              <a:off x="0" y="-1"/>
              <a:ext cx="9211561" cy="4246845"/>
            </a:xfrm>
            <a:prstGeom prst="rect">
              <a:avLst/>
            </a:prstGeom>
            <a:ln w="12700" cap="flat">
              <a:noFill/>
              <a:miter lim="400000"/>
            </a:ln>
            <a:effectLst/>
          </p:spPr>
        </p:pic>
      </p:grpSp>
      <p:sp>
        <p:nvSpPr>
          <p:cNvPr id="14" name="Shape 14"/>
          <p:cNvSpPr>
            <a:spLocks noGrp="1"/>
          </p:cNvSpPr>
          <p:nvPr>
            <p:ph type="title"/>
          </p:nvPr>
        </p:nvSpPr>
        <p:spPr>
          <a:xfrm>
            <a:off x="804851" y="4402163"/>
            <a:ext cx="7772401" cy="1470026"/>
          </a:xfrm>
          <a:prstGeom prst="rect">
            <a:avLst/>
          </a:prstGeom>
        </p:spPr>
        <p:txBody>
          <a:bodyPr anchor="t"/>
          <a:lstStyle>
            <a:lvl1pPr algn="l"/>
          </a:lstStyle>
          <a:p>
            <a:pPr lvl="0">
              <a:defRPr sz="1800">
                <a:solidFill>
                  <a:srgbClr val="000000"/>
                </a:solidFill>
              </a:defRPr>
            </a:pPr>
            <a:r>
              <a:rPr sz="4400">
                <a:solidFill>
                  <a:srgbClr val="58585B"/>
                </a:solidFill>
              </a:rPr>
              <a:t>Click to edit title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8" name="Group 18" descr="Slide Templat.png"/>
          <p:cNvGrpSpPr/>
          <p:nvPr/>
        </p:nvGrpSpPr>
        <p:grpSpPr>
          <a:xfrm>
            <a:off x="0" y="4669897"/>
            <a:ext cx="9174161" cy="2201334"/>
            <a:chOff x="0" y="0"/>
            <a:chExt cx="9174160" cy="2201333"/>
          </a:xfrm>
        </p:grpSpPr>
        <p:sp>
          <p:nvSpPr>
            <p:cNvPr id="16" name="Shape 16"/>
            <p:cNvSpPr/>
            <p:nvPr/>
          </p:nvSpPr>
          <p:spPr>
            <a:xfrm>
              <a:off x="0" y="0"/>
              <a:ext cx="9174161" cy="2201334"/>
            </a:xfrm>
            <a:prstGeom prst="rect">
              <a:avLst/>
            </a:prstGeom>
            <a:solidFill>
              <a:srgbClr val="B01F2E"/>
            </a:solidFill>
            <a:ln w="12700" cap="flat">
              <a:noFill/>
              <a:miter lim="400000"/>
            </a:ln>
            <a:effectLst/>
          </p:spPr>
          <p:txBody>
            <a:bodyPr wrap="square" lIns="0" tIns="0" rIns="0" bIns="0" numCol="1" anchor="ctr">
              <a:noAutofit/>
            </a:bodyPr>
            <a:lstStyle/>
            <a:p>
              <a:pPr lvl="0"/>
              <a:endParaRPr/>
            </a:p>
          </p:txBody>
        </p:sp>
        <p:pic>
          <p:nvPicPr>
            <p:cNvPr id="17" name="image3.png"/>
            <p:cNvPicPr/>
            <p:nvPr/>
          </p:nvPicPr>
          <p:blipFill>
            <a:blip r:embed="rId2">
              <a:extLst/>
            </a:blip>
            <a:stretch>
              <a:fillRect/>
            </a:stretch>
          </p:blipFill>
          <p:spPr>
            <a:xfrm>
              <a:off x="0" y="0"/>
              <a:ext cx="9174161" cy="2201334"/>
            </a:xfrm>
            <a:prstGeom prst="rect">
              <a:avLst/>
            </a:prstGeom>
            <a:ln w="12700" cap="flat">
              <a:noFill/>
              <a:miter lim="400000"/>
            </a:ln>
            <a:effectLst/>
          </p:spPr>
        </p:pic>
      </p:grpSp>
      <p:sp>
        <p:nvSpPr>
          <p:cNvPr id="19" name="Shape 19"/>
          <p:cNvSpPr>
            <a:spLocks noGrp="1"/>
          </p:cNvSpPr>
          <p:nvPr>
            <p:ph type="body" idx="1"/>
          </p:nvPr>
        </p:nvSpPr>
        <p:spPr>
          <a:xfrm>
            <a:off x="511766" y="4984275"/>
            <a:ext cx="8218852" cy="1873725"/>
          </a:xfrm>
          <a:prstGeom prst="rect">
            <a:avLst/>
          </a:prstGeom>
        </p:spPr>
        <p:txBody>
          <a:bodyPr/>
          <a:lstStyle>
            <a:lvl1pPr marL="0" indent="0">
              <a:buSzTx/>
              <a:buFontTx/>
              <a:buNone/>
              <a:defRPr>
                <a:solidFill>
                  <a:srgbClr val="FFFFFF"/>
                </a:solidFill>
              </a:defRPr>
            </a:lvl1pPr>
          </a:lstStyle>
          <a:p>
            <a:pPr lvl="0">
              <a:defRPr sz="1800">
                <a:solidFill>
                  <a:srgbClr val="000000"/>
                </a:solidFill>
              </a:defRPr>
            </a:pPr>
            <a:r>
              <a:rPr sz="3200">
                <a:solidFill>
                  <a:srgbClr val="FFFFFF"/>
                </a:solidFill>
              </a:rPr>
              <a:t>Click to edit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descr="Slide Template.png"/>
          <p:cNvGrpSpPr/>
          <p:nvPr/>
        </p:nvGrpSpPr>
        <p:grpSpPr>
          <a:xfrm>
            <a:off x="1" y="6126162"/>
            <a:ext cx="9157511" cy="154551"/>
            <a:chOff x="0" y="0"/>
            <a:chExt cx="9157510" cy="154550"/>
          </a:xfrm>
        </p:grpSpPr>
        <p:sp>
          <p:nvSpPr>
            <p:cNvPr id="2" name="Shape 2"/>
            <p:cNvSpPr/>
            <p:nvPr/>
          </p:nvSpPr>
          <p:spPr>
            <a:xfrm>
              <a:off x="0" y="0"/>
              <a:ext cx="9157511" cy="154551"/>
            </a:xfrm>
            <a:prstGeom prst="rect">
              <a:avLst/>
            </a:prstGeom>
            <a:solidFill>
              <a:srgbClr val="AF1F2C"/>
            </a:solidFill>
            <a:ln w="12700" cap="flat">
              <a:noFill/>
              <a:miter lim="400000"/>
            </a:ln>
            <a:effectLst/>
          </p:spPr>
          <p:txBody>
            <a:bodyPr wrap="square" lIns="0" tIns="0" rIns="0" bIns="0" numCol="1" anchor="ctr">
              <a:noAutofit/>
            </a:bodyPr>
            <a:lstStyle/>
            <a:p>
              <a:pPr lvl="0"/>
              <a:endParaRPr/>
            </a:p>
          </p:txBody>
        </p:sp>
        <p:pic>
          <p:nvPicPr>
            <p:cNvPr id="3" name="image1.png"/>
            <p:cNvPicPr/>
            <p:nvPr/>
          </p:nvPicPr>
          <p:blipFill>
            <a:blip r:embed="rId5">
              <a:extLst/>
            </a:blip>
            <a:stretch>
              <a:fillRect/>
            </a:stretch>
          </p:blipFill>
          <p:spPr>
            <a:xfrm>
              <a:off x="0" y="0"/>
              <a:ext cx="9157511" cy="154551"/>
            </a:xfrm>
            <a:prstGeom prst="rect">
              <a:avLst/>
            </a:prstGeom>
            <a:ln w="12700" cap="flat">
              <a:noFill/>
              <a:miter lim="400000"/>
            </a:ln>
            <a:effectLst/>
          </p:spPr>
        </p:pic>
      </p:gr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lvl="0">
              <a:defRPr sz="1800">
                <a:solidFill>
                  <a:srgbClr val="000000"/>
                </a:solidFill>
              </a:defRPr>
            </a:pPr>
            <a:r>
              <a:rPr sz="4400">
                <a:solidFill>
                  <a:srgbClr val="58585B"/>
                </a:solidFill>
              </a:rPr>
              <a:t>Click to edit title</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solidFill>
                  <a:srgbClr val="000000"/>
                </a:solidFill>
              </a:defRPr>
            </a:pPr>
            <a:r>
              <a:rPr sz="3200">
                <a:solidFill>
                  <a:srgbClr val="58585B"/>
                </a:solidFill>
              </a:rPr>
              <a:t>Click to edit text</a:t>
            </a:r>
          </a:p>
          <a:p>
            <a:pPr lvl="1">
              <a:defRPr sz="1800">
                <a:solidFill>
                  <a:srgbClr val="000000"/>
                </a:solidFill>
              </a:defRPr>
            </a:pPr>
            <a:r>
              <a:rPr sz="3200">
                <a:solidFill>
                  <a:srgbClr val="58585B"/>
                </a:solidFill>
              </a:rPr>
              <a:t>Second level</a:t>
            </a:r>
          </a:p>
          <a:p>
            <a:pPr lvl="2">
              <a:defRPr sz="1800">
                <a:solidFill>
                  <a:srgbClr val="000000"/>
                </a:solidFill>
              </a:defRPr>
            </a:pPr>
            <a:r>
              <a:rPr sz="3200">
                <a:solidFill>
                  <a:srgbClr val="58585B"/>
                </a:solidFill>
              </a:rPr>
              <a:t>Third level</a:t>
            </a:r>
          </a:p>
          <a:p>
            <a:pPr lvl="3">
              <a:defRPr sz="1800">
                <a:solidFill>
                  <a:srgbClr val="000000"/>
                </a:solidFill>
              </a:defRPr>
            </a:pPr>
            <a:r>
              <a:rPr sz="3200">
                <a:solidFill>
                  <a:srgbClr val="58585B"/>
                </a:solidFill>
              </a:rPr>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dt="0"/>
  <p:txStyles>
    <p:titleStyle>
      <a:lvl1pPr algn="ctr" defTabSz="457200">
        <a:defRPr sz="4400">
          <a:solidFill>
            <a:srgbClr val="58585B"/>
          </a:solidFill>
          <a:latin typeface="+mn-lt"/>
          <a:ea typeface="+mn-ea"/>
          <a:cs typeface="+mn-cs"/>
          <a:sym typeface="Helvetica"/>
        </a:defRPr>
      </a:lvl1pPr>
      <a:lvl2pPr algn="ctr" defTabSz="457200">
        <a:defRPr sz="4400">
          <a:solidFill>
            <a:srgbClr val="58585B"/>
          </a:solidFill>
          <a:latin typeface="+mn-lt"/>
          <a:ea typeface="+mn-ea"/>
          <a:cs typeface="+mn-cs"/>
          <a:sym typeface="Helvetica"/>
        </a:defRPr>
      </a:lvl2pPr>
      <a:lvl3pPr algn="ctr" defTabSz="457200">
        <a:defRPr sz="4400">
          <a:solidFill>
            <a:srgbClr val="58585B"/>
          </a:solidFill>
          <a:latin typeface="+mn-lt"/>
          <a:ea typeface="+mn-ea"/>
          <a:cs typeface="+mn-cs"/>
          <a:sym typeface="Helvetica"/>
        </a:defRPr>
      </a:lvl3pPr>
      <a:lvl4pPr algn="ctr" defTabSz="457200">
        <a:defRPr sz="4400">
          <a:solidFill>
            <a:srgbClr val="58585B"/>
          </a:solidFill>
          <a:latin typeface="+mn-lt"/>
          <a:ea typeface="+mn-ea"/>
          <a:cs typeface="+mn-cs"/>
          <a:sym typeface="Helvetica"/>
        </a:defRPr>
      </a:lvl4pPr>
      <a:lvl5pPr algn="ctr" defTabSz="457200">
        <a:defRPr sz="4400">
          <a:solidFill>
            <a:srgbClr val="58585B"/>
          </a:solidFill>
          <a:latin typeface="+mn-lt"/>
          <a:ea typeface="+mn-ea"/>
          <a:cs typeface="+mn-cs"/>
          <a:sym typeface="Helvetica"/>
        </a:defRPr>
      </a:lvl5pPr>
      <a:lvl6pPr algn="ctr" defTabSz="457200">
        <a:defRPr sz="4400">
          <a:solidFill>
            <a:srgbClr val="58585B"/>
          </a:solidFill>
          <a:latin typeface="+mn-lt"/>
          <a:ea typeface="+mn-ea"/>
          <a:cs typeface="+mn-cs"/>
          <a:sym typeface="Helvetica"/>
        </a:defRPr>
      </a:lvl6pPr>
      <a:lvl7pPr algn="ctr" defTabSz="457200">
        <a:defRPr sz="4400">
          <a:solidFill>
            <a:srgbClr val="58585B"/>
          </a:solidFill>
          <a:latin typeface="+mn-lt"/>
          <a:ea typeface="+mn-ea"/>
          <a:cs typeface="+mn-cs"/>
          <a:sym typeface="Helvetica"/>
        </a:defRPr>
      </a:lvl7pPr>
      <a:lvl8pPr algn="ctr" defTabSz="457200">
        <a:defRPr sz="4400">
          <a:solidFill>
            <a:srgbClr val="58585B"/>
          </a:solidFill>
          <a:latin typeface="+mn-lt"/>
          <a:ea typeface="+mn-ea"/>
          <a:cs typeface="+mn-cs"/>
          <a:sym typeface="Helvetica"/>
        </a:defRPr>
      </a:lvl8pPr>
      <a:lvl9pPr algn="ctr" defTabSz="457200">
        <a:defRPr sz="4400">
          <a:solidFill>
            <a:srgbClr val="58585B"/>
          </a:solidFill>
          <a:latin typeface="+mn-lt"/>
          <a:ea typeface="+mn-ea"/>
          <a:cs typeface="+mn-cs"/>
          <a:sym typeface="Helvetica"/>
        </a:defRPr>
      </a:lvl9pPr>
    </p:titleStyle>
    <p:bodyStyle>
      <a:lvl1pPr marL="342900" indent="-342900" defTabSz="457200">
        <a:spcBef>
          <a:spcPts val="700"/>
        </a:spcBef>
        <a:buSzPct val="100000"/>
        <a:buFont typeface="Arial"/>
        <a:buChar char="•"/>
        <a:defRPr sz="3200">
          <a:solidFill>
            <a:srgbClr val="58585B"/>
          </a:solidFill>
          <a:latin typeface="+mn-lt"/>
          <a:ea typeface="+mn-ea"/>
          <a:cs typeface="+mn-cs"/>
          <a:sym typeface="Helvetica"/>
        </a:defRPr>
      </a:lvl1pPr>
      <a:lvl2pPr marL="783771" indent="-326571" defTabSz="457200">
        <a:spcBef>
          <a:spcPts val="700"/>
        </a:spcBef>
        <a:buSzPct val="100000"/>
        <a:buFont typeface="Arial"/>
        <a:buChar char="o"/>
        <a:defRPr sz="3200">
          <a:solidFill>
            <a:srgbClr val="58585B"/>
          </a:solidFill>
          <a:latin typeface="+mn-lt"/>
          <a:ea typeface="+mn-ea"/>
          <a:cs typeface="+mn-cs"/>
          <a:sym typeface="Helvetica"/>
        </a:defRPr>
      </a:lvl2pPr>
      <a:lvl3pPr marL="1219200" indent="-304800" defTabSz="457200">
        <a:spcBef>
          <a:spcPts val="700"/>
        </a:spcBef>
        <a:buSzPct val="100000"/>
        <a:buFont typeface="Arial"/>
        <a:buChar char="•"/>
        <a:defRPr sz="3200">
          <a:solidFill>
            <a:srgbClr val="58585B"/>
          </a:solidFill>
          <a:latin typeface="+mn-lt"/>
          <a:ea typeface="+mn-ea"/>
          <a:cs typeface="+mn-cs"/>
          <a:sym typeface="Helvetica"/>
        </a:defRPr>
      </a:lvl3pPr>
      <a:lvl4pPr marL="1737360" indent="-365760" defTabSz="457200">
        <a:spcBef>
          <a:spcPts val="700"/>
        </a:spcBef>
        <a:buSzPct val="100000"/>
        <a:buFont typeface="Arial"/>
        <a:buChar char="o"/>
        <a:defRPr sz="3200">
          <a:solidFill>
            <a:srgbClr val="58585B"/>
          </a:solidFill>
          <a:latin typeface="+mn-lt"/>
          <a:ea typeface="+mn-ea"/>
          <a:cs typeface="+mn-cs"/>
          <a:sym typeface="Helvetica"/>
        </a:defRPr>
      </a:lvl4pPr>
      <a:lvl5pPr marL="2194560" indent="-365760" defTabSz="457200">
        <a:spcBef>
          <a:spcPts val="700"/>
        </a:spcBef>
        <a:buSzPct val="100000"/>
        <a:buFont typeface="Arial"/>
        <a:buChar char="•"/>
        <a:defRPr sz="3200">
          <a:solidFill>
            <a:srgbClr val="58585B"/>
          </a:solidFill>
          <a:latin typeface="+mn-lt"/>
          <a:ea typeface="+mn-ea"/>
          <a:cs typeface="+mn-cs"/>
          <a:sym typeface="Helvetica"/>
        </a:defRPr>
      </a:lvl5pPr>
      <a:lvl6pPr marL="2651760" indent="-365760" defTabSz="457200">
        <a:spcBef>
          <a:spcPts val="700"/>
        </a:spcBef>
        <a:buSzPct val="100000"/>
        <a:buFont typeface="Arial"/>
        <a:buChar char="•"/>
        <a:defRPr sz="3200">
          <a:solidFill>
            <a:srgbClr val="58585B"/>
          </a:solidFill>
          <a:latin typeface="+mn-lt"/>
          <a:ea typeface="+mn-ea"/>
          <a:cs typeface="+mn-cs"/>
          <a:sym typeface="Helvetica"/>
        </a:defRPr>
      </a:lvl6pPr>
      <a:lvl7pPr marL="3108960" indent="-365760" defTabSz="457200">
        <a:spcBef>
          <a:spcPts val="700"/>
        </a:spcBef>
        <a:buSzPct val="100000"/>
        <a:buFont typeface="Arial"/>
        <a:buChar char="•"/>
        <a:defRPr sz="3200">
          <a:solidFill>
            <a:srgbClr val="58585B"/>
          </a:solidFill>
          <a:latin typeface="+mn-lt"/>
          <a:ea typeface="+mn-ea"/>
          <a:cs typeface="+mn-cs"/>
          <a:sym typeface="Helvetica"/>
        </a:defRPr>
      </a:lvl7pPr>
      <a:lvl8pPr marL="3566159" indent="-365759" defTabSz="457200">
        <a:spcBef>
          <a:spcPts val="700"/>
        </a:spcBef>
        <a:buSzPct val="100000"/>
        <a:buFont typeface="Arial"/>
        <a:buChar char="•"/>
        <a:defRPr sz="3200">
          <a:solidFill>
            <a:srgbClr val="58585B"/>
          </a:solidFill>
          <a:latin typeface="+mn-lt"/>
          <a:ea typeface="+mn-ea"/>
          <a:cs typeface="+mn-cs"/>
          <a:sym typeface="Helvetica"/>
        </a:defRPr>
      </a:lvl8pPr>
      <a:lvl9pPr marL="4023359" indent="-365759" defTabSz="457200">
        <a:spcBef>
          <a:spcPts val="700"/>
        </a:spcBef>
        <a:buSzPct val="100000"/>
        <a:buFont typeface="Arial"/>
        <a:buChar char="•"/>
        <a:defRPr sz="3200">
          <a:solidFill>
            <a:srgbClr val="58585B"/>
          </a:solidFill>
          <a:latin typeface="+mn-lt"/>
          <a:ea typeface="+mn-ea"/>
          <a:cs typeface="+mn-cs"/>
          <a:sym typeface="Helvetica"/>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zemeeting.com/fuze/f2988286/30204806" TargetMode="External"/><Relationship Id="rId4" Type="http://schemas.openxmlformats.org/officeDocument/2006/relationships/hyperlink" Target="http://west.typewell.com/faelapgb" TargetMode="External"/><Relationship Id="rId5" Type="http://schemas.openxmlformats.org/officeDocument/2006/relationships/hyperlink" Target="http://west.typewell.com/klaopond"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mgeizhals@results.org" TargetMode="External"/><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hyperlink" Target="http://tinyurl.com/2017GRFundrais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hyperlink" Target="mailto:development@result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beals@results.org" TargetMode="External"/><Relationship Id="rId3" Type="http://schemas.openxmlformats.org/officeDocument/2006/relationships/hyperlink" Target="mailto:lmarchal@result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p:nvPr>
        </p:nvSpPr>
        <p:spPr>
          <a:xfrm>
            <a:off x="254524" y="4232635"/>
            <a:ext cx="8155713" cy="2625365"/>
          </a:xfrm>
          <a:prstGeom prst="rect">
            <a:avLst/>
          </a:prstGeom>
        </p:spPr>
        <p:txBody>
          <a:bodyPr>
            <a:normAutofit fontScale="90000"/>
          </a:bodyPr>
          <a:lstStyle/>
          <a:p>
            <a:r>
              <a:rPr lang="en-US" sz="2200" b="1" dirty="0" smtClean="0">
                <a:solidFill>
                  <a:schemeClr val="tx1"/>
                </a:solidFill>
              </a:rPr>
              <a:t>September Grassroots Webinar: The Reach Act</a:t>
            </a:r>
            <a:br>
              <a:rPr lang="en-US" sz="2200" b="1" dirty="0" smtClean="0">
                <a:solidFill>
                  <a:schemeClr val="tx1"/>
                </a:solidFill>
              </a:rPr>
            </a:br>
            <a:r>
              <a:rPr lang="en-US" sz="2200" b="1" dirty="0">
                <a:solidFill>
                  <a:schemeClr val="tx1"/>
                </a:solidFill>
              </a:rPr>
              <a:t/>
            </a:r>
            <a:br>
              <a:rPr lang="en-US" sz="2200" b="1" dirty="0">
                <a:solidFill>
                  <a:schemeClr val="tx1"/>
                </a:solidFill>
              </a:rPr>
            </a:br>
            <a:r>
              <a:rPr lang="en-US" sz="2100" dirty="0" smtClean="0">
                <a:solidFill>
                  <a:schemeClr val="tx1"/>
                </a:solidFill>
              </a:rPr>
              <a:t>September 10</a:t>
            </a:r>
            <a:r>
              <a:rPr sz="2100" dirty="0" smtClean="0">
                <a:solidFill>
                  <a:schemeClr val="tx1"/>
                </a:solidFill>
              </a:rPr>
              <a:t>, 201</a:t>
            </a:r>
            <a:r>
              <a:rPr lang="en-US" sz="2100" dirty="0" smtClean="0">
                <a:solidFill>
                  <a:schemeClr val="tx1"/>
                </a:solidFill>
              </a:rPr>
              <a:t>6</a:t>
            </a:r>
            <a:r>
              <a:rPr sz="2100" dirty="0" smtClean="0">
                <a:solidFill>
                  <a:schemeClr val="tx1"/>
                </a:solidFill>
              </a:rPr>
              <a:t>, </a:t>
            </a:r>
            <a:r>
              <a:rPr lang="en-US" sz="2100" dirty="0" smtClean="0">
                <a:solidFill>
                  <a:schemeClr val="tx1"/>
                </a:solidFill>
              </a:rPr>
              <a:t>2:00 </a:t>
            </a:r>
            <a:r>
              <a:rPr sz="2100" dirty="0" smtClean="0">
                <a:solidFill>
                  <a:schemeClr val="tx1"/>
                </a:solidFill>
              </a:rPr>
              <a:t>pm </a:t>
            </a:r>
            <a:r>
              <a:rPr sz="2100" dirty="0">
                <a:solidFill>
                  <a:schemeClr val="tx1"/>
                </a:solidFill>
              </a:rPr>
              <a:t>ET</a:t>
            </a:r>
            <a:r>
              <a:rPr sz="2100" dirty="0">
                <a:solidFill>
                  <a:schemeClr val="tx1">
                    <a:lumMod val="50000"/>
                    <a:lumOff val="50000"/>
                  </a:schemeClr>
                </a:solidFill>
              </a:rPr>
              <a:t/>
            </a:r>
            <a:br>
              <a:rPr sz="2100" dirty="0">
                <a:solidFill>
                  <a:schemeClr val="tx1">
                    <a:lumMod val="50000"/>
                    <a:lumOff val="50000"/>
                  </a:schemeClr>
                </a:solidFill>
              </a:rPr>
            </a:br>
            <a:r>
              <a:rPr lang="en-US" sz="2100" dirty="0">
                <a:solidFill>
                  <a:schemeClr val="tx1">
                    <a:lumMod val="50000"/>
                    <a:lumOff val="50000"/>
                  </a:schemeClr>
                </a:solidFill>
              </a:rPr>
              <a:t/>
            </a:r>
            <a:br>
              <a:rPr lang="en-US" sz="2100" dirty="0">
                <a:solidFill>
                  <a:schemeClr val="tx1">
                    <a:lumMod val="50000"/>
                    <a:lumOff val="50000"/>
                  </a:schemeClr>
                </a:solidFill>
              </a:rPr>
            </a:br>
            <a:r>
              <a:rPr lang="en-US" sz="2000" u="sng" dirty="0" smtClean="0">
                <a:hlinkClick r:id="rId3"/>
              </a:rPr>
              <a:t>https</a:t>
            </a:r>
            <a:r>
              <a:rPr lang="en-US" sz="2000" u="sng" dirty="0">
                <a:hlinkClick r:id="rId3"/>
              </a:rPr>
              <a:t>://www.fuzemeeting.com/fuze/f2988286/30204806</a:t>
            </a:r>
            <a:r>
              <a:rPr lang="en-US" sz="2000" dirty="0"/>
              <a:t/>
            </a:r>
            <a:br>
              <a:rPr lang="en-US" sz="2000" dirty="0"/>
            </a:br>
            <a:r>
              <a:rPr lang="en-US" sz="2000" dirty="0">
                <a:solidFill>
                  <a:schemeClr val="tx1"/>
                </a:solidFill>
              </a:rPr>
              <a:t>To join by phone only, dial (201) 479-4595, meeting ID </a:t>
            </a:r>
            <a:r>
              <a:rPr lang="en-US" sz="2000" dirty="0" smtClean="0">
                <a:solidFill>
                  <a:schemeClr val="tx1"/>
                </a:solidFill>
              </a:rPr>
              <a:t>30204806</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Closed captioning: </a:t>
            </a:r>
            <a:r>
              <a:rPr lang="en-US" sz="2000" dirty="0" smtClean="0">
                <a:hlinkClick r:id="rId4"/>
              </a:rPr>
              <a:t>http</a:t>
            </a:r>
            <a:r>
              <a:rPr lang="en-US" sz="2000" dirty="0">
                <a:hlinkClick r:id="rId4"/>
              </a:rPr>
              <a:t>://west.typewell.com/faelapgb</a:t>
            </a:r>
            <a:r>
              <a:rPr lang="en-US" sz="2000" dirty="0" smtClean="0"/>
              <a:t/>
            </a:r>
            <a:br>
              <a:rPr lang="en-US" sz="2000" dirty="0" smtClean="0"/>
            </a:br>
            <a:r>
              <a:rPr lang="en-US" sz="1800" dirty="0"/>
              <a:t/>
            </a:r>
            <a:br>
              <a:rPr lang="en-US" sz="1800" dirty="0"/>
            </a:br>
            <a:r>
              <a:rPr lang="en-US" sz="1600" dirty="0"/>
              <a:t/>
            </a:r>
            <a:br>
              <a:rPr lang="en-US" sz="1600" dirty="0"/>
            </a:br>
            <a:r>
              <a:rPr lang="en-US" sz="1600" dirty="0"/>
              <a:t/>
            </a:r>
            <a:br>
              <a:rPr lang="en-US" sz="1600" dirty="0"/>
            </a:br>
            <a:endParaRPr sz="1800" dirty="0">
              <a:solidFill>
                <a:srgbClr val="58585B"/>
              </a:solidFill>
              <a:hlinkClick r:id="rId5"/>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999" y="170144"/>
            <a:ext cx="4658657" cy="1890886"/>
          </a:xfrm>
        </p:spPr>
        <p:txBody>
          <a:bodyPr>
            <a:normAutofit fontScale="90000"/>
          </a:bodyPr>
          <a:lstStyle/>
          <a:p>
            <a:r>
              <a:rPr lang="en-US" dirty="0" smtClean="0">
                <a:solidFill>
                  <a:srgbClr val="AF1F2C"/>
                </a:solidFill>
              </a:rPr>
              <a:t>Grassroots Strengthening Priorities</a:t>
            </a:r>
            <a:endParaRPr lang="en-US" dirty="0">
              <a:solidFill>
                <a:srgbClr val="AF1F2C"/>
              </a:solidFill>
            </a:endParaRPr>
          </a:p>
        </p:txBody>
      </p:sp>
      <p:sp>
        <p:nvSpPr>
          <p:cNvPr id="3" name="TextBox 2"/>
          <p:cNvSpPr txBox="1"/>
          <p:nvPr/>
        </p:nvSpPr>
        <p:spPr>
          <a:xfrm>
            <a:off x="0" y="0"/>
            <a:ext cx="5352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10</a:t>
            </a:r>
            <a:endParaRPr lang="en-US" dirty="0" smtClean="0">
              <a:solidFill>
                <a:srgbClr val="000000"/>
              </a:solidFill>
            </a:endParaRPr>
          </a:p>
        </p:txBody>
      </p:sp>
      <p:sp>
        <p:nvSpPr>
          <p:cNvPr id="6"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7" name="Text Placeholder 6"/>
          <p:cNvSpPr>
            <a:spLocks noGrp="1"/>
          </p:cNvSpPr>
          <p:nvPr>
            <p:ph type="body" idx="1"/>
          </p:nvPr>
        </p:nvSpPr>
        <p:spPr>
          <a:xfrm>
            <a:off x="788442" y="2975533"/>
            <a:ext cx="7830458" cy="2518229"/>
          </a:xfrm>
        </p:spPr>
        <p:txBody>
          <a:bodyPr/>
          <a:lstStyle/>
          <a:p>
            <a:pPr marL="514350" indent="-514350">
              <a:buFont typeface="+mj-lt"/>
              <a:buAutoNum type="arabicPeriod"/>
            </a:pPr>
            <a:r>
              <a:rPr lang="en-US" dirty="0" smtClean="0"/>
              <a:t>Sept-Nov Recess meetings and town halls</a:t>
            </a:r>
          </a:p>
          <a:p>
            <a:pPr marL="514350" indent="-514350">
              <a:buFont typeface="+mj-lt"/>
              <a:buAutoNum type="arabicPeriod"/>
            </a:pPr>
            <a:r>
              <a:rPr lang="en-US" dirty="0" smtClean="0"/>
              <a:t>Fall/Winter Outreach</a:t>
            </a:r>
          </a:p>
          <a:p>
            <a:pPr marL="514350" indent="-514350">
              <a:buFont typeface="+mj-lt"/>
              <a:buAutoNum type="arabicPeriod"/>
            </a:pPr>
            <a:r>
              <a:rPr lang="en-US" dirty="0" smtClean="0"/>
              <a:t>Fundraising</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42" y="0"/>
            <a:ext cx="2587329" cy="2677886"/>
          </a:xfrm>
          <a:prstGeom prst="rect">
            <a:avLst/>
          </a:prstGeom>
        </p:spPr>
      </p:pic>
    </p:spTree>
    <p:extLst>
      <p:ext uri="{BB962C8B-B14F-4D97-AF65-F5344CB8AC3E}">
        <p14:creationId xmlns:p14="http://schemas.microsoft.com/office/powerpoint/2010/main" val="10935412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6853286" y="877479"/>
            <a:ext cx="2243579" cy="2333857"/>
          </a:xfrm>
          <a:prstGeom prst="irregularSeal1">
            <a:avLst/>
          </a:prstGeom>
          <a:solidFill>
            <a:srgbClr val="FFC000"/>
          </a:solidFill>
          <a:ln w="25400" cap="flat">
            <a:solidFill>
              <a:srgbClr val="58585B"/>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2400" dirty="0" smtClean="0">
                <a:solidFill>
                  <a:srgbClr val="000000"/>
                </a:solidFill>
              </a:rPr>
              <a:t>Due Sept 21</a:t>
            </a:r>
            <a:r>
              <a:rPr lang="en-US" sz="2400" baseline="30000" dirty="0" smtClean="0">
                <a:solidFill>
                  <a:srgbClr val="000000"/>
                </a:solidFill>
              </a:rPr>
              <a:t>st</a:t>
            </a:r>
            <a:r>
              <a:rPr lang="en-US" sz="2400" dirty="0" smtClean="0">
                <a:solidFill>
                  <a:srgbClr val="000000"/>
                </a:solidFill>
              </a:rPr>
              <a:t>!</a:t>
            </a:r>
            <a:endParaRPr kumimoji="0" lang="en-US" sz="2400" u="none" strike="noStrike" cap="none" spc="0" normalizeH="0" baseline="0" dirty="0">
              <a:ln>
                <a:noFill/>
              </a:ln>
              <a:solidFill>
                <a:srgbClr val="000000"/>
              </a:solidFill>
              <a:effectLst/>
              <a:uFillTx/>
              <a:sym typeface="Calibri"/>
            </a:endParaRPr>
          </a:p>
        </p:txBody>
      </p:sp>
      <p:sp>
        <p:nvSpPr>
          <p:cNvPr id="3" name="Text Placeholder 2"/>
          <p:cNvSpPr>
            <a:spLocks noGrp="1"/>
          </p:cNvSpPr>
          <p:nvPr>
            <p:ph type="body" idx="1"/>
          </p:nvPr>
        </p:nvSpPr>
        <p:spPr>
          <a:xfrm>
            <a:off x="150828" y="990601"/>
            <a:ext cx="8653807" cy="4769177"/>
          </a:xfrm>
        </p:spPr>
        <p:txBody>
          <a:bodyPr>
            <a:normAutofit/>
          </a:bodyPr>
          <a:lstStyle/>
          <a:p>
            <a:pPr marL="0" indent="0">
              <a:buNone/>
            </a:pPr>
            <a:r>
              <a:rPr lang="en-US" sz="2000" dirty="0" smtClean="0"/>
              <a:t>Four </a:t>
            </a:r>
            <a:r>
              <a:rPr lang="en-US" sz="2000" dirty="0"/>
              <a:t>fundraising </a:t>
            </a:r>
            <a:r>
              <a:rPr lang="en-US" sz="2000" dirty="0" smtClean="0"/>
              <a:t>opportunities in 2017: </a:t>
            </a:r>
          </a:p>
          <a:p>
            <a:pPr lvl="1">
              <a:buFont typeface="Wingdings" panose="05000000000000000000" pitchFamily="2" charset="2"/>
              <a:buChar char="§"/>
            </a:pPr>
            <a:r>
              <a:rPr lang="en-US" sz="2000" dirty="0" smtClean="0"/>
              <a:t>Spring Friends </a:t>
            </a:r>
            <a:r>
              <a:rPr lang="en-US" sz="2000" dirty="0"/>
              <a:t>and Family Campaign (FFC</a:t>
            </a:r>
            <a:r>
              <a:rPr lang="en-US" sz="2000" dirty="0" smtClean="0"/>
              <a:t>) - April</a:t>
            </a:r>
          </a:p>
          <a:p>
            <a:pPr lvl="1">
              <a:buFont typeface="Wingdings" panose="05000000000000000000" pitchFamily="2" charset="2"/>
              <a:buChar char="§"/>
            </a:pPr>
            <a:r>
              <a:rPr lang="en-US" sz="2000" dirty="0" smtClean="0"/>
              <a:t>Virtual </a:t>
            </a:r>
            <a:r>
              <a:rPr lang="en-US" sz="2000" dirty="0"/>
              <a:t>Thanksgiving Feast </a:t>
            </a:r>
            <a:r>
              <a:rPr lang="en-US" sz="2000" dirty="0" smtClean="0"/>
              <a:t>FFC - November</a:t>
            </a:r>
          </a:p>
          <a:p>
            <a:pPr lvl="1">
              <a:buFont typeface="Wingdings" panose="05000000000000000000" pitchFamily="2" charset="2"/>
              <a:buChar char="§"/>
            </a:pPr>
            <a:r>
              <a:rPr lang="en-US" sz="2000" dirty="0" smtClean="0"/>
              <a:t>Celebrations </a:t>
            </a:r>
            <a:r>
              <a:rPr lang="en-US" sz="2000" dirty="0"/>
              <a:t>FFC </a:t>
            </a:r>
            <a:r>
              <a:rPr lang="en-US" sz="2000" dirty="0" smtClean="0"/>
              <a:t>– anytime </a:t>
            </a:r>
          </a:p>
          <a:p>
            <a:pPr lvl="1">
              <a:buFont typeface="Wingdings" panose="05000000000000000000" pitchFamily="2" charset="2"/>
              <a:buChar char="§"/>
            </a:pPr>
            <a:r>
              <a:rPr lang="en-US" sz="2000" dirty="0" smtClean="0"/>
              <a:t>Fundraising </a:t>
            </a:r>
            <a:r>
              <a:rPr lang="en-US" sz="2000" dirty="0"/>
              <a:t>Event </a:t>
            </a:r>
            <a:r>
              <a:rPr lang="en-US" sz="2000" dirty="0" smtClean="0"/>
              <a:t>– anytime </a:t>
            </a:r>
          </a:p>
          <a:p>
            <a:pPr marL="0" indent="0">
              <a:buNone/>
            </a:pPr>
            <a:r>
              <a:rPr lang="en-US" sz="2000" dirty="0" smtClean="0"/>
              <a:t>Development team is here for you!</a:t>
            </a:r>
          </a:p>
          <a:p>
            <a:pPr lvl="1">
              <a:buFont typeface="Wingdings" panose="05000000000000000000" pitchFamily="2" charset="2"/>
              <a:buChar char="§"/>
            </a:pPr>
            <a:r>
              <a:rPr lang="en-US" sz="2000" dirty="0" smtClean="0"/>
              <a:t>1-on-1 support from Development staff</a:t>
            </a:r>
          </a:p>
          <a:p>
            <a:pPr lvl="1">
              <a:buFont typeface="Wingdings" panose="05000000000000000000" pitchFamily="2" charset="2"/>
              <a:buChar char="§"/>
            </a:pPr>
            <a:r>
              <a:rPr lang="en-US" sz="2000" dirty="0" smtClean="0"/>
              <a:t>Customized invites, FB posts, scripts, &amp; online donation page</a:t>
            </a:r>
          </a:p>
          <a:p>
            <a:pPr lvl="1">
              <a:buFont typeface="Wingdings" panose="05000000000000000000" pitchFamily="2" charset="2"/>
              <a:buChar char="v"/>
            </a:pPr>
            <a:r>
              <a:rPr lang="en-US" sz="2000" i="1" dirty="0" smtClean="0"/>
              <a:t>Extra coaching for first time fundraising groups &amp; </a:t>
            </a:r>
            <a:r>
              <a:rPr lang="en-US" sz="2000" i="1" dirty="0" smtClean="0"/>
              <a:t>First </a:t>
            </a:r>
            <a:r>
              <a:rPr lang="en-US" sz="2000" i="1" dirty="0" smtClean="0"/>
              <a:t>Time Fundraising Kit </a:t>
            </a:r>
            <a:endParaRPr lang="en-US" sz="2000" i="1" dirty="0"/>
          </a:p>
          <a:p>
            <a:pPr marL="0" indent="0">
              <a:buNone/>
            </a:pPr>
            <a:r>
              <a:rPr lang="en-US" sz="2000" b="1" dirty="0" smtClean="0"/>
              <a:t>Goal</a:t>
            </a:r>
            <a:r>
              <a:rPr lang="en-US" sz="2000" b="1" dirty="0"/>
              <a:t>: </a:t>
            </a:r>
            <a:r>
              <a:rPr lang="en-US" sz="2000" dirty="0"/>
              <a:t>Five New Fundraising Groups in </a:t>
            </a:r>
            <a:r>
              <a:rPr lang="en-US" sz="2000" dirty="0" smtClean="0"/>
              <a:t>2017</a:t>
            </a:r>
          </a:p>
          <a:p>
            <a:pPr lvl="1" algn="l" rtl="0">
              <a:buFont typeface="Wingdings" panose="05000000000000000000" pitchFamily="2" charset="2"/>
              <a:buChar char="§"/>
            </a:pPr>
            <a:r>
              <a:rPr lang="en-US" sz="2000" dirty="0" smtClean="0"/>
              <a:t>Consider starting with $500 fundraising goal</a:t>
            </a:r>
          </a:p>
        </p:txBody>
      </p:sp>
      <p:sp>
        <p:nvSpPr>
          <p:cNvPr id="2" name="Title 1"/>
          <p:cNvSpPr>
            <a:spLocks noGrp="1"/>
          </p:cNvSpPr>
          <p:nvPr>
            <p:ph type="title"/>
          </p:nvPr>
        </p:nvSpPr>
        <p:spPr>
          <a:xfrm>
            <a:off x="457200" y="92077"/>
            <a:ext cx="8229600" cy="898524"/>
          </a:xfrm>
        </p:spPr>
        <p:txBody>
          <a:bodyPr>
            <a:normAutofit/>
          </a:bodyPr>
          <a:lstStyle/>
          <a:p>
            <a:r>
              <a:rPr lang="en-US" sz="4000" dirty="0" smtClean="0"/>
              <a:t>Tell us your 2017 fundraising plans!</a:t>
            </a:r>
            <a:endParaRPr lang="en-US" sz="4000" dirty="0"/>
          </a:p>
        </p:txBody>
      </p:sp>
      <p:sp>
        <p:nvSpPr>
          <p:cNvPr id="6" name="TextBox 5"/>
          <p:cNvSpPr txBox="1"/>
          <p:nvPr/>
        </p:nvSpPr>
        <p:spPr>
          <a:xfrm>
            <a:off x="0"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11</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5483311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039"/>
            <a:ext cx="8229600" cy="863546"/>
          </a:xfrm>
        </p:spPr>
        <p:txBody>
          <a:bodyPr/>
          <a:lstStyle/>
          <a:p>
            <a:r>
              <a:rPr lang="en-US" dirty="0" smtClean="0"/>
              <a:t>Google Form due September 21</a:t>
            </a:r>
            <a:endParaRPr lang="en-US" dirty="0"/>
          </a:p>
        </p:txBody>
      </p:sp>
      <p:sp>
        <p:nvSpPr>
          <p:cNvPr id="3" name="Text Placeholder 2"/>
          <p:cNvSpPr>
            <a:spLocks noGrp="1"/>
          </p:cNvSpPr>
          <p:nvPr>
            <p:ph type="body" idx="1"/>
          </p:nvPr>
        </p:nvSpPr>
        <p:spPr>
          <a:xfrm>
            <a:off x="457200" y="1364530"/>
            <a:ext cx="8508056" cy="4357540"/>
          </a:xfrm>
        </p:spPr>
        <p:txBody>
          <a:bodyPr>
            <a:normAutofit/>
          </a:bodyPr>
          <a:lstStyle/>
          <a:p>
            <a:pPr algn="l" rtl="0"/>
            <a:r>
              <a:rPr lang="en-US" dirty="0"/>
              <a:t>Discuss </a:t>
            </a:r>
            <a:r>
              <a:rPr lang="en-US" dirty="0" smtClean="0"/>
              <a:t>your Group’s 2017 fundraising plans</a:t>
            </a:r>
          </a:p>
          <a:p>
            <a:pPr algn="l" rtl="0"/>
            <a:r>
              <a:rPr lang="en-US" dirty="0" smtClean="0"/>
              <a:t>Fill </a:t>
            </a:r>
            <a:r>
              <a:rPr lang="en-US" dirty="0"/>
              <a:t>out the survey at: </a:t>
            </a:r>
            <a:r>
              <a:rPr lang="en-US" b="1" dirty="0">
                <a:hlinkClick r:id="rId2"/>
              </a:rPr>
              <a:t>http://tinyURL.com/2017GRFundraising</a:t>
            </a:r>
            <a:endParaRPr lang="en-US" b="1" dirty="0"/>
          </a:p>
          <a:p>
            <a:pPr algn="l" rtl="0"/>
            <a:r>
              <a:rPr lang="en-US" dirty="0" smtClean="0"/>
              <a:t>Surveys due: Wed, Sept 21</a:t>
            </a:r>
          </a:p>
          <a:p>
            <a:pPr algn="l" rtl="0"/>
            <a:r>
              <a:rPr lang="en-US" dirty="0" smtClean="0"/>
              <a:t>Questions</a:t>
            </a:r>
            <a:r>
              <a:rPr lang="en-US" dirty="0"/>
              <a:t>? </a:t>
            </a:r>
            <a:r>
              <a:rPr lang="en-US" dirty="0" smtClean="0"/>
              <a:t>Email Mea</a:t>
            </a:r>
          </a:p>
          <a:p>
            <a:pPr marL="0" indent="0" algn="l" rtl="0">
              <a:buNone/>
            </a:pPr>
            <a:r>
              <a:rPr lang="en-US" dirty="0" smtClean="0"/>
              <a:t>at </a:t>
            </a:r>
            <a:r>
              <a:rPr lang="en-US" dirty="0" smtClean="0">
                <a:hlinkClick r:id="rId3"/>
              </a:rPr>
              <a:t>mgeizhals@results.org</a:t>
            </a:r>
            <a:r>
              <a:rPr lang="en-US" dirty="0" smtClean="0"/>
              <a:t> or call</a:t>
            </a:r>
          </a:p>
          <a:p>
            <a:pPr marL="0" indent="0" algn="l" rtl="0">
              <a:buNone/>
            </a:pPr>
            <a:r>
              <a:rPr lang="en-US" dirty="0" smtClean="0"/>
              <a:t>202-783-4800 x131</a:t>
            </a:r>
            <a:endParaRPr lang="en-US" dirty="0"/>
          </a:p>
          <a:p>
            <a:pPr marL="0" indent="0">
              <a:buNone/>
            </a:pPr>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1994" y="3046444"/>
            <a:ext cx="2413262" cy="2675626"/>
          </a:xfrm>
          <a:prstGeom prst="rect">
            <a:avLst/>
          </a:prstGeom>
        </p:spPr>
      </p:pic>
      <p:sp>
        <p:nvSpPr>
          <p:cNvPr id="6" name="TextBox 5"/>
          <p:cNvSpPr txBox="1"/>
          <p:nvPr/>
        </p:nvSpPr>
        <p:spPr>
          <a:xfrm>
            <a:off x="14514"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12</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4035607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3805" y="3771974"/>
            <a:ext cx="3170195" cy="1714649"/>
          </a:xfrm>
          <a:prstGeom prst="rect">
            <a:avLst/>
          </a:prstGeom>
        </p:spPr>
      </p:pic>
      <p:sp>
        <p:nvSpPr>
          <p:cNvPr id="2" name="Title 1"/>
          <p:cNvSpPr>
            <a:spLocks noGrp="1"/>
          </p:cNvSpPr>
          <p:nvPr>
            <p:ph type="title"/>
          </p:nvPr>
        </p:nvSpPr>
        <p:spPr/>
        <p:txBody>
          <a:bodyPr/>
          <a:lstStyle/>
          <a:p>
            <a:r>
              <a:rPr lang="en-US" dirty="0" smtClean="0"/>
              <a:t>Coming Soon: 2016 Virtual Thanksgiving Feast</a:t>
            </a:r>
            <a:endParaRPr lang="en-US" dirty="0"/>
          </a:p>
        </p:txBody>
      </p:sp>
      <p:sp>
        <p:nvSpPr>
          <p:cNvPr id="3" name="Text Placeholder 2"/>
          <p:cNvSpPr>
            <a:spLocks noGrp="1"/>
          </p:cNvSpPr>
          <p:nvPr>
            <p:ph type="body" idx="1"/>
          </p:nvPr>
        </p:nvSpPr>
        <p:spPr>
          <a:xfrm>
            <a:off x="457200" y="1600200"/>
            <a:ext cx="8229600" cy="4343549"/>
          </a:xfrm>
        </p:spPr>
        <p:txBody>
          <a:bodyPr>
            <a:normAutofit/>
          </a:bodyPr>
          <a:lstStyle/>
          <a:p>
            <a:pPr marL="0" indent="0" algn="ctr">
              <a:buNone/>
            </a:pPr>
            <a:r>
              <a:rPr lang="en-US" dirty="0" smtClean="0"/>
              <a:t>Join the last Friends and Family Campaign of 2016 and help raise needed funds for RESULTS this November. </a:t>
            </a:r>
          </a:p>
          <a:p>
            <a:pPr marL="0" indent="0">
              <a:lnSpc>
                <a:spcPct val="150000"/>
              </a:lnSpc>
              <a:buNone/>
            </a:pPr>
            <a:r>
              <a:rPr lang="en-US" dirty="0" smtClean="0"/>
              <a:t>Is your group planning to participate? </a:t>
            </a:r>
          </a:p>
          <a:p>
            <a:pPr marL="0" indent="0">
              <a:lnSpc>
                <a:spcPct val="150000"/>
              </a:lnSpc>
              <a:buNone/>
            </a:pPr>
            <a:r>
              <a:rPr lang="en-US" dirty="0" smtClean="0"/>
              <a:t>Let us know! </a:t>
            </a:r>
          </a:p>
          <a:p>
            <a:pPr marL="0" indent="0">
              <a:lnSpc>
                <a:spcPct val="150000"/>
              </a:lnSpc>
              <a:buNone/>
            </a:pPr>
            <a:r>
              <a:rPr lang="en-US" dirty="0" smtClean="0"/>
              <a:t>Email </a:t>
            </a:r>
            <a:r>
              <a:rPr lang="en-US" dirty="0" smtClean="0">
                <a:hlinkClick r:id="rId3"/>
              </a:rPr>
              <a:t>development@results.org</a:t>
            </a:r>
            <a:r>
              <a:rPr lang="en-US" dirty="0" smtClean="0"/>
              <a:t> </a:t>
            </a:r>
          </a:p>
        </p:txBody>
      </p:sp>
      <p:sp>
        <p:nvSpPr>
          <p:cNvPr id="6" name="TextBox 5"/>
          <p:cNvSpPr txBox="1"/>
          <p:nvPr/>
        </p:nvSpPr>
        <p:spPr>
          <a:xfrm>
            <a:off x="14514"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13</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754604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14" y="427707"/>
            <a:ext cx="8229600" cy="1143000"/>
          </a:xfrm>
        </p:spPr>
        <p:txBody>
          <a:bodyPr>
            <a:normAutofit fontScale="90000"/>
          </a:bodyPr>
          <a:lstStyle/>
          <a:p>
            <a:r>
              <a:rPr lang="en-US" dirty="0" smtClean="0">
                <a:solidFill>
                  <a:srgbClr val="AF1F2C"/>
                </a:solidFill>
              </a:rPr>
              <a:t>Let’s Hear From </a:t>
            </a:r>
            <a:r>
              <a:rPr lang="en-US" dirty="0" smtClean="0">
                <a:solidFill>
                  <a:srgbClr val="AF1F2C"/>
                </a:solidFill>
              </a:rPr>
              <a:t>You about Recess Meetings and Encounters!</a:t>
            </a:r>
            <a:endParaRPr lang="en-US" dirty="0">
              <a:solidFill>
                <a:srgbClr val="AF1F2C"/>
              </a:solidFill>
            </a:endParaRPr>
          </a:p>
        </p:txBody>
      </p:sp>
      <p:sp>
        <p:nvSpPr>
          <p:cNvPr id="3" name="TextBox 2"/>
          <p:cNvSpPr txBox="1"/>
          <p:nvPr/>
        </p:nvSpPr>
        <p:spPr>
          <a:xfrm>
            <a:off x="0" y="0"/>
            <a:ext cx="5352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14</a:t>
            </a:r>
            <a:endParaRPr lang="en-US" dirty="0" smtClean="0">
              <a:solidFill>
                <a:srgbClr val="000000"/>
              </a:solidFill>
            </a:endParaRPr>
          </a:p>
        </p:txBody>
      </p:sp>
      <p:sp>
        <p:nvSpPr>
          <p:cNvPr id="6"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7" name="Text Placeholder 6"/>
          <p:cNvSpPr>
            <a:spLocks noGrp="1"/>
          </p:cNvSpPr>
          <p:nvPr>
            <p:ph type="body" idx="1"/>
          </p:nvPr>
        </p:nvSpPr>
        <p:spPr>
          <a:xfrm>
            <a:off x="535214" y="1754848"/>
            <a:ext cx="7926615" cy="4396704"/>
          </a:xfrm>
        </p:spPr>
        <p:txBody>
          <a:bodyPr>
            <a:normAutofit fontScale="92500"/>
          </a:bodyPr>
          <a:lstStyle/>
          <a:p>
            <a:pPr marL="0" indent="0" algn="ctr">
              <a:buNone/>
            </a:pPr>
            <a:r>
              <a:rPr lang="en-US" dirty="0" smtClean="0"/>
              <a:t>What challenged you?</a:t>
            </a:r>
          </a:p>
          <a:p>
            <a:pPr marL="0" indent="0" algn="ctr">
              <a:buNone/>
            </a:pPr>
            <a:r>
              <a:rPr lang="en-US" dirty="0" smtClean="0"/>
              <a:t>What inspired you?</a:t>
            </a:r>
          </a:p>
          <a:p>
            <a:pPr marL="0" indent="0" algn="ctr">
              <a:buNone/>
            </a:pPr>
            <a:r>
              <a:rPr lang="en-US" dirty="0" smtClean="0"/>
              <a:t>What surprised you?</a:t>
            </a:r>
          </a:p>
          <a:p>
            <a:pPr marL="0" indent="0" algn="ctr">
              <a:buNone/>
            </a:pPr>
            <a:r>
              <a:rPr lang="en-US" dirty="0" smtClean="0"/>
              <a:t>What did you learn?</a:t>
            </a:r>
          </a:p>
          <a:p>
            <a:endParaRPr lang="en-US" dirty="0"/>
          </a:p>
          <a:p>
            <a:r>
              <a:rPr lang="en-US" dirty="0" smtClean="0">
                <a:latin typeface="Helvetica" panose="020B0604020202020204" pitchFamily="34" charset="0"/>
                <a:cs typeface="Helvetica" panose="020B0604020202020204" pitchFamily="34" charset="0"/>
              </a:rPr>
              <a:t>To share, unmute </a:t>
            </a:r>
            <a:r>
              <a:rPr lang="en-US" dirty="0">
                <a:latin typeface="Helvetica" panose="020B0604020202020204" pitchFamily="34" charset="0"/>
                <a:cs typeface="Helvetica" panose="020B0604020202020204" pitchFamily="34" charset="0"/>
              </a:rPr>
              <a:t>your webinar line or hit *1 on your phone</a:t>
            </a:r>
            <a:r>
              <a:rPr lang="en-US" dirty="0" smtClean="0">
                <a:latin typeface="Helvetica" panose="020B0604020202020204" pitchFamily="34"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Give us your name, and group or city name.</a:t>
            </a:r>
          </a:p>
          <a:p>
            <a:endParaRPr lang="en-US" dirty="0"/>
          </a:p>
        </p:txBody>
      </p:sp>
    </p:spTree>
    <p:extLst>
      <p:ext uri="{BB962C8B-B14F-4D97-AF65-F5344CB8AC3E}">
        <p14:creationId xmlns:p14="http://schemas.microsoft.com/office/powerpoint/2010/main" val="19934137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457200" y="274638"/>
            <a:ext cx="8229600" cy="1143001"/>
          </a:xfrm>
          <a:prstGeom prst="rect">
            <a:avLst/>
          </a:prstGeom>
        </p:spPr>
        <p:txBody>
          <a:bodyPr>
            <a:normAutofit/>
          </a:bodyPr>
          <a:lstStyle>
            <a:lvl1pPr>
              <a:defRPr b="1"/>
            </a:lvl1pPr>
          </a:lstStyle>
          <a:p>
            <a:pPr lvl="0">
              <a:defRPr sz="1800" b="0">
                <a:solidFill>
                  <a:srgbClr val="000000"/>
                </a:solidFill>
              </a:defRPr>
            </a:pPr>
            <a:r>
              <a:rPr lang="en-US" sz="3600" dirty="0" smtClean="0">
                <a:solidFill>
                  <a:schemeClr val="accent2"/>
                </a:solidFill>
              </a:rPr>
              <a:t>Mark Your Calendars!</a:t>
            </a:r>
            <a:endParaRPr sz="3600" dirty="0">
              <a:solidFill>
                <a:schemeClr val="accent2"/>
              </a:solidFill>
            </a:endParaRPr>
          </a:p>
        </p:txBody>
      </p:sp>
      <p:sp>
        <p:nvSpPr>
          <p:cNvPr id="52" name="Shape 52"/>
          <p:cNvSpPr>
            <a:spLocks noGrp="1"/>
          </p:cNvSpPr>
          <p:nvPr>
            <p:ph type="body" idx="1"/>
          </p:nvPr>
        </p:nvSpPr>
        <p:spPr>
          <a:xfrm>
            <a:off x="141401" y="1417639"/>
            <a:ext cx="8870623" cy="4525963"/>
          </a:xfrm>
          <a:prstGeom prst="rect">
            <a:avLst/>
          </a:prstGeom>
        </p:spPr>
        <p:txBody>
          <a:bodyPr>
            <a:normAutofit/>
          </a:bodyPr>
          <a:lstStyle/>
          <a:p>
            <a:pPr marL="0" indent="0" algn="l" rtl="0" latinLnBrk="1" hangingPunct="0">
              <a:spcBef>
                <a:spcPts val="0"/>
              </a:spcBef>
              <a:buSzTx/>
              <a:buNone/>
            </a:pPr>
            <a:endParaRPr lang="en-US" sz="1800" b="1" dirty="0" smtClean="0">
              <a:solidFill>
                <a:schemeClr val="tx1"/>
              </a:solidFill>
            </a:endParaRPr>
          </a:p>
          <a:p>
            <a:pPr marL="0" indent="0" algn="l" rtl="0" latinLnBrk="1" hangingPunct="0">
              <a:spcBef>
                <a:spcPts val="0"/>
              </a:spcBef>
              <a:buSzTx/>
              <a:buNone/>
            </a:pPr>
            <a:r>
              <a:rPr lang="en-US" sz="1800" b="1" dirty="0" smtClean="0">
                <a:solidFill>
                  <a:schemeClr val="tx1"/>
                </a:solidFill>
              </a:rPr>
              <a:t>	September 14, </a:t>
            </a:r>
            <a:r>
              <a:rPr lang="en-US" sz="1800" b="1" dirty="0">
                <a:solidFill>
                  <a:schemeClr val="tx1"/>
                </a:solidFill>
              </a:rPr>
              <a:t>9</a:t>
            </a:r>
            <a:r>
              <a:rPr lang="en-US" sz="1800" b="1" dirty="0" smtClean="0">
                <a:solidFill>
                  <a:schemeClr val="tx1"/>
                </a:solidFill>
              </a:rPr>
              <a:t> </a:t>
            </a:r>
            <a:r>
              <a:rPr lang="en-US" sz="1800" b="1" dirty="0">
                <a:solidFill>
                  <a:schemeClr val="tx1"/>
                </a:solidFill>
              </a:rPr>
              <a:t>pm ET.</a:t>
            </a:r>
            <a:r>
              <a:rPr lang="en-US" sz="1800" dirty="0">
                <a:solidFill>
                  <a:schemeClr val="tx1"/>
                </a:solidFill>
              </a:rPr>
              <a:t> RESULTS Introductory Call. The perfect RESULTS </a:t>
            </a:r>
            <a:endParaRPr lang="en-US" sz="1800" dirty="0" smtClean="0">
              <a:solidFill>
                <a:schemeClr val="tx1"/>
              </a:solidFill>
            </a:endParaRPr>
          </a:p>
          <a:p>
            <a:pPr marL="0" indent="0" algn="l" rtl="0" latinLnBrk="1" hangingPunct="0">
              <a:spcBef>
                <a:spcPts val="0"/>
              </a:spcBef>
              <a:buSzTx/>
              <a:buNone/>
            </a:pPr>
            <a:r>
              <a:rPr lang="en-US" sz="1800" dirty="0" smtClean="0">
                <a:solidFill>
                  <a:schemeClr val="tx1"/>
                </a:solidFill>
              </a:rPr>
              <a:t>      	primer</a:t>
            </a:r>
            <a:r>
              <a:rPr lang="en-US" sz="1800" dirty="0">
                <a:solidFill>
                  <a:schemeClr val="tx1"/>
                </a:solidFill>
              </a:rPr>
              <a:t>.  </a:t>
            </a:r>
            <a:r>
              <a:rPr lang="en-US" sz="1800" dirty="0" smtClean="0">
                <a:solidFill>
                  <a:schemeClr val="tx1"/>
                </a:solidFill>
              </a:rPr>
              <a:t>For more information, contact Amanda </a:t>
            </a:r>
            <a:r>
              <a:rPr lang="en-US" sz="1800" dirty="0" err="1" smtClean="0">
                <a:solidFill>
                  <a:schemeClr val="tx1"/>
                </a:solidFill>
              </a:rPr>
              <a:t>Beals</a:t>
            </a:r>
            <a:r>
              <a:rPr lang="en-US" sz="1800" dirty="0" smtClean="0">
                <a:solidFill>
                  <a:schemeClr val="tx1"/>
                </a:solidFill>
              </a:rPr>
              <a:t>, </a:t>
            </a:r>
            <a:r>
              <a:rPr lang="en-US" sz="1800" dirty="0" smtClean="0">
                <a:solidFill>
                  <a:schemeClr val="tx1"/>
                </a:solidFill>
                <a:hlinkClick r:id="rId2"/>
              </a:rPr>
              <a:t>abeals@results.org</a:t>
            </a:r>
            <a:r>
              <a:rPr lang="en-US" sz="1800" dirty="0" smtClean="0">
                <a:solidFill>
                  <a:schemeClr val="tx1"/>
                </a:solidFill>
              </a:rPr>
              <a:t>.</a:t>
            </a:r>
            <a:endParaRPr lang="en-US" sz="1800" b="1" dirty="0" smtClean="0">
              <a:solidFill>
                <a:srgbClr val="000000"/>
              </a:solidFill>
              <a:sym typeface="Calibri"/>
            </a:endParaRPr>
          </a:p>
          <a:p>
            <a:pPr marL="0" indent="0" algn="l" rtl="0" latinLnBrk="1" hangingPunct="0">
              <a:spcBef>
                <a:spcPts val="0"/>
              </a:spcBef>
              <a:buSzTx/>
              <a:buNone/>
            </a:pPr>
            <a:endParaRPr lang="en-US" sz="1800" b="1" dirty="0">
              <a:solidFill>
                <a:srgbClr val="000000"/>
              </a:solidFill>
              <a:sym typeface="Calibri"/>
            </a:endParaRPr>
          </a:p>
          <a:p>
            <a:pPr marL="0" indent="0" algn="l" rtl="0" latinLnBrk="1" hangingPunct="0">
              <a:spcBef>
                <a:spcPts val="0"/>
              </a:spcBef>
              <a:buSzTx/>
              <a:buNone/>
            </a:pPr>
            <a:r>
              <a:rPr lang="en-US" sz="1800" b="1" dirty="0" smtClean="0">
                <a:solidFill>
                  <a:srgbClr val="000000"/>
                </a:solidFill>
                <a:sym typeface="Calibri"/>
              </a:rPr>
              <a:t>	On-going </a:t>
            </a:r>
            <a:r>
              <a:rPr lang="en-US" sz="1800" b="1" dirty="0">
                <a:solidFill>
                  <a:srgbClr val="000000"/>
                </a:solidFill>
                <a:sym typeface="Calibri"/>
              </a:rPr>
              <a:t>group leader trainings on group health and </a:t>
            </a:r>
            <a:r>
              <a:rPr lang="en-US" sz="1800" b="1" dirty="0" smtClean="0">
                <a:solidFill>
                  <a:srgbClr val="000000"/>
                </a:solidFill>
                <a:sym typeface="Calibri"/>
              </a:rPr>
              <a:t>skill-building. </a:t>
            </a:r>
          </a:p>
          <a:p>
            <a:pPr marL="0" indent="0" algn="l" rtl="0" latinLnBrk="1" hangingPunct="0">
              <a:spcBef>
                <a:spcPts val="0"/>
              </a:spcBef>
              <a:buSzTx/>
              <a:buNone/>
            </a:pPr>
            <a:r>
              <a:rPr lang="en-US" sz="1800" b="1" dirty="0" smtClean="0">
                <a:solidFill>
                  <a:srgbClr val="000000"/>
                </a:solidFill>
                <a:sym typeface="Calibri"/>
              </a:rPr>
              <a:t>      	</a:t>
            </a:r>
            <a:r>
              <a:rPr lang="en-US" sz="1800" dirty="0" smtClean="0">
                <a:solidFill>
                  <a:srgbClr val="000000"/>
                </a:solidFill>
              </a:rPr>
              <a:t>Next trainings </a:t>
            </a:r>
            <a:r>
              <a:rPr lang="en-US" sz="1800" dirty="0">
                <a:solidFill>
                  <a:srgbClr val="000000"/>
                </a:solidFill>
              </a:rPr>
              <a:t>with open </a:t>
            </a:r>
            <a:r>
              <a:rPr lang="en-US" sz="1800" dirty="0" smtClean="0">
                <a:solidFill>
                  <a:srgbClr val="000000"/>
                </a:solidFill>
              </a:rPr>
              <a:t>spots</a:t>
            </a:r>
            <a:r>
              <a:rPr lang="en-US" sz="1800" dirty="0">
                <a:solidFill>
                  <a:srgbClr val="000000"/>
                </a:solidFill>
              </a:rPr>
              <a:t>: </a:t>
            </a:r>
            <a:r>
              <a:rPr lang="en-US" sz="1800" dirty="0" smtClean="0">
                <a:solidFill>
                  <a:srgbClr val="000000"/>
                </a:solidFill>
              </a:rPr>
              <a:t>February in Dallas and March in Indianapolis. </a:t>
            </a:r>
          </a:p>
          <a:p>
            <a:pPr marL="0" indent="0" algn="l" rtl="0" latinLnBrk="1" hangingPunct="0">
              <a:spcBef>
                <a:spcPts val="0"/>
              </a:spcBef>
              <a:buSzTx/>
              <a:buNone/>
            </a:pPr>
            <a:r>
              <a:rPr lang="en-US" sz="1800" dirty="0">
                <a:solidFill>
                  <a:srgbClr val="000000"/>
                </a:solidFill>
              </a:rPr>
              <a:t>	</a:t>
            </a:r>
            <a:r>
              <a:rPr lang="en-US" sz="1800" dirty="0" smtClean="0">
                <a:solidFill>
                  <a:schemeClr val="tx1"/>
                </a:solidFill>
              </a:rPr>
              <a:t>Contact </a:t>
            </a:r>
            <a:r>
              <a:rPr lang="en-US" sz="1800" dirty="0">
                <a:solidFill>
                  <a:schemeClr val="tx1"/>
                </a:solidFill>
              </a:rPr>
              <a:t>Lisa Marchal at </a:t>
            </a:r>
            <a:r>
              <a:rPr lang="en-US" sz="1800" dirty="0">
                <a:solidFill>
                  <a:schemeClr val="tx1"/>
                </a:solidFill>
                <a:hlinkClick r:id="rId3"/>
              </a:rPr>
              <a:t>lmarchal@results.org</a:t>
            </a:r>
            <a:r>
              <a:rPr lang="en-US" sz="1800" dirty="0">
                <a:solidFill>
                  <a:schemeClr val="tx1"/>
                </a:solidFill>
              </a:rPr>
              <a:t> </a:t>
            </a:r>
            <a:r>
              <a:rPr lang="en-US" sz="1800" dirty="0" smtClean="0">
                <a:solidFill>
                  <a:schemeClr val="tx1"/>
                </a:solidFill>
              </a:rPr>
              <a:t>for more information</a:t>
            </a:r>
            <a:r>
              <a:rPr lang="en-US" sz="1800" dirty="0" smtClean="0">
                <a:solidFill>
                  <a:schemeClr val="tx1"/>
                </a:solidFill>
              </a:rPr>
              <a:t>.</a:t>
            </a:r>
          </a:p>
          <a:p>
            <a:pPr marL="0" indent="0" algn="l" rtl="0" latinLnBrk="1" hangingPunct="0">
              <a:spcBef>
                <a:spcPts val="0"/>
              </a:spcBef>
              <a:buSzTx/>
              <a:buNone/>
            </a:pPr>
            <a:endParaRPr lang="en-US" sz="1800" dirty="0">
              <a:solidFill>
                <a:schemeClr val="tx1"/>
              </a:solidFill>
            </a:endParaRPr>
          </a:p>
          <a:p>
            <a:pPr marL="0" indent="0" algn="l" rtl="0" latinLnBrk="1" hangingPunct="0">
              <a:spcBef>
                <a:spcPts val="0"/>
              </a:spcBef>
              <a:buSzTx/>
              <a:buNone/>
            </a:pPr>
            <a:r>
              <a:rPr lang="en-US" sz="1800" dirty="0" smtClean="0">
                <a:solidFill>
                  <a:schemeClr val="tx1"/>
                </a:solidFill>
              </a:rPr>
              <a:t>	</a:t>
            </a:r>
            <a:r>
              <a:rPr lang="en-US" sz="1800" b="1" dirty="0" smtClean="0">
                <a:solidFill>
                  <a:schemeClr val="tx1"/>
                </a:solidFill>
              </a:rPr>
              <a:t>Please fill out Lobby and Outreach reports</a:t>
            </a:r>
            <a:r>
              <a:rPr lang="en-US" sz="1800" dirty="0" smtClean="0">
                <a:solidFill>
                  <a:schemeClr val="tx1"/>
                </a:solidFill>
              </a:rPr>
              <a:t>—you want to be counted, Right?</a:t>
            </a:r>
          </a:p>
          <a:p>
            <a:pPr marL="0" indent="0" algn="l" rtl="0" latinLnBrk="1" hangingPunct="0">
              <a:spcBef>
                <a:spcPts val="0"/>
              </a:spcBef>
              <a:buSzTx/>
              <a:buNone/>
            </a:pPr>
            <a:endParaRPr lang="en-US" sz="1800" dirty="0" smtClean="0">
              <a:solidFill>
                <a:schemeClr val="tx1"/>
              </a:solidFill>
            </a:endParaRPr>
          </a:p>
          <a:p>
            <a:pPr marL="0" indent="0" algn="l" rtl="0" latinLnBrk="1" hangingPunct="0">
              <a:spcBef>
                <a:spcPts val="0"/>
              </a:spcBef>
              <a:buSzTx/>
              <a:buNone/>
            </a:pPr>
            <a:endParaRPr lang="en-US" sz="1800" dirty="0">
              <a:solidFill>
                <a:schemeClr val="tx1"/>
              </a:solidFill>
            </a:endParaRPr>
          </a:p>
          <a:p>
            <a:pPr marL="0" indent="0" algn="ctr" rtl="0" latinLnBrk="1" hangingPunct="0">
              <a:spcBef>
                <a:spcPts val="0"/>
              </a:spcBef>
              <a:buSzTx/>
              <a:buNone/>
            </a:pPr>
            <a:r>
              <a:rPr lang="en-US" sz="1800" dirty="0" smtClean="0">
                <a:solidFill>
                  <a:schemeClr val="tx1"/>
                </a:solidFill>
              </a:rPr>
              <a:t>And….</a:t>
            </a:r>
          </a:p>
          <a:p>
            <a:pPr marL="0" indent="0" algn="ctr" rtl="0" latinLnBrk="1" hangingPunct="0">
              <a:spcBef>
                <a:spcPts val="0"/>
              </a:spcBef>
              <a:buSzTx/>
              <a:buNone/>
            </a:pPr>
            <a:endParaRPr lang="en-US" sz="1800" dirty="0">
              <a:solidFill>
                <a:schemeClr val="tx1"/>
              </a:solidFill>
            </a:endParaRPr>
          </a:p>
          <a:p>
            <a:pPr marL="0" indent="0" algn="ctr" rtl="0" latinLnBrk="1" hangingPunct="0">
              <a:spcBef>
                <a:spcPts val="0"/>
              </a:spcBef>
              <a:buSzTx/>
              <a:buNone/>
            </a:pPr>
            <a:r>
              <a:rPr lang="en-US" sz="1800" dirty="0" smtClean="0">
                <a:solidFill>
                  <a:schemeClr val="tx1"/>
                </a:solidFill>
              </a:rPr>
              <a:t>Wait for it…</a:t>
            </a:r>
            <a:endParaRPr lang="en-US" sz="1800" dirty="0" smtClean="0">
              <a:solidFill>
                <a:schemeClr val="tx1"/>
              </a:solidFill>
            </a:endParaRPr>
          </a:p>
          <a:p>
            <a:pPr marL="0" indent="0" algn="l" rtl="0" latinLnBrk="1" hangingPunct="0">
              <a:spcBef>
                <a:spcPts val="0"/>
              </a:spcBef>
              <a:buSzTx/>
              <a:buNone/>
            </a:pPr>
            <a:endParaRPr lang="en-US" sz="1600" dirty="0" smtClean="0">
              <a:solidFill>
                <a:schemeClr val="tx1"/>
              </a:solidFill>
            </a:endParaRPr>
          </a:p>
          <a:p>
            <a:pPr marL="0" lvl="0" indent="0">
              <a:spcBef>
                <a:spcPts val="1200"/>
              </a:spcBef>
              <a:spcAft>
                <a:spcPts val="1200"/>
              </a:spcAft>
              <a:buClr>
                <a:srgbClr val="58585B"/>
              </a:buClr>
              <a:buNone/>
              <a:defRPr sz="1800">
                <a:solidFill>
                  <a:srgbClr val="000000"/>
                </a:solidFill>
              </a:defRPr>
            </a:pPr>
            <a:endParaRPr sz="2000" dirty="0">
              <a:solidFill>
                <a:schemeClr val="tx1"/>
              </a:solidFill>
            </a:endParaRPr>
          </a:p>
        </p:txBody>
      </p:sp>
      <p:sp>
        <p:nvSpPr>
          <p:cNvPr id="53" name="Shape 53"/>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wrap="square"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2" name="TextBox 1"/>
          <p:cNvSpPr txBox="1"/>
          <p:nvPr/>
        </p:nvSpPr>
        <p:spPr>
          <a:xfrm>
            <a:off x="-10570" y="0"/>
            <a:ext cx="46777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15</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5392428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wrap="square"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2" name="TextBox 1"/>
          <p:cNvSpPr txBox="1"/>
          <p:nvPr/>
        </p:nvSpPr>
        <p:spPr>
          <a:xfrm>
            <a:off x="-10570" y="0"/>
            <a:ext cx="46777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16</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2343" y="0"/>
            <a:ext cx="7939313" cy="6241143"/>
          </a:xfrm>
          <a:prstGeom prst="rect">
            <a:avLst/>
          </a:prstGeom>
        </p:spPr>
      </p:pic>
    </p:spTree>
    <p:extLst>
      <p:ext uri="{BB962C8B-B14F-4D97-AF65-F5344CB8AC3E}">
        <p14:creationId xmlns:p14="http://schemas.microsoft.com/office/powerpoint/2010/main" val="14153765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wrap="square"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 September 2016 </a:t>
            </a:r>
            <a:r>
              <a:rPr sz="1600" b="1" dirty="0" smtClean="0">
                <a:solidFill>
                  <a:srgbClr val="E3A192"/>
                </a:solidFill>
              </a:rPr>
              <a:t>RESULTS </a:t>
            </a:r>
            <a:r>
              <a:rPr sz="1600" b="1" dirty="0">
                <a:solidFill>
                  <a:srgbClr val="E3A192"/>
                </a:solidFill>
              </a:rPr>
              <a:t>National Conference Call/Webinar Slides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7425" y="1932495"/>
            <a:ext cx="3408371" cy="3338095"/>
          </a:xfrm>
          <a:prstGeom prst="rect">
            <a:avLst/>
          </a:prstGeom>
        </p:spPr>
      </p:pic>
      <p:sp>
        <p:nvSpPr>
          <p:cNvPr id="9" name="TextBox 8"/>
          <p:cNvSpPr txBox="1"/>
          <p:nvPr/>
        </p:nvSpPr>
        <p:spPr>
          <a:xfrm>
            <a:off x="904973" y="358775"/>
            <a:ext cx="6570482"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2"/>
                </a:solidFill>
                <a:effectLst/>
                <a:uFillTx/>
                <a:latin typeface="Helvetica" panose="020B0604020202020204" pitchFamily="34" charset="0"/>
                <a:cs typeface="Helvetica" panose="020B0604020202020204" pitchFamily="34" charset="0"/>
                <a:sym typeface="Calibri"/>
              </a:rPr>
              <a:t>Mark Campbell</a:t>
            </a:r>
          </a:p>
          <a:p>
            <a:pPr marL="0" marR="0" indent="0" algn="ctr" defTabSz="457200" rtl="0" fontAlgn="auto" latinLnBrk="1" hangingPunct="0">
              <a:lnSpc>
                <a:spcPct val="100000"/>
              </a:lnSpc>
              <a:spcBef>
                <a:spcPts val="0"/>
              </a:spcBef>
              <a:spcAft>
                <a:spcPts val="0"/>
              </a:spcAft>
              <a:buClrTx/>
              <a:buSzTx/>
              <a:buFontTx/>
              <a:buNone/>
              <a:tabLst/>
            </a:pPr>
            <a:r>
              <a:rPr lang="en-US" sz="3200" dirty="0" smtClean="0">
                <a:solidFill>
                  <a:schemeClr val="accent2"/>
                </a:solidFill>
                <a:latin typeface="Helvetica" panose="020B0604020202020204" pitchFamily="34" charset="0"/>
                <a:cs typeface="Helvetica" panose="020B0604020202020204" pitchFamily="34" charset="0"/>
              </a:rPr>
              <a:t>Global Health Associate</a:t>
            </a:r>
            <a:endParaRPr kumimoji="0" lang="en-US" sz="3200" b="0" i="0" u="none" strike="noStrike" cap="none" spc="0" normalizeH="0" baseline="0" dirty="0">
              <a:ln>
                <a:noFill/>
              </a:ln>
              <a:solidFill>
                <a:schemeClr val="accent2"/>
              </a:solidFill>
              <a:effectLst/>
              <a:uFillTx/>
              <a:latin typeface="Helvetica" panose="020B0604020202020204" pitchFamily="34" charset="0"/>
              <a:cs typeface="Helvetica" panose="020B0604020202020204" pitchFamily="34" charset="0"/>
              <a:sym typeface="Calibri"/>
            </a:endParaRPr>
          </a:p>
        </p:txBody>
      </p:sp>
      <p:sp>
        <p:nvSpPr>
          <p:cNvPr id="2" name="TextBox 1"/>
          <p:cNvSpPr txBox="1"/>
          <p:nvPr/>
        </p:nvSpPr>
        <p:spPr>
          <a:xfrm>
            <a:off x="0" y="0"/>
            <a:ext cx="4866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17</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9634489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wrap="square"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 September 2016 </a:t>
            </a:r>
            <a:r>
              <a:rPr sz="1600" b="1" dirty="0" smtClean="0">
                <a:solidFill>
                  <a:srgbClr val="E3A192"/>
                </a:solidFill>
              </a:rPr>
              <a:t>RESULTS </a:t>
            </a:r>
            <a:r>
              <a:rPr sz="1600" b="1" dirty="0">
                <a:solidFill>
                  <a:srgbClr val="E3A192"/>
                </a:solidFill>
              </a:rPr>
              <a:t>National Conference Call/Webinar Slides</a:t>
            </a:r>
          </a:p>
        </p:txBody>
      </p:sp>
      <p:sp>
        <p:nvSpPr>
          <p:cNvPr id="9" name="TextBox 8"/>
          <p:cNvSpPr txBox="1"/>
          <p:nvPr/>
        </p:nvSpPr>
        <p:spPr>
          <a:xfrm>
            <a:off x="320511" y="245097"/>
            <a:ext cx="8512404"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r>
              <a:rPr lang="en-US" sz="1400" b="1" dirty="0"/>
              <a:t> </a:t>
            </a:r>
            <a:endParaRPr lang="en-US" sz="1400" dirty="0"/>
          </a:p>
        </p:txBody>
      </p:sp>
      <p:sp>
        <p:nvSpPr>
          <p:cNvPr id="2" name="TextBox 1"/>
          <p:cNvSpPr txBox="1"/>
          <p:nvPr/>
        </p:nvSpPr>
        <p:spPr>
          <a:xfrm>
            <a:off x="1" y="0"/>
            <a:ext cx="45834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18</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TextBox 2"/>
          <p:cNvSpPr txBox="1"/>
          <p:nvPr/>
        </p:nvSpPr>
        <p:spPr>
          <a:xfrm>
            <a:off x="458345" y="996897"/>
            <a:ext cx="8551970" cy="51706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200" u="sng" dirty="0"/>
              <a:t>Engage:</a:t>
            </a:r>
            <a:r>
              <a:rPr lang="en-US" sz="2200" dirty="0"/>
              <a:t> Last year UNICEF announced that we’ve saved 50 million children’s lives since 2000.</a:t>
            </a:r>
          </a:p>
          <a:p>
            <a:r>
              <a:rPr lang="en-US" sz="2200" dirty="0"/>
              <a:t> </a:t>
            </a:r>
          </a:p>
          <a:p>
            <a:r>
              <a:rPr lang="en-US" sz="2200" u="sng" dirty="0"/>
              <a:t>Problem:</a:t>
            </a:r>
            <a:r>
              <a:rPr lang="en-US" sz="2200" dirty="0"/>
              <a:t> Yet, 5.9 million children still die each year from mostly preventable causes.</a:t>
            </a:r>
          </a:p>
          <a:p>
            <a:r>
              <a:rPr lang="en-US" sz="2200" dirty="0"/>
              <a:t> </a:t>
            </a:r>
          </a:p>
          <a:p>
            <a:r>
              <a:rPr lang="en-US" sz="2200" u="sng" dirty="0"/>
              <a:t>Inform on the solution:</a:t>
            </a:r>
            <a:r>
              <a:rPr lang="en-US" sz="2200" dirty="0"/>
              <a:t> We can end preventable maternal and child deaths by 2035 if we act now on the Reach Every Mother and Child Act (H.R. 3706). The Reach Act has 183 cosponsors, including 67 Republicans. This is more support than 99% of all the legislation introduced in the House.</a:t>
            </a:r>
          </a:p>
          <a:p>
            <a:r>
              <a:rPr lang="en-US" sz="2200" dirty="0"/>
              <a:t> </a:t>
            </a:r>
          </a:p>
          <a:p>
            <a:r>
              <a:rPr lang="en-US" sz="2200" u="sng" dirty="0"/>
              <a:t>Call to action:</a:t>
            </a:r>
            <a:r>
              <a:rPr lang="en-US" sz="2200" dirty="0"/>
              <a:t>   Will you please speak to the Chair and Ranking Member of the House Foreign Affairs Committee, Rep. Ed Royce (R-CA) and Eliot Engel (D-NY), and ask them to prioritize moving the Reach Act this year</a:t>
            </a:r>
            <a:r>
              <a:rPr lang="en-US" sz="2200" dirty="0" smtClean="0"/>
              <a:t>?</a:t>
            </a:r>
            <a:endParaRPr lang="en-US" sz="2200" dirty="0"/>
          </a:p>
        </p:txBody>
      </p:sp>
      <p:sp>
        <p:nvSpPr>
          <p:cNvPr id="6" name="TextBox 5"/>
          <p:cNvSpPr txBox="1"/>
          <p:nvPr/>
        </p:nvSpPr>
        <p:spPr>
          <a:xfrm>
            <a:off x="904973" y="358775"/>
            <a:ext cx="6570482"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2"/>
                </a:solidFill>
                <a:effectLst/>
                <a:uFillTx/>
                <a:latin typeface="Helvetica" panose="020B0604020202020204" pitchFamily="34" charset="0"/>
                <a:cs typeface="Helvetica" panose="020B0604020202020204" pitchFamily="34" charset="0"/>
                <a:sym typeface="Calibri"/>
              </a:rPr>
              <a:t>Reach Act Laser Talk</a:t>
            </a:r>
            <a:endParaRPr kumimoji="0" lang="en-US" sz="3200" b="0" i="0" u="none" strike="noStrike" cap="none" spc="0" normalizeH="0" baseline="0" dirty="0">
              <a:ln>
                <a:noFill/>
              </a:ln>
              <a:solidFill>
                <a:schemeClr val="accent2"/>
              </a:solidFill>
              <a:effectLst/>
              <a:uFillTx/>
              <a:latin typeface="Helvetica" panose="020B0604020202020204" pitchFamily="34" charset="0"/>
              <a:cs typeface="Helvetica" panose="020B0604020202020204" pitchFamily="34" charset="0"/>
              <a:sym typeface="Calibri"/>
            </a:endParaRPr>
          </a:p>
        </p:txBody>
      </p:sp>
    </p:spTree>
    <p:extLst>
      <p:ext uri="{BB962C8B-B14F-4D97-AF65-F5344CB8AC3E}">
        <p14:creationId xmlns:p14="http://schemas.microsoft.com/office/powerpoint/2010/main" val="24343081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body" idx="1"/>
          </p:nvPr>
        </p:nvSpPr>
        <p:spPr>
          <a:xfrm>
            <a:off x="511765" y="4779390"/>
            <a:ext cx="8218853" cy="1904214"/>
          </a:xfrm>
          <a:prstGeom prst="rect">
            <a:avLst/>
          </a:prstGeom>
        </p:spPr>
        <p:txBody>
          <a:bodyPr>
            <a:normAutofit fontScale="70000" lnSpcReduction="20000"/>
          </a:bodyPr>
          <a:lstStyle/>
          <a:p>
            <a:endParaRPr lang="en-US" sz="2800" dirty="0"/>
          </a:p>
          <a:p>
            <a:pPr algn="ctr"/>
            <a:r>
              <a:rPr lang="en-US" sz="2800" dirty="0" smtClean="0"/>
              <a:t>“</a:t>
            </a:r>
            <a:r>
              <a:rPr lang="en-US" sz="2800" dirty="0"/>
              <a:t>Energy and persistence conquer all things</a:t>
            </a:r>
            <a:r>
              <a:rPr lang="en-US" sz="2800" dirty="0" smtClean="0"/>
              <a:t>.”</a:t>
            </a:r>
          </a:p>
          <a:p>
            <a:pPr algn="ctr"/>
            <a:endParaRPr lang="en-US" sz="2800" dirty="0"/>
          </a:p>
          <a:p>
            <a:pPr algn="ctr"/>
            <a:r>
              <a:rPr lang="en-US" sz="2800" dirty="0" smtClean="0"/>
              <a:t>- Benjamin </a:t>
            </a:r>
            <a:r>
              <a:rPr lang="en-US" sz="2800" dirty="0"/>
              <a:t>Franklin</a:t>
            </a:r>
            <a:br>
              <a:rPr lang="en-US" sz="2800" dirty="0"/>
            </a:br>
            <a:r>
              <a:rPr lang="en-US" sz="2800" dirty="0"/>
              <a:t/>
            </a:r>
            <a:br>
              <a:rPr lang="en-US" sz="2800" dirty="0"/>
            </a:br>
            <a:endParaRPr lang="en-US" sz="2800" i="1" dirty="0"/>
          </a:p>
        </p:txBody>
      </p:sp>
      <p:sp>
        <p:nvSpPr>
          <p:cNvPr id="4" name="TextBox 3"/>
          <p:cNvSpPr txBox="1"/>
          <p:nvPr/>
        </p:nvSpPr>
        <p:spPr>
          <a:xfrm>
            <a:off x="268358" y="4089161"/>
            <a:ext cx="834886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Group Photo of </a:t>
            </a:r>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the</a:t>
            </a:r>
            <a:r>
              <a:rPr kumimoji="0" lang="en-US" sz="1800" b="0" i="0" u="none" strike="noStrike" cap="none" spc="0" normalizeH="0" dirty="0" smtClean="0">
                <a:ln>
                  <a:noFill/>
                </a:ln>
                <a:solidFill>
                  <a:srgbClr val="000000"/>
                </a:solidFill>
                <a:effectLst/>
                <a:uFillTx/>
                <a:latin typeface="Calibri"/>
                <a:ea typeface="Calibri"/>
                <a:cs typeface="Calibri"/>
                <a:sym typeface="Calibri"/>
              </a:rPr>
              <a:t> Month: </a:t>
            </a:r>
            <a:endParaRPr kumimoji="0" lang="en-US" sz="1800" b="0" i="0" u="none" strike="noStrike" cap="none" spc="0" normalizeH="0" dirty="0" smtClean="0">
              <a:ln>
                <a:noFill/>
              </a:ln>
              <a:solidFill>
                <a:srgbClr val="000000"/>
              </a:solidFill>
              <a:effectLst/>
              <a:uFillTx/>
              <a:latin typeface="Calibri"/>
              <a:ea typeface="Calibri"/>
              <a:cs typeface="Calibri"/>
              <a:sym typeface="Calibri"/>
            </a:endParaRPr>
          </a:p>
          <a:p>
            <a:pPr algn="ctr" rtl="0" latinLnBrk="1" hangingPunct="0"/>
            <a:r>
              <a:rPr lang="en-US" dirty="0" smtClean="0"/>
              <a:t>RESULTS </a:t>
            </a:r>
            <a:r>
              <a:rPr lang="en-US" dirty="0" smtClean="0"/>
              <a:t>Miami </a:t>
            </a:r>
            <a:r>
              <a:rPr lang="en-US" dirty="0"/>
              <a:t>Real Change Fellows with Rep. Ros-Lehtinen</a:t>
            </a: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pic>
        <p:nvPicPr>
          <p:cNvPr id="2" name="Picture 1"/>
          <p:cNvPicPr>
            <a:picLocks noChangeAspect="1"/>
          </p:cNvPicPr>
          <p:nvPr/>
        </p:nvPicPr>
        <p:blipFill>
          <a:blip r:embed="rId2"/>
          <a:stretch>
            <a:fillRect/>
          </a:stretch>
        </p:blipFill>
        <p:spPr>
          <a:xfrm>
            <a:off x="1152939" y="25676"/>
            <a:ext cx="6824571" cy="377169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p:nvPr>
        </p:nvSpPr>
        <p:spPr>
          <a:xfrm>
            <a:off x="457200" y="274638"/>
            <a:ext cx="8229600" cy="1143001"/>
          </a:xfrm>
          <a:prstGeom prst="rect">
            <a:avLst/>
          </a:prstGeom>
        </p:spPr>
        <p:txBody>
          <a:bodyPr/>
          <a:lstStyle/>
          <a:p>
            <a:pPr lvl="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defRPr>
            </a:pPr>
            <a:r>
              <a:rPr sz="2800" b="1" dirty="0">
                <a:solidFill>
                  <a:srgbClr val="C00000"/>
                </a:solidFill>
              </a:rPr>
              <a:t>Welcome from </a:t>
            </a:r>
            <a:r>
              <a:rPr lang="en-US" sz="2800" b="1" dirty="0" smtClean="0">
                <a:solidFill>
                  <a:srgbClr val="C00000"/>
                </a:solidFill>
              </a:rPr>
              <a:t>Executive</a:t>
            </a:r>
            <a:br>
              <a:rPr lang="en-US" sz="2800" b="1" dirty="0" smtClean="0">
                <a:solidFill>
                  <a:srgbClr val="C00000"/>
                </a:solidFill>
              </a:rPr>
            </a:br>
            <a:r>
              <a:rPr lang="en-US" sz="2800" b="1" dirty="0" smtClean="0">
                <a:solidFill>
                  <a:srgbClr val="C00000"/>
                </a:solidFill>
              </a:rPr>
              <a:t>Joanne Carter</a:t>
            </a:r>
            <a:endParaRPr sz="2800" b="1" dirty="0">
              <a:solidFill>
                <a:srgbClr val="C00000"/>
              </a:solidFill>
            </a:endParaRPr>
          </a:p>
        </p:txBody>
      </p:sp>
      <p:sp>
        <p:nvSpPr>
          <p:cNvPr id="27" name="Shape 27"/>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     September 2</a:t>
            </a:r>
            <a:r>
              <a:rPr sz="1600" b="1" dirty="0" smtClean="0">
                <a:solidFill>
                  <a:srgbClr val="E3A192"/>
                </a:solidFill>
              </a:rPr>
              <a:t>01</a:t>
            </a:r>
            <a:r>
              <a:rPr lang="en-US" sz="1600" b="1" dirty="0" smtClean="0">
                <a:solidFill>
                  <a:srgbClr val="E3A192"/>
                </a:solidFill>
              </a:rPr>
              <a:t>6</a:t>
            </a:r>
            <a:r>
              <a:rPr sz="1600" b="1" dirty="0" smtClean="0">
                <a:solidFill>
                  <a:srgbClr val="E3A192"/>
                </a:solidFill>
              </a:rPr>
              <a:t> </a:t>
            </a:r>
            <a:r>
              <a:rPr sz="1600" b="1" dirty="0">
                <a:solidFill>
                  <a:srgbClr val="E3A192"/>
                </a:solidFill>
              </a:rPr>
              <a:t>RESULTS National Conference Call/Webinar Slides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708" y="1296137"/>
            <a:ext cx="6352583" cy="4224894"/>
          </a:xfrm>
          <a:prstGeom prst="rect">
            <a:avLst/>
          </a:prstGeom>
        </p:spPr>
      </p:pic>
      <p:sp>
        <p:nvSpPr>
          <p:cNvPr id="3" name="TextBox 2"/>
          <p:cNvSpPr txBox="1"/>
          <p:nvPr/>
        </p:nvSpPr>
        <p:spPr>
          <a:xfrm>
            <a:off x="0" y="0"/>
            <a:ext cx="36960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2</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7003551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p:nvPr>
        </p:nvSpPr>
        <p:spPr>
          <a:xfrm>
            <a:off x="457200" y="274638"/>
            <a:ext cx="8229600" cy="1143001"/>
          </a:xfrm>
          <a:prstGeom prst="rect">
            <a:avLst/>
          </a:prstGeom>
        </p:spPr>
        <p:txBody>
          <a:bodyPr>
            <a:normAutofit fontScale="90000"/>
          </a:bodyPr>
          <a:lstStyle/>
          <a:p>
            <a: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defRPr>
            </a:pPr>
            <a:r>
              <a:rPr lang="en-US" sz="2800" b="1" dirty="0" smtClean="0">
                <a:solidFill>
                  <a:srgbClr val="C00000"/>
                </a:solidFill>
              </a:rPr>
              <a:t>Mark Shriver</a:t>
            </a:r>
            <a:br>
              <a:rPr lang="en-US" sz="2800" b="1" dirty="0" smtClean="0">
                <a:solidFill>
                  <a:srgbClr val="C00000"/>
                </a:solidFill>
              </a:rPr>
            </a:br>
            <a:r>
              <a:rPr lang="en-US" sz="1800" dirty="0"/>
              <a:t/>
            </a:r>
            <a:br>
              <a:rPr lang="en-US" sz="1800" dirty="0"/>
            </a:br>
            <a:endParaRPr sz="2800" b="1" dirty="0">
              <a:solidFill>
                <a:srgbClr val="C00000"/>
              </a:solidFill>
            </a:endParaRPr>
          </a:p>
        </p:txBody>
      </p:sp>
      <p:sp>
        <p:nvSpPr>
          <p:cNvPr id="27" name="Shape 27"/>
          <p:cNvSpPr/>
          <p:nvPr/>
        </p:nvSpPr>
        <p:spPr>
          <a:xfrm>
            <a:off x="0" y="6351083"/>
            <a:ext cx="9144000" cy="340733"/>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     September 2</a:t>
            </a:r>
            <a:r>
              <a:rPr sz="1600" b="1" dirty="0" smtClean="0">
                <a:solidFill>
                  <a:srgbClr val="E3A192"/>
                </a:solidFill>
              </a:rPr>
              <a:t>01</a:t>
            </a:r>
            <a:r>
              <a:rPr lang="en-US" sz="1600" b="1" dirty="0" smtClean="0">
                <a:solidFill>
                  <a:srgbClr val="E3A192"/>
                </a:solidFill>
              </a:rPr>
              <a:t>6</a:t>
            </a:r>
            <a:r>
              <a:rPr sz="1600" b="1" dirty="0" smtClean="0">
                <a:solidFill>
                  <a:srgbClr val="E3A192"/>
                </a:solidFill>
              </a:rPr>
              <a:t> </a:t>
            </a:r>
            <a:r>
              <a:rPr sz="1600" b="1" dirty="0">
                <a:solidFill>
                  <a:srgbClr val="E3A192"/>
                </a:solidFill>
              </a:rPr>
              <a:t>RESULTS National Conference Call/Webinar Slides</a:t>
            </a:r>
          </a:p>
        </p:txBody>
      </p:sp>
      <p:sp>
        <p:nvSpPr>
          <p:cNvPr id="4" name="TextBox 3"/>
          <p:cNvSpPr txBox="1"/>
          <p:nvPr/>
        </p:nvSpPr>
        <p:spPr>
          <a:xfrm>
            <a:off x="3637722" y="1036163"/>
            <a:ext cx="5148059" cy="37856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smtClean="0"/>
              <a:t>Mark </a:t>
            </a:r>
            <a:r>
              <a:rPr lang="en-US" sz="1600" dirty="0"/>
              <a:t>K. Shriver is President of Save the Children Action Network, where he leads an effort to mobilize Americans to end preventable maternal, newborn and child deaths globally and to ensure that every child in the U.S. has access to high-quality early childhood education. Shriver’s career fighting for social justice in advocacy and service organizations, as well as elected office, has focused on advancing the right of every child to a safe and vibrant childhood</a:t>
            </a:r>
            <a:r>
              <a:rPr lang="en-US" sz="1600" dirty="0" smtClean="0"/>
              <a:t>.</a:t>
            </a:r>
          </a:p>
          <a:p>
            <a:endParaRPr lang="en-US" sz="1600" dirty="0"/>
          </a:p>
          <a:p>
            <a:r>
              <a:rPr lang="en-US" sz="1600" dirty="0"/>
              <a:t>Shriver joined Save the Children in 2003, serving as Senior Vice President for U.S. Programs until 2013. In that capacity, he created and oversaw the agency’s early childhood education, literacy, health, and emergency preparedness and response programs in the United States.</a:t>
            </a:r>
          </a:p>
        </p:txBody>
      </p:sp>
      <p:sp>
        <p:nvSpPr>
          <p:cNvPr id="6" name="TextBox 5"/>
          <p:cNvSpPr txBox="1"/>
          <p:nvPr/>
        </p:nvSpPr>
        <p:spPr>
          <a:xfrm>
            <a:off x="1" y="0"/>
            <a:ext cx="27892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3</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5" name="Picture 4"/>
          <p:cNvPicPr>
            <a:picLocks noChangeAspect="1"/>
          </p:cNvPicPr>
          <p:nvPr/>
        </p:nvPicPr>
        <p:blipFill>
          <a:blip r:embed="rId2"/>
          <a:stretch>
            <a:fillRect/>
          </a:stretch>
        </p:blipFill>
        <p:spPr>
          <a:xfrm>
            <a:off x="246002" y="1314918"/>
            <a:ext cx="3292739" cy="3263981"/>
          </a:xfrm>
          <a:prstGeom prst="rect">
            <a:avLst/>
          </a:prstGeom>
        </p:spPr>
      </p:pic>
    </p:spTree>
    <p:extLst>
      <p:ext uri="{BB962C8B-B14F-4D97-AF65-F5344CB8AC3E}">
        <p14:creationId xmlns:p14="http://schemas.microsoft.com/office/powerpoint/2010/main" val="42537147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p:nvPr>
        </p:nvSpPr>
        <p:spPr>
          <a:xfrm>
            <a:off x="457200" y="274638"/>
            <a:ext cx="8229600" cy="1143001"/>
          </a:xfrm>
          <a:prstGeom prst="rect">
            <a:avLst/>
          </a:prstGeom>
        </p:spPr>
        <p:txBody>
          <a:bodyPr>
            <a:normAutofit fontScale="90000"/>
          </a:bodyPr>
          <a:lstStyle/>
          <a:p>
            <a:pPr lvl="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defRPr>
            </a:pPr>
            <a:r>
              <a:rPr lang="en-US" sz="4900" dirty="0" smtClean="0">
                <a:solidFill>
                  <a:srgbClr val="C00000"/>
                </a:solidFill>
              </a:rPr>
              <a:t>Campaigns Update</a:t>
            </a:r>
            <a:r>
              <a:rPr lang="en-US" sz="2800" dirty="0" smtClean="0">
                <a:solidFill>
                  <a:srgbClr val="C00000"/>
                </a:solidFill>
              </a:rPr>
              <a:t/>
            </a:r>
            <a:br>
              <a:rPr lang="en-US" sz="2800" dirty="0" smtClean="0">
                <a:solidFill>
                  <a:srgbClr val="C00000"/>
                </a:solidFill>
              </a:rPr>
            </a:br>
            <a:r>
              <a:rPr lang="en-US" sz="2800" dirty="0" smtClean="0">
                <a:solidFill>
                  <a:srgbClr val="C00000"/>
                </a:solidFill>
              </a:rPr>
              <a:t/>
            </a:r>
            <a:br>
              <a:rPr lang="en-US" sz="2800" dirty="0" smtClean="0">
                <a:solidFill>
                  <a:srgbClr val="C00000"/>
                </a:solidFill>
              </a:rPr>
            </a:br>
            <a:r>
              <a:rPr lang="en-US" sz="1600" dirty="0" smtClean="0">
                <a:solidFill>
                  <a:srgbClr val="C00000"/>
                </a:solidFill>
              </a:rPr>
              <a:t/>
            </a:r>
            <a:br>
              <a:rPr lang="en-US" sz="1600" dirty="0" smtClean="0">
                <a:solidFill>
                  <a:srgbClr val="C00000"/>
                </a:solidFill>
              </a:rPr>
            </a:br>
            <a:r>
              <a:rPr lang="en-US" sz="2700" dirty="0" smtClean="0">
                <a:solidFill>
                  <a:srgbClr val="C00000"/>
                </a:solidFill>
              </a:rPr>
              <a:t>John Fawcett</a:t>
            </a:r>
            <a:r>
              <a:rPr lang="en-US" sz="2700" dirty="0">
                <a:solidFill>
                  <a:srgbClr val="C00000"/>
                </a:solidFill>
              </a:rPr>
              <a:t> </a:t>
            </a:r>
            <a:r>
              <a:rPr lang="en-US" sz="2700" dirty="0" smtClean="0">
                <a:solidFill>
                  <a:srgbClr val="C00000"/>
                </a:solidFill>
              </a:rPr>
              <a:t>- Director, Global Policy &amp; Advocacy</a:t>
            </a:r>
            <a:endParaRPr sz="2700" dirty="0">
              <a:solidFill>
                <a:srgbClr val="C00000"/>
              </a:solidFill>
            </a:endParaRPr>
          </a:p>
        </p:txBody>
      </p:sp>
      <p:sp>
        <p:nvSpPr>
          <p:cNvPr id="27" name="Shape 27"/>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600" b="1" dirty="0" smtClean="0">
                <a:solidFill>
                  <a:srgbClr val="E3A192"/>
                </a:solidFill>
              </a:rPr>
              <a:t>    </a:t>
            </a:r>
            <a:r>
              <a:rPr lang="en-US" sz="1800" b="0" dirty="0">
                <a:solidFill>
                  <a:srgbClr val="000000"/>
                </a:solidFill>
              </a:rPr>
              <a:t> </a:t>
            </a:r>
            <a:r>
              <a:rPr lang="en-US" sz="1600" b="1" dirty="0" smtClean="0">
                <a:solidFill>
                  <a:srgbClr val="E3A192"/>
                </a:solidFill>
              </a:rPr>
              <a:t>September 2</a:t>
            </a:r>
            <a:r>
              <a:rPr sz="1600" b="1" dirty="0" smtClean="0">
                <a:solidFill>
                  <a:srgbClr val="E3A192"/>
                </a:solidFill>
              </a:rPr>
              <a:t>01</a:t>
            </a:r>
            <a:r>
              <a:rPr lang="en-US" sz="1600" b="1" dirty="0" smtClean="0">
                <a:solidFill>
                  <a:srgbClr val="E3A192"/>
                </a:solidFill>
              </a:rPr>
              <a:t>6</a:t>
            </a:r>
            <a:r>
              <a:rPr sz="1600" b="1" dirty="0" smtClean="0">
                <a:solidFill>
                  <a:srgbClr val="E3A192"/>
                </a:solidFill>
              </a:rPr>
              <a:t> </a:t>
            </a:r>
            <a:r>
              <a:rPr sz="1600" b="1" dirty="0">
                <a:solidFill>
                  <a:srgbClr val="E3A192"/>
                </a:solidFill>
              </a:rPr>
              <a:t>RESULTS National Conference Call/Webinar Slides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1030" y="1911559"/>
            <a:ext cx="3181939" cy="3945603"/>
          </a:xfrm>
          <a:prstGeom prst="rect">
            <a:avLst/>
          </a:prstGeom>
        </p:spPr>
      </p:pic>
      <p:sp>
        <p:nvSpPr>
          <p:cNvPr id="2" name="TextBox 1"/>
          <p:cNvSpPr txBox="1"/>
          <p:nvPr/>
        </p:nvSpPr>
        <p:spPr>
          <a:xfrm>
            <a:off x="0" y="0"/>
            <a:ext cx="27150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alibri"/>
                <a:ea typeface="Calibri"/>
                <a:cs typeface="Calibri"/>
                <a:sym typeface="Calibri"/>
              </a:rPr>
              <a:t>4</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457200" y="274638"/>
            <a:ext cx="8229600" cy="1143001"/>
          </a:xfrm>
          <a:prstGeom prst="rect">
            <a:avLst/>
          </a:prstGeom>
        </p:spPr>
        <p:txBody>
          <a:bodyPr>
            <a:noAutofit/>
          </a:bodyPr>
          <a:lstStyle>
            <a:lvl1pPr>
              <a:defRPr b="1"/>
            </a:lvl1pPr>
          </a:lstStyle>
          <a:p>
            <a:pPr lvl="0">
              <a:defRPr sz="1800" b="0">
                <a:solidFill>
                  <a:srgbClr val="000000"/>
                </a:solidFill>
              </a:defRPr>
            </a:pPr>
            <a:r>
              <a:rPr lang="en-US" sz="4200" dirty="0" smtClean="0">
                <a:solidFill>
                  <a:srgbClr val="C00000"/>
                </a:solidFill>
              </a:rPr>
              <a:t/>
            </a:r>
            <a:br>
              <a:rPr lang="en-US" sz="4200" dirty="0" smtClean="0">
                <a:solidFill>
                  <a:srgbClr val="C00000"/>
                </a:solidFill>
              </a:rPr>
            </a:br>
            <a:r>
              <a:rPr lang="en-US" sz="4200" dirty="0" smtClean="0">
                <a:solidFill>
                  <a:srgbClr val="C00000"/>
                </a:solidFill>
              </a:rPr>
              <a:t>Campaigns Update</a:t>
            </a:r>
            <a:r>
              <a:rPr lang="en-US" sz="4200" dirty="0">
                <a:solidFill>
                  <a:srgbClr val="C00000"/>
                </a:solidFill>
              </a:rPr>
              <a:t/>
            </a:r>
            <a:br>
              <a:rPr lang="en-US" sz="4200" dirty="0">
                <a:solidFill>
                  <a:srgbClr val="C00000"/>
                </a:solidFill>
              </a:rPr>
            </a:br>
            <a:r>
              <a:rPr lang="en-US" sz="4200" dirty="0" smtClean="0">
                <a:solidFill>
                  <a:srgbClr val="C00000"/>
                </a:solidFill>
              </a:rPr>
              <a:t/>
            </a:r>
            <a:br>
              <a:rPr lang="en-US" sz="4200" dirty="0" smtClean="0">
                <a:solidFill>
                  <a:srgbClr val="C00000"/>
                </a:solidFill>
              </a:rPr>
            </a:br>
            <a:endParaRPr sz="4200" dirty="0">
              <a:solidFill>
                <a:srgbClr val="58585B"/>
              </a:solidFill>
            </a:endParaRPr>
          </a:p>
        </p:txBody>
      </p:sp>
      <p:sp>
        <p:nvSpPr>
          <p:cNvPr id="53"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6" name="Rectangle 5"/>
          <p:cNvSpPr/>
          <p:nvPr/>
        </p:nvSpPr>
        <p:spPr>
          <a:xfrm>
            <a:off x="188536" y="1140643"/>
            <a:ext cx="8880049" cy="2554545"/>
          </a:xfrm>
          <a:prstGeom prst="rect">
            <a:avLst/>
          </a:prstGeom>
        </p:spPr>
        <p:txBody>
          <a:bodyPr wrap="square">
            <a:spAutoFit/>
          </a:bodyPr>
          <a:lstStyle/>
          <a:p>
            <a:pPr marL="342900" indent="-342900">
              <a:buFont typeface="Arial" panose="020B0604020202020204" pitchFamily="34" charset="0"/>
              <a:buChar char="•"/>
            </a:pPr>
            <a:r>
              <a:rPr lang="en-US" sz="4000" dirty="0" smtClean="0">
                <a:solidFill>
                  <a:schemeClr val="tx1"/>
                </a:solidFill>
              </a:rPr>
              <a:t>Global Fund Pledge</a:t>
            </a:r>
          </a:p>
          <a:p>
            <a:pPr marL="342900" indent="-342900">
              <a:buFont typeface="Arial" panose="020B0604020202020204" pitchFamily="34" charset="0"/>
              <a:buChar char="•"/>
            </a:pPr>
            <a:r>
              <a:rPr lang="en-US" sz="4000" dirty="0" smtClean="0">
                <a:solidFill>
                  <a:schemeClr val="tx1"/>
                </a:solidFill>
              </a:rPr>
              <a:t>Education for All Act – On to the Senate!</a:t>
            </a:r>
          </a:p>
          <a:p>
            <a:pPr marL="342900" indent="-342900">
              <a:buFont typeface="Arial" panose="020B0604020202020204" pitchFamily="34" charset="0"/>
              <a:buChar char="•"/>
            </a:pPr>
            <a:r>
              <a:rPr lang="en-US" sz="4000" dirty="0" smtClean="0">
                <a:solidFill>
                  <a:schemeClr val="tx1"/>
                </a:solidFill>
              </a:rPr>
              <a:t>Reach Every Mother and Child Act</a:t>
            </a:r>
          </a:p>
          <a:p>
            <a:pPr marL="342900" indent="-342900">
              <a:buFont typeface="Arial" panose="020B0604020202020204" pitchFamily="34" charset="0"/>
              <a:buChar char="•"/>
            </a:pPr>
            <a:endParaRPr lang="en-US" sz="4000" dirty="0" smtClean="0"/>
          </a:p>
        </p:txBody>
      </p:sp>
      <p:sp>
        <p:nvSpPr>
          <p:cNvPr id="2" name="TextBox 1"/>
          <p:cNvSpPr txBox="1"/>
          <p:nvPr/>
        </p:nvSpPr>
        <p:spPr>
          <a:xfrm>
            <a:off x="0"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5</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5462476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397887" y="274638"/>
            <a:ext cx="8288913" cy="1143001"/>
          </a:xfrm>
          <a:prstGeom prst="rect">
            <a:avLst/>
          </a:prstGeom>
        </p:spPr>
        <p:txBody>
          <a:bodyPr>
            <a:noAutofit/>
          </a:bodyPr>
          <a:lstStyle>
            <a:lvl1pPr>
              <a:defRPr b="1"/>
            </a:lvl1pPr>
          </a:lstStyle>
          <a:p>
            <a:pPr lvl="0">
              <a:defRPr sz="1800" b="0">
                <a:solidFill>
                  <a:srgbClr val="000000"/>
                </a:solidFill>
              </a:defRPr>
            </a:pPr>
            <a:r>
              <a:rPr lang="en-US" sz="4200" dirty="0" smtClean="0">
                <a:solidFill>
                  <a:srgbClr val="C00000"/>
                </a:solidFill>
              </a:rPr>
              <a:t/>
            </a:r>
            <a:br>
              <a:rPr lang="en-US" sz="4200" dirty="0" smtClean="0">
                <a:solidFill>
                  <a:srgbClr val="C00000"/>
                </a:solidFill>
              </a:rPr>
            </a:br>
            <a:r>
              <a:rPr lang="en-US" sz="4200" dirty="0" smtClean="0">
                <a:solidFill>
                  <a:srgbClr val="C00000"/>
                </a:solidFill>
              </a:rPr>
              <a:t>Reach Every Mother and Child Act</a:t>
            </a:r>
            <a:br>
              <a:rPr lang="en-US" sz="4200" dirty="0" smtClean="0">
                <a:solidFill>
                  <a:srgbClr val="C00000"/>
                </a:solidFill>
              </a:rPr>
            </a:br>
            <a:endParaRPr sz="4200" dirty="0">
              <a:solidFill>
                <a:srgbClr val="58585B"/>
              </a:solidFill>
            </a:endParaRPr>
          </a:p>
        </p:txBody>
      </p:sp>
      <p:sp>
        <p:nvSpPr>
          <p:cNvPr id="53"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6" name="Rectangle 5"/>
          <p:cNvSpPr/>
          <p:nvPr/>
        </p:nvSpPr>
        <p:spPr>
          <a:xfrm>
            <a:off x="188535" y="1697855"/>
            <a:ext cx="8880049" cy="3785652"/>
          </a:xfrm>
          <a:prstGeom prst="rect">
            <a:avLst/>
          </a:prstGeom>
        </p:spPr>
        <p:txBody>
          <a:bodyPr wrap="square">
            <a:spAutoFit/>
          </a:bodyPr>
          <a:lstStyle/>
          <a:p>
            <a:pPr marL="342900" indent="-342900">
              <a:buFont typeface="Arial" panose="020B0604020202020204" pitchFamily="34" charset="0"/>
              <a:buChar char="•"/>
            </a:pPr>
            <a:r>
              <a:rPr lang="en-US" sz="4000" dirty="0">
                <a:solidFill>
                  <a:schemeClr val="tx1"/>
                </a:solidFill>
              </a:rPr>
              <a:t>M</a:t>
            </a:r>
            <a:r>
              <a:rPr lang="en-US" sz="4000" dirty="0" smtClean="0">
                <a:solidFill>
                  <a:schemeClr val="tx1"/>
                </a:solidFill>
              </a:rPr>
              <a:t>edia in all 50 states (plus DC and Puerto Rico)!</a:t>
            </a:r>
            <a:endParaRPr lang="en-US" sz="4000" dirty="0">
              <a:solidFill>
                <a:schemeClr val="tx1"/>
              </a:solidFill>
            </a:endParaRPr>
          </a:p>
          <a:p>
            <a:pPr marL="285750" indent="-285750">
              <a:buFont typeface="Arial" panose="020B0604020202020204" pitchFamily="34" charset="0"/>
              <a:buChar char="•"/>
            </a:pPr>
            <a:r>
              <a:rPr lang="en-US" sz="4000" dirty="0" smtClean="0">
                <a:solidFill>
                  <a:schemeClr val="tx1"/>
                </a:solidFill>
              </a:rPr>
              <a:t>26 Cosponsors in the Senate (13 Republicans, 13 Democrats)</a:t>
            </a:r>
          </a:p>
          <a:p>
            <a:pPr marL="285750" indent="-285750">
              <a:buFont typeface="Arial" panose="020B0604020202020204" pitchFamily="34" charset="0"/>
              <a:buChar char="•"/>
            </a:pPr>
            <a:r>
              <a:rPr lang="en-US" sz="4000" dirty="0" smtClean="0">
                <a:solidFill>
                  <a:schemeClr val="tx1"/>
                </a:solidFill>
              </a:rPr>
              <a:t>184 Cosponsors in the House (68 Republicans, 116 Democrats)</a:t>
            </a:r>
            <a:endParaRPr lang="en-US" sz="4000" dirty="0" smtClean="0"/>
          </a:p>
        </p:txBody>
      </p:sp>
      <p:sp>
        <p:nvSpPr>
          <p:cNvPr id="2" name="TextBox 1"/>
          <p:cNvSpPr txBox="1"/>
          <p:nvPr/>
        </p:nvSpPr>
        <p:spPr>
          <a:xfrm>
            <a:off x="0"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6</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918811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457200" y="528638"/>
            <a:ext cx="8229600" cy="5443536"/>
          </a:xfrm>
          <a:prstGeom prst="rect">
            <a:avLst/>
          </a:prstGeom>
        </p:spPr>
        <p:txBody>
          <a:bodyPr>
            <a:noAutofit/>
          </a:bodyPr>
          <a:lstStyle>
            <a:lvl1pPr>
              <a:defRPr b="1"/>
            </a:lvl1pPr>
          </a:lstStyle>
          <a:p>
            <a:pPr lvl="0" algn="l">
              <a:defRPr sz="1800" b="0">
                <a:solidFill>
                  <a:srgbClr val="000000"/>
                </a:solidFill>
              </a:defRPr>
            </a:pPr>
            <a:r>
              <a:rPr lang="en-US" sz="5400" dirty="0">
                <a:solidFill>
                  <a:schemeClr val="tx1"/>
                </a:solidFill>
              </a:rPr>
              <a:t>The Reach Act has more support that </a:t>
            </a:r>
            <a:r>
              <a:rPr lang="en-US" sz="5400" dirty="0">
                <a:solidFill>
                  <a:srgbClr val="C00000"/>
                </a:solidFill>
              </a:rPr>
              <a:t>99% </a:t>
            </a:r>
            <a:r>
              <a:rPr lang="en-US" sz="5400" dirty="0">
                <a:solidFill>
                  <a:schemeClr val="tx1"/>
                </a:solidFill>
              </a:rPr>
              <a:t>of the legislation introduced in the House this Congress.</a:t>
            </a:r>
            <a:endParaRPr sz="5400" dirty="0">
              <a:solidFill>
                <a:srgbClr val="58585B"/>
              </a:solidFill>
            </a:endParaRPr>
          </a:p>
        </p:txBody>
      </p:sp>
      <p:sp>
        <p:nvSpPr>
          <p:cNvPr id="53"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2" name="TextBox 1"/>
          <p:cNvSpPr txBox="1"/>
          <p:nvPr/>
        </p:nvSpPr>
        <p:spPr>
          <a:xfrm>
            <a:off x="0"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7</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7932668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397887" y="274638"/>
            <a:ext cx="8288913" cy="1143001"/>
          </a:xfrm>
          <a:prstGeom prst="rect">
            <a:avLst/>
          </a:prstGeom>
        </p:spPr>
        <p:txBody>
          <a:bodyPr>
            <a:noAutofit/>
          </a:bodyPr>
          <a:lstStyle>
            <a:lvl1pPr>
              <a:defRPr b="1"/>
            </a:lvl1pPr>
          </a:lstStyle>
          <a:p>
            <a:pPr lvl="0">
              <a:defRPr sz="1800" b="0">
                <a:solidFill>
                  <a:srgbClr val="000000"/>
                </a:solidFill>
              </a:defRPr>
            </a:pPr>
            <a:r>
              <a:rPr lang="en-US" sz="4200" dirty="0" smtClean="0">
                <a:solidFill>
                  <a:srgbClr val="C00000"/>
                </a:solidFill>
              </a:rPr>
              <a:t/>
            </a:r>
            <a:br>
              <a:rPr lang="en-US" sz="4200" dirty="0" smtClean="0">
                <a:solidFill>
                  <a:srgbClr val="C00000"/>
                </a:solidFill>
              </a:rPr>
            </a:br>
            <a:r>
              <a:rPr lang="en-US" sz="4200" dirty="0" smtClean="0">
                <a:solidFill>
                  <a:srgbClr val="C00000"/>
                </a:solidFill>
              </a:rPr>
              <a:t>Reach Every Mother and Child Act</a:t>
            </a:r>
            <a:br>
              <a:rPr lang="en-US" sz="4200" dirty="0" smtClean="0">
                <a:solidFill>
                  <a:srgbClr val="C00000"/>
                </a:solidFill>
              </a:rPr>
            </a:br>
            <a:endParaRPr sz="4200" dirty="0">
              <a:solidFill>
                <a:srgbClr val="58585B"/>
              </a:solidFill>
            </a:endParaRPr>
          </a:p>
        </p:txBody>
      </p:sp>
      <p:sp>
        <p:nvSpPr>
          <p:cNvPr id="53"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6" name="Rectangle 5"/>
          <p:cNvSpPr/>
          <p:nvPr/>
        </p:nvSpPr>
        <p:spPr>
          <a:xfrm>
            <a:off x="188535" y="1697855"/>
            <a:ext cx="8880049" cy="2554545"/>
          </a:xfrm>
          <a:prstGeom prst="rect">
            <a:avLst/>
          </a:prstGeom>
        </p:spPr>
        <p:txBody>
          <a:bodyPr wrap="square">
            <a:spAutoFit/>
          </a:bodyPr>
          <a:lstStyle/>
          <a:p>
            <a:pPr marL="342900" indent="-342900">
              <a:buFont typeface="Arial" panose="020B0604020202020204" pitchFamily="34" charset="0"/>
              <a:buChar char="•"/>
            </a:pPr>
            <a:r>
              <a:rPr lang="en-US" sz="4000" dirty="0" smtClean="0">
                <a:solidFill>
                  <a:schemeClr val="tx1"/>
                </a:solidFill>
              </a:rPr>
              <a:t>Our next goal: 200 House cosponsors</a:t>
            </a:r>
            <a:endParaRPr lang="en-US" sz="4000" dirty="0">
              <a:solidFill>
                <a:schemeClr val="tx1"/>
              </a:solidFill>
            </a:endParaRPr>
          </a:p>
          <a:p>
            <a:pPr marL="285750" indent="-285750">
              <a:buFont typeface="Arial" panose="020B0604020202020204" pitchFamily="34" charset="0"/>
              <a:buChar char="•"/>
            </a:pPr>
            <a:r>
              <a:rPr lang="en-US" sz="4000" dirty="0" smtClean="0">
                <a:solidFill>
                  <a:schemeClr val="tx1"/>
                </a:solidFill>
              </a:rPr>
              <a:t>Ask members to speak to House Foreign Affairs Committee leadership</a:t>
            </a:r>
          </a:p>
          <a:p>
            <a:pPr marL="285750" indent="-285750">
              <a:buFont typeface="Arial" panose="020B0604020202020204" pitchFamily="34" charset="0"/>
              <a:buChar char="•"/>
            </a:pPr>
            <a:r>
              <a:rPr lang="en-US" sz="4000" dirty="0" smtClean="0">
                <a:solidFill>
                  <a:schemeClr val="tx1"/>
                </a:solidFill>
              </a:rPr>
              <a:t>Town Halls</a:t>
            </a:r>
            <a:endParaRPr lang="en-US" sz="4000" dirty="0" smtClean="0"/>
          </a:p>
        </p:txBody>
      </p:sp>
      <p:sp>
        <p:nvSpPr>
          <p:cNvPr id="7" name="TextBox 6"/>
          <p:cNvSpPr txBox="1"/>
          <p:nvPr/>
        </p:nvSpPr>
        <p:spPr>
          <a:xfrm>
            <a:off x="0" y="0"/>
            <a:ext cx="3978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8</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8577026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457200" y="274638"/>
            <a:ext cx="8229600" cy="1143001"/>
          </a:xfrm>
          <a:prstGeom prst="rect">
            <a:avLst/>
          </a:prstGeom>
        </p:spPr>
        <p:txBody>
          <a:bodyPr>
            <a:normAutofit fontScale="90000"/>
          </a:bodyPr>
          <a:lstStyle>
            <a:lvl1pPr>
              <a:defRPr b="1"/>
            </a:lvl1pPr>
          </a:lstStyle>
          <a:p>
            <a:pPr lvl="0">
              <a:defRPr sz="1800" b="0">
                <a:solidFill>
                  <a:srgbClr val="000000"/>
                </a:solidFill>
              </a:defRPr>
            </a:pPr>
            <a:r>
              <a:rPr lang="en-US" sz="3200" dirty="0" smtClean="0">
                <a:solidFill>
                  <a:srgbClr val="C00000"/>
                </a:solidFill>
              </a:rPr>
              <a:t/>
            </a:r>
            <a:br>
              <a:rPr lang="en-US" sz="3200" dirty="0" smtClean="0">
                <a:solidFill>
                  <a:srgbClr val="C00000"/>
                </a:solidFill>
              </a:rPr>
            </a:br>
            <a:r>
              <a:rPr lang="en-US" sz="3200" dirty="0" smtClean="0">
                <a:solidFill>
                  <a:srgbClr val="C00000"/>
                </a:solidFill>
              </a:rPr>
              <a:t>Grassroots Café</a:t>
            </a:r>
            <a:br>
              <a:rPr lang="en-US" sz="3200" dirty="0" smtClean="0">
                <a:solidFill>
                  <a:srgbClr val="C00000"/>
                </a:solidFill>
              </a:rPr>
            </a:br>
            <a:r>
              <a:rPr lang="en-US" sz="3200" dirty="0">
                <a:solidFill>
                  <a:srgbClr val="C00000"/>
                </a:solidFill>
              </a:rPr>
              <a:t/>
            </a:r>
            <a:br>
              <a:rPr lang="en-US" sz="3200" dirty="0">
                <a:solidFill>
                  <a:srgbClr val="C00000"/>
                </a:solidFill>
              </a:rPr>
            </a:br>
            <a:r>
              <a:rPr lang="en-US" sz="3200" dirty="0" smtClean="0">
                <a:solidFill>
                  <a:srgbClr val="C00000"/>
                </a:solidFill>
              </a:rPr>
              <a:t>Ken Patterson</a:t>
            </a:r>
            <a:br>
              <a:rPr lang="en-US" sz="3200" dirty="0" smtClean="0">
                <a:solidFill>
                  <a:srgbClr val="C00000"/>
                </a:solidFill>
              </a:rPr>
            </a:br>
            <a:r>
              <a:rPr lang="en-US" sz="3200" dirty="0" smtClean="0">
                <a:solidFill>
                  <a:srgbClr val="C00000"/>
                </a:solidFill>
              </a:rPr>
              <a:t>Director of Global Grassroots Advocacy</a:t>
            </a:r>
            <a:endParaRPr sz="3200" dirty="0">
              <a:solidFill>
                <a:srgbClr val="58585B"/>
              </a:solidFill>
            </a:endParaRPr>
          </a:p>
        </p:txBody>
      </p:sp>
      <p:sp>
        <p:nvSpPr>
          <p:cNvPr id="53" name="Shape 53"/>
          <p:cNvSpPr/>
          <p:nvPr/>
        </p:nvSpPr>
        <p:spPr>
          <a:xfrm>
            <a:off x="0" y="6335694"/>
            <a:ext cx="9144000" cy="371511"/>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1600" b="1">
                <a:solidFill>
                  <a:srgbClr val="E3A192"/>
                </a:solidFill>
                <a:latin typeface="+mn-lt"/>
                <a:ea typeface="+mn-ea"/>
                <a:cs typeface="+mn-cs"/>
                <a:sym typeface="Helvetica"/>
              </a:defRPr>
            </a:lvl1pPr>
          </a:lstStyle>
          <a:p>
            <a:pPr lvl="0">
              <a:defRPr sz="1800" b="0">
                <a:solidFill>
                  <a:srgbClr val="000000"/>
                </a:solidFill>
              </a:defRPr>
            </a:pPr>
            <a:r>
              <a:rPr lang="en-US" sz="1800" b="0" dirty="0" smtClean="0">
                <a:solidFill>
                  <a:srgbClr val="000000"/>
                </a:solidFill>
              </a:rPr>
              <a:t> </a:t>
            </a:r>
            <a:r>
              <a:rPr lang="en-US" sz="1600" b="1" dirty="0" smtClean="0">
                <a:solidFill>
                  <a:srgbClr val="E3A192"/>
                </a:solidFill>
              </a:rPr>
              <a:t>September 2016 </a:t>
            </a:r>
            <a:r>
              <a:rPr sz="1600" b="1" dirty="0" smtClean="0">
                <a:solidFill>
                  <a:srgbClr val="E3A192"/>
                </a:solidFill>
              </a:rPr>
              <a:t>RESULTS </a:t>
            </a:r>
            <a:r>
              <a:rPr sz="1600" b="1" dirty="0">
                <a:solidFill>
                  <a:srgbClr val="E3A192"/>
                </a:solidFill>
              </a:rPr>
              <a:t>National Conference Call/Webinar Slides</a:t>
            </a:r>
          </a:p>
        </p:txBody>
      </p:sp>
      <p:sp>
        <p:nvSpPr>
          <p:cNvPr id="2" name="TextBox 1"/>
          <p:cNvSpPr txBox="1"/>
          <p:nvPr/>
        </p:nvSpPr>
        <p:spPr>
          <a:xfrm>
            <a:off x="0" y="0"/>
            <a:ext cx="22437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a:solidFill>
                  <a:srgbClr val="000000"/>
                </a:solidFill>
              </a:rPr>
              <a:t>9</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3200400" y="2043112"/>
            <a:ext cx="2743200" cy="2771775"/>
          </a:xfrm>
          <a:prstGeom prst="rect">
            <a:avLst/>
          </a:prstGeom>
        </p:spPr>
      </p:pic>
    </p:spTree>
    <p:extLst>
      <p:ext uri="{BB962C8B-B14F-4D97-AF65-F5344CB8AC3E}">
        <p14:creationId xmlns:p14="http://schemas.microsoft.com/office/powerpoint/2010/main" val="1041045511"/>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8585B"/>
      </a:accent1>
      <a:accent2>
        <a:srgbClr val="AF1F2C"/>
      </a:accent2>
      <a:accent3>
        <a:srgbClr val="BFBEBE"/>
      </a:accent3>
      <a:accent4>
        <a:srgbClr val="313133"/>
      </a:accent4>
      <a:accent5>
        <a:srgbClr val="8F8F8F"/>
      </a:accent5>
      <a:accent6>
        <a:srgbClr val="231F2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8585B"/>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8585B"/>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8585B"/>
      </a:accent1>
      <a:accent2>
        <a:srgbClr val="AF1F2C"/>
      </a:accent2>
      <a:accent3>
        <a:srgbClr val="BFBEBE"/>
      </a:accent3>
      <a:accent4>
        <a:srgbClr val="313133"/>
      </a:accent4>
      <a:accent5>
        <a:srgbClr val="8F8F8F"/>
      </a:accent5>
      <a:accent6>
        <a:srgbClr val="231F2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8585B"/>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8585B"/>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18645</TotalTime>
  <Words>646</Words>
  <Application>Microsoft Macintosh PowerPoint</Application>
  <PresentationFormat>On-screen Show (4:3)</PresentationFormat>
  <Paragraphs>121</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Avenir Roman</vt:lpstr>
      <vt:lpstr>Calibri</vt:lpstr>
      <vt:lpstr>Helvetica</vt:lpstr>
      <vt:lpstr>Wingdings</vt:lpstr>
      <vt:lpstr>Arial</vt:lpstr>
      <vt:lpstr>Default</vt:lpstr>
      <vt:lpstr>September Grassroots Webinar: The Reach Act  September 10, 2016, 2:00 pm ET  https://www.fuzemeeting.com/fuze/f2988286/30204806 To join by phone only, dial (201) 479-4595, meeting ID 30204806  Closed captioning: http://west.typewell.com/faelapgb    </vt:lpstr>
      <vt:lpstr>Welcome from Executive Joanne Carter</vt:lpstr>
      <vt:lpstr>Mark Shriver  </vt:lpstr>
      <vt:lpstr>Campaigns Update   John Fawcett - Director, Global Policy &amp; Advocacy</vt:lpstr>
      <vt:lpstr> Campaigns Update  </vt:lpstr>
      <vt:lpstr> Reach Every Mother and Child Act </vt:lpstr>
      <vt:lpstr>The Reach Act has more support that 99% of the legislation introduced in the House this Congress.</vt:lpstr>
      <vt:lpstr> Reach Every Mother and Child Act </vt:lpstr>
      <vt:lpstr> Grassroots Café  Ken Patterson Director of Global Grassroots Advocacy</vt:lpstr>
      <vt:lpstr>Grassroots Strengthening Priorities</vt:lpstr>
      <vt:lpstr>Tell us your 2017 fundraising plans!</vt:lpstr>
      <vt:lpstr>Google Form due September 21</vt:lpstr>
      <vt:lpstr>Coming Soon: 2016 Virtual Thanksgiving Feast</vt:lpstr>
      <vt:lpstr>Let’s Hear From You about Recess Meetings and Encounters!</vt:lpstr>
      <vt:lpstr>Mark Your Calendars!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Maternal/Child Health June 13, 2015, 2:00 pm ET  For closed captioning of today’s call, go to http://west.typewell.com/klaopond</dc:title>
  <dc:creator>Lisa Marchal</dc:creator>
  <cp:lastModifiedBy>Ken Patterson</cp:lastModifiedBy>
  <cp:revision>212</cp:revision>
  <dcterms:modified xsi:type="dcterms:W3CDTF">2016-09-10T13:38:52Z</dcterms:modified>
</cp:coreProperties>
</file>