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80" r:id="rId5"/>
    <p:sldId id="261" r:id="rId6"/>
    <p:sldId id="268" r:id="rId7"/>
    <p:sldId id="260" r:id="rId8"/>
    <p:sldId id="258" r:id="rId9"/>
    <p:sldId id="281" r:id="rId10"/>
    <p:sldId id="283" r:id="rId11"/>
    <p:sldId id="282" r:id="rId12"/>
    <p:sldId id="284" r:id="rId13"/>
    <p:sldId id="278" r:id="rId14"/>
    <p:sldId id="274" r:id="rId15"/>
    <p:sldId id="271" r:id="rId16"/>
    <p:sldId id="272" r:id="rId17"/>
    <p:sldId id="273" r:id="rId18"/>
    <p:sldId id="276" r:id="rId19"/>
    <p:sldId id="269" r:id="rId20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8585B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8585B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8585B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EBE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EBE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EBE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1F2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1F2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1F2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8585B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8585B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08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02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436812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Greet</a:t>
            </a:r>
            <a:r>
              <a:rPr lang="en-US" sz="1600" baseline="0" dirty="0" smtClean="0"/>
              <a:t> person next to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1E2FF9-ADA6-6648-8171-98F241CA3A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4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Greet</a:t>
            </a:r>
            <a:r>
              <a:rPr lang="en-US" sz="1600" baseline="0" dirty="0" smtClean="0"/>
              <a:t> person next to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1E2FF9-ADA6-6648-8171-98F241CA3A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4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58585B"/>
                </a:solidFill>
              </a:rPr>
              <a:t>Click to edit title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Click to edit text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Fourth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 descr="Slide Template.png"/>
          <p:cNvGrpSpPr/>
          <p:nvPr/>
        </p:nvGrpSpPr>
        <p:grpSpPr>
          <a:xfrm>
            <a:off x="-40537" y="-13510"/>
            <a:ext cx="9211562" cy="4246844"/>
            <a:chOff x="0" y="0"/>
            <a:chExt cx="9211560" cy="4246843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9211561" cy="4246844"/>
            </a:xfrm>
            <a:prstGeom prst="rect">
              <a:avLst/>
            </a:prstGeom>
            <a:solidFill>
              <a:srgbClr val="B11F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2" name="image2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613"/>
            <a:stretch>
              <a:fillRect/>
            </a:stretch>
          </p:blipFill>
          <p:spPr>
            <a:xfrm>
              <a:off x="0" y="-1"/>
              <a:ext cx="9211561" cy="42468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04851" y="4402163"/>
            <a:ext cx="7772401" cy="1470026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58585B"/>
                </a:solidFill>
              </a:rPr>
              <a:t>Click to edit title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 descr="Slide Templat.png"/>
          <p:cNvGrpSpPr/>
          <p:nvPr/>
        </p:nvGrpSpPr>
        <p:grpSpPr>
          <a:xfrm>
            <a:off x="0" y="4669897"/>
            <a:ext cx="9174161" cy="2201334"/>
            <a:chOff x="0" y="0"/>
            <a:chExt cx="9174160" cy="2201333"/>
          </a:xfrm>
        </p:grpSpPr>
        <p:sp>
          <p:nvSpPr>
            <p:cNvPr id="16" name="Shape 16"/>
            <p:cNvSpPr/>
            <p:nvPr/>
          </p:nvSpPr>
          <p:spPr>
            <a:xfrm>
              <a:off x="0" y="0"/>
              <a:ext cx="9174161" cy="2201334"/>
            </a:xfrm>
            <a:prstGeom prst="rect">
              <a:avLst/>
            </a:prstGeom>
            <a:solidFill>
              <a:srgbClr val="B01F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7" name="image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74161" cy="2201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11766" y="4984275"/>
            <a:ext cx="8218852" cy="18737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 descr="Slide Template.png"/>
          <p:cNvGrpSpPr/>
          <p:nvPr/>
        </p:nvGrpSpPr>
        <p:grpSpPr>
          <a:xfrm>
            <a:off x="1" y="6126162"/>
            <a:ext cx="9157511" cy="154551"/>
            <a:chOff x="0" y="0"/>
            <a:chExt cx="9157510" cy="154550"/>
          </a:xfrm>
        </p:grpSpPr>
        <p:sp>
          <p:nvSpPr>
            <p:cNvPr id="2" name="Shape 2"/>
            <p:cNvSpPr/>
            <p:nvPr/>
          </p:nvSpPr>
          <p:spPr>
            <a:xfrm>
              <a:off x="0" y="0"/>
              <a:ext cx="9157511" cy="154551"/>
            </a:xfrm>
            <a:prstGeom prst="rect">
              <a:avLst/>
            </a:prstGeom>
            <a:solidFill>
              <a:srgbClr val="AF1F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3" name="image1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157511" cy="154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58585B"/>
                </a:solidFill>
              </a:rPr>
              <a:t>Click to edit title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Click to edit text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85B"/>
                </a:solidFill>
              </a:rPr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1pPr>
      <a:lvl2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2pPr>
      <a:lvl3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3pPr>
      <a:lvl4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4pPr>
      <a:lvl5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5pPr>
      <a:lvl6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6pPr>
      <a:lvl7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7pPr>
      <a:lvl8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8pPr>
      <a:lvl9pPr algn="ctr" defTabSz="457200">
        <a:defRPr sz="4400">
          <a:solidFill>
            <a:srgbClr val="58585B"/>
          </a:solidFill>
          <a:latin typeface="+mn-lt"/>
          <a:ea typeface="+mn-ea"/>
          <a:cs typeface="+mn-cs"/>
          <a:sym typeface="Helvetica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1pPr>
      <a:lvl2pPr marL="783771" indent="-326571" defTabSz="457200">
        <a:spcBef>
          <a:spcPts val="700"/>
        </a:spcBef>
        <a:buSzPct val="100000"/>
        <a:buFont typeface="Arial"/>
        <a:buChar char="o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3pPr>
      <a:lvl4pPr marL="1737360" indent="-365760" defTabSz="457200">
        <a:spcBef>
          <a:spcPts val="700"/>
        </a:spcBef>
        <a:buSzPct val="100000"/>
        <a:buFont typeface="Arial"/>
        <a:buChar char="o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4pPr>
      <a:lvl5pPr marL="21945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58585B"/>
          </a:solidFill>
          <a:latin typeface="+mn-lt"/>
          <a:ea typeface="+mn-ea"/>
          <a:cs typeface="+mn-cs"/>
          <a:sym typeface="Helvetica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st.typewell.com/faelapgb" TargetMode="External"/><Relationship Id="rId2" Type="http://schemas.openxmlformats.org/officeDocument/2006/relationships/hyperlink" Target="https://www.fuzemeeting.com/fuze/f2988286/302048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st.typewell.com/klaopon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ults.org/uploads/files/September_2015_Global_Action_Sheet_-_Reach_Act_Letters_to_the_Editor.pdf" TargetMode="External"/><Relationship Id="rId2" Type="http://schemas.openxmlformats.org/officeDocument/2006/relationships/hyperlink" Target="http://results.org/issues/maternal_and_child_health_media_toolki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esults-l+subscribe@googlegroups.com" TargetMode="External"/><Relationship Id="rId4" Type="http://schemas.openxmlformats.org/officeDocument/2006/relationships/hyperlink" Target="http://www.results.org/newsroom/new_data_shows_child_mortality_rates_at_historic_low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marchal@results.or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RESULTSWAD2015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uze.me/27781074" TargetMode="External"/><Relationship Id="rId2" Type="http://schemas.openxmlformats.org/officeDocument/2006/relationships/hyperlink" Target="http://www.results.org/take_action/become_a_results_activist/#Introductory Cal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marchal@results.or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2015GLR" TargetMode="External"/><Relationship Id="rId2" Type="http://schemas.openxmlformats.org/officeDocument/2006/relationships/hyperlink" Target="http://www.tinyurl.com/2015GM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inyurl.com/2015GMR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38507" y="4347990"/>
            <a:ext cx="8071730" cy="22919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Maternal/Child Health</a:t>
            </a:r>
            <a:br>
              <a:rPr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September 12</a:t>
            </a:r>
            <a:r>
              <a:rPr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2015, 2:00 pm ET</a:t>
            </a:r>
            <a:br>
              <a:rPr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800" dirty="0" smtClean="0"/>
              <a:t>Joining </a:t>
            </a:r>
            <a:r>
              <a:rPr lang="en-US" sz="1800" dirty="0"/>
              <a:t>info: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://www.fuzemeeting.com/fuze/f2988286/30204806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Audio only: (201) 479-4595, passcode 30204806</a:t>
            </a:r>
            <a:br>
              <a:rPr lang="en-US" sz="1800" dirty="0"/>
            </a:br>
            <a:r>
              <a:rPr lang="en-US" sz="1800" dirty="0" smtClean="0"/>
              <a:t>Closed </a:t>
            </a:r>
            <a:r>
              <a:rPr lang="en-US" sz="1800" dirty="0"/>
              <a:t>captioning: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west.typewell.com/faelapgb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sz="1800" dirty="0">
              <a:solidFill>
                <a:srgbClr val="58585B"/>
              </a:solidFill>
              <a:hlinkClick r:id="rId4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48127"/>
            <a:ext cx="650875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Helvetica"/>
                <a:cs typeface="Helvetica"/>
              </a:rPr>
              <a:t>Media Relationship Tips</a:t>
            </a:r>
            <a:endParaRPr lang="en-US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17996" y="1485900"/>
            <a:ext cx="8767245" cy="4640263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dirty="0" smtClean="0">
                <a:latin typeface="Helvetica"/>
                <a:cs typeface="Helvetica"/>
              </a:rPr>
              <a:t>You need a relationship for editors to write or print your </a:t>
            </a:r>
            <a:r>
              <a:rPr lang="en-US" sz="2400" dirty="0" smtClean="0">
                <a:latin typeface="Helvetica"/>
                <a:cs typeface="Helvetica"/>
              </a:rPr>
              <a:t>op-eds</a:t>
            </a:r>
            <a:endParaRPr lang="en-US" sz="2400" dirty="0" smtClean="0">
              <a:latin typeface="Helvetica"/>
              <a:cs typeface="Helvetica"/>
            </a:endParaRPr>
          </a:p>
          <a:p>
            <a:pPr lvl="0"/>
            <a:r>
              <a:rPr lang="en-US" sz="2400" dirty="0" smtClean="0">
                <a:latin typeface="Helvetica"/>
                <a:cs typeface="Helvetica"/>
              </a:rPr>
              <a:t>Develop a relationship by making lots of regular contacts and getting them comfortable with our issues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Make positive comments on their editorials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Call &amp; email on the UNICEF numbers &amp; MCH</a:t>
            </a:r>
          </a:p>
          <a:p>
            <a:pPr lvl="1"/>
            <a:r>
              <a:rPr lang="en-US" sz="2400" dirty="0"/>
              <a:t>Call &amp; email on </a:t>
            </a:r>
            <a:r>
              <a:rPr lang="en-US" sz="2400" dirty="0" smtClean="0">
                <a:latin typeface="Helvetica"/>
                <a:cs typeface="Helvetica"/>
              </a:rPr>
              <a:t>the Global Nutrition Report (9/22) &amp; MCH</a:t>
            </a:r>
          </a:p>
          <a:p>
            <a:pPr lvl="1"/>
            <a:r>
              <a:rPr lang="en-US" sz="2400" dirty="0"/>
              <a:t>Call &amp; email </a:t>
            </a:r>
            <a:r>
              <a:rPr lang="en-US" sz="2400" dirty="0" smtClean="0">
                <a:latin typeface="Helvetica"/>
                <a:cs typeface="Helvetica"/>
              </a:rPr>
              <a:t>on the Sustainable Development Goals &amp; MCH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Continue polite calling and emailing until they agree to write or have you write an </a:t>
            </a:r>
            <a:r>
              <a:rPr lang="en-US" sz="2400" dirty="0" smtClean="0">
                <a:latin typeface="Helvetica"/>
                <a:cs typeface="Helvetica"/>
              </a:rPr>
              <a:t>op-ed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b="1" dirty="0" smtClean="0">
                <a:latin typeface="Helvetica"/>
                <a:cs typeface="Helvetica"/>
              </a:rPr>
              <a:t>Media is one of your most powerful voices because they can reach thousands!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5" name="Shape 32"/>
          <p:cNvSpPr txBox="1">
            <a:spLocks/>
          </p:cNvSpPr>
          <p:nvPr/>
        </p:nvSpPr>
        <p:spPr>
          <a:xfrm>
            <a:off x="0" y="-6350"/>
            <a:ext cx="457200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defRPr>
                <a:solidFill>
                  <a:srgbClr val="5858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 defTabSz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 defTabSz="4572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 defTabSz="4572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 defTabSz="4572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 defTabSz="4572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 defTabSz="457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 defTabSz="4572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 defTabSz="4572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>
                <a:defRPr>
                  <a:solidFill>
                    <a:srgbClr val="000000"/>
                  </a:solidFill>
                </a:defRPr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91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September </a:t>
            </a:r>
            <a:r>
              <a:rPr sz="1600" b="1" dirty="0" smtClean="0">
                <a:solidFill>
                  <a:srgbClr val="E3A192"/>
                </a:solidFill>
              </a:rPr>
              <a:t>2015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44" name="Shape 44"/>
          <p:cNvSpPr/>
          <p:nvPr/>
        </p:nvSpPr>
        <p:spPr>
          <a:xfrm>
            <a:off x="0" y="-6350"/>
            <a:ext cx="457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</a:rPr>
              <a:t>11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792" y="283465"/>
            <a:ext cx="7456932" cy="60324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b="1" dirty="0" smtClean="0">
              <a:solidFill>
                <a:srgbClr val="000000"/>
              </a:solidFill>
              <a:latin typeface="+mn-lt"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b="1" dirty="0" smtClean="0">
              <a:solidFill>
                <a:srgbClr val="000000"/>
              </a:solidFill>
              <a:latin typeface="+mn-lt"/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M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edia toolkit (including editorial packet)</a:t>
            </a:r>
            <a:endParaRPr kumimoji="0" 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  <a:p>
            <a:pPr lvl="1" indent="0" algn="l" rtl="0" latinLnBrk="1" hangingPunct="0"/>
            <a:endParaRPr lang="en-US" sz="1100" dirty="0">
              <a:solidFill>
                <a:srgbClr val="000000"/>
              </a:solidFill>
              <a:latin typeface="+mn-lt"/>
              <a:hlinkClick r:id="rId2"/>
            </a:endParaRPr>
          </a:p>
          <a:p>
            <a:pPr lvl="1" indent="0" algn="l" rtl="0" latinLnBrk="1" hangingPunct="0"/>
            <a:r>
              <a:rPr lang="en-US" dirty="0" smtClean="0">
                <a:solidFill>
                  <a:srgbClr val="000000"/>
                </a:solidFill>
                <a:latin typeface="+mn-lt"/>
                <a:hlinkClick r:id="rId2"/>
              </a:rPr>
              <a:t>http</a:t>
            </a:r>
            <a:r>
              <a:rPr lang="en-US" dirty="0">
                <a:solidFill>
                  <a:srgbClr val="000000"/>
                </a:solidFill>
                <a:latin typeface="+mn-lt"/>
                <a:hlinkClick r:id="rId2"/>
              </a:rPr>
              <a:t>://</a:t>
            </a:r>
            <a:r>
              <a:rPr lang="en-US" dirty="0" smtClean="0">
                <a:solidFill>
                  <a:srgbClr val="000000"/>
                </a:solidFill>
                <a:latin typeface="+mn-lt"/>
                <a:hlinkClick r:id="rId2"/>
              </a:rPr>
              <a:t>results.org/issues/maternal_and_child_health_media_toolkit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1" indent="0" algn="l" rtl="0" latinLnBrk="1" hangingPunct="0"/>
            <a:endParaRPr kumimoji="0" lang="en-US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  <a:p>
            <a:pPr lvl="1" indent="0" algn="l" rtl="0" latinLnBrk="1" hangingPunct="0"/>
            <a:r>
              <a:rPr lang="en-US" b="1" dirty="0" smtClean="0">
                <a:solidFill>
                  <a:srgbClr val="000000"/>
                </a:solidFill>
                <a:latin typeface="+mn-lt"/>
              </a:rPr>
              <a:t>September action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heet</a:t>
            </a:r>
          </a:p>
          <a:p>
            <a:pPr lvl="1" indent="0" algn="l" rtl="0" latinLnBrk="1" hangingPunct="0"/>
            <a:r>
              <a:rPr lang="en-US" dirty="0" smtClean="0">
                <a:solidFill>
                  <a:srgbClr val="000000"/>
                </a:solidFill>
                <a:latin typeface="+mn-lt"/>
              </a:rPr>
              <a:t>Write a letter to the editor to tell the Senate: Support S.1911! </a:t>
            </a:r>
          </a:p>
          <a:p>
            <a:pPr lvl="1" indent="0" algn="l" rtl="0" latinLnBrk="1" hangingPunct="0"/>
            <a:endParaRPr lang="en-US" sz="1100" dirty="0" smtClean="0">
              <a:solidFill>
                <a:srgbClr val="000000"/>
              </a:solidFill>
              <a:latin typeface="+mn-lt"/>
              <a:hlinkClick r:id="rId3"/>
            </a:endParaRPr>
          </a:p>
          <a:p>
            <a:pPr lvl="1" indent="0" algn="l" rtl="0" latinLnBrk="1" hangingPunct="0"/>
            <a:r>
              <a:rPr lang="en-US" dirty="0" smtClean="0">
                <a:solidFill>
                  <a:srgbClr val="000000"/>
                </a:solidFill>
                <a:latin typeface="+mn-lt"/>
                <a:hlinkClick r:id="rId3"/>
              </a:rPr>
              <a:t>http</a:t>
            </a:r>
            <a:r>
              <a:rPr lang="en-US" dirty="0">
                <a:solidFill>
                  <a:srgbClr val="000000"/>
                </a:solidFill>
                <a:latin typeface="+mn-lt"/>
                <a:hlinkClick r:id="rId3"/>
              </a:rPr>
              <a:t>://www.results.org/uploads/files/September_2015_Global_Action_Sheet_-_</a:t>
            </a:r>
            <a:r>
              <a:rPr lang="en-US" dirty="0" smtClean="0">
                <a:solidFill>
                  <a:srgbClr val="000000"/>
                </a:solidFill>
                <a:latin typeface="+mn-lt"/>
                <a:hlinkClick r:id="rId3"/>
              </a:rPr>
              <a:t>Reach_Act_Letters_to_the_Editor.pdf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b="1" dirty="0" smtClean="0">
              <a:solidFill>
                <a:srgbClr val="000000"/>
              </a:solidFill>
              <a:latin typeface="+mn-lt"/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RESULTS’ press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r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elease on UNICEF’s latest child survival data</a:t>
            </a:r>
          </a:p>
          <a:p>
            <a:pPr algn="l" rtl="0" latinLnBrk="1" hangingPunct="0"/>
            <a:endParaRPr lang="en-US" sz="1100" dirty="0" smtClean="0">
              <a:solidFill>
                <a:srgbClr val="000000"/>
              </a:solidFill>
              <a:latin typeface="+mn-lt"/>
              <a:hlinkClick r:id="rId4"/>
            </a:endParaRPr>
          </a:p>
          <a:p>
            <a:pPr algn="l" rtl="0" latinLnBrk="1" hangingPunct="0"/>
            <a:r>
              <a:rPr lang="en-US" dirty="0" smtClean="0">
                <a:solidFill>
                  <a:srgbClr val="000000"/>
                </a:solidFill>
                <a:latin typeface="+mn-lt"/>
                <a:hlinkClick r:id="rId4"/>
              </a:rPr>
              <a:t>http</a:t>
            </a:r>
            <a:r>
              <a:rPr lang="en-US" dirty="0">
                <a:solidFill>
                  <a:srgbClr val="000000"/>
                </a:solidFill>
                <a:latin typeface="+mn-lt"/>
                <a:hlinkClick r:id="rId4"/>
              </a:rPr>
              <a:t>://www.results.org/newsroom/new_data_shows_child_mortality</a:t>
            </a:r>
            <a:r>
              <a:rPr lang="en-US" dirty="0" smtClean="0">
                <a:solidFill>
                  <a:srgbClr val="000000"/>
                </a:solidFill>
                <a:latin typeface="+mn-lt"/>
                <a:hlinkClick r:id="rId4"/>
              </a:rPr>
              <a:t>_</a:t>
            </a:r>
          </a:p>
          <a:p>
            <a:pPr algn="l" rtl="0" latinLnBrk="1" hangingPunct="0"/>
            <a:r>
              <a:rPr lang="en-US" dirty="0" err="1" smtClean="0">
                <a:solidFill>
                  <a:srgbClr val="000000"/>
                </a:solidFill>
                <a:latin typeface="+mn-lt"/>
                <a:hlinkClick r:id="rId4"/>
              </a:rPr>
              <a:t>rates_at_historic_low</a:t>
            </a:r>
            <a:r>
              <a:rPr lang="en-US" dirty="0" smtClean="0">
                <a:solidFill>
                  <a:srgbClr val="000000"/>
                </a:solidFill>
                <a:latin typeface="+mn-lt"/>
                <a:hlinkClick r:id="rId4"/>
              </a:rPr>
              <a:t>/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algn="l" rtl="0" latinLnBrk="1" hangingPunct="0"/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algn="l" rtl="0" latinLnBrk="1" hangingPunct="0"/>
            <a:r>
              <a:rPr lang="en-US" b="1" dirty="0" smtClean="0">
                <a:solidFill>
                  <a:srgbClr val="000000"/>
                </a:solidFill>
                <a:latin typeface="+mn-lt"/>
              </a:rPr>
              <a:t>Watch the RESULTS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listserve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for letters &amp;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op-eds (“steal”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ideas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!)</a:t>
            </a:r>
            <a:endParaRPr lang="en-US" b="1" dirty="0" smtClean="0">
              <a:solidFill>
                <a:srgbClr val="000000"/>
              </a:solidFill>
              <a:latin typeface="+mn-lt"/>
            </a:endParaRPr>
          </a:p>
          <a:p>
            <a:pPr algn="l" rtl="0" latinLnBrk="1" hangingPunct="0"/>
            <a:endParaRPr lang="en-US" sz="1100" b="1" dirty="0">
              <a:solidFill>
                <a:srgbClr val="000000"/>
              </a:solidFill>
              <a:latin typeface="+mn-lt"/>
            </a:endParaRPr>
          </a:p>
          <a:p>
            <a:pPr algn="l" rtl="0" latinLnBrk="1" hangingPunct="0"/>
            <a:r>
              <a:rPr lang="en-US" dirty="0" smtClean="0">
                <a:solidFill>
                  <a:srgbClr val="000000"/>
                </a:solidFill>
                <a:latin typeface="+mn-lt"/>
              </a:rPr>
              <a:t>If you aren’t a member, join here: 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algn="l" rtl="0" latinLnBrk="1" hangingPunct="0"/>
            <a:r>
              <a:rPr lang="en-US" dirty="0" smtClean="0">
                <a:latin typeface="+mn-lt"/>
                <a:hlinkClick r:id="rId5"/>
              </a:rPr>
              <a:t>results-l+subscribe@googlegroups.com</a:t>
            </a:r>
            <a:endParaRPr lang="en-US" dirty="0" smtClean="0">
              <a:latin typeface="+mn-lt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246430" y="137160"/>
            <a:ext cx="83763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8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Maternal/Child Health Campaign Resources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77569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177535" y="342900"/>
            <a:ext cx="6508750" cy="114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AF1F2C"/>
                </a:solidFill>
              </a:rPr>
              <a:t>Outreach and Leadership</a:t>
            </a:r>
            <a:r>
              <a:rPr lang="en-US" sz="2000" b="1" dirty="0" smtClean="0">
                <a:solidFill>
                  <a:srgbClr val="AF1F2C"/>
                </a:solidFill>
              </a:rPr>
              <a:t/>
            </a:r>
            <a:br>
              <a:rPr lang="en-US" sz="2000" b="1" dirty="0" smtClean="0">
                <a:solidFill>
                  <a:srgbClr val="AF1F2C"/>
                </a:solidFill>
              </a:rPr>
            </a:br>
            <a:r>
              <a:rPr lang="en-US" sz="2000" b="1" dirty="0" smtClean="0">
                <a:solidFill>
                  <a:srgbClr val="AF1F2C"/>
                </a:solidFill>
              </a:rPr>
              <a:t>Opportunities!</a:t>
            </a:r>
            <a:endParaRPr lang="en-US" sz="2000" b="1" dirty="0">
              <a:solidFill>
                <a:srgbClr val="AF1F2C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819639"/>
            <a:ext cx="7968184" cy="43065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Outreach</a:t>
            </a:r>
          </a:p>
          <a:p>
            <a:pPr lvl="0"/>
            <a:r>
              <a:rPr lang="en-US" sz="2400" dirty="0" smtClean="0"/>
              <a:t>Sept. 27 SDG Webinar with Jeffrey Sachs, Joanne Carter, Aaron Oxley!</a:t>
            </a:r>
          </a:p>
          <a:p>
            <a:pPr lvl="0"/>
            <a:r>
              <a:rPr lang="en-US" sz="2400" dirty="0" smtClean="0"/>
              <a:t>World AIDS Day, Dec. 1, 2015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Leadership</a:t>
            </a:r>
          </a:p>
          <a:p>
            <a:pPr lvl="0"/>
            <a:r>
              <a:rPr lang="en-US" sz="2400" dirty="0" smtClean="0"/>
              <a:t>MCH Media Training: Oct. 2-4 in Seattle</a:t>
            </a:r>
          </a:p>
          <a:p>
            <a:pPr lvl="0"/>
            <a:r>
              <a:rPr lang="en-US" sz="2400" dirty="0" smtClean="0"/>
              <a:t>GL Training: October 2015, </a:t>
            </a:r>
            <a:r>
              <a:rPr lang="en-US" sz="2400" dirty="0" smtClean="0"/>
              <a:t>three </a:t>
            </a:r>
            <a:r>
              <a:rPr lang="en-US" sz="2400" dirty="0" smtClean="0"/>
              <a:t>dates 2016</a:t>
            </a:r>
          </a:p>
          <a:p>
            <a:pPr lvl="0"/>
            <a:endParaRPr lang="en-US" dirty="0">
              <a:latin typeface="Century Gothic" charset="0"/>
            </a:endParaRPr>
          </a:p>
        </p:txBody>
      </p:sp>
      <p:sp>
        <p:nvSpPr>
          <p:cNvPr id="4" name="Shape 32"/>
          <p:cNvSpPr txBox="1">
            <a:spLocks/>
          </p:cNvSpPr>
          <p:nvPr/>
        </p:nvSpPr>
        <p:spPr>
          <a:xfrm>
            <a:off x="0" y="-6350"/>
            <a:ext cx="457200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defRPr>
                <a:solidFill>
                  <a:srgbClr val="5858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 defTabSz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 defTabSz="4572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 defTabSz="4572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 defTabSz="4572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 defTabSz="4572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 defTabSz="457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 defTabSz="4572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 defTabSz="4572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>
                <a:defRPr>
                  <a:solidFill>
                    <a:srgbClr val="000000"/>
                  </a:solidFill>
                </a:defRPr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59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C00000"/>
                </a:solidFill>
              </a:rPr>
              <a:t>Live from NYC . . .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The Sustainable Development Goals Summit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b="1" dirty="0">
              <a:solidFill>
                <a:srgbClr val="58585B"/>
              </a:solidFill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September 2</a:t>
            </a:r>
            <a:r>
              <a:rPr sz="1600" b="1" dirty="0" smtClean="0">
                <a:solidFill>
                  <a:srgbClr val="E3A192"/>
                </a:solidFill>
              </a:rPr>
              <a:t>015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4294967295"/>
          </p:nvPr>
        </p:nvSpPr>
        <p:spPr>
          <a:xfrm>
            <a:off x="0" y="-6350"/>
            <a:ext cx="457200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8585B"/>
                </a:solidFill>
              </a:rPr>
              <a:t>13</a:t>
            </a:fld>
            <a:endParaRPr>
              <a:solidFill>
                <a:srgbClr val="58585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9898" y="1179576"/>
            <a:ext cx="7776902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endParaRPr lang="en-US" sz="2000" dirty="0">
              <a:latin typeface="+mn-lt"/>
              <a:cs typeface="Helvetica" panose="020B0604020202020204" pitchFamily="34" charset="0"/>
            </a:endParaRPr>
          </a:p>
          <a:p>
            <a:pPr algn="ctr" rtl="0" latinLnBrk="1" hangingPunct="0"/>
            <a:r>
              <a:rPr lang="en-US" sz="2000" b="1" dirty="0" smtClean="0">
                <a:latin typeface="+mn-lt"/>
              </a:rPr>
              <a:t>International Webinar</a:t>
            </a:r>
          </a:p>
          <a:p>
            <a:pPr algn="ctr" rtl="0" latinLnBrk="1" hangingPunct="0"/>
            <a:r>
              <a:rPr lang="en-US" sz="2000" b="1" dirty="0" smtClean="0">
                <a:latin typeface="+mn-lt"/>
              </a:rPr>
              <a:t>Sunday, September </a:t>
            </a:r>
            <a:r>
              <a:rPr lang="en-US" sz="2000" b="1" dirty="0">
                <a:latin typeface="+mn-lt"/>
              </a:rPr>
              <a:t>27, 12:45 pm </a:t>
            </a:r>
            <a:r>
              <a:rPr lang="en-US" sz="2000" b="1" dirty="0" smtClean="0">
                <a:latin typeface="+mn-lt"/>
              </a:rPr>
              <a:t>ET</a:t>
            </a:r>
          </a:p>
          <a:p>
            <a:pPr algn="ctr" rtl="0" latinLnBrk="1" hangingPunct="0"/>
            <a:endParaRPr lang="en-US" sz="2000" b="1" dirty="0">
              <a:latin typeface="+mn-lt"/>
            </a:endParaRPr>
          </a:p>
          <a:p>
            <a:pPr algn="ctr" rtl="0" latinLnBrk="1" hangingPunct="0"/>
            <a:r>
              <a:rPr lang="en-US" sz="2000" dirty="0" smtClean="0">
                <a:latin typeface="+mn-lt"/>
              </a:rPr>
              <a:t>Invite </a:t>
            </a:r>
            <a:r>
              <a:rPr lang="en-US" sz="2000" dirty="0">
                <a:latin typeface="+mn-lt"/>
              </a:rPr>
              <a:t>those who are curious about </a:t>
            </a:r>
            <a:r>
              <a:rPr lang="en-US" sz="2000" dirty="0" smtClean="0">
                <a:latin typeface="+mn-lt"/>
              </a:rPr>
              <a:t>RESULTS, and </a:t>
            </a:r>
            <a:r>
              <a:rPr lang="en-US" sz="2000" dirty="0">
                <a:latin typeface="+mn-lt"/>
              </a:rPr>
              <a:t>who are inspired by the </a:t>
            </a:r>
            <a:r>
              <a:rPr lang="en-US" sz="2000" dirty="0" smtClean="0">
                <a:latin typeface="+mn-lt"/>
              </a:rPr>
              <a:t>SDGs</a:t>
            </a:r>
            <a:r>
              <a:rPr lang="en-US" sz="2000" dirty="0">
                <a:latin typeface="+mn-lt"/>
              </a:rPr>
              <a:t>, </a:t>
            </a:r>
            <a:endParaRPr lang="en-US" sz="2000" dirty="0" smtClean="0">
              <a:latin typeface="+mn-lt"/>
            </a:endParaRPr>
          </a:p>
          <a:p>
            <a:pPr algn="ctr" rtl="0" latinLnBrk="1" hangingPunct="0"/>
            <a:endParaRPr lang="en-US" sz="2000" dirty="0" smtClean="0">
              <a:latin typeface="+mn-lt"/>
            </a:endParaRPr>
          </a:p>
          <a:p>
            <a:pPr algn="ctr" rtl="0" latinLnBrk="1" hangingPunct="0"/>
            <a:r>
              <a:rPr lang="en-US" sz="2000" dirty="0" smtClean="0">
                <a:latin typeface="+mn-lt"/>
              </a:rPr>
              <a:t>who </a:t>
            </a:r>
            <a:r>
              <a:rPr lang="en-US" sz="2000" dirty="0">
                <a:latin typeface="+mn-lt"/>
              </a:rPr>
              <a:t>are thinking about what they can do to end extreme poverty . . </a:t>
            </a:r>
            <a:r>
              <a:rPr lang="en-US" sz="2000" dirty="0" smtClean="0">
                <a:latin typeface="+mn-lt"/>
              </a:rPr>
              <a:t> </a:t>
            </a:r>
          </a:p>
          <a:p>
            <a:pPr algn="ctr" rtl="0" latinLnBrk="1" hangingPunct="0"/>
            <a:r>
              <a:rPr lang="en-US" sz="2000" dirty="0" smtClean="0">
                <a:latin typeface="+mn-lt"/>
              </a:rPr>
              <a:t>get </a:t>
            </a:r>
            <a:r>
              <a:rPr lang="en-US" sz="2000" dirty="0">
                <a:latin typeface="+mn-lt"/>
              </a:rPr>
              <a:t>together and be part of this unique webinar. </a:t>
            </a:r>
            <a:endParaRPr lang="en-US" sz="2000" dirty="0" smtClean="0">
              <a:latin typeface="+mn-lt"/>
            </a:endParaRPr>
          </a:p>
          <a:p>
            <a:pPr algn="ctr" rtl="0" latinLnBrk="1" hangingPunct="0"/>
            <a:endParaRPr lang="en-US" sz="2000" dirty="0">
              <a:latin typeface="+mn-lt"/>
              <a:cs typeface="Helvetica" panose="020B0604020202020204" pitchFamily="34" charset="0"/>
            </a:endParaRPr>
          </a:p>
          <a:p>
            <a:pPr algn="ctr" rtl="0" latinLnBrk="1" hangingPunct="0"/>
            <a:endParaRPr lang="en-US" sz="2000" dirty="0" smtClean="0">
              <a:latin typeface="+mn-lt"/>
              <a:cs typeface="Helvetica" panose="020B0604020202020204" pitchFamily="34" charset="0"/>
            </a:endParaRPr>
          </a:p>
          <a:p>
            <a:pPr algn="ctr" rtl="0" latinLnBrk="1" hangingPunct="0"/>
            <a:r>
              <a:rPr lang="en-US" sz="2000" dirty="0" smtClean="0">
                <a:latin typeface="+mn-lt"/>
                <a:cs typeface="Helvetica" panose="020B0604020202020204" pitchFamily="34" charset="0"/>
              </a:rPr>
              <a:t>Invitation flyers are already circulating. </a:t>
            </a:r>
          </a:p>
          <a:p>
            <a:pPr algn="ctr" rtl="0" latinLnBrk="1" hangingPunct="0"/>
            <a:r>
              <a:rPr lang="en-US" sz="2000" dirty="0" smtClean="0">
                <a:latin typeface="+mn-lt"/>
                <a:cs typeface="Helvetica" panose="020B0604020202020204" pitchFamily="34" charset="0"/>
              </a:rPr>
              <a:t>Contact Lisa Marchal at </a:t>
            </a:r>
            <a:r>
              <a:rPr lang="en-US" sz="2000" dirty="0" smtClean="0">
                <a:latin typeface="+mn-lt"/>
                <a:cs typeface="Helvetica" panose="020B0604020202020204" pitchFamily="34" charset="0"/>
                <a:hlinkClick r:id="rId2"/>
              </a:rPr>
              <a:t>lmarchal@results.org</a:t>
            </a: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 if you need one. </a:t>
            </a:r>
            <a:endParaRPr lang="en-US" sz="2000" dirty="0" smtClean="0">
              <a:latin typeface="+mn-lt"/>
              <a:cs typeface="Helvetica" panose="020B0604020202020204" pitchFamily="34" charset="0"/>
            </a:endParaRPr>
          </a:p>
          <a:p>
            <a:pPr algn="ctr" rtl="0" latinLnBrk="1" hangingPunct="0"/>
            <a:r>
              <a:rPr lang="en-US" sz="2000" dirty="0" smtClean="0">
                <a:latin typeface="+mn-lt"/>
                <a:cs typeface="Helvetica" panose="020B0604020202020204" pitchFamily="34" charset="0"/>
              </a:rPr>
              <a:t>See the </a:t>
            </a: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weekly update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40864444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C00000"/>
                </a:solidFill>
              </a:rPr>
              <a:t>World AIDS Day Outreach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b="1" dirty="0">
              <a:solidFill>
                <a:srgbClr val="58585B"/>
              </a:solidFill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September 2</a:t>
            </a:r>
            <a:r>
              <a:rPr sz="1600" b="1" dirty="0" smtClean="0">
                <a:solidFill>
                  <a:srgbClr val="E3A192"/>
                </a:solidFill>
              </a:rPr>
              <a:t>015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4294967295"/>
          </p:nvPr>
        </p:nvSpPr>
        <p:spPr>
          <a:xfrm>
            <a:off x="0" y="-6350"/>
            <a:ext cx="457200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8585B"/>
                </a:solidFill>
              </a:rPr>
              <a:t>14</a:t>
            </a:fld>
            <a:endParaRPr>
              <a:solidFill>
                <a:srgbClr val="58585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79576"/>
            <a:ext cx="9144000" cy="4370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endParaRPr lang="en-US" sz="2000" dirty="0" smtClean="0">
              <a:latin typeface="+mn-lt"/>
              <a:cs typeface="Helvetica" panose="020B0604020202020204" pitchFamily="34" charset="0"/>
            </a:endParaRPr>
          </a:p>
          <a:p>
            <a:pPr algn="ctr" rtl="0" latinLnBrk="1" hangingPunct="0"/>
            <a:endParaRPr lang="en-US" sz="2000" dirty="0">
              <a:latin typeface="+mn-lt"/>
              <a:cs typeface="Helvetica" panose="020B0604020202020204" pitchFamily="34" charset="0"/>
            </a:endParaRPr>
          </a:p>
          <a:p>
            <a:pPr algn="ctr" rtl="0" latinLnBrk="1" hangingPunct="0"/>
            <a:r>
              <a:rPr lang="en-US" sz="2000" b="1" dirty="0" smtClean="0">
                <a:latin typeface="+mn-lt"/>
                <a:cs typeface="Helvetica" panose="020B0604020202020204" pitchFamily="34" charset="0"/>
              </a:rPr>
              <a:t>World </a:t>
            </a:r>
            <a:r>
              <a:rPr lang="en-US" sz="2000" b="1" dirty="0">
                <a:latin typeface="+mn-lt"/>
                <a:cs typeface="Helvetica" panose="020B0604020202020204" pitchFamily="34" charset="0"/>
              </a:rPr>
              <a:t>AIDS Day (December 1) </a:t>
            </a:r>
          </a:p>
          <a:p>
            <a:pPr algn="ctr" rtl="0" latinLnBrk="1" hangingPunct="0"/>
            <a:r>
              <a:rPr lang="en-US" sz="2000" dirty="0" smtClean="0">
                <a:latin typeface="+mn-lt"/>
                <a:cs typeface="Helvetica" panose="020B0604020202020204" pitchFamily="34" charset="0"/>
              </a:rPr>
              <a:t>RESULTS’ Global Fund Replenishment Campaign Kick-off</a:t>
            </a:r>
          </a:p>
          <a:p>
            <a:pPr algn="ctr" rtl="0" latinLnBrk="1" hangingPunct="0"/>
            <a:endParaRPr lang="en-US" sz="2000" dirty="0">
              <a:latin typeface="+mn-lt"/>
              <a:cs typeface="Helvetica" panose="020B0604020202020204" pitchFamily="34" charset="0"/>
            </a:endParaRPr>
          </a:p>
          <a:p>
            <a:pPr algn="ctr" rtl="0" latinLnBrk="1" hangingPunct="0"/>
            <a:r>
              <a:rPr lang="en-US" sz="2000" dirty="0" smtClean="0">
                <a:latin typeface="+mn-lt"/>
                <a:cs typeface="Helvetica" panose="020B0604020202020204" pitchFamily="34" charset="0"/>
              </a:rPr>
              <a:t>We </a:t>
            </a:r>
            <a:r>
              <a:rPr lang="en-US" sz="2000" dirty="0">
                <a:latin typeface="+mn-lt"/>
                <a:cs typeface="Helvetica" panose="020B0604020202020204" pitchFamily="34" charset="0"/>
              </a:rPr>
              <a:t>have set an ambitious goal of 50 </a:t>
            </a: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community events </a:t>
            </a:r>
            <a:r>
              <a:rPr lang="en-US" sz="2000" dirty="0">
                <a:latin typeface="+mn-lt"/>
                <a:cs typeface="Helvetica" panose="020B0604020202020204" pitchFamily="34" charset="0"/>
              </a:rPr>
              <a:t>nationwide </a:t>
            </a:r>
            <a:endParaRPr lang="en-US" sz="2000" dirty="0" smtClean="0">
              <a:latin typeface="+mn-lt"/>
              <a:cs typeface="Helvetica" panose="020B0604020202020204" pitchFamily="34" charset="0"/>
            </a:endParaRPr>
          </a:p>
          <a:p>
            <a:pPr algn="ctr" rtl="0" latinLnBrk="1" hangingPunct="0"/>
            <a:r>
              <a:rPr lang="en-US" sz="2000" dirty="0" smtClean="0">
                <a:latin typeface="+mn-lt"/>
                <a:cs typeface="Helvetica" panose="020B0604020202020204" pitchFamily="34" charset="0"/>
              </a:rPr>
              <a:t>on </a:t>
            </a:r>
            <a:r>
              <a:rPr lang="en-US" sz="2000" dirty="0">
                <a:latin typeface="+mn-lt"/>
                <a:cs typeface="Helvetica" panose="020B0604020202020204" pitchFamily="34" charset="0"/>
              </a:rPr>
              <a:t>World AIDS day. These events will be designed to educate and </a:t>
            </a:r>
            <a:endParaRPr lang="en-US" sz="2000" dirty="0" smtClean="0">
              <a:latin typeface="+mn-lt"/>
              <a:cs typeface="Helvetica" panose="020B0604020202020204" pitchFamily="34" charset="0"/>
            </a:endParaRPr>
          </a:p>
          <a:p>
            <a:pPr algn="ctr" rtl="0" latinLnBrk="1" hangingPunct="0"/>
            <a:r>
              <a:rPr lang="en-US" sz="2000" dirty="0" smtClean="0">
                <a:latin typeface="+mn-lt"/>
                <a:cs typeface="Helvetica" panose="020B0604020202020204" pitchFamily="34" charset="0"/>
              </a:rPr>
              <a:t>organize </a:t>
            </a:r>
            <a:r>
              <a:rPr lang="en-US" sz="2000" dirty="0">
                <a:latin typeface="+mn-lt"/>
                <a:cs typeface="Helvetica" panose="020B0604020202020204" pitchFamily="34" charset="0"/>
              </a:rPr>
              <a:t>our communities about RESULTS and the Global Fund </a:t>
            </a:r>
            <a:endParaRPr lang="en-US" sz="2000" dirty="0" smtClean="0">
              <a:latin typeface="+mn-lt"/>
              <a:cs typeface="Helvetica" panose="020B0604020202020204" pitchFamily="34" charset="0"/>
            </a:endParaRPr>
          </a:p>
          <a:p>
            <a:pPr algn="ctr" rtl="0" latinLnBrk="1" hangingPunct="0"/>
            <a:r>
              <a:rPr lang="en-US" sz="2000" dirty="0" smtClean="0">
                <a:latin typeface="+mn-lt"/>
                <a:cs typeface="Helvetica" panose="020B0604020202020204" pitchFamily="34" charset="0"/>
              </a:rPr>
              <a:t>as </a:t>
            </a:r>
            <a:r>
              <a:rPr lang="en-US" sz="2000" dirty="0">
                <a:latin typeface="+mn-lt"/>
                <a:cs typeface="Helvetica" panose="020B0604020202020204" pitchFamily="34" charset="0"/>
              </a:rPr>
              <a:t>well as grow our grassroots base. </a:t>
            </a:r>
            <a:endParaRPr lang="en-US" sz="2000" dirty="0" smtClean="0">
              <a:latin typeface="+mn-lt"/>
              <a:cs typeface="Helvetica" panose="020B0604020202020204" pitchFamily="34" charset="0"/>
            </a:endParaRPr>
          </a:p>
          <a:p>
            <a:pPr algn="ctr" rtl="0" latinLnBrk="1" hangingPunct="0"/>
            <a:endParaRPr lang="en-US" sz="2000" dirty="0" smtClean="0">
              <a:latin typeface="+mn-lt"/>
              <a:cs typeface="Helvetica" panose="020B0604020202020204" pitchFamily="34" charset="0"/>
            </a:endParaRPr>
          </a:p>
          <a:p>
            <a:pPr algn="ctr" rtl="0" latinLnBrk="1" hangingPunct="0"/>
            <a:r>
              <a:rPr lang="en-US" sz="2000" dirty="0" smtClean="0">
                <a:latin typeface="+mn-lt"/>
                <a:cs typeface="Helvetica" panose="020B0604020202020204" pitchFamily="34" charset="0"/>
              </a:rPr>
              <a:t>Sign </a:t>
            </a:r>
            <a:r>
              <a:rPr lang="en-US" sz="2000" dirty="0">
                <a:latin typeface="+mn-lt"/>
                <a:cs typeface="Helvetica" panose="020B0604020202020204" pitchFamily="34" charset="0"/>
              </a:rPr>
              <a:t>up to host a World AIDS Day event </a:t>
            </a: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today!</a:t>
            </a:r>
          </a:p>
          <a:p>
            <a:pPr algn="ctr" rtl="0" latinLnBrk="1" hangingPunct="0"/>
            <a:r>
              <a:rPr lang="en-US" sz="2000" b="1" dirty="0">
                <a:latin typeface="+mn-lt"/>
                <a:hlinkClick r:id="rId2"/>
              </a:rPr>
              <a:t>http://</a:t>
            </a:r>
            <a:r>
              <a:rPr lang="en-US" sz="2000" b="1" dirty="0" smtClean="0">
                <a:latin typeface="+mn-lt"/>
                <a:hlinkClick r:id="rId2"/>
              </a:rPr>
              <a:t>tinyurl.com/RESULTSWAD2015</a:t>
            </a:r>
            <a:endParaRPr lang="en-US" sz="2000" b="1" dirty="0" smtClean="0">
              <a:latin typeface="+mn-lt"/>
            </a:endParaRPr>
          </a:p>
          <a:p>
            <a:pPr algn="ctr" rtl="0" latinLnBrk="1" hangingPunct="0"/>
            <a:endParaRPr lang="en-US" sz="2000" dirty="0">
              <a:latin typeface="+mn-lt"/>
            </a:endParaRPr>
          </a:p>
          <a:p>
            <a:pPr algn="l" rtl="0" latinLnBrk="1" hangingPunct="0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462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C00000"/>
                </a:solidFill>
              </a:rPr>
              <a:t>Other Opportunities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Clr>
                <a:srgbClr val="58585B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chemeClr val="tx1"/>
                </a:solidFill>
              </a:rPr>
              <a:t>RESULTS </a:t>
            </a:r>
            <a:r>
              <a:rPr sz="2000" b="1" dirty="0">
                <a:solidFill>
                  <a:schemeClr val="tx1"/>
                </a:solidFill>
              </a:rPr>
              <a:t>Introductory Call, </a:t>
            </a:r>
            <a:r>
              <a:rPr lang="en-US" sz="2000" b="1" dirty="0">
                <a:solidFill>
                  <a:schemeClr val="tx1"/>
                </a:solidFill>
              </a:rPr>
              <a:t>1</a:t>
            </a:r>
            <a:r>
              <a:rPr sz="2000" b="1" dirty="0" smtClean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pm ET on </a:t>
            </a:r>
            <a:r>
              <a:rPr lang="en-US" sz="2000" b="1" dirty="0" smtClean="0">
                <a:solidFill>
                  <a:schemeClr val="tx1"/>
                </a:solidFill>
              </a:rPr>
              <a:t>September 25</a:t>
            </a:r>
            <a:r>
              <a:rPr sz="2000" b="1" dirty="0" smtClean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Register online.</a:t>
            </a:r>
            <a:endParaRPr sz="2000" dirty="0">
              <a:solidFill>
                <a:schemeClr val="tx1"/>
              </a:solidFill>
            </a:endParaRP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Clr>
                <a:srgbClr val="58585B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chemeClr val="tx1"/>
                </a:solidFill>
              </a:rPr>
              <a:t>Free Agents, 8 pm ET on September 21. </a:t>
            </a:r>
            <a:r>
              <a:rPr lang="en-US" sz="2000" dirty="0" smtClean="0">
                <a:solidFill>
                  <a:schemeClr val="tx1"/>
                </a:solidFill>
              </a:rPr>
              <a:t>Are </a:t>
            </a:r>
            <a:r>
              <a:rPr lang="en-US" sz="2000" dirty="0">
                <a:solidFill>
                  <a:schemeClr val="tx1"/>
                </a:solidFill>
              </a:rPr>
              <a:t>you a RESULTS activist with our global poverty </a:t>
            </a:r>
            <a:r>
              <a:rPr lang="en-US" sz="2000" dirty="0" smtClean="0">
                <a:solidFill>
                  <a:schemeClr val="tx1"/>
                </a:solidFill>
              </a:rPr>
              <a:t>campaigns with </a:t>
            </a:r>
            <a:r>
              <a:rPr lang="en-US" sz="2000" dirty="0">
                <a:solidFill>
                  <a:schemeClr val="tx1"/>
                </a:solidFill>
              </a:rPr>
              <a:t>no RESULTS group? You are alone no more!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join, go to 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http://fuze.me/27781074</a:t>
            </a:r>
            <a:r>
              <a:rPr lang="en-US" sz="2000" dirty="0">
                <a:solidFill>
                  <a:schemeClr val="tx1"/>
                </a:solidFill>
              </a:rPr>
              <a:t> or (201) 479-4595, meeting ID </a:t>
            </a:r>
            <a:r>
              <a:rPr lang="en-US" sz="2000" dirty="0" smtClean="0">
                <a:solidFill>
                  <a:schemeClr val="tx1"/>
                </a:solidFill>
              </a:rPr>
              <a:t>27781074</a:t>
            </a:r>
            <a:r>
              <a:rPr lang="en-US" sz="2000" dirty="0">
                <a:solidFill>
                  <a:schemeClr val="tx1"/>
                </a:solidFill>
              </a:rPr>
              <a:t>. Contact 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Lisa Marchal</a:t>
            </a:r>
            <a:r>
              <a:rPr lang="en-US" sz="2000" dirty="0">
                <a:solidFill>
                  <a:schemeClr val="tx1"/>
                </a:solidFill>
              </a:rPr>
              <a:t>, Senior Global Grassroots Associate, for more information on this monthly gathering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l" rtl="0" latinLnBrk="1" hangingPunct="0">
              <a:spcBef>
                <a:spcPts val="0"/>
              </a:spcBef>
              <a:buSzTx/>
              <a:buNone/>
            </a:pPr>
            <a:endParaRPr lang="en-US" sz="2000" b="1" dirty="0" smtClean="0">
              <a:solidFill>
                <a:srgbClr val="000000"/>
              </a:solidFill>
              <a:sym typeface="Calibri"/>
            </a:endParaRPr>
          </a:p>
          <a:p>
            <a:pPr marL="0" indent="0" algn="l" rtl="0" latinLnBrk="1" hangingPunct="0">
              <a:spcBef>
                <a:spcPts val="0"/>
              </a:spcBef>
              <a:buSzTx/>
              <a:buNone/>
            </a:pPr>
            <a:r>
              <a:rPr lang="en-US" sz="2000" b="1" dirty="0" smtClean="0">
                <a:solidFill>
                  <a:srgbClr val="000000"/>
                </a:solidFill>
                <a:sym typeface="Calibri"/>
              </a:rPr>
              <a:t>On-going group </a:t>
            </a:r>
            <a:r>
              <a:rPr lang="en-US" sz="2000" b="1" dirty="0">
                <a:solidFill>
                  <a:srgbClr val="000000"/>
                </a:solidFill>
                <a:sym typeface="Calibri"/>
              </a:rPr>
              <a:t>leader trainings on group health and </a:t>
            </a:r>
            <a:r>
              <a:rPr lang="en-US" sz="2000" b="1" dirty="0" smtClean="0">
                <a:solidFill>
                  <a:srgbClr val="000000"/>
                </a:solidFill>
                <a:sym typeface="Calibri"/>
              </a:rPr>
              <a:t>skill-building. </a:t>
            </a:r>
            <a:r>
              <a:rPr lang="en-US" sz="2000" dirty="0" smtClean="0">
                <a:solidFill>
                  <a:srgbClr val="000000"/>
                </a:solidFill>
              </a:rPr>
              <a:t>Next </a:t>
            </a:r>
            <a:r>
              <a:rPr lang="en-US" sz="2000" dirty="0">
                <a:solidFill>
                  <a:srgbClr val="000000"/>
                </a:solidFill>
              </a:rPr>
              <a:t>training with open </a:t>
            </a:r>
            <a:r>
              <a:rPr lang="en-US" sz="2000" dirty="0" smtClean="0">
                <a:solidFill>
                  <a:srgbClr val="000000"/>
                </a:solidFill>
              </a:rPr>
              <a:t>spots: October </a:t>
            </a:r>
            <a:r>
              <a:rPr lang="en-US" sz="2000" dirty="0">
                <a:solidFill>
                  <a:srgbClr val="000000"/>
                </a:solidFill>
              </a:rPr>
              <a:t>23-25, 2015 – Port Orchard, WA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Clr>
                <a:srgbClr val="58585B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Contact Lisa </a:t>
            </a:r>
            <a:r>
              <a:rPr lang="en-US" sz="2000" dirty="0" err="1" smtClean="0">
                <a:solidFill>
                  <a:schemeClr val="tx1"/>
                </a:solidFill>
              </a:rPr>
              <a:t>Marchal</a:t>
            </a:r>
            <a:r>
              <a:rPr lang="en-US" sz="2000" dirty="0" smtClean="0">
                <a:solidFill>
                  <a:schemeClr val="tx1"/>
                </a:solidFill>
              </a:rPr>
              <a:t> at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lmarchal@results.org</a:t>
            </a:r>
            <a:r>
              <a:rPr lang="en-US" sz="2000" dirty="0" smtClean="0">
                <a:solidFill>
                  <a:schemeClr val="tx1"/>
                </a:solidFill>
              </a:rPr>
              <a:t> for more information.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September 2</a:t>
            </a:r>
            <a:r>
              <a:rPr sz="1600" b="1" dirty="0" smtClean="0">
                <a:solidFill>
                  <a:srgbClr val="E3A192"/>
                </a:solidFill>
              </a:rPr>
              <a:t>015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54" name="Shape 54"/>
          <p:cNvSpPr/>
          <p:nvPr/>
        </p:nvSpPr>
        <p:spPr>
          <a:xfrm>
            <a:off x="0" y="-6350"/>
            <a:ext cx="457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/>
              <a:t>15</a:t>
            </a:r>
            <a:endParaRPr dirty="0">
              <a:solidFill>
                <a:srgbClr val="58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084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C00000"/>
                </a:solidFill>
              </a:rPr>
              <a:t>Take Note!</a:t>
            </a:r>
            <a:endParaRPr sz="3200" dirty="0">
              <a:solidFill>
                <a:srgbClr val="58585B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400"/>
              </a:spcBef>
              <a:spcAft>
                <a:spcPts val="120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bg2"/>
                </a:solidFill>
              </a:rPr>
              <a:t>REPORTING: We are quickly approaching the last quarter of the year.</a:t>
            </a:r>
          </a:p>
          <a:p>
            <a:pPr marL="0" indent="0">
              <a:spcBef>
                <a:spcPts val="400"/>
              </a:spcBef>
              <a:spcAft>
                <a:spcPts val="120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bg2"/>
                </a:solidFill>
              </a:rPr>
              <a:t>Please proudly let us know all of the major actions you’ve taken with Congress, the media, and community by reporting your accomplishments so far this year:</a:t>
            </a:r>
          </a:p>
          <a:p>
            <a:r>
              <a:rPr lang="en-US" sz="2000" dirty="0"/>
              <a:t>Reporting a month's advocacy work? Here’s your form: </a:t>
            </a:r>
            <a:r>
              <a:rPr lang="en-US" sz="2000" u="sng" dirty="0">
                <a:hlinkClick r:id="rId2"/>
              </a:rPr>
              <a:t>http://www.tinyurl.com/</a:t>
            </a:r>
            <a:r>
              <a:rPr lang="en-US" sz="2000" u="sng" dirty="0" smtClean="0">
                <a:hlinkClick r:id="rId2"/>
              </a:rPr>
              <a:t>2015GMR</a:t>
            </a:r>
            <a:endParaRPr lang="en-US" sz="2000" u="sng" dirty="0">
              <a:hlinkClick r:id="rId2"/>
            </a:endParaRPr>
          </a:p>
          <a:p>
            <a:r>
              <a:rPr lang="en-US" sz="2000" dirty="0"/>
              <a:t>Reporting just a lobby meeting? Here’s your form: </a:t>
            </a:r>
            <a:r>
              <a:rPr lang="en-US" sz="2000" u="sng" dirty="0">
                <a:hlinkClick r:id="rId3"/>
              </a:rPr>
              <a:t>http://www.tinyurl.com/</a:t>
            </a:r>
            <a:r>
              <a:rPr lang="en-US" sz="2000" u="sng" dirty="0" smtClean="0">
                <a:hlinkClick r:id="rId3"/>
              </a:rPr>
              <a:t>2015GLRF</a:t>
            </a:r>
            <a:endParaRPr lang="en-US" sz="2000" u="sng" dirty="0">
              <a:hlinkClick r:id="rId3"/>
            </a:endParaRPr>
          </a:p>
          <a:p>
            <a:r>
              <a:rPr lang="en-US" sz="2000" dirty="0"/>
              <a:t>Reporting just a media piece? Here’s your form: </a:t>
            </a:r>
            <a:r>
              <a:rPr lang="en-US" sz="2000" u="sng" dirty="0">
                <a:hlinkClick r:id="rId4"/>
              </a:rPr>
              <a:t>http://www.tinyurl.com/</a:t>
            </a:r>
            <a:r>
              <a:rPr lang="en-US" sz="2000" u="sng" dirty="0" smtClean="0">
                <a:hlinkClick r:id="rId4"/>
              </a:rPr>
              <a:t>2015GMRF</a:t>
            </a:r>
            <a:endParaRPr lang="en-US" sz="2000" u="sng" dirty="0" smtClean="0"/>
          </a:p>
          <a:p>
            <a:endParaRPr lang="en-US" sz="2000" u="sng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u="sng" dirty="0" smtClean="0">
                <a:solidFill>
                  <a:schemeClr val="bg2"/>
                </a:solidFill>
              </a:rPr>
              <a:t>You can also see what’s been reported when you go to the forms!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6335694"/>
            <a:ext cx="9144000" cy="371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800" b="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E3A192"/>
                </a:solidFill>
              </a:rPr>
              <a:t>September 201</a:t>
            </a:r>
            <a:r>
              <a:rPr sz="1600" b="1" dirty="0" smtClean="0">
                <a:solidFill>
                  <a:srgbClr val="E3A192"/>
                </a:solidFill>
              </a:rPr>
              <a:t>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54" name="Shape 54"/>
          <p:cNvSpPr/>
          <p:nvPr/>
        </p:nvSpPr>
        <p:spPr>
          <a:xfrm>
            <a:off x="0" y="-6350"/>
            <a:ext cx="457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/>
              <a:t>16</a:t>
            </a:r>
            <a:endParaRPr dirty="0">
              <a:solidFill>
                <a:srgbClr val="58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71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492616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Laser Talk: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b="0" dirty="0" smtClean="0">
                <a:solidFill>
                  <a:srgbClr val="C00000"/>
                </a:solidFill>
              </a:rPr>
              <a:t>Making that Maternal/Child Health Pitch to your Editor</a:t>
            </a:r>
            <a:br>
              <a:rPr lang="en-US" sz="2800" b="0" dirty="0" smtClean="0">
                <a:solidFill>
                  <a:srgbClr val="C00000"/>
                </a:solidFill>
              </a:rPr>
            </a:br>
            <a:r>
              <a:rPr lang="en-US" sz="1800" b="0" dirty="0">
                <a:solidFill>
                  <a:srgbClr val="C00000"/>
                </a:solidFill>
              </a:rPr>
              <a:t/>
            </a:r>
            <a:br>
              <a:rPr lang="en-US" sz="1800" b="0" dirty="0">
                <a:solidFill>
                  <a:srgbClr val="C00000"/>
                </a:solidFill>
              </a:rPr>
            </a:br>
            <a:r>
              <a:rPr lang="en-US" sz="1800" b="0" dirty="0" smtClean="0">
                <a:solidFill>
                  <a:srgbClr val="C00000"/>
                </a:solidFill>
              </a:rPr>
              <a:t>Lisa </a:t>
            </a:r>
            <a:r>
              <a:rPr lang="en-US" sz="1800" b="0" dirty="0" err="1" smtClean="0">
                <a:solidFill>
                  <a:srgbClr val="C00000"/>
                </a:solidFill>
              </a:rPr>
              <a:t>Marchal</a:t>
            </a:r>
            <a:r>
              <a:rPr lang="en-US" sz="1800" b="0" dirty="0" smtClean="0">
                <a:solidFill>
                  <a:srgbClr val="C00000"/>
                </a:solidFill>
              </a:rPr>
              <a:t>, Senior Global Grassroots Associate</a:t>
            </a:r>
            <a:r>
              <a:rPr lang="en-US" sz="2800" b="0" dirty="0" smtClean="0">
                <a:solidFill>
                  <a:srgbClr val="C00000"/>
                </a:solidFill>
              </a:rPr>
              <a:t/>
            </a:r>
            <a:br>
              <a:rPr lang="en-US" sz="2800" b="0" dirty="0" smtClean="0">
                <a:solidFill>
                  <a:srgbClr val="C00000"/>
                </a:solidFill>
              </a:rPr>
            </a:br>
            <a:r>
              <a:rPr lang="en-US" sz="2800" b="0" dirty="0" smtClean="0">
                <a:solidFill>
                  <a:srgbClr val="C00000"/>
                </a:solidFill>
              </a:rPr>
              <a:t/>
            </a:r>
            <a:br>
              <a:rPr lang="en-US" sz="2800" b="0" dirty="0" smtClean="0">
                <a:solidFill>
                  <a:srgbClr val="C00000"/>
                </a:solidFill>
              </a:rPr>
            </a:b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September 20</a:t>
            </a:r>
            <a:r>
              <a:rPr sz="1600" b="1" dirty="0" smtClean="0">
                <a:solidFill>
                  <a:srgbClr val="E3A192"/>
                </a:solidFill>
              </a:rPr>
              <a:t>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54" name="Shape 54"/>
          <p:cNvSpPr/>
          <p:nvPr/>
        </p:nvSpPr>
        <p:spPr>
          <a:xfrm>
            <a:off x="0" y="-6350"/>
            <a:ext cx="457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/>
              <a:t>17</a:t>
            </a:r>
            <a:endParaRPr dirty="0">
              <a:solidFill>
                <a:srgbClr val="58585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4" y="2061303"/>
            <a:ext cx="4361688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418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/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Laser Talk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/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Here’s an example: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b="0" dirty="0" smtClean="0">
                <a:solidFill>
                  <a:srgbClr val="C00000"/>
                </a:solidFill>
              </a:rPr>
              <a:t/>
            </a:r>
            <a:br>
              <a:rPr lang="en-US" sz="2800" b="0" dirty="0" smtClean="0">
                <a:solidFill>
                  <a:srgbClr val="C00000"/>
                </a:solidFill>
              </a:rPr>
            </a:br>
            <a:r>
              <a:rPr lang="en-US" sz="1800" b="0" dirty="0">
                <a:solidFill>
                  <a:srgbClr val="C00000"/>
                </a:solidFill>
              </a:rPr>
              <a:t/>
            </a:r>
            <a:br>
              <a:rPr lang="en-US" sz="1800" b="0" dirty="0">
                <a:solidFill>
                  <a:srgbClr val="C00000"/>
                </a:solidFill>
              </a:rPr>
            </a:br>
            <a:r>
              <a:rPr lang="en-US" sz="2800" b="0" dirty="0" smtClean="0">
                <a:solidFill>
                  <a:srgbClr val="C00000"/>
                </a:solidFill>
              </a:rPr>
              <a:t/>
            </a:r>
            <a:br>
              <a:rPr lang="en-US" sz="2800" b="0" dirty="0" smtClean="0">
                <a:solidFill>
                  <a:srgbClr val="C00000"/>
                </a:solidFill>
              </a:rPr>
            </a:br>
            <a:r>
              <a:rPr lang="en-US" sz="2800" b="0" dirty="0" smtClean="0">
                <a:solidFill>
                  <a:srgbClr val="C00000"/>
                </a:solidFill>
              </a:rPr>
              <a:t/>
            </a:r>
            <a:br>
              <a:rPr lang="en-US" sz="2800" b="0" dirty="0" smtClean="0">
                <a:solidFill>
                  <a:srgbClr val="C00000"/>
                </a:solidFill>
              </a:rPr>
            </a:b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spcAft>
                <a:spcPts val="1200"/>
              </a:spcAft>
              <a:buNone/>
              <a:defRPr sz="1800">
                <a:solidFill>
                  <a:srgbClr val="000000"/>
                </a:solidFill>
              </a:defRPr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400"/>
              </a:spcBef>
              <a:spcAft>
                <a:spcPts val="1200"/>
              </a:spcAft>
              <a:buNone/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September 20</a:t>
            </a:r>
            <a:r>
              <a:rPr sz="1600" b="1" dirty="0" smtClean="0">
                <a:solidFill>
                  <a:srgbClr val="E3A192"/>
                </a:solidFill>
              </a:rPr>
              <a:t>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54" name="Shape 54"/>
          <p:cNvSpPr/>
          <p:nvPr/>
        </p:nvSpPr>
        <p:spPr>
          <a:xfrm>
            <a:off x="0" y="-6350"/>
            <a:ext cx="457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/>
              <a:t>18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28398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Hi, this is Veronica </a:t>
            </a:r>
            <a:r>
              <a:rPr lang="en-US" dirty="0" err="1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McDuffee</a:t>
            </a: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. I wanted to quickly follow up on my email about </a:t>
            </a:r>
            <a:r>
              <a:rPr lang="en-US" dirty="0" smtClean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healthy kids </a:t>
            </a: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and the bill before Congress right now. Do you have a second to chat?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On Tuesday, just after I dropped my son off for his first day of school, I came home to see news from UNICEF that there are still eleven kids under 5 dying around the world every single minute. I could barely stand to leave my </a:t>
            </a:r>
            <a:r>
              <a:rPr lang="en-US" dirty="0" smtClean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son </a:t>
            </a: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behind for the day, and to think of losing </a:t>
            </a:r>
            <a:r>
              <a:rPr lang="en-US" dirty="0" smtClean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him</a:t>
            </a:r>
            <a:r>
              <a:rPr lang="en-US" dirty="0" smtClean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forever is unfathomable.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But right now there’s a new bill in Congress that has a plan to put an end to these kinds of senseless deaths for good – and Senator </a:t>
            </a:r>
            <a:r>
              <a:rPr lang="en-US" dirty="0" err="1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Risch</a:t>
            </a: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 will play a key role in deciding whether or not it gets passed. It’s called the “Reach Every Mother and Child Act.”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I know the Statesman’s voice would be hugely influential in pushing Sen. </a:t>
            </a:r>
            <a:r>
              <a:rPr lang="en-US" dirty="0" err="1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Risch</a:t>
            </a:r>
            <a:r>
              <a:rPr lang="en-US" dirty="0">
                <a:solidFill>
                  <a:srgbClr val="212121"/>
                </a:solidFill>
                <a:latin typeface="+mn-lt"/>
                <a:cs typeface="Helvetica" panose="020B0604020202020204" pitchFamily="34" charset="0"/>
              </a:rPr>
              <a:t> to do the right thing. Do you think this is something you might take up?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1212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726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511765" y="4984276"/>
            <a:ext cx="8218853" cy="156447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/>
            <a:r>
              <a:rPr sz="2800" i="1" dirty="0" smtClean="0">
                <a:solidFill>
                  <a:srgbClr val="FFFFFF"/>
                </a:solidFill>
              </a:rPr>
              <a:t>“</a:t>
            </a:r>
            <a:r>
              <a:rPr lang="en-US" sz="2800" i="1" dirty="0"/>
              <a:t>If you have the feeling that something is wrong, </a:t>
            </a:r>
            <a:endParaRPr lang="en-US" sz="2800" i="1" dirty="0" smtClean="0"/>
          </a:p>
          <a:p>
            <a:pPr algn="ctr"/>
            <a:r>
              <a:rPr lang="en-US" sz="2800" i="1" dirty="0" smtClean="0"/>
              <a:t>don't </a:t>
            </a:r>
            <a:r>
              <a:rPr lang="en-US" sz="2800" i="1" dirty="0"/>
              <a:t>be afraid to speak up</a:t>
            </a:r>
            <a:r>
              <a:rPr lang="en-US" sz="2800" i="1" dirty="0" smtClean="0"/>
              <a:t>.”</a:t>
            </a:r>
          </a:p>
          <a:p>
            <a:pPr algn="ctr"/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 smtClean="0"/>
              <a:t>Fred </a:t>
            </a:r>
            <a:r>
              <a:rPr lang="en-US" sz="2800" i="1" dirty="0" err="1" smtClean="0"/>
              <a:t>Korematsu</a:t>
            </a:r>
            <a:endParaRPr lang="en-US" sz="2800" i="1" dirty="0"/>
          </a:p>
        </p:txBody>
      </p:sp>
      <p:pic>
        <p:nvPicPr>
          <p:cNvPr id="87" name="image9.jpeg" descr="Results_Capitol_web-7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7477"/>
            <a:ext cx="9158599" cy="4690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C00000"/>
                </a:solidFill>
              </a:rPr>
              <a:t>Welcome from RESULTS Executive Director</a:t>
            </a:r>
            <a:br>
              <a:rPr sz="2800" b="1">
                <a:solidFill>
                  <a:srgbClr val="C00000"/>
                </a:solidFill>
              </a:rPr>
            </a:br>
            <a:r>
              <a:rPr sz="2800" b="1">
                <a:solidFill>
                  <a:srgbClr val="C00000"/>
                </a:solidFill>
              </a:rPr>
              <a:t>Dr. Joanne Carter</a:t>
            </a:r>
          </a:p>
        </p:txBody>
      </p:sp>
      <p:pic>
        <p:nvPicPr>
          <p:cNvPr id="26" name="image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0" y="1570212"/>
            <a:ext cx="6350000" cy="422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 September 2</a:t>
            </a:r>
            <a:r>
              <a:rPr sz="1600" b="1" dirty="0" smtClean="0">
                <a:solidFill>
                  <a:srgbClr val="E3A192"/>
                </a:solidFill>
              </a:rPr>
              <a:t>015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0" y="-6350"/>
            <a:ext cx="457200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8585B"/>
                </a:solidFill>
              </a:rPr>
              <a:t>2</a:t>
            </a:fld>
            <a:endParaRPr>
              <a:solidFill>
                <a:srgbClr val="58585B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September 2</a:t>
            </a:r>
            <a:r>
              <a:rPr sz="1600" b="1" dirty="0" smtClean="0">
                <a:solidFill>
                  <a:srgbClr val="E3A192"/>
                </a:solidFill>
              </a:rPr>
              <a:t>015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37" name="Shape 37"/>
          <p:cNvSpPr/>
          <p:nvPr/>
        </p:nvSpPr>
        <p:spPr>
          <a:xfrm>
            <a:off x="0" y="-6350"/>
            <a:ext cx="457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/>
              <a:t>3</a:t>
            </a:r>
          </a:p>
        </p:txBody>
      </p:sp>
      <p:sp>
        <p:nvSpPr>
          <p:cNvPr id="38" name="Shape 38"/>
          <p:cNvSpPr/>
          <p:nvPr/>
        </p:nvSpPr>
        <p:spPr>
          <a:xfrm>
            <a:off x="457200" y="1271016"/>
            <a:ext cx="8558784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Associate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Professor of Pediatrics in the Section of Emergency Medicine at Yale School of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Medicine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ttending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physician in the Pediatric Emergency Department of Yale-New Haven Children's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Founder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the Global Health Track for Yale Pediatric residents and serves on the faculty for Yale University's Global Health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Initiative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Chair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of the American Academy of Pediatrics (AAP) Section on International Child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Health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Our Guest: Dr. Linda Arnold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36" y="3168971"/>
            <a:ext cx="1786128" cy="26791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September 2</a:t>
            </a:r>
            <a:r>
              <a:rPr sz="1600" b="1" dirty="0" smtClean="0">
                <a:solidFill>
                  <a:srgbClr val="E3A192"/>
                </a:solidFill>
              </a:rPr>
              <a:t>015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37" name="Shape 37"/>
          <p:cNvSpPr/>
          <p:nvPr/>
        </p:nvSpPr>
        <p:spPr>
          <a:xfrm>
            <a:off x="0" y="-6350"/>
            <a:ext cx="45720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8585B"/>
                </a:solidFill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309800"/>
            <a:ext cx="7589520" cy="56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990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C00000"/>
                </a:solidFill>
              </a:rPr>
              <a:t>Campaigns Update</a:t>
            </a: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Legislative Director, John Fawcett</a:t>
            </a:r>
            <a:endParaRPr sz="2400" dirty="0">
              <a:solidFill>
                <a:srgbClr val="58585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04" y="1698627"/>
            <a:ext cx="3357792" cy="3565063"/>
          </a:xfrm>
          <a:prstGeom prst="rect">
            <a:avLst/>
          </a:prstGeom>
        </p:spPr>
      </p:pic>
      <p:sp>
        <p:nvSpPr>
          <p:cNvPr id="48" name="Shape 48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September 2</a:t>
            </a:r>
            <a:r>
              <a:rPr sz="1600" b="1" dirty="0" smtClean="0">
                <a:solidFill>
                  <a:srgbClr val="E3A192"/>
                </a:solidFill>
              </a:rPr>
              <a:t>015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49" name="Shape 49"/>
          <p:cNvSpPr/>
          <p:nvPr/>
        </p:nvSpPr>
        <p:spPr>
          <a:xfrm>
            <a:off x="0" y="-6350"/>
            <a:ext cx="457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5</a:t>
            </a:r>
            <a:endParaRPr dirty="0">
              <a:solidFill>
                <a:srgbClr val="58585B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182880">
              <a:defRPr sz="1800">
                <a:solidFill>
                  <a:srgbClr val="000000"/>
                </a:solidFill>
              </a:defRPr>
            </a:pPr>
            <a:r>
              <a:rPr sz="1560" dirty="0">
                <a:solidFill>
                  <a:srgbClr val="58585B"/>
                </a:solidFill>
              </a:rPr>
              <a:t/>
            </a:r>
            <a:br>
              <a:rPr sz="1560" dirty="0">
                <a:solidFill>
                  <a:srgbClr val="58585B"/>
                </a:solidFill>
              </a:rPr>
            </a:br>
            <a:r>
              <a:rPr sz="2700" dirty="0">
                <a:solidFill>
                  <a:srgbClr val="58585B"/>
                </a:solidFill>
              </a:rPr>
              <a:t/>
            </a:r>
            <a:br>
              <a:rPr sz="2700" dirty="0">
                <a:solidFill>
                  <a:srgbClr val="58585B"/>
                </a:solidFill>
              </a:rPr>
            </a:br>
            <a:r>
              <a:rPr sz="2700" b="1" dirty="0">
                <a:solidFill>
                  <a:srgbClr val="C00000"/>
                </a:solidFill>
              </a:rPr>
              <a:t>Taking Action on our </a:t>
            </a:r>
            <a:br>
              <a:rPr sz="2700" b="1" dirty="0">
                <a:solidFill>
                  <a:srgbClr val="C00000"/>
                </a:solidFill>
              </a:rPr>
            </a:br>
            <a:r>
              <a:rPr sz="2700" b="1" dirty="0">
                <a:solidFill>
                  <a:srgbClr val="C00000"/>
                </a:solidFill>
              </a:rPr>
              <a:t>Maternal/Child Health Campaign</a:t>
            </a:r>
            <a:r>
              <a:rPr sz="1280" b="1" dirty="0">
                <a:solidFill>
                  <a:srgbClr val="C00000"/>
                </a:solidFill>
              </a:rPr>
              <a:t/>
            </a:r>
            <a:br>
              <a:rPr sz="1280" b="1" dirty="0">
                <a:solidFill>
                  <a:srgbClr val="C00000"/>
                </a:solidFill>
              </a:rPr>
            </a:br>
            <a:r>
              <a:rPr sz="1280" b="1" dirty="0">
                <a:solidFill>
                  <a:srgbClr val="C00000"/>
                </a:solidFill>
              </a:rPr>
              <a:t/>
            </a:r>
            <a:br>
              <a:rPr sz="1280" b="1" dirty="0">
                <a:solidFill>
                  <a:srgbClr val="C00000"/>
                </a:solidFill>
              </a:rPr>
            </a:br>
            <a:endParaRPr sz="1280" b="1" dirty="0">
              <a:solidFill>
                <a:srgbClr val="C00000"/>
              </a:solidFill>
            </a:endParaRPr>
          </a:p>
        </p:txBody>
      </p:sp>
      <p:sp>
        <p:nvSpPr>
          <p:cNvPr id="83" name="Shape 83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 September 2</a:t>
            </a:r>
            <a:r>
              <a:rPr sz="1600" b="1" dirty="0" smtClean="0">
                <a:solidFill>
                  <a:srgbClr val="E3A192"/>
                </a:solidFill>
              </a:rPr>
              <a:t>015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84" name="Shape 84"/>
          <p:cNvSpPr/>
          <p:nvPr/>
        </p:nvSpPr>
        <p:spPr>
          <a:xfrm>
            <a:off x="0" y="-6350"/>
            <a:ext cx="457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6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2237" y="1743820"/>
            <a:ext cx="6132333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solidFill>
                  <a:srgbClr val="000000"/>
                </a:solidFill>
              </a:rPr>
              <a:t>Where are we on the House bill?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What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we need to do on the Senate bill.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baseline="0" dirty="0" smtClean="0">
                <a:solidFill>
                  <a:srgbClr val="000000"/>
                </a:solidFill>
              </a:rPr>
              <a:t>How</a:t>
            </a:r>
            <a:r>
              <a:rPr lang="en-US" sz="2800" dirty="0" smtClean="0">
                <a:solidFill>
                  <a:srgbClr val="000000"/>
                </a:solidFill>
              </a:rPr>
              <a:t> media will help </a:t>
            </a:r>
            <a:r>
              <a:rPr lang="en-US" sz="2800" dirty="0" smtClean="0">
                <a:solidFill>
                  <a:srgbClr val="000000"/>
                </a:solidFill>
              </a:rPr>
              <a:t>us.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81154" y="155978"/>
            <a:ext cx="8773275" cy="167572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C00000"/>
                </a:solidFill>
              </a:rPr>
              <a:t>Grassroots Cafe</a:t>
            </a:r>
            <a:r>
              <a:rPr sz="2400" b="1" dirty="0">
                <a:solidFill>
                  <a:srgbClr val="C00000"/>
                </a:solidFill>
              </a:rPr>
              <a:t/>
            </a:r>
            <a:br>
              <a:rPr sz="2400" b="1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Director of Global Grassroots Advocacy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Ken Patterson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September </a:t>
            </a:r>
            <a:r>
              <a:rPr sz="1600" b="1" dirty="0" smtClean="0">
                <a:solidFill>
                  <a:srgbClr val="E3A192"/>
                </a:solidFill>
              </a:rPr>
              <a:t>2015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44" name="Shape 44"/>
          <p:cNvSpPr/>
          <p:nvPr/>
        </p:nvSpPr>
        <p:spPr>
          <a:xfrm>
            <a:off x="0" y="-6350"/>
            <a:ext cx="457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7</a:t>
            </a:r>
            <a:endParaRPr dirty="0">
              <a:solidFill>
                <a:srgbClr val="58585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696" y="1831699"/>
            <a:ext cx="2734219" cy="27519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119320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C00000"/>
                </a:solidFill>
              </a:rPr>
              <a:t>Group Photo of the </a:t>
            </a:r>
            <a:r>
              <a:rPr sz="2800" b="1" dirty="0" smtClean="0">
                <a:solidFill>
                  <a:srgbClr val="C00000"/>
                </a:solidFill>
              </a:rPr>
              <a:t>Mon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RESULTS New York with Sen. Chuck Schumer</a:t>
            </a:r>
            <a:endParaRPr b="1" dirty="0">
              <a:solidFill>
                <a:srgbClr val="58585B"/>
              </a:solidFill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 dirty="0" smtClean="0">
                <a:solidFill>
                  <a:srgbClr val="E3A192"/>
                </a:solidFill>
              </a:rPr>
              <a:t> </a:t>
            </a:r>
            <a:r>
              <a:rPr lang="en-US" sz="1600" b="1" dirty="0" smtClean="0">
                <a:solidFill>
                  <a:srgbClr val="E3A192"/>
                </a:solidFill>
              </a:rPr>
              <a:t>September </a:t>
            </a:r>
            <a:r>
              <a:rPr sz="1600" b="1" dirty="0" smtClean="0">
                <a:solidFill>
                  <a:srgbClr val="E3A192"/>
                </a:solidFill>
              </a:rPr>
              <a:t>2015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4294967295"/>
          </p:nvPr>
        </p:nvSpPr>
        <p:spPr>
          <a:xfrm>
            <a:off x="0" y="-6350"/>
            <a:ext cx="457200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8585B"/>
                </a:solidFill>
              </a:rPr>
              <a:t>8</a:t>
            </a:fld>
            <a:endParaRPr>
              <a:solidFill>
                <a:srgbClr val="58585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1628003"/>
            <a:ext cx="5772912" cy="38155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50871" y="273698"/>
            <a:ext cx="6363053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C00000"/>
                </a:solidFill>
              </a:rPr>
              <a:t>Shares: Open Phones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 on Working with the Media</a:t>
            </a:r>
            <a:endParaRPr b="1" dirty="0">
              <a:solidFill>
                <a:srgbClr val="58585B"/>
              </a:solidFill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6351083"/>
            <a:ext cx="9144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b="1" dirty="0" smtClean="0">
                <a:solidFill>
                  <a:srgbClr val="E3A192"/>
                </a:solidFill>
              </a:rPr>
              <a:t>September 2</a:t>
            </a:r>
            <a:r>
              <a:rPr sz="1600" b="1" dirty="0" smtClean="0">
                <a:solidFill>
                  <a:srgbClr val="E3A192"/>
                </a:solidFill>
              </a:rPr>
              <a:t>015 </a:t>
            </a:r>
            <a:r>
              <a:rPr sz="1600" b="1" dirty="0">
                <a:solidFill>
                  <a:srgbClr val="E3A192"/>
                </a:solidFill>
              </a:rPr>
              <a:t>RESULTS National Conference Call/Webinar Slides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4294967295"/>
          </p:nvPr>
        </p:nvSpPr>
        <p:spPr>
          <a:xfrm>
            <a:off x="0" y="-6350"/>
            <a:ext cx="457200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58585B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8585B"/>
                </a:solidFill>
              </a:rPr>
              <a:t>9</a:t>
            </a:fld>
            <a:endParaRPr dirty="0">
              <a:solidFill>
                <a:srgbClr val="58585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871" y="1416699"/>
            <a:ext cx="5326934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endParaRPr lang="en-US" sz="2000" dirty="0" smtClean="0">
              <a:latin typeface="+mn-lt"/>
              <a:cs typeface="Helvetica" panose="020B0604020202020204" pitchFamily="34" charset="0"/>
            </a:endParaRPr>
          </a:p>
          <a:p>
            <a:pPr algn="l" rtl="0" latinLnBrk="1" hangingPunct="0"/>
            <a:r>
              <a:rPr lang="en-US" sz="2000" b="1" dirty="0" smtClean="0">
                <a:latin typeface="+mn-lt"/>
                <a:cs typeface="Helvetica" panose="020B0604020202020204" pitchFamily="34" charset="0"/>
              </a:rPr>
              <a:t>Yvonne </a:t>
            </a:r>
            <a:r>
              <a:rPr lang="en-US" sz="2000" b="1" dirty="0" err="1" smtClean="0">
                <a:latin typeface="+mn-lt"/>
                <a:cs typeface="Helvetica" panose="020B0604020202020204" pitchFamily="34" charset="0"/>
              </a:rPr>
              <a:t>Wyborny</a:t>
            </a:r>
            <a:r>
              <a:rPr lang="en-US" sz="2000" b="1" dirty="0" smtClean="0">
                <a:latin typeface="+mn-lt"/>
                <a:cs typeface="Helvetica" panose="020B0604020202020204" pitchFamily="34" charset="0"/>
              </a:rPr>
              <a:t> of RESULTS Detroit </a:t>
            </a:r>
            <a:endParaRPr lang="en-US" sz="2000" b="1" dirty="0" smtClean="0">
              <a:latin typeface="+mn-lt"/>
              <a:cs typeface="Helvetica" panose="020B0604020202020204" pitchFamily="34" charset="0"/>
            </a:endParaRPr>
          </a:p>
          <a:p>
            <a:pPr algn="l" rtl="0" latinLnBrk="1" hangingPunct="0"/>
            <a:r>
              <a:rPr lang="en-US" sz="2000" b="1" dirty="0" smtClean="0">
                <a:latin typeface="+mn-lt"/>
                <a:cs typeface="Helvetica" panose="020B0604020202020204" pitchFamily="34" charset="0"/>
              </a:rPr>
              <a:t>kicks </a:t>
            </a:r>
            <a:r>
              <a:rPr lang="en-US" sz="2000" b="1" dirty="0" smtClean="0">
                <a:latin typeface="+mn-lt"/>
                <a:cs typeface="Helvetica" panose="020B0604020202020204" pitchFamily="34" charset="0"/>
              </a:rPr>
              <a:t>us off! </a:t>
            </a:r>
          </a:p>
          <a:p>
            <a:pPr algn="l" rtl="0" latinLnBrk="1" hangingPunct="0"/>
            <a:endParaRPr lang="en-US" sz="2000" b="1" dirty="0">
              <a:latin typeface="+mn-lt"/>
              <a:cs typeface="Helvetica" panose="020B0604020202020204" pitchFamily="34" charset="0"/>
            </a:endParaRPr>
          </a:p>
          <a:p>
            <a:pPr algn="l" rtl="0" latinLnBrk="1" hangingPunct="0"/>
            <a:endParaRPr lang="en-US" sz="2000" b="1" dirty="0" smtClean="0">
              <a:latin typeface="+mn-lt"/>
              <a:cs typeface="Helvetica" panose="020B0604020202020204" pitchFamily="34" charset="0"/>
            </a:endParaRPr>
          </a:p>
          <a:p>
            <a:pPr algn="l" rtl="0" latinLnBrk="1" hangingPunct="0"/>
            <a:r>
              <a:rPr lang="en-US" sz="2000" b="1" dirty="0" smtClean="0">
                <a:latin typeface="+mn-lt"/>
                <a:cs typeface="Helvetica" panose="020B0604020202020204" pitchFamily="34" charset="0"/>
              </a:rPr>
              <a:t>Then questions for you. . . </a:t>
            </a:r>
            <a:endParaRPr lang="en-US" sz="2000" b="1" dirty="0">
              <a:latin typeface="+mn-lt"/>
              <a:cs typeface="Helvetica" panose="020B0604020202020204" pitchFamily="34" charset="0"/>
            </a:endParaRPr>
          </a:p>
          <a:p>
            <a:pPr algn="l" rtl="0" latinLnBrk="1" hangingPunct="0"/>
            <a:endParaRPr lang="en-US" sz="2000" b="1" dirty="0" smtClean="0">
              <a:latin typeface="+mn-lt"/>
              <a:cs typeface="Helvetica" panose="020B0604020202020204" pitchFamily="34" charset="0"/>
            </a:endParaRPr>
          </a:p>
          <a:p>
            <a:pPr marL="457200" indent="-457200" algn="l" rtl="0" latinLnBrk="1" hangingPunct="0">
              <a:buAutoNum type="arabicPeriod"/>
            </a:pP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What have you done to develop a deeper relationship with a local paper </a:t>
            </a:r>
          </a:p>
          <a:p>
            <a:pPr marL="457200" indent="-457200" algn="l" rtl="0" latinLnBrk="1" hangingPunct="0">
              <a:buAutoNum type="arabicPeriod"/>
            </a:pP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What advice to you have to help others </a:t>
            </a:r>
            <a:endParaRPr lang="en-US" sz="2000" dirty="0" smtClean="0">
              <a:latin typeface="+mn-lt"/>
              <a:cs typeface="Helvetica" panose="020B0604020202020204" pitchFamily="34" charset="0"/>
            </a:endParaRPr>
          </a:p>
          <a:p>
            <a:pPr algn="l" rtl="0" latinLnBrk="1" hangingPunct="0"/>
            <a:r>
              <a:rPr lang="en-US" sz="2000" dirty="0">
                <a:latin typeface="+mn-lt"/>
                <a:cs typeface="Helvetica" panose="020B0604020202020204" pitchFamily="34" charset="0"/>
              </a:rPr>
              <a:t>	</a:t>
            </a: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generate their own </a:t>
            </a: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media—letters to the </a:t>
            </a:r>
            <a:endParaRPr lang="en-US" sz="2000" dirty="0" smtClean="0">
              <a:latin typeface="+mn-lt"/>
              <a:cs typeface="Helvetica" panose="020B0604020202020204" pitchFamily="34" charset="0"/>
            </a:endParaRPr>
          </a:p>
          <a:p>
            <a:pPr algn="l" rtl="0" latinLnBrk="1" hangingPunct="0"/>
            <a:r>
              <a:rPr lang="en-US" sz="2000" dirty="0">
                <a:latin typeface="+mn-lt"/>
                <a:cs typeface="Helvetica" panose="020B0604020202020204" pitchFamily="34" charset="0"/>
              </a:rPr>
              <a:t>	</a:t>
            </a: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editor</a:t>
            </a: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, </a:t>
            </a: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op-eds</a:t>
            </a: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, or </a:t>
            </a: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editorials</a:t>
            </a:r>
            <a:r>
              <a:rPr lang="en-US" sz="2000" dirty="0" smtClean="0">
                <a:latin typeface="+mn-lt"/>
                <a:cs typeface="Helvetica" panose="020B0604020202020204" pitchFamily="34" charset="0"/>
              </a:rPr>
              <a:t>?</a:t>
            </a:r>
            <a:endParaRPr lang="en-US" sz="2000" dirty="0" smtClean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3" name="Picture 2" descr="Yvonne Wyborn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68" y="1526122"/>
            <a:ext cx="1778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4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8585B"/>
      </a:accent1>
      <a:accent2>
        <a:srgbClr val="AF1F2C"/>
      </a:accent2>
      <a:accent3>
        <a:srgbClr val="BFBEBE"/>
      </a:accent3>
      <a:accent4>
        <a:srgbClr val="313133"/>
      </a:accent4>
      <a:accent5>
        <a:srgbClr val="8F8F8F"/>
      </a:accent5>
      <a:accent6>
        <a:srgbClr val="231F2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8585B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8585B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8585B"/>
      </a:accent1>
      <a:accent2>
        <a:srgbClr val="AF1F2C"/>
      </a:accent2>
      <a:accent3>
        <a:srgbClr val="BFBEBE"/>
      </a:accent3>
      <a:accent4>
        <a:srgbClr val="313133"/>
      </a:accent4>
      <a:accent5>
        <a:srgbClr val="8F8F8F"/>
      </a:accent5>
      <a:accent6>
        <a:srgbClr val="231F2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8585B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8585B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11990</TotalTime>
  <Words>837</Words>
  <Application>Microsoft Office PowerPoint</Application>
  <PresentationFormat>On-screen Show (4:3)</PresentationFormat>
  <Paragraphs>154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Roman</vt:lpstr>
      <vt:lpstr>Calibri</vt:lpstr>
      <vt:lpstr>Century Gothic</vt:lpstr>
      <vt:lpstr>Helvetica</vt:lpstr>
      <vt:lpstr>Default</vt:lpstr>
      <vt:lpstr>Maternal/Child Health September 12, 2015, 2:00 pm ET  Joining info: https://www.fuzemeeting.com/fuze/f2988286/30204806 Audio only: (201) 479-4595, passcode 30204806 Closed captioning: http://west.typewell.com/faelapgb    </vt:lpstr>
      <vt:lpstr>Welcome from RESULTS Executive Director Dr. Joanne Carter</vt:lpstr>
      <vt:lpstr>Our Guest: Dr. Linda Arnold</vt:lpstr>
      <vt:lpstr>PowerPoint Presentation</vt:lpstr>
      <vt:lpstr>Campaigns Update Legislative Director, John Fawcett</vt:lpstr>
      <vt:lpstr>  Taking Action on our  Maternal/Child Health Campaign  </vt:lpstr>
      <vt:lpstr>Grassroots Cafe Director of Global Grassroots Advocacy Ken Patterson</vt:lpstr>
      <vt:lpstr>Group Photo of the Month RESULTS New York with Sen. Chuck Schumer</vt:lpstr>
      <vt:lpstr>Shares: Open Phones  on Working with the Media</vt:lpstr>
      <vt:lpstr>Media Relationship Tips</vt:lpstr>
      <vt:lpstr>PowerPoint Presentation</vt:lpstr>
      <vt:lpstr>Outreach and Leadership Opportunities!</vt:lpstr>
      <vt:lpstr>Live from NYC . . .  The Sustainable Development Goals Summit </vt:lpstr>
      <vt:lpstr>World AIDS Day Outreach </vt:lpstr>
      <vt:lpstr>Other Opportunities</vt:lpstr>
      <vt:lpstr>Take Note!</vt:lpstr>
      <vt:lpstr> Laser Talk: Making that Maternal/Child Health Pitch to your Editor  Lisa Marchal, Senior Global Grassroots Associate  </vt:lpstr>
      <vt:lpstr>   Laser Talk  Here’s an example:  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Maternal/Child Health June 13, 2015, 2:00 pm ET  For closed captioning of today’s call, go to http://west.typewell.com/klaopond</dc:title>
  <dc:creator>Lisa Marchal</dc:creator>
  <cp:lastModifiedBy>Lisa Marchal</cp:lastModifiedBy>
  <cp:revision>57</cp:revision>
  <dcterms:modified xsi:type="dcterms:W3CDTF">2015-09-12T20:44:17Z</dcterms:modified>
</cp:coreProperties>
</file>