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82" r:id="rId5"/>
    <p:sldMasterId id="2147483964" r:id="rId6"/>
    <p:sldMasterId id="2147483977" r:id="rId7"/>
    <p:sldMasterId id="2147483982" r:id="rId8"/>
  </p:sldMasterIdLst>
  <p:notesMasterIdLst>
    <p:notesMasterId r:id="rId32"/>
  </p:notesMasterIdLst>
  <p:sldIdLst>
    <p:sldId id="256" r:id="rId9"/>
    <p:sldId id="278" r:id="rId10"/>
    <p:sldId id="257" r:id="rId11"/>
    <p:sldId id="258" r:id="rId12"/>
    <p:sldId id="261" r:id="rId13"/>
    <p:sldId id="266" r:id="rId14"/>
    <p:sldId id="291" r:id="rId15"/>
    <p:sldId id="4579" r:id="rId16"/>
    <p:sldId id="4573" r:id="rId17"/>
    <p:sldId id="1931" r:id="rId18"/>
    <p:sldId id="4577" r:id="rId19"/>
    <p:sldId id="4578" r:id="rId20"/>
    <p:sldId id="4580" r:id="rId21"/>
    <p:sldId id="1934" r:id="rId22"/>
    <p:sldId id="4563" r:id="rId23"/>
    <p:sldId id="4564" r:id="rId24"/>
    <p:sldId id="359" r:id="rId25"/>
    <p:sldId id="1929" r:id="rId26"/>
    <p:sldId id="1912" r:id="rId27"/>
    <p:sldId id="1915" r:id="rId28"/>
    <p:sldId id="4576" r:id="rId29"/>
    <p:sldId id="276" r:id="rId30"/>
    <p:sldId id="273" r:id="rId31"/>
  </p:sldIdLst>
  <p:sldSz cx="9144000" cy="5143500" type="screen16x9"/>
  <p:notesSz cx="6858000" cy="9144000"/>
  <p:embeddedFontLst>
    <p:embeddedFont>
      <p:font typeface="Open Sans" panose="020B0606030504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h/RppANV+w5T5655ZidcN9QgRo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AFD0"/>
    <a:srgbClr val="29B5C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417639-C2CC-462B-A34D-1F104EBFB1C0}" v="14" dt="2024-09-12T21:09:03.6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60"/>
  </p:normalViewPr>
  <p:slideViewPr>
    <p:cSldViewPr snapToGrid="0">
      <p:cViewPr varScale="1">
        <p:scale>
          <a:sx n="139" d="100"/>
          <a:sy n="139" d="100"/>
        </p:scale>
        <p:origin x="762"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font" Target="fonts/font2.fntdata"/><Relationship Id="rId63" Type="http://customschemas.google.com/relationships/presentationmetadata" Target="metadata"/><Relationship Id="rId68"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4.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font" Target="fonts/font3.fntdata"/><Relationship Id="rId64"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1.fntdata"/><Relationship Id="rId6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esults.org/blog/fy25-appropriations-tell-congress-to-fund-the-fight-against-poverty"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docs.google.com/spreadsheets/d/1x35soUUCN2Io0sPfBvqIdjnQ6Sa6I_31HC-HVi2MlAo/edit?usp=sharin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esults.org/blog/fy25-appropriations-tell-congress-to-fund-the-fight-against-poverty"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docs.google.com/spreadsheets/d/1x35soUUCN2Io0sPfBvqIdjnQ6Sa6I_31HC-HVi2MlAo/edit?usp=sharin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88b835e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14388b835e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f1ec144a3f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1" dirty="0">
                <a:latin typeface="Arial"/>
                <a:ea typeface="Arial"/>
                <a:cs typeface="Arial"/>
                <a:sym typeface="Arial"/>
              </a:rPr>
              <a:t>Karyne</a:t>
            </a:r>
            <a:endParaRPr sz="1100" i="1" dirty="0">
              <a:latin typeface="Arial"/>
              <a:ea typeface="Arial"/>
              <a:cs typeface="Arial"/>
              <a:sym typeface="Arial"/>
            </a:endParaRPr>
          </a:p>
          <a:p>
            <a:pPr marL="0" lvl="0" indent="0" algn="l" rtl="0">
              <a:lnSpc>
                <a:spcPct val="115000"/>
              </a:lnSpc>
              <a:spcBef>
                <a:spcPts val="0"/>
              </a:spcBef>
              <a:spcAft>
                <a:spcPts val="0"/>
              </a:spcAft>
              <a:buSzPts val="1400"/>
              <a:buNone/>
            </a:pPr>
            <a:endParaRPr sz="1100" dirty="0">
              <a:latin typeface="Arial"/>
              <a:ea typeface="Arial"/>
              <a:cs typeface="Arial"/>
              <a:sym typeface="Arial"/>
            </a:endParaRPr>
          </a:p>
          <a:p>
            <a:pPr marL="457200" lvl="0" indent="-228600" algn="l" rtl="0">
              <a:lnSpc>
                <a:spcPct val="100000"/>
              </a:lnSpc>
              <a:spcBef>
                <a:spcPts val="0"/>
              </a:spcBef>
              <a:spcAft>
                <a:spcPts val="0"/>
              </a:spcAft>
              <a:buSzPts val="1400"/>
              <a:buNone/>
            </a:pPr>
            <a:r>
              <a:rPr lang="en-US" sz="1100" b="1" i="0" u="none" strike="noStrike" dirty="0">
                <a:solidFill>
                  <a:srgbClr val="000000"/>
                </a:solidFill>
                <a:latin typeface="Arial"/>
                <a:ea typeface="Arial"/>
                <a:cs typeface="Arial"/>
                <a:sym typeface="Arial"/>
              </a:rPr>
              <a:t>8:35-8:45 PM:  Campaigns Updates (Ken)</a:t>
            </a:r>
            <a:endParaRPr b="0" dirty="0"/>
          </a:p>
          <a:p>
            <a:pPr marL="457200" lvl="0" indent="-228600" algn="l" rtl="0">
              <a:lnSpc>
                <a:spcPct val="100000"/>
              </a:lnSpc>
              <a:spcBef>
                <a:spcPts val="0"/>
              </a:spcBef>
              <a:spcAft>
                <a:spcPts val="0"/>
              </a:spcAft>
              <a:buSzPts val="1400"/>
              <a:buFont typeface="Arial"/>
              <a:buChar char="•"/>
            </a:pPr>
            <a:br>
              <a:rPr lang="en-US" b="0" dirty="0"/>
            </a:br>
            <a:r>
              <a:rPr lang="en-US" sz="1100" b="0" i="0" u="none" strike="noStrike" dirty="0">
                <a:solidFill>
                  <a:srgbClr val="000000"/>
                </a:solidFill>
                <a:latin typeface="Arial"/>
                <a:ea typeface="Arial"/>
                <a:cs typeface="Arial"/>
                <a:sym typeface="Arial"/>
              </a:rPr>
              <a:t>World Bank advocacy action, letter that closed on 4/12 (maybe share a copy of the letter if we have it by then)</a:t>
            </a:r>
            <a:endParaRPr dirty="0"/>
          </a:p>
          <a:p>
            <a:pPr marL="457200" lvl="0" indent="-228600" algn="l" rtl="0">
              <a:lnSpc>
                <a:spcPct val="100000"/>
              </a:lnSpc>
              <a:spcBef>
                <a:spcPts val="0"/>
              </a:spcBef>
              <a:spcAft>
                <a:spcPts val="0"/>
              </a:spcAft>
              <a:buSzPts val="1400"/>
              <a:buFont typeface="Arial"/>
              <a:buChar char="•"/>
            </a:pPr>
            <a:r>
              <a:rPr lang="en-US" sz="1100" b="0" i="0" u="none" strike="noStrike" dirty="0">
                <a:solidFill>
                  <a:srgbClr val="000000"/>
                </a:solidFill>
                <a:latin typeface="Arial"/>
                <a:ea typeface="Arial"/>
                <a:cs typeface="Arial"/>
                <a:sym typeface="Arial"/>
              </a:rPr>
              <a:t>FY25 Appropriations</a:t>
            </a:r>
            <a:endParaRPr dirty="0"/>
          </a:p>
          <a:p>
            <a:pPr marL="742950" lvl="1" indent="-285750" algn="l" rtl="0">
              <a:lnSpc>
                <a:spcPct val="100000"/>
              </a:lnSpc>
              <a:spcBef>
                <a:spcPts val="0"/>
              </a:spcBef>
              <a:spcAft>
                <a:spcPts val="0"/>
              </a:spcAft>
              <a:buSzPts val="1400"/>
              <a:buFont typeface="Arial"/>
              <a:buChar char="•"/>
            </a:pPr>
            <a:r>
              <a:rPr lang="en-US" sz="1100" b="0" i="0" u="none" strike="noStrike" dirty="0">
                <a:solidFill>
                  <a:srgbClr val="000000"/>
                </a:solidFill>
                <a:latin typeface="Arial"/>
                <a:ea typeface="Arial"/>
                <a:cs typeface="Arial"/>
                <a:sym typeface="Arial"/>
              </a:rPr>
              <a:t>Dear Colleague Letters, with squishy deadlines - on the RESULTS blog linked here: </a:t>
            </a:r>
            <a:r>
              <a:rPr lang="en-US" sz="1100" b="0" i="0" u="sng" strike="noStrike"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https://results.org/blog/fy25-appropriations-tell-congress-to-fund-the-fight-against-poverty</a:t>
            </a:r>
            <a:r>
              <a:rPr lang="en-US" sz="1100" b="0" i="0" u="none" strike="noStrike" dirty="0">
                <a:solidFill>
                  <a:srgbClr val="000000"/>
                </a:solidFill>
                <a:latin typeface="Arial"/>
                <a:ea typeface="Arial"/>
                <a:cs typeface="Arial"/>
                <a:sym typeface="Arial"/>
              </a:rPr>
              <a:t> </a:t>
            </a:r>
            <a:endParaRPr dirty="0"/>
          </a:p>
          <a:p>
            <a:pPr marL="1143000" lvl="2" indent="-228600" algn="l" rtl="0">
              <a:lnSpc>
                <a:spcPct val="100000"/>
              </a:lnSpc>
              <a:spcBef>
                <a:spcPts val="0"/>
              </a:spcBef>
              <a:spcAft>
                <a:spcPts val="0"/>
              </a:spcAft>
              <a:buSzPts val="1400"/>
              <a:buFont typeface="Arial"/>
              <a:buChar char="•"/>
            </a:pPr>
            <a:r>
              <a:rPr lang="en-US" sz="1100" b="0" i="0" u="none" strike="noStrike" dirty="0">
                <a:solidFill>
                  <a:srgbClr val="000000"/>
                </a:solidFill>
                <a:latin typeface="Arial"/>
                <a:ea typeface="Arial"/>
                <a:cs typeface="Arial"/>
                <a:sym typeface="Arial"/>
              </a:rPr>
              <a:t>House Basic Education letter closes 4/17 Close of Business (maybe take action on this one the night of the webinar)</a:t>
            </a:r>
            <a:endParaRPr dirty="0"/>
          </a:p>
          <a:p>
            <a:pPr marL="1143000" lvl="2" indent="-228600" algn="l" rtl="0">
              <a:lnSpc>
                <a:spcPct val="100000"/>
              </a:lnSpc>
              <a:spcBef>
                <a:spcPts val="0"/>
              </a:spcBef>
              <a:spcAft>
                <a:spcPts val="0"/>
              </a:spcAft>
              <a:buSzPts val="1400"/>
              <a:buFont typeface="Arial"/>
              <a:buChar char="•"/>
            </a:pPr>
            <a:r>
              <a:rPr lang="en-US" sz="1100" b="0" i="0" u="none" strike="noStrike" dirty="0">
                <a:solidFill>
                  <a:srgbClr val="000000"/>
                </a:solidFill>
                <a:latin typeface="Arial"/>
                <a:ea typeface="Arial"/>
                <a:cs typeface="Arial"/>
                <a:sym typeface="Arial"/>
              </a:rPr>
              <a:t>Others are TBD, but give us some urgency </a:t>
            </a:r>
            <a:endParaRPr dirty="0"/>
          </a:p>
          <a:p>
            <a:pPr marL="1143000" lvl="2" indent="-228600" algn="l" rtl="0">
              <a:lnSpc>
                <a:spcPct val="100000"/>
              </a:lnSpc>
              <a:spcBef>
                <a:spcPts val="0"/>
              </a:spcBef>
              <a:spcAft>
                <a:spcPts val="0"/>
              </a:spcAft>
              <a:buSzPts val="1400"/>
              <a:buFont typeface="Arial"/>
              <a:buChar char="•"/>
            </a:pPr>
            <a:r>
              <a:rPr lang="en-US" sz="1100" b="0" i="0" u="none" strike="noStrike" dirty="0">
                <a:solidFill>
                  <a:srgbClr val="000000"/>
                </a:solidFill>
                <a:latin typeface="Arial"/>
                <a:ea typeface="Arial"/>
                <a:cs typeface="Arial"/>
                <a:sym typeface="Arial"/>
              </a:rPr>
              <a:t>Scorecard for Dear Colleague letters can be found at the top of the page, direct link: </a:t>
            </a:r>
            <a:r>
              <a:rPr lang="en-US" sz="1100" b="0" i="0" u="sng" strike="noStrike" dirty="0">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https://docs.google.com/spreadsheets/d/1x35soUUCN2Io0sPfBvqIdjnQ6Sa6I_31HC-HVi2MlAo/edit?usp=sharing</a:t>
            </a:r>
            <a:r>
              <a:rPr lang="en-US" sz="1100" b="0" i="0" u="none" strike="noStrike" dirty="0">
                <a:solidFill>
                  <a:srgbClr val="000000"/>
                </a:solidFill>
                <a:latin typeface="Arial"/>
                <a:ea typeface="Arial"/>
                <a:cs typeface="Arial"/>
                <a:sym typeface="Arial"/>
              </a:rPr>
              <a:t> </a:t>
            </a:r>
            <a:endParaRPr dirty="0"/>
          </a:p>
          <a:p>
            <a:pPr marL="742950" lvl="1" indent="-285750" algn="l" rtl="0">
              <a:lnSpc>
                <a:spcPct val="100000"/>
              </a:lnSpc>
              <a:spcBef>
                <a:spcPts val="0"/>
              </a:spcBef>
              <a:spcAft>
                <a:spcPts val="0"/>
              </a:spcAft>
              <a:buSzPts val="1400"/>
              <a:buFont typeface="Arial"/>
              <a:buChar char="•"/>
            </a:pPr>
            <a:r>
              <a:rPr lang="en-US" sz="1100" b="0" i="0" u="none" strike="noStrike" dirty="0">
                <a:solidFill>
                  <a:srgbClr val="000000"/>
                </a:solidFill>
                <a:latin typeface="Arial"/>
                <a:ea typeface="Arial"/>
                <a:cs typeface="Arial"/>
                <a:sym typeface="Arial"/>
              </a:rPr>
              <a:t>Completing forms online (share about the training coming up by RESULTS on this?)</a:t>
            </a:r>
            <a:endParaRPr dirty="0"/>
          </a:p>
          <a:p>
            <a:pPr marL="742950" lvl="1" indent="-285750" algn="l" rtl="0">
              <a:lnSpc>
                <a:spcPct val="100000"/>
              </a:lnSpc>
              <a:spcBef>
                <a:spcPts val="0"/>
              </a:spcBef>
              <a:spcAft>
                <a:spcPts val="0"/>
              </a:spcAft>
              <a:buSzPts val="1400"/>
              <a:buFont typeface="Arial"/>
              <a:buChar char="•"/>
            </a:pPr>
            <a:r>
              <a:rPr lang="en-US" sz="1100" b="0" i="0" u="none" strike="noStrike" dirty="0">
                <a:solidFill>
                  <a:srgbClr val="000000"/>
                </a:solidFill>
                <a:latin typeface="Arial"/>
                <a:ea typeface="Arial"/>
                <a:cs typeface="Arial"/>
                <a:sym typeface="Arial"/>
              </a:rPr>
              <a:t>So you can see how the money we advocate for shows up on the ground, we will hear from Susan who will share a story from her work with USAID in Madagascar</a:t>
            </a:r>
            <a:endParaRPr dirty="0"/>
          </a:p>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2507762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Gavi will launch their investment case to fund their next strategic period from 2026-2030. </a:t>
            </a:r>
            <a:endParaRPr/>
          </a:p>
          <a:p>
            <a:pPr marL="457200" marR="0" lvl="0" indent="-22860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chemeClr val="dk1"/>
              </a:buClr>
              <a:buSzPts val="1200"/>
              <a:buFont typeface="Calibri"/>
              <a:buNone/>
            </a:pPr>
            <a:r>
              <a:rPr lang="en-US"/>
              <a:t>https://www.gavi.org/our-alliance/strategy/phase-6-2026-2030</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17" name="Google Shape;317;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100" i="1">
                <a:latin typeface="Arial"/>
                <a:ea typeface="Arial"/>
                <a:cs typeface="Arial"/>
                <a:sym typeface="Arial"/>
              </a:rPr>
              <a:t>Karyne</a:t>
            </a:r>
            <a:br>
              <a:rPr lang="en-US" sz="1100" i="1">
                <a:latin typeface="Arial"/>
                <a:ea typeface="Arial"/>
                <a:cs typeface="Arial"/>
                <a:sym typeface="Arial"/>
              </a:rPr>
            </a:br>
            <a:endParaRPr sz="1100" i="1">
              <a:latin typeface="Arial"/>
              <a:ea typeface="Arial"/>
              <a:cs typeface="Arial"/>
              <a:sym typeface="Arial"/>
            </a:endParaRPr>
          </a:p>
        </p:txBody>
      </p:sp>
      <p:sp>
        <p:nvSpPr>
          <p:cNvPr id="325" name="Google Shape;325;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17</a:t>
            </a:fld>
            <a:endParaRPr lang="en-US"/>
          </a:p>
        </p:txBody>
      </p:sp>
    </p:spTree>
    <p:extLst>
      <p:ext uri="{BB962C8B-B14F-4D97-AF65-F5344CB8AC3E}">
        <p14:creationId xmlns:p14="http://schemas.microsoft.com/office/powerpoint/2010/main" val="266184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18</a:t>
            </a:fld>
            <a:endParaRPr lang="en-US"/>
          </a:p>
        </p:txBody>
      </p:sp>
    </p:spTree>
    <p:extLst>
      <p:ext uri="{BB962C8B-B14F-4D97-AF65-F5344CB8AC3E}">
        <p14:creationId xmlns:p14="http://schemas.microsoft.com/office/powerpoint/2010/main" val="663847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19</a:t>
            </a:fld>
            <a:endParaRPr lang="en-US"/>
          </a:p>
        </p:txBody>
      </p:sp>
    </p:spTree>
    <p:extLst>
      <p:ext uri="{BB962C8B-B14F-4D97-AF65-F5344CB8AC3E}">
        <p14:creationId xmlns:p14="http://schemas.microsoft.com/office/powerpoint/2010/main" val="3437975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20</a:t>
            </a:fld>
            <a:endParaRPr lang="en-US"/>
          </a:p>
        </p:txBody>
      </p:sp>
    </p:spTree>
    <p:extLst>
      <p:ext uri="{BB962C8B-B14F-4D97-AF65-F5344CB8AC3E}">
        <p14:creationId xmlns:p14="http://schemas.microsoft.com/office/powerpoint/2010/main" val="1258320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35efd730ba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None/>
            </a:pPr>
            <a:endParaRPr/>
          </a:p>
        </p:txBody>
      </p:sp>
      <p:sp>
        <p:nvSpPr>
          <p:cNvPr id="366" name="Google Shape;366;g135efd730b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4591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388b835e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extLst>
      <p:ext uri="{BB962C8B-B14F-4D97-AF65-F5344CB8AC3E}">
        <p14:creationId xmlns:p14="http://schemas.microsoft.com/office/powerpoint/2010/main" val="3178562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dc84acdb8d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1dc84acdb8d_0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1dc84acdb8d_0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388b835e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f1ec144a3f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1" dirty="0">
                <a:latin typeface="Arial"/>
                <a:ea typeface="Arial"/>
                <a:cs typeface="Arial"/>
                <a:sym typeface="Arial"/>
              </a:rPr>
              <a:t>Karyne</a:t>
            </a:r>
            <a:endParaRPr sz="1100" i="1" dirty="0">
              <a:latin typeface="Arial"/>
              <a:ea typeface="Arial"/>
              <a:cs typeface="Arial"/>
              <a:sym typeface="Arial"/>
            </a:endParaRPr>
          </a:p>
          <a:p>
            <a:pPr marL="0" lvl="0" indent="0" algn="l" rtl="0">
              <a:lnSpc>
                <a:spcPct val="115000"/>
              </a:lnSpc>
              <a:spcBef>
                <a:spcPts val="0"/>
              </a:spcBef>
              <a:spcAft>
                <a:spcPts val="0"/>
              </a:spcAft>
              <a:buSzPts val="1400"/>
              <a:buNone/>
            </a:pPr>
            <a:endParaRPr sz="1100" dirty="0">
              <a:latin typeface="Arial"/>
              <a:ea typeface="Arial"/>
              <a:cs typeface="Arial"/>
              <a:sym typeface="Arial"/>
            </a:endParaRPr>
          </a:p>
          <a:p>
            <a:pPr marL="457200" lvl="0" indent="-228600" algn="l" rtl="0">
              <a:lnSpc>
                <a:spcPct val="100000"/>
              </a:lnSpc>
              <a:spcBef>
                <a:spcPts val="0"/>
              </a:spcBef>
              <a:spcAft>
                <a:spcPts val="0"/>
              </a:spcAft>
              <a:buSzPts val="1400"/>
              <a:buNone/>
            </a:pPr>
            <a:r>
              <a:rPr lang="en-US" sz="1100" b="1" i="0" u="none" strike="noStrike" dirty="0">
                <a:solidFill>
                  <a:srgbClr val="000000"/>
                </a:solidFill>
                <a:latin typeface="Arial"/>
                <a:ea typeface="Arial"/>
                <a:cs typeface="Arial"/>
                <a:sym typeface="Arial"/>
              </a:rPr>
              <a:t>8:35-8:45 PM:  Campaigns Updates (Ken)</a:t>
            </a:r>
            <a:endParaRPr b="0" dirty="0"/>
          </a:p>
          <a:p>
            <a:pPr marL="457200" lvl="0" indent="-228600" algn="l" rtl="0">
              <a:lnSpc>
                <a:spcPct val="100000"/>
              </a:lnSpc>
              <a:spcBef>
                <a:spcPts val="0"/>
              </a:spcBef>
              <a:spcAft>
                <a:spcPts val="0"/>
              </a:spcAft>
              <a:buSzPts val="1400"/>
              <a:buFont typeface="Arial"/>
              <a:buChar char="•"/>
            </a:pPr>
            <a:br>
              <a:rPr lang="en-US" b="0" dirty="0"/>
            </a:br>
            <a:r>
              <a:rPr lang="en-US" sz="1100" b="0" i="0" u="none" strike="noStrike" dirty="0">
                <a:solidFill>
                  <a:srgbClr val="000000"/>
                </a:solidFill>
                <a:latin typeface="Arial"/>
                <a:ea typeface="Arial"/>
                <a:cs typeface="Arial"/>
                <a:sym typeface="Arial"/>
              </a:rPr>
              <a:t>World Bank advocacy action, letter that closed on 4/12 (maybe share a copy of the letter if we have it by then)</a:t>
            </a:r>
            <a:endParaRPr dirty="0"/>
          </a:p>
          <a:p>
            <a:pPr marL="457200" lvl="0" indent="-228600" algn="l" rtl="0">
              <a:lnSpc>
                <a:spcPct val="100000"/>
              </a:lnSpc>
              <a:spcBef>
                <a:spcPts val="0"/>
              </a:spcBef>
              <a:spcAft>
                <a:spcPts val="0"/>
              </a:spcAft>
              <a:buSzPts val="1400"/>
              <a:buFont typeface="Arial"/>
              <a:buChar char="•"/>
            </a:pPr>
            <a:r>
              <a:rPr lang="en-US" sz="1100" b="0" i="0" u="none" strike="noStrike" dirty="0">
                <a:solidFill>
                  <a:srgbClr val="000000"/>
                </a:solidFill>
                <a:latin typeface="Arial"/>
                <a:ea typeface="Arial"/>
                <a:cs typeface="Arial"/>
                <a:sym typeface="Arial"/>
              </a:rPr>
              <a:t>FY25 Appropriations</a:t>
            </a:r>
            <a:endParaRPr dirty="0"/>
          </a:p>
          <a:p>
            <a:pPr marL="742950" lvl="1" indent="-285750" algn="l" rtl="0">
              <a:lnSpc>
                <a:spcPct val="100000"/>
              </a:lnSpc>
              <a:spcBef>
                <a:spcPts val="0"/>
              </a:spcBef>
              <a:spcAft>
                <a:spcPts val="0"/>
              </a:spcAft>
              <a:buSzPts val="1400"/>
              <a:buFont typeface="Arial"/>
              <a:buChar char="•"/>
            </a:pPr>
            <a:r>
              <a:rPr lang="en-US" sz="1100" b="0" i="0" u="none" strike="noStrike" dirty="0">
                <a:solidFill>
                  <a:srgbClr val="000000"/>
                </a:solidFill>
                <a:latin typeface="Arial"/>
                <a:ea typeface="Arial"/>
                <a:cs typeface="Arial"/>
                <a:sym typeface="Arial"/>
              </a:rPr>
              <a:t>Dear Colleague Letters, with squishy deadlines - on the RESULTS blog linked here: </a:t>
            </a:r>
            <a:r>
              <a:rPr lang="en-US" sz="1100" b="0" i="0" u="sng" strike="noStrike"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https://results.org/blog/fy25-appropriations-tell-congress-to-fund-the-fight-against-poverty</a:t>
            </a:r>
            <a:r>
              <a:rPr lang="en-US" sz="1100" b="0" i="0" u="none" strike="noStrike" dirty="0">
                <a:solidFill>
                  <a:srgbClr val="000000"/>
                </a:solidFill>
                <a:latin typeface="Arial"/>
                <a:ea typeface="Arial"/>
                <a:cs typeface="Arial"/>
                <a:sym typeface="Arial"/>
              </a:rPr>
              <a:t> </a:t>
            </a:r>
            <a:endParaRPr dirty="0"/>
          </a:p>
          <a:p>
            <a:pPr marL="1143000" lvl="2" indent="-228600" algn="l" rtl="0">
              <a:lnSpc>
                <a:spcPct val="100000"/>
              </a:lnSpc>
              <a:spcBef>
                <a:spcPts val="0"/>
              </a:spcBef>
              <a:spcAft>
                <a:spcPts val="0"/>
              </a:spcAft>
              <a:buSzPts val="1400"/>
              <a:buFont typeface="Arial"/>
              <a:buChar char="•"/>
            </a:pPr>
            <a:r>
              <a:rPr lang="en-US" sz="1100" b="0" i="0" u="none" strike="noStrike" dirty="0">
                <a:solidFill>
                  <a:srgbClr val="000000"/>
                </a:solidFill>
                <a:latin typeface="Arial"/>
                <a:ea typeface="Arial"/>
                <a:cs typeface="Arial"/>
                <a:sym typeface="Arial"/>
              </a:rPr>
              <a:t>House Basic Education letter closes 4/17 Close of Business (maybe take action on this one the night of the webinar)</a:t>
            </a:r>
            <a:endParaRPr dirty="0"/>
          </a:p>
          <a:p>
            <a:pPr marL="1143000" lvl="2" indent="-228600" algn="l" rtl="0">
              <a:lnSpc>
                <a:spcPct val="100000"/>
              </a:lnSpc>
              <a:spcBef>
                <a:spcPts val="0"/>
              </a:spcBef>
              <a:spcAft>
                <a:spcPts val="0"/>
              </a:spcAft>
              <a:buSzPts val="1400"/>
              <a:buFont typeface="Arial"/>
              <a:buChar char="•"/>
            </a:pPr>
            <a:r>
              <a:rPr lang="en-US" sz="1100" b="0" i="0" u="none" strike="noStrike" dirty="0">
                <a:solidFill>
                  <a:srgbClr val="000000"/>
                </a:solidFill>
                <a:latin typeface="Arial"/>
                <a:ea typeface="Arial"/>
                <a:cs typeface="Arial"/>
                <a:sym typeface="Arial"/>
              </a:rPr>
              <a:t>Others are TBD, but give us some urgency </a:t>
            </a:r>
            <a:endParaRPr dirty="0"/>
          </a:p>
          <a:p>
            <a:pPr marL="1143000" lvl="2" indent="-228600" algn="l" rtl="0">
              <a:lnSpc>
                <a:spcPct val="100000"/>
              </a:lnSpc>
              <a:spcBef>
                <a:spcPts val="0"/>
              </a:spcBef>
              <a:spcAft>
                <a:spcPts val="0"/>
              </a:spcAft>
              <a:buSzPts val="1400"/>
              <a:buFont typeface="Arial"/>
              <a:buChar char="•"/>
            </a:pPr>
            <a:r>
              <a:rPr lang="en-US" sz="1100" b="0" i="0" u="none" strike="noStrike" dirty="0">
                <a:solidFill>
                  <a:srgbClr val="000000"/>
                </a:solidFill>
                <a:latin typeface="Arial"/>
                <a:ea typeface="Arial"/>
                <a:cs typeface="Arial"/>
                <a:sym typeface="Arial"/>
              </a:rPr>
              <a:t>Scorecard for Dear Colleague letters can be found at the top of the page, direct link: </a:t>
            </a:r>
            <a:r>
              <a:rPr lang="en-US" sz="1100" b="0" i="0" u="sng" strike="noStrike" dirty="0">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https://docs.google.com/spreadsheets/d/1x35soUUCN2Io0sPfBvqIdjnQ6Sa6I_31HC-HVi2MlAo/edit?usp=sharing</a:t>
            </a:r>
            <a:r>
              <a:rPr lang="en-US" sz="1100" b="0" i="0" u="none" strike="noStrike" dirty="0">
                <a:solidFill>
                  <a:srgbClr val="000000"/>
                </a:solidFill>
                <a:latin typeface="Arial"/>
                <a:ea typeface="Arial"/>
                <a:cs typeface="Arial"/>
                <a:sym typeface="Arial"/>
              </a:rPr>
              <a:t> </a:t>
            </a:r>
            <a:endParaRPr dirty="0"/>
          </a:p>
          <a:p>
            <a:pPr marL="742950" lvl="1" indent="-285750" algn="l" rtl="0">
              <a:lnSpc>
                <a:spcPct val="100000"/>
              </a:lnSpc>
              <a:spcBef>
                <a:spcPts val="0"/>
              </a:spcBef>
              <a:spcAft>
                <a:spcPts val="0"/>
              </a:spcAft>
              <a:buSzPts val="1400"/>
              <a:buFont typeface="Arial"/>
              <a:buChar char="•"/>
            </a:pPr>
            <a:r>
              <a:rPr lang="en-US" sz="1100" b="0" i="0" u="none" strike="noStrike" dirty="0">
                <a:solidFill>
                  <a:srgbClr val="000000"/>
                </a:solidFill>
                <a:latin typeface="Arial"/>
                <a:ea typeface="Arial"/>
                <a:cs typeface="Arial"/>
                <a:sym typeface="Arial"/>
              </a:rPr>
              <a:t>Completing forms online (share about the training coming up by RESULTS on this?)</a:t>
            </a:r>
            <a:endParaRPr dirty="0"/>
          </a:p>
          <a:p>
            <a:pPr marL="742950" lvl="1" indent="-285750" algn="l" rtl="0">
              <a:lnSpc>
                <a:spcPct val="100000"/>
              </a:lnSpc>
              <a:spcBef>
                <a:spcPts val="0"/>
              </a:spcBef>
              <a:spcAft>
                <a:spcPts val="0"/>
              </a:spcAft>
              <a:buSzPts val="1400"/>
              <a:buFont typeface="Arial"/>
              <a:buChar char="•"/>
            </a:pPr>
            <a:r>
              <a:rPr lang="en-US" sz="1100" b="0" i="0" u="none" strike="noStrike" dirty="0">
                <a:solidFill>
                  <a:srgbClr val="000000"/>
                </a:solidFill>
                <a:latin typeface="Arial"/>
                <a:ea typeface="Arial"/>
                <a:cs typeface="Arial"/>
                <a:sym typeface="Arial"/>
              </a:rPr>
              <a:t>So you can see how the money we advocate for shows up on the ground, we will hear from Susan who will share a story from her work with USAID in Madagascar</a:t>
            </a:r>
            <a:endParaRPr dirty="0"/>
          </a:p>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Globally, infectious diseases, including pneumonia, diarrhea, and malaria are the leading cause of deaths of kids under 5. Many of these are vaccine preventable.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Today, it costs $18 to fully immunize children in low-income countries. This price has reduced from $23 in 2013. This would not have happened on its own. It’s the result of sustained global partnership to save children’s lives. There is no reason why every child in the world should not receive the protection of lifesaving vaccines.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https://data.unicef.org/topic/child-survival/under-five-mortality/#:~:text=In%202022%2C%204.9%20million%20children,birth%20and%20intrapartum%2Drelated%20complications.</a:t>
            </a:r>
          </a:p>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0932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82EC6E-A2D0-427E-9725-0CF1554363F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51234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Gavi will launch their investment case to fund their next strategic period from 2026-2030. </a:t>
            </a:r>
            <a:endParaRPr/>
          </a:p>
          <a:p>
            <a:pPr marL="457200" marR="0" lvl="0" indent="-22860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chemeClr val="dk1"/>
              </a:buClr>
              <a:buSzPts val="1200"/>
              <a:buFont typeface="Calibri"/>
              <a:buNone/>
            </a:pPr>
            <a:r>
              <a:rPr lang="en-US"/>
              <a:t>https://www.gavi.org/our-alliance/strategy/phase-6-2026-2030</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17" name="Google Shape;317;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f1ec144a3f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3538526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3" name="Google Shape;73;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4" name="Google Shape;74;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9"/>
          <p:cNvSpPr>
            <a:spLocks noGrp="1"/>
          </p:cNvSpPr>
          <p:nvPr>
            <p:ph type="pic" idx="2"/>
          </p:nvPr>
        </p:nvSpPr>
        <p:spPr>
          <a:xfrm>
            <a:off x="1792288" y="459581"/>
            <a:ext cx="5486400" cy="3086100"/>
          </a:xfrm>
          <a:prstGeom prst="rect">
            <a:avLst/>
          </a:prstGeom>
          <a:noFill/>
          <a:ln>
            <a:noFill/>
          </a:ln>
        </p:spPr>
      </p:sp>
      <p:sp>
        <p:nvSpPr>
          <p:cNvPr id="79" name="Google Shape;79;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0" name="Google Shape;80;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9/13/2024</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242766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4"/>
        <p:cNvGrpSpPr/>
        <p:nvPr/>
      </p:nvGrpSpPr>
      <p:grpSpPr>
        <a:xfrm>
          <a:off x="0" y="0"/>
          <a:ext cx="0" cy="0"/>
          <a:chOff x="0" y="0"/>
          <a:chExt cx="0" cy="0"/>
        </a:xfrm>
      </p:grpSpPr>
      <p:sp>
        <p:nvSpPr>
          <p:cNvPr id="185" name="Google Shape;185;g1dc84acdb8d_0_93"/>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g1dc84acdb8d_0_93"/>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rtl="0">
              <a:spcBef>
                <a:spcPts val="853"/>
              </a:spcBef>
              <a:spcAft>
                <a:spcPts val="0"/>
              </a:spcAft>
              <a:buClr>
                <a:srgbClr val="888888"/>
              </a:buClr>
              <a:buSzPts val="4267"/>
              <a:buNone/>
              <a:defRPr>
                <a:solidFill>
                  <a:srgbClr val="888888"/>
                </a:solidFill>
              </a:defRPr>
            </a:lvl1pPr>
            <a:lvl2pPr lvl="1" algn="ctr" rtl="0">
              <a:spcBef>
                <a:spcPts val="747"/>
              </a:spcBef>
              <a:spcAft>
                <a:spcPts val="0"/>
              </a:spcAft>
              <a:buClr>
                <a:srgbClr val="888888"/>
              </a:buClr>
              <a:buSzPts val="3733"/>
              <a:buNone/>
              <a:defRPr>
                <a:solidFill>
                  <a:srgbClr val="888888"/>
                </a:solidFill>
              </a:defRPr>
            </a:lvl2pPr>
            <a:lvl3pPr lvl="2" algn="ctr" rtl="0">
              <a:spcBef>
                <a:spcPts val="640"/>
              </a:spcBef>
              <a:spcAft>
                <a:spcPts val="0"/>
              </a:spcAft>
              <a:buClr>
                <a:srgbClr val="888888"/>
              </a:buClr>
              <a:buSzPts val="3200"/>
              <a:buNone/>
              <a:defRPr>
                <a:solidFill>
                  <a:srgbClr val="888888"/>
                </a:solidFill>
              </a:defRPr>
            </a:lvl3pPr>
            <a:lvl4pPr lvl="3" algn="ctr" rtl="0">
              <a:spcBef>
                <a:spcPts val="533"/>
              </a:spcBef>
              <a:spcAft>
                <a:spcPts val="0"/>
              </a:spcAft>
              <a:buClr>
                <a:srgbClr val="888888"/>
              </a:buClr>
              <a:buSzPts val="2667"/>
              <a:buNone/>
              <a:defRPr>
                <a:solidFill>
                  <a:srgbClr val="888888"/>
                </a:solidFill>
              </a:defRPr>
            </a:lvl4pPr>
            <a:lvl5pPr lvl="4" algn="ctr" rtl="0">
              <a:spcBef>
                <a:spcPts val="533"/>
              </a:spcBef>
              <a:spcAft>
                <a:spcPts val="0"/>
              </a:spcAft>
              <a:buClr>
                <a:srgbClr val="888888"/>
              </a:buClr>
              <a:buSzPts val="2667"/>
              <a:buNone/>
              <a:defRPr>
                <a:solidFill>
                  <a:srgbClr val="888888"/>
                </a:solidFill>
              </a:defRPr>
            </a:lvl5pPr>
            <a:lvl6pPr lvl="5" algn="ctr" rtl="0">
              <a:spcBef>
                <a:spcPts val="533"/>
              </a:spcBef>
              <a:spcAft>
                <a:spcPts val="0"/>
              </a:spcAft>
              <a:buClr>
                <a:srgbClr val="888888"/>
              </a:buClr>
              <a:buSzPts val="2667"/>
              <a:buNone/>
              <a:defRPr>
                <a:solidFill>
                  <a:srgbClr val="888888"/>
                </a:solidFill>
              </a:defRPr>
            </a:lvl6pPr>
            <a:lvl7pPr lvl="6" algn="ctr" rtl="0">
              <a:spcBef>
                <a:spcPts val="533"/>
              </a:spcBef>
              <a:spcAft>
                <a:spcPts val="0"/>
              </a:spcAft>
              <a:buClr>
                <a:srgbClr val="888888"/>
              </a:buClr>
              <a:buSzPts val="2667"/>
              <a:buNone/>
              <a:defRPr>
                <a:solidFill>
                  <a:srgbClr val="888888"/>
                </a:solidFill>
              </a:defRPr>
            </a:lvl7pPr>
            <a:lvl8pPr lvl="7" algn="ctr" rtl="0">
              <a:spcBef>
                <a:spcPts val="533"/>
              </a:spcBef>
              <a:spcAft>
                <a:spcPts val="0"/>
              </a:spcAft>
              <a:buClr>
                <a:srgbClr val="888888"/>
              </a:buClr>
              <a:buSzPts val="2667"/>
              <a:buNone/>
              <a:defRPr>
                <a:solidFill>
                  <a:srgbClr val="888888"/>
                </a:solidFill>
              </a:defRPr>
            </a:lvl8pPr>
            <a:lvl9pPr lvl="8" algn="ctr" rtl="0">
              <a:spcBef>
                <a:spcPts val="533"/>
              </a:spcBef>
              <a:spcAft>
                <a:spcPts val="0"/>
              </a:spcAft>
              <a:buClr>
                <a:srgbClr val="888888"/>
              </a:buClr>
              <a:buSzPts val="2667"/>
              <a:buNone/>
              <a:defRPr>
                <a:solidFill>
                  <a:srgbClr val="888888"/>
                </a:solidFill>
              </a:defRPr>
            </a:lvl9pPr>
          </a:lstStyle>
          <a:p>
            <a:endParaRPr/>
          </a:p>
        </p:txBody>
      </p:sp>
      <p:sp>
        <p:nvSpPr>
          <p:cNvPr id="187" name="Google Shape;187;g1dc84acdb8d_0_9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8" name="Google Shape;188;g1dc84acdb8d_0_93"/>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7"/>
        <p:cNvGrpSpPr/>
        <p:nvPr/>
      </p:nvGrpSpPr>
      <p:grpSpPr>
        <a:xfrm>
          <a:off x="0" y="0"/>
          <a:ext cx="0" cy="0"/>
          <a:chOff x="0" y="0"/>
          <a:chExt cx="0" cy="0"/>
        </a:xfrm>
      </p:grpSpPr>
      <p:sp>
        <p:nvSpPr>
          <p:cNvPr id="198" name="Google Shape;198;g1dc84acdb8d_0_10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g1dc84acdb8d_0_106"/>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0" name="Google Shape;200;g1dc84acdb8d_0_106"/>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1" name="Google Shape;201;g1dc84acdb8d_0_10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2" name="Google Shape;202;g1dc84acdb8d_0_10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3"/>
        <p:cNvGrpSpPr/>
        <p:nvPr/>
      </p:nvGrpSpPr>
      <p:grpSpPr>
        <a:xfrm>
          <a:off x="0" y="0"/>
          <a:ext cx="0" cy="0"/>
          <a:chOff x="0" y="0"/>
          <a:chExt cx="0" cy="0"/>
        </a:xfrm>
      </p:grpSpPr>
      <p:sp>
        <p:nvSpPr>
          <p:cNvPr id="204" name="Google Shape;204;g1dc84acdb8d_0_112"/>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5867"/>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g1dc84acdb8d_0_112"/>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6" name="Google Shape;206;g1dc84acdb8d_0_112"/>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7" name="Google Shape;207;g1dc84acdb8d_0_112"/>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8" name="Google Shape;208;g1dc84acdb8d_0_112"/>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9" name="Google Shape;209;g1dc84acdb8d_0_11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g1dc84acdb8d_0_11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1"/>
        <p:cNvGrpSpPr/>
        <p:nvPr/>
      </p:nvGrpSpPr>
      <p:grpSpPr>
        <a:xfrm>
          <a:off x="0" y="0"/>
          <a:ext cx="0" cy="0"/>
          <a:chOff x="0" y="0"/>
          <a:chExt cx="0" cy="0"/>
        </a:xfrm>
      </p:grpSpPr>
      <p:sp>
        <p:nvSpPr>
          <p:cNvPr id="212" name="Google Shape;212;g1dc84acdb8d_0_12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3" name="Google Shape;213;g1dc84acdb8d_0_12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4" name="Google Shape;214;g1dc84acdb8d_0_12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5"/>
        <p:cNvGrpSpPr/>
        <p:nvPr/>
      </p:nvGrpSpPr>
      <p:grpSpPr>
        <a:xfrm>
          <a:off x="0" y="0"/>
          <a:ext cx="0" cy="0"/>
          <a:chOff x="0" y="0"/>
          <a:chExt cx="0" cy="0"/>
        </a:xfrm>
      </p:grpSpPr>
      <p:sp>
        <p:nvSpPr>
          <p:cNvPr id="216" name="Google Shape;216;g1dc84acdb8d_0_12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g1dc84acdb8d_0_12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 name="Google Shape;21;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8"/>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9"/>
        <p:cNvGrpSpPr/>
        <p:nvPr/>
      </p:nvGrpSpPr>
      <p:grpSpPr>
        <a:xfrm>
          <a:off x="0" y="0"/>
          <a:ext cx="0" cy="0"/>
          <a:chOff x="0" y="0"/>
          <a:chExt cx="0" cy="0"/>
        </a:xfrm>
      </p:grpSpPr>
      <p:sp>
        <p:nvSpPr>
          <p:cNvPr id="220" name="Google Shape;220;g1dc84acdb8d_0_128"/>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g1dc84acdb8d_0_128"/>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o"/>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o"/>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222" name="Google Shape;222;g1dc84acdb8d_0_128"/>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3" name="Google Shape;223;g1dc84acdb8d_0_12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4" name="Google Shape;224;g1dc84acdb8d_0_128"/>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5"/>
        <p:cNvGrpSpPr/>
        <p:nvPr/>
      </p:nvGrpSpPr>
      <p:grpSpPr>
        <a:xfrm>
          <a:off x="0" y="0"/>
          <a:ext cx="0" cy="0"/>
          <a:chOff x="0" y="0"/>
          <a:chExt cx="0" cy="0"/>
        </a:xfrm>
      </p:grpSpPr>
      <p:sp>
        <p:nvSpPr>
          <p:cNvPr id="226" name="Google Shape;226;g1dc84acdb8d_0_134"/>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7" name="Google Shape;227;g1dc84acdb8d_0_134"/>
          <p:cNvSpPr>
            <a:spLocks noGrp="1"/>
          </p:cNvSpPr>
          <p:nvPr>
            <p:ph type="pic" idx="2"/>
          </p:nvPr>
        </p:nvSpPr>
        <p:spPr>
          <a:xfrm>
            <a:off x="1792288" y="459581"/>
            <a:ext cx="5486400" cy="3086100"/>
          </a:xfrm>
          <a:prstGeom prst="rect">
            <a:avLst/>
          </a:prstGeom>
          <a:noFill/>
          <a:ln>
            <a:noFill/>
          </a:ln>
        </p:spPr>
      </p:sp>
      <p:sp>
        <p:nvSpPr>
          <p:cNvPr id="228" name="Google Shape;228;g1dc84acdb8d_0_134"/>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9" name="Google Shape;229;g1dc84acdb8d_0_13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0" name="Google Shape;230;g1dc84acdb8d_0_13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1"/>
        <p:cNvGrpSpPr/>
        <p:nvPr/>
      </p:nvGrpSpPr>
      <p:grpSpPr>
        <a:xfrm>
          <a:off x="0" y="0"/>
          <a:ext cx="0" cy="0"/>
          <a:chOff x="0" y="0"/>
          <a:chExt cx="0" cy="0"/>
        </a:xfrm>
      </p:grpSpPr>
      <p:sp>
        <p:nvSpPr>
          <p:cNvPr id="232" name="Google Shape;232;g1dc84acdb8d_0_14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3" name="Google Shape;233;g1dc84acdb8d_0_140"/>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4" name="Google Shape;234;g1dc84acdb8d_0_14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5" name="Google Shape;235;g1dc84acdb8d_0_14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6"/>
        <p:cNvGrpSpPr/>
        <p:nvPr/>
      </p:nvGrpSpPr>
      <p:grpSpPr>
        <a:xfrm>
          <a:off x="0" y="0"/>
          <a:ext cx="0" cy="0"/>
          <a:chOff x="0" y="0"/>
          <a:chExt cx="0" cy="0"/>
        </a:xfrm>
      </p:grpSpPr>
      <p:sp>
        <p:nvSpPr>
          <p:cNvPr id="237" name="Google Shape;237;g1dc84acdb8d_0_145"/>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8" name="Google Shape;238;g1dc84acdb8d_0_145"/>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9" name="Google Shape;239;g1dc84acdb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0" name="Google Shape;240;g1dc84acdb8d_0_145"/>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1" name="Google Shape;241;g1dc84acdb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p:nvSpPr>
        <p:spPr>
          <a:xfrm>
            <a:off x="722313" y="2794399"/>
            <a:ext cx="7772400" cy="10215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a:t>Click to edit Master title style</a:t>
            </a:r>
          </a:p>
        </p:txBody>
      </p:sp>
    </p:spTree>
    <p:extLst>
      <p:ext uri="{BB962C8B-B14F-4D97-AF65-F5344CB8AC3E}">
        <p14:creationId xmlns:p14="http://schemas.microsoft.com/office/powerpoint/2010/main" val="391519278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9/13/2024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095930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9/13/2024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0827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9/13/2024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082883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9/13/2024</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771087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9/13/2024</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286587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9/13/2024</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214165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005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9/13/2024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9842601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9/13/2024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194615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9/13/2024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508448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9/13/2024</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5586116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185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p:nvSpPr>
        <p:spPr>
          <a:xfrm>
            <a:off x="835014" y="3878332"/>
            <a:ext cx="2567214" cy="369332"/>
          </a:xfrm>
          <a:prstGeom prst="rect">
            <a:avLst/>
          </a:prstGeom>
          <a:noFill/>
        </p:spPr>
        <p:txBody>
          <a:bodyPr wrap="square" rtlCol="0">
            <a:spAutoFit/>
          </a:bodyPr>
          <a:lstStyle/>
          <a:p>
            <a:r>
              <a:rPr lang="en-US" sz="1800" baseline="0">
                <a:solidFill>
                  <a:schemeClr val="bg1"/>
                </a:solidFill>
              </a:rPr>
              <a:t>/</a:t>
            </a:r>
            <a:r>
              <a:rPr lang="en-US" sz="1800" b="1" baseline="0">
                <a:solidFill>
                  <a:schemeClr val="bg1"/>
                </a:solidFill>
              </a:rPr>
              <a:t>RESULTSEdFund</a:t>
            </a:r>
          </a:p>
        </p:txBody>
      </p:sp>
      <p:pic>
        <p:nvPicPr>
          <p:cNvPr id="6" name="Picture 5" descr="instagram-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1" y="4389441"/>
            <a:ext cx="346528" cy="346528"/>
          </a:xfrm>
          <a:prstGeom prst="rect">
            <a:avLst/>
          </a:prstGeom>
        </p:spPr>
      </p:pic>
      <p:pic>
        <p:nvPicPr>
          <p:cNvPr id="7" name="Picture 6" descr="facebook_circ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1" y="3896474"/>
            <a:ext cx="346528" cy="346528"/>
          </a:xfrm>
          <a:prstGeom prst="rect">
            <a:avLst/>
          </a:prstGeom>
        </p:spPr>
      </p:pic>
      <p:pic>
        <p:nvPicPr>
          <p:cNvPr id="8" name="Picture 7" descr="twitter_circ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1" y="3402597"/>
            <a:ext cx="346528" cy="346528"/>
          </a:xfrm>
          <a:prstGeom prst="rect">
            <a:avLst/>
          </a:prstGeom>
        </p:spPr>
      </p:pic>
      <p:sp>
        <p:nvSpPr>
          <p:cNvPr id="9" name="Rectangle 8"/>
          <p:cNvSpPr/>
          <p:nvPr/>
        </p:nvSpPr>
        <p:spPr>
          <a:xfrm>
            <a:off x="835010" y="3391195"/>
            <a:ext cx="2406428" cy="369332"/>
          </a:xfrm>
          <a:prstGeom prst="rect">
            <a:avLst/>
          </a:prstGeom>
        </p:spPr>
        <p:txBody>
          <a:bodyPr wrap="none">
            <a:spAutoFit/>
          </a:bodyPr>
          <a:lstStyle/>
          <a:p>
            <a:pPr algn="l"/>
            <a:r>
              <a:rPr lang="en-US" sz="1800" baseline="0">
                <a:solidFill>
                  <a:schemeClr val="bg1"/>
                </a:solidFill>
              </a:rPr>
              <a:t>@</a:t>
            </a:r>
            <a:r>
              <a:rPr lang="en-US" sz="1800" b="1" baseline="0">
                <a:solidFill>
                  <a:schemeClr val="bg1"/>
                </a:solidFill>
              </a:rPr>
              <a:t>RESULTS_Tweets</a:t>
            </a:r>
          </a:p>
        </p:txBody>
      </p:sp>
      <p:sp>
        <p:nvSpPr>
          <p:cNvPr id="10" name="Rectangle 9"/>
          <p:cNvSpPr/>
          <p:nvPr/>
        </p:nvSpPr>
        <p:spPr>
          <a:xfrm>
            <a:off x="829129" y="4379072"/>
            <a:ext cx="2021707" cy="369332"/>
          </a:xfrm>
          <a:prstGeom prst="rect">
            <a:avLst/>
          </a:prstGeom>
        </p:spPr>
        <p:txBody>
          <a:bodyPr wrap="none">
            <a:spAutoFit/>
          </a:bodyPr>
          <a:lstStyle/>
          <a:p>
            <a:r>
              <a:rPr lang="en-US" sz="1800" baseline="0">
                <a:solidFill>
                  <a:schemeClr val="bg1"/>
                </a:solidFill>
              </a:rPr>
              <a:t>@</a:t>
            </a:r>
            <a:r>
              <a:rPr lang="en-US" sz="1800" b="1" baseline="0">
                <a:solidFill>
                  <a:schemeClr val="bg1"/>
                </a:solidFill>
              </a:rPr>
              <a:t>voices4results</a:t>
            </a:r>
            <a:endParaRPr lang="en-US" sz="1800" b="1">
              <a:solidFill>
                <a:schemeClr val="bg1"/>
              </a:solidFill>
            </a:endParaRPr>
          </a:p>
        </p:txBody>
      </p:sp>
      <p:sp>
        <p:nvSpPr>
          <p:cNvPr id="11" name="TextBox 10"/>
          <p:cNvSpPr txBox="1"/>
          <p:nvPr/>
        </p:nvSpPr>
        <p:spPr>
          <a:xfrm>
            <a:off x="5270500" y="4178565"/>
            <a:ext cx="3419930" cy="584775"/>
          </a:xfrm>
          <a:prstGeom prst="rect">
            <a:avLst/>
          </a:prstGeom>
          <a:noFill/>
        </p:spPr>
        <p:txBody>
          <a:bodyPr wrap="square" rtlCol="0">
            <a:spAutoFit/>
          </a:bodyPr>
          <a:lstStyle/>
          <a:p>
            <a:pPr algn="r"/>
            <a:r>
              <a:rPr lang="en-US" sz="3200" b="1">
                <a:solidFill>
                  <a:schemeClr val="bg1"/>
                </a:solidFill>
              </a:rPr>
              <a:t>www.results.org</a:t>
            </a:r>
          </a:p>
        </p:txBody>
      </p:sp>
    </p:spTree>
    <p:extLst>
      <p:ext uri="{BB962C8B-B14F-4D97-AF65-F5344CB8AC3E}">
        <p14:creationId xmlns:p14="http://schemas.microsoft.com/office/powerpoint/2010/main" val="8723986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F1E2-8E9B-4C9D-8666-63C493A1137D}"/>
              </a:ext>
            </a:extLst>
          </p:cNvPr>
          <p:cNvSpPr>
            <a:spLocks noGrp="1"/>
          </p:cNvSpPr>
          <p:nvPr>
            <p:ph type="title"/>
          </p:nvPr>
        </p:nvSpPr>
        <p:spPr>
          <a:xfrm>
            <a:off x="457200" y="3599297"/>
            <a:ext cx="8229600" cy="857250"/>
          </a:xfrm>
        </p:spPr>
        <p:txBody>
          <a:bodyPr/>
          <a:lstStyle/>
          <a:p>
            <a:r>
              <a:rPr lang="en-US"/>
              <a:t>Click to edit Master title style</a:t>
            </a:r>
          </a:p>
        </p:txBody>
      </p:sp>
      <p:sp>
        <p:nvSpPr>
          <p:cNvPr id="3" name="Date Placeholder 2">
            <a:extLst>
              <a:ext uri="{FF2B5EF4-FFF2-40B4-BE49-F238E27FC236}">
                <a16:creationId xmlns:a16="http://schemas.microsoft.com/office/drawing/2014/main" id="{7E3F91E7-56CB-44D4-A0AD-861824C97C25}"/>
              </a:ext>
            </a:extLst>
          </p:cNvPr>
          <p:cNvSpPr>
            <a:spLocks noGrp="1"/>
          </p:cNvSpPr>
          <p:nvPr>
            <p:ph type="dt" sz="half" idx="10"/>
          </p:nvPr>
        </p:nvSpPr>
        <p:spPr/>
        <p:txBody>
          <a:bodyPr/>
          <a:lstStyle/>
          <a:p>
            <a:fld id="{2008A808-75AA-4826-8E30-8714D9A7BC4A}" type="datetimeFigureOut">
              <a:rPr lang="en-US" smtClean="0"/>
              <a:t>9/13/2024</a:t>
            </a:fld>
            <a:endParaRPr lang="en-US"/>
          </a:p>
        </p:txBody>
      </p:sp>
      <p:sp>
        <p:nvSpPr>
          <p:cNvPr id="4" name="Footer Placeholder 3">
            <a:extLst>
              <a:ext uri="{FF2B5EF4-FFF2-40B4-BE49-F238E27FC236}">
                <a16:creationId xmlns:a16="http://schemas.microsoft.com/office/drawing/2014/main" id="{05A2242C-FF49-4B14-8BF7-CD64ABB47B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73F38F-F1AA-4DF1-AEC6-322C25339993}"/>
              </a:ext>
            </a:extLst>
          </p:cNvPr>
          <p:cNvSpPr>
            <a:spLocks noGrp="1"/>
          </p:cNvSpPr>
          <p:nvPr>
            <p:ph type="sldNum" sz="quarter" idx="12"/>
          </p:nvPr>
        </p:nvSpPr>
        <p:spPr/>
        <p:txBody>
          <a:bodyPr/>
          <a:lstStyle/>
          <a:p>
            <a:fld id="{92F8934A-EF5E-46D5-A016-C0B1BD0CA723}" type="slidenum">
              <a:rPr lang="en-US" smtClean="0"/>
              <a:t>‹#›</a:t>
            </a:fld>
            <a:endParaRPr lang="en-US"/>
          </a:p>
        </p:txBody>
      </p:sp>
    </p:spTree>
    <p:extLst>
      <p:ext uri="{BB962C8B-B14F-4D97-AF65-F5344CB8AC3E}">
        <p14:creationId xmlns:p14="http://schemas.microsoft.com/office/powerpoint/2010/main" val="1080477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9/13/2024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2483729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9/13/2024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853062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9/13/2024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581719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9/13/2024</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1607323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9/13/2024</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3983761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9/13/2024</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0414020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5909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9/13/2024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361729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9/13/2024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0575661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9/13/2024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25420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32"/>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3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9/13/2024</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072320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5"/>
        <p:cNvGrpSpPr/>
        <p:nvPr/>
      </p:nvGrpSpPr>
      <p:grpSpPr>
        <a:xfrm>
          <a:off x="0" y="0"/>
          <a:ext cx="0" cy="0"/>
          <a:chOff x="0" y="0"/>
          <a:chExt cx="0" cy="0"/>
        </a:xfrm>
      </p:grpSpPr>
      <p:pic>
        <p:nvPicPr>
          <p:cNvPr id="46" name="Google Shape;46;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47" name="Google Shape;47;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48" name="Google Shape;48;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49" name="Google Shape;49;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0" name="Google Shape;50;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1" name="Google Shape;51;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Slide Teal + Image 1">
  <p:cSld name="Content Slide Teal + Image 2">
    <p:spTree>
      <p:nvGrpSpPr>
        <p:cNvPr id="1" name="Shape 52"/>
        <p:cNvGrpSpPr/>
        <p:nvPr/>
      </p:nvGrpSpPr>
      <p:grpSpPr>
        <a:xfrm>
          <a:off x="0" y="0"/>
          <a:ext cx="0" cy="0"/>
          <a:chOff x="0" y="0"/>
          <a:chExt cx="0" cy="0"/>
        </a:xfrm>
      </p:grpSpPr>
      <p:pic>
        <p:nvPicPr>
          <p:cNvPr id="53" name="Google Shape;53;g119407a4a4b_0_208"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sp>
        <p:nvSpPr>
          <p:cNvPr id="54" name="Google Shape;54;g119407a4a4b_0_208"/>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5" name="Google Shape;55;g119407a4a4b_0_208"/>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6" name="Google Shape;56;g119407a4a4b_0_208"/>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
        <p:nvSpPr>
          <p:cNvPr id="57" name="Google Shape;57;g119407a4a4b_0_208"/>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4.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7.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1.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6">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60" r:id="rId9"/>
    <p:sldLayoutId id="2147483661" r:id="rId10"/>
    <p:sldLayoutId id="2147483662" r:id="rId11"/>
    <p:sldLayoutId id="2147483663" r:id="rId12"/>
    <p:sldLayoutId id="2147483664" r:id="rId13"/>
    <p:sldLayoutId id="214748399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pic>
        <p:nvPicPr>
          <p:cNvPr id="178" name="Google Shape;178;g1dc84acdb8d_0_86" descr="RESULTS_logo_EN_CMYK_BIG (flat)2_RESULTS_logo_EN_CMYK_BIG.png"/>
          <p:cNvPicPr preferRelativeResize="0"/>
          <p:nvPr/>
        </p:nvPicPr>
        <p:blipFill rotWithShape="1">
          <a:blip r:embed="rId12">
            <a:alphaModFix/>
          </a:blip>
          <a:srcRect/>
          <a:stretch/>
        </p:blipFill>
        <p:spPr>
          <a:xfrm>
            <a:off x="7858691" y="143448"/>
            <a:ext cx="1223628" cy="982313"/>
          </a:xfrm>
          <a:prstGeom prst="rect">
            <a:avLst/>
          </a:prstGeom>
          <a:noFill/>
          <a:ln>
            <a:noFill/>
          </a:ln>
        </p:spPr>
      </p:pic>
      <p:sp>
        <p:nvSpPr>
          <p:cNvPr id="179" name="Google Shape;179;g1dc84acdb8d_0_8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0" name="Google Shape;180;g1dc84acdb8d_0_86"/>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81" name="Google Shape;181;g1dc84acdb8d_0_8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g1dc84acdb8d_0_8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350" b="0" i="0" u="none" strike="noStrike" cap="none">
                <a:solidFill>
                  <a:schemeClr val="dk1"/>
                </a:solidFill>
                <a:latin typeface="Open Sans"/>
                <a:ea typeface="Open Sans"/>
                <a:cs typeface="Open Sans"/>
                <a:sym typeface="Open Sans"/>
              </a:defRPr>
            </a:lvl1pPr>
            <a:lvl2pPr marL="0" marR="0" lvl="1" indent="0" algn="ctr" rtl="0">
              <a:spcBef>
                <a:spcPts val="0"/>
              </a:spcBef>
              <a:buNone/>
              <a:defRPr sz="1350" b="0" i="0" u="none" strike="noStrike" cap="none">
                <a:solidFill>
                  <a:schemeClr val="dk1"/>
                </a:solidFill>
                <a:latin typeface="Open Sans"/>
                <a:ea typeface="Open Sans"/>
                <a:cs typeface="Open Sans"/>
                <a:sym typeface="Open Sans"/>
              </a:defRPr>
            </a:lvl2pPr>
            <a:lvl3pPr marL="0" marR="0" lvl="2" indent="0" algn="ctr" rtl="0">
              <a:spcBef>
                <a:spcPts val="0"/>
              </a:spcBef>
              <a:buNone/>
              <a:defRPr sz="1350" b="0" i="0" u="none" strike="noStrike" cap="none">
                <a:solidFill>
                  <a:schemeClr val="dk1"/>
                </a:solidFill>
                <a:latin typeface="Open Sans"/>
                <a:ea typeface="Open Sans"/>
                <a:cs typeface="Open Sans"/>
                <a:sym typeface="Open Sans"/>
              </a:defRPr>
            </a:lvl3pPr>
            <a:lvl4pPr marL="0" marR="0" lvl="3" indent="0" algn="ctr" rtl="0">
              <a:spcBef>
                <a:spcPts val="0"/>
              </a:spcBef>
              <a:buNone/>
              <a:defRPr sz="1350" b="0" i="0" u="none" strike="noStrike" cap="none">
                <a:solidFill>
                  <a:schemeClr val="dk1"/>
                </a:solidFill>
                <a:latin typeface="Open Sans"/>
                <a:ea typeface="Open Sans"/>
                <a:cs typeface="Open Sans"/>
                <a:sym typeface="Open Sans"/>
              </a:defRPr>
            </a:lvl4pPr>
            <a:lvl5pPr marL="0" marR="0" lvl="4" indent="0" algn="ctr" rtl="0">
              <a:spcBef>
                <a:spcPts val="0"/>
              </a:spcBef>
              <a:buNone/>
              <a:defRPr sz="1350" b="0" i="0" u="none" strike="noStrike" cap="none">
                <a:solidFill>
                  <a:schemeClr val="dk1"/>
                </a:solidFill>
                <a:latin typeface="Open Sans"/>
                <a:ea typeface="Open Sans"/>
                <a:cs typeface="Open Sans"/>
                <a:sym typeface="Open Sans"/>
              </a:defRPr>
            </a:lvl5pPr>
            <a:lvl6pPr marL="0" marR="0" lvl="5" indent="0" algn="ctr" rtl="0">
              <a:spcBef>
                <a:spcPts val="0"/>
              </a:spcBef>
              <a:buNone/>
              <a:defRPr sz="1350" b="0" i="0" u="none" strike="noStrike" cap="none">
                <a:solidFill>
                  <a:schemeClr val="dk1"/>
                </a:solidFill>
                <a:latin typeface="Open Sans"/>
                <a:ea typeface="Open Sans"/>
                <a:cs typeface="Open Sans"/>
                <a:sym typeface="Open Sans"/>
              </a:defRPr>
            </a:lvl6pPr>
            <a:lvl7pPr marL="0" marR="0" lvl="6" indent="0" algn="ctr" rtl="0">
              <a:spcBef>
                <a:spcPts val="0"/>
              </a:spcBef>
              <a:buNone/>
              <a:defRPr sz="1350" b="0" i="0" u="none" strike="noStrike" cap="none">
                <a:solidFill>
                  <a:schemeClr val="dk1"/>
                </a:solidFill>
                <a:latin typeface="Open Sans"/>
                <a:ea typeface="Open Sans"/>
                <a:cs typeface="Open Sans"/>
                <a:sym typeface="Open Sans"/>
              </a:defRPr>
            </a:lvl7pPr>
            <a:lvl8pPr marL="0" marR="0" lvl="7" indent="0" algn="ctr" rtl="0">
              <a:spcBef>
                <a:spcPts val="0"/>
              </a:spcBef>
              <a:buNone/>
              <a:defRPr sz="1350" b="0" i="0" u="none" strike="noStrike" cap="none">
                <a:solidFill>
                  <a:schemeClr val="dk1"/>
                </a:solidFill>
                <a:latin typeface="Open Sans"/>
                <a:ea typeface="Open Sans"/>
                <a:cs typeface="Open Sans"/>
                <a:sym typeface="Open Sans"/>
              </a:defRPr>
            </a:lvl8pPr>
            <a:lvl9pPr marL="0" marR="0" lvl="8" indent="0" algn="ctr" rtl="0">
              <a:spcBef>
                <a:spcPts val="0"/>
              </a:spcBef>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183" name="Google Shape;183;g1dc84acdb8d_0_86" descr="RESULTS_logo_EN_CMYK_BIG (flat)2_RESULTS_logo_EN_CMYK_BIG.png"/>
          <p:cNvPicPr preferRelativeResize="0"/>
          <p:nvPr/>
        </p:nvPicPr>
        <p:blipFill rotWithShape="1">
          <a:blip r:embed="rId13">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9/13/2024</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
        <p:nvSpPr>
          <p:cNvPr id="5" name="Slide Number Placeholder 5">
            <a:extLst>
              <a:ext uri="{FF2B5EF4-FFF2-40B4-BE49-F238E27FC236}">
                <a16:creationId xmlns:a16="http://schemas.microsoft.com/office/drawing/2014/main" id="{DD9A90A2-C34F-7151-E756-14F237C2D6E3}"/>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098266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2429" y="743859"/>
            <a:ext cx="2939143" cy="2342602"/>
          </a:xfrm>
          <a:prstGeom prst="rect">
            <a:avLst/>
          </a:prstGeom>
        </p:spPr>
      </p:pic>
    </p:spTree>
    <p:extLst>
      <p:ext uri="{BB962C8B-B14F-4D97-AF65-F5344CB8AC3E}">
        <p14:creationId xmlns:p14="http://schemas.microsoft.com/office/powerpoint/2010/main" val="251465738"/>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1" r:id="rId3"/>
  </p:sldLayoutIdLst>
  <p:txStyles>
    <p:titleStyle>
      <a:lvl1pPr algn="ctr" defTabSz="457189" rtl="0" eaLnBrk="1" latinLnBrk="0" hangingPunct="1">
        <a:spcBef>
          <a:spcPct val="0"/>
        </a:spcBef>
        <a:buNone/>
        <a:defRPr sz="3750" b="1" kern="1200">
          <a:solidFill>
            <a:schemeClr val="bg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9/13/2024</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584000657"/>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creativecommons.org/licenses/by-sa/3.0/" TargetMode="Externa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hyperlink" Target="https://commons.wikimedia.org/wiki/File:Flag_of_France.png" TargetMode="External"/><Relationship Id="rId5" Type="http://schemas.openxmlformats.org/officeDocument/2006/relationships/image" Target="../media/image18.png"/><Relationship Id="rId4" Type="http://schemas.openxmlformats.org/officeDocument/2006/relationships/hyperlink" Target="https://fr.wikipedia.org/wiki/Jeux_olympiqu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creativecommons.org/licenses/by-sa/3.0/" TargetMode="Externa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hyperlink" Target="https://commons.wikimedia.org/wiki/File:Flag_of_France.png" TargetMode="External"/><Relationship Id="rId5" Type="http://schemas.openxmlformats.org/officeDocument/2006/relationships/image" Target="../media/image18.png"/><Relationship Id="rId4" Type="http://schemas.openxmlformats.org/officeDocument/2006/relationships/hyperlink" Target="https://fr.wikipedia.org/wiki/Jeux_olympiqu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docs.google.com/document/d/1ClyilS155KRtT8FdO10BWaWhaA5-9KL_Iwa2YfnTKEk/edit"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8" Type="http://schemas.openxmlformats.org/officeDocument/2006/relationships/hyperlink" Target="https://docs.google.com/document/d/1b5kNFpMo0Q8uTrKLzZQ2Ptx2exzLgTES/edit" TargetMode="External"/><Relationship Id="rId3" Type="http://schemas.openxmlformats.org/officeDocument/2006/relationships/hyperlink" Target="https://docs.google.com/spreadsheets/d/1QF2HKawtGx1kYYfYwGibPpKKnFs0jmX5-RxcpWyEpsk/edit#gid=2081581321" TargetMode="External"/><Relationship Id="rId7" Type="http://schemas.openxmlformats.org/officeDocument/2006/relationships/hyperlink" Target="mailto:Max.Price@mail.house.gov" TargetMode="External"/><Relationship Id="rId2" Type="http://schemas.openxmlformats.org/officeDocument/2006/relationships/notesSlide" Target="../notesSlides/notesSlide12.xml"/><Relationship Id="rId1" Type="http://schemas.openxmlformats.org/officeDocument/2006/relationships/slideLayout" Target="../slideLayouts/slideLayout40.xml"/><Relationship Id="rId6" Type="http://schemas.openxmlformats.org/officeDocument/2006/relationships/hyperlink" Target="mailto:FirstName.LastName@mail.house.gov" TargetMode="External"/><Relationship Id="rId5" Type="http://schemas.openxmlformats.org/officeDocument/2006/relationships/hyperlink" Target="mailto:FirstName_LastName@SenatorsLastName.Senate.Gov" TargetMode="External"/><Relationship Id="rId4" Type="http://schemas.openxmlformats.org/officeDocument/2006/relationships/hyperlink" Target="https://results.org/volunteers/legislator-lookup" TargetMode="External"/><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results.org/resources/2024-election-engagement-resources"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www.cookpolitical.com/rating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results.zoom.us/meeting/register/tJEqc-mhrj0jHNDQ4GR_tlL3TTJawPtmCLSN#/registration"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tinyurl.com/GAP2024Webinar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results.org/wp-content/uploads/Spring-2024-AO-Workshop-Descriptions.pdf"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g14388b835e1_0_0"/>
          <p:cNvSpPr txBox="1"/>
          <p:nvPr/>
        </p:nvSpPr>
        <p:spPr>
          <a:xfrm>
            <a:off x="-75" y="3445750"/>
            <a:ext cx="9144000" cy="1277232"/>
          </a:xfrm>
          <a:prstGeom prst="rect">
            <a:avLst/>
          </a:prstGeom>
          <a:noFill/>
          <a:ln>
            <a:noFill/>
          </a:ln>
        </p:spPr>
        <p:txBody>
          <a:bodyPr spcFirstLastPara="1" wrap="square" lIns="91425" tIns="45700" rIns="91425" bIns="45700" anchor="t" anchorCtr="0">
            <a:spAutoFit/>
          </a:bodyPr>
          <a:lstStyle/>
          <a:p>
            <a:pPr algn="ctr">
              <a:buSzPts val="2400"/>
            </a:pPr>
            <a:r>
              <a:rPr lang="en-US" sz="2900" b="1" dirty="0">
                <a:solidFill>
                  <a:schemeClr val="dk1"/>
                </a:solidFill>
                <a:latin typeface="Open Sans"/>
                <a:ea typeface="Open Sans"/>
                <a:cs typeface="Open Sans"/>
                <a:sym typeface="Open Sans"/>
              </a:rPr>
              <a:t>Monthly Webinar</a:t>
            </a:r>
            <a:br>
              <a:rPr lang="en-US" sz="2900" b="1" i="0" u="none" strike="noStrike" cap="none" dirty="0">
                <a:solidFill>
                  <a:schemeClr val="dk1"/>
                </a:solidFill>
                <a:latin typeface="Open Sans"/>
                <a:ea typeface="Open Sans"/>
                <a:cs typeface="Open Sans"/>
                <a:sym typeface="Open Sans"/>
              </a:rPr>
            </a:br>
            <a:br>
              <a:rPr lang="en-US" sz="2400" b="1" i="0" u="none" strike="noStrike" cap="none" dirty="0">
                <a:solidFill>
                  <a:schemeClr val="dk1"/>
                </a:solidFill>
                <a:latin typeface="Open Sans"/>
                <a:ea typeface="Open Sans"/>
                <a:cs typeface="Open Sans"/>
                <a:sym typeface="Open Sans"/>
              </a:rPr>
            </a:br>
            <a:r>
              <a:rPr lang="en-US" sz="2400" b="1" i="0" u="none" strike="noStrike" cap="none" dirty="0">
                <a:solidFill>
                  <a:schemeClr val="dk1"/>
                </a:solidFill>
                <a:latin typeface="Open Sans"/>
                <a:ea typeface="Open Sans"/>
                <a:cs typeface="Open Sans"/>
                <a:sym typeface="Open Sans"/>
              </a:rPr>
              <a:t>September 12</a:t>
            </a:r>
            <a:r>
              <a:rPr lang="en-US" sz="2400" b="1" dirty="0">
                <a:solidFill>
                  <a:schemeClr val="dk1"/>
                </a:solidFill>
                <a:latin typeface="Open Sans"/>
                <a:ea typeface="Open Sans"/>
                <a:cs typeface="Open Sans"/>
                <a:sym typeface="Open Sans"/>
              </a:rPr>
              <a:t>, </a:t>
            </a:r>
            <a:r>
              <a:rPr lang="en-US" sz="2400" b="1" i="0" u="none" strike="noStrike" cap="none" dirty="0">
                <a:solidFill>
                  <a:schemeClr val="dk1"/>
                </a:solidFill>
                <a:latin typeface="Open Sans"/>
                <a:ea typeface="Open Sans"/>
                <a:cs typeface="Open Sans"/>
                <a:sym typeface="Open Sans"/>
              </a:rPr>
              <a:t>2024</a:t>
            </a:r>
            <a:endParaRPr lang="en-US" sz="2400" b="1" i="0" u="none" strike="noStrike" cap="none" dirty="0">
              <a:solidFill>
                <a:schemeClr val="dk1"/>
              </a:solidFill>
              <a:latin typeface="Open Sans"/>
              <a:ea typeface="Open Sans"/>
              <a:cs typeface="Open Sans"/>
            </a:endParaRPr>
          </a:p>
        </p:txBody>
      </p:sp>
      <p:pic>
        <p:nvPicPr>
          <p:cNvPr id="247" name="Google Shape;247;g14388b835e1_0_0" descr="Logo&#10;&#10;Description automatically generated"/>
          <p:cNvPicPr preferRelativeResize="0"/>
          <p:nvPr/>
        </p:nvPicPr>
        <p:blipFill rotWithShape="1">
          <a:blip r:embed="rId3">
            <a:alphaModFix/>
          </a:blip>
          <a:srcRect/>
          <a:stretch/>
        </p:blipFill>
        <p:spPr>
          <a:xfrm>
            <a:off x="3097160" y="654556"/>
            <a:ext cx="3226450" cy="2571558"/>
          </a:xfrm>
          <a:prstGeom prst="rect">
            <a:avLst/>
          </a:prstGeom>
          <a:noFill/>
          <a:ln>
            <a:noFill/>
          </a:ln>
        </p:spPr>
      </p:pic>
      <p:pic>
        <p:nvPicPr>
          <p:cNvPr id="248" name="Google Shape;248;g14388b835e1_0_0" descr="Text, application&#10;&#10;Description automatically generated"/>
          <p:cNvPicPr preferRelativeResize="0"/>
          <p:nvPr/>
        </p:nvPicPr>
        <p:blipFill rotWithShape="1">
          <a:blip r:embed="rId4">
            <a:alphaModFix/>
          </a:blip>
          <a:srcRect/>
          <a:stretch/>
        </p:blipFill>
        <p:spPr>
          <a:xfrm>
            <a:off x="2664655" y="434920"/>
            <a:ext cx="3814690" cy="2783541"/>
          </a:xfrm>
          <a:prstGeom prst="rect">
            <a:avLst/>
          </a:prstGeom>
          <a:noFill/>
          <a:ln>
            <a:noFill/>
          </a:ln>
        </p:spPr>
      </p:pic>
      <p:sp>
        <p:nvSpPr>
          <p:cNvPr id="249" name="Google Shape;249;g14388b835e1_0_0"/>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
        <p:nvSpPr>
          <p:cNvPr id="250" name="Google Shape;250;g14388b835e1_0_0"/>
          <p:cNvSpPr/>
          <p:nvPr/>
        </p:nvSpPr>
        <p:spPr>
          <a:xfrm>
            <a:off x="6752925" y="132725"/>
            <a:ext cx="2391000" cy="1758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731E-AFE3-7FE1-4CB3-F1A73946B638}"/>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Our big global moment</a:t>
            </a:r>
          </a:p>
        </p:txBody>
      </p:sp>
      <p:sp>
        <p:nvSpPr>
          <p:cNvPr id="4" name="Slide Number Placeholder 3">
            <a:extLst>
              <a:ext uri="{FF2B5EF4-FFF2-40B4-BE49-F238E27FC236}">
                <a16:creationId xmlns:a16="http://schemas.microsoft.com/office/drawing/2014/main" id="{911A1AA8-78BC-1DAF-1AEC-1B6DB5D951D3}"/>
              </a:ext>
            </a:extLst>
          </p:cNvPr>
          <p:cNvSpPr>
            <a:spLocks noGrp="1"/>
          </p:cNvSpPr>
          <p:nvPr>
            <p:ph type="sldNum" sz="quarter" idx="12"/>
          </p:nvPr>
        </p:nvSpPr>
        <p:spPr/>
        <p:txBody>
          <a:bodyPr/>
          <a:lstStyle/>
          <a:p>
            <a:fld id="{307E6868-079E-1649-B8D1-459B42CE4DE3}" type="slidenum">
              <a:rPr lang="en-US" smtClean="0"/>
              <a:pPr/>
              <a:t>10</a:t>
            </a:fld>
            <a:endParaRPr lang="en-US"/>
          </a:p>
        </p:txBody>
      </p:sp>
      <p:pic>
        <p:nvPicPr>
          <p:cNvPr id="1030" name="Picture 6" descr="Home : Nutrition For Growth">
            <a:extLst>
              <a:ext uri="{FF2B5EF4-FFF2-40B4-BE49-F238E27FC236}">
                <a16:creationId xmlns:a16="http://schemas.microsoft.com/office/drawing/2014/main" id="{762B8B44-7C24-5F2F-A5B9-2B34F9AB7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31181"/>
            <a:ext cx="3790111" cy="1856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group of colorful circles&#10;&#10;Description automatically generated">
            <a:extLst>
              <a:ext uri="{FF2B5EF4-FFF2-40B4-BE49-F238E27FC236}">
                <a16:creationId xmlns:a16="http://schemas.microsoft.com/office/drawing/2014/main" id="{3E3D7E4A-26E7-8763-457C-AC0724C1098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56860" y="1195169"/>
            <a:ext cx="2850292" cy="1318260"/>
          </a:xfrm>
          <a:prstGeom prst="rect">
            <a:avLst/>
          </a:prstGeom>
        </p:spPr>
      </p:pic>
      <p:pic>
        <p:nvPicPr>
          <p:cNvPr id="16" name="Picture 15" descr="A red white and blue flag&#10;&#10;Description automatically generated">
            <a:extLst>
              <a:ext uri="{FF2B5EF4-FFF2-40B4-BE49-F238E27FC236}">
                <a16:creationId xmlns:a16="http://schemas.microsoft.com/office/drawing/2014/main" id="{21B1205F-A66C-53D3-AC37-26032E682AA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527081" y="2803939"/>
            <a:ext cx="2509849" cy="1672814"/>
          </a:xfrm>
          <a:prstGeom prst="rect">
            <a:avLst/>
          </a:prstGeom>
          <a:ln>
            <a:solidFill>
              <a:schemeClr val="tx1"/>
            </a:solidFill>
          </a:ln>
        </p:spPr>
      </p:pic>
      <p:sp>
        <p:nvSpPr>
          <p:cNvPr id="17" name="TextBox 16">
            <a:extLst>
              <a:ext uri="{FF2B5EF4-FFF2-40B4-BE49-F238E27FC236}">
                <a16:creationId xmlns:a16="http://schemas.microsoft.com/office/drawing/2014/main" id="{3EE94A55-01D1-110A-3770-DBE041BA9659}"/>
              </a:ext>
            </a:extLst>
          </p:cNvPr>
          <p:cNvSpPr txBox="1"/>
          <p:nvPr/>
        </p:nvSpPr>
        <p:spPr>
          <a:xfrm>
            <a:off x="5935980" y="8408207"/>
            <a:ext cx="2509849" cy="369332"/>
          </a:xfrm>
          <a:prstGeom prst="rect">
            <a:avLst/>
          </a:prstGeom>
          <a:noFill/>
        </p:spPr>
        <p:txBody>
          <a:bodyPr wrap="square" rtlCol="0">
            <a:spAutoFit/>
          </a:bodyPr>
          <a:lstStyle/>
          <a:p>
            <a:r>
              <a:rPr lang="en-US" sz="900">
                <a:hlinkClick r:id="rId6" tooltip="https://commons.wikimedia.org/wiki/File:Flag_of_France.png"/>
              </a:rPr>
              <a:t>This Photo</a:t>
            </a:r>
            <a:r>
              <a:rPr lang="en-US" sz="900"/>
              <a:t> by Unknown Author is licensed under </a:t>
            </a:r>
            <a:r>
              <a:rPr lang="en-US" sz="900">
                <a:hlinkClick r:id="rId7" tooltip="https://creativecommons.org/licenses/by-sa/3.0/"/>
              </a:rPr>
              <a:t>CC BY-SA</a:t>
            </a:r>
            <a:endParaRPr lang="en-US" sz="900"/>
          </a:p>
        </p:txBody>
      </p:sp>
      <p:cxnSp>
        <p:nvCxnSpPr>
          <p:cNvPr id="19" name="Straight Connector 18">
            <a:extLst>
              <a:ext uri="{FF2B5EF4-FFF2-40B4-BE49-F238E27FC236}">
                <a16:creationId xmlns:a16="http://schemas.microsoft.com/office/drawing/2014/main" id="{D6010361-A5AF-566D-66E5-9F7F86B33E43}"/>
              </a:ext>
            </a:extLst>
          </p:cNvPr>
          <p:cNvCxnSpPr/>
          <p:nvPr/>
        </p:nvCxnSpPr>
        <p:spPr>
          <a:xfrm>
            <a:off x="4747260" y="1356361"/>
            <a:ext cx="0" cy="29375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02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f1ec144a3f_0_154"/>
          <p:cNvSpPr txBox="1"/>
          <p:nvPr/>
        </p:nvSpPr>
        <p:spPr>
          <a:xfrm>
            <a:off x="403275" y="4084678"/>
            <a:ext cx="7922700" cy="75402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200" b="1" i="0" u="none" strike="noStrike" cap="none" dirty="0">
                <a:solidFill>
                  <a:schemeClr val="dk1"/>
                </a:solidFill>
                <a:latin typeface="Open Sans"/>
                <a:ea typeface="Open Sans"/>
                <a:cs typeface="Open Sans"/>
                <a:sym typeface="Open Sans"/>
              </a:rPr>
              <a:t>Sabina Rogers (Togo ‘01-’04)</a:t>
            </a:r>
            <a:endParaRPr sz="3200" b="0" i="0" u="none" strike="noStrike" cap="none" dirty="0">
              <a:solidFill>
                <a:schemeClr val="dk1"/>
              </a:solidFill>
              <a:latin typeface="Open Sans"/>
              <a:ea typeface="Open Sans"/>
              <a:cs typeface="Open Sans"/>
              <a:sym typeface="Open Sans"/>
            </a:endParaRPr>
          </a:p>
        </p:txBody>
      </p:sp>
      <p:pic>
        <p:nvPicPr>
          <p:cNvPr id="2" name="Google Shape;267;g14388b835e1_0_23" descr="Text, application&#10;&#10;Description automatically generated">
            <a:extLst>
              <a:ext uri="{FF2B5EF4-FFF2-40B4-BE49-F238E27FC236}">
                <a16:creationId xmlns:a16="http://schemas.microsoft.com/office/drawing/2014/main" id="{686C2B03-49A9-36AF-D26E-73AAA3B9A455}"/>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5" name="Picture 4" descr="A person in a green shirt&#10;&#10;Description automatically generated">
            <a:extLst>
              <a:ext uri="{FF2B5EF4-FFF2-40B4-BE49-F238E27FC236}">
                <a16:creationId xmlns:a16="http://schemas.microsoft.com/office/drawing/2014/main" id="{BFE91CE6-BEC2-F957-2874-893CE981E1B2}"/>
              </a:ext>
            </a:extLst>
          </p:cNvPr>
          <p:cNvPicPr>
            <a:picLocks noChangeAspect="1"/>
          </p:cNvPicPr>
          <p:nvPr/>
        </p:nvPicPr>
        <p:blipFill>
          <a:blip r:embed="rId4"/>
          <a:stretch>
            <a:fillRect/>
          </a:stretch>
        </p:blipFill>
        <p:spPr>
          <a:xfrm>
            <a:off x="2941861" y="1178701"/>
            <a:ext cx="2772868" cy="2772868"/>
          </a:xfrm>
          <a:prstGeom prst="rect">
            <a:avLst/>
          </a:prstGeom>
        </p:spPr>
      </p:pic>
    </p:spTree>
    <p:extLst>
      <p:ext uri="{BB962C8B-B14F-4D97-AF65-F5344CB8AC3E}">
        <p14:creationId xmlns:p14="http://schemas.microsoft.com/office/powerpoint/2010/main" val="2836669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f1ec144a3f_0_154"/>
          <p:cNvSpPr txBox="1"/>
          <p:nvPr/>
        </p:nvSpPr>
        <p:spPr>
          <a:xfrm>
            <a:off x="433321" y="2076209"/>
            <a:ext cx="7922700" cy="161579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4400" b="1" i="0" u="none" strike="noStrike" cap="none" dirty="0">
                <a:solidFill>
                  <a:schemeClr val="dk1"/>
                </a:solidFill>
                <a:latin typeface="Open Sans"/>
                <a:ea typeface="Open Sans"/>
                <a:cs typeface="Open Sans"/>
                <a:sym typeface="Open Sans"/>
              </a:rPr>
              <a:t>September</a:t>
            </a:r>
            <a:br>
              <a:rPr lang="en-US" sz="4400" b="1" i="0" u="none" strike="noStrike" cap="none" dirty="0">
                <a:solidFill>
                  <a:schemeClr val="dk1"/>
                </a:solidFill>
                <a:latin typeface="Open Sans"/>
                <a:ea typeface="Open Sans"/>
                <a:cs typeface="Open Sans"/>
                <a:sym typeface="Open Sans"/>
              </a:rPr>
            </a:br>
            <a:r>
              <a:rPr lang="en-US" sz="4400" b="1" i="0" u="none" strike="noStrike" cap="none" dirty="0">
                <a:solidFill>
                  <a:schemeClr val="dk1"/>
                </a:solidFill>
                <a:latin typeface="Open Sans"/>
                <a:ea typeface="Open Sans"/>
                <a:cs typeface="Open Sans"/>
                <a:sym typeface="Open Sans"/>
              </a:rPr>
              <a:t>Advocacy Actions</a:t>
            </a:r>
            <a:endParaRPr sz="4400" b="0" i="0" u="none" strike="noStrike" cap="none" dirty="0">
              <a:solidFill>
                <a:schemeClr val="dk1"/>
              </a:solidFill>
              <a:latin typeface="Open Sans"/>
              <a:ea typeface="Open Sans"/>
              <a:cs typeface="Open Sans"/>
              <a:sym typeface="Open Sans"/>
            </a:endParaRPr>
          </a:p>
        </p:txBody>
      </p:sp>
      <p:pic>
        <p:nvPicPr>
          <p:cNvPr id="2" name="Google Shape;267;g14388b835e1_0_23" descr="Text, application&#10;&#10;Description automatically generated">
            <a:extLst>
              <a:ext uri="{FF2B5EF4-FFF2-40B4-BE49-F238E27FC236}">
                <a16:creationId xmlns:a16="http://schemas.microsoft.com/office/drawing/2014/main" id="{686C2B03-49A9-36AF-D26E-73AAA3B9A455}"/>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3341992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731E-AFE3-7FE1-4CB3-F1A73946B638}"/>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Our big global moment</a:t>
            </a:r>
          </a:p>
        </p:txBody>
      </p:sp>
      <p:sp>
        <p:nvSpPr>
          <p:cNvPr id="4" name="Slide Number Placeholder 3">
            <a:extLst>
              <a:ext uri="{FF2B5EF4-FFF2-40B4-BE49-F238E27FC236}">
                <a16:creationId xmlns:a16="http://schemas.microsoft.com/office/drawing/2014/main" id="{911A1AA8-78BC-1DAF-1AEC-1B6DB5D951D3}"/>
              </a:ext>
            </a:extLst>
          </p:cNvPr>
          <p:cNvSpPr>
            <a:spLocks noGrp="1"/>
          </p:cNvSpPr>
          <p:nvPr>
            <p:ph type="sldNum" sz="quarter" idx="12"/>
          </p:nvPr>
        </p:nvSpPr>
        <p:spPr/>
        <p:txBody>
          <a:bodyPr/>
          <a:lstStyle/>
          <a:p>
            <a:fld id="{307E6868-079E-1649-B8D1-459B42CE4DE3}" type="slidenum">
              <a:rPr lang="en-US" smtClean="0"/>
              <a:pPr/>
              <a:t>13</a:t>
            </a:fld>
            <a:endParaRPr lang="en-US"/>
          </a:p>
        </p:txBody>
      </p:sp>
      <p:pic>
        <p:nvPicPr>
          <p:cNvPr id="1030" name="Picture 6" descr="Home : Nutrition For Growth">
            <a:extLst>
              <a:ext uri="{FF2B5EF4-FFF2-40B4-BE49-F238E27FC236}">
                <a16:creationId xmlns:a16="http://schemas.microsoft.com/office/drawing/2014/main" id="{762B8B44-7C24-5F2F-A5B9-2B34F9AB7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31181"/>
            <a:ext cx="3790111" cy="1856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group of colorful circles&#10;&#10;Description automatically generated">
            <a:extLst>
              <a:ext uri="{FF2B5EF4-FFF2-40B4-BE49-F238E27FC236}">
                <a16:creationId xmlns:a16="http://schemas.microsoft.com/office/drawing/2014/main" id="{3E3D7E4A-26E7-8763-457C-AC0724C1098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56860" y="1195169"/>
            <a:ext cx="2850292" cy="1318260"/>
          </a:xfrm>
          <a:prstGeom prst="rect">
            <a:avLst/>
          </a:prstGeom>
        </p:spPr>
      </p:pic>
      <p:pic>
        <p:nvPicPr>
          <p:cNvPr id="16" name="Picture 15" descr="A red white and blue flag&#10;&#10;Description automatically generated">
            <a:extLst>
              <a:ext uri="{FF2B5EF4-FFF2-40B4-BE49-F238E27FC236}">
                <a16:creationId xmlns:a16="http://schemas.microsoft.com/office/drawing/2014/main" id="{21B1205F-A66C-53D3-AC37-26032E682AA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527081" y="2803939"/>
            <a:ext cx="2509849" cy="1672814"/>
          </a:xfrm>
          <a:prstGeom prst="rect">
            <a:avLst/>
          </a:prstGeom>
          <a:ln>
            <a:solidFill>
              <a:schemeClr val="tx1"/>
            </a:solidFill>
          </a:ln>
        </p:spPr>
      </p:pic>
      <p:sp>
        <p:nvSpPr>
          <p:cNvPr id="17" name="TextBox 16">
            <a:extLst>
              <a:ext uri="{FF2B5EF4-FFF2-40B4-BE49-F238E27FC236}">
                <a16:creationId xmlns:a16="http://schemas.microsoft.com/office/drawing/2014/main" id="{3EE94A55-01D1-110A-3770-DBE041BA9659}"/>
              </a:ext>
            </a:extLst>
          </p:cNvPr>
          <p:cNvSpPr txBox="1"/>
          <p:nvPr/>
        </p:nvSpPr>
        <p:spPr>
          <a:xfrm>
            <a:off x="5935980" y="8408207"/>
            <a:ext cx="2509849" cy="369332"/>
          </a:xfrm>
          <a:prstGeom prst="rect">
            <a:avLst/>
          </a:prstGeom>
          <a:noFill/>
        </p:spPr>
        <p:txBody>
          <a:bodyPr wrap="square" rtlCol="0">
            <a:spAutoFit/>
          </a:bodyPr>
          <a:lstStyle/>
          <a:p>
            <a:r>
              <a:rPr lang="en-US" sz="900">
                <a:hlinkClick r:id="rId6" tooltip="https://commons.wikimedia.org/wiki/File:Flag_of_France.png"/>
              </a:rPr>
              <a:t>This Photo</a:t>
            </a:r>
            <a:r>
              <a:rPr lang="en-US" sz="900"/>
              <a:t> by Unknown Author is licensed under </a:t>
            </a:r>
            <a:r>
              <a:rPr lang="en-US" sz="900">
                <a:hlinkClick r:id="rId7" tooltip="https://creativecommons.org/licenses/by-sa/3.0/"/>
              </a:rPr>
              <a:t>CC BY-SA</a:t>
            </a:r>
            <a:endParaRPr lang="en-US" sz="900"/>
          </a:p>
        </p:txBody>
      </p:sp>
      <p:cxnSp>
        <p:nvCxnSpPr>
          <p:cNvPr id="19" name="Straight Connector 18">
            <a:extLst>
              <a:ext uri="{FF2B5EF4-FFF2-40B4-BE49-F238E27FC236}">
                <a16:creationId xmlns:a16="http://schemas.microsoft.com/office/drawing/2014/main" id="{D6010361-A5AF-566D-66E5-9F7F86B33E43}"/>
              </a:ext>
            </a:extLst>
          </p:cNvPr>
          <p:cNvCxnSpPr/>
          <p:nvPr/>
        </p:nvCxnSpPr>
        <p:spPr>
          <a:xfrm>
            <a:off x="4747260" y="1356361"/>
            <a:ext cx="0" cy="29375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9648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8E53-6C40-5350-EAF2-560305F2FB77}"/>
              </a:ext>
            </a:extLst>
          </p:cNvPr>
          <p:cNvSpPr>
            <a:spLocks noGrp="1"/>
          </p:cNvSpPr>
          <p:nvPr>
            <p:ph type="title"/>
          </p:nvPr>
        </p:nvSpPr>
        <p:spPr/>
        <p:txBody>
          <a:bodyPr>
            <a:normAutofit/>
          </a:bodyPr>
          <a:lstStyle/>
          <a:p>
            <a:r>
              <a:rPr lang="en-US" sz="3400" b="1" dirty="0">
                <a:latin typeface="Open Sans" panose="020B0606030504020204" pitchFamily="34" charset="0"/>
                <a:ea typeface="Open Sans" panose="020B0606030504020204" pitchFamily="34" charset="0"/>
                <a:cs typeface="Open Sans" panose="020B0606030504020204" pitchFamily="34" charset="0"/>
              </a:rPr>
              <a:t>We want the US Government to</a:t>
            </a:r>
          </a:p>
        </p:txBody>
      </p:sp>
      <p:sp>
        <p:nvSpPr>
          <p:cNvPr id="3" name="Content Placeholder 2">
            <a:extLst>
              <a:ext uri="{FF2B5EF4-FFF2-40B4-BE49-F238E27FC236}">
                <a16:creationId xmlns:a16="http://schemas.microsoft.com/office/drawing/2014/main" id="{54B6465C-1CDE-4C3A-F4CA-400ADB0DF9F3}"/>
              </a:ext>
            </a:extLst>
          </p:cNvPr>
          <p:cNvSpPr>
            <a:spLocks noGrp="1"/>
          </p:cNvSpPr>
          <p:nvPr>
            <p:ph idx="1"/>
          </p:nvPr>
        </p:nvSpPr>
        <p:spPr/>
        <p:txBody>
          <a:bodyPr/>
          <a:lstStyle/>
          <a:p>
            <a:r>
              <a:rPr lang="en-US" sz="2800" dirty="0">
                <a:latin typeface="Open Sans" panose="020B0606030504020204" pitchFamily="34" charset="0"/>
                <a:ea typeface="Open Sans" panose="020B0606030504020204" pitchFamily="34" charset="0"/>
                <a:cs typeface="Open Sans" panose="020B0606030504020204" pitchFamily="34" charset="0"/>
              </a:rPr>
              <a:t>Make a specific, bold, new financial pledge.</a:t>
            </a:r>
          </a:p>
          <a:p>
            <a:r>
              <a:rPr lang="en-US" sz="2800" dirty="0">
                <a:latin typeface="Open Sans" panose="020B0606030504020204" pitchFamily="34" charset="0"/>
                <a:ea typeface="Open Sans" panose="020B0606030504020204" pitchFamily="34" charset="0"/>
                <a:cs typeface="Open Sans" panose="020B0606030504020204" pitchFamily="34" charset="0"/>
              </a:rPr>
              <a:t>Make a powerful public signal to the world, encouraging others to be bold.</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BC77B1F-8257-8799-817C-69396D46F635}"/>
              </a:ext>
            </a:extLst>
          </p:cNvPr>
          <p:cNvSpPr>
            <a:spLocks noGrp="1"/>
          </p:cNvSpPr>
          <p:nvPr>
            <p:ph type="sldNum" sz="quarter" idx="12"/>
          </p:nvPr>
        </p:nvSpPr>
        <p:spPr/>
        <p:txBody>
          <a:bodyPr/>
          <a:lstStyle/>
          <a:p>
            <a:fld id="{307E6868-079E-1649-B8D1-459B42CE4DE3}" type="slidenum">
              <a:rPr lang="en-US" smtClean="0"/>
              <a:pPr/>
              <a:t>14</a:t>
            </a:fld>
            <a:endParaRPr lang="en-US"/>
          </a:p>
        </p:txBody>
      </p:sp>
      <p:sp>
        <p:nvSpPr>
          <p:cNvPr id="5" name="Rectangle: Rounded Corners 4">
            <a:extLst>
              <a:ext uri="{FF2B5EF4-FFF2-40B4-BE49-F238E27FC236}">
                <a16:creationId xmlns:a16="http://schemas.microsoft.com/office/drawing/2014/main" id="{42B1ACB3-3C72-6557-0E10-2AE8CECDBB13}"/>
              </a:ext>
            </a:extLst>
          </p:cNvPr>
          <p:cNvSpPr/>
          <p:nvPr/>
        </p:nvSpPr>
        <p:spPr>
          <a:xfrm>
            <a:off x="457200" y="3284220"/>
            <a:ext cx="8229600" cy="1127760"/>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Ask your member of Congress to join the Dear Colleague Letter (open through 11:59pm tonight)</a:t>
            </a:r>
          </a:p>
        </p:txBody>
      </p:sp>
      <p:sp>
        <p:nvSpPr>
          <p:cNvPr id="7" name="TextBox 6">
            <a:extLst>
              <a:ext uri="{FF2B5EF4-FFF2-40B4-BE49-F238E27FC236}">
                <a16:creationId xmlns:a16="http://schemas.microsoft.com/office/drawing/2014/main" id="{2D21D726-F866-35A5-9C48-BFA1CD2F01EF}"/>
              </a:ext>
            </a:extLst>
          </p:cNvPr>
          <p:cNvSpPr txBox="1"/>
          <p:nvPr/>
        </p:nvSpPr>
        <p:spPr>
          <a:xfrm>
            <a:off x="1304778" y="4517887"/>
            <a:ext cx="6534443" cy="523220"/>
          </a:xfrm>
          <a:prstGeom prst="rect">
            <a:avLst/>
          </a:prstGeom>
          <a:noFill/>
        </p:spPr>
        <p:txBody>
          <a:bodyPr wrap="square">
            <a:spAutoFit/>
          </a:bodyPr>
          <a:lstStyle/>
          <a:p>
            <a:pPr algn="ctr"/>
            <a:r>
              <a:rPr lang="en-US" sz="2800" u="sng" dirty="0">
                <a:solidFill>
                  <a:schemeClr val="hlink"/>
                </a:solidFill>
                <a:highlight>
                  <a:srgbClr val="FFFFFF"/>
                </a:highlight>
                <a:latin typeface="Open Sans"/>
                <a:ea typeface="Open Sans"/>
                <a:cs typeface="Open Sans"/>
                <a:sym typeface="Open Sans"/>
                <a:hlinkClick r:id="rId2"/>
              </a:rPr>
              <a:t>Phone script and sample email</a:t>
            </a:r>
            <a:r>
              <a:rPr lang="en-US" sz="2800" b="0" i="0" u="sng" strike="noStrike" cap="none" dirty="0">
                <a:solidFill>
                  <a:srgbClr val="111111"/>
                </a:solidFill>
                <a:latin typeface="Open Sans"/>
                <a:ea typeface="Open Sans"/>
                <a:cs typeface="Open Sans"/>
                <a:sym typeface="Open Sans"/>
                <a:hlinkClick r:id="rId2"/>
              </a:rPr>
              <a:t> </a:t>
            </a:r>
            <a:endParaRPr lang="en-US" sz="2800" dirty="0"/>
          </a:p>
        </p:txBody>
      </p:sp>
    </p:spTree>
    <p:extLst>
      <p:ext uri="{BB962C8B-B14F-4D97-AF65-F5344CB8AC3E}">
        <p14:creationId xmlns:p14="http://schemas.microsoft.com/office/powerpoint/2010/main" val="3451178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2"/>
          <p:cNvSpPr txBox="1"/>
          <p:nvPr/>
        </p:nvSpPr>
        <p:spPr>
          <a:xfrm>
            <a:off x="1709531" y="38952"/>
            <a:ext cx="5345955"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000000"/>
                </a:solidFill>
                <a:latin typeface="Open Sans"/>
                <a:ea typeface="Open Sans"/>
                <a:cs typeface="Open Sans"/>
                <a:sym typeface="Open Sans"/>
              </a:rPr>
              <a:t>Gavi Resolutions – </a:t>
            </a:r>
            <a:br>
              <a:rPr lang="en-US" sz="2800" b="1" i="0" u="none" strike="noStrike" cap="none" dirty="0">
                <a:solidFill>
                  <a:srgbClr val="000000"/>
                </a:solidFill>
                <a:latin typeface="Open Sans"/>
                <a:ea typeface="Open Sans"/>
                <a:cs typeface="Open Sans"/>
                <a:sym typeface="Open Sans"/>
              </a:rPr>
            </a:br>
            <a:r>
              <a:rPr lang="en-US" sz="2800" b="1" i="0" u="none" strike="noStrike" cap="none" dirty="0" err="1">
                <a:solidFill>
                  <a:srgbClr val="000000"/>
                </a:solidFill>
                <a:latin typeface="Open Sans"/>
                <a:ea typeface="Open Sans"/>
                <a:cs typeface="Open Sans"/>
                <a:sym typeface="Open Sans"/>
              </a:rPr>
              <a:t>H.Res</a:t>
            </a:r>
            <a:r>
              <a:rPr lang="en-US" sz="2800" b="1" i="0" u="none" strike="noStrike" cap="none" dirty="0">
                <a:solidFill>
                  <a:srgbClr val="000000"/>
                </a:solidFill>
                <a:latin typeface="Open Sans"/>
                <a:ea typeface="Open Sans"/>
                <a:cs typeface="Open Sans"/>
                <a:sym typeface="Open Sans"/>
              </a:rPr>
              <a:t>. 1286/ S. Res. 684</a:t>
            </a:r>
            <a:endParaRPr sz="2800" b="0" i="0" u="none" strike="noStrike" cap="none" dirty="0">
              <a:solidFill>
                <a:srgbClr val="000000"/>
              </a:solidFill>
              <a:latin typeface="Arial"/>
              <a:ea typeface="Arial"/>
              <a:cs typeface="Arial"/>
              <a:sym typeface="Arial"/>
            </a:endParaRPr>
          </a:p>
        </p:txBody>
      </p:sp>
      <p:sp>
        <p:nvSpPr>
          <p:cNvPr id="320" name="Google Shape;320;p42"/>
          <p:cNvSpPr txBox="1"/>
          <p:nvPr/>
        </p:nvSpPr>
        <p:spPr>
          <a:xfrm>
            <a:off x="188307" y="1211235"/>
            <a:ext cx="8560800" cy="341627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a:solidFill>
                  <a:srgbClr val="000000"/>
                </a:solidFill>
                <a:latin typeface="Open Sans"/>
                <a:ea typeface="Open Sans"/>
                <a:cs typeface="Open Sans"/>
                <a:sym typeface="Open Sans"/>
              </a:rPr>
              <a:t>Senate Lead Sponsors: Sens. Wicker (R-MI) and Cardin (D-MD)</a:t>
            </a:r>
            <a:br>
              <a:rPr lang="en-US" sz="1800" b="0" i="0" u="none" strike="noStrike" cap="none">
                <a:solidFill>
                  <a:srgbClr val="000000"/>
                </a:solidFill>
                <a:latin typeface="Open Sans"/>
                <a:ea typeface="Open Sans"/>
                <a:cs typeface="Open Sans"/>
                <a:sym typeface="Open Sans"/>
              </a:rPr>
            </a:br>
            <a:r>
              <a:rPr lang="en-US" sz="1800" b="0" i="0" u="none" strike="noStrike" cap="none">
                <a:solidFill>
                  <a:srgbClr val="000000"/>
                </a:solidFill>
                <a:latin typeface="Open Sans"/>
                <a:ea typeface="Open Sans"/>
                <a:cs typeface="Open Sans"/>
                <a:sym typeface="Open Sans"/>
              </a:rPr>
              <a:t>House Lead Sponsors: Representatives Kean (R-NJ), Amo (D-RI), Salazar (R-FL), and Jacobs (D-CA).</a:t>
            </a:r>
            <a:br>
              <a:rPr lang="en-US" sz="1800" b="0" i="0" u="none" strike="noStrike" cap="none">
                <a:solidFill>
                  <a:srgbClr val="000000"/>
                </a:solidFill>
                <a:latin typeface="Open Sans"/>
                <a:ea typeface="Open Sans"/>
                <a:cs typeface="Open Sans"/>
                <a:sym typeface="Open Sans"/>
              </a:rPr>
            </a:b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a:solidFill>
                  <a:srgbClr val="000000"/>
                </a:solidFill>
                <a:latin typeface="Open Sans"/>
                <a:ea typeface="Open Sans"/>
                <a:cs typeface="Open Sans"/>
                <a:sym typeface="Open Sans"/>
              </a:rPr>
              <a:t>Calls for United States to have supporting role in saving children’s lives of children and protecting people’s health through Gavi, the Vaccine Alliance.</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a:solidFill>
                  <a:srgbClr val="000000"/>
                </a:solidFill>
                <a:latin typeface="Open Sans"/>
                <a:ea typeface="Open Sans"/>
                <a:cs typeface="Open Sans"/>
                <a:sym typeface="Open Sans"/>
              </a:rPr>
              <a:t>Gavi has been a major contributor in reducing the number of childhood deaths in lower-income countries due to vaccine-preventable disease by 70 percent since 2000.</a:t>
            </a:r>
            <a:endParaRPr sz="18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a:solidFill>
                  <a:srgbClr val="000000"/>
                </a:solidFill>
                <a:latin typeface="Open Sans"/>
                <a:ea typeface="Open Sans"/>
                <a:cs typeface="Open Sans"/>
                <a:sym typeface="Open Sans"/>
              </a:rPr>
              <a:t>Country ownership and sustainability are at the core of the Gavi model.</a:t>
            </a:r>
            <a:endParaRPr sz="1800" b="0" i="0" u="none" strike="noStrike" cap="none">
              <a:solidFill>
                <a:srgbClr val="000000"/>
              </a:solidFill>
              <a:latin typeface="Arial"/>
              <a:ea typeface="Arial"/>
              <a:cs typeface="Arial"/>
              <a:sym typeface="Arial"/>
            </a:endParaRPr>
          </a:p>
        </p:txBody>
      </p:sp>
      <p:pic>
        <p:nvPicPr>
          <p:cNvPr id="2" name="Google Shape;370;g135efd730ba_0_1" descr="Text, application&#10;&#10;Description automatically generated">
            <a:extLst>
              <a:ext uri="{FF2B5EF4-FFF2-40B4-BE49-F238E27FC236}">
                <a16:creationId xmlns:a16="http://schemas.microsoft.com/office/drawing/2014/main" id="{6643CF5E-6388-F8D5-1DC8-5AFE9A45BD6F}"/>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28" name="Google Shape;328;p3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29" name="Google Shape;329;p3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0" name="Google Shape;330;p35"/>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35"/>
          <p:cNvSpPr txBox="1"/>
          <p:nvPr/>
        </p:nvSpPr>
        <p:spPr>
          <a:xfrm>
            <a:off x="0" y="28494"/>
            <a:ext cx="8437556" cy="69246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2800" b="1" i="0" u="none" strike="noStrike" cap="none" dirty="0">
                <a:solidFill>
                  <a:schemeClr val="dk1"/>
                </a:solidFill>
                <a:latin typeface="Open Sans"/>
                <a:ea typeface="Open Sans"/>
                <a:cs typeface="Open Sans"/>
                <a:sym typeface="Open Sans"/>
              </a:rPr>
              <a:t>Continue Taking Action on Gavi!</a:t>
            </a:r>
            <a:endParaRPr sz="2800" b="1" i="0" u="none" strike="noStrike" cap="none" dirty="0">
              <a:solidFill>
                <a:schemeClr val="dk1"/>
              </a:solidFill>
              <a:latin typeface="Open Sans"/>
              <a:ea typeface="Open Sans"/>
              <a:cs typeface="Open Sans"/>
              <a:sym typeface="Open Sans"/>
            </a:endParaRPr>
          </a:p>
        </p:txBody>
      </p:sp>
      <p:sp>
        <p:nvSpPr>
          <p:cNvPr id="332" name="Google Shape;332;p35"/>
          <p:cNvSpPr txBox="1"/>
          <p:nvPr/>
        </p:nvSpPr>
        <p:spPr>
          <a:xfrm>
            <a:off x="119875" y="619225"/>
            <a:ext cx="8991600" cy="452427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dirty="0">
                <a:solidFill>
                  <a:srgbClr val="000000"/>
                </a:solidFill>
                <a:latin typeface="Open Sans"/>
                <a:ea typeface="Open Sans"/>
                <a:cs typeface="Open Sans"/>
                <a:sym typeface="Open Sans"/>
              </a:rPr>
              <a:t>Check </a:t>
            </a:r>
            <a:r>
              <a:rPr lang="en-US" sz="1800" b="0" i="0" u="sng" strike="noStrike" cap="none" dirty="0">
                <a:solidFill>
                  <a:schemeClr val="accent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this scorecard</a:t>
            </a:r>
            <a:r>
              <a:rPr lang="en-US" sz="1800" b="0" i="0" u="sng" strike="noStrike" cap="none" dirty="0">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a:t>
            </a:r>
            <a:r>
              <a:rPr lang="en-US" sz="1800" b="0" i="0" u="none" strike="noStrike" cap="none" dirty="0">
                <a:solidFill>
                  <a:srgbClr val="000000"/>
                </a:solidFill>
                <a:latin typeface="Open Sans"/>
                <a:ea typeface="Open Sans"/>
                <a:cs typeface="Open Sans"/>
                <a:sym typeface="Open Sans"/>
              </a:rPr>
              <a:t>see if your Representative or Senator has </a:t>
            </a:r>
            <a:br>
              <a:rPr lang="en-US" sz="1800" b="0" i="0" u="none" strike="noStrike" cap="none" dirty="0">
                <a:solidFill>
                  <a:srgbClr val="000000"/>
                </a:solidFill>
                <a:latin typeface="Open Sans"/>
                <a:ea typeface="Open Sans"/>
                <a:cs typeface="Open Sans"/>
                <a:sym typeface="Open Sans"/>
              </a:rPr>
            </a:br>
            <a:r>
              <a:rPr lang="en-US" sz="1800" b="0" i="0" u="none" strike="noStrike" cap="none" dirty="0">
                <a:solidFill>
                  <a:srgbClr val="000000"/>
                </a:solidFill>
                <a:latin typeface="Open Sans"/>
                <a:ea typeface="Open Sans"/>
                <a:cs typeface="Open Sans"/>
                <a:sym typeface="Open Sans"/>
              </a:rPr>
              <a:t>signed on to the Gavi Resolution (H. Res. 1286/ S. Res. 684).  </a:t>
            </a:r>
            <a:br>
              <a:rPr lang="en-US" sz="1800" b="0" i="0" u="none" strike="noStrike" cap="none" dirty="0">
                <a:solidFill>
                  <a:srgbClr val="000000"/>
                </a:solidFill>
                <a:latin typeface="Open Sans"/>
                <a:ea typeface="Open Sans"/>
                <a:cs typeface="Open Sans"/>
                <a:sym typeface="Open Sans"/>
              </a:rPr>
            </a:br>
            <a:endParaRPr sz="1800" b="0" i="0" u="none" strike="noStrike" cap="none" dirty="0">
              <a:solidFill>
                <a:srgbClr val="111111"/>
              </a:solidFill>
              <a:highlight>
                <a:srgbClr val="FFFFFF"/>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dirty="0">
                <a:solidFill>
                  <a:srgbClr val="111111"/>
                </a:solidFill>
                <a:highlight>
                  <a:srgbClr val="FFFFFF"/>
                </a:highlight>
                <a:latin typeface="Open Sans"/>
                <a:ea typeface="Open Sans"/>
                <a:cs typeface="Open Sans"/>
                <a:sym typeface="Open Sans"/>
              </a:rPr>
              <a:t>Use </a:t>
            </a:r>
            <a:r>
              <a:rPr lang="en-US" sz="1800" b="0" i="0" u="sng" strike="noStrike" cap="none" dirty="0">
                <a:solidFill>
                  <a:schemeClr val="hlink"/>
                </a:solidFill>
                <a:highlight>
                  <a:srgbClr val="FFFFFF"/>
                </a:highlight>
                <a:latin typeface="Open Sans"/>
                <a:ea typeface="Open Sans"/>
                <a:cs typeface="Open Sans"/>
                <a:sym typeface="Open Sans"/>
                <a:hlinkClick r:id="rId4"/>
              </a:rPr>
              <a:t>Legislator Lookup</a:t>
            </a:r>
            <a:r>
              <a:rPr lang="en-US" sz="1800" b="0" i="0" u="sng" strike="noStrike" cap="none" dirty="0">
                <a:solidFill>
                  <a:schemeClr val="hlink"/>
                </a:solidFill>
                <a:highlight>
                  <a:srgbClr val="FFFFFF"/>
                </a:highlight>
                <a:latin typeface="Open Sans"/>
                <a:ea typeface="Open Sans"/>
                <a:cs typeface="Open Sans"/>
                <a:sym typeface="Open Sans"/>
              </a:rPr>
              <a:t> </a:t>
            </a:r>
            <a:r>
              <a:rPr lang="en-US" sz="1800" b="0" i="0" u="none" strike="noStrike" cap="none" dirty="0">
                <a:solidFill>
                  <a:srgbClr val="111111"/>
                </a:solidFill>
                <a:highlight>
                  <a:srgbClr val="FFFFFF"/>
                </a:highlight>
                <a:latin typeface="Open Sans"/>
                <a:ea typeface="Open Sans"/>
                <a:cs typeface="Open Sans"/>
                <a:sym typeface="Open Sans"/>
              </a:rPr>
              <a:t> (if you are unsure of who to reach out to, please don’t hesitate to reach out to us for support).</a:t>
            </a:r>
            <a:br>
              <a:rPr lang="en-US" sz="1800" b="0" i="1" u="none" strike="noStrike" cap="none" dirty="0">
                <a:solidFill>
                  <a:srgbClr val="111111"/>
                </a:solidFill>
                <a:highlight>
                  <a:srgbClr val="FFFFFF"/>
                </a:highlight>
                <a:latin typeface="Open Sans"/>
                <a:ea typeface="Open Sans"/>
                <a:cs typeface="Open Sans"/>
                <a:sym typeface="Open Sans"/>
              </a:rPr>
            </a:br>
            <a:endParaRPr sz="1800" b="0" i="1" u="none" strike="noStrike" cap="none" dirty="0">
              <a:solidFill>
                <a:srgbClr val="111111"/>
              </a:solidFill>
              <a:highlight>
                <a:srgbClr val="FFFFFF"/>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dirty="0">
                <a:solidFill>
                  <a:srgbClr val="111111"/>
                </a:solidFill>
                <a:highlight>
                  <a:srgbClr val="FFFFFF"/>
                </a:highlight>
                <a:latin typeface="Open Sans"/>
                <a:ea typeface="Open Sans"/>
                <a:cs typeface="Open Sans"/>
                <a:sym typeface="Open Sans"/>
              </a:rPr>
              <a:t>Email convention: </a:t>
            </a:r>
            <a:br>
              <a:rPr lang="en-US" sz="1800" b="0" i="0" u="none" strike="noStrike" cap="none" dirty="0">
                <a:solidFill>
                  <a:srgbClr val="111111"/>
                </a:solidFill>
                <a:highlight>
                  <a:srgbClr val="FFFFFF"/>
                </a:highlight>
                <a:latin typeface="Open Sans"/>
                <a:ea typeface="Open Sans"/>
                <a:cs typeface="Open Sans"/>
                <a:sym typeface="Open Sans"/>
              </a:rPr>
            </a:br>
            <a:r>
              <a:rPr lang="en-US" sz="1800" b="0" i="0" u="none" strike="noStrike" cap="none" dirty="0">
                <a:solidFill>
                  <a:srgbClr val="111111"/>
                </a:solidFill>
                <a:highlight>
                  <a:srgbClr val="FFFFFF"/>
                </a:highlight>
                <a:latin typeface="Open Sans"/>
                <a:ea typeface="Open Sans"/>
                <a:cs typeface="Open Sans"/>
                <a:sym typeface="Open Sans"/>
              </a:rPr>
              <a:t>Senate - </a:t>
            </a:r>
            <a:r>
              <a:rPr lang="en-US" sz="1800" dirty="0">
                <a:solidFill>
                  <a:srgbClr val="111111"/>
                </a:solidFill>
                <a:highlight>
                  <a:srgbClr val="FFFFFF"/>
                </a:highlight>
                <a:latin typeface="Open Sans"/>
                <a:ea typeface="Open Sans"/>
                <a:cs typeface="Open Sans"/>
                <a:sym typeface="Open Sans"/>
              </a:rPr>
              <a:t> </a:t>
            </a:r>
            <a:r>
              <a:rPr lang="en-US" sz="1800" b="0" i="0" u="sng" strike="noStrike" cap="none" dirty="0" err="1">
                <a:solidFill>
                  <a:schemeClr val="hlink"/>
                </a:solidFill>
                <a:highlight>
                  <a:srgbClr val="FFFFFF"/>
                </a:highlight>
                <a:latin typeface="Open Sans"/>
                <a:ea typeface="Open Sans"/>
                <a:cs typeface="Open Sans"/>
                <a:sym typeface="Open Sans"/>
                <a:hlinkClick r:id="rId5"/>
              </a:rPr>
              <a:t>FirstName_LastName@SenatorsLastName.Senate.Gov</a:t>
            </a:r>
            <a:r>
              <a:rPr lang="en-US" sz="1800" b="0" i="0" u="sng" strike="noStrike" cap="none" dirty="0">
                <a:solidFill>
                  <a:schemeClr val="hlink"/>
                </a:solidFill>
                <a:highlight>
                  <a:srgbClr val="FFFFFF"/>
                </a:highlight>
                <a:latin typeface="Open Sans"/>
                <a:ea typeface="Open Sans"/>
                <a:cs typeface="Open Sans"/>
                <a:sym typeface="Open Sans"/>
              </a:rPr>
              <a:t>  </a:t>
            </a:r>
            <a:br>
              <a:rPr lang="en-US" sz="1800" b="0" i="0" u="sng" strike="noStrike" cap="none" dirty="0">
                <a:solidFill>
                  <a:schemeClr val="hlink"/>
                </a:solidFill>
                <a:highlight>
                  <a:srgbClr val="FFFFFF"/>
                </a:highlight>
                <a:latin typeface="Open Sans"/>
                <a:ea typeface="Open Sans"/>
                <a:cs typeface="Open Sans"/>
                <a:sym typeface="Open Sans"/>
              </a:rPr>
            </a:br>
            <a:r>
              <a:rPr lang="en-US" sz="1800" b="0" i="0" u="none" strike="noStrike" cap="none" dirty="0">
                <a:solidFill>
                  <a:schemeClr val="dk1"/>
                </a:solidFill>
                <a:highlight>
                  <a:srgbClr val="FFFFFF"/>
                </a:highlight>
                <a:latin typeface="Open Sans"/>
                <a:ea typeface="Open Sans"/>
                <a:cs typeface="Open Sans"/>
                <a:sym typeface="Open Sans"/>
              </a:rPr>
              <a:t>(example: </a:t>
            </a:r>
            <a:r>
              <a:rPr lang="en-US" sz="1800" u="sng" dirty="0">
                <a:solidFill>
                  <a:schemeClr val="hlink"/>
                </a:solidFill>
                <a:highlight>
                  <a:srgbClr val="FFFFFF"/>
                </a:highlight>
                <a:latin typeface="Open Sans"/>
                <a:ea typeface="Open Sans"/>
                <a:cs typeface="Open Sans"/>
                <a:sym typeface="Open Sans"/>
              </a:rPr>
              <a:t>alex_moree@rubio.senate.gov</a:t>
            </a:r>
            <a:r>
              <a:rPr lang="en-US" sz="1800" b="0" i="0" u="none" strike="noStrike" cap="none" dirty="0">
                <a:solidFill>
                  <a:schemeClr val="dk1"/>
                </a:solidFill>
                <a:highlight>
                  <a:srgbClr val="FFFFFF"/>
                </a:highlight>
                <a:latin typeface="Open Sans"/>
                <a:ea typeface="Open Sans"/>
                <a:cs typeface="Open Sans"/>
                <a:sym typeface="Open Sans"/>
              </a:rPr>
              <a:t>)</a:t>
            </a:r>
            <a:br>
              <a:rPr lang="en-US" sz="1800" b="0" i="0" u="none" strike="noStrike" cap="none" dirty="0">
                <a:solidFill>
                  <a:schemeClr val="dk1"/>
                </a:solidFill>
                <a:highlight>
                  <a:srgbClr val="FFFFFF"/>
                </a:highlight>
                <a:latin typeface="Open Sans"/>
                <a:ea typeface="Open Sans"/>
                <a:cs typeface="Open Sans"/>
                <a:sym typeface="Open Sans"/>
              </a:rPr>
            </a:br>
            <a:r>
              <a:rPr lang="en-US" sz="1800" b="0" i="0" u="none" strike="noStrike" cap="none" dirty="0">
                <a:solidFill>
                  <a:schemeClr val="dk1"/>
                </a:solidFill>
                <a:highlight>
                  <a:srgbClr val="FFFFFF"/>
                </a:highlight>
                <a:latin typeface="Open Sans"/>
                <a:ea typeface="Open Sans"/>
                <a:cs typeface="Open Sans"/>
                <a:sym typeface="Open Sans"/>
              </a:rPr>
              <a:t>House – </a:t>
            </a:r>
            <a:r>
              <a:rPr lang="en-US" sz="1800" b="0" i="0" u="none" strike="noStrike" cap="none" dirty="0">
                <a:solidFill>
                  <a:schemeClr val="dk1"/>
                </a:solidFill>
                <a:highlight>
                  <a:srgbClr val="FFFFFF"/>
                </a:highlight>
                <a:latin typeface="Open Sans"/>
                <a:ea typeface="Open Sans"/>
                <a:cs typeface="Open Sans"/>
                <a:sym typeface="Open Sans"/>
                <a:hlinkClick r:id="rId6"/>
              </a:rPr>
              <a:t>FirstName.LastName@</a:t>
            </a:r>
            <a:r>
              <a:rPr lang="en-US" sz="1800" dirty="0">
                <a:solidFill>
                  <a:schemeClr val="dk1"/>
                </a:solidFill>
                <a:highlight>
                  <a:srgbClr val="FFFFFF"/>
                </a:highlight>
                <a:latin typeface="Open Sans"/>
                <a:ea typeface="Open Sans"/>
                <a:cs typeface="Open Sans"/>
                <a:sym typeface="Open Sans"/>
                <a:hlinkClick r:id="rId6"/>
              </a:rPr>
              <a:t>mail.house.gov</a:t>
            </a:r>
            <a:r>
              <a:rPr lang="en-US" sz="1800" dirty="0">
                <a:solidFill>
                  <a:schemeClr val="dk1"/>
                </a:solidFill>
                <a:highlight>
                  <a:srgbClr val="FFFFFF"/>
                </a:highlight>
                <a:latin typeface="Open Sans"/>
                <a:ea typeface="Open Sans"/>
                <a:cs typeface="Open Sans"/>
                <a:sym typeface="Open Sans"/>
              </a:rPr>
              <a:t> </a:t>
            </a:r>
            <a:br>
              <a:rPr lang="en-US" sz="1800" dirty="0">
                <a:solidFill>
                  <a:schemeClr val="dk1"/>
                </a:solidFill>
                <a:highlight>
                  <a:srgbClr val="FFFFFF"/>
                </a:highlight>
                <a:latin typeface="Open Sans"/>
                <a:ea typeface="Open Sans"/>
                <a:cs typeface="Open Sans"/>
                <a:sym typeface="Open Sans"/>
              </a:rPr>
            </a:br>
            <a:r>
              <a:rPr lang="en-US" sz="1800" dirty="0">
                <a:solidFill>
                  <a:schemeClr val="dk1"/>
                </a:solidFill>
                <a:highlight>
                  <a:srgbClr val="FFFFFF"/>
                </a:highlight>
                <a:latin typeface="Open Sans"/>
                <a:ea typeface="Open Sans"/>
                <a:cs typeface="Open Sans"/>
                <a:sym typeface="Open Sans"/>
              </a:rPr>
              <a:t>(example: </a:t>
            </a:r>
            <a:r>
              <a:rPr lang="en-US" sz="1800" u="sng" dirty="0">
                <a:solidFill>
                  <a:schemeClr val="hlink"/>
                </a:solidFill>
                <a:highlight>
                  <a:srgbClr val="FFFFFF"/>
                </a:highlight>
                <a:latin typeface="Open Sans"/>
                <a:ea typeface="Open Sans"/>
                <a:cs typeface="Open Sans"/>
                <a:sym typeface="Open Sans"/>
                <a:hlinkClick r:id="rId7">
                  <a:extLst>
                    <a:ext uri="{A12FA001-AC4F-418D-AE19-62706E023703}">
                      <ahyp:hlinkClr xmlns:ahyp="http://schemas.microsoft.com/office/drawing/2018/hyperlinkcolor" val="tx"/>
                    </a:ext>
                  </a:extLst>
                </a:hlinkClick>
              </a:rPr>
              <a:t>Max.Price@mail.house.gov</a:t>
            </a:r>
            <a:r>
              <a:rPr lang="en-US" sz="1800" dirty="0">
                <a:solidFill>
                  <a:schemeClr val="dk1"/>
                </a:solidFill>
                <a:highlight>
                  <a:srgbClr val="FFFFFF"/>
                </a:highlight>
                <a:latin typeface="Open Sans"/>
                <a:ea typeface="Open Sans"/>
                <a:cs typeface="Open Sans"/>
                <a:sym typeface="Open Sans"/>
              </a:rPr>
              <a:t>) </a:t>
            </a:r>
            <a:br>
              <a:rPr lang="en-US" sz="1800" dirty="0">
                <a:solidFill>
                  <a:schemeClr val="dk1"/>
                </a:solidFill>
                <a:highlight>
                  <a:srgbClr val="FFFFFF"/>
                </a:highlight>
                <a:latin typeface="Open Sans"/>
                <a:ea typeface="Open Sans"/>
                <a:cs typeface="Open Sans"/>
                <a:sym typeface="Open Sans"/>
              </a:rPr>
            </a:br>
            <a:endParaRPr sz="1800" dirty="0">
              <a:solidFill>
                <a:schemeClr val="dk1"/>
              </a:solidFill>
              <a:highlight>
                <a:srgbClr val="FFFFFF"/>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u="sng" dirty="0">
                <a:solidFill>
                  <a:schemeClr val="hlink"/>
                </a:solidFill>
                <a:highlight>
                  <a:srgbClr val="FFFFFF"/>
                </a:highlight>
                <a:latin typeface="Open Sans"/>
                <a:ea typeface="Open Sans"/>
                <a:cs typeface="Open Sans"/>
                <a:sym typeface="Open Sans"/>
              </a:rPr>
              <a:t> </a:t>
            </a:r>
            <a:r>
              <a:rPr lang="en-US" sz="1800" u="sng" dirty="0">
                <a:solidFill>
                  <a:schemeClr val="hlink"/>
                </a:solidFill>
                <a:highlight>
                  <a:srgbClr val="FFFFFF"/>
                </a:highlight>
                <a:latin typeface="Open Sans"/>
                <a:ea typeface="Open Sans"/>
                <a:cs typeface="Open Sans"/>
                <a:sym typeface="Open Sans"/>
                <a:hlinkClick r:id="rId8"/>
              </a:rPr>
              <a:t>Personalize this sample email</a:t>
            </a:r>
            <a:r>
              <a:rPr lang="en-US" sz="1800" b="0" i="0" u="sng" strike="noStrike" cap="none" dirty="0">
                <a:solidFill>
                  <a:srgbClr val="111111"/>
                </a:solidFill>
                <a:latin typeface="Open Sans"/>
                <a:ea typeface="Open Sans"/>
                <a:cs typeface="Open Sans"/>
                <a:sym typeface="Open Sans"/>
                <a:hlinkClick r:id="rId8"/>
              </a:rPr>
              <a:t> </a:t>
            </a:r>
            <a:r>
              <a:rPr lang="en-US" sz="1800" b="0" i="0" u="none" strike="noStrike" cap="none" dirty="0">
                <a:solidFill>
                  <a:srgbClr val="111111"/>
                </a:solidFill>
                <a:highlight>
                  <a:schemeClr val="lt1"/>
                </a:highlight>
                <a:latin typeface="Open Sans"/>
                <a:ea typeface="Open Sans"/>
                <a:cs typeface="Open Sans"/>
                <a:sym typeface="Open Sans"/>
              </a:rPr>
              <a:t>requesting your members of Congress co-sponsor H. Res. 1286 or S. Res. 684.</a:t>
            </a:r>
            <a:br>
              <a:rPr lang="en-US" sz="1800" b="0" i="0" u="none" strike="noStrike" cap="none" dirty="0">
                <a:solidFill>
                  <a:srgbClr val="111111"/>
                </a:solidFill>
                <a:highlight>
                  <a:schemeClr val="lt1"/>
                </a:highlight>
                <a:latin typeface="Open Sans"/>
                <a:ea typeface="Open Sans"/>
                <a:cs typeface="Open Sans"/>
                <a:sym typeface="Open Sans"/>
              </a:rPr>
            </a:br>
            <a:endParaRPr sz="1800" b="0" i="0" u="none" strike="noStrike" cap="none" dirty="0">
              <a:solidFill>
                <a:srgbClr val="111111"/>
              </a:solidFill>
              <a:highlight>
                <a:schemeClr val="lt1"/>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1" i="0" u="none" strike="noStrike" cap="none" dirty="0">
                <a:solidFill>
                  <a:srgbClr val="111111"/>
                </a:solidFill>
                <a:highlight>
                  <a:srgbClr val="FFFFFF"/>
                </a:highlight>
                <a:latin typeface="Open Sans"/>
                <a:ea typeface="Open Sans"/>
                <a:cs typeface="Open Sans"/>
                <a:sym typeface="Open Sans"/>
              </a:rPr>
              <a:t>Follow up! </a:t>
            </a:r>
            <a:r>
              <a:rPr lang="en-US" sz="1800" i="0" u="none" strike="noStrike" cap="none" dirty="0">
                <a:solidFill>
                  <a:srgbClr val="111111"/>
                </a:solidFill>
                <a:highlight>
                  <a:srgbClr val="FFFFFF"/>
                </a:highlight>
                <a:latin typeface="Open Sans"/>
                <a:ea typeface="Open Sans"/>
                <a:cs typeface="Open Sans"/>
                <a:sym typeface="Open Sans"/>
              </a:rPr>
              <a:t>If you’ve taken one action today, take the other action tomorrow.</a:t>
            </a:r>
            <a:endParaRPr sz="1800" b="1" i="0" u="none" strike="noStrike" cap="none" dirty="0">
              <a:solidFill>
                <a:srgbClr val="000000"/>
              </a:solidFill>
              <a:latin typeface="Arial"/>
              <a:ea typeface="Arial"/>
              <a:cs typeface="Arial"/>
              <a:sym typeface="Arial"/>
            </a:endParaRPr>
          </a:p>
        </p:txBody>
      </p:sp>
      <p:pic>
        <p:nvPicPr>
          <p:cNvPr id="2" name="Google Shape;370;g135efd730ba_0_1" descr="Text, application&#10;&#10;Description automatically generated">
            <a:extLst>
              <a:ext uri="{FF2B5EF4-FFF2-40B4-BE49-F238E27FC236}">
                <a16:creationId xmlns:a16="http://schemas.microsoft.com/office/drawing/2014/main" id="{E82D9965-4100-855C-090D-36312189299B}"/>
              </a:ext>
            </a:extLst>
          </p:cNvPr>
          <p:cNvPicPr preferRelativeResize="0"/>
          <p:nvPr/>
        </p:nvPicPr>
        <p:blipFill rotWithShape="1">
          <a:blip r:embed="rId9">
            <a:alphaModFix/>
          </a:blip>
          <a:srcRect/>
          <a:stretch/>
        </p:blipFill>
        <p:spPr>
          <a:xfrm>
            <a:off x="7600568" y="76200"/>
            <a:ext cx="1510907" cy="1102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A0D6E-1B5E-F887-0E49-C348030DBF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E56F0D-9BAA-A4EB-501A-DF62E9C9F89A}"/>
              </a:ext>
            </a:extLst>
          </p:cNvPr>
          <p:cNvSpPr>
            <a:spLocks noGrp="1"/>
          </p:cNvSpPr>
          <p:nvPr>
            <p:ph type="title"/>
          </p:nvPr>
        </p:nvSpPr>
        <p:spPr>
          <a:xfrm>
            <a:off x="820101" y="206338"/>
            <a:ext cx="7401491" cy="857250"/>
          </a:xfrm>
        </p:spPr>
        <p:txBody>
          <a:bodyPr>
            <a:normAutofit/>
          </a:bodyPr>
          <a:lstStyle/>
          <a:p>
            <a:r>
              <a:rPr lang="en-US" sz="32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Why Focus on Elections?</a:t>
            </a:r>
          </a:p>
        </p:txBody>
      </p:sp>
      <p:sp>
        <p:nvSpPr>
          <p:cNvPr id="6" name="Slide Number Placeholder 5">
            <a:extLst>
              <a:ext uri="{FF2B5EF4-FFF2-40B4-BE49-F238E27FC236}">
                <a16:creationId xmlns:a16="http://schemas.microsoft.com/office/drawing/2014/main" id="{F3D546C9-EE8F-97AA-8CA2-432D30B57A16}"/>
              </a:ext>
            </a:extLst>
          </p:cNvPr>
          <p:cNvSpPr>
            <a:spLocks noGrp="1"/>
          </p:cNvSpPr>
          <p:nvPr>
            <p:ph type="sldNum" sz="quarter" idx="12"/>
          </p:nvPr>
        </p:nvSpPr>
        <p:spPr/>
        <p:txBody>
          <a:bodyPr/>
          <a:lstStyle/>
          <a:p>
            <a:fld id="{307E6868-079E-1649-B8D1-459B42CE4DE3}" type="slidenum">
              <a:rPr lang="en-US" smtClean="0">
                <a:latin typeface="Open Sans" panose="020B0606030504020204" pitchFamily="34" charset="0"/>
                <a:ea typeface="Open Sans" panose="020B0606030504020204" pitchFamily="34" charset="0"/>
                <a:cs typeface="Open Sans" panose="020B0606030504020204" pitchFamily="34" charset="0"/>
              </a:rPr>
              <a:t>17</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1">
            <a:extLst>
              <a:ext uri="{FF2B5EF4-FFF2-40B4-BE49-F238E27FC236}">
                <a16:creationId xmlns:a16="http://schemas.microsoft.com/office/drawing/2014/main" id="{DC5D8703-DF36-3C99-841A-FBC22352214B}"/>
              </a:ext>
            </a:extLst>
          </p:cNvPr>
          <p:cNvSpPr txBox="1">
            <a:spLocks/>
          </p:cNvSpPr>
          <p:nvPr/>
        </p:nvSpPr>
        <p:spPr>
          <a:xfrm>
            <a:off x="533719" y="1551214"/>
            <a:ext cx="8153081" cy="26099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a:lstStyle>
          <a:p>
            <a:pPr marL="285750" indent="-285750" algn="l">
              <a:lnSpc>
                <a:spcPct val="114000"/>
              </a:lnSpc>
              <a:spcBef>
                <a:spcPts val="0"/>
              </a:spcBef>
              <a:spcAft>
                <a:spcPts val="600"/>
              </a:spcAft>
              <a:buFont typeface="Arial" panose="020B0604020202020204" pitchFamily="34" charset="0"/>
              <a:buChar char="•"/>
            </a:pPr>
            <a:r>
              <a:rPr lang="en-US" sz="28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Establish early relationships </a:t>
            </a:r>
          </a:p>
          <a:p>
            <a:pPr marL="285750" indent="-285750" algn="l">
              <a:lnSpc>
                <a:spcPct val="114000"/>
              </a:lnSpc>
              <a:spcBef>
                <a:spcPts val="0"/>
              </a:spcBef>
              <a:spcAft>
                <a:spcPts val="600"/>
              </a:spcAft>
              <a:buFont typeface="Arial" panose="020B0604020202020204" pitchFamily="34" charset="0"/>
              <a:buChar char="•"/>
            </a:pPr>
            <a:r>
              <a:rPr lang="en-US" sz="28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Get to candidates when they are listening </a:t>
            </a:r>
          </a:p>
          <a:p>
            <a:pPr marL="285750" indent="-285750" algn="l">
              <a:lnSpc>
                <a:spcPct val="114000"/>
              </a:lnSpc>
              <a:spcBef>
                <a:spcPts val="0"/>
              </a:spcBef>
              <a:spcAft>
                <a:spcPts val="600"/>
              </a:spcAft>
              <a:buFont typeface="Arial" panose="020B0604020202020204" pitchFamily="34" charset="0"/>
              <a:buChar char="•"/>
            </a:pPr>
            <a:r>
              <a:rPr lang="en-US" sz="28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Educate candidates and the public on poverty</a:t>
            </a:r>
          </a:p>
          <a:p>
            <a:pPr marL="285750" indent="-285750" algn="l">
              <a:lnSpc>
                <a:spcPct val="114000"/>
              </a:lnSpc>
              <a:spcBef>
                <a:spcPts val="0"/>
              </a:spcBef>
              <a:spcAft>
                <a:spcPts val="600"/>
              </a:spcAft>
              <a:buFont typeface="Arial" panose="020B0604020202020204" pitchFamily="34" charset="0"/>
              <a:buChar char="•"/>
            </a:pPr>
            <a:r>
              <a:rPr lang="en-US" sz="28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Get candidates on the record</a:t>
            </a:r>
          </a:p>
          <a:p>
            <a:pPr marL="285750" indent="-285750" algn="l">
              <a:lnSpc>
                <a:spcPct val="114000"/>
              </a:lnSpc>
              <a:spcBef>
                <a:spcPts val="0"/>
              </a:spcBef>
              <a:spcAft>
                <a:spcPts val="600"/>
              </a:spcAft>
              <a:buFont typeface="Arial" panose="020B0604020202020204" pitchFamily="34" charset="0"/>
              <a:buChar char="•"/>
            </a:pPr>
            <a:r>
              <a:rPr lang="en-US" sz="28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Set the agenda for the next Congress</a:t>
            </a:r>
          </a:p>
          <a:p>
            <a:pPr marL="285750" indent="-285750" algn="l">
              <a:lnSpc>
                <a:spcPct val="114000"/>
              </a:lnSpc>
              <a:spcBef>
                <a:spcPts val="0"/>
              </a:spcBef>
              <a:spcAft>
                <a:spcPts val="600"/>
              </a:spcAft>
              <a:buFont typeface="Arial" panose="020B0604020202020204" pitchFamily="34" charset="0"/>
              <a:buChar char="•"/>
            </a:pPr>
            <a:r>
              <a:rPr lang="en-US" sz="2800" b="0" dirty="0">
                <a:solidFill>
                  <a:srgbClr val="000000"/>
                </a:solidFill>
                <a:latin typeface="Open Sans" panose="020B0606030504020204" pitchFamily="34" charset="0"/>
                <a:ea typeface="Open Sans" panose="020B0606030504020204" pitchFamily="34" charset="0"/>
                <a:cs typeface="Open Sans" panose="020B0606030504020204" pitchFamily="34" charset="0"/>
              </a:rPr>
              <a:t>Engage the community </a:t>
            </a:r>
          </a:p>
        </p:txBody>
      </p:sp>
    </p:spTree>
    <p:extLst>
      <p:ext uri="{BB962C8B-B14F-4D97-AF65-F5344CB8AC3E}">
        <p14:creationId xmlns:p14="http://schemas.microsoft.com/office/powerpoint/2010/main" val="1538434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A0D6E-1B5E-F887-0E49-C348030DBF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E56F0D-9BAA-A4EB-501A-DF62E9C9F89A}"/>
              </a:ext>
            </a:extLst>
          </p:cNvPr>
          <p:cNvSpPr>
            <a:spLocks noGrp="1"/>
          </p:cNvSpPr>
          <p:nvPr>
            <p:ph type="title"/>
          </p:nvPr>
        </p:nvSpPr>
        <p:spPr>
          <a:xfrm>
            <a:off x="820101" y="206338"/>
            <a:ext cx="7401491" cy="857250"/>
          </a:xfrm>
        </p:spPr>
        <p:txBody>
          <a:bodyPr>
            <a:normAutofit/>
          </a:bodyPr>
          <a:lstStyle/>
          <a:p>
            <a:r>
              <a:rPr lang="en-US" sz="32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Election Engagement Resources</a:t>
            </a:r>
          </a:p>
        </p:txBody>
      </p:sp>
      <p:sp>
        <p:nvSpPr>
          <p:cNvPr id="6" name="Slide Number Placeholder 5">
            <a:extLst>
              <a:ext uri="{FF2B5EF4-FFF2-40B4-BE49-F238E27FC236}">
                <a16:creationId xmlns:a16="http://schemas.microsoft.com/office/drawing/2014/main" id="{F3D546C9-EE8F-97AA-8CA2-432D30B57A16}"/>
              </a:ext>
            </a:extLst>
          </p:cNvPr>
          <p:cNvSpPr>
            <a:spLocks noGrp="1"/>
          </p:cNvSpPr>
          <p:nvPr>
            <p:ph type="sldNum" sz="quarter" idx="12"/>
          </p:nvPr>
        </p:nvSpPr>
        <p:spPr/>
        <p:txBody>
          <a:bodyPr/>
          <a:lstStyle/>
          <a:p>
            <a:fld id="{307E6868-079E-1649-B8D1-459B42CE4DE3}" type="slidenum">
              <a:rPr lang="en-US" smtClean="0"/>
              <a:t>18</a:t>
            </a:fld>
            <a:endParaRPr lang="en-US" dirty="0"/>
          </a:p>
        </p:txBody>
      </p:sp>
      <p:sp>
        <p:nvSpPr>
          <p:cNvPr id="3" name="Title 1">
            <a:extLst>
              <a:ext uri="{FF2B5EF4-FFF2-40B4-BE49-F238E27FC236}">
                <a16:creationId xmlns:a16="http://schemas.microsoft.com/office/drawing/2014/main" id="{DC5D8703-DF36-3C99-841A-FBC22352214B}"/>
              </a:ext>
            </a:extLst>
          </p:cNvPr>
          <p:cNvSpPr txBox="1">
            <a:spLocks/>
          </p:cNvSpPr>
          <p:nvPr/>
        </p:nvSpPr>
        <p:spPr>
          <a:xfrm>
            <a:off x="444305" y="1894608"/>
            <a:ext cx="8153081" cy="204163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a:lstStyle>
          <a:p>
            <a:pPr algn="l">
              <a:lnSpc>
                <a:spcPct val="114000"/>
              </a:lnSpc>
              <a:spcBef>
                <a:spcPts val="0"/>
              </a:spcBef>
              <a:spcAft>
                <a:spcPts val="600"/>
              </a:spcAft>
            </a:pPr>
            <a:r>
              <a:rPr lang="en-US" sz="2800" dirty="0" err="1">
                <a:solidFill>
                  <a:srgbClr val="000000"/>
                </a:solidFill>
                <a:latin typeface="Open Sans"/>
                <a:ea typeface="Open Sans"/>
                <a:cs typeface="Open Sans"/>
              </a:rPr>
              <a:t>RESULTS.org</a:t>
            </a:r>
            <a:r>
              <a:rPr lang="en-US" sz="2800" dirty="0">
                <a:solidFill>
                  <a:srgbClr val="000000"/>
                </a:solidFill>
                <a:latin typeface="Open Sans"/>
                <a:ea typeface="Open Sans"/>
                <a:cs typeface="Open Sans"/>
              </a:rPr>
              <a:t>/Issues/Community of Change</a:t>
            </a:r>
          </a:p>
          <a:p>
            <a:pPr algn="l">
              <a:lnSpc>
                <a:spcPct val="114000"/>
              </a:lnSpc>
              <a:spcBef>
                <a:spcPts val="0"/>
              </a:spcBef>
              <a:spcAft>
                <a:spcPts val="600"/>
              </a:spcAft>
            </a:pPr>
            <a:r>
              <a:rPr lang="en-US" sz="2800" dirty="0">
                <a:solidFill>
                  <a:srgbClr val="000000"/>
                </a:solidFill>
                <a:latin typeface="Open Sans"/>
                <a:ea typeface="Open Sans"/>
                <a:cs typeface="Open Sans"/>
                <a:hlinkClick r:id="rId3"/>
              </a:rPr>
              <a:t>https://results.org/resources/2024-election-engagement-resources</a:t>
            </a:r>
            <a:r>
              <a:rPr lang="en-US" sz="2800" dirty="0">
                <a:solidFill>
                  <a:srgbClr val="000000"/>
                </a:solidFill>
                <a:latin typeface="Open Sans"/>
                <a:ea typeface="Open Sans"/>
                <a:cs typeface="Open Sans"/>
              </a:rPr>
              <a:t>  </a:t>
            </a:r>
          </a:p>
          <a:p>
            <a:pPr algn="l">
              <a:lnSpc>
                <a:spcPct val="114000"/>
              </a:lnSpc>
              <a:spcBef>
                <a:spcPts val="0"/>
              </a:spcBef>
              <a:spcAft>
                <a:spcPts val="600"/>
              </a:spcAft>
            </a:pPr>
            <a:endParaRPr lang="en-US" sz="2800" b="0" dirty="0">
              <a:solidFill>
                <a:srgbClr val="000000"/>
              </a:solidFill>
              <a:latin typeface="Open Sans"/>
              <a:ea typeface="Open Sans"/>
              <a:cs typeface="Open Sans"/>
            </a:endParaRPr>
          </a:p>
          <a:p>
            <a:pPr algn="l">
              <a:lnSpc>
                <a:spcPct val="114000"/>
              </a:lnSpc>
              <a:spcBef>
                <a:spcPts val="0"/>
              </a:spcBef>
              <a:spcAft>
                <a:spcPts val="600"/>
              </a:spcAft>
            </a:pP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Tight races: </a:t>
            </a: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4"/>
              </a:rPr>
              <a:t>https://www.cookpolitical.com/ratings</a:t>
            </a: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43384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A0D6E-1B5E-F887-0E49-C348030DBF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E56F0D-9BAA-A4EB-501A-DF62E9C9F89A}"/>
              </a:ext>
            </a:extLst>
          </p:cNvPr>
          <p:cNvSpPr>
            <a:spLocks noGrp="1"/>
          </p:cNvSpPr>
          <p:nvPr>
            <p:ph type="title"/>
          </p:nvPr>
        </p:nvSpPr>
        <p:spPr>
          <a:xfrm>
            <a:off x="820101" y="206338"/>
            <a:ext cx="7401491" cy="857250"/>
          </a:xfrm>
        </p:spPr>
        <p:txBody>
          <a:bodyPr>
            <a:normAutofit/>
          </a:bodyPr>
          <a:lstStyle/>
          <a:p>
            <a:r>
              <a:rPr lang="en-US" sz="32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Global Poverty Questions</a:t>
            </a:r>
          </a:p>
        </p:txBody>
      </p:sp>
      <p:sp>
        <p:nvSpPr>
          <p:cNvPr id="6" name="Slide Number Placeholder 5">
            <a:extLst>
              <a:ext uri="{FF2B5EF4-FFF2-40B4-BE49-F238E27FC236}">
                <a16:creationId xmlns:a16="http://schemas.microsoft.com/office/drawing/2014/main" id="{F3D546C9-EE8F-97AA-8CA2-432D30B57A16}"/>
              </a:ext>
            </a:extLst>
          </p:cNvPr>
          <p:cNvSpPr>
            <a:spLocks noGrp="1"/>
          </p:cNvSpPr>
          <p:nvPr>
            <p:ph type="sldNum" sz="quarter" idx="12"/>
          </p:nvPr>
        </p:nvSpPr>
        <p:spPr/>
        <p:txBody>
          <a:bodyPr/>
          <a:lstStyle/>
          <a:p>
            <a:fld id="{307E6868-079E-1649-B8D1-459B42CE4DE3}" type="slidenum">
              <a:rPr lang="en-US" smtClean="0"/>
              <a:t>19</a:t>
            </a:fld>
            <a:endParaRPr lang="en-US" dirty="0"/>
          </a:p>
        </p:txBody>
      </p:sp>
      <p:sp>
        <p:nvSpPr>
          <p:cNvPr id="3" name="Title 1">
            <a:extLst>
              <a:ext uri="{FF2B5EF4-FFF2-40B4-BE49-F238E27FC236}">
                <a16:creationId xmlns:a16="http://schemas.microsoft.com/office/drawing/2014/main" id="{DC5D8703-DF36-3C99-841A-FBC22352214B}"/>
              </a:ext>
            </a:extLst>
          </p:cNvPr>
          <p:cNvSpPr txBox="1">
            <a:spLocks/>
          </p:cNvSpPr>
          <p:nvPr/>
        </p:nvSpPr>
        <p:spPr>
          <a:xfrm>
            <a:off x="412776" y="1550933"/>
            <a:ext cx="8153081" cy="204163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a:lstStyle>
          <a:p>
            <a:pPr marL="457200" indent="-457200" algn="l">
              <a:lnSpc>
                <a:spcPct val="114000"/>
              </a:lnSpc>
              <a:spcBef>
                <a:spcPts val="0"/>
              </a:spcBef>
              <a:spcAft>
                <a:spcPts val="600"/>
              </a:spcAft>
              <a:buFont typeface="Arial"/>
              <a:buChar char="•"/>
            </a:pPr>
            <a:r>
              <a:rPr lang="en-US" sz="2800" dirty="0">
                <a:solidFill>
                  <a:srgbClr val="000000"/>
                </a:solidFill>
                <a:latin typeface="Open Sans"/>
                <a:ea typeface="Open Sans"/>
                <a:cs typeface="Open Sans"/>
              </a:rPr>
              <a:t>Global Nutrition</a:t>
            </a:r>
          </a:p>
          <a:p>
            <a:pPr marL="457200" indent="-457200" algn="l">
              <a:lnSpc>
                <a:spcPct val="114000"/>
              </a:lnSpc>
              <a:spcBef>
                <a:spcPts val="0"/>
              </a:spcBef>
              <a:spcAft>
                <a:spcPts val="600"/>
              </a:spcAft>
              <a:buFont typeface="Arial"/>
              <a:buChar char="•"/>
            </a:pPr>
            <a:r>
              <a:rPr lang="en-US" sz="2800" dirty="0">
                <a:solidFill>
                  <a:srgbClr val="000000"/>
                </a:solidFill>
                <a:latin typeface="Open Sans"/>
                <a:ea typeface="Open Sans"/>
                <a:cs typeface="Open Sans"/>
              </a:rPr>
              <a:t>Global Fund to Fight AIDS, TB, and Malaria</a:t>
            </a:r>
          </a:p>
          <a:p>
            <a:pPr marL="457200" indent="-457200" algn="l">
              <a:lnSpc>
                <a:spcPct val="114000"/>
              </a:lnSpc>
              <a:spcBef>
                <a:spcPts val="0"/>
              </a:spcBef>
              <a:spcAft>
                <a:spcPts val="600"/>
              </a:spcAft>
              <a:buFont typeface="Arial"/>
              <a:buChar char="•"/>
            </a:pPr>
            <a:r>
              <a:rPr lang="en-US" sz="2800" dirty="0">
                <a:solidFill>
                  <a:srgbClr val="000000"/>
                </a:solidFill>
                <a:latin typeface="Open Sans"/>
                <a:ea typeface="Open Sans"/>
                <a:cs typeface="Open Sans"/>
              </a:rPr>
              <a:t>Global Vaccines/Gavi</a:t>
            </a:r>
            <a:endParaRPr lang="en-US" sz="2800" dirty="0">
              <a:cs typeface="Calibri"/>
            </a:endParaRPr>
          </a:p>
          <a:p>
            <a:pPr marL="342900" indent="-342900" algn="l">
              <a:lnSpc>
                <a:spcPct val="114000"/>
              </a:lnSpc>
              <a:buFont typeface="Arial" panose="020B0604020202020204" pitchFamily="34" charset="0"/>
              <a:buChar char="•"/>
            </a:pPr>
            <a:endParaRPr lang="en-US" sz="1800" b="0" dirty="0">
              <a:solidFill>
                <a:srgbClr val="000000"/>
              </a:solidFill>
              <a:latin typeface="Open Sans"/>
              <a:ea typeface="Open Sans"/>
              <a:cs typeface="Open Sans"/>
            </a:endParaRPr>
          </a:p>
        </p:txBody>
      </p:sp>
    </p:spTree>
    <p:extLst>
      <p:ext uri="{BB962C8B-B14F-4D97-AF65-F5344CB8AC3E}">
        <p14:creationId xmlns:p14="http://schemas.microsoft.com/office/powerpoint/2010/main" val="75822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388b835e1_0_23"/>
          <p:cNvSpPr txBox="1">
            <a:spLocks noGrp="1"/>
          </p:cNvSpPr>
          <p:nvPr>
            <p:ph type="subTitle" idx="1"/>
          </p:nvPr>
        </p:nvSpPr>
        <p:spPr>
          <a:xfrm>
            <a:off x="615908" y="282715"/>
            <a:ext cx="7411346" cy="85077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sz="3600" b="1">
                <a:solidFill>
                  <a:schemeClr val="dk1"/>
                </a:solidFill>
                <a:latin typeface="Open Sans"/>
                <a:ea typeface="Open Sans"/>
                <a:cs typeface="Open Sans"/>
                <a:sym typeface="Open Sans"/>
              </a:rPr>
              <a:t>Welcome everyone!</a:t>
            </a:r>
            <a:endParaRPr sz="3600" b="1">
              <a:solidFill>
                <a:schemeClr val="dk1"/>
              </a:solidFill>
              <a:latin typeface="Open Sans"/>
              <a:ea typeface="Open Sans"/>
              <a:cs typeface="Open Sans"/>
              <a:sym typeface="Open Sans"/>
            </a:endParaRPr>
          </a:p>
        </p:txBody>
      </p:sp>
      <p:sp>
        <p:nvSpPr>
          <p:cNvPr id="265" name="Google Shape;265;g14388b835e1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
        <p:nvSpPr>
          <p:cNvPr id="266" name="Google Shape;266;g14388b835e1_0_23"/>
          <p:cNvSpPr txBox="1"/>
          <p:nvPr/>
        </p:nvSpPr>
        <p:spPr>
          <a:xfrm>
            <a:off x="130921" y="1165075"/>
            <a:ext cx="8225100" cy="3570600"/>
          </a:xfrm>
          <a:prstGeom prst="rect">
            <a:avLst/>
          </a:prstGeom>
          <a:noFill/>
          <a:ln>
            <a:noFill/>
          </a:ln>
        </p:spPr>
        <p:txBody>
          <a:bodyPr spcFirstLastPara="1" wrap="square" lIns="91425" tIns="45700" rIns="91425" bIns="45700" anchor="t" anchorCtr="0">
            <a:normAutofit/>
          </a:bodyPr>
          <a:lstStyle/>
          <a:p>
            <a:pPr marL="71120" algn="ctr">
              <a:spcBef>
                <a:spcPts val="640"/>
              </a:spcBef>
              <a:buClr>
                <a:schemeClr val="dk1"/>
              </a:buClr>
              <a:buSzPct val="100000"/>
            </a:pPr>
            <a:r>
              <a:rPr lang="en-US" sz="2800" i="1">
                <a:solidFill>
                  <a:schemeClr val="dk1"/>
                </a:solidFill>
                <a:latin typeface="Open Sans"/>
                <a:ea typeface="Open Sans"/>
                <a:cs typeface="Open Sans"/>
                <a:sym typeface="Open Sans"/>
              </a:rPr>
              <a:t>Let us know where you are joining us</a:t>
            </a:r>
          </a:p>
          <a:p>
            <a:pPr marL="71120" algn="ctr">
              <a:spcBef>
                <a:spcPts val="640"/>
              </a:spcBef>
              <a:buClr>
                <a:schemeClr val="dk1"/>
              </a:buClr>
              <a:buSzPct val="100000"/>
            </a:pPr>
            <a:r>
              <a:rPr lang="en-US" sz="2800" i="1">
                <a:solidFill>
                  <a:schemeClr val="dk1"/>
                </a:solidFill>
                <a:latin typeface="Open Sans"/>
                <a:ea typeface="Open Sans"/>
                <a:cs typeface="Open Sans"/>
                <a:sym typeface="Open Sans"/>
              </a:rPr>
              <a:t> from in the chat!</a:t>
            </a:r>
          </a:p>
          <a:p>
            <a:pPr marL="71120" algn="ctr">
              <a:spcBef>
                <a:spcPts val="640"/>
              </a:spcBef>
              <a:buClr>
                <a:schemeClr val="dk1"/>
              </a:buClr>
              <a:buSzPct val="100000"/>
            </a:pPr>
            <a:endParaRPr lang="en-US" sz="2800" b="0" i="1" u="none" strike="noStrike" cap="none">
              <a:solidFill>
                <a:schemeClr val="dk1"/>
              </a:solidFill>
              <a:latin typeface="Open Sans"/>
              <a:ea typeface="Open Sans"/>
              <a:cs typeface="Open Sans"/>
              <a:sym typeface="Open Sans"/>
            </a:endParaRPr>
          </a:p>
          <a:p>
            <a:pPr marL="71120" algn="ctr">
              <a:spcBef>
                <a:spcPts val="640"/>
              </a:spcBef>
              <a:buClr>
                <a:schemeClr val="dk1"/>
              </a:buClr>
              <a:buSzPct val="100000"/>
            </a:pPr>
            <a:r>
              <a:rPr lang="en-US" sz="2800" b="0" i="1" u="none" strike="noStrike" cap="none">
                <a:solidFill>
                  <a:schemeClr val="dk1"/>
                </a:solidFill>
                <a:latin typeface="Open Sans"/>
                <a:ea typeface="Open Sans"/>
                <a:cs typeface="Open Sans"/>
                <a:sym typeface="Open Sans"/>
              </a:rPr>
              <a:t>Share a greeting in another language if you know one.</a:t>
            </a:r>
            <a:br>
              <a:rPr lang="en-US" sz="2800" b="0" i="0" u="none" strike="noStrike" cap="none">
                <a:solidFill>
                  <a:schemeClr val="dk1"/>
                </a:solidFill>
                <a:latin typeface="Open Sans"/>
                <a:ea typeface="Open Sans"/>
                <a:cs typeface="Open Sans"/>
                <a:sym typeface="Open Sans"/>
              </a:rPr>
            </a:br>
            <a:endParaRPr lang="en-US" sz="2800" b="0" i="0" u="none" strike="noStrike" cap="none">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Calibri"/>
              <a:ea typeface="Calibri"/>
              <a:cs typeface="Calibri"/>
              <a:sym typeface="Calibri"/>
            </a:endParaRPr>
          </a:p>
        </p:txBody>
      </p:sp>
      <p:pic>
        <p:nvPicPr>
          <p:cNvPr id="267" name="Google Shape;267;g14388b835e1_0_23"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660140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A0D6E-1B5E-F887-0E49-C348030DBF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E56F0D-9BAA-A4EB-501A-DF62E9C9F89A}"/>
              </a:ext>
            </a:extLst>
          </p:cNvPr>
          <p:cNvSpPr>
            <a:spLocks noGrp="1"/>
          </p:cNvSpPr>
          <p:nvPr>
            <p:ph type="title"/>
          </p:nvPr>
        </p:nvSpPr>
        <p:spPr>
          <a:xfrm>
            <a:off x="820101" y="206338"/>
            <a:ext cx="7401491" cy="857250"/>
          </a:xfrm>
        </p:spPr>
        <p:txBody>
          <a:bodyPr>
            <a:normAutofit/>
          </a:bodyPr>
          <a:lstStyle/>
          <a:p>
            <a:r>
              <a:rPr lang="en-US" sz="3200" b="1" dirty="0">
                <a:solidFill>
                  <a:srgbClr val="D50032"/>
                </a:solidFill>
              </a:rPr>
              <a:t>U.S. Poverty Questions</a:t>
            </a:r>
          </a:p>
        </p:txBody>
      </p:sp>
      <p:sp>
        <p:nvSpPr>
          <p:cNvPr id="6" name="Slide Number Placeholder 5">
            <a:extLst>
              <a:ext uri="{FF2B5EF4-FFF2-40B4-BE49-F238E27FC236}">
                <a16:creationId xmlns:a16="http://schemas.microsoft.com/office/drawing/2014/main" id="{F3D546C9-EE8F-97AA-8CA2-432D30B57A16}"/>
              </a:ext>
            </a:extLst>
          </p:cNvPr>
          <p:cNvSpPr>
            <a:spLocks noGrp="1"/>
          </p:cNvSpPr>
          <p:nvPr>
            <p:ph type="sldNum" sz="quarter" idx="12"/>
          </p:nvPr>
        </p:nvSpPr>
        <p:spPr/>
        <p:txBody>
          <a:bodyPr/>
          <a:lstStyle/>
          <a:p>
            <a:fld id="{307E6868-079E-1649-B8D1-459B42CE4DE3}" type="slidenum">
              <a:rPr lang="en-US" smtClean="0"/>
              <a:t>20</a:t>
            </a:fld>
            <a:endParaRPr lang="en-US" dirty="0"/>
          </a:p>
        </p:txBody>
      </p:sp>
      <p:sp>
        <p:nvSpPr>
          <p:cNvPr id="3" name="Title 1">
            <a:extLst>
              <a:ext uri="{FF2B5EF4-FFF2-40B4-BE49-F238E27FC236}">
                <a16:creationId xmlns:a16="http://schemas.microsoft.com/office/drawing/2014/main" id="{DC5D8703-DF36-3C99-841A-FBC22352214B}"/>
              </a:ext>
            </a:extLst>
          </p:cNvPr>
          <p:cNvSpPr txBox="1">
            <a:spLocks/>
          </p:cNvSpPr>
          <p:nvPr/>
        </p:nvSpPr>
        <p:spPr>
          <a:xfrm>
            <a:off x="1151176" y="1520304"/>
            <a:ext cx="5155031" cy="210289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a:lstStyle>
          <a:p>
            <a:pPr marL="457200" indent="-457200" algn="l">
              <a:lnSpc>
                <a:spcPct val="114000"/>
              </a:lnSpc>
              <a:spcBef>
                <a:spcPts val="0"/>
              </a:spcBef>
              <a:spcAft>
                <a:spcPts val="600"/>
              </a:spcAft>
              <a:buFont typeface="Arial"/>
              <a:buChar char="•"/>
            </a:pPr>
            <a:r>
              <a:rPr lang="en-US" sz="2800" dirty="0">
                <a:solidFill>
                  <a:srgbClr val="000000"/>
                </a:solidFill>
                <a:latin typeface="Open Sans"/>
                <a:ea typeface="Open Sans"/>
                <a:cs typeface="Open Sans"/>
              </a:rPr>
              <a:t>Child Tax Credit</a:t>
            </a:r>
            <a:endParaRPr lang="en-US" sz="2800" dirty="0"/>
          </a:p>
          <a:p>
            <a:pPr marL="457200" indent="-457200" algn="l">
              <a:lnSpc>
                <a:spcPct val="114000"/>
              </a:lnSpc>
              <a:spcBef>
                <a:spcPts val="0"/>
              </a:spcBef>
              <a:spcAft>
                <a:spcPts val="600"/>
              </a:spcAft>
              <a:buFont typeface="Arial"/>
              <a:buChar char="•"/>
            </a:pPr>
            <a:r>
              <a:rPr lang="en-US" sz="2800" dirty="0">
                <a:solidFill>
                  <a:srgbClr val="000000"/>
                </a:solidFill>
                <a:latin typeface="Open Sans"/>
                <a:ea typeface="Open Sans"/>
                <a:cs typeface="Open Sans"/>
              </a:rPr>
              <a:t>Nutrition</a:t>
            </a:r>
            <a:endParaRPr lang="en-US" sz="2800" dirty="0">
              <a:latin typeface="Open Sans"/>
              <a:ea typeface="Open Sans"/>
              <a:cs typeface="Open Sans"/>
            </a:endParaRPr>
          </a:p>
          <a:p>
            <a:pPr marL="457200" indent="-457200" algn="l">
              <a:lnSpc>
                <a:spcPct val="114000"/>
              </a:lnSpc>
              <a:spcBef>
                <a:spcPts val="0"/>
              </a:spcBef>
              <a:spcAft>
                <a:spcPts val="600"/>
              </a:spcAft>
              <a:buFont typeface="Arial"/>
              <a:buChar char="•"/>
            </a:pPr>
            <a:r>
              <a:rPr lang="en-US" sz="2800" dirty="0">
                <a:solidFill>
                  <a:srgbClr val="000000"/>
                </a:solidFill>
                <a:latin typeface="Open Sans"/>
                <a:ea typeface="Open Sans"/>
                <a:cs typeface="Open Sans"/>
              </a:rPr>
              <a:t>Housing</a:t>
            </a:r>
            <a:endParaRPr lang="en-US" sz="2800" dirty="0"/>
          </a:p>
        </p:txBody>
      </p:sp>
    </p:spTree>
    <p:extLst>
      <p:ext uri="{BB962C8B-B14F-4D97-AF65-F5344CB8AC3E}">
        <p14:creationId xmlns:p14="http://schemas.microsoft.com/office/powerpoint/2010/main" val="3270131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AA598-F09C-DF73-CA2B-9DAB7AB77AE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76F125-5F2E-E5F8-1A19-BA59EBB6B3CB}"/>
              </a:ext>
            </a:extLst>
          </p:cNvPr>
          <p:cNvSpPr>
            <a:spLocks noGrp="1"/>
          </p:cNvSpPr>
          <p:nvPr>
            <p:ph idx="1"/>
          </p:nvPr>
        </p:nvSpPr>
        <p:spPr>
          <a:xfrm>
            <a:off x="-68752" y="3937247"/>
            <a:ext cx="9144000" cy="1206253"/>
          </a:xfrm>
        </p:spPr>
        <p:txBody>
          <a:bodyPr vert="horz" lIns="91440" tIns="45720" rIns="91440" bIns="45720" rtlCol="0" anchor="t">
            <a:noAutofit/>
          </a:bodyPr>
          <a:lstStyle/>
          <a:p>
            <a:pPr marL="0" indent="0" algn="ctr">
              <a:lnSpc>
                <a:spcPct val="113000"/>
              </a:lnSpc>
              <a:spcBef>
                <a:spcPts val="0"/>
              </a:spcBef>
              <a:buNone/>
            </a:pPr>
            <a:br>
              <a:rPr lang="en-US" sz="2400" dirty="0"/>
            </a:br>
            <a:r>
              <a:rPr lang="en-US" sz="2400" dirty="0">
                <a:latin typeface="Open Sans"/>
                <a:ea typeface="Open Sans"/>
                <a:cs typeface="Open Sans"/>
                <a:hlinkClick r:id="rId2"/>
              </a:rPr>
              <a:t>Register here</a:t>
            </a:r>
            <a:endParaRPr lang="en-US" sz="2400" dirty="0"/>
          </a:p>
          <a:p>
            <a:pPr marL="0" indent="0" algn="ctr">
              <a:lnSpc>
                <a:spcPct val="114000"/>
              </a:lnSpc>
              <a:spcBef>
                <a:spcPts val="0"/>
              </a:spcBef>
              <a:buNone/>
            </a:pPr>
            <a:br>
              <a:rPr lang="en-US" sz="2400" dirty="0">
                <a:solidFill>
                  <a:srgbClr val="232333"/>
                </a:solidFill>
                <a:latin typeface="Open Sans"/>
                <a:ea typeface="Open Sans"/>
                <a:cs typeface="Open Sans"/>
              </a:rPr>
            </a:br>
            <a:endParaRPr lang="en-US" sz="2400" b="1" dirty="0">
              <a:latin typeface="Open Sans"/>
              <a:ea typeface="Open Sans"/>
              <a:cs typeface="Open Sans"/>
            </a:endParaRPr>
          </a:p>
        </p:txBody>
      </p:sp>
      <p:sp>
        <p:nvSpPr>
          <p:cNvPr id="4" name="Slide Number Placeholder 3">
            <a:extLst>
              <a:ext uri="{FF2B5EF4-FFF2-40B4-BE49-F238E27FC236}">
                <a16:creationId xmlns:a16="http://schemas.microsoft.com/office/drawing/2014/main" id="{1FB2CDFD-E113-329E-4EAB-576FC6BA7242}"/>
              </a:ext>
            </a:extLst>
          </p:cNvPr>
          <p:cNvSpPr>
            <a:spLocks noGrp="1"/>
          </p:cNvSpPr>
          <p:nvPr>
            <p:ph type="sldNum" sz="quarter" idx="12"/>
          </p:nvPr>
        </p:nvSpPr>
        <p:spPr/>
        <p:txBody>
          <a:bodyPr/>
          <a:lstStyle/>
          <a:p>
            <a:fld id="{307E6868-079E-1649-B8D1-459B42CE4DE3}" type="slidenum">
              <a:rPr lang="en-US" smtClean="0"/>
              <a:t>21</a:t>
            </a:fld>
            <a:endParaRPr lang="en-US"/>
          </a:p>
        </p:txBody>
      </p:sp>
      <p:pic>
        <p:nvPicPr>
          <p:cNvPr id="6" name="Picture 5" descr="A red and white rectangular sign with text&#10;&#10;Description automatically generated">
            <a:extLst>
              <a:ext uri="{FF2B5EF4-FFF2-40B4-BE49-F238E27FC236}">
                <a16:creationId xmlns:a16="http://schemas.microsoft.com/office/drawing/2014/main" id="{E2F05824-98F8-C653-8C75-EF3B8FE6A388}"/>
              </a:ext>
            </a:extLst>
          </p:cNvPr>
          <p:cNvPicPr>
            <a:picLocks noChangeAspect="1"/>
          </p:cNvPicPr>
          <p:nvPr/>
        </p:nvPicPr>
        <p:blipFill>
          <a:blip r:embed="rId3"/>
          <a:srcRect l="7158" t="19450" r="5559" b="10242"/>
          <a:stretch/>
        </p:blipFill>
        <p:spPr>
          <a:xfrm>
            <a:off x="2263082" y="297172"/>
            <a:ext cx="4778256" cy="3848996"/>
          </a:xfrm>
          <a:prstGeom prst="rect">
            <a:avLst/>
          </a:prstGeom>
        </p:spPr>
      </p:pic>
    </p:spTree>
    <p:extLst>
      <p:ext uri="{BB962C8B-B14F-4D97-AF65-F5344CB8AC3E}">
        <p14:creationId xmlns:p14="http://schemas.microsoft.com/office/powerpoint/2010/main" val="1245196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9" name="Google Shape;369;g135efd730ba_0_1"/>
          <p:cNvSpPr txBox="1"/>
          <p:nvPr/>
        </p:nvSpPr>
        <p:spPr>
          <a:xfrm>
            <a:off x="213210" y="1277615"/>
            <a:ext cx="8717580" cy="2893069"/>
          </a:xfrm>
          <a:prstGeom prst="rect">
            <a:avLst/>
          </a:prstGeom>
          <a:noFill/>
          <a:ln>
            <a:noFill/>
          </a:ln>
        </p:spPr>
        <p:txBody>
          <a:bodyPr spcFirstLastPara="1" wrap="square" lIns="91425" tIns="91425" rIns="91425" bIns="91425" anchor="t" anchorCtr="0">
            <a:spAutoFit/>
          </a:bodyPr>
          <a:lstStyle/>
          <a:p>
            <a:pPr algn="ctr">
              <a:buClr>
                <a:schemeClr val="dk1"/>
              </a:buClr>
              <a:buSzPts val="3200"/>
            </a:pPr>
            <a:br>
              <a:rPr lang="en-US" sz="3200" b="1" dirty="0">
                <a:latin typeface="Open Sans"/>
                <a:ea typeface="Open Sans"/>
                <a:cs typeface="Open Sans"/>
              </a:rPr>
            </a:br>
            <a:r>
              <a:rPr lang="en-US" sz="2800" b="1" dirty="0">
                <a:solidFill>
                  <a:schemeClr val="tx1"/>
                </a:solidFill>
                <a:latin typeface="Open Sans"/>
                <a:ea typeface="Open Sans"/>
                <a:cs typeface="Open Sans"/>
                <a:sym typeface="Open Sans"/>
              </a:rPr>
              <a:t>Tuesday, October 10</a:t>
            </a:r>
            <a:br>
              <a:rPr lang="en-US" sz="2800" b="1" dirty="0">
                <a:solidFill>
                  <a:schemeClr val="tx1"/>
                </a:solidFill>
                <a:latin typeface="Open Sans"/>
                <a:ea typeface="Open Sans"/>
                <a:cs typeface="Open Sans"/>
              </a:rPr>
            </a:br>
            <a:r>
              <a:rPr lang="en-US" sz="2800" b="1" dirty="0">
                <a:solidFill>
                  <a:schemeClr val="tx1"/>
                </a:solidFill>
                <a:latin typeface="Open Sans"/>
                <a:ea typeface="Open Sans"/>
                <a:cs typeface="Open Sans"/>
                <a:sym typeface="Open Sans"/>
              </a:rPr>
              <a:t>8:30 PM ET – 9:30 PM ET</a:t>
            </a:r>
            <a:br>
              <a:rPr lang="en-US" sz="2800" b="1" dirty="0">
                <a:solidFill>
                  <a:schemeClr val="tx1"/>
                </a:solidFill>
                <a:latin typeface="Open Sans"/>
                <a:ea typeface="Open Sans"/>
                <a:cs typeface="Open Sans"/>
                <a:sym typeface="Open Sans"/>
              </a:rPr>
            </a:br>
            <a:br>
              <a:rPr lang="en-US" sz="3200" dirty="0">
                <a:solidFill>
                  <a:schemeClr val="dk1"/>
                </a:solidFill>
                <a:latin typeface="Open Sans"/>
                <a:ea typeface="Open Sans"/>
                <a:cs typeface="Open Sans"/>
                <a:sym typeface="Open Sans"/>
              </a:rPr>
            </a:br>
            <a:endParaRPr lang="en-US" sz="3200" b="0" i="0" u="none" strike="noStrike" cap="none" dirty="0">
              <a:solidFill>
                <a:schemeClr val="dk1"/>
              </a:solidFill>
              <a:latin typeface="Open Sans"/>
              <a:ea typeface="Open Sans"/>
              <a:cs typeface="Open Sans"/>
              <a:sym typeface="Open Sans"/>
            </a:endParaRPr>
          </a:p>
          <a:p>
            <a:pPr algn="ctr">
              <a:buClr>
                <a:schemeClr val="dk1"/>
              </a:buClr>
              <a:buSzPts val="3200"/>
            </a:pPr>
            <a:r>
              <a:rPr lang="en-US" sz="2400" dirty="0">
                <a:solidFill>
                  <a:schemeClr val="dk1"/>
                </a:solidFill>
                <a:latin typeface="Open Sans"/>
                <a:ea typeface="Open Sans"/>
                <a:cs typeface="Open Sans"/>
                <a:sym typeface="Open Sans"/>
              </a:rPr>
              <a:t>Register here: </a:t>
            </a:r>
            <a:r>
              <a:rPr lang="en-US" sz="2400" dirty="0">
                <a:solidFill>
                  <a:srgbClr val="0070C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https://tinyurl.com/GAP2024Webinars</a:t>
            </a:r>
            <a:r>
              <a:rPr lang="en-US" sz="2400" dirty="0">
                <a:solidFill>
                  <a:srgbClr val="0070C0"/>
                </a:solidFill>
                <a:latin typeface="Open Sans"/>
                <a:ea typeface="Open Sans"/>
                <a:cs typeface="Open Sans"/>
                <a:sym typeface="Open Sans"/>
              </a:rPr>
              <a:t>  </a:t>
            </a:r>
            <a:endParaRPr lang="en-US" sz="2400" b="0" i="0" u="none" strike="noStrike" cap="none" dirty="0">
              <a:solidFill>
                <a:srgbClr val="0070C0"/>
              </a:solidFill>
              <a:latin typeface="Calibri"/>
              <a:ea typeface="Calibri"/>
              <a:cs typeface="Calibri"/>
              <a:sym typeface="Calibri"/>
            </a:endParaRPr>
          </a:p>
        </p:txBody>
      </p:sp>
      <p:pic>
        <p:nvPicPr>
          <p:cNvPr id="370" name="Google Shape;370;g135efd730ba_0_1" descr="Text, application&#10;&#10;Description automatically generated"/>
          <p:cNvPicPr preferRelativeResize="0"/>
          <p:nvPr/>
        </p:nvPicPr>
        <p:blipFill rotWithShape="1">
          <a:blip r:embed="rId4">
            <a:alphaModFix/>
          </a:blip>
          <a:srcRect/>
          <a:stretch/>
        </p:blipFill>
        <p:spPr>
          <a:xfrm>
            <a:off x="7600568" y="76200"/>
            <a:ext cx="1510907" cy="1102501"/>
          </a:xfrm>
          <a:prstGeom prst="rect">
            <a:avLst/>
          </a:prstGeom>
          <a:noFill/>
          <a:ln>
            <a:noFill/>
          </a:ln>
        </p:spPr>
      </p:pic>
      <p:sp>
        <p:nvSpPr>
          <p:cNvPr id="3" name="TextBox 2">
            <a:extLst>
              <a:ext uri="{FF2B5EF4-FFF2-40B4-BE49-F238E27FC236}">
                <a16:creationId xmlns:a16="http://schemas.microsoft.com/office/drawing/2014/main" id="{0036B558-96AF-7A8E-A42E-84D6B8E47BBC}"/>
              </a:ext>
            </a:extLst>
          </p:cNvPr>
          <p:cNvSpPr txBox="1"/>
          <p:nvPr/>
        </p:nvSpPr>
        <p:spPr>
          <a:xfrm>
            <a:off x="2198176" y="229742"/>
            <a:ext cx="4619708" cy="584775"/>
          </a:xfrm>
          <a:prstGeom prst="rect">
            <a:avLst/>
          </a:prstGeom>
          <a:noFill/>
        </p:spPr>
        <p:txBody>
          <a:bodyPr wrap="square">
            <a:spAutoFit/>
          </a:bodyPr>
          <a:lstStyle/>
          <a:p>
            <a:pPr algn="ctr"/>
            <a:r>
              <a:rPr lang="en-US" sz="3200" b="1" dirty="0">
                <a:solidFill>
                  <a:schemeClr val="dk1"/>
                </a:solidFill>
                <a:latin typeface="Open Sans"/>
                <a:ea typeface="Open Sans"/>
                <a:cs typeface="Open Sans"/>
                <a:sym typeface="Open Sans"/>
              </a:rPr>
              <a:t>Join our next webinar</a:t>
            </a:r>
            <a:endParaRPr lang="en-US" sz="3200" dirty="0"/>
          </a:p>
        </p:txBody>
      </p:sp>
      <p:sp>
        <p:nvSpPr>
          <p:cNvPr id="4" name="AutoShape 2" descr="Sabina Rogers">
            <a:extLst>
              <a:ext uri="{FF2B5EF4-FFF2-40B4-BE49-F238E27FC236}">
                <a16:creationId xmlns:a16="http://schemas.microsoft.com/office/drawing/2014/main" id="{3385632E-3793-8D46-F66F-33D72CD1D5E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Sabina Rogers">
            <a:extLst>
              <a:ext uri="{FF2B5EF4-FFF2-40B4-BE49-F238E27FC236}">
                <a16:creationId xmlns:a16="http://schemas.microsoft.com/office/drawing/2014/main" id="{D4B2BF4B-682A-E4D6-1312-0DB45A3629FC}"/>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65046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sp>
        <p:nvSpPr>
          <p:cNvPr id="381" name="Google Shape;381;g14fc29c2861_0_0"/>
          <p:cNvSpPr txBox="1"/>
          <p:nvPr/>
        </p:nvSpPr>
        <p:spPr>
          <a:xfrm>
            <a:off x="323134" y="1837126"/>
            <a:ext cx="8497732" cy="166196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rgbClr val="FF0000"/>
                </a:solidFill>
                <a:latin typeface="Calibri"/>
                <a:ea typeface="Calibri"/>
                <a:cs typeface="Calibri"/>
                <a:sym typeface="Calibri"/>
              </a:rPr>
              <a:t>Thank you for </a:t>
            </a:r>
            <a:br>
              <a:rPr lang="en-US" sz="4800" b="1" i="0" u="none" strike="noStrike" cap="none" dirty="0">
                <a:solidFill>
                  <a:srgbClr val="FF0000"/>
                </a:solidFill>
                <a:latin typeface="Calibri"/>
                <a:ea typeface="Calibri"/>
                <a:cs typeface="Calibri"/>
                <a:sym typeface="Calibri"/>
              </a:rPr>
            </a:br>
            <a:r>
              <a:rPr lang="en-US" sz="4800" b="1" i="0" u="none" strike="noStrike" cap="none" dirty="0">
                <a:solidFill>
                  <a:srgbClr val="FF0000"/>
                </a:solidFill>
                <a:latin typeface="Calibri"/>
                <a:ea typeface="Calibri"/>
                <a:cs typeface="Calibri"/>
                <a:sym typeface="Calibri"/>
              </a:rPr>
              <a:t>taking action with </a:t>
            </a:r>
            <a:r>
              <a:rPr lang="en-US" sz="4800" b="1" dirty="0">
                <a:solidFill>
                  <a:srgbClr val="FF0000"/>
                </a:solidFill>
                <a:latin typeface="Calibri"/>
                <a:ea typeface="Calibri"/>
                <a:cs typeface="Calibri"/>
                <a:sym typeface="Calibri"/>
              </a:rPr>
              <a:t>us </a:t>
            </a:r>
            <a:r>
              <a:rPr lang="en-US" sz="4800" b="1" i="0" u="none" strike="noStrike" cap="none" dirty="0">
                <a:solidFill>
                  <a:srgbClr val="FF0000"/>
                </a:solidFill>
                <a:latin typeface="Calibri"/>
                <a:ea typeface="Calibri"/>
                <a:cs typeface="Calibri"/>
                <a:sym typeface="Calibri"/>
              </a:rPr>
              <a:t>tonight!</a:t>
            </a:r>
            <a:endParaRPr sz="4800" b="1" i="0" u="none" strike="noStrike" cap="none" dirty="0">
              <a:solidFill>
                <a:srgbClr val="FF0000"/>
              </a:solidFill>
              <a:latin typeface="Calibri"/>
              <a:ea typeface="Calibri"/>
              <a:cs typeface="Calibri"/>
              <a:sym typeface="Calibri"/>
            </a:endParaRPr>
          </a:p>
        </p:txBody>
      </p:sp>
      <p:pic>
        <p:nvPicPr>
          <p:cNvPr id="382" name="Google Shape;382;g14fc29c2861_0_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dc84acdb8d_0_79"/>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257" name="Google Shape;257;g1dc84acdb8d_0_79"/>
          <p:cNvSpPr txBox="1"/>
          <p:nvPr/>
        </p:nvSpPr>
        <p:spPr>
          <a:xfrm>
            <a:off x="301782" y="907042"/>
            <a:ext cx="7923000" cy="39010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a:t>
            </a:r>
            <a:r>
              <a:rPr lang="en-US" sz="1350" b="0" i="1"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a:p>
          <a:p>
            <a:pPr marL="0" marR="0" lvl="0" indent="0" algn="l" rtl="0">
              <a:spcBef>
                <a:spcPts val="0"/>
              </a:spcBef>
              <a:spcAft>
                <a:spcPts val="0"/>
              </a:spcAft>
              <a:buNone/>
            </a:pPr>
            <a:endParaRPr sz="1350" b="0" i="1"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1"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a:solidFill>
                  <a:schemeClr val="dk1"/>
                </a:solidFill>
                <a:latin typeface="Open Sans"/>
                <a:ea typeface="Open Sans"/>
                <a:cs typeface="Open Sans"/>
                <a:sym typeface="Open Sans"/>
              </a:rPr>
              <a:t>Read our full anti-oppression values statement here at </a:t>
            </a:r>
            <a:r>
              <a:rPr lang="en-US" sz="1350" b="1" i="0" u="sng" strike="noStrike" cap="none">
                <a:solidFill>
                  <a:schemeClr val="dk2"/>
                </a:solidFill>
                <a:latin typeface="Open Sans"/>
                <a:ea typeface="Open Sans"/>
                <a:cs typeface="Open Sans"/>
                <a:sym typeface="Open Sans"/>
              </a:rPr>
              <a:t>results.org/values</a:t>
            </a:r>
            <a:r>
              <a:rPr lang="en-US" sz="1350" b="1" i="0" u="none" strike="noStrike" cap="none">
                <a:solidFill>
                  <a:schemeClr val="dk1"/>
                </a:solidFill>
                <a:latin typeface="Open Sans"/>
                <a:ea typeface="Open Sans"/>
                <a:cs typeface="Open Sans"/>
                <a:sym typeface="Open Sans"/>
              </a:rPr>
              <a:t>. </a:t>
            </a: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0" u="none" strike="noStrike" cap="none">
                <a:solidFill>
                  <a:schemeClr val="dk1"/>
                </a:solidFill>
                <a:latin typeface="Open Sans"/>
                <a:ea typeface="Open Sans"/>
                <a:cs typeface="Open Sans"/>
                <a:sym typeface="Open Sans"/>
              </a:rPr>
              <a:t>Check out the </a:t>
            </a:r>
            <a:r>
              <a:rPr lang="en-US" sz="1350" b="0" i="0" u="sng" strike="noStrike" cap="none">
                <a:solidFill>
                  <a:srgbClr val="D5003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Anti-Oppression Workshop Schedule </a:t>
            </a:r>
            <a:r>
              <a:rPr lang="en-US" sz="1350" b="0" i="0" u="none" strike="noStrike" cap="none">
                <a:solidFill>
                  <a:schemeClr val="dk1"/>
                </a:solidFill>
                <a:latin typeface="Open Sans"/>
                <a:ea typeface="Open Sans"/>
                <a:cs typeface="Open Sans"/>
                <a:sym typeface="Open Sans"/>
              </a:rPr>
              <a:t>for training opportunities.</a:t>
            </a: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350" b="1"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a:solidFill>
                  <a:schemeClr val="dk1"/>
                </a:solidFill>
                <a:latin typeface="Open Sans"/>
                <a:ea typeface="Open Sans"/>
                <a:cs typeface="Open Sans"/>
                <a:sym typeface="Open Sans"/>
              </a:rPr>
              <a:t>Find these resources and more at results.org/volunteers/anti-oppression:</a:t>
            </a:r>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628650" marR="0" lvl="1"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Resource Guides from our Diversity &amp; Inclusion trainings, including: </a:t>
            </a:r>
            <a:endParaRPr/>
          </a:p>
          <a:p>
            <a:pPr marL="971550" marR="0" lvl="2"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Interrupting Microaggressions</a:t>
            </a:r>
            <a:endParaRPr/>
          </a:p>
          <a:p>
            <a:pPr marL="971550" marR="0" lvl="2"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Creating Space for Critical Conversations</a:t>
            </a:r>
            <a:endParaRPr/>
          </a:p>
          <a:p>
            <a:pPr marL="628650" marR="0" lvl="1"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Information on how RESULTS responds to oppressive incidents</a:t>
            </a:r>
            <a:endParaRPr/>
          </a:p>
        </p:txBody>
      </p:sp>
      <p:sp>
        <p:nvSpPr>
          <p:cNvPr id="258" name="Google Shape;258;g1dc84acdb8d_0_79"/>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350"/>
              <a:buFont typeface="Open Sans"/>
              <a:buNone/>
            </a:pPr>
            <a:fld id="{00000000-1234-1234-1234-123412341234}" type="slidenum">
              <a:rPr lang="en-US" sz="1350" b="0" i="0" u="none" strike="noStrike" cap="none">
                <a:solidFill>
                  <a:srgbClr val="000000"/>
                </a:solidFill>
                <a:latin typeface="Open Sans"/>
                <a:ea typeface="Open Sans"/>
                <a:cs typeface="Open Sans"/>
                <a:sym typeface="Open Sans"/>
              </a:rPr>
              <a:t>3</a:t>
            </a:fld>
            <a:endParaRPr sz="1350" b="0" i="0" u="none" strike="noStrike" cap="none">
              <a:solidFill>
                <a:srgbClr val="000000"/>
              </a:solidFill>
              <a:latin typeface="Open Sans"/>
              <a:ea typeface="Open Sans"/>
              <a:cs typeface="Open Sans"/>
              <a:sym typeface="Open Sans"/>
            </a:endParaRPr>
          </a:p>
        </p:txBody>
      </p:sp>
      <p:pic>
        <p:nvPicPr>
          <p:cNvPr id="2" name="Google Shape;267;g14388b835e1_0_23">
            <a:extLst>
              <a:ext uri="{FF2B5EF4-FFF2-40B4-BE49-F238E27FC236}">
                <a16:creationId xmlns:a16="http://schemas.microsoft.com/office/drawing/2014/main" id="{123D93FB-BF4F-1841-D122-DBC0DEA82157}"/>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388b835e1_0_23"/>
          <p:cNvSpPr txBox="1">
            <a:spLocks noGrp="1"/>
          </p:cNvSpPr>
          <p:nvPr>
            <p:ph type="subTitle" idx="1"/>
          </p:nvPr>
        </p:nvSpPr>
        <p:spPr>
          <a:xfrm>
            <a:off x="208654" y="205362"/>
            <a:ext cx="7411346" cy="85077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sz="3600" b="1">
                <a:solidFill>
                  <a:schemeClr val="dk1"/>
                </a:solidFill>
                <a:latin typeface="Open Sans"/>
                <a:ea typeface="Open Sans"/>
                <a:cs typeface="Open Sans"/>
                <a:sym typeface="Open Sans"/>
              </a:rPr>
              <a:t>Overview of tonight’s webinar</a:t>
            </a:r>
            <a:endParaRPr sz="3600" b="1">
              <a:solidFill>
                <a:schemeClr val="dk1"/>
              </a:solidFill>
              <a:latin typeface="Open Sans"/>
              <a:ea typeface="Open Sans"/>
              <a:cs typeface="Open Sans"/>
              <a:sym typeface="Open Sans"/>
            </a:endParaRPr>
          </a:p>
        </p:txBody>
      </p:sp>
      <p:sp>
        <p:nvSpPr>
          <p:cNvPr id="265" name="Google Shape;265;g14388b835e1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
        <p:nvSpPr>
          <p:cNvPr id="266" name="Google Shape;266;g14388b835e1_0_23"/>
          <p:cNvSpPr txBox="1"/>
          <p:nvPr/>
        </p:nvSpPr>
        <p:spPr>
          <a:xfrm>
            <a:off x="0" y="918423"/>
            <a:ext cx="9350145" cy="4410487"/>
          </a:xfrm>
          <a:prstGeom prst="rect">
            <a:avLst/>
          </a:prstGeom>
          <a:noFill/>
          <a:ln>
            <a:noFill/>
          </a:ln>
        </p:spPr>
        <p:txBody>
          <a:bodyPr spcFirstLastPara="1" wrap="square" lIns="91425" tIns="45700" rIns="91425" bIns="45700" anchor="t" anchorCtr="0">
            <a:normAutofit fontScale="92500" lnSpcReduction="20000"/>
          </a:bodyPr>
          <a:lstStyle/>
          <a:p>
            <a:pPr marL="482600" lvl="3" indent="-411480">
              <a:spcBef>
                <a:spcPts val="640"/>
              </a:spcBef>
              <a:buClr>
                <a:schemeClr val="dk1"/>
              </a:buClr>
              <a:buSzPct val="100000"/>
              <a:buFont typeface="Arial"/>
              <a:buChar char="•"/>
            </a:pPr>
            <a:r>
              <a:rPr lang="en-US" sz="3200" dirty="0">
                <a:solidFill>
                  <a:schemeClr val="dk1"/>
                </a:solidFill>
                <a:latin typeface="Open Sans"/>
                <a:ea typeface="Open Sans"/>
                <a:cs typeface="Open Sans"/>
                <a:sym typeface="Open Sans"/>
              </a:rPr>
              <a:t>Welcome &amp; Introductions</a:t>
            </a:r>
            <a:br>
              <a:rPr lang="en-US" sz="3200" dirty="0">
                <a:latin typeface="Open Sans"/>
                <a:ea typeface="Open Sans"/>
                <a:cs typeface="Open Sans"/>
              </a:rPr>
            </a:br>
            <a:endParaRPr lang="en-US" sz="3200" dirty="0">
              <a:latin typeface="Open Sans"/>
              <a:ea typeface="Open Sans"/>
              <a:cs typeface="Open Sans"/>
            </a:endParaRPr>
          </a:p>
          <a:p>
            <a:pPr marL="482600" indent="-411480">
              <a:spcBef>
                <a:spcPts val="640"/>
              </a:spcBef>
              <a:buClr>
                <a:schemeClr val="dk1"/>
              </a:buClr>
              <a:buSzPct val="100000"/>
              <a:buFont typeface="Arial"/>
              <a:buChar char="•"/>
            </a:pPr>
            <a:r>
              <a:rPr lang="en-US" sz="3200" dirty="0">
                <a:latin typeface="Open Sans"/>
                <a:ea typeface="Open Sans"/>
                <a:cs typeface="Open Sans"/>
              </a:rPr>
              <a:t>Brief Campaigns Update</a:t>
            </a:r>
            <a:br>
              <a:rPr lang="en-US" sz="3200" dirty="0">
                <a:latin typeface="Open Sans"/>
                <a:ea typeface="Open Sans"/>
                <a:cs typeface="Open Sans"/>
              </a:rPr>
            </a:br>
            <a:endParaRPr lang="en-US" sz="3200" dirty="0">
              <a:latin typeface="Open Sans"/>
              <a:ea typeface="Open Sans"/>
              <a:cs typeface="Open Sans"/>
            </a:endParaRPr>
          </a:p>
          <a:p>
            <a:pPr marL="482600" indent="-411480">
              <a:spcBef>
                <a:spcPts val="640"/>
              </a:spcBef>
              <a:buClr>
                <a:schemeClr val="dk1"/>
              </a:buClr>
              <a:buSzPct val="100000"/>
              <a:buFont typeface="Arial"/>
              <a:buChar char="•"/>
            </a:pPr>
            <a:r>
              <a:rPr lang="en-US" sz="3200" dirty="0">
                <a:latin typeface="Open Sans"/>
                <a:ea typeface="Open Sans"/>
                <a:cs typeface="Open Sans"/>
              </a:rPr>
              <a:t>Guest Speaker, Sabina Rogers (Togo ‘01-’04)</a:t>
            </a:r>
            <a:br>
              <a:rPr lang="en-US" sz="3200" dirty="0">
                <a:latin typeface="Open Sans"/>
                <a:ea typeface="Open Sans"/>
                <a:cs typeface="Open Sans"/>
              </a:rPr>
            </a:br>
            <a:endParaRPr lang="en-US" sz="3200" dirty="0">
              <a:latin typeface="Open Sans"/>
              <a:ea typeface="Open Sans"/>
              <a:cs typeface="Open Sans"/>
            </a:endParaRPr>
          </a:p>
          <a:p>
            <a:pPr marL="482600" indent="-411480">
              <a:lnSpc>
                <a:spcPct val="120000"/>
              </a:lnSpc>
              <a:spcBef>
                <a:spcPts val="640"/>
              </a:spcBef>
              <a:buClr>
                <a:schemeClr val="dk1"/>
              </a:buClr>
              <a:buSzPct val="100000"/>
              <a:buFont typeface="Arial"/>
              <a:buChar char="•"/>
            </a:pPr>
            <a:r>
              <a:rPr lang="en-US" sz="3200" dirty="0">
                <a:latin typeface="Open Sans"/>
                <a:ea typeface="Open Sans"/>
                <a:cs typeface="Open Sans"/>
              </a:rPr>
              <a:t>September Advocacy Actions</a:t>
            </a:r>
            <a:br>
              <a:rPr lang="en-US" sz="3200" dirty="0">
                <a:latin typeface="Open Sans"/>
                <a:ea typeface="Open Sans"/>
                <a:cs typeface="Open Sans"/>
              </a:rPr>
            </a:br>
            <a:endParaRPr lang="en-US" sz="3200" dirty="0">
              <a:latin typeface="Open Sans"/>
              <a:ea typeface="Open Sans"/>
              <a:cs typeface="Open Sans"/>
            </a:endParaRPr>
          </a:p>
          <a:p>
            <a:pPr marL="482600" indent="-411480">
              <a:spcBef>
                <a:spcPts val="640"/>
              </a:spcBef>
              <a:buClr>
                <a:schemeClr val="dk1"/>
              </a:buClr>
              <a:buSzPct val="100000"/>
              <a:buFont typeface="Arial"/>
              <a:buChar char="•"/>
            </a:pPr>
            <a:r>
              <a:rPr lang="en-US" sz="3200" i="0" u="none" strike="noStrike" cap="none" dirty="0">
                <a:solidFill>
                  <a:schemeClr val="dk1"/>
                </a:solidFill>
                <a:latin typeface="Open Sans"/>
                <a:ea typeface="Open Sans"/>
                <a:cs typeface="Open Sans"/>
                <a:sym typeface="Open Sans"/>
              </a:rPr>
              <a:t>Closing</a:t>
            </a:r>
            <a:r>
              <a:rPr lang="en-US" sz="3200" dirty="0">
                <a:solidFill>
                  <a:schemeClr val="dk1"/>
                </a:solidFill>
                <a:latin typeface="Open Sans"/>
                <a:ea typeface="Open Sans"/>
                <a:cs typeface="Open Sans"/>
                <a:sym typeface="Open Sans"/>
              </a:rPr>
              <a:t> Announcements</a:t>
            </a:r>
            <a:br>
              <a:rPr lang="en-US" sz="3600" b="0" i="0" u="none" strike="noStrike" cap="none" dirty="0">
                <a:solidFill>
                  <a:schemeClr val="dk1"/>
                </a:solidFill>
                <a:latin typeface="Open Sans"/>
                <a:ea typeface="Open Sans"/>
                <a:cs typeface="Open Sans"/>
                <a:sym typeface="Open Sans"/>
              </a:rPr>
            </a:br>
            <a:endParaRPr lang="en-US" sz="3600" b="0"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f1ec144a3f_0_154"/>
          <p:cNvSpPr txBox="1"/>
          <p:nvPr/>
        </p:nvSpPr>
        <p:spPr>
          <a:xfrm>
            <a:off x="508544" y="2213712"/>
            <a:ext cx="7922700" cy="93868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4400" b="1" i="0" u="none" strike="noStrike" cap="none" dirty="0">
                <a:solidFill>
                  <a:schemeClr val="dk1"/>
                </a:solidFill>
                <a:latin typeface="Open Sans"/>
                <a:ea typeface="Open Sans"/>
                <a:cs typeface="Open Sans"/>
                <a:sym typeface="Open Sans"/>
              </a:rPr>
              <a:t>Campaigns Updates</a:t>
            </a:r>
            <a:endParaRPr sz="4400" b="0" i="0" u="none" strike="noStrike" cap="none" dirty="0">
              <a:solidFill>
                <a:schemeClr val="dk1"/>
              </a:solidFill>
              <a:latin typeface="Open Sans"/>
              <a:ea typeface="Open Sans"/>
              <a:cs typeface="Open Sans"/>
              <a:sym typeface="Open Sans"/>
            </a:endParaRPr>
          </a:p>
        </p:txBody>
      </p:sp>
      <p:pic>
        <p:nvPicPr>
          <p:cNvPr id="2" name="Google Shape;267;g14388b835e1_0_23" descr="Text, application&#10;&#10;Description automatically generated">
            <a:extLst>
              <a:ext uri="{FF2B5EF4-FFF2-40B4-BE49-F238E27FC236}">
                <a16:creationId xmlns:a16="http://schemas.microsoft.com/office/drawing/2014/main" id="{686C2B03-49A9-36AF-D26E-73AAA3B9A455}"/>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5AF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D889-0E55-5CC2-A5EA-FACF74D187E0}"/>
              </a:ext>
            </a:extLst>
          </p:cNvPr>
          <p:cNvSpPr>
            <a:spLocks noGrp="1"/>
          </p:cNvSpPr>
          <p:nvPr>
            <p:ph type="title"/>
          </p:nvPr>
        </p:nvSpPr>
        <p:spPr>
          <a:xfrm>
            <a:off x="871255" y="2022422"/>
            <a:ext cx="7401491" cy="857250"/>
          </a:xfrm>
        </p:spPr>
        <p:txBody>
          <a:bodyPr>
            <a:noAutofit/>
          </a:bodyPr>
          <a:lstStyle/>
          <a:p>
            <a:r>
              <a:rPr lang="en-US" sz="6000" b="1">
                <a:solidFill>
                  <a:schemeClr val="bg1"/>
                </a:solidFill>
              </a:rPr>
              <a:t>vaccines save lives</a:t>
            </a:r>
          </a:p>
        </p:txBody>
      </p:sp>
    </p:spTree>
    <p:extLst>
      <p:ext uri="{BB962C8B-B14F-4D97-AF65-F5344CB8AC3E}">
        <p14:creationId xmlns:p14="http://schemas.microsoft.com/office/powerpoint/2010/main" val="1201666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D16181-4E02-C4EE-A62C-BE9FCCF140E9}"/>
              </a:ext>
            </a:extLst>
          </p:cNvPr>
          <p:cNvPicPr>
            <a:picLocks noChangeAspect="1"/>
          </p:cNvPicPr>
          <p:nvPr/>
        </p:nvPicPr>
        <p:blipFill>
          <a:blip r:embed="rId3"/>
          <a:stretch>
            <a:fillRect/>
          </a:stretch>
        </p:blipFill>
        <p:spPr>
          <a:xfrm>
            <a:off x="0" y="-354359"/>
            <a:ext cx="9236730" cy="5497859"/>
          </a:xfrm>
          <a:prstGeom prst="rect">
            <a:avLst/>
          </a:prstGeom>
        </p:spPr>
      </p:pic>
    </p:spTree>
    <p:extLst>
      <p:ext uri="{BB962C8B-B14F-4D97-AF65-F5344CB8AC3E}">
        <p14:creationId xmlns:p14="http://schemas.microsoft.com/office/powerpoint/2010/main" val="345929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2"/>
          <p:cNvSpPr txBox="1"/>
          <p:nvPr/>
        </p:nvSpPr>
        <p:spPr>
          <a:xfrm>
            <a:off x="1709531" y="38952"/>
            <a:ext cx="5345955"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000000"/>
                </a:solidFill>
                <a:latin typeface="Open Sans"/>
                <a:ea typeface="Open Sans"/>
                <a:cs typeface="Open Sans"/>
                <a:sym typeface="Open Sans"/>
              </a:rPr>
              <a:t>Gavi Resolutions – </a:t>
            </a:r>
            <a:br>
              <a:rPr lang="en-US" sz="2800" b="1" i="0" u="none" strike="noStrike" cap="none" dirty="0">
                <a:solidFill>
                  <a:srgbClr val="000000"/>
                </a:solidFill>
                <a:latin typeface="Open Sans"/>
                <a:ea typeface="Open Sans"/>
                <a:cs typeface="Open Sans"/>
                <a:sym typeface="Open Sans"/>
              </a:rPr>
            </a:br>
            <a:r>
              <a:rPr lang="en-US" sz="2800" b="1" i="0" u="none" strike="noStrike" cap="none" dirty="0" err="1">
                <a:solidFill>
                  <a:srgbClr val="000000"/>
                </a:solidFill>
                <a:latin typeface="Open Sans"/>
                <a:ea typeface="Open Sans"/>
                <a:cs typeface="Open Sans"/>
                <a:sym typeface="Open Sans"/>
              </a:rPr>
              <a:t>H.Res</a:t>
            </a:r>
            <a:r>
              <a:rPr lang="en-US" sz="2800" b="1" i="0" u="none" strike="noStrike" cap="none" dirty="0">
                <a:solidFill>
                  <a:srgbClr val="000000"/>
                </a:solidFill>
                <a:latin typeface="Open Sans"/>
                <a:ea typeface="Open Sans"/>
                <a:cs typeface="Open Sans"/>
                <a:sym typeface="Open Sans"/>
              </a:rPr>
              <a:t>. 1286/ S. Res. 684</a:t>
            </a:r>
            <a:endParaRPr sz="2800" b="0" i="0" u="none" strike="noStrike" cap="none" dirty="0">
              <a:solidFill>
                <a:srgbClr val="000000"/>
              </a:solidFill>
              <a:latin typeface="Arial"/>
              <a:ea typeface="Arial"/>
              <a:cs typeface="Arial"/>
              <a:sym typeface="Arial"/>
            </a:endParaRPr>
          </a:p>
        </p:txBody>
      </p:sp>
      <p:sp>
        <p:nvSpPr>
          <p:cNvPr id="320" name="Google Shape;320;p42"/>
          <p:cNvSpPr txBox="1"/>
          <p:nvPr/>
        </p:nvSpPr>
        <p:spPr>
          <a:xfrm>
            <a:off x="188307" y="1211235"/>
            <a:ext cx="8560800" cy="341627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a:solidFill>
                  <a:srgbClr val="000000"/>
                </a:solidFill>
                <a:latin typeface="Open Sans"/>
                <a:ea typeface="Open Sans"/>
                <a:cs typeface="Open Sans"/>
                <a:sym typeface="Open Sans"/>
              </a:rPr>
              <a:t>Senate Lead Sponsors: Sens. Wicker (R-MI) and Cardin (D-MD)</a:t>
            </a:r>
            <a:br>
              <a:rPr lang="en-US" sz="1800" b="0" i="0" u="none" strike="noStrike" cap="none">
                <a:solidFill>
                  <a:srgbClr val="000000"/>
                </a:solidFill>
                <a:latin typeface="Open Sans"/>
                <a:ea typeface="Open Sans"/>
                <a:cs typeface="Open Sans"/>
                <a:sym typeface="Open Sans"/>
              </a:rPr>
            </a:br>
            <a:r>
              <a:rPr lang="en-US" sz="1800" b="0" i="0" u="none" strike="noStrike" cap="none">
                <a:solidFill>
                  <a:srgbClr val="000000"/>
                </a:solidFill>
                <a:latin typeface="Open Sans"/>
                <a:ea typeface="Open Sans"/>
                <a:cs typeface="Open Sans"/>
                <a:sym typeface="Open Sans"/>
              </a:rPr>
              <a:t>House Lead Sponsors: Representatives Kean (R-NJ), Amo (D-RI), Salazar (R-FL), and Jacobs (D-CA).</a:t>
            </a:r>
            <a:br>
              <a:rPr lang="en-US" sz="1800" b="0" i="0" u="none" strike="noStrike" cap="none">
                <a:solidFill>
                  <a:srgbClr val="000000"/>
                </a:solidFill>
                <a:latin typeface="Open Sans"/>
                <a:ea typeface="Open Sans"/>
                <a:cs typeface="Open Sans"/>
                <a:sym typeface="Open Sans"/>
              </a:rPr>
            </a:b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a:solidFill>
                  <a:srgbClr val="000000"/>
                </a:solidFill>
                <a:latin typeface="Open Sans"/>
                <a:ea typeface="Open Sans"/>
                <a:cs typeface="Open Sans"/>
                <a:sym typeface="Open Sans"/>
              </a:rPr>
              <a:t>Calls for United States to have supporting role in saving children’s lives of children and protecting people’s health through Gavi, the Vaccine Alliance.</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a:solidFill>
                  <a:srgbClr val="000000"/>
                </a:solidFill>
                <a:latin typeface="Open Sans"/>
                <a:ea typeface="Open Sans"/>
                <a:cs typeface="Open Sans"/>
                <a:sym typeface="Open Sans"/>
              </a:rPr>
              <a:t>Gavi has been a major contributor in reducing the number of childhood deaths in lower-income countries due to vaccine-preventable disease by 70 percent since 2000.</a:t>
            </a:r>
            <a:endParaRPr sz="18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a:solidFill>
                  <a:srgbClr val="000000"/>
                </a:solidFill>
                <a:latin typeface="Open Sans"/>
                <a:ea typeface="Open Sans"/>
                <a:cs typeface="Open Sans"/>
                <a:sym typeface="Open Sans"/>
              </a:rPr>
              <a:t>Country ownership and sustainability are at the core of the Gavi model.</a:t>
            </a:r>
            <a:endParaRPr sz="1800" b="0" i="0" u="none" strike="noStrike" cap="none">
              <a:solidFill>
                <a:srgbClr val="000000"/>
              </a:solidFill>
              <a:latin typeface="Arial"/>
              <a:ea typeface="Arial"/>
              <a:cs typeface="Arial"/>
              <a:sym typeface="Arial"/>
            </a:endParaRPr>
          </a:p>
        </p:txBody>
      </p:sp>
      <p:pic>
        <p:nvPicPr>
          <p:cNvPr id="2" name="Google Shape;370;g135efd730ba_0_1" descr="Text, application&#10;&#10;Description automatically generated">
            <a:extLst>
              <a:ext uri="{FF2B5EF4-FFF2-40B4-BE49-F238E27FC236}">
                <a16:creationId xmlns:a16="http://schemas.microsoft.com/office/drawing/2014/main" id="{6643CF5E-6388-F8D5-1DC8-5AFE9A45BD6F}"/>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670C-F8DF-34F4-AD7D-E3F588309BC4}"/>
              </a:ext>
            </a:extLst>
          </p:cNvPr>
          <p:cNvSpPr>
            <a:spLocks noGrp="1"/>
          </p:cNvSpPr>
          <p:nvPr>
            <p:ph type="title"/>
          </p:nvPr>
        </p:nvSpPr>
        <p:spPr/>
        <p:txBody>
          <a:bodyPr/>
          <a:lstStyle/>
          <a:p>
            <a:r>
              <a:rPr lang="en-US"/>
              <a:t>Nutrition is fundamental</a:t>
            </a:r>
          </a:p>
        </p:txBody>
      </p:sp>
      <p:pic>
        <p:nvPicPr>
          <p:cNvPr id="9" name="Content Placeholder 8" descr="A person feeding a baby with a spoon&#10;&#10;Description automatically generated">
            <a:extLst>
              <a:ext uri="{FF2B5EF4-FFF2-40B4-BE49-F238E27FC236}">
                <a16:creationId xmlns:a16="http://schemas.microsoft.com/office/drawing/2014/main" id="{8FAF6AB1-9922-8D03-31BB-045C2F7F5D8C}"/>
              </a:ext>
            </a:extLst>
          </p:cNvPr>
          <p:cNvPicPr>
            <a:picLocks noGrp="1" noChangeAspect="1"/>
          </p:cNvPicPr>
          <p:nvPr>
            <p:ph idx="1"/>
          </p:nvPr>
        </p:nvPicPr>
        <p:blipFill>
          <a:blip r:embed="rId2"/>
          <a:stretch>
            <a:fillRect/>
          </a:stretch>
        </p:blipFill>
        <p:spPr>
          <a:xfrm>
            <a:off x="1611767" y="1063229"/>
            <a:ext cx="5092355" cy="3394075"/>
          </a:xfrm>
        </p:spPr>
      </p:pic>
      <p:sp>
        <p:nvSpPr>
          <p:cNvPr id="5" name="Slide Number Placeholder 4">
            <a:extLst>
              <a:ext uri="{FF2B5EF4-FFF2-40B4-BE49-F238E27FC236}">
                <a16:creationId xmlns:a16="http://schemas.microsoft.com/office/drawing/2014/main" id="{5FAC3D94-ACFF-2796-E042-7D6409F211A3}"/>
              </a:ext>
            </a:extLst>
          </p:cNvPr>
          <p:cNvSpPr>
            <a:spLocks noGrp="1"/>
          </p:cNvSpPr>
          <p:nvPr>
            <p:ph type="sldNum" sz="quarter" idx="12"/>
          </p:nvPr>
        </p:nvSpPr>
        <p:spPr/>
        <p:txBody>
          <a:bodyPr/>
          <a:lstStyle/>
          <a:p>
            <a:fld id="{307E6868-079E-1649-B8D1-459B42CE4DE3}" type="slidenum">
              <a:rPr lang="en-US" smtClean="0"/>
              <a:t>9</a:t>
            </a:fld>
            <a:endParaRPr lang="en-US"/>
          </a:p>
        </p:txBody>
      </p:sp>
      <p:sp>
        <p:nvSpPr>
          <p:cNvPr id="10" name="TextBox 9">
            <a:extLst>
              <a:ext uri="{FF2B5EF4-FFF2-40B4-BE49-F238E27FC236}">
                <a16:creationId xmlns:a16="http://schemas.microsoft.com/office/drawing/2014/main" id="{8668F12D-CB0E-9D4A-B422-3411A0DCCFFF}"/>
              </a:ext>
            </a:extLst>
          </p:cNvPr>
          <p:cNvSpPr txBox="1"/>
          <p:nvPr/>
        </p:nvSpPr>
        <p:spPr>
          <a:xfrm>
            <a:off x="1611767" y="4510565"/>
            <a:ext cx="2859971" cy="246221"/>
          </a:xfrm>
          <a:prstGeom prst="rect">
            <a:avLst/>
          </a:prstGeom>
          <a:noFill/>
        </p:spPr>
        <p:txBody>
          <a:bodyPr wrap="squar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Credit: USAID Malawi</a:t>
            </a:r>
          </a:p>
        </p:txBody>
      </p:sp>
    </p:spTree>
    <p:extLst>
      <p:ext uri="{BB962C8B-B14F-4D97-AF65-F5344CB8AC3E}">
        <p14:creationId xmlns:p14="http://schemas.microsoft.com/office/powerpoint/2010/main" val="1820603330"/>
      </p:ext>
    </p:extLst>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M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MTheme1" id="{31B1DDC3-1142-480D-A092-70C4266C4B5E}" vid="{8D91104C-7878-4609-B7CF-A85B7D3E96C1}"/>
    </a:ext>
  </a:extLst>
</a:theme>
</file>

<file path=ppt/theme/theme5.xml><?xml version="1.0" encoding="utf-8"?>
<a:theme xmlns:a="http://schemas.openxmlformats.org/drawingml/2006/main" name="3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17" ma:contentTypeDescription="Create a new document." ma:contentTypeScope="" ma:versionID="a3758b459318eed394b45c0b3d30b25c">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9c269dc2bf0302e54107ef456b2d348d"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b53412-1335-4c00-b969-11b828cd7721}" ma:internalName="TaxCatchAll" ma:showField="CatchAllData" ma:web="f42ee926-7c83-4218-bf2b-8b85ac63f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42ee926-7c83-4218-bf2b-8b85ac63f15d" xsi:nil="true"/>
    <lcf76f155ced4ddcb4097134ff3c332f xmlns="655ca6b8-0f94-4989-841e-604707552b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BC5CABB-6E53-4550-9859-7D1610EFB6BE}">
  <ds:schemaRefs>
    <ds:schemaRef ds:uri="http://schemas.microsoft.com/sharepoint/v3/contenttype/forms"/>
  </ds:schemaRefs>
</ds:datastoreItem>
</file>

<file path=customXml/itemProps2.xml><?xml version="1.0" encoding="utf-8"?>
<ds:datastoreItem xmlns:ds="http://schemas.openxmlformats.org/officeDocument/2006/customXml" ds:itemID="{4990600F-720F-456C-A869-76210F7D1646}">
  <ds:schemaRefs>
    <ds:schemaRef ds:uri="655ca6b8-0f94-4989-841e-604707552b5c"/>
    <ds:schemaRef ds:uri="f42ee926-7c83-4218-bf2b-8b85ac63f1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E0C591A-30A2-47A0-84F5-21FBDCD4E4B2}">
  <ds:schemaRefs>
    <ds:schemaRef ds:uri="http://schemas.microsoft.com/office/2006/documentManagement/types"/>
    <ds:schemaRef ds:uri="http://purl.org/dc/elements/1.1/"/>
    <ds:schemaRef ds:uri="f42ee926-7c83-4218-bf2b-8b85ac63f15d"/>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 ds:uri="655ca6b8-0f94-4989-841e-604707552b5c"/>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6238</TotalTime>
  <Words>1470</Words>
  <Application>Microsoft Office PowerPoint</Application>
  <PresentationFormat>On-screen Show (16:9)</PresentationFormat>
  <Paragraphs>170</Paragraphs>
  <Slides>23</Slides>
  <Notes>18</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23</vt:i4>
      </vt:variant>
    </vt:vector>
  </HeadingPairs>
  <TitlesOfParts>
    <vt:vector size="35" baseType="lpstr">
      <vt:lpstr>Times New Roman</vt:lpstr>
      <vt:lpstr>Wingdings</vt:lpstr>
      <vt:lpstr>Courier New</vt:lpstr>
      <vt:lpstr>Arial</vt:lpstr>
      <vt:lpstr>Open Sans</vt:lpstr>
      <vt:lpstr>Calibri</vt:lpstr>
      <vt:lpstr>Aptos</vt:lpstr>
      <vt:lpstr>Office Theme</vt:lpstr>
      <vt:lpstr>1_Office Theme</vt:lpstr>
      <vt:lpstr>2_Office Theme</vt:lpstr>
      <vt:lpstr>DMTheme1</vt:lpstr>
      <vt:lpstr>3_Office Theme</vt:lpstr>
      <vt:lpstr>PowerPoint Presentation</vt:lpstr>
      <vt:lpstr>PowerPoint Presentation</vt:lpstr>
      <vt:lpstr>Our Values &amp; Resources</vt:lpstr>
      <vt:lpstr>PowerPoint Presentation</vt:lpstr>
      <vt:lpstr>PowerPoint Presentation</vt:lpstr>
      <vt:lpstr>vaccines save lives</vt:lpstr>
      <vt:lpstr>PowerPoint Presentation</vt:lpstr>
      <vt:lpstr>PowerPoint Presentation</vt:lpstr>
      <vt:lpstr>Nutrition is fundamental</vt:lpstr>
      <vt:lpstr>Our big global moment</vt:lpstr>
      <vt:lpstr>PowerPoint Presentation</vt:lpstr>
      <vt:lpstr>PowerPoint Presentation</vt:lpstr>
      <vt:lpstr>Our big global moment</vt:lpstr>
      <vt:lpstr>We want the US Government to</vt:lpstr>
      <vt:lpstr>PowerPoint Presentation</vt:lpstr>
      <vt:lpstr>PowerPoint Presentation</vt:lpstr>
      <vt:lpstr>Why Focus on Elections?</vt:lpstr>
      <vt:lpstr>Election Engagement Resources</vt:lpstr>
      <vt:lpstr>Global Poverty Questions</vt:lpstr>
      <vt:lpstr>U.S. Poverty 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Patterson</dc:creator>
  <cp:lastModifiedBy>Karyne Bury</cp:lastModifiedBy>
  <cp:revision>2</cp:revision>
  <dcterms:created xsi:type="dcterms:W3CDTF">2021-04-20T20:20:28Z</dcterms:created>
  <dcterms:modified xsi:type="dcterms:W3CDTF">2024-09-13T16:23:48Z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MediaServiceImageTags">
    <vt:lpwstr/>
  </property>
</Properties>
</file>