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7ZlZ4MtGieD8IXrskWy66vE1l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380"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lerk.house.gov/Votes/202213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2YR6nBG39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AFT54CQ1WP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sults.org/wp-content/uploads/Together-Women-Rise-Sept.-Webinar-Sample-letters-to-Senate-Offices-End-TB-Now.doc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sults.org/fall202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lerk.house.gov/Votes/202213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48d7691d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48d7691d9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Vote count: </a:t>
            </a:r>
            <a:r>
              <a:rPr lang="en-US" u="sng">
                <a:solidFill>
                  <a:schemeClr val="hlink"/>
                </a:solidFill>
                <a:hlinkClick r:id="rId3"/>
              </a:rPr>
              <a:t>https://clerk.house.gov/Votes/2022137</a:t>
            </a:r>
            <a:r>
              <a:rPr lang="en-US"/>
              <a:t> </a:t>
            </a:r>
            <a:endParaRPr/>
          </a:p>
        </p:txBody>
      </p:sp>
      <p:sp>
        <p:nvSpPr>
          <p:cNvPr id="168" name="Google Shape;168;g1448d7691d9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448d7691d9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448d7691d9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https://results.org/wp-content/uploads/READ-Act-Reauthorization-Fact-Sheet.pdf</a:t>
            </a:r>
            <a:endParaRPr/>
          </a:p>
        </p:txBody>
      </p:sp>
      <p:sp>
        <p:nvSpPr>
          <p:cNvPr id="175" name="Google Shape;175;g1448d7691d9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d620bac66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3d620bac66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n-US">
                <a:highlight>
                  <a:srgbClr val="FFFFFF"/>
                </a:highlight>
              </a:rPr>
              <a:t>Ken, Video -  </a:t>
            </a:r>
            <a:r>
              <a:rPr lang="en-US" u="sng">
                <a:solidFill>
                  <a:schemeClr val="hlink"/>
                </a:solidFill>
                <a:highlight>
                  <a:srgbClr val="FFFFFF"/>
                </a:highlight>
                <a:hlinkClick r:id="rId3"/>
              </a:rPr>
              <a:t>https://www.youtube.com/watch?v=2YR6nBG3994</a:t>
            </a:r>
            <a:r>
              <a:rPr lang="en-US">
                <a:highlight>
                  <a:srgbClr val="FFFFFF"/>
                </a:highlight>
              </a:rPr>
              <a:t> </a:t>
            </a:r>
            <a:endParaRPr>
              <a:highlight>
                <a:srgbClr val="FFFFFF"/>
              </a:highlight>
            </a:endParaRPr>
          </a:p>
        </p:txBody>
      </p:sp>
      <p:sp>
        <p:nvSpPr>
          <p:cNvPr id="182" name="Google Shape;182;g13d620bac66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956cc14f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3956cc14fc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n-US">
                <a:highlight>
                  <a:srgbClr val="FFFFFF"/>
                </a:highlight>
              </a:rPr>
              <a:t>Grantee Spotlight - Chris</a:t>
            </a:r>
            <a:br>
              <a:rPr lang="en-US">
                <a:highlight>
                  <a:srgbClr val="FFFFFF"/>
                </a:highlight>
              </a:rPr>
            </a:br>
            <a:r>
              <a:rPr lang="en-US">
                <a:highlight>
                  <a:srgbClr val="FFFFFF"/>
                </a:highlight>
              </a:rPr>
              <a:t>GAIA in Malawi (Ruth Thurmond Scott on the board)</a:t>
            </a:r>
            <a:endParaRPr>
              <a:highlight>
                <a:srgbClr val="FFFFFF"/>
              </a:highlight>
            </a:endParaRPr>
          </a:p>
        </p:txBody>
      </p:sp>
      <p:sp>
        <p:nvSpPr>
          <p:cNvPr id="191" name="Google Shape;191;g13956cc14fc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5ca3db318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5ca3db318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n-US">
                <a:highlight>
                  <a:srgbClr val="FFFFFF"/>
                </a:highlight>
              </a:rPr>
              <a:t>Grantee Spotlight - Chris</a:t>
            </a:r>
            <a:br>
              <a:rPr lang="en-US">
                <a:highlight>
                  <a:srgbClr val="FFFFFF"/>
                </a:highlight>
              </a:rPr>
            </a:br>
            <a:r>
              <a:rPr lang="en-US">
                <a:highlight>
                  <a:srgbClr val="FFFFFF"/>
                </a:highlight>
              </a:rPr>
              <a:t>GAIA in Malawi (Ruth Thurmond Scott on the board)</a:t>
            </a:r>
            <a:endParaRPr>
              <a:highlight>
                <a:srgbClr val="FFFFFF"/>
              </a:highlight>
            </a:endParaRPr>
          </a:p>
          <a:p>
            <a:pPr marL="0" lvl="0" indent="0" algn="l" rtl="0">
              <a:lnSpc>
                <a:spcPct val="100000"/>
              </a:lnSpc>
              <a:spcBef>
                <a:spcPts val="1200"/>
              </a:spcBef>
              <a:spcAft>
                <a:spcPts val="0"/>
              </a:spcAft>
              <a:buSzPts val="1400"/>
              <a:buNone/>
            </a:pPr>
            <a:endParaRPr>
              <a:highlight>
                <a:srgbClr val="FFFFFF"/>
              </a:highlight>
            </a:endParaRPr>
          </a:p>
          <a:p>
            <a:pPr marL="0" lvl="0" indent="0" algn="l" rtl="0">
              <a:lnSpc>
                <a:spcPct val="100000"/>
              </a:lnSpc>
              <a:spcBef>
                <a:spcPts val="1200"/>
              </a:spcBef>
              <a:spcAft>
                <a:spcPts val="0"/>
              </a:spcAft>
              <a:buSzPts val="1400"/>
              <a:buNone/>
            </a:pPr>
            <a:r>
              <a:rPr lang="en-US">
                <a:highlight>
                  <a:srgbClr val="FFFFFF"/>
                </a:highlight>
              </a:rPr>
              <a:t>video link - </a:t>
            </a:r>
            <a:r>
              <a:rPr lang="en-US" sz="1400" u="sng">
                <a:solidFill>
                  <a:schemeClr val="hlink"/>
                </a:solidFill>
                <a:hlinkClick r:id="rId3"/>
              </a:rPr>
              <a:t>https://youtu.be/AFT54CQ1WPA</a:t>
            </a:r>
            <a:r>
              <a:rPr lang="en-US" sz="1400"/>
              <a:t> </a:t>
            </a:r>
            <a:endParaRPr>
              <a:highlight>
                <a:srgbClr val="FFFFFF"/>
              </a:highlight>
            </a:endParaRPr>
          </a:p>
        </p:txBody>
      </p:sp>
      <p:sp>
        <p:nvSpPr>
          <p:cNvPr id="200" name="Google Shape;200;g15ca3db318d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1c58e148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21c58e148f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i="1">
                <a:latin typeface="Arial"/>
                <a:ea typeface="Arial"/>
                <a:cs typeface="Arial"/>
                <a:sym typeface="Arial"/>
              </a:rPr>
              <a:t>Karyne</a:t>
            </a:r>
            <a:endParaRPr sz="1100" i="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Thank you everyone for taking prior actions over the last few months on our Fall 2022 global campaigns, including global malnutrition and most recently on global education with the READ Act Reauthorization. We’ve gotten lots of great feedback from you all who have contacted your Senators, working collectively all across your respective states. Thank you!</a:t>
            </a:r>
            <a:endParaRPr>
              <a:highlight>
                <a:srgbClr val="FFFFFF"/>
              </a:highlight>
            </a:endParaRPr>
          </a:p>
        </p:txBody>
      </p:sp>
      <p:sp>
        <p:nvSpPr>
          <p:cNvPr id="209" name="Google Shape;209;g121c58e148f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9c423e86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39c423e86c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 taking action on End TB Now act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Sample email to foreign relations aides: </a:t>
            </a:r>
            <a:r>
              <a:rPr lang="en-US" u="sng">
                <a:solidFill>
                  <a:schemeClr val="hlink"/>
                </a:solidFill>
                <a:hlinkClick r:id="rId3"/>
              </a:rPr>
              <a:t>https://results.org/wp-content/uploads/Together-Women-Rise-Sept.-Webinar-Sample-letters-to-Senate-Offices-End-TB-Now.docx</a:t>
            </a:r>
            <a:r>
              <a:rPr lang="en-US"/>
              <a:t> </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217" name="Google Shape;217;g139c423e86c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d620bac66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3d620bac66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25" name="Google Shape;225;g13d620bac66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956cc14f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3956cc14fc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34" name="Google Shape;234;g13956cc14fc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d620bac6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3d620bac66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13d620bac66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endParaRPr/>
          </a:p>
        </p:txBody>
      </p:sp>
      <p:sp>
        <p:nvSpPr>
          <p:cNvPr id="249" name="Google Shape;249;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7434c3163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107434c3163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d620bac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3d620bac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126" name="Google Shape;126;g13d620bac6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448d7691d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448d7691d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Fall Campaigns: </a:t>
            </a:r>
            <a:r>
              <a:rPr lang="en-US" u="sng">
                <a:solidFill>
                  <a:schemeClr val="hlink"/>
                </a:solidFill>
                <a:hlinkClick r:id="rId3"/>
              </a:rPr>
              <a:t>https://results.org/fall2022/</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Global Malnutrition Prevention and Treatment Act</a:t>
            </a:r>
            <a:endParaRPr/>
          </a:p>
          <a:p>
            <a:pPr marL="0" lvl="0" indent="0" algn="l" rtl="0">
              <a:lnSpc>
                <a:spcPct val="100000"/>
              </a:lnSpc>
              <a:spcBef>
                <a:spcPts val="0"/>
              </a:spcBef>
              <a:spcAft>
                <a:spcPts val="0"/>
              </a:spcAft>
              <a:buSzPts val="1400"/>
              <a:buNone/>
            </a:pPr>
            <a:r>
              <a:rPr lang="en-US"/>
              <a:t>Global Fund conference getting pushed back to later date in September</a:t>
            </a:r>
            <a:endParaRPr/>
          </a:p>
          <a:p>
            <a:pPr marL="0" lvl="0" indent="0" algn="l" rtl="0">
              <a:lnSpc>
                <a:spcPct val="100000"/>
              </a:lnSpc>
              <a:spcBef>
                <a:spcPts val="0"/>
              </a:spcBef>
              <a:spcAft>
                <a:spcPts val="0"/>
              </a:spcAft>
              <a:buSzPts val="1400"/>
              <a:buNone/>
            </a:pPr>
            <a:endParaRPr/>
          </a:p>
        </p:txBody>
      </p:sp>
      <p:sp>
        <p:nvSpPr>
          <p:cNvPr id="133" name="Google Shape;133;g1448d7691d9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48d7691d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48d7691d9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 - Appropriations</a:t>
            </a:r>
            <a:endParaRPr/>
          </a:p>
        </p:txBody>
      </p:sp>
      <p:sp>
        <p:nvSpPr>
          <p:cNvPr id="141" name="Google Shape;141;g1448d7691d9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48d7691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448d7691d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Vote count: </a:t>
            </a:r>
            <a:r>
              <a:rPr lang="en-US" u="sng">
                <a:solidFill>
                  <a:schemeClr val="hlink"/>
                </a:solidFill>
                <a:hlinkClick r:id="rId3"/>
              </a:rPr>
              <a:t>https://clerk.house.gov/Votes/2022137</a:t>
            </a:r>
            <a:r>
              <a:rPr lang="en-US"/>
              <a:t> </a:t>
            </a:r>
            <a:endParaRPr/>
          </a:p>
        </p:txBody>
      </p:sp>
      <p:sp>
        <p:nvSpPr>
          <p:cNvPr id="149" name="Google Shape;149;g1448d7691d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956cc14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3956cc14f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161" name="Google Shape;161;g13956cc14f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0" name="Google Shape;60;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1" name="Google Shape;61;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 name="Google Shape;62;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3" name="Google Shape;63;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27" name="Google Shape;27;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0" name="Google Shape;40;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1"/>
        <p:cNvGrpSpPr/>
        <p:nvPr/>
      </p:nvGrpSpPr>
      <p:grpSpPr>
        <a:xfrm>
          <a:off x="0" y="0"/>
          <a:ext cx="0" cy="0"/>
          <a:chOff x="0" y="0"/>
          <a:chExt cx="0" cy="0"/>
        </a:xfrm>
      </p:grpSpPr>
      <p:pic>
        <p:nvPicPr>
          <p:cNvPr id="42" name="Google Shape;42;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3" name="Google Shape;43;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4" name="Google Shape;44;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5" name="Google Shape;45;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6" name="Google Shape;46;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47" name="Google Shape;47;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48"/>
        <p:cNvGrpSpPr/>
        <p:nvPr/>
      </p:nvGrpSpPr>
      <p:grpSpPr>
        <a:xfrm>
          <a:off x="0" y="0"/>
          <a:ext cx="0" cy="0"/>
          <a:chOff x="0" y="0"/>
          <a:chExt cx="0" cy="0"/>
        </a:xfrm>
      </p:grpSpPr>
      <p:pic>
        <p:nvPicPr>
          <p:cNvPr id="49" name="Google Shape;49;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0" name="Google Shape;50;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1" name="Google Shape;51;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2" name="Google Shape;52;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3" name="Google Shape;53;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8">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www.youtube.com/watch?v=2YR6nBG3994" TargetMode="External"/><Relationship Id="rId4" Type="http://schemas.openxmlformats.org/officeDocument/2006/relationships/hyperlink" Target="https://www.youtube.com/watch?v=2YR6nBG399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www.youtube.com/watch?v=AFT54CQ1WP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docs.google.com/document/d/1IDFMIbudxkKbL1LsuHfOZdxeHJSQUWKf7DE7Qa0ojy0/edit" TargetMode="External"/><Relationship Id="rId5" Type="http://schemas.openxmlformats.org/officeDocument/2006/relationships/hyperlink" Target="https://results.org/volunteers/legislator-lookup/" TargetMode="External"/><Relationship Id="rId4" Type="http://schemas.openxmlformats.org/officeDocument/2006/relationships/hyperlink" Target="https://docs.google.com/spreadsheets/d/19hSWS98oYD5k5Bt-XKQZNMkISPk74HWzGWdENPuApVY/edit#gid=89061720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ungaguide.com/page/2/?post_type=tribe_events&amp;eventDisplay=photo&amp;tribe_events_cat=gender"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results.zoom.us/meeting/register/tJ0scumtrDsqHtWCw3QXdv-SGl_BPHLHhF3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132075" y="1429650"/>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with RESULTS</a:t>
            </a:r>
            <a:br>
              <a:rPr lang="en-US">
                <a:latin typeface="Open Sans"/>
                <a:ea typeface="Open Sans"/>
                <a:cs typeface="Open Sans"/>
                <a:sym typeface="Open Sans"/>
              </a:rPr>
            </a:br>
            <a:r>
              <a:rPr lang="en-US">
                <a:latin typeface="Open Sans"/>
                <a:ea typeface="Open Sans"/>
                <a:cs typeface="Open Sans"/>
                <a:sym typeface="Open Sans"/>
              </a:rPr>
              <a:t>September Webinar</a:t>
            </a:r>
            <a:endParaRPr>
              <a:latin typeface="Open Sans"/>
              <a:ea typeface="Open Sans"/>
              <a:cs typeface="Open Sans"/>
              <a:sym typeface="Open Sans"/>
            </a:endParaRPr>
          </a:p>
        </p:txBody>
      </p:sp>
      <p:sp>
        <p:nvSpPr>
          <p:cNvPr id="99" name="Google Shape;99;p1"/>
          <p:cNvSpPr txBox="1"/>
          <p:nvPr/>
        </p:nvSpPr>
        <p:spPr>
          <a:xfrm>
            <a:off x="1125415" y="4299438"/>
            <a:ext cx="66206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Open Sans"/>
                <a:ea typeface="Open Sans"/>
                <a:cs typeface="Open Sans"/>
                <a:sym typeface="Open Sans"/>
              </a:rPr>
              <a:t>September 20</a:t>
            </a:r>
            <a:r>
              <a:rPr lang="en-US" sz="1800" b="0" i="0" u="none" strike="noStrike" cap="none">
                <a:solidFill>
                  <a:schemeClr val="dk1"/>
                </a:solidFill>
                <a:latin typeface="Open Sans"/>
                <a:ea typeface="Open Sans"/>
                <a:cs typeface="Open Sans"/>
                <a:sym typeface="Open Sans"/>
              </a:rPr>
              <a:t>, 2022</a:t>
            </a:r>
            <a:endParaRPr sz="1400" b="0" i="0" u="none" strike="noStrike" cap="none">
              <a:solidFill>
                <a:srgbClr val="000000"/>
              </a:solidFill>
              <a:latin typeface="Open Sans"/>
              <a:ea typeface="Open Sans"/>
              <a:cs typeface="Open Sans"/>
              <a:sym typeface="Open Sans"/>
            </a:endParaRPr>
          </a:p>
        </p:txBody>
      </p:sp>
      <p:pic>
        <p:nvPicPr>
          <p:cNvPr id="100" name="Google Shape;100;p1"/>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48d7691d9_0_38"/>
          <p:cNvSpPr txBox="1">
            <a:spLocks noGrp="1"/>
          </p:cNvSpPr>
          <p:nvPr>
            <p:ph type="body" idx="1"/>
          </p:nvPr>
        </p:nvSpPr>
        <p:spPr>
          <a:xfrm>
            <a:off x="210150" y="891750"/>
            <a:ext cx="8723700" cy="4251600"/>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l" rtl="0">
              <a:lnSpc>
                <a:spcPct val="100000"/>
              </a:lnSpc>
              <a:spcBef>
                <a:spcPts val="360"/>
              </a:spcBef>
              <a:spcAft>
                <a:spcPts val="0"/>
              </a:spcAft>
              <a:buSzPct val="74549"/>
              <a:buNone/>
            </a:pPr>
            <a:r>
              <a:rPr lang="en-US" sz="4390" b="1">
                <a:solidFill>
                  <a:srgbClr val="980000"/>
                </a:solidFill>
                <a:latin typeface="Open Sans"/>
                <a:ea typeface="Open Sans"/>
                <a:cs typeface="Open Sans"/>
                <a:sym typeface="Open Sans"/>
              </a:rPr>
              <a:t>TB Challenge</a:t>
            </a:r>
            <a:endParaRPr sz="4390" b="1">
              <a:solidFill>
                <a:srgbClr val="980000"/>
              </a:solidFill>
              <a:latin typeface="Open Sans"/>
              <a:ea typeface="Open Sans"/>
              <a:cs typeface="Open Sans"/>
              <a:sym typeface="Open Sans"/>
            </a:endParaRPr>
          </a:p>
          <a:p>
            <a:pPr marL="0" marR="0" lvl="0" indent="0" algn="l" rtl="0">
              <a:lnSpc>
                <a:spcPct val="115000"/>
              </a:lnSpc>
              <a:spcBef>
                <a:spcPts val="360"/>
              </a:spcBef>
              <a:spcAft>
                <a:spcPts val="0"/>
              </a:spcAft>
              <a:buSzPct val="81289"/>
              <a:buNone/>
            </a:pPr>
            <a:endParaRPr sz="4025">
              <a:solidFill>
                <a:srgbClr val="980000"/>
              </a:solidFill>
              <a:latin typeface="Open Sans"/>
              <a:ea typeface="Open Sans"/>
              <a:cs typeface="Open Sans"/>
              <a:sym typeface="Open Sans"/>
            </a:endParaRPr>
          </a:p>
          <a:p>
            <a:pPr marL="457200" marR="0" lvl="0" indent="-330942" algn="l" rtl="0">
              <a:lnSpc>
                <a:spcPct val="115000"/>
              </a:lnSpc>
              <a:spcBef>
                <a:spcPts val="0"/>
              </a:spcBef>
              <a:spcAft>
                <a:spcPts val="0"/>
              </a:spcAft>
              <a:buSzPct val="99975"/>
              <a:buFont typeface="Open Sans"/>
              <a:buChar char="•"/>
            </a:pPr>
            <a:r>
              <a:rPr lang="en-US" sz="4025">
                <a:latin typeface="Open Sans"/>
                <a:ea typeface="Open Sans"/>
                <a:cs typeface="Open Sans"/>
                <a:sym typeface="Open Sans"/>
              </a:rPr>
              <a:t>In 2020, over 10 million people fell ill with TB and 1.5 million people died even though most TB cases are curable. Over 95 percent of TB cases and deaths are in developing countries. </a:t>
            </a:r>
            <a:endParaRPr sz="4025">
              <a:latin typeface="Open Sans"/>
              <a:ea typeface="Open Sans"/>
              <a:cs typeface="Open Sans"/>
              <a:sym typeface="Open Sans"/>
            </a:endParaRPr>
          </a:p>
          <a:p>
            <a:pPr marL="457200" marR="0" lvl="0" indent="-330942" algn="l" rtl="0">
              <a:lnSpc>
                <a:spcPct val="115000"/>
              </a:lnSpc>
              <a:spcBef>
                <a:spcPts val="1000"/>
              </a:spcBef>
              <a:spcAft>
                <a:spcPts val="0"/>
              </a:spcAft>
              <a:buSzPct val="99975"/>
              <a:buFont typeface="Open Sans"/>
              <a:buChar char="•"/>
            </a:pPr>
            <a:r>
              <a:rPr lang="en-US" sz="4025">
                <a:latin typeface="Open Sans"/>
                <a:ea typeface="Open Sans"/>
                <a:cs typeface="Open Sans"/>
                <a:sym typeface="Open Sans"/>
              </a:rPr>
              <a:t>Since COVID, TB detection has dropped by 50 percent and an estimated 1 million fewer people have been diagnosed and enrolled on TB treatment.</a:t>
            </a:r>
            <a:endParaRPr sz="4025">
              <a:latin typeface="Open Sans"/>
              <a:ea typeface="Open Sans"/>
              <a:cs typeface="Open Sans"/>
              <a:sym typeface="Open Sans"/>
            </a:endParaRPr>
          </a:p>
          <a:p>
            <a:pPr marL="457200" marR="0" lvl="0" indent="-330968" algn="l" rtl="0">
              <a:lnSpc>
                <a:spcPct val="115000"/>
              </a:lnSpc>
              <a:spcBef>
                <a:spcPts val="1000"/>
              </a:spcBef>
              <a:spcAft>
                <a:spcPts val="0"/>
              </a:spcAft>
              <a:buSzPct val="100000"/>
              <a:buFont typeface="Open Sans"/>
              <a:buChar char="•"/>
            </a:pPr>
            <a:r>
              <a:rPr lang="en-US" sz="4025">
                <a:latin typeface="Open Sans"/>
                <a:ea typeface="Open Sans"/>
                <a:cs typeface="Open Sans"/>
                <a:sym typeface="Open Sans"/>
              </a:rPr>
              <a:t>The lack of investment and added stress on the health systems means the global End TB Strategy and United Nations High Level Meeting targets for TB are off track.</a:t>
            </a:r>
            <a:endParaRPr sz="4025">
              <a:latin typeface="Open Sans"/>
              <a:ea typeface="Open Sans"/>
              <a:cs typeface="Open Sans"/>
              <a:sym typeface="Open Sans"/>
            </a:endParaRPr>
          </a:p>
          <a:p>
            <a:pPr marL="457200" marR="0" lvl="0" indent="-330968" algn="l" rtl="0">
              <a:lnSpc>
                <a:spcPct val="115000"/>
              </a:lnSpc>
              <a:spcBef>
                <a:spcPts val="1000"/>
              </a:spcBef>
              <a:spcAft>
                <a:spcPts val="0"/>
              </a:spcAft>
              <a:buSzPct val="100000"/>
              <a:buFont typeface="Open Sans"/>
              <a:buChar char="•"/>
            </a:pPr>
            <a:r>
              <a:rPr lang="en-US" sz="4025">
                <a:latin typeface="Open Sans"/>
                <a:ea typeface="Open Sans"/>
                <a:cs typeface="Open Sans"/>
                <a:sym typeface="Open Sans"/>
              </a:rPr>
              <a:t>The Stop TB Partnership estimates that delaying or failing to implement the goals will mean an additional 43 million people would develop TB, leading to 6.6 million additional TB deaths by 2030.</a:t>
            </a:r>
            <a:endParaRPr sz="4025">
              <a:latin typeface="Open Sans"/>
              <a:ea typeface="Open Sans"/>
              <a:cs typeface="Open Sans"/>
              <a:sym typeface="Open Sans"/>
            </a:endParaRPr>
          </a:p>
          <a:p>
            <a:pPr marL="457200" marR="0" lvl="0" indent="-330968" algn="l" rtl="0">
              <a:lnSpc>
                <a:spcPct val="115000"/>
              </a:lnSpc>
              <a:spcBef>
                <a:spcPts val="1000"/>
              </a:spcBef>
              <a:spcAft>
                <a:spcPts val="1000"/>
              </a:spcAft>
              <a:buSzPct val="100000"/>
              <a:buFont typeface="Open Sans"/>
              <a:buChar char="•"/>
            </a:pPr>
            <a:r>
              <a:rPr lang="en-US" sz="4025">
                <a:latin typeface="Open Sans"/>
                <a:ea typeface="Open Sans"/>
                <a:cs typeface="Open Sans"/>
                <a:sym typeface="Open Sans"/>
              </a:rPr>
              <a:t>This will cost countries, communities, and families their loved ones and upwards of $1 trillion in economic loss by 2030. Humanity would lose a projected 234 million disability-adjusted life years.</a:t>
            </a:r>
            <a:endParaRPr sz="4025">
              <a:latin typeface="Open Sans"/>
              <a:ea typeface="Open Sans"/>
              <a:cs typeface="Open Sans"/>
              <a:sym typeface="Open Sans"/>
            </a:endParaRPr>
          </a:p>
        </p:txBody>
      </p:sp>
      <p:pic>
        <p:nvPicPr>
          <p:cNvPr id="171" name="Google Shape;171;g1448d7691d9_0_38"/>
          <p:cNvPicPr preferRelativeResize="0"/>
          <p:nvPr/>
        </p:nvPicPr>
        <p:blipFill rotWithShape="1">
          <a:blip r:embed="rId3">
            <a:alphaModFix/>
          </a:blip>
          <a:srcRect/>
          <a:stretch/>
        </p:blipFill>
        <p:spPr>
          <a:xfrm>
            <a:off x="125" y="102040"/>
            <a:ext cx="2451970" cy="6829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448d7691d9_0_44"/>
          <p:cNvSpPr txBox="1">
            <a:spLocks noGrp="1"/>
          </p:cNvSpPr>
          <p:nvPr>
            <p:ph type="body" idx="1"/>
          </p:nvPr>
        </p:nvSpPr>
        <p:spPr>
          <a:xfrm>
            <a:off x="425050" y="843975"/>
            <a:ext cx="8195700" cy="4180200"/>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l" rtl="0">
              <a:lnSpc>
                <a:spcPct val="100000"/>
              </a:lnSpc>
              <a:spcBef>
                <a:spcPts val="360"/>
              </a:spcBef>
              <a:spcAft>
                <a:spcPts val="0"/>
              </a:spcAft>
              <a:buSzPct val="86320"/>
              <a:buNone/>
            </a:pPr>
            <a:r>
              <a:rPr lang="en-US" sz="4390" b="1">
                <a:solidFill>
                  <a:srgbClr val="980000"/>
                </a:solidFill>
                <a:latin typeface="Open Sans"/>
                <a:ea typeface="Open Sans"/>
                <a:cs typeface="Open Sans"/>
                <a:sym typeface="Open Sans"/>
              </a:rPr>
              <a:t>End TB Now Act (H.R.8654, S.3386)</a:t>
            </a:r>
            <a:endParaRPr sz="4390" b="1">
              <a:solidFill>
                <a:srgbClr val="980000"/>
              </a:solidFill>
              <a:latin typeface="Open Sans"/>
              <a:ea typeface="Open Sans"/>
              <a:cs typeface="Open Sans"/>
              <a:sym typeface="Open Sans"/>
            </a:endParaRPr>
          </a:p>
          <a:p>
            <a:pPr marL="0" marR="0" lvl="0" indent="0" algn="l" rtl="0">
              <a:lnSpc>
                <a:spcPct val="100000"/>
              </a:lnSpc>
              <a:spcBef>
                <a:spcPts val="360"/>
              </a:spcBef>
              <a:spcAft>
                <a:spcPts val="0"/>
              </a:spcAft>
              <a:buSzPct val="94125"/>
              <a:buNone/>
            </a:pPr>
            <a:endParaRPr sz="4025">
              <a:solidFill>
                <a:srgbClr val="980000"/>
              </a:solidFill>
              <a:latin typeface="Open Sans"/>
              <a:ea typeface="Open Sans"/>
              <a:cs typeface="Open Sans"/>
              <a:sym typeface="Open Sans"/>
            </a:endParaRPr>
          </a:p>
          <a:p>
            <a:pPr marL="457200" marR="0" lvl="0" indent="-330942" algn="l" rtl="0">
              <a:lnSpc>
                <a:spcPct val="115000"/>
              </a:lnSpc>
              <a:spcBef>
                <a:spcPts val="0"/>
              </a:spcBef>
              <a:spcAft>
                <a:spcPts val="0"/>
              </a:spcAft>
              <a:buSzPct val="99975"/>
              <a:buFont typeface="Open Sans"/>
              <a:buChar char="•"/>
            </a:pPr>
            <a:r>
              <a:rPr lang="en-US" sz="4025">
                <a:latin typeface="Open Sans"/>
                <a:ea typeface="Open Sans"/>
                <a:cs typeface="Open Sans"/>
                <a:sym typeface="Open Sans"/>
              </a:rPr>
              <a:t>Requires U.S. to establish bold goals for reaching the most vulnerable TB populations to detect, cure and prevent all forms of TB globally</a:t>
            </a:r>
            <a:endParaRPr sz="4025">
              <a:latin typeface="Open Sans"/>
              <a:ea typeface="Open Sans"/>
              <a:cs typeface="Open Sans"/>
              <a:sym typeface="Open Sans"/>
            </a:endParaRPr>
          </a:p>
          <a:p>
            <a:pPr marL="457200" marR="0" lvl="0" indent="-330942" algn="l" rtl="0">
              <a:lnSpc>
                <a:spcPct val="115000"/>
              </a:lnSpc>
              <a:spcBef>
                <a:spcPts val="1000"/>
              </a:spcBef>
              <a:spcAft>
                <a:spcPts val="0"/>
              </a:spcAft>
              <a:buSzPct val="99975"/>
              <a:buFont typeface="Open Sans"/>
              <a:buChar char="•"/>
            </a:pPr>
            <a:r>
              <a:rPr lang="en-US" sz="4025">
                <a:latin typeface="Open Sans"/>
                <a:ea typeface="Open Sans"/>
                <a:cs typeface="Open Sans"/>
                <a:sym typeface="Open Sans"/>
              </a:rPr>
              <a:t>Strengthens U.S. bilateral coordination with global organizations, including the Global Fund, to develop and implement a comprehensive global TB response</a:t>
            </a:r>
            <a:endParaRPr sz="4025">
              <a:latin typeface="Open Sans"/>
              <a:ea typeface="Open Sans"/>
              <a:cs typeface="Open Sans"/>
              <a:sym typeface="Open Sans"/>
            </a:endParaRPr>
          </a:p>
          <a:p>
            <a:pPr marL="457200" marR="0" lvl="0" indent="-330942" algn="l" rtl="0">
              <a:lnSpc>
                <a:spcPct val="115000"/>
              </a:lnSpc>
              <a:spcBef>
                <a:spcPts val="1000"/>
              </a:spcBef>
              <a:spcAft>
                <a:spcPts val="0"/>
              </a:spcAft>
              <a:buSzPct val="99975"/>
              <a:buFont typeface="Open Sans"/>
              <a:buChar char="•"/>
            </a:pPr>
            <a:r>
              <a:rPr lang="en-US" sz="4025">
                <a:latin typeface="Open Sans"/>
                <a:ea typeface="Open Sans"/>
                <a:cs typeface="Open Sans"/>
                <a:sym typeface="Open Sans"/>
              </a:rPr>
              <a:t>Catalyzes support for research and development (R&amp;D) of new tools to prevent, diagnose, treat, and control TB, including drug-resistant TB worldwide</a:t>
            </a:r>
            <a:endParaRPr sz="4025">
              <a:latin typeface="Open Sans"/>
              <a:ea typeface="Open Sans"/>
              <a:cs typeface="Open Sans"/>
              <a:sym typeface="Open Sans"/>
            </a:endParaRPr>
          </a:p>
          <a:p>
            <a:pPr marL="457200" marR="0" lvl="0" indent="-330942" algn="l" rtl="0">
              <a:lnSpc>
                <a:spcPct val="115000"/>
              </a:lnSpc>
              <a:spcBef>
                <a:spcPts val="1000"/>
              </a:spcBef>
              <a:spcAft>
                <a:spcPts val="0"/>
              </a:spcAft>
              <a:buSzPct val="99975"/>
              <a:buFont typeface="Open Sans"/>
              <a:buChar char="•"/>
            </a:pPr>
            <a:r>
              <a:rPr lang="en-US" sz="4025">
                <a:latin typeface="Open Sans"/>
                <a:ea typeface="Open Sans"/>
                <a:cs typeface="Open Sans"/>
                <a:sym typeface="Open Sans"/>
              </a:rPr>
              <a:t>Improves the capacity of countries and affected communities with high burdens of TB to implement programs to prevent and control the spread of TB</a:t>
            </a:r>
            <a:endParaRPr sz="4025">
              <a:latin typeface="Open Sans"/>
              <a:ea typeface="Open Sans"/>
              <a:cs typeface="Open Sans"/>
              <a:sym typeface="Open Sans"/>
            </a:endParaRPr>
          </a:p>
          <a:p>
            <a:pPr marL="457200" marR="0" lvl="0" indent="-330942" algn="l" rtl="0">
              <a:lnSpc>
                <a:spcPct val="115000"/>
              </a:lnSpc>
              <a:spcBef>
                <a:spcPts val="1000"/>
              </a:spcBef>
              <a:spcAft>
                <a:spcPts val="0"/>
              </a:spcAft>
              <a:buSzPct val="99975"/>
              <a:buFont typeface="Open Sans"/>
              <a:buChar char="•"/>
            </a:pPr>
            <a:r>
              <a:rPr lang="en-US" sz="4025">
                <a:latin typeface="Open Sans"/>
                <a:ea typeface="Open Sans"/>
                <a:cs typeface="Open Sans"/>
                <a:sym typeface="Open Sans"/>
              </a:rPr>
              <a:t>Requires annual reporting to Congress on U.S. TB activities and their impact, including progress in recovering from the negative effects of COVID-19 on TB</a:t>
            </a:r>
            <a:endParaRPr sz="4025">
              <a:latin typeface="Open Sans"/>
              <a:ea typeface="Open Sans"/>
              <a:cs typeface="Open Sans"/>
              <a:sym typeface="Open Sans"/>
            </a:endParaRPr>
          </a:p>
          <a:p>
            <a:pPr marL="457200" marR="0" lvl="0" indent="-330942" algn="l" rtl="0">
              <a:lnSpc>
                <a:spcPct val="115000"/>
              </a:lnSpc>
              <a:spcBef>
                <a:spcPts val="1000"/>
              </a:spcBef>
              <a:spcAft>
                <a:spcPts val="1000"/>
              </a:spcAft>
              <a:buSzPct val="99975"/>
              <a:buFont typeface="Open Sans"/>
              <a:buChar char="•"/>
            </a:pPr>
            <a:r>
              <a:rPr lang="en-US" sz="4025">
                <a:latin typeface="Open Sans"/>
                <a:ea typeface="Open Sans"/>
                <a:cs typeface="Open Sans"/>
                <a:sym typeface="Open Sans"/>
              </a:rPr>
              <a:t>Evaluates the performance and the focus on impact of TB programs that are supported by U.S. bilateral assistance funding</a:t>
            </a:r>
            <a:endParaRPr sz="4025">
              <a:latin typeface="Open Sans"/>
              <a:ea typeface="Open Sans"/>
              <a:cs typeface="Open Sans"/>
              <a:sym typeface="Open Sans"/>
            </a:endParaRPr>
          </a:p>
        </p:txBody>
      </p:sp>
      <p:pic>
        <p:nvPicPr>
          <p:cNvPr id="178" name="Google Shape;178;g1448d7691d9_0_44"/>
          <p:cNvPicPr preferRelativeResize="0"/>
          <p:nvPr/>
        </p:nvPicPr>
        <p:blipFill rotWithShape="1">
          <a:blip r:embed="rId3">
            <a:alphaModFix/>
          </a:blip>
          <a:srcRect/>
          <a:stretch/>
        </p:blipFill>
        <p:spPr>
          <a:xfrm>
            <a:off x="125" y="102040"/>
            <a:ext cx="2451970" cy="6829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3d620bac66_0_28"/>
          <p:cNvSpPr txBox="1">
            <a:spLocks noGrp="1"/>
          </p:cNvSpPr>
          <p:nvPr>
            <p:ph type="title"/>
          </p:nvPr>
        </p:nvSpPr>
        <p:spPr>
          <a:xfrm>
            <a:off x="780600" y="47775"/>
            <a:ext cx="85518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000"/>
              <a:buNone/>
            </a:pPr>
            <a:r>
              <a:rPr lang="en-US" sz="3500" b="1" i="1">
                <a:latin typeface="Open Sans"/>
                <a:ea typeface="Open Sans"/>
                <a:cs typeface="Open Sans"/>
                <a:sym typeface="Open Sans"/>
              </a:rPr>
              <a:t>End TB Now</a:t>
            </a:r>
            <a:endParaRPr sz="3500" b="1">
              <a:latin typeface="Open Sans"/>
              <a:ea typeface="Open Sans"/>
              <a:cs typeface="Open Sans"/>
              <a:sym typeface="Open Sans"/>
            </a:endParaRPr>
          </a:p>
        </p:txBody>
      </p:sp>
      <p:pic>
        <p:nvPicPr>
          <p:cNvPr id="185" name="Google Shape;185;g13d620bac66_0_28"/>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86" name="Google Shape;186;g13d620bac66_0_28"/>
          <p:cNvSpPr txBox="1">
            <a:spLocks noGrp="1"/>
          </p:cNvSpPr>
          <p:nvPr>
            <p:ph type="title"/>
          </p:nvPr>
        </p:nvSpPr>
        <p:spPr>
          <a:xfrm>
            <a:off x="91975" y="3643000"/>
            <a:ext cx="9144000" cy="164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000"/>
              <a:buNone/>
            </a:pPr>
            <a:r>
              <a:rPr lang="en-US" sz="2800" b="1" u="sng">
                <a:solidFill>
                  <a:schemeClr val="hlink"/>
                </a:solidFill>
                <a:highlight>
                  <a:srgbClr val="FFFFFF"/>
                </a:highlight>
                <a:latin typeface="Open Sans"/>
                <a:ea typeface="Open Sans"/>
                <a:cs typeface="Open Sans"/>
                <a:sym typeface="Open Sans"/>
                <a:hlinkClick r:id="rId4"/>
              </a:rPr>
              <a:t>Global Fund Advocates Network </a:t>
            </a:r>
            <a:br>
              <a:rPr lang="en-US" sz="2800" b="1" u="sng">
                <a:solidFill>
                  <a:schemeClr val="hlink"/>
                </a:solidFill>
                <a:highlight>
                  <a:srgbClr val="FFFFFF"/>
                </a:highlight>
                <a:latin typeface="Open Sans"/>
                <a:ea typeface="Open Sans"/>
                <a:cs typeface="Open Sans"/>
                <a:sym typeface="Open Sans"/>
                <a:hlinkClick r:id="rId4"/>
              </a:rPr>
            </a:br>
            <a:r>
              <a:rPr lang="en-US" sz="2800" b="1" i="1">
                <a:highlight>
                  <a:srgbClr val="FFFFFF"/>
                </a:highlight>
                <a:uFill>
                  <a:noFill/>
                </a:uFill>
                <a:latin typeface="Open Sans"/>
                <a:ea typeface="Open Sans"/>
                <a:cs typeface="Open Sans"/>
                <a:sym typeface="Open Sans"/>
                <a:hlinkClick r:id="rId4"/>
              </a:rPr>
              <a:t>Loyce Maturu</a:t>
            </a:r>
            <a:r>
              <a:rPr lang="en-US" sz="2800" b="1" i="1">
                <a:highlight>
                  <a:srgbClr val="FFFFFF"/>
                </a:highlight>
                <a:latin typeface="Open Sans"/>
                <a:ea typeface="Open Sans"/>
                <a:cs typeface="Open Sans"/>
                <a:sym typeface="Open Sans"/>
              </a:rPr>
              <a:t>, Advocacy Officer at  Zvandiri</a:t>
            </a:r>
            <a:endParaRPr sz="2800" b="1" i="1">
              <a:highlight>
                <a:srgbClr val="FFFFFF"/>
              </a:highlight>
              <a:latin typeface="Open Sans"/>
              <a:ea typeface="Open Sans"/>
              <a:cs typeface="Open Sans"/>
              <a:sym typeface="Open Sans"/>
            </a:endParaRPr>
          </a:p>
        </p:txBody>
      </p:sp>
      <p:pic>
        <p:nvPicPr>
          <p:cNvPr id="187" name="Google Shape;187;g13d620bac66_0_28" descr="Loyce Maturu, Advocacy Officer at Zvandiri, has championed youth led advocacy over the last decade, fighting for improved policies, resource allocation and service delivery. This is her message to Prime Minister Trudeau on behalf of the Global Fund Advocates Network, for Canada's continued support to the Global Fund" title="Global Fund Advocates Network- Loyce Maturu, Zvandiri">
            <a:hlinkClick r:id="rId5"/>
          </p:cNvPr>
          <p:cNvPicPr preferRelativeResize="0"/>
          <p:nvPr/>
        </p:nvPicPr>
        <p:blipFill>
          <a:blip r:embed="rId6">
            <a:alphaModFix/>
          </a:blip>
          <a:stretch>
            <a:fillRect/>
          </a:stretch>
        </p:blipFill>
        <p:spPr>
          <a:xfrm>
            <a:off x="2957176" y="905175"/>
            <a:ext cx="3993676" cy="2995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3956cc14fc_0_6"/>
          <p:cNvSpPr txBox="1">
            <a:spLocks noGrp="1"/>
          </p:cNvSpPr>
          <p:nvPr>
            <p:ph type="title"/>
          </p:nvPr>
        </p:nvSpPr>
        <p:spPr>
          <a:xfrm>
            <a:off x="780600" y="47775"/>
            <a:ext cx="85518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000"/>
              <a:buNone/>
            </a:pPr>
            <a:r>
              <a:rPr lang="en-US" sz="3500" b="1" i="1">
                <a:latin typeface="Open Sans"/>
                <a:ea typeface="Open Sans"/>
                <a:cs typeface="Open Sans"/>
                <a:sym typeface="Open Sans"/>
              </a:rPr>
              <a:t>Grantee Spotlight</a:t>
            </a:r>
            <a:endParaRPr sz="3500" b="1">
              <a:latin typeface="Open Sans"/>
              <a:ea typeface="Open Sans"/>
              <a:cs typeface="Open Sans"/>
              <a:sym typeface="Open Sans"/>
            </a:endParaRPr>
          </a:p>
        </p:txBody>
      </p:sp>
      <p:pic>
        <p:nvPicPr>
          <p:cNvPr id="194" name="Google Shape;194;g13956cc14fc_0_6"/>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95" name="Google Shape;195;g13956cc14fc_0_6"/>
          <p:cNvSpPr txBox="1">
            <a:spLocks noGrp="1"/>
          </p:cNvSpPr>
          <p:nvPr>
            <p:ph type="title"/>
          </p:nvPr>
        </p:nvSpPr>
        <p:spPr>
          <a:xfrm>
            <a:off x="91975" y="3947800"/>
            <a:ext cx="9144000" cy="164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000"/>
              <a:buNone/>
            </a:pPr>
            <a:r>
              <a:rPr lang="en-US" sz="2800" b="1">
                <a:latin typeface="Open Sans"/>
                <a:ea typeface="Open Sans"/>
                <a:cs typeface="Open Sans"/>
                <a:sym typeface="Open Sans"/>
              </a:rPr>
              <a:t>GAIA Malawi</a:t>
            </a:r>
            <a:endParaRPr sz="2400" b="1" i="1">
              <a:latin typeface="Open Sans"/>
              <a:ea typeface="Open Sans"/>
              <a:cs typeface="Open Sans"/>
              <a:sym typeface="Open Sans"/>
            </a:endParaRPr>
          </a:p>
        </p:txBody>
      </p:sp>
      <p:pic>
        <p:nvPicPr>
          <p:cNvPr id="196" name="Google Shape;196;g13956cc14fc_0_6"/>
          <p:cNvPicPr preferRelativeResize="0"/>
          <p:nvPr/>
        </p:nvPicPr>
        <p:blipFill>
          <a:blip r:embed="rId4">
            <a:alphaModFix/>
          </a:blip>
          <a:stretch>
            <a:fillRect/>
          </a:stretch>
        </p:blipFill>
        <p:spPr>
          <a:xfrm>
            <a:off x="2343188" y="1047830"/>
            <a:ext cx="4641574" cy="3352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5ca3db318d_1_0"/>
          <p:cNvSpPr txBox="1">
            <a:spLocks noGrp="1"/>
          </p:cNvSpPr>
          <p:nvPr>
            <p:ph type="title"/>
          </p:nvPr>
        </p:nvSpPr>
        <p:spPr>
          <a:xfrm>
            <a:off x="780600" y="47775"/>
            <a:ext cx="85518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000"/>
              <a:buNone/>
            </a:pPr>
            <a:r>
              <a:rPr lang="en-US" sz="3500" b="1" i="1">
                <a:latin typeface="Open Sans"/>
                <a:ea typeface="Open Sans"/>
                <a:cs typeface="Open Sans"/>
                <a:sym typeface="Open Sans"/>
              </a:rPr>
              <a:t>Grantee Spotlight</a:t>
            </a:r>
            <a:endParaRPr sz="3500" b="1">
              <a:latin typeface="Open Sans"/>
              <a:ea typeface="Open Sans"/>
              <a:cs typeface="Open Sans"/>
              <a:sym typeface="Open Sans"/>
            </a:endParaRPr>
          </a:p>
        </p:txBody>
      </p:sp>
      <p:pic>
        <p:nvPicPr>
          <p:cNvPr id="203" name="Google Shape;203;g15ca3db318d_1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4" name="Google Shape;204;g15ca3db318d_1_0"/>
          <p:cNvSpPr txBox="1">
            <a:spLocks noGrp="1"/>
          </p:cNvSpPr>
          <p:nvPr>
            <p:ph type="title"/>
          </p:nvPr>
        </p:nvSpPr>
        <p:spPr>
          <a:xfrm>
            <a:off x="0" y="3501425"/>
            <a:ext cx="9144000" cy="164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000"/>
              <a:buNone/>
            </a:pPr>
            <a:r>
              <a:rPr lang="en-US" sz="2800" b="1">
                <a:latin typeface="Open Sans"/>
                <a:ea typeface="Open Sans"/>
                <a:cs typeface="Open Sans"/>
                <a:sym typeface="Open Sans"/>
              </a:rPr>
              <a:t>GAIA Malawi</a:t>
            </a:r>
            <a:endParaRPr sz="2800" b="1">
              <a:latin typeface="Open Sans"/>
              <a:ea typeface="Open Sans"/>
              <a:cs typeface="Open Sans"/>
              <a:sym typeface="Open Sans"/>
            </a:endParaRPr>
          </a:p>
          <a:p>
            <a:pPr marL="0" lvl="0" indent="0" algn="ctr" rtl="0">
              <a:lnSpc>
                <a:spcPct val="100000"/>
              </a:lnSpc>
              <a:spcBef>
                <a:spcPts val="0"/>
              </a:spcBef>
              <a:spcAft>
                <a:spcPts val="0"/>
              </a:spcAft>
              <a:buSzPts val="2000"/>
              <a:buNone/>
            </a:pPr>
            <a:r>
              <a:rPr lang="en-US" sz="1150">
                <a:highlight>
                  <a:srgbClr val="FFFFFF"/>
                </a:highlight>
                <a:latin typeface="Arial"/>
                <a:ea typeface="Arial"/>
                <a:cs typeface="Arial"/>
                <a:sym typeface="Arial"/>
              </a:rPr>
              <a:t>Together with the communities it serves, GAIA, a secular nonprofit, develops innovative and caring healthcare programs in resource-deprived regions in Africa, especially those most affected by HIV/AIDS, tuberculosis, and malaria. </a:t>
            </a:r>
            <a:endParaRPr sz="1150">
              <a:highlight>
                <a:srgbClr val="FFFFFF"/>
              </a:highlight>
              <a:latin typeface="Arial"/>
              <a:ea typeface="Arial"/>
              <a:cs typeface="Arial"/>
              <a:sym typeface="Arial"/>
            </a:endParaRPr>
          </a:p>
          <a:p>
            <a:pPr marL="0" lvl="0" indent="0" algn="ctr" rtl="0">
              <a:lnSpc>
                <a:spcPct val="100000"/>
              </a:lnSpc>
              <a:spcBef>
                <a:spcPts val="0"/>
              </a:spcBef>
              <a:spcAft>
                <a:spcPts val="0"/>
              </a:spcAft>
              <a:buSzPts val="2000"/>
              <a:buNone/>
            </a:pPr>
            <a:endParaRPr sz="1150">
              <a:highlight>
                <a:srgbClr val="FFFFFF"/>
              </a:highlight>
              <a:latin typeface="Arial"/>
              <a:ea typeface="Arial"/>
              <a:cs typeface="Arial"/>
              <a:sym typeface="Arial"/>
            </a:endParaRPr>
          </a:p>
          <a:p>
            <a:pPr marL="0" lvl="0" indent="0" algn="ctr" rtl="0">
              <a:lnSpc>
                <a:spcPct val="100000"/>
              </a:lnSpc>
              <a:spcBef>
                <a:spcPts val="0"/>
              </a:spcBef>
              <a:spcAft>
                <a:spcPts val="0"/>
              </a:spcAft>
              <a:buSzPts val="2000"/>
              <a:buNone/>
            </a:pPr>
            <a:r>
              <a:rPr lang="en-US" sz="1150">
                <a:highlight>
                  <a:srgbClr val="FFFFFF"/>
                </a:highlight>
                <a:latin typeface="Arial"/>
                <a:ea typeface="Arial"/>
                <a:cs typeface="Arial"/>
                <a:sym typeface="Arial"/>
              </a:rPr>
              <a:t>The purpose of the project is to fund 20 nurses (10 per year) in the fourth and final year of nursing school and to help their transition to careers as nurses. The first 10 graduated and transitioned in January 2020. Timing!!!</a:t>
            </a:r>
            <a:endParaRPr sz="1150">
              <a:highlight>
                <a:srgbClr val="FFFFFF"/>
              </a:highlight>
              <a:latin typeface="Arial"/>
              <a:ea typeface="Arial"/>
              <a:cs typeface="Arial"/>
              <a:sym typeface="Arial"/>
            </a:endParaRPr>
          </a:p>
        </p:txBody>
      </p:sp>
      <p:pic>
        <p:nvPicPr>
          <p:cNvPr id="205" name="Google Shape;205;g15ca3db318d_1_0" descr="Together with the communities it serves, GAIA, a secular nonprofit, develops innovative and caring healthcare programs in resource-deprived regions in Africa, especially those most affected by HIV/AIDS, tuberculosis, and malaria. To ensure the broadest possible impact, GAIA rigorously tests its initiatives and promotes the replication of successful models. The purpose of the project is to fund 20 nurses (10 per year) in the fourth and final year of nursing school and to help their transition to careers as nurses. To learn more, visit https://diningforwomen.org/programs/global-aids-interfaith-alliance." title="Global AIDS Interfaith Alliance (GAIA) (Sept. 2018)">
            <a:hlinkClick r:id="rId4"/>
          </p:cNvPr>
          <p:cNvPicPr preferRelativeResize="0"/>
          <p:nvPr/>
        </p:nvPicPr>
        <p:blipFill>
          <a:blip r:embed="rId5">
            <a:alphaModFix/>
          </a:blip>
          <a:stretch>
            <a:fillRect/>
          </a:stretch>
        </p:blipFill>
        <p:spPr>
          <a:xfrm>
            <a:off x="2816350" y="817976"/>
            <a:ext cx="3728624" cy="2796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121c58e148f_0_3"/>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12" name="Google Shape;212;g121c58e148f_0_3"/>
          <p:cNvPicPr preferRelativeResize="0"/>
          <p:nvPr/>
        </p:nvPicPr>
        <p:blipFill>
          <a:blip r:embed="rId4">
            <a:alphaModFix/>
          </a:blip>
          <a:stretch>
            <a:fillRect/>
          </a:stretch>
        </p:blipFill>
        <p:spPr>
          <a:xfrm>
            <a:off x="2286050" y="1018877"/>
            <a:ext cx="4791624" cy="3193650"/>
          </a:xfrm>
          <a:prstGeom prst="rect">
            <a:avLst/>
          </a:prstGeom>
          <a:noFill/>
          <a:ln>
            <a:noFill/>
          </a:ln>
        </p:spPr>
      </p:pic>
      <p:sp>
        <p:nvSpPr>
          <p:cNvPr id="213" name="Google Shape;213;g121c58e148f_0_3"/>
          <p:cNvSpPr txBox="1"/>
          <p:nvPr/>
        </p:nvSpPr>
        <p:spPr>
          <a:xfrm>
            <a:off x="0" y="4413450"/>
            <a:ext cx="9144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Open Sans"/>
                <a:ea typeface="Open Sans"/>
                <a:cs typeface="Open Sans"/>
                <a:sym typeface="Open Sans"/>
              </a:rPr>
              <a:t>Thanks for your continued advocacy actions!!</a:t>
            </a:r>
            <a:endParaRPr sz="2800" b="1">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39c423e86c_0_2"/>
          <p:cNvSpPr txBox="1">
            <a:spLocks noGrp="1"/>
          </p:cNvSpPr>
          <p:nvPr>
            <p:ph type="title"/>
          </p:nvPr>
        </p:nvSpPr>
        <p:spPr>
          <a:xfrm>
            <a:off x="296100" y="2118150"/>
            <a:ext cx="8551800" cy="238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4220"/>
              <a:buNone/>
            </a:pPr>
            <a:r>
              <a:rPr lang="en-US" sz="5844" b="1" i="1">
                <a:latin typeface="Open Sans"/>
                <a:ea typeface="Open Sans"/>
                <a:cs typeface="Open Sans"/>
                <a:sym typeface="Open Sans"/>
              </a:rPr>
              <a:t>Let’s hit send!</a:t>
            </a:r>
            <a:endParaRPr sz="5844" b="1" i="1">
              <a:latin typeface="Open Sans"/>
              <a:ea typeface="Open Sans"/>
              <a:cs typeface="Open Sans"/>
              <a:sym typeface="Open Sans"/>
            </a:endParaRPr>
          </a:p>
          <a:p>
            <a:pPr marL="0" lvl="0" indent="0" algn="ctr" rtl="0">
              <a:lnSpc>
                <a:spcPct val="100000"/>
              </a:lnSpc>
              <a:spcBef>
                <a:spcPts val="0"/>
              </a:spcBef>
              <a:spcAft>
                <a:spcPts val="0"/>
              </a:spcAft>
              <a:buSzPct val="45454"/>
              <a:buNone/>
            </a:pPr>
            <a:r>
              <a:rPr lang="en-US">
                <a:latin typeface="Open Sans"/>
                <a:ea typeface="Open Sans"/>
                <a:cs typeface="Open Sans"/>
                <a:sym typeface="Open Sans"/>
              </a:rPr>
              <a:t>End TB Now Act</a:t>
            </a:r>
            <a:br>
              <a:rPr lang="en-US">
                <a:latin typeface="Open Sans"/>
                <a:ea typeface="Open Sans"/>
                <a:cs typeface="Open Sans"/>
                <a:sym typeface="Open Sans"/>
              </a:rPr>
            </a:br>
            <a:r>
              <a:rPr lang="en-US">
                <a:latin typeface="Open Sans"/>
                <a:ea typeface="Open Sans"/>
                <a:cs typeface="Open Sans"/>
                <a:sym typeface="Open Sans"/>
              </a:rPr>
              <a:t>(S. 3386 / H.R. 8654)</a:t>
            </a:r>
            <a:endParaRPr>
              <a:latin typeface="Open Sans"/>
              <a:ea typeface="Open Sans"/>
              <a:cs typeface="Open Sans"/>
              <a:sym typeface="Open Sans"/>
            </a:endParaRPr>
          </a:p>
          <a:p>
            <a:pPr marL="0" lvl="0" indent="0" algn="ctr" rtl="0">
              <a:lnSpc>
                <a:spcPct val="100000"/>
              </a:lnSpc>
              <a:spcBef>
                <a:spcPts val="0"/>
              </a:spcBef>
              <a:spcAft>
                <a:spcPts val="0"/>
              </a:spcAft>
              <a:buSzPct val="45454"/>
              <a:buNone/>
            </a:pPr>
            <a:br>
              <a:rPr lang="en-US" b="1" i="1">
                <a:latin typeface="Open Sans"/>
                <a:ea typeface="Open Sans"/>
                <a:cs typeface="Open Sans"/>
                <a:sym typeface="Open Sans"/>
              </a:rPr>
            </a:br>
            <a:endParaRPr b="1">
              <a:latin typeface="Open Sans"/>
              <a:ea typeface="Open Sans"/>
              <a:cs typeface="Open Sans"/>
              <a:sym typeface="Open Sans"/>
            </a:endParaRPr>
          </a:p>
        </p:txBody>
      </p:sp>
      <p:pic>
        <p:nvPicPr>
          <p:cNvPr id="220" name="Google Shape;220;g139c423e86c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1" name="Google Shape;221;g139c423e86c_0_2"/>
          <p:cNvSpPr txBox="1">
            <a:spLocks noGrp="1"/>
          </p:cNvSpPr>
          <p:nvPr>
            <p:ph type="title"/>
          </p:nvPr>
        </p:nvSpPr>
        <p:spPr>
          <a:xfrm>
            <a:off x="1301975" y="91750"/>
            <a:ext cx="8077800" cy="769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000"/>
              <a:buNone/>
            </a:pPr>
            <a:r>
              <a:rPr lang="en-US" sz="3400" b="1">
                <a:latin typeface="Open Sans"/>
                <a:ea typeface="Open Sans"/>
                <a:cs typeface="Open Sans"/>
                <a:sym typeface="Open Sans"/>
              </a:rPr>
              <a:t>Sept. Advocacy Action</a:t>
            </a:r>
            <a:endParaRPr sz="3400" b="1">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g13d620bac66_0_5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8" name="Google Shape;228;g13d620bac66_0_51"/>
          <p:cNvSpPr txBox="1">
            <a:spLocks noGrp="1"/>
          </p:cNvSpPr>
          <p:nvPr>
            <p:ph type="title"/>
          </p:nvPr>
        </p:nvSpPr>
        <p:spPr>
          <a:xfrm>
            <a:off x="58500" y="1876200"/>
            <a:ext cx="9027000" cy="3724500"/>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0"/>
              </a:spcBef>
              <a:spcAft>
                <a:spcPts val="0"/>
              </a:spcAft>
              <a:buSzPts val="2600"/>
              <a:buFont typeface="Open Sans"/>
              <a:buAutoNum type="arabicPeriod"/>
            </a:pPr>
            <a:r>
              <a:rPr lang="en-US" sz="2600">
                <a:latin typeface="Open Sans"/>
                <a:ea typeface="Open Sans"/>
                <a:cs typeface="Open Sans"/>
                <a:sym typeface="Open Sans"/>
              </a:rPr>
              <a:t>Check the </a:t>
            </a:r>
            <a:r>
              <a:rPr lang="en-US" sz="2600" u="sng">
                <a:solidFill>
                  <a:schemeClr val="hlink"/>
                </a:solidFill>
                <a:latin typeface="Open Sans"/>
                <a:ea typeface="Open Sans"/>
                <a:cs typeface="Open Sans"/>
                <a:sym typeface="Open Sans"/>
                <a:hlinkClick r:id="rId4"/>
              </a:rPr>
              <a:t>Congressional scorecard</a:t>
            </a:r>
            <a:r>
              <a:rPr lang="en-US" sz="2600">
                <a:latin typeface="Open Sans"/>
                <a:ea typeface="Open Sans"/>
                <a:cs typeface="Open Sans"/>
                <a:sym typeface="Open Sans"/>
              </a:rPr>
              <a:t> of past support on Tuberculosis</a:t>
            </a:r>
            <a:endParaRPr/>
          </a:p>
          <a:p>
            <a:pPr marL="457200" lvl="0" indent="-393700" algn="l" rtl="0">
              <a:lnSpc>
                <a:spcPct val="115000"/>
              </a:lnSpc>
              <a:spcBef>
                <a:spcPts val="0"/>
              </a:spcBef>
              <a:spcAft>
                <a:spcPts val="0"/>
              </a:spcAft>
              <a:buSzPts val="2600"/>
              <a:buFont typeface="Open Sans"/>
              <a:buAutoNum type="arabicPeriod"/>
            </a:pPr>
            <a:r>
              <a:rPr lang="en-US" sz="2600" u="sng">
                <a:solidFill>
                  <a:schemeClr val="hlink"/>
                </a:solidFill>
                <a:latin typeface="Open Sans"/>
                <a:ea typeface="Open Sans"/>
                <a:cs typeface="Open Sans"/>
                <a:sym typeface="Open Sans"/>
                <a:hlinkClick r:id="rId5"/>
              </a:rPr>
              <a:t>Legislator Lookup</a:t>
            </a:r>
            <a:endParaRPr sz="2600">
              <a:latin typeface="Open Sans"/>
              <a:ea typeface="Open Sans"/>
              <a:cs typeface="Open Sans"/>
              <a:sym typeface="Open Sans"/>
            </a:endParaRPr>
          </a:p>
          <a:p>
            <a:pPr marL="457200" lvl="0" indent="-393700" algn="l" rtl="0">
              <a:lnSpc>
                <a:spcPct val="115000"/>
              </a:lnSpc>
              <a:spcBef>
                <a:spcPts val="0"/>
              </a:spcBef>
              <a:spcAft>
                <a:spcPts val="0"/>
              </a:spcAft>
              <a:buSzPts val="2600"/>
              <a:buFont typeface="Open Sans"/>
              <a:buAutoNum type="arabicPeriod"/>
            </a:pPr>
            <a:r>
              <a:rPr lang="en-US" sz="2600" u="sng">
                <a:solidFill>
                  <a:schemeClr val="hlink"/>
                </a:solidFill>
                <a:latin typeface="Open Sans"/>
                <a:ea typeface="Open Sans"/>
                <a:cs typeface="Open Sans"/>
                <a:sym typeface="Open Sans"/>
                <a:hlinkClick r:id="rId6"/>
              </a:rPr>
              <a:t>Personalize this sample letter</a:t>
            </a:r>
            <a:r>
              <a:rPr lang="en-US" sz="2600">
                <a:latin typeface="Open Sans"/>
                <a:ea typeface="Open Sans"/>
                <a:cs typeface="Open Sans"/>
                <a:sym typeface="Open Sans"/>
              </a:rPr>
              <a:t> to your Senator’s Foreign Policy aide</a:t>
            </a:r>
            <a:endParaRPr sz="2600" b="1">
              <a:latin typeface="Open Sans"/>
              <a:ea typeface="Open Sans"/>
              <a:cs typeface="Open Sans"/>
              <a:sym typeface="Open Sans"/>
            </a:endParaRPr>
          </a:p>
          <a:p>
            <a:pPr marL="457200" lvl="0" indent="-393700" algn="l" rtl="0">
              <a:lnSpc>
                <a:spcPct val="115000"/>
              </a:lnSpc>
              <a:spcBef>
                <a:spcPts val="0"/>
              </a:spcBef>
              <a:spcAft>
                <a:spcPts val="0"/>
              </a:spcAft>
              <a:buSzPts val="2600"/>
              <a:buFont typeface="Open Sans"/>
              <a:buAutoNum type="arabicPeriod"/>
            </a:pPr>
            <a:r>
              <a:rPr lang="en-US" sz="2600">
                <a:latin typeface="Open Sans"/>
                <a:ea typeface="Open Sans"/>
                <a:cs typeface="Open Sans"/>
                <a:sym typeface="Open Sans"/>
              </a:rPr>
              <a:t>Hit send!</a:t>
            </a:r>
            <a:endParaRPr sz="2600">
              <a:latin typeface="Open Sans"/>
              <a:ea typeface="Open Sans"/>
              <a:cs typeface="Open Sans"/>
              <a:sym typeface="Open Sans"/>
            </a:endParaRPr>
          </a:p>
          <a:p>
            <a:pPr marL="457200" lvl="0" indent="-393700" algn="l" rtl="0">
              <a:lnSpc>
                <a:spcPct val="115000"/>
              </a:lnSpc>
              <a:spcBef>
                <a:spcPts val="0"/>
              </a:spcBef>
              <a:spcAft>
                <a:spcPts val="0"/>
              </a:spcAft>
              <a:buSzPts val="2600"/>
              <a:buFont typeface="Open Sans"/>
              <a:buAutoNum type="arabicPeriod"/>
            </a:pPr>
            <a:r>
              <a:rPr lang="en-US" sz="2600" b="1">
                <a:latin typeface="Open Sans"/>
                <a:ea typeface="Open Sans"/>
                <a:cs typeface="Open Sans"/>
                <a:sym typeface="Open Sans"/>
              </a:rPr>
              <a:t>Follow up, Follow up, Follow up</a:t>
            </a:r>
            <a:endParaRPr sz="2600" b="1">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2600" i="1">
              <a:latin typeface="Open Sans"/>
              <a:ea typeface="Open Sans"/>
              <a:cs typeface="Open Sans"/>
              <a:sym typeface="Open Sans"/>
            </a:endParaRPr>
          </a:p>
        </p:txBody>
      </p:sp>
      <p:sp>
        <p:nvSpPr>
          <p:cNvPr id="229" name="Google Shape;229;g13d620bac66_0_51"/>
          <p:cNvSpPr txBox="1"/>
          <p:nvPr/>
        </p:nvSpPr>
        <p:spPr>
          <a:xfrm>
            <a:off x="2451975" y="76200"/>
            <a:ext cx="55470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a:solidFill>
                  <a:schemeClr val="dk1"/>
                </a:solidFill>
                <a:latin typeface="Open Sans"/>
                <a:ea typeface="Open Sans"/>
                <a:cs typeface="Open Sans"/>
                <a:sym typeface="Open Sans"/>
              </a:rPr>
              <a:t>Sept. </a:t>
            </a:r>
            <a:r>
              <a:rPr lang="en-US" sz="3400" b="1" i="0" u="none" strike="noStrike" cap="none">
                <a:solidFill>
                  <a:schemeClr val="dk1"/>
                </a:solidFill>
                <a:latin typeface="Open Sans"/>
                <a:ea typeface="Open Sans"/>
                <a:cs typeface="Open Sans"/>
                <a:sym typeface="Open Sans"/>
              </a:rPr>
              <a:t>Advocacy Action</a:t>
            </a:r>
            <a:endParaRPr sz="3400" b="1" i="0" u="none" strike="noStrike" cap="none">
              <a:solidFill>
                <a:schemeClr val="dk1"/>
              </a:solidFill>
              <a:latin typeface="Open Sans"/>
              <a:ea typeface="Open Sans"/>
              <a:cs typeface="Open Sans"/>
              <a:sym typeface="Open Sans"/>
            </a:endParaRPr>
          </a:p>
        </p:txBody>
      </p:sp>
      <p:sp>
        <p:nvSpPr>
          <p:cNvPr id="230" name="Google Shape;230;g13d620bac66_0_51"/>
          <p:cNvSpPr txBox="1"/>
          <p:nvPr/>
        </p:nvSpPr>
        <p:spPr>
          <a:xfrm>
            <a:off x="118350" y="1260600"/>
            <a:ext cx="8907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chemeClr val="dk1"/>
                </a:solidFill>
                <a:latin typeface="Open Sans"/>
                <a:ea typeface="Open Sans"/>
                <a:cs typeface="Open Sans"/>
                <a:sym typeface="Open Sans"/>
              </a:rPr>
              <a:t>Contact your </a:t>
            </a:r>
            <a:r>
              <a:rPr lang="en-US" sz="2800" b="1" i="1">
                <a:solidFill>
                  <a:schemeClr val="dk1"/>
                </a:solidFill>
                <a:latin typeface="Open Sans"/>
                <a:ea typeface="Open Sans"/>
                <a:cs typeface="Open Sans"/>
                <a:sym typeface="Open Sans"/>
              </a:rPr>
              <a:t>representatives on H.R. 8654</a:t>
            </a:r>
            <a:endParaRPr sz="2800" b="1" i="1" u="none" strike="noStrike" cap="none">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13956cc14fc_0_14"/>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7" name="Google Shape;237;g13956cc14fc_0_14"/>
          <p:cNvSpPr txBox="1"/>
          <p:nvPr/>
        </p:nvSpPr>
        <p:spPr>
          <a:xfrm>
            <a:off x="2451975" y="76200"/>
            <a:ext cx="55470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a:solidFill>
                  <a:schemeClr val="dk1"/>
                </a:solidFill>
                <a:latin typeface="Open Sans"/>
                <a:ea typeface="Open Sans"/>
                <a:cs typeface="Open Sans"/>
                <a:sym typeface="Open Sans"/>
              </a:rPr>
              <a:t>Sept. </a:t>
            </a:r>
            <a:r>
              <a:rPr lang="en-US" sz="3400" b="1" i="0" u="none" strike="noStrike" cap="none">
                <a:solidFill>
                  <a:schemeClr val="dk1"/>
                </a:solidFill>
                <a:latin typeface="Open Sans"/>
                <a:ea typeface="Open Sans"/>
                <a:cs typeface="Open Sans"/>
                <a:sym typeface="Open Sans"/>
              </a:rPr>
              <a:t>Advocacy Action</a:t>
            </a:r>
            <a:endParaRPr sz="3400" b="1" i="0" u="none" strike="noStrike" cap="none">
              <a:solidFill>
                <a:schemeClr val="dk1"/>
              </a:solidFill>
              <a:latin typeface="Open Sans"/>
              <a:ea typeface="Open Sans"/>
              <a:cs typeface="Open Sans"/>
              <a:sym typeface="Open Sans"/>
            </a:endParaRPr>
          </a:p>
        </p:txBody>
      </p:sp>
      <p:sp>
        <p:nvSpPr>
          <p:cNvPr id="238" name="Google Shape;238;g13956cc14fc_0_14"/>
          <p:cNvSpPr txBox="1"/>
          <p:nvPr/>
        </p:nvSpPr>
        <p:spPr>
          <a:xfrm>
            <a:off x="0" y="1956150"/>
            <a:ext cx="8907300" cy="120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300" b="1" i="1">
                <a:solidFill>
                  <a:schemeClr val="dk1"/>
                </a:solidFill>
                <a:latin typeface="Open Sans"/>
                <a:ea typeface="Open Sans"/>
                <a:cs typeface="Open Sans"/>
                <a:sym typeface="Open Sans"/>
              </a:rPr>
              <a:t>Repeat steps 1 to 5 with your Senators and </a:t>
            </a:r>
            <a:br>
              <a:rPr lang="en-US" sz="3300" b="1" i="1">
                <a:solidFill>
                  <a:schemeClr val="dk1"/>
                </a:solidFill>
                <a:latin typeface="Open Sans"/>
                <a:ea typeface="Open Sans"/>
                <a:cs typeface="Open Sans"/>
                <a:sym typeface="Open Sans"/>
              </a:rPr>
            </a:br>
            <a:r>
              <a:rPr lang="en-US" sz="3300" b="1" i="1">
                <a:solidFill>
                  <a:schemeClr val="dk1"/>
                </a:solidFill>
                <a:latin typeface="Open Sans"/>
                <a:ea typeface="Open Sans"/>
                <a:cs typeface="Open Sans"/>
                <a:sym typeface="Open Sans"/>
              </a:rPr>
              <a:t>request cosponsorship of S. 3386</a:t>
            </a:r>
            <a:endParaRPr sz="3300" b="1" i="1" u="none" strike="noStrike" cap="none">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3d620bac66_0_40"/>
          <p:cNvSpPr txBox="1">
            <a:spLocks noGrp="1"/>
          </p:cNvSpPr>
          <p:nvPr>
            <p:ph type="body" idx="1"/>
          </p:nvPr>
        </p:nvSpPr>
        <p:spPr>
          <a:xfrm>
            <a:off x="457200" y="1076000"/>
            <a:ext cx="8229600" cy="21642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800"/>
              <a:buNone/>
            </a:pPr>
            <a:r>
              <a:rPr lang="en-US" sz="3700">
                <a:latin typeface="Open Sans"/>
                <a:ea typeface="Open Sans"/>
                <a:cs typeface="Open Sans"/>
                <a:sym typeface="Open Sans"/>
              </a:rPr>
              <a:t>Want more coaching support to deepen your advocacy action?</a:t>
            </a:r>
            <a:endParaRPr sz="3700">
              <a:latin typeface="Open Sans"/>
              <a:ea typeface="Open Sans"/>
              <a:cs typeface="Open Sans"/>
              <a:sym typeface="Open Sans"/>
            </a:endParaRPr>
          </a:p>
          <a:p>
            <a:pPr marL="0" lvl="0" indent="0" algn="ctr" rtl="0">
              <a:lnSpc>
                <a:spcPct val="80000"/>
              </a:lnSpc>
              <a:spcBef>
                <a:spcPts val="0"/>
              </a:spcBef>
              <a:spcAft>
                <a:spcPts val="0"/>
              </a:spcAft>
              <a:buSzPts val="1800"/>
              <a:buNone/>
            </a:pPr>
            <a:endParaRPr sz="370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1100"/>
              <a:buFont typeface="Arial"/>
              <a:buNone/>
            </a:pPr>
            <a:r>
              <a:rPr lang="en-US" sz="3700">
                <a:latin typeface="Open Sans"/>
                <a:ea typeface="Open Sans"/>
                <a:cs typeface="Open Sans"/>
                <a:sym typeface="Open Sans"/>
              </a:rPr>
              <a:t>Contact your mentors!</a:t>
            </a:r>
            <a:endParaRPr sz="3700" b="1">
              <a:latin typeface="Open Sans"/>
              <a:ea typeface="Open Sans"/>
              <a:cs typeface="Open Sans"/>
              <a:sym typeface="Open Sans"/>
            </a:endParaRPr>
          </a:p>
        </p:txBody>
      </p:sp>
      <p:pic>
        <p:nvPicPr>
          <p:cNvPr id="245" name="Google Shape;245;g13d620bac66_0_4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46" name="Google Shape;246;g13d620bac66_0_40"/>
          <p:cNvSpPr txBox="1"/>
          <p:nvPr/>
        </p:nvSpPr>
        <p:spPr>
          <a:xfrm>
            <a:off x="99050" y="3275700"/>
            <a:ext cx="8865000" cy="230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Anne Child</a:t>
            </a:r>
            <a:endParaRPr sz="2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Karyne Bury</a:t>
            </a:r>
            <a:endParaRPr sz="2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Ken Patterson</a:t>
            </a:r>
            <a:endParaRPr sz="2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Leslye Heilig</a:t>
            </a:r>
            <a:endParaRPr sz="2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Sarah Leone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0" y="218377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Welcome &amp; Introductions</a:t>
            </a:r>
            <a:endParaRPr/>
          </a:p>
        </p:txBody>
      </p:sp>
      <p:pic>
        <p:nvPicPr>
          <p:cNvPr id="107" name="Google Shape;107;p4"/>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35efd730ba_0_1"/>
          <p:cNvSpPr txBox="1">
            <a:spLocks noGrp="1"/>
          </p:cNvSpPr>
          <p:nvPr>
            <p:ph type="title"/>
          </p:nvPr>
        </p:nvSpPr>
        <p:spPr>
          <a:xfrm>
            <a:off x="0" y="2571750"/>
            <a:ext cx="9144000" cy="219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endParaRPr sz="2600">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Char char="●"/>
            </a:pPr>
            <a:r>
              <a:rPr lang="en-US" sz="2600" b="1">
                <a:latin typeface="Open Sans"/>
                <a:ea typeface="Open Sans"/>
                <a:cs typeface="Open Sans"/>
                <a:sym typeface="Open Sans"/>
              </a:rPr>
              <a:t>UNGA in NYC - September 13 to 26</a:t>
            </a:r>
            <a:r>
              <a:rPr lang="en-US" sz="2600">
                <a:latin typeface="Open Sans"/>
                <a:ea typeface="Open Sans"/>
                <a:cs typeface="Open Sans"/>
                <a:sym typeface="Open Sans"/>
              </a:rPr>
              <a:t> </a:t>
            </a:r>
            <a:br>
              <a:rPr lang="en-US" sz="2600">
                <a:latin typeface="Open Sans"/>
                <a:ea typeface="Open Sans"/>
                <a:cs typeface="Open Sans"/>
                <a:sym typeface="Open Sans"/>
              </a:rPr>
            </a:br>
            <a:r>
              <a:rPr lang="en-US" sz="2600"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Learn more here</a:t>
            </a:r>
            <a:r>
              <a:rPr lang="en-US" sz="2600">
                <a:latin typeface="Open Sans"/>
                <a:ea typeface="Open Sans"/>
                <a:cs typeface="Open Sans"/>
                <a:sym typeface="Open Sans"/>
              </a:rPr>
              <a:t>.</a:t>
            </a:r>
            <a:br>
              <a:rPr lang="en-US" sz="2600">
                <a:latin typeface="Open Sans"/>
                <a:ea typeface="Open Sans"/>
                <a:cs typeface="Open Sans"/>
                <a:sym typeface="Open Sans"/>
              </a:rPr>
            </a:br>
            <a:endParaRPr sz="2600">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Char char="●"/>
            </a:pPr>
            <a:r>
              <a:rPr lang="en-US" sz="2600" b="1">
                <a:latin typeface="Open Sans"/>
                <a:ea typeface="Open Sans"/>
                <a:cs typeface="Open Sans"/>
                <a:sym typeface="Open Sans"/>
              </a:rPr>
              <a:t>Thursday, September 22 </a:t>
            </a:r>
            <a:br>
              <a:rPr lang="en-US" sz="2600">
                <a:latin typeface="Open Sans"/>
                <a:ea typeface="Open Sans"/>
                <a:cs typeface="Open Sans"/>
                <a:sym typeface="Open Sans"/>
              </a:rPr>
            </a:br>
            <a:r>
              <a:rPr lang="en-US" sz="2600" b="1">
                <a:latin typeface="Open Sans"/>
                <a:ea typeface="Open Sans"/>
                <a:cs typeface="Open Sans"/>
                <a:sym typeface="Open Sans"/>
              </a:rPr>
              <a:t>RESULTS Global Policy Forum</a:t>
            </a:r>
            <a:r>
              <a:rPr lang="en-US" sz="2600">
                <a:latin typeface="Open Sans"/>
                <a:ea typeface="Open Sans"/>
                <a:cs typeface="Open Sans"/>
                <a:sym typeface="Open Sans"/>
              </a:rPr>
              <a:t>, </a:t>
            </a:r>
            <a:r>
              <a:rPr lang="en-US" sz="2600" u="sng">
                <a:solidFill>
                  <a:schemeClr val="hlink"/>
                </a:solidFill>
                <a:latin typeface="Open Sans"/>
                <a:ea typeface="Open Sans"/>
                <a:cs typeface="Open Sans"/>
                <a:sym typeface="Open Sans"/>
                <a:hlinkClick r:id="rId4"/>
              </a:rPr>
              <a:t>Register here</a:t>
            </a:r>
            <a:r>
              <a:rPr lang="en-US" sz="2600">
                <a:latin typeface="Open Sans"/>
                <a:ea typeface="Open Sans"/>
                <a:cs typeface="Open Sans"/>
                <a:sym typeface="Open Sans"/>
              </a:rPr>
              <a:t>.</a:t>
            </a:r>
            <a:br>
              <a:rPr lang="en-US" sz="2600">
                <a:latin typeface="Open Sans"/>
                <a:ea typeface="Open Sans"/>
                <a:cs typeface="Open Sans"/>
                <a:sym typeface="Open Sans"/>
              </a:rPr>
            </a:br>
            <a:endParaRPr sz="2600">
              <a:latin typeface="Open Sans"/>
              <a:ea typeface="Open Sans"/>
              <a:cs typeface="Open Sans"/>
              <a:sym typeface="Open Sans"/>
            </a:endParaRPr>
          </a:p>
          <a:p>
            <a:pPr marL="457200" lvl="0" indent="-368300" algn="l" rtl="0">
              <a:lnSpc>
                <a:spcPct val="100000"/>
              </a:lnSpc>
              <a:spcBef>
                <a:spcPts val="0"/>
              </a:spcBef>
              <a:spcAft>
                <a:spcPts val="0"/>
              </a:spcAft>
              <a:buSzPts val="2200"/>
              <a:buFont typeface="Open Sans"/>
              <a:buChar char="●"/>
            </a:pPr>
            <a:r>
              <a:rPr lang="en-US" sz="2600" b="1">
                <a:latin typeface="Open Sans"/>
                <a:ea typeface="Open Sans"/>
                <a:cs typeface="Open Sans"/>
                <a:sym typeface="Open Sans"/>
              </a:rPr>
              <a:t>Join us for our webinar next month:</a:t>
            </a:r>
            <a:br>
              <a:rPr lang="en-US" sz="2600">
                <a:latin typeface="Open Sans"/>
                <a:ea typeface="Open Sans"/>
                <a:cs typeface="Open Sans"/>
                <a:sym typeface="Open Sans"/>
              </a:rPr>
            </a:br>
            <a:r>
              <a:rPr lang="en-US" sz="2600" b="1">
                <a:latin typeface="Open Sans"/>
                <a:ea typeface="Open Sans"/>
                <a:cs typeface="Open Sans"/>
                <a:sym typeface="Open Sans"/>
              </a:rPr>
              <a:t>October 18 - 8:30 PM ET</a:t>
            </a:r>
            <a:br>
              <a:rPr lang="en-US" sz="2600" b="1">
                <a:latin typeface="Open Sans"/>
                <a:ea typeface="Open Sans"/>
                <a:cs typeface="Open Sans"/>
                <a:sym typeface="Open Sans"/>
              </a:rPr>
            </a:br>
            <a:r>
              <a:rPr lang="en-US" sz="2600" b="1" i="1">
                <a:latin typeface="Open Sans"/>
                <a:ea typeface="Open Sans"/>
                <a:cs typeface="Open Sans"/>
                <a:sym typeface="Open Sans"/>
              </a:rPr>
              <a:t>Bring a friend to take action with you!</a:t>
            </a:r>
            <a:endParaRPr sz="260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252" name="Google Shape;252;g135efd730ba_0_1"/>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Upcoming Events</a:t>
            </a:r>
            <a:endParaRPr sz="1400" b="0" i="0" u="none" strike="noStrike" cap="none">
              <a:solidFill>
                <a:srgbClr val="000000"/>
              </a:solidFill>
              <a:latin typeface="Calibri"/>
              <a:ea typeface="Calibri"/>
              <a:cs typeface="Calibri"/>
              <a:sym typeface="Calibri"/>
            </a:endParaRPr>
          </a:p>
        </p:txBody>
      </p:sp>
      <p:pic>
        <p:nvPicPr>
          <p:cNvPr id="253" name="Google Shape;253;g135efd730ba_0_1"/>
          <p:cNvPicPr preferRelativeResize="0"/>
          <p:nvPr/>
        </p:nvPicPr>
        <p:blipFill rotWithShape="1">
          <a:blip r:embed="rId5">
            <a:alphaModFix/>
          </a:blip>
          <a:srcRect/>
          <a:stretch/>
        </p:blipFill>
        <p:spPr>
          <a:xfrm>
            <a:off x="0" y="135015"/>
            <a:ext cx="2451970" cy="6829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07434c3163_0_32"/>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259" name="Google Shape;259;g107434c3163_0_32"/>
          <p:cNvSpPr txBox="1"/>
          <p:nvPr/>
        </p:nvSpPr>
        <p:spPr>
          <a:xfrm>
            <a:off x="1067100" y="2110050"/>
            <a:ext cx="70098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022077"/>
                </a:solidFill>
                <a:latin typeface="Calibri"/>
                <a:ea typeface="Calibri"/>
                <a:cs typeface="Calibri"/>
                <a:sym typeface="Calibri"/>
              </a:rPr>
              <a:t>Thank you for </a:t>
            </a:r>
            <a:r>
              <a:rPr lang="en-US" sz="4800" b="1">
                <a:solidFill>
                  <a:srgbClr val="022077"/>
                </a:solidFill>
                <a:latin typeface="Calibri"/>
                <a:ea typeface="Calibri"/>
                <a:cs typeface="Calibri"/>
                <a:sym typeface="Calibri"/>
              </a:rPr>
              <a:t>joining</a:t>
            </a:r>
            <a:r>
              <a:rPr lang="en-US" sz="4800" b="1" i="0" u="none" strike="noStrike" cap="none">
                <a:solidFill>
                  <a:srgbClr val="022077"/>
                </a:solidFill>
                <a:latin typeface="Calibri"/>
                <a:ea typeface="Calibri"/>
                <a:cs typeface="Calibri"/>
                <a:sym typeface="Calibri"/>
              </a:rPr>
              <a:t>!</a:t>
            </a:r>
            <a:endParaRPr sz="4800" b="1" i="0" u="none" strike="noStrike" cap="none">
              <a:solidFill>
                <a:srgbClr val="022077"/>
              </a:solidFill>
              <a:latin typeface="Calibri"/>
              <a:ea typeface="Calibri"/>
              <a:cs typeface="Calibri"/>
              <a:sym typeface="Calibri"/>
            </a:endParaRPr>
          </a:p>
        </p:txBody>
      </p:sp>
      <p:pic>
        <p:nvPicPr>
          <p:cNvPr id="260" name="Google Shape;260;g107434c3163_0_32"/>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14" name="Google Shape;114;p2"/>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15" name="Google Shape;115;p2"/>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ctrTitle"/>
          </p:nvPr>
        </p:nvSpPr>
        <p:spPr>
          <a:xfrm>
            <a:off x="0" y="152401"/>
            <a:ext cx="7772400" cy="7061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RESULTS Anti-Oppression Values</a:t>
            </a:r>
            <a:endParaRPr/>
          </a:p>
        </p:txBody>
      </p:sp>
      <p:sp>
        <p:nvSpPr>
          <p:cNvPr id="121" name="Google Shape;121;p3"/>
          <p:cNvSpPr txBox="1"/>
          <p:nvPr/>
        </p:nvSpPr>
        <p:spPr>
          <a:xfrm>
            <a:off x="228600" y="911855"/>
            <a:ext cx="8589475" cy="387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r>
              <a:rPr lang="en-US" sz="1450" b="0" i="1" u="none" strike="noStrike" cap="none">
                <a:solidFill>
                  <a:schemeClr val="dk1"/>
                </a:solidFill>
                <a:latin typeface="Open Sans"/>
                <a:ea typeface="Open Sans"/>
                <a:cs typeface="Open Sans"/>
                <a:sym typeface="Open Sans"/>
              </a:rPr>
              <a:t>RESULTS is a movement of passionate, committed everyday people. Together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we use our voices to influence political decisions that will bring an end to poverty.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Poverty cannot end as long as oppression exists.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We commit to opposing all forms of oppression, including racism, classism, colonialism, white saviorism, sexism, homophobia, transphobia, ableism, xenophobia, and religious discrimination.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There are no saviors — only partners, advocates, and allies. We agree to help make the RESULTS movement a respectful, inclusive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0" u="none" strike="noStrike" cap="none">
                <a:solidFill>
                  <a:schemeClr val="dk1"/>
                </a:solidFill>
                <a:latin typeface="Open Sans"/>
                <a:ea typeface="Open Sans"/>
                <a:cs typeface="Open Sans"/>
                <a:sym typeface="Open Sans"/>
              </a:rPr>
              <a:t>Find all our anti-oppression resources at:  </a:t>
            </a:r>
            <a:r>
              <a:rPr lang="en-US" sz="145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https://results.org/volunteers/anti-oppression/</a:t>
            </a:r>
            <a:r>
              <a:rPr lang="en-US" sz="145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22" name="Google Shape;122;p3"/>
          <p:cNvSpPr txBox="1">
            <a:spLocks noGrp="1"/>
          </p:cNvSpPr>
          <p:nvPr>
            <p:ph type="sldNum" idx="12"/>
          </p:nvPr>
        </p:nvSpPr>
        <p:spPr>
          <a:xfrm>
            <a:off x="0" y="9834"/>
            <a:ext cx="4572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4</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3d620bac66_0_0"/>
          <p:cNvSpPr txBox="1">
            <a:spLocks noGrp="1"/>
          </p:cNvSpPr>
          <p:nvPr>
            <p:ph type="title"/>
          </p:nvPr>
        </p:nvSpPr>
        <p:spPr>
          <a:xfrm>
            <a:off x="0" y="1875475"/>
            <a:ext cx="9144000" cy="1917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latin typeface="Open Sans"/>
                <a:ea typeface="Open Sans"/>
                <a:cs typeface="Open Sans"/>
                <a:sym typeface="Open Sans"/>
              </a:rPr>
              <a:t>Fall 2022 Campaigns Updates</a:t>
            </a:r>
            <a:endParaRPr b="1">
              <a:latin typeface="Open Sans"/>
              <a:ea typeface="Open Sans"/>
              <a:cs typeface="Open Sans"/>
              <a:sym typeface="Open Sans"/>
            </a:endParaRPr>
          </a:p>
        </p:txBody>
      </p:sp>
      <p:pic>
        <p:nvPicPr>
          <p:cNvPr id="129" name="Google Shape;129;g13d620bac66_0_0"/>
          <p:cNvPicPr preferRelativeResize="0"/>
          <p:nvPr/>
        </p:nvPicPr>
        <p:blipFill rotWithShape="1">
          <a:blip r:embed="rId3">
            <a:alphaModFix/>
          </a:blip>
          <a:srcRect/>
          <a:stretch/>
        </p:blipFill>
        <p:spPr>
          <a:xfrm>
            <a:off x="125" y="102040"/>
            <a:ext cx="2451970" cy="6829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448d7691d9_0_20"/>
          <p:cNvSpPr txBox="1">
            <a:spLocks noGrp="1"/>
          </p:cNvSpPr>
          <p:nvPr>
            <p:ph type="body" idx="1"/>
          </p:nvPr>
        </p:nvSpPr>
        <p:spPr>
          <a:xfrm>
            <a:off x="131050" y="1504024"/>
            <a:ext cx="8723700" cy="3236700"/>
          </a:xfrm>
          <a:prstGeom prst="rect">
            <a:avLst/>
          </a:prstGeom>
          <a:noFill/>
          <a:ln>
            <a:noFill/>
          </a:ln>
        </p:spPr>
        <p:txBody>
          <a:bodyPr spcFirstLastPara="1" wrap="square" lIns="91425" tIns="45700" rIns="91425" bIns="45700" anchor="t" anchorCtr="0">
            <a:normAutofit fontScale="55000" lnSpcReduction="10000"/>
          </a:bodyPr>
          <a:lstStyle/>
          <a:p>
            <a:pPr marL="457200" marR="0" lvl="0" indent="-341072" algn="l" rtl="0">
              <a:lnSpc>
                <a:spcPct val="150000"/>
              </a:lnSpc>
              <a:spcBef>
                <a:spcPts val="360"/>
              </a:spcBef>
              <a:spcAft>
                <a:spcPts val="0"/>
              </a:spcAft>
              <a:buSzPct val="81956"/>
              <a:buFont typeface="Open Sans"/>
              <a:buChar char="•"/>
            </a:pPr>
            <a:r>
              <a:rPr lang="en-US" sz="3929" b="1">
                <a:latin typeface="Open Sans"/>
                <a:ea typeface="Open Sans"/>
                <a:cs typeface="Open Sans"/>
                <a:sym typeface="Open Sans"/>
              </a:rPr>
              <a:t>COVID Supplemental funding</a:t>
            </a:r>
            <a:endParaRPr sz="3929" b="1">
              <a:latin typeface="Open Sans"/>
              <a:ea typeface="Open Sans"/>
              <a:cs typeface="Open Sans"/>
              <a:sym typeface="Open Sans"/>
            </a:endParaRPr>
          </a:p>
          <a:p>
            <a:pPr marL="457200" marR="0" lvl="0" indent="-341072" algn="l" rtl="0">
              <a:lnSpc>
                <a:spcPct val="150000"/>
              </a:lnSpc>
              <a:spcBef>
                <a:spcPts val="0"/>
              </a:spcBef>
              <a:spcAft>
                <a:spcPts val="0"/>
              </a:spcAft>
              <a:buSzPct val="81956"/>
              <a:buFont typeface="Open Sans"/>
              <a:buChar char="•"/>
            </a:pPr>
            <a:r>
              <a:rPr lang="en-US" sz="3929" b="1">
                <a:latin typeface="Open Sans"/>
                <a:ea typeface="Open Sans"/>
                <a:cs typeface="Open Sans"/>
                <a:sym typeface="Open Sans"/>
              </a:rPr>
              <a:t>Appropriations</a:t>
            </a:r>
            <a:endParaRPr sz="3929" b="1">
              <a:latin typeface="Open Sans"/>
              <a:ea typeface="Open Sans"/>
              <a:cs typeface="Open Sans"/>
              <a:sym typeface="Open Sans"/>
            </a:endParaRPr>
          </a:p>
          <a:p>
            <a:pPr marL="457200" marR="0" lvl="0" indent="-365834" algn="l" rtl="0">
              <a:lnSpc>
                <a:spcPct val="150000"/>
              </a:lnSpc>
              <a:spcBef>
                <a:spcPts val="0"/>
              </a:spcBef>
              <a:spcAft>
                <a:spcPts val="0"/>
              </a:spcAft>
              <a:buSzPct val="100000"/>
              <a:buFont typeface="Open Sans"/>
              <a:buChar char="•"/>
            </a:pPr>
            <a:r>
              <a:rPr lang="en-US" sz="3929" b="1">
                <a:latin typeface="Open Sans"/>
                <a:ea typeface="Open Sans"/>
                <a:cs typeface="Open Sans"/>
                <a:sym typeface="Open Sans"/>
              </a:rPr>
              <a:t>Global Fund Replenishment</a:t>
            </a:r>
            <a:endParaRPr sz="3929" b="1">
              <a:latin typeface="Open Sans"/>
              <a:ea typeface="Open Sans"/>
              <a:cs typeface="Open Sans"/>
              <a:sym typeface="Open Sans"/>
            </a:endParaRPr>
          </a:p>
          <a:p>
            <a:pPr marL="457200" marR="0" lvl="0" indent="-365834" algn="l" rtl="0">
              <a:lnSpc>
                <a:spcPct val="150000"/>
              </a:lnSpc>
              <a:spcBef>
                <a:spcPts val="0"/>
              </a:spcBef>
              <a:spcAft>
                <a:spcPts val="0"/>
              </a:spcAft>
              <a:buSzPct val="100000"/>
              <a:buFont typeface="Open Sans"/>
              <a:buChar char="•"/>
            </a:pPr>
            <a:r>
              <a:rPr lang="en-US" sz="3929" b="1">
                <a:latin typeface="Open Sans"/>
                <a:ea typeface="Open Sans"/>
                <a:cs typeface="Open Sans"/>
                <a:sym typeface="Open Sans"/>
              </a:rPr>
              <a:t>Global Malnutrition bill: H.R. 4693</a:t>
            </a:r>
            <a:endParaRPr sz="3929" b="1">
              <a:latin typeface="Open Sans"/>
              <a:ea typeface="Open Sans"/>
              <a:cs typeface="Open Sans"/>
              <a:sym typeface="Open Sans"/>
            </a:endParaRPr>
          </a:p>
          <a:p>
            <a:pPr marL="457200" marR="0" lvl="0" indent="-365834" algn="l" rtl="0">
              <a:lnSpc>
                <a:spcPct val="150000"/>
              </a:lnSpc>
              <a:spcBef>
                <a:spcPts val="0"/>
              </a:spcBef>
              <a:spcAft>
                <a:spcPts val="0"/>
              </a:spcAft>
              <a:buSzPct val="100000"/>
              <a:buFont typeface="Open Sans"/>
              <a:buChar char="•"/>
            </a:pPr>
            <a:r>
              <a:rPr lang="en-US" sz="3929" b="1">
                <a:latin typeface="Open Sans"/>
                <a:ea typeface="Open Sans"/>
                <a:cs typeface="Open Sans"/>
                <a:sym typeface="Open Sans"/>
              </a:rPr>
              <a:t>Global Education bill: H.R.7240; S.3938</a:t>
            </a:r>
            <a:endParaRPr sz="3929" b="1">
              <a:latin typeface="Open Sans"/>
              <a:ea typeface="Open Sans"/>
              <a:cs typeface="Open Sans"/>
              <a:sym typeface="Open Sans"/>
            </a:endParaRPr>
          </a:p>
          <a:p>
            <a:pPr marL="457200" marR="0" lvl="0" indent="-365834" algn="l" rtl="0">
              <a:lnSpc>
                <a:spcPct val="150000"/>
              </a:lnSpc>
              <a:spcBef>
                <a:spcPts val="0"/>
              </a:spcBef>
              <a:spcAft>
                <a:spcPts val="0"/>
              </a:spcAft>
              <a:buSzPct val="100000"/>
              <a:buFont typeface="Open Sans"/>
              <a:buChar char="•"/>
            </a:pPr>
            <a:r>
              <a:rPr lang="en-US" sz="3929" b="1">
                <a:latin typeface="Open Sans"/>
                <a:ea typeface="Open Sans"/>
                <a:cs typeface="Open Sans"/>
                <a:sym typeface="Open Sans"/>
              </a:rPr>
              <a:t>Global Tuberculosis bills: H.R.8654; S.3386</a:t>
            </a:r>
            <a:endParaRPr sz="3929" b="1">
              <a:latin typeface="Open Sans"/>
              <a:ea typeface="Open Sans"/>
              <a:cs typeface="Open Sans"/>
              <a:sym typeface="Open Sans"/>
            </a:endParaRPr>
          </a:p>
          <a:p>
            <a:pPr marL="0" marR="0" lvl="0" indent="0" algn="ctr" rtl="0">
              <a:lnSpc>
                <a:spcPct val="100000"/>
              </a:lnSpc>
              <a:spcBef>
                <a:spcPts val="360"/>
              </a:spcBef>
              <a:spcAft>
                <a:spcPts val="0"/>
              </a:spcAft>
              <a:buSzPct val="56250"/>
              <a:buNone/>
            </a:pPr>
            <a:endParaRPr b="1"/>
          </a:p>
        </p:txBody>
      </p:sp>
      <p:pic>
        <p:nvPicPr>
          <p:cNvPr id="136" name="Google Shape;136;g1448d7691d9_0_20"/>
          <p:cNvPicPr preferRelativeResize="0"/>
          <p:nvPr/>
        </p:nvPicPr>
        <p:blipFill rotWithShape="1">
          <a:blip r:embed="rId3">
            <a:alphaModFix/>
          </a:blip>
          <a:srcRect/>
          <a:stretch/>
        </p:blipFill>
        <p:spPr>
          <a:xfrm>
            <a:off x="125" y="102040"/>
            <a:ext cx="2451970" cy="682957"/>
          </a:xfrm>
          <a:prstGeom prst="rect">
            <a:avLst/>
          </a:prstGeom>
          <a:noFill/>
          <a:ln>
            <a:noFill/>
          </a:ln>
        </p:spPr>
      </p:pic>
      <p:sp>
        <p:nvSpPr>
          <p:cNvPr id="137" name="Google Shape;137;g1448d7691d9_0_20"/>
          <p:cNvSpPr txBox="1"/>
          <p:nvPr/>
        </p:nvSpPr>
        <p:spPr>
          <a:xfrm>
            <a:off x="2240275" y="205750"/>
            <a:ext cx="5646300" cy="10848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US" sz="4447" b="1">
                <a:solidFill>
                  <a:srgbClr val="980000"/>
                </a:solidFill>
                <a:latin typeface="Open Sans"/>
                <a:ea typeface="Open Sans"/>
                <a:cs typeface="Open Sans"/>
                <a:sym typeface="Open Sans"/>
              </a:rPr>
              <a:t>Great work!</a:t>
            </a:r>
            <a:br>
              <a:rPr lang="en-US" sz="3691" b="1">
                <a:solidFill>
                  <a:schemeClr val="dk1"/>
                </a:solidFill>
                <a:latin typeface="Open Sans"/>
                <a:ea typeface="Open Sans"/>
                <a:cs typeface="Open Sans"/>
                <a:sym typeface="Open Sans"/>
              </a:rPr>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48d7691d9_0_74"/>
          <p:cNvSpPr txBox="1">
            <a:spLocks noGrp="1"/>
          </p:cNvSpPr>
          <p:nvPr>
            <p:ph type="title"/>
          </p:nvPr>
        </p:nvSpPr>
        <p:spPr>
          <a:xfrm>
            <a:off x="152400" y="180200"/>
            <a:ext cx="5493000" cy="740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259" b="1">
                <a:latin typeface="Open Sans"/>
                <a:ea typeface="Open Sans"/>
                <a:cs typeface="Open Sans"/>
                <a:sym typeface="Open Sans"/>
              </a:rPr>
              <a:t>Funding Our Priorities</a:t>
            </a:r>
            <a:endParaRPr sz="3259" b="1">
              <a:latin typeface="Open Sans"/>
              <a:ea typeface="Open Sans"/>
              <a:cs typeface="Open Sans"/>
              <a:sym typeface="Open Sans"/>
            </a:endParaRPr>
          </a:p>
        </p:txBody>
      </p:sp>
      <p:pic>
        <p:nvPicPr>
          <p:cNvPr id="144" name="Google Shape;144;g1448d7691d9_0_74"/>
          <p:cNvPicPr preferRelativeResize="0"/>
          <p:nvPr/>
        </p:nvPicPr>
        <p:blipFill rotWithShape="1">
          <a:blip r:embed="rId3">
            <a:alphaModFix/>
          </a:blip>
          <a:srcRect/>
          <a:stretch/>
        </p:blipFill>
        <p:spPr>
          <a:xfrm>
            <a:off x="6255823" y="243283"/>
            <a:ext cx="1580225" cy="440141"/>
          </a:xfrm>
          <a:prstGeom prst="rect">
            <a:avLst/>
          </a:prstGeom>
          <a:noFill/>
          <a:ln>
            <a:noFill/>
          </a:ln>
        </p:spPr>
      </p:pic>
      <p:pic>
        <p:nvPicPr>
          <p:cNvPr id="145" name="Google Shape;145;g1448d7691d9_0_74"/>
          <p:cNvPicPr preferRelativeResize="0"/>
          <p:nvPr/>
        </p:nvPicPr>
        <p:blipFill rotWithShape="1">
          <a:blip r:embed="rId4">
            <a:alphaModFix/>
          </a:blip>
          <a:srcRect/>
          <a:stretch/>
        </p:blipFill>
        <p:spPr>
          <a:xfrm>
            <a:off x="152400" y="833700"/>
            <a:ext cx="8544750" cy="4207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g1448d7691d9_0_0"/>
          <p:cNvPicPr preferRelativeResize="0"/>
          <p:nvPr/>
        </p:nvPicPr>
        <p:blipFill rotWithShape="1">
          <a:blip r:embed="rId3">
            <a:alphaModFix/>
          </a:blip>
          <a:srcRect/>
          <a:stretch/>
        </p:blipFill>
        <p:spPr>
          <a:xfrm>
            <a:off x="6081600" y="274072"/>
            <a:ext cx="1787275" cy="497800"/>
          </a:xfrm>
          <a:prstGeom prst="rect">
            <a:avLst/>
          </a:prstGeom>
          <a:noFill/>
          <a:ln>
            <a:noFill/>
          </a:ln>
        </p:spPr>
      </p:pic>
      <p:sp>
        <p:nvSpPr>
          <p:cNvPr id="152" name="Google Shape;152;g1448d7691d9_0_0"/>
          <p:cNvSpPr txBox="1"/>
          <p:nvPr/>
        </p:nvSpPr>
        <p:spPr>
          <a:xfrm>
            <a:off x="5347650" y="1457325"/>
            <a:ext cx="3767400" cy="14931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HR 4693 passed in House</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HR 4693 </a:t>
            </a:r>
            <a:r>
              <a:rPr lang="en-US" sz="1700">
                <a:latin typeface="Calibri"/>
                <a:ea typeface="Calibri"/>
                <a:cs typeface="Calibri"/>
                <a:sym typeface="Calibri"/>
              </a:rPr>
              <a:t>passed </a:t>
            </a:r>
            <a:r>
              <a:rPr lang="en-US" sz="1700" b="0" i="0" u="none" strike="noStrike" cap="none">
                <a:solidFill>
                  <a:srgbClr val="000000"/>
                </a:solidFill>
                <a:latin typeface="Calibri"/>
                <a:ea typeface="Calibri"/>
                <a:cs typeface="Calibri"/>
                <a:sym typeface="Calibri"/>
              </a:rPr>
              <a:t>Senate Foreign Relations Committee</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HR 4693 in queue for “unanimous consent” consideration in Senate.</a:t>
            </a:r>
            <a:endParaRPr sz="1700" b="0" i="0" u="none" strike="noStrike" cap="none">
              <a:solidFill>
                <a:srgbClr val="000000"/>
              </a:solidFill>
              <a:latin typeface="Calibri"/>
              <a:ea typeface="Calibri"/>
              <a:cs typeface="Calibri"/>
              <a:sym typeface="Calibri"/>
            </a:endParaRPr>
          </a:p>
        </p:txBody>
      </p:sp>
      <p:sp>
        <p:nvSpPr>
          <p:cNvPr id="153" name="Google Shape;153;g1448d7691d9_0_0"/>
          <p:cNvSpPr txBox="1"/>
          <p:nvPr/>
        </p:nvSpPr>
        <p:spPr>
          <a:xfrm>
            <a:off x="6081600" y="890500"/>
            <a:ext cx="2299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Global Nutrition Bills</a:t>
            </a:r>
            <a:endParaRPr sz="1800" b="1" i="0" u="none" strike="noStrike" cap="none">
              <a:solidFill>
                <a:srgbClr val="000000"/>
              </a:solidFill>
              <a:latin typeface="Calibri"/>
              <a:ea typeface="Calibri"/>
              <a:cs typeface="Calibri"/>
              <a:sym typeface="Calibri"/>
            </a:endParaRPr>
          </a:p>
        </p:txBody>
      </p:sp>
      <p:pic>
        <p:nvPicPr>
          <p:cNvPr id="154" name="Google Shape;154;g1448d7691d9_0_0"/>
          <p:cNvPicPr preferRelativeResize="0"/>
          <p:nvPr/>
        </p:nvPicPr>
        <p:blipFill>
          <a:blip r:embed="rId4">
            <a:alphaModFix/>
          </a:blip>
          <a:stretch>
            <a:fillRect/>
          </a:stretch>
        </p:blipFill>
        <p:spPr>
          <a:xfrm>
            <a:off x="152400" y="2714275"/>
            <a:ext cx="5132831" cy="2409475"/>
          </a:xfrm>
          <a:prstGeom prst="rect">
            <a:avLst/>
          </a:prstGeom>
          <a:noFill/>
          <a:ln>
            <a:noFill/>
          </a:ln>
        </p:spPr>
      </p:pic>
      <p:sp>
        <p:nvSpPr>
          <p:cNvPr id="155" name="Google Shape;155;g1448d7691d9_0_0"/>
          <p:cNvSpPr txBox="1"/>
          <p:nvPr/>
        </p:nvSpPr>
        <p:spPr>
          <a:xfrm>
            <a:off x="5883400" y="3002625"/>
            <a:ext cx="2299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Global </a:t>
            </a:r>
            <a:r>
              <a:rPr lang="en-US" sz="1800" b="1">
                <a:latin typeface="Calibri"/>
                <a:ea typeface="Calibri"/>
                <a:cs typeface="Calibri"/>
                <a:sym typeface="Calibri"/>
              </a:rPr>
              <a:t>Education</a:t>
            </a:r>
            <a:r>
              <a:rPr lang="en-US" sz="1800" b="1" i="0" u="none" strike="noStrike" cap="none">
                <a:solidFill>
                  <a:srgbClr val="000000"/>
                </a:solidFill>
                <a:latin typeface="Calibri"/>
                <a:ea typeface="Calibri"/>
                <a:cs typeface="Calibri"/>
                <a:sym typeface="Calibri"/>
              </a:rPr>
              <a:t> Bills</a:t>
            </a:r>
            <a:endParaRPr sz="1800" b="1" i="0" u="none" strike="noStrike" cap="none">
              <a:solidFill>
                <a:srgbClr val="000000"/>
              </a:solidFill>
              <a:latin typeface="Calibri"/>
              <a:ea typeface="Calibri"/>
              <a:cs typeface="Calibri"/>
              <a:sym typeface="Calibri"/>
            </a:endParaRPr>
          </a:p>
        </p:txBody>
      </p:sp>
      <p:sp>
        <p:nvSpPr>
          <p:cNvPr id="156" name="Google Shape;156;g1448d7691d9_0_0"/>
          <p:cNvSpPr txBox="1"/>
          <p:nvPr/>
        </p:nvSpPr>
        <p:spPr>
          <a:xfrm>
            <a:off x="5347650" y="3516525"/>
            <a:ext cx="3767400" cy="14931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HR </a:t>
            </a:r>
            <a:r>
              <a:rPr lang="en-US" sz="1700">
                <a:latin typeface="Calibri"/>
                <a:ea typeface="Calibri"/>
                <a:cs typeface="Calibri"/>
                <a:sym typeface="Calibri"/>
              </a:rPr>
              <a:t>7420</a:t>
            </a:r>
            <a:r>
              <a:rPr lang="en-US" sz="1700" b="0" i="0" u="none" strike="noStrike" cap="none">
                <a:solidFill>
                  <a:srgbClr val="000000"/>
                </a:solidFill>
                <a:latin typeface="Calibri"/>
                <a:ea typeface="Calibri"/>
                <a:cs typeface="Calibri"/>
                <a:sym typeface="Calibri"/>
              </a:rPr>
              <a:t> passed </a:t>
            </a:r>
            <a:r>
              <a:rPr lang="en-US" sz="1700">
                <a:latin typeface="Calibri"/>
                <a:ea typeface="Calibri"/>
                <a:cs typeface="Calibri"/>
                <a:sym typeface="Calibri"/>
              </a:rPr>
              <a:t>House Foreign Affairs</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HR </a:t>
            </a:r>
            <a:r>
              <a:rPr lang="en-US" sz="1700">
                <a:latin typeface="Calibri"/>
                <a:ea typeface="Calibri"/>
                <a:cs typeface="Calibri"/>
                <a:sym typeface="Calibri"/>
              </a:rPr>
              <a:t>7420</a:t>
            </a:r>
            <a:r>
              <a:rPr lang="en-US" sz="1700" b="0" i="0" u="none" strike="noStrike" cap="none">
                <a:solidFill>
                  <a:srgbClr val="000000"/>
                </a:solidFill>
                <a:latin typeface="Calibri"/>
                <a:ea typeface="Calibri"/>
                <a:cs typeface="Calibri"/>
                <a:sym typeface="Calibri"/>
              </a:rPr>
              <a:t> in queue for “unanimous consent” consideration in </a:t>
            </a:r>
            <a:r>
              <a:rPr lang="en-US" sz="1700">
                <a:latin typeface="Calibri"/>
                <a:ea typeface="Calibri"/>
                <a:cs typeface="Calibri"/>
                <a:sym typeface="Calibri"/>
              </a:rPr>
              <a:t>House</a:t>
            </a:r>
            <a:r>
              <a:rPr lang="en-US"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S 3938 needs cosponsors</a:t>
            </a:r>
            <a:endParaRPr sz="1700">
              <a:latin typeface="Calibri"/>
              <a:ea typeface="Calibri"/>
              <a:cs typeface="Calibri"/>
              <a:sym typeface="Calibri"/>
            </a:endParaRPr>
          </a:p>
        </p:txBody>
      </p:sp>
      <p:pic>
        <p:nvPicPr>
          <p:cNvPr id="157" name="Google Shape;157;g1448d7691d9_0_0"/>
          <p:cNvPicPr preferRelativeResize="0"/>
          <p:nvPr/>
        </p:nvPicPr>
        <p:blipFill>
          <a:blip r:embed="rId5">
            <a:alphaModFix/>
          </a:blip>
          <a:stretch>
            <a:fillRect/>
          </a:stretch>
        </p:blipFill>
        <p:spPr>
          <a:xfrm>
            <a:off x="152400" y="152400"/>
            <a:ext cx="5042850" cy="23731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3956cc14fc_0_0"/>
          <p:cNvSpPr txBox="1">
            <a:spLocks noGrp="1"/>
          </p:cNvSpPr>
          <p:nvPr>
            <p:ph type="title"/>
          </p:nvPr>
        </p:nvSpPr>
        <p:spPr>
          <a:xfrm>
            <a:off x="0" y="1875475"/>
            <a:ext cx="9144000" cy="1917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latin typeface="Open Sans"/>
                <a:ea typeface="Open Sans"/>
                <a:cs typeface="Open Sans"/>
                <a:sym typeface="Open Sans"/>
              </a:rPr>
              <a:t>Fall 2022 Campaigns:</a:t>
            </a:r>
            <a:br>
              <a:rPr lang="en-US" b="1">
                <a:latin typeface="Open Sans"/>
                <a:ea typeface="Open Sans"/>
                <a:cs typeface="Open Sans"/>
                <a:sym typeface="Open Sans"/>
              </a:rPr>
            </a:br>
            <a:r>
              <a:rPr lang="en-US" b="1">
                <a:latin typeface="Open Sans"/>
                <a:ea typeface="Open Sans"/>
                <a:cs typeface="Open Sans"/>
                <a:sym typeface="Open Sans"/>
              </a:rPr>
              <a:t>End TB Now Act</a:t>
            </a:r>
            <a:endParaRPr b="1">
              <a:latin typeface="Open Sans"/>
              <a:ea typeface="Open Sans"/>
              <a:cs typeface="Open Sans"/>
              <a:sym typeface="Open Sans"/>
            </a:endParaRPr>
          </a:p>
        </p:txBody>
      </p:sp>
      <p:pic>
        <p:nvPicPr>
          <p:cNvPr id="164" name="Google Shape;164;g13956cc14fc_0_0"/>
          <p:cNvPicPr preferRelativeResize="0"/>
          <p:nvPr/>
        </p:nvPicPr>
        <p:blipFill rotWithShape="1">
          <a:blip r:embed="rId3">
            <a:alphaModFix/>
          </a:blip>
          <a:srcRect/>
          <a:stretch/>
        </p:blipFill>
        <p:spPr>
          <a:xfrm>
            <a:off x="125" y="102040"/>
            <a:ext cx="2451970" cy="68295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1285</Words>
  <Application>Microsoft Office PowerPoint</Application>
  <PresentationFormat>On-screen Show (16:9)</PresentationFormat>
  <Paragraphs>130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Noto Sans Symbols</vt:lpstr>
      <vt:lpstr>Calibri</vt:lpstr>
      <vt:lpstr>Arial</vt:lpstr>
      <vt:lpstr>Open Sans</vt:lpstr>
      <vt:lpstr>Courier New</vt:lpstr>
      <vt:lpstr>Office Theme</vt:lpstr>
      <vt:lpstr>RISE Advocacy Chapter with RESULTS September Webinar</vt:lpstr>
      <vt:lpstr>Welcome &amp; Introductions</vt:lpstr>
      <vt:lpstr>Mission &amp; Vision</vt:lpstr>
      <vt:lpstr>RESULTS Anti-Oppression Values</vt:lpstr>
      <vt:lpstr>Fall 2022 Campaigns Updates</vt:lpstr>
      <vt:lpstr>PowerPoint Presentation</vt:lpstr>
      <vt:lpstr>Funding Our Priorities</vt:lpstr>
      <vt:lpstr>PowerPoint Presentation</vt:lpstr>
      <vt:lpstr>Fall 2022 Campaigns: End TB Now Act</vt:lpstr>
      <vt:lpstr>PowerPoint Presentation</vt:lpstr>
      <vt:lpstr>PowerPoint Presentation</vt:lpstr>
      <vt:lpstr>End TB Now</vt:lpstr>
      <vt:lpstr>Grantee Spotlight</vt:lpstr>
      <vt:lpstr>Grantee Spotlight</vt:lpstr>
      <vt:lpstr>PowerPoint Presentation</vt:lpstr>
      <vt:lpstr>Let’s hit send! End TB Now Act (S. 3386 / H.R. 8654)  </vt:lpstr>
      <vt:lpstr>Check the Congressional scorecard of past support on Tuberculosis Legislator Lookup Personalize this sample letter to your Senator’s Foreign Policy aide Hit send! Follow up, Follow up, Follow up </vt:lpstr>
      <vt:lpstr>PowerPoint Presentation</vt:lpstr>
      <vt:lpstr>PowerPoint Presentation</vt:lpstr>
      <vt:lpstr> UNGA in NYC - September 13 to 26  Learn more here.  Thursday, September 22  RESULTS Global Policy Forum, Register here.  Join us for our webinar next month: October 18 - 8:30 PM ET Bring a friend to take action with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Advocacy Chapter with RESULTS September Webinar</dc:title>
  <dc:creator>Ken Patterson</dc:creator>
  <cp:lastModifiedBy>Karyne Bury</cp:lastModifiedBy>
  <cp:revision>1</cp:revision>
  <dcterms:created xsi:type="dcterms:W3CDTF">2021-04-20T20:20:28Z</dcterms:created>
  <dcterms:modified xsi:type="dcterms:W3CDTF">2022-09-21T13:05:02Z</dcterms:modified>
</cp:coreProperties>
</file>