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3" r:id="rId5"/>
    <p:sldMasterId id="2147483677" r:id="rId6"/>
    <p:sldMasterId id="2147483680" r:id="rId7"/>
  </p:sldMasterIdLst>
  <p:notesMasterIdLst>
    <p:notesMasterId r:id="rId51"/>
  </p:notesMasterIdLst>
  <p:sldIdLst>
    <p:sldId id="256" r:id="rId8"/>
    <p:sldId id="257" r:id="rId9"/>
    <p:sldId id="4672" r:id="rId10"/>
    <p:sldId id="258" r:id="rId11"/>
    <p:sldId id="4946" r:id="rId12"/>
    <p:sldId id="4956" r:id="rId13"/>
    <p:sldId id="1338" r:id="rId14"/>
    <p:sldId id="4957" r:id="rId15"/>
    <p:sldId id="4952" r:id="rId16"/>
    <p:sldId id="296" r:id="rId17"/>
    <p:sldId id="4953" r:id="rId18"/>
    <p:sldId id="4951" r:id="rId19"/>
    <p:sldId id="4939" r:id="rId20"/>
    <p:sldId id="5008" r:id="rId21"/>
    <p:sldId id="5045" r:id="rId22"/>
    <p:sldId id="5040" r:id="rId23"/>
    <p:sldId id="4745" r:id="rId24"/>
    <p:sldId id="4942" r:id="rId25"/>
    <p:sldId id="5039" r:id="rId26"/>
    <p:sldId id="5050" r:id="rId27"/>
    <p:sldId id="4877" r:id="rId28"/>
    <p:sldId id="5046" r:id="rId29"/>
    <p:sldId id="5027" r:id="rId30"/>
    <p:sldId id="5028" r:id="rId31"/>
    <p:sldId id="5029" r:id="rId32"/>
    <p:sldId id="5037" r:id="rId33"/>
    <p:sldId id="5024" r:id="rId34"/>
    <p:sldId id="5030" r:id="rId35"/>
    <p:sldId id="5048" r:id="rId36"/>
    <p:sldId id="5031" r:id="rId37"/>
    <p:sldId id="5038" r:id="rId38"/>
    <p:sldId id="5032" r:id="rId39"/>
    <p:sldId id="5033" r:id="rId40"/>
    <p:sldId id="4610" r:id="rId41"/>
    <p:sldId id="5049" r:id="rId42"/>
    <p:sldId id="4918" r:id="rId43"/>
    <p:sldId id="4954" r:id="rId44"/>
    <p:sldId id="4675" r:id="rId45"/>
    <p:sldId id="5047" r:id="rId46"/>
    <p:sldId id="4901" r:id="rId47"/>
    <p:sldId id="4902" r:id="rId48"/>
    <p:sldId id="4903" r:id="rId49"/>
    <p:sldId id="4904" r:id="rId50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71" roundtripDataSignature="AMtx7mgYMTd495pjgk05YnFctH5gnOp6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B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71073E-3D39-40B3-8797-A1CED0C06CA7}" v="44" dt="2026-04-15T23:35:04.7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15" autoAdjust="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font" Target="fonts/font4.fntdata"/><Relationship Id="rId76" Type="http://schemas.microsoft.com/office/2015/10/relationships/revisionInfo" Target="revisionInfo.xml"/><Relationship Id="rId7" Type="http://schemas.openxmlformats.org/officeDocument/2006/relationships/slideMaster" Target="slideMasters/slideMaster4.xml"/><Relationship Id="rId71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2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3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1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368223-C121-42FA-A45F-E8F32D92C29C}" type="doc">
      <dgm:prSet loTypeId="urn:microsoft.com/office/officeart/2005/8/layout/chart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7868319-8467-4CBB-82F9-CDBC1B5E7913}">
      <dgm:prSet phldrT="[Text]" phldr="0"/>
      <dgm:spPr/>
      <dgm:t>
        <a:bodyPr/>
        <a:lstStyle/>
        <a:p>
          <a:r>
            <a:rPr lang="en-US" b="1"/>
            <a:t>Media</a:t>
          </a:r>
        </a:p>
      </dgm:t>
    </dgm:pt>
    <dgm:pt modelId="{81818ED9-5580-4E02-9F35-D48FB109BC1A}" type="parTrans" cxnId="{70CA0E81-2C44-49B9-9230-9ED6EF111780}">
      <dgm:prSet/>
      <dgm:spPr/>
      <dgm:t>
        <a:bodyPr/>
        <a:lstStyle/>
        <a:p>
          <a:endParaRPr lang="en-US"/>
        </a:p>
      </dgm:t>
    </dgm:pt>
    <dgm:pt modelId="{C8883B08-25B4-49B8-B6DF-9F4B86D38C01}" type="sibTrans" cxnId="{70CA0E81-2C44-49B9-9230-9ED6EF111780}">
      <dgm:prSet/>
      <dgm:spPr/>
      <dgm:t>
        <a:bodyPr/>
        <a:lstStyle/>
        <a:p>
          <a:endParaRPr lang="en-US"/>
        </a:p>
      </dgm:t>
    </dgm:pt>
    <dgm:pt modelId="{35397529-AB8A-4113-A809-E6F6DE77FCBB}">
      <dgm:prSet phldrT="[Text]" phldr="0"/>
      <dgm:spPr/>
      <dgm:t>
        <a:bodyPr/>
        <a:lstStyle/>
        <a:p>
          <a:r>
            <a:rPr lang="en-US" b="1"/>
            <a:t>Congress</a:t>
          </a:r>
        </a:p>
      </dgm:t>
    </dgm:pt>
    <dgm:pt modelId="{5855C6B9-B7CD-4C34-8704-ED8ED2C7AA26}" type="parTrans" cxnId="{F9A30FE7-6B1A-467B-8C11-56FF214C12E0}">
      <dgm:prSet/>
      <dgm:spPr/>
      <dgm:t>
        <a:bodyPr/>
        <a:lstStyle/>
        <a:p>
          <a:endParaRPr lang="en-US"/>
        </a:p>
      </dgm:t>
    </dgm:pt>
    <dgm:pt modelId="{434983C7-9314-4AC7-B8E7-4D6D3B3F6944}" type="sibTrans" cxnId="{F9A30FE7-6B1A-467B-8C11-56FF214C12E0}">
      <dgm:prSet/>
      <dgm:spPr/>
      <dgm:t>
        <a:bodyPr/>
        <a:lstStyle/>
        <a:p>
          <a:endParaRPr lang="en-US"/>
        </a:p>
      </dgm:t>
    </dgm:pt>
    <dgm:pt modelId="{A2B05CEC-DDF3-4BCB-B069-4587545489B7}">
      <dgm:prSet phldrT="[Text]" phldr="0" custT="1"/>
      <dgm:spPr/>
      <dgm:t>
        <a:bodyPr/>
        <a:lstStyle/>
        <a:p>
          <a:r>
            <a:rPr lang="en-US" sz="1800" b="1" dirty="0"/>
            <a:t>Community</a:t>
          </a:r>
        </a:p>
      </dgm:t>
    </dgm:pt>
    <dgm:pt modelId="{3F58C06B-666B-436C-AF34-D78C2FF63025}" type="parTrans" cxnId="{173184D9-5DF6-452D-A472-717182024014}">
      <dgm:prSet/>
      <dgm:spPr/>
      <dgm:t>
        <a:bodyPr/>
        <a:lstStyle/>
        <a:p>
          <a:endParaRPr lang="en-US"/>
        </a:p>
      </dgm:t>
    </dgm:pt>
    <dgm:pt modelId="{69B2A70A-4C7C-4D35-9790-5BBE063389B5}" type="sibTrans" cxnId="{173184D9-5DF6-452D-A472-717182024014}">
      <dgm:prSet/>
      <dgm:spPr/>
      <dgm:t>
        <a:bodyPr/>
        <a:lstStyle/>
        <a:p>
          <a:endParaRPr lang="en-US"/>
        </a:p>
      </dgm:t>
    </dgm:pt>
    <dgm:pt modelId="{809A7D5A-76CD-4CAD-90B6-937E3152E2EA}" type="pres">
      <dgm:prSet presAssocID="{94368223-C121-42FA-A45F-E8F32D92C29C}" presName="compositeShape" presStyleCnt="0">
        <dgm:presLayoutVars>
          <dgm:chMax val="7"/>
          <dgm:dir/>
          <dgm:resizeHandles val="exact"/>
        </dgm:presLayoutVars>
      </dgm:prSet>
      <dgm:spPr/>
    </dgm:pt>
    <dgm:pt modelId="{E019A0AD-234D-4CBA-8278-9C9FEADAE695}" type="pres">
      <dgm:prSet presAssocID="{94368223-C121-42FA-A45F-E8F32D92C29C}" presName="wedge1" presStyleLbl="node1" presStyleIdx="0" presStyleCnt="3"/>
      <dgm:spPr/>
    </dgm:pt>
    <dgm:pt modelId="{FF8E2081-3B6C-4BA9-B6FC-19F8A311B820}" type="pres">
      <dgm:prSet presAssocID="{94368223-C121-42FA-A45F-E8F32D92C29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39CB594-38D0-4282-B533-62D3BDBAC2E3}" type="pres">
      <dgm:prSet presAssocID="{94368223-C121-42FA-A45F-E8F32D92C29C}" presName="wedge2" presStyleLbl="node1" presStyleIdx="1" presStyleCnt="3"/>
      <dgm:spPr/>
    </dgm:pt>
    <dgm:pt modelId="{4735B6B9-C521-4374-BC93-00B95A874289}" type="pres">
      <dgm:prSet presAssocID="{94368223-C121-42FA-A45F-E8F32D92C29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63D86FB-1681-4079-AB82-ECB5F52FF95F}" type="pres">
      <dgm:prSet presAssocID="{94368223-C121-42FA-A45F-E8F32D92C29C}" presName="wedge3" presStyleLbl="node1" presStyleIdx="2" presStyleCnt="3"/>
      <dgm:spPr/>
    </dgm:pt>
    <dgm:pt modelId="{F744FB24-E33D-4A81-8F54-A3BE24E4D60C}" type="pres">
      <dgm:prSet presAssocID="{94368223-C121-42FA-A45F-E8F32D92C29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3E19014-3B19-405C-A231-C46E67E10B92}" type="presOf" srcId="{35397529-AB8A-4113-A809-E6F6DE77FCBB}" destId="{4735B6B9-C521-4374-BC93-00B95A874289}" srcOrd="1" destOrd="0" presId="urn:microsoft.com/office/officeart/2005/8/layout/chart3"/>
    <dgm:cxn modelId="{7B5D6B15-BA22-4C8D-83B1-ADFFE610A508}" type="presOf" srcId="{A2B05CEC-DDF3-4BCB-B069-4587545489B7}" destId="{F744FB24-E33D-4A81-8F54-A3BE24E4D60C}" srcOrd="1" destOrd="0" presId="urn:microsoft.com/office/officeart/2005/8/layout/chart3"/>
    <dgm:cxn modelId="{673F072E-EF7D-4124-9A26-002371F8C943}" type="presOf" srcId="{27868319-8467-4CBB-82F9-CDBC1B5E7913}" destId="{FF8E2081-3B6C-4BA9-B6FC-19F8A311B820}" srcOrd="1" destOrd="0" presId="urn:microsoft.com/office/officeart/2005/8/layout/chart3"/>
    <dgm:cxn modelId="{A41C7851-C8A8-41B3-8C58-D5E2B4D0032E}" type="presOf" srcId="{94368223-C121-42FA-A45F-E8F32D92C29C}" destId="{809A7D5A-76CD-4CAD-90B6-937E3152E2EA}" srcOrd="0" destOrd="0" presId="urn:microsoft.com/office/officeart/2005/8/layout/chart3"/>
    <dgm:cxn modelId="{70CA0E81-2C44-49B9-9230-9ED6EF111780}" srcId="{94368223-C121-42FA-A45F-E8F32D92C29C}" destId="{27868319-8467-4CBB-82F9-CDBC1B5E7913}" srcOrd="0" destOrd="0" parTransId="{81818ED9-5580-4E02-9F35-D48FB109BC1A}" sibTransId="{C8883B08-25B4-49B8-B6DF-9F4B86D38C01}"/>
    <dgm:cxn modelId="{089FA582-5B94-4261-AD8F-0B87C01679EA}" type="presOf" srcId="{35397529-AB8A-4113-A809-E6F6DE77FCBB}" destId="{039CB594-38D0-4282-B533-62D3BDBAC2E3}" srcOrd="0" destOrd="0" presId="urn:microsoft.com/office/officeart/2005/8/layout/chart3"/>
    <dgm:cxn modelId="{1055D69E-3D3E-4A8F-B438-B48E446108F0}" type="presOf" srcId="{A2B05CEC-DDF3-4BCB-B069-4587545489B7}" destId="{463D86FB-1681-4079-AB82-ECB5F52FF95F}" srcOrd="0" destOrd="0" presId="urn:microsoft.com/office/officeart/2005/8/layout/chart3"/>
    <dgm:cxn modelId="{173184D9-5DF6-452D-A472-717182024014}" srcId="{94368223-C121-42FA-A45F-E8F32D92C29C}" destId="{A2B05CEC-DDF3-4BCB-B069-4587545489B7}" srcOrd="2" destOrd="0" parTransId="{3F58C06B-666B-436C-AF34-D78C2FF63025}" sibTransId="{69B2A70A-4C7C-4D35-9790-5BBE063389B5}"/>
    <dgm:cxn modelId="{F9A30FE7-6B1A-467B-8C11-56FF214C12E0}" srcId="{94368223-C121-42FA-A45F-E8F32D92C29C}" destId="{35397529-AB8A-4113-A809-E6F6DE77FCBB}" srcOrd="1" destOrd="0" parTransId="{5855C6B9-B7CD-4C34-8704-ED8ED2C7AA26}" sibTransId="{434983C7-9314-4AC7-B8E7-4D6D3B3F6944}"/>
    <dgm:cxn modelId="{BDA257F3-6D2D-45CB-94B7-E07675CD242B}" type="presOf" srcId="{27868319-8467-4CBB-82F9-CDBC1B5E7913}" destId="{E019A0AD-234D-4CBA-8278-9C9FEADAE695}" srcOrd="0" destOrd="0" presId="urn:microsoft.com/office/officeart/2005/8/layout/chart3"/>
    <dgm:cxn modelId="{CE9B070F-B79F-4333-93F4-12151F6E4B8A}" type="presParOf" srcId="{809A7D5A-76CD-4CAD-90B6-937E3152E2EA}" destId="{E019A0AD-234D-4CBA-8278-9C9FEADAE695}" srcOrd="0" destOrd="0" presId="urn:microsoft.com/office/officeart/2005/8/layout/chart3"/>
    <dgm:cxn modelId="{AD7D1BD9-323C-4340-8F0C-821F9F11AA7F}" type="presParOf" srcId="{809A7D5A-76CD-4CAD-90B6-937E3152E2EA}" destId="{FF8E2081-3B6C-4BA9-B6FC-19F8A311B820}" srcOrd="1" destOrd="0" presId="urn:microsoft.com/office/officeart/2005/8/layout/chart3"/>
    <dgm:cxn modelId="{41EDF58A-6B8E-443E-A08D-185DE0B33A1E}" type="presParOf" srcId="{809A7D5A-76CD-4CAD-90B6-937E3152E2EA}" destId="{039CB594-38D0-4282-B533-62D3BDBAC2E3}" srcOrd="2" destOrd="0" presId="urn:microsoft.com/office/officeart/2005/8/layout/chart3"/>
    <dgm:cxn modelId="{FAC0F850-D1E6-4DFD-8CAE-22C3151C4EF2}" type="presParOf" srcId="{809A7D5A-76CD-4CAD-90B6-937E3152E2EA}" destId="{4735B6B9-C521-4374-BC93-00B95A874289}" srcOrd="3" destOrd="0" presId="urn:microsoft.com/office/officeart/2005/8/layout/chart3"/>
    <dgm:cxn modelId="{8666E379-8779-463B-B99F-13E82C2B2F88}" type="presParOf" srcId="{809A7D5A-76CD-4CAD-90B6-937E3152E2EA}" destId="{463D86FB-1681-4079-AB82-ECB5F52FF95F}" srcOrd="4" destOrd="0" presId="urn:microsoft.com/office/officeart/2005/8/layout/chart3"/>
    <dgm:cxn modelId="{41404F6B-5FD8-44B7-AFD3-27DECF7AB2BD}" type="presParOf" srcId="{809A7D5A-76CD-4CAD-90B6-937E3152E2EA}" destId="{F744FB24-E33D-4A81-8F54-A3BE24E4D60C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9A0AD-234D-4CBA-8278-9C9FEADAE695}">
      <dsp:nvSpPr>
        <dsp:cNvPr id="0" name=""/>
        <dsp:cNvSpPr/>
      </dsp:nvSpPr>
      <dsp:spPr>
        <a:xfrm>
          <a:off x="3739755" y="316026"/>
          <a:ext cx="3932776" cy="3932776"/>
        </a:xfrm>
        <a:prstGeom prst="pie">
          <a:avLst>
            <a:gd name="adj1" fmla="val 16200000"/>
            <a:gd name="adj2" fmla="val 18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Media</a:t>
          </a:r>
        </a:p>
      </dsp:txBody>
      <dsp:txXfrm>
        <a:off x="5877969" y="1041717"/>
        <a:ext cx="1334334" cy="1310925"/>
      </dsp:txXfrm>
    </dsp:sp>
    <dsp:sp modelId="{039CB594-38D0-4282-B533-62D3BDBAC2E3}">
      <dsp:nvSpPr>
        <dsp:cNvPr id="0" name=""/>
        <dsp:cNvSpPr/>
      </dsp:nvSpPr>
      <dsp:spPr>
        <a:xfrm>
          <a:off x="3537030" y="433073"/>
          <a:ext cx="3932776" cy="3932776"/>
        </a:xfrm>
        <a:prstGeom prst="pie">
          <a:avLst>
            <a:gd name="adj1" fmla="val 1800000"/>
            <a:gd name="adj2" fmla="val 90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Congress</a:t>
          </a:r>
        </a:p>
      </dsp:txBody>
      <dsp:txXfrm>
        <a:off x="4613862" y="2914468"/>
        <a:ext cx="1779113" cy="1217288"/>
      </dsp:txXfrm>
    </dsp:sp>
    <dsp:sp modelId="{463D86FB-1681-4079-AB82-ECB5F52FF95F}">
      <dsp:nvSpPr>
        <dsp:cNvPr id="0" name=""/>
        <dsp:cNvSpPr/>
      </dsp:nvSpPr>
      <dsp:spPr>
        <a:xfrm>
          <a:off x="3537030" y="433073"/>
          <a:ext cx="3932776" cy="3932776"/>
        </a:xfrm>
        <a:prstGeom prst="pie">
          <a:avLst>
            <a:gd name="adj1" fmla="val 9000000"/>
            <a:gd name="adj2" fmla="val 162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Community</a:t>
          </a:r>
        </a:p>
      </dsp:txBody>
      <dsp:txXfrm>
        <a:off x="3958399" y="1205583"/>
        <a:ext cx="1334334" cy="1310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fc495f4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14fc495f4c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 dirty="0"/>
          </a:p>
        </p:txBody>
      </p:sp>
      <p:sp>
        <p:nvSpPr>
          <p:cNvPr id="147" name="Google Shape;147;g14fc495f4c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D4C4344E-3996-6E68-1086-D92F4BF70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1ba38bafd0_0_10:notes">
            <a:extLst>
              <a:ext uri="{FF2B5EF4-FFF2-40B4-BE49-F238E27FC236}">
                <a16:creationId xmlns:a16="http://schemas.microsoft.com/office/drawing/2014/main" id="{0DA03EAB-F64A-568A-5CAC-7072E3AFBC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100" dirty="0"/>
          </a:p>
        </p:txBody>
      </p:sp>
      <p:sp>
        <p:nvSpPr>
          <p:cNvPr id="315" name="Google Shape;315;g21ba38bafd0_0_10:notes">
            <a:extLst>
              <a:ext uri="{FF2B5EF4-FFF2-40B4-BE49-F238E27FC236}">
                <a16:creationId xmlns:a16="http://schemas.microsoft.com/office/drawing/2014/main" id="{80A0BD8A-F7DA-A068-85CE-F39B4F0FFD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736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Dorothy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8684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224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A120B08B-9E1A-6252-A240-313872380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4fc29c2861_0_0:notes">
            <a:extLst>
              <a:ext uri="{FF2B5EF4-FFF2-40B4-BE49-F238E27FC236}">
                <a16:creationId xmlns:a16="http://schemas.microsoft.com/office/drawing/2014/main" id="{BE81F2AD-B3FE-B300-504A-5E3AA08D1D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14fc29c2861_0_0:notes">
            <a:extLst>
              <a:ext uri="{FF2B5EF4-FFF2-40B4-BE49-F238E27FC236}">
                <a16:creationId xmlns:a16="http://schemas.microsoft.com/office/drawing/2014/main" id="{8EF1E63A-E651-4FBD-3641-32F99E8F59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8029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EFAD4145-DCE3-6F1F-825F-9DF9EE514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4fc29c2861_0_0:notes">
            <a:extLst>
              <a:ext uri="{FF2B5EF4-FFF2-40B4-BE49-F238E27FC236}">
                <a16:creationId xmlns:a16="http://schemas.microsoft.com/office/drawing/2014/main" id="{3705AA81-1A9A-D58D-38E6-D5FF203A63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14fc29c2861_0_0:notes">
            <a:extLst>
              <a:ext uri="{FF2B5EF4-FFF2-40B4-BE49-F238E27FC236}">
                <a16:creationId xmlns:a16="http://schemas.microsoft.com/office/drawing/2014/main" id="{B856FB45-CF7C-5458-A06F-9826402401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9132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0C73336C-A5CC-1F97-5D60-11DFEF6C2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4fc29c2861_0_0:notes">
            <a:extLst>
              <a:ext uri="{FF2B5EF4-FFF2-40B4-BE49-F238E27FC236}">
                <a16:creationId xmlns:a16="http://schemas.microsoft.com/office/drawing/2014/main" id="{C574B76D-F2ED-5E9E-A583-9FFA1F05F3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14fc29c2861_0_0:notes">
            <a:extLst>
              <a:ext uri="{FF2B5EF4-FFF2-40B4-BE49-F238E27FC236}">
                <a16:creationId xmlns:a16="http://schemas.microsoft.com/office/drawing/2014/main" id="{8456AE5A-1B52-4B27-0943-6E5DE7E074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8700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76B4C-CD2C-26E0-487F-AFA74BCFB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F4D350-8A8C-8047-C3FC-EA54B3A3C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F69523-B3FB-5F6E-8687-3275AF017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2BA3-C597-291A-ACD1-4FE0BDB6E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4B82A-C4D5-45AD-AFD6-5290D724CF8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0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4fc495f4c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14fc495f4cb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0" rtl="0" fontAlgn="base">
              <a:buFont typeface="+mj-lt"/>
              <a:buNone/>
            </a:pPr>
            <a:endParaRPr i="1" dirty="0"/>
          </a:p>
        </p:txBody>
      </p:sp>
      <p:sp>
        <p:nvSpPr>
          <p:cNvPr id="155" name="Google Shape;155;g14fc495f4cb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D9389873-92DA-CDE8-44D0-255A05F43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4fc495f4cb_0_91:notes">
            <a:extLst>
              <a:ext uri="{FF2B5EF4-FFF2-40B4-BE49-F238E27FC236}">
                <a16:creationId xmlns:a16="http://schemas.microsoft.com/office/drawing/2014/main" id="{C51C2572-A9F8-3C91-80F2-7D50D8D95A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14fc495f4cb_0_91:notes">
            <a:extLst>
              <a:ext uri="{FF2B5EF4-FFF2-40B4-BE49-F238E27FC236}">
                <a16:creationId xmlns:a16="http://schemas.microsoft.com/office/drawing/2014/main" id="{7C604DA3-6DCB-F764-ED2F-75F0503FC3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base">
              <a:buFont typeface="+mj-lt"/>
              <a:buAutoNum type="arabicPeriod"/>
            </a:pPr>
            <a:endParaRPr i="1" dirty="0"/>
          </a:p>
        </p:txBody>
      </p:sp>
      <p:sp>
        <p:nvSpPr>
          <p:cNvPr id="155" name="Google Shape;155;g14fc495f4cb_0_91:notes">
            <a:extLst>
              <a:ext uri="{FF2B5EF4-FFF2-40B4-BE49-F238E27FC236}">
                <a16:creationId xmlns:a16="http://schemas.microsoft.com/office/drawing/2014/main" id="{D3BF1E8A-947B-484E-4A0C-0B13E41B4E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3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f1ec144a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1f1ec144a3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rtl="0"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3" name="Google Shape;163;g1f1ec144a3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Karyne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112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 rtl="0" fontAlgn="base">
              <a:buFont typeface="+mj-lt"/>
              <a:buNone/>
            </a:pPr>
            <a:r>
              <a:rPr lang="en-US" dirty="0"/>
              <a:t>Karyne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472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EB412F-BD62-4D23-A74D-7CDB5EF178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72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 FY26 Budget (February 2026)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0185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D4C4344E-3996-6E68-1086-D92F4BF70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1ba38bafd0_0_10:notes">
            <a:extLst>
              <a:ext uri="{FF2B5EF4-FFF2-40B4-BE49-F238E27FC236}">
                <a16:creationId xmlns:a16="http://schemas.microsoft.com/office/drawing/2014/main" id="{0DA03EAB-F64A-568A-5CAC-7072E3AFBC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dirty="0"/>
              <a:t>Dorothy with share her slides</a:t>
            </a:r>
            <a:endParaRPr sz="1100" dirty="0"/>
          </a:p>
        </p:txBody>
      </p:sp>
      <p:sp>
        <p:nvSpPr>
          <p:cNvPr id="315" name="Google Shape;315;g21ba38bafd0_0_10:notes">
            <a:extLst>
              <a:ext uri="{FF2B5EF4-FFF2-40B4-BE49-F238E27FC236}">
                <a16:creationId xmlns:a16="http://schemas.microsoft.com/office/drawing/2014/main" id="{80A0BD8A-F7DA-A068-85CE-F39B4F0FFD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73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401491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dd29ec108d_0_110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1dd29ec108d_0_11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g1dd29ec108d_0_11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1dd29ec108d_0_11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dd29ec108d_0_129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7401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dd29ec108d_0_12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5" name="Google Shape;115;g1dd29ec108d_0_12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o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o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6" name="Google Shape;116;g1dd29ec108d_0_129"/>
          <p:cNvSpPr txBox="1">
            <a:spLocks noGrp="1"/>
          </p:cNvSpPr>
          <p:nvPr>
            <p:ph type="body" idx="3"/>
          </p:nvPr>
        </p:nvSpPr>
        <p:spPr>
          <a:xfrm>
            <a:off x="4645027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g1dd29ec108d_0_129"/>
          <p:cNvSpPr txBox="1">
            <a:spLocks noGrp="1"/>
          </p:cNvSpPr>
          <p:nvPr>
            <p:ph type="body" idx="4"/>
          </p:nvPr>
        </p:nvSpPr>
        <p:spPr>
          <a:xfrm>
            <a:off x="4645027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o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o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8" name="Google Shape;118;g1dd29ec108d_0_12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1dd29ec108d_0_129"/>
          <p:cNvSpPr txBox="1">
            <a:spLocks noGrp="1"/>
          </p:cNvSpPr>
          <p:nvPr>
            <p:ph type="sldNum" idx="12"/>
          </p:nvPr>
        </p:nvSpPr>
        <p:spPr>
          <a:xfrm>
            <a:off x="0" y="2093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dd29ec108d_0_145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1dd29ec108d_0_145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42354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o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o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4" name="Google Shape;124;g1dd29ec108d_0_145"/>
          <p:cNvSpPr txBox="1">
            <a:spLocks noGrp="1"/>
          </p:cNvSpPr>
          <p:nvPr>
            <p:ph type="body" idx="2"/>
          </p:nvPr>
        </p:nvSpPr>
        <p:spPr>
          <a:xfrm>
            <a:off x="457202" y="1076327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5" name="Google Shape;125;g1dd29ec108d_0_14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dd29ec108d_0_145"/>
          <p:cNvSpPr txBox="1">
            <a:spLocks noGrp="1"/>
          </p:cNvSpPr>
          <p:nvPr>
            <p:ph type="sldNum" idx="12"/>
          </p:nvPr>
        </p:nvSpPr>
        <p:spPr>
          <a:xfrm>
            <a:off x="0" y="2093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dd29ec108d_0_151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1dd29ec108d_0_151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g1dd29ec108d_0_151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1" name="Google Shape;131;g1dd29ec108d_0_15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dd29ec108d_0_151"/>
          <p:cNvSpPr txBox="1">
            <a:spLocks noGrp="1"/>
          </p:cNvSpPr>
          <p:nvPr>
            <p:ph type="sldNum" idx="12"/>
          </p:nvPr>
        </p:nvSpPr>
        <p:spPr>
          <a:xfrm>
            <a:off x="0" y="2093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dd29ec108d_0_157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7401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dd29ec108d_0_157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g1dd29ec108d_0_15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1dd29ec108d_0_157"/>
          <p:cNvSpPr txBox="1">
            <a:spLocks noGrp="1"/>
          </p:cNvSpPr>
          <p:nvPr>
            <p:ph type="sldNum" idx="12"/>
          </p:nvPr>
        </p:nvSpPr>
        <p:spPr>
          <a:xfrm>
            <a:off x="0" y="2093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dd29ec108d_0_162"/>
          <p:cNvSpPr txBox="1">
            <a:spLocks noGrp="1"/>
          </p:cNvSpPr>
          <p:nvPr>
            <p:ph type="title"/>
          </p:nvPr>
        </p:nvSpPr>
        <p:spPr>
          <a:xfrm rot="5400000">
            <a:off x="5016458" y="1818780"/>
            <a:ext cx="4388700" cy="11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1dd29ec108d_0_162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0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g1dd29ec108d_0_16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dd29ec108d_0_16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g1dd29ec108d_0_162"/>
          <p:cNvSpPr txBox="1">
            <a:spLocks noGrp="1"/>
          </p:cNvSpPr>
          <p:nvPr>
            <p:ph type="sldNum" idx="12"/>
          </p:nvPr>
        </p:nvSpPr>
        <p:spPr>
          <a:xfrm>
            <a:off x="0" y="2093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F48425-6B21-A1F0-10ED-D38E84C8B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786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3613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835014" y="3878331"/>
            <a:ext cx="256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en-US" sz="1800" b="1" baseline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RESULTSEdFund</a:t>
            </a:r>
          </a:p>
        </p:txBody>
      </p:sp>
      <p:pic>
        <p:nvPicPr>
          <p:cNvPr id="6" name="Picture 5" descr="instagram-ic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389441"/>
            <a:ext cx="346528" cy="346528"/>
          </a:xfrm>
          <a:prstGeom prst="rect">
            <a:avLst/>
          </a:prstGeom>
        </p:spPr>
      </p:pic>
      <p:pic>
        <p:nvPicPr>
          <p:cNvPr id="7" name="Picture 6" descr="facebook_circl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896473"/>
            <a:ext cx="346528" cy="346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5819" y="3405961"/>
            <a:ext cx="380089" cy="37270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35010" y="3391195"/>
            <a:ext cx="2278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baseline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@</a:t>
            </a:r>
            <a:r>
              <a:rPr lang="en-US" sz="1800" b="1" baseline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RESULTS_Tweets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29129" y="4379071"/>
            <a:ext cx="2032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@</a:t>
            </a:r>
            <a:r>
              <a:rPr lang="en-US" b="1" baseline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voices4results</a:t>
            </a:r>
            <a:endParaRPr lang="en-US" b="1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0500" y="4178564"/>
            <a:ext cx="34199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www.results.org</a:t>
            </a:r>
          </a:p>
        </p:txBody>
      </p:sp>
    </p:spTree>
    <p:extLst>
      <p:ext uri="{BB962C8B-B14F-4D97-AF65-F5344CB8AC3E}">
        <p14:creationId xmlns:p14="http://schemas.microsoft.com/office/powerpoint/2010/main" val="3608803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815954"/>
            <a:ext cx="7772400" cy="1021556"/>
          </a:xfrm>
        </p:spPr>
        <p:txBody>
          <a:bodyPr anchor="t"/>
          <a:lstStyle>
            <a:lvl1pPr algn="l">
              <a:defRPr sz="40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itle 1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22313" y="2794398"/>
            <a:ext cx="7772400" cy="102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none">
                <a:solidFill>
                  <a:srgbClr val="E4103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05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3"/>
          <p:cNvSpPr txBox="1">
            <a:spLocks noGrp="1"/>
          </p:cNvSpPr>
          <p:nvPr>
            <p:ph type="title"/>
          </p:nvPr>
        </p:nvSpPr>
        <p:spPr>
          <a:xfrm>
            <a:off x="722313" y="3815954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/>
          <p:nvPr/>
        </p:nvSpPr>
        <p:spPr>
          <a:xfrm>
            <a:off x="722313" y="2794398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EDIT MASTER TITLE STYLE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2CB95-A36F-4BC0-873A-F09C4DFC6C9F}" type="datetime1">
              <a:rPr lang="en-US" smtClean="0"/>
              <a:t>4/16/2026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11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7E6868-079E-1649-B8D1-459B42CE4D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6E7C0-692D-4B88-BAF3-92EA83B8C355}" type="datetime1">
              <a:rPr lang="en-US" smtClean="0"/>
              <a:t>4/16/2026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78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E5A4-AB8D-4616-B7A9-1412F5D6E492}" type="datetime1">
              <a:rPr lang="en-US" smtClean="0"/>
              <a:t>4/16/2026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1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C497-781D-41D9-AC17-F05D66E7436C}" type="datetime1">
              <a:rPr lang="en-US" smtClean="0"/>
              <a:t>4/16/2026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4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270F-56FE-4D70-A2BE-EE18789F1CAF}" type="datetime1">
              <a:rPr lang="en-US" smtClean="0"/>
              <a:t>4/16/2026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32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8A5FA-54E9-42CB-B8A4-AE77A1729632}" type="datetime1">
              <a:rPr lang="en-US" smtClean="0"/>
              <a:t>4/16/2026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22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241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42354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4C4A-46BC-4C46-B66D-C7A9D447712C}" type="datetime1">
              <a:rPr lang="en-US" smtClean="0"/>
              <a:t>4/16/2026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47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03A7-1037-45BD-B21E-FCF7B4B1F763}" type="datetime1">
              <a:rPr lang="en-US" smtClean="0"/>
              <a:t>4/16/2026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46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6DE4-73E4-4F6F-9DED-05B20E463ED2}" type="datetime1">
              <a:rPr lang="en-US" smtClean="0"/>
              <a:t>4/16/2026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9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79"/>
            <a:ext cx="1162957" cy="438864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829D-C31E-4F3D-9B87-664ADA6C4D47}" type="datetime1">
              <a:rPr lang="en-US" smtClean="0"/>
              <a:t>4/16/2026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8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42354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o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o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401491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1"/>
          <p:cNvSpPr txBox="1">
            <a:spLocks noGrp="1"/>
          </p:cNvSpPr>
          <p:nvPr>
            <p:ph type="title"/>
          </p:nvPr>
        </p:nvSpPr>
        <p:spPr>
          <a:xfrm rot="5400000">
            <a:off x="5016557" y="1818822"/>
            <a:ext cx="4388644" cy="1162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25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E5A4-AB8D-4616-B7A9-1412F5D6E492}" type="datetime1">
              <a:rPr lang="en-US" smtClean="0"/>
              <a:t>4/16/2026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2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9" descr="RESULTS_logo_EN_CMYK_BIG (flat)2_RESULTS_logo_EN_CMYK_BIG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58691" y="80916"/>
            <a:ext cx="1223628" cy="98231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401491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93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1dd29ec108d_0_103" descr="RESULTS_logo_EN_CMYK_BIG (flat)2_RESULTS_logo_EN_CMYK_BIG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58691" y="143448"/>
            <a:ext cx="1223628" cy="982313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1dd29ec108d_0_103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7401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g1dd29ec108d_0_10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ourier New"/>
              <a:buChar char="o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ourier New"/>
              <a:buChar char="o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g1dd29ec108d_0_10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1dd29ec108d_0_103"/>
          <p:cNvSpPr txBox="1">
            <a:spLocks noGrp="1"/>
          </p:cNvSpPr>
          <p:nvPr>
            <p:ph type="sldNum" idx="12"/>
          </p:nvPr>
        </p:nvSpPr>
        <p:spPr>
          <a:xfrm>
            <a:off x="0" y="2093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8" name="Google Shape;88;g1dd29ec108d_0_103" descr="RESULTS_logo_EN_CMYK_BIG (flat)2_RESULTS_logo_EN_CMYK_BI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58691" y="139015"/>
            <a:ext cx="1223629" cy="98231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41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730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sset 1@4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28" y="743859"/>
            <a:ext cx="2939143" cy="234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9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200" b="1" kern="1200">
          <a:solidFill>
            <a:schemeClr val="bg1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0149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6253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307E6868-079E-1649-B8D1-459B42CE4D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ULTS_logo_EN_CMYK_BIG (flat)2_RESULTS_logo_EN_CMYK_BIG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691" y="80916"/>
            <a:ext cx="1223628" cy="98231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A896A405-392F-4A71-8147-A22E085A7A06}" type="datetime1">
              <a:rPr lang="en-US" smtClean="0"/>
              <a:t>4/16/2026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8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E41034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6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Courier New"/>
        <a:buChar char="o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hyperlink" Target="https://flickr.com/photos/gpforeducation/13895730327/in/album-72157634465550594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results.org/wp-content/uploads/FY27-Senate-Tuberculosis-Dear-Colleague.pdf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ults.org/blog/fy27-appropriations-tell-congress-to-fund-the-fight-against-global-poverty" TargetMode="External"/><Relationship Id="rId2" Type="http://schemas.openxmlformats.org/officeDocument/2006/relationships/hyperlink" Target="https://results.org/resources/fy27-appropriations-memos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ults.org/resources/understanding-appropriations" TargetMode="External"/><Relationship Id="rId4" Type="http://schemas.openxmlformats.org/officeDocument/2006/relationships/hyperlink" Target="https://results.org/2026-campaign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results.org/resources/fy27-appropriations-memos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ults.org/volunteers/action-center/action-alerts?vvsrc=%2fCampaigns" TargetMode="External"/><Relationship Id="rId2" Type="http://schemas.openxmlformats.org/officeDocument/2006/relationships/hyperlink" Target="https://results.org/volunteers/media-tools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irtable.com/appfAPsIcTTu2lXMX/shrO8VvkjjXxlhbOU" TargetMode="External"/><Relationship Id="rId4" Type="http://schemas.openxmlformats.org/officeDocument/2006/relationships/hyperlink" Target="https://www.mediaanddemocracyproject.org/journalism-directory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results.zoom.us/j/93668005494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JoinRiseAdvocac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ogetherwomenrise.org/event/2027-featured-grants-information-session-1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ogetherwomenrise.org/our-anti-oppression-commitmen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sv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esults.org/blog/presidents-budget-targets-health-poverty-programs-for-cuts-in-fy27-congress-must-reject-them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4fc495f4cb_0_0"/>
          <p:cNvSpPr txBox="1">
            <a:spLocks noGrp="1"/>
          </p:cNvSpPr>
          <p:nvPr>
            <p:ph type="title"/>
          </p:nvPr>
        </p:nvSpPr>
        <p:spPr>
          <a:xfrm>
            <a:off x="-293914" y="1230597"/>
            <a:ext cx="9756321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Securing the Future:</a:t>
            </a:r>
            <a:b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Turning Vaccine Progress into Policy Impact</a:t>
            </a:r>
            <a:endParaRPr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50" name="Google Shape;150;g14fc495f4cb_0_0"/>
          <p:cNvSpPr txBox="1"/>
          <p:nvPr/>
        </p:nvSpPr>
        <p:spPr>
          <a:xfrm>
            <a:off x="1125415" y="4299438"/>
            <a:ext cx="66207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April 15, 2026</a:t>
            </a:r>
            <a:endParaRPr sz="28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1" name="Google Shape;151;g14fc495f4cb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080" y="187403"/>
            <a:ext cx="3013528" cy="88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2AD38-AAEF-2A2A-E08C-965EF1BA6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442" y="94860"/>
            <a:ext cx="1655558" cy="12080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6E0C0D7C-A6AE-4BC3-A5D3-48FCC4B23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3"/>
          <a:stretch/>
        </p:blipFill>
        <p:spPr>
          <a:xfrm>
            <a:off x="457200" y="1668063"/>
            <a:ext cx="4216402" cy="2691246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C36F00-22B8-4369-B5ED-BC77DC428414}"/>
              </a:ext>
            </a:extLst>
          </p:cNvPr>
          <p:cNvSpPr txBox="1"/>
          <p:nvPr/>
        </p:nvSpPr>
        <p:spPr>
          <a:xfrm>
            <a:off x="417945" y="4402789"/>
            <a:ext cx="332892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>
                <a:latin typeface="Open Sans"/>
                <a:ea typeface="Open Sans"/>
                <a:cs typeface="Open Sans"/>
              </a:rPr>
              <a:t>Photo credit: GPE/Stephan </a:t>
            </a:r>
            <a:r>
              <a:rPr lang="en-US" sz="900" i="1" err="1">
                <a:latin typeface="Open Sans"/>
                <a:ea typeface="Open Sans"/>
                <a:cs typeface="Open Sans"/>
              </a:rPr>
              <a:t>Bachenheimer</a:t>
            </a:r>
            <a:r>
              <a:rPr lang="en-US" sz="900" i="1">
                <a:latin typeface="Open Sans"/>
                <a:ea typeface="Open Sans"/>
                <a:cs typeface="Open Sans"/>
              </a:rPr>
              <a:t>, via </a:t>
            </a:r>
            <a:r>
              <a:rPr lang="en-US" sz="900" i="1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Flickr</a:t>
            </a:r>
            <a:endParaRPr lang="en-US" sz="900" i="1">
              <a:latin typeface="Open Sans"/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1C9C1-A7FB-4E6A-901E-F3C96BA372C9}"/>
              </a:ext>
            </a:extLst>
          </p:cNvPr>
          <p:cNvSpPr txBox="1"/>
          <p:nvPr/>
        </p:nvSpPr>
        <p:spPr>
          <a:xfrm>
            <a:off x="5047491" y="1704737"/>
            <a:ext cx="387155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July, the UK and Kenya are co-hosting GPE’s replenishment conference. The global goal for the next 5-year strategic period is $5 billion. </a:t>
            </a:r>
            <a:r>
              <a:rPr lang="en-US" sz="2100" b="1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U.S. should provide $1 billion over 5 years toward that goal. </a:t>
            </a:r>
            <a:endParaRPr lang="en-US" sz="21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E2CFA51-DEA1-45BF-8736-451E4EB76B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7945" y="539565"/>
            <a:ext cx="7633854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>
              <a:buClrTx/>
              <a:buSzTx/>
              <a:defRPr/>
            </a:pPr>
            <a:r>
              <a:rPr lang="en-US" sz="3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U.S. must raise its hand for global education</a:t>
            </a:r>
            <a:endParaRPr lang="en-US" sz="300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D70B91-B957-407C-89F2-0E7D4C8EB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368D0E-E49B-4B91-BFD1-5E5B8D127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5"/>
            <a:ext cx="9144000" cy="51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97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31002-ED08-77F5-3BB1-209ACF2A0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18" y="0"/>
            <a:ext cx="64879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46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F930E-E641-519E-FB7A-62B88A31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3B96E50-04BD-D255-7E45-67FEFA0B9A9B}"/>
              </a:ext>
            </a:extLst>
          </p:cNvPr>
          <p:cNvGrpSpPr/>
          <p:nvPr/>
        </p:nvGrpSpPr>
        <p:grpSpPr>
          <a:xfrm>
            <a:off x="-31561" y="2798457"/>
            <a:ext cx="9175561" cy="2171035"/>
            <a:chOff x="-1" y="3437848"/>
            <a:chExt cx="13306066" cy="314835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57E51C2-E0BF-1E52-B2CE-E5142E7B07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600" t="-107" r="9671" b="107"/>
            <a:stretch/>
          </p:blipFill>
          <p:spPr>
            <a:xfrm>
              <a:off x="-1" y="3472195"/>
              <a:ext cx="3114009" cy="3114009"/>
            </a:xfrm>
            <a:prstGeom prst="rect">
              <a:avLst/>
            </a:prstGeom>
            <a:ln w="76200"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46E4CF-527D-FDFC-F227-1582ED801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895" r="10131"/>
            <a:stretch/>
          </p:blipFill>
          <p:spPr>
            <a:xfrm>
              <a:off x="6735633" y="3472195"/>
              <a:ext cx="3186069" cy="3114008"/>
            </a:xfrm>
            <a:prstGeom prst="rect">
              <a:avLst/>
            </a:prstGeom>
            <a:ln w="762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C7C1DB-7A4A-9045-5E35-E861623F1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19996" y="3439399"/>
              <a:ext cx="3186069" cy="3146804"/>
            </a:xfrm>
            <a:prstGeom prst="rect">
              <a:avLst/>
            </a:prstGeom>
            <a:ln w="76200"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BEA9FD-E4F9-528C-0270-6284186CE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361" b="9361"/>
            <a:stretch/>
          </p:blipFill>
          <p:spPr>
            <a:xfrm>
              <a:off x="3334267" y="3437848"/>
              <a:ext cx="3114009" cy="3114009"/>
            </a:xfrm>
            <a:prstGeom prst="rect">
              <a:avLst/>
            </a:prstGeom>
            <a:ln w="76200">
              <a:noFill/>
            </a:ln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3220D5-8B3A-3371-B564-AD0345DFCF65}"/>
              </a:ext>
            </a:extLst>
          </p:cNvPr>
          <p:cNvSpPr txBox="1">
            <a:spLocks/>
          </p:cNvSpPr>
          <p:nvPr/>
        </p:nvSpPr>
        <p:spPr>
          <a:xfrm>
            <a:off x="457200" y="1292820"/>
            <a:ext cx="8229600" cy="857251"/>
          </a:xfrm>
          <a:prstGeom prst="rect">
            <a:avLst/>
          </a:prstGeom>
          <a:ln>
            <a:noFill/>
          </a:ln>
        </p:spPr>
        <p:txBody>
          <a:bodyPr>
            <a:normAutofit fontScale="92500" lnSpcReduction="2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Courier New"/>
              <a:buChar char="o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Wingdings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/>
              <a:t>Advocacy still matters!</a:t>
            </a:r>
          </a:p>
        </p:txBody>
      </p:sp>
    </p:spTree>
    <p:extLst>
      <p:ext uri="{BB962C8B-B14F-4D97-AF65-F5344CB8AC3E}">
        <p14:creationId xmlns:p14="http://schemas.microsoft.com/office/powerpoint/2010/main" val="478598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AC41F-1A4A-8046-9D0F-1FF32E480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 descr="A chart listing FY23 enacted levels, FY24 House and Senate levels, and FY25 RESULTS request levels. RESULTS FY25 requests are $1.65 billion for the Global Fund, $1 billion for USAID TB, $1.15 billion for USAID MCH, including $340 million for Gavi, $300 million for USAID nutrition, and $1.15 billion for USAID Basic Education, including $200 million for the Global Partnership for Education.">
            <a:extLst>
              <a:ext uri="{FF2B5EF4-FFF2-40B4-BE49-F238E27FC236}">
                <a16:creationId xmlns:a16="http://schemas.microsoft.com/office/drawing/2014/main" id="{A837630D-F77E-AD64-129C-C50AD7327D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74" y="42149"/>
          <a:ext cx="9121051" cy="5059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693">
                  <a:extLst>
                    <a:ext uri="{9D8B030D-6E8A-4147-A177-3AD203B41FA5}">
                      <a16:colId xmlns:a16="http://schemas.microsoft.com/office/drawing/2014/main" val="4236987130"/>
                    </a:ext>
                  </a:extLst>
                </a:gridCol>
                <a:gridCol w="1321689">
                  <a:extLst>
                    <a:ext uri="{9D8B030D-6E8A-4147-A177-3AD203B41FA5}">
                      <a16:colId xmlns:a16="http://schemas.microsoft.com/office/drawing/2014/main" val="1918260002"/>
                    </a:ext>
                  </a:extLst>
                </a:gridCol>
                <a:gridCol w="1337519">
                  <a:extLst>
                    <a:ext uri="{9D8B030D-6E8A-4147-A177-3AD203B41FA5}">
                      <a16:colId xmlns:a16="http://schemas.microsoft.com/office/drawing/2014/main" val="202052915"/>
                    </a:ext>
                  </a:extLst>
                </a:gridCol>
                <a:gridCol w="1375862">
                  <a:extLst>
                    <a:ext uri="{9D8B030D-6E8A-4147-A177-3AD203B41FA5}">
                      <a16:colId xmlns:a16="http://schemas.microsoft.com/office/drawing/2014/main" val="2116747003"/>
                    </a:ext>
                  </a:extLst>
                </a:gridCol>
                <a:gridCol w="1362488">
                  <a:extLst>
                    <a:ext uri="{9D8B030D-6E8A-4147-A177-3AD203B41FA5}">
                      <a16:colId xmlns:a16="http://schemas.microsoft.com/office/drawing/2014/main" val="662051182"/>
                    </a:ext>
                  </a:extLst>
                </a:gridCol>
                <a:gridCol w="1570800">
                  <a:extLst>
                    <a:ext uri="{9D8B030D-6E8A-4147-A177-3AD203B41FA5}">
                      <a16:colId xmlns:a16="http://schemas.microsoft.com/office/drawing/2014/main" val="1396454983"/>
                    </a:ext>
                  </a:extLst>
                </a:gridCol>
              </a:tblGrid>
              <a:tr h="62432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Open Sans"/>
                          <a:ea typeface="Open Sans"/>
                          <a:cs typeface="Open Sans"/>
                        </a:rPr>
                        <a:t>Account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Open Sans"/>
                          <a:ea typeface="Open Sans"/>
                          <a:cs typeface="Open Sans"/>
                        </a:rPr>
                        <a:t>FY25 Enacted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Open Sans"/>
                          <a:ea typeface="Open Sans"/>
                          <a:cs typeface="Open Sans"/>
                        </a:rPr>
                        <a:t>FY26 House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Open Sans"/>
                          <a:ea typeface="Open Sans"/>
                          <a:cs typeface="Open Sans"/>
                        </a:rPr>
                        <a:t>FY26 Senate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Open Sans"/>
                          <a:ea typeface="Open Sans"/>
                          <a:cs typeface="Open Sans"/>
                        </a:rPr>
                        <a:t>FY26 Enacted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Open Sans"/>
                          <a:ea typeface="Open Sans"/>
                          <a:cs typeface="Open Sans"/>
                        </a:rPr>
                        <a:t>FY27 Requests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69929"/>
                  </a:ext>
                </a:extLst>
              </a:tr>
              <a:tr h="65662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>
                          <a:latin typeface="Open Sans"/>
                          <a:ea typeface="Open Sans"/>
                          <a:cs typeface="Open Sans"/>
                        </a:rPr>
                        <a:t>Housing Choice Vouchers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$32.15 billion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$32.15 billion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$33.97 billion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$34.96 billion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Fully renew + add 250,000 new vouchers</a:t>
                      </a:r>
                      <a:endParaRPr lang="en-US" sz="1200" b="1" i="0" u="none" strike="noStrike" noProof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80070"/>
                  </a:ext>
                </a:extLst>
              </a:tr>
              <a:tr h="548977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Open Sans"/>
                          <a:ea typeface="Open Sans"/>
                          <a:cs typeface="Open Sans"/>
                        </a:rPr>
                        <a:t>Global Fund to Fight AIDS, TB and Malaria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$1.65 billion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$1.5 billion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------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$1.25 billion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$1.53 billion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997058"/>
                  </a:ext>
                </a:extLst>
              </a:tr>
              <a:tr h="53821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>
                          <a:latin typeface="Open Sans"/>
                          <a:ea typeface="Open Sans"/>
                          <a:cs typeface="Open Sans"/>
                        </a:rPr>
                        <a:t>Global Tuberculosis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$394.5 million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$394.5 million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------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$378.7 million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>
                          <a:latin typeface="Open Sans"/>
                          <a:ea typeface="Open Sans"/>
                          <a:cs typeface="Open Sans"/>
                        </a:rPr>
                        <a:t>$1 billion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219021"/>
                  </a:ext>
                </a:extLst>
              </a:tr>
              <a:tr h="53821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>
                          <a:latin typeface="Open Sans"/>
                          <a:ea typeface="Open Sans"/>
                          <a:cs typeface="Open Sans"/>
                        </a:rPr>
                        <a:t>Global Maternal and Child Health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$915 million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$915 million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------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$915 million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>
                          <a:latin typeface="Open Sans"/>
                          <a:ea typeface="Open Sans"/>
                          <a:cs typeface="Open Sans"/>
                        </a:rPr>
                        <a:t>$1.15 billion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51987"/>
                  </a:ext>
                </a:extLst>
              </a:tr>
              <a:tr h="53821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>
                          <a:latin typeface="Open Sans"/>
                          <a:ea typeface="Open Sans"/>
                          <a:cs typeface="Open Sans"/>
                        </a:rPr>
                        <a:t>Of which, Gavi, the Vaccine Alliance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$300 million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$300 million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------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$300 million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$340 million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903442"/>
                  </a:ext>
                </a:extLst>
              </a:tr>
              <a:tr h="53821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>
                          <a:latin typeface="Open Sans"/>
                          <a:ea typeface="Open Sans"/>
                          <a:cs typeface="Open Sans"/>
                        </a:rPr>
                        <a:t>Global Nutrition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$165 million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</a:rPr>
                        <a:t>$172.5 million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------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$165 million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$300 million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472468"/>
                  </a:ext>
                </a:extLst>
              </a:tr>
              <a:tr h="538213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Open Sans"/>
                          <a:ea typeface="Open Sans"/>
                          <a:cs typeface="Open Sans"/>
                        </a:rPr>
                        <a:t>Global Basic Education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$922 million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$737.6 million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------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$691.5 million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$970 million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455418"/>
                  </a:ext>
                </a:extLst>
              </a:tr>
              <a:tr h="538213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Open Sans"/>
                          <a:ea typeface="Open Sans"/>
                          <a:cs typeface="Open Sans"/>
                        </a:rPr>
                        <a:t>Of which, GPE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$121.6 million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$121.6 million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------</a:t>
                      </a: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  <a:p>
                      <a:pPr lvl="0" algn="ctr">
                        <a:buNone/>
                      </a:pPr>
                      <a:endParaRPr lang="en-US" sz="120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$121.6 million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$150 million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723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642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2F43-3793-C75F-E1A8-B203260D6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D50032"/>
                </a:solidFill>
                <a:latin typeface="Open Sans"/>
                <a:ea typeface="Open Sans"/>
                <a:cs typeface="Open Sans"/>
              </a:rPr>
              <a:t>FY27 House Dear Colleague Letters</a:t>
            </a:r>
            <a:endParaRPr lang="en-US" sz="3200" b="1" dirty="0">
              <a:solidFill>
                <a:srgbClr val="D5003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44C155-DB8D-B22C-F912-F7A5BA037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06502"/>
            <a:ext cx="4038600" cy="33944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80F0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Global Fund: </a:t>
            </a:r>
            <a:endParaRPr lang="en-US" sz="2400" dirty="0"/>
          </a:p>
          <a:p>
            <a:pPr marL="285750" indent="-285750"/>
            <a:r>
              <a:rPr lang="en-US" sz="2400" b="1" dirty="0">
                <a:solidFill>
                  <a:srgbClr val="080F0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171 signers</a:t>
            </a:r>
            <a:endParaRPr lang="en-US" sz="2400" dirty="0">
              <a:solidFill>
                <a:srgbClr val="080F0F"/>
              </a:solidFill>
              <a:highlight>
                <a:srgbClr val="FFFFFF"/>
              </a:highlight>
            </a:endParaRPr>
          </a:p>
          <a:p>
            <a:pPr marL="285750" indent="-285750"/>
            <a:r>
              <a:rPr lang="en-US" sz="2400" dirty="0">
                <a:solidFill>
                  <a:srgbClr val="080F0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9 Republicans (+2)</a:t>
            </a:r>
            <a:endParaRPr lang="en-US" sz="2400" dirty="0"/>
          </a:p>
          <a:p>
            <a:pPr marL="0" indent="0">
              <a:buNone/>
            </a:pPr>
            <a:endParaRPr lang="en-US" sz="2400" b="1" dirty="0">
              <a:solidFill>
                <a:srgbClr val="080F0F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80F0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Tuberculosis:</a:t>
            </a:r>
          </a:p>
          <a:p>
            <a:pPr marL="285750" indent="-285750"/>
            <a:r>
              <a:rPr lang="en-US" sz="2400" b="1" dirty="0">
                <a:solidFill>
                  <a:srgbClr val="080F0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133 signers</a:t>
            </a:r>
            <a:endParaRPr lang="en-US" sz="2400" dirty="0">
              <a:solidFill>
                <a:srgbClr val="080F0F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/>
            <a:r>
              <a:rPr lang="en-US" sz="2400" dirty="0">
                <a:solidFill>
                  <a:srgbClr val="080F0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7 Republicans (-1)</a:t>
            </a:r>
            <a:endParaRPr lang="en-US" sz="2400" dirty="0"/>
          </a:p>
          <a:p>
            <a:pPr marL="0" indent="0">
              <a:buNone/>
            </a:pPr>
            <a:endParaRPr lang="en-US" sz="2400" b="1" dirty="0">
              <a:solidFill>
                <a:srgbClr val="080F0F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DEB589-CBCA-7B23-E0A1-E00C4D7D9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1230712"/>
            <a:ext cx="4038600" cy="33944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80F0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MCH, Gavi, Nutrition:</a:t>
            </a:r>
          </a:p>
          <a:p>
            <a:pPr marL="285750" indent="-285750"/>
            <a:r>
              <a:rPr lang="en-US" sz="2400" b="1" dirty="0">
                <a:solidFill>
                  <a:srgbClr val="080F0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118 signers</a:t>
            </a:r>
            <a:endParaRPr lang="en-US" sz="2400" dirty="0">
              <a:solidFill>
                <a:srgbClr val="080F0F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/>
            <a:r>
              <a:rPr lang="en-US" sz="2400" dirty="0">
                <a:solidFill>
                  <a:srgbClr val="080F0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9 Republicans (+3)</a:t>
            </a:r>
            <a:endParaRPr lang="en-US" sz="2400" dirty="0">
              <a:highlight>
                <a:srgbClr val="FFFFFF"/>
              </a:highlight>
            </a:endParaRPr>
          </a:p>
          <a:p>
            <a:pPr marL="0" indent="0">
              <a:buNone/>
            </a:pPr>
            <a:br>
              <a:rPr lang="en-US" sz="2400" b="1" dirty="0">
                <a:solidFill>
                  <a:srgbClr val="080F0F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1" dirty="0">
                <a:solidFill>
                  <a:srgbClr val="080F0F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Education, GPE: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/>
            <a:r>
              <a:rPr lang="en-US" sz="2400" b="1" dirty="0">
                <a:solidFill>
                  <a:srgbClr val="080F0F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110 signers</a:t>
            </a:r>
            <a:endParaRPr lang="en-US" sz="2400" dirty="0">
              <a:solidFill>
                <a:srgbClr val="080F0F"/>
              </a:solidFill>
              <a:highlight>
                <a:srgbClr val="FFFFFF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/>
            <a:r>
              <a:rPr lang="en-US" sz="2400" dirty="0">
                <a:solidFill>
                  <a:srgbClr val="080F0F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Republicans (+3)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40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E9DE5-E44E-58F6-41F2-D70D059E0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42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2F43-3793-C75F-E1A8-B203260D6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54" y="102393"/>
            <a:ext cx="7401491" cy="85725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D50032"/>
                </a:solidFill>
                <a:latin typeface="Open Sans"/>
                <a:ea typeface="Open Sans"/>
                <a:cs typeface="Open Sans"/>
              </a:rPr>
              <a:t>Senate Dear Colleague Letters</a:t>
            </a:r>
            <a:endParaRPr lang="en-US" sz="3200" b="1" dirty="0">
              <a:solidFill>
                <a:srgbClr val="D5003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44C155-DB8D-B22C-F912-F7A5BA037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" y="1121877"/>
            <a:ext cx="8564616" cy="34831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D5003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hlinkClick r:id="rId2"/>
              </a:rPr>
              <a:t>FY27 Senate Tuberculosis Dear Colleague</a:t>
            </a:r>
            <a:endParaRPr lang="en-US" sz="1800" dirty="0"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r>
              <a:rPr lang="en-US" sz="1800" dirty="0">
                <a:solidFill>
                  <a:srgbClr val="080F0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Bipartisan letter led by Sens. Todd Young (R-IN) and Jacky Rosen (D-NV)</a:t>
            </a: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r>
              <a:rPr lang="en-US" sz="1800" dirty="0">
                <a:solidFill>
                  <a:srgbClr val="080F0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Asks appropriators for increased funding for bilateral TB programs</a:t>
            </a:r>
            <a:endParaRPr lang="en-US" sz="1800" dirty="0"/>
          </a:p>
          <a:p>
            <a:r>
              <a:rPr lang="en-US" sz="1800" dirty="0">
                <a:solidFill>
                  <a:srgbClr val="080F0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Deadline: TBD</a:t>
            </a:r>
            <a:endParaRPr lang="en-US" sz="1800" dirty="0"/>
          </a:p>
          <a:p>
            <a:pPr marL="0" indent="0">
              <a:buNone/>
            </a:pPr>
            <a:endParaRPr lang="en-US" sz="1800" b="1" dirty="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sz="1800" b="1" dirty="0"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Coming soon:</a:t>
            </a:r>
          </a:p>
          <a:p>
            <a:pPr marL="285750" indent="-285750"/>
            <a:r>
              <a:rPr lang="en-US" sz="1800" dirty="0"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FY27 Senate Global Fund to Fight AIDS, TB and Malaria</a:t>
            </a:r>
            <a:endParaRPr lang="en-US" sz="1800" dirty="0">
              <a:solidFill>
                <a:srgbClr val="080F0F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285750" indent="-285750"/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FY27 Senate Maternal and Child Health, Gavi, and Nutrition</a:t>
            </a:r>
            <a:endParaRPr lang="en-US" sz="18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285750" indent="-285750"/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FY27 Senate Basic Education and GPE</a:t>
            </a:r>
            <a:endParaRPr lang="en-US" sz="1800" dirty="0">
              <a:solidFill>
                <a:srgbClr val="080F0F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sz="1800" b="1" u="sng" dirty="0">
              <a:solidFill>
                <a:srgbClr val="D50032"/>
              </a:solidFill>
              <a:highlight>
                <a:srgbClr val="FFFFFF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E9DE5-E44E-58F6-41F2-D70D059E0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8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0BF3A-ADAE-45F0-B533-C5711C68B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62B7-75C2-829F-D597-66F61CA0A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1" y="297827"/>
            <a:ext cx="7070837" cy="857250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D50032"/>
                </a:solidFill>
                <a:latin typeface="Open Sans"/>
              </a:rPr>
              <a:t>Leadership of the State, Foreign Operations, and Related Programs Subcommittee of Appropriations (SFOPS)</a:t>
            </a:r>
            <a:endParaRPr lang="en-US" sz="2400" b="1" dirty="0">
              <a:solidFill>
                <a:srgbClr val="D50032"/>
              </a:solidFill>
              <a:latin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40EFDB-F2E1-4B7C-89BE-C6E470C7201E}"/>
              </a:ext>
            </a:extLst>
          </p:cNvPr>
          <p:cNvSpPr txBox="1"/>
          <p:nvPr/>
        </p:nvSpPr>
        <p:spPr>
          <a:xfrm>
            <a:off x="2591705" y="3850294"/>
            <a:ext cx="1846385" cy="63863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">
                <a:latin typeface="Open Sans"/>
                <a:cs typeface="Helvetica"/>
              </a:rPr>
              <a:t>Brian Schatz (D-HI)</a:t>
            </a:r>
            <a:endParaRPr lang="en-US" sz="1150">
              <a:latin typeface="Open Sans"/>
              <a:cs typeface="Open Sans"/>
            </a:endParaRPr>
          </a:p>
          <a:p>
            <a:pPr algn="ctr"/>
            <a:r>
              <a:rPr lang="en-US" sz="1150">
                <a:latin typeface="Open Sans"/>
                <a:cs typeface="Helvetica"/>
              </a:rPr>
              <a:t>Ranking Member</a:t>
            </a:r>
            <a:endParaRPr lang="en-US" sz="1150">
              <a:latin typeface="Open Sans"/>
              <a:ea typeface="Open Sans"/>
              <a:cs typeface="Open Sans"/>
            </a:endParaRPr>
          </a:p>
          <a:p>
            <a:r>
              <a:rPr lang="en-US" sz="1400">
                <a:latin typeface="Open Sans"/>
                <a:cs typeface="Helvetica"/>
              </a:rPr>
              <a:t>		</a:t>
            </a:r>
            <a:endParaRPr lang="en-US" sz="1400">
              <a:latin typeface="Open Sans"/>
              <a:ea typeface="Open Sans"/>
              <a:cs typeface="Helvetica"/>
            </a:endParaRPr>
          </a:p>
        </p:txBody>
      </p:sp>
      <p:sp>
        <p:nvSpPr>
          <p:cNvPr id="3" name="AutoShape 2" descr="Image result for hal rogers">
            <a:extLst>
              <a:ext uri="{FF2B5EF4-FFF2-40B4-BE49-F238E27FC236}">
                <a16:creationId xmlns:a16="http://schemas.microsoft.com/office/drawing/2014/main" id="{C37CE5CB-BF90-F6C5-E443-AE8F5228C7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08347"/>
            <a:ext cx="1679967" cy="167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/>
          </a:p>
        </p:txBody>
      </p:sp>
      <p:sp>
        <p:nvSpPr>
          <p:cNvPr id="4" name="AutoShape 4" descr="Image result for hal rogers">
            <a:extLst>
              <a:ext uri="{FF2B5EF4-FFF2-40B4-BE49-F238E27FC236}">
                <a16:creationId xmlns:a16="http://schemas.microsoft.com/office/drawing/2014/main" id="{DD277CB8-7B85-8257-7092-8E1E5D7FBC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0834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7968BF-CA0A-9F44-1728-C9E0B68B789C}"/>
              </a:ext>
            </a:extLst>
          </p:cNvPr>
          <p:cNvSpPr txBox="1"/>
          <p:nvPr/>
        </p:nvSpPr>
        <p:spPr>
          <a:xfrm>
            <a:off x="6777778" y="3820504"/>
            <a:ext cx="1393491" cy="42319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">
                <a:latin typeface="Open Sans"/>
                <a:cs typeface="Helvetica"/>
              </a:rPr>
              <a:t>Lois Frankel (D-FL)</a:t>
            </a:r>
          </a:p>
          <a:p>
            <a:pPr algn="ctr"/>
            <a:r>
              <a:rPr lang="en-US" sz="1150">
                <a:latin typeface="Open Sans"/>
                <a:cs typeface="Helvetica"/>
              </a:rPr>
              <a:t>Ranking Member</a:t>
            </a:r>
            <a:endParaRPr lang="en-US" sz="115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182560C5-CC68-A792-724A-F3951538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307E6868-079E-1649-B8D1-459B42CE4DE3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33A69F-0A5B-178C-3E56-E43161221E46}"/>
              </a:ext>
            </a:extLst>
          </p:cNvPr>
          <p:cNvSpPr txBox="1"/>
          <p:nvPr/>
        </p:nvSpPr>
        <p:spPr>
          <a:xfrm>
            <a:off x="610" y="4928576"/>
            <a:ext cx="372695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Open Sans"/>
                <a:ea typeface="Calibri"/>
                <a:cs typeface="Calibri"/>
              </a:rPr>
              <a:t>Photos via Wikimedia Commons</a:t>
            </a:r>
            <a:endParaRPr lang="en-US" sz="800"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8939E-FC68-A7B0-C851-383D692E3A11}"/>
              </a:ext>
            </a:extLst>
          </p:cNvPr>
          <p:cNvSpPr txBox="1"/>
          <p:nvPr/>
        </p:nvSpPr>
        <p:spPr>
          <a:xfrm>
            <a:off x="862900" y="3828892"/>
            <a:ext cx="1726942" cy="4462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50">
                <a:latin typeface="Open Sans"/>
                <a:cs typeface="Helvetica"/>
              </a:rPr>
              <a:t>Lindsey Graham (R-SC)</a:t>
            </a:r>
            <a:endParaRPr lang="en-US"/>
          </a:p>
          <a:p>
            <a:pPr algn="ctr"/>
            <a:r>
              <a:rPr lang="en-US" sz="1150">
                <a:latin typeface="Open Sans"/>
                <a:cs typeface="Helvetica"/>
              </a:rPr>
              <a:t>Chairman</a:t>
            </a:r>
            <a:endParaRPr lang="en-US" sz="11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75385A-508C-8F96-86EA-F0BDF536655B}"/>
              </a:ext>
            </a:extLst>
          </p:cNvPr>
          <p:cNvSpPr txBox="1"/>
          <p:nvPr/>
        </p:nvSpPr>
        <p:spPr>
          <a:xfrm>
            <a:off x="1788840" y="1659258"/>
            <a:ext cx="146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U.S. Senate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1F35C-BA3C-DEBF-E8DA-C43430A2B50B}"/>
              </a:ext>
            </a:extLst>
          </p:cNvPr>
          <p:cNvSpPr txBox="1"/>
          <p:nvPr/>
        </p:nvSpPr>
        <p:spPr>
          <a:xfrm>
            <a:off x="4874529" y="3826457"/>
            <a:ext cx="1980202" cy="4462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50">
                <a:latin typeface="Open Sans"/>
                <a:cs typeface="Helvetica"/>
              </a:rPr>
              <a:t>Mario Diaz-Balart (R-FL)</a:t>
            </a:r>
            <a:endParaRPr lang="en-US"/>
          </a:p>
          <a:p>
            <a:pPr algn="ctr"/>
            <a:r>
              <a:rPr lang="en-US" sz="1150">
                <a:latin typeface="Open Sans"/>
                <a:cs typeface="Helvetica"/>
              </a:rPr>
              <a:t>Chairman </a:t>
            </a:r>
            <a:endParaRPr lang="en-US" sz="11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DD7052-B155-AAFD-B1D2-6189AE815793}"/>
              </a:ext>
            </a:extLst>
          </p:cNvPr>
          <p:cNvSpPr txBox="1"/>
          <p:nvPr/>
        </p:nvSpPr>
        <p:spPr>
          <a:xfrm>
            <a:off x="5860272" y="1608088"/>
            <a:ext cx="139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U.S. House</a:t>
            </a:r>
          </a:p>
        </p:txBody>
      </p:sp>
      <p:pic>
        <p:nvPicPr>
          <p:cNvPr id="14" name="Picture 13" descr="File:U.S. Senator Lindsey Graham, Official Photo, 113th Congress.jpg">
            <a:extLst>
              <a:ext uri="{FF2B5EF4-FFF2-40B4-BE49-F238E27FC236}">
                <a16:creationId xmlns:a16="http://schemas.microsoft.com/office/drawing/2014/main" id="{D229AA90-F8FD-51C9-7982-D7EEBF025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119" y="2026691"/>
            <a:ext cx="1504950" cy="1819275"/>
          </a:xfrm>
          <a:prstGeom prst="rect">
            <a:avLst/>
          </a:prstGeom>
        </p:spPr>
      </p:pic>
      <p:pic>
        <p:nvPicPr>
          <p:cNvPr id="28" name="Picture 27" descr="File:Brian Schatz, official portrait, 113th Congress 2.jpg">
            <a:extLst>
              <a:ext uri="{FF2B5EF4-FFF2-40B4-BE49-F238E27FC236}">
                <a16:creationId xmlns:a16="http://schemas.microsoft.com/office/drawing/2014/main" id="{1C103BA5-F3A8-98AF-DCAD-2A3730BB72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1705" y="2016108"/>
            <a:ext cx="1574583" cy="1811975"/>
          </a:xfrm>
          <a:prstGeom prst="rect">
            <a:avLst/>
          </a:prstGeom>
        </p:spPr>
      </p:pic>
      <p:pic>
        <p:nvPicPr>
          <p:cNvPr id="29" name="Picture 28" descr="A person in a suit and tie&#10;&#10;AI-generated content may be incorrect.">
            <a:extLst>
              <a:ext uri="{FF2B5EF4-FFF2-40B4-BE49-F238E27FC236}">
                <a16:creationId xmlns:a16="http://schemas.microsoft.com/office/drawing/2014/main" id="{043B19A1-BEB0-3C07-D0C0-2A811A0D1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77"/>
          <a:stretch>
            <a:fillRect/>
          </a:stretch>
        </p:blipFill>
        <p:spPr>
          <a:xfrm>
            <a:off x="5218795" y="2016108"/>
            <a:ext cx="1577469" cy="1816078"/>
          </a:xfrm>
          <a:prstGeom prst="rect">
            <a:avLst/>
          </a:prstGeom>
        </p:spPr>
      </p:pic>
      <p:pic>
        <p:nvPicPr>
          <p:cNvPr id="32" name="Picture 31" descr="File:Lois Frankel 118th Congress.jpeg">
            <a:extLst>
              <a:ext uri="{FF2B5EF4-FFF2-40B4-BE49-F238E27FC236}">
                <a16:creationId xmlns:a16="http://schemas.microsoft.com/office/drawing/2014/main" id="{E35883DB-7452-E3C3-6F7A-B0E7A33CD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95714" y="2026692"/>
            <a:ext cx="1576881" cy="181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89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48C07-53B9-68AC-43C5-315BBEDF2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C4A69-8412-98AA-0754-B4111C73C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17</a:t>
            </a:fld>
            <a:endParaRPr lang="en-US"/>
          </a:p>
        </p:txBody>
      </p:sp>
      <p:pic>
        <p:nvPicPr>
          <p:cNvPr id="10" name="Graphic 9" descr="Badge 1 with solid fill">
            <a:extLst>
              <a:ext uri="{FF2B5EF4-FFF2-40B4-BE49-F238E27FC236}">
                <a16:creationId xmlns:a16="http://schemas.microsoft.com/office/drawing/2014/main" id="{F78E29B1-320D-A186-B2AF-49562EFFBD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8754" y="1170995"/>
            <a:ext cx="914400" cy="914400"/>
          </a:xfrm>
          <a:prstGeom prst="rect">
            <a:avLst/>
          </a:prstGeom>
        </p:spPr>
      </p:pic>
      <p:pic>
        <p:nvPicPr>
          <p:cNvPr id="14" name="Graphic 13" descr="Badge with solid fill">
            <a:extLst>
              <a:ext uri="{FF2B5EF4-FFF2-40B4-BE49-F238E27FC236}">
                <a16:creationId xmlns:a16="http://schemas.microsoft.com/office/drawing/2014/main" id="{32CA6890-7ED4-1B1A-E693-CAAD3D9FF1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417" y="3610800"/>
            <a:ext cx="914400" cy="9144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1A7A579-E678-880E-163A-2525844EC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54" y="148117"/>
            <a:ext cx="7401491" cy="857250"/>
          </a:xfrm>
        </p:spPr>
        <p:txBody>
          <a:bodyPr>
            <a:normAutofit/>
          </a:bodyPr>
          <a:lstStyle/>
          <a:p>
            <a:r>
              <a:rPr lang="en-US" sz="3600" b="1" kern="100">
                <a:solidFill>
                  <a:srgbClr val="D50032"/>
                </a:solidFill>
                <a:effectLst/>
                <a:latin typeface="Open Sans"/>
                <a:ea typeface="Open Sans"/>
                <a:cs typeface="Open Sans"/>
              </a:rPr>
              <a:t>What </a:t>
            </a:r>
            <a:r>
              <a:rPr lang="en-US" sz="3600" b="1" kern="100">
                <a:solidFill>
                  <a:srgbClr val="D50032"/>
                </a:solidFill>
                <a:latin typeface="Open Sans"/>
                <a:ea typeface="Open Sans"/>
                <a:cs typeface="Open Sans"/>
              </a:rPr>
              <a:t>are the key actions</a:t>
            </a:r>
            <a:r>
              <a:rPr lang="en-US" sz="3600" b="1" kern="100">
                <a:solidFill>
                  <a:srgbClr val="D50032"/>
                </a:solidFill>
                <a:effectLst/>
                <a:latin typeface="Open Sans"/>
                <a:ea typeface="Open Sans"/>
                <a:cs typeface="Open Sans"/>
              </a:rPr>
              <a:t>?</a:t>
            </a:r>
            <a:endParaRPr lang="en-US">
              <a:solidFill>
                <a:srgbClr val="D50032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22CCFA-3F93-5D0A-733B-1FA9614E0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154" y="1170995"/>
            <a:ext cx="7432092" cy="370485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latin typeface="Open Sans"/>
                <a:ea typeface="Open Sans"/>
                <a:cs typeface="Open Sans"/>
              </a:rPr>
              <a:t>Submit official Senate appropriations request forms</a:t>
            </a:r>
            <a:r>
              <a:rPr lang="en-US" sz="2400" dirty="0">
                <a:latin typeface="Open Sans"/>
                <a:ea typeface="Open Sans"/>
                <a:cs typeface="Open Sans"/>
              </a:rPr>
              <a:t>. This urges offices to include our asks in their submissions to Appropriations subcommittees.</a:t>
            </a:r>
            <a:endParaRPr lang="en-US" dirty="0"/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Open Sans"/>
                <a:ea typeface="Open Sans"/>
                <a:cs typeface="Open Sans"/>
              </a:rPr>
              <a:t>Deadlines for Senators to submit: April 20 (T-HUD), </a:t>
            </a:r>
            <a:r>
              <a:rPr lang="en-US" sz="2400" b="1" dirty="0">
                <a:latin typeface="Open Sans"/>
                <a:ea typeface="Open Sans"/>
                <a:cs typeface="Open Sans"/>
              </a:rPr>
              <a:t>April 30 (SFOPS)</a:t>
            </a:r>
            <a:endParaRPr lang="en-US" b="1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Open Sans"/>
                <a:ea typeface="Open Sans"/>
                <a:cs typeface="Open Sans"/>
              </a:rPr>
              <a:t>Send Senate offices "Dear Colleague" letters. </a:t>
            </a:r>
            <a:endParaRPr lang="en-US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dirty="0">
                <a:latin typeface="Open Sans"/>
                <a:ea typeface="Open Sans"/>
                <a:cs typeface="Open Sans"/>
              </a:rPr>
              <a:t>The more bipartisan signers, the stronger the message.</a:t>
            </a:r>
            <a:endParaRPr lang="en-US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31972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B08F3-0A73-1B20-77A8-D13F5005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02393"/>
            <a:ext cx="8089865" cy="85725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D50032"/>
                </a:solidFill>
                <a:latin typeface="Open Sans"/>
                <a:ea typeface="Open Sans"/>
                <a:cs typeface="Open Sans"/>
              </a:rPr>
              <a:t>FY27 Appropriations Resources</a:t>
            </a:r>
            <a:endParaRPr lang="en-US" sz="3200" b="1" dirty="0">
              <a:solidFill>
                <a:srgbClr val="D5003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E20D3-386B-5AED-4C9F-75C7E0904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7989"/>
            <a:ext cx="8604786" cy="36871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b="1">
                <a:latin typeface="Open Sans"/>
                <a:ea typeface="Open Sans"/>
                <a:cs typeface="Open Sans"/>
              </a:rPr>
              <a:t>FY27 Appropriations form cheat sheets and leave behinds: </a:t>
            </a:r>
            <a:r>
              <a:rPr lang="en-US" sz="1900">
                <a:latin typeface="Open Sans"/>
                <a:ea typeface="Open Sans"/>
                <a:cs typeface="Open Sans"/>
                <a:hlinkClick r:id="rId2"/>
              </a:rPr>
              <a:t>https://results.org/resources/fy27-appropriations-memos</a:t>
            </a:r>
            <a:endParaRPr lang="en-US" sz="1900">
              <a:latin typeface="Open Sans"/>
              <a:ea typeface="Open Sans"/>
              <a:cs typeface="Open Sans"/>
            </a:endParaRPr>
          </a:p>
          <a:p>
            <a:pPr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b="1">
                <a:latin typeface="Open Sans"/>
                <a:ea typeface="Open Sans"/>
                <a:cs typeface="Open Sans"/>
              </a:rPr>
              <a:t>FY27 Dear Colleague letters: </a:t>
            </a:r>
            <a:r>
              <a:rPr lang="en-US" sz="1900">
                <a:latin typeface="Open Sans"/>
                <a:ea typeface="Open Sans"/>
                <a:cs typeface="Open Sans"/>
                <a:hlinkClick r:id="rId3"/>
              </a:rPr>
              <a:t>https://results.org/blog/fy27-appropriations-tell-congress-to-fund-the-fight-against-global-poverty</a:t>
            </a:r>
            <a:endParaRPr lang="en-US" sz="1900"/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sz="1900" b="1">
                <a:latin typeface="Open Sans"/>
                <a:ea typeface="Open Sans"/>
                <a:cs typeface="Open Sans"/>
              </a:rPr>
              <a:t>Build a Better Future campaign page</a:t>
            </a:r>
            <a:r>
              <a:rPr lang="en-US" sz="1900">
                <a:latin typeface="Open Sans"/>
                <a:ea typeface="Open Sans"/>
                <a:cs typeface="Open Sans"/>
              </a:rPr>
              <a:t>: </a:t>
            </a:r>
            <a:r>
              <a:rPr lang="en-US" sz="1900">
                <a:latin typeface="Open Sans"/>
                <a:ea typeface="Open Sans"/>
                <a:cs typeface="Open Sans"/>
                <a:hlinkClick r:id="rId4"/>
              </a:rPr>
              <a:t>https://results.org/2026-campaign</a:t>
            </a:r>
            <a:r>
              <a:rPr lang="en-US" sz="1900">
                <a:latin typeface="Open Sans"/>
                <a:ea typeface="Open Sans"/>
                <a:cs typeface="Open Sans"/>
              </a:rPr>
              <a:t> </a:t>
            </a:r>
            <a:endParaRPr lang="en-US" sz="1900"/>
          </a:p>
          <a:p>
            <a:pPr lvl="1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>
                <a:latin typeface="Open Sans"/>
                <a:ea typeface="Open Sans"/>
                <a:cs typeface="Open Sans"/>
              </a:rPr>
              <a:t>Find links to lobby meeting requests, laser talks, and more!</a:t>
            </a:r>
          </a:p>
          <a:p>
            <a:pPr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b="1">
                <a:latin typeface="Open Sans"/>
                <a:ea typeface="Open Sans"/>
                <a:cs typeface="Open Sans"/>
              </a:rPr>
              <a:t>Understanding Appropriations:  </a:t>
            </a:r>
            <a:r>
              <a:rPr lang="en-US" sz="1900">
                <a:latin typeface="Open Sans"/>
                <a:ea typeface="Open Sans"/>
                <a:cs typeface="Open Sans"/>
                <a:hlinkClick r:id="rId5"/>
              </a:rPr>
              <a:t>https://results.org/resources/understanding-appropriations</a:t>
            </a:r>
            <a:r>
              <a:rPr lang="en-US" sz="1900">
                <a:latin typeface="Open Sans"/>
                <a:ea typeface="Open Sans"/>
                <a:cs typeface="Open Sans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0086DF-4FD9-D20F-8B59-7FE79DACE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81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24C-51EC-E7E5-C2C2-FBED44ABE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54" y="174983"/>
            <a:ext cx="7401491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D50032"/>
                </a:solidFill>
                <a:latin typeface="Open Sans"/>
                <a:ea typeface="Open Sans"/>
                <a:cs typeface="Open Sans"/>
              </a:rPr>
              <a:t>Humanitarian Funding</a:t>
            </a:r>
            <a:endParaRPr lang="en-US" sz="3600" b="1" dirty="0">
              <a:solidFill>
                <a:srgbClr val="D5003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36416-289D-A777-1C84-F6851E449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2512"/>
            <a:ext cx="8229600" cy="339447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latin typeface="Open Sans"/>
                <a:ea typeface="Open Sans"/>
                <a:cs typeface="Open Sans"/>
              </a:rPr>
              <a:t>New FY27 request: $6.5 billion for International Humanitarian Assistance</a:t>
            </a:r>
            <a:endParaRPr lang="en-US" sz="2800" dirty="0"/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Open Sans"/>
                <a:ea typeface="Open Sans"/>
                <a:cs typeface="Open Sans"/>
              </a:rPr>
              <a:t>Can be included in your Senate Member forms and any follow up with congressional offices on FY27 appropriations</a:t>
            </a:r>
            <a:endParaRPr lang="en-US" sz="2400" dirty="0"/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Open Sans"/>
                <a:ea typeface="Open Sans"/>
                <a:cs typeface="Open Sans"/>
              </a:rPr>
              <a:t>Cheat sheet and leave-behind now available: </a:t>
            </a:r>
            <a:r>
              <a:rPr lang="en-US" sz="2400" dirty="0">
                <a:latin typeface="Open Sans"/>
                <a:ea typeface="Open Sans"/>
                <a:cs typeface="Open Sans"/>
                <a:hlinkClick r:id="rId2"/>
              </a:rPr>
              <a:t>https://results.org/resources/fy27-appropriations-memos</a:t>
            </a:r>
            <a:endParaRPr lang="en-US" sz="2400" dirty="0">
              <a:hlinkClick r:id="" action="ppaction://noaction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4F506-118F-7DAD-4F7E-92BB23EB1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00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4fc495f4cb_0_91"/>
          <p:cNvSpPr txBox="1">
            <a:spLocks noGrp="1"/>
          </p:cNvSpPr>
          <p:nvPr>
            <p:ph type="title"/>
          </p:nvPr>
        </p:nvSpPr>
        <p:spPr>
          <a:xfrm>
            <a:off x="0" y="1136025"/>
            <a:ext cx="9144000" cy="10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600" b="1"/>
              <a:t>Welcome </a:t>
            </a:r>
            <a:endParaRPr sz="5600" b="1"/>
          </a:p>
        </p:txBody>
      </p:sp>
      <p:pic>
        <p:nvPicPr>
          <p:cNvPr id="158" name="Google Shape;158;g14fc495f4cb_0_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5015"/>
            <a:ext cx="2451970" cy="68295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14fc495f4cb_0_91"/>
          <p:cNvSpPr txBox="1">
            <a:spLocks noGrp="1"/>
          </p:cNvSpPr>
          <p:nvPr>
            <p:ph type="title"/>
          </p:nvPr>
        </p:nvSpPr>
        <p:spPr>
          <a:xfrm>
            <a:off x="0" y="2408644"/>
            <a:ext cx="9205863" cy="180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i="1"/>
              <a:t>Please let us know in the chat where you </a:t>
            </a:r>
            <a:br>
              <a:rPr lang="en-US" i="1"/>
            </a:br>
            <a:r>
              <a:rPr lang="en-US" i="1"/>
              <a:t>are joining us from!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FD2308-2951-1D7D-9285-4D3246F60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442" y="94860"/>
            <a:ext cx="1655558" cy="120804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>
          <a:extLst>
            <a:ext uri="{FF2B5EF4-FFF2-40B4-BE49-F238E27FC236}">
              <a16:creationId xmlns:a16="http://schemas.microsoft.com/office/drawing/2014/main" id="{5F53A22C-303F-57F0-74F8-6766DC698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21ba38bafd0_0_10">
            <a:extLst>
              <a:ext uri="{FF2B5EF4-FFF2-40B4-BE49-F238E27FC236}">
                <a16:creationId xmlns:a16="http://schemas.microsoft.com/office/drawing/2014/main" id="{BA53B96E-D963-A562-7530-C3621D7CA0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5015"/>
            <a:ext cx="2451970" cy="6829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EA86A3-3EF7-81A1-52A0-D366EDDA7285}"/>
              </a:ext>
            </a:extLst>
          </p:cNvPr>
          <p:cNvSpPr txBox="1"/>
          <p:nvPr/>
        </p:nvSpPr>
        <p:spPr>
          <a:xfrm>
            <a:off x="2109561" y="3633029"/>
            <a:ext cx="5277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2800" b="1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800" b="1" dirty="0">
                <a:latin typeface="Open Sans"/>
                <a:ea typeface="Open Sans"/>
                <a:cs typeface="Open Sans"/>
                <a:sym typeface="Open Sans"/>
              </a:rPr>
              <a:t>Dorothy Monza</a:t>
            </a:r>
            <a:br>
              <a:rPr lang="en-US" sz="2800" b="1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800" b="1" dirty="0">
                <a:latin typeface="Open Sans"/>
                <a:ea typeface="Open Sans"/>
                <a:cs typeface="Open Sans"/>
                <a:sym typeface="Open Sans"/>
              </a:rPr>
              <a:t>RESULTS Global Policy Team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9865F7-83B0-DB21-CCC6-86E53B00F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818" y="1230133"/>
            <a:ext cx="2648566" cy="268323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26B45F7-2CE4-2E1D-6F83-942166E0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806" y="102393"/>
            <a:ext cx="1541194" cy="111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372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>
          <a:extLst>
            <a:ext uri="{FF2B5EF4-FFF2-40B4-BE49-F238E27FC236}">
              <a16:creationId xmlns:a16="http://schemas.microsoft.com/office/drawing/2014/main" id="{5F53A22C-303F-57F0-74F8-6766DC698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21ba38bafd0_0_10">
            <a:extLst>
              <a:ext uri="{FF2B5EF4-FFF2-40B4-BE49-F238E27FC236}">
                <a16:creationId xmlns:a16="http://schemas.microsoft.com/office/drawing/2014/main" id="{BA53B96E-D963-A562-7530-C3621D7CA0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5015"/>
            <a:ext cx="2451970" cy="6829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E1AD10-24AC-3452-CAD3-4013BA0936E1}"/>
              </a:ext>
            </a:extLst>
          </p:cNvPr>
          <p:cNvSpPr txBox="1"/>
          <p:nvPr/>
        </p:nvSpPr>
        <p:spPr>
          <a:xfrm>
            <a:off x="452783" y="171641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Guest Speaker</a:t>
            </a:r>
            <a:endParaRPr lang="en-US" sz="36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A86A3-3EF7-81A1-52A0-D366EDDA7285}"/>
              </a:ext>
            </a:extLst>
          </p:cNvPr>
          <p:cNvSpPr txBox="1"/>
          <p:nvPr/>
        </p:nvSpPr>
        <p:spPr>
          <a:xfrm>
            <a:off x="4104166" y="1892881"/>
            <a:ext cx="5277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2800" b="1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800" b="1" dirty="0">
                <a:latin typeface="Open Sans"/>
                <a:ea typeface="Open Sans"/>
                <a:cs typeface="Open Sans"/>
                <a:sym typeface="Open Sans"/>
              </a:rPr>
              <a:t>Chloe Cooney</a:t>
            </a:r>
            <a:br>
              <a:rPr lang="en-US" sz="2800" b="1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800" b="1" dirty="0">
                <a:latin typeface="Open Sans"/>
                <a:ea typeface="Open Sans"/>
                <a:cs typeface="Open Sans"/>
                <a:sym typeface="Open Sans"/>
              </a:rPr>
              <a:t>Director, U.S. Strategy</a:t>
            </a:r>
          </a:p>
          <a:p>
            <a:pPr algn="ctr"/>
            <a:r>
              <a:rPr lang="en-US" sz="2800" b="1" dirty="0">
                <a:latin typeface="Open Sans"/>
                <a:ea typeface="Open Sans"/>
                <a:cs typeface="Open Sans"/>
                <a:sym typeface="Open Sans"/>
              </a:rPr>
              <a:t>Gavi, The Vaccine Alliance</a:t>
            </a:r>
            <a:endParaRPr lang="en-US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0C47FED-2FA3-8794-B90A-A761F52A8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3" y="1693628"/>
            <a:ext cx="3833438" cy="255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517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D007E-A542-7E1D-11F1-7F2297733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89F6C-F8E0-D311-C7A1-179EF361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54" y="174983"/>
            <a:ext cx="7401491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D50032"/>
                </a:solidFill>
                <a:latin typeface="Open Sans"/>
                <a:ea typeface="Open Sans"/>
                <a:cs typeface="Open Sans"/>
              </a:rPr>
              <a:t>Why this matters</a:t>
            </a:r>
            <a:endParaRPr lang="en-US" sz="3600" b="1" dirty="0">
              <a:solidFill>
                <a:srgbClr val="D5003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5BBAF-0295-05F7-63B5-726C0D02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10BFBF-0C91-4B8A-E0B8-3EEEEBFDB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708" y="0"/>
            <a:ext cx="54445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07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545F5-E0EE-B143-8194-2B8CFEA99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53" y="102393"/>
            <a:ext cx="7401491" cy="85725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D500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Advocacy Trifecta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5888F1D-9BC7-5C8A-E51B-35E9C6A3DA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811883"/>
              </p:ext>
            </p:extLst>
          </p:nvPr>
        </p:nvGraphicFramePr>
        <p:xfrm>
          <a:off x="-1032784" y="620487"/>
          <a:ext cx="11209563" cy="4681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86A97-21C2-05CD-DFEB-C96E5F587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59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28028-3064-92B3-7CD7-37BBD823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2872D37-66B8-7E8D-8CF3-E7D7FBBBE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205" y="207761"/>
            <a:ext cx="5062304" cy="469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41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1A793-59C0-22DF-9E30-E7C4B86B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54" y="102393"/>
            <a:ext cx="7401491" cy="8572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D50032"/>
                </a:solidFill>
              </a:rPr>
              <a:t>Why Media?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1036D-7261-EECC-1EAC-4BBA40072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421" y="1218009"/>
            <a:ext cx="8605158" cy="3719511"/>
          </a:xfrm>
        </p:spPr>
        <p:txBody>
          <a:bodyPr>
            <a:normAutofit lnSpcReduction="10000"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through the noise!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Grabs attention of the community (fellow constituents!)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or call out your member of Congress.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Leverage published media during lobby meetings.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12260-F4C6-8E1E-164D-062A5E91A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64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B1C5D-C8B9-6166-0966-CFEB1C772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04A4D-7035-5F55-8362-625C71D00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D50032"/>
                </a:solidFill>
              </a:rPr>
              <a:t>Amplify Every Voice </a:t>
            </a:r>
            <a:br>
              <a:rPr lang="en-US" b="1" dirty="0">
                <a:solidFill>
                  <a:srgbClr val="D50032"/>
                </a:solidFill>
              </a:rPr>
            </a:br>
            <a:r>
              <a:rPr lang="en-US" b="1" dirty="0">
                <a:solidFill>
                  <a:srgbClr val="D50032"/>
                </a:solidFill>
              </a:rPr>
              <a:t>Media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B01F1-6120-84A3-9ECF-C60B8358A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8010"/>
            <a:ext cx="8229600" cy="33944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/>
          </a:p>
          <a:p>
            <a:pPr>
              <a:lnSpc>
                <a:spcPct val="12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/>
              <a:t>Every volunteer submits </a:t>
            </a:r>
            <a:r>
              <a:rPr lang="en-US" b="1"/>
              <a:t>at least one media piece</a:t>
            </a:r>
            <a:r>
              <a:rPr lang="en-US"/>
              <a:t> (LTE, Op Ed) between now and July.</a:t>
            </a:r>
          </a:p>
          <a:p>
            <a:pPr>
              <a:lnSpc>
                <a:spcPct val="12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/>
              <a:t>Every group </a:t>
            </a:r>
            <a:r>
              <a:rPr lang="en-US" b="1"/>
              <a:t>invites others to submit media</a:t>
            </a:r>
            <a:r>
              <a:rPr lang="en-US"/>
              <a:t>: new volunteers, action network members, and local partners.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6A217-C5C7-9211-F2AD-EFBA9BAD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26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110C-BE57-DC9D-2652-69AE732DC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23" y="205186"/>
            <a:ext cx="7401491" cy="8572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D500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Getting Started: Find a hook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CD3C0-38A6-87E5-557B-955500DC9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19A040-9F42-4FC3-4DF8-867A292A8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49" y="1141230"/>
            <a:ext cx="8315258" cy="346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4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E323-ADB3-4DE6-157E-910C5998C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30" y="102393"/>
            <a:ext cx="7401491" cy="857250"/>
          </a:xfrm>
        </p:spPr>
        <p:txBody>
          <a:bodyPr/>
          <a:lstStyle/>
          <a:p>
            <a:r>
              <a:rPr lang="en-US" b="1" dirty="0">
                <a:solidFill>
                  <a:srgbClr val="D50032"/>
                </a:solidFill>
              </a:rPr>
              <a:t>Getting started: Find a hook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E5DDB-B329-C946-0603-B37317213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Mark important dates and observances: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April 7: </a:t>
            </a:r>
            <a:r>
              <a:rPr lang="en-US" b="1"/>
              <a:t>World Health Day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April 11-17: </a:t>
            </a:r>
            <a:r>
              <a:rPr lang="en-US" b="1"/>
              <a:t>Black Maternal Health Week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April 15: </a:t>
            </a:r>
            <a:r>
              <a:rPr lang="en-US" b="1"/>
              <a:t>Tax Day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April 24-30: </a:t>
            </a:r>
            <a:r>
              <a:rPr lang="en-US" b="1"/>
              <a:t>World Immunization Week</a:t>
            </a:r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F3BD0-5CBB-C5D3-CA42-B436F875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12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7E4E0A-5D3F-F902-257B-9876FD70E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516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42311C-A533-87D5-1CD6-C81199682D42}"/>
              </a:ext>
            </a:extLst>
          </p:cNvPr>
          <p:cNvSpPr txBox="1"/>
          <p:nvPr/>
        </p:nvSpPr>
        <p:spPr>
          <a:xfrm>
            <a:off x="1030004" y="3768918"/>
            <a:ext cx="7083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World Immunization Week 2026</a:t>
            </a:r>
          </a:p>
          <a:p>
            <a:pPr algn="ctr"/>
            <a:r>
              <a:rPr lang="en-US" sz="3600" b="1" dirty="0"/>
              <a:t>April 24 – April 30</a:t>
            </a:r>
          </a:p>
        </p:txBody>
      </p:sp>
    </p:spTree>
    <p:extLst>
      <p:ext uri="{BB962C8B-B14F-4D97-AF65-F5344CB8AC3E}">
        <p14:creationId xmlns:p14="http://schemas.microsoft.com/office/powerpoint/2010/main" val="200773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F7B8C034-B82E-E8AE-268B-7037D2DD9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14fc495f4cb_0_91">
            <a:extLst>
              <a:ext uri="{FF2B5EF4-FFF2-40B4-BE49-F238E27FC236}">
                <a16:creationId xmlns:a16="http://schemas.microsoft.com/office/drawing/2014/main" id="{641AAE08-FB45-032D-5BF0-3297D974C0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5015"/>
            <a:ext cx="2451970" cy="6829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6CB670-2D62-9BEC-72D5-0FA191BF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746" y="2665020"/>
            <a:ext cx="5585254" cy="85725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Susan Wright</a:t>
            </a:r>
            <a:b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Chair</a:t>
            </a:r>
            <a:b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Together Women Rise </a:t>
            </a:r>
            <a:b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Advocacy Chapter</a:t>
            </a:r>
          </a:p>
        </p:txBody>
      </p:sp>
      <p:pic>
        <p:nvPicPr>
          <p:cNvPr id="4" name="Picture 3" descr="A person with glasses smiling&#10;&#10;AI-generated content may be incorrect.">
            <a:extLst>
              <a:ext uri="{FF2B5EF4-FFF2-40B4-BE49-F238E27FC236}">
                <a16:creationId xmlns:a16="http://schemas.microsoft.com/office/drawing/2014/main" id="{C6D38D8C-3656-9134-1C60-139D32076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041" y="1572491"/>
            <a:ext cx="2177000" cy="2922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A474B9-5ACC-A4E3-CA6F-095261A60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442" y="94860"/>
            <a:ext cx="1655558" cy="12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25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6BA55-0ADF-23D6-7B4C-2F346D6F8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54" y="120252"/>
            <a:ext cx="7401491" cy="857250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D500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Tips for writing LTEs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8FF6CA-952B-9120-4BDC-2964C2C815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457200" y="1200151"/>
            <a:ext cx="4038600" cy="339447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03356-F367-4284-E1CA-C7F3D0E223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69688"/>
            <a:ext cx="4038600" cy="339447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Keep it short, 150 to 200 words.</a:t>
            </a:r>
          </a:p>
          <a:p>
            <a:pPr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Personalize it – why is this issue important to you? Your district? Your state?</a:t>
            </a:r>
          </a:p>
          <a:p>
            <a:pPr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Mention your members of Congress </a:t>
            </a:r>
            <a:r>
              <a:rPr lang="en-US" sz="2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name</a:t>
            </a:r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in your letter.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2CA63-C2DB-2437-A178-80299DD5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 fontScale="70000" lnSpcReduction="20000"/>
          </a:bodyPr>
          <a:lstStyle/>
          <a:p>
            <a:pPr>
              <a:spcAft>
                <a:spcPts val="600"/>
              </a:spcAft>
            </a:pPr>
            <a:fld id="{307E6868-079E-1649-B8D1-459B42CE4DE3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6D3E73-2551-7614-E4C4-EA7CC5474A0A}"/>
              </a:ext>
            </a:extLst>
          </p:cNvPr>
          <p:cNvSpPr txBox="1"/>
          <p:nvPr/>
        </p:nvSpPr>
        <p:spPr>
          <a:xfrm>
            <a:off x="457200" y="4594623"/>
            <a:ext cx="31390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 by Glenn Carstens-Peters at Unsplash.com </a:t>
            </a:r>
          </a:p>
        </p:txBody>
      </p:sp>
    </p:spTree>
    <p:extLst>
      <p:ext uri="{BB962C8B-B14F-4D97-AF65-F5344CB8AC3E}">
        <p14:creationId xmlns:p14="http://schemas.microsoft.com/office/powerpoint/2010/main" val="1036727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E55C7-3691-C1A5-16B8-E885E8106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81C5F-300B-7647-4298-B9DADA62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98" y="102393"/>
            <a:ext cx="7401491" cy="857250"/>
          </a:xfrm>
        </p:spPr>
        <p:txBody>
          <a:bodyPr/>
          <a:lstStyle/>
          <a:p>
            <a:r>
              <a:rPr lang="en-US">
                <a:solidFill>
                  <a:srgbClr val="D50032"/>
                </a:solidFill>
              </a:rPr>
              <a:t>EPIC Format makes an epic LTE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94A82-89A1-5E31-D56F-5DD4BE9C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1228046"/>
            <a:ext cx="8229600" cy="3394472"/>
          </a:xfrm>
        </p:spPr>
        <p:txBody>
          <a:bodyPr>
            <a:normAutofit lnSpcReduction="10000"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Use the EPIC format structure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/>
              <a:t>E</a:t>
            </a:r>
            <a:r>
              <a:rPr lang="en-US"/>
              <a:t>ngage (Hook)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/>
              <a:t>P</a:t>
            </a:r>
            <a:r>
              <a:rPr lang="en-US"/>
              <a:t>roblem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/>
              <a:t>I</a:t>
            </a:r>
            <a:r>
              <a:rPr lang="en-US"/>
              <a:t>nform on Solution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/>
              <a:t>C</a:t>
            </a:r>
            <a:r>
              <a:rPr lang="en-US"/>
              <a:t>all to action for the reader or your members of Congress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FEECF-0975-C5A1-687F-0C9278FD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63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79F1F-EB95-08D1-BCC0-1333C8A1E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27" y="17264"/>
            <a:ext cx="7401491" cy="8572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D50032"/>
                </a:solidFill>
              </a:rPr>
              <a:t>Media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5222A-80B6-949F-25FE-D275DF417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59" y="1073644"/>
            <a:ext cx="8741626" cy="398323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Working with Media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page</a:t>
            </a:r>
          </a:p>
          <a:p>
            <a:pPr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LTE templates at the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RESULTS Action Center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 &amp; Democracy Project: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Journalism Directory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LTEs &amp; Op Eds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published by RESULTS Volunteers</a:t>
            </a:r>
          </a:p>
          <a:p>
            <a:pPr lvl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7A705-EA28-6ACC-76FA-30348F17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32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9B125-45A0-82F0-B1E0-88F2D5571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1EB55-E87F-9A3A-6A0E-E43FB551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54" y="32109"/>
            <a:ext cx="7401491" cy="857250"/>
          </a:xfrm>
        </p:spPr>
        <p:txBody>
          <a:bodyPr/>
          <a:lstStyle/>
          <a:p>
            <a:r>
              <a:rPr lang="en-US" sz="3200">
                <a:solidFill>
                  <a:srgbClr val="D50032"/>
                </a:solidFill>
                <a:latin typeface="Open Sans"/>
                <a:ea typeface="Open Sans"/>
                <a:cs typeface="Open Sans"/>
              </a:rPr>
              <a:t>Media Office Hour</a:t>
            </a:r>
            <a:endParaRPr lang="en-US" sz="3200">
              <a:solidFill>
                <a:srgbClr val="D5003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F1C24-53E5-7130-FBBB-037E06BEB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1786"/>
            <a:ext cx="8229600" cy="339447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2400" b="1">
                <a:solidFill>
                  <a:srgbClr val="14182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Wednesday, </a:t>
            </a:r>
            <a:r>
              <a:rPr lang="es-419" sz="2400" b="1">
                <a:solidFill>
                  <a:srgbClr val="14182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April 22</a:t>
            </a:r>
            <a:r>
              <a:rPr lang="en-US" sz="2400" b="1">
                <a:solidFill>
                  <a:srgbClr val="14182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, 2-3 p.m. ET</a:t>
            </a:r>
          </a:p>
          <a:p>
            <a:pPr algn="ctr"/>
            <a:endParaRPr lang="en-US" sz="2000">
              <a:solidFill>
                <a:srgbClr val="141827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>
                <a:solidFill>
                  <a:srgbClr val="14182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Grassroots media is a powerful tool to influence lawmakers and strengthen democracy. If you need help brainstorming, writing, editing, or submitting a media piece, RESULTS staff welcomes you to bring your questions to this open office hour.</a:t>
            </a:r>
            <a:endParaRPr lang="en-US" sz="2000">
              <a:latin typeface="Open Sans"/>
              <a:ea typeface="Open Sans"/>
              <a:cs typeface="Open Sans"/>
            </a:endParaRP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rgbClr val="14182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Join via Zoom at </a:t>
            </a:r>
            <a:r>
              <a:rPr lang="en-US" sz="2000">
                <a:solidFill>
                  <a:srgbClr val="D5003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hlinkClick r:id="rId2"/>
              </a:rPr>
              <a:t>https://results.zoom.us/j/91601524175</a:t>
            </a:r>
            <a:r>
              <a:rPr lang="en-US" sz="2000">
                <a:solidFill>
                  <a:srgbClr val="14182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 </a:t>
            </a:r>
            <a:endParaRPr lang="en-US" sz="200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rgbClr val="14182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or dial (312) 626-6799, meeting ID 916 0152 4175.</a:t>
            </a:r>
            <a:endParaRPr lang="en-US" sz="200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E7671-18D2-0AD2-E447-27690B18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7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E8392696-D6D0-B4A4-F55C-E4CF587A0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fc29c2861_0_0">
            <a:extLst>
              <a:ext uri="{FF2B5EF4-FFF2-40B4-BE49-F238E27FC236}">
                <a16:creationId xmlns:a16="http://schemas.microsoft.com/office/drawing/2014/main" id="{3199D765-A459-D515-A850-463568BF7F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734275"/>
            <a:ext cx="9144000" cy="13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190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742950" lvl="1" indent="-190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  <p:sp>
        <p:nvSpPr>
          <p:cNvPr id="381" name="Google Shape;381;g14fc29c2861_0_0">
            <a:extLst>
              <a:ext uri="{FF2B5EF4-FFF2-40B4-BE49-F238E27FC236}">
                <a16:creationId xmlns:a16="http://schemas.microsoft.com/office/drawing/2014/main" id="{0C2FF30E-B6E5-F573-69AF-70F05CB354DC}"/>
              </a:ext>
            </a:extLst>
          </p:cNvPr>
          <p:cNvSpPr txBox="1"/>
          <p:nvPr/>
        </p:nvSpPr>
        <p:spPr>
          <a:xfrm>
            <a:off x="323134" y="1837126"/>
            <a:ext cx="8497732" cy="252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SzPts val="4800"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Join our community of changemakers!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</a:br>
            <a:br>
              <a:rPr lang="en-US" sz="40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</a:br>
            <a:r>
              <a:rPr lang="en-US" sz="3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3"/>
              </a:rPr>
              <a:t>https://tinyurl.com/JoinRiseAdvocacy</a:t>
            </a:r>
            <a:endParaRPr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oogle Shape;158;g14fc495f4cb_0_91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3D1895FF-8C8F-FE1A-44A9-B7ABF642BB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304700"/>
            <a:ext cx="2451970" cy="682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012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04097BD2-BAAE-2B13-5205-3B960E1B4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fc29c2861_0_0">
            <a:extLst>
              <a:ext uri="{FF2B5EF4-FFF2-40B4-BE49-F238E27FC236}">
                <a16:creationId xmlns:a16="http://schemas.microsoft.com/office/drawing/2014/main" id="{F15F492E-F524-1B41-9317-84AD455097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734275"/>
            <a:ext cx="9144000" cy="13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190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742950" lvl="1" indent="-190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  <p:sp>
        <p:nvSpPr>
          <p:cNvPr id="381" name="Google Shape;381;g14fc29c2861_0_0">
            <a:extLst>
              <a:ext uri="{FF2B5EF4-FFF2-40B4-BE49-F238E27FC236}">
                <a16:creationId xmlns:a16="http://schemas.microsoft.com/office/drawing/2014/main" id="{F18CE23E-37E3-C701-7B6B-896853373FC8}"/>
              </a:ext>
            </a:extLst>
          </p:cNvPr>
          <p:cNvSpPr txBox="1"/>
          <p:nvPr/>
        </p:nvSpPr>
        <p:spPr>
          <a:xfrm>
            <a:off x="3820886" y="2469713"/>
            <a:ext cx="5551714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SzPts val="4800"/>
              <a:defRPr/>
            </a:pPr>
            <a:r>
              <a:rPr lang="en-US" sz="1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Register:</a:t>
            </a:r>
            <a:br>
              <a:rPr lang="en-US" sz="1800" b="1" dirty="0">
                <a:solidFill>
                  <a:srgbClr val="45AFD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800" b="1" dirty="0">
                <a:solidFill>
                  <a:srgbClr val="45AFD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https://togetherwomenrise.org/event/2027-featured-grants-information-session-1/</a:t>
            </a:r>
            <a:r>
              <a:rPr lang="en-US" sz="1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endParaRPr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View image">
            <a:extLst>
              <a:ext uri="{FF2B5EF4-FFF2-40B4-BE49-F238E27FC236}">
                <a16:creationId xmlns:a16="http://schemas.microsoft.com/office/drawing/2014/main" id="{E4609DA3-B9FE-6D96-ECED-948966B4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5" y="0"/>
            <a:ext cx="4114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48E124-8B4A-0939-AED5-19B73F882DF0}"/>
              </a:ext>
            </a:extLst>
          </p:cNvPr>
          <p:cNvSpPr/>
          <p:nvPr/>
        </p:nvSpPr>
        <p:spPr>
          <a:xfrm>
            <a:off x="7788729" y="81643"/>
            <a:ext cx="1355271" cy="1534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158;g14fc495f4cb_0_91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7F084B01-F7CC-7F35-0FC3-1750C310D5D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4517" y="265120"/>
            <a:ext cx="3650086" cy="1016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315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3A3739D-EEAC-2F31-3B1D-F9801A99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4" y="102393"/>
            <a:ext cx="7768884" cy="857250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latin typeface="Open Sans"/>
                <a:ea typeface="Open Sans"/>
                <a:cs typeface="Open Sans"/>
              </a:rPr>
              <a:t>2026</a:t>
            </a:r>
            <a:r>
              <a:rPr lang="en-US" sz="3200" dirty="0">
                <a:latin typeface="Open Sans"/>
                <a:ea typeface="Open Sans"/>
                <a:cs typeface="Open Sans"/>
              </a:rPr>
              <a:t> </a:t>
            </a:r>
            <a:r>
              <a:rPr lang="en-US" sz="3200" b="1" dirty="0">
                <a:latin typeface="Open Sans"/>
                <a:ea typeface="Open Sans"/>
                <a:cs typeface="Open Sans"/>
              </a:rPr>
              <a:t>RESULTS National Conference</a:t>
            </a:r>
            <a:endParaRPr lang="en-US" sz="32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BE97B-91DC-CF5F-E500-50D244DF7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 fontScale="70000" lnSpcReduction="20000"/>
          </a:bodyPr>
          <a:lstStyle/>
          <a:p>
            <a:pPr>
              <a:spcAft>
                <a:spcPts val="600"/>
              </a:spcAft>
            </a:pPr>
            <a:fld id="{307E6868-079E-1649-B8D1-459B42CE4DE3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13A4CE3-ACD0-302C-8B0A-CAF470A8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596" y="1132456"/>
            <a:ext cx="6338807" cy="356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573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15A1BDB9-2F71-B02F-7295-8B0D22B0C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fc29c2861_0_0">
            <a:extLst>
              <a:ext uri="{FF2B5EF4-FFF2-40B4-BE49-F238E27FC236}">
                <a16:creationId xmlns:a16="http://schemas.microsoft.com/office/drawing/2014/main" id="{5E439FC2-5E0D-21B2-70D2-2EAA0A538F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734275"/>
            <a:ext cx="9144000" cy="13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190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742950" lvl="1" indent="-190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667AB8-6E53-9B0F-C0CE-63404C097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0258"/>
            <a:ext cx="9144000" cy="565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8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8F957-D6C4-7C73-7243-681C8D162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4B356-0837-B26D-77DA-6220EB2A2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78866"/>
            <a:ext cx="8979160" cy="2375234"/>
          </a:xfrm>
        </p:spPr>
        <p:txBody>
          <a:bodyPr>
            <a:noAutofit/>
          </a:bodyPr>
          <a:lstStyle/>
          <a:p>
            <a:pPr marL="0" indent="0" algn="ctr">
              <a:spcAft>
                <a:spcPts val="1350"/>
              </a:spcAft>
              <a:buNone/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 our next quarterly webinar</a:t>
            </a:r>
          </a:p>
          <a:p>
            <a:pPr marL="0" indent="0" algn="ctr">
              <a:spcAft>
                <a:spcPts val="1350"/>
              </a:spcAft>
              <a:buNone/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July 22 at 8:00 PM ET</a:t>
            </a:r>
          </a:p>
          <a:p>
            <a:pPr marL="0" indent="0" algn="ctr">
              <a:spcAft>
                <a:spcPts val="1350"/>
              </a:spcAft>
              <a:buNone/>
            </a:pPr>
            <a:br>
              <a:rPr lang="en-US" sz="2400" b="1" u="sng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sz="2400" b="1" u="sng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AB332F-50C7-2237-4229-53F8B1E3EADB}"/>
              </a:ext>
            </a:extLst>
          </p:cNvPr>
          <p:cNvSpPr/>
          <p:nvPr/>
        </p:nvSpPr>
        <p:spPr>
          <a:xfrm>
            <a:off x="2875620" y="194154"/>
            <a:ext cx="4461971" cy="47044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schemeClr val="tx1"/>
                </a:solidFill>
              </a:rPr>
              <a:t>2026 Webinars: Save the Date</a:t>
            </a:r>
          </a:p>
        </p:txBody>
      </p:sp>
      <p:pic>
        <p:nvPicPr>
          <p:cNvPr id="2" name="Google Shape;158;g14fc495f4cb_0_91">
            <a:extLst>
              <a:ext uri="{FF2B5EF4-FFF2-40B4-BE49-F238E27FC236}">
                <a16:creationId xmlns:a16="http://schemas.microsoft.com/office/drawing/2014/main" id="{3373241E-DA87-74DE-656A-6F580D4F2B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99" y="194154"/>
            <a:ext cx="2451970" cy="68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89C2C-50A3-1A80-1953-DAB55614D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806" y="-22772"/>
            <a:ext cx="1541194" cy="111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958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7713E-D9BF-361F-2916-19AE5BAEB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DB2DA-1EAB-F650-56D8-EB7B730B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67CCB6-360F-9176-D708-FB38B4DD7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369489"/>
            <a:ext cx="8229600" cy="1820135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C0DDB2-7ACA-A3B1-DA32-CBD3D6550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42" y="94860"/>
            <a:ext cx="1655558" cy="1208044"/>
          </a:xfrm>
          <a:prstGeom prst="rect">
            <a:avLst/>
          </a:prstGeom>
        </p:spPr>
      </p:pic>
      <p:pic>
        <p:nvPicPr>
          <p:cNvPr id="10" name="Google Shape;158;g14fc495f4cb_0_91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0A5F1D35-C982-ED28-2B80-67F7843AD2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304700"/>
            <a:ext cx="2451970" cy="682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20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f1ec144a3f_0_0"/>
          <p:cNvSpPr txBox="1">
            <a:spLocks noGrp="1"/>
          </p:cNvSpPr>
          <p:nvPr>
            <p:ph type="title"/>
          </p:nvPr>
        </p:nvSpPr>
        <p:spPr>
          <a:xfrm>
            <a:off x="2068760" y="91004"/>
            <a:ext cx="58947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Mission &amp; Vision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g1f1ec144a3f_0_0"/>
          <p:cNvSpPr txBox="1">
            <a:spLocks noGrp="1"/>
          </p:cNvSpPr>
          <p:nvPr>
            <p:ph type="body" idx="1"/>
          </p:nvPr>
        </p:nvSpPr>
        <p:spPr>
          <a:xfrm>
            <a:off x="310055" y="1209753"/>
            <a:ext cx="8523900" cy="384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Together Women Rise’s Mission</a:t>
            </a:r>
            <a:br>
              <a:rPr lang="en-US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Together Women Rise cultivates the collective power of community to achieve global gender equality.</a:t>
            </a:r>
            <a:br>
              <a:rPr lang="en-US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en-US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OUR VISION</a:t>
            </a:r>
            <a:br>
              <a:rPr lang="en-US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Together Women Rise envisions a world where every person</a:t>
            </a:r>
            <a:br>
              <a:rPr lang="en-US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has the same opportunities to thrive</a:t>
            </a:r>
            <a:br>
              <a:rPr lang="en-US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regardless of their gender or where they live.</a:t>
            </a:r>
            <a:br>
              <a:rPr lang="en-US" b="1"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Rise Anti Oppression Commitment:</a:t>
            </a:r>
            <a:endParaRPr lang="en-US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 Together Women Rise, we come together as a community dedicated to equality and justice for women and girls everywhere. </a:t>
            </a:r>
            <a:r>
              <a:rPr lang="en-US" i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Read full statement here</a:t>
            </a:r>
            <a:r>
              <a:rPr lang="en-US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7" name="Google Shape;167;g1f1ec144a3f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35015"/>
            <a:ext cx="2451970" cy="68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C03A58-31B6-C438-B4D2-5E5397CCB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442" y="94860"/>
            <a:ext cx="1655558" cy="120804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7BE1E-F0D8-8077-0733-CA946A04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HPV &amp; Cervical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92429-0E23-FC0D-5161-AEFF3C643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087" y="1528708"/>
            <a:ext cx="5064369" cy="286578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/>
              <a:t>In 2022, more than one woman died every two minutes from cervical cancer (nearly 350,000)</a:t>
            </a:r>
          </a:p>
          <a:p>
            <a:pPr>
              <a:lnSpc>
                <a:spcPct val="120000"/>
              </a:lnSpc>
            </a:pPr>
            <a:r>
              <a:rPr lang="en-US" sz="2400"/>
              <a:t>More than 90% of them were in low- and middle-income countries</a:t>
            </a:r>
          </a:p>
          <a:p>
            <a:pPr>
              <a:lnSpc>
                <a:spcPct val="120000"/>
              </a:lnSpc>
            </a:pPr>
            <a:r>
              <a:rPr lang="en-US" sz="2400" b="1"/>
              <a:t>HPV vaccine can prevent 90% of all cervical cancer cases</a:t>
            </a:r>
          </a:p>
        </p:txBody>
      </p:sp>
      <p:pic>
        <p:nvPicPr>
          <p:cNvPr id="7" name="Picture 6" descr="A syringe and a bottle of vaccine&#10;&#10;AI-generated content may be incorrect.">
            <a:extLst>
              <a:ext uri="{FF2B5EF4-FFF2-40B4-BE49-F238E27FC236}">
                <a16:creationId xmlns:a16="http://schemas.microsoft.com/office/drawing/2014/main" id="{F37F99E3-5891-F979-510A-0DC88066E9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42" t="8790" r="1582" b="714"/>
          <a:stretch>
            <a:fillRect/>
          </a:stretch>
        </p:blipFill>
        <p:spPr>
          <a:xfrm>
            <a:off x="411328" y="1490297"/>
            <a:ext cx="3135037" cy="29569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7833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34FE6-9364-BCF7-9B09-7DC16FADE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bg2"/>
                </a:solidFill>
              </a:rPr>
              <a:t>2025 BIG WIN: </a:t>
            </a:r>
            <a:r>
              <a:rPr lang="en-US" b="1"/>
              <a:t>HPV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56577-6E99-AE81-C4E8-15588FFDD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300"/>
              <a:t>By the end of 2025, with Gavi’s support, </a:t>
            </a:r>
            <a:r>
              <a:rPr lang="en-US" sz="3300" b="1"/>
              <a:t>53 countries </a:t>
            </a:r>
            <a:r>
              <a:rPr lang="en-US" sz="3300"/>
              <a:t>will have national, public HPV programs</a:t>
            </a:r>
            <a:endParaRPr lang="en-US"/>
          </a:p>
          <a:p>
            <a:r>
              <a:rPr lang="en-US"/>
              <a:t>Goal for Gavi 6.0 (2026-2030)—support more than </a:t>
            </a:r>
            <a:r>
              <a:rPr lang="en-US" b="1"/>
              <a:t>120 million girls </a:t>
            </a:r>
            <a:r>
              <a:rPr lang="en-US"/>
              <a:t>to be vaccinated, saving more than 1.5 million lives</a:t>
            </a:r>
          </a:p>
        </p:txBody>
      </p:sp>
    </p:spTree>
    <p:extLst>
      <p:ext uri="{BB962C8B-B14F-4D97-AF65-F5344CB8AC3E}">
        <p14:creationId xmlns:p14="http://schemas.microsoft.com/office/powerpoint/2010/main" val="1366321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A8AA5-2054-C5CF-0732-3DD79F25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>
                <a:solidFill>
                  <a:schemeClr val="bg2"/>
                </a:solidFill>
              </a:rPr>
              <a:t>2025 BIG WIN: </a:t>
            </a:r>
            <a:r>
              <a:rPr lang="en-US" sz="3000" b="1"/>
              <a:t>Malaria &amp; Market Shaping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28EA1-77CC-8CE9-0792-39E2D753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6044711" cy="3394472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A new deal lowering the price per dose of malaria vaccines will generate up to </a:t>
            </a:r>
            <a:r>
              <a:rPr lang="en-US" b="1"/>
              <a:t>90 million in savings</a:t>
            </a:r>
            <a:r>
              <a:rPr lang="en-US"/>
              <a:t>, equivalent to nearly 30 million doses</a:t>
            </a:r>
          </a:p>
          <a:p>
            <a:r>
              <a:rPr lang="en-US"/>
              <a:t>Over the next 5 years, nearly </a:t>
            </a:r>
            <a:r>
              <a:rPr lang="en-US" b="1"/>
              <a:t>7 million children </a:t>
            </a:r>
            <a:r>
              <a:rPr lang="en-US"/>
              <a:t>will be fully vaccinated against malaria, for no additional cost</a:t>
            </a:r>
          </a:p>
        </p:txBody>
      </p:sp>
      <p:pic>
        <p:nvPicPr>
          <p:cNvPr id="5" name="Graphic 4" descr="Mosquito with solid fill">
            <a:extLst>
              <a:ext uri="{FF2B5EF4-FFF2-40B4-BE49-F238E27FC236}">
                <a16:creationId xmlns:a16="http://schemas.microsoft.com/office/drawing/2014/main" id="{8AF156B3-F0C6-6A44-2D3C-6AC6F423E3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501911" y="1558436"/>
            <a:ext cx="2026628" cy="202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64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07A39-20FE-CBE8-51D6-37D857D1E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bg2"/>
                </a:solidFill>
              </a:rPr>
              <a:t>2025 BIG WIN: </a:t>
            </a:r>
            <a:r>
              <a:rPr lang="en-US" b="1"/>
              <a:t>HIV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04DB5-40EF-3D89-358C-76FD6AE42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483" y="1200150"/>
            <a:ext cx="5726317" cy="3631863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1950"/>
              <a:t>Global Fund working with Gilead and partners for </a:t>
            </a:r>
            <a:r>
              <a:rPr lang="en-US" sz="1950" b="1"/>
              <a:t>breakthrough HIV prevention drug, </a:t>
            </a:r>
            <a:r>
              <a:rPr lang="en-US" sz="1950" b="1" err="1"/>
              <a:t>Lenacapavir</a:t>
            </a:r>
            <a:r>
              <a:rPr lang="en-US" sz="1950" b="1"/>
              <a:t> </a:t>
            </a:r>
            <a:r>
              <a:rPr lang="en-US" sz="1950"/>
              <a:t>(2x yearly injection)</a:t>
            </a:r>
          </a:p>
          <a:p>
            <a:pPr>
              <a:lnSpc>
                <a:spcPct val="130000"/>
              </a:lnSpc>
            </a:pPr>
            <a:r>
              <a:rPr lang="en-US" sz="1950"/>
              <a:t>For the first time, a new HIV medicine is reaching communities in sub-Saharan Africa in the same year as its US approval</a:t>
            </a:r>
          </a:p>
          <a:p>
            <a:pPr>
              <a:lnSpc>
                <a:spcPct val="130000"/>
              </a:lnSpc>
            </a:pPr>
            <a:r>
              <a:rPr lang="en-US" sz="1950"/>
              <a:t>First shipments to </a:t>
            </a:r>
            <a:r>
              <a:rPr lang="en-US" sz="1950" b="1"/>
              <a:t>Eswatini</a:t>
            </a:r>
            <a:r>
              <a:rPr lang="en-US" sz="1950"/>
              <a:t> and </a:t>
            </a:r>
            <a:r>
              <a:rPr lang="en-US" sz="1950" b="1"/>
              <a:t>Zambia</a:t>
            </a:r>
          </a:p>
        </p:txBody>
      </p:sp>
      <p:pic>
        <p:nvPicPr>
          <p:cNvPr id="6" name="Graphic 5" descr="Immunity with solid fill">
            <a:extLst>
              <a:ext uri="{FF2B5EF4-FFF2-40B4-BE49-F238E27FC236}">
                <a16:creationId xmlns:a16="http://schemas.microsoft.com/office/drawing/2014/main" id="{35B29983-6208-1E5B-9731-B5271A1F60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57201" y="1511080"/>
            <a:ext cx="2313160" cy="231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58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9FBC2-9387-CADB-C5AA-399979201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2135D-F0AF-31BA-3B9C-5CF465D0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9095A-FE25-7DED-F26A-C5FAE614FFFD}"/>
              </a:ext>
            </a:extLst>
          </p:cNvPr>
          <p:cNvSpPr txBox="1">
            <a:spLocks/>
          </p:cNvSpPr>
          <p:nvPr/>
        </p:nvSpPr>
        <p:spPr>
          <a:xfrm>
            <a:off x="4224131" y="2006961"/>
            <a:ext cx="4658138" cy="14343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4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57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latin typeface="Open Sans"/>
                <a:ea typeface="Open Sans"/>
                <a:cs typeface="Open Sans"/>
              </a:rPr>
              <a:t>Karyne Bury</a:t>
            </a:r>
          </a:p>
          <a:p>
            <a:pPr marL="115570" indent="0">
              <a:spcBef>
                <a:spcPts val="0"/>
              </a:spcBef>
              <a:buNone/>
            </a:pPr>
            <a:r>
              <a:rPr lang="en-US" sz="3200" dirty="0">
                <a:latin typeface="Open Sans"/>
                <a:ea typeface="Open Sans"/>
                <a:cs typeface="Open Sans"/>
              </a:rPr>
              <a:t>Manager</a:t>
            </a:r>
            <a:br>
              <a:rPr lang="en-US" sz="3200" dirty="0">
                <a:latin typeface="Open Sans"/>
                <a:ea typeface="Open Sans"/>
                <a:cs typeface="Open Sans"/>
              </a:rPr>
            </a:br>
            <a:r>
              <a:rPr lang="en-US" sz="3200" dirty="0">
                <a:latin typeface="Open Sans"/>
                <a:ea typeface="Open Sans"/>
                <a:cs typeface="Open Sans"/>
              </a:rPr>
              <a:t>Grassroots Team</a:t>
            </a:r>
            <a:br>
              <a:rPr lang="en-US" sz="3200" dirty="0">
                <a:latin typeface="Open Sans"/>
              </a:rPr>
            </a:br>
            <a:r>
              <a:rPr lang="en-US" sz="3200" dirty="0">
                <a:latin typeface="Open Sans"/>
                <a:ea typeface="Open Sans"/>
                <a:cs typeface="Open Sans"/>
              </a:rPr>
              <a:t>RESULTS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C99DE-24EF-63A5-3155-4227004E2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985" y="1574392"/>
            <a:ext cx="2638707" cy="2618172"/>
          </a:xfrm>
          <a:prstGeom prst="rect">
            <a:avLst/>
          </a:prstGeom>
        </p:spPr>
      </p:pic>
      <p:pic>
        <p:nvPicPr>
          <p:cNvPr id="2" name="Google Shape;158;g14fc495f4cb_0_91">
            <a:extLst>
              <a:ext uri="{FF2B5EF4-FFF2-40B4-BE49-F238E27FC236}">
                <a16:creationId xmlns:a16="http://schemas.microsoft.com/office/drawing/2014/main" id="{953EEAC5-6EA0-4A7B-BCF2-8508B9F8FE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5015"/>
            <a:ext cx="2451970" cy="68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B6F3C5-F676-F011-8C4E-7458CD75F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442" y="94860"/>
            <a:ext cx="1655558" cy="12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55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110A-4EDB-E280-A688-B75EE894A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23" y="205979"/>
            <a:ext cx="7401600" cy="8574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Allies Program: Partners Ending Poverty with 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A8C96-45C8-D4BC-2DF1-7E33F3099FF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775857" y="1608364"/>
            <a:ext cx="6008916" cy="3535136"/>
          </a:xfrm>
        </p:spPr>
        <p:txBody>
          <a:bodyPr>
            <a:normAutofit fontScale="92500"/>
          </a:bodyPr>
          <a:lstStyle/>
          <a:p>
            <a:pPr marL="528320" indent="-457200">
              <a:spcBef>
                <a:spcPts val="64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Cause Related Affiliate Group of NPCA.</a:t>
            </a:r>
            <a:br>
              <a:rPr lang="en-US" dirty="0">
                <a:latin typeface="Open Sans"/>
                <a:ea typeface="Open Sans"/>
                <a:cs typeface="Open Sans"/>
                <a:sym typeface="Open Sans"/>
              </a:rPr>
            </a:br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  <a:p>
            <a:pPr marL="528320" indent="-457200">
              <a:spcBef>
                <a:spcPts val="64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Gain advocacy skills in support of global health, education, and economic development.</a:t>
            </a:r>
            <a:br>
              <a:rPr lang="en-US" dirty="0">
                <a:latin typeface="Open Sans"/>
                <a:ea typeface="Open Sans"/>
                <a:cs typeface="Open Sans"/>
                <a:sym typeface="Open Sans"/>
              </a:rPr>
            </a:br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  <a:p>
            <a:pPr marL="528320" indent="-457200">
              <a:spcBef>
                <a:spcPts val="64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Open group, no paid membership, everyone welcome!</a:t>
            </a:r>
            <a:br>
              <a:rPr lang="en-US" dirty="0">
                <a:latin typeface="Open Sans"/>
                <a:ea typeface="Open Sans"/>
                <a:cs typeface="Open Sans"/>
                <a:sym typeface="Open Sans"/>
              </a:rPr>
            </a:br>
            <a:endParaRPr lang="en-US" sz="2800" dirty="0">
              <a:latin typeface="Open Sans"/>
              <a:ea typeface="Open Sans"/>
              <a:cs typeface="Open Sans"/>
              <a:sym typeface="Open Sans"/>
            </a:endParaRPr>
          </a:p>
          <a:p>
            <a:pPr lvl="0" indent="0">
              <a:lnSpc>
                <a:spcPct val="120000"/>
              </a:lnSpc>
              <a:spcBef>
                <a:spcPts val="640"/>
              </a:spcBef>
              <a:buClr>
                <a:srgbClr val="000000"/>
              </a:buClr>
              <a:buSzPct val="100000"/>
              <a:buNone/>
            </a:pPr>
            <a:endParaRPr lang="en-US"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0" indent="-311150" algn="ctr">
              <a:spcBef>
                <a:spcPts val="640"/>
              </a:spcBef>
              <a:buClr>
                <a:srgbClr val="888888"/>
              </a:buClr>
              <a:buSzPct val="129030"/>
              <a:buNone/>
            </a:pPr>
            <a:endParaRPr lang="en-US" sz="3600" dirty="0">
              <a:latin typeface="Open Sans"/>
              <a:ea typeface="Open Sans"/>
              <a:cs typeface="Open Sans"/>
              <a:sym typeface="Open Sans"/>
            </a:endParaRPr>
          </a:p>
          <a:p>
            <a:pPr marL="539750" lvl="0" indent="-311150" algn="ctr">
              <a:spcBef>
                <a:spcPts val="640"/>
              </a:spcBef>
              <a:buClr>
                <a:srgbClr val="888888"/>
              </a:buClr>
              <a:buSzPct val="129030"/>
              <a:buNone/>
            </a:pPr>
            <a:endParaRPr lang="en-US" sz="3600" dirty="0">
              <a:latin typeface="Open Sans"/>
              <a:ea typeface="Open Sans"/>
              <a:cs typeface="Open Sans"/>
              <a:sym typeface="Open Sans"/>
            </a:endParaRPr>
          </a:p>
          <a:p>
            <a:pPr marL="539750" lvl="0" indent="-311150">
              <a:spcBef>
                <a:spcPts val="640"/>
              </a:spcBef>
              <a:buClr>
                <a:srgbClr val="888888"/>
              </a:buClr>
              <a:buSzPct val="129030"/>
              <a:buNone/>
            </a:pPr>
            <a:endParaRPr lang="en-US" sz="3600" dirty="0">
              <a:latin typeface="Open Sans"/>
              <a:ea typeface="Open Sans"/>
              <a:cs typeface="Open Sans"/>
              <a:sym typeface="Open Sans"/>
            </a:endParaRPr>
          </a:p>
          <a:p>
            <a:pPr marL="539750" lvl="0" indent="-311150" algn="ctr">
              <a:spcBef>
                <a:spcPts val="640"/>
              </a:spcBef>
              <a:buClr>
                <a:srgbClr val="888888"/>
              </a:buClr>
              <a:buSzPct val="129030"/>
              <a:buNone/>
            </a:pPr>
            <a:endParaRPr lang="en-US" sz="36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5028C0-BC24-4B2F-E8EF-40AFF11C0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458" y="94860"/>
            <a:ext cx="1655558" cy="1208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997A3E-C3F5-CA8B-9C67-5138A5D88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5899"/>
            <a:ext cx="3050179" cy="30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75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apitol building&#10;&#10;AI-generated content may be incorrect.">
            <a:extLst>
              <a:ext uri="{FF2B5EF4-FFF2-40B4-BE49-F238E27FC236}">
                <a16:creationId xmlns:a16="http://schemas.microsoft.com/office/drawing/2014/main" id="{EE674F09-EF5B-7449-AF7A-734A02BE9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546" y="-637020"/>
            <a:ext cx="9251092" cy="617040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F52120-2742-1D41-BDBB-9A75077377ED}"/>
              </a:ext>
            </a:extLst>
          </p:cNvPr>
          <p:cNvSpPr txBox="1">
            <a:spLocks/>
          </p:cNvSpPr>
          <p:nvPr/>
        </p:nvSpPr>
        <p:spPr>
          <a:xfrm>
            <a:off x="529385" y="440656"/>
            <a:ext cx="7574481" cy="102870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Courier New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Courier New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 is a movement of passionate, committed, everyday people. Together, we use our voices to influence political decisions that will bring an end to poverty.  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AB7B5C0-215D-7697-7209-F4CAB8C58634}"/>
              </a:ext>
            </a:extLst>
          </p:cNvPr>
          <p:cNvSpPr txBox="1">
            <a:spLocks/>
          </p:cNvSpPr>
          <p:nvPr/>
        </p:nvSpPr>
        <p:spPr>
          <a:xfrm>
            <a:off x="-53546" y="4629149"/>
            <a:ext cx="9251092" cy="102870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Courier New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Courier New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Read our full anti-oppression values statement at </a:t>
            </a:r>
            <a:r>
              <a:rPr lang="en-US" sz="2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results.org/values</a:t>
            </a: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 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1977507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22B609-DD16-F4D9-F441-1436B8B9EE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076" r="10112"/>
          <a:stretch>
            <a:fillRect/>
          </a:stretch>
        </p:blipFill>
        <p:spPr>
          <a:xfrm>
            <a:off x="618067" y="89189"/>
            <a:ext cx="8530280" cy="44086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19E7B2-4919-3A3F-3268-FC4119663ACF}"/>
              </a:ext>
            </a:extLst>
          </p:cNvPr>
          <p:cNvSpPr txBox="1"/>
          <p:nvPr/>
        </p:nvSpPr>
        <p:spPr>
          <a:xfrm>
            <a:off x="7396406" y="4766734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of April 14,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D5C806-DE13-762B-E0E2-E92503D831E2}"/>
              </a:ext>
            </a:extLst>
          </p:cNvPr>
          <p:cNvSpPr txBox="1"/>
          <p:nvPr/>
        </p:nvSpPr>
        <p:spPr>
          <a:xfrm>
            <a:off x="84170" y="2385504"/>
            <a:ext cx="172515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52 meetings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 offices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Senate: 19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House: 28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 candidate)</a:t>
            </a:r>
          </a:p>
        </p:txBody>
      </p:sp>
    </p:spTree>
    <p:extLst>
      <p:ext uri="{BB962C8B-B14F-4D97-AF65-F5344CB8AC3E}">
        <p14:creationId xmlns:p14="http://schemas.microsoft.com/office/powerpoint/2010/main" val="4118386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43028-248C-5B1F-AB0E-2A4FE3EEE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8;g14fc495f4cb_0_91">
            <a:extLst>
              <a:ext uri="{FF2B5EF4-FFF2-40B4-BE49-F238E27FC236}">
                <a16:creationId xmlns:a16="http://schemas.microsoft.com/office/drawing/2014/main" id="{349553E0-C036-F186-F713-462EF9F5D2E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5015"/>
            <a:ext cx="2451970" cy="68295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5AFD1F-8E75-2A02-91B5-B330D1BD876C}"/>
              </a:ext>
            </a:extLst>
          </p:cNvPr>
          <p:cNvSpPr txBox="1"/>
          <p:nvPr/>
        </p:nvSpPr>
        <p:spPr>
          <a:xfrm>
            <a:off x="136633" y="4416774"/>
            <a:ext cx="8849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600" b="0" i="0" dirty="0">
                <a:solidFill>
                  <a:srgbClr val="080F0F"/>
                </a:solidFill>
                <a:effectLst/>
                <a:latin typeface="Open Sans" panose="020B0606030504020204" pitchFamily="34" charset="0"/>
                <a:hlinkClick r:id="rId3"/>
              </a:rPr>
              <a:t>President's budget targets health &amp; poverty programs for cuts in FY27. Congress must reject them </a:t>
            </a:r>
            <a:r>
              <a:rPr lang="en-US" sz="1600" b="0" i="0" dirty="0">
                <a:solidFill>
                  <a:srgbClr val="080F0F"/>
                </a:solidFill>
                <a:effectLst/>
                <a:latin typeface="Open Sans" panose="020B0606030504020204" pitchFamily="34" charset="0"/>
              </a:rPr>
              <a:t>(</a:t>
            </a:r>
            <a:r>
              <a:rPr lang="en-US" sz="1600" b="0" i="1" dirty="0">
                <a:solidFill>
                  <a:srgbClr val="080F0F"/>
                </a:solidFill>
                <a:effectLst/>
                <a:latin typeface="Open Sans" panose="020B0606030504020204" pitchFamily="34" charset="0"/>
              </a:rPr>
              <a:t>RESULTS Blog, </a:t>
            </a:r>
            <a:r>
              <a:rPr lang="en-US" sz="1600" i="1" dirty="0">
                <a:solidFill>
                  <a:srgbClr val="080F0F"/>
                </a:solidFill>
                <a:latin typeface="Open Sans" panose="020B0606030504020204" pitchFamily="34" charset="0"/>
              </a:rPr>
              <a:t>April 10</a:t>
            </a:r>
            <a:r>
              <a:rPr lang="en-US" sz="1600" b="0" i="1" dirty="0">
                <a:solidFill>
                  <a:srgbClr val="080F0F"/>
                </a:solidFill>
                <a:effectLst/>
                <a:latin typeface="Open Sans" panose="020B0606030504020204" pitchFamily="34" charset="0"/>
              </a:rPr>
              <a:t>, 2026)</a:t>
            </a:r>
            <a:endParaRPr lang="en-US" sz="1600" b="0" i="0" dirty="0">
              <a:solidFill>
                <a:srgbClr val="080F0F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949B9-581A-EF9A-DC4E-E9D6A1CA9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34" y="-1608366"/>
            <a:ext cx="9184468" cy="586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93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20 Rebrand Colors">
      <a:dk1>
        <a:srgbClr val="000000"/>
      </a:dk1>
      <a:lt1>
        <a:srgbClr val="FFFFFF"/>
      </a:lt1>
      <a:dk2>
        <a:srgbClr val="E41034"/>
      </a:dk2>
      <a:lt2>
        <a:srgbClr val="F3F0E9"/>
      </a:lt2>
      <a:accent1>
        <a:srgbClr val="45AFD0"/>
      </a:accent1>
      <a:accent2>
        <a:srgbClr val="F0AA19"/>
      </a:accent2>
      <a:accent3>
        <a:srgbClr val="56AB46"/>
      </a:accent3>
      <a:accent4>
        <a:srgbClr val="886BB0"/>
      </a:accent4>
      <a:accent5>
        <a:srgbClr val="C645A4"/>
      </a:accent5>
      <a:accent6>
        <a:srgbClr val="F77024"/>
      </a:accent6>
      <a:hlink>
        <a:srgbClr val="45AFD0"/>
      </a:hlink>
      <a:folHlink>
        <a:srgbClr val="9800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0000"/>
      </a:dk1>
      <a:lt1>
        <a:srgbClr val="FFFFFF"/>
      </a:lt1>
      <a:dk2>
        <a:srgbClr val="E41034"/>
      </a:dk2>
      <a:lt2>
        <a:srgbClr val="F3F0E9"/>
      </a:lt2>
      <a:accent1>
        <a:srgbClr val="45AFD0"/>
      </a:accent1>
      <a:accent2>
        <a:srgbClr val="F0AA19"/>
      </a:accent2>
      <a:accent3>
        <a:srgbClr val="56AB46"/>
      </a:accent3>
      <a:accent4>
        <a:srgbClr val="886BB0"/>
      </a:accent4>
      <a:accent5>
        <a:srgbClr val="C645A4"/>
      </a:accent5>
      <a:accent6>
        <a:srgbClr val="F77024"/>
      </a:accent6>
      <a:hlink>
        <a:srgbClr val="D50032"/>
      </a:hlink>
      <a:folHlink>
        <a:srgbClr val="9800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RESULTS">
      <a:dk1>
        <a:sysClr val="windowText" lastClr="000000"/>
      </a:dk1>
      <a:lt1>
        <a:srgbClr val="FFFFFF"/>
      </a:lt1>
      <a:dk2>
        <a:srgbClr val="D50032"/>
      </a:dk2>
      <a:lt2>
        <a:srgbClr val="F3F0E9"/>
      </a:lt2>
      <a:accent1>
        <a:srgbClr val="29B5CF"/>
      </a:accent1>
      <a:accent2>
        <a:srgbClr val="FFB81C"/>
      </a:accent2>
      <a:accent3>
        <a:srgbClr val="56AB46"/>
      </a:accent3>
      <a:accent4>
        <a:srgbClr val="886BB0"/>
      </a:accent4>
      <a:accent5>
        <a:srgbClr val="C645A4"/>
      </a:accent5>
      <a:accent6>
        <a:srgbClr val="F77024"/>
      </a:accent6>
      <a:hlink>
        <a:srgbClr val="D50032"/>
      </a:hlink>
      <a:folHlink>
        <a:srgbClr val="1E87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0 Rebrand PowerPoint Template" id="{D96FB999-388E-474D-BA77-8BA990A7BBBA}" vid="{589CA38D-2EC4-4D57-8402-2B7676027782}"/>
    </a:ext>
  </a:extLst>
</a:theme>
</file>

<file path=ppt/theme/theme4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rgbClr val="FFFFFF"/>
      </a:lt1>
      <a:dk2>
        <a:srgbClr val="D50032"/>
      </a:dk2>
      <a:lt2>
        <a:srgbClr val="F3F0E9"/>
      </a:lt2>
      <a:accent1>
        <a:srgbClr val="29B5CF"/>
      </a:accent1>
      <a:accent2>
        <a:srgbClr val="FFB81C"/>
      </a:accent2>
      <a:accent3>
        <a:srgbClr val="56AB46"/>
      </a:accent3>
      <a:accent4>
        <a:srgbClr val="886BB0"/>
      </a:accent4>
      <a:accent5>
        <a:srgbClr val="C645A4"/>
      </a:accent5>
      <a:accent6>
        <a:srgbClr val="F77024"/>
      </a:accent6>
      <a:hlink>
        <a:srgbClr val="D50032"/>
      </a:hlink>
      <a:folHlink>
        <a:srgbClr val="1E87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0 Rebrand PowerPoint Template" id="{D96FB999-388E-474D-BA77-8BA990A7BBBA}" vid="{86FACDC9-AC6B-46F1-B71C-1967B377CC7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D9F741CC910640BB95713E7ADDE735" ma:contentTypeVersion="17" ma:contentTypeDescription="Create a new document." ma:contentTypeScope="" ma:versionID="3ae99943742a46c416dcc3467910d913">
  <xsd:schema xmlns:xsd="http://www.w3.org/2001/XMLSchema" xmlns:xs="http://www.w3.org/2001/XMLSchema" xmlns:p="http://schemas.microsoft.com/office/2006/metadata/properties" xmlns:ns3="c42083e4-4805-4867-8b56-44c981fd07df" xmlns:ns4="d39d0e20-9eb5-4aa7-9235-a7b8670ad2ea" targetNamespace="http://schemas.microsoft.com/office/2006/metadata/properties" ma:root="true" ma:fieldsID="b52e28e486879c548df49c60e429e3ad" ns3:_="" ns4:_="">
    <xsd:import namespace="c42083e4-4805-4867-8b56-44c981fd07df"/>
    <xsd:import namespace="d39d0e20-9eb5-4aa7-9235-a7b8670ad2e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2083e4-4805-4867-8b56-44c981fd07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9d0e20-9eb5-4aa7-9235-a7b8670ad2e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42083e4-4805-4867-8b56-44c981fd07df" xsi:nil="true"/>
  </documentManagement>
</p:properties>
</file>

<file path=customXml/itemProps1.xml><?xml version="1.0" encoding="utf-8"?>
<ds:datastoreItem xmlns:ds="http://schemas.openxmlformats.org/officeDocument/2006/customXml" ds:itemID="{90DB08C4-6E18-41C3-A6FC-94F9EC65A0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2083e4-4805-4867-8b56-44c981fd07df"/>
    <ds:schemaRef ds:uri="d39d0e20-9eb5-4aa7-9235-a7b8670ad2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67679F-3726-4F52-9235-DB6635A53A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D743A3-387E-4C23-910B-1EA9EDAEE1A9}">
  <ds:schemaRefs>
    <ds:schemaRef ds:uri="http://purl.org/dc/terms/"/>
    <ds:schemaRef ds:uri="http://schemas.microsoft.com/office/2006/metadata/properties"/>
    <ds:schemaRef ds:uri="c42083e4-4805-4867-8b56-44c981fd07df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d39d0e20-9eb5-4aa7-9235-a7b8670ad2ea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3554</TotalTime>
  <Words>1518</Words>
  <Application>Microsoft Office PowerPoint</Application>
  <PresentationFormat>On-screen Show (16:9)</PresentationFormat>
  <Paragraphs>250</Paragraphs>
  <Slides>43</Slides>
  <Notes>16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Open Sans</vt:lpstr>
      <vt:lpstr>Courier New</vt:lpstr>
      <vt:lpstr>Wingdings</vt:lpstr>
      <vt:lpstr>Calibri</vt:lpstr>
      <vt:lpstr>Office Theme</vt:lpstr>
      <vt:lpstr>1_Office Theme</vt:lpstr>
      <vt:lpstr>Custom Design</vt:lpstr>
      <vt:lpstr>2_Office Theme</vt:lpstr>
      <vt:lpstr>Securing the Future: Turning Vaccine Progress into Policy Impact</vt:lpstr>
      <vt:lpstr>Welcome </vt:lpstr>
      <vt:lpstr>Susan Wright Chair Together Women Rise  Advocacy Chapter</vt:lpstr>
      <vt:lpstr>Mission &amp; Vision</vt:lpstr>
      <vt:lpstr>PowerPoint Presentation</vt:lpstr>
      <vt:lpstr>Global Allies Program: Partners Ending Poverty with RESULTS</vt:lpstr>
      <vt:lpstr>PowerPoint Presentation</vt:lpstr>
      <vt:lpstr>PowerPoint Presentation</vt:lpstr>
      <vt:lpstr>PowerPoint Presentation</vt:lpstr>
      <vt:lpstr>The U.S. must raise its hand for global education</vt:lpstr>
      <vt:lpstr>PowerPoint Presentation</vt:lpstr>
      <vt:lpstr>PowerPoint Presentation</vt:lpstr>
      <vt:lpstr>PowerPoint Presentation</vt:lpstr>
      <vt:lpstr>FY27 House Dear Colleague Letters</vt:lpstr>
      <vt:lpstr>Senate Dear Colleague Letters</vt:lpstr>
      <vt:lpstr>Leadership of the State, Foreign Operations, and Related Programs Subcommittee of Appropriations (SFOPS)</vt:lpstr>
      <vt:lpstr>What are the key actions?</vt:lpstr>
      <vt:lpstr>FY27 Appropriations Resources</vt:lpstr>
      <vt:lpstr>Humanitarian Funding</vt:lpstr>
      <vt:lpstr>PowerPoint Presentation</vt:lpstr>
      <vt:lpstr>PowerPoint Presentation</vt:lpstr>
      <vt:lpstr>Why this matters</vt:lpstr>
      <vt:lpstr>The Advocacy Trifecta</vt:lpstr>
      <vt:lpstr>PowerPoint Presentation</vt:lpstr>
      <vt:lpstr>Why Media? </vt:lpstr>
      <vt:lpstr>Amplify Every Voice  Media Campaign</vt:lpstr>
      <vt:lpstr>Getting Started: Find a hook</vt:lpstr>
      <vt:lpstr>Getting started: Find a hook</vt:lpstr>
      <vt:lpstr>PowerPoint Presentation</vt:lpstr>
      <vt:lpstr>Tips for writing LTEs</vt:lpstr>
      <vt:lpstr>EPIC Format makes an epic LTE</vt:lpstr>
      <vt:lpstr>Media resources</vt:lpstr>
      <vt:lpstr>Media Office Hour</vt:lpstr>
      <vt:lpstr>PowerPoint Presentation</vt:lpstr>
      <vt:lpstr>PowerPoint Presentation</vt:lpstr>
      <vt:lpstr>2026 RESULTS National Conference</vt:lpstr>
      <vt:lpstr>PowerPoint Presentation</vt:lpstr>
      <vt:lpstr>PowerPoint Presentation</vt:lpstr>
      <vt:lpstr>PowerPoint Presentation</vt:lpstr>
      <vt:lpstr>HPV &amp; Cervical Cancer</vt:lpstr>
      <vt:lpstr>2025 BIG WIN: HPV</vt:lpstr>
      <vt:lpstr>2025 BIG WIN: Malaria &amp; Market Shaping</vt:lpstr>
      <vt:lpstr>2025 BIG WIN: HIV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Ken Patterson</dc:creator>
  <cp:lastModifiedBy>Karyne Bury</cp:lastModifiedBy>
  <cp:revision>5</cp:revision>
  <dcterms:created xsi:type="dcterms:W3CDTF">2021-04-20T20:20:28Z</dcterms:created>
  <dcterms:modified xsi:type="dcterms:W3CDTF">2026-04-16T15:51:57Z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0x010100BAD9F741CC910640BB95713E7ADDE735</vt:lpwstr>
  </property>
  <property fmtid="{D5CDD505-2E9C-101B-9397-08002B2CF9AE}" pid="3" name="MediaServiceImageTags">
    <vt:lpwstr/>
  </property>
</Properties>
</file>