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embeddedFontLst>
    <p:embeddedFont>
      <p:font typeface="Montserrat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33">
          <p15:clr>
            <a:srgbClr val="9AA0A6"/>
          </p15:clr>
        </p15:guide>
        <p15:guide id="4" orient="horz" pos="3993">
          <p15:clr>
            <a:srgbClr val="9AA0A6"/>
          </p15:clr>
        </p15:guide>
        <p15:guide id="5" pos="5433">
          <p15:clr>
            <a:srgbClr val="9AA0A6"/>
          </p15:clr>
        </p15:guide>
        <p15:guide id="6" orient="horz" pos="32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333"/>
        <p:guide pos="3993" orient="horz"/>
        <p:guide pos="5433"/>
        <p:guide pos="327" orient="horz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MontserratMedium-regular.fntdata"/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slide" Target="slides/slide16.xml"/><Relationship Id="rId3" Type="http://schemas.openxmlformats.org/officeDocument/2006/relationships/presProps" Target="presProps.xml"/><Relationship Id="rId25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29" Type="http://schemas.openxmlformats.org/officeDocument/2006/relationships/font" Target="fonts/MontserratMedium-boldItalic.fntdata"/><Relationship Id="rId16" Type="http://schemas.openxmlformats.org/officeDocument/2006/relationships/slide" Target="slides/slide11.xml"/><Relationship Id="rId24" Type="http://schemas.openxmlformats.org/officeDocument/2006/relationships/font" Target="fonts/Montserrat-italic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customXml" Target="../customXml/item3.xml"/><Relationship Id="rId23" Type="http://schemas.openxmlformats.org/officeDocument/2006/relationships/font" Target="fonts/Montserrat-bold.fntdata"/><Relationship Id="rId28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ustomXml" Target="../customXml/item2.xml"/><Relationship Id="rId22" Type="http://schemas.openxmlformats.org/officeDocument/2006/relationships/font" Target="fonts/Montserrat-regular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font" Target="fonts/MontserratMedium-bold.fntdata"/><Relationship Id="rId14" Type="http://schemas.openxmlformats.org/officeDocument/2006/relationships/slide" Target="slides/slide9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9a51788ac_0_10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9a51788ac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9a51788ac_0_36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9a51788ac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30dae4bfc1_0_9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30dae4bfc1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9d23b358c_10_8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9d23b358c_1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30dae4bfc1_0_4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30dae4bfc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30dae4bfc1_0_10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30dae4bfc1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30dae4bfc1_0_6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30dae4bfc1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9a51788ac_0_13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89a51788ac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113e9ccfa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3113e9cc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9d23b358c_10_7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9d23b358c_1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0dae4bfc1_0_1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30dae4bfc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0dae4bfc1_0_3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30dae4bfc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9a51788ac_0_7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9a51788ac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9a51788ac_0_25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9a51788ac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0dae4bfc1_0_8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30dae4bfc1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0dae4bfc1_0_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30dae4bfc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mple" type="title">
  <p:cSld name="TITLE">
    <p:bg>
      <p:bgPr>
        <a:solidFill>
          <a:srgbClr val="BA1083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/>
          <p:nvPr/>
        </p:nvSpPr>
        <p:spPr>
          <a:xfrm>
            <a:off x="6857982" y="3429006"/>
            <a:ext cx="2286000" cy="2286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1994" y="3429006"/>
            <a:ext cx="2286019" cy="228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0" l="79" r="79" t="0"/>
          <a:stretch/>
        </p:blipFill>
        <p:spPr>
          <a:xfrm rot="10800000">
            <a:off x="-75" y="3429006"/>
            <a:ext cx="2286019" cy="228601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title"/>
          </p:nvPr>
        </p:nvSpPr>
        <p:spPr>
          <a:xfrm>
            <a:off x="529100" y="519000"/>
            <a:ext cx="8218200" cy="14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529100" y="6357900"/>
            <a:ext cx="20709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l"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l"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l"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l"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l"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l"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l"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SaverLife.org</a:t>
            </a:r>
            <a:r>
              <a:rPr b="0" lang="en"/>
              <a:t> | June 24, 2020</a:t>
            </a:r>
            <a:endParaRPr b="0"/>
          </a:p>
        </p:txBody>
      </p:sp>
      <p:cxnSp>
        <p:nvCxnSpPr>
          <p:cNvPr id="13" name="Google Shape;13;p2"/>
          <p:cNvCxnSpPr>
            <a:stCxn id="12" idx="3"/>
          </p:cNvCxnSpPr>
          <p:nvPr/>
        </p:nvCxnSpPr>
        <p:spPr>
          <a:xfrm>
            <a:off x="2600000" y="6496500"/>
            <a:ext cx="6321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" name="Google Shape;14;p2"/>
          <p:cNvPicPr preferRelativeResize="0"/>
          <p:nvPr/>
        </p:nvPicPr>
        <p:blipFill rotWithShape="1">
          <a:blip r:embed="rId4">
            <a:alphaModFix/>
          </a:blip>
          <a:srcRect b="-17713" l="-5260" r="-5249" t="-17713"/>
          <a:stretch/>
        </p:blipFill>
        <p:spPr>
          <a:xfrm>
            <a:off x="6992823" y="4305023"/>
            <a:ext cx="2026951" cy="55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 1 1 1">
  <p:cSld name="TITLE_AND_TWO_COLUMNS_1_1_1_1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 rot="10800000">
            <a:off x="-3456253" y="0"/>
            <a:ext cx="6858000" cy="6858000"/>
          </a:xfrm>
          <a:prstGeom prst="pie">
            <a:avLst>
              <a:gd fmla="val 5408125" name="adj1"/>
              <a:gd fmla="val 16200000" name="adj2"/>
            </a:avLst>
          </a:prstGeom>
          <a:solidFill>
            <a:srgbClr val="00A6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996250" y="1943775"/>
            <a:ext cx="4628400" cy="20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9pPr>
          </a:lstStyle>
          <a:p/>
        </p:txBody>
      </p:sp>
      <p:sp>
        <p:nvSpPr>
          <p:cNvPr id="53" name="Google Shape;53;p11"/>
          <p:cNvSpPr txBox="1"/>
          <p:nvPr>
            <p:ph idx="2" type="title"/>
          </p:nvPr>
        </p:nvSpPr>
        <p:spPr>
          <a:xfrm>
            <a:off x="3996250" y="3988559"/>
            <a:ext cx="46284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33333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 1 1 1 1">
  <p:cSld name="TITLE_AND_TWO_COLUMNS_1_1_1_1_1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/>
          <p:nvPr/>
        </p:nvSpPr>
        <p:spPr>
          <a:xfrm rot="10800000">
            <a:off x="-3456253" y="0"/>
            <a:ext cx="6858000" cy="6858000"/>
          </a:xfrm>
          <a:prstGeom prst="pie">
            <a:avLst>
              <a:gd fmla="val 5408125" name="adj1"/>
              <a:gd fmla="val 16200000" name="adj2"/>
            </a:avLst>
          </a:prstGeom>
          <a:solidFill>
            <a:srgbClr val="FEAE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2"/>
          <p:cNvSpPr txBox="1"/>
          <p:nvPr>
            <p:ph type="title"/>
          </p:nvPr>
        </p:nvSpPr>
        <p:spPr>
          <a:xfrm>
            <a:off x="3996250" y="1943775"/>
            <a:ext cx="4628400" cy="20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9pPr>
          </a:lstStyle>
          <a:p/>
        </p:txBody>
      </p:sp>
      <p:sp>
        <p:nvSpPr>
          <p:cNvPr id="57" name="Google Shape;57;p12"/>
          <p:cNvSpPr txBox="1"/>
          <p:nvPr>
            <p:ph idx="2" type="title"/>
          </p:nvPr>
        </p:nvSpPr>
        <p:spPr>
          <a:xfrm>
            <a:off x="3996250" y="3988559"/>
            <a:ext cx="46284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33333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 1 1 1 1 1">
  <p:cSld name="TITLE_AND_TWO_COLUMNS_1_1_1_1_1_1"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/>
          <p:nvPr/>
        </p:nvSpPr>
        <p:spPr>
          <a:xfrm rot="10800000">
            <a:off x="-3456253" y="0"/>
            <a:ext cx="6858000" cy="6858000"/>
          </a:xfrm>
          <a:prstGeom prst="pie">
            <a:avLst>
              <a:gd fmla="val 5408125" name="adj1"/>
              <a:gd fmla="val 16200000" name="adj2"/>
            </a:avLst>
          </a:prstGeom>
          <a:solidFill>
            <a:srgbClr val="BA10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>
            <p:ph type="title"/>
          </p:nvPr>
        </p:nvSpPr>
        <p:spPr>
          <a:xfrm>
            <a:off x="3996250" y="1943775"/>
            <a:ext cx="4628400" cy="20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2" type="title"/>
          </p:nvPr>
        </p:nvSpPr>
        <p:spPr>
          <a:xfrm>
            <a:off x="3996250" y="3988559"/>
            <a:ext cx="46284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33333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 1 1 1 1 1 1">
  <p:cSld name="TITLE_AND_TWO_COLUMNS_1_1_1_1_1_1_1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 rot="10800000">
            <a:off x="-3456253" y="0"/>
            <a:ext cx="6858000" cy="6858000"/>
          </a:xfrm>
          <a:prstGeom prst="pie">
            <a:avLst>
              <a:gd fmla="val 5408125" name="adj1"/>
              <a:gd fmla="val 16200000" name="adj2"/>
            </a:avLst>
          </a:prstGeom>
          <a:solidFill>
            <a:srgbClr val="414D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>
            <p:ph type="title"/>
          </p:nvPr>
        </p:nvSpPr>
        <p:spPr>
          <a:xfrm>
            <a:off x="3996250" y="1943775"/>
            <a:ext cx="4628400" cy="20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2" type="title"/>
          </p:nvPr>
        </p:nvSpPr>
        <p:spPr>
          <a:xfrm>
            <a:off x="3996250" y="3988559"/>
            <a:ext cx="46284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33333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bg>
      <p:bgPr>
        <a:solidFill>
          <a:srgbClr val="BA1083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15"/>
          <p:cNvSpPr/>
          <p:nvPr/>
        </p:nvSpPr>
        <p:spPr>
          <a:xfrm flipH="1" rot="2700000">
            <a:off x="5732992" y="-1440667"/>
            <a:ext cx="2868449" cy="2868449"/>
          </a:xfrm>
          <a:prstGeom prst="chord">
            <a:avLst>
              <a:gd fmla="val 2700000" name="adj1"/>
              <a:gd fmla="val 1349554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2">
            <a:alphaModFix/>
          </a:blip>
          <a:srcRect b="27789" l="0" r="0" t="27789"/>
          <a:stretch/>
        </p:blipFill>
        <p:spPr>
          <a:xfrm>
            <a:off x="253350" y="4373225"/>
            <a:ext cx="8647500" cy="230732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idx="1" type="subTitle"/>
          </p:nvPr>
        </p:nvSpPr>
        <p:spPr>
          <a:xfrm>
            <a:off x="529200" y="519000"/>
            <a:ext cx="5056500" cy="29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3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b="-17713" l="-5260" r="-5249" t="-17713"/>
          <a:stretch/>
        </p:blipFill>
        <p:spPr>
          <a:xfrm>
            <a:off x="6189998" y="288823"/>
            <a:ext cx="2026951" cy="55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mple 2">
  <p:cSld name="TITLE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2275100" y="6350375"/>
            <a:ext cx="21264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8122225" y="6327374"/>
            <a:ext cx="5487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buNone/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rtl="0">
              <a:buNone/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rtl="0">
              <a:buNone/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rtl="0">
              <a:buNone/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rtl="0">
              <a:buNone/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rtl="0">
              <a:buNone/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rtl="0">
              <a:buNone/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rtl="0">
              <a:buNone/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mple 3">
  <p:cSld name="TITLE_3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2275100" y="6350375"/>
            <a:ext cx="21264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122225" y="6327374"/>
            <a:ext cx="5487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buNone/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rtl="0">
              <a:buNone/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rtl="0">
              <a:buNone/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rtl="0">
              <a:buNone/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rtl="0">
              <a:buNone/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rtl="0">
              <a:buNone/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rtl="0">
              <a:buNone/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rtl="0">
              <a:buNone/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mple 4">
  <p:cSld name="TITLE_4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/>
        </p:nvSpPr>
        <p:spPr>
          <a:xfrm>
            <a:off x="2275100" y="6350375"/>
            <a:ext cx="21264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122225" y="6327374"/>
            <a:ext cx="5487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buNone/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rtl="0">
              <a:buNone/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rtl="0">
              <a:buNone/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rtl="0">
              <a:buNone/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rtl="0">
              <a:buNone/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rtl="0">
              <a:buNone/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rtl="0">
              <a:buNone/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rtl="0">
              <a:buNone/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mple 5">
  <p:cSld name="TITLE_5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/>
        </p:nvSpPr>
        <p:spPr>
          <a:xfrm>
            <a:off x="2275100" y="6350375"/>
            <a:ext cx="21264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122225" y="6327374"/>
            <a:ext cx="5487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buNone/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rtl="0">
              <a:buNone/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rtl="0">
              <a:buNone/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rtl="0">
              <a:buNone/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rtl="0">
              <a:buNone/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rtl="0">
              <a:buNone/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rtl="0">
              <a:buNone/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rtl="0">
              <a:buNone/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 2">
  <p:cSld name="TITLE_AND_TWO_COLUMNS_1_3">
    <p:bg>
      <p:bgPr>
        <a:solidFill>
          <a:srgbClr val="BA1083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8250300" y="6339075"/>
            <a:ext cx="3744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6" name="Google Shape;86;p20"/>
          <p:cNvCxnSpPr>
            <a:stCxn id="87" idx="1"/>
            <a:endCxn id="85" idx="1"/>
          </p:cNvCxnSpPr>
          <p:nvPr/>
        </p:nvCxnSpPr>
        <p:spPr>
          <a:xfrm>
            <a:off x="529200" y="6477675"/>
            <a:ext cx="77211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mple 1">
  <p:cSld name="TITLE_1">
    <p:bg>
      <p:bgPr>
        <a:solidFill>
          <a:srgbClr val="FFFFF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529100" y="6339075"/>
            <a:ext cx="20709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l"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l"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l"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l"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l"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l"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l"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SaverLife.org</a:t>
            </a:r>
            <a:r>
              <a:rPr b="0" lang="en"/>
              <a:t> | May 29, 2020</a:t>
            </a:r>
            <a:endParaRPr b="0"/>
          </a:p>
        </p:txBody>
      </p:sp>
      <p:sp>
        <p:nvSpPr>
          <p:cNvPr id="17" name="Google Shape;17;p3"/>
          <p:cNvSpPr/>
          <p:nvPr/>
        </p:nvSpPr>
        <p:spPr>
          <a:xfrm>
            <a:off x="6857982" y="3429006"/>
            <a:ext cx="2286000" cy="2286000"/>
          </a:xfrm>
          <a:prstGeom prst="ellipse">
            <a:avLst/>
          </a:prstGeom>
          <a:solidFill>
            <a:srgbClr val="BA10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8" name="Google Shape;1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4571994" y="3429006"/>
            <a:ext cx="2286019" cy="228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-75" y="3429006"/>
            <a:ext cx="2286019" cy="228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72508" y="4386593"/>
            <a:ext cx="1656950" cy="370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>
            <p:ph type="title"/>
          </p:nvPr>
        </p:nvSpPr>
        <p:spPr>
          <a:xfrm>
            <a:off x="529100" y="519000"/>
            <a:ext cx="8218200" cy="14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3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</a:defRPr>
            </a:lvl9pPr>
          </a:lstStyle>
          <a:p/>
        </p:txBody>
      </p:sp>
      <p:cxnSp>
        <p:nvCxnSpPr>
          <p:cNvPr id="22" name="Google Shape;22;p3"/>
          <p:cNvCxnSpPr>
            <a:stCxn id="16" idx="3"/>
          </p:cNvCxnSpPr>
          <p:nvPr/>
        </p:nvCxnSpPr>
        <p:spPr>
          <a:xfrm>
            <a:off x="2600000" y="6477675"/>
            <a:ext cx="6321000" cy="0"/>
          </a:xfrm>
          <a:prstGeom prst="straightConnector1">
            <a:avLst/>
          </a:prstGeom>
          <a:noFill/>
          <a:ln cap="flat" cmpd="sng" w="9525">
            <a:solidFill>
              <a:srgbClr val="33333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type="secHead">
  <p:cSld name="SECTION_HEADER">
    <p:bg>
      <p:bgPr>
        <a:solidFill>
          <a:srgbClr val="FFFFFF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0" y="6116600"/>
            <a:ext cx="9144000" cy="741300"/>
          </a:xfrm>
          <a:prstGeom prst="rect">
            <a:avLst/>
          </a:prstGeom>
          <a:solidFill>
            <a:srgbClr val="BA10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 txBox="1"/>
          <p:nvPr>
            <p:ph idx="2" type="sldNum"/>
          </p:nvPr>
        </p:nvSpPr>
        <p:spPr>
          <a:xfrm>
            <a:off x="529100" y="6339075"/>
            <a:ext cx="20709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l"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l"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l"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l"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l"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l"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l"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SaverLife.org</a:t>
            </a:r>
            <a:r>
              <a:rPr b="0" lang="en"/>
              <a:t> | May 29, 2020</a:t>
            </a:r>
            <a:endParaRPr b="0"/>
          </a:p>
        </p:txBody>
      </p:sp>
      <p:cxnSp>
        <p:nvCxnSpPr>
          <p:cNvPr id="27" name="Google Shape;27;p4"/>
          <p:cNvCxnSpPr>
            <a:stCxn id="26" idx="3"/>
          </p:cNvCxnSpPr>
          <p:nvPr/>
        </p:nvCxnSpPr>
        <p:spPr>
          <a:xfrm>
            <a:off x="2600000" y="6477675"/>
            <a:ext cx="6321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rgbClr val="BA1083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27793" l="0" r="0" t="27793"/>
          <a:stretch/>
        </p:blipFill>
        <p:spPr>
          <a:xfrm>
            <a:off x="253350" y="4373675"/>
            <a:ext cx="8647500" cy="230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rgbClr val="FFFFFF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251825" y="6339075"/>
            <a:ext cx="3729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2" name="Google Shape;32;p6"/>
          <p:cNvCxnSpPr>
            <a:stCxn id="33" idx="1"/>
            <a:endCxn id="31" idx="1"/>
          </p:cNvCxnSpPr>
          <p:nvPr/>
        </p:nvCxnSpPr>
        <p:spPr>
          <a:xfrm>
            <a:off x="529225" y="6477675"/>
            <a:ext cx="7722600" cy="0"/>
          </a:xfrm>
          <a:prstGeom prst="straightConnector1">
            <a:avLst/>
          </a:prstGeom>
          <a:noFill/>
          <a:ln cap="flat" cmpd="sng" w="9525">
            <a:solidFill>
              <a:srgbClr val="33333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bg>
      <p:bgPr>
        <a:solidFill>
          <a:srgbClr val="BA1083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250300" y="6339075"/>
            <a:ext cx="3744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6" name="Google Shape;36;p7"/>
          <p:cNvCxnSpPr>
            <a:stCxn id="37" idx="1"/>
            <a:endCxn id="35" idx="1"/>
          </p:cNvCxnSpPr>
          <p:nvPr/>
        </p:nvCxnSpPr>
        <p:spPr>
          <a:xfrm>
            <a:off x="529200" y="6477675"/>
            <a:ext cx="77211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 1">
  <p:cSld name="TITLE_AND_TWO_COLUMNS_1_1">
    <p:bg>
      <p:bgPr>
        <a:solidFill>
          <a:srgbClr val="BA1083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/>
          <p:nvPr/>
        </p:nvSpPr>
        <p:spPr>
          <a:xfrm rot="10800000">
            <a:off x="-3456253" y="0"/>
            <a:ext cx="6858000" cy="6858000"/>
          </a:xfrm>
          <a:prstGeom prst="pie">
            <a:avLst>
              <a:gd fmla="val 5408125" name="adj1"/>
              <a:gd fmla="val 16200000" name="adj2"/>
            </a:avLst>
          </a:prstGeom>
          <a:solidFill>
            <a:srgbClr val="FEAE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8"/>
          <p:cNvSpPr txBox="1"/>
          <p:nvPr>
            <p:ph type="title"/>
          </p:nvPr>
        </p:nvSpPr>
        <p:spPr>
          <a:xfrm>
            <a:off x="3996250" y="1943775"/>
            <a:ext cx="4628400" cy="20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2" type="title"/>
          </p:nvPr>
        </p:nvSpPr>
        <p:spPr>
          <a:xfrm>
            <a:off x="3996250" y="3988559"/>
            <a:ext cx="46284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 1 1">
  <p:cSld name="TITLE_AND_TWO_COLUMNS_1_1_1">
    <p:bg>
      <p:bgPr>
        <a:solidFill>
          <a:srgbClr val="BA1083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 rot="10800000">
            <a:off x="-3456253" y="0"/>
            <a:ext cx="6858000" cy="6858000"/>
          </a:xfrm>
          <a:prstGeom prst="pie">
            <a:avLst>
              <a:gd fmla="val 5408125" name="adj1"/>
              <a:gd fmla="val 16200000" name="adj2"/>
            </a:avLst>
          </a:prstGeom>
          <a:solidFill>
            <a:srgbClr val="00A6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9"/>
          <p:cNvSpPr txBox="1"/>
          <p:nvPr>
            <p:ph type="title"/>
          </p:nvPr>
        </p:nvSpPr>
        <p:spPr>
          <a:xfrm>
            <a:off x="3996250" y="1943775"/>
            <a:ext cx="4628400" cy="20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2" type="title"/>
          </p:nvPr>
        </p:nvSpPr>
        <p:spPr>
          <a:xfrm>
            <a:off x="3996250" y="3988559"/>
            <a:ext cx="46284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 1 1 2">
  <p:cSld name="TITLE_AND_TWO_COLUMNS_1_1_1_2">
    <p:bg>
      <p:bgPr>
        <a:solidFill>
          <a:srgbClr val="BA1083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type="title"/>
          </p:nvPr>
        </p:nvSpPr>
        <p:spPr>
          <a:xfrm>
            <a:off x="3996250" y="1943775"/>
            <a:ext cx="4628400" cy="20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2" type="title"/>
          </p:nvPr>
        </p:nvSpPr>
        <p:spPr>
          <a:xfrm>
            <a:off x="3996250" y="3988559"/>
            <a:ext cx="46284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10"/>
          <p:cNvSpPr/>
          <p:nvPr/>
        </p:nvSpPr>
        <p:spPr>
          <a:xfrm rot="10800000">
            <a:off x="-3456253" y="0"/>
            <a:ext cx="6858000" cy="6858000"/>
          </a:xfrm>
          <a:prstGeom prst="pie">
            <a:avLst>
              <a:gd fmla="val 5408125" name="adj1"/>
              <a:gd fmla="val 16200000" name="adj2"/>
            </a:avLst>
          </a:prstGeom>
          <a:solidFill>
            <a:srgbClr val="414D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about.saverlife.org/research-posts/ctc-six-months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9.jpg"/><Relationship Id="rId5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federalreserve.gov/publications/files/2021-report-economic-well-being-us-households-202205.pdf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type="title"/>
          </p:nvPr>
        </p:nvSpPr>
        <p:spPr>
          <a:xfrm>
            <a:off x="529100" y="519000"/>
            <a:ext cx="8218200" cy="27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SaverLife’s CTC Findings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Impacts on Financial Security: Voices of Families and Households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529100" y="6357900"/>
            <a:ext cx="20709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SaverLife.org</a:t>
            </a:r>
            <a:r>
              <a:rPr b="0" lang="en"/>
              <a:t> | June 4, 2022</a:t>
            </a:r>
            <a:endParaRPr b="0"/>
          </a:p>
        </p:txBody>
      </p:sp>
      <p:pic>
        <p:nvPicPr>
          <p:cNvPr id="94" name="Google Shape;94;p21"/>
          <p:cNvPicPr preferRelativeResize="0"/>
          <p:nvPr/>
        </p:nvPicPr>
        <p:blipFill rotWithShape="1">
          <a:blip r:embed="rId3">
            <a:alphaModFix/>
          </a:blip>
          <a:srcRect b="61496" l="40852" r="36925" t="5170"/>
          <a:stretch/>
        </p:blipFill>
        <p:spPr>
          <a:xfrm>
            <a:off x="2285950" y="3429000"/>
            <a:ext cx="2286000" cy="2286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5" name="Google Shape;95;p21"/>
          <p:cNvSpPr txBox="1"/>
          <p:nvPr/>
        </p:nvSpPr>
        <p:spPr>
          <a:xfrm>
            <a:off x="529100" y="5823600"/>
            <a:ext cx="72999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Danielle Bautista | Senior Policy Associate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/>
          <p:nvPr>
            <p:ph idx="12" type="sldNum"/>
          </p:nvPr>
        </p:nvSpPr>
        <p:spPr>
          <a:xfrm>
            <a:off x="8251825" y="6339075"/>
            <a:ext cx="3729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p30"/>
          <p:cNvSpPr txBox="1"/>
          <p:nvPr/>
        </p:nvSpPr>
        <p:spPr>
          <a:xfrm>
            <a:off x="529100" y="519000"/>
            <a:ext cx="8141700" cy="12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BA1083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b="1" sz="3000">
              <a:solidFill>
                <a:srgbClr val="BA108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30"/>
          <p:cNvSpPr txBox="1"/>
          <p:nvPr/>
        </p:nvSpPr>
        <p:spPr>
          <a:xfrm>
            <a:off x="524100" y="1816200"/>
            <a:ext cx="8095800" cy="41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Montserrat Medium"/>
              <a:buChar char="●"/>
            </a:pPr>
            <a:r>
              <a:rPr lang="en" sz="1600">
                <a:solidFill>
                  <a:srgbClr val="33333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SaverLife recently partnered with Commonwealth to develop a deep dive tax refund + CTC overview</a:t>
            </a:r>
            <a:endParaRPr sz="1600">
              <a:solidFill>
                <a:srgbClr val="33333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33333"/>
              </a:buClr>
              <a:buSzPts val="1600"/>
              <a:buFont typeface="Montserrat Medium"/>
              <a:buChar char="●"/>
            </a:pPr>
            <a:r>
              <a:rPr lang="en" sz="1600">
                <a:solidFill>
                  <a:srgbClr val="33333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Over half said their tax refund—which includes the remainder of the CTC—will make it more likely that they’re able to make </a:t>
            </a:r>
            <a:r>
              <a:rPr b="1" lang="en" sz="1600" u="sng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full housing payment</a:t>
            </a:r>
            <a:endParaRPr b="1" sz="1600" u="sng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31"/>
          <p:cNvSpPr txBox="1"/>
          <p:nvPr>
            <p:ph idx="1" type="subTitle"/>
          </p:nvPr>
        </p:nvSpPr>
        <p:spPr>
          <a:xfrm>
            <a:off x="529100" y="375825"/>
            <a:ext cx="5320500" cy="40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“I used much of my tax refund to make advanced mortgage payments. Actually, I’ve paid my mortgage through September 2022 in preparation for a rainy day.” — Gabriella, Nevada</a:t>
            </a:r>
            <a:endParaRPr sz="2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/>
          <p:nvPr>
            <p:ph type="title"/>
          </p:nvPr>
        </p:nvSpPr>
        <p:spPr>
          <a:xfrm>
            <a:off x="3996250" y="1943775"/>
            <a:ext cx="4628400" cy="20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Looking to the future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/>
          <p:nvPr>
            <p:ph idx="12" type="sldNum"/>
          </p:nvPr>
        </p:nvSpPr>
        <p:spPr>
          <a:xfrm>
            <a:off x="8251825" y="6339075"/>
            <a:ext cx="3729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9" name="Google Shape;17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488" y="186125"/>
            <a:ext cx="7947022" cy="6152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/>
          <p:nvPr>
            <p:ph idx="12" type="sldNum"/>
          </p:nvPr>
        </p:nvSpPr>
        <p:spPr>
          <a:xfrm>
            <a:off x="8251825" y="6339075"/>
            <a:ext cx="3729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5" name="Google Shape;18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/>
          <p:nvPr>
            <p:ph idx="12" type="sldNum"/>
          </p:nvPr>
        </p:nvSpPr>
        <p:spPr>
          <a:xfrm>
            <a:off x="8251825" y="6339075"/>
            <a:ext cx="3729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1" name="Google Shape;191;p35"/>
          <p:cNvSpPr txBox="1"/>
          <p:nvPr/>
        </p:nvSpPr>
        <p:spPr>
          <a:xfrm>
            <a:off x="529100" y="519000"/>
            <a:ext cx="8141700" cy="12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BA1083"/>
                </a:solidFill>
                <a:latin typeface="Montserrat"/>
                <a:ea typeface="Montserrat"/>
                <a:cs typeface="Montserrat"/>
                <a:sym typeface="Montserrat"/>
              </a:rPr>
              <a:t>Looking to the future</a:t>
            </a:r>
            <a:endParaRPr b="1" sz="3000">
              <a:solidFill>
                <a:srgbClr val="BA108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35"/>
          <p:cNvSpPr txBox="1"/>
          <p:nvPr/>
        </p:nvSpPr>
        <p:spPr>
          <a:xfrm>
            <a:off x="529100" y="2191500"/>
            <a:ext cx="8095800" cy="41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Montserrat Medium"/>
              <a:buChar char="●"/>
            </a:pPr>
            <a:r>
              <a:rPr lang="en" sz="1600">
                <a:solidFill>
                  <a:srgbClr val="33333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</a:t>
            </a:r>
            <a:r>
              <a:rPr lang="en" sz="1600">
                <a:solidFill>
                  <a:srgbClr val="33333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 Child Tax Credit should remain fully refundable </a:t>
            </a:r>
            <a:endParaRPr sz="1600">
              <a:solidFill>
                <a:srgbClr val="33333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Montserrat Medium"/>
              <a:buChar char="●"/>
            </a:pPr>
            <a:r>
              <a:rPr lang="en" sz="1600">
                <a:solidFill>
                  <a:srgbClr val="33333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Offering monthly payments makes sense because these regular payments meet families’ monthly needs</a:t>
            </a:r>
            <a:endParaRPr>
              <a:solidFill>
                <a:srgbClr val="33333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Montserrat Medium"/>
              <a:buChar char="●"/>
            </a:pPr>
            <a:r>
              <a:rPr lang="en" sz="1600">
                <a:solidFill>
                  <a:srgbClr val="33333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Statewide CTC efforts are underway, but millions more would benefit from a federally expanded CTC</a:t>
            </a:r>
            <a:endParaRPr sz="1600">
              <a:solidFill>
                <a:srgbClr val="33333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u="sng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3"/>
              </a:rPr>
              <a:t>Read SaverLife’s full, 6-month overview report here</a:t>
            </a:r>
            <a:endParaRPr>
              <a:solidFill>
                <a:srgbClr val="33333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/>
          <p:nvPr>
            <p:ph type="title"/>
          </p:nvPr>
        </p:nvSpPr>
        <p:spPr>
          <a:xfrm>
            <a:off x="529100" y="519000"/>
            <a:ext cx="8218200" cy="34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Danielle Bautista, Senior Policy Associate at SaverLife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danielle@saverlife.org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6"/>
          <p:cNvSpPr txBox="1"/>
          <p:nvPr>
            <p:ph idx="12" type="sldNum"/>
          </p:nvPr>
        </p:nvSpPr>
        <p:spPr>
          <a:xfrm>
            <a:off x="529100" y="6339075"/>
            <a:ext cx="20709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SaverLife.org | June 4, 2022</a:t>
            </a:r>
            <a:endParaRPr/>
          </a:p>
        </p:txBody>
      </p:sp>
      <p:pic>
        <p:nvPicPr>
          <p:cNvPr id="199" name="Google Shape;199;p36"/>
          <p:cNvPicPr preferRelativeResize="0"/>
          <p:nvPr/>
        </p:nvPicPr>
        <p:blipFill rotWithShape="1">
          <a:blip r:embed="rId3">
            <a:alphaModFix/>
          </a:blip>
          <a:srcRect b="9063" l="0" r="0" t="9063"/>
          <a:stretch/>
        </p:blipFill>
        <p:spPr>
          <a:xfrm>
            <a:off x="2285950" y="3429000"/>
            <a:ext cx="2286000" cy="2286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/>
          <p:nvPr/>
        </p:nvSpPr>
        <p:spPr>
          <a:xfrm>
            <a:off x="529100" y="519000"/>
            <a:ext cx="814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 SaverLife Community</a:t>
            </a:r>
            <a:endParaRPr b="1" i="1"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1" name="Google Shape;101;p22"/>
          <p:cNvPicPr preferRelativeResize="0"/>
          <p:nvPr/>
        </p:nvPicPr>
        <p:blipFill rotWithShape="1">
          <a:blip r:embed="rId3">
            <a:alphaModFix/>
          </a:blip>
          <a:srcRect b="12495" l="0" r="0" t="12502"/>
          <a:stretch/>
        </p:blipFill>
        <p:spPr>
          <a:xfrm>
            <a:off x="0" y="1526138"/>
            <a:ext cx="2286000" cy="228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2" name="Google Shape;10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1962" y="1526138"/>
            <a:ext cx="2286000" cy="228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3" name="Google Shape;103;p22"/>
          <p:cNvPicPr preferRelativeResize="0"/>
          <p:nvPr/>
        </p:nvPicPr>
        <p:blipFill rotWithShape="1">
          <a:blip r:embed="rId5">
            <a:alphaModFix/>
          </a:blip>
          <a:srcRect b="0" l="12502" r="12495" t="0"/>
          <a:stretch/>
        </p:blipFill>
        <p:spPr>
          <a:xfrm>
            <a:off x="3352781" y="3812101"/>
            <a:ext cx="2286000" cy="2286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4" name="Google Shape;104;p22"/>
          <p:cNvSpPr/>
          <p:nvPr/>
        </p:nvSpPr>
        <p:spPr>
          <a:xfrm>
            <a:off x="6857943" y="1526100"/>
            <a:ext cx="2286000" cy="2286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solidFill>
                  <a:srgbClr val="BA1083"/>
                </a:solidFill>
                <a:latin typeface="Montserrat"/>
                <a:ea typeface="Montserrat"/>
                <a:cs typeface="Montserrat"/>
                <a:sym typeface="Montserrat"/>
              </a:rPr>
              <a:t>$</a:t>
            </a:r>
            <a:r>
              <a:rPr b="1" lang="en" sz="4700">
                <a:solidFill>
                  <a:srgbClr val="BA1083"/>
                </a:solidFill>
                <a:latin typeface="Montserrat"/>
                <a:ea typeface="Montserrat"/>
                <a:cs typeface="Montserrat"/>
                <a:sym typeface="Montserrat"/>
              </a:rPr>
              <a:t>31K</a:t>
            </a:r>
            <a:endParaRPr b="1" sz="4700">
              <a:solidFill>
                <a:srgbClr val="BA108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BA108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average income</a:t>
            </a:r>
            <a:endParaRPr>
              <a:solidFill>
                <a:srgbClr val="BA108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5" name="Google Shape;105;p22"/>
          <p:cNvSpPr/>
          <p:nvPr/>
        </p:nvSpPr>
        <p:spPr>
          <a:xfrm>
            <a:off x="1066793" y="3930513"/>
            <a:ext cx="2286000" cy="2286000"/>
          </a:xfrm>
          <a:prstGeom prst="ellipse">
            <a:avLst/>
          </a:prstGeom>
          <a:solidFill>
            <a:srgbClr val="00A6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82%</a:t>
            </a:r>
            <a:endParaRPr b="1" sz="4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 not have a college degree</a:t>
            </a:r>
            <a:endParaRPr sz="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2"/>
          <p:cNvSpPr/>
          <p:nvPr/>
        </p:nvSpPr>
        <p:spPr>
          <a:xfrm>
            <a:off x="2285955" y="1526088"/>
            <a:ext cx="2286000" cy="2286000"/>
          </a:xfrm>
          <a:prstGeom prst="ellipse">
            <a:avLst/>
          </a:prstGeom>
          <a:solidFill>
            <a:srgbClr val="FEAE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82%</a:t>
            </a:r>
            <a:endParaRPr b="1" sz="4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women</a:t>
            </a: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7" name="Google Shape;107;p22"/>
          <p:cNvSpPr/>
          <p:nvPr/>
        </p:nvSpPr>
        <p:spPr>
          <a:xfrm>
            <a:off x="5638755" y="3812088"/>
            <a:ext cx="2286000" cy="2286000"/>
          </a:xfrm>
          <a:prstGeom prst="ellipse">
            <a:avLst/>
          </a:prstGeom>
          <a:solidFill>
            <a:srgbClr val="414D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60%</a:t>
            </a:r>
            <a:endParaRPr b="1" sz="4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BIPOC</a:t>
            </a: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>
            <p:ph type="title"/>
          </p:nvPr>
        </p:nvSpPr>
        <p:spPr>
          <a:xfrm>
            <a:off x="3996250" y="1943775"/>
            <a:ext cx="4628400" cy="20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members used the CTC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2" type="sldNum"/>
          </p:nvPr>
        </p:nvSpPr>
        <p:spPr>
          <a:xfrm>
            <a:off x="8251825" y="6339075"/>
            <a:ext cx="3729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8" name="Google Shape;118;p24"/>
          <p:cNvPicPr preferRelativeResize="0"/>
          <p:nvPr/>
        </p:nvPicPr>
        <p:blipFill rotWithShape="1">
          <a:blip r:embed="rId3">
            <a:alphaModFix/>
          </a:blip>
          <a:srcRect b="0" l="3552" r="2972" t="0"/>
          <a:stretch/>
        </p:blipFill>
        <p:spPr>
          <a:xfrm>
            <a:off x="0" y="1186263"/>
            <a:ext cx="9144001" cy="448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idx="12" type="sldNum"/>
          </p:nvPr>
        </p:nvSpPr>
        <p:spPr>
          <a:xfrm>
            <a:off x="8250300" y="6339075"/>
            <a:ext cx="3744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124" name="Google Shape;12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33275" cy="328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250" y="2992325"/>
            <a:ext cx="5020125" cy="334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>
            <p:ph idx="12" type="sldNum"/>
          </p:nvPr>
        </p:nvSpPr>
        <p:spPr>
          <a:xfrm>
            <a:off x="8251825" y="6339075"/>
            <a:ext cx="3729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1" name="Google Shape;131;p26"/>
          <p:cNvSpPr txBox="1"/>
          <p:nvPr/>
        </p:nvSpPr>
        <p:spPr>
          <a:xfrm>
            <a:off x="529100" y="519000"/>
            <a:ext cx="8141700" cy="12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Staying afloat</a:t>
            </a:r>
            <a:endParaRPr b="1" sz="3000">
              <a:solidFill>
                <a:srgbClr val="BA108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6"/>
          <p:cNvSpPr txBox="1"/>
          <p:nvPr/>
        </p:nvSpPr>
        <p:spPr>
          <a:xfrm>
            <a:off x="552050" y="4674100"/>
            <a:ext cx="8095800" cy="12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3333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CTC payments helped families pay their bills. In a recent poll of CTC recipients, 49% said since receiving CTC payments, they are “much more likely to pay them {utility bills} on time and in full.”*</a:t>
            </a:r>
            <a:endParaRPr sz="1600">
              <a:solidFill>
                <a:srgbClr val="33333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600">
              <a:solidFill>
                <a:srgbClr val="33333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3" name="Google Shape;133;p26"/>
          <p:cNvSpPr txBox="1"/>
          <p:nvPr/>
        </p:nvSpPr>
        <p:spPr>
          <a:xfrm>
            <a:off x="564050" y="1446125"/>
            <a:ext cx="4639500" cy="25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BA1083"/>
                </a:solidFill>
                <a:latin typeface="Georgia"/>
                <a:ea typeface="Georgia"/>
                <a:cs typeface="Georgia"/>
                <a:sym typeface="Georgia"/>
              </a:rPr>
              <a:t>“The CTC helps you set your kid up for success, whether it is for [a] future down payment on [my daughter’s] house, future educational pursuit, or anything she wants to do, [my daughter] has that cushion.”</a:t>
            </a:r>
            <a:endParaRPr sz="1800">
              <a:solidFill>
                <a:srgbClr val="BA108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A1083"/>
                </a:solidFill>
                <a:latin typeface="Georgia"/>
                <a:ea typeface="Georgia"/>
                <a:cs typeface="Georgia"/>
                <a:sym typeface="Georgia"/>
              </a:rPr>
              <a:t>— Gabriella, Nevada</a:t>
            </a:r>
            <a:endParaRPr sz="1800">
              <a:solidFill>
                <a:srgbClr val="BA108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34" name="Google Shape;134;p26"/>
          <p:cNvCxnSpPr/>
          <p:nvPr/>
        </p:nvCxnSpPr>
        <p:spPr>
          <a:xfrm>
            <a:off x="646950" y="4218213"/>
            <a:ext cx="7850100" cy="0"/>
          </a:xfrm>
          <a:prstGeom prst="straightConnector1">
            <a:avLst/>
          </a:prstGeom>
          <a:noFill/>
          <a:ln cap="flat" cmpd="sng" w="9525">
            <a:solidFill>
              <a:srgbClr val="BA108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5" name="Google Shape;135;p26"/>
          <p:cNvSpPr txBox="1"/>
          <p:nvPr/>
        </p:nvSpPr>
        <p:spPr>
          <a:xfrm>
            <a:off x="524100" y="6427191"/>
            <a:ext cx="80958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33333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* Based on 123 survey responses collected between 12/16/21 and 1/1/22.</a:t>
            </a:r>
            <a:endParaRPr i="1" sz="1200">
              <a:solidFill>
                <a:srgbClr val="33333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33333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600">
              <a:solidFill>
                <a:srgbClr val="33333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36" name="Google Shape;1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2275" y="1531950"/>
            <a:ext cx="3639425" cy="242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3996250" y="1943775"/>
            <a:ext cx="4628400" cy="20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CTC and Housing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idx="12" type="sldNum"/>
          </p:nvPr>
        </p:nvSpPr>
        <p:spPr>
          <a:xfrm>
            <a:off x="8251825" y="6339075"/>
            <a:ext cx="3729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28"/>
          <p:cNvSpPr txBox="1"/>
          <p:nvPr/>
        </p:nvSpPr>
        <p:spPr>
          <a:xfrm>
            <a:off x="529100" y="519000"/>
            <a:ext cx="8141700" cy="12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BA1083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b="1" sz="3000">
              <a:solidFill>
                <a:srgbClr val="BA108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8"/>
          <p:cNvSpPr txBox="1"/>
          <p:nvPr/>
        </p:nvSpPr>
        <p:spPr>
          <a:xfrm>
            <a:off x="524100" y="1729750"/>
            <a:ext cx="8095800" cy="48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Montserrat Medium"/>
              <a:buChar char="●"/>
            </a:pPr>
            <a:r>
              <a:rPr lang="en" sz="1600">
                <a:solidFill>
                  <a:srgbClr val="33333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We surveyed our members in January 2022 and found that over half our members were spending more than 30% on housing, </a:t>
            </a:r>
            <a:r>
              <a:rPr lang="en" sz="1600">
                <a:solidFill>
                  <a:srgbClr val="33333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which is consistent with </a:t>
            </a:r>
            <a:r>
              <a:rPr lang="en" sz="1600" u="sng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 SHED data</a:t>
            </a:r>
            <a:r>
              <a:rPr lang="en" sz="1600">
                <a:solidFill>
                  <a:srgbClr val="33333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*</a:t>
            </a:r>
            <a:endParaRPr sz="1600">
              <a:solidFill>
                <a:srgbClr val="33333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Montserrat Medium"/>
              <a:buChar char="○"/>
            </a:pPr>
            <a:r>
              <a:rPr lang="en" sz="1600">
                <a:solidFill>
                  <a:srgbClr val="33333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32% spent between 30-50% of their income on housing</a:t>
            </a:r>
            <a:endParaRPr sz="1600">
              <a:solidFill>
                <a:srgbClr val="33333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Montserrat Medium"/>
              <a:buChar char="○"/>
            </a:pPr>
            <a:r>
              <a:rPr lang="en" sz="1600">
                <a:solidFill>
                  <a:srgbClr val="33333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19% spent over half of their income on housing</a:t>
            </a:r>
            <a:endParaRPr sz="1600">
              <a:solidFill>
                <a:srgbClr val="33333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3333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Montserrat Medium"/>
              <a:buChar char="●"/>
            </a:pPr>
            <a:r>
              <a:rPr lang="en" sz="1600">
                <a:solidFill>
                  <a:srgbClr val="33333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Since July 2021</a:t>
            </a:r>
            <a:endParaRPr sz="1600">
              <a:solidFill>
                <a:srgbClr val="33333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Montserrat Medium"/>
              <a:buChar char="○"/>
            </a:pPr>
            <a:r>
              <a:rPr lang="en" sz="1600">
                <a:solidFill>
                  <a:srgbClr val="33333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30% received an eviction notice</a:t>
            </a:r>
            <a:endParaRPr sz="1600">
              <a:solidFill>
                <a:srgbClr val="33333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Montserrat Medium"/>
              <a:buChar char="○"/>
            </a:pPr>
            <a:r>
              <a:rPr lang="en" sz="1600">
                <a:solidFill>
                  <a:srgbClr val="33333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24% stayed with a friend or relative while looking for housing</a:t>
            </a:r>
            <a:endParaRPr sz="1600">
              <a:solidFill>
                <a:srgbClr val="33333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Montserrat Medium"/>
              <a:buChar char="○"/>
            </a:pPr>
            <a:r>
              <a:rPr lang="en" sz="1600">
                <a:solidFill>
                  <a:srgbClr val="33333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11% used a hotel, motel, or shelter as temporary housing for financial reasons</a:t>
            </a:r>
            <a:endParaRPr sz="1600">
              <a:solidFill>
                <a:srgbClr val="33333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*Survey of Household Economic Decisionmaking (SHED)</a:t>
            </a:r>
            <a:endParaRPr sz="1200">
              <a:solidFill>
                <a:srgbClr val="33333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3333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3333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33333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*Based on 543 responses collected between 1/25 and 1/28 </a:t>
            </a:r>
            <a:endParaRPr sz="1200">
              <a:solidFill>
                <a:srgbClr val="33333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4" name="Google Shape;154;p29"/>
          <p:cNvSpPr txBox="1"/>
          <p:nvPr>
            <p:ph idx="1" type="subTitle"/>
          </p:nvPr>
        </p:nvSpPr>
        <p:spPr>
          <a:xfrm>
            <a:off x="529100" y="375825"/>
            <a:ext cx="5176200" cy="29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SaverLife member </a:t>
            </a:r>
            <a:r>
              <a:rPr lang="en" sz="3400"/>
              <a:t>Tiffaney said housing</a:t>
            </a:r>
            <a:r>
              <a:rPr lang="en" sz="3400"/>
              <a:t> is her biggest monthly expense </a:t>
            </a:r>
            <a:endParaRPr sz="3400"/>
          </a:p>
        </p:txBody>
      </p:sp>
      <p:sp>
        <p:nvSpPr>
          <p:cNvPr id="155" name="Google Shape;155;p29"/>
          <p:cNvSpPr txBox="1"/>
          <p:nvPr/>
        </p:nvSpPr>
        <p:spPr>
          <a:xfrm>
            <a:off x="529100" y="2771550"/>
            <a:ext cx="749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Prior to July 2021, the rent for her two-bedroom, two-bathroom apartment cost $1,385. Last summer, her rent increased to a staggering $2,100.</a:t>
            </a:r>
            <a:endParaRPr b="1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●"/>
            </a:pPr>
            <a:r>
              <a:rPr b="1"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2021 median rent in FL for a 2BR: $1,321 (RentData.org)</a:t>
            </a:r>
            <a:endParaRPr b="1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●"/>
            </a:pPr>
            <a:r>
              <a:rPr b="1"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2022 median rent in FL for a 2BR: $1,530 (RentData.org)</a:t>
            </a:r>
            <a:endParaRPr b="1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F35217908A734AB9FEF7F72A2A509C" ma:contentTypeVersion="15" ma:contentTypeDescription="Create a new document." ma:contentTypeScope="" ma:versionID="65ad5034af2795e615e4d317a48d79ab">
  <xsd:schema xmlns:xsd="http://www.w3.org/2001/XMLSchema" xmlns:xs="http://www.w3.org/2001/XMLSchema" xmlns:p="http://schemas.microsoft.com/office/2006/metadata/properties" xmlns:ns2="4bc14088-c398-4d63-af95-98cec111aba1" xmlns:ns3="3800effd-6de2-41be-ade8-d7f34b4b4697" targetNamespace="http://schemas.microsoft.com/office/2006/metadata/properties" ma:root="true" ma:fieldsID="e2a09560bc6c59e469103d8adc1cb835" ns2:_="" ns3:_="">
    <xsd:import namespace="4bc14088-c398-4d63-af95-98cec111aba1"/>
    <xsd:import namespace="3800effd-6de2-41be-ade8-d7f34b4b46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c14088-c398-4d63-af95-98cec111ab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04f1d40-4f8b-488a-ba31-96bb90ef78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00effd-6de2-41be-ade8-d7f34b4b469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b90e83c-347c-4005-9195-40c9362d393f}" ma:internalName="TaxCatchAll" ma:showField="CatchAllData" ma:web="3800effd-6de2-41be-ade8-d7f34b4b46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800effd-6de2-41be-ade8-d7f34b4b4697">
      <UserInfo>
        <DisplayName/>
        <AccountId xsi:nil="true"/>
        <AccountType/>
      </UserInfo>
    </SharedWithUsers>
    <MediaLengthInSeconds xmlns="4bc14088-c398-4d63-af95-98cec111aba1" xsi:nil="true"/>
    <lcf76f155ced4ddcb4097134ff3c332f xmlns="4bc14088-c398-4d63-af95-98cec111aba1">
      <Terms xmlns="http://schemas.microsoft.com/office/infopath/2007/PartnerControls"/>
    </lcf76f155ced4ddcb4097134ff3c332f>
    <TaxCatchAll xmlns="3800effd-6de2-41be-ade8-d7f34b4b4697" xsi:nil="true"/>
  </documentManagement>
</p:properties>
</file>

<file path=customXml/itemProps1.xml><?xml version="1.0" encoding="utf-8"?>
<ds:datastoreItem xmlns:ds="http://schemas.openxmlformats.org/officeDocument/2006/customXml" ds:itemID="{5DA13607-A0C9-415F-AC61-7122FB43AD41}"/>
</file>

<file path=customXml/itemProps2.xml><?xml version="1.0" encoding="utf-8"?>
<ds:datastoreItem xmlns:ds="http://schemas.openxmlformats.org/officeDocument/2006/customXml" ds:itemID="{81CF78B8-81BE-4454-AB60-3591FA8F38BC}"/>
</file>

<file path=customXml/itemProps3.xml><?xml version="1.0" encoding="utf-8"?>
<ds:datastoreItem xmlns:ds="http://schemas.openxmlformats.org/officeDocument/2006/customXml" ds:itemID="{502C382F-137C-4562-8CB2-7B2AF754D9D9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0x0101002DF35217908A734AB9FEF7F72A2A509C</vt:lpwstr>
  </property>
  <property fmtid="{D5CDD505-2E9C-101B-9397-08002B2CF9AE}" pid="3" name="Order">
    <vt:r8>3835100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