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Lst>
  <p:notesMasterIdLst>
    <p:notesMasterId r:id="rId25"/>
  </p:notesMasterIdLst>
  <p:sldIdLst>
    <p:sldId id="256" r:id="rId8"/>
    <p:sldId id="257" r:id="rId9"/>
    <p:sldId id="258" r:id="rId10"/>
    <p:sldId id="259" r:id="rId11"/>
    <p:sldId id="1338" r:id="rId12"/>
    <p:sldId id="4634" r:id="rId13"/>
    <p:sldId id="4635" r:id="rId14"/>
    <p:sldId id="4636" r:id="rId15"/>
    <p:sldId id="4646" r:id="rId16"/>
    <p:sldId id="4647" r:id="rId17"/>
    <p:sldId id="4644" r:id="rId18"/>
    <p:sldId id="4629" r:id="rId19"/>
    <p:sldId id="4633" r:id="rId20"/>
    <p:sldId id="276" r:id="rId21"/>
    <p:sldId id="1679" r:id="rId22"/>
    <p:sldId id="4631" r:id="rId23"/>
    <p:sldId id="4632" r:id="rId24"/>
  </p:sldIdLst>
  <p:sldSz cx="9144000" cy="5143500" type="screen16x9"/>
  <p:notesSz cx="6858000" cy="9144000"/>
  <p:embeddedFontLs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YMTd495pjgk05YnFctH5gnOp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9694A-4303-4492-9BD6-E21E09EB4E61}" v="332" dt="2025-02-19T01:16:12.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32" autoAdjust="0"/>
  </p:normalViewPr>
  <p:slideViewPr>
    <p:cSldViewPr snapToGrid="0">
      <p:cViewPr varScale="1">
        <p:scale>
          <a:sx n="36" d="100"/>
          <a:sy n="36" d="100"/>
        </p:scale>
        <p:origin x="1316"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4.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56" Type="http://schemas.microsoft.com/office/2015/10/relationships/revisionInfo" Target="revisionInfo.xml"/><Relationship Id="rId8" Type="http://schemas.openxmlformats.org/officeDocument/2006/relationships/slide" Target="slides/slide1.xml"/><Relationship Id="rId5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1052680025?share=copy#t=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m_KPogja_D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Susan</a:t>
            </a:r>
            <a:endParaRPr i="1"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latin typeface="Arial"/>
                <a:ea typeface="Arial"/>
                <a:cs typeface="Arial"/>
                <a:sym typeface="Arial"/>
              </a:rPr>
              <a:t>Karyne</a:t>
            </a:r>
          </a:p>
          <a:p>
            <a:pPr marL="0" lvl="0" indent="0" algn="l" rtl="0">
              <a:lnSpc>
                <a:spcPct val="100000"/>
              </a:lnSpc>
              <a:spcBef>
                <a:spcPts val="0"/>
              </a:spcBef>
              <a:spcAft>
                <a:spcPts val="0"/>
              </a:spcAft>
              <a:buSzPts val="1400"/>
              <a:buNone/>
            </a:pPr>
            <a:br>
              <a:rPr lang="en-US" dirty="0"/>
            </a:br>
            <a:r>
              <a:rPr lang="en-US" dirty="0"/>
              <a:t>Screenshare of RESULTS Action center (</a:t>
            </a:r>
            <a:br>
              <a:rPr lang="en-US" dirty="0"/>
            </a:br>
            <a:r>
              <a:rPr lang="en-US" dirty="0"/>
              <a:t>(chat monitors can drop direct link into chat)</a:t>
            </a:r>
            <a:endParaRPr dirty="0"/>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253328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29BB51C-A5E5-71F3-D4CB-FF877EE52E3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64A66219-6494-0122-34C9-2DD76DD9FF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A66D7550-B773-B811-AB87-FD73E2B28A7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D0FC0DBF-FAE5-863D-335D-542BA9400B1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98741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4095B640-8AD2-E690-41A4-E860E7855965}"/>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8BEE37BD-B035-3AE4-C1CC-327F1359CD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Leslye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b="0" i="0" u="none" strike="noStrike" dirty="0">
                <a:solidFill>
                  <a:srgbClr val="000000"/>
                </a:solidFill>
                <a:effectLst/>
                <a:latin typeface="Arial" panose="020B0604020202020204" pitchFamily="34" charset="0"/>
              </a:rPr>
              <a:t>If you would like to learn more and take action with us, we would like to invite you to fill out our sign up, Karyne will drop it in the chat </a:t>
            </a:r>
            <a:r>
              <a:rPr lang="en-US" sz="1200" b="0" i="0" u="sng" strike="noStrike" dirty="0">
                <a:solidFill>
                  <a:srgbClr val="1155CC"/>
                </a:solidFill>
                <a:effectLst/>
                <a:latin typeface="Arial" panose="020B0604020202020204" pitchFamily="34" charset="0"/>
                <a:hlinkClick r:id="rId3"/>
              </a:rPr>
              <a:t>http://tinyurl.com/JoinRiseAdvocacyChapter</a:t>
            </a:r>
            <a:r>
              <a:rPr lang="en-US" sz="1200" b="0" i="0" u="none" strike="noStrike" dirty="0">
                <a:solidFill>
                  <a:srgbClr val="000000"/>
                </a:solidFill>
                <a:effectLst/>
                <a:latin typeface="Arial" panose="020B0604020202020204" pitchFamily="34" charset="0"/>
              </a:rPr>
              <a:t> </a:t>
            </a:r>
            <a:br>
              <a:rPr lang="en-US" sz="1200" b="0" i="0" u="none" strike="noStrike" dirty="0">
                <a:solidFill>
                  <a:srgbClr val="000000"/>
                </a:solidFill>
                <a:effectLst/>
                <a:latin typeface="Arial" panose="020B0604020202020204" pitchFamily="34" charset="0"/>
              </a:rPr>
            </a:br>
            <a:r>
              <a:rPr lang="en-US" sz="1200" b="0" i="1" u="none" strike="noStrike" dirty="0">
                <a:solidFill>
                  <a:srgbClr val="000000"/>
                </a:solidFill>
                <a:effectLst/>
                <a:latin typeface="Arial" panose="020B0604020202020204" pitchFamily="34" charset="0"/>
              </a:rPr>
              <a:t>Karyne drop the link to sign up in the chat</a:t>
            </a:r>
            <a:br>
              <a:rPr lang="en-US" sz="1200" b="0" i="1" u="none" strike="noStrike" dirty="0">
                <a:solidFill>
                  <a:srgbClr val="000000"/>
                </a:solidFill>
                <a:effectLst/>
                <a:latin typeface="Arial" panose="020B0604020202020204" pitchFamily="34" charset="0"/>
              </a:rPr>
            </a:br>
            <a:endParaRPr dirty="0"/>
          </a:p>
        </p:txBody>
      </p:sp>
      <p:sp>
        <p:nvSpPr>
          <p:cNvPr id="322" name="Google Shape;322;g14fc29c2861_0_0:notes">
            <a:extLst>
              <a:ext uri="{FF2B5EF4-FFF2-40B4-BE49-F238E27FC236}">
                <a16:creationId xmlns:a16="http://schemas.microsoft.com/office/drawing/2014/main" id="{73A972AF-5AEB-6579-1DBD-E8160B0E7D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44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ba38bafd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dirty="0"/>
              <a:t>Karyne</a:t>
            </a:r>
            <a:endParaRPr sz="1100" dirty="0"/>
          </a:p>
        </p:txBody>
      </p:sp>
      <p:sp>
        <p:nvSpPr>
          <p:cNvPr id="315" name="Google Shape;315;g21ba38baf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r>
              <a:rPr lang="en-US" sz="1800" b="1" i="0" u="none" strike="noStrike" dirty="0">
                <a:solidFill>
                  <a:srgbClr val="000000"/>
                </a:solidFill>
                <a:effectLst/>
                <a:latin typeface="Arial" panose="020B0604020202020204" pitchFamily="34" charset="0"/>
              </a:rPr>
              <a:t>8:30-8:34 PM:</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Welcome/Introductions (Susan)</a:t>
            </a:r>
            <a:endParaRPr lang="en-US" b="0" dirty="0">
              <a:effectLst/>
            </a:endParaRPr>
          </a:p>
          <a:p>
            <a:br>
              <a:rPr lang="en-US" dirty="0"/>
            </a:b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dirty="0"/>
              <a:t>Susan</a:t>
            </a:r>
            <a:endParaRPr i="1"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Arial"/>
                <a:ea typeface="Arial"/>
                <a:cs typeface="Arial"/>
                <a:sym typeface="Arial"/>
              </a:rPr>
              <a:t>Together Women Rise:</a:t>
            </a:r>
            <a:endParaRPr b="0" dirty="0"/>
          </a:p>
          <a:p>
            <a:pPr marL="457200" lvl="0" indent="-228600" algn="l" rtl="0">
              <a:lnSpc>
                <a:spcPct val="100000"/>
              </a:lnSpc>
              <a:spcBef>
                <a:spcPts val="0"/>
              </a:spcBef>
              <a:spcAft>
                <a:spcPts val="0"/>
              </a:spcAft>
              <a:buSzPts val="1400"/>
              <a:buNone/>
            </a:pPr>
            <a:br>
              <a:rPr lang="en-US" b="0" dirty="0"/>
            </a:br>
            <a:r>
              <a:rPr lang="en-US" sz="1800" b="1" i="0" u="none" strike="noStrike" dirty="0">
                <a:solidFill>
                  <a:srgbClr val="000000"/>
                </a:solidFill>
                <a:latin typeface="Arial"/>
                <a:ea typeface="Arial"/>
                <a:cs typeface="Arial"/>
                <a:sym typeface="Arial"/>
              </a:rPr>
              <a:t>Vision</a:t>
            </a:r>
            <a:endParaRPr b="0"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Arial"/>
                <a:ea typeface="Arial"/>
                <a:cs typeface="Arial"/>
                <a:sym typeface="Arial"/>
              </a:rPr>
              <a:t>Together Women Rise envisions a world where every person has the same opportunities to thrive regardless of their gender or where they live.</a:t>
            </a:r>
            <a:endParaRPr b="0" dirty="0"/>
          </a:p>
          <a:p>
            <a:pPr marL="457200" lvl="0" indent="-228600" algn="l" rtl="0">
              <a:lnSpc>
                <a:spcPct val="100000"/>
              </a:lnSpc>
              <a:spcBef>
                <a:spcPts val="0"/>
              </a:spcBef>
              <a:spcAft>
                <a:spcPts val="0"/>
              </a:spcAft>
              <a:buSzPts val="1400"/>
              <a:buNone/>
            </a:pPr>
            <a:br>
              <a:rPr lang="en-US" b="0" dirty="0"/>
            </a:br>
            <a:r>
              <a:rPr lang="en-US" sz="1800" b="1" i="0" u="none" strike="noStrike" dirty="0">
                <a:solidFill>
                  <a:srgbClr val="000000"/>
                </a:solidFill>
                <a:latin typeface="Arial"/>
                <a:ea typeface="Arial"/>
                <a:cs typeface="Arial"/>
                <a:sym typeface="Arial"/>
              </a:rPr>
              <a:t>Gender Equality Beliefs</a:t>
            </a:r>
            <a:endParaRPr b="0"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dirty="0"/>
          </a:p>
          <a:p>
            <a:pPr marL="457200" marR="0" lvl="0" indent="-228600" algn="l" rtl="0">
              <a:lnSpc>
                <a:spcPct val="100000"/>
              </a:lnSpc>
              <a:spcBef>
                <a:spcPts val="0"/>
              </a:spcBef>
              <a:spcAft>
                <a:spcPts val="0"/>
              </a:spcAft>
              <a:buClr>
                <a:srgbClr val="000000"/>
              </a:buClr>
              <a:buSzPts val="1400"/>
              <a:buFont typeface="Arial"/>
              <a:buNone/>
            </a:pPr>
            <a:br>
              <a:rPr lang="en-US" b="0" dirty="0"/>
            </a:br>
            <a:r>
              <a:rPr lang="en-US" sz="18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https://togetherwomenrise.org/our-anti-oppression-commitment/</a:t>
            </a:r>
            <a:br>
              <a:rPr lang="en-US" sz="1800" b="1" i="0" u="sng" strike="noStrike" dirty="0">
                <a:latin typeface="Arial"/>
                <a:ea typeface="Arial"/>
                <a:cs typeface="Arial"/>
                <a:hlinkClick r:id="rId3">
                  <a:extLst>
                    <a:ext uri="{A12FA001-AC4F-418D-AE19-62706E023703}">
                      <ahyp:hlinkClr xmlns:ahyp="http://schemas.microsoft.com/office/drawing/2018/hyperlinkcolor" val="tx"/>
                    </a:ext>
                  </a:extLst>
                </a:hlinkClick>
              </a:rPr>
            </a:br>
            <a:endParaRPr i="1" dirty="0"/>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i="1" dirty="0"/>
              <a:t>Susan</a:t>
            </a:r>
            <a:endParaRPr i="1" dirty="0"/>
          </a:p>
          <a:p>
            <a:pPr marL="0" lvl="0" indent="0" algn="l" rtl="0">
              <a:lnSpc>
                <a:spcPct val="100000"/>
              </a:lnSpc>
              <a:spcBef>
                <a:spcPts val="0"/>
              </a:spcBef>
              <a:spcAft>
                <a:spcPts val="0"/>
              </a:spcAft>
              <a:buSzPts val="1400"/>
              <a:buNone/>
            </a:pPr>
            <a:endParaRPr i="1" dirty="0"/>
          </a:p>
          <a:p>
            <a:pPr marL="0" lvl="0" indent="0" algn="l" rtl="0">
              <a:lnSpc>
                <a:spcPct val="115000"/>
              </a:lnSpc>
              <a:spcBef>
                <a:spcPts val="0"/>
              </a:spcBef>
              <a:spcAft>
                <a:spcPts val="0"/>
              </a:spcAft>
              <a:buClr>
                <a:schemeClr val="dk1"/>
              </a:buClr>
              <a:buSzPts val="1100"/>
              <a:buFont typeface="Arial"/>
              <a:buNone/>
            </a:pPr>
            <a:r>
              <a:rPr lang="en-US" sz="1800" b="0" i="0" u="none" strike="noStrike" dirty="0">
                <a:solidFill>
                  <a:srgbClr val="000000"/>
                </a:solidFill>
                <a:latin typeface="Arial"/>
                <a:ea typeface="Arial"/>
                <a:cs typeface="Arial"/>
                <a:sym typeface="Arial"/>
              </a:rPr>
              <a:t>RESULTS Anti-Oppression Statement: </a:t>
            </a:r>
            <a:r>
              <a:rPr lang="en-US" sz="18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https://results.org/volunteers/anti-oppression</a:t>
            </a:r>
            <a:r>
              <a:rPr lang="en-US" sz="1800" b="0" i="0" u="none" strike="noStrike" dirty="0">
                <a:solidFill>
                  <a:srgbClr val="000000"/>
                </a:solidFill>
                <a:latin typeface="Arial"/>
                <a:ea typeface="Arial"/>
                <a:cs typeface="Arial"/>
                <a:sym typeface="Arial"/>
              </a:rPr>
              <a:t> </a:t>
            </a:r>
          </a:p>
          <a:p>
            <a:pPr marL="0" indent="0">
              <a:lnSpc>
                <a:spcPct val="114999"/>
              </a:lnSpc>
              <a:buSzPts val="1100"/>
            </a:pPr>
            <a:endParaRPr lang="en-US" sz="1800" dirty="0">
              <a:latin typeface="Arial"/>
              <a:cs typeface="Arial"/>
            </a:endParaRPr>
          </a:p>
          <a:p>
            <a:pPr marL="0" indent="0">
              <a:lnSpc>
                <a:spcPct val="114999"/>
              </a:lnSpc>
            </a:pPr>
            <a:r>
              <a:rPr lang="en-US" b="1" dirty="0"/>
              <a:t>He</a:t>
            </a:r>
            <a:r>
              <a:rPr lang="en-US" dirty="0"/>
              <a:t>llo everyone, my name is Karyne Bury and I am a manager with RESULTS Grassroots Impact Team who has had the pleasure in supporting the growth and vision for the Together Women Rise Advocacy Chapter, working alongside chairs Susan Wright and Margaret Moodian and previously with our past chair, Leslye Heilig.</a:t>
            </a:r>
          </a:p>
          <a:p>
            <a:pPr marL="0" indent="0">
              <a:lnSpc>
                <a:spcPct val="114999"/>
              </a:lnSpc>
            </a:pPr>
            <a:endParaRPr lang="en-US" dirty="0"/>
          </a:p>
          <a:p>
            <a:pPr marL="0" indent="0">
              <a:lnSpc>
                <a:spcPct val="114999"/>
              </a:lnSpc>
            </a:pPr>
            <a:endParaRPr lang="en-US" dirty="0"/>
          </a:p>
          <a:p>
            <a:pPr marL="0" indent="0">
              <a:lnSpc>
                <a:spcPct val="114999"/>
              </a:lnSpc>
            </a:pPr>
            <a:endParaRPr lang="en-US" dirty="0"/>
          </a:p>
          <a:p>
            <a:pPr marL="0" indent="0">
              <a:lnSpc>
                <a:spcPct val="114999"/>
              </a:lnSpc>
            </a:pPr>
            <a:endParaRPr lang="en-US" dirty="0"/>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8ECBD18E-3C71-126C-34E3-50A7AA2BF03B}"/>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FF208522-9595-2B4E-EF53-C17C911F900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g14fc29c2861_0_0:notes">
            <a:extLst>
              <a:ext uri="{FF2B5EF4-FFF2-40B4-BE49-F238E27FC236}">
                <a16:creationId xmlns:a16="http://schemas.microsoft.com/office/drawing/2014/main" id="{B38ABD77-A0BA-A790-2638-281007E248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569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FEC43328-5894-C8F1-5177-428A40CCDE23}"/>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6AF798CC-1B74-8334-63FB-A0A7D6A57A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r>
              <a:rPr lang="en-US" sz="1800" b="1" i="0" u="none" strike="noStrike" dirty="0">
                <a:solidFill>
                  <a:srgbClr val="000000"/>
                </a:solidFill>
                <a:effectLst/>
                <a:latin typeface="Arial" panose="020B0604020202020204" pitchFamily="34" charset="0"/>
              </a:rPr>
              <a:t>8:45 - 9:05 PM:  Impact of Foreign Aid Cuts on Women &amp; Girls (Dorothy)</a:t>
            </a:r>
            <a:endParaRPr lang="en-US" b="0" dirty="0">
              <a:effectLst/>
            </a:endParaRPr>
          </a:p>
          <a:p>
            <a:pPr rtl="0" fontAlgn="base">
              <a:buFont typeface="Arial" panose="020B0604020202020204" pitchFamily="34" charset="0"/>
              <a:buChar char="•"/>
            </a:pPr>
            <a:br>
              <a:rPr lang="en-US" dirty="0"/>
            </a:br>
            <a:r>
              <a:rPr lang="en-US" sz="1100" b="0" i="0" u="none" strike="noStrike" dirty="0">
                <a:solidFill>
                  <a:srgbClr val="000000"/>
                </a:solidFill>
                <a:effectLst/>
                <a:latin typeface="Arial" panose="020B0604020202020204" pitchFamily="34" charset="0"/>
              </a:rPr>
              <a:t>What is USAID? Why was it created? What benefit has it had on US foreign relations?</a:t>
            </a:r>
            <a:br>
              <a:rPr lang="en-US" sz="1100" b="0" i="0" u="none" strike="noStrike" dirty="0">
                <a:solidFill>
                  <a:srgbClr val="000000"/>
                </a:solidFill>
                <a:effectLst/>
                <a:latin typeface="Arial" panose="020B0604020202020204" pitchFamily="34" charset="0"/>
              </a:rPr>
            </a:br>
            <a:r>
              <a:rPr lang="en-US" sz="1100" b="0" i="0" u="sng" strike="noStrike" dirty="0">
                <a:solidFill>
                  <a:srgbClr val="1155CC"/>
                </a:solidFill>
                <a:effectLst/>
                <a:latin typeface="Arial" panose="020B0604020202020204" pitchFamily="34" charset="0"/>
                <a:hlinkClick r:id="rId3"/>
              </a:rPr>
              <a:t>https://vimeo.com/1052680025?share=copy#t=0</a:t>
            </a:r>
            <a:r>
              <a:rPr lang="en-US" sz="1100" b="0" i="0" u="none" strike="noStrike" dirty="0">
                <a:solidFill>
                  <a:srgbClr val="000000"/>
                </a:solidFill>
                <a:effectLst/>
                <a:latin typeface="Arial" panose="020B0604020202020204" pitchFamily="34" charset="0"/>
              </a:rPr>
              <a:t>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How have the executive orders impacted development programs which support women and girls?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What are we doing about it?</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What has been  Please put in the chat with your name, where you are joining from, and whether this is your first time to join the advocacy efforts of Rise or RESULTS,</a:t>
            </a:r>
          </a:p>
          <a:p>
            <a:pPr rtl="0" fontAlgn="base">
              <a:buFont typeface="Arial" panose="020B0604020202020204" pitchFamily="34" charset="0"/>
              <a:buChar char="•"/>
            </a:pPr>
            <a:br>
              <a:rPr lang="en-US" sz="11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saying? Rs and Ds? Examples of  the messaging from R’s who have spoken out in support of USAID and foreign aid</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Such as the USAID news conference* (Jaime Raskin press conference) can share link in chat </a:t>
            </a:r>
            <a:r>
              <a:rPr lang="en-US" sz="1100" b="0" i="0" u="sng" strike="noStrike" dirty="0">
                <a:solidFill>
                  <a:srgbClr val="1155CC"/>
                </a:solidFill>
                <a:effectLst/>
                <a:latin typeface="Arial" panose="020B0604020202020204" pitchFamily="34" charset="0"/>
                <a:hlinkClick r:id="rId4"/>
              </a:rPr>
              <a:t>https://www.youtube.com/watch?v=m_KPogja_DE</a:t>
            </a:r>
            <a:r>
              <a:rPr lang="en-US" sz="1100" b="0" i="0" u="none" strike="noStrike" dirty="0">
                <a:solidFill>
                  <a:srgbClr val="000000"/>
                </a:solidFill>
                <a:effectLst/>
                <a:latin typeface="Arial" panose="020B0604020202020204" pitchFamily="34" charset="0"/>
              </a:rPr>
              <a:t>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What is the most important thing for advocates and the global community to gather from this moment?</a:t>
            </a:r>
          </a:p>
          <a:p>
            <a:br>
              <a:rPr lang="en-US" b="0" dirty="0">
                <a:effectLst/>
              </a:rPr>
            </a:br>
            <a:r>
              <a:rPr lang="en-US" b="0" dirty="0">
                <a:effectLst/>
              </a:rPr>
              <a:t>* Transition to Dorothy’s Slides*</a:t>
            </a:r>
            <a:r>
              <a:rPr lang="en-US" dirty="0"/>
              <a:t> </a:t>
            </a:r>
            <a:endParaRPr dirty="0"/>
          </a:p>
        </p:txBody>
      </p:sp>
      <p:sp>
        <p:nvSpPr>
          <p:cNvPr id="322" name="Google Shape;322;g14fc29c2861_0_0:notes">
            <a:extLst>
              <a:ext uri="{FF2B5EF4-FFF2-40B4-BE49-F238E27FC236}">
                <a16:creationId xmlns:a16="http://schemas.microsoft.com/office/drawing/2014/main" id="{91C7E1B8-59BC-DB91-68D3-A92F2CF1F6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188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9AB6DD90-42ED-0B33-74D7-B4745F8CAE9A}"/>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EE680509-6158-F8E2-6517-C4934170BD4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g14fc29c2861_0_0:notes">
            <a:extLst>
              <a:ext uri="{FF2B5EF4-FFF2-40B4-BE49-F238E27FC236}">
                <a16:creationId xmlns:a16="http://schemas.microsoft.com/office/drawing/2014/main" id="{99BE80F7-AEC0-0357-513F-121B7256E7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440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92B82FB-950A-9648-25A1-F8B0D6C29009}"/>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B91D1B05-4B00-4388-B3F2-F1D78B3F2C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4A61A794-406E-04B0-25AD-AA6FB46CD14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0A7ECAC0-1890-E007-933E-7B558AB6EF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05691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6A5E12F-0D25-0F62-3922-2C959521F21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4148107-680C-E5BE-58C8-BCDED9271D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CAFBF3B6-2743-B07A-6535-5BFCCFB3BF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5F0FB2EA-2F49-3458-3585-DC43E4FCF6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63795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264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127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2/18/2025</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2/18/2025</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2/18/2025</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2/18/2025</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2/18/2025</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2/18/2025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2/18/2025</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2/18/2025</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2/18/2025</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2/18/2025</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3">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0">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1">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69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2/18/2025</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results.org/volunteers/action-center/action-alerts?vvsrc=%2fcampaigns%2f56928%2frespond" TargetMode="External"/><Relationship Id="rId5" Type="http://schemas.openxmlformats.org/officeDocument/2006/relationships/image" Target="../media/image19.png"/><Relationship Id="rId4" Type="http://schemas.openxmlformats.org/officeDocument/2006/relationships/hyperlink" Target="https://results.org/volunteers/action-center/action-alerts?vvsrc=%2fcampaigns%2f60662%2frespon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results.org/volunteers/legislator-lookup"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s://resultsorg-my.sharepoint.com/:x:/g/personal/kfleischer_results_org/EW-as_Fp7D5Guk3UIBXrhL0BIfqLaFyClgmM65ty5tT5TQ"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ngress.gov/" TargetMode="External"/><Relationship Id="rId2" Type="http://schemas.openxmlformats.org/officeDocument/2006/relationships/hyperlink" Target="https://results.org/volunteers/action-center/bill-tracker"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togetherwomenrise.org/programs/nurturing-minds/"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dirty="0">
                <a:latin typeface="Open Sans"/>
                <a:ea typeface="Open Sans"/>
                <a:cs typeface="Open Sans"/>
                <a:sym typeface="Open Sans"/>
              </a:rPr>
              <a:t>February 2025 Webinar:</a:t>
            </a:r>
            <a:br>
              <a:rPr lang="en-US" dirty="0">
                <a:latin typeface="Open Sans"/>
                <a:ea typeface="Open Sans"/>
                <a:cs typeface="Open Sans"/>
                <a:sym typeface="Open Sans"/>
              </a:rPr>
            </a:br>
            <a:r>
              <a:rPr lang="en-US" sz="3600" dirty="0">
                <a:latin typeface="Open Sans"/>
                <a:ea typeface="Open Sans"/>
                <a:cs typeface="Open Sans"/>
                <a:sym typeface="Open Sans"/>
              </a:rPr>
              <a:t>The State of Foreign Aid &amp; Its Impact on Women and Girls</a:t>
            </a:r>
            <a:endParaRPr sz="3600" dirty="0">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dirty="0">
                <a:solidFill>
                  <a:schemeClr val="dk1"/>
                </a:solidFill>
                <a:latin typeface="Open Sans"/>
                <a:ea typeface="Open Sans"/>
                <a:cs typeface="Open Sans"/>
                <a:sym typeface="Open Sans"/>
              </a:rPr>
              <a:t>February 18, 2025</a:t>
            </a:r>
            <a:endParaRPr sz="19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E01CB42-1591-FF9F-DBB2-4B72F4965B8F}"/>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33F0986E-1028-C8E9-7082-2DCC988B7F4A}"/>
              </a:ext>
            </a:extLst>
          </p:cNvPr>
          <p:cNvSpPr txBox="1"/>
          <p:nvPr/>
        </p:nvSpPr>
        <p:spPr>
          <a:xfrm>
            <a:off x="68428" y="1635260"/>
            <a:ext cx="8287593" cy="3000000"/>
          </a:xfrm>
          <a:prstGeom prst="rect">
            <a:avLst/>
          </a:prstGeom>
          <a:noFill/>
          <a:ln>
            <a:noFill/>
          </a:ln>
        </p:spPr>
        <p:txBody>
          <a:bodyPr spcFirstLastPara="1" wrap="square" lIns="91425" tIns="91425" rIns="91425" bIns="91425" anchor="ctr" anchorCtr="0">
            <a:noAutofit/>
          </a:bodyPr>
          <a:lstStyle/>
          <a:p>
            <a:pPr marR="381000" algn="l" rtl="0" fontAlgn="base"/>
            <a:r>
              <a:rPr lang="en-US" sz="2400" b="1" i="0" dirty="0">
                <a:solidFill>
                  <a:srgbClr val="000000"/>
                </a:solidFill>
                <a:effectLst/>
                <a:latin typeface="Aptos" panose="020B0004020202020204" pitchFamily="34" charset="0"/>
              </a:rPr>
              <a:t>Contact your members of Congress, request that:</a:t>
            </a:r>
            <a:br>
              <a:rPr lang="en-US" sz="2400" b="1" i="0" dirty="0">
                <a:solidFill>
                  <a:srgbClr val="000000"/>
                </a:solidFill>
                <a:effectLst/>
                <a:latin typeface="Aptos" panose="020B0004020202020204" pitchFamily="34" charset="0"/>
              </a:rPr>
            </a:br>
            <a:endParaRPr lang="en-US" sz="2400" b="1" i="0" dirty="0">
              <a:solidFill>
                <a:srgbClr val="000000"/>
              </a:solidFill>
              <a:effectLst/>
              <a:latin typeface="Aptos" panose="020B0004020202020204" pitchFamily="34" charset="0"/>
            </a:endParaRPr>
          </a:p>
          <a:p>
            <a:pPr algn="l">
              <a:buFont typeface="+mj-lt"/>
              <a:buAutoNum type="arabicPeriod"/>
            </a:pPr>
            <a:r>
              <a:rPr lang="en-US" sz="2000" b="1" i="0" dirty="0">
                <a:solidFill>
                  <a:srgbClr val="080F0F"/>
                </a:solidFill>
                <a:effectLst/>
                <a:latin typeface="Aptos" panose="020B0004020202020204" pitchFamily="34" charset="0"/>
              </a:rPr>
              <a:t> </a:t>
            </a:r>
            <a:r>
              <a:rPr lang="en-US" sz="2000" b="1" i="0" dirty="0">
                <a:solidFill>
                  <a:srgbClr val="080F0F"/>
                </a:solidFill>
                <a:effectLst/>
                <a:latin typeface="Open Sans" panose="020B0606030504020204" pitchFamily="34" charset="0"/>
              </a:rPr>
              <a:t>End the stop-work order, </a:t>
            </a:r>
            <a:r>
              <a:rPr lang="en-US" sz="2000" b="0" i="0" dirty="0">
                <a:solidFill>
                  <a:srgbClr val="080F0F"/>
                </a:solidFill>
                <a:effectLst/>
                <a:latin typeface="Open Sans" panose="020B0606030504020204" pitchFamily="34" charset="0"/>
              </a:rPr>
              <a:t>and reinstate critical programs and staff to carry them out.</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Push the State Department to verify that programs under the waiver have restarted, </a:t>
            </a:r>
            <a:r>
              <a:rPr lang="en-US" sz="2000" b="0" i="0" dirty="0">
                <a:solidFill>
                  <a:srgbClr val="080F0F"/>
                </a:solidFill>
                <a:effectLst/>
                <a:latin typeface="Open Sans" panose="020B0606030504020204" pitchFamily="34" charset="0"/>
              </a:rPr>
              <a:t>and expand the waiver to all global health and development programs.</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Ensure Congress is involved in shaping the future of foreign aid </a:t>
            </a:r>
            <a:r>
              <a:rPr lang="en-US" sz="2000" i="0" dirty="0">
                <a:solidFill>
                  <a:srgbClr val="080F0F"/>
                </a:solidFill>
                <a:effectLst/>
                <a:latin typeface="Open Sans" panose="020B0606030504020204" pitchFamily="34" charset="0"/>
              </a:rPr>
              <a:t>— </a:t>
            </a:r>
            <a:r>
              <a:rPr lang="en-US" sz="2000" b="0" i="0" dirty="0">
                <a:solidFill>
                  <a:srgbClr val="080F0F"/>
                </a:solidFill>
                <a:effectLst/>
                <a:latin typeface="Open Sans" panose="020B0606030504020204" pitchFamily="34" charset="0"/>
              </a:rPr>
              <a:t>standing up for programs that are focused on ending poverty and creating good health, and committed to humanitarian and lifesaving impact.</a:t>
            </a:r>
          </a:p>
          <a:p>
            <a:pPr marR="381000" algn="l" rtl="0" fontAlgn="base"/>
            <a:endParaRPr lang="en-US" sz="2000" b="0" i="0" dirty="0">
              <a:solidFill>
                <a:srgbClr val="000000"/>
              </a:solidFill>
              <a:effectLst/>
              <a:latin typeface="inherit"/>
            </a:endParaRPr>
          </a:p>
        </p:txBody>
      </p:sp>
      <p:sp>
        <p:nvSpPr>
          <p:cNvPr id="198" name="Google Shape;198;g1f1ec144a3f_0_154">
            <a:extLst>
              <a:ext uri="{FF2B5EF4-FFF2-40B4-BE49-F238E27FC236}">
                <a16:creationId xmlns:a16="http://schemas.microsoft.com/office/drawing/2014/main" id="{40D63A2C-7FDC-06B3-A081-57E67CAF6457}"/>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6CBDA4D-C760-7220-7F03-68E77AA4BDB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ED550E98-343D-599A-A48A-A719B42AD9C0}"/>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60998110-73B1-E65A-FFC4-22C5BD2E7DD6}"/>
              </a:ext>
            </a:extLst>
          </p:cNvPr>
          <p:cNvSpPr txBox="1"/>
          <p:nvPr/>
        </p:nvSpPr>
        <p:spPr>
          <a:xfrm>
            <a:off x="68428" y="6108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Advocacy Action</a:t>
            </a:r>
            <a:endParaRPr sz="36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333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Take action now!</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890A86ED-18F8-0CF0-BBE5-F0A3956FD55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3" name="Picture 2">
            <a:hlinkClick r:id="rId4"/>
            <a:extLst>
              <a:ext uri="{FF2B5EF4-FFF2-40B4-BE49-F238E27FC236}">
                <a16:creationId xmlns:a16="http://schemas.microsoft.com/office/drawing/2014/main" id="{637CA298-9424-7ED9-F87E-45AB81B39007}"/>
              </a:ext>
            </a:extLst>
          </p:cNvPr>
          <p:cNvPicPr>
            <a:picLocks noChangeAspect="1"/>
          </p:cNvPicPr>
          <p:nvPr/>
        </p:nvPicPr>
        <p:blipFill>
          <a:blip r:embed="rId5"/>
          <a:stretch>
            <a:fillRect/>
          </a:stretch>
        </p:blipFill>
        <p:spPr>
          <a:xfrm>
            <a:off x="115540" y="1511192"/>
            <a:ext cx="8659433" cy="1552792"/>
          </a:xfrm>
          <a:prstGeom prst="rect">
            <a:avLst/>
          </a:prstGeom>
        </p:spPr>
      </p:pic>
      <p:pic>
        <p:nvPicPr>
          <p:cNvPr id="5" name="Picture 4">
            <a:hlinkClick r:id="rId6"/>
            <a:extLst>
              <a:ext uri="{FF2B5EF4-FFF2-40B4-BE49-F238E27FC236}">
                <a16:creationId xmlns:a16="http://schemas.microsoft.com/office/drawing/2014/main" id="{68F39E53-52F8-68B4-8601-4565FC0BEE7D}"/>
              </a:ext>
            </a:extLst>
          </p:cNvPr>
          <p:cNvPicPr>
            <a:picLocks noChangeAspect="1"/>
          </p:cNvPicPr>
          <p:nvPr/>
        </p:nvPicPr>
        <p:blipFill>
          <a:blip r:embed="rId7"/>
          <a:stretch>
            <a:fillRect/>
          </a:stretch>
        </p:blipFill>
        <p:spPr>
          <a:xfrm>
            <a:off x="132554" y="3396475"/>
            <a:ext cx="8642419" cy="1218959"/>
          </a:xfrm>
          <a:prstGeom prst="rect">
            <a:avLst/>
          </a:prstGeom>
        </p:spPr>
      </p:pic>
    </p:spTree>
    <p:extLst>
      <p:ext uri="{BB962C8B-B14F-4D97-AF65-F5344CB8AC3E}">
        <p14:creationId xmlns:p14="http://schemas.microsoft.com/office/powerpoint/2010/main" val="371652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04EB700-4A31-C302-23A2-FDB816BE5244}"/>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5397F0AC-C780-BF05-34D6-AF9896CEA183}"/>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FC8E7A9-F0C4-FC81-9658-DAD0CECF8CCF}"/>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A3588A9D-662B-45E6-EC0D-7BF3B88E957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AD62D3F7-1621-D691-8303-0E9C451788C7}"/>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8964163D-39E2-EBC8-1885-CC01C45FE605}"/>
              </a:ext>
            </a:extLst>
          </p:cNvPr>
          <p:cNvPicPr preferRelativeResize="0"/>
          <p:nvPr/>
        </p:nvPicPr>
        <p:blipFill rotWithShape="1">
          <a:blip r:embed="rId3">
            <a:alphaModFix/>
          </a:blip>
          <a:srcRect/>
          <a:stretch/>
        </p:blipFill>
        <p:spPr>
          <a:xfrm>
            <a:off x="7568200" y="152400"/>
            <a:ext cx="1510907" cy="1102501"/>
          </a:xfrm>
          <a:prstGeom prst="rect">
            <a:avLst/>
          </a:prstGeom>
          <a:noFill/>
          <a:ln>
            <a:noFill/>
          </a:ln>
        </p:spPr>
      </p:pic>
      <p:pic>
        <p:nvPicPr>
          <p:cNvPr id="5" name="Picture 4">
            <a:extLst>
              <a:ext uri="{FF2B5EF4-FFF2-40B4-BE49-F238E27FC236}">
                <a16:creationId xmlns:a16="http://schemas.microsoft.com/office/drawing/2014/main" id="{DB0B5A6C-4F19-F827-4A30-B199BCF72B9A}"/>
              </a:ext>
            </a:extLst>
          </p:cNvPr>
          <p:cNvPicPr>
            <a:picLocks noChangeAspect="1"/>
          </p:cNvPicPr>
          <p:nvPr/>
        </p:nvPicPr>
        <p:blipFill>
          <a:blip r:embed="rId4"/>
          <a:stretch>
            <a:fillRect/>
          </a:stretch>
        </p:blipFill>
        <p:spPr>
          <a:xfrm>
            <a:off x="520505" y="-92715"/>
            <a:ext cx="6966775" cy="5328930"/>
          </a:xfrm>
          <a:prstGeom prst="rect">
            <a:avLst/>
          </a:prstGeom>
        </p:spPr>
      </p:pic>
    </p:spTree>
    <p:extLst>
      <p:ext uri="{BB962C8B-B14F-4D97-AF65-F5344CB8AC3E}">
        <p14:creationId xmlns:p14="http://schemas.microsoft.com/office/powerpoint/2010/main" val="157406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CCF7AD0C-F07F-0CF1-CE12-8B771C986E34}"/>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4D7A8BA3-56B3-80B8-8BDB-A3F0029577AA}"/>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D2880FB8-CF1E-4BB1-C237-0C8C876322E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2D4B56E0-6A00-E2FE-941C-8B19A45E4F4E}"/>
              </a:ext>
            </a:extLst>
          </p:cNvPr>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Invite others to join us in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changing the world together!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Sign up here:</a:t>
            </a:r>
            <a:br>
              <a:rPr lang="en-US" sz="2800" b="1" i="0" u="none" strike="noStrike" cap="none" dirty="0">
                <a:solidFill>
                  <a:srgbClr val="022077"/>
                </a:solidFill>
                <a:latin typeface="Open Sans"/>
                <a:ea typeface="Open Sans"/>
                <a:cs typeface="Open Sans"/>
                <a:sym typeface="Open Sans"/>
              </a:rPr>
            </a:br>
            <a:r>
              <a:rPr lang="en-US" sz="2800" b="1" i="0" u="sng" strike="noStrike" cap="none" dirty="0">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dirty="0">
                <a:solidFill>
                  <a:srgbClr val="022077"/>
                </a:solidFill>
                <a:latin typeface="Open Sans"/>
                <a:ea typeface="Open Sans"/>
                <a:cs typeface="Open Sans"/>
                <a:sym typeface="Open Sans"/>
              </a:rPr>
              <a:t> </a:t>
            </a: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350601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ba38bafd0_0_10"/>
          <p:cNvSpPr txBox="1">
            <a:spLocks noGrp="1"/>
          </p:cNvSpPr>
          <p:nvPr>
            <p:ph type="title"/>
          </p:nvPr>
        </p:nvSpPr>
        <p:spPr>
          <a:xfrm>
            <a:off x="-87764" y="1805109"/>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2800" b="1" dirty="0">
                <a:latin typeface="Open Sans"/>
                <a:ea typeface="Open Sans"/>
                <a:cs typeface="Open Sans"/>
                <a:sym typeface="Open Sans"/>
              </a:rPr>
              <a:t>Next</a:t>
            </a:r>
            <a:r>
              <a:rPr lang="en-US" sz="1800" b="1" dirty="0">
                <a:latin typeface="Open Sans"/>
                <a:ea typeface="Open Sans"/>
                <a:cs typeface="Open Sans"/>
                <a:sym typeface="Open Sans"/>
              </a:rPr>
              <a:t> </a:t>
            </a:r>
            <a:r>
              <a:rPr lang="en-US" sz="2800" b="1" dirty="0">
                <a:latin typeface="Open Sans"/>
                <a:ea typeface="Open Sans"/>
                <a:cs typeface="Open Sans"/>
                <a:sym typeface="Open Sans"/>
              </a:rPr>
              <a:t>Meeting</a:t>
            </a:r>
            <a:br>
              <a:rPr lang="en-US" sz="1800" b="1" dirty="0">
                <a:latin typeface="Open Sans"/>
                <a:ea typeface="Open Sans"/>
                <a:cs typeface="Open Sans"/>
                <a:sym typeface="Open Sans"/>
              </a:rPr>
            </a:br>
            <a:r>
              <a:rPr lang="en-US" sz="2800" b="1" dirty="0">
                <a:latin typeface="Open Sans"/>
                <a:ea typeface="Open Sans"/>
                <a:cs typeface="Open Sans"/>
                <a:sym typeface="Open Sans"/>
              </a:rPr>
              <a:t>Together Women Rise Advocacy Chapter</a:t>
            </a: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r>
              <a:rPr lang="en-US" sz="2800" b="1" dirty="0">
                <a:highlight>
                  <a:srgbClr val="FFFFFF"/>
                </a:highlight>
                <a:latin typeface="Open Sans"/>
                <a:ea typeface="Open Sans"/>
                <a:cs typeface="Open Sans"/>
                <a:sym typeface="Open Sans"/>
              </a:rPr>
              <a:t>Tuesday</a:t>
            </a:r>
            <a:r>
              <a:rPr lang="en-US" sz="2800" b="1">
                <a:highlight>
                  <a:srgbClr val="FFFFFF"/>
                </a:highlight>
                <a:latin typeface="Open Sans"/>
                <a:ea typeface="Open Sans"/>
                <a:cs typeface="Open Sans"/>
                <a:sym typeface="Open Sans"/>
              </a:rPr>
              <a:t>, March </a:t>
            </a:r>
            <a:r>
              <a:rPr lang="en-US" sz="2800" b="1" dirty="0">
                <a:highlight>
                  <a:srgbClr val="FFFFFF"/>
                </a:highlight>
                <a:latin typeface="Open Sans"/>
                <a:ea typeface="Open Sans"/>
                <a:cs typeface="Open Sans"/>
                <a:sym typeface="Open Sans"/>
              </a:rPr>
              <a:t>18 at 8:30 PM ET</a:t>
            </a:r>
            <a:endParaRPr sz="2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8" name="Google Shape;318;g21ba38bafd0_0_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Save the Date!</a:t>
            </a:r>
            <a:endParaRPr sz="1400" b="0" i="0" u="none" strike="noStrike" cap="none">
              <a:solidFill>
                <a:srgbClr val="000000"/>
              </a:solidFill>
              <a:latin typeface="Calibri"/>
              <a:ea typeface="Calibri"/>
              <a:cs typeface="Calibri"/>
              <a:sym typeface="Calibri"/>
            </a:endParaRPr>
          </a:p>
        </p:txBody>
      </p:sp>
      <p:pic>
        <p:nvPicPr>
          <p:cNvPr id="319" name="Google Shape;319;g21ba38bafd0_0_1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0167-6B60-73D0-E75E-119F3C12D2A7}"/>
              </a:ext>
            </a:extLst>
          </p:cNvPr>
          <p:cNvSpPr>
            <a:spLocks noGrp="1"/>
          </p:cNvSpPr>
          <p:nvPr>
            <p:ph type="title"/>
          </p:nvPr>
        </p:nvSpPr>
        <p:spPr>
          <a:xfrm>
            <a:off x="871254" y="2143125"/>
            <a:ext cx="7401491" cy="857250"/>
          </a:xfrm>
        </p:spPr>
        <p:txBody>
          <a:bodyPr>
            <a:normAutofit fontScale="90000"/>
          </a:bodyPr>
          <a:lstStyle/>
          <a:p>
            <a:r>
              <a:rPr lang="en-US" b="1" dirty="0">
                <a:hlinkClick r:id="rId2"/>
              </a:rPr>
              <a:t>Legislator Look Up</a:t>
            </a:r>
            <a:endParaRPr lang="en-US" b="1" dirty="0"/>
          </a:p>
        </p:txBody>
      </p:sp>
      <p:sp>
        <p:nvSpPr>
          <p:cNvPr id="4" name="Slide Number Placeholder 3">
            <a:extLst>
              <a:ext uri="{FF2B5EF4-FFF2-40B4-BE49-F238E27FC236}">
                <a16:creationId xmlns:a16="http://schemas.microsoft.com/office/drawing/2014/main" id="{BEBCC9F7-6099-5C2D-18DD-B5CA56AFC4CA}"/>
              </a:ext>
            </a:extLst>
          </p:cNvPr>
          <p:cNvSpPr>
            <a:spLocks noGrp="1"/>
          </p:cNvSpPr>
          <p:nvPr>
            <p:ph type="sldNum" sz="quarter" idx="12"/>
          </p:nvPr>
        </p:nvSpPr>
        <p:spPr/>
        <p:txBody>
          <a:bodyPr/>
          <a:lstStyle/>
          <a:p>
            <a:fld id="{307E6868-079E-1649-B8D1-459B42CE4DE3}" type="slidenum">
              <a:rPr lang="en-US" smtClean="0"/>
              <a:t>15</a:t>
            </a:fld>
            <a:endParaRPr lang="en-US"/>
          </a:p>
        </p:txBody>
      </p:sp>
    </p:spTree>
    <p:extLst>
      <p:ext uri="{BB962C8B-B14F-4D97-AF65-F5344CB8AC3E}">
        <p14:creationId xmlns:p14="http://schemas.microsoft.com/office/powerpoint/2010/main" val="424401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F372B4-71BA-D62A-F291-E8F277FD7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2B417-665C-EE69-F13A-339F6D94A4B1}"/>
              </a:ext>
            </a:extLst>
          </p:cNvPr>
          <p:cNvSpPr>
            <a:spLocks noGrp="1"/>
          </p:cNvSpPr>
          <p:nvPr>
            <p:ph type="title"/>
          </p:nvPr>
        </p:nvSpPr>
        <p:spPr>
          <a:xfrm>
            <a:off x="871254" y="2143125"/>
            <a:ext cx="7401491" cy="857250"/>
          </a:xfrm>
        </p:spPr>
        <p:txBody>
          <a:bodyPr>
            <a:normAutofit fontScale="90000"/>
          </a:bodyPr>
          <a:lstStyle/>
          <a:p>
            <a:r>
              <a:rPr lang="en-US" b="1" dirty="0">
                <a:hlinkClick r:id="rId2"/>
              </a:rPr>
              <a:t>Congressional Scorecard</a:t>
            </a:r>
            <a:endParaRPr lang="en-US" b="1" dirty="0"/>
          </a:p>
        </p:txBody>
      </p:sp>
      <p:sp>
        <p:nvSpPr>
          <p:cNvPr id="4" name="Slide Number Placeholder 3">
            <a:extLst>
              <a:ext uri="{FF2B5EF4-FFF2-40B4-BE49-F238E27FC236}">
                <a16:creationId xmlns:a16="http://schemas.microsoft.com/office/drawing/2014/main" id="{2A812F4D-A271-9B37-8D3B-C143D3EA4E1F}"/>
              </a:ext>
            </a:extLst>
          </p:cNvPr>
          <p:cNvSpPr>
            <a:spLocks noGrp="1"/>
          </p:cNvSpPr>
          <p:nvPr>
            <p:ph type="sldNum" sz="quarter" idx="12"/>
          </p:nvPr>
        </p:nvSpPr>
        <p:spPr/>
        <p:txBody>
          <a:bodyPr/>
          <a:lstStyle/>
          <a:p>
            <a:fld id="{307E6868-079E-1649-B8D1-459B42CE4DE3}" type="slidenum">
              <a:rPr lang="en-US" smtClean="0"/>
              <a:t>16</a:t>
            </a:fld>
            <a:endParaRPr lang="en-US"/>
          </a:p>
        </p:txBody>
      </p:sp>
    </p:spTree>
    <p:extLst>
      <p:ext uri="{BB962C8B-B14F-4D97-AF65-F5344CB8AC3E}">
        <p14:creationId xmlns:p14="http://schemas.microsoft.com/office/powerpoint/2010/main" val="183619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36B52EF-60AF-6533-257C-236C3A745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5E27F-9718-C6FB-91C6-F7967B9C352E}"/>
              </a:ext>
            </a:extLst>
          </p:cNvPr>
          <p:cNvSpPr>
            <a:spLocks noGrp="1"/>
          </p:cNvSpPr>
          <p:nvPr>
            <p:ph type="title"/>
          </p:nvPr>
        </p:nvSpPr>
        <p:spPr>
          <a:xfrm>
            <a:off x="871254" y="2143125"/>
            <a:ext cx="7401491" cy="857250"/>
          </a:xfrm>
        </p:spPr>
        <p:txBody>
          <a:bodyPr>
            <a:normAutofit fontScale="90000"/>
          </a:bodyPr>
          <a:lstStyle/>
          <a:p>
            <a:r>
              <a:rPr lang="en-US" b="1" dirty="0">
                <a:hlinkClick r:id="rId2"/>
              </a:rPr>
              <a:t>RESULTS Bill Tracker</a:t>
            </a:r>
            <a:br>
              <a:rPr lang="en-US" b="1" dirty="0"/>
            </a:br>
            <a:br>
              <a:rPr lang="en-US" b="1" dirty="0"/>
            </a:br>
            <a:r>
              <a:rPr lang="en-US" b="1" dirty="0">
                <a:hlinkClick r:id="rId3"/>
              </a:rPr>
              <a:t>Congress.gov</a:t>
            </a:r>
            <a:endParaRPr lang="en-US" b="1" dirty="0"/>
          </a:p>
        </p:txBody>
      </p:sp>
      <p:sp>
        <p:nvSpPr>
          <p:cNvPr id="4" name="Slide Number Placeholder 3">
            <a:extLst>
              <a:ext uri="{FF2B5EF4-FFF2-40B4-BE49-F238E27FC236}">
                <a16:creationId xmlns:a16="http://schemas.microsoft.com/office/drawing/2014/main" id="{7D950CBC-05CD-FFA5-94EB-01005FB20B5A}"/>
              </a:ext>
            </a:extLst>
          </p:cNvPr>
          <p:cNvSpPr>
            <a:spLocks noGrp="1"/>
          </p:cNvSpPr>
          <p:nvPr>
            <p:ph type="sldNum" sz="quarter" idx="12"/>
          </p:nvPr>
        </p:nvSpPr>
        <p:spPr/>
        <p:txBody>
          <a:bodyPr/>
          <a:lstStyle/>
          <a:p>
            <a:fld id="{307E6868-079E-1649-B8D1-459B42CE4DE3}" type="slidenum">
              <a:rPr lang="en-US" smtClean="0"/>
              <a:t>17</a:t>
            </a:fld>
            <a:endParaRPr lang="en-US"/>
          </a:p>
        </p:txBody>
      </p:sp>
    </p:spTree>
    <p:extLst>
      <p:ext uri="{BB962C8B-B14F-4D97-AF65-F5344CB8AC3E}">
        <p14:creationId xmlns:p14="http://schemas.microsoft.com/office/powerpoint/2010/main" val="268842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408644"/>
            <a:ext cx="9205863" cy="1801056"/>
          </a:xfrm>
          <a:prstGeom prst="rect">
            <a:avLst/>
          </a:prstGeom>
          <a:noFill/>
          <a:ln>
            <a:noFill/>
          </a:ln>
        </p:spPr>
        <p:txBody>
          <a:bodyPr spcFirstLastPara="1" wrap="square" lIns="91425" tIns="45700" rIns="91425" bIns="45700" anchor="ctr" anchorCtr="0">
            <a:normAutofit fontScale="90000"/>
          </a:bodyPr>
          <a:lstStyle/>
          <a:p>
            <a:pPr>
              <a:buSzPct val="100000"/>
            </a:pPr>
            <a:r>
              <a:rPr lang="en-US" i="1"/>
              <a:t>Please let us know in the chat where you </a:t>
            </a:r>
            <a:br>
              <a:rPr lang="en-US" i="1"/>
            </a:br>
            <a:r>
              <a:rPr lang="en-US" i="1"/>
              <a:t>are joining us from!</a:t>
            </a:r>
            <a:r>
              <a:rPr lang="en-US" i="1" dirty="0"/>
              <a:t> Is this your first time to advocate for foreign aid?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3"/>
            <a:ext cx="8523900" cy="3842743"/>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dirty="0">
                <a:latin typeface="Open Sans"/>
                <a:ea typeface="Open Sans"/>
                <a:cs typeface="Open Sans"/>
                <a:sym typeface="Open Sans"/>
              </a:rPr>
              <a:t>Together Women Rise’s Mission</a:t>
            </a:r>
            <a:br>
              <a:rPr lang="en-US" dirty="0">
                <a:latin typeface="Open Sans"/>
                <a:ea typeface="Open Sans"/>
                <a:cs typeface="Open Sans"/>
                <a:sym typeface="Open Sans"/>
              </a:rPr>
            </a:br>
            <a:r>
              <a:rPr lang="en-US" dirty="0">
                <a:latin typeface="Open Sans"/>
                <a:ea typeface="Open Sans"/>
                <a:cs typeface="Open Sans"/>
                <a:sym typeface="Open Sans"/>
              </a:rPr>
              <a:t>Together Women Rise cultivates the collective power of community to achieve global gender equality.</a:t>
            </a:r>
            <a:br>
              <a:rPr lang="en-US" dirty="0">
                <a:latin typeface="Open Sans"/>
                <a:ea typeface="Open Sans"/>
                <a:cs typeface="Open Sans"/>
                <a:sym typeface="Open Sans"/>
              </a:rPr>
            </a:br>
            <a:r>
              <a:rPr lang="en-US" dirty="0">
                <a:latin typeface="Open Sans"/>
                <a:ea typeface="Open Sans"/>
                <a:cs typeface="Open Sans"/>
                <a:sym typeface="Open Sans"/>
              </a:rPr>
              <a:t> </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OUR VISION</a:t>
            </a:r>
            <a:br>
              <a:rPr lang="en-US" dirty="0">
                <a:latin typeface="Open Sans"/>
                <a:ea typeface="Open Sans"/>
                <a:cs typeface="Open Sans"/>
                <a:sym typeface="Open Sans"/>
              </a:rPr>
            </a:br>
            <a:r>
              <a:rPr lang="en-US" dirty="0">
                <a:latin typeface="Open Sans"/>
                <a:ea typeface="Open Sans"/>
                <a:cs typeface="Open Sans"/>
                <a:sym typeface="Open Sans"/>
              </a:rPr>
              <a:t>Together Women Rise envisions a world where every person</a:t>
            </a:r>
            <a:br>
              <a:rPr lang="en-US" dirty="0">
                <a:latin typeface="Open Sans"/>
                <a:ea typeface="Open Sans"/>
                <a:cs typeface="Open Sans"/>
                <a:sym typeface="Open Sans"/>
              </a:rPr>
            </a:br>
            <a:r>
              <a:rPr lang="en-US" dirty="0">
                <a:latin typeface="Open Sans"/>
                <a:ea typeface="Open Sans"/>
                <a:cs typeface="Open Sans"/>
                <a:sym typeface="Open Sans"/>
              </a:rPr>
              <a:t>has the same opportunities to thrive</a:t>
            </a:r>
            <a:br>
              <a:rPr lang="en-US" dirty="0">
                <a:latin typeface="Open Sans"/>
                <a:ea typeface="Open Sans"/>
                <a:cs typeface="Open Sans"/>
                <a:sym typeface="Open Sans"/>
              </a:rPr>
            </a:br>
            <a:r>
              <a:rPr lang="en-US" dirty="0">
                <a:latin typeface="Open Sans"/>
                <a:ea typeface="Open Sans"/>
                <a:cs typeface="Open Sans"/>
                <a:sym typeface="Open Sans"/>
              </a:rPr>
              <a:t>regardless of their gender or where they live.</a:t>
            </a:r>
            <a:br>
              <a:rPr lang="en-US" b="1" dirty="0">
                <a:latin typeface="Open Sans"/>
                <a:ea typeface="Open Sans"/>
                <a:cs typeface="Open Sans"/>
                <a:sym typeface="Open Sans"/>
              </a:rPr>
            </a:br>
            <a:br>
              <a:rPr lang="en-US" b="1" dirty="0">
                <a:latin typeface="Open Sans"/>
                <a:ea typeface="Open Sans"/>
                <a:cs typeface="Open Sans"/>
                <a:sym typeface="Open Sans"/>
              </a:rPr>
            </a:br>
            <a:r>
              <a:rPr lang="en-US" b="1" dirty="0">
                <a:latin typeface="Open Sans"/>
                <a:ea typeface="Open Sans"/>
                <a:cs typeface="Open Sans"/>
                <a:sym typeface="Open Sans"/>
              </a:rPr>
              <a:t>Rise Anti Oppression Commitment:</a:t>
            </a:r>
            <a:endParaRPr lang="en-US" b="1" i="0" dirty="0">
              <a:solidFill>
                <a:srgbClr val="000000"/>
              </a:solidFill>
              <a:effectLst/>
              <a:latin typeface="Arial" panose="020B0604020202020204" pitchFamily="34" charset="0"/>
            </a:endParaRPr>
          </a:p>
          <a:p>
            <a:pPr marL="0" lvl="0" indent="0" algn="ctr" rtl="0">
              <a:lnSpc>
                <a:spcPct val="100000"/>
              </a:lnSpc>
              <a:spcBef>
                <a:spcPts val="448"/>
              </a:spcBef>
              <a:spcAft>
                <a:spcPts val="0"/>
              </a:spcAft>
              <a:buClr>
                <a:schemeClr val="dk1"/>
              </a:buClr>
              <a:buSzPct val="100000"/>
              <a:buNone/>
            </a:pPr>
            <a:r>
              <a:rPr lang="en-US" i="0" dirty="0">
                <a:solidFill>
                  <a:srgbClr val="000000"/>
                </a:solidFill>
                <a:effectLst/>
                <a:latin typeface="Arial" panose="020B0604020202020204" pitchFamily="34" charset="0"/>
              </a:rPr>
              <a:t>At Together Women Rise, we come together as a community dedicated to equality and justice for women and girls everywhere. </a:t>
            </a:r>
            <a:r>
              <a:rPr lang="en-US" i="0" dirty="0">
                <a:solidFill>
                  <a:srgbClr val="000000"/>
                </a:solidFill>
                <a:effectLst/>
                <a:latin typeface="Arial" panose="020B0604020202020204" pitchFamily="34" charset="0"/>
                <a:hlinkClick r:id="rId3"/>
              </a:rPr>
              <a:t>Read full statement here</a:t>
            </a:r>
            <a:r>
              <a:rPr lang="en-US" i="0" dirty="0">
                <a:solidFill>
                  <a:srgbClr val="000000"/>
                </a:solidFill>
                <a:effectLst/>
                <a:latin typeface="Arial" panose="020B0604020202020204" pitchFamily="34" charset="0"/>
              </a:rPr>
              <a:t>.</a:t>
            </a:r>
            <a:endParaRPr dirty="0">
              <a:latin typeface="Open Sans"/>
              <a:ea typeface="Open Sans"/>
              <a:cs typeface="Open Sans"/>
              <a:sym typeface="Open Sans"/>
            </a:endParaRPr>
          </a:p>
        </p:txBody>
      </p:sp>
      <p:pic>
        <p:nvPicPr>
          <p:cNvPr id="167" name="Google Shape;167;g1f1ec144a3f_0_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33695" y="1326785"/>
            <a:ext cx="847661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n-US" sz="180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1" i="0" u="none" strike="noStrike" cap="none" dirty="0">
                <a:solidFill>
                  <a:schemeClr val="dk1"/>
                </a:solidFill>
                <a:latin typeface="Open Sans"/>
                <a:ea typeface="Open Sans"/>
                <a:cs typeface="Open Sans"/>
                <a:sym typeface="Open Sans"/>
              </a:rPr>
              <a:t>Read our full anti-oppression values statement here at </a:t>
            </a:r>
            <a:r>
              <a:rPr lang="en-US" sz="1800" b="1" i="0" u="sng" strike="noStrike" cap="none" dirty="0">
                <a:solidFill>
                  <a:schemeClr val="dk2"/>
                </a:solidFill>
                <a:latin typeface="Open Sans"/>
                <a:ea typeface="Open Sans"/>
                <a:cs typeface="Open Sans"/>
                <a:sym typeface="Open Sans"/>
              </a:rPr>
              <a:t>results.org/values</a:t>
            </a:r>
            <a:r>
              <a:rPr lang="en-US" sz="1800" b="1" i="0" u="none" strike="noStrike" cap="none" dirty="0">
                <a:solidFill>
                  <a:schemeClr val="dk1"/>
                </a:solidFill>
                <a:latin typeface="Open Sans"/>
                <a:ea typeface="Open Sans"/>
                <a:cs typeface="Open Sans"/>
                <a:sym typeface="Open Sans"/>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8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lang="en-US" sz="1800" b="1" i="0" u="none" strike="noStrike" cap="none" dirty="0">
              <a:solidFill>
                <a:schemeClr val="dk1"/>
              </a:solidFill>
              <a:latin typeface="Open Sans"/>
              <a:ea typeface="Open Sans"/>
              <a:cs typeface="Open Sans"/>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S volunteer holding a sign that says voices that change the world">
            <a:extLst>
              <a:ext uri="{FF2B5EF4-FFF2-40B4-BE49-F238E27FC236}">
                <a16:creationId xmlns:a16="http://schemas.microsoft.com/office/drawing/2014/main" id="{29F76B04-9A43-419D-A061-57E84B9222EA}"/>
              </a:ext>
            </a:extLst>
          </p:cNvPr>
          <p:cNvPicPr>
            <a:picLocks noChangeAspect="1"/>
          </p:cNvPicPr>
          <p:nvPr/>
        </p:nvPicPr>
        <p:blipFill>
          <a:blip r:embed="rId2"/>
          <a:stretch>
            <a:fillRect/>
          </a:stretch>
        </p:blipFill>
        <p:spPr>
          <a:xfrm>
            <a:off x="-1466" y="-872341"/>
            <a:ext cx="9146931" cy="6123520"/>
          </a:xfrm>
          <a:prstGeom prst="rect">
            <a:avLst/>
          </a:prstGeom>
        </p:spPr>
      </p:pic>
      <p:sp>
        <p:nvSpPr>
          <p:cNvPr id="6" name="Text Placeholder 2">
            <a:extLst>
              <a:ext uri="{FF2B5EF4-FFF2-40B4-BE49-F238E27FC236}">
                <a16:creationId xmlns:a16="http://schemas.microsoft.com/office/drawing/2014/main" id="{57F52120-2742-1D41-BDBB-9A75077377ED}"/>
              </a:ext>
            </a:extLst>
          </p:cNvPr>
          <p:cNvSpPr txBox="1">
            <a:spLocks/>
          </p:cNvSpPr>
          <p:nvPr/>
        </p:nvSpPr>
        <p:spPr>
          <a:xfrm>
            <a:off x="784758" y="4027393"/>
            <a:ext cx="7574481" cy="1028701"/>
          </a:xfrm>
          <a:prstGeom prst="rect">
            <a:avLst/>
          </a:prstGeom>
          <a:solidFill>
            <a:schemeClr val="bg1">
              <a:alpha val="9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a:t>
            </a:r>
          </a:p>
        </p:txBody>
      </p:sp>
    </p:spTree>
    <p:extLst>
      <p:ext uri="{BB962C8B-B14F-4D97-AF65-F5344CB8AC3E}">
        <p14:creationId xmlns:p14="http://schemas.microsoft.com/office/powerpoint/2010/main" val="197750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AB390F3A-0F3B-A51E-CD42-4E0C72B69078}"/>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22CBAA54-7862-DF9A-2F58-EAA2306E0B3B}"/>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1EB78FF6-72CD-F57D-29EC-3AD7ADE036C0}"/>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75CF3E2F-4123-F34F-23B1-586862AA8AF8}"/>
              </a:ext>
            </a:extLst>
          </p:cNvPr>
          <p:cNvSpPr txBox="1"/>
          <p:nvPr/>
        </p:nvSpPr>
        <p:spPr>
          <a:xfrm>
            <a:off x="627529" y="0"/>
            <a:ext cx="8979000" cy="35086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Together Women Rise</a:t>
            </a:r>
            <a:br>
              <a:rPr lang="en-US" sz="2800" b="1" i="0" u="none" strike="noStrike" cap="none" dirty="0">
                <a:solidFill>
                  <a:srgbClr val="022077"/>
                </a:solidFill>
                <a:latin typeface="Open Sans"/>
                <a:ea typeface="Open Sans"/>
                <a:cs typeface="Open Sans"/>
                <a:sym typeface="Open Sans"/>
              </a:rPr>
            </a:br>
            <a:r>
              <a:rPr lang="en-US" sz="2800" b="1" i="0" u="none" strike="noStrike" cap="none" dirty="0">
                <a:solidFill>
                  <a:srgbClr val="022077"/>
                </a:solidFill>
                <a:latin typeface="Open Sans"/>
                <a:ea typeface="Open Sans"/>
                <a:cs typeface="Open Sans"/>
                <a:sym typeface="Open Sans"/>
              </a:rPr>
              <a:t>Transformation Partnership</a:t>
            </a:r>
            <a:endParaRPr sz="28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
        <p:nvSpPr>
          <p:cNvPr id="2" name="AutoShape 2" descr="Dorothy Monza">
            <a:extLst>
              <a:ext uri="{FF2B5EF4-FFF2-40B4-BE49-F238E27FC236}">
                <a16:creationId xmlns:a16="http://schemas.microsoft.com/office/drawing/2014/main" id="{C1E73EAC-DFF4-A285-02A3-BDE3AA7A72B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close up of a logo&#10;&#10;AI-generated content may be incorrect.">
            <a:extLst>
              <a:ext uri="{FF2B5EF4-FFF2-40B4-BE49-F238E27FC236}">
                <a16:creationId xmlns:a16="http://schemas.microsoft.com/office/drawing/2014/main" id="{40DC769B-6C33-39F7-D847-B4C9DDC1AA95}"/>
              </a:ext>
            </a:extLst>
          </p:cNvPr>
          <p:cNvPicPr>
            <a:picLocks noChangeAspect="1"/>
          </p:cNvPicPr>
          <p:nvPr/>
        </p:nvPicPr>
        <p:blipFill>
          <a:blip r:embed="rId4"/>
          <a:stretch>
            <a:fillRect/>
          </a:stretch>
        </p:blipFill>
        <p:spPr>
          <a:xfrm>
            <a:off x="1693986" y="2257812"/>
            <a:ext cx="5387370" cy="1275011"/>
          </a:xfrm>
          <a:prstGeom prst="rect">
            <a:avLst/>
          </a:prstGeom>
        </p:spPr>
      </p:pic>
      <p:sp>
        <p:nvSpPr>
          <p:cNvPr id="4" name="Google Shape;326;g14fc29c2861_0_0">
            <a:extLst>
              <a:ext uri="{FF2B5EF4-FFF2-40B4-BE49-F238E27FC236}">
                <a16:creationId xmlns:a16="http://schemas.microsoft.com/office/drawing/2014/main" id="{70E4456F-9A4C-D494-7A0E-8171DFC191D9}"/>
              </a:ext>
            </a:extLst>
          </p:cNvPr>
          <p:cNvSpPr txBox="1"/>
          <p:nvPr/>
        </p:nvSpPr>
        <p:spPr>
          <a:xfrm>
            <a:off x="0" y="4014978"/>
            <a:ext cx="8979000" cy="35701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3200" b="1" i="0" u="none" strike="noStrike" cap="none" dirty="0">
                <a:solidFill>
                  <a:srgbClr val="022077"/>
                </a:solidFill>
                <a:latin typeface="Open Sans"/>
                <a:ea typeface="Open Sans"/>
                <a:cs typeface="Open Sans"/>
                <a:sym typeface="Open Sans"/>
              </a:rPr>
              <a:t>Chris </a:t>
            </a:r>
            <a:r>
              <a:rPr lang="en-US" sz="3200" b="1" i="0" u="none" strike="noStrike" cap="none" dirty="0" err="1">
                <a:solidFill>
                  <a:srgbClr val="022077"/>
                </a:solidFill>
                <a:latin typeface="Open Sans"/>
                <a:ea typeface="Open Sans"/>
                <a:cs typeface="Open Sans"/>
                <a:sym typeface="Open Sans"/>
              </a:rPr>
              <a:t>Jochnick</a:t>
            </a:r>
            <a:br>
              <a:rPr lang="en-US" sz="2800" b="1" dirty="0">
                <a:solidFill>
                  <a:srgbClr val="022077"/>
                </a:solidFill>
                <a:latin typeface="Open Sans"/>
                <a:ea typeface="Open Sans"/>
                <a:cs typeface="Open Sans"/>
                <a:sym typeface="Open Sans"/>
              </a:rPr>
            </a:br>
            <a:r>
              <a:rPr lang="en-US" sz="2800" b="1" i="0" u="none" strike="noStrike" cap="none" dirty="0">
                <a:solidFill>
                  <a:srgbClr val="022077"/>
                </a:solidFill>
                <a:latin typeface="Open Sans"/>
                <a:ea typeface="Open Sans"/>
                <a:cs typeface="Open Sans"/>
                <a:sym typeface="Open Sans"/>
              </a:rPr>
              <a:t> </a:t>
            </a:r>
            <a:r>
              <a:rPr lang="en-US" sz="2800" i="0" u="none" strike="noStrike" cap="none" dirty="0">
                <a:solidFill>
                  <a:srgbClr val="022077"/>
                </a:solidFill>
                <a:latin typeface="Open Sans"/>
                <a:ea typeface="Open Sans"/>
                <a:cs typeface="Open Sans"/>
                <a:sym typeface="Open Sans"/>
              </a:rPr>
              <a:t>President &amp; CEO of </a:t>
            </a:r>
            <a:r>
              <a:rPr lang="en-US" sz="2800" i="0" u="none" strike="noStrike" cap="none" dirty="0" err="1">
                <a:solidFill>
                  <a:srgbClr val="022077"/>
                </a:solidFill>
                <a:latin typeface="Open Sans"/>
                <a:ea typeface="Open Sans"/>
                <a:cs typeface="Open Sans"/>
                <a:sym typeface="Open Sans"/>
              </a:rPr>
              <a:t>Landesa</a:t>
            </a:r>
            <a:endParaRPr sz="28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78185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2D574107-6ACA-F3FA-3550-B057CC0367D1}"/>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8AA36883-9C85-F20A-9A46-5DCC63FE266A}"/>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8E659541-7A5D-9CEB-B31F-CD383494715C}"/>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0DDC8902-7563-2DBB-BE36-AADA918F8BCF}"/>
              </a:ext>
            </a:extLst>
          </p:cNvPr>
          <p:cNvSpPr txBox="1"/>
          <p:nvPr/>
        </p:nvSpPr>
        <p:spPr>
          <a:xfrm>
            <a:off x="0" y="1198277"/>
            <a:ext cx="8979000" cy="65248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br>
              <a:rPr lang="en-US" sz="2800" b="1" i="0" u="none" strike="noStrike" cap="none" dirty="0">
                <a:solidFill>
                  <a:srgbClr val="022077"/>
                </a:solidFill>
                <a:latin typeface="Open Sans"/>
                <a:ea typeface="Open Sans"/>
                <a:cs typeface="Open Sans"/>
                <a:sym typeface="Open Sans"/>
              </a:rPr>
            </a:br>
            <a:br>
              <a:rPr lang="en-US" sz="2800" b="1" i="0" u="none" strike="noStrike" cap="none" dirty="0">
                <a:solidFill>
                  <a:srgbClr val="022077"/>
                </a:solidFill>
                <a:latin typeface="Open Sans"/>
                <a:ea typeface="Open Sans"/>
                <a:cs typeface="Open Sans"/>
                <a:sym typeface="Open Sans"/>
              </a:rPr>
            </a:br>
            <a:br>
              <a:rPr lang="en-US" sz="2800" b="1" i="0" u="none" strike="noStrike" cap="none" dirty="0">
                <a:solidFill>
                  <a:srgbClr val="022077"/>
                </a:solidFill>
                <a:latin typeface="Open Sans"/>
                <a:ea typeface="Open Sans"/>
                <a:cs typeface="Open Sans"/>
                <a:sym typeface="Open Sans"/>
              </a:rPr>
            </a:br>
            <a:br>
              <a:rPr lang="en-US" sz="2800" b="1" i="0" u="none" strike="noStrike" cap="none" dirty="0">
                <a:solidFill>
                  <a:srgbClr val="022077"/>
                </a:solidFill>
                <a:latin typeface="Open Sans"/>
                <a:ea typeface="Open Sans"/>
                <a:cs typeface="Open Sans"/>
                <a:sym typeface="Open Sans"/>
              </a:rPr>
            </a:br>
            <a:br>
              <a:rPr lang="en-US" sz="2800" b="1" i="0" u="none" strike="noStrike" cap="none" dirty="0">
                <a:solidFill>
                  <a:srgbClr val="022077"/>
                </a:solidFill>
                <a:latin typeface="Open Sans"/>
                <a:ea typeface="Open Sans"/>
                <a:cs typeface="Open Sans"/>
                <a:sym typeface="Open Sans"/>
              </a:rPr>
            </a:br>
            <a:br>
              <a:rPr lang="en-US" sz="2800" b="1" i="0" u="none" strike="noStrike" cap="none" dirty="0">
                <a:solidFill>
                  <a:srgbClr val="022077"/>
                </a:solidFill>
                <a:latin typeface="Open Sans"/>
                <a:ea typeface="Open Sans"/>
                <a:cs typeface="Open Sans"/>
                <a:sym typeface="Open Sans"/>
              </a:rPr>
            </a:br>
            <a:r>
              <a:rPr lang="en-US" sz="2800" b="1" i="0" u="none" strike="noStrike" cap="none" dirty="0">
                <a:solidFill>
                  <a:srgbClr val="022077"/>
                </a:solidFill>
                <a:latin typeface="Open Sans"/>
                <a:ea typeface="Open Sans"/>
                <a:cs typeface="Open Sans"/>
                <a:sym typeface="Open Sans"/>
              </a:rPr>
              <a:t>Dorothy Monza</a:t>
            </a:r>
            <a:br>
              <a:rPr lang="en-US" sz="2800" b="1" i="0" u="none" strike="noStrike" cap="none" dirty="0">
                <a:solidFill>
                  <a:srgbClr val="022077"/>
                </a:solidFill>
                <a:latin typeface="Open Sans"/>
                <a:ea typeface="Open Sans"/>
                <a:cs typeface="Open Sans"/>
                <a:sym typeface="Open Sans"/>
              </a:rPr>
            </a:br>
            <a:r>
              <a:rPr lang="en-US" sz="2800" i="1" u="none" strike="noStrike" cap="none" dirty="0">
                <a:solidFill>
                  <a:srgbClr val="022077"/>
                </a:solidFill>
                <a:latin typeface="Open Sans"/>
                <a:ea typeface="Open Sans"/>
                <a:cs typeface="Open Sans"/>
                <a:sym typeface="Open Sans"/>
              </a:rPr>
              <a:t>Global Nutrition &amp; Child Health Policy</a:t>
            </a:r>
            <a:br>
              <a:rPr lang="en-US" sz="2800" i="1" u="none" strike="noStrike" cap="none" dirty="0">
                <a:solidFill>
                  <a:srgbClr val="022077"/>
                </a:solidFill>
                <a:latin typeface="Open Sans"/>
                <a:ea typeface="Open Sans"/>
                <a:cs typeface="Open Sans"/>
                <a:sym typeface="Open Sans"/>
              </a:rPr>
            </a:br>
            <a:r>
              <a:rPr lang="en-US" sz="2800" u="none" strike="noStrike" cap="none" dirty="0">
                <a:solidFill>
                  <a:srgbClr val="022077"/>
                </a:solidFill>
                <a:latin typeface="Open Sans"/>
                <a:ea typeface="Open Sans"/>
                <a:cs typeface="Open Sans"/>
                <a:sym typeface="Open Sans"/>
              </a:rPr>
              <a:t>RESUL</a:t>
            </a:r>
            <a:r>
              <a:rPr lang="en-US" sz="2800" dirty="0">
                <a:solidFill>
                  <a:srgbClr val="022077"/>
                </a:solidFill>
                <a:latin typeface="Open Sans"/>
                <a:ea typeface="Open Sans"/>
                <a:cs typeface="Open Sans"/>
                <a:sym typeface="Open Sans"/>
              </a:rPr>
              <a:t>TS</a:t>
            </a:r>
            <a:endParaRPr sz="28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
        <p:nvSpPr>
          <p:cNvPr id="2" name="AutoShape 2" descr="Dorothy Monza">
            <a:extLst>
              <a:ext uri="{FF2B5EF4-FFF2-40B4-BE49-F238E27FC236}">
                <a16:creationId xmlns:a16="http://schemas.microsoft.com/office/drawing/2014/main" id="{195717B9-D9AE-857D-927A-ED18CB1AE2C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erson smiling at the camera&#10;&#10;AI-generated content may be incorrect.">
            <a:extLst>
              <a:ext uri="{FF2B5EF4-FFF2-40B4-BE49-F238E27FC236}">
                <a16:creationId xmlns:a16="http://schemas.microsoft.com/office/drawing/2014/main" id="{31DFDF74-A196-B62A-2D28-26A425DF35C8}"/>
              </a:ext>
            </a:extLst>
          </p:cNvPr>
          <p:cNvPicPr>
            <a:picLocks noChangeAspect="1"/>
          </p:cNvPicPr>
          <p:nvPr/>
        </p:nvPicPr>
        <p:blipFill>
          <a:blip r:embed="rId4"/>
          <a:stretch>
            <a:fillRect/>
          </a:stretch>
        </p:blipFill>
        <p:spPr>
          <a:xfrm>
            <a:off x="3479780" y="1341709"/>
            <a:ext cx="1879639" cy="2464416"/>
          </a:xfrm>
          <a:prstGeom prst="rect">
            <a:avLst/>
          </a:prstGeom>
        </p:spPr>
      </p:pic>
    </p:spTree>
    <p:extLst>
      <p:ext uri="{BB962C8B-B14F-4D97-AF65-F5344CB8AC3E}">
        <p14:creationId xmlns:p14="http://schemas.microsoft.com/office/powerpoint/2010/main" val="247821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738BF0B8-EC9B-3765-949A-38AC819DE51D}"/>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CEF1940D-D862-8624-F74C-46883FEA0B46}"/>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97248AB8-F226-0AAA-818A-5B5225AF0DA9}"/>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 name="AutoShape 2" descr="Dorothy Monza">
            <a:extLst>
              <a:ext uri="{FF2B5EF4-FFF2-40B4-BE49-F238E27FC236}">
                <a16:creationId xmlns:a16="http://schemas.microsoft.com/office/drawing/2014/main" id="{5CE53E2B-A9C5-EA05-91C9-D182D71A80C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Google Shape;326;g14fc29c2861_0_0">
            <a:extLst>
              <a:ext uri="{FF2B5EF4-FFF2-40B4-BE49-F238E27FC236}">
                <a16:creationId xmlns:a16="http://schemas.microsoft.com/office/drawing/2014/main" id="{23CCA549-FE85-A738-D088-C5E1313FB198}"/>
              </a:ext>
            </a:extLst>
          </p:cNvPr>
          <p:cNvSpPr txBox="1"/>
          <p:nvPr/>
        </p:nvSpPr>
        <p:spPr>
          <a:xfrm>
            <a:off x="234900" y="135015"/>
            <a:ext cx="89790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Featured Grantee</a:t>
            </a:r>
            <a:endParaRPr sz="2800" i="0" u="none" strike="noStrike" cap="none" dirty="0">
              <a:solidFill>
                <a:srgbClr val="000000"/>
              </a:solidFill>
              <a:latin typeface="Arial"/>
              <a:ea typeface="Arial"/>
              <a:cs typeface="Arial"/>
              <a:sym typeface="Arial"/>
            </a:endParaRPr>
          </a:p>
        </p:txBody>
      </p:sp>
      <p:pic>
        <p:nvPicPr>
          <p:cNvPr id="5" name="Picture 4" descr="A group of children in uniform&#10;&#10;AI-generated content may be incorrect.">
            <a:extLst>
              <a:ext uri="{FF2B5EF4-FFF2-40B4-BE49-F238E27FC236}">
                <a16:creationId xmlns:a16="http://schemas.microsoft.com/office/drawing/2014/main" id="{93692ACE-E7B2-75C8-E256-9596756A2985}"/>
              </a:ext>
            </a:extLst>
          </p:cNvPr>
          <p:cNvPicPr>
            <a:picLocks noChangeAspect="1"/>
          </p:cNvPicPr>
          <p:nvPr/>
        </p:nvPicPr>
        <p:blipFill>
          <a:blip r:embed="rId4"/>
          <a:stretch>
            <a:fillRect/>
          </a:stretch>
        </p:blipFill>
        <p:spPr>
          <a:xfrm>
            <a:off x="2412625" y="817972"/>
            <a:ext cx="4318747" cy="2855771"/>
          </a:xfrm>
          <a:prstGeom prst="rect">
            <a:avLst/>
          </a:prstGeom>
        </p:spPr>
      </p:pic>
      <p:sp>
        <p:nvSpPr>
          <p:cNvPr id="6" name="Google Shape;326;g14fc29c2861_0_0">
            <a:extLst>
              <a:ext uri="{FF2B5EF4-FFF2-40B4-BE49-F238E27FC236}">
                <a16:creationId xmlns:a16="http://schemas.microsoft.com/office/drawing/2014/main" id="{E0073105-B4ED-FD3C-B11B-C5849A1B0854}"/>
              </a:ext>
            </a:extLst>
          </p:cNvPr>
          <p:cNvSpPr txBox="1"/>
          <p:nvPr/>
        </p:nvSpPr>
        <p:spPr>
          <a:xfrm>
            <a:off x="490636" y="3409225"/>
            <a:ext cx="8162727" cy="2277516"/>
          </a:xfrm>
          <a:prstGeom prst="rect">
            <a:avLst/>
          </a:prstGeom>
          <a:noFill/>
          <a:ln>
            <a:noFill/>
          </a:ln>
        </p:spPr>
        <p:txBody>
          <a:bodyPr spcFirstLastPara="1" wrap="square" lIns="91425" tIns="91425" rIns="91425" bIns="91425" anchor="t" anchorCtr="0">
            <a:spAutoFit/>
          </a:bodyPr>
          <a:lstStyle/>
          <a:p>
            <a:pPr algn="ctr">
              <a:buSzPts val="4800"/>
            </a:pPr>
            <a:br>
              <a:rPr lang="en-US" sz="3200" b="1" i="0" u="none" strike="noStrike" cap="none" dirty="0">
                <a:solidFill>
                  <a:srgbClr val="022077"/>
                </a:solidFill>
                <a:latin typeface="Open Sans"/>
                <a:ea typeface="Open Sans"/>
                <a:cs typeface="Open Sans"/>
                <a:sym typeface="Open Sans"/>
              </a:rPr>
            </a:br>
            <a:r>
              <a:rPr lang="en-US" sz="3200" b="1" i="0" u="none" strike="noStrike" cap="none" dirty="0">
                <a:solidFill>
                  <a:srgbClr val="022077"/>
                </a:solidFill>
                <a:latin typeface="Open Sans"/>
                <a:ea typeface="Open Sans"/>
                <a:cs typeface="Open Sans"/>
                <a:sym typeface="Open Sans"/>
              </a:rPr>
              <a:t>Polly Dolan, </a:t>
            </a:r>
            <a:r>
              <a:rPr lang="en-US" sz="3200" i="0" u="none" strike="noStrike" cap="none" dirty="0">
                <a:solidFill>
                  <a:srgbClr val="022077"/>
                </a:solidFill>
                <a:latin typeface="Open Sans"/>
                <a:ea typeface="Open Sans"/>
                <a:cs typeface="Open Sans"/>
                <a:sym typeface="Open Sans"/>
              </a:rPr>
              <a:t>Co-Founder  </a:t>
            </a:r>
            <a:br>
              <a:rPr lang="en-US" sz="3200" b="1" dirty="0">
                <a:solidFill>
                  <a:srgbClr val="022077"/>
                </a:solidFill>
                <a:latin typeface="Open Sans"/>
                <a:ea typeface="Open Sans"/>
                <a:cs typeface="Open Sans"/>
                <a:sym typeface="Open Sans"/>
              </a:rPr>
            </a:br>
            <a:r>
              <a:rPr lang="en-US" sz="3200" i="0" u="none" strike="noStrike" cap="none" dirty="0">
                <a:solidFill>
                  <a:srgbClr val="022077"/>
                </a:solidFill>
                <a:latin typeface="Open Sans"/>
                <a:ea typeface="Open Sans"/>
                <a:cs typeface="Open Sans"/>
                <a:sym typeface="Open Sans"/>
                <a:hlinkClick r:id="rId5"/>
              </a:rPr>
              <a:t>Nurturing Minds (The Sega Girls’ School)</a:t>
            </a:r>
            <a:endParaRPr lang="en-US" sz="32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16150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EE1BC15-2F09-4AF3-8A48-05F998A99231}"/>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68AB264D-FB61-2CC5-4122-0B547A10321E}"/>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C957816F-669E-727E-9F54-59E604AC6DC0}"/>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BE77953-24E0-0356-13E3-288328627F1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01;g1f1ec144a3f_0_154">
            <a:extLst>
              <a:ext uri="{FF2B5EF4-FFF2-40B4-BE49-F238E27FC236}">
                <a16:creationId xmlns:a16="http://schemas.microsoft.com/office/drawing/2014/main" id="{AD8E0FA9-7E61-66EC-242E-E29ACE62A8A6}"/>
              </a:ext>
            </a:extLst>
          </p:cNvPr>
          <p:cNvSpPr txBox="1"/>
          <p:nvPr/>
        </p:nvSpPr>
        <p:spPr>
          <a:xfrm>
            <a:off x="152400" y="3491869"/>
            <a:ext cx="8491600" cy="136957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400" b="1" i="0" u="none" strike="noStrike" cap="none" dirty="0">
                <a:solidFill>
                  <a:schemeClr val="dk1"/>
                </a:solidFill>
                <a:latin typeface="Open Sans"/>
                <a:ea typeface="Open Sans"/>
                <a:cs typeface="Open Sans"/>
                <a:sym typeface="Open Sans"/>
              </a:rPr>
              <a:t>“…there is always a way forward”</a:t>
            </a:r>
            <a:br>
              <a:rPr lang="en-US" sz="2400" b="1" i="0" u="none" strike="noStrike" cap="none" dirty="0">
                <a:solidFill>
                  <a:schemeClr val="dk1"/>
                </a:solidFill>
                <a:latin typeface="Open Sans"/>
                <a:ea typeface="Open Sans"/>
                <a:cs typeface="Open Sans"/>
                <a:sym typeface="Open Sans"/>
              </a:rPr>
            </a:br>
            <a:r>
              <a:rPr lang="en-US" sz="2400" i="0" u="none" strike="noStrike" cap="none" dirty="0">
                <a:solidFill>
                  <a:schemeClr val="dk1"/>
                </a:solidFill>
                <a:latin typeface="Open Sans"/>
                <a:ea typeface="Open Sans"/>
                <a:cs typeface="Open Sans"/>
                <a:sym typeface="Open Sans"/>
              </a:rPr>
              <a:t>Dr. Atul Gawande </a:t>
            </a:r>
            <a:br>
              <a:rPr lang="en-US" sz="2400" i="0" u="none" strike="noStrike" cap="none" dirty="0">
                <a:solidFill>
                  <a:schemeClr val="dk1"/>
                </a:solidFill>
                <a:latin typeface="Open Sans"/>
                <a:ea typeface="Open Sans"/>
                <a:cs typeface="Open Sans"/>
                <a:sym typeface="Open Sans"/>
              </a:rPr>
            </a:br>
            <a:r>
              <a:rPr lang="en-US" sz="2400" i="0" u="none" strike="noStrike" cap="none" dirty="0">
                <a:solidFill>
                  <a:schemeClr val="dk1"/>
                </a:solidFill>
                <a:latin typeface="Open Sans"/>
                <a:ea typeface="Open Sans"/>
                <a:cs typeface="Open Sans"/>
                <a:sym typeface="Open Sans"/>
              </a:rPr>
              <a:t>RESULTS National Webinar (</a:t>
            </a:r>
            <a:r>
              <a:rPr lang="en-US" sz="2400" i="1" u="none" strike="noStrike" cap="none" dirty="0">
                <a:solidFill>
                  <a:schemeClr val="dk1"/>
                </a:solidFill>
                <a:latin typeface="Open Sans"/>
                <a:ea typeface="Open Sans"/>
                <a:cs typeface="Open Sans"/>
                <a:sym typeface="Open Sans"/>
              </a:rPr>
              <a:t>February 1)</a:t>
            </a:r>
            <a:endParaRPr sz="2400" b="0" i="0" u="none" strike="noStrike" cap="none" dirty="0">
              <a:solidFill>
                <a:schemeClr val="dk1"/>
              </a:solidFill>
              <a:latin typeface="Open Sans"/>
              <a:ea typeface="Open Sans"/>
              <a:cs typeface="Open Sans"/>
              <a:sym typeface="Open Sans"/>
            </a:endParaRPr>
          </a:p>
        </p:txBody>
      </p:sp>
      <p:pic>
        <p:nvPicPr>
          <p:cNvPr id="3" name="Picture 2" descr="Understanding Atul Gawande's Wife: A Deep Dive Into Their Life Together">
            <a:extLst>
              <a:ext uri="{FF2B5EF4-FFF2-40B4-BE49-F238E27FC236}">
                <a16:creationId xmlns:a16="http://schemas.microsoft.com/office/drawing/2014/main" id="{788B0322-997B-7006-71EA-E92945908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285" y="306967"/>
            <a:ext cx="2379829" cy="3184902"/>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25;g14fc29c2861_0_0">
            <a:extLst>
              <a:ext uri="{FF2B5EF4-FFF2-40B4-BE49-F238E27FC236}">
                <a16:creationId xmlns:a16="http://schemas.microsoft.com/office/drawing/2014/main" id="{5B4C9C01-550B-308C-1527-9823E585B798}"/>
              </a:ext>
            </a:extLst>
          </p:cNvPr>
          <p:cNvPicPr preferRelativeResize="0"/>
          <p:nvPr/>
        </p:nvPicPr>
        <p:blipFill rotWithShape="1">
          <a:blip r:embed="rId4">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2858544197"/>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2.xml><?xml version="1.0" encoding="utf-8"?>
<ds:datastoreItem xmlns:ds="http://schemas.openxmlformats.org/officeDocument/2006/customXml" ds:itemID="{72F96745-F19F-4126-9D1B-64B448A02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743A3-387E-4C23-910B-1EA9EDAEE1A9}">
  <ds:schemaRefs>
    <ds:schemaRef ds:uri="http://purl.org/dc/elements/1.1/"/>
    <ds:schemaRef ds:uri="http://www.w3.org/XML/1998/namespace"/>
    <ds:schemaRef ds:uri="http://schemas.microsoft.com/office/2006/documentManagement/types"/>
    <ds:schemaRef ds:uri="http://purl.org/dc/terms/"/>
    <ds:schemaRef ds:uri="655ca6b8-0f94-4989-841e-604707552b5c"/>
    <ds:schemaRef ds:uri="http://schemas.openxmlformats.org/package/2006/metadata/core-properties"/>
    <ds:schemaRef ds:uri="http://purl.org/dc/dcmitype/"/>
    <ds:schemaRef ds:uri="http://schemas.microsoft.com/office/infopath/2007/PartnerControls"/>
    <ds:schemaRef ds:uri="f42ee926-7c83-4218-bf2b-8b85ac63f15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7696</TotalTime>
  <Words>980</Words>
  <Application>Microsoft Office PowerPoint</Application>
  <PresentationFormat>On-screen Show (16:9)</PresentationFormat>
  <Paragraphs>100</Paragraphs>
  <Slides>17</Slides>
  <Notes>13</Notes>
  <HiddenSlides>3</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Arial</vt:lpstr>
      <vt:lpstr>Times New Roman</vt:lpstr>
      <vt:lpstr>Open Sans</vt:lpstr>
      <vt:lpstr>Calibri</vt:lpstr>
      <vt:lpstr>inherit</vt:lpstr>
      <vt:lpstr>Aptos</vt:lpstr>
      <vt:lpstr>Courier New</vt:lpstr>
      <vt:lpstr>Wingdings</vt:lpstr>
      <vt:lpstr>Office Theme</vt:lpstr>
      <vt:lpstr>1_Office Theme</vt:lpstr>
      <vt:lpstr>Custom Design</vt:lpstr>
      <vt:lpstr>2_Office Theme</vt:lpstr>
      <vt:lpstr>February 2025 Webinar: The State of Foreign Aid &amp; Its Impact on Women and Girls</vt:lpstr>
      <vt:lpstr>Welcome </vt:lpstr>
      <vt:lpstr>Mission &amp; Vision</vt:lpstr>
      <vt:lpstr>Our Values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Next Meeting Together Women Rise Advocacy Chapter  Tuesday, March 18 at 8:30 PM ET  </vt:lpstr>
      <vt:lpstr>Legislator Look Up</vt:lpstr>
      <vt:lpstr>Congressional Scorecard</vt:lpstr>
      <vt:lpstr>RESULTS Bill Tracker  Congress.gov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28</cp:revision>
  <dcterms:created xsi:type="dcterms:W3CDTF">2021-04-20T20:20:28Z</dcterms:created>
  <dcterms:modified xsi:type="dcterms:W3CDTF">2025-02-19T14:51:59Z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