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 id="2147483677" r:id="rId6"/>
    <p:sldMasterId id="2147483680" r:id="rId7"/>
  </p:sldMasterIdLst>
  <p:notesMasterIdLst>
    <p:notesMasterId r:id="rId31"/>
  </p:notesMasterIdLst>
  <p:sldIdLst>
    <p:sldId id="256" r:id="rId8"/>
    <p:sldId id="257" r:id="rId9"/>
    <p:sldId id="258" r:id="rId10"/>
    <p:sldId id="1338" r:id="rId11"/>
    <p:sldId id="259" r:id="rId12"/>
    <p:sldId id="4641" r:id="rId13"/>
    <p:sldId id="4649" r:id="rId14"/>
    <p:sldId id="4656" r:id="rId15"/>
    <p:sldId id="4639" r:id="rId16"/>
    <p:sldId id="4653" r:id="rId17"/>
    <p:sldId id="4655" r:id="rId18"/>
    <p:sldId id="4657" r:id="rId19"/>
    <p:sldId id="4634" r:id="rId20"/>
    <p:sldId id="4644" r:id="rId21"/>
    <p:sldId id="4658" r:id="rId22"/>
    <p:sldId id="4652" r:id="rId23"/>
    <p:sldId id="276" r:id="rId24"/>
    <p:sldId id="4659" r:id="rId25"/>
    <p:sldId id="4633" r:id="rId26"/>
    <p:sldId id="4640" r:id="rId27"/>
    <p:sldId id="1679" r:id="rId28"/>
    <p:sldId id="4631" r:id="rId29"/>
    <p:sldId id="4632" r:id="rId30"/>
  </p:sldIdLst>
  <p:sldSz cx="9144000" cy="5143500" type="screen16x9"/>
  <p:notesSz cx="6858000" cy="9144000"/>
  <p:embeddedFontLs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YMTd495pjgk05YnFctH5gnOp6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A90FF-FDF6-4285-BB9F-2CF66D3D3F55}" v="9" dt="2025-03-18T16:43:24.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4.fntdata"/><Relationship Id="rId56" Type="http://schemas.microsoft.com/office/2015/10/relationships/revisionInfo" Target="revisionInfo.xml"/><Relationship Id="rId8" Type="http://schemas.openxmlformats.org/officeDocument/2006/relationships/slide" Target="slides/slide1.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tinyurl.com/JoinRiseAdvocacyChapte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ogetherwomenrise.org/our-anti-oppression-commitm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ytimes.com/video/us/politics/100000009999341/georgia-factory-trump-doge-usaid.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t>Susan</a:t>
            </a:r>
            <a:endParaRPr i="1"/>
          </a:p>
        </p:txBody>
      </p:sp>
      <p:sp>
        <p:nvSpPr>
          <p:cNvPr id="147" name="Google Shape;147;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CF40503B-1B85-F807-6D3E-61C5FD628879}"/>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040FF5CE-5E09-C908-9A56-49959BFA27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9ABF1EA4-E059-EB8A-10A0-3117363A7E3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E89297FB-BA8E-E7F9-0BB1-C3F35C2C024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217630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1D2BC198-1F1D-4217-863F-F6A7EEEF3952}"/>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4CD1D618-A232-49AF-028D-75C4817F24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2D52A8AA-CAE1-8F19-3E6E-45B4BD789EB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latin typeface="Arial"/>
                <a:ea typeface="Arial"/>
                <a:cs typeface="Arial"/>
                <a:sym typeface="Arial"/>
              </a:rPr>
              <a:t>Fiscal year 2026 appropriation memos: https://results.org/resources/fy26-global-appropriations-memos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70690161-8EFB-FDFC-BD4C-8B84DF07EAB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177424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C644D6A0-36A9-D147-3E88-ED7C287FEAAC}"/>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1B0352B6-D9F7-5D1B-DAF1-FDEF773467D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3CB0BE0F-B9A6-A1EC-0DD9-6218D4D33FF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EC4E6BFE-6FEC-F370-7C00-3CE31C8A15A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260812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9C02101B-04E4-509F-722A-6B3650C6EBA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7CA7A63-1017-E7B1-E16B-B336591174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553B331D-E55C-07D3-51CD-3197F94D203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D44F56A6-327D-3022-25AC-310F1914FE8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253328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86A5E12F-0D25-0F62-3922-2C959521F212}"/>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D4148107-680C-E5BE-58C8-BCDED9271D0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CAFBF3B6-2743-B07A-6535-5BFCCFB3BF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dirty="0">
                <a:latin typeface="Arial"/>
                <a:ea typeface="Arial"/>
                <a:cs typeface="Arial"/>
                <a:sym typeface="Arial"/>
              </a:rPr>
              <a:t>https://results.org/blog/emergency-action-to-protect-lifesaving-foreign-aid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5F0FB2EA-2F49-3458-3585-DC43E4FCF6F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263795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702FE23D-BA08-DC5F-717E-8684035E239D}"/>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D8E1AED8-F0A3-51D4-9D86-FB1EBBE5E7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FC43992E-6039-8D47-1923-869384DD7C0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3CC52206-7F37-D023-E9BE-C58BF8CF495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3660623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1ba38bafd0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a:t>Karyne</a:t>
            </a:r>
            <a:endParaRPr sz="1100"/>
          </a:p>
        </p:txBody>
      </p:sp>
      <p:sp>
        <p:nvSpPr>
          <p:cNvPr id="315" name="Google Shape;315;g21ba38bafd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BC831706-F08E-BEE6-44C2-C29E1CA645E5}"/>
            </a:ext>
          </a:extLst>
        </p:cNvPr>
        <p:cNvGrpSpPr/>
        <p:nvPr/>
      </p:nvGrpSpPr>
      <p:grpSpPr>
        <a:xfrm>
          <a:off x="0" y="0"/>
          <a:ext cx="0" cy="0"/>
          <a:chOff x="0" y="0"/>
          <a:chExt cx="0" cy="0"/>
        </a:xfrm>
      </p:grpSpPr>
      <p:sp>
        <p:nvSpPr>
          <p:cNvPr id="314" name="Google Shape;314;g21ba38bafd0_0_10:notes">
            <a:extLst>
              <a:ext uri="{FF2B5EF4-FFF2-40B4-BE49-F238E27FC236}">
                <a16:creationId xmlns:a16="http://schemas.microsoft.com/office/drawing/2014/main" id="{46011B45-FBF6-E9EA-4271-143332B861A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a:t>Karyne</a:t>
            </a:r>
            <a:endParaRPr sz="1100"/>
          </a:p>
        </p:txBody>
      </p:sp>
      <p:sp>
        <p:nvSpPr>
          <p:cNvPr id="315" name="Google Shape;315;g21ba38bafd0_0_10:notes">
            <a:extLst>
              <a:ext uri="{FF2B5EF4-FFF2-40B4-BE49-F238E27FC236}">
                <a16:creationId xmlns:a16="http://schemas.microsoft.com/office/drawing/2014/main" id="{D3B7A76F-BA06-50F2-692D-462483AD73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0378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4095B640-8AD2-E690-41A4-E860E7855965}"/>
            </a:ext>
          </a:extLst>
        </p:cNvPr>
        <p:cNvGrpSpPr/>
        <p:nvPr/>
      </p:nvGrpSpPr>
      <p:grpSpPr>
        <a:xfrm>
          <a:off x="0" y="0"/>
          <a:ext cx="0" cy="0"/>
          <a:chOff x="0" y="0"/>
          <a:chExt cx="0" cy="0"/>
        </a:xfrm>
      </p:grpSpPr>
      <p:sp>
        <p:nvSpPr>
          <p:cNvPr id="321" name="Google Shape;321;g14fc29c2861_0_0:notes">
            <a:extLst>
              <a:ext uri="{FF2B5EF4-FFF2-40B4-BE49-F238E27FC236}">
                <a16:creationId xmlns:a16="http://schemas.microsoft.com/office/drawing/2014/main" id="{8BEE37BD-B035-3AE4-C1CC-327F1359CDA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Leslye</a:t>
            </a:r>
          </a:p>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sz="1200" b="0" i="0" u="none" strike="noStrike">
                <a:solidFill>
                  <a:srgbClr val="000000"/>
                </a:solidFill>
                <a:effectLst/>
                <a:latin typeface="Arial" panose="020B0604020202020204" pitchFamily="34" charset="0"/>
              </a:rPr>
              <a:t>If you would like to learn more and take action with us, we would like to invite you to fill out our sign up, Karyne will drop it in the chat </a:t>
            </a:r>
            <a:r>
              <a:rPr lang="en-US" sz="1200" b="0" i="0" u="sng" strike="noStrike">
                <a:solidFill>
                  <a:srgbClr val="1155CC"/>
                </a:solidFill>
                <a:effectLst/>
                <a:latin typeface="Arial" panose="020B0604020202020204" pitchFamily="34" charset="0"/>
                <a:hlinkClick r:id="rId3"/>
              </a:rPr>
              <a:t>http://tinyurl.com/JoinRiseAdvocacyChapter</a:t>
            </a:r>
            <a:r>
              <a:rPr lang="en-US" sz="1200" b="0" i="0" u="none" strike="noStrike">
                <a:solidFill>
                  <a:srgbClr val="000000"/>
                </a:solidFill>
                <a:effectLst/>
                <a:latin typeface="Arial" panose="020B0604020202020204" pitchFamily="34" charset="0"/>
              </a:rPr>
              <a:t> </a:t>
            </a:r>
            <a:br>
              <a:rPr lang="en-US" sz="1200" b="0" i="0" u="none" strike="noStrike">
                <a:solidFill>
                  <a:srgbClr val="000000"/>
                </a:solidFill>
                <a:effectLst/>
                <a:latin typeface="Arial" panose="020B0604020202020204" pitchFamily="34" charset="0"/>
              </a:rPr>
            </a:br>
            <a:r>
              <a:rPr lang="en-US" sz="1200" b="0" i="1" u="none" strike="noStrike">
                <a:solidFill>
                  <a:srgbClr val="000000"/>
                </a:solidFill>
                <a:effectLst/>
                <a:latin typeface="Arial" panose="020B0604020202020204" pitchFamily="34" charset="0"/>
              </a:rPr>
              <a:t>Karyne drop the link to sign up in the chat</a:t>
            </a:r>
            <a:br>
              <a:rPr lang="en-US" sz="1200" b="0" i="1" u="none" strike="noStrike">
                <a:solidFill>
                  <a:srgbClr val="000000"/>
                </a:solidFill>
                <a:effectLst/>
                <a:latin typeface="Arial" panose="020B0604020202020204" pitchFamily="34" charset="0"/>
              </a:rPr>
            </a:br>
            <a:endParaRPr/>
          </a:p>
        </p:txBody>
      </p:sp>
      <p:sp>
        <p:nvSpPr>
          <p:cNvPr id="322" name="Google Shape;322;g14fc29c2861_0_0:notes">
            <a:extLst>
              <a:ext uri="{FF2B5EF4-FFF2-40B4-BE49-F238E27FC236}">
                <a16:creationId xmlns:a16="http://schemas.microsoft.com/office/drawing/2014/main" id="{73A972AF-5AEB-6579-1DBD-E8160B0E7D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8445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3E45565B-C2CF-4917-B020-8479DAB41461}"/>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235360F-CB51-E536-743E-7CB846E8E3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6AC77D11-7DF7-C878-60E6-2E92033E888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Building resiliency as advocates: https://results.org/wp-content/uploads/Building-Resilience-as-an-Advocate_resources.pdf </a:t>
            </a:r>
            <a:endParaRPr dirty="0"/>
          </a:p>
        </p:txBody>
      </p:sp>
      <p:sp>
        <p:nvSpPr>
          <p:cNvPr id="262" name="Google Shape;262;g14388b835e1_0_23:notes">
            <a:extLst>
              <a:ext uri="{FF2B5EF4-FFF2-40B4-BE49-F238E27FC236}">
                <a16:creationId xmlns:a16="http://schemas.microsoft.com/office/drawing/2014/main" id="{214B5D52-C8A9-FD18-E60E-F669CD03367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54196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r>
              <a:rPr lang="en-US" sz="1800" b="1" i="0" u="none" strike="noStrike">
                <a:solidFill>
                  <a:srgbClr val="000000"/>
                </a:solidFill>
                <a:effectLst/>
                <a:latin typeface="Arial" panose="020B0604020202020204" pitchFamily="34" charset="0"/>
              </a:rPr>
              <a:t>8:30-8:34 PM:</a:t>
            </a:r>
            <a:r>
              <a:rPr lang="en-US" sz="1800" b="0" i="0" u="none" strike="noStrike">
                <a:solidFill>
                  <a:srgbClr val="000000"/>
                </a:solidFill>
                <a:effectLst/>
                <a:latin typeface="Arial" panose="020B0604020202020204" pitchFamily="34" charset="0"/>
              </a:rPr>
              <a:t> </a:t>
            </a:r>
            <a:r>
              <a:rPr lang="en-US" sz="1800" b="1" i="0" u="none" strike="noStrike">
                <a:solidFill>
                  <a:srgbClr val="000000"/>
                </a:solidFill>
                <a:effectLst/>
                <a:latin typeface="Arial" panose="020B0604020202020204" pitchFamily="34" charset="0"/>
              </a:rPr>
              <a:t>Welcome/Introductions (Susan)</a:t>
            </a:r>
            <a:endParaRPr lang="en-US" b="0">
              <a:effectLst/>
            </a:endParaRPr>
          </a:p>
          <a:p>
            <a:br>
              <a:rPr lang="en-US"/>
            </a:br>
            <a:endParaRPr i="1"/>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1ec144a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f1ec144a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i="1"/>
              <a:t>Susan</a:t>
            </a:r>
            <a:endParaRPr i="1"/>
          </a:p>
          <a:p>
            <a:pPr marL="457200" lvl="0" indent="-228600" algn="l" rtl="0">
              <a:lnSpc>
                <a:spcPct val="100000"/>
              </a:lnSpc>
              <a:spcBef>
                <a:spcPts val="0"/>
              </a:spcBef>
              <a:spcAft>
                <a:spcPts val="0"/>
              </a:spcAft>
              <a:buSzPts val="1400"/>
              <a:buNone/>
            </a:pPr>
            <a:r>
              <a:rPr lang="en-US" sz="1800" b="0" i="0" u="none" strike="noStrike">
                <a:solidFill>
                  <a:srgbClr val="000000"/>
                </a:solidFill>
                <a:latin typeface="Arial"/>
                <a:ea typeface="Arial"/>
                <a:cs typeface="Arial"/>
                <a:sym typeface="Arial"/>
              </a:rPr>
              <a:t>Together Women Rise:</a:t>
            </a:r>
            <a:endParaRPr b="0"/>
          </a:p>
          <a:p>
            <a:pPr marL="457200" lvl="0" indent="-228600" algn="l" rtl="0">
              <a:lnSpc>
                <a:spcPct val="100000"/>
              </a:lnSpc>
              <a:spcBef>
                <a:spcPts val="0"/>
              </a:spcBef>
              <a:spcAft>
                <a:spcPts val="0"/>
              </a:spcAft>
              <a:buSzPts val="1400"/>
              <a:buNone/>
            </a:pPr>
            <a:br>
              <a:rPr lang="en-US" b="0"/>
            </a:br>
            <a:r>
              <a:rPr lang="en-US" sz="1800" b="1" i="0" u="none" strike="noStrike">
                <a:solidFill>
                  <a:srgbClr val="000000"/>
                </a:solidFill>
                <a:latin typeface="Arial"/>
                <a:ea typeface="Arial"/>
                <a:cs typeface="Arial"/>
                <a:sym typeface="Arial"/>
              </a:rPr>
              <a:t>Vision</a:t>
            </a:r>
            <a:endParaRPr b="0"/>
          </a:p>
          <a:p>
            <a:pPr marL="457200" lvl="0" indent="-228600" algn="l" rtl="0">
              <a:lnSpc>
                <a:spcPct val="100000"/>
              </a:lnSpc>
              <a:spcBef>
                <a:spcPts val="0"/>
              </a:spcBef>
              <a:spcAft>
                <a:spcPts val="0"/>
              </a:spcAft>
              <a:buSzPts val="1400"/>
              <a:buNone/>
            </a:pPr>
            <a:r>
              <a:rPr lang="en-US" sz="1800" b="0" i="0" u="none" strike="noStrike">
                <a:solidFill>
                  <a:srgbClr val="000000"/>
                </a:solidFill>
                <a:latin typeface="Arial"/>
                <a:ea typeface="Arial"/>
                <a:cs typeface="Arial"/>
                <a:sym typeface="Arial"/>
              </a:rPr>
              <a:t>Together Women Rise envisions a world where every person has the same opportunities to thrive regardless of their gender or where they live.</a:t>
            </a:r>
            <a:endParaRPr b="0"/>
          </a:p>
          <a:p>
            <a:pPr marL="457200" lvl="0" indent="-228600" algn="l" rtl="0">
              <a:lnSpc>
                <a:spcPct val="100000"/>
              </a:lnSpc>
              <a:spcBef>
                <a:spcPts val="0"/>
              </a:spcBef>
              <a:spcAft>
                <a:spcPts val="0"/>
              </a:spcAft>
              <a:buSzPts val="1400"/>
              <a:buNone/>
            </a:pPr>
            <a:br>
              <a:rPr lang="en-US" b="0"/>
            </a:br>
            <a:r>
              <a:rPr lang="en-US" sz="1800" b="1" i="0" u="none" strike="noStrike">
                <a:solidFill>
                  <a:srgbClr val="000000"/>
                </a:solidFill>
                <a:latin typeface="Arial"/>
                <a:ea typeface="Arial"/>
                <a:cs typeface="Arial"/>
                <a:sym typeface="Arial"/>
              </a:rPr>
              <a:t>Gender Equality Beliefs</a:t>
            </a:r>
            <a:endParaRPr b="0"/>
          </a:p>
          <a:p>
            <a:pPr marL="457200" lvl="0" indent="-228600" algn="l" rtl="0">
              <a:lnSpc>
                <a:spcPct val="100000"/>
              </a:lnSpc>
              <a:spcBef>
                <a:spcPts val="0"/>
              </a:spcBef>
              <a:spcAft>
                <a:spcPts val="0"/>
              </a:spcAft>
              <a:buSzPts val="1400"/>
              <a:buFont typeface="Arial"/>
              <a:buChar char="•"/>
            </a:pPr>
            <a:r>
              <a:rPr lang="en-US" sz="1800" b="0" i="0" u="none" strike="noStrike">
                <a:solidFill>
                  <a:srgbClr val="000000"/>
                </a:solidFill>
                <a:latin typeface="Arial"/>
                <a:ea typeface="Arial"/>
                <a:cs typeface="Arial"/>
                <a:sym typeface="Arial"/>
              </a:rPr>
              <a:t>Together Women Rise champions gender equality because women’s rights are human rights. When women and girls are treated equally, the world is healthier, safer, more peaceful, inclusive, and economically just for everyone.</a:t>
            </a:r>
            <a:endParaRPr/>
          </a:p>
          <a:p>
            <a:pPr marL="457200" marR="0" lvl="0" indent="-228600" algn="l" rtl="0">
              <a:lnSpc>
                <a:spcPct val="100000"/>
              </a:lnSpc>
              <a:spcBef>
                <a:spcPts val="0"/>
              </a:spcBef>
              <a:spcAft>
                <a:spcPts val="0"/>
              </a:spcAft>
              <a:buClr>
                <a:srgbClr val="000000"/>
              </a:buClr>
              <a:buSzPts val="1400"/>
              <a:buFont typeface="Arial"/>
              <a:buNone/>
            </a:pPr>
            <a:br>
              <a:rPr lang="en-US" b="0"/>
            </a:b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https://togetherwomenrise.org/our-anti-oppression-commitment/</a:t>
            </a:r>
            <a:br>
              <a:rPr lang="en-US" sz="1800" b="1" i="0" u="sng" strike="noStrike">
                <a:latin typeface="Arial"/>
                <a:ea typeface="Arial"/>
                <a:cs typeface="Arial"/>
                <a:hlinkClick r:id="rId3">
                  <a:extLst>
                    <a:ext uri="{A12FA001-AC4F-418D-AE19-62706E023703}">
                      <ahyp:hlinkClr xmlns:ahyp="http://schemas.microsoft.com/office/drawing/2018/hyperlinkcolor" val="tx"/>
                    </a:ext>
                  </a:extLst>
                </a:hlinkClick>
              </a:rPr>
            </a:br>
            <a:endParaRPr i="1"/>
          </a:p>
        </p:txBody>
      </p:sp>
      <p:sp>
        <p:nvSpPr>
          <p:cNvPr id="163" name="Google Shape;163;g1f1ec144a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i="1"/>
              <a:t>Susan</a:t>
            </a:r>
            <a:endParaRPr i="1"/>
          </a:p>
          <a:p>
            <a:pPr marL="0" lvl="0" indent="0" algn="l" rtl="0">
              <a:lnSpc>
                <a:spcPct val="100000"/>
              </a:lnSpc>
              <a:spcBef>
                <a:spcPts val="0"/>
              </a:spcBef>
              <a:spcAft>
                <a:spcPts val="0"/>
              </a:spcAft>
              <a:buSzPts val="1400"/>
              <a:buNone/>
            </a:pPr>
            <a:endParaRPr i="1"/>
          </a:p>
          <a:p>
            <a:pPr marL="0" lvl="0" indent="0" algn="l" rtl="0">
              <a:lnSpc>
                <a:spcPct val="115000"/>
              </a:lnSpc>
              <a:spcBef>
                <a:spcPts val="0"/>
              </a:spcBef>
              <a:spcAft>
                <a:spcPts val="0"/>
              </a:spcAft>
              <a:buClr>
                <a:schemeClr val="dk1"/>
              </a:buClr>
              <a:buSzPts val="1100"/>
              <a:buFont typeface="Arial"/>
              <a:buNone/>
            </a:pPr>
            <a:r>
              <a:rPr lang="en-US" sz="1800" b="0" i="0" u="none" strike="noStrike">
                <a:solidFill>
                  <a:srgbClr val="000000"/>
                </a:solidFill>
                <a:latin typeface="Arial"/>
                <a:ea typeface="Arial"/>
                <a:cs typeface="Arial"/>
                <a:sym typeface="Arial"/>
              </a:rPr>
              <a:t>RESULTS Anti-Oppression Statement: </a:t>
            </a:r>
            <a:r>
              <a:rPr lang="en-US" sz="1800" b="0" i="0" u="sng" strike="noStrik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https://results.org/volunteers/anti-oppression</a:t>
            </a:r>
            <a:r>
              <a:rPr lang="en-US" sz="1800" b="0" i="0" u="none" strike="noStrike">
                <a:solidFill>
                  <a:srgbClr val="000000"/>
                </a:solidFill>
                <a:latin typeface="Arial"/>
                <a:ea typeface="Arial"/>
                <a:cs typeface="Arial"/>
                <a:sym typeface="Arial"/>
              </a:rPr>
              <a:t> </a:t>
            </a:r>
          </a:p>
          <a:p>
            <a:pPr marL="0" indent="0">
              <a:lnSpc>
                <a:spcPct val="114999"/>
              </a:lnSpc>
              <a:buSzPts val="1100"/>
            </a:pPr>
            <a:endParaRPr lang="en-US" sz="1800">
              <a:latin typeface="Arial"/>
              <a:cs typeface="Arial"/>
            </a:endParaRPr>
          </a:p>
          <a:p>
            <a:pPr marL="0" indent="0">
              <a:lnSpc>
                <a:spcPct val="114999"/>
              </a:lnSpc>
            </a:pPr>
            <a:r>
              <a:rPr lang="en-US" b="1"/>
              <a:t>He</a:t>
            </a:r>
            <a:r>
              <a:rPr lang="en-US"/>
              <a:t>llo everyone, my name is Karyne Bury and I am a manager with RESULTS Grassroots Impact Team who has had the pleasure in supporting the growth and vision for the Together Women Rise Advocacy Chapter, working alongside chairs Susan Wright and Margaret Moodian and previously with our past chair, Leslye Heilig.</a:t>
            </a:r>
          </a:p>
          <a:p>
            <a:pPr marL="0" indent="0">
              <a:lnSpc>
                <a:spcPct val="114999"/>
              </a:lnSpc>
            </a:pPr>
            <a:endParaRPr lang="en-US"/>
          </a:p>
          <a:p>
            <a:pPr marL="0" indent="0">
              <a:lnSpc>
                <a:spcPct val="114999"/>
              </a:lnSpc>
            </a:pPr>
            <a:endParaRPr lang="en-US"/>
          </a:p>
          <a:p>
            <a:pPr marL="0" indent="0">
              <a:lnSpc>
                <a:spcPct val="114999"/>
              </a:lnSpc>
            </a:pPr>
            <a:endParaRPr lang="en-US"/>
          </a:p>
          <a:p>
            <a:pPr marL="0" indent="0">
              <a:lnSpc>
                <a:spcPct val="114999"/>
              </a:lnSpc>
            </a:pPr>
            <a:endParaRPr lang="en-US"/>
          </a:p>
        </p:txBody>
      </p:sp>
      <p:sp>
        <p:nvSpPr>
          <p:cNvPr id="171" name="Google Shape;171;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E2DBA899-D162-0E99-BD3A-0B43C9063D3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9F25E3BA-8183-DBA7-D8C3-A9BEEE796A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21287E08-6CFA-D799-C462-99385B36DB9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40A1280B-2AF2-C845-89E5-EF9C56314DC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120610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01C63303-0DD2-492A-6966-B480F28A9DCF}"/>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EECE1BE0-8872-02DC-7160-AC0502B518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9FCD4DCC-8DC2-D6D7-627A-5BABED758C5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617EBB93-F686-AB5B-F33D-4780113774E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253042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A4549FE1-3681-D22F-C2AC-8313BCF87A60}"/>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C1779130-8227-5DDA-727A-FEF275DB55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A4874EF3-B003-DEAD-5584-21B8A228FD4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D3219CD0-C52F-83B9-13F6-C72FE30FE2B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428145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7A86118E-F80B-8AD4-F9A4-892B2B4FD708}"/>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AF42B10D-2D63-B7A4-2910-0635F1F0085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DD3F6F4C-B3FF-3646-6527-6F704AFB347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800" u="sng" dirty="0">
                <a:solidFill>
                  <a:srgbClr val="0000FF"/>
                </a:solidFill>
                <a:effectLst/>
                <a:latin typeface="Arial" panose="020B0604020202020204" pitchFamily="34" charset="0"/>
                <a:ea typeface="Arial" panose="020B0604020202020204" pitchFamily="34" charset="0"/>
                <a:hlinkClick r:id="rId3"/>
              </a:rPr>
              <a:t>https://www.nytimes.com/video/us/politics/100000009999341/georgia-factory-trump-doge-usaid.html</a:t>
            </a:r>
            <a:r>
              <a:rPr lang="en-US" sz="1800" dirty="0">
                <a:effectLst/>
                <a:latin typeface="Arial" panose="020B0604020202020204" pitchFamily="34" charset="0"/>
                <a:ea typeface="Arial" panose="020B0604020202020204" pitchFamily="34" charset="0"/>
              </a:rPr>
              <a:t> </a:t>
            </a: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80E27F37-3B8D-A4EB-E54B-E6EDCF7E224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320988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9E4DDD88-293F-01A8-3359-D96BBE88B9B1}"/>
            </a:ext>
          </a:extLst>
        </p:cNvPr>
        <p:cNvGrpSpPr/>
        <p:nvPr/>
      </p:nvGrpSpPr>
      <p:grpSpPr>
        <a:xfrm>
          <a:off x="0" y="0"/>
          <a:ext cx="0" cy="0"/>
          <a:chOff x="0" y="0"/>
          <a:chExt cx="0" cy="0"/>
        </a:xfrm>
      </p:grpSpPr>
      <p:sp>
        <p:nvSpPr>
          <p:cNvPr id="192" name="Google Shape;192;g1f1ec144a3f_0_154:notes">
            <a:extLst>
              <a:ext uri="{FF2B5EF4-FFF2-40B4-BE49-F238E27FC236}">
                <a16:creationId xmlns:a16="http://schemas.microsoft.com/office/drawing/2014/main" id="{D0EF3B7E-31F6-D74E-1D73-1813E80E602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a:extLst>
              <a:ext uri="{FF2B5EF4-FFF2-40B4-BE49-F238E27FC236}">
                <a16:creationId xmlns:a16="http://schemas.microsoft.com/office/drawing/2014/main" id="{01946380-8DD6-9846-6C40-3E8B1D5BB53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100" dirty="0">
              <a:latin typeface="Arial"/>
              <a:ea typeface="Arial"/>
              <a:cs typeface="Arial"/>
              <a:sym typeface="Arial"/>
            </a:endParaRPr>
          </a:p>
        </p:txBody>
      </p:sp>
      <p:sp>
        <p:nvSpPr>
          <p:cNvPr id="194" name="Google Shape;194;g1f1ec144a3f_0_154:notes">
            <a:extLst>
              <a:ext uri="{FF2B5EF4-FFF2-40B4-BE49-F238E27FC236}">
                <a16:creationId xmlns:a16="http://schemas.microsoft.com/office/drawing/2014/main" id="{3A85358D-187B-7DC1-00DA-F39FF6F39C2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103748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2642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92" name="Google Shape;92;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5" name="Google Shape;115;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6" name="Google Shape;116;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4" name="Google Shape;124;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dd29ec108d_0_151"/>
          <p:cNvSpPr>
            <a:spLocks noGrp="1"/>
          </p:cNvSpPr>
          <p:nvPr>
            <p:ph type="pic" idx="2"/>
          </p:nvPr>
        </p:nvSpPr>
        <p:spPr>
          <a:xfrm>
            <a:off x="1792288" y="459581"/>
            <a:ext cx="5486400" cy="3086100"/>
          </a:xfrm>
          <a:prstGeom prst="rect">
            <a:avLst/>
          </a:prstGeom>
          <a:noFill/>
          <a:ln>
            <a:noFill/>
          </a:ln>
        </p:spPr>
      </p:sp>
      <p:sp>
        <p:nvSpPr>
          <p:cNvPr id="130" name="Google Shape;130;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1" name="Google Shape;131;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127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53613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608803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26100544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3/19/2025</a:t>
            </a:fld>
            <a:endParaRPr lang="en-US"/>
          </a:p>
        </p:txBody>
      </p:sp>
    </p:spTree>
    <p:extLst>
      <p:ext uri="{BB962C8B-B14F-4D97-AF65-F5344CB8AC3E}">
        <p14:creationId xmlns:p14="http://schemas.microsoft.com/office/powerpoint/2010/main" val="737411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3/19/2025</a:t>
            </a:fld>
            <a:endParaRPr lang="en-US"/>
          </a:p>
        </p:txBody>
      </p:sp>
    </p:spTree>
    <p:extLst>
      <p:ext uri="{BB962C8B-B14F-4D97-AF65-F5344CB8AC3E}">
        <p14:creationId xmlns:p14="http://schemas.microsoft.com/office/powerpoint/2010/main" val="1935678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3/19/2025</a:t>
            </a:fld>
            <a:endParaRPr lang="en-US"/>
          </a:p>
        </p:txBody>
      </p:sp>
    </p:spTree>
    <p:extLst>
      <p:ext uri="{BB962C8B-B14F-4D97-AF65-F5344CB8AC3E}">
        <p14:creationId xmlns:p14="http://schemas.microsoft.com/office/powerpoint/2010/main" val="191391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3/19/2025</a:t>
            </a:fld>
            <a:endParaRPr lang="en-US"/>
          </a:p>
        </p:txBody>
      </p:sp>
    </p:spTree>
    <p:extLst>
      <p:ext uri="{BB962C8B-B14F-4D97-AF65-F5344CB8AC3E}">
        <p14:creationId xmlns:p14="http://schemas.microsoft.com/office/powerpoint/2010/main" val="160204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3/19/2025</a:t>
            </a:fld>
            <a:endParaRPr lang="en-US"/>
          </a:p>
        </p:txBody>
      </p:sp>
    </p:spTree>
    <p:extLst>
      <p:ext uri="{BB962C8B-B14F-4D97-AF65-F5344CB8AC3E}">
        <p14:creationId xmlns:p14="http://schemas.microsoft.com/office/powerpoint/2010/main" val="980832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3/19/2025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22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24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5" name="Google Shape;45;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3/19/2025</a:t>
            </a:fld>
            <a:endParaRPr lang="en-US"/>
          </a:p>
        </p:txBody>
      </p:sp>
    </p:spTree>
    <p:extLst>
      <p:ext uri="{BB962C8B-B14F-4D97-AF65-F5344CB8AC3E}">
        <p14:creationId xmlns:p14="http://schemas.microsoft.com/office/powerpoint/2010/main" val="1583247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3/19/2025</a:t>
            </a:fld>
            <a:endParaRPr lang="en-US"/>
          </a:p>
        </p:txBody>
      </p:sp>
    </p:spTree>
    <p:extLst>
      <p:ext uri="{BB962C8B-B14F-4D97-AF65-F5344CB8AC3E}">
        <p14:creationId xmlns:p14="http://schemas.microsoft.com/office/powerpoint/2010/main" val="3246846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3/19/2025</a:t>
            </a:fld>
            <a:endParaRPr lang="en-US"/>
          </a:p>
        </p:txBody>
      </p:sp>
    </p:spTree>
    <p:extLst>
      <p:ext uri="{BB962C8B-B14F-4D97-AF65-F5344CB8AC3E}">
        <p14:creationId xmlns:p14="http://schemas.microsoft.com/office/powerpoint/2010/main" val="4036892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3/19/2025</a:t>
            </a:fld>
            <a:endParaRPr lang="en-US"/>
          </a:p>
        </p:txBody>
      </p:sp>
    </p:spTree>
    <p:extLst>
      <p:ext uri="{BB962C8B-B14F-4D97-AF65-F5344CB8AC3E}">
        <p14:creationId xmlns:p14="http://schemas.microsoft.com/office/powerpoint/2010/main" val="9045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8"/>
        <p:cNvGrpSpPr/>
        <p:nvPr/>
      </p:nvGrpSpPr>
      <p:grpSpPr>
        <a:xfrm>
          <a:off x="0" y="0"/>
          <a:ext cx="0" cy="0"/>
          <a:chOff x="0" y="0"/>
          <a:chExt cx="0" cy="0"/>
        </a:xfrm>
      </p:grpSpPr>
      <p:pic>
        <p:nvPicPr>
          <p:cNvPr id="49" name="Google Shape;49;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0" name="Google Shape;50;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1" name="Google Shape;51;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2" name="Google Shape;52;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 name="Google Shape;53;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4" name="Google Shape;54;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459581"/>
            <a:ext cx="5486400" cy="3086100"/>
          </a:xfrm>
          <a:prstGeom prst="rect">
            <a:avLst/>
          </a:prstGeom>
          <a:noFill/>
          <a:ln>
            <a:noFill/>
          </a:ln>
        </p:spPr>
      </p:sp>
      <p:sp>
        <p:nvSpPr>
          <p:cNvPr id="68" name="Google Shape;68;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3">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g1dd29ec108d_0_103" descr="RESULTS_logo_EN_CMYK_BIG (flat)2_RESULTS_logo_EN_CMYK_BIG.png"/>
          <p:cNvPicPr preferRelativeResize="0"/>
          <p:nvPr/>
        </p:nvPicPr>
        <p:blipFill rotWithShape="1">
          <a:blip r:embed="rId10">
            <a:alphaModFix/>
          </a:blip>
          <a:srcRect/>
          <a:stretch/>
        </p:blipFill>
        <p:spPr>
          <a:xfrm>
            <a:off x="7858691" y="143448"/>
            <a:ext cx="1223628" cy="982313"/>
          </a:xfrm>
          <a:prstGeom prst="rect">
            <a:avLst/>
          </a:prstGeom>
          <a:noFill/>
          <a:ln>
            <a:noFill/>
          </a:ln>
        </p:spPr>
      </p:pic>
      <p:sp>
        <p:nvSpPr>
          <p:cNvPr id="84" name="Google Shape;84;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6" name="Google Shape;86;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88" name="Google Shape;88;g1dd29ec108d_0_103" descr="RESULTS_logo_EN_CMYK_BIG (flat)2_RESULTS_logo_EN_CMYK_BIG.png"/>
          <p:cNvPicPr preferRelativeResize="0"/>
          <p:nvPr/>
        </p:nvPicPr>
        <p:blipFill rotWithShape="1">
          <a:blip r:embed="rId11">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9" r:id="rId2"/>
    <p:sldLayoutId id="2147483670" r:id="rId3"/>
    <p:sldLayoutId id="2147483671" r:id="rId4"/>
    <p:sldLayoutId id="2147483672" r:id="rId5"/>
    <p:sldLayoutId id="2147483673" r:id="rId6"/>
    <p:sldLayoutId id="2147483674" r:id="rId7"/>
    <p:sldLayoutId id="214748369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3814493958"/>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3/19/2025</a:t>
            </a:fld>
            <a:endParaRPr lang="en-US"/>
          </a:p>
        </p:txBody>
      </p:sp>
    </p:spTree>
    <p:extLst>
      <p:ext uri="{BB962C8B-B14F-4D97-AF65-F5344CB8AC3E}">
        <p14:creationId xmlns:p14="http://schemas.microsoft.com/office/powerpoint/2010/main" val="42498889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hyperlink" Target="https://results.org/resources/fy26-global-appropriations-memo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tinyurl.com/JoinRiseAdvocacyChapt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results.org/wp-content/uploads/Building-Resilience-as-an-Advocate_resources.pdf"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hyperlink" Target="https://results.org/volunteers/legislator-lookup"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hyperlink" Target="https://resultsorg-my.sharepoint.com/:x:/g/personal/kfleischer_results_org/EW-as_Fp7D5Guk3UIBXrhL0BIfqLaFyClgmM65ty5tT5TQ" TargetMode="Externa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ngress.gov/" TargetMode="External"/><Relationship Id="rId2" Type="http://schemas.openxmlformats.org/officeDocument/2006/relationships/hyperlink" Target="https://results.org/volunteers/action-center/bill-tracker"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togetherwomenrise.org/our-anti-oppression-commitmen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www.usaidstopwork.com/docum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4fc495f4cb_0_0"/>
          <p:cNvSpPr txBox="1">
            <a:spLocks noGrp="1"/>
          </p:cNvSpPr>
          <p:nvPr>
            <p:ph type="title"/>
          </p:nvPr>
        </p:nvSpPr>
        <p:spPr>
          <a:xfrm>
            <a:off x="202051" y="1230597"/>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000" dirty="0">
                <a:latin typeface="Open Sans"/>
                <a:ea typeface="Open Sans"/>
                <a:cs typeface="Open Sans"/>
                <a:sym typeface="Open Sans"/>
              </a:rPr>
              <a:t>Rise Advocacy Chapter</a:t>
            </a:r>
            <a:br>
              <a:rPr lang="en-US" sz="4000" dirty="0">
                <a:latin typeface="Open Sans"/>
                <a:ea typeface="Open Sans"/>
                <a:cs typeface="Open Sans"/>
                <a:sym typeface="Open Sans"/>
              </a:rPr>
            </a:br>
            <a:r>
              <a:rPr lang="en-US" sz="4000" dirty="0">
                <a:latin typeface="Open Sans"/>
                <a:ea typeface="Open Sans"/>
                <a:cs typeface="Open Sans"/>
                <a:sym typeface="Open Sans"/>
              </a:rPr>
              <a:t>March 2025 Webinar</a:t>
            </a:r>
            <a:endParaRPr sz="3600" dirty="0">
              <a:latin typeface="Open Sans"/>
              <a:ea typeface="Open Sans"/>
              <a:cs typeface="Open Sans"/>
              <a:sym typeface="Open Sans"/>
            </a:endParaRPr>
          </a:p>
        </p:txBody>
      </p:sp>
      <p:sp>
        <p:nvSpPr>
          <p:cNvPr id="150" name="Google Shape;150;g14fc495f4cb_0_0"/>
          <p:cNvSpPr txBox="1"/>
          <p:nvPr/>
        </p:nvSpPr>
        <p:spPr>
          <a:xfrm>
            <a:off x="1125415" y="4299438"/>
            <a:ext cx="66207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300" b="1" i="0" u="none" strike="noStrike" cap="none" dirty="0">
                <a:solidFill>
                  <a:schemeClr val="dk1"/>
                </a:solidFill>
                <a:latin typeface="Open Sans"/>
                <a:ea typeface="Open Sans"/>
                <a:cs typeface="Open Sans"/>
                <a:sym typeface="Open Sans"/>
              </a:rPr>
              <a:t>March 18, 2025</a:t>
            </a:r>
            <a:endParaRPr sz="1900" b="1" i="0" u="none" strike="noStrike" cap="none" dirty="0">
              <a:solidFill>
                <a:srgbClr val="000000"/>
              </a:solidFill>
              <a:latin typeface="Open Sans"/>
              <a:ea typeface="Open Sans"/>
              <a:cs typeface="Open Sans"/>
              <a:sym typeface="Open Sans"/>
            </a:endParaRPr>
          </a:p>
        </p:txBody>
      </p:sp>
      <p:pic>
        <p:nvPicPr>
          <p:cNvPr id="151" name="Google Shape;151;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696BEA94-5EF1-17A5-14A6-CDF85AC1D1EA}"/>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DE76B8D1-279A-658C-BE37-A70BB7E3B824}"/>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A12BA180-ABF6-74D1-0EF2-B0DE04B44000}"/>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27147B46-270B-8492-A67F-4FADE4C6640A}"/>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F69590BD-EFF2-F551-1013-27FD2D7577EC}"/>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a:extLst>
              <a:ext uri="{FF2B5EF4-FFF2-40B4-BE49-F238E27FC236}">
                <a16:creationId xmlns:a16="http://schemas.microsoft.com/office/drawing/2014/main" id="{A62EB05A-DE64-24C2-8484-067482600B44}"/>
              </a:ext>
            </a:extLst>
          </p:cNvPr>
          <p:cNvSpPr txBox="1"/>
          <p:nvPr/>
        </p:nvSpPr>
        <p:spPr>
          <a:xfrm>
            <a:off x="326200" y="2163961"/>
            <a:ext cx="8491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rPr>
              <a:t>The First 100 Days campaign</a:t>
            </a:r>
            <a:endParaRPr sz="3600" b="0" i="0" u="none" strike="noStrike" cap="none" dirty="0">
              <a:solidFill>
                <a:schemeClr val="dk1"/>
              </a:solidFill>
              <a:latin typeface="Open Sans"/>
              <a:ea typeface="Open Sans"/>
              <a:cs typeface="Open Sans"/>
              <a:sym typeface="Open Sans"/>
            </a:endParaRPr>
          </a:p>
        </p:txBody>
      </p:sp>
      <p:pic>
        <p:nvPicPr>
          <p:cNvPr id="3" name="Google Shape;167;g1f1ec144a3f_0_0">
            <a:extLst>
              <a:ext uri="{FF2B5EF4-FFF2-40B4-BE49-F238E27FC236}">
                <a16:creationId xmlns:a16="http://schemas.microsoft.com/office/drawing/2014/main" id="{E5523DB9-C2A4-45BF-844C-8FBB617049B8}"/>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100759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9537AA1C-3674-3F72-ED20-A2E57185B7C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8DCF2C7-7A6B-14B8-0A3C-038357F4BDF1}"/>
              </a:ext>
            </a:extLst>
          </p:cNvPr>
          <p:cNvPicPr>
            <a:picLocks noChangeAspect="1"/>
          </p:cNvPicPr>
          <p:nvPr/>
        </p:nvPicPr>
        <p:blipFill>
          <a:blip r:embed="rId3"/>
          <a:srcRect b="5926"/>
          <a:stretch/>
        </p:blipFill>
        <p:spPr>
          <a:xfrm>
            <a:off x="1083064" y="914401"/>
            <a:ext cx="7141541" cy="3946953"/>
          </a:xfrm>
          <a:prstGeom prst="rect">
            <a:avLst/>
          </a:prstGeom>
        </p:spPr>
      </p:pic>
      <p:sp>
        <p:nvSpPr>
          <p:cNvPr id="196" name="Google Shape;196;g1f1ec144a3f_0_154">
            <a:extLst>
              <a:ext uri="{FF2B5EF4-FFF2-40B4-BE49-F238E27FC236}">
                <a16:creationId xmlns:a16="http://schemas.microsoft.com/office/drawing/2014/main" id="{A7B21D73-5FE1-7D6C-6BE7-1F548B82F9D5}"/>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7D55530A-B365-2845-7CA8-10519E0F420E}"/>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8104C36A-44C5-5EE0-6820-7D1408708B3D}"/>
              </a:ext>
            </a:extLst>
          </p:cNvPr>
          <p:cNvSpPr txBox="1"/>
          <p:nvPr/>
        </p:nvSpPr>
        <p:spPr>
          <a:xfrm>
            <a:off x="7323092" y="4499141"/>
            <a:ext cx="4572000" cy="553998"/>
          </a:xfrm>
          <a:prstGeom prst="rect">
            <a:avLst/>
          </a:prstGeom>
          <a:noFill/>
        </p:spPr>
        <p:txBody>
          <a:bodyPr wrap="square">
            <a:spAutoFit/>
          </a:bodyPr>
          <a:lstStyle/>
          <a:p>
            <a:pPr marL="71120">
              <a:spcBef>
                <a:spcPts val="640"/>
              </a:spcBef>
              <a:buClr>
                <a:schemeClr val="dk1"/>
              </a:buClr>
              <a:buSzPct val="100000"/>
            </a:pPr>
            <a:r>
              <a:rPr lang="en-US" i="1" dirty="0">
                <a:solidFill>
                  <a:schemeClr val="dk1"/>
                </a:solidFill>
                <a:latin typeface="Open Sans"/>
                <a:ea typeface="Open Sans"/>
                <a:cs typeface="Open Sans"/>
                <a:sym typeface="Open Sans"/>
              </a:rPr>
              <a:t>As of 3/18/2025</a:t>
            </a:r>
            <a:br>
              <a:rPr lang="en-US" sz="1600" b="0" i="1" u="none" strike="noStrike" cap="none" dirty="0">
                <a:solidFill>
                  <a:schemeClr val="dk1"/>
                </a:solidFill>
                <a:latin typeface="Open Sans"/>
                <a:ea typeface="Open Sans"/>
                <a:cs typeface="Open Sans"/>
                <a:sym typeface="Open Sans"/>
              </a:rPr>
            </a:br>
            <a:endParaRPr lang="en-US" sz="1600" b="0" i="1" u="none" strike="noStrike" cap="none" dirty="0">
              <a:solidFill>
                <a:schemeClr val="dk1"/>
              </a:solidFill>
              <a:latin typeface="Open Sans"/>
              <a:ea typeface="Open Sans"/>
              <a:cs typeface="Open Sans"/>
            </a:endParaRPr>
          </a:p>
        </p:txBody>
      </p:sp>
      <p:pic>
        <p:nvPicPr>
          <p:cNvPr id="5" name="Google Shape;167;g1f1ec144a3f_0_0">
            <a:extLst>
              <a:ext uri="{FF2B5EF4-FFF2-40B4-BE49-F238E27FC236}">
                <a16:creationId xmlns:a16="http://schemas.microsoft.com/office/drawing/2014/main" id="{BF6D4603-5226-CF54-9DBD-9C1060BAAFE4}"/>
              </a:ext>
            </a:extLst>
          </p:cNvPr>
          <p:cNvPicPr preferRelativeResize="0"/>
          <p:nvPr/>
        </p:nvPicPr>
        <p:blipFill rotWithShape="1">
          <a:blip r:embed="rId4">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409157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A7EACA2-3EA7-CEEE-03D4-19EBC770E988}"/>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80A9CE60-16AC-37DB-CE97-F1473DB8D12A}"/>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A4A635C1-B80E-721C-703E-03A46C7C5D0D}"/>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D02D70D3-0187-9A2A-DC4B-A4464374259F}"/>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644A7385-B00D-A123-E70B-50C3CD3F49D0}"/>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7A437EB2-3274-5542-3CB5-DEED5F0E4F40}"/>
              </a:ext>
            </a:extLst>
          </p:cNvPr>
          <p:cNvPicPr>
            <a:picLocks noChangeAspect="1"/>
          </p:cNvPicPr>
          <p:nvPr/>
        </p:nvPicPr>
        <p:blipFill>
          <a:blip r:embed="rId3"/>
          <a:stretch>
            <a:fillRect/>
          </a:stretch>
        </p:blipFill>
        <p:spPr>
          <a:xfrm>
            <a:off x="1063249" y="1219848"/>
            <a:ext cx="6192114" cy="3143689"/>
          </a:xfrm>
          <a:prstGeom prst="rect">
            <a:avLst/>
          </a:prstGeom>
        </p:spPr>
      </p:pic>
      <p:sp>
        <p:nvSpPr>
          <p:cNvPr id="5" name="Google Shape;201;g1f1ec144a3f_0_154">
            <a:extLst>
              <a:ext uri="{FF2B5EF4-FFF2-40B4-BE49-F238E27FC236}">
                <a16:creationId xmlns:a16="http://schemas.microsoft.com/office/drawing/2014/main" id="{E85AE588-DEE8-C091-94CD-57293135C1E9}"/>
              </a:ext>
            </a:extLst>
          </p:cNvPr>
          <p:cNvSpPr txBox="1"/>
          <p:nvPr/>
        </p:nvSpPr>
        <p:spPr>
          <a:xfrm>
            <a:off x="898050" y="68704"/>
            <a:ext cx="8491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hlinkClick r:id="rId4"/>
              </a:rPr>
              <a:t>FY26 Appropriations</a:t>
            </a:r>
            <a:endParaRPr sz="3600" b="0" i="0" u="none" strike="noStrike" cap="none" dirty="0">
              <a:solidFill>
                <a:schemeClr val="dk1"/>
              </a:solidFill>
              <a:latin typeface="Open Sans"/>
              <a:ea typeface="Open Sans"/>
              <a:cs typeface="Open Sans"/>
              <a:sym typeface="Open Sans"/>
            </a:endParaRPr>
          </a:p>
        </p:txBody>
      </p:sp>
      <p:sp>
        <p:nvSpPr>
          <p:cNvPr id="7" name="Rectangle 6">
            <a:extLst>
              <a:ext uri="{FF2B5EF4-FFF2-40B4-BE49-F238E27FC236}">
                <a16:creationId xmlns:a16="http://schemas.microsoft.com/office/drawing/2014/main" id="{2B065082-CB26-A7AB-330E-6016EAB53F20}"/>
              </a:ext>
            </a:extLst>
          </p:cNvPr>
          <p:cNvSpPr/>
          <p:nvPr/>
        </p:nvSpPr>
        <p:spPr>
          <a:xfrm>
            <a:off x="6086075" y="1232525"/>
            <a:ext cx="1169288" cy="3206335"/>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67;g1f1ec144a3f_0_0">
            <a:extLst>
              <a:ext uri="{FF2B5EF4-FFF2-40B4-BE49-F238E27FC236}">
                <a16:creationId xmlns:a16="http://schemas.microsoft.com/office/drawing/2014/main" id="{44D26ACD-4FC9-18A2-0980-2D40598B4399}"/>
              </a:ext>
            </a:extLst>
          </p:cNvPr>
          <p:cNvPicPr preferRelativeResize="0"/>
          <p:nvPr/>
        </p:nvPicPr>
        <p:blipFill rotWithShape="1">
          <a:blip r:embed="rId5">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257318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FF4E614D-4069-515B-C37A-DB803D001AB3}"/>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26CB8127-1765-F095-C6F9-8BE712D4922F}"/>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2D0E425A-413A-1054-3902-E7707F4A0C7F}"/>
              </a:ext>
            </a:extLst>
          </p:cNvPr>
          <p:cNvSpPr txBox="1"/>
          <p:nvPr/>
        </p:nvSpPr>
        <p:spPr>
          <a:xfrm>
            <a:off x="403275" y="-105103"/>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77D99847-5042-8A38-6E5B-AF09AF0EF364}"/>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TextBox 3">
            <a:extLst>
              <a:ext uri="{FF2B5EF4-FFF2-40B4-BE49-F238E27FC236}">
                <a16:creationId xmlns:a16="http://schemas.microsoft.com/office/drawing/2014/main" id="{49466DE1-BD3D-6C2E-93D9-53EED3BD9C43}"/>
              </a:ext>
            </a:extLst>
          </p:cNvPr>
          <p:cNvSpPr txBox="1"/>
          <p:nvPr/>
        </p:nvSpPr>
        <p:spPr>
          <a:xfrm>
            <a:off x="1106556" y="217764"/>
            <a:ext cx="7790543" cy="584775"/>
          </a:xfrm>
          <a:prstGeom prst="rect">
            <a:avLst/>
          </a:prstGeom>
          <a:noFill/>
        </p:spPr>
        <p:txBody>
          <a:bodyPr wrap="square">
            <a:spAutoFit/>
          </a:bodyPr>
          <a:lstStyle/>
          <a:p>
            <a:pPr marR="0" lvl="0" algn="ctr" rtl="0">
              <a:lnSpc>
                <a:spcPct val="100000"/>
              </a:lnSpc>
              <a:spcBef>
                <a:spcPts val="640"/>
              </a:spcBef>
              <a:spcAft>
                <a:spcPts val="0"/>
              </a:spcAft>
              <a:buClr>
                <a:srgbClr val="000000"/>
              </a:buClr>
              <a:buSzPts val="2400"/>
            </a:pPr>
            <a:r>
              <a:rPr lang="en-US" sz="3200" b="1" dirty="0">
                <a:solidFill>
                  <a:schemeClr val="dk1"/>
                </a:solidFill>
                <a:latin typeface="Open Sans"/>
                <a:ea typeface="Open Sans"/>
                <a:cs typeface="Open Sans"/>
                <a:sym typeface="Open Sans"/>
              </a:rPr>
              <a:t>FY26 </a:t>
            </a:r>
            <a:r>
              <a:rPr lang="en-US" sz="3200" b="1" i="0" u="none" strike="noStrike" cap="none" dirty="0">
                <a:solidFill>
                  <a:schemeClr val="dk1"/>
                </a:solidFill>
                <a:latin typeface="Open Sans"/>
                <a:ea typeface="Open Sans"/>
                <a:cs typeface="Open Sans"/>
                <a:sym typeface="Open Sans"/>
              </a:rPr>
              <a:t>Appropriations</a:t>
            </a:r>
            <a:endParaRPr lang="en-US" sz="3200" b="1" dirty="0">
              <a:solidFill>
                <a:schemeClr val="dk1"/>
              </a:solidFill>
              <a:latin typeface="Open Sans"/>
              <a:ea typeface="Open Sans"/>
              <a:cs typeface="Open Sans"/>
              <a:sym typeface="Open Sans"/>
            </a:endParaRPr>
          </a:p>
        </p:txBody>
      </p:sp>
      <p:sp>
        <p:nvSpPr>
          <p:cNvPr id="3" name="Google Shape;201;g1f1ec144a3f_0_154">
            <a:extLst>
              <a:ext uri="{FF2B5EF4-FFF2-40B4-BE49-F238E27FC236}">
                <a16:creationId xmlns:a16="http://schemas.microsoft.com/office/drawing/2014/main" id="{F0BB890A-FA0F-608D-F97A-6FFCAF366384}"/>
              </a:ext>
            </a:extLst>
          </p:cNvPr>
          <p:cNvSpPr txBox="1"/>
          <p:nvPr/>
        </p:nvSpPr>
        <p:spPr>
          <a:xfrm>
            <a:off x="152400" y="1286994"/>
            <a:ext cx="7922700" cy="2846903"/>
          </a:xfrm>
          <a:prstGeom prst="rect">
            <a:avLst/>
          </a:prstGeom>
          <a:noFill/>
          <a:ln>
            <a:noFill/>
          </a:ln>
        </p:spPr>
        <p:txBody>
          <a:bodyPr spcFirstLastPara="1" wrap="square" lIns="91425" tIns="91425" rIns="91425" bIns="91425" anchor="t" anchorCtr="0">
            <a:spAutoFit/>
          </a:bodyPr>
          <a:lstStyle/>
          <a:p>
            <a:pPr marR="0" lvl="0" rtl="0">
              <a:lnSpc>
                <a:spcPct val="100000"/>
              </a:lnSpc>
              <a:spcBef>
                <a:spcPts val="640"/>
              </a:spcBef>
              <a:spcAft>
                <a:spcPts val="0"/>
              </a:spcAft>
              <a:buClr>
                <a:srgbClr val="000000"/>
              </a:buClr>
              <a:buSzPts val="2400"/>
            </a:pPr>
            <a:r>
              <a:rPr lang="en-US" sz="2800" b="1" i="0" u="none" strike="noStrike" cap="none" dirty="0">
                <a:solidFill>
                  <a:schemeClr val="dk1"/>
                </a:solidFill>
                <a:latin typeface="Open Sans"/>
                <a:ea typeface="Open Sans"/>
                <a:cs typeface="Open Sans"/>
                <a:sym typeface="Open Sans"/>
              </a:rPr>
              <a:t>How we advocate:</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400" i="0" u="none" strike="noStrike" cap="none" dirty="0">
                <a:solidFill>
                  <a:schemeClr val="dk1"/>
                </a:solidFill>
                <a:latin typeface="Open Sans"/>
                <a:ea typeface="Open Sans"/>
                <a:cs typeface="Open Sans"/>
                <a:sym typeface="Open Sans"/>
              </a:rPr>
              <a:t>Dear Colleague Letters</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400" dirty="0">
                <a:solidFill>
                  <a:schemeClr val="dk1"/>
                </a:solidFill>
                <a:latin typeface="Open Sans"/>
                <a:ea typeface="Open Sans"/>
                <a:cs typeface="Open Sans"/>
                <a:sym typeface="Open Sans"/>
              </a:rPr>
              <a:t>Appropriations request forms</a:t>
            </a:r>
          </a:p>
          <a:p>
            <a:pPr marL="571500" marR="0" lvl="0" indent="-571500" rtl="0">
              <a:lnSpc>
                <a:spcPct val="100000"/>
              </a:lnSpc>
              <a:spcBef>
                <a:spcPts val="640"/>
              </a:spcBef>
              <a:spcAft>
                <a:spcPts val="0"/>
              </a:spcAft>
              <a:buClr>
                <a:srgbClr val="000000"/>
              </a:buClr>
              <a:buSzPts val="2400"/>
              <a:buFont typeface="Arial" panose="020B0604020202020204" pitchFamily="34" charset="0"/>
              <a:buChar char="•"/>
            </a:pPr>
            <a:r>
              <a:rPr lang="en-US" sz="2400" i="0" u="none" strike="noStrike" cap="none" dirty="0">
                <a:solidFill>
                  <a:schemeClr val="dk1"/>
                </a:solidFill>
                <a:latin typeface="Open Sans"/>
                <a:ea typeface="Open Sans"/>
                <a:cs typeface="Open Sans"/>
                <a:sym typeface="Open Sans"/>
              </a:rPr>
              <a:t>Direct Outreach to Legislators</a:t>
            </a:r>
            <a:r>
              <a:rPr lang="en-US" sz="2400" dirty="0">
                <a:solidFill>
                  <a:schemeClr val="dk1"/>
                </a:solidFill>
                <a:latin typeface="Open Sans"/>
                <a:ea typeface="Open Sans"/>
                <a:cs typeface="Open Sans"/>
                <a:sym typeface="Open Sans"/>
              </a:rPr>
              <a:t> (Phone calls, emails, lobby meetings)</a:t>
            </a:r>
          </a:p>
          <a:p>
            <a:pPr marL="457200" lvl="4" indent="-457200">
              <a:spcBef>
                <a:spcPts val="640"/>
              </a:spcBef>
              <a:buSzPts val="2400"/>
              <a:buFont typeface="Arial" panose="020B0604020202020204" pitchFamily="34" charset="0"/>
              <a:buChar char="•"/>
            </a:pPr>
            <a:r>
              <a:rPr lang="en-US" sz="2400" i="0" u="none" strike="noStrike" cap="none" dirty="0">
                <a:solidFill>
                  <a:schemeClr val="dk1"/>
                </a:solidFill>
                <a:latin typeface="Open Sans"/>
                <a:ea typeface="Open Sans"/>
                <a:cs typeface="Open Sans"/>
                <a:sym typeface="Open Sans"/>
              </a:rPr>
              <a:t>Media (Letters to the editor, Op Eds</a:t>
            </a:r>
            <a:r>
              <a:rPr lang="en-US" sz="2400" dirty="0">
                <a:solidFill>
                  <a:schemeClr val="dk1"/>
                </a:solidFill>
                <a:latin typeface="Open Sans"/>
                <a:ea typeface="Open Sans"/>
                <a:cs typeface="Open Sans"/>
                <a:sym typeface="Open Sans"/>
              </a:rPr>
              <a:t>, etc.)</a:t>
            </a:r>
            <a:endParaRPr sz="2400" i="0" u="none" strike="noStrike" cap="none" dirty="0">
              <a:solidFill>
                <a:schemeClr val="dk1"/>
              </a:solidFill>
              <a:latin typeface="Open Sans"/>
              <a:ea typeface="Open Sans"/>
              <a:cs typeface="Open Sans"/>
              <a:sym typeface="Open Sans"/>
            </a:endParaRPr>
          </a:p>
        </p:txBody>
      </p:sp>
      <p:pic>
        <p:nvPicPr>
          <p:cNvPr id="5" name="Google Shape;167;g1f1ec144a3f_0_0">
            <a:extLst>
              <a:ext uri="{FF2B5EF4-FFF2-40B4-BE49-F238E27FC236}">
                <a16:creationId xmlns:a16="http://schemas.microsoft.com/office/drawing/2014/main" id="{D4E8ADB9-387B-D144-E864-C078A4F0C197}"/>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1522295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70C4BBBD-46E5-3016-7695-CFD22A351B50}"/>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13C129F9-54B8-0988-7764-603827AD2FF6}"/>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
        <p:nvSpPr>
          <p:cNvPr id="266" name="Google Shape;266;g14388b835e1_0_23">
            <a:extLst>
              <a:ext uri="{FF2B5EF4-FFF2-40B4-BE49-F238E27FC236}">
                <a16:creationId xmlns:a16="http://schemas.microsoft.com/office/drawing/2014/main" id="{1F5D6B40-C963-6665-368D-2B98C9FA64F1}"/>
              </a:ext>
            </a:extLst>
          </p:cNvPr>
          <p:cNvSpPr txBox="1"/>
          <p:nvPr/>
        </p:nvSpPr>
        <p:spPr>
          <a:xfrm>
            <a:off x="2625360" y="135015"/>
            <a:ext cx="5358384" cy="809793"/>
          </a:xfrm>
          <a:prstGeom prst="rect">
            <a:avLst/>
          </a:prstGeom>
          <a:noFill/>
          <a:ln>
            <a:noFill/>
          </a:ln>
        </p:spPr>
        <p:txBody>
          <a:bodyPr spcFirstLastPara="1" wrap="square" lIns="91425" tIns="45700" rIns="91425" bIns="45700" anchor="t" anchorCtr="0">
            <a:normAutofit lnSpcReduction="10000"/>
          </a:bodyPr>
          <a:lstStyle/>
          <a:p>
            <a:pPr marL="71120" lvl="3">
              <a:spcBef>
                <a:spcPts val="640"/>
              </a:spcBef>
              <a:buClr>
                <a:schemeClr val="dk1"/>
              </a:buClr>
              <a:buSzPct val="100000"/>
            </a:pPr>
            <a:r>
              <a:rPr lang="en-US" sz="4400" b="1" dirty="0">
                <a:solidFill>
                  <a:schemeClr val="dk1"/>
                </a:solidFill>
                <a:latin typeface="Open Sans"/>
                <a:ea typeface="Open Sans"/>
                <a:cs typeface="Open Sans"/>
                <a:sym typeface="Open Sans"/>
              </a:rPr>
              <a:t>Take action now!</a:t>
            </a:r>
            <a:endParaRPr lang="en-US" sz="4400" b="1"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623EA877-A22E-BD69-7585-6516766ED24A}"/>
              </a:ext>
            </a:extLst>
          </p:cNvPr>
          <p:cNvPicPr>
            <a:picLocks noChangeAspect="1"/>
          </p:cNvPicPr>
          <p:nvPr/>
        </p:nvPicPr>
        <p:blipFill>
          <a:blip r:embed="rId3"/>
          <a:stretch>
            <a:fillRect/>
          </a:stretch>
        </p:blipFill>
        <p:spPr>
          <a:xfrm>
            <a:off x="280443" y="1593276"/>
            <a:ext cx="8406357" cy="1211290"/>
          </a:xfrm>
          <a:prstGeom prst="rect">
            <a:avLst/>
          </a:prstGeom>
        </p:spPr>
      </p:pic>
      <p:pic>
        <p:nvPicPr>
          <p:cNvPr id="7" name="Picture 6">
            <a:extLst>
              <a:ext uri="{FF2B5EF4-FFF2-40B4-BE49-F238E27FC236}">
                <a16:creationId xmlns:a16="http://schemas.microsoft.com/office/drawing/2014/main" id="{65D1F03F-7E5D-EA4D-9FD8-5972BF21164C}"/>
              </a:ext>
            </a:extLst>
          </p:cNvPr>
          <p:cNvPicPr>
            <a:picLocks noChangeAspect="1"/>
          </p:cNvPicPr>
          <p:nvPr/>
        </p:nvPicPr>
        <p:blipFill>
          <a:blip r:embed="rId4"/>
          <a:stretch>
            <a:fillRect/>
          </a:stretch>
        </p:blipFill>
        <p:spPr>
          <a:xfrm>
            <a:off x="280443" y="3336842"/>
            <a:ext cx="8406357" cy="1142932"/>
          </a:xfrm>
          <a:prstGeom prst="rect">
            <a:avLst/>
          </a:prstGeom>
        </p:spPr>
      </p:pic>
      <p:pic>
        <p:nvPicPr>
          <p:cNvPr id="2" name="Google Shape;167;g1f1ec144a3f_0_0">
            <a:extLst>
              <a:ext uri="{FF2B5EF4-FFF2-40B4-BE49-F238E27FC236}">
                <a16:creationId xmlns:a16="http://schemas.microsoft.com/office/drawing/2014/main" id="{B3B7C8B0-454E-99F8-57F8-3DD3996B0D03}"/>
              </a:ext>
            </a:extLst>
          </p:cNvPr>
          <p:cNvPicPr preferRelativeResize="0"/>
          <p:nvPr/>
        </p:nvPicPr>
        <p:blipFill rotWithShape="1">
          <a:blip r:embed="rId5">
            <a:alphaModFix/>
          </a:blip>
          <a:srcRect/>
          <a:stretch/>
        </p:blipFill>
        <p:spPr>
          <a:xfrm>
            <a:off x="71561" y="198432"/>
            <a:ext cx="2451970" cy="682957"/>
          </a:xfrm>
          <a:prstGeom prst="rect">
            <a:avLst/>
          </a:prstGeom>
          <a:noFill/>
          <a:ln>
            <a:noFill/>
          </a:ln>
        </p:spPr>
      </p:pic>
    </p:spTree>
    <p:extLst>
      <p:ext uri="{BB962C8B-B14F-4D97-AF65-F5344CB8AC3E}">
        <p14:creationId xmlns:p14="http://schemas.microsoft.com/office/powerpoint/2010/main" val="3716520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3E01CB42-1591-FF9F-DBB2-4B72F4965B8F}"/>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33F0986E-1028-C8E9-7082-2DCC988B7F4A}"/>
              </a:ext>
            </a:extLst>
          </p:cNvPr>
          <p:cNvSpPr txBox="1"/>
          <p:nvPr/>
        </p:nvSpPr>
        <p:spPr>
          <a:xfrm>
            <a:off x="114772" y="1803090"/>
            <a:ext cx="8287593" cy="3000000"/>
          </a:xfrm>
          <a:prstGeom prst="rect">
            <a:avLst/>
          </a:prstGeom>
          <a:noFill/>
          <a:ln>
            <a:noFill/>
          </a:ln>
        </p:spPr>
        <p:txBody>
          <a:bodyPr spcFirstLastPara="1" wrap="square" lIns="91425" tIns="91425" rIns="91425" bIns="91425" anchor="ctr" anchorCtr="0">
            <a:noAutofit/>
          </a:bodyPr>
          <a:lstStyle/>
          <a:p>
            <a:pPr marR="381000" algn="l" rtl="0" fontAlgn="base"/>
            <a:r>
              <a:rPr lang="en-US" sz="2400" b="1" i="0" dirty="0">
                <a:solidFill>
                  <a:srgbClr val="000000"/>
                </a:solidFill>
                <a:effectLst/>
                <a:latin typeface="Aptos" panose="020B0004020202020204" pitchFamily="34" charset="0"/>
              </a:rPr>
              <a:t>Contact your members of Congress, request that:</a:t>
            </a:r>
          </a:p>
          <a:p>
            <a:pPr algn="l">
              <a:buFont typeface="+mj-lt"/>
              <a:buAutoNum type="arabicPeriod"/>
            </a:pPr>
            <a:r>
              <a:rPr lang="en-US" sz="2000" b="1" i="0" dirty="0">
                <a:solidFill>
                  <a:srgbClr val="080F0F"/>
                </a:solidFill>
                <a:effectLst/>
                <a:latin typeface="Aptos" panose="020B0004020202020204" pitchFamily="34" charset="0"/>
              </a:rPr>
              <a:t> </a:t>
            </a:r>
            <a:r>
              <a:rPr lang="en-US" sz="2000" b="1" i="0" dirty="0">
                <a:solidFill>
                  <a:srgbClr val="080F0F"/>
                </a:solidFill>
                <a:effectLst/>
                <a:latin typeface="Open Sans" panose="020B0606030504020204" pitchFamily="34" charset="0"/>
              </a:rPr>
              <a:t>End the stop-work order, </a:t>
            </a:r>
            <a:r>
              <a:rPr lang="en-US" sz="2000" b="0" i="0" dirty="0">
                <a:solidFill>
                  <a:srgbClr val="080F0F"/>
                </a:solidFill>
                <a:effectLst/>
                <a:latin typeface="Open Sans" panose="020B0606030504020204" pitchFamily="34" charset="0"/>
              </a:rPr>
              <a:t>and reinstate critical programs and staff to carry them out.</a:t>
            </a:r>
            <a:br>
              <a:rPr lang="en-US" sz="2000" b="0" i="0" dirty="0">
                <a:solidFill>
                  <a:srgbClr val="080F0F"/>
                </a:solidFill>
                <a:effectLst/>
                <a:latin typeface="Open Sans" panose="020B0606030504020204" pitchFamily="34" charset="0"/>
              </a:rPr>
            </a:br>
            <a:endParaRPr lang="en-US" sz="2000" b="0" i="0" dirty="0">
              <a:solidFill>
                <a:srgbClr val="080F0F"/>
              </a:solidFill>
              <a:effectLst/>
              <a:latin typeface="Open Sans" panose="020B0606030504020204" pitchFamily="34" charset="0"/>
            </a:endParaRPr>
          </a:p>
          <a:p>
            <a:pPr algn="l">
              <a:buFont typeface="+mj-lt"/>
              <a:buAutoNum type="arabicPeriod"/>
            </a:pPr>
            <a:r>
              <a:rPr lang="en-US" sz="2000" b="1" i="0" dirty="0">
                <a:solidFill>
                  <a:srgbClr val="080F0F"/>
                </a:solidFill>
                <a:effectLst/>
                <a:latin typeface="Open Sans" panose="020B0606030504020204" pitchFamily="34" charset="0"/>
              </a:rPr>
              <a:t> Push the State Department to verify that programs under the waiver have restarted, </a:t>
            </a:r>
            <a:r>
              <a:rPr lang="en-US" sz="2000" b="0" i="0" dirty="0">
                <a:solidFill>
                  <a:srgbClr val="080F0F"/>
                </a:solidFill>
                <a:effectLst/>
                <a:latin typeface="Open Sans" panose="020B0606030504020204" pitchFamily="34" charset="0"/>
              </a:rPr>
              <a:t>and expand the waiver to all global health and development programs.</a:t>
            </a:r>
            <a:br>
              <a:rPr lang="en-US" sz="2000" b="0" i="0" dirty="0">
                <a:solidFill>
                  <a:srgbClr val="080F0F"/>
                </a:solidFill>
                <a:effectLst/>
                <a:latin typeface="Open Sans" panose="020B0606030504020204" pitchFamily="34" charset="0"/>
              </a:rPr>
            </a:br>
            <a:endParaRPr lang="en-US" sz="2000" b="0" i="0" dirty="0">
              <a:solidFill>
                <a:srgbClr val="080F0F"/>
              </a:solidFill>
              <a:effectLst/>
              <a:latin typeface="Open Sans" panose="020B0606030504020204" pitchFamily="34" charset="0"/>
            </a:endParaRPr>
          </a:p>
          <a:p>
            <a:pPr algn="l">
              <a:buFont typeface="+mj-lt"/>
              <a:buAutoNum type="arabicPeriod"/>
            </a:pPr>
            <a:r>
              <a:rPr lang="en-US" sz="2000" b="1" i="0" dirty="0">
                <a:solidFill>
                  <a:srgbClr val="080F0F"/>
                </a:solidFill>
                <a:effectLst/>
                <a:latin typeface="Open Sans" panose="020B0606030504020204" pitchFamily="34" charset="0"/>
              </a:rPr>
              <a:t> Ensure Congress is involved in shaping the future of foreign aid </a:t>
            </a:r>
            <a:r>
              <a:rPr lang="en-US" sz="2000" i="0" dirty="0">
                <a:solidFill>
                  <a:srgbClr val="080F0F"/>
                </a:solidFill>
                <a:effectLst/>
                <a:latin typeface="Open Sans" panose="020B0606030504020204" pitchFamily="34" charset="0"/>
              </a:rPr>
              <a:t>— </a:t>
            </a:r>
            <a:r>
              <a:rPr lang="en-US" sz="2000" b="0" i="0" dirty="0">
                <a:solidFill>
                  <a:srgbClr val="080F0F"/>
                </a:solidFill>
                <a:effectLst/>
                <a:latin typeface="Open Sans" panose="020B0606030504020204" pitchFamily="34" charset="0"/>
              </a:rPr>
              <a:t>standing up for programs that are focused on ending poverty and creating good health, and committed to humanitarian and lifesaving impact.</a:t>
            </a:r>
          </a:p>
          <a:p>
            <a:pPr marR="381000" algn="l" rtl="0" fontAlgn="base"/>
            <a:endParaRPr lang="en-US" sz="2000" b="0" i="0" dirty="0">
              <a:solidFill>
                <a:srgbClr val="000000"/>
              </a:solidFill>
              <a:effectLst/>
              <a:latin typeface="inherit"/>
            </a:endParaRPr>
          </a:p>
        </p:txBody>
      </p:sp>
      <p:sp>
        <p:nvSpPr>
          <p:cNvPr id="198" name="Google Shape;198;g1f1ec144a3f_0_154">
            <a:extLst>
              <a:ext uri="{FF2B5EF4-FFF2-40B4-BE49-F238E27FC236}">
                <a16:creationId xmlns:a16="http://schemas.microsoft.com/office/drawing/2014/main" id="{40D63A2C-7FDC-06B3-A081-57E67CAF6457}"/>
              </a:ext>
            </a:extLst>
          </p:cNvPr>
          <p:cNvSpPr txBox="1"/>
          <p:nvPr/>
        </p:nvSpPr>
        <p:spPr>
          <a:xfrm>
            <a:off x="-1566672" y="-324237"/>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F6CBDA4D-C760-7220-7F03-68E77AA4BDB5}"/>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01;g1f1ec144a3f_0_154">
            <a:extLst>
              <a:ext uri="{FF2B5EF4-FFF2-40B4-BE49-F238E27FC236}">
                <a16:creationId xmlns:a16="http://schemas.microsoft.com/office/drawing/2014/main" id="{60998110-73B1-E65A-FFC4-22C5BD2E7DD6}"/>
              </a:ext>
            </a:extLst>
          </p:cNvPr>
          <p:cNvSpPr txBox="1"/>
          <p:nvPr/>
        </p:nvSpPr>
        <p:spPr>
          <a:xfrm>
            <a:off x="699876" y="23782"/>
            <a:ext cx="8491600" cy="8155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600" b="1" i="0" u="none" strike="noStrike" cap="none" dirty="0">
                <a:solidFill>
                  <a:schemeClr val="dk1"/>
                </a:solidFill>
                <a:latin typeface="Open Sans"/>
                <a:ea typeface="Open Sans"/>
                <a:cs typeface="Open Sans"/>
                <a:sym typeface="Open Sans"/>
              </a:rPr>
              <a:t>Advocacy Action</a:t>
            </a:r>
            <a:endParaRPr sz="3600" b="0" i="0" u="none" strike="noStrike" cap="none" dirty="0">
              <a:solidFill>
                <a:schemeClr val="dk1"/>
              </a:solidFill>
              <a:latin typeface="Open Sans"/>
              <a:ea typeface="Open Sans"/>
              <a:cs typeface="Open Sans"/>
              <a:sym typeface="Open Sans"/>
            </a:endParaRPr>
          </a:p>
        </p:txBody>
      </p:sp>
      <p:pic>
        <p:nvPicPr>
          <p:cNvPr id="3" name="Google Shape;167;g1f1ec144a3f_0_0">
            <a:extLst>
              <a:ext uri="{FF2B5EF4-FFF2-40B4-BE49-F238E27FC236}">
                <a16:creationId xmlns:a16="http://schemas.microsoft.com/office/drawing/2014/main" id="{C2CA5495-6A72-6B42-0F53-790113D2D458}"/>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2226279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F0E4D6D2-5A3D-F02F-A479-58CEEEC6EC2D}"/>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90D225CE-E389-5584-2319-F02E5CC9030B}"/>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44AB649B-36C2-4232-9F3C-74EDEE205BF1}"/>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D6BA3C0E-09CF-2F94-EA2B-58DD8C223693}"/>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3FDFE2AC-07B7-0C83-64EF-F1716C8A1C22}"/>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3" descr="A poster for a political event&#10;&#10;AI-generated content may be incorrect.">
            <a:extLst>
              <a:ext uri="{FF2B5EF4-FFF2-40B4-BE49-F238E27FC236}">
                <a16:creationId xmlns:a16="http://schemas.microsoft.com/office/drawing/2014/main" id="{C933FF47-5696-85BA-1A22-52CAE1E3226B}"/>
              </a:ext>
            </a:extLst>
          </p:cNvPr>
          <p:cNvPicPr>
            <a:picLocks noChangeAspect="1"/>
          </p:cNvPicPr>
          <p:nvPr/>
        </p:nvPicPr>
        <p:blipFill>
          <a:blip r:embed="rId3"/>
          <a:stretch>
            <a:fillRect/>
          </a:stretch>
        </p:blipFill>
        <p:spPr>
          <a:xfrm>
            <a:off x="2000250" y="0"/>
            <a:ext cx="5143500" cy="5143500"/>
          </a:xfrm>
          <a:prstGeom prst="rect">
            <a:avLst/>
          </a:prstGeom>
        </p:spPr>
      </p:pic>
    </p:spTree>
    <p:extLst>
      <p:ext uri="{BB962C8B-B14F-4D97-AF65-F5344CB8AC3E}">
        <p14:creationId xmlns:p14="http://schemas.microsoft.com/office/powerpoint/2010/main" val="94401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1ba38bafd0_0_10"/>
          <p:cNvSpPr txBox="1">
            <a:spLocks noGrp="1"/>
          </p:cNvSpPr>
          <p:nvPr>
            <p:ph type="title"/>
          </p:nvPr>
        </p:nvSpPr>
        <p:spPr>
          <a:xfrm>
            <a:off x="-87764" y="1805109"/>
            <a:ext cx="9144000" cy="9678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dirty="0">
                <a:latin typeface="Open Sans"/>
                <a:ea typeface="Open Sans"/>
                <a:cs typeface="Open Sans"/>
                <a:sym typeface="Open Sans"/>
              </a:rPr>
              <a:t> </a:t>
            </a:r>
            <a:endParaRPr sz="2000" b="1" dirty="0">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800" b="1" dirty="0">
              <a:latin typeface="Open Sans"/>
              <a:ea typeface="Open Sans"/>
              <a:cs typeface="Open Sans"/>
              <a:sym typeface="Open Sans"/>
            </a:endParaRPr>
          </a:p>
          <a:p>
            <a:pPr marL="0" lvl="0" indent="0" rtl="0">
              <a:lnSpc>
                <a:spcPct val="100000"/>
              </a:lnSpc>
              <a:spcBef>
                <a:spcPts val="0"/>
              </a:spcBef>
              <a:spcAft>
                <a:spcPts val="0"/>
              </a:spcAft>
              <a:buSzPts val="1100"/>
              <a:buNone/>
            </a:pPr>
            <a:br>
              <a:rPr lang="en-US" sz="1800" b="1" dirty="0">
                <a:latin typeface="Open Sans"/>
                <a:ea typeface="Open Sans"/>
                <a:cs typeface="Open Sans"/>
                <a:sym typeface="Open Sans"/>
              </a:rPr>
            </a:br>
            <a:br>
              <a:rPr lang="en-US" sz="1800" b="1" dirty="0">
                <a:latin typeface="Open Sans"/>
                <a:ea typeface="Open Sans"/>
                <a:cs typeface="Open Sans"/>
                <a:sym typeface="Open Sans"/>
              </a:rPr>
            </a:br>
            <a:br>
              <a:rPr lang="en-US" sz="1800" b="1" dirty="0">
                <a:latin typeface="Open Sans"/>
                <a:ea typeface="Open Sans"/>
                <a:cs typeface="Open Sans"/>
                <a:sym typeface="Open Sans"/>
              </a:rPr>
            </a:br>
            <a:r>
              <a:rPr lang="en-US" sz="2800" b="1" dirty="0">
                <a:latin typeface="Open Sans"/>
                <a:ea typeface="Open Sans"/>
                <a:cs typeface="Open Sans"/>
                <a:sym typeface="Open Sans"/>
              </a:rPr>
              <a:t>Together Women Rise Advocacy Chapter</a:t>
            </a:r>
            <a:br>
              <a:rPr lang="en-US" sz="2800" b="1" dirty="0">
                <a:latin typeface="Open Sans"/>
                <a:ea typeface="Open Sans"/>
                <a:cs typeface="Open Sans"/>
                <a:sym typeface="Open Sans"/>
              </a:rPr>
            </a:br>
            <a:br>
              <a:rPr lang="en-US" sz="2800" b="1" dirty="0">
                <a:highlight>
                  <a:srgbClr val="FFFFFF"/>
                </a:highlight>
                <a:latin typeface="Open Sans"/>
                <a:ea typeface="Open Sans"/>
                <a:cs typeface="Open Sans"/>
                <a:sym typeface="Open Sans"/>
              </a:rPr>
            </a:br>
            <a:r>
              <a:rPr lang="en-US" sz="2800" b="1" dirty="0">
                <a:highlight>
                  <a:srgbClr val="FFFFFF"/>
                </a:highlight>
                <a:latin typeface="Open Sans"/>
                <a:ea typeface="Open Sans"/>
                <a:cs typeface="Open Sans"/>
                <a:sym typeface="Open Sans"/>
              </a:rPr>
              <a:t>Office Hours:</a:t>
            </a:r>
            <a:br>
              <a:rPr lang="en-US" sz="2800" b="1" dirty="0">
                <a:highlight>
                  <a:srgbClr val="FFFFFF"/>
                </a:highlight>
                <a:latin typeface="Open Sans"/>
                <a:ea typeface="Open Sans"/>
                <a:cs typeface="Open Sans"/>
                <a:sym typeface="Open Sans"/>
              </a:rPr>
            </a:br>
            <a:br>
              <a:rPr lang="en-US" sz="2800" b="1" dirty="0">
                <a:highlight>
                  <a:srgbClr val="FFFFFF"/>
                </a:highlight>
                <a:latin typeface="Open Sans"/>
                <a:ea typeface="Open Sans"/>
                <a:cs typeface="Open Sans"/>
                <a:sym typeface="Open Sans"/>
              </a:rPr>
            </a:br>
            <a:r>
              <a:rPr lang="en-US" sz="2800" b="1" dirty="0">
                <a:highlight>
                  <a:srgbClr val="FFFFFF"/>
                </a:highlight>
                <a:latin typeface="Open Sans"/>
                <a:ea typeface="Open Sans"/>
                <a:cs typeface="Open Sans"/>
                <a:sym typeface="Open Sans"/>
              </a:rPr>
              <a:t>Week of March 31 &amp; April 7</a:t>
            </a:r>
            <a:endParaRPr sz="2800"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450" dirty="0">
              <a:highlight>
                <a:srgbClr val="FFFFFF"/>
              </a:highlight>
              <a:latin typeface="Arial"/>
              <a:ea typeface="Arial"/>
              <a:cs typeface="Arial"/>
              <a:sym typeface="Arial"/>
            </a:endParaRPr>
          </a:p>
          <a:p>
            <a:pPr marL="0" lvl="0" indent="0" algn="l" rtl="0">
              <a:lnSpc>
                <a:spcPct val="100000"/>
              </a:lnSpc>
              <a:spcBef>
                <a:spcPts val="400"/>
              </a:spcBef>
              <a:spcAft>
                <a:spcPts val="0"/>
              </a:spcAft>
              <a:buClr>
                <a:schemeClr val="dk1"/>
              </a:buClr>
              <a:buSzPts val="3200"/>
              <a:buFont typeface="Open Sans"/>
              <a:buNone/>
            </a:pPr>
            <a:endParaRPr sz="3200" b="1" dirty="0">
              <a:latin typeface="Open Sans"/>
              <a:ea typeface="Open Sans"/>
              <a:cs typeface="Open Sans"/>
              <a:sym typeface="Open Sans"/>
            </a:endParaRPr>
          </a:p>
        </p:txBody>
      </p:sp>
      <p:sp>
        <p:nvSpPr>
          <p:cNvPr id="318" name="Google Shape;318;g21ba38bafd0_0_10"/>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a:solidFill>
                  <a:schemeClr val="dk1"/>
                </a:solidFill>
                <a:latin typeface="Open Sans"/>
                <a:ea typeface="Open Sans"/>
                <a:cs typeface="Open Sans"/>
                <a:sym typeface="Open Sans"/>
              </a:rPr>
              <a:t>Save the Date!</a:t>
            </a:r>
            <a:endParaRPr sz="1400" b="0" i="0" u="none" strike="noStrike" cap="none">
              <a:solidFill>
                <a:srgbClr val="000000"/>
              </a:solidFill>
              <a:latin typeface="Calibri"/>
              <a:ea typeface="Calibri"/>
              <a:cs typeface="Calibri"/>
              <a:sym typeface="Calibri"/>
            </a:endParaRPr>
          </a:p>
        </p:txBody>
      </p:sp>
      <p:pic>
        <p:nvPicPr>
          <p:cNvPr id="319" name="Google Shape;319;g21ba38bafd0_0_1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93E979C5-3DBB-37BE-6C66-B50A620782E3}"/>
            </a:ext>
          </a:extLst>
        </p:cNvPr>
        <p:cNvGrpSpPr/>
        <p:nvPr/>
      </p:nvGrpSpPr>
      <p:grpSpPr>
        <a:xfrm>
          <a:off x="0" y="0"/>
          <a:ext cx="0" cy="0"/>
          <a:chOff x="0" y="0"/>
          <a:chExt cx="0" cy="0"/>
        </a:xfrm>
      </p:grpSpPr>
      <p:sp>
        <p:nvSpPr>
          <p:cNvPr id="317" name="Google Shape;317;g21ba38bafd0_0_10">
            <a:extLst>
              <a:ext uri="{FF2B5EF4-FFF2-40B4-BE49-F238E27FC236}">
                <a16:creationId xmlns:a16="http://schemas.microsoft.com/office/drawing/2014/main" id="{A55828AA-9A64-7F65-6EE5-685FEDC099D8}"/>
              </a:ext>
            </a:extLst>
          </p:cNvPr>
          <p:cNvSpPr txBox="1">
            <a:spLocks noGrp="1"/>
          </p:cNvSpPr>
          <p:nvPr>
            <p:ph type="title"/>
          </p:nvPr>
        </p:nvSpPr>
        <p:spPr>
          <a:xfrm>
            <a:off x="-87764" y="1805109"/>
            <a:ext cx="9144000" cy="9678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dirty="0">
                <a:latin typeface="Open Sans"/>
                <a:ea typeface="Open Sans"/>
                <a:cs typeface="Open Sans"/>
                <a:sym typeface="Open Sans"/>
              </a:rPr>
              <a:t> </a:t>
            </a:r>
            <a:endParaRPr sz="2000" b="1" dirty="0">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800" b="1" dirty="0">
              <a:latin typeface="Open Sans"/>
              <a:ea typeface="Open Sans"/>
              <a:cs typeface="Open Sans"/>
              <a:sym typeface="Open Sans"/>
            </a:endParaRPr>
          </a:p>
          <a:p>
            <a:pPr marL="0" lvl="0" indent="0" rtl="0">
              <a:lnSpc>
                <a:spcPct val="100000"/>
              </a:lnSpc>
              <a:spcBef>
                <a:spcPts val="0"/>
              </a:spcBef>
              <a:spcAft>
                <a:spcPts val="0"/>
              </a:spcAft>
              <a:buSzPts val="1100"/>
              <a:buNone/>
            </a:pPr>
            <a:br>
              <a:rPr lang="en-US" sz="1800" b="1" dirty="0">
                <a:latin typeface="Open Sans"/>
                <a:ea typeface="Open Sans"/>
                <a:cs typeface="Open Sans"/>
                <a:sym typeface="Open Sans"/>
              </a:rPr>
            </a:br>
            <a:br>
              <a:rPr lang="en-US" sz="1800" b="1" dirty="0">
                <a:latin typeface="Open Sans"/>
                <a:ea typeface="Open Sans"/>
                <a:cs typeface="Open Sans"/>
                <a:sym typeface="Open Sans"/>
              </a:rPr>
            </a:br>
            <a:br>
              <a:rPr lang="en-US" sz="1800" b="1" dirty="0">
                <a:latin typeface="Open Sans"/>
                <a:ea typeface="Open Sans"/>
                <a:cs typeface="Open Sans"/>
                <a:sym typeface="Open Sans"/>
              </a:rPr>
            </a:br>
            <a:r>
              <a:rPr lang="en-US" sz="2800" b="1" dirty="0">
                <a:latin typeface="Open Sans"/>
                <a:ea typeface="Open Sans"/>
                <a:cs typeface="Open Sans"/>
                <a:sym typeface="Open Sans"/>
              </a:rPr>
              <a:t>Next</a:t>
            </a:r>
            <a:r>
              <a:rPr lang="en-US" sz="1800" b="1" dirty="0">
                <a:latin typeface="Open Sans"/>
                <a:ea typeface="Open Sans"/>
                <a:cs typeface="Open Sans"/>
                <a:sym typeface="Open Sans"/>
              </a:rPr>
              <a:t> </a:t>
            </a:r>
            <a:r>
              <a:rPr lang="en-US" sz="2800" b="1" dirty="0">
                <a:latin typeface="Open Sans"/>
                <a:ea typeface="Open Sans"/>
                <a:cs typeface="Open Sans"/>
                <a:sym typeface="Open Sans"/>
              </a:rPr>
              <a:t>Meeting</a:t>
            </a:r>
            <a:br>
              <a:rPr lang="en-US" sz="1800" b="1" dirty="0">
                <a:latin typeface="Open Sans"/>
                <a:ea typeface="Open Sans"/>
                <a:cs typeface="Open Sans"/>
                <a:sym typeface="Open Sans"/>
              </a:rPr>
            </a:br>
            <a:r>
              <a:rPr lang="en-US" sz="2800" b="1" dirty="0">
                <a:latin typeface="Open Sans"/>
                <a:ea typeface="Open Sans"/>
                <a:cs typeface="Open Sans"/>
                <a:sym typeface="Open Sans"/>
              </a:rPr>
              <a:t>Together Women Rise Advocacy Chapter</a:t>
            </a:r>
            <a:br>
              <a:rPr lang="en-US" sz="2800" b="1" dirty="0">
                <a:latin typeface="Open Sans"/>
                <a:ea typeface="Open Sans"/>
                <a:cs typeface="Open Sans"/>
                <a:sym typeface="Open Sans"/>
              </a:rPr>
            </a:br>
            <a:br>
              <a:rPr lang="en-US" sz="2800" b="1" dirty="0">
                <a:highlight>
                  <a:srgbClr val="FFFFFF"/>
                </a:highlight>
                <a:latin typeface="Open Sans"/>
                <a:ea typeface="Open Sans"/>
                <a:cs typeface="Open Sans"/>
                <a:sym typeface="Open Sans"/>
              </a:rPr>
            </a:br>
            <a:r>
              <a:rPr lang="en-US" sz="2800" b="1" dirty="0">
                <a:highlight>
                  <a:srgbClr val="FFFFFF"/>
                </a:highlight>
                <a:latin typeface="Open Sans"/>
                <a:ea typeface="Open Sans"/>
                <a:cs typeface="Open Sans"/>
                <a:sym typeface="Open Sans"/>
              </a:rPr>
              <a:t>Tuesday, April 15 at 8:30 PM ET</a:t>
            </a:r>
            <a:endParaRPr sz="2800"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450" dirty="0">
              <a:highlight>
                <a:srgbClr val="FFFFFF"/>
              </a:highlight>
              <a:latin typeface="Arial"/>
              <a:ea typeface="Arial"/>
              <a:cs typeface="Arial"/>
              <a:sym typeface="Arial"/>
            </a:endParaRPr>
          </a:p>
          <a:p>
            <a:pPr marL="0" lvl="0" indent="0" algn="l" rtl="0">
              <a:lnSpc>
                <a:spcPct val="100000"/>
              </a:lnSpc>
              <a:spcBef>
                <a:spcPts val="400"/>
              </a:spcBef>
              <a:spcAft>
                <a:spcPts val="0"/>
              </a:spcAft>
              <a:buClr>
                <a:schemeClr val="dk1"/>
              </a:buClr>
              <a:buSzPts val="3200"/>
              <a:buFont typeface="Open Sans"/>
              <a:buNone/>
            </a:pPr>
            <a:endParaRPr sz="3200" b="1" dirty="0">
              <a:latin typeface="Open Sans"/>
              <a:ea typeface="Open Sans"/>
              <a:cs typeface="Open Sans"/>
              <a:sym typeface="Open Sans"/>
            </a:endParaRPr>
          </a:p>
        </p:txBody>
      </p:sp>
      <p:sp>
        <p:nvSpPr>
          <p:cNvPr id="318" name="Google Shape;318;g21ba38bafd0_0_10">
            <a:extLst>
              <a:ext uri="{FF2B5EF4-FFF2-40B4-BE49-F238E27FC236}">
                <a16:creationId xmlns:a16="http://schemas.microsoft.com/office/drawing/2014/main" id="{0115AF67-DC66-9CF1-5876-B1FBDF9B97B1}"/>
              </a:ext>
            </a:extLst>
          </p:cNvPr>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a:solidFill>
                  <a:schemeClr val="dk1"/>
                </a:solidFill>
                <a:latin typeface="Open Sans"/>
                <a:ea typeface="Open Sans"/>
                <a:cs typeface="Open Sans"/>
                <a:sym typeface="Open Sans"/>
              </a:rPr>
              <a:t>Save the Date!</a:t>
            </a:r>
            <a:endParaRPr sz="1400" b="0" i="0" u="none" strike="noStrike" cap="none">
              <a:solidFill>
                <a:srgbClr val="000000"/>
              </a:solidFill>
              <a:latin typeface="Calibri"/>
              <a:ea typeface="Calibri"/>
              <a:cs typeface="Calibri"/>
              <a:sym typeface="Calibri"/>
            </a:endParaRPr>
          </a:p>
        </p:txBody>
      </p:sp>
      <p:pic>
        <p:nvPicPr>
          <p:cNvPr id="319" name="Google Shape;319;g21ba38bafd0_0_10">
            <a:extLst>
              <a:ext uri="{FF2B5EF4-FFF2-40B4-BE49-F238E27FC236}">
                <a16:creationId xmlns:a16="http://schemas.microsoft.com/office/drawing/2014/main" id="{E674E3CD-267E-96FE-706F-9ABB46EDD88D}"/>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931012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CCF7AD0C-F07F-0CF1-CE12-8B771C986E34}"/>
            </a:ext>
          </a:extLst>
        </p:cNvPr>
        <p:cNvGrpSpPr/>
        <p:nvPr/>
      </p:nvGrpSpPr>
      <p:grpSpPr>
        <a:xfrm>
          <a:off x="0" y="0"/>
          <a:ext cx="0" cy="0"/>
          <a:chOff x="0" y="0"/>
          <a:chExt cx="0" cy="0"/>
        </a:xfrm>
      </p:grpSpPr>
      <p:sp>
        <p:nvSpPr>
          <p:cNvPr id="324" name="Google Shape;324;g14fc29c2861_0_0">
            <a:extLst>
              <a:ext uri="{FF2B5EF4-FFF2-40B4-BE49-F238E27FC236}">
                <a16:creationId xmlns:a16="http://schemas.microsoft.com/office/drawing/2014/main" id="{4D7A8BA3-56B3-80B8-8BDB-A3F0029577AA}"/>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a:extLst>
              <a:ext uri="{FF2B5EF4-FFF2-40B4-BE49-F238E27FC236}">
                <a16:creationId xmlns:a16="http://schemas.microsoft.com/office/drawing/2014/main" id="{D2880FB8-CF1E-4BB1-C237-0C8C876322E7}"/>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6" name="Google Shape;326;g14fc29c2861_0_0">
            <a:extLst>
              <a:ext uri="{FF2B5EF4-FFF2-40B4-BE49-F238E27FC236}">
                <a16:creationId xmlns:a16="http://schemas.microsoft.com/office/drawing/2014/main" id="{2D4B56E0-6A00-E2FE-941C-8B19A45E4F4E}"/>
              </a:ext>
            </a:extLst>
          </p:cNvPr>
          <p:cNvSpPr txBox="1"/>
          <p:nvPr/>
        </p:nvSpPr>
        <p:spPr>
          <a:xfrm>
            <a:off x="0" y="965200"/>
            <a:ext cx="8979000" cy="412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Invite others to join us in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changing the world together!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a:solidFill>
                  <a:srgbClr val="022077"/>
                </a:solidFill>
                <a:latin typeface="Open Sans"/>
                <a:ea typeface="Open Sans"/>
                <a:cs typeface="Open Sans"/>
                <a:sym typeface="Open Sans"/>
              </a:rPr>
              <a:t>Sign up here:</a:t>
            </a:r>
            <a:br>
              <a:rPr lang="en-US" sz="2800" b="1" i="0" u="none" strike="noStrike" cap="none">
                <a:solidFill>
                  <a:srgbClr val="022077"/>
                </a:solidFill>
                <a:latin typeface="Open Sans"/>
                <a:ea typeface="Open Sans"/>
                <a:cs typeface="Open Sans"/>
                <a:sym typeface="Open Sans"/>
              </a:rPr>
            </a:br>
            <a:r>
              <a:rPr lang="en-US" sz="2800" b="1" i="0" u="sng" strike="noStrike" cap="none">
                <a:solidFill>
                  <a:srgbClr val="02207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http://tinyurl.com/JoinRiseAdvocacyChapter</a:t>
            </a:r>
            <a:r>
              <a:rPr lang="en-US" sz="2800" b="1" i="0" u="none" strike="noStrike" cap="none">
                <a:solidFill>
                  <a:srgbClr val="022077"/>
                </a:solidFill>
                <a:latin typeface="Open Sans"/>
                <a:ea typeface="Open Sans"/>
                <a:cs typeface="Open Sans"/>
                <a:sym typeface="Open Sans"/>
              </a:rPr>
              <a:t> </a:t>
            </a:r>
            <a:br>
              <a:rPr lang="en-US" sz="4000" b="1" i="0" u="none" strike="noStrike" cap="none">
                <a:solidFill>
                  <a:srgbClr val="022077"/>
                </a:solidFill>
                <a:latin typeface="Open Sans"/>
                <a:ea typeface="Open Sans"/>
                <a:cs typeface="Open Sans"/>
                <a:sym typeface="Open Sans"/>
              </a:rPr>
            </a:br>
            <a:br>
              <a:rPr lang="en-US" sz="4000" b="1" i="0" u="none" strike="noStrike" cap="none">
                <a:solidFill>
                  <a:srgbClr val="022077"/>
                </a:solidFill>
                <a:latin typeface="Open Sans"/>
                <a:ea typeface="Open Sans"/>
                <a:cs typeface="Open Sans"/>
                <a:sym typeface="Open Sans"/>
              </a:rPr>
            </a:br>
            <a:endParaRPr sz="4000" b="1" i="0" u="none" strike="noStrike" cap="none">
              <a:solidFill>
                <a:srgbClr val="022077"/>
              </a:solidFill>
              <a:latin typeface="Open Sans"/>
              <a:ea typeface="Open Sans"/>
              <a:cs typeface="Open Sans"/>
              <a:sym typeface="Open Sans"/>
            </a:endParaRPr>
          </a:p>
        </p:txBody>
      </p:sp>
    </p:spTree>
    <p:extLst>
      <p:ext uri="{BB962C8B-B14F-4D97-AF65-F5344CB8AC3E}">
        <p14:creationId xmlns:p14="http://schemas.microsoft.com/office/powerpoint/2010/main" val="350601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58" name="Google Shape;158;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59" name="Google Shape;159;g14fc495f4cb_0_91"/>
          <p:cNvSpPr txBox="1">
            <a:spLocks noGrp="1"/>
          </p:cNvSpPr>
          <p:nvPr>
            <p:ph type="title"/>
          </p:nvPr>
        </p:nvSpPr>
        <p:spPr>
          <a:xfrm>
            <a:off x="0" y="2408644"/>
            <a:ext cx="9205863" cy="1801056"/>
          </a:xfrm>
          <a:prstGeom prst="rect">
            <a:avLst/>
          </a:prstGeom>
          <a:noFill/>
          <a:ln>
            <a:noFill/>
          </a:ln>
        </p:spPr>
        <p:txBody>
          <a:bodyPr spcFirstLastPara="1" wrap="square" lIns="91425" tIns="45700" rIns="91425" bIns="45700" anchor="ctr" anchorCtr="0">
            <a:normAutofit fontScale="90000"/>
          </a:bodyPr>
          <a:lstStyle/>
          <a:p>
            <a:pPr>
              <a:buSzPct val="100000"/>
            </a:pPr>
            <a:r>
              <a:rPr lang="en-US" i="1"/>
              <a:t>Please let us know in the chat where you </a:t>
            </a:r>
            <a:br>
              <a:rPr lang="en-US" i="1"/>
            </a:br>
            <a:r>
              <a:rPr lang="en-US" i="1"/>
              <a:t>are joining us from! Is this your first time to advocate for foreign aid?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90B53675-01BC-92FA-6546-DC42B892C385}"/>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37E8A688-E479-C6E0-27C2-5EF3C6DFFAA7}"/>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pic>
        <p:nvPicPr>
          <p:cNvPr id="5" name="Picture 4">
            <a:hlinkClick r:id="rId3"/>
            <a:extLst>
              <a:ext uri="{FF2B5EF4-FFF2-40B4-BE49-F238E27FC236}">
                <a16:creationId xmlns:a16="http://schemas.microsoft.com/office/drawing/2014/main" id="{6126C1A6-AEF3-2777-23C0-2E68FF60EC07}"/>
              </a:ext>
            </a:extLst>
          </p:cNvPr>
          <p:cNvPicPr>
            <a:picLocks noChangeAspect="1"/>
          </p:cNvPicPr>
          <p:nvPr/>
        </p:nvPicPr>
        <p:blipFill>
          <a:blip r:embed="rId4"/>
          <a:stretch>
            <a:fillRect/>
          </a:stretch>
        </p:blipFill>
        <p:spPr>
          <a:xfrm>
            <a:off x="-32525" y="1482983"/>
            <a:ext cx="9144000" cy="3284280"/>
          </a:xfrm>
          <a:prstGeom prst="rect">
            <a:avLst/>
          </a:prstGeom>
        </p:spPr>
      </p:pic>
    </p:spTree>
    <p:extLst>
      <p:ext uri="{BB962C8B-B14F-4D97-AF65-F5344CB8AC3E}">
        <p14:creationId xmlns:p14="http://schemas.microsoft.com/office/powerpoint/2010/main" val="32420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0167-6B60-73D0-E75E-119F3C12D2A7}"/>
              </a:ext>
            </a:extLst>
          </p:cNvPr>
          <p:cNvSpPr>
            <a:spLocks noGrp="1"/>
          </p:cNvSpPr>
          <p:nvPr>
            <p:ph type="title"/>
          </p:nvPr>
        </p:nvSpPr>
        <p:spPr>
          <a:xfrm>
            <a:off x="871254" y="2143125"/>
            <a:ext cx="7401491" cy="857250"/>
          </a:xfrm>
        </p:spPr>
        <p:txBody>
          <a:bodyPr>
            <a:normAutofit fontScale="90000"/>
          </a:bodyPr>
          <a:lstStyle/>
          <a:p>
            <a:r>
              <a:rPr lang="en-US" b="1">
                <a:hlinkClick r:id="rId2"/>
              </a:rPr>
              <a:t>Legislator Look Up</a:t>
            </a:r>
            <a:endParaRPr lang="en-US" b="1"/>
          </a:p>
        </p:txBody>
      </p:sp>
      <p:sp>
        <p:nvSpPr>
          <p:cNvPr id="4" name="Slide Number Placeholder 3">
            <a:extLst>
              <a:ext uri="{FF2B5EF4-FFF2-40B4-BE49-F238E27FC236}">
                <a16:creationId xmlns:a16="http://schemas.microsoft.com/office/drawing/2014/main" id="{BEBCC9F7-6099-5C2D-18DD-B5CA56AFC4CA}"/>
              </a:ext>
            </a:extLst>
          </p:cNvPr>
          <p:cNvSpPr>
            <a:spLocks noGrp="1"/>
          </p:cNvSpPr>
          <p:nvPr>
            <p:ph type="sldNum" sz="quarter" idx="12"/>
          </p:nvPr>
        </p:nvSpPr>
        <p:spPr/>
        <p:txBody>
          <a:bodyPr/>
          <a:lstStyle/>
          <a:p>
            <a:fld id="{307E6868-079E-1649-B8D1-459B42CE4DE3}" type="slidenum">
              <a:rPr lang="en-US" smtClean="0"/>
              <a:t>21</a:t>
            </a:fld>
            <a:endParaRPr lang="en-US"/>
          </a:p>
        </p:txBody>
      </p:sp>
    </p:spTree>
    <p:extLst>
      <p:ext uri="{BB962C8B-B14F-4D97-AF65-F5344CB8AC3E}">
        <p14:creationId xmlns:p14="http://schemas.microsoft.com/office/powerpoint/2010/main" val="424401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2F372B4-71BA-D62A-F291-E8F277FD7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2B417-665C-EE69-F13A-339F6D94A4B1}"/>
              </a:ext>
            </a:extLst>
          </p:cNvPr>
          <p:cNvSpPr>
            <a:spLocks noGrp="1"/>
          </p:cNvSpPr>
          <p:nvPr>
            <p:ph type="title"/>
          </p:nvPr>
        </p:nvSpPr>
        <p:spPr>
          <a:xfrm>
            <a:off x="871254" y="2143125"/>
            <a:ext cx="7401491" cy="857250"/>
          </a:xfrm>
        </p:spPr>
        <p:txBody>
          <a:bodyPr>
            <a:normAutofit fontScale="90000"/>
          </a:bodyPr>
          <a:lstStyle/>
          <a:p>
            <a:r>
              <a:rPr lang="en-US" b="1">
                <a:hlinkClick r:id="rId2"/>
              </a:rPr>
              <a:t>Congressional Scorecard</a:t>
            </a:r>
            <a:endParaRPr lang="en-US" b="1"/>
          </a:p>
        </p:txBody>
      </p:sp>
      <p:sp>
        <p:nvSpPr>
          <p:cNvPr id="4" name="Slide Number Placeholder 3">
            <a:extLst>
              <a:ext uri="{FF2B5EF4-FFF2-40B4-BE49-F238E27FC236}">
                <a16:creationId xmlns:a16="http://schemas.microsoft.com/office/drawing/2014/main" id="{2A812F4D-A271-9B37-8D3B-C143D3EA4E1F}"/>
              </a:ext>
            </a:extLst>
          </p:cNvPr>
          <p:cNvSpPr>
            <a:spLocks noGrp="1"/>
          </p:cNvSpPr>
          <p:nvPr>
            <p:ph type="sldNum" sz="quarter" idx="12"/>
          </p:nvPr>
        </p:nvSpPr>
        <p:spPr/>
        <p:txBody>
          <a:bodyPr/>
          <a:lstStyle/>
          <a:p>
            <a:fld id="{307E6868-079E-1649-B8D1-459B42CE4DE3}" type="slidenum">
              <a:rPr lang="en-US" smtClean="0"/>
              <a:t>22</a:t>
            </a:fld>
            <a:endParaRPr lang="en-US"/>
          </a:p>
        </p:txBody>
      </p:sp>
    </p:spTree>
    <p:extLst>
      <p:ext uri="{BB962C8B-B14F-4D97-AF65-F5344CB8AC3E}">
        <p14:creationId xmlns:p14="http://schemas.microsoft.com/office/powerpoint/2010/main" val="1836191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36B52EF-60AF-6533-257C-236C3A745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5E27F-9718-C6FB-91C6-F7967B9C352E}"/>
              </a:ext>
            </a:extLst>
          </p:cNvPr>
          <p:cNvSpPr>
            <a:spLocks noGrp="1"/>
          </p:cNvSpPr>
          <p:nvPr>
            <p:ph type="title"/>
          </p:nvPr>
        </p:nvSpPr>
        <p:spPr>
          <a:xfrm>
            <a:off x="871254" y="2143125"/>
            <a:ext cx="7401491" cy="857250"/>
          </a:xfrm>
        </p:spPr>
        <p:txBody>
          <a:bodyPr>
            <a:normAutofit fontScale="90000"/>
          </a:bodyPr>
          <a:lstStyle/>
          <a:p>
            <a:r>
              <a:rPr lang="en-US" b="1">
                <a:hlinkClick r:id="rId2"/>
              </a:rPr>
              <a:t>RESULTS Bill Tracker</a:t>
            </a:r>
            <a:br>
              <a:rPr lang="en-US" b="1"/>
            </a:br>
            <a:br>
              <a:rPr lang="en-US" b="1"/>
            </a:br>
            <a:r>
              <a:rPr lang="en-US" b="1">
                <a:hlinkClick r:id="rId3"/>
              </a:rPr>
              <a:t>Congress.gov</a:t>
            </a:r>
            <a:endParaRPr lang="en-US" b="1"/>
          </a:p>
        </p:txBody>
      </p:sp>
      <p:sp>
        <p:nvSpPr>
          <p:cNvPr id="4" name="Slide Number Placeholder 3">
            <a:extLst>
              <a:ext uri="{FF2B5EF4-FFF2-40B4-BE49-F238E27FC236}">
                <a16:creationId xmlns:a16="http://schemas.microsoft.com/office/drawing/2014/main" id="{7D950CBC-05CD-FFA5-94EB-01005FB20B5A}"/>
              </a:ext>
            </a:extLst>
          </p:cNvPr>
          <p:cNvSpPr>
            <a:spLocks noGrp="1"/>
          </p:cNvSpPr>
          <p:nvPr>
            <p:ph type="sldNum" sz="quarter" idx="12"/>
          </p:nvPr>
        </p:nvSpPr>
        <p:spPr/>
        <p:txBody>
          <a:bodyPr/>
          <a:lstStyle/>
          <a:p>
            <a:fld id="{307E6868-079E-1649-B8D1-459B42CE4DE3}" type="slidenum">
              <a:rPr lang="en-US" smtClean="0"/>
              <a:t>23</a:t>
            </a:fld>
            <a:endParaRPr lang="en-US"/>
          </a:p>
        </p:txBody>
      </p:sp>
    </p:spTree>
    <p:extLst>
      <p:ext uri="{BB962C8B-B14F-4D97-AF65-F5344CB8AC3E}">
        <p14:creationId xmlns:p14="http://schemas.microsoft.com/office/powerpoint/2010/main" val="2688427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f1ec144a3f_0_0"/>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66" name="Google Shape;166;g1f1ec144a3f_0_0"/>
          <p:cNvSpPr txBox="1">
            <a:spLocks noGrp="1"/>
          </p:cNvSpPr>
          <p:nvPr>
            <p:ph type="body" idx="1"/>
          </p:nvPr>
        </p:nvSpPr>
        <p:spPr>
          <a:xfrm>
            <a:off x="310055" y="1209753"/>
            <a:ext cx="8523900" cy="3842743"/>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br>
              <a:rPr lang="en-US">
                <a:latin typeface="Open Sans"/>
                <a:ea typeface="Open Sans"/>
                <a:cs typeface="Open Sans"/>
                <a:sym typeface="Open Sans"/>
              </a:rPr>
            </a:br>
            <a:r>
              <a:rPr lang="en-US">
                <a:latin typeface="Open Sans"/>
                <a:ea typeface="Open Sans"/>
                <a:cs typeface="Open Sans"/>
                <a:sym typeface="Open Sans"/>
              </a:rPr>
              <a:t>Together Women Rise cultivates the collective power of community 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br>
              <a:rPr lang="en-US">
                <a:latin typeface="Open Sans"/>
                <a:ea typeface="Open Sans"/>
                <a:cs typeface="Open Sans"/>
                <a:sym typeface="Open Sans"/>
              </a:rPr>
            </a:br>
            <a:r>
              <a:rPr lang="en-US">
                <a:latin typeface="Open Sans"/>
                <a:ea typeface="Open Sans"/>
                <a:cs typeface="Open Sans"/>
                <a:sym typeface="Open Sans"/>
              </a:rPr>
              <a:t>Together Women Rise envisions a world where every person</a:t>
            </a:r>
            <a:br>
              <a:rPr lang="en-US">
                <a:latin typeface="Open Sans"/>
                <a:ea typeface="Open Sans"/>
                <a:cs typeface="Open Sans"/>
                <a:sym typeface="Open Sans"/>
              </a:rPr>
            </a:br>
            <a:r>
              <a:rPr lang="en-US">
                <a:latin typeface="Open Sans"/>
                <a:ea typeface="Open Sans"/>
                <a:cs typeface="Open Sans"/>
                <a:sym typeface="Open Sans"/>
              </a:rPr>
              <a:t>has the same opportunities to thrive</a:t>
            </a:r>
            <a:br>
              <a:rPr lang="en-US">
                <a:latin typeface="Open Sans"/>
                <a:ea typeface="Open Sans"/>
                <a:cs typeface="Open Sans"/>
                <a:sym typeface="Open Sans"/>
              </a:rPr>
            </a:br>
            <a:r>
              <a:rPr lang="en-US">
                <a:latin typeface="Open Sans"/>
                <a:ea typeface="Open Sans"/>
                <a:cs typeface="Open Sans"/>
                <a:sym typeface="Open Sans"/>
              </a:rPr>
              <a:t>regardless of their gender or where they live.</a:t>
            </a:r>
            <a:br>
              <a:rPr lang="en-US" b="1">
                <a:latin typeface="Open Sans"/>
                <a:ea typeface="Open Sans"/>
                <a:cs typeface="Open Sans"/>
                <a:sym typeface="Open Sans"/>
              </a:rPr>
            </a:br>
            <a:br>
              <a:rPr lang="en-US" b="1">
                <a:latin typeface="Open Sans"/>
                <a:ea typeface="Open Sans"/>
                <a:cs typeface="Open Sans"/>
                <a:sym typeface="Open Sans"/>
              </a:rPr>
            </a:br>
            <a:r>
              <a:rPr lang="en-US" b="1">
                <a:latin typeface="Open Sans"/>
                <a:ea typeface="Open Sans"/>
                <a:cs typeface="Open Sans"/>
                <a:sym typeface="Open Sans"/>
              </a:rPr>
              <a:t>Rise Anti Oppression Commitment:</a:t>
            </a:r>
            <a:endParaRPr lang="en-US" b="1" i="0">
              <a:solidFill>
                <a:srgbClr val="000000"/>
              </a:solidFill>
              <a:effectLst/>
              <a:latin typeface="Arial" panose="020B0604020202020204" pitchFamily="34" charset="0"/>
            </a:endParaRPr>
          </a:p>
          <a:p>
            <a:pPr marL="0" lvl="0" indent="0" algn="ctr" rtl="0">
              <a:lnSpc>
                <a:spcPct val="100000"/>
              </a:lnSpc>
              <a:spcBef>
                <a:spcPts val="448"/>
              </a:spcBef>
              <a:spcAft>
                <a:spcPts val="0"/>
              </a:spcAft>
              <a:buClr>
                <a:schemeClr val="dk1"/>
              </a:buClr>
              <a:buSzPct val="100000"/>
              <a:buNone/>
            </a:pPr>
            <a:r>
              <a:rPr lang="en-US" i="0">
                <a:solidFill>
                  <a:srgbClr val="000000"/>
                </a:solidFill>
                <a:effectLst/>
                <a:latin typeface="Arial" panose="020B0604020202020204" pitchFamily="34" charset="0"/>
              </a:rPr>
              <a:t>At Together Women Rise, we come together as a community dedicated to equality and justice for women and girls everywhere. </a:t>
            </a:r>
            <a:r>
              <a:rPr lang="en-US" i="0">
                <a:solidFill>
                  <a:srgbClr val="000000"/>
                </a:solidFill>
                <a:effectLst/>
                <a:latin typeface="Arial" panose="020B0604020202020204" pitchFamily="34" charset="0"/>
                <a:hlinkClick r:id="rId3"/>
              </a:rPr>
              <a:t>Read full statement here</a:t>
            </a:r>
            <a:r>
              <a:rPr lang="en-US" i="0">
                <a:solidFill>
                  <a:srgbClr val="000000"/>
                </a:solidFill>
                <a:effectLst/>
                <a:latin typeface="Arial" panose="020B0604020202020204" pitchFamily="34" charset="0"/>
              </a:rPr>
              <a:t>.</a:t>
            </a:r>
            <a:endParaRPr>
              <a:latin typeface="Open Sans"/>
              <a:ea typeface="Open Sans"/>
              <a:cs typeface="Open Sans"/>
              <a:sym typeface="Open Sans"/>
            </a:endParaRPr>
          </a:p>
        </p:txBody>
      </p:sp>
      <p:pic>
        <p:nvPicPr>
          <p:cNvPr id="167" name="Google Shape;167;g1f1ec144a3f_0_0"/>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S volunteer holding a sign that says voices that change the world">
            <a:extLst>
              <a:ext uri="{FF2B5EF4-FFF2-40B4-BE49-F238E27FC236}">
                <a16:creationId xmlns:a16="http://schemas.microsoft.com/office/drawing/2014/main" id="{29F76B04-9A43-419D-A061-57E84B9222EA}"/>
              </a:ext>
            </a:extLst>
          </p:cNvPr>
          <p:cNvPicPr>
            <a:picLocks noChangeAspect="1"/>
          </p:cNvPicPr>
          <p:nvPr/>
        </p:nvPicPr>
        <p:blipFill>
          <a:blip r:embed="rId2"/>
          <a:stretch>
            <a:fillRect/>
          </a:stretch>
        </p:blipFill>
        <p:spPr>
          <a:xfrm>
            <a:off x="-1466" y="-872341"/>
            <a:ext cx="9146931" cy="6123520"/>
          </a:xfrm>
          <a:prstGeom prst="rect">
            <a:avLst/>
          </a:prstGeom>
        </p:spPr>
      </p:pic>
      <p:sp>
        <p:nvSpPr>
          <p:cNvPr id="6" name="Text Placeholder 2">
            <a:extLst>
              <a:ext uri="{FF2B5EF4-FFF2-40B4-BE49-F238E27FC236}">
                <a16:creationId xmlns:a16="http://schemas.microsoft.com/office/drawing/2014/main" id="{57F52120-2742-1D41-BDBB-9A75077377ED}"/>
              </a:ext>
            </a:extLst>
          </p:cNvPr>
          <p:cNvSpPr txBox="1">
            <a:spLocks/>
          </p:cNvSpPr>
          <p:nvPr/>
        </p:nvSpPr>
        <p:spPr>
          <a:xfrm>
            <a:off x="784758" y="4027393"/>
            <a:ext cx="7574481" cy="1028701"/>
          </a:xfrm>
          <a:prstGeom prst="rect">
            <a:avLst/>
          </a:prstGeom>
          <a:solidFill>
            <a:schemeClr val="bg1">
              <a:alpha val="9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Courier New"/>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Wingdings" charset="2"/>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Courier New"/>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a:solidFill>
                  <a:schemeClr val="tx1"/>
                </a:solidFill>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 we use our voices to influence political decisions that will bring an end to poverty.   </a:t>
            </a:r>
          </a:p>
        </p:txBody>
      </p:sp>
    </p:spTree>
    <p:extLst>
      <p:ext uri="{BB962C8B-B14F-4D97-AF65-F5344CB8AC3E}">
        <p14:creationId xmlns:p14="http://schemas.microsoft.com/office/powerpoint/2010/main" val="197750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74" name="Google Shape;174;g1dd29ec108d_0_96"/>
          <p:cNvSpPr txBox="1"/>
          <p:nvPr/>
        </p:nvSpPr>
        <p:spPr>
          <a:xfrm>
            <a:off x="333695" y="1326785"/>
            <a:ext cx="847661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80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lang="en-US"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800" b="0" i="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80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800" b="1" i="0" u="none" strike="noStrike" cap="none">
                <a:solidFill>
                  <a:schemeClr val="dk1"/>
                </a:solidFill>
                <a:latin typeface="Open Sans"/>
                <a:ea typeface="Open Sans"/>
                <a:cs typeface="Open Sans"/>
                <a:sym typeface="Open Sans"/>
              </a:rPr>
              <a:t>Read our full anti-oppression values statement here at </a:t>
            </a:r>
            <a:r>
              <a:rPr lang="en-US" sz="1800" b="1" i="0" u="sng" strike="noStrike" cap="none">
                <a:solidFill>
                  <a:schemeClr val="dk2"/>
                </a:solidFill>
                <a:latin typeface="Open Sans"/>
                <a:ea typeface="Open Sans"/>
                <a:cs typeface="Open Sans"/>
                <a:sym typeface="Open Sans"/>
              </a:rPr>
              <a:t>results.org/values</a:t>
            </a:r>
            <a:r>
              <a:rPr lang="en-US" sz="1800" b="1" i="0" u="none" strike="noStrike" cap="none">
                <a:solidFill>
                  <a:schemeClr val="dk1"/>
                </a:solidFill>
                <a:latin typeface="Open Sans"/>
                <a:ea typeface="Open Sans"/>
                <a:cs typeface="Open Sans"/>
                <a:sym typeface="Open Sans"/>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8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endParaRPr lang="en-US" sz="1800" b="1" i="0" u="none" strike="noStrike" cap="none">
              <a:solidFill>
                <a:schemeClr val="dk1"/>
              </a:solidFill>
              <a:latin typeface="Open Sans"/>
              <a:ea typeface="Open Sans"/>
              <a:cs typeface="Open Sans"/>
            </a:endParaRPr>
          </a:p>
        </p:txBody>
      </p:sp>
      <p:sp>
        <p:nvSpPr>
          <p:cNvPr id="175" name="Google Shape;175;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BB47B8F3-B149-9861-390A-31952AE553D0}"/>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ED7B5C41-C7B1-DFDC-87F7-A449071C167C}"/>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266" name="Google Shape;266;g14388b835e1_0_23">
            <a:extLst>
              <a:ext uri="{FF2B5EF4-FFF2-40B4-BE49-F238E27FC236}">
                <a16:creationId xmlns:a16="http://schemas.microsoft.com/office/drawing/2014/main" id="{14C531F8-0104-314E-D2DC-247D88343861}"/>
              </a:ext>
            </a:extLst>
          </p:cNvPr>
          <p:cNvSpPr txBox="1"/>
          <p:nvPr/>
        </p:nvSpPr>
        <p:spPr>
          <a:xfrm>
            <a:off x="16262" y="265002"/>
            <a:ext cx="9111475" cy="4225077"/>
          </a:xfrm>
          <a:prstGeom prst="rect">
            <a:avLst/>
          </a:prstGeom>
          <a:noFill/>
          <a:ln>
            <a:noFill/>
          </a:ln>
        </p:spPr>
        <p:txBody>
          <a:bodyPr spcFirstLastPara="1" wrap="square" lIns="91425" tIns="45700" rIns="91425" bIns="45700" anchor="t" anchorCtr="0">
            <a:normAutofit/>
          </a:bodyPr>
          <a:lstStyle/>
          <a:p>
            <a:pPr marL="71120" lvl="3">
              <a:spcBef>
                <a:spcPts val="640"/>
              </a:spcBef>
              <a:buClr>
                <a:schemeClr val="dk1"/>
              </a:buClr>
              <a:buSzPct val="100000"/>
            </a:pPr>
            <a:endParaRPr lang="en-US" sz="3200" dirty="0">
              <a:solidFill>
                <a:schemeClr val="dk1"/>
              </a:solidFill>
              <a:latin typeface="Open Sans"/>
              <a:ea typeface="Open Sans"/>
              <a:cs typeface="Open Sans"/>
              <a:sym typeface="Open Sans"/>
            </a:endParaRPr>
          </a:p>
          <a:p>
            <a:pPr marL="71120" lvl="3">
              <a:spcBef>
                <a:spcPts val="640"/>
              </a:spcBef>
              <a:buClr>
                <a:schemeClr val="dk1"/>
              </a:buClr>
              <a:buSzPct val="100000"/>
            </a:pPr>
            <a:endParaRPr lang="en-US" sz="3200" dirty="0">
              <a:solidFill>
                <a:schemeClr val="dk1"/>
              </a:solidFill>
              <a:latin typeface="Open Sans"/>
              <a:ea typeface="Open Sans"/>
              <a:cs typeface="Open Sans"/>
              <a:sym typeface="Open Sans"/>
            </a:endParaRPr>
          </a:p>
          <a:p>
            <a:pPr marL="71120" lvl="3">
              <a:spcBef>
                <a:spcPts val="640"/>
              </a:spcBef>
              <a:buClr>
                <a:schemeClr val="dk1"/>
              </a:buClr>
              <a:buSzPct val="100000"/>
            </a:pPr>
            <a:r>
              <a:rPr lang="en-US" sz="3200" b="1" dirty="0">
                <a:solidFill>
                  <a:schemeClr val="dk1"/>
                </a:solidFill>
                <a:latin typeface="Open Sans"/>
                <a:ea typeface="Open Sans"/>
                <a:cs typeface="Open Sans"/>
                <a:sym typeface="Open Sans"/>
              </a:rPr>
              <a:t>How do you feel about where we are in the world? </a:t>
            </a:r>
            <a:br>
              <a:rPr lang="en-US" sz="3200" b="1" dirty="0">
                <a:solidFill>
                  <a:schemeClr val="dk1"/>
                </a:solidFill>
                <a:latin typeface="Open Sans"/>
                <a:ea typeface="Open Sans"/>
                <a:cs typeface="Open Sans"/>
                <a:sym typeface="Open Sans"/>
              </a:rPr>
            </a:br>
            <a:br>
              <a:rPr lang="en-US" sz="3200" b="1" dirty="0">
                <a:solidFill>
                  <a:schemeClr val="dk1"/>
                </a:solidFill>
                <a:latin typeface="Open Sans"/>
                <a:ea typeface="Open Sans"/>
                <a:cs typeface="Open Sans"/>
                <a:sym typeface="Open Sans"/>
              </a:rPr>
            </a:br>
            <a:r>
              <a:rPr lang="en-US" sz="3200" b="1" dirty="0">
                <a:solidFill>
                  <a:schemeClr val="dk1"/>
                </a:solidFill>
                <a:latin typeface="Open Sans"/>
                <a:ea typeface="Open Sans"/>
                <a:cs typeface="Open Sans"/>
                <a:sym typeface="Open Sans"/>
              </a:rPr>
              <a:t>How can your advocacy play a role in changing it? </a:t>
            </a:r>
            <a:endParaRPr lang="en-US" sz="32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lang="en-US" sz="32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lang="en-US"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lang="en-US" sz="32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lang="en-US"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lang="en-US" sz="3200" b="0" i="0" u="none" strike="noStrike" cap="none" dirty="0">
              <a:solidFill>
                <a:schemeClr val="dk1"/>
              </a:solidFill>
              <a:latin typeface="Calibri"/>
              <a:ea typeface="Calibri"/>
              <a:cs typeface="Calibri"/>
              <a:sym typeface="Calibri"/>
            </a:endParaRPr>
          </a:p>
        </p:txBody>
      </p:sp>
      <p:pic>
        <p:nvPicPr>
          <p:cNvPr id="2" name="Google Shape;325;g14fc29c2861_0_0">
            <a:extLst>
              <a:ext uri="{FF2B5EF4-FFF2-40B4-BE49-F238E27FC236}">
                <a16:creationId xmlns:a16="http://schemas.microsoft.com/office/drawing/2014/main" id="{38ECBDF7-EB9E-FE70-4A75-1139650CF6EB}"/>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4" name="TextBox 3">
            <a:extLst>
              <a:ext uri="{FF2B5EF4-FFF2-40B4-BE49-F238E27FC236}">
                <a16:creationId xmlns:a16="http://schemas.microsoft.com/office/drawing/2014/main" id="{1E23F076-179B-189F-DFBC-E39081DC75B2}"/>
              </a:ext>
            </a:extLst>
          </p:cNvPr>
          <p:cNvSpPr txBox="1"/>
          <p:nvPr/>
        </p:nvSpPr>
        <p:spPr>
          <a:xfrm>
            <a:off x="3041374" y="345644"/>
            <a:ext cx="4651512" cy="646331"/>
          </a:xfrm>
          <a:prstGeom prst="rect">
            <a:avLst/>
          </a:prstGeom>
          <a:noFill/>
        </p:spPr>
        <p:txBody>
          <a:bodyPr wrap="square">
            <a:spAutoFit/>
          </a:bodyPr>
          <a:lstStyle/>
          <a:p>
            <a:r>
              <a:rPr lang="en-US" sz="3600" b="1" dirty="0">
                <a:solidFill>
                  <a:schemeClr val="dk1"/>
                </a:solidFill>
                <a:latin typeface="Open Sans"/>
                <a:ea typeface="Open Sans"/>
                <a:cs typeface="Open Sans"/>
                <a:sym typeface="Open Sans"/>
              </a:rPr>
              <a:t> Reflection</a:t>
            </a:r>
            <a:endParaRPr lang="en-US" sz="3600" dirty="0"/>
          </a:p>
        </p:txBody>
      </p:sp>
    </p:spTree>
    <p:extLst>
      <p:ext uri="{BB962C8B-B14F-4D97-AF65-F5344CB8AC3E}">
        <p14:creationId xmlns:p14="http://schemas.microsoft.com/office/powerpoint/2010/main" val="6641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007599E-7B61-296D-03FF-33727FB972B4}"/>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FBF6E7AB-3D0F-E01B-81C6-CA46E043CA77}"/>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DD585588-C6B3-73F4-0279-FA31FA274BCF}"/>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536473BC-0F00-962B-5775-6F3D3404573C}"/>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BE08A4B2-2C8C-036D-ED7E-56ADC80E2B59}"/>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21CFF8D3-AF85-C6E8-BEEC-09B83971C99A}"/>
              </a:ext>
            </a:extLst>
          </p:cNvPr>
          <p:cNvPicPr>
            <a:picLocks noChangeAspect="1"/>
          </p:cNvPicPr>
          <p:nvPr/>
        </p:nvPicPr>
        <p:blipFill>
          <a:blip r:embed="rId3"/>
          <a:stretch>
            <a:fillRect/>
          </a:stretch>
        </p:blipFill>
        <p:spPr>
          <a:xfrm>
            <a:off x="2040571" y="304700"/>
            <a:ext cx="4319000" cy="4346864"/>
          </a:xfrm>
          <a:prstGeom prst="rect">
            <a:avLst/>
          </a:prstGeom>
        </p:spPr>
      </p:pic>
      <p:sp>
        <p:nvSpPr>
          <p:cNvPr id="5" name="TextBox 4">
            <a:extLst>
              <a:ext uri="{FF2B5EF4-FFF2-40B4-BE49-F238E27FC236}">
                <a16:creationId xmlns:a16="http://schemas.microsoft.com/office/drawing/2014/main" id="{6EFAF49C-5468-3519-B22E-CFF40F7AC001}"/>
              </a:ext>
            </a:extLst>
          </p:cNvPr>
          <p:cNvSpPr txBox="1"/>
          <p:nvPr/>
        </p:nvSpPr>
        <p:spPr>
          <a:xfrm>
            <a:off x="0" y="4779123"/>
            <a:ext cx="6692412" cy="307777"/>
          </a:xfrm>
          <a:prstGeom prst="rect">
            <a:avLst/>
          </a:prstGeom>
          <a:noFill/>
        </p:spPr>
        <p:txBody>
          <a:bodyPr wrap="square">
            <a:spAutoFit/>
          </a:bodyPr>
          <a:lstStyle/>
          <a:p>
            <a:pPr marL="71120">
              <a:spcBef>
                <a:spcPts val="640"/>
              </a:spcBef>
              <a:buClr>
                <a:schemeClr val="dk1"/>
              </a:buClr>
              <a:buSzPct val="100000"/>
            </a:pPr>
            <a:r>
              <a:rPr lang="en-US" i="1" dirty="0">
                <a:solidFill>
                  <a:schemeClr val="dk1"/>
                </a:solidFill>
                <a:latin typeface="Open Sans"/>
                <a:ea typeface="Open Sans"/>
                <a:cs typeface="Open Sans"/>
                <a:sym typeface="Open Sans"/>
              </a:rPr>
              <a:t>Source: </a:t>
            </a:r>
            <a:r>
              <a:rPr lang="en-US" i="1" dirty="0">
                <a:solidFill>
                  <a:schemeClr val="dk1"/>
                </a:solidFill>
                <a:latin typeface="Open Sans"/>
                <a:ea typeface="Open Sans"/>
                <a:cs typeface="Open Sans"/>
                <a:sym typeface="Open Sans"/>
                <a:hlinkClick r:id="rId4"/>
              </a:rPr>
              <a:t>www.usaidstopwork.com/documents</a:t>
            </a:r>
            <a:r>
              <a:rPr lang="en-US" i="1" dirty="0">
                <a:solidFill>
                  <a:schemeClr val="dk1"/>
                </a:solidFill>
                <a:latin typeface="Open Sans"/>
                <a:ea typeface="Open Sans"/>
                <a:cs typeface="Open Sans"/>
                <a:sym typeface="Open Sans"/>
              </a:rPr>
              <a:t>  </a:t>
            </a:r>
            <a:endParaRPr lang="en-US" sz="1600" b="0" i="1" u="none" strike="noStrike" cap="none" dirty="0">
              <a:solidFill>
                <a:schemeClr val="dk1"/>
              </a:solidFill>
              <a:latin typeface="Open Sans"/>
              <a:ea typeface="Open Sans"/>
              <a:cs typeface="Open Sans"/>
            </a:endParaRPr>
          </a:p>
        </p:txBody>
      </p:sp>
    </p:spTree>
    <p:extLst>
      <p:ext uri="{BB962C8B-B14F-4D97-AF65-F5344CB8AC3E}">
        <p14:creationId xmlns:p14="http://schemas.microsoft.com/office/powerpoint/2010/main" val="47753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0F43F699-0499-D9BC-1739-A7C2AE5FC663}"/>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EF8D0DBA-46AD-A42C-D8DE-4475A9FE44A6}"/>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8A03241C-6AF3-186C-BAF3-CF2F6550A2F1}"/>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A5F21B5B-57DD-036E-0162-B0D565DE0C17}"/>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A933CA81-08D9-3A47-2436-BFFCB994FF41}"/>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8033669A-4E06-7063-9C37-67DB1228C26F}"/>
              </a:ext>
            </a:extLst>
          </p:cNvPr>
          <p:cNvPicPr>
            <a:picLocks noChangeAspect="1"/>
          </p:cNvPicPr>
          <p:nvPr/>
        </p:nvPicPr>
        <p:blipFill>
          <a:blip r:embed="rId3"/>
          <a:stretch>
            <a:fillRect/>
          </a:stretch>
        </p:blipFill>
        <p:spPr>
          <a:xfrm>
            <a:off x="1799838" y="528352"/>
            <a:ext cx="5544324" cy="4086795"/>
          </a:xfrm>
          <a:prstGeom prst="rect">
            <a:avLst/>
          </a:prstGeom>
        </p:spPr>
      </p:pic>
    </p:spTree>
    <p:extLst>
      <p:ext uri="{BB962C8B-B14F-4D97-AF65-F5344CB8AC3E}">
        <p14:creationId xmlns:p14="http://schemas.microsoft.com/office/powerpoint/2010/main" val="389421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67908BD6-E7E8-97D9-035A-949F244E3F72}"/>
            </a:ext>
          </a:extLst>
        </p:cNvPr>
        <p:cNvGrpSpPr/>
        <p:nvPr/>
      </p:nvGrpSpPr>
      <p:grpSpPr>
        <a:xfrm>
          <a:off x="0" y="0"/>
          <a:ext cx="0" cy="0"/>
          <a:chOff x="0" y="0"/>
          <a:chExt cx="0" cy="0"/>
        </a:xfrm>
      </p:grpSpPr>
      <p:sp>
        <p:nvSpPr>
          <p:cNvPr id="196" name="Google Shape;196;g1f1ec144a3f_0_154">
            <a:extLst>
              <a:ext uri="{FF2B5EF4-FFF2-40B4-BE49-F238E27FC236}">
                <a16:creationId xmlns:a16="http://schemas.microsoft.com/office/drawing/2014/main" id="{48A9708A-19DF-040F-AC2C-0BA3F3908846}"/>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a:extLst>
              <a:ext uri="{FF2B5EF4-FFF2-40B4-BE49-F238E27FC236}">
                <a16:creationId xmlns:a16="http://schemas.microsoft.com/office/drawing/2014/main" id="{1A8CA38A-43C7-F1AC-75FF-4F6EA035EC3B}"/>
              </a:ext>
            </a:extLst>
          </p:cNvPr>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a:extLst>
              <a:ext uri="{FF2B5EF4-FFF2-40B4-BE49-F238E27FC236}">
                <a16:creationId xmlns:a16="http://schemas.microsoft.com/office/drawing/2014/main" id="{770B023C-30AB-DFD9-06F1-92883AA2B234}"/>
              </a:ext>
            </a:extLst>
          </p:cNvPr>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a:extLst>
              <a:ext uri="{FF2B5EF4-FFF2-40B4-BE49-F238E27FC236}">
                <a16:creationId xmlns:a16="http://schemas.microsoft.com/office/drawing/2014/main" id="{F158DEE1-8D85-7E45-0B06-101604CCBD07}"/>
              </a:ext>
            </a:extLst>
          </p:cNvPr>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Picture 7">
            <a:extLst>
              <a:ext uri="{FF2B5EF4-FFF2-40B4-BE49-F238E27FC236}">
                <a16:creationId xmlns:a16="http://schemas.microsoft.com/office/drawing/2014/main" id="{762830A4-680F-2596-2CB5-E796829A6CC0}"/>
              </a:ext>
            </a:extLst>
          </p:cNvPr>
          <p:cNvPicPr>
            <a:picLocks noChangeAspect="1"/>
          </p:cNvPicPr>
          <p:nvPr/>
        </p:nvPicPr>
        <p:blipFill>
          <a:blip r:embed="rId3"/>
          <a:stretch>
            <a:fillRect/>
          </a:stretch>
        </p:blipFill>
        <p:spPr>
          <a:xfrm>
            <a:off x="-180976" y="95800"/>
            <a:ext cx="9505951" cy="4991100"/>
          </a:xfrm>
          <a:prstGeom prst="rect">
            <a:avLst/>
          </a:prstGeom>
        </p:spPr>
      </p:pic>
    </p:spTree>
    <p:extLst>
      <p:ext uri="{BB962C8B-B14F-4D97-AF65-F5344CB8AC3E}">
        <p14:creationId xmlns:p14="http://schemas.microsoft.com/office/powerpoint/2010/main" val="3800989926"/>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4.xml><?xml version="1.0" encoding="utf-8"?>
<a:theme xmlns:a="http://schemas.openxmlformats.org/drawingml/2006/main" name="2_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F96745-F19F-4126-9D1B-64B448A024BA}">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67679F-3726-4F52-9235-DB6635A53AA3}">
  <ds:schemaRefs>
    <ds:schemaRef ds:uri="http://schemas.microsoft.com/sharepoint/v3/contenttype/forms"/>
  </ds:schemaRefs>
</ds:datastoreItem>
</file>

<file path=customXml/itemProps3.xml><?xml version="1.0" encoding="utf-8"?>
<ds:datastoreItem xmlns:ds="http://schemas.openxmlformats.org/officeDocument/2006/customXml" ds:itemID="{ECD743A3-387E-4C23-910B-1EA9EDAEE1A9}">
  <ds:schemaRefs>
    <ds:schemaRef ds:uri="http://schemas.microsoft.com/office/2006/metadata/properties"/>
    <ds:schemaRef ds:uri="http://schemas.openxmlformats.org/package/2006/metadata/core-properties"/>
    <ds:schemaRef ds:uri="http://www.w3.org/XML/1998/namespace"/>
    <ds:schemaRef ds:uri="http://purl.org/dc/elements/1.1/"/>
    <ds:schemaRef ds:uri="655ca6b8-0f94-4989-841e-604707552b5c"/>
    <ds:schemaRef ds:uri="http://purl.org/dc/dcmitype/"/>
    <ds:schemaRef ds:uri="http://schemas.microsoft.com/office/2006/documentManagement/types"/>
    <ds:schemaRef ds:uri="http://schemas.microsoft.com/office/infopath/2007/PartnerControls"/>
    <ds:schemaRef ds:uri="f42ee926-7c83-4218-bf2b-8b85ac63f15d"/>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27</TotalTime>
  <Words>881</Words>
  <Application>Microsoft Office PowerPoint</Application>
  <PresentationFormat>On-screen Show (16:9)</PresentationFormat>
  <Paragraphs>127</Paragraphs>
  <Slides>23</Slides>
  <Notes>19</Notes>
  <HiddenSlides>3</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Arial</vt:lpstr>
      <vt:lpstr>inherit</vt:lpstr>
      <vt:lpstr>Times New Roman</vt:lpstr>
      <vt:lpstr>Open Sans</vt:lpstr>
      <vt:lpstr>Calibri</vt:lpstr>
      <vt:lpstr>Aptos</vt:lpstr>
      <vt:lpstr>Courier New</vt:lpstr>
      <vt:lpstr>Wingdings</vt:lpstr>
      <vt:lpstr>Office Theme</vt:lpstr>
      <vt:lpstr>1_Office Theme</vt:lpstr>
      <vt:lpstr>Custom Design</vt:lpstr>
      <vt:lpstr>2_Office Theme</vt:lpstr>
      <vt:lpstr>Rise Advocacy Chapter March 2025 Webinar</vt:lpstr>
      <vt:lpstr>Welcome </vt:lpstr>
      <vt:lpstr>Mission &amp; Vision</vt:lpstr>
      <vt:lpstr>PowerPoint Presentation</vt:lpstr>
      <vt:lpstr>Our Values &amp;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Together Women Rise Advocacy Chapter  Office Hours:  Week of March 31 &amp; April 7  </vt:lpstr>
      <vt:lpstr>      Next Meeting Together Women Rise Advocacy Chapter  Tuesday, April 15 at 8:30 PM ET  </vt:lpstr>
      <vt:lpstr>PowerPoint Presentation</vt:lpstr>
      <vt:lpstr>PowerPoint Presentation</vt:lpstr>
      <vt:lpstr>Legislator Look Up</vt:lpstr>
      <vt:lpstr>Congressional Scorecard</vt:lpstr>
      <vt:lpstr>RESULTS Bill Tracker  Congress.gov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Ken Patterson</dc:creator>
  <cp:lastModifiedBy>Karyne Bury</cp:lastModifiedBy>
  <cp:revision>2</cp:revision>
  <dcterms:created xsi:type="dcterms:W3CDTF">2021-04-20T20:20:28Z</dcterms:created>
  <dcterms:modified xsi:type="dcterms:W3CDTF">2025-03-19T16:59:57Z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