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1EE_D00B0A6E.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 id="2147483677" r:id="rId6"/>
    <p:sldMasterId id="2147483680" r:id="rId7"/>
  </p:sldMasterIdLst>
  <p:notesMasterIdLst>
    <p:notesMasterId r:id="rId49"/>
  </p:notesMasterIdLst>
  <p:sldIdLst>
    <p:sldId id="256" r:id="rId8"/>
    <p:sldId id="257" r:id="rId9"/>
    <p:sldId id="258" r:id="rId10"/>
    <p:sldId id="259" r:id="rId11"/>
    <p:sldId id="260" r:id="rId12"/>
    <p:sldId id="278" r:id="rId13"/>
    <p:sldId id="279" r:id="rId14"/>
    <p:sldId id="4581" r:id="rId15"/>
    <p:sldId id="4582" r:id="rId16"/>
    <p:sldId id="4597" r:id="rId17"/>
    <p:sldId id="4598" r:id="rId18"/>
    <p:sldId id="4583" r:id="rId19"/>
    <p:sldId id="4584" r:id="rId20"/>
    <p:sldId id="4585" r:id="rId21"/>
    <p:sldId id="4599" r:id="rId22"/>
    <p:sldId id="4586" r:id="rId23"/>
    <p:sldId id="268" r:id="rId24"/>
    <p:sldId id="4555" r:id="rId25"/>
    <p:sldId id="272" r:id="rId26"/>
    <p:sldId id="4600" r:id="rId27"/>
    <p:sldId id="4601" r:id="rId28"/>
    <p:sldId id="4562" r:id="rId29"/>
    <p:sldId id="4563" r:id="rId30"/>
    <p:sldId id="4587" r:id="rId31"/>
    <p:sldId id="4588" r:id="rId32"/>
    <p:sldId id="4589" r:id="rId33"/>
    <p:sldId id="4538" r:id="rId34"/>
    <p:sldId id="4602" r:id="rId35"/>
    <p:sldId id="4540" r:id="rId36"/>
    <p:sldId id="4545" r:id="rId37"/>
    <p:sldId id="4591" r:id="rId38"/>
    <p:sldId id="4592" r:id="rId39"/>
    <p:sldId id="4590" r:id="rId40"/>
    <p:sldId id="4541" r:id="rId41"/>
    <p:sldId id="4593" r:id="rId42"/>
    <p:sldId id="4594" r:id="rId43"/>
    <p:sldId id="273" r:id="rId44"/>
    <p:sldId id="4596" r:id="rId45"/>
    <p:sldId id="327" r:id="rId46"/>
    <p:sldId id="276" r:id="rId47"/>
    <p:sldId id="277" r:id="rId48"/>
  </p:sldIdLst>
  <p:sldSz cx="9144000" cy="5143500" type="screen16x9"/>
  <p:notesSz cx="6858000" cy="9144000"/>
  <p:embeddedFontLst>
    <p:embeddedFont>
      <p:font typeface="Open Sans" panose="020B0606030504020204" pitchFamily="34" charset="0"/>
      <p:regular r:id="rId50"/>
      <p:bold r:id="rId51"/>
      <p:italic r:id="rId52"/>
      <p:boldItalic r:id="rId53"/>
    </p:embeddedFont>
    <p:embeddedFont>
      <p:font typeface="Open Sans" panose="020B0606030504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4" roundtripDataSignature="AMtx7mgYMTd495pjgk05YnFctH5gnOp6P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18" autoAdjust="0"/>
  </p:normalViewPr>
  <p:slideViewPr>
    <p:cSldViewPr snapToGrid="0">
      <p:cViewPr>
        <p:scale>
          <a:sx n="66" d="100"/>
          <a:sy n="66" d="100"/>
        </p:scale>
        <p:origin x="2904" y="8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font" Target="fonts/font1.fntdata"/><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3.fntdata"/></Relationships>
</file>

<file path=ppt/comments/modernComment_11EE_D00B0A6E.xml><?xml version="1.0" encoding="utf-8"?>
<p188:cmLst xmlns:a="http://schemas.openxmlformats.org/drawingml/2006/main" xmlns:r="http://schemas.openxmlformats.org/officeDocument/2006/relationships" xmlns:p188="http://schemas.microsoft.com/office/powerpoint/2018/8/main">
  <p188:cm id="{40A12266-D197-41D7-A1A5-315CB6C55C95}" authorId="{7DCAEB79-58F1-BB10-4BFC-CCC8B1FFAFC8}" created="2024-10-11T22:44:37.908">
    <ac:txMkLst xmlns:ac="http://schemas.microsoft.com/office/drawing/2013/main/command">
      <pc:docMk xmlns:pc="http://schemas.microsoft.com/office/powerpoint/2013/main/command"/>
      <pc:sldMk xmlns:pc="http://schemas.microsoft.com/office/powerpoint/2013/main/command" cId="3490384494" sldId="4590"/>
      <ac:spMk id="9" creationId="{E07A82BC-3E77-1393-3B15-832112B669BC}"/>
      <ac:txMk cp="0" len="26">
        <ac:context len="27" hash="4235473027"/>
      </ac:txMk>
    </ac:txMkLst>
    <p188:pos x="3101372" y="238731"/>
    <p188:txBody>
      <a:bodyPr/>
      <a:lstStyle/>
      <a:p>
        <a:r>
          <a:rPr lang="en-US"/>
          <a:t>Update this on Tuesday</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rgbClr val="FF0000"/>
          </a:solidFill>
        </a:ln>
      </dgm:spPr>
      <dgm:t>
        <a:bodyPr/>
        <a:lstStyle/>
        <a:p>
          <a:pPr rtl="0"/>
          <a:r>
            <a:rPr lang="en-US">
              <a:latin typeface="Calibri"/>
            </a:rPr>
            <a:t>S.288 introduced</a:t>
          </a:r>
        </a:p>
        <a:p>
          <a:pPr rtl="0"/>
          <a:r>
            <a:rPr lang="en-US">
              <a:latin typeface="Calibri"/>
            </a:rPr>
            <a:t>by Sens. Young (R-IN) and Menendez (D-NJ)</a:t>
          </a:r>
          <a:endParaRPr lang="en-US"/>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a:latin typeface="Calibri"/>
            </a:rPr>
            <a:t>Passed Senate Foreign Relations Committee</a:t>
          </a:r>
        </a:p>
        <a:p>
          <a:pPr rtl="0"/>
          <a:r>
            <a:rPr lang="en-US">
              <a:latin typeface="Calibri"/>
            </a:rPr>
            <a:t>5 cosponsors</a:t>
          </a:r>
          <a:endParaRPr lang="en-US"/>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a:latin typeface="Calibri"/>
            </a:rPr>
            <a:t>Passed full Senate</a:t>
          </a:r>
        </a:p>
        <a:p>
          <a:pPr rtl="0"/>
          <a:r>
            <a:rPr lang="en-US">
              <a:latin typeface="Calibri"/>
            </a:rPr>
            <a:t>by unanimous consent</a:t>
          </a:r>
          <a:endParaRPr lang="en-US"/>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rgbClr val="FF0000"/>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rgbClr val="FF0000"/>
          </a:solidFill>
        </a:ln>
      </dgm:spPr>
      <dgm:t>
        <a:bodyPr/>
        <a:lstStyle/>
        <a:p>
          <a:pPr rtl="0"/>
          <a:r>
            <a:rPr lang="en-US" dirty="0">
              <a:latin typeface="Calibri"/>
            </a:rPr>
            <a:t>H.R.1776 introduced</a:t>
          </a:r>
        </a:p>
        <a:p>
          <a:pPr rtl="0"/>
          <a:r>
            <a:rPr lang="en-US" dirty="0">
              <a:latin typeface="Calibri"/>
            </a:rPr>
            <a:t>by Reps. Bera (D-CA) and Salazar (R-FL)</a:t>
          </a:r>
          <a:endParaRPr lang="en-US" dirty="0"/>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a:latin typeface="Calibri"/>
            </a:rPr>
            <a:t>Passed House Foreign Affairs Committee</a:t>
          </a:r>
        </a:p>
        <a:p>
          <a:pPr rtl="0"/>
          <a:r>
            <a:rPr lang="en-US">
              <a:latin typeface="Calibri"/>
            </a:rPr>
            <a:t>91 cosponsors</a:t>
          </a:r>
          <a:endParaRPr lang="en-US"/>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b="1" dirty="0">
              <a:latin typeface="Calibri"/>
            </a:rPr>
            <a:t>Goal:</a:t>
          </a:r>
        </a:p>
        <a:p>
          <a:pPr rtl="0"/>
          <a:r>
            <a:rPr lang="en-US" b="1" dirty="0">
              <a:latin typeface="Calibri"/>
            </a:rPr>
            <a:t>Pass full House by December 2024</a:t>
          </a:r>
          <a:endParaRPr lang="en-US" b="1" dirty="0"/>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rgbClr val="FF0000"/>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custScaleX="97970">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rgbClr val="FF0000"/>
          </a:solidFill>
        </a:ln>
      </dgm:spPr>
      <dgm:t>
        <a:bodyPr/>
        <a:lstStyle/>
        <a:p>
          <a:pPr rtl="0"/>
          <a:r>
            <a:rPr lang="en-US" dirty="0">
              <a:latin typeface="Calibri"/>
            </a:rPr>
            <a:t>S.41 introduced</a:t>
          </a:r>
        </a:p>
        <a:p>
          <a:pPr rtl="0"/>
          <a:r>
            <a:rPr lang="en-US" dirty="0">
              <a:latin typeface="Calibri"/>
            </a:rPr>
            <a:t>by Sens. Rubio (R-FL) and Durbin (D-IL)</a:t>
          </a:r>
          <a:endParaRPr lang="en-US" dirty="0"/>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dirty="0">
              <a:latin typeface="Calibri"/>
            </a:rPr>
            <a:t>Passed Senate Foreign Relations Committee</a:t>
          </a:r>
        </a:p>
        <a:p>
          <a:pPr rtl="0"/>
          <a:r>
            <a:rPr lang="en-US" dirty="0">
              <a:latin typeface="Calibri"/>
            </a:rPr>
            <a:t>6 cosponsors</a:t>
          </a:r>
          <a:endParaRPr lang="en-US" dirty="0"/>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dirty="0">
              <a:latin typeface="Calibri"/>
            </a:rPr>
            <a:t>Passed full Senate</a:t>
          </a:r>
        </a:p>
        <a:p>
          <a:pPr rtl="0"/>
          <a:r>
            <a:rPr lang="en-US" dirty="0">
              <a:latin typeface="Calibri"/>
            </a:rPr>
            <a:t>By unanimous consent (Nov. 2023)</a:t>
          </a:r>
          <a:endParaRPr lang="en-US" dirty="0"/>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rgbClr val="FF0000"/>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5777A6-594F-4D3E-A3DA-82B2786BA7E4}"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EA90B0E6-5C76-407B-8840-F30364E6791B}">
      <dgm:prSet phldrT="[Text]"/>
      <dgm:spPr>
        <a:ln>
          <a:solidFill>
            <a:srgbClr val="FF0000"/>
          </a:solidFill>
        </a:ln>
      </dgm:spPr>
      <dgm:t>
        <a:bodyPr/>
        <a:lstStyle/>
        <a:p>
          <a:pPr rtl="0"/>
          <a:r>
            <a:rPr lang="en-US" dirty="0">
              <a:latin typeface="Calibri"/>
            </a:rPr>
            <a:t>H.R.681 introduced</a:t>
          </a:r>
        </a:p>
        <a:p>
          <a:pPr rtl="0"/>
          <a:r>
            <a:rPr lang="en-US" dirty="0">
              <a:latin typeface="Calibri"/>
            </a:rPr>
            <a:t>by Reps. Meng (D-NY) and Smith (R-NJ)</a:t>
          </a:r>
          <a:endParaRPr lang="en-US" dirty="0"/>
        </a:p>
      </dgm:t>
    </dgm:pt>
    <dgm:pt modelId="{C26BAE5F-30E8-488E-9407-8C7207CDAC4F}" type="parTrans" cxnId="{C99CBC5E-9936-4408-9265-C6A4CF7BC700}">
      <dgm:prSet/>
      <dgm:spPr/>
      <dgm:t>
        <a:bodyPr/>
        <a:lstStyle/>
        <a:p>
          <a:endParaRPr lang="en-US"/>
        </a:p>
      </dgm:t>
    </dgm:pt>
    <dgm:pt modelId="{AB16AF86-7BF7-44FB-B6E0-06CE2ABC7A06}" type="sibTrans" cxnId="{C99CBC5E-9936-4408-9265-C6A4CF7BC700}">
      <dgm:prSet/>
      <dgm:spPr/>
      <dgm:t>
        <a:bodyPr/>
        <a:lstStyle/>
        <a:p>
          <a:endParaRPr lang="en-US"/>
        </a:p>
      </dgm:t>
    </dgm:pt>
    <dgm:pt modelId="{772A4C5F-9443-43E0-B6E3-F47AFB5F1646}">
      <dgm:prSet phldrT="[Text]"/>
      <dgm:spPr>
        <a:ln>
          <a:solidFill>
            <a:schemeClr val="accent2"/>
          </a:solidFill>
        </a:ln>
      </dgm:spPr>
      <dgm:t>
        <a:bodyPr/>
        <a:lstStyle/>
        <a:p>
          <a:pPr rtl="0"/>
          <a:r>
            <a:rPr lang="en-US" dirty="0">
              <a:latin typeface="Calibri"/>
            </a:rPr>
            <a:t>Passed House Foreign Affairs Committee</a:t>
          </a:r>
        </a:p>
        <a:p>
          <a:pPr rtl="0"/>
          <a:r>
            <a:rPr lang="en-US" dirty="0">
              <a:latin typeface="Calibri"/>
            </a:rPr>
            <a:t>(May 2024)</a:t>
          </a:r>
        </a:p>
        <a:p>
          <a:pPr rtl="0"/>
          <a:r>
            <a:rPr lang="en-US" dirty="0">
              <a:latin typeface="Calibri"/>
            </a:rPr>
            <a:t>74 cosponsors</a:t>
          </a:r>
          <a:endParaRPr lang="en-US" dirty="0"/>
        </a:p>
      </dgm:t>
    </dgm:pt>
    <dgm:pt modelId="{87AD0CFF-9570-4462-A871-8AE0EB980225}" type="parTrans" cxnId="{1EDEA400-7BAE-4576-A40A-4616CF87A6EB}">
      <dgm:prSet/>
      <dgm:spPr/>
      <dgm:t>
        <a:bodyPr/>
        <a:lstStyle/>
        <a:p>
          <a:endParaRPr lang="en-US"/>
        </a:p>
      </dgm:t>
    </dgm:pt>
    <dgm:pt modelId="{1A5D0A0C-8B3B-40C8-AC71-779F553297CF}" type="sibTrans" cxnId="{1EDEA400-7BAE-4576-A40A-4616CF87A6EB}">
      <dgm:prSet/>
      <dgm:spPr/>
      <dgm:t>
        <a:bodyPr/>
        <a:lstStyle/>
        <a:p>
          <a:endParaRPr lang="en-US"/>
        </a:p>
      </dgm:t>
    </dgm:pt>
    <dgm:pt modelId="{4BD09D09-A38F-4F19-BF04-FB4CAD217A95}">
      <dgm:prSet phldrT="[Text]"/>
      <dgm:spPr/>
      <dgm:t>
        <a:bodyPr/>
        <a:lstStyle/>
        <a:p>
          <a:pPr rtl="0"/>
          <a:r>
            <a:rPr lang="en-US" b="1" dirty="0">
              <a:latin typeface="Calibri"/>
            </a:rPr>
            <a:t>Goal:</a:t>
          </a:r>
        </a:p>
        <a:p>
          <a:pPr rtl="0"/>
          <a:r>
            <a:rPr lang="en-US" b="1" dirty="0">
              <a:latin typeface="Calibri"/>
            </a:rPr>
            <a:t>Pass full House by December 2024</a:t>
          </a:r>
          <a:endParaRPr lang="en-US" b="1" dirty="0"/>
        </a:p>
      </dgm:t>
    </dgm:pt>
    <dgm:pt modelId="{A683ED0F-AB73-4171-A1D4-098BB17BEAC3}" type="parTrans" cxnId="{8D8ACB7B-3799-4A16-A874-F1C90FB90767}">
      <dgm:prSet/>
      <dgm:spPr/>
      <dgm:t>
        <a:bodyPr/>
        <a:lstStyle/>
        <a:p>
          <a:endParaRPr lang="en-US"/>
        </a:p>
      </dgm:t>
    </dgm:pt>
    <dgm:pt modelId="{7CFAB0B2-D103-427E-B936-BA0B1B6DE360}" type="sibTrans" cxnId="{8D8ACB7B-3799-4A16-A874-F1C90FB90767}">
      <dgm:prSet/>
      <dgm:spPr/>
      <dgm:t>
        <a:bodyPr/>
        <a:lstStyle/>
        <a:p>
          <a:endParaRPr lang="en-US"/>
        </a:p>
      </dgm:t>
    </dgm:pt>
    <dgm:pt modelId="{208FE7B1-336A-481C-8340-85F8BAC85FED}" type="pres">
      <dgm:prSet presAssocID="{625777A6-594F-4D3E-A3DA-82B2786BA7E4}" presName="Name0" presStyleCnt="0">
        <dgm:presLayoutVars>
          <dgm:dir/>
          <dgm:resizeHandles val="exact"/>
        </dgm:presLayoutVars>
      </dgm:prSet>
      <dgm:spPr/>
    </dgm:pt>
    <dgm:pt modelId="{DFD8093A-D19E-4BB3-AAAC-2308F943525D}" type="pres">
      <dgm:prSet presAssocID="{EA90B0E6-5C76-407B-8840-F30364E6791B}" presName="composite" presStyleCnt="0"/>
      <dgm:spPr/>
    </dgm:pt>
    <dgm:pt modelId="{D0FB9926-F72F-496F-A268-EA2E653BDAD1}" type="pres">
      <dgm:prSet presAssocID="{EA90B0E6-5C76-407B-8840-F30364E6791B}" presName="bgChev" presStyleLbl="node1" presStyleIdx="0" presStyleCnt="3"/>
      <dgm:spPr>
        <a:solidFill>
          <a:srgbClr val="FF0000"/>
        </a:solidFill>
      </dgm:spPr>
    </dgm:pt>
    <dgm:pt modelId="{A0372774-95A5-479D-A8C4-15A4DD212345}" type="pres">
      <dgm:prSet presAssocID="{EA90B0E6-5C76-407B-8840-F30364E6791B}" presName="txNode" presStyleLbl="fgAcc1" presStyleIdx="0" presStyleCnt="3">
        <dgm:presLayoutVars>
          <dgm:bulletEnabled val="1"/>
        </dgm:presLayoutVars>
      </dgm:prSet>
      <dgm:spPr/>
    </dgm:pt>
    <dgm:pt modelId="{CFF4CBD3-8AFC-4662-8533-70BB98358AE5}" type="pres">
      <dgm:prSet presAssocID="{AB16AF86-7BF7-44FB-B6E0-06CE2ABC7A06}" presName="compositeSpace" presStyleCnt="0"/>
      <dgm:spPr/>
    </dgm:pt>
    <dgm:pt modelId="{5F64B47D-7252-45CB-ACC1-79E6BD415794}" type="pres">
      <dgm:prSet presAssocID="{772A4C5F-9443-43E0-B6E3-F47AFB5F1646}" presName="composite" presStyleCnt="0"/>
      <dgm:spPr/>
    </dgm:pt>
    <dgm:pt modelId="{000C77C6-E33D-403F-9895-185F41BAA948}" type="pres">
      <dgm:prSet presAssocID="{772A4C5F-9443-43E0-B6E3-F47AFB5F1646}" presName="bgChev" presStyleLbl="node1" presStyleIdx="1" presStyleCnt="3"/>
      <dgm:spPr>
        <a:solidFill>
          <a:schemeClr val="accent2"/>
        </a:solidFill>
      </dgm:spPr>
    </dgm:pt>
    <dgm:pt modelId="{081C1E3F-01F3-4583-AEBA-A1AE8AA73459}" type="pres">
      <dgm:prSet presAssocID="{772A4C5F-9443-43E0-B6E3-F47AFB5F1646}" presName="txNode" presStyleLbl="fgAcc1" presStyleIdx="1" presStyleCnt="3" custScaleY="134916">
        <dgm:presLayoutVars>
          <dgm:bulletEnabled val="1"/>
        </dgm:presLayoutVars>
      </dgm:prSet>
      <dgm:spPr/>
    </dgm:pt>
    <dgm:pt modelId="{C37D7F2F-0A90-4E49-A5D4-69F7445EA939}" type="pres">
      <dgm:prSet presAssocID="{1A5D0A0C-8B3B-40C8-AC71-779F553297CF}" presName="compositeSpace" presStyleCnt="0"/>
      <dgm:spPr/>
    </dgm:pt>
    <dgm:pt modelId="{E6A7A2DD-141F-4D07-83A3-FFA6A7871CFB}" type="pres">
      <dgm:prSet presAssocID="{4BD09D09-A38F-4F19-BF04-FB4CAD217A95}" presName="composite" presStyleCnt="0"/>
      <dgm:spPr/>
    </dgm:pt>
    <dgm:pt modelId="{62093BCC-6869-4C6E-847D-D7E83F43BAE1}" type="pres">
      <dgm:prSet presAssocID="{4BD09D09-A38F-4F19-BF04-FB4CAD217A95}" presName="bgChev" presStyleLbl="node1" presStyleIdx="2" presStyleCnt="3"/>
      <dgm:spPr/>
    </dgm:pt>
    <dgm:pt modelId="{33A5E0E1-4708-4C76-8D1E-77E7198B04F8}" type="pres">
      <dgm:prSet presAssocID="{4BD09D09-A38F-4F19-BF04-FB4CAD217A95}" presName="txNode" presStyleLbl="fgAcc1" presStyleIdx="2" presStyleCnt="3" custScaleX="97970">
        <dgm:presLayoutVars>
          <dgm:bulletEnabled val="1"/>
        </dgm:presLayoutVars>
      </dgm:prSet>
      <dgm:spPr/>
    </dgm:pt>
  </dgm:ptLst>
  <dgm:cxnLst>
    <dgm:cxn modelId="{1EDEA400-7BAE-4576-A40A-4616CF87A6EB}" srcId="{625777A6-594F-4D3E-A3DA-82B2786BA7E4}" destId="{772A4C5F-9443-43E0-B6E3-F47AFB5F1646}" srcOrd="1" destOrd="0" parTransId="{87AD0CFF-9570-4462-A871-8AE0EB980225}" sibTransId="{1A5D0A0C-8B3B-40C8-AC71-779F553297CF}"/>
    <dgm:cxn modelId="{3174103D-0789-4AF5-8486-5625C503ECA5}" type="presOf" srcId="{625777A6-594F-4D3E-A3DA-82B2786BA7E4}" destId="{208FE7B1-336A-481C-8340-85F8BAC85FED}" srcOrd="0" destOrd="0" presId="urn:microsoft.com/office/officeart/2005/8/layout/chevronAccent+Icon"/>
    <dgm:cxn modelId="{C99CBC5E-9936-4408-9265-C6A4CF7BC700}" srcId="{625777A6-594F-4D3E-A3DA-82B2786BA7E4}" destId="{EA90B0E6-5C76-407B-8840-F30364E6791B}" srcOrd="0" destOrd="0" parTransId="{C26BAE5F-30E8-488E-9407-8C7207CDAC4F}" sibTransId="{AB16AF86-7BF7-44FB-B6E0-06CE2ABC7A06}"/>
    <dgm:cxn modelId="{943D8846-3FD3-4A06-AB75-9F1376A3025A}" type="presOf" srcId="{4BD09D09-A38F-4F19-BF04-FB4CAD217A95}" destId="{33A5E0E1-4708-4C76-8D1E-77E7198B04F8}" srcOrd="0" destOrd="0" presId="urn:microsoft.com/office/officeart/2005/8/layout/chevronAccent+Icon"/>
    <dgm:cxn modelId="{D43B4553-85DA-409A-86FF-22B117A3E735}" type="presOf" srcId="{772A4C5F-9443-43E0-B6E3-F47AFB5F1646}" destId="{081C1E3F-01F3-4583-AEBA-A1AE8AA73459}" srcOrd="0" destOrd="0" presId="urn:microsoft.com/office/officeart/2005/8/layout/chevronAccent+Icon"/>
    <dgm:cxn modelId="{8D8ACB7B-3799-4A16-A874-F1C90FB90767}" srcId="{625777A6-594F-4D3E-A3DA-82B2786BA7E4}" destId="{4BD09D09-A38F-4F19-BF04-FB4CAD217A95}" srcOrd="2" destOrd="0" parTransId="{A683ED0F-AB73-4171-A1D4-098BB17BEAC3}" sibTransId="{7CFAB0B2-D103-427E-B936-BA0B1B6DE360}"/>
    <dgm:cxn modelId="{3750FFF8-C48C-45F8-ADCA-4268A1860398}" type="presOf" srcId="{EA90B0E6-5C76-407B-8840-F30364E6791B}" destId="{A0372774-95A5-479D-A8C4-15A4DD212345}" srcOrd="0" destOrd="0" presId="urn:microsoft.com/office/officeart/2005/8/layout/chevronAccent+Icon"/>
    <dgm:cxn modelId="{E0368ABA-E232-4A34-9C94-EF71DD30FBAE}" type="presParOf" srcId="{208FE7B1-336A-481C-8340-85F8BAC85FED}" destId="{DFD8093A-D19E-4BB3-AAAC-2308F943525D}" srcOrd="0" destOrd="0" presId="urn:microsoft.com/office/officeart/2005/8/layout/chevronAccent+Icon"/>
    <dgm:cxn modelId="{15D87D4B-88D4-495B-9D20-687437E602E9}" type="presParOf" srcId="{DFD8093A-D19E-4BB3-AAAC-2308F943525D}" destId="{D0FB9926-F72F-496F-A268-EA2E653BDAD1}" srcOrd="0" destOrd="0" presId="urn:microsoft.com/office/officeart/2005/8/layout/chevronAccent+Icon"/>
    <dgm:cxn modelId="{98ECEB8A-4DCB-4701-A929-904D4EE959CB}" type="presParOf" srcId="{DFD8093A-D19E-4BB3-AAAC-2308F943525D}" destId="{A0372774-95A5-479D-A8C4-15A4DD212345}" srcOrd="1" destOrd="0" presId="urn:microsoft.com/office/officeart/2005/8/layout/chevronAccent+Icon"/>
    <dgm:cxn modelId="{CBFA5987-85D5-4488-8680-E14999A5AF39}" type="presParOf" srcId="{208FE7B1-336A-481C-8340-85F8BAC85FED}" destId="{CFF4CBD3-8AFC-4662-8533-70BB98358AE5}" srcOrd="1" destOrd="0" presId="urn:microsoft.com/office/officeart/2005/8/layout/chevronAccent+Icon"/>
    <dgm:cxn modelId="{1DEBD2A0-1664-42FC-8A4B-F0245D917A74}" type="presParOf" srcId="{208FE7B1-336A-481C-8340-85F8BAC85FED}" destId="{5F64B47D-7252-45CB-ACC1-79E6BD415794}" srcOrd="2" destOrd="0" presId="urn:microsoft.com/office/officeart/2005/8/layout/chevronAccent+Icon"/>
    <dgm:cxn modelId="{18DDAF3F-2635-4EA9-B34D-B79EBCD22FC6}" type="presParOf" srcId="{5F64B47D-7252-45CB-ACC1-79E6BD415794}" destId="{000C77C6-E33D-403F-9895-185F41BAA948}" srcOrd="0" destOrd="0" presId="urn:microsoft.com/office/officeart/2005/8/layout/chevronAccent+Icon"/>
    <dgm:cxn modelId="{41AB4539-1BBD-4C3F-9AB9-F817591B98BC}" type="presParOf" srcId="{5F64B47D-7252-45CB-ACC1-79E6BD415794}" destId="{081C1E3F-01F3-4583-AEBA-A1AE8AA73459}" srcOrd="1" destOrd="0" presId="urn:microsoft.com/office/officeart/2005/8/layout/chevronAccent+Icon"/>
    <dgm:cxn modelId="{E990F919-C677-4266-94BC-6D43DEED660C}" type="presParOf" srcId="{208FE7B1-336A-481C-8340-85F8BAC85FED}" destId="{C37D7F2F-0A90-4E49-A5D4-69F7445EA939}" srcOrd="3" destOrd="0" presId="urn:microsoft.com/office/officeart/2005/8/layout/chevronAccent+Icon"/>
    <dgm:cxn modelId="{56DA8C0E-14B2-40ED-89B2-6C336C627CB3}" type="presParOf" srcId="{208FE7B1-336A-481C-8340-85F8BAC85FED}" destId="{E6A7A2DD-141F-4D07-83A3-FFA6A7871CFB}" srcOrd="4" destOrd="0" presId="urn:microsoft.com/office/officeart/2005/8/layout/chevronAccent+Icon"/>
    <dgm:cxn modelId="{D294B92A-7CDC-46A7-8034-914215731ECE}" type="presParOf" srcId="{E6A7A2DD-141F-4D07-83A3-FFA6A7871CFB}" destId="{62093BCC-6869-4C6E-847D-D7E83F43BAE1}" srcOrd="0" destOrd="0" presId="urn:microsoft.com/office/officeart/2005/8/layout/chevronAccent+Icon"/>
    <dgm:cxn modelId="{26DDCFA1-C60B-4BCE-A6F7-2A612759413A}" type="presParOf" srcId="{E6A7A2DD-141F-4D07-83A3-FFA6A7871CFB}" destId="{33A5E0E1-4708-4C76-8D1E-77E7198B04F8}"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1018" y="563396"/>
          <a:ext cx="2559184" cy="987845"/>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3467"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S.288 introduced</a:t>
          </a:r>
        </a:p>
        <a:p>
          <a:pPr marL="0" lvl="0" indent="0" algn="ctr" defTabSz="666750" rtl="0">
            <a:lnSpc>
              <a:spcPct val="90000"/>
            </a:lnSpc>
            <a:spcBef>
              <a:spcPct val="0"/>
            </a:spcBef>
            <a:spcAft>
              <a:spcPct val="35000"/>
            </a:spcAft>
            <a:buNone/>
          </a:pPr>
          <a:r>
            <a:rPr lang="en-US" sz="1500" kern="1200">
              <a:latin typeface="Calibri"/>
            </a:rPr>
            <a:t>by Sens. Young (R-IN) and Menendez (D-NJ)</a:t>
          </a:r>
          <a:endParaRPr lang="en-US" sz="1500" kern="1200"/>
        </a:p>
      </dsp:txBody>
      <dsp:txXfrm>
        <a:off x="712400" y="839291"/>
        <a:ext cx="2103223" cy="929979"/>
      </dsp:txXfrm>
    </dsp:sp>
    <dsp:sp modelId="{000C77C6-E33D-403F-9895-185F41BAA948}">
      <dsp:nvSpPr>
        <dsp:cNvPr id="0" name=""/>
        <dsp:cNvSpPr/>
      </dsp:nvSpPr>
      <dsp:spPr>
        <a:xfrm>
          <a:off x="2924175" y="563396"/>
          <a:ext cx="2559184" cy="987845"/>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06625"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Senate Foreign Relations Committee</a:t>
          </a:r>
        </a:p>
        <a:p>
          <a:pPr marL="0" lvl="0" indent="0" algn="ctr" defTabSz="666750" rtl="0">
            <a:lnSpc>
              <a:spcPct val="90000"/>
            </a:lnSpc>
            <a:spcBef>
              <a:spcPct val="0"/>
            </a:spcBef>
            <a:spcAft>
              <a:spcPct val="35000"/>
            </a:spcAft>
            <a:buNone/>
          </a:pPr>
          <a:r>
            <a:rPr lang="en-US" sz="1500" kern="1200">
              <a:latin typeface="Calibri"/>
            </a:rPr>
            <a:t>5 cosponsors</a:t>
          </a:r>
          <a:endParaRPr lang="en-US" sz="1500" kern="1200"/>
        </a:p>
      </dsp:txBody>
      <dsp:txXfrm>
        <a:off x="3635558" y="839291"/>
        <a:ext cx="2103223" cy="929979"/>
      </dsp:txXfrm>
    </dsp:sp>
    <dsp:sp modelId="{62093BCC-6869-4C6E-847D-D7E83F43BAE1}">
      <dsp:nvSpPr>
        <dsp:cNvPr id="0" name=""/>
        <dsp:cNvSpPr/>
      </dsp:nvSpPr>
      <dsp:spPr>
        <a:xfrm>
          <a:off x="5847333" y="563396"/>
          <a:ext cx="2559184" cy="98784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29782"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full Senate</a:t>
          </a:r>
        </a:p>
        <a:p>
          <a:pPr marL="0" lvl="0" indent="0" algn="ctr" defTabSz="666750" rtl="0">
            <a:lnSpc>
              <a:spcPct val="90000"/>
            </a:lnSpc>
            <a:spcBef>
              <a:spcPct val="0"/>
            </a:spcBef>
            <a:spcAft>
              <a:spcPct val="35000"/>
            </a:spcAft>
            <a:buNone/>
          </a:pPr>
          <a:r>
            <a:rPr lang="en-US" sz="1500" kern="1200">
              <a:latin typeface="Calibri"/>
            </a:rPr>
            <a:t>by unanimous consent</a:t>
          </a:r>
          <a:endParaRPr lang="en-US" sz="1500" kern="1200"/>
        </a:p>
      </dsp:txBody>
      <dsp:txXfrm>
        <a:off x="6558715" y="839291"/>
        <a:ext cx="2103223" cy="929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5514" y="562837"/>
          <a:ext cx="2561503" cy="988740"/>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8581"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H.R.1776 introduced</a:t>
          </a:r>
        </a:p>
        <a:p>
          <a:pPr marL="0" lvl="0" indent="0" algn="ctr" defTabSz="666750" rtl="0">
            <a:lnSpc>
              <a:spcPct val="90000"/>
            </a:lnSpc>
            <a:spcBef>
              <a:spcPct val="0"/>
            </a:spcBef>
            <a:spcAft>
              <a:spcPct val="35000"/>
            </a:spcAft>
            <a:buNone/>
          </a:pPr>
          <a:r>
            <a:rPr lang="en-US" sz="1500" kern="1200" dirty="0">
              <a:latin typeface="Calibri"/>
            </a:rPr>
            <a:t>by Reps. Bera (D-CA) and Salazar (R-FL)</a:t>
          </a:r>
          <a:endParaRPr lang="en-US" sz="1500" kern="1200" dirty="0"/>
        </a:p>
      </dsp:txBody>
      <dsp:txXfrm>
        <a:off x="717540" y="838981"/>
        <a:ext cx="2105129" cy="930822"/>
      </dsp:txXfrm>
    </dsp:sp>
    <dsp:sp modelId="{000C77C6-E33D-403F-9895-185F41BAA948}">
      <dsp:nvSpPr>
        <dsp:cNvPr id="0" name=""/>
        <dsp:cNvSpPr/>
      </dsp:nvSpPr>
      <dsp:spPr>
        <a:xfrm>
          <a:off x="2931320" y="562837"/>
          <a:ext cx="2561503" cy="988740"/>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14387"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a:rPr>
            <a:t>Passed House Foreign Affairs Committee</a:t>
          </a:r>
        </a:p>
        <a:p>
          <a:pPr marL="0" lvl="0" indent="0" algn="ctr" defTabSz="666750" rtl="0">
            <a:lnSpc>
              <a:spcPct val="90000"/>
            </a:lnSpc>
            <a:spcBef>
              <a:spcPct val="0"/>
            </a:spcBef>
            <a:spcAft>
              <a:spcPct val="35000"/>
            </a:spcAft>
            <a:buNone/>
          </a:pPr>
          <a:r>
            <a:rPr lang="en-US" sz="1500" kern="1200">
              <a:latin typeface="Calibri"/>
            </a:rPr>
            <a:t>91 cosponsors</a:t>
          </a:r>
          <a:endParaRPr lang="en-US" sz="1500" kern="1200"/>
        </a:p>
      </dsp:txBody>
      <dsp:txXfrm>
        <a:off x="3643346" y="838981"/>
        <a:ext cx="2105129" cy="930822"/>
      </dsp:txXfrm>
    </dsp:sp>
    <dsp:sp modelId="{62093BCC-6869-4C6E-847D-D7E83F43BAE1}">
      <dsp:nvSpPr>
        <dsp:cNvPr id="0" name=""/>
        <dsp:cNvSpPr/>
      </dsp:nvSpPr>
      <dsp:spPr>
        <a:xfrm>
          <a:off x="5857125" y="562837"/>
          <a:ext cx="2561503" cy="988740"/>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62148" y="810022"/>
          <a:ext cx="2119137" cy="9887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a:rPr>
            <a:t>Goal:</a:t>
          </a:r>
        </a:p>
        <a:p>
          <a:pPr marL="0" lvl="0" indent="0" algn="ctr" defTabSz="666750" rtl="0">
            <a:lnSpc>
              <a:spcPct val="90000"/>
            </a:lnSpc>
            <a:spcBef>
              <a:spcPct val="0"/>
            </a:spcBef>
            <a:spcAft>
              <a:spcPct val="35000"/>
            </a:spcAft>
            <a:buNone/>
          </a:pPr>
          <a:r>
            <a:rPr lang="en-US" sz="1500" b="1" kern="1200" dirty="0">
              <a:latin typeface="Calibri"/>
            </a:rPr>
            <a:t>Pass full House by December 2024</a:t>
          </a:r>
          <a:endParaRPr lang="en-US" sz="1500" b="1" kern="1200" dirty="0"/>
        </a:p>
      </dsp:txBody>
      <dsp:txXfrm>
        <a:off x="6591107" y="838981"/>
        <a:ext cx="2061219" cy="930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1018" y="563396"/>
          <a:ext cx="2559184" cy="987845"/>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3467"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S.41 introduced</a:t>
          </a:r>
        </a:p>
        <a:p>
          <a:pPr marL="0" lvl="0" indent="0" algn="ctr" defTabSz="666750" rtl="0">
            <a:lnSpc>
              <a:spcPct val="90000"/>
            </a:lnSpc>
            <a:spcBef>
              <a:spcPct val="0"/>
            </a:spcBef>
            <a:spcAft>
              <a:spcPct val="35000"/>
            </a:spcAft>
            <a:buNone/>
          </a:pPr>
          <a:r>
            <a:rPr lang="en-US" sz="1500" kern="1200" dirty="0">
              <a:latin typeface="Calibri"/>
            </a:rPr>
            <a:t>by Sens. Rubio (R-FL) and Durbin (D-IL)</a:t>
          </a:r>
          <a:endParaRPr lang="en-US" sz="1500" kern="1200" dirty="0"/>
        </a:p>
      </dsp:txBody>
      <dsp:txXfrm>
        <a:off x="712400" y="839291"/>
        <a:ext cx="2103223" cy="929979"/>
      </dsp:txXfrm>
    </dsp:sp>
    <dsp:sp modelId="{000C77C6-E33D-403F-9895-185F41BAA948}">
      <dsp:nvSpPr>
        <dsp:cNvPr id="0" name=""/>
        <dsp:cNvSpPr/>
      </dsp:nvSpPr>
      <dsp:spPr>
        <a:xfrm>
          <a:off x="2924175" y="563396"/>
          <a:ext cx="2559184" cy="987845"/>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06625"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Passed Senate Foreign Relations Committee</a:t>
          </a:r>
        </a:p>
        <a:p>
          <a:pPr marL="0" lvl="0" indent="0" algn="ctr" defTabSz="666750" rtl="0">
            <a:lnSpc>
              <a:spcPct val="90000"/>
            </a:lnSpc>
            <a:spcBef>
              <a:spcPct val="0"/>
            </a:spcBef>
            <a:spcAft>
              <a:spcPct val="35000"/>
            </a:spcAft>
            <a:buNone/>
          </a:pPr>
          <a:r>
            <a:rPr lang="en-US" sz="1500" kern="1200" dirty="0">
              <a:latin typeface="Calibri"/>
            </a:rPr>
            <a:t>6 cosponsors</a:t>
          </a:r>
          <a:endParaRPr lang="en-US" sz="1500" kern="1200" dirty="0"/>
        </a:p>
      </dsp:txBody>
      <dsp:txXfrm>
        <a:off x="3635558" y="839291"/>
        <a:ext cx="2103223" cy="929979"/>
      </dsp:txXfrm>
    </dsp:sp>
    <dsp:sp modelId="{62093BCC-6869-4C6E-847D-D7E83F43BAE1}">
      <dsp:nvSpPr>
        <dsp:cNvPr id="0" name=""/>
        <dsp:cNvSpPr/>
      </dsp:nvSpPr>
      <dsp:spPr>
        <a:xfrm>
          <a:off x="5847333" y="563396"/>
          <a:ext cx="2559184" cy="98784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29782" y="810358"/>
          <a:ext cx="2161089" cy="987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Passed full Senate</a:t>
          </a:r>
        </a:p>
        <a:p>
          <a:pPr marL="0" lvl="0" indent="0" algn="ctr" defTabSz="666750" rtl="0">
            <a:lnSpc>
              <a:spcPct val="90000"/>
            </a:lnSpc>
            <a:spcBef>
              <a:spcPct val="0"/>
            </a:spcBef>
            <a:spcAft>
              <a:spcPct val="35000"/>
            </a:spcAft>
            <a:buNone/>
          </a:pPr>
          <a:r>
            <a:rPr lang="en-US" sz="1500" kern="1200" dirty="0">
              <a:latin typeface="Calibri"/>
            </a:rPr>
            <a:t>By unanimous consent (Nov. 2023)</a:t>
          </a:r>
          <a:endParaRPr lang="en-US" sz="1500" kern="1200" dirty="0"/>
        </a:p>
      </dsp:txBody>
      <dsp:txXfrm>
        <a:off x="6558715" y="839291"/>
        <a:ext cx="2103223" cy="929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9926-F72F-496F-A268-EA2E653BDAD1}">
      <dsp:nvSpPr>
        <dsp:cNvPr id="0" name=""/>
        <dsp:cNvSpPr/>
      </dsp:nvSpPr>
      <dsp:spPr>
        <a:xfrm>
          <a:off x="5514" y="562837"/>
          <a:ext cx="2561503" cy="988740"/>
        </a:xfrm>
        <a:prstGeom prst="chevron">
          <a:avLst>
            <a:gd name="adj" fmla="val 4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72774-95A5-479D-A8C4-15A4DD212345}">
      <dsp:nvSpPr>
        <dsp:cNvPr id="0" name=""/>
        <dsp:cNvSpPr/>
      </dsp:nvSpPr>
      <dsp:spPr>
        <a:xfrm>
          <a:off x="688581" y="810022"/>
          <a:ext cx="2163047" cy="988740"/>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H.R.681 introduced</a:t>
          </a:r>
        </a:p>
        <a:p>
          <a:pPr marL="0" lvl="0" indent="0" algn="ctr" defTabSz="666750" rtl="0">
            <a:lnSpc>
              <a:spcPct val="90000"/>
            </a:lnSpc>
            <a:spcBef>
              <a:spcPct val="0"/>
            </a:spcBef>
            <a:spcAft>
              <a:spcPct val="35000"/>
            </a:spcAft>
            <a:buNone/>
          </a:pPr>
          <a:r>
            <a:rPr lang="en-US" sz="1500" kern="1200" dirty="0">
              <a:latin typeface="Calibri"/>
            </a:rPr>
            <a:t>by Reps. Meng (D-NY) and Smith (R-NJ)</a:t>
          </a:r>
          <a:endParaRPr lang="en-US" sz="1500" kern="1200" dirty="0"/>
        </a:p>
      </dsp:txBody>
      <dsp:txXfrm>
        <a:off x="717540" y="838981"/>
        <a:ext cx="2105129" cy="930822"/>
      </dsp:txXfrm>
    </dsp:sp>
    <dsp:sp modelId="{000C77C6-E33D-403F-9895-185F41BAA948}">
      <dsp:nvSpPr>
        <dsp:cNvPr id="0" name=""/>
        <dsp:cNvSpPr/>
      </dsp:nvSpPr>
      <dsp:spPr>
        <a:xfrm>
          <a:off x="2931320" y="476530"/>
          <a:ext cx="2561503" cy="988740"/>
        </a:xfrm>
        <a:prstGeom prst="chevron">
          <a:avLst>
            <a:gd name="adj" fmla="val 4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C1E3F-01F3-4583-AEBA-A1AE8AA73459}">
      <dsp:nvSpPr>
        <dsp:cNvPr id="0" name=""/>
        <dsp:cNvSpPr/>
      </dsp:nvSpPr>
      <dsp:spPr>
        <a:xfrm>
          <a:off x="3614387" y="551101"/>
          <a:ext cx="2163047" cy="1333968"/>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Calibri"/>
            </a:rPr>
            <a:t>Passed House Foreign Affairs Committee</a:t>
          </a:r>
        </a:p>
        <a:p>
          <a:pPr marL="0" lvl="0" indent="0" algn="ctr" defTabSz="666750" rtl="0">
            <a:lnSpc>
              <a:spcPct val="90000"/>
            </a:lnSpc>
            <a:spcBef>
              <a:spcPct val="0"/>
            </a:spcBef>
            <a:spcAft>
              <a:spcPct val="35000"/>
            </a:spcAft>
            <a:buNone/>
          </a:pPr>
          <a:r>
            <a:rPr lang="en-US" sz="1500" kern="1200" dirty="0">
              <a:latin typeface="Calibri"/>
            </a:rPr>
            <a:t>(May 2024)</a:t>
          </a:r>
        </a:p>
        <a:p>
          <a:pPr marL="0" lvl="0" indent="0" algn="ctr" defTabSz="666750" rtl="0">
            <a:lnSpc>
              <a:spcPct val="90000"/>
            </a:lnSpc>
            <a:spcBef>
              <a:spcPct val="0"/>
            </a:spcBef>
            <a:spcAft>
              <a:spcPct val="35000"/>
            </a:spcAft>
            <a:buNone/>
          </a:pPr>
          <a:r>
            <a:rPr lang="en-US" sz="1500" kern="1200" dirty="0">
              <a:latin typeface="Calibri"/>
            </a:rPr>
            <a:t>74 cosponsors</a:t>
          </a:r>
          <a:endParaRPr lang="en-US" sz="1500" kern="1200" dirty="0"/>
        </a:p>
      </dsp:txBody>
      <dsp:txXfrm>
        <a:off x="3653458" y="590172"/>
        <a:ext cx="2084905" cy="1255826"/>
      </dsp:txXfrm>
    </dsp:sp>
    <dsp:sp modelId="{62093BCC-6869-4C6E-847D-D7E83F43BAE1}">
      <dsp:nvSpPr>
        <dsp:cNvPr id="0" name=""/>
        <dsp:cNvSpPr/>
      </dsp:nvSpPr>
      <dsp:spPr>
        <a:xfrm>
          <a:off x="5857125" y="562837"/>
          <a:ext cx="2561503" cy="988740"/>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A5E0E1-4708-4C76-8D1E-77E7198B04F8}">
      <dsp:nvSpPr>
        <dsp:cNvPr id="0" name=""/>
        <dsp:cNvSpPr/>
      </dsp:nvSpPr>
      <dsp:spPr>
        <a:xfrm>
          <a:off x="6562148" y="810022"/>
          <a:ext cx="2119137" cy="9887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b="1" kern="1200" dirty="0">
              <a:latin typeface="Calibri"/>
            </a:rPr>
            <a:t>Goal:</a:t>
          </a:r>
        </a:p>
        <a:p>
          <a:pPr marL="0" lvl="0" indent="0" algn="ctr" defTabSz="666750" rtl="0">
            <a:lnSpc>
              <a:spcPct val="90000"/>
            </a:lnSpc>
            <a:spcBef>
              <a:spcPct val="0"/>
            </a:spcBef>
            <a:spcAft>
              <a:spcPct val="35000"/>
            </a:spcAft>
            <a:buNone/>
          </a:pPr>
          <a:r>
            <a:rPr lang="en-US" sz="1500" b="1" kern="1200" dirty="0">
              <a:latin typeface="Calibri"/>
            </a:rPr>
            <a:t>Pass full House by December 2024</a:t>
          </a:r>
          <a:endParaRPr lang="en-US" sz="1500" b="1" kern="1200" dirty="0"/>
        </a:p>
      </dsp:txBody>
      <dsp:txXfrm>
        <a:off x="6591107" y="838981"/>
        <a:ext cx="2061219" cy="9308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60670%2frespond"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results.org/volunteers/action-center/action-alerts?vvsrc=%2fcampaigns%2f63557%2frespond" TargetMode="External"/><Relationship Id="rId5" Type="http://schemas.openxmlformats.org/officeDocument/2006/relationships/hyperlink" Target="https://results.org/volunteers/action-center/action-alerts?vvsrc=%2fcampaigns%2f87023%2frespond" TargetMode="External"/><Relationship Id="rId4" Type="http://schemas.openxmlformats.org/officeDocument/2006/relationships/hyperlink" Target="https://results.org/volunteers/action-center/action-alerts?vvsrc=%2fcampaigns%2f59439%2frespond"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tinyurl.com/JoinRiseAdvocacyChapter"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7" name="Google Shape;147;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Karyne</a:t>
            </a: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279895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001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Karyne</a:t>
            </a: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2096145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dirty="0"/>
              <a:t>Karyne</a:t>
            </a:r>
            <a:endParaRPr b="1" dirty="0"/>
          </a:p>
        </p:txBody>
      </p:sp>
      <p:sp>
        <p:nvSpPr>
          <p:cNvPr id="248" name="Google Shape;2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82EC6E-A2D0-427E-9725-0CF1554363F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7846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4330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https://www.gavi.org/news/media-room/protecting-more-children-gavi-vaccine-alliance-plans-next-5-year-period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Karyne</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17" name="Google Shape;31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4967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00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Susan</a:t>
            </a: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9871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 – here are some ideas of hooks, any one?</a:t>
            </a:r>
          </a:p>
          <a:p>
            <a:r>
              <a:rPr lang="en-US" dirty="0"/>
              <a:t>Walk through the resource so we can find hooks about Gavi, Nutrition, and TB</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3932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 here are some ideas of hooks, any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1743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 – here are some ideas of hooks, any one?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5416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 here are some ideas of hooks, any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1983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Karyne – here are some ideas of hooks, any more?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6986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Karyne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1" u="none" strike="noStrike" dirty="0">
                <a:solidFill>
                  <a:srgbClr val="000000"/>
                </a:solidFill>
                <a:effectLst/>
                <a:latin typeface="Arial" panose="020B0604020202020204" pitchFamily="34" charset="0"/>
              </a:rPr>
              <a:t>Gavi the Vaccine Alliance: </a:t>
            </a:r>
            <a:r>
              <a:rPr lang="en-US" sz="1800" b="0" i="1" u="sng" strike="noStrike" dirty="0">
                <a:solidFill>
                  <a:srgbClr val="1155CC"/>
                </a:solidFill>
                <a:effectLst/>
                <a:latin typeface="Arial" panose="020B0604020202020204" pitchFamily="34" charset="0"/>
                <a:hlinkClick r:id="rId3"/>
              </a:rPr>
              <a:t>https://results.org/volunteers/action-center/action-alerts?vvsrc=%2fcampaigns%2f60670%2frespond</a:t>
            </a:r>
            <a:r>
              <a:rPr lang="en-US" sz="1800" b="0" i="1" u="none" strike="noStrike" dirty="0">
                <a:solidFill>
                  <a:srgbClr val="000000"/>
                </a:solidFill>
                <a:effectLst/>
                <a:latin typeface="Arial" panose="020B0604020202020204" pitchFamily="34" charset="0"/>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1" u="none" strike="noStrike" dirty="0">
                <a:solidFill>
                  <a:srgbClr val="000000"/>
                </a:solidFill>
                <a:effectLst/>
                <a:latin typeface="Arial" panose="020B0604020202020204" pitchFamily="34" charset="0"/>
              </a:rPr>
              <a:t>Nutrition for Growth: </a:t>
            </a:r>
            <a:r>
              <a:rPr lang="en-US" sz="1800" b="0" i="1" u="sng" strike="noStrike" dirty="0">
                <a:solidFill>
                  <a:srgbClr val="1155CC"/>
                </a:solidFill>
                <a:effectLst/>
                <a:latin typeface="Arial" panose="020B0604020202020204" pitchFamily="34" charset="0"/>
                <a:hlinkClick r:id="rId4"/>
              </a:rPr>
              <a:t>https://results.org/volunteers/action-center/action-alerts?vvsrc=%2fcampaigns%2f59439%2frespond</a:t>
            </a:r>
            <a:r>
              <a:rPr lang="en-US" sz="1800" b="0" i="1" u="none" strike="noStrike" dirty="0">
                <a:solidFill>
                  <a:srgbClr val="000000"/>
                </a:solidFill>
                <a:effectLst/>
                <a:latin typeface="Arial" panose="020B0604020202020204" pitchFamily="34" charset="0"/>
              </a:rPr>
              <a:t> </a:t>
            </a:r>
          </a:p>
          <a:p>
            <a:pPr marL="228600" indent="0" rtl="0" fontAlgn="base">
              <a:spcBef>
                <a:spcPts val="0"/>
              </a:spcBef>
              <a:spcAft>
                <a:spcPts val="0"/>
              </a:spcAft>
              <a:buFont typeface="Arial" panose="020B0604020202020204" pitchFamily="34" charset="0"/>
              <a:buNone/>
            </a:pPr>
            <a:r>
              <a:rPr lang="en-US" sz="1800" b="0" i="1" u="none" strike="noStrike" dirty="0">
                <a:solidFill>
                  <a:srgbClr val="000000"/>
                </a:solidFill>
                <a:effectLst/>
                <a:latin typeface="Arial" panose="020B0604020202020204" pitchFamily="34" charset="0"/>
              </a:rPr>
              <a:t>READ Act: </a:t>
            </a:r>
            <a:r>
              <a:rPr lang="en-US" sz="1800" b="0" i="1" u="sng" strike="noStrike" dirty="0">
                <a:solidFill>
                  <a:srgbClr val="1155CC"/>
                </a:solidFill>
                <a:effectLst/>
                <a:latin typeface="Arial" panose="020B0604020202020204" pitchFamily="34" charset="0"/>
                <a:hlinkClick r:id="rId5"/>
              </a:rPr>
              <a:t>https://results.org/volunteers/action-center/action-alerts?vvsrc=%2fcampaigns%2f87023%2frespond</a:t>
            </a:r>
            <a:r>
              <a:rPr lang="en-US" sz="1800" b="0" i="1" u="none" strike="noStrike" dirty="0">
                <a:solidFill>
                  <a:srgbClr val="000000"/>
                </a:solidFill>
                <a:effectLst/>
                <a:latin typeface="Arial" panose="020B0604020202020204" pitchFamily="34" charset="0"/>
              </a:rPr>
              <a:t> </a:t>
            </a:r>
          </a:p>
          <a:p>
            <a:r>
              <a:rPr lang="en-US" sz="1800" b="0" i="1" u="none" strike="noStrike" dirty="0">
                <a:solidFill>
                  <a:srgbClr val="000000"/>
                </a:solidFill>
                <a:effectLst/>
                <a:latin typeface="Arial" panose="020B0604020202020204" pitchFamily="34" charset="0"/>
              </a:rPr>
              <a:t>End TB Now: </a:t>
            </a:r>
            <a:r>
              <a:rPr lang="en-US" sz="1800" b="0" i="1" u="sng" strike="noStrike" dirty="0">
                <a:solidFill>
                  <a:srgbClr val="1155CC"/>
                </a:solidFill>
                <a:effectLst/>
                <a:latin typeface="Arial" panose="020B0604020202020204" pitchFamily="34" charset="0"/>
                <a:hlinkClick r:id="rId6"/>
              </a:rPr>
              <a:t>https://results.org/volunteers/action-center/action-alerts?vvsrc=%2fcampaigns%2f63557%2frespond</a:t>
            </a:r>
            <a:r>
              <a:rPr lang="en-US" sz="1800" b="0" i="1" u="none" strike="noStrike" dirty="0">
                <a:solidFill>
                  <a:srgbClr val="000000"/>
                </a:solidFill>
                <a:effectLst/>
                <a:latin typeface="Arial" panose="020B0604020202020204" pitchFamily="34" charset="0"/>
              </a:rPr>
              <a:t>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209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3052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Susan</a:t>
            </a:r>
            <a:endParaRPr b="1" dirty="0"/>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Susan</a:t>
            </a:r>
            <a:endParaRPr b="1" dirty="0"/>
          </a:p>
        </p:txBody>
      </p:sp>
      <p:sp>
        <p:nvSpPr>
          <p:cNvPr id="378" name="Google Shape;378;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310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b="1" i="0" u="none" strike="noStrike" dirty="0">
                <a:solidFill>
                  <a:srgbClr val="000000"/>
                </a:solidFill>
                <a:effectLst/>
                <a:latin typeface="Arial" panose="020B0604020202020204" pitchFamily="34" charset="0"/>
              </a:rPr>
              <a:t>Susan</a:t>
            </a:r>
            <a:endParaRPr i="1" dirty="0"/>
          </a:p>
        </p:txBody>
      </p:sp>
      <p:sp>
        <p:nvSpPr>
          <p:cNvPr id="163" name="Google Shape;163;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39</a:t>
            </a:fld>
            <a:endParaRPr lang="en-US"/>
          </a:p>
        </p:txBody>
      </p:sp>
    </p:spTree>
    <p:extLst>
      <p:ext uri="{BB962C8B-B14F-4D97-AF65-F5344CB8AC3E}">
        <p14:creationId xmlns:p14="http://schemas.microsoft.com/office/powerpoint/2010/main" val="3234993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1ba38bafd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b="1" dirty="0"/>
              <a:t>Susan</a:t>
            </a:r>
            <a:endParaRPr sz="1100" dirty="0"/>
          </a:p>
        </p:txBody>
      </p:sp>
      <p:sp>
        <p:nvSpPr>
          <p:cNvPr id="315" name="Google Shape;315;g21ba38bafd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4fc29c28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Susan</a:t>
            </a:r>
            <a:br>
              <a:rPr lang="en-US" b="1" dirty="0"/>
            </a:br>
            <a:endParaRPr lang="en-US" dirty="0"/>
          </a:p>
          <a:p>
            <a:pPr marL="0" lvl="0" indent="0" algn="l" rtl="0">
              <a:lnSpc>
                <a:spcPct val="100000"/>
              </a:lnSpc>
              <a:spcBef>
                <a:spcPts val="0"/>
              </a:spcBef>
              <a:spcAft>
                <a:spcPts val="0"/>
              </a:spcAft>
              <a:buSzPts val="1400"/>
              <a:buNone/>
            </a:pPr>
            <a:r>
              <a:rPr lang="en-US" sz="1200" b="0" i="0" u="none" strike="noStrike" dirty="0">
                <a:solidFill>
                  <a:srgbClr val="000000"/>
                </a:solidFill>
                <a:effectLst/>
                <a:latin typeface="Arial" panose="020B0604020202020204" pitchFamily="34" charset="0"/>
              </a:rPr>
              <a:t>If you are inspired, share link to sign up with other volunteers in your Rise chapter: </a:t>
            </a:r>
            <a:r>
              <a:rPr lang="en-US" sz="1200" b="0" i="0" u="sng" strike="noStrike" dirty="0">
                <a:solidFill>
                  <a:srgbClr val="1155CC"/>
                </a:solidFill>
                <a:effectLst/>
                <a:latin typeface="Arial" panose="020B0604020202020204" pitchFamily="34" charset="0"/>
                <a:hlinkClick r:id="rId3"/>
              </a:rPr>
              <a:t>http://tinyurl.com/JoinRiseAdvocacyChapter</a:t>
            </a:r>
            <a:r>
              <a:rPr lang="en-US" sz="1200" b="0" i="0" u="none" strike="noStrike" dirty="0">
                <a:solidFill>
                  <a:srgbClr val="000000"/>
                </a:solidFill>
                <a:effectLst/>
                <a:latin typeface="Arial" panose="020B0604020202020204" pitchFamily="34" charset="0"/>
              </a:rPr>
              <a:t> </a:t>
            </a:r>
            <a:br>
              <a:rPr lang="en-US" sz="1200" b="0" i="0" u="none" strike="noStrike" dirty="0">
                <a:solidFill>
                  <a:srgbClr val="000000"/>
                </a:solidFill>
                <a:effectLst/>
                <a:latin typeface="Arial" panose="020B0604020202020204" pitchFamily="34" charset="0"/>
              </a:rPr>
            </a:br>
            <a:r>
              <a:rPr lang="en-US" sz="1200" b="0" i="1" u="none" strike="noStrike" dirty="0">
                <a:solidFill>
                  <a:srgbClr val="000000"/>
                </a:solidFill>
                <a:effectLst/>
                <a:latin typeface="Arial" panose="020B0604020202020204" pitchFamily="34" charset="0"/>
              </a:rPr>
              <a:t>Karyne drop the link to sign up in the chat</a:t>
            </a:r>
            <a:br>
              <a:rPr lang="en-US" sz="1200" b="0" i="1" u="none" strike="noStrike" dirty="0">
                <a:solidFill>
                  <a:srgbClr val="000000"/>
                </a:solidFill>
                <a:effectLst/>
                <a:latin typeface="Arial" panose="020B0604020202020204" pitchFamily="34" charset="0"/>
              </a:rPr>
            </a:br>
            <a:endParaRPr dirty="0"/>
          </a:p>
        </p:txBody>
      </p:sp>
      <p:sp>
        <p:nvSpPr>
          <p:cNvPr id="322" name="Google Shape;322;g14fc29c28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i="0" u="none" strike="noStrike" dirty="0">
                <a:solidFill>
                  <a:srgbClr val="000000"/>
                </a:solidFill>
                <a:effectLst/>
                <a:latin typeface="Arial" panose="020B0604020202020204" pitchFamily="34" charset="0"/>
              </a:rPr>
              <a:t>Susan</a:t>
            </a:r>
            <a:endParaRPr lang="en-US" dirty="0"/>
          </a:p>
        </p:txBody>
      </p:sp>
      <p:sp>
        <p:nvSpPr>
          <p:cNvPr id="171" name="Google Shape;171;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e1626a58c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1e1626a58c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b="1" i="0" dirty="0"/>
              <a:t>Margaret</a:t>
            </a:r>
            <a:endParaRPr b="1" i="0" dirty="0"/>
          </a:p>
        </p:txBody>
      </p:sp>
      <p:sp>
        <p:nvSpPr>
          <p:cNvPr id="200" name="Google Shape;200;g1e1626a58cf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Karyne</a:t>
            </a: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265445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Karyne</a:t>
            </a: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10054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dirty="0">
                <a:solidFill>
                  <a:srgbClr val="000000"/>
                </a:solidFill>
                <a:effectLst/>
                <a:latin typeface="Arial" panose="020B0604020202020204" pitchFamily="34" charset="0"/>
              </a:rPr>
              <a:t>Karyne</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966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f1ec144a3f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f1ec144a3f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b="1" i="0" u="none" strike="noStrike" dirty="0">
                <a:solidFill>
                  <a:srgbClr val="000000"/>
                </a:solidFill>
                <a:effectLst/>
                <a:latin typeface="Arial" panose="020B0604020202020204" pitchFamily="34" charset="0"/>
              </a:rPr>
              <a:t>Karyne</a:t>
            </a:r>
            <a:endParaRPr sz="1100" dirty="0">
              <a:latin typeface="Arial"/>
              <a:ea typeface="Arial"/>
              <a:cs typeface="Arial"/>
              <a:sym typeface="Arial"/>
            </a:endParaRPr>
          </a:p>
        </p:txBody>
      </p:sp>
      <p:sp>
        <p:nvSpPr>
          <p:cNvPr id="194" name="Google Shape;194;g1f1ec144a3f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2933988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3384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g1dd29ec108d_0_14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1dd29ec108d_0_14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7550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10/15/2024</a:t>
            </a:fld>
            <a:endParaRPr lang="en-US"/>
          </a:p>
        </p:txBody>
      </p:sp>
    </p:spTree>
    <p:extLst>
      <p:ext uri="{BB962C8B-B14F-4D97-AF65-F5344CB8AC3E}">
        <p14:creationId xmlns:p14="http://schemas.microsoft.com/office/powerpoint/2010/main" val="417332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2" name="Google Shape;92;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g1dd29ec108d_0_12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dd29ec108d_0_123"/>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9" name="Google Shape;109;g1dd29ec108d_0_123"/>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0" name="Google Shape;110;g1dd29ec108d_0_12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dd29ec108d_0_12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g10c3dc4d86b_7_5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10c3dc4d86b_7_5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1" name="Google Shape;31;g10c3dc4d86b_7_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dd29ec108d_0_151"/>
          <p:cNvSpPr>
            <a:spLocks noGrp="1"/>
          </p:cNvSpPr>
          <p:nvPr>
            <p:ph type="pic" idx="2"/>
          </p:nvPr>
        </p:nvSpPr>
        <p:spPr>
          <a:xfrm>
            <a:off x="1792288" y="459581"/>
            <a:ext cx="5486400" cy="3086100"/>
          </a:xfrm>
          <a:prstGeom prst="rect">
            <a:avLst/>
          </a:prstGeom>
          <a:noFill/>
          <a:ln>
            <a:noFill/>
          </a:ln>
        </p:spPr>
      </p:sp>
      <p:sp>
        <p:nvSpPr>
          <p:cNvPr id="130" name="Google Shape;130;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1" name="Google Shape;131;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53613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608803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26100544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10/15/2024</a:t>
            </a:fld>
            <a:endParaRPr lang="en-US"/>
          </a:p>
        </p:txBody>
      </p:sp>
    </p:spTree>
    <p:extLst>
      <p:ext uri="{BB962C8B-B14F-4D97-AF65-F5344CB8AC3E}">
        <p14:creationId xmlns:p14="http://schemas.microsoft.com/office/powerpoint/2010/main" val="737411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10/15/2024</a:t>
            </a:fld>
            <a:endParaRPr lang="en-US"/>
          </a:p>
        </p:txBody>
      </p:sp>
    </p:spTree>
    <p:extLst>
      <p:ext uri="{BB962C8B-B14F-4D97-AF65-F5344CB8AC3E}">
        <p14:creationId xmlns:p14="http://schemas.microsoft.com/office/powerpoint/2010/main" val="1935678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10/15/2024</a:t>
            </a:fld>
            <a:endParaRPr lang="en-US"/>
          </a:p>
        </p:txBody>
      </p:sp>
    </p:spTree>
    <p:extLst>
      <p:ext uri="{BB962C8B-B14F-4D97-AF65-F5344CB8AC3E}">
        <p14:creationId xmlns:p14="http://schemas.microsoft.com/office/powerpoint/2010/main" val="191391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10/15/2024</a:t>
            </a:fld>
            <a:endParaRPr lang="en-US"/>
          </a:p>
        </p:txBody>
      </p:sp>
    </p:spTree>
    <p:extLst>
      <p:ext uri="{BB962C8B-B14F-4D97-AF65-F5344CB8AC3E}">
        <p14:creationId xmlns:p14="http://schemas.microsoft.com/office/powerpoint/2010/main" val="16020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10/15/2024</a:t>
            </a:fld>
            <a:endParaRPr lang="en-US"/>
          </a:p>
        </p:txBody>
      </p:sp>
    </p:spTree>
    <p:extLst>
      <p:ext uri="{BB962C8B-B14F-4D97-AF65-F5344CB8AC3E}">
        <p14:creationId xmlns:p14="http://schemas.microsoft.com/office/powerpoint/2010/main" val="98083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10/15/2024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22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41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10/15/2024</a:t>
            </a:fld>
            <a:endParaRPr lang="en-US"/>
          </a:p>
        </p:txBody>
      </p:sp>
    </p:spTree>
    <p:extLst>
      <p:ext uri="{BB962C8B-B14F-4D97-AF65-F5344CB8AC3E}">
        <p14:creationId xmlns:p14="http://schemas.microsoft.com/office/powerpoint/2010/main" val="1583247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10/15/2024</a:t>
            </a:fld>
            <a:endParaRPr lang="en-US"/>
          </a:p>
        </p:txBody>
      </p:sp>
    </p:spTree>
    <p:extLst>
      <p:ext uri="{BB962C8B-B14F-4D97-AF65-F5344CB8AC3E}">
        <p14:creationId xmlns:p14="http://schemas.microsoft.com/office/powerpoint/2010/main" val="3246846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10/15/2024</a:t>
            </a:fld>
            <a:endParaRPr lang="en-US"/>
          </a:p>
        </p:txBody>
      </p:sp>
    </p:spTree>
    <p:extLst>
      <p:ext uri="{BB962C8B-B14F-4D97-AF65-F5344CB8AC3E}">
        <p14:creationId xmlns:p14="http://schemas.microsoft.com/office/powerpoint/2010/main" val="4036892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10/15/2024</a:t>
            </a:fld>
            <a:endParaRPr lang="en-US"/>
          </a:p>
        </p:txBody>
      </p:sp>
    </p:spTree>
    <p:extLst>
      <p:ext uri="{BB962C8B-B14F-4D97-AF65-F5344CB8AC3E}">
        <p14:creationId xmlns:p14="http://schemas.microsoft.com/office/powerpoint/2010/main" val="9045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8"/>
        <p:cNvGrpSpPr/>
        <p:nvPr/>
      </p:nvGrpSpPr>
      <p:grpSpPr>
        <a:xfrm>
          <a:off x="0" y="0"/>
          <a:ext cx="0" cy="0"/>
          <a:chOff x="0" y="0"/>
          <a:chExt cx="0" cy="0"/>
        </a:xfrm>
      </p:grpSpPr>
      <p:pic>
        <p:nvPicPr>
          <p:cNvPr id="49" name="Google Shape;49;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0" name="Google Shape;50;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1" name="Google Shape;51;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2" name="Google Shape;52;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 name="Google Shape;53;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4" name="Google Shape;54;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459581"/>
            <a:ext cx="5486400" cy="3086100"/>
          </a:xfrm>
          <a:prstGeom prst="rect">
            <a:avLst/>
          </a:prstGeom>
          <a:noFill/>
          <a:ln>
            <a:noFill/>
          </a:ln>
        </p:spPr>
      </p:sp>
      <p:sp>
        <p:nvSpPr>
          <p:cNvPr id="68" name="Google Shape;68;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5.png"/><Relationship Id="rId5" Type="http://schemas.openxmlformats.org/officeDocument/2006/relationships/slideLayout" Target="../slideLayouts/slideLayout19.xml"/><Relationship Id="rId10"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6">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93" r:id="rId12"/>
    <p:sldLayoutId id="2147483694" r:id="rId13"/>
    <p:sldLayoutId id="214748369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g1dd29ec108d_0_103" descr="RESULTS_logo_EN_CMYK_BIG (flat)2_RESULTS_logo_EN_CMYK_BIG.png"/>
          <p:cNvPicPr preferRelativeResize="0"/>
          <p:nvPr/>
        </p:nvPicPr>
        <p:blipFill rotWithShape="1">
          <a:blip r:embed="rId10">
            <a:alphaModFix/>
          </a:blip>
          <a:srcRect/>
          <a:stretch/>
        </p:blipFill>
        <p:spPr>
          <a:xfrm>
            <a:off x="7858691" y="143448"/>
            <a:ext cx="1223628" cy="982313"/>
          </a:xfrm>
          <a:prstGeom prst="rect">
            <a:avLst/>
          </a:prstGeom>
          <a:noFill/>
          <a:ln>
            <a:noFill/>
          </a:ln>
        </p:spPr>
      </p:pic>
      <p:sp>
        <p:nvSpPr>
          <p:cNvPr id="84" name="Google Shape;84;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88" name="Google Shape;88;g1dd29ec108d_0_103" descr="RESULTS_logo_EN_CMYK_BIG (flat)2_RESULTS_logo_EN_CMYK_BIG.png"/>
          <p:cNvPicPr preferRelativeResize="0"/>
          <p:nvPr/>
        </p:nvPicPr>
        <p:blipFill rotWithShape="1">
          <a:blip r:embed="rId11">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8" r:id="rId2"/>
    <p:sldLayoutId id="2147483669" r:id="rId3"/>
    <p:sldLayoutId id="2147483670" r:id="rId4"/>
    <p:sldLayoutId id="2147483671" r:id="rId5"/>
    <p:sldLayoutId id="2147483672"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3814493958"/>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10/15/2024</a:t>
            </a:fld>
            <a:endParaRPr lang="en-US"/>
          </a:p>
        </p:txBody>
      </p:sp>
    </p:spTree>
    <p:extLst>
      <p:ext uri="{BB962C8B-B14F-4D97-AF65-F5344CB8AC3E}">
        <p14:creationId xmlns:p14="http://schemas.microsoft.com/office/powerpoint/2010/main" val="42498889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spreadsheets/d/1nSwDWnl4YVotu0eANgw4TYbwtJrn6hmg/edit?gid=969013197#gid=969013197"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60670%2frespond" TargetMode="External"/><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results.org/volunteers/action-center/action-alerts?vvsrc=%2fcampaigns%2f63557%2frespond" TargetMode="External"/><Relationship Id="rId5" Type="http://schemas.openxmlformats.org/officeDocument/2006/relationships/hyperlink" Target="https://results.org/volunteers/action-center/action-alerts?vvsrc=%2fcampaigns%2f87023%2frespond" TargetMode="External"/><Relationship Id="rId4" Type="http://schemas.openxmlformats.org/officeDocument/2006/relationships/hyperlink" Target="https://results.org/volunteers/action-center/action-alerts?vvsrc=%2fcampaigns%2f59439%2frespond"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results.org/resources/write-a-letter-to-the-editor"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hyperlink" Target="https://results.org/resources/write-a-letter-to-the-editor"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microsoft.com/office/2018/10/relationships/comments" Target="../comments/modernComment_11EE_D00B0A6E.xm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hyperlink" Target="https://results.org/wp-content/uploads/2024-RESULTS-Global-Poverty-Media-Packet.pdf" TargetMode="Externa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hyperlink" Target="https://tinyurl.com/RESULTS2024"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hyperlink" Target="https://togetherwomenrise.org/programs/shes-the-firs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ng.senate.gov/newsroom/press-releases/young-praises-senate-passage-of-end-tuberculosis-now-act/"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fc495f4cb_0_0"/>
          <p:cNvSpPr txBox="1">
            <a:spLocks noGrp="1"/>
          </p:cNvSpPr>
          <p:nvPr>
            <p:ph type="title"/>
          </p:nvPr>
        </p:nvSpPr>
        <p:spPr>
          <a:xfrm>
            <a:off x="202051" y="12305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latin typeface="Open Sans"/>
                <a:ea typeface="Open Sans"/>
                <a:cs typeface="Open Sans"/>
                <a:sym typeface="Open Sans"/>
              </a:rPr>
              <a:t>Maximize Your Impact </a:t>
            </a:r>
            <a:br>
              <a:rPr lang="en-US" dirty="0">
                <a:latin typeface="Open Sans"/>
                <a:ea typeface="Open Sans"/>
                <a:cs typeface="Open Sans"/>
                <a:sym typeface="Open Sans"/>
              </a:rPr>
            </a:br>
            <a:r>
              <a:rPr lang="en-US" dirty="0">
                <a:latin typeface="Open Sans"/>
                <a:ea typeface="Open Sans"/>
                <a:cs typeface="Open Sans"/>
                <a:sym typeface="Open Sans"/>
              </a:rPr>
              <a:t>for Change</a:t>
            </a:r>
            <a:endParaRPr dirty="0">
              <a:latin typeface="Open Sans"/>
              <a:ea typeface="Open Sans"/>
              <a:cs typeface="Open Sans"/>
              <a:sym typeface="Open Sans"/>
            </a:endParaRPr>
          </a:p>
        </p:txBody>
      </p:sp>
      <p:sp>
        <p:nvSpPr>
          <p:cNvPr id="150" name="Google Shape;150;g14fc495f4cb_0_0"/>
          <p:cNvSpPr txBox="1"/>
          <p:nvPr/>
        </p:nvSpPr>
        <p:spPr>
          <a:xfrm>
            <a:off x="1125415" y="4299438"/>
            <a:ext cx="6620700" cy="4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300" b="1" i="0" u="none" strike="noStrike" cap="none" dirty="0">
                <a:solidFill>
                  <a:schemeClr val="dk1"/>
                </a:solidFill>
                <a:latin typeface="Open Sans"/>
                <a:ea typeface="Open Sans"/>
                <a:cs typeface="Open Sans"/>
                <a:sym typeface="Open Sans"/>
              </a:rPr>
              <a:t>October 15, 2024</a:t>
            </a:r>
            <a:endParaRPr sz="1900" b="1" i="0" u="none" strike="noStrike" cap="none" dirty="0">
              <a:solidFill>
                <a:srgbClr val="000000"/>
              </a:solidFill>
              <a:latin typeface="Open Sans"/>
              <a:ea typeface="Open Sans"/>
              <a:cs typeface="Open Sans"/>
              <a:sym typeface="Open Sans"/>
            </a:endParaRPr>
          </a:p>
        </p:txBody>
      </p:sp>
      <p:pic>
        <p:nvPicPr>
          <p:cNvPr id="151" name="Google Shape;151;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9010B0-8F92-F0F7-3467-088DF6B3F9C3}"/>
              </a:ext>
            </a:extLst>
          </p:cNvPr>
          <p:cNvSpPr txBox="1">
            <a:spLocks/>
          </p:cNvSpPr>
          <p:nvPr/>
        </p:nvSpPr>
        <p:spPr>
          <a:xfrm>
            <a:off x="871254" y="112745"/>
            <a:ext cx="7401491" cy="8572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400" b="1" dirty="0"/>
              <a:t>End TB Now Act</a:t>
            </a:r>
            <a:endParaRPr lang="en-US" dirty="0">
              <a:solidFill>
                <a:srgbClr val="D50032"/>
              </a:solidFill>
            </a:endParaRPr>
          </a:p>
        </p:txBody>
      </p:sp>
      <p:sp>
        <p:nvSpPr>
          <p:cNvPr id="5" name="Slide Number Placeholder 3">
            <a:extLst>
              <a:ext uri="{FF2B5EF4-FFF2-40B4-BE49-F238E27FC236}">
                <a16:creationId xmlns:a16="http://schemas.microsoft.com/office/drawing/2014/main" id="{D9C0E48F-DEC0-8AE3-41F7-4A16DC04300B}"/>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pPr/>
              <a:t>10</a:t>
            </a:fld>
            <a:endParaRPr lang="en-US"/>
          </a:p>
        </p:txBody>
      </p:sp>
      <p:graphicFrame>
        <p:nvGraphicFramePr>
          <p:cNvPr id="6" name="Diagram 5">
            <a:extLst>
              <a:ext uri="{FF2B5EF4-FFF2-40B4-BE49-F238E27FC236}">
                <a16:creationId xmlns:a16="http://schemas.microsoft.com/office/drawing/2014/main" id="{5774C3D4-79C6-8BCD-1F57-58FE625A3A62}"/>
              </a:ext>
            </a:extLst>
          </p:cNvPr>
          <p:cNvGraphicFramePr/>
          <p:nvPr>
            <p:extLst>
              <p:ext uri="{D42A27DB-BD31-4B8C-83A1-F6EECF244321}">
                <p14:modId xmlns:p14="http://schemas.microsoft.com/office/powerpoint/2010/main" val="2903338535"/>
              </p:ext>
            </p:extLst>
          </p:nvPr>
        </p:nvGraphicFramePr>
        <p:xfrm>
          <a:off x="226054" y="819420"/>
          <a:ext cx="8691890" cy="236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FEDFE7F6-D423-8789-6364-78AC8377DB12}"/>
              </a:ext>
            </a:extLst>
          </p:cNvPr>
          <p:cNvGraphicFramePr/>
          <p:nvPr>
            <p:extLst>
              <p:ext uri="{D42A27DB-BD31-4B8C-83A1-F6EECF244321}">
                <p14:modId xmlns:p14="http://schemas.microsoft.com/office/powerpoint/2010/main" val="949423914"/>
              </p:ext>
            </p:extLst>
          </p:nvPr>
        </p:nvGraphicFramePr>
        <p:xfrm>
          <a:off x="226054" y="2571750"/>
          <a:ext cx="8686800" cy="236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0303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9010B0-8F92-F0F7-3467-088DF6B3F9C3}"/>
              </a:ext>
            </a:extLst>
          </p:cNvPr>
          <p:cNvSpPr txBox="1">
            <a:spLocks/>
          </p:cNvSpPr>
          <p:nvPr/>
        </p:nvSpPr>
        <p:spPr>
          <a:xfrm>
            <a:off x="871254" y="112745"/>
            <a:ext cx="7401491" cy="8572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400" b="1" dirty="0"/>
              <a:t>Final 20 days in session!</a:t>
            </a:r>
            <a:endParaRPr lang="en-US" dirty="0">
              <a:solidFill>
                <a:srgbClr val="D50032"/>
              </a:solidFill>
            </a:endParaRPr>
          </a:p>
        </p:txBody>
      </p:sp>
      <p:sp>
        <p:nvSpPr>
          <p:cNvPr id="5" name="Slide Number Placeholder 3">
            <a:extLst>
              <a:ext uri="{FF2B5EF4-FFF2-40B4-BE49-F238E27FC236}">
                <a16:creationId xmlns:a16="http://schemas.microsoft.com/office/drawing/2014/main" id="{D9C0E48F-DEC0-8AE3-41F7-4A16DC04300B}"/>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pPr/>
              <a:t>11</a:t>
            </a:fld>
            <a:endParaRPr lang="en-US"/>
          </a:p>
        </p:txBody>
      </p:sp>
      <p:pic>
        <p:nvPicPr>
          <p:cNvPr id="3" name="Picture 2">
            <a:extLst>
              <a:ext uri="{FF2B5EF4-FFF2-40B4-BE49-F238E27FC236}">
                <a16:creationId xmlns:a16="http://schemas.microsoft.com/office/drawing/2014/main" id="{BE6BC7CB-0A27-61D4-49D3-C616F521ABF6}"/>
              </a:ext>
            </a:extLst>
          </p:cNvPr>
          <p:cNvPicPr>
            <a:picLocks noChangeAspect="1"/>
          </p:cNvPicPr>
          <p:nvPr/>
        </p:nvPicPr>
        <p:blipFill>
          <a:blip r:embed="rId2"/>
          <a:stretch>
            <a:fillRect/>
          </a:stretch>
        </p:blipFill>
        <p:spPr>
          <a:xfrm>
            <a:off x="0" y="1190445"/>
            <a:ext cx="9144000" cy="3356368"/>
          </a:xfrm>
          <a:prstGeom prst="rect">
            <a:avLst/>
          </a:prstGeom>
        </p:spPr>
      </p:pic>
    </p:spTree>
    <p:extLst>
      <p:ext uri="{BB962C8B-B14F-4D97-AF65-F5344CB8AC3E}">
        <p14:creationId xmlns:p14="http://schemas.microsoft.com/office/powerpoint/2010/main" val="1239727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2183429"/>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lang="en-US" sz="5600" b="1" dirty="0"/>
              <a:t>The READ Act Reauthorization</a:t>
            </a:r>
            <a:br>
              <a:rPr lang="en-US" sz="5600" b="1" dirty="0"/>
            </a:br>
            <a:r>
              <a:rPr lang="en-US" sz="5600" b="1" dirty="0"/>
              <a:t>(</a:t>
            </a:r>
            <a:r>
              <a:rPr lang="en-US" sz="6000" b="1" dirty="0"/>
              <a:t>S.41, H.R. 681</a:t>
            </a:r>
            <a:r>
              <a:rPr lang="en-US" sz="5600" b="1" dirty="0"/>
              <a:t>)</a:t>
            </a:r>
            <a:endParaRPr sz="5600" b="1" dirty="0"/>
          </a:p>
        </p:txBody>
      </p:sp>
      <p:pic>
        <p:nvPicPr>
          <p:cNvPr id="158" name="Google Shape;158;g14fc495f4cb_0_91"/>
          <p:cNvPicPr preferRelativeResize="0"/>
          <p:nvPr/>
        </p:nvPicPr>
        <p:blipFill rotWithShape="1">
          <a:blip r:embed="rId3">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399030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1413189" y="0"/>
            <a:ext cx="7209845" cy="1102519"/>
          </a:xfrm>
        </p:spPr>
        <p:txBody>
          <a:bodyPr>
            <a:normAutofit/>
          </a:bodyPr>
          <a:lstStyle/>
          <a:p>
            <a:r>
              <a:rPr lang="en-US" sz="2800" b="1" dirty="0"/>
              <a:t>The READ Act (S.41, H.R. 681)</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133593" y="1178701"/>
            <a:ext cx="8851441" cy="3897726"/>
          </a:xfrm>
        </p:spPr>
        <p:txBody>
          <a:bodyPr>
            <a:noAutofit/>
          </a:bodyPr>
          <a:lstStyle/>
          <a:p>
            <a:pPr marL="539750" indent="-514350" algn="l">
              <a:lnSpc>
                <a:spcPct val="120000"/>
              </a:lnSpc>
              <a:spcBef>
                <a:spcPts val="0"/>
              </a:spcBef>
              <a:spcAft>
                <a:spcPts val="1200"/>
              </a:spcAft>
              <a:buClrTx/>
              <a:buSzPct val="90000"/>
              <a:buFont typeface="+mj-lt"/>
              <a:buAutoNum type="arabicPeriod"/>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Developing a comprehensive integrated U.S. strategy that improves educational opportunities and addresses key barriers to children’s school attendance, retention and completion, </a:t>
            </a:r>
            <a:r>
              <a:rPr lang="en-US" sz="20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especially for girls;</a:t>
            </a:r>
          </a:p>
          <a:p>
            <a:pPr marL="539750" indent="-514350" algn="l">
              <a:lnSpc>
                <a:spcPct val="120000"/>
              </a:lnSpc>
              <a:spcBef>
                <a:spcPts val="0"/>
              </a:spcBef>
              <a:spcAft>
                <a:spcPts val="1200"/>
              </a:spcAft>
              <a:buClrTx/>
              <a:buSzPct val="90000"/>
              <a:buFont typeface="+mj-lt"/>
              <a:buAutoNum type="arabicPeriod"/>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Ensuring education services for children affected by conflict and other emergencies;</a:t>
            </a:r>
          </a:p>
          <a:p>
            <a:pPr marL="539750" indent="-514350" algn="l">
              <a:lnSpc>
                <a:spcPct val="120000"/>
              </a:lnSpc>
              <a:spcBef>
                <a:spcPts val="0"/>
              </a:spcBef>
              <a:spcAft>
                <a:spcPts val="1200"/>
              </a:spcAft>
              <a:buClrTx/>
              <a:buSzPct val="90000"/>
              <a:buFont typeface="+mj-lt"/>
              <a:buAutoNum type="arabicPeriod"/>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Coordinating U.S. government efforts to efficiently and effectively manage resources;</a:t>
            </a:r>
          </a:p>
          <a:p>
            <a:pPr marL="539750" indent="-514350" algn="l">
              <a:lnSpc>
                <a:spcPct val="120000"/>
              </a:lnSpc>
              <a:spcBef>
                <a:spcPts val="0"/>
              </a:spcBef>
              <a:spcAft>
                <a:spcPts val="1200"/>
              </a:spcAft>
              <a:buClrTx/>
              <a:buSzPct val="90000"/>
              <a:buFont typeface="+mj-lt"/>
              <a:buAutoNum type="arabicPeriod"/>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Working with countries to strengthen systems in order to build long-term sustainability;</a:t>
            </a:r>
          </a:p>
        </p:txBody>
      </p:sp>
      <p:pic>
        <p:nvPicPr>
          <p:cNvPr id="4" name="Google Shape;158;g14fc495f4cb_0_91">
            <a:extLst>
              <a:ext uri="{FF2B5EF4-FFF2-40B4-BE49-F238E27FC236}">
                <a16:creationId xmlns:a16="http://schemas.microsoft.com/office/drawing/2014/main" id="{9B8576FB-F2DF-CBE2-E20A-A1918A9AA37F}"/>
              </a:ext>
            </a:extLst>
          </p:cNvPr>
          <p:cNvPicPr preferRelativeResize="0"/>
          <p:nvPr/>
        </p:nvPicPr>
        <p:blipFill rotWithShape="1">
          <a:blip r:embed="rId2">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123422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1413189" y="0"/>
            <a:ext cx="7209845" cy="1102519"/>
          </a:xfrm>
        </p:spPr>
        <p:txBody>
          <a:bodyPr>
            <a:normAutofit/>
          </a:bodyPr>
          <a:lstStyle/>
          <a:p>
            <a:r>
              <a:rPr lang="en-US" sz="2800" b="1" dirty="0"/>
              <a:t>The READ Act (S.41, H.R. 681)</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133593" y="1178701"/>
            <a:ext cx="8851441" cy="3897726"/>
          </a:xfrm>
        </p:spPr>
        <p:txBody>
          <a:bodyPr>
            <a:noAutofit/>
          </a:bodyPr>
          <a:lstStyle/>
          <a:p>
            <a:pPr marL="539750" indent="-514350" algn="l">
              <a:lnSpc>
                <a:spcPct val="120000"/>
              </a:lnSpc>
              <a:spcBef>
                <a:spcPts val="0"/>
              </a:spcBef>
              <a:spcAft>
                <a:spcPts val="1200"/>
              </a:spcAft>
              <a:buClrTx/>
              <a:buSzPct val="90000"/>
              <a:buFont typeface="+mj-lt"/>
              <a:buAutoNum type="arabicPeriod" startAt="5"/>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Engaging with key partners including other donors, civil society and multilateral initiatives, including the Global Partnership for Education, to leverage U.S. contributions to achieve a greater overall impact;</a:t>
            </a:r>
          </a:p>
          <a:p>
            <a:pPr marL="539750" indent="-514350" algn="l">
              <a:lnSpc>
                <a:spcPct val="120000"/>
              </a:lnSpc>
              <a:spcBef>
                <a:spcPts val="0"/>
              </a:spcBef>
              <a:spcAft>
                <a:spcPts val="1200"/>
              </a:spcAft>
              <a:buClrTx/>
              <a:buSzPct val="90000"/>
              <a:buFont typeface="+mj-lt"/>
              <a:buAutoNum type="arabicPeriod" startAt="5"/>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Requiring specific indicators and objectives with which to measure progress; and</a:t>
            </a:r>
          </a:p>
          <a:p>
            <a:pPr marL="539750" indent="-514350" algn="l">
              <a:lnSpc>
                <a:spcPct val="120000"/>
              </a:lnSpc>
              <a:spcBef>
                <a:spcPts val="0"/>
              </a:spcBef>
              <a:spcAft>
                <a:spcPts val="1200"/>
              </a:spcAft>
              <a:buClrTx/>
              <a:buSzPct val="90000"/>
              <a:buFont typeface="+mj-lt"/>
              <a:buAutoNum type="arabicPeriod" startAt="5"/>
            </a:pPr>
            <a:r>
              <a:rPr lang="en-US"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Improving the transparency and accountability of our basic education programs, ensuring taxpayer dollars have the most impact for children worldwide. 	</a:t>
            </a:r>
          </a:p>
        </p:txBody>
      </p:sp>
      <p:pic>
        <p:nvPicPr>
          <p:cNvPr id="4" name="Google Shape;158;g14fc495f4cb_0_91">
            <a:extLst>
              <a:ext uri="{FF2B5EF4-FFF2-40B4-BE49-F238E27FC236}">
                <a16:creationId xmlns:a16="http://schemas.microsoft.com/office/drawing/2014/main" id="{9B8576FB-F2DF-CBE2-E20A-A1918A9AA37F}"/>
              </a:ext>
            </a:extLst>
          </p:cNvPr>
          <p:cNvPicPr preferRelativeResize="0"/>
          <p:nvPr/>
        </p:nvPicPr>
        <p:blipFill rotWithShape="1">
          <a:blip r:embed="rId3">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286017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9010B0-8F92-F0F7-3467-088DF6B3F9C3}"/>
              </a:ext>
            </a:extLst>
          </p:cNvPr>
          <p:cNvSpPr txBox="1">
            <a:spLocks/>
          </p:cNvSpPr>
          <p:nvPr/>
        </p:nvSpPr>
        <p:spPr>
          <a:xfrm>
            <a:off x="871254" y="112745"/>
            <a:ext cx="7401491" cy="8572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chemeClr val="tx1"/>
                </a:solidFill>
              </a:rPr>
              <a:t>The READ Act</a:t>
            </a:r>
            <a:endParaRPr lang="en-US" dirty="0">
              <a:solidFill>
                <a:schemeClr val="tx1"/>
              </a:solidFill>
            </a:endParaRPr>
          </a:p>
        </p:txBody>
      </p:sp>
      <p:sp>
        <p:nvSpPr>
          <p:cNvPr id="5" name="Slide Number Placeholder 3">
            <a:extLst>
              <a:ext uri="{FF2B5EF4-FFF2-40B4-BE49-F238E27FC236}">
                <a16:creationId xmlns:a16="http://schemas.microsoft.com/office/drawing/2014/main" id="{D9C0E48F-DEC0-8AE3-41F7-4A16DC04300B}"/>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pPr/>
              <a:t>15</a:t>
            </a:fld>
            <a:endParaRPr lang="en-US"/>
          </a:p>
        </p:txBody>
      </p:sp>
      <p:graphicFrame>
        <p:nvGraphicFramePr>
          <p:cNvPr id="6" name="Diagram 5">
            <a:extLst>
              <a:ext uri="{FF2B5EF4-FFF2-40B4-BE49-F238E27FC236}">
                <a16:creationId xmlns:a16="http://schemas.microsoft.com/office/drawing/2014/main" id="{5774C3D4-79C6-8BCD-1F57-58FE625A3A62}"/>
              </a:ext>
            </a:extLst>
          </p:cNvPr>
          <p:cNvGraphicFramePr/>
          <p:nvPr>
            <p:extLst>
              <p:ext uri="{D42A27DB-BD31-4B8C-83A1-F6EECF244321}">
                <p14:modId xmlns:p14="http://schemas.microsoft.com/office/powerpoint/2010/main" val="3865518566"/>
              </p:ext>
            </p:extLst>
          </p:nvPr>
        </p:nvGraphicFramePr>
        <p:xfrm>
          <a:off x="226054" y="819420"/>
          <a:ext cx="8691890" cy="236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FEDFE7F6-D423-8789-6364-78AC8377DB12}"/>
              </a:ext>
            </a:extLst>
          </p:cNvPr>
          <p:cNvGraphicFramePr/>
          <p:nvPr>
            <p:extLst>
              <p:ext uri="{D42A27DB-BD31-4B8C-83A1-F6EECF244321}">
                <p14:modId xmlns:p14="http://schemas.microsoft.com/office/powerpoint/2010/main" val="208198745"/>
              </p:ext>
            </p:extLst>
          </p:nvPr>
        </p:nvGraphicFramePr>
        <p:xfrm>
          <a:off x="226054" y="2571750"/>
          <a:ext cx="8686800" cy="236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2568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2183429"/>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lang="en-US" sz="5600" b="1" dirty="0"/>
              <a:t>Gavi, the Vaccine Alliance</a:t>
            </a:r>
            <a:br>
              <a:rPr lang="en-US" sz="5600" b="1" dirty="0"/>
            </a:br>
            <a:r>
              <a:rPr lang="en-US" b="1" dirty="0"/>
              <a:t>Resolutions (S. Res. 684/ H. Res. 1286)</a:t>
            </a:r>
            <a:endParaRPr b="1" dirty="0"/>
          </a:p>
        </p:txBody>
      </p:sp>
      <p:pic>
        <p:nvPicPr>
          <p:cNvPr id="158" name="Google Shape;158;g14fc495f4cb_0_91"/>
          <p:cNvPicPr preferRelativeResize="0"/>
          <p:nvPr/>
        </p:nvPicPr>
        <p:blipFill rotWithShape="1">
          <a:blip r:embed="rId3">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18006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
          <p:cNvPicPr preferRelativeResize="0"/>
          <p:nvPr/>
        </p:nvPicPr>
        <p:blipFill rotWithShape="1">
          <a:blip r:embed="rId3">
            <a:alphaModFix/>
          </a:blip>
          <a:srcRect/>
          <a:stretch/>
        </p:blipFill>
        <p:spPr>
          <a:xfrm>
            <a:off x="0" y="-354359"/>
            <a:ext cx="9236730" cy="54978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me">
            <a:extLst>
              <a:ext uri="{FF2B5EF4-FFF2-40B4-BE49-F238E27FC236}">
                <a16:creationId xmlns:a16="http://schemas.microsoft.com/office/drawing/2014/main" id="{2765D434-9BC3-655E-D475-1176911BF7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6174" y="1357975"/>
            <a:ext cx="5770047" cy="2179796"/>
          </a:xfrm>
          <a:prstGeom prst="rect">
            <a:avLst/>
          </a:prstGeom>
          <a:solidFill>
            <a:srgbClr val="FFFFFF"/>
          </a:solidFill>
        </p:spPr>
      </p:pic>
      <p:pic>
        <p:nvPicPr>
          <p:cNvPr id="3" name="Google Shape;158;g14fc495f4cb_0_91">
            <a:extLst>
              <a:ext uri="{FF2B5EF4-FFF2-40B4-BE49-F238E27FC236}">
                <a16:creationId xmlns:a16="http://schemas.microsoft.com/office/drawing/2014/main" id="{9AE5EBF7-1674-C836-4DE6-82D1D7C46E0D}"/>
              </a:ext>
            </a:extLst>
          </p:cNvPr>
          <p:cNvPicPr preferRelativeResize="0"/>
          <p:nvPr/>
        </p:nvPicPr>
        <p:blipFill rotWithShape="1">
          <a:blip r:embed="rId3">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2485267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205AA4-5D7D-68A7-EEED-0FE93196A62E}"/>
              </a:ext>
            </a:extLst>
          </p:cNvPr>
          <p:cNvPicPr>
            <a:picLocks noChangeAspect="1"/>
          </p:cNvPicPr>
          <p:nvPr/>
        </p:nvPicPr>
        <p:blipFill>
          <a:blip r:embed="rId3"/>
          <a:stretch>
            <a:fillRect/>
          </a:stretch>
        </p:blipFill>
        <p:spPr>
          <a:xfrm>
            <a:off x="241150" y="967978"/>
            <a:ext cx="8272463" cy="3893344"/>
          </a:xfrm>
          <a:prstGeom prst="rect">
            <a:avLst/>
          </a:prstGeom>
        </p:spPr>
      </p:pic>
      <p:pic>
        <p:nvPicPr>
          <p:cNvPr id="4" name="Google Shape;158;g14fc495f4cb_0_91">
            <a:extLst>
              <a:ext uri="{FF2B5EF4-FFF2-40B4-BE49-F238E27FC236}">
                <a16:creationId xmlns:a16="http://schemas.microsoft.com/office/drawing/2014/main" id="{F8FE2497-61A4-DFFF-E3C6-0BCFB5DB48B1}"/>
              </a:ext>
            </a:extLst>
          </p:cNvPr>
          <p:cNvPicPr preferRelativeResize="0"/>
          <p:nvPr/>
        </p:nvPicPr>
        <p:blipFill rotWithShape="1">
          <a:blip r:embed="rId4">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29553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59" name="Google Shape;159;g14fc495f4cb_0_91"/>
          <p:cNvSpPr txBox="1">
            <a:spLocks noGrp="1"/>
          </p:cNvSpPr>
          <p:nvPr>
            <p:ph type="title"/>
          </p:nvPr>
        </p:nvSpPr>
        <p:spPr>
          <a:xfrm>
            <a:off x="0" y="285052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i="1"/>
              <a:t>Please let us know in the chat where you </a:t>
            </a:r>
            <a:br>
              <a:rPr lang="en-US" i="1"/>
            </a:br>
            <a:r>
              <a:rPr lang="en-US" i="1"/>
              <a:t>are joining us from!</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AAF6CF-AEF9-1D8B-1355-EFF0716E9F5C}"/>
              </a:ext>
            </a:extLst>
          </p:cNvPr>
          <p:cNvPicPr>
            <a:picLocks noChangeAspect="1"/>
          </p:cNvPicPr>
          <p:nvPr/>
        </p:nvPicPr>
        <p:blipFill>
          <a:blip r:embed="rId2"/>
          <a:stretch>
            <a:fillRect/>
          </a:stretch>
        </p:blipFill>
        <p:spPr>
          <a:xfrm>
            <a:off x="1704320" y="183952"/>
            <a:ext cx="5735360" cy="4775597"/>
          </a:xfrm>
          <a:prstGeom prst="rect">
            <a:avLst/>
          </a:prstGeom>
        </p:spPr>
      </p:pic>
      <p:pic>
        <p:nvPicPr>
          <p:cNvPr id="4" name="Google Shape;158;g14fc495f4cb_0_91">
            <a:extLst>
              <a:ext uri="{FF2B5EF4-FFF2-40B4-BE49-F238E27FC236}">
                <a16:creationId xmlns:a16="http://schemas.microsoft.com/office/drawing/2014/main" id="{10790066-FAB3-0D43-C1F1-525D88CC9DEA}"/>
              </a:ext>
            </a:extLst>
          </p:cNvPr>
          <p:cNvPicPr preferRelativeResize="0"/>
          <p:nvPr/>
        </p:nvPicPr>
        <p:blipFill rotWithShape="1">
          <a:blip r:embed="rId3">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60894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02C0-A916-AF5F-745D-57E935198FBF}"/>
              </a:ext>
            </a:extLst>
          </p:cNvPr>
          <p:cNvSpPr>
            <a:spLocks noGrp="1"/>
          </p:cNvSpPr>
          <p:nvPr>
            <p:ph type="title"/>
          </p:nvPr>
        </p:nvSpPr>
        <p:spPr>
          <a:xfrm>
            <a:off x="1448602" y="120252"/>
            <a:ext cx="7401491" cy="857250"/>
          </a:xfrm>
        </p:spPr>
        <p:txBody>
          <a:bodyPr/>
          <a:lstStyle/>
          <a:p>
            <a:r>
              <a:rPr lang="en-US" b="1" dirty="0">
                <a:solidFill>
                  <a:schemeClr val="accent1"/>
                </a:solidFill>
              </a:rPr>
              <a:t>Gavi by the numbers</a:t>
            </a:r>
          </a:p>
        </p:txBody>
      </p:sp>
      <p:sp>
        <p:nvSpPr>
          <p:cNvPr id="3" name="Content Placeholder 2">
            <a:extLst>
              <a:ext uri="{FF2B5EF4-FFF2-40B4-BE49-F238E27FC236}">
                <a16:creationId xmlns:a16="http://schemas.microsoft.com/office/drawing/2014/main" id="{50B8D62C-8110-1857-5816-3296EFE62EB4}"/>
              </a:ext>
            </a:extLst>
          </p:cNvPr>
          <p:cNvSpPr>
            <a:spLocks noGrp="1"/>
          </p:cNvSpPr>
          <p:nvPr>
            <p:ph idx="1"/>
          </p:nvPr>
        </p:nvSpPr>
        <p:spPr/>
        <p:txBody>
          <a:bodyPr>
            <a:normAutofit/>
          </a:bodyPr>
          <a:lstStyle/>
          <a:p>
            <a:r>
              <a:rPr lang="en-US" b="1" dirty="0">
                <a:solidFill>
                  <a:srgbClr val="FF0000"/>
                </a:solidFill>
              </a:rPr>
              <a:t>1 billion </a:t>
            </a:r>
            <a:r>
              <a:rPr lang="en-US" dirty="0"/>
              <a:t>children immunized</a:t>
            </a:r>
          </a:p>
          <a:p>
            <a:r>
              <a:rPr lang="en-US" b="1" dirty="0">
                <a:solidFill>
                  <a:srgbClr val="FF0000"/>
                </a:solidFill>
              </a:rPr>
              <a:t>17 million </a:t>
            </a:r>
            <a:r>
              <a:rPr lang="en-US" dirty="0"/>
              <a:t>future deaths prevented</a:t>
            </a:r>
          </a:p>
          <a:p>
            <a:r>
              <a:rPr lang="en-US" b="1" dirty="0">
                <a:solidFill>
                  <a:srgbClr val="FF0000"/>
                </a:solidFill>
              </a:rPr>
              <a:t>50% </a:t>
            </a:r>
            <a:r>
              <a:rPr lang="en-US" dirty="0"/>
              <a:t>of the world’s children vaccinated by Gavi</a:t>
            </a:r>
          </a:p>
          <a:p>
            <a:r>
              <a:rPr lang="en-US" b="1" dirty="0">
                <a:solidFill>
                  <a:srgbClr val="FF0000"/>
                </a:solidFill>
              </a:rPr>
              <a:t>$54 </a:t>
            </a:r>
            <a:r>
              <a:rPr lang="en-US" dirty="0"/>
              <a:t>returned for every $1 invested</a:t>
            </a:r>
          </a:p>
          <a:p>
            <a:r>
              <a:rPr lang="en-US" b="1" dirty="0">
                <a:solidFill>
                  <a:srgbClr val="FF0000"/>
                </a:solidFill>
              </a:rPr>
              <a:t>19</a:t>
            </a:r>
            <a:r>
              <a:rPr lang="en-US" dirty="0"/>
              <a:t> countries transitioned out of support</a:t>
            </a:r>
          </a:p>
        </p:txBody>
      </p:sp>
      <p:pic>
        <p:nvPicPr>
          <p:cNvPr id="5" name="Google Shape;158;g14fc495f4cb_0_91">
            <a:extLst>
              <a:ext uri="{FF2B5EF4-FFF2-40B4-BE49-F238E27FC236}">
                <a16:creationId xmlns:a16="http://schemas.microsoft.com/office/drawing/2014/main" id="{DC23300F-98FE-B605-5DA6-73A5577984DE}"/>
              </a:ext>
            </a:extLst>
          </p:cNvPr>
          <p:cNvPicPr preferRelativeResize="0"/>
          <p:nvPr/>
        </p:nvPicPr>
        <p:blipFill rotWithShape="1">
          <a:blip r:embed="rId3">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8432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EADF2E-7A65-AD4B-517E-FCE43D7C18D5}"/>
              </a:ext>
            </a:extLst>
          </p:cNvPr>
          <p:cNvSpPr txBox="1"/>
          <p:nvPr/>
        </p:nvSpPr>
        <p:spPr>
          <a:xfrm>
            <a:off x="2576662" y="136978"/>
            <a:ext cx="5306430" cy="954107"/>
          </a:xfrm>
          <a:prstGeom prst="rect">
            <a:avLst/>
          </a:prstGeom>
          <a:noFill/>
        </p:spPr>
        <p:txBody>
          <a:bodyPr wrap="square">
            <a:spAutoFit/>
          </a:bodyPr>
          <a:lstStyle/>
          <a:p>
            <a:pPr algn="ctr"/>
            <a:r>
              <a:rPr lang="en-US" sz="2800" b="1" i="0" dirty="0">
                <a:solidFill>
                  <a:srgbClr val="080F0F"/>
                </a:solidFill>
                <a:effectLst/>
                <a:highlight>
                  <a:srgbClr val="FFFFFF"/>
                </a:highlight>
                <a:latin typeface="open sans" panose="020B0606030504020204" pitchFamily="34" charset="0"/>
              </a:rPr>
              <a:t>Gavi’s 6</a:t>
            </a:r>
            <a:r>
              <a:rPr lang="en-US" sz="2800" b="1" i="0" baseline="30000" dirty="0">
                <a:solidFill>
                  <a:srgbClr val="080F0F"/>
                </a:solidFill>
                <a:effectLst/>
                <a:highlight>
                  <a:srgbClr val="FFFFFF"/>
                </a:highlight>
                <a:latin typeface="open sans" panose="020B0606030504020204" pitchFamily="34" charset="0"/>
              </a:rPr>
              <a:t>th</a:t>
            </a:r>
            <a:r>
              <a:rPr lang="en-US" sz="2800" b="1" i="0" dirty="0">
                <a:solidFill>
                  <a:srgbClr val="080F0F"/>
                </a:solidFill>
                <a:effectLst/>
                <a:highlight>
                  <a:srgbClr val="FFFFFF"/>
                </a:highlight>
                <a:latin typeface="open sans" panose="020B0606030504020204" pitchFamily="34" charset="0"/>
              </a:rPr>
              <a:t> Replenishment Strategy</a:t>
            </a:r>
          </a:p>
        </p:txBody>
      </p:sp>
      <p:sp>
        <p:nvSpPr>
          <p:cNvPr id="3" name="TextBox 2">
            <a:extLst>
              <a:ext uri="{FF2B5EF4-FFF2-40B4-BE49-F238E27FC236}">
                <a16:creationId xmlns:a16="http://schemas.microsoft.com/office/drawing/2014/main" id="{525E1F3A-8E3E-980D-5C01-27C474F2C69F}"/>
              </a:ext>
            </a:extLst>
          </p:cNvPr>
          <p:cNvSpPr txBox="1"/>
          <p:nvPr/>
        </p:nvSpPr>
        <p:spPr>
          <a:xfrm>
            <a:off x="12537" y="1245633"/>
            <a:ext cx="9151864" cy="4524315"/>
          </a:xfrm>
          <a:prstGeom prst="rect">
            <a:avLst/>
          </a:prstGeom>
          <a:noFill/>
        </p:spPr>
        <p:txBody>
          <a:bodyPr wrap="none" rtlCol="0">
            <a:spAutoFit/>
          </a:bodyPr>
          <a:lstStyle/>
          <a:p>
            <a:pPr marL="285750" indent="-285750">
              <a:buFont typeface="Arial" panose="020B0604020202020204" pitchFamily="34" charset="0"/>
              <a:buChar char="•"/>
            </a:pPr>
            <a:r>
              <a:rPr lang="en-US" sz="1800" i="0" dirty="0">
                <a:solidFill>
                  <a:srgbClr val="212529"/>
                </a:solidFill>
                <a:effectLst/>
                <a:highlight>
                  <a:srgbClr val="FFFFFF"/>
                </a:highlight>
                <a:latin typeface="open sans" panose="020B0606030504020204" pitchFamily="34" charset="0"/>
              </a:rPr>
              <a:t>At June 20 conference, Gavi officially introduced a new 5-year </a:t>
            </a:r>
            <a:br>
              <a:rPr lang="en-US" sz="1800" i="0" dirty="0">
                <a:solidFill>
                  <a:srgbClr val="212529"/>
                </a:solidFill>
                <a:effectLst/>
                <a:highlight>
                  <a:srgbClr val="FFFFFF"/>
                </a:highlight>
                <a:latin typeface="open sans" panose="020B0606030504020204" pitchFamily="34" charset="0"/>
              </a:rPr>
            </a:br>
            <a:r>
              <a:rPr lang="en-US" sz="1800" i="0" dirty="0">
                <a:solidFill>
                  <a:srgbClr val="212529"/>
                </a:solidFill>
                <a:effectLst/>
                <a:highlight>
                  <a:srgbClr val="FFFFFF"/>
                </a:highlight>
                <a:latin typeface="open sans" panose="020B0606030504020204" pitchFamily="34" charset="0"/>
              </a:rPr>
              <a:t>strategy and </a:t>
            </a:r>
            <a:r>
              <a:rPr lang="en-US" sz="1800" dirty="0">
                <a:solidFill>
                  <a:srgbClr val="212529"/>
                </a:solidFill>
                <a:highlight>
                  <a:srgbClr val="FFFFFF"/>
                </a:highlight>
                <a:latin typeface="open sans" panose="020B0606030504020204" pitchFamily="34" charset="0"/>
              </a:rPr>
              <a:t>aims to protect 500 million children save more than 8 million</a:t>
            </a:r>
            <a:br>
              <a:rPr lang="en-US" sz="1800" dirty="0">
                <a:solidFill>
                  <a:srgbClr val="212529"/>
                </a:solidFill>
                <a:highlight>
                  <a:srgbClr val="FFFFFF"/>
                </a:highlight>
                <a:latin typeface="open sans" panose="020B0606030504020204" pitchFamily="34" charset="0"/>
              </a:rPr>
            </a:br>
            <a:r>
              <a:rPr lang="en-US" sz="1800" dirty="0">
                <a:solidFill>
                  <a:srgbClr val="212529"/>
                </a:solidFill>
                <a:highlight>
                  <a:srgbClr val="FFFFFF"/>
                </a:highlight>
                <a:latin typeface="open sans" panose="020B0606030504020204" pitchFamily="34" charset="0"/>
              </a:rPr>
              <a:t>lives between 2026-2030</a:t>
            </a:r>
            <a:br>
              <a:rPr lang="en-US" sz="1800" dirty="0">
                <a:solidFill>
                  <a:srgbClr val="212529"/>
                </a:solidFill>
                <a:highlight>
                  <a:srgbClr val="FFFFFF"/>
                </a:highlight>
                <a:latin typeface="open sans" panose="020B0606030504020204" pitchFamily="34" charset="0"/>
              </a:rPr>
            </a:br>
            <a:endParaRPr lang="en-US" sz="1800" dirty="0">
              <a:solidFill>
                <a:srgbClr val="212529"/>
              </a:solidFill>
              <a:highlight>
                <a:srgbClr val="FFFFFF"/>
              </a:highlight>
              <a:latin typeface="open sans" panose="020B0606030504020204" pitchFamily="34" charset="0"/>
            </a:endParaRPr>
          </a:p>
          <a:p>
            <a:pPr marL="285750" indent="-285750">
              <a:buFont typeface="Arial" panose="020B0604020202020204" pitchFamily="34" charset="0"/>
              <a:buChar char="•"/>
            </a:pPr>
            <a:r>
              <a:rPr lang="en-US" sz="1800" b="1" i="0" dirty="0">
                <a:solidFill>
                  <a:srgbClr val="212529"/>
                </a:solidFill>
                <a:effectLst/>
                <a:highlight>
                  <a:srgbClr val="FFFFFF"/>
                </a:highlight>
                <a:latin typeface="open sans" panose="020B0606030504020204" pitchFamily="34" charset="0"/>
              </a:rPr>
              <a:t>60 % by 2040</a:t>
            </a:r>
            <a:r>
              <a:rPr lang="en-US" sz="1800" i="0" dirty="0">
                <a:solidFill>
                  <a:srgbClr val="212529"/>
                </a:solidFill>
                <a:effectLst/>
                <a:highlight>
                  <a:srgbClr val="FFFFFF"/>
                </a:highlight>
                <a:latin typeface="open sans" panose="020B0606030504020204" pitchFamily="34" charset="0"/>
              </a:rPr>
              <a:t> - Launch of the African Vaccine Manufacturing Accelerator (AVMA), </a:t>
            </a:r>
            <a:br>
              <a:rPr lang="en-US" sz="1800" i="0" dirty="0">
                <a:solidFill>
                  <a:srgbClr val="212529"/>
                </a:solidFill>
                <a:effectLst/>
                <a:highlight>
                  <a:srgbClr val="FFFFFF"/>
                </a:highlight>
                <a:latin typeface="open sans" panose="020B0606030504020204" pitchFamily="34" charset="0"/>
              </a:rPr>
            </a:br>
            <a:r>
              <a:rPr lang="en-US" sz="1800" i="0" dirty="0">
                <a:solidFill>
                  <a:srgbClr val="212529"/>
                </a:solidFill>
                <a:effectLst/>
                <a:highlight>
                  <a:srgbClr val="FFFFFF"/>
                </a:highlight>
                <a:latin typeface="open sans" panose="020B0606030504020204" pitchFamily="34" charset="0"/>
              </a:rPr>
              <a:t>African Union has a goal to produce 60% of the continents’ vaccines by 2040</a:t>
            </a:r>
            <a:br>
              <a:rPr lang="en-US" sz="1800" i="0" dirty="0">
                <a:solidFill>
                  <a:srgbClr val="212529"/>
                </a:solidFill>
                <a:effectLst/>
                <a:highlight>
                  <a:srgbClr val="FFFFFF"/>
                </a:highlight>
                <a:latin typeface="open sans" panose="020B0606030504020204" pitchFamily="34" charset="0"/>
              </a:rPr>
            </a:br>
            <a:endParaRPr lang="en-US" sz="1800" b="1" i="0" dirty="0">
              <a:solidFill>
                <a:srgbClr val="212529"/>
              </a:solidFill>
              <a:effectLst/>
              <a:highlight>
                <a:srgbClr val="FFFFFF"/>
              </a:highlight>
              <a:latin typeface="open sans" panose="020B0606030504020204" pitchFamily="34" charset="0"/>
            </a:endParaRPr>
          </a:p>
          <a:p>
            <a:pPr marL="285750" indent="-285750">
              <a:buFont typeface="Arial" panose="020B0604020202020204" pitchFamily="34" charset="0"/>
              <a:buChar char="•"/>
            </a:pPr>
            <a:r>
              <a:rPr lang="en-US" sz="1800" i="0" dirty="0">
                <a:solidFill>
                  <a:srgbClr val="212529"/>
                </a:solidFill>
                <a:effectLst/>
                <a:highlight>
                  <a:srgbClr val="FFFFFF"/>
                </a:highlight>
                <a:latin typeface="open sans" panose="020B0606030504020204" pitchFamily="34" charset="0"/>
              </a:rPr>
              <a:t>The Biden Administration’s figure of $1.58 billion over 5 years sets us up for </a:t>
            </a:r>
            <a:br>
              <a:rPr lang="en-US" sz="1800" i="0" dirty="0">
                <a:solidFill>
                  <a:srgbClr val="212529"/>
                </a:solidFill>
                <a:effectLst/>
                <a:highlight>
                  <a:srgbClr val="FFFFFF"/>
                </a:highlight>
                <a:latin typeface="open sans" panose="020B0606030504020204" pitchFamily="34" charset="0"/>
              </a:rPr>
            </a:br>
            <a:r>
              <a:rPr lang="en-US" sz="1800" i="0" dirty="0">
                <a:solidFill>
                  <a:srgbClr val="212529"/>
                </a:solidFill>
                <a:effectLst/>
                <a:highlight>
                  <a:srgbClr val="FFFFFF"/>
                </a:highlight>
                <a:latin typeface="open sans" panose="020B0606030504020204" pitchFamily="34" charset="0"/>
              </a:rPr>
              <a:t>historic success.</a:t>
            </a:r>
            <a:br>
              <a:rPr lang="en-US" sz="1800" i="0" dirty="0">
                <a:solidFill>
                  <a:srgbClr val="212529"/>
                </a:solidFill>
                <a:effectLst/>
                <a:highlight>
                  <a:srgbClr val="FFFFFF"/>
                </a:highlight>
                <a:latin typeface="open sans" panose="020B0606030504020204" pitchFamily="34" charset="0"/>
              </a:rPr>
            </a:br>
            <a:endParaRPr lang="en-US" sz="1800" i="0" dirty="0">
              <a:solidFill>
                <a:srgbClr val="212529"/>
              </a:solidFill>
              <a:effectLst/>
              <a:highlight>
                <a:srgbClr val="FFFFFF"/>
              </a:highlight>
              <a:latin typeface="open sans" panose="020B0606030504020204" pitchFamily="34" charset="0"/>
            </a:endParaRPr>
          </a:p>
          <a:p>
            <a:pPr marL="285750" indent="-285750">
              <a:buFont typeface="Arial" panose="020B0604020202020204" pitchFamily="34" charset="0"/>
              <a:buChar char="•"/>
            </a:pPr>
            <a:r>
              <a:rPr lang="en-US" sz="1800" b="1" dirty="0">
                <a:solidFill>
                  <a:srgbClr val="212529"/>
                </a:solidFill>
                <a:highlight>
                  <a:srgbClr val="FFFFFF"/>
                </a:highlight>
                <a:latin typeface="open sans" panose="020B0606030504020204" pitchFamily="34" charset="0"/>
              </a:rPr>
              <a:t>N</a:t>
            </a:r>
            <a:r>
              <a:rPr lang="en-US" sz="1800" b="1" i="0" dirty="0">
                <a:solidFill>
                  <a:srgbClr val="212529"/>
                </a:solidFill>
                <a:effectLst/>
                <a:highlight>
                  <a:srgbClr val="FFFFFF"/>
                </a:highlight>
                <a:latin typeface="open sans" panose="020B0606030504020204" pitchFamily="34" charset="0"/>
              </a:rPr>
              <a:t>ow we’ll need Congress to deliver that funding — and push the amount </a:t>
            </a:r>
            <a:br>
              <a:rPr lang="en-US" sz="1800" b="1" i="0" dirty="0">
                <a:solidFill>
                  <a:srgbClr val="212529"/>
                </a:solidFill>
                <a:effectLst/>
                <a:highlight>
                  <a:srgbClr val="FFFFFF"/>
                </a:highlight>
                <a:latin typeface="open sans" panose="020B0606030504020204" pitchFamily="34" charset="0"/>
              </a:rPr>
            </a:br>
            <a:r>
              <a:rPr lang="en-US" sz="1800" b="1" i="0" dirty="0">
                <a:solidFill>
                  <a:srgbClr val="212529"/>
                </a:solidFill>
                <a:effectLst/>
                <a:highlight>
                  <a:srgbClr val="FFFFFF"/>
                </a:highlight>
                <a:latin typeface="open sans" panose="020B0606030504020204" pitchFamily="34" charset="0"/>
              </a:rPr>
              <a:t>even higher.</a:t>
            </a:r>
          </a:p>
          <a:p>
            <a:br>
              <a:rPr lang="en-US" sz="1800" i="0" dirty="0">
                <a:solidFill>
                  <a:srgbClr val="212529"/>
                </a:solidFill>
                <a:effectLst/>
                <a:highlight>
                  <a:srgbClr val="FFFFFF"/>
                </a:highlight>
                <a:latin typeface="open sans" panose="020B0606030504020204" pitchFamily="34" charset="0"/>
              </a:rPr>
            </a:br>
            <a:endParaRPr lang="en-US" sz="1800" i="0" dirty="0">
              <a:solidFill>
                <a:srgbClr val="212529"/>
              </a:solidFill>
              <a:effectLst/>
              <a:highlight>
                <a:srgbClr val="FFFFFF"/>
              </a:highlight>
              <a:latin typeface="open sans" panose="020B0606030504020204" pitchFamily="34" charset="0"/>
            </a:endParaRPr>
          </a:p>
          <a:p>
            <a:pPr marL="285750" indent="-285750">
              <a:buFont typeface="Arial" panose="020B0604020202020204" pitchFamily="34" charset="0"/>
              <a:buChar char="•"/>
            </a:pPr>
            <a:endParaRPr lang="en-US" sz="1800" i="0" dirty="0">
              <a:solidFill>
                <a:srgbClr val="212529"/>
              </a:solidFill>
              <a:effectLst/>
              <a:highlight>
                <a:srgbClr val="FFFFFF"/>
              </a:highlight>
              <a:latin typeface="open sans" panose="020B0606030504020204" pitchFamily="34" charset="0"/>
            </a:endParaRPr>
          </a:p>
          <a:p>
            <a:pPr marL="285750" indent="-285750">
              <a:buFont typeface="Arial" panose="020B0604020202020204" pitchFamily="34" charset="0"/>
              <a:buChar char="•"/>
            </a:pPr>
            <a:endParaRPr lang="en-US" sz="1800" dirty="0"/>
          </a:p>
        </p:txBody>
      </p:sp>
      <p:pic>
        <p:nvPicPr>
          <p:cNvPr id="4" name="Google Shape;158;g14fc495f4cb_0_91">
            <a:extLst>
              <a:ext uri="{FF2B5EF4-FFF2-40B4-BE49-F238E27FC236}">
                <a16:creationId xmlns:a16="http://schemas.microsoft.com/office/drawing/2014/main" id="{099CDCCE-BA0E-F654-C768-EDF8F0FAC44D}"/>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756179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p:nvPr/>
        </p:nvSpPr>
        <p:spPr>
          <a:xfrm>
            <a:off x="2366236" y="0"/>
            <a:ext cx="5345955"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Open Sans"/>
                <a:ea typeface="Open Sans"/>
                <a:cs typeface="Open Sans"/>
                <a:sym typeface="Open Sans"/>
              </a:rPr>
              <a:t>Gavi Resolutions – </a:t>
            </a:r>
            <a:br>
              <a:rPr lang="en-US" sz="2800" b="1" i="0" u="none" strike="noStrike" cap="none" dirty="0">
                <a:solidFill>
                  <a:srgbClr val="000000"/>
                </a:solidFill>
                <a:latin typeface="Open Sans"/>
                <a:ea typeface="Open Sans"/>
                <a:cs typeface="Open Sans"/>
                <a:sym typeface="Open Sans"/>
              </a:rPr>
            </a:br>
            <a:r>
              <a:rPr lang="en-US" sz="2800" b="1" i="0" u="none" strike="noStrike" cap="none" dirty="0" err="1">
                <a:solidFill>
                  <a:srgbClr val="000000"/>
                </a:solidFill>
                <a:latin typeface="Open Sans"/>
                <a:ea typeface="Open Sans"/>
                <a:cs typeface="Open Sans"/>
                <a:sym typeface="Open Sans"/>
              </a:rPr>
              <a:t>H.Res</a:t>
            </a:r>
            <a:r>
              <a:rPr lang="en-US" sz="2800" b="1" i="0" u="none" strike="noStrike" cap="none" dirty="0">
                <a:solidFill>
                  <a:srgbClr val="000000"/>
                </a:solidFill>
                <a:latin typeface="Open Sans"/>
                <a:ea typeface="Open Sans"/>
                <a:cs typeface="Open Sans"/>
                <a:sym typeface="Open Sans"/>
              </a:rPr>
              <a:t>. 1286/ S. Res. 684</a:t>
            </a:r>
            <a:endParaRPr sz="2800" b="0" i="0" u="none" strike="noStrike" cap="none" dirty="0">
              <a:solidFill>
                <a:srgbClr val="000000"/>
              </a:solidFill>
              <a:latin typeface="Arial"/>
              <a:ea typeface="Arial"/>
              <a:cs typeface="Arial"/>
              <a:sym typeface="Arial"/>
            </a:endParaRPr>
          </a:p>
        </p:txBody>
      </p:sp>
      <p:sp>
        <p:nvSpPr>
          <p:cNvPr id="320" name="Google Shape;320;p42"/>
          <p:cNvSpPr txBox="1"/>
          <p:nvPr/>
        </p:nvSpPr>
        <p:spPr>
          <a:xfrm>
            <a:off x="188307" y="1211235"/>
            <a:ext cx="8560800" cy="313928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Open Sans"/>
                <a:ea typeface="Open Sans"/>
                <a:cs typeface="Open Sans"/>
                <a:sym typeface="Open Sans"/>
              </a:rPr>
              <a:t>Senate Lead Sponsors: Sens. Wicker (R-MI) and Cardin (D-MD)</a:t>
            </a:r>
            <a:br>
              <a:rPr lang="en-US" sz="1800" b="0" i="0" u="none" strike="noStrike" cap="none" dirty="0">
                <a:solidFill>
                  <a:srgbClr val="000000"/>
                </a:solidFill>
                <a:latin typeface="Open Sans"/>
                <a:ea typeface="Open Sans"/>
                <a:cs typeface="Open Sans"/>
                <a:sym typeface="Open Sans"/>
              </a:rPr>
            </a:br>
            <a:r>
              <a:rPr lang="en-US" sz="1800" b="0" i="0" u="none" strike="noStrike" cap="none" dirty="0">
                <a:solidFill>
                  <a:srgbClr val="000000"/>
                </a:solidFill>
                <a:latin typeface="Open Sans"/>
                <a:ea typeface="Open Sans"/>
                <a:cs typeface="Open Sans"/>
                <a:sym typeface="Open Sans"/>
              </a:rPr>
              <a:t>House Lead Sponsors: Representatives Kean (R-NJ), Amo (D-RI), Salazar (R-FL), and Jacobs (D-CA).</a:t>
            </a:r>
            <a:br>
              <a:rPr lang="en-US" sz="1800" b="0" i="0" u="none" strike="noStrike" cap="none" dirty="0">
                <a:solidFill>
                  <a:srgbClr val="000000"/>
                </a:solidFill>
                <a:latin typeface="Open Sans"/>
                <a:ea typeface="Open Sans"/>
                <a:cs typeface="Open Sans"/>
                <a:sym typeface="Open Sans"/>
              </a:rPr>
            </a:br>
            <a:endParaRPr sz="18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Open Sans"/>
                <a:ea typeface="Open Sans"/>
                <a:cs typeface="Open Sans"/>
                <a:sym typeface="Open Sans"/>
              </a:rPr>
              <a:t>Calls for United States to have supporting role in saving children’s lives of children and protecting people’s health through Gavi, the Vaccine Alliance.</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Open Sans"/>
                <a:ea typeface="Open Sans"/>
                <a:cs typeface="Open Sans"/>
                <a:sym typeface="Open Sans"/>
              </a:rPr>
              <a:t>Gavi has been a major contributor in reducing the number of childhood deaths in lower-income countries due to vaccine-preventable disease by 70 percent since 2000.</a:t>
            </a:r>
            <a:endParaRPr sz="18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1800" b="0" i="0" u="none" strike="noStrike" cap="none" dirty="0">
              <a:solidFill>
                <a:srgbClr val="000000"/>
              </a:solidFill>
              <a:latin typeface="Open Sans"/>
              <a:ea typeface="Open Sans"/>
              <a:cs typeface="Open Sans"/>
              <a:sym typeface="Open Sans"/>
            </a:endParaRPr>
          </a:p>
        </p:txBody>
      </p:sp>
      <p:pic>
        <p:nvPicPr>
          <p:cNvPr id="3" name="Google Shape;158;g14fc495f4cb_0_91">
            <a:extLst>
              <a:ext uri="{FF2B5EF4-FFF2-40B4-BE49-F238E27FC236}">
                <a16:creationId xmlns:a16="http://schemas.microsoft.com/office/drawing/2014/main" id="{8E4AB8E9-3F40-721F-C8C2-676249CEBF00}"/>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2DDFC-E8DD-576F-62F2-227C5E853C9B}"/>
              </a:ext>
            </a:extLst>
          </p:cNvPr>
          <p:cNvSpPr>
            <a:spLocks noGrp="1"/>
          </p:cNvSpPr>
          <p:nvPr>
            <p:ph type="ctrTitle"/>
          </p:nvPr>
        </p:nvSpPr>
        <p:spPr>
          <a:xfrm>
            <a:off x="685800" y="1845326"/>
            <a:ext cx="7772400" cy="1102519"/>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Breaking through the noise with </a:t>
            </a:r>
            <a:br>
              <a:rPr lang="en-US" dirty="0">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effective media</a:t>
            </a:r>
          </a:p>
        </p:txBody>
      </p:sp>
      <p:sp>
        <p:nvSpPr>
          <p:cNvPr id="7" name="Rectangle 6">
            <a:extLst>
              <a:ext uri="{FF2B5EF4-FFF2-40B4-BE49-F238E27FC236}">
                <a16:creationId xmlns:a16="http://schemas.microsoft.com/office/drawing/2014/main" id="{8E7640B8-8B64-26A0-3A66-4DA3A07A5976}"/>
              </a:ext>
            </a:extLst>
          </p:cNvPr>
          <p:cNvSpPr/>
          <p:nvPr/>
        </p:nvSpPr>
        <p:spPr>
          <a:xfrm>
            <a:off x="7737231" y="91440"/>
            <a:ext cx="1273126" cy="120278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32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ral Election 2024: Get Informed and Vote | The New York Public Library">
            <a:extLst>
              <a:ext uri="{FF2B5EF4-FFF2-40B4-BE49-F238E27FC236}">
                <a16:creationId xmlns:a16="http://schemas.microsoft.com/office/drawing/2014/main" id="{43563556-7514-8F78-0E3B-35C41F428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175"/>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710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in suits&#10;&#10;Description automatically generated">
            <a:extLst>
              <a:ext uri="{FF2B5EF4-FFF2-40B4-BE49-F238E27FC236}">
                <a16:creationId xmlns:a16="http://schemas.microsoft.com/office/drawing/2014/main" id="{2D0C9925-7031-2346-3114-D6D44834224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0787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58;g14fc495f4cb_0_91">
            <a:extLst>
              <a:ext uri="{FF2B5EF4-FFF2-40B4-BE49-F238E27FC236}">
                <a16:creationId xmlns:a16="http://schemas.microsoft.com/office/drawing/2014/main" id="{4712FA61-1033-F762-B88F-F52A7695F483}"/>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pic>
        <p:nvPicPr>
          <p:cNvPr id="8" name="Picture 7" descr="A newspaper with text and cartoon&#10;&#10;Description automatically generated">
            <a:extLst>
              <a:ext uri="{FF2B5EF4-FFF2-40B4-BE49-F238E27FC236}">
                <a16:creationId xmlns:a16="http://schemas.microsoft.com/office/drawing/2014/main" id="{E733A54E-7335-FF8C-09B1-1A8193B9AECB}"/>
              </a:ext>
            </a:extLst>
          </p:cNvPr>
          <p:cNvPicPr>
            <a:picLocks noChangeAspect="1"/>
          </p:cNvPicPr>
          <p:nvPr/>
        </p:nvPicPr>
        <p:blipFill>
          <a:blip r:embed="rId4"/>
          <a:stretch>
            <a:fillRect/>
          </a:stretch>
        </p:blipFill>
        <p:spPr>
          <a:xfrm>
            <a:off x="30994" y="-1643057"/>
            <a:ext cx="9082011" cy="6786557"/>
          </a:xfrm>
          <a:prstGeom prst="rect">
            <a:avLst/>
          </a:prstGeom>
        </p:spPr>
      </p:pic>
      <p:sp>
        <p:nvSpPr>
          <p:cNvPr id="9" name="Rectangle 8">
            <a:extLst>
              <a:ext uri="{FF2B5EF4-FFF2-40B4-BE49-F238E27FC236}">
                <a16:creationId xmlns:a16="http://schemas.microsoft.com/office/drawing/2014/main" id="{53423497-6E5D-4D05-EF85-E699DFCB7B08}"/>
              </a:ext>
            </a:extLst>
          </p:cNvPr>
          <p:cNvSpPr/>
          <p:nvPr/>
        </p:nvSpPr>
        <p:spPr>
          <a:xfrm>
            <a:off x="4562374" y="2213811"/>
            <a:ext cx="2069431" cy="283945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EE3787-52A1-D334-E08D-8D63A57E4CF2}"/>
              </a:ext>
            </a:extLst>
          </p:cNvPr>
          <p:cNvSpPr/>
          <p:nvPr/>
        </p:nvSpPr>
        <p:spPr>
          <a:xfrm>
            <a:off x="2423963" y="3633537"/>
            <a:ext cx="2069431" cy="13764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829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1595127" y="63849"/>
            <a:ext cx="7209845" cy="1102519"/>
          </a:xfrm>
        </p:spPr>
        <p:txBody>
          <a:bodyPr>
            <a:normAutofit/>
          </a:bodyPr>
          <a:lstStyle/>
          <a:p>
            <a:r>
              <a:rPr lang="en-US" sz="4000" b="1" dirty="0"/>
              <a:t>Why do we use media?</a:t>
            </a:r>
          </a:p>
        </p:txBody>
      </p:sp>
      <p:sp>
        <p:nvSpPr>
          <p:cNvPr id="3" name="Google Shape;266;g14388b835e1_0_23">
            <a:extLst>
              <a:ext uri="{FF2B5EF4-FFF2-40B4-BE49-F238E27FC236}">
                <a16:creationId xmlns:a16="http://schemas.microsoft.com/office/drawing/2014/main" id="{67F80E70-1F6B-6692-74D9-A6A6574F7610}"/>
              </a:ext>
            </a:extLst>
          </p:cNvPr>
          <p:cNvSpPr txBox="1"/>
          <p:nvPr/>
        </p:nvSpPr>
        <p:spPr>
          <a:xfrm>
            <a:off x="130921" y="1165075"/>
            <a:ext cx="8225100" cy="3570600"/>
          </a:xfrm>
          <a:prstGeom prst="rect">
            <a:avLst/>
          </a:prstGeom>
          <a:noFill/>
          <a:ln>
            <a:noFill/>
          </a:ln>
        </p:spPr>
        <p:txBody>
          <a:bodyPr spcFirstLastPara="1" wrap="square" lIns="91425" tIns="45700" rIns="91425" bIns="45700" anchor="t" anchorCtr="0">
            <a:normAutofit fontScale="32500" lnSpcReduction="20000"/>
          </a:bodyPr>
          <a:lstStyle/>
          <a:p>
            <a:pPr marL="482600" indent="-411480">
              <a:spcBef>
                <a:spcPts val="640"/>
              </a:spcBef>
              <a:buClr>
                <a:schemeClr val="dk1"/>
              </a:buClr>
              <a:buSzPct val="100000"/>
              <a:buFont typeface="Arial"/>
              <a:buChar char="•"/>
            </a:pPr>
            <a:r>
              <a:rPr lang="en-US" sz="8600" dirty="0">
                <a:solidFill>
                  <a:schemeClr val="dk1"/>
                </a:solidFill>
                <a:latin typeface="Open Sans"/>
                <a:ea typeface="Open Sans"/>
                <a:cs typeface="Open Sans"/>
                <a:sym typeface="Open Sans"/>
              </a:rPr>
              <a:t>Making connections between the issues we advocate on and current events</a:t>
            </a:r>
            <a:br>
              <a:rPr lang="en-US" sz="8600" dirty="0">
                <a:solidFill>
                  <a:schemeClr val="dk1"/>
                </a:solidFill>
                <a:latin typeface="Open Sans"/>
                <a:ea typeface="Open Sans"/>
                <a:cs typeface="Open Sans"/>
                <a:sym typeface="Open Sans"/>
              </a:rPr>
            </a:br>
            <a:endParaRPr lang="en-US" sz="8600" dirty="0">
              <a:solidFill>
                <a:schemeClr val="dk1"/>
              </a:solidFill>
              <a:latin typeface="Open Sans"/>
              <a:ea typeface="Open Sans"/>
              <a:cs typeface="Open Sans"/>
            </a:endParaRPr>
          </a:p>
          <a:p>
            <a:pPr marL="482600" indent="-411480">
              <a:spcBef>
                <a:spcPts val="640"/>
              </a:spcBef>
              <a:buClr>
                <a:schemeClr val="dk1"/>
              </a:buClr>
              <a:buSzPct val="100000"/>
              <a:buFont typeface="Arial"/>
              <a:buChar char="•"/>
            </a:pPr>
            <a:r>
              <a:rPr lang="en-US" sz="8600" dirty="0">
                <a:latin typeface="Open Sans"/>
                <a:ea typeface="Open Sans"/>
                <a:cs typeface="Open Sans"/>
              </a:rPr>
              <a:t>Bringing awareness of these issues to our community (more constituents &amp; </a:t>
            </a:r>
            <a:r>
              <a:rPr lang="en-US" sz="8600" u="sng" dirty="0">
                <a:latin typeface="Open Sans"/>
                <a:ea typeface="Open Sans"/>
                <a:cs typeface="Open Sans"/>
              </a:rPr>
              <a:t>voters</a:t>
            </a:r>
            <a:r>
              <a:rPr lang="en-US" sz="8600" dirty="0">
                <a:latin typeface="Open Sans"/>
                <a:ea typeface="Open Sans"/>
                <a:cs typeface="Open Sans"/>
              </a:rPr>
              <a:t>)</a:t>
            </a:r>
            <a:br>
              <a:rPr lang="en-US" sz="8600" dirty="0">
                <a:latin typeface="Open Sans"/>
                <a:ea typeface="Open Sans"/>
                <a:cs typeface="Open Sans"/>
              </a:rPr>
            </a:br>
            <a:endParaRPr lang="en-US" sz="8600" dirty="0">
              <a:latin typeface="Open Sans"/>
              <a:ea typeface="Open Sans"/>
              <a:cs typeface="Open Sans"/>
            </a:endParaRPr>
          </a:p>
          <a:p>
            <a:pPr marL="482600" indent="-411480">
              <a:spcBef>
                <a:spcPts val="640"/>
              </a:spcBef>
              <a:buClr>
                <a:schemeClr val="dk1"/>
              </a:buClr>
              <a:buSzPct val="100000"/>
              <a:buFont typeface="Arial"/>
              <a:buChar char="•"/>
            </a:pPr>
            <a:r>
              <a:rPr lang="en-US" sz="8600" dirty="0">
                <a:latin typeface="Open Sans"/>
                <a:ea typeface="Open Sans"/>
                <a:cs typeface="Open Sans"/>
              </a:rPr>
              <a:t>Puts pressure on MOCs to act (they monitor what is being said about them in the media)</a:t>
            </a:r>
          </a:p>
          <a:p>
            <a:pPr marL="457200" marR="0" lvl="0" indent="0" algn="l" rtl="0">
              <a:lnSpc>
                <a:spcPct val="5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200" b="0" i="0" u="none" strike="noStrike" cap="none" dirty="0">
              <a:solidFill>
                <a:schemeClr val="dk1"/>
              </a:solidFill>
              <a:latin typeface="Calibri"/>
              <a:ea typeface="Calibri"/>
              <a:cs typeface="Calibri"/>
              <a:sym typeface="Calibri"/>
            </a:endParaRPr>
          </a:p>
        </p:txBody>
      </p:sp>
      <p:pic>
        <p:nvPicPr>
          <p:cNvPr id="4" name="Google Shape;158;g14fc495f4cb_0_91">
            <a:extLst>
              <a:ext uri="{FF2B5EF4-FFF2-40B4-BE49-F238E27FC236}">
                <a16:creationId xmlns:a16="http://schemas.microsoft.com/office/drawing/2014/main" id="{4712FA61-1033-F762-B88F-F52A7695F483}"/>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91088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1350676" y="61328"/>
            <a:ext cx="7209845" cy="1102519"/>
          </a:xfrm>
        </p:spPr>
        <p:txBody>
          <a:bodyPr>
            <a:normAutofit/>
          </a:bodyPr>
          <a:lstStyle/>
          <a:p>
            <a:r>
              <a:rPr lang="en-US" sz="4000" b="1" dirty="0"/>
              <a:t>How to get started</a:t>
            </a:r>
          </a:p>
        </p:txBody>
      </p:sp>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156810" y="1091295"/>
            <a:ext cx="8084054" cy="3602666"/>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600" b="1" dirty="0">
                <a:solidFill>
                  <a:schemeClr val="tx1"/>
                </a:solidFill>
                <a:latin typeface="Open Sans"/>
                <a:ea typeface="Open Sans"/>
                <a:cs typeface="Open Sans"/>
              </a:rPr>
              <a:t>Find a local hook</a:t>
            </a:r>
          </a:p>
          <a:p>
            <a:pPr lvl="1" indent="-457200" algn="l">
              <a:spcBef>
                <a:spcPts val="0"/>
              </a:spcBef>
              <a:spcAft>
                <a:spcPts val="1200"/>
              </a:spcAft>
              <a:buClrTx/>
              <a:buFont typeface="Arial" panose="020B0604020202020204" pitchFamily="34" charset="0"/>
              <a:buChar char="•"/>
            </a:pPr>
            <a:r>
              <a:rPr lang="en-US" sz="1800" dirty="0">
                <a:solidFill>
                  <a:schemeClr val="tx1"/>
                </a:solidFill>
                <a:latin typeface="Open Sans"/>
                <a:ea typeface="Open Sans"/>
                <a:cs typeface="Open Sans"/>
              </a:rPr>
              <a:t>Articles in the paper? Make the connection to other global issues that intersect with education, nutrition, and health</a:t>
            </a:r>
          </a:p>
          <a:p>
            <a:pPr lvl="1" indent="-457200" algn="l">
              <a:spcBef>
                <a:spcPts val="0"/>
              </a:spcBef>
              <a:spcAft>
                <a:spcPts val="1200"/>
              </a:spcAft>
              <a:buClrTx/>
              <a:buFont typeface="Arial" panose="020B0604020202020204" pitchFamily="34" charset="0"/>
              <a:buChar char="•"/>
            </a:pPr>
            <a:r>
              <a:rPr lang="en-US" sz="1800" dirty="0">
                <a:solidFill>
                  <a:schemeClr val="tx1"/>
                </a:solidFill>
                <a:latin typeface="Open Sans"/>
                <a:ea typeface="Open Sans"/>
                <a:cs typeface="Open Sans"/>
              </a:rPr>
              <a:t>Important statistic relevant to your district or state?</a:t>
            </a:r>
          </a:p>
          <a:p>
            <a:pPr lvl="1" indent="-457200" algn="l">
              <a:spcBef>
                <a:spcPts val="0"/>
              </a:spcBef>
              <a:spcAft>
                <a:spcPts val="1200"/>
              </a:spcAft>
              <a:buClrTx/>
              <a:buFont typeface="Arial" panose="020B0604020202020204" pitchFamily="34" charset="0"/>
              <a:buChar char="•"/>
            </a:pPr>
            <a:r>
              <a:rPr lang="en-US" sz="1800" dirty="0">
                <a:solidFill>
                  <a:schemeClr val="tx1"/>
                </a:solidFill>
                <a:latin typeface="Open Sans"/>
                <a:ea typeface="Open Sans"/>
                <a:cs typeface="Open Sans"/>
              </a:rPr>
              <a:t>Respond to other published media </a:t>
            </a:r>
          </a:p>
          <a:p>
            <a:pPr lvl="1" indent="-457200" algn="l">
              <a:spcBef>
                <a:spcPts val="0"/>
              </a:spcBef>
              <a:spcAft>
                <a:spcPts val="1200"/>
              </a:spcAft>
              <a:buClrTx/>
              <a:buFont typeface="Arial" panose="020B0604020202020204" pitchFamily="34" charset="0"/>
              <a:buChar char="•"/>
            </a:pPr>
            <a:r>
              <a:rPr lang="en-US" sz="1800" dirty="0">
                <a:solidFill>
                  <a:schemeClr val="tx1"/>
                </a:solidFill>
                <a:latin typeface="Open Sans"/>
                <a:ea typeface="Open Sans"/>
                <a:cs typeface="Open Sans"/>
              </a:rPr>
              <a:t>Thank you to your Rep. or Senator</a:t>
            </a:r>
          </a:p>
          <a:p>
            <a:pPr indent="-457200" algn="l">
              <a:spcBef>
                <a:spcPts val="0"/>
              </a:spcBef>
              <a:spcAft>
                <a:spcPts val="1200"/>
              </a:spcAft>
              <a:buClrTx/>
              <a:buFont typeface="Arial" panose="020B0604020202020204" pitchFamily="34" charset="0"/>
              <a:buChar char="•"/>
            </a:pPr>
            <a:r>
              <a:rPr lang="en-US" sz="2600" dirty="0">
                <a:solidFill>
                  <a:schemeClr val="tx1"/>
                </a:solidFill>
                <a:latin typeface="Open Sans"/>
                <a:ea typeface="Open Sans"/>
                <a:cs typeface="Open Sans"/>
              </a:rPr>
              <a:t>Looking for relevant hooks? </a:t>
            </a:r>
            <a:r>
              <a:rPr lang="en-US" sz="2600" dirty="0">
                <a:solidFill>
                  <a:schemeClr val="tx1"/>
                </a:solidFill>
                <a:latin typeface="Open Sans"/>
                <a:ea typeface="Open Sans"/>
                <a:cs typeface="Open Sans"/>
                <a:hlinkClick r:id="rId3"/>
              </a:rPr>
              <a:t>Check out this resource</a:t>
            </a:r>
            <a:r>
              <a:rPr lang="en-US" sz="2600" dirty="0">
                <a:solidFill>
                  <a:schemeClr val="tx1"/>
                </a:solidFill>
                <a:latin typeface="Open Sans"/>
                <a:ea typeface="Open Sans"/>
                <a:cs typeface="Open Sans"/>
              </a:rPr>
              <a:t>.</a:t>
            </a: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pic>
        <p:nvPicPr>
          <p:cNvPr id="3" name="Google Shape;158;g14fc495f4cb_0_91">
            <a:extLst>
              <a:ext uri="{FF2B5EF4-FFF2-40B4-BE49-F238E27FC236}">
                <a16:creationId xmlns:a16="http://schemas.microsoft.com/office/drawing/2014/main" id="{76E61AA2-5292-F87D-3F75-44F25080B13B}"/>
              </a:ext>
            </a:extLst>
          </p:cNvPr>
          <p:cNvPicPr preferRelativeResize="0"/>
          <p:nvPr/>
        </p:nvPicPr>
        <p:blipFill rotWithShape="1">
          <a:blip r:embed="rId4">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332782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66" name="Google Shape;166;g1f1ec144a3f_0_0"/>
          <p:cNvSpPr txBox="1">
            <a:spLocks noGrp="1"/>
          </p:cNvSpPr>
          <p:nvPr>
            <p:ph type="body" idx="1"/>
          </p:nvPr>
        </p:nvSpPr>
        <p:spPr>
          <a:xfrm>
            <a:off x="310055" y="1209754"/>
            <a:ext cx="8523900" cy="3369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dirty="0">
                <a:latin typeface="Open Sans"/>
                <a:ea typeface="Open Sans"/>
                <a:cs typeface="Open Sans"/>
                <a:sym typeface="Open Sans"/>
              </a:rPr>
              <a:t>Together Women Rise’s Mission</a:t>
            </a:r>
            <a:endParaRPr dirty="0">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dirty="0">
                <a:latin typeface="Open Sans"/>
                <a:ea typeface="Open Sans"/>
                <a:cs typeface="Open Sans"/>
                <a:sym typeface="Open Sans"/>
              </a:rPr>
            </a:br>
            <a:r>
              <a:rPr lang="en-US" b="1" dirty="0">
                <a:latin typeface="Open Sans"/>
                <a:ea typeface="Open Sans"/>
                <a:cs typeface="Open Sans"/>
                <a:sym typeface="Open Sans"/>
              </a:rPr>
              <a:t>Together Women Rise cultivates the collective power of community to achieve global gender equality.</a:t>
            </a:r>
            <a:br>
              <a:rPr lang="en-US" dirty="0">
                <a:latin typeface="Open Sans"/>
                <a:ea typeface="Open Sans"/>
                <a:cs typeface="Open Sans"/>
                <a:sym typeface="Open Sans"/>
              </a:rPr>
            </a:br>
            <a:r>
              <a:rPr lang="en-US" dirty="0">
                <a:latin typeface="Open Sans"/>
                <a:ea typeface="Open Sans"/>
                <a:cs typeface="Open Sans"/>
                <a:sym typeface="Open Sans"/>
              </a:rPr>
              <a:t> </a:t>
            </a:r>
            <a:endParaRPr dirty="0">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dirty="0">
                <a:latin typeface="Open Sans"/>
                <a:ea typeface="Open Sans"/>
                <a:cs typeface="Open Sans"/>
                <a:sym typeface="Open Sans"/>
              </a:rPr>
            </a:br>
            <a:r>
              <a:rPr lang="en-US" b="1" dirty="0">
                <a:latin typeface="Open Sans"/>
                <a:ea typeface="Open Sans"/>
                <a:cs typeface="Open Sans"/>
                <a:sym typeface="Open Sans"/>
              </a:rPr>
              <a:t>OUR VISION</a:t>
            </a:r>
            <a:endParaRPr dirty="0">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dirty="0">
                <a:latin typeface="Open Sans"/>
                <a:ea typeface="Open Sans"/>
                <a:cs typeface="Open Sans"/>
                <a:sym typeface="Open Sans"/>
              </a:rPr>
            </a:br>
            <a:r>
              <a:rPr lang="en-US" b="1" dirty="0">
                <a:latin typeface="Open Sans"/>
                <a:ea typeface="Open Sans"/>
                <a:cs typeface="Open Sans"/>
                <a:sym typeface="Open Sans"/>
              </a:rPr>
              <a:t>Together Women Rise envisions a world where every person</a:t>
            </a:r>
            <a:br>
              <a:rPr lang="en-US" b="1" dirty="0">
                <a:latin typeface="Open Sans"/>
                <a:ea typeface="Open Sans"/>
                <a:cs typeface="Open Sans"/>
                <a:sym typeface="Open Sans"/>
              </a:rPr>
            </a:br>
            <a:r>
              <a:rPr lang="en-US" b="1" dirty="0">
                <a:latin typeface="Open Sans"/>
                <a:ea typeface="Open Sans"/>
                <a:cs typeface="Open Sans"/>
                <a:sym typeface="Open Sans"/>
              </a:rPr>
              <a:t>has the same opportunities to thrive</a:t>
            </a:r>
            <a:br>
              <a:rPr lang="en-US" b="1" dirty="0">
                <a:latin typeface="Open Sans"/>
                <a:ea typeface="Open Sans"/>
                <a:cs typeface="Open Sans"/>
                <a:sym typeface="Open Sans"/>
              </a:rPr>
            </a:br>
            <a:r>
              <a:rPr lang="en-US" b="1" dirty="0">
                <a:latin typeface="Open Sans"/>
                <a:ea typeface="Open Sans"/>
                <a:cs typeface="Open Sans"/>
                <a:sym typeface="Open Sans"/>
              </a:rPr>
              <a:t>regardless of their gender or where they live.</a:t>
            </a:r>
            <a:endParaRPr dirty="0">
              <a:latin typeface="Open Sans"/>
              <a:ea typeface="Open Sans"/>
              <a:cs typeface="Open Sans"/>
              <a:sym typeface="Open Sans"/>
            </a:endParaRPr>
          </a:p>
        </p:txBody>
      </p:sp>
      <p:pic>
        <p:nvPicPr>
          <p:cNvPr id="167" name="Google Shape;167;g1f1ec144a3f_0_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144273" y="1464634"/>
            <a:ext cx="8855454" cy="3602666"/>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200" b="1" dirty="0">
                <a:solidFill>
                  <a:schemeClr val="tx1"/>
                </a:solidFill>
                <a:latin typeface="Open Sans"/>
                <a:ea typeface="Open Sans"/>
                <a:cs typeface="Open Sans"/>
              </a:rPr>
              <a:t>Use sample LTE template to get you started, personalize it. </a:t>
            </a:r>
            <a:br>
              <a:rPr lang="en-US" sz="2200" b="1" dirty="0">
                <a:solidFill>
                  <a:schemeClr val="tx1"/>
                </a:solidFill>
                <a:latin typeface="Open Sans"/>
                <a:ea typeface="Open Sans"/>
                <a:cs typeface="Open Sans"/>
              </a:rPr>
            </a:br>
            <a:r>
              <a:rPr lang="en-US" sz="2200" i="1" dirty="0">
                <a:solidFill>
                  <a:schemeClr val="tx1"/>
                </a:solidFill>
                <a:latin typeface="Open Sans"/>
                <a:ea typeface="Open Sans"/>
                <a:cs typeface="Open Sans"/>
              </a:rPr>
              <a:t>Why is this issue important to you? Why should it be important to our members of Congress &amp; Candidates?</a:t>
            </a: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Gavi, the Vaccine Alliance: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3"/>
              </a:rPr>
              <a:t>Media: Congress should support Gavi's life-saving work</a:t>
            </a: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Nutrition &amp; Nutrition for Growth: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4"/>
              </a:rPr>
              <a:t>Media: The US must make a strong, early pledge to Nutrition for Growth</a:t>
            </a:r>
            <a:endPar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Education: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5"/>
              </a:rPr>
              <a:t>Media: Every child deserves an education</a:t>
            </a:r>
            <a:endPar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marL="1143000" lvl="2" indent="-228600" algn="l">
              <a:lnSpc>
                <a:spcPct val="107000"/>
              </a:lnSpc>
              <a:spcBef>
                <a:spcPts val="0"/>
              </a:spcBef>
              <a:buFont typeface="Wingdings" panose="05000000000000000000" pitchFamily="2" charset="2"/>
              <a:buChar char=""/>
            </a:pPr>
            <a:r>
              <a:rPr lang="en-US" sz="180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Tuberculosis: </a:t>
            </a:r>
            <a:r>
              <a:rPr lang="en-US" sz="1800" u="sng"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hlinkClick r:id="rId6"/>
              </a:rPr>
              <a:t>The House must pass the End TB Now Act</a:t>
            </a: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914400" marR="0" lvl="2" indent="0" algn="l">
              <a:lnSpc>
                <a:spcPct val="107000"/>
              </a:lnSpc>
              <a:spcBef>
                <a:spcPts val="0"/>
              </a:spcBef>
              <a:spcAft>
                <a:spcPts val="0"/>
              </a:spcAft>
            </a:pP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a:lnSpc>
                <a:spcPct val="107000"/>
              </a:lnSpc>
              <a:spcBef>
                <a:spcPts val="0"/>
              </a:spcBef>
              <a:spcAft>
                <a:spcPts val="0"/>
              </a:spcAft>
              <a:buFont typeface="Wingdings" panose="05000000000000000000" pitchFamily="2" charset="2"/>
              <a:buChar char=""/>
            </a:pPr>
            <a:endPar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1470436" y="61328"/>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How to get started</a:t>
            </a:r>
          </a:p>
        </p:txBody>
      </p:sp>
      <p:pic>
        <p:nvPicPr>
          <p:cNvPr id="2" name="Google Shape;158;g14fc495f4cb_0_91">
            <a:extLst>
              <a:ext uri="{FF2B5EF4-FFF2-40B4-BE49-F238E27FC236}">
                <a16:creationId xmlns:a16="http://schemas.microsoft.com/office/drawing/2014/main" id="{01184057-D6EA-9A58-B3C3-AA6B2A30121B}"/>
              </a:ext>
            </a:extLst>
          </p:cNvPr>
          <p:cNvPicPr preferRelativeResize="0"/>
          <p:nvPr/>
        </p:nvPicPr>
        <p:blipFill rotWithShape="1">
          <a:blip r:embed="rId7">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213522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91150" y="1122107"/>
            <a:ext cx="8961699" cy="3775357"/>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hlinkClick r:id="rId3"/>
              </a:rPr>
              <a:t>Remember your C’s</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a:t>
            </a:r>
            <a:r>
              <a:rPr lang="en-US" sz="2100" b="1" dirty="0">
                <a:solidFill>
                  <a:schemeClr val="tx1"/>
                </a:solidFill>
                <a:latin typeface="Open Sans"/>
                <a:ea typeface="Open Sans"/>
                <a:cs typeface="Open Sans"/>
              </a:rPr>
              <a:t>current </a:t>
            </a:r>
            <a:r>
              <a:rPr lang="en-US" sz="2100" dirty="0">
                <a:solidFill>
                  <a:schemeClr val="tx1"/>
                </a:solidFill>
                <a:latin typeface="Open Sans"/>
                <a:ea typeface="Open Sans"/>
                <a:cs typeface="Open Sans"/>
              </a:rPr>
              <a:t>– respond to recent article or current event</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rPr>
              <a:t>Construct </a:t>
            </a:r>
            <a:r>
              <a:rPr lang="en-US" sz="2100" dirty="0">
                <a:solidFill>
                  <a:schemeClr val="tx1"/>
                </a:solidFill>
                <a:latin typeface="Open Sans"/>
                <a:ea typeface="Open Sans"/>
                <a:cs typeface="Open Sans"/>
              </a:rPr>
              <a:t>your LTE in EPIC format </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Keep it </a:t>
            </a:r>
            <a:r>
              <a:rPr lang="en-US" sz="2100" b="1" dirty="0">
                <a:solidFill>
                  <a:schemeClr val="tx1"/>
                </a:solidFill>
                <a:latin typeface="Open Sans"/>
                <a:ea typeface="Open Sans"/>
                <a:cs typeface="Open Sans"/>
              </a:rPr>
              <a:t>concise: </a:t>
            </a:r>
            <a:r>
              <a:rPr lang="en-US" sz="2100" dirty="0">
                <a:solidFill>
                  <a:schemeClr val="tx1"/>
                </a:solidFill>
                <a:latin typeface="Open Sans"/>
                <a:ea typeface="Open Sans"/>
                <a:cs typeface="Open Sans"/>
              </a:rPr>
              <a:t>Rule of thumb is 150 - 200 words or less (follow the paper’s guidelines on word count)</a:t>
            </a:r>
          </a:p>
          <a:p>
            <a:pPr lvl="1"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rPr>
              <a:t>Connect</a:t>
            </a:r>
            <a:r>
              <a:rPr lang="en-US" sz="2100" dirty="0">
                <a:solidFill>
                  <a:schemeClr val="tx1"/>
                </a:solidFill>
                <a:latin typeface="Open Sans"/>
                <a:ea typeface="Open Sans"/>
                <a:cs typeface="Open Sans"/>
              </a:rPr>
              <a:t> </a:t>
            </a:r>
            <a:r>
              <a:rPr lang="en-US" sz="2100" b="1" dirty="0">
                <a:solidFill>
                  <a:schemeClr val="tx1"/>
                </a:solidFill>
                <a:latin typeface="Open Sans"/>
                <a:ea typeface="Open Sans"/>
                <a:cs typeface="Open Sans"/>
              </a:rPr>
              <a:t>the dots</a:t>
            </a:r>
            <a:r>
              <a:rPr lang="en-US" sz="2100" dirty="0">
                <a:solidFill>
                  <a:schemeClr val="tx1"/>
                </a:solidFill>
                <a:latin typeface="Open Sans"/>
                <a:ea typeface="Open Sans"/>
                <a:cs typeface="Open Sans"/>
              </a:rPr>
              <a:t>: How is this relevant to your community/district/state?</a:t>
            </a:r>
          </a:p>
          <a:p>
            <a:pPr marL="457200" lvl="1" indent="0" algn="l">
              <a:spcBef>
                <a:spcPts val="0"/>
              </a:spcBef>
              <a:spcAft>
                <a:spcPts val="1200"/>
              </a:spcAft>
              <a:buClrTx/>
            </a:pPr>
            <a:endParaRPr lang="en-US" sz="2100"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1582339" y="0"/>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Tips on writing LTEs</a:t>
            </a:r>
          </a:p>
        </p:txBody>
      </p:sp>
      <p:pic>
        <p:nvPicPr>
          <p:cNvPr id="2" name="Google Shape;158;g14fc495f4cb_0_91">
            <a:extLst>
              <a:ext uri="{FF2B5EF4-FFF2-40B4-BE49-F238E27FC236}">
                <a16:creationId xmlns:a16="http://schemas.microsoft.com/office/drawing/2014/main" id="{CB886ED3-B16A-BADB-EADB-289405C390C0}"/>
              </a:ext>
            </a:extLst>
          </p:cNvPr>
          <p:cNvPicPr preferRelativeResize="0"/>
          <p:nvPr/>
        </p:nvPicPr>
        <p:blipFill rotWithShape="1">
          <a:blip r:embed="rId4">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4172510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FD175F7-6041-EF6C-93DD-717170656477}"/>
              </a:ext>
            </a:extLst>
          </p:cNvPr>
          <p:cNvSpPr txBox="1">
            <a:spLocks/>
          </p:cNvSpPr>
          <p:nvPr/>
        </p:nvSpPr>
        <p:spPr>
          <a:xfrm>
            <a:off x="182301" y="1161114"/>
            <a:ext cx="8961699" cy="4373083"/>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3180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914400" marR="0" lvl="1" indent="-406400" algn="ctr" rtl="0">
              <a:lnSpc>
                <a:spcPct val="100000"/>
              </a:lnSpc>
              <a:spcBef>
                <a:spcPts val="560"/>
              </a:spcBef>
              <a:spcAft>
                <a:spcPts val="0"/>
              </a:spcAft>
              <a:buClr>
                <a:srgbClr val="888888"/>
              </a:buClr>
              <a:buSzPts val="2800"/>
              <a:buFont typeface="Courier New"/>
              <a:buNone/>
              <a:defRPr sz="2800" b="0" i="0" u="none" strike="noStrike" cap="none">
                <a:solidFill>
                  <a:srgbClr val="888888"/>
                </a:solidFill>
                <a:latin typeface="Calibri"/>
                <a:ea typeface="Calibri"/>
                <a:cs typeface="Calibri"/>
                <a:sym typeface="Calibri"/>
              </a:defRPr>
            </a:lvl2pPr>
            <a:lvl3pPr marL="1371600" marR="0" lvl="2" indent="-381000" algn="ctr" rtl="0">
              <a:lnSpc>
                <a:spcPct val="100000"/>
              </a:lnSpc>
              <a:spcBef>
                <a:spcPts val="480"/>
              </a:spcBef>
              <a:spcAft>
                <a:spcPts val="0"/>
              </a:spcAft>
              <a:buClr>
                <a:srgbClr val="888888"/>
              </a:buClr>
              <a:buSzPts val="2400"/>
              <a:buFont typeface="Noto Sans Symbols"/>
              <a:buNone/>
              <a:defRPr sz="2400" b="0" i="0" u="none" strike="noStrike" cap="none">
                <a:solidFill>
                  <a:srgbClr val="888888"/>
                </a:solidFill>
                <a:latin typeface="Calibri"/>
                <a:ea typeface="Calibri"/>
                <a:cs typeface="Calibri"/>
                <a:sym typeface="Calibri"/>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355600" algn="ctr" rtl="0">
              <a:lnSpc>
                <a:spcPct val="100000"/>
              </a:lnSpc>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pPr indent="-457200" algn="l">
              <a:spcBef>
                <a:spcPts val="0"/>
              </a:spcBef>
              <a:spcAft>
                <a:spcPts val="1200"/>
              </a:spcAft>
              <a:buClrTx/>
              <a:buFont typeface="Arial" panose="020B0604020202020204" pitchFamily="34" charset="0"/>
              <a:buChar char="•"/>
            </a:pPr>
            <a:r>
              <a:rPr lang="en-US" sz="2100" b="1" dirty="0">
                <a:solidFill>
                  <a:schemeClr val="tx1"/>
                </a:solidFill>
                <a:latin typeface="Open Sans"/>
                <a:ea typeface="Open Sans"/>
                <a:cs typeface="Open Sans"/>
                <a:hlinkClick r:id="rId3"/>
              </a:rPr>
              <a:t>Remember your C’s</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c</a:t>
            </a:r>
            <a:r>
              <a:rPr lang="en-US" sz="2100" b="1" dirty="0">
                <a:solidFill>
                  <a:schemeClr val="tx1"/>
                </a:solidFill>
                <a:latin typeface="Open Sans"/>
                <a:ea typeface="Open Sans"/>
                <a:cs typeface="Open Sans"/>
              </a:rPr>
              <a:t>hallenging </a:t>
            </a:r>
            <a:r>
              <a:rPr lang="en-US" sz="2100" dirty="0">
                <a:solidFill>
                  <a:schemeClr val="tx1"/>
                </a:solidFill>
                <a:latin typeface="Open Sans"/>
                <a:ea typeface="Open Sans"/>
                <a:cs typeface="Open Sans"/>
              </a:rPr>
              <a:t> - ask a question (but don’t make a personal attack), name your member of </a:t>
            </a:r>
            <a:r>
              <a:rPr lang="en-US" sz="2100" b="1" dirty="0">
                <a:solidFill>
                  <a:schemeClr val="tx1"/>
                </a:solidFill>
                <a:latin typeface="Open Sans"/>
                <a:ea typeface="Open Sans"/>
                <a:cs typeface="Open Sans"/>
              </a:rPr>
              <a:t>Congress</a:t>
            </a:r>
            <a:r>
              <a:rPr lang="en-US" sz="2100" dirty="0">
                <a:solidFill>
                  <a:schemeClr val="tx1"/>
                </a:solidFill>
                <a:latin typeface="Open Sans"/>
                <a:ea typeface="Open Sans"/>
                <a:cs typeface="Open Sans"/>
              </a:rPr>
              <a:t> </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Have a </a:t>
            </a:r>
            <a:r>
              <a:rPr lang="en-US" sz="2100" b="1" dirty="0">
                <a:solidFill>
                  <a:schemeClr val="tx1"/>
                </a:solidFill>
                <a:latin typeface="Open Sans"/>
                <a:ea typeface="Open Sans"/>
                <a:cs typeface="Open Sans"/>
              </a:rPr>
              <a:t>call to action </a:t>
            </a:r>
            <a:r>
              <a:rPr lang="en-US" sz="2100" dirty="0">
                <a:solidFill>
                  <a:schemeClr val="tx1"/>
                </a:solidFill>
                <a:latin typeface="Open Sans"/>
                <a:ea typeface="Open Sans"/>
                <a:cs typeface="Open Sans"/>
              </a:rPr>
              <a:t>whether for Congress or from the reader</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c</a:t>
            </a:r>
            <a:r>
              <a:rPr lang="en-US" sz="2100" b="1" dirty="0">
                <a:solidFill>
                  <a:schemeClr val="tx1"/>
                </a:solidFill>
                <a:latin typeface="Open Sans"/>
                <a:ea typeface="Open Sans"/>
                <a:cs typeface="Open Sans"/>
              </a:rPr>
              <a:t>reative!</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Be </a:t>
            </a:r>
            <a:r>
              <a:rPr lang="en-US" sz="2100" b="1" dirty="0">
                <a:solidFill>
                  <a:schemeClr val="tx1"/>
                </a:solidFill>
                <a:latin typeface="Open Sans"/>
                <a:ea typeface="Open Sans"/>
                <a:cs typeface="Open Sans"/>
              </a:rPr>
              <a:t>contagious: </a:t>
            </a:r>
            <a:r>
              <a:rPr lang="en-US" sz="2100" dirty="0">
                <a:solidFill>
                  <a:schemeClr val="tx1"/>
                </a:solidFill>
                <a:latin typeface="Open Sans"/>
                <a:ea typeface="Open Sans"/>
                <a:cs typeface="Open Sans"/>
              </a:rPr>
              <a:t>Submit to as many newspapers as possible</a:t>
            </a:r>
          </a:p>
          <a:p>
            <a:pPr marL="457200" lvl="1" indent="0" algn="l">
              <a:spcBef>
                <a:spcPts val="0"/>
              </a:spcBef>
              <a:spcAft>
                <a:spcPts val="1200"/>
              </a:spcAft>
              <a:buClrTx/>
            </a:pPr>
            <a:br>
              <a:rPr lang="en-US" sz="2100" b="1" dirty="0">
                <a:solidFill>
                  <a:schemeClr val="tx1"/>
                </a:solidFill>
                <a:latin typeface="Open Sans"/>
                <a:ea typeface="Open Sans"/>
                <a:cs typeface="Open Sans"/>
              </a:rPr>
            </a:br>
            <a:r>
              <a:rPr lang="en-US" sz="2100" b="1" dirty="0">
                <a:solidFill>
                  <a:schemeClr val="tx1"/>
                </a:solidFill>
                <a:latin typeface="Open Sans"/>
                <a:ea typeface="Open Sans"/>
                <a:cs typeface="Open Sans"/>
              </a:rPr>
              <a:t>When you’re ready to submit</a:t>
            </a:r>
          </a:p>
          <a:p>
            <a:pPr lvl="1" indent="-457200" algn="l">
              <a:spcBef>
                <a:spcPts val="0"/>
              </a:spcBef>
              <a:spcAft>
                <a:spcPts val="1200"/>
              </a:spcAft>
              <a:buClrTx/>
              <a:buFont typeface="Arial" panose="020B0604020202020204" pitchFamily="34" charset="0"/>
              <a:buChar char="•"/>
            </a:pPr>
            <a:r>
              <a:rPr lang="en-US" sz="2100" dirty="0">
                <a:solidFill>
                  <a:schemeClr val="tx1"/>
                </a:solidFill>
                <a:latin typeface="Open Sans"/>
                <a:ea typeface="Open Sans"/>
                <a:cs typeface="Open Sans"/>
              </a:rPr>
              <a:t>Don’t forget your </a:t>
            </a:r>
            <a:r>
              <a:rPr lang="en-US" sz="2100" b="1" dirty="0">
                <a:solidFill>
                  <a:schemeClr val="tx1"/>
                </a:solidFill>
                <a:latin typeface="Open Sans"/>
                <a:ea typeface="Open Sans"/>
                <a:cs typeface="Open Sans"/>
              </a:rPr>
              <a:t>contact information</a:t>
            </a:r>
            <a:r>
              <a:rPr lang="en-US" sz="2100" dirty="0">
                <a:solidFill>
                  <a:schemeClr val="tx1"/>
                </a:solidFill>
                <a:latin typeface="Open Sans"/>
                <a:ea typeface="Open Sans"/>
                <a:cs typeface="Open Sans"/>
              </a:rPr>
              <a:t>!</a:t>
            </a:r>
            <a:endParaRPr lang="en-US" sz="2100" b="1"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lvl="1" indent="-457200" algn="l">
              <a:spcBef>
                <a:spcPts val="0"/>
              </a:spcBef>
              <a:spcAft>
                <a:spcPts val="1200"/>
              </a:spcAft>
              <a:buClrTx/>
              <a:buFont typeface="Arial" panose="020B0604020202020204" pitchFamily="34" charset="0"/>
              <a:buChar char="•"/>
            </a:pPr>
            <a:endParaRPr lang="en-US" sz="1800" dirty="0">
              <a:solidFill>
                <a:schemeClr val="tx1"/>
              </a:solidFill>
              <a:latin typeface="Open Sans"/>
              <a:ea typeface="Open Sans"/>
              <a:cs typeface="Open Sans"/>
            </a:endParaRPr>
          </a:p>
          <a:p>
            <a:pPr indent="-457200" algn="l">
              <a:spcBef>
                <a:spcPts val="0"/>
              </a:spcBef>
              <a:spcAft>
                <a:spcPts val="1200"/>
              </a:spcAft>
              <a:buClrTx/>
              <a:buFont typeface="Arial" panose="020B0604020202020204" pitchFamily="34" charset="0"/>
              <a:buChar char="•"/>
            </a:pPr>
            <a:endParaRPr lang="en-US" dirty="0">
              <a:solidFill>
                <a:schemeClr val="tx1"/>
              </a:solidFill>
              <a:ea typeface="Open Sans"/>
              <a:cs typeface="Open Sans"/>
            </a:endParaRPr>
          </a:p>
          <a:p>
            <a:pPr indent="-457200" algn="l">
              <a:spcBef>
                <a:spcPts val="1400"/>
              </a:spcBef>
              <a:spcAft>
                <a:spcPts val="1200"/>
              </a:spcAft>
              <a:buFont typeface="Arial" panose="020B0604020202020204" pitchFamily="34" charset="0"/>
              <a:buChar char="•"/>
            </a:pPr>
            <a:endParaRPr lang="en-US" sz="2600" dirty="0">
              <a:solidFill>
                <a:schemeClr val="tx1"/>
              </a:solidFill>
              <a:latin typeface="Open Sans"/>
              <a:ea typeface="Open Sans"/>
              <a:cs typeface="Open Sans"/>
            </a:endParaRPr>
          </a:p>
        </p:txBody>
      </p:sp>
      <p:sp>
        <p:nvSpPr>
          <p:cNvPr id="7" name="Title 1">
            <a:extLst>
              <a:ext uri="{FF2B5EF4-FFF2-40B4-BE49-F238E27FC236}">
                <a16:creationId xmlns:a16="http://schemas.microsoft.com/office/drawing/2014/main" id="{116042AC-1070-84B5-486C-5A14255E5778}"/>
              </a:ext>
            </a:extLst>
          </p:cNvPr>
          <p:cNvSpPr txBox="1">
            <a:spLocks/>
          </p:cNvSpPr>
          <p:nvPr/>
        </p:nvSpPr>
        <p:spPr>
          <a:xfrm>
            <a:off x="1233204" y="-30496"/>
            <a:ext cx="7209845" cy="110251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t>Tips on writing LTEs</a:t>
            </a:r>
          </a:p>
        </p:txBody>
      </p:sp>
      <p:pic>
        <p:nvPicPr>
          <p:cNvPr id="2" name="Google Shape;158;g14fc495f4cb_0_91">
            <a:extLst>
              <a:ext uri="{FF2B5EF4-FFF2-40B4-BE49-F238E27FC236}">
                <a16:creationId xmlns:a16="http://schemas.microsoft.com/office/drawing/2014/main" id="{75394709-160D-A815-58AC-3FB60A3C3BD3}"/>
              </a:ext>
            </a:extLst>
          </p:cNvPr>
          <p:cNvPicPr preferRelativeResize="0"/>
          <p:nvPr/>
        </p:nvPicPr>
        <p:blipFill rotWithShape="1">
          <a:blip r:embed="rId4">
            <a:alphaModFix/>
          </a:blip>
          <a:srcRect/>
          <a:stretch/>
        </p:blipFill>
        <p:spPr>
          <a:xfrm>
            <a:off x="124691" y="271110"/>
            <a:ext cx="2451970" cy="682957"/>
          </a:xfrm>
          <a:prstGeom prst="rect">
            <a:avLst/>
          </a:prstGeom>
          <a:noFill/>
          <a:ln>
            <a:noFill/>
          </a:ln>
        </p:spPr>
      </p:pic>
    </p:spTree>
    <p:extLst>
      <p:ext uri="{BB962C8B-B14F-4D97-AF65-F5344CB8AC3E}">
        <p14:creationId xmlns:p14="http://schemas.microsoft.com/office/powerpoint/2010/main" val="2424197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5305C0-5FD3-9329-E4D9-DDD430856440}"/>
              </a:ext>
            </a:extLst>
          </p:cNvPr>
          <p:cNvPicPr>
            <a:picLocks noChangeAspect="1"/>
          </p:cNvPicPr>
          <p:nvPr/>
        </p:nvPicPr>
        <p:blipFill>
          <a:blip r:embed="rId4"/>
          <a:stretch>
            <a:fillRect/>
          </a:stretch>
        </p:blipFill>
        <p:spPr>
          <a:xfrm>
            <a:off x="883637" y="816758"/>
            <a:ext cx="5894004" cy="3838554"/>
          </a:xfrm>
          <a:prstGeom prst="rect">
            <a:avLst/>
          </a:prstGeom>
        </p:spPr>
      </p:pic>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818207" y="-150962"/>
            <a:ext cx="7209845" cy="1102519"/>
          </a:xfrm>
        </p:spPr>
        <p:txBody>
          <a:bodyPr>
            <a:normAutofit/>
          </a:bodyPr>
          <a:lstStyle/>
          <a:p>
            <a:r>
              <a:rPr lang="en-US" sz="4000" b="1" dirty="0"/>
              <a:t>What has been published?</a:t>
            </a:r>
          </a:p>
        </p:txBody>
      </p:sp>
      <p:sp>
        <p:nvSpPr>
          <p:cNvPr id="7" name="Title 1">
            <a:extLst>
              <a:ext uri="{FF2B5EF4-FFF2-40B4-BE49-F238E27FC236}">
                <a16:creationId xmlns:a16="http://schemas.microsoft.com/office/drawing/2014/main" id="{76632CEC-0938-5861-EC1B-5EB90578F2D7}"/>
              </a:ext>
            </a:extLst>
          </p:cNvPr>
          <p:cNvSpPr txBox="1">
            <a:spLocks/>
          </p:cNvSpPr>
          <p:nvPr/>
        </p:nvSpPr>
        <p:spPr>
          <a:xfrm>
            <a:off x="5421453" y="3580229"/>
            <a:ext cx="3690021" cy="1267796"/>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b="1" dirty="0">
                <a:hlinkClick r:id="rId5"/>
              </a:rPr>
              <a:t>2024 RESULTS Global Media Packet</a:t>
            </a:r>
            <a:endParaRPr lang="en-US" sz="4000" b="1" dirty="0"/>
          </a:p>
        </p:txBody>
      </p:sp>
      <p:sp>
        <p:nvSpPr>
          <p:cNvPr id="9" name="Title 1">
            <a:extLst>
              <a:ext uri="{FF2B5EF4-FFF2-40B4-BE49-F238E27FC236}">
                <a16:creationId xmlns:a16="http://schemas.microsoft.com/office/drawing/2014/main" id="{E07A82BC-3E77-1393-3B15-832112B669BC}"/>
              </a:ext>
            </a:extLst>
          </p:cNvPr>
          <p:cNvSpPr txBox="1">
            <a:spLocks/>
          </p:cNvSpPr>
          <p:nvPr/>
        </p:nvSpPr>
        <p:spPr>
          <a:xfrm>
            <a:off x="32526" y="4732280"/>
            <a:ext cx="3207497" cy="40040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i="1" dirty="0"/>
              <a:t>Published as of 10/15/2024</a:t>
            </a:r>
          </a:p>
        </p:txBody>
      </p:sp>
    </p:spTree>
    <p:extLst>
      <p:ext uri="{BB962C8B-B14F-4D97-AF65-F5344CB8AC3E}">
        <p14:creationId xmlns:p14="http://schemas.microsoft.com/office/powerpoint/2010/main" val="3490384494"/>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7D893E-7740-3E55-F7F5-5BEAAB0D2EE9}"/>
              </a:ext>
            </a:extLst>
          </p:cNvPr>
          <p:cNvPicPr>
            <a:picLocks noChangeAspect="1"/>
          </p:cNvPicPr>
          <p:nvPr/>
        </p:nvPicPr>
        <p:blipFill>
          <a:blip r:embed="rId3"/>
          <a:stretch>
            <a:fillRect/>
          </a:stretch>
        </p:blipFill>
        <p:spPr>
          <a:xfrm>
            <a:off x="760865" y="620580"/>
            <a:ext cx="7798442" cy="4635511"/>
          </a:xfrm>
          <a:prstGeom prst="rect">
            <a:avLst/>
          </a:prstGeom>
        </p:spPr>
      </p:pic>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967077" y="-188373"/>
            <a:ext cx="7209845" cy="1102519"/>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Submitting an LTE</a:t>
            </a:r>
          </a:p>
        </p:txBody>
      </p:sp>
    </p:spTree>
    <p:extLst>
      <p:ext uri="{BB962C8B-B14F-4D97-AF65-F5344CB8AC3E}">
        <p14:creationId xmlns:p14="http://schemas.microsoft.com/office/powerpoint/2010/main" val="1637188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644BC4-AA4A-A699-7E1A-351D2DC4AFC6}"/>
              </a:ext>
            </a:extLst>
          </p:cNvPr>
          <p:cNvPicPr>
            <a:picLocks noChangeAspect="1"/>
          </p:cNvPicPr>
          <p:nvPr/>
        </p:nvPicPr>
        <p:blipFill>
          <a:blip r:embed="rId2"/>
          <a:stretch>
            <a:fillRect/>
          </a:stretch>
        </p:blipFill>
        <p:spPr>
          <a:xfrm>
            <a:off x="0" y="125471"/>
            <a:ext cx="9144000" cy="4343918"/>
          </a:xfrm>
          <a:prstGeom prst="rect">
            <a:avLst/>
          </a:prstGeom>
        </p:spPr>
      </p:pic>
      <p:sp>
        <p:nvSpPr>
          <p:cNvPr id="7" name="Oval 6">
            <a:extLst>
              <a:ext uri="{FF2B5EF4-FFF2-40B4-BE49-F238E27FC236}">
                <a16:creationId xmlns:a16="http://schemas.microsoft.com/office/drawing/2014/main" id="{9A77F0D5-4BA7-5285-CBEB-D758605EEF04}"/>
              </a:ext>
            </a:extLst>
          </p:cNvPr>
          <p:cNvSpPr/>
          <p:nvPr/>
        </p:nvSpPr>
        <p:spPr>
          <a:xfrm>
            <a:off x="4572000" y="2065392"/>
            <a:ext cx="1920240" cy="135753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543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967077" y="1928034"/>
            <a:ext cx="7209845" cy="1102519"/>
          </a:xfrm>
        </p:spPr>
        <p:txBody>
          <a:bodyPr>
            <a:normAutofit/>
          </a:bodyPr>
          <a:lstStyle/>
          <a:p>
            <a:r>
              <a:rPr lang="en-US" sz="4000" b="1" dirty="0"/>
              <a:t>Q&amp;A</a:t>
            </a:r>
          </a:p>
        </p:txBody>
      </p:sp>
      <p:pic>
        <p:nvPicPr>
          <p:cNvPr id="5" name="Google Shape;267;g14388b835e1_0_23" descr="Text, application&#10;&#10;Description automatically generated">
            <a:extLst>
              <a:ext uri="{FF2B5EF4-FFF2-40B4-BE49-F238E27FC236}">
                <a16:creationId xmlns:a16="http://schemas.microsoft.com/office/drawing/2014/main" id="{68B8E33C-DFBE-AB4A-F46B-59243D21CB2B}"/>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extLst>
      <p:ext uri="{BB962C8B-B14F-4D97-AF65-F5344CB8AC3E}">
        <p14:creationId xmlns:p14="http://schemas.microsoft.com/office/powerpoint/2010/main" val="2056102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2" name="Google Shape;158;g14fc495f4cb_0_91">
            <a:extLst>
              <a:ext uri="{FF2B5EF4-FFF2-40B4-BE49-F238E27FC236}">
                <a16:creationId xmlns:a16="http://schemas.microsoft.com/office/drawing/2014/main" id="{6A8CC469-655E-B5DE-6DEE-60488DAF61DD}"/>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pic>
        <p:nvPicPr>
          <p:cNvPr id="4" name="Picture 3">
            <a:extLst>
              <a:ext uri="{FF2B5EF4-FFF2-40B4-BE49-F238E27FC236}">
                <a16:creationId xmlns:a16="http://schemas.microsoft.com/office/drawing/2014/main" id="{3390B349-0852-ED46-DAF2-D6714AE017EE}"/>
              </a:ext>
            </a:extLst>
          </p:cNvPr>
          <p:cNvPicPr>
            <a:picLocks noChangeAspect="1"/>
          </p:cNvPicPr>
          <p:nvPr/>
        </p:nvPicPr>
        <p:blipFill>
          <a:blip r:embed="rId4"/>
          <a:stretch>
            <a:fillRect/>
          </a:stretch>
        </p:blipFill>
        <p:spPr>
          <a:xfrm>
            <a:off x="124691" y="1019101"/>
            <a:ext cx="9144000" cy="445195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2" name="Google Shape;158;g14fc495f4cb_0_91">
            <a:extLst>
              <a:ext uri="{FF2B5EF4-FFF2-40B4-BE49-F238E27FC236}">
                <a16:creationId xmlns:a16="http://schemas.microsoft.com/office/drawing/2014/main" id="{6A8CC469-655E-B5DE-6DEE-60488DAF61DD}"/>
              </a:ext>
            </a:extLst>
          </p:cNvPr>
          <p:cNvPicPr preferRelativeResize="0"/>
          <p:nvPr/>
        </p:nvPicPr>
        <p:blipFill rotWithShape="1">
          <a:blip r:embed="rId3">
            <a:alphaModFix/>
          </a:blip>
          <a:srcRect/>
          <a:stretch/>
        </p:blipFill>
        <p:spPr>
          <a:xfrm>
            <a:off x="124691" y="271110"/>
            <a:ext cx="2451970" cy="682957"/>
          </a:xfrm>
          <a:prstGeom prst="rect">
            <a:avLst/>
          </a:prstGeom>
          <a:noFill/>
          <a:ln>
            <a:noFill/>
          </a:ln>
        </p:spPr>
      </p:pic>
      <p:pic>
        <p:nvPicPr>
          <p:cNvPr id="5" name="Picture 4">
            <a:extLst>
              <a:ext uri="{FF2B5EF4-FFF2-40B4-BE49-F238E27FC236}">
                <a16:creationId xmlns:a16="http://schemas.microsoft.com/office/drawing/2014/main" id="{DE8F50DB-B9C0-8096-7728-112524A2EFDA}"/>
              </a:ext>
            </a:extLst>
          </p:cNvPr>
          <p:cNvPicPr>
            <a:picLocks noChangeAspect="1"/>
          </p:cNvPicPr>
          <p:nvPr/>
        </p:nvPicPr>
        <p:blipFill>
          <a:blip r:embed="rId4"/>
          <a:stretch>
            <a:fillRect/>
          </a:stretch>
        </p:blipFill>
        <p:spPr>
          <a:xfrm>
            <a:off x="0" y="1254223"/>
            <a:ext cx="9144000" cy="2967564"/>
          </a:xfrm>
          <a:prstGeom prst="rect">
            <a:avLst/>
          </a:prstGeom>
        </p:spPr>
      </p:pic>
    </p:spTree>
    <p:extLst>
      <p:ext uri="{BB962C8B-B14F-4D97-AF65-F5344CB8AC3E}">
        <p14:creationId xmlns:p14="http://schemas.microsoft.com/office/powerpoint/2010/main" val="1397089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9DFF-9790-84E3-1917-5F77DC5E235B}"/>
              </a:ext>
            </a:extLst>
          </p:cNvPr>
          <p:cNvSpPr>
            <a:spLocks noGrp="1"/>
          </p:cNvSpPr>
          <p:nvPr>
            <p:ph type="title"/>
          </p:nvPr>
        </p:nvSpPr>
        <p:spPr>
          <a:xfrm>
            <a:off x="1010652" y="220703"/>
            <a:ext cx="7122695" cy="772584"/>
          </a:xfrm>
        </p:spPr>
        <p:txBody>
          <a:bodyPr>
            <a:noAutofit/>
          </a:bodyPr>
          <a:lstStyle/>
          <a:p>
            <a:pPr>
              <a:lnSpc>
                <a:spcPct val="114000"/>
              </a:lnSpc>
              <a:spcAft>
                <a:spcPts val="600"/>
              </a:spcAft>
            </a:pPr>
            <a:r>
              <a:rPr lang="en-US" sz="2800" b="0" dirty="0">
                <a:solidFill>
                  <a:srgbClr val="C00000"/>
                </a:solidFill>
                <a:latin typeface="Open Sans"/>
                <a:ea typeface="Open Sans"/>
                <a:cs typeface="Open Sans"/>
              </a:rPr>
              <a:t>Join us for the RESULTS</a:t>
            </a:r>
            <a:br>
              <a:rPr lang="en-US" sz="2800" dirty="0">
                <a:solidFill>
                  <a:srgbClr val="C00000"/>
                </a:solidFill>
                <a:latin typeface="Open Sans"/>
                <a:ea typeface="Open Sans"/>
                <a:cs typeface="Open Sans"/>
              </a:rPr>
            </a:br>
            <a:r>
              <a:rPr lang="en-US" sz="2800" dirty="0">
                <a:solidFill>
                  <a:srgbClr val="C00000"/>
                </a:solidFill>
                <a:latin typeface="Open Sans"/>
                <a:ea typeface="Open Sans"/>
                <a:cs typeface="Open Sans"/>
              </a:rPr>
              <a:t>November National Webinar</a:t>
            </a:r>
            <a:endParaRPr lang="en-US" sz="2400" b="0" dirty="0">
              <a:solidFill>
                <a:srgbClr val="C00000"/>
              </a:solidFill>
              <a:latin typeface="Open Sans"/>
              <a:ea typeface="Open Sans"/>
              <a:cs typeface="Open Sans"/>
            </a:endParaRPr>
          </a:p>
        </p:txBody>
      </p:sp>
      <p:sp>
        <p:nvSpPr>
          <p:cNvPr id="3" name="Slide Number Placeholder 2">
            <a:extLst>
              <a:ext uri="{FF2B5EF4-FFF2-40B4-BE49-F238E27FC236}">
                <a16:creationId xmlns:a16="http://schemas.microsoft.com/office/drawing/2014/main" id="{9F0195A5-34E7-0015-AA2F-2C874ACE6865}"/>
              </a:ext>
            </a:extLst>
          </p:cNvPr>
          <p:cNvSpPr>
            <a:spLocks noGrp="1"/>
          </p:cNvSpPr>
          <p:nvPr>
            <p:ph type="sldNum" sz="quarter" idx="12"/>
          </p:nvPr>
        </p:nvSpPr>
        <p:spPr/>
        <p:txBody>
          <a:bodyPr/>
          <a:lstStyle/>
          <a:p>
            <a:fld id="{307E6868-079E-1649-B8D1-459B42CE4DE3}" type="slidenum">
              <a:rPr lang="en-US" smtClean="0"/>
              <a:t>39</a:t>
            </a:fld>
            <a:endParaRPr lang="en-US"/>
          </a:p>
        </p:txBody>
      </p:sp>
      <p:sp>
        <p:nvSpPr>
          <p:cNvPr id="5" name="TextBox 4">
            <a:extLst>
              <a:ext uri="{FF2B5EF4-FFF2-40B4-BE49-F238E27FC236}">
                <a16:creationId xmlns:a16="http://schemas.microsoft.com/office/drawing/2014/main" id="{BD7FB0D6-995A-493D-BE56-D6F469B24AE3}"/>
              </a:ext>
            </a:extLst>
          </p:cNvPr>
          <p:cNvSpPr txBox="1"/>
          <p:nvPr/>
        </p:nvSpPr>
        <p:spPr>
          <a:xfrm>
            <a:off x="787834" y="4052627"/>
            <a:ext cx="7568317" cy="908582"/>
          </a:xfrm>
          <a:prstGeom prst="rect">
            <a:avLst/>
          </a:prstGeom>
          <a:noFill/>
        </p:spPr>
        <p:txBody>
          <a:bodyPr wrap="square" lIns="91440" tIns="45720" rIns="91440" bIns="45720" anchor="t">
            <a:spAutoFit/>
          </a:bodyPr>
          <a:lstStyle/>
          <a:p>
            <a:pPr algn="ctr">
              <a:lnSpc>
                <a:spcPct val="114000"/>
              </a:lnSpc>
            </a:pPr>
            <a:r>
              <a:rPr lang="en-US" sz="2400" b="1" dirty="0">
                <a:latin typeface="Open Sans"/>
                <a:ea typeface="Open Sans"/>
                <a:cs typeface="Open Sans"/>
              </a:rPr>
              <a:t>November 2 at 1:00 p.m. ET </a:t>
            </a:r>
            <a:br>
              <a:rPr lang="en-US" sz="2400" b="1" dirty="0">
                <a:latin typeface="Open Sans" panose="020B0606030504020204" pitchFamily="34" charset="0"/>
                <a:ea typeface="Open Sans" panose="020B0606030504020204" pitchFamily="34" charset="0"/>
                <a:cs typeface="Open Sans" panose="020B0606030504020204" pitchFamily="34" charset="0"/>
              </a:rPr>
            </a:br>
            <a:r>
              <a:rPr lang="en-US" sz="2400" b="0" dirty="0">
                <a:latin typeface="Open Sans"/>
                <a:ea typeface="Open Sans"/>
                <a:cs typeface="Open Sans"/>
              </a:rPr>
              <a:t>Register at</a:t>
            </a:r>
            <a:r>
              <a:rPr lang="en-US" sz="2400" b="0" dirty="0">
                <a:solidFill>
                  <a:srgbClr val="0070C0"/>
                </a:solidFill>
                <a:latin typeface="Open Sans"/>
                <a:ea typeface="Open Sans"/>
                <a:cs typeface="Open Sans"/>
              </a:rPr>
              <a:t>: </a:t>
            </a:r>
            <a:r>
              <a:rPr lang="en-US" sz="2400" b="0"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tinyurl.com/RESULTS2024</a:t>
            </a:r>
            <a:r>
              <a:rPr lang="en-US" sz="2400" b="0" dirty="0">
                <a:solidFill>
                  <a:srgbClr val="0070C0"/>
                </a:solidFill>
                <a:latin typeface="Open Sans"/>
                <a:ea typeface="Open Sans"/>
                <a:cs typeface="Open Sans"/>
              </a:rPr>
              <a:t> </a:t>
            </a:r>
            <a:endParaRPr lang="en-US" sz="2400" dirty="0">
              <a:solidFill>
                <a:srgbClr val="0070C0"/>
              </a:solidFill>
              <a:latin typeface="Open Sans"/>
              <a:ea typeface="Open Sans"/>
              <a:cs typeface="Open Sans"/>
            </a:endParaRPr>
          </a:p>
        </p:txBody>
      </p:sp>
      <p:pic>
        <p:nvPicPr>
          <p:cNvPr id="8" name="Picture 7">
            <a:extLst>
              <a:ext uri="{FF2B5EF4-FFF2-40B4-BE49-F238E27FC236}">
                <a16:creationId xmlns:a16="http://schemas.microsoft.com/office/drawing/2014/main" id="{D2D278B6-5157-64EF-65A9-939C96941B3F}"/>
              </a:ext>
            </a:extLst>
          </p:cNvPr>
          <p:cNvPicPr>
            <a:picLocks noChangeAspect="1"/>
          </p:cNvPicPr>
          <p:nvPr/>
        </p:nvPicPr>
        <p:blipFill>
          <a:blip r:embed="rId4"/>
          <a:stretch>
            <a:fillRect/>
          </a:stretch>
        </p:blipFill>
        <p:spPr>
          <a:xfrm>
            <a:off x="5027246" y="1679618"/>
            <a:ext cx="1401566" cy="2184600"/>
          </a:xfrm>
          <a:prstGeom prst="rect">
            <a:avLst/>
          </a:prstGeom>
        </p:spPr>
      </p:pic>
      <p:sp>
        <p:nvSpPr>
          <p:cNvPr id="9" name="TextBox 8">
            <a:extLst>
              <a:ext uri="{FF2B5EF4-FFF2-40B4-BE49-F238E27FC236}">
                <a16:creationId xmlns:a16="http://schemas.microsoft.com/office/drawing/2014/main" id="{2AC21F02-9967-C717-FDB0-AD3F0848A767}"/>
              </a:ext>
            </a:extLst>
          </p:cNvPr>
          <p:cNvSpPr txBox="1"/>
          <p:nvPr/>
        </p:nvSpPr>
        <p:spPr>
          <a:xfrm>
            <a:off x="6428812" y="2694667"/>
            <a:ext cx="2133600" cy="1169551"/>
          </a:xfrm>
          <a:prstGeom prst="rect">
            <a:avLst/>
          </a:prstGeom>
          <a:noFill/>
        </p:spPr>
        <p:txBody>
          <a:bodyPr wrap="square" rtlCol="0">
            <a:spAutoFit/>
          </a:bodyPr>
          <a:lstStyle/>
          <a:p>
            <a:r>
              <a:rPr lang="pt-BR" sz="1400" b="1" i="0" dirty="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Kul Gautam</a:t>
            </a:r>
            <a:br>
              <a:rPr lang="pt-BR" sz="1400" dirty="0">
                <a:latin typeface="Open Sans" panose="020B0606030504020204" pitchFamily="34" charset="0"/>
                <a:ea typeface="Open Sans" panose="020B0606030504020204" pitchFamily="34" charset="0"/>
                <a:cs typeface="Open Sans" panose="020B0606030504020204" pitchFamily="34" charset="0"/>
              </a:rPr>
            </a:br>
            <a:r>
              <a:rPr lang="pt-BR" sz="1400" b="0" i="0" dirty="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Former Deputy Executive Director of UNICEF and Chair of the RESULTS Board</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27A075CF-27B3-6E64-91EC-12B2713D94E9}"/>
              </a:ext>
            </a:extLst>
          </p:cNvPr>
          <p:cNvSpPr txBox="1"/>
          <p:nvPr/>
        </p:nvSpPr>
        <p:spPr>
          <a:xfrm>
            <a:off x="2941899" y="1123748"/>
            <a:ext cx="3260185" cy="461665"/>
          </a:xfrm>
          <a:prstGeom prst="rect">
            <a:avLst/>
          </a:prstGeom>
          <a:noFill/>
        </p:spPr>
        <p:txBody>
          <a:bodyPr wrap="square" rtlCol="0">
            <a:spAutoFit/>
          </a:bodyPr>
          <a:lstStyle/>
          <a:p>
            <a:r>
              <a:rPr lang="en-US" sz="2400" b="0" i="1" dirty="0">
                <a:solidFill>
                  <a:schemeClr val="tx1"/>
                </a:solidFill>
                <a:latin typeface="Open Sans"/>
                <a:ea typeface="Open Sans"/>
                <a:cs typeface="Open Sans"/>
              </a:rPr>
              <a:t>A conversation with…</a:t>
            </a:r>
            <a:endParaRPr lang="en-US" sz="2400" i="1" dirty="0"/>
          </a:p>
        </p:txBody>
      </p:sp>
      <p:sp>
        <p:nvSpPr>
          <p:cNvPr id="12" name="TextBox 11">
            <a:extLst>
              <a:ext uri="{FF2B5EF4-FFF2-40B4-BE49-F238E27FC236}">
                <a16:creationId xmlns:a16="http://schemas.microsoft.com/office/drawing/2014/main" id="{01CB20E7-011C-F8FD-E6A0-7D7385D02645}"/>
              </a:ext>
            </a:extLst>
          </p:cNvPr>
          <p:cNvSpPr txBox="1"/>
          <p:nvPr/>
        </p:nvSpPr>
        <p:spPr>
          <a:xfrm>
            <a:off x="1010652" y="3161486"/>
            <a:ext cx="1717075" cy="738664"/>
          </a:xfrm>
          <a:prstGeom prst="rect">
            <a:avLst/>
          </a:prstGeom>
          <a:noFill/>
        </p:spPr>
        <p:txBody>
          <a:bodyPr wrap="square" rtlCol="0">
            <a:spAutoFit/>
          </a:bodyPr>
          <a:lstStyle/>
          <a:p>
            <a:pPr algn="r"/>
            <a:r>
              <a:rPr lang="pt-BR" sz="1400" b="1" i="0" dirty="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Joanne Carter</a:t>
            </a:r>
            <a:br>
              <a:rPr lang="pt-BR" sz="1400" dirty="0">
                <a:latin typeface="Open Sans" panose="020B0606030504020204" pitchFamily="34" charset="0"/>
                <a:ea typeface="Open Sans" panose="020B0606030504020204" pitchFamily="34" charset="0"/>
                <a:cs typeface="Open Sans" panose="020B0606030504020204" pitchFamily="34" charset="0"/>
              </a:rPr>
            </a:br>
            <a:r>
              <a:rPr lang="pt-BR" sz="1400" b="0" i="0" dirty="0">
                <a:solidFill>
                  <a:srgbClr val="080F0F"/>
                </a:solidFill>
                <a:effectLst/>
                <a:latin typeface="Open Sans" panose="020B0606030504020204" pitchFamily="34" charset="0"/>
                <a:ea typeface="Open Sans" panose="020B0606030504020204" pitchFamily="34" charset="0"/>
                <a:cs typeface="Open Sans" panose="020B0606030504020204" pitchFamily="34" charset="0"/>
              </a:rPr>
              <a:t>Executive Director of RESULTS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a:extLst>
              <a:ext uri="{FF2B5EF4-FFF2-40B4-BE49-F238E27FC236}">
                <a16:creationId xmlns:a16="http://schemas.microsoft.com/office/drawing/2014/main" id="{EA7D7E66-8356-86DF-46FC-00CBAF3F716B}"/>
              </a:ext>
            </a:extLst>
          </p:cNvPr>
          <p:cNvPicPr>
            <a:picLocks noChangeAspect="1"/>
          </p:cNvPicPr>
          <p:nvPr/>
        </p:nvPicPr>
        <p:blipFill>
          <a:blip r:embed="rId5"/>
          <a:stretch>
            <a:fillRect/>
          </a:stretch>
        </p:blipFill>
        <p:spPr>
          <a:xfrm>
            <a:off x="2727727" y="1698133"/>
            <a:ext cx="1389028" cy="2202017"/>
          </a:xfrm>
          <a:prstGeom prst="rect">
            <a:avLst/>
          </a:prstGeom>
        </p:spPr>
      </p:pic>
    </p:spTree>
    <p:extLst>
      <p:ext uri="{BB962C8B-B14F-4D97-AF65-F5344CB8AC3E}">
        <p14:creationId xmlns:p14="http://schemas.microsoft.com/office/powerpoint/2010/main" val="385448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4" name="Google Shape;174;g1dd29ec108d_0_96"/>
          <p:cNvSpPr txBox="1"/>
          <p:nvPr/>
        </p:nvSpPr>
        <p:spPr>
          <a:xfrm>
            <a:off x="301782" y="907042"/>
            <a:ext cx="7923000" cy="34855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35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1"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Read our full anti-oppression values statement here at </a:t>
            </a:r>
            <a:r>
              <a:rPr lang="en-US" sz="1350" b="1" i="0" u="sng" strike="noStrike" cap="none">
                <a:solidFill>
                  <a:schemeClr val="dk2"/>
                </a:solidFill>
                <a:latin typeface="Open Sans"/>
                <a:ea typeface="Open Sans"/>
                <a:cs typeface="Open Sans"/>
                <a:sym typeface="Open Sans"/>
              </a:rPr>
              <a:t>results.org/values</a:t>
            </a:r>
            <a:r>
              <a:rPr lang="en-US" sz="1350" b="1" i="0" u="none" strike="noStrike" cap="none">
                <a:solidFill>
                  <a:schemeClr val="dk1"/>
                </a:solidFill>
                <a:latin typeface="Open Sans"/>
                <a:ea typeface="Open Sans"/>
                <a:cs typeface="Open Sans"/>
                <a:sym typeface="Open Sans"/>
              </a:rPr>
              <a:t>. </a:t>
            </a:r>
            <a:endParaRPr sz="13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a:solidFill>
                  <a:schemeClr val="dk1"/>
                </a:solidFill>
                <a:latin typeface="Open Sans"/>
                <a:ea typeface="Open Sans"/>
                <a:cs typeface="Open Sans"/>
                <a:sym typeface="Open Sans"/>
              </a:rPr>
              <a:t>Find these resources and more at results.org/volunteers/anti-oppression: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Open Sans"/>
              <a:ea typeface="Open Sans"/>
              <a:cs typeface="Open Sans"/>
              <a:sym typeface="Open Sans"/>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Resource Guides from our Diversity &amp; Inclusion trainings, including: </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Interrupting Microaggressions</a:t>
            </a:r>
            <a:endParaRPr sz="1400" b="0" i="0" u="none" strike="noStrike" cap="none">
              <a:solidFill>
                <a:srgbClr val="000000"/>
              </a:solidFill>
              <a:latin typeface="Arial"/>
              <a:ea typeface="Arial"/>
              <a:cs typeface="Arial"/>
              <a:sym typeface="Arial"/>
            </a:endParaRPr>
          </a:p>
          <a:p>
            <a:pPr marL="971550" marR="0" lvl="2"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Creating Space for Critical Conversations</a:t>
            </a:r>
            <a:endParaRPr sz="1400" b="0" i="0" u="none" strike="noStrike" cap="none">
              <a:solidFill>
                <a:srgbClr val="000000"/>
              </a:solidFill>
              <a:latin typeface="Arial"/>
              <a:ea typeface="Arial"/>
              <a:cs typeface="Arial"/>
              <a:sym typeface="Arial"/>
            </a:endParaRPr>
          </a:p>
          <a:p>
            <a:pPr marL="628650" marR="0" lvl="1" indent="-285750" algn="l" rtl="0">
              <a:lnSpc>
                <a:spcPct val="100000"/>
              </a:lnSpc>
              <a:spcBef>
                <a:spcPts val="0"/>
              </a:spcBef>
              <a:spcAft>
                <a:spcPts val="0"/>
              </a:spcAft>
              <a:buClr>
                <a:schemeClr val="dk1"/>
              </a:buClr>
              <a:buSzPts val="1350"/>
              <a:buFont typeface="Arial"/>
              <a:buChar char="•"/>
            </a:pPr>
            <a:r>
              <a:rPr lang="en-US" sz="1350" b="0" i="0" u="none" strike="noStrike" cap="none">
                <a:solidFill>
                  <a:schemeClr val="dk1"/>
                </a:solidFill>
                <a:latin typeface="Open Sans"/>
                <a:ea typeface="Open Sans"/>
                <a:cs typeface="Open Sans"/>
                <a:sym typeface="Open Sans"/>
              </a:rPr>
              <a:t>Information on how RESULTS responds to oppressive incidents</a:t>
            </a:r>
            <a:endParaRPr sz="1400" b="0" i="0" u="none" strike="noStrike" cap="none">
              <a:solidFill>
                <a:srgbClr val="000000"/>
              </a:solidFill>
              <a:latin typeface="Arial"/>
              <a:ea typeface="Arial"/>
              <a:cs typeface="Arial"/>
              <a:sym typeface="Arial"/>
            </a:endParaRPr>
          </a:p>
        </p:txBody>
      </p:sp>
      <p:sp>
        <p:nvSpPr>
          <p:cNvPr id="175" name="Google Shape;175;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1ba38bafd0_0_10"/>
          <p:cNvSpPr txBox="1">
            <a:spLocks noGrp="1"/>
          </p:cNvSpPr>
          <p:nvPr>
            <p:ph type="title"/>
          </p:nvPr>
        </p:nvSpPr>
        <p:spPr>
          <a:xfrm>
            <a:off x="-87764" y="1805109"/>
            <a:ext cx="9144000" cy="967800"/>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dirty="0">
              <a:latin typeface="Open Sans"/>
              <a:ea typeface="Open Sans"/>
              <a:cs typeface="Open Sans"/>
              <a:sym typeface="Open Sans"/>
            </a:endParaRPr>
          </a:p>
          <a:p>
            <a:pPr marL="0" lvl="0" indent="0" rtl="0">
              <a:lnSpc>
                <a:spcPct val="100000"/>
              </a:lnSpc>
              <a:spcBef>
                <a:spcPts val="0"/>
              </a:spcBef>
              <a:spcAft>
                <a:spcPts val="0"/>
              </a:spcAft>
              <a:buSzPts val="1100"/>
              <a:buNone/>
            </a:pPr>
            <a:br>
              <a:rPr lang="en-US" sz="1800" b="1" dirty="0">
                <a:latin typeface="Open Sans"/>
                <a:ea typeface="Open Sans"/>
                <a:cs typeface="Open Sans"/>
                <a:sym typeface="Open Sans"/>
              </a:rPr>
            </a:br>
            <a:br>
              <a:rPr lang="en-US" sz="1800" b="1" dirty="0">
                <a:latin typeface="Open Sans"/>
                <a:ea typeface="Open Sans"/>
                <a:cs typeface="Open Sans"/>
                <a:sym typeface="Open Sans"/>
              </a:rPr>
            </a:br>
            <a:br>
              <a:rPr lang="en-US" sz="1800" b="1" dirty="0">
                <a:latin typeface="Open Sans"/>
                <a:ea typeface="Open Sans"/>
                <a:cs typeface="Open Sans"/>
                <a:sym typeface="Open Sans"/>
              </a:rPr>
            </a:br>
            <a:r>
              <a:rPr lang="en-US" sz="2800" b="1" dirty="0">
                <a:latin typeface="Open Sans"/>
                <a:ea typeface="Open Sans"/>
                <a:cs typeface="Open Sans"/>
                <a:sym typeface="Open Sans"/>
              </a:rPr>
              <a:t>Together Women Rise Advocacy Chapter</a:t>
            </a:r>
            <a:br>
              <a:rPr lang="en-US" sz="2800" b="1" dirty="0">
                <a:latin typeface="Open Sans"/>
                <a:ea typeface="Open Sans"/>
                <a:cs typeface="Open Sans"/>
                <a:sym typeface="Open Sans"/>
              </a:rPr>
            </a:br>
            <a:r>
              <a:rPr lang="en-US" sz="2800" b="1" dirty="0">
                <a:latin typeface="Open Sans"/>
                <a:ea typeface="Open Sans"/>
                <a:cs typeface="Open Sans"/>
                <a:sym typeface="Open Sans"/>
              </a:rPr>
              <a:t>November Meeting</a:t>
            </a:r>
            <a:br>
              <a:rPr lang="en-US" sz="2800" b="1" dirty="0">
                <a:latin typeface="Open Sans"/>
                <a:ea typeface="Open Sans"/>
                <a:cs typeface="Open Sans"/>
                <a:sym typeface="Open Sans"/>
              </a:rPr>
            </a:br>
            <a:br>
              <a:rPr lang="en-US" sz="2800" b="1" dirty="0">
                <a:highlight>
                  <a:srgbClr val="FFFFFF"/>
                </a:highlight>
                <a:latin typeface="Open Sans"/>
                <a:ea typeface="Open Sans"/>
                <a:cs typeface="Open Sans"/>
                <a:sym typeface="Open Sans"/>
              </a:rPr>
            </a:br>
            <a:r>
              <a:rPr lang="en-US" sz="2800" b="1" dirty="0">
                <a:highlight>
                  <a:srgbClr val="FFFFFF"/>
                </a:highlight>
                <a:latin typeface="Open Sans"/>
                <a:ea typeface="Open Sans"/>
                <a:cs typeface="Open Sans"/>
                <a:sym typeface="Open Sans"/>
              </a:rPr>
              <a:t>Tuesday, November 19 at 8:30 PM ET</a:t>
            </a:r>
            <a:endParaRPr sz="2800" b="1"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450" dirty="0">
              <a:highlight>
                <a:srgbClr val="FFFFFF"/>
              </a:highlight>
              <a:latin typeface="Arial"/>
              <a:ea typeface="Arial"/>
              <a:cs typeface="Arial"/>
              <a:sym typeface="Arial"/>
            </a:endParaRPr>
          </a:p>
          <a:p>
            <a:pPr marL="0" lvl="0" indent="0" algn="l" rtl="0">
              <a:lnSpc>
                <a:spcPct val="100000"/>
              </a:lnSpc>
              <a:spcBef>
                <a:spcPts val="400"/>
              </a:spcBef>
              <a:spcAft>
                <a:spcPts val="0"/>
              </a:spcAft>
              <a:buClr>
                <a:schemeClr val="dk1"/>
              </a:buClr>
              <a:buSzPts val="3200"/>
              <a:buFont typeface="Open Sans"/>
              <a:buNone/>
            </a:pPr>
            <a:endParaRPr sz="3200" b="1" dirty="0">
              <a:latin typeface="Open Sans"/>
              <a:ea typeface="Open Sans"/>
              <a:cs typeface="Open Sans"/>
              <a:sym typeface="Open Sans"/>
            </a:endParaRPr>
          </a:p>
        </p:txBody>
      </p:sp>
      <p:sp>
        <p:nvSpPr>
          <p:cNvPr id="318" name="Google Shape;318;g21ba38bafd0_0_10"/>
          <p:cNvSpPr txBox="1"/>
          <p:nvPr/>
        </p:nvSpPr>
        <p:spPr>
          <a:xfrm>
            <a:off x="2451975" y="137950"/>
            <a:ext cx="53064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3200"/>
              <a:buFont typeface="Open Sans"/>
              <a:buNone/>
            </a:pPr>
            <a:r>
              <a:rPr lang="en-US" sz="3200" b="1">
                <a:solidFill>
                  <a:schemeClr val="dk1"/>
                </a:solidFill>
                <a:latin typeface="Open Sans"/>
                <a:ea typeface="Open Sans"/>
                <a:cs typeface="Open Sans"/>
                <a:sym typeface="Open Sans"/>
              </a:rPr>
              <a:t>Save the Date!</a:t>
            </a:r>
            <a:endParaRPr sz="1400" b="0" i="0" u="none" strike="noStrike" cap="none">
              <a:solidFill>
                <a:srgbClr val="000000"/>
              </a:solidFill>
              <a:latin typeface="Calibri"/>
              <a:ea typeface="Calibri"/>
              <a:cs typeface="Calibri"/>
              <a:sym typeface="Calibri"/>
            </a:endParaRPr>
          </a:p>
        </p:txBody>
      </p:sp>
      <p:pic>
        <p:nvPicPr>
          <p:cNvPr id="319" name="Google Shape;319;g21ba38bafd0_0_10"/>
          <p:cNvPicPr preferRelativeResize="0"/>
          <p:nvPr/>
        </p:nvPicPr>
        <p:blipFill rotWithShape="1">
          <a:blip r:embed="rId3">
            <a:alphaModFix/>
          </a:blip>
          <a:srcRect/>
          <a:stretch/>
        </p:blipFill>
        <p:spPr>
          <a:xfrm>
            <a:off x="0" y="135015"/>
            <a:ext cx="2451970" cy="68295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14fc29c2861_0_0"/>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dirty="0">
                <a:solidFill>
                  <a:srgbClr val="022077"/>
                </a:solidFill>
                <a:latin typeface="Open Sans"/>
                <a:ea typeface="Open Sans"/>
                <a:cs typeface="Open Sans"/>
                <a:sym typeface="Open Sans"/>
              </a:rPr>
              <a:t>Invite others to join us in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dirty="0">
                <a:solidFill>
                  <a:srgbClr val="022077"/>
                </a:solidFill>
                <a:latin typeface="Open Sans"/>
                <a:ea typeface="Open Sans"/>
                <a:cs typeface="Open Sans"/>
                <a:sym typeface="Open Sans"/>
              </a:rPr>
              <a:t>changing the world together!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dirty="0">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dirty="0">
                <a:solidFill>
                  <a:srgbClr val="022077"/>
                </a:solidFill>
                <a:latin typeface="Open Sans"/>
                <a:ea typeface="Open Sans"/>
                <a:cs typeface="Open Sans"/>
                <a:sym typeface="Open Sans"/>
              </a:rPr>
              <a:t>Sign up here:</a:t>
            </a:r>
            <a:br>
              <a:rPr lang="en-US" sz="2800" b="1" i="0" u="none" strike="noStrike" cap="none" dirty="0">
                <a:solidFill>
                  <a:srgbClr val="022077"/>
                </a:solidFill>
                <a:latin typeface="Open Sans"/>
                <a:ea typeface="Open Sans"/>
                <a:cs typeface="Open Sans"/>
                <a:sym typeface="Open Sans"/>
              </a:rPr>
            </a:br>
            <a:r>
              <a:rPr lang="en-US" sz="2800" b="1" i="0" u="sng" strike="noStrike" cap="none" dirty="0">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dirty="0">
                <a:solidFill>
                  <a:srgbClr val="022077"/>
                </a:solidFill>
                <a:latin typeface="Open Sans"/>
                <a:ea typeface="Open Sans"/>
                <a:cs typeface="Open Sans"/>
                <a:sym typeface="Open Sans"/>
              </a:rPr>
              <a:t> </a:t>
            </a:r>
            <a:br>
              <a:rPr lang="en-US" sz="4000" b="1" i="0" u="none" strike="noStrike" cap="none" dirty="0">
                <a:solidFill>
                  <a:srgbClr val="022077"/>
                </a:solidFill>
                <a:latin typeface="Open Sans"/>
                <a:ea typeface="Open Sans"/>
                <a:cs typeface="Open Sans"/>
                <a:sym typeface="Open Sans"/>
              </a:rPr>
            </a:br>
            <a:br>
              <a:rPr lang="en-US" sz="4000" b="1" i="0" u="none" strike="noStrike" cap="none" dirty="0">
                <a:solidFill>
                  <a:srgbClr val="022077"/>
                </a:solidFill>
                <a:latin typeface="Open Sans"/>
                <a:ea typeface="Open Sans"/>
                <a:cs typeface="Open Sans"/>
                <a:sym typeface="Open Sans"/>
              </a:rPr>
            </a:br>
            <a:endParaRPr sz="4000" b="1" i="0" u="none" strike="noStrike" cap="none" dirty="0">
              <a:solidFill>
                <a:srgbClr val="022077"/>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e1626a58cf_0_2"/>
          <p:cNvSpPr txBox="1">
            <a:spLocks noGrp="1"/>
          </p:cNvSpPr>
          <p:nvPr>
            <p:ph type="subTitle" idx="1"/>
          </p:nvPr>
        </p:nvSpPr>
        <p:spPr>
          <a:xfrm>
            <a:off x="1830525" y="6260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sz="2800" b="1" dirty="0">
                <a:solidFill>
                  <a:schemeClr val="dk1"/>
                </a:solidFill>
                <a:latin typeface="Open Sans"/>
                <a:ea typeface="Open Sans"/>
                <a:cs typeface="Open Sans"/>
                <a:sym typeface="Open Sans"/>
              </a:rPr>
              <a:t>Grantee Spotlight</a:t>
            </a:r>
            <a:endParaRPr sz="2800" b="1" dirty="0">
              <a:solidFill>
                <a:schemeClr val="dk1"/>
              </a:solidFill>
              <a:latin typeface="Open Sans"/>
              <a:ea typeface="Open Sans"/>
              <a:cs typeface="Open Sans"/>
              <a:sym typeface="Open Sans"/>
            </a:endParaRPr>
          </a:p>
        </p:txBody>
      </p:sp>
      <p:sp>
        <p:nvSpPr>
          <p:cNvPr id="203" name="Google Shape;203;g1e1626a58cf_0_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pic>
        <p:nvPicPr>
          <p:cNvPr id="204" name="Google Shape;204;g1e1626a58cf_0_2"/>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205" name="Google Shape;205;g1e1626a58cf_0_2"/>
          <p:cNvSpPr txBox="1">
            <a:spLocks noGrp="1"/>
          </p:cNvSpPr>
          <p:nvPr>
            <p:ph type="subTitle" idx="1"/>
          </p:nvPr>
        </p:nvSpPr>
        <p:spPr>
          <a:xfrm>
            <a:off x="-69663" y="4425713"/>
            <a:ext cx="9075300" cy="6831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00000"/>
              </a:lnSpc>
              <a:spcBef>
                <a:spcPts val="640"/>
              </a:spcBef>
              <a:spcAft>
                <a:spcPts val="0"/>
              </a:spcAft>
              <a:buClr>
                <a:srgbClr val="000000"/>
              </a:buClr>
              <a:buSzPts val="3200"/>
              <a:buFont typeface="Arial"/>
              <a:buNone/>
            </a:pPr>
            <a:r>
              <a:rPr lang="en-US" b="1" u="sng" dirty="0">
                <a:solidFill>
                  <a:schemeClr val="accent1">
                    <a:lumMod val="75000"/>
                  </a:schemeClr>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She’s the First</a:t>
            </a:r>
            <a:endParaRPr b="1" dirty="0">
              <a:solidFill>
                <a:schemeClr val="accent1">
                  <a:lumMod val="75000"/>
                </a:schemeClr>
              </a:solidFill>
              <a:latin typeface="Open Sans"/>
              <a:ea typeface="Open Sans"/>
              <a:cs typeface="Open Sans"/>
              <a:sym typeface="Open Sans"/>
            </a:endParaRPr>
          </a:p>
        </p:txBody>
      </p:sp>
      <p:pic>
        <p:nvPicPr>
          <p:cNvPr id="1026" name="Picture 2">
            <a:extLst>
              <a:ext uri="{FF2B5EF4-FFF2-40B4-BE49-F238E27FC236}">
                <a16:creationId xmlns:a16="http://schemas.microsoft.com/office/drawing/2014/main" id="{EAE6C932-B56A-76EF-25C4-1D471936B7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2546" y="794305"/>
            <a:ext cx="5417907" cy="3614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742855"/>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lang="en-US" sz="5600" b="1" dirty="0"/>
              <a:t>118</a:t>
            </a:r>
            <a:r>
              <a:rPr lang="en-US" sz="5600" b="1" baseline="30000" dirty="0"/>
              <a:t>th</a:t>
            </a:r>
            <a:r>
              <a:rPr lang="en-US" sz="5600" b="1" dirty="0"/>
              <a:t> Congress </a:t>
            </a:r>
            <a:br>
              <a:rPr lang="en-US" sz="5600" b="1" dirty="0"/>
            </a:br>
            <a:r>
              <a:rPr lang="en-US" sz="5600" b="1" dirty="0"/>
              <a:t>Global Poverty Campaigns </a:t>
            </a:r>
            <a:endParaRPr sz="5600" b="1" dirty="0"/>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44737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2183429"/>
            <a:ext cx="9144000" cy="1091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lang="en-US" sz="5600" b="1" dirty="0"/>
              <a:t>End TB Now Act</a:t>
            </a:r>
            <a:br>
              <a:rPr lang="en-US" sz="5600" b="1" dirty="0"/>
            </a:br>
            <a:r>
              <a:rPr lang="en-US" sz="5600" b="1" dirty="0"/>
              <a:t>(S. 228 / H.R. 1776)</a:t>
            </a:r>
            <a:endParaRPr sz="5600" b="1" dirty="0"/>
          </a:p>
        </p:txBody>
      </p:sp>
      <p:pic>
        <p:nvPicPr>
          <p:cNvPr id="158" name="Google Shape;158;g14fc495f4cb_0_91"/>
          <p:cNvPicPr preferRelativeResize="0"/>
          <p:nvPr/>
        </p:nvPicPr>
        <p:blipFill rotWithShape="1">
          <a:blip r:embed="rId3">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305995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30AF-A97E-0577-F21F-B2D509DEEA3B}"/>
              </a:ext>
            </a:extLst>
          </p:cNvPr>
          <p:cNvSpPr>
            <a:spLocks noGrp="1"/>
          </p:cNvSpPr>
          <p:nvPr>
            <p:ph type="ctrTitle"/>
          </p:nvPr>
        </p:nvSpPr>
        <p:spPr>
          <a:xfrm>
            <a:off x="1679196" y="0"/>
            <a:ext cx="7209845" cy="1102519"/>
          </a:xfrm>
        </p:spPr>
        <p:txBody>
          <a:bodyPr>
            <a:normAutofit/>
          </a:bodyPr>
          <a:lstStyle/>
          <a:p>
            <a:r>
              <a:rPr lang="en-US" sz="2800" b="1" dirty="0"/>
              <a:t>End TB Now Act (S.288, H.R. 1776)</a:t>
            </a:r>
          </a:p>
        </p:txBody>
      </p:sp>
      <p:sp>
        <p:nvSpPr>
          <p:cNvPr id="3" name="Subtitle 2">
            <a:extLst>
              <a:ext uri="{FF2B5EF4-FFF2-40B4-BE49-F238E27FC236}">
                <a16:creationId xmlns:a16="http://schemas.microsoft.com/office/drawing/2014/main" id="{5A5C5488-E60D-18B6-E7AD-19287C482660}"/>
              </a:ext>
            </a:extLst>
          </p:cNvPr>
          <p:cNvSpPr>
            <a:spLocks noGrp="1"/>
          </p:cNvSpPr>
          <p:nvPr>
            <p:ph type="subTitle" idx="1"/>
          </p:nvPr>
        </p:nvSpPr>
        <p:spPr>
          <a:xfrm>
            <a:off x="133593" y="1178701"/>
            <a:ext cx="8851441" cy="3897726"/>
          </a:xfrm>
        </p:spPr>
        <p:txBody>
          <a:bodyPr>
            <a:normAutofit fontScale="47500" lnSpcReduction="20000"/>
          </a:bodyPr>
          <a:lstStyle/>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Requires the U.S. to establish bold goals for reaching the most vulnerable populations</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Strengthens U.S. bilateral coordination to develop comprehensive global TB response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Catalyzes support for TB research and development (R&amp;D)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a:ea typeface="Open Sans"/>
                <a:cs typeface="Open Sans"/>
              </a:rPr>
              <a:t>Improves TB capacity of high-burden countries &amp; affected communities </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a:ea typeface="Open Sans"/>
                <a:cs typeface="Open Sans"/>
              </a:rPr>
              <a:t>Requires annual report to Congress on U.S. TB activities and impact</a:t>
            </a:r>
          </a:p>
          <a:p>
            <a:pPr marL="539750" indent="-514350" algn="l">
              <a:lnSpc>
                <a:spcPct val="120000"/>
              </a:lnSpc>
              <a:spcBef>
                <a:spcPts val="0"/>
              </a:spcBef>
              <a:spcAft>
                <a:spcPts val="1200"/>
              </a:spcAft>
              <a:buClrTx/>
              <a:buSzPct val="90000"/>
              <a:buFont typeface="+mj-lt"/>
              <a:buAutoNum type="arabicPeriod"/>
            </a:pPr>
            <a:r>
              <a:rPr lang="en-US" sz="4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Evaluates the performance of TB programs that are supported by U.S.</a:t>
            </a:r>
            <a:r>
              <a:rPr lang="en-US"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4" name="Google Shape;158;g14fc495f4cb_0_91">
            <a:extLst>
              <a:ext uri="{FF2B5EF4-FFF2-40B4-BE49-F238E27FC236}">
                <a16:creationId xmlns:a16="http://schemas.microsoft.com/office/drawing/2014/main" id="{9B8576FB-F2DF-CBE2-E20A-A1918A9AA37F}"/>
              </a:ext>
            </a:extLst>
          </p:cNvPr>
          <p:cNvPicPr preferRelativeResize="0"/>
          <p:nvPr/>
        </p:nvPicPr>
        <p:blipFill rotWithShape="1">
          <a:blip r:embed="rId3">
            <a:alphaModFix/>
          </a:blip>
          <a:srcRect/>
          <a:stretch/>
        </p:blipFill>
        <p:spPr>
          <a:xfrm>
            <a:off x="0" y="126702"/>
            <a:ext cx="2451970" cy="682957"/>
          </a:xfrm>
          <a:prstGeom prst="rect">
            <a:avLst/>
          </a:prstGeom>
          <a:noFill/>
          <a:ln>
            <a:noFill/>
          </a:ln>
        </p:spPr>
      </p:pic>
    </p:spTree>
    <p:extLst>
      <p:ext uri="{BB962C8B-B14F-4D97-AF65-F5344CB8AC3E}">
        <p14:creationId xmlns:p14="http://schemas.microsoft.com/office/powerpoint/2010/main" val="31534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f1ec144a3f_0_154"/>
          <p:cNvSpPr txBox="1"/>
          <p:nvPr/>
        </p:nvSpPr>
        <p:spPr>
          <a:xfrm>
            <a:off x="601425" y="3783148"/>
            <a:ext cx="7922700" cy="12464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640"/>
              </a:spcBef>
              <a:spcAft>
                <a:spcPts val="0"/>
              </a:spcAft>
              <a:buClr>
                <a:srgbClr val="000000"/>
              </a:buClr>
              <a:buSzPts val="2400"/>
              <a:buFont typeface="Arial"/>
              <a:buNone/>
            </a:pPr>
            <a:r>
              <a:rPr lang="en-US" sz="3200" b="1" i="0" u="none" strike="noStrike" cap="none" dirty="0">
                <a:solidFill>
                  <a:schemeClr val="dk1"/>
                </a:solidFill>
                <a:latin typeface="Open Sans"/>
                <a:ea typeface="Open Sans"/>
                <a:cs typeface="Open Sans"/>
                <a:sym typeface="Open Sans"/>
                <a:hlinkClick r:id="rId3"/>
              </a:rPr>
              <a:t>Young Praises Senate Passage of End Tuberculosis Now Act</a:t>
            </a:r>
            <a:endParaRPr sz="3200" b="0" i="0" u="none" strike="noStrike" cap="none" dirty="0">
              <a:solidFill>
                <a:schemeClr val="dk1"/>
              </a:solidFill>
              <a:latin typeface="Open Sans"/>
              <a:ea typeface="Open Sans"/>
              <a:cs typeface="Open Sans"/>
              <a:sym typeface="Open Sans"/>
            </a:endParaRPr>
          </a:p>
        </p:txBody>
      </p:sp>
      <p:pic>
        <p:nvPicPr>
          <p:cNvPr id="1026" name="Picture 2" descr="Sen. Young applauds Senate passage of the JUDGES Act of 2024">
            <a:extLst>
              <a:ext uri="{FF2B5EF4-FFF2-40B4-BE49-F238E27FC236}">
                <a16:creationId xmlns:a16="http://schemas.microsoft.com/office/drawing/2014/main" id="{4A897DB9-9EB3-1CF0-747E-19E4EACB7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9249" y="835357"/>
            <a:ext cx="4425501" cy="2950334"/>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158;g14fc495f4cb_0_91">
            <a:extLst>
              <a:ext uri="{FF2B5EF4-FFF2-40B4-BE49-F238E27FC236}">
                <a16:creationId xmlns:a16="http://schemas.microsoft.com/office/drawing/2014/main" id="{A241EDFF-DAC5-BA15-0FB3-325FDCB62430}"/>
              </a:ext>
            </a:extLst>
          </p:cNvPr>
          <p:cNvPicPr preferRelativeResize="0"/>
          <p:nvPr/>
        </p:nvPicPr>
        <p:blipFill rotWithShape="1">
          <a:blip r:embed="rId5">
            <a:alphaModFix/>
          </a:blip>
          <a:srcRect/>
          <a:stretch/>
        </p:blipFill>
        <p:spPr>
          <a:xfrm>
            <a:off x="152400" y="152400"/>
            <a:ext cx="2451970" cy="682957"/>
          </a:xfrm>
          <a:prstGeom prst="rect">
            <a:avLst/>
          </a:prstGeom>
          <a:noFill/>
          <a:ln>
            <a:noFill/>
          </a:ln>
        </p:spPr>
      </p:pic>
    </p:spTree>
    <p:extLst>
      <p:ext uri="{BB962C8B-B14F-4D97-AF65-F5344CB8AC3E}">
        <p14:creationId xmlns:p14="http://schemas.microsoft.com/office/powerpoint/2010/main" val="1173012265"/>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4.xml><?xml version="1.0" encoding="utf-8"?>
<a:theme xmlns:a="http://schemas.openxmlformats.org/drawingml/2006/main" name="2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67679F-3726-4F52-9235-DB6635A53AA3}">
  <ds:schemaRefs>
    <ds:schemaRef ds:uri="http://schemas.microsoft.com/sharepoint/v3/contenttype/forms"/>
  </ds:schemaRefs>
</ds:datastoreItem>
</file>

<file path=customXml/itemProps2.xml><?xml version="1.0" encoding="utf-8"?>
<ds:datastoreItem xmlns:ds="http://schemas.openxmlformats.org/officeDocument/2006/customXml" ds:itemID="{72F96745-F19F-4126-9D1B-64B448A02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ca6b8-0f94-4989-841e-604707552b5c"/>
    <ds:schemaRef ds:uri="f42ee926-7c83-4218-bf2b-8b85ac63f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D743A3-387E-4C23-910B-1EA9EDAEE1A9}">
  <ds:schemaRefs>
    <ds:schemaRef ds:uri="http://schemas.openxmlformats.org/package/2006/metadata/core-properties"/>
    <ds:schemaRef ds:uri="http://schemas.microsoft.com/office/2006/documentManagement/types"/>
    <ds:schemaRef ds:uri="http://www.w3.org/XML/1998/namespace"/>
    <ds:schemaRef ds:uri="http://purl.org/dc/dcmitype/"/>
    <ds:schemaRef ds:uri="655ca6b8-0f94-4989-841e-604707552b5c"/>
    <ds:schemaRef ds:uri="http://purl.org/dc/terms/"/>
    <ds:schemaRef ds:uri="http://schemas.microsoft.com/office/infopath/2007/PartnerControls"/>
    <ds:schemaRef ds:uri="f42ee926-7c83-4218-bf2b-8b85ac63f15d"/>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7543</TotalTime>
  <Words>1702</Words>
  <Application>Microsoft Office PowerPoint</Application>
  <PresentationFormat>On-screen Show (16:9)</PresentationFormat>
  <Paragraphs>219</Paragraphs>
  <Slides>41</Slides>
  <Notes>32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41</vt:i4>
      </vt:variant>
    </vt:vector>
  </HeadingPairs>
  <TitlesOfParts>
    <vt:vector size="53" baseType="lpstr">
      <vt:lpstr>Arial</vt:lpstr>
      <vt:lpstr>Courier New</vt:lpstr>
      <vt:lpstr>Calibri</vt:lpstr>
      <vt:lpstr>Open Sans</vt:lpstr>
      <vt:lpstr>Aptos</vt:lpstr>
      <vt:lpstr>Times New Roman</vt:lpstr>
      <vt:lpstr>Open Sans</vt:lpstr>
      <vt:lpstr>Wingdings</vt:lpstr>
      <vt:lpstr>Office Theme</vt:lpstr>
      <vt:lpstr>1_Office Theme</vt:lpstr>
      <vt:lpstr>Custom Design</vt:lpstr>
      <vt:lpstr>2_Office Theme</vt:lpstr>
      <vt:lpstr>Maximize Your Impact  for Change</vt:lpstr>
      <vt:lpstr>Welcome </vt:lpstr>
      <vt:lpstr>Mission &amp; Vision</vt:lpstr>
      <vt:lpstr>Our Values &amp; Resources</vt:lpstr>
      <vt:lpstr>PowerPoint Presentation</vt:lpstr>
      <vt:lpstr>118th Congress  Global Poverty Campaigns </vt:lpstr>
      <vt:lpstr>End TB Now Act (S. 228 / H.R. 1776)</vt:lpstr>
      <vt:lpstr>End TB Now Act (S.288, H.R. 1776)</vt:lpstr>
      <vt:lpstr>PowerPoint Presentation</vt:lpstr>
      <vt:lpstr>PowerPoint Presentation</vt:lpstr>
      <vt:lpstr>PowerPoint Presentation</vt:lpstr>
      <vt:lpstr>The READ Act Reauthorization (S.41, H.R. 681)</vt:lpstr>
      <vt:lpstr>The READ Act (S.41, H.R. 681)</vt:lpstr>
      <vt:lpstr>The READ Act (S.41, H.R. 681)</vt:lpstr>
      <vt:lpstr>PowerPoint Presentation</vt:lpstr>
      <vt:lpstr>Gavi, the Vaccine Alliance Resolutions (S. Res. 684/ H. Res. 1286)</vt:lpstr>
      <vt:lpstr>PowerPoint Presentation</vt:lpstr>
      <vt:lpstr>PowerPoint Presentation</vt:lpstr>
      <vt:lpstr>PowerPoint Presentation</vt:lpstr>
      <vt:lpstr>PowerPoint Presentation</vt:lpstr>
      <vt:lpstr>Gavi by the numbers</vt:lpstr>
      <vt:lpstr>PowerPoint Presentation</vt:lpstr>
      <vt:lpstr>PowerPoint Presentation</vt:lpstr>
      <vt:lpstr>Breaking through the noise with  effective media</vt:lpstr>
      <vt:lpstr>PowerPoint Presentation</vt:lpstr>
      <vt:lpstr>PowerPoint Presentation</vt:lpstr>
      <vt:lpstr>PowerPoint Presentation</vt:lpstr>
      <vt:lpstr>Why do we use media?</vt:lpstr>
      <vt:lpstr>How to get started</vt:lpstr>
      <vt:lpstr>PowerPoint Presentation</vt:lpstr>
      <vt:lpstr>PowerPoint Presentation</vt:lpstr>
      <vt:lpstr>PowerPoint Presentation</vt:lpstr>
      <vt:lpstr>What has been published?</vt:lpstr>
      <vt:lpstr>Submitting an LTE</vt:lpstr>
      <vt:lpstr>PowerPoint Presentation</vt:lpstr>
      <vt:lpstr>Q&amp;A</vt:lpstr>
      <vt:lpstr>PowerPoint Presentation</vt:lpstr>
      <vt:lpstr>PowerPoint Presentation</vt:lpstr>
      <vt:lpstr>Join us for the RESULTS November National Webinar</vt:lpstr>
      <vt:lpstr>      Together Women Rise Advocacy Chapter November Meeting  Tuesday, November 19 at 8:30 PM 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Ken Patterson</dc:creator>
  <cp:lastModifiedBy>Karyne Bury</cp:lastModifiedBy>
  <cp:revision>28</cp:revision>
  <dcterms:created xsi:type="dcterms:W3CDTF">2021-04-20T20:20:28Z</dcterms:created>
  <dcterms:modified xsi:type="dcterms:W3CDTF">2024-10-16T14:28:52Z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