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1EE_D00B0A6E.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 id="2147483677" r:id="rId6"/>
    <p:sldMasterId id="2147483680" r:id="rId7"/>
  </p:sldMasterIdLst>
  <p:notesMasterIdLst>
    <p:notesMasterId r:id="rId38"/>
  </p:notesMasterIdLst>
  <p:sldIdLst>
    <p:sldId id="256" r:id="rId8"/>
    <p:sldId id="257" r:id="rId9"/>
    <p:sldId id="258" r:id="rId10"/>
    <p:sldId id="259" r:id="rId11"/>
    <p:sldId id="4603" r:id="rId12"/>
    <p:sldId id="260" r:id="rId13"/>
    <p:sldId id="278" r:id="rId14"/>
    <p:sldId id="4598" r:id="rId15"/>
    <p:sldId id="4605" r:id="rId16"/>
    <p:sldId id="4563" r:id="rId17"/>
    <p:sldId id="4581" r:id="rId18"/>
    <p:sldId id="4597" r:id="rId19"/>
    <p:sldId id="4584" r:id="rId20"/>
    <p:sldId id="4585" r:id="rId21"/>
    <p:sldId id="4599" r:id="rId22"/>
    <p:sldId id="4587" r:id="rId23"/>
    <p:sldId id="279" r:id="rId24"/>
    <p:sldId id="4606" r:id="rId25"/>
    <p:sldId id="4602" r:id="rId26"/>
    <p:sldId id="4540" r:id="rId27"/>
    <p:sldId id="4590" r:id="rId28"/>
    <p:sldId id="4545" r:id="rId29"/>
    <p:sldId id="4591" r:id="rId30"/>
    <p:sldId id="4592" r:id="rId31"/>
    <p:sldId id="4541" r:id="rId32"/>
    <p:sldId id="4593" r:id="rId33"/>
    <p:sldId id="327" r:id="rId34"/>
    <p:sldId id="276" r:id="rId35"/>
    <p:sldId id="277" r:id="rId36"/>
    <p:sldId id="4607" r:id="rId37"/>
  </p:sldIdLst>
  <p:sldSz cx="9144000" cy="5143500" type="screen16x9"/>
  <p:notesSz cx="6858000" cy="9144000"/>
  <p:embeddedFontLst>
    <p:embeddedFont>
      <p:font typeface="Open Sans" panose="020B0606030504020204" pitchFamily="34" charset="0"/>
      <p:regular r:id="rId39"/>
      <p:bold r:id="rId40"/>
      <p:italic r:id="rId41"/>
      <p:boldItalic r:id="rId42"/>
    </p:embeddedFont>
    <p:embeddedFont>
      <p:font typeface="Open Sans" panose="020B0606030504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gYMTd495pjgk05YnFctH5gnOp6P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CAEB79-58F1-BB10-4BFC-CCC8B1FFAFC8}" name="Karyne Bury" initials="KB" userId="S::kbury@results.org::072c30e2-e547-4e48-929e-426222b99a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6F7393-D3D3-410C-B109-889D69FFB3B4}" v="2" dt="2024-11-20T01:12:35.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18" autoAdjust="0"/>
  </p:normalViewPr>
  <p:slideViewPr>
    <p:cSldViewPr snapToGrid="0">
      <p:cViewPr varScale="1">
        <p:scale>
          <a:sx n="66" d="100"/>
          <a:sy n="66" d="100"/>
        </p:scale>
        <p:origin x="128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font" Target="fonts/font2.fntdata"/><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59"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font" Target="fonts/font3.fntdata"/><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modernComment_11EE_D00B0A6E.xml><?xml version="1.0" encoding="utf-8"?>
<p188:cmLst xmlns:a="http://schemas.openxmlformats.org/drawingml/2006/main" xmlns:r="http://schemas.openxmlformats.org/officeDocument/2006/relationships" xmlns:p188="http://schemas.microsoft.com/office/powerpoint/2018/8/main">
  <p188:cm id="{40A12266-D197-41D7-A1A5-315CB6C55C95}" authorId="{7DCAEB79-58F1-BB10-4BFC-CCC8B1FFAFC8}" status="resolved" created="2024-10-11T22:44:37.908" complete="100000">
    <ac:txMkLst xmlns:ac="http://schemas.microsoft.com/office/drawing/2013/main/command">
      <pc:docMk xmlns:pc="http://schemas.microsoft.com/office/powerpoint/2013/main/command"/>
      <pc:sldMk xmlns:pc="http://schemas.microsoft.com/office/powerpoint/2013/main/command" cId="3490384494" sldId="4590"/>
      <ac:spMk id="9" creationId="{E07A82BC-3E77-1393-3B15-832112B669BC}"/>
      <ac:txMk cp="0" len="26">
        <ac:context len="27" hash="879211688"/>
      </ac:txMk>
    </ac:txMkLst>
    <p188:pos x="3101372" y="238731"/>
    <p188:txBody>
      <a:bodyPr/>
      <a:lstStyle/>
      <a:p>
        <a:r>
          <a:rPr lang="en-US"/>
          <a:t>Update this on Tuesday</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rgbClr val="FF0000"/>
          </a:solidFill>
        </a:ln>
      </dgm:spPr>
      <dgm:t>
        <a:bodyPr/>
        <a:lstStyle/>
        <a:p>
          <a:pPr rtl="0"/>
          <a:r>
            <a:rPr lang="en-US">
              <a:latin typeface="Calibri"/>
            </a:rPr>
            <a:t>S.288 introduced</a:t>
          </a:r>
        </a:p>
        <a:p>
          <a:pPr rtl="0"/>
          <a:r>
            <a:rPr lang="en-US">
              <a:latin typeface="Calibri"/>
            </a:rPr>
            <a:t>by Sens. Young (R-IN) and Menendez (D-NJ)</a:t>
          </a:r>
          <a:endParaRPr lang="en-US"/>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pPr rtl="0"/>
          <a:r>
            <a:rPr lang="en-US">
              <a:latin typeface="Calibri"/>
            </a:rPr>
            <a:t>Passed Senate Foreign Relations Committee</a:t>
          </a:r>
        </a:p>
        <a:p>
          <a:pPr rtl="0"/>
          <a:r>
            <a:rPr lang="en-US">
              <a:latin typeface="Calibri"/>
            </a:rPr>
            <a:t>5 cosponsors</a:t>
          </a:r>
          <a:endParaRPr lang="en-US"/>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pPr rtl="0"/>
          <a:r>
            <a:rPr lang="en-US">
              <a:latin typeface="Calibri"/>
            </a:rPr>
            <a:t>Passed full Senate</a:t>
          </a:r>
        </a:p>
        <a:p>
          <a:pPr rtl="0"/>
          <a:r>
            <a:rPr lang="en-US">
              <a:latin typeface="Calibri"/>
            </a:rPr>
            <a:t>by unanimous consent</a:t>
          </a:r>
          <a:endParaRPr lang="en-US"/>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rgbClr val="FF0000"/>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rgbClr val="FF0000"/>
          </a:solidFill>
        </a:ln>
      </dgm:spPr>
      <dgm:t>
        <a:bodyPr/>
        <a:lstStyle/>
        <a:p>
          <a:pPr rtl="0"/>
          <a:r>
            <a:rPr lang="en-US" dirty="0">
              <a:latin typeface="Calibri"/>
            </a:rPr>
            <a:t>H.R.1776 introduced</a:t>
          </a:r>
        </a:p>
        <a:p>
          <a:pPr rtl="0"/>
          <a:r>
            <a:rPr lang="en-US" dirty="0">
              <a:latin typeface="Calibri"/>
            </a:rPr>
            <a:t>by Reps. Bera (D-CA) and Salazar (R-FL)</a:t>
          </a:r>
          <a:endParaRPr lang="en-US" dirty="0"/>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pPr rtl="0"/>
          <a:r>
            <a:rPr lang="en-US">
              <a:latin typeface="Calibri"/>
            </a:rPr>
            <a:t>Passed House Foreign Affairs Committee</a:t>
          </a:r>
        </a:p>
        <a:p>
          <a:pPr rtl="0"/>
          <a:r>
            <a:rPr lang="en-US">
              <a:latin typeface="Calibri"/>
            </a:rPr>
            <a:t>91 cosponsors</a:t>
          </a:r>
          <a:endParaRPr lang="en-US"/>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pPr rtl="0"/>
          <a:r>
            <a:rPr lang="en-US" b="1" dirty="0">
              <a:latin typeface="Calibri"/>
            </a:rPr>
            <a:t>Goal:</a:t>
          </a:r>
        </a:p>
        <a:p>
          <a:pPr rtl="0"/>
          <a:r>
            <a:rPr lang="en-US" b="1" dirty="0">
              <a:latin typeface="Calibri"/>
            </a:rPr>
            <a:t>Pass full House by December 2024</a:t>
          </a:r>
          <a:endParaRPr lang="en-US" b="1" dirty="0"/>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rgbClr val="FF0000"/>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custScaleX="97970">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rgbClr val="FF0000"/>
          </a:solidFill>
        </a:ln>
      </dgm:spPr>
      <dgm:t>
        <a:bodyPr/>
        <a:lstStyle/>
        <a:p>
          <a:pPr rtl="0"/>
          <a:r>
            <a:rPr lang="en-US" dirty="0">
              <a:latin typeface="Calibri"/>
            </a:rPr>
            <a:t>S.41 introduced</a:t>
          </a:r>
        </a:p>
        <a:p>
          <a:pPr rtl="0"/>
          <a:r>
            <a:rPr lang="en-US" dirty="0">
              <a:latin typeface="Calibri"/>
            </a:rPr>
            <a:t>by Sens. Rubio (R-FL) and Durbin (D-IL)</a:t>
          </a:r>
          <a:endParaRPr lang="en-US" dirty="0"/>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pPr rtl="0"/>
          <a:r>
            <a:rPr lang="en-US" dirty="0">
              <a:latin typeface="Calibri"/>
            </a:rPr>
            <a:t>Passed Senate Foreign Relations Committee</a:t>
          </a:r>
        </a:p>
        <a:p>
          <a:pPr rtl="0"/>
          <a:r>
            <a:rPr lang="en-US" dirty="0">
              <a:latin typeface="Calibri"/>
            </a:rPr>
            <a:t>6 cosponsors</a:t>
          </a:r>
          <a:endParaRPr lang="en-US" dirty="0"/>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pPr rtl="0"/>
          <a:r>
            <a:rPr lang="en-US" dirty="0">
              <a:latin typeface="Calibri"/>
            </a:rPr>
            <a:t>Passed full Senate</a:t>
          </a:r>
        </a:p>
        <a:p>
          <a:pPr rtl="0"/>
          <a:r>
            <a:rPr lang="en-US" dirty="0">
              <a:latin typeface="Calibri"/>
            </a:rPr>
            <a:t>By unanimous consent (Nov. 2023)</a:t>
          </a:r>
          <a:endParaRPr lang="en-US" dirty="0"/>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rgbClr val="FF0000"/>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rgbClr val="FF0000"/>
          </a:solidFill>
        </a:ln>
      </dgm:spPr>
      <dgm:t>
        <a:bodyPr/>
        <a:lstStyle/>
        <a:p>
          <a:pPr rtl="0"/>
          <a:r>
            <a:rPr lang="en-US" dirty="0">
              <a:latin typeface="Calibri"/>
            </a:rPr>
            <a:t>H.R.681 introduced</a:t>
          </a:r>
        </a:p>
        <a:p>
          <a:pPr rtl="0"/>
          <a:r>
            <a:rPr lang="en-US" dirty="0">
              <a:latin typeface="Calibri"/>
            </a:rPr>
            <a:t>by Reps. Meng (D-NY) and Smith (R-NJ)</a:t>
          </a:r>
          <a:endParaRPr lang="en-US" dirty="0"/>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pPr rtl="0"/>
          <a:r>
            <a:rPr lang="en-US" dirty="0">
              <a:latin typeface="Calibri"/>
            </a:rPr>
            <a:t>Passed House Foreign Affairs Committee</a:t>
          </a:r>
        </a:p>
        <a:p>
          <a:pPr rtl="0"/>
          <a:r>
            <a:rPr lang="en-US" dirty="0">
              <a:latin typeface="Calibri"/>
            </a:rPr>
            <a:t>(May 2024)</a:t>
          </a:r>
        </a:p>
        <a:p>
          <a:pPr rtl="0"/>
          <a:r>
            <a:rPr lang="en-US" dirty="0">
              <a:latin typeface="Calibri"/>
            </a:rPr>
            <a:t>74 cosponsors</a:t>
          </a:r>
          <a:endParaRPr lang="en-US" dirty="0"/>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pPr rtl="0"/>
          <a:r>
            <a:rPr lang="en-US" b="1" dirty="0">
              <a:latin typeface="Calibri"/>
            </a:rPr>
            <a:t>Goal:</a:t>
          </a:r>
        </a:p>
        <a:p>
          <a:pPr rtl="0"/>
          <a:r>
            <a:rPr lang="en-US" b="1" dirty="0">
              <a:latin typeface="Calibri"/>
            </a:rPr>
            <a:t>Pass full House by December 2024</a:t>
          </a:r>
          <a:endParaRPr lang="en-US" b="1" dirty="0"/>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rgbClr val="FF0000"/>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custScaleY="134916">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custScaleX="97970">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1018" y="563396"/>
          <a:ext cx="2559184" cy="987845"/>
        </a:xfrm>
        <a:prstGeom prst="chevron">
          <a:avLst>
            <a:gd name="adj" fmla="val 4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83467"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S.288 introduced</a:t>
          </a:r>
        </a:p>
        <a:p>
          <a:pPr marL="0" lvl="0" indent="0" algn="ctr" defTabSz="666750" rtl="0">
            <a:lnSpc>
              <a:spcPct val="90000"/>
            </a:lnSpc>
            <a:spcBef>
              <a:spcPct val="0"/>
            </a:spcBef>
            <a:spcAft>
              <a:spcPct val="35000"/>
            </a:spcAft>
            <a:buNone/>
          </a:pPr>
          <a:r>
            <a:rPr lang="en-US" sz="1500" kern="1200">
              <a:latin typeface="Calibri"/>
            </a:rPr>
            <a:t>by Sens. Young (R-IN) and Menendez (D-NJ)</a:t>
          </a:r>
          <a:endParaRPr lang="en-US" sz="1500" kern="1200"/>
        </a:p>
      </dsp:txBody>
      <dsp:txXfrm>
        <a:off x="712400" y="839291"/>
        <a:ext cx="2103223" cy="929979"/>
      </dsp:txXfrm>
    </dsp:sp>
    <dsp:sp modelId="{000C77C6-E33D-403F-9895-185F41BAA948}">
      <dsp:nvSpPr>
        <dsp:cNvPr id="0" name=""/>
        <dsp:cNvSpPr/>
      </dsp:nvSpPr>
      <dsp:spPr>
        <a:xfrm>
          <a:off x="2924175" y="563396"/>
          <a:ext cx="2559184" cy="987845"/>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606625"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Senate Foreign Relations Committee</a:t>
          </a:r>
        </a:p>
        <a:p>
          <a:pPr marL="0" lvl="0" indent="0" algn="ctr" defTabSz="666750" rtl="0">
            <a:lnSpc>
              <a:spcPct val="90000"/>
            </a:lnSpc>
            <a:spcBef>
              <a:spcPct val="0"/>
            </a:spcBef>
            <a:spcAft>
              <a:spcPct val="35000"/>
            </a:spcAft>
            <a:buNone/>
          </a:pPr>
          <a:r>
            <a:rPr lang="en-US" sz="1500" kern="1200">
              <a:latin typeface="Calibri"/>
            </a:rPr>
            <a:t>5 cosponsors</a:t>
          </a:r>
          <a:endParaRPr lang="en-US" sz="1500" kern="1200"/>
        </a:p>
      </dsp:txBody>
      <dsp:txXfrm>
        <a:off x="3635558" y="839291"/>
        <a:ext cx="2103223" cy="929979"/>
      </dsp:txXfrm>
    </dsp:sp>
    <dsp:sp modelId="{62093BCC-6869-4C6E-847D-D7E83F43BAE1}">
      <dsp:nvSpPr>
        <dsp:cNvPr id="0" name=""/>
        <dsp:cNvSpPr/>
      </dsp:nvSpPr>
      <dsp:spPr>
        <a:xfrm>
          <a:off x="5847333" y="563396"/>
          <a:ext cx="2559184" cy="98784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529782"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full Senate</a:t>
          </a:r>
        </a:p>
        <a:p>
          <a:pPr marL="0" lvl="0" indent="0" algn="ctr" defTabSz="666750" rtl="0">
            <a:lnSpc>
              <a:spcPct val="90000"/>
            </a:lnSpc>
            <a:spcBef>
              <a:spcPct val="0"/>
            </a:spcBef>
            <a:spcAft>
              <a:spcPct val="35000"/>
            </a:spcAft>
            <a:buNone/>
          </a:pPr>
          <a:r>
            <a:rPr lang="en-US" sz="1500" kern="1200">
              <a:latin typeface="Calibri"/>
            </a:rPr>
            <a:t>by unanimous consent</a:t>
          </a:r>
          <a:endParaRPr lang="en-US" sz="1500" kern="1200"/>
        </a:p>
      </dsp:txBody>
      <dsp:txXfrm>
        <a:off x="6558715" y="839291"/>
        <a:ext cx="2103223" cy="929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5514" y="562837"/>
          <a:ext cx="2561503" cy="988740"/>
        </a:xfrm>
        <a:prstGeom prst="chevron">
          <a:avLst>
            <a:gd name="adj" fmla="val 4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88581" y="810022"/>
          <a:ext cx="2163047" cy="988740"/>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a:rPr>
            <a:t>H.R.1776 introduced</a:t>
          </a:r>
        </a:p>
        <a:p>
          <a:pPr marL="0" lvl="0" indent="0" algn="ctr" defTabSz="666750" rtl="0">
            <a:lnSpc>
              <a:spcPct val="90000"/>
            </a:lnSpc>
            <a:spcBef>
              <a:spcPct val="0"/>
            </a:spcBef>
            <a:spcAft>
              <a:spcPct val="35000"/>
            </a:spcAft>
            <a:buNone/>
          </a:pPr>
          <a:r>
            <a:rPr lang="en-US" sz="1500" kern="1200" dirty="0">
              <a:latin typeface="Calibri"/>
            </a:rPr>
            <a:t>by Reps. Bera (D-CA) and Salazar (R-FL)</a:t>
          </a:r>
          <a:endParaRPr lang="en-US" sz="1500" kern="1200" dirty="0"/>
        </a:p>
      </dsp:txBody>
      <dsp:txXfrm>
        <a:off x="717540" y="838981"/>
        <a:ext cx="2105129" cy="930822"/>
      </dsp:txXfrm>
    </dsp:sp>
    <dsp:sp modelId="{000C77C6-E33D-403F-9895-185F41BAA948}">
      <dsp:nvSpPr>
        <dsp:cNvPr id="0" name=""/>
        <dsp:cNvSpPr/>
      </dsp:nvSpPr>
      <dsp:spPr>
        <a:xfrm>
          <a:off x="2931320" y="562837"/>
          <a:ext cx="2561503" cy="988740"/>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614387" y="810022"/>
          <a:ext cx="2163047" cy="988740"/>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House Foreign Affairs Committee</a:t>
          </a:r>
        </a:p>
        <a:p>
          <a:pPr marL="0" lvl="0" indent="0" algn="ctr" defTabSz="666750" rtl="0">
            <a:lnSpc>
              <a:spcPct val="90000"/>
            </a:lnSpc>
            <a:spcBef>
              <a:spcPct val="0"/>
            </a:spcBef>
            <a:spcAft>
              <a:spcPct val="35000"/>
            </a:spcAft>
            <a:buNone/>
          </a:pPr>
          <a:r>
            <a:rPr lang="en-US" sz="1500" kern="1200">
              <a:latin typeface="Calibri"/>
            </a:rPr>
            <a:t>91 cosponsors</a:t>
          </a:r>
          <a:endParaRPr lang="en-US" sz="1500" kern="1200"/>
        </a:p>
      </dsp:txBody>
      <dsp:txXfrm>
        <a:off x="3643346" y="838981"/>
        <a:ext cx="2105129" cy="930822"/>
      </dsp:txXfrm>
    </dsp:sp>
    <dsp:sp modelId="{62093BCC-6869-4C6E-847D-D7E83F43BAE1}">
      <dsp:nvSpPr>
        <dsp:cNvPr id="0" name=""/>
        <dsp:cNvSpPr/>
      </dsp:nvSpPr>
      <dsp:spPr>
        <a:xfrm>
          <a:off x="5857125" y="562837"/>
          <a:ext cx="2561503" cy="988740"/>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562148" y="810022"/>
          <a:ext cx="2119137" cy="9887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Calibri"/>
            </a:rPr>
            <a:t>Goal:</a:t>
          </a:r>
        </a:p>
        <a:p>
          <a:pPr marL="0" lvl="0" indent="0" algn="ctr" defTabSz="666750" rtl="0">
            <a:lnSpc>
              <a:spcPct val="90000"/>
            </a:lnSpc>
            <a:spcBef>
              <a:spcPct val="0"/>
            </a:spcBef>
            <a:spcAft>
              <a:spcPct val="35000"/>
            </a:spcAft>
            <a:buNone/>
          </a:pPr>
          <a:r>
            <a:rPr lang="en-US" sz="1500" b="1" kern="1200" dirty="0">
              <a:latin typeface="Calibri"/>
            </a:rPr>
            <a:t>Pass full House by December 2024</a:t>
          </a:r>
          <a:endParaRPr lang="en-US" sz="1500" b="1" kern="1200" dirty="0"/>
        </a:p>
      </dsp:txBody>
      <dsp:txXfrm>
        <a:off x="6591107" y="838981"/>
        <a:ext cx="2061219" cy="930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1018" y="563396"/>
          <a:ext cx="2559184" cy="987845"/>
        </a:xfrm>
        <a:prstGeom prst="chevron">
          <a:avLst>
            <a:gd name="adj" fmla="val 4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83467"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a:rPr>
            <a:t>S.41 introduced</a:t>
          </a:r>
        </a:p>
        <a:p>
          <a:pPr marL="0" lvl="0" indent="0" algn="ctr" defTabSz="666750" rtl="0">
            <a:lnSpc>
              <a:spcPct val="90000"/>
            </a:lnSpc>
            <a:spcBef>
              <a:spcPct val="0"/>
            </a:spcBef>
            <a:spcAft>
              <a:spcPct val="35000"/>
            </a:spcAft>
            <a:buNone/>
          </a:pPr>
          <a:r>
            <a:rPr lang="en-US" sz="1500" kern="1200" dirty="0">
              <a:latin typeface="Calibri"/>
            </a:rPr>
            <a:t>by Sens. Rubio (R-FL) and Durbin (D-IL)</a:t>
          </a:r>
          <a:endParaRPr lang="en-US" sz="1500" kern="1200" dirty="0"/>
        </a:p>
      </dsp:txBody>
      <dsp:txXfrm>
        <a:off x="712400" y="839291"/>
        <a:ext cx="2103223" cy="929979"/>
      </dsp:txXfrm>
    </dsp:sp>
    <dsp:sp modelId="{000C77C6-E33D-403F-9895-185F41BAA948}">
      <dsp:nvSpPr>
        <dsp:cNvPr id="0" name=""/>
        <dsp:cNvSpPr/>
      </dsp:nvSpPr>
      <dsp:spPr>
        <a:xfrm>
          <a:off x="2924175" y="563396"/>
          <a:ext cx="2559184" cy="987845"/>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606625"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a:rPr>
            <a:t>Passed Senate Foreign Relations Committee</a:t>
          </a:r>
        </a:p>
        <a:p>
          <a:pPr marL="0" lvl="0" indent="0" algn="ctr" defTabSz="666750" rtl="0">
            <a:lnSpc>
              <a:spcPct val="90000"/>
            </a:lnSpc>
            <a:spcBef>
              <a:spcPct val="0"/>
            </a:spcBef>
            <a:spcAft>
              <a:spcPct val="35000"/>
            </a:spcAft>
            <a:buNone/>
          </a:pPr>
          <a:r>
            <a:rPr lang="en-US" sz="1500" kern="1200" dirty="0">
              <a:latin typeface="Calibri"/>
            </a:rPr>
            <a:t>6 cosponsors</a:t>
          </a:r>
          <a:endParaRPr lang="en-US" sz="1500" kern="1200" dirty="0"/>
        </a:p>
      </dsp:txBody>
      <dsp:txXfrm>
        <a:off x="3635558" y="839291"/>
        <a:ext cx="2103223" cy="929979"/>
      </dsp:txXfrm>
    </dsp:sp>
    <dsp:sp modelId="{62093BCC-6869-4C6E-847D-D7E83F43BAE1}">
      <dsp:nvSpPr>
        <dsp:cNvPr id="0" name=""/>
        <dsp:cNvSpPr/>
      </dsp:nvSpPr>
      <dsp:spPr>
        <a:xfrm>
          <a:off x="5847333" y="563396"/>
          <a:ext cx="2559184" cy="98784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529782"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a:rPr>
            <a:t>Passed full Senate</a:t>
          </a:r>
        </a:p>
        <a:p>
          <a:pPr marL="0" lvl="0" indent="0" algn="ctr" defTabSz="666750" rtl="0">
            <a:lnSpc>
              <a:spcPct val="90000"/>
            </a:lnSpc>
            <a:spcBef>
              <a:spcPct val="0"/>
            </a:spcBef>
            <a:spcAft>
              <a:spcPct val="35000"/>
            </a:spcAft>
            <a:buNone/>
          </a:pPr>
          <a:r>
            <a:rPr lang="en-US" sz="1500" kern="1200" dirty="0">
              <a:latin typeface="Calibri"/>
            </a:rPr>
            <a:t>By unanimous consent (Nov. 2023)</a:t>
          </a:r>
          <a:endParaRPr lang="en-US" sz="1500" kern="1200" dirty="0"/>
        </a:p>
      </dsp:txBody>
      <dsp:txXfrm>
        <a:off x="6558715" y="839291"/>
        <a:ext cx="2103223" cy="929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5514" y="562837"/>
          <a:ext cx="2561503" cy="988740"/>
        </a:xfrm>
        <a:prstGeom prst="chevron">
          <a:avLst>
            <a:gd name="adj" fmla="val 4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88581" y="810022"/>
          <a:ext cx="2163047" cy="988740"/>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a:rPr>
            <a:t>H.R.681 introduced</a:t>
          </a:r>
        </a:p>
        <a:p>
          <a:pPr marL="0" lvl="0" indent="0" algn="ctr" defTabSz="666750" rtl="0">
            <a:lnSpc>
              <a:spcPct val="90000"/>
            </a:lnSpc>
            <a:spcBef>
              <a:spcPct val="0"/>
            </a:spcBef>
            <a:spcAft>
              <a:spcPct val="35000"/>
            </a:spcAft>
            <a:buNone/>
          </a:pPr>
          <a:r>
            <a:rPr lang="en-US" sz="1500" kern="1200" dirty="0">
              <a:latin typeface="Calibri"/>
            </a:rPr>
            <a:t>by Reps. Meng (D-NY) and Smith (R-NJ)</a:t>
          </a:r>
          <a:endParaRPr lang="en-US" sz="1500" kern="1200" dirty="0"/>
        </a:p>
      </dsp:txBody>
      <dsp:txXfrm>
        <a:off x="717540" y="838981"/>
        <a:ext cx="2105129" cy="930822"/>
      </dsp:txXfrm>
    </dsp:sp>
    <dsp:sp modelId="{000C77C6-E33D-403F-9895-185F41BAA948}">
      <dsp:nvSpPr>
        <dsp:cNvPr id="0" name=""/>
        <dsp:cNvSpPr/>
      </dsp:nvSpPr>
      <dsp:spPr>
        <a:xfrm>
          <a:off x="2931320" y="476530"/>
          <a:ext cx="2561503" cy="988740"/>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614387" y="551101"/>
          <a:ext cx="2163047" cy="1333968"/>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a:rPr>
            <a:t>Passed House Foreign Affairs Committee</a:t>
          </a:r>
        </a:p>
        <a:p>
          <a:pPr marL="0" lvl="0" indent="0" algn="ctr" defTabSz="666750" rtl="0">
            <a:lnSpc>
              <a:spcPct val="90000"/>
            </a:lnSpc>
            <a:spcBef>
              <a:spcPct val="0"/>
            </a:spcBef>
            <a:spcAft>
              <a:spcPct val="35000"/>
            </a:spcAft>
            <a:buNone/>
          </a:pPr>
          <a:r>
            <a:rPr lang="en-US" sz="1500" kern="1200" dirty="0">
              <a:latin typeface="Calibri"/>
            </a:rPr>
            <a:t>(May 2024)</a:t>
          </a:r>
        </a:p>
        <a:p>
          <a:pPr marL="0" lvl="0" indent="0" algn="ctr" defTabSz="666750" rtl="0">
            <a:lnSpc>
              <a:spcPct val="90000"/>
            </a:lnSpc>
            <a:spcBef>
              <a:spcPct val="0"/>
            </a:spcBef>
            <a:spcAft>
              <a:spcPct val="35000"/>
            </a:spcAft>
            <a:buNone/>
          </a:pPr>
          <a:r>
            <a:rPr lang="en-US" sz="1500" kern="1200" dirty="0">
              <a:latin typeface="Calibri"/>
            </a:rPr>
            <a:t>74 cosponsors</a:t>
          </a:r>
          <a:endParaRPr lang="en-US" sz="1500" kern="1200" dirty="0"/>
        </a:p>
      </dsp:txBody>
      <dsp:txXfrm>
        <a:off x="3653458" y="590172"/>
        <a:ext cx="2084905" cy="1255826"/>
      </dsp:txXfrm>
    </dsp:sp>
    <dsp:sp modelId="{62093BCC-6869-4C6E-847D-D7E83F43BAE1}">
      <dsp:nvSpPr>
        <dsp:cNvPr id="0" name=""/>
        <dsp:cNvSpPr/>
      </dsp:nvSpPr>
      <dsp:spPr>
        <a:xfrm>
          <a:off x="5857125" y="562837"/>
          <a:ext cx="2561503" cy="988740"/>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562148" y="810022"/>
          <a:ext cx="2119137" cy="9887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Calibri"/>
            </a:rPr>
            <a:t>Goal:</a:t>
          </a:r>
        </a:p>
        <a:p>
          <a:pPr marL="0" lvl="0" indent="0" algn="ctr" defTabSz="666750" rtl="0">
            <a:lnSpc>
              <a:spcPct val="90000"/>
            </a:lnSpc>
            <a:spcBef>
              <a:spcPct val="0"/>
            </a:spcBef>
            <a:spcAft>
              <a:spcPct val="35000"/>
            </a:spcAft>
            <a:buNone/>
          </a:pPr>
          <a:r>
            <a:rPr lang="en-US" sz="1500" b="1" kern="1200" dirty="0">
              <a:latin typeface="Calibri"/>
            </a:rPr>
            <a:t>Pass full House by December 2024</a:t>
          </a:r>
          <a:endParaRPr lang="en-US" sz="1500" b="1" kern="1200" dirty="0"/>
        </a:p>
      </dsp:txBody>
      <dsp:txXfrm>
        <a:off x="6591107" y="838981"/>
        <a:ext cx="2061219" cy="9308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ostonglobe.com/2024/09/03/opinion/letters-to-the-editor-global-health-equity/?event=event12"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archive.ph/UnEsB"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2f60670%2frespond"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results.org/volunteers/action-center/action-alerts?vvsrc=%2fcampaigns%2f63557%2frespond" TargetMode="External"/><Relationship Id="rId5" Type="http://schemas.openxmlformats.org/officeDocument/2006/relationships/hyperlink" Target="https://results.org/volunteers/action-center/action-alerts?vvsrc=%2fcampaigns%2f87023%2frespond" TargetMode="External"/><Relationship Id="rId4" Type="http://schemas.openxmlformats.org/officeDocument/2006/relationships/hyperlink" Target="https://results.org/volunteers/action-center/action-alerts?vvsrc=%2fcampaigns%2f59439%2frespond"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tinyurl.com/JoinRiseAdvocacyChapter"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7" name="Google Shape;147;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dirty="0">
                <a:solidFill>
                  <a:srgbClr val="000000"/>
                </a:solidFill>
                <a:effectLst/>
                <a:latin typeface="Arial" panose="020B0604020202020204" pitchFamily="34" charset="0"/>
              </a:rPr>
              <a:t>Karyne</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9663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001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4967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Karyne</a:t>
            </a:r>
            <a:endParaRPr i="1" dirty="0"/>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4100543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99BCD575-482E-6F92-ED52-6CE6EF13548C}"/>
            </a:ext>
          </a:extLst>
        </p:cNvPr>
        <p:cNvGrpSpPr/>
        <p:nvPr/>
      </p:nvGrpSpPr>
      <p:grpSpPr>
        <a:xfrm>
          <a:off x="0" y="0"/>
          <a:ext cx="0" cy="0"/>
          <a:chOff x="0" y="0"/>
          <a:chExt cx="0" cy="0"/>
        </a:xfrm>
      </p:grpSpPr>
      <p:sp>
        <p:nvSpPr>
          <p:cNvPr id="153" name="Google Shape;153;g14fc495f4cb_0_91:notes">
            <a:extLst>
              <a:ext uri="{FF2B5EF4-FFF2-40B4-BE49-F238E27FC236}">
                <a16:creationId xmlns:a16="http://schemas.microsoft.com/office/drawing/2014/main" id="{F8A3E46F-0986-BA33-B911-5F05866327A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a:extLst>
              <a:ext uri="{FF2B5EF4-FFF2-40B4-BE49-F238E27FC236}">
                <a16:creationId xmlns:a16="http://schemas.microsoft.com/office/drawing/2014/main" id="{1E4CB55A-DB44-6534-46DB-73DBA4269C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Karyne</a:t>
            </a:r>
          </a:p>
          <a:p>
            <a:pPr rtl="0">
              <a:spcBef>
                <a:spcPts val="0"/>
              </a:spcBef>
              <a:spcAft>
                <a:spcPts val="0"/>
              </a:spcAft>
            </a:pPr>
            <a:endParaRPr lang="en-US" sz="1800" b="1" i="0" u="none" strike="noStrike" dirty="0">
              <a:solidFill>
                <a:srgbClr val="000000"/>
              </a:solidFill>
              <a:effectLst/>
              <a:latin typeface="Arial" panose="020B0604020202020204" pitchFamily="34" charset="0"/>
            </a:endParaRPr>
          </a:p>
          <a:p>
            <a:pPr rtl="0">
              <a:spcBef>
                <a:spcPts val="0"/>
              </a:spcBef>
              <a:spcAft>
                <a:spcPts val="0"/>
              </a:spcAft>
            </a:pPr>
            <a:r>
              <a:rPr lang="en-US" sz="1800" b="1" i="0" u="none" strike="noStrike" dirty="0">
                <a:solidFill>
                  <a:srgbClr val="000000"/>
                </a:solidFill>
                <a:effectLst/>
                <a:latin typeface="Arial" panose="020B0604020202020204" pitchFamily="34" charset="0"/>
              </a:rPr>
              <a:t>There’s time for Lee to add to her legacy - https://www.mercurynews.com/2024/11/04/letters-1920/</a:t>
            </a:r>
          </a:p>
          <a:p>
            <a:pPr rtl="0">
              <a:spcBef>
                <a:spcPts val="0"/>
              </a:spcBef>
              <a:spcAft>
                <a:spcPts val="0"/>
              </a:spcAft>
            </a:pPr>
            <a:endParaRPr lang="en-US" sz="1800" b="1" i="0" u="none" strike="noStrike" dirty="0">
              <a:solidFill>
                <a:srgbClr val="000000"/>
              </a:solidFill>
              <a:effectLst/>
              <a:latin typeface="Arial" panose="020B0604020202020204" pitchFamily="34" charset="0"/>
            </a:endParaRPr>
          </a:p>
          <a:p>
            <a:pPr rtl="0">
              <a:spcBef>
                <a:spcPts val="0"/>
              </a:spcBef>
              <a:spcAft>
                <a:spcPts val="0"/>
              </a:spcAft>
            </a:pPr>
            <a:r>
              <a:rPr lang="en-US" sz="1800" b="1" i="0" u="none" strike="noStrike" dirty="0">
                <a:solidFill>
                  <a:srgbClr val="000000"/>
                </a:solidFill>
                <a:effectLst/>
                <a:latin typeface="Arial" panose="020B0604020202020204" pitchFamily="34" charset="0"/>
              </a:rPr>
              <a:t>Hunger in America haunts Farm Bill extension - https://www.masslive.com/westernmass/2024/11/hunger-in-america-haunts-farm-bill-extension-letters-to-the-republican.html </a:t>
            </a:r>
          </a:p>
          <a:p>
            <a:pPr rtl="0">
              <a:spcBef>
                <a:spcPts val="0"/>
              </a:spcBef>
              <a:spcAft>
                <a:spcPts val="0"/>
              </a:spcAft>
            </a:pPr>
            <a:endParaRPr lang="en-US" sz="1800" b="1" i="0" u="none" strike="noStrike" dirty="0">
              <a:solidFill>
                <a:srgbClr val="000000"/>
              </a:solidFill>
              <a:effectLst/>
              <a:latin typeface="Arial" panose="020B0604020202020204" pitchFamily="34" charset="0"/>
            </a:endParaRPr>
          </a:p>
          <a:p>
            <a:pPr rtl="0">
              <a:spcBef>
                <a:spcPts val="0"/>
              </a:spcBef>
              <a:spcAft>
                <a:spcPts val="0"/>
              </a:spcAft>
            </a:pPr>
            <a:endParaRPr lang="en-US" sz="1800" b="1" i="0" u="none" strike="noStrike" dirty="0">
              <a:solidFill>
                <a:srgbClr val="000000"/>
              </a:solidFill>
              <a:effectLst/>
              <a:latin typeface="Arial" panose="020B0604020202020204" pitchFamily="34" charset="0"/>
            </a:endParaRPr>
          </a:p>
          <a:p>
            <a:pPr rtl="0"/>
            <a:r>
              <a:rPr lang="en-US" sz="1800" b="0" i="0" u="none" strike="noStrike" dirty="0">
                <a:solidFill>
                  <a:srgbClr val="000000"/>
                </a:solidFill>
                <a:effectLst/>
                <a:latin typeface="Arial" panose="020B0604020202020204" pitchFamily="34" charset="0"/>
              </a:rPr>
              <a:t>Past LTEs</a:t>
            </a:r>
            <a:endParaRPr lang="en-US" sz="2800" b="0" dirty="0">
              <a:effectLst/>
            </a:endParaRPr>
          </a:p>
          <a:p>
            <a:r>
              <a:rPr lang="en-US" sz="1800" b="0" i="0" u="none" strike="noStrike" dirty="0">
                <a:solidFill>
                  <a:srgbClr val="000000"/>
                </a:solidFill>
                <a:effectLst/>
                <a:latin typeface="Arial" panose="020B0604020202020204" pitchFamily="34" charset="0"/>
              </a:rPr>
              <a:t>Leslye - Boston Globe</a:t>
            </a:r>
            <a:br>
              <a:rPr lang="en-US" sz="1800" b="0" i="0" u="none" strike="noStrike" dirty="0">
                <a:solidFill>
                  <a:srgbClr val="000000"/>
                </a:solidFill>
                <a:effectLst/>
                <a:latin typeface="Arial" panose="020B0604020202020204" pitchFamily="34" charset="0"/>
              </a:rPr>
            </a:br>
            <a:r>
              <a:rPr lang="en-US" sz="1800" b="0" i="0" u="sng" strike="noStrike" dirty="0">
                <a:solidFill>
                  <a:srgbClr val="1155CC"/>
                </a:solidFill>
                <a:effectLst/>
                <a:latin typeface="Arial" panose="020B0604020202020204" pitchFamily="34" charset="0"/>
                <a:hlinkClick r:id="rId3"/>
              </a:rPr>
              <a:t>https://www.bostonglobe.com/2024/09/03/opinion/letters-to-the-editor-global-health-equity/?event=event12</a:t>
            </a:r>
            <a:br>
              <a:rPr lang="en-US" sz="1800" b="0" i="0" u="none" strike="noStrike" dirty="0">
                <a:solidFill>
                  <a:srgbClr val="000000"/>
                </a:solidFill>
                <a:effectLst/>
                <a:latin typeface="Arial" panose="020B0604020202020204" pitchFamily="34" charset="0"/>
                <a:hlinkClick r:id="rId3"/>
              </a:rPr>
            </a:br>
            <a:br>
              <a:rPr lang="en-US" sz="1800" b="0" i="0" u="none" strike="noStrike" dirty="0">
                <a:solidFill>
                  <a:srgbClr val="000000"/>
                </a:solidFill>
                <a:effectLst/>
                <a:latin typeface="Arial" panose="020B0604020202020204" pitchFamily="34" charset="0"/>
                <a:hlinkClick r:id="rId3"/>
              </a:rPr>
            </a:br>
            <a:r>
              <a:rPr lang="en-US" sz="1800" b="0" i="0" u="none" strike="noStrike" dirty="0">
                <a:solidFill>
                  <a:srgbClr val="000000"/>
                </a:solidFill>
                <a:effectLst/>
                <a:latin typeface="Arial" panose="020B0604020202020204" pitchFamily="34" charset="0"/>
              </a:rPr>
              <a:t>Archive link - </a:t>
            </a:r>
            <a:r>
              <a:rPr lang="en-US" sz="1800" b="0" i="0" u="sng" strike="noStrike" dirty="0">
                <a:solidFill>
                  <a:srgbClr val="1155CC"/>
                </a:solidFill>
                <a:effectLst/>
                <a:latin typeface="Arial" panose="020B0604020202020204" pitchFamily="34" charset="0"/>
                <a:hlinkClick r:id="rId4"/>
              </a:rPr>
              <a:t>https://archive.ph/UnEsB</a:t>
            </a:r>
            <a:r>
              <a:rPr lang="en-US" sz="1800" b="0" i="0" u="none" strike="noStrike" dirty="0">
                <a:solidFill>
                  <a:srgbClr val="000000"/>
                </a:solidFill>
                <a:effectLst/>
                <a:latin typeface="Arial" panose="020B0604020202020204" pitchFamily="34" charset="0"/>
              </a:rPr>
              <a:t> </a:t>
            </a:r>
            <a:br>
              <a:rPr lang="en-US" sz="1800" b="0"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endParaRPr i="1" dirty="0"/>
          </a:p>
        </p:txBody>
      </p:sp>
      <p:sp>
        <p:nvSpPr>
          <p:cNvPr id="155" name="Google Shape;155;g14fc495f4cb_0_91:notes">
            <a:extLst>
              <a:ext uri="{FF2B5EF4-FFF2-40B4-BE49-F238E27FC236}">
                <a16:creationId xmlns:a16="http://schemas.microsoft.com/office/drawing/2014/main" id="{0F5F9106-EC04-8BED-F08C-56E83D85498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1092436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9871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Karyne – here are some ideas of hooks, any one?</a:t>
            </a:r>
          </a:p>
          <a:p>
            <a:r>
              <a:rPr lang="en-US" dirty="0"/>
              <a:t>Walk through the resource so we can find hooks about Gavi, Nutrition, and TB</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3932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Karyne to add the updated map </a:t>
            </a:r>
            <a:r>
              <a:rPr lang="en-US"/>
              <a:t>on Tuesday 11/19</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6986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 – here are some ideas of hooks, any more?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1743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Karyne – here are some ideas of hooks, any one?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541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Susan</a:t>
            </a:r>
            <a:endParaRPr i="1" dirty="0"/>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 – here are some ideas of hooks, any more?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1983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Karyne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1" u="none" strike="noStrike" dirty="0">
                <a:solidFill>
                  <a:srgbClr val="000000"/>
                </a:solidFill>
                <a:effectLst/>
                <a:latin typeface="Arial" panose="020B0604020202020204" pitchFamily="34" charset="0"/>
              </a:rPr>
              <a:t>Gavi the Vaccine Alliance: </a:t>
            </a:r>
            <a:r>
              <a:rPr lang="en-US" sz="1800" b="0" i="1" u="sng" strike="noStrike" dirty="0">
                <a:solidFill>
                  <a:srgbClr val="1155CC"/>
                </a:solidFill>
                <a:effectLst/>
                <a:latin typeface="Arial" panose="020B0604020202020204" pitchFamily="34" charset="0"/>
                <a:hlinkClick r:id="rId3"/>
              </a:rPr>
              <a:t>https://results.org/volunteers/action-center/action-alerts?vvsrc=%2fcampaigns%2f60670%2frespond</a:t>
            </a:r>
            <a:r>
              <a:rPr lang="en-US" sz="1800" b="0" i="1" u="none" strike="noStrike" dirty="0">
                <a:solidFill>
                  <a:srgbClr val="000000"/>
                </a:solidFill>
                <a:effectLst/>
                <a:latin typeface="Arial" panose="020B0604020202020204" pitchFamily="34" charset="0"/>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1" u="none" strike="noStrike" dirty="0">
                <a:solidFill>
                  <a:srgbClr val="000000"/>
                </a:solidFill>
                <a:effectLst/>
                <a:latin typeface="Arial" panose="020B0604020202020204" pitchFamily="34" charset="0"/>
              </a:rPr>
              <a:t>Nutrition for Growth: </a:t>
            </a:r>
            <a:r>
              <a:rPr lang="en-US" sz="1800" b="0" i="1" u="sng" strike="noStrike" dirty="0">
                <a:solidFill>
                  <a:srgbClr val="1155CC"/>
                </a:solidFill>
                <a:effectLst/>
                <a:latin typeface="Arial" panose="020B0604020202020204" pitchFamily="34" charset="0"/>
                <a:hlinkClick r:id="rId4"/>
              </a:rPr>
              <a:t>https://results.org/volunteers/action-center/action-alerts?vvsrc=%2fcampaigns%2f59439%2frespond</a:t>
            </a:r>
            <a:r>
              <a:rPr lang="en-US" sz="1800" b="0" i="1" u="none" strike="noStrike" dirty="0">
                <a:solidFill>
                  <a:srgbClr val="000000"/>
                </a:solidFill>
                <a:effectLst/>
                <a:latin typeface="Arial" panose="020B0604020202020204" pitchFamily="34" charset="0"/>
              </a:rPr>
              <a:t> </a:t>
            </a:r>
          </a:p>
          <a:p>
            <a:pPr marL="228600" indent="0" rtl="0" fontAlgn="base">
              <a:spcBef>
                <a:spcPts val="0"/>
              </a:spcBef>
              <a:spcAft>
                <a:spcPts val="0"/>
              </a:spcAft>
              <a:buFont typeface="Arial" panose="020B0604020202020204" pitchFamily="34" charset="0"/>
              <a:buNone/>
            </a:pPr>
            <a:r>
              <a:rPr lang="en-US" sz="1800" b="0" i="1" u="none" strike="noStrike" dirty="0">
                <a:solidFill>
                  <a:srgbClr val="000000"/>
                </a:solidFill>
                <a:effectLst/>
                <a:latin typeface="Arial" panose="020B0604020202020204" pitchFamily="34" charset="0"/>
              </a:rPr>
              <a:t>READ Act: </a:t>
            </a:r>
            <a:r>
              <a:rPr lang="en-US" sz="1800" b="0" i="1" u="sng" strike="noStrike" dirty="0">
                <a:solidFill>
                  <a:srgbClr val="1155CC"/>
                </a:solidFill>
                <a:effectLst/>
                <a:latin typeface="Arial" panose="020B0604020202020204" pitchFamily="34" charset="0"/>
                <a:hlinkClick r:id="rId5"/>
              </a:rPr>
              <a:t>https://results.org/volunteers/action-center/action-alerts?vvsrc=%2fcampaigns%2f87023%2frespond</a:t>
            </a:r>
            <a:r>
              <a:rPr lang="en-US" sz="1800" b="0" i="1" u="none" strike="noStrike" dirty="0">
                <a:solidFill>
                  <a:srgbClr val="000000"/>
                </a:solidFill>
                <a:effectLst/>
                <a:latin typeface="Arial" panose="020B0604020202020204" pitchFamily="34" charset="0"/>
              </a:rPr>
              <a:t> </a:t>
            </a:r>
          </a:p>
          <a:p>
            <a:r>
              <a:rPr lang="en-US" sz="1800" b="0" i="1" u="none" strike="noStrike" dirty="0">
                <a:solidFill>
                  <a:srgbClr val="000000"/>
                </a:solidFill>
                <a:effectLst/>
                <a:latin typeface="Arial" panose="020B0604020202020204" pitchFamily="34" charset="0"/>
              </a:rPr>
              <a:t>End TB Now: </a:t>
            </a:r>
            <a:r>
              <a:rPr lang="en-US" sz="1800" b="0" i="1" u="sng" strike="noStrike" dirty="0">
                <a:solidFill>
                  <a:srgbClr val="1155CC"/>
                </a:solidFill>
                <a:effectLst/>
                <a:latin typeface="Arial" panose="020B0604020202020204" pitchFamily="34" charset="0"/>
                <a:hlinkClick r:id="rId6"/>
              </a:rPr>
              <a:t>https://results.org/volunteers/action-center/action-alerts?vvsrc=%2fcampaigns%2f63557%2frespond</a:t>
            </a:r>
            <a:r>
              <a:rPr lang="en-US" sz="1800" b="0" i="1" u="none" strike="noStrike" dirty="0">
                <a:solidFill>
                  <a:srgbClr val="000000"/>
                </a:solidFill>
                <a:effectLst/>
                <a:latin typeface="Arial" panose="020B0604020202020204" pitchFamily="34" charset="0"/>
              </a:rPr>
              <a:t>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209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27</a:t>
            </a:fld>
            <a:endParaRPr lang="en-US"/>
          </a:p>
        </p:txBody>
      </p:sp>
    </p:spTree>
    <p:extLst>
      <p:ext uri="{BB962C8B-B14F-4D97-AF65-F5344CB8AC3E}">
        <p14:creationId xmlns:p14="http://schemas.microsoft.com/office/powerpoint/2010/main" val="3234993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1ba38bafd0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1100" b="1" dirty="0"/>
              <a:t>Susan</a:t>
            </a:r>
            <a:endParaRPr sz="1100" dirty="0"/>
          </a:p>
        </p:txBody>
      </p:sp>
      <p:sp>
        <p:nvSpPr>
          <p:cNvPr id="315" name="Google Shape;315;g21ba38bafd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Susan</a:t>
            </a:r>
            <a:endParaRPr dirty="0"/>
          </a:p>
        </p:txBody>
      </p:sp>
      <p:sp>
        <p:nvSpPr>
          <p:cNvPr id="322" name="Google Shape;322;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9F0156C6-6907-331E-3915-2CA23F262D83}"/>
            </a:ext>
          </a:extLst>
        </p:cNvPr>
        <p:cNvGrpSpPr/>
        <p:nvPr/>
      </p:nvGrpSpPr>
      <p:grpSpPr>
        <a:xfrm>
          <a:off x="0" y="0"/>
          <a:ext cx="0" cy="0"/>
          <a:chOff x="0" y="0"/>
          <a:chExt cx="0" cy="0"/>
        </a:xfrm>
      </p:grpSpPr>
      <p:sp>
        <p:nvSpPr>
          <p:cNvPr id="321" name="Google Shape;321;g14fc29c2861_0_0:notes">
            <a:extLst>
              <a:ext uri="{FF2B5EF4-FFF2-40B4-BE49-F238E27FC236}">
                <a16:creationId xmlns:a16="http://schemas.microsoft.com/office/drawing/2014/main" id="{9F983CF2-84CD-EFD7-A183-B5A971084E8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Susan</a:t>
            </a:r>
            <a:br>
              <a:rPr lang="en-US" b="1" dirty="0"/>
            </a:br>
            <a:endParaRPr lang="en-US" dirty="0"/>
          </a:p>
          <a:p>
            <a:pPr marL="0" lvl="0" indent="0" algn="l" rtl="0">
              <a:lnSpc>
                <a:spcPct val="100000"/>
              </a:lnSpc>
              <a:spcBef>
                <a:spcPts val="0"/>
              </a:spcBef>
              <a:spcAft>
                <a:spcPts val="0"/>
              </a:spcAft>
              <a:buSzPts val="1400"/>
              <a:buNone/>
            </a:pPr>
            <a:r>
              <a:rPr lang="en-US" sz="1200" b="0" i="0" u="none" strike="noStrike" dirty="0">
                <a:solidFill>
                  <a:srgbClr val="000000"/>
                </a:solidFill>
                <a:effectLst/>
                <a:latin typeface="Arial" panose="020B0604020202020204" pitchFamily="34" charset="0"/>
              </a:rPr>
              <a:t>If you are inspired, share link to sign up with other volunteers in your Rise chapter: </a:t>
            </a:r>
            <a:r>
              <a:rPr lang="en-US" sz="1200" b="0" i="0" u="sng" strike="noStrike" dirty="0">
                <a:solidFill>
                  <a:srgbClr val="1155CC"/>
                </a:solidFill>
                <a:effectLst/>
                <a:latin typeface="Arial" panose="020B0604020202020204" pitchFamily="34" charset="0"/>
                <a:hlinkClick r:id="rId3"/>
              </a:rPr>
              <a:t>http://tinyurl.com/JoinRiseAdvocacyChapter</a:t>
            </a:r>
            <a:r>
              <a:rPr lang="en-US" sz="1200" b="0" i="0" u="none" strike="noStrike" dirty="0">
                <a:solidFill>
                  <a:srgbClr val="000000"/>
                </a:solidFill>
                <a:effectLst/>
                <a:latin typeface="Arial" panose="020B0604020202020204" pitchFamily="34" charset="0"/>
              </a:rPr>
              <a:t> </a:t>
            </a:r>
            <a:br>
              <a:rPr lang="en-US" sz="1200" b="0" i="0" u="none" strike="noStrike" dirty="0">
                <a:solidFill>
                  <a:srgbClr val="000000"/>
                </a:solidFill>
                <a:effectLst/>
                <a:latin typeface="Arial" panose="020B0604020202020204" pitchFamily="34" charset="0"/>
              </a:rPr>
            </a:br>
            <a:r>
              <a:rPr lang="en-US" sz="1200" b="0" i="1" u="none" strike="noStrike" dirty="0">
                <a:solidFill>
                  <a:srgbClr val="000000"/>
                </a:solidFill>
                <a:effectLst/>
                <a:latin typeface="Arial" panose="020B0604020202020204" pitchFamily="34" charset="0"/>
              </a:rPr>
              <a:t>Karyne drop the link to sign up in the chat</a:t>
            </a:r>
            <a:br>
              <a:rPr lang="en-US" sz="1200" b="0" i="1" u="none" strike="noStrike" dirty="0">
                <a:solidFill>
                  <a:srgbClr val="000000"/>
                </a:solidFill>
                <a:effectLst/>
                <a:latin typeface="Arial" panose="020B0604020202020204" pitchFamily="34" charset="0"/>
              </a:rPr>
            </a:br>
            <a:endParaRPr dirty="0"/>
          </a:p>
        </p:txBody>
      </p:sp>
      <p:sp>
        <p:nvSpPr>
          <p:cNvPr id="322" name="Google Shape;322;g14fc29c2861_0_0:notes">
            <a:extLst>
              <a:ext uri="{FF2B5EF4-FFF2-40B4-BE49-F238E27FC236}">
                <a16:creationId xmlns:a16="http://schemas.microsoft.com/office/drawing/2014/main" id="{B7BBC9A8-CCBE-0F0E-382F-214D6367D47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401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f1ec144a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f1ec144a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b="1" i="0" u="none" strike="noStrike" dirty="0">
                <a:solidFill>
                  <a:srgbClr val="000000"/>
                </a:solidFill>
                <a:effectLst/>
                <a:latin typeface="Arial" panose="020B0604020202020204" pitchFamily="34" charset="0"/>
              </a:rPr>
              <a:t>Susan</a:t>
            </a:r>
            <a:endParaRPr i="1" dirty="0"/>
          </a:p>
        </p:txBody>
      </p:sp>
      <p:sp>
        <p:nvSpPr>
          <p:cNvPr id="163" name="Google Shape;163;g1f1ec144a3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b="1" i="0" u="none" strike="noStrike" dirty="0">
                <a:solidFill>
                  <a:srgbClr val="000000"/>
                </a:solidFill>
                <a:effectLst/>
                <a:latin typeface="Arial" panose="020B0604020202020204" pitchFamily="34" charset="0"/>
              </a:rPr>
              <a:t>Susan</a:t>
            </a:r>
            <a:endParaRPr lang="en-US" dirty="0"/>
          </a:p>
        </p:txBody>
      </p:sp>
      <p:sp>
        <p:nvSpPr>
          <p:cNvPr id="171" name="Google Shape;171;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C4589DDF-104A-6FB1-C269-6FB883450E7C}"/>
            </a:ext>
          </a:extLst>
        </p:cNvPr>
        <p:cNvGrpSpPr/>
        <p:nvPr/>
      </p:nvGrpSpPr>
      <p:grpSpPr>
        <a:xfrm>
          <a:off x="0" y="0"/>
          <a:ext cx="0" cy="0"/>
          <a:chOff x="0" y="0"/>
          <a:chExt cx="0" cy="0"/>
        </a:xfrm>
      </p:grpSpPr>
      <p:sp>
        <p:nvSpPr>
          <p:cNvPr id="153" name="Google Shape;153;g14fc495f4cb_0_91:notes">
            <a:extLst>
              <a:ext uri="{FF2B5EF4-FFF2-40B4-BE49-F238E27FC236}">
                <a16:creationId xmlns:a16="http://schemas.microsoft.com/office/drawing/2014/main" id="{C7DDEABF-457B-B167-7A27-FDF7957927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a:extLst>
              <a:ext uri="{FF2B5EF4-FFF2-40B4-BE49-F238E27FC236}">
                <a16:creationId xmlns:a16="http://schemas.microsoft.com/office/drawing/2014/main" id="{5A15315B-A317-0FB3-6DE5-9CD6554D251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Susan</a:t>
            </a:r>
            <a:endParaRPr i="1" dirty="0"/>
          </a:p>
        </p:txBody>
      </p:sp>
      <p:sp>
        <p:nvSpPr>
          <p:cNvPr id="155" name="Google Shape;155;g14fc495f4cb_0_91:notes">
            <a:extLst>
              <a:ext uri="{FF2B5EF4-FFF2-40B4-BE49-F238E27FC236}">
                <a16:creationId xmlns:a16="http://schemas.microsoft.com/office/drawing/2014/main" id="{4221DA63-9C89-7ACA-8BFE-533D6F2608A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2340093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e1626a58c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e1626a58cf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b="1" i="0" dirty="0"/>
              <a:t>Susan</a:t>
            </a:r>
            <a:endParaRPr b="1" i="0" dirty="0"/>
          </a:p>
        </p:txBody>
      </p:sp>
      <p:sp>
        <p:nvSpPr>
          <p:cNvPr id="200" name="Google Shape;200;g1e1626a58cf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Susan/Betsy</a:t>
            </a:r>
            <a:endParaRPr i="1" dirty="0"/>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265445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BCE97-694C-3C5E-3315-AC484070E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5F232-3E77-DA1A-D954-8F36CDC0FC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080D5F-438C-144F-AD4D-949CB2B8EB94}"/>
              </a:ext>
            </a:extLst>
          </p:cNvPr>
          <p:cNvSpPr>
            <a:spLocks noGrp="1"/>
          </p:cNvSpPr>
          <p:nvPr>
            <p:ph type="body" idx="1"/>
          </p:nvPr>
        </p:nvSpPr>
        <p:spPr/>
        <p:txBody>
          <a:bodyPr/>
          <a:lstStyle/>
          <a:p>
            <a:r>
              <a:rPr lang="en-US" sz="1200" b="1" i="0" u="none" strike="noStrike" dirty="0">
                <a:solidFill>
                  <a:srgbClr val="000000"/>
                </a:solidFill>
                <a:effectLst/>
                <a:latin typeface="Arial" panose="020B0604020202020204" pitchFamily="34" charset="0"/>
              </a:rPr>
              <a:t>Karyne</a:t>
            </a:r>
            <a:endParaRPr lang="en-US" dirty="0"/>
          </a:p>
        </p:txBody>
      </p:sp>
      <p:sp>
        <p:nvSpPr>
          <p:cNvPr id="4" name="Slide Number Placeholder 3">
            <a:extLst>
              <a:ext uri="{FF2B5EF4-FFF2-40B4-BE49-F238E27FC236}">
                <a16:creationId xmlns:a16="http://schemas.microsoft.com/office/drawing/2014/main" id="{0597988A-980D-3FB2-7886-975FB595F97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534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Karyne</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17" name="Google Shape;317;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3384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g1dd29ec108d_0_14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1dd29ec108d_0_14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75505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11/20/2024</a:t>
            </a:fld>
            <a:endParaRPr lang="en-US"/>
          </a:p>
        </p:txBody>
      </p:sp>
    </p:spTree>
    <p:extLst>
      <p:ext uri="{BB962C8B-B14F-4D97-AF65-F5344CB8AC3E}">
        <p14:creationId xmlns:p14="http://schemas.microsoft.com/office/powerpoint/2010/main" val="417332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92" name="Google Shape;92;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g1dd29ec108d_0_12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1dd29ec108d_0_123"/>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9" name="Google Shape;109;g1dd29ec108d_0_123"/>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0" name="Google Shape;110;g1dd29ec108d_0_12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1dd29ec108d_0_12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5" name="Google Shape;115;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6" name="Google Shape;116;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7" name="Google Shape;117;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8" name="Google Shape;118;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4" name="Google Shape;124;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5" name="Google Shape;125;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1" name="Google Shape;31;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1dd29ec108d_0_151"/>
          <p:cNvSpPr>
            <a:spLocks noGrp="1"/>
          </p:cNvSpPr>
          <p:nvPr>
            <p:ph type="pic" idx="2"/>
          </p:nvPr>
        </p:nvSpPr>
        <p:spPr>
          <a:xfrm>
            <a:off x="1792288" y="459581"/>
            <a:ext cx="5486400" cy="3086100"/>
          </a:xfrm>
          <a:prstGeom prst="rect">
            <a:avLst/>
          </a:prstGeom>
          <a:noFill/>
          <a:ln>
            <a:noFill/>
          </a:ln>
        </p:spPr>
      </p:sp>
      <p:sp>
        <p:nvSpPr>
          <p:cNvPr id="130" name="Google Shape;130;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1" name="Google Shape;131;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53613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608803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26100544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11/20/2024</a:t>
            </a:fld>
            <a:endParaRPr lang="en-US"/>
          </a:p>
        </p:txBody>
      </p:sp>
    </p:spTree>
    <p:extLst>
      <p:ext uri="{BB962C8B-B14F-4D97-AF65-F5344CB8AC3E}">
        <p14:creationId xmlns:p14="http://schemas.microsoft.com/office/powerpoint/2010/main" val="737411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11/20/2024</a:t>
            </a:fld>
            <a:endParaRPr lang="en-US"/>
          </a:p>
        </p:txBody>
      </p:sp>
    </p:spTree>
    <p:extLst>
      <p:ext uri="{BB962C8B-B14F-4D97-AF65-F5344CB8AC3E}">
        <p14:creationId xmlns:p14="http://schemas.microsoft.com/office/powerpoint/2010/main" val="1935678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11/20/2024</a:t>
            </a:fld>
            <a:endParaRPr lang="en-US"/>
          </a:p>
        </p:txBody>
      </p:sp>
    </p:spTree>
    <p:extLst>
      <p:ext uri="{BB962C8B-B14F-4D97-AF65-F5344CB8AC3E}">
        <p14:creationId xmlns:p14="http://schemas.microsoft.com/office/powerpoint/2010/main" val="191391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11/20/2024</a:t>
            </a:fld>
            <a:endParaRPr lang="en-US"/>
          </a:p>
        </p:txBody>
      </p:sp>
    </p:spTree>
    <p:extLst>
      <p:ext uri="{BB962C8B-B14F-4D97-AF65-F5344CB8AC3E}">
        <p14:creationId xmlns:p14="http://schemas.microsoft.com/office/powerpoint/2010/main" val="16020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11/20/2024</a:t>
            </a:fld>
            <a:endParaRPr lang="en-US"/>
          </a:p>
        </p:txBody>
      </p:sp>
    </p:spTree>
    <p:extLst>
      <p:ext uri="{BB962C8B-B14F-4D97-AF65-F5344CB8AC3E}">
        <p14:creationId xmlns:p14="http://schemas.microsoft.com/office/powerpoint/2010/main" val="98083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11/20/2024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22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241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11/20/2024</a:t>
            </a:fld>
            <a:endParaRPr lang="en-US"/>
          </a:p>
        </p:txBody>
      </p:sp>
    </p:spTree>
    <p:extLst>
      <p:ext uri="{BB962C8B-B14F-4D97-AF65-F5344CB8AC3E}">
        <p14:creationId xmlns:p14="http://schemas.microsoft.com/office/powerpoint/2010/main" val="1583247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11/20/2024</a:t>
            </a:fld>
            <a:endParaRPr lang="en-US"/>
          </a:p>
        </p:txBody>
      </p:sp>
    </p:spTree>
    <p:extLst>
      <p:ext uri="{BB962C8B-B14F-4D97-AF65-F5344CB8AC3E}">
        <p14:creationId xmlns:p14="http://schemas.microsoft.com/office/powerpoint/2010/main" val="3246846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11/20/2024</a:t>
            </a:fld>
            <a:endParaRPr lang="en-US"/>
          </a:p>
        </p:txBody>
      </p:sp>
    </p:spTree>
    <p:extLst>
      <p:ext uri="{BB962C8B-B14F-4D97-AF65-F5344CB8AC3E}">
        <p14:creationId xmlns:p14="http://schemas.microsoft.com/office/powerpoint/2010/main" val="4036892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11/20/2024</a:t>
            </a:fld>
            <a:endParaRPr lang="en-US"/>
          </a:p>
        </p:txBody>
      </p:sp>
    </p:spTree>
    <p:extLst>
      <p:ext uri="{BB962C8B-B14F-4D97-AF65-F5344CB8AC3E}">
        <p14:creationId xmlns:p14="http://schemas.microsoft.com/office/powerpoint/2010/main" val="9045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5" name="Google Shape;45;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8"/>
        <p:cNvGrpSpPr/>
        <p:nvPr/>
      </p:nvGrpSpPr>
      <p:grpSpPr>
        <a:xfrm>
          <a:off x="0" y="0"/>
          <a:ext cx="0" cy="0"/>
          <a:chOff x="0" y="0"/>
          <a:chExt cx="0" cy="0"/>
        </a:xfrm>
      </p:grpSpPr>
      <p:pic>
        <p:nvPicPr>
          <p:cNvPr id="49" name="Google Shape;49;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0" name="Google Shape;50;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1" name="Google Shape;51;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2" name="Google Shape;52;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3" name="Google Shape;53;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4" name="Google Shape;54;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1792288" y="459581"/>
            <a:ext cx="5486400" cy="3086100"/>
          </a:xfrm>
          <a:prstGeom prst="rect">
            <a:avLst/>
          </a:prstGeom>
          <a:noFill/>
          <a:ln>
            <a:noFill/>
          </a:ln>
        </p:spPr>
      </p:sp>
      <p:sp>
        <p:nvSpPr>
          <p:cNvPr id="68" name="Google Shape;68;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5.png"/><Relationship Id="rId5" Type="http://schemas.openxmlformats.org/officeDocument/2006/relationships/slideLayout" Target="../slideLayouts/slideLayout19.xml"/><Relationship Id="rId10"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6">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93" r:id="rId12"/>
    <p:sldLayoutId id="2147483694" r:id="rId13"/>
    <p:sldLayoutId id="214748369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g1dd29ec108d_0_103" descr="RESULTS_logo_EN_CMYK_BIG (flat)2_RESULTS_logo_EN_CMYK_BIG.png"/>
          <p:cNvPicPr preferRelativeResize="0"/>
          <p:nvPr/>
        </p:nvPicPr>
        <p:blipFill rotWithShape="1">
          <a:blip r:embed="rId10">
            <a:alphaModFix/>
          </a:blip>
          <a:srcRect/>
          <a:stretch/>
        </p:blipFill>
        <p:spPr>
          <a:xfrm>
            <a:off x="7858691" y="143448"/>
            <a:ext cx="1223628" cy="982313"/>
          </a:xfrm>
          <a:prstGeom prst="rect">
            <a:avLst/>
          </a:prstGeom>
          <a:noFill/>
          <a:ln>
            <a:noFill/>
          </a:ln>
        </p:spPr>
      </p:pic>
      <p:sp>
        <p:nvSpPr>
          <p:cNvPr id="84" name="Google Shape;84;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86" name="Google Shape;86;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88" name="Google Shape;88;g1dd29ec108d_0_103" descr="RESULTS_logo_EN_CMYK_BIG (flat)2_RESULTS_logo_EN_CMYK_BIG.png"/>
          <p:cNvPicPr preferRelativeResize="0"/>
          <p:nvPr/>
        </p:nvPicPr>
        <p:blipFill rotWithShape="1">
          <a:blip r:embed="rId11">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8" r:id="rId2"/>
    <p:sldLayoutId id="2147483669" r:id="rId3"/>
    <p:sldLayoutId id="2147483670" r:id="rId4"/>
    <p:sldLayoutId id="2147483671" r:id="rId5"/>
    <p:sldLayoutId id="2147483672"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3814493958"/>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11/20/2024</a:t>
            </a:fld>
            <a:endParaRPr lang="en-US"/>
          </a:p>
        </p:txBody>
      </p:sp>
    </p:spTree>
    <p:extLst>
      <p:ext uri="{BB962C8B-B14F-4D97-AF65-F5344CB8AC3E}">
        <p14:creationId xmlns:p14="http://schemas.microsoft.com/office/powerpoint/2010/main" val="42498889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spreadsheets/d/1nSwDWnl4YVotu0eANgw4TYbwtJrn6hmg/edit?gid=969013197#gid=969013197"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11EE_D00B0A6E.xm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s://results.org/wp-content/uploads/2024-RESULTS-Global-Poverty-Media-Packet.pdf" TargetMode="Externa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2f60670%2frespond" TargetMode="External"/><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s://results.org/volunteers/action-center/action-alerts?vvsrc=%2fcampaigns%2f63557%2frespond" TargetMode="External"/><Relationship Id="rId5" Type="http://schemas.openxmlformats.org/officeDocument/2006/relationships/hyperlink" Target="https://results.org/volunteers/action-center/action-alerts?vvsrc=%2fcampaigns%2f87023%2frespond" TargetMode="External"/><Relationship Id="rId4" Type="http://schemas.openxmlformats.org/officeDocument/2006/relationships/hyperlink" Target="https://results.org/volunteers/action-center/action-alerts?vvsrc=%2fcampaigns%2f59439%2frespond"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results.org/resources/write-a-letter-to-the-editor"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s://results.org/resources/write-a-letter-to-the-editor"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tinyurl.com/RESULTS2024"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tinyurl.com/JoinRiseAdvocacyChapt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https://togetherwomenrise.org/programs/project-zawadi/" TargetMode="External"/><Relationship Id="rId5" Type="http://schemas.openxmlformats.org/officeDocument/2006/relationships/image" Target="../media/image14.png"/><Relationship Id="rId4" Type="http://schemas.openxmlformats.org/officeDocument/2006/relationships/hyperlink" Target="https://togetherwomenrise.org/programs/no-means-no-south-afric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4fc495f4cb_0_0"/>
          <p:cNvSpPr txBox="1">
            <a:spLocks noGrp="1"/>
          </p:cNvSpPr>
          <p:nvPr>
            <p:ph type="title"/>
          </p:nvPr>
        </p:nvSpPr>
        <p:spPr>
          <a:xfrm>
            <a:off x="202051" y="1230597"/>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dirty="0">
                <a:latin typeface="Open Sans"/>
                <a:ea typeface="Open Sans"/>
                <a:cs typeface="Open Sans"/>
                <a:sym typeface="Open Sans"/>
              </a:rPr>
              <a:t>Rise Advocacy Chapter</a:t>
            </a:r>
            <a:br>
              <a:rPr lang="en-US" dirty="0">
                <a:latin typeface="Open Sans"/>
                <a:ea typeface="Open Sans"/>
                <a:cs typeface="Open Sans"/>
                <a:sym typeface="Open Sans"/>
              </a:rPr>
            </a:br>
            <a:r>
              <a:rPr lang="en-US" dirty="0">
                <a:latin typeface="Open Sans"/>
                <a:ea typeface="Open Sans"/>
                <a:cs typeface="Open Sans"/>
                <a:sym typeface="Open Sans"/>
              </a:rPr>
              <a:t>November Webinar</a:t>
            </a:r>
            <a:endParaRPr dirty="0">
              <a:latin typeface="Open Sans"/>
              <a:ea typeface="Open Sans"/>
              <a:cs typeface="Open Sans"/>
              <a:sym typeface="Open Sans"/>
            </a:endParaRPr>
          </a:p>
        </p:txBody>
      </p:sp>
      <p:sp>
        <p:nvSpPr>
          <p:cNvPr id="150" name="Google Shape;150;g14fc495f4cb_0_0"/>
          <p:cNvSpPr txBox="1"/>
          <p:nvPr/>
        </p:nvSpPr>
        <p:spPr>
          <a:xfrm>
            <a:off x="1125415" y="4299438"/>
            <a:ext cx="66207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300" b="1" dirty="0">
                <a:solidFill>
                  <a:schemeClr val="dk1"/>
                </a:solidFill>
                <a:latin typeface="Open Sans"/>
                <a:ea typeface="Open Sans"/>
                <a:cs typeface="Open Sans"/>
                <a:sym typeface="Open Sans"/>
              </a:rPr>
              <a:t>November 19</a:t>
            </a:r>
            <a:r>
              <a:rPr lang="en-US" sz="2300" b="1" i="0" u="none" strike="noStrike" cap="none" dirty="0">
                <a:solidFill>
                  <a:schemeClr val="dk1"/>
                </a:solidFill>
                <a:latin typeface="Open Sans"/>
                <a:ea typeface="Open Sans"/>
                <a:cs typeface="Open Sans"/>
                <a:sym typeface="Open Sans"/>
              </a:rPr>
              <a:t>, 2024</a:t>
            </a:r>
            <a:endParaRPr sz="1900" b="1" i="0" u="none" strike="noStrike" cap="none" dirty="0">
              <a:solidFill>
                <a:srgbClr val="000000"/>
              </a:solidFill>
              <a:latin typeface="Open Sans"/>
              <a:ea typeface="Open Sans"/>
              <a:cs typeface="Open Sans"/>
              <a:sym typeface="Open Sans"/>
            </a:endParaRPr>
          </a:p>
        </p:txBody>
      </p:sp>
      <p:pic>
        <p:nvPicPr>
          <p:cNvPr id="151" name="Google Shape;151;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318"/>
        <p:cNvGrpSpPr/>
        <p:nvPr/>
      </p:nvGrpSpPr>
      <p:grpSpPr>
        <a:xfrm>
          <a:off x="0" y="0"/>
          <a:ext cx="0" cy="0"/>
          <a:chOff x="0" y="0"/>
          <a:chExt cx="0" cy="0"/>
        </a:xfrm>
      </p:grpSpPr>
      <p:sp>
        <p:nvSpPr>
          <p:cNvPr id="319" name="Google Shape;319;p42"/>
          <p:cNvSpPr txBox="1"/>
          <p:nvPr/>
        </p:nvSpPr>
        <p:spPr>
          <a:xfrm>
            <a:off x="2366236" y="0"/>
            <a:ext cx="5345955"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000000"/>
                </a:solidFill>
                <a:latin typeface="Open Sans"/>
                <a:ea typeface="Open Sans"/>
                <a:cs typeface="Open Sans"/>
                <a:sym typeface="Open Sans"/>
              </a:rPr>
              <a:t>Gavi Resolutions – </a:t>
            </a:r>
            <a:br>
              <a:rPr lang="en-US" sz="2800" b="1" i="0" u="none" strike="noStrike" cap="none" dirty="0">
                <a:solidFill>
                  <a:srgbClr val="000000"/>
                </a:solidFill>
                <a:latin typeface="Open Sans"/>
                <a:ea typeface="Open Sans"/>
                <a:cs typeface="Open Sans"/>
                <a:sym typeface="Open Sans"/>
              </a:rPr>
            </a:br>
            <a:r>
              <a:rPr lang="en-US" sz="2800" b="1" i="0" u="none" strike="noStrike" cap="none" dirty="0" err="1">
                <a:solidFill>
                  <a:srgbClr val="000000"/>
                </a:solidFill>
                <a:latin typeface="Open Sans"/>
                <a:ea typeface="Open Sans"/>
                <a:cs typeface="Open Sans"/>
                <a:sym typeface="Open Sans"/>
              </a:rPr>
              <a:t>H.Res</a:t>
            </a:r>
            <a:r>
              <a:rPr lang="en-US" sz="2800" b="1" i="0" u="none" strike="noStrike" cap="none" dirty="0">
                <a:solidFill>
                  <a:srgbClr val="000000"/>
                </a:solidFill>
                <a:latin typeface="Open Sans"/>
                <a:ea typeface="Open Sans"/>
                <a:cs typeface="Open Sans"/>
                <a:sym typeface="Open Sans"/>
              </a:rPr>
              <a:t>. 1286/ S. Res. 684</a:t>
            </a:r>
            <a:endParaRPr sz="2800" b="0" i="0" u="none" strike="noStrike" cap="none" dirty="0">
              <a:solidFill>
                <a:srgbClr val="000000"/>
              </a:solidFill>
              <a:latin typeface="Arial"/>
              <a:ea typeface="Arial"/>
              <a:cs typeface="Arial"/>
              <a:sym typeface="Arial"/>
            </a:endParaRPr>
          </a:p>
        </p:txBody>
      </p:sp>
      <p:sp>
        <p:nvSpPr>
          <p:cNvPr id="320" name="Google Shape;320;p42"/>
          <p:cNvSpPr txBox="1"/>
          <p:nvPr/>
        </p:nvSpPr>
        <p:spPr>
          <a:xfrm>
            <a:off x="188307" y="1211235"/>
            <a:ext cx="8560800" cy="313928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Open Sans"/>
                <a:ea typeface="Open Sans"/>
                <a:cs typeface="Open Sans"/>
                <a:sym typeface="Open Sans"/>
              </a:rPr>
              <a:t>Senate Lead Sponsors: Sens. Wicker (R-MI) and Cardin (D-MD)</a:t>
            </a:r>
            <a:br>
              <a:rPr lang="en-US" sz="1800" b="0" i="0" u="none" strike="noStrike" cap="none" dirty="0">
                <a:solidFill>
                  <a:srgbClr val="000000"/>
                </a:solidFill>
                <a:latin typeface="Open Sans"/>
                <a:ea typeface="Open Sans"/>
                <a:cs typeface="Open Sans"/>
                <a:sym typeface="Open Sans"/>
              </a:rPr>
            </a:br>
            <a:r>
              <a:rPr lang="en-US" sz="1800" b="0" i="0" u="none" strike="noStrike" cap="none" dirty="0">
                <a:solidFill>
                  <a:srgbClr val="000000"/>
                </a:solidFill>
                <a:latin typeface="Open Sans"/>
                <a:ea typeface="Open Sans"/>
                <a:cs typeface="Open Sans"/>
                <a:sym typeface="Open Sans"/>
              </a:rPr>
              <a:t>House Lead Sponsors: Representatives Kean (R-NJ), Amo (D-RI), Salazar (R-FL), and Jacobs (D-CA).</a:t>
            </a:r>
            <a:br>
              <a:rPr lang="en-US" sz="1800" b="0" i="0" u="none" strike="noStrike" cap="none" dirty="0">
                <a:solidFill>
                  <a:srgbClr val="000000"/>
                </a:solidFill>
                <a:latin typeface="Open Sans"/>
                <a:ea typeface="Open Sans"/>
                <a:cs typeface="Open Sans"/>
                <a:sym typeface="Open Sans"/>
              </a:rPr>
            </a:b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Open Sans"/>
                <a:ea typeface="Open Sans"/>
                <a:cs typeface="Open Sans"/>
                <a:sym typeface="Open Sans"/>
              </a:rPr>
              <a:t>Calls for United States to have supporting role in saving children’s lives of children and protecting people’s health through Gavi, the Vaccine Alliance.</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Open Sans"/>
                <a:ea typeface="Open Sans"/>
                <a:cs typeface="Open Sans"/>
                <a:sym typeface="Open Sans"/>
              </a:rPr>
              <a:t>Gavi has been a major contributor in reducing the number of childhood deaths in lower-income countries due to vaccine-preventable disease by 70 percent since 2000.</a:t>
            </a:r>
            <a:endParaRPr sz="18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1800" b="0" i="0" u="none" strike="noStrike" cap="none" dirty="0">
              <a:solidFill>
                <a:srgbClr val="000000"/>
              </a:solidFill>
              <a:latin typeface="Open Sans"/>
              <a:ea typeface="Open Sans"/>
              <a:cs typeface="Open Sans"/>
              <a:sym typeface="Open Sans"/>
            </a:endParaRPr>
          </a:p>
        </p:txBody>
      </p:sp>
      <p:pic>
        <p:nvPicPr>
          <p:cNvPr id="3" name="Google Shape;158;g14fc495f4cb_0_91">
            <a:extLst>
              <a:ext uri="{FF2B5EF4-FFF2-40B4-BE49-F238E27FC236}">
                <a16:creationId xmlns:a16="http://schemas.microsoft.com/office/drawing/2014/main" id="{8E4AB8E9-3F40-721F-C8C2-676249CEBF00}"/>
              </a:ext>
            </a:extLst>
          </p:cNvPr>
          <p:cNvPicPr preferRelativeResize="0"/>
          <p:nvPr/>
        </p:nvPicPr>
        <p:blipFill rotWithShape="1">
          <a:blip r:embed="rId3">
            <a:alphaModFix/>
          </a:blip>
          <a:srcRect/>
          <a:stretch/>
        </p:blipFill>
        <p:spPr>
          <a:xfrm>
            <a:off x="124691" y="271110"/>
            <a:ext cx="2451970" cy="6829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1679196" y="0"/>
            <a:ext cx="7209845" cy="1102519"/>
          </a:xfrm>
        </p:spPr>
        <p:txBody>
          <a:bodyPr>
            <a:normAutofit/>
          </a:bodyPr>
          <a:lstStyle/>
          <a:p>
            <a:r>
              <a:rPr lang="en-US" sz="2800" b="1" dirty="0"/>
              <a:t>End TB Now Act (S.288, H.R. 1776)</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133593" y="1178701"/>
            <a:ext cx="8851441" cy="3897726"/>
          </a:xfrm>
        </p:spPr>
        <p:txBody>
          <a:bodyPr>
            <a:normAutofit fontScale="47500" lnSpcReduction="20000"/>
          </a:bodyPr>
          <a:lstStyle/>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Requires the U.S. to establish bold goals for reaching the most vulnerable populations</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Strengthens U.S. bilateral coordination to develop comprehensive global TB response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Catalyzes support for TB research and development (R&amp;D)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a:ea typeface="Open Sans"/>
                <a:cs typeface="Open Sans"/>
              </a:rPr>
              <a:t>Improves TB capacity of high-burden countries &amp; affected communities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a:ea typeface="Open Sans"/>
                <a:cs typeface="Open Sans"/>
              </a:rPr>
              <a:t>Requires annual report to Congress on U.S. TB activities and impact</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Evaluates the performance of TB programs that are supported by U.S.</a:t>
            </a:r>
            <a:r>
              <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4" name="Google Shape;158;g14fc495f4cb_0_91">
            <a:extLst>
              <a:ext uri="{FF2B5EF4-FFF2-40B4-BE49-F238E27FC236}">
                <a16:creationId xmlns:a16="http://schemas.microsoft.com/office/drawing/2014/main" id="{9B8576FB-F2DF-CBE2-E20A-A1918A9AA37F}"/>
              </a:ext>
            </a:extLst>
          </p:cNvPr>
          <p:cNvPicPr preferRelativeResize="0"/>
          <p:nvPr/>
        </p:nvPicPr>
        <p:blipFill rotWithShape="1">
          <a:blip r:embed="rId3">
            <a:alphaModFix/>
          </a:blip>
          <a:srcRect/>
          <a:stretch/>
        </p:blipFill>
        <p:spPr>
          <a:xfrm>
            <a:off x="0" y="126702"/>
            <a:ext cx="2451970" cy="682957"/>
          </a:xfrm>
          <a:prstGeom prst="rect">
            <a:avLst/>
          </a:prstGeom>
          <a:noFill/>
          <a:ln>
            <a:noFill/>
          </a:ln>
        </p:spPr>
      </p:pic>
    </p:spTree>
    <p:extLst>
      <p:ext uri="{BB962C8B-B14F-4D97-AF65-F5344CB8AC3E}">
        <p14:creationId xmlns:p14="http://schemas.microsoft.com/office/powerpoint/2010/main" val="315342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9010B0-8F92-F0F7-3467-088DF6B3F9C3}"/>
              </a:ext>
            </a:extLst>
          </p:cNvPr>
          <p:cNvSpPr txBox="1">
            <a:spLocks/>
          </p:cNvSpPr>
          <p:nvPr/>
        </p:nvSpPr>
        <p:spPr>
          <a:xfrm>
            <a:off x="871254" y="112745"/>
            <a:ext cx="7401491" cy="8572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400" b="1" dirty="0"/>
              <a:t>End TB Now Act</a:t>
            </a:r>
            <a:endParaRPr lang="en-US" dirty="0">
              <a:solidFill>
                <a:srgbClr val="D50032"/>
              </a:solidFill>
            </a:endParaRPr>
          </a:p>
        </p:txBody>
      </p:sp>
      <p:sp>
        <p:nvSpPr>
          <p:cNvPr id="5" name="Slide Number Placeholder 3">
            <a:extLst>
              <a:ext uri="{FF2B5EF4-FFF2-40B4-BE49-F238E27FC236}">
                <a16:creationId xmlns:a16="http://schemas.microsoft.com/office/drawing/2014/main" id="{D9C0E48F-DEC0-8AE3-41F7-4A16DC04300B}"/>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pPr/>
              <a:t>12</a:t>
            </a:fld>
            <a:endParaRPr lang="en-US"/>
          </a:p>
        </p:txBody>
      </p:sp>
      <p:graphicFrame>
        <p:nvGraphicFramePr>
          <p:cNvPr id="6" name="Diagram 5">
            <a:extLst>
              <a:ext uri="{FF2B5EF4-FFF2-40B4-BE49-F238E27FC236}">
                <a16:creationId xmlns:a16="http://schemas.microsoft.com/office/drawing/2014/main" id="{5774C3D4-79C6-8BCD-1F57-58FE625A3A62}"/>
              </a:ext>
            </a:extLst>
          </p:cNvPr>
          <p:cNvGraphicFramePr/>
          <p:nvPr>
            <p:extLst>
              <p:ext uri="{D42A27DB-BD31-4B8C-83A1-F6EECF244321}">
                <p14:modId xmlns:p14="http://schemas.microsoft.com/office/powerpoint/2010/main" val="2903338535"/>
              </p:ext>
            </p:extLst>
          </p:nvPr>
        </p:nvGraphicFramePr>
        <p:xfrm>
          <a:off x="226054" y="819420"/>
          <a:ext cx="8691890" cy="236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FEDFE7F6-D423-8789-6364-78AC8377DB12}"/>
              </a:ext>
            </a:extLst>
          </p:cNvPr>
          <p:cNvGraphicFramePr/>
          <p:nvPr>
            <p:extLst>
              <p:ext uri="{D42A27DB-BD31-4B8C-83A1-F6EECF244321}">
                <p14:modId xmlns:p14="http://schemas.microsoft.com/office/powerpoint/2010/main" val="949423914"/>
              </p:ext>
            </p:extLst>
          </p:nvPr>
        </p:nvGraphicFramePr>
        <p:xfrm>
          <a:off x="226054" y="2571750"/>
          <a:ext cx="8686800" cy="236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0303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1413189" y="0"/>
            <a:ext cx="7209845" cy="1102519"/>
          </a:xfrm>
        </p:spPr>
        <p:txBody>
          <a:bodyPr>
            <a:normAutofit/>
          </a:bodyPr>
          <a:lstStyle/>
          <a:p>
            <a:r>
              <a:rPr lang="en-US" sz="2800" b="1" dirty="0"/>
              <a:t>The READ Act (S.41, H.R. 681)</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133593" y="1178701"/>
            <a:ext cx="8851441" cy="3897726"/>
          </a:xfrm>
        </p:spPr>
        <p:txBody>
          <a:bodyPr>
            <a:noAutofit/>
          </a:bodyPr>
          <a:lstStyle/>
          <a:p>
            <a:pPr marL="539750" indent="-514350" algn="l">
              <a:lnSpc>
                <a:spcPct val="120000"/>
              </a:lnSpc>
              <a:spcBef>
                <a:spcPts val="0"/>
              </a:spcBef>
              <a:spcAft>
                <a:spcPts val="1200"/>
              </a:spcAft>
              <a:buClrTx/>
              <a:buSzPct val="90000"/>
              <a:buFont typeface="+mj-lt"/>
              <a:buAutoNum type="arabicPeriod"/>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Developing a comprehensive integrated U.S. strategy that improves educational opportunities and addresses key barriers to children’s school attendance, retention and completion, </a:t>
            </a:r>
            <a: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especially for girls;</a:t>
            </a:r>
          </a:p>
          <a:p>
            <a:pPr marL="539750" indent="-514350" algn="l">
              <a:lnSpc>
                <a:spcPct val="120000"/>
              </a:lnSpc>
              <a:spcBef>
                <a:spcPts val="0"/>
              </a:spcBef>
              <a:spcAft>
                <a:spcPts val="1200"/>
              </a:spcAft>
              <a:buClrTx/>
              <a:buSzPct val="90000"/>
              <a:buFont typeface="+mj-lt"/>
              <a:buAutoNum type="arabicPeriod"/>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Ensuring education services for children affected by conflict and other emergencies;</a:t>
            </a:r>
          </a:p>
          <a:p>
            <a:pPr marL="539750" indent="-514350" algn="l">
              <a:lnSpc>
                <a:spcPct val="120000"/>
              </a:lnSpc>
              <a:spcBef>
                <a:spcPts val="0"/>
              </a:spcBef>
              <a:spcAft>
                <a:spcPts val="1200"/>
              </a:spcAft>
              <a:buClrTx/>
              <a:buSzPct val="90000"/>
              <a:buFont typeface="+mj-lt"/>
              <a:buAutoNum type="arabicPeriod"/>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Coordinating U.S. government efforts to efficiently and effectively manage resources;</a:t>
            </a:r>
          </a:p>
          <a:p>
            <a:pPr marL="539750" indent="-514350" algn="l">
              <a:lnSpc>
                <a:spcPct val="120000"/>
              </a:lnSpc>
              <a:spcBef>
                <a:spcPts val="0"/>
              </a:spcBef>
              <a:spcAft>
                <a:spcPts val="1200"/>
              </a:spcAft>
              <a:buClrTx/>
              <a:buSzPct val="90000"/>
              <a:buFont typeface="+mj-lt"/>
              <a:buAutoNum type="arabicPeriod"/>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Working with countries to strengthen systems in order to build long-term sustainability;</a:t>
            </a:r>
          </a:p>
        </p:txBody>
      </p:sp>
      <p:pic>
        <p:nvPicPr>
          <p:cNvPr id="4" name="Google Shape;158;g14fc495f4cb_0_91">
            <a:extLst>
              <a:ext uri="{FF2B5EF4-FFF2-40B4-BE49-F238E27FC236}">
                <a16:creationId xmlns:a16="http://schemas.microsoft.com/office/drawing/2014/main" id="{9B8576FB-F2DF-CBE2-E20A-A1918A9AA37F}"/>
              </a:ext>
            </a:extLst>
          </p:cNvPr>
          <p:cNvPicPr preferRelativeResize="0"/>
          <p:nvPr/>
        </p:nvPicPr>
        <p:blipFill rotWithShape="1">
          <a:blip r:embed="rId2">
            <a:alphaModFix/>
          </a:blip>
          <a:srcRect/>
          <a:stretch/>
        </p:blipFill>
        <p:spPr>
          <a:xfrm>
            <a:off x="0" y="126702"/>
            <a:ext cx="2451970" cy="682957"/>
          </a:xfrm>
          <a:prstGeom prst="rect">
            <a:avLst/>
          </a:prstGeom>
          <a:noFill/>
          <a:ln>
            <a:noFill/>
          </a:ln>
        </p:spPr>
      </p:pic>
    </p:spTree>
    <p:extLst>
      <p:ext uri="{BB962C8B-B14F-4D97-AF65-F5344CB8AC3E}">
        <p14:creationId xmlns:p14="http://schemas.microsoft.com/office/powerpoint/2010/main" val="123422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1413189" y="0"/>
            <a:ext cx="7209845" cy="1102519"/>
          </a:xfrm>
        </p:spPr>
        <p:txBody>
          <a:bodyPr>
            <a:normAutofit/>
          </a:bodyPr>
          <a:lstStyle/>
          <a:p>
            <a:r>
              <a:rPr lang="en-US" sz="2800" b="1" dirty="0"/>
              <a:t>The READ Act (S.41, H.R. 681)</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133593" y="1178701"/>
            <a:ext cx="8851441" cy="3897726"/>
          </a:xfrm>
        </p:spPr>
        <p:txBody>
          <a:bodyPr>
            <a:noAutofit/>
          </a:bodyPr>
          <a:lstStyle/>
          <a:p>
            <a:pPr marL="539750" indent="-514350" algn="l">
              <a:lnSpc>
                <a:spcPct val="120000"/>
              </a:lnSpc>
              <a:spcBef>
                <a:spcPts val="0"/>
              </a:spcBef>
              <a:spcAft>
                <a:spcPts val="1200"/>
              </a:spcAft>
              <a:buClrTx/>
              <a:buSzPct val="90000"/>
              <a:buFont typeface="+mj-lt"/>
              <a:buAutoNum type="arabicPeriod" startAt="5"/>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Engaging with key partners including other donors, civil society and multilateral initiatives, including the Global Partnership for Education, to leverage U.S. contributions to achieve a greater overall impact;</a:t>
            </a:r>
          </a:p>
          <a:p>
            <a:pPr marL="539750" indent="-514350" algn="l">
              <a:lnSpc>
                <a:spcPct val="120000"/>
              </a:lnSpc>
              <a:spcBef>
                <a:spcPts val="0"/>
              </a:spcBef>
              <a:spcAft>
                <a:spcPts val="1200"/>
              </a:spcAft>
              <a:buClrTx/>
              <a:buSzPct val="90000"/>
              <a:buFont typeface="+mj-lt"/>
              <a:buAutoNum type="arabicPeriod" startAt="5"/>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Requiring specific indicators and objectives with which to measure progress; and</a:t>
            </a:r>
          </a:p>
          <a:p>
            <a:pPr marL="539750" indent="-514350" algn="l">
              <a:lnSpc>
                <a:spcPct val="120000"/>
              </a:lnSpc>
              <a:spcBef>
                <a:spcPts val="0"/>
              </a:spcBef>
              <a:spcAft>
                <a:spcPts val="1200"/>
              </a:spcAft>
              <a:buClrTx/>
              <a:buSzPct val="90000"/>
              <a:buFont typeface="+mj-lt"/>
              <a:buAutoNum type="arabicPeriod" startAt="5"/>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Improving the transparency and accountability of our basic education programs, ensuring taxpayer dollars have the most impact for children worldwide. 	</a:t>
            </a:r>
          </a:p>
        </p:txBody>
      </p:sp>
      <p:pic>
        <p:nvPicPr>
          <p:cNvPr id="4" name="Google Shape;158;g14fc495f4cb_0_91">
            <a:extLst>
              <a:ext uri="{FF2B5EF4-FFF2-40B4-BE49-F238E27FC236}">
                <a16:creationId xmlns:a16="http://schemas.microsoft.com/office/drawing/2014/main" id="{9B8576FB-F2DF-CBE2-E20A-A1918A9AA37F}"/>
              </a:ext>
            </a:extLst>
          </p:cNvPr>
          <p:cNvPicPr preferRelativeResize="0"/>
          <p:nvPr/>
        </p:nvPicPr>
        <p:blipFill rotWithShape="1">
          <a:blip r:embed="rId3">
            <a:alphaModFix/>
          </a:blip>
          <a:srcRect/>
          <a:stretch/>
        </p:blipFill>
        <p:spPr>
          <a:xfrm>
            <a:off x="0" y="126702"/>
            <a:ext cx="2451970" cy="682957"/>
          </a:xfrm>
          <a:prstGeom prst="rect">
            <a:avLst/>
          </a:prstGeom>
          <a:noFill/>
          <a:ln>
            <a:noFill/>
          </a:ln>
        </p:spPr>
      </p:pic>
    </p:spTree>
    <p:extLst>
      <p:ext uri="{BB962C8B-B14F-4D97-AF65-F5344CB8AC3E}">
        <p14:creationId xmlns:p14="http://schemas.microsoft.com/office/powerpoint/2010/main" val="2860178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9010B0-8F92-F0F7-3467-088DF6B3F9C3}"/>
              </a:ext>
            </a:extLst>
          </p:cNvPr>
          <p:cNvSpPr txBox="1">
            <a:spLocks/>
          </p:cNvSpPr>
          <p:nvPr/>
        </p:nvSpPr>
        <p:spPr>
          <a:xfrm>
            <a:off x="871254" y="112745"/>
            <a:ext cx="7401491" cy="8572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solidFill>
                  <a:schemeClr val="tx1"/>
                </a:solidFill>
              </a:rPr>
              <a:t>The READ Act</a:t>
            </a:r>
            <a:endParaRPr lang="en-US" dirty="0">
              <a:solidFill>
                <a:schemeClr val="tx1"/>
              </a:solidFill>
            </a:endParaRPr>
          </a:p>
        </p:txBody>
      </p:sp>
      <p:sp>
        <p:nvSpPr>
          <p:cNvPr id="5" name="Slide Number Placeholder 3">
            <a:extLst>
              <a:ext uri="{FF2B5EF4-FFF2-40B4-BE49-F238E27FC236}">
                <a16:creationId xmlns:a16="http://schemas.microsoft.com/office/drawing/2014/main" id="{D9C0E48F-DEC0-8AE3-41F7-4A16DC04300B}"/>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pPr/>
              <a:t>15</a:t>
            </a:fld>
            <a:endParaRPr lang="en-US"/>
          </a:p>
        </p:txBody>
      </p:sp>
      <p:graphicFrame>
        <p:nvGraphicFramePr>
          <p:cNvPr id="6" name="Diagram 5">
            <a:extLst>
              <a:ext uri="{FF2B5EF4-FFF2-40B4-BE49-F238E27FC236}">
                <a16:creationId xmlns:a16="http://schemas.microsoft.com/office/drawing/2014/main" id="{5774C3D4-79C6-8BCD-1F57-58FE625A3A62}"/>
              </a:ext>
            </a:extLst>
          </p:cNvPr>
          <p:cNvGraphicFramePr/>
          <p:nvPr>
            <p:extLst>
              <p:ext uri="{D42A27DB-BD31-4B8C-83A1-F6EECF244321}">
                <p14:modId xmlns:p14="http://schemas.microsoft.com/office/powerpoint/2010/main" val="3865518566"/>
              </p:ext>
            </p:extLst>
          </p:nvPr>
        </p:nvGraphicFramePr>
        <p:xfrm>
          <a:off x="226054" y="819420"/>
          <a:ext cx="8691890" cy="236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FEDFE7F6-D423-8789-6364-78AC8377DB12}"/>
              </a:ext>
            </a:extLst>
          </p:cNvPr>
          <p:cNvGraphicFramePr/>
          <p:nvPr>
            <p:extLst>
              <p:ext uri="{D42A27DB-BD31-4B8C-83A1-F6EECF244321}">
                <p14:modId xmlns:p14="http://schemas.microsoft.com/office/powerpoint/2010/main" val="208198745"/>
              </p:ext>
            </p:extLst>
          </p:nvPr>
        </p:nvGraphicFramePr>
        <p:xfrm>
          <a:off x="226054" y="2571750"/>
          <a:ext cx="8686800" cy="236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2568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72DDFC-E8DD-576F-62F2-227C5E853C9B}"/>
              </a:ext>
            </a:extLst>
          </p:cNvPr>
          <p:cNvSpPr>
            <a:spLocks noGrp="1"/>
          </p:cNvSpPr>
          <p:nvPr>
            <p:ph type="ctrTitle"/>
          </p:nvPr>
        </p:nvSpPr>
        <p:spPr>
          <a:xfrm>
            <a:off x="685800" y="1845326"/>
            <a:ext cx="7772400" cy="1102519"/>
          </a:xfrm>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Breaking through the noise with </a:t>
            </a:r>
            <a:br>
              <a:rPr lang="en-US" dirty="0">
                <a:latin typeface="Open Sans" panose="020B0606030504020204" pitchFamily="34" charset="0"/>
                <a:ea typeface="Open Sans" panose="020B0606030504020204" pitchFamily="34" charset="0"/>
                <a:cs typeface="Open Sans" panose="020B0606030504020204" pitchFamily="34" charset="0"/>
              </a:rPr>
            </a:b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effective media</a:t>
            </a:r>
          </a:p>
        </p:txBody>
      </p:sp>
      <p:sp>
        <p:nvSpPr>
          <p:cNvPr id="7" name="Rectangle 6">
            <a:extLst>
              <a:ext uri="{FF2B5EF4-FFF2-40B4-BE49-F238E27FC236}">
                <a16:creationId xmlns:a16="http://schemas.microsoft.com/office/drawing/2014/main" id="{8E7640B8-8B64-26A0-3A66-4DA3A07A5976}"/>
              </a:ext>
            </a:extLst>
          </p:cNvPr>
          <p:cNvSpPr/>
          <p:nvPr/>
        </p:nvSpPr>
        <p:spPr>
          <a:xfrm>
            <a:off x="7737231" y="91440"/>
            <a:ext cx="1273126" cy="120278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325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2183429"/>
            <a:ext cx="9144000" cy="1091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3600" b="1" dirty="0">
                <a:latin typeface="open sans" panose="020B0606030504020204" pitchFamily="34" charset="0"/>
                <a:ea typeface="open sans" panose="020B0606030504020204" pitchFamily="34" charset="0"/>
                <a:cs typeface="open sans" panose="020B0606030504020204" pitchFamily="34" charset="0"/>
              </a:rPr>
              <a:t>Elevate your Voice on Global Health</a:t>
            </a:r>
            <a:br>
              <a:rPr lang="en-US" sz="3600" b="1" dirty="0">
                <a:latin typeface="open sans" panose="020B0606030504020204" pitchFamily="34" charset="0"/>
                <a:ea typeface="open sans" panose="020B0606030504020204" pitchFamily="34" charset="0"/>
                <a:cs typeface="open sans" panose="020B0606030504020204" pitchFamily="34" charset="0"/>
              </a:rPr>
            </a:br>
            <a:r>
              <a:rPr lang="en-US" sz="3600" b="1" dirty="0">
                <a:latin typeface="open sans" panose="020B0606030504020204" pitchFamily="34" charset="0"/>
                <a:ea typeface="open sans" panose="020B0606030504020204" pitchFamily="34" charset="0"/>
                <a:cs typeface="open sans" panose="020B0606030504020204" pitchFamily="34" charset="0"/>
              </a:rPr>
              <a:t>LTE Writing Party</a:t>
            </a:r>
            <a:endParaRPr sz="3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58" name="Google Shape;158;g14fc495f4cb_0_91"/>
          <p:cNvPicPr preferRelativeResize="0"/>
          <p:nvPr/>
        </p:nvPicPr>
        <p:blipFill rotWithShape="1">
          <a:blip r:embed="rId3">
            <a:alphaModFix/>
          </a:blip>
          <a:srcRect/>
          <a:stretch/>
        </p:blipFill>
        <p:spPr>
          <a:xfrm>
            <a:off x="0" y="126702"/>
            <a:ext cx="2451970" cy="682957"/>
          </a:xfrm>
          <a:prstGeom prst="rect">
            <a:avLst/>
          </a:prstGeom>
          <a:noFill/>
          <a:ln>
            <a:noFill/>
          </a:ln>
        </p:spPr>
      </p:pic>
    </p:spTree>
    <p:extLst>
      <p:ext uri="{BB962C8B-B14F-4D97-AF65-F5344CB8AC3E}">
        <p14:creationId xmlns:p14="http://schemas.microsoft.com/office/powerpoint/2010/main" val="3059959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00DAECEA-5F1E-F9E7-005B-2399C519972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7D54B2-CDB2-4E65-44DF-0C445E759881}"/>
              </a:ext>
            </a:extLst>
          </p:cNvPr>
          <p:cNvPicPr>
            <a:picLocks noChangeAspect="1"/>
          </p:cNvPicPr>
          <p:nvPr/>
        </p:nvPicPr>
        <p:blipFill>
          <a:blip r:embed="rId3"/>
          <a:stretch>
            <a:fillRect/>
          </a:stretch>
        </p:blipFill>
        <p:spPr>
          <a:xfrm>
            <a:off x="468655" y="2246258"/>
            <a:ext cx="3419952" cy="1276528"/>
          </a:xfrm>
          <a:prstGeom prst="rect">
            <a:avLst/>
          </a:prstGeom>
        </p:spPr>
      </p:pic>
      <p:pic>
        <p:nvPicPr>
          <p:cNvPr id="158" name="Google Shape;158;g14fc495f4cb_0_91">
            <a:extLst>
              <a:ext uri="{FF2B5EF4-FFF2-40B4-BE49-F238E27FC236}">
                <a16:creationId xmlns:a16="http://schemas.microsoft.com/office/drawing/2014/main" id="{C36D41CC-E4CF-EAF8-26EA-D185FCF60464}"/>
              </a:ext>
            </a:extLst>
          </p:cNvPr>
          <p:cNvPicPr preferRelativeResize="0"/>
          <p:nvPr/>
        </p:nvPicPr>
        <p:blipFill rotWithShape="1">
          <a:blip r:embed="rId4">
            <a:alphaModFix/>
          </a:blip>
          <a:srcRect/>
          <a:stretch/>
        </p:blipFill>
        <p:spPr>
          <a:xfrm>
            <a:off x="0" y="126702"/>
            <a:ext cx="2451970" cy="682957"/>
          </a:xfrm>
          <a:prstGeom prst="rect">
            <a:avLst/>
          </a:prstGeom>
          <a:noFill/>
          <a:ln>
            <a:noFill/>
          </a:ln>
        </p:spPr>
      </p:pic>
      <p:pic>
        <p:nvPicPr>
          <p:cNvPr id="5" name="Picture 4">
            <a:extLst>
              <a:ext uri="{FF2B5EF4-FFF2-40B4-BE49-F238E27FC236}">
                <a16:creationId xmlns:a16="http://schemas.microsoft.com/office/drawing/2014/main" id="{22AADEDD-23B4-3D75-58DA-1F2E12768205}"/>
              </a:ext>
            </a:extLst>
          </p:cNvPr>
          <p:cNvPicPr>
            <a:picLocks noChangeAspect="1"/>
          </p:cNvPicPr>
          <p:nvPr/>
        </p:nvPicPr>
        <p:blipFill>
          <a:blip r:embed="rId5"/>
          <a:stretch>
            <a:fillRect/>
          </a:stretch>
        </p:blipFill>
        <p:spPr>
          <a:xfrm>
            <a:off x="209283" y="950603"/>
            <a:ext cx="4485373" cy="1597230"/>
          </a:xfrm>
          <a:prstGeom prst="rect">
            <a:avLst/>
          </a:prstGeom>
        </p:spPr>
      </p:pic>
      <p:pic>
        <p:nvPicPr>
          <p:cNvPr id="7" name="Picture 6">
            <a:extLst>
              <a:ext uri="{FF2B5EF4-FFF2-40B4-BE49-F238E27FC236}">
                <a16:creationId xmlns:a16="http://schemas.microsoft.com/office/drawing/2014/main" id="{F0AB0D34-490E-C12D-18BB-8F36207CAF80}"/>
              </a:ext>
            </a:extLst>
          </p:cNvPr>
          <p:cNvPicPr>
            <a:picLocks noChangeAspect="1"/>
          </p:cNvPicPr>
          <p:nvPr/>
        </p:nvPicPr>
        <p:blipFill>
          <a:blip r:embed="rId6"/>
          <a:stretch>
            <a:fillRect/>
          </a:stretch>
        </p:blipFill>
        <p:spPr>
          <a:xfrm>
            <a:off x="4464707" y="2398679"/>
            <a:ext cx="4210638" cy="971686"/>
          </a:xfrm>
          <a:prstGeom prst="rect">
            <a:avLst/>
          </a:prstGeom>
        </p:spPr>
      </p:pic>
      <p:pic>
        <p:nvPicPr>
          <p:cNvPr id="9" name="Picture 8">
            <a:extLst>
              <a:ext uri="{FF2B5EF4-FFF2-40B4-BE49-F238E27FC236}">
                <a16:creationId xmlns:a16="http://schemas.microsoft.com/office/drawing/2014/main" id="{7F03760F-DC5A-DD5A-A5B2-0949C93725E5}"/>
              </a:ext>
            </a:extLst>
          </p:cNvPr>
          <p:cNvPicPr>
            <a:picLocks noChangeAspect="1"/>
          </p:cNvPicPr>
          <p:nvPr/>
        </p:nvPicPr>
        <p:blipFill>
          <a:blip r:embed="rId7"/>
          <a:stretch>
            <a:fillRect/>
          </a:stretch>
        </p:blipFill>
        <p:spPr>
          <a:xfrm>
            <a:off x="1804738" y="3308431"/>
            <a:ext cx="6901313" cy="939523"/>
          </a:xfrm>
          <a:prstGeom prst="rect">
            <a:avLst/>
          </a:prstGeom>
        </p:spPr>
      </p:pic>
    </p:spTree>
    <p:extLst>
      <p:ext uri="{BB962C8B-B14F-4D97-AF65-F5344CB8AC3E}">
        <p14:creationId xmlns:p14="http://schemas.microsoft.com/office/powerpoint/2010/main" val="904200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1595127" y="63849"/>
            <a:ext cx="7209845" cy="1102519"/>
          </a:xfrm>
        </p:spPr>
        <p:txBody>
          <a:bodyPr>
            <a:normAutofit/>
          </a:bodyPr>
          <a:lstStyle/>
          <a:p>
            <a:r>
              <a:rPr lang="en-US" sz="4000" b="1" dirty="0"/>
              <a:t>Why do we use media?</a:t>
            </a:r>
          </a:p>
        </p:txBody>
      </p:sp>
      <p:sp>
        <p:nvSpPr>
          <p:cNvPr id="3" name="Google Shape;266;g14388b835e1_0_23">
            <a:extLst>
              <a:ext uri="{FF2B5EF4-FFF2-40B4-BE49-F238E27FC236}">
                <a16:creationId xmlns:a16="http://schemas.microsoft.com/office/drawing/2014/main" id="{67F80E70-1F6B-6692-74D9-A6A6574F7610}"/>
              </a:ext>
            </a:extLst>
          </p:cNvPr>
          <p:cNvSpPr txBox="1"/>
          <p:nvPr/>
        </p:nvSpPr>
        <p:spPr>
          <a:xfrm>
            <a:off x="130921" y="1165075"/>
            <a:ext cx="8225100" cy="3570600"/>
          </a:xfrm>
          <a:prstGeom prst="rect">
            <a:avLst/>
          </a:prstGeom>
          <a:noFill/>
          <a:ln>
            <a:noFill/>
          </a:ln>
        </p:spPr>
        <p:txBody>
          <a:bodyPr spcFirstLastPara="1" wrap="square" lIns="91425" tIns="45700" rIns="91425" bIns="45700" anchor="t" anchorCtr="0">
            <a:normAutofit fontScale="32500" lnSpcReduction="20000"/>
          </a:bodyPr>
          <a:lstStyle/>
          <a:p>
            <a:pPr marL="482600" indent="-411480">
              <a:spcBef>
                <a:spcPts val="640"/>
              </a:spcBef>
              <a:buClr>
                <a:schemeClr val="dk1"/>
              </a:buClr>
              <a:buSzPct val="100000"/>
              <a:buFont typeface="Arial"/>
              <a:buChar char="•"/>
            </a:pPr>
            <a:r>
              <a:rPr lang="en-US" sz="8600" dirty="0">
                <a:solidFill>
                  <a:schemeClr val="dk1"/>
                </a:solidFill>
                <a:latin typeface="Open Sans"/>
                <a:ea typeface="Open Sans"/>
                <a:cs typeface="Open Sans"/>
                <a:sym typeface="Open Sans"/>
              </a:rPr>
              <a:t>Making connections between the issues we advocate on and current events</a:t>
            </a:r>
            <a:br>
              <a:rPr lang="en-US" sz="8600" dirty="0">
                <a:solidFill>
                  <a:schemeClr val="dk1"/>
                </a:solidFill>
                <a:latin typeface="Open Sans"/>
                <a:ea typeface="Open Sans"/>
                <a:cs typeface="Open Sans"/>
                <a:sym typeface="Open Sans"/>
              </a:rPr>
            </a:br>
            <a:endParaRPr lang="en-US" sz="8600" dirty="0">
              <a:solidFill>
                <a:schemeClr val="dk1"/>
              </a:solidFill>
              <a:latin typeface="Open Sans"/>
              <a:ea typeface="Open Sans"/>
              <a:cs typeface="Open Sans"/>
            </a:endParaRPr>
          </a:p>
          <a:p>
            <a:pPr marL="482600" indent="-411480">
              <a:spcBef>
                <a:spcPts val="640"/>
              </a:spcBef>
              <a:buClr>
                <a:schemeClr val="dk1"/>
              </a:buClr>
              <a:buSzPct val="100000"/>
              <a:buFont typeface="Arial"/>
              <a:buChar char="•"/>
            </a:pPr>
            <a:r>
              <a:rPr lang="en-US" sz="8600" dirty="0">
                <a:latin typeface="Open Sans"/>
                <a:ea typeface="Open Sans"/>
                <a:cs typeface="Open Sans"/>
              </a:rPr>
              <a:t>Bringing awareness of these issues to our community </a:t>
            </a:r>
            <a:br>
              <a:rPr lang="en-US" sz="8600" dirty="0">
                <a:latin typeface="Open Sans"/>
                <a:ea typeface="Open Sans"/>
                <a:cs typeface="Open Sans"/>
              </a:rPr>
            </a:br>
            <a:endParaRPr lang="en-US" sz="8600" dirty="0">
              <a:latin typeface="Open Sans"/>
              <a:ea typeface="Open Sans"/>
              <a:cs typeface="Open Sans"/>
            </a:endParaRPr>
          </a:p>
          <a:p>
            <a:pPr marL="482600" indent="-411480">
              <a:spcBef>
                <a:spcPts val="640"/>
              </a:spcBef>
              <a:buClr>
                <a:schemeClr val="dk1"/>
              </a:buClr>
              <a:buSzPct val="100000"/>
              <a:buFont typeface="Arial"/>
              <a:buChar char="•"/>
            </a:pPr>
            <a:r>
              <a:rPr lang="en-US" sz="8600" dirty="0">
                <a:latin typeface="Open Sans"/>
                <a:ea typeface="Open Sans"/>
                <a:cs typeface="Open Sans"/>
              </a:rPr>
              <a:t>Puts pressure on MOCs to act (they monitor what is being said about them in the media)</a:t>
            </a:r>
          </a:p>
          <a:p>
            <a:pPr marL="457200" marR="0" lvl="0" indent="0" algn="l" rtl="0">
              <a:lnSpc>
                <a:spcPct val="50000"/>
              </a:lnSpc>
              <a:spcBef>
                <a:spcPts val="640"/>
              </a:spcBef>
              <a:spcAft>
                <a:spcPts val="0"/>
              </a:spcAft>
              <a:buClr>
                <a:srgbClr val="000000"/>
              </a:buClr>
              <a:buSzPct val="100000"/>
              <a:buFont typeface="Arial"/>
              <a:buNone/>
            </a:pPr>
            <a:endParaRPr sz="9907"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Calibri"/>
              <a:ea typeface="Calibri"/>
              <a:cs typeface="Calibri"/>
              <a:sym typeface="Calibri"/>
            </a:endParaRPr>
          </a:p>
        </p:txBody>
      </p:sp>
      <p:pic>
        <p:nvPicPr>
          <p:cNvPr id="4" name="Google Shape;158;g14fc495f4cb_0_91">
            <a:extLst>
              <a:ext uri="{FF2B5EF4-FFF2-40B4-BE49-F238E27FC236}">
                <a16:creationId xmlns:a16="http://schemas.microsoft.com/office/drawing/2014/main" id="{4712FA61-1033-F762-B88F-F52A7695F483}"/>
              </a:ext>
            </a:extLst>
          </p:cNvPr>
          <p:cNvPicPr preferRelativeResize="0"/>
          <p:nvPr/>
        </p:nvPicPr>
        <p:blipFill rotWithShape="1">
          <a:blip r:embed="rId3">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91088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58" name="Google Shape;158;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59" name="Google Shape;159;g14fc495f4cb_0_91"/>
          <p:cNvSpPr txBox="1">
            <a:spLocks noGrp="1"/>
          </p:cNvSpPr>
          <p:nvPr>
            <p:ph type="title"/>
          </p:nvPr>
        </p:nvSpPr>
        <p:spPr>
          <a:xfrm>
            <a:off x="0" y="2850525"/>
            <a:ext cx="9144000" cy="109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i="1"/>
              <a:t>Please let us know in the chat where you </a:t>
            </a:r>
            <a:br>
              <a:rPr lang="en-US" i="1"/>
            </a:br>
            <a:r>
              <a:rPr lang="en-US" i="1"/>
              <a:t>are joining us from!</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1350676" y="61328"/>
            <a:ext cx="7209845" cy="1102519"/>
          </a:xfrm>
        </p:spPr>
        <p:txBody>
          <a:bodyPr>
            <a:normAutofit/>
          </a:bodyPr>
          <a:lstStyle/>
          <a:p>
            <a:r>
              <a:rPr lang="en-US" sz="4000" b="1" dirty="0"/>
              <a:t>How to get started</a:t>
            </a:r>
          </a:p>
        </p:txBody>
      </p:sp>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156810" y="1091295"/>
            <a:ext cx="8084054" cy="3602666"/>
          </a:xfrm>
          <a:prstGeom prst="rect">
            <a:avLst/>
          </a:prstGeom>
          <a:noFill/>
          <a:ln>
            <a:noFill/>
          </a:ln>
        </p:spPr>
        <p:txBody>
          <a:bodyPr spcFirstLastPara="1" vert="horz" wrap="square" lIns="91440" tIns="45720" rIns="91440" bIns="45720" rtlCol="0" anchor="t" anchorCtr="0">
            <a:normAutofit fontScale="92500" lnSpcReduction="10000"/>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600" b="1" dirty="0">
                <a:solidFill>
                  <a:schemeClr val="tx1"/>
                </a:solidFill>
                <a:latin typeface="Open Sans"/>
                <a:ea typeface="Open Sans"/>
                <a:cs typeface="Open Sans"/>
              </a:rPr>
              <a:t>Find a local hook</a:t>
            </a:r>
          </a:p>
          <a:p>
            <a:pPr lvl="1" indent="-457200" algn="l">
              <a:spcBef>
                <a:spcPts val="0"/>
              </a:spcBef>
              <a:spcAft>
                <a:spcPts val="1200"/>
              </a:spcAft>
              <a:buClrTx/>
              <a:buFont typeface="Arial" panose="020B0604020202020204" pitchFamily="34" charset="0"/>
              <a:buChar char="•"/>
            </a:pPr>
            <a:r>
              <a:rPr lang="en-US" sz="2400" dirty="0">
                <a:solidFill>
                  <a:schemeClr val="tx1"/>
                </a:solidFill>
                <a:latin typeface="Open Sans"/>
                <a:ea typeface="Open Sans"/>
                <a:cs typeface="Open Sans"/>
              </a:rPr>
              <a:t>Articles in the paper? Make the connection to other global issues that intersect with education, nutrition, and health</a:t>
            </a:r>
          </a:p>
          <a:p>
            <a:pPr lvl="1" indent="-457200" algn="l">
              <a:spcBef>
                <a:spcPts val="0"/>
              </a:spcBef>
              <a:spcAft>
                <a:spcPts val="1200"/>
              </a:spcAft>
              <a:buClrTx/>
              <a:buFont typeface="Arial" panose="020B0604020202020204" pitchFamily="34" charset="0"/>
              <a:buChar char="•"/>
            </a:pPr>
            <a:r>
              <a:rPr lang="en-US" sz="2400" dirty="0">
                <a:solidFill>
                  <a:schemeClr val="tx1"/>
                </a:solidFill>
                <a:latin typeface="Open Sans"/>
                <a:ea typeface="Open Sans"/>
                <a:cs typeface="Open Sans"/>
              </a:rPr>
              <a:t>Important statistic relevant to your district or state?</a:t>
            </a:r>
          </a:p>
          <a:p>
            <a:pPr lvl="1" indent="-457200" algn="l">
              <a:spcBef>
                <a:spcPts val="0"/>
              </a:spcBef>
              <a:spcAft>
                <a:spcPts val="1200"/>
              </a:spcAft>
              <a:buClrTx/>
              <a:buFont typeface="Arial" panose="020B0604020202020204" pitchFamily="34" charset="0"/>
              <a:buChar char="•"/>
            </a:pPr>
            <a:r>
              <a:rPr lang="en-US" sz="2400" dirty="0">
                <a:solidFill>
                  <a:schemeClr val="tx1"/>
                </a:solidFill>
                <a:latin typeface="Open Sans"/>
                <a:ea typeface="Open Sans"/>
                <a:cs typeface="Open Sans"/>
              </a:rPr>
              <a:t>Respond to other published media </a:t>
            </a:r>
          </a:p>
          <a:p>
            <a:pPr lvl="1" indent="-457200" algn="l">
              <a:spcBef>
                <a:spcPts val="0"/>
              </a:spcBef>
              <a:spcAft>
                <a:spcPts val="1200"/>
              </a:spcAft>
              <a:buClrTx/>
              <a:buFont typeface="Arial" panose="020B0604020202020204" pitchFamily="34" charset="0"/>
              <a:buChar char="•"/>
            </a:pPr>
            <a:r>
              <a:rPr lang="en-US" sz="2400" dirty="0">
                <a:solidFill>
                  <a:schemeClr val="tx1"/>
                </a:solidFill>
                <a:latin typeface="Open Sans"/>
                <a:ea typeface="Open Sans"/>
                <a:cs typeface="Open Sans"/>
              </a:rPr>
              <a:t>Thank you to your Rep. or Senator</a:t>
            </a:r>
          </a:p>
          <a:p>
            <a:pPr indent="-457200" algn="l">
              <a:spcBef>
                <a:spcPts val="0"/>
              </a:spcBef>
              <a:spcAft>
                <a:spcPts val="1200"/>
              </a:spcAft>
              <a:buClrTx/>
              <a:buFont typeface="Arial" panose="020B0604020202020204" pitchFamily="34" charset="0"/>
              <a:buChar char="•"/>
            </a:pPr>
            <a:r>
              <a:rPr lang="en-US" sz="2600" dirty="0">
                <a:solidFill>
                  <a:schemeClr val="tx1"/>
                </a:solidFill>
                <a:latin typeface="Open Sans"/>
                <a:ea typeface="Open Sans"/>
                <a:cs typeface="Open Sans"/>
              </a:rPr>
              <a:t>Looking for relevant hooks? </a:t>
            </a:r>
            <a:r>
              <a:rPr lang="en-US" sz="2600" dirty="0">
                <a:solidFill>
                  <a:schemeClr val="tx1"/>
                </a:solidFill>
                <a:latin typeface="Open Sans"/>
                <a:ea typeface="Open Sans"/>
                <a:cs typeface="Open Sans"/>
                <a:hlinkClick r:id="rId3"/>
              </a:rPr>
              <a:t>Check out this resource</a:t>
            </a:r>
            <a:r>
              <a:rPr lang="en-US" sz="2600" dirty="0">
                <a:solidFill>
                  <a:schemeClr val="tx1"/>
                </a:solidFill>
                <a:latin typeface="Open Sans"/>
                <a:ea typeface="Open Sans"/>
                <a:cs typeface="Open Sans"/>
              </a:rPr>
              <a:t>.</a:t>
            </a: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pic>
        <p:nvPicPr>
          <p:cNvPr id="3" name="Google Shape;158;g14fc495f4cb_0_91">
            <a:extLst>
              <a:ext uri="{FF2B5EF4-FFF2-40B4-BE49-F238E27FC236}">
                <a16:creationId xmlns:a16="http://schemas.microsoft.com/office/drawing/2014/main" id="{76E61AA2-5292-F87D-3F75-44F25080B13B}"/>
              </a:ext>
            </a:extLst>
          </p:cNvPr>
          <p:cNvPicPr preferRelativeResize="0"/>
          <p:nvPr/>
        </p:nvPicPr>
        <p:blipFill rotWithShape="1">
          <a:blip r:embed="rId4">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3327822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907820-8FEE-723E-2F75-335BCA1EF2F4}"/>
              </a:ext>
            </a:extLst>
          </p:cNvPr>
          <p:cNvPicPr>
            <a:picLocks noChangeAspect="1"/>
          </p:cNvPicPr>
          <p:nvPr/>
        </p:nvPicPr>
        <p:blipFill>
          <a:blip r:embed="rId4"/>
          <a:stretch>
            <a:fillRect/>
          </a:stretch>
        </p:blipFill>
        <p:spPr>
          <a:xfrm>
            <a:off x="379699" y="793985"/>
            <a:ext cx="6353972" cy="4026969"/>
          </a:xfrm>
          <a:prstGeom prst="rect">
            <a:avLst/>
          </a:prstGeom>
        </p:spPr>
      </p:pic>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818207" y="-150962"/>
            <a:ext cx="7209845" cy="1102519"/>
          </a:xfrm>
        </p:spPr>
        <p:txBody>
          <a:bodyPr>
            <a:normAutofit/>
          </a:bodyPr>
          <a:lstStyle/>
          <a:p>
            <a:r>
              <a:rPr lang="en-US" sz="4000" b="1" dirty="0"/>
              <a:t>What has been published?</a:t>
            </a:r>
          </a:p>
        </p:txBody>
      </p:sp>
      <p:sp>
        <p:nvSpPr>
          <p:cNvPr id="7" name="Title 1">
            <a:extLst>
              <a:ext uri="{FF2B5EF4-FFF2-40B4-BE49-F238E27FC236}">
                <a16:creationId xmlns:a16="http://schemas.microsoft.com/office/drawing/2014/main" id="{76632CEC-0938-5861-EC1B-5EB90578F2D7}"/>
              </a:ext>
            </a:extLst>
          </p:cNvPr>
          <p:cNvSpPr txBox="1">
            <a:spLocks/>
          </p:cNvSpPr>
          <p:nvPr/>
        </p:nvSpPr>
        <p:spPr>
          <a:xfrm>
            <a:off x="5421453" y="3580229"/>
            <a:ext cx="3690021" cy="1267796"/>
          </a:xfrm>
          <a:prstGeom prst="rect">
            <a:avLst/>
          </a:prstGeom>
          <a:noFill/>
          <a:ln>
            <a:noFill/>
          </a:ln>
        </p:spPr>
        <p:txBody>
          <a:bodyPr spcFirstLastPara="1" wrap="square" lIns="91425" tIns="45700" rIns="91425" bIns="45700" anchor="ctr" anchorCtr="0">
            <a:normAutofit fontScale="77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hlinkClick r:id="rId5"/>
              </a:rPr>
              <a:t>2024 RESULTS Global Media Packet</a:t>
            </a:r>
            <a:endParaRPr lang="en-US" sz="4000" b="1" dirty="0"/>
          </a:p>
        </p:txBody>
      </p:sp>
      <p:sp>
        <p:nvSpPr>
          <p:cNvPr id="9" name="Title 1">
            <a:extLst>
              <a:ext uri="{FF2B5EF4-FFF2-40B4-BE49-F238E27FC236}">
                <a16:creationId xmlns:a16="http://schemas.microsoft.com/office/drawing/2014/main" id="{E07A82BC-3E77-1393-3B15-832112B669BC}"/>
              </a:ext>
            </a:extLst>
          </p:cNvPr>
          <p:cNvSpPr txBox="1">
            <a:spLocks/>
          </p:cNvSpPr>
          <p:nvPr/>
        </p:nvSpPr>
        <p:spPr>
          <a:xfrm>
            <a:off x="32526" y="4732280"/>
            <a:ext cx="3207497" cy="40040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i="1" dirty="0"/>
              <a:t>Published as of 11/19/2024</a:t>
            </a:r>
          </a:p>
        </p:txBody>
      </p:sp>
    </p:spTree>
    <p:extLst>
      <p:ext uri="{BB962C8B-B14F-4D97-AF65-F5344CB8AC3E}">
        <p14:creationId xmlns:p14="http://schemas.microsoft.com/office/powerpoint/2010/main" val="3490384494"/>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144273" y="1464634"/>
            <a:ext cx="8855454" cy="3602666"/>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200" b="1" dirty="0">
                <a:solidFill>
                  <a:schemeClr val="tx1"/>
                </a:solidFill>
                <a:latin typeface="Open Sans"/>
                <a:ea typeface="Open Sans"/>
                <a:cs typeface="Open Sans"/>
              </a:rPr>
              <a:t>Use sample LTE template to get you started, personalize it. </a:t>
            </a:r>
            <a:br>
              <a:rPr lang="en-US" sz="2200" b="1" dirty="0">
                <a:solidFill>
                  <a:schemeClr val="tx1"/>
                </a:solidFill>
                <a:latin typeface="Open Sans"/>
                <a:ea typeface="Open Sans"/>
                <a:cs typeface="Open Sans"/>
              </a:rPr>
            </a:br>
            <a:r>
              <a:rPr lang="en-US" sz="2200" i="1" dirty="0">
                <a:solidFill>
                  <a:schemeClr val="tx1"/>
                </a:solidFill>
                <a:latin typeface="Open Sans"/>
                <a:ea typeface="Open Sans"/>
                <a:cs typeface="Open Sans"/>
              </a:rPr>
              <a:t>Why is this issue important to you? Why should it be important to our members of Congress &amp; Candidates?</a:t>
            </a: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Gavi, the Vaccine Alliance: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3"/>
              </a:rPr>
              <a:t>Media: Congress should support Gavi's life-saving work</a:t>
            </a: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 </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Nutrition &amp; Nutrition for Growth: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4"/>
              </a:rPr>
              <a:t>Media: The US must make a strong, early pledge to Nutrition for Growth</a:t>
            </a:r>
            <a:endPar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Education: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5"/>
              </a:rPr>
              <a:t>Media: Every child deserves an education</a:t>
            </a:r>
            <a:endPar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a:p>
            <a:pPr marL="1143000" lvl="2" indent="-228600" algn="l">
              <a:lnSpc>
                <a:spcPct val="107000"/>
              </a:lnSpc>
              <a:spcBef>
                <a:spcPts val="0"/>
              </a:spcBef>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Tuberculosis: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6"/>
              </a:rPr>
              <a:t>The House must pass the End TB Now Act</a:t>
            </a: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a:p>
            <a:pPr marL="914400" marR="0" lvl="2" indent="0" algn="l">
              <a:lnSpc>
                <a:spcPct val="107000"/>
              </a:lnSpc>
              <a:spcBef>
                <a:spcPts val="0"/>
              </a:spcBef>
              <a:spcAft>
                <a:spcPts val="0"/>
              </a:spcAft>
            </a:pP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a:lnSpc>
                <a:spcPct val="107000"/>
              </a:lnSpc>
              <a:spcBef>
                <a:spcPts val="0"/>
              </a:spcBef>
              <a:spcAft>
                <a:spcPts val="0"/>
              </a:spcAft>
              <a:buFont typeface="Wingdings" panose="05000000000000000000" pitchFamily="2" charset="2"/>
              <a:buChar char=""/>
            </a:pPr>
            <a:endPar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indent="-457200" algn="l">
              <a:spcBef>
                <a:spcPts val="0"/>
              </a:spcBef>
              <a:spcAft>
                <a:spcPts val="1200"/>
              </a:spcAft>
              <a:buClrTx/>
              <a:buFont typeface="Arial" panose="020B0604020202020204" pitchFamily="34" charset="0"/>
              <a:buChar char="•"/>
            </a:pP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sp>
        <p:nvSpPr>
          <p:cNvPr id="7" name="Title 1">
            <a:extLst>
              <a:ext uri="{FF2B5EF4-FFF2-40B4-BE49-F238E27FC236}">
                <a16:creationId xmlns:a16="http://schemas.microsoft.com/office/drawing/2014/main" id="{116042AC-1070-84B5-486C-5A14255E5778}"/>
              </a:ext>
            </a:extLst>
          </p:cNvPr>
          <p:cNvSpPr txBox="1">
            <a:spLocks/>
          </p:cNvSpPr>
          <p:nvPr/>
        </p:nvSpPr>
        <p:spPr>
          <a:xfrm>
            <a:off x="1470436" y="61328"/>
            <a:ext cx="7209845" cy="1102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t>How to get started</a:t>
            </a:r>
          </a:p>
        </p:txBody>
      </p:sp>
      <p:pic>
        <p:nvPicPr>
          <p:cNvPr id="2" name="Google Shape;158;g14fc495f4cb_0_91">
            <a:extLst>
              <a:ext uri="{FF2B5EF4-FFF2-40B4-BE49-F238E27FC236}">
                <a16:creationId xmlns:a16="http://schemas.microsoft.com/office/drawing/2014/main" id="{01184057-D6EA-9A58-B3C3-AA6B2A30121B}"/>
              </a:ext>
            </a:extLst>
          </p:cNvPr>
          <p:cNvPicPr preferRelativeResize="0"/>
          <p:nvPr/>
        </p:nvPicPr>
        <p:blipFill rotWithShape="1">
          <a:blip r:embed="rId7">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213522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91150" y="1122107"/>
            <a:ext cx="8961699" cy="3775357"/>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100" b="1" dirty="0">
                <a:solidFill>
                  <a:schemeClr val="tx1"/>
                </a:solidFill>
                <a:latin typeface="Open Sans"/>
                <a:ea typeface="Open Sans"/>
                <a:cs typeface="Open Sans"/>
                <a:hlinkClick r:id="rId3"/>
              </a:rPr>
              <a:t>Remember your C’s</a:t>
            </a:r>
            <a:endParaRPr lang="en-US" sz="2100" b="1"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Be </a:t>
            </a:r>
            <a:r>
              <a:rPr lang="en-US" sz="2100" b="1" dirty="0">
                <a:solidFill>
                  <a:schemeClr val="tx1"/>
                </a:solidFill>
                <a:latin typeface="Open Sans"/>
                <a:ea typeface="Open Sans"/>
                <a:cs typeface="Open Sans"/>
              </a:rPr>
              <a:t>current </a:t>
            </a:r>
            <a:r>
              <a:rPr lang="en-US" sz="2100" dirty="0">
                <a:solidFill>
                  <a:schemeClr val="tx1"/>
                </a:solidFill>
                <a:latin typeface="Open Sans"/>
                <a:ea typeface="Open Sans"/>
                <a:cs typeface="Open Sans"/>
              </a:rPr>
              <a:t>– respond to recent article or current event</a:t>
            </a:r>
            <a:endParaRPr lang="en-US" sz="2100" b="1"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r>
              <a:rPr lang="en-US" sz="2100" b="1" dirty="0">
                <a:solidFill>
                  <a:schemeClr val="tx1"/>
                </a:solidFill>
                <a:latin typeface="Open Sans"/>
                <a:ea typeface="Open Sans"/>
                <a:cs typeface="Open Sans"/>
              </a:rPr>
              <a:t>Construct </a:t>
            </a:r>
            <a:r>
              <a:rPr lang="en-US" sz="2100" dirty="0">
                <a:solidFill>
                  <a:schemeClr val="tx1"/>
                </a:solidFill>
                <a:latin typeface="Open Sans"/>
                <a:ea typeface="Open Sans"/>
                <a:cs typeface="Open Sans"/>
              </a:rPr>
              <a:t>your LTE in EPIC format </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Keep it </a:t>
            </a:r>
            <a:r>
              <a:rPr lang="en-US" sz="2100" b="1" dirty="0">
                <a:solidFill>
                  <a:schemeClr val="tx1"/>
                </a:solidFill>
                <a:latin typeface="Open Sans"/>
                <a:ea typeface="Open Sans"/>
                <a:cs typeface="Open Sans"/>
              </a:rPr>
              <a:t>concise: </a:t>
            </a:r>
            <a:r>
              <a:rPr lang="en-US" sz="2100" dirty="0">
                <a:solidFill>
                  <a:schemeClr val="tx1"/>
                </a:solidFill>
                <a:latin typeface="Open Sans"/>
                <a:ea typeface="Open Sans"/>
                <a:cs typeface="Open Sans"/>
              </a:rPr>
              <a:t>Rule of thumb is 150 - 200 words or less (follow the paper’s guidelines on word count)</a:t>
            </a:r>
          </a:p>
          <a:p>
            <a:pPr lvl="1" indent="-457200" algn="l">
              <a:spcBef>
                <a:spcPts val="0"/>
              </a:spcBef>
              <a:spcAft>
                <a:spcPts val="1200"/>
              </a:spcAft>
              <a:buClrTx/>
              <a:buFont typeface="Arial" panose="020B0604020202020204" pitchFamily="34" charset="0"/>
              <a:buChar char="•"/>
            </a:pPr>
            <a:r>
              <a:rPr lang="en-US" sz="2100" b="1" dirty="0">
                <a:solidFill>
                  <a:schemeClr val="tx1"/>
                </a:solidFill>
                <a:latin typeface="Open Sans"/>
                <a:ea typeface="Open Sans"/>
                <a:cs typeface="Open Sans"/>
              </a:rPr>
              <a:t>Connect</a:t>
            </a:r>
            <a:r>
              <a:rPr lang="en-US" sz="2100" dirty="0">
                <a:solidFill>
                  <a:schemeClr val="tx1"/>
                </a:solidFill>
                <a:latin typeface="Open Sans"/>
                <a:ea typeface="Open Sans"/>
                <a:cs typeface="Open Sans"/>
              </a:rPr>
              <a:t> </a:t>
            </a:r>
            <a:r>
              <a:rPr lang="en-US" sz="2100" b="1" dirty="0">
                <a:solidFill>
                  <a:schemeClr val="tx1"/>
                </a:solidFill>
                <a:latin typeface="Open Sans"/>
                <a:ea typeface="Open Sans"/>
                <a:cs typeface="Open Sans"/>
              </a:rPr>
              <a:t>the dots</a:t>
            </a:r>
            <a:r>
              <a:rPr lang="en-US" sz="2100" dirty="0">
                <a:solidFill>
                  <a:schemeClr val="tx1"/>
                </a:solidFill>
                <a:latin typeface="Open Sans"/>
                <a:ea typeface="Open Sans"/>
                <a:cs typeface="Open Sans"/>
              </a:rPr>
              <a:t>: How is this relevant to your community/district/state?</a:t>
            </a:r>
          </a:p>
          <a:p>
            <a:pPr marL="457200" lvl="1" indent="0" algn="l">
              <a:spcBef>
                <a:spcPts val="0"/>
              </a:spcBef>
              <a:spcAft>
                <a:spcPts val="1200"/>
              </a:spcAft>
              <a:buClrTx/>
            </a:pPr>
            <a:endParaRPr lang="en-US" sz="2100"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endParaRPr lang="en-US" sz="1800"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endParaRPr lang="en-US" sz="1800" dirty="0">
              <a:solidFill>
                <a:schemeClr val="tx1"/>
              </a:solidFill>
              <a:latin typeface="Open Sans"/>
              <a:ea typeface="Open Sans"/>
              <a:cs typeface="Open Sans"/>
            </a:endParaRPr>
          </a:p>
          <a:p>
            <a:pPr indent="-457200" algn="l">
              <a:spcBef>
                <a:spcPts val="0"/>
              </a:spcBef>
              <a:spcAft>
                <a:spcPts val="1200"/>
              </a:spcAft>
              <a:buClrTx/>
              <a:buFont typeface="Arial" panose="020B0604020202020204" pitchFamily="34" charset="0"/>
              <a:buChar char="•"/>
            </a:pP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sp>
        <p:nvSpPr>
          <p:cNvPr id="7" name="Title 1">
            <a:extLst>
              <a:ext uri="{FF2B5EF4-FFF2-40B4-BE49-F238E27FC236}">
                <a16:creationId xmlns:a16="http://schemas.microsoft.com/office/drawing/2014/main" id="{116042AC-1070-84B5-486C-5A14255E5778}"/>
              </a:ext>
            </a:extLst>
          </p:cNvPr>
          <p:cNvSpPr txBox="1">
            <a:spLocks/>
          </p:cNvSpPr>
          <p:nvPr/>
        </p:nvSpPr>
        <p:spPr>
          <a:xfrm>
            <a:off x="1582339" y="0"/>
            <a:ext cx="7209845" cy="1102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t>Tips on writing LTEs</a:t>
            </a:r>
          </a:p>
        </p:txBody>
      </p:sp>
      <p:pic>
        <p:nvPicPr>
          <p:cNvPr id="2" name="Google Shape;158;g14fc495f4cb_0_91">
            <a:extLst>
              <a:ext uri="{FF2B5EF4-FFF2-40B4-BE49-F238E27FC236}">
                <a16:creationId xmlns:a16="http://schemas.microsoft.com/office/drawing/2014/main" id="{CB886ED3-B16A-BADB-EADB-289405C390C0}"/>
              </a:ext>
            </a:extLst>
          </p:cNvPr>
          <p:cNvPicPr preferRelativeResize="0"/>
          <p:nvPr/>
        </p:nvPicPr>
        <p:blipFill rotWithShape="1">
          <a:blip r:embed="rId4">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4172510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182301" y="1161114"/>
            <a:ext cx="8961699" cy="4373083"/>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100" b="1" dirty="0">
                <a:solidFill>
                  <a:schemeClr val="tx1"/>
                </a:solidFill>
                <a:latin typeface="Open Sans"/>
                <a:ea typeface="Open Sans"/>
                <a:cs typeface="Open Sans"/>
                <a:hlinkClick r:id="rId3"/>
              </a:rPr>
              <a:t>Remember your C’s</a:t>
            </a:r>
            <a:endParaRPr lang="en-US" sz="2100" b="1"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Be c</a:t>
            </a:r>
            <a:r>
              <a:rPr lang="en-US" sz="2100" b="1" dirty="0">
                <a:solidFill>
                  <a:schemeClr val="tx1"/>
                </a:solidFill>
                <a:latin typeface="Open Sans"/>
                <a:ea typeface="Open Sans"/>
                <a:cs typeface="Open Sans"/>
              </a:rPr>
              <a:t>hallenging </a:t>
            </a:r>
            <a:r>
              <a:rPr lang="en-US" sz="2100" dirty="0">
                <a:solidFill>
                  <a:schemeClr val="tx1"/>
                </a:solidFill>
                <a:latin typeface="Open Sans"/>
                <a:ea typeface="Open Sans"/>
                <a:cs typeface="Open Sans"/>
              </a:rPr>
              <a:t> - ask a question (but don’t make a personal attack), name your member of </a:t>
            </a:r>
            <a:r>
              <a:rPr lang="en-US" sz="2100" b="1" dirty="0">
                <a:solidFill>
                  <a:schemeClr val="tx1"/>
                </a:solidFill>
                <a:latin typeface="Open Sans"/>
                <a:ea typeface="Open Sans"/>
                <a:cs typeface="Open Sans"/>
              </a:rPr>
              <a:t>Congress</a:t>
            </a:r>
            <a:r>
              <a:rPr lang="en-US" sz="2100" dirty="0">
                <a:solidFill>
                  <a:schemeClr val="tx1"/>
                </a:solidFill>
                <a:latin typeface="Open Sans"/>
                <a:ea typeface="Open Sans"/>
                <a:cs typeface="Open Sans"/>
              </a:rPr>
              <a:t> </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Have a </a:t>
            </a:r>
            <a:r>
              <a:rPr lang="en-US" sz="2100" b="1" dirty="0">
                <a:solidFill>
                  <a:schemeClr val="tx1"/>
                </a:solidFill>
                <a:latin typeface="Open Sans"/>
                <a:ea typeface="Open Sans"/>
                <a:cs typeface="Open Sans"/>
              </a:rPr>
              <a:t>call to action </a:t>
            </a:r>
            <a:r>
              <a:rPr lang="en-US" sz="2100" dirty="0">
                <a:solidFill>
                  <a:schemeClr val="tx1"/>
                </a:solidFill>
                <a:latin typeface="Open Sans"/>
                <a:ea typeface="Open Sans"/>
                <a:cs typeface="Open Sans"/>
              </a:rPr>
              <a:t>whether for Congress or from the reader</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Be c</a:t>
            </a:r>
            <a:r>
              <a:rPr lang="en-US" sz="2100" b="1" dirty="0">
                <a:solidFill>
                  <a:schemeClr val="tx1"/>
                </a:solidFill>
                <a:latin typeface="Open Sans"/>
                <a:ea typeface="Open Sans"/>
                <a:cs typeface="Open Sans"/>
              </a:rPr>
              <a:t>reative!</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Be </a:t>
            </a:r>
            <a:r>
              <a:rPr lang="en-US" sz="2100" b="1" dirty="0">
                <a:solidFill>
                  <a:schemeClr val="tx1"/>
                </a:solidFill>
                <a:latin typeface="Open Sans"/>
                <a:ea typeface="Open Sans"/>
                <a:cs typeface="Open Sans"/>
              </a:rPr>
              <a:t>contagious: </a:t>
            </a:r>
            <a:r>
              <a:rPr lang="en-US" sz="2100" dirty="0">
                <a:solidFill>
                  <a:schemeClr val="tx1"/>
                </a:solidFill>
                <a:latin typeface="Open Sans"/>
                <a:ea typeface="Open Sans"/>
                <a:cs typeface="Open Sans"/>
              </a:rPr>
              <a:t>Submit to as many newspapers as possible</a:t>
            </a:r>
          </a:p>
          <a:p>
            <a:pPr marL="457200" lvl="1" indent="0" algn="l">
              <a:spcBef>
                <a:spcPts val="0"/>
              </a:spcBef>
              <a:spcAft>
                <a:spcPts val="1200"/>
              </a:spcAft>
              <a:buClrTx/>
            </a:pPr>
            <a:br>
              <a:rPr lang="en-US" sz="2100" b="1" dirty="0">
                <a:solidFill>
                  <a:schemeClr val="tx1"/>
                </a:solidFill>
                <a:latin typeface="Open Sans"/>
                <a:ea typeface="Open Sans"/>
                <a:cs typeface="Open Sans"/>
              </a:rPr>
            </a:br>
            <a:r>
              <a:rPr lang="en-US" sz="2100" b="1" dirty="0">
                <a:solidFill>
                  <a:schemeClr val="tx1"/>
                </a:solidFill>
                <a:latin typeface="Open Sans"/>
                <a:ea typeface="Open Sans"/>
                <a:cs typeface="Open Sans"/>
              </a:rPr>
              <a:t>When you’re ready to submit</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Don’t forget your </a:t>
            </a:r>
            <a:r>
              <a:rPr lang="en-US" sz="2100" b="1" dirty="0">
                <a:solidFill>
                  <a:schemeClr val="tx1"/>
                </a:solidFill>
                <a:latin typeface="Open Sans"/>
                <a:ea typeface="Open Sans"/>
                <a:cs typeface="Open Sans"/>
              </a:rPr>
              <a:t>contact information</a:t>
            </a:r>
            <a:r>
              <a:rPr lang="en-US" sz="2100" dirty="0">
                <a:solidFill>
                  <a:schemeClr val="tx1"/>
                </a:solidFill>
                <a:latin typeface="Open Sans"/>
                <a:ea typeface="Open Sans"/>
                <a:cs typeface="Open Sans"/>
              </a:rPr>
              <a:t>!</a:t>
            </a:r>
            <a:endParaRPr lang="en-US" sz="2100" b="1"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endParaRPr lang="en-US" sz="1800"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endParaRPr lang="en-US" sz="1800" dirty="0">
              <a:solidFill>
                <a:schemeClr val="tx1"/>
              </a:solidFill>
              <a:latin typeface="Open Sans"/>
              <a:ea typeface="Open Sans"/>
              <a:cs typeface="Open Sans"/>
            </a:endParaRPr>
          </a:p>
          <a:p>
            <a:pPr indent="-457200" algn="l">
              <a:spcBef>
                <a:spcPts val="0"/>
              </a:spcBef>
              <a:spcAft>
                <a:spcPts val="1200"/>
              </a:spcAft>
              <a:buClrTx/>
              <a:buFont typeface="Arial" panose="020B0604020202020204" pitchFamily="34" charset="0"/>
              <a:buChar char="•"/>
            </a:pP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sp>
        <p:nvSpPr>
          <p:cNvPr id="7" name="Title 1">
            <a:extLst>
              <a:ext uri="{FF2B5EF4-FFF2-40B4-BE49-F238E27FC236}">
                <a16:creationId xmlns:a16="http://schemas.microsoft.com/office/drawing/2014/main" id="{116042AC-1070-84B5-486C-5A14255E5778}"/>
              </a:ext>
            </a:extLst>
          </p:cNvPr>
          <p:cNvSpPr txBox="1">
            <a:spLocks/>
          </p:cNvSpPr>
          <p:nvPr/>
        </p:nvSpPr>
        <p:spPr>
          <a:xfrm>
            <a:off x="1233204" y="-30496"/>
            <a:ext cx="7209845" cy="1102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t>Tips on writing LTEs</a:t>
            </a:r>
          </a:p>
        </p:txBody>
      </p:sp>
      <p:pic>
        <p:nvPicPr>
          <p:cNvPr id="2" name="Google Shape;158;g14fc495f4cb_0_91">
            <a:extLst>
              <a:ext uri="{FF2B5EF4-FFF2-40B4-BE49-F238E27FC236}">
                <a16:creationId xmlns:a16="http://schemas.microsoft.com/office/drawing/2014/main" id="{75394709-160D-A815-58AC-3FB60A3C3BD3}"/>
              </a:ext>
            </a:extLst>
          </p:cNvPr>
          <p:cNvPicPr preferRelativeResize="0"/>
          <p:nvPr/>
        </p:nvPicPr>
        <p:blipFill rotWithShape="1">
          <a:blip r:embed="rId4">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2424197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7D893E-7740-3E55-F7F5-5BEAAB0D2EE9}"/>
              </a:ext>
            </a:extLst>
          </p:cNvPr>
          <p:cNvPicPr>
            <a:picLocks noChangeAspect="1"/>
          </p:cNvPicPr>
          <p:nvPr/>
        </p:nvPicPr>
        <p:blipFill>
          <a:blip r:embed="rId3"/>
          <a:stretch>
            <a:fillRect/>
          </a:stretch>
        </p:blipFill>
        <p:spPr>
          <a:xfrm>
            <a:off x="760865" y="620580"/>
            <a:ext cx="7798442" cy="4635511"/>
          </a:xfrm>
          <a:prstGeom prst="rect">
            <a:avLst/>
          </a:prstGeom>
        </p:spPr>
      </p:pic>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967077" y="-188373"/>
            <a:ext cx="7209845" cy="1102519"/>
          </a:xfrm>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Submitting an LTE</a:t>
            </a:r>
          </a:p>
        </p:txBody>
      </p:sp>
    </p:spTree>
    <p:extLst>
      <p:ext uri="{BB962C8B-B14F-4D97-AF65-F5344CB8AC3E}">
        <p14:creationId xmlns:p14="http://schemas.microsoft.com/office/powerpoint/2010/main" val="1637188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644BC4-AA4A-A699-7E1A-351D2DC4AFC6}"/>
              </a:ext>
            </a:extLst>
          </p:cNvPr>
          <p:cNvPicPr>
            <a:picLocks noChangeAspect="1"/>
          </p:cNvPicPr>
          <p:nvPr/>
        </p:nvPicPr>
        <p:blipFill>
          <a:blip r:embed="rId2"/>
          <a:stretch>
            <a:fillRect/>
          </a:stretch>
        </p:blipFill>
        <p:spPr>
          <a:xfrm>
            <a:off x="0" y="125471"/>
            <a:ext cx="9144000" cy="4343918"/>
          </a:xfrm>
          <a:prstGeom prst="rect">
            <a:avLst/>
          </a:prstGeom>
        </p:spPr>
      </p:pic>
      <p:sp>
        <p:nvSpPr>
          <p:cNvPr id="7" name="Oval 6">
            <a:extLst>
              <a:ext uri="{FF2B5EF4-FFF2-40B4-BE49-F238E27FC236}">
                <a16:creationId xmlns:a16="http://schemas.microsoft.com/office/drawing/2014/main" id="{9A77F0D5-4BA7-5285-CBEB-D758605EEF04}"/>
              </a:ext>
            </a:extLst>
          </p:cNvPr>
          <p:cNvSpPr/>
          <p:nvPr/>
        </p:nvSpPr>
        <p:spPr>
          <a:xfrm>
            <a:off x="4572000" y="2065392"/>
            <a:ext cx="1920240" cy="135753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54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9DFF-9790-84E3-1917-5F77DC5E235B}"/>
              </a:ext>
            </a:extLst>
          </p:cNvPr>
          <p:cNvSpPr>
            <a:spLocks noGrp="1"/>
          </p:cNvSpPr>
          <p:nvPr>
            <p:ph type="title"/>
          </p:nvPr>
        </p:nvSpPr>
        <p:spPr>
          <a:xfrm>
            <a:off x="0" y="220703"/>
            <a:ext cx="8133347" cy="772584"/>
          </a:xfrm>
        </p:spPr>
        <p:txBody>
          <a:bodyPr>
            <a:noAutofit/>
          </a:bodyPr>
          <a:lstStyle/>
          <a:p>
            <a:pPr>
              <a:lnSpc>
                <a:spcPct val="114000"/>
              </a:lnSpc>
              <a:spcAft>
                <a:spcPts val="600"/>
              </a:spcAft>
            </a:pPr>
            <a:r>
              <a:rPr lang="en-US" sz="2800" b="1" dirty="0">
                <a:solidFill>
                  <a:srgbClr val="C00000"/>
                </a:solidFill>
                <a:latin typeface="Open Sans"/>
                <a:ea typeface="Open Sans"/>
                <a:cs typeface="Open Sans"/>
              </a:rPr>
              <a:t>RESULTS December National Webinar</a:t>
            </a:r>
            <a:endParaRPr lang="en-US" sz="2400" b="1" dirty="0">
              <a:solidFill>
                <a:srgbClr val="C00000"/>
              </a:solidFill>
              <a:latin typeface="Open Sans"/>
              <a:ea typeface="Open Sans"/>
              <a:cs typeface="Open Sans"/>
            </a:endParaRPr>
          </a:p>
        </p:txBody>
      </p:sp>
      <p:sp>
        <p:nvSpPr>
          <p:cNvPr id="3" name="Slide Number Placeholder 2">
            <a:extLst>
              <a:ext uri="{FF2B5EF4-FFF2-40B4-BE49-F238E27FC236}">
                <a16:creationId xmlns:a16="http://schemas.microsoft.com/office/drawing/2014/main" id="{9F0195A5-34E7-0015-AA2F-2C874ACE6865}"/>
              </a:ext>
            </a:extLst>
          </p:cNvPr>
          <p:cNvSpPr>
            <a:spLocks noGrp="1"/>
          </p:cNvSpPr>
          <p:nvPr>
            <p:ph type="sldNum" sz="quarter" idx="12"/>
          </p:nvPr>
        </p:nvSpPr>
        <p:spPr/>
        <p:txBody>
          <a:bodyPr/>
          <a:lstStyle/>
          <a:p>
            <a:fld id="{307E6868-079E-1649-B8D1-459B42CE4DE3}" type="slidenum">
              <a:rPr lang="en-US" smtClean="0"/>
              <a:t>27</a:t>
            </a:fld>
            <a:endParaRPr lang="en-US"/>
          </a:p>
        </p:txBody>
      </p:sp>
      <p:sp>
        <p:nvSpPr>
          <p:cNvPr id="5" name="TextBox 4">
            <a:extLst>
              <a:ext uri="{FF2B5EF4-FFF2-40B4-BE49-F238E27FC236}">
                <a16:creationId xmlns:a16="http://schemas.microsoft.com/office/drawing/2014/main" id="{BD7FB0D6-995A-493D-BE56-D6F469B24AE3}"/>
              </a:ext>
            </a:extLst>
          </p:cNvPr>
          <p:cNvSpPr txBox="1"/>
          <p:nvPr/>
        </p:nvSpPr>
        <p:spPr>
          <a:xfrm>
            <a:off x="787839" y="4174826"/>
            <a:ext cx="7568317" cy="908582"/>
          </a:xfrm>
          <a:prstGeom prst="rect">
            <a:avLst/>
          </a:prstGeom>
          <a:noFill/>
        </p:spPr>
        <p:txBody>
          <a:bodyPr wrap="square" lIns="91440" tIns="45720" rIns="91440" bIns="45720" anchor="t">
            <a:spAutoFit/>
          </a:bodyPr>
          <a:lstStyle/>
          <a:p>
            <a:pPr algn="ctr">
              <a:lnSpc>
                <a:spcPct val="114000"/>
              </a:lnSpc>
            </a:pPr>
            <a:r>
              <a:rPr lang="en-US" sz="2400" b="1" dirty="0">
                <a:latin typeface="Open Sans"/>
                <a:ea typeface="Open Sans"/>
                <a:cs typeface="Open Sans"/>
              </a:rPr>
              <a:t>December 7 at 1:00 p.m. ET </a:t>
            </a:r>
            <a:br>
              <a:rPr lang="en-US" sz="2400" b="1" dirty="0">
                <a:latin typeface="Open Sans" panose="020B0606030504020204" pitchFamily="34" charset="0"/>
                <a:ea typeface="Open Sans" panose="020B0606030504020204" pitchFamily="34" charset="0"/>
                <a:cs typeface="Open Sans" panose="020B0606030504020204" pitchFamily="34" charset="0"/>
              </a:rPr>
            </a:br>
            <a:r>
              <a:rPr lang="en-US" sz="2400" b="0" dirty="0">
                <a:latin typeface="Open Sans"/>
                <a:ea typeface="Open Sans"/>
                <a:cs typeface="Open Sans"/>
              </a:rPr>
              <a:t>Register at</a:t>
            </a:r>
            <a:r>
              <a:rPr lang="en-US" sz="2400" b="0" dirty="0">
                <a:solidFill>
                  <a:srgbClr val="0070C0"/>
                </a:solidFill>
                <a:latin typeface="Open Sans"/>
                <a:ea typeface="Open Sans"/>
                <a:cs typeface="Open Sans"/>
              </a:rPr>
              <a:t>: </a:t>
            </a:r>
            <a:r>
              <a:rPr lang="en-US" sz="2400" b="0" dirty="0">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tinyurl.com/RESULTS2024</a:t>
            </a:r>
            <a:r>
              <a:rPr lang="en-US" sz="2400" b="0" dirty="0">
                <a:solidFill>
                  <a:srgbClr val="0070C0"/>
                </a:solidFill>
                <a:latin typeface="Open Sans"/>
                <a:ea typeface="Open Sans"/>
                <a:cs typeface="Open Sans"/>
              </a:rPr>
              <a:t> </a:t>
            </a:r>
            <a:endParaRPr lang="en-US" sz="2400" dirty="0">
              <a:solidFill>
                <a:srgbClr val="0070C0"/>
              </a:solidFill>
              <a:latin typeface="Open Sans"/>
              <a:ea typeface="Open Sans"/>
              <a:cs typeface="Open Sans"/>
            </a:endParaRPr>
          </a:p>
        </p:txBody>
      </p:sp>
      <p:sp>
        <p:nvSpPr>
          <p:cNvPr id="10" name="TextBox 9">
            <a:extLst>
              <a:ext uri="{FF2B5EF4-FFF2-40B4-BE49-F238E27FC236}">
                <a16:creationId xmlns:a16="http://schemas.microsoft.com/office/drawing/2014/main" id="{27A075CF-27B3-6E64-91EC-12B2713D94E9}"/>
              </a:ext>
            </a:extLst>
          </p:cNvPr>
          <p:cNvSpPr txBox="1"/>
          <p:nvPr/>
        </p:nvSpPr>
        <p:spPr>
          <a:xfrm>
            <a:off x="1344328" y="856999"/>
            <a:ext cx="6275671" cy="461665"/>
          </a:xfrm>
          <a:prstGeom prst="rect">
            <a:avLst/>
          </a:prstGeom>
          <a:noFill/>
        </p:spPr>
        <p:txBody>
          <a:bodyPr wrap="square" rtlCol="0">
            <a:spAutoFit/>
          </a:bodyPr>
          <a:lstStyle/>
          <a:p>
            <a:pPr algn="ctr"/>
            <a:r>
              <a:rPr lang="en-US" sz="2400" b="0" i="1" dirty="0">
                <a:solidFill>
                  <a:schemeClr val="tx1"/>
                </a:solidFill>
                <a:latin typeface="Open Sans"/>
                <a:ea typeface="Open Sans"/>
                <a:cs typeface="Open Sans"/>
              </a:rPr>
              <a:t>Guest Speaker, Rep. </a:t>
            </a:r>
            <a:r>
              <a:rPr lang="en-US" sz="2400" i="1" dirty="0">
                <a:solidFill>
                  <a:schemeClr val="tx1"/>
                </a:solidFill>
                <a:latin typeface="Open Sans"/>
                <a:ea typeface="Open Sans"/>
                <a:cs typeface="Open Sans"/>
              </a:rPr>
              <a:t>Barbara Lee</a:t>
            </a:r>
            <a:endParaRPr lang="en-US" sz="2400" i="1" dirty="0"/>
          </a:p>
        </p:txBody>
      </p:sp>
      <p:pic>
        <p:nvPicPr>
          <p:cNvPr id="6" name="Picture 5" descr="A person in a blue jacket and necklace&#10;&#10;Description automatically generated">
            <a:extLst>
              <a:ext uri="{FF2B5EF4-FFF2-40B4-BE49-F238E27FC236}">
                <a16:creationId xmlns:a16="http://schemas.microsoft.com/office/drawing/2014/main" id="{FBED90D5-94BA-8880-CC60-682C38387C22}"/>
              </a:ext>
            </a:extLst>
          </p:cNvPr>
          <p:cNvPicPr>
            <a:picLocks noChangeAspect="1"/>
          </p:cNvPicPr>
          <p:nvPr/>
        </p:nvPicPr>
        <p:blipFill>
          <a:blip r:embed="rId4"/>
          <a:stretch>
            <a:fillRect/>
          </a:stretch>
        </p:blipFill>
        <p:spPr>
          <a:xfrm>
            <a:off x="3520811" y="1384402"/>
            <a:ext cx="2102374" cy="2790424"/>
          </a:xfrm>
          <a:prstGeom prst="rect">
            <a:avLst/>
          </a:prstGeom>
        </p:spPr>
      </p:pic>
    </p:spTree>
    <p:extLst>
      <p:ext uri="{BB962C8B-B14F-4D97-AF65-F5344CB8AC3E}">
        <p14:creationId xmlns:p14="http://schemas.microsoft.com/office/powerpoint/2010/main" val="3854483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1ba38bafd0_0_10"/>
          <p:cNvSpPr txBox="1">
            <a:spLocks noGrp="1"/>
          </p:cNvSpPr>
          <p:nvPr>
            <p:ph type="title"/>
          </p:nvPr>
        </p:nvSpPr>
        <p:spPr>
          <a:xfrm>
            <a:off x="0" y="1959113"/>
            <a:ext cx="9144000" cy="9678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dirty="0">
                <a:latin typeface="Open Sans"/>
                <a:ea typeface="Open Sans"/>
                <a:cs typeface="Open Sans"/>
                <a:sym typeface="Open Sans"/>
              </a:rPr>
              <a:t> </a:t>
            </a:r>
            <a:endParaRPr sz="2000" b="1" dirty="0">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800" b="1" dirty="0">
              <a:latin typeface="Open Sans"/>
              <a:ea typeface="Open Sans"/>
              <a:cs typeface="Open Sans"/>
              <a:sym typeface="Open Sans"/>
            </a:endParaRPr>
          </a:p>
          <a:p>
            <a:pPr marL="0" lvl="0" indent="0" rtl="0">
              <a:lnSpc>
                <a:spcPct val="100000"/>
              </a:lnSpc>
              <a:spcBef>
                <a:spcPts val="0"/>
              </a:spcBef>
              <a:spcAft>
                <a:spcPts val="0"/>
              </a:spcAft>
              <a:buSzPts val="1100"/>
              <a:buNone/>
            </a:pPr>
            <a:br>
              <a:rPr lang="en-US" sz="1800" b="1" dirty="0">
                <a:latin typeface="Open Sans"/>
                <a:ea typeface="Open Sans"/>
                <a:cs typeface="Open Sans"/>
                <a:sym typeface="Open Sans"/>
              </a:rPr>
            </a:br>
            <a:br>
              <a:rPr lang="en-US" sz="1800" b="1" dirty="0">
                <a:latin typeface="Open Sans"/>
                <a:ea typeface="Open Sans"/>
                <a:cs typeface="Open Sans"/>
                <a:sym typeface="Open Sans"/>
              </a:rPr>
            </a:br>
            <a:br>
              <a:rPr lang="en-US" sz="1800" b="1" dirty="0">
                <a:latin typeface="Open Sans"/>
                <a:ea typeface="Open Sans"/>
                <a:cs typeface="Open Sans"/>
                <a:sym typeface="Open Sans"/>
              </a:rPr>
            </a:br>
            <a:r>
              <a:rPr lang="en-US" sz="2800" b="1" dirty="0">
                <a:latin typeface="Open Sans"/>
                <a:ea typeface="Open Sans"/>
                <a:cs typeface="Open Sans"/>
                <a:sym typeface="Open Sans"/>
              </a:rPr>
              <a:t>Together Women Rise Advocacy Chapter</a:t>
            </a:r>
            <a:br>
              <a:rPr lang="en-US" sz="2800" b="1" dirty="0">
                <a:latin typeface="Open Sans"/>
                <a:ea typeface="Open Sans"/>
                <a:cs typeface="Open Sans"/>
                <a:sym typeface="Open Sans"/>
              </a:rPr>
            </a:br>
            <a:r>
              <a:rPr lang="en-US" sz="2800" b="1" dirty="0">
                <a:latin typeface="Open Sans"/>
                <a:ea typeface="Open Sans"/>
                <a:cs typeface="Open Sans"/>
                <a:sym typeface="Open Sans"/>
              </a:rPr>
              <a:t>Last meeting of 2024</a:t>
            </a:r>
            <a:br>
              <a:rPr lang="en-US" sz="2800" b="1" dirty="0">
                <a:latin typeface="Open Sans"/>
                <a:ea typeface="Open Sans"/>
                <a:cs typeface="Open Sans"/>
                <a:sym typeface="Open Sans"/>
              </a:rPr>
            </a:br>
            <a:br>
              <a:rPr lang="en-US" sz="2800" b="1" dirty="0">
                <a:latin typeface="Open Sans"/>
                <a:ea typeface="Open Sans"/>
                <a:cs typeface="Open Sans"/>
                <a:sym typeface="Open Sans"/>
              </a:rPr>
            </a:br>
            <a:br>
              <a:rPr lang="en-US" sz="2800" b="1" dirty="0">
                <a:highlight>
                  <a:srgbClr val="FFFFFF"/>
                </a:highlight>
                <a:latin typeface="Open Sans"/>
                <a:ea typeface="Open Sans"/>
                <a:cs typeface="Open Sans"/>
                <a:sym typeface="Open Sans"/>
              </a:rPr>
            </a:br>
            <a:r>
              <a:rPr lang="en-US" sz="2800" b="1" dirty="0">
                <a:highlight>
                  <a:srgbClr val="FFFFFF"/>
                </a:highlight>
                <a:latin typeface="Open Sans"/>
                <a:ea typeface="Open Sans"/>
                <a:cs typeface="Open Sans"/>
                <a:sym typeface="Open Sans"/>
              </a:rPr>
              <a:t>Tuesday, December 17 at 8:30 PM ET</a:t>
            </a:r>
            <a:endParaRPr sz="2800"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450" dirty="0">
              <a:highlight>
                <a:srgbClr val="FFFFFF"/>
              </a:highlight>
              <a:latin typeface="Arial"/>
              <a:ea typeface="Arial"/>
              <a:cs typeface="Arial"/>
              <a:sym typeface="Arial"/>
            </a:endParaRPr>
          </a:p>
          <a:p>
            <a:pPr marL="0" lvl="0" indent="0" algn="l" rtl="0">
              <a:lnSpc>
                <a:spcPct val="100000"/>
              </a:lnSpc>
              <a:spcBef>
                <a:spcPts val="400"/>
              </a:spcBef>
              <a:spcAft>
                <a:spcPts val="0"/>
              </a:spcAft>
              <a:buClr>
                <a:schemeClr val="dk1"/>
              </a:buClr>
              <a:buSzPts val="3200"/>
              <a:buFont typeface="Open Sans"/>
              <a:buNone/>
            </a:pPr>
            <a:endParaRPr sz="3200" b="1" dirty="0">
              <a:latin typeface="Open Sans"/>
              <a:ea typeface="Open Sans"/>
              <a:cs typeface="Open Sans"/>
              <a:sym typeface="Open Sans"/>
            </a:endParaRPr>
          </a:p>
        </p:txBody>
      </p:sp>
      <p:pic>
        <p:nvPicPr>
          <p:cNvPr id="319" name="Google Shape;319;g21ba38bafd0_0_10"/>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25" name="Google Shape;325;g14fc29c2861_0_0"/>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6" name="Google Shape;326;g14fc29c2861_0_0"/>
          <p:cNvSpPr txBox="1"/>
          <p:nvPr/>
        </p:nvSpPr>
        <p:spPr>
          <a:xfrm>
            <a:off x="0" y="1538363"/>
            <a:ext cx="9144000" cy="227751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dirty="0">
                <a:solidFill>
                  <a:srgbClr val="022077"/>
                </a:solidFill>
                <a:latin typeface="Open Sans"/>
                <a:ea typeface="Open Sans"/>
                <a:cs typeface="Open Sans"/>
                <a:sym typeface="Open Sans"/>
              </a:rPr>
              <a:t>We want to hear from you!</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dirty="0">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dirty="0">
                <a:solidFill>
                  <a:srgbClr val="022077"/>
                </a:solidFill>
                <a:latin typeface="Open Sans"/>
                <a:ea typeface="Open Sans"/>
                <a:cs typeface="Open Sans"/>
                <a:sym typeface="Open Sans"/>
              </a:rPr>
              <a:t>Please stay tuned for a survey in our </a:t>
            </a:r>
            <a:br>
              <a:rPr lang="en-US" sz="2800" b="1" i="0" u="none" strike="noStrike" cap="none" dirty="0">
                <a:solidFill>
                  <a:srgbClr val="022077"/>
                </a:solidFill>
                <a:latin typeface="Open Sans"/>
                <a:ea typeface="Open Sans"/>
                <a:cs typeface="Open Sans"/>
                <a:sym typeface="Open Sans"/>
              </a:rPr>
            </a:br>
            <a:r>
              <a:rPr lang="en-US" sz="2800" b="1" i="0" u="none" strike="noStrike" cap="none" dirty="0">
                <a:solidFill>
                  <a:srgbClr val="022077"/>
                </a:solidFill>
                <a:latin typeface="Open Sans"/>
                <a:ea typeface="Open Sans"/>
                <a:cs typeface="Open Sans"/>
                <a:sym typeface="Open Sans"/>
              </a:rPr>
              <a:t>follow up email.</a:t>
            </a:r>
            <a:endParaRPr sz="4000" b="1" i="0" u="none" strike="noStrike" cap="none" dirty="0">
              <a:solidFill>
                <a:srgbClr val="022077"/>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f1ec144a3f_0_0"/>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66" name="Google Shape;166;g1f1ec144a3f_0_0"/>
          <p:cNvSpPr txBox="1">
            <a:spLocks noGrp="1"/>
          </p:cNvSpPr>
          <p:nvPr>
            <p:ph type="body" idx="1"/>
          </p:nvPr>
        </p:nvSpPr>
        <p:spPr>
          <a:xfrm>
            <a:off x="310055" y="1209754"/>
            <a:ext cx="8523900" cy="3369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dirty="0">
                <a:latin typeface="Open Sans"/>
                <a:ea typeface="Open Sans"/>
                <a:cs typeface="Open Sans"/>
                <a:sym typeface="Open Sans"/>
              </a:rPr>
              <a:t>Together Women Rise’s Mission</a:t>
            </a:r>
            <a:endParaRPr dirty="0">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dirty="0">
                <a:latin typeface="Open Sans"/>
                <a:ea typeface="Open Sans"/>
                <a:cs typeface="Open Sans"/>
                <a:sym typeface="Open Sans"/>
              </a:rPr>
            </a:br>
            <a:r>
              <a:rPr lang="en-US" b="1" dirty="0">
                <a:latin typeface="Open Sans"/>
                <a:ea typeface="Open Sans"/>
                <a:cs typeface="Open Sans"/>
                <a:sym typeface="Open Sans"/>
              </a:rPr>
              <a:t>Together Women Rise cultivates the collective power of community to achieve global gender equality.</a:t>
            </a:r>
            <a:br>
              <a:rPr lang="en-US" dirty="0">
                <a:latin typeface="Open Sans"/>
                <a:ea typeface="Open Sans"/>
                <a:cs typeface="Open Sans"/>
                <a:sym typeface="Open Sans"/>
              </a:rPr>
            </a:br>
            <a:r>
              <a:rPr lang="en-US" dirty="0">
                <a:latin typeface="Open Sans"/>
                <a:ea typeface="Open Sans"/>
                <a:cs typeface="Open Sans"/>
                <a:sym typeface="Open Sans"/>
              </a:rPr>
              <a:t> </a:t>
            </a:r>
            <a:endParaRPr dirty="0">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dirty="0">
                <a:latin typeface="Open Sans"/>
                <a:ea typeface="Open Sans"/>
                <a:cs typeface="Open Sans"/>
                <a:sym typeface="Open Sans"/>
              </a:rPr>
            </a:br>
            <a:r>
              <a:rPr lang="en-US" b="1" dirty="0">
                <a:latin typeface="Open Sans"/>
                <a:ea typeface="Open Sans"/>
                <a:cs typeface="Open Sans"/>
                <a:sym typeface="Open Sans"/>
              </a:rPr>
              <a:t>OUR VISION</a:t>
            </a:r>
            <a:endParaRPr dirty="0">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dirty="0">
                <a:latin typeface="Open Sans"/>
                <a:ea typeface="Open Sans"/>
                <a:cs typeface="Open Sans"/>
                <a:sym typeface="Open Sans"/>
              </a:rPr>
            </a:br>
            <a:r>
              <a:rPr lang="en-US" b="1" dirty="0">
                <a:latin typeface="Open Sans"/>
                <a:ea typeface="Open Sans"/>
                <a:cs typeface="Open Sans"/>
                <a:sym typeface="Open Sans"/>
              </a:rPr>
              <a:t>Together Women Rise envisions a world where every person</a:t>
            </a:r>
            <a:br>
              <a:rPr lang="en-US" b="1" dirty="0">
                <a:latin typeface="Open Sans"/>
                <a:ea typeface="Open Sans"/>
                <a:cs typeface="Open Sans"/>
                <a:sym typeface="Open Sans"/>
              </a:rPr>
            </a:br>
            <a:r>
              <a:rPr lang="en-US" b="1" dirty="0">
                <a:latin typeface="Open Sans"/>
                <a:ea typeface="Open Sans"/>
                <a:cs typeface="Open Sans"/>
                <a:sym typeface="Open Sans"/>
              </a:rPr>
              <a:t>has the same opportunities to thrive</a:t>
            </a:r>
            <a:br>
              <a:rPr lang="en-US" b="1" dirty="0">
                <a:latin typeface="Open Sans"/>
                <a:ea typeface="Open Sans"/>
                <a:cs typeface="Open Sans"/>
                <a:sym typeface="Open Sans"/>
              </a:rPr>
            </a:br>
            <a:r>
              <a:rPr lang="en-US" b="1" dirty="0">
                <a:latin typeface="Open Sans"/>
                <a:ea typeface="Open Sans"/>
                <a:cs typeface="Open Sans"/>
                <a:sym typeface="Open Sans"/>
              </a:rPr>
              <a:t>regardless of their gender or where they live.</a:t>
            </a:r>
            <a:endParaRPr dirty="0">
              <a:latin typeface="Open Sans"/>
              <a:ea typeface="Open Sans"/>
              <a:cs typeface="Open Sans"/>
              <a:sym typeface="Open Sans"/>
            </a:endParaRPr>
          </a:p>
        </p:txBody>
      </p:sp>
      <p:pic>
        <p:nvPicPr>
          <p:cNvPr id="167" name="Google Shape;167;g1f1ec144a3f_0_0"/>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DF5D7D7B-4579-6E37-3589-8A7D8AAC1E45}"/>
            </a:ext>
          </a:extLst>
        </p:cNvPr>
        <p:cNvGrpSpPr/>
        <p:nvPr/>
      </p:nvGrpSpPr>
      <p:grpSpPr>
        <a:xfrm>
          <a:off x="0" y="0"/>
          <a:ext cx="0" cy="0"/>
          <a:chOff x="0" y="0"/>
          <a:chExt cx="0" cy="0"/>
        </a:xfrm>
      </p:grpSpPr>
      <p:sp>
        <p:nvSpPr>
          <p:cNvPr id="324" name="Google Shape;324;g14fc29c2861_0_0">
            <a:extLst>
              <a:ext uri="{FF2B5EF4-FFF2-40B4-BE49-F238E27FC236}">
                <a16:creationId xmlns:a16="http://schemas.microsoft.com/office/drawing/2014/main" id="{08E5CD0C-C11C-5F42-8E65-0AEA3947E0C9}"/>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25" name="Google Shape;325;g14fc29c2861_0_0">
            <a:extLst>
              <a:ext uri="{FF2B5EF4-FFF2-40B4-BE49-F238E27FC236}">
                <a16:creationId xmlns:a16="http://schemas.microsoft.com/office/drawing/2014/main" id="{D302C4CD-F672-07CB-5D4D-6AAB9BEDB8B0}"/>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6" name="Google Shape;326;g14fc29c2861_0_0">
            <a:extLst>
              <a:ext uri="{FF2B5EF4-FFF2-40B4-BE49-F238E27FC236}">
                <a16:creationId xmlns:a16="http://schemas.microsoft.com/office/drawing/2014/main" id="{7FAC986D-435C-9608-A147-7F4B4E1CC265}"/>
              </a:ext>
            </a:extLst>
          </p:cNvPr>
          <p:cNvSpPr txBox="1"/>
          <p:nvPr/>
        </p:nvSpPr>
        <p:spPr>
          <a:xfrm>
            <a:off x="0" y="965200"/>
            <a:ext cx="8979000" cy="412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dirty="0">
                <a:solidFill>
                  <a:srgbClr val="022077"/>
                </a:solidFill>
                <a:latin typeface="Open Sans"/>
                <a:ea typeface="Open Sans"/>
                <a:cs typeface="Open Sans"/>
                <a:sym typeface="Open Sans"/>
              </a:rPr>
              <a:t>Invite others to join us in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dirty="0">
                <a:solidFill>
                  <a:srgbClr val="022077"/>
                </a:solidFill>
                <a:latin typeface="Open Sans"/>
                <a:ea typeface="Open Sans"/>
                <a:cs typeface="Open Sans"/>
                <a:sym typeface="Open Sans"/>
              </a:rPr>
              <a:t>changing the world together!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dirty="0">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dirty="0">
                <a:solidFill>
                  <a:srgbClr val="022077"/>
                </a:solidFill>
                <a:latin typeface="Open Sans"/>
                <a:ea typeface="Open Sans"/>
                <a:cs typeface="Open Sans"/>
                <a:sym typeface="Open Sans"/>
              </a:rPr>
              <a:t>Sign up here:</a:t>
            </a:r>
            <a:br>
              <a:rPr lang="en-US" sz="2800" b="1" i="0" u="none" strike="noStrike" cap="none" dirty="0">
                <a:solidFill>
                  <a:srgbClr val="022077"/>
                </a:solidFill>
                <a:latin typeface="Open Sans"/>
                <a:ea typeface="Open Sans"/>
                <a:cs typeface="Open Sans"/>
                <a:sym typeface="Open Sans"/>
              </a:rPr>
            </a:br>
            <a:r>
              <a:rPr lang="en-US" sz="2800" b="1" i="0" u="sng" strike="noStrike" cap="none" dirty="0">
                <a:solidFill>
                  <a:srgbClr val="02207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http://tinyurl.com/JoinRiseAdvocacyChapter</a:t>
            </a:r>
            <a:r>
              <a:rPr lang="en-US" sz="2800" b="1" i="0" u="none" strike="noStrike" cap="none" dirty="0">
                <a:solidFill>
                  <a:srgbClr val="022077"/>
                </a:solidFill>
                <a:latin typeface="Open Sans"/>
                <a:ea typeface="Open Sans"/>
                <a:cs typeface="Open Sans"/>
                <a:sym typeface="Open Sans"/>
              </a:rPr>
              <a:t> </a:t>
            </a:r>
            <a:br>
              <a:rPr lang="en-US" sz="4000" b="1" i="0" u="none" strike="noStrike" cap="none" dirty="0">
                <a:solidFill>
                  <a:srgbClr val="022077"/>
                </a:solidFill>
                <a:latin typeface="Open Sans"/>
                <a:ea typeface="Open Sans"/>
                <a:cs typeface="Open Sans"/>
                <a:sym typeface="Open Sans"/>
              </a:rPr>
            </a:br>
            <a:br>
              <a:rPr lang="en-US" sz="4000" b="1" i="0" u="none" strike="noStrike" cap="none" dirty="0">
                <a:solidFill>
                  <a:srgbClr val="022077"/>
                </a:solidFill>
                <a:latin typeface="Open Sans"/>
                <a:ea typeface="Open Sans"/>
                <a:cs typeface="Open Sans"/>
                <a:sym typeface="Open Sans"/>
              </a:rPr>
            </a:br>
            <a:endParaRPr sz="4000" b="1" i="0" u="none" strike="noStrike" cap="none" dirty="0">
              <a:solidFill>
                <a:srgbClr val="022077"/>
              </a:solidFill>
              <a:latin typeface="Open Sans"/>
              <a:ea typeface="Open Sans"/>
              <a:cs typeface="Open Sans"/>
              <a:sym typeface="Open Sans"/>
            </a:endParaRPr>
          </a:p>
        </p:txBody>
      </p:sp>
    </p:spTree>
    <p:extLst>
      <p:ext uri="{BB962C8B-B14F-4D97-AF65-F5344CB8AC3E}">
        <p14:creationId xmlns:p14="http://schemas.microsoft.com/office/powerpoint/2010/main" val="284780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74" name="Google Shape;174;g1dd29ec108d_0_96"/>
          <p:cNvSpPr txBox="1"/>
          <p:nvPr/>
        </p:nvSpPr>
        <p:spPr>
          <a:xfrm>
            <a:off x="301782" y="907042"/>
            <a:ext cx="7923000" cy="34855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a:t>
            </a:r>
            <a:r>
              <a:rPr lang="en-US" sz="1350" b="0" i="1" u="none" strike="noStrike" cap="none" dirty="0">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1"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0" i="1" u="none" strike="noStrike" cap="none" dirty="0">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dirty="0">
                <a:solidFill>
                  <a:schemeClr val="dk1"/>
                </a:solidFill>
                <a:latin typeface="Open Sans"/>
                <a:ea typeface="Open Sans"/>
                <a:cs typeface="Open Sans"/>
                <a:sym typeface="Open Sans"/>
              </a:rPr>
              <a:t>Read our full anti-oppression values statement here at </a:t>
            </a:r>
            <a:r>
              <a:rPr lang="en-US" sz="1350" b="1" i="0" u="sng" strike="noStrike" cap="none" dirty="0">
                <a:solidFill>
                  <a:schemeClr val="dk2"/>
                </a:solidFill>
                <a:latin typeface="Open Sans"/>
                <a:ea typeface="Open Sans"/>
                <a:cs typeface="Open Sans"/>
                <a:sym typeface="Open Sans"/>
              </a:rPr>
              <a:t>results.org/values</a:t>
            </a:r>
            <a:r>
              <a:rPr lang="en-US" sz="1350" b="1" i="0" u="none" strike="noStrike" cap="none" dirty="0">
                <a:solidFill>
                  <a:schemeClr val="dk1"/>
                </a:solidFill>
                <a:latin typeface="Open Sans"/>
                <a:ea typeface="Open Sans"/>
                <a:cs typeface="Open Sans"/>
                <a:sym typeface="Open Sans"/>
              </a:rPr>
              <a:t>. </a:t>
            </a:r>
            <a:endParaRPr sz="135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dirty="0">
                <a:solidFill>
                  <a:schemeClr val="dk1"/>
                </a:solidFill>
                <a:latin typeface="Open Sans"/>
                <a:ea typeface="Open Sans"/>
                <a:cs typeface="Open Sans"/>
                <a:sym typeface="Open Sans"/>
              </a:rPr>
              <a:t>Find these resources and more at results.org/volunteers/anti-oppression: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dirty="0">
              <a:solidFill>
                <a:schemeClr val="dk1"/>
              </a:solidFill>
              <a:latin typeface="Open Sans"/>
              <a:ea typeface="Open Sans"/>
              <a:cs typeface="Open Sans"/>
              <a:sym typeface="Open Sans"/>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Resource Guides from our Diversity &amp; Inclusion trainings, including: </a:t>
            </a:r>
            <a:endParaRPr sz="1400" b="0" i="0" u="none" strike="noStrike" cap="none" dirty="0">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Interrupting Microaggressions</a:t>
            </a:r>
            <a:endParaRPr sz="1400" b="0" i="0" u="none" strike="noStrike" cap="none" dirty="0">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Creating Space for Critical Conversations</a:t>
            </a:r>
            <a:endParaRPr sz="1400" b="0" i="0" u="none" strike="noStrike" cap="none" dirty="0">
              <a:solidFill>
                <a:srgbClr val="000000"/>
              </a:solidFill>
              <a:latin typeface="Arial"/>
              <a:ea typeface="Arial"/>
              <a:cs typeface="Arial"/>
              <a:sym typeface="Arial"/>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dirty="0">
                <a:solidFill>
                  <a:schemeClr val="dk1"/>
                </a:solidFill>
                <a:latin typeface="Open Sans"/>
                <a:ea typeface="Open Sans"/>
                <a:cs typeface="Open Sans"/>
                <a:sym typeface="Open Sans"/>
              </a:rPr>
              <a:t>Information on how RESULTS responds to oppressive incidents</a:t>
            </a:r>
            <a:endParaRPr sz="1400" b="0" i="0" u="none" strike="noStrike" cap="none" dirty="0">
              <a:solidFill>
                <a:srgbClr val="000000"/>
              </a:solidFill>
              <a:latin typeface="Arial"/>
              <a:ea typeface="Arial"/>
              <a:cs typeface="Arial"/>
              <a:sym typeface="Arial"/>
            </a:endParaRPr>
          </a:p>
        </p:txBody>
      </p:sp>
      <p:sp>
        <p:nvSpPr>
          <p:cNvPr id="175" name="Google Shape;175;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511C7CA5-088F-2E52-4B3E-F81B9A61A8AC}"/>
            </a:ext>
          </a:extLst>
        </p:cNvPr>
        <p:cNvGrpSpPr/>
        <p:nvPr/>
      </p:nvGrpSpPr>
      <p:grpSpPr>
        <a:xfrm>
          <a:off x="0" y="0"/>
          <a:ext cx="0" cy="0"/>
          <a:chOff x="0" y="0"/>
          <a:chExt cx="0" cy="0"/>
        </a:xfrm>
      </p:grpSpPr>
      <p:sp>
        <p:nvSpPr>
          <p:cNvPr id="157" name="Google Shape;157;g14fc495f4cb_0_91">
            <a:extLst>
              <a:ext uri="{FF2B5EF4-FFF2-40B4-BE49-F238E27FC236}">
                <a16:creationId xmlns:a16="http://schemas.microsoft.com/office/drawing/2014/main" id="{F7F4AA77-6079-4862-B884-BC8561310C7A}"/>
              </a:ext>
            </a:extLst>
          </p:cNvPr>
          <p:cNvSpPr txBox="1">
            <a:spLocks noGrp="1"/>
          </p:cNvSpPr>
          <p:nvPr>
            <p:ph type="title"/>
          </p:nvPr>
        </p:nvSpPr>
        <p:spPr>
          <a:xfrm>
            <a:off x="-211756" y="476493"/>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200" b="1" dirty="0">
                <a:latin typeface="open sans" panose="020B0606030504020204" pitchFamily="34" charset="0"/>
                <a:ea typeface="open sans" panose="020B0606030504020204" pitchFamily="34" charset="0"/>
                <a:cs typeface="open sans" panose="020B0606030504020204" pitchFamily="34" charset="0"/>
              </a:rPr>
              <a:t>How are you feeling post-election?</a:t>
            </a:r>
            <a:endParaRPr sz="3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58" name="Google Shape;158;g14fc495f4cb_0_91">
            <a:extLst>
              <a:ext uri="{FF2B5EF4-FFF2-40B4-BE49-F238E27FC236}">
                <a16:creationId xmlns:a16="http://schemas.microsoft.com/office/drawing/2014/main" id="{C1E15ED3-A0DE-BFDE-6965-69A1C7E88C5C}"/>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pic>
        <p:nvPicPr>
          <p:cNvPr id="3" name="Picture 2" descr="An elephant with large ears&#10;&#10;Description automatically generated">
            <a:extLst>
              <a:ext uri="{FF2B5EF4-FFF2-40B4-BE49-F238E27FC236}">
                <a16:creationId xmlns:a16="http://schemas.microsoft.com/office/drawing/2014/main" id="{C1FA500E-89AE-3AAC-2532-13AF7577C247}"/>
              </a:ext>
            </a:extLst>
          </p:cNvPr>
          <p:cNvPicPr>
            <a:picLocks noChangeAspect="1"/>
          </p:cNvPicPr>
          <p:nvPr/>
        </p:nvPicPr>
        <p:blipFill>
          <a:blip r:embed="rId4"/>
          <a:stretch>
            <a:fillRect/>
          </a:stretch>
        </p:blipFill>
        <p:spPr>
          <a:xfrm>
            <a:off x="1996797" y="1353776"/>
            <a:ext cx="4726894" cy="3154688"/>
          </a:xfrm>
          <a:prstGeom prst="rect">
            <a:avLst/>
          </a:prstGeom>
        </p:spPr>
      </p:pic>
      <p:sp>
        <p:nvSpPr>
          <p:cNvPr id="4" name="TextBox 3">
            <a:extLst>
              <a:ext uri="{FF2B5EF4-FFF2-40B4-BE49-F238E27FC236}">
                <a16:creationId xmlns:a16="http://schemas.microsoft.com/office/drawing/2014/main" id="{C6694048-1AB7-779B-6066-5223971596BA}"/>
              </a:ext>
            </a:extLst>
          </p:cNvPr>
          <p:cNvSpPr txBox="1"/>
          <p:nvPr/>
        </p:nvSpPr>
        <p:spPr>
          <a:xfrm>
            <a:off x="1996797" y="4513118"/>
            <a:ext cx="4726894" cy="307777"/>
          </a:xfrm>
          <a:prstGeom prst="rect">
            <a:avLst/>
          </a:prstGeom>
          <a:noFill/>
        </p:spPr>
        <p:txBody>
          <a:bodyPr wrap="square" rtlCol="0">
            <a:spAutoFit/>
          </a:bodyPr>
          <a:lstStyle/>
          <a:p>
            <a:r>
              <a:rPr lang="en-US" dirty="0"/>
              <a:t>photo courtesy of Joaquin Rivero (Unsplash.com)</a:t>
            </a:r>
          </a:p>
        </p:txBody>
      </p:sp>
    </p:spTree>
    <p:extLst>
      <p:ext uri="{BB962C8B-B14F-4D97-AF65-F5344CB8AC3E}">
        <p14:creationId xmlns:p14="http://schemas.microsoft.com/office/powerpoint/2010/main" val="16059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e1626a58cf_0_2"/>
          <p:cNvSpPr txBox="1">
            <a:spLocks noGrp="1"/>
          </p:cNvSpPr>
          <p:nvPr>
            <p:ph type="subTitle" idx="1"/>
          </p:nvPr>
        </p:nvSpPr>
        <p:spPr>
          <a:xfrm>
            <a:off x="1371600" y="368642"/>
            <a:ext cx="6400800" cy="683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40"/>
              </a:spcBef>
              <a:spcAft>
                <a:spcPts val="0"/>
              </a:spcAft>
              <a:buSzPts val="3200"/>
              <a:buNone/>
            </a:pPr>
            <a:r>
              <a:rPr lang="en-US" sz="2400" b="1" dirty="0">
                <a:solidFill>
                  <a:schemeClr val="dk1"/>
                </a:solidFill>
                <a:latin typeface="Open Sans"/>
                <a:ea typeface="Open Sans"/>
                <a:cs typeface="Open Sans"/>
                <a:sym typeface="Open Sans"/>
              </a:rPr>
              <a:t>Grantee Spotlights:</a:t>
            </a:r>
            <a:br>
              <a:rPr lang="en-US" sz="2400" b="1" dirty="0">
                <a:solidFill>
                  <a:schemeClr val="dk1"/>
                </a:solidFill>
                <a:latin typeface="Open Sans"/>
                <a:ea typeface="Open Sans"/>
                <a:cs typeface="Open Sans"/>
                <a:sym typeface="Open Sans"/>
              </a:rPr>
            </a:br>
            <a:r>
              <a:rPr lang="en-US" sz="2400" b="1" dirty="0">
                <a:solidFill>
                  <a:schemeClr val="dk1"/>
                </a:solidFill>
                <a:latin typeface="Open Sans"/>
                <a:ea typeface="Open Sans"/>
                <a:cs typeface="Open Sans"/>
                <a:sym typeface="Open Sans"/>
              </a:rPr>
              <a:t>Protecting girls from sexual violence</a:t>
            </a:r>
            <a:endParaRPr sz="2400" b="1" dirty="0">
              <a:solidFill>
                <a:schemeClr val="dk1"/>
              </a:solidFill>
              <a:latin typeface="Open Sans"/>
              <a:ea typeface="Open Sans"/>
              <a:cs typeface="Open Sans"/>
              <a:sym typeface="Open Sans"/>
            </a:endParaRPr>
          </a:p>
        </p:txBody>
      </p:sp>
      <p:sp>
        <p:nvSpPr>
          <p:cNvPr id="203" name="Google Shape;203;g1e1626a58cf_0_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pic>
        <p:nvPicPr>
          <p:cNvPr id="204" name="Google Shape;204;g1e1626a58cf_0_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 name="Subtitle 2">
            <a:extLst>
              <a:ext uri="{FF2B5EF4-FFF2-40B4-BE49-F238E27FC236}">
                <a16:creationId xmlns:a16="http://schemas.microsoft.com/office/drawing/2014/main" id="{57DE2891-D923-A84B-57F6-73524FC2208E}"/>
              </a:ext>
            </a:extLst>
          </p:cNvPr>
          <p:cNvSpPr>
            <a:spLocks noGrp="1"/>
          </p:cNvSpPr>
          <p:nvPr>
            <p:ph type="subTitle" idx="1"/>
          </p:nvPr>
        </p:nvSpPr>
        <p:spPr>
          <a:xfrm>
            <a:off x="397739" y="4437971"/>
            <a:ext cx="4097698" cy="658581"/>
          </a:xfrm>
        </p:spPr>
        <p:txBody>
          <a:bodyPr>
            <a:normAutofit/>
          </a:bodyPr>
          <a:lstStyle/>
          <a:p>
            <a:r>
              <a:rPr lang="en-US" sz="2400" dirty="0">
                <a:solidFill>
                  <a:srgbClr val="002060"/>
                </a:solidFill>
                <a:hlinkClick r:id="rId4">
                  <a:extLst>
                    <a:ext uri="{A12FA001-AC4F-418D-AE19-62706E023703}">
                      <ahyp:hlinkClr xmlns:ahyp="http://schemas.microsoft.com/office/drawing/2018/hyperlinkcolor" val="tx"/>
                    </a:ext>
                  </a:extLst>
                </a:hlinkClick>
              </a:rPr>
              <a:t>No Means No (South Africa)</a:t>
            </a:r>
            <a:endParaRPr lang="en-US" sz="2400" dirty="0">
              <a:solidFill>
                <a:srgbClr val="002060"/>
              </a:solidFill>
            </a:endParaRPr>
          </a:p>
        </p:txBody>
      </p:sp>
      <p:pic>
        <p:nvPicPr>
          <p:cNvPr id="5" name="Picture 4">
            <a:extLst>
              <a:ext uri="{FF2B5EF4-FFF2-40B4-BE49-F238E27FC236}">
                <a16:creationId xmlns:a16="http://schemas.microsoft.com/office/drawing/2014/main" id="{00B60290-7577-6307-1EC3-7EA370914A45}"/>
              </a:ext>
            </a:extLst>
          </p:cNvPr>
          <p:cNvPicPr>
            <a:picLocks noChangeAspect="1"/>
          </p:cNvPicPr>
          <p:nvPr/>
        </p:nvPicPr>
        <p:blipFill>
          <a:blip r:embed="rId5"/>
          <a:stretch>
            <a:fillRect/>
          </a:stretch>
        </p:blipFill>
        <p:spPr>
          <a:xfrm>
            <a:off x="266782" y="1488813"/>
            <a:ext cx="4398383" cy="2944493"/>
          </a:xfrm>
          <a:prstGeom prst="rect">
            <a:avLst/>
          </a:prstGeom>
        </p:spPr>
      </p:pic>
      <p:sp>
        <p:nvSpPr>
          <p:cNvPr id="6" name="Subtitle 2">
            <a:extLst>
              <a:ext uri="{FF2B5EF4-FFF2-40B4-BE49-F238E27FC236}">
                <a16:creationId xmlns:a16="http://schemas.microsoft.com/office/drawing/2014/main" id="{6B343C34-C814-097C-5D5E-7CA30169A7FB}"/>
              </a:ext>
            </a:extLst>
          </p:cNvPr>
          <p:cNvSpPr txBox="1">
            <a:spLocks/>
          </p:cNvSpPr>
          <p:nvPr/>
        </p:nvSpPr>
        <p:spPr>
          <a:xfrm>
            <a:off x="4572000" y="4437971"/>
            <a:ext cx="4097698" cy="65858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99554" algn="ctr" rtl="0">
              <a:lnSpc>
                <a:spcPct val="100000"/>
              </a:lnSpc>
              <a:spcBef>
                <a:spcPts val="853"/>
              </a:spcBef>
              <a:spcAft>
                <a:spcPts val="0"/>
              </a:spcAft>
              <a:buClr>
                <a:srgbClr val="888888"/>
              </a:buClr>
              <a:buSzPts val="4267"/>
              <a:buFont typeface="Arial"/>
              <a:buNone/>
              <a:defRPr sz="4267" b="0" i="0" u="none" strike="noStrike" cap="none">
                <a:solidFill>
                  <a:srgbClr val="888888"/>
                </a:solidFill>
                <a:latin typeface="Calibri"/>
                <a:ea typeface="Calibri"/>
                <a:cs typeface="Calibri"/>
                <a:sym typeface="Calibri"/>
              </a:defRPr>
            </a:lvl1pPr>
            <a:lvl2pPr marL="914400" marR="0" lvl="1" indent="-465645" algn="ctr" rtl="0">
              <a:lnSpc>
                <a:spcPct val="100000"/>
              </a:lnSpc>
              <a:spcBef>
                <a:spcPts val="747"/>
              </a:spcBef>
              <a:spcAft>
                <a:spcPts val="0"/>
              </a:spcAft>
              <a:buClr>
                <a:srgbClr val="888888"/>
              </a:buClr>
              <a:buSzPts val="3733"/>
              <a:buFont typeface="Courier New"/>
              <a:buNone/>
              <a:defRPr sz="3733" b="0" i="0" u="none" strike="noStrike" cap="none">
                <a:solidFill>
                  <a:srgbClr val="888888"/>
                </a:solidFill>
                <a:latin typeface="Calibri"/>
                <a:ea typeface="Calibri"/>
                <a:cs typeface="Calibri"/>
                <a:sym typeface="Calibri"/>
              </a:defRPr>
            </a:lvl2pPr>
            <a:lvl3pPr marL="1371600" marR="0" lvl="2" indent="-431800" algn="ctr" rtl="0">
              <a:lnSpc>
                <a:spcPct val="100000"/>
              </a:lnSpc>
              <a:spcBef>
                <a:spcPts val="640"/>
              </a:spcBef>
              <a:spcAft>
                <a:spcPts val="0"/>
              </a:spcAft>
              <a:buClr>
                <a:srgbClr val="888888"/>
              </a:buClr>
              <a:buSzPts val="3200"/>
              <a:buFont typeface="Noto Sans Symbols"/>
              <a:buNone/>
              <a:defRPr sz="3200" b="0" i="0" u="none" strike="noStrike" cap="none">
                <a:solidFill>
                  <a:srgbClr val="888888"/>
                </a:solidFill>
                <a:latin typeface="Calibri"/>
                <a:ea typeface="Calibri"/>
                <a:cs typeface="Calibri"/>
                <a:sym typeface="Calibri"/>
              </a:defRPr>
            </a:lvl3pPr>
            <a:lvl4pPr marL="1828800" marR="0" lvl="3" indent="-397954"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Calibri"/>
                <a:ea typeface="Calibri"/>
                <a:cs typeface="Calibri"/>
                <a:sym typeface="Calibri"/>
              </a:defRPr>
            </a:lvl4pPr>
            <a:lvl5pPr marL="2286000" marR="0" lvl="4" indent="-397954" algn="ctr" rtl="0">
              <a:lnSpc>
                <a:spcPct val="100000"/>
              </a:lnSpc>
              <a:spcBef>
                <a:spcPts val="533"/>
              </a:spcBef>
              <a:spcAft>
                <a:spcPts val="0"/>
              </a:spcAft>
              <a:buClr>
                <a:srgbClr val="888888"/>
              </a:buClr>
              <a:buSzPts val="2667"/>
              <a:buFont typeface="Courier New"/>
              <a:buNone/>
              <a:defRPr sz="2667" b="0" i="0" u="none" strike="noStrike" cap="none">
                <a:solidFill>
                  <a:srgbClr val="888888"/>
                </a:solidFill>
                <a:latin typeface="Calibri"/>
                <a:ea typeface="Calibri"/>
                <a:cs typeface="Calibri"/>
                <a:sym typeface="Calibri"/>
              </a:defRPr>
            </a:lvl5pPr>
            <a:lvl6pPr marL="2743200" marR="0" lvl="5" indent="-397954"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Calibri"/>
                <a:ea typeface="Calibri"/>
                <a:cs typeface="Calibri"/>
                <a:sym typeface="Calibri"/>
              </a:defRPr>
            </a:lvl6pPr>
            <a:lvl7pPr marL="3200400" marR="0" lvl="6" indent="-397954"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Calibri"/>
                <a:ea typeface="Calibri"/>
                <a:cs typeface="Calibri"/>
                <a:sym typeface="Calibri"/>
              </a:defRPr>
            </a:lvl7pPr>
            <a:lvl8pPr marL="3657600" marR="0" lvl="7" indent="-397954"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Calibri"/>
                <a:ea typeface="Calibri"/>
                <a:cs typeface="Calibri"/>
                <a:sym typeface="Calibri"/>
              </a:defRPr>
            </a:lvl8pPr>
            <a:lvl9pPr marL="4114800" marR="0" lvl="8" indent="-397954"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Calibri"/>
                <a:ea typeface="Calibri"/>
                <a:cs typeface="Calibri"/>
                <a:sym typeface="Calibri"/>
              </a:defRPr>
            </a:lvl9pPr>
          </a:lstStyle>
          <a:p>
            <a:r>
              <a:rPr lang="en-US" sz="2400" dirty="0">
                <a:solidFill>
                  <a:srgbClr val="002060"/>
                </a:solidFill>
                <a:hlinkClick r:id="rId6">
                  <a:extLst>
                    <a:ext uri="{A12FA001-AC4F-418D-AE19-62706E023703}">
                      <ahyp:hlinkClr xmlns:ahyp="http://schemas.microsoft.com/office/drawing/2018/hyperlinkcolor" val="tx"/>
                    </a:ext>
                  </a:extLst>
                </a:hlinkClick>
              </a:rPr>
              <a:t>Project </a:t>
            </a:r>
            <a:r>
              <a:rPr lang="en-US" sz="2400" dirty="0" err="1">
                <a:solidFill>
                  <a:srgbClr val="002060"/>
                </a:solidFill>
                <a:hlinkClick r:id="rId6">
                  <a:extLst>
                    <a:ext uri="{A12FA001-AC4F-418D-AE19-62706E023703}">
                      <ahyp:hlinkClr xmlns:ahyp="http://schemas.microsoft.com/office/drawing/2018/hyperlinkcolor" val="tx"/>
                    </a:ext>
                  </a:extLst>
                </a:hlinkClick>
              </a:rPr>
              <a:t>Zawadi</a:t>
            </a:r>
            <a:r>
              <a:rPr lang="en-US" sz="2400" dirty="0">
                <a:solidFill>
                  <a:srgbClr val="002060"/>
                </a:solidFill>
                <a:hlinkClick r:id="rId6">
                  <a:extLst>
                    <a:ext uri="{A12FA001-AC4F-418D-AE19-62706E023703}">
                      <ahyp:hlinkClr xmlns:ahyp="http://schemas.microsoft.com/office/drawing/2018/hyperlinkcolor" val="tx"/>
                    </a:ext>
                  </a:extLst>
                </a:hlinkClick>
              </a:rPr>
              <a:t> (Tanzania)</a:t>
            </a:r>
            <a:endParaRPr lang="en-US" sz="2400" dirty="0">
              <a:solidFill>
                <a:srgbClr val="002060"/>
              </a:solidFill>
            </a:endParaRPr>
          </a:p>
        </p:txBody>
      </p:sp>
      <p:pic>
        <p:nvPicPr>
          <p:cNvPr id="8" name="Picture 7">
            <a:extLst>
              <a:ext uri="{FF2B5EF4-FFF2-40B4-BE49-F238E27FC236}">
                <a16:creationId xmlns:a16="http://schemas.microsoft.com/office/drawing/2014/main" id="{EA225438-D275-6989-73B9-9F5C6BE02C69}"/>
              </a:ext>
            </a:extLst>
          </p:cNvPr>
          <p:cNvPicPr>
            <a:picLocks noChangeAspect="1"/>
          </p:cNvPicPr>
          <p:nvPr/>
        </p:nvPicPr>
        <p:blipFill>
          <a:blip r:embed="rId7"/>
          <a:stretch>
            <a:fillRect/>
          </a:stretch>
        </p:blipFill>
        <p:spPr>
          <a:xfrm>
            <a:off x="5073460" y="1488814"/>
            <a:ext cx="2959479" cy="29444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8" name="Google Shape;158;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 name="Title 2">
            <a:extLst>
              <a:ext uri="{FF2B5EF4-FFF2-40B4-BE49-F238E27FC236}">
                <a16:creationId xmlns:a16="http://schemas.microsoft.com/office/drawing/2014/main" id="{B1C055FB-C212-CD2C-9D85-EDE8D5BA1D49}"/>
              </a:ext>
            </a:extLst>
          </p:cNvPr>
          <p:cNvSpPr>
            <a:spLocks noGrp="1"/>
          </p:cNvSpPr>
          <p:nvPr>
            <p:ph type="title"/>
          </p:nvPr>
        </p:nvSpPr>
        <p:spPr>
          <a:xfrm>
            <a:off x="1429351" y="135015"/>
            <a:ext cx="7401491" cy="857250"/>
          </a:xfrm>
        </p:spPr>
        <p:txBody>
          <a:bodyPr/>
          <a:lstStyle/>
          <a:p>
            <a:r>
              <a:rPr lang="en-US" b="1" dirty="0"/>
              <a:t>Annual Appeal</a:t>
            </a:r>
          </a:p>
        </p:txBody>
      </p:sp>
      <p:pic>
        <p:nvPicPr>
          <p:cNvPr id="5" name="Picture 4" descr="A couple of people wearing traditional clothing&#10;&#10;Description automatically generated">
            <a:extLst>
              <a:ext uri="{FF2B5EF4-FFF2-40B4-BE49-F238E27FC236}">
                <a16:creationId xmlns:a16="http://schemas.microsoft.com/office/drawing/2014/main" id="{29080999-BBA7-D47F-D254-C3041F329F8A}"/>
              </a:ext>
            </a:extLst>
          </p:cNvPr>
          <p:cNvPicPr>
            <a:picLocks noChangeAspect="1"/>
          </p:cNvPicPr>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44737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9010B0-8F92-F0F7-3467-088DF6B3F9C3}"/>
              </a:ext>
            </a:extLst>
          </p:cNvPr>
          <p:cNvSpPr txBox="1">
            <a:spLocks/>
          </p:cNvSpPr>
          <p:nvPr/>
        </p:nvSpPr>
        <p:spPr>
          <a:xfrm>
            <a:off x="871254" y="112745"/>
            <a:ext cx="7401491" cy="8572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400" b="1" dirty="0"/>
              <a:t>Final </a:t>
            </a:r>
            <a:r>
              <a:rPr lang="en-US" b="1" dirty="0"/>
              <a:t>14</a:t>
            </a:r>
            <a:r>
              <a:rPr lang="en-US" sz="4400" b="1" dirty="0"/>
              <a:t> days in session!</a:t>
            </a:r>
            <a:endParaRPr lang="en-US" dirty="0">
              <a:solidFill>
                <a:srgbClr val="D50032"/>
              </a:solidFill>
            </a:endParaRPr>
          </a:p>
        </p:txBody>
      </p:sp>
      <p:sp>
        <p:nvSpPr>
          <p:cNvPr id="5" name="Slide Number Placeholder 3">
            <a:extLst>
              <a:ext uri="{FF2B5EF4-FFF2-40B4-BE49-F238E27FC236}">
                <a16:creationId xmlns:a16="http://schemas.microsoft.com/office/drawing/2014/main" id="{D9C0E48F-DEC0-8AE3-41F7-4A16DC04300B}"/>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pPr/>
              <a:t>8</a:t>
            </a:fld>
            <a:endParaRPr lang="en-US"/>
          </a:p>
        </p:txBody>
      </p:sp>
      <p:pic>
        <p:nvPicPr>
          <p:cNvPr id="3" name="Picture 2">
            <a:extLst>
              <a:ext uri="{FF2B5EF4-FFF2-40B4-BE49-F238E27FC236}">
                <a16:creationId xmlns:a16="http://schemas.microsoft.com/office/drawing/2014/main" id="{BE6BC7CB-0A27-61D4-49D3-C616F521ABF6}"/>
              </a:ext>
            </a:extLst>
          </p:cNvPr>
          <p:cNvPicPr>
            <a:picLocks noChangeAspect="1"/>
          </p:cNvPicPr>
          <p:nvPr/>
        </p:nvPicPr>
        <p:blipFill>
          <a:blip r:embed="rId2"/>
          <a:stretch>
            <a:fillRect/>
          </a:stretch>
        </p:blipFill>
        <p:spPr>
          <a:xfrm>
            <a:off x="0" y="1190445"/>
            <a:ext cx="9144000" cy="3356368"/>
          </a:xfrm>
          <a:prstGeom prst="rect">
            <a:avLst/>
          </a:prstGeom>
        </p:spPr>
      </p:pic>
    </p:spTree>
    <p:extLst>
      <p:ext uri="{BB962C8B-B14F-4D97-AF65-F5344CB8AC3E}">
        <p14:creationId xmlns:p14="http://schemas.microsoft.com/office/powerpoint/2010/main" val="123972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E5F9A-D4DC-4048-BBF7-60C3D50D3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CCAA0-C2D0-5AB8-8D51-1158F0A8DFAF}"/>
              </a:ext>
            </a:extLst>
          </p:cNvPr>
          <p:cNvSpPr>
            <a:spLocks noGrp="1"/>
          </p:cNvSpPr>
          <p:nvPr>
            <p:ph type="ctrTitle"/>
          </p:nvPr>
        </p:nvSpPr>
        <p:spPr>
          <a:xfrm>
            <a:off x="1679196" y="0"/>
            <a:ext cx="7209845" cy="1102519"/>
          </a:xfrm>
        </p:spPr>
        <p:txBody>
          <a:bodyPr>
            <a:normAutofit/>
          </a:bodyPr>
          <a:lstStyle/>
          <a:p>
            <a:r>
              <a:rPr lang="en-US" sz="2800" b="1" dirty="0"/>
              <a:t>14 Days of Lame Duck Congress</a:t>
            </a:r>
          </a:p>
        </p:txBody>
      </p:sp>
      <p:sp>
        <p:nvSpPr>
          <p:cNvPr id="3" name="Subtitle 2">
            <a:extLst>
              <a:ext uri="{FF2B5EF4-FFF2-40B4-BE49-F238E27FC236}">
                <a16:creationId xmlns:a16="http://schemas.microsoft.com/office/drawing/2014/main" id="{50B3B9DD-C870-DE39-F8B5-8BBF1500D036}"/>
              </a:ext>
            </a:extLst>
          </p:cNvPr>
          <p:cNvSpPr>
            <a:spLocks noGrp="1"/>
          </p:cNvSpPr>
          <p:nvPr>
            <p:ph type="subTitle" idx="1"/>
          </p:nvPr>
        </p:nvSpPr>
        <p:spPr>
          <a:xfrm>
            <a:off x="133593" y="1178700"/>
            <a:ext cx="9010407" cy="4047817"/>
          </a:xfrm>
        </p:spPr>
        <p:txBody>
          <a:bodyPr>
            <a:normAutofit fontScale="62500" lnSpcReduction="20000"/>
          </a:bodyPr>
          <a:lstStyle/>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Primary action: Encourage action on Gavi Resolution</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Two global bills:</a:t>
            </a:r>
          </a:p>
          <a:p>
            <a:pPr marL="996950" lvl="1" indent="-514350" algn="l">
              <a:lnSpc>
                <a:spcPct val="120000"/>
              </a:lnSpc>
              <a:spcBef>
                <a:spcPts val="0"/>
              </a:spcBef>
              <a:spcAft>
                <a:spcPts val="1200"/>
              </a:spcAft>
              <a:buClrTx/>
              <a:buSzPct val="90000"/>
              <a:buFont typeface="+mj-lt"/>
              <a:buAutoNum type="arabicPeriod"/>
            </a:pPr>
            <a:r>
              <a:rPr lang="en-US" sz="3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H.R. 1776 - End TB Now Act</a:t>
            </a:r>
          </a:p>
          <a:p>
            <a:pPr marL="996950" lvl="1" indent="-514350" algn="l">
              <a:lnSpc>
                <a:spcPct val="120000"/>
              </a:lnSpc>
              <a:spcBef>
                <a:spcPts val="0"/>
              </a:spcBef>
              <a:spcAft>
                <a:spcPts val="1200"/>
              </a:spcAft>
              <a:buClrTx/>
              <a:buSzPct val="90000"/>
              <a:buFont typeface="+mj-lt"/>
              <a:buAutoNum type="arabicPeriod"/>
            </a:pPr>
            <a:r>
              <a:rPr lang="en-US" sz="3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H.R. 681- The READ Act Reauthorization</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Post-election action:  Congratulate newly elected and re-elected MOCs, and urge them to take these actions</a:t>
            </a:r>
          </a:p>
          <a:p>
            <a:pPr marL="25400" indent="0" algn="l">
              <a:lnSpc>
                <a:spcPct val="120000"/>
              </a:lnSpc>
              <a:spcBef>
                <a:spcPts val="0"/>
              </a:spcBef>
              <a:spcAft>
                <a:spcPts val="1200"/>
              </a:spcAft>
              <a:buClrTx/>
              <a:buSzPct val="90000"/>
            </a:pPr>
            <a:endPar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oogle Shape;158;g14fc495f4cb_0_91">
            <a:extLst>
              <a:ext uri="{FF2B5EF4-FFF2-40B4-BE49-F238E27FC236}">
                <a16:creationId xmlns:a16="http://schemas.microsoft.com/office/drawing/2014/main" id="{894A6A78-C6C3-C5AC-CDA3-32C280BE027A}"/>
              </a:ext>
            </a:extLst>
          </p:cNvPr>
          <p:cNvPicPr preferRelativeResize="0"/>
          <p:nvPr/>
        </p:nvPicPr>
        <p:blipFill rotWithShape="1">
          <a:blip r:embed="rId3">
            <a:alphaModFix/>
          </a:blip>
          <a:srcRect/>
          <a:stretch/>
        </p:blipFill>
        <p:spPr>
          <a:xfrm>
            <a:off x="0" y="126702"/>
            <a:ext cx="2451970" cy="682957"/>
          </a:xfrm>
          <a:prstGeom prst="rect">
            <a:avLst/>
          </a:prstGeom>
          <a:noFill/>
          <a:ln>
            <a:noFill/>
          </a:ln>
        </p:spPr>
      </p:pic>
    </p:spTree>
    <p:extLst>
      <p:ext uri="{BB962C8B-B14F-4D97-AF65-F5344CB8AC3E}">
        <p14:creationId xmlns:p14="http://schemas.microsoft.com/office/powerpoint/2010/main" val="1258593479"/>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4.xml><?xml version="1.0" encoding="utf-8"?>
<a:theme xmlns:a="http://schemas.openxmlformats.org/drawingml/2006/main" name="2_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67679F-3726-4F52-9235-DB6635A53AA3}">
  <ds:schemaRefs>
    <ds:schemaRef ds:uri="http://schemas.microsoft.com/sharepoint/v3/contenttype/forms"/>
  </ds:schemaRefs>
</ds:datastoreItem>
</file>

<file path=customXml/itemProps2.xml><?xml version="1.0" encoding="utf-8"?>
<ds:datastoreItem xmlns:ds="http://schemas.openxmlformats.org/officeDocument/2006/customXml" ds:itemID="{72F96745-F19F-4126-9D1B-64B448A02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ca6b8-0f94-4989-841e-604707552b5c"/>
    <ds:schemaRef ds:uri="f42ee926-7c83-4218-bf2b-8b85ac63f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D743A3-387E-4C23-910B-1EA9EDAEE1A9}">
  <ds:schemaRefs>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 ds:uri="655ca6b8-0f94-4989-841e-604707552b5c"/>
    <ds:schemaRef ds:uri="http://schemas.microsoft.com/office/infopath/2007/PartnerControls"/>
    <ds:schemaRef ds:uri="f42ee926-7c83-4218-bf2b-8b85ac63f15d"/>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6613</TotalTime>
  <Words>1635</Words>
  <Application>Microsoft Office PowerPoint</Application>
  <PresentationFormat>On-screen Show (16:9)</PresentationFormat>
  <Paragraphs>207</Paragraphs>
  <Slides>30</Slides>
  <Notes>25</Notes>
  <HiddenSlides>9</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30</vt:i4>
      </vt:variant>
    </vt:vector>
  </HeadingPairs>
  <TitlesOfParts>
    <vt:vector size="40" baseType="lpstr">
      <vt:lpstr>Courier New</vt:lpstr>
      <vt:lpstr>Open Sans</vt:lpstr>
      <vt:lpstr>Calibri</vt:lpstr>
      <vt:lpstr>Arial</vt:lpstr>
      <vt:lpstr>Open Sans</vt:lpstr>
      <vt:lpstr>Wingdings</vt:lpstr>
      <vt:lpstr>Office Theme</vt:lpstr>
      <vt:lpstr>1_Office Theme</vt:lpstr>
      <vt:lpstr>Custom Design</vt:lpstr>
      <vt:lpstr>2_Office Theme</vt:lpstr>
      <vt:lpstr>Rise Advocacy Chapter November Webinar</vt:lpstr>
      <vt:lpstr>Welcome </vt:lpstr>
      <vt:lpstr>Mission &amp; Vision</vt:lpstr>
      <vt:lpstr>Our Values &amp; Resources</vt:lpstr>
      <vt:lpstr>How are you feeling post-election?</vt:lpstr>
      <vt:lpstr>PowerPoint Presentation</vt:lpstr>
      <vt:lpstr>Annual Appeal</vt:lpstr>
      <vt:lpstr>PowerPoint Presentation</vt:lpstr>
      <vt:lpstr>14 Days of Lame Duck Congress</vt:lpstr>
      <vt:lpstr>PowerPoint Presentation</vt:lpstr>
      <vt:lpstr>End TB Now Act (S.288, H.R. 1776)</vt:lpstr>
      <vt:lpstr>PowerPoint Presentation</vt:lpstr>
      <vt:lpstr>The READ Act (S.41, H.R. 681)</vt:lpstr>
      <vt:lpstr>The READ Act (S.41, H.R. 681)</vt:lpstr>
      <vt:lpstr>PowerPoint Presentation</vt:lpstr>
      <vt:lpstr>Breaking through the noise with  effective media</vt:lpstr>
      <vt:lpstr>Elevate your Voice on Global Health LTE Writing Party</vt:lpstr>
      <vt:lpstr>PowerPoint Presentation</vt:lpstr>
      <vt:lpstr>Why do we use media?</vt:lpstr>
      <vt:lpstr>How to get started</vt:lpstr>
      <vt:lpstr>What has been published?</vt:lpstr>
      <vt:lpstr>PowerPoint Presentation</vt:lpstr>
      <vt:lpstr>PowerPoint Presentation</vt:lpstr>
      <vt:lpstr>PowerPoint Presentation</vt:lpstr>
      <vt:lpstr>Submitting an LTE</vt:lpstr>
      <vt:lpstr>PowerPoint Presentation</vt:lpstr>
      <vt:lpstr>RESULTS December National Webinar</vt:lpstr>
      <vt:lpstr>      Together Women Rise Advocacy Chapter Last meeting of 2024   Tuesday, December 17 at 8:30 PM ET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Ken Patterson</dc:creator>
  <cp:lastModifiedBy>Karyne Bury</cp:lastModifiedBy>
  <cp:revision>28</cp:revision>
  <dcterms:created xsi:type="dcterms:W3CDTF">2021-04-20T20:20:28Z</dcterms:created>
  <dcterms:modified xsi:type="dcterms:W3CDTF">2024-11-20T21:16:40Z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