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 id="2147483693" r:id="rId8"/>
  </p:sldMasterIdLst>
  <p:notesMasterIdLst>
    <p:notesMasterId r:id="rId46"/>
  </p:notesMasterIdLst>
  <p:sldIdLst>
    <p:sldId id="256" r:id="rId9"/>
    <p:sldId id="257" r:id="rId10"/>
    <p:sldId id="258" r:id="rId11"/>
    <p:sldId id="1338" r:id="rId12"/>
    <p:sldId id="259" r:id="rId13"/>
    <p:sldId id="4796" r:id="rId14"/>
    <p:sldId id="4812" r:id="rId15"/>
    <p:sldId id="4813" r:id="rId16"/>
    <p:sldId id="4850" r:id="rId17"/>
    <p:sldId id="4809" r:id="rId18"/>
    <p:sldId id="4810" r:id="rId19"/>
    <p:sldId id="4811" r:id="rId20"/>
    <p:sldId id="4849" r:id="rId21"/>
    <p:sldId id="4795" r:id="rId22"/>
    <p:sldId id="4851" r:id="rId23"/>
    <p:sldId id="4845" r:id="rId24"/>
    <p:sldId id="4822" r:id="rId25"/>
    <p:sldId id="4824" r:id="rId26"/>
    <p:sldId id="4825" r:id="rId27"/>
    <p:sldId id="4826" r:id="rId28"/>
    <p:sldId id="4827" r:id="rId29"/>
    <p:sldId id="4834" r:id="rId30"/>
    <p:sldId id="4848" r:id="rId31"/>
    <p:sldId id="4837" r:id="rId32"/>
    <p:sldId id="4852" r:id="rId33"/>
    <p:sldId id="4843" r:id="rId34"/>
    <p:sldId id="4828" r:id="rId35"/>
    <p:sldId id="4853" r:id="rId36"/>
    <p:sldId id="4803" r:id="rId37"/>
    <p:sldId id="4644" r:id="rId38"/>
    <p:sldId id="4804" r:id="rId39"/>
    <p:sldId id="4801" r:id="rId40"/>
    <p:sldId id="4839" r:id="rId41"/>
    <p:sldId id="4807" r:id="rId42"/>
    <p:sldId id="4808" r:id="rId43"/>
    <p:sldId id="4659" r:id="rId44"/>
    <p:sldId id="4633" r:id="rId45"/>
  </p:sldIdLst>
  <p:sldSz cx="9144000" cy="5143500" type="screen16x9"/>
  <p:notesSz cx="6858000" cy="9144000"/>
  <p:embeddedFontLst>
    <p:embeddedFont>
      <p:font typeface="Noto Sans" panose="020B050204050402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5" roundtripDataSignature="AMtx7mgYMTd495pjgk05YnFctH5gnOp6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snapToGrid="0">
      <p:cViewPr>
        <p:scale>
          <a:sx n="56" d="100"/>
          <a:sy n="56" d="100"/>
        </p:scale>
        <p:origin x="158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1.fntdata"/><Relationship Id="rId50"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Susan</a:t>
            </a:r>
            <a:endParaRPr i="1"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328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BBC83209-DD9A-FA9D-E26F-3A82E0E0E197}"/>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59543924-ACDF-698D-6E2A-66F452338D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7823BDDD-DB6B-C927-4A2B-1E13AE38FB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60A76828-92ED-B0C4-3C79-FB0EBF00AF3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942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B2B7879-D377-0CFE-DAA4-76F36702F10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E55CB8A-A70C-A326-909D-DCE2BBEA65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7DD66D8-8526-EA64-7AC5-BDF121E3BC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5FDD9435-1237-A392-7D1F-EA32AC44245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142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A897F81-2826-E823-7230-61E6B9DD083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43AB39E0-ECA3-F75B-F22B-4B27607789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10063A9C-4E51-4F33-2D5B-09C353A1E9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F4C43277-95A8-EB5B-4BD7-ECFEF926D26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61973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71A01D5F-E18C-51B6-E954-E4B201346967}"/>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999244E1-22B4-F49F-0037-31EA021F8C3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8" name="Google Shape;378;g14fc29c2861_0_0:notes">
            <a:extLst>
              <a:ext uri="{FF2B5EF4-FFF2-40B4-BE49-F238E27FC236}">
                <a16:creationId xmlns:a16="http://schemas.microsoft.com/office/drawing/2014/main" id="{EE1E6A76-5DC7-44D0-F098-2ADE1A7343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529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3D494521-54AF-8539-2B4B-D0F4F80AA3D2}"/>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08822A39-7774-117A-CFA1-303F75C494D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8" name="Google Shape;378;g14fc29c2861_0_0:notes">
            <a:extLst>
              <a:ext uri="{FF2B5EF4-FFF2-40B4-BE49-F238E27FC236}">
                <a16:creationId xmlns:a16="http://schemas.microsoft.com/office/drawing/2014/main" id="{8F596C7D-431F-D8B8-D1E6-AED986D759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87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C831706-F08E-BEE6-44C2-C29E1CA645E5}"/>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46011B45-FBF6-E9EA-4271-143332B861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Karyne</a:t>
            </a:r>
            <a:endParaRPr sz="1100"/>
          </a:p>
        </p:txBody>
      </p:sp>
      <p:sp>
        <p:nvSpPr>
          <p:cNvPr id="315" name="Google Shape;315;g21ba38bafd0_0_10:notes">
            <a:extLst>
              <a:ext uri="{FF2B5EF4-FFF2-40B4-BE49-F238E27FC236}">
                <a16:creationId xmlns:a16="http://schemas.microsoft.com/office/drawing/2014/main" id="{D3B7A76F-BA06-50F2-692D-462483AD7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37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lang="en-US" sz="1800" b="0" i="0" u="none" strike="noStrike" dirty="0">
              <a:solidFill>
                <a:srgbClr val="000000"/>
              </a:solidFill>
              <a:effectLst/>
              <a:latin typeface="Arial" panose="020B0604020202020204" pitchFamily="34" charset="0"/>
            </a:endParaRPr>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buFont typeface="+mj-lt"/>
              <a:buNone/>
            </a:pPr>
            <a:r>
              <a:rPr lang="en-US" i="1"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4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1" u="none" strike="noStrike" dirty="0">
                <a:solidFill>
                  <a:srgbClr val="000000"/>
                </a:solidFill>
                <a:effectLst/>
                <a:latin typeface="Arial" panose="020B0604020202020204" pitchFamily="34" charset="0"/>
              </a:rPr>
              <a:t>Karyne</a:t>
            </a:r>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F7C71104-8C77-221E-A49C-5A63627F1268}"/>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71D53E9-71E4-AA51-1824-A05B67A75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71B2401-052F-EA0A-E78B-1B0D06BD98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200" b="1">
                <a:effectLst/>
                <a:highlight>
                  <a:srgbClr val="00FFFF"/>
                </a:highlight>
                <a:latin typeface="Arial" panose="020B0604020202020204" pitchFamily="34" charset="0"/>
                <a:ea typeface="Arial" panose="020B0604020202020204" pitchFamily="34" charset="0"/>
              </a:rPr>
              <a:t>Agenda</a:t>
            </a:r>
            <a:endParaRPr lang="en-US" sz="1100">
              <a:effectLst/>
              <a:latin typeface="Arial" panose="020B0604020202020204" pitchFamily="34" charset="0"/>
              <a:ea typeface="Arial" panose="020B0604020202020204" pitchFamily="34" charset="0"/>
            </a:endParaRPr>
          </a:p>
          <a:p>
            <a:pPr marL="1028700" marR="0" indent="342900">
              <a:lnSpc>
                <a:spcPct val="107000"/>
              </a:lnSpc>
              <a:buNone/>
            </a:pPr>
            <a:r>
              <a:rPr lang="en-US" sz="1200">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p>
            <a:pPr marL="742950" marR="0" lvl="1" indent="-285750">
              <a:lnSpc>
                <a:spcPct val="107000"/>
              </a:lnSpc>
              <a:buFont typeface="Symbol" panose="05050102010706020507" pitchFamily="18" charset="2"/>
              <a:buChar char=""/>
            </a:pPr>
            <a:r>
              <a:rPr lang="en-US" sz="1200">
                <a:effectLst/>
                <a:latin typeface="Arial" panose="020B0604020202020204" pitchFamily="34" charset="0"/>
                <a:ea typeface="Arial" panose="020B0604020202020204" pitchFamily="34" charset="0"/>
              </a:rPr>
              <a:t>Tonight’s agenda (1 min)</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Welcome and introductions</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Recent Advocacy Updates: How have folks engaged with advocacy since our March meeting?</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FY 26 Appropriations</a:t>
            </a:r>
            <a:endParaRPr lang="en-US" sz="110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a:effectLst/>
                <a:latin typeface="Arial" panose="020B0604020202020204" pitchFamily="34" charset="0"/>
                <a:ea typeface="Arial" panose="020B0604020202020204" pitchFamily="34" charset="0"/>
              </a:rPr>
              <a:t>Closing </a:t>
            </a:r>
            <a:endParaRPr lang="en-US" sz="110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C1F541FC-15CA-CB12-1C1A-783866961EF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93167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C9B56D8D-0C53-D672-05DF-09D1B81C23ED}"/>
            </a:ext>
          </a:extLst>
        </p:cNvPr>
        <p:cNvGrpSpPr/>
        <p:nvPr/>
      </p:nvGrpSpPr>
      <p:grpSpPr>
        <a:xfrm>
          <a:off x="0" y="0"/>
          <a:ext cx="0" cy="0"/>
          <a:chOff x="0" y="0"/>
          <a:chExt cx="0" cy="0"/>
        </a:xfrm>
      </p:grpSpPr>
      <p:sp>
        <p:nvSpPr>
          <p:cNvPr id="169" name="Google Shape;169;g1dd29ec108d_0_96:notes">
            <a:extLst>
              <a:ext uri="{FF2B5EF4-FFF2-40B4-BE49-F238E27FC236}">
                <a16:creationId xmlns:a16="http://schemas.microsoft.com/office/drawing/2014/main" id="{918B708F-987E-E9A4-E008-BE3CA96A3C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a:extLst>
              <a:ext uri="{FF2B5EF4-FFF2-40B4-BE49-F238E27FC236}">
                <a16:creationId xmlns:a16="http://schemas.microsoft.com/office/drawing/2014/main" id="{02C5EB59-14FB-94AA-06D8-BFFA1FF345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0" u="none" strike="noStrike" dirty="0">
                <a:solidFill>
                  <a:srgbClr val="000000"/>
                </a:solidFill>
                <a:effectLst/>
                <a:latin typeface="Arial" panose="020B0604020202020204" pitchFamily="34" charset="0"/>
              </a:rPr>
              <a:t>Susan </a:t>
            </a:r>
          </a:p>
        </p:txBody>
      </p:sp>
      <p:sp>
        <p:nvSpPr>
          <p:cNvPr id="171" name="Google Shape;171;g1dd29ec108d_0_96:notes">
            <a:extLst>
              <a:ext uri="{FF2B5EF4-FFF2-40B4-BE49-F238E27FC236}">
                <a16:creationId xmlns:a16="http://schemas.microsoft.com/office/drawing/2014/main" id="{E1A632C7-1733-A260-55B0-E1B11596BA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89204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73CF79BB-DB0F-498B-C848-643F20DB58DF}"/>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7EE6E4BF-F9AB-ED80-B9CB-0F45D0C724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8F1EA941-C0BC-39FB-01C0-74C6E1C2A3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868CE4EB-F72D-9A89-2FE7-FFBBAB937BF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93868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8043927-74A2-3EED-3DCF-FDCE5A50930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CE26730-1729-07DB-E932-BA649534F7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BD07A17-CB3E-FB38-CA07-EEA1806A864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B9E5AADA-EAB9-3F73-F3FB-595E42F225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70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8073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9/12/2025</a:t>
            </a:fld>
            <a:endParaRPr lang="en-US"/>
          </a:p>
        </p:txBody>
      </p:sp>
    </p:spTree>
    <p:extLst>
      <p:ext uri="{BB962C8B-B14F-4D97-AF65-F5344CB8AC3E}">
        <p14:creationId xmlns:p14="http://schemas.microsoft.com/office/powerpoint/2010/main" val="26315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9/12/2025</a:t>
            </a:fld>
            <a:endParaRPr lang="en-US"/>
          </a:p>
        </p:txBody>
      </p:sp>
    </p:spTree>
    <p:extLst>
      <p:ext uri="{BB962C8B-B14F-4D97-AF65-F5344CB8AC3E}">
        <p14:creationId xmlns:p14="http://schemas.microsoft.com/office/powerpoint/2010/main" val="324922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9/12/2025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9/12/2025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9/12/2025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9/12/2025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9/12/2025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9/12/2025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9/12/2025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9/12/2025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9/12/2025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9/12/2025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3969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2517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07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extLst>
      <p:ext uri="{BB962C8B-B14F-4D97-AF65-F5344CB8AC3E}">
        <p14:creationId xmlns:p14="http://schemas.microsoft.com/office/powerpoint/2010/main" val="349093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1">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683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8006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807947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4971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160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9955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157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516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9/12/2025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197538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results.org/volunteers/action-center/action-alerts?vvsrc=%2fCampaigns%2f129902%2fRespond"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20https:/results.org/wp-content/uploads/2025-Global-Fund-Laser-Talk-1.pdf" TargetMode="External"/><Relationship Id="rId2" Type="http://schemas.openxmlformats.org/officeDocument/2006/relationships/hyperlink" Target="https://results.org/volunteers/laser-talks" TargetMode="External"/><Relationship Id="rId1" Type="http://schemas.openxmlformats.org/officeDocument/2006/relationships/slideLayout" Target="../slideLayouts/slideLayout20.xml"/><Relationship Id="rId4" Type="http://schemas.openxmlformats.org/officeDocument/2006/relationships/hyperlink" Target="https://results.org/wp-content/uploads/2025-07-Gavi-Vaccine-Alliance-Laser-Talk.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tinyurl.com/GF2024Report" TargetMode="Externa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hyperlink" Target="https://results.org/volunteers/action-center/action-alerts?vvsrc=%2fcampaigns%2f84548%2frespond" TargetMode="External"/><Relationship Id="rId4" Type="http://schemas.openxmlformats.org/officeDocument/2006/relationships/hyperlink" Target="https://docs.google.com/document/d/1GSfu44EsA6DzL0djhMdXgJoGA1X_IW1bsa-uyi8jIV0/edit?usp=shar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hyperlink" Target="https://results.org/volunteers/action-center/action-alerts?vvsrc=%2fcampaigns%2f119808%2frespond" TargetMode="External"/><Relationship Id="rId4" Type="http://schemas.openxmlformats.org/officeDocument/2006/relationships/hyperlink" Target="https://docs.google.com/document/d/1fd264yYdxRO5IzTa63w2trEx35GOjaRxzLa2L3JakKY/edit?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115831%2frespond"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_RUl1vjbGewAvNubJgkSjbRqnZwxTt5Y1sllNkYsCtU/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27.png"/><Relationship Id="rId4" Type="http://schemas.openxmlformats.org/officeDocument/2006/relationships/hyperlink" Target="https://results.org/volunteers/action-center/action-alerts?vvsrc=%2fcampaigns%2f107909%2frespon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ogetherwomenrise.org/event/international-day-of-the-girl-celebration-in-dc/"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hyperlink" Target="https://www.goodreads.com/book/show/196846120-chasing-hope?from_search=true&amp;from_srp=true&amp;qid=bMHqSO7c0h&amp;rank=4" TargetMode="External"/><Relationship Id="rId3" Type="http://schemas.openxmlformats.org/officeDocument/2006/relationships/hyperlink" Target="https://togetherwomenrise.org/event/international-day-of-the-girl-event-with-nicholas-kristof/" TargetMode="External"/><Relationship Id="rId7" Type="http://schemas.openxmlformats.org/officeDocument/2006/relationships/hyperlink" Target="https://www.goodreads.com/book/show/20342518-a-path-appears?from_search=true&amp;from_srp=true&amp;qid=bMHqSO7c0h&amp;rank=3"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hyperlink" Target="https://www.goodreads.com/book/show/6260997-half-the-sky?from_search=true&amp;from_srp=true&amp;qid=bMHqSO7c0h&amp;rank=1" TargetMode="Externa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www.nytimes.com/2025/06/21/opinion/waste-musk-trump.html?unlocked_article_code=1.Q08._UKh.jq-O1Xypsi17&amp;smid=nytcore-ios-share&amp;referringSource=articleShar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b="1" dirty="0">
                <a:latin typeface="Open Sans"/>
                <a:ea typeface="Open Sans"/>
                <a:cs typeface="Open Sans"/>
                <a:sym typeface="Open Sans"/>
              </a:rPr>
              <a:t>Rise Advocacy Chapter</a:t>
            </a:r>
            <a:br>
              <a:rPr lang="en-US" sz="4000" b="1" dirty="0">
                <a:latin typeface="Open Sans"/>
                <a:ea typeface="Open Sans"/>
                <a:cs typeface="Open Sans"/>
                <a:sym typeface="Open Sans"/>
              </a:rPr>
            </a:br>
            <a:r>
              <a:rPr lang="en-US" sz="4000" b="1" dirty="0">
                <a:latin typeface="Open Sans"/>
                <a:ea typeface="Open Sans"/>
                <a:cs typeface="Open Sans"/>
                <a:sym typeface="Open Sans"/>
              </a:rPr>
              <a:t>Monthly Webinar</a:t>
            </a:r>
            <a:endParaRPr sz="3600" b="1" dirty="0">
              <a:latin typeface="Open Sans"/>
              <a:ea typeface="Open Sans"/>
              <a:cs typeface="Open Sans"/>
              <a:sym typeface="Open Sans"/>
            </a:endParaRPr>
          </a:p>
        </p:txBody>
      </p:sp>
      <p:sp>
        <p:nvSpPr>
          <p:cNvPr id="150" name="Google Shape;150;g14fc495f4cb_0_0"/>
          <p:cNvSpPr txBox="1"/>
          <p:nvPr/>
        </p:nvSpPr>
        <p:spPr>
          <a:xfrm>
            <a:off x="1125415" y="4299438"/>
            <a:ext cx="6620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dirty="0">
                <a:solidFill>
                  <a:schemeClr val="dk1"/>
                </a:solidFill>
                <a:latin typeface="Open Sans"/>
                <a:ea typeface="Open Sans"/>
                <a:cs typeface="Open Sans"/>
                <a:sym typeface="Open Sans"/>
              </a:rPr>
              <a:t>September 16, 2025</a:t>
            </a:r>
            <a:endParaRPr sz="28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pic>
        <p:nvPicPr>
          <p:cNvPr id="1026" name="Picture 2">
            <a:extLst>
              <a:ext uri="{FF2B5EF4-FFF2-40B4-BE49-F238E27FC236}">
                <a16:creationId xmlns:a16="http://schemas.microsoft.com/office/drawing/2014/main" id="{D49D8FB8-937A-D859-9C75-A45126673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34" y="84556"/>
            <a:ext cx="1625686" cy="1178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73F9A-D490-E335-0772-885B43360A23}"/>
              </a:ext>
            </a:extLst>
          </p:cNvPr>
          <p:cNvSpPr>
            <a:spLocks noGrp="1"/>
          </p:cNvSpPr>
          <p:nvPr>
            <p:ph type="title"/>
          </p:nvPr>
        </p:nvSpPr>
        <p:spPr>
          <a:xfrm>
            <a:off x="694481" y="2356759"/>
            <a:ext cx="7752144" cy="994172"/>
          </a:xfrm>
        </p:spPr>
        <p:txBody>
          <a:bodyPr>
            <a:noAutofit/>
          </a:bodyPr>
          <a:lstStyle/>
          <a:p>
            <a:pPr algn="l"/>
            <a:r>
              <a:rPr lang="en-US" sz="3000" dirty="0">
                <a:solidFill>
                  <a:schemeClr val="tx1"/>
                </a:solidFill>
                <a:latin typeface="Open Sans"/>
                <a:ea typeface="Open Sans"/>
                <a:cs typeface="Open Sans"/>
              </a:rPr>
              <a:t>The White House is trying to claw back money Congress had already set aside for global health.</a:t>
            </a:r>
            <a:br>
              <a:rPr lang="en-US" sz="3000" dirty="0"/>
            </a:br>
            <a:br>
              <a:rPr lang="en-US" sz="3000" b="1" dirty="0"/>
            </a:br>
            <a:r>
              <a:rPr lang="en-US" sz="3000" b="1" dirty="0">
                <a:solidFill>
                  <a:srgbClr val="FF0000"/>
                </a:solidFill>
                <a:latin typeface="Open Sans"/>
                <a:ea typeface="Open Sans"/>
                <a:cs typeface="Open Sans"/>
              </a:rPr>
              <a:t>Again, Congress gets final say. </a:t>
            </a:r>
            <a:r>
              <a:rPr lang="en-US" sz="3000" b="0" dirty="0">
                <a:solidFill>
                  <a:schemeClr val="tx1"/>
                </a:solidFill>
                <a:latin typeface="Open Sans"/>
                <a:ea typeface="Open Sans"/>
                <a:cs typeface="Open Sans"/>
              </a:rPr>
              <a:t>So again, that’s where we stayed focused. </a:t>
            </a:r>
            <a:br>
              <a:rPr lang="en-US" sz="3000" dirty="0"/>
            </a:br>
            <a:br>
              <a:rPr lang="en-US" sz="3000" dirty="0"/>
            </a:br>
            <a:endParaRPr lang="en-US" sz="3000" dirty="0"/>
          </a:p>
        </p:txBody>
      </p:sp>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10</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812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2BD8F-7145-928E-A446-9038295484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7447E9F-0B31-74E0-F43E-A82D576971CA}"/>
              </a:ext>
            </a:extLst>
          </p:cNvPr>
          <p:cNvSpPr/>
          <p:nvPr/>
        </p:nvSpPr>
        <p:spPr>
          <a:xfrm>
            <a:off x="1070756" y="1420910"/>
            <a:ext cx="6764561" cy="2937507"/>
          </a:xfrm>
          <a:prstGeom prst="roundRect">
            <a:avLst/>
          </a:prstGeom>
          <a:solidFill>
            <a:schemeClr val="bg1"/>
          </a:solidFill>
          <a:ln w="698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0833B370-C63E-C078-D125-774ED35ADD22}"/>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11</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
            <a:extLst>
              <a:ext uri="{FF2B5EF4-FFF2-40B4-BE49-F238E27FC236}">
                <a16:creationId xmlns:a16="http://schemas.microsoft.com/office/drawing/2014/main" id="{D7C64727-F523-8240-7962-0BD6CBD608E5}"/>
              </a:ext>
            </a:extLst>
          </p:cNvPr>
          <p:cNvSpPr>
            <a:spLocks noChangeArrowheads="1"/>
          </p:cNvSpPr>
          <p:nvPr/>
        </p:nvSpPr>
        <p:spPr bwMode="auto">
          <a:xfrm>
            <a:off x="1308683" y="1716986"/>
            <a:ext cx="6252116" cy="24445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34290" numCol="1" anchor="ctr" anchorCtr="0" compatLnSpc="1">
            <a:prstTxWarp prst="textNoShape">
              <a:avLst/>
            </a:prstTxWarp>
            <a:spAutoFit/>
          </a:bodyPr>
          <a:lstStyle/>
          <a:p>
            <a:pPr defTabSz="685800" eaLnBrk="0" fontAlgn="base" hangingPunct="0">
              <a:lnSpc>
                <a:spcPct val="114000"/>
              </a:lnSpc>
              <a:spcBef>
                <a:spcPct val="0"/>
              </a:spcBef>
              <a:spcAft>
                <a:spcPct val="0"/>
              </a:spcAft>
            </a:pPr>
            <a:r>
              <a:rPr lang="en-US" altLang="en-US">
                <a:solidFill>
                  <a:srgbClr val="333333"/>
                </a:solidFill>
                <a:latin typeface="Courier New" panose="02070309020205020404" pitchFamily="49" charset="0"/>
                <a:cs typeface="Courier New" panose="02070309020205020404" pitchFamily="49" charset="0"/>
              </a:rPr>
              <a:t>...Provided, That </a:t>
            </a:r>
            <a:r>
              <a:rPr lang="en-US" altLang="en-US" b="1" u="sng">
                <a:solidFill>
                  <a:srgbClr val="333333"/>
                </a:solidFill>
                <a:latin typeface="Courier New" panose="02070309020205020404" pitchFamily="49" charset="0"/>
                <a:cs typeface="Courier New" panose="02070309020205020404" pitchFamily="49" charset="0"/>
              </a:rPr>
              <a:t>none</a:t>
            </a:r>
            <a:r>
              <a:rPr lang="en-US" altLang="en-US">
                <a:solidFill>
                  <a:srgbClr val="333333"/>
                </a:solidFill>
                <a:latin typeface="Courier New" panose="02070309020205020404" pitchFamily="49" charset="0"/>
                <a:cs typeface="Courier New" panose="02070309020205020404" pitchFamily="49" charset="0"/>
              </a:rPr>
              <a:t> of the amounts rescinded under this paragraph </a:t>
            </a:r>
            <a:r>
              <a:rPr lang="en-US" altLang="en-US" b="1" u="sng">
                <a:solidFill>
                  <a:srgbClr val="333333"/>
                </a:solidFill>
                <a:latin typeface="Courier New" panose="02070309020205020404" pitchFamily="49" charset="0"/>
                <a:cs typeface="Courier New" panose="02070309020205020404" pitchFamily="49" charset="0"/>
              </a:rPr>
              <a:t>shall be from</a:t>
            </a:r>
            <a:r>
              <a:rPr lang="en-US" altLang="en-US">
                <a:solidFill>
                  <a:srgbClr val="333333"/>
                </a:solidFill>
                <a:latin typeface="Courier New" panose="02070309020205020404" pitchFamily="49" charset="0"/>
                <a:cs typeface="Courier New" panose="02070309020205020404" pitchFamily="49" charset="0"/>
              </a:rPr>
              <a:t> the unobligated balances for the following programs: </a:t>
            </a:r>
            <a:r>
              <a:rPr lang="en-US" altLang="en-US" b="1" u="sng">
                <a:solidFill>
                  <a:srgbClr val="333333"/>
                </a:solidFill>
                <a:latin typeface="Courier New" panose="02070309020205020404" pitchFamily="49" charset="0"/>
                <a:cs typeface="Courier New" panose="02070309020205020404" pitchFamily="49" charset="0"/>
              </a:rPr>
              <a:t>HIV/AIDS, Tuberculosis, Malaria, Nutrition, or Maternal and Child Health</a:t>
            </a:r>
            <a:r>
              <a:rPr lang="en-US" altLang="en-US" b="1" u="sng"/>
              <a:t> </a:t>
            </a:r>
          </a:p>
          <a:p>
            <a:pPr defTabSz="685800" eaLnBrk="0" fontAlgn="base" hangingPunct="0">
              <a:spcBef>
                <a:spcPct val="0"/>
              </a:spcBef>
              <a:spcAft>
                <a:spcPct val="0"/>
              </a:spcAft>
            </a:pPr>
            <a:endParaRPr lang="en-US" altLang="en-US" b="1" u="sng">
              <a:highlight>
                <a:srgbClr val="FFFF00"/>
              </a:highlight>
              <a:latin typeface="Arial" panose="020B0604020202020204" pitchFamily="34" charset="0"/>
            </a:endParaRPr>
          </a:p>
          <a:p>
            <a:pPr algn="r" defTabSz="685800" eaLnBrk="0" fontAlgn="base" hangingPunct="0">
              <a:spcBef>
                <a:spcPct val="0"/>
              </a:spcBef>
              <a:spcAft>
                <a:spcPct val="0"/>
              </a:spcAft>
            </a:pPr>
            <a:r>
              <a:rPr lang="en-US"/>
              <a:t>S.Amdt.2853 — 119th Congress</a:t>
            </a:r>
          </a:p>
          <a:p>
            <a:pPr defTabSz="685800" eaLnBrk="0" fontAlgn="base" hangingPunct="0">
              <a:spcBef>
                <a:spcPct val="0"/>
              </a:spcBef>
              <a:spcAft>
                <a:spcPct val="0"/>
              </a:spcAft>
            </a:pPr>
            <a:endParaRPr lang="en-US" altLang="en-US" b="1" u="sng">
              <a:highlight>
                <a:srgbClr val="FFFF00"/>
              </a:highlight>
              <a:latin typeface="Arial" panose="020B0604020202020204" pitchFamily="34" charset="0"/>
            </a:endParaRPr>
          </a:p>
        </p:txBody>
      </p:sp>
      <p:sp>
        <p:nvSpPr>
          <p:cNvPr id="6" name="Title 1">
            <a:extLst>
              <a:ext uri="{FF2B5EF4-FFF2-40B4-BE49-F238E27FC236}">
                <a16:creationId xmlns:a16="http://schemas.microsoft.com/office/drawing/2014/main" id="{E1020336-EF74-A13D-6811-E27982060796}"/>
              </a:ext>
            </a:extLst>
          </p:cNvPr>
          <p:cNvSpPr>
            <a:spLocks noGrp="1"/>
          </p:cNvSpPr>
          <p:nvPr>
            <p:ph type="title"/>
          </p:nvPr>
        </p:nvSpPr>
        <p:spPr>
          <a:xfrm>
            <a:off x="934656" y="785082"/>
            <a:ext cx="7752144" cy="994172"/>
          </a:xfrm>
        </p:spPr>
        <p:txBody>
          <a:bodyPr>
            <a:noAutofit/>
          </a:bodyPr>
          <a:lstStyle/>
          <a:p>
            <a:pPr algn="l"/>
            <a:r>
              <a:rPr lang="en-US" sz="3000">
                <a:solidFill>
                  <a:schemeClr val="tx1"/>
                </a:solidFill>
                <a:latin typeface="Open Sans"/>
                <a:ea typeface="Open Sans"/>
                <a:cs typeface="Open Sans"/>
              </a:rPr>
              <a:t>The Senate’s red-line on cuts:</a:t>
            </a:r>
            <a:br>
              <a:rPr lang="en-US" sz="3000"/>
            </a:br>
            <a:br>
              <a:rPr lang="en-US" sz="3000"/>
            </a:br>
            <a:endParaRPr lang="en-US" sz="3000"/>
          </a:p>
        </p:txBody>
      </p:sp>
    </p:spTree>
    <p:extLst>
      <p:ext uri="{BB962C8B-B14F-4D97-AF65-F5344CB8AC3E}">
        <p14:creationId xmlns:p14="http://schemas.microsoft.com/office/powerpoint/2010/main" val="217857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A3AA-B929-AB81-3F53-5D577856E8C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20D686B-FBF4-CA99-B189-B9F79567E5FF}"/>
              </a:ext>
            </a:extLst>
          </p:cNvPr>
          <p:cNvSpPr>
            <a:spLocks noGrp="1"/>
          </p:cNvSpPr>
          <p:nvPr>
            <p:ph type="title"/>
          </p:nvPr>
        </p:nvSpPr>
        <p:spPr>
          <a:xfrm>
            <a:off x="527604" y="2035313"/>
            <a:ext cx="7438525" cy="974800"/>
          </a:xfrm>
        </p:spPr>
        <p:txBody>
          <a:bodyPr>
            <a:noAutofit/>
          </a:bodyPr>
          <a:lstStyle/>
          <a:p>
            <a:pPr algn="l">
              <a:lnSpc>
                <a:spcPct val="114000"/>
              </a:lnSpc>
            </a:pPr>
            <a:r>
              <a:rPr lang="en-US" sz="2400" dirty="0">
                <a:solidFill>
                  <a:schemeClr val="tx1"/>
                </a:solidFill>
                <a:latin typeface="Open Sans"/>
                <a:ea typeface="Open Sans"/>
                <a:cs typeface="Open Sans"/>
              </a:rPr>
              <a:t>This isn’t a sign that we’re done. </a:t>
            </a:r>
            <a:r>
              <a:rPr lang="en-US" sz="2400" b="0" dirty="0">
                <a:solidFill>
                  <a:schemeClr val="tx1"/>
                </a:solidFill>
                <a:latin typeface="Open Sans"/>
                <a:ea typeface="Open Sans"/>
                <a:cs typeface="Open Sans"/>
              </a:rPr>
              <a:t>The first  $9 billion rescissions package still passed. The House bill still cut other global funding. And the White House has now sent a second rescissions package to Congress to claw back another almost $5 billion additional foreign aid funding, which includes $3.2 billion for Development Assistance. </a:t>
            </a:r>
            <a:br>
              <a:rPr lang="en-US" sz="2400" b="0" dirty="0"/>
            </a:br>
            <a:br>
              <a:rPr lang="en-US" sz="2400" dirty="0">
                <a:latin typeface="Open Sans"/>
                <a:ea typeface="Open Sans"/>
                <a:cs typeface="Open Sans"/>
              </a:rPr>
            </a:br>
            <a:r>
              <a:rPr lang="en-US" sz="2400" dirty="0">
                <a:solidFill>
                  <a:schemeClr val="tx1"/>
                </a:solidFill>
                <a:latin typeface="Open Sans"/>
                <a:ea typeface="Open Sans"/>
                <a:cs typeface="Open Sans"/>
              </a:rPr>
              <a:t>But it’s a sign that you </a:t>
            </a:r>
            <a:r>
              <a:rPr lang="en-US" sz="2400" b="1" dirty="0">
                <a:solidFill>
                  <a:srgbClr val="FF0000"/>
                </a:solidFill>
                <a:latin typeface="Open Sans"/>
                <a:ea typeface="Open Sans"/>
                <a:cs typeface="Open Sans"/>
              </a:rPr>
              <a:t>are</a:t>
            </a:r>
            <a:r>
              <a:rPr lang="en-US" sz="2400" dirty="0">
                <a:solidFill>
                  <a:schemeClr val="tx1"/>
                </a:solidFill>
                <a:latin typeface="Open Sans"/>
                <a:ea typeface="Open Sans"/>
                <a:cs typeface="Open Sans"/>
              </a:rPr>
              <a:t> making a difference. </a:t>
            </a:r>
            <a:r>
              <a:rPr lang="en-US" sz="2400" b="0" dirty="0">
                <a:solidFill>
                  <a:schemeClr val="tx1"/>
                </a:solidFill>
                <a:latin typeface="Open Sans"/>
                <a:ea typeface="Open Sans"/>
                <a:cs typeface="Open Sans"/>
              </a:rPr>
              <a:t>And that we need to keep going.</a:t>
            </a:r>
          </a:p>
        </p:txBody>
      </p:sp>
      <p:sp>
        <p:nvSpPr>
          <p:cNvPr id="2" name="Slide Number Placeholder 5">
            <a:extLst>
              <a:ext uri="{FF2B5EF4-FFF2-40B4-BE49-F238E27FC236}">
                <a16:creationId xmlns:a16="http://schemas.microsoft.com/office/drawing/2014/main" id="{491E7CE7-A85C-34BB-F169-5ECA5509029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12</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06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1C20-1833-B337-9EA2-260E921B5B34}"/>
              </a:ext>
            </a:extLst>
          </p:cNvPr>
          <p:cNvSpPr>
            <a:spLocks noGrp="1"/>
          </p:cNvSpPr>
          <p:nvPr>
            <p:ph type="title"/>
          </p:nvPr>
        </p:nvSpPr>
        <p:spPr>
          <a:xfrm>
            <a:off x="871254" y="120252"/>
            <a:ext cx="7401491" cy="857250"/>
          </a:xfrm>
        </p:spPr>
        <p:txBody>
          <a:bodyPr>
            <a:normAutofit/>
          </a:bodyPr>
          <a:lstStyle/>
          <a:p>
            <a:r>
              <a:rPr lang="en-US" sz="3200" b="1" dirty="0">
                <a:solidFill>
                  <a:srgbClr val="D50032"/>
                </a:solidFill>
                <a:latin typeface="Open Sans"/>
                <a:ea typeface="Open Sans"/>
                <a:cs typeface="Open Sans"/>
              </a:rPr>
              <a:t>Humanitarian Action for Gaza</a:t>
            </a:r>
            <a:endParaRPr lang="en-US" sz="3200" b="1" dirty="0">
              <a:solidFill>
                <a:srgbClr val="D50032"/>
              </a:solidFill>
            </a:endParaRPr>
          </a:p>
        </p:txBody>
      </p:sp>
      <p:sp>
        <p:nvSpPr>
          <p:cNvPr id="3" name="Content Placeholder 2">
            <a:extLst>
              <a:ext uri="{FF2B5EF4-FFF2-40B4-BE49-F238E27FC236}">
                <a16:creationId xmlns:a16="http://schemas.microsoft.com/office/drawing/2014/main" id="{660D7DF7-0045-80B8-07F6-AD6A0D42C8BC}"/>
              </a:ext>
            </a:extLst>
          </p:cNvPr>
          <p:cNvSpPr>
            <a:spLocks noGrp="1"/>
          </p:cNvSpPr>
          <p:nvPr>
            <p:ph sz="half" idx="1"/>
          </p:nvPr>
        </p:nvSpPr>
        <p:spPr>
          <a:xfrm>
            <a:off x="360497" y="1119833"/>
            <a:ext cx="8423004" cy="3784352"/>
          </a:xfrm>
        </p:spPr>
        <p:txBody>
          <a:bodyPr vert="horz" lIns="91440" tIns="45720" rIns="91440" bIns="45720" rtlCol="0" anchor="t">
            <a:normAutofit/>
          </a:bodyPr>
          <a:lstStyle/>
          <a:p>
            <a:pPr marL="0" indent="0">
              <a:lnSpc>
                <a:spcPct val="114000"/>
              </a:lnSpc>
              <a:spcBef>
                <a:spcPts val="20"/>
              </a:spcBef>
              <a:buNone/>
            </a:pPr>
            <a:r>
              <a:rPr lang="en-US" sz="2300">
                <a:solidFill>
                  <a:srgbClr val="111111"/>
                </a:solidFill>
                <a:latin typeface="Open Sans" panose="020B0606030504020204" pitchFamily="34" charset="0"/>
                <a:ea typeface="Open Sans" panose="020B0606030504020204" pitchFamily="34" charset="0"/>
                <a:cs typeface="Open Sans" panose="020B0606030504020204" pitchFamily="34" charset="0"/>
              </a:rPr>
              <a:t>“This unthinkable is not looming - it is already here. The escalation is underway. The collapse of essential services is leaving the youngest and most vulnerable fighting for survival.</a:t>
            </a:r>
          </a:p>
          <a:p>
            <a:pPr algn="r">
              <a:lnSpc>
                <a:spcPct val="114000"/>
              </a:lnSpc>
              <a:spcBef>
                <a:spcPts val="0"/>
              </a:spcBef>
              <a:spcAft>
                <a:spcPts val="1800"/>
              </a:spcAft>
              <a:buFont typeface="Calibri"/>
              <a:buChar char="-"/>
            </a:pPr>
            <a:r>
              <a:rPr lang="en-US" sz="2300">
                <a:solidFill>
                  <a:srgbClr val="111111"/>
                </a:solidFill>
                <a:latin typeface="Open Sans" panose="020B0606030504020204" pitchFamily="34" charset="0"/>
                <a:ea typeface="Open Sans" panose="020B0606030504020204" pitchFamily="34" charset="0"/>
                <a:cs typeface="Open Sans" panose="020B0606030504020204" pitchFamily="34" charset="0"/>
              </a:rPr>
              <a:t>UNICEF Staff in Gaza</a:t>
            </a:r>
          </a:p>
          <a:p>
            <a:pPr marL="0" indent="0" algn="ctr">
              <a:lnSpc>
                <a:spcPct val="114000"/>
              </a:lnSpc>
              <a:buNone/>
            </a:pPr>
            <a:r>
              <a:rPr lang="en-US" b="1">
                <a:latin typeface="Open Sans"/>
                <a:ea typeface="Open Sans"/>
                <a:cs typeface="Open Sans"/>
              </a:rPr>
              <a:t>Take our </a:t>
            </a:r>
            <a:r>
              <a:rPr lang="en-US" b="1">
                <a:latin typeface="Open Sans"/>
                <a:ea typeface="Open Sans"/>
                <a:cs typeface="Open Sans"/>
                <a:hlinkClick r:id="rId2"/>
              </a:rPr>
              <a:t>online action </a:t>
            </a:r>
            <a:r>
              <a:rPr lang="en-US" b="1">
                <a:latin typeface="Open Sans"/>
                <a:ea typeface="Open Sans"/>
                <a:cs typeface="Open Sans"/>
              </a:rPr>
              <a:t>on Gaza!</a:t>
            </a:r>
          </a:p>
          <a:p>
            <a:pPr marL="0" indent="0">
              <a:lnSpc>
                <a:spcPct val="114000"/>
              </a:lnSpc>
              <a:buNone/>
            </a:pPr>
            <a:endParaRPr lang="en-US" sz="230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510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7142E00-0F6B-2902-6C74-2F351FC432F5}"/>
            </a:ext>
          </a:extLst>
        </p:cNvPr>
        <p:cNvGrpSpPr/>
        <p:nvPr/>
      </p:nvGrpSpPr>
      <p:grpSpPr>
        <a:xfrm>
          <a:off x="0" y="0"/>
          <a:ext cx="0" cy="0"/>
          <a:chOff x="0" y="0"/>
          <a:chExt cx="0" cy="0"/>
        </a:xfrm>
      </p:grpSpPr>
      <p:sp>
        <p:nvSpPr>
          <p:cNvPr id="175" name="Google Shape;175;g1dd29ec108d_0_96">
            <a:extLst>
              <a:ext uri="{FF2B5EF4-FFF2-40B4-BE49-F238E27FC236}">
                <a16:creationId xmlns:a16="http://schemas.microsoft.com/office/drawing/2014/main" id="{15FAE29C-2EFC-168E-44D2-B5EE9B86CEC3}"/>
              </a:ext>
            </a:extLst>
          </p:cNvPr>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3" name="Title 2">
            <a:extLst>
              <a:ext uri="{FF2B5EF4-FFF2-40B4-BE49-F238E27FC236}">
                <a16:creationId xmlns:a16="http://schemas.microsoft.com/office/drawing/2014/main" id="{8E9F2E24-67F6-0221-3019-C428C6996CDE}"/>
              </a:ext>
            </a:extLst>
          </p:cNvPr>
          <p:cNvSpPr>
            <a:spLocks noGrp="1"/>
          </p:cNvSpPr>
          <p:nvPr>
            <p:ph type="ctrTitle"/>
          </p:nvPr>
        </p:nvSpPr>
        <p:spPr>
          <a:xfrm>
            <a:off x="1371600" y="-74757"/>
            <a:ext cx="7772400" cy="1102500"/>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Grantee Spotlight</a:t>
            </a:r>
          </a:p>
        </p:txBody>
      </p:sp>
      <p:pic>
        <p:nvPicPr>
          <p:cNvPr id="4" name="Google Shape;319;g21ba38bafd0_0_10">
            <a:extLst>
              <a:ext uri="{FF2B5EF4-FFF2-40B4-BE49-F238E27FC236}">
                <a16:creationId xmlns:a16="http://schemas.microsoft.com/office/drawing/2014/main" id="{C03F54EB-4B97-CAD5-3D3F-A51399A56BE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9" name="TextBox 8">
            <a:extLst>
              <a:ext uri="{FF2B5EF4-FFF2-40B4-BE49-F238E27FC236}">
                <a16:creationId xmlns:a16="http://schemas.microsoft.com/office/drawing/2014/main" id="{CD635717-C2CA-BE0C-2CC4-87FD2B7ECE30}"/>
              </a:ext>
            </a:extLst>
          </p:cNvPr>
          <p:cNvSpPr txBox="1"/>
          <p:nvPr/>
        </p:nvSpPr>
        <p:spPr>
          <a:xfrm>
            <a:off x="118500" y="4610960"/>
            <a:ext cx="9144000" cy="461665"/>
          </a:xfrm>
          <a:prstGeom prst="rect">
            <a:avLst/>
          </a:prstGeom>
          <a:noFill/>
        </p:spPr>
        <p:txBody>
          <a:bodyPr wrap="square">
            <a:spAutoFit/>
          </a:bodyPr>
          <a:lstStyle/>
          <a:p>
            <a:pPr algn="ct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Lotus Outreach (Cambodia)</a:t>
            </a:r>
          </a:p>
        </p:txBody>
      </p:sp>
      <p:pic>
        <p:nvPicPr>
          <p:cNvPr id="2" name="Picture 2">
            <a:extLst>
              <a:ext uri="{FF2B5EF4-FFF2-40B4-BE49-F238E27FC236}">
                <a16:creationId xmlns:a16="http://schemas.microsoft.com/office/drawing/2014/main" id="{7B865B39-A422-4EFC-891C-E16F84E30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610" y="904827"/>
            <a:ext cx="58521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4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E1336C4-3C07-B6DE-56C1-2E07F2545B29}"/>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730F0071-2453-6893-AF2D-4291DFB160DE}"/>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66" name="Google Shape;266;g14388b835e1_0_23">
            <a:extLst>
              <a:ext uri="{FF2B5EF4-FFF2-40B4-BE49-F238E27FC236}">
                <a16:creationId xmlns:a16="http://schemas.microsoft.com/office/drawing/2014/main" id="{639342CA-2F36-56CE-633B-8F865C23132D}"/>
              </a:ext>
            </a:extLst>
          </p:cNvPr>
          <p:cNvSpPr txBox="1"/>
          <p:nvPr/>
        </p:nvSpPr>
        <p:spPr>
          <a:xfrm>
            <a:off x="32525" y="2263140"/>
            <a:ext cx="9111475" cy="2504122"/>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2800" b="1" dirty="0">
                <a:latin typeface="Open Sans" panose="020B0606030504020204" pitchFamily="34" charset="0"/>
                <a:ea typeface="Open Sans" panose="020B0606030504020204" pitchFamily="34" charset="0"/>
                <a:cs typeface="Open Sans" panose="020B0606030504020204" pitchFamily="34" charset="0"/>
              </a:rPr>
              <a:t>Advocacy Training: Speaking powerfully using</a:t>
            </a:r>
            <a:br>
              <a:rPr lang="en-US" sz="2800" b="1" dirty="0">
                <a:latin typeface="Open Sans" panose="020B0606030504020204" pitchFamily="34" charset="0"/>
                <a:ea typeface="Open Sans" panose="020B0606030504020204" pitchFamily="34" charset="0"/>
                <a:cs typeface="Open Sans" panose="020B0606030504020204" pitchFamily="34" charset="0"/>
              </a:rPr>
            </a:br>
            <a:r>
              <a:rPr lang="en-US" sz="2800" b="1" dirty="0">
                <a:latin typeface="Open Sans" panose="020B0606030504020204" pitchFamily="34" charset="0"/>
                <a:ea typeface="Open Sans" panose="020B0606030504020204" pitchFamily="34" charset="0"/>
                <a:cs typeface="Open Sans" panose="020B0606030504020204" pitchFamily="34" charset="0"/>
              </a:rPr>
              <a:t>EPIC Laser Talks</a:t>
            </a: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Google Shape;319;g21ba38bafd0_0_10">
            <a:extLst>
              <a:ext uri="{FF2B5EF4-FFF2-40B4-BE49-F238E27FC236}">
                <a16:creationId xmlns:a16="http://schemas.microsoft.com/office/drawing/2014/main" id="{671DAC6D-3B6A-F5C9-6CD8-D55085258835}"/>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19973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92FD-6F79-49DD-4314-05561BFF3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287BE-D3A1-2E76-00D3-B267EBADE261}"/>
              </a:ext>
            </a:extLst>
          </p:cNvPr>
          <p:cNvSpPr>
            <a:spLocks noGrp="1"/>
          </p:cNvSpPr>
          <p:nvPr>
            <p:ph type="title"/>
          </p:nvPr>
        </p:nvSpPr>
        <p:spPr/>
        <p:txBody>
          <a:bodyPr>
            <a:noAutofit/>
          </a:bodyPr>
          <a:lstStyle/>
          <a:p>
            <a:r>
              <a:rPr lang="en-US" sz="3200" b="1" dirty="0">
                <a:latin typeface="Open Sans"/>
                <a:ea typeface="Open Sans"/>
                <a:cs typeface="Open Sans"/>
              </a:rPr>
              <a:t>EPIC Laser Talks: </a:t>
            </a:r>
            <a:br>
              <a:rPr lang="en-US" sz="3200" b="1" dirty="0">
                <a:latin typeface="Open Sans"/>
                <a:ea typeface="Open Sans"/>
                <a:cs typeface="Open Sans"/>
              </a:rPr>
            </a:br>
            <a:r>
              <a:rPr lang="en-US" sz="3200" b="1" dirty="0">
                <a:latin typeface="Open Sans"/>
                <a:ea typeface="Open Sans"/>
                <a:cs typeface="Open Sans"/>
              </a:rPr>
              <a:t>A Tool for Speaking and Writing</a:t>
            </a:r>
            <a:endParaRPr lang="en-US" sz="3200" b="1" dirty="0"/>
          </a:p>
        </p:txBody>
      </p:sp>
      <p:sp>
        <p:nvSpPr>
          <p:cNvPr id="3" name="Slide Number Placeholder 2">
            <a:extLst>
              <a:ext uri="{FF2B5EF4-FFF2-40B4-BE49-F238E27FC236}">
                <a16:creationId xmlns:a16="http://schemas.microsoft.com/office/drawing/2014/main" id="{5EBF9124-ABED-58E6-DB4E-DC0EEA4BE431}"/>
              </a:ext>
            </a:extLst>
          </p:cNvPr>
          <p:cNvSpPr>
            <a:spLocks noGrp="1"/>
          </p:cNvSpPr>
          <p:nvPr>
            <p:ph type="sldNum" sz="quarter" idx="12"/>
          </p:nvPr>
        </p:nvSpPr>
        <p:spPr/>
        <p:txBody>
          <a:bodyPr/>
          <a:lstStyle/>
          <a:p>
            <a:fld id="{307E6868-079E-1649-B8D1-459B42CE4DE3}" type="slidenum">
              <a:rPr lang="en-US" smtClean="0"/>
              <a:t>16</a:t>
            </a:fld>
            <a:endParaRPr lang="en-US"/>
          </a:p>
        </p:txBody>
      </p:sp>
      <p:sp>
        <p:nvSpPr>
          <p:cNvPr id="5" name="TextBox 4">
            <a:extLst>
              <a:ext uri="{FF2B5EF4-FFF2-40B4-BE49-F238E27FC236}">
                <a16:creationId xmlns:a16="http://schemas.microsoft.com/office/drawing/2014/main" id="{BAD43992-585D-1BF2-27D1-1CB99F6EDCB2}"/>
              </a:ext>
            </a:extLst>
          </p:cNvPr>
          <p:cNvSpPr txBox="1"/>
          <p:nvPr/>
        </p:nvSpPr>
        <p:spPr>
          <a:xfrm>
            <a:off x="693598" y="1501164"/>
            <a:ext cx="7575884" cy="3135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500" b="1" dirty="0">
                <a:latin typeface="Open Sans"/>
                <a:ea typeface="Calibri"/>
                <a:cs typeface="Calibri"/>
              </a:rPr>
              <a:t>A laser talk: </a:t>
            </a:r>
            <a:r>
              <a:rPr lang="en-US" sz="2500" dirty="0">
                <a:latin typeface="Open Sans"/>
                <a:ea typeface="Calibri"/>
                <a:cs typeface="Calibri"/>
              </a:rPr>
              <a:t>A very succinct, crisp 4-part piece about what you care about, why you care about it, and the action you wish a lawmaker to take in response</a:t>
            </a:r>
          </a:p>
          <a:p>
            <a:pPr>
              <a:lnSpc>
                <a:spcPct val="114000"/>
              </a:lnSpc>
            </a:pPr>
            <a:endParaRPr lang="en-US" sz="2500" b="1" dirty="0">
              <a:latin typeface="Open Sans"/>
              <a:ea typeface="Calibri"/>
              <a:cs typeface="Calibri"/>
            </a:endParaRPr>
          </a:p>
          <a:p>
            <a:pPr>
              <a:lnSpc>
                <a:spcPct val="114000"/>
              </a:lnSpc>
            </a:pPr>
            <a:r>
              <a:rPr lang="en-US" sz="2500" b="1" dirty="0">
                <a:latin typeface="Open Sans"/>
                <a:ea typeface="Calibri"/>
                <a:cs typeface="Calibri"/>
              </a:rPr>
              <a:t>EPIC: </a:t>
            </a:r>
            <a:r>
              <a:rPr lang="en-US" sz="2500" dirty="0">
                <a:latin typeface="Open Sans"/>
                <a:ea typeface="Calibri"/>
                <a:cs typeface="Calibri"/>
              </a:rPr>
              <a:t>A way to focus and organize what you want to say in your laser talk</a:t>
            </a:r>
          </a:p>
        </p:txBody>
      </p:sp>
    </p:spTree>
    <p:extLst>
      <p:ext uri="{BB962C8B-B14F-4D97-AF65-F5344CB8AC3E}">
        <p14:creationId xmlns:p14="http://schemas.microsoft.com/office/powerpoint/2010/main" val="288009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FB0D-AD38-4099-5117-BDC11AF16363}"/>
              </a:ext>
            </a:extLst>
          </p:cNvPr>
          <p:cNvSpPr>
            <a:spLocks noGrp="1"/>
          </p:cNvSpPr>
          <p:nvPr>
            <p:ph type="title"/>
          </p:nvPr>
        </p:nvSpPr>
        <p:spPr/>
        <p:txBody>
          <a:bodyPr>
            <a:noAutofit/>
          </a:bodyPr>
          <a:lstStyle/>
          <a:p>
            <a:r>
              <a:rPr lang="en-US" sz="3600" b="1" dirty="0">
                <a:solidFill>
                  <a:srgbClr val="D50032"/>
                </a:solidFill>
                <a:latin typeface="Open Sans"/>
                <a:ea typeface="Open Sans"/>
                <a:cs typeface="Open Sans"/>
              </a:rPr>
              <a:t>Laser Talks: </a:t>
            </a:r>
            <a:br>
              <a:rPr lang="en-US" sz="3600" b="1" dirty="0">
                <a:solidFill>
                  <a:srgbClr val="D50032"/>
                </a:solidFill>
                <a:latin typeface="Open Sans"/>
                <a:ea typeface="Open Sans"/>
                <a:cs typeface="Open Sans"/>
              </a:rPr>
            </a:br>
            <a:r>
              <a:rPr lang="en-US" sz="3600" b="1" dirty="0">
                <a:solidFill>
                  <a:srgbClr val="D50032"/>
                </a:solidFill>
                <a:latin typeface="Open Sans"/>
                <a:ea typeface="Open Sans"/>
                <a:cs typeface="Open Sans"/>
              </a:rPr>
              <a:t>A Tool for Speaking and Writing</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5A06D249-6B5E-C322-CE44-F06A5D78818F}"/>
              </a:ext>
            </a:extLst>
          </p:cNvPr>
          <p:cNvSpPr>
            <a:spLocks noGrp="1"/>
          </p:cNvSpPr>
          <p:nvPr>
            <p:ph type="sldNum" sz="quarter" idx="12"/>
          </p:nvPr>
        </p:nvSpPr>
        <p:spPr/>
        <p:txBody>
          <a:bodyPr/>
          <a:lstStyle/>
          <a:p>
            <a:fld id="{307E6868-079E-1649-B8D1-459B42CE4DE3}" type="slidenum">
              <a:rPr lang="en-US" smtClean="0"/>
              <a:t>17</a:t>
            </a:fld>
            <a:endParaRPr lang="en-US"/>
          </a:p>
        </p:txBody>
      </p:sp>
      <p:sp>
        <p:nvSpPr>
          <p:cNvPr id="5" name="TextBox 4">
            <a:extLst>
              <a:ext uri="{FF2B5EF4-FFF2-40B4-BE49-F238E27FC236}">
                <a16:creationId xmlns:a16="http://schemas.microsoft.com/office/drawing/2014/main" id="{DCC09668-AA68-7E7A-8E2D-21467912A0D4}"/>
              </a:ext>
            </a:extLst>
          </p:cNvPr>
          <p:cNvSpPr txBox="1"/>
          <p:nvPr/>
        </p:nvSpPr>
        <p:spPr>
          <a:xfrm>
            <a:off x="1340602" y="1589859"/>
            <a:ext cx="563468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latin typeface="Open Sans"/>
                <a:ea typeface="Calibri"/>
                <a:cs typeface="Calibri"/>
              </a:rPr>
              <a:t>   E</a:t>
            </a:r>
            <a:r>
              <a:rPr lang="en-US" sz="4400" dirty="0">
                <a:latin typeface="Open Sans"/>
                <a:ea typeface="Calibri"/>
                <a:cs typeface="Calibri"/>
              </a:rPr>
              <a:t>ngage</a:t>
            </a:r>
          </a:p>
          <a:p>
            <a:r>
              <a:rPr lang="en-US" sz="4400" b="1" dirty="0">
                <a:latin typeface="Open Sans"/>
                <a:ea typeface="Calibri"/>
                <a:cs typeface="Calibri"/>
              </a:rPr>
              <a:t>   P</a:t>
            </a:r>
            <a:r>
              <a:rPr lang="en-US" sz="4400" dirty="0">
                <a:latin typeface="Open Sans"/>
                <a:ea typeface="Calibri"/>
                <a:cs typeface="Calibri"/>
              </a:rPr>
              <a:t>roblem</a:t>
            </a:r>
          </a:p>
          <a:p>
            <a:r>
              <a:rPr lang="en-US" sz="4400" b="1" dirty="0">
                <a:latin typeface="Open Sans"/>
                <a:ea typeface="Calibri"/>
                <a:cs typeface="Calibri"/>
              </a:rPr>
              <a:t>   I</a:t>
            </a:r>
            <a:r>
              <a:rPr lang="en-US" sz="4400" dirty="0">
                <a:latin typeface="Open Sans"/>
                <a:ea typeface="Calibri"/>
                <a:cs typeface="Calibri"/>
              </a:rPr>
              <a:t>nform</a:t>
            </a:r>
          </a:p>
          <a:p>
            <a:r>
              <a:rPr lang="en-US" sz="4400" b="1" dirty="0">
                <a:latin typeface="Open Sans"/>
                <a:ea typeface="Calibri"/>
                <a:cs typeface="Calibri"/>
              </a:rPr>
              <a:t>   C</a:t>
            </a:r>
            <a:r>
              <a:rPr lang="en-US" sz="4400" dirty="0">
                <a:latin typeface="Open Sans"/>
                <a:ea typeface="Calibri"/>
                <a:cs typeface="Calibri"/>
              </a:rPr>
              <a:t>all to action</a:t>
            </a:r>
          </a:p>
        </p:txBody>
      </p:sp>
    </p:spTree>
    <p:extLst>
      <p:ext uri="{BB962C8B-B14F-4D97-AF65-F5344CB8AC3E}">
        <p14:creationId xmlns:p14="http://schemas.microsoft.com/office/powerpoint/2010/main" val="330550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17C5-2C73-C332-E616-07C7BA961C4B}"/>
              </a:ext>
            </a:extLst>
          </p:cNvPr>
          <p:cNvSpPr>
            <a:spLocks noGrp="1"/>
          </p:cNvSpPr>
          <p:nvPr>
            <p:ph type="title"/>
          </p:nvPr>
        </p:nvSpPr>
        <p:spPr>
          <a:xfrm>
            <a:off x="624635" y="0"/>
            <a:ext cx="7401491" cy="857250"/>
          </a:xfrm>
        </p:spPr>
        <p:txBody>
          <a:bodyPr>
            <a:normAutofit/>
          </a:bodyPr>
          <a:lstStyle/>
          <a:p>
            <a:r>
              <a:rPr lang="en-US" sz="3600" b="1" dirty="0">
                <a:solidFill>
                  <a:srgbClr val="D50032"/>
                </a:solidFill>
                <a:latin typeface="Open Sans"/>
                <a:ea typeface="Open Sans"/>
                <a:cs typeface="Open Sans"/>
              </a:rPr>
              <a:t>E = Engage</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2F8D8BDB-8C0F-195D-2C8C-B6C02D9CEBC1}"/>
              </a:ext>
            </a:extLst>
          </p:cNvPr>
          <p:cNvSpPr>
            <a:spLocks noGrp="1"/>
          </p:cNvSpPr>
          <p:nvPr>
            <p:ph type="sldNum" sz="quarter" idx="12"/>
          </p:nvPr>
        </p:nvSpPr>
        <p:spPr/>
        <p:txBody>
          <a:bodyPr/>
          <a:lstStyle/>
          <a:p>
            <a:fld id="{307E6868-079E-1649-B8D1-459B42CE4DE3}" type="slidenum">
              <a:rPr lang="en-US" smtClean="0"/>
              <a:t>18</a:t>
            </a:fld>
            <a:endParaRPr lang="en-US"/>
          </a:p>
        </p:txBody>
      </p:sp>
      <p:sp>
        <p:nvSpPr>
          <p:cNvPr id="5" name="TextBox 4">
            <a:extLst>
              <a:ext uri="{FF2B5EF4-FFF2-40B4-BE49-F238E27FC236}">
                <a16:creationId xmlns:a16="http://schemas.microsoft.com/office/drawing/2014/main" id="{8EE9B02F-F24D-5492-7B57-1822868EAE51}"/>
              </a:ext>
            </a:extLst>
          </p:cNvPr>
          <p:cNvSpPr txBox="1"/>
          <p:nvPr/>
        </p:nvSpPr>
        <p:spPr>
          <a:xfrm>
            <a:off x="981638" y="979291"/>
            <a:ext cx="7044488" cy="2746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1200"/>
              </a:spcAft>
            </a:pPr>
            <a:r>
              <a:rPr lang="en-US" sz="2400" b="1" dirty="0">
                <a:latin typeface="Open Sans" panose="020B0606030504020204" pitchFamily="34" charset="0"/>
                <a:ea typeface="Open Sans" panose="020B0606030504020204" pitchFamily="34" charset="0"/>
                <a:cs typeface="Open Sans" panose="020B0606030504020204" pitchFamily="34" charset="0"/>
              </a:rPr>
              <a:t>How can you capture the attention of your reader or listener?</a:t>
            </a:r>
          </a:p>
          <a:p>
            <a:pPr marL="342900" indent="-342900">
              <a:lnSpc>
                <a:spcPct val="114000"/>
              </a:lnSpc>
              <a:buFont typeface="Arial"/>
              <a:buChar char="•"/>
            </a:pPr>
            <a:r>
              <a:rPr lang="en-US" sz="2400" dirty="0">
                <a:latin typeface="Open Sans" panose="020B0606030504020204" pitchFamily="34" charset="0"/>
                <a:ea typeface="Open Sans" panose="020B0606030504020204" pitchFamily="34" charset="0"/>
                <a:cs typeface="Open Sans" panose="020B0606030504020204" pitchFamily="34" charset="0"/>
              </a:rPr>
              <a:t>Perhaps a startling statistic?</a:t>
            </a:r>
          </a:p>
          <a:p>
            <a:pPr marL="342900" indent="-342900">
              <a:lnSpc>
                <a:spcPct val="114000"/>
              </a:lnSpc>
              <a:spcAft>
                <a:spcPts val="1200"/>
              </a:spcAft>
              <a:buFont typeface="Arial"/>
              <a:buChar char="•"/>
            </a:pPr>
            <a:r>
              <a:rPr lang="en-US" sz="2400" dirty="0">
                <a:latin typeface="Open Sans" panose="020B0606030504020204" pitchFamily="34" charset="0"/>
                <a:ea typeface="Open Sans" panose="020B0606030504020204" pitchFamily="34" charset="0"/>
                <a:cs typeface="Open Sans" panose="020B0606030504020204" pitchFamily="34" charset="0"/>
              </a:rPr>
              <a:t>Perhaps a personal story about how a policy has personally affected you or why you are passionate about it? </a:t>
            </a:r>
          </a:p>
        </p:txBody>
      </p:sp>
    </p:spTree>
    <p:extLst>
      <p:ext uri="{BB962C8B-B14F-4D97-AF65-F5344CB8AC3E}">
        <p14:creationId xmlns:p14="http://schemas.microsoft.com/office/powerpoint/2010/main" val="283525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DA89-2C90-ABF8-6F7D-41B60321C549}"/>
              </a:ext>
            </a:extLst>
          </p:cNvPr>
          <p:cNvSpPr>
            <a:spLocks noGrp="1"/>
          </p:cNvSpPr>
          <p:nvPr>
            <p:ph type="title"/>
          </p:nvPr>
        </p:nvSpPr>
        <p:spPr>
          <a:xfrm>
            <a:off x="803136" y="102393"/>
            <a:ext cx="7401491" cy="857250"/>
          </a:xfrm>
        </p:spPr>
        <p:txBody>
          <a:bodyPr>
            <a:normAutofit/>
          </a:bodyPr>
          <a:lstStyle/>
          <a:p>
            <a:r>
              <a:rPr lang="en-US" sz="3600" b="1" dirty="0">
                <a:solidFill>
                  <a:srgbClr val="D50032"/>
                </a:solidFill>
                <a:latin typeface="Open Sans"/>
                <a:ea typeface="Open Sans"/>
                <a:cs typeface="Open Sans"/>
              </a:rPr>
              <a:t>P = Problem</a:t>
            </a:r>
          </a:p>
        </p:txBody>
      </p:sp>
      <p:sp>
        <p:nvSpPr>
          <p:cNvPr id="3" name="Slide Number Placeholder 2">
            <a:extLst>
              <a:ext uri="{FF2B5EF4-FFF2-40B4-BE49-F238E27FC236}">
                <a16:creationId xmlns:a16="http://schemas.microsoft.com/office/drawing/2014/main" id="{001101E2-1430-8452-B41E-19BF64BDB326}"/>
              </a:ext>
            </a:extLst>
          </p:cNvPr>
          <p:cNvSpPr>
            <a:spLocks noGrp="1"/>
          </p:cNvSpPr>
          <p:nvPr>
            <p:ph type="sldNum" sz="quarter" idx="12"/>
          </p:nvPr>
        </p:nvSpPr>
        <p:spPr/>
        <p:txBody>
          <a:bodyPr/>
          <a:lstStyle/>
          <a:p>
            <a:fld id="{307E6868-079E-1649-B8D1-459B42CE4DE3}" type="slidenum">
              <a:rPr lang="en-US" smtClean="0"/>
              <a:t>19</a:t>
            </a:fld>
            <a:endParaRPr lang="en-US"/>
          </a:p>
        </p:txBody>
      </p:sp>
      <p:sp>
        <p:nvSpPr>
          <p:cNvPr id="5" name="TextBox 4">
            <a:extLst>
              <a:ext uri="{FF2B5EF4-FFF2-40B4-BE49-F238E27FC236}">
                <a16:creationId xmlns:a16="http://schemas.microsoft.com/office/drawing/2014/main" id="{28EFA795-811A-231D-0701-5AAA0A6E699B}"/>
              </a:ext>
            </a:extLst>
          </p:cNvPr>
          <p:cNvSpPr txBox="1"/>
          <p:nvPr/>
        </p:nvSpPr>
        <p:spPr>
          <a:xfrm>
            <a:off x="981637" y="1018036"/>
            <a:ext cx="7044488" cy="3842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200" b="1" dirty="0">
                <a:latin typeface="Open Sans"/>
                <a:ea typeface="Calibri"/>
                <a:cs typeface="Calibri"/>
              </a:rPr>
              <a:t>How can you articulate the problem you would like the legislator to help solve?</a:t>
            </a:r>
            <a:endParaRPr lang="en-US" sz="2200" b="1" dirty="0">
              <a:latin typeface="Calibri"/>
              <a:ea typeface="Calibri"/>
              <a:cs typeface="Calibri"/>
            </a:endParaRPr>
          </a:p>
          <a:p>
            <a:pPr>
              <a:lnSpc>
                <a:spcPct val="114000"/>
              </a:lnSpc>
            </a:pPr>
            <a:endParaRPr lang="en-US" sz="2200" dirty="0">
              <a:latin typeface="Open Sans"/>
              <a:ea typeface="Calibri"/>
              <a:cs typeface="Calibri"/>
            </a:endParaRPr>
          </a:p>
          <a:p>
            <a:pPr marL="342900" indent="-342900">
              <a:lnSpc>
                <a:spcPct val="114000"/>
              </a:lnSpc>
              <a:buFont typeface="Arial"/>
              <a:buChar char="•"/>
            </a:pPr>
            <a:r>
              <a:rPr lang="en-US" sz="2200" dirty="0">
                <a:latin typeface="Open Sans"/>
                <a:ea typeface="Calibri"/>
                <a:cs typeface="Calibri"/>
              </a:rPr>
              <a:t>Can you describe how poverty is being created or exacerbated? Is it lack of access to nutrition? A tax policy piece that punishes family? </a:t>
            </a:r>
            <a:endParaRPr lang="en-US" sz="2200" dirty="0">
              <a:latin typeface="Calibri"/>
              <a:ea typeface="Calibri"/>
              <a:cs typeface="Calibri"/>
            </a:endParaRPr>
          </a:p>
          <a:p>
            <a:pPr marL="342900" indent="-342900">
              <a:lnSpc>
                <a:spcPct val="114000"/>
              </a:lnSpc>
              <a:buFont typeface="Arial"/>
              <a:buChar char="•"/>
            </a:pPr>
            <a:r>
              <a:rPr lang="en-US" sz="2200" dirty="0">
                <a:latin typeface="Open Sans"/>
                <a:ea typeface="Calibri"/>
                <a:cs typeface="Calibri"/>
              </a:rPr>
              <a:t>How would you explain the issue in a sentence or two to someone as if they are hearing it for the first time? </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24759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dirty="0"/>
              <a:t>Please let us know in the chat where you </a:t>
            </a:r>
            <a:br>
              <a:rPr lang="en-US" i="1" dirty="0"/>
            </a:br>
            <a:r>
              <a:rPr lang="en-US" i="1" dirty="0"/>
              <a:t>are joining us from!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A200-B6FB-0351-98E7-7B61C245862F}"/>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I = Inform</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2BA4386B-821C-A719-555E-BF51944C8E68}"/>
              </a:ext>
            </a:extLst>
          </p:cNvPr>
          <p:cNvSpPr>
            <a:spLocks noGrp="1"/>
          </p:cNvSpPr>
          <p:nvPr>
            <p:ph type="sldNum" sz="quarter" idx="12"/>
          </p:nvPr>
        </p:nvSpPr>
        <p:spPr/>
        <p:txBody>
          <a:bodyPr/>
          <a:lstStyle/>
          <a:p>
            <a:fld id="{307E6868-079E-1649-B8D1-459B42CE4DE3}" type="slidenum">
              <a:rPr lang="en-US" smtClean="0"/>
              <a:t>20</a:t>
            </a:fld>
            <a:endParaRPr lang="en-US"/>
          </a:p>
        </p:txBody>
      </p:sp>
      <p:sp>
        <p:nvSpPr>
          <p:cNvPr id="6" name="TextBox 5">
            <a:extLst>
              <a:ext uri="{FF2B5EF4-FFF2-40B4-BE49-F238E27FC236}">
                <a16:creationId xmlns:a16="http://schemas.microsoft.com/office/drawing/2014/main" id="{945DBFE0-99A9-8DC7-33E2-8B0DCBCFA4CB}"/>
              </a:ext>
            </a:extLst>
          </p:cNvPr>
          <p:cNvSpPr txBox="1"/>
          <p:nvPr/>
        </p:nvSpPr>
        <p:spPr>
          <a:xfrm>
            <a:off x="981638" y="1289257"/>
            <a:ext cx="704448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Open Sans"/>
                <a:ea typeface="Calibri"/>
                <a:cs typeface="Calibri"/>
              </a:rPr>
              <a:t>How can I inform my reader/listener on the solution for which I'm advocating?</a:t>
            </a:r>
          </a:p>
          <a:p>
            <a:endParaRPr lang="en-US" sz="2200">
              <a:latin typeface="Open Sans"/>
              <a:ea typeface="Calibri"/>
              <a:cs typeface="Calibri"/>
            </a:endParaRPr>
          </a:p>
          <a:p>
            <a:pPr marL="342900" indent="-342900">
              <a:buFont typeface="Arial"/>
              <a:buChar char="•"/>
            </a:pPr>
            <a:r>
              <a:rPr lang="en-US" sz="2200">
                <a:latin typeface="Open Sans"/>
                <a:ea typeface="Calibri"/>
                <a:cs typeface="Calibri"/>
              </a:rPr>
              <a:t>Are you asking for the policymaker to speak up to colleagues about a policy change? Maybe you are eager for the passage of a certain bill? Be clear about what you want.</a:t>
            </a:r>
            <a:endParaRPr lang="en-US" sz="2200">
              <a:latin typeface="Calibri"/>
              <a:ea typeface="Calibri"/>
              <a:cs typeface="Calibri"/>
            </a:endParaRPr>
          </a:p>
          <a:p>
            <a:pPr marL="342900" indent="-342900">
              <a:buFont typeface="Arial"/>
              <a:buChar char="•"/>
            </a:pPr>
            <a:endParaRPr lang="en-US" sz="2200">
              <a:latin typeface="Open Sans"/>
              <a:ea typeface="Calibri"/>
              <a:cs typeface="Calibri"/>
            </a:endParaRPr>
          </a:p>
          <a:p>
            <a:pPr marL="342900" indent="-342900">
              <a:buFont typeface="Arial"/>
              <a:buChar char="•"/>
            </a:pPr>
            <a:r>
              <a:rPr lang="en-US" sz="2200">
                <a:latin typeface="Open Sans"/>
                <a:ea typeface="Calibri"/>
                <a:cs typeface="Calibri"/>
              </a:rPr>
              <a:t>Describe this solution as a positive, proactive step. </a:t>
            </a: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Tree>
    <p:extLst>
      <p:ext uri="{BB962C8B-B14F-4D97-AF65-F5344CB8AC3E}">
        <p14:creationId xmlns:p14="http://schemas.microsoft.com/office/powerpoint/2010/main" val="57158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0B92-4F73-A4CB-C7D0-D330BFCBB1EC}"/>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C = Call to Action</a:t>
            </a:r>
          </a:p>
        </p:txBody>
      </p:sp>
      <p:sp>
        <p:nvSpPr>
          <p:cNvPr id="3" name="Slide Number Placeholder 2">
            <a:extLst>
              <a:ext uri="{FF2B5EF4-FFF2-40B4-BE49-F238E27FC236}">
                <a16:creationId xmlns:a16="http://schemas.microsoft.com/office/drawing/2014/main" id="{75AAC3C0-1C1A-D4E5-882D-BE539799E7BF}"/>
              </a:ext>
            </a:extLst>
          </p:cNvPr>
          <p:cNvSpPr>
            <a:spLocks noGrp="1"/>
          </p:cNvSpPr>
          <p:nvPr>
            <p:ph type="sldNum" sz="quarter" idx="12"/>
          </p:nvPr>
        </p:nvSpPr>
        <p:spPr/>
        <p:txBody>
          <a:bodyPr/>
          <a:lstStyle/>
          <a:p>
            <a:fld id="{307E6868-079E-1649-B8D1-459B42CE4DE3}" type="slidenum">
              <a:rPr lang="en-US" smtClean="0"/>
              <a:t>21</a:t>
            </a:fld>
            <a:endParaRPr lang="en-US"/>
          </a:p>
        </p:txBody>
      </p:sp>
      <p:sp>
        <p:nvSpPr>
          <p:cNvPr id="5" name="TextBox 4">
            <a:extLst>
              <a:ext uri="{FF2B5EF4-FFF2-40B4-BE49-F238E27FC236}">
                <a16:creationId xmlns:a16="http://schemas.microsoft.com/office/drawing/2014/main" id="{97BABB82-8D09-A9D2-AF43-DC8C80111A4F}"/>
              </a:ext>
            </a:extLst>
          </p:cNvPr>
          <p:cNvSpPr txBox="1"/>
          <p:nvPr/>
        </p:nvSpPr>
        <p:spPr>
          <a:xfrm>
            <a:off x="547297" y="1063379"/>
            <a:ext cx="8139501"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Open Sans"/>
                <a:ea typeface="Calibri"/>
                <a:cs typeface="Calibri"/>
              </a:rPr>
              <a:t>What am I asking the member of Congress to do?</a:t>
            </a:r>
            <a:endParaRPr lang="en-US" dirty="0"/>
          </a:p>
          <a:p>
            <a:endParaRPr lang="en-US" sz="2200" dirty="0">
              <a:latin typeface="Open Sans"/>
              <a:ea typeface="Calibri"/>
              <a:cs typeface="Calibri"/>
            </a:endParaRPr>
          </a:p>
          <a:p>
            <a:pPr marL="342900" indent="-342900">
              <a:buFont typeface="Arial"/>
              <a:buChar char="•"/>
            </a:pPr>
            <a:r>
              <a:rPr lang="en-US" sz="2200" dirty="0">
                <a:latin typeface="Open Sans"/>
                <a:ea typeface="Calibri"/>
                <a:cs typeface="Calibri"/>
              </a:rPr>
              <a:t>Can you describe the action you're wishing the legislator to take in the form of a yes or no question? (i.e., "Will you co-sponsor . . ." or "Will you speak to . . .”</a:t>
            </a:r>
            <a:endParaRPr lang="en-US" dirty="0"/>
          </a:p>
          <a:p>
            <a:pPr marL="342900" indent="-342900">
              <a:buFont typeface="Arial"/>
              <a:buChar char="•"/>
            </a:pPr>
            <a:endParaRPr lang="en-US" sz="2200" dirty="0">
              <a:latin typeface="Open Sans"/>
              <a:ea typeface="Calibri"/>
              <a:cs typeface="Calibri"/>
            </a:endParaRPr>
          </a:p>
          <a:p>
            <a:pPr marL="342900" indent="-342900">
              <a:buFont typeface="Arial"/>
              <a:buChar char="•"/>
            </a:pPr>
            <a:r>
              <a:rPr lang="en-US" sz="2200" dirty="0">
                <a:latin typeface="Open Sans"/>
                <a:ea typeface="Calibri"/>
                <a:cs typeface="Calibri"/>
              </a:rPr>
              <a:t>Remember that your outreach to a congressional office isn't complete until you get a clear "yes" or "no" answer. </a:t>
            </a:r>
            <a:endParaRPr lang="en-US" dirty="0"/>
          </a:p>
          <a:p>
            <a:pPr marL="342900" indent="-342900">
              <a:buFont typeface="Arial"/>
              <a:buChar char="•"/>
            </a:pPr>
            <a:endParaRPr lang="en-US" sz="2200" dirty="0">
              <a:latin typeface="Open Sans"/>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201901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C9CBA-11CE-12E3-4D5C-93561F3FA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4BC6B-5F33-FA88-C904-79EC209961CF}"/>
              </a:ext>
            </a:extLst>
          </p:cNvPr>
          <p:cNvSpPr>
            <a:spLocks noGrp="1"/>
          </p:cNvSpPr>
          <p:nvPr>
            <p:ph type="title"/>
          </p:nvPr>
        </p:nvSpPr>
        <p:spPr>
          <a:xfrm>
            <a:off x="301821" y="102393"/>
            <a:ext cx="7902806" cy="920495"/>
          </a:xfrm>
        </p:spPr>
        <p:txBody>
          <a:bodyPr>
            <a:normAutofit/>
          </a:bodyPr>
          <a:lstStyle/>
          <a:p>
            <a:r>
              <a:rPr lang="en-US" sz="3600" b="1" dirty="0">
                <a:solidFill>
                  <a:srgbClr val="D50032"/>
                </a:solidFill>
                <a:latin typeface="Open Sans"/>
                <a:ea typeface="Open Sans"/>
                <a:cs typeface="Open Sans"/>
              </a:rPr>
              <a:t>Global Fund Laser Talk</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B5E22D06-A12A-B243-25FC-B3F69476BABD}"/>
              </a:ext>
            </a:extLst>
          </p:cNvPr>
          <p:cNvSpPr>
            <a:spLocks noGrp="1"/>
          </p:cNvSpPr>
          <p:nvPr>
            <p:ph type="sldNum" sz="quarter" idx="12"/>
          </p:nvPr>
        </p:nvSpPr>
        <p:spPr/>
        <p:txBody>
          <a:bodyPr/>
          <a:lstStyle/>
          <a:p>
            <a:fld id="{307E6868-079E-1649-B8D1-459B42CE4DE3}" type="slidenum">
              <a:rPr lang="en-US" smtClean="0"/>
              <a:t>22</a:t>
            </a:fld>
            <a:endParaRPr lang="en-US"/>
          </a:p>
        </p:txBody>
      </p:sp>
      <p:sp>
        <p:nvSpPr>
          <p:cNvPr id="5" name="TextBox 4">
            <a:extLst>
              <a:ext uri="{FF2B5EF4-FFF2-40B4-BE49-F238E27FC236}">
                <a16:creationId xmlns:a16="http://schemas.microsoft.com/office/drawing/2014/main" id="{DB0CFF9A-981C-7CB2-1805-831598EA842C}"/>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7" name="TextBox 6">
            <a:extLst>
              <a:ext uri="{FF2B5EF4-FFF2-40B4-BE49-F238E27FC236}">
                <a16:creationId xmlns:a16="http://schemas.microsoft.com/office/drawing/2014/main" id="{528EB873-C903-93AE-8213-FC2A0F1B0714}"/>
              </a:ext>
            </a:extLst>
          </p:cNvPr>
          <p:cNvSpPr txBox="1"/>
          <p:nvPr/>
        </p:nvSpPr>
        <p:spPr>
          <a:xfrm>
            <a:off x="759417" y="1289257"/>
            <a:ext cx="7625673"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3200" b="1" dirty="0">
                <a:latin typeface="Open Sans"/>
                <a:ea typeface="Open Sans"/>
                <a:cs typeface="Segoe UI"/>
              </a:rPr>
              <a:t>Listen for the EPIC elements: </a:t>
            </a:r>
            <a:r>
              <a:rPr lang="en-US" sz="3200" b="1" dirty="0">
                <a:latin typeface="Open Sans"/>
                <a:ea typeface="Calibri"/>
                <a:cs typeface="Calibri"/>
              </a:rPr>
              <a:t>   </a:t>
            </a:r>
          </a:p>
          <a:p>
            <a:r>
              <a:rPr lang="en-US" sz="3200" b="1" dirty="0">
                <a:latin typeface="Open Sans"/>
                <a:ea typeface="Calibri"/>
                <a:cs typeface="Calibri"/>
              </a:rPr>
              <a:t>	E</a:t>
            </a:r>
            <a:r>
              <a:rPr lang="en-US" sz="3200" dirty="0">
                <a:latin typeface="Open Sans"/>
                <a:ea typeface="Calibri"/>
                <a:cs typeface="Calibri"/>
              </a:rPr>
              <a:t>ngage</a:t>
            </a:r>
          </a:p>
          <a:p>
            <a:r>
              <a:rPr lang="en-US" sz="3200" b="1" dirty="0">
                <a:latin typeface="Open Sans"/>
                <a:ea typeface="Calibri"/>
                <a:cs typeface="Calibri"/>
              </a:rPr>
              <a:t>   P</a:t>
            </a:r>
            <a:r>
              <a:rPr lang="en-US" sz="3200" dirty="0">
                <a:latin typeface="Open Sans"/>
                <a:ea typeface="Calibri"/>
                <a:cs typeface="Calibri"/>
              </a:rPr>
              <a:t>roblem</a:t>
            </a:r>
          </a:p>
          <a:p>
            <a:r>
              <a:rPr lang="en-US" sz="3200" b="1" dirty="0">
                <a:latin typeface="Open Sans"/>
                <a:ea typeface="Calibri"/>
                <a:cs typeface="Calibri"/>
              </a:rPr>
              <a:t>  	I</a:t>
            </a:r>
            <a:r>
              <a:rPr lang="en-US" sz="3200" dirty="0">
                <a:latin typeface="Open Sans"/>
                <a:ea typeface="Calibri"/>
                <a:cs typeface="Calibri"/>
              </a:rPr>
              <a:t>nform</a:t>
            </a:r>
          </a:p>
          <a:p>
            <a:r>
              <a:rPr lang="en-US" sz="3200" b="1" dirty="0">
                <a:latin typeface="Open Sans"/>
                <a:ea typeface="Calibri"/>
                <a:cs typeface="Calibri"/>
              </a:rPr>
              <a:t>  	C</a:t>
            </a:r>
            <a:r>
              <a:rPr lang="en-US" sz="3200" dirty="0">
                <a:latin typeface="Open Sans"/>
                <a:ea typeface="Calibri"/>
                <a:cs typeface="Calibri"/>
              </a:rPr>
              <a:t>all to action</a:t>
            </a:r>
            <a:endParaRPr lang="en-US" sz="4400" dirty="0">
              <a:latin typeface="Open Sans"/>
              <a:ea typeface="Calibri"/>
              <a:cs typeface="Calibri"/>
            </a:endParaRPr>
          </a:p>
        </p:txBody>
      </p:sp>
    </p:spTree>
    <p:extLst>
      <p:ext uri="{BB962C8B-B14F-4D97-AF65-F5344CB8AC3E}">
        <p14:creationId xmlns:p14="http://schemas.microsoft.com/office/powerpoint/2010/main" val="44095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020C-1DC0-6630-346E-3B2940B29BD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D8DF2B-7028-B05F-97E5-44361E878681}"/>
              </a:ext>
            </a:extLst>
          </p:cNvPr>
          <p:cNvSpPr>
            <a:spLocks noGrp="1"/>
          </p:cNvSpPr>
          <p:nvPr>
            <p:ph type="sldNum" sz="quarter" idx="12"/>
          </p:nvPr>
        </p:nvSpPr>
        <p:spPr/>
        <p:txBody>
          <a:bodyPr/>
          <a:lstStyle/>
          <a:p>
            <a:fld id="{307E6868-079E-1649-B8D1-459B42CE4DE3}" type="slidenum">
              <a:rPr lang="en-US" smtClean="0"/>
              <a:t>23</a:t>
            </a:fld>
            <a:endParaRPr lang="en-US"/>
          </a:p>
        </p:txBody>
      </p:sp>
      <p:sp>
        <p:nvSpPr>
          <p:cNvPr id="5" name="TextBox 4">
            <a:extLst>
              <a:ext uri="{FF2B5EF4-FFF2-40B4-BE49-F238E27FC236}">
                <a16:creationId xmlns:a16="http://schemas.microsoft.com/office/drawing/2014/main" id="{8E83AFCD-AB9E-1DCB-FE70-877925B05F7E}"/>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7" name="TextBox 6">
            <a:extLst>
              <a:ext uri="{FF2B5EF4-FFF2-40B4-BE49-F238E27FC236}">
                <a16:creationId xmlns:a16="http://schemas.microsoft.com/office/drawing/2014/main" id="{D0BD6689-D981-1805-5611-3838F4EFC23D}"/>
              </a:ext>
            </a:extLst>
          </p:cNvPr>
          <p:cNvSpPr txBox="1"/>
          <p:nvPr/>
        </p:nvSpPr>
        <p:spPr>
          <a:xfrm>
            <a:off x="457200" y="1289257"/>
            <a:ext cx="8041845" cy="3498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Engage:</a:t>
            </a:r>
            <a:br>
              <a:rPr lang="en-US" sz="2800" b="1" dirty="0">
                <a:latin typeface="Open Sans"/>
                <a:ea typeface="Open Sans"/>
                <a:cs typeface="Open Sans"/>
              </a:rPr>
            </a:br>
            <a:r>
              <a:rPr lang="en-US" sz="2800" b="1" dirty="0">
                <a:latin typeface="Open Sans"/>
                <a:ea typeface="Open Sans"/>
                <a:cs typeface="Open Sans"/>
              </a:rPr>
              <a:t> </a:t>
            </a:r>
            <a:r>
              <a:rPr lang="en-US" sz="2800" dirty="0">
                <a:latin typeface="Open Sans"/>
                <a:ea typeface="Open Sans"/>
                <a:cs typeface="Open Sans"/>
              </a:rPr>
              <a:t>At the height of the AIDS crisis, the world came together to create the Global Fund to Fight AIDS, Tuberculosis and Malaria. Over the past two decades</a:t>
            </a:r>
            <a:r>
              <a:rPr lang="en-US" sz="2800" b="1" dirty="0">
                <a:latin typeface="Open Sans"/>
                <a:ea typeface="Open Sans"/>
                <a:cs typeface="Open Sans"/>
              </a:rPr>
              <a:t>, this partnership has helped save 65 million lives</a:t>
            </a:r>
            <a:r>
              <a:rPr lang="en-US" sz="2800" dirty="0">
                <a:latin typeface="Open Sans"/>
                <a:ea typeface="Open Sans"/>
                <a:cs typeface="Open Sans"/>
              </a:rPr>
              <a:t> and has </a:t>
            </a:r>
            <a:r>
              <a:rPr lang="en-US" sz="2800" b="1" dirty="0">
                <a:latin typeface="Open Sans"/>
                <a:ea typeface="Open Sans"/>
                <a:cs typeface="Open Sans"/>
              </a:rPr>
              <a:t>always received bipartisan support in Congress</a:t>
            </a:r>
            <a:r>
              <a:rPr lang="en-US" sz="2800" dirty="0">
                <a:latin typeface="Open Sans"/>
                <a:ea typeface="Open Sans"/>
                <a:cs typeface="Open Sans"/>
              </a:rPr>
              <a:t>.</a:t>
            </a:r>
            <a:endParaRPr lang="en-US" sz="2800" dirty="0"/>
          </a:p>
        </p:txBody>
      </p:sp>
      <p:sp>
        <p:nvSpPr>
          <p:cNvPr id="2" name="Title 1">
            <a:extLst>
              <a:ext uri="{FF2B5EF4-FFF2-40B4-BE49-F238E27FC236}">
                <a16:creationId xmlns:a16="http://schemas.microsoft.com/office/drawing/2014/main" id="{67C2BDC6-1905-564B-2D4B-D857F839FCC2}"/>
              </a:ext>
            </a:extLst>
          </p:cNvPr>
          <p:cNvSpPr>
            <a:spLocks noGrp="1"/>
          </p:cNvSpPr>
          <p:nvPr>
            <p:ph type="title"/>
          </p:nvPr>
        </p:nvSpPr>
        <p:spPr>
          <a:xfrm>
            <a:off x="301821" y="102393"/>
            <a:ext cx="7902806" cy="920495"/>
          </a:xfrm>
        </p:spPr>
        <p:txBody>
          <a:bodyPr>
            <a:normAutofit/>
          </a:bodyPr>
          <a:lstStyle/>
          <a:p>
            <a:r>
              <a:rPr lang="en-US" sz="3200" b="1" dirty="0">
                <a:solidFill>
                  <a:srgbClr val="D50032"/>
                </a:solidFill>
                <a:latin typeface="Open Sans"/>
                <a:ea typeface="Open Sans"/>
                <a:cs typeface="Open Sans"/>
              </a:rPr>
              <a:t>Global Fund Laser Talk</a:t>
            </a:r>
            <a:endParaRPr lang="en-US" sz="3200" b="1" dirty="0">
              <a:solidFill>
                <a:srgbClr val="D50032"/>
              </a:solidFill>
            </a:endParaRPr>
          </a:p>
        </p:txBody>
      </p:sp>
    </p:spTree>
    <p:extLst>
      <p:ext uri="{BB962C8B-B14F-4D97-AF65-F5344CB8AC3E}">
        <p14:creationId xmlns:p14="http://schemas.microsoft.com/office/powerpoint/2010/main" val="173467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EE02-D1D5-EAFF-D751-733F05BFA0A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012A66-E723-DC1B-9633-A4DAEFBBA822}"/>
              </a:ext>
            </a:extLst>
          </p:cNvPr>
          <p:cNvSpPr>
            <a:spLocks noGrp="1"/>
          </p:cNvSpPr>
          <p:nvPr>
            <p:ph type="sldNum" sz="quarter" idx="12"/>
          </p:nvPr>
        </p:nvSpPr>
        <p:spPr/>
        <p:txBody>
          <a:bodyPr/>
          <a:lstStyle/>
          <a:p>
            <a:fld id="{307E6868-079E-1649-B8D1-459B42CE4DE3}" type="slidenum">
              <a:rPr lang="en-US" smtClean="0"/>
              <a:t>24</a:t>
            </a:fld>
            <a:endParaRPr lang="en-US"/>
          </a:p>
        </p:txBody>
      </p:sp>
      <p:sp>
        <p:nvSpPr>
          <p:cNvPr id="5" name="TextBox 4">
            <a:extLst>
              <a:ext uri="{FF2B5EF4-FFF2-40B4-BE49-F238E27FC236}">
                <a16:creationId xmlns:a16="http://schemas.microsoft.com/office/drawing/2014/main" id="{C01B631A-3DDA-4519-72DB-D313EB74C557}"/>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701CC726-B59E-1F6E-59C9-AB9D10EB91C4}"/>
              </a:ext>
            </a:extLst>
          </p:cNvPr>
          <p:cNvSpPr txBox="1"/>
          <p:nvPr/>
        </p:nvSpPr>
        <p:spPr>
          <a:xfrm>
            <a:off x="355874" y="562640"/>
            <a:ext cx="7806488" cy="4297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latin typeface="Open Sans"/>
              <a:ea typeface="Open Sans"/>
              <a:cs typeface="Open Sans"/>
            </a:endParaRPr>
          </a:p>
          <a:p>
            <a:pPr>
              <a:lnSpc>
                <a:spcPct val="114000"/>
              </a:lnSpc>
            </a:pPr>
            <a:r>
              <a:rPr lang="en-US" sz="2800" b="1" dirty="0">
                <a:latin typeface="Open Sans"/>
                <a:ea typeface="Open Sans"/>
                <a:cs typeface="Open Sans"/>
              </a:rPr>
              <a:t>Problem: </a:t>
            </a:r>
            <a:br>
              <a:rPr lang="en-US" sz="2800" b="1" dirty="0">
                <a:latin typeface="Open Sans"/>
                <a:ea typeface="Open Sans"/>
                <a:cs typeface="Open Sans"/>
              </a:rPr>
            </a:br>
            <a:r>
              <a:rPr lang="en-US" sz="2800" dirty="0">
                <a:latin typeface="Open Sans"/>
                <a:ea typeface="Open Sans"/>
                <a:cs typeface="Open Sans"/>
              </a:rPr>
              <a:t>Despite recent </a:t>
            </a:r>
            <a:r>
              <a:rPr lang="en-US" sz="2800" b="1" dirty="0">
                <a:latin typeface="Open Sans"/>
                <a:ea typeface="Open Sans"/>
                <a:cs typeface="Open Sans"/>
              </a:rPr>
              <a:t>progress in global health</a:t>
            </a:r>
            <a:r>
              <a:rPr lang="en-US" sz="2800" dirty="0">
                <a:latin typeface="Open Sans"/>
                <a:ea typeface="Open Sans"/>
                <a:cs typeface="Open Sans"/>
              </a:rPr>
              <a:t>, millions of people are still suffering and left behind by their health systems. For example, tuberculosis (TB) — </a:t>
            </a:r>
            <a:r>
              <a:rPr lang="en-US" sz="2800" b="1" dirty="0">
                <a:latin typeface="Open Sans"/>
                <a:ea typeface="Open Sans"/>
                <a:cs typeface="Open Sans"/>
              </a:rPr>
              <a:t>the world’s leading infectious disease killer </a:t>
            </a:r>
            <a:r>
              <a:rPr lang="en-US" sz="2800" dirty="0">
                <a:latin typeface="Open Sans"/>
                <a:ea typeface="Open Sans"/>
                <a:cs typeface="Open Sans"/>
              </a:rPr>
              <a:t>— sickened almost </a:t>
            </a:r>
            <a:r>
              <a:rPr lang="en-US" sz="2800" b="1" dirty="0">
                <a:latin typeface="Open Sans"/>
                <a:ea typeface="Open Sans"/>
                <a:cs typeface="Open Sans"/>
              </a:rPr>
              <a:t>11 million </a:t>
            </a:r>
            <a:r>
              <a:rPr lang="en-US" sz="2800" dirty="0">
                <a:latin typeface="Open Sans"/>
                <a:ea typeface="Open Sans"/>
                <a:cs typeface="Open Sans"/>
              </a:rPr>
              <a:t>and </a:t>
            </a:r>
            <a:r>
              <a:rPr lang="en-US" sz="2800" b="1" dirty="0">
                <a:latin typeface="Open Sans"/>
                <a:ea typeface="Open Sans"/>
                <a:cs typeface="Open Sans"/>
              </a:rPr>
              <a:t>killed 1.25 million people </a:t>
            </a:r>
            <a:r>
              <a:rPr lang="en-US" sz="2800" dirty="0">
                <a:latin typeface="Open Sans"/>
                <a:ea typeface="Open Sans"/>
                <a:cs typeface="Open Sans"/>
              </a:rPr>
              <a:t>in 2023 alone. </a:t>
            </a:r>
            <a:endParaRPr lang="en-US" sz="2800" dirty="0">
              <a:ea typeface="Calibri"/>
              <a:cs typeface="Calibri"/>
            </a:endParaRPr>
          </a:p>
        </p:txBody>
      </p:sp>
      <p:sp>
        <p:nvSpPr>
          <p:cNvPr id="2" name="Title 1">
            <a:extLst>
              <a:ext uri="{FF2B5EF4-FFF2-40B4-BE49-F238E27FC236}">
                <a16:creationId xmlns:a16="http://schemas.microsoft.com/office/drawing/2014/main" id="{4685BFA4-7FE6-2C7F-2E58-0FB28AB8D04F}"/>
              </a:ext>
            </a:extLst>
          </p:cNvPr>
          <p:cNvSpPr>
            <a:spLocks noGrp="1"/>
          </p:cNvSpPr>
          <p:nvPr>
            <p:ph type="title"/>
          </p:nvPr>
        </p:nvSpPr>
        <p:spPr>
          <a:xfrm>
            <a:off x="301821" y="102393"/>
            <a:ext cx="7902806" cy="920495"/>
          </a:xfrm>
        </p:spPr>
        <p:txBody>
          <a:bodyPr>
            <a:normAutofit/>
          </a:bodyPr>
          <a:lstStyle/>
          <a:p>
            <a:r>
              <a:rPr lang="en-US" sz="3200">
                <a:solidFill>
                  <a:srgbClr val="D50032"/>
                </a:solidFill>
                <a:latin typeface="Open Sans"/>
                <a:ea typeface="Open Sans"/>
                <a:cs typeface="Open Sans"/>
              </a:rPr>
              <a:t>Global Fund Laser Talk</a:t>
            </a:r>
            <a:endParaRPr lang="en-US" sz="3200">
              <a:solidFill>
                <a:srgbClr val="D50032"/>
              </a:solidFill>
            </a:endParaRPr>
          </a:p>
        </p:txBody>
      </p:sp>
    </p:spTree>
    <p:extLst>
      <p:ext uri="{BB962C8B-B14F-4D97-AF65-F5344CB8AC3E}">
        <p14:creationId xmlns:p14="http://schemas.microsoft.com/office/powerpoint/2010/main" val="301273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7A68-30C7-00B6-7D0B-34D1E7807A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39B0D-071D-7D1B-44EF-F6E43D5D1255}"/>
              </a:ext>
            </a:extLst>
          </p:cNvPr>
          <p:cNvSpPr>
            <a:spLocks noGrp="1"/>
          </p:cNvSpPr>
          <p:nvPr>
            <p:ph type="sldNum" sz="quarter" idx="12"/>
          </p:nvPr>
        </p:nvSpPr>
        <p:spPr/>
        <p:txBody>
          <a:bodyPr/>
          <a:lstStyle/>
          <a:p>
            <a:fld id="{307E6868-079E-1649-B8D1-459B42CE4DE3}" type="slidenum">
              <a:rPr lang="en-US" smtClean="0"/>
              <a:t>25</a:t>
            </a:fld>
            <a:endParaRPr lang="en-US"/>
          </a:p>
        </p:txBody>
      </p:sp>
      <p:sp>
        <p:nvSpPr>
          <p:cNvPr id="5" name="TextBox 4">
            <a:extLst>
              <a:ext uri="{FF2B5EF4-FFF2-40B4-BE49-F238E27FC236}">
                <a16:creationId xmlns:a16="http://schemas.microsoft.com/office/drawing/2014/main" id="{C5D14952-96C9-C250-77DC-7F3BED14018A}"/>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032F2402-1310-028E-3F22-4D69A0E4ABF4}"/>
              </a:ext>
            </a:extLst>
          </p:cNvPr>
          <p:cNvSpPr txBox="1"/>
          <p:nvPr/>
        </p:nvSpPr>
        <p:spPr>
          <a:xfrm>
            <a:off x="301821" y="1289257"/>
            <a:ext cx="8739309" cy="3009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Inform: </a:t>
            </a:r>
            <a:br>
              <a:rPr lang="en-US" sz="2800" b="1" dirty="0">
                <a:latin typeface="Open Sans"/>
                <a:ea typeface="Open Sans"/>
                <a:cs typeface="Open Sans"/>
              </a:rPr>
            </a:br>
            <a:r>
              <a:rPr lang="en-US" sz="2800" dirty="0">
                <a:latin typeface="Open Sans"/>
                <a:ea typeface="Open Sans"/>
                <a:cs typeface="Open Sans"/>
              </a:rPr>
              <a:t>This fall, world leaders will make new pledges to the Global Fund. The U.S. has played a key leadership role for decades. </a:t>
            </a:r>
            <a:r>
              <a:rPr lang="en-US" sz="2800" b="1" dirty="0">
                <a:latin typeface="Open Sans"/>
                <a:ea typeface="Open Sans"/>
                <a:cs typeface="Open Sans"/>
              </a:rPr>
              <a:t>Our pledges bring other donors to the table</a:t>
            </a:r>
            <a:r>
              <a:rPr lang="en-US" sz="2800" dirty="0">
                <a:latin typeface="Open Sans"/>
                <a:ea typeface="Open Sans"/>
                <a:cs typeface="Open Sans"/>
              </a:rPr>
              <a:t> by committing to </a:t>
            </a:r>
            <a:r>
              <a:rPr lang="en-US" sz="2800" b="1" dirty="0">
                <a:latin typeface="Open Sans"/>
                <a:ea typeface="Open Sans"/>
                <a:cs typeface="Open Sans"/>
              </a:rPr>
              <a:t>matching $1 for every $2 </a:t>
            </a:r>
            <a:r>
              <a:rPr lang="en-US" sz="2800" dirty="0">
                <a:latin typeface="Open Sans"/>
                <a:ea typeface="Open Sans"/>
                <a:cs typeface="Open Sans"/>
              </a:rPr>
              <a:t>from other countries.</a:t>
            </a:r>
          </a:p>
        </p:txBody>
      </p:sp>
      <p:sp>
        <p:nvSpPr>
          <p:cNvPr id="2" name="Title 1">
            <a:extLst>
              <a:ext uri="{FF2B5EF4-FFF2-40B4-BE49-F238E27FC236}">
                <a16:creationId xmlns:a16="http://schemas.microsoft.com/office/drawing/2014/main" id="{D6A97C35-6EA9-1F71-BB42-F7435F934AD9}"/>
              </a:ext>
            </a:extLst>
          </p:cNvPr>
          <p:cNvSpPr>
            <a:spLocks noGrp="1"/>
          </p:cNvSpPr>
          <p:nvPr>
            <p:ph type="title"/>
          </p:nvPr>
        </p:nvSpPr>
        <p:spPr>
          <a:xfrm>
            <a:off x="301821" y="102393"/>
            <a:ext cx="7902806" cy="920495"/>
          </a:xfrm>
        </p:spPr>
        <p:txBody>
          <a:bodyPr>
            <a:normAutofit/>
          </a:bodyPr>
          <a:lstStyle/>
          <a:p>
            <a:r>
              <a:rPr lang="en-US" sz="3200">
                <a:solidFill>
                  <a:srgbClr val="D50032"/>
                </a:solidFill>
                <a:latin typeface="Open Sans"/>
                <a:ea typeface="Open Sans"/>
                <a:cs typeface="Open Sans"/>
              </a:rPr>
              <a:t>Global Fund Laser Talk</a:t>
            </a:r>
            <a:endParaRPr lang="en-US" sz="3200">
              <a:solidFill>
                <a:srgbClr val="D50032"/>
              </a:solidFill>
            </a:endParaRPr>
          </a:p>
        </p:txBody>
      </p:sp>
    </p:spTree>
    <p:extLst>
      <p:ext uri="{BB962C8B-B14F-4D97-AF65-F5344CB8AC3E}">
        <p14:creationId xmlns:p14="http://schemas.microsoft.com/office/powerpoint/2010/main" val="416523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E8F46-BF13-FCB3-3523-3AD447DD2D1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157D90-A264-BA20-136A-8D28EDC20B8F}"/>
              </a:ext>
            </a:extLst>
          </p:cNvPr>
          <p:cNvSpPr>
            <a:spLocks noGrp="1"/>
          </p:cNvSpPr>
          <p:nvPr>
            <p:ph type="sldNum" sz="quarter" idx="12"/>
          </p:nvPr>
        </p:nvSpPr>
        <p:spPr/>
        <p:txBody>
          <a:bodyPr/>
          <a:lstStyle/>
          <a:p>
            <a:fld id="{307E6868-079E-1649-B8D1-459B42CE4DE3}" type="slidenum">
              <a:rPr lang="en-US" smtClean="0"/>
              <a:t>26</a:t>
            </a:fld>
            <a:endParaRPr lang="en-US"/>
          </a:p>
        </p:txBody>
      </p:sp>
      <p:sp>
        <p:nvSpPr>
          <p:cNvPr id="5" name="TextBox 4">
            <a:extLst>
              <a:ext uri="{FF2B5EF4-FFF2-40B4-BE49-F238E27FC236}">
                <a16:creationId xmlns:a16="http://schemas.microsoft.com/office/drawing/2014/main" id="{4AD460FE-280B-4583-F18B-AB767AADD59B}"/>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215CFEC6-84B9-FDE3-5751-CCEEC1E86D90}"/>
              </a:ext>
            </a:extLst>
          </p:cNvPr>
          <p:cNvSpPr txBox="1"/>
          <p:nvPr/>
        </p:nvSpPr>
        <p:spPr>
          <a:xfrm>
            <a:off x="301822" y="891540"/>
            <a:ext cx="8693588" cy="3989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Call to Action: </a:t>
            </a:r>
            <a:br>
              <a:rPr lang="en-US" sz="2800" b="1" dirty="0">
                <a:latin typeface="Open Sans"/>
                <a:ea typeface="Open Sans"/>
                <a:cs typeface="Open Sans"/>
              </a:rPr>
            </a:br>
            <a:r>
              <a:rPr lang="en-US" sz="2800" dirty="0">
                <a:latin typeface="Open Sans"/>
                <a:ea typeface="Open Sans"/>
                <a:cs typeface="Open Sans"/>
              </a:rPr>
              <a:t>We need bipartisan leadership in Congress to deliver vital funding for the Global Fund. This also encourages other donors to come forward. </a:t>
            </a:r>
            <a:r>
              <a:rPr lang="en-US" sz="2800" b="1" dirty="0">
                <a:latin typeface="Open Sans"/>
                <a:ea typeface="Open Sans"/>
                <a:cs typeface="Open Sans"/>
              </a:rPr>
              <a:t>Can we count on you to commit to continuing the U.S. 1:2 match</a:t>
            </a:r>
            <a:r>
              <a:rPr lang="en-US" sz="2800" dirty="0">
                <a:latin typeface="Open Sans"/>
                <a:ea typeface="Open Sans"/>
                <a:cs typeface="Open Sans"/>
              </a:rPr>
              <a:t>, and </a:t>
            </a:r>
            <a:r>
              <a:rPr lang="en-US" sz="2800" b="1" dirty="0">
                <a:latin typeface="Open Sans"/>
                <a:ea typeface="Open Sans"/>
                <a:cs typeface="Open Sans"/>
              </a:rPr>
              <a:t>will you also reach out to appropriators to ensure that this is included in the FY26 spending bill</a:t>
            </a:r>
            <a:r>
              <a:rPr lang="en-US" sz="2800" dirty="0">
                <a:latin typeface="Open Sans"/>
                <a:ea typeface="Open Sans"/>
                <a:cs typeface="Open Sans"/>
              </a:rPr>
              <a:t>?</a:t>
            </a:r>
            <a:endParaRPr lang="en-US" sz="2800" dirty="0"/>
          </a:p>
        </p:txBody>
      </p:sp>
      <p:sp>
        <p:nvSpPr>
          <p:cNvPr id="2" name="Title 1">
            <a:extLst>
              <a:ext uri="{FF2B5EF4-FFF2-40B4-BE49-F238E27FC236}">
                <a16:creationId xmlns:a16="http://schemas.microsoft.com/office/drawing/2014/main" id="{71AA9FCE-09A1-1B3A-56DF-A3257E358F92}"/>
              </a:ext>
            </a:extLst>
          </p:cNvPr>
          <p:cNvSpPr>
            <a:spLocks noGrp="1"/>
          </p:cNvSpPr>
          <p:nvPr>
            <p:ph type="title"/>
          </p:nvPr>
        </p:nvSpPr>
        <p:spPr>
          <a:xfrm>
            <a:off x="301821" y="102393"/>
            <a:ext cx="7902806" cy="920495"/>
          </a:xfrm>
        </p:spPr>
        <p:txBody>
          <a:bodyPr>
            <a:normAutofit/>
          </a:bodyPr>
          <a:lstStyle/>
          <a:p>
            <a:r>
              <a:rPr lang="en-US" sz="3200">
                <a:solidFill>
                  <a:srgbClr val="D50032"/>
                </a:solidFill>
                <a:latin typeface="Open Sans"/>
                <a:ea typeface="Open Sans"/>
                <a:cs typeface="Open Sans"/>
              </a:rPr>
              <a:t>Global Fund Laser Talk</a:t>
            </a:r>
            <a:endParaRPr lang="en-US" sz="3200">
              <a:solidFill>
                <a:srgbClr val="D50032"/>
              </a:solidFill>
            </a:endParaRPr>
          </a:p>
        </p:txBody>
      </p:sp>
    </p:spTree>
    <p:extLst>
      <p:ext uri="{BB962C8B-B14F-4D97-AF65-F5344CB8AC3E}">
        <p14:creationId xmlns:p14="http://schemas.microsoft.com/office/powerpoint/2010/main" val="123639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CE8E-04A5-A730-1079-14D092C84319}"/>
              </a:ext>
            </a:extLst>
          </p:cNvPr>
          <p:cNvSpPr>
            <a:spLocks noGrp="1"/>
          </p:cNvSpPr>
          <p:nvPr>
            <p:ph type="title"/>
          </p:nvPr>
        </p:nvSpPr>
        <p:spPr/>
        <p:txBody>
          <a:bodyPr>
            <a:normAutofit/>
          </a:bodyPr>
          <a:lstStyle/>
          <a:p>
            <a:r>
              <a:rPr lang="en-US" sz="3000" b="1" dirty="0">
                <a:solidFill>
                  <a:srgbClr val="D50032"/>
                </a:solidFill>
                <a:latin typeface="Open Sans"/>
                <a:ea typeface="Open Sans"/>
                <a:cs typeface="Open Sans"/>
              </a:rPr>
              <a:t>Personalize your EPIC Laser Talk</a:t>
            </a:r>
            <a:endParaRPr lang="en-US" sz="3000" b="1" dirty="0">
              <a:solidFill>
                <a:srgbClr val="D50032"/>
              </a:solidFill>
            </a:endParaRPr>
          </a:p>
        </p:txBody>
      </p:sp>
      <p:sp>
        <p:nvSpPr>
          <p:cNvPr id="3" name="Slide Number Placeholder 2">
            <a:extLst>
              <a:ext uri="{FF2B5EF4-FFF2-40B4-BE49-F238E27FC236}">
                <a16:creationId xmlns:a16="http://schemas.microsoft.com/office/drawing/2014/main" id="{BD9C4C2F-BA65-81C0-657C-35227EF1BB8F}"/>
              </a:ext>
            </a:extLst>
          </p:cNvPr>
          <p:cNvSpPr>
            <a:spLocks noGrp="1"/>
          </p:cNvSpPr>
          <p:nvPr>
            <p:ph type="sldNum" sz="quarter" idx="12"/>
          </p:nvPr>
        </p:nvSpPr>
        <p:spPr/>
        <p:txBody>
          <a:bodyPr/>
          <a:lstStyle/>
          <a:p>
            <a:fld id="{307E6868-079E-1649-B8D1-459B42CE4DE3}" type="slidenum">
              <a:rPr lang="en-US" smtClean="0"/>
              <a:t>27</a:t>
            </a:fld>
            <a:endParaRPr lang="en-US"/>
          </a:p>
        </p:txBody>
      </p:sp>
      <p:sp>
        <p:nvSpPr>
          <p:cNvPr id="5" name="TextBox 4">
            <a:extLst>
              <a:ext uri="{FF2B5EF4-FFF2-40B4-BE49-F238E27FC236}">
                <a16:creationId xmlns:a16="http://schemas.microsoft.com/office/drawing/2014/main" id="{A0144D66-8188-0764-13BE-A3AFE95A8C50}"/>
              </a:ext>
            </a:extLst>
          </p:cNvPr>
          <p:cNvSpPr txBox="1"/>
          <p:nvPr/>
        </p:nvSpPr>
        <p:spPr>
          <a:xfrm>
            <a:off x="132348" y="762275"/>
            <a:ext cx="8879303" cy="44073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dirty="0">
              <a:latin typeface="Open Sans"/>
              <a:ea typeface="Calibri"/>
              <a:cs typeface="Calibri"/>
            </a:endParaRPr>
          </a:p>
          <a:p>
            <a:pPr algn="ctr">
              <a:lnSpc>
                <a:spcPct val="114000"/>
              </a:lnSpc>
            </a:pPr>
            <a:r>
              <a:rPr lang="en-US" sz="2000" b="1" dirty="0">
                <a:latin typeface="Open Sans"/>
                <a:ea typeface="Calibri"/>
                <a:cs typeface="Calibri"/>
              </a:rPr>
              <a:t>The budget reconciliation bill passed this summer holds vast potential to do real harm. And the push for the U.S. to stand up for the Global Fund to Fight AIDS, Tuberculosis and Malaria is on now. </a:t>
            </a:r>
            <a:endParaRPr lang="en-US" sz="2000" b="1" dirty="0">
              <a:latin typeface="Open Sans"/>
              <a:ea typeface="Open Sans"/>
              <a:cs typeface="Open Sans"/>
            </a:endParaRPr>
          </a:p>
          <a:p>
            <a:pPr algn="ctr"/>
            <a:endParaRPr lang="en-US" sz="2200" dirty="0">
              <a:latin typeface="Open Sans"/>
              <a:ea typeface="Calibri"/>
              <a:cs typeface="Calibri"/>
            </a:endParaRPr>
          </a:p>
          <a:p>
            <a:r>
              <a:rPr lang="en-US" sz="2400" dirty="0">
                <a:highlight>
                  <a:srgbClr val="FFFF00"/>
                </a:highlight>
                <a:latin typeface="Open Sans"/>
                <a:ea typeface="Calibri"/>
                <a:cs typeface="Calibri"/>
              </a:rPr>
              <a:t>RESULTS Laser Talks (updated soon): </a:t>
            </a:r>
            <a:endParaRPr lang="en-US" sz="2400" dirty="0">
              <a:highlight>
                <a:srgbClr val="FFFF00"/>
              </a:highlight>
              <a:latin typeface="Open Sans"/>
              <a:ea typeface="Open Sans"/>
              <a:cs typeface="Open Sans"/>
            </a:endParaRPr>
          </a:p>
          <a:p>
            <a:r>
              <a:rPr lang="en-US" sz="2400" dirty="0">
                <a:latin typeface="Open Sans"/>
                <a:ea typeface="Calibri"/>
                <a:cs typeface="Calibri"/>
                <a:hlinkClick r:id="rId2"/>
              </a:rPr>
              <a:t>https://results.org/volunteers/laser-talks</a:t>
            </a:r>
            <a:endParaRPr lang="en-US" sz="2400" dirty="0">
              <a:latin typeface="Open Sans"/>
              <a:ea typeface="Open Sans"/>
              <a:cs typeface="Open Sans"/>
            </a:endParaRPr>
          </a:p>
          <a:p>
            <a:pPr algn="ctr"/>
            <a:endParaRPr lang="en-US" sz="2000" dirty="0">
              <a:latin typeface="Open Sans"/>
              <a:ea typeface="Calibri"/>
              <a:cs typeface="Calibri"/>
            </a:endParaRPr>
          </a:p>
          <a:p>
            <a:pPr fontAlgn="base"/>
            <a:r>
              <a:rPr lang="en-US" sz="2400" dirty="0">
                <a:hlinkClick r:id="rId3"/>
              </a:rPr>
              <a:t>The Global Fund to Fight AIDS TB and Malaria </a:t>
            </a:r>
            <a:br>
              <a:rPr lang="en-US" sz="2400" dirty="0"/>
            </a:br>
            <a:endParaRPr lang="en-US" sz="2400" dirty="0"/>
          </a:p>
          <a:p>
            <a:pPr fontAlgn="base"/>
            <a:r>
              <a:rPr lang="en-US" sz="2400" dirty="0">
                <a:hlinkClick r:id="rId4"/>
              </a:rPr>
              <a:t>Gavi, The Vaccine Alliance </a:t>
            </a:r>
            <a:endParaRPr lang="en-US" sz="2400" dirty="0">
              <a:latin typeface="Open Sans"/>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94200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3352B-55CD-ECF2-B5E4-EB3AB67DA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27596-895D-779E-DF51-FA2B4A4D1295}"/>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Additional Resources</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99DE9EAE-9D2C-8A22-F703-DD7A8AD8C554}"/>
              </a:ext>
            </a:extLst>
          </p:cNvPr>
          <p:cNvSpPr>
            <a:spLocks noGrp="1"/>
          </p:cNvSpPr>
          <p:nvPr>
            <p:ph type="sldNum" sz="quarter" idx="12"/>
          </p:nvPr>
        </p:nvSpPr>
        <p:spPr/>
        <p:txBody>
          <a:bodyPr/>
          <a:lstStyle/>
          <a:p>
            <a:fld id="{307E6868-079E-1649-B8D1-459B42CE4DE3}" type="slidenum">
              <a:rPr lang="en-US" smtClean="0"/>
              <a:t>28</a:t>
            </a:fld>
            <a:endParaRPr lang="en-US"/>
          </a:p>
        </p:txBody>
      </p:sp>
      <p:sp>
        <p:nvSpPr>
          <p:cNvPr id="5" name="TextBox 4">
            <a:extLst>
              <a:ext uri="{FF2B5EF4-FFF2-40B4-BE49-F238E27FC236}">
                <a16:creationId xmlns:a16="http://schemas.microsoft.com/office/drawing/2014/main" id="{87F9C654-2C0C-5D0A-D265-F0B22B246917}"/>
              </a:ext>
            </a:extLst>
          </p:cNvPr>
          <p:cNvSpPr txBox="1"/>
          <p:nvPr/>
        </p:nvSpPr>
        <p:spPr>
          <a:xfrm>
            <a:off x="0" y="762274"/>
            <a:ext cx="914400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dirty="0">
              <a:latin typeface="Open Sans"/>
              <a:ea typeface="Calibri"/>
              <a:cs typeface="Calibri"/>
            </a:endParaRPr>
          </a:p>
          <a:p>
            <a:pPr algn="ctr"/>
            <a:endParaRPr lang="en-US" sz="2000" dirty="0">
              <a:latin typeface="Open Sans"/>
              <a:ea typeface="Calibri"/>
              <a:cs typeface="Calibri"/>
            </a:endParaRPr>
          </a:p>
          <a:p>
            <a:endParaRPr lang="en-US" sz="2400" b="1" dirty="0">
              <a:latin typeface="Open Sans"/>
              <a:ea typeface="Calibri"/>
              <a:cs typeface="Calibri"/>
            </a:endParaRPr>
          </a:p>
          <a:p>
            <a:endParaRPr lang="en-US" sz="2400" b="1" dirty="0">
              <a:latin typeface="Open Sans"/>
              <a:ea typeface="Calibri"/>
              <a:cs typeface="Calibri"/>
            </a:endParaRPr>
          </a:p>
          <a:p>
            <a:r>
              <a:rPr lang="en-US" sz="2400" b="1" dirty="0">
                <a:latin typeface="Open Sans"/>
                <a:ea typeface="Calibri"/>
                <a:cs typeface="Calibri"/>
              </a:rPr>
              <a:t>2024 Global Fund Report: </a:t>
            </a:r>
            <a:r>
              <a:rPr lang="en-US" sz="2400" b="1" dirty="0">
                <a:latin typeface="Open Sans"/>
                <a:ea typeface="Calibri"/>
                <a:cs typeface="Calibri"/>
                <a:hlinkClick r:id="rId2"/>
              </a:rPr>
              <a:t>https://tinyurl.com/GF2024Report</a:t>
            </a:r>
            <a:endParaRPr lang="en-US" sz="2400" b="1" dirty="0">
              <a:ea typeface="Calibri"/>
              <a:cs typeface="Calibri"/>
            </a:endParaRPr>
          </a:p>
          <a:p>
            <a:endParaRPr lang="en-US" sz="2200" dirty="0">
              <a:ea typeface="+mn-lt"/>
              <a:cs typeface="+mn-lt"/>
            </a:endParaRPr>
          </a:p>
          <a:p>
            <a:pPr marL="342900" indent="-342900">
              <a:buFont typeface="Arial"/>
              <a:buChar char="•"/>
            </a:pPr>
            <a:endParaRPr lang="en-US" sz="2200" dirty="0">
              <a:latin typeface="Open Sans"/>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160064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B403DA-9495-F938-123B-93F423A2AB1F}"/>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AB6060BD-DFF8-D83F-1E7D-2E65BAEB98FD}"/>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F8AF43A4-B73C-CCD9-1D56-38A144D69069}"/>
              </a:ext>
            </a:extLst>
          </p:cNvPr>
          <p:cNvSpPr txBox="1"/>
          <p:nvPr/>
        </p:nvSpPr>
        <p:spPr>
          <a:xfrm>
            <a:off x="0" y="1263840"/>
            <a:ext cx="8985346" cy="883981"/>
          </a:xfrm>
          <a:prstGeom prst="rect">
            <a:avLst/>
          </a:prstGeom>
          <a:noFill/>
          <a:ln>
            <a:noFill/>
          </a:ln>
        </p:spPr>
        <p:txBody>
          <a:bodyPr spcFirstLastPara="1" wrap="square" lIns="91425" tIns="45700" rIns="91425" bIns="45700" anchor="t" anchorCtr="0">
            <a:normAutofit fontScale="62500" lnSpcReduction="20000"/>
          </a:bodyPr>
          <a:lstStyle/>
          <a:p>
            <a:pPr marL="71120" marR="0" lvl="3" indent="0" algn="ctr"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Additional advocacy actions you can take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ctr"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C90ADA61-CAC2-D285-714F-5A9876C9A3EA}"/>
              </a:ext>
            </a:extLst>
          </p:cNvPr>
          <p:cNvPicPr>
            <a:picLocks noChangeAspect="1"/>
          </p:cNvPicPr>
          <p:nvPr/>
        </p:nvPicPr>
        <p:blipFill>
          <a:blip r:embed="rId3"/>
          <a:stretch>
            <a:fillRect/>
          </a:stretch>
        </p:blipFill>
        <p:spPr>
          <a:xfrm>
            <a:off x="0" y="1885445"/>
            <a:ext cx="9144000" cy="1372609"/>
          </a:xfrm>
          <a:prstGeom prst="rect">
            <a:avLst/>
          </a:prstGeom>
        </p:spPr>
      </p:pic>
      <p:sp>
        <p:nvSpPr>
          <p:cNvPr id="5" name="TextBox 4">
            <a:extLst>
              <a:ext uri="{FF2B5EF4-FFF2-40B4-BE49-F238E27FC236}">
                <a16:creationId xmlns:a16="http://schemas.microsoft.com/office/drawing/2014/main" id="{98FF9BFF-5DA0-E759-6ED1-C66683CE007A}"/>
              </a:ext>
            </a:extLst>
          </p:cNvPr>
          <p:cNvSpPr txBox="1"/>
          <p:nvPr/>
        </p:nvSpPr>
        <p:spPr>
          <a:xfrm>
            <a:off x="240846" y="3437668"/>
            <a:ext cx="8662307" cy="1329595"/>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and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submit this draft “Letter to the Editor”</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977B14C2-04F9-ADDE-8DF5-AA1EAE0D9650}"/>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18864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br>
              <a:rPr lang="en-US">
                <a:latin typeface="Open Sans"/>
                <a:ea typeface="Open Sans"/>
                <a:cs typeface="Open Sans"/>
                <a:sym typeface="Open Sans"/>
              </a:rPr>
            </a:br>
            <a:r>
              <a:rPr lang="en-US">
                <a:latin typeface="Open Sans"/>
                <a:ea typeface="Open Sans"/>
                <a:cs typeface="Open Sans"/>
                <a:sym typeface="Open Sans"/>
              </a:rPr>
              <a:t>Together Women Rise cultivates the collective power of community 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br>
              <a:rPr lang="en-US">
                <a:latin typeface="Open Sans"/>
                <a:ea typeface="Open Sans"/>
                <a:cs typeface="Open Sans"/>
                <a:sym typeface="Open Sans"/>
              </a:rPr>
            </a:br>
            <a:r>
              <a:rPr lang="en-US">
                <a:latin typeface="Open Sans"/>
                <a:ea typeface="Open Sans"/>
                <a:cs typeface="Open Sans"/>
                <a:sym typeface="Open Sans"/>
              </a:rPr>
              <a:t>Together Women Rise envisions a world where every person</a:t>
            </a:r>
            <a:br>
              <a:rPr lang="en-US">
                <a:latin typeface="Open Sans"/>
                <a:ea typeface="Open Sans"/>
                <a:cs typeface="Open Sans"/>
                <a:sym typeface="Open Sans"/>
              </a:rPr>
            </a:br>
            <a:r>
              <a:rPr lang="en-US">
                <a:latin typeface="Open Sans"/>
                <a:ea typeface="Open Sans"/>
                <a:cs typeface="Open Sans"/>
                <a:sym typeface="Open Sans"/>
              </a:rPr>
              <a:t>has the same opportunities to thrive</a:t>
            </a:r>
            <a:br>
              <a:rPr lang="en-US">
                <a:latin typeface="Open Sans"/>
                <a:ea typeface="Open Sans"/>
                <a:cs typeface="Open Sans"/>
                <a:sym typeface="Open Sans"/>
              </a:rPr>
            </a:br>
            <a:r>
              <a:rPr lang="en-US">
                <a:latin typeface="Open Sans"/>
                <a:ea typeface="Open Sans"/>
                <a:cs typeface="Open Sans"/>
                <a:sym typeface="Open Sans"/>
              </a:rPr>
              <a:t>regardless of their gender or where they live.</a:t>
            </a:r>
            <a:br>
              <a:rPr lang="en-US" b="1">
                <a:latin typeface="Open Sans"/>
                <a:ea typeface="Open Sans"/>
                <a:cs typeface="Open Sans"/>
                <a:sym typeface="Open Sans"/>
              </a:rPr>
            </a:br>
            <a:br>
              <a:rPr lang="en-US" b="1">
                <a:latin typeface="Open Sans"/>
                <a:ea typeface="Open Sans"/>
                <a:cs typeface="Open Sans"/>
                <a:sym typeface="Open Sans"/>
              </a:rPr>
            </a:br>
            <a:r>
              <a:rPr lang="en-US" b="1">
                <a:latin typeface="Open Sans"/>
                <a:ea typeface="Open Sans"/>
                <a:cs typeface="Open Sans"/>
                <a:sym typeface="Open Sans"/>
              </a:rPr>
              <a:t>Rise Anti Oppression Commitment:</a:t>
            </a:r>
            <a:endParaRPr lang="en-US" b="1" i="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a:solidFill>
                  <a:srgbClr val="000000"/>
                </a:solidFill>
                <a:effectLst/>
                <a:latin typeface="Arial" panose="020B0604020202020204" pitchFamily="34" charset="0"/>
              </a:rPr>
              <a:t>At Together Women Rise, we come together as a community dedicated to equality and justice for women and girls everywhere. </a:t>
            </a:r>
            <a:r>
              <a:rPr lang="en-US" i="0">
                <a:solidFill>
                  <a:srgbClr val="000000"/>
                </a:solidFill>
                <a:effectLst/>
                <a:latin typeface="Arial" panose="020B0604020202020204" pitchFamily="34" charset="0"/>
                <a:hlinkClick r:id="rId3"/>
              </a:rPr>
              <a:t>Read full statement here</a:t>
            </a:r>
            <a:r>
              <a:rPr lang="en-US" i="0">
                <a:solidFill>
                  <a:srgbClr val="000000"/>
                </a:solidFill>
                <a:effectLst/>
                <a:latin typeface="Arial" panose="020B0604020202020204" pitchFamily="34" charset="0"/>
              </a:rPr>
              <a:t>.</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C415943C-9C2D-114A-7A94-D4B76E03F77A}"/>
              </a:ext>
            </a:extLst>
          </p:cNvPr>
          <p:cNvPicPr>
            <a:picLocks noChangeAspect="1"/>
          </p:cNvPicPr>
          <p:nvPr/>
        </p:nvPicPr>
        <p:blipFill>
          <a:blip r:embed="rId3"/>
          <a:stretch>
            <a:fillRect/>
          </a:stretch>
        </p:blipFill>
        <p:spPr>
          <a:xfrm>
            <a:off x="0" y="1564543"/>
            <a:ext cx="9144000" cy="966542"/>
          </a:xfrm>
          <a:prstGeom prst="rect">
            <a:avLst/>
          </a:prstGeom>
        </p:spPr>
      </p:pic>
      <p:sp>
        <p:nvSpPr>
          <p:cNvPr id="6" name="TextBox 5">
            <a:extLst>
              <a:ext uri="{FF2B5EF4-FFF2-40B4-BE49-F238E27FC236}">
                <a16:creationId xmlns:a16="http://schemas.microsoft.com/office/drawing/2014/main" id="{A8D3980B-6EAA-DB91-2E3D-7FDB41E798AF}"/>
              </a:ext>
            </a:extLst>
          </p:cNvPr>
          <p:cNvSpPr txBox="1"/>
          <p:nvPr/>
        </p:nvSpPr>
        <p:spPr>
          <a:xfrm>
            <a:off x="240846" y="2773870"/>
            <a:ext cx="8662307" cy="1750607"/>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this sample email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to your member of Congress’ Foreign Policy aide</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DEB5450C-31A3-296F-929C-F668711B3644}"/>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71652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FD2DB6-FE63-CB1C-AB75-E4AAEA08CB5C}"/>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5DA38847-3714-FB61-C0FB-2E34F985234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959B7210-F53E-2631-B87B-6F39E7CD9AC5}"/>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79896DD-7FAF-879F-93F3-BE581BC0E47D}"/>
              </a:ext>
            </a:extLst>
          </p:cNvPr>
          <p:cNvSpPr txBox="1"/>
          <p:nvPr/>
        </p:nvSpPr>
        <p:spPr>
          <a:xfrm>
            <a:off x="240846" y="2773870"/>
            <a:ext cx="8662307" cy="487569"/>
          </a:xfrm>
          <a:prstGeom prst="rect">
            <a:avLst/>
          </a:prstGeom>
          <a:noFill/>
        </p:spPr>
        <p:txBody>
          <a:bodyPr wrap="square">
            <a:sp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3"/>
              </a:rPr>
              <a:t>Take 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5C9AEC4E-B9FE-B8E2-87D6-BE12A2DDEAD8}"/>
              </a:ext>
            </a:extLst>
          </p:cNvPr>
          <p:cNvPicPr preferRelativeResize="0"/>
          <p:nvPr/>
        </p:nvPicPr>
        <p:blipFill rotWithShape="1">
          <a:blip r:embed="rId4">
            <a:alphaModFix/>
          </a:blip>
          <a:srcRect/>
          <a:stretch/>
        </p:blipFill>
        <p:spPr>
          <a:xfrm>
            <a:off x="0" y="135015"/>
            <a:ext cx="2451970" cy="682957"/>
          </a:xfrm>
          <a:prstGeom prst="rect">
            <a:avLst/>
          </a:prstGeom>
          <a:noFill/>
          <a:ln>
            <a:noFill/>
          </a:ln>
        </p:spPr>
      </p:pic>
      <p:pic>
        <p:nvPicPr>
          <p:cNvPr id="5" name="Picture 4">
            <a:extLst>
              <a:ext uri="{FF2B5EF4-FFF2-40B4-BE49-F238E27FC236}">
                <a16:creationId xmlns:a16="http://schemas.microsoft.com/office/drawing/2014/main" id="{25CA22C1-2F0E-ACCE-A10C-74B38E93A5C5}"/>
              </a:ext>
            </a:extLst>
          </p:cNvPr>
          <p:cNvPicPr>
            <a:picLocks noChangeAspect="1"/>
          </p:cNvPicPr>
          <p:nvPr/>
        </p:nvPicPr>
        <p:blipFill>
          <a:blip r:embed="rId5"/>
          <a:stretch>
            <a:fillRect/>
          </a:stretch>
        </p:blipFill>
        <p:spPr>
          <a:xfrm>
            <a:off x="-1" y="1842684"/>
            <a:ext cx="9342991" cy="809793"/>
          </a:xfrm>
          <a:prstGeom prst="rect">
            <a:avLst/>
          </a:prstGeom>
        </p:spPr>
      </p:pic>
    </p:spTree>
    <p:extLst>
      <p:ext uri="{BB962C8B-B14F-4D97-AF65-F5344CB8AC3E}">
        <p14:creationId xmlns:p14="http://schemas.microsoft.com/office/powerpoint/2010/main" val="68868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7FD0D6C-7333-78A0-5222-55852D1550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AA4B19-51E2-06DE-CB35-5CDA9CEA64C7}"/>
              </a:ext>
            </a:extLst>
          </p:cNvPr>
          <p:cNvPicPr>
            <a:picLocks noChangeAspect="1"/>
          </p:cNvPicPr>
          <p:nvPr/>
        </p:nvPicPr>
        <p:blipFill>
          <a:blip r:embed="rId3"/>
          <a:stretch>
            <a:fillRect/>
          </a:stretch>
        </p:blipFill>
        <p:spPr>
          <a:xfrm>
            <a:off x="-1360968" y="1010459"/>
            <a:ext cx="6541737" cy="3893754"/>
          </a:xfrm>
          <a:prstGeom prst="rect">
            <a:avLst/>
          </a:prstGeom>
        </p:spPr>
      </p:pic>
      <p:sp>
        <p:nvSpPr>
          <p:cNvPr id="265" name="Google Shape;265;g14388b835e1_0_23">
            <a:extLst>
              <a:ext uri="{FF2B5EF4-FFF2-40B4-BE49-F238E27FC236}">
                <a16:creationId xmlns:a16="http://schemas.microsoft.com/office/drawing/2014/main" id="{79EFEDCA-5BCE-4FBD-D746-7BE6563330D9}"/>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TextBox 4">
            <a:extLst>
              <a:ext uri="{FF2B5EF4-FFF2-40B4-BE49-F238E27FC236}">
                <a16:creationId xmlns:a16="http://schemas.microsoft.com/office/drawing/2014/main" id="{72DA52C6-B805-C301-C914-21D53839EA00}"/>
              </a:ext>
            </a:extLst>
          </p:cNvPr>
          <p:cNvSpPr txBox="1"/>
          <p:nvPr/>
        </p:nvSpPr>
        <p:spPr>
          <a:xfrm>
            <a:off x="5233931" y="1244222"/>
            <a:ext cx="3993670" cy="500694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 billion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children immunized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17 million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future deaths prevented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50%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of the world’s children vaccinated by Gavi</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$54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returned for every $1 invested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19</a:t>
            </a:r>
            <a:r>
              <a:rPr kumimoji="0" lang="en-US" sz="2000" b="0"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countries transitioned out of support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Over 8 million </a:t>
            </a: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lives saved through 2023</a:t>
            </a:r>
          </a:p>
          <a:p>
            <a:pPr marL="414020" marR="0" lvl="3" indent="-342900" algn="l"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14020" marR="0" lvl="3" indent="-342900" algn="l"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lang="en-US"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8" name="TextBox 7">
            <a:extLst>
              <a:ext uri="{FF2B5EF4-FFF2-40B4-BE49-F238E27FC236}">
                <a16:creationId xmlns:a16="http://schemas.microsoft.com/office/drawing/2014/main" id="{E4D38EDE-893C-A9D9-C532-B0C7C2A34B34}"/>
              </a:ext>
            </a:extLst>
          </p:cNvPr>
          <p:cNvSpPr txBox="1"/>
          <p:nvPr/>
        </p:nvSpPr>
        <p:spPr>
          <a:xfrm>
            <a:off x="1225985" y="-40507"/>
            <a:ext cx="6613451" cy="947375"/>
          </a:xfrm>
          <a:prstGeom prst="rect">
            <a:avLst/>
          </a:prstGeom>
          <a:noFill/>
        </p:spPr>
        <p:txBody>
          <a:bodyPr wrap="square">
            <a:spAutoFit/>
          </a:bodyPr>
          <a:lstStyle/>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t>Protect key programs! </a:t>
            </a:r>
            <a:b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b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t>Gavi, the Vaccine Alliance</a:t>
            </a:r>
          </a:p>
        </p:txBody>
      </p:sp>
      <p:pic>
        <p:nvPicPr>
          <p:cNvPr id="2" name="Google Shape;158;g14fc495f4cb_0_91">
            <a:extLst>
              <a:ext uri="{FF2B5EF4-FFF2-40B4-BE49-F238E27FC236}">
                <a16:creationId xmlns:a16="http://schemas.microsoft.com/office/drawing/2014/main" id="{CA885C70-2E4C-5C5A-D47F-B3A8CB84C866}"/>
              </a:ext>
            </a:extLst>
          </p:cNvPr>
          <p:cNvPicPr preferRelativeResize="0"/>
          <p:nvPr/>
        </p:nvPicPr>
        <p:blipFill rotWithShape="1">
          <a:blip r:embed="rId4">
            <a:alphaModFix/>
          </a:blip>
          <a:srcRect/>
          <a:stretch/>
        </p:blipFill>
        <p:spPr>
          <a:xfrm>
            <a:off x="0" y="120321"/>
            <a:ext cx="2451970" cy="682957"/>
          </a:xfrm>
          <a:prstGeom prst="rect">
            <a:avLst/>
          </a:prstGeom>
          <a:noFill/>
          <a:ln>
            <a:noFill/>
          </a:ln>
        </p:spPr>
      </p:pic>
    </p:spTree>
    <p:extLst>
      <p:ext uri="{BB962C8B-B14F-4D97-AF65-F5344CB8AC3E}">
        <p14:creationId xmlns:p14="http://schemas.microsoft.com/office/powerpoint/2010/main" val="229737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D6484A9-71A3-1D93-0932-974227B4FBFC}"/>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D2EDC48-EF84-C641-8150-48FB426AE108}"/>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
        <p:nvSpPr>
          <p:cNvPr id="266" name="Google Shape;266;g14388b835e1_0_23">
            <a:extLst>
              <a:ext uri="{FF2B5EF4-FFF2-40B4-BE49-F238E27FC236}">
                <a16:creationId xmlns:a16="http://schemas.microsoft.com/office/drawing/2014/main" id="{021D6342-469E-B6C8-0CFB-5F912F36006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a:solidFill>
                  <a:schemeClr val="dk1"/>
                </a:solidFill>
                <a:latin typeface="Open Sans"/>
                <a:ea typeface="Open Sans"/>
                <a:cs typeface="Open Sans"/>
                <a:sym typeface="Open Sans"/>
              </a:rPr>
              <a:t>Take action now!</a:t>
            </a:r>
            <a:endParaRPr lang="en-US" sz="4400" b="1"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EFFD77F3-EB2B-DE73-D1A4-CD0919B7E6C1}"/>
              </a:ext>
            </a:extLst>
          </p:cNvPr>
          <p:cNvSpPr txBox="1"/>
          <p:nvPr/>
        </p:nvSpPr>
        <p:spPr>
          <a:xfrm>
            <a:off x="240846" y="3023985"/>
            <a:ext cx="8662307" cy="1750607"/>
          </a:xfrm>
          <a:prstGeom prst="rect">
            <a:avLst/>
          </a:prstGeom>
          <a:noFill/>
        </p:spPr>
        <p:txBody>
          <a:bodyPr wrap="square">
            <a:spAutoFit/>
          </a:bodyPr>
          <a:lstStyle/>
          <a:p>
            <a:pPr>
              <a:lnSpc>
                <a:spcPct val="114000"/>
              </a:lnSpc>
            </a:pPr>
            <a:r>
              <a:rPr lang="en-US" sz="2400" b="1">
                <a:latin typeface="Open Sans"/>
                <a:ea typeface="Open Sans"/>
                <a:cs typeface="Open Sans"/>
              </a:rPr>
              <a:t>Personalize </a:t>
            </a:r>
            <a:r>
              <a:rPr lang="en-US" sz="2400" b="1">
                <a:latin typeface="Open Sans"/>
                <a:ea typeface="Open Sans"/>
                <a:cs typeface="Open Sans"/>
                <a:hlinkClick r:id="rId3"/>
              </a:rPr>
              <a:t>this sample email </a:t>
            </a:r>
            <a:r>
              <a:rPr lang="en-US" sz="2400" b="1">
                <a:latin typeface="Open Sans"/>
                <a:ea typeface="Open Sans"/>
                <a:cs typeface="Open Sans"/>
              </a:rPr>
              <a:t>to your member of Congress’ Foreign Policy aide</a:t>
            </a:r>
          </a:p>
          <a:p>
            <a:pPr>
              <a:lnSpc>
                <a:spcPct val="114000"/>
              </a:lnSpc>
            </a:pPr>
            <a:endParaRPr lang="en-US" sz="2400" b="1">
              <a:latin typeface="Open Sans"/>
              <a:ea typeface="Open Sans"/>
              <a:cs typeface="Open Sans"/>
            </a:endParaRPr>
          </a:p>
          <a:p>
            <a:pPr>
              <a:lnSpc>
                <a:spcPct val="114000"/>
              </a:lnSpc>
            </a:pPr>
            <a:r>
              <a:rPr lang="en-US" sz="2400" b="1">
                <a:latin typeface="Open Sans"/>
                <a:ea typeface="Open Sans"/>
                <a:cs typeface="Open Sans"/>
                <a:hlinkClick r:id="rId4"/>
              </a:rPr>
              <a:t>Online action: Vote NO on Rescissions</a:t>
            </a:r>
            <a:endParaRPr lang="en-US" sz="2400" b="1">
              <a:latin typeface="Open Sans"/>
              <a:ea typeface="Open Sans"/>
              <a:cs typeface="Open Sans"/>
            </a:endParaRPr>
          </a:p>
        </p:txBody>
      </p:sp>
      <p:pic>
        <p:nvPicPr>
          <p:cNvPr id="4" name="Picture 3">
            <a:extLst>
              <a:ext uri="{FF2B5EF4-FFF2-40B4-BE49-F238E27FC236}">
                <a16:creationId xmlns:a16="http://schemas.microsoft.com/office/drawing/2014/main" id="{C5F54768-D76C-BB70-83FE-032A143FBB46}"/>
              </a:ext>
            </a:extLst>
          </p:cNvPr>
          <p:cNvPicPr>
            <a:picLocks noChangeAspect="1"/>
          </p:cNvPicPr>
          <p:nvPr/>
        </p:nvPicPr>
        <p:blipFill>
          <a:blip r:embed="rId5"/>
          <a:stretch>
            <a:fillRect/>
          </a:stretch>
        </p:blipFill>
        <p:spPr>
          <a:xfrm>
            <a:off x="0" y="1414207"/>
            <a:ext cx="9144000" cy="1287262"/>
          </a:xfrm>
          <a:prstGeom prst="rect">
            <a:avLst/>
          </a:prstGeom>
        </p:spPr>
      </p:pic>
    </p:spTree>
    <p:extLst>
      <p:ext uri="{BB962C8B-B14F-4D97-AF65-F5344CB8AC3E}">
        <p14:creationId xmlns:p14="http://schemas.microsoft.com/office/powerpoint/2010/main" val="202381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AC0B350F-D1CF-E590-0B07-BF0706F04CF5}"/>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903E7C7D-B03D-E143-BABF-F72362244BE7}"/>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sp>
        <p:nvSpPr>
          <p:cNvPr id="2" name="Google Shape;381;g14fc29c2861_0_0">
            <a:extLst>
              <a:ext uri="{FF2B5EF4-FFF2-40B4-BE49-F238E27FC236}">
                <a16:creationId xmlns:a16="http://schemas.microsoft.com/office/drawing/2014/main" id="{1635C020-D66E-647F-BCD7-2B30AD47BB0D}"/>
              </a:ext>
            </a:extLst>
          </p:cNvPr>
          <p:cNvSpPr txBox="1"/>
          <p:nvPr/>
        </p:nvSpPr>
        <p:spPr>
          <a:xfrm>
            <a:off x="-53492" y="1481911"/>
            <a:ext cx="8858706"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Celebrate International Day of the Girl</a:t>
            </a:r>
          </a:p>
          <a:p>
            <a:pPr marL="0" marR="0" lvl="0" indent="0" algn="ctr" rtl="0">
              <a:lnSpc>
                <a:spcPct val="100000"/>
              </a:lnSpc>
              <a:spcBef>
                <a:spcPts val="0"/>
              </a:spcBef>
              <a:spcAft>
                <a:spcPts val="0"/>
              </a:spcAft>
              <a:buClr>
                <a:srgbClr val="000000"/>
              </a:buClr>
              <a:buSzPts val="4800"/>
              <a:buFont typeface="Arial"/>
              <a:buNone/>
            </a:pP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With Together Women Rise</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2400" b="1" i="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Alexandria, VA (in-person event)</a:t>
            </a:r>
            <a:endPar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Saturday October 11, 2 </a:t>
            </a: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PM to 4 PM ET</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endParaRPr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 name="TextBox 8">
            <a:extLst>
              <a:ext uri="{FF2B5EF4-FFF2-40B4-BE49-F238E27FC236}">
                <a16:creationId xmlns:a16="http://schemas.microsoft.com/office/drawing/2014/main" id="{775EBC41-BC36-D1FC-4D55-5322646AC770}"/>
              </a:ext>
            </a:extLst>
          </p:cNvPr>
          <p:cNvSpPr txBox="1"/>
          <p:nvPr/>
        </p:nvSpPr>
        <p:spPr>
          <a:xfrm>
            <a:off x="-170535" y="3831126"/>
            <a:ext cx="9197492" cy="461665"/>
          </a:xfrm>
          <a:prstGeom prst="rect">
            <a:avLst/>
          </a:prstGeom>
          <a:noFill/>
        </p:spPr>
        <p:txBody>
          <a:bodyPr wrap="square">
            <a:spAutoFit/>
          </a:bodyPr>
          <a:lstStyle/>
          <a:p>
            <a:pPr algn="ctr"/>
            <a:r>
              <a:rPr lang="en-US" sz="2400" b="1" dirty="0">
                <a:solidFill>
                  <a:srgbClr val="002060"/>
                </a:solidFill>
                <a:latin typeface="Noto Sans" panose="020B0502040504020204" pitchFamily="34" charset="0"/>
                <a:hlinkClick r:id="rId3"/>
              </a:rPr>
              <a:t>More information and registration here.</a:t>
            </a:r>
            <a:endParaRPr lang="en-US" sz="2400" b="1" dirty="0">
              <a:solidFill>
                <a:srgbClr val="002060"/>
              </a:solidFill>
            </a:endParaRPr>
          </a:p>
        </p:txBody>
      </p:sp>
      <p:sp>
        <p:nvSpPr>
          <p:cNvPr id="11" name="TextBox 10">
            <a:extLst>
              <a:ext uri="{FF2B5EF4-FFF2-40B4-BE49-F238E27FC236}">
                <a16:creationId xmlns:a16="http://schemas.microsoft.com/office/drawing/2014/main" id="{BD5728DB-1538-7604-C59E-6F7CA42004DA}"/>
              </a:ext>
            </a:extLst>
          </p:cNvPr>
          <p:cNvSpPr txBox="1"/>
          <p:nvPr/>
        </p:nvSpPr>
        <p:spPr>
          <a:xfrm>
            <a:off x="1701293" y="306855"/>
            <a:ext cx="7103921" cy="584775"/>
          </a:xfrm>
          <a:prstGeom prst="rect">
            <a:avLst/>
          </a:prstGeom>
          <a:noFill/>
        </p:spPr>
        <p:txBody>
          <a:bodyPr wrap="square">
            <a:spAutoFit/>
          </a:bodyPr>
          <a:lstStyle/>
          <a:p>
            <a:pPr algn="ctr"/>
            <a:r>
              <a:rPr lang="en-US" sz="3200" b="1" i="0" dirty="0">
                <a:solidFill>
                  <a:srgbClr val="231F20"/>
                </a:solidFill>
                <a:effectLst/>
                <a:latin typeface="Open Sans" panose="020B0606030504020204" pitchFamily="34" charset="0"/>
              </a:rPr>
              <a:t>Save the Date</a:t>
            </a:r>
            <a:endParaRPr lang="en-US" sz="3200" dirty="0"/>
          </a:p>
        </p:txBody>
      </p:sp>
      <p:pic>
        <p:nvPicPr>
          <p:cNvPr id="3" name="Google Shape;319;g21ba38bafd0_0_10">
            <a:extLst>
              <a:ext uri="{FF2B5EF4-FFF2-40B4-BE49-F238E27FC236}">
                <a16:creationId xmlns:a16="http://schemas.microsoft.com/office/drawing/2014/main" id="{427F37C2-0381-B96A-55FA-0A3D682D4032}"/>
              </a:ext>
            </a:extLst>
          </p:cNvPr>
          <p:cNvPicPr preferRelativeResize="0"/>
          <p:nvPr/>
        </p:nvPicPr>
        <p:blipFill rotWithShape="1">
          <a:blip r:embed="rId4">
            <a:alphaModFix/>
          </a:blip>
          <a:srcRect/>
          <a:stretch/>
        </p:blipFill>
        <p:spPr>
          <a:xfrm>
            <a:off x="212141" y="217160"/>
            <a:ext cx="2451970" cy="682957"/>
          </a:xfrm>
          <a:prstGeom prst="rect">
            <a:avLst/>
          </a:prstGeom>
          <a:noFill/>
          <a:ln>
            <a:noFill/>
          </a:ln>
        </p:spPr>
      </p:pic>
    </p:spTree>
    <p:extLst>
      <p:ext uri="{BB962C8B-B14F-4D97-AF65-F5344CB8AC3E}">
        <p14:creationId xmlns:p14="http://schemas.microsoft.com/office/powerpoint/2010/main" val="2795041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5CD936E9-531A-7767-BED3-ECF85DC6B605}"/>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57EC79A2-5EA7-3D0E-46FF-13D13ED88D97}"/>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sp>
        <p:nvSpPr>
          <p:cNvPr id="2" name="Google Shape;381;g14fc29c2861_0_0">
            <a:extLst>
              <a:ext uri="{FF2B5EF4-FFF2-40B4-BE49-F238E27FC236}">
                <a16:creationId xmlns:a16="http://schemas.microsoft.com/office/drawing/2014/main" id="{DC53662D-FB39-F380-C2EE-8A8AD6B6EB9E}"/>
              </a:ext>
            </a:extLst>
          </p:cNvPr>
          <p:cNvSpPr txBox="1"/>
          <p:nvPr/>
        </p:nvSpPr>
        <p:spPr>
          <a:xfrm>
            <a:off x="3216176" y="1211715"/>
            <a:ext cx="5754776"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International Day of the Girl</a:t>
            </a:r>
          </a:p>
          <a:p>
            <a:pPr marL="0" marR="0" lvl="0" indent="0" algn="ctr" rtl="0">
              <a:lnSpc>
                <a:spcPct val="100000"/>
              </a:lnSpc>
              <a:spcBef>
                <a:spcPts val="0"/>
              </a:spcBef>
              <a:spcAft>
                <a:spcPts val="0"/>
              </a:spcAft>
              <a:buClr>
                <a:srgbClr val="000000"/>
              </a:buClr>
              <a:buSzPts val="4800"/>
              <a:buFont typeface="Arial"/>
              <a:buNone/>
            </a:pP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With Nicholas Kristof</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2400" b="1" i="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Webinar</a:t>
            </a:r>
            <a:endPar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Tuesday, October, 14 12:00 </a:t>
            </a: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PM ET</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endParaRPr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 name="TextBox 8">
            <a:extLst>
              <a:ext uri="{FF2B5EF4-FFF2-40B4-BE49-F238E27FC236}">
                <a16:creationId xmlns:a16="http://schemas.microsoft.com/office/drawing/2014/main" id="{C412C876-30DA-9B31-0983-1B67A83D08E7}"/>
              </a:ext>
            </a:extLst>
          </p:cNvPr>
          <p:cNvSpPr txBox="1"/>
          <p:nvPr/>
        </p:nvSpPr>
        <p:spPr>
          <a:xfrm>
            <a:off x="1701293" y="3187927"/>
            <a:ext cx="9197492" cy="461665"/>
          </a:xfrm>
          <a:prstGeom prst="rect">
            <a:avLst/>
          </a:prstGeom>
          <a:noFill/>
        </p:spPr>
        <p:txBody>
          <a:bodyPr wrap="square">
            <a:spAutoFit/>
          </a:bodyPr>
          <a:lstStyle/>
          <a:p>
            <a:pPr algn="ctr"/>
            <a:r>
              <a:rPr lang="en-US" sz="2400" b="1" dirty="0">
                <a:solidFill>
                  <a:srgbClr val="002060"/>
                </a:solidFill>
                <a:latin typeface="Noto Sans" panose="020B0502040504020204" pitchFamily="34" charset="0"/>
                <a:hlinkClick r:id="rId3"/>
              </a:rPr>
              <a:t>More info and registration here.</a:t>
            </a:r>
            <a:endParaRPr lang="en-US" sz="2400" b="1" dirty="0">
              <a:solidFill>
                <a:srgbClr val="002060"/>
              </a:solidFill>
            </a:endParaRPr>
          </a:p>
        </p:txBody>
      </p:sp>
      <p:sp>
        <p:nvSpPr>
          <p:cNvPr id="11" name="TextBox 10">
            <a:extLst>
              <a:ext uri="{FF2B5EF4-FFF2-40B4-BE49-F238E27FC236}">
                <a16:creationId xmlns:a16="http://schemas.microsoft.com/office/drawing/2014/main" id="{1AE8CFFD-EFDB-5713-6C3C-3C8E5458F56B}"/>
              </a:ext>
            </a:extLst>
          </p:cNvPr>
          <p:cNvSpPr txBox="1"/>
          <p:nvPr/>
        </p:nvSpPr>
        <p:spPr>
          <a:xfrm>
            <a:off x="1701293" y="306855"/>
            <a:ext cx="7103921" cy="584775"/>
          </a:xfrm>
          <a:prstGeom prst="rect">
            <a:avLst/>
          </a:prstGeom>
          <a:noFill/>
        </p:spPr>
        <p:txBody>
          <a:bodyPr wrap="square">
            <a:spAutoFit/>
          </a:bodyPr>
          <a:lstStyle/>
          <a:p>
            <a:pPr algn="ctr"/>
            <a:r>
              <a:rPr lang="en-US" sz="3200" b="1" i="0" dirty="0">
                <a:solidFill>
                  <a:srgbClr val="231F20"/>
                </a:solidFill>
                <a:effectLst/>
                <a:latin typeface="Open Sans" panose="020B0606030504020204" pitchFamily="34" charset="0"/>
              </a:rPr>
              <a:t>Save the Date</a:t>
            </a:r>
            <a:endParaRPr lang="en-US" sz="3200" dirty="0"/>
          </a:p>
        </p:txBody>
      </p:sp>
      <p:pic>
        <p:nvPicPr>
          <p:cNvPr id="3" name="Google Shape;319;g21ba38bafd0_0_10">
            <a:extLst>
              <a:ext uri="{FF2B5EF4-FFF2-40B4-BE49-F238E27FC236}">
                <a16:creationId xmlns:a16="http://schemas.microsoft.com/office/drawing/2014/main" id="{12F83932-DE46-2FF4-0998-5C4D2E5ADBC3}"/>
              </a:ext>
            </a:extLst>
          </p:cNvPr>
          <p:cNvPicPr preferRelativeResize="0"/>
          <p:nvPr/>
        </p:nvPicPr>
        <p:blipFill rotWithShape="1">
          <a:blip r:embed="rId4">
            <a:alphaModFix/>
          </a:blip>
          <a:srcRect/>
          <a:stretch/>
        </p:blipFill>
        <p:spPr>
          <a:xfrm>
            <a:off x="212141" y="217160"/>
            <a:ext cx="2451970" cy="682957"/>
          </a:xfrm>
          <a:prstGeom prst="rect">
            <a:avLst/>
          </a:prstGeom>
          <a:noFill/>
          <a:ln>
            <a:noFill/>
          </a:ln>
        </p:spPr>
      </p:pic>
      <p:pic>
        <p:nvPicPr>
          <p:cNvPr id="5" name="Picture 4">
            <a:extLst>
              <a:ext uri="{FF2B5EF4-FFF2-40B4-BE49-F238E27FC236}">
                <a16:creationId xmlns:a16="http://schemas.microsoft.com/office/drawing/2014/main" id="{31335BF4-75B1-2D53-C24D-E988927B93C7}"/>
              </a:ext>
            </a:extLst>
          </p:cNvPr>
          <p:cNvPicPr>
            <a:picLocks noChangeAspect="1"/>
          </p:cNvPicPr>
          <p:nvPr/>
        </p:nvPicPr>
        <p:blipFill>
          <a:blip r:embed="rId5"/>
          <a:stretch>
            <a:fillRect/>
          </a:stretch>
        </p:blipFill>
        <p:spPr>
          <a:xfrm>
            <a:off x="644291" y="1211715"/>
            <a:ext cx="2406147" cy="2418300"/>
          </a:xfrm>
          <a:prstGeom prst="rect">
            <a:avLst/>
          </a:prstGeom>
        </p:spPr>
      </p:pic>
      <p:sp>
        <p:nvSpPr>
          <p:cNvPr id="6" name="TextBox 5">
            <a:extLst>
              <a:ext uri="{FF2B5EF4-FFF2-40B4-BE49-F238E27FC236}">
                <a16:creationId xmlns:a16="http://schemas.microsoft.com/office/drawing/2014/main" id="{57937933-2523-DA2C-A190-2276CA0BF4E7}"/>
              </a:ext>
            </a:extLst>
          </p:cNvPr>
          <p:cNvSpPr txBox="1"/>
          <p:nvPr/>
        </p:nvSpPr>
        <p:spPr>
          <a:xfrm>
            <a:off x="0" y="3873952"/>
            <a:ext cx="9197492" cy="1169551"/>
          </a:xfrm>
          <a:prstGeom prst="rect">
            <a:avLst/>
          </a:prstGeom>
          <a:noFill/>
        </p:spPr>
        <p:txBody>
          <a:bodyPr wrap="square">
            <a:spAutoFit/>
          </a:bodyPr>
          <a:lstStyle/>
          <a:p>
            <a:r>
              <a:rPr lang="en-US" dirty="0"/>
              <a:t>Nicholas Kristof is the author of six books, including the No. 1 best-seller </a:t>
            </a:r>
            <a:r>
              <a:rPr lang="en-US" i="1" dirty="0">
                <a:hlinkClick r:id="rId6"/>
              </a:rPr>
              <a:t>Half the Sky</a:t>
            </a:r>
            <a:r>
              <a:rPr lang="en-US" dirty="0"/>
              <a:t>, </a:t>
            </a:r>
            <a:r>
              <a:rPr lang="en-US" i="1" dirty="0">
                <a:hlinkClick r:id="rId7"/>
              </a:rPr>
              <a:t>A Path Appear</a:t>
            </a:r>
            <a:r>
              <a:rPr lang="en-US" dirty="0">
                <a:hlinkClick r:id="rId7"/>
              </a:rPr>
              <a:t>s</a:t>
            </a:r>
            <a:r>
              <a:rPr lang="en-US" dirty="0"/>
              <a:t> (in which he mentions Together Women Rise!), and his most recent, </a:t>
            </a:r>
            <a:r>
              <a:rPr lang="en-US" i="1" dirty="0">
                <a:hlinkClick r:id="rId8"/>
              </a:rPr>
              <a:t>Chasing Hope</a:t>
            </a:r>
            <a:r>
              <a:rPr lang="en-US" dirty="0"/>
              <a:t>. He has had a longstanding interest in health, poverty and women’s rights.</a:t>
            </a:r>
            <a:br>
              <a:rPr lang="en-US" dirty="0"/>
            </a:br>
            <a:endParaRPr lang="en-US" dirty="0"/>
          </a:p>
          <a:p>
            <a:r>
              <a:rPr lang="en-US" b="1" i="1" dirty="0">
                <a:solidFill>
                  <a:srgbClr val="002060"/>
                </a:solidFill>
                <a:hlinkClick r:id="rId9"/>
              </a:rPr>
              <a:t>The Waste Musk Created, </a:t>
            </a:r>
            <a:r>
              <a:rPr lang="en-US" b="1" i="1" dirty="0">
                <a:solidFill>
                  <a:srgbClr val="002060"/>
                </a:solidFill>
              </a:rPr>
              <a:t>Nicholas Kristof, New York Times (June 23, 2025)</a:t>
            </a:r>
          </a:p>
        </p:txBody>
      </p:sp>
    </p:spTree>
    <p:extLst>
      <p:ext uri="{BB962C8B-B14F-4D97-AF65-F5344CB8AC3E}">
        <p14:creationId xmlns:p14="http://schemas.microsoft.com/office/powerpoint/2010/main" val="3132605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93E979C5-3DBB-37BE-6C66-B50A620782E3}"/>
            </a:ext>
          </a:extLst>
        </p:cNvPr>
        <p:cNvGrpSpPr/>
        <p:nvPr/>
      </p:nvGrpSpPr>
      <p:grpSpPr>
        <a:xfrm>
          <a:off x="0" y="0"/>
          <a:ext cx="0" cy="0"/>
          <a:chOff x="0" y="0"/>
          <a:chExt cx="0" cy="0"/>
        </a:xfrm>
      </p:grpSpPr>
      <p:sp>
        <p:nvSpPr>
          <p:cNvPr id="317" name="Google Shape;317;g21ba38bafd0_0_10">
            <a:extLst>
              <a:ext uri="{FF2B5EF4-FFF2-40B4-BE49-F238E27FC236}">
                <a16:creationId xmlns:a16="http://schemas.microsoft.com/office/drawing/2014/main" id="{A55828AA-9A64-7F65-6EE5-685FEDC099D8}"/>
              </a:ext>
            </a:extLst>
          </p:cNvPr>
          <p:cNvSpPr txBox="1">
            <a:spLocks noGrp="1"/>
          </p:cNvSpPr>
          <p:nvPr>
            <p:ph type="title"/>
          </p:nvPr>
        </p:nvSpPr>
        <p:spPr>
          <a:xfrm>
            <a:off x="0" y="2781575"/>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r>
              <a:rPr lang="en-US" sz="4000" b="1" dirty="0">
                <a:latin typeface="Open Sans"/>
                <a:ea typeface="Open Sans"/>
                <a:cs typeface="Open Sans"/>
                <a:sym typeface="Open Sans"/>
              </a:rPr>
              <a:t>Tuesday, October 21 at 8:30 PM ET</a:t>
            </a: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highlight>
                  <a:srgbClr val="FFFFFF"/>
                </a:highlight>
                <a:latin typeface="Open Sans"/>
                <a:ea typeface="Open Sans"/>
                <a:cs typeface="Open Sans"/>
                <a:sym typeface="Open Sans"/>
              </a:rPr>
            </a:br>
            <a:endParaRPr sz="400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pic>
        <p:nvPicPr>
          <p:cNvPr id="319" name="Google Shape;319;g21ba38bafd0_0_10">
            <a:extLst>
              <a:ext uri="{FF2B5EF4-FFF2-40B4-BE49-F238E27FC236}">
                <a16:creationId xmlns:a16="http://schemas.microsoft.com/office/drawing/2014/main" id="{E674E3CD-267E-96FE-706F-9ABB46EDD88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extBox 2">
            <a:extLst>
              <a:ext uri="{FF2B5EF4-FFF2-40B4-BE49-F238E27FC236}">
                <a16:creationId xmlns:a16="http://schemas.microsoft.com/office/drawing/2014/main" id="{90B7ACF6-D35A-288A-29A0-D7E1B927B7CC}"/>
              </a:ext>
            </a:extLst>
          </p:cNvPr>
          <p:cNvSpPr txBox="1"/>
          <p:nvPr/>
        </p:nvSpPr>
        <p:spPr>
          <a:xfrm>
            <a:off x="0" y="1582282"/>
            <a:ext cx="9144000" cy="1323439"/>
          </a:xfrm>
          <a:prstGeom prst="rect">
            <a:avLst/>
          </a:prstGeom>
          <a:noFill/>
        </p:spPr>
        <p:txBody>
          <a:bodyPr wrap="square">
            <a:spAutoFit/>
          </a:bodyPr>
          <a:lstStyle/>
          <a:p>
            <a:pPr algn="ctr"/>
            <a:r>
              <a:rPr lang="en-US" sz="4000" b="1" dirty="0">
                <a:solidFill>
                  <a:schemeClr val="dk1"/>
                </a:solidFill>
                <a:latin typeface="Open Sans"/>
                <a:ea typeface="Open Sans"/>
                <a:cs typeface="Open Sans"/>
                <a:sym typeface="Open Sans"/>
              </a:rPr>
              <a:t>Next Together Women Rise Advocacy Chapter Webinar</a:t>
            </a:r>
            <a:endParaRPr lang="en-US" sz="4000" dirty="0"/>
          </a:p>
        </p:txBody>
      </p:sp>
    </p:spTree>
    <p:extLst>
      <p:ext uri="{BB962C8B-B14F-4D97-AF65-F5344CB8AC3E}">
        <p14:creationId xmlns:p14="http://schemas.microsoft.com/office/powerpoint/2010/main" val="93101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3"/>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858601"/>
            <a:ext cx="7438683"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8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dirty="0">
                <a:solidFill>
                  <a:schemeClr val="dk1"/>
                </a:solidFill>
                <a:latin typeface="Open Sans"/>
                <a:ea typeface="Open Sans"/>
                <a:cs typeface="Open Sans"/>
                <a:sym typeface="Open Sans"/>
              </a:rPr>
              <a:t>Read our full anti-oppression values statement here at </a:t>
            </a:r>
            <a:r>
              <a:rPr lang="en-US" sz="1800" b="1" i="0" u="sng" strike="noStrike" cap="none" dirty="0">
                <a:solidFill>
                  <a:schemeClr val="dk2"/>
                </a:solidFill>
                <a:latin typeface="Open Sans"/>
                <a:ea typeface="Open Sans"/>
                <a:cs typeface="Open Sans"/>
                <a:sym typeface="Open Sans"/>
              </a:rPr>
              <a:t>results.org/values</a:t>
            </a:r>
            <a:r>
              <a:rPr lang="en-US" sz="1800" b="1"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dirty="0">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E3CF3D7-6F26-AC0D-9BFA-83BCB8BCB267}"/>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431E1CDD-EDB7-05B8-817B-C4A708425958}"/>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266" name="Google Shape;266;g14388b835e1_0_23">
            <a:extLst>
              <a:ext uri="{FF2B5EF4-FFF2-40B4-BE49-F238E27FC236}">
                <a16:creationId xmlns:a16="http://schemas.microsoft.com/office/drawing/2014/main" id="{C72BE45D-B1CC-F4D7-3A73-5CE7CC1077AB}"/>
              </a:ext>
            </a:extLst>
          </p:cNvPr>
          <p:cNvSpPr txBox="1"/>
          <p:nvPr/>
        </p:nvSpPr>
        <p:spPr>
          <a:xfrm>
            <a:off x="32525" y="2263140"/>
            <a:ext cx="9111475" cy="2504122"/>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2800" b="1" dirty="0">
                <a:latin typeface="Open Sans" panose="020B0606030504020204" pitchFamily="34" charset="0"/>
                <a:ea typeface="Open Sans" panose="020B0606030504020204" pitchFamily="34" charset="0"/>
                <a:cs typeface="Open Sans" panose="020B0606030504020204" pitchFamily="34" charset="0"/>
              </a:rPr>
              <a:t>Global Poverty Campaign Update:</a:t>
            </a:r>
            <a:br>
              <a:rPr lang="en-US" sz="2800" b="1" dirty="0">
                <a:latin typeface="Open Sans" panose="020B0606030504020204" pitchFamily="34" charset="0"/>
                <a:ea typeface="Open Sans" panose="020B0606030504020204" pitchFamily="34" charset="0"/>
                <a:cs typeface="Open Sans" panose="020B0606030504020204" pitchFamily="34" charset="0"/>
              </a:rPr>
            </a:br>
            <a:r>
              <a:rPr lang="en-US" sz="2800" b="1" dirty="0">
                <a:latin typeface="Open Sans" panose="020B0606030504020204" pitchFamily="34" charset="0"/>
                <a:ea typeface="Open Sans" panose="020B0606030504020204" pitchFamily="34" charset="0"/>
                <a:cs typeface="Open Sans" panose="020B0606030504020204" pitchFamily="34" charset="0"/>
              </a:rPr>
              <a:t>Funding the fight against global poverty</a:t>
            </a: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Google Shape;319;g21ba38bafd0_0_10">
            <a:extLst>
              <a:ext uri="{FF2B5EF4-FFF2-40B4-BE49-F238E27FC236}">
                <a16:creationId xmlns:a16="http://schemas.microsoft.com/office/drawing/2014/main" id="{F8DB5336-26F0-3EF2-3CE7-5E82E8AFAC0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68809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586B02-1646-57F8-B220-F482BC78873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7</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nvGraphicFramePr>
        <p:xfrm>
          <a:off x="344294" y="715014"/>
          <a:ext cx="8455413" cy="4027148"/>
        </p:xfrm>
        <a:graphic>
          <a:graphicData uri="http://schemas.openxmlformats.org/drawingml/2006/table">
            <a:tbl>
              <a:tblPr firstRow="1" firstCol="1" bandRow="1">
                <a:tableStyleId>{5C22544A-7EE6-4342-B048-85BDC9FD1C3A}</a:tableStyleId>
              </a:tblPr>
              <a:tblGrid>
                <a:gridCol w="3853968">
                  <a:extLst>
                    <a:ext uri="{9D8B030D-6E8A-4147-A177-3AD203B41FA5}">
                      <a16:colId xmlns:a16="http://schemas.microsoft.com/office/drawing/2014/main" val="2393633771"/>
                    </a:ext>
                  </a:extLst>
                </a:gridCol>
                <a:gridCol w="2035562">
                  <a:extLst>
                    <a:ext uri="{9D8B030D-6E8A-4147-A177-3AD203B41FA5}">
                      <a16:colId xmlns:a16="http://schemas.microsoft.com/office/drawing/2014/main" val="2379977147"/>
                    </a:ext>
                  </a:extLst>
                </a:gridCol>
                <a:gridCol w="2565883">
                  <a:extLst>
                    <a:ext uri="{9D8B030D-6E8A-4147-A177-3AD203B41FA5}">
                      <a16:colId xmlns:a16="http://schemas.microsoft.com/office/drawing/2014/main" val="1621206888"/>
                    </a:ext>
                  </a:extLst>
                </a:gridCol>
              </a:tblGrid>
              <a:tr h="299228">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59910">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59910">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59910">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59910">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614696">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59910">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328105"/>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027998"/>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591338"/>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928396"/>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427706"/>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4191630"/>
            <a:ext cx="499310" cy="499310"/>
          </a:xfrm>
          <a:prstGeom prst="rect">
            <a:avLst/>
          </a:prstGeom>
        </p:spPr>
      </p:pic>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500533"/>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027998"/>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4242852"/>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964272"/>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400933"/>
            <a:ext cx="499310" cy="499310"/>
          </a:xfrm>
          <a:prstGeom prst="rect">
            <a:avLst/>
          </a:prstGeom>
        </p:spPr>
      </p:pic>
      <p:pic>
        <p:nvPicPr>
          <p:cNvPr id="8" name="Graphic 7" descr="Badge Tick1 with solid fill">
            <a:extLst>
              <a:ext uri="{FF2B5EF4-FFF2-40B4-BE49-F238E27FC236}">
                <a16:creationId xmlns:a16="http://schemas.microsoft.com/office/drawing/2014/main" id="{6A19197B-A342-D6F1-7C93-9A4BA8B61E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651999"/>
            <a:ext cx="499310" cy="499310"/>
          </a:xfrm>
          <a:prstGeom prst="rect">
            <a:avLst/>
          </a:prstGeom>
        </p:spPr>
      </p:pic>
      <p:sp>
        <p:nvSpPr>
          <p:cNvPr id="5" name="TextBox 4">
            <a:extLst>
              <a:ext uri="{FF2B5EF4-FFF2-40B4-BE49-F238E27FC236}">
                <a16:creationId xmlns:a16="http://schemas.microsoft.com/office/drawing/2014/main" id="{B22AE279-A2F4-9DA6-45F0-2AE916D0E673}"/>
              </a:ext>
            </a:extLst>
          </p:cNvPr>
          <p:cNvSpPr txBox="1"/>
          <p:nvPr/>
        </p:nvSpPr>
        <p:spPr>
          <a:xfrm>
            <a:off x="963262" y="56132"/>
            <a:ext cx="6851019" cy="646331"/>
          </a:xfrm>
          <a:prstGeom prst="rect">
            <a:avLst/>
          </a:prstGeom>
          <a:noFill/>
        </p:spPr>
        <p:txBody>
          <a:bodyPr wrap="square">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House FY 26 Appropriations</a:t>
            </a:r>
            <a:endParaRPr lang="en-US" sz="3600" dirty="0"/>
          </a:p>
        </p:txBody>
      </p:sp>
    </p:spTree>
    <p:extLst>
      <p:ext uri="{BB962C8B-B14F-4D97-AF65-F5344CB8AC3E}">
        <p14:creationId xmlns:p14="http://schemas.microsoft.com/office/powerpoint/2010/main" val="329923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8</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8FC5B500-0404-C29E-62A9-8C3CFDBF8CD0}"/>
              </a:ext>
            </a:extLst>
          </p:cNvPr>
          <p:cNvSpPr>
            <a:spLocks noGrp="1"/>
          </p:cNvSpPr>
          <p:nvPr>
            <p:ph type="title"/>
          </p:nvPr>
        </p:nvSpPr>
        <p:spPr>
          <a:xfrm>
            <a:off x="5615587" y="2056725"/>
            <a:ext cx="3286691" cy="857250"/>
          </a:xfrm>
        </p:spPr>
        <p:txBody>
          <a:bodyPr>
            <a:normAutofit fontScale="90000"/>
          </a:bodyPr>
          <a:lstStyle/>
          <a:p>
            <a:r>
              <a:rPr lang="en-US" sz="3200" b="1">
                <a:latin typeface="Open Sans" panose="020B0606030504020204" pitchFamily="34" charset="0"/>
                <a:ea typeface="Open Sans" panose="020B0606030504020204" pitchFamily="34" charset="0"/>
                <a:cs typeface="Open Sans" panose="020B0606030504020204" pitchFamily="34" charset="0"/>
              </a:rPr>
              <a:t>House FY26 Appropriations Bill</a:t>
            </a:r>
          </a:p>
        </p:txBody>
      </p:sp>
      <p:pic>
        <p:nvPicPr>
          <p:cNvPr id="7" name="Picture 6">
            <a:extLst>
              <a:ext uri="{FF2B5EF4-FFF2-40B4-BE49-F238E27FC236}">
                <a16:creationId xmlns:a16="http://schemas.microsoft.com/office/drawing/2014/main" id="{9565C893-FF96-F022-6B9E-FB3CA419FBE6}"/>
              </a:ext>
            </a:extLst>
          </p:cNvPr>
          <p:cNvPicPr>
            <a:picLocks noChangeAspect="1"/>
          </p:cNvPicPr>
          <p:nvPr/>
        </p:nvPicPr>
        <p:blipFill>
          <a:blip r:embed="rId2"/>
          <a:stretch>
            <a:fillRect/>
          </a:stretch>
        </p:blipFill>
        <p:spPr>
          <a:xfrm>
            <a:off x="792529" y="65837"/>
            <a:ext cx="4823058" cy="5143500"/>
          </a:xfrm>
          <a:prstGeom prst="rect">
            <a:avLst/>
          </a:prstGeom>
        </p:spPr>
      </p:pic>
    </p:spTree>
    <p:extLst>
      <p:ext uri="{BB962C8B-B14F-4D97-AF65-F5344CB8AC3E}">
        <p14:creationId xmlns:p14="http://schemas.microsoft.com/office/powerpoint/2010/main" val="139278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82A-8CCE-0E90-9E2D-9E3096045E60}"/>
              </a:ext>
            </a:extLst>
          </p:cNvPr>
          <p:cNvSpPr>
            <a:spLocks noGrp="1"/>
          </p:cNvSpPr>
          <p:nvPr>
            <p:ph type="title"/>
          </p:nvPr>
        </p:nvSpPr>
        <p:spPr/>
        <p:txBody>
          <a:bodyPr>
            <a:normAutofit fontScale="90000"/>
          </a:bodyPr>
          <a:lstStyle/>
          <a:p>
            <a:r>
              <a:rPr lang="en-US">
                <a:solidFill>
                  <a:srgbClr val="D50032"/>
                </a:solidFill>
                <a:latin typeface="Open Sans"/>
                <a:ea typeface="Open Sans"/>
                <a:cs typeface="Open Sans"/>
              </a:rPr>
              <a:t>Congressional Actions</a:t>
            </a:r>
            <a:endParaRPr lang="en-US">
              <a:solidFill>
                <a:srgbClr val="D50032"/>
              </a:solidFill>
            </a:endParaRPr>
          </a:p>
        </p:txBody>
      </p:sp>
      <p:sp>
        <p:nvSpPr>
          <p:cNvPr id="3" name="Content Placeholder 2">
            <a:extLst>
              <a:ext uri="{FF2B5EF4-FFF2-40B4-BE49-F238E27FC236}">
                <a16:creationId xmlns:a16="http://schemas.microsoft.com/office/drawing/2014/main" id="{DA7DE4C5-9929-07EE-5A59-05F03B7CEF97}"/>
              </a:ext>
            </a:extLst>
          </p:cNvPr>
          <p:cNvSpPr>
            <a:spLocks noGrp="1"/>
          </p:cNvSpPr>
          <p:nvPr>
            <p:ph sz="half" idx="1"/>
          </p:nvPr>
        </p:nvSpPr>
        <p:spPr/>
        <p:txBody>
          <a:bodyPr vert="horz" lIns="91440" tIns="45720" rIns="91440" bIns="45720" rtlCol="0" anchor="t">
            <a:normAutofit fontScale="77500" lnSpcReduction="20000"/>
          </a:bodyPr>
          <a:lstStyle/>
          <a:p>
            <a:pPr marL="0" indent="0">
              <a:lnSpc>
                <a:spcPct val="134000"/>
              </a:lnSpc>
              <a:spcBef>
                <a:spcPts val="0"/>
              </a:spcBef>
              <a:buNone/>
            </a:pPr>
            <a:r>
              <a:rPr lang="en-US" b="1">
                <a:latin typeface="Open Sans"/>
                <a:ea typeface="Open Sans"/>
                <a:cs typeface="Open Sans"/>
              </a:rPr>
              <a:t>Senate: </a:t>
            </a:r>
            <a:r>
              <a:rPr lang="en-US">
                <a:latin typeface="Open Sans"/>
                <a:ea typeface="Open Sans"/>
                <a:cs typeface="Open Sans"/>
              </a:rPr>
              <a:t>Finalize FY26 bill with strong investments</a:t>
            </a:r>
            <a:endParaRPr lang="en-US"/>
          </a:p>
          <a:p>
            <a:pPr marL="0" indent="0">
              <a:lnSpc>
                <a:spcPct val="134000"/>
              </a:lnSpc>
              <a:spcBef>
                <a:spcPts val="0"/>
              </a:spcBef>
              <a:buNone/>
            </a:pPr>
            <a:endParaRPr lang="en-US">
              <a:latin typeface="Open Sans"/>
              <a:ea typeface="Open Sans"/>
              <a:cs typeface="Open Sans"/>
            </a:endParaRPr>
          </a:p>
          <a:p>
            <a:pPr marL="0" indent="0">
              <a:lnSpc>
                <a:spcPct val="134000"/>
              </a:lnSpc>
              <a:spcBef>
                <a:spcPts val="0"/>
              </a:spcBef>
              <a:buNone/>
            </a:pPr>
            <a:r>
              <a:rPr lang="en-US" b="1">
                <a:latin typeface="Open Sans"/>
                <a:ea typeface="Open Sans"/>
                <a:cs typeface="Open Sans"/>
              </a:rPr>
              <a:t>Both Chambers: </a:t>
            </a:r>
            <a:r>
              <a:rPr lang="en-US">
                <a:latin typeface="Open Sans"/>
                <a:ea typeface="Open Sans"/>
                <a:cs typeface="Open Sans"/>
              </a:rPr>
              <a:t>Hold the White House accountable to spend the money it already has for the fight against global poverty. </a:t>
            </a:r>
            <a:endParaRPr lang="en-US"/>
          </a:p>
        </p:txBody>
      </p:sp>
      <p:sp>
        <p:nvSpPr>
          <p:cNvPr id="4" name="Content Placeholder 3">
            <a:extLst>
              <a:ext uri="{FF2B5EF4-FFF2-40B4-BE49-F238E27FC236}">
                <a16:creationId xmlns:a16="http://schemas.microsoft.com/office/drawing/2014/main" id="{637030B3-8A12-90A7-EFAE-11547CA00513}"/>
              </a:ext>
            </a:extLst>
          </p:cNvPr>
          <p:cNvSpPr>
            <a:spLocks noGrp="1"/>
          </p:cNvSpPr>
          <p:nvPr>
            <p:ph sz="half" idx="2"/>
          </p:nvPr>
        </p:nvSpPr>
        <p:spPr>
          <a:xfrm>
            <a:off x="5034094" y="1200151"/>
            <a:ext cx="3947173" cy="3394472"/>
          </a:xfrm>
        </p:spPr>
        <p:txBody>
          <a:bodyPr>
            <a:normAutofit fontScale="77500" lnSpcReduction="20000"/>
          </a:bodyPr>
          <a:lstStyle/>
          <a:p>
            <a:pPr marL="0" indent="0">
              <a:lnSpc>
                <a:spcPct val="134000"/>
              </a:lnSpc>
              <a:buNone/>
            </a:pPr>
            <a:r>
              <a:rPr lang="en-US" b="1"/>
              <a:t>Champions for the Global Fund</a:t>
            </a:r>
          </a:p>
          <a:p>
            <a:pPr>
              <a:lnSpc>
                <a:spcPct val="134000"/>
              </a:lnSpc>
            </a:pPr>
            <a:endParaRPr lang="en-US"/>
          </a:p>
          <a:p>
            <a:pPr marL="0" indent="0">
              <a:lnSpc>
                <a:spcPct val="134000"/>
              </a:lnSpc>
              <a:spcBef>
                <a:spcPts val="0"/>
              </a:spcBef>
              <a:buNone/>
            </a:pPr>
            <a:r>
              <a:rPr lang="en-US"/>
              <a:t>Standing up for the U.S. 1:2 match, and making sure the U.S. does its part to help save 23 million lives. </a:t>
            </a:r>
          </a:p>
        </p:txBody>
      </p:sp>
      <p:cxnSp>
        <p:nvCxnSpPr>
          <p:cNvPr id="7" name="Straight Connector 6">
            <a:extLst>
              <a:ext uri="{FF2B5EF4-FFF2-40B4-BE49-F238E27FC236}">
                <a16:creationId xmlns:a16="http://schemas.microsoft.com/office/drawing/2014/main" id="{1B775ED1-151D-86D6-77BB-E870AC8F4E49}"/>
              </a:ext>
            </a:extLst>
          </p:cNvPr>
          <p:cNvCxnSpPr/>
          <p:nvPr/>
        </p:nvCxnSpPr>
        <p:spPr>
          <a:xfrm>
            <a:off x="4572000" y="1200151"/>
            <a:ext cx="0" cy="3389152"/>
          </a:xfrm>
          <a:prstGeom prst="line">
            <a:avLst/>
          </a:prstGeom>
          <a:ln w="444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915044"/>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3_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ECD743A3-387E-4C23-910B-1EA9EDAEE1A9}">
  <ds:schemaRefs>
    <ds:schemaRef ds:uri="http://purl.org/dc/terms/"/>
    <ds:schemaRef ds:uri="http://purl.org/dc/dcmitype/"/>
    <ds:schemaRef ds:uri="http://www.w3.org/XML/1998/namespace"/>
    <ds:schemaRef ds:uri="http://schemas.microsoft.com/office/infopath/2007/PartnerControls"/>
    <ds:schemaRef ds:uri="655ca6b8-0f94-4989-841e-604707552b5c"/>
    <ds:schemaRef ds:uri="http://schemas.openxmlformats.org/package/2006/metadata/core-properties"/>
    <ds:schemaRef ds:uri="http://schemas.microsoft.com/office/2006/documentManagement/types"/>
    <ds:schemaRef ds:uri="f42ee926-7c83-4218-bf2b-8b85ac63f15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2F96745-F19F-4126-9D1B-64B448A024BA}">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2753</TotalTime>
  <Words>1781</Words>
  <Application>Microsoft Office PowerPoint</Application>
  <PresentationFormat>On-screen Show (16:9)</PresentationFormat>
  <Paragraphs>244</Paragraphs>
  <Slides>37</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Open Sans</vt:lpstr>
      <vt:lpstr>Arial</vt:lpstr>
      <vt:lpstr>Noto Sans</vt:lpstr>
      <vt:lpstr>Aptos</vt:lpstr>
      <vt:lpstr>Courier New</vt:lpstr>
      <vt:lpstr>Wingdings</vt:lpstr>
      <vt:lpstr>Calibri</vt:lpstr>
      <vt:lpstr>Symbol</vt:lpstr>
      <vt:lpstr>Office Theme</vt:lpstr>
      <vt:lpstr>1_Office Theme</vt:lpstr>
      <vt:lpstr>Custom Design</vt:lpstr>
      <vt:lpstr>2_Office Theme</vt:lpstr>
      <vt:lpstr>3_Office Theme</vt:lpstr>
      <vt:lpstr>Rise Advocacy Chapter Monthly Webinar</vt:lpstr>
      <vt:lpstr>Welcome </vt:lpstr>
      <vt:lpstr>Mission &amp; Vision</vt:lpstr>
      <vt:lpstr>PowerPoint Presentation</vt:lpstr>
      <vt:lpstr>Our Values &amp; Resources</vt:lpstr>
      <vt:lpstr>PowerPoint Presentation</vt:lpstr>
      <vt:lpstr>PowerPoint Presentation</vt:lpstr>
      <vt:lpstr>House FY26 Appropriations Bill</vt:lpstr>
      <vt:lpstr>Congressional Actions</vt:lpstr>
      <vt:lpstr>The White House is trying to claw back money Congress had already set aside for global health.  Again, Congress gets final say. So again, that’s where we stayed focused.   </vt:lpstr>
      <vt:lpstr>The Senate’s red-line on cuts:  </vt:lpstr>
      <vt:lpstr>This isn’t a sign that we’re done. The first  $9 billion rescissions package still passed. The House bill still cut other global funding. And the White House has now sent a second rescissions package to Congress to claw back another almost $5 billion additional foreign aid funding, which includes $3.2 billion for Development Assistance.   But it’s a sign that you are making a difference. And that we need to keep going.</vt:lpstr>
      <vt:lpstr>Humanitarian Action for Gaza</vt:lpstr>
      <vt:lpstr>Grantee Spotlight</vt:lpstr>
      <vt:lpstr>PowerPoint Presentation</vt:lpstr>
      <vt:lpstr>EPIC Laser Talks:  A Tool for Speaking and Writing</vt:lpstr>
      <vt:lpstr>Laser Talks:  A Tool for Speaking and Writing</vt:lpstr>
      <vt:lpstr>E = Engage</vt:lpstr>
      <vt:lpstr>P = Problem</vt:lpstr>
      <vt:lpstr>I = Inform</vt:lpstr>
      <vt:lpstr>C = Call to Action</vt:lpstr>
      <vt:lpstr>Global Fund Laser Talk</vt:lpstr>
      <vt:lpstr>Global Fund Laser Talk</vt:lpstr>
      <vt:lpstr>Global Fund Laser Talk</vt:lpstr>
      <vt:lpstr>Global Fund Laser Talk</vt:lpstr>
      <vt:lpstr>Global Fund Laser Talk</vt:lpstr>
      <vt:lpstr>Personalize your EPIC Laser Talk</vt:lpstr>
      <vt:lpstr>Additional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Tuesday, October 21 at 8:30 PM 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3</cp:revision>
  <dcterms:created xsi:type="dcterms:W3CDTF">2021-04-20T20:20:28Z</dcterms:created>
  <dcterms:modified xsi:type="dcterms:W3CDTF">2025-09-12T20:34:48Z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