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notesSlides/notesSlide22.xml" ContentType="application/vnd.openxmlformats-officedocument.presentationml.notesSlide+xml"/>
  <Override PartName="/ppt/ink/ink2.xml" ContentType="application/inkml+xml"/>
  <Override PartName="/ppt/ink/ink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77" r:id="rId6"/>
    <p:sldMasterId id="2147483680" r:id="rId7"/>
    <p:sldMasterId id="2147483693" r:id="rId8"/>
  </p:sldMasterIdLst>
  <p:notesMasterIdLst>
    <p:notesMasterId r:id="rId51"/>
  </p:notesMasterIdLst>
  <p:sldIdLst>
    <p:sldId id="256" r:id="rId9"/>
    <p:sldId id="257" r:id="rId10"/>
    <p:sldId id="258" r:id="rId11"/>
    <p:sldId id="1338" r:id="rId12"/>
    <p:sldId id="259" r:id="rId13"/>
    <p:sldId id="4794" r:id="rId14"/>
    <p:sldId id="4795" r:id="rId15"/>
    <p:sldId id="4796" r:id="rId16"/>
    <p:sldId id="4812" r:id="rId17"/>
    <p:sldId id="4813" r:id="rId18"/>
    <p:sldId id="4814" r:id="rId19"/>
    <p:sldId id="4815" r:id="rId20"/>
    <p:sldId id="4816" r:id="rId21"/>
    <p:sldId id="4838" r:id="rId22"/>
    <p:sldId id="4587" r:id="rId23"/>
    <p:sldId id="4602" r:id="rId24"/>
    <p:sldId id="4540" r:id="rId25"/>
    <p:sldId id="4545" r:id="rId26"/>
    <p:sldId id="4591" r:id="rId27"/>
    <p:sldId id="4592" r:id="rId28"/>
    <p:sldId id="4538" r:id="rId29"/>
    <p:sldId id="4590" r:id="rId30"/>
    <p:sldId id="4541" r:id="rId31"/>
    <p:sldId id="4806" r:id="rId32"/>
    <p:sldId id="4593" r:id="rId33"/>
    <p:sldId id="4807" r:id="rId34"/>
    <p:sldId id="4808" r:id="rId35"/>
    <p:sldId id="4809" r:id="rId36"/>
    <p:sldId id="4805" r:id="rId37"/>
    <p:sldId id="4803" r:id="rId38"/>
    <p:sldId id="4644" r:id="rId39"/>
    <p:sldId id="4804" r:id="rId40"/>
    <p:sldId id="4801" r:id="rId41"/>
    <p:sldId id="4839" r:id="rId42"/>
    <p:sldId id="4799" r:id="rId43"/>
    <p:sldId id="4659" r:id="rId44"/>
    <p:sldId id="4633" r:id="rId45"/>
    <p:sldId id="4788" r:id="rId46"/>
    <p:sldId id="4802" r:id="rId47"/>
    <p:sldId id="4377" r:id="rId48"/>
    <p:sldId id="4792" r:id="rId49"/>
    <p:sldId id="4640" r:id="rId50"/>
  </p:sldIdLst>
  <p:sldSz cx="9144000" cy="5143500" type="screen16x9"/>
  <p:notesSz cx="6858000" cy="9144000"/>
  <p:embeddedFontLst>
    <p:embeddedFont>
      <p:font typeface="Noto Sans" panose="020B0502040504020204" pitchFamily="34" charset="0"/>
      <p:regular r:id="rId52"/>
    </p:embeddedFont>
    <p:embeddedFont>
      <p:font typeface="Open Sans" panose="020B0606030504020204" pitchFamily="34" charset="0"/>
      <p:regular r:id="rId53"/>
      <p:bold r:id="rId54"/>
      <p:italic r:id="rId55"/>
      <p:boldItalic r:id="rId56"/>
    </p:embeddedFont>
    <p:embeddedFont>
      <p:font typeface="Roboto" panose="02000000000000000000" pitchFamily="2" charset="0"/>
      <p:regular r:id="rId57"/>
      <p:bold r:id="rId58"/>
      <p:italic r:id="rId59"/>
      <p:boldItalic r:id="rId60"/>
    </p:embeddedFont>
    <p:embeddedFont>
      <p:font typeface="Segoe UI" panose="020B0502040204020203"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5" roundtripDataSignature="AMtx7mgYMTd495pjgk05YnFctH5gnOp6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8BD2E-A699-492E-8DDB-E384C41FC0B3}" v="31" dt="2025-08-20T15:33:08.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43" autoAdjust="0"/>
  </p:normalViewPr>
  <p:slideViewPr>
    <p:cSldViewPr snapToGrid="0">
      <p:cViewPr varScale="1">
        <p:scale>
          <a:sx n="60" d="100"/>
          <a:sy n="60" d="100"/>
        </p:scale>
        <p:origin x="146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3.fntdata"/><Relationship Id="rId62" Type="http://schemas.openxmlformats.org/officeDocument/2006/relationships/font" Target="fonts/font11.fntdata"/><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6.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1.fntdata"/><Relationship Id="rId60" Type="http://schemas.openxmlformats.org/officeDocument/2006/relationships/font" Target="fonts/font9.fntdata"/><Relationship Id="rId65"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font" Target="fonts/font4.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8T19:03:32.206"/>
    </inkml:context>
    <inkml:brush xml:id="br0">
      <inkml:brushProperty name="width" value="0.05" units="cm"/>
      <inkml:brushProperty name="height" value="0.05" units="cm"/>
      <inkml:brushProperty name="color" value="#E71224"/>
    </inkml:brush>
  </inkml:definitions>
  <inkml:trace contextRef="#ctx0" brushRef="#br0">11 0 24575,'-3'0'0,"-4"0"0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8T19:03:25.365"/>
    </inkml:context>
    <inkml:brush xml:id="br0">
      <inkml:brushProperty name="width" value="0.05" units="cm"/>
      <inkml:brushProperty name="height" value="0.05" units="cm"/>
      <inkml:brushProperty name="color" value="#E71224"/>
    </inkml:brush>
  </inkml:definitions>
  <inkml:trace contextRef="#ctx0" brushRef="#br0">4155 715 24502,'-2'28'0,"-3"0"0,-3 0 0,-3 0 0,-3 0 0,-4-1 0,-2 0 0,-4 0 0,-3 0 0,-2-1 0,-4 0 0,-3-1 0,-2 0 0,-3-1 0,-3 0 0,-3-1 0,-2-1 0,-3 0 0,-2-1 0,-3-1 0,-2-1 0,-2 0 0,-2-1 0,-2-1 0,-2-1 0,-1-1 0,-3-1 0,-1 0 0,-1-2 0,-2-1 0,-1-1 0,-1-1 0,-1 0 0,-1-2 0,0-1 0,-2-1 0,0-1 0,0-2 0,0 0 0,-1-2 0,1 0 0,-1-2 0,1 0 0,0-2 0,1-1 0,0-1 0,1-1 0,1-2 0,1 0 0,1-1 0,2-1 0,0-1 0,2-2 0,2 0 0,1-1 0,2-1 0,2-1 0,2-1 0,2-1 0,2 0 0,3-1 0,2-1 0,2-1 0,3 0 0,2-1 0,3-1 0,3 0 0,2-1 0,4 0 0,2-1 0,3 0 0,4-1 0,2 0 0,3 0 0,4 0 0,3-1 0,2 0 0,4 0 0,4 0 0,2 0 0,4 0 0,2 0 0,4 0 0,4 0 0,2 1 0,3-1 0,4 1 0,3 0 0,2 1 0,4 0 0,3 0 0,2 1 0,4 0 0,2 1 0,3 0 0,3 1 0,2 0 0,3 2 0,2 0 0,2 0 0,3 2 0,2 0 0,2 2 0,2 0 0,2 1 0,2 0 0,1 2 0,2 1 0,2 1 0,0 0 0,2 2 0,1 1 0,1 1 0,1 1 0,1 1 0,0 1 0,1 1 0,0 1 0,1 2 0,-1 0 0,1 2 0,-1 0 0,0 2 0,0 1 0,0 1 0,-2 1 0,0 1 0,-1 1 0,-1 1 0,-1 1 0,-1 2 0,-2 0 0,-1 1 0,-1 1 0,-3 2 0,-1 0 0,-2 1 0,-2 0 0,-2 2 0,-2 0 0,-2 2 0,-3 0 0,-2 0 0,-3 2 0,-2 0 0,-3 1 0,-3 0 0,-3 1 0,-2 0 0,-3 1 0,-4 0 0,-2 0 0,-3 1 0,-4 0 0,-2 1 0,-4-1 0,-3 1 0,-3 0 0,-3 0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8T19:03:28.040"/>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60670%2frespond"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results.org/volunteers/action-center/action-alerts?vvsrc=%2fcampaigns%2f63557%2frespond" TargetMode="Externa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hyperlink" Target="https://results.org/volunteers/action-center/action-alerts?vvsrc=%2fcampaigns%2f59439%2frespon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60670%2frespond"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results.org/volunteers/action-center/action-alerts?vvsrc=%2fcampaigns%2f63557%2frespond" TargetMode="Externa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hyperlink" Target="https://results.org/volunteers/action-center/action-alerts?vvsrc=%2fcampaigns%2f59439%2frespond"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60670%2frespond"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results.org/volunteers/action-center/action-alerts?vvsrc=%2fcampaigns%2f63557%2frespond" TargetMode="Externa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hyperlink" Target="https://results.org/volunteers/action-center/action-alerts?vvsrc=%2fcampaigns%2f59439%2frespond"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inyurl.com/2025GAPWebinar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tinyurl.com/JoinRiseAdvocacyChapte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Susan</a:t>
            </a:r>
            <a:endParaRPr i="1" dirty="0"/>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NYT Article 8/13 - https://www.nytimes.com/2025/08/13/us/politics/foreign-aid-trump-appeals-ruling.html?unlocked_article_code=1.eE8.2EEq.ZXjdjUhvwk31&amp;smid=url-share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030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496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9871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 – here are some ideas of hooks, any one?</a:t>
            </a:r>
          </a:p>
          <a:p>
            <a:r>
              <a:rPr lang="en-US" dirty="0"/>
              <a:t>Walk through the resource so we can find hooks about funding foreign aid, the Global Fund, Gavi</a:t>
            </a:r>
            <a:r>
              <a:rPr lang="en-US"/>
              <a:t>, o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932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174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 – here are some ideas of hooks, any one?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5416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1983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of Rise media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005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986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Gavi the Vaccine Alliance: </a:t>
            </a:r>
            <a:r>
              <a:rPr lang="en-US" sz="1800" b="0" i="1" u="sng" strike="noStrike" dirty="0">
                <a:solidFill>
                  <a:srgbClr val="1155CC"/>
                </a:solidFill>
                <a:effectLst/>
                <a:latin typeface="Arial" panose="020B0604020202020204" pitchFamily="34" charset="0"/>
                <a:hlinkClick r:id="rId3"/>
              </a:rPr>
              <a:t>https://results.org/volunteers/action-center/action-alerts?vvsrc=%2fcampaigns%2f60670%2frespond</a:t>
            </a:r>
            <a:r>
              <a:rPr lang="en-US" sz="1800" b="0" i="1" u="none" strike="noStrike" dirty="0">
                <a:solidFill>
                  <a:srgbClr val="000000"/>
                </a:solidFill>
                <a:effectLst/>
                <a:latin typeface="Arial" panose="020B0604020202020204" pitchFamily="34" charset="0"/>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Nutrition for Growth: </a:t>
            </a:r>
            <a:r>
              <a:rPr lang="en-US" sz="1800" b="0" i="1" u="sng" strike="noStrike" dirty="0">
                <a:solidFill>
                  <a:srgbClr val="1155CC"/>
                </a:solidFill>
                <a:effectLst/>
                <a:latin typeface="Arial" panose="020B0604020202020204" pitchFamily="34" charset="0"/>
                <a:hlinkClick r:id="rId4"/>
              </a:rPr>
              <a:t>https://results.org/volunteers/action-center/action-alerts?vvsrc=%2fcampaigns%2f59439%2frespond</a:t>
            </a:r>
            <a:r>
              <a:rPr lang="en-US" sz="1800" b="0" i="1" u="none" strike="noStrike" dirty="0">
                <a:solidFill>
                  <a:srgbClr val="000000"/>
                </a:solidFill>
                <a:effectLst/>
                <a:latin typeface="Arial" panose="020B0604020202020204" pitchFamily="34" charset="0"/>
              </a:rPr>
              <a:t> </a:t>
            </a:r>
          </a:p>
          <a:p>
            <a:pPr marL="228600" indent="0" rtl="0" fontAlgn="base">
              <a:spcBef>
                <a:spcPts val="0"/>
              </a:spcBef>
              <a:spcAft>
                <a:spcPts val="0"/>
              </a:spcAft>
              <a:buFont typeface="Arial" panose="020B0604020202020204" pitchFamily="34" charset="0"/>
              <a:buNone/>
            </a:pPr>
            <a:r>
              <a:rPr lang="en-US" sz="1800" b="0" i="1" u="none" strike="noStrike" dirty="0">
                <a:solidFill>
                  <a:srgbClr val="000000"/>
                </a:solidFill>
                <a:effectLst/>
                <a:latin typeface="Arial" panose="020B0604020202020204" pitchFamily="34" charset="0"/>
              </a:rPr>
              <a:t>READ Act: </a:t>
            </a:r>
            <a:r>
              <a:rPr lang="en-US" sz="1800" b="0" i="1" u="sng" strike="noStrike" dirty="0">
                <a:solidFill>
                  <a:srgbClr val="1155CC"/>
                </a:solidFill>
                <a:effectLst/>
                <a:latin typeface="Arial" panose="020B0604020202020204" pitchFamily="34" charset="0"/>
                <a:hlinkClick r:id="rId5"/>
              </a:rPr>
              <a:t>https://results.org/volunteers/action-center/action-alerts?vvsrc=%2fcampaigns%2f87023%2frespond</a:t>
            </a:r>
            <a:r>
              <a:rPr lang="en-US" sz="1800" b="0" i="1" u="none" strike="noStrike" dirty="0">
                <a:solidFill>
                  <a:srgbClr val="000000"/>
                </a:solidFill>
                <a:effectLst/>
                <a:latin typeface="Arial" panose="020B0604020202020204" pitchFamily="34" charset="0"/>
              </a:rPr>
              <a:t> </a:t>
            </a:r>
          </a:p>
          <a:p>
            <a:r>
              <a:rPr lang="en-US" sz="1800" b="0" i="1" u="none" strike="noStrike" dirty="0">
                <a:solidFill>
                  <a:srgbClr val="000000"/>
                </a:solidFill>
                <a:effectLst/>
                <a:latin typeface="Arial" panose="020B0604020202020204" pitchFamily="34" charset="0"/>
              </a:rPr>
              <a:t>End TB Now: </a:t>
            </a:r>
            <a:r>
              <a:rPr lang="en-US" sz="1800" b="0" i="1" u="sng" strike="noStrike" dirty="0">
                <a:solidFill>
                  <a:srgbClr val="1155CC"/>
                </a:solidFill>
                <a:effectLst/>
                <a:latin typeface="Arial" panose="020B0604020202020204" pitchFamily="34" charset="0"/>
                <a:hlinkClick r:id="rId6"/>
              </a:rPr>
              <a:t>https://results.org/volunteers/action-center/action-alerts?vvsrc=%2fcampaigns%2f63557%2frespond</a:t>
            </a:r>
            <a:r>
              <a:rPr lang="en-US" sz="1800" b="0" i="1" u="none" strike="noStrike" dirty="0">
                <a:solidFill>
                  <a:srgbClr val="000000"/>
                </a:solidFill>
                <a:effectLst/>
                <a:latin typeface="Arial" panose="020B0604020202020204" pitchFamily="34" charset="0"/>
              </a:rPr>
              <a:t>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20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mj-lt"/>
              <a:buAutoNum type="arabicPeriod"/>
            </a:pP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690E0-0F5B-A7FD-7475-9D364A3B6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6D923-8615-00CD-2BB8-1DB75213B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CC87D-8404-DA04-8F86-0FC46F899B65}"/>
              </a:ext>
            </a:extLst>
          </p:cNvPr>
          <p:cNvSpPr>
            <a:spLocks noGrp="1"/>
          </p:cNvSpPr>
          <p:nvPr>
            <p:ph type="body" idx="1"/>
          </p:nvPr>
        </p:nvSpPr>
        <p:spPr/>
        <p:txBody>
          <a:bodyPr/>
          <a:lstStyle/>
          <a:p>
            <a:r>
              <a:rPr lang="en-US" dirty="0"/>
              <a:t>Karyne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Link to action center - https://results.org/volunteers/action-center/action-alerts?vvsrc=%2fcampaigns%2f74353%2frespond </a:t>
            </a:r>
          </a:p>
          <a:p>
            <a:endParaRPr lang="en-US" dirty="0"/>
          </a:p>
        </p:txBody>
      </p:sp>
      <p:sp>
        <p:nvSpPr>
          <p:cNvPr id="4" name="Slide Number Placeholder 3">
            <a:extLst>
              <a:ext uri="{FF2B5EF4-FFF2-40B4-BE49-F238E27FC236}">
                <a16:creationId xmlns:a16="http://schemas.microsoft.com/office/drawing/2014/main" id="{03730275-2AFB-201F-422E-3695D00F846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437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25B4-23FE-0D6D-F993-50B7D93E9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E2F6B-B5CB-1572-5BFE-4DEAA6E53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BD2D7-1C40-8761-3FEB-5FA78E203A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9AE49D-E8B2-0EC2-0559-EF43957B779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3434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6187A-5F69-07CC-E931-1D3C4E408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72504-B350-F799-1D5B-2C00F5902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63AB9-CF1E-C6A2-9DE5-BBC1BBE883A7}"/>
              </a:ext>
            </a:extLst>
          </p:cNvPr>
          <p:cNvSpPr>
            <a:spLocks noGrp="1"/>
          </p:cNvSpPr>
          <p:nvPr>
            <p:ph type="body" idx="1"/>
          </p:nvPr>
        </p:nvSpPr>
        <p:spPr/>
        <p:txBody>
          <a:bodyPr/>
          <a:lstStyle/>
          <a:p>
            <a:r>
              <a:rPr lang="en-US" dirty="0"/>
              <a:t>Karyne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Gavi the Vaccine Alliance: </a:t>
            </a:r>
            <a:r>
              <a:rPr lang="en-US" sz="1800" b="0" i="1" u="sng" strike="noStrike" dirty="0">
                <a:solidFill>
                  <a:srgbClr val="1155CC"/>
                </a:solidFill>
                <a:effectLst/>
                <a:latin typeface="Arial" panose="020B0604020202020204" pitchFamily="34" charset="0"/>
                <a:hlinkClick r:id="rId3"/>
              </a:rPr>
              <a:t>https://results.org/volunteers/action-center/action-alerts?vvsrc=%2fcampaigns%2f60670%2frespond</a:t>
            </a:r>
            <a:r>
              <a:rPr lang="en-US" sz="1800" b="0" i="1" u="none" strike="noStrike" dirty="0">
                <a:solidFill>
                  <a:srgbClr val="000000"/>
                </a:solidFill>
                <a:effectLst/>
                <a:latin typeface="Arial" panose="020B0604020202020204" pitchFamily="34" charset="0"/>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Nutrition for Growth: </a:t>
            </a:r>
            <a:r>
              <a:rPr lang="en-US" sz="1800" b="0" i="1" u="sng" strike="noStrike" dirty="0">
                <a:solidFill>
                  <a:srgbClr val="1155CC"/>
                </a:solidFill>
                <a:effectLst/>
                <a:latin typeface="Arial" panose="020B0604020202020204" pitchFamily="34" charset="0"/>
                <a:hlinkClick r:id="rId4"/>
              </a:rPr>
              <a:t>https://results.org/volunteers/action-center/action-alerts?vvsrc=%2fcampaigns%2f59439%2frespond</a:t>
            </a:r>
            <a:r>
              <a:rPr lang="en-US" sz="1800" b="0" i="1" u="none" strike="noStrike" dirty="0">
                <a:solidFill>
                  <a:srgbClr val="000000"/>
                </a:solidFill>
                <a:effectLst/>
                <a:latin typeface="Arial" panose="020B0604020202020204" pitchFamily="34" charset="0"/>
              </a:rPr>
              <a:t> </a:t>
            </a:r>
          </a:p>
          <a:p>
            <a:pPr marL="228600" indent="0" rtl="0" fontAlgn="base">
              <a:spcBef>
                <a:spcPts val="0"/>
              </a:spcBef>
              <a:spcAft>
                <a:spcPts val="0"/>
              </a:spcAft>
              <a:buFont typeface="Arial" panose="020B0604020202020204" pitchFamily="34" charset="0"/>
              <a:buNone/>
            </a:pPr>
            <a:r>
              <a:rPr lang="en-US" sz="1800" b="0" i="1" u="none" strike="noStrike" dirty="0">
                <a:solidFill>
                  <a:srgbClr val="000000"/>
                </a:solidFill>
                <a:effectLst/>
                <a:latin typeface="Arial" panose="020B0604020202020204" pitchFamily="34" charset="0"/>
              </a:rPr>
              <a:t>READ Act: </a:t>
            </a:r>
            <a:r>
              <a:rPr lang="en-US" sz="1800" b="0" i="1" u="sng" strike="noStrike" dirty="0">
                <a:solidFill>
                  <a:srgbClr val="1155CC"/>
                </a:solidFill>
                <a:effectLst/>
                <a:latin typeface="Arial" panose="020B0604020202020204" pitchFamily="34" charset="0"/>
                <a:hlinkClick r:id="rId5"/>
              </a:rPr>
              <a:t>https://results.org/volunteers/action-center/action-alerts?vvsrc=%2fcampaigns%2f87023%2frespond</a:t>
            </a:r>
            <a:r>
              <a:rPr lang="en-US" sz="1800" b="0" i="1" u="none" strike="noStrike" dirty="0">
                <a:solidFill>
                  <a:srgbClr val="000000"/>
                </a:solidFill>
                <a:effectLst/>
                <a:latin typeface="Arial" panose="020B0604020202020204" pitchFamily="34" charset="0"/>
              </a:rPr>
              <a:t> </a:t>
            </a:r>
          </a:p>
          <a:p>
            <a:r>
              <a:rPr lang="en-US" sz="1800" b="0" i="1" u="none" strike="noStrike" dirty="0">
                <a:solidFill>
                  <a:srgbClr val="000000"/>
                </a:solidFill>
                <a:effectLst/>
                <a:latin typeface="Arial" panose="020B0604020202020204" pitchFamily="34" charset="0"/>
              </a:rPr>
              <a:t>End TB Now: </a:t>
            </a:r>
            <a:r>
              <a:rPr lang="en-US" sz="1800" b="0" i="1" u="sng" strike="noStrike" dirty="0">
                <a:solidFill>
                  <a:srgbClr val="1155CC"/>
                </a:solidFill>
                <a:effectLst/>
                <a:latin typeface="Arial" panose="020B0604020202020204" pitchFamily="34" charset="0"/>
                <a:hlinkClick r:id="rId6"/>
              </a:rPr>
              <a:t>https://results.org/volunteers/action-center/action-alerts?vvsrc=%2fcampaigns%2f63557%2frespond</a:t>
            </a:r>
            <a:r>
              <a:rPr lang="en-US" sz="1800" b="0" i="1" u="none" strike="noStrike" dirty="0">
                <a:solidFill>
                  <a:srgbClr val="000000"/>
                </a:solidFill>
                <a:effectLst/>
                <a:latin typeface="Arial" panose="020B0604020202020204" pitchFamily="34" charset="0"/>
              </a:rPr>
              <a:t> </a:t>
            </a:r>
          </a:p>
          <a:p>
            <a:endParaRPr lang="en-US" dirty="0"/>
          </a:p>
        </p:txBody>
      </p:sp>
      <p:sp>
        <p:nvSpPr>
          <p:cNvPr id="4" name="Slide Number Placeholder 3">
            <a:extLst>
              <a:ext uri="{FF2B5EF4-FFF2-40B4-BE49-F238E27FC236}">
                <a16:creationId xmlns:a16="http://schemas.microsoft.com/office/drawing/2014/main" id="{3F113995-3DE1-D380-E387-9C61FA862EF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351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0107E-3786-926E-8533-0FADB75D1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7B0FB-6878-FE5A-BECA-CCA7FFA6D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32F02-2072-AE6F-3600-236C75E3DEA3}"/>
              </a:ext>
            </a:extLst>
          </p:cNvPr>
          <p:cNvSpPr>
            <a:spLocks noGrp="1"/>
          </p:cNvSpPr>
          <p:nvPr>
            <p:ph type="body" idx="1"/>
          </p:nvPr>
        </p:nvSpPr>
        <p:spPr/>
        <p:txBody>
          <a:bodyPr/>
          <a:lstStyle/>
          <a:p>
            <a:r>
              <a:rPr lang="en-US" dirty="0"/>
              <a:t>Karyne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Gavi the Vaccine Alliance: </a:t>
            </a:r>
            <a:r>
              <a:rPr lang="en-US" sz="1800" b="0" i="1" u="sng" strike="noStrike" dirty="0">
                <a:solidFill>
                  <a:srgbClr val="1155CC"/>
                </a:solidFill>
                <a:effectLst/>
                <a:latin typeface="Arial" panose="020B0604020202020204" pitchFamily="34" charset="0"/>
                <a:hlinkClick r:id="rId3"/>
              </a:rPr>
              <a:t>https://results.org/volunteers/action-center/action-alerts?vvsrc=%2fcampaigns%2f60670%2frespond</a:t>
            </a:r>
            <a:r>
              <a:rPr lang="en-US" sz="1800" b="0" i="1" u="none" strike="noStrike" dirty="0">
                <a:solidFill>
                  <a:srgbClr val="000000"/>
                </a:solidFill>
                <a:effectLst/>
                <a:latin typeface="Arial" panose="020B0604020202020204" pitchFamily="34" charset="0"/>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Nutrition for Growth: </a:t>
            </a:r>
            <a:r>
              <a:rPr lang="en-US" sz="1800" b="0" i="1" u="sng" strike="noStrike" dirty="0">
                <a:solidFill>
                  <a:srgbClr val="1155CC"/>
                </a:solidFill>
                <a:effectLst/>
                <a:latin typeface="Arial" panose="020B0604020202020204" pitchFamily="34" charset="0"/>
                <a:hlinkClick r:id="rId4"/>
              </a:rPr>
              <a:t>https://results.org/volunteers/action-center/action-alerts?vvsrc=%2fcampaigns%2f59439%2frespond</a:t>
            </a:r>
            <a:r>
              <a:rPr lang="en-US" sz="1800" b="0" i="1" u="none" strike="noStrike" dirty="0">
                <a:solidFill>
                  <a:srgbClr val="000000"/>
                </a:solidFill>
                <a:effectLst/>
                <a:latin typeface="Arial" panose="020B0604020202020204" pitchFamily="34" charset="0"/>
              </a:rPr>
              <a:t> </a:t>
            </a:r>
          </a:p>
          <a:p>
            <a:pPr marL="228600" indent="0" rtl="0" fontAlgn="base">
              <a:spcBef>
                <a:spcPts val="0"/>
              </a:spcBef>
              <a:spcAft>
                <a:spcPts val="0"/>
              </a:spcAft>
              <a:buFont typeface="Arial" panose="020B0604020202020204" pitchFamily="34" charset="0"/>
              <a:buNone/>
            </a:pPr>
            <a:r>
              <a:rPr lang="en-US" sz="1800" b="0" i="1" u="none" strike="noStrike" dirty="0">
                <a:solidFill>
                  <a:srgbClr val="000000"/>
                </a:solidFill>
                <a:effectLst/>
                <a:latin typeface="Arial" panose="020B0604020202020204" pitchFamily="34" charset="0"/>
              </a:rPr>
              <a:t>READ Act: </a:t>
            </a:r>
            <a:r>
              <a:rPr lang="en-US" sz="1800" b="0" i="1" u="sng" strike="noStrike" dirty="0">
                <a:solidFill>
                  <a:srgbClr val="1155CC"/>
                </a:solidFill>
                <a:effectLst/>
                <a:latin typeface="Arial" panose="020B0604020202020204" pitchFamily="34" charset="0"/>
                <a:hlinkClick r:id="rId5"/>
              </a:rPr>
              <a:t>https://results.org/volunteers/action-center/action-alerts?vvsrc=%2fcampaigns%2f87023%2frespond</a:t>
            </a:r>
            <a:r>
              <a:rPr lang="en-US" sz="1800" b="0" i="1" u="none" strike="noStrike" dirty="0">
                <a:solidFill>
                  <a:srgbClr val="000000"/>
                </a:solidFill>
                <a:effectLst/>
                <a:latin typeface="Arial" panose="020B0604020202020204" pitchFamily="34" charset="0"/>
              </a:rPr>
              <a:t> </a:t>
            </a:r>
          </a:p>
          <a:p>
            <a:r>
              <a:rPr lang="en-US" sz="1800" b="0" i="1" u="none" strike="noStrike" dirty="0">
                <a:solidFill>
                  <a:srgbClr val="000000"/>
                </a:solidFill>
                <a:effectLst/>
                <a:latin typeface="Arial" panose="020B0604020202020204" pitchFamily="34" charset="0"/>
              </a:rPr>
              <a:t>End TB Now: </a:t>
            </a:r>
            <a:r>
              <a:rPr lang="en-US" sz="1800" b="0" i="1" u="sng" strike="noStrike" dirty="0">
                <a:solidFill>
                  <a:srgbClr val="1155CC"/>
                </a:solidFill>
                <a:effectLst/>
                <a:latin typeface="Arial" panose="020B0604020202020204" pitchFamily="34" charset="0"/>
                <a:hlinkClick r:id="rId6"/>
              </a:rPr>
              <a:t>https://results.org/volunteers/action-center/action-alerts?vvsrc=%2fcampaigns%2f63557%2frespond</a:t>
            </a:r>
            <a:r>
              <a:rPr lang="en-US" sz="1800" b="0" i="1" u="none" strike="noStrike" dirty="0">
                <a:solidFill>
                  <a:srgbClr val="000000"/>
                </a:solidFill>
                <a:effectLst/>
                <a:latin typeface="Arial" panose="020B0604020202020204" pitchFamily="34" charset="0"/>
              </a:rPr>
              <a:t> </a:t>
            </a:r>
          </a:p>
          <a:p>
            <a:endParaRPr lang="en-US" dirty="0"/>
          </a:p>
        </p:txBody>
      </p:sp>
      <p:sp>
        <p:nvSpPr>
          <p:cNvPr id="4" name="Slide Number Placeholder 3">
            <a:extLst>
              <a:ext uri="{FF2B5EF4-FFF2-40B4-BE49-F238E27FC236}">
                <a16:creationId xmlns:a16="http://schemas.microsoft.com/office/drawing/2014/main" id="{58DE9F75-FEB9-C290-E98F-9969CB3478F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7608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59B37-59D1-6672-2E90-A7A49DCD9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F57AB-2B1F-672F-6387-21804D72D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3D6E8-C714-6189-EE04-F54A1452E5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A447F1-C09F-4F7F-B8A1-EB504A87CEB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4482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88043927-74A2-3EED-3DCF-FDCE5A50930C}"/>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CE26730-1729-07DB-E932-BA649534F7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BBD07A17-CB3E-FB38-CA07-EEA1806A864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B9E5AADA-EAB9-3F73-F3FB-595E42F225C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5709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9C02101B-04E4-509F-722A-6B3650C6EBA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7CA7A63-1017-E7B1-E16B-B336591174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53B331D-E55C-07D3-51CD-3197F94D20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D44F56A6-327D-3022-25AC-310F1914F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33286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BBC83209-DD9A-FA9D-E26F-3A82E0E0E197}"/>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59543924-ACDF-698D-6E2A-66F452338D3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7823BDDD-DB6B-C927-4A2B-1E13AE38FB6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60A76828-92ED-B0C4-3C79-FB0EBF00AF3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9422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AB2B7879-D377-0CFE-DAA4-76F36702F100}"/>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CE55CB8A-A70C-A326-909D-DCE2BBEA65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27DD66D8-8526-EA64-7AC5-BDF121E3BC5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5FDD9435-1237-A392-7D1F-EA32AC44245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51424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DA897F81-2826-E823-7230-61E6B9DD0830}"/>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43AB39E0-ECA3-F75B-F22B-4B27607789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10063A9C-4E51-4F33-2D5B-09C353A1E91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F4C43277-95A8-EB5B-4BD7-ECFEF926D26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161973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mj-lt"/>
              <a:buAutoNum type="arabicPeriod"/>
            </a:pPr>
            <a:endParaRPr lang="en-US" sz="1800" b="0" i="0" u="none" strike="noStrike" dirty="0">
              <a:solidFill>
                <a:srgbClr val="000000"/>
              </a:solidFill>
              <a:effectLst/>
              <a:latin typeface="Arial" panose="020B0604020202020204" pitchFamily="34" charset="0"/>
            </a:endParaRPr>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B18A89E1-30B4-317B-C85F-25162400D8B4}"/>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071E7785-3A53-A2BE-428C-A2701EAC31C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Invite others to join:</a:t>
            </a:r>
            <a:br>
              <a:rPr lang="en-US" sz="12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12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hlinkClick r:id="rId3"/>
              </a:rPr>
              <a:t>https://tinyurl.com/2025GAPWebinars</a:t>
            </a:r>
            <a:endParaRPr/>
          </a:p>
        </p:txBody>
      </p:sp>
      <p:sp>
        <p:nvSpPr>
          <p:cNvPr id="378" name="Google Shape;378;g14fc29c2861_0_0:notes">
            <a:extLst>
              <a:ext uri="{FF2B5EF4-FFF2-40B4-BE49-F238E27FC236}">
                <a16:creationId xmlns:a16="http://schemas.microsoft.com/office/drawing/2014/main" id="{B3FCE107-6DAE-DA43-169C-453AC38E94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2407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BC831706-F08E-BEE6-44C2-C29E1CA645E5}"/>
            </a:ext>
          </a:extLst>
        </p:cNvPr>
        <p:cNvGrpSpPr/>
        <p:nvPr/>
      </p:nvGrpSpPr>
      <p:grpSpPr>
        <a:xfrm>
          <a:off x="0" y="0"/>
          <a:ext cx="0" cy="0"/>
          <a:chOff x="0" y="0"/>
          <a:chExt cx="0" cy="0"/>
        </a:xfrm>
      </p:grpSpPr>
      <p:sp>
        <p:nvSpPr>
          <p:cNvPr id="314" name="Google Shape;314;g21ba38bafd0_0_10:notes">
            <a:extLst>
              <a:ext uri="{FF2B5EF4-FFF2-40B4-BE49-F238E27FC236}">
                <a16:creationId xmlns:a16="http://schemas.microsoft.com/office/drawing/2014/main" id="{46011B45-FBF6-E9EA-4271-143332B861A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a:t>Karyne</a:t>
            </a:r>
            <a:endParaRPr sz="1100"/>
          </a:p>
        </p:txBody>
      </p:sp>
      <p:sp>
        <p:nvSpPr>
          <p:cNvPr id="315" name="Google Shape;315;g21ba38bafd0_0_10:notes">
            <a:extLst>
              <a:ext uri="{FF2B5EF4-FFF2-40B4-BE49-F238E27FC236}">
                <a16:creationId xmlns:a16="http://schemas.microsoft.com/office/drawing/2014/main" id="{D3B7A76F-BA06-50F2-692D-462483AD73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0378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4095B640-8AD2-E690-41A4-E860E7855965}"/>
            </a:ext>
          </a:extLst>
        </p:cNvPr>
        <p:cNvGrpSpPr/>
        <p:nvPr/>
      </p:nvGrpSpPr>
      <p:grpSpPr>
        <a:xfrm>
          <a:off x="0" y="0"/>
          <a:ext cx="0" cy="0"/>
          <a:chOff x="0" y="0"/>
          <a:chExt cx="0" cy="0"/>
        </a:xfrm>
      </p:grpSpPr>
      <p:sp>
        <p:nvSpPr>
          <p:cNvPr id="321" name="Google Shape;321;g14fc29c2861_0_0:notes">
            <a:extLst>
              <a:ext uri="{FF2B5EF4-FFF2-40B4-BE49-F238E27FC236}">
                <a16:creationId xmlns:a16="http://schemas.microsoft.com/office/drawing/2014/main" id="{8BEE37BD-B035-3AE4-C1CC-327F1359CDA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sz="1200" b="0" i="0" u="none" strike="noStrike">
                <a:solidFill>
                  <a:srgbClr val="000000"/>
                </a:solidFill>
                <a:effectLst/>
                <a:latin typeface="Arial" panose="020B0604020202020204" pitchFamily="34" charset="0"/>
              </a:rPr>
              <a:t>If you would like to learn more and take action with us, we would like to invite you to fill out our sign up, Karyne will drop it in the chat </a:t>
            </a:r>
            <a:r>
              <a:rPr lang="en-US" sz="1200" b="0" i="0" u="sng" strike="noStrike">
                <a:solidFill>
                  <a:srgbClr val="1155CC"/>
                </a:solidFill>
                <a:effectLst/>
                <a:latin typeface="Arial" panose="020B0604020202020204" pitchFamily="34" charset="0"/>
                <a:hlinkClick r:id="rId3"/>
              </a:rPr>
              <a:t>http://tinyurl.com/JoinRiseAdvocacyChapter</a:t>
            </a:r>
            <a:r>
              <a:rPr lang="en-US" sz="1200" b="0" i="0" u="none" strike="noStrike">
                <a:solidFill>
                  <a:srgbClr val="000000"/>
                </a:solidFill>
                <a:effectLst/>
                <a:latin typeface="Arial" panose="020B0604020202020204" pitchFamily="34" charset="0"/>
              </a:rPr>
              <a:t> </a:t>
            </a:r>
            <a:br>
              <a:rPr lang="en-US" sz="1200" b="0" i="0" u="none" strike="noStrike">
                <a:solidFill>
                  <a:srgbClr val="000000"/>
                </a:solidFill>
                <a:effectLst/>
                <a:latin typeface="Arial" panose="020B0604020202020204" pitchFamily="34" charset="0"/>
              </a:rPr>
            </a:br>
            <a:r>
              <a:rPr lang="en-US" sz="1200" b="0" i="1" u="none" strike="noStrike">
                <a:solidFill>
                  <a:srgbClr val="000000"/>
                </a:solidFill>
                <a:effectLst/>
                <a:latin typeface="Arial" panose="020B0604020202020204" pitchFamily="34" charset="0"/>
              </a:rPr>
              <a:t>Karyne drop the link to sign up in the chat</a:t>
            </a:r>
            <a:br>
              <a:rPr lang="en-US" sz="1200" b="0" i="1" u="none" strike="noStrike">
                <a:solidFill>
                  <a:srgbClr val="000000"/>
                </a:solidFill>
                <a:effectLst/>
                <a:latin typeface="Arial" panose="020B0604020202020204" pitchFamily="34" charset="0"/>
              </a:rPr>
            </a:br>
            <a:endParaRPr/>
          </a:p>
        </p:txBody>
      </p:sp>
      <p:sp>
        <p:nvSpPr>
          <p:cNvPr id="322" name="Google Shape;322;g14fc29c2861_0_0:notes">
            <a:extLst>
              <a:ext uri="{FF2B5EF4-FFF2-40B4-BE49-F238E27FC236}">
                <a16:creationId xmlns:a16="http://schemas.microsoft.com/office/drawing/2014/main" id="{73A972AF-5AEB-6579-1DBD-E8160B0E7D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8445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841302F6-5292-6BFD-EE3D-5BD3F3E9ED08}"/>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4CE2DAD8-78FA-1A6B-578E-776D6C1957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E82A5D4-75FE-578F-1BAC-8729CB67415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F328F7F1-F04B-721B-FF2C-82C77AE2A96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4018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52"/>
              </a:lnSpc>
              <a:buNone/>
            </a:pPr>
            <a:r>
              <a:rPr lang="en-US" sz="1800" b="0" i="0">
                <a:solidFill>
                  <a:srgbClr val="474747"/>
                </a:solidFill>
                <a:effectLst/>
                <a:latin typeface="Roboto" panose="02000000000000000000" pitchFamily="2" charset="0"/>
              </a:rPr>
              <a:t> </a:t>
            </a:r>
            <a:endParaRPr lang="en-US" b="0" i="0">
              <a:solidFill>
                <a:srgbClr val="000000"/>
              </a:solidFill>
              <a:effectLst/>
              <a:latin typeface="Segoe UI" panose="020B0502040204020203" pitchFamily="34" charset="0"/>
            </a:endParaRPr>
          </a:p>
          <a:p>
            <a:pPr algn="l" rtl="0" fontAlgn="base">
              <a:lnSpc>
                <a:spcPts val="1552"/>
              </a:lnSpc>
              <a:buFont typeface="+mj-lt"/>
              <a:buAutoNum type="arabicPeriod"/>
            </a:pPr>
            <a:r>
              <a:rPr lang="en-US" sz="1800" b="0" i="0">
                <a:solidFill>
                  <a:srgbClr val="000000"/>
                </a:solidFill>
                <a:effectLst/>
                <a:latin typeface="Roboto" panose="02000000000000000000" pitchFamily="2" charset="0"/>
              </a:rPr>
              <a:t> The global fund is a worldwide partnership where world leaders meet at a conference every 3 years to pledge a specific amount of money to last the following three years.  </a:t>
            </a:r>
          </a:p>
          <a:p>
            <a:pPr algn="l" rtl="0" fontAlgn="base">
              <a:lnSpc>
                <a:spcPts val="1552"/>
              </a:lnSpc>
              <a:buFont typeface="+mj-lt"/>
              <a:buAutoNum type="arabicPeriod" startAt="2"/>
            </a:pPr>
            <a:r>
              <a:rPr lang="en-US" sz="1800" b="0" i="0">
                <a:solidFill>
                  <a:srgbClr val="000000"/>
                </a:solidFill>
                <a:effectLst/>
                <a:latin typeface="Roboto" panose="02000000000000000000" pitchFamily="2" charset="0"/>
              </a:rPr>
              <a:t> Countries in need of assistance take the lead in determining where and how to best fight AIDs, TB, and malaria, tailoring their own response and taking into consideration their political, cultural, and epidemiological context. </a:t>
            </a:r>
          </a:p>
          <a:p>
            <a:pPr algn="l" rtl="0" fontAlgn="base">
              <a:lnSpc>
                <a:spcPts val="1552"/>
              </a:lnSpc>
              <a:buFont typeface="+mj-lt"/>
              <a:buAutoNum type="arabicPeriod" startAt="3"/>
            </a:pPr>
            <a:r>
              <a:rPr lang="en-US" sz="1800" b="0" i="0">
                <a:solidFill>
                  <a:srgbClr val="000000"/>
                </a:solidFill>
                <a:effectLst/>
                <a:latin typeface="Roboto" panose="02000000000000000000" pitchFamily="2" charset="0"/>
              </a:rPr>
              <a:t> Once a plan has been proposed for a specific country, the Global fund has to review and approve of the plan </a:t>
            </a:r>
          </a:p>
          <a:p>
            <a:pPr algn="l" rtl="0" fontAlgn="base">
              <a:lnSpc>
                <a:spcPts val="1552"/>
              </a:lnSpc>
              <a:buFont typeface="+mj-lt"/>
              <a:buAutoNum type="arabicPeriod" startAt="4"/>
            </a:pPr>
            <a:r>
              <a:rPr lang="en-US" sz="1800" b="0" i="0">
                <a:solidFill>
                  <a:srgbClr val="000000"/>
                </a:solidFill>
                <a:effectLst/>
                <a:latin typeface="Roboto" panose="02000000000000000000" pitchFamily="2" charset="0"/>
              </a:rPr>
              <a:t> After approval, local healthcare workers, government, and communities are elected to lead the program </a:t>
            </a:r>
          </a:p>
          <a:p>
            <a:pPr algn="l" rtl="0" fontAlgn="base">
              <a:lnSpc>
                <a:spcPts val="1552"/>
              </a:lnSpc>
              <a:buFont typeface="+mj-lt"/>
              <a:buAutoNum type="arabicPeriod" startAt="5"/>
            </a:pPr>
            <a:r>
              <a:rPr lang="en-US" sz="1800" b="0" i="0">
                <a:solidFill>
                  <a:srgbClr val="000000"/>
                </a:solidFill>
                <a:effectLst/>
                <a:latin typeface="Roboto" panose="02000000000000000000" pitchFamily="2" charset="0"/>
              </a:rPr>
              <a:t> In the background, the global fund is providing oversight and making sure that their plan can become a success </a:t>
            </a:r>
          </a:p>
          <a:p>
            <a:pPr algn="l" rtl="0" fontAlgn="base">
              <a:lnSpc>
                <a:spcPts val="1552"/>
              </a:lnSpc>
              <a:buFont typeface="+mj-lt"/>
              <a:buAutoNum type="arabicPeriod" startAt="6"/>
            </a:pPr>
            <a:r>
              <a:rPr lang="en-US" sz="1800" b="0" i="0">
                <a:solidFill>
                  <a:srgbClr val="000000"/>
                </a:solidFill>
                <a:effectLst/>
                <a:latin typeface="Roboto" panose="02000000000000000000" pitchFamily="2" charset="0"/>
              </a:rPr>
              <a:t> This has led to millions of saved lives and success in low income countries. </a:t>
            </a:r>
          </a:p>
          <a:p>
            <a:pPr algn="l" rtl="0" fontAlgn="base">
              <a:lnSpc>
                <a:spcPts val="1552"/>
              </a:lnSpc>
              <a:buFont typeface="+mj-lt"/>
              <a:buAutoNum type="arabicPeriod" startAt="6"/>
            </a:pPr>
            <a:endParaRPr lang="en-US" sz="1800" b="0" i="0">
              <a:solidFill>
                <a:srgbClr val="000000"/>
              </a:solidFill>
              <a:effectLst/>
              <a:latin typeface="Roboto" panose="02000000000000000000" pitchFamily="2" charset="0"/>
            </a:endParaRPr>
          </a:p>
          <a:p>
            <a:pPr algn="l" rtl="0" fontAlgn="base">
              <a:lnSpc>
                <a:spcPts val="1552"/>
              </a:lnSpc>
              <a:buFont typeface="+mj-lt"/>
              <a:buAutoNum type="arabicPeriod" startAt="6"/>
            </a:pPr>
            <a:endParaRPr lang="en-US" sz="1800" b="0" i="0">
              <a:solidFill>
                <a:srgbClr val="000000"/>
              </a:solidFill>
              <a:effectLst/>
              <a:latin typeface="Roboto" panose="02000000000000000000" pitchFamily="2" charset="0"/>
            </a:endParaRPr>
          </a:p>
          <a:p>
            <a:pPr algn="l" rtl="0" fontAlgn="base">
              <a:lnSpc>
                <a:spcPts val="1552"/>
              </a:lnSpc>
              <a:buFont typeface="+mj-lt"/>
              <a:buNone/>
            </a:pPr>
            <a:r>
              <a:rPr lang="en-US" sz="1800" b="0" i="0">
                <a:solidFill>
                  <a:srgbClr val="000000"/>
                </a:solidFill>
                <a:effectLst/>
                <a:latin typeface="Roboto" panose="02000000000000000000" pitchFamily="2" charset="0"/>
              </a:rPr>
              <a:t>This is all done efficiently with only 6.2% of funds going secretariat overhead costs meaning the vast majority goes directly to countries and programs being implemented</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5CAB7BD-39FC-4025-912E-E0A3855D3673}"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18953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3E45565B-C2CF-4917-B020-8479DAB41461}"/>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235360F-CB51-E536-743E-7CB846E8E3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6AC77D11-7DF7-C878-60E6-2E92033E888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Building resiliency as advocates: https://results.org/wp-content/uploads/Building-Resilience-as-an-Advocate_resources.pdf </a:t>
            </a:r>
            <a:endParaRPr dirty="0"/>
          </a:p>
        </p:txBody>
      </p:sp>
      <p:sp>
        <p:nvSpPr>
          <p:cNvPr id="262" name="Google Shape;262;g14388b835e1_0_23:notes">
            <a:extLst>
              <a:ext uri="{FF2B5EF4-FFF2-40B4-BE49-F238E27FC236}">
                <a16:creationId xmlns:a16="http://schemas.microsoft.com/office/drawing/2014/main" id="{214B5D52-C8A9-FD18-E60E-F669CD03367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54196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rtl="0" fontAlgn="base">
              <a:buFont typeface="+mj-lt"/>
              <a:buNone/>
            </a:pPr>
            <a:r>
              <a:rPr lang="en-US" i="1" dirty="0"/>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47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800" b="0" i="1" u="none" strike="noStrike" dirty="0">
                <a:solidFill>
                  <a:srgbClr val="000000"/>
                </a:solidFill>
                <a:effectLst/>
                <a:latin typeface="Arial" panose="020B0604020202020204" pitchFamily="34" charset="0"/>
              </a:rPr>
              <a:t>Karyne</a:t>
            </a:r>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D2AD0EC6-1688-D79B-E25F-420902E799D5}"/>
            </a:ext>
          </a:extLst>
        </p:cNvPr>
        <p:cNvGrpSpPr/>
        <p:nvPr/>
      </p:nvGrpSpPr>
      <p:grpSpPr>
        <a:xfrm>
          <a:off x="0" y="0"/>
          <a:ext cx="0" cy="0"/>
          <a:chOff x="0" y="0"/>
          <a:chExt cx="0" cy="0"/>
        </a:xfrm>
      </p:grpSpPr>
      <p:sp>
        <p:nvSpPr>
          <p:cNvPr id="169" name="Google Shape;169;g1dd29ec108d_0_96:notes">
            <a:extLst>
              <a:ext uri="{FF2B5EF4-FFF2-40B4-BE49-F238E27FC236}">
                <a16:creationId xmlns:a16="http://schemas.microsoft.com/office/drawing/2014/main" id="{2E8DF665-6E3E-DF55-C720-0A9E1AD57B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a:extLst>
              <a:ext uri="{FF2B5EF4-FFF2-40B4-BE49-F238E27FC236}">
                <a16:creationId xmlns:a16="http://schemas.microsoft.com/office/drawing/2014/main" id="{27E00D07-75D6-1E53-7E3F-6CF4BF35E5D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800" b="0" i="0" u="none" strike="noStrike" dirty="0">
                <a:solidFill>
                  <a:srgbClr val="000000"/>
                </a:solidFill>
                <a:effectLst/>
                <a:latin typeface="Arial" panose="020B0604020202020204" pitchFamily="34" charset="0"/>
              </a:rPr>
              <a:t>Karyne &amp; Susan</a:t>
            </a:r>
          </a:p>
        </p:txBody>
      </p:sp>
      <p:sp>
        <p:nvSpPr>
          <p:cNvPr id="171" name="Google Shape;171;g1dd29ec108d_0_96:notes">
            <a:extLst>
              <a:ext uri="{FF2B5EF4-FFF2-40B4-BE49-F238E27FC236}">
                <a16:creationId xmlns:a16="http://schemas.microsoft.com/office/drawing/2014/main" id="{3D448D5D-96AF-7CA5-67B1-457449BB8F5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0873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C9B56D8D-0C53-D672-05DF-09D1B81C23ED}"/>
            </a:ext>
          </a:extLst>
        </p:cNvPr>
        <p:cNvGrpSpPr/>
        <p:nvPr/>
      </p:nvGrpSpPr>
      <p:grpSpPr>
        <a:xfrm>
          <a:off x="0" y="0"/>
          <a:ext cx="0" cy="0"/>
          <a:chOff x="0" y="0"/>
          <a:chExt cx="0" cy="0"/>
        </a:xfrm>
      </p:grpSpPr>
      <p:sp>
        <p:nvSpPr>
          <p:cNvPr id="169" name="Google Shape;169;g1dd29ec108d_0_96:notes">
            <a:extLst>
              <a:ext uri="{FF2B5EF4-FFF2-40B4-BE49-F238E27FC236}">
                <a16:creationId xmlns:a16="http://schemas.microsoft.com/office/drawing/2014/main" id="{918B708F-987E-E9A4-E008-BE3CA96A3C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a:extLst>
              <a:ext uri="{FF2B5EF4-FFF2-40B4-BE49-F238E27FC236}">
                <a16:creationId xmlns:a16="http://schemas.microsoft.com/office/drawing/2014/main" id="{02C5EB59-14FB-94AA-06D8-BFFA1FF345A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800" b="0" i="0" u="none" strike="noStrike" dirty="0">
                <a:solidFill>
                  <a:srgbClr val="000000"/>
                </a:solidFill>
                <a:effectLst/>
                <a:latin typeface="Arial" panose="020B0604020202020204" pitchFamily="34" charset="0"/>
              </a:rPr>
              <a:t>Susan </a:t>
            </a:r>
          </a:p>
        </p:txBody>
      </p:sp>
      <p:sp>
        <p:nvSpPr>
          <p:cNvPr id="171" name="Google Shape;171;g1dd29ec108d_0_96:notes">
            <a:extLst>
              <a:ext uri="{FF2B5EF4-FFF2-40B4-BE49-F238E27FC236}">
                <a16:creationId xmlns:a16="http://schemas.microsoft.com/office/drawing/2014/main" id="{E1A632C7-1733-A260-55B0-E1B11596BAA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89204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F7C71104-8C77-221E-A49C-5A63627F1268}"/>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C71D53E9-71E4-AA51-1824-A05B67A75C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B71B2401-052F-EA0A-E78B-1B0D06BD98A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a:lnSpc>
                <a:spcPct val="107000"/>
              </a:lnSpc>
              <a:buNone/>
            </a:pPr>
            <a:r>
              <a:rPr lang="en-US" sz="1200" b="1">
                <a:effectLst/>
                <a:highlight>
                  <a:srgbClr val="00FFFF"/>
                </a:highlight>
                <a:latin typeface="Arial" panose="020B0604020202020204" pitchFamily="34" charset="0"/>
                <a:ea typeface="Arial" panose="020B0604020202020204" pitchFamily="34" charset="0"/>
              </a:rPr>
              <a:t>Agenda</a:t>
            </a:r>
            <a:endParaRPr lang="en-US" sz="1100">
              <a:effectLst/>
              <a:latin typeface="Arial" panose="020B0604020202020204" pitchFamily="34" charset="0"/>
              <a:ea typeface="Arial" panose="020B0604020202020204" pitchFamily="34" charset="0"/>
            </a:endParaRPr>
          </a:p>
          <a:p>
            <a:pPr marL="1028700" marR="0" indent="342900">
              <a:lnSpc>
                <a:spcPct val="107000"/>
              </a:lnSpc>
              <a:buNone/>
            </a:pPr>
            <a:r>
              <a:rPr lang="en-US" sz="1200">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a:p>
            <a:pPr marL="742950" marR="0" lvl="1" indent="-285750">
              <a:lnSpc>
                <a:spcPct val="107000"/>
              </a:lnSpc>
              <a:buFont typeface="Symbol" panose="05050102010706020507" pitchFamily="18" charset="2"/>
              <a:buChar char=""/>
            </a:pPr>
            <a:r>
              <a:rPr lang="en-US" sz="1200">
                <a:effectLst/>
                <a:latin typeface="Arial" panose="020B0604020202020204" pitchFamily="34" charset="0"/>
                <a:ea typeface="Arial" panose="020B0604020202020204" pitchFamily="34" charset="0"/>
              </a:rPr>
              <a:t>Tonight’s agenda (1 min)</a:t>
            </a:r>
            <a:endParaRPr lang="en-US" sz="110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a:effectLst/>
                <a:latin typeface="Arial" panose="020B0604020202020204" pitchFamily="34" charset="0"/>
                <a:ea typeface="Arial" panose="020B0604020202020204" pitchFamily="34" charset="0"/>
              </a:rPr>
              <a:t>Welcome and introductions</a:t>
            </a:r>
            <a:endParaRPr lang="en-US" sz="110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a:effectLst/>
                <a:latin typeface="Arial" panose="020B0604020202020204" pitchFamily="34" charset="0"/>
                <a:ea typeface="Arial" panose="020B0604020202020204" pitchFamily="34" charset="0"/>
              </a:rPr>
              <a:t>Recent Advocacy Updates: How have folks engaged with advocacy since our March meeting?</a:t>
            </a:r>
            <a:endParaRPr lang="en-US" sz="110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a:effectLst/>
                <a:latin typeface="Arial" panose="020B0604020202020204" pitchFamily="34" charset="0"/>
                <a:ea typeface="Arial" panose="020B0604020202020204" pitchFamily="34" charset="0"/>
              </a:rPr>
              <a:t>FY 26 Appropriations</a:t>
            </a:r>
            <a:endParaRPr lang="en-US" sz="110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a:effectLst/>
                <a:latin typeface="Arial" panose="020B0604020202020204" pitchFamily="34" charset="0"/>
                <a:ea typeface="Arial" panose="020B0604020202020204" pitchFamily="34" charset="0"/>
              </a:rPr>
              <a:t>Closing </a:t>
            </a:r>
            <a:endParaRPr lang="en-US" sz="110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C1F541FC-15CA-CB12-1C1A-783866961EF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293167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851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8073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8/20/2025</a:t>
            </a:fld>
            <a:endParaRPr lang="en-US"/>
          </a:p>
        </p:txBody>
      </p:sp>
    </p:spTree>
    <p:extLst>
      <p:ext uri="{BB962C8B-B14F-4D97-AF65-F5344CB8AC3E}">
        <p14:creationId xmlns:p14="http://schemas.microsoft.com/office/powerpoint/2010/main" val="26763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53613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608803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26100544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8/20/2025</a:t>
            </a:fld>
            <a:endParaRPr lang="en-US"/>
          </a:p>
        </p:txBody>
      </p:sp>
    </p:spTree>
    <p:extLst>
      <p:ext uri="{BB962C8B-B14F-4D97-AF65-F5344CB8AC3E}">
        <p14:creationId xmlns:p14="http://schemas.microsoft.com/office/powerpoint/2010/main" val="737411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8/20/2025</a:t>
            </a:fld>
            <a:endParaRPr lang="en-US"/>
          </a:p>
        </p:txBody>
      </p:sp>
    </p:spTree>
    <p:extLst>
      <p:ext uri="{BB962C8B-B14F-4D97-AF65-F5344CB8AC3E}">
        <p14:creationId xmlns:p14="http://schemas.microsoft.com/office/powerpoint/2010/main" val="1935678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8/20/2025</a:t>
            </a:fld>
            <a:endParaRPr lang="en-US"/>
          </a:p>
        </p:txBody>
      </p:sp>
    </p:spTree>
    <p:extLst>
      <p:ext uri="{BB962C8B-B14F-4D97-AF65-F5344CB8AC3E}">
        <p14:creationId xmlns:p14="http://schemas.microsoft.com/office/powerpoint/2010/main" val="191391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8/20/2025</a:t>
            </a:fld>
            <a:endParaRPr lang="en-US"/>
          </a:p>
        </p:txBody>
      </p:sp>
    </p:spTree>
    <p:extLst>
      <p:ext uri="{BB962C8B-B14F-4D97-AF65-F5344CB8AC3E}">
        <p14:creationId xmlns:p14="http://schemas.microsoft.com/office/powerpoint/2010/main" val="160204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8/20/2025</a:t>
            </a:fld>
            <a:endParaRPr lang="en-US"/>
          </a:p>
        </p:txBody>
      </p:sp>
    </p:spTree>
    <p:extLst>
      <p:ext uri="{BB962C8B-B14F-4D97-AF65-F5344CB8AC3E}">
        <p14:creationId xmlns:p14="http://schemas.microsoft.com/office/powerpoint/2010/main" val="980832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8/20/2025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22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4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8/20/2025</a:t>
            </a:fld>
            <a:endParaRPr lang="en-US"/>
          </a:p>
        </p:txBody>
      </p:sp>
    </p:spTree>
    <p:extLst>
      <p:ext uri="{BB962C8B-B14F-4D97-AF65-F5344CB8AC3E}">
        <p14:creationId xmlns:p14="http://schemas.microsoft.com/office/powerpoint/2010/main" val="1583247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8/20/2025</a:t>
            </a:fld>
            <a:endParaRPr lang="en-US"/>
          </a:p>
        </p:txBody>
      </p:sp>
    </p:spTree>
    <p:extLst>
      <p:ext uri="{BB962C8B-B14F-4D97-AF65-F5344CB8AC3E}">
        <p14:creationId xmlns:p14="http://schemas.microsoft.com/office/powerpoint/2010/main" val="3246846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8/20/2025</a:t>
            </a:fld>
            <a:endParaRPr lang="en-US"/>
          </a:p>
        </p:txBody>
      </p:sp>
    </p:spTree>
    <p:extLst>
      <p:ext uri="{BB962C8B-B14F-4D97-AF65-F5344CB8AC3E}">
        <p14:creationId xmlns:p14="http://schemas.microsoft.com/office/powerpoint/2010/main" val="4036892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8/20/2025</a:t>
            </a:fld>
            <a:endParaRPr lang="en-US"/>
          </a:p>
        </p:txBody>
      </p:sp>
    </p:spTree>
    <p:extLst>
      <p:ext uri="{BB962C8B-B14F-4D97-AF65-F5344CB8AC3E}">
        <p14:creationId xmlns:p14="http://schemas.microsoft.com/office/powerpoint/2010/main" val="90450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3969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2517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6811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07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extLst>
      <p:ext uri="{BB962C8B-B14F-4D97-AF65-F5344CB8AC3E}">
        <p14:creationId xmlns:p14="http://schemas.microsoft.com/office/powerpoint/2010/main" val="349093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1">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6683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68006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807947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4971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160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9955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4157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8/20/2025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92889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2">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1">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2">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73" r:id="rId6"/>
    <p:sldLayoutId id="2147483674" r:id="rId7"/>
    <p:sldLayoutId id="2147483707" r:id="rId8"/>
    <p:sldLayoutId id="214748370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38144939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8/20/2025</a:t>
            </a:fld>
            <a:endParaRPr lang="en-US"/>
          </a:p>
        </p:txBody>
      </p:sp>
    </p:spTree>
    <p:extLst>
      <p:ext uri="{BB962C8B-B14F-4D97-AF65-F5344CB8AC3E}">
        <p14:creationId xmlns:p14="http://schemas.microsoft.com/office/powerpoint/2010/main" val="4249888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5">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197538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nSwDWnl4YVotu0eANgw4TYbwtJrn6hmg/edit?gid=969013197#gid=969013197"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60670%2frespond" TargetMode="External"/><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hyperlink" Target="https://results.org/volunteers/action-center/action-alerts?vvsrc=%2fcampaigns%2f63557%2frespond" TargetMode="Externa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hyperlink" Target="https://results.org/volunteers/action-center/action-alerts?vvsrc=%2fcampaigns%2f59439%2frespon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results.org/resources/write-a-letter-to-the-editor"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results.org/resources/write-a-letter-to-the-editor"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hyperlink" Target="https://archive.ph/0280z"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mzmQgS95_a4AxcdiNZQ0hN1zb-p--TLv/view?usp=sharing"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1.xml"/><Relationship Id="rId1" Type="http://schemas.openxmlformats.org/officeDocument/2006/relationships/slideLayout" Target="../slideLayouts/slideLayout35.xml"/><Relationship Id="rId5" Type="http://schemas.openxmlformats.org/officeDocument/2006/relationships/image" Target="../media/image13.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customXml" Target="../ink/ink3.xml"/><Relationship Id="rId5" Type="http://schemas.openxmlformats.org/officeDocument/2006/relationships/image" Target="../media/image30.png"/><Relationship Id="rId4" Type="http://schemas.openxmlformats.org/officeDocument/2006/relationships/customXml" Target="../ink/ink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hyperlink" Target="https://results.org/volunteers/action-center/action-alerts?vvsrc=%2fcampaigns%2f84548%2frespond" TargetMode="External"/><Relationship Id="rId4" Type="http://schemas.openxmlformats.org/officeDocument/2006/relationships/hyperlink" Target="https://docs.google.com/document/d/1GSfu44EsA6DzL0djhMdXgJoGA1X_IW1bsa-uyi8jIV0/edit?usp=shar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hyperlink" Target="https://results.org/volunteers/action-center/action-alerts?vvsrc=%2fcampaigns%2f119808%2frespond" TargetMode="External"/><Relationship Id="rId4" Type="http://schemas.openxmlformats.org/officeDocument/2006/relationships/hyperlink" Target="https://docs.google.com/document/d/1fd264yYdxRO5IzTa63w2trEx35GOjaRxzLa2L3JakKY/edit?usp=shar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115831%2frespond" TargetMode="External"/><Relationship Id="rId2" Type="http://schemas.openxmlformats.org/officeDocument/2006/relationships/notesSlide" Target="../notesSlides/notesSlide27.xml"/><Relationship Id="rId1" Type="http://schemas.openxmlformats.org/officeDocument/2006/relationships/slideLayout" Target="../slideLayouts/slideLayout35.xml"/><Relationship Id="rId5" Type="http://schemas.openxmlformats.org/officeDocument/2006/relationships/image" Target="../media/image3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_RUl1vjbGewAvNubJgkSjbRqnZwxTt5Y1sllNkYsCtU/edit?usp=sharing" TargetMode="External"/><Relationship Id="rId2" Type="http://schemas.openxmlformats.org/officeDocument/2006/relationships/notesSlide" Target="../notesSlides/notesSlide29.xml"/><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hyperlink" Target="https://results.org/volunteers/action-center/action-alerts?vvsrc=%2fcampaigns%2f107909%2frespon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6.xml"/><Relationship Id="rId5" Type="http://schemas.openxmlformats.org/officeDocument/2006/relationships/hyperlink" Target="https://results.org/resources/write-to-fight-back-results-media-action-webinar-july-2025" TargetMode="Externa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6.xml"/><Relationship Id="rId5" Type="http://schemas.openxmlformats.org/officeDocument/2006/relationships/image" Target="../media/image41.jpe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video" Target="https://www.youtube.com/embed/q8UlwkHdnTY?feature=oembed" TargetMode="External"/><Relationship Id="rId6" Type="http://schemas.openxmlformats.org/officeDocument/2006/relationships/image" Target="../media/image13.png"/><Relationship Id="rId5" Type="http://schemas.openxmlformats.org/officeDocument/2006/relationships/hyperlink" Target="https://www.youtube.com/watch?v=q8UlwkHdnTY" TargetMode="Externa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46.xml"/><Relationship Id="rId4" Type="http://schemas.openxmlformats.org/officeDocument/2006/relationships/image" Target="../media/image44.sv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6.xml"/><Relationship Id="rId5" Type="http://schemas.openxmlformats.org/officeDocument/2006/relationships/image" Target="../media/image41.jpe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hyperlink" Target="https://results.org/wp-content/uploads/Building-Resilience-as-an-Advocate_resources.pdf"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dirty="0">
                <a:latin typeface="Open Sans"/>
                <a:ea typeface="Open Sans"/>
                <a:cs typeface="Open Sans"/>
                <a:sym typeface="Open Sans"/>
              </a:rPr>
              <a:t>Rise Advocacy Chapter</a:t>
            </a:r>
            <a:br>
              <a:rPr lang="en-US" sz="4000" dirty="0">
                <a:latin typeface="Open Sans"/>
                <a:ea typeface="Open Sans"/>
                <a:cs typeface="Open Sans"/>
                <a:sym typeface="Open Sans"/>
              </a:rPr>
            </a:br>
            <a:r>
              <a:rPr lang="en-US" sz="4000" dirty="0">
                <a:latin typeface="Open Sans"/>
                <a:ea typeface="Open Sans"/>
                <a:cs typeface="Open Sans"/>
                <a:sym typeface="Open Sans"/>
              </a:rPr>
              <a:t>Monthly Webinar</a:t>
            </a:r>
            <a:endParaRPr sz="3600" dirty="0">
              <a:latin typeface="Open Sans"/>
              <a:ea typeface="Open Sans"/>
              <a:cs typeface="Open Sans"/>
              <a:sym typeface="Open Sans"/>
            </a:endParaRPr>
          </a:p>
        </p:txBody>
      </p:sp>
      <p:sp>
        <p:nvSpPr>
          <p:cNvPr id="150" name="Google Shape;150;g14fc495f4cb_0_0"/>
          <p:cNvSpPr txBox="1"/>
          <p:nvPr/>
        </p:nvSpPr>
        <p:spPr>
          <a:xfrm>
            <a:off x="1125415" y="4299438"/>
            <a:ext cx="66207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800" b="1" dirty="0">
                <a:solidFill>
                  <a:schemeClr val="dk1"/>
                </a:solidFill>
                <a:latin typeface="Open Sans"/>
                <a:ea typeface="Open Sans"/>
                <a:cs typeface="Open Sans"/>
                <a:sym typeface="Open Sans"/>
              </a:rPr>
              <a:t>August 19</a:t>
            </a:r>
            <a:r>
              <a:rPr lang="en-US" sz="2800" b="1" i="0" u="none" strike="noStrike" cap="none" dirty="0">
                <a:solidFill>
                  <a:schemeClr val="dk1"/>
                </a:solidFill>
                <a:latin typeface="Open Sans"/>
                <a:ea typeface="Open Sans"/>
                <a:cs typeface="Open Sans"/>
                <a:sym typeface="Open Sans"/>
              </a:rPr>
              <a:t>, 2025</a:t>
            </a:r>
            <a:endParaRPr sz="2800" b="1" i="0" u="none" strike="noStrike" cap="none" dirty="0">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pic>
        <p:nvPicPr>
          <p:cNvPr id="1026" name="Picture 2">
            <a:extLst>
              <a:ext uri="{FF2B5EF4-FFF2-40B4-BE49-F238E27FC236}">
                <a16:creationId xmlns:a16="http://schemas.microsoft.com/office/drawing/2014/main" id="{D49D8FB8-937A-D859-9C75-A45126673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234" y="84556"/>
            <a:ext cx="1625686" cy="1178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8703E-4A77-E1A7-7956-6A9F5CDEC70F}"/>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0D595C6-BB28-8FE3-9353-8E0FC9FEBE67}"/>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10</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8FC5B500-0404-C29E-62A9-8C3CFDBF8CD0}"/>
              </a:ext>
            </a:extLst>
          </p:cNvPr>
          <p:cNvSpPr>
            <a:spLocks noGrp="1"/>
          </p:cNvSpPr>
          <p:nvPr>
            <p:ph type="title"/>
          </p:nvPr>
        </p:nvSpPr>
        <p:spPr>
          <a:xfrm>
            <a:off x="5615587" y="2056725"/>
            <a:ext cx="3286691" cy="857250"/>
          </a:xfrm>
        </p:spPr>
        <p:txBody>
          <a:bodyPr>
            <a:normAutofit fontScale="90000"/>
          </a:bodyPr>
          <a:lstStyle/>
          <a:p>
            <a:r>
              <a:rPr lang="en-US" sz="3200" b="1">
                <a:latin typeface="Open Sans" panose="020B0606030504020204" pitchFamily="34" charset="0"/>
                <a:ea typeface="Open Sans" panose="020B0606030504020204" pitchFamily="34" charset="0"/>
                <a:cs typeface="Open Sans" panose="020B0606030504020204" pitchFamily="34" charset="0"/>
              </a:rPr>
              <a:t>House FY26 Appropriations Bill</a:t>
            </a:r>
          </a:p>
        </p:txBody>
      </p:sp>
      <p:pic>
        <p:nvPicPr>
          <p:cNvPr id="7" name="Picture 6">
            <a:extLst>
              <a:ext uri="{FF2B5EF4-FFF2-40B4-BE49-F238E27FC236}">
                <a16:creationId xmlns:a16="http://schemas.microsoft.com/office/drawing/2014/main" id="{9565C893-FF96-F022-6B9E-FB3CA419FBE6}"/>
              </a:ext>
            </a:extLst>
          </p:cNvPr>
          <p:cNvPicPr>
            <a:picLocks noChangeAspect="1"/>
          </p:cNvPicPr>
          <p:nvPr/>
        </p:nvPicPr>
        <p:blipFill>
          <a:blip r:embed="rId2"/>
          <a:stretch>
            <a:fillRect/>
          </a:stretch>
        </p:blipFill>
        <p:spPr>
          <a:xfrm>
            <a:off x="792529" y="65837"/>
            <a:ext cx="4823058" cy="5143500"/>
          </a:xfrm>
          <a:prstGeom prst="rect">
            <a:avLst/>
          </a:prstGeom>
        </p:spPr>
      </p:pic>
    </p:spTree>
    <p:extLst>
      <p:ext uri="{BB962C8B-B14F-4D97-AF65-F5344CB8AC3E}">
        <p14:creationId xmlns:p14="http://schemas.microsoft.com/office/powerpoint/2010/main" val="139278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CA3AA-B929-AB81-3F53-5D577856E8C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20D686B-FBF4-CA99-B189-B9F79567E5FF}"/>
              </a:ext>
            </a:extLst>
          </p:cNvPr>
          <p:cNvSpPr>
            <a:spLocks noGrp="1"/>
          </p:cNvSpPr>
          <p:nvPr>
            <p:ph type="title"/>
          </p:nvPr>
        </p:nvSpPr>
        <p:spPr>
          <a:xfrm>
            <a:off x="527604" y="2015941"/>
            <a:ext cx="8088792" cy="994172"/>
          </a:xfrm>
        </p:spPr>
        <p:txBody>
          <a:bodyPr>
            <a:noAutofit/>
          </a:bodyPr>
          <a:lstStyle/>
          <a:p>
            <a:pPr algn="l">
              <a:lnSpc>
                <a:spcPct val="114000"/>
              </a:lnSpc>
            </a:pPr>
            <a:r>
              <a:rPr lang="en-US" sz="3000">
                <a:solidFill>
                  <a:schemeClr val="tx1"/>
                </a:solidFill>
              </a:rPr>
              <a:t>This isn’t a sign that we’re done. </a:t>
            </a:r>
            <a:r>
              <a:rPr lang="en-US" sz="3000" b="0">
                <a:solidFill>
                  <a:schemeClr val="tx1"/>
                </a:solidFill>
              </a:rPr>
              <a:t>The rescissions package still passed. The House bill still gutted other critical work. Millions of people are still being denied TB treatment, nutrition, education, and more. </a:t>
            </a:r>
            <a:br>
              <a:rPr lang="en-US" sz="3000">
                <a:solidFill>
                  <a:schemeClr val="tx1"/>
                </a:solidFill>
              </a:rPr>
            </a:br>
            <a:br>
              <a:rPr lang="en-US" sz="3000">
                <a:solidFill>
                  <a:schemeClr val="tx1"/>
                </a:solidFill>
              </a:rPr>
            </a:br>
            <a:r>
              <a:rPr lang="en-US" sz="3000" b="1">
                <a:solidFill>
                  <a:schemeClr val="tx1"/>
                </a:solidFill>
              </a:rPr>
              <a:t>But it’s a sign that you </a:t>
            </a:r>
            <a:r>
              <a:rPr lang="en-US" sz="3000" b="1">
                <a:solidFill>
                  <a:srgbClr val="FF0000"/>
                </a:solidFill>
              </a:rPr>
              <a:t>are</a:t>
            </a:r>
            <a:r>
              <a:rPr lang="en-US" sz="3000" b="1">
                <a:solidFill>
                  <a:schemeClr val="tx1"/>
                </a:solidFill>
              </a:rPr>
              <a:t> making a difference. And that we need to keep going.</a:t>
            </a:r>
            <a:endParaRPr lang="en-US" sz="3000" b="1"/>
          </a:p>
        </p:txBody>
      </p:sp>
      <p:sp>
        <p:nvSpPr>
          <p:cNvPr id="2" name="Slide Number Placeholder 5">
            <a:extLst>
              <a:ext uri="{FF2B5EF4-FFF2-40B4-BE49-F238E27FC236}">
                <a16:creationId xmlns:a16="http://schemas.microsoft.com/office/drawing/2014/main" id="{491E7CE7-A85C-34BB-F169-5ECA5509029C}"/>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11</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7066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2BD8F-7145-928E-A446-90382954846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7447E9F-0B31-74E0-F43E-A82D576971CA}"/>
              </a:ext>
            </a:extLst>
          </p:cNvPr>
          <p:cNvSpPr/>
          <p:nvPr/>
        </p:nvSpPr>
        <p:spPr>
          <a:xfrm>
            <a:off x="1070756" y="1420910"/>
            <a:ext cx="6764561" cy="2937507"/>
          </a:xfrm>
          <a:prstGeom prst="roundRect">
            <a:avLst/>
          </a:prstGeom>
          <a:solidFill>
            <a:schemeClr val="bg1"/>
          </a:solidFill>
          <a:ln w="698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0833B370-C63E-C078-D125-774ED35ADD22}"/>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12</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1">
            <a:extLst>
              <a:ext uri="{FF2B5EF4-FFF2-40B4-BE49-F238E27FC236}">
                <a16:creationId xmlns:a16="http://schemas.microsoft.com/office/drawing/2014/main" id="{D7C64727-F523-8240-7962-0BD6CBD608E5}"/>
              </a:ext>
            </a:extLst>
          </p:cNvPr>
          <p:cNvSpPr>
            <a:spLocks noChangeArrowheads="1"/>
          </p:cNvSpPr>
          <p:nvPr/>
        </p:nvSpPr>
        <p:spPr bwMode="auto">
          <a:xfrm>
            <a:off x="1308683" y="1716986"/>
            <a:ext cx="6252116" cy="24445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34290" numCol="1" anchor="ctr" anchorCtr="0" compatLnSpc="1">
            <a:prstTxWarp prst="textNoShape">
              <a:avLst/>
            </a:prstTxWarp>
            <a:spAutoFit/>
          </a:bodyPr>
          <a:lstStyle/>
          <a:p>
            <a:pPr defTabSz="685800" eaLnBrk="0" fontAlgn="base" hangingPunct="0">
              <a:lnSpc>
                <a:spcPct val="114000"/>
              </a:lnSpc>
              <a:spcBef>
                <a:spcPct val="0"/>
              </a:spcBef>
              <a:spcAft>
                <a:spcPct val="0"/>
              </a:spcAft>
            </a:pPr>
            <a:r>
              <a:rPr lang="en-US" altLang="en-US" dirty="0">
                <a:solidFill>
                  <a:srgbClr val="333333"/>
                </a:solidFill>
                <a:latin typeface="Courier New" panose="02070309020205020404" pitchFamily="49" charset="0"/>
                <a:cs typeface="Courier New" panose="02070309020205020404" pitchFamily="49" charset="0"/>
              </a:rPr>
              <a:t>...Provided, That </a:t>
            </a:r>
            <a:r>
              <a:rPr lang="en-US" altLang="en-US" b="1" u="sng" dirty="0">
                <a:solidFill>
                  <a:srgbClr val="333333"/>
                </a:solidFill>
                <a:latin typeface="Courier New" panose="02070309020205020404" pitchFamily="49" charset="0"/>
                <a:cs typeface="Courier New" panose="02070309020205020404" pitchFamily="49" charset="0"/>
              </a:rPr>
              <a:t>none</a:t>
            </a:r>
            <a:r>
              <a:rPr lang="en-US" altLang="en-US" dirty="0">
                <a:solidFill>
                  <a:srgbClr val="333333"/>
                </a:solidFill>
                <a:latin typeface="Courier New" panose="02070309020205020404" pitchFamily="49" charset="0"/>
                <a:cs typeface="Courier New" panose="02070309020205020404" pitchFamily="49" charset="0"/>
              </a:rPr>
              <a:t> of the amounts rescinded under this paragraph </a:t>
            </a:r>
            <a:r>
              <a:rPr lang="en-US" altLang="en-US" b="1" u="sng" dirty="0">
                <a:solidFill>
                  <a:srgbClr val="333333"/>
                </a:solidFill>
                <a:latin typeface="Courier New" panose="02070309020205020404" pitchFamily="49" charset="0"/>
                <a:cs typeface="Courier New" panose="02070309020205020404" pitchFamily="49" charset="0"/>
              </a:rPr>
              <a:t>shall be from</a:t>
            </a:r>
            <a:r>
              <a:rPr lang="en-US" altLang="en-US" dirty="0">
                <a:solidFill>
                  <a:srgbClr val="333333"/>
                </a:solidFill>
                <a:latin typeface="Courier New" panose="02070309020205020404" pitchFamily="49" charset="0"/>
                <a:cs typeface="Courier New" panose="02070309020205020404" pitchFamily="49" charset="0"/>
              </a:rPr>
              <a:t> the unobligated balances for the following programs: </a:t>
            </a:r>
            <a:r>
              <a:rPr lang="en-US" altLang="en-US" b="1" u="sng" dirty="0">
                <a:solidFill>
                  <a:srgbClr val="333333"/>
                </a:solidFill>
                <a:latin typeface="Courier New" panose="02070309020205020404" pitchFamily="49" charset="0"/>
                <a:cs typeface="Courier New" panose="02070309020205020404" pitchFamily="49" charset="0"/>
              </a:rPr>
              <a:t>HIV/AIDS, Tuberculosis, Malaria, Nutrition, or Maternal and Child Health</a:t>
            </a:r>
            <a:r>
              <a:rPr lang="en-US" altLang="en-US" b="1" u="sng" dirty="0"/>
              <a:t> </a:t>
            </a:r>
          </a:p>
          <a:p>
            <a:pPr defTabSz="685800" eaLnBrk="0" fontAlgn="base" hangingPunct="0">
              <a:spcBef>
                <a:spcPct val="0"/>
              </a:spcBef>
              <a:spcAft>
                <a:spcPct val="0"/>
              </a:spcAft>
            </a:pPr>
            <a:endParaRPr lang="en-US" altLang="en-US" b="1" u="sng" dirty="0">
              <a:highlight>
                <a:srgbClr val="FFFF00"/>
              </a:highlight>
              <a:latin typeface="Arial" panose="020B0604020202020204" pitchFamily="34" charset="0"/>
            </a:endParaRPr>
          </a:p>
          <a:p>
            <a:pPr algn="r" defTabSz="685800" eaLnBrk="0" fontAlgn="base" hangingPunct="0">
              <a:spcBef>
                <a:spcPct val="0"/>
              </a:spcBef>
              <a:spcAft>
                <a:spcPct val="0"/>
              </a:spcAft>
            </a:pPr>
            <a:r>
              <a:rPr lang="en-US" dirty="0"/>
              <a:t>S.Amdt.2853 — 119th Congress</a:t>
            </a:r>
          </a:p>
          <a:p>
            <a:pPr defTabSz="685800" eaLnBrk="0" fontAlgn="base" hangingPunct="0">
              <a:spcBef>
                <a:spcPct val="0"/>
              </a:spcBef>
              <a:spcAft>
                <a:spcPct val="0"/>
              </a:spcAft>
            </a:pPr>
            <a:endParaRPr lang="en-US" altLang="en-US" b="1" u="sng" dirty="0">
              <a:highlight>
                <a:srgbClr val="FFFF00"/>
              </a:highlight>
              <a:latin typeface="Arial" panose="020B0604020202020204" pitchFamily="34" charset="0"/>
            </a:endParaRPr>
          </a:p>
        </p:txBody>
      </p:sp>
      <p:sp>
        <p:nvSpPr>
          <p:cNvPr id="6" name="Title 1">
            <a:extLst>
              <a:ext uri="{FF2B5EF4-FFF2-40B4-BE49-F238E27FC236}">
                <a16:creationId xmlns:a16="http://schemas.microsoft.com/office/drawing/2014/main" id="{E1020336-EF74-A13D-6811-E27982060796}"/>
              </a:ext>
            </a:extLst>
          </p:cNvPr>
          <p:cNvSpPr>
            <a:spLocks noGrp="1"/>
          </p:cNvSpPr>
          <p:nvPr>
            <p:ph type="title"/>
          </p:nvPr>
        </p:nvSpPr>
        <p:spPr>
          <a:xfrm>
            <a:off x="934656" y="785082"/>
            <a:ext cx="7752144" cy="994172"/>
          </a:xfrm>
        </p:spPr>
        <p:txBody>
          <a:bodyPr>
            <a:noAutofit/>
          </a:bodyPr>
          <a:lstStyle/>
          <a:p>
            <a:pPr algn="l"/>
            <a:r>
              <a:rPr lang="en-US" sz="3000" dirty="0">
                <a:solidFill>
                  <a:schemeClr val="tx1"/>
                </a:solidFill>
              </a:rPr>
              <a:t>The Senate’s red-line on cuts:</a:t>
            </a:r>
            <a:br>
              <a:rPr lang="en-US" sz="3000" dirty="0"/>
            </a:br>
            <a:br>
              <a:rPr lang="en-US" sz="3000" dirty="0"/>
            </a:br>
            <a:endParaRPr lang="en-US" sz="3000" dirty="0"/>
          </a:p>
        </p:txBody>
      </p:sp>
    </p:spTree>
    <p:extLst>
      <p:ext uri="{BB962C8B-B14F-4D97-AF65-F5344CB8AC3E}">
        <p14:creationId xmlns:p14="http://schemas.microsoft.com/office/powerpoint/2010/main" val="217857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E82A-8CCE-0E90-9E2D-9E3096045E60}"/>
              </a:ext>
            </a:extLst>
          </p:cNvPr>
          <p:cNvSpPr>
            <a:spLocks noGrp="1"/>
          </p:cNvSpPr>
          <p:nvPr>
            <p:ph type="title"/>
          </p:nvPr>
        </p:nvSpPr>
        <p:spPr/>
        <p:txBody>
          <a:bodyPr>
            <a:normAutofit fontScale="90000"/>
          </a:bodyPr>
          <a:lstStyle/>
          <a:p>
            <a:r>
              <a:rPr lang="en-US" sz="3600" b="1" kern="1200">
                <a:solidFill>
                  <a:srgbClr val="E41034"/>
                </a:solidFill>
                <a:latin typeface="Open Sans" pitchFamily="2" charset="0"/>
                <a:ea typeface="Open Sans" pitchFamily="2" charset="0"/>
                <a:cs typeface="Open Sans" pitchFamily="2" charset="0"/>
              </a:rPr>
              <a:t>What’s</a:t>
            </a:r>
            <a:r>
              <a:rPr lang="en-US"/>
              <a:t> </a:t>
            </a:r>
            <a:r>
              <a:rPr lang="en-US" sz="3600" b="1" kern="1200">
                <a:solidFill>
                  <a:srgbClr val="E41034"/>
                </a:solidFill>
                <a:latin typeface="Open Sans" pitchFamily="2" charset="0"/>
                <a:ea typeface="Open Sans" pitchFamily="2" charset="0"/>
                <a:cs typeface="Open Sans" pitchFamily="2" charset="0"/>
              </a:rPr>
              <a:t>next?</a:t>
            </a:r>
          </a:p>
        </p:txBody>
      </p:sp>
      <p:sp>
        <p:nvSpPr>
          <p:cNvPr id="3" name="Content Placeholder 2">
            <a:extLst>
              <a:ext uri="{FF2B5EF4-FFF2-40B4-BE49-F238E27FC236}">
                <a16:creationId xmlns:a16="http://schemas.microsoft.com/office/drawing/2014/main" id="{DA7DE4C5-9929-07EE-5A59-05F03B7CEF97}"/>
              </a:ext>
            </a:extLst>
          </p:cNvPr>
          <p:cNvSpPr>
            <a:spLocks noGrp="1"/>
          </p:cNvSpPr>
          <p:nvPr>
            <p:ph sz="half" idx="1"/>
          </p:nvPr>
        </p:nvSpPr>
        <p:spPr/>
        <p:txBody>
          <a:bodyPr>
            <a:normAutofit fontScale="92500" lnSpcReduction="20000"/>
          </a:bodyPr>
          <a:lstStyle/>
          <a:p>
            <a:pPr marL="0" indent="0">
              <a:buNone/>
            </a:pPr>
            <a:r>
              <a:rPr lang="en-US" b="1"/>
              <a:t>On to the Senate!</a:t>
            </a:r>
          </a:p>
          <a:p>
            <a:pPr marL="0" indent="0">
              <a:buNone/>
            </a:pPr>
            <a:endParaRPr lang="en-US"/>
          </a:p>
          <a:p>
            <a:pPr marL="0" indent="0">
              <a:lnSpc>
                <a:spcPct val="124000"/>
              </a:lnSpc>
              <a:buNone/>
            </a:pPr>
            <a:r>
              <a:rPr lang="en-US"/>
              <a:t>Bold new investments, and holding the White House accountable to spend the money it already has for the fight against global poverty. </a:t>
            </a:r>
          </a:p>
        </p:txBody>
      </p:sp>
      <p:sp>
        <p:nvSpPr>
          <p:cNvPr id="4" name="Content Placeholder 3">
            <a:extLst>
              <a:ext uri="{FF2B5EF4-FFF2-40B4-BE49-F238E27FC236}">
                <a16:creationId xmlns:a16="http://schemas.microsoft.com/office/drawing/2014/main" id="{637030B3-8A12-90A7-EFAE-11547CA00513}"/>
              </a:ext>
            </a:extLst>
          </p:cNvPr>
          <p:cNvSpPr>
            <a:spLocks noGrp="1"/>
          </p:cNvSpPr>
          <p:nvPr>
            <p:ph sz="half" idx="2"/>
          </p:nvPr>
        </p:nvSpPr>
        <p:spPr>
          <a:xfrm>
            <a:off x="5034094" y="1200151"/>
            <a:ext cx="4038600" cy="3394472"/>
          </a:xfrm>
        </p:spPr>
        <p:txBody>
          <a:bodyPr>
            <a:normAutofit fontScale="92500" lnSpcReduction="20000"/>
          </a:bodyPr>
          <a:lstStyle/>
          <a:p>
            <a:pPr marL="0" indent="0">
              <a:buNone/>
            </a:pPr>
            <a:r>
              <a:rPr lang="en-US" b="1"/>
              <a:t>Champions for the Global Fund</a:t>
            </a:r>
          </a:p>
          <a:p>
            <a:endParaRPr lang="en-US"/>
          </a:p>
          <a:p>
            <a:pPr marL="0" indent="0">
              <a:lnSpc>
                <a:spcPct val="134000"/>
              </a:lnSpc>
              <a:spcBef>
                <a:spcPts val="0"/>
              </a:spcBef>
              <a:buNone/>
            </a:pPr>
            <a:r>
              <a:rPr lang="en-US"/>
              <a:t>Standing up for the U.S. 1:2 match, and making sure the U.S. does its part to help save 23 million lives. </a:t>
            </a:r>
          </a:p>
        </p:txBody>
      </p:sp>
      <p:sp>
        <p:nvSpPr>
          <p:cNvPr id="5" name="Slide Number Placeholder 4">
            <a:extLst>
              <a:ext uri="{FF2B5EF4-FFF2-40B4-BE49-F238E27FC236}">
                <a16:creationId xmlns:a16="http://schemas.microsoft.com/office/drawing/2014/main" id="{EC7A7AD2-DB0B-9CB0-A905-EE16368CF539}"/>
              </a:ext>
            </a:extLst>
          </p:cNvPr>
          <p:cNvSpPr>
            <a:spLocks noGrp="1"/>
          </p:cNvSpPr>
          <p:nvPr>
            <p:ph type="sldNum" sz="quarter" idx="12"/>
          </p:nvPr>
        </p:nvSpPr>
        <p:spPr/>
        <p:txBody>
          <a:bodyPr/>
          <a:lstStyle/>
          <a:p>
            <a:fld id="{307E6868-079E-1649-B8D1-459B42CE4DE3}" type="slidenum">
              <a:rPr lang="en-US" smtClean="0"/>
              <a:t>13</a:t>
            </a:fld>
            <a:endParaRPr lang="en-US"/>
          </a:p>
        </p:txBody>
      </p:sp>
      <p:cxnSp>
        <p:nvCxnSpPr>
          <p:cNvPr id="7" name="Straight Connector 6">
            <a:extLst>
              <a:ext uri="{FF2B5EF4-FFF2-40B4-BE49-F238E27FC236}">
                <a16:creationId xmlns:a16="http://schemas.microsoft.com/office/drawing/2014/main" id="{1B775ED1-151D-86D6-77BB-E870AC8F4E49}"/>
              </a:ext>
            </a:extLst>
          </p:cNvPr>
          <p:cNvCxnSpPr/>
          <p:nvPr/>
        </p:nvCxnSpPr>
        <p:spPr>
          <a:xfrm>
            <a:off x="4572000" y="1200151"/>
            <a:ext cx="0" cy="3389152"/>
          </a:xfrm>
          <a:prstGeom prst="line">
            <a:avLst/>
          </a:prstGeom>
          <a:ln w="444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91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67958E-685B-8AA6-93C5-181CB208633F}"/>
              </a:ext>
            </a:extLst>
          </p:cNvPr>
          <p:cNvPicPr>
            <a:picLocks noChangeAspect="1"/>
          </p:cNvPicPr>
          <p:nvPr/>
        </p:nvPicPr>
        <p:blipFill>
          <a:blip r:embed="rId3"/>
          <a:stretch>
            <a:fillRect/>
          </a:stretch>
        </p:blipFill>
        <p:spPr>
          <a:xfrm>
            <a:off x="506100" y="944906"/>
            <a:ext cx="7057282" cy="2394641"/>
          </a:xfrm>
          <a:prstGeom prst="rect">
            <a:avLst/>
          </a:prstGeom>
        </p:spPr>
      </p:pic>
      <p:sp>
        <p:nvSpPr>
          <p:cNvPr id="7" name="Title 1">
            <a:extLst>
              <a:ext uri="{FF2B5EF4-FFF2-40B4-BE49-F238E27FC236}">
                <a16:creationId xmlns:a16="http://schemas.microsoft.com/office/drawing/2014/main" id="{789926DA-011F-336C-2345-0844ACC5A688}"/>
              </a:ext>
            </a:extLst>
          </p:cNvPr>
          <p:cNvSpPr>
            <a:spLocks noGrp="1"/>
          </p:cNvSpPr>
          <p:nvPr>
            <p:ph type="title"/>
          </p:nvPr>
        </p:nvSpPr>
        <p:spPr>
          <a:xfrm>
            <a:off x="506100" y="3253134"/>
            <a:ext cx="7401491" cy="857250"/>
          </a:xfrm>
        </p:spPr>
        <p:txBody>
          <a:bodyPr>
            <a:normAutofit/>
          </a:bodyPr>
          <a:lstStyle/>
          <a:p>
            <a:pPr algn="l"/>
            <a:r>
              <a:rPr lang="en-US" sz="2000" b="1" i="1" kern="1200">
                <a:solidFill>
                  <a:schemeClr val="tx1"/>
                </a:solidFill>
                <a:latin typeface="Open Sans" pitchFamily="2" charset="0"/>
                <a:ea typeface="Open Sans" pitchFamily="2" charset="0"/>
                <a:cs typeface="Open Sans" pitchFamily="2" charset="0"/>
              </a:rPr>
              <a:t>NYT, August 13, 2025</a:t>
            </a:r>
          </a:p>
        </p:txBody>
      </p:sp>
    </p:spTree>
    <p:extLst>
      <p:ext uri="{BB962C8B-B14F-4D97-AF65-F5344CB8AC3E}">
        <p14:creationId xmlns:p14="http://schemas.microsoft.com/office/powerpoint/2010/main" val="240474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2DDFC-E8DD-576F-62F2-227C5E853C9B}"/>
              </a:ext>
            </a:extLst>
          </p:cNvPr>
          <p:cNvSpPr>
            <a:spLocks noGrp="1"/>
          </p:cNvSpPr>
          <p:nvPr>
            <p:ph type="ctrTitle"/>
          </p:nvPr>
        </p:nvSpPr>
        <p:spPr>
          <a:xfrm>
            <a:off x="685800" y="1845326"/>
            <a:ext cx="7772400" cy="1102519"/>
          </a:xfrm>
        </p:spPr>
        <p:txBody>
          <a:bodyPr>
            <a:normAutofit fontScale="90000"/>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Write to Fight Back:</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Breaking through the noise with </a:t>
            </a:r>
            <a:br>
              <a:rPr lang="en-US" dirty="0">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effective media</a:t>
            </a:r>
          </a:p>
        </p:txBody>
      </p:sp>
      <p:sp>
        <p:nvSpPr>
          <p:cNvPr id="7" name="Rectangle 6">
            <a:extLst>
              <a:ext uri="{FF2B5EF4-FFF2-40B4-BE49-F238E27FC236}">
                <a16:creationId xmlns:a16="http://schemas.microsoft.com/office/drawing/2014/main" id="{8E7640B8-8B64-26A0-3A66-4DA3A07A5976}"/>
              </a:ext>
            </a:extLst>
          </p:cNvPr>
          <p:cNvSpPr/>
          <p:nvPr/>
        </p:nvSpPr>
        <p:spPr>
          <a:xfrm>
            <a:off x="7737231" y="91440"/>
            <a:ext cx="1273126" cy="120278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32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595127" y="63849"/>
            <a:ext cx="7209845" cy="1102519"/>
          </a:xfrm>
        </p:spPr>
        <p:txBody>
          <a:bodyPr>
            <a:normAutofit/>
          </a:bodyPr>
          <a:lstStyle/>
          <a:p>
            <a:r>
              <a:rPr lang="en-US" sz="4000" b="1" dirty="0"/>
              <a:t>Why do we use media?</a:t>
            </a:r>
          </a:p>
        </p:txBody>
      </p:sp>
      <p:sp>
        <p:nvSpPr>
          <p:cNvPr id="3" name="Google Shape;266;g14388b835e1_0_23">
            <a:extLst>
              <a:ext uri="{FF2B5EF4-FFF2-40B4-BE49-F238E27FC236}">
                <a16:creationId xmlns:a16="http://schemas.microsoft.com/office/drawing/2014/main" id="{67F80E70-1F6B-6692-74D9-A6A6574F7610}"/>
              </a:ext>
            </a:extLst>
          </p:cNvPr>
          <p:cNvSpPr txBox="1"/>
          <p:nvPr/>
        </p:nvSpPr>
        <p:spPr>
          <a:xfrm>
            <a:off x="130921" y="1165075"/>
            <a:ext cx="8225100" cy="3570600"/>
          </a:xfrm>
          <a:prstGeom prst="rect">
            <a:avLst/>
          </a:prstGeom>
          <a:noFill/>
          <a:ln>
            <a:noFill/>
          </a:ln>
        </p:spPr>
        <p:txBody>
          <a:bodyPr spcFirstLastPara="1" wrap="square" lIns="91425" tIns="45700" rIns="91425" bIns="45700" anchor="t" anchorCtr="0">
            <a:normAutofit fontScale="32500" lnSpcReduction="20000"/>
          </a:bodyPr>
          <a:lstStyle/>
          <a:p>
            <a:pPr marL="482600" indent="-411480">
              <a:spcBef>
                <a:spcPts val="640"/>
              </a:spcBef>
              <a:buClr>
                <a:schemeClr val="dk1"/>
              </a:buClr>
              <a:buSzPct val="100000"/>
              <a:buFont typeface="Arial"/>
              <a:buChar char="•"/>
            </a:pPr>
            <a:r>
              <a:rPr lang="en-US" sz="8600" dirty="0">
                <a:solidFill>
                  <a:schemeClr val="dk1"/>
                </a:solidFill>
                <a:latin typeface="Open Sans"/>
                <a:ea typeface="Open Sans"/>
                <a:cs typeface="Open Sans"/>
                <a:sym typeface="Open Sans"/>
              </a:rPr>
              <a:t>Making connections between the issues we advocate on and current events</a:t>
            </a:r>
            <a:br>
              <a:rPr lang="en-US" sz="8600" dirty="0">
                <a:solidFill>
                  <a:schemeClr val="dk1"/>
                </a:solidFill>
                <a:latin typeface="Open Sans"/>
                <a:ea typeface="Open Sans"/>
                <a:cs typeface="Open Sans"/>
                <a:sym typeface="Open Sans"/>
              </a:rPr>
            </a:br>
            <a:endParaRPr lang="en-US" sz="8600"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8600" dirty="0">
                <a:latin typeface="Open Sans"/>
                <a:ea typeface="Open Sans"/>
                <a:cs typeface="Open Sans"/>
              </a:rPr>
              <a:t>Bringing awareness of these issues to our community (more constituents &amp; </a:t>
            </a:r>
            <a:r>
              <a:rPr lang="en-US" sz="8600" u="sng" dirty="0">
                <a:latin typeface="Open Sans"/>
                <a:ea typeface="Open Sans"/>
                <a:cs typeface="Open Sans"/>
              </a:rPr>
              <a:t>voters</a:t>
            </a:r>
            <a:r>
              <a:rPr lang="en-US" sz="8600" dirty="0">
                <a:latin typeface="Open Sans"/>
                <a:ea typeface="Open Sans"/>
                <a:cs typeface="Open Sans"/>
              </a:rPr>
              <a:t>)</a:t>
            </a:r>
            <a:br>
              <a:rPr lang="en-US" sz="8600" dirty="0">
                <a:latin typeface="Open Sans"/>
                <a:ea typeface="Open Sans"/>
                <a:cs typeface="Open Sans"/>
              </a:rPr>
            </a:br>
            <a:endParaRPr lang="en-US" sz="8600" dirty="0">
              <a:latin typeface="Open Sans"/>
              <a:ea typeface="Open Sans"/>
              <a:cs typeface="Open Sans"/>
            </a:endParaRPr>
          </a:p>
          <a:p>
            <a:pPr marL="482600" indent="-411480">
              <a:spcBef>
                <a:spcPts val="640"/>
              </a:spcBef>
              <a:buClr>
                <a:schemeClr val="dk1"/>
              </a:buClr>
              <a:buSzPct val="100000"/>
              <a:buFont typeface="Arial"/>
              <a:buChar char="•"/>
            </a:pPr>
            <a:r>
              <a:rPr lang="en-US" sz="8600" dirty="0">
                <a:latin typeface="Open Sans"/>
                <a:ea typeface="Open Sans"/>
                <a:cs typeface="Open Sans"/>
              </a:rPr>
              <a:t>Puts pressure on MOCs to act (they monitor what is being said about them in the media)</a:t>
            </a: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Calibri"/>
              <a:ea typeface="Calibri"/>
              <a:cs typeface="Calibri"/>
              <a:sym typeface="Calibri"/>
            </a:endParaRPr>
          </a:p>
        </p:txBody>
      </p:sp>
      <p:pic>
        <p:nvPicPr>
          <p:cNvPr id="4" name="Google Shape;158;g14fc495f4cb_0_91">
            <a:extLst>
              <a:ext uri="{FF2B5EF4-FFF2-40B4-BE49-F238E27FC236}">
                <a16:creationId xmlns:a16="http://schemas.microsoft.com/office/drawing/2014/main" id="{4712FA61-1033-F762-B88F-F52A7695F483}"/>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91088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350676" y="61328"/>
            <a:ext cx="7209845" cy="1102519"/>
          </a:xfrm>
        </p:spPr>
        <p:txBody>
          <a:bodyPr>
            <a:normAutofit/>
          </a:bodyPr>
          <a:lstStyle/>
          <a:p>
            <a:r>
              <a:rPr lang="en-US" sz="4000" b="1" dirty="0"/>
              <a:t>How to get started</a:t>
            </a:r>
          </a:p>
        </p:txBody>
      </p:sp>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56810" y="1091295"/>
            <a:ext cx="8084054" cy="3602666"/>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600" b="1" dirty="0">
                <a:solidFill>
                  <a:schemeClr val="tx1"/>
                </a:solidFill>
                <a:latin typeface="Open Sans"/>
                <a:ea typeface="Open Sans"/>
                <a:cs typeface="Open Sans"/>
              </a:rPr>
              <a:t>Find a local hook</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Articles in the paper? Make the connection to other global issues that intersect with education, nutrition, and health</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Important statistic relevant to your district or state?</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Respond to other published media </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Thank you to your Rep. or Senator</a:t>
            </a:r>
          </a:p>
          <a:p>
            <a:pPr indent="-457200" algn="l">
              <a:spcBef>
                <a:spcPts val="0"/>
              </a:spcBef>
              <a:spcAft>
                <a:spcPts val="1200"/>
              </a:spcAft>
              <a:buClrTx/>
              <a:buFont typeface="Arial" panose="020B0604020202020204" pitchFamily="34" charset="0"/>
              <a:buChar char="•"/>
            </a:pPr>
            <a:r>
              <a:rPr lang="en-US" sz="2600" dirty="0">
                <a:solidFill>
                  <a:schemeClr val="tx1"/>
                </a:solidFill>
                <a:latin typeface="Open Sans"/>
                <a:ea typeface="Open Sans"/>
                <a:cs typeface="Open Sans"/>
              </a:rPr>
              <a:t>Looking for relevant hooks? </a:t>
            </a:r>
            <a:r>
              <a:rPr lang="en-US" sz="2600" dirty="0">
                <a:solidFill>
                  <a:schemeClr val="tx1"/>
                </a:solidFill>
                <a:latin typeface="Open Sans"/>
                <a:ea typeface="Open Sans"/>
                <a:cs typeface="Open Sans"/>
                <a:hlinkClick r:id="rId3"/>
              </a:rPr>
              <a:t>Check out this resource</a:t>
            </a:r>
            <a:r>
              <a:rPr lang="en-US" sz="2600" dirty="0">
                <a:solidFill>
                  <a:schemeClr val="tx1"/>
                </a:solidFill>
                <a:latin typeface="Open Sans"/>
                <a:ea typeface="Open Sans"/>
                <a:cs typeface="Open Sans"/>
              </a:rPr>
              <a:t>.</a:t>
            </a: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pic>
        <p:nvPicPr>
          <p:cNvPr id="3" name="Google Shape;158;g14fc495f4cb_0_91">
            <a:extLst>
              <a:ext uri="{FF2B5EF4-FFF2-40B4-BE49-F238E27FC236}">
                <a16:creationId xmlns:a16="http://schemas.microsoft.com/office/drawing/2014/main" id="{76E61AA2-5292-F87D-3F75-44F25080B13B}"/>
              </a:ext>
            </a:extLst>
          </p:cNvPr>
          <p:cNvPicPr preferRelativeResize="0"/>
          <p:nvPr/>
        </p:nvPicPr>
        <p:blipFill rotWithShape="1">
          <a:blip r:embed="rId4">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3327822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44273" y="1464634"/>
            <a:ext cx="8855454" cy="3602666"/>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200" b="1" dirty="0">
                <a:solidFill>
                  <a:schemeClr val="tx1"/>
                </a:solidFill>
                <a:latin typeface="Open Sans"/>
                <a:ea typeface="Open Sans"/>
                <a:cs typeface="Open Sans"/>
              </a:rPr>
              <a:t>Use sample LTE template to get you started, personalize it. </a:t>
            </a:r>
            <a:br>
              <a:rPr lang="en-US" sz="2200" b="1" dirty="0">
                <a:solidFill>
                  <a:schemeClr val="tx1"/>
                </a:solidFill>
                <a:latin typeface="Open Sans"/>
                <a:ea typeface="Open Sans"/>
                <a:cs typeface="Open Sans"/>
              </a:rPr>
            </a:br>
            <a:r>
              <a:rPr lang="en-US" sz="2200" i="1" dirty="0">
                <a:solidFill>
                  <a:schemeClr val="tx1"/>
                </a:solidFill>
                <a:latin typeface="Open Sans"/>
                <a:ea typeface="Open Sans"/>
                <a:cs typeface="Open Sans"/>
              </a:rPr>
              <a:t>Why is this issue important to you? Why should it be important to our members of Congress &amp; Candidates?</a:t>
            </a: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Gavi, the Vaccine Alliance: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3"/>
              </a:rPr>
              <a:t>Media: Congress should support Gavi's life-saving work</a:t>
            </a: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Nutrition &amp; Nutrition for Growth: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4"/>
              </a:rPr>
              <a:t>Media: The US must make a strong, early pledge to Nutrition for Growth</a:t>
            </a:r>
            <a:endPar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Education: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5"/>
              </a:rPr>
              <a:t>Media: Every child deserves an education</a:t>
            </a:r>
            <a:endPar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1143000" lvl="2" indent="-228600" algn="l">
              <a:lnSpc>
                <a:spcPct val="107000"/>
              </a:lnSpc>
              <a:spcBef>
                <a:spcPts val="0"/>
              </a:spcBef>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Tuberculosis: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6"/>
              </a:rPr>
              <a:t>The House must pass the End TB Now Act</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914400" marR="0" lvl="2" indent="0" algn="l">
              <a:lnSpc>
                <a:spcPct val="107000"/>
              </a:lnSpc>
              <a:spcBef>
                <a:spcPts val="0"/>
              </a:spcBef>
              <a:spcAft>
                <a:spcPts val="0"/>
              </a:spcAft>
            </a:pP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endPar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1470436" y="61328"/>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How to get started</a:t>
            </a:r>
          </a:p>
        </p:txBody>
      </p:sp>
      <p:pic>
        <p:nvPicPr>
          <p:cNvPr id="2" name="Google Shape;158;g14fc495f4cb_0_91">
            <a:extLst>
              <a:ext uri="{FF2B5EF4-FFF2-40B4-BE49-F238E27FC236}">
                <a16:creationId xmlns:a16="http://schemas.microsoft.com/office/drawing/2014/main" id="{01184057-D6EA-9A58-B3C3-AA6B2A30121B}"/>
              </a:ext>
            </a:extLst>
          </p:cNvPr>
          <p:cNvPicPr preferRelativeResize="0"/>
          <p:nvPr/>
        </p:nvPicPr>
        <p:blipFill rotWithShape="1">
          <a:blip r:embed="rId7">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21352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91150" y="1122107"/>
            <a:ext cx="8961699" cy="3775357"/>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hlinkClick r:id="rId3"/>
              </a:rPr>
              <a:t>Remember your C’s</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a:t>
            </a:r>
            <a:r>
              <a:rPr lang="en-US" sz="2100" b="1" dirty="0">
                <a:solidFill>
                  <a:schemeClr val="tx1"/>
                </a:solidFill>
                <a:latin typeface="Open Sans"/>
                <a:ea typeface="Open Sans"/>
                <a:cs typeface="Open Sans"/>
              </a:rPr>
              <a:t>current </a:t>
            </a:r>
            <a:r>
              <a:rPr lang="en-US" sz="2100" dirty="0">
                <a:solidFill>
                  <a:schemeClr val="tx1"/>
                </a:solidFill>
                <a:latin typeface="Open Sans"/>
                <a:ea typeface="Open Sans"/>
                <a:cs typeface="Open Sans"/>
              </a:rPr>
              <a:t>– respond to recent article or current event</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rPr>
              <a:t>Construct </a:t>
            </a:r>
            <a:r>
              <a:rPr lang="en-US" sz="2100" dirty="0">
                <a:solidFill>
                  <a:schemeClr val="tx1"/>
                </a:solidFill>
                <a:latin typeface="Open Sans"/>
                <a:ea typeface="Open Sans"/>
                <a:cs typeface="Open Sans"/>
              </a:rPr>
              <a:t>your LTE in EPIC format </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Keep it </a:t>
            </a:r>
            <a:r>
              <a:rPr lang="en-US" sz="2100" b="1" dirty="0">
                <a:solidFill>
                  <a:schemeClr val="tx1"/>
                </a:solidFill>
                <a:latin typeface="Open Sans"/>
                <a:ea typeface="Open Sans"/>
                <a:cs typeface="Open Sans"/>
              </a:rPr>
              <a:t>concise: </a:t>
            </a:r>
            <a:r>
              <a:rPr lang="en-US" sz="2100" dirty="0">
                <a:solidFill>
                  <a:schemeClr val="tx1"/>
                </a:solidFill>
                <a:latin typeface="Open Sans"/>
                <a:ea typeface="Open Sans"/>
                <a:cs typeface="Open Sans"/>
              </a:rPr>
              <a:t>Rule of thumb is 150 - 200 words or less (follow the paper’s guidelines on word count)</a:t>
            </a:r>
          </a:p>
          <a:p>
            <a:pPr lvl="1"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rPr>
              <a:t>Connect</a:t>
            </a:r>
            <a:r>
              <a:rPr lang="en-US" sz="2100" dirty="0">
                <a:solidFill>
                  <a:schemeClr val="tx1"/>
                </a:solidFill>
                <a:latin typeface="Open Sans"/>
                <a:ea typeface="Open Sans"/>
                <a:cs typeface="Open Sans"/>
              </a:rPr>
              <a:t> </a:t>
            </a:r>
            <a:r>
              <a:rPr lang="en-US" sz="2100" b="1" dirty="0">
                <a:solidFill>
                  <a:schemeClr val="tx1"/>
                </a:solidFill>
                <a:latin typeface="Open Sans"/>
                <a:ea typeface="Open Sans"/>
                <a:cs typeface="Open Sans"/>
              </a:rPr>
              <a:t>the dots</a:t>
            </a:r>
            <a:r>
              <a:rPr lang="en-US" sz="2100" dirty="0">
                <a:solidFill>
                  <a:schemeClr val="tx1"/>
                </a:solidFill>
                <a:latin typeface="Open Sans"/>
                <a:ea typeface="Open Sans"/>
                <a:cs typeface="Open Sans"/>
              </a:rPr>
              <a:t>: How is this relevant to your community/district/state?</a:t>
            </a:r>
          </a:p>
          <a:p>
            <a:pPr marL="457200" lvl="1" indent="0" algn="l">
              <a:spcBef>
                <a:spcPts val="0"/>
              </a:spcBef>
              <a:spcAft>
                <a:spcPts val="1200"/>
              </a:spcAft>
              <a:buClrTx/>
            </a:pPr>
            <a:endParaRPr lang="en-US" sz="21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1582339" y="0"/>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Tips on writing LTEs</a:t>
            </a:r>
          </a:p>
        </p:txBody>
      </p:sp>
      <p:pic>
        <p:nvPicPr>
          <p:cNvPr id="2" name="Google Shape;158;g14fc495f4cb_0_91">
            <a:extLst>
              <a:ext uri="{FF2B5EF4-FFF2-40B4-BE49-F238E27FC236}">
                <a16:creationId xmlns:a16="http://schemas.microsoft.com/office/drawing/2014/main" id="{CB886ED3-B16A-BADB-EADB-289405C390C0}"/>
              </a:ext>
            </a:extLst>
          </p:cNvPr>
          <p:cNvPicPr preferRelativeResize="0"/>
          <p:nvPr/>
        </p:nvPicPr>
        <p:blipFill rotWithShape="1">
          <a:blip r:embed="rId4">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417251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408644"/>
            <a:ext cx="9205863" cy="1801056"/>
          </a:xfrm>
          <a:prstGeom prst="rect">
            <a:avLst/>
          </a:prstGeom>
          <a:noFill/>
          <a:ln>
            <a:noFill/>
          </a:ln>
        </p:spPr>
        <p:txBody>
          <a:bodyPr spcFirstLastPara="1" wrap="square" lIns="91425" tIns="45700" rIns="91425" bIns="45700" anchor="ctr" anchorCtr="0">
            <a:normAutofit fontScale="90000"/>
          </a:bodyPr>
          <a:lstStyle/>
          <a:p>
            <a:pPr>
              <a:buSzPct val="100000"/>
            </a:pPr>
            <a:r>
              <a:rPr lang="en-US" i="1" dirty="0"/>
              <a:t>Please let us know in the chat where you </a:t>
            </a:r>
            <a:br>
              <a:rPr lang="en-US" i="1" dirty="0"/>
            </a:br>
            <a:r>
              <a:rPr lang="en-US" i="1" dirty="0"/>
              <a:t>are joining us from!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82301" y="1161114"/>
            <a:ext cx="8961699" cy="437308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hlinkClick r:id="rId3"/>
              </a:rPr>
              <a:t>Remember your C’s</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c</a:t>
            </a:r>
            <a:r>
              <a:rPr lang="en-US" sz="2100" b="1" dirty="0">
                <a:solidFill>
                  <a:schemeClr val="tx1"/>
                </a:solidFill>
                <a:latin typeface="Open Sans"/>
                <a:ea typeface="Open Sans"/>
                <a:cs typeface="Open Sans"/>
              </a:rPr>
              <a:t>hallenging </a:t>
            </a:r>
            <a:r>
              <a:rPr lang="en-US" sz="2100" dirty="0">
                <a:solidFill>
                  <a:schemeClr val="tx1"/>
                </a:solidFill>
                <a:latin typeface="Open Sans"/>
                <a:ea typeface="Open Sans"/>
                <a:cs typeface="Open Sans"/>
              </a:rPr>
              <a:t> - ask a question (but don’t make a personal attack), name your member of </a:t>
            </a:r>
            <a:r>
              <a:rPr lang="en-US" sz="2100" b="1" dirty="0">
                <a:solidFill>
                  <a:schemeClr val="tx1"/>
                </a:solidFill>
                <a:latin typeface="Open Sans"/>
                <a:ea typeface="Open Sans"/>
                <a:cs typeface="Open Sans"/>
              </a:rPr>
              <a:t>Congress</a:t>
            </a:r>
            <a:r>
              <a:rPr lang="en-US" sz="2100" dirty="0">
                <a:solidFill>
                  <a:schemeClr val="tx1"/>
                </a:solidFill>
                <a:latin typeface="Open Sans"/>
                <a:ea typeface="Open Sans"/>
                <a:cs typeface="Open Sans"/>
              </a:rPr>
              <a:t> </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Have a </a:t>
            </a:r>
            <a:r>
              <a:rPr lang="en-US" sz="2100" b="1" dirty="0">
                <a:solidFill>
                  <a:schemeClr val="tx1"/>
                </a:solidFill>
                <a:latin typeface="Open Sans"/>
                <a:ea typeface="Open Sans"/>
                <a:cs typeface="Open Sans"/>
              </a:rPr>
              <a:t>call to action </a:t>
            </a:r>
            <a:r>
              <a:rPr lang="en-US" sz="2100" dirty="0">
                <a:solidFill>
                  <a:schemeClr val="tx1"/>
                </a:solidFill>
                <a:latin typeface="Open Sans"/>
                <a:ea typeface="Open Sans"/>
                <a:cs typeface="Open Sans"/>
              </a:rPr>
              <a:t>whether for Congress or from the reader</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c</a:t>
            </a:r>
            <a:r>
              <a:rPr lang="en-US" sz="2100" b="1" dirty="0">
                <a:solidFill>
                  <a:schemeClr val="tx1"/>
                </a:solidFill>
                <a:latin typeface="Open Sans"/>
                <a:ea typeface="Open Sans"/>
                <a:cs typeface="Open Sans"/>
              </a:rPr>
              <a:t>reative!</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a:t>
            </a:r>
            <a:r>
              <a:rPr lang="en-US" sz="2100" b="1" dirty="0">
                <a:solidFill>
                  <a:schemeClr val="tx1"/>
                </a:solidFill>
                <a:latin typeface="Open Sans"/>
                <a:ea typeface="Open Sans"/>
                <a:cs typeface="Open Sans"/>
              </a:rPr>
              <a:t>contagious: </a:t>
            </a:r>
            <a:r>
              <a:rPr lang="en-US" sz="2100" dirty="0">
                <a:solidFill>
                  <a:schemeClr val="tx1"/>
                </a:solidFill>
                <a:latin typeface="Open Sans"/>
                <a:ea typeface="Open Sans"/>
                <a:cs typeface="Open Sans"/>
              </a:rPr>
              <a:t>Submit to as many newspapers as possible!</a:t>
            </a:r>
          </a:p>
          <a:p>
            <a:pPr marL="457200" lvl="1" indent="0" algn="l">
              <a:spcBef>
                <a:spcPts val="0"/>
              </a:spcBef>
              <a:spcAft>
                <a:spcPts val="1200"/>
              </a:spcAft>
              <a:buClrTx/>
            </a:pPr>
            <a:br>
              <a:rPr lang="en-US" sz="2100" b="1" dirty="0">
                <a:solidFill>
                  <a:schemeClr val="tx1"/>
                </a:solidFill>
                <a:latin typeface="Open Sans"/>
                <a:ea typeface="Open Sans"/>
                <a:cs typeface="Open Sans"/>
              </a:rPr>
            </a:br>
            <a:r>
              <a:rPr lang="en-US" sz="2100" b="1" dirty="0">
                <a:solidFill>
                  <a:schemeClr val="tx1"/>
                </a:solidFill>
                <a:latin typeface="Open Sans"/>
                <a:ea typeface="Open Sans"/>
                <a:cs typeface="Open Sans"/>
              </a:rPr>
              <a:t>When you’re ready to submit</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Don’t forget your </a:t>
            </a:r>
            <a:r>
              <a:rPr lang="en-US" sz="2100" b="1" dirty="0">
                <a:solidFill>
                  <a:schemeClr val="tx1"/>
                </a:solidFill>
                <a:latin typeface="Open Sans"/>
                <a:ea typeface="Open Sans"/>
                <a:cs typeface="Open Sans"/>
              </a:rPr>
              <a:t>contact information</a:t>
            </a:r>
            <a:r>
              <a:rPr lang="en-US" sz="2100" dirty="0">
                <a:solidFill>
                  <a:schemeClr val="tx1"/>
                </a:solidFill>
                <a:latin typeface="Open Sans"/>
                <a:ea typeface="Open Sans"/>
                <a:cs typeface="Open Sans"/>
              </a:rPr>
              <a:t>!</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1233204" y="-30496"/>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Tips on writing LTEs</a:t>
            </a:r>
          </a:p>
        </p:txBody>
      </p:sp>
      <p:pic>
        <p:nvPicPr>
          <p:cNvPr id="2" name="Google Shape;158;g14fc495f4cb_0_91">
            <a:extLst>
              <a:ext uri="{FF2B5EF4-FFF2-40B4-BE49-F238E27FC236}">
                <a16:creationId xmlns:a16="http://schemas.microsoft.com/office/drawing/2014/main" id="{75394709-160D-A815-58AC-3FB60A3C3BD3}"/>
              </a:ext>
            </a:extLst>
          </p:cNvPr>
          <p:cNvPicPr preferRelativeResize="0"/>
          <p:nvPr/>
        </p:nvPicPr>
        <p:blipFill rotWithShape="1">
          <a:blip r:embed="rId4">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2424197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58;g14fc495f4cb_0_91">
            <a:extLst>
              <a:ext uri="{FF2B5EF4-FFF2-40B4-BE49-F238E27FC236}">
                <a16:creationId xmlns:a16="http://schemas.microsoft.com/office/drawing/2014/main" id="{4712FA61-1033-F762-B88F-F52A7695F483}"/>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pic>
        <p:nvPicPr>
          <p:cNvPr id="3" name="Picture 2">
            <a:extLst>
              <a:ext uri="{FF2B5EF4-FFF2-40B4-BE49-F238E27FC236}">
                <a16:creationId xmlns:a16="http://schemas.microsoft.com/office/drawing/2014/main" id="{DE617E28-603A-DDDA-6747-BF84D2E11ED5}"/>
              </a:ext>
            </a:extLst>
          </p:cNvPr>
          <p:cNvPicPr>
            <a:picLocks noChangeAspect="1"/>
          </p:cNvPicPr>
          <p:nvPr/>
        </p:nvPicPr>
        <p:blipFill>
          <a:blip r:embed="rId4"/>
          <a:srcRect r="9662"/>
          <a:stretch>
            <a:fillRect/>
          </a:stretch>
        </p:blipFill>
        <p:spPr>
          <a:xfrm>
            <a:off x="4232974" y="579615"/>
            <a:ext cx="3777455" cy="4367854"/>
          </a:xfrm>
          <a:prstGeom prst="rect">
            <a:avLst/>
          </a:prstGeom>
        </p:spPr>
      </p:pic>
      <p:pic>
        <p:nvPicPr>
          <p:cNvPr id="6" name="Picture 5">
            <a:extLst>
              <a:ext uri="{FF2B5EF4-FFF2-40B4-BE49-F238E27FC236}">
                <a16:creationId xmlns:a16="http://schemas.microsoft.com/office/drawing/2014/main" id="{DB646772-A0FE-5D51-8C98-23C3967B4132}"/>
              </a:ext>
            </a:extLst>
          </p:cNvPr>
          <p:cNvPicPr>
            <a:picLocks noChangeAspect="1"/>
          </p:cNvPicPr>
          <p:nvPr/>
        </p:nvPicPr>
        <p:blipFill>
          <a:blip r:embed="rId5"/>
          <a:stretch>
            <a:fillRect/>
          </a:stretch>
        </p:blipFill>
        <p:spPr>
          <a:xfrm>
            <a:off x="1338102" y="1573619"/>
            <a:ext cx="1684198" cy="1786269"/>
          </a:xfrm>
          <a:prstGeom prst="rect">
            <a:avLst/>
          </a:prstGeom>
        </p:spPr>
      </p:pic>
      <p:sp>
        <p:nvSpPr>
          <p:cNvPr id="2" name="TextBox 1">
            <a:extLst>
              <a:ext uri="{FF2B5EF4-FFF2-40B4-BE49-F238E27FC236}">
                <a16:creationId xmlns:a16="http://schemas.microsoft.com/office/drawing/2014/main" id="{4050ED4A-B740-2137-16A5-F2EADCF22CCC}"/>
              </a:ext>
            </a:extLst>
          </p:cNvPr>
          <p:cNvSpPr txBox="1"/>
          <p:nvPr/>
        </p:nvSpPr>
        <p:spPr>
          <a:xfrm>
            <a:off x="124691" y="3710763"/>
            <a:ext cx="3692397" cy="1077218"/>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6"/>
              </a:rPr>
              <a:t> “Soft power” saves lives”</a:t>
            </a:r>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i="1" dirty="0">
                <a:latin typeface="Open Sans" panose="020B0606030504020204" pitchFamily="34" charset="0"/>
                <a:ea typeface="Open Sans" panose="020B0606030504020204" pitchFamily="34" charset="0"/>
                <a:cs typeface="Open Sans" panose="020B0606030504020204" pitchFamily="34" charset="0"/>
              </a:rPr>
              <a:t>Leslye Heilig, M.D.</a:t>
            </a:r>
          </a:p>
          <a:p>
            <a:r>
              <a:rPr lang="en-US" sz="1600" i="1" dirty="0">
                <a:latin typeface="Open Sans" panose="020B0606030504020204" pitchFamily="34" charset="0"/>
                <a:ea typeface="Open Sans" panose="020B0606030504020204" pitchFamily="34" charset="0"/>
                <a:cs typeface="Open Sans" panose="020B0606030504020204" pitchFamily="34" charset="0"/>
              </a:rPr>
              <a:t>The Republican (Springfield)</a:t>
            </a:r>
          </a:p>
          <a:p>
            <a:r>
              <a:rPr lang="en-US" sz="1600" i="1" dirty="0">
                <a:latin typeface="Open Sans" panose="020B0606030504020204" pitchFamily="34" charset="0"/>
                <a:ea typeface="Open Sans" panose="020B0606030504020204" pitchFamily="34" charset="0"/>
                <a:cs typeface="Open Sans" panose="020B0606030504020204" pitchFamily="34" charset="0"/>
              </a:rPr>
              <a:t>June 15, 2025</a:t>
            </a:r>
          </a:p>
        </p:txBody>
      </p:sp>
    </p:spTree>
    <p:extLst>
      <p:ext uri="{BB962C8B-B14F-4D97-AF65-F5344CB8AC3E}">
        <p14:creationId xmlns:p14="http://schemas.microsoft.com/office/powerpoint/2010/main" val="3289829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2373252" y="58442"/>
            <a:ext cx="5731581" cy="1102519"/>
          </a:xfrm>
        </p:spPr>
        <p:txBody>
          <a:bodyPr>
            <a:normAutofit/>
          </a:bodyPr>
          <a:lstStyle/>
          <a:p>
            <a:r>
              <a:rPr lang="en-US" sz="3200" b="1" dirty="0"/>
              <a:t>What has been published?</a:t>
            </a:r>
          </a:p>
        </p:txBody>
      </p:sp>
      <p:sp>
        <p:nvSpPr>
          <p:cNvPr id="7" name="Title 1">
            <a:extLst>
              <a:ext uri="{FF2B5EF4-FFF2-40B4-BE49-F238E27FC236}">
                <a16:creationId xmlns:a16="http://schemas.microsoft.com/office/drawing/2014/main" id="{76632CEC-0938-5861-EC1B-5EB90578F2D7}"/>
              </a:ext>
            </a:extLst>
          </p:cNvPr>
          <p:cNvSpPr txBox="1">
            <a:spLocks/>
          </p:cNvSpPr>
          <p:nvPr/>
        </p:nvSpPr>
        <p:spPr>
          <a:xfrm>
            <a:off x="0" y="1937852"/>
            <a:ext cx="9144000" cy="1267796"/>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latin typeface="Open Sans" panose="020B0606030504020204" pitchFamily="34" charset="0"/>
                <a:ea typeface="Open Sans" panose="020B0606030504020204" pitchFamily="34" charset="0"/>
                <a:cs typeface="Open Sans" panose="020B0606030504020204" pitchFamily="34" charset="0"/>
              </a:rPr>
              <a:t>Together Women Rise </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hlinkClick r:id="rId3"/>
              </a:rPr>
              <a:t>Letters to the Editor</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Google Shape;158;g14fc495f4cb_0_91">
            <a:extLst>
              <a:ext uri="{FF2B5EF4-FFF2-40B4-BE49-F238E27FC236}">
                <a16:creationId xmlns:a16="http://schemas.microsoft.com/office/drawing/2014/main" id="{8B1EAB22-65F8-614B-0C6D-F7F596F8C079}"/>
              </a:ext>
            </a:extLst>
          </p:cNvPr>
          <p:cNvPicPr preferRelativeResize="0"/>
          <p:nvPr/>
        </p:nvPicPr>
        <p:blipFill rotWithShape="1">
          <a:blip r:embed="rId4">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3490384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0" y="2191858"/>
            <a:ext cx="9144000" cy="1102519"/>
          </a:xfrm>
        </p:spPr>
        <p:txBody>
          <a:bodyPr>
            <a:normAutofit fontScale="90000"/>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Submitting an LTE:</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Using RESULTS Action Center</a:t>
            </a:r>
            <a:br>
              <a:rPr lang="en-US" sz="4000" b="1" dirty="0">
                <a:latin typeface="Open Sans" panose="020B0606030504020204" pitchFamily="34" charset="0"/>
                <a:ea typeface="Open Sans" panose="020B0606030504020204" pitchFamily="34" charset="0"/>
                <a:cs typeface="Open Sans" panose="020B0606030504020204" pitchFamily="34" charset="0"/>
              </a:rPr>
            </a:b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Google Shape;158;g14fc495f4cb_0_91">
            <a:extLst>
              <a:ext uri="{FF2B5EF4-FFF2-40B4-BE49-F238E27FC236}">
                <a16:creationId xmlns:a16="http://schemas.microsoft.com/office/drawing/2014/main" id="{03E3CDE1-F5E8-8D1A-05C7-FF30CB51DEED}"/>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1637188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03B0A-7C19-FE71-DFFB-489AB70CE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F626D-7291-DCB4-6609-7CDDD1ED5A79}"/>
              </a:ext>
            </a:extLst>
          </p:cNvPr>
          <p:cNvSpPr>
            <a:spLocks noGrp="1"/>
          </p:cNvSpPr>
          <p:nvPr>
            <p:ph type="ctrTitle"/>
          </p:nvPr>
        </p:nvSpPr>
        <p:spPr>
          <a:xfrm>
            <a:off x="967077" y="0"/>
            <a:ext cx="7209845" cy="1102519"/>
          </a:xfrm>
        </p:spPr>
        <p:txBody>
          <a:bodyPr>
            <a:norm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Submitting an LTE:</a:t>
            </a:r>
            <a:br>
              <a:rPr lang="en-US" sz="2000" b="1" dirty="0">
                <a:latin typeface="Open Sans" panose="020B0606030504020204" pitchFamily="34" charset="0"/>
                <a:ea typeface="Open Sans" panose="020B0606030504020204" pitchFamily="34" charset="0"/>
                <a:cs typeface="Open Sans" panose="020B0606030504020204" pitchFamily="34" charset="0"/>
              </a:rPr>
            </a:br>
            <a:r>
              <a:rPr lang="en-US" sz="2000" b="1" dirty="0">
                <a:latin typeface="Open Sans" panose="020B0606030504020204" pitchFamily="34" charset="0"/>
                <a:ea typeface="Open Sans" panose="020B0606030504020204" pitchFamily="34" charset="0"/>
                <a:cs typeface="Open Sans" panose="020B0606030504020204" pitchFamily="34" charset="0"/>
              </a:rPr>
              <a:t>Using RESULTS Action Center</a:t>
            </a:r>
            <a:br>
              <a:rPr lang="en-US" sz="2000" b="1" dirty="0">
                <a:latin typeface="Open Sans" panose="020B0606030504020204" pitchFamily="34" charset="0"/>
                <a:ea typeface="Open Sans" panose="020B0606030504020204" pitchFamily="34" charset="0"/>
                <a:cs typeface="Open Sans" panose="020B0606030504020204" pitchFamily="34" charset="0"/>
              </a:rPr>
            </a:b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Google Shape;158;g14fc495f4cb_0_91">
            <a:extLst>
              <a:ext uri="{FF2B5EF4-FFF2-40B4-BE49-F238E27FC236}">
                <a16:creationId xmlns:a16="http://schemas.microsoft.com/office/drawing/2014/main" id="{FD043D44-F9C0-EE09-ED9C-856BAB170D51}"/>
              </a:ext>
            </a:extLst>
          </p:cNvPr>
          <p:cNvPicPr preferRelativeResize="0"/>
          <p:nvPr/>
        </p:nvPicPr>
        <p:blipFill rotWithShape="1">
          <a:blip r:embed="rId3">
            <a:alphaModFix/>
          </a:blip>
          <a:srcRect/>
          <a:stretch/>
        </p:blipFill>
        <p:spPr>
          <a:xfrm>
            <a:off x="124691" y="35992"/>
            <a:ext cx="2451970" cy="682957"/>
          </a:xfrm>
          <a:prstGeom prst="rect">
            <a:avLst/>
          </a:prstGeom>
          <a:noFill/>
          <a:ln>
            <a:noFill/>
          </a:ln>
        </p:spPr>
      </p:pic>
      <p:pic>
        <p:nvPicPr>
          <p:cNvPr id="5" name="Picture 4">
            <a:extLst>
              <a:ext uri="{FF2B5EF4-FFF2-40B4-BE49-F238E27FC236}">
                <a16:creationId xmlns:a16="http://schemas.microsoft.com/office/drawing/2014/main" id="{4C2B7365-4855-5293-AEB2-5BA287FCC0D8}"/>
              </a:ext>
            </a:extLst>
          </p:cNvPr>
          <p:cNvPicPr>
            <a:picLocks noChangeAspect="1"/>
          </p:cNvPicPr>
          <p:nvPr/>
        </p:nvPicPr>
        <p:blipFill>
          <a:blip r:embed="rId4"/>
          <a:stretch>
            <a:fillRect/>
          </a:stretch>
        </p:blipFill>
        <p:spPr>
          <a:xfrm>
            <a:off x="1938156" y="893459"/>
            <a:ext cx="4764952" cy="4089324"/>
          </a:xfrm>
          <a:prstGeom prst="rect">
            <a:avLst/>
          </a:prstGeom>
        </p:spPr>
      </p:pic>
    </p:spTree>
    <p:extLst>
      <p:ext uri="{BB962C8B-B14F-4D97-AF65-F5344CB8AC3E}">
        <p14:creationId xmlns:p14="http://schemas.microsoft.com/office/powerpoint/2010/main" val="253067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644BC4-AA4A-A699-7E1A-351D2DC4AFC6}"/>
              </a:ext>
            </a:extLst>
          </p:cNvPr>
          <p:cNvPicPr>
            <a:picLocks noChangeAspect="1"/>
          </p:cNvPicPr>
          <p:nvPr/>
        </p:nvPicPr>
        <p:blipFill>
          <a:blip r:embed="rId2"/>
          <a:stretch>
            <a:fillRect/>
          </a:stretch>
        </p:blipFill>
        <p:spPr>
          <a:xfrm>
            <a:off x="0" y="125471"/>
            <a:ext cx="9144000" cy="4343918"/>
          </a:xfrm>
          <a:prstGeom prst="rect">
            <a:avLst/>
          </a:prstGeom>
        </p:spPr>
      </p:pic>
      <p:sp>
        <p:nvSpPr>
          <p:cNvPr id="7" name="Oval 6">
            <a:extLst>
              <a:ext uri="{FF2B5EF4-FFF2-40B4-BE49-F238E27FC236}">
                <a16:creationId xmlns:a16="http://schemas.microsoft.com/office/drawing/2014/main" id="{9A77F0D5-4BA7-5285-CBEB-D758605EEF04}"/>
              </a:ext>
            </a:extLst>
          </p:cNvPr>
          <p:cNvSpPr/>
          <p:nvPr/>
        </p:nvSpPr>
        <p:spPr>
          <a:xfrm>
            <a:off x="4572000" y="2065392"/>
            <a:ext cx="1920240" cy="13575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54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ED4CE-0420-491F-3440-D4A097310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A44A2-FD02-29A8-833A-1B9EFB96D131}"/>
              </a:ext>
            </a:extLst>
          </p:cNvPr>
          <p:cNvSpPr>
            <a:spLocks noGrp="1"/>
          </p:cNvSpPr>
          <p:nvPr>
            <p:ph type="ctrTitle"/>
          </p:nvPr>
        </p:nvSpPr>
        <p:spPr>
          <a:xfrm>
            <a:off x="0" y="2191858"/>
            <a:ext cx="9144000" cy="1102519"/>
          </a:xfrm>
        </p:spPr>
        <p:txBody>
          <a:bodyPr>
            <a:normAutofit fontScale="90000"/>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Submitting an LTE:</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Directly to newspaper outlet</a:t>
            </a:r>
            <a:br>
              <a:rPr lang="en-US" sz="4000" b="1" dirty="0">
                <a:latin typeface="Open Sans" panose="020B0606030504020204" pitchFamily="34" charset="0"/>
                <a:ea typeface="Open Sans" panose="020B0606030504020204" pitchFamily="34" charset="0"/>
                <a:cs typeface="Open Sans" panose="020B0606030504020204" pitchFamily="34" charset="0"/>
              </a:rPr>
            </a:b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26E0581-40EB-4A9D-C0C2-639B05491A59}"/>
                  </a:ext>
                </a:extLst>
              </p14:cNvPr>
              <p14:cNvContentPartPr/>
              <p14:nvPr/>
            </p14:nvContentPartPr>
            <p14:xfrm>
              <a:off x="5516978" y="2366137"/>
              <a:ext cx="4320" cy="360"/>
            </p14:xfrm>
          </p:contentPart>
        </mc:Choice>
        <mc:Fallback xmlns="">
          <p:pic>
            <p:nvPicPr>
              <p:cNvPr id="3" name="Ink 2">
                <a:extLst>
                  <a:ext uri="{FF2B5EF4-FFF2-40B4-BE49-F238E27FC236}">
                    <a16:creationId xmlns:a16="http://schemas.microsoft.com/office/drawing/2014/main" id="{726E0581-40EB-4A9D-C0C2-639B05491A59}"/>
                  </a:ext>
                </a:extLst>
              </p:cNvPr>
              <p:cNvPicPr/>
              <p:nvPr/>
            </p:nvPicPr>
            <p:blipFill>
              <a:blip r:embed="rId4"/>
              <a:stretch>
                <a:fillRect/>
              </a:stretch>
            </p:blipFill>
            <p:spPr>
              <a:xfrm>
                <a:off x="5508338" y="2357137"/>
                <a:ext cx="21960" cy="18000"/>
              </a:xfrm>
              <a:prstGeom prst="rect">
                <a:avLst/>
              </a:prstGeom>
            </p:spPr>
          </p:pic>
        </mc:Fallback>
      </mc:AlternateContent>
      <p:pic>
        <p:nvPicPr>
          <p:cNvPr id="5" name="Google Shape;158;g14fc495f4cb_0_91">
            <a:extLst>
              <a:ext uri="{FF2B5EF4-FFF2-40B4-BE49-F238E27FC236}">
                <a16:creationId xmlns:a16="http://schemas.microsoft.com/office/drawing/2014/main" id="{55398D04-393B-3E7F-2A1A-E8EFE1ACA497}"/>
              </a:ext>
            </a:extLst>
          </p:cNvPr>
          <p:cNvPicPr preferRelativeResize="0"/>
          <p:nvPr/>
        </p:nvPicPr>
        <p:blipFill rotWithShape="1">
          <a:blip r:embed="rId5">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3224539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EB094-FDCB-21D1-AC3E-A2B3A47FBEA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43CFD29-23EE-3501-6123-1C50ED0B5429}"/>
              </a:ext>
            </a:extLst>
          </p:cNvPr>
          <p:cNvPicPr>
            <a:picLocks noChangeAspect="1"/>
          </p:cNvPicPr>
          <p:nvPr/>
        </p:nvPicPr>
        <p:blipFill>
          <a:blip r:embed="rId3"/>
          <a:stretch>
            <a:fillRect/>
          </a:stretch>
        </p:blipFill>
        <p:spPr>
          <a:xfrm>
            <a:off x="724299" y="1184492"/>
            <a:ext cx="7425027" cy="3506378"/>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572F71BA-ED1F-5361-52AD-1306E5EFD217}"/>
                  </a:ext>
                </a:extLst>
              </p14:cNvPr>
              <p14:cNvContentPartPr/>
              <p14:nvPr/>
            </p14:nvContentPartPr>
            <p14:xfrm>
              <a:off x="1892748" y="2217191"/>
              <a:ext cx="1496020" cy="515332"/>
            </p14:xfrm>
          </p:contentPart>
        </mc:Choice>
        <mc:Fallback xmlns="">
          <p:pic>
            <p:nvPicPr>
              <p:cNvPr id="9" name="Ink 8">
                <a:extLst>
                  <a:ext uri="{FF2B5EF4-FFF2-40B4-BE49-F238E27FC236}">
                    <a16:creationId xmlns:a16="http://schemas.microsoft.com/office/drawing/2014/main" id="{572F71BA-ED1F-5361-52AD-1306E5EFD217}"/>
                  </a:ext>
                </a:extLst>
              </p:cNvPr>
              <p:cNvPicPr/>
              <p:nvPr/>
            </p:nvPicPr>
            <p:blipFill>
              <a:blip r:embed="rId5"/>
              <a:stretch>
                <a:fillRect/>
              </a:stretch>
            </p:blipFill>
            <p:spPr>
              <a:xfrm>
                <a:off x="1883749" y="2208188"/>
                <a:ext cx="1513658" cy="53297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B052FC6B-4BC0-4C2E-9CA8-04A01E886965}"/>
                  </a:ext>
                </a:extLst>
              </p14:cNvPr>
              <p14:cNvContentPartPr/>
              <p14:nvPr/>
            </p14:nvContentPartPr>
            <p14:xfrm>
              <a:off x="-558742" y="2030977"/>
              <a:ext cx="360" cy="360"/>
            </p14:xfrm>
          </p:contentPart>
        </mc:Choice>
        <mc:Fallback xmlns="">
          <p:pic>
            <p:nvPicPr>
              <p:cNvPr id="10" name="Ink 9">
                <a:extLst>
                  <a:ext uri="{FF2B5EF4-FFF2-40B4-BE49-F238E27FC236}">
                    <a16:creationId xmlns:a16="http://schemas.microsoft.com/office/drawing/2014/main" id="{B052FC6B-4BC0-4C2E-9CA8-04A01E886965}"/>
                  </a:ext>
                </a:extLst>
              </p:cNvPr>
              <p:cNvPicPr/>
              <p:nvPr/>
            </p:nvPicPr>
            <p:blipFill>
              <a:blip r:embed="rId7"/>
              <a:stretch>
                <a:fillRect/>
              </a:stretch>
            </p:blipFill>
            <p:spPr>
              <a:xfrm>
                <a:off x="-567382" y="2021977"/>
                <a:ext cx="18000" cy="18000"/>
              </a:xfrm>
              <a:prstGeom prst="rect">
                <a:avLst/>
              </a:prstGeom>
            </p:spPr>
          </p:pic>
        </mc:Fallback>
      </mc:AlternateContent>
      <p:sp>
        <p:nvSpPr>
          <p:cNvPr id="12" name="TextBox 11">
            <a:extLst>
              <a:ext uri="{FF2B5EF4-FFF2-40B4-BE49-F238E27FC236}">
                <a16:creationId xmlns:a16="http://schemas.microsoft.com/office/drawing/2014/main" id="{4FCFCBF4-DE0E-CD44-EE16-4BCE54DACDBC}"/>
              </a:ext>
            </a:extLst>
          </p:cNvPr>
          <p:cNvSpPr txBox="1"/>
          <p:nvPr/>
        </p:nvSpPr>
        <p:spPr>
          <a:xfrm>
            <a:off x="915325" y="168829"/>
            <a:ext cx="7042973" cy="1015663"/>
          </a:xfrm>
          <a:prstGeom prst="rect">
            <a:avLst/>
          </a:prstGeom>
          <a:noFill/>
        </p:spPr>
        <p:txBody>
          <a:bodyPr wrap="square">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Submitting an LTE:</a:t>
            </a:r>
            <a:br>
              <a:rPr lang="en-US" sz="2000" b="1" dirty="0">
                <a:latin typeface="Open Sans" panose="020B0606030504020204" pitchFamily="34" charset="0"/>
                <a:ea typeface="Open Sans" panose="020B0606030504020204" pitchFamily="34" charset="0"/>
                <a:cs typeface="Open Sans" panose="020B0606030504020204" pitchFamily="34" charset="0"/>
              </a:rPr>
            </a:br>
            <a:r>
              <a:rPr lang="en-US" sz="2000" b="1" dirty="0">
                <a:latin typeface="Open Sans" panose="020B0606030504020204" pitchFamily="34" charset="0"/>
                <a:ea typeface="Open Sans" panose="020B0606030504020204" pitchFamily="34" charset="0"/>
                <a:cs typeface="Open Sans" panose="020B0606030504020204" pitchFamily="34" charset="0"/>
              </a:rPr>
              <a:t>Directly to newspaper outlet</a:t>
            </a:r>
            <a:br>
              <a:rPr lang="en-US" sz="2000" b="1" dirty="0">
                <a:latin typeface="Open Sans" panose="020B0606030504020204" pitchFamily="34" charset="0"/>
                <a:ea typeface="Open Sans" panose="020B0606030504020204" pitchFamily="34" charset="0"/>
                <a:cs typeface="Open Sans" panose="020B0606030504020204" pitchFamily="34" charset="0"/>
              </a:rPr>
            </a:br>
            <a:endParaRPr lang="en-US" sz="2000" dirty="0"/>
          </a:p>
        </p:txBody>
      </p:sp>
    </p:spTree>
    <p:extLst>
      <p:ext uri="{BB962C8B-B14F-4D97-AF65-F5344CB8AC3E}">
        <p14:creationId xmlns:p14="http://schemas.microsoft.com/office/powerpoint/2010/main" val="1925675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CC28-FC7B-D493-0AC9-6594A85FE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71072-2534-4AEF-C970-564B5C32824F}"/>
              </a:ext>
            </a:extLst>
          </p:cNvPr>
          <p:cNvSpPr>
            <a:spLocks noGrp="1"/>
          </p:cNvSpPr>
          <p:nvPr>
            <p:ph type="ctrTitle"/>
          </p:nvPr>
        </p:nvSpPr>
        <p:spPr>
          <a:xfrm>
            <a:off x="0" y="1859774"/>
            <a:ext cx="9144000" cy="1102519"/>
          </a:xfrm>
        </p:spPr>
        <p:txBody>
          <a:bodyPr>
            <a:normAutofit fontScale="90000"/>
          </a:bodyPr>
          <a:lstStyle/>
          <a:p>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Choose one method, not both!</a:t>
            </a:r>
            <a:br>
              <a:rPr lang="en-US" sz="4000" b="1" dirty="0">
                <a:latin typeface="Open Sans" panose="020B0606030504020204" pitchFamily="34" charset="0"/>
                <a:ea typeface="Open Sans" panose="020B0606030504020204" pitchFamily="34" charset="0"/>
                <a:cs typeface="Open Sans" panose="020B0606030504020204" pitchFamily="34" charset="0"/>
              </a:rPr>
            </a:b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Google Shape;158;g14fc495f4cb_0_91">
            <a:extLst>
              <a:ext uri="{FF2B5EF4-FFF2-40B4-BE49-F238E27FC236}">
                <a16:creationId xmlns:a16="http://schemas.microsoft.com/office/drawing/2014/main" id="{06DDD20D-C593-9BDF-04EA-5EC297760DE6}"/>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459276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E5E62-2649-5293-5BF1-EBAA5AA723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AA902-6B50-2AD6-B1F3-43DD3AEAD6F8}"/>
              </a:ext>
            </a:extLst>
          </p:cNvPr>
          <p:cNvSpPr>
            <a:spLocks noGrp="1"/>
          </p:cNvSpPr>
          <p:nvPr>
            <p:ph type="ctrTitle"/>
          </p:nvPr>
        </p:nvSpPr>
        <p:spPr>
          <a:xfrm>
            <a:off x="967077" y="1928034"/>
            <a:ext cx="7209845" cy="1102519"/>
          </a:xfrm>
        </p:spPr>
        <p:txBody>
          <a:bodyPr>
            <a:normAutofit/>
          </a:bodyPr>
          <a:lstStyle/>
          <a:p>
            <a:r>
              <a:rPr lang="en-US" sz="4000" b="1" dirty="0"/>
              <a:t>Q&amp;A</a:t>
            </a:r>
          </a:p>
        </p:txBody>
      </p:sp>
      <p:pic>
        <p:nvPicPr>
          <p:cNvPr id="3" name="Google Shape;158;g14fc495f4cb_0_91">
            <a:extLst>
              <a:ext uri="{FF2B5EF4-FFF2-40B4-BE49-F238E27FC236}">
                <a16:creationId xmlns:a16="http://schemas.microsoft.com/office/drawing/2014/main" id="{7B19A711-7297-607F-AFBD-5365BC0C5F93}"/>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357135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3"/>
            <a:ext cx="8523900" cy="3842743"/>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br>
              <a:rPr lang="en-US">
                <a:latin typeface="Open Sans"/>
                <a:ea typeface="Open Sans"/>
                <a:cs typeface="Open Sans"/>
                <a:sym typeface="Open Sans"/>
              </a:rPr>
            </a:br>
            <a:r>
              <a:rPr lang="en-US">
                <a:latin typeface="Open Sans"/>
                <a:ea typeface="Open Sans"/>
                <a:cs typeface="Open Sans"/>
                <a:sym typeface="Open Sans"/>
              </a:rPr>
              <a:t>Together Women Rise cultivates the collective power of community 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br>
              <a:rPr lang="en-US">
                <a:latin typeface="Open Sans"/>
                <a:ea typeface="Open Sans"/>
                <a:cs typeface="Open Sans"/>
                <a:sym typeface="Open Sans"/>
              </a:rPr>
            </a:br>
            <a:r>
              <a:rPr lang="en-US">
                <a:latin typeface="Open Sans"/>
                <a:ea typeface="Open Sans"/>
                <a:cs typeface="Open Sans"/>
                <a:sym typeface="Open Sans"/>
              </a:rPr>
              <a:t>Together Women Rise envisions a world where every person</a:t>
            </a:r>
            <a:br>
              <a:rPr lang="en-US">
                <a:latin typeface="Open Sans"/>
                <a:ea typeface="Open Sans"/>
                <a:cs typeface="Open Sans"/>
                <a:sym typeface="Open Sans"/>
              </a:rPr>
            </a:br>
            <a:r>
              <a:rPr lang="en-US">
                <a:latin typeface="Open Sans"/>
                <a:ea typeface="Open Sans"/>
                <a:cs typeface="Open Sans"/>
                <a:sym typeface="Open Sans"/>
              </a:rPr>
              <a:t>has the same opportunities to thrive</a:t>
            </a:r>
            <a:br>
              <a:rPr lang="en-US">
                <a:latin typeface="Open Sans"/>
                <a:ea typeface="Open Sans"/>
                <a:cs typeface="Open Sans"/>
                <a:sym typeface="Open Sans"/>
              </a:rPr>
            </a:br>
            <a:r>
              <a:rPr lang="en-US">
                <a:latin typeface="Open Sans"/>
                <a:ea typeface="Open Sans"/>
                <a:cs typeface="Open Sans"/>
                <a:sym typeface="Open Sans"/>
              </a:rPr>
              <a:t>regardless of their gender or where they live.</a:t>
            </a:r>
            <a:br>
              <a:rPr lang="en-US" b="1">
                <a:latin typeface="Open Sans"/>
                <a:ea typeface="Open Sans"/>
                <a:cs typeface="Open Sans"/>
                <a:sym typeface="Open Sans"/>
              </a:rPr>
            </a:br>
            <a:br>
              <a:rPr lang="en-US" b="1">
                <a:latin typeface="Open Sans"/>
                <a:ea typeface="Open Sans"/>
                <a:cs typeface="Open Sans"/>
                <a:sym typeface="Open Sans"/>
              </a:rPr>
            </a:br>
            <a:r>
              <a:rPr lang="en-US" b="1">
                <a:latin typeface="Open Sans"/>
                <a:ea typeface="Open Sans"/>
                <a:cs typeface="Open Sans"/>
                <a:sym typeface="Open Sans"/>
              </a:rPr>
              <a:t>Rise Anti Oppression Commitment:</a:t>
            </a:r>
            <a:endParaRPr lang="en-US" b="1" i="0">
              <a:solidFill>
                <a:srgbClr val="000000"/>
              </a:solidFill>
              <a:effectLst/>
              <a:latin typeface="Arial" panose="020B0604020202020204" pitchFamily="34" charset="0"/>
            </a:endParaRPr>
          </a:p>
          <a:p>
            <a:pPr marL="0" lvl="0" indent="0" algn="ctr" rtl="0">
              <a:lnSpc>
                <a:spcPct val="100000"/>
              </a:lnSpc>
              <a:spcBef>
                <a:spcPts val="448"/>
              </a:spcBef>
              <a:spcAft>
                <a:spcPts val="0"/>
              </a:spcAft>
              <a:buClr>
                <a:schemeClr val="dk1"/>
              </a:buClr>
              <a:buSzPct val="100000"/>
              <a:buNone/>
            </a:pPr>
            <a:r>
              <a:rPr lang="en-US" i="0">
                <a:solidFill>
                  <a:srgbClr val="000000"/>
                </a:solidFill>
                <a:effectLst/>
                <a:latin typeface="Arial" panose="020B0604020202020204" pitchFamily="34" charset="0"/>
              </a:rPr>
              <a:t>At Together Women Rise, we come together as a community dedicated to equality and justice for women and girls everywhere. </a:t>
            </a:r>
            <a:r>
              <a:rPr lang="en-US" i="0">
                <a:solidFill>
                  <a:srgbClr val="000000"/>
                </a:solidFill>
                <a:effectLst/>
                <a:latin typeface="Arial" panose="020B0604020202020204" pitchFamily="34" charset="0"/>
                <a:hlinkClick r:id="rId3"/>
              </a:rPr>
              <a:t>Read full statement here</a:t>
            </a:r>
            <a:r>
              <a:rPr lang="en-US" i="0">
                <a:solidFill>
                  <a:srgbClr val="000000"/>
                </a:solidFill>
                <a:effectLst/>
                <a:latin typeface="Arial" panose="020B0604020202020204" pitchFamily="34" charset="0"/>
              </a:rPr>
              <a:t>.</a:t>
            </a:r>
            <a:endParaRPr>
              <a:latin typeface="Open Sans"/>
              <a:ea typeface="Open Sans"/>
              <a:cs typeface="Open Sans"/>
              <a:sym typeface="Open Sans"/>
            </a:endParaRPr>
          </a:p>
        </p:txBody>
      </p:sp>
      <p:pic>
        <p:nvPicPr>
          <p:cNvPr id="167" name="Google Shape;167;g1f1ec144a3f_0_0"/>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7B403DA-9495-F938-123B-93F423A2AB1F}"/>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AB6060BD-DFF8-D83F-1E7D-2E65BAEB98FD}"/>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6" name="Google Shape;266;g14388b835e1_0_23">
            <a:extLst>
              <a:ext uri="{FF2B5EF4-FFF2-40B4-BE49-F238E27FC236}">
                <a16:creationId xmlns:a16="http://schemas.microsoft.com/office/drawing/2014/main" id="{F8AF43A4-B73C-CCD9-1D56-38A144D69069}"/>
              </a:ext>
            </a:extLst>
          </p:cNvPr>
          <p:cNvSpPr txBox="1"/>
          <p:nvPr/>
        </p:nvSpPr>
        <p:spPr>
          <a:xfrm>
            <a:off x="0" y="1263840"/>
            <a:ext cx="8985346" cy="883981"/>
          </a:xfrm>
          <a:prstGeom prst="rect">
            <a:avLst/>
          </a:prstGeom>
          <a:noFill/>
          <a:ln>
            <a:noFill/>
          </a:ln>
        </p:spPr>
        <p:txBody>
          <a:bodyPr spcFirstLastPara="1" wrap="square" lIns="91425" tIns="45700" rIns="91425" bIns="45700" anchor="t" anchorCtr="0">
            <a:normAutofit fontScale="62500" lnSpcReduction="20000"/>
          </a:bodyPr>
          <a:lstStyle/>
          <a:p>
            <a:pPr marL="71120" marR="0" lvl="3" indent="0" algn="ctr" defTabSz="914400" rtl="0" eaLnBrk="1" fontAlgn="auto" latinLnBrk="0" hangingPunct="1">
              <a:lnSpc>
                <a:spcPct val="100000"/>
              </a:lnSpc>
              <a:spcBef>
                <a:spcPts val="64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Additional advocacy actions you can take now!</a:t>
            </a:r>
            <a:endPar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457200" marR="0" lvl="0" indent="0" algn="ctr" defTabSz="914400" rtl="0" eaLnBrk="1" fontAlgn="auto" latinLnBrk="0" hangingPunct="1">
              <a:lnSpc>
                <a:spcPct val="5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57200" marR="0" lvl="0"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C90ADA61-CAC2-D285-714F-5A9876C9A3EA}"/>
              </a:ext>
            </a:extLst>
          </p:cNvPr>
          <p:cNvPicPr>
            <a:picLocks noChangeAspect="1"/>
          </p:cNvPicPr>
          <p:nvPr/>
        </p:nvPicPr>
        <p:blipFill>
          <a:blip r:embed="rId3"/>
          <a:stretch>
            <a:fillRect/>
          </a:stretch>
        </p:blipFill>
        <p:spPr>
          <a:xfrm>
            <a:off x="0" y="1885445"/>
            <a:ext cx="9144000" cy="1372609"/>
          </a:xfrm>
          <a:prstGeom prst="rect">
            <a:avLst/>
          </a:prstGeom>
        </p:spPr>
      </p:pic>
      <p:sp>
        <p:nvSpPr>
          <p:cNvPr id="5" name="TextBox 4">
            <a:extLst>
              <a:ext uri="{FF2B5EF4-FFF2-40B4-BE49-F238E27FC236}">
                <a16:creationId xmlns:a16="http://schemas.microsoft.com/office/drawing/2014/main" id="{98FF9BFF-5DA0-E759-6ED1-C66683CE007A}"/>
              </a:ext>
            </a:extLst>
          </p:cNvPr>
          <p:cNvSpPr txBox="1"/>
          <p:nvPr/>
        </p:nvSpPr>
        <p:spPr>
          <a:xfrm>
            <a:off x="240846" y="3437668"/>
            <a:ext cx="8662307" cy="1329595"/>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Personalize and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4"/>
              </a:rPr>
              <a:t>submit this draft “Letter to the Editor”</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Or take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5"/>
              </a:rPr>
              <a:t>this online action</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p:txBody>
      </p:sp>
      <p:pic>
        <p:nvPicPr>
          <p:cNvPr id="2" name="Google Shape;319;g21ba38bafd0_0_10">
            <a:extLst>
              <a:ext uri="{FF2B5EF4-FFF2-40B4-BE49-F238E27FC236}">
                <a16:creationId xmlns:a16="http://schemas.microsoft.com/office/drawing/2014/main" id="{977B14C2-04F9-ADDE-8DF5-AA1EAE0D9650}"/>
              </a:ext>
            </a:extLst>
          </p:cNvPr>
          <p:cNvPicPr preferRelativeResize="0"/>
          <p:nvPr/>
        </p:nvPicPr>
        <p:blipFill rotWithShape="1">
          <a:blip r:embed="rId6">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3188640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70C4BBBD-46E5-3016-7695-CFD22A351B5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13C129F9-54B8-0988-7764-603827AD2FF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6" name="Google Shape;266;g14388b835e1_0_23">
            <a:extLst>
              <a:ext uri="{FF2B5EF4-FFF2-40B4-BE49-F238E27FC236}">
                <a16:creationId xmlns:a16="http://schemas.microsoft.com/office/drawing/2014/main" id="{1F5D6B40-C963-6665-368D-2B98C9FA64F1}"/>
              </a:ext>
            </a:extLst>
          </p:cNvPr>
          <p:cNvSpPr txBox="1"/>
          <p:nvPr/>
        </p:nvSpPr>
        <p:spPr>
          <a:xfrm>
            <a:off x="2586229" y="135015"/>
            <a:ext cx="5358384" cy="809793"/>
          </a:xfrm>
          <a:prstGeom prst="rect">
            <a:avLst/>
          </a:prstGeom>
          <a:noFill/>
          <a:ln>
            <a:noFill/>
          </a:ln>
        </p:spPr>
        <p:txBody>
          <a:bodyPr spcFirstLastPara="1" wrap="square" lIns="91425" tIns="45700" rIns="91425" bIns="45700" anchor="t" anchorCtr="0">
            <a:normAutofit lnSpcReduction="10000"/>
          </a:bodyPr>
          <a:lstStyle/>
          <a:p>
            <a:pPr marL="71120" marR="0" lvl="3" indent="0" algn="l" defTabSz="914400" rtl="0" eaLnBrk="1" fontAlgn="auto" latinLnBrk="0" hangingPunct="1">
              <a:lnSpc>
                <a:spcPct val="100000"/>
              </a:lnSpc>
              <a:spcBef>
                <a:spcPts val="64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Take action now!</a:t>
            </a:r>
            <a:endPar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457200" marR="0" lvl="0" indent="0" algn="l" defTabSz="914400" rtl="0" eaLnBrk="1" fontAlgn="auto" latinLnBrk="0" hangingPunct="1">
              <a:lnSpc>
                <a:spcPct val="5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57200" marR="0" lvl="0" indent="0" algn="l"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l"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C415943C-9C2D-114A-7A94-D4B76E03F77A}"/>
              </a:ext>
            </a:extLst>
          </p:cNvPr>
          <p:cNvPicPr>
            <a:picLocks noChangeAspect="1"/>
          </p:cNvPicPr>
          <p:nvPr/>
        </p:nvPicPr>
        <p:blipFill>
          <a:blip r:embed="rId3"/>
          <a:stretch>
            <a:fillRect/>
          </a:stretch>
        </p:blipFill>
        <p:spPr>
          <a:xfrm>
            <a:off x="0" y="1564543"/>
            <a:ext cx="9144000" cy="966542"/>
          </a:xfrm>
          <a:prstGeom prst="rect">
            <a:avLst/>
          </a:prstGeom>
        </p:spPr>
      </p:pic>
      <p:sp>
        <p:nvSpPr>
          <p:cNvPr id="6" name="TextBox 5">
            <a:extLst>
              <a:ext uri="{FF2B5EF4-FFF2-40B4-BE49-F238E27FC236}">
                <a16:creationId xmlns:a16="http://schemas.microsoft.com/office/drawing/2014/main" id="{A8D3980B-6EAA-DB91-2E3D-7FDB41E798AF}"/>
              </a:ext>
            </a:extLst>
          </p:cNvPr>
          <p:cNvSpPr txBox="1"/>
          <p:nvPr/>
        </p:nvSpPr>
        <p:spPr>
          <a:xfrm>
            <a:off x="240846" y="2773870"/>
            <a:ext cx="8662307" cy="1750607"/>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Personalize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4"/>
              </a:rPr>
              <a:t>this sample email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to your member of Congress’ Foreign Policy aide</a:t>
            </a: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Or take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5"/>
              </a:rPr>
              <a:t>this online action</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p:txBody>
      </p:sp>
      <p:pic>
        <p:nvPicPr>
          <p:cNvPr id="2" name="Google Shape;319;g21ba38bafd0_0_10">
            <a:extLst>
              <a:ext uri="{FF2B5EF4-FFF2-40B4-BE49-F238E27FC236}">
                <a16:creationId xmlns:a16="http://schemas.microsoft.com/office/drawing/2014/main" id="{DEB5450C-31A3-296F-929C-F668711B3644}"/>
              </a:ext>
            </a:extLst>
          </p:cNvPr>
          <p:cNvPicPr preferRelativeResize="0"/>
          <p:nvPr/>
        </p:nvPicPr>
        <p:blipFill rotWithShape="1">
          <a:blip r:embed="rId6">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3716520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7FD2DB6-FE63-CB1C-AB75-E4AAEA08CB5C}"/>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5DA38847-3714-FB61-C0FB-2E34F985234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6" name="Google Shape;266;g14388b835e1_0_23">
            <a:extLst>
              <a:ext uri="{FF2B5EF4-FFF2-40B4-BE49-F238E27FC236}">
                <a16:creationId xmlns:a16="http://schemas.microsoft.com/office/drawing/2014/main" id="{959B7210-F53E-2631-B87B-6F39E7CD9AC5}"/>
              </a:ext>
            </a:extLst>
          </p:cNvPr>
          <p:cNvSpPr txBox="1"/>
          <p:nvPr/>
        </p:nvSpPr>
        <p:spPr>
          <a:xfrm>
            <a:off x="2586229" y="135015"/>
            <a:ext cx="5358384" cy="809793"/>
          </a:xfrm>
          <a:prstGeom prst="rect">
            <a:avLst/>
          </a:prstGeom>
          <a:noFill/>
          <a:ln>
            <a:noFill/>
          </a:ln>
        </p:spPr>
        <p:txBody>
          <a:bodyPr spcFirstLastPara="1" wrap="square" lIns="91425" tIns="45700" rIns="91425" bIns="45700" anchor="t" anchorCtr="0">
            <a:normAutofit lnSpcReduction="10000"/>
          </a:bodyPr>
          <a:lstStyle/>
          <a:p>
            <a:pPr marL="71120" marR="0" lvl="3" indent="0" algn="l" defTabSz="914400" rtl="0" eaLnBrk="1" fontAlgn="auto" latinLnBrk="0" hangingPunct="1">
              <a:lnSpc>
                <a:spcPct val="100000"/>
              </a:lnSpc>
              <a:spcBef>
                <a:spcPts val="64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Take action now!</a:t>
            </a:r>
            <a:endPar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457200" marR="0" lvl="0" indent="0" algn="l" defTabSz="914400" rtl="0" eaLnBrk="1" fontAlgn="auto" latinLnBrk="0" hangingPunct="1">
              <a:lnSpc>
                <a:spcPct val="5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57200" marR="0" lvl="0" indent="0" algn="l"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l"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979896DD-7FAF-879F-93F3-BE581BC0E47D}"/>
              </a:ext>
            </a:extLst>
          </p:cNvPr>
          <p:cNvSpPr txBox="1"/>
          <p:nvPr/>
        </p:nvSpPr>
        <p:spPr>
          <a:xfrm>
            <a:off x="240846" y="2773870"/>
            <a:ext cx="8662307" cy="487569"/>
          </a:xfrm>
          <a:prstGeom prst="rect">
            <a:avLst/>
          </a:prstGeom>
          <a:noFill/>
        </p:spPr>
        <p:txBody>
          <a:bodyPr wrap="square">
            <a:sp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3"/>
              </a:rPr>
              <a:t>Take this online action</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p:txBody>
      </p:sp>
      <p:pic>
        <p:nvPicPr>
          <p:cNvPr id="2" name="Google Shape;319;g21ba38bafd0_0_10">
            <a:extLst>
              <a:ext uri="{FF2B5EF4-FFF2-40B4-BE49-F238E27FC236}">
                <a16:creationId xmlns:a16="http://schemas.microsoft.com/office/drawing/2014/main" id="{5C9AEC4E-B9FE-B8E2-87D6-BE12A2DDEAD8}"/>
              </a:ext>
            </a:extLst>
          </p:cNvPr>
          <p:cNvPicPr preferRelativeResize="0"/>
          <p:nvPr/>
        </p:nvPicPr>
        <p:blipFill rotWithShape="1">
          <a:blip r:embed="rId4">
            <a:alphaModFix/>
          </a:blip>
          <a:srcRect/>
          <a:stretch/>
        </p:blipFill>
        <p:spPr>
          <a:xfrm>
            <a:off x="0" y="135015"/>
            <a:ext cx="2451970" cy="682957"/>
          </a:xfrm>
          <a:prstGeom prst="rect">
            <a:avLst/>
          </a:prstGeom>
          <a:noFill/>
          <a:ln>
            <a:noFill/>
          </a:ln>
        </p:spPr>
      </p:pic>
      <p:pic>
        <p:nvPicPr>
          <p:cNvPr id="5" name="Picture 4">
            <a:extLst>
              <a:ext uri="{FF2B5EF4-FFF2-40B4-BE49-F238E27FC236}">
                <a16:creationId xmlns:a16="http://schemas.microsoft.com/office/drawing/2014/main" id="{25CA22C1-2F0E-ACCE-A10C-74B38E93A5C5}"/>
              </a:ext>
            </a:extLst>
          </p:cNvPr>
          <p:cNvPicPr>
            <a:picLocks noChangeAspect="1"/>
          </p:cNvPicPr>
          <p:nvPr/>
        </p:nvPicPr>
        <p:blipFill>
          <a:blip r:embed="rId5"/>
          <a:stretch>
            <a:fillRect/>
          </a:stretch>
        </p:blipFill>
        <p:spPr>
          <a:xfrm>
            <a:off x="-1" y="1842684"/>
            <a:ext cx="9342991" cy="809793"/>
          </a:xfrm>
          <a:prstGeom prst="rect">
            <a:avLst/>
          </a:prstGeom>
        </p:spPr>
      </p:pic>
    </p:spTree>
    <p:extLst>
      <p:ext uri="{BB962C8B-B14F-4D97-AF65-F5344CB8AC3E}">
        <p14:creationId xmlns:p14="http://schemas.microsoft.com/office/powerpoint/2010/main" val="68868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67FD0D6C-7333-78A0-5222-55852D15500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AAA4B19-51E2-06DE-CB35-5CDA9CEA64C7}"/>
              </a:ext>
            </a:extLst>
          </p:cNvPr>
          <p:cNvPicPr>
            <a:picLocks noChangeAspect="1"/>
          </p:cNvPicPr>
          <p:nvPr/>
        </p:nvPicPr>
        <p:blipFill>
          <a:blip r:embed="rId3"/>
          <a:stretch>
            <a:fillRect/>
          </a:stretch>
        </p:blipFill>
        <p:spPr>
          <a:xfrm>
            <a:off x="-1360968" y="1010459"/>
            <a:ext cx="6541737" cy="3893754"/>
          </a:xfrm>
          <a:prstGeom prst="rect">
            <a:avLst/>
          </a:prstGeom>
        </p:spPr>
      </p:pic>
      <p:sp>
        <p:nvSpPr>
          <p:cNvPr id="265" name="Google Shape;265;g14388b835e1_0_23">
            <a:extLst>
              <a:ext uri="{FF2B5EF4-FFF2-40B4-BE49-F238E27FC236}">
                <a16:creationId xmlns:a16="http://schemas.microsoft.com/office/drawing/2014/main" id="{79EFEDCA-5BCE-4FBD-D746-7BE6563330D9}"/>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 name="TextBox 4">
            <a:extLst>
              <a:ext uri="{FF2B5EF4-FFF2-40B4-BE49-F238E27FC236}">
                <a16:creationId xmlns:a16="http://schemas.microsoft.com/office/drawing/2014/main" id="{72DA52C6-B805-C301-C914-21D53839EA00}"/>
              </a:ext>
            </a:extLst>
          </p:cNvPr>
          <p:cNvSpPr txBox="1"/>
          <p:nvPr/>
        </p:nvSpPr>
        <p:spPr>
          <a:xfrm>
            <a:off x="5233931" y="1244222"/>
            <a:ext cx="3993670" cy="500694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1 billion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children immunized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17 million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future deaths prevented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50%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of the world’s children vaccinated by Gavi</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$54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returned for every $1 invested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19</a:t>
            </a:r>
            <a:r>
              <a:rPr kumimoji="0" lang="en-US" sz="2000" b="0"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countries transitioned out of support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Over 8 million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lives saved through 2023</a:t>
            </a:r>
          </a:p>
          <a:p>
            <a:pPr marL="414020" marR="0" lvl="3" indent="-342900" algn="l" defTabSz="914400" rtl="0" eaLnBrk="1" fontAlgn="auto" latinLnBrk="0" hangingPunct="1">
              <a:lnSpc>
                <a:spcPct val="120000"/>
              </a:lnSpc>
              <a:spcBef>
                <a:spcPts val="640"/>
              </a:spcBef>
              <a:spcAft>
                <a:spcPts val="0"/>
              </a:spcAft>
              <a:buClr>
                <a:srgbClr val="000000"/>
              </a:buClr>
              <a:buSzPct val="1000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14020" marR="0" lvl="3" indent="-342900" algn="l" defTabSz="914400" rtl="0" eaLnBrk="1" fontAlgn="auto" latinLnBrk="0" hangingPunct="1">
              <a:lnSpc>
                <a:spcPct val="120000"/>
              </a:lnSpc>
              <a:spcBef>
                <a:spcPts val="640"/>
              </a:spcBef>
              <a:spcAft>
                <a:spcPts val="0"/>
              </a:spcAft>
              <a:buClr>
                <a:srgbClr val="000000"/>
              </a:buClr>
              <a:buSzPct val="1000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71120" marR="0" lvl="3"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lang="en-US" sz="24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8" name="TextBox 7">
            <a:extLst>
              <a:ext uri="{FF2B5EF4-FFF2-40B4-BE49-F238E27FC236}">
                <a16:creationId xmlns:a16="http://schemas.microsoft.com/office/drawing/2014/main" id="{E4D38EDE-893C-A9D9-C532-B0C7C2A34B34}"/>
              </a:ext>
            </a:extLst>
          </p:cNvPr>
          <p:cNvSpPr txBox="1"/>
          <p:nvPr/>
        </p:nvSpPr>
        <p:spPr>
          <a:xfrm>
            <a:off x="1225985" y="-40507"/>
            <a:ext cx="6613451" cy="947375"/>
          </a:xfrm>
          <a:prstGeom prst="rect">
            <a:avLst/>
          </a:prstGeom>
          <a:noFill/>
        </p:spPr>
        <p:txBody>
          <a:bodyPr wrap="square">
            <a:spAutoFit/>
          </a:bodyPr>
          <a:lstStyle/>
          <a:p>
            <a:pPr marL="71120" marR="0" lvl="3"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rPr>
              <a:t>Protect key programs! </a:t>
            </a:r>
            <a:b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rPr>
            </a:b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rPr>
              <a:t>Gavi, the Vaccine Alliance</a:t>
            </a:r>
          </a:p>
        </p:txBody>
      </p:sp>
      <p:pic>
        <p:nvPicPr>
          <p:cNvPr id="2" name="Google Shape;158;g14fc495f4cb_0_91">
            <a:extLst>
              <a:ext uri="{FF2B5EF4-FFF2-40B4-BE49-F238E27FC236}">
                <a16:creationId xmlns:a16="http://schemas.microsoft.com/office/drawing/2014/main" id="{CA885C70-2E4C-5C5A-D47F-B3A8CB84C866}"/>
              </a:ext>
            </a:extLst>
          </p:cNvPr>
          <p:cNvPicPr preferRelativeResize="0"/>
          <p:nvPr/>
        </p:nvPicPr>
        <p:blipFill rotWithShape="1">
          <a:blip r:embed="rId4">
            <a:alphaModFix/>
          </a:blip>
          <a:srcRect/>
          <a:stretch/>
        </p:blipFill>
        <p:spPr>
          <a:xfrm>
            <a:off x="0" y="120321"/>
            <a:ext cx="2451970" cy="682957"/>
          </a:xfrm>
          <a:prstGeom prst="rect">
            <a:avLst/>
          </a:prstGeom>
          <a:noFill/>
          <a:ln>
            <a:noFill/>
          </a:ln>
        </p:spPr>
      </p:pic>
    </p:spTree>
    <p:extLst>
      <p:ext uri="{BB962C8B-B14F-4D97-AF65-F5344CB8AC3E}">
        <p14:creationId xmlns:p14="http://schemas.microsoft.com/office/powerpoint/2010/main" val="2297372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9D6484A9-71A3-1D93-0932-974227B4FBFC}"/>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3D2EDC48-EF84-C641-8150-48FB426AE108}"/>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
        <p:nvSpPr>
          <p:cNvPr id="266" name="Google Shape;266;g14388b835e1_0_23">
            <a:extLst>
              <a:ext uri="{FF2B5EF4-FFF2-40B4-BE49-F238E27FC236}">
                <a16:creationId xmlns:a16="http://schemas.microsoft.com/office/drawing/2014/main" id="{021D6342-469E-B6C8-0CFB-5F912F360061}"/>
              </a:ext>
            </a:extLst>
          </p:cNvPr>
          <p:cNvSpPr txBox="1"/>
          <p:nvPr/>
        </p:nvSpPr>
        <p:spPr>
          <a:xfrm>
            <a:off x="1774571" y="368908"/>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a:solidFill>
                  <a:schemeClr val="dk1"/>
                </a:solidFill>
                <a:latin typeface="Open Sans"/>
                <a:ea typeface="Open Sans"/>
                <a:cs typeface="Open Sans"/>
                <a:sym typeface="Open Sans"/>
              </a:rPr>
              <a:t>Take action now!</a:t>
            </a:r>
            <a:endParaRPr lang="en-US" sz="4400" b="1" i="0" u="none" strike="noStrike" cap="none">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EFFD77F3-EB2B-DE73-D1A4-CD0919B7E6C1}"/>
              </a:ext>
            </a:extLst>
          </p:cNvPr>
          <p:cNvSpPr txBox="1"/>
          <p:nvPr/>
        </p:nvSpPr>
        <p:spPr>
          <a:xfrm>
            <a:off x="240846" y="3023985"/>
            <a:ext cx="8662307" cy="1750607"/>
          </a:xfrm>
          <a:prstGeom prst="rect">
            <a:avLst/>
          </a:prstGeom>
          <a:noFill/>
        </p:spPr>
        <p:txBody>
          <a:bodyPr wrap="square">
            <a:spAutoFit/>
          </a:bodyPr>
          <a:lstStyle/>
          <a:p>
            <a:pPr>
              <a:lnSpc>
                <a:spcPct val="114000"/>
              </a:lnSpc>
            </a:pPr>
            <a:r>
              <a:rPr lang="en-US" sz="2400" b="1">
                <a:latin typeface="Open Sans"/>
                <a:ea typeface="Open Sans"/>
                <a:cs typeface="Open Sans"/>
              </a:rPr>
              <a:t>Personalize </a:t>
            </a:r>
            <a:r>
              <a:rPr lang="en-US" sz="2400" b="1">
                <a:latin typeface="Open Sans"/>
                <a:ea typeface="Open Sans"/>
                <a:cs typeface="Open Sans"/>
                <a:hlinkClick r:id="rId3"/>
              </a:rPr>
              <a:t>this sample email </a:t>
            </a:r>
            <a:r>
              <a:rPr lang="en-US" sz="2400" b="1">
                <a:latin typeface="Open Sans"/>
                <a:ea typeface="Open Sans"/>
                <a:cs typeface="Open Sans"/>
              </a:rPr>
              <a:t>to your member of Congress’ Foreign Policy aide</a:t>
            </a:r>
          </a:p>
          <a:p>
            <a:pPr>
              <a:lnSpc>
                <a:spcPct val="114000"/>
              </a:lnSpc>
            </a:pPr>
            <a:endParaRPr lang="en-US" sz="2400" b="1">
              <a:latin typeface="Open Sans"/>
              <a:ea typeface="Open Sans"/>
              <a:cs typeface="Open Sans"/>
            </a:endParaRPr>
          </a:p>
          <a:p>
            <a:pPr>
              <a:lnSpc>
                <a:spcPct val="114000"/>
              </a:lnSpc>
            </a:pPr>
            <a:r>
              <a:rPr lang="en-US" sz="2400" b="1">
                <a:latin typeface="Open Sans"/>
                <a:ea typeface="Open Sans"/>
                <a:cs typeface="Open Sans"/>
                <a:hlinkClick r:id="rId4"/>
              </a:rPr>
              <a:t>Online action: Vote NO on Rescissions</a:t>
            </a:r>
            <a:endParaRPr lang="en-US" sz="2400" b="1">
              <a:latin typeface="Open Sans"/>
              <a:ea typeface="Open Sans"/>
              <a:cs typeface="Open Sans"/>
            </a:endParaRPr>
          </a:p>
        </p:txBody>
      </p:sp>
      <p:pic>
        <p:nvPicPr>
          <p:cNvPr id="4" name="Picture 3">
            <a:extLst>
              <a:ext uri="{FF2B5EF4-FFF2-40B4-BE49-F238E27FC236}">
                <a16:creationId xmlns:a16="http://schemas.microsoft.com/office/drawing/2014/main" id="{C5F54768-D76C-BB70-83FE-032A143FBB46}"/>
              </a:ext>
            </a:extLst>
          </p:cNvPr>
          <p:cNvPicPr>
            <a:picLocks noChangeAspect="1"/>
          </p:cNvPicPr>
          <p:nvPr/>
        </p:nvPicPr>
        <p:blipFill>
          <a:blip r:embed="rId5"/>
          <a:stretch>
            <a:fillRect/>
          </a:stretch>
        </p:blipFill>
        <p:spPr>
          <a:xfrm>
            <a:off x="0" y="1414207"/>
            <a:ext cx="9144000" cy="1287262"/>
          </a:xfrm>
          <a:prstGeom prst="rect">
            <a:avLst/>
          </a:prstGeom>
        </p:spPr>
      </p:pic>
    </p:spTree>
    <p:extLst>
      <p:ext uri="{BB962C8B-B14F-4D97-AF65-F5344CB8AC3E}">
        <p14:creationId xmlns:p14="http://schemas.microsoft.com/office/powerpoint/2010/main" val="2023814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FE8A7943-A3E0-5F20-F662-7EA330E8AC15}"/>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7D50F176-1408-A10F-A2F2-C555DCB46EC9}"/>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82" name="Google Shape;382;g14fc29c2861_0_0" descr="Text, application&#10;&#10;Description automatically generated">
            <a:extLst>
              <a:ext uri="{FF2B5EF4-FFF2-40B4-BE49-F238E27FC236}">
                <a16:creationId xmlns:a16="http://schemas.microsoft.com/office/drawing/2014/main" id="{389FCD75-37F3-1EFD-85EC-A438C5AEAB58}"/>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 name="Google Shape;381;g14fc29c2861_0_0">
            <a:extLst>
              <a:ext uri="{FF2B5EF4-FFF2-40B4-BE49-F238E27FC236}">
                <a16:creationId xmlns:a16="http://schemas.microsoft.com/office/drawing/2014/main" id="{2F61749C-1287-22ED-6CBB-146187F0C851}"/>
              </a:ext>
            </a:extLst>
          </p:cNvPr>
          <p:cNvSpPr txBox="1"/>
          <p:nvPr/>
        </p:nvSpPr>
        <p:spPr>
          <a:xfrm>
            <a:off x="1" y="2359735"/>
            <a:ext cx="4994564" cy="1661963"/>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4800"/>
              <a:buFont typeface="Arial"/>
              <a:buNone/>
            </a:pPr>
            <a:r>
              <a:rPr lang="en-US" sz="2400" b="1">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Recording and resources</a:t>
            </a:r>
            <a:br>
              <a:rPr lang="en-US" sz="24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24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24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endParaRPr sz="24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5" name="Picture 4" descr="A person typing on a computer&#10;&#10;AI-generated content may be incorrect.">
            <a:extLst>
              <a:ext uri="{FF2B5EF4-FFF2-40B4-BE49-F238E27FC236}">
                <a16:creationId xmlns:a16="http://schemas.microsoft.com/office/drawing/2014/main" id="{EBB8BACE-8657-A99F-3D07-D6E90319F96B}"/>
              </a:ext>
            </a:extLst>
          </p:cNvPr>
          <p:cNvPicPr>
            <a:picLocks noChangeAspect="1"/>
          </p:cNvPicPr>
          <p:nvPr/>
        </p:nvPicPr>
        <p:blipFill>
          <a:blip r:embed="rId4"/>
          <a:stretch>
            <a:fillRect/>
          </a:stretch>
        </p:blipFill>
        <p:spPr>
          <a:xfrm>
            <a:off x="4793672" y="1636654"/>
            <a:ext cx="3659587" cy="2434936"/>
          </a:xfrm>
          <a:prstGeom prst="rect">
            <a:avLst/>
          </a:prstGeom>
        </p:spPr>
      </p:pic>
      <p:sp>
        <p:nvSpPr>
          <p:cNvPr id="7" name="TextBox 6">
            <a:extLst>
              <a:ext uri="{FF2B5EF4-FFF2-40B4-BE49-F238E27FC236}">
                <a16:creationId xmlns:a16="http://schemas.microsoft.com/office/drawing/2014/main" id="{056F83FD-B4E8-7CAE-4479-28EA0E7404C5}"/>
              </a:ext>
            </a:extLst>
          </p:cNvPr>
          <p:cNvSpPr txBox="1"/>
          <p:nvPr/>
        </p:nvSpPr>
        <p:spPr>
          <a:xfrm>
            <a:off x="48490" y="1251739"/>
            <a:ext cx="4572000" cy="1107996"/>
          </a:xfrm>
          <a:prstGeom prst="rect">
            <a:avLst/>
          </a:prstGeom>
          <a:noFill/>
        </p:spPr>
        <p:txBody>
          <a:bodyPr wrap="square">
            <a:spAutoFit/>
          </a:bodyPr>
          <a:lstStyle/>
          <a:p>
            <a:r>
              <a:rPr lang="en-US" sz="2400" b="1" i="0">
                <a:solidFill>
                  <a:srgbClr val="231F20"/>
                </a:solidFill>
                <a:effectLst/>
                <a:latin typeface="Open Sans" panose="020B0606030504020204" pitchFamily="34" charset="0"/>
              </a:rPr>
              <a:t>Write to Fight Back: </a:t>
            </a:r>
            <a:br>
              <a:rPr lang="en-US" b="1" i="0">
                <a:solidFill>
                  <a:srgbClr val="231F20"/>
                </a:solidFill>
                <a:effectLst/>
                <a:latin typeface="Open Sans" panose="020B0606030504020204" pitchFamily="34" charset="0"/>
              </a:rPr>
            </a:br>
            <a:r>
              <a:rPr lang="en-US" b="1" i="0">
                <a:solidFill>
                  <a:srgbClr val="231F20"/>
                </a:solidFill>
                <a:effectLst/>
                <a:latin typeface="Open Sans" panose="020B0606030504020204" pitchFamily="34" charset="0"/>
              </a:rPr>
              <a:t>RESULTS Media Action Webinar</a:t>
            </a:r>
            <a:br>
              <a:rPr lang="en-US"/>
            </a:br>
            <a:r>
              <a:rPr lang="en-US" b="1" i="0">
                <a:solidFill>
                  <a:srgbClr val="231F20"/>
                </a:solidFill>
                <a:effectLst/>
                <a:latin typeface="Open Sans" panose="020B0606030504020204" pitchFamily="34" charset="0"/>
              </a:rPr>
              <a:t>Protecting SNAP, Medicaid, and Global health programs </a:t>
            </a:r>
            <a:endParaRPr lang="en-US"/>
          </a:p>
        </p:txBody>
      </p:sp>
      <p:sp>
        <p:nvSpPr>
          <p:cNvPr id="9" name="TextBox 8">
            <a:extLst>
              <a:ext uri="{FF2B5EF4-FFF2-40B4-BE49-F238E27FC236}">
                <a16:creationId xmlns:a16="http://schemas.microsoft.com/office/drawing/2014/main" id="{45C060CF-1225-404E-5C95-FC489B5F06C0}"/>
              </a:ext>
            </a:extLst>
          </p:cNvPr>
          <p:cNvSpPr txBox="1"/>
          <p:nvPr/>
        </p:nvSpPr>
        <p:spPr>
          <a:xfrm>
            <a:off x="0" y="2854122"/>
            <a:ext cx="4620490" cy="954107"/>
          </a:xfrm>
          <a:prstGeom prst="rect">
            <a:avLst/>
          </a:prstGeom>
          <a:noFill/>
        </p:spPr>
        <p:txBody>
          <a:bodyPr wrap="square">
            <a:spAutoFit/>
          </a:bodyPr>
          <a:lstStyle/>
          <a:p>
            <a:r>
              <a:rPr lang="en-US" b="0" i="0">
                <a:solidFill>
                  <a:srgbClr val="231F20"/>
                </a:solidFill>
                <a:effectLst/>
                <a:latin typeface="Noto Sans" panose="020B0502040504020204" pitchFamily="34" charset="0"/>
              </a:rPr>
              <a:t>Find resources from our July “Write to Fight Back” webinar </a:t>
            </a:r>
            <a:r>
              <a:rPr lang="en-US" b="0" i="0">
                <a:solidFill>
                  <a:srgbClr val="231F20"/>
                </a:solidFill>
                <a:effectLst/>
                <a:latin typeface="Noto Sans" panose="020B0502040504020204" pitchFamily="34" charset="0"/>
                <a:hlinkClick r:id="rId5"/>
              </a:rPr>
              <a:t>linked here</a:t>
            </a:r>
            <a:r>
              <a:rPr lang="en-US" b="0" i="0">
                <a:solidFill>
                  <a:srgbClr val="231F20"/>
                </a:solidFill>
                <a:effectLst/>
                <a:latin typeface="Noto Sans" panose="020B0502040504020204" pitchFamily="34" charset="0"/>
              </a:rPr>
              <a:t>.</a:t>
            </a:r>
            <a:br>
              <a:rPr lang="en-US" b="0" i="0">
                <a:solidFill>
                  <a:srgbClr val="231F20"/>
                </a:solidFill>
                <a:effectLst/>
                <a:latin typeface="Noto Sans" panose="020B0502040504020204" pitchFamily="34" charset="0"/>
              </a:rPr>
            </a:br>
            <a:br>
              <a:rPr lang="en-US" b="0" i="0">
                <a:solidFill>
                  <a:srgbClr val="231F20"/>
                </a:solidFill>
                <a:effectLst/>
                <a:latin typeface="Noto Sans" panose="020B0502040504020204" pitchFamily="34" charset="0"/>
              </a:rPr>
            </a:br>
            <a:endParaRPr lang="en-US">
              <a:solidFill>
                <a:srgbClr val="C00000"/>
              </a:solidFill>
            </a:endParaRPr>
          </a:p>
        </p:txBody>
      </p:sp>
      <p:sp>
        <p:nvSpPr>
          <p:cNvPr id="11" name="TextBox 10">
            <a:extLst>
              <a:ext uri="{FF2B5EF4-FFF2-40B4-BE49-F238E27FC236}">
                <a16:creationId xmlns:a16="http://schemas.microsoft.com/office/drawing/2014/main" id="{E2FC6EF1-AAAF-D0EE-14C8-EFAA1690501F}"/>
              </a:ext>
            </a:extLst>
          </p:cNvPr>
          <p:cNvSpPr txBox="1"/>
          <p:nvPr/>
        </p:nvSpPr>
        <p:spPr>
          <a:xfrm>
            <a:off x="48490" y="172577"/>
            <a:ext cx="8699000" cy="584775"/>
          </a:xfrm>
          <a:prstGeom prst="rect">
            <a:avLst/>
          </a:prstGeom>
          <a:noFill/>
        </p:spPr>
        <p:txBody>
          <a:bodyPr wrap="square">
            <a:spAutoFit/>
          </a:bodyPr>
          <a:lstStyle/>
          <a:p>
            <a:pPr algn="ctr"/>
            <a:r>
              <a:rPr lang="en-US" sz="3200" b="1" i="0">
                <a:solidFill>
                  <a:srgbClr val="231F20"/>
                </a:solidFill>
                <a:effectLst/>
                <a:latin typeface="Open Sans" panose="020B0606030504020204" pitchFamily="34" charset="0"/>
              </a:rPr>
              <a:t>Continue writing LTEs!</a:t>
            </a:r>
            <a:endParaRPr lang="en-US" sz="3200"/>
          </a:p>
        </p:txBody>
      </p:sp>
    </p:spTree>
    <p:extLst>
      <p:ext uri="{BB962C8B-B14F-4D97-AF65-F5344CB8AC3E}">
        <p14:creationId xmlns:p14="http://schemas.microsoft.com/office/powerpoint/2010/main" val="799596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93E979C5-3DBB-37BE-6C66-B50A620782E3}"/>
            </a:ext>
          </a:extLst>
        </p:cNvPr>
        <p:cNvGrpSpPr/>
        <p:nvPr/>
      </p:nvGrpSpPr>
      <p:grpSpPr>
        <a:xfrm>
          <a:off x="0" y="0"/>
          <a:ext cx="0" cy="0"/>
          <a:chOff x="0" y="0"/>
          <a:chExt cx="0" cy="0"/>
        </a:xfrm>
      </p:grpSpPr>
      <p:sp>
        <p:nvSpPr>
          <p:cNvPr id="317" name="Google Shape;317;g21ba38bafd0_0_10">
            <a:extLst>
              <a:ext uri="{FF2B5EF4-FFF2-40B4-BE49-F238E27FC236}">
                <a16:creationId xmlns:a16="http://schemas.microsoft.com/office/drawing/2014/main" id="{A55828AA-9A64-7F65-6EE5-685FEDC099D8}"/>
              </a:ext>
            </a:extLst>
          </p:cNvPr>
          <p:cNvSpPr txBox="1">
            <a:spLocks noGrp="1"/>
          </p:cNvSpPr>
          <p:nvPr>
            <p:ph type="title"/>
          </p:nvPr>
        </p:nvSpPr>
        <p:spPr>
          <a:xfrm>
            <a:off x="0" y="2781575"/>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rtl="0">
              <a:lnSpc>
                <a:spcPct val="100000"/>
              </a:lnSpc>
              <a:spcBef>
                <a:spcPts val="0"/>
              </a:spcBef>
              <a:spcAft>
                <a:spcPts val="0"/>
              </a:spcAft>
              <a:buSzPts val="1100"/>
              <a:buNone/>
            </a:pP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latin typeface="Open Sans"/>
                <a:ea typeface="Open Sans"/>
                <a:cs typeface="Open Sans"/>
                <a:sym typeface="Open Sans"/>
              </a:rPr>
            </a:br>
            <a:r>
              <a:rPr lang="en-US" sz="4000" b="1" dirty="0">
                <a:latin typeface="Open Sans"/>
                <a:ea typeface="Open Sans"/>
                <a:cs typeface="Open Sans"/>
                <a:sym typeface="Open Sans"/>
              </a:rPr>
              <a:t>Tuesday, Sept. 16 at 8:30 PM ET</a:t>
            </a: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highlight>
                  <a:srgbClr val="FFFFFF"/>
                </a:highlight>
                <a:latin typeface="Open Sans"/>
                <a:ea typeface="Open Sans"/>
                <a:cs typeface="Open Sans"/>
                <a:sym typeface="Open Sans"/>
              </a:rPr>
            </a:br>
            <a:endParaRPr sz="4000" dirty="0">
              <a:highlight>
                <a:srgbClr val="FFFFFF"/>
              </a:highlight>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pic>
        <p:nvPicPr>
          <p:cNvPr id="319" name="Google Shape;319;g21ba38bafd0_0_10">
            <a:extLst>
              <a:ext uri="{FF2B5EF4-FFF2-40B4-BE49-F238E27FC236}">
                <a16:creationId xmlns:a16="http://schemas.microsoft.com/office/drawing/2014/main" id="{E674E3CD-267E-96FE-706F-9ABB46EDD88D}"/>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 name="TextBox 2">
            <a:extLst>
              <a:ext uri="{FF2B5EF4-FFF2-40B4-BE49-F238E27FC236}">
                <a16:creationId xmlns:a16="http://schemas.microsoft.com/office/drawing/2014/main" id="{90B7ACF6-D35A-288A-29A0-D7E1B927B7CC}"/>
              </a:ext>
            </a:extLst>
          </p:cNvPr>
          <p:cNvSpPr txBox="1"/>
          <p:nvPr/>
        </p:nvSpPr>
        <p:spPr>
          <a:xfrm>
            <a:off x="0" y="1582282"/>
            <a:ext cx="9144000" cy="1323439"/>
          </a:xfrm>
          <a:prstGeom prst="rect">
            <a:avLst/>
          </a:prstGeom>
          <a:noFill/>
        </p:spPr>
        <p:txBody>
          <a:bodyPr wrap="square">
            <a:spAutoFit/>
          </a:bodyPr>
          <a:lstStyle/>
          <a:p>
            <a:pPr algn="ctr"/>
            <a:r>
              <a:rPr lang="en-US" sz="4000" b="1" dirty="0">
                <a:solidFill>
                  <a:schemeClr val="dk1"/>
                </a:solidFill>
                <a:latin typeface="Open Sans"/>
                <a:ea typeface="Open Sans"/>
                <a:cs typeface="Open Sans"/>
                <a:sym typeface="Open Sans"/>
              </a:rPr>
              <a:t>Next Together Women Rise Advocacy Chapter Webinar</a:t>
            </a:r>
            <a:endParaRPr lang="en-US" sz="4000" dirty="0"/>
          </a:p>
        </p:txBody>
      </p:sp>
    </p:spTree>
    <p:extLst>
      <p:ext uri="{BB962C8B-B14F-4D97-AF65-F5344CB8AC3E}">
        <p14:creationId xmlns:p14="http://schemas.microsoft.com/office/powerpoint/2010/main" val="931012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CCF7AD0C-F07F-0CF1-CE12-8B771C986E34}"/>
            </a:ext>
          </a:extLst>
        </p:cNvPr>
        <p:cNvGrpSpPr/>
        <p:nvPr/>
      </p:nvGrpSpPr>
      <p:grpSpPr>
        <a:xfrm>
          <a:off x="0" y="0"/>
          <a:ext cx="0" cy="0"/>
          <a:chOff x="0" y="0"/>
          <a:chExt cx="0" cy="0"/>
        </a:xfrm>
      </p:grpSpPr>
      <p:sp>
        <p:nvSpPr>
          <p:cNvPr id="324" name="Google Shape;324;g14fc29c2861_0_0">
            <a:extLst>
              <a:ext uri="{FF2B5EF4-FFF2-40B4-BE49-F238E27FC236}">
                <a16:creationId xmlns:a16="http://schemas.microsoft.com/office/drawing/2014/main" id="{4D7A8BA3-56B3-80B8-8BDB-A3F0029577AA}"/>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a:extLst>
              <a:ext uri="{FF2B5EF4-FFF2-40B4-BE49-F238E27FC236}">
                <a16:creationId xmlns:a16="http://schemas.microsoft.com/office/drawing/2014/main" id="{D2880FB8-CF1E-4BB1-C237-0C8C876322E7}"/>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a:extLst>
              <a:ext uri="{FF2B5EF4-FFF2-40B4-BE49-F238E27FC236}">
                <a16:creationId xmlns:a16="http://schemas.microsoft.com/office/drawing/2014/main" id="{2D4B56E0-6A00-E2FE-941C-8B19A45E4F4E}"/>
              </a:ext>
            </a:extLst>
          </p:cNvPr>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Invite others to join us in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changing the world together!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a:solidFill>
                  <a:srgbClr val="022077"/>
                </a:solidFill>
                <a:latin typeface="Open Sans"/>
                <a:ea typeface="Open Sans"/>
                <a:cs typeface="Open Sans"/>
                <a:sym typeface="Open Sans"/>
              </a:rPr>
              <a:t>Sign up here:</a:t>
            </a:r>
            <a:br>
              <a:rPr lang="en-US" sz="2800" b="1" i="0" u="none" strike="noStrike" cap="none">
                <a:solidFill>
                  <a:srgbClr val="022077"/>
                </a:solidFill>
                <a:latin typeface="Open Sans"/>
                <a:ea typeface="Open Sans"/>
                <a:cs typeface="Open Sans"/>
                <a:sym typeface="Open Sans"/>
              </a:rPr>
            </a:br>
            <a:r>
              <a:rPr lang="en-US" sz="2800" b="1" i="0" u="sng" strike="noStrike" cap="none">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a:solidFill>
                  <a:srgbClr val="022077"/>
                </a:solidFill>
                <a:latin typeface="Open Sans"/>
                <a:ea typeface="Open Sans"/>
                <a:cs typeface="Open Sans"/>
                <a:sym typeface="Open Sans"/>
              </a:rPr>
              <a:t> </a:t>
            </a:r>
            <a:br>
              <a:rPr lang="en-US" sz="4000" b="1" i="0" u="none" strike="noStrike" cap="none">
                <a:solidFill>
                  <a:srgbClr val="022077"/>
                </a:solidFill>
                <a:latin typeface="Open Sans"/>
                <a:ea typeface="Open Sans"/>
                <a:cs typeface="Open Sans"/>
                <a:sym typeface="Open Sans"/>
              </a:rPr>
            </a:br>
            <a:br>
              <a:rPr lang="en-US" sz="4000" b="1" i="0" u="none" strike="noStrike" cap="none">
                <a:solidFill>
                  <a:srgbClr val="022077"/>
                </a:solidFill>
                <a:latin typeface="Open Sans"/>
                <a:ea typeface="Open Sans"/>
                <a:cs typeface="Open Sans"/>
                <a:sym typeface="Open Sans"/>
              </a:rPr>
            </a:br>
            <a:endParaRPr sz="4000" b="1" i="0" u="none" strike="noStrike" cap="none">
              <a:solidFill>
                <a:srgbClr val="022077"/>
              </a:solidFill>
              <a:latin typeface="Open Sans"/>
              <a:ea typeface="Open Sans"/>
              <a:cs typeface="Open Sans"/>
              <a:sym typeface="Open Sans"/>
            </a:endParaRPr>
          </a:p>
        </p:txBody>
      </p:sp>
    </p:spTree>
    <p:extLst>
      <p:ext uri="{BB962C8B-B14F-4D97-AF65-F5344CB8AC3E}">
        <p14:creationId xmlns:p14="http://schemas.microsoft.com/office/powerpoint/2010/main" val="3506017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rgbClr val="FFC000"/>
        </a:solidFill>
        <a:effectLst/>
      </p:bgPr>
    </p:bg>
    <p:spTree>
      <p:nvGrpSpPr>
        <p:cNvPr id="1" name="">
          <a:extLst>
            <a:ext uri="{FF2B5EF4-FFF2-40B4-BE49-F238E27FC236}">
              <a16:creationId xmlns:a16="http://schemas.microsoft.com/office/drawing/2014/main" id="{C9AE57E8-A498-B304-42BB-34030FBB5897}"/>
            </a:ext>
          </a:extLst>
        </p:cNvPr>
        <p:cNvGrpSpPr/>
        <p:nvPr/>
      </p:nvGrpSpPr>
      <p:grpSpPr>
        <a:xfrm>
          <a:off x="0" y="0"/>
          <a:ext cx="0" cy="0"/>
          <a:chOff x="0" y="0"/>
          <a:chExt cx="0" cy="0"/>
        </a:xfrm>
      </p:grpSpPr>
      <p:pic>
        <p:nvPicPr>
          <p:cNvPr id="3" name="Picture 2" descr="Person with envelope">
            <a:extLst>
              <a:ext uri="{FF2B5EF4-FFF2-40B4-BE49-F238E27FC236}">
                <a16:creationId xmlns:a16="http://schemas.microsoft.com/office/drawing/2014/main" id="{820C5FB3-4CC2-1802-0EFF-0CBB132BB46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6213" y="1219625"/>
            <a:ext cx="1419182" cy="1319955"/>
          </a:xfrm>
          <a:prstGeom prst="ellipse">
            <a:avLst/>
          </a:prstGeom>
          <a:ln w="177800">
            <a:solidFill>
              <a:schemeClr val="tx2"/>
            </a:solidFill>
          </a:ln>
        </p:spPr>
      </p:pic>
      <p:pic>
        <p:nvPicPr>
          <p:cNvPr id="11" name="Picture 10" descr="A large white building with a flag on top&#10;&#10;Description automatically generated with medium confidence">
            <a:extLst>
              <a:ext uri="{FF2B5EF4-FFF2-40B4-BE49-F238E27FC236}">
                <a16:creationId xmlns:a16="http://schemas.microsoft.com/office/drawing/2014/main" id="{1174EBEC-FE27-9126-D1A7-EF0BCB83AE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8989" y="2100955"/>
            <a:ext cx="1760785" cy="1760785"/>
          </a:xfrm>
          <a:prstGeom prst="ellipse">
            <a:avLst/>
          </a:prstGeom>
          <a:ln w="177800">
            <a:solidFill>
              <a:schemeClr val="tx2"/>
            </a:solidFill>
          </a:ln>
        </p:spPr>
      </p:pic>
      <p:pic>
        <p:nvPicPr>
          <p:cNvPr id="7" name="Picture 6">
            <a:extLst>
              <a:ext uri="{FF2B5EF4-FFF2-40B4-BE49-F238E27FC236}">
                <a16:creationId xmlns:a16="http://schemas.microsoft.com/office/drawing/2014/main" id="{4E71A049-DC1A-7C91-9762-D7A0F1BB84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9753" y="550070"/>
            <a:ext cx="2021681" cy="2021681"/>
          </a:xfrm>
          <a:prstGeom prst="ellipse">
            <a:avLst/>
          </a:prstGeom>
          <a:solidFill>
            <a:srgbClr val="FF0000"/>
          </a:solidFill>
          <a:ln w="177800">
            <a:solidFill>
              <a:schemeClr val="tx2"/>
            </a:solidFill>
          </a:ln>
        </p:spPr>
      </p:pic>
      <p:pic>
        <p:nvPicPr>
          <p:cNvPr id="9" name="Picture 8" descr="A large white building with a statue on top&#10;&#10;Description automatically generated with medium confidence">
            <a:extLst>
              <a:ext uri="{FF2B5EF4-FFF2-40B4-BE49-F238E27FC236}">
                <a16:creationId xmlns:a16="http://schemas.microsoft.com/office/drawing/2014/main" id="{431E34F8-79C9-F266-E418-8754344B81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798" y="840565"/>
            <a:ext cx="2896790" cy="2896790"/>
          </a:xfrm>
          <a:prstGeom prst="ellipse">
            <a:avLst/>
          </a:prstGeom>
          <a:ln w="177800">
            <a:solidFill>
              <a:schemeClr val="tx2"/>
            </a:solidFill>
          </a:ln>
        </p:spPr>
      </p:pic>
      <p:sp>
        <p:nvSpPr>
          <p:cNvPr id="16" name="TextBox 15">
            <a:extLst>
              <a:ext uri="{FF2B5EF4-FFF2-40B4-BE49-F238E27FC236}">
                <a16:creationId xmlns:a16="http://schemas.microsoft.com/office/drawing/2014/main" id="{F7D4DE83-3009-A939-201A-455B90675E13}"/>
              </a:ext>
            </a:extLst>
          </p:cNvPr>
          <p:cNvSpPr txBox="1"/>
          <p:nvPr/>
        </p:nvSpPr>
        <p:spPr>
          <a:xfrm>
            <a:off x="5315192" y="3209137"/>
            <a:ext cx="3221010" cy="101566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Championing the Global Fund</a:t>
            </a:r>
          </a:p>
        </p:txBody>
      </p:sp>
      <p:sp>
        <p:nvSpPr>
          <p:cNvPr id="2" name="Slide Number Placeholder 5">
            <a:extLst>
              <a:ext uri="{FF2B5EF4-FFF2-40B4-BE49-F238E27FC236}">
                <a16:creationId xmlns:a16="http://schemas.microsoft.com/office/drawing/2014/main" id="{4BDC6BF2-A1D0-C81C-BD54-59E68DD35A71}"/>
              </a:ext>
            </a:extLst>
          </p:cNvPr>
          <p:cNvSpPr>
            <a:spLocks noGrp="1"/>
          </p:cNvSpPr>
          <p:nvPr>
            <p:ph type="sldNum" sz="quarter" idx="12"/>
          </p:nvPr>
        </p:nvSpPr>
        <p:spPr>
          <a:xfrm>
            <a:off x="6553200" y="4767264"/>
            <a:ext cx="2133600" cy="273844"/>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r" defTabSz="514350" rtl="0" eaLnBrk="1" fontAlgn="auto" latinLnBrk="0" hangingPunct="1">
              <a:lnSpc>
                <a:spcPct val="100000"/>
              </a:lnSpc>
              <a:spcBef>
                <a:spcPts val="0"/>
              </a:spcBef>
              <a:spcAft>
                <a:spcPts val="0"/>
              </a:spcAft>
              <a:buClr>
                <a:srgbClr val="000000"/>
              </a:buClr>
              <a:buSzPts val="1200"/>
              <a:buFont typeface="Arial"/>
              <a:buNone/>
              <a:tabLst/>
              <a:defRPr/>
            </a:pPr>
            <a:fld id="{307E6868-079E-1649-B8D1-459B42CE4DE3}" type="slidenum">
              <a:rPr kumimoji="0" lang="en-US" sz="1100" b="0" i="0" u="none" strike="noStrike" kern="1200" cap="none" spc="0" normalizeH="0" baseline="0" noProof="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pPr marL="0" marR="0" lvl="0" indent="0" algn="r" defTabSz="514350" rtl="0" eaLnBrk="1" fontAlgn="auto" latinLnBrk="0" hangingPunct="1">
                <a:lnSpc>
                  <a:spcPct val="100000"/>
                </a:lnSpc>
                <a:spcBef>
                  <a:spcPts val="0"/>
                </a:spcBef>
                <a:spcAft>
                  <a:spcPts val="0"/>
                </a:spcAft>
                <a:buClr>
                  <a:srgbClr val="000000"/>
                </a:buClr>
                <a:buSzPts val="1200"/>
                <a:buFont typeface="Arial"/>
                <a:buNone/>
                <a:tabLst/>
                <a:defRPr/>
              </a:pPr>
              <a:t>38</a:t>
            </a:fld>
            <a:endPar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Tree>
    <p:extLst>
      <p:ext uri="{BB962C8B-B14F-4D97-AF65-F5344CB8AC3E}">
        <p14:creationId xmlns:p14="http://schemas.microsoft.com/office/powerpoint/2010/main" val="2782086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263">
          <a:extLst>
            <a:ext uri="{FF2B5EF4-FFF2-40B4-BE49-F238E27FC236}">
              <a16:creationId xmlns:a16="http://schemas.microsoft.com/office/drawing/2014/main" id="{60135D8C-2416-65B4-BC9E-C98DB6D65503}"/>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941482E1-0225-91E9-37DD-6B5C55657E30}"/>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2" name="Online Media 1" title="Mei’s Fight: Hard Work and Hope to End TB for Good">
            <a:hlinkClick r:id="" action="ppaction://media"/>
            <a:extLst>
              <a:ext uri="{FF2B5EF4-FFF2-40B4-BE49-F238E27FC236}">
                <a16:creationId xmlns:a16="http://schemas.microsoft.com/office/drawing/2014/main" id="{07551982-C070-5AA1-543F-E23988D6C4A4}"/>
              </a:ext>
            </a:extLst>
          </p:cNvPr>
          <p:cNvPicPr>
            <a:picLocks noRot="1" noChangeAspect="1"/>
          </p:cNvPicPr>
          <p:nvPr>
            <a:videoFile r:link="rId1"/>
          </p:nvPr>
        </p:nvPicPr>
        <p:blipFill>
          <a:blip r:embed="rId4"/>
          <a:stretch>
            <a:fillRect/>
          </a:stretch>
        </p:blipFill>
        <p:spPr>
          <a:xfrm>
            <a:off x="1633590" y="1009804"/>
            <a:ext cx="5529482" cy="3123892"/>
          </a:xfrm>
          <a:prstGeom prst="rect">
            <a:avLst/>
          </a:prstGeom>
        </p:spPr>
      </p:pic>
      <p:sp>
        <p:nvSpPr>
          <p:cNvPr id="3" name="TextBox 2">
            <a:extLst>
              <a:ext uri="{FF2B5EF4-FFF2-40B4-BE49-F238E27FC236}">
                <a16:creationId xmlns:a16="http://schemas.microsoft.com/office/drawing/2014/main" id="{998825DC-B5A3-2120-FB4F-053B63B09597}"/>
              </a:ext>
            </a:extLst>
          </p:cNvPr>
          <p:cNvSpPr txBox="1"/>
          <p:nvPr/>
        </p:nvSpPr>
        <p:spPr>
          <a:xfrm>
            <a:off x="824593" y="4188279"/>
            <a:ext cx="7494814" cy="101566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hlinkClick r:id="rId5"/>
              </a:rPr>
              <a:t>Mei’s Fight: Hard Work and Hope to </a:t>
            </a:r>
            <a:br>
              <a:rPr kumimoji="0" lang="en-US" sz="3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hlinkClick r:id="rId5"/>
              </a:rPr>
            </a:br>
            <a:r>
              <a:rPr kumimoji="0" lang="en-US" sz="3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hlinkClick r:id="rId5"/>
              </a:rPr>
              <a:t>End TB for Good</a:t>
            </a:r>
            <a:endParaRPr kumimoji="0" lang="en-US" sz="3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4" name="Google Shape;319;g21ba38bafd0_0_10">
            <a:extLst>
              <a:ext uri="{FF2B5EF4-FFF2-40B4-BE49-F238E27FC236}">
                <a16:creationId xmlns:a16="http://schemas.microsoft.com/office/drawing/2014/main" id="{2B280E3A-33BD-40D7-0FE6-00DC5C579E76}"/>
              </a:ext>
            </a:extLst>
          </p:cNvPr>
          <p:cNvPicPr preferRelativeResize="0"/>
          <p:nvPr/>
        </p:nvPicPr>
        <p:blipFill rotWithShape="1">
          <a:blip r:embed="rId6">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172115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S volunteer holding a sign that says voices that change the world">
            <a:extLst>
              <a:ext uri="{FF2B5EF4-FFF2-40B4-BE49-F238E27FC236}">
                <a16:creationId xmlns:a16="http://schemas.microsoft.com/office/drawing/2014/main" id="{29F76B04-9A43-419D-A061-57E84B9222EA}"/>
              </a:ext>
            </a:extLst>
          </p:cNvPr>
          <p:cNvPicPr>
            <a:picLocks noChangeAspect="1"/>
          </p:cNvPicPr>
          <p:nvPr/>
        </p:nvPicPr>
        <p:blipFill>
          <a:blip r:embed="rId3"/>
          <a:stretch>
            <a:fillRect/>
          </a:stretch>
        </p:blipFill>
        <p:spPr>
          <a:xfrm>
            <a:off x="-1466" y="-872341"/>
            <a:ext cx="9146931" cy="6123520"/>
          </a:xfrm>
          <a:prstGeom prst="rect">
            <a:avLst/>
          </a:prstGeom>
        </p:spPr>
      </p:pic>
      <p:sp>
        <p:nvSpPr>
          <p:cNvPr id="6" name="Text Placeholder 2">
            <a:extLst>
              <a:ext uri="{FF2B5EF4-FFF2-40B4-BE49-F238E27FC236}">
                <a16:creationId xmlns:a16="http://schemas.microsoft.com/office/drawing/2014/main" id="{57F52120-2742-1D41-BDBB-9A75077377ED}"/>
              </a:ext>
            </a:extLst>
          </p:cNvPr>
          <p:cNvSpPr txBox="1">
            <a:spLocks/>
          </p:cNvSpPr>
          <p:nvPr/>
        </p:nvSpPr>
        <p:spPr>
          <a:xfrm>
            <a:off x="784758" y="4027393"/>
            <a:ext cx="7574481" cy="1028701"/>
          </a:xfrm>
          <a:prstGeom prst="rect">
            <a:avLst/>
          </a:prstGeom>
          <a:solidFill>
            <a:schemeClr val="bg1">
              <a:alpha val="9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Courier New"/>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Courier New"/>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a:solidFill>
                  <a:schemeClr val="tx1"/>
                </a:solidFill>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 we use our voices to influence political decisions that will bring an end to poverty.   </a:t>
            </a:r>
          </a:p>
        </p:txBody>
      </p:sp>
    </p:spTree>
    <p:extLst>
      <p:ext uri="{BB962C8B-B14F-4D97-AF65-F5344CB8AC3E}">
        <p14:creationId xmlns:p14="http://schemas.microsoft.com/office/powerpoint/2010/main" val="1977507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rgbClr val="29B5C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DAB7BCF-E23C-42B5-BF29-9AEC41717941}"/>
              </a:ext>
            </a:extLst>
          </p:cNvPr>
          <p:cNvGrpSpPr/>
          <p:nvPr/>
        </p:nvGrpSpPr>
        <p:grpSpPr>
          <a:xfrm>
            <a:off x="1023492" y="585392"/>
            <a:ext cx="6835200" cy="3855582"/>
            <a:chOff x="1415174" y="1284397"/>
            <a:chExt cx="7409840" cy="4424115"/>
          </a:xfrm>
        </p:grpSpPr>
        <p:sp>
          <p:nvSpPr>
            <p:cNvPr id="7" name="Freeform: Shape 6">
              <a:extLst>
                <a:ext uri="{FF2B5EF4-FFF2-40B4-BE49-F238E27FC236}">
                  <a16:creationId xmlns:a16="http://schemas.microsoft.com/office/drawing/2014/main" id="{475236BC-7B31-40AA-AB31-6849C038CAB1}"/>
                </a:ext>
              </a:extLst>
            </p:cNvPr>
            <p:cNvSpPr/>
            <p:nvPr/>
          </p:nvSpPr>
          <p:spPr>
            <a:xfrm>
              <a:off x="5391462" y="1284397"/>
              <a:ext cx="2274119" cy="1137059"/>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marL="0" marR="0" lvl="0" indent="0" algn="ctr" defTabSz="600075" rtl="0" eaLnBrk="1" fontAlgn="auto" latinLnBrk="0" hangingPunct="1">
                <a:lnSpc>
                  <a:spcPct val="90000"/>
                </a:lnSpc>
                <a:spcBef>
                  <a:spcPct val="0"/>
                </a:spcBef>
                <a:spcAft>
                  <a:spcPct val="35000"/>
                </a:spcAft>
                <a:buClr>
                  <a:srgbClr val="000000"/>
                </a:buClr>
                <a:buSzTx/>
                <a:buFont typeface="Arial"/>
                <a:buNone/>
                <a:tabLst/>
                <a:defRPr/>
              </a:pPr>
              <a:r>
                <a:rPr kumimoji="0" lang="en-US" sz="1350" b="1" i="0" u="none" strike="noStrike" kern="1200" cap="none" spc="0" normalizeH="0" baseline="0" noProof="0">
                  <a:ln>
                    <a:noFill/>
                  </a:ln>
                  <a:solidFill>
                    <a:srgbClr val="E41034">
                      <a:hueOff val="0"/>
                      <a:satOff val="0"/>
                      <a:lumOff val="0"/>
                      <a:alphaOff val="0"/>
                    </a:srgbClr>
                  </a:solidFill>
                  <a:effectLst/>
                  <a:uLnTx/>
                  <a:uFillTx/>
                  <a:latin typeface="Arial"/>
                  <a:ea typeface="+mn-ea"/>
                  <a:cs typeface="+mn-cs"/>
                  <a:sym typeface="Arial"/>
                </a:rPr>
                <a:t>Global Fund raises money</a:t>
              </a:r>
            </a:p>
          </p:txBody>
        </p:sp>
        <p:sp>
          <p:nvSpPr>
            <p:cNvPr id="8" name="Freeform: Shape 7">
              <a:extLst>
                <a:ext uri="{FF2B5EF4-FFF2-40B4-BE49-F238E27FC236}">
                  <a16:creationId xmlns:a16="http://schemas.microsoft.com/office/drawing/2014/main" id="{968A08B5-9BD2-431A-A897-34F03BDA6216}"/>
                </a:ext>
              </a:extLst>
            </p:cNvPr>
            <p:cNvSpPr/>
            <p:nvPr/>
          </p:nvSpPr>
          <p:spPr>
            <a:xfrm>
              <a:off x="6550895" y="2927924"/>
              <a:ext cx="2274119" cy="1137059"/>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marL="0" marR="0" lvl="0" indent="0" algn="ctr" defTabSz="600075" rtl="0" eaLnBrk="1" fontAlgn="auto" latinLnBrk="0" hangingPunct="1">
                <a:lnSpc>
                  <a:spcPct val="90000"/>
                </a:lnSpc>
                <a:spcBef>
                  <a:spcPct val="0"/>
                </a:spcBef>
                <a:spcAft>
                  <a:spcPct val="35000"/>
                </a:spcAft>
                <a:buClr>
                  <a:srgbClr val="000000"/>
                </a:buClr>
                <a:buSzTx/>
                <a:buFont typeface="Arial"/>
                <a:buNone/>
                <a:tabLst/>
                <a:defRPr/>
              </a:pPr>
              <a:r>
                <a:rPr kumimoji="0" lang="en-US" sz="1350" b="1" i="0" u="none" strike="noStrike" kern="1200" cap="none" spc="0" normalizeH="0" baseline="0" noProof="0">
                  <a:ln>
                    <a:noFill/>
                  </a:ln>
                  <a:solidFill>
                    <a:srgbClr val="E41034">
                      <a:hueOff val="0"/>
                      <a:satOff val="0"/>
                      <a:lumOff val="0"/>
                      <a:alphaOff val="0"/>
                    </a:srgbClr>
                  </a:solidFill>
                  <a:effectLst/>
                  <a:uLnTx/>
                  <a:uFillTx/>
                  <a:latin typeface="Arial"/>
                  <a:ea typeface="+mn-ea"/>
                  <a:cs typeface="+mn-cs"/>
                  <a:sym typeface="Arial"/>
                </a:rPr>
                <a:t>Countries &amp; communities make plans</a:t>
              </a:r>
            </a:p>
          </p:txBody>
        </p:sp>
        <p:sp>
          <p:nvSpPr>
            <p:cNvPr id="9" name="Freeform: Shape 8">
              <a:extLst>
                <a:ext uri="{FF2B5EF4-FFF2-40B4-BE49-F238E27FC236}">
                  <a16:creationId xmlns:a16="http://schemas.microsoft.com/office/drawing/2014/main" id="{9B84C3BE-3B7B-4C6C-AF2B-6103C33589AE}"/>
                </a:ext>
              </a:extLst>
            </p:cNvPr>
            <p:cNvSpPr/>
            <p:nvPr/>
          </p:nvSpPr>
          <p:spPr>
            <a:xfrm>
              <a:off x="5391462" y="4571453"/>
              <a:ext cx="2274119" cy="1137059"/>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marL="0" marR="0" lvl="0" indent="0" algn="ctr" defTabSz="600075" rtl="0" eaLnBrk="1" fontAlgn="auto" latinLnBrk="0" hangingPunct="1">
                <a:lnSpc>
                  <a:spcPct val="90000"/>
                </a:lnSpc>
                <a:spcBef>
                  <a:spcPct val="0"/>
                </a:spcBef>
                <a:spcAft>
                  <a:spcPct val="35000"/>
                </a:spcAft>
                <a:buClr>
                  <a:srgbClr val="000000"/>
                </a:buClr>
                <a:buSzTx/>
                <a:buFont typeface="Arial"/>
                <a:buNone/>
                <a:tabLst/>
                <a:defRPr/>
              </a:pPr>
              <a:r>
                <a:rPr kumimoji="0" lang="en-US" sz="1350" b="1" i="0" u="none" strike="noStrike" kern="1200" cap="none" spc="0" normalizeH="0" baseline="0" noProof="0">
                  <a:ln>
                    <a:noFill/>
                  </a:ln>
                  <a:solidFill>
                    <a:srgbClr val="E41034">
                      <a:hueOff val="0"/>
                      <a:satOff val="0"/>
                      <a:lumOff val="0"/>
                      <a:alphaOff val="0"/>
                    </a:srgbClr>
                  </a:solidFill>
                  <a:effectLst/>
                  <a:uLnTx/>
                  <a:uFillTx/>
                  <a:latin typeface="Arial"/>
                  <a:ea typeface="+mn-ea"/>
                  <a:cs typeface="+mn-cs"/>
                  <a:sym typeface="Arial"/>
                </a:rPr>
                <a:t>Global Fund reviews and approves</a:t>
              </a:r>
            </a:p>
          </p:txBody>
        </p:sp>
        <p:sp>
          <p:nvSpPr>
            <p:cNvPr id="10" name="Freeform: Shape 9">
              <a:extLst>
                <a:ext uri="{FF2B5EF4-FFF2-40B4-BE49-F238E27FC236}">
                  <a16:creationId xmlns:a16="http://schemas.microsoft.com/office/drawing/2014/main" id="{CF5EF2CC-E1BA-4CBA-A2DF-AE82DE492172}"/>
                </a:ext>
              </a:extLst>
            </p:cNvPr>
            <p:cNvSpPr/>
            <p:nvPr/>
          </p:nvSpPr>
          <p:spPr>
            <a:xfrm>
              <a:off x="2565271" y="4571452"/>
              <a:ext cx="2274119" cy="1137059"/>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marL="0" marR="0" lvl="0" indent="0" algn="ctr" defTabSz="600075" rtl="0" eaLnBrk="1" fontAlgn="auto" latinLnBrk="0" hangingPunct="1">
                <a:lnSpc>
                  <a:spcPct val="90000"/>
                </a:lnSpc>
                <a:spcBef>
                  <a:spcPct val="0"/>
                </a:spcBef>
                <a:spcAft>
                  <a:spcPct val="35000"/>
                </a:spcAft>
                <a:buClr>
                  <a:srgbClr val="000000"/>
                </a:buClr>
                <a:buSzTx/>
                <a:buFont typeface="Arial"/>
                <a:buNone/>
                <a:tabLst/>
                <a:defRPr/>
              </a:pPr>
              <a:r>
                <a:rPr kumimoji="0" lang="en-US" sz="1350" b="1" i="0" u="none" strike="noStrike" kern="1200" cap="none" spc="0" normalizeH="0" baseline="0" noProof="0">
                  <a:ln>
                    <a:noFill/>
                  </a:ln>
                  <a:solidFill>
                    <a:srgbClr val="E41034">
                      <a:hueOff val="0"/>
                      <a:satOff val="0"/>
                      <a:lumOff val="0"/>
                      <a:alphaOff val="0"/>
                    </a:srgbClr>
                  </a:solidFill>
                  <a:effectLst/>
                  <a:uLnTx/>
                  <a:uFillTx/>
                  <a:latin typeface="Arial"/>
                  <a:ea typeface="+mn-ea"/>
                  <a:cs typeface="+mn-cs"/>
                  <a:sym typeface="Arial"/>
                </a:rPr>
                <a:t>Local experts lead the programs</a:t>
              </a:r>
            </a:p>
          </p:txBody>
        </p:sp>
        <p:sp>
          <p:nvSpPr>
            <p:cNvPr id="11" name="Freeform: Shape 10">
              <a:extLst>
                <a:ext uri="{FF2B5EF4-FFF2-40B4-BE49-F238E27FC236}">
                  <a16:creationId xmlns:a16="http://schemas.microsoft.com/office/drawing/2014/main" id="{2C614D74-C56F-4D52-AD81-1E0477AC2379}"/>
                </a:ext>
              </a:extLst>
            </p:cNvPr>
            <p:cNvSpPr/>
            <p:nvPr/>
          </p:nvSpPr>
          <p:spPr>
            <a:xfrm>
              <a:off x="1415174" y="2860468"/>
              <a:ext cx="2274119" cy="1137059"/>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marL="0" marR="0" lvl="0" indent="0" algn="ctr" defTabSz="600075" rtl="0" eaLnBrk="1" fontAlgn="auto" latinLnBrk="0" hangingPunct="1">
                <a:lnSpc>
                  <a:spcPct val="90000"/>
                </a:lnSpc>
                <a:spcBef>
                  <a:spcPct val="0"/>
                </a:spcBef>
                <a:spcAft>
                  <a:spcPct val="35000"/>
                </a:spcAft>
                <a:buClr>
                  <a:srgbClr val="000000"/>
                </a:buClr>
                <a:buSzTx/>
                <a:buFont typeface="Arial"/>
                <a:buNone/>
                <a:tabLst/>
                <a:defRPr/>
              </a:pPr>
              <a:r>
                <a:rPr kumimoji="0" lang="en-US" sz="1350" b="1" i="0" u="none" strike="noStrike" kern="1200" cap="none" spc="0" normalizeH="0" baseline="0" noProof="0">
                  <a:ln>
                    <a:noFill/>
                  </a:ln>
                  <a:solidFill>
                    <a:srgbClr val="E41034">
                      <a:hueOff val="0"/>
                      <a:satOff val="0"/>
                      <a:lumOff val="0"/>
                      <a:alphaOff val="0"/>
                    </a:srgbClr>
                  </a:solidFill>
                  <a:effectLst/>
                  <a:uLnTx/>
                  <a:uFillTx/>
                  <a:latin typeface="Arial"/>
                  <a:ea typeface="+mn-ea"/>
                  <a:cs typeface="+mn-cs"/>
                  <a:sym typeface="Arial"/>
                </a:rPr>
                <a:t>Global Fund provides oversight</a:t>
              </a:r>
            </a:p>
          </p:txBody>
        </p:sp>
      </p:grpSp>
      <p:sp>
        <p:nvSpPr>
          <p:cNvPr id="12" name="Freeform: Shape 11">
            <a:extLst>
              <a:ext uri="{FF2B5EF4-FFF2-40B4-BE49-F238E27FC236}">
                <a16:creationId xmlns:a16="http://schemas.microsoft.com/office/drawing/2014/main" id="{8A9C935E-FBC2-4B86-99B7-5BF3DB32A110}"/>
              </a:ext>
            </a:extLst>
          </p:cNvPr>
          <p:cNvSpPr/>
          <p:nvPr/>
        </p:nvSpPr>
        <p:spPr>
          <a:xfrm>
            <a:off x="2084398" y="559106"/>
            <a:ext cx="2097759" cy="990938"/>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marL="0" marR="0" lvl="0" indent="0" algn="ctr" defTabSz="600075" rtl="0" eaLnBrk="1" fontAlgn="auto" latinLnBrk="0" hangingPunct="1">
              <a:lnSpc>
                <a:spcPct val="90000"/>
              </a:lnSpc>
              <a:spcBef>
                <a:spcPct val="0"/>
              </a:spcBef>
              <a:spcAft>
                <a:spcPct val="35000"/>
              </a:spcAft>
              <a:buClr>
                <a:srgbClr val="000000"/>
              </a:buClr>
              <a:buSzTx/>
              <a:buFont typeface="Arial"/>
              <a:buNone/>
              <a:tabLst/>
              <a:defRPr/>
            </a:pPr>
            <a:r>
              <a:rPr kumimoji="0" lang="en-US" sz="1050" b="1" i="0" u="none" strike="noStrike" kern="0" cap="none" spc="0" normalizeH="0" baseline="0" noProof="0">
                <a:ln>
                  <a:noFill/>
                </a:ln>
                <a:solidFill>
                  <a:srgbClr val="E41034">
                    <a:hueOff val="0"/>
                    <a:satOff val="0"/>
                    <a:lumOff val="0"/>
                    <a:alphaOff val="0"/>
                  </a:srgbClr>
                </a:solidFill>
                <a:effectLst/>
                <a:uLnTx/>
                <a:uFillTx/>
                <a:latin typeface="Arial"/>
                <a:ea typeface="+mn-ea"/>
                <a:cs typeface="+mn-cs"/>
                <a:sym typeface="Arial"/>
              </a:rPr>
              <a:t>65</a:t>
            </a:r>
            <a:r>
              <a:rPr kumimoji="0" lang="en-US" sz="1350" b="1" i="0" u="none" strike="noStrike" kern="1200" cap="none" spc="0" normalizeH="0" baseline="0" noProof="0">
                <a:ln>
                  <a:noFill/>
                </a:ln>
                <a:solidFill>
                  <a:srgbClr val="E41034">
                    <a:hueOff val="0"/>
                    <a:satOff val="0"/>
                    <a:lumOff val="0"/>
                    <a:alphaOff val="0"/>
                  </a:srgbClr>
                </a:solidFill>
                <a:effectLst/>
                <a:uLnTx/>
                <a:uFillTx/>
                <a:latin typeface="Arial"/>
                <a:ea typeface="+mn-ea"/>
                <a:cs typeface="+mn-cs"/>
                <a:sym typeface="Arial"/>
              </a:rPr>
              <a:t> million lives saved</a:t>
            </a:r>
          </a:p>
        </p:txBody>
      </p:sp>
      <p:pic>
        <p:nvPicPr>
          <p:cNvPr id="27" name="Graphic 26" descr="Arrow Up with solid fill">
            <a:extLst>
              <a:ext uri="{FF2B5EF4-FFF2-40B4-BE49-F238E27FC236}">
                <a16:creationId xmlns:a16="http://schemas.microsoft.com/office/drawing/2014/main" id="{57FCD271-467E-4D70-8A47-5CF1ABF02E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527804">
            <a:off x="6767661" y="1525987"/>
            <a:ext cx="422546" cy="422546"/>
          </a:xfrm>
          <a:prstGeom prst="rect">
            <a:avLst/>
          </a:prstGeom>
        </p:spPr>
      </p:pic>
      <p:pic>
        <p:nvPicPr>
          <p:cNvPr id="28" name="Graphic 27" descr="Arrow Up with solid fill">
            <a:extLst>
              <a:ext uri="{FF2B5EF4-FFF2-40B4-BE49-F238E27FC236}">
                <a16:creationId xmlns:a16="http://schemas.microsoft.com/office/drawing/2014/main" id="{BF2F8C78-AB18-40DA-9927-101DFC5429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383303">
            <a:off x="6831130" y="3329825"/>
            <a:ext cx="422546" cy="422546"/>
          </a:xfrm>
          <a:prstGeom prst="rect">
            <a:avLst/>
          </a:prstGeom>
        </p:spPr>
      </p:pic>
      <p:pic>
        <p:nvPicPr>
          <p:cNvPr id="29" name="Graphic 28" descr="Arrow Up with solid fill">
            <a:extLst>
              <a:ext uri="{FF2B5EF4-FFF2-40B4-BE49-F238E27FC236}">
                <a16:creationId xmlns:a16="http://schemas.microsoft.com/office/drawing/2014/main" id="{F61B8179-E1F7-4C34-AA1A-1A67CEF69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215884" y="3791905"/>
            <a:ext cx="422546" cy="422546"/>
          </a:xfrm>
          <a:prstGeom prst="rect">
            <a:avLst/>
          </a:prstGeom>
        </p:spPr>
      </p:pic>
      <p:pic>
        <p:nvPicPr>
          <p:cNvPr id="30" name="Graphic 29" descr="Arrow Up with solid fill">
            <a:extLst>
              <a:ext uri="{FF2B5EF4-FFF2-40B4-BE49-F238E27FC236}">
                <a16:creationId xmlns:a16="http://schemas.microsoft.com/office/drawing/2014/main" id="{0C376DD8-CA29-4146-BC36-D9A7E6FFE7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65107">
            <a:off x="1495097" y="3092008"/>
            <a:ext cx="422546" cy="422546"/>
          </a:xfrm>
          <a:prstGeom prst="rect">
            <a:avLst/>
          </a:prstGeom>
        </p:spPr>
      </p:pic>
      <p:pic>
        <p:nvPicPr>
          <p:cNvPr id="31" name="Graphic 30" descr="Arrow Up with solid fill">
            <a:extLst>
              <a:ext uri="{FF2B5EF4-FFF2-40B4-BE49-F238E27FC236}">
                <a16:creationId xmlns:a16="http://schemas.microsoft.com/office/drawing/2014/main" id="{DC9F92F1-4FF8-40D8-990C-E498A46D8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333531">
            <a:off x="1632441" y="1433866"/>
            <a:ext cx="422546" cy="422546"/>
          </a:xfrm>
          <a:prstGeom prst="rect">
            <a:avLst/>
          </a:prstGeom>
        </p:spPr>
      </p:pic>
    </p:spTree>
    <p:extLst>
      <p:ext uri="{BB962C8B-B14F-4D97-AF65-F5344CB8AC3E}">
        <p14:creationId xmlns:p14="http://schemas.microsoft.com/office/powerpoint/2010/main" val="3930753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rgbClr val="FFC000"/>
        </a:solidFill>
        <a:effectLst/>
      </p:bgPr>
    </p:bg>
    <p:spTree>
      <p:nvGrpSpPr>
        <p:cNvPr id="1" name="">
          <a:extLst>
            <a:ext uri="{FF2B5EF4-FFF2-40B4-BE49-F238E27FC236}">
              <a16:creationId xmlns:a16="http://schemas.microsoft.com/office/drawing/2014/main" id="{94FD6ABA-F724-D1CC-C501-97EC0EB6E132}"/>
            </a:ext>
          </a:extLst>
        </p:cNvPr>
        <p:cNvGrpSpPr/>
        <p:nvPr/>
      </p:nvGrpSpPr>
      <p:grpSpPr>
        <a:xfrm>
          <a:off x="0" y="0"/>
          <a:ext cx="0" cy="0"/>
          <a:chOff x="0" y="0"/>
          <a:chExt cx="0" cy="0"/>
        </a:xfrm>
      </p:grpSpPr>
      <p:pic>
        <p:nvPicPr>
          <p:cNvPr id="3" name="Picture 2" descr="Person with envelope">
            <a:extLst>
              <a:ext uri="{FF2B5EF4-FFF2-40B4-BE49-F238E27FC236}">
                <a16:creationId xmlns:a16="http://schemas.microsoft.com/office/drawing/2014/main" id="{B7408EC5-C768-8274-921A-45FDEFC3AF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6213" y="1219625"/>
            <a:ext cx="1419182" cy="1319955"/>
          </a:xfrm>
          <a:prstGeom prst="ellipse">
            <a:avLst/>
          </a:prstGeom>
          <a:ln w="177800">
            <a:solidFill>
              <a:schemeClr val="tx2"/>
            </a:solidFill>
          </a:ln>
        </p:spPr>
      </p:pic>
      <p:pic>
        <p:nvPicPr>
          <p:cNvPr id="11" name="Picture 10" descr="A large white building with a flag on top&#10;&#10;Description automatically generated with medium confidence">
            <a:extLst>
              <a:ext uri="{FF2B5EF4-FFF2-40B4-BE49-F238E27FC236}">
                <a16:creationId xmlns:a16="http://schemas.microsoft.com/office/drawing/2014/main" id="{60393835-9AE1-9BD5-F9C6-8952DC7177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8989" y="2100955"/>
            <a:ext cx="1760785" cy="1760785"/>
          </a:xfrm>
          <a:prstGeom prst="ellipse">
            <a:avLst/>
          </a:prstGeom>
          <a:ln w="177800">
            <a:solidFill>
              <a:schemeClr val="tx2"/>
            </a:solidFill>
          </a:ln>
        </p:spPr>
      </p:pic>
      <p:pic>
        <p:nvPicPr>
          <p:cNvPr id="7" name="Picture 6">
            <a:extLst>
              <a:ext uri="{FF2B5EF4-FFF2-40B4-BE49-F238E27FC236}">
                <a16:creationId xmlns:a16="http://schemas.microsoft.com/office/drawing/2014/main" id="{E833886A-6FE8-9C0A-3135-327596D73D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9753" y="550070"/>
            <a:ext cx="2021681" cy="2021681"/>
          </a:xfrm>
          <a:prstGeom prst="ellipse">
            <a:avLst/>
          </a:prstGeom>
          <a:solidFill>
            <a:srgbClr val="FF0000"/>
          </a:solidFill>
          <a:ln w="177800">
            <a:solidFill>
              <a:schemeClr val="tx2"/>
            </a:solidFill>
          </a:ln>
        </p:spPr>
      </p:pic>
      <p:pic>
        <p:nvPicPr>
          <p:cNvPr id="9" name="Picture 8" descr="A large white building with a statue on top&#10;&#10;Description automatically generated with medium confidence">
            <a:extLst>
              <a:ext uri="{FF2B5EF4-FFF2-40B4-BE49-F238E27FC236}">
                <a16:creationId xmlns:a16="http://schemas.microsoft.com/office/drawing/2014/main" id="{41F31E0A-AEAA-D142-7622-C46B3B9C08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798" y="840565"/>
            <a:ext cx="2896790" cy="2896790"/>
          </a:xfrm>
          <a:prstGeom prst="ellipse">
            <a:avLst/>
          </a:prstGeom>
          <a:ln w="177800">
            <a:solidFill>
              <a:schemeClr val="tx2"/>
            </a:solidFill>
          </a:ln>
        </p:spPr>
      </p:pic>
      <p:sp>
        <p:nvSpPr>
          <p:cNvPr id="16" name="TextBox 15">
            <a:extLst>
              <a:ext uri="{FF2B5EF4-FFF2-40B4-BE49-F238E27FC236}">
                <a16:creationId xmlns:a16="http://schemas.microsoft.com/office/drawing/2014/main" id="{62CAF8C3-4D2B-7755-F6BD-730A8CA7D201}"/>
              </a:ext>
            </a:extLst>
          </p:cNvPr>
          <p:cNvSpPr txBox="1"/>
          <p:nvPr/>
        </p:nvSpPr>
        <p:spPr>
          <a:xfrm>
            <a:off x="5315192" y="3209137"/>
            <a:ext cx="3221010" cy="101566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Championing the Global Fund</a:t>
            </a:r>
          </a:p>
        </p:txBody>
      </p:sp>
      <p:sp>
        <p:nvSpPr>
          <p:cNvPr id="2" name="Slide Number Placeholder 5">
            <a:extLst>
              <a:ext uri="{FF2B5EF4-FFF2-40B4-BE49-F238E27FC236}">
                <a16:creationId xmlns:a16="http://schemas.microsoft.com/office/drawing/2014/main" id="{D99CBE7D-D0EC-50EA-B2AB-6187B49F58D5}"/>
              </a:ext>
            </a:extLst>
          </p:cNvPr>
          <p:cNvSpPr>
            <a:spLocks noGrp="1"/>
          </p:cNvSpPr>
          <p:nvPr>
            <p:ph type="sldNum" sz="quarter" idx="12"/>
          </p:nvPr>
        </p:nvSpPr>
        <p:spPr>
          <a:xfrm>
            <a:off x="6553200" y="4767264"/>
            <a:ext cx="2133600" cy="273844"/>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r" defTabSz="514350" rtl="0" eaLnBrk="1" fontAlgn="auto" latinLnBrk="0" hangingPunct="1">
              <a:lnSpc>
                <a:spcPct val="100000"/>
              </a:lnSpc>
              <a:spcBef>
                <a:spcPts val="0"/>
              </a:spcBef>
              <a:spcAft>
                <a:spcPts val="0"/>
              </a:spcAft>
              <a:buClr>
                <a:srgbClr val="000000"/>
              </a:buClr>
              <a:buSzPts val="1200"/>
              <a:buFont typeface="Arial"/>
              <a:buNone/>
              <a:tabLst/>
              <a:defRPr/>
            </a:pPr>
            <a:fld id="{307E6868-079E-1649-B8D1-459B42CE4DE3}" type="slidenum">
              <a:rPr kumimoji="0" lang="en-US" sz="1100" b="0" i="0" u="none" strike="noStrike" kern="1200" cap="none" spc="0" normalizeH="0" baseline="0" noProof="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pPr marL="0" marR="0" lvl="0" indent="0" algn="r" defTabSz="51435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Tree>
    <p:extLst>
      <p:ext uri="{BB962C8B-B14F-4D97-AF65-F5344CB8AC3E}">
        <p14:creationId xmlns:p14="http://schemas.microsoft.com/office/powerpoint/2010/main" val="2080788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263">
          <a:extLst>
            <a:ext uri="{FF2B5EF4-FFF2-40B4-BE49-F238E27FC236}">
              <a16:creationId xmlns:a16="http://schemas.microsoft.com/office/drawing/2014/main" id="{90B53675-01BC-92FA-6546-DC42B892C385}"/>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37E8A688-E479-C6E0-27C2-5EF3C6DFFAA7}"/>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pic>
        <p:nvPicPr>
          <p:cNvPr id="5" name="Picture 4">
            <a:hlinkClick r:id="rId3"/>
            <a:extLst>
              <a:ext uri="{FF2B5EF4-FFF2-40B4-BE49-F238E27FC236}">
                <a16:creationId xmlns:a16="http://schemas.microsoft.com/office/drawing/2014/main" id="{6126C1A6-AEF3-2777-23C0-2E68FF60EC07}"/>
              </a:ext>
            </a:extLst>
          </p:cNvPr>
          <p:cNvPicPr>
            <a:picLocks noChangeAspect="1"/>
          </p:cNvPicPr>
          <p:nvPr/>
        </p:nvPicPr>
        <p:blipFill>
          <a:blip r:embed="rId4"/>
          <a:stretch>
            <a:fillRect/>
          </a:stretch>
        </p:blipFill>
        <p:spPr>
          <a:xfrm>
            <a:off x="0" y="1330842"/>
            <a:ext cx="9144000" cy="3284280"/>
          </a:xfrm>
          <a:prstGeom prst="rect">
            <a:avLst/>
          </a:prstGeom>
        </p:spPr>
      </p:pic>
      <p:pic>
        <p:nvPicPr>
          <p:cNvPr id="2" name="Google Shape;319;g21ba38bafd0_0_10">
            <a:extLst>
              <a:ext uri="{FF2B5EF4-FFF2-40B4-BE49-F238E27FC236}">
                <a16:creationId xmlns:a16="http://schemas.microsoft.com/office/drawing/2014/main" id="{BF9D2E18-F737-9B37-8DD5-9F881591EAF3}"/>
              </a:ext>
            </a:extLst>
          </p:cNvPr>
          <p:cNvPicPr preferRelativeResize="0"/>
          <p:nvPr/>
        </p:nvPicPr>
        <p:blipFill rotWithShape="1">
          <a:blip r:embed="rId5">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324204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33695" y="858601"/>
            <a:ext cx="7438683"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a:t>
            </a:r>
            <a:r>
              <a:rPr lang="en-US" sz="180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1"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1" i="0" u="none" strike="noStrike" cap="none" dirty="0">
                <a:solidFill>
                  <a:schemeClr val="dk1"/>
                </a:solidFill>
                <a:latin typeface="Open Sans"/>
                <a:ea typeface="Open Sans"/>
                <a:cs typeface="Open Sans"/>
                <a:sym typeface="Open Sans"/>
              </a:rPr>
              <a:t>Read our full anti-oppression values statement here at </a:t>
            </a:r>
            <a:r>
              <a:rPr lang="en-US" sz="1800" b="1" i="0" u="sng" strike="noStrike" cap="none" dirty="0">
                <a:solidFill>
                  <a:schemeClr val="dk2"/>
                </a:solidFill>
                <a:latin typeface="Open Sans"/>
                <a:ea typeface="Open Sans"/>
                <a:cs typeface="Open Sans"/>
                <a:sym typeface="Open Sans"/>
              </a:rPr>
              <a:t>results.org/values</a:t>
            </a:r>
            <a:r>
              <a:rPr lang="en-US" sz="1800" b="1" i="0" u="none" strike="noStrike" cap="none" dirty="0">
                <a:solidFill>
                  <a:schemeClr val="dk1"/>
                </a:solidFill>
                <a:latin typeface="Open Sans"/>
                <a:ea typeface="Open Sans"/>
                <a:cs typeface="Open Sans"/>
                <a:sym typeface="Open Sans"/>
              </a:rPr>
              <a: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8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endParaRPr lang="en-US" sz="1800" b="1" i="0" u="none" strike="noStrike" cap="none" dirty="0">
              <a:solidFill>
                <a:schemeClr val="dk1"/>
              </a:solidFill>
              <a:latin typeface="Open Sans"/>
              <a:ea typeface="Open Sans"/>
              <a:cs typeface="Open Sans"/>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3BA14C1E-5198-B6CB-4C9C-B60923206C0A}"/>
            </a:ext>
          </a:extLst>
        </p:cNvPr>
        <p:cNvGrpSpPr/>
        <p:nvPr/>
      </p:nvGrpSpPr>
      <p:grpSpPr>
        <a:xfrm>
          <a:off x="0" y="0"/>
          <a:ext cx="0" cy="0"/>
          <a:chOff x="0" y="0"/>
          <a:chExt cx="0" cy="0"/>
        </a:xfrm>
      </p:grpSpPr>
      <p:sp>
        <p:nvSpPr>
          <p:cNvPr id="175" name="Google Shape;175;g1dd29ec108d_0_96">
            <a:extLst>
              <a:ext uri="{FF2B5EF4-FFF2-40B4-BE49-F238E27FC236}">
                <a16:creationId xmlns:a16="http://schemas.microsoft.com/office/drawing/2014/main" id="{442CD594-3C4F-D60F-3B75-1DCB77BE376A}"/>
              </a:ext>
            </a:extLst>
          </p:cNvPr>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
        <p:nvSpPr>
          <p:cNvPr id="3" name="Title 2">
            <a:extLst>
              <a:ext uri="{FF2B5EF4-FFF2-40B4-BE49-F238E27FC236}">
                <a16:creationId xmlns:a16="http://schemas.microsoft.com/office/drawing/2014/main" id="{D9C8C26B-3AA5-5E0E-C3B2-3553C0F4F267}"/>
              </a:ext>
            </a:extLst>
          </p:cNvPr>
          <p:cNvSpPr>
            <a:spLocks noGrp="1"/>
          </p:cNvSpPr>
          <p:nvPr>
            <p:ph type="ctrTitle"/>
          </p:nvPr>
        </p:nvSpPr>
        <p:spPr>
          <a:xfrm>
            <a:off x="570216" y="2020500"/>
            <a:ext cx="7772400" cy="1102500"/>
          </a:xfrm>
        </p:spPr>
        <p:txBody>
          <a:bodyPr>
            <a:normAutofit fontScale="90000"/>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August Recess</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(now through Aug 30)</a:t>
            </a:r>
          </a:p>
        </p:txBody>
      </p:sp>
      <p:pic>
        <p:nvPicPr>
          <p:cNvPr id="4" name="Google Shape;319;g21ba38bafd0_0_10">
            <a:extLst>
              <a:ext uri="{FF2B5EF4-FFF2-40B4-BE49-F238E27FC236}">
                <a16:creationId xmlns:a16="http://schemas.microsoft.com/office/drawing/2014/main" id="{02BB138F-49A6-2690-FBFF-738594547D21}"/>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399850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B7142E00-0F6B-2902-6C74-2F351FC432F5}"/>
            </a:ext>
          </a:extLst>
        </p:cNvPr>
        <p:cNvGrpSpPr/>
        <p:nvPr/>
      </p:nvGrpSpPr>
      <p:grpSpPr>
        <a:xfrm>
          <a:off x="0" y="0"/>
          <a:ext cx="0" cy="0"/>
          <a:chOff x="0" y="0"/>
          <a:chExt cx="0" cy="0"/>
        </a:xfrm>
      </p:grpSpPr>
      <p:sp>
        <p:nvSpPr>
          <p:cNvPr id="175" name="Google Shape;175;g1dd29ec108d_0_96">
            <a:extLst>
              <a:ext uri="{FF2B5EF4-FFF2-40B4-BE49-F238E27FC236}">
                <a16:creationId xmlns:a16="http://schemas.microsoft.com/office/drawing/2014/main" id="{15FAE29C-2EFC-168E-44D2-B5EE9B86CEC3}"/>
              </a:ext>
            </a:extLst>
          </p:cNvPr>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
        <p:nvSpPr>
          <p:cNvPr id="3" name="Title 2">
            <a:extLst>
              <a:ext uri="{FF2B5EF4-FFF2-40B4-BE49-F238E27FC236}">
                <a16:creationId xmlns:a16="http://schemas.microsoft.com/office/drawing/2014/main" id="{8E9F2E24-67F6-0221-3019-C428C6996CDE}"/>
              </a:ext>
            </a:extLst>
          </p:cNvPr>
          <p:cNvSpPr>
            <a:spLocks noGrp="1"/>
          </p:cNvSpPr>
          <p:nvPr>
            <p:ph type="ctrTitle"/>
          </p:nvPr>
        </p:nvSpPr>
        <p:spPr>
          <a:xfrm>
            <a:off x="1371600" y="-74757"/>
            <a:ext cx="7772400" cy="1102500"/>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Grantee Spotlight</a:t>
            </a:r>
          </a:p>
        </p:txBody>
      </p:sp>
      <p:pic>
        <p:nvPicPr>
          <p:cNvPr id="4" name="Google Shape;319;g21ba38bafd0_0_10">
            <a:extLst>
              <a:ext uri="{FF2B5EF4-FFF2-40B4-BE49-F238E27FC236}">
                <a16:creationId xmlns:a16="http://schemas.microsoft.com/office/drawing/2014/main" id="{C03F54EB-4B97-CAD5-3D3F-A51399A56BEC}"/>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9" name="TextBox 8">
            <a:extLst>
              <a:ext uri="{FF2B5EF4-FFF2-40B4-BE49-F238E27FC236}">
                <a16:creationId xmlns:a16="http://schemas.microsoft.com/office/drawing/2014/main" id="{CD635717-C2CA-BE0C-2CC4-87FD2B7ECE30}"/>
              </a:ext>
            </a:extLst>
          </p:cNvPr>
          <p:cNvSpPr txBox="1"/>
          <p:nvPr/>
        </p:nvSpPr>
        <p:spPr>
          <a:xfrm>
            <a:off x="118500" y="4439510"/>
            <a:ext cx="9144000" cy="461665"/>
          </a:xfrm>
          <a:prstGeom prst="rect">
            <a:avLst/>
          </a:prstGeom>
          <a:noFill/>
        </p:spPr>
        <p:txBody>
          <a:bodyPr wrap="square">
            <a:spAutoFit/>
          </a:bodyPr>
          <a:lstStyle/>
          <a:p>
            <a:pPr algn="ctr"/>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MAIA (maiaimpact.org) </a:t>
            </a:r>
          </a:p>
        </p:txBody>
      </p:sp>
      <p:pic>
        <p:nvPicPr>
          <p:cNvPr id="1026" name="Picture 2">
            <a:extLst>
              <a:ext uri="{FF2B5EF4-FFF2-40B4-BE49-F238E27FC236}">
                <a16:creationId xmlns:a16="http://schemas.microsoft.com/office/drawing/2014/main" id="{31E72624-1C65-A687-D518-6FD978B50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716" y="1027743"/>
            <a:ext cx="6014567" cy="328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4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E3CF3D7-6F26-AC0D-9BFA-83BCB8BCB267}"/>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431E1CDD-EDB7-05B8-817B-C4A708425958}"/>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266" name="Google Shape;266;g14388b835e1_0_23">
            <a:extLst>
              <a:ext uri="{FF2B5EF4-FFF2-40B4-BE49-F238E27FC236}">
                <a16:creationId xmlns:a16="http://schemas.microsoft.com/office/drawing/2014/main" id="{C72BE45D-B1CC-F4D7-3A73-5CE7CC1077AB}"/>
              </a:ext>
            </a:extLst>
          </p:cNvPr>
          <p:cNvSpPr txBox="1"/>
          <p:nvPr/>
        </p:nvSpPr>
        <p:spPr>
          <a:xfrm>
            <a:off x="32525" y="1371599"/>
            <a:ext cx="9111475" cy="3395663"/>
          </a:xfrm>
          <a:prstGeom prst="rect">
            <a:avLst/>
          </a:prstGeom>
          <a:noFill/>
          <a:ln>
            <a:noFill/>
          </a:ln>
        </p:spPr>
        <p:txBody>
          <a:bodyPr spcFirstLastPara="1" wrap="square" lIns="91425" tIns="45700" rIns="91425" bIns="45700" anchor="t" anchorCtr="0">
            <a:normAutofit/>
          </a:bodyPr>
          <a:lstStyle/>
          <a:p>
            <a:pPr marL="71120" lvl="3" algn="ctr">
              <a:spcBef>
                <a:spcPts val="640"/>
              </a:spcBef>
              <a:buClr>
                <a:schemeClr val="dk1"/>
              </a:buClr>
              <a:buSzPct val="100000"/>
            </a:pPr>
            <a:r>
              <a:rPr lang="en-US" sz="2800" b="1">
                <a:latin typeface="Open Sans" panose="020B0606030504020204" pitchFamily="34" charset="0"/>
                <a:ea typeface="Open Sans" panose="020B0606030504020204" pitchFamily="34" charset="0"/>
                <a:cs typeface="Open Sans" panose="020B0606030504020204" pitchFamily="34" charset="0"/>
              </a:rPr>
              <a:t>Campaign Update:</a:t>
            </a:r>
            <a:br>
              <a:rPr lang="en-US" sz="2800" b="1">
                <a:latin typeface="Open Sans" panose="020B0606030504020204" pitchFamily="34" charset="0"/>
                <a:ea typeface="Open Sans" panose="020B0606030504020204" pitchFamily="34" charset="0"/>
                <a:cs typeface="Open Sans" panose="020B0606030504020204" pitchFamily="34" charset="0"/>
              </a:rPr>
            </a:br>
            <a:r>
              <a:rPr lang="en-US" sz="2800" b="1">
                <a:latin typeface="Open Sans" panose="020B0606030504020204" pitchFamily="34" charset="0"/>
                <a:ea typeface="Open Sans" panose="020B0606030504020204" pitchFamily="34" charset="0"/>
                <a:cs typeface="Open Sans" panose="020B0606030504020204" pitchFamily="34" charset="0"/>
              </a:rPr>
              <a:t>Funding the fight against global poverty</a:t>
            </a:r>
          </a:p>
          <a:p>
            <a:pPr marL="71120" lvl="3" algn="ctr">
              <a:spcBef>
                <a:spcPts val="640"/>
              </a:spcBef>
              <a:buClr>
                <a:schemeClr val="dk1"/>
              </a:buClr>
              <a:buSzPct val="100000"/>
            </a:pPr>
            <a:endParaRPr lang="en-US" sz="2800" b="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71120" lvl="3" algn="ctr">
              <a:spcBef>
                <a:spcPts val="640"/>
              </a:spcBef>
              <a:buClr>
                <a:schemeClr val="dk1"/>
              </a:buClr>
              <a:buSzPct val="100000"/>
            </a:pPr>
            <a:r>
              <a:rPr lang="en-US" sz="2800" b="0" i="1"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FY 26 Appropriations </a:t>
            </a:r>
            <a:r>
              <a:rPr lang="en-US" sz="2800" i="1">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House Bill</a:t>
            </a:r>
          </a:p>
          <a:p>
            <a:pPr marL="71120" lvl="3" algn="ctr">
              <a:spcBef>
                <a:spcPts val="640"/>
              </a:spcBef>
              <a:buClr>
                <a:schemeClr val="dk1"/>
              </a:buClr>
              <a:buSzPct val="100000"/>
            </a:pPr>
            <a:endParaRPr lang="en-US" sz="2800" b="0" i="1"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71120" lvl="3" algn="ctr">
              <a:spcBef>
                <a:spcPts val="640"/>
              </a:spcBef>
              <a:buClr>
                <a:schemeClr val="dk1"/>
              </a:buClr>
              <a:buSzPct val="100000"/>
            </a:pPr>
            <a:r>
              <a:rPr lang="en-US" sz="2800" b="0" i="1"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The G</a:t>
            </a:r>
            <a:r>
              <a:rPr lang="en-US" sz="2800" i="1">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lobal Fund to Fight AIDS, TB, and Malaria</a:t>
            </a:r>
            <a:endParaRPr sz="2800" b="0" i="1"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 name="Google Shape;319;g21ba38bafd0_0_10">
            <a:extLst>
              <a:ext uri="{FF2B5EF4-FFF2-40B4-BE49-F238E27FC236}">
                <a16:creationId xmlns:a16="http://schemas.microsoft.com/office/drawing/2014/main" id="{F8DB5336-26F0-3EF2-3CE7-5E82E8AFAC0D}"/>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168809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E61ED-E1E1-AA3B-3AAE-0A6E15BDFA14}"/>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F586B02-1646-57F8-B220-F482BC78873C}"/>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9</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FD93F3E5-CD6B-2A16-712B-F47AB943FBCF}"/>
              </a:ext>
            </a:extLst>
          </p:cNvPr>
          <p:cNvGraphicFramePr>
            <a:graphicFrameLocks noGrp="1"/>
          </p:cNvGraphicFramePr>
          <p:nvPr/>
        </p:nvGraphicFramePr>
        <p:xfrm>
          <a:off x="344294" y="715014"/>
          <a:ext cx="8455413" cy="4027148"/>
        </p:xfrm>
        <a:graphic>
          <a:graphicData uri="http://schemas.openxmlformats.org/drawingml/2006/table">
            <a:tbl>
              <a:tblPr firstRow="1" firstCol="1" bandRow="1">
                <a:tableStyleId>{5C22544A-7EE6-4342-B048-85BDC9FD1C3A}</a:tableStyleId>
              </a:tblPr>
              <a:tblGrid>
                <a:gridCol w="3853968">
                  <a:extLst>
                    <a:ext uri="{9D8B030D-6E8A-4147-A177-3AD203B41FA5}">
                      <a16:colId xmlns:a16="http://schemas.microsoft.com/office/drawing/2014/main" val="2393633771"/>
                    </a:ext>
                  </a:extLst>
                </a:gridCol>
                <a:gridCol w="2035562">
                  <a:extLst>
                    <a:ext uri="{9D8B030D-6E8A-4147-A177-3AD203B41FA5}">
                      <a16:colId xmlns:a16="http://schemas.microsoft.com/office/drawing/2014/main" val="2379977147"/>
                    </a:ext>
                  </a:extLst>
                </a:gridCol>
                <a:gridCol w="2565883">
                  <a:extLst>
                    <a:ext uri="{9D8B030D-6E8A-4147-A177-3AD203B41FA5}">
                      <a16:colId xmlns:a16="http://schemas.microsoft.com/office/drawing/2014/main" val="1621206888"/>
                    </a:ext>
                  </a:extLst>
                </a:gridCol>
              </a:tblGrid>
              <a:tr h="299228">
                <a:tc>
                  <a:txBody>
                    <a:bodyPr/>
                    <a:lstStyle/>
                    <a:p>
                      <a:pPr marL="0" marR="0" algn="ctr">
                        <a:lnSpc>
                          <a:spcPct val="115000"/>
                        </a:lnSpc>
                        <a:spcBef>
                          <a:spcPts val="600"/>
                        </a:spcBef>
                        <a:spcAft>
                          <a:spcPts val="6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President’s budget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House bill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4160259819"/>
                  </a:ext>
                </a:extLst>
              </a:tr>
              <a:tr h="559910">
                <a:tc>
                  <a:txBody>
                    <a:bodyPr/>
                    <a:lstStyle/>
                    <a:p>
                      <a:pPr marL="0" marR="0">
                        <a:lnSpc>
                          <a:spcPct val="115000"/>
                        </a:lnSpc>
                        <a:spcBef>
                          <a:spcPts val="600"/>
                        </a:spcBef>
                        <a:spcAft>
                          <a:spcPts val="600"/>
                        </a:spcAft>
                        <a:buNone/>
                      </a:pPr>
                      <a:r>
                        <a:rPr lang="en-US" sz="1800" kern="0">
                          <a:solidFill>
                            <a:schemeClr val="tx1"/>
                          </a:solidFill>
                          <a:effectLst/>
                        </a:rPr>
                        <a:t>Maternal and Child Health</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 90%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395382767"/>
                  </a:ext>
                </a:extLst>
              </a:tr>
              <a:tr h="559910">
                <a:tc>
                  <a:txBody>
                    <a:bodyPr/>
                    <a:lstStyle/>
                    <a:p>
                      <a:pPr marL="0" marR="0">
                        <a:lnSpc>
                          <a:spcPct val="115000"/>
                        </a:lnSpc>
                        <a:spcBef>
                          <a:spcPts val="600"/>
                        </a:spcBef>
                        <a:spcAft>
                          <a:spcPts val="600"/>
                        </a:spcAft>
                        <a:buNone/>
                      </a:pPr>
                      <a:r>
                        <a:rPr lang="en-US" sz="1800" kern="0">
                          <a:solidFill>
                            <a:schemeClr val="tx1"/>
                          </a:solidFill>
                          <a:effectLst/>
                        </a:rPr>
                        <a:t>Gavi, the Vaccine Alliance</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8594212"/>
                  </a:ext>
                </a:extLst>
              </a:tr>
              <a:tr h="559910">
                <a:tc>
                  <a:txBody>
                    <a:bodyPr/>
                    <a:lstStyle/>
                    <a:p>
                      <a:pPr marL="0" marR="0">
                        <a:lnSpc>
                          <a:spcPct val="115000"/>
                        </a:lnSpc>
                        <a:spcBef>
                          <a:spcPts val="600"/>
                        </a:spcBef>
                        <a:spcAft>
                          <a:spcPts val="600"/>
                        </a:spcAft>
                        <a:buNone/>
                      </a:pPr>
                      <a:r>
                        <a:rPr lang="en-US" sz="1800" kern="0">
                          <a:solidFill>
                            <a:schemeClr val="tx1"/>
                          </a:solidFill>
                          <a:effectLst/>
                        </a:rPr>
                        <a:t>Nutrition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Increased</a:t>
                      </a:r>
                    </a:p>
                  </a:txBody>
                  <a:tcPr marL="50006" marR="50006" marT="0" marB="0" anchor="ctr"/>
                </a:tc>
                <a:extLst>
                  <a:ext uri="{0D108BD9-81ED-4DB2-BD59-A6C34878D82A}">
                    <a16:rowId xmlns:a16="http://schemas.microsoft.com/office/drawing/2014/main" val="4117681358"/>
                  </a:ext>
                </a:extLst>
              </a:tr>
              <a:tr h="559910">
                <a:tc>
                  <a:txBody>
                    <a:bodyPr/>
                    <a:lstStyle/>
                    <a:p>
                      <a:pPr marL="0" marR="0">
                        <a:lnSpc>
                          <a:spcPct val="115000"/>
                        </a:lnSpc>
                        <a:spcBef>
                          <a:spcPts val="600"/>
                        </a:spcBef>
                        <a:spcAft>
                          <a:spcPts val="600"/>
                        </a:spcAft>
                        <a:buNone/>
                      </a:pPr>
                      <a:r>
                        <a:rPr lang="en-US" sz="1800" kern="0">
                          <a:solidFill>
                            <a:schemeClr val="tx1"/>
                          </a:solidFill>
                          <a:effectLst/>
                        </a:rPr>
                        <a:t>Tuberculosis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3500941"/>
                  </a:ext>
                </a:extLst>
              </a:tr>
              <a:tr h="614696">
                <a:tc>
                  <a:txBody>
                    <a:bodyPr/>
                    <a:lstStyle/>
                    <a:p>
                      <a:pPr marL="0" marR="0">
                        <a:lnSpc>
                          <a:spcPct val="115000"/>
                        </a:lnSpc>
                        <a:spcBef>
                          <a:spcPts val="600"/>
                        </a:spcBef>
                        <a:spcAft>
                          <a:spcPts val="600"/>
                        </a:spcAft>
                        <a:buNone/>
                      </a:pPr>
                      <a:r>
                        <a:rPr lang="en-US" sz="1800" kern="0">
                          <a:solidFill>
                            <a:schemeClr val="tx1"/>
                          </a:solidFill>
                          <a:effectLst/>
                        </a:rPr>
                        <a:t>Global Fund to Fight AIDS, TB &amp; Malaria</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369396426"/>
                  </a:ext>
                </a:extLst>
              </a:tr>
              <a:tr h="559910">
                <a:tc>
                  <a:txBody>
                    <a:bodyPr/>
                    <a:lstStyle/>
                    <a:p>
                      <a:pPr marL="0" marR="0">
                        <a:lnSpc>
                          <a:spcPct val="115000"/>
                        </a:lnSpc>
                        <a:spcBef>
                          <a:spcPts val="600"/>
                        </a:spcBef>
                        <a:spcAft>
                          <a:spcPts val="600"/>
                        </a:spcAft>
                        <a:buNone/>
                      </a:pPr>
                      <a:r>
                        <a:rPr lang="en-US" sz="1800" kern="0">
                          <a:solidFill>
                            <a:schemeClr val="tx1"/>
                          </a:solidFill>
                          <a:effectLst/>
                        </a:rPr>
                        <a:t>Global Partnership for Education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1710676143"/>
                  </a:ext>
                </a:extLst>
              </a:tr>
            </a:tbl>
          </a:graphicData>
        </a:graphic>
      </p:graphicFrame>
      <p:pic>
        <p:nvPicPr>
          <p:cNvPr id="6" name="Graphic 5" descr="Badge Unfollow with solid fill">
            <a:extLst>
              <a:ext uri="{FF2B5EF4-FFF2-40B4-BE49-F238E27FC236}">
                <a16:creationId xmlns:a16="http://schemas.microsoft.com/office/drawing/2014/main" id="{1D56C0CE-68C8-AF6A-5BE5-3823BA569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5" y="1328105"/>
            <a:ext cx="499310" cy="499310"/>
          </a:xfrm>
          <a:prstGeom prst="rect">
            <a:avLst/>
          </a:prstGeom>
        </p:spPr>
      </p:pic>
      <p:pic>
        <p:nvPicPr>
          <p:cNvPr id="7" name="Graphic 6" descr="Badge Unfollow with solid fill">
            <a:extLst>
              <a:ext uri="{FF2B5EF4-FFF2-40B4-BE49-F238E27FC236}">
                <a16:creationId xmlns:a16="http://schemas.microsoft.com/office/drawing/2014/main" id="{65A1263D-3B76-E0FC-9E29-68D3A180A3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3027998"/>
            <a:ext cx="499310" cy="499310"/>
          </a:xfrm>
          <a:prstGeom prst="rect">
            <a:avLst/>
          </a:prstGeom>
        </p:spPr>
      </p:pic>
      <p:pic>
        <p:nvPicPr>
          <p:cNvPr id="9" name="Graphic 8" descr="Badge Unfollow with solid fill">
            <a:extLst>
              <a:ext uri="{FF2B5EF4-FFF2-40B4-BE49-F238E27FC236}">
                <a16:creationId xmlns:a16="http://schemas.microsoft.com/office/drawing/2014/main" id="{E62AAB65-0FAF-4E8D-F983-1B4FA7655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3591338"/>
            <a:ext cx="499310" cy="499310"/>
          </a:xfrm>
          <a:prstGeom prst="rect">
            <a:avLst/>
          </a:prstGeom>
        </p:spPr>
      </p:pic>
      <p:pic>
        <p:nvPicPr>
          <p:cNvPr id="12" name="Graphic 11" descr="No sign with solid fill">
            <a:extLst>
              <a:ext uri="{FF2B5EF4-FFF2-40B4-BE49-F238E27FC236}">
                <a16:creationId xmlns:a16="http://schemas.microsoft.com/office/drawing/2014/main" id="{4F34AD78-E0FF-7E27-3402-F91F6734A6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3" y="1928396"/>
            <a:ext cx="499310" cy="499310"/>
          </a:xfrm>
          <a:prstGeom prst="rect">
            <a:avLst/>
          </a:prstGeom>
        </p:spPr>
      </p:pic>
      <p:pic>
        <p:nvPicPr>
          <p:cNvPr id="13" name="Graphic 12" descr="No sign with solid fill">
            <a:extLst>
              <a:ext uri="{FF2B5EF4-FFF2-40B4-BE49-F238E27FC236}">
                <a16:creationId xmlns:a16="http://schemas.microsoft.com/office/drawing/2014/main" id="{F801AD9C-86D9-D4AC-20C3-F9FA6C6A93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2" y="2427706"/>
            <a:ext cx="499310" cy="499310"/>
          </a:xfrm>
          <a:prstGeom prst="rect">
            <a:avLst/>
          </a:prstGeom>
        </p:spPr>
      </p:pic>
      <p:pic>
        <p:nvPicPr>
          <p:cNvPr id="14" name="Graphic 13" descr="No sign with solid fill">
            <a:extLst>
              <a:ext uri="{FF2B5EF4-FFF2-40B4-BE49-F238E27FC236}">
                <a16:creationId xmlns:a16="http://schemas.microsoft.com/office/drawing/2014/main" id="{98C1DDF6-06FD-242F-5E37-55E65E4120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1" y="4191630"/>
            <a:ext cx="499310" cy="499310"/>
          </a:xfrm>
          <a:prstGeom prst="rect">
            <a:avLst/>
          </a:prstGeom>
        </p:spPr>
      </p:pic>
      <p:pic>
        <p:nvPicPr>
          <p:cNvPr id="16" name="Graphic 15" descr="Badge Tick1 with solid fill">
            <a:extLst>
              <a:ext uri="{FF2B5EF4-FFF2-40B4-BE49-F238E27FC236}">
                <a16:creationId xmlns:a16="http://schemas.microsoft.com/office/drawing/2014/main" id="{CE0928AB-CCCF-349B-862E-5F698A3FC0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7" y="2500533"/>
            <a:ext cx="499310" cy="499310"/>
          </a:xfrm>
          <a:prstGeom prst="rect">
            <a:avLst/>
          </a:prstGeom>
        </p:spPr>
      </p:pic>
      <p:pic>
        <p:nvPicPr>
          <p:cNvPr id="19" name="Graphic 18" descr="Badge Tick1 with solid fill">
            <a:extLst>
              <a:ext uri="{FF2B5EF4-FFF2-40B4-BE49-F238E27FC236}">
                <a16:creationId xmlns:a16="http://schemas.microsoft.com/office/drawing/2014/main" id="{FA8CF1B0-E476-7C5B-C8BB-1E4AB22FCA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3027998"/>
            <a:ext cx="499310" cy="499310"/>
          </a:xfrm>
          <a:prstGeom prst="rect">
            <a:avLst/>
          </a:prstGeom>
        </p:spPr>
      </p:pic>
      <p:pic>
        <p:nvPicPr>
          <p:cNvPr id="21" name="Graphic 20" descr="Badge Tick1 with solid fill">
            <a:extLst>
              <a:ext uri="{FF2B5EF4-FFF2-40B4-BE49-F238E27FC236}">
                <a16:creationId xmlns:a16="http://schemas.microsoft.com/office/drawing/2014/main" id="{E8517E80-0D93-54C1-2F51-6B0E7AC6DC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4242852"/>
            <a:ext cx="499310" cy="499310"/>
          </a:xfrm>
          <a:prstGeom prst="rect">
            <a:avLst/>
          </a:prstGeom>
        </p:spPr>
      </p:pic>
      <p:pic>
        <p:nvPicPr>
          <p:cNvPr id="22" name="Graphic 21" descr="Badge Tick1 with solid fill">
            <a:extLst>
              <a:ext uri="{FF2B5EF4-FFF2-40B4-BE49-F238E27FC236}">
                <a16:creationId xmlns:a16="http://schemas.microsoft.com/office/drawing/2014/main" id="{E8C08D30-7817-9205-C2D5-4116043295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6" y="1964272"/>
            <a:ext cx="499310" cy="499310"/>
          </a:xfrm>
          <a:prstGeom prst="rect">
            <a:avLst/>
          </a:prstGeom>
        </p:spPr>
      </p:pic>
      <p:pic>
        <p:nvPicPr>
          <p:cNvPr id="23" name="Graphic 22" descr="Badge Tick1 with solid fill">
            <a:extLst>
              <a:ext uri="{FF2B5EF4-FFF2-40B4-BE49-F238E27FC236}">
                <a16:creationId xmlns:a16="http://schemas.microsoft.com/office/drawing/2014/main" id="{259A045A-81E5-C6B4-48D4-FFC7A71A2D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5" y="1400933"/>
            <a:ext cx="499310" cy="499310"/>
          </a:xfrm>
          <a:prstGeom prst="rect">
            <a:avLst/>
          </a:prstGeom>
        </p:spPr>
      </p:pic>
      <p:pic>
        <p:nvPicPr>
          <p:cNvPr id="8" name="Graphic 7" descr="Badge Tick1 with solid fill">
            <a:extLst>
              <a:ext uri="{FF2B5EF4-FFF2-40B4-BE49-F238E27FC236}">
                <a16:creationId xmlns:a16="http://schemas.microsoft.com/office/drawing/2014/main" id="{6A19197B-A342-D6F1-7C93-9A4BA8B61E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3651999"/>
            <a:ext cx="499310" cy="499310"/>
          </a:xfrm>
          <a:prstGeom prst="rect">
            <a:avLst/>
          </a:prstGeom>
        </p:spPr>
      </p:pic>
      <p:sp>
        <p:nvSpPr>
          <p:cNvPr id="5" name="TextBox 4">
            <a:extLst>
              <a:ext uri="{FF2B5EF4-FFF2-40B4-BE49-F238E27FC236}">
                <a16:creationId xmlns:a16="http://schemas.microsoft.com/office/drawing/2014/main" id="{B22AE279-A2F4-9DA6-45F0-2AE916D0E673}"/>
              </a:ext>
            </a:extLst>
          </p:cNvPr>
          <p:cNvSpPr txBox="1"/>
          <p:nvPr/>
        </p:nvSpPr>
        <p:spPr>
          <a:xfrm>
            <a:off x="963262" y="56132"/>
            <a:ext cx="6851019" cy="646331"/>
          </a:xfrm>
          <a:prstGeom prst="rect">
            <a:avLst/>
          </a:prstGeom>
          <a:noFill/>
        </p:spPr>
        <p:txBody>
          <a:bodyPr wrap="square">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House FY 26 Appropriations</a:t>
            </a:r>
            <a:endParaRPr lang="en-US" sz="3600" dirty="0"/>
          </a:p>
        </p:txBody>
      </p:sp>
    </p:spTree>
    <p:extLst>
      <p:ext uri="{BB962C8B-B14F-4D97-AF65-F5344CB8AC3E}">
        <p14:creationId xmlns:p14="http://schemas.microsoft.com/office/powerpoint/2010/main" val="3299231849"/>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4.xml><?xml version="1.0" encoding="utf-8"?>
<a:theme xmlns:a="http://schemas.openxmlformats.org/drawingml/2006/main" name="2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5.xml><?xml version="1.0" encoding="utf-8"?>
<a:theme xmlns:a="http://schemas.openxmlformats.org/drawingml/2006/main" name="3_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F96745-F19F-4126-9D1B-64B448A024BA}">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67679F-3726-4F52-9235-DB6635A53AA3}">
  <ds:schemaRefs>
    <ds:schemaRef ds:uri="http://schemas.microsoft.com/sharepoint/v3/contenttype/forms"/>
  </ds:schemaRefs>
</ds:datastoreItem>
</file>

<file path=customXml/itemProps3.xml><?xml version="1.0" encoding="utf-8"?>
<ds:datastoreItem xmlns:ds="http://schemas.openxmlformats.org/officeDocument/2006/customXml" ds:itemID="{ECD743A3-387E-4C23-910B-1EA9EDAEE1A9}">
  <ds:schemaRefs>
    <ds:schemaRef ds:uri="http://www.w3.org/XML/1998/namespace"/>
    <ds:schemaRef ds:uri="http://purl.org/dc/dcmitype/"/>
    <ds:schemaRef ds:uri="f42ee926-7c83-4218-bf2b-8b85ac63f15d"/>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655ca6b8-0f94-4989-841e-604707552b5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2677</TotalTime>
  <Words>2018</Words>
  <Application>Microsoft Office PowerPoint</Application>
  <PresentationFormat>On-screen Show (16:9)</PresentationFormat>
  <Paragraphs>275</Paragraphs>
  <Slides>42</Slides>
  <Notes>35</Notes>
  <HiddenSlides>5</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42</vt:i4>
      </vt:variant>
    </vt:vector>
  </HeadingPairs>
  <TitlesOfParts>
    <vt:vector size="57" baseType="lpstr">
      <vt:lpstr>Wingdings</vt:lpstr>
      <vt:lpstr>Aptos</vt:lpstr>
      <vt:lpstr>Roboto</vt:lpstr>
      <vt:lpstr>Symbol</vt:lpstr>
      <vt:lpstr>Noto Sans</vt:lpstr>
      <vt:lpstr>Segoe UI</vt:lpstr>
      <vt:lpstr>Open Sans</vt:lpstr>
      <vt:lpstr>Courier New</vt:lpstr>
      <vt:lpstr>Calibri</vt:lpstr>
      <vt:lpstr>Arial</vt:lpstr>
      <vt:lpstr>Office Theme</vt:lpstr>
      <vt:lpstr>1_Office Theme</vt:lpstr>
      <vt:lpstr>Custom Design</vt:lpstr>
      <vt:lpstr>2_Office Theme</vt:lpstr>
      <vt:lpstr>3_Office Theme</vt:lpstr>
      <vt:lpstr>Rise Advocacy Chapter Monthly Webinar</vt:lpstr>
      <vt:lpstr>Welcome </vt:lpstr>
      <vt:lpstr>Mission &amp; Vision</vt:lpstr>
      <vt:lpstr>PowerPoint Presentation</vt:lpstr>
      <vt:lpstr>Our Values &amp; Resources</vt:lpstr>
      <vt:lpstr>August Recess (now through Aug 30)</vt:lpstr>
      <vt:lpstr>Grantee Spotlight</vt:lpstr>
      <vt:lpstr>PowerPoint Presentation</vt:lpstr>
      <vt:lpstr>PowerPoint Presentation</vt:lpstr>
      <vt:lpstr>House FY26 Appropriations Bill</vt:lpstr>
      <vt:lpstr>This isn’t a sign that we’re done. The rescissions package still passed. The House bill still gutted other critical work. Millions of people are still being denied TB treatment, nutrition, education, and more.   But it’s a sign that you are making a difference. And that we need to keep going.</vt:lpstr>
      <vt:lpstr>The Senate’s red-line on cuts:  </vt:lpstr>
      <vt:lpstr>What’s next?</vt:lpstr>
      <vt:lpstr>NYT, August 13, 2025</vt:lpstr>
      <vt:lpstr>Write to Fight Back: Breaking through the noise with  effective media</vt:lpstr>
      <vt:lpstr>Why do we use media?</vt:lpstr>
      <vt:lpstr>How to get started</vt:lpstr>
      <vt:lpstr>PowerPoint Presentation</vt:lpstr>
      <vt:lpstr>PowerPoint Presentation</vt:lpstr>
      <vt:lpstr>PowerPoint Presentation</vt:lpstr>
      <vt:lpstr>PowerPoint Presentation</vt:lpstr>
      <vt:lpstr>What has been published?</vt:lpstr>
      <vt:lpstr>Submitting an LTE: Using RESULTS Action Center </vt:lpstr>
      <vt:lpstr>Submitting an LTE: Using RESULTS Action Center </vt:lpstr>
      <vt:lpstr>PowerPoint Presentation</vt:lpstr>
      <vt:lpstr>Submitting an LTE: Directly to newspaper outlet </vt:lpstr>
      <vt:lpstr>PowerPoint Presentation</vt:lpstr>
      <vt:lpstr> Choose one method, not both! </vt:lpstr>
      <vt:lpstr>Q&amp;A</vt:lpstr>
      <vt:lpstr>PowerPoint Presentation</vt:lpstr>
      <vt:lpstr>PowerPoint Presentation</vt:lpstr>
      <vt:lpstr>PowerPoint Presentation</vt:lpstr>
      <vt:lpstr>PowerPoint Presentation</vt:lpstr>
      <vt:lpstr>PowerPoint Presentation</vt:lpstr>
      <vt:lpstr>PowerPoint Presentation</vt:lpstr>
      <vt:lpstr>       Tuesday, Sept. 16 at 8:30 PM ET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Ken Patterson</dc:creator>
  <cp:lastModifiedBy>Karyne Bury</cp:lastModifiedBy>
  <cp:revision>2</cp:revision>
  <dcterms:created xsi:type="dcterms:W3CDTF">2021-04-20T20:20:28Z</dcterms:created>
  <dcterms:modified xsi:type="dcterms:W3CDTF">2025-08-20T15:34:36Z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