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3" r:id="rId5"/>
    <p:sldMasterId id="2147483677" r:id="rId6"/>
    <p:sldMasterId id="2147483680" r:id="rId7"/>
    <p:sldMasterId id="2147483693" r:id="rId8"/>
  </p:sldMasterIdLst>
  <p:notesMasterIdLst>
    <p:notesMasterId r:id="rId69"/>
  </p:notesMasterIdLst>
  <p:sldIdLst>
    <p:sldId id="256" r:id="rId9"/>
    <p:sldId id="257" r:id="rId10"/>
    <p:sldId id="258" r:id="rId11"/>
    <p:sldId id="1338" r:id="rId12"/>
    <p:sldId id="259" r:id="rId13"/>
    <p:sldId id="4659" r:id="rId14"/>
    <p:sldId id="4868" r:id="rId15"/>
    <p:sldId id="4879" r:id="rId16"/>
    <p:sldId id="4880" r:id="rId17"/>
    <p:sldId id="4882" r:id="rId18"/>
    <p:sldId id="4883" r:id="rId19"/>
    <p:sldId id="4881" r:id="rId20"/>
    <p:sldId id="4884" r:id="rId21"/>
    <p:sldId id="4885" r:id="rId22"/>
    <p:sldId id="4886" r:id="rId23"/>
    <p:sldId id="4887" r:id="rId24"/>
    <p:sldId id="4888" r:id="rId25"/>
    <p:sldId id="4889" r:id="rId26"/>
    <p:sldId id="4860" r:id="rId27"/>
    <p:sldId id="4644" r:id="rId28"/>
    <p:sldId id="4804" r:id="rId29"/>
    <p:sldId id="4890" r:id="rId30"/>
    <p:sldId id="4891" r:id="rId31"/>
    <p:sldId id="4849" r:id="rId32"/>
    <p:sldId id="4841" r:id="rId33"/>
    <p:sldId id="4803" r:id="rId34"/>
    <p:sldId id="4795" r:id="rId35"/>
    <p:sldId id="4877" r:id="rId36"/>
    <p:sldId id="4633" r:id="rId37"/>
    <p:sldId id="4873" r:id="rId38"/>
    <p:sldId id="4875" r:id="rId39"/>
    <p:sldId id="297" r:id="rId40"/>
    <p:sldId id="4869" r:id="rId41"/>
    <p:sldId id="4870" r:id="rId42"/>
    <p:sldId id="4792" r:id="rId43"/>
    <p:sldId id="4456" r:id="rId44"/>
    <p:sldId id="4863" r:id="rId45"/>
    <p:sldId id="4871" r:id="rId46"/>
    <p:sldId id="4812" r:id="rId47"/>
    <p:sldId id="4813" r:id="rId48"/>
    <p:sldId id="4850" r:id="rId49"/>
    <p:sldId id="4809" r:id="rId50"/>
    <p:sldId id="4810" r:id="rId51"/>
    <p:sldId id="4811" r:id="rId52"/>
    <p:sldId id="4874" r:id="rId53"/>
    <p:sldId id="4851" r:id="rId54"/>
    <p:sldId id="4845" r:id="rId55"/>
    <p:sldId id="4822" r:id="rId56"/>
    <p:sldId id="4824" r:id="rId57"/>
    <p:sldId id="4825" r:id="rId58"/>
    <p:sldId id="4826" r:id="rId59"/>
    <p:sldId id="4827" r:id="rId60"/>
    <p:sldId id="4834" r:id="rId61"/>
    <p:sldId id="4876" r:id="rId62"/>
    <p:sldId id="4828" r:id="rId63"/>
    <p:sldId id="4848" r:id="rId64"/>
    <p:sldId id="4837" r:id="rId65"/>
    <p:sldId id="4852" r:id="rId66"/>
    <p:sldId id="4843" r:id="rId67"/>
    <p:sldId id="4853" r:id="rId68"/>
  </p:sldIdLst>
  <p:sldSz cx="9144000" cy="5143500" type="screen16x9"/>
  <p:notesSz cx="6858000" cy="9144000"/>
  <p:embeddedFontLst>
    <p:embeddedFont>
      <p:font typeface="Open Sans" panose="020B0606030504020204" pitchFamily="3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74" roundtripDataSignature="AMtx7mgYMTd495pjgk05YnFctH5gnOp6P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CAEB79-58F1-BB10-4BFC-CCC8B1FFAFC8}" name="Karyne Bury" initials="KB" userId="S::kbury@results.org::072c30e2-e547-4e48-929e-426222b99a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5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1F51DF-DF44-4FF8-8757-F5E9E011314A}" v="15" dt="2025-11-17T22:26:40.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43" autoAdjust="0"/>
  </p:normalViewPr>
  <p:slideViewPr>
    <p:cSldViewPr snapToGrid="0">
      <p:cViewPr varScale="1">
        <p:scale>
          <a:sx n="103" d="100"/>
          <a:sy n="103" d="100"/>
        </p:scale>
        <p:origin x="185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customschemas.google.com/relationships/presentationmetadata" Target="metadata"/><Relationship Id="rId79"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notesMaster" Target="notesMasters/notesMaster1.xml"/><Relationship Id="rId77"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font" Target="fonts/font3.fntdata"/><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font" Target="fonts/font1.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font" Target="fonts/font4.fntdata"/><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font" Target="fonts/font2.fntdata"/><Relationship Id="rId2" Type="http://schemas.openxmlformats.org/officeDocument/2006/relationships/customXml" Target="../customXml/item2.xml"/><Relationship Id="rId29"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tinyurl.com/JoinRiseAdvocacyChapter"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4fc495f4c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14fc495f4c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Susan</a:t>
            </a:r>
            <a:endParaRPr i="1" dirty="0"/>
          </a:p>
        </p:txBody>
      </p:sp>
      <p:sp>
        <p:nvSpPr>
          <p:cNvPr id="147" name="Google Shape;147;g14fc495f4c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a:p>
        </p:txBody>
      </p:sp>
      <p:sp>
        <p:nvSpPr>
          <p:cNvPr id="4" name="Slide Number Placeholder 3"/>
          <p:cNvSpPr>
            <a:spLocks noGrp="1"/>
          </p:cNvSpPr>
          <p:nvPr>
            <p:ph type="sldNum" sz="quarter" idx="5"/>
          </p:nvPr>
        </p:nvSpPr>
        <p:spPr/>
        <p:txBody>
          <a:bodyPr/>
          <a:lstStyle/>
          <a:p>
            <a:fld id="{85CAB7BD-39FC-4025-912E-E0A3855D3673}" type="slidenum">
              <a:rPr lang="en-US" smtClean="0"/>
              <a:t>15</a:t>
            </a:fld>
            <a:endParaRPr lang="en-US"/>
          </a:p>
        </p:txBody>
      </p:sp>
    </p:spTree>
    <p:extLst>
      <p:ext uri="{BB962C8B-B14F-4D97-AF65-F5344CB8AC3E}">
        <p14:creationId xmlns:p14="http://schemas.microsoft.com/office/powerpoint/2010/main" val="4115399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8BF68-155F-6B69-C9FA-21F42C4E84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2B510B-D47F-5313-0E28-B3964CEAF0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C2B198-3D64-2B5C-C2B9-20B493469C9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D052248-1715-A33B-B2CB-579BDF650C14}"/>
              </a:ext>
            </a:extLst>
          </p:cNvPr>
          <p:cNvSpPr>
            <a:spLocks noGrp="1"/>
          </p:cNvSpPr>
          <p:nvPr>
            <p:ph type="sldNum" sz="quarter" idx="5"/>
          </p:nvPr>
        </p:nvSpPr>
        <p:spPr/>
        <p:txBody>
          <a:bodyPr/>
          <a:lstStyle/>
          <a:p>
            <a:fld id="{85CAB7BD-39FC-4025-912E-E0A3855D3673}" type="slidenum">
              <a:rPr lang="en-US" smtClean="0"/>
              <a:t>17</a:t>
            </a:fld>
            <a:endParaRPr lang="en-US"/>
          </a:p>
        </p:txBody>
      </p:sp>
    </p:spTree>
    <p:extLst>
      <p:ext uri="{BB962C8B-B14F-4D97-AF65-F5344CB8AC3E}">
        <p14:creationId xmlns:p14="http://schemas.microsoft.com/office/powerpoint/2010/main" val="3323364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9C02101B-04E4-509F-722A-6B3650C6EBA5}"/>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D7CA7A63-1017-E7B1-E16B-B3365911745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553B331D-E55C-07D3-51CD-3197F94D203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a:extLst>
              <a:ext uri="{FF2B5EF4-FFF2-40B4-BE49-F238E27FC236}">
                <a16:creationId xmlns:a16="http://schemas.microsoft.com/office/drawing/2014/main" id="{D44F56A6-327D-3022-25AC-310F1914FE8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33286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BBC83209-DD9A-FA9D-E26F-3A82E0E0E197}"/>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59543924-ACDF-698D-6E2A-66F452338D3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7823BDDD-DB6B-C927-4A2B-1E13AE38FB6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a:extLst>
              <a:ext uri="{FF2B5EF4-FFF2-40B4-BE49-F238E27FC236}">
                <a16:creationId xmlns:a16="http://schemas.microsoft.com/office/drawing/2014/main" id="{60A76828-92ED-B0C4-3C79-FB0EBF00AF3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09422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9C02101B-04E4-509F-722A-6B3650C6EBA5}"/>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D7CA7A63-1017-E7B1-E16B-B3365911745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553B331D-E55C-07D3-51CD-3197F94D203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a:extLst>
              <a:ext uri="{FF2B5EF4-FFF2-40B4-BE49-F238E27FC236}">
                <a16:creationId xmlns:a16="http://schemas.microsoft.com/office/drawing/2014/main" id="{D44F56A6-327D-3022-25AC-310F1914FE8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extLst>
      <p:ext uri="{BB962C8B-B14F-4D97-AF65-F5344CB8AC3E}">
        <p14:creationId xmlns:p14="http://schemas.microsoft.com/office/powerpoint/2010/main" val="2533286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E1AEC36E-E0D8-712F-4241-561A06003634}"/>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2384B884-F524-27C6-1E7D-8E92E2D8974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3B63DD86-13EC-59F6-8398-FD017F31FB5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a:extLst>
              <a:ext uri="{FF2B5EF4-FFF2-40B4-BE49-F238E27FC236}">
                <a16:creationId xmlns:a16="http://schemas.microsoft.com/office/drawing/2014/main" id="{8E4BA547-7610-DB9F-E88A-CCEC396A757B}"/>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extLst>
      <p:ext uri="{BB962C8B-B14F-4D97-AF65-F5344CB8AC3E}">
        <p14:creationId xmlns:p14="http://schemas.microsoft.com/office/powerpoint/2010/main" val="3469587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258736C9-1C8C-33A2-7C08-6035F095579A}"/>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91E21AAB-4256-2C0A-CF09-39D3CD5059A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28BE6838-1B82-9581-E0BE-FEAD2671AB0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a:extLst>
              <a:ext uri="{FF2B5EF4-FFF2-40B4-BE49-F238E27FC236}">
                <a16:creationId xmlns:a16="http://schemas.microsoft.com/office/drawing/2014/main" id="{A033D830-4A12-6161-F151-F6589B66D40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extLst>
      <p:ext uri="{BB962C8B-B14F-4D97-AF65-F5344CB8AC3E}">
        <p14:creationId xmlns:p14="http://schemas.microsoft.com/office/powerpoint/2010/main" val="905420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88043927-74A2-3EED-3DCF-FDCE5A50930C}"/>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DCE26730-1729-07DB-E932-BA649534F77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BBD07A17-CB3E-FB38-CA07-EEA1806A864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a:extLst>
              <a:ext uri="{FF2B5EF4-FFF2-40B4-BE49-F238E27FC236}">
                <a16:creationId xmlns:a16="http://schemas.microsoft.com/office/drawing/2014/main" id="{B9E5AADA-EAB9-3F73-F3FB-595E42F225C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5709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a:extLst>
            <a:ext uri="{FF2B5EF4-FFF2-40B4-BE49-F238E27FC236}">
              <a16:creationId xmlns:a16="http://schemas.microsoft.com/office/drawing/2014/main" id="{C9B56D8D-0C53-D672-05DF-09D1B81C23ED}"/>
            </a:ext>
          </a:extLst>
        </p:cNvPr>
        <p:cNvGrpSpPr/>
        <p:nvPr/>
      </p:nvGrpSpPr>
      <p:grpSpPr>
        <a:xfrm>
          <a:off x="0" y="0"/>
          <a:ext cx="0" cy="0"/>
          <a:chOff x="0" y="0"/>
          <a:chExt cx="0" cy="0"/>
        </a:xfrm>
      </p:grpSpPr>
      <p:sp>
        <p:nvSpPr>
          <p:cNvPr id="169" name="Google Shape;169;g1dd29ec108d_0_96:notes">
            <a:extLst>
              <a:ext uri="{FF2B5EF4-FFF2-40B4-BE49-F238E27FC236}">
                <a16:creationId xmlns:a16="http://schemas.microsoft.com/office/drawing/2014/main" id="{918B708F-987E-E9A4-E008-BE3CA96A3CA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dd29ec108d_0_96:notes">
            <a:extLst>
              <a:ext uri="{FF2B5EF4-FFF2-40B4-BE49-F238E27FC236}">
                <a16:creationId xmlns:a16="http://schemas.microsoft.com/office/drawing/2014/main" id="{02C5EB59-14FB-94AA-06D8-BFFA1FF345A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buNone/>
            </a:pPr>
            <a:r>
              <a:rPr lang="en-US" sz="1800" b="0" i="0" u="none" strike="noStrike" dirty="0">
                <a:solidFill>
                  <a:srgbClr val="000000"/>
                </a:solidFill>
                <a:effectLst/>
                <a:latin typeface="Arial" panose="020B0604020202020204" pitchFamily="34" charset="0"/>
              </a:rPr>
              <a:t>Susan </a:t>
            </a:r>
          </a:p>
        </p:txBody>
      </p:sp>
      <p:sp>
        <p:nvSpPr>
          <p:cNvPr id="171" name="Google Shape;171;g1dd29ec108d_0_96:notes">
            <a:extLst>
              <a:ext uri="{FF2B5EF4-FFF2-40B4-BE49-F238E27FC236}">
                <a16:creationId xmlns:a16="http://schemas.microsoft.com/office/drawing/2014/main" id="{E1A632C7-1733-A260-55B0-E1B11596BAA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extLst>
      <p:ext uri="{BB962C8B-B14F-4D97-AF65-F5344CB8AC3E}">
        <p14:creationId xmlns:p14="http://schemas.microsoft.com/office/powerpoint/2010/main" val="892042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a:extLst>
            <a:ext uri="{FF2B5EF4-FFF2-40B4-BE49-F238E27FC236}">
              <a16:creationId xmlns:a16="http://schemas.microsoft.com/office/drawing/2014/main" id="{D4C4344E-3996-6E68-1086-D92F4BF7022D}"/>
            </a:ext>
          </a:extLst>
        </p:cNvPr>
        <p:cNvGrpSpPr/>
        <p:nvPr/>
      </p:nvGrpSpPr>
      <p:grpSpPr>
        <a:xfrm>
          <a:off x="0" y="0"/>
          <a:ext cx="0" cy="0"/>
          <a:chOff x="0" y="0"/>
          <a:chExt cx="0" cy="0"/>
        </a:xfrm>
      </p:grpSpPr>
      <p:sp>
        <p:nvSpPr>
          <p:cNvPr id="314" name="Google Shape;314;g21ba38bafd0_0_10:notes">
            <a:extLst>
              <a:ext uri="{FF2B5EF4-FFF2-40B4-BE49-F238E27FC236}">
                <a16:creationId xmlns:a16="http://schemas.microsoft.com/office/drawing/2014/main" id="{0DA03EAB-F64A-568A-5CAC-7072E3AFBC0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sz="1100" dirty="0"/>
              <a:t>Susan</a:t>
            </a:r>
            <a:endParaRPr sz="1100" dirty="0"/>
          </a:p>
        </p:txBody>
      </p:sp>
      <p:sp>
        <p:nvSpPr>
          <p:cNvPr id="315" name="Google Shape;315;g21ba38bafd0_0_10:notes">
            <a:extLst>
              <a:ext uri="{FF2B5EF4-FFF2-40B4-BE49-F238E27FC236}">
                <a16:creationId xmlns:a16="http://schemas.microsoft.com/office/drawing/2014/main" id="{80A0BD8A-F7DA-A068-85CE-F39B4F0FFD9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736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4fc495f4cb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4fc495f4cb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fontAlgn="base">
              <a:buFont typeface="+mj-lt"/>
              <a:buAutoNum type="arabicPeriod"/>
            </a:pPr>
            <a:endParaRPr i="1" dirty="0"/>
          </a:p>
        </p:txBody>
      </p:sp>
      <p:sp>
        <p:nvSpPr>
          <p:cNvPr id="155" name="Google Shape;155;g14fc495f4cb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a:extLst>
            <a:ext uri="{FF2B5EF4-FFF2-40B4-BE49-F238E27FC236}">
              <a16:creationId xmlns:a16="http://schemas.microsoft.com/office/drawing/2014/main" id="{4095B640-8AD2-E690-41A4-E860E7855965}"/>
            </a:ext>
          </a:extLst>
        </p:cNvPr>
        <p:cNvGrpSpPr/>
        <p:nvPr/>
      </p:nvGrpSpPr>
      <p:grpSpPr>
        <a:xfrm>
          <a:off x="0" y="0"/>
          <a:ext cx="0" cy="0"/>
          <a:chOff x="0" y="0"/>
          <a:chExt cx="0" cy="0"/>
        </a:xfrm>
      </p:grpSpPr>
      <p:sp>
        <p:nvSpPr>
          <p:cNvPr id="321" name="Google Shape;321;g14fc29c2861_0_0:notes">
            <a:extLst>
              <a:ext uri="{FF2B5EF4-FFF2-40B4-BE49-F238E27FC236}">
                <a16:creationId xmlns:a16="http://schemas.microsoft.com/office/drawing/2014/main" id="{8BEE37BD-B035-3AE4-C1CC-327F1359CDA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a:p>
          <a:p>
            <a:pPr marL="0" lvl="0" indent="0" algn="l" rtl="0">
              <a:lnSpc>
                <a:spcPct val="100000"/>
              </a:lnSpc>
              <a:spcBef>
                <a:spcPts val="0"/>
              </a:spcBef>
              <a:spcAft>
                <a:spcPts val="0"/>
              </a:spcAft>
              <a:buSzPts val="1400"/>
              <a:buNone/>
            </a:pPr>
            <a:r>
              <a:rPr lang="en-US" sz="1200" b="0" i="0" u="none" strike="noStrike" dirty="0">
                <a:solidFill>
                  <a:srgbClr val="000000"/>
                </a:solidFill>
                <a:effectLst/>
                <a:latin typeface="Arial" panose="020B0604020202020204" pitchFamily="34" charset="0"/>
              </a:rPr>
              <a:t>If you would like to learn more and take action with us, we would like to invite you to fill out our sign up, Karyne will drop it in the chat </a:t>
            </a:r>
            <a:r>
              <a:rPr lang="en-US" sz="1200" b="0" i="0" u="sng" strike="noStrike" dirty="0">
                <a:solidFill>
                  <a:srgbClr val="1155CC"/>
                </a:solidFill>
                <a:effectLst/>
                <a:latin typeface="Arial" panose="020B0604020202020204" pitchFamily="34" charset="0"/>
                <a:hlinkClick r:id="rId3"/>
              </a:rPr>
              <a:t>http://tinyurl.com/JoinRiseAdvocacyChapter</a:t>
            </a:r>
            <a:r>
              <a:rPr lang="en-US" sz="1200" b="0" i="0" u="none" strike="noStrike" dirty="0">
                <a:solidFill>
                  <a:srgbClr val="000000"/>
                </a:solidFill>
                <a:effectLst/>
                <a:latin typeface="Arial" panose="020B0604020202020204" pitchFamily="34" charset="0"/>
              </a:rPr>
              <a:t> </a:t>
            </a:r>
            <a:br>
              <a:rPr lang="en-US" sz="1200" b="0" i="0" u="none" strike="noStrike" dirty="0">
                <a:solidFill>
                  <a:srgbClr val="000000"/>
                </a:solidFill>
                <a:effectLst/>
                <a:latin typeface="Arial" panose="020B0604020202020204" pitchFamily="34" charset="0"/>
              </a:rPr>
            </a:br>
            <a:r>
              <a:rPr lang="en-US" sz="1200" b="0" i="1" u="none" strike="noStrike" dirty="0">
                <a:solidFill>
                  <a:srgbClr val="000000"/>
                </a:solidFill>
                <a:effectLst/>
                <a:latin typeface="Arial" panose="020B0604020202020204" pitchFamily="34" charset="0"/>
              </a:rPr>
              <a:t>Karyne drop the link to sign up in the chat</a:t>
            </a:r>
            <a:br>
              <a:rPr lang="en-US" sz="1200" b="0" i="1" u="none" strike="noStrike" dirty="0">
                <a:solidFill>
                  <a:srgbClr val="000000"/>
                </a:solidFill>
                <a:effectLst/>
                <a:latin typeface="Arial" panose="020B0604020202020204" pitchFamily="34" charset="0"/>
              </a:rPr>
            </a:br>
            <a:endParaRPr dirty="0"/>
          </a:p>
        </p:txBody>
      </p:sp>
      <p:sp>
        <p:nvSpPr>
          <p:cNvPr id="322" name="Google Shape;322;g14fc29c2861_0_0:notes">
            <a:extLst>
              <a:ext uri="{FF2B5EF4-FFF2-40B4-BE49-F238E27FC236}">
                <a16:creationId xmlns:a16="http://schemas.microsoft.com/office/drawing/2014/main" id="{73A972AF-5AEB-6579-1DBD-E8160B0E7D0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8445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86FA7DF0-653D-66C0-2FD4-6EC54FA24B10}"/>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7432586F-66AE-C7B6-9C98-61BC4439DB2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B752A6DF-0817-AD37-1E17-D982B2D32A4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2" name="Google Shape;262;g14388b835e1_0_23:notes">
            <a:extLst>
              <a:ext uri="{FF2B5EF4-FFF2-40B4-BE49-F238E27FC236}">
                <a16:creationId xmlns:a16="http://schemas.microsoft.com/office/drawing/2014/main" id="{3DFF0D92-23B9-E852-D712-FBD4236D4BD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extLst>
      <p:ext uri="{BB962C8B-B14F-4D97-AF65-F5344CB8AC3E}">
        <p14:creationId xmlns:p14="http://schemas.microsoft.com/office/powerpoint/2010/main" val="1401371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D82A1186-E312-D1D5-9B1E-CDE29A1B67B5}"/>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143282FA-662C-9F08-0028-E10BF146D29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5C102CC8-AB38-C87F-3614-658EC96FB44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2" name="Google Shape;262;g14388b835e1_0_23:notes">
            <a:extLst>
              <a:ext uri="{FF2B5EF4-FFF2-40B4-BE49-F238E27FC236}">
                <a16:creationId xmlns:a16="http://schemas.microsoft.com/office/drawing/2014/main" id="{A81348A8-9A94-1CE1-85F6-ECBC38C8096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Tree>
    <p:extLst>
      <p:ext uri="{BB962C8B-B14F-4D97-AF65-F5344CB8AC3E}">
        <p14:creationId xmlns:p14="http://schemas.microsoft.com/office/powerpoint/2010/main" val="919040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Extraordinary success in the past from both Gavi and GF – we are advocating for things that work and that are making an impact</a:t>
            </a:r>
          </a:p>
        </p:txBody>
      </p:sp>
      <p:sp>
        <p:nvSpPr>
          <p:cNvPr id="4" name="Slide Number Placeholder 3"/>
          <p:cNvSpPr>
            <a:spLocks noGrp="1"/>
          </p:cNvSpPr>
          <p:nvPr>
            <p:ph type="sldNum" sz="quarter" idx="5"/>
          </p:nvPr>
        </p:nvSpPr>
        <p:spPr/>
        <p:txBody>
          <a:bodyPr/>
          <a:lstStyle/>
          <a:p>
            <a:fld id="{85CAB7BD-39FC-4025-912E-E0A3855D3673}" type="slidenum">
              <a:rPr lang="en-US" smtClean="0"/>
              <a:t>32</a:t>
            </a:fld>
            <a:endParaRPr lang="en-US"/>
          </a:p>
        </p:txBody>
      </p:sp>
    </p:spTree>
    <p:extLst>
      <p:ext uri="{BB962C8B-B14F-4D97-AF65-F5344CB8AC3E}">
        <p14:creationId xmlns:p14="http://schemas.microsoft.com/office/powerpoint/2010/main" val="4194179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70F87CDE-0199-19C0-8160-CCB91821E71C}"/>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134BD99C-5631-1572-09C4-4739F87E415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3987CB93-6443-C682-63FD-D628BACE850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2" name="Google Shape;262;g14388b835e1_0_23:notes">
            <a:extLst>
              <a:ext uri="{FF2B5EF4-FFF2-40B4-BE49-F238E27FC236}">
                <a16:creationId xmlns:a16="http://schemas.microsoft.com/office/drawing/2014/main" id="{2B1C5725-B1A4-2280-66B5-7087C0289374}"/>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extLst>
      <p:ext uri="{BB962C8B-B14F-4D97-AF65-F5344CB8AC3E}">
        <p14:creationId xmlns:p14="http://schemas.microsoft.com/office/powerpoint/2010/main" val="4004313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497B79BF-8193-B154-755B-FDF67CCA0B45}"/>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E394F68F-B442-EC64-527E-74D398E811A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6AFD746F-0783-119F-6512-74C1FC729CA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2" name="Google Shape;262;g14388b835e1_0_23:notes">
            <a:extLst>
              <a:ext uri="{FF2B5EF4-FFF2-40B4-BE49-F238E27FC236}">
                <a16:creationId xmlns:a16="http://schemas.microsoft.com/office/drawing/2014/main" id="{DEECA607-328B-7BD6-9DFB-459623DC1C84}"/>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extLst>
      <p:ext uri="{BB962C8B-B14F-4D97-AF65-F5344CB8AC3E}">
        <p14:creationId xmlns:p14="http://schemas.microsoft.com/office/powerpoint/2010/main" val="112686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a:p>
        </p:txBody>
      </p:sp>
      <p:sp>
        <p:nvSpPr>
          <p:cNvPr id="4" name="Slide Number Placeholder 3"/>
          <p:cNvSpPr>
            <a:spLocks noGrp="1"/>
          </p:cNvSpPr>
          <p:nvPr>
            <p:ph type="sldNum" sz="quarter" idx="5"/>
          </p:nvPr>
        </p:nvSpPr>
        <p:spPr/>
        <p:txBody>
          <a:bodyPr/>
          <a:lstStyle/>
          <a:p>
            <a:fld id="{85CAB7BD-39FC-4025-912E-E0A3855D3673}" type="slidenum">
              <a:rPr lang="en-US" smtClean="0"/>
              <a:t>36</a:t>
            </a:fld>
            <a:endParaRPr lang="en-US"/>
          </a:p>
        </p:txBody>
      </p:sp>
    </p:spTree>
    <p:extLst>
      <p:ext uri="{BB962C8B-B14F-4D97-AF65-F5344CB8AC3E}">
        <p14:creationId xmlns:p14="http://schemas.microsoft.com/office/powerpoint/2010/main" val="4115399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AB2B7879-D377-0CFE-DAA4-76F36702F100}"/>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CE55CB8A-A70C-A326-909D-DCE2BBEA65C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27DD66D8-8526-EA64-7AC5-BDF121E3BC5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2" name="Google Shape;262;g14388b835e1_0_23:notes">
            <a:extLst>
              <a:ext uri="{FF2B5EF4-FFF2-40B4-BE49-F238E27FC236}">
                <a16:creationId xmlns:a16="http://schemas.microsoft.com/office/drawing/2014/main" id="{5FDD9435-1237-A392-7D1F-EA32AC442452}"/>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45</a:t>
            </a:fld>
            <a:endParaRPr/>
          </a:p>
        </p:txBody>
      </p:sp>
    </p:spTree>
    <p:extLst>
      <p:ext uri="{BB962C8B-B14F-4D97-AF65-F5344CB8AC3E}">
        <p14:creationId xmlns:p14="http://schemas.microsoft.com/office/powerpoint/2010/main" val="2651424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73CF79BB-DB0F-498B-C848-643F20DB58DF}"/>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7EE6E4BF-F9AB-ED80-B9CB-0F45D0C7248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8F1EA941-C0BC-39FB-01C0-74C6E1C2A30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2" name="Google Shape;262;g14388b835e1_0_23:notes">
            <a:extLst>
              <a:ext uri="{FF2B5EF4-FFF2-40B4-BE49-F238E27FC236}">
                <a16:creationId xmlns:a16="http://schemas.microsoft.com/office/drawing/2014/main" id="{868CE4EB-F72D-9A89-2FE7-FFBBAB937BF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46</a:t>
            </a:fld>
            <a:endParaRPr/>
          </a:p>
        </p:txBody>
      </p:sp>
    </p:spTree>
    <p:extLst>
      <p:ext uri="{BB962C8B-B14F-4D97-AF65-F5344CB8AC3E}">
        <p14:creationId xmlns:p14="http://schemas.microsoft.com/office/powerpoint/2010/main" val="1938688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f1ec144a3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1f1ec144a3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fontAlgn="base">
              <a:buFont typeface="+mj-lt"/>
              <a:buAutoNum type="arabicPeriod"/>
            </a:pPr>
            <a:endParaRPr lang="en-US" sz="1800" b="0" i="0" u="none" strike="noStrike" dirty="0">
              <a:solidFill>
                <a:srgbClr val="000000"/>
              </a:solidFill>
              <a:effectLst/>
              <a:latin typeface="Arial" panose="020B0604020202020204" pitchFamily="34" charset="0"/>
            </a:endParaRPr>
          </a:p>
        </p:txBody>
      </p:sp>
      <p:sp>
        <p:nvSpPr>
          <p:cNvPr id="163" name="Google Shape;163;g1f1ec144a3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rtl="0" fontAlgn="base">
              <a:buFont typeface="+mj-lt"/>
              <a:buNone/>
            </a:pPr>
            <a:r>
              <a:rPr lang="en-US" i="1" dirty="0"/>
              <a:t>Karyne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0472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dd29ec108d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dd29ec108d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buNone/>
            </a:pPr>
            <a:r>
              <a:rPr lang="en-US" sz="1800" b="0" i="1" u="none" strike="noStrike" dirty="0">
                <a:solidFill>
                  <a:srgbClr val="000000"/>
                </a:solidFill>
                <a:effectLst/>
                <a:latin typeface="Arial" panose="020B0604020202020204" pitchFamily="34" charset="0"/>
              </a:rPr>
              <a:t>Karyne</a:t>
            </a:r>
          </a:p>
        </p:txBody>
      </p:sp>
      <p:sp>
        <p:nvSpPr>
          <p:cNvPr id="171" name="Google Shape;171;g1dd29ec108d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a:extLst>
            <a:ext uri="{FF2B5EF4-FFF2-40B4-BE49-F238E27FC236}">
              <a16:creationId xmlns:a16="http://schemas.microsoft.com/office/drawing/2014/main" id="{BC831706-F08E-BEE6-44C2-C29E1CA645E5}"/>
            </a:ext>
          </a:extLst>
        </p:cNvPr>
        <p:cNvGrpSpPr/>
        <p:nvPr/>
      </p:nvGrpSpPr>
      <p:grpSpPr>
        <a:xfrm>
          <a:off x="0" y="0"/>
          <a:ext cx="0" cy="0"/>
          <a:chOff x="0" y="0"/>
          <a:chExt cx="0" cy="0"/>
        </a:xfrm>
      </p:grpSpPr>
      <p:sp>
        <p:nvSpPr>
          <p:cNvPr id="314" name="Google Shape;314;g21ba38bafd0_0_10:notes">
            <a:extLst>
              <a:ext uri="{FF2B5EF4-FFF2-40B4-BE49-F238E27FC236}">
                <a16:creationId xmlns:a16="http://schemas.microsoft.com/office/drawing/2014/main" id="{46011B45-FBF6-E9EA-4271-143332B861A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sz="1100" dirty="0"/>
              <a:t>Susan</a:t>
            </a:r>
            <a:endParaRPr sz="1100" dirty="0"/>
          </a:p>
        </p:txBody>
      </p:sp>
      <p:sp>
        <p:nvSpPr>
          <p:cNvPr id="315" name="Google Shape;315;g21ba38bafd0_0_10:notes">
            <a:extLst>
              <a:ext uri="{FF2B5EF4-FFF2-40B4-BE49-F238E27FC236}">
                <a16:creationId xmlns:a16="http://schemas.microsoft.com/office/drawing/2014/main" id="{D3B7A76F-BA06-50F2-692D-462483AD736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0378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9BAC84DE-8B39-53DD-D40E-3D772381CB86}"/>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B8500180-E9A9-9461-5BB0-2BDFE09E423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E370CB6A-F9FF-BDE9-576E-2639BB221E0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2" name="Google Shape;262;g14388b835e1_0_23:notes">
            <a:extLst>
              <a:ext uri="{FF2B5EF4-FFF2-40B4-BE49-F238E27FC236}">
                <a16:creationId xmlns:a16="http://schemas.microsoft.com/office/drawing/2014/main" id="{AD33FE8B-5945-A726-9B2A-A944D839A60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1974679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4B0287D4-0B99-B706-DE40-F52500761A0C}"/>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C43B30D7-3808-17CF-1B16-1A5363527F4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86EEDBC0-3FBB-AAFE-426A-41A3642C264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a:extLst>
              <a:ext uri="{FF2B5EF4-FFF2-40B4-BE49-F238E27FC236}">
                <a16:creationId xmlns:a16="http://schemas.microsoft.com/office/drawing/2014/main" id="{99F15525-9237-8B2A-91F4-055DA9D659F2}"/>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534312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F34D5EB5-088F-5E29-1974-8B86A59E651A}"/>
            </a:ext>
          </a:extLst>
        </p:cNvPr>
        <p:cNvGrpSpPr/>
        <p:nvPr/>
      </p:nvGrpSpPr>
      <p:grpSpPr>
        <a:xfrm>
          <a:off x="0" y="0"/>
          <a:ext cx="0" cy="0"/>
          <a:chOff x="0" y="0"/>
          <a:chExt cx="0" cy="0"/>
        </a:xfrm>
      </p:grpSpPr>
      <p:sp>
        <p:nvSpPr>
          <p:cNvPr id="260" name="Google Shape;260;g14388b835e1_0_23:notes">
            <a:extLst>
              <a:ext uri="{FF2B5EF4-FFF2-40B4-BE49-F238E27FC236}">
                <a16:creationId xmlns:a16="http://schemas.microsoft.com/office/drawing/2014/main" id="{56F5879F-CAB7-BE48-3AF8-5859A8697A0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14388b835e1_0_23:notes">
            <a:extLst>
              <a:ext uri="{FF2B5EF4-FFF2-40B4-BE49-F238E27FC236}">
                <a16:creationId xmlns:a16="http://schemas.microsoft.com/office/drawing/2014/main" id="{866653A4-CEDD-0561-3767-10960F41175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388b835e1_0_23:notes">
            <a:extLst>
              <a:ext uri="{FF2B5EF4-FFF2-40B4-BE49-F238E27FC236}">
                <a16:creationId xmlns:a16="http://schemas.microsoft.com/office/drawing/2014/main" id="{06C70CB6-0558-65D0-CB53-22AB313F7C0B}"/>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2859028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 name="Google Shape;79;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
        <p:cNvGrpSpPr/>
        <p:nvPr/>
      </p:nvGrpSpPr>
      <p:grpSpPr>
        <a:xfrm>
          <a:off x="0" y="0"/>
          <a:ext cx="0" cy="0"/>
          <a:chOff x="0" y="0"/>
          <a:chExt cx="0" cy="0"/>
        </a:xfrm>
      </p:grpSpPr>
      <p:sp>
        <p:nvSpPr>
          <p:cNvPr id="19" name="Google Shape;19;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1" name="Google Shape;21;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06430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11/20/2025</a:t>
            </a:fld>
            <a:endParaRPr lang="en-US"/>
          </a:p>
        </p:txBody>
      </p:sp>
    </p:spTree>
    <p:extLst>
      <p:ext uri="{BB962C8B-B14F-4D97-AF65-F5344CB8AC3E}">
        <p14:creationId xmlns:p14="http://schemas.microsoft.com/office/powerpoint/2010/main" val="2234858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9"/>
        <p:cNvGrpSpPr/>
        <p:nvPr/>
      </p:nvGrpSpPr>
      <p:grpSpPr>
        <a:xfrm>
          <a:off x="0" y="0"/>
          <a:ext cx="0" cy="0"/>
          <a:chOff x="0" y="0"/>
          <a:chExt cx="0" cy="0"/>
        </a:xfrm>
      </p:grpSpPr>
      <p:sp>
        <p:nvSpPr>
          <p:cNvPr id="90" name="Google Shape;90;g1dd29ec108d_0_110"/>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g1dd29ec108d_0_110"/>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853"/>
              </a:spcBef>
              <a:spcAft>
                <a:spcPts val="0"/>
              </a:spcAft>
              <a:buClr>
                <a:srgbClr val="888888"/>
              </a:buClr>
              <a:buSzPts val="4267"/>
              <a:buNone/>
              <a:defRPr>
                <a:solidFill>
                  <a:srgbClr val="888888"/>
                </a:solidFill>
              </a:defRPr>
            </a:lvl1pPr>
            <a:lvl2pPr lvl="1" algn="ctr">
              <a:lnSpc>
                <a:spcPct val="100000"/>
              </a:lnSpc>
              <a:spcBef>
                <a:spcPts val="747"/>
              </a:spcBef>
              <a:spcAft>
                <a:spcPts val="0"/>
              </a:spcAft>
              <a:buClr>
                <a:srgbClr val="888888"/>
              </a:buClr>
              <a:buSzPts val="3733"/>
              <a:buNone/>
              <a:defRPr>
                <a:solidFill>
                  <a:srgbClr val="888888"/>
                </a:solidFill>
              </a:defRPr>
            </a:lvl2pPr>
            <a:lvl3pPr lvl="2" algn="ctr">
              <a:lnSpc>
                <a:spcPct val="100000"/>
              </a:lnSpc>
              <a:spcBef>
                <a:spcPts val="640"/>
              </a:spcBef>
              <a:spcAft>
                <a:spcPts val="0"/>
              </a:spcAft>
              <a:buClr>
                <a:srgbClr val="888888"/>
              </a:buClr>
              <a:buSzPts val="3200"/>
              <a:buNone/>
              <a:defRPr>
                <a:solidFill>
                  <a:srgbClr val="888888"/>
                </a:solidFill>
              </a:defRPr>
            </a:lvl3pPr>
            <a:lvl4pPr lvl="3" algn="ctr">
              <a:lnSpc>
                <a:spcPct val="100000"/>
              </a:lnSpc>
              <a:spcBef>
                <a:spcPts val="533"/>
              </a:spcBef>
              <a:spcAft>
                <a:spcPts val="0"/>
              </a:spcAft>
              <a:buClr>
                <a:srgbClr val="888888"/>
              </a:buClr>
              <a:buSzPts val="2667"/>
              <a:buNone/>
              <a:defRPr>
                <a:solidFill>
                  <a:srgbClr val="888888"/>
                </a:solidFill>
              </a:defRPr>
            </a:lvl4pPr>
            <a:lvl5pPr lvl="4" algn="ctr">
              <a:lnSpc>
                <a:spcPct val="100000"/>
              </a:lnSpc>
              <a:spcBef>
                <a:spcPts val="533"/>
              </a:spcBef>
              <a:spcAft>
                <a:spcPts val="0"/>
              </a:spcAft>
              <a:buClr>
                <a:srgbClr val="888888"/>
              </a:buClr>
              <a:buSzPts val="2667"/>
              <a:buNone/>
              <a:defRPr>
                <a:solidFill>
                  <a:srgbClr val="888888"/>
                </a:solidFill>
              </a:defRPr>
            </a:lvl5pPr>
            <a:lvl6pPr lvl="5" algn="ctr">
              <a:lnSpc>
                <a:spcPct val="100000"/>
              </a:lnSpc>
              <a:spcBef>
                <a:spcPts val="533"/>
              </a:spcBef>
              <a:spcAft>
                <a:spcPts val="0"/>
              </a:spcAft>
              <a:buClr>
                <a:srgbClr val="888888"/>
              </a:buClr>
              <a:buSzPts val="2667"/>
              <a:buNone/>
              <a:defRPr>
                <a:solidFill>
                  <a:srgbClr val="888888"/>
                </a:solidFill>
              </a:defRPr>
            </a:lvl6pPr>
            <a:lvl7pPr lvl="6" algn="ctr">
              <a:lnSpc>
                <a:spcPct val="100000"/>
              </a:lnSpc>
              <a:spcBef>
                <a:spcPts val="533"/>
              </a:spcBef>
              <a:spcAft>
                <a:spcPts val="0"/>
              </a:spcAft>
              <a:buClr>
                <a:srgbClr val="888888"/>
              </a:buClr>
              <a:buSzPts val="2667"/>
              <a:buNone/>
              <a:defRPr>
                <a:solidFill>
                  <a:srgbClr val="888888"/>
                </a:solidFill>
              </a:defRPr>
            </a:lvl7pPr>
            <a:lvl8pPr lvl="7" algn="ctr">
              <a:lnSpc>
                <a:spcPct val="100000"/>
              </a:lnSpc>
              <a:spcBef>
                <a:spcPts val="533"/>
              </a:spcBef>
              <a:spcAft>
                <a:spcPts val="0"/>
              </a:spcAft>
              <a:buClr>
                <a:srgbClr val="888888"/>
              </a:buClr>
              <a:buSzPts val="2667"/>
              <a:buNone/>
              <a:defRPr>
                <a:solidFill>
                  <a:srgbClr val="888888"/>
                </a:solidFill>
              </a:defRPr>
            </a:lvl8pPr>
            <a:lvl9pPr lvl="8" algn="ctr">
              <a:lnSpc>
                <a:spcPct val="100000"/>
              </a:lnSpc>
              <a:spcBef>
                <a:spcPts val="533"/>
              </a:spcBef>
              <a:spcAft>
                <a:spcPts val="0"/>
              </a:spcAft>
              <a:buClr>
                <a:srgbClr val="888888"/>
              </a:buClr>
              <a:buSzPts val="2667"/>
              <a:buNone/>
              <a:defRPr>
                <a:solidFill>
                  <a:srgbClr val="888888"/>
                </a:solidFill>
              </a:defRPr>
            </a:lvl9pPr>
          </a:lstStyle>
          <a:p>
            <a:endParaRPr/>
          </a:p>
        </p:txBody>
      </p:sp>
      <p:sp>
        <p:nvSpPr>
          <p:cNvPr id="92" name="Google Shape;92;g1dd29ec108d_0_110"/>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1dd29ec108d_0_110"/>
          <p:cNvSpPr txBox="1">
            <a:spLocks noGrp="1"/>
          </p:cNvSpPr>
          <p:nvPr>
            <p:ph type="sldNum" idx="12"/>
          </p:nvPr>
        </p:nvSpPr>
        <p:spPr>
          <a:xfrm>
            <a:off x="0" y="0"/>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2"/>
        <p:cNvGrpSpPr/>
        <p:nvPr/>
      </p:nvGrpSpPr>
      <p:grpSpPr>
        <a:xfrm>
          <a:off x="0" y="0"/>
          <a:ext cx="0" cy="0"/>
          <a:chOff x="0" y="0"/>
          <a:chExt cx="0" cy="0"/>
        </a:xfrm>
      </p:grpSpPr>
      <p:sp>
        <p:nvSpPr>
          <p:cNvPr id="113" name="Google Shape;113;g1dd29ec108d_0_129"/>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5867"/>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1dd29ec108d_0_129"/>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5" name="Google Shape;115;g1dd29ec108d_0_129"/>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6" name="Google Shape;116;g1dd29ec108d_0_129"/>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7" name="Google Shape;117;g1dd29ec108d_0_129"/>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8" name="Google Shape;118;g1dd29ec108d_0_129"/>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g1dd29ec108d_0_129"/>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0"/>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1"/>
        <p:cNvGrpSpPr/>
        <p:nvPr/>
      </p:nvGrpSpPr>
      <p:grpSpPr>
        <a:xfrm>
          <a:off x="0" y="0"/>
          <a:ext cx="0" cy="0"/>
          <a:chOff x="0" y="0"/>
          <a:chExt cx="0" cy="0"/>
        </a:xfrm>
      </p:grpSpPr>
      <p:sp>
        <p:nvSpPr>
          <p:cNvPr id="122" name="Google Shape;122;g1dd29ec108d_0_145"/>
          <p:cNvSpPr txBox="1">
            <a:spLocks noGrp="1"/>
          </p:cNvSpPr>
          <p:nvPr>
            <p:ph type="title"/>
          </p:nvPr>
        </p:nvSpPr>
        <p:spPr>
          <a:xfrm>
            <a:off x="457202" y="204787"/>
            <a:ext cx="3008400" cy="871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g1dd29ec108d_0_145"/>
          <p:cNvSpPr txBox="1">
            <a:spLocks noGrp="1"/>
          </p:cNvSpPr>
          <p:nvPr>
            <p:ph type="body" idx="1"/>
          </p:nvPr>
        </p:nvSpPr>
        <p:spPr>
          <a:xfrm>
            <a:off x="3575050" y="204789"/>
            <a:ext cx="4235400" cy="43899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24" name="Google Shape;124;g1dd29ec108d_0_145"/>
          <p:cNvSpPr txBox="1">
            <a:spLocks noGrp="1"/>
          </p:cNvSpPr>
          <p:nvPr>
            <p:ph type="body" idx="2"/>
          </p:nvPr>
        </p:nvSpPr>
        <p:spPr>
          <a:xfrm>
            <a:off x="457202"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5" name="Google Shape;125;g1dd29ec108d_0_145"/>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1dd29ec108d_0_145"/>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7"/>
        <p:cNvGrpSpPr/>
        <p:nvPr/>
      </p:nvGrpSpPr>
      <p:grpSpPr>
        <a:xfrm>
          <a:off x="0" y="0"/>
          <a:ext cx="0" cy="0"/>
          <a:chOff x="0" y="0"/>
          <a:chExt cx="0" cy="0"/>
        </a:xfrm>
      </p:grpSpPr>
      <p:sp>
        <p:nvSpPr>
          <p:cNvPr id="128" name="Google Shape;128;g1dd29ec108d_0_151"/>
          <p:cNvSpPr txBox="1">
            <a:spLocks noGrp="1"/>
          </p:cNvSpPr>
          <p:nvPr>
            <p:ph type="title"/>
          </p:nvPr>
        </p:nvSpPr>
        <p:spPr>
          <a:xfrm>
            <a:off x="1792288" y="3600451"/>
            <a:ext cx="5486400" cy="425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g1dd29ec108d_0_151"/>
          <p:cNvSpPr>
            <a:spLocks noGrp="1"/>
          </p:cNvSpPr>
          <p:nvPr>
            <p:ph type="pic" idx="2"/>
          </p:nvPr>
        </p:nvSpPr>
        <p:spPr>
          <a:xfrm>
            <a:off x="1792288" y="459581"/>
            <a:ext cx="5486400" cy="3086100"/>
          </a:xfrm>
          <a:prstGeom prst="rect">
            <a:avLst/>
          </a:prstGeom>
          <a:noFill/>
          <a:ln>
            <a:noFill/>
          </a:ln>
        </p:spPr>
      </p:sp>
      <p:sp>
        <p:nvSpPr>
          <p:cNvPr id="130" name="Google Shape;130;g1dd29ec108d_0_151"/>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1" name="Google Shape;131;g1dd29ec108d_0_151"/>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1dd29ec108d_0_151"/>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g1dd29ec108d_0_157"/>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1dd29ec108d_0_157"/>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6" name="Google Shape;136;g1dd29ec108d_0_157"/>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1dd29ec108d_0_157"/>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8"/>
        <p:cNvGrpSpPr/>
        <p:nvPr/>
      </p:nvGrpSpPr>
      <p:grpSpPr>
        <a:xfrm>
          <a:off x="0" y="0"/>
          <a:ext cx="0" cy="0"/>
          <a:chOff x="0" y="0"/>
          <a:chExt cx="0" cy="0"/>
        </a:xfrm>
      </p:grpSpPr>
      <p:sp>
        <p:nvSpPr>
          <p:cNvPr id="139" name="Google Shape;139;g1dd29ec108d_0_162"/>
          <p:cNvSpPr txBox="1">
            <a:spLocks noGrp="1"/>
          </p:cNvSpPr>
          <p:nvPr>
            <p:ph type="title"/>
          </p:nvPr>
        </p:nvSpPr>
        <p:spPr>
          <a:xfrm rot="5400000">
            <a:off x="5016458" y="1818780"/>
            <a:ext cx="4388700" cy="1163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1dd29ec108d_0_162"/>
          <p:cNvSpPr txBox="1">
            <a:spLocks noGrp="1"/>
          </p:cNvSpPr>
          <p:nvPr>
            <p:ph type="body" idx="1"/>
          </p:nvPr>
        </p:nvSpPr>
        <p:spPr>
          <a:xfrm rot="5400000">
            <a:off x="1272750" y="-609570"/>
            <a:ext cx="43887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1" name="Google Shape;141;g1dd29ec108d_0_162"/>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1dd29ec108d_0_162"/>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3" name="Google Shape;143;g1dd29ec108d_0_162"/>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34" name="Google Shape;34;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98073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11/20/2025</a:t>
            </a:fld>
            <a:endParaRPr lang="en-US"/>
          </a:p>
        </p:txBody>
      </p:sp>
    </p:spTree>
    <p:extLst>
      <p:ext uri="{BB962C8B-B14F-4D97-AF65-F5344CB8AC3E}">
        <p14:creationId xmlns:p14="http://schemas.microsoft.com/office/powerpoint/2010/main" val="2631549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
        <p:nvSpPr>
          <p:cNvPr id="3" name="Date Placeholder 2"/>
          <p:cNvSpPr>
            <a:spLocks noGrp="1"/>
          </p:cNvSpPr>
          <p:nvPr>
            <p:ph type="dt" sz="half" idx="10"/>
          </p:nvPr>
        </p:nvSpPr>
        <p:spPr/>
        <p:txBody>
          <a:bodyPr/>
          <a:lstStyle/>
          <a:p>
            <a:fld id="{FFBF270F-56FE-4D70-A2BE-EE18789F1CAF}" type="datetime1">
              <a:rPr lang="en-US" smtClean="0"/>
              <a:t>11/20/2025</a:t>
            </a:fld>
            <a:endParaRPr lang="en-US"/>
          </a:p>
        </p:txBody>
      </p:sp>
    </p:spTree>
    <p:extLst>
      <p:ext uri="{BB962C8B-B14F-4D97-AF65-F5344CB8AC3E}">
        <p14:creationId xmlns:p14="http://schemas.microsoft.com/office/powerpoint/2010/main" val="3249227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48425-6B21-A1F0-10ED-D38E84C8B9DD}"/>
              </a:ext>
            </a:extLst>
          </p:cNvPr>
          <p:cNvSpPr>
            <a:spLocks noGrp="1"/>
          </p:cNvSpPr>
          <p:nvPr>
            <p:ph type="title"/>
          </p:nvPr>
        </p:nvSpPr>
        <p:spPr>
          <a:xfrm>
            <a:off x="457200" y="3578679"/>
            <a:ext cx="8229600" cy="85725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653613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RESULTSEdFund</a:t>
            </a:r>
          </a:p>
        </p:txBody>
      </p:sp>
      <p:pic>
        <p:nvPicPr>
          <p:cNvPr id="6" name="Picture 5" descr="instagram-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600" y="3896473"/>
            <a:ext cx="346528" cy="346528"/>
          </a:xfrm>
          <a:prstGeom prst="rect">
            <a:avLst/>
          </a:prstGeom>
        </p:spPr>
      </p:pic>
      <p:pic>
        <p:nvPicPr>
          <p:cNvPr id="8" name="Picture 7"/>
          <p:cNvPicPr>
            <a:picLocks noChangeAspect="1"/>
          </p:cNvPicPr>
          <p:nvPr userDrawn="1"/>
        </p:nvPicPr>
        <p:blipFill>
          <a:blip r:embed="rId4"/>
          <a:srcRect/>
          <a:stretch/>
        </p:blipFill>
        <p:spPr>
          <a:xfrm>
            <a:off x="465819" y="3405961"/>
            <a:ext cx="380089" cy="372708"/>
          </a:xfrm>
          <a:prstGeom prst="rect">
            <a:avLst/>
          </a:prstGeom>
        </p:spPr>
      </p:pic>
      <p:sp>
        <p:nvSpPr>
          <p:cNvPr id="9" name="Rectangle 8"/>
          <p:cNvSpPr/>
          <p:nvPr userDrawn="1"/>
        </p:nvSpPr>
        <p:spPr>
          <a:xfrm>
            <a:off x="835010" y="3391195"/>
            <a:ext cx="2278188" cy="369332"/>
          </a:xfrm>
          <a:prstGeom prst="rect">
            <a:avLst/>
          </a:prstGeom>
        </p:spPr>
        <p:txBody>
          <a:bodyPr wrap="none">
            <a:spAutoFit/>
          </a:bodyPr>
          <a:lstStyle/>
          <a:p>
            <a:pPr algn="l"/>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RESULTS_Tweets</a:t>
            </a:r>
          </a:p>
        </p:txBody>
      </p:sp>
      <p:sp>
        <p:nvSpPr>
          <p:cNvPr id="10" name="Rectangle 9"/>
          <p:cNvSpPr/>
          <p:nvPr userDrawn="1"/>
        </p:nvSpPr>
        <p:spPr>
          <a:xfrm>
            <a:off x="829129" y="4379071"/>
            <a:ext cx="2032929" cy="369332"/>
          </a:xfrm>
          <a:prstGeom prst="rect">
            <a:avLst/>
          </a:prstGeom>
        </p:spPr>
        <p:txBody>
          <a:bodyPr wrap="none">
            <a:spAutoFit/>
          </a:bodyPr>
          <a:lstStyle/>
          <a:p>
            <a:r>
              <a:rPr lang="en-US" baseline="0">
                <a:solidFill>
                  <a:schemeClr val="bg1"/>
                </a:solidFill>
                <a:latin typeface="Open Sans" pitchFamily="2" charset="0"/>
                <a:ea typeface="Open Sans" pitchFamily="2" charset="0"/>
                <a:cs typeface="Open Sans" pitchFamily="2" charset="0"/>
              </a:rPr>
              <a:t>@</a:t>
            </a:r>
            <a:r>
              <a:rPr lang="en-US" b="1" baseline="0">
                <a:solidFill>
                  <a:schemeClr val="bg1"/>
                </a:solidFill>
                <a:latin typeface="Open Sans" pitchFamily="2" charset="0"/>
                <a:ea typeface="Open Sans" pitchFamily="2" charset="0"/>
                <a:cs typeface="Open Sans" pitchFamily="2" charset="0"/>
              </a:rPr>
              <a:t>voices4results</a:t>
            </a:r>
            <a:endParaRPr lang="en-US" b="1">
              <a:solidFill>
                <a:schemeClr val="bg1"/>
              </a:solidFill>
              <a:latin typeface="Open Sans" pitchFamily="2" charset="0"/>
              <a:ea typeface="Open Sans" pitchFamily="2" charset="0"/>
              <a:cs typeface="Open Sans" pitchFamily="2" charset="0"/>
            </a:endParaRPr>
          </a:p>
        </p:txBody>
      </p:sp>
      <p:sp>
        <p:nvSpPr>
          <p:cNvPr id="11" name="TextBox 10"/>
          <p:cNvSpPr txBox="1"/>
          <p:nvPr userDrawn="1"/>
        </p:nvSpPr>
        <p:spPr>
          <a:xfrm>
            <a:off x="5270500" y="4178564"/>
            <a:ext cx="3419930" cy="553998"/>
          </a:xfrm>
          <a:prstGeom prst="rect">
            <a:avLst/>
          </a:prstGeom>
          <a:noFill/>
        </p:spPr>
        <p:txBody>
          <a:bodyPr wrap="square" rtlCol="0">
            <a:spAutoFit/>
          </a:bodyPr>
          <a:lstStyle/>
          <a:p>
            <a:pPr algn="r"/>
            <a:r>
              <a:rPr lang="en-US" sz="3000" b="1">
                <a:solidFill>
                  <a:schemeClr val="bg1"/>
                </a:solidFill>
                <a:latin typeface="Open Sans" pitchFamily="2" charset="0"/>
                <a:ea typeface="Open Sans" pitchFamily="2" charset="0"/>
                <a:cs typeface="Open Sans" pitchFamily="2" charset="0"/>
              </a:rPr>
              <a:t>www.results.org</a:t>
            </a:r>
          </a:p>
        </p:txBody>
      </p:sp>
    </p:spTree>
    <p:extLst>
      <p:ext uri="{BB962C8B-B14F-4D97-AF65-F5344CB8AC3E}">
        <p14:creationId xmlns:p14="http://schemas.microsoft.com/office/powerpoint/2010/main" val="3608803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15954"/>
            <a:ext cx="7772400" cy="1021556"/>
          </a:xfrm>
        </p:spPr>
        <p:txBody>
          <a:bodyPr anchor="t"/>
          <a:lstStyle>
            <a:lvl1pPr algn="l">
              <a:defRPr sz="4000" b="0" cap="none">
                <a:solidFill>
                  <a:schemeClr val="tx1"/>
                </a:solidFill>
              </a:defRPr>
            </a:lvl1pPr>
          </a:lstStyle>
          <a:p>
            <a:r>
              <a:rPr lang="en-US"/>
              <a:t>Click to edit master title style</a:t>
            </a:r>
          </a:p>
        </p:txBody>
      </p:sp>
      <p:sp>
        <p:nvSpPr>
          <p:cNvPr id="9" name="Title 1"/>
          <p:cNvSpPr txBox="1">
            <a:spLocks noGrp="1" noRot="1" noMove="1" noResize="1" noEditPoints="1" noAdjustHandles="1" noChangeArrowheads="1" noChangeShapeType="1"/>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cap="none">
                <a:solidFill>
                  <a:srgbClr val="E41034"/>
                </a:solidFill>
                <a:latin typeface="Open Sans" pitchFamily="2" charset="0"/>
                <a:ea typeface="Open Sans" pitchFamily="2" charset="0"/>
                <a:cs typeface="Open Sans" pitchFamily="2" charset="0"/>
              </a:rPr>
              <a:t>Click to edit master title style</a:t>
            </a:r>
          </a:p>
        </p:txBody>
      </p:sp>
    </p:spTree>
    <p:extLst>
      <p:ext uri="{BB962C8B-B14F-4D97-AF65-F5344CB8AC3E}">
        <p14:creationId xmlns:p14="http://schemas.microsoft.com/office/powerpoint/2010/main" val="26100544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DA52CB95-A36F-4BC0-873A-F09C4DFC6C9F}" type="datetime1">
              <a:rPr lang="en-US" smtClean="0"/>
              <a:t>11/20/2025</a:t>
            </a:fld>
            <a:endParaRPr lang="en-US"/>
          </a:p>
        </p:txBody>
      </p:sp>
    </p:spTree>
    <p:extLst>
      <p:ext uri="{BB962C8B-B14F-4D97-AF65-F5344CB8AC3E}">
        <p14:creationId xmlns:p14="http://schemas.microsoft.com/office/powerpoint/2010/main" val="737411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11/20/2025</a:t>
            </a:fld>
            <a:endParaRPr lang="en-US"/>
          </a:p>
        </p:txBody>
      </p:sp>
    </p:spTree>
    <p:extLst>
      <p:ext uri="{BB962C8B-B14F-4D97-AF65-F5344CB8AC3E}">
        <p14:creationId xmlns:p14="http://schemas.microsoft.com/office/powerpoint/2010/main" val="19356782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11/20/2025</a:t>
            </a:fld>
            <a:endParaRPr lang="en-US"/>
          </a:p>
        </p:txBody>
      </p:sp>
    </p:spTree>
    <p:extLst>
      <p:ext uri="{BB962C8B-B14F-4D97-AF65-F5344CB8AC3E}">
        <p14:creationId xmlns:p14="http://schemas.microsoft.com/office/powerpoint/2010/main" val="191391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6" y="1151335"/>
            <a:ext cx="4041775"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
        <p:nvSpPr>
          <p:cNvPr id="7" name="Date Placeholder 6"/>
          <p:cNvSpPr>
            <a:spLocks noGrp="1"/>
          </p:cNvSpPr>
          <p:nvPr>
            <p:ph type="dt" sz="half" idx="10"/>
          </p:nvPr>
        </p:nvSpPr>
        <p:spPr/>
        <p:txBody>
          <a:bodyPr/>
          <a:lstStyle/>
          <a:p>
            <a:fld id="{AFB8C497-781D-41D9-AC17-F05D66E7436C}" type="datetime1">
              <a:rPr lang="en-US" smtClean="0"/>
              <a:t>11/20/2025</a:t>
            </a:fld>
            <a:endParaRPr lang="en-US"/>
          </a:p>
        </p:txBody>
      </p:sp>
    </p:spTree>
    <p:extLst>
      <p:ext uri="{BB962C8B-B14F-4D97-AF65-F5344CB8AC3E}">
        <p14:creationId xmlns:p14="http://schemas.microsoft.com/office/powerpoint/2010/main" val="160204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41"/>
        <p:cNvGrpSpPr/>
        <p:nvPr/>
      </p:nvGrpSpPr>
      <p:grpSpPr>
        <a:xfrm>
          <a:off x="0" y="0"/>
          <a:ext cx="0" cy="0"/>
          <a:chOff x="0" y="0"/>
          <a:chExt cx="0" cy="0"/>
        </a:xfrm>
      </p:grpSpPr>
      <p:sp>
        <p:nvSpPr>
          <p:cNvPr id="42" name="Google Shape;42;p21"/>
          <p:cNvSpPr txBox="1">
            <a:spLocks noGrp="1"/>
          </p:cNvSpPr>
          <p:nvPr>
            <p:ph type="title"/>
          </p:nvPr>
        </p:nvSpPr>
        <p:spPr>
          <a:xfrm>
            <a:off x="457200" y="205978"/>
            <a:ext cx="8229600" cy="651272"/>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1"/>
          <p:cNvSpPr txBox="1">
            <a:spLocks noGrp="1"/>
          </p:cNvSpPr>
          <p:nvPr>
            <p:ph type="body" idx="1"/>
          </p:nvPr>
        </p:nvSpPr>
        <p:spPr>
          <a:xfrm>
            <a:off x="457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4" name="Google Shape;44;p21"/>
          <p:cNvSpPr txBox="1">
            <a:spLocks noGrp="1"/>
          </p:cNvSpPr>
          <p:nvPr>
            <p:ph type="body" idx="2"/>
          </p:nvPr>
        </p:nvSpPr>
        <p:spPr>
          <a:xfrm>
            <a:off x="4648200" y="971551"/>
            <a:ext cx="4038600" cy="3623072"/>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o"/>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o"/>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45" name="Google Shape;45;p21"/>
          <p:cNvSpPr txBox="1">
            <a:spLocks noGrp="1"/>
          </p:cNvSpPr>
          <p:nvPr>
            <p:ph type="dt" idx="10"/>
          </p:nvPr>
        </p:nvSpPr>
        <p:spPr>
          <a:xfrm>
            <a:off x="457200" y="4857751"/>
            <a:ext cx="2133600" cy="18335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1"/>
          <p:cNvSpPr txBox="1">
            <a:spLocks noGrp="1"/>
          </p:cNvSpPr>
          <p:nvPr>
            <p:ph type="ftr" idx="11"/>
          </p:nvPr>
        </p:nvSpPr>
        <p:spPr>
          <a:xfrm>
            <a:off x="3124200" y="4857751"/>
            <a:ext cx="2895600" cy="1833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Google Shape;47;p21"/>
          <p:cNvSpPr txBox="1">
            <a:spLocks noGrp="1"/>
          </p:cNvSpPr>
          <p:nvPr>
            <p:ph type="sldNum" idx="12"/>
          </p:nvPr>
        </p:nvSpPr>
        <p:spPr>
          <a:xfrm>
            <a:off x="6553200" y="4857751"/>
            <a:ext cx="2133600" cy="183356"/>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
        <p:nvSpPr>
          <p:cNvPr id="3" name="Date Placeholder 2"/>
          <p:cNvSpPr>
            <a:spLocks noGrp="1"/>
          </p:cNvSpPr>
          <p:nvPr>
            <p:ph type="dt" sz="half" idx="10"/>
          </p:nvPr>
        </p:nvSpPr>
        <p:spPr/>
        <p:txBody>
          <a:bodyPr/>
          <a:lstStyle/>
          <a:p>
            <a:fld id="{FFBF270F-56FE-4D70-A2BE-EE18789F1CAF}" type="datetime1">
              <a:rPr lang="en-US" smtClean="0"/>
              <a:t>11/20/2025</a:t>
            </a:fld>
            <a:endParaRPr lang="en-US"/>
          </a:p>
        </p:txBody>
      </p:sp>
    </p:spTree>
    <p:extLst>
      <p:ext uri="{BB962C8B-B14F-4D97-AF65-F5344CB8AC3E}">
        <p14:creationId xmlns:p14="http://schemas.microsoft.com/office/powerpoint/2010/main" val="980832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8A5FA-54E9-42CB-B8A4-AE77A1729632}" type="datetime1">
              <a:rPr lang="en-US" smtClean="0"/>
              <a:t>11/20/2025</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984222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241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hasCustomPrompt="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C7944C4A-46BC-4C46-B66D-C7A9D447712C}" type="datetime1">
              <a:rPr lang="en-US" smtClean="0"/>
              <a:t>11/20/2025</a:t>
            </a:fld>
            <a:endParaRPr lang="en-US"/>
          </a:p>
        </p:txBody>
      </p:sp>
    </p:spTree>
    <p:extLst>
      <p:ext uri="{BB962C8B-B14F-4D97-AF65-F5344CB8AC3E}">
        <p14:creationId xmlns:p14="http://schemas.microsoft.com/office/powerpoint/2010/main" val="1583247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7C3003A7-1037-45BD-B21E-FCF7B4B1F763}" type="datetime1">
              <a:rPr lang="en-US" smtClean="0"/>
              <a:t>11/20/2025</a:t>
            </a:fld>
            <a:endParaRPr lang="en-US"/>
          </a:p>
        </p:txBody>
      </p:sp>
    </p:spTree>
    <p:extLst>
      <p:ext uri="{BB962C8B-B14F-4D97-AF65-F5344CB8AC3E}">
        <p14:creationId xmlns:p14="http://schemas.microsoft.com/office/powerpoint/2010/main" val="32468468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24DD6DE4-73E4-4F6F-9DED-05B20E463ED2}" type="datetime1">
              <a:rPr lang="en-US" smtClean="0"/>
              <a:t>11/20/2025</a:t>
            </a:fld>
            <a:endParaRPr lang="en-US"/>
          </a:p>
        </p:txBody>
      </p:sp>
    </p:spTree>
    <p:extLst>
      <p:ext uri="{BB962C8B-B14F-4D97-AF65-F5344CB8AC3E}">
        <p14:creationId xmlns:p14="http://schemas.microsoft.com/office/powerpoint/2010/main" val="40368924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1162957" cy="4388644"/>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a:xfrm>
            <a:off x="457200" y="205979"/>
            <a:ext cx="6019800" cy="4388644"/>
          </a:xfrm>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E8BA829D-C31E-4F3D-9B87-664ADA6C4D47}" type="datetime1">
              <a:rPr lang="en-US" smtClean="0"/>
              <a:t>11/20/2025</a:t>
            </a:fld>
            <a:endParaRPr lang="en-US"/>
          </a:p>
        </p:txBody>
      </p:sp>
    </p:spTree>
    <p:extLst>
      <p:ext uri="{BB962C8B-B14F-4D97-AF65-F5344CB8AC3E}">
        <p14:creationId xmlns:p14="http://schemas.microsoft.com/office/powerpoint/2010/main" val="904506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339696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
        <p:cNvGrpSpPr/>
        <p:nvPr/>
      </p:nvGrpSpPr>
      <p:grpSpPr>
        <a:xfrm>
          <a:off x="0" y="0"/>
          <a:ext cx="0" cy="0"/>
          <a:chOff x="0" y="0"/>
          <a:chExt cx="0" cy="0"/>
        </a:xfrm>
      </p:grpSpPr>
      <p:sp>
        <p:nvSpPr>
          <p:cNvPr id="19" name="Google Shape;19;p3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1" name="Google Shape;21;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925179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2"/>
        <p:cNvGrpSpPr/>
        <p:nvPr/>
      </p:nvGrpSpPr>
      <p:grpSpPr>
        <a:xfrm>
          <a:off x="0" y="0"/>
          <a:ext cx="0" cy="0"/>
          <a:chOff x="0" y="0"/>
          <a:chExt cx="0" cy="0"/>
        </a:xfrm>
      </p:grpSpPr>
      <p:sp>
        <p:nvSpPr>
          <p:cNvPr id="33" name="Google Shape;33;gfc51e63954_0_52"/>
          <p:cNvSpPr txBox="1">
            <a:spLocks noGrp="1"/>
          </p:cNvSpPr>
          <p:nvPr>
            <p:ph type="body" idx="1"/>
          </p:nvPr>
        </p:nvSpPr>
        <p:spPr>
          <a:xfrm>
            <a:off x="311700" y="4230575"/>
            <a:ext cx="5998800" cy="6051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40"/>
              </a:spcBef>
              <a:spcAft>
                <a:spcPts val="0"/>
              </a:spcAft>
              <a:buSzPts val="3200"/>
              <a:buNone/>
              <a:defRPr/>
            </a:lvl1pPr>
          </a:lstStyle>
          <a:p>
            <a:endParaRPr/>
          </a:p>
        </p:txBody>
      </p:sp>
      <p:sp>
        <p:nvSpPr>
          <p:cNvPr id="34" name="Google Shape;34;gfc51e63954_0_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64207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48"/>
        <p:cNvGrpSpPr/>
        <p:nvPr/>
      </p:nvGrpSpPr>
      <p:grpSpPr>
        <a:xfrm>
          <a:off x="0" y="0"/>
          <a:ext cx="0" cy="0"/>
          <a:chOff x="0" y="0"/>
          <a:chExt cx="0" cy="0"/>
        </a:xfrm>
      </p:grpSpPr>
      <p:pic>
        <p:nvPicPr>
          <p:cNvPr id="49" name="Google Shape;49;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50" name="Google Shape;50;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51" name="Google Shape;51;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2" name="Google Shape;52;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3" name="Google Shape;53;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4" name="Google Shape;54;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Content Slide Teal + Image">
  <p:cSld name="Content Slide Teal + Image">
    <p:spTree>
      <p:nvGrpSpPr>
        <p:cNvPr id="1" name="Shape 45"/>
        <p:cNvGrpSpPr/>
        <p:nvPr/>
      </p:nvGrpSpPr>
      <p:grpSpPr>
        <a:xfrm>
          <a:off x="0" y="0"/>
          <a:ext cx="0" cy="0"/>
          <a:chOff x="0" y="0"/>
          <a:chExt cx="0" cy="0"/>
        </a:xfrm>
      </p:grpSpPr>
      <p:pic>
        <p:nvPicPr>
          <p:cNvPr id="46" name="Google Shape;46;g119407a4a4b_0_201"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pic>
        <p:nvPicPr>
          <p:cNvPr id="47" name="Google Shape;47;g119407a4a4b_0_201" descr="Picture 12"/>
          <p:cNvPicPr preferRelativeResize="0"/>
          <p:nvPr/>
        </p:nvPicPr>
        <p:blipFill rotWithShape="1">
          <a:blip r:embed="rId3">
            <a:alphaModFix/>
          </a:blip>
          <a:srcRect/>
          <a:stretch/>
        </p:blipFill>
        <p:spPr>
          <a:xfrm>
            <a:off x="5905500" y="4689908"/>
            <a:ext cx="2609850" cy="390526"/>
          </a:xfrm>
          <a:prstGeom prst="rect">
            <a:avLst/>
          </a:prstGeom>
          <a:noFill/>
          <a:ln>
            <a:noFill/>
          </a:ln>
        </p:spPr>
      </p:pic>
      <p:sp>
        <p:nvSpPr>
          <p:cNvPr id="48" name="Google Shape;48;g119407a4a4b_0_201"/>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49" name="Google Shape;49;g119407a4a4b_0_201"/>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0" name="Google Shape;50;g119407a4a4b_0_201"/>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1" name="Google Shape;51;g119407a4a4b_0_201"/>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Tree>
    <p:extLst>
      <p:ext uri="{BB962C8B-B14F-4D97-AF65-F5344CB8AC3E}">
        <p14:creationId xmlns:p14="http://schemas.microsoft.com/office/powerpoint/2010/main" val="34909390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Content Slide Teal + Image 1">
  <p:cSld name="Content Slide Teal + Image 1">
    <p:spTree>
      <p:nvGrpSpPr>
        <p:cNvPr id="1" name="Shape 52"/>
        <p:cNvGrpSpPr/>
        <p:nvPr/>
      </p:nvGrpSpPr>
      <p:grpSpPr>
        <a:xfrm>
          <a:off x="0" y="0"/>
          <a:ext cx="0" cy="0"/>
          <a:chOff x="0" y="0"/>
          <a:chExt cx="0" cy="0"/>
        </a:xfrm>
      </p:grpSpPr>
      <p:pic>
        <p:nvPicPr>
          <p:cNvPr id="53" name="Google Shape;53;g119407a4a4b_0_208" descr="Picture 11"/>
          <p:cNvPicPr preferRelativeResize="0"/>
          <p:nvPr/>
        </p:nvPicPr>
        <p:blipFill rotWithShape="1">
          <a:blip r:embed="rId2">
            <a:alphaModFix amt="10000"/>
          </a:blip>
          <a:srcRect/>
          <a:stretch/>
        </p:blipFill>
        <p:spPr>
          <a:xfrm>
            <a:off x="0" y="1298142"/>
            <a:ext cx="3851647" cy="3845358"/>
          </a:xfrm>
          <a:prstGeom prst="rect">
            <a:avLst/>
          </a:prstGeom>
          <a:noFill/>
          <a:ln>
            <a:noFill/>
          </a:ln>
        </p:spPr>
      </p:pic>
      <p:sp>
        <p:nvSpPr>
          <p:cNvPr id="54" name="Google Shape;54;g119407a4a4b_0_208"/>
          <p:cNvSpPr txBox="1">
            <a:spLocks noGrp="1"/>
          </p:cNvSpPr>
          <p:nvPr>
            <p:ph type="title"/>
          </p:nvPr>
        </p:nvSpPr>
        <p:spPr>
          <a:xfrm>
            <a:off x="574157" y="273844"/>
            <a:ext cx="4840500" cy="571800"/>
          </a:xfrm>
          <a:prstGeom prst="rect">
            <a:avLst/>
          </a:prstGeom>
          <a:noFill/>
          <a:ln>
            <a:noFill/>
          </a:ln>
        </p:spPr>
        <p:txBody>
          <a:bodyPr spcFirstLastPara="1" wrap="square" lIns="34275" tIns="34275" rIns="34275" bIns="34275" anchor="t" anchorCtr="0">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a:endParaRPr/>
          </a:p>
        </p:txBody>
      </p:sp>
      <p:sp>
        <p:nvSpPr>
          <p:cNvPr id="55" name="Google Shape;55;g119407a4a4b_0_208"/>
          <p:cNvSpPr/>
          <p:nvPr/>
        </p:nvSpPr>
        <p:spPr>
          <a:xfrm>
            <a:off x="8629109" y="4748828"/>
            <a:ext cx="277200" cy="277200"/>
          </a:xfrm>
          <a:prstGeom prst="ellipse">
            <a:avLst/>
          </a:prstGeom>
          <a:solidFill>
            <a:schemeClr val="accent1"/>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6" name="Google Shape;56;g119407a4a4b_0_208"/>
          <p:cNvSpPr txBox="1">
            <a:spLocks noGrp="1"/>
          </p:cNvSpPr>
          <p:nvPr>
            <p:ph type="body" idx="1"/>
          </p:nvPr>
        </p:nvSpPr>
        <p:spPr>
          <a:xfrm>
            <a:off x="574158" y="1026550"/>
            <a:ext cx="3756000" cy="3559800"/>
          </a:xfrm>
          <a:prstGeom prst="rect">
            <a:avLst/>
          </a:prstGeom>
          <a:noFill/>
          <a:ln>
            <a:noFill/>
          </a:ln>
        </p:spPr>
        <p:txBody>
          <a:bodyPr spcFirstLastPara="1" wrap="square" lIns="34275" tIns="34275" rIns="34275" bIns="34275" anchor="t" anchorCtr="0">
            <a:normAutofit/>
          </a:bodyPr>
          <a:lstStyle>
            <a:lvl1pPr marL="457200" lvl="0" indent="-317500" algn="l">
              <a:lnSpc>
                <a:spcPct val="133333"/>
              </a:lnSpc>
              <a:spcBef>
                <a:spcPts val="800"/>
              </a:spcBef>
              <a:spcAft>
                <a:spcPts val="0"/>
              </a:spcAft>
              <a:buClr>
                <a:srgbClr val="022077"/>
              </a:buClr>
              <a:buSzPts val="1400"/>
              <a:buChar char="•"/>
              <a:defRPr/>
            </a:lvl1pPr>
            <a:lvl2pPr marL="914400" lvl="1" indent="-317500" algn="l">
              <a:lnSpc>
                <a:spcPct val="133333"/>
              </a:lnSpc>
              <a:spcBef>
                <a:spcPts val="800"/>
              </a:spcBef>
              <a:spcAft>
                <a:spcPts val="0"/>
              </a:spcAft>
              <a:buClr>
                <a:srgbClr val="022077"/>
              </a:buClr>
              <a:buSzPts val="1400"/>
              <a:buChar char="o"/>
              <a:defRPr/>
            </a:lvl2pPr>
            <a:lvl3pPr marL="1371600" lvl="2" indent="-317500" algn="l">
              <a:lnSpc>
                <a:spcPct val="133333"/>
              </a:lnSpc>
              <a:spcBef>
                <a:spcPts val="800"/>
              </a:spcBef>
              <a:spcAft>
                <a:spcPts val="0"/>
              </a:spcAft>
              <a:buClr>
                <a:srgbClr val="022077"/>
              </a:buClr>
              <a:buSzPts val="1400"/>
              <a:buChar char="▪"/>
              <a:defRPr/>
            </a:lvl3pPr>
            <a:lvl4pPr marL="1828800" lvl="3" indent="-317500" algn="l">
              <a:lnSpc>
                <a:spcPct val="133333"/>
              </a:lnSpc>
              <a:spcBef>
                <a:spcPts val="800"/>
              </a:spcBef>
              <a:spcAft>
                <a:spcPts val="0"/>
              </a:spcAft>
              <a:buClr>
                <a:srgbClr val="022077"/>
              </a:buClr>
              <a:buSzPts val="1400"/>
              <a:buChar char="•"/>
              <a:defRPr/>
            </a:lvl4pPr>
            <a:lvl5pPr marL="2286000" lvl="4" indent="-317500" algn="l">
              <a:lnSpc>
                <a:spcPct val="133333"/>
              </a:lnSpc>
              <a:spcBef>
                <a:spcPts val="800"/>
              </a:spcBef>
              <a:spcAft>
                <a:spcPts val="0"/>
              </a:spcAft>
              <a:buClr>
                <a:srgbClr val="022077"/>
              </a:buClr>
              <a:buSzPts val="1400"/>
              <a:buChar char="o"/>
              <a:defRPr/>
            </a:lvl5pPr>
            <a:lvl6pPr marL="2743200" lvl="5" indent="-317500" algn="l">
              <a:lnSpc>
                <a:spcPct val="133333"/>
              </a:lnSpc>
              <a:spcBef>
                <a:spcPts val="800"/>
              </a:spcBef>
              <a:spcAft>
                <a:spcPts val="0"/>
              </a:spcAft>
              <a:buClr>
                <a:srgbClr val="022077"/>
              </a:buClr>
              <a:buSzPts val="1400"/>
              <a:buChar char="•"/>
              <a:defRPr/>
            </a:lvl6pPr>
            <a:lvl7pPr marL="3200400" lvl="6" indent="-317500" algn="l">
              <a:lnSpc>
                <a:spcPct val="133333"/>
              </a:lnSpc>
              <a:spcBef>
                <a:spcPts val="800"/>
              </a:spcBef>
              <a:spcAft>
                <a:spcPts val="0"/>
              </a:spcAft>
              <a:buClr>
                <a:srgbClr val="022077"/>
              </a:buClr>
              <a:buSzPts val="1400"/>
              <a:buChar char="•"/>
              <a:defRPr/>
            </a:lvl7pPr>
            <a:lvl8pPr marL="3657600" lvl="7" indent="-317500" algn="l">
              <a:lnSpc>
                <a:spcPct val="133333"/>
              </a:lnSpc>
              <a:spcBef>
                <a:spcPts val="800"/>
              </a:spcBef>
              <a:spcAft>
                <a:spcPts val="0"/>
              </a:spcAft>
              <a:buClr>
                <a:srgbClr val="022077"/>
              </a:buClr>
              <a:buSzPts val="1400"/>
              <a:buChar char="•"/>
              <a:defRPr/>
            </a:lvl8pPr>
            <a:lvl9pPr marL="4114800" lvl="8" indent="-317500" algn="l">
              <a:lnSpc>
                <a:spcPct val="133333"/>
              </a:lnSpc>
              <a:spcBef>
                <a:spcPts val="800"/>
              </a:spcBef>
              <a:spcAft>
                <a:spcPts val="0"/>
              </a:spcAft>
              <a:buClr>
                <a:srgbClr val="022077"/>
              </a:buClr>
              <a:buSzPts val="1400"/>
              <a:buChar char="•"/>
              <a:defRPr/>
            </a:lvl9pPr>
          </a:lstStyle>
          <a:p>
            <a:endParaRPr/>
          </a:p>
        </p:txBody>
      </p:sp>
      <p:sp>
        <p:nvSpPr>
          <p:cNvPr id="57" name="Google Shape;57;g119407a4a4b_0_208"/>
          <p:cNvSpPr txBox="1">
            <a:spLocks noGrp="1"/>
          </p:cNvSpPr>
          <p:nvPr>
            <p:ph type="sldNum" idx="12"/>
          </p:nvPr>
        </p:nvSpPr>
        <p:spPr>
          <a:xfrm>
            <a:off x="8670678" y="4795445"/>
            <a:ext cx="194700" cy="192300"/>
          </a:xfrm>
          <a:prstGeom prst="rect">
            <a:avLst/>
          </a:prstGeom>
          <a:noFill/>
          <a:ln>
            <a:noFill/>
          </a:ln>
        </p:spPr>
        <p:txBody>
          <a:bodyPr spcFirstLastPara="1" wrap="square" lIns="34275" tIns="34275" rIns="34275" bIns="34275" anchor="ctr" anchorCtr="0">
            <a:spAutoFit/>
          </a:bodyPr>
          <a:lstStyle>
            <a:lvl1pPr marL="0" marR="0" lvl="0"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800"/>
              <a:buFont typeface="Arial"/>
              <a:buNone/>
              <a:defRPr sz="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668335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680061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9"/>
        <p:cNvGrpSpPr/>
        <p:nvPr/>
      </p:nvGrpSpPr>
      <p:grpSpPr>
        <a:xfrm>
          <a:off x="0" y="0"/>
          <a:ext cx="0" cy="0"/>
          <a:chOff x="0" y="0"/>
          <a:chExt cx="0" cy="0"/>
        </a:xfrm>
      </p:grpSpPr>
    </p:spTree>
    <p:extLst>
      <p:ext uri="{BB962C8B-B14F-4D97-AF65-F5344CB8AC3E}">
        <p14:creationId xmlns:p14="http://schemas.microsoft.com/office/powerpoint/2010/main" val="8079474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0"/>
        <p:cNvGrpSpPr/>
        <p:nvPr/>
      </p:nvGrpSpPr>
      <p:grpSpPr>
        <a:xfrm>
          <a:off x="0" y="0"/>
          <a:ext cx="0" cy="0"/>
          <a:chOff x="0" y="0"/>
          <a:chExt cx="0" cy="0"/>
        </a:xfrm>
      </p:grpSpPr>
      <p:sp>
        <p:nvSpPr>
          <p:cNvPr id="71" name="Google Shape;71;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3" name="Google Shape;73;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4" name="Google Shape;74;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649711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6"/>
        <p:cNvGrpSpPr/>
        <p:nvPr/>
      </p:nvGrpSpPr>
      <p:grpSpPr>
        <a:xfrm>
          <a:off x="0" y="0"/>
          <a:ext cx="0" cy="0"/>
          <a:chOff x="0" y="0"/>
          <a:chExt cx="0" cy="0"/>
        </a:xfrm>
      </p:grpSpPr>
      <p:sp>
        <p:nvSpPr>
          <p:cNvPr id="77" name="Google Shape;77;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9"/>
          <p:cNvSpPr>
            <a:spLocks noGrp="1"/>
          </p:cNvSpPr>
          <p:nvPr>
            <p:ph type="pic" idx="2"/>
          </p:nvPr>
        </p:nvSpPr>
        <p:spPr>
          <a:xfrm>
            <a:off x="1792288" y="459581"/>
            <a:ext cx="5486400" cy="3086100"/>
          </a:xfrm>
          <a:prstGeom prst="rect">
            <a:avLst/>
          </a:prstGeom>
          <a:noFill/>
          <a:ln>
            <a:noFill/>
          </a:ln>
        </p:spPr>
      </p:sp>
      <p:sp>
        <p:nvSpPr>
          <p:cNvPr id="79" name="Google Shape;79;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0" name="Google Shape;80;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61605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2"/>
        <p:cNvGrpSpPr/>
        <p:nvPr/>
      </p:nvGrpSpPr>
      <p:grpSpPr>
        <a:xfrm>
          <a:off x="0" y="0"/>
          <a:ext cx="0" cy="0"/>
          <a:chOff x="0" y="0"/>
          <a:chExt cx="0" cy="0"/>
        </a:xfrm>
      </p:grpSpPr>
      <p:sp>
        <p:nvSpPr>
          <p:cNvPr id="83" name="Google Shape;83;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899559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7"/>
        <p:cNvGrpSpPr/>
        <p:nvPr/>
      </p:nvGrpSpPr>
      <p:grpSpPr>
        <a:xfrm>
          <a:off x="0" y="0"/>
          <a:ext cx="0" cy="0"/>
          <a:chOff x="0" y="0"/>
          <a:chExt cx="0" cy="0"/>
        </a:xfrm>
      </p:grpSpPr>
      <p:sp>
        <p:nvSpPr>
          <p:cNvPr id="88" name="Google Shape;88;p41"/>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1"/>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 name="Google Shape;90;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44157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5"/>
        <p:cNvGrpSpPr/>
        <p:nvPr/>
      </p:nvGrpSpPr>
      <p:grpSpPr>
        <a:xfrm>
          <a:off x="0" y="0"/>
          <a:ext cx="0" cy="0"/>
          <a:chOff x="0" y="0"/>
          <a:chExt cx="0" cy="0"/>
        </a:xfrm>
      </p:grpSpPr>
      <p:sp>
        <p:nvSpPr>
          <p:cNvPr id="56" name="Google Shape;56;p33"/>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8"/>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2" name="Google Shape;62;p3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9"/>
          <p:cNvSpPr>
            <a:spLocks noGrp="1"/>
          </p:cNvSpPr>
          <p:nvPr>
            <p:ph type="pic" idx="2"/>
          </p:nvPr>
        </p:nvSpPr>
        <p:spPr>
          <a:xfrm>
            <a:off x="1792288" y="459581"/>
            <a:ext cx="5486400" cy="3086100"/>
          </a:xfrm>
          <a:prstGeom prst="rect">
            <a:avLst/>
          </a:prstGeom>
          <a:noFill/>
          <a:ln>
            <a:noFill/>
          </a:ln>
        </p:spPr>
      </p:sp>
      <p:sp>
        <p:nvSpPr>
          <p:cNvPr id="68" name="Google Shape;68;p3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4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4">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710" r:id="rId11"/>
    <p:sldLayoutId id="214748371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pic>
        <p:nvPicPr>
          <p:cNvPr id="83" name="Google Shape;83;g1dd29ec108d_0_103" descr="RESULTS_logo_EN_CMYK_BIG (flat)2_RESULTS_logo_EN_CMYK_BIG.png"/>
          <p:cNvPicPr preferRelativeResize="0"/>
          <p:nvPr/>
        </p:nvPicPr>
        <p:blipFill rotWithShape="1">
          <a:blip r:embed="rId12">
            <a:alphaModFix/>
          </a:blip>
          <a:srcRect/>
          <a:stretch/>
        </p:blipFill>
        <p:spPr>
          <a:xfrm>
            <a:off x="7858691" y="143448"/>
            <a:ext cx="1223628" cy="982313"/>
          </a:xfrm>
          <a:prstGeom prst="rect">
            <a:avLst/>
          </a:prstGeom>
          <a:noFill/>
          <a:ln>
            <a:noFill/>
          </a:ln>
        </p:spPr>
      </p:pic>
      <p:sp>
        <p:nvSpPr>
          <p:cNvPr id="84" name="Google Shape;84;g1dd29ec108d_0_103"/>
          <p:cNvSpPr txBox="1">
            <a:spLocks noGrp="1"/>
          </p:cNvSpPr>
          <p:nvPr>
            <p:ph type="title"/>
          </p:nvPr>
        </p:nvSpPr>
        <p:spPr>
          <a:xfrm>
            <a:off x="457201" y="205979"/>
            <a:ext cx="7401600" cy="8574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g1dd29ec108d_0_103"/>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marR="0" lvl="0" indent="-499554" algn="l" rtl="0">
              <a:lnSpc>
                <a:spcPct val="100000"/>
              </a:lnSpc>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lnSpc>
                <a:spcPct val="100000"/>
              </a:lnSpc>
              <a:spcBef>
                <a:spcPts val="747"/>
              </a:spcBef>
              <a:spcAft>
                <a:spcPts val="0"/>
              </a:spcAft>
              <a:buClr>
                <a:schemeClr val="dk1"/>
              </a:buClr>
              <a:buSzPts val="3733"/>
              <a:buFont typeface="Courier New"/>
              <a:buChar char="o"/>
              <a:defRPr sz="3733" b="0" i="0" u="none" strike="noStrike" cap="none">
                <a:solidFill>
                  <a:schemeClr val="dk1"/>
                </a:solidFill>
                <a:latin typeface="Calibri"/>
                <a:ea typeface="Calibri"/>
                <a:cs typeface="Calibri"/>
                <a:sym typeface="Calibri"/>
              </a:defRPr>
            </a:lvl2pPr>
            <a:lvl3pPr marL="1371600" marR="0" lvl="2" indent="-431800" algn="l" rtl="0">
              <a:lnSpc>
                <a:spcPct val="100000"/>
              </a:lnSpc>
              <a:spcBef>
                <a:spcPts val="640"/>
              </a:spcBef>
              <a:spcAft>
                <a:spcPts val="0"/>
              </a:spcAft>
              <a:buClr>
                <a:schemeClr val="dk1"/>
              </a:buClr>
              <a:buSzPts val="3200"/>
              <a:buFont typeface="Noto Sans Symbols"/>
              <a:buChar char="▪"/>
              <a:defRPr sz="3200" b="0" i="0" u="none" strike="noStrike" cap="none">
                <a:solidFill>
                  <a:schemeClr val="dk1"/>
                </a:solidFill>
                <a:latin typeface="Calibri"/>
                <a:ea typeface="Calibri"/>
                <a:cs typeface="Calibri"/>
                <a:sym typeface="Calibri"/>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lnSpc>
                <a:spcPct val="100000"/>
              </a:lnSpc>
              <a:spcBef>
                <a:spcPts val="533"/>
              </a:spcBef>
              <a:spcAft>
                <a:spcPts val="0"/>
              </a:spcAft>
              <a:buClr>
                <a:schemeClr val="dk1"/>
              </a:buClr>
              <a:buSzPts val="2667"/>
              <a:buFont typeface="Courier New"/>
              <a:buChar char="o"/>
              <a:defRPr sz="2667" b="0" i="0" u="none" strike="noStrike" cap="none">
                <a:solidFill>
                  <a:schemeClr val="dk1"/>
                </a:solidFill>
                <a:latin typeface="Calibri"/>
                <a:ea typeface="Calibri"/>
                <a:cs typeface="Calibri"/>
                <a:sym typeface="Calibri"/>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86" name="Google Shape;86;g1dd29ec108d_0_103"/>
          <p:cNvSpPr txBox="1">
            <a:spLocks noGrp="1"/>
          </p:cNvSpPr>
          <p:nvPr>
            <p:ph type="dt" idx="10"/>
          </p:nvPr>
        </p:nvSpPr>
        <p:spPr>
          <a:xfrm>
            <a:off x="457200" y="4767264"/>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g1dd29ec108d_0_103"/>
          <p:cNvSpPr txBox="1">
            <a:spLocks noGrp="1"/>
          </p:cNvSpPr>
          <p:nvPr>
            <p:ph type="sldNum" idx="12"/>
          </p:nvPr>
        </p:nvSpPr>
        <p:spPr>
          <a:xfrm>
            <a:off x="0" y="2093"/>
            <a:ext cx="457200" cy="2739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1pPr>
            <a:lvl2pPr marL="0" marR="0" lvl="1"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2pPr>
            <a:lvl3pPr marL="0" marR="0" lvl="2"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3pPr>
            <a:lvl4pPr marL="0" marR="0" lvl="3"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4pPr>
            <a:lvl5pPr marL="0" marR="0" lvl="4"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5pPr>
            <a:lvl6pPr marL="0" marR="0" lvl="5"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6pPr>
            <a:lvl7pPr marL="0" marR="0" lvl="6"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7pPr>
            <a:lvl8pPr marL="0" marR="0" lvl="7"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8pPr>
            <a:lvl9pPr marL="0" marR="0" lvl="8" indent="0" algn="ctr"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88" name="Google Shape;88;g1dd29ec108d_0_103" descr="RESULTS_logo_EN_CMYK_BIG (flat)2_RESULTS_logo_EN_CMYK_BIG.png"/>
          <p:cNvPicPr preferRelativeResize="0"/>
          <p:nvPr/>
        </p:nvPicPr>
        <p:blipFill rotWithShape="1">
          <a:blip r:embed="rId13">
            <a:alphaModFix/>
          </a:blip>
          <a:srcRect/>
          <a:stretch/>
        </p:blipFill>
        <p:spPr>
          <a:xfrm>
            <a:off x="7858691" y="139015"/>
            <a:ext cx="1223629" cy="9823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4" r:id="rId1"/>
    <p:sldLayoutId id="2147483669" r:id="rId2"/>
    <p:sldLayoutId id="2147483670" r:id="rId3"/>
    <p:sldLayoutId id="2147483671" r:id="rId4"/>
    <p:sldLayoutId id="2147483672" r:id="rId5"/>
    <p:sldLayoutId id="2147483673" r:id="rId6"/>
    <p:sldLayoutId id="2147483674" r:id="rId7"/>
    <p:sldLayoutId id="2147483707" r:id="rId8"/>
    <p:sldLayoutId id="2147483708" r:id="rId9"/>
    <p:sldLayoutId id="214748370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3814493958"/>
      </p:ext>
    </p:extLst>
  </p:cSld>
  <p:clrMap bg1="lt1" tx1="dk1" bg2="lt2" tx2="dk2" accent1="accent1" accent2="accent2" accent3="accent3" accent4="accent4" accent5="accent5" accent6="accent6" hlink="hlink" folHlink="folHlink"/>
  <p:sldLayoutIdLst>
    <p:sldLayoutId id="2147483678" r:id="rId1"/>
    <p:sldLayoutId id="2147483679" r:id="rId2"/>
  </p:sldLayoutIdLst>
  <p:hf hdr="0" ftr="0" dt="0"/>
  <p:txStyles>
    <p:titleStyle>
      <a:lvl1pPr algn="ctr" defTabSz="457200" rtl="0" eaLnBrk="1" latinLnBrk="0" hangingPunct="1">
        <a:spcBef>
          <a:spcPct val="0"/>
        </a:spcBef>
        <a:buNone/>
        <a:defRPr sz="4200" b="1" kern="1200">
          <a:solidFill>
            <a:schemeClr val="bg1"/>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11/20/2025</a:t>
            </a:fld>
            <a:endParaRPr lang="en-US"/>
          </a:p>
        </p:txBody>
      </p:sp>
    </p:spTree>
    <p:extLst>
      <p:ext uri="{BB962C8B-B14F-4D97-AF65-F5344CB8AC3E}">
        <p14:creationId xmlns:p14="http://schemas.microsoft.com/office/powerpoint/2010/main" val="424988898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descr="RESULTS_logo_EN_CMYK_BIG (flat)2_RESULTS_logo_EN_CMYK_BIG.png"/>
          <p:cNvPicPr preferRelativeResize="0"/>
          <p:nvPr/>
        </p:nvPicPr>
        <p:blipFill rotWithShape="1">
          <a:blip r:embed="rId13">
            <a:alphaModFix/>
          </a:blip>
          <a:srcRect/>
          <a:stretch/>
        </p:blipFill>
        <p:spPr>
          <a:xfrm>
            <a:off x="7858691" y="80916"/>
            <a:ext cx="1223628" cy="982313"/>
          </a:xfrm>
          <a:prstGeom prst="rect">
            <a:avLst/>
          </a:prstGeom>
          <a:noFill/>
          <a:ln>
            <a:noFill/>
          </a:ln>
        </p:spPr>
      </p:pic>
      <p:sp>
        <p:nvSpPr>
          <p:cNvPr id="11" name="Google Shape;11;p29"/>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41975380"/>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video" Target="https://www.youtube.com/embed/D5iYBrgRcOo?feature=oembed"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8.xml"/><Relationship Id="rId6" Type="http://schemas.openxmlformats.org/officeDocument/2006/relationships/image" Target="../media/image12.png"/><Relationship Id="rId5" Type="http://schemas.openxmlformats.org/officeDocument/2006/relationships/hyperlink" Target="https://results.org/volunteers/action-center/action-alerts?vvsrc=%2fcampaigns%2f119808%2frespond" TargetMode="External"/><Relationship Id="rId4" Type="http://schemas.openxmlformats.org/officeDocument/2006/relationships/hyperlink" Target="https://docs.google.com/document/d/1fd264yYdxRO5IzTa63w2trEx35GOjaRxzLa2L3JakKY/edit?usp=sharin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results.org/volunteers/action-center/action-alerts?vvsrc=%2fcampaigns%2f115831%2frespond" TargetMode="External"/><Relationship Id="rId2" Type="http://schemas.openxmlformats.org/officeDocument/2006/relationships/notesSlide" Target="../notesSlides/notesSlide13.xml"/><Relationship Id="rId1" Type="http://schemas.openxmlformats.org/officeDocument/2006/relationships/slideLayout" Target="../slideLayouts/slideLayout38.xml"/><Relationship Id="rId5" Type="http://schemas.openxmlformats.org/officeDocument/2006/relationships/image" Target="../media/image31.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s://results.org/volunteers/action-center/action-alerts?vvsrc=%2fcampaigns%2f119808%2frespond" TargetMode="External"/><Relationship Id="rId5" Type="http://schemas.openxmlformats.org/officeDocument/2006/relationships/hyperlink" Target="https://docs.google.com/document/d/1fd264yYdxRO5IzTa63w2trEx35GOjaRxzLa2L3JakKY/edit?usp=sharing" TargetMode="Externa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hyperlink" Target="https://results.org/volunteers/action-center/action-alerts?vvsrc=%2fcampaigns%2f115831%2frespond"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results.org/volunteers/action-center/action-alerts?vvsrc=%2fCampaigns%2f129902%2fRespond" TargetMode="Externa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hyperlink" Target="https://results.org/volunteers/action-center/action-alerts?vvsrc=%2fcampaigns%2f129902%2frespon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8.xml"/><Relationship Id="rId6" Type="http://schemas.openxmlformats.org/officeDocument/2006/relationships/image" Target="../media/image12.png"/><Relationship Id="rId5" Type="http://schemas.openxmlformats.org/officeDocument/2006/relationships/hyperlink" Target="https://results.org/volunteers/action-center/action-alerts?vvsrc=%2fcampaigns%2f84548%2frespond" TargetMode="External"/><Relationship Id="rId4" Type="http://schemas.openxmlformats.org/officeDocument/2006/relationships/hyperlink" Target="https://docs.google.com/document/d/1GSfu44EsA6DzL0djhMdXgJoGA1X_IW1bsa-uyi8jIV0/edit?usp=shari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36.jpg"/><Relationship Id="rId4" Type="http://schemas.openxmlformats.org/officeDocument/2006/relationships/hyperlink" Target="https://togetherwomenrise.org/programs/asante-africa-foundatio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hyperlink" Target="https://results.zoom.us/meeting/register/H_4g_11iT_ifIdCXBAoAsA#/registratio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tinyurl.com/JoinRiseAdvocacyChapte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togetherwomenrise.org/our-anti-oppression-commitment/"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hyperlink" Target="https://www.gavi.org/progress-report" TargetMode="Externa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hyperlink" Target="https://www.gavi.org/vaccineswork/malaria-vaccine-guide"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0.xml"/><Relationship Id="rId5" Type="http://schemas.openxmlformats.org/officeDocument/2006/relationships/image" Target="../media/image25.jpeg"/><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0.xml"/><Relationship Id="rId1" Type="http://schemas.openxmlformats.org/officeDocument/2006/relationships/video" Target="https://www.youtube.com/embed/4PzJAYblpDE?feature=oembed"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hyperlink" Target="../Sept%202025/-%20https:/results.org/wp-content/uploads/2025-Global-Fund-Laser-Talk-1.pdf" TargetMode="External"/><Relationship Id="rId2" Type="http://schemas.openxmlformats.org/officeDocument/2006/relationships/hyperlink" Target="https://results.org/volunteers/laser-talks" TargetMode="External"/><Relationship Id="rId1" Type="http://schemas.openxmlformats.org/officeDocument/2006/relationships/slideLayout" Target="../slideLayouts/slideLayout22.xml"/><Relationship Id="rId4" Type="http://schemas.openxmlformats.org/officeDocument/2006/relationships/hyperlink" Target="https://results.org/wp-content/uploads/2025-07-Gavi-Vaccine-Alliance-Laser-Talk.pdf"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60.xml.rels><?xml version="1.0" encoding="UTF-8" standalone="yes"?>
<Relationships xmlns="http://schemas.openxmlformats.org/package/2006/relationships"><Relationship Id="rId3" Type="http://schemas.openxmlformats.org/officeDocument/2006/relationships/hyperlink" Target="https://www.gavi.org/progress-report" TargetMode="External"/><Relationship Id="rId2" Type="http://schemas.openxmlformats.org/officeDocument/2006/relationships/hyperlink" Target="https://tinyurl.com/GF2024Report" TargetMode="Externa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4fc495f4cb_0_0"/>
          <p:cNvSpPr txBox="1">
            <a:spLocks noGrp="1"/>
          </p:cNvSpPr>
          <p:nvPr>
            <p:ph type="title"/>
          </p:nvPr>
        </p:nvSpPr>
        <p:spPr>
          <a:xfrm>
            <a:off x="202051" y="1230597"/>
            <a:ext cx="8739900" cy="2682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4000" dirty="0">
                <a:latin typeface="Open Sans"/>
                <a:ea typeface="Open Sans"/>
                <a:cs typeface="Open Sans"/>
                <a:sym typeface="Open Sans"/>
              </a:rPr>
              <a:t>Rise Advocacy Chapter</a:t>
            </a:r>
            <a:br>
              <a:rPr lang="en-US" sz="4000" dirty="0">
                <a:latin typeface="Open Sans"/>
                <a:ea typeface="Open Sans"/>
                <a:cs typeface="Open Sans"/>
                <a:sym typeface="Open Sans"/>
              </a:rPr>
            </a:br>
            <a:r>
              <a:rPr lang="en-US" sz="4000" dirty="0">
                <a:latin typeface="Open Sans"/>
                <a:ea typeface="Open Sans"/>
                <a:cs typeface="Open Sans"/>
                <a:sym typeface="Open Sans"/>
              </a:rPr>
              <a:t>Monthly Webinar</a:t>
            </a:r>
            <a:endParaRPr sz="3600" dirty="0">
              <a:latin typeface="Open Sans"/>
              <a:ea typeface="Open Sans"/>
              <a:cs typeface="Open Sans"/>
              <a:sym typeface="Open Sans"/>
            </a:endParaRPr>
          </a:p>
        </p:txBody>
      </p:sp>
      <p:sp>
        <p:nvSpPr>
          <p:cNvPr id="150" name="Google Shape;150;g14fc495f4cb_0_0"/>
          <p:cNvSpPr txBox="1"/>
          <p:nvPr/>
        </p:nvSpPr>
        <p:spPr>
          <a:xfrm>
            <a:off x="1125415" y="4299438"/>
            <a:ext cx="66207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800" b="1" i="0" u="none" strike="noStrike" cap="none" dirty="0">
                <a:solidFill>
                  <a:schemeClr val="dk1"/>
                </a:solidFill>
                <a:latin typeface="Open Sans"/>
                <a:ea typeface="Open Sans"/>
                <a:cs typeface="Open Sans"/>
                <a:sym typeface="Open Sans"/>
              </a:rPr>
              <a:t>November 1</a:t>
            </a:r>
            <a:r>
              <a:rPr lang="en-US" sz="2800" b="1" dirty="0">
                <a:solidFill>
                  <a:schemeClr val="dk1"/>
                </a:solidFill>
                <a:latin typeface="Open Sans"/>
                <a:ea typeface="Open Sans"/>
                <a:cs typeface="Open Sans"/>
                <a:sym typeface="Open Sans"/>
              </a:rPr>
              <a:t>8</a:t>
            </a:r>
            <a:r>
              <a:rPr lang="en-US" sz="2800" b="1" i="0" u="none" strike="noStrike" cap="none" dirty="0">
                <a:solidFill>
                  <a:schemeClr val="dk1"/>
                </a:solidFill>
                <a:latin typeface="Open Sans"/>
                <a:ea typeface="Open Sans"/>
                <a:cs typeface="Open Sans"/>
                <a:sym typeface="Open Sans"/>
              </a:rPr>
              <a:t>, 2025</a:t>
            </a:r>
            <a:endParaRPr sz="2800" b="1" i="0" u="none" strike="noStrike" cap="none" dirty="0">
              <a:solidFill>
                <a:srgbClr val="000000"/>
              </a:solidFill>
              <a:latin typeface="Open Sans"/>
              <a:ea typeface="Open Sans"/>
              <a:cs typeface="Open Sans"/>
              <a:sym typeface="Open Sans"/>
            </a:endParaRPr>
          </a:p>
        </p:txBody>
      </p:sp>
      <p:pic>
        <p:nvPicPr>
          <p:cNvPr id="151" name="Google Shape;151;g14fc495f4cb_0_0"/>
          <p:cNvPicPr preferRelativeResize="0"/>
          <p:nvPr/>
        </p:nvPicPr>
        <p:blipFill rotWithShape="1">
          <a:blip r:embed="rId3">
            <a:alphaModFix/>
          </a:blip>
          <a:srcRect/>
          <a:stretch/>
        </p:blipFill>
        <p:spPr>
          <a:xfrm>
            <a:off x="132080" y="187403"/>
            <a:ext cx="3013528" cy="8865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E61ED-E1E1-AA3B-3AAE-0A6E15BDFA14}"/>
            </a:ext>
          </a:extLst>
        </p:cNvPr>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F586B02-1646-57F8-B220-F482BC78873C}"/>
              </a:ext>
            </a:extLst>
          </p:cNvPr>
          <p:cNvSpPr>
            <a:spLocks noGrp="1"/>
          </p:cNvSpPr>
          <p:nvPr>
            <p:ph type="sldNum" sz="quarter" idx="12"/>
          </p:nvPr>
        </p:nvSpPr>
        <p:spPr>
          <a:xfrm>
            <a:off x="6553200" y="4767264"/>
            <a:ext cx="2133600" cy="273844"/>
          </a:xfrm>
        </p:spPr>
        <p:txBody>
          <a:bodyPr/>
          <a:lst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a:lstStyle>
          <a:p>
            <a:pPr algn="r"/>
            <a:fld id="{307E6868-079E-1649-B8D1-459B42CE4DE3}" type="slidenum">
              <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rPr>
              <a:pPr algn="r"/>
              <a:t>10</a:t>
            </a:fld>
            <a:endPar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able 2">
            <a:extLst>
              <a:ext uri="{FF2B5EF4-FFF2-40B4-BE49-F238E27FC236}">
                <a16:creationId xmlns:a16="http://schemas.microsoft.com/office/drawing/2014/main" id="{FD93F3E5-CD6B-2A16-712B-F47AB943FBCF}"/>
              </a:ext>
            </a:extLst>
          </p:cNvPr>
          <p:cNvGraphicFramePr>
            <a:graphicFrameLocks noGrp="1"/>
          </p:cNvGraphicFramePr>
          <p:nvPr/>
        </p:nvGraphicFramePr>
        <p:xfrm>
          <a:off x="344294" y="715014"/>
          <a:ext cx="8455413" cy="4027148"/>
        </p:xfrm>
        <a:graphic>
          <a:graphicData uri="http://schemas.openxmlformats.org/drawingml/2006/table">
            <a:tbl>
              <a:tblPr firstRow="1" firstCol="1" bandRow="1">
                <a:tableStyleId>{5C22544A-7EE6-4342-B048-85BDC9FD1C3A}</a:tableStyleId>
              </a:tblPr>
              <a:tblGrid>
                <a:gridCol w="3853968">
                  <a:extLst>
                    <a:ext uri="{9D8B030D-6E8A-4147-A177-3AD203B41FA5}">
                      <a16:colId xmlns:a16="http://schemas.microsoft.com/office/drawing/2014/main" val="2393633771"/>
                    </a:ext>
                  </a:extLst>
                </a:gridCol>
                <a:gridCol w="2035562">
                  <a:extLst>
                    <a:ext uri="{9D8B030D-6E8A-4147-A177-3AD203B41FA5}">
                      <a16:colId xmlns:a16="http://schemas.microsoft.com/office/drawing/2014/main" val="2379977147"/>
                    </a:ext>
                  </a:extLst>
                </a:gridCol>
                <a:gridCol w="2565883">
                  <a:extLst>
                    <a:ext uri="{9D8B030D-6E8A-4147-A177-3AD203B41FA5}">
                      <a16:colId xmlns:a16="http://schemas.microsoft.com/office/drawing/2014/main" val="1621206888"/>
                    </a:ext>
                  </a:extLst>
                </a:gridCol>
              </a:tblGrid>
              <a:tr h="299228">
                <a:tc>
                  <a:txBody>
                    <a:bodyPr/>
                    <a:lstStyle/>
                    <a:p>
                      <a:pPr marL="0" marR="0" algn="ctr">
                        <a:lnSpc>
                          <a:spcPct val="115000"/>
                        </a:lnSpc>
                        <a:spcBef>
                          <a:spcPts val="600"/>
                        </a:spcBef>
                        <a:spcAft>
                          <a:spcPts val="6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President’s budget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House bill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extLst>
                  <a:ext uri="{0D108BD9-81ED-4DB2-BD59-A6C34878D82A}">
                    <a16:rowId xmlns:a16="http://schemas.microsoft.com/office/drawing/2014/main" val="4160259819"/>
                  </a:ext>
                </a:extLst>
              </a:tr>
              <a:tr h="559910">
                <a:tc>
                  <a:txBody>
                    <a:bodyPr/>
                    <a:lstStyle/>
                    <a:p>
                      <a:pPr marL="0" marR="0">
                        <a:lnSpc>
                          <a:spcPct val="115000"/>
                        </a:lnSpc>
                        <a:spcBef>
                          <a:spcPts val="600"/>
                        </a:spcBef>
                        <a:spcAft>
                          <a:spcPts val="600"/>
                        </a:spcAft>
                        <a:buNone/>
                      </a:pPr>
                      <a:r>
                        <a:rPr lang="en-US" sz="1800" kern="0">
                          <a:solidFill>
                            <a:schemeClr val="tx1"/>
                          </a:solidFill>
                          <a:effectLst/>
                        </a:rPr>
                        <a:t>Maternal and Child Health</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 90% cut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Restored</a:t>
                      </a:r>
                    </a:p>
                  </a:txBody>
                  <a:tcPr marL="50006" marR="50006" marT="0" marB="0" anchor="ctr"/>
                </a:tc>
                <a:extLst>
                  <a:ext uri="{0D108BD9-81ED-4DB2-BD59-A6C34878D82A}">
                    <a16:rowId xmlns:a16="http://schemas.microsoft.com/office/drawing/2014/main" val="395382767"/>
                  </a:ext>
                </a:extLst>
              </a:tr>
              <a:tr h="559910">
                <a:tc>
                  <a:txBody>
                    <a:bodyPr/>
                    <a:lstStyle/>
                    <a:p>
                      <a:pPr marL="0" marR="0">
                        <a:lnSpc>
                          <a:spcPct val="115000"/>
                        </a:lnSpc>
                        <a:spcBef>
                          <a:spcPts val="600"/>
                        </a:spcBef>
                        <a:spcAft>
                          <a:spcPts val="600"/>
                        </a:spcAft>
                        <a:buNone/>
                      </a:pPr>
                      <a:r>
                        <a:rPr lang="en-US" sz="1800" kern="0">
                          <a:solidFill>
                            <a:schemeClr val="tx1"/>
                          </a:solidFill>
                          <a:effectLst/>
                        </a:rPr>
                        <a:t>Gavi, the Vaccine Alliance</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Restored</a:t>
                      </a:r>
                    </a:p>
                  </a:txBody>
                  <a:tcPr marL="50006" marR="50006" marT="0" marB="0" anchor="ctr"/>
                </a:tc>
                <a:extLst>
                  <a:ext uri="{0D108BD9-81ED-4DB2-BD59-A6C34878D82A}">
                    <a16:rowId xmlns:a16="http://schemas.microsoft.com/office/drawing/2014/main" val="2708594212"/>
                  </a:ext>
                </a:extLst>
              </a:tr>
              <a:tr h="559910">
                <a:tc>
                  <a:txBody>
                    <a:bodyPr/>
                    <a:lstStyle/>
                    <a:p>
                      <a:pPr marL="0" marR="0">
                        <a:lnSpc>
                          <a:spcPct val="115000"/>
                        </a:lnSpc>
                        <a:spcBef>
                          <a:spcPts val="600"/>
                        </a:spcBef>
                        <a:spcAft>
                          <a:spcPts val="600"/>
                        </a:spcAft>
                        <a:buNone/>
                      </a:pPr>
                      <a:r>
                        <a:rPr lang="en-US" sz="1800" kern="0">
                          <a:solidFill>
                            <a:schemeClr val="tx1"/>
                          </a:solidFill>
                          <a:effectLst/>
                        </a:rPr>
                        <a:t>Nutrition</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Increased</a:t>
                      </a:r>
                    </a:p>
                  </a:txBody>
                  <a:tcPr marL="50006" marR="50006" marT="0" marB="0" anchor="ctr"/>
                </a:tc>
                <a:extLst>
                  <a:ext uri="{0D108BD9-81ED-4DB2-BD59-A6C34878D82A}">
                    <a16:rowId xmlns:a16="http://schemas.microsoft.com/office/drawing/2014/main" val="4117681358"/>
                  </a:ext>
                </a:extLst>
              </a:tr>
              <a:tr h="559910">
                <a:tc>
                  <a:txBody>
                    <a:bodyPr/>
                    <a:lstStyle/>
                    <a:p>
                      <a:pPr marL="0" marR="0">
                        <a:lnSpc>
                          <a:spcPct val="115000"/>
                        </a:lnSpc>
                        <a:spcBef>
                          <a:spcPts val="600"/>
                        </a:spcBef>
                        <a:spcAft>
                          <a:spcPts val="600"/>
                        </a:spcAft>
                        <a:buNone/>
                      </a:pPr>
                      <a:r>
                        <a:rPr lang="en-US" sz="1800" kern="0">
                          <a:solidFill>
                            <a:schemeClr val="tx1"/>
                          </a:solidFill>
                          <a:effectLst/>
                        </a:rPr>
                        <a:t>Tuberculosis</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50% cut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Restored</a:t>
                      </a:r>
                    </a:p>
                  </a:txBody>
                  <a:tcPr marL="50006" marR="50006" marT="0" marB="0" anchor="ctr"/>
                </a:tc>
                <a:extLst>
                  <a:ext uri="{0D108BD9-81ED-4DB2-BD59-A6C34878D82A}">
                    <a16:rowId xmlns:a16="http://schemas.microsoft.com/office/drawing/2014/main" val="2703500941"/>
                  </a:ext>
                </a:extLst>
              </a:tr>
              <a:tr h="614696">
                <a:tc>
                  <a:txBody>
                    <a:bodyPr/>
                    <a:lstStyle/>
                    <a:p>
                      <a:pPr marL="0" marR="0">
                        <a:lnSpc>
                          <a:spcPct val="115000"/>
                        </a:lnSpc>
                        <a:spcBef>
                          <a:spcPts val="600"/>
                        </a:spcBef>
                        <a:spcAft>
                          <a:spcPts val="600"/>
                        </a:spcAft>
                        <a:buNone/>
                      </a:pPr>
                      <a:r>
                        <a:rPr lang="en-US" sz="1800" kern="0">
                          <a:solidFill>
                            <a:schemeClr val="tx1"/>
                          </a:solidFill>
                          <a:effectLst/>
                        </a:rPr>
                        <a:t>Global Fund to Fight AIDS, TB &amp; Malaria</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50% cut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Restored</a:t>
                      </a:r>
                    </a:p>
                  </a:txBody>
                  <a:tcPr marL="50006" marR="50006" marT="0" marB="0" anchor="ctr"/>
                </a:tc>
                <a:extLst>
                  <a:ext uri="{0D108BD9-81ED-4DB2-BD59-A6C34878D82A}">
                    <a16:rowId xmlns:a16="http://schemas.microsoft.com/office/drawing/2014/main" val="2369396426"/>
                  </a:ext>
                </a:extLst>
              </a:tr>
              <a:tr h="559910">
                <a:tc>
                  <a:txBody>
                    <a:bodyPr/>
                    <a:lstStyle/>
                    <a:p>
                      <a:pPr marL="0" marR="0">
                        <a:lnSpc>
                          <a:spcPct val="115000"/>
                        </a:lnSpc>
                        <a:spcBef>
                          <a:spcPts val="600"/>
                        </a:spcBef>
                        <a:spcAft>
                          <a:spcPts val="600"/>
                        </a:spcAft>
                        <a:buNone/>
                      </a:pPr>
                      <a:r>
                        <a:rPr lang="en-US" sz="1800" kern="0">
                          <a:solidFill>
                            <a:schemeClr val="tx1"/>
                          </a:solidFill>
                          <a:effectLst/>
                        </a:rPr>
                        <a:t>Global Partnership for Education</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Restored</a:t>
                      </a:r>
                    </a:p>
                  </a:txBody>
                  <a:tcPr marL="50006" marR="50006" marT="0" marB="0" anchor="ctr"/>
                </a:tc>
                <a:extLst>
                  <a:ext uri="{0D108BD9-81ED-4DB2-BD59-A6C34878D82A}">
                    <a16:rowId xmlns:a16="http://schemas.microsoft.com/office/drawing/2014/main" val="1710676143"/>
                  </a:ext>
                </a:extLst>
              </a:tr>
            </a:tbl>
          </a:graphicData>
        </a:graphic>
      </p:graphicFrame>
      <p:pic>
        <p:nvPicPr>
          <p:cNvPr id="6" name="Graphic 5" descr="Badge Unfollow with solid fill">
            <a:extLst>
              <a:ext uri="{FF2B5EF4-FFF2-40B4-BE49-F238E27FC236}">
                <a16:creationId xmlns:a16="http://schemas.microsoft.com/office/drawing/2014/main" id="{1D56C0CE-68C8-AF6A-5BE5-3823BA5694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22345" y="1328105"/>
            <a:ext cx="499310" cy="499310"/>
          </a:xfrm>
          <a:prstGeom prst="rect">
            <a:avLst/>
          </a:prstGeom>
        </p:spPr>
      </p:pic>
      <p:pic>
        <p:nvPicPr>
          <p:cNvPr id="7" name="Graphic 6" descr="Badge Unfollow with solid fill">
            <a:extLst>
              <a:ext uri="{FF2B5EF4-FFF2-40B4-BE49-F238E27FC236}">
                <a16:creationId xmlns:a16="http://schemas.microsoft.com/office/drawing/2014/main" id="{65A1263D-3B76-E0FC-9E29-68D3A180A3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22344" y="3027998"/>
            <a:ext cx="499310" cy="499310"/>
          </a:xfrm>
          <a:prstGeom prst="rect">
            <a:avLst/>
          </a:prstGeom>
        </p:spPr>
      </p:pic>
      <p:pic>
        <p:nvPicPr>
          <p:cNvPr id="9" name="Graphic 8" descr="Badge Unfollow with solid fill">
            <a:extLst>
              <a:ext uri="{FF2B5EF4-FFF2-40B4-BE49-F238E27FC236}">
                <a16:creationId xmlns:a16="http://schemas.microsoft.com/office/drawing/2014/main" id="{E62AAB65-0FAF-4E8D-F983-1B4FA76559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22344" y="3591338"/>
            <a:ext cx="499310" cy="499310"/>
          </a:xfrm>
          <a:prstGeom prst="rect">
            <a:avLst/>
          </a:prstGeom>
        </p:spPr>
      </p:pic>
      <p:pic>
        <p:nvPicPr>
          <p:cNvPr id="12" name="Graphic 11" descr="No sign with solid fill">
            <a:extLst>
              <a:ext uri="{FF2B5EF4-FFF2-40B4-BE49-F238E27FC236}">
                <a16:creationId xmlns:a16="http://schemas.microsoft.com/office/drawing/2014/main" id="{4F34AD78-E0FF-7E27-3402-F91F6734A6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2343" y="1928396"/>
            <a:ext cx="499310" cy="499310"/>
          </a:xfrm>
          <a:prstGeom prst="rect">
            <a:avLst/>
          </a:prstGeom>
        </p:spPr>
      </p:pic>
      <p:pic>
        <p:nvPicPr>
          <p:cNvPr id="13" name="Graphic 12" descr="No sign with solid fill">
            <a:extLst>
              <a:ext uri="{FF2B5EF4-FFF2-40B4-BE49-F238E27FC236}">
                <a16:creationId xmlns:a16="http://schemas.microsoft.com/office/drawing/2014/main" id="{F801AD9C-86D9-D4AC-20C3-F9FA6C6A93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2342" y="2427706"/>
            <a:ext cx="499310" cy="499310"/>
          </a:xfrm>
          <a:prstGeom prst="rect">
            <a:avLst/>
          </a:prstGeom>
        </p:spPr>
      </p:pic>
      <p:pic>
        <p:nvPicPr>
          <p:cNvPr id="14" name="Graphic 13" descr="No sign with solid fill">
            <a:extLst>
              <a:ext uri="{FF2B5EF4-FFF2-40B4-BE49-F238E27FC236}">
                <a16:creationId xmlns:a16="http://schemas.microsoft.com/office/drawing/2014/main" id="{98C1DDF6-06FD-242F-5E37-55E65E4120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2341" y="4191630"/>
            <a:ext cx="499310" cy="499310"/>
          </a:xfrm>
          <a:prstGeom prst="rect">
            <a:avLst/>
          </a:prstGeom>
        </p:spPr>
      </p:pic>
      <p:pic>
        <p:nvPicPr>
          <p:cNvPr id="16" name="Graphic 15" descr="Badge Tick1 with solid fill">
            <a:extLst>
              <a:ext uri="{FF2B5EF4-FFF2-40B4-BE49-F238E27FC236}">
                <a16:creationId xmlns:a16="http://schemas.microsoft.com/office/drawing/2014/main" id="{CE0928AB-CCCF-349B-862E-5F698A3FC0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7" y="2500533"/>
            <a:ext cx="499310" cy="499310"/>
          </a:xfrm>
          <a:prstGeom prst="rect">
            <a:avLst/>
          </a:prstGeom>
        </p:spPr>
      </p:pic>
      <p:pic>
        <p:nvPicPr>
          <p:cNvPr id="19" name="Graphic 18" descr="Badge Tick1 with solid fill">
            <a:extLst>
              <a:ext uri="{FF2B5EF4-FFF2-40B4-BE49-F238E27FC236}">
                <a16:creationId xmlns:a16="http://schemas.microsoft.com/office/drawing/2014/main" id="{FA8CF1B0-E476-7C5B-C8BB-1E4AB22FCA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4" y="3027998"/>
            <a:ext cx="499310" cy="499310"/>
          </a:xfrm>
          <a:prstGeom prst="rect">
            <a:avLst/>
          </a:prstGeom>
        </p:spPr>
      </p:pic>
      <p:pic>
        <p:nvPicPr>
          <p:cNvPr id="21" name="Graphic 20" descr="Badge Tick1 with solid fill">
            <a:extLst>
              <a:ext uri="{FF2B5EF4-FFF2-40B4-BE49-F238E27FC236}">
                <a16:creationId xmlns:a16="http://schemas.microsoft.com/office/drawing/2014/main" id="{E8517E80-0D93-54C1-2F51-6B0E7AC6DC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4" y="4242852"/>
            <a:ext cx="499310" cy="499310"/>
          </a:xfrm>
          <a:prstGeom prst="rect">
            <a:avLst/>
          </a:prstGeom>
        </p:spPr>
      </p:pic>
      <p:pic>
        <p:nvPicPr>
          <p:cNvPr id="22" name="Graphic 21" descr="Badge Tick1 with solid fill">
            <a:extLst>
              <a:ext uri="{FF2B5EF4-FFF2-40B4-BE49-F238E27FC236}">
                <a16:creationId xmlns:a16="http://schemas.microsoft.com/office/drawing/2014/main" id="{E8C08D30-7817-9205-C2D5-4116043295F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6" y="1964272"/>
            <a:ext cx="499310" cy="499310"/>
          </a:xfrm>
          <a:prstGeom prst="rect">
            <a:avLst/>
          </a:prstGeom>
        </p:spPr>
      </p:pic>
      <p:pic>
        <p:nvPicPr>
          <p:cNvPr id="23" name="Graphic 22" descr="Badge Tick1 with solid fill">
            <a:extLst>
              <a:ext uri="{FF2B5EF4-FFF2-40B4-BE49-F238E27FC236}">
                <a16:creationId xmlns:a16="http://schemas.microsoft.com/office/drawing/2014/main" id="{259A045A-81E5-C6B4-48D4-FFC7A71A2D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5" y="1400933"/>
            <a:ext cx="499310" cy="499310"/>
          </a:xfrm>
          <a:prstGeom prst="rect">
            <a:avLst/>
          </a:prstGeom>
        </p:spPr>
      </p:pic>
      <p:pic>
        <p:nvPicPr>
          <p:cNvPr id="8" name="Graphic 7" descr="Badge Tick1 with solid fill">
            <a:extLst>
              <a:ext uri="{FF2B5EF4-FFF2-40B4-BE49-F238E27FC236}">
                <a16:creationId xmlns:a16="http://schemas.microsoft.com/office/drawing/2014/main" id="{6A19197B-A342-D6F1-7C93-9A4BA8B61E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4" y="3651999"/>
            <a:ext cx="499310" cy="499310"/>
          </a:xfrm>
          <a:prstGeom prst="rect">
            <a:avLst/>
          </a:prstGeom>
        </p:spPr>
      </p:pic>
      <p:sp>
        <p:nvSpPr>
          <p:cNvPr id="5" name="TextBox 4">
            <a:extLst>
              <a:ext uri="{FF2B5EF4-FFF2-40B4-BE49-F238E27FC236}">
                <a16:creationId xmlns:a16="http://schemas.microsoft.com/office/drawing/2014/main" id="{B22AE279-A2F4-9DA6-45F0-2AE916D0E673}"/>
              </a:ext>
            </a:extLst>
          </p:cNvPr>
          <p:cNvSpPr txBox="1"/>
          <p:nvPr/>
        </p:nvSpPr>
        <p:spPr>
          <a:xfrm>
            <a:off x="2152571" y="121243"/>
            <a:ext cx="5873515" cy="523220"/>
          </a:xfrm>
          <a:prstGeom prst="rect">
            <a:avLst/>
          </a:prstGeom>
          <a:noFill/>
        </p:spPr>
        <p:txBody>
          <a:bodyPr wrap="square">
            <a:spAutoFit/>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House FY 26 Appropriations</a:t>
            </a:r>
            <a:endParaRPr lang="en-US" sz="2800" dirty="0"/>
          </a:p>
        </p:txBody>
      </p:sp>
    </p:spTree>
    <p:extLst>
      <p:ext uri="{BB962C8B-B14F-4D97-AF65-F5344CB8AC3E}">
        <p14:creationId xmlns:p14="http://schemas.microsoft.com/office/powerpoint/2010/main" val="3449945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8703E-4A77-E1A7-7956-6A9F5CDEC70F}"/>
            </a:ext>
          </a:extLst>
        </p:cNvPr>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30D595C6-BB28-8FE3-9353-8E0FC9FEBE67}"/>
              </a:ext>
            </a:extLst>
          </p:cNvPr>
          <p:cNvSpPr>
            <a:spLocks noGrp="1"/>
          </p:cNvSpPr>
          <p:nvPr>
            <p:ph type="sldNum" sz="quarter" idx="12"/>
          </p:nvPr>
        </p:nvSpPr>
        <p:spPr>
          <a:xfrm>
            <a:off x="6553200" y="4767264"/>
            <a:ext cx="2133600" cy="273844"/>
          </a:xfrm>
        </p:spPr>
        <p:txBody>
          <a:bodyPr/>
          <a:lst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a:lstStyle>
          <a:p>
            <a:pPr algn="r"/>
            <a:fld id="{307E6868-079E-1649-B8D1-459B42CE4DE3}" type="slidenum">
              <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rPr>
              <a:pPr algn="r"/>
              <a:t>11</a:t>
            </a:fld>
            <a:endPar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4">
            <a:extLst>
              <a:ext uri="{FF2B5EF4-FFF2-40B4-BE49-F238E27FC236}">
                <a16:creationId xmlns:a16="http://schemas.microsoft.com/office/drawing/2014/main" id="{8FC5B500-0404-C29E-62A9-8C3CFDBF8CD0}"/>
              </a:ext>
            </a:extLst>
          </p:cNvPr>
          <p:cNvSpPr>
            <a:spLocks noGrp="1"/>
          </p:cNvSpPr>
          <p:nvPr>
            <p:ph type="title"/>
          </p:nvPr>
        </p:nvSpPr>
        <p:spPr>
          <a:xfrm>
            <a:off x="5615587" y="2056725"/>
            <a:ext cx="3286691" cy="857250"/>
          </a:xfrm>
        </p:spPr>
        <p:txBody>
          <a:bodyPr>
            <a:normAutofit fontScale="90000"/>
          </a:bodyPr>
          <a:lstStyle/>
          <a:p>
            <a:r>
              <a:rPr lang="en-US" sz="3200" b="1">
                <a:latin typeface="Open Sans" panose="020B0606030504020204" pitchFamily="34" charset="0"/>
                <a:ea typeface="Open Sans" panose="020B0606030504020204" pitchFamily="34" charset="0"/>
                <a:cs typeface="Open Sans" panose="020B0606030504020204" pitchFamily="34" charset="0"/>
              </a:rPr>
              <a:t>House FY26 Appropriations Bill</a:t>
            </a:r>
          </a:p>
        </p:txBody>
      </p:sp>
      <p:pic>
        <p:nvPicPr>
          <p:cNvPr id="7" name="Picture 6">
            <a:extLst>
              <a:ext uri="{FF2B5EF4-FFF2-40B4-BE49-F238E27FC236}">
                <a16:creationId xmlns:a16="http://schemas.microsoft.com/office/drawing/2014/main" id="{9565C893-FF96-F022-6B9E-FB3CA419FBE6}"/>
              </a:ext>
            </a:extLst>
          </p:cNvPr>
          <p:cNvPicPr>
            <a:picLocks noChangeAspect="1"/>
          </p:cNvPicPr>
          <p:nvPr/>
        </p:nvPicPr>
        <p:blipFill>
          <a:blip r:embed="rId2"/>
          <a:stretch>
            <a:fillRect/>
          </a:stretch>
        </p:blipFill>
        <p:spPr>
          <a:xfrm>
            <a:off x="792529" y="65837"/>
            <a:ext cx="4823058" cy="5143500"/>
          </a:xfrm>
          <a:prstGeom prst="rect">
            <a:avLst/>
          </a:prstGeom>
        </p:spPr>
      </p:pic>
    </p:spTree>
    <p:extLst>
      <p:ext uri="{BB962C8B-B14F-4D97-AF65-F5344CB8AC3E}">
        <p14:creationId xmlns:p14="http://schemas.microsoft.com/office/powerpoint/2010/main" val="113644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44A1D-8F07-13ED-8C62-D6FE0CB4E5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387D3D-A58D-CDB9-8935-490CF7A64843}"/>
              </a:ext>
            </a:extLst>
          </p:cNvPr>
          <p:cNvSpPr>
            <a:spLocks noGrp="1"/>
          </p:cNvSpPr>
          <p:nvPr>
            <p:ph type="title"/>
          </p:nvPr>
        </p:nvSpPr>
        <p:spPr>
          <a:xfrm>
            <a:off x="2202025" y="162512"/>
            <a:ext cx="6070720" cy="857250"/>
          </a:xfrm>
        </p:spPr>
        <p:txBody>
          <a:bodyPr>
            <a:normAutofit/>
          </a:bodyPr>
          <a:lstStyle/>
          <a:p>
            <a:r>
              <a:rPr lang="en-US" sz="2800" b="1" dirty="0">
                <a:solidFill>
                  <a:schemeClr val="tx1"/>
                </a:solidFill>
                <a:latin typeface="Open Sans"/>
                <a:ea typeface="Open Sans"/>
                <a:cs typeface="Open Sans"/>
              </a:rPr>
              <a:t>Our asks of Congress remain</a:t>
            </a:r>
            <a:endParaRPr lang="en-US" sz="2800" b="1" dirty="0">
              <a:solidFill>
                <a:schemeClr val="tx1"/>
              </a:solidFill>
            </a:endParaRPr>
          </a:p>
        </p:txBody>
      </p:sp>
      <p:sp>
        <p:nvSpPr>
          <p:cNvPr id="3" name="Content Placeholder 2">
            <a:extLst>
              <a:ext uri="{FF2B5EF4-FFF2-40B4-BE49-F238E27FC236}">
                <a16:creationId xmlns:a16="http://schemas.microsoft.com/office/drawing/2014/main" id="{4921FDAE-426C-9F57-8612-6FE8A782B77B}"/>
              </a:ext>
            </a:extLst>
          </p:cNvPr>
          <p:cNvSpPr>
            <a:spLocks noGrp="1"/>
          </p:cNvSpPr>
          <p:nvPr>
            <p:ph sz="half" idx="1"/>
          </p:nvPr>
        </p:nvSpPr>
        <p:spPr>
          <a:xfrm>
            <a:off x="260404" y="1196276"/>
            <a:ext cx="8623190" cy="3394472"/>
          </a:xfrm>
        </p:spPr>
        <p:txBody>
          <a:bodyPr vert="horz" lIns="91440" tIns="45720" rIns="91440" bIns="45720" rtlCol="0" anchor="t">
            <a:normAutofit fontScale="25000" lnSpcReduction="20000"/>
          </a:bodyPr>
          <a:lstStyle/>
          <a:p>
            <a:pPr marL="0" indent="0">
              <a:lnSpc>
                <a:spcPct val="134000"/>
              </a:lnSpc>
              <a:spcBef>
                <a:spcPts val="0"/>
              </a:spcBef>
              <a:buNone/>
            </a:pPr>
            <a:endParaRPr lang="en-US" b="1">
              <a:latin typeface="Open Sans"/>
              <a:ea typeface="Open Sans"/>
              <a:cs typeface="Open Sans"/>
            </a:endParaRPr>
          </a:p>
          <a:p>
            <a:pPr lvl="1">
              <a:lnSpc>
                <a:spcPct val="134000"/>
              </a:lnSpc>
              <a:spcBef>
                <a:spcPts val="0"/>
              </a:spcBef>
              <a:spcAft>
                <a:spcPts val="600"/>
              </a:spcAft>
            </a:pPr>
            <a:r>
              <a:rPr lang="en-US" sz="11200" b="1" i="1">
                <a:latin typeface="Open Sans"/>
                <a:ea typeface="Open Sans"/>
                <a:cs typeface="Open Sans"/>
              </a:rPr>
              <a:t>Fund</a:t>
            </a:r>
            <a:r>
              <a:rPr lang="en-US" sz="11200">
                <a:latin typeface="Open Sans"/>
                <a:ea typeface="Open Sans"/>
                <a:cs typeface="Open Sans"/>
              </a:rPr>
              <a:t> high-impact global health and poverty programs </a:t>
            </a:r>
          </a:p>
          <a:p>
            <a:pPr marL="1371600" lvl="3" indent="0">
              <a:lnSpc>
                <a:spcPct val="134000"/>
              </a:lnSpc>
              <a:spcBef>
                <a:spcPts val="0"/>
              </a:spcBef>
              <a:spcAft>
                <a:spcPts val="600"/>
              </a:spcAft>
              <a:buNone/>
            </a:pPr>
            <a:r>
              <a:rPr lang="en-US" sz="11200">
                <a:solidFill>
                  <a:srgbClr val="FF0000"/>
                </a:solidFill>
                <a:latin typeface="Open Sans"/>
                <a:ea typeface="Open Sans"/>
                <a:cs typeface="Open Sans"/>
                <a:sym typeface="Wingdings" panose="05000000000000000000" pitchFamily="2" charset="2"/>
              </a:rPr>
              <a:t></a:t>
            </a:r>
            <a:r>
              <a:rPr lang="en-US" sz="11200">
                <a:latin typeface="Open Sans"/>
                <a:ea typeface="Open Sans"/>
                <a:cs typeface="Open Sans"/>
                <a:sym typeface="Wingdings" panose="05000000000000000000" pitchFamily="2" charset="2"/>
              </a:rPr>
              <a:t> </a:t>
            </a:r>
            <a:r>
              <a:rPr lang="en-US" sz="11200" i="1">
                <a:latin typeface="Open Sans"/>
                <a:ea typeface="Open Sans"/>
                <a:cs typeface="Open Sans"/>
              </a:rPr>
              <a:t>with a top focus on Global Fund</a:t>
            </a:r>
            <a:endParaRPr lang="en-US" sz="11200">
              <a:latin typeface="Open Sans"/>
              <a:ea typeface="Open Sans"/>
              <a:cs typeface="Open Sans"/>
            </a:endParaRPr>
          </a:p>
          <a:p>
            <a:pPr lvl="1">
              <a:lnSpc>
                <a:spcPct val="134000"/>
              </a:lnSpc>
              <a:spcBef>
                <a:spcPts val="0"/>
              </a:spcBef>
              <a:spcAft>
                <a:spcPts val="600"/>
              </a:spcAft>
            </a:pPr>
            <a:r>
              <a:rPr lang="en-US" sz="11200">
                <a:latin typeface="Open Sans"/>
                <a:ea typeface="Open Sans"/>
                <a:cs typeface="Open Sans"/>
              </a:rPr>
              <a:t>Hold the administration accountable for </a:t>
            </a:r>
            <a:r>
              <a:rPr lang="en-US" sz="11200" b="1" i="1">
                <a:latin typeface="Open Sans"/>
                <a:ea typeface="Open Sans"/>
                <a:cs typeface="Open Sans"/>
              </a:rPr>
              <a:t>outcomes</a:t>
            </a:r>
            <a:endParaRPr lang="en-US" sz="11200">
              <a:latin typeface="Open Sans"/>
              <a:ea typeface="Open Sans"/>
              <a:cs typeface="Open Sans"/>
            </a:endParaRPr>
          </a:p>
          <a:p>
            <a:pPr lvl="1">
              <a:lnSpc>
                <a:spcPct val="134000"/>
              </a:lnSpc>
              <a:spcBef>
                <a:spcPts val="0"/>
              </a:spcBef>
            </a:pPr>
            <a:endParaRPr lang="en-US">
              <a:latin typeface="Open Sans"/>
              <a:ea typeface="Open Sans"/>
              <a:cs typeface="Open Sans"/>
            </a:endParaRPr>
          </a:p>
          <a:p>
            <a:pPr lvl="1">
              <a:lnSpc>
                <a:spcPct val="134000"/>
              </a:lnSpc>
              <a:spcBef>
                <a:spcPts val="0"/>
              </a:spcBef>
            </a:pPr>
            <a:endParaRPr lang="en-US" b="1">
              <a:latin typeface="Open Sans"/>
              <a:ea typeface="Open Sans"/>
              <a:cs typeface="Open Sans"/>
            </a:endParaRPr>
          </a:p>
          <a:p>
            <a:pPr marL="0" indent="0">
              <a:lnSpc>
                <a:spcPct val="134000"/>
              </a:lnSpc>
              <a:spcBef>
                <a:spcPts val="0"/>
              </a:spcBef>
              <a:buNone/>
            </a:pPr>
            <a:r>
              <a:rPr lang="en-US" b="1">
                <a:latin typeface="Open Sans"/>
                <a:ea typeface="Open Sans"/>
                <a:cs typeface="Open Sans"/>
              </a:rPr>
              <a:t> </a:t>
            </a:r>
          </a:p>
        </p:txBody>
      </p:sp>
      <p:sp>
        <p:nvSpPr>
          <p:cNvPr id="5" name="Slide Number Placeholder 4">
            <a:extLst>
              <a:ext uri="{FF2B5EF4-FFF2-40B4-BE49-F238E27FC236}">
                <a16:creationId xmlns:a16="http://schemas.microsoft.com/office/drawing/2014/main" id="{FD089870-339B-CD37-D6B2-FDD39B726DD5}"/>
              </a:ext>
            </a:extLst>
          </p:cNvPr>
          <p:cNvSpPr>
            <a:spLocks noGrp="1"/>
          </p:cNvSpPr>
          <p:nvPr>
            <p:ph type="sldNum" sz="quarter" idx="12"/>
          </p:nvPr>
        </p:nvSpPr>
        <p:spPr/>
        <p:txBody>
          <a:bodyPr/>
          <a:lstStyle/>
          <a:p>
            <a:fld id="{307E6868-079E-1649-B8D1-459B42CE4DE3}" type="slidenum">
              <a:rPr lang="en-US" smtClean="0"/>
              <a:t>12</a:t>
            </a:fld>
            <a:endParaRPr lang="en-US"/>
          </a:p>
        </p:txBody>
      </p:sp>
      <p:pic>
        <p:nvPicPr>
          <p:cNvPr id="6" name="Google Shape;319;g21ba38bafd0_0_10">
            <a:extLst>
              <a:ext uri="{FF2B5EF4-FFF2-40B4-BE49-F238E27FC236}">
                <a16:creationId xmlns:a16="http://schemas.microsoft.com/office/drawing/2014/main" id="{FCF833FB-E251-F726-628B-8DABC014921F}"/>
              </a:ext>
            </a:extLst>
          </p:cNvPr>
          <p:cNvPicPr preferRelativeResize="0"/>
          <p:nvPr/>
        </p:nvPicPr>
        <p:blipFill rotWithShape="1">
          <a:blip r:embed="rId2">
            <a:alphaModFix/>
          </a:blip>
          <a:srcRect/>
          <a:stretch/>
        </p:blipFill>
        <p:spPr>
          <a:xfrm>
            <a:off x="74645" y="211273"/>
            <a:ext cx="2451970" cy="682957"/>
          </a:xfrm>
          <a:prstGeom prst="rect">
            <a:avLst/>
          </a:prstGeom>
          <a:noFill/>
          <a:ln>
            <a:noFill/>
          </a:ln>
        </p:spPr>
      </p:pic>
    </p:spTree>
    <p:extLst>
      <p:ext uri="{BB962C8B-B14F-4D97-AF65-F5344CB8AC3E}">
        <p14:creationId xmlns:p14="http://schemas.microsoft.com/office/powerpoint/2010/main" val="1978794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1E82A-8CCE-0E90-9E2D-9E3096045E60}"/>
              </a:ext>
            </a:extLst>
          </p:cNvPr>
          <p:cNvSpPr>
            <a:spLocks noGrp="1"/>
          </p:cNvSpPr>
          <p:nvPr>
            <p:ph type="title"/>
          </p:nvPr>
        </p:nvSpPr>
        <p:spPr>
          <a:xfrm>
            <a:off x="2043405" y="135014"/>
            <a:ext cx="6209124" cy="857250"/>
          </a:xfrm>
        </p:spPr>
        <p:txBody>
          <a:bodyPr>
            <a:normAutofit/>
          </a:bodyPr>
          <a:lstStyle/>
          <a:p>
            <a:r>
              <a:rPr lang="en-US" sz="2800" b="1" dirty="0">
                <a:solidFill>
                  <a:schemeClr val="tx1"/>
                </a:solidFill>
                <a:latin typeface="Open Sans"/>
                <a:ea typeface="Open Sans"/>
                <a:cs typeface="Open Sans"/>
              </a:rPr>
              <a:t>Global congressional actions</a:t>
            </a:r>
            <a:endParaRPr lang="en-US" sz="2800" b="1" dirty="0">
              <a:solidFill>
                <a:schemeClr val="tx1"/>
              </a:solidFill>
            </a:endParaRPr>
          </a:p>
        </p:txBody>
      </p:sp>
      <p:sp>
        <p:nvSpPr>
          <p:cNvPr id="3" name="Content Placeholder 2">
            <a:extLst>
              <a:ext uri="{FF2B5EF4-FFF2-40B4-BE49-F238E27FC236}">
                <a16:creationId xmlns:a16="http://schemas.microsoft.com/office/drawing/2014/main" id="{DA7DE4C5-9929-07EE-5A59-05F03B7CEF97}"/>
              </a:ext>
            </a:extLst>
          </p:cNvPr>
          <p:cNvSpPr>
            <a:spLocks noGrp="1"/>
          </p:cNvSpPr>
          <p:nvPr>
            <p:ph sz="half" idx="1"/>
          </p:nvPr>
        </p:nvSpPr>
        <p:spPr>
          <a:xfrm>
            <a:off x="171451" y="1338939"/>
            <a:ext cx="4038600" cy="3394472"/>
          </a:xfrm>
        </p:spPr>
        <p:txBody>
          <a:bodyPr vert="horz" lIns="91440" tIns="45720" rIns="91440" bIns="45720" rtlCol="0" anchor="t">
            <a:normAutofit fontScale="77500" lnSpcReduction="20000"/>
          </a:bodyPr>
          <a:lstStyle/>
          <a:p>
            <a:pPr marL="0" indent="0">
              <a:lnSpc>
                <a:spcPct val="134000"/>
              </a:lnSpc>
              <a:spcBef>
                <a:spcPts val="0"/>
              </a:spcBef>
              <a:buNone/>
            </a:pPr>
            <a:r>
              <a:rPr lang="en-US" b="1" dirty="0">
                <a:latin typeface="Open Sans"/>
                <a:ea typeface="Open Sans"/>
                <a:cs typeface="Open Sans"/>
              </a:rPr>
              <a:t>Senate: </a:t>
            </a:r>
            <a:r>
              <a:rPr lang="en-US" dirty="0">
                <a:latin typeface="Open Sans"/>
                <a:ea typeface="Open Sans"/>
                <a:cs typeface="Open Sans"/>
              </a:rPr>
              <a:t>Finalize FY26 bill with strong investments</a:t>
            </a:r>
            <a:endParaRPr lang="en-US" dirty="0"/>
          </a:p>
          <a:p>
            <a:pPr marL="0" indent="0">
              <a:lnSpc>
                <a:spcPct val="134000"/>
              </a:lnSpc>
              <a:spcBef>
                <a:spcPts val="0"/>
              </a:spcBef>
              <a:buNone/>
            </a:pPr>
            <a:endParaRPr lang="en-US" dirty="0">
              <a:latin typeface="Open Sans"/>
              <a:ea typeface="Open Sans"/>
              <a:cs typeface="Open Sans"/>
            </a:endParaRPr>
          </a:p>
          <a:p>
            <a:pPr marL="0" indent="0">
              <a:lnSpc>
                <a:spcPct val="134000"/>
              </a:lnSpc>
              <a:spcBef>
                <a:spcPts val="0"/>
              </a:spcBef>
              <a:buNone/>
            </a:pPr>
            <a:r>
              <a:rPr lang="en-US" b="1" dirty="0">
                <a:latin typeface="Open Sans"/>
                <a:ea typeface="Open Sans"/>
                <a:cs typeface="Open Sans"/>
              </a:rPr>
              <a:t>Both Chambers: </a:t>
            </a:r>
            <a:r>
              <a:rPr lang="en-US" dirty="0">
                <a:latin typeface="Open Sans"/>
                <a:ea typeface="Open Sans"/>
                <a:cs typeface="Open Sans"/>
              </a:rPr>
              <a:t>Hold the White House accountable to spend the money it already has for the fight against global poverty. </a:t>
            </a:r>
            <a:endParaRPr lang="en-US" dirty="0"/>
          </a:p>
        </p:txBody>
      </p:sp>
      <p:sp>
        <p:nvSpPr>
          <p:cNvPr id="4" name="Content Placeholder 3">
            <a:extLst>
              <a:ext uri="{FF2B5EF4-FFF2-40B4-BE49-F238E27FC236}">
                <a16:creationId xmlns:a16="http://schemas.microsoft.com/office/drawing/2014/main" id="{637030B3-8A12-90A7-EFAE-11547CA00513}"/>
              </a:ext>
            </a:extLst>
          </p:cNvPr>
          <p:cNvSpPr>
            <a:spLocks noGrp="1"/>
          </p:cNvSpPr>
          <p:nvPr>
            <p:ph sz="half" idx="2"/>
          </p:nvPr>
        </p:nvSpPr>
        <p:spPr>
          <a:xfrm>
            <a:off x="4748345" y="1338939"/>
            <a:ext cx="3947173" cy="3394472"/>
          </a:xfrm>
        </p:spPr>
        <p:txBody>
          <a:bodyPr vert="horz" lIns="91440" tIns="45720" rIns="91440" bIns="45720" rtlCol="0" anchor="t">
            <a:normAutofit fontScale="77500" lnSpcReduction="20000"/>
          </a:bodyPr>
          <a:lstStyle/>
          <a:p>
            <a:pPr marL="0" indent="0">
              <a:lnSpc>
                <a:spcPct val="134000"/>
              </a:lnSpc>
              <a:buNone/>
            </a:pPr>
            <a:r>
              <a:rPr lang="en-US" b="1" dirty="0">
                <a:latin typeface="Open Sans" panose="020B0606030504020204" pitchFamily="34" charset="0"/>
                <a:ea typeface="Open Sans" panose="020B0606030504020204" pitchFamily="34" charset="0"/>
                <a:cs typeface="Open Sans" panose="020B0606030504020204" pitchFamily="34" charset="0"/>
              </a:rPr>
              <a:t>Champions for the Global Fund: </a:t>
            </a:r>
            <a:r>
              <a:rPr lang="en-US" dirty="0">
                <a:latin typeface="Open Sans" panose="020B0606030504020204" pitchFamily="34" charset="0"/>
                <a:ea typeface="Open Sans" panose="020B0606030504020204" pitchFamily="34" charset="0"/>
                <a:cs typeface="Open Sans" panose="020B0606030504020204" pitchFamily="34" charset="0"/>
              </a:rPr>
              <a:t>Standing up for the U.S. 1:2 match, and making sure the U.S. does its part to help save 23 million lives. </a:t>
            </a:r>
          </a:p>
        </p:txBody>
      </p:sp>
      <p:sp>
        <p:nvSpPr>
          <p:cNvPr id="5" name="Slide Number Placeholder 4">
            <a:extLst>
              <a:ext uri="{FF2B5EF4-FFF2-40B4-BE49-F238E27FC236}">
                <a16:creationId xmlns:a16="http://schemas.microsoft.com/office/drawing/2014/main" id="{EC7A7AD2-DB0B-9CB0-A905-EE16368CF539}"/>
              </a:ext>
            </a:extLst>
          </p:cNvPr>
          <p:cNvSpPr>
            <a:spLocks noGrp="1"/>
          </p:cNvSpPr>
          <p:nvPr>
            <p:ph type="sldNum" sz="quarter" idx="12"/>
          </p:nvPr>
        </p:nvSpPr>
        <p:spPr/>
        <p:txBody>
          <a:bodyPr/>
          <a:lstStyle/>
          <a:p>
            <a:fld id="{307E6868-079E-1649-B8D1-459B42CE4DE3}" type="slidenum">
              <a:rPr lang="en-US" smtClean="0"/>
              <a:t>13</a:t>
            </a:fld>
            <a:endParaRPr lang="en-US"/>
          </a:p>
        </p:txBody>
      </p:sp>
      <p:cxnSp>
        <p:nvCxnSpPr>
          <p:cNvPr id="7" name="Straight Connector 6">
            <a:extLst>
              <a:ext uri="{FF2B5EF4-FFF2-40B4-BE49-F238E27FC236}">
                <a16:creationId xmlns:a16="http://schemas.microsoft.com/office/drawing/2014/main" id="{1B775ED1-151D-86D6-77BB-E870AC8F4E49}"/>
              </a:ext>
            </a:extLst>
          </p:cNvPr>
          <p:cNvCxnSpPr/>
          <p:nvPr/>
        </p:nvCxnSpPr>
        <p:spPr>
          <a:xfrm>
            <a:off x="4286251" y="1338939"/>
            <a:ext cx="0" cy="3389152"/>
          </a:xfrm>
          <a:prstGeom prst="line">
            <a:avLst/>
          </a:prstGeom>
          <a:ln w="44450"/>
        </p:spPr>
        <p:style>
          <a:lnRef idx="2">
            <a:schemeClr val="accent1"/>
          </a:lnRef>
          <a:fillRef idx="0">
            <a:schemeClr val="accent1"/>
          </a:fillRef>
          <a:effectRef idx="1">
            <a:schemeClr val="accent1"/>
          </a:effectRef>
          <a:fontRef idx="minor">
            <a:schemeClr val="tx1"/>
          </a:fontRef>
        </p:style>
      </p:cxnSp>
      <p:pic>
        <p:nvPicPr>
          <p:cNvPr id="8" name="Google Shape;319;g21ba38bafd0_0_10">
            <a:extLst>
              <a:ext uri="{FF2B5EF4-FFF2-40B4-BE49-F238E27FC236}">
                <a16:creationId xmlns:a16="http://schemas.microsoft.com/office/drawing/2014/main" id="{01D181CE-D52C-FECE-02BF-6C06E86818A4}"/>
              </a:ext>
            </a:extLst>
          </p:cNvPr>
          <p:cNvPicPr preferRelativeResize="0"/>
          <p:nvPr/>
        </p:nvPicPr>
        <p:blipFill rotWithShape="1">
          <a:blip r:embed="rId2">
            <a:alphaModFix/>
          </a:blip>
          <a:srcRect/>
          <a:stretch/>
        </p:blipFill>
        <p:spPr>
          <a:xfrm>
            <a:off x="83975" y="222161"/>
            <a:ext cx="2451970" cy="682957"/>
          </a:xfrm>
          <a:prstGeom prst="rect">
            <a:avLst/>
          </a:prstGeom>
          <a:noFill/>
          <a:ln>
            <a:noFill/>
          </a:ln>
        </p:spPr>
      </p:pic>
    </p:spTree>
    <p:extLst>
      <p:ext uri="{BB962C8B-B14F-4D97-AF65-F5344CB8AC3E}">
        <p14:creationId xmlns:p14="http://schemas.microsoft.com/office/powerpoint/2010/main" val="3469295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94FD6ABA-F724-D1CC-C501-97EC0EB6E132}"/>
            </a:ext>
          </a:extLst>
        </p:cNvPr>
        <p:cNvGrpSpPr/>
        <p:nvPr/>
      </p:nvGrpSpPr>
      <p:grpSpPr>
        <a:xfrm>
          <a:off x="0" y="0"/>
          <a:ext cx="0" cy="0"/>
          <a:chOff x="0" y="0"/>
          <a:chExt cx="0" cy="0"/>
        </a:xfrm>
      </p:grpSpPr>
      <p:pic>
        <p:nvPicPr>
          <p:cNvPr id="3" name="Picture 2" descr="Person with envelope">
            <a:extLst>
              <a:ext uri="{FF2B5EF4-FFF2-40B4-BE49-F238E27FC236}">
                <a16:creationId xmlns:a16="http://schemas.microsoft.com/office/drawing/2014/main" id="{B7408EC5-C768-8274-921A-45FDEFC3AFB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46213" y="1219625"/>
            <a:ext cx="1419182" cy="1319955"/>
          </a:xfrm>
          <a:prstGeom prst="ellipse">
            <a:avLst/>
          </a:prstGeom>
          <a:ln w="177800">
            <a:solidFill>
              <a:schemeClr val="tx2"/>
            </a:solidFill>
          </a:ln>
        </p:spPr>
      </p:pic>
      <p:pic>
        <p:nvPicPr>
          <p:cNvPr id="11" name="Picture 10" descr="A large white building with a flag on top&#10;&#10;Description automatically generated with medium confidence">
            <a:extLst>
              <a:ext uri="{FF2B5EF4-FFF2-40B4-BE49-F238E27FC236}">
                <a16:creationId xmlns:a16="http://schemas.microsoft.com/office/drawing/2014/main" id="{60393835-9AE1-9BD5-F9C6-8952DC7177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18989" y="2100955"/>
            <a:ext cx="1760785" cy="1760785"/>
          </a:xfrm>
          <a:prstGeom prst="ellipse">
            <a:avLst/>
          </a:prstGeom>
          <a:ln w="177800">
            <a:solidFill>
              <a:schemeClr val="tx2"/>
            </a:solidFill>
          </a:ln>
        </p:spPr>
      </p:pic>
      <p:pic>
        <p:nvPicPr>
          <p:cNvPr id="7" name="Picture 6">
            <a:extLst>
              <a:ext uri="{FF2B5EF4-FFF2-40B4-BE49-F238E27FC236}">
                <a16:creationId xmlns:a16="http://schemas.microsoft.com/office/drawing/2014/main" id="{E833886A-6FE8-9C0A-3135-327596D73D8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89753" y="550070"/>
            <a:ext cx="2021681" cy="2021681"/>
          </a:xfrm>
          <a:prstGeom prst="ellipse">
            <a:avLst/>
          </a:prstGeom>
          <a:solidFill>
            <a:srgbClr val="FF0000"/>
          </a:solidFill>
          <a:ln w="177800">
            <a:solidFill>
              <a:schemeClr val="tx2"/>
            </a:solidFill>
          </a:ln>
        </p:spPr>
      </p:pic>
      <p:pic>
        <p:nvPicPr>
          <p:cNvPr id="9" name="Picture 8" descr="A large white building with a statue on top&#10;&#10;Description automatically generated with medium confidence">
            <a:extLst>
              <a:ext uri="{FF2B5EF4-FFF2-40B4-BE49-F238E27FC236}">
                <a16:creationId xmlns:a16="http://schemas.microsoft.com/office/drawing/2014/main" id="{41F31E0A-AEAA-D142-7622-C46B3B9C08E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7798" y="840565"/>
            <a:ext cx="2896790" cy="2896790"/>
          </a:xfrm>
          <a:prstGeom prst="ellipse">
            <a:avLst/>
          </a:prstGeom>
          <a:ln w="177800">
            <a:solidFill>
              <a:schemeClr val="tx2"/>
            </a:solidFill>
          </a:ln>
        </p:spPr>
      </p:pic>
      <p:sp>
        <p:nvSpPr>
          <p:cNvPr id="16" name="TextBox 15">
            <a:extLst>
              <a:ext uri="{FF2B5EF4-FFF2-40B4-BE49-F238E27FC236}">
                <a16:creationId xmlns:a16="http://schemas.microsoft.com/office/drawing/2014/main" id="{62CAF8C3-4D2B-7755-F6BD-730A8CA7D201}"/>
              </a:ext>
            </a:extLst>
          </p:cNvPr>
          <p:cNvSpPr txBox="1"/>
          <p:nvPr/>
        </p:nvSpPr>
        <p:spPr>
          <a:xfrm>
            <a:off x="5315192" y="3209137"/>
            <a:ext cx="3221010" cy="101566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000" b="1">
                <a:latin typeface="Open Sans" panose="020B0606030504020204" pitchFamily="34" charset="0"/>
                <a:ea typeface="Open Sans" panose="020B0606030504020204" pitchFamily="34" charset="0"/>
                <a:cs typeface="Open Sans" panose="020B0606030504020204" pitchFamily="34" charset="0"/>
              </a:rPr>
              <a:t>Championing the Global Fund</a:t>
            </a:r>
          </a:p>
        </p:txBody>
      </p:sp>
      <p:sp>
        <p:nvSpPr>
          <p:cNvPr id="2" name="Slide Number Placeholder 5">
            <a:extLst>
              <a:ext uri="{FF2B5EF4-FFF2-40B4-BE49-F238E27FC236}">
                <a16:creationId xmlns:a16="http://schemas.microsoft.com/office/drawing/2014/main" id="{D99CBE7D-D0EC-50EA-B2AB-6187B49F58D5}"/>
              </a:ext>
            </a:extLst>
          </p:cNvPr>
          <p:cNvSpPr>
            <a:spLocks noGrp="1"/>
          </p:cNvSpPr>
          <p:nvPr>
            <p:ph type="sldNum" sz="quarter" idx="12"/>
          </p:nvPr>
        </p:nvSpPr>
        <p:spPr>
          <a:xfrm>
            <a:off x="6553200" y="4767264"/>
            <a:ext cx="2133600" cy="273844"/>
          </a:xfrm>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algn="r"/>
            <a:fld id="{307E6868-079E-1649-B8D1-459B42CE4DE3}" type="slidenum">
              <a:rPr lang="en-US" sz="1100" smtClean="0">
                <a:latin typeface="Open Sans" panose="020B0606030504020204" pitchFamily="34" charset="0"/>
                <a:ea typeface="Open Sans" panose="020B0606030504020204" pitchFamily="34" charset="0"/>
                <a:cs typeface="Open Sans" panose="020B0606030504020204" pitchFamily="34" charset="0"/>
              </a:rPr>
              <a:pPr algn="r"/>
              <a:t>14</a:t>
            </a:fld>
            <a:endParaRPr lang="en-US" sz="11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45071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Global Fund to Fight AIDS, Tuberculosis, and Malaria - United States  Department of State">
            <a:extLst>
              <a:ext uri="{FF2B5EF4-FFF2-40B4-BE49-F238E27FC236}">
                <a16:creationId xmlns:a16="http://schemas.microsoft.com/office/drawing/2014/main" id="{78C94A00-DE75-A1DD-1346-80B6028BE20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70742" y="874514"/>
            <a:ext cx="5802516" cy="3394472"/>
          </a:xfrm>
          <a:prstGeom prst="rect">
            <a:avLst/>
          </a:prstGeom>
          <a:solidFill>
            <a:srgbClr val="FFFFFF"/>
          </a:solidFill>
        </p:spPr>
      </p:pic>
    </p:spTree>
    <p:extLst>
      <p:ext uri="{BB962C8B-B14F-4D97-AF65-F5344CB8AC3E}">
        <p14:creationId xmlns:p14="http://schemas.microsoft.com/office/powerpoint/2010/main" val="436294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7876B-7876-47E4-39AC-5919AFB3FC7B}"/>
              </a:ext>
            </a:extLst>
          </p:cNvPr>
          <p:cNvSpPr>
            <a:spLocks noGrp="1"/>
          </p:cNvSpPr>
          <p:nvPr>
            <p:ph type="title"/>
          </p:nvPr>
        </p:nvSpPr>
        <p:spPr>
          <a:xfrm>
            <a:off x="4402667" y="789385"/>
            <a:ext cx="3456024" cy="857250"/>
          </a:xfrm>
        </p:spPr>
        <p:txBody>
          <a:bodyPr>
            <a:normAutofit fontScale="90000"/>
          </a:bodyPr>
          <a:lstStyle/>
          <a:p>
            <a:pPr algn="l"/>
            <a:r>
              <a:rPr lang="en-US" b="1" dirty="0">
                <a:solidFill>
                  <a:srgbClr val="D50032"/>
                </a:solidFill>
                <a:latin typeface="Open Sans"/>
                <a:ea typeface="Open Sans"/>
                <a:cs typeface="Open Sans"/>
              </a:rPr>
              <a:t>Global Fund impact:</a:t>
            </a:r>
            <a:endParaRPr lang="en-US" b="1" dirty="0">
              <a:solidFill>
                <a:srgbClr val="D50032"/>
              </a:solidFill>
            </a:endParaRPr>
          </a:p>
        </p:txBody>
      </p:sp>
      <p:sp>
        <p:nvSpPr>
          <p:cNvPr id="3" name="Content Placeholder 2">
            <a:extLst>
              <a:ext uri="{FF2B5EF4-FFF2-40B4-BE49-F238E27FC236}">
                <a16:creationId xmlns:a16="http://schemas.microsoft.com/office/drawing/2014/main" id="{10FFA8CD-A959-1FFA-ED41-3A9C5BE621DF}"/>
              </a:ext>
            </a:extLst>
          </p:cNvPr>
          <p:cNvSpPr>
            <a:spLocks noGrp="1"/>
          </p:cNvSpPr>
          <p:nvPr>
            <p:ph sz="half" idx="1"/>
          </p:nvPr>
        </p:nvSpPr>
        <p:spPr>
          <a:xfrm>
            <a:off x="4487333" y="1945217"/>
            <a:ext cx="4461935" cy="3394472"/>
          </a:xfrm>
        </p:spPr>
        <p:txBody>
          <a:bodyPr vert="horz" lIns="91440" tIns="45720" rIns="91440" bIns="45720" rtlCol="0" anchor="t">
            <a:normAutofit/>
          </a:bodyPr>
          <a:lstStyle/>
          <a:p>
            <a:pPr marL="0" indent="0">
              <a:buNone/>
            </a:pPr>
            <a:r>
              <a:rPr lang="en-US" sz="2400">
                <a:latin typeface="Open Sans"/>
                <a:ea typeface="Open Sans"/>
                <a:cs typeface="Open Sans"/>
              </a:rPr>
              <a:t>In 2024 alone…</a:t>
            </a:r>
          </a:p>
          <a:p>
            <a:r>
              <a:rPr lang="en-US" sz="2400">
                <a:latin typeface="Open Sans"/>
                <a:ea typeface="Open Sans"/>
                <a:cs typeface="Open Sans"/>
              </a:rPr>
              <a:t>7.4 million people treated for TB</a:t>
            </a:r>
          </a:p>
          <a:p>
            <a:r>
              <a:rPr lang="en-US" sz="2400">
                <a:latin typeface="Open Sans"/>
                <a:ea typeface="Open Sans"/>
                <a:cs typeface="Open Sans"/>
              </a:rPr>
              <a:t>25.6 million people on HIV/AIDS treatment</a:t>
            </a:r>
            <a:endParaRPr lang="en-US" sz="2400"/>
          </a:p>
          <a:p>
            <a:endParaRPr lang="en-US"/>
          </a:p>
        </p:txBody>
      </p:sp>
      <p:sp>
        <p:nvSpPr>
          <p:cNvPr id="5" name="Slide Number Placeholder 4">
            <a:extLst>
              <a:ext uri="{FF2B5EF4-FFF2-40B4-BE49-F238E27FC236}">
                <a16:creationId xmlns:a16="http://schemas.microsoft.com/office/drawing/2014/main" id="{EE423AB1-49F5-1717-F4E1-E5EF89FA4DB8}"/>
              </a:ext>
            </a:extLst>
          </p:cNvPr>
          <p:cNvSpPr>
            <a:spLocks noGrp="1"/>
          </p:cNvSpPr>
          <p:nvPr>
            <p:ph type="sldNum" sz="quarter" idx="12"/>
          </p:nvPr>
        </p:nvSpPr>
        <p:spPr/>
        <p:txBody>
          <a:bodyPr/>
          <a:lstStyle/>
          <a:p>
            <a:fld id="{307E6868-079E-1649-B8D1-459B42CE4DE3}" type="slidenum">
              <a:rPr lang="en-US" smtClean="0"/>
              <a:t>16</a:t>
            </a:fld>
            <a:endParaRPr lang="en-US"/>
          </a:p>
        </p:txBody>
      </p:sp>
      <p:pic>
        <p:nvPicPr>
          <p:cNvPr id="6" name="Picture 5" descr="A yellow circle with black text and a blue red and yellow circle with black text&#10;&#10;AI-generated content may be incorrect.">
            <a:extLst>
              <a:ext uri="{FF2B5EF4-FFF2-40B4-BE49-F238E27FC236}">
                <a16:creationId xmlns:a16="http://schemas.microsoft.com/office/drawing/2014/main" id="{EFCA59C0-90DF-FD3E-F750-D3E78D4770EA}"/>
              </a:ext>
            </a:extLst>
          </p:cNvPr>
          <p:cNvPicPr>
            <a:picLocks noChangeAspect="1"/>
          </p:cNvPicPr>
          <p:nvPr/>
        </p:nvPicPr>
        <p:blipFill>
          <a:blip r:embed="rId2"/>
          <a:stretch>
            <a:fillRect/>
          </a:stretch>
        </p:blipFill>
        <p:spPr>
          <a:xfrm>
            <a:off x="287867" y="0"/>
            <a:ext cx="4114800" cy="5143500"/>
          </a:xfrm>
          <a:prstGeom prst="rect">
            <a:avLst/>
          </a:prstGeom>
        </p:spPr>
      </p:pic>
    </p:spTree>
    <p:extLst>
      <p:ext uri="{BB962C8B-B14F-4D97-AF65-F5344CB8AC3E}">
        <p14:creationId xmlns:p14="http://schemas.microsoft.com/office/powerpoint/2010/main" val="1472338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949A8-5E41-28C1-F3E9-40F59632FB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354A34-BFBE-9E00-F20D-B757CD4D41B0}"/>
              </a:ext>
            </a:extLst>
          </p:cNvPr>
          <p:cNvSpPr>
            <a:spLocks noGrp="1"/>
          </p:cNvSpPr>
          <p:nvPr>
            <p:ph type="title"/>
          </p:nvPr>
        </p:nvSpPr>
        <p:spPr>
          <a:xfrm>
            <a:off x="457201" y="325994"/>
            <a:ext cx="8229600" cy="1071323"/>
          </a:xfrm>
        </p:spPr>
        <p:txBody>
          <a:bodyP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600" b="1">
                <a:solidFill>
                  <a:schemeClr val="accent1"/>
                </a:solidFill>
              </a:rPr>
              <a:t>What can a sufficiently funded Global Fund do?</a:t>
            </a:r>
          </a:p>
        </p:txBody>
      </p:sp>
      <p:sp>
        <p:nvSpPr>
          <p:cNvPr id="3" name="Content Placeholder 2">
            <a:extLst>
              <a:ext uri="{FF2B5EF4-FFF2-40B4-BE49-F238E27FC236}">
                <a16:creationId xmlns:a16="http://schemas.microsoft.com/office/drawing/2014/main" id="{A6AF78E6-520E-74A2-D8AB-47E41CF68B01}"/>
              </a:ext>
            </a:extLst>
          </p:cNvPr>
          <p:cNvSpPr>
            <a:spLocks noGrp="1"/>
          </p:cNvSpPr>
          <p:nvPr>
            <p:ph idx="1"/>
          </p:nvPr>
        </p:nvSpPr>
        <p:spPr>
          <a:xfrm>
            <a:off x="457201" y="1834515"/>
            <a:ext cx="8229600" cy="2323150"/>
          </a:xfrm>
        </p:spPr>
        <p:txBody>
          <a:bodyP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342900"/>
            <a:r>
              <a:rPr lang="en-US" sz="2400" dirty="0"/>
              <a:t>Support countries to save 23 million lives in the next 3 years</a:t>
            </a:r>
          </a:p>
          <a:p>
            <a:pPr marL="342900"/>
            <a:r>
              <a:rPr lang="en-US" sz="2400" dirty="0"/>
              <a:t>The partnership can avert 400 million infections in this period</a:t>
            </a:r>
          </a:p>
          <a:p>
            <a:pPr marL="342900"/>
            <a:r>
              <a:rPr lang="en-US" sz="2400" dirty="0"/>
              <a:t>Build sustainable health systems capable of reaching those most in need</a:t>
            </a:r>
          </a:p>
        </p:txBody>
      </p:sp>
    </p:spTree>
    <p:extLst>
      <p:ext uri="{BB962C8B-B14F-4D97-AF65-F5344CB8AC3E}">
        <p14:creationId xmlns:p14="http://schemas.microsoft.com/office/powerpoint/2010/main" val="286334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Dr. Bintou and Fanta: United Across Generations to End AIDS in Mali">
            <a:hlinkClick r:id="" action="ppaction://media"/>
            <a:extLst>
              <a:ext uri="{FF2B5EF4-FFF2-40B4-BE49-F238E27FC236}">
                <a16:creationId xmlns:a16="http://schemas.microsoft.com/office/drawing/2014/main" id="{AA55E873-8261-885D-6E29-26DFC895EC69}"/>
              </a:ext>
            </a:extLst>
          </p:cNvPr>
          <p:cNvPicPr>
            <a:picLocks noRot="1" noChangeAspect="1"/>
          </p:cNvPicPr>
          <p:nvPr>
            <a:videoFile r:link="rId1"/>
          </p:nvPr>
        </p:nvPicPr>
        <p:blipFill>
          <a:blip r:embed="rId3"/>
          <a:stretch>
            <a:fillRect/>
          </a:stretch>
        </p:blipFill>
        <p:spPr>
          <a:xfrm>
            <a:off x="19050" y="0"/>
            <a:ext cx="9104313" cy="5143500"/>
          </a:xfrm>
          <a:prstGeom prst="rect">
            <a:avLst/>
          </a:prstGeom>
        </p:spPr>
      </p:pic>
    </p:spTree>
    <p:extLst>
      <p:ext uri="{BB962C8B-B14F-4D97-AF65-F5344CB8AC3E}">
        <p14:creationId xmlns:p14="http://schemas.microsoft.com/office/powerpoint/2010/main" val="71157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2D7AD-9D87-9913-140C-ED95E2913851}"/>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1643B35-4A6B-8C20-BE0B-844BF502EB33}"/>
              </a:ext>
            </a:extLst>
          </p:cNvPr>
          <p:cNvSpPr>
            <a:spLocks noGrp="1"/>
          </p:cNvSpPr>
          <p:nvPr>
            <p:ph type="sldNum" sz="quarter" idx="12"/>
          </p:nvPr>
        </p:nvSpPr>
        <p:spPr/>
        <p:txBody>
          <a:bodyPr/>
          <a:lstStyle/>
          <a:p>
            <a:fld id="{307E6868-079E-1649-B8D1-459B42CE4DE3}" type="slidenum">
              <a:rPr lang="en-US" smtClean="0"/>
              <a:t>19</a:t>
            </a:fld>
            <a:endParaRPr lang="en-US"/>
          </a:p>
        </p:txBody>
      </p:sp>
      <p:sp>
        <p:nvSpPr>
          <p:cNvPr id="3" name="AutoShape 2">
            <a:extLst>
              <a:ext uri="{FF2B5EF4-FFF2-40B4-BE49-F238E27FC236}">
                <a16:creationId xmlns:a16="http://schemas.microsoft.com/office/drawing/2014/main" id="{E7E3E110-8C06-11AF-1C32-B2EB787D202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A logo with text and a square and two waves&#10;&#10;AI-generated content may be incorrect.">
            <a:extLst>
              <a:ext uri="{FF2B5EF4-FFF2-40B4-BE49-F238E27FC236}">
                <a16:creationId xmlns:a16="http://schemas.microsoft.com/office/drawing/2014/main" id="{313F5F41-FC00-E46E-C77A-5E2FF96013A7}"/>
              </a:ext>
            </a:extLst>
          </p:cNvPr>
          <p:cNvPicPr>
            <a:picLocks noChangeAspect="1"/>
          </p:cNvPicPr>
          <p:nvPr/>
        </p:nvPicPr>
        <p:blipFill>
          <a:blip r:embed="rId2"/>
          <a:stretch>
            <a:fillRect/>
          </a:stretch>
        </p:blipFill>
        <p:spPr>
          <a:xfrm>
            <a:off x="1603924" y="271905"/>
            <a:ext cx="5631352" cy="4599689"/>
          </a:xfrm>
          <a:prstGeom prst="rect">
            <a:avLst/>
          </a:prstGeom>
        </p:spPr>
      </p:pic>
    </p:spTree>
    <p:extLst>
      <p:ext uri="{BB962C8B-B14F-4D97-AF65-F5344CB8AC3E}">
        <p14:creationId xmlns:p14="http://schemas.microsoft.com/office/powerpoint/2010/main" val="3817242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4fc495f4cb_0_91"/>
          <p:cNvSpPr txBox="1">
            <a:spLocks noGrp="1"/>
          </p:cNvSpPr>
          <p:nvPr>
            <p:ph type="title"/>
          </p:nvPr>
        </p:nvSpPr>
        <p:spPr>
          <a:xfrm>
            <a:off x="0" y="1136025"/>
            <a:ext cx="9144000" cy="1091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sz="5600" b="1"/>
              <a:t>Welcome </a:t>
            </a:r>
            <a:endParaRPr sz="5600" b="1"/>
          </a:p>
        </p:txBody>
      </p:sp>
      <p:pic>
        <p:nvPicPr>
          <p:cNvPr id="158" name="Google Shape;158;g14fc495f4cb_0_91"/>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159" name="Google Shape;159;g14fc495f4cb_0_91"/>
          <p:cNvSpPr txBox="1">
            <a:spLocks noGrp="1"/>
          </p:cNvSpPr>
          <p:nvPr>
            <p:ph type="title"/>
          </p:nvPr>
        </p:nvSpPr>
        <p:spPr>
          <a:xfrm>
            <a:off x="0" y="2408644"/>
            <a:ext cx="9205863" cy="1801056"/>
          </a:xfrm>
          <a:prstGeom prst="rect">
            <a:avLst/>
          </a:prstGeom>
          <a:noFill/>
          <a:ln>
            <a:noFill/>
          </a:ln>
        </p:spPr>
        <p:txBody>
          <a:bodyPr spcFirstLastPara="1" wrap="square" lIns="91425" tIns="45700" rIns="91425" bIns="45700" anchor="ctr" anchorCtr="0">
            <a:normAutofit fontScale="90000"/>
          </a:bodyPr>
          <a:lstStyle/>
          <a:p>
            <a:pPr>
              <a:buSzPct val="100000"/>
            </a:pPr>
            <a:r>
              <a:rPr lang="en-US" i="1" dirty="0"/>
              <a:t>Please let us know in the chat where you </a:t>
            </a:r>
            <a:br>
              <a:rPr lang="en-US" i="1" dirty="0"/>
            </a:br>
            <a:r>
              <a:rPr lang="en-US" i="1" dirty="0"/>
              <a:t>are joining us from!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70C4BBBD-46E5-3016-7695-CFD22A351B50}"/>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13C129F9-54B8-0988-7764-603827AD2FF6}"/>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20</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66" name="Google Shape;266;g14388b835e1_0_23">
            <a:extLst>
              <a:ext uri="{FF2B5EF4-FFF2-40B4-BE49-F238E27FC236}">
                <a16:creationId xmlns:a16="http://schemas.microsoft.com/office/drawing/2014/main" id="{1F5D6B40-C963-6665-368D-2B98C9FA64F1}"/>
              </a:ext>
            </a:extLst>
          </p:cNvPr>
          <p:cNvSpPr txBox="1"/>
          <p:nvPr/>
        </p:nvSpPr>
        <p:spPr>
          <a:xfrm>
            <a:off x="2586229" y="135015"/>
            <a:ext cx="5358384" cy="809793"/>
          </a:xfrm>
          <a:prstGeom prst="rect">
            <a:avLst/>
          </a:prstGeom>
          <a:noFill/>
          <a:ln>
            <a:noFill/>
          </a:ln>
        </p:spPr>
        <p:txBody>
          <a:bodyPr spcFirstLastPara="1" wrap="square" lIns="91425" tIns="45700" rIns="91425" bIns="45700" anchor="t" anchorCtr="0">
            <a:normAutofit lnSpcReduction="10000"/>
          </a:bodyPr>
          <a:lstStyle/>
          <a:p>
            <a:pPr marL="71120" marR="0" lvl="3" indent="0" algn="l" defTabSz="914400" rtl="0" eaLnBrk="1" fontAlgn="auto" latinLnBrk="0" hangingPunct="1">
              <a:lnSpc>
                <a:spcPct val="100000"/>
              </a:lnSpc>
              <a:spcBef>
                <a:spcPts val="640"/>
              </a:spcBef>
              <a:spcAft>
                <a:spcPts val="0"/>
              </a:spcAft>
              <a:buClr>
                <a:srgbClr val="000000"/>
              </a:buClr>
              <a:buSzPct val="100000"/>
              <a:buFont typeface="Arial"/>
              <a:buNone/>
              <a:tabLst/>
              <a:defRPr/>
            </a:pPr>
            <a:r>
              <a:rPr kumimoji="0" lang="en-US" sz="4400" b="1" i="0" u="none" strike="noStrike" kern="0" cap="none" spc="0" normalizeH="0" baseline="0" noProof="0" dirty="0">
                <a:ln>
                  <a:noFill/>
                </a:ln>
                <a:solidFill>
                  <a:srgbClr val="000000"/>
                </a:solidFill>
                <a:effectLst/>
                <a:uLnTx/>
                <a:uFillTx/>
                <a:latin typeface="Open Sans"/>
                <a:ea typeface="Open Sans"/>
                <a:cs typeface="Open Sans"/>
                <a:sym typeface="Open Sans"/>
              </a:rPr>
              <a:t>Take action now!</a:t>
            </a:r>
            <a:endParaRPr kumimoji="0" lang="en-US" sz="4400" b="1" i="0" u="none" strike="noStrike" kern="0" cap="none" spc="0" normalizeH="0" baseline="0" noProof="0" dirty="0">
              <a:ln>
                <a:noFill/>
              </a:ln>
              <a:solidFill>
                <a:srgbClr val="000000"/>
              </a:solidFill>
              <a:effectLst/>
              <a:uLnTx/>
              <a:uFillTx/>
              <a:latin typeface="Open Sans"/>
              <a:ea typeface="Open Sans"/>
              <a:cs typeface="Open Sans"/>
              <a:sym typeface="Arial"/>
            </a:endParaRPr>
          </a:p>
          <a:p>
            <a:pPr marL="457200" marR="0" lvl="0" indent="0" algn="l" defTabSz="914400" rtl="0" eaLnBrk="1" fontAlgn="auto" latinLnBrk="0" hangingPunct="1">
              <a:lnSpc>
                <a:spcPct val="50000"/>
              </a:lnSpc>
              <a:spcBef>
                <a:spcPts val="640"/>
              </a:spcBef>
              <a:spcAft>
                <a:spcPts val="0"/>
              </a:spcAft>
              <a:buClr>
                <a:srgbClr val="000000"/>
              </a:buClr>
              <a:buSzPct val="10000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457200" marR="0" lvl="0" indent="0" algn="l" defTabSz="914400" rtl="0" eaLnBrk="1" fontAlgn="auto" latinLnBrk="0" hangingPunct="1">
              <a:lnSpc>
                <a:spcPct val="120000"/>
              </a:lnSpc>
              <a:spcBef>
                <a:spcPts val="640"/>
              </a:spcBef>
              <a:spcAft>
                <a:spcPts val="0"/>
              </a:spcAft>
              <a:buClr>
                <a:srgbClr val="000000"/>
              </a:buClr>
              <a:buSzPct val="100000"/>
              <a:buFont typeface="Arial"/>
              <a:buNone/>
              <a:tabLst/>
              <a:defRPr/>
            </a:pPr>
            <a:endParaRPr kumimoji="0" sz="3600" b="0" i="0" u="none" strike="noStrike" kern="0" cap="none" spc="0" normalizeH="0" baseline="0" noProof="0" dirty="0">
              <a:ln>
                <a:noFill/>
              </a:ln>
              <a:solidFill>
                <a:srgbClr val="000000"/>
              </a:solidFill>
              <a:effectLst/>
              <a:uLnTx/>
              <a:uFillTx/>
              <a:latin typeface="Arial"/>
              <a:ea typeface="Arial"/>
              <a:cs typeface="Arial"/>
              <a:sym typeface="Arial"/>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539750" marR="0" lvl="0" indent="-311150" algn="l"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3" name="Picture 2">
            <a:extLst>
              <a:ext uri="{FF2B5EF4-FFF2-40B4-BE49-F238E27FC236}">
                <a16:creationId xmlns:a16="http://schemas.microsoft.com/office/drawing/2014/main" id="{C415943C-9C2D-114A-7A94-D4B76E03F77A}"/>
              </a:ext>
            </a:extLst>
          </p:cNvPr>
          <p:cNvPicPr>
            <a:picLocks noChangeAspect="1"/>
          </p:cNvPicPr>
          <p:nvPr/>
        </p:nvPicPr>
        <p:blipFill>
          <a:blip r:embed="rId3"/>
          <a:stretch>
            <a:fillRect/>
          </a:stretch>
        </p:blipFill>
        <p:spPr>
          <a:xfrm>
            <a:off x="0" y="1564543"/>
            <a:ext cx="9144000" cy="966542"/>
          </a:xfrm>
          <a:prstGeom prst="rect">
            <a:avLst/>
          </a:prstGeom>
        </p:spPr>
      </p:pic>
      <p:sp>
        <p:nvSpPr>
          <p:cNvPr id="6" name="TextBox 5">
            <a:extLst>
              <a:ext uri="{FF2B5EF4-FFF2-40B4-BE49-F238E27FC236}">
                <a16:creationId xmlns:a16="http://schemas.microsoft.com/office/drawing/2014/main" id="{A8D3980B-6EAA-DB91-2E3D-7FDB41E798AF}"/>
              </a:ext>
            </a:extLst>
          </p:cNvPr>
          <p:cNvSpPr txBox="1"/>
          <p:nvPr/>
        </p:nvSpPr>
        <p:spPr>
          <a:xfrm>
            <a:off x="240846" y="2773870"/>
            <a:ext cx="8662307" cy="1750607"/>
          </a:xfrm>
          <a:prstGeom prst="rect">
            <a:avLst/>
          </a:prstGeom>
          <a:noFill/>
        </p:spPr>
        <p:txBody>
          <a:bodyPr wrap="square">
            <a:sp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rPr>
              <a:t>Personalize </a:t>
            </a: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hlinkClick r:id="rId4"/>
              </a:rPr>
              <a:t>this sample email </a:t>
            </a: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rPr>
              <a:t>to your member of Congress’ Foreign Policy aide</a:t>
            </a: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endParaRP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rPr>
              <a:t>Or take </a:t>
            </a: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hlinkClick r:id="rId5"/>
              </a:rPr>
              <a:t>this online action</a:t>
            </a:r>
            <a:endPar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endParaRPr>
          </a:p>
        </p:txBody>
      </p:sp>
      <p:pic>
        <p:nvPicPr>
          <p:cNvPr id="2" name="Google Shape;319;g21ba38bafd0_0_10">
            <a:extLst>
              <a:ext uri="{FF2B5EF4-FFF2-40B4-BE49-F238E27FC236}">
                <a16:creationId xmlns:a16="http://schemas.microsoft.com/office/drawing/2014/main" id="{DEB5450C-31A3-296F-929C-F668711B3644}"/>
              </a:ext>
            </a:extLst>
          </p:cNvPr>
          <p:cNvPicPr preferRelativeResize="0"/>
          <p:nvPr/>
        </p:nvPicPr>
        <p:blipFill rotWithShape="1">
          <a:blip r:embed="rId6">
            <a:alphaModFix/>
          </a:blip>
          <a:srcRect/>
          <a:stretch/>
        </p:blipFill>
        <p:spPr>
          <a:xfrm>
            <a:off x="0" y="135015"/>
            <a:ext cx="2451970" cy="682957"/>
          </a:xfrm>
          <a:prstGeom prst="rect">
            <a:avLst/>
          </a:prstGeom>
          <a:noFill/>
          <a:ln>
            <a:noFill/>
          </a:ln>
        </p:spPr>
      </p:pic>
    </p:spTree>
    <p:extLst>
      <p:ext uri="{BB962C8B-B14F-4D97-AF65-F5344CB8AC3E}">
        <p14:creationId xmlns:p14="http://schemas.microsoft.com/office/powerpoint/2010/main" val="3716520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57FD2DB6-FE63-CB1C-AB75-E4AAEA08CB5C}"/>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5DA38847-3714-FB61-C0FB-2E34F9852346}"/>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21</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66" name="Google Shape;266;g14388b835e1_0_23">
            <a:extLst>
              <a:ext uri="{FF2B5EF4-FFF2-40B4-BE49-F238E27FC236}">
                <a16:creationId xmlns:a16="http://schemas.microsoft.com/office/drawing/2014/main" id="{959B7210-F53E-2631-B87B-6F39E7CD9AC5}"/>
              </a:ext>
            </a:extLst>
          </p:cNvPr>
          <p:cNvSpPr txBox="1"/>
          <p:nvPr/>
        </p:nvSpPr>
        <p:spPr>
          <a:xfrm>
            <a:off x="2586229" y="135015"/>
            <a:ext cx="5358384" cy="809793"/>
          </a:xfrm>
          <a:prstGeom prst="rect">
            <a:avLst/>
          </a:prstGeom>
          <a:noFill/>
          <a:ln>
            <a:noFill/>
          </a:ln>
        </p:spPr>
        <p:txBody>
          <a:bodyPr spcFirstLastPara="1" wrap="square" lIns="91425" tIns="45700" rIns="91425" bIns="45700" anchor="t" anchorCtr="0">
            <a:normAutofit lnSpcReduction="10000"/>
          </a:bodyPr>
          <a:lstStyle/>
          <a:p>
            <a:pPr marL="71120" marR="0" lvl="3" indent="0" algn="l" defTabSz="914400" rtl="0" eaLnBrk="1" fontAlgn="auto" latinLnBrk="0" hangingPunct="1">
              <a:lnSpc>
                <a:spcPct val="100000"/>
              </a:lnSpc>
              <a:spcBef>
                <a:spcPts val="640"/>
              </a:spcBef>
              <a:spcAft>
                <a:spcPts val="0"/>
              </a:spcAft>
              <a:buClr>
                <a:srgbClr val="000000"/>
              </a:buClr>
              <a:buSzPct val="100000"/>
              <a:buFont typeface="Arial"/>
              <a:buNone/>
              <a:tabLst/>
              <a:defRPr/>
            </a:pPr>
            <a:r>
              <a:rPr kumimoji="0" lang="en-US" sz="4400" b="1" i="0" u="none" strike="noStrike" kern="0" cap="none" spc="0" normalizeH="0" baseline="0" noProof="0" dirty="0">
                <a:ln>
                  <a:noFill/>
                </a:ln>
                <a:solidFill>
                  <a:srgbClr val="000000"/>
                </a:solidFill>
                <a:effectLst/>
                <a:uLnTx/>
                <a:uFillTx/>
                <a:latin typeface="Open Sans"/>
                <a:ea typeface="Open Sans"/>
                <a:cs typeface="Open Sans"/>
                <a:sym typeface="Open Sans"/>
              </a:rPr>
              <a:t>Take action now!</a:t>
            </a:r>
            <a:endParaRPr kumimoji="0" lang="en-US" sz="4400" b="1" i="0" u="none" strike="noStrike" kern="0" cap="none" spc="0" normalizeH="0" baseline="0" noProof="0" dirty="0">
              <a:ln>
                <a:noFill/>
              </a:ln>
              <a:solidFill>
                <a:srgbClr val="000000"/>
              </a:solidFill>
              <a:effectLst/>
              <a:uLnTx/>
              <a:uFillTx/>
              <a:latin typeface="Open Sans"/>
              <a:ea typeface="Open Sans"/>
              <a:cs typeface="Open Sans"/>
              <a:sym typeface="Arial"/>
            </a:endParaRPr>
          </a:p>
          <a:p>
            <a:pPr marL="457200" marR="0" lvl="0" indent="0" algn="l" defTabSz="914400" rtl="0" eaLnBrk="1" fontAlgn="auto" latinLnBrk="0" hangingPunct="1">
              <a:lnSpc>
                <a:spcPct val="50000"/>
              </a:lnSpc>
              <a:spcBef>
                <a:spcPts val="640"/>
              </a:spcBef>
              <a:spcAft>
                <a:spcPts val="0"/>
              </a:spcAft>
              <a:buClr>
                <a:srgbClr val="000000"/>
              </a:buClr>
              <a:buSzPct val="10000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457200" marR="0" lvl="0" indent="0" algn="l" defTabSz="914400" rtl="0" eaLnBrk="1" fontAlgn="auto" latinLnBrk="0" hangingPunct="1">
              <a:lnSpc>
                <a:spcPct val="120000"/>
              </a:lnSpc>
              <a:spcBef>
                <a:spcPts val="640"/>
              </a:spcBef>
              <a:spcAft>
                <a:spcPts val="0"/>
              </a:spcAft>
              <a:buClr>
                <a:srgbClr val="000000"/>
              </a:buClr>
              <a:buSzPct val="100000"/>
              <a:buFont typeface="Arial"/>
              <a:buNone/>
              <a:tabLst/>
              <a:defRPr/>
            </a:pPr>
            <a:endParaRPr kumimoji="0" sz="3600" b="0" i="0" u="none" strike="noStrike" kern="0" cap="none" spc="0" normalizeH="0" baseline="0" noProof="0" dirty="0">
              <a:ln>
                <a:noFill/>
              </a:ln>
              <a:solidFill>
                <a:srgbClr val="000000"/>
              </a:solidFill>
              <a:effectLst/>
              <a:uLnTx/>
              <a:uFillTx/>
              <a:latin typeface="Arial"/>
              <a:ea typeface="Arial"/>
              <a:cs typeface="Arial"/>
              <a:sym typeface="Arial"/>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539750" marR="0" lvl="0" indent="-311150" algn="l"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 name="TextBox 5">
            <a:extLst>
              <a:ext uri="{FF2B5EF4-FFF2-40B4-BE49-F238E27FC236}">
                <a16:creationId xmlns:a16="http://schemas.microsoft.com/office/drawing/2014/main" id="{979896DD-7FAF-879F-93F3-BE581BC0E47D}"/>
              </a:ext>
            </a:extLst>
          </p:cNvPr>
          <p:cNvSpPr txBox="1"/>
          <p:nvPr/>
        </p:nvSpPr>
        <p:spPr>
          <a:xfrm>
            <a:off x="240846" y="2773870"/>
            <a:ext cx="8662307" cy="487569"/>
          </a:xfrm>
          <a:prstGeom prst="rect">
            <a:avLst/>
          </a:prstGeom>
          <a:noFill/>
        </p:spPr>
        <p:txBody>
          <a:bodyPr wrap="square">
            <a:sp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hlinkClick r:id="rId3"/>
              </a:rPr>
              <a:t>Take this online action</a:t>
            </a:r>
            <a:endPar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endParaRPr>
          </a:p>
        </p:txBody>
      </p:sp>
      <p:pic>
        <p:nvPicPr>
          <p:cNvPr id="2" name="Google Shape;319;g21ba38bafd0_0_10">
            <a:extLst>
              <a:ext uri="{FF2B5EF4-FFF2-40B4-BE49-F238E27FC236}">
                <a16:creationId xmlns:a16="http://schemas.microsoft.com/office/drawing/2014/main" id="{5C9AEC4E-B9FE-B8E2-87D6-BE12A2DDEAD8}"/>
              </a:ext>
            </a:extLst>
          </p:cNvPr>
          <p:cNvPicPr preferRelativeResize="0"/>
          <p:nvPr/>
        </p:nvPicPr>
        <p:blipFill rotWithShape="1">
          <a:blip r:embed="rId4">
            <a:alphaModFix/>
          </a:blip>
          <a:srcRect/>
          <a:stretch/>
        </p:blipFill>
        <p:spPr>
          <a:xfrm>
            <a:off x="0" y="135015"/>
            <a:ext cx="2451970" cy="682957"/>
          </a:xfrm>
          <a:prstGeom prst="rect">
            <a:avLst/>
          </a:prstGeom>
          <a:noFill/>
          <a:ln>
            <a:noFill/>
          </a:ln>
        </p:spPr>
      </p:pic>
      <p:pic>
        <p:nvPicPr>
          <p:cNvPr id="5" name="Picture 4">
            <a:extLst>
              <a:ext uri="{FF2B5EF4-FFF2-40B4-BE49-F238E27FC236}">
                <a16:creationId xmlns:a16="http://schemas.microsoft.com/office/drawing/2014/main" id="{25CA22C1-2F0E-ACCE-A10C-74B38E93A5C5}"/>
              </a:ext>
            </a:extLst>
          </p:cNvPr>
          <p:cNvPicPr>
            <a:picLocks noChangeAspect="1"/>
          </p:cNvPicPr>
          <p:nvPr/>
        </p:nvPicPr>
        <p:blipFill>
          <a:blip r:embed="rId5"/>
          <a:stretch>
            <a:fillRect/>
          </a:stretch>
        </p:blipFill>
        <p:spPr>
          <a:xfrm>
            <a:off x="-1" y="1842684"/>
            <a:ext cx="9342991" cy="809793"/>
          </a:xfrm>
          <a:prstGeom prst="rect">
            <a:avLst/>
          </a:prstGeom>
        </p:spPr>
      </p:pic>
    </p:spTree>
    <p:extLst>
      <p:ext uri="{BB962C8B-B14F-4D97-AF65-F5344CB8AC3E}">
        <p14:creationId xmlns:p14="http://schemas.microsoft.com/office/powerpoint/2010/main" val="688685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70C4BBBD-46E5-3016-7695-CFD22A351B50}"/>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13C129F9-54B8-0988-7764-603827AD2FF6}"/>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
        <p:nvSpPr>
          <p:cNvPr id="266" name="Google Shape;266;g14388b835e1_0_23">
            <a:extLst>
              <a:ext uri="{FF2B5EF4-FFF2-40B4-BE49-F238E27FC236}">
                <a16:creationId xmlns:a16="http://schemas.microsoft.com/office/drawing/2014/main" id="{1F5D6B40-C963-6665-368D-2B98C9FA64F1}"/>
              </a:ext>
            </a:extLst>
          </p:cNvPr>
          <p:cNvSpPr txBox="1"/>
          <p:nvPr/>
        </p:nvSpPr>
        <p:spPr>
          <a:xfrm>
            <a:off x="1774571" y="368908"/>
            <a:ext cx="5358384" cy="809793"/>
          </a:xfrm>
          <a:prstGeom prst="rect">
            <a:avLst/>
          </a:prstGeom>
          <a:noFill/>
          <a:ln>
            <a:noFill/>
          </a:ln>
        </p:spPr>
        <p:txBody>
          <a:bodyPr spcFirstLastPara="1" wrap="square" lIns="91425" tIns="45700" rIns="91425" bIns="45700" anchor="t" anchorCtr="0">
            <a:normAutofit lnSpcReduction="10000"/>
          </a:bodyPr>
          <a:lstStyle/>
          <a:p>
            <a:pPr marL="71120" lvl="3">
              <a:spcBef>
                <a:spcPts val="640"/>
              </a:spcBef>
              <a:buClr>
                <a:schemeClr val="dk1"/>
              </a:buClr>
              <a:buSzPct val="100000"/>
            </a:pPr>
            <a:r>
              <a:rPr lang="en-US" sz="4400" b="1">
                <a:solidFill>
                  <a:schemeClr val="dk1"/>
                </a:solidFill>
                <a:latin typeface="Open Sans"/>
                <a:ea typeface="Open Sans"/>
                <a:cs typeface="Open Sans"/>
                <a:sym typeface="Open Sans"/>
              </a:rPr>
              <a:t>Take action now!</a:t>
            </a:r>
            <a:endParaRPr lang="en-US" sz="4400" b="1" i="0" u="none" strike="noStrike" cap="none">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Calibri"/>
              <a:ea typeface="Calibri"/>
              <a:cs typeface="Calibri"/>
              <a:sym typeface="Calibri"/>
            </a:endParaRPr>
          </a:p>
        </p:txBody>
      </p:sp>
      <p:pic>
        <p:nvPicPr>
          <p:cNvPr id="267" name="Google Shape;267;g14388b835e1_0_23" descr="Text, application&#10;&#10;Description automatically generated">
            <a:extLst>
              <a:ext uri="{FF2B5EF4-FFF2-40B4-BE49-F238E27FC236}">
                <a16:creationId xmlns:a16="http://schemas.microsoft.com/office/drawing/2014/main" id="{890A86ED-18F8-0CF0-BBE5-F0A3956FD557}"/>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3" name="Picture 2">
            <a:extLst>
              <a:ext uri="{FF2B5EF4-FFF2-40B4-BE49-F238E27FC236}">
                <a16:creationId xmlns:a16="http://schemas.microsoft.com/office/drawing/2014/main" id="{C415943C-9C2D-114A-7A94-D4B76E03F77A}"/>
              </a:ext>
            </a:extLst>
          </p:cNvPr>
          <p:cNvPicPr>
            <a:picLocks noChangeAspect="1"/>
          </p:cNvPicPr>
          <p:nvPr/>
        </p:nvPicPr>
        <p:blipFill>
          <a:blip r:embed="rId4"/>
          <a:stretch>
            <a:fillRect/>
          </a:stretch>
        </p:blipFill>
        <p:spPr>
          <a:xfrm>
            <a:off x="-32525" y="1743285"/>
            <a:ext cx="9144000" cy="966542"/>
          </a:xfrm>
          <a:prstGeom prst="rect">
            <a:avLst/>
          </a:prstGeom>
        </p:spPr>
      </p:pic>
      <p:sp>
        <p:nvSpPr>
          <p:cNvPr id="6" name="TextBox 5">
            <a:extLst>
              <a:ext uri="{FF2B5EF4-FFF2-40B4-BE49-F238E27FC236}">
                <a16:creationId xmlns:a16="http://schemas.microsoft.com/office/drawing/2014/main" id="{A8D3980B-6EAA-DB91-2E3D-7FDB41E798AF}"/>
              </a:ext>
            </a:extLst>
          </p:cNvPr>
          <p:cNvSpPr txBox="1"/>
          <p:nvPr/>
        </p:nvSpPr>
        <p:spPr>
          <a:xfrm>
            <a:off x="240846" y="3023985"/>
            <a:ext cx="8662307" cy="1750607"/>
          </a:xfrm>
          <a:prstGeom prst="rect">
            <a:avLst/>
          </a:prstGeom>
          <a:noFill/>
        </p:spPr>
        <p:txBody>
          <a:bodyPr wrap="square">
            <a:spAutoFit/>
          </a:bodyPr>
          <a:lstStyle/>
          <a:p>
            <a:pPr>
              <a:lnSpc>
                <a:spcPct val="114000"/>
              </a:lnSpc>
            </a:pPr>
            <a:r>
              <a:rPr lang="en-US" sz="2400" b="1">
                <a:latin typeface="Open Sans"/>
                <a:ea typeface="Open Sans"/>
                <a:cs typeface="Open Sans"/>
              </a:rPr>
              <a:t>Personalize </a:t>
            </a:r>
            <a:r>
              <a:rPr lang="en-US" sz="2400" b="1">
                <a:latin typeface="Open Sans"/>
                <a:ea typeface="Open Sans"/>
                <a:cs typeface="Open Sans"/>
                <a:hlinkClick r:id="rId5"/>
              </a:rPr>
              <a:t>this sample email </a:t>
            </a:r>
            <a:r>
              <a:rPr lang="en-US" sz="2400" b="1">
                <a:latin typeface="Open Sans"/>
                <a:ea typeface="Open Sans"/>
                <a:cs typeface="Open Sans"/>
              </a:rPr>
              <a:t>to your member of Congress’ Foreign Policy aide</a:t>
            </a:r>
          </a:p>
          <a:p>
            <a:pPr>
              <a:lnSpc>
                <a:spcPct val="114000"/>
              </a:lnSpc>
            </a:pPr>
            <a:endParaRPr lang="en-US" sz="2400" b="1">
              <a:latin typeface="Open Sans"/>
              <a:ea typeface="Open Sans"/>
              <a:cs typeface="Open Sans"/>
            </a:endParaRPr>
          </a:p>
          <a:p>
            <a:pPr>
              <a:lnSpc>
                <a:spcPct val="114000"/>
              </a:lnSpc>
            </a:pPr>
            <a:r>
              <a:rPr lang="en-US" sz="2400" b="1">
                <a:latin typeface="Open Sans"/>
                <a:ea typeface="Open Sans"/>
                <a:cs typeface="Open Sans"/>
              </a:rPr>
              <a:t>Or take </a:t>
            </a:r>
            <a:r>
              <a:rPr lang="en-US" sz="2400" b="1">
                <a:latin typeface="Open Sans"/>
                <a:ea typeface="Open Sans"/>
                <a:cs typeface="Open Sans"/>
                <a:hlinkClick r:id="rId6"/>
              </a:rPr>
              <a:t>this online action</a:t>
            </a:r>
            <a:endParaRPr lang="en-US" sz="2400" b="1">
              <a:latin typeface="Open Sans"/>
              <a:ea typeface="Open Sans"/>
              <a:cs typeface="Open Sans"/>
            </a:endParaRPr>
          </a:p>
        </p:txBody>
      </p:sp>
    </p:spTree>
    <p:extLst>
      <p:ext uri="{BB962C8B-B14F-4D97-AF65-F5344CB8AC3E}">
        <p14:creationId xmlns:p14="http://schemas.microsoft.com/office/powerpoint/2010/main" val="3238195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F5DDADC2-0EB3-775A-F90B-16435945B184}"/>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443A91BF-64E3-6851-7096-A0224DD75742}"/>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
        <p:nvSpPr>
          <p:cNvPr id="266" name="Google Shape;266;g14388b835e1_0_23">
            <a:extLst>
              <a:ext uri="{FF2B5EF4-FFF2-40B4-BE49-F238E27FC236}">
                <a16:creationId xmlns:a16="http://schemas.microsoft.com/office/drawing/2014/main" id="{20126415-E395-CE6B-D734-7AC1CFDBF91E}"/>
              </a:ext>
            </a:extLst>
          </p:cNvPr>
          <p:cNvSpPr txBox="1"/>
          <p:nvPr/>
        </p:nvSpPr>
        <p:spPr>
          <a:xfrm>
            <a:off x="1774571" y="368908"/>
            <a:ext cx="5358384" cy="809793"/>
          </a:xfrm>
          <a:prstGeom prst="rect">
            <a:avLst/>
          </a:prstGeom>
          <a:noFill/>
          <a:ln>
            <a:noFill/>
          </a:ln>
        </p:spPr>
        <p:txBody>
          <a:bodyPr spcFirstLastPara="1" wrap="square" lIns="91425" tIns="45700" rIns="91425" bIns="45700" anchor="t" anchorCtr="0">
            <a:normAutofit lnSpcReduction="10000"/>
          </a:bodyPr>
          <a:lstStyle/>
          <a:p>
            <a:pPr marL="71120" lvl="3">
              <a:spcBef>
                <a:spcPts val="640"/>
              </a:spcBef>
              <a:buClr>
                <a:schemeClr val="dk1"/>
              </a:buClr>
              <a:buSzPct val="100000"/>
            </a:pPr>
            <a:r>
              <a:rPr lang="en-US" sz="4400" b="1" dirty="0">
                <a:solidFill>
                  <a:schemeClr val="dk1"/>
                </a:solidFill>
                <a:latin typeface="Open Sans"/>
                <a:ea typeface="Open Sans"/>
                <a:cs typeface="Open Sans"/>
                <a:sym typeface="Open Sans"/>
              </a:rPr>
              <a:t>Take action now!</a:t>
            </a:r>
            <a:endParaRPr lang="en-US" sz="4400" b="1" i="0" u="none" strike="noStrike" cap="none" dirty="0">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a:extLst>
              <a:ext uri="{FF2B5EF4-FFF2-40B4-BE49-F238E27FC236}">
                <a16:creationId xmlns:a16="http://schemas.microsoft.com/office/drawing/2014/main" id="{F935B3A4-6441-405D-9A08-27EC55EEBC58}"/>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6" name="TextBox 5">
            <a:extLst>
              <a:ext uri="{FF2B5EF4-FFF2-40B4-BE49-F238E27FC236}">
                <a16:creationId xmlns:a16="http://schemas.microsoft.com/office/drawing/2014/main" id="{722F3DD4-6583-1EF9-0FAB-EDCA4ABDDDC1}"/>
              </a:ext>
            </a:extLst>
          </p:cNvPr>
          <p:cNvSpPr txBox="1"/>
          <p:nvPr/>
        </p:nvSpPr>
        <p:spPr>
          <a:xfrm>
            <a:off x="240846" y="3023985"/>
            <a:ext cx="8662307" cy="1329595"/>
          </a:xfrm>
          <a:prstGeom prst="rect">
            <a:avLst/>
          </a:prstGeom>
          <a:noFill/>
        </p:spPr>
        <p:txBody>
          <a:bodyPr wrap="square">
            <a:spAutoFit/>
          </a:bodyPr>
          <a:lstStyle/>
          <a:p>
            <a:pPr lvl="1" algn="ctr">
              <a:lnSpc>
                <a:spcPct val="114000"/>
              </a:lnSpc>
            </a:pPr>
            <a:br>
              <a:rPr lang="en-US" sz="2400" b="1" dirty="0">
                <a:latin typeface="Open Sans"/>
                <a:ea typeface="Open Sans"/>
                <a:cs typeface="Open Sans"/>
              </a:rPr>
            </a:br>
            <a:br>
              <a:rPr lang="en-US" sz="2400" b="1" dirty="0">
                <a:latin typeface="Open Sans"/>
                <a:ea typeface="Open Sans"/>
                <a:cs typeface="Open Sans"/>
              </a:rPr>
            </a:br>
            <a:r>
              <a:rPr lang="en-US" sz="2400" b="1" dirty="0">
                <a:latin typeface="Open Sans"/>
                <a:ea typeface="Open Sans"/>
                <a:cs typeface="Open Sans"/>
              </a:rPr>
              <a:t> </a:t>
            </a:r>
            <a:r>
              <a:rPr lang="en-US" sz="2400" b="1" dirty="0">
                <a:latin typeface="Open Sans"/>
                <a:ea typeface="Open Sans"/>
                <a:cs typeface="Open Sans"/>
                <a:hlinkClick r:id="rId4"/>
              </a:rPr>
              <a:t>Take this online action</a:t>
            </a:r>
            <a:endParaRPr lang="en-US" sz="2400" b="1" dirty="0">
              <a:latin typeface="Open Sans"/>
              <a:ea typeface="Open Sans"/>
              <a:cs typeface="Open Sans"/>
            </a:endParaRPr>
          </a:p>
        </p:txBody>
      </p:sp>
      <p:pic>
        <p:nvPicPr>
          <p:cNvPr id="4" name="Picture 3">
            <a:extLst>
              <a:ext uri="{FF2B5EF4-FFF2-40B4-BE49-F238E27FC236}">
                <a16:creationId xmlns:a16="http://schemas.microsoft.com/office/drawing/2014/main" id="{32C664A8-AC5F-DB3A-9C7D-A5A4B5F083E7}"/>
              </a:ext>
            </a:extLst>
          </p:cNvPr>
          <p:cNvPicPr>
            <a:picLocks noChangeAspect="1"/>
          </p:cNvPicPr>
          <p:nvPr/>
        </p:nvPicPr>
        <p:blipFill>
          <a:blip r:embed="rId5"/>
          <a:stretch>
            <a:fillRect/>
          </a:stretch>
        </p:blipFill>
        <p:spPr>
          <a:xfrm>
            <a:off x="0" y="1957748"/>
            <a:ext cx="9144000" cy="1228003"/>
          </a:xfrm>
          <a:prstGeom prst="rect">
            <a:avLst/>
          </a:prstGeom>
        </p:spPr>
      </p:pic>
    </p:spTree>
    <p:extLst>
      <p:ext uri="{BB962C8B-B14F-4D97-AF65-F5344CB8AC3E}">
        <p14:creationId xmlns:p14="http://schemas.microsoft.com/office/powerpoint/2010/main" val="2390684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1C20-1833-B337-9EA2-260E921B5B34}"/>
              </a:ext>
            </a:extLst>
          </p:cNvPr>
          <p:cNvSpPr>
            <a:spLocks noGrp="1"/>
          </p:cNvSpPr>
          <p:nvPr>
            <p:ph type="title"/>
          </p:nvPr>
        </p:nvSpPr>
        <p:spPr>
          <a:xfrm>
            <a:off x="871254" y="120252"/>
            <a:ext cx="7401491" cy="857250"/>
          </a:xfrm>
        </p:spPr>
        <p:txBody>
          <a:bodyPr>
            <a:normAutofit/>
          </a:bodyPr>
          <a:lstStyle/>
          <a:p>
            <a:r>
              <a:rPr lang="en-US" sz="3200" b="1" dirty="0">
                <a:solidFill>
                  <a:srgbClr val="D50032"/>
                </a:solidFill>
                <a:latin typeface="Open Sans"/>
                <a:ea typeface="Open Sans"/>
                <a:cs typeface="Open Sans"/>
              </a:rPr>
              <a:t>Humanitarian Action for Gaza</a:t>
            </a:r>
            <a:endParaRPr lang="en-US" sz="3200" b="1" dirty="0">
              <a:solidFill>
                <a:srgbClr val="D50032"/>
              </a:solidFill>
            </a:endParaRPr>
          </a:p>
        </p:txBody>
      </p:sp>
      <p:sp>
        <p:nvSpPr>
          <p:cNvPr id="3" name="Content Placeholder 2">
            <a:extLst>
              <a:ext uri="{FF2B5EF4-FFF2-40B4-BE49-F238E27FC236}">
                <a16:creationId xmlns:a16="http://schemas.microsoft.com/office/drawing/2014/main" id="{660D7DF7-0045-80B8-07F6-AD6A0D42C8BC}"/>
              </a:ext>
            </a:extLst>
          </p:cNvPr>
          <p:cNvSpPr>
            <a:spLocks noGrp="1"/>
          </p:cNvSpPr>
          <p:nvPr>
            <p:ph sz="half" idx="1"/>
          </p:nvPr>
        </p:nvSpPr>
        <p:spPr>
          <a:xfrm>
            <a:off x="360497" y="1119833"/>
            <a:ext cx="8423004" cy="3784352"/>
          </a:xfrm>
        </p:spPr>
        <p:txBody>
          <a:bodyPr vert="horz" lIns="91440" tIns="45720" rIns="91440" bIns="45720" rtlCol="0" anchor="t">
            <a:normAutofit/>
          </a:bodyPr>
          <a:lstStyle/>
          <a:p>
            <a:pPr marL="0" indent="0">
              <a:lnSpc>
                <a:spcPct val="114000"/>
              </a:lnSpc>
              <a:spcBef>
                <a:spcPts val="20"/>
              </a:spcBef>
              <a:buNone/>
            </a:pPr>
            <a:r>
              <a:rPr lang="en-US" sz="2300" dirty="0">
                <a:solidFill>
                  <a:srgbClr val="111111"/>
                </a:solidFill>
                <a:latin typeface="Open Sans" panose="020B0606030504020204" pitchFamily="34" charset="0"/>
                <a:ea typeface="Open Sans" panose="020B0606030504020204" pitchFamily="34" charset="0"/>
                <a:cs typeface="Open Sans" panose="020B0606030504020204" pitchFamily="34" charset="0"/>
              </a:rPr>
              <a:t>“This unthinkable is not looming - it is already here. The escalation is underway. The collapse of essential services is leaving the youngest and most vulnerable fighting for survival.</a:t>
            </a:r>
          </a:p>
          <a:p>
            <a:pPr algn="r">
              <a:lnSpc>
                <a:spcPct val="114000"/>
              </a:lnSpc>
              <a:spcBef>
                <a:spcPts val="0"/>
              </a:spcBef>
              <a:spcAft>
                <a:spcPts val="1800"/>
              </a:spcAft>
              <a:buFont typeface="Calibri"/>
              <a:buChar char="-"/>
            </a:pPr>
            <a:r>
              <a:rPr lang="en-US" sz="2300" dirty="0">
                <a:solidFill>
                  <a:srgbClr val="111111"/>
                </a:solidFill>
                <a:latin typeface="Open Sans" panose="020B0606030504020204" pitchFamily="34" charset="0"/>
                <a:ea typeface="Open Sans" panose="020B0606030504020204" pitchFamily="34" charset="0"/>
                <a:cs typeface="Open Sans" panose="020B0606030504020204" pitchFamily="34" charset="0"/>
              </a:rPr>
              <a:t>UNICEF Staff in Gaza</a:t>
            </a:r>
          </a:p>
          <a:p>
            <a:pPr marL="0" indent="0" algn="ctr">
              <a:lnSpc>
                <a:spcPct val="114000"/>
              </a:lnSpc>
              <a:buNone/>
            </a:pPr>
            <a:r>
              <a:rPr lang="en-US" b="1" dirty="0">
                <a:latin typeface="Open Sans"/>
                <a:ea typeface="Open Sans"/>
                <a:cs typeface="Open Sans"/>
              </a:rPr>
              <a:t>Take our </a:t>
            </a:r>
            <a:r>
              <a:rPr lang="en-US" b="1" dirty="0">
                <a:latin typeface="Open Sans"/>
                <a:ea typeface="Open Sans"/>
                <a:cs typeface="Open Sans"/>
                <a:hlinkClick r:id="rId2"/>
              </a:rPr>
              <a:t>online action </a:t>
            </a:r>
            <a:r>
              <a:rPr lang="en-US" b="1" dirty="0">
                <a:latin typeface="Open Sans"/>
                <a:ea typeface="Open Sans"/>
                <a:cs typeface="Open Sans"/>
              </a:rPr>
              <a:t>on Gaza!</a:t>
            </a:r>
          </a:p>
          <a:p>
            <a:pPr marL="0" indent="0">
              <a:lnSpc>
                <a:spcPct val="114000"/>
              </a:lnSpc>
              <a:buNone/>
            </a:pPr>
            <a:endParaRPr lang="en-US" sz="2300" dirty="0">
              <a:solidFill>
                <a:srgbClr val="11111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65109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23F36472-94C9-9274-CA28-40298FD4632F}"/>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A8305012-1728-6C46-9D4F-E8F39DE3700B}"/>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
        <p:nvSpPr>
          <p:cNvPr id="266" name="Google Shape;266;g14388b835e1_0_23">
            <a:extLst>
              <a:ext uri="{FF2B5EF4-FFF2-40B4-BE49-F238E27FC236}">
                <a16:creationId xmlns:a16="http://schemas.microsoft.com/office/drawing/2014/main" id="{C9FD898B-3175-8A82-DFEC-A2CD4621881A}"/>
              </a:ext>
            </a:extLst>
          </p:cNvPr>
          <p:cNvSpPr txBox="1"/>
          <p:nvPr/>
        </p:nvSpPr>
        <p:spPr>
          <a:xfrm>
            <a:off x="1774571" y="368908"/>
            <a:ext cx="5358384" cy="809793"/>
          </a:xfrm>
          <a:prstGeom prst="rect">
            <a:avLst/>
          </a:prstGeom>
          <a:noFill/>
          <a:ln>
            <a:noFill/>
          </a:ln>
        </p:spPr>
        <p:txBody>
          <a:bodyPr spcFirstLastPara="1" wrap="square" lIns="91425" tIns="45700" rIns="91425" bIns="45700" anchor="t" anchorCtr="0">
            <a:normAutofit lnSpcReduction="10000"/>
          </a:bodyPr>
          <a:lstStyle/>
          <a:p>
            <a:pPr marL="71120" lvl="3">
              <a:spcBef>
                <a:spcPts val="640"/>
              </a:spcBef>
              <a:buClr>
                <a:schemeClr val="dk1"/>
              </a:buClr>
              <a:buSzPct val="100000"/>
            </a:pPr>
            <a:r>
              <a:rPr lang="en-US" sz="4400" b="1">
                <a:solidFill>
                  <a:schemeClr val="dk1"/>
                </a:solidFill>
                <a:latin typeface="Open Sans"/>
                <a:ea typeface="Open Sans"/>
                <a:cs typeface="Open Sans"/>
                <a:sym typeface="Open Sans"/>
              </a:rPr>
              <a:t>Take action now!</a:t>
            </a:r>
            <a:endParaRPr lang="en-US" sz="4400" b="1" i="0" u="none" strike="noStrike" cap="none">
              <a:solidFill>
                <a:schemeClr val="dk1"/>
              </a:solidFill>
              <a:latin typeface="Open Sans"/>
              <a:ea typeface="Open Sans"/>
              <a:cs typeface="Open Sans"/>
            </a:endParaRPr>
          </a:p>
          <a:p>
            <a:pPr marL="457200" marR="0" lvl="0" indent="0" algn="l" rtl="0">
              <a:lnSpc>
                <a:spcPct val="50000"/>
              </a:lnSpc>
              <a:spcBef>
                <a:spcPts val="640"/>
              </a:spcBef>
              <a:spcAft>
                <a:spcPts val="0"/>
              </a:spcAft>
              <a:buClr>
                <a:srgbClr val="000000"/>
              </a:buClr>
              <a:buSzPct val="100000"/>
              <a:buFont typeface="Arial"/>
              <a:buNone/>
            </a:pPr>
            <a:endParaRPr sz="3600" b="0" i="0" u="none" strike="noStrike" cap="none">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3600" b="0" i="0" u="none" strike="noStrike" cap="none">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a:solidFill>
                <a:schemeClr val="dk1"/>
              </a:solidFill>
              <a:latin typeface="Calibri"/>
              <a:ea typeface="Calibri"/>
              <a:cs typeface="Calibri"/>
              <a:sym typeface="Calibri"/>
            </a:endParaRPr>
          </a:p>
        </p:txBody>
      </p:sp>
      <p:pic>
        <p:nvPicPr>
          <p:cNvPr id="267" name="Google Shape;267;g14388b835e1_0_23" descr="Text, application&#10;&#10;Description automatically generated">
            <a:extLst>
              <a:ext uri="{FF2B5EF4-FFF2-40B4-BE49-F238E27FC236}">
                <a16:creationId xmlns:a16="http://schemas.microsoft.com/office/drawing/2014/main" id="{C9470BFE-E7D2-3F5E-CC3B-10A74BEB4A11}"/>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6" name="TextBox 5">
            <a:extLst>
              <a:ext uri="{FF2B5EF4-FFF2-40B4-BE49-F238E27FC236}">
                <a16:creationId xmlns:a16="http://schemas.microsoft.com/office/drawing/2014/main" id="{081A8ADC-A4F4-FA61-E5BD-B7DCA673C5BD}"/>
              </a:ext>
            </a:extLst>
          </p:cNvPr>
          <p:cNvSpPr txBox="1"/>
          <p:nvPr/>
        </p:nvSpPr>
        <p:spPr>
          <a:xfrm>
            <a:off x="240846" y="3408054"/>
            <a:ext cx="8662307" cy="487569"/>
          </a:xfrm>
          <a:prstGeom prst="rect">
            <a:avLst/>
          </a:prstGeom>
          <a:noFill/>
        </p:spPr>
        <p:txBody>
          <a:bodyPr wrap="square" lIns="91440" tIns="45720" rIns="91440" bIns="45720" anchor="t">
            <a:spAutoFit/>
          </a:bodyPr>
          <a:lstStyle/>
          <a:p>
            <a:pPr algn="ctr">
              <a:lnSpc>
                <a:spcPct val="113999"/>
              </a:lnSpc>
            </a:pPr>
            <a:r>
              <a:rPr lang="en-US" sz="2400" b="1" dirty="0">
                <a:latin typeface="Open Sans"/>
                <a:ea typeface="Open Sans"/>
                <a:cs typeface="Open Sans"/>
                <a:hlinkClick r:id="rId4"/>
              </a:rPr>
              <a:t>Take this online action</a:t>
            </a:r>
            <a:endParaRPr lang="en-US" sz="2400" b="1" dirty="0">
              <a:latin typeface="Open Sans"/>
              <a:ea typeface="Open Sans"/>
              <a:cs typeface="Open Sans"/>
            </a:endParaRPr>
          </a:p>
        </p:txBody>
      </p:sp>
      <p:pic>
        <p:nvPicPr>
          <p:cNvPr id="4" name="Picture 3">
            <a:extLst>
              <a:ext uri="{FF2B5EF4-FFF2-40B4-BE49-F238E27FC236}">
                <a16:creationId xmlns:a16="http://schemas.microsoft.com/office/drawing/2014/main" id="{EB86E249-D660-3713-3A51-FD62B2A10250}"/>
              </a:ext>
            </a:extLst>
          </p:cNvPr>
          <p:cNvPicPr>
            <a:picLocks noChangeAspect="1"/>
          </p:cNvPicPr>
          <p:nvPr/>
        </p:nvPicPr>
        <p:blipFill>
          <a:blip r:embed="rId5"/>
          <a:stretch>
            <a:fillRect/>
          </a:stretch>
        </p:blipFill>
        <p:spPr>
          <a:xfrm>
            <a:off x="-53957" y="1443038"/>
            <a:ext cx="9222758" cy="1686278"/>
          </a:xfrm>
          <a:prstGeom prst="rect">
            <a:avLst/>
          </a:prstGeom>
        </p:spPr>
      </p:pic>
    </p:spTree>
    <p:extLst>
      <p:ext uri="{BB962C8B-B14F-4D97-AF65-F5344CB8AC3E}">
        <p14:creationId xmlns:p14="http://schemas.microsoft.com/office/powerpoint/2010/main" val="1931616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57B403DA-9495-F938-123B-93F423A2AB1F}"/>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AB6060BD-DFF8-D83F-1E7D-2E65BAEB98FD}"/>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26</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66" name="Google Shape;266;g14388b835e1_0_23">
            <a:extLst>
              <a:ext uri="{FF2B5EF4-FFF2-40B4-BE49-F238E27FC236}">
                <a16:creationId xmlns:a16="http://schemas.microsoft.com/office/drawing/2014/main" id="{F8AF43A4-B73C-CCD9-1D56-38A144D69069}"/>
              </a:ext>
            </a:extLst>
          </p:cNvPr>
          <p:cNvSpPr txBox="1"/>
          <p:nvPr/>
        </p:nvSpPr>
        <p:spPr>
          <a:xfrm>
            <a:off x="0" y="1263840"/>
            <a:ext cx="8985346" cy="883981"/>
          </a:xfrm>
          <a:prstGeom prst="rect">
            <a:avLst/>
          </a:prstGeom>
          <a:noFill/>
          <a:ln>
            <a:noFill/>
          </a:ln>
        </p:spPr>
        <p:txBody>
          <a:bodyPr spcFirstLastPara="1" wrap="square" lIns="91425" tIns="45700" rIns="91425" bIns="45700" anchor="t" anchorCtr="0">
            <a:normAutofit/>
          </a:bodyPr>
          <a:lstStyle/>
          <a:p>
            <a:pPr marL="71120" marR="0" lvl="3" indent="0" algn="ctr" defTabSz="914400" rtl="0" eaLnBrk="1" fontAlgn="auto" latinLnBrk="0" hangingPunct="1">
              <a:lnSpc>
                <a:spcPct val="100000"/>
              </a:lnSpc>
              <a:spcBef>
                <a:spcPts val="640"/>
              </a:spcBef>
              <a:spcAft>
                <a:spcPts val="0"/>
              </a:spcAft>
              <a:buClr>
                <a:srgbClr val="000000"/>
              </a:buClr>
              <a:buSzPct val="100000"/>
              <a:buFont typeface="Arial"/>
              <a:buNone/>
              <a:tabLst/>
              <a:defRPr/>
            </a:pPr>
            <a:endParaRPr kumimoji="0" lang="en-US" sz="4400" b="1" i="0" u="none" strike="noStrike" kern="0" cap="none" spc="0" normalizeH="0" baseline="0" noProof="0" dirty="0">
              <a:ln>
                <a:noFill/>
              </a:ln>
              <a:solidFill>
                <a:srgbClr val="000000"/>
              </a:solidFill>
              <a:effectLst/>
              <a:uLnTx/>
              <a:uFillTx/>
              <a:latin typeface="Open Sans"/>
              <a:ea typeface="Open Sans"/>
              <a:cs typeface="Open Sans"/>
              <a:sym typeface="Arial"/>
            </a:endParaRPr>
          </a:p>
          <a:p>
            <a:pPr marL="457200" marR="0" lvl="0" indent="0" algn="ctr" defTabSz="914400" rtl="0" eaLnBrk="1" fontAlgn="auto" latinLnBrk="0" hangingPunct="1">
              <a:lnSpc>
                <a:spcPct val="50000"/>
              </a:lnSpc>
              <a:spcBef>
                <a:spcPts val="640"/>
              </a:spcBef>
              <a:spcAft>
                <a:spcPts val="0"/>
              </a:spcAft>
              <a:buClr>
                <a:srgbClr val="000000"/>
              </a:buClr>
              <a:buSzPct val="10000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457200" marR="0" lvl="0" indent="0" algn="ctr" defTabSz="914400" rtl="0" eaLnBrk="1" fontAlgn="auto" latinLnBrk="0" hangingPunct="1">
              <a:lnSpc>
                <a:spcPct val="120000"/>
              </a:lnSpc>
              <a:spcBef>
                <a:spcPts val="640"/>
              </a:spcBef>
              <a:spcAft>
                <a:spcPts val="0"/>
              </a:spcAft>
              <a:buClr>
                <a:srgbClr val="000000"/>
              </a:buClr>
              <a:buSzPct val="100000"/>
              <a:buFont typeface="Arial"/>
              <a:buNone/>
              <a:tabLst/>
              <a:defRPr/>
            </a:pPr>
            <a:endParaRPr kumimoji="0" sz="3600" b="0" i="0" u="none" strike="noStrike" kern="0" cap="none" spc="0" normalizeH="0" baseline="0" noProof="0" dirty="0">
              <a:ln>
                <a:noFill/>
              </a:ln>
              <a:solidFill>
                <a:srgbClr val="000000"/>
              </a:solidFill>
              <a:effectLst/>
              <a:uLnTx/>
              <a:uFillTx/>
              <a:latin typeface="Arial"/>
              <a:ea typeface="Arial"/>
              <a:cs typeface="Arial"/>
              <a:sym typeface="Arial"/>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4" name="Picture 3">
            <a:extLst>
              <a:ext uri="{FF2B5EF4-FFF2-40B4-BE49-F238E27FC236}">
                <a16:creationId xmlns:a16="http://schemas.microsoft.com/office/drawing/2014/main" id="{C90ADA61-CAC2-D285-714F-5A9876C9A3EA}"/>
              </a:ext>
            </a:extLst>
          </p:cNvPr>
          <p:cNvPicPr>
            <a:picLocks noChangeAspect="1"/>
          </p:cNvPicPr>
          <p:nvPr/>
        </p:nvPicPr>
        <p:blipFill>
          <a:blip r:embed="rId3"/>
          <a:stretch>
            <a:fillRect/>
          </a:stretch>
        </p:blipFill>
        <p:spPr>
          <a:xfrm>
            <a:off x="0" y="1885445"/>
            <a:ext cx="9144000" cy="1372609"/>
          </a:xfrm>
          <a:prstGeom prst="rect">
            <a:avLst/>
          </a:prstGeom>
        </p:spPr>
      </p:pic>
      <p:sp>
        <p:nvSpPr>
          <p:cNvPr id="5" name="TextBox 4">
            <a:extLst>
              <a:ext uri="{FF2B5EF4-FFF2-40B4-BE49-F238E27FC236}">
                <a16:creationId xmlns:a16="http://schemas.microsoft.com/office/drawing/2014/main" id="{98FF9BFF-5DA0-E759-6ED1-C66683CE007A}"/>
              </a:ext>
            </a:extLst>
          </p:cNvPr>
          <p:cNvSpPr txBox="1"/>
          <p:nvPr/>
        </p:nvSpPr>
        <p:spPr>
          <a:xfrm>
            <a:off x="240846" y="3437668"/>
            <a:ext cx="8662307" cy="1329595"/>
          </a:xfrm>
          <a:prstGeom prst="rect">
            <a:avLst/>
          </a:prstGeom>
          <a:noFill/>
        </p:spPr>
        <p:txBody>
          <a:bodyPr wrap="square">
            <a:sp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rPr>
              <a:t>Personalize and </a:t>
            </a: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hlinkClick r:id="rId4"/>
              </a:rPr>
              <a:t>submit this draft “Letter to the Editor”</a:t>
            </a:r>
            <a:endPar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endParaRP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endParaRP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rPr>
              <a:t>Or take </a:t>
            </a:r>
            <a:r>
              <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hlinkClick r:id="rId5"/>
              </a:rPr>
              <a:t>this online action</a:t>
            </a:r>
            <a:endPar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Arial"/>
            </a:endParaRPr>
          </a:p>
        </p:txBody>
      </p:sp>
      <p:pic>
        <p:nvPicPr>
          <p:cNvPr id="2" name="Google Shape;319;g21ba38bafd0_0_10">
            <a:extLst>
              <a:ext uri="{FF2B5EF4-FFF2-40B4-BE49-F238E27FC236}">
                <a16:creationId xmlns:a16="http://schemas.microsoft.com/office/drawing/2014/main" id="{977B14C2-04F9-ADDE-8DF5-AA1EAE0D9650}"/>
              </a:ext>
            </a:extLst>
          </p:cNvPr>
          <p:cNvPicPr preferRelativeResize="0"/>
          <p:nvPr/>
        </p:nvPicPr>
        <p:blipFill rotWithShape="1">
          <a:blip r:embed="rId6">
            <a:alphaModFix/>
          </a:blip>
          <a:srcRect/>
          <a:stretch/>
        </p:blipFill>
        <p:spPr>
          <a:xfrm>
            <a:off x="0" y="135015"/>
            <a:ext cx="2451970" cy="682957"/>
          </a:xfrm>
          <a:prstGeom prst="rect">
            <a:avLst/>
          </a:prstGeom>
          <a:noFill/>
          <a:ln>
            <a:noFill/>
          </a:ln>
        </p:spPr>
      </p:pic>
      <p:sp>
        <p:nvSpPr>
          <p:cNvPr id="3" name="Google Shape;266;g14388b835e1_0_23">
            <a:extLst>
              <a:ext uri="{FF2B5EF4-FFF2-40B4-BE49-F238E27FC236}">
                <a16:creationId xmlns:a16="http://schemas.microsoft.com/office/drawing/2014/main" id="{CD290BAC-B340-42E0-92A9-2AAAFA970464}"/>
              </a:ext>
            </a:extLst>
          </p:cNvPr>
          <p:cNvSpPr txBox="1"/>
          <p:nvPr/>
        </p:nvSpPr>
        <p:spPr>
          <a:xfrm>
            <a:off x="2586229" y="135015"/>
            <a:ext cx="5358384" cy="809793"/>
          </a:xfrm>
          <a:prstGeom prst="rect">
            <a:avLst/>
          </a:prstGeom>
          <a:noFill/>
          <a:ln>
            <a:noFill/>
          </a:ln>
        </p:spPr>
        <p:txBody>
          <a:bodyPr spcFirstLastPara="1" wrap="square" lIns="91425" tIns="45700" rIns="91425" bIns="45700" anchor="t" anchorCtr="0">
            <a:normAutofit lnSpcReduction="10000"/>
          </a:bodyPr>
          <a:lstStyle/>
          <a:p>
            <a:pPr marL="71120" marR="0" lvl="3" indent="0" algn="l" defTabSz="914400" rtl="0" eaLnBrk="1" fontAlgn="auto" latinLnBrk="0" hangingPunct="1">
              <a:lnSpc>
                <a:spcPct val="100000"/>
              </a:lnSpc>
              <a:spcBef>
                <a:spcPts val="640"/>
              </a:spcBef>
              <a:spcAft>
                <a:spcPts val="0"/>
              </a:spcAft>
              <a:buClr>
                <a:srgbClr val="000000"/>
              </a:buClr>
              <a:buSzPct val="100000"/>
              <a:buFont typeface="Arial"/>
              <a:buNone/>
              <a:tabLst/>
              <a:defRPr/>
            </a:pPr>
            <a:r>
              <a:rPr kumimoji="0" lang="en-US" sz="4400" b="1" i="0" u="none" strike="noStrike" kern="0" cap="none" spc="0" normalizeH="0" baseline="0" noProof="0" dirty="0">
                <a:ln>
                  <a:noFill/>
                </a:ln>
                <a:solidFill>
                  <a:srgbClr val="000000"/>
                </a:solidFill>
                <a:effectLst/>
                <a:uLnTx/>
                <a:uFillTx/>
                <a:latin typeface="Open Sans"/>
                <a:ea typeface="Open Sans"/>
                <a:cs typeface="Open Sans"/>
                <a:sym typeface="Open Sans"/>
              </a:rPr>
              <a:t>Take action now!</a:t>
            </a:r>
            <a:endParaRPr kumimoji="0" lang="en-US" sz="4400" b="1" i="0" u="none" strike="noStrike" kern="0" cap="none" spc="0" normalizeH="0" baseline="0" noProof="0" dirty="0">
              <a:ln>
                <a:noFill/>
              </a:ln>
              <a:solidFill>
                <a:srgbClr val="000000"/>
              </a:solidFill>
              <a:effectLst/>
              <a:uLnTx/>
              <a:uFillTx/>
              <a:latin typeface="Open Sans"/>
              <a:ea typeface="Open Sans"/>
              <a:cs typeface="Open Sans"/>
              <a:sym typeface="Arial"/>
            </a:endParaRPr>
          </a:p>
          <a:p>
            <a:pPr marL="457200" marR="0" lvl="0" indent="0" algn="l" defTabSz="914400" rtl="0" eaLnBrk="1" fontAlgn="auto" latinLnBrk="0" hangingPunct="1">
              <a:lnSpc>
                <a:spcPct val="50000"/>
              </a:lnSpc>
              <a:spcBef>
                <a:spcPts val="640"/>
              </a:spcBef>
              <a:spcAft>
                <a:spcPts val="0"/>
              </a:spcAft>
              <a:buClr>
                <a:srgbClr val="000000"/>
              </a:buClr>
              <a:buSzPct val="10000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457200" marR="0" lvl="0" indent="0" algn="l" defTabSz="914400" rtl="0" eaLnBrk="1" fontAlgn="auto" latinLnBrk="0" hangingPunct="1">
              <a:lnSpc>
                <a:spcPct val="120000"/>
              </a:lnSpc>
              <a:spcBef>
                <a:spcPts val="640"/>
              </a:spcBef>
              <a:spcAft>
                <a:spcPts val="0"/>
              </a:spcAft>
              <a:buClr>
                <a:srgbClr val="000000"/>
              </a:buClr>
              <a:buSzPct val="100000"/>
              <a:buFont typeface="Arial"/>
              <a:buNone/>
              <a:tabLst/>
              <a:defRPr/>
            </a:pPr>
            <a:endParaRPr kumimoji="0" sz="3600" b="0" i="0" u="none" strike="noStrike" kern="0" cap="none" spc="0" normalizeH="0" baseline="0" noProof="0" dirty="0">
              <a:ln>
                <a:noFill/>
              </a:ln>
              <a:solidFill>
                <a:srgbClr val="000000"/>
              </a:solidFill>
              <a:effectLst/>
              <a:uLnTx/>
              <a:uFillTx/>
              <a:latin typeface="Arial"/>
              <a:ea typeface="Arial"/>
              <a:cs typeface="Arial"/>
              <a:sym typeface="Arial"/>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539750" marR="0" lvl="0" indent="-311150" algn="l"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539750" marR="0" lvl="0" indent="-311150" algn="ctr" defTabSz="914400" rtl="0" eaLnBrk="1" fontAlgn="auto" latinLnBrk="0" hangingPunct="1">
              <a:lnSpc>
                <a:spcPct val="100000"/>
              </a:lnSpc>
              <a:spcBef>
                <a:spcPts val="640"/>
              </a:spcBef>
              <a:spcAft>
                <a:spcPts val="0"/>
              </a:spcAft>
              <a:buClr>
                <a:srgbClr val="888888"/>
              </a:buClr>
              <a:buSzPct val="129030"/>
              <a:buFont typeface="Arial"/>
              <a:buNone/>
              <a:tabLst/>
              <a:defRPr/>
            </a:pPr>
            <a:endParaRPr kumimoji="0" sz="3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88640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B7142E00-0F6B-2902-6C74-2F351FC432F5}"/>
            </a:ext>
          </a:extLst>
        </p:cNvPr>
        <p:cNvGrpSpPr/>
        <p:nvPr/>
      </p:nvGrpSpPr>
      <p:grpSpPr>
        <a:xfrm>
          <a:off x="0" y="0"/>
          <a:ext cx="0" cy="0"/>
          <a:chOff x="0" y="0"/>
          <a:chExt cx="0" cy="0"/>
        </a:xfrm>
      </p:grpSpPr>
      <p:sp>
        <p:nvSpPr>
          <p:cNvPr id="175" name="Google Shape;175;g1dd29ec108d_0_96">
            <a:extLst>
              <a:ext uri="{FF2B5EF4-FFF2-40B4-BE49-F238E27FC236}">
                <a16:creationId xmlns:a16="http://schemas.microsoft.com/office/drawing/2014/main" id="{15FAE29C-2EFC-168E-44D2-B5EE9B86CEC3}"/>
              </a:ext>
            </a:extLst>
          </p:cNvPr>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Open Sans"/>
              <a:buNone/>
            </a:pPr>
            <a:endParaRPr sz="1350" b="0" i="0" u="none" strike="noStrike" cap="none">
              <a:solidFill>
                <a:srgbClr val="000000"/>
              </a:solidFill>
              <a:latin typeface="Open Sans"/>
              <a:ea typeface="Open Sans"/>
              <a:cs typeface="Open Sans"/>
              <a:sym typeface="Open Sans"/>
            </a:endParaRPr>
          </a:p>
        </p:txBody>
      </p:sp>
      <p:sp>
        <p:nvSpPr>
          <p:cNvPr id="3" name="Title 2">
            <a:extLst>
              <a:ext uri="{FF2B5EF4-FFF2-40B4-BE49-F238E27FC236}">
                <a16:creationId xmlns:a16="http://schemas.microsoft.com/office/drawing/2014/main" id="{8E9F2E24-67F6-0221-3019-C428C6996CDE}"/>
              </a:ext>
            </a:extLst>
          </p:cNvPr>
          <p:cNvSpPr>
            <a:spLocks noGrp="1"/>
          </p:cNvSpPr>
          <p:nvPr>
            <p:ph type="ctrTitle"/>
          </p:nvPr>
        </p:nvSpPr>
        <p:spPr>
          <a:xfrm>
            <a:off x="1371600" y="-74757"/>
            <a:ext cx="7772400" cy="1102500"/>
          </a:xfrm>
        </p:spPr>
        <p:txBody>
          <a:bodyPr>
            <a:normAutofit/>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Grantee Spotlight</a:t>
            </a:r>
          </a:p>
        </p:txBody>
      </p:sp>
      <p:pic>
        <p:nvPicPr>
          <p:cNvPr id="4" name="Google Shape;319;g21ba38bafd0_0_10">
            <a:extLst>
              <a:ext uri="{FF2B5EF4-FFF2-40B4-BE49-F238E27FC236}">
                <a16:creationId xmlns:a16="http://schemas.microsoft.com/office/drawing/2014/main" id="{C03F54EB-4B97-CAD5-3D3F-A51399A56BEC}"/>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5" name="Title 2">
            <a:extLst>
              <a:ext uri="{FF2B5EF4-FFF2-40B4-BE49-F238E27FC236}">
                <a16:creationId xmlns:a16="http://schemas.microsoft.com/office/drawing/2014/main" id="{73A3A31C-2ADF-319C-AABA-70C199796B5A}"/>
              </a:ext>
            </a:extLst>
          </p:cNvPr>
          <p:cNvSpPr txBox="1">
            <a:spLocks/>
          </p:cNvSpPr>
          <p:nvPr/>
        </p:nvSpPr>
        <p:spPr>
          <a:xfrm>
            <a:off x="685800" y="4259776"/>
            <a:ext cx="7772400" cy="11025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b="1" dirty="0">
                <a:solidFill>
                  <a:srgbClr val="29B5CF"/>
                </a:solidFill>
                <a:latin typeface="Open Sans" panose="020B0606030504020204" pitchFamily="34" charset="0"/>
                <a:ea typeface="Open Sans" panose="020B0606030504020204" pitchFamily="34" charset="0"/>
                <a:cs typeface="Open Sans" panose="020B0606030504020204" pitchFamily="34" charset="0"/>
                <a:hlinkClick r:id="rId4"/>
              </a:rPr>
              <a:t>Asante Africa Foundation (Kenya)</a:t>
            </a:r>
            <a:endParaRPr lang="en-US" sz="3200" b="1" dirty="0">
              <a:solidFill>
                <a:srgbClr val="29B5C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A group of people sitting at a table using a tablet&#10;&#10;AI-generated content may be incorrect.">
            <a:extLst>
              <a:ext uri="{FF2B5EF4-FFF2-40B4-BE49-F238E27FC236}">
                <a16:creationId xmlns:a16="http://schemas.microsoft.com/office/drawing/2014/main" id="{06958889-AC64-8865-9A75-B08AD67E46C8}"/>
              </a:ext>
            </a:extLst>
          </p:cNvPr>
          <p:cNvPicPr>
            <a:picLocks noChangeAspect="1"/>
          </p:cNvPicPr>
          <p:nvPr/>
        </p:nvPicPr>
        <p:blipFill>
          <a:blip r:embed="rId5"/>
          <a:stretch>
            <a:fillRect/>
          </a:stretch>
        </p:blipFill>
        <p:spPr>
          <a:xfrm>
            <a:off x="2668554" y="874561"/>
            <a:ext cx="3552073" cy="3538398"/>
          </a:xfrm>
          <a:prstGeom prst="rect">
            <a:avLst/>
          </a:prstGeom>
        </p:spPr>
      </p:pic>
    </p:spTree>
    <p:extLst>
      <p:ext uri="{BB962C8B-B14F-4D97-AF65-F5344CB8AC3E}">
        <p14:creationId xmlns:p14="http://schemas.microsoft.com/office/powerpoint/2010/main" val="1453140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6">
          <a:extLst>
            <a:ext uri="{FF2B5EF4-FFF2-40B4-BE49-F238E27FC236}">
              <a16:creationId xmlns:a16="http://schemas.microsoft.com/office/drawing/2014/main" id="{5F53A22C-303F-57F0-74F8-6766DC69885A}"/>
            </a:ext>
          </a:extLst>
        </p:cNvPr>
        <p:cNvGrpSpPr/>
        <p:nvPr/>
      </p:nvGrpSpPr>
      <p:grpSpPr>
        <a:xfrm>
          <a:off x="0" y="0"/>
          <a:ext cx="0" cy="0"/>
          <a:chOff x="0" y="0"/>
          <a:chExt cx="0" cy="0"/>
        </a:xfrm>
      </p:grpSpPr>
      <p:sp>
        <p:nvSpPr>
          <p:cNvPr id="317" name="Google Shape;317;g21ba38bafd0_0_10">
            <a:extLst>
              <a:ext uri="{FF2B5EF4-FFF2-40B4-BE49-F238E27FC236}">
                <a16:creationId xmlns:a16="http://schemas.microsoft.com/office/drawing/2014/main" id="{70FA840E-0C87-CE9D-222A-32B9346B6F81}"/>
              </a:ext>
            </a:extLst>
          </p:cNvPr>
          <p:cNvSpPr txBox="1">
            <a:spLocks noGrp="1"/>
          </p:cNvSpPr>
          <p:nvPr>
            <p:ph type="title"/>
          </p:nvPr>
        </p:nvSpPr>
        <p:spPr>
          <a:xfrm>
            <a:off x="280930" y="4264177"/>
            <a:ext cx="8582140" cy="785123"/>
          </a:xfrm>
          <a:prstGeom prst="rect">
            <a:avLst/>
          </a:prstGeom>
          <a:noFill/>
          <a:ln>
            <a:noFill/>
          </a:ln>
        </p:spPr>
        <p:txBody>
          <a:bodyPr spcFirstLastPara="1" wrap="square" lIns="91425" tIns="45700" rIns="91425" bIns="45700" anchor="ctr" anchorCtr="0">
            <a:noAutofit/>
          </a:bodyPr>
          <a:lstStyle/>
          <a:p>
            <a:pPr marL="101600" lvl="0" indent="0" algn="l" rtl="0">
              <a:lnSpc>
                <a:spcPct val="115000"/>
              </a:lnSpc>
              <a:spcBef>
                <a:spcPts val="0"/>
              </a:spcBef>
              <a:spcAft>
                <a:spcPts val="0"/>
              </a:spcAft>
              <a:buSzPts val="1800"/>
              <a:buNone/>
            </a:pPr>
            <a:r>
              <a:rPr lang="en-US" sz="2000" b="1" dirty="0">
                <a:latin typeface="Open Sans"/>
                <a:ea typeface="Open Sans"/>
                <a:cs typeface="Open Sans"/>
                <a:sym typeface="Open Sans"/>
              </a:rPr>
              <a:t> </a:t>
            </a:r>
            <a:endParaRPr sz="2000" b="1" dirty="0">
              <a:latin typeface="Open Sans"/>
              <a:ea typeface="Open Sans"/>
              <a:cs typeface="Open Sans"/>
              <a:sym typeface="Open Sans"/>
            </a:endParaRPr>
          </a:p>
          <a:p>
            <a:pPr marL="101600" lvl="0" indent="0" algn="l" rtl="0">
              <a:lnSpc>
                <a:spcPct val="115000"/>
              </a:lnSpc>
              <a:spcBef>
                <a:spcPts val="0"/>
              </a:spcBef>
              <a:spcAft>
                <a:spcPts val="0"/>
              </a:spcAft>
              <a:buSzPts val="1800"/>
              <a:buNone/>
            </a:pPr>
            <a:endParaRPr sz="1800" b="1" dirty="0">
              <a:latin typeface="Open Sans"/>
              <a:ea typeface="Open Sans"/>
              <a:cs typeface="Open Sans"/>
              <a:sym typeface="Open Sans"/>
            </a:endParaRPr>
          </a:p>
          <a:p>
            <a:pPr lvl="0">
              <a:buSzPts val="1100"/>
            </a:pPr>
            <a:br>
              <a:rPr lang="en-US" sz="4000" b="1" dirty="0">
                <a:latin typeface="Open Sans"/>
                <a:ea typeface="Open Sans"/>
                <a:cs typeface="Open Sans"/>
                <a:sym typeface="Open Sans"/>
              </a:rPr>
            </a:br>
            <a:br>
              <a:rPr lang="en-US" sz="4000" b="1" dirty="0">
                <a:latin typeface="Open Sans"/>
                <a:ea typeface="Open Sans"/>
                <a:cs typeface="Open Sans"/>
                <a:sym typeface="Open Sans"/>
              </a:rPr>
            </a:br>
            <a:br>
              <a:rPr lang="en-US" sz="4000" b="1" dirty="0">
                <a:latin typeface="Open Sans"/>
                <a:ea typeface="Open Sans"/>
                <a:cs typeface="Open Sans"/>
                <a:sym typeface="Open Sans"/>
              </a:rPr>
            </a:br>
            <a:br>
              <a:rPr lang="en-US" sz="4000" b="1" dirty="0">
                <a:latin typeface="Open Sans"/>
                <a:ea typeface="Open Sans"/>
                <a:cs typeface="Open Sans"/>
                <a:sym typeface="Open Sans"/>
              </a:rPr>
            </a:br>
            <a:r>
              <a:rPr lang="en-US" sz="3600" b="1" dirty="0">
                <a:latin typeface="Open Sans"/>
                <a:ea typeface="Open Sans"/>
                <a:cs typeface="Open Sans"/>
                <a:sym typeface="Open Sans"/>
              </a:rPr>
              <a:t>Tuesday, December 9 at 8:30 PM ET</a:t>
            </a:r>
            <a:br>
              <a:rPr lang="en-US" sz="4000" b="1" dirty="0">
                <a:latin typeface="Open Sans"/>
                <a:ea typeface="Open Sans"/>
                <a:cs typeface="Open Sans"/>
                <a:sym typeface="Open Sans"/>
              </a:rPr>
            </a:br>
            <a:br>
              <a:rPr lang="en-US" sz="4000" b="1" dirty="0">
                <a:latin typeface="Open Sans"/>
                <a:ea typeface="Open Sans"/>
                <a:cs typeface="Open Sans"/>
                <a:sym typeface="Open Sans"/>
              </a:rPr>
            </a:br>
            <a:br>
              <a:rPr lang="en-US" sz="4000" b="1" dirty="0">
                <a:latin typeface="Open Sans"/>
                <a:ea typeface="Open Sans"/>
                <a:cs typeface="Open Sans"/>
                <a:sym typeface="Open Sans"/>
              </a:rPr>
            </a:br>
            <a:br>
              <a:rPr lang="en-US" sz="4000" b="1" dirty="0">
                <a:highlight>
                  <a:srgbClr val="FFFFFF"/>
                </a:highlight>
                <a:latin typeface="Open Sans"/>
                <a:ea typeface="Open Sans"/>
                <a:cs typeface="Open Sans"/>
                <a:sym typeface="Open Sans"/>
              </a:rPr>
            </a:br>
            <a:endParaRPr sz="4000" dirty="0">
              <a:highlight>
                <a:srgbClr val="FFFFFF"/>
              </a:highlight>
              <a:latin typeface="Arial"/>
              <a:ea typeface="Arial"/>
              <a:cs typeface="Arial"/>
              <a:sym typeface="Arial"/>
            </a:endParaRPr>
          </a:p>
          <a:p>
            <a:pPr marL="0" lvl="0" indent="0" algn="l" rtl="0">
              <a:lnSpc>
                <a:spcPct val="100000"/>
              </a:lnSpc>
              <a:spcBef>
                <a:spcPts val="400"/>
              </a:spcBef>
              <a:spcAft>
                <a:spcPts val="0"/>
              </a:spcAft>
              <a:buClr>
                <a:schemeClr val="dk1"/>
              </a:buClr>
              <a:buSzPts val="3200"/>
              <a:buFont typeface="Open Sans"/>
              <a:buNone/>
            </a:pPr>
            <a:endParaRPr sz="3200" b="1" dirty="0">
              <a:latin typeface="Open Sans"/>
              <a:ea typeface="Open Sans"/>
              <a:cs typeface="Open Sans"/>
              <a:sym typeface="Open Sans"/>
            </a:endParaRPr>
          </a:p>
        </p:txBody>
      </p:sp>
      <p:pic>
        <p:nvPicPr>
          <p:cNvPr id="319" name="Google Shape;319;g21ba38bafd0_0_10">
            <a:extLst>
              <a:ext uri="{FF2B5EF4-FFF2-40B4-BE49-F238E27FC236}">
                <a16:creationId xmlns:a16="http://schemas.microsoft.com/office/drawing/2014/main" id="{BA53B96E-D963-A562-7530-C3621D7CA08B}"/>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 name="TextBox 2">
            <a:extLst>
              <a:ext uri="{FF2B5EF4-FFF2-40B4-BE49-F238E27FC236}">
                <a16:creationId xmlns:a16="http://schemas.microsoft.com/office/drawing/2014/main" id="{F5E1AD10-24AC-3452-CAD3-4013BA0936E1}"/>
              </a:ext>
            </a:extLst>
          </p:cNvPr>
          <p:cNvSpPr txBox="1"/>
          <p:nvPr/>
        </p:nvSpPr>
        <p:spPr>
          <a:xfrm>
            <a:off x="815248" y="171641"/>
            <a:ext cx="9144000" cy="646331"/>
          </a:xfrm>
          <a:prstGeom prst="rect">
            <a:avLst/>
          </a:prstGeom>
          <a:noFill/>
        </p:spPr>
        <p:txBody>
          <a:bodyPr wrap="square">
            <a:spAutoFit/>
          </a:bodyPr>
          <a:lstStyle/>
          <a:p>
            <a:pPr algn="ctr"/>
            <a:r>
              <a:rPr lang="en-US" sz="3600" b="1" dirty="0">
                <a:solidFill>
                  <a:schemeClr val="dk1"/>
                </a:solidFill>
                <a:latin typeface="Open Sans"/>
                <a:ea typeface="Open Sans"/>
                <a:cs typeface="Open Sans"/>
                <a:sym typeface="Open Sans"/>
              </a:rPr>
              <a:t>December Webinar</a:t>
            </a:r>
            <a:endParaRPr lang="en-US" sz="3600" dirty="0"/>
          </a:p>
        </p:txBody>
      </p:sp>
      <p:sp>
        <p:nvSpPr>
          <p:cNvPr id="2" name="TextBox 1">
            <a:extLst>
              <a:ext uri="{FF2B5EF4-FFF2-40B4-BE49-F238E27FC236}">
                <a16:creationId xmlns:a16="http://schemas.microsoft.com/office/drawing/2014/main" id="{FBEA86A3-3EF7-81A1-52A0-D366EDDA7285}"/>
              </a:ext>
            </a:extLst>
          </p:cNvPr>
          <p:cNvSpPr txBox="1"/>
          <p:nvPr/>
        </p:nvSpPr>
        <p:spPr>
          <a:xfrm>
            <a:off x="3866919" y="2248036"/>
            <a:ext cx="5277080" cy="1384995"/>
          </a:xfrm>
          <a:prstGeom prst="rect">
            <a:avLst/>
          </a:prstGeom>
          <a:noFill/>
        </p:spPr>
        <p:txBody>
          <a:bodyPr wrap="square" rtlCol="0">
            <a:spAutoFit/>
          </a:bodyPr>
          <a:lstStyle/>
          <a:p>
            <a:pPr algn="ctr"/>
            <a:r>
              <a:rPr lang="en-US" sz="2800" b="1" dirty="0">
                <a:latin typeface="Open Sans"/>
                <a:ea typeface="Open Sans"/>
                <a:cs typeface="Open Sans"/>
                <a:sym typeface="Open Sans"/>
              </a:rPr>
              <a:t>Guest Speaker:</a:t>
            </a:r>
            <a:br>
              <a:rPr lang="en-US" sz="2800" b="1" dirty="0">
                <a:latin typeface="Open Sans"/>
                <a:ea typeface="Open Sans"/>
                <a:cs typeface="Open Sans"/>
                <a:sym typeface="Open Sans"/>
              </a:rPr>
            </a:br>
            <a:r>
              <a:rPr lang="en-US" sz="2800" b="1" dirty="0">
                <a:latin typeface="Open Sans"/>
                <a:ea typeface="Open Sans"/>
                <a:cs typeface="Open Sans"/>
                <a:sym typeface="Open Sans"/>
              </a:rPr>
              <a:t>Dorothy Monza</a:t>
            </a:r>
            <a:br>
              <a:rPr lang="en-US" sz="2800" b="1" dirty="0">
                <a:latin typeface="Open Sans"/>
                <a:ea typeface="Open Sans"/>
                <a:cs typeface="Open Sans"/>
                <a:sym typeface="Open Sans"/>
              </a:rPr>
            </a:br>
            <a:r>
              <a:rPr lang="en-US" sz="2800" b="1" dirty="0">
                <a:latin typeface="Open Sans"/>
                <a:ea typeface="Open Sans"/>
                <a:cs typeface="Open Sans"/>
                <a:sym typeface="Open Sans"/>
              </a:rPr>
              <a:t>RESULTS Global Policy Team</a:t>
            </a:r>
            <a:endParaRPr lang="en-US" sz="2800" dirty="0"/>
          </a:p>
        </p:txBody>
      </p:sp>
      <p:sp>
        <p:nvSpPr>
          <p:cNvPr id="4" name="TextBox 3">
            <a:extLst>
              <a:ext uri="{FF2B5EF4-FFF2-40B4-BE49-F238E27FC236}">
                <a16:creationId xmlns:a16="http://schemas.microsoft.com/office/drawing/2014/main" id="{FFFF5E95-6075-4D75-9D36-DDFE58DDCB1F}"/>
              </a:ext>
            </a:extLst>
          </p:cNvPr>
          <p:cNvSpPr txBox="1"/>
          <p:nvPr/>
        </p:nvSpPr>
        <p:spPr>
          <a:xfrm>
            <a:off x="3996302" y="3705775"/>
            <a:ext cx="5018315" cy="523220"/>
          </a:xfrm>
          <a:prstGeom prst="rect">
            <a:avLst/>
          </a:prstGeom>
          <a:noFill/>
        </p:spPr>
        <p:txBody>
          <a:bodyPr wrap="square">
            <a:spAutoFit/>
          </a:bodyPr>
          <a:lstStyle/>
          <a:p>
            <a:pPr algn="ctr"/>
            <a:r>
              <a:rPr lang="en-US" sz="2800" b="1" dirty="0">
                <a:solidFill>
                  <a:schemeClr val="dk1"/>
                </a:solidFill>
                <a:latin typeface="Open Sans"/>
                <a:ea typeface="Open Sans"/>
                <a:cs typeface="Open Sans"/>
                <a:sym typeface="Open Sans"/>
                <a:hlinkClick r:id="rId4"/>
              </a:rPr>
              <a:t>Register here</a:t>
            </a:r>
            <a:endParaRPr lang="en-US" sz="2800" dirty="0"/>
          </a:p>
        </p:txBody>
      </p:sp>
      <p:pic>
        <p:nvPicPr>
          <p:cNvPr id="6" name="Picture 5">
            <a:extLst>
              <a:ext uri="{FF2B5EF4-FFF2-40B4-BE49-F238E27FC236}">
                <a16:creationId xmlns:a16="http://schemas.microsoft.com/office/drawing/2014/main" id="{939865F7-83B0-DB21-CCC6-86E53B00F5AD}"/>
              </a:ext>
            </a:extLst>
          </p:cNvPr>
          <p:cNvPicPr>
            <a:picLocks noChangeAspect="1"/>
          </p:cNvPicPr>
          <p:nvPr/>
        </p:nvPicPr>
        <p:blipFill>
          <a:blip r:embed="rId5"/>
          <a:stretch>
            <a:fillRect/>
          </a:stretch>
        </p:blipFill>
        <p:spPr>
          <a:xfrm>
            <a:off x="632441" y="1143398"/>
            <a:ext cx="3147393" cy="3188589"/>
          </a:xfrm>
          <a:prstGeom prst="rect">
            <a:avLst/>
          </a:prstGeom>
        </p:spPr>
      </p:pic>
      <p:sp>
        <p:nvSpPr>
          <p:cNvPr id="7" name="TextBox 6">
            <a:extLst>
              <a:ext uri="{FF2B5EF4-FFF2-40B4-BE49-F238E27FC236}">
                <a16:creationId xmlns:a16="http://schemas.microsoft.com/office/drawing/2014/main" id="{EC145158-2E03-A119-6C0A-3CBDC5D9F3B7}"/>
              </a:ext>
            </a:extLst>
          </p:cNvPr>
          <p:cNvSpPr txBox="1"/>
          <p:nvPr/>
        </p:nvSpPr>
        <p:spPr>
          <a:xfrm>
            <a:off x="3074755" y="1002638"/>
            <a:ext cx="6432277" cy="1200329"/>
          </a:xfrm>
          <a:prstGeom prst="rect">
            <a:avLst/>
          </a:prstGeom>
          <a:noFill/>
        </p:spPr>
        <p:txBody>
          <a:bodyPr wrap="square">
            <a:spAutoFit/>
          </a:bodyPr>
          <a:lstStyle/>
          <a:p>
            <a:pPr algn="ctr"/>
            <a:r>
              <a:rPr lang="en-US" sz="3600" b="1" dirty="0">
                <a:solidFill>
                  <a:schemeClr val="dk1"/>
                </a:solidFill>
                <a:latin typeface="Open Sans"/>
                <a:ea typeface="Open Sans"/>
                <a:cs typeface="Open Sans"/>
                <a:sym typeface="Open Sans"/>
              </a:rPr>
              <a:t>Conversation on the Gender Nutrition Gap</a:t>
            </a:r>
            <a:endParaRPr lang="en-US" sz="3600" dirty="0"/>
          </a:p>
        </p:txBody>
      </p:sp>
    </p:spTree>
    <p:extLst>
      <p:ext uri="{BB962C8B-B14F-4D97-AF65-F5344CB8AC3E}">
        <p14:creationId xmlns:p14="http://schemas.microsoft.com/office/powerpoint/2010/main" val="2572517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3">
          <a:extLst>
            <a:ext uri="{FF2B5EF4-FFF2-40B4-BE49-F238E27FC236}">
              <a16:creationId xmlns:a16="http://schemas.microsoft.com/office/drawing/2014/main" id="{CCF7AD0C-F07F-0CF1-CE12-8B771C986E34}"/>
            </a:ext>
          </a:extLst>
        </p:cNvPr>
        <p:cNvGrpSpPr/>
        <p:nvPr/>
      </p:nvGrpSpPr>
      <p:grpSpPr>
        <a:xfrm>
          <a:off x="0" y="0"/>
          <a:ext cx="0" cy="0"/>
          <a:chOff x="0" y="0"/>
          <a:chExt cx="0" cy="0"/>
        </a:xfrm>
      </p:grpSpPr>
      <p:sp>
        <p:nvSpPr>
          <p:cNvPr id="324" name="Google Shape;324;g14fc29c2861_0_0">
            <a:extLst>
              <a:ext uri="{FF2B5EF4-FFF2-40B4-BE49-F238E27FC236}">
                <a16:creationId xmlns:a16="http://schemas.microsoft.com/office/drawing/2014/main" id="{4D7A8BA3-56B3-80B8-8BDB-A3F0029577AA}"/>
              </a:ext>
            </a:extLst>
          </p:cNvPr>
          <p:cNvSpPr txBox="1">
            <a:spLocks noGrp="1"/>
          </p:cNvSpPr>
          <p:nvPr>
            <p:ph type="body" idx="1"/>
          </p:nvPr>
        </p:nvSpPr>
        <p:spPr>
          <a:xfrm>
            <a:off x="0" y="1734275"/>
            <a:ext cx="9144000" cy="1364400"/>
          </a:xfrm>
          <a:prstGeom prst="rect">
            <a:avLst/>
          </a:prstGeom>
          <a:noFill/>
          <a:ln>
            <a:noFill/>
          </a:ln>
        </p:spPr>
        <p:txBody>
          <a:bodyPr spcFirstLastPara="1" wrap="square" lIns="91425" tIns="45700" rIns="91425" bIns="45700" anchor="t" anchorCtr="0">
            <a:normAutofit/>
          </a:bodyPr>
          <a:lstStyle/>
          <a:p>
            <a:pPr marL="742950" lvl="1" indent="-190500" algn="l" rtl="0">
              <a:lnSpc>
                <a:spcPct val="100000"/>
              </a:lnSpc>
              <a:spcBef>
                <a:spcPts val="300"/>
              </a:spcBef>
              <a:spcAft>
                <a:spcPts val="0"/>
              </a:spcAft>
              <a:buClr>
                <a:schemeClr val="dk1"/>
              </a:buClr>
              <a:buSzPts val="1500"/>
              <a:buNone/>
            </a:pPr>
            <a:endParaRPr sz="1500"/>
          </a:p>
          <a:p>
            <a:pPr marL="742950" lvl="1" indent="-190500" algn="l" rtl="0">
              <a:lnSpc>
                <a:spcPct val="100000"/>
              </a:lnSpc>
              <a:spcBef>
                <a:spcPts val="300"/>
              </a:spcBef>
              <a:spcAft>
                <a:spcPts val="0"/>
              </a:spcAft>
              <a:buClr>
                <a:schemeClr val="dk1"/>
              </a:buClr>
              <a:buSzPts val="1500"/>
              <a:buNone/>
            </a:pPr>
            <a:endParaRPr sz="1500"/>
          </a:p>
        </p:txBody>
      </p:sp>
      <p:pic>
        <p:nvPicPr>
          <p:cNvPr id="325" name="Google Shape;325;g14fc29c2861_0_0">
            <a:extLst>
              <a:ext uri="{FF2B5EF4-FFF2-40B4-BE49-F238E27FC236}">
                <a16:creationId xmlns:a16="http://schemas.microsoft.com/office/drawing/2014/main" id="{D2880FB8-CF1E-4BB1-C237-0C8C876322E7}"/>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26" name="Google Shape;326;g14fc29c2861_0_0">
            <a:extLst>
              <a:ext uri="{FF2B5EF4-FFF2-40B4-BE49-F238E27FC236}">
                <a16:creationId xmlns:a16="http://schemas.microsoft.com/office/drawing/2014/main" id="{2D4B56E0-6A00-E2FE-941C-8B19A45E4F4E}"/>
              </a:ext>
            </a:extLst>
          </p:cNvPr>
          <p:cNvSpPr txBox="1"/>
          <p:nvPr/>
        </p:nvSpPr>
        <p:spPr>
          <a:xfrm>
            <a:off x="0" y="965200"/>
            <a:ext cx="8979000" cy="412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000" b="1" i="0" u="none" strike="noStrike" cap="none">
                <a:solidFill>
                  <a:srgbClr val="022077"/>
                </a:solidFill>
                <a:latin typeface="Open Sans"/>
                <a:ea typeface="Open Sans"/>
                <a:cs typeface="Open Sans"/>
                <a:sym typeface="Open Sans"/>
              </a:rPr>
              <a:t>Invite others to join us in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r>
              <a:rPr lang="en-US" sz="4000" b="1" i="0" u="none" strike="noStrike" cap="none">
                <a:solidFill>
                  <a:srgbClr val="022077"/>
                </a:solidFill>
                <a:latin typeface="Open Sans"/>
                <a:ea typeface="Open Sans"/>
                <a:cs typeface="Open Sans"/>
                <a:sym typeface="Open Sans"/>
              </a:rPr>
              <a:t>changing the world together!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800"/>
              <a:buFont typeface="Arial"/>
              <a:buNone/>
            </a:pPr>
            <a:endParaRPr sz="4000" b="1" i="0" u="none" strike="noStrike" cap="none">
              <a:solidFill>
                <a:srgbClr val="02207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800"/>
              <a:buFont typeface="Arial"/>
              <a:buNone/>
            </a:pPr>
            <a:r>
              <a:rPr lang="en-US" sz="2800" b="1" i="0" u="none" strike="noStrike" cap="none">
                <a:solidFill>
                  <a:srgbClr val="022077"/>
                </a:solidFill>
                <a:latin typeface="Open Sans"/>
                <a:ea typeface="Open Sans"/>
                <a:cs typeface="Open Sans"/>
                <a:sym typeface="Open Sans"/>
              </a:rPr>
              <a:t>Sign up here:</a:t>
            </a:r>
            <a:br>
              <a:rPr lang="en-US" sz="2800" b="1" i="0" u="none" strike="noStrike" cap="none">
                <a:solidFill>
                  <a:srgbClr val="022077"/>
                </a:solidFill>
                <a:latin typeface="Open Sans"/>
                <a:ea typeface="Open Sans"/>
                <a:cs typeface="Open Sans"/>
                <a:sym typeface="Open Sans"/>
              </a:rPr>
            </a:br>
            <a:r>
              <a:rPr lang="en-US" sz="2800" b="1" i="0" u="sng" strike="noStrike" cap="none">
                <a:solidFill>
                  <a:srgbClr val="022077"/>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http://tinyurl.com/JoinRiseAdvocacyChapter</a:t>
            </a:r>
            <a:r>
              <a:rPr lang="en-US" sz="2800" b="1" i="0" u="none" strike="noStrike" cap="none">
                <a:solidFill>
                  <a:srgbClr val="022077"/>
                </a:solidFill>
                <a:latin typeface="Open Sans"/>
                <a:ea typeface="Open Sans"/>
                <a:cs typeface="Open Sans"/>
                <a:sym typeface="Open Sans"/>
              </a:rPr>
              <a:t> </a:t>
            </a:r>
            <a:br>
              <a:rPr lang="en-US" sz="4000" b="1" i="0" u="none" strike="noStrike" cap="none">
                <a:solidFill>
                  <a:srgbClr val="022077"/>
                </a:solidFill>
                <a:latin typeface="Open Sans"/>
                <a:ea typeface="Open Sans"/>
                <a:cs typeface="Open Sans"/>
                <a:sym typeface="Open Sans"/>
              </a:rPr>
            </a:br>
            <a:br>
              <a:rPr lang="en-US" sz="4000" b="1" i="0" u="none" strike="noStrike" cap="none">
                <a:solidFill>
                  <a:srgbClr val="022077"/>
                </a:solidFill>
                <a:latin typeface="Open Sans"/>
                <a:ea typeface="Open Sans"/>
                <a:cs typeface="Open Sans"/>
                <a:sym typeface="Open Sans"/>
              </a:rPr>
            </a:br>
            <a:endParaRPr sz="4000" b="1" i="0" u="none" strike="noStrike" cap="none">
              <a:solidFill>
                <a:srgbClr val="022077"/>
              </a:solidFill>
              <a:latin typeface="Open Sans"/>
              <a:ea typeface="Open Sans"/>
              <a:cs typeface="Open Sans"/>
              <a:sym typeface="Open Sans"/>
            </a:endParaRPr>
          </a:p>
        </p:txBody>
      </p:sp>
    </p:spTree>
    <p:extLst>
      <p:ext uri="{BB962C8B-B14F-4D97-AF65-F5344CB8AC3E}">
        <p14:creationId xmlns:p14="http://schemas.microsoft.com/office/powerpoint/2010/main" val="3506017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f1ec144a3f_0_0"/>
          <p:cNvSpPr txBox="1">
            <a:spLocks noGrp="1"/>
          </p:cNvSpPr>
          <p:nvPr>
            <p:ph type="title"/>
          </p:nvPr>
        </p:nvSpPr>
        <p:spPr>
          <a:xfrm>
            <a:off x="2340609" y="91003"/>
            <a:ext cx="5894700" cy="771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latin typeface="Open Sans"/>
                <a:ea typeface="Open Sans"/>
                <a:cs typeface="Open Sans"/>
                <a:sym typeface="Open Sans"/>
              </a:rPr>
              <a:t>Mission &amp; Vision</a:t>
            </a:r>
            <a:endParaRPr>
              <a:latin typeface="Open Sans"/>
              <a:ea typeface="Open Sans"/>
              <a:cs typeface="Open Sans"/>
              <a:sym typeface="Open Sans"/>
            </a:endParaRPr>
          </a:p>
        </p:txBody>
      </p:sp>
      <p:sp>
        <p:nvSpPr>
          <p:cNvPr id="166" name="Google Shape;166;g1f1ec144a3f_0_0"/>
          <p:cNvSpPr txBox="1">
            <a:spLocks noGrp="1"/>
          </p:cNvSpPr>
          <p:nvPr>
            <p:ph type="body" idx="1"/>
          </p:nvPr>
        </p:nvSpPr>
        <p:spPr>
          <a:xfrm>
            <a:off x="310055" y="1209753"/>
            <a:ext cx="8523900" cy="3842743"/>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100000"/>
              </a:lnSpc>
              <a:spcBef>
                <a:spcPts val="0"/>
              </a:spcBef>
              <a:spcAft>
                <a:spcPts val="0"/>
              </a:spcAft>
              <a:buClr>
                <a:schemeClr val="dk1"/>
              </a:buClr>
              <a:buSzPct val="100000"/>
              <a:buNone/>
            </a:pPr>
            <a:r>
              <a:rPr lang="en-US" b="1">
                <a:latin typeface="Open Sans"/>
                <a:ea typeface="Open Sans"/>
                <a:cs typeface="Open Sans"/>
                <a:sym typeface="Open Sans"/>
              </a:rPr>
              <a:t>Together Women Rise’s Mission</a:t>
            </a:r>
            <a:br>
              <a:rPr lang="en-US">
                <a:latin typeface="Open Sans"/>
                <a:ea typeface="Open Sans"/>
                <a:cs typeface="Open Sans"/>
                <a:sym typeface="Open Sans"/>
              </a:rPr>
            </a:br>
            <a:r>
              <a:rPr lang="en-US">
                <a:latin typeface="Open Sans"/>
                <a:ea typeface="Open Sans"/>
                <a:cs typeface="Open Sans"/>
                <a:sym typeface="Open Sans"/>
              </a:rPr>
              <a:t>Together Women Rise cultivates the collective power of community to achieve global gender equality.</a:t>
            </a:r>
            <a:br>
              <a:rPr lang="en-US">
                <a:latin typeface="Open Sans"/>
                <a:ea typeface="Open Sans"/>
                <a:cs typeface="Open Sans"/>
                <a:sym typeface="Open Sans"/>
              </a:rPr>
            </a:br>
            <a:r>
              <a:rPr lang="en-US">
                <a:latin typeface="Open Sans"/>
                <a:ea typeface="Open Sans"/>
                <a:cs typeface="Open Sans"/>
                <a:sym typeface="Open Sans"/>
              </a:rPr>
              <a:t> </a:t>
            </a:r>
            <a:endParaRPr>
              <a:latin typeface="Open Sans"/>
              <a:ea typeface="Open Sans"/>
              <a:cs typeface="Open Sans"/>
              <a:sym typeface="Open Sans"/>
            </a:endParaRPr>
          </a:p>
          <a:p>
            <a:pPr marL="0" lvl="0" indent="0" algn="ctr" rtl="0">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lang="en-US" b="1">
                <a:latin typeface="Open Sans"/>
                <a:ea typeface="Open Sans"/>
                <a:cs typeface="Open Sans"/>
                <a:sym typeface="Open Sans"/>
              </a:rPr>
              <a:t>OUR VISION</a:t>
            </a:r>
            <a:br>
              <a:rPr lang="en-US">
                <a:latin typeface="Open Sans"/>
                <a:ea typeface="Open Sans"/>
                <a:cs typeface="Open Sans"/>
                <a:sym typeface="Open Sans"/>
              </a:rPr>
            </a:br>
            <a:r>
              <a:rPr lang="en-US">
                <a:latin typeface="Open Sans"/>
                <a:ea typeface="Open Sans"/>
                <a:cs typeface="Open Sans"/>
                <a:sym typeface="Open Sans"/>
              </a:rPr>
              <a:t>Together Women Rise envisions a world where every person</a:t>
            </a:r>
            <a:br>
              <a:rPr lang="en-US">
                <a:latin typeface="Open Sans"/>
                <a:ea typeface="Open Sans"/>
                <a:cs typeface="Open Sans"/>
                <a:sym typeface="Open Sans"/>
              </a:rPr>
            </a:br>
            <a:r>
              <a:rPr lang="en-US">
                <a:latin typeface="Open Sans"/>
                <a:ea typeface="Open Sans"/>
                <a:cs typeface="Open Sans"/>
                <a:sym typeface="Open Sans"/>
              </a:rPr>
              <a:t>has the same opportunities to thrive</a:t>
            </a:r>
            <a:br>
              <a:rPr lang="en-US">
                <a:latin typeface="Open Sans"/>
                <a:ea typeface="Open Sans"/>
                <a:cs typeface="Open Sans"/>
                <a:sym typeface="Open Sans"/>
              </a:rPr>
            </a:br>
            <a:r>
              <a:rPr lang="en-US">
                <a:latin typeface="Open Sans"/>
                <a:ea typeface="Open Sans"/>
                <a:cs typeface="Open Sans"/>
                <a:sym typeface="Open Sans"/>
              </a:rPr>
              <a:t>regardless of their gender or where they live.</a:t>
            </a:r>
            <a:br>
              <a:rPr lang="en-US" b="1">
                <a:latin typeface="Open Sans"/>
                <a:ea typeface="Open Sans"/>
                <a:cs typeface="Open Sans"/>
                <a:sym typeface="Open Sans"/>
              </a:rPr>
            </a:br>
            <a:br>
              <a:rPr lang="en-US" b="1">
                <a:latin typeface="Open Sans"/>
                <a:ea typeface="Open Sans"/>
                <a:cs typeface="Open Sans"/>
                <a:sym typeface="Open Sans"/>
              </a:rPr>
            </a:br>
            <a:r>
              <a:rPr lang="en-US" b="1">
                <a:latin typeface="Open Sans"/>
                <a:ea typeface="Open Sans"/>
                <a:cs typeface="Open Sans"/>
                <a:sym typeface="Open Sans"/>
              </a:rPr>
              <a:t>Rise Anti Oppression Commitment:</a:t>
            </a:r>
            <a:endParaRPr lang="en-US" b="1" i="0">
              <a:solidFill>
                <a:srgbClr val="000000"/>
              </a:solidFill>
              <a:effectLst/>
              <a:latin typeface="Arial" panose="020B0604020202020204" pitchFamily="34" charset="0"/>
            </a:endParaRPr>
          </a:p>
          <a:p>
            <a:pPr marL="0" lvl="0" indent="0" algn="ctr" rtl="0">
              <a:lnSpc>
                <a:spcPct val="100000"/>
              </a:lnSpc>
              <a:spcBef>
                <a:spcPts val="448"/>
              </a:spcBef>
              <a:spcAft>
                <a:spcPts val="0"/>
              </a:spcAft>
              <a:buClr>
                <a:schemeClr val="dk1"/>
              </a:buClr>
              <a:buSzPct val="100000"/>
              <a:buNone/>
            </a:pPr>
            <a:r>
              <a:rPr lang="en-US" i="0">
                <a:solidFill>
                  <a:srgbClr val="000000"/>
                </a:solidFill>
                <a:effectLst/>
                <a:latin typeface="Arial" panose="020B0604020202020204" pitchFamily="34" charset="0"/>
              </a:rPr>
              <a:t>At Together Women Rise, we come together as a community dedicated to equality and justice for women and girls everywhere. </a:t>
            </a:r>
            <a:r>
              <a:rPr lang="en-US" i="0">
                <a:solidFill>
                  <a:srgbClr val="000000"/>
                </a:solidFill>
                <a:effectLst/>
                <a:latin typeface="Arial" panose="020B0604020202020204" pitchFamily="34" charset="0"/>
                <a:hlinkClick r:id="rId3"/>
              </a:rPr>
              <a:t>Read full statement here</a:t>
            </a:r>
            <a:r>
              <a:rPr lang="en-US" i="0">
                <a:solidFill>
                  <a:srgbClr val="000000"/>
                </a:solidFill>
                <a:effectLst/>
                <a:latin typeface="Arial" panose="020B0604020202020204" pitchFamily="34" charset="0"/>
              </a:rPr>
              <a:t>.</a:t>
            </a:r>
            <a:endParaRPr>
              <a:latin typeface="Open Sans"/>
              <a:ea typeface="Open Sans"/>
              <a:cs typeface="Open Sans"/>
              <a:sym typeface="Open Sans"/>
            </a:endParaRPr>
          </a:p>
        </p:txBody>
      </p:sp>
      <p:pic>
        <p:nvPicPr>
          <p:cNvPr id="167" name="Google Shape;167;g1f1ec144a3f_0_0"/>
          <p:cNvPicPr preferRelativeResize="0"/>
          <p:nvPr/>
        </p:nvPicPr>
        <p:blipFill rotWithShape="1">
          <a:blip r:embed="rId4">
            <a:alphaModFix/>
          </a:blip>
          <a:srcRect/>
          <a:stretch/>
        </p:blipFill>
        <p:spPr>
          <a:xfrm>
            <a:off x="0" y="135015"/>
            <a:ext cx="2451970" cy="68295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263">
          <a:extLst>
            <a:ext uri="{FF2B5EF4-FFF2-40B4-BE49-F238E27FC236}">
              <a16:creationId xmlns:a16="http://schemas.microsoft.com/office/drawing/2014/main" id="{0685E244-1763-21B4-F15F-B1CAAF8BA2F1}"/>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37FF080C-4AE4-B0A5-CE87-A3A4D57C69EF}"/>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
        <p:nvSpPr>
          <p:cNvPr id="266" name="Google Shape;266;g14388b835e1_0_23">
            <a:extLst>
              <a:ext uri="{FF2B5EF4-FFF2-40B4-BE49-F238E27FC236}">
                <a16:creationId xmlns:a16="http://schemas.microsoft.com/office/drawing/2014/main" id="{2AE5E2FE-890E-F920-5589-8ADE3235F34B}"/>
              </a:ext>
            </a:extLst>
          </p:cNvPr>
          <p:cNvSpPr txBox="1"/>
          <p:nvPr/>
        </p:nvSpPr>
        <p:spPr>
          <a:xfrm>
            <a:off x="0" y="1968394"/>
            <a:ext cx="9111475" cy="1333156"/>
          </a:xfrm>
          <a:prstGeom prst="rect">
            <a:avLst/>
          </a:prstGeom>
          <a:noFill/>
          <a:ln>
            <a:noFill/>
          </a:ln>
        </p:spPr>
        <p:txBody>
          <a:bodyPr spcFirstLastPara="1" wrap="square" lIns="91425" tIns="45700" rIns="91425" bIns="45700" anchor="t" anchorCtr="0">
            <a:normAutofit/>
          </a:bodyPr>
          <a:lstStyle/>
          <a:p>
            <a:pPr marL="71120" lvl="3" algn="ctr">
              <a:spcBef>
                <a:spcPts val="640"/>
              </a:spcBef>
              <a:buClr>
                <a:schemeClr val="dk1"/>
              </a:buClr>
              <a:buSzPct val="100000"/>
            </a:pPr>
            <a:r>
              <a:rPr lang="en-US" sz="3200" b="1" dirty="0">
                <a:solidFill>
                  <a:schemeClr val="dk1"/>
                </a:solidFill>
                <a:latin typeface="Open Sans"/>
                <a:ea typeface="Open Sans"/>
                <a:cs typeface="Open Sans"/>
                <a:sym typeface="Open Sans"/>
              </a:rPr>
              <a:t>Can we still take action?</a:t>
            </a:r>
            <a:endParaRPr lang="en-US" sz="3200" b="1" dirty="0">
              <a:latin typeface="Open Sans"/>
              <a:ea typeface="Open Sans"/>
              <a:cs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2" name="Google Shape;158;g14fc495f4cb_0_91">
            <a:extLst>
              <a:ext uri="{FF2B5EF4-FFF2-40B4-BE49-F238E27FC236}">
                <a16:creationId xmlns:a16="http://schemas.microsoft.com/office/drawing/2014/main" id="{069FCE1E-310C-690A-E224-496FD0F2C4F1}"/>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Tree>
    <p:extLst>
      <p:ext uri="{BB962C8B-B14F-4D97-AF65-F5344CB8AC3E}">
        <p14:creationId xmlns:p14="http://schemas.microsoft.com/office/powerpoint/2010/main" val="3494502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263">
          <a:extLst>
            <a:ext uri="{FF2B5EF4-FFF2-40B4-BE49-F238E27FC236}">
              <a16:creationId xmlns:a16="http://schemas.microsoft.com/office/drawing/2014/main" id="{F431AEDA-E6AE-C3A8-774F-C862426A7E6D}"/>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60A545D7-DC03-B1B2-BAF1-E4078F1614F1}"/>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
        <p:nvSpPr>
          <p:cNvPr id="266" name="Google Shape;266;g14388b835e1_0_23">
            <a:extLst>
              <a:ext uri="{FF2B5EF4-FFF2-40B4-BE49-F238E27FC236}">
                <a16:creationId xmlns:a16="http://schemas.microsoft.com/office/drawing/2014/main" id="{58458B8E-B862-29CB-94D7-5F3184197619}"/>
              </a:ext>
            </a:extLst>
          </p:cNvPr>
          <p:cNvSpPr txBox="1"/>
          <p:nvPr/>
        </p:nvSpPr>
        <p:spPr>
          <a:xfrm>
            <a:off x="0" y="1968394"/>
            <a:ext cx="9111475" cy="1333156"/>
          </a:xfrm>
          <a:prstGeom prst="rect">
            <a:avLst/>
          </a:prstGeom>
          <a:noFill/>
          <a:ln>
            <a:noFill/>
          </a:ln>
        </p:spPr>
        <p:txBody>
          <a:bodyPr spcFirstLastPara="1" wrap="square" lIns="91425" tIns="45700" rIns="91425" bIns="45700" anchor="t" anchorCtr="0">
            <a:normAutofit/>
          </a:bodyPr>
          <a:lstStyle/>
          <a:p>
            <a:pPr marL="71120" lvl="3" algn="ctr">
              <a:spcBef>
                <a:spcPts val="640"/>
              </a:spcBef>
              <a:buClr>
                <a:schemeClr val="dk1"/>
              </a:buClr>
              <a:buSzPct val="100000"/>
            </a:pPr>
            <a:r>
              <a:rPr lang="en-US" sz="3200" b="1" dirty="0">
                <a:solidFill>
                  <a:schemeClr val="dk1"/>
                </a:solidFill>
                <a:latin typeface="Open Sans"/>
                <a:ea typeface="Open Sans"/>
                <a:cs typeface="Open Sans"/>
                <a:sym typeface="Open Sans"/>
              </a:rPr>
              <a:t>The good news…</a:t>
            </a:r>
            <a:endParaRPr lang="en-US" sz="3200" b="1" dirty="0">
              <a:latin typeface="Open Sans"/>
              <a:ea typeface="Open Sans"/>
              <a:cs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2" name="Google Shape;158;g14fc495f4cb_0_91">
            <a:extLst>
              <a:ext uri="{FF2B5EF4-FFF2-40B4-BE49-F238E27FC236}">
                <a16:creationId xmlns:a16="http://schemas.microsoft.com/office/drawing/2014/main" id="{B1FBC640-8C6A-6857-C847-2CFC11814C11}"/>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Tree>
    <p:extLst>
      <p:ext uri="{BB962C8B-B14F-4D97-AF65-F5344CB8AC3E}">
        <p14:creationId xmlns:p14="http://schemas.microsoft.com/office/powerpoint/2010/main" val="159814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6D5730-30AC-CD31-47D0-A0D9C38E37CB}"/>
              </a:ext>
            </a:extLst>
          </p:cNvPr>
          <p:cNvPicPr>
            <a:picLocks noChangeAspect="1"/>
          </p:cNvPicPr>
          <p:nvPr/>
        </p:nvPicPr>
        <p:blipFill rotWithShape="1">
          <a:blip r:embed="rId3">
            <a:extLst>
              <a:ext uri="{28A0092B-C50C-407E-A947-70E740481C1C}">
                <a14:useLocalDpi xmlns:a14="http://schemas.microsoft.com/office/drawing/2010/main" val="0"/>
              </a:ext>
            </a:extLst>
          </a:blip>
          <a:srcRect b="40"/>
          <a:stretch/>
        </p:blipFill>
        <p:spPr>
          <a:xfrm rot="19849264">
            <a:off x="-71214" y="907046"/>
            <a:ext cx="3781698" cy="5165127"/>
          </a:xfrm>
          <a:prstGeom prst="rect">
            <a:avLst/>
          </a:prstGeom>
        </p:spPr>
      </p:pic>
      <p:pic>
        <p:nvPicPr>
          <p:cNvPr id="2" name="Picture 1">
            <a:extLst>
              <a:ext uri="{FF2B5EF4-FFF2-40B4-BE49-F238E27FC236}">
                <a16:creationId xmlns:a16="http://schemas.microsoft.com/office/drawing/2014/main" id="{D380EB0F-5F92-971C-2D5A-8CE598D733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5210" y="1374779"/>
            <a:ext cx="3194757" cy="3138344"/>
          </a:xfrm>
          <a:prstGeom prst="rect">
            <a:avLst/>
          </a:prstGeom>
        </p:spPr>
      </p:pic>
      <p:sp>
        <p:nvSpPr>
          <p:cNvPr id="3" name="Title 2">
            <a:extLst>
              <a:ext uri="{FF2B5EF4-FFF2-40B4-BE49-F238E27FC236}">
                <a16:creationId xmlns:a16="http://schemas.microsoft.com/office/drawing/2014/main" id="{05CF9A0E-4213-4BB2-3599-5C932A9FFC52}"/>
              </a:ext>
            </a:extLst>
          </p:cNvPr>
          <p:cNvSpPr>
            <a:spLocks noGrp="1"/>
          </p:cNvSpPr>
          <p:nvPr>
            <p:ph type="title"/>
          </p:nvPr>
        </p:nvSpPr>
        <p:spPr>
          <a:xfrm>
            <a:off x="4244721" y="1783762"/>
            <a:ext cx="4645091" cy="2078332"/>
          </a:xfrm>
        </p:spPr>
        <p:txBody>
          <a:bodyPr>
            <a:noAutofit/>
          </a:bodyPr>
          <a:lstStyle/>
          <a:p>
            <a:pPr algn="l">
              <a:spcBef>
                <a:spcPct val="20000"/>
              </a:spcBef>
            </a:pPr>
            <a:r>
              <a:rPr lang="en-US" sz="2400" b="0" dirty="0">
                <a:solidFill>
                  <a:schemeClr val="tx1"/>
                </a:solidFill>
                <a:latin typeface="Open Sans"/>
                <a:ea typeface="Open Sans"/>
                <a:cs typeface="Open Sans"/>
              </a:rPr>
              <a:t>Gavi has helped immunize over 72 million in 2024 alone.</a:t>
            </a:r>
            <a:endParaRPr lang="en-US" sz="2400" b="0" dirty="0">
              <a:solidFill>
                <a:schemeClr val="tx1"/>
              </a:solidFill>
            </a:endParaRPr>
          </a:p>
          <a:p>
            <a:pPr algn="l"/>
            <a:br>
              <a:rPr lang="en-US" sz="2400" b="0" dirty="0"/>
            </a:br>
            <a:r>
              <a:rPr lang="en-US" sz="2400" b="0" dirty="0">
                <a:solidFill>
                  <a:schemeClr val="tx1"/>
                </a:solidFill>
                <a:latin typeface="Open Sans"/>
                <a:ea typeface="Open Sans"/>
                <a:cs typeface="Open Sans"/>
              </a:rPr>
              <a:t>Every 5 minutes, 6 people's lives will have been saved by Gavi-supported vaccines.</a:t>
            </a:r>
            <a:endParaRPr lang="en-US" sz="2400" b="0" dirty="0">
              <a:solidFill>
                <a:schemeClr val="tx1"/>
              </a:solidFill>
            </a:endParaRPr>
          </a:p>
        </p:txBody>
      </p:sp>
      <p:sp>
        <p:nvSpPr>
          <p:cNvPr id="5" name="Title 1">
            <a:extLst>
              <a:ext uri="{FF2B5EF4-FFF2-40B4-BE49-F238E27FC236}">
                <a16:creationId xmlns:a16="http://schemas.microsoft.com/office/drawing/2014/main" id="{3C8EEE71-67B8-DF8C-DA10-DFCA4922DFDC}"/>
              </a:ext>
            </a:extLst>
          </p:cNvPr>
          <p:cNvSpPr txBox="1">
            <a:spLocks/>
          </p:cNvSpPr>
          <p:nvPr/>
        </p:nvSpPr>
        <p:spPr>
          <a:xfrm>
            <a:off x="1970314" y="136237"/>
            <a:ext cx="5975152"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a:lstStyle>
          <a:p>
            <a:r>
              <a:rPr lang="en-US" dirty="0">
                <a:solidFill>
                  <a:srgbClr val="D50032"/>
                </a:solidFill>
                <a:latin typeface="Open Sans"/>
                <a:ea typeface="Open Sans"/>
                <a:cs typeface="Open Sans"/>
                <a:hlinkClick r:id="rId5"/>
              </a:rPr>
              <a:t>Gavi impact report</a:t>
            </a:r>
            <a:endParaRPr lang="en-US" dirty="0">
              <a:solidFill>
                <a:srgbClr val="D50032"/>
              </a:solidFill>
            </a:endParaRPr>
          </a:p>
        </p:txBody>
      </p:sp>
      <p:pic>
        <p:nvPicPr>
          <p:cNvPr id="7" name="Google Shape;158;g14fc495f4cb_0_91">
            <a:extLst>
              <a:ext uri="{FF2B5EF4-FFF2-40B4-BE49-F238E27FC236}">
                <a16:creationId xmlns:a16="http://schemas.microsoft.com/office/drawing/2014/main" id="{4F4AA478-4C54-575E-1D20-58802CE88A46}"/>
              </a:ext>
            </a:extLst>
          </p:cNvPr>
          <p:cNvPicPr preferRelativeResize="0"/>
          <p:nvPr/>
        </p:nvPicPr>
        <p:blipFill rotWithShape="1">
          <a:blip r:embed="rId6">
            <a:alphaModFix/>
          </a:blip>
          <a:srcRect/>
          <a:stretch/>
        </p:blipFill>
        <p:spPr>
          <a:xfrm>
            <a:off x="0" y="135015"/>
            <a:ext cx="2451970" cy="682957"/>
          </a:xfrm>
          <a:prstGeom prst="rect">
            <a:avLst/>
          </a:prstGeom>
          <a:noFill/>
          <a:ln>
            <a:noFill/>
          </a:ln>
        </p:spPr>
      </p:pic>
    </p:spTree>
    <p:extLst>
      <p:ext uri="{BB962C8B-B14F-4D97-AF65-F5344CB8AC3E}">
        <p14:creationId xmlns:p14="http://schemas.microsoft.com/office/powerpoint/2010/main" val="2460919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263">
          <a:extLst>
            <a:ext uri="{FF2B5EF4-FFF2-40B4-BE49-F238E27FC236}">
              <a16:creationId xmlns:a16="http://schemas.microsoft.com/office/drawing/2014/main" id="{EC8D5DAA-C46C-975B-98C1-92F3575B529A}"/>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5940C361-B28D-68DC-0455-7FC1F22C7E31}"/>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
        <p:nvSpPr>
          <p:cNvPr id="266" name="Google Shape;266;g14388b835e1_0_23">
            <a:extLst>
              <a:ext uri="{FF2B5EF4-FFF2-40B4-BE49-F238E27FC236}">
                <a16:creationId xmlns:a16="http://schemas.microsoft.com/office/drawing/2014/main" id="{D9B3B898-1E9A-792E-0F5D-47A646292E4D}"/>
              </a:ext>
            </a:extLst>
          </p:cNvPr>
          <p:cNvSpPr txBox="1"/>
          <p:nvPr/>
        </p:nvSpPr>
        <p:spPr>
          <a:xfrm>
            <a:off x="0" y="4100685"/>
            <a:ext cx="9111475" cy="1333156"/>
          </a:xfrm>
          <a:prstGeom prst="rect">
            <a:avLst/>
          </a:prstGeom>
          <a:noFill/>
          <a:ln>
            <a:noFill/>
          </a:ln>
        </p:spPr>
        <p:txBody>
          <a:bodyPr spcFirstLastPara="1" wrap="square" lIns="91425" tIns="45700" rIns="91425" bIns="45700" anchor="t" anchorCtr="0">
            <a:normAutofit/>
          </a:bodyPr>
          <a:lstStyle/>
          <a:p>
            <a:pPr marL="71120" lvl="3" algn="ctr">
              <a:spcBef>
                <a:spcPts val="640"/>
              </a:spcBef>
              <a:buClr>
                <a:schemeClr val="dk1"/>
              </a:buClr>
              <a:buSzPct val="100000"/>
            </a:pPr>
            <a:r>
              <a:rPr lang="en-US" sz="3200" b="1" dirty="0">
                <a:solidFill>
                  <a:schemeClr val="dk1"/>
                </a:solidFill>
                <a:latin typeface="Open Sans"/>
                <a:ea typeface="Open Sans"/>
                <a:cs typeface="Open Sans"/>
                <a:sym typeface="Open Sans"/>
                <a:hlinkClick r:id="rId3"/>
              </a:rPr>
              <a:t>Malaria Vaccine Roll Out</a:t>
            </a: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267" name="Google Shape;267;g14388b835e1_0_23" descr="Text, application&#10;&#10;Description automatically generated">
            <a:extLst>
              <a:ext uri="{FF2B5EF4-FFF2-40B4-BE49-F238E27FC236}">
                <a16:creationId xmlns:a16="http://schemas.microsoft.com/office/drawing/2014/main" id="{A25EBC3C-0900-82CD-D60D-E7B6368893BB}"/>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pic>
        <p:nvPicPr>
          <p:cNvPr id="3" name="Picture 2">
            <a:extLst>
              <a:ext uri="{FF2B5EF4-FFF2-40B4-BE49-F238E27FC236}">
                <a16:creationId xmlns:a16="http://schemas.microsoft.com/office/drawing/2014/main" id="{C2284574-76B5-D7AD-FDE6-F8FD7BC869F7}"/>
              </a:ext>
            </a:extLst>
          </p:cNvPr>
          <p:cNvPicPr>
            <a:picLocks noChangeAspect="1"/>
          </p:cNvPicPr>
          <p:nvPr/>
        </p:nvPicPr>
        <p:blipFill>
          <a:blip r:embed="rId5"/>
          <a:stretch>
            <a:fillRect/>
          </a:stretch>
        </p:blipFill>
        <p:spPr>
          <a:xfrm>
            <a:off x="16262" y="0"/>
            <a:ext cx="9144000" cy="3951877"/>
          </a:xfrm>
          <a:prstGeom prst="rect">
            <a:avLst/>
          </a:prstGeom>
        </p:spPr>
      </p:pic>
    </p:spTree>
    <p:extLst>
      <p:ext uri="{BB962C8B-B14F-4D97-AF65-F5344CB8AC3E}">
        <p14:creationId xmlns:p14="http://schemas.microsoft.com/office/powerpoint/2010/main" val="2890754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263">
          <a:extLst>
            <a:ext uri="{FF2B5EF4-FFF2-40B4-BE49-F238E27FC236}">
              <a16:creationId xmlns:a16="http://schemas.microsoft.com/office/drawing/2014/main" id="{90247F94-492D-94B7-D31E-79E12A656FED}"/>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0805212B-A78F-C09C-596A-2155CEDCB916}"/>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pic>
        <p:nvPicPr>
          <p:cNvPr id="267" name="Google Shape;267;g14388b835e1_0_23" descr="Text, application&#10;&#10;Description automatically generated">
            <a:extLst>
              <a:ext uri="{FF2B5EF4-FFF2-40B4-BE49-F238E27FC236}">
                <a16:creationId xmlns:a16="http://schemas.microsoft.com/office/drawing/2014/main" id="{0E10C944-701B-6BEF-F632-01B0F39F6F33}"/>
              </a:ext>
            </a:extLst>
          </p:cNvPr>
          <p:cNvPicPr preferRelativeResize="0"/>
          <p:nvPr/>
        </p:nvPicPr>
        <p:blipFill rotWithShape="1">
          <a:blip r:embed="rId3">
            <a:alphaModFix/>
          </a:blip>
          <a:srcRect/>
          <a:stretch/>
        </p:blipFill>
        <p:spPr>
          <a:xfrm>
            <a:off x="7600568" y="76200"/>
            <a:ext cx="1510907" cy="1102501"/>
          </a:xfrm>
          <a:prstGeom prst="rect">
            <a:avLst/>
          </a:prstGeom>
          <a:noFill/>
          <a:ln>
            <a:noFill/>
          </a:ln>
        </p:spPr>
      </p:pic>
      <p:pic>
        <p:nvPicPr>
          <p:cNvPr id="3" name="Picture 2">
            <a:extLst>
              <a:ext uri="{FF2B5EF4-FFF2-40B4-BE49-F238E27FC236}">
                <a16:creationId xmlns:a16="http://schemas.microsoft.com/office/drawing/2014/main" id="{0F5FE36F-95C5-214C-7486-3A8AE71D5F19}"/>
              </a:ext>
            </a:extLst>
          </p:cNvPr>
          <p:cNvPicPr>
            <a:picLocks noChangeAspect="1"/>
          </p:cNvPicPr>
          <p:nvPr/>
        </p:nvPicPr>
        <p:blipFill>
          <a:blip r:embed="rId4"/>
          <a:stretch>
            <a:fillRect/>
          </a:stretch>
        </p:blipFill>
        <p:spPr>
          <a:xfrm>
            <a:off x="284708" y="76200"/>
            <a:ext cx="8826767" cy="5143500"/>
          </a:xfrm>
          <a:prstGeom prst="rect">
            <a:avLst/>
          </a:prstGeom>
        </p:spPr>
      </p:pic>
    </p:spTree>
    <p:extLst>
      <p:ext uri="{BB962C8B-B14F-4D97-AF65-F5344CB8AC3E}">
        <p14:creationId xmlns:p14="http://schemas.microsoft.com/office/powerpoint/2010/main" val="1092762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bg>
      <p:bgPr>
        <a:solidFill>
          <a:srgbClr val="FFC000"/>
        </a:solidFill>
        <a:effectLst/>
      </p:bgPr>
    </p:bg>
    <p:spTree>
      <p:nvGrpSpPr>
        <p:cNvPr id="1" name="">
          <a:extLst>
            <a:ext uri="{FF2B5EF4-FFF2-40B4-BE49-F238E27FC236}">
              <a16:creationId xmlns:a16="http://schemas.microsoft.com/office/drawing/2014/main" id="{94FD6ABA-F724-D1CC-C501-97EC0EB6E132}"/>
            </a:ext>
          </a:extLst>
        </p:cNvPr>
        <p:cNvGrpSpPr/>
        <p:nvPr/>
      </p:nvGrpSpPr>
      <p:grpSpPr>
        <a:xfrm>
          <a:off x="0" y="0"/>
          <a:ext cx="0" cy="0"/>
          <a:chOff x="0" y="0"/>
          <a:chExt cx="0" cy="0"/>
        </a:xfrm>
      </p:grpSpPr>
      <p:pic>
        <p:nvPicPr>
          <p:cNvPr id="3" name="Picture 2" descr="Person with envelope">
            <a:extLst>
              <a:ext uri="{FF2B5EF4-FFF2-40B4-BE49-F238E27FC236}">
                <a16:creationId xmlns:a16="http://schemas.microsoft.com/office/drawing/2014/main" id="{B7408EC5-C768-8274-921A-45FDEFC3AFB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46213" y="1219625"/>
            <a:ext cx="1419182" cy="1319955"/>
          </a:xfrm>
          <a:prstGeom prst="ellipse">
            <a:avLst/>
          </a:prstGeom>
          <a:ln w="177800">
            <a:solidFill>
              <a:schemeClr val="tx2"/>
            </a:solidFill>
          </a:ln>
        </p:spPr>
      </p:pic>
      <p:pic>
        <p:nvPicPr>
          <p:cNvPr id="11" name="Picture 10" descr="A large white building with a flag on top&#10;&#10;Description automatically generated with medium confidence">
            <a:extLst>
              <a:ext uri="{FF2B5EF4-FFF2-40B4-BE49-F238E27FC236}">
                <a16:creationId xmlns:a16="http://schemas.microsoft.com/office/drawing/2014/main" id="{60393835-9AE1-9BD5-F9C6-8952DC7177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18989" y="2100955"/>
            <a:ext cx="1760785" cy="1760785"/>
          </a:xfrm>
          <a:prstGeom prst="ellipse">
            <a:avLst/>
          </a:prstGeom>
          <a:ln w="177800">
            <a:solidFill>
              <a:schemeClr val="tx2"/>
            </a:solidFill>
          </a:ln>
        </p:spPr>
      </p:pic>
      <p:pic>
        <p:nvPicPr>
          <p:cNvPr id="7" name="Picture 6">
            <a:extLst>
              <a:ext uri="{FF2B5EF4-FFF2-40B4-BE49-F238E27FC236}">
                <a16:creationId xmlns:a16="http://schemas.microsoft.com/office/drawing/2014/main" id="{E833886A-6FE8-9C0A-3135-327596D73D8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89753" y="550070"/>
            <a:ext cx="2021681" cy="2021681"/>
          </a:xfrm>
          <a:prstGeom prst="ellipse">
            <a:avLst/>
          </a:prstGeom>
          <a:solidFill>
            <a:srgbClr val="FF0000"/>
          </a:solidFill>
          <a:ln w="177800">
            <a:solidFill>
              <a:schemeClr val="tx2"/>
            </a:solidFill>
          </a:ln>
        </p:spPr>
      </p:pic>
      <p:pic>
        <p:nvPicPr>
          <p:cNvPr id="9" name="Picture 8" descr="A large white building with a statue on top&#10;&#10;Description automatically generated with medium confidence">
            <a:extLst>
              <a:ext uri="{FF2B5EF4-FFF2-40B4-BE49-F238E27FC236}">
                <a16:creationId xmlns:a16="http://schemas.microsoft.com/office/drawing/2014/main" id="{41F31E0A-AEAA-D142-7622-C46B3B9C08E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7798" y="840565"/>
            <a:ext cx="2896790" cy="2896790"/>
          </a:xfrm>
          <a:prstGeom prst="ellipse">
            <a:avLst/>
          </a:prstGeom>
          <a:ln w="177800">
            <a:solidFill>
              <a:schemeClr val="tx2"/>
            </a:solidFill>
          </a:ln>
        </p:spPr>
      </p:pic>
      <p:sp>
        <p:nvSpPr>
          <p:cNvPr id="16" name="TextBox 15">
            <a:extLst>
              <a:ext uri="{FF2B5EF4-FFF2-40B4-BE49-F238E27FC236}">
                <a16:creationId xmlns:a16="http://schemas.microsoft.com/office/drawing/2014/main" id="{62CAF8C3-4D2B-7755-F6BD-730A8CA7D201}"/>
              </a:ext>
            </a:extLst>
          </p:cNvPr>
          <p:cNvSpPr txBox="1"/>
          <p:nvPr/>
        </p:nvSpPr>
        <p:spPr>
          <a:xfrm>
            <a:off x="5315192" y="3209137"/>
            <a:ext cx="3221010" cy="101566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000" b="1">
                <a:latin typeface="Open Sans" panose="020B0606030504020204" pitchFamily="34" charset="0"/>
                <a:ea typeface="Open Sans" panose="020B0606030504020204" pitchFamily="34" charset="0"/>
                <a:cs typeface="Open Sans" panose="020B0606030504020204" pitchFamily="34" charset="0"/>
              </a:rPr>
              <a:t>Championing the Global Fund</a:t>
            </a:r>
          </a:p>
        </p:txBody>
      </p:sp>
      <p:sp>
        <p:nvSpPr>
          <p:cNvPr id="2" name="Slide Number Placeholder 5">
            <a:extLst>
              <a:ext uri="{FF2B5EF4-FFF2-40B4-BE49-F238E27FC236}">
                <a16:creationId xmlns:a16="http://schemas.microsoft.com/office/drawing/2014/main" id="{D99CBE7D-D0EC-50EA-B2AB-6187B49F58D5}"/>
              </a:ext>
            </a:extLst>
          </p:cNvPr>
          <p:cNvSpPr>
            <a:spLocks noGrp="1"/>
          </p:cNvSpPr>
          <p:nvPr>
            <p:ph type="sldNum" sz="quarter" idx="12"/>
          </p:nvPr>
        </p:nvSpPr>
        <p:spPr>
          <a:xfrm>
            <a:off x="6553200" y="4767264"/>
            <a:ext cx="2133600" cy="273844"/>
          </a:xfrm>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algn="r"/>
            <a:fld id="{307E6868-079E-1649-B8D1-459B42CE4DE3}" type="slidenum">
              <a:rPr lang="en-US" sz="1100" smtClean="0">
                <a:latin typeface="Open Sans" panose="020B0606030504020204" pitchFamily="34" charset="0"/>
                <a:ea typeface="Open Sans" panose="020B0606030504020204" pitchFamily="34" charset="0"/>
                <a:cs typeface="Open Sans" panose="020B0606030504020204" pitchFamily="34" charset="0"/>
              </a:rPr>
              <a:pPr algn="r"/>
              <a:t>35</a:t>
            </a:fld>
            <a:endParaRPr lang="en-US" sz="11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80788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descr="The Global Fund to Fight AIDS, Tuberculosis, and Malaria - United States  Department of State">
            <a:extLst>
              <a:ext uri="{FF2B5EF4-FFF2-40B4-BE49-F238E27FC236}">
                <a16:creationId xmlns:a16="http://schemas.microsoft.com/office/drawing/2014/main" id="{78C94A00-DE75-A1DD-1346-80B6028BE20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70742" y="874514"/>
            <a:ext cx="5802516" cy="3394472"/>
          </a:xfrm>
          <a:prstGeom prst="rect">
            <a:avLst/>
          </a:prstGeom>
          <a:solidFill>
            <a:srgbClr val="FFFFFF"/>
          </a:solidFill>
        </p:spPr>
      </p:pic>
    </p:spTree>
    <p:extLst>
      <p:ext uri="{BB962C8B-B14F-4D97-AF65-F5344CB8AC3E}">
        <p14:creationId xmlns:p14="http://schemas.microsoft.com/office/powerpoint/2010/main" val="802488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FFA8CD-A959-1FFA-ED41-3A9C5BE621DF}"/>
              </a:ext>
            </a:extLst>
          </p:cNvPr>
          <p:cNvSpPr>
            <a:spLocks noGrp="1"/>
          </p:cNvSpPr>
          <p:nvPr>
            <p:ph sz="half" idx="1"/>
          </p:nvPr>
        </p:nvSpPr>
        <p:spPr>
          <a:xfrm>
            <a:off x="4572000" y="2436020"/>
            <a:ext cx="4461935" cy="3394472"/>
          </a:xfrm>
        </p:spPr>
        <p:txBody>
          <a:bodyPr vert="horz" lIns="91440" tIns="45720" rIns="91440" bIns="45720" rtlCol="0" anchor="t">
            <a:normAutofit/>
          </a:bodyPr>
          <a:lstStyle/>
          <a:p>
            <a:pPr marL="0" indent="0">
              <a:buNone/>
            </a:pPr>
            <a:r>
              <a:rPr lang="en-US" sz="2400" dirty="0">
                <a:latin typeface="Open Sans"/>
                <a:ea typeface="Open Sans"/>
                <a:cs typeface="Open Sans"/>
              </a:rPr>
              <a:t>In 2024 alone…</a:t>
            </a:r>
          </a:p>
          <a:p>
            <a:r>
              <a:rPr lang="en-US" sz="2400" dirty="0">
                <a:latin typeface="Open Sans"/>
                <a:ea typeface="Open Sans"/>
                <a:cs typeface="Open Sans"/>
              </a:rPr>
              <a:t>7.4 million people treated for TB</a:t>
            </a:r>
          </a:p>
          <a:p>
            <a:r>
              <a:rPr lang="en-US" sz="2400" dirty="0">
                <a:latin typeface="Open Sans"/>
                <a:ea typeface="Open Sans"/>
                <a:cs typeface="Open Sans"/>
              </a:rPr>
              <a:t>25.6 million people on HIV/AIDS treatment</a:t>
            </a:r>
            <a:endParaRPr lang="en-US" sz="2400" dirty="0"/>
          </a:p>
          <a:p>
            <a:endParaRPr lang="en-US" dirty="0"/>
          </a:p>
        </p:txBody>
      </p:sp>
      <p:sp>
        <p:nvSpPr>
          <p:cNvPr id="5" name="Slide Number Placeholder 4">
            <a:extLst>
              <a:ext uri="{FF2B5EF4-FFF2-40B4-BE49-F238E27FC236}">
                <a16:creationId xmlns:a16="http://schemas.microsoft.com/office/drawing/2014/main" id="{EE423AB1-49F5-1717-F4E1-E5EF89FA4DB8}"/>
              </a:ext>
            </a:extLst>
          </p:cNvPr>
          <p:cNvSpPr>
            <a:spLocks noGrp="1"/>
          </p:cNvSpPr>
          <p:nvPr>
            <p:ph type="sldNum" sz="quarter" idx="12"/>
          </p:nvPr>
        </p:nvSpPr>
        <p:spPr/>
        <p:txBody>
          <a:bodyPr/>
          <a:lstStyle/>
          <a:p>
            <a:fld id="{307E6868-079E-1649-B8D1-459B42CE4DE3}" type="slidenum">
              <a:rPr lang="en-US" smtClean="0"/>
              <a:t>37</a:t>
            </a:fld>
            <a:endParaRPr lang="en-US"/>
          </a:p>
        </p:txBody>
      </p:sp>
      <p:pic>
        <p:nvPicPr>
          <p:cNvPr id="6" name="Picture 5" descr="A yellow circle with black text and a blue red and yellow circle with black text&#10;&#10;AI-generated content may be incorrect.">
            <a:extLst>
              <a:ext uri="{FF2B5EF4-FFF2-40B4-BE49-F238E27FC236}">
                <a16:creationId xmlns:a16="http://schemas.microsoft.com/office/drawing/2014/main" id="{EFCA59C0-90DF-FD3E-F750-D3E78D4770EA}"/>
              </a:ext>
            </a:extLst>
          </p:cNvPr>
          <p:cNvPicPr>
            <a:picLocks noChangeAspect="1"/>
          </p:cNvPicPr>
          <p:nvPr/>
        </p:nvPicPr>
        <p:blipFill>
          <a:blip r:embed="rId2"/>
          <a:stretch>
            <a:fillRect/>
          </a:stretch>
        </p:blipFill>
        <p:spPr>
          <a:xfrm>
            <a:off x="314781" y="275993"/>
            <a:ext cx="4039503" cy="5049379"/>
          </a:xfrm>
          <a:prstGeom prst="rect">
            <a:avLst/>
          </a:prstGeom>
        </p:spPr>
      </p:pic>
      <p:sp>
        <p:nvSpPr>
          <p:cNvPr id="2" name="Title 1">
            <a:extLst>
              <a:ext uri="{FF2B5EF4-FFF2-40B4-BE49-F238E27FC236}">
                <a16:creationId xmlns:a16="http://schemas.microsoft.com/office/drawing/2014/main" id="{A407876B-7876-47E4-39AC-5919AFB3FC7B}"/>
              </a:ext>
            </a:extLst>
          </p:cNvPr>
          <p:cNvSpPr>
            <a:spLocks noGrp="1"/>
          </p:cNvSpPr>
          <p:nvPr>
            <p:ph type="title"/>
          </p:nvPr>
        </p:nvSpPr>
        <p:spPr>
          <a:xfrm>
            <a:off x="2122714" y="139043"/>
            <a:ext cx="5844834" cy="857250"/>
          </a:xfrm>
        </p:spPr>
        <p:txBody>
          <a:bodyPr>
            <a:noAutofit/>
          </a:bodyPr>
          <a:lstStyle/>
          <a:p>
            <a:pPr algn="l"/>
            <a:r>
              <a:rPr lang="en-US" sz="4400" b="1" dirty="0">
                <a:solidFill>
                  <a:srgbClr val="D50032"/>
                </a:solidFill>
                <a:latin typeface="Open Sans"/>
                <a:ea typeface="Open Sans"/>
                <a:cs typeface="Open Sans"/>
              </a:rPr>
              <a:t>Global Fund impact</a:t>
            </a:r>
            <a:endParaRPr lang="en-US" sz="4400" b="1" dirty="0">
              <a:solidFill>
                <a:srgbClr val="D50032"/>
              </a:solidFill>
            </a:endParaRPr>
          </a:p>
        </p:txBody>
      </p:sp>
    </p:spTree>
    <p:extLst>
      <p:ext uri="{BB962C8B-B14F-4D97-AF65-F5344CB8AC3E}">
        <p14:creationId xmlns:p14="http://schemas.microsoft.com/office/powerpoint/2010/main" val="688479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Online Media 3" title="70 Million Reasons Why">
            <a:hlinkClick r:id="" action="ppaction://media"/>
            <a:extLst>
              <a:ext uri="{FF2B5EF4-FFF2-40B4-BE49-F238E27FC236}">
                <a16:creationId xmlns:a16="http://schemas.microsoft.com/office/drawing/2014/main" id="{6D02B0DE-2317-42D8-8262-ABD399197DAA}"/>
              </a:ext>
            </a:extLst>
          </p:cNvPr>
          <p:cNvPicPr>
            <a:picLocks noRot="1" noChangeAspect="1"/>
          </p:cNvPicPr>
          <p:nvPr>
            <a:videoFile r:link="rId1"/>
          </p:nvPr>
        </p:nvPicPr>
        <p:blipFill>
          <a:blip r:embed="rId3"/>
          <a:stretch>
            <a:fillRect/>
          </a:stretch>
        </p:blipFill>
        <p:spPr>
          <a:xfrm>
            <a:off x="19050" y="0"/>
            <a:ext cx="9104313" cy="5143500"/>
          </a:xfrm>
          <a:prstGeom prst="rect">
            <a:avLst/>
          </a:prstGeom>
        </p:spPr>
      </p:pic>
    </p:spTree>
    <p:extLst>
      <p:ext uri="{BB962C8B-B14F-4D97-AF65-F5344CB8AC3E}">
        <p14:creationId xmlns:p14="http://schemas.microsoft.com/office/powerpoint/2010/main" val="17609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33E61ED-E1E1-AA3B-3AAE-0A6E15BDFA14}"/>
            </a:ext>
          </a:extLst>
        </p:cNvPr>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F586B02-1646-57F8-B220-F482BC78873C}"/>
              </a:ext>
            </a:extLst>
          </p:cNvPr>
          <p:cNvSpPr>
            <a:spLocks noGrp="1"/>
          </p:cNvSpPr>
          <p:nvPr>
            <p:ph type="sldNum" sz="quarter" idx="12"/>
          </p:nvPr>
        </p:nvSpPr>
        <p:spPr>
          <a:xfrm>
            <a:off x="6553200" y="4767264"/>
            <a:ext cx="2133600" cy="273844"/>
          </a:xfrm>
        </p:spPr>
        <p:txBody>
          <a:bodyPr/>
          <a:lst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a:lstStyle>
          <a:p>
            <a:pPr algn="r"/>
            <a:fld id="{307E6868-079E-1649-B8D1-459B42CE4DE3}" type="slidenum">
              <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rPr>
              <a:pPr algn="r"/>
              <a:t>39</a:t>
            </a:fld>
            <a:endPar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able 2">
            <a:extLst>
              <a:ext uri="{FF2B5EF4-FFF2-40B4-BE49-F238E27FC236}">
                <a16:creationId xmlns:a16="http://schemas.microsoft.com/office/drawing/2014/main" id="{FD93F3E5-CD6B-2A16-712B-F47AB943FBCF}"/>
              </a:ext>
            </a:extLst>
          </p:cNvPr>
          <p:cNvGraphicFramePr>
            <a:graphicFrameLocks noGrp="1"/>
          </p:cNvGraphicFramePr>
          <p:nvPr/>
        </p:nvGraphicFramePr>
        <p:xfrm>
          <a:off x="344294" y="715014"/>
          <a:ext cx="8455413" cy="4027148"/>
        </p:xfrm>
        <a:graphic>
          <a:graphicData uri="http://schemas.openxmlformats.org/drawingml/2006/table">
            <a:tbl>
              <a:tblPr firstRow="1" firstCol="1" bandRow="1">
                <a:tableStyleId>{5C22544A-7EE6-4342-B048-85BDC9FD1C3A}</a:tableStyleId>
              </a:tblPr>
              <a:tblGrid>
                <a:gridCol w="3853968">
                  <a:extLst>
                    <a:ext uri="{9D8B030D-6E8A-4147-A177-3AD203B41FA5}">
                      <a16:colId xmlns:a16="http://schemas.microsoft.com/office/drawing/2014/main" val="2393633771"/>
                    </a:ext>
                  </a:extLst>
                </a:gridCol>
                <a:gridCol w="2035562">
                  <a:extLst>
                    <a:ext uri="{9D8B030D-6E8A-4147-A177-3AD203B41FA5}">
                      <a16:colId xmlns:a16="http://schemas.microsoft.com/office/drawing/2014/main" val="2379977147"/>
                    </a:ext>
                  </a:extLst>
                </a:gridCol>
                <a:gridCol w="2565883">
                  <a:extLst>
                    <a:ext uri="{9D8B030D-6E8A-4147-A177-3AD203B41FA5}">
                      <a16:colId xmlns:a16="http://schemas.microsoft.com/office/drawing/2014/main" val="1621206888"/>
                    </a:ext>
                  </a:extLst>
                </a:gridCol>
              </a:tblGrid>
              <a:tr h="299228">
                <a:tc>
                  <a:txBody>
                    <a:bodyPr/>
                    <a:lstStyle/>
                    <a:p>
                      <a:pPr marL="0" marR="0" algn="ctr">
                        <a:lnSpc>
                          <a:spcPct val="115000"/>
                        </a:lnSpc>
                        <a:spcBef>
                          <a:spcPts val="600"/>
                        </a:spcBef>
                        <a:spcAft>
                          <a:spcPts val="600"/>
                        </a:spcAft>
                        <a:buNone/>
                      </a:pP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President’s budget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House bill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extLst>
                  <a:ext uri="{0D108BD9-81ED-4DB2-BD59-A6C34878D82A}">
                    <a16:rowId xmlns:a16="http://schemas.microsoft.com/office/drawing/2014/main" val="4160259819"/>
                  </a:ext>
                </a:extLst>
              </a:tr>
              <a:tr h="559910">
                <a:tc>
                  <a:txBody>
                    <a:bodyPr/>
                    <a:lstStyle/>
                    <a:p>
                      <a:pPr marL="0" marR="0">
                        <a:lnSpc>
                          <a:spcPct val="115000"/>
                        </a:lnSpc>
                        <a:spcBef>
                          <a:spcPts val="600"/>
                        </a:spcBef>
                        <a:spcAft>
                          <a:spcPts val="600"/>
                        </a:spcAft>
                        <a:buNone/>
                      </a:pPr>
                      <a:r>
                        <a:rPr lang="en-US" sz="1800" kern="0">
                          <a:solidFill>
                            <a:schemeClr val="tx1"/>
                          </a:solidFill>
                          <a:effectLst/>
                        </a:rPr>
                        <a:t>Maternal and Child Health</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 90% cut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Restored</a:t>
                      </a:r>
                    </a:p>
                  </a:txBody>
                  <a:tcPr marL="50006" marR="50006" marT="0" marB="0" anchor="ctr"/>
                </a:tc>
                <a:extLst>
                  <a:ext uri="{0D108BD9-81ED-4DB2-BD59-A6C34878D82A}">
                    <a16:rowId xmlns:a16="http://schemas.microsoft.com/office/drawing/2014/main" val="395382767"/>
                  </a:ext>
                </a:extLst>
              </a:tr>
              <a:tr h="559910">
                <a:tc>
                  <a:txBody>
                    <a:bodyPr/>
                    <a:lstStyle/>
                    <a:p>
                      <a:pPr marL="0" marR="0">
                        <a:lnSpc>
                          <a:spcPct val="115000"/>
                        </a:lnSpc>
                        <a:spcBef>
                          <a:spcPts val="600"/>
                        </a:spcBef>
                        <a:spcAft>
                          <a:spcPts val="600"/>
                        </a:spcAft>
                        <a:buNone/>
                      </a:pPr>
                      <a:r>
                        <a:rPr lang="en-US" sz="1800" kern="0">
                          <a:solidFill>
                            <a:schemeClr val="tx1"/>
                          </a:solidFill>
                          <a:effectLst/>
                        </a:rPr>
                        <a:t>Gavi, the Vaccine Alliance</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Restored</a:t>
                      </a:r>
                    </a:p>
                  </a:txBody>
                  <a:tcPr marL="50006" marR="50006" marT="0" marB="0" anchor="ctr"/>
                </a:tc>
                <a:extLst>
                  <a:ext uri="{0D108BD9-81ED-4DB2-BD59-A6C34878D82A}">
                    <a16:rowId xmlns:a16="http://schemas.microsoft.com/office/drawing/2014/main" val="2708594212"/>
                  </a:ext>
                </a:extLst>
              </a:tr>
              <a:tr h="559910">
                <a:tc>
                  <a:txBody>
                    <a:bodyPr/>
                    <a:lstStyle/>
                    <a:p>
                      <a:pPr marL="0" marR="0">
                        <a:lnSpc>
                          <a:spcPct val="115000"/>
                        </a:lnSpc>
                        <a:spcBef>
                          <a:spcPts val="600"/>
                        </a:spcBef>
                        <a:spcAft>
                          <a:spcPts val="600"/>
                        </a:spcAft>
                        <a:buNone/>
                      </a:pPr>
                      <a:r>
                        <a:rPr lang="en-US" sz="1800" kern="0">
                          <a:solidFill>
                            <a:schemeClr val="tx1"/>
                          </a:solidFill>
                          <a:effectLst/>
                        </a:rPr>
                        <a:t>Nutrition</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Increased</a:t>
                      </a:r>
                    </a:p>
                  </a:txBody>
                  <a:tcPr marL="50006" marR="50006" marT="0" marB="0" anchor="ctr"/>
                </a:tc>
                <a:extLst>
                  <a:ext uri="{0D108BD9-81ED-4DB2-BD59-A6C34878D82A}">
                    <a16:rowId xmlns:a16="http://schemas.microsoft.com/office/drawing/2014/main" val="4117681358"/>
                  </a:ext>
                </a:extLst>
              </a:tr>
              <a:tr h="559910">
                <a:tc>
                  <a:txBody>
                    <a:bodyPr/>
                    <a:lstStyle/>
                    <a:p>
                      <a:pPr marL="0" marR="0">
                        <a:lnSpc>
                          <a:spcPct val="115000"/>
                        </a:lnSpc>
                        <a:spcBef>
                          <a:spcPts val="600"/>
                        </a:spcBef>
                        <a:spcAft>
                          <a:spcPts val="600"/>
                        </a:spcAft>
                        <a:buNone/>
                      </a:pPr>
                      <a:r>
                        <a:rPr lang="en-US" sz="1800" kern="0">
                          <a:solidFill>
                            <a:schemeClr val="tx1"/>
                          </a:solidFill>
                          <a:effectLst/>
                        </a:rPr>
                        <a:t>Tuberculosis</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50% cut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Restored</a:t>
                      </a:r>
                    </a:p>
                  </a:txBody>
                  <a:tcPr marL="50006" marR="50006" marT="0" marB="0" anchor="ctr"/>
                </a:tc>
                <a:extLst>
                  <a:ext uri="{0D108BD9-81ED-4DB2-BD59-A6C34878D82A}">
                    <a16:rowId xmlns:a16="http://schemas.microsoft.com/office/drawing/2014/main" val="2703500941"/>
                  </a:ext>
                </a:extLst>
              </a:tr>
              <a:tr h="614696">
                <a:tc>
                  <a:txBody>
                    <a:bodyPr/>
                    <a:lstStyle/>
                    <a:p>
                      <a:pPr marL="0" marR="0">
                        <a:lnSpc>
                          <a:spcPct val="115000"/>
                        </a:lnSpc>
                        <a:spcBef>
                          <a:spcPts val="600"/>
                        </a:spcBef>
                        <a:spcAft>
                          <a:spcPts val="600"/>
                        </a:spcAft>
                        <a:buNone/>
                      </a:pPr>
                      <a:r>
                        <a:rPr lang="en-US" sz="1800" kern="0">
                          <a:solidFill>
                            <a:schemeClr val="tx1"/>
                          </a:solidFill>
                          <a:effectLst/>
                        </a:rPr>
                        <a:t>Global Fund to Fight AIDS, TB &amp; Malaria</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50% cut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Restored</a:t>
                      </a:r>
                    </a:p>
                  </a:txBody>
                  <a:tcPr marL="50006" marR="50006" marT="0" marB="0" anchor="ctr"/>
                </a:tc>
                <a:extLst>
                  <a:ext uri="{0D108BD9-81ED-4DB2-BD59-A6C34878D82A}">
                    <a16:rowId xmlns:a16="http://schemas.microsoft.com/office/drawing/2014/main" val="2369396426"/>
                  </a:ext>
                </a:extLst>
              </a:tr>
              <a:tr h="559910">
                <a:tc>
                  <a:txBody>
                    <a:bodyPr/>
                    <a:lstStyle/>
                    <a:p>
                      <a:pPr marL="0" marR="0">
                        <a:lnSpc>
                          <a:spcPct val="115000"/>
                        </a:lnSpc>
                        <a:spcBef>
                          <a:spcPts val="600"/>
                        </a:spcBef>
                        <a:spcAft>
                          <a:spcPts val="600"/>
                        </a:spcAft>
                        <a:buNone/>
                      </a:pPr>
                      <a:r>
                        <a:rPr lang="en-US" sz="1800" kern="0">
                          <a:solidFill>
                            <a:schemeClr val="tx1"/>
                          </a:solidFill>
                          <a:effectLst/>
                        </a:rPr>
                        <a:t>Global Partnership for Education</a:t>
                      </a:r>
                      <a:endParaRPr lang="en-US" sz="18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0">
                          <a:effectLst/>
                        </a:rPr>
                        <a:t>$0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50006" marR="50006" marT="0" marB="0" anchor="ctr"/>
                </a:tc>
                <a:tc>
                  <a:txBody>
                    <a:bodyPr/>
                    <a:lstStyle/>
                    <a:p>
                      <a:pPr marL="0" marR="0" algn="ctr">
                        <a:lnSpc>
                          <a:spcPct val="115000"/>
                        </a:lnSpc>
                        <a:spcBef>
                          <a:spcPts val="600"/>
                        </a:spcBef>
                        <a:spcAft>
                          <a:spcPts val="600"/>
                        </a:spcAft>
                        <a:buNone/>
                      </a:pPr>
                      <a:r>
                        <a:rPr lang="en-US" sz="1800" kern="100">
                          <a:effectLst/>
                          <a:latin typeface="Aptos" panose="020B0004020202020204" pitchFamily="34" charset="0"/>
                          <a:ea typeface="Aptos" panose="020B0004020202020204" pitchFamily="34" charset="0"/>
                          <a:cs typeface="Times New Roman" panose="02020603050405020304" pitchFamily="18" charset="0"/>
                        </a:rPr>
                        <a:t>Restored</a:t>
                      </a:r>
                    </a:p>
                  </a:txBody>
                  <a:tcPr marL="50006" marR="50006" marT="0" marB="0" anchor="ctr"/>
                </a:tc>
                <a:extLst>
                  <a:ext uri="{0D108BD9-81ED-4DB2-BD59-A6C34878D82A}">
                    <a16:rowId xmlns:a16="http://schemas.microsoft.com/office/drawing/2014/main" val="1710676143"/>
                  </a:ext>
                </a:extLst>
              </a:tr>
            </a:tbl>
          </a:graphicData>
        </a:graphic>
      </p:graphicFrame>
      <p:pic>
        <p:nvPicPr>
          <p:cNvPr id="6" name="Graphic 5" descr="Badge Unfollow with solid fill">
            <a:extLst>
              <a:ext uri="{FF2B5EF4-FFF2-40B4-BE49-F238E27FC236}">
                <a16:creationId xmlns:a16="http://schemas.microsoft.com/office/drawing/2014/main" id="{1D56C0CE-68C8-AF6A-5BE5-3823BA5694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22345" y="1328105"/>
            <a:ext cx="499310" cy="499310"/>
          </a:xfrm>
          <a:prstGeom prst="rect">
            <a:avLst/>
          </a:prstGeom>
        </p:spPr>
      </p:pic>
      <p:pic>
        <p:nvPicPr>
          <p:cNvPr id="7" name="Graphic 6" descr="Badge Unfollow with solid fill">
            <a:extLst>
              <a:ext uri="{FF2B5EF4-FFF2-40B4-BE49-F238E27FC236}">
                <a16:creationId xmlns:a16="http://schemas.microsoft.com/office/drawing/2014/main" id="{65A1263D-3B76-E0FC-9E29-68D3A180A3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22344" y="3027998"/>
            <a:ext cx="499310" cy="499310"/>
          </a:xfrm>
          <a:prstGeom prst="rect">
            <a:avLst/>
          </a:prstGeom>
        </p:spPr>
      </p:pic>
      <p:pic>
        <p:nvPicPr>
          <p:cNvPr id="9" name="Graphic 8" descr="Badge Unfollow with solid fill">
            <a:extLst>
              <a:ext uri="{FF2B5EF4-FFF2-40B4-BE49-F238E27FC236}">
                <a16:creationId xmlns:a16="http://schemas.microsoft.com/office/drawing/2014/main" id="{E62AAB65-0FAF-4E8D-F983-1B4FA76559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22344" y="3591338"/>
            <a:ext cx="499310" cy="499310"/>
          </a:xfrm>
          <a:prstGeom prst="rect">
            <a:avLst/>
          </a:prstGeom>
        </p:spPr>
      </p:pic>
      <p:pic>
        <p:nvPicPr>
          <p:cNvPr id="12" name="Graphic 11" descr="No sign with solid fill">
            <a:extLst>
              <a:ext uri="{FF2B5EF4-FFF2-40B4-BE49-F238E27FC236}">
                <a16:creationId xmlns:a16="http://schemas.microsoft.com/office/drawing/2014/main" id="{4F34AD78-E0FF-7E27-3402-F91F6734A6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2343" y="1928396"/>
            <a:ext cx="499310" cy="499310"/>
          </a:xfrm>
          <a:prstGeom prst="rect">
            <a:avLst/>
          </a:prstGeom>
        </p:spPr>
      </p:pic>
      <p:pic>
        <p:nvPicPr>
          <p:cNvPr id="13" name="Graphic 12" descr="No sign with solid fill">
            <a:extLst>
              <a:ext uri="{FF2B5EF4-FFF2-40B4-BE49-F238E27FC236}">
                <a16:creationId xmlns:a16="http://schemas.microsoft.com/office/drawing/2014/main" id="{F801AD9C-86D9-D4AC-20C3-F9FA6C6A93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2342" y="2427706"/>
            <a:ext cx="499310" cy="499310"/>
          </a:xfrm>
          <a:prstGeom prst="rect">
            <a:avLst/>
          </a:prstGeom>
        </p:spPr>
      </p:pic>
      <p:pic>
        <p:nvPicPr>
          <p:cNvPr id="14" name="Graphic 13" descr="No sign with solid fill">
            <a:extLst>
              <a:ext uri="{FF2B5EF4-FFF2-40B4-BE49-F238E27FC236}">
                <a16:creationId xmlns:a16="http://schemas.microsoft.com/office/drawing/2014/main" id="{98C1DDF6-06FD-242F-5E37-55E65E4120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2341" y="4191630"/>
            <a:ext cx="499310" cy="499310"/>
          </a:xfrm>
          <a:prstGeom prst="rect">
            <a:avLst/>
          </a:prstGeom>
        </p:spPr>
      </p:pic>
      <p:pic>
        <p:nvPicPr>
          <p:cNvPr id="16" name="Graphic 15" descr="Badge Tick1 with solid fill">
            <a:extLst>
              <a:ext uri="{FF2B5EF4-FFF2-40B4-BE49-F238E27FC236}">
                <a16:creationId xmlns:a16="http://schemas.microsoft.com/office/drawing/2014/main" id="{CE0928AB-CCCF-349B-862E-5F698A3FC0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7" y="2500533"/>
            <a:ext cx="499310" cy="499310"/>
          </a:xfrm>
          <a:prstGeom prst="rect">
            <a:avLst/>
          </a:prstGeom>
        </p:spPr>
      </p:pic>
      <p:pic>
        <p:nvPicPr>
          <p:cNvPr id="19" name="Graphic 18" descr="Badge Tick1 with solid fill">
            <a:extLst>
              <a:ext uri="{FF2B5EF4-FFF2-40B4-BE49-F238E27FC236}">
                <a16:creationId xmlns:a16="http://schemas.microsoft.com/office/drawing/2014/main" id="{FA8CF1B0-E476-7C5B-C8BB-1E4AB22FCA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4" y="3027998"/>
            <a:ext cx="499310" cy="499310"/>
          </a:xfrm>
          <a:prstGeom prst="rect">
            <a:avLst/>
          </a:prstGeom>
        </p:spPr>
      </p:pic>
      <p:pic>
        <p:nvPicPr>
          <p:cNvPr id="21" name="Graphic 20" descr="Badge Tick1 with solid fill">
            <a:extLst>
              <a:ext uri="{FF2B5EF4-FFF2-40B4-BE49-F238E27FC236}">
                <a16:creationId xmlns:a16="http://schemas.microsoft.com/office/drawing/2014/main" id="{E8517E80-0D93-54C1-2F51-6B0E7AC6DC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4" y="4242852"/>
            <a:ext cx="499310" cy="499310"/>
          </a:xfrm>
          <a:prstGeom prst="rect">
            <a:avLst/>
          </a:prstGeom>
        </p:spPr>
      </p:pic>
      <p:pic>
        <p:nvPicPr>
          <p:cNvPr id="22" name="Graphic 21" descr="Badge Tick1 with solid fill">
            <a:extLst>
              <a:ext uri="{FF2B5EF4-FFF2-40B4-BE49-F238E27FC236}">
                <a16:creationId xmlns:a16="http://schemas.microsoft.com/office/drawing/2014/main" id="{E8C08D30-7817-9205-C2D5-4116043295F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6" y="1964272"/>
            <a:ext cx="499310" cy="499310"/>
          </a:xfrm>
          <a:prstGeom prst="rect">
            <a:avLst/>
          </a:prstGeom>
        </p:spPr>
      </p:pic>
      <p:pic>
        <p:nvPicPr>
          <p:cNvPr id="23" name="Graphic 22" descr="Badge Tick1 with solid fill">
            <a:extLst>
              <a:ext uri="{FF2B5EF4-FFF2-40B4-BE49-F238E27FC236}">
                <a16:creationId xmlns:a16="http://schemas.microsoft.com/office/drawing/2014/main" id="{259A045A-81E5-C6B4-48D4-FFC7A71A2D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5" y="1400933"/>
            <a:ext cx="499310" cy="499310"/>
          </a:xfrm>
          <a:prstGeom prst="rect">
            <a:avLst/>
          </a:prstGeom>
        </p:spPr>
      </p:pic>
      <p:pic>
        <p:nvPicPr>
          <p:cNvPr id="8" name="Graphic 7" descr="Badge Tick1 with solid fill">
            <a:extLst>
              <a:ext uri="{FF2B5EF4-FFF2-40B4-BE49-F238E27FC236}">
                <a16:creationId xmlns:a16="http://schemas.microsoft.com/office/drawing/2014/main" id="{6A19197B-A342-D6F1-7C93-9A4BA8B61E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5014" y="3651999"/>
            <a:ext cx="499310" cy="499310"/>
          </a:xfrm>
          <a:prstGeom prst="rect">
            <a:avLst/>
          </a:prstGeom>
        </p:spPr>
      </p:pic>
      <p:sp>
        <p:nvSpPr>
          <p:cNvPr id="5" name="TextBox 4">
            <a:extLst>
              <a:ext uri="{FF2B5EF4-FFF2-40B4-BE49-F238E27FC236}">
                <a16:creationId xmlns:a16="http://schemas.microsoft.com/office/drawing/2014/main" id="{B22AE279-A2F4-9DA6-45F0-2AE916D0E673}"/>
              </a:ext>
            </a:extLst>
          </p:cNvPr>
          <p:cNvSpPr txBox="1"/>
          <p:nvPr/>
        </p:nvSpPr>
        <p:spPr>
          <a:xfrm>
            <a:off x="963262" y="56132"/>
            <a:ext cx="6851019" cy="646331"/>
          </a:xfrm>
          <a:prstGeom prst="rect">
            <a:avLst/>
          </a:prstGeom>
          <a:noFill/>
        </p:spPr>
        <p:txBody>
          <a:bodyPr wrap="square">
            <a:sp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House FY 26 Appropriations</a:t>
            </a:r>
            <a:endParaRPr lang="en-US" sz="3600" dirty="0"/>
          </a:p>
        </p:txBody>
      </p:sp>
    </p:spTree>
    <p:extLst>
      <p:ext uri="{BB962C8B-B14F-4D97-AF65-F5344CB8AC3E}">
        <p14:creationId xmlns:p14="http://schemas.microsoft.com/office/powerpoint/2010/main" val="3299231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RESULTS volunteer holding a sign that says voices that change the world">
            <a:extLst>
              <a:ext uri="{FF2B5EF4-FFF2-40B4-BE49-F238E27FC236}">
                <a16:creationId xmlns:a16="http://schemas.microsoft.com/office/drawing/2014/main" id="{29F76B04-9A43-419D-A061-57E84B9222EA}"/>
              </a:ext>
            </a:extLst>
          </p:cNvPr>
          <p:cNvPicPr>
            <a:picLocks noChangeAspect="1"/>
          </p:cNvPicPr>
          <p:nvPr/>
        </p:nvPicPr>
        <p:blipFill>
          <a:blip r:embed="rId3"/>
          <a:stretch>
            <a:fillRect/>
          </a:stretch>
        </p:blipFill>
        <p:spPr>
          <a:xfrm>
            <a:off x="-1466" y="-872341"/>
            <a:ext cx="9146931" cy="6123520"/>
          </a:xfrm>
          <a:prstGeom prst="rect">
            <a:avLst/>
          </a:prstGeom>
        </p:spPr>
      </p:pic>
      <p:sp>
        <p:nvSpPr>
          <p:cNvPr id="6" name="Text Placeholder 2">
            <a:extLst>
              <a:ext uri="{FF2B5EF4-FFF2-40B4-BE49-F238E27FC236}">
                <a16:creationId xmlns:a16="http://schemas.microsoft.com/office/drawing/2014/main" id="{57F52120-2742-1D41-BDBB-9A75077377ED}"/>
              </a:ext>
            </a:extLst>
          </p:cNvPr>
          <p:cNvSpPr txBox="1">
            <a:spLocks/>
          </p:cNvSpPr>
          <p:nvPr/>
        </p:nvSpPr>
        <p:spPr>
          <a:xfrm>
            <a:off x="784758" y="4027393"/>
            <a:ext cx="7574481" cy="1028701"/>
          </a:xfrm>
          <a:prstGeom prst="rect">
            <a:avLst/>
          </a:prstGeom>
          <a:solidFill>
            <a:schemeClr val="bg1">
              <a:alpha val="95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Courier New"/>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Wingdings" charset="2"/>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Courier New"/>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b="1">
                <a:solidFill>
                  <a:schemeClr val="tx1"/>
                </a:solidFill>
                <a:latin typeface="Open Sans" panose="020B0606030504020204" pitchFamily="34" charset="0"/>
                <a:ea typeface="Open Sans" panose="020B0606030504020204" pitchFamily="34" charset="0"/>
                <a:cs typeface="Open Sans" panose="020B0606030504020204" pitchFamily="34" charset="0"/>
              </a:rPr>
              <a:t>RESULTS is a movement of passionate, committed, everyday people. Together, we use our voices to influence political decisions that will bring an end to poverty.   </a:t>
            </a:r>
          </a:p>
        </p:txBody>
      </p:sp>
    </p:spTree>
    <p:extLst>
      <p:ext uri="{BB962C8B-B14F-4D97-AF65-F5344CB8AC3E}">
        <p14:creationId xmlns:p14="http://schemas.microsoft.com/office/powerpoint/2010/main" val="1977507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688703E-4A77-E1A7-7956-6A9F5CDEC70F}"/>
            </a:ext>
          </a:extLst>
        </p:cNvPr>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30D595C6-BB28-8FE3-9353-8E0FC9FEBE67}"/>
              </a:ext>
            </a:extLst>
          </p:cNvPr>
          <p:cNvSpPr>
            <a:spLocks noGrp="1"/>
          </p:cNvSpPr>
          <p:nvPr>
            <p:ph type="sldNum" sz="quarter" idx="12"/>
          </p:nvPr>
        </p:nvSpPr>
        <p:spPr>
          <a:xfrm>
            <a:off x="6553200" y="4767264"/>
            <a:ext cx="2133600" cy="273844"/>
          </a:xfrm>
        </p:spPr>
        <p:txBody>
          <a:bodyPr/>
          <a:lst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a:lstStyle>
          <a:p>
            <a:pPr algn="r"/>
            <a:fld id="{307E6868-079E-1649-B8D1-459B42CE4DE3}" type="slidenum">
              <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rPr>
              <a:pPr algn="r"/>
              <a:t>40</a:t>
            </a:fld>
            <a:endPar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4">
            <a:extLst>
              <a:ext uri="{FF2B5EF4-FFF2-40B4-BE49-F238E27FC236}">
                <a16:creationId xmlns:a16="http://schemas.microsoft.com/office/drawing/2014/main" id="{8FC5B500-0404-C29E-62A9-8C3CFDBF8CD0}"/>
              </a:ext>
            </a:extLst>
          </p:cNvPr>
          <p:cNvSpPr>
            <a:spLocks noGrp="1"/>
          </p:cNvSpPr>
          <p:nvPr>
            <p:ph type="title"/>
          </p:nvPr>
        </p:nvSpPr>
        <p:spPr>
          <a:xfrm>
            <a:off x="5615587" y="2056725"/>
            <a:ext cx="3286691" cy="857250"/>
          </a:xfrm>
        </p:spPr>
        <p:txBody>
          <a:bodyPr>
            <a:normAutofit fontScale="90000"/>
          </a:bodyPr>
          <a:lstStyle/>
          <a:p>
            <a:r>
              <a:rPr lang="en-US" sz="3200" b="1">
                <a:latin typeface="Open Sans" panose="020B0606030504020204" pitchFamily="34" charset="0"/>
                <a:ea typeface="Open Sans" panose="020B0606030504020204" pitchFamily="34" charset="0"/>
                <a:cs typeface="Open Sans" panose="020B0606030504020204" pitchFamily="34" charset="0"/>
              </a:rPr>
              <a:t>House FY26 Appropriations Bill</a:t>
            </a:r>
          </a:p>
        </p:txBody>
      </p:sp>
      <p:pic>
        <p:nvPicPr>
          <p:cNvPr id="7" name="Picture 6">
            <a:extLst>
              <a:ext uri="{FF2B5EF4-FFF2-40B4-BE49-F238E27FC236}">
                <a16:creationId xmlns:a16="http://schemas.microsoft.com/office/drawing/2014/main" id="{9565C893-FF96-F022-6B9E-FB3CA419FBE6}"/>
              </a:ext>
            </a:extLst>
          </p:cNvPr>
          <p:cNvPicPr>
            <a:picLocks noChangeAspect="1"/>
          </p:cNvPicPr>
          <p:nvPr/>
        </p:nvPicPr>
        <p:blipFill>
          <a:blip r:embed="rId2"/>
          <a:stretch>
            <a:fillRect/>
          </a:stretch>
        </p:blipFill>
        <p:spPr>
          <a:xfrm>
            <a:off x="792529" y="65837"/>
            <a:ext cx="4823058" cy="5143500"/>
          </a:xfrm>
          <a:prstGeom prst="rect">
            <a:avLst/>
          </a:prstGeom>
        </p:spPr>
      </p:pic>
    </p:spTree>
    <p:extLst>
      <p:ext uri="{BB962C8B-B14F-4D97-AF65-F5344CB8AC3E}">
        <p14:creationId xmlns:p14="http://schemas.microsoft.com/office/powerpoint/2010/main" val="1392783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1E82A-8CCE-0E90-9E2D-9E3096045E60}"/>
              </a:ext>
            </a:extLst>
          </p:cNvPr>
          <p:cNvSpPr>
            <a:spLocks noGrp="1"/>
          </p:cNvSpPr>
          <p:nvPr>
            <p:ph type="title"/>
          </p:nvPr>
        </p:nvSpPr>
        <p:spPr/>
        <p:txBody>
          <a:bodyPr>
            <a:normAutofit/>
          </a:bodyPr>
          <a:lstStyle/>
          <a:p>
            <a:r>
              <a:rPr lang="en-US" sz="4400" b="1" dirty="0">
                <a:solidFill>
                  <a:srgbClr val="D50032"/>
                </a:solidFill>
                <a:latin typeface="Open Sans"/>
                <a:ea typeface="Open Sans"/>
                <a:cs typeface="Open Sans"/>
              </a:rPr>
              <a:t>Congressional Actions</a:t>
            </a:r>
            <a:endParaRPr lang="en-US" sz="4400" b="1" dirty="0">
              <a:solidFill>
                <a:srgbClr val="D50032"/>
              </a:solidFill>
            </a:endParaRPr>
          </a:p>
        </p:txBody>
      </p:sp>
      <p:sp>
        <p:nvSpPr>
          <p:cNvPr id="3" name="Content Placeholder 2">
            <a:extLst>
              <a:ext uri="{FF2B5EF4-FFF2-40B4-BE49-F238E27FC236}">
                <a16:creationId xmlns:a16="http://schemas.microsoft.com/office/drawing/2014/main" id="{DA7DE4C5-9929-07EE-5A59-05F03B7CEF97}"/>
              </a:ext>
            </a:extLst>
          </p:cNvPr>
          <p:cNvSpPr>
            <a:spLocks noGrp="1"/>
          </p:cNvSpPr>
          <p:nvPr>
            <p:ph sz="half" idx="1"/>
          </p:nvPr>
        </p:nvSpPr>
        <p:spPr/>
        <p:txBody>
          <a:bodyPr vert="horz" lIns="91440" tIns="45720" rIns="91440" bIns="45720" rtlCol="0" anchor="t">
            <a:normAutofit fontScale="77500" lnSpcReduction="20000"/>
          </a:bodyPr>
          <a:lstStyle/>
          <a:p>
            <a:pPr marL="0" indent="0">
              <a:lnSpc>
                <a:spcPct val="134000"/>
              </a:lnSpc>
              <a:spcBef>
                <a:spcPts val="0"/>
              </a:spcBef>
              <a:buNone/>
            </a:pPr>
            <a:r>
              <a:rPr lang="en-US" b="1">
                <a:latin typeface="Open Sans"/>
                <a:ea typeface="Open Sans"/>
                <a:cs typeface="Open Sans"/>
              </a:rPr>
              <a:t>Senate: </a:t>
            </a:r>
            <a:r>
              <a:rPr lang="en-US">
                <a:latin typeface="Open Sans"/>
                <a:ea typeface="Open Sans"/>
                <a:cs typeface="Open Sans"/>
              </a:rPr>
              <a:t>Finalize FY26 bill with strong investments</a:t>
            </a:r>
            <a:endParaRPr lang="en-US"/>
          </a:p>
          <a:p>
            <a:pPr marL="0" indent="0">
              <a:lnSpc>
                <a:spcPct val="134000"/>
              </a:lnSpc>
              <a:spcBef>
                <a:spcPts val="0"/>
              </a:spcBef>
              <a:buNone/>
            </a:pPr>
            <a:endParaRPr lang="en-US">
              <a:latin typeface="Open Sans"/>
              <a:ea typeface="Open Sans"/>
              <a:cs typeface="Open Sans"/>
            </a:endParaRPr>
          </a:p>
          <a:p>
            <a:pPr marL="0" indent="0">
              <a:lnSpc>
                <a:spcPct val="134000"/>
              </a:lnSpc>
              <a:spcBef>
                <a:spcPts val="0"/>
              </a:spcBef>
              <a:buNone/>
            </a:pPr>
            <a:r>
              <a:rPr lang="en-US" b="1">
                <a:latin typeface="Open Sans"/>
                <a:ea typeface="Open Sans"/>
                <a:cs typeface="Open Sans"/>
              </a:rPr>
              <a:t>Both Chambers: </a:t>
            </a:r>
            <a:r>
              <a:rPr lang="en-US">
                <a:latin typeface="Open Sans"/>
                <a:ea typeface="Open Sans"/>
                <a:cs typeface="Open Sans"/>
              </a:rPr>
              <a:t>Hold the White House accountable to spend the money it already has for the fight against global poverty. </a:t>
            </a:r>
            <a:endParaRPr lang="en-US"/>
          </a:p>
        </p:txBody>
      </p:sp>
      <p:sp>
        <p:nvSpPr>
          <p:cNvPr id="4" name="Content Placeholder 3">
            <a:extLst>
              <a:ext uri="{FF2B5EF4-FFF2-40B4-BE49-F238E27FC236}">
                <a16:creationId xmlns:a16="http://schemas.microsoft.com/office/drawing/2014/main" id="{637030B3-8A12-90A7-EFAE-11547CA00513}"/>
              </a:ext>
            </a:extLst>
          </p:cNvPr>
          <p:cNvSpPr>
            <a:spLocks noGrp="1"/>
          </p:cNvSpPr>
          <p:nvPr>
            <p:ph sz="half" idx="2"/>
          </p:nvPr>
        </p:nvSpPr>
        <p:spPr>
          <a:xfrm>
            <a:off x="5034094" y="1200151"/>
            <a:ext cx="3947173" cy="3394472"/>
          </a:xfrm>
        </p:spPr>
        <p:txBody>
          <a:bodyPr>
            <a:normAutofit fontScale="77500" lnSpcReduction="20000"/>
          </a:bodyPr>
          <a:lstStyle/>
          <a:p>
            <a:pPr marL="0" indent="0">
              <a:lnSpc>
                <a:spcPct val="134000"/>
              </a:lnSpc>
              <a:buNone/>
            </a:pPr>
            <a:r>
              <a:rPr lang="en-US" b="1"/>
              <a:t>Champions for the Global Fund</a:t>
            </a:r>
          </a:p>
          <a:p>
            <a:pPr>
              <a:lnSpc>
                <a:spcPct val="134000"/>
              </a:lnSpc>
            </a:pPr>
            <a:endParaRPr lang="en-US"/>
          </a:p>
          <a:p>
            <a:pPr marL="0" indent="0">
              <a:lnSpc>
                <a:spcPct val="134000"/>
              </a:lnSpc>
              <a:spcBef>
                <a:spcPts val="0"/>
              </a:spcBef>
              <a:buNone/>
            </a:pPr>
            <a:r>
              <a:rPr lang="en-US"/>
              <a:t>Standing up for the U.S. 1:2 match, and making sure the U.S. does its part to help save 23 million lives. </a:t>
            </a:r>
          </a:p>
        </p:txBody>
      </p:sp>
      <p:cxnSp>
        <p:nvCxnSpPr>
          <p:cNvPr id="7" name="Straight Connector 6">
            <a:extLst>
              <a:ext uri="{FF2B5EF4-FFF2-40B4-BE49-F238E27FC236}">
                <a16:creationId xmlns:a16="http://schemas.microsoft.com/office/drawing/2014/main" id="{1B775ED1-151D-86D6-77BB-E870AC8F4E49}"/>
              </a:ext>
            </a:extLst>
          </p:cNvPr>
          <p:cNvCxnSpPr/>
          <p:nvPr/>
        </p:nvCxnSpPr>
        <p:spPr>
          <a:xfrm>
            <a:off x="4572000" y="1200151"/>
            <a:ext cx="0" cy="3389152"/>
          </a:xfrm>
          <a:prstGeom prst="line">
            <a:avLst/>
          </a:prstGeom>
          <a:ln w="444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2915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688703E-4A77-E1A7-7956-6A9F5CDEC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373F9A-D490-E335-0772-885B43360A23}"/>
              </a:ext>
            </a:extLst>
          </p:cNvPr>
          <p:cNvSpPr>
            <a:spLocks noGrp="1"/>
          </p:cNvSpPr>
          <p:nvPr>
            <p:ph type="title"/>
          </p:nvPr>
        </p:nvSpPr>
        <p:spPr>
          <a:xfrm>
            <a:off x="694481" y="2356759"/>
            <a:ext cx="7752144" cy="994172"/>
          </a:xfrm>
        </p:spPr>
        <p:txBody>
          <a:bodyPr>
            <a:noAutofit/>
          </a:bodyPr>
          <a:lstStyle/>
          <a:p>
            <a:pPr algn="l"/>
            <a:r>
              <a:rPr lang="en-US" sz="3000" dirty="0">
                <a:solidFill>
                  <a:schemeClr val="tx1"/>
                </a:solidFill>
                <a:latin typeface="Open Sans"/>
                <a:ea typeface="Open Sans"/>
                <a:cs typeface="Open Sans"/>
              </a:rPr>
              <a:t>The White House is trying to claw back money Congress had already set aside for global health.</a:t>
            </a:r>
            <a:br>
              <a:rPr lang="en-US" sz="3000" dirty="0"/>
            </a:br>
            <a:br>
              <a:rPr lang="en-US" sz="3000" b="1" dirty="0"/>
            </a:br>
            <a:r>
              <a:rPr lang="en-US" sz="3000" b="1" dirty="0">
                <a:solidFill>
                  <a:srgbClr val="FF0000"/>
                </a:solidFill>
                <a:latin typeface="Open Sans"/>
                <a:ea typeface="Open Sans"/>
                <a:cs typeface="Open Sans"/>
              </a:rPr>
              <a:t>Again, Congress gets final say. </a:t>
            </a:r>
            <a:r>
              <a:rPr lang="en-US" sz="3000" b="0" dirty="0">
                <a:solidFill>
                  <a:schemeClr val="tx1"/>
                </a:solidFill>
                <a:latin typeface="Open Sans"/>
                <a:ea typeface="Open Sans"/>
                <a:cs typeface="Open Sans"/>
              </a:rPr>
              <a:t>So again, that’s where we stayed focused. </a:t>
            </a:r>
            <a:br>
              <a:rPr lang="en-US" sz="3000" dirty="0"/>
            </a:br>
            <a:br>
              <a:rPr lang="en-US" sz="3000" dirty="0"/>
            </a:br>
            <a:endParaRPr lang="en-US" sz="3000" dirty="0"/>
          </a:p>
        </p:txBody>
      </p:sp>
      <p:sp>
        <p:nvSpPr>
          <p:cNvPr id="3" name="Slide Number Placeholder 5">
            <a:extLst>
              <a:ext uri="{FF2B5EF4-FFF2-40B4-BE49-F238E27FC236}">
                <a16:creationId xmlns:a16="http://schemas.microsoft.com/office/drawing/2014/main" id="{30D595C6-BB28-8FE3-9353-8E0FC9FEBE67}"/>
              </a:ext>
            </a:extLst>
          </p:cNvPr>
          <p:cNvSpPr>
            <a:spLocks noGrp="1"/>
          </p:cNvSpPr>
          <p:nvPr>
            <p:ph type="sldNum" sz="quarter" idx="12"/>
          </p:nvPr>
        </p:nvSpPr>
        <p:spPr>
          <a:xfrm>
            <a:off x="6553200" y="4767264"/>
            <a:ext cx="2133600" cy="273844"/>
          </a:xfrm>
        </p:spPr>
        <p:txBody>
          <a:bodyPr/>
          <a:lst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a:lstStyle>
          <a:p>
            <a:pPr algn="r"/>
            <a:fld id="{307E6868-079E-1649-B8D1-459B42CE4DE3}" type="slidenum">
              <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rPr>
              <a:pPr algn="r"/>
              <a:t>42</a:t>
            </a:fld>
            <a:endPar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88122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E42BD8F-7145-928E-A446-90382954846A}"/>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97447E9F-0B31-74E0-F43E-A82D576971CA}"/>
              </a:ext>
            </a:extLst>
          </p:cNvPr>
          <p:cNvSpPr/>
          <p:nvPr/>
        </p:nvSpPr>
        <p:spPr>
          <a:xfrm>
            <a:off x="1070756" y="1420910"/>
            <a:ext cx="6764561" cy="2937507"/>
          </a:xfrm>
          <a:prstGeom prst="roundRect">
            <a:avLst/>
          </a:prstGeom>
          <a:solidFill>
            <a:schemeClr val="bg1"/>
          </a:solidFill>
          <a:ln w="698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0833B370-C63E-C078-D125-774ED35ADD22}"/>
              </a:ext>
            </a:extLst>
          </p:cNvPr>
          <p:cNvSpPr>
            <a:spLocks noGrp="1"/>
          </p:cNvSpPr>
          <p:nvPr>
            <p:ph type="sldNum" sz="quarter" idx="12"/>
          </p:nvPr>
        </p:nvSpPr>
        <p:spPr>
          <a:xfrm>
            <a:off x="6553200" y="4767264"/>
            <a:ext cx="2133600" cy="273844"/>
          </a:xfrm>
        </p:spPr>
        <p:txBody>
          <a:bodyPr/>
          <a:lst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a:lstStyle>
          <a:p>
            <a:pPr algn="r"/>
            <a:fld id="{307E6868-079E-1649-B8D1-459B42CE4DE3}" type="slidenum">
              <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rPr>
              <a:pPr algn="r"/>
              <a:t>43</a:t>
            </a:fld>
            <a:endPar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1">
            <a:extLst>
              <a:ext uri="{FF2B5EF4-FFF2-40B4-BE49-F238E27FC236}">
                <a16:creationId xmlns:a16="http://schemas.microsoft.com/office/drawing/2014/main" id="{D7C64727-F523-8240-7962-0BD6CBD608E5}"/>
              </a:ext>
            </a:extLst>
          </p:cNvPr>
          <p:cNvSpPr>
            <a:spLocks noChangeArrowheads="1"/>
          </p:cNvSpPr>
          <p:nvPr/>
        </p:nvSpPr>
        <p:spPr bwMode="auto">
          <a:xfrm>
            <a:off x="1308683" y="1716986"/>
            <a:ext cx="6252116" cy="24445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0" rIns="68580" bIns="34290" numCol="1" anchor="ctr" anchorCtr="0" compatLnSpc="1">
            <a:prstTxWarp prst="textNoShape">
              <a:avLst/>
            </a:prstTxWarp>
            <a:spAutoFit/>
          </a:bodyPr>
          <a:lstStyle/>
          <a:p>
            <a:pPr defTabSz="685800" eaLnBrk="0" fontAlgn="base" hangingPunct="0">
              <a:lnSpc>
                <a:spcPct val="114000"/>
              </a:lnSpc>
              <a:spcBef>
                <a:spcPct val="0"/>
              </a:spcBef>
              <a:spcAft>
                <a:spcPct val="0"/>
              </a:spcAft>
            </a:pPr>
            <a:r>
              <a:rPr lang="en-US" altLang="en-US">
                <a:solidFill>
                  <a:srgbClr val="333333"/>
                </a:solidFill>
                <a:latin typeface="Courier New" panose="02070309020205020404" pitchFamily="49" charset="0"/>
                <a:cs typeface="Courier New" panose="02070309020205020404" pitchFamily="49" charset="0"/>
              </a:rPr>
              <a:t>...Provided, That </a:t>
            </a:r>
            <a:r>
              <a:rPr lang="en-US" altLang="en-US" b="1" u="sng">
                <a:solidFill>
                  <a:srgbClr val="333333"/>
                </a:solidFill>
                <a:latin typeface="Courier New" panose="02070309020205020404" pitchFamily="49" charset="0"/>
                <a:cs typeface="Courier New" panose="02070309020205020404" pitchFamily="49" charset="0"/>
              </a:rPr>
              <a:t>none</a:t>
            </a:r>
            <a:r>
              <a:rPr lang="en-US" altLang="en-US">
                <a:solidFill>
                  <a:srgbClr val="333333"/>
                </a:solidFill>
                <a:latin typeface="Courier New" panose="02070309020205020404" pitchFamily="49" charset="0"/>
                <a:cs typeface="Courier New" panose="02070309020205020404" pitchFamily="49" charset="0"/>
              </a:rPr>
              <a:t> of the amounts rescinded under this paragraph </a:t>
            </a:r>
            <a:r>
              <a:rPr lang="en-US" altLang="en-US" b="1" u="sng">
                <a:solidFill>
                  <a:srgbClr val="333333"/>
                </a:solidFill>
                <a:latin typeface="Courier New" panose="02070309020205020404" pitchFamily="49" charset="0"/>
                <a:cs typeface="Courier New" panose="02070309020205020404" pitchFamily="49" charset="0"/>
              </a:rPr>
              <a:t>shall be from</a:t>
            </a:r>
            <a:r>
              <a:rPr lang="en-US" altLang="en-US">
                <a:solidFill>
                  <a:srgbClr val="333333"/>
                </a:solidFill>
                <a:latin typeface="Courier New" panose="02070309020205020404" pitchFamily="49" charset="0"/>
                <a:cs typeface="Courier New" panose="02070309020205020404" pitchFamily="49" charset="0"/>
              </a:rPr>
              <a:t> the unobligated balances for the following programs: </a:t>
            </a:r>
            <a:r>
              <a:rPr lang="en-US" altLang="en-US" b="1" u="sng">
                <a:solidFill>
                  <a:srgbClr val="333333"/>
                </a:solidFill>
                <a:latin typeface="Courier New" panose="02070309020205020404" pitchFamily="49" charset="0"/>
                <a:cs typeface="Courier New" panose="02070309020205020404" pitchFamily="49" charset="0"/>
              </a:rPr>
              <a:t>HIV/AIDS, Tuberculosis, Malaria, Nutrition, or Maternal and Child Health</a:t>
            </a:r>
            <a:r>
              <a:rPr lang="en-US" altLang="en-US" b="1" u="sng"/>
              <a:t> </a:t>
            </a:r>
          </a:p>
          <a:p>
            <a:pPr defTabSz="685800" eaLnBrk="0" fontAlgn="base" hangingPunct="0">
              <a:spcBef>
                <a:spcPct val="0"/>
              </a:spcBef>
              <a:spcAft>
                <a:spcPct val="0"/>
              </a:spcAft>
            </a:pPr>
            <a:endParaRPr lang="en-US" altLang="en-US" b="1" u="sng">
              <a:highlight>
                <a:srgbClr val="FFFF00"/>
              </a:highlight>
              <a:latin typeface="Arial" panose="020B0604020202020204" pitchFamily="34" charset="0"/>
            </a:endParaRPr>
          </a:p>
          <a:p>
            <a:pPr algn="r" defTabSz="685800" eaLnBrk="0" fontAlgn="base" hangingPunct="0">
              <a:spcBef>
                <a:spcPct val="0"/>
              </a:spcBef>
              <a:spcAft>
                <a:spcPct val="0"/>
              </a:spcAft>
            </a:pPr>
            <a:r>
              <a:rPr lang="en-US"/>
              <a:t>S.Amdt.2853 — 119th Congress</a:t>
            </a:r>
          </a:p>
          <a:p>
            <a:pPr defTabSz="685800" eaLnBrk="0" fontAlgn="base" hangingPunct="0">
              <a:spcBef>
                <a:spcPct val="0"/>
              </a:spcBef>
              <a:spcAft>
                <a:spcPct val="0"/>
              </a:spcAft>
            </a:pPr>
            <a:endParaRPr lang="en-US" altLang="en-US" b="1" u="sng">
              <a:highlight>
                <a:srgbClr val="FFFF00"/>
              </a:highlight>
              <a:latin typeface="Arial" panose="020B0604020202020204" pitchFamily="34" charset="0"/>
            </a:endParaRPr>
          </a:p>
        </p:txBody>
      </p:sp>
      <p:sp>
        <p:nvSpPr>
          <p:cNvPr id="6" name="Title 1">
            <a:extLst>
              <a:ext uri="{FF2B5EF4-FFF2-40B4-BE49-F238E27FC236}">
                <a16:creationId xmlns:a16="http://schemas.microsoft.com/office/drawing/2014/main" id="{E1020336-EF74-A13D-6811-E27982060796}"/>
              </a:ext>
            </a:extLst>
          </p:cNvPr>
          <p:cNvSpPr>
            <a:spLocks noGrp="1"/>
          </p:cNvSpPr>
          <p:nvPr>
            <p:ph type="title"/>
          </p:nvPr>
        </p:nvSpPr>
        <p:spPr>
          <a:xfrm>
            <a:off x="934656" y="785082"/>
            <a:ext cx="7752144" cy="994172"/>
          </a:xfrm>
        </p:spPr>
        <p:txBody>
          <a:bodyPr>
            <a:noAutofit/>
          </a:bodyPr>
          <a:lstStyle/>
          <a:p>
            <a:pPr algn="l"/>
            <a:r>
              <a:rPr lang="en-US" sz="3000">
                <a:solidFill>
                  <a:schemeClr val="tx1"/>
                </a:solidFill>
                <a:latin typeface="Open Sans"/>
                <a:ea typeface="Open Sans"/>
                <a:cs typeface="Open Sans"/>
              </a:rPr>
              <a:t>The Senate’s red-line on cuts:</a:t>
            </a:r>
            <a:br>
              <a:rPr lang="en-US" sz="3000"/>
            </a:br>
            <a:br>
              <a:rPr lang="en-US" sz="3000"/>
            </a:br>
            <a:endParaRPr lang="en-US" sz="3000"/>
          </a:p>
        </p:txBody>
      </p:sp>
    </p:spTree>
    <p:extLst>
      <p:ext uri="{BB962C8B-B14F-4D97-AF65-F5344CB8AC3E}">
        <p14:creationId xmlns:p14="http://schemas.microsoft.com/office/powerpoint/2010/main" val="21785723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25CA3AA-B929-AB81-3F53-5D577856E8C4}"/>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20D686B-FBF4-CA99-B189-B9F79567E5FF}"/>
              </a:ext>
            </a:extLst>
          </p:cNvPr>
          <p:cNvSpPr>
            <a:spLocks noGrp="1"/>
          </p:cNvSpPr>
          <p:nvPr>
            <p:ph type="title"/>
          </p:nvPr>
        </p:nvSpPr>
        <p:spPr>
          <a:xfrm>
            <a:off x="527604" y="2035313"/>
            <a:ext cx="7438525" cy="974800"/>
          </a:xfrm>
        </p:spPr>
        <p:txBody>
          <a:bodyPr>
            <a:noAutofit/>
          </a:bodyPr>
          <a:lstStyle/>
          <a:p>
            <a:pPr algn="l">
              <a:lnSpc>
                <a:spcPct val="114000"/>
              </a:lnSpc>
            </a:pPr>
            <a:r>
              <a:rPr lang="en-US" sz="2400" dirty="0">
                <a:solidFill>
                  <a:schemeClr val="tx1"/>
                </a:solidFill>
                <a:latin typeface="Open Sans"/>
                <a:ea typeface="Open Sans"/>
                <a:cs typeface="Open Sans"/>
              </a:rPr>
              <a:t>This isn’t a sign that we’re done. </a:t>
            </a:r>
            <a:r>
              <a:rPr lang="en-US" sz="2400" b="0" dirty="0">
                <a:solidFill>
                  <a:schemeClr val="tx1"/>
                </a:solidFill>
                <a:latin typeface="Open Sans"/>
                <a:ea typeface="Open Sans"/>
                <a:cs typeface="Open Sans"/>
              </a:rPr>
              <a:t>The first  $9 billion rescissions package still passed. The House bill still cut other global funding. And the White House has now sent a second rescissions package to Congress to claw back another almost $5 billion additional foreign aid funding, which includes $3.2 billion for Development Assistance. </a:t>
            </a:r>
            <a:br>
              <a:rPr lang="en-US" sz="2400" b="0" dirty="0"/>
            </a:br>
            <a:br>
              <a:rPr lang="en-US" sz="2400" dirty="0">
                <a:latin typeface="Open Sans"/>
                <a:ea typeface="Open Sans"/>
                <a:cs typeface="Open Sans"/>
              </a:rPr>
            </a:br>
            <a:r>
              <a:rPr lang="en-US" sz="2400" dirty="0">
                <a:solidFill>
                  <a:schemeClr val="tx1"/>
                </a:solidFill>
                <a:latin typeface="Open Sans"/>
                <a:ea typeface="Open Sans"/>
                <a:cs typeface="Open Sans"/>
              </a:rPr>
              <a:t>But it’s a sign that you </a:t>
            </a:r>
            <a:r>
              <a:rPr lang="en-US" sz="2400" b="1" dirty="0">
                <a:solidFill>
                  <a:srgbClr val="FF0000"/>
                </a:solidFill>
                <a:latin typeface="Open Sans"/>
                <a:ea typeface="Open Sans"/>
                <a:cs typeface="Open Sans"/>
              </a:rPr>
              <a:t>are</a:t>
            </a:r>
            <a:r>
              <a:rPr lang="en-US" sz="2400" dirty="0">
                <a:solidFill>
                  <a:schemeClr val="tx1"/>
                </a:solidFill>
                <a:latin typeface="Open Sans"/>
                <a:ea typeface="Open Sans"/>
                <a:cs typeface="Open Sans"/>
              </a:rPr>
              <a:t> making a difference. </a:t>
            </a:r>
            <a:r>
              <a:rPr lang="en-US" sz="2400" b="0" dirty="0">
                <a:solidFill>
                  <a:schemeClr val="tx1"/>
                </a:solidFill>
                <a:latin typeface="Open Sans"/>
                <a:ea typeface="Open Sans"/>
                <a:cs typeface="Open Sans"/>
              </a:rPr>
              <a:t>And that we need to keep going.</a:t>
            </a:r>
          </a:p>
        </p:txBody>
      </p:sp>
      <p:sp>
        <p:nvSpPr>
          <p:cNvPr id="2" name="Slide Number Placeholder 5">
            <a:extLst>
              <a:ext uri="{FF2B5EF4-FFF2-40B4-BE49-F238E27FC236}">
                <a16:creationId xmlns:a16="http://schemas.microsoft.com/office/drawing/2014/main" id="{491E7CE7-A85C-34BB-F169-5ECA5509029C}"/>
              </a:ext>
            </a:extLst>
          </p:cNvPr>
          <p:cNvSpPr>
            <a:spLocks noGrp="1"/>
          </p:cNvSpPr>
          <p:nvPr>
            <p:ph type="sldNum" sz="quarter" idx="12"/>
          </p:nvPr>
        </p:nvSpPr>
        <p:spPr>
          <a:xfrm>
            <a:off x="6553200" y="4767264"/>
            <a:ext cx="2133600" cy="273844"/>
          </a:xfrm>
        </p:spPr>
        <p:txBody>
          <a:bodyPr/>
          <a:lst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a:lstStyle>
          <a:p>
            <a:pPr algn="r"/>
            <a:fld id="{307E6868-079E-1649-B8D1-459B42CE4DE3}" type="slidenum">
              <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rPr>
              <a:pPr algn="r"/>
              <a:t>44</a:t>
            </a:fld>
            <a:endParaRPr lang="en-US" sz="11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706623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263">
          <a:extLst>
            <a:ext uri="{FF2B5EF4-FFF2-40B4-BE49-F238E27FC236}">
              <a16:creationId xmlns:a16="http://schemas.microsoft.com/office/drawing/2014/main" id="{67FD0D6C-7333-78A0-5222-55852D15500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AAA4B19-51E2-06DE-CB35-5CDA9CEA64C7}"/>
              </a:ext>
            </a:extLst>
          </p:cNvPr>
          <p:cNvPicPr>
            <a:picLocks noChangeAspect="1"/>
          </p:cNvPicPr>
          <p:nvPr/>
        </p:nvPicPr>
        <p:blipFill>
          <a:blip r:embed="rId3"/>
          <a:stretch>
            <a:fillRect/>
          </a:stretch>
        </p:blipFill>
        <p:spPr>
          <a:xfrm>
            <a:off x="-1360968" y="1010459"/>
            <a:ext cx="6541737" cy="3893754"/>
          </a:xfrm>
          <a:prstGeom prst="rect">
            <a:avLst/>
          </a:prstGeom>
        </p:spPr>
      </p:pic>
      <p:sp>
        <p:nvSpPr>
          <p:cNvPr id="265" name="Google Shape;265;g14388b835e1_0_23">
            <a:extLst>
              <a:ext uri="{FF2B5EF4-FFF2-40B4-BE49-F238E27FC236}">
                <a16:creationId xmlns:a16="http://schemas.microsoft.com/office/drawing/2014/main" id="{79EFEDCA-5BCE-4FBD-D746-7BE6563330D9}"/>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45</a:t>
            </a:fld>
            <a:endParaRPr/>
          </a:p>
        </p:txBody>
      </p:sp>
      <p:pic>
        <p:nvPicPr>
          <p:cNvPr id="267" name="Google Shape;267;g14388b835e1_0_23" descr="Text, application&#10;&#10;Description automatically generated">
            <a:extLst>
              <a:ext uri="{FF2B5EF4-FFF2-40B4-BE49-F238E27FC236}">
                <a16:creationId xmlns:a16="http://schemas.microsoft.com/office/drawing/2014/main" id="{CC05F162-D91D-E5D8-23D1-6E1B39F37E3C}"/>
              </a:ext>
            </a:extLst>
          </p:cNvPr>
          <p:cNvPicPr preferRelativeResize="0"/>
          <p:nvPr/>
        </p:nvPicPr>
        <p:blipFill rotWithShape="1">
          <a:blip r:embed="rId4">
            <a:alphaModFix/>
          </a:blip>
          <a:srcRect/>
          <a:stretch/>
        </p:blipFill>
        <p:spPr>
          <a:xfrm>
            <a:off x="7600568" y="76200"/>
            <a:ext cx="1510907" cy="1102501"/>
          </a:xfrm>
          <a:prstGeom prst="rect">
            <a:avLst/>
          </a:prstGeom>
          <a:noFill/>
          <a:ln>
            <a:noFill/>
          </a:ln>
        </p:spPr>
      </p:pic>
      <p:sp>
        <p:nvSpPr>
          <p:cNvPr id="5" name="TextBox 4">
            <a:extLst>
              <a:ext uri="{FF2B5EF4-FFF2-40B4-BE49-F238E27FC236}">
                <a16:creationId xmlns:a16="http://schemas.microsoft.com/office/drawing/2014/main" id="{72DA52C6-B805-C301-C914-21D53839EA00}"/>
              </a:ext>
            </a:extLst>
          </p:cNvPr>
          <p:cNvSpPr txBox="1"/>
          <p:nvPr/>
        </p:nvSpPr>
        <p:spPr>
          <a:xfrm>
            <a:off x="5233931" y="1244222"/>
            <a:ext cx="3993670" cy="5006948"/>
          </a:xfrm>
          <a:prstGeom prst="rect">
            <a:avLst/>
          </a:prstGeom>
          <a:noFill/>
        </p:spPr>
        <p:txBody>
          <a:bodyPr wrap="square">
            <a:spAutoFit/>
          </a:bodyPr>
          <a:lstStyle/>
          <a:p>
            <a:pPr marL="285750" indent="-285750">
              <a:buFont typeface="Arial" panose="020B0604020202020204" pitchFamily="34" charset="0"/>
              <a:buChar char="•"/>
            </a:pPr>
            <a:r>
              <a:rPr lang="en-US" sz="2000" b="1">
                <a:solidFill>
                  <a:srgbClr val="C00000"/>
                </a:solidFill>
                <a:latin typeface="Open Sans" panose="020B0606030504020204" pitchFamily="34" charset="0"/>
                <a:ea typeface="Open Sans" panose="020B0606030504020204" pitchFamily="34" charset="0"/>
                <a:cs typeface="Open Sans" panose="020B0606030504020204" pitchFamily="34" charset="0"/>
              </a:rPr>
              <a:t>1 billion </a:t>
            </a:r>
            <a:r>
              <a:rPr lang="en-US" sz="2000">
                <a:latin typeface="Open Sans" panose="020B0606030504020204" pitchFamily="34" charset="0"/>
                <a:ea typeface="Open Sans" panose="020B0606030504020204" pitchFamily="34" charset="0"/>
                <a:cs typeface="Open Sans" panose="020B0606030504020204" pitchFamily="34" charset="0"/>
              </a:rPr>
              <a:t>children immunized</a:t>
            </a:r>
          </a:p>
          <a:p>
            <a:pPr marL="285750" indent="-285750">
              <a:buFont typeface="Arial" panose="020B0604020202020204" pitchFamily="34" charset="0"/>
              <a:buChar char="•"/>
            </a:pPr>
            <a:r>
              <a:rPr lang="en-US" sz="2000" b="1">
                <a:solidFill>
                  <a:srgbClr val="C00000"/>
                </a:solidFill>
                <a:latin typeface="Open Sans" panose="020B0606030504020204" pitchFamily="34" charset="0"/>
                <a:ea typeface="Open Sans" panose="020B0606030504020204" pitchFamily="34" charset="0"/>
                <a:cs typeface="Open Sans" panose="020B0606030504020204" pitchFamily="34" charset="0"/>
              </a:rPr>
              <a:t>17 million </a:t>
            </a:r>
            <a:r>
              <a:rPr lang="en-US" sz="2000">
                <a:latin typeface="Open Sans" panose="020B0606030504020204" pitchFamily="34" charset="0"/>
                <a:ea typeface="Open Sans" panose="020B0606030504020204" pitchFamily="34" charset="0"/>
                <a:cs typeface="Open Sans" panose="020B0606030504020204" pitchFamily="34" charset="0"/>
              </a:rPr>
              <a:t>future deaths prevented</a:t>
            </a:r>
          </a:p>
          <a:p>
            <a:pPr marL="285750" indent="-285750">
              <a:buFont typeface="Arial" panose="020B0604020202020204" pitchFamily="34" charset="0"/>
              <a:buChar char="•"/>
            </a:pPr>
            <a:r>
              <a:rPr lang="en-US" sz="2000" b="1">
                <a:solidFill>
                  <a:srgbClr val="C00000"/>
                </a:solidFill>
                <a:latin typeface="Open Sans" panose="020B0606030504020204" pitchFamily="34" charset="0"/>
                <a:ea typeface="Open Sans" panose="020B0606030504020204" pitchFamily="34" charset="0"/>
                <a:cs typeface="Open Sans" panose="020B0606030504020204" pitchFamily="34" charset="0"/>
              </a:rPr>
              <a:t>50% </a:t>
            </a:r>
            <a:r>
              <a:rPr lang="en-US" sz="2000">
                <a:latin typeface="Open Sans" panose="020B0606030504020204" pitchFamily="34" charset="0"/>
                <a:ea typeface="Open Sans" panose="020B0606030504020204" pitchFamily="34" charset="0"/>
                <a:cs typeface="Open Sans" panose="020B0606030504020204" pitchFamily="34" charset="0"/>
              </a:rPr>
              <a:t>of the world’s children vaccinated by Gavi</a:t>
            </a:r>
          </a:p>
          <a:p>
            <a:pPr marL="285750" indent="-285750">
              <a:buFont typeface="Arial" panose="020B0604020202020204" pitchFamily="34" charset="0"/>
              <a:buChar char="•"/>
            </a:pPr>
            <a:r>
              <a:rPr lang="en-US" sz="2000" b="1">
                <a:solidFill>
                  <a:srgbClr val="C00000"/>
                </a:solidFill>
                <a:latin typeface="Open Sans" panose="020B0606030504020204" pitchFamily="34" charset="0"/>
                <a:ea typeface="Open Sans" panose="020B0606030504020204" pitchFamily="34" charset="0"/>
                <a:cs typeface="Open Sans" panose="020B0606030504020204" pitchFamily="34" charset="0"/>
              </a:rPr>
              <a:t>$54 </a:t>
            </a:r>
            <a:r>
              <a:rPr lang="en-US" sz="2000">
                <a:latin typeface="Open Sans" panose="020B0606030504020204" pitchFamily="34" charset="0"/>
                <a:ea typeface="Open Sans" panose="020B0606030504020204" pitchFamily="34" charset="0"/>
                <a:cs typeface="Open Sans" panose="020B0606030504020204" pitchFamily="34" charset="0"/>
              </a:rPr>
              <a:t>returned for every $1 invested</a:t>
            </a:r>
          </a:p>
          <a:p>
            <a:pPr marL="285750" indent="-285750">
              <a:buFont typeface="Arial" panose="020B0604020202020204" pitchFamily="34" charset="0"/>
              <a:buChar char="•"/>
            </a:pPr>
            <a:r>
              <a:rPr lang="en-US" sz="2000" b="1">
                <a:solidFill>
                  <a:srgbClr val="C00000"/>
                </a:solidFill>
                <a:latin typeface="Open Sans" panose="020B0606030504020204" pitchFamily="34" charset="0"/>
                <a:ea typeface="Open Sans" panose="020B0606030504020204" pitchFamily="34" charset="0"/>
                <a:cs typeface="Open Sans" panose="020B0606030504020204" pitchFamily="34" charset="0"/>
              </a:rPr>
              <a:t>19</a:t>
            </a:r>
            <a:r>
              <a:rPr lang="en-US" sz="200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en-US" sz="2000">
                <a:latin typeface="Open Sans" panose="020B0606030504020204" pitchFamily="34" charset="0"/>
                <a:ea typeface="Open Sans" panose="020B0606030504020204" pitchFamily="34" charset="0"/>
                <a:cs typeface="Open Sans" panose="020B0606030504020204" pitchFamily="34" charset="0"/>
              </a:rPr>
              <a:t>countries transitioned out of support</a:t>
            </a:r>
          </a:p>
          <a:p>
            <a:pPr marL="285750" indent="-285750">
              <a:buFont typeface="Arial" panose="020B0604020202020204" pitchFamily="34" charset="0"/>
              <a:buChar char="•"/>
            </a:pPr>
            <a:r>
              <a:rPr lang="en-US" sz="2000" b="1">
                <a:solidFill>
                  <a:srgbClr val="C00000"/>
                </a:solidFill>
                <a:latin typeface="Open Sans" panose="020B0606030504020204" pitchFamily="34" charset="0"/>
                <a:ea typeface="Open Sans" panose="020B0606030504020204" pitchFamily="34" charset="0"/>
                <a:cs typeface="Open Sans" panose="020B0606030504020204" pitchFamily="34" charset="0"/>
              </a:rPr>
              <a:t>Over 8 million </a:t>
            </a:r>
            <a:r>
              <a:rPr lang="en-US" sz="2000">
                <a:latin typeface="Open Sans" panose="020B0606030504020204" pitchFamily="34" charset="0"/>
                <a:ea typeface="Open Sans" panose="020B0606030504020204" pitchFamily="34" charset="0"/>
                <a:cs typeface="Open Sans" panose="020B0606030504020204" pitchFamily="34" charset="0"/>
              </a:rPr>
              <a:t>lives saved through 2023</a:t>
            </a:r>
          </a:p>
          <a:p>
            <a:pPr marL="414020" marR="0" lvl="3" indent="-342900" defTabSz="914400" rtl="0" eaLnBrk="1" fontAlgn="auto" latinLnBrk="0" hangingPunct="1">
              <a:lnSpc>
                <a:spcPct val="120000"/>
              </a:lnSpc>
              <a:spcBef>
                <a:spcPts val="640"/>
              </a:spcBef>
              <a:spcAft>
                <a:spcPts val="0"/>
              </a:spcAft>
              <a:buClr>
                <a:srgbClr val="000000"/>
              </a:buClr>
              <a:buSzPct val="100000"/>
              <a:buFont typeface="Arial" panose="020B0604020202020204" pitchFamily="34" charset="0"/>
              <a:buChar char="•"/>
              <a:tabLst/>
              <a:defRPr/>
            </a:pPr>
            <a:endParaRPr lang="en-US" sz="2400">
              <a:latin typeface="Open Sans"/>
              <a:ea typeface="Open Sans"/>
              <a:cs typeface="Open Sans"/>
              <a:sym typeface="Open Sans"/>
            </a:endParaRPr>
          </a:p>
          <a:p>
            <a:pPr marL="414020" marR="0" lvl="3" indent="-342900" defTabSz="914400" rtl="0" eaLnBrk="1" fontAlgn="auto" latinLnBrk="0" hangingPunct="1">
              <a:lnSpc>
                <a:spcPct val="120000"/>
              </a:lnSpc>
              <a:spcBef>
                <a:spcPts val="640"/>
              </a:spcBef>
              <a:spcAft>
                <a:spcPts val="0"/>
              </a:spcAft>
              <a:buClr>
                <a:srgbClr val="000000"/>
              </a:buClr>
              <a:buSzPct val="100000"/>
              <a:buFont typeface="Arial" panose="020B0604020202020204" pitchFamily="34" charset="0"/>
              <a:buChar char="•"/>
              <a:tabLst/>
              <a:defRPr/>
            </a:pPr>
            <a:endParaRPr lang="en-US" sz="2400">
              <a:latin typeface="Open Sans"/>
              <a:ea typeface="Open Sans"/>
              <a:cs typeface="Open Sans"/>
              <a:sym typeface="Open Sans"/>
            </a:endParaRPr>
          </a:p>
          <a:p>
            <a:pPr marL="71120" marR="0" lvl="3" indent="0" algn="ctr" defTabSz="914400" rtl="0" eaLnBrk="1" fontAlgn="auto" latinLnBrk="0" hangingPunct="1">
              <a:lnSpc>
                <a:spcPct val="120000"/>
              </a:lnSpc>
              <a:spcBef>
                <a:spcPts val="640"/>
              </a:spcBef>
              <a:spcAft>
                <a:spcPts val="0"/>
              </a:spcAft>
              <a:buClr>
                <a:srgbClr val="000000"/>
              </a:buClr>
              <a:buSzPct val="100000"/>
              <a:buFont typeface="Arial"/>
              <a:buNone/>
              <a:tabLst/>
              <a:defRPr/>
            </a:pPr>
            <a:endParaRPr kumimoji="0" lang="en-US" sz="2400" i="0" u="none" strike="noStrike" kern="0" cap="none" spc="0" normalizeH="0" baseline="0" noProof="0">
              <a:ln>
                <a:noFill/>
              </a:ln>
              <a:solidFill>
                <a:srgbClr val="000000"/>
              </a:solidFill>
              <a:effectLst/>
              <a:uLnTx/>
              <a:uFillTx/>
              <a:latin typeface="Open Sans"/>
              <a:ea typeface="Open Sans"/>
              <a:cs typeface="Open Sans"/>
              <a:sym typeface="Open Sans"/>
            </a:endParaRPr>
          </a:p>
        </p:txBody>
      </p:sp>
      <p:sp>
        <p:nvSpPr>
          <p:cNvPr id="8" name="TextBox 7">
            <a:extLst>
              <a:ext uri="{FF2B5EF4-FFF2-40B4-BE49-F238E27FC236}">
                <a16:creationId xmlns:a16="http://schemas.microsoft.com/office/drawing/2014/main" id="{E4D38EDE-893C-A9D9-C532-B0C7C2A34B34}"/>
              </a:ext>
            </a:extLst>
          </p:cNvPr>
          <p:cNvSpPr txBox="1"/>
          <p:nvPr/>
        </p:nvSpPr>
        <p:spPr>
          <a:xfrm>
            <a:off x="886046" y="-11887"/>
            <a:ext cx="6613451" cy="947375"/>
          </a:xfrm>
          <a:prstGeom prst="rect">
            <a:avLst/>
          </a:prstGeom>
          <a:noFill/>
        </p:spPr>
        <p:txBody>
          <a:bodyPr wrap="square">
            <a:spAutoFit/>
          </a:bodyPr>
          <a:lstStyle/>
          <a:p>
            <a:pPr marL="71120" marR="0" lvl="3" indent="0" algn="ctr" defTabSz="914400" rtl="0" eaLnBrk="1" fontAlgn="auto" latinLnBrk="0" hangingPunct="1">
              <a:lnSpc>
                <a:spcPct val="120000"/>
              </a:lnSpc>
              <a:spcBef>
                <a:spcPts val="640"/>
              </a:spcBef>
              <a:spcAft>
                <a:spcPts val="0"/>
              </a:spcAft>
              <a:buClr>
                <a:srgbClr val="000000"/>
              </a:buClr>
              <a:buSzPct val="100000"/>
              <a:buFont typeface="Arial"/>
              <a:buNone/>
              <a:tabLst/>
              <a:defRPr/>
            </a:pPr>
            <a:r>
              <a:rPr kumimoji="0" lang="en-US" sz="2400" b="1" i="0" u="none" strike="noStrike" kern="0" cap="none" spc="0" normalizeH="0" baseline="0" noProof="0">
                <a:ln>
                  <a:noFill/>
                </a:ln>
                <a:solidFill>
                  <a:srgbClr val="000000"/>
                </a:solidFill>
                <a:effectLst/>
                <a:uLnTx/>
                <a:uFillTx/>
                <a:latin typeface="Open Sans"/>
                <a:ea typeface="Open Sans"/>
                <a:cs typeface="Open Sans"/>
                <a:sym typeface="Open Sans"/>
              </a:rPr>
              <a:t>Protect key programs! </a:t>
            </a:r>
            <a:br>
              <a:rPr kumimoji="0" lang="en-US" sz="2400" b="1" i="0" u="none" strike="noStrike" kern="0" cap="none" spc="0" normalizeH="0" baseline="0" noProof="0">
                <a:ln>
                  <a:noFill/>
                </a:ln>
                <a:solidFill>
                  <a:srgbClr val="000000"/>
                </a:solidFill>
                <a:effectLst/>
                <a:uLnTx/>
                <a:uFillTx/>
                <a:latin typeface="Open Sans"/>
                <a:ea typeface="Open Sans"/>
                <a:cs typeface="Open Sans"/>
                <a:sym typeface="Open Sans"/>
              </a:rPr>
            </a:br>
            <a:r>
              <a:rPr lang="en-US" sz="2400" b="1">
                <a:latin typeface="Open Sans"/>
                <a:ea typeface="Open Sans"/>
                <a:cs typeface="Open Sans"/>
                <a:sym typeface="Open Sans"/>
              </a:rPr>
              <a:t>Gavi, the Vaccine Alliance</a:t>
            </a:r>
          </a:p>
        </p:txBody>
      </p:sp>
    </p:spTree>
    <p:extLst>
      <p:ext uri="{BB962C8B-B14F-4D97-AF65-F5344CB8AC3E}">
        <p14:creationId xmlns:p14="http://schemas.microsoft.com/office/powerpoint/2010/main" val="38042343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Shape 263">
          <a:extLst>
            <a:ext uri="{FF2B5EF4-FFF2-40B4-BE49-F238E27FC236}">
              <a16:creationId xmlns:a16="http://schemas.microsoft.com/office/drawing/2014/main" id="{9E1336C4-3C07-B6DE-56C1-2E07F2545B29}"/>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730F0071-2453-6893-AF2D-4291DFB160DE}"/>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46</a:t>
            </a:fld>
            <a:endParaRPr/>
          </a:p>
        </p:txBody>
      </p:sp>
      <p:sp>
        <p:nvSpPr>
          <p:cNvPr id="266" name="Google Shape;266;g14388b835e1_0_23">
            <a:extLst>
              <a:ext uri="{FF2B5EF4-FFF2-40B4-BE49-F238E27FC236}">
                <a16:creationId xmlns:a16="http://schemas.microsoft.com/office/drawing/2014/main" id="{639342CA-2F36-56CE-633B-8F865C23132D}"/>
              </a:ext>
            </a:extLst>
          </p:cNvPr>
          <p:cNvSpPr txBox="1"/>
          <p:nvPr/>
        </p:nvSpPr>
        <p:spPr>
          <a:xfrm>
            <a:off x="32525" y="2263140"/>
            <a:ext cx="9111475" cy="2504122"/>
          </a:xfrm>
          <a:prstGeom prst="rect">
            <a:avLst/>
          </a:prstGeom>
          <a:noFill/>
          <a:ln>
            <a:noFill/>
          </a:ln>
        </p:spPr>
        <p:txBody>
          <a:bodyPr spcFirstLastPara="1" wrap="square" lIns="91425" tIns="45700" rIns="91425" bIns="45700" anchor="t" anchorCtr="0">
            <a:normAutofit/>
          </a:bodyPr>
          <a:lstStyle/>
          <a:p>
            <a:pPr marL="71120" lvl="3" algn="ctr">
              <a:spcBef>
                <a:spcPts val="640"/>
              </a:spcBef>
              <a:buClr>
                <a:schemeClr val="dk1"/>
              </a:buClr>
              <a:buSzPct val="100000"/>
            </a:pPr>
            <a:r>
              <a:rPr lang="en-US" sz="2800" b="1" dirty="0">
                <a:latin typeface="Open Sans" panose="020B0606030504020204" pitchFamily="34" charset="0"/>
                <a:ea typeface="Open Sans" panose="020B0606030504020204" pitchFamily="34" charset="0"/>
                <a:cs typeface="Open Sans" panose="020B0606030504020204" pitchFamily="34" charset="0"/>
              </a:rPr>
              <a:t>Advocacy Training: Speaking powerfully using</a:t>
            </a:r>
            <a:br>
              <a:rPr lang="en-US" sz="2800" b="1" dirty="0">
                <a:latin typeface="Open Sans" panose="020B0606030504020204" pitchFamily="34" charset="0"/>
                <a:ea typeface="Open Sans" panose="020B0606030504020204" pitchFamily="34" charset="0"/>
                <a:cs typeface="Open Sans" panose="020B0606030504020204" pitchFamily="34" charset="0"/>
              </a:rPr>
            </a:br>
            <a:r>
              <a:rPr lang="en-US" sz="2800" b="1" dirty="0">
                <a:latin typeface="Open Sans" panose="020B0606030504020204" pitchFamily="34" charset="0"/>
                <a:ea typeface="Open Sans" panose="020B0606030504020204" pitchFamily="34" charset="0"/>
                <a:cs typeface="Open Sans" panose="020B0606030504020204" pitchFamily="34" charset="0"/>
              </a:rPr>
              <a:t>EPIC Laser Talks</a:t>
            </a: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2" name="Google Shape;319;g21ba38bafd0_0_10">
            <a:extLst>
              <a:ext uri="{FF2B5EF4-FFF2-40B4-BE49-F238E27FC236}">
                <a16:creationId xmlns:a16="http://schemas.microsoft.com/office/drawing/2014/main" id="{671DAC6D-3B6A-F5C9-6CD8-D55085258835}"/>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Tree>
    <p:extLst>
      <p:ext uri="{BB962C8B-B14F-4D97-AF65-F5344CB8AC3E}">
        <p14:creationId xmlns:p14="http://schemas.microsoft.com/office/powerpoint/2010/main" val="4199738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D9A92FD-6F79-49DD-4314-05561BFF32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3287BE-D3A1-2E76-00D3-B267EBADE261}"/>
              </a:ext>
            </a:extLst>
          </p:cNvPr>
          <p:cNvSpPr>
            <a:spLocks noGrp="1"/>
          </p:cNvSpPr>
          <p:nvPr>
            <p:ph type="title"/>
          </p:nvPr>
        </p:nvSpPr>
        <p:spPr/>
        <p:txBody>
          <a:bodyPr>
            <a:noAutofit/>
          </a:bodyPr>
          <a:lstStyle/>
          <a:p>
            <a:r>
              <a:rPr lang="en-US" sz="3200" b="1" dirty="0">
                <a:latin typeface="Open Sans"/>
                <a:ea typeface="Open Sans"/>
                <a:cs typeface="Open Sans"/>
              </a:rPr>
              <a:t>EPIC Laser Talks: </a:t>
            </a:r>
            <a:br>
              <a:rPr lang="en-US" sz="3200" b="1" dirty="0">
                <a:latin typeface="Open Sans"/>
                <a:ea typeface="Open Sans"/>
                <a:cs typeface="Open Sans"/>
              </a:rPr>
            </a:br>
            <a:r>
              <a:rPr lang="en-US" sz="3200" b="1" dirty="0">
                <a:latin typeface="Open Sans"/>
                <a:ea typeface="Open Sans"/>
                <a:cs typeface="Open Sans"/>
              </a:rPr>
              <a:t>A Tool for Speaking and Writing</a:t>
            </a:r>
            <a:endParaRPr lang="en-US" sz="3200" b="1" dirty="0"/>
          </a:p>
        </p:txBody>
      </p:sp>
      <p:sp>
        <p:nvSpPr>
          <p:cNvPr id="3" name="Slide Number Placeholder 2">
            <a:extLst>
              <a:ext uri="{FF2B5EF4-FFF2-40B4-BE49-F238E27FC236}">
                <a16:creationId xmlns:a16="http://schemas.microsoft.com/office/drawing/2014/main" id="{5EBF9124-ABED-58E6-DB4E-DC0EEA4BE431}"/>
              </a:ext>
            </a:extLst>
          </p:cNvPr>
          <p:cNvSpPr>
            <a:spLocks noGrp="1"/>
          </p:cNvSpPr>
          <p:nvPr>
            <p:ph type="sldNum" sz="quarter" idx="12"/>
          </p:nvPr>
        </p:nvSpPr>
        <p:spPr/>
        <p:txBody>
          <a:bodyPr/>
          <a:lstStyle/>
          <a:p>
            <a:fld id="{307E6868-079E-1649-B8D1-459B42CE4DE3}" type="slidenum">
              <a:rPr lang="en-US" smtClean="0"/>
              <a:t>47</a:t>
            </a:fld>
            <a:endParaRPr lang="en-US"/>
          </a:p>
        </p:txBody>
      </p:sp>
      <p:sp>
        <p:nvSpPr>
          <p:cNvPr id="5" name="TextBox 4">
            <a:extLst>
              <a:ext uri="{FF2B5EF4-FFF2-40B4-BE49-F238E27FC236}">
                <a16:creationId xmlns:a16="http://schemas.microsoft.com/office/drawing/2014/main" id="{BAD43992-585D-1BF2-27D1-1CB99F6EDCB2}"/>
              </a:ext>
            </a:extLst>
          </p:cNvPr>
          <p:cNvSpPr txBox="1"/>
          <p:nvPr/>
        </p:nvSpPr>
        <p:spPr>
          <a:xfrm>
            <a:off x="693598" y="1501164"/>
            <a:ext cx="7575884" cy="3135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000"/>
              </a:lnSpc>
            </a:pPr>
            <a:r>
              <a:rPr lang="en-US" sz="2500" b="1" dirty="0">
                <a:latin typeface="Open Sans"/>
                <a:ea typeface="Calibri"/>
                <a:cs typeface="Calibri"/>
              </a:rPr>
              <a:t>A laser talk: </a:t>
            </a:r>
            <a:r>
              <a:rPr lang="en-US" sz="2500" dirty="0">
                <a:latin typeface="Open Sans"/>
                <a:ea typeface="Calibri"/>
                <a:cs typeface="Calibri"/>
              </a:rPr>
              <a:t>A very succinct, crisp 4-part piece about what you care about, why you care about it, and the action you wish a lawmaker to take in response</a:t>
            </a:r>
          </a:p>
          <a:p>
            <a:pPr>
              <a:lnSpc>
                <a:spcPct val="114000"/>
              </a:lnSpc>
            </a:pPr>
            <a:endParaRPr lang="en-US" sz="2500" b="1" dirty="0">
              <a:latin typeface="Open Sans"/>
              <a:ea typeface="Calibri"/>
              <a:cs typeface="Calibri"/>
            </a:endParaRPr>
          </a:p>
          <a:p>
            <a:pPr>
              <a:lnSpc>
                <a:spcPct val="114000"/>
              </a:lnSpc>
            </a:pPr>
            <a:r>
              <a:rPr lang="en-US" sz="2500" b="1" dirty="0">
                <a:latin typeface="Open Sans"/>
                <a:ea typeface="Calibri"/>
                <a:cs typeface="Calibri"/>
              </a:rPr>
              <a:t>EPIC: </a:t>
            </a:r>
            <a:r>
              <a:rPr lang="en-US" sz="2500" dirty="0">
                <a:latin typeface="Open Sans"/>
                <a:ea typeface="Calibri"/>
                <a:cs typeface="Calibri"/>
              </a:rPr>
              <a:t>A way to focus and organize what you want to say in your laser talk</a:t>
            </a:r>
          </a:p>
        </p:txBody>
      </p:sp>
    </p:spTree>
    <p:extLst>
      <p:ext uri="{BB962C8B-B14F-4D97-AF65-F5344CB8AC3E}">
        <p14:creationId xmlns:p14="http://schemas.microsoft.com/office/powerpoint/2010/main" val="2880092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BFB0D-AD38-4099-5117-BDC11AF16363}"/>
              </a:ext>
            </a:extLst>
          </p:cNvPr>
          <p:cNvSpPr>
            <a:spLocks noGrp="1"/>
          </p:cNvSpPr>
          <p:nvPr>
            <p:ph type="title"/>
          </p:nvPr>
        </p:nvSpPr>
        <p:spPr/>
        <p:txBody>
          <a:bodyPr>
            <a:noAutofit/>
          </a:bodyPr>
          <a:lstStyle/>
          <a:p>
            <a:r>
              <a:rPr lang="en-US" sz="3600" b="1" dirty="0">
                <a:solidFill>
                  <a:srgbClr val="D50032"/>
                </a:solidFill>
                <a:latin typeface="Open Sans"/>
                <a:ea typeface="Open Sans"/>
                <a:cs typeface="Open Sans"/>
              </a:rPr>
              <a:t>Laser Talks: </a:t>
            </a:r>
            <a:br>
              <a:rPr lang="en-US" sz="3600" b="1" dirty="0">
                <a:solidFill>
                  <a:srgbClr val="D50032"/>
                </a:solidFill>
                <a:latin typeface="Open Sans"/>
                <a:ea typeface="Open Sans"/>
                <a:cs typeface="Open Sans"/>
              </a:rPr>
            </a:br>
            <a:r>
              <a:rPr lang="en-US" sz="3600" b="1" dirty="0">
                <a:solidFill>
                  <a:srgbClr val="D50032"/>
                </a:solidFill>
                <a:latin typeface="Open Sans"/>
                <a:ea typeface="Open Sans"/>
                <a:cs typeface="Open Sans"/>
              </a:rPr>
              <a:t>A Tool for Speaking and Writing</a:t>
            </a:r>
            <a:endParaRPr lang="en-US" sz="3600" b="1" dirty="0">
              <a:solidFill>
                <a:srgbClr val="D50032"/>
              </a:solidFill>
            </a:endParaRPr>
          </a:p>
        </p:txBody>
      </p:sp>
      <p:sp>
        <p:nvSpPr>
          <p:cNvPr id="3" name="Slide Number Placeholder 2">
            <a:extLst>
              <a:ext uri="{FF2B5EF4-FFF2-40B4-BE49-F238E27FC236}">
                <a16:creationId xmlns:a16="http://schemas.microsoft.com/office/drawing/2014/main" id="{5A06D249-6B5E-C322-CE44-F06A5D78818F}"/>
              </a:ext>
            </a:extLst>
          </p:cNvPr>
          <p:cNvSpPr>
            <a:spLocks noGrp="1"/>
          </p:cNvSpPr>
          <p:nvPr>
            <p:ph type="sldNum" sz="quarter" idx="12"/>
          </p:nvPr>
        </p:nvSpPr>
        <p:spPr/>
        <p:txBody>
          <a:bodyPr/>
          <a:lstStyle/>
          <a:p>
            <a:fld id="{307E6868-079E-1649-B8D1-459B42CE4DE3}" type="slidenum">
              <a:rPr lang="en-US" smtClean="0"/>
              <a:t>48</a:t>
            </a:fld>
            <a:endParaRPr lang="en-US"/>
          </a:p>
        </p:txBody>
      </p:sp>
      <p:sp>
        <p:nvSpPr>
          <p:cNvPr id="5" name="TextBox 4">
            <a:extLst>
              <a:ext uri="{FF2B5EF4-FFF2-40B4-BE49-F238E27FC236}">
                <a16:creationId xmlns:a16="http://schemas.microsoft.com/office/drawing/2014/main" id="{DCC09668-AA68-7E7A-8E2D-21467912A0D4}"/>
              </a:ext>
            </a:extLst>
          </p:cNvPr>
          <p:cNvSpPr txBox="1"/>
          <p:nvPr/>
        </p:nvSpPr>
        <p:spPr>
          <a:xfrm>
            <a:off x="1340602" y="1589859"/>
            <a:ext cx="5634685"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latin typeface="Open Sans"/>
                <a:ea typeface="Calibri"/>
                <a:cs typeface="Calibri"/>
              </a:rPr>
              <a:t>   E</a:t>
            </a:r>
            <a:r>
              <a:rPr lang="en-US" sz="4400" dirty="0">
                <a:latin typeface="Open Sans"/>
                <a:ea typeface="Calibri"/>
                <a:cs typeface="Calibri"/>
              </a:rPr>
              <a:t>ngage</a:t>
            </a:r>
          </a:p>
          <a:p>
            <a:r>
              <a:rPr lang="en-US" sz="4400" b="1" dirty="0">
                <a:latin typeface="Open Sans"/>
                <a:ea typeface="Calibri"/>
                <a:cs typeface="Calibri"/>
              </a:rPr>
              <a:t>   P</a:t>
            </a:r>
            <a:r>
              <a:rPr lang="en-US" sz="4400" dirty="0">
                <a:latin typeface="Open Sans"/>
                <a:ea typeface="Calibri"/>
                <a:cs typeface="Calibri"/>
              </a:rPr>
              <a:t>roblem</a:t>
            </a:r>
          </a:p>
          <a:p>
            <a:r>
              <a:rPr lang="en-US" sz="4400" b="1" dirty="0">
                <a:latin typeface="Open Sans"/>
                <a:ea typeface="Calibri"/>
                <a:cs typeface="Calibri"/>
              </a:rPr>
              <a:t>   I</a:t>
            </a:r>
            <a:r>
              <a:rPr lang="en-US" sz="4400" dirty="0">
                <a:latin typeface="Open Sans"/>
                <a:ea typeface="Calibri"/>
                <a:cs typeface="Calibri"/>
              </a:rPr>
              <a:t>nform</a:t>
            </a:r>
          </a:p>
          <a:p>
            <a:r>
              <a:rPr lang="en-US" sz="4400" b="1" dirty="0">
                <a:latin typeface="Open Sans"/>
                <a:ea typeface="Calibri"/>
                <a:cs typeface="Calibri"/>
              </a:rPr>
              <a:t>   C</a:t>
            </a:r>
            <a:r>
              <a:rPr lang="en-US" sz="4400" dirty="0">
                <a:latin typeface="Open Sans"/>
                <a:ea typeface="Calibri"/>
                <a:cs typeface="Calibri"/>
              </a:rPr>
              <a:t>all to action</a:t>
            </a:r>
          </a:p>
        </p:txBody>
      </p:sp>
    </p:spTree>
    <p:extLst>
      <p:ext uri="{BB962C8B-B14F-4D97-AF65-F5344CB8AC3E}">
        <p14:creationId xmlns:p14="http://schemas.microsoft.com/office/powerpoint/2010/main" val="33055016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717C5-2C73-C332-E616-07C7BA961C4B}"/>
              </a:ext>
            </a:extLst>
          </p:cNvPr>
          <p:cNvSpPr>
            <a:spLocks noGrp="1"/>
          </p:cNvSpPr>
          <p:nvPr>
            <p:ph type="title"/>
          </p:nvPr>
        </p:nvSpPr>
        <p:spPr>
          <a:xfrm>
            <a:off x="624635" y="0"/>
            <a:ext cx="7401491" cy="857250"/>
          </a:xfrm>
        </p:spPr>
        <p:txBody>
          <a:bodyPr>
            <a:normAutofit/>
          </a:bodyPr>
          <a:lstStyle/>
          <a:p>
            <a:r>
              <a:rPr lang="en-US" sz="3600" b="1" dirty="0">
                <a:solidFill>
                  <a:srgbClr val="D50032"/>
                </a:solidFill>
                <a:latin typeface="Open Sans"/>
                <a:ea typeface="Open Sans"/>
                <a:cs typeface="Open Sans"/>
              </a:rPr>
              <a:t>E = Engage</a:t>
            </a:r>
            <a:endParaRPr lang="en-US" sz="3600" b="1" dirty="0">
              <a:solidFill>
                <a:srgbClr val="D50032"/>
              </a:solidFill>
            </a:endParaRPr>
          </a:p>
        </p:txBody>
      </p:sp>
      <p:sp>
        <p:nvSpPr>
          <p:cNvPr id="3" name="Slide Number Placeholder 2">
            <a:extLst>
              <a:ext uri="{FF2B5EF4-FFF2-40B4-BE49-F238E27FC236}">
                <a16:creationId xmlns:a16="http://schemas.microsoft.com/office/drawing/2014/main" id="{2F8D8BDB-8C0F-195D-2C8C-B6C02D9CEBC1}"/>
              </a:ext>
            </a:extLst>
          </p:cNvPr>
          <p:cNvSpPr>
            <a:spLocks noGrp="1"/>
          </p:cNvSpPr>
          <p:nvPr>
            <p:ph type="sldNum" sz="quarter" idx="12"/>
          </p:nvPr>
        </p:nvSpPr>
        <p:spPr/>
        <p:txBody>
          <a:bodyPr/>
          <a:lstStyle/>
          <a:p>
            <a:fld id="{307E6868-079E-1649-B8D1-459B42CE4DE3}" type="slidenum">
              <a:rPr lang="en-US" smtClean="0"/>
              <a:t>49</a:t>
            </a:fld>
            <a:endParaRPr lang="en-US"/>
          </a:p>
        </p:txBody>
      </p:sp>
      <p:sp>
        <p:nvSpPr>
          <p:cNvPr id="5" name="TextBox 4">
            <a:extLst>
              <a:ext uri="{FF2B5EF4-FFF2-40B4-BE49-F238E27FC236}">
                <a16:creationId xmlns:a16="http://schemas.microsoft.com/office/drawing/2014/main" id="{8EE9B02F-F24D-5492-7B57-1822868EAE51}"/>
              </a:ext>
            </a:extLst>
          </p:cNvPr>
          <p:cNvSpPr txBox="1"/>
          <p:nvPr/>
        </p:nvSpPr>
        <p:spPr>
          <a:xfrm>
            <a:off x="981638" y="979291"/>
            <a:ext cx="7044488" cy="27465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000"/>
              </a:lnSpc>
              <a:spcAft>
                <a:spcPts val="1200"/>
              </a:spcAft>
            </a:pPr>
            <a:r>
              <a:rPr lang="en-US" sz="2400" b="1" dirty="0">
                <a:latin typeface="Open Sans" panose="020B0606030504020204" pitchFamily="34" charset="0"/>
                <a:ea typeface="Open Sans" panose="020B0606030504020204" pitchFamily="34" charset="0"/>
                <a:cs typeface="Open Sans" panose="020B0606030504020204" pitchFamily="34" charset="0"/>
              </a:rPr>
              <a:t>How can you capture the attention of your reader or listener?</a:t>
            </a:r>
          </a:p>
          <a:p>
            <a:pPr marL="342900" indent="-342900">
              <a:lnSpc>
                <a:spcPct val="114000"/>
              </a:lnSpc>
              <a:buFont typeface="Arial"/>
              <a:buChar char="•"/>
            </a:pPr>
            <a:r>
              <a:rPr lang="en-US" sz="2400" dirty="0">
                <a:latin typeface="Open Sans" panose="020B0606030504020204" pitchFamily="34" charset="0"/>
                <a:ea typeface="Open Sans" panose="020B0606030504020204" pitchFamily="34" charset="0"/>
                <a:cs typeface="Open Sans" panose="020B0606030504020204" pitchFamily="34" charset="0"/>
              </a:rPr>
              <a:t>Perhaps a startling statistic?</a:t>
            </a:r>
          </a:p>
          <a:p>
            <a:pPr marL="342900" indent="-342900">
              <a:lnSpc>
                <a:spcPct val="114000"/>
              </a:lnSpc>
              <a:spcAft>
                <a:spcPts val="1200"/>
              </a:spcAft>
              <a:buFont typeface="Arial"/>
              <a:buChar char="•"/>
            </a:pPr>
            <a:r>
              <a:rPr lang="en-US" sz="2400" dirty="0">
                <a:latin typeface="Open Sans" panose="020B0606030504020204" pitchFamily="34" charset="0"/>
                <a:ea typeface="Open Sans" panose="020B0606030504020204" pitchFamily="34" charset="0"/>
                <a:cs typeface="Open Sans" panose="020B0606030504020204" pitchFamily="34" charset="0"/>
              </a:rPr>
              <a:t>Perhaps a personal story about how a policy has personally affected you or why you are passionate about it? </a:t>
            </a:r>
          </a:p>
        </p:txBody>
      </p:sp>
    </p:spTree>
    <p:extLst>
      <p:ext uri="{BB962C8B-B14F-4D97-AF65-F5344CB8AC3E}">
        <p14:creationId xmlns:p14="http://schemas.microsoft.com/office/powerpoint/2010/main" val="2835250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dd29ec108d_0_96"/>
          <p:cNvSpPr txBox="1">
            <a:spLocks noGrp="1"/>
          </p:cNvSpPr>
          <p:nvPr>
            <p:ph type="ctrTitle"/>
          </p:nvPr>
        </p:nvSpPr>
        <p:spPr>
          <a:xfrm>
            <a:off x="416378" y="152401"/>
            <a:ext cx="7356000" cy="7062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a:p>
        </p:txBody>
      </p:sp>
      <p:sp>
        <p:nvSpPr>
          <p:cNvPr id="174" name="Google Shape;174;g1dd29ec108d_0_96"/>
          <p:cNvSpPr txBox="1"/>
          <p:nvPr/>
        </p:nvSpPr>
        <p:spPr>
          <a:xfrm>
            <a:off x="333695" y="858601"/>
            <a:ext cx="7438683"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a:t>
            </a:r>
            <a:r>
              <a:rPr lang="en-US" sz="1800" b="0" i="1" u="none" strike="noStrike" cap="none" dirty="0">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lang="en-US"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800" b="0" i="1"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800" b="0" i="1" u="none" strike="noStrike" cap="none" dirty="0">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lang="en-US"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endParaRPr sz="18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r>
              <a:rPr lang="en-US" sz="1800" b="1" i="0" u="none" strike="noStrike" cap="none" dirty="0">
                <a:solidFill>
                  <a:schemeClr val="dk1"/>
                </a:solidFill>
                <a:latin typeface="Open Sans"/>
                <a:ea typeface="Open Sans"/>
                <a:cs typeface="Open Sans"/>
                <a:sym typeface="Open Sans"/>
              </a:rPr>
              <a:t>Read our full anti-oppression values statement here at </a:t>
            </a:r>
            <a:r>
              <a:rPr lang="en-US" sz="1800" b="1" i="0" u="sng" strike="noStrike" cap="none" dirty="0">
                <a:solidFill>
                  <a:schemeClr val="dk2"/>
                </a:solidFill>
                <a:latin typeface="Open Sans"/>
                <a:ea typeface="Open Sans"/>
                <a:cs typeface="Open Sans"/>
                <a:sym typeface="Open Sans"/>
              </a:rPr>
              <a:t>results.org/values</a:t>
            </a:r>
            <a:r>
              <a:rPr lang="en-US" sz="1800" b="1" i="0" u="none" strike="noStrike" cap="none" dirty="0">
                <a:solidFill>
                  <a:schemeClr val="dk1"/>
                </a:solidFill>
                <a:latin typeface="Open Sans"/>
                <a:ea typeface="Open Sans"/>
                <a:cs typeface="Open Sans"/>
                <a:sym typeface="Open Sans"/>
              </a:rPr>
              <a:t>. </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50"/>
              <a:buFont typeface="Arial"/>
              <a:buNone/>
            </a:pPr>
            <a:endParaRPr sz="1800" b="1"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350"/>
              <a:buFont typeface="Arial"/>
              <a:buNone/>
            </a:pPr>
            <a:endParaRPr lang="en-US" sz="1800" b="1" i="0" u="none" strike="noStrike" cap="none" dirty="0">
              <a:solidFill>
                <a:schemeClr val="dk1"/>
              </a:solidFill>
              <a:latin typeface="Open Sans"/>
              <a:ea typeface="Open Sans"/>
              <a:cs typeface="Open Sans"/>
            </a:endParaRPr>
          </a:p>
        </p:txBody>
      </p:sp>
      <p:sp>
        <p:nvSpPr>
          <p:cNvPr id="175" name="Google Shape;175;g1dd29ec108d_0_96"/>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Open Sans"/>
              <a:buNone/>
            </a:pPr>
            <a:endParaRPr sz="135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8DA89-2C90-ABF8-6F7D-41B60321C549}"/>
              </a:ext>
            </a:extLst>
          </p:cNvPr>
          <p:cNvSpPr>
            <a:spLocks noGrp="1"/>
          </p:cNvSpPr>
          <p:nvPr>
            <p:ph type="title"/>
          </p:nvPr>
        </p:nvSpPr>
        <p:spPr>
          <a:xfrm>
            <a:off x="803136" y="102393"/>
            <a:ext cx="7401491" cy="857250"/>
          </a:xfrm>
        </p:spPr>
        <p:txBody>
          <a:bodyPr>
            <a:normAutofit/>
          </a:bodyPr>
          <a:lstStyle/>
          <a:p>
            <a:r>
              <a:rPr lang="en-US" sz="3600" b="1" dirty="0">
                <a:solidFill>
                  <a:srgbClr val="D50032"/>
                </a:solidFill>
                <a:latin typeface="Open Sans"/>
                <a:ea typeface="Open Sans"/>
                <a:cs typeface="Open Sans"/>
              </a:rPr>
              <a:t>P = Problem</a:t>
            </a:r>
          </a:p>
        </p:txBody>
      </p:sp>
      <p:sp>
        <p:nvSpPr>
          <p:cNvPr id="3" name="Slide Number Placeholder 2">
            <a:extLst>
              <a:ext uri="{FF2B5EF4-FFF2-40B4-BE49-F238E27FC236}">
                <a16:creationId xmlns:a16="http://schemas.microsoft.com/office/drawing/2014/main" id="{001101E2-1430-8452-B41E-19BF64BDB326}"/>
              </a:ext>
            </a:extLst>
          </p:cNvPr>
          <p:cNvSpPr>
            <a:spLocks noGrp="1"/>
          </p:cNvSpPr>
          <p:nvPr>
            <p:ph type="sldNum" sz="quarter" idx="12"/>
          </p:nvPr>
        </p:nvSpPr>
        <p:spPr/>
        <p:txBody>
          <a:bodyPr/>
          <a:lstStyle/>
          <a:p>
            <a:fld id="{307E6868-079E-1649-B8D1-459B42CE4DE3}" type="slidenum">
              <a:rPr lang="en-US" smtClean="0"/>
              <a:t>50</a:t>
            </a:fld>
            <a:endParaRPr lang="en-US"/>
          </a:p>
        </p:txBody>
      </p:sp>
      <p:sp>
        <p:nvSpPr>
          <p:cNvPr id="5" name="TextBox 4">
            <a:extLst>
              <a:ext uri="{FF2B5EF4-FFF2-40B4-BE49-F238E27FC236}">
                <a16:creationId xmlns:a16="http://schemas.microsoft.com/office/drawing/2014/main" id="{28EFA795-811A-231D-0701-5AAA0A6E699B}"/>
              </a:ext>
            </a:extLst>
          </p:cNvPr>
          <p:cNvSpPr txBox="1"/>
          <p:nvPr/>
        </p:nvSpPr>
        <p:spPr>
          <a:xfrm>
            <a:off x="981637" y="1018036"/>
            <a:ext cx="7044488" cy="38427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000"/>
              </a:lnSpc>
            </a:pPr>
            <a:r>
              <a:rPr lang="en-US" sz="2200" b="1" dirty="0">
                <a:latin typeface="Open Sans"/>
                <a:ea typeface="Calibri"/>
                <a:cs typeface="Calibri"/>
              </a:rPr>
              <a:t>How can you articulate the problem you would like the legislator to help solve?</a:t>
            </a:r>
            <a:endParaRPr lang="en-US" sz="2200" b="1" dirty="0">
              <a:latin typeface="Calibri"/>
              <a:ea typeface="Calibri"/>
              <a:cs typeface="Calibri"/>
            </a:endParaRPr>
          </a:p>
          <a:p>
            <a:pPr>
              <a:lnSpc>
                <a:spcPct val="114000"/>
              </a:lnSpc>
            </a:pPr>
            <a:endParaRPr lang="en-US" sz="2200" dirty="0">
              <a:latin typeface="Open Sans"/>
              <a:ea typeface="Calibri"/>
              <a:cs typeface="Calibri"/>
            </a:endParaRPr>
          </a:p>
          <a:p>
            <a:pPr marL="342900" indent="-342900">
              <a:lnSpc>
                <a:spcPct val="114000"/>
              </a:lnSpc>
              <a:buFont typeface="Arial"/>
              <a:buChar char="•"/>
            </a:pPr>
            <a:r>
              <a:rPr lang="en-US" sz="2200" dirty="0">
                <a:latin typeface="Open Sans"/>
                <a:ea typeface="Calibri"/>
                <a:cs typeface="Calibri"/>
              </a:rPr>
              <a:t>Can you describe how poverty is being created or exacerbated? Is it lack of access to nutrition? A tax policy piece that punishes family? </a:t>
            </a:r>
            <a:endParaRPr lang="en-US" sz="2200" dirty="0">
              <a:latin typeface="Calibri"/>
              <a:ea typeface="Calibri"/>
              <a:cs typeface="Calibri"/>
            </a:endParaRPr>
          </a:p>
          <a:p>
            <a:pPr marL="342900" indent="-342900">
              <a:lnSpc>
                <a:spcPct val="114000"/>
              </a:lnSpc>
              <a:buFont typeface="Arial"/>
              <a:buChar char="•"/>
            </a:pPr>
            <a:r>
              <a:rPr lang="en-US" sz="2200" dirty="0">
                <a:latin typeface="Open Sans"/>
                <a:ea typeface="Calibri"/>
                <a:cs typeface="Calibri"/>
              </a:rPr>
              <a:t>How would you explain the issue in a sentence or two to someone as if they are hearing it for the first time? </a:t>
            </a:r>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12475982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FA200-B6FB-0351-98E7-7B61C245862F}"/>
              </a:ext>
            </a:extLst>
          </p:cNvPr>
          <p:cNvSpPr>
            <a:spLocks noGrp="1"/>
          </p:cNvSpPr>
          <p:nvPr>
            <p:ph type="title"/>
          </p:nvPr>
        </p:nvSpPr>
        <p:spPr/>
        <p:txBody>
          <a:bodyPr>
            <a:normAutofit/>
          </a:bodyPr>
          <a:lstStyle/>
          <a:p>
            <a:r>
              <a:rPr lang="en-US" sz="3600" b="1" dirty="0">
                <a:solidFill>
                  <a:srgbClr val="D50032"/>
                </a:solidFill>
                <a:latin typeface="Open Sans"/>
                <a:ea typeface="Open Sans"/>
                <a:cs typeface="Open Sans"/>
              </a:rPr>
              <a:t>I = Inform</a:t>
            </a:r>
            <a:endParaRPr lang="en-US" sz="3600" b="1" dirty="0">
              <a:solidFill>
                <a:srgbClr val="D50032"/>
              </a:solidFill>
            </a:endParaRPr>
          </a:p>
        </p:txBody>
      </p:sp>
      <p:sp>
        <p:nvSpPr>
          <p:cNvPr id="3" name="Slide Number Placeholder 2">
            <a:extLst>
              <a:ext uri="{FF2B5EF4-FFF2-40B4-BE49-F238E27FC236}">
                <a16:creationId xmlns:a16="http://schemas.microsoft.com/office/drawing/2014/main" id="{2BA4386B-821C-A719-555E-BF51944C8E68}"/>
              </a:ext>
            </a:extLst>
          </p:cNvPr>
          <p:cNvSpPr>
            <a:spLocks noGrp="1"/>
          </p:cNvSpPr>
          <p:nvPr>
            <p:ph type="sldNum" sz="quarter" idx="12"/>
          </p:nvPr>
        </p:nvSpPr>
        <p:spPr/>
        <p:txBody>
          <a:bodyPr/>
          <a:lstStyle/>
          <a:p>
            <a:fld id="{307E6868-079E-1649-B8D1-459B42CE4DE3}" type="slidenum">
              <a:rPr lang="en-US" smtClean="0"/>
              <a:t>51</a:t>
            </a:fld>
            <a:endParaRPr lang="en-US"/>
          </a:p>
        </p:txBody>
      </p:sp>
      <p:sp>
        <p:nvSpPr>
          <p:cNvPr id="6" name="TextBox 5">
            <a:extLst>
              <a:ext uri="{FF2B5EF4-FFF2-40B4-BE49-F238E27FC236}">
                <a16:creationId xmlns:a16="http://schemas.microsoft.com/office/drawing/2014/main" id="{945DBFE0-99A9-8DC7-33E2-8B0DCBCFA4CB}"/>
              </a:ext>
            </a:extLst>
          </p:cNvPr>
          <p:cNvSpPr txBox="1"/>
          <p:nvPr/>
        </p:nvSpPr>
        <p:spPr>
          <a:xfrm>
            <a:off x="981638" y="1289257"/>
            <a:ext cx="7044488"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latin typeface="Open Sans"/>
                <a:ea typeface="Calibri"/>
                <a:cs typeface="Calibri"/>
              </a:rPr>
              <a:t>How can I inform my reader/listener on the solution for which I'm advocating?</a:t>
            </a:r>
          </a:p>
          <a:p>
            <a:endParaRPr lang="en-US" sz="2200">
              <a:latin typeface="Open Sans"/>
              <a:ea typeface="Calibri"/>
              <a:cs typeface="Calibri"/>
            </a:endParaRPr>
          </a:p>
          <a:p>
            <a:pPr marL="342900" indent="-342900">
              <a:buFont typeface="Arial"/>
              <a:buChar char="•"/>
            </a:pPr>
            <a:r>
              <a:rPr lang="en-US" sz="2200">
                <a:latin typeface="Open Sans"/>
                <a:ea typeface="Calibri"/>
                <a:cs typeface="Calibri"/>
              </a:rPr>
              <a:t>Are you asking for the policymaker to speak up to colleagues about a policy change? Maybe you are eager for the passage of a certain bill? Be clear about what you want.</a:t>
            </a:r>
            <a:endParaRPr lang="en-US" sz="2200">
              <a:latin typeface="Calibri"/>
              <a:ea typeface="Calibri"/>
              <a:cs typeface="Calibri"/>
            </a:endParaRPr>
          </a:p>
          <a:p>
            <a:pPr marL="342900" indent="-342900">
              <a:buFont typeface="Arial"/>
              <a:buChar char="•"/>
            </a:pPr>
            <a:endParaRPr lang="en-US" sz="2200">
              <a:latin typeface="Open Sans"/>
              <a:ea typeface="Calibri"/>
              <a:cs typeface="Calibri"/>
            </a:endParaRPr>
          </a:p>
          <a:p>
            <a:pPr marL="342900" indent="-342900">
              <a:buFont typeface="Arial"/>
              <a:buChar char="•"/>
            </a:pPr>
            <a:r>
              <a:rPr lang="en-US" sz="2200">
                <a:latin typeface="Open Sans"/>
                <a:ea typeface="Calibri"/>
                <a:cs typeface="Calibri"/>
              </a:rPr>
              <a:t>Describe this solution as a positive, proactive step. </a:t>
            </a:r>
          </a:p>
          <a:p>
            <a:pPr marL="342900" indent="-342900">
              <a:buFont typeface="Arial"/>
              <a:buChar char="•"/>
            </a:pPr>
            <a:endParaRPr lang="en-US" sz="2200">
              <a:latin typeface="Open Sans"/>
              <a:ea typeface="Calibri"/>
              <a:cs typeface="Calibri"/>
            </a:endParaRPr>
          </a:p>
          <a:p>
            <a:endParaRPr lang="en-US">
              <a:latin typeface="Calibri"/>
              <a:ea typeface="Calibri"/>
              <a:cs typeface="Calibri"/>
            </a:endParaRPr>
          </a:p>
          <a:p>
            <a:endParaRPr lang="en-US">
              <a:latin typeface="Calibri"/>
              <a:ea typeface="Calibri"/>
              <a:cs typeface="Calibri"/>
            </a:endParaRPr>
          </a:p>
        </p:txBody>
      </p:sp>
    </p:spTree>
    <p:extLst>
      <p:ext uri="{BB962C8B-B14F-4D97-AF65-F5344CB8AC3E}">
        <p14:creationId xmlns:p14="http://schemas.microsoft.com/office/powerpoint/2010/main" val="5715864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0B92-4F73-A4CB-C7D0-D330BFCBB1EC}"/>
              </a:ext>
            </a:extLst>
          </p:cNvPr>
          <p:cNvSpPr>
            <a:spLocks noGrp="1"/>
          </p:cNvSpPr>
          <p:nvPr>
            <p:ph type="title"/>
          </p:nvPr>
        </p:nvSpPr>
        <p:spPr/>
        <p:txBody>
          <a:bodyPr>
            <a:normAutofit/>
          </a:bodyPr>
          <a:lstStyle/>
          <a:p>
            <a:r>
              <a:rPr lang="en-US" sz="3600" b="1" dirty="0">
                <a:solidFill>
                  <a:srgbClr val="D50032"/>
                </a:solidFill>
                <a:latin typeface="Open Sans"/>
                <a:ea typeface="Open Sans"/>
                <a:cs typeface="Open Sans"/>
              </a:rPr>
              <a:t>C = Call to Action</a:t>
            </a:r>
          </a:p>
        </p:txBody>
      </p:sp>
      <p:sp>
        <p:nvSpPr>
          <p:cNvPr id="3" name="Slide Number Placeholder 2">
            <a:extLst>
              <a:ext uri="{FF2B5EF4-FFF2-40B4-BE49-F238E27FC236}">
                <a16:creationId xmlns:a16="http://schemas.microsoft.com/office/drawing/2014/main" id="{75AAC3C0-1C1A-D4E5-882D-BE539799E7BF}"/>
              </a:ext>
            </a:extLst>
          </p:cNvPr>
          <p:cNvSpPr>
            <a:spLocks noGrp="1"/>
          </p:cNvSpPr>
          <p:nvPr>
            <p:ph type="sldNum" sz="quarter" idx="12"/>
          </p:nvPr>
        </p:nvSpPr>
        <p:spPr/>
        <p:txBody>
          <a:bodyPr/>
          <a:lstStyle/>
          <a:p>
            <a:fld id="{307E6868-079E-1649-B8D1-459B42CE4DE3}" type="slidenum">
              <a:rPr lang="en-US" smtClean="0"/>
              <a:t>52</a:t>
            </a:fld>
            <a:endParaRPr lang="en-US"/>
          </a:p>
        </p:txBody>
      </p:sp>
      <p:sp>
        <p:nvSpPr>
          <p:cNvPr id="5" name="TextBox 4">
            <a:extLst>
              <a:ext uri="{FF2B5EF4-FFF2-40B4-BE49-F238E27FC236}">
                <a16:creationId xmlns:a16="http://schemas.microsoft.com/office/drawing/2014/main" id="{97BABB82-8D09-A9D2-AF43-DC8C80111A4F}"/>
              </a:ext>
            </a:extLst>
          </p:cNvPr>
          <p:cNvSpPr txBox="1"/>
          <p:nvPr/>
        </p:nvSpPr>
        <p:spPr>
          <a:xfrm>
            <a:off x="547297" y="1063379"/>
            <a:ext cx="8139501" cy="35702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latin typeface="Open Sans"/>
                <a:ea typeface="Calibri"/>
                <a:cs typeface="Calibri"/>
              </a:rPr>
              <a:t>What am I asking the member of Congress to do?</a:t>
            </a:r>
            <a:endParaRPr lang="en-US" dirty="0"/>
          </a:p>
          <a:p>
            <a:endParaRPr lang="en-US" sz="2200" dirty="0">
              <a:latin typeface="Open Sans"/>
              <a:ea typeface="Calibri"/>
              <a:cs typeface="Calibri"/>
            </a:endParaRPr>
          </a:p>
          <a:p>
            <a:pPr marL="342900" indent="-342900">
              <a:buFont typeface="Arial"/>
              <a:buChar char="•"/>
            </a:pPr>
            <a:r>
              <a:rPr lang="en-US" sz="2200" dirty="0">
                <a:latin typeface="Open Sans"/>
                <a:ea typeface="Calibri"/>
                <a:cs typeface="Calibri"/>
              </a:rPr>
              <a:t>Can you describe the action you're wishing the legislator to take in the form of a yes or no question? (i.e., "Will you co-sponsor . . ." or "Will you speak to . . .”</a:t>
            </a:r>
            <a:endParaRPr lang="en-US" dirty="0"/>
          </a:p>
          <a:p>
            <a:pPr marL="342900" indent="-342900">
              <a:buFont typeface="Arial"/>
              <a:buChar char="•"/>
            </a:pPr>
            <a:endParaRPr lang="en-US" sz="2200" dirty="0">
              <a:latin typeface="Open Sans"/>
              <a:ea typeface="Calibri"/>
              <a:cs typeface="Calibri"/>
            </a:endParaRPr>
          </a:p>
          <a:p>
            <a:pPr marL="342900" indent="-342900">
              <a:buFont typeface="Arial"/>
              <a:buChar char="•"/>
            </a:pPr>
            <a:r>
              <a:rPr lang="en-US" sz="2200" dirty="0">
                <a:latin typeface="Open Sans"/>
                <a:ea typeface="Calibri"/>
                <a:cs typeface="Calibri"/>
              </a:rPr>
              <a:t>Remember that your outreach to a congressional office isn't complete until you get a clear "yes" or "no" answer. </a:t>
            </a:r>
            <a:endParaRPr lang="en-US" dirty="0"/>
          </a:p>
          <a:p>
            <a:pPr marL="342900" indent="-342900">
              <a:buFont typeface="Arial"/>
              <a:buChar char="•"/>
            </a:pPr>
            <a:endParaRPr lang="en-US" sz="2200" dirty="0">
              <a:latin typeface="Open Sans"/>
              <a:ea typeface="Calibri"/>
              <a:cs typeface="Calibri"/>
            </a:endParaRPr>
          </a:p>
          <a:p>
            <a:endParaRPr lang="en-US" dirty="0">
              <a:latin typeface="Calibri"/>
              <a:ea typeface="Calibri"/>
              <a:cs typeface="Calibri"/>
            </a:endParaRPr>
          </a:p>
          <a:p>
            <a:endParaRPr lang="en-US" dirty="0">
              <a:latin typeface="Calibri"/>
              <a:ea typeface="Calibri"/>
              <a:cs typeface="Calibri"/>
            </a:endParaRPr>
          </a:p>
        </p:txBody>
      </p:sp>
    </p:spTree>
    <p:extLst>
      <p:ext uri="{BB962C8B-B14F-4D97-AF65-F5344CB8AC3E}">
        <p14:creationId xmlns:p14="http://schemas.microsoft.com/office/powerpoint/2010/main" val="20190123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16C9CBA-11CE-12E3-4D5C-93561F3FA8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94BC6B-5F33-FA88-C904-79EC209961CF}"/>
              </a:ext>
            </a:extLst>
          </p:cNvPr>
          <p:cNvSpPr>
            <a:spLocks noGrp="1"/>
          </p:cNvSpPr>
          <p:nvPr>
            <p:ph type="title"/>
          </p:nvPr>
        </p:nvSpPr>
        <p:spPr>
          <a:xfrm>
            <a:off x="301821" y="102393"/>
            <a:ext cx="7902806" cy="920495"/>
          </a:xfrm>
        </p:spPr>
        <p:txBody>
          <a:bodyPr>
            <a:normAutofit/>
          </a:bodyPr>
          <a:lstStyle/>
          <a:p>
            <a:r>
              <a:rPr lang="en-US" sz="3600" b="1" dirty="0">
                <a:solidFill>
                  <a:srgbClr val="D50032"/>
                </a:solidFill>
                <a:latin typeface="Open Sans"/>
                <a:ea typeface="Open Sans"/>
                <a:cs typeface="Open Sans"/>
              </a:rPr>
              <a:t>Global Fund Laser Talk</a:t>
            </a:r>
            <a:endParaRPr lang="en-US" sz="3600" b="1" dirty="0">
              <a:solidFill>
                <a:srgbClr val="D50032"/>
              </a:solidFill>
            </a:endParaRPr>
          </a:p>
        </p:txBody>
      </p:sp>
      <p:sp>
        <p:nvSpPr>
          <p:cNvPr id="3" name="Slide Number Placeholder 2">
            <a:extLst>
              <a:ext uri="{FF2B5EF4-FFF2-40B4-BE49-F238E27FC236}">
                <a16:creationId xmlns:a16="http://schemas.microsoft.com/office/drawing/2014/main" id="{B5E22D06-A12A-B243-25FC-B3F69476BABD}"/>
              </a:ext>
            </a:extLst>
          </p:cNvPr>
          <p:cNvSpPr>
            <a:spLocks noGrp="1"/>
          </p:cNvSpPr>
          <p:nvPr>
            <p:ph type="sldNum" sz="quarter" idx="12"/>
          </p:nvPr>
        </p:nvSpPr>
        <p:spPr/>
        <p:txBody>
          <a:bodyPr/>
          <a:lstStyle/>
          <a:p>
            <a:fld id="{307E6868-079E-1649-B8D1-459B42CE4DE3}" type="slidenum">
              <a:rPr lang="en-US" smtClean="0"/>
              <a:t>53</a:t>
            </a:fld>
            <a:endParaRPr lang="en-US"/>
          </a:p>
        </p:txBody>
      </p:sp>
      <p:sp>
        <p:nvSpPr>
          <p:cNvPr id="5" name="TextBox 4">
            <a:extLst>
              <a:ext uri="{FF2B5EF4-FFF2-40B4-BE49-F238E27FC236}">
                <a16:creationId xmlns:a16="http://schemas.microsoft.com/office/drawing/2014/main" id="{DB0CFF9A-981C-7CB2-1805-831598EA842C}"/>
              </a:ext>
            </a:extLst>
          </p:cNvPr>
          <p:cNvSpPr txBox="1"/>
          <p:nvPr/>
        </p:nvSpPr>
        <p:spPr>
          <a:xfrm>
            <a:off x="981638" y="1289257"/>
            <a:ext cx="704448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200" b="1">
              <a:latin typeface="Open Sans"/>
              <a:ea typeface="Calibri"/>
              <a:cs typeface="Calibri"/>
            </a:endParaRPr>
          </a:p>
          <a:p>
            <a:pPr marL="342900" indent="-342900">
              <a:buFont typeface="Arial"/>
              <a:buChar char="•"/>
            </a:pPr>
            <a:endParaRPr lang="en-US" sz="2200">
              <a:latin typeface="Open Sans"/>
              <a:ea typeface="Calibri"/>
              <a:cs typeface="Calibri"/>
            </a:endParaRPr>
          </a:p>
          <a:p>
            <a:endParaRPr lang="en-US">
              <a:latin typeface="Calibri"/>
              <a:ea typeface="Calibri"/>
              <a:cs typeface="Calibri"/>
            </a:endParaRPr>
          </a:p>
          <a:p>
            <a:endParaRPr lang="en-US">
              <a:latin typeface="Calibri"/>
              <a:ea typeface="Calibri"/>
              <a:cs typeface="Calibri"/>
            </a:endParaRPr>
          </a:p>
        </p:txBody>
      </p:sp>
      <p:sp>
        <p:nvSpPr>
          <p:cNvPr id="7" name="TextBox 6">
            <a:extLst>
              <a:ext uri="{FF2B5EF4-FFF2-40B4-BE49-F238E27FC236}">
                <a16:creationId xmlns:a16="http://schemas.microsoft.com/office/drawing/2014/main" id="{528EB873-C903-93AE-8213-FC2A0F1B0714}"/>
              </a:ext>
            </a:extLst>
          </p:cNvPr>
          <p:cNvSpPr txBox="1"/>
          <p:nvPr/>
        </p:nvSpPr>
        <p:spPr>
          <a:xfrm>
            <a:off x="759417" y="1289257"/>
            <a:ext cx="7625673"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r>
              <a:rPr lang="en-US" sz="3200" b="1" dirty="0">
                <a:latin typeface="Open Sans"/>
                <a:ea typeface="Open Sans"/>
                <a:cs typeface="Segoe UI"/>
              </a:rPr>
              <a:t>Listen for the EPIC elements: </a:t>
            </a:r>
            <a:r>
              <a:rPr lang="en-US" sz="3200" b="1" dirty="0">
                <a:latin typeface="Open Sans"/>
                <a:ea typeface="Calibri"/>
                <a:cs typeface="Calibri"/>
              </a:rPr>
              <a:t>   </a:t>
            </a:r>
          </a:p>
          <a:p>
            <a:r>
              <a:rPr lang="en-US" sz="3200" b="1" dirty="0">
                <a:latin typeface="Open Sans"/>
                <a:ea typeface="Calibri"/>
                <a:cs typeface="Calibri"/>
              </a:rPr>
              <a:t>	E</a:t>
            </a:r>
            <a:r>
              <a:rPr lang="en-US" sz="3200" dirty="0">
                <a:latin typeface="Open Sans"/>
                <a:ea typeface="Calibri"/>
                <a:cs typeface="Calibri"/>
              </a:rPr>
              <a:t>ngage</a:t>
            </a:r>
          </a:p>
          <a:p>
            <a:r>
              <a:rPr lang="en-US" sz="3200" b="1" dirty="0">
                <a:latin typeface="Open Sans"/>
                <a:ea typeface="Calibri"/>
                <a:cs typeface="Calibri"/>
              </a:rPr>
              <a:t>   P</a:t>
            </a:r>
            <a:r>
              <a:rPr lang="en-US" sz="3200" dirty="0">
                <a:latin typeface="Open Sans"/>
                <a:ea typeface="Calibri"/>
                <a:cs typeface="Calibri"/>
              </a:rPr>
              <a:t>roblem</a:t>
            </a:r>
          </a:p>
          <a:p>
            <a:r>
              <a:rPr lang="en-US" sz="3200" b="1" dirty="0">
                <a:latin typeface="Open Sans"/>
                <a:ea typeface="Calibri"/>
                <a:cs typeface="Calibri"/>
              </a:rPr>
              <a:t>  	I</a:t>
            </a:r>
            <a:r>
              <a:rPr lang="en-US" sz="3200" dirty="0">
                <a:latin typeface="Open Sans"/>
                <a:ea typeface="Calibri"/>
                <a:cs typeface="Calibri"/>
              </a:rPr>
              <a:t>nform</a:t>
            </a:r>
          </a:p>
          <a:p>
            <a:r>
              <a:rPr lang="en-US" sz="3200" b="1" dirty="0">
                <a:latin typeface="Open Sans"/>
                <a:ea typeface="Calibri"/>
                <a:cs typeface="Calibri"/>
              </a:rPr>
              <a:t>  	C</a:t>
            </a:r>
            <a:r>
              <a:rPr lang="en-US" sz="3200" dirty="0">
                <a:latin typeface="Open Sans"/>
                <a:ea typeface="Calibri"/>
                <a:cs typeface="Calibri"/>
              </a:rPr>
              <a:t>all to action</a:t>
            </a:r>
            <a:endParaRPr lang="en-US" sz="4400" dirty="0">
              <a:latin typeface="Open Sans"/>
              <a:ea typeface="Calibri"/>
              <a:cs typeface="Calibri"/>
            </a:endParaRPr>
          </a:p>
        </p:txBody>
      </p:sp>
    </p:spTree>
    <p:extLst>
      <p:ext uri="{BB962C8B-B14F-4D97-AF65-F5344CB8AC3E}">
        <p14:creationId xmlns:p14="http://schemas.microsoft.com/office/powerpoint/2010/main" val="4409511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2DAA906-5135-6E71-6B98-00A8CAA485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0CDC7F-6E71-0E0E-23E6-31A7D22C393D}"/>
              </a:ext>
            </a:extLst>
          </p:cNvPr>
          <p:cNvSpPr>
            <a:spLocks noGrp="1"/>
          </p:cNvSpPr>
          <p:nvPr>
            <p:ph type="title"/>
          </p:nvPr>
        </p:nvSpPr>
        <p:spPr>
          <a:xfrm>
            <a:off x="301821" y="102393"/>
            <a:ext cx="7902806" cy="920495"/>
          </a:xfrm>
        </p:spPr>
        <p:txBody>
          <a:bodyPr>
            <a:normAutofit/>
          </a:bodyPr>
          <a:lstStyle/>
          <a:p>
            <a:r>
              <a:rPr lang="en-US" sz="3600" b="1" dirty="0">
                <a:solidFill>
                  <a:srgbClr val="D50032"/>
                </a:solidFill>
                <a:latin typeface="Open Sans"/>
                <a:ea typeface="Open Sans"/>
                <a:cs typeface="Open Sans"/>
              </a:rPr>
              <a:t>EPIC Laser Talk, part deux</a:t>
            </a:r>
            <a:endParaRPr lang="en-US" sz="3600" b="1" dirty="0">
              <a:solidFill>
                <a:srgbClr val="D50032"/>
              </a:solidFill>
            </a:endParaRPr>
          </a:p>
        </p:txBody>
      </p:sp>
      <p:sp>
        <p:nvSpPr>
          <p:cNvPr id="3" name="Slide Number Placeholder 2">
            <a:extLst>
              <a:ext uri="{FF2B5EF4-FFF2-40B4-BE49-F238E27FC236}">
                <a16:creationId xmlns:a16="http://schemas.microsoft.com/office/drawing/2014/main" id="{25A418D3-294D-8886-35FF-5B063EC9BBE7}"/>
              </a:ext>
            </a:extLst>
          </p:cNvPr>
          <p:cNvSpPr>
            <a:spLocks noGrp="1"/>
          </p:cNvSpPr>
          <p:nvPr>
            <p:ph type="sldNum" sz="quarter" idx="12"/>
          </p:nvPr>
        </p:nvSpPr>
        <p:spPr/>
        <p:txBody>
          <a:bodyPr/>
          <a:lstStyle/>
          <a:p>
            <a:fld id="{307E6868-079E-1649-B8D1-459B42CE4DE3}" type="slidenum">
              <a:rPr lang="en-US" smtClean="0"/>
              <a:t>54</a:t>
            </a:fld>
            <a:endParaRPr lang="en-US"/>
          </a:p>
        </p:txBody>
      </p:sp>
      <p:sp>
        <p:nvSpPr>
          <p:cNvPr id="5" name="TextBox 4">
            <a:extLst>
              <a:ext uri="{FF2B5EF4-FFF2-40B4-BE49-F238E27FC236}">
                <a16:creationId xmlns:a16="http://schemas.microsoft.com/office/drawing/2014/main" id="{5C39234F-19E5-EF65-CA3E-7E4F23C2FD38}"/>
              </a:ext>
            </a:extLst>
          </p:cNvPr>
          <p:cNvSpPr txBox="1"/>
          <p:nvPr/>
        </p:nvSpPr>
        <p:spPr>
          <a:xfrm>
            <a:off x="981638" y="1289257"/>
            <a:ext cx="704448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200" b="1">
              <a:latin typeface="Open Sans"/>
              <a:ea typeface="Calibri"/>
              <a:cs typeface="Calibri"/>
            </a:endParaRPr>
          </a:p>
          <a:p>
            <a:pPr marL="342900" indent="-342900">
              <a:buFont typeface="Arial"/>
              <a:buChar char="•"/>
            </a:pPr>
            <a:endParaRPr lang="en-US" sz="2200">
              <a:latin typeface="Open Sans"/>
              <a:ea typeface="Calibri"/>
              <a:cs typeface="Calibri"/>
            </a:endParaRPr>
          </a:p>
          <a:p>
            <a:endParaRPr lang="en-US">
              <a:latin typeface="Calibri"/>
              <a:ea typeface="Calibri"/>
              <a:cs typeface="Calibri"/>
            </a:endParaRPr>
          </a:p>
          <a:p>
            <a:endParaRPr lang="en-US">
              <a:latin typeface="Calibri"/>
              <a:ea typeface="Calibri"/>
              <a:cs typeface="Calibri"/>
            </a:endParaRPr>
          </a:p>
        </p:txBody>
      </p:sp>
      <p:sp>
        <p:nvSpPr>
          <p:cNvPr id="7" name="TextBox 6">
            <a:extLst>
              <a:ext uri="{FF2B5EF4-FFF2-40B4-BE49-F238E27FC236}">
                <a16:creationId xmlns:a16="http://schemas.microsoft.com/office/drawing/2014/main" id="{6AB49BEF-7516-1991-C0E2-269E272B5511}"/>
              </a:ext>
            </a:extLst>
          </p:cNvPr>
          <p:cNvSpPr txBox="1"/>
          <p:nvPr/>
        </p:nvSpPr>
        <p:spPr>
          <a:xfrm>
            <a:off x="301821" y="1289257"/>
            <a:ext cx="8083269" cy="35086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spcAft>
                <a:spcPts val="1200"/>
              </a:spcAft>
              <a:buFont typeface="+mj-lt"/>
              <a:buAutoNum type="arabicPeriod"/>
            </a:pPr>
            <a:r>
              <a:rPr lang="en-US" sz="3200" b="1" dirty="0">
                <a:latin typeface="Open Sans"/>
                <a:ea typeface="Open Sans"/>
                <a:cs typeface="Segoe UI"/>
              </a:rPr>
              <a:t>Choose your topic. </a:t>
            </a:r>
            <a:r>
              <a:rPr lang="en-US" sz="3200" b="1" dirty="0">
                <a:latin typeface="Open Sans"/>
                <a:ea typeface="Calibri"/>
                <a:cs typeface="Calibri"/>
              </a:rPr>
              <a:t>   </a:t>
            </a:r>
          </a:p>
          <a:p>
            <a:pPr marL="514350" indent="-514350">
              <a:spcAft>
                <a:spcPts val="1200"/>
              </a:spcAft>
              <a:buFont typeface="+mj-lt"/>
              <a:buAutoNum type="arabicPeriod"/>
            </a:pPr>
            <a:r>
              <a:rPr lang="en-US" sz="3200" b="1" dirty="0">
                <a:latin typeface="Open Sans"/>
                <a:ea typeface="Calibri"/>
                <a:cs typeface="Calibri"/>
              </a:rPr>
              <a:t>Choose your audience. (friend/family, MOC, media?)</a:t>
            </a:r>
          </a:p>
          <a:p>
            <a:pPr marL="514350" indent="-514350">
              <a:spcAft>
                <a:spcPts val="1200"/>
              </a:spcAft>
              <a:buFont typeface="+mj-lt"/>
              <a:buAutoNum type="arabicPeriod"/>
            </a:pPr>
            <a:r>
              <a:rPr lang="en-US" sz="3200" b="1" dirty="0">
                <a:latin typeface="Open Sans"/>
                <a:ea typeface="Calibri"/>
                <a:cs typeface="Calibri"/>
              </a:rPr>
              <a:t>Write your first draft, practice with partner, revise. (20 mins)</a:t>
            </a:r>
          </a:p>
          <a:p>
            <a:pPr marL="514350" indent="-514350">
              <a:spcAft>
                <a:spcPts val="1200"/>
              </a:spcAft>
              <a:buFont typeface="+mj-lt"/>
              <a:buAutoNum type="arabicPeriod"/>
            </a:pPr>
            <a:r>
              <a:rPr lang="en-US" sz="3200" b="1" dirty="0">
                <a:latin typeface="Open Sans"/>
                <a:ea typeface="Calibri"/>
                <a:cs typeface="Calibri"/>
              </a:rPr>
              <a:t>Share in the main room (5 mins)</a:t>
            </a:r>
            <a:endParaRPr lang="en-US" sz="4400" dirty="0">
              <a:latin typeface="Open Sans"/>
              <a:ea typeface="Calibri"/>
              <a:cs typeface="Calibri"/>
            </a:endParaRPr>
          </a:p>
        </p:txBody>
      </p:sp>
    </p:spTree>
    <p:extLst>
      <p:ext uri="{BB962C8B-B14F-4D97-AF65-F5344CB8AC3E}">
        <p14:creationId xmlns:p14="http://schemas.microsoft.com/office/powerpoint/2010/main" val="29710814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3CE8E-04A5-A730-1079-14D092C84319}"/>
              </a:ext>
            </a:extLst>
          </p:cNvPr>
          <p:cNvSpPr>
            <a:spLocks noGrp="1"/>
          </p:cNvSpPr>
          <p:nvPr>
            <p:ph type="title"/>
          </p:nvPr>
        </p:nvSpPr>
        <p:spPr/>
        <p:txBody>
          <a:bodyPr>
            <a:normAutofit/>
          </a:bodyPr>
          <a:lstStyle/>
          <a:p>
            <a:r>
              <a:rPr lang="en-US" sz="3000" b="1" dirty="0">
                <a:solidFill>
                  <a:srgbClr val="D50032"/>
                </a:solidFill>
                <a:latin typeface="Open Sans"/>
                <a:ea typeface="Open Sans"/>
                <a:cs typeface="Open Sans"/>
              </a:rPr>
              <a:t>Personalize your EPIC Laser Talk</a:t>
            </a:r>
            <a:endParaRPr lang="en-US" sz="3000" b="1" dirty="0">
              <a:solidFill>
                <a:srgbClr val="D50032"/>
              </a:solidFill>
            </a:endParaRPr>
          </a:p>
        </p:txBody>
      </p:sp>
      <p:sp>
        <p:nvSpPr>
          <p:cNvPr id="3" name="Slide Number Placeholder 2">
            <a:extLst>
              <a:ext uri="{FF2B5EF4-FFF2-40B4-BE49-F238E27FC236}">
                <a16:creationId xmlns:a16="http://schemas.microsoft.com/office/drawing/2014/main" id="{BD9C4C2F-BA65-81C0-657C-35227EF1BB8F}"/>
              </a:ext>
            </a:extLst>
          </p:cNvPr>
          <p:cNvSpPr>
            <a:spLocks noGrp="1"/>
          </p:cNvSpPr>
          <p:nvPr>
            <p:ph type="sldNum" sz="quarter" idx="12"/>
          </p:nvPr>
        </p:nvSpPr>
        <p:spPr/>
        <p:txBody>
          <a:bodyPr/>
          <a:lstStyle/>
          <a:p>
            <a:fld id="{307E6868-079E-1649-B8D1-459B42CE4DE3}" type="slidenum">
              <a:rPr lang="en-US" smtClean="0"/>
              <a:t>55</a:t>
            </a:fld>
            <a:endParaRPr lang="en-US"/>
          </a:p>
        </p:txBody>
      </p:sp>
      <p:sp>
        <p:nvSpPr>
          <p:cNvPr id="5" name="TextBox 4">
            <a:extLst>
              <a:ext uri="{FF2B5EF4-FFF2-40B4-BE49-F238E27FC236}">
                <a16:creationId xmlns:a16="http://schemas.microsoft.com/office/drawing/2014/main" id="{A0144D66-8188-0764-13BE-A3AFE95A8C50}"/>
              </a:ext>
            </a:extLst>
          </p:cNvPr>
          <p:cNvSpPr txBox="1"/>
          <p:nvPr/>
        </p:nvSpPr>
        <p:spPr>
          <a:xfrm>
            <a:off x="132348" y="762275"/>
            <a:ext cx="8879303" cy="37302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200" dirty="0">
              <a:latin typeface="Open Sans"/>
              <a:ea typeface="Calibri"/>
              <a:cs typeface="Calibri"/>
            </a:endParaRPr>
          </a:p>
          <a:p>
            <a:pPr algn="ctr">
              <a:lnSpc>
                <a:spcPct val="114000"/>
              </a:lnSpc>
            </a:pPr>
            <a:r>
              <a:rPr lang="en-US" sz="2000" b="1" dirty="0">
                <a:latin typeface="Open Sans"/>
                <a:ea typeface="Calibri"/>
                <a:cs typeface="Calibri"/>
              </a:rPr>
              <a:t>The budget reconciliation bill passed this summer holds vast potential to do real harm. And the push for the U.S. to stand up for the Global Fund to Fight AIDS, Tuberculosis and Malaria is on now. </a:t>
            </a:r>
            <a:endParaRPr lang="en-US" sz="2000" b="1" dirty="0">
              <a:latin typeface="Open Sans"/>
              <a:ea typeface="Open Sans"/>
              <a:cs typeface="Open Sans"/>
            </a:endParaRPr>
          </a:p>
          <a:p>
            <a:pPr algn="ctr"/>
            <a:endParaRPr lang="en-US" sz="2200" dirty="0">
              <a:latin typeface="Open Sans"/>
              <a:ea typeface="Calibri"/>
              <a:cs typeface="Calibri"/>
            </a:endParaRPr>
          </a:p>
          <a:p>
            <a:r>
              <a:rPr lang="en-US" sz="2400" dirty="0">
                <a:latin typeface="Open Sans"/>
                <a:ea typeface="Calibri"/>
                <a:cs typeface="Calibri"/>
              </a:rPr>
              <a:t>RESULTS Laser Talks (</a:t>
            </a:r>
            <a:r>
              <a:rPr lang="en-US" sz="2400" dirty="0">
                <a:latin typeface="Open Sans"/>
                <a:ea typeface="Calibri"/>
                <a:cs typeface="Calibri"/>
                <a:hlinkClick r:id="rId2"/>
              </a:rPr>
              <a:t>linked here</a:t>
            </a:r>
            <a:r>
              <a:rPr lang="en-US" sz="2400" dirty="0">
                <a:latin typeface="Open Sans"/>
                <a:ea typeface="Calibri"/>
                <a:cs typeface="Calibri"/>
              </a:rPr>
              <a:t>): </a:t>
            </a:r>
            <a:endParaRPr lang="en-US" sz="2000" dirty="0">
              <a:latin typeface="Open Sans"/>
              <a:ea typeface="Calibri"/>
              <a:cs typeface="Calibri"/>
            </a:endParaRPr>
          </a:p>
          <a:p>
            <a:pPr fontAlgn="base"/>
            <a:r>
              <a:rPr lang="en-US" sz="2400" dirty="0">
                <a:hlinkClick r:id="rId3"/>
              </a:rPr>
              <a:t>The Global Fund to Fight AIDS TB and Malaria </a:t>
            </a:r>
            <a:br>
              <a:rPr lang="en-US" sz="2400" dirty="0"/>
            </a:br>
            <a:endParaRPr lang="en-US" sz="2400" dirty="0"/>
          </a:p>
          <a:p>
            <a:pPr fontAlgn="base"/>
            <a:r>
              <a:rPr lang="en-US" sz="2400" dirty="0">
                <a:hlinkClick r:id="rId4"/>
              </a:rPr>
              <a:t>Gavi, The Vaccine Alliance </a:t>
            </a:r>
            <a:endParaRPr lang="en-US" sz="2400" dirty="0">
              <a:latin typeface="Open Sans"/>
              <a:ea typeface="Calibri"/>
              <a:cs typeface="Calibri"/>
            </a:endParaRPr>
          </a:p>
          <a:p>
            <a:endParaRPr lang="en-US" dirty="0">
              <a:latin typeface="Calibri"/>
              <a:ea typeface="Calibri"/>
              <a:cs typeface="Calibri"/>
            </a:endParaRPr>
          </a:p>
          <a:p>
            <a:endParaRPr lang="en-US" dirty="0">
              <a:latin typeface="Calibri"/>
              <a:ea typeface="Calibri"/>
              <a:cs typeface="Calibri"/>
            </a:endParaRPr>
          </a:p>
        </p:txBody>
      </p:sp>
    </p:spTree>
    <p:extLst>
      <p:ext uri="{BB962C8B-B14F-4D97-AF65-F5344CB8AC3E}">
        <p14:creationId xmlns:p14="http://schemas.microsoft.com/office/powerpoint/2010/main" val="9420069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02F020C-1DC0-6630-346E-3B2940B29BD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D8DF2B-7028-B05F-97E5-44361E878681}"/>
              </a:ext>
            </a:extLst>
          </p:cNvPr>
          <p:cNvSpPr>
            <a:spLocks noGrp="1"/>
          </p:cNvSpPr>
          <p:nvPr>
            <p:ph type="sldNum" sz="quarter" idx="12"/>
          </p:nvPr>
        </p:nvSpPr>
        <p:spPr/>
        <p:txBody>
          <a:bodyPr/>
          <a:lstStyle/>
          <a:p>
            <a:fld id="{307E6868-079E-1649-B8D1-459B42CE4DE3}" type="slidenum">
              <a:rPr lang="en-US" smtClean="0"/>
              <a:t>56</a:t>
            </a:fld>
            <a:endParaRPr lang="en-US"/>
          </a:p>
        </p:txBody>
      </p:sp>
      <p:sp>
        <p:nvSpPr>
          <p:cNvPr id="5" name="TextBox 4">
            <a:extLst>
              <a:ext uri="{FF2B5EF4-FFF2-40B4-BE49-F238E27FC236}">
                <a16:creationId xmlns:a16="http://schemas.microsoft.com/office/drawing/2014/main" id="{8E83AFCD-AB9E-1DCB-FE70-877925B05F7E}"/>
              </a:ext>
            </a:extLst>
          </p:cNvPr>
          <p:cNvSpPr txBox="1"/>
          <p:nvPr/>
        </p:nvSpPr>
        <p:spPr>
          <a:xfrm>
            <a:off x="981638" y="1289257"/>
            <a:ext cx="704448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200" b="1">
              <a:latin typeface="Open Sans"/>
              <a:ea typeface="Calibri"/>
              <a:cs typeface="Calibri"/>
            </a:endParaRPr>
          </a:p>
          <a:p>
            <a:pPr marL="342900" indent="-342900">
              <a:buFont typeface="Arial"/>
              <a:buChar char="•"/>
            </a:pPr>
            <a:endParaRPr lang="en-US" sz="2200">
              <a:latin typeface="Open Sans"/>
              <a:ea typeface="Calibri"/>
              <a:cs typeface="Calibri"/>
            </a:endParaRPr>
          </a:p>
          <a:p>
            <a:endParaRPr lang="en-US">
              <a:latin typeface="Calibri"/>
              <a:ea typeface="Calibri"/>
              <a:cs typeface="Calibri"/>
            </a:endParaRPr>
          </a:p>
          <a:p>
            <a:endParaRPr lang="en-US">
              <a:latin typeface="Calibri"/>
              <a:ea typeface="Calibri"/>
              <a:cs typeface="Calibri"/>
            </a:endParaRPr>
          </a:p>
        </p:txBody>
      </p:sp>
      <p:sp>
        <p:nvSpPr>
          <p:cNvPr id="7" name="TextBox 6">
            <a:extLst>
              <a:ext uri="{FF2B5EF4-FFF2-40B4-BE49-F238E27FC236}">
                <a16:creationId xmlns:a16="http://schemas.microsoft.com/office/drawing/2014/main" id="{D0BD6689-D981-1805-5611-3838F4EFC23D}"/>
              </a:ext>
            </a:extLst>
          </p:cNvPr>
          <p:cNvSpPr txBox="1"/>
          <p:nvPr/>
        </p:nvSpPr>
        <p:spPr>
          <a:xfrm>
            <a:off x="457200" y="1289257"/>
            <a:ext cx="8041845" cy="34985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000"/>
              </a:lnSpc>
            </a:pPr>
            <a:r>
              <a:rPr lang="en-US" sz="2800" b="1" dirty="0">
                <a:latin typeface="Open Sans"/>
                <a:ea typeface="Open Sans"/>
                <a:cs typeface="Open Sans"/>
              </a:rPr>
              <a:t>Engage:</a:t>
            </a:r>
            <a:br>
              <a:rPr lang="en-US" sz="2800" b="1" dirty="0">
                <a:latin typeface="Open Sans"/>
                <a:ea typeface="Open Sans"/>
                <a:cs typeface="Open Sans"/>
              </a:rPr>
            </a:br>
            <a:r>
              <a:rPr lang="en-US" sz="2800" b="1" dirty="0">
                <a:latin typeface="Open Sans"/>
                <a:ea typeface="Open Sans"/>
                <a:cs typeface="Open Sans"/>
              </a:rPr>
              <a:t> </a:t>
            </a:r>
            <a:r>
              <a:rPr lang="en-US" sz="2800" dirty="0">
                <a:latin typeface="Open Sans"/>
                <a:ea typeface="Open Sans"/>
                <a:cs typeface="Open Sans"/>
              </a:rPr>
              <a:t>At the height of the AIDS crisis, the world came together to create the Global Fund to Fight AIDS, Tuberculosis and Malaria. Over the past two decades</a:t>
            </a:r>
            <a:r>
              <a:rPr lang="en-US" sz="2800" b="1" dirty="0">
                <a:latin typeface="Open Sans"/>
                <a:ea typeface="Open Sans"/>
                <a:cs typeface="Open Sans"/>
              </a:rPr>
              <a:t>, this partnership has helped save 65 million lives</a:t>
            </a:r>
            <a:r>
              <a:rPr lang="en-US" sz="2800" dirty="0">
                <a:latin typeface="Open Sans"/>
                <a:ea typeface="Open Sans"/>
                <a:cs typeface="Open Sans"/>
              </a:rPr>
              <a:t> and has </a:t>
            </a:r>
            <a:r>
              <a:rPr lang="en-US" sz="2800" b="1" dirty="0">
                <a:latin typeface="Open Sans"/>
                <a:ea typeface="Open Sans"/>
                <a:cs typeface="Open Sans"/>
              </a:rPr>
              <a:t>always received bipartisan support in Congress</a:t>
            </a:r>
            <a:r>
              <a:rPr lang="en-US" sz="2800" dirty="0">
                <a:latin typeface="Open Sans"/>
                <a:ea typeface="Open Sans"/>
                <a:cs typeface="Open Sans"/>
              </a:rPr>
              <a:t>.</a:t>
            </a:r>
            <a:endParaRPr lang="en-US" sz="2800" dirty="0"/>
          </a:p>
        </p:txBody>
      </p:sp>
      <p:sp>
        <p:nvSpPr>
          <p:cNvPr id="2" name="Title 1">
            <a:extLst>
              <a:ext uri="{FF2B5EF4-FFF2-40B4-BE49-F238E27FC236}">
                <a16:creationId xmlns:a16="http://schemas.microsoft.com/office/drawing/2014/main" id="{67C2BDC6-1905-564B-2D4B-D857F839FCC2}"/>
              </a:ext>
            </a:extLst>
          </p:cNvPr>
          <p:cNvSpPr>
            <a:spLocks noGrp="1"/>
          </p:cNvSpPr>
          <p:nvPr>
            <p:ph type="title"/>
          </p:nvPr>
        </p:nvSpPr>
        <p:spPr>
          <a:xfrm>
            <a:off x="301821" y="102393"/>
            <a:ext cx="7902806" cy="920495"/>
          </a:xfrm>
        </p:spPr>
        <p:txBody>
          <a:bodyPr>
            <a:normAutofit/>
          </a:bodyPr>
          <a:lstStyle/>
          <a:p>
            <a:r>
              <a:rPr lang="en-US" sz="3200" b="1" dirty="0">
                <a:solidFill>
                  <a:srgbClr val="D50032"/>
                </a:solidFill>
                <a:latin typeface="Open Sans"/>
                <a:ea typeface="Open Sans"/>
                <a:cs typeface="Open Sans"/>
              </a:rPr>
              <a:t>Global Fund Laser Talk</a:t>
            </a:r>
            <a:endParaRPr lang="en-US" sz="3200" b="1" dirty="0">
              <a:solidFill>
                <a:srgbClr val="D50032"/>
              </a:solidFill>
            </a:endParaRPr>
          </a:p>
        </p:txBody>
      </p:sp>
    </p:spTree>
    <p:extLst>
      <p:ext uri="{BB962C8B-B14F-4D97-AF65-F5344CB8AC3E}">
        <p14:creationId xmlns:p14="http://schemas.microsoft.com/office/powerpoint/2010/main" val="17346715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0E7EE02-D1D5-EAFF-D751-733F05BFA0A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012A66-E723-DC1B-9633-A4DAEFBBA822}"/>
              </a:ext>
            </a:extLst>
          </p:cNvPr>
          <p:cNvSpPr>
            <a:spLocks noGrp="1"/>
          </p:cNvSpPr>
          <p:nvPr>
            <p:ph type="sldNum" sz="quarter" idx="12"/>
          </p:nvPr>
        </p:nvSpPr>
        <p:spPr/>
        <p:txBody>
          <a:bodyPr/>
          <a:lstStyle/>
          <a:p>
            <a:fld id="{307E6868-079E-1649-B8D1-459B42CE4DE3}" type="slidenum">
              <a:rPr lang="en-US" smtClean="0"/>
              <a:t>57</a:t>
            </a:fld>
            <a:endParaRPr lang="en-US"/>
          </a:p>
        </p:txBody>
      </p:sp>
      <p:sp>
        <p:nvSpPr>
          <p:cNvPr id="5" name="TextBox 4">
            <a:extLst>
              <a:ext uri="{FF2B5EF4-FFF2-40B4-BE49-F238E27FC236}">
                <a16:creationId xmlns:a16="http://schemas.microsoft.com/office/drawing/2014/main" id="{C01B631A-3DDA-4519-72DB-D313EB74C557}"/>
              </a:ext>
            </a:extLst>
          </p:cNvPr>
          <p:cNvSpPr txBox="1"/>
          <p:nvPr/>
        </p:nvSpPr>
        <p:spPr>
          <a:xfrm>
            <a:off x="981638" y="1289257"/>
            <a:ext cx="704448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200" b="1">
              <a:latin typeface="Open Sans"/>
              <a:ea typeface="Calibri"/>
              <a:cs typeface="Calibri"/>
            </a:endParaRPr>
          </a:p>
          <a:p>
            <a:pPr marL="342900" indent="-342900">
              <a:buFont typeface="Arial"/>
              <a:buChar char="•"/>
            </a:pPr>
            <a:endParaRPr lang="en-US" sz="2200">
              <a:latin typeface="Open Sans"/>
              <a:ea typeface="Calibri"/>
              <a:cs typeface="Calibri"/>
            </a:endParaRPr>
          </a:p>
          <a:p>
            <a:endParaRPr lang="en-US">
              <a:latin typeface="Calibri"/>
              <a:ea typeface="Calibri"/>
              <a:cs typeface="Calibri"/>
            </a:endParaRPr>
          </a:p>
          <a:p>
            <a:endParaRPr lang="en-US">
              <a:latin typeface="Calibri"/>
              <a:ea typeface="Calibri"/>
              <a:cs typeface="Calibri"/>
            </a:endParaRPr>
          </a:p>
        </p:txBody>
      </p:sp>
      <p:sp>
        <p:nvSpPr>
          <p:cNvPr id="4" name="TextBox 3">
            <a:extLst>
              <a:ext uri="{FF2B5EF4-FFF2-40B4-BE49-F238E27FC236}">
                <a16:creationId xmlns:a16="http://schemas.microsoft.com/office/drawing/2014/main" id="{701CC726-B59E-1F6E-59C9-AB9D10EB91C4}"/>
              </a:ext>
            </a:extLst>
          </p:cNvPr>
          <p:cNvSpPr txBox="1"/>
          <p:nvPr/>
        </p:nvSpPr>
        <p:spPr>
          <a:xfrm>
            <a:off x="355874" y="562640"/>
            <a:ext cx="7806488" cy="42975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dirty="0">
              <a:latin typeface="Open Sans"/>
              <a:ea typeface="Open Sans"/>
              <a:cs typeface="Open Sans"/>
            </a:endParaRPr>
          </a:p>
          <a:p>
            <a:pPr>
              <a:lnSpc>
                <a:spcPct val="114000"/>
              </a:lnSpc>
            </a:pPr>
            <a:r>
              <a:rPr lang="en-US" sz="2800" b="1" dirty="0">
                <a:latin typeface="Open Sans"/>
                <a:ea typeface="Open Sans"/>
                <a:cs typeface="Open Sans"/>
              </a:rPr>
              <a:t>Problem: </a:t>
            </a:r>
            <a:br>
              <a:rPr lang="en-US" sz="2800" b="1" dirty="0">
                <a:latin typeface="Open Sans"/>
                <a:ea typeface="Open Sans"/>
                <a:cs typeface="Open Sans"/>
              </a:rPr>
            </a:br>
            <a:r>
              <a:rPr lang="en-US" sz="2800" dirty="0">
                <a:latin typeface="Open Sans"/>
                <a:ea typeface="Open Sans"/>
                <a:cs typeface="Open Sans"/>
              </a:rPr>
              <a:t>Despite recent </a:t>
            </a:r>
            <a:r>
              <a:rPr lang="en-US" sz="2800" b="1" dirty="0">
                <a:latin typeface="Open Sans"/>
                <a:ea typeface="Open Sans"/>
                <a:cs typeface="Open Sans"/>
              </a:rPr>
              <a:t>progress in global health</a:t>
            </a:r>
            <a:r>
              <a:rPr lang="en-US" sz="2800" dirty="0">
                <a:latin typeface="Open Sans"/>
                <a:ea typeface="Open Sans"/>
                <a:cs typeface="Open Sans"/>
              </a:rPr>
              <a:t>, millions of people are still suffering and left behind by their health systems. For example, tuberculosis (TB) — </a:t>
            </a:r>
            <a:r>
              <a:rPr lang="en-US" sz="2800" b="1" dirty="0">
                <a:latin typeface="Open Sans"/>
                <a:ea typeface="Open Sans"/>
                <a:cs typeface="Open Sans"/>
              </a:rPr>
              <a:t>the world’s leading infectious disease killer </a:t>
            </a:r>
            <a:r>
              <a:rPr lang="en-US" sz="2800" dirty="0">
                <a:latin typeface="Open Sans"/>
                <a:ea typeface="Open Sans"/>
                <a:cs typeface="Open Sans"/>
              </a:rPr>
              <a:t>— sickened almost </a:t>
            </a:r>
            <a:r>
              <a:rPr lang="en-US" sz="2800" b="1" dirty="0">
                <a:latin typeface="Open Sans"/>
                <a:ea typeface="Open Sans"/>
                <a:cs typeface="Open Sans"/>
              </a:rPr>
              <a:t>11 million </a:t>
            </a:r>
            <a:r>
              <a:rPr lang="en-US" sz="2800" dirty="0">
                <a:latin typeface="Open Sans"/>
                <a:ea typeface="Open Sans"/>
                <a:cs typeface="Open Sans"/>
              </a:rPr>
              <a:t>and </a:t>
            </a:r>
            <a:r>
              <a:rPr lang="en-US" sz="2800" b="1" dirty="0">
                <a:latin typeface="Open Sans"/>
                <a:ea typeface="Open Sans"/>
                <a:cs typeface="Open Sans"/>
              </a:rPr>
              <a:t>killed 1.25 million people </a:t>
            </a:r>
            <a:r>
              <a:rPr lang="en-US" sz="2800" dirty="0">
                <a:latin typeface="Open Sans"/>
                <a:ea typeface="Open Sans"/>
                <a:cs typeface="Open Sans"/>
              </a:rPr>
              <a:t>in 2023 alone. </a:t>
            </a:r>
            <a:endParaRPr lang="en-US" sz="2800" dirty="0">
              <a:ea typeface="Calibri"/>
              <a:cs typeface="Calibri"/>
            </a:endParaRPr>
          </a:p>
        </p:txBody>
      </p:sp>
      <p:sp>
        <p:nvSpPr>
          <p:cNvPr id="2" name="Title 1">
            <a:extLst>
              <a:ext uri="{FF2B5EF4-FFF2-40B4-BE49-F238E27FC236}">
                <a16:creationId xmlns:a16="http://schemas.microsoft.com/office/drawing/2014/main" id="{4685BFA4-7FE6-2C7F-2E58-0FB28AB8D04F}"/>
              </a:ext>
            </a:extLst>
          </p:cNvPr>
          <p:cNvSpPr>
            <a:spLocks noGrp="1"/>
          </p:cNvSpPr>
          <p:nvPr>
            <p:ph type="title"/>
          </p:nvPr>
        </p:nvSpPr>
        <p:spPr>
          <a:xfrm>
            <a:off x="301821" y="102393"/>
            <a:ext cx="7902806" cy="920495"/>
          </a:xfrm>
        </p:spPr>
        <p:txBody>
          <a:bodyPr>
            <a:normAutofit/>
          </a:bodyPr>
          <a:lstStyle/>
          <a:p>
            <a:r>
              <a:rPr lang="en-US" sz="3200" b="1" dirty="0">
                <a:solidFill>
                  <a:srgbClr val="D50032"/>
                </a:solidFill>
                <a:latin typeface="Open Sans"/>
                <a:ea typeface="Open Sans"/>
                <a:cs typeface="Open Sans"/>
              </a:rPr>
              <a:t>Global Fund Laser Talk</a:t>
            </a:r>
            <a:endParaRPr lang="en-US" sz="3200" b="1" dirty="0">
              <a:solidFill>
                <a:srgbClr val="D50032"/>
              </a:solidFill>
            </a:endParaRPr>
          </a:p>
        </p:txBody>
      </p:sp>
    </p:spTree>
    <p:extLst>
      <p:ext uri="{BB962C8B-B14F-4D97-AF65-F5344CB8AC3E}">
        <p14:creationId xmlns:p14="http://schemas.microsoft.com/office/powerpoint/2010/main" val="30127377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C737A68-30C7-00B6-7D0B-34D1E7807A6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B39B0D-071D-7D1B-44EF-F6E43D5D1255}"/>
              </a:ext>
            </a:extLst>
          </p:cNvPr>
          <p:cNvSpPr>
            <a:spLocks noGrp="1"/>
          </p:cNvSpPr>
          <p:nvPr>
            <p:ph type="sldNum" sz="quarter" idx="12"/>
          </p:nvPr>
        </p:nvSpPr>
        <p:spPr/>
        <p:txBody>
          <a:bodyPr/>
          <a:lstStyle/>
          <a:p>
            <a:fld id="{307E6868-079E-1649-B8D1-459B42CE4DE3}" type="slidenum">
              <a:rPr lang="en-US" smtClean="0"/>
              <a:t>58</a:t>
            </a:fld>
            <a:endParaRPr lang="en-US"/>
          </a:p>
        </p:txBody>
      </p:sp>
      <p:sp>
        <p:nvSpPr>
          <p:cNvPr id="5" name="TextBox 4">
            <a:extLst>
              <a:ext uri="{FF2B5EF4-FFF2-40B4-BE49-F238E27FC236}">
                <a16:creationId xmlns:a16="http://schemas.microsoft.com/office/drawing/2014/main" id="{C5D14952-96C9-C250-77DC-7F3BED14018A}"/>
              </a:ext>
            </a:extLst>
          </p:cNvPr>
          <p:cNvSpPr txBox="1"/>
          <p:nvPr/>
        </p:nvSpPr>
        <p:spPr>
          <a:xfrm>
            <a:off x="981638" y="1289257"/>
            <a:ext cx="704448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200" b="1">
              <a:latin typeface="Open Sans"/>
              <a:ea typeface="Calibri"/>
              <a:cs typeface="Calibri"/>
            </a:endParaRPr>
          </a:p>
          <a:p>
            <a:pPr marL="342900" indent="-342900">
              <a:buFont typeface="Arial"/>
              <a:buChar char="•"/>
            </a:pPr>
            <a:endParaRPr lang="en-US" sz="2200">
              <a:latin typeface="Open Sans"/>
              <a:ea typeface="Calibri"/>
              <a:cs typeface="Calibri"/>
            </a:endParaRPr>
          </a:p>
          <a:p>
            <a:endParaRPr lang="en-US">
              <a:latin typeface="Calibri"/>
              <a:ea typeface="Calibri"/>
              <a:cs typeface="Calibri"/>
            </a:endParaRPr>
          </a:p>
          <a:p>
            <a:endParaRPr lang="en-US">
              <a:latin typeface="Calibri"/>
              <a:ea typeface="Calibri"/>
              <a:cs typeface="Calibri"/>
            </a:endParaRPr>
          </a:p>
        </p:txBody>
      </p:sp>
      <p:sp>
        <p:nvSpPr>
          <p:cNvPr id="4" name="TextBox 3">
            <a:extLst>
              <a:ext uri="{FF2B5EF4-FFF2-40B4-BE49-F238E27FC236}">
                <a16:creationId xmlns:a16="http://schemas.microsoft.com/office/drawing/2014/main" id="{032F2402-1310-028E-3F22-4D69A0E4ABF4}"/>
              </a:ext>
            </a:extLst>
          </p:cNvPr>
          <p:cNvSpPr txBox="1"/>
          <p:nvPr/>
        </p:nvSpPr>
        <p:spPr>
          <a:xfrm>
            <a:off x="301821" y="1289257"/>
            <a:ext cx="8739309" cy="30096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000"/>
              </a:lnSpc>
            </a:pPr>
            <a:r>
              <a:rPr lang="en-US" sz="2800" b="1" dirty="0">
                <a:latin typeface="Open Sans"/>
                <a:ea typeface="Open Sans"/>
                <a:cs typeface="Open Sans"/>
              </a:rPr>
              <a:t>Inform: </a:t>
            </a:r>
            <a:br>
              <a:rPr lang="en-US" sz="2800" b="1" dirty="0">
                <a:latin typeface="Open Sans"/>
                <a:ea typeface="Open Sans"/>
                <a:cs typeface="Open Sans"/>
              </a:rPr>
            </a:br>
            <a:r>
              <a:rPr lang="en-US" sz="2800" dirty="0">
                <a:latin typeface="Open Sans"/>
                <a:ea typeface="Open Sans"/>
                <a:cs typeface="Open Sans"/>
              </a:rPr>
              <a:t>This fall, world leaders will make new pledges to the Global Fund. The U.S. has played a key leadership role for decades. </a:t>
            </a:r>
            <a:r>
              <a:rPr lang="en-US" sz="2800" b="1" dirty="0">
                <a:latin typeface="Open Sans"/>
                <a:ea typeface="Open Sans"/>
                <a:cs typeface="Open Sans"/>
              </a:rPr>
              <a:t>Our pledges bring other donors to the table</a:t>
            </a:r>
            <a:r>
              <a:rPr lang="en-US" sz="2800" dirty="0">
                <a:latin typeface="Open Sans"/>
                <a:ea typeface="Open Sans"/>
                <a:cs typeface="Open Sans"/>
              </a:rPr>
              <a:t> by committing to </a:t>
            </a:r>
            <a:r>
              <a:rPr lang="en-US" sz="2800" b="1" dirty="0">
                <a:latin typeface="Open Sans"/>
                <a:ea typeface="Open Sans"/>
                <a:cs typeface="Open Sans"/>
              </a:rPr>
              <a:t>matching $1 for every $2 </a:t>
            </a:r>
            <a:r>
              <a:rPr lang="en-US" sz="2800" dirty="0">
                <a:latin typeface="Open Sans"/>
                <a:ea typeface="Open Sans"/>
                <a:cs typeface="Open Sans"/>
              </a:rPr>
              <a:t>from other countries.</a:t>
            </a:r>
          </a:p>
        </p:txBody>
      </p:sp>
      <p:sp>
        <p:nvSpPr>
          <p:cNvPr id="2" name="Title 1">
            <a:extLst>
              <a:ext uri="{FF2B5EF4-FFF2-40B4-BE49-F238E27FC236}">
                <a16:creationId xmlns:a16="http://schemas.microsoft.com/office/drawing/2014/main" id="{D6A97C35-6EA9-1F71-BB42-F7435F934AD9}"/>
              </a:ext>
            </a:extLst>
          </p:cNvPr>
          <p:cNvSpPr>
            <a:spLocks noGrp="1"/>
          </p:cNvSpPr>
          <p:nvPr>
            <p:ph type="title"/>
          </p:nvPr>
        </p:nvSpPr>
        <p:spPr>
          <a:xfrm>
            <a:off x="301821" y="102393"/>
            <a:ext cx="7902806" cy="920495"/>
          </a:xfrm>
        </p:spPr>
        <p:txBody>
          <a:bodyPr>
            <a:normAutofit/>
          </a:bodyPr>
          <a:lstStyle/>
          <a:p>
            <a:r>
              <a:rPr lang="en-US" sz="3200" b="1" dirty="0">
                <a:solidFill>
                  <a:srgbClr val="D50032"/>
                </a:solidFill>
                <a:latin typeface="Open Sans"/>
                <a:ea typeface="Open Sans"/>
                <a:cs typeface="Open Sans"/>
              </a:rPr>
              <a:t>Global Fund Laser Talk</a:t>
            </a:r>
            <a:endParaRPr lang="en-US" sz="3200" b="1" dirty="0">
              <a:solidFill>
                <a:srgbClr val="D50032"/>
              </a:solidFill>
            </a:endParaRPr>
          </a:p>
        </p:txBody>
      </p:sp>
    </p:spTree>
    <p:extLst>
      <p:ext uri="{BB962C8B-B14F-4D97-AF65-F5344CB8AC3E}">
        <p14:creationId xmlns:p14="http://schemas.microsoft.com/office/powerpoint/2010/main" val="41652352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E9E8F46-BF13-FCB3-3523-3AD447DD2D1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157D90-A264-BA20-136A-8D28EDC20B8F}"/>
              </a:ext>
            </a:extLst>
          </p:cNvPr>
          <p:cNvSpPr>
            <a:spLocks noGrp="1"/>
          </p:cNvSpPr>
          <p:nvPr>
            <p:ph type="sldNum" sz="quarter" idx="12"/>
          </p:nvPr>
        </p:nvSpPr>
        <p:spPr/>
        <p:txBody>
          <a:bodyPr/>
          <a:lstStyle/>
          <a:p>
            <a:fld id="{307E6868-079E-1649-B8D1-459B42CE4DE3}" type="slidenum">
              <a:rPr lang="en-US" smtClean="0"/>
              <a:t>59</a:t>
            </a:fld>
            <a:endParaRPr lang="en-US"/>
          </a:p>
        </p:txBody>
      </p:sp>
      <p:sp>
        <p:nvSpPr>
          <p:cNvPr id="5" name="TextBox 4">
            <a:extLst>
              <a:ext uri="{FF2B5EF4-FFF2-40B4-BE49-F238E27FC236}">
                <a16:creationId xmlns:a16="http://schemas.microsoft.com/office/drawing/2014/main" id="{4AD460FE-280B-4583-F18B-AB767AADD59B}"/>
              </a:ext>
            </a:extLst>
          </p:cNvPr>
          <p:cNvSpPr txBox="1"/>
          <p:nvPr/>
        </p:nvSpPr>
        <p:spPr>
          <a:xfrm>
            <a:off x="981638" y="1289257"/>
            <a:ext cx="704448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200" b="1">
              <a:latin typeface="Open Sans"/>
              <a:ea typeface="Calibri"/>
              <a:cs typeface="Calibri"/>
            </a:endParaRPr>
          </a:p>
          <a:p>
            <a:pPr marL="342900" indent="-342900">
              <a:buFont typeface="Arial"/>
              <a:buChar char="•"/>
            </a:pPr>
            <a:endParaRPr lang="en-US" sz="2200">
              <a:latin typeface="Open Sans"/>
              <a:ea typeface="Calibri"/>
              <a:cs typeface="Calibri"/>
            </a:endParaRPr>
          </a:p>
          <a:p>
            <a:endParaRPr lang="en-US">
              <a:latin typeface="Calibri"/>
              <a:ea typeface="Calibri"/>
              <a:cs typeface="Calibri"/>
            </a:endParaRPr>
          </a:p>
          <a:p>
            <a:endParaRPr lang="en-US">
              <a:latin typeface="Calibri"/>
              <a:ea typeface="Calibri"/>
              <a:cs typeface="Calibri"/>
            </a:endParaRPr>
          </a:p>
        </p:txBody>
      </p:sp>
      <p:sp>
        <p:nvSpPr>
          <p:cNvPr id="4" name="TextBox 3">
            <a:extLst>
              <a:ext uri="{FF2B5EF4-FFF2-40B4-BE49-F238E27FC236}">
                <a16:creationId xmlns:a16="http://schemas.microsoft.com/office/drawing/2014/main" id="{215CFEC6-84B9-FDE3-5751-CCEEC1E86D90}"/>
              </a:ext>
            </a:extLst>
          </p:cNvPr>
          <p:cNvSpPr txBox="1"/>
          <p:nvPr/>
        </p:nvSpPr>
        <p:spPr>
          <a:xfrm>
            <a:off x="301822" y="891540"/>
            <a:ext cx="8693588" cy="39897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000"/>
              </a:lnSpc>
            </a:pPr>
            <a:r>
              <a:rPr lang="en-US" sz="2800" b="1" dirty="0">
                <a:latin typeface="Open Sans"/>
                <a:ea typeface="Open Sans"/>
                <a:cs typeface="Open Sans"/>
              </a:rPr>
              <a:t>Call to Action: </a:t>
            </a:r>
            <a:br>
              <a:rPr lang="en-US" sz="2800" b="1" dirty="0">
                <a:latin typeface="Open Sans"/>
                <a:ea typeface="Open Sans"/>
                <a:cs typeface="Open Sans"/>
              </a:rPr>
            </a:br>
            <a:r>
              <a:rPr lang="en-US" sz="2800" dirty="0">
                <a:latin typeface="Open Sans"/>
                <a:ea typeface="Open Sans"/>
                <a:cs typeface="Open Sans"/>
              </a:rPr>
              <a:t>We need bipartisan leadership in Congress to deliver vital funding for the Global Fund. This also encourages other donors to come forward. </a:t>
            </a:r>
            <a:r>
              <a:rPr lang="en-US" sz="2800" b="1" dirty="0">
                <a:latin typeface="Open Sans"/>
                <a:ea typeface="Open Sans"/>
                <a:cs typeface="Open Sans"/>
              </a:rPr>
              <a:t>Can we count on you to commit to continuing the U.S. 1:2 match</a:t>
            </a:r>
            <a:r>
              <a:rPr lang="en-US" sz="2800" dirty="0">
                <a:latin typeface="Open Sans"/>
                <a:ea typeface="Open Sans"/>
                <a:cs typeface="Open Sans"/>
              </a:rPr>
              <a:t>, and </a:t>
            </a:r>
            <a:r>
              <a:rPr lang="en-US" sz="2800" b="1" dirty="0">
                <a:latin typeface="Open Sans"/>
                <a:ea typeface="Open Sans"/>
                <a:cs typeface="Open Sans"/>
              </a:rPr>
              <a:t>will you also reach out to appropriators to ensure that this is included in the FY26 spending bill</a:t>
            </a:r>
            <a:r>
              <a:rPr lang="en-US" sz="2800" dirty="0">
                <a:latin typeface="Open Sans"/>
                <a:ea typeface="Open Sans"/>
                <a:cs typeface="Open Sans"/>
              </a:rPr>
              <a:t>?</a:t>
            </a:r>
            <a:endParaRPr lang="en-US" sz="2800" dirty="0"/>
          </a:p>
        </p:txBody>
      </p:sp>
      <p:sp>
        <p:nvSpPr>
          <p:cNvPr id="2" name="Title 1">
            <a:extLst>
              <a:ext uri="{FF2B5EF4-FFF2-40B4-BE49-F238E27FC236}">
                <a16:creationId xmlns:a16="http://schemas.microsoft.com/office/drawing/2014/main" id="{71AA9FCE-09A1-1B3A-56DF-A3257E358F92}"/>
              </a:ext>
            </a:extLst>
          </p:cNvPr>
          <p:cNvSpPr>
            <a:spLocks noGrp="1"/>
          </p:cNvSpPr>
          <p:nvPr>
            <p:ph type="title"/>
          </p:nvPr>
        </p:nvSpPr>
        <p:spPr>
          <a:xfrm>
            <a:off x="301821" y="102393"/>
            <a:ext cx="7902806" cy="920495"/>
          </a:xfrm>
        </p:spPr>
        <p:txBody>
          <a:bodyPr>
            <a:normAutofit/>
          </a:bodyPr>
          <a:lstStyle/>
          <a:p>
            <a:r>
              <a:rPr lang="en-US" sz="3200" b="1" dirty="0">
                <a:solidFill>
                  <a:srgbClr val="D50032"/>
                </a:solidFill>
                <a:latin typeface="Open Sans"/>
                <a:ea typeface="Open Sans"/>
                <a:cs typeface="Open Sans"/>
              </a:rPr>
              <a:t>Global Fund Laser Talk</a:t>
            </a:r>
            <a:endParaRPr lang="en-US" sz="3200" b="1" dirty="0">
              <a:solidFill>
                <a:srgbClr val="D50032"/>
              </a:solidFill>
            </a:endParaRPr>
          </a:p>
        </p:txBody>
      </p:sp>
    </p:spTree>
    <p:extLst>
      <p:ext uri="{BB962C8B-B14F-4D97-AF65-F5344CB8AC3E}">
        <p14:creationId xmlns:p14="http://schemas.microsoft.com/office/powerpoint/2010/main" val="1236390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6">
          <a:extLst>
            <a:ext uri="{FF2B5EF4-FFF2-40B4-BE49-F238E27FC236}">
              <a16:creationId xmlns:a16="http://schemas.microsoft.com/office/drawing/2014/main" id="{93E979C5-3DBB-37BE-6C66-B50A620782E3}"/>
            </a:ext>
          </a:extLst>
        </p:cNvPr>
        <p:cNvGrpSpPr/>
        <p:nvPr/>
      </p:nvGrpSpPr>
      <p:grpSpPr>
        <a:xfrm>
          <a:off x="0" y="0"/>
          <a:ext cx="0" cy="0"/>
          <a:chOff x="0" y="0"/>
          <a:chExt cx="0" cy="0"/>
        </a:xfrm>
      </p:grpSpPr>
      <p:pic>
        <p:nvPicPr>
          <p:cNvPr id="319" name="Google Shape;319;g21ba38bafd0_0_10">
            <a:extLst>
              <a:ext uri="{FF2B5EF4-FFF2-40B4-BE49-F238E27FC236}">
                <a16:creationId xmlns:a16="http://schemas.microsoft.com/office/drawing/2014/main" id="{E674E3CD-267E-96FE-706F-9ABB46EDD88D}"/>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
        <p:nvSpPr>
          <p:cNvPr id="3" name="TextBox 2">
            <a:extLst>
              <a:ext uri="{FF2B5EF4-FFF2-40B4-BE49-F238E27FC236}">
                <a16:creationId xmlns:a16="http://schemas.microsoft.com/office/drawing/2014/main" id="{90B7ACF6-D35A-288A-29A0-D7E1B927B7CC}"/>
              </a:ext>
            </a:extLst>
          </p:cNvPr>
          <p:cNvSpPr txBox="1"/>
          <p:nvPr/>
        </p:nvSpPr>
        <p:spPr>
          <a:xfrm>
            <a:off x="442024" y="214843"/>
            <a:ext cx="8701976" cy="646331"/>
          </a:xfrm>
          <a:prstGeom prst="rect">
            <a:avLst/>
          </a:prstGeom>
          <a:noFill/>
        </p:spPr>
        <p:txBody>
          <a:bodyPr wrap="square">
            <a:spAutoFit/>
          </a:bodyPr>
          <a:lstStyle/>
          <a:p>
            <a:pPr algn="ctr"/>
            <a:r>
              <a:rPr lang="en-US" sz="3600" b="1" dirty="0">
                <a:solidFill>
                  <a:schemeClr val="dk1"/>
                </a:solidFill>
                <a:latin typeface="Open Sans"/>
                <a:ea typeface="Open Sans"/>
                <a:cs typeface="Open Sans"/>
                <a:sym typeface="Open Sans"/>
              </a:rPr>
              <a:t>Guest Speaker</a:t>
            </a:r>
            <a:endParaRPr lang="en-US" sz="3600" dirty="0"/>
          </a:p>
        </p:txBody>
      </p:sp>
      <p:sp>
        <p:nvSpPr>
          <p:cNvPr id="2" name="TextBox 1">
            <a:extLst>
              <a:ext uri="{FF2B5EF4-FFF2-40B4-BE49-F238E27FC236}">
                <a16:creationId xmlns:a16="http://schemas.microsoft.com/office/drawing/2014/main" id="{A73FCBF5-DB23-86FF-18E8-2B084209C82F}"/>
              </a:ext>
            </a:extLst>
          </p:cNvPr>
          <p:cNvSpPr txBox="1"/>
          <p:nvPr/>
        </p:nvSpPr>
        <p:spPr>
          <a:xfrm>
            <a:off x="3866920" y="1823292"/>
            <a:ext cx="4676661" cy="2246769"/>
          </a:xfrm>
          <a:prstGeom prst="rect">
            <a:avLst/>
          </a:prstGeom>
          <a:noFill/>
        </p:spPr>
        <p:txBody>
          <a:bodyPr wrap="square" rtlCol="0">
            <a:spAutoFit/>
          </a:bodyPr>
          <a:lstStyle/>
          <a:p>
            <a:pPr algn="ctr"/>
            <a:r>
              <a:rPr lang="en-US" sz="2800" b="1" dirty="0">
                <a:latin typeface="Open Sans"/>
                <a:ea typeface="Open Sans"/>
                <a:cs typeface="Open Sans"/>
                <a:sym typeface="Open Sans"/>
              </a:rPr>
              <a:t>Guest Speaker, </a:t>
            </a:r>
            <a:br>
              <a:rPr lang="en-US" sz="2800" b="1" dirty="0">
                <a:latin typeface="Open Sans"/>
                <a:ea typeface="Open Sans"/>
                <a:cs typeface="Open Sans"/>
                <a:sym typeface="Open Sans"/>
              </a:rPr>
            </a:br>
            <a:r>
              <a:rPr lang="en-US" sz="2800" b="1" dirty="0">
                <a:latin typeface="Open Sans"/>
                <a:ea typeface="Open Sans"/>
                <a:cs typeface="Open Sans"/>
                <a:sym typeface="Open Sans"/>
              </a:rPr>
              <a:t>Dr. Oraib Al Smadi</a:t>
            </a:r>
            <a:br>
              <a:rPr lang="en-US" sz="2800" b="1" dirty="0">
                <a:latin typeface="Open Sans"/>
                <a:ea typeface="Open Sans"/>
                <a:cs typeface="Open Sans"/>
                <a:sym typeface="Open Sans"/>
              </a:rPr>
            </a:br>
            <a:r>
              <a:rPr lang="en-US" sz="2800" b="1" dirty="0">
                <a:latin typeface="Open Sans"/>
                <a:ea typeface="Open Sans"/>
                <a:cs typeface="Open Sans"/>
                <a:sym typeface="Open Sans"/>
              </a:rPr>
              <a:t>President </a:t>
            </a:r>
            <a:br>
              <a:rPr lang="en-US" sz="2800" b="1" dirty="0">
                <a:latin typeface="Open Sans"/>
                <a:ea typeface="Open Sans"/>
                <a:cs typeface="Open Sans"/>
                <a:sym typeface="Open Sans"/>
              </a:rPr>
            </a:br>
            <a:r>
              <a:rPr lang="en-US" sz="2800" b="1" dirty="0">
                <a:latin typeface="Open Sans"/>
                <a:ea typeface="Open Sans"/>
                <a:cs typeface="Open Sans"/>
                <a:sym typeface="Open Sans"/>
              </a:rPr>
              <a:t>Jordan Society of Family Medicine (JSFM)</a:t>
            </a:r>
            <a:endParaRPr lang="en-US" sz="2800" dirty="0"/>
          </a:p>
        </p:txBody>
      </p:sp>
      <p:pic>
        <p:nvPicPr>
          <p:cNvPr id="2050" name="Picture 2">
            <a:extLst>
              <a:ext uri="{FF2B5EF4-FFF2-40B4-BE49-F238E27FC236}">
                <a16:creationId xmlns:a16="http://schemas.microsoft.com/office/drawing/2014/main" id="{1C69F78F-236A-BA2D-F05B-F2C1BB3D82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7228" y="1550708"/>
            <a:ext cx="1497615" cy="2519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0129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603352B-55CD-ECF2-B5E4-EB3AB67DA9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F27596-895D-779E-DF51-FA2B4A4D1295}"/>
              </a:ext>
            </a:extLst>
          </p:cNvPr>
          <p:cNvSpPr>
            <a:spLocks noGrp="1"/>
          </p:cNvSpPr>
          <p:nvPr>
            <p:ph type="title"/>
          </p:nvPr>
        </p:nvSpPr>
        <p:spPr/>
        <p:txBody>
          <a:bodyPr>
            <a:normAutofit/>
          </a:bodyPr>
          <a:lstStyle/>
          <a:p>
            <a:r>
              <a:rPr lang="en-US" sz="3600" b="1" dirty="0">
                <a:solidFill>
                  <a:srgbClr val="D50032"/>
                </a:solidFill>
                <a:latin typeface="Open Sans"/>
                <a:ea typeface="Open Sans"/>
                <a:cs typeface="Open Sans"/>
              </a:rPr>
              <a:t>Additional Resources</a:t>
            </a:r>
            <a:endParaRPr lang="en-US" sz="3600" b="1" dirty="0">
              <a:solidFill>
                <a:srgbClr val="D50032"/>
              </a:solidFill>
            </a:endParaRPr>
          </a:p>
        </p:txBody>
      </p:sp>
      <p:sp>
        <p:nvSpPr>
          <p:cNvPr id="3" name="Slide Number Placeholder 2">
            <a:extLst>
              <a:ext uri="{FF2B5EF4-FFF2-40B4-BE49-F238E27FC236}">
                <a16:creationId xmlns:a16="http://schemas.microsoft.com/office/drawing/2014/main" id="{99DE9EAE-9D2C-8A22-F703-DD7A8AD8C554}"/>
              </a:ext>
            </a:extLst>
          </p:cNvPr>
          <p:cNvSpPr>
            <a:spLocks noGrp="1"/>
          </p:cNvSpPr>
          <p:nvPr>
            <p:ph type="sldNum" sz="quarter" idx="12"/>
          </p:nvPr>
        </p:nvSpPr>
        <p:spPr/>
        <p:txBody>
          <a:bodyPr/>
          <a:lstStyle/>
          <a:p>
            <a:fld id="{307E6868-079E-1649-B8D1-459B42CE4DE3}" type="slidenum">
              <a:rPr lang="en-US" smtClean="0"/>
              <a:t>60</a:t>
            </a:fld>
            <a:endParaRPr lang="en-US"/>
          </a:p>
        </p:txBody>
      </p:sp>
      <p:sp>
        <p:nvSpPr>
          <p:cNvPr id="5" name="TextBox 4">
            <a:extLst>
              <a:ext uri="{FF2B5EF4-FFF2-40B4-BE49-F238E27FC236}">
                <a16:creationId xmlns:a16="http://schemas.microsoft.com/office/drawing/2014/main" id="{87F9C654-2C0C-5D0A-D265-F0B22B246917}"/>
              </a:ext>
            </a:extLst>
          </p:cNvPr>
          <p:cNvSpPr txBox="1"/>
          <p:nvPr/>
        </p:nvSpPr>
        <p:spPr>
          <a:xfrm>
            <a:off x="0" y="762274"/>
            <a:ext cx="914400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200" dirty="0">
              <a:latin typeface="Open Sans"/>
              <a:ea typeface="Calibri"/>
              <a:cs typeface="Calibri"/>
            </a:endParaRPr>
          </a:p>
          <a:p>
            <a:pPr algn="ctr"/>
            <a:endParaRPr lang="en-US" sz="2000" dirty="0">
              <a:latin typeface="Open Sans"/>
              <a:ea typeface="Calibri"/>
              <a:cs typeface="Calibri"/>
            </a:endParaRPr>
          </a:p>
          <a:p>
            <a:r>
              <a:rPr lang="en-US" sz="2400" b="1" dirty="0">
                <a:latin typeface="Open Sans"/>
                <a:ea typeface="Calibri"/>
                <a:cs typeface="Calibri"/>
              </a:rPr>
              <a:t>2024 Global Fund Report: </a:t>
            </a:r>
            <a:r>
              <a:rPr lang="en-US" sz="2400" b="1" dirty="0">
                <a:latin typeface="Open Sans"/>
                <a:ea typeface="Calibri"/>
                <a:cs typeface="Calibri"/>
                <a:hlinkClick r:id="rId2"/>
              </a:rPr>
              <a:t>https://tinyurl.com/GF2024Report</a:t>
            </a:r>
            <a:br>
              <a:rPr lang="en-US" sz="2400" b="1" dirty="0">
                <a:latin typeface="Open Sans"/>
                <a:ea typeface="Calibri"/>
                <a:cs typeface="Calibri"/>
              </a:rPr>
            </a:br>
            <a:endParaRPr lang="en-US" sz="2400" b="1" dirty="0">
              <a:ea typeface="Calibri"/>
              <a:cs typeface="Calibri"/>
            </a:endParaRPr>
          </a:p>
          <a:p>
            <a:r>
              <a:rPr lang="en-US" sz="2400" b="1" dirty="0">
                <a:latin typeface="Open Sans"/>
                <a:ea typeface="Calibri"/>
                <a:cs typeface="Calibri"/>
              </a:rPr>
              <a:t>Gavi, the Vaccine Alliance Progress Report:</a:t>
            </a:r>
            <a:br>
              <a:rPr lang="en-US" sz="2400" b="1" dirty="0">
                <a:latin typeface="Open Sans"/>
                <a:ea typeface="Calibri"/>
                <a:cs typeface="Calibri"/>
              </a:rPr>
            </a:br>
            <a:r>
              <a:rPr lang="en-US" sz="2400" b="1" dirty="0">
                <a:latin typeface="Open Sans"/>
                <a:ea typeface="Calibri"/>
                <a:cs typeface="Calibri"/>
                <a:hlinkClick r:id="rId3"/>
              </a:rPr>
              <a:t>https://www.gavi.org/progress-report</a:t>
            </a:r>
            <a:r>
              <a:rPr lang="en-US" sz="2400" b="1" dirty="0">
                <a:latin typeface="Open Sans"/>
                <a:ea typeface="Calibri"/>
                <a:cs typeface="Calibri"/>
              </a:rPr>
              <a:t> </a:t>
            </a:r>
            <a:endParaRPr lang="en-US" sz="2400" b="1" dirty="0">
              <a:ea typeface="+mn-lt"/>
              <a:cs typeface="+mn-lt"/>
            </a:endParaRPr>
          </a:p>
        </p:txBody>
      </p:sp>
    </p:spTree>
    <p:extLst>
      <p:ext uri="{BB962C8B-B14F-4D97-AF65-F5344CB8AC3E}">
        <p14:creationId xmlns:p14="http://schemas.microsoft.com/office/powerpoint/2010/main" val="1600644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7ABAA171-0F70-2952-E136-30CDC6E0611E}"/>
            </a:ext>
          </a:extLst>
        </p:cNvPr>
        <p:cNvGrpSpPr/>
        <p:nvPr/>
      </p:nvGrpSpPr>
      <p:grpSpPr>
        <a:xfrm>
          <a:off x="0" y="0"/>
          <a:ext cx="0" cy="0"/>
          <a:chOff x="0" y="0"/>
          <a:chExt cx="0" cy="0"/>
        </a:xfrm>
      </p:grpSpPr>
      <p:sp>
        <p:nvSpPr>
          <p:cNvPr id="265" name="Google Shape;265;g14388b835e1_0_23">
            <a:extLst>
              <a:ext uri="{FF2B5EF4-FFF2-40B4-BE49-F238E27FC236}">
                <a16:creationId xmlns:a16="http://schemas.microsoft.com/office/drawing/2014/main" id="{7A9272BC-2D40-A910-FD98-8B4E80F1BAE9}"/>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
        <p:nvSpPr>
          <p:cNvPr id="266" name="Google Shape;266;g14388b835e1_0_23">
            <a:extLst>
              <a:ext uri="{FF2B5EF4-FFF2-40B4-BE49-F238E27FC236}">
                <a16:creationId xmlns:a16="http://schemas.microsoft.com/office/drawing/2014/main" id="{187246F7-5942-B791-87C9-D42814F7502D}"/>
              </a:ext>
            </a:extLst>
          </p:cNvPr>
          <p:cNvSpPr txBox="1"/>
          <p:nvPr/>
        </p:nvSpPr>
        <p:spPr>
          <a:xfrm>
            <a:off x="0" y="1968394"/>
            <a:ext cx="9111475" cy="1333156"/>
          </a:xfrm>
          <a:prstGeom prst="rect">
            <a:avLst/>
          </a:prstGeom>
          <a:noFill/>
          <a:ln>
            <a:noFill/>
          </a:ln>
        </p:spPr>
        <p:txBody>
          <a:bodyPr spcFirstLastPara="1" wrap="square" lIns="91425" tIns="45700" rIns="91425" bIns="45700" anchor="t" anchorCtr="0">
            <a:normAutofit/>
          </a:bodyPr>
          <a:lstStyle/>
          <a:p>
            <a:pPr marL="71120" lvl="3" algn="ctr">
              <a:spcBef>
                <a:spcPts val="640"/>
              </a:spcBef>
              <a:buClr>
                <a:schemeClr val="dk1"/>
              </a:buClr>
              <a:buSzPct val="100000"/>
            </a:pPr>
            <a:r>
              <a:rPr lang="en-US" sz="3200" b="1" dirty="0">
                <a:solidFill>
                  <a:schemeClr val="dk1"/>
                </a:solidFill>
                <a:latin typeface="Open Sans"/>
                <a:ea typeface="Open Sans"/>
                <a:cs typeface="Open Sans"/>
                <a:sym typeface="Open Sans"/>
              </a:rPr>
              <a:t>Government Shut Down </a:t>
            </a:r>
            <a:br>
              <a:rPr lang="en-US" sz="3200" b="1" dirty="0">
                <a:solidFill>
                  <a:schemeClr val="dk1"/>
                </a:solidFill>
                <a:latin typeface="Open Sans"/>
                <a:ea typeface="Open Sans"/>
                <a:cs typeface="Open Sans"/>
                <a:sym typeface="Open Sans"/>
              </a:rPr>
            </a:br>
            <a:r>
              <a:rPr lang="en-US" sz="3200" b="1" dirty="0">
                <a:solidFill>
                  <a:schemeClr val="dk1"/>
                </a:solidFill>
                <a:latin typeface="Open Sans"/>
                <a:ea typeface="Open Sans"/>
                <a:cs typeface="Open Sans"/>
                <a:sym typeface="Open Sans"/>
              </a:rPr>
              <a:t>October 1, 2025 – November 12, 2025</a:t>
            </a:r>
            <a:endParaRPr lang="en-US" sz="3200" b="1" dirty="0">
              <a:latin typeface="Open Sans"/>
              <a:ea typeface="Open Sans"/>
              <a:cs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pic>
        <p:nvPicPr>
          <p:cNvPr id="2" name="Google Shape;319;g21ba38bafd0_0_10">
            <a:extLst>
              <a:ext uri="{FF2B5EF4-FFF2-40B4-BE49-F238E27FC236}">
                <a16:creationId xmlns:a16="http://schemas.microsoft.com/office/drawing/2014/main" id="{17B767B5-E7B9-E435-6FE9-71005AFA129D}"/>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Tree>
    <p:extLst>
      <p:ext uri="{BB962C8B-B14F-4D97-AF65-F5344CB8AC3E}">
        <p14:creationId xmlns:p14="http://schemas.microsoft.com/office/powerpoint/2010/main" val="3865841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60DB71B5-99E0-30C8-3C0F-E04B7D6C4E49}"/>
            </a:ext>
          </a:extLst>
        </p:cNvPr>
        <p:cNvGrpSpPr/>
        <p:nvPr/>
      </p:nvGrpSpPr>
      <p:grpSpPr>
        <a:xfrm>
          <a:off x="0" y="0"/>
          <a:ext cx="0" cy="0"/>
          <a:chOff x="0" y="0"/>
          <a:chExt cx="0" cy="0"/>
        </a:xfrm>
      </p:grpSpPr>
      <p:sp>
        <p:nvSpPr>
          <p:cNvPr id="264" name="Google Shape;264;g14388b835e1_0_23">
            <a:extLst>
              <a:ext uri="{FF2B5EF4-FFF2-40B4-BE49-F238E27FC236}">
                <a16:creationId xmlns:a16="http://schemas.microsoft.com/office/drawing/2014/main" id="{914CE008-02D1-7D0F-3E20-9B5D39395229}"/>
              </a:ext>
            </a:extLst>
          </p:cNvPr>
          <p:cNvSpPr txBox="1">
            <a:spLocks noGrp="1"/>
          </p:cNvSpPr>
          <p:nvPr>
            <p:ph type="subTitle" idx="1"/>
          </p:nvPr>
        </p:nvSpPr>
        <p:spPr>
          <a:xfrm>
            <a:off x="2129704" y="180807"/>
            <a:ext cx="6032226" cy="85077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dirty="0">
                <a:solidFill>
                  <a:schemeClr val="dk1"/>
                </a:solidFill>
                <a:latin typeface="Open Sans"/>
                <a:ea typeface="Open Sans"/>
                <a:cs typeface="Open Sans"/>
                <a:sym typeface="Open Sans"/>
              </a:rPr>
              <a:t>Last week’s House Vote</a:t>
            </a:r>
            <a:endParaRPr b="1" dirty="0">
              <a:solidFill>
                <a:schemeClr val="dk1"/>
              </a:solidFill>
              <a:latin typeface="Open Sans"/>
              <a:ea typeface="Open Sans"/>
              <a:cs typeface="Open Sans"/>
              <a:sym typeface="Open Sans"/>
            </a:endParaRPr>
          </a:p>
        </p:txBody>
      </p:sp>
      <p:sp>
        <p:nvSpPr>
          <p:cNvPr id="265" name="Google Shape;265;g14388b835e1_0_23">
            <a:extLst>
              <a:ext uri="{FF2B5EF4-FFF2-40B4-BE49-F238E27FC236}">
                <a16:creationId xmlns:a16="http://schemas.microsoft.com/office/drawing/2014/main" id="{78965BCB-2957-CDEA-90E2-7142FB72A494}"/>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
        <p:nvSpPr>
          <p:cNvPr id="266" name="Google Shape;266;g14388b835e1_0_23">
            <a:extLst>
              <a:ext uri="{FF2B5EF4-FFF2-40B4-BE49-F238E27FC236}">
                <a16:creationId xmlns:a16="http://schemas.microsoft.com/office/drawing/2014/main" id="{19A85FBD-3AC6-3C3A-3C67-ACD10027BDC2}"/>
              </a:ext>
            </a:extLst>
          </p:cNvPr>
          <p:cNvSpPr txBox="1"/>
          <p:nvPr/>
        </p:nvSpPr>
        <p:spPr>
          <a:xfrm>
            <a:off x="-45560" y="1095844"/>
            <a:ext cx="9111475" cy="4226056"/>
          </a:xfrm>
          <a:prstGeom prst="rect">
            <a:avLst/>
          </a:prstGeom>
          <a:noFill/>
          <a:ln>
            <a:noFill/>
          </a:ln>
        </p:spPr>
        <p:txBody>
          <a:bodyPr spcFirstLastPara="1" wrap="square" lIns="91425" tIns="45700" rIns="91425" bIns="45700" anchor="t" anchorCtr="0">
            <a:normAutofit/>
          </a:bodyPr>
          <a:lstStyle/>
          <a:p>
            <a:pPr marL="585470" lvl="3" indent="-514350">
              <a:spcBef>
                <a:spcPts val="640"/>
              </a:spcBef>
              <a:buClr>
                <a:schemeClr val="dk1"/>
              </a:buClr>
              <a:buSzPct val="100000"/>
              <a:buFont typeface="Arial" panose="020B0604020202020204" pitchFamily="34" charset="0"/>
              <a:buChar char="•"/>
            </a:pPr>
            <a:r>
              <a:rPr lang="en-US" sz="2600" dirty="0">
                <a:solidFill>
                  <a:schemeClr val="dk1"/>
                </a:solidFill>
                <a:latin typeface="Open Sans"/>
                <a:ea typeface="Open Sans"/>
                <a:cs typeface="Open Sans"/>
                <a:sym typeface="Open Sans"/>
              </a:rPr>
              <a:t>Government reopened after a 43-day shut down (the longest in U.S. history)</a:t>
            </a:r>
          </a:p>
          <a:p>
            <a:pPr marL="528320" lvl="3" indent="-457200">
              <a:spcBef>
                <a:spcPts val="640"/>
              </a:spcBef>
              <a:buClr>
                <a:schemeClr val="dk1"/>
              </a:buClr>
              <a:buSzPct val="100000"/>
              <a:buFont typeface="Arial" panose="020B0604020202020204" pitchFamily="34" charset="0"/>
              <a:buChar char="•"/>
            </a:pPr>
            <a:r>
              <a:rPr lang="en-US" sz="2600" dirty="0">
                <a:solidFill>
                  <a:schemeClr val="dk1"/>
                </a:solidFill>
                <a:latin typeface="Open Sans"/>
                <a:ea typeface="Open Sans"/>
                <a:cs typeface="Open Sans"/>
                <a:sym typeface="Open Sans"/>
              </a:rPr>
              <a:t>Funds </a:t>
            </a:r>
            <a:r>
              <a:rPr lang="en-US" sz="2600" u="sng" dirty="0">
                <a:solidFill>
                  <a:schemeClr val="dk1"/>
                </a:solidFill>
                <a:latin typeface="Open Sans"/>
                <a:ea typeface="Open Sans"/>
                <a:cs typeface="Open Sans"/>
                <a:sym typeface="Open Sans"/>
              </a:rPr>
              <a:t>most</a:t>
            </a:r>
            <a:r>
              <a:rPr lang="en-US" sz="2600" dirty="0">
                <a:solidFill>
                  <a:schemeClr val="dk1"/>
                </a:solidFill>
                <a:latin typeface="Open Sans"/>
                <a:ea typeface="Open Sans"/>
                <a:cs typeface="Open Sans"/>
                <a:sym typeface="Open Sans"/>
              </a:rPr>
              <a:t> of the federal government through January 30,2026</a:t>
            </a:r>
            <a:br>
              <a:rPr lang="en-US" sz="2600" dirty="0">
                <a:solidFill>
                  <a:schemeClr val="dk1"/>
                </a:solidFill>
                <a:latin typeface="Open Sans"/>
                <a:ea typeface="Open Sans"/>
                <a:cs typeface="Open Sans"/>
                <a:sym typeface="Open Sans"/>
              </a:rPr>
            </a:br>
            <a:endParaRPr lang="en-US" sz="2600" dirty="0">
              <a:solidFill>
                <a:schemeClr val="dk1"/>
              </a:solidFill>
              <a:latin typeface="Open Sans"/>
              <a:ea typeface="Open Sans"/>
              <a:cs typeface="Open Sans"/>
              <a:sym typeface="Open Sans"/>
            </a:endParaRPr>
          </a:p>
          <a:p>
            <a:pPr marL="528320" lvl="3" indent="-457200">
              <a:spcBef>
                <a:spcPts val="640"/>
              </a:spcBef>
              <a:buClr>
                <a:schemeClr val="dk1"/>
              </a:buClr>
              <a:buSzPct val="100000"/>
              <a:buFont typeface="Arial" panose="020B0604020202020204" pitchFamily="34" charset="0"/>
              <a:buChar char="•"/>
            </a:pPr>
            <a:endParaRPr lang="en-US" sz="3200" dirty="0">
              <a:solidFill>
                <a:schemeClr val="dk1"/>
              </a:solidFill>
              <a:latin typeface="Open Sans"/>
              <a:ea typeface="Open Sans"/>
              <a:cs typeface="Open Sans"/>
              <a:sym typeface="Open Sans"/>
            </a:endParaRPr>
          </a:p>
          <a:p>
            <a:pPr marL="528320" lvl="6" indent="-457200">
              <a:spcBef>
                <a:spcPts val="640"/>
              </a:spcBef>
              <a:buClr>
                <a:schemeClr val="dk1"/>
              </a:buClr>
              <a:buSzPct val="100000"/>
              <a:buFont typeface="Arial" panose="020B0604020202020204" pitchFamily="34" charset="0"/>
              <a:buChar char="•"/>
            </a:pPr>
            <a:r>
              <a:rPr lang="en-US" sz="2600" dirty="0">
                <a:latin typeface="Open Sans"/>
                <a:ea typeface="Open Sans"/>
                <a:cs typeface="Open Sans"/>
              </a:rPr>
              <a:t>Hundreds of thousands of furloughed and/or work without pay will receive back pay and return to work.</a:t>
            </a: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0"/>
              <a:buFont typeface="Arial"/>
              <a:buNone/>
            </a:pPr>
            <a:endParaRPr sz="3600" b="0" i="0" u="none" strike="noStrike" cap="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0D5A7D18-61CE-8450-3568-4ABB527ADFCD}"/>
              </a:ext>
            </a:extLst>
          </p:cNvPr>
          <p:cNvSpPr txBox="1"/>
          <p:nvPr/>
        </p:nvSpPr>
        <p:spPr>
          <a:xfrm>
            <a:off x="889907" y="2867288"/>
            <a:ext cx="7240540" cy="1292662"/>
          </a:xfrm>
          <a:prstGeom prst="rect">
            <a:avLst/>
          </a:prstGeom>
          <a:noFill/>
        </p:spPr>
        <p:txBody>
          <a:bodyPr wrap="square" rtlCol="0">
            <a:spAutoFit/>
          </a:bodyPr>
          <a:lstStyle/>
          <a:p>
            <a:pPr marL="528320" lvl="6" indent="-457200">
              <a:spcBef>
                <a:spcPts val="640"/>
              </a:spcBef>
              <a:buClr>
                <a:schemeClr val="dk1"/>
              </a:buClr>
              <a:buSzPct val="100000"/>
              <a:buFont typeface="Wingdings" panose="05000000000000000000" pitchFamily="2" charset="2"/>
              <a:buChar char="q"/>
            </a:pPr>
            <a:r>
              <a:rPr lang="en-US" sz="1800" dirty="0">
                <a:solidFill>
                  <a:schemeClr val="dk1"/>
                </a:solidFill>
                <a:latin typeface="Open Sans"/>
                <a:ea typeface="Open Sans"/>
                <a:cs typeface="Open Sans"/>
                <a:sym typeface="Open Sans"/>
              </a:rPr>
              <a:t>Agriculture</a:t>
            </a:r>
          </a:p>
          <a:p>
            <a:pPr marL="528320" lvl="6" indent="-457200">
              <a:spcBef>
                <a:spcPts val="640"/>
              </a:spcBef>
              <a:buClr>
                <a:schemeClr val="dk1"/>
              </a:buClr>
              <a:buSzPct val="100000"/>
              <a:buFont typeface="Wingdings" panose="05000000000000000000" pitchFamily="2" charset="2"/>
              <a:buChar char="q"/>
            </a:pPr>
            <a:r>
              <a:rPr lang="en-US" sz="1800" dirty="0">
                <a:solidFill>
                  <a:schemeClr val="dk1"/>
                </a:solidFill>
                <a:latin typeface="Open Sans"/>
                <a:ea typeface="Open Sans"/>
                <a:cs typeface="Open Sans"/>
                <a:sym typeface="Open Sans"/>
              </a:rPr>
              <a:t>Military Construction &amp; Veterans Affairs (Mil-Con)</a:t>
            </a:r>
          </a:p>
          <a:p>
            <a:pPr marL="528320" lvl="6" indent="-457200">
              <a:spcBef>
                <a:spcPts val="640"/>
              </a:spcBef>
              <a:buClr>
                <a:schemeClr val="dk1"/>
              </a:buClr>
              <a:buSzPct val="100000"/>
              <a:buFont typeface="Wingdings" panose="05000000000000000000" pitchFamily="2" charset="2"/>
              <a:buChar char="q"/>
            </a:pPr>
            <a:r>
              <a:rPr lang="en-US" sz="1800" dirty="0">
                <a:solidFill>
                  <a:schemeClr val="dk1"/>
                </a:solidFill>
                <a:latin typeface="Open Sans"/>
                <a:ea typeface="Open Sans"/>
                <a:cs typeface="Open Sans"/>
                <a:sym typeface="Open Sans"/>
              </a:rPr>
              <a:t>Legislative branch</a:t>
            </a:r>
          </a:p>
          <a:p>
            <a:endParaRPr lang="en-US" dirty="0"/>
          </a:p>
        </p:txBody>
      </p:sp>
      <p:pic>
        <p:nvPicPr>
          <p:cNvPr id="3" name="Google Shape;319;g21ba38bafd0_0_10">
            <a:extLst>
              <a:ext uri="{FF2B5EF4-FFF2-40B4-BE49-F238E27FC236}">
                <a16:creationId xmlns:a16="http://schemas.microsoft.com/office/drawing/2014/main" id="{FF84A2DB-FB4A-F9CB-DBAC-59740F793AF4}"/>
              </a:ext>
            </a:extLst>
          </p:cNvPr>
          <p:cNvPicPr preferRelativeResize="0"/>
          <p:nvPr/>
        </p:nvPicPr>
        <p:blipFill rotWithShape="1">
          <a:blip r:embed="rId3">
            <a:alphaModFix/>
          </a:blip>
          <a:srcRect/>
          <a:stretch/>
        </p:blipFill>
        <p:spPr>
          <a:xfrm>
            <a:off x="0" y="235466"/>
            <a:ext cx="2451970" cy="682957"/>
          </a:xfrm>
          <a:prstGeom prst="rect">
            <a:avLst/>
          </a:prstGeom>
          <a:noFill/>
          <a:ln>
            <a:noFill/>
          </a:ln>
        </p:spPr>
      </p:pic>
    </p:spTree>
    <p:extLst>
      <p:ext uri="{BB962C8B-B14F-4D97-AF65-F5344CB8AC3E}">
        <p14:creationId xmlns:p14="http://schemas.microsoft.com/office/powerpoint/2010/main" val="4110893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a:extLst>
            <a:ext uri="{FF2B5EF4-FFF2-40B4-BE49-F238E27FC236}">
              <a16:creationId xmlns:a16="http://schemas.microsoft.com/office/drawing/2014/main" id="{1D0063F9-0413-338D-8BB9-F17762C3E726}"/>
            </a:ext>
          </a:extLst>
        </p:cNvPr>
        <p:cNvGrpSpPr/>
        <p:nvPr/>
      </p:nvGrpSpPr>
      <p:grpSpPr>
        <a:xfrm>
          <a:off x="0" y="0"/>
          <a:ext cx="0" cy="0"/>
          <a:chOff x="0" y="0"/>
          <a:chExt cx="0" cy="0"/>
        </a:xfrm>
      </p:grpSpPr>
      <p:sp>
        <p:nvSpPr>
          <p:cNvPr id="264" name="Google Shape;264;g14388b835e1_0_23">
            <a:extLst>
              <a:ext uri="{FF2B5EF4-FFF2-40B4-BE49-F238E27FC236}">
                <a16:creationId xmlns:a16="http://schemas.microsoft.com/office/drawing/2014/main" id="{C403D976-D24C-1319-028C-16A51019F562}"/>
              </a:ext>
            </a:extLst>
          </p:cNvPr>
          <p:cNvSpPr txBox="1">
            <a:spLocks noGrp="1"/>
          </p:cNvSpPr>
          <p:nvPr>
            <p:ph type="subTitle" idx="1"/>
          </p:nvPr>
        </p:nvSpPr>
        <p:spPr>
          <a:xfrm>
            <a:off x="2071395" y="67651"/>
            <a:ext cx="5985573" cy="85077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b="1" dirty="0">
                <a:solidFill>
                  <a:schemeClr val="dk1"/>
                </a:solidFill>
                <a:latin typeface="Open Sans"/>
                <a:ea typeface="Open Sans"/>
                <a:cs typeface="Open Sans"/>
                <a:sym typeface="Open Sans"/>
              </a:rPr>
              <a:t>Unfinished business</a:t>
            </a:r>
            <a:endParaRPr b="1" dirty="0">
              <a:solidFill>
                <a:schemeClr val="dk1"/>
              </a:solidFill>
              <a:latin typeface="Open Sans"/>
              <a:ea typeface="Open Sans"/>
              <a:cs typeface="Open Sans"/>
              <a:sym typeface="Open Sans"/>
            </a:endParaRPr>
          </a:p>
        </p:txBody>
      </p:sp>
      <p:sp>
        <p:nvSpPr>
          <p:cNvPr id="265" name="Google Shape;265;g14388b835e1_0_23">
            <a:extLst>
              <a:ext uri="{FF2B5EF4-FFF2-40B4-BE49-F238E27FC236}">
                <a16:creationId xmlns:a16="http://schemas.microsoft.com/office/drawing/2014/main" id="{577FD8F6-BD03-5DA6-37C3-B1AE5F47F5DA}"/>
              </a:ext>
            </a:extLst>
          </p:cNvPr>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
        <p:nvSpPr>
          <p:cNvPr id="266" name="Google Shape;266;g14388b835e1_0_23">
            <a:extLst>
              <a:ext uri="{FF2B5EF4-FFF2-40B4-BE49-F238E27FC236}">
                <a16:creationId xmlns:a16="http://schemas.microsoft.com/office/drawing/2014/main" id="{21407E0D-6FBE-2A3A-17CA-5B5851DD109E}"/>
              </a:ext>
            </a:extLst>
          </p:cNvPr>
          <p:cNvSpPr txBox="1"/>
          <p:nvPr/>
        </p:nvSpPr>
        <p:spPr>
          <a:xfrm>
            <a:off x="106004" y="859954"/>
            <a:ext cx="9111475" cy="4226056"/>
          </a:xfrm>
          <a:prstGeom prst="rect">
            <a:avLst/>
          </a:prstGeom>
          <a:noFill/>
          <a:ln>
            <a:noFill/>
          </a:ln>
        </p:spPr>
        <p:txBody>
          <a:bodyPr spcFirstLastPara="1" wrap="square" lIns="91425" tIns="45700" rIns="91425" bIns="45700" anchor="t" anchorCtr="0">
            <a:normAutofit/>
          </a:bodyPr>
          <a:lstStyle/>
          <a:p>
            <a:pPr marL="585470" lvl="3" indent="-514350">
              <a:spcBef>
                <a:spcPts val="640"/>
              </a:spcBef>
              <a:buClr>
                <a:schemeClr val="dk1"/>
              </a:buClr>
              <a:buSzPct val="100000"/>
              <a:buFont typeface="Arial" panose="020B0604020202020204" pitchFamily="34" charset="0"/>
              <a:buChar char="•"/>
            </a:pPr>
            <a:r>
              <a:rPr lang="en-US" sz="2600" dirty="0">
                <a:solidFill>
                  <a:schemeClr val="dk1"/>
                </a:solidFill>
                <a:latin typeface="Open Sans"/>
                <a:ea typeface="Open Sans"/>
                <a:cs typeface="Open Sans"/>
                <a:sym typeface="Open Sans"/>
              </a:rPr>
              <a:t>Stabilized federal operations; resumption of important programs however </a:t>
            </a:r>
            <a:r>
              <a:rPr lang="en-US" sz="2600" u="sng" dirty="0">
                <a:solidFill>
                  <a:schemeClr val="dk1"/>
                </a:solidFill>
                <a:latin typeface="Open Sans"/>
                <a:ea typeface="Open Sans"/>
                <a:cs typeface="Open Sans"/>
                <a:sym typeface="Open Sans"/>
              </a:rPr>
              <a:t>extension of health-care subsidies remains unaddressed.</a:t>
            </a:r>
          </a:p>
          <a:p>
            <a:pPr marL="585470" lvl="3" indent="-514350">
              <a:spcBef>
                <a:spcPts val="640"/>
              </a:spcBef>
              <a:buClr>
                <a:schemeClr val="dk1"/>
              </a:buClr>
              <a:buSzPct val="100000"/>
              <a:buFont typeface="Arial" panose="020B0604020202020204" pitchFamily="34" charset="0"/>
              <a:buChar char="•"/>
            </a:pPr>
            <a:r>
              <a:rPr lang="en-US" sz="2600" dirty="0">
                <a:solidFill>
                  <a:schemeClr val="dk1"/>
                </a:solidFill>
                <a:latin typeface="Open Sans"/>
                <a:ea typeface="Open Sans"/>
                <a:cs typeface="Open Sans"/>
                <a:sym typeface="Open Sans"/>
              </a:rPr>
              <a:t>Foreign affairs budget is still in flux:</a:t>
            </a:r>
            <a:br>
              <a:rPr lang="en-US" sz="2600" dirty="0">
                <a:solidFill>
                  <a:schemeClr val="dk1"/>
                </a:solidFill>
                <a:latin typeface="Open Sans"/>
                <a:ea typeface="Open Sans"/>
                <a:cs typeface="Open Sans"/>
                <a:sym typeface="Open Sans"/>
              </a:rPr>
            </a:br>
            <a:br>
              <a:rPr lang="en-US" sz="2600" dirty="0">
                <a:solidFill>
                  <a:schemeClr val="dk1"/>
                </a:solidFill>
                <a:latin typeface="Open Sans"/>
                <a:ea typeface="Open Sans"/>
                <a:cs typeface="Open Sans"/>
                <a:sym typeface="Open Sans"/>
              </a:rPr>
            </a:br>
            <a:br>
              <a:rPr lang="en-US" sz="2600" dirty="0">
                <a:solidFill>
                  <a:schemeClr val="dk1"/>
                </a:solidFill>
                <a:latin typeface="Open Sans"/>
                <a:ea typeface="Open Sans"/>
                <a:cs typeface="Open Sans"/>
                <a:sym typeface="Open Sans"/>
              </a:rPr>
            </a:br>
            <a:endParaRPr lang="en-US" sz="2600" dirty="0">
              <a:solidFill>
                <a:schemeClr val="dk1"/>
              </a:solidFill>
              <a:latin typeface="Open Sans"/>
              <a:ea typeface="Open Sans"/>
              <a:cs typeface="Open Sans"/>
              <a:sym typeface="Open Sans"/>
            </a:endParaRPr>
          </a:p>
          <a:p>
            <a:pPr marL="585470" lvl="3" indent="-514350">
              <a:spcBef>
                <a:spcPts val="640"/>
              </a:spcBef>
              <a:buClr>
                <a:schemeClr val="dk1"/>
              </a:buClr>
              <a:buSzPct val="100000"/>
              <a:buFont typeface="Arial" panose="020B0604020202020204" pitchFamily="34" charset="0"/>
              <a:buChar char="•"/>
            </a:pPr>
            <a:r>
              <a:rPr lang="en-US" sz="2600" dirty="0">
                <a:solidFill>
                  <a:schemeClr val="dk1"/>
                </a:solidFill>
                <a:latin typeface="Open Sans"/>
                <a:ea typeface="Open Sans"/>
                <a:cs typeface="Open Sans"/>
                <a:sym typeface="Open Sans"/>
              </a:rPr>
              <a:t>The window to influence final appropriations is still open while Senate markup  negotiations proceed.</a:t>
            </a:r>
          </a:p>
          <a:p>
            <a:pPr marL="585470" lvl="3" indent="-514350">
              <a:spcBef>
                <a:spcPts val="640"/>
              </a:spcBef>
              <a:buClr>
                <a:schemeClr val="dk1"/>
              </a:buClr>
              <a:buSzPct val="100000"/>
              <a:buFont typeface="Arial" panose="020B0604020202020204" pitchFamily="34" charset="0"/>
              <a:buChar char="•"/>
            </a:pPr>
            <a:endParaRPr lang="en-US" sz="2600" dirty="0">
              <a:solidFill>
                <a:schemeClr val="dk1"/>
              </a:solidFill>
              <a:latin typeface="Open Sans"/>
              <a:ea typeface="Open Sans"/>
              <a:cs typeface="Open Sans"/>
              <a:sym typeface="Open Sans"/>
            </a:endParaRPr>
          </a:p>
          <a:p>
            <a:pPr marL="585470" lvl="3" indent="-514350">
              <a:spcBef>
                <a:spcPts val="640"/>
              </a:spcBef>
              <a:buClr>
                <a:schemeClr val="dk1"/>
              </a:buClr>
              <a:buSzPct val="100000"/>
              <a:buFont typeface="Arial" panose="020B0604020202020204" pitchFamily="34" charset="0"/>
              <a:buChar char="•"/>
            </a:pPr>
            <a:endParaRPr lang="en-US" sz="2600" dirty="0">
              <a:solidFill>
                <a:schemeClr val="dk1"/>
              </a:solidFill>
              <a:latin typeface="Open Sans"/>
              <a:ea typeface="Open Sans"/>
              <a:cs typeface="Open Sans"/>
              <a:sym typeface="Open Sans"/>
            </a:endParaRPr>
          </a:p>
          <a:p>
            <a:pPr marL="585470" lvl="4" indent="-514350">
              <a:spcBef>
                <a:spcPts val="640"/>
              </a:spcBef>
              <a:buClr>
                <a:schemeClr val="dk1"/>
              </a:buClr>
              <a:buSzPct val="100000"/>
              <a:buFont typeface="Arial" panose="020B0604020202020204" pitchFamily="34" charset="0"/>
              <a:buChar char="•"/>
            </a:pPr>
            <a:endParaRPr lang="en-US" sz="2600" dirty="0">
              <a:solidFill>
                <a:schemeClr val="dk1"/>
              </a:solidFill>
              <a:latin typeface="Open Sans"/>
              <a:ea typeface="Open Sans"/>
              <a:cs typeface="Open Sans"/>
              <a:sym typeface="Open Sans"/>
            </a:endParaRPr>
          </a:p>
          <a:p>
            <a:pPr marL="571500" marR="0" lvl="0" indent="-342900" algn="l" rtl="0">
              <a:lnSpc>
                <a:spcPct val="100000"/>
              </a:lnSpc>
              <a:spcBef>
                <a:spcPts val="640"/>
              </a:spcBef>
              <a:spcAft>
                <a:spcPts val="0"/>
              </a:spcAft>
              <a:buClr>
                <a:srgbClr val="888888"/>
              </a:buClr>
              <a:buSzPct val="129030"/>
              <a:buFont typeface="Arial" panose="020B0604020202020204" pitchFamily="34" charset="0"/>
              <a:buChar char="•"/>
            </a:pPr>
            <a:endParaRPr sz="2400" b="0" i="0" u="none" strike="noStrike" cap="none" dirty="0">
              <a:solidFill>
                <a:schemeClr val="dk1"/>
              </a:solidFill>
              <a:latin typeface="Open Sans"/>
              <a:ea typeface="Open Sans"/>
              <a:cs typeface="Open Sans"/>
              <a:sym typeface="Open Sans"/>
            </a:endParaRPr>
          </a:p>
        </p:txBody>
      </p:sp>
      <p:sp>
        <p:nvSpPr>
          <p:cNvPr id="4" name="TextBox 3">
            <a:extLst>
              <a:ext uri="{FF2B5EF4-FFF2-40B4-BE49-F238E27FC236}">
                <a16:creationId xmlns:a16="http://schemas.microsoft.com/office/drawing/2014/main" id="{85D77837-F754-9C90-D9E9-7BC239169F49}"/>
              </a:ext>
            </a:extLst>
          </p:cNvPr>
          <p:cNvSpPr txBox="1"/>
          <p:nvPr/>
        </p:nvSpPr>
        <p:spPr>
          <a:xfrm>
            <a:off x="816429" y="2822666"/>
            <a:ext cx="7240540" cy="1354217"/>
          </a:xfrm>
          <a:prstGeom prst="rect">
            <a:avLst/>
          </a:prstGeom>
          <a:noFill/>
        </p:spPr>
        <p:txBody>
          <a:bodyPr wrap="square" rtlCol="0">
            <a:spAutoFit/>
          </a:bodyPr>
          <a:lstStyle/>
          <a:p>
            <a:pPr marL="528320" lvl="6" indent="-457200">
              <a:spcBef>
                <a:spcPts val="640"/>
              </a:spcBef>
              <a:buClr>
                <a:schemeClr val="dk1"/>
              </a:buClr>
              <a:buSzPct val="100000"/>
              <a:buFont typeface="Wingdings" panose="05000000000000000000" pitchFamily="2" charset="2"/>
              <a:buChar char="q"/>
            </a:pPr>
            <a:r>
              <a:rPr lang="en-US" sz="2000" dirty="0">
                <a:solidFill>
                  <a:schemeClr val="dk1"/>
                </a:solidFill>
                <a:latin typeface="Open Sans"/>
                <a:ea typeface="Open Sans"/>
                <a:cs typeface="Open Sans"/>
                <a:sym typeface="Open Sans"/>
              </a:rPr>
              <a:t>House FY26 Appropriations bill – H.R. 4779 (July 2025)</a:t>
            </a:r>
          </a:p>
          <a:p>
            <a:pPr marL="528320" lvl="6" indent="-457200">
              <a:spcBef>
                <a:spcPts val="640"/>
              </a:spcBef>
              <a:buClr>
                <a:schemeClr val="dk1"/>
              </a:buClr>
              <a:buSzPct val="100000"/>
              <a:buFont typeface="Wingdings" panose="05000000000000000000" pitchFamily="2" charset="2"/>
              <a:buChar char="q"/>
            </a:pPr>
            <a:r>
              <a:rPr lang="en-US" sz="2000" dirty="0">
                <a:solidFill>
                  <a:schemeClr val="dk1"/>
                </a:solidFill>
                <a:latin typeface="Open Sans"/>
                <a:ea typeface="Open Sans"/>
                <a:cs typeface="Open Sans"/>
                <a:sym typeface="Open Sans"/>
              </a:rPr>
              <a:t>Senate FY26 Appropriations bill still pending</a:t>
            </a:r>
          </a:p>
          <a:p>
            <a:pPr marL="71120" lvl="6">
              <a:spcBef>
                <a:spcPts val="640"/>
              </a:spcBef>
              <a:buClr>
                <a:schemeClr val="dk1"/>
              </a:buClr>
              <a:buSzPct val="100000"/>
            </a:pPr>
            <a:endParaRPr lang="en-US" sz="1800" dirty="0">
              <a:solidFill>
                <a:schemeClr val="dk1"/>
              </a:solidFill>
              <a:latin typeface="Open Sans"/>
              <a:ea typeface="Open Sans"/>
              <a:cs typeface="Open Sans"/>
              <a:sym typeface="Open Sans"/>
            </a:endParaRPr>
          </a:p>
          <a:p>
            <a:endParaRPr lang="en-US" dirty="0"/>
          </a:p>
        </p:txBody>
      </p:sp>
      <p:pic>
        <p:nvPicPr>
          <p:cNvPr id="2" name="Google Shape;319;g21ba38bafd0_0_10">
            <a:extLst>
              <a:ext uri="{FF2B5EF4-FFF2-40B4-BE49-F238E27FC236}">
                <a16:creationId xmlns:a16="http://schemas.microsoft.com/office/drawing/2014/main" id="{BBB74AEF-B13C-124B-35E0-4286828BA1C9}"/>
              </a:ext>
            </a:extLst>
          </p:cNvPr>
          <p:cNvPicPr preferRelativeResize="0"/>
          <p:nvPr/>
        </p:nvPicPr>
        <p:blipFill rotWithShape="1">
          <a:blip r:embed="rId3">
            <a:alphaModFix/>
          </a:blip>
          <a:srcRect/>
          <a:stretch/>
        </p:blipFill>
        <p:spPr>
          <a:xfrm>
            <a:off x="0" y="135015"/>
            <a:ext cx="2451970" cy="682957"/>
          </a:xfrm>
          <a:prstGeom prst="rect">
            <a:avLst/>
          </a:prstGeom>
          <a:noFill/>
          <a:ln>
            <a:noFill/>
          </a:ln>
        </p:spPr>
      </p:pic>
    </p:spTree>
    <p:extLst>
      <p:ext uri="{BB962C8B-B14F-4D97-AF65-F5344CB8AC3E}">
        <p14:creationId xmlns:p14="http://schemas.microsoft.com/office/powerpoint/2010/main" val="1861380789"/>
      </p:ext>
    </p:extLst>
  </p:cSld>
  <p:clrMapOvr>
    <a:masterClrMapping/>
  </p:clrMapOvr>
</p:sld>
</file>

<file path=ppt/theme/theme1.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RESULTS">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589CA38D-2EC4-4D57-8402-2B7676027782}"/>
    </a:ext>
  </a:extLst>
</a:theme>
</file>

<file path=ppt/theme/theme4.xml><?xml version="1.0" encoding="utf-8"?>
<a:theme xmlns:a="http://schemas.openxmlformats.org/drawingml/2006/main" name="2_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5.xml><?xml version="1.0" encoding="utf-8"?>
<a:theme xmlns:a="http://schemas.openxmlformats.org/drawingml/2006/main" name="3_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17" ma:contentTypeDescription="Create a new document." ma:contentTypeScope="" ma:versionID="a0e7b324fa30609ca5aa6c79fc100ca9">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7abaad0cabcc382993667cbeb8b6b20b"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8b53412-1335-4c00-b969-11b828cd7721}" ma:internalName="TaxCatchAll" ma:showField="CatchAllData" ma:web="f42ee926-7c83-4218-bf2b-8b85ac63f1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42ee926-7c83-4218-bf2b-8b85ac63f15d" xsi:nil="true"/>
    <lcf76f155ced4ddcb4097134ff3c332f xmlns="655ca6b8-0f94-4989-841e-604707552b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CF18438-E181-464B-ADC8-F238DB80D9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5ca6b8-0f94-4989-841e-604707552b5c"/>
    <ds:schemaRef ds:uri="f42ee926-7c83-4218-bf2b-8b85ac63f1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67679F-3726-4F52-9235-DB6635A53AA3}">
  <ds:schemaRefs>
    <ds:schemaRef ds:uri="http://schemas.microsoft.com/sharepoint/v3/contenttype/forms"/>
  </ds:schemaRefs>
</ds:datastoreItem>
</file>

<file path=customXml/itemProps3.xml><?xml version="1.0" encoding="utf-8"?>
<ds:datastoreItem xmlns:ds="http://schemas.openxmlformats.org/officeDocument/2006/customXml" ds:itemID="{ECD743A3-387E-4C23-910B-1EA9EDAEE1A9}">
  <ds:schemaRefs>
    <ds:schemaRef ds:uri="http://www.w3.org/XML/1998/namespace"/>
    <ds:schemaRef ds:uri="http://schemas.openxmlformats.org/package/2006/metadata/core-properties"/>
    <ds:schemaRef ds:uri="http://purl.org/dc/elements/1.1/"/>
    <ds:schemaRef ds:uri="http://schemas.microsoft.com/office/2006/metadata/properties"/>
    <ds:schemaRef ds:uri="655ca6b8-0f94-4989-841e-604707552b5c"/>
    <ds:schemaRef ds:uri="http://purl.org/dc/dcmitype/"/>
    <ds:schemaRef ds:uri="http://purl.org/dc/terms/"/>
    <ds:schemaRef ds:uri="http://schemas.microsoft.com/office/2006/documentManagement/types"/>
    <ds:schemaRef ds:uri="http://schemas.microsoft.com/office/infopath/2007/PartnerControls"/>
    <ds:schemaRef ds:uri="f42ee926-7c83-4218-bf2b-8b85ac63f15d"/>
  </ds:schemaRefs>
</ds:datastoreItem>
</file>

<file path=docProps/app.xml><?xml version="1.0" encoding="utf-8"?>
<Properties xmlns="http://schemas.openxmlformats.org/officeDocument/2006/extended-properties" xmlns:vt="http://schemas.openxmlformats.org/officeDocument/2006/docPropsVTypes">
  <TotalTime>2985</TotalTime>
  <Words>2187</Words>
  <Application>Microsoft Office PowerPoint</Application>
  <PresentationFormat>On-screen Show (16:9)</PresentationFormat>
  <Paragraphs>360</Paragraphs>
  <Slides>60</Slides>
  <Notes>28</Notes>
  <HiddenSlides>30</HiddenSlides>
  <MMClips>2</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60</vt:i4>
      </vt:variant>
    </vt:vector>
  </HeadingPairs>
  <TitlesOfParts>
    <vt:vector size="71" baseType="lpstr">
      <vt:lpstr>Calibri</vt:lpstr>
      <vt:lpstr>Wingdings</vt:lpstr>
      <vt:lpstr>Arial</vt:lpstr>
      <vt:lpstr>Aptos</vt:lpstr>
      <vt:lpstr>Courier New</vt:lpstr>
      <vt:lpstr>Open Sans</vt:lpstr>
      <vt:lpstr>Office Theme</vt:lpstr>
      <vt:lpstr>1_Office Theme</vt:lpstr>
      <vt:lpstr>Custom Design</vt:lpstr>
      <vt:lpstr>2_Office Theme</vt:lpstr>
      <vt:lpstr>3_Office Theme</vt:lpstr>
      <vt:lpstr>Rise Advocacy Chapter Monthly Webinar</vt:lpstr>
      <vt:lpstr>Welcome </vt:lpstr>
      <vt:lpstr>Mission &amp; Vision</vt:lpstr>
      <vt:lpstr>PowerPoint Presentation</vt:lpstr>
      <vt:lpstr>Our Values &amp; Resources</vt:lpstr>
      <vt:lpstr>PowerPoint Presentation</vt:lpstr>
      <vt:lpstr>PowerPoint Presentation</vt:lpstr>
      <vt:lpstr>PowerPoint Presentation</vt:lpstr>
      <vt:lpstr>PowerPoint Presentation</vt:lpstr>
      <vt:lpstr>PowerPoint Presentation</vt:lpstr>
      <vt:lpstr>House FY26 Appropriations Bill</vt:lpstr>
      <vt:lpstr>Our asks of Congress remain</vt:lpstr>
      <vt:lpstr>Global congressional actions</vt:lpstr>
      <vt:lpstr>PowerPoint Presentation</vt:lpstr>
      <vt:lpstr>PowerPoint Presentation</vt:lpstr>
      <vt:lpstr>Global Fund impact:</vt:lpstr>
      <vt:lpstr>What can a sufficiently funded Global Fund do?</vt:lpstr>
      <vt:lpstr>PowerPoint Presentation</vt:lpstr>
      <vt:lpstr>PowerPoint Presentation</vt:lpstr>
      <vt:lpstr>PowerPoint Presentation</vt:lpstr>
      <vt:lpstr>PowerPoint Presentation</vt:lpstr>
      <vt:lpstr>PowerPoint Presentation</vt:lpstr>
      <vt:lpstr>PowerPoint Presentation</vt:lpstr>
      <vt:lpstr>Humanitarian Action for Gaza</vt:lpstr>
      <vt:lpstr>PowerPoint Presentation</vt:lpstr>
      <vt:lpstr>PowerPoint Presentation</vt:lpstr>
      <vt:lpstr>Grantee Spotlight</vt:lpstr>
      <vt:lpstr>       Tuesday, December 9 at 8:30 PM ET     </vt:lpstr>
      <vt:lpstr>PowerPoint Presentation</vt:lpstr>
      <vt:lpstr>PowerPoint Presentation</vt:lpstr>
      <vt:lpstr>PowerPoint Presentation</vt:lpstr>
      <vt:lpstr>Gavi has helped immunize over 72 million in 2024 alone.  Every 5 minutes, 6 people's lives will have been saved by Gavi-supported vaccines.</vt:lpstr>
      <vt:lpstr>PowerPoint Presentation</vt:lpstr>
      <vt:lpstr>PowerPoint Presentation</vt:lpstr>
      <vt:lpstr>PowerPoint Presentation</vt:lpstr>
      <vt:lpstr>PowerPoint Presentation</vt:lpstr>
      <vt:lpstr>Global Fund impact</vt:lpstr>
      <vt:lpstr>PowerPoint Presentation</vt:lpstr>
      <vt:lpstr>PowerPoint Presentation</vt:lpstr>
      <vt:lpstr>House FY26 Appropriations Bill</vt:lpstr>
      <vt:lpstr>Congressional Actions</vt:lpstr>
      <vt:lpstr>The White House is trying to claw back money Congress had already set aside for global health.  Again, Congress gets final say. So again, that’s where we stayed focused.   </vt:lpstr>
      <vt:lpstr>The Senate’s red-line on cuts:  </vt:lpstr>
      <vt:lpstr>This isn’t a sign that we’re done. The first  $9 billion rescissions package still passed. The House bill still cut other global funding. And the White House has now sent a second rescissions package to Congress to claw back another almost $5 billion additional foreign aid funding, which includes $3.2 billion for Development Assistance.   But it’s a sign that you are making a difference. And that we need to keep going.</vt:lpstr>
      <vt:lpstr>PowerPoint Presentation</vt:lpstr>
      <vt:lpstr>PowerPoint Presentation</vt:lpstr>
      <vt:lpstr>EPIC Laser Talks:  A Tool for Speaking and Writing</vt:lpstr>
      <vt:lpstr>Laser Talks:  A Tool for Speaking and Writing</vt:lpstr>
      <vt:lpstr>E = Engage</vt:lpstr>
      <vt:lpstr>P = Problem</vt:lpstr>
      <vt:lpstr>I = Inform</vt:lpstr>
      <vt:lpstr>C = Call to Action</vt:lpstr>
      <vt:lpstr>Global Fund Laser Talk</vt:lpstr>
      <vt:lpstr>EPIC Laser Talk, part deux</vt:lpstr>
      <vt:lpstr>Personalize your EPIC Laser Talk</vt:lpstr>
      <vt:lpstr>Global Fund Laser Talk</vt:lpstr>
      <vt:lpstr>Global Fund Laser Talk</vt:lpstr>
      <vt:lpstr>Global Fund Laser Talk</vt:lpstr>
      <vt:lpstr>Global Fund Laser Talk</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Ken Patterson</dc:creator>
  <cp:lastModifiedBy>Karyne Bury</cp:lastModifiedBy>
  <cp:revision>3</cp:revision>
  <dcterms:created xsi:type="dcterms:W3CDTF">2021-04-20T20:20:28Z</dcterms:created>
  <dcterms:modified xsi:type="dcterms:W3CDTF">2025-11-20T15:33:24Z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MediaServiceImageTags">
    <vt:lpwstr/>
  </property>
</Properties>
</file>