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Lst>
  <p:notesMasterIdLst>
    <p:notesMasterId r:id="rId38"/>
  </p:notesMasterIdLst>
  <p:sldIdLst>
    <p:sldId id="256" r:id="rId3"/>
    <p:sldId id="257" r:id="rId4"/>
    <p:sldId id="258" r:id="rId5"/>
    <p:sldId id="259" r:id="rId6"/>
    <p:sldId id="260" r:id="rId7"/>
    <p:sldId id="261" r:id="rId8"/>
    <p:sldId id="262" r:id="rId9"/>
    <p:sldId id="263" r:id="rId10"/>
    <p:sldId id="264" r:id="rId11"/>
    <p:sldId id="289" r:id="rId12"/>
    <p:sldId id="265" r:id="rId13"/>
    <p:sldId id="266" r:id="rId14"/>
    <p:sldId id="290" r:id="rId15"/>
    <p:sldId id="267" r:id="rId16"/>
    <p:sldId id="268" r:id="rId17"/>
    <p:sldId id="269" r:id="rId18"/>
    <p:sldId id="270" r:id="rId19"/>
    <p:sldId id="271" r:id="rId20"/>
    <p:sldId id="272" r:id="rId21"/>
    <p:sldId id="280" r:id="rId22"/>
    <p:sldId id="281" r:id="rId23"/>
    <p:sldId id="282" r:id="rId24"/>
    <p:sldId id="273" r:id="rId25"/>
    <p:sldId id="274" r:id="rId26"/>
    <p:sldId id="275" r:id="rId27"/>
    <p:sldId id="276" r:id="rId28"/>
    <p:sldId id="277" r:id="rId29"/>
    <p:sldId id="278" r:id="rId30"/>
    <p:sldId id="279" r:id="rId31"/>
    <p:sldId id="283" r:id="rId32"/>
    <p:sldId id="284" r:id="rId33"/>
    <p:sldId id="285" r:id="rId34"/>
    <p:sldId id="286" r:id="rId35"/>
    <p:sldId id="287" r:id="rId36"/>
    <p:sldId id="288" r:id="rId37"/>
  </p:sldIdLst>
  <p:sldSz cx="9144000" cy="5143500" type="screen16x9"/>
  <p:notesSz cx="6858000" cy="9144000"/>
  <p:embeddedFontLst>
    <p:embeddedFont>
      <p:font typeface="Open Sans" panose="020B060603050402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jviAlkxfc3IIlx1VryDKx66S34Y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3DA2113-7C7C-43C4-94A7-444BF00DABA7}">
  <a:tblStyle styleId="{E3DA2113-7C7C-43C4-94A7-444BF00DABA7}"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359" autoAdjust="0"/>
  </p:normalViewPr>
  <p:slideViewPr>
    <p:cSldViewPr snapToGrid="0">
      <p:cViewPr varScale="1">
        <p:scale>
          <a:sx n="43" d="100"/>
          <a:sy n="43" d="100"/>
        </p:scale>
        <p:origin x="1752" y="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results.org/volunteers/action-center/action-alerts?vvsrc=%2fCampaign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docs.google.com/document/d/1ONArIPiY40GY5nRaM8NuES2hDOqUWjPtfI_u-QPkwuo/edit"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results.org/wp-content/uploads/Making-an-Inclusive-Case-for-Ending-Global-Poverty_.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togetherwomenrise.org/upcoming-event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esults.org/our-anti-oppression-valu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4fc495f4c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14fc495f4c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Ken</a:t>
            </a:r>
            <a:endParaRPr/>
          </a:p>
        </p:txBody>
      </p:sp>
      <p:sp>
        <p:nvSpPr>
          <p:cNvPr id="147" name="Google Shape;147;g14fc495f4c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f1ec144a3f_0_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1f1ec144a3f_0_1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US" sz="1100" i="0" dirty="0">
                <a:latin typeface="Arial"/>
                <a:ea typeface="Arial"/>
                <a:cs typeface="Arial"/>
                <a:sym typeface="Arial"/>
              </a:rPr>
              <a:t>Ken</a:t>
            </a:r>
            <a:br>
              <a:rPr lang="en-US" sz="1100" i="0" dirty="0">
                <a:latin typeface="Arial"/>
                <a:ea typeface="Arial"/>
                <a:cs typeface="Arial"/>
                <a:sym typeface="Arial"/>
              </a:rPr>
            </a:br>
            <a:r>
              <a:rPr lang="en-US" dirty="0">
                <a:cs typeface="Calibri"/>
              </a:rPr>
              <a:t>Mention lobby prep, Set the Agenda resources</a:t>
            </a:r>
          </a:p>
          <a:p>
            <a:endParaRPr lang="en-US" dirty="0">
              <a:cs typeface="Calibri"/>
            </a:endParaRPr>
          </a:p>
          <a:p>
            <a:r>
              <a:rPr lang="en-US" dirty="0"/>
              <a:t>Most Americans don’t follow the Appropriations process, meaning members of Congress don’t always feel pressure from their constituents to fight for specific programs. But you can get our issues on their radar by sending an email, calling their offices, and asking for a meeting with their Foreign Policy staffers. Your goal is to introduce our appropriations asks, share why those issues matter to you, and ask your senator or representative to speak to members of SFOPs about our requests.</a:t>
            </a:r>
            <a:endParaRPr lang="en-US" dirty="0">
              <a:cs typeface="Calibri"/>
            </a:endParaRPr>
          </a:p>
          <a:p>
            <a:endParaRPr i="0" dirty="0"/>
          </a:p>
        </p:txBody>
      </p:sp>
      <p:sp>
        <p:nvSpPr>
          <p:cNvPr id="224" name="Google Shape;224;g1f1ec144a3f_0_1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extLst>
      <p:ext uri="{BB962C8B-B14F-4D97-AF65-F5344CB8AC3E}">
        <p14:creationId xmlns:p14="http://schemas.microsoft.com/office/powerpoint/2010/main" val="2430289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f1ec144a3f_0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1f1ec144a3f_0_1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i="0">
                <a:latin typeface="Arial"/>
                <a:ea typeface="Arial"/>
                <a:cs typeface="Arial"/>
                <a:sym typeface="Arial"/>
              </a:rPr>
              <a:t>Ken</a:t>
            </a:r>
            <a:endParaRPr i="0"/>
          </a:p>
        </p:txBody>
      </p:sp>
      <p:sp>
        <p:nvSpPr>
          <p:cNvPr id="239" name="Google Shape;239;g1f1ec144a3f_0_1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baef1ccdb8_1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2baef1ccdb8_1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i="0">
                <a:latin typeface="Arial"/>
                <a:ea typeface="Arial"/>
                <a:cs typeface="Arial"/>
                <a:sym typeface="Arial"/>
              </a:rPr>
              <a:t>Ken</a:t>
            </a:r>
            <a:endParaRPr i="0"/>
          </a:p>
        </p:txBody>
      </p:sp>
      <p:sp>
        <p:nvSpPr>
          <p:cNvPr id="250" name="Google Shape;250;g2baef1ccdb8_1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5522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f1ec144a3f_0_2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f1ec144a3f_0_2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400"/>
              <a:buNone/>
            </a:pPr>
            <a:r>
              <a:rPr lang="en-US" sz="1100" i="1" dirty="0"/>
              <a:t>Ken</a:t>
            </a:r>
            <a:br>
              <a:rPr lang="en-US" sz="1100" i="1" dirty="0"/>
            </a:br>
            <a:br>
              <a:rPr lang="en-US" sz="1100" i="1" dirty="0"/>
            </a:br>
            <a:r>
              <a:rPr lang="en-US" sz="1100" i="1" dirty="0"/>
              <a:t>Links:</a:t>
            </a:r>
            <a:br>
              <a:rPr lang="en-US" sz="1100" i="1" dirty="0"/>
            </a:br>
            <a:r>
              <a:rPr lang="en-US" sz="1100" i="1" dirty="0"/>
              <a:t>Action Center - </a:t>
            </a:r>
            <a:r>
              <a:rPr lang="en-US" sz="1600" dirty="0">
                <a:hlinkClick r:id="rId3"/>
              </a:rPr>
              <a:t>https://results.org/volunteers/action-center/action-alerts?vvsrc=%2fCampaigns</a:t>
            </a:r>
            <a:endParaRPr lang="en-US" sz="1600" dirty="0"/>
          </a:p>
          <a:p>
            <a:pPr marL="0" lvl="0" indent="0" algn="l" rtl="0">
              <a:lnSpc>
                <a:spcPct val="115000"/>
              </a:lnSpc>
              <a:spcBef>
                <a:spcPts val="1200"/>
              </a:spcBef>
              <a:spcAft>
                <a:spcPts val="0"/>
              </a:spcAft>
              <a:buSzPts val="1400"/>
              <a:buNone/>
            </a:pPr>
            <a:endParaRPr lang="en-US" sz="1600" i="1" dirty="0"/>
          </a:p>
          <a:p>
            <a:pPr marL="0" lvl="0" indent="0" algn="l" rtl="0">
              <a:lnSpc>
                <a:spcPct val="115000"/>
              </a:lnSpc>
              <a:spcBef>
                <a:spcPts val="1200"/>
              </a:spcBef>
              <a:spcAft>
                <a:spcPts val="0"/>
              </a:spcAft>
              <a:buSzPts val="1400"/>
              <a:buNone/>
            </a:pPr>
            <a:r>
              <a:rPr lang="en-US" sz="1600" i="1" dirty="0"/>
              <a:t>Sample letter to foreign policy aide - </a:t>
            </a:r>
            <a:r>
              <a:rPr lang="en-US" sz="1600" dirty="0">
                <a:hlinkClick r:id="rId4"/>
              </a:rPr>
              <a:t>https://docs.google.com/document/d/1ONArIPiY40GY5nRaM8NuES2hDOqUWjPtfI_u-QPkwuo/edit</a:t>
            </a:r>
            <a:br>
              <a:rPr lang="en-US" sz="1100" i="1" dirty="0"/>
            </a:br>
            <a:endParaRPr sz="1100" i="1" dirty="0"/>
          </a:p>
        </p:txBody>
      </p:sp>
      <p:sp>
        <p:nvSpPr>
          <p:cNvPr id="262" name="Google Shape;262;g1f1ec144a3f_0_20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i="1">
                <a:latin typeface="Arial"/>
                <a:ea typeface="Arial"/>
                <a:cs typeface="Arial"/>
                <a:sym typeface="Arial"/>
              </a:rPr>
              <a:t>Margaret</a:t>
            </a:r>
            <a:endParaRPr i="1"/>
          </a:p>
        </p:txBody>
      </p:sp>
      <p:sp>
        <p:nvSpPr>
          <p:cNvPr id="271" name="Google Shape;271;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f1ec144a3f_0_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1f1ec144a3f_0_1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400"/>
              <a:buFont typeface="Arial"/>
              <a:buNone/>
            </a:pPr>
            <a:r>
              <a:rPr lang="en-US" i="1"/>
              <a:t>Margaret</a:t>
            </a:r>
            <a:endParaRPr/>
          </a:p>
        </p:txBody>
      </p:sp>
      <p:sp>
        <p:nvSpPr>
          <p:cNvPr id="282" name="Google Shape;282;g1f1ec144a3f_0_1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c4714047ff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2c4714047ff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400"/>
              <a:buNone/>
            </a:pPr>
            <a:r>
              <a:rPr lang="en-US" sz="1100" i="1"/>
              <a:t>Margaret</a:t>
            </a:r>
            <a:br>
              <a:rPr lang="en-US" sz="1100" i="1"/>
            </a:br>
            <a:endParaRPr sz="1100" i="1"/>
          </a:p>
          <a:p>
            <a:pPr marL="0" lvl="0" indent="0" algn="l" rtl="0">
              <a:lnSpc>
                <a:spcPct val="100000"/>
              </a:lnSpc>
              <a:spcBef>
                <a:spcPts val="0"/>
              </a:spcBef>
              <a:spcAft>
                <a:spcPts val="0"/>
              </a:spcAft>
              <a:buClr>
                <a:schemeClr val="dk1"/>
              </a:buClr>
              <a:buSzPts val="1100"/>
              <a:buFont typeface="Arial"/>
              <a:buNone/>
            </a:pPr>
            <a:r>
              <a:rPr lang="en-US" sz="1100">
                <a:highlight>
                  <a:schemeClr val="lt1"/>
                </a:highlight>
                <a:latin typeface="Arial"/>
                <a:ea typeface="Arial"/>
                <a:cs typeface="Arial"/>
                <a:sym typeface="Arial"/>
              </a:rPr>
              <a:t>Together Women Rise’s Transformation Partnerships are designed to make the biggest impact on achieving global gender equality by addressing the root causes of gender inequality. Almost every country in the world has laws that treat women and girls as second-class citizens. It may take another 286 years to remove discriminatory laws and close prevailing gaps in legal protection for women and girls (Source: UN Women). Together Women Rise and Equality Now share a common belief that legal equality is critical for achieving gender equality and creating a better world for everyone. We are proud to partner with such an impactful, global leader in using the law to create a just world for women and girls. Since 1999, almost 60% of the discriminatory laws highlighted by Equality Now have been fully or partially reformed. The passage of the Palermo Protocol – which enshrined protection from trafficking in international law — is just one example of Equality Now’s incredible impact over the years.</a:t>
            </a:r>
            <a:endParaRPr sz="1100" i="1"/>
          </a:p>
        </p:txBody>
      </p:sp>
      <p:sp>
        <p:nvSpPr>
          <p:cNvPr id="292" name="Google Shape;292;g2c4714047ff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f1ec144a3f_0_3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g1f1ec144a3f_0_3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i="1">
                <a:latin typeface="Arial"/>
                <a:ea typeface="Arial"/>
                <a:cs typeface="Arial"/>
                <a:sym typeface="Arial"/>
              </a:rPr>
              <a:t>Karyne</a:t>
            </a:r>
            <a:endParaRPr i="1"/>
          </a:p>
        </p:txBody>
      </p:sp>
      <p:sp>
        <p:nvSpPr>
          <p:cNvPr id="302" name="Google Shape;302;g1f1ec144a3f_0_3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i="1">
                <a:latin typeface="Arial"/>
                <a:ea typeface="Arial"/>
                <a:cs typeface="Arial"/>
                <a:sym typeface="Arial"/>
              </a:rPr>
              <a:t>Karyne</a:t>
            </a:r>
            <a:endParaRPr i="1"/>
          </a:p>
        </p:txBody>
      </p:sp>
      <p:sp>
        <p:nvSpPr>
          <p:cNvPr id="313" name="Google Shape;313;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4fc495f4cb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14fc495f4cb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a:t>Susan</a:t>
            </a:r>
            <a:endParaRPr i="1"/>
          </a:p>
          <a:p>
            <a:pPr marL="0" lvl="0" indent="0" algn="l" rtl="0">
              <a:lnSpc>
                <a:spcPct val="100000"/>
              </a:lnSpc>
              <a:spcBef>
                <a:spcPts val="0"/>
              </a:spcBef>
              <a:spcAft>
                <a:spcPts val="0"/>
              </a:spcAft>
              <a:buSzPts val="1400"/>
              <a:buNone/>
            </a:pPr>
            <a:endParaRPr i="1"/>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Welcome new folks, Please let us know in the chat where you are based. Introduce yourself since first time you are doing this. Introduce Ken and Karyne and the rest of the Advocacy team of mentors and committee –Anne Child, Sarah Leone, Joanna Distefano, Susan Wright, Leslye Heilig, Margaret Moodian</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This is a non-partisan space where we learn how to build relationships with our members of Congress to influence policy. We center ourselves around mutual respect and inclusion.</a:t>
            </a:r>
            <a:endParaRPr sz="1100">
              <a:latin typeface="Arial"/>
              <a:ea typeface="Arial"/>
              <a:cs typeface="Arial"/>
              <a:sym typeface="Arial"/>
            </a:endParaRPr>
          </a:p>
          <a:p>
            <a:pPr marL="457200" lvl="0" indent="-298450" algn="l" rtl="0">
              <a:lnSpc>
                <a:spcPct val="115000"/>
              </a:lnSpc>
              <a:spcBef>
                <a:spcPts val="0"/>
              </a:spcBef>
              <a:spcAft>
                <a:spcPts val="0"/>
              </a:spcAft>
              <a:buSzPts val="1100"/>
              <a:buChar char="●"/>
            </a:pPr>
            <a:r>
              <a:rPr lang="en-US" sz="1100">
                <a:latin typeface="Arial"/>
                <a:ea typeface="Arial"/>
                <a:cs typeface="Arial"/>
                <a:sym typeface="Arial"/>
              </a:rPr>
              <a:t>Invite Rise members to learn more about RESULTS by exploring their website, and RESULTS members to do the same with Together Women Rise. Review mission/vision/anti-oppression (only feel need to read full statement if there is time, but share links in any case)</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i="1"/>
          </a:p>
        </p:txBody>
      </p:sp>
      <p:sp>
        <p:nvSpPr>
          <p:cNvPr id="155" name="Google Shape;155;g14fc495f4cb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i="1"/>
              <a:t>Karyne</a:t>
            </a:r>
            <a:endParaRPr/>
          </a:p>
        </p:txBody>
      </p:sp>
      <p:sp>
        <p:nvSpPr>
          <p:cNvPr id="325" name="Google Shape;32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linkClick r:id="rId3"/>
              </a:rPr>
              <a:t>https://results.org/wp-content/uploads/Making-an-Inclusive-Case-for-Ending-Global-Poverty_.pdf</a:t>
            </a:r>
            <a:r>
              <a:rPr lang="en-US"/>
              <a:t> </a:t>
            </a:r>
            <a:endParaRPr/>
          </a:p>
        </p:txBody>
      </p:sp>
      <p:sp>
        <p:nvSpPr>
          <p:cNvPr id="366" name="Google Shape;36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f1ec144a3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1f1ec144a3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a:t>Susan</a:t>
            </a:r>
            <a:endParaRPr i="1"/>
          </a:p>
          <a:p>
            <a:pPr marL="0" lvl="0" indent="0" algn="l" rtl="0">
              <a:lnSpc>
                <a:spcPct val="100000"/>
              </a:lnSpc>
              <a:spcBef>
                <a:spcPts val="0"/>
              </a:spcBef>
              <a:spcAft>
                <a:spcPts val="0"/>
              </a:spcAft>
              <a:buSzPts val="1400"/>
              <a:buNone/>
            </a:pPr>
            <a:endParaRPr i="1"/>
          </a:p>
          <a:p>
            <a:pPr marL="0" lvl="0" indent="0" algn="l" rtl="0">
              <a:lnSpc>
                <a:spcPct val="115000"/>
              </a:lnSpc>
              <a:spcBef>
                <a:spcPts val="0"/>
              </a:spcBef>
              <a:spcAft>
                <a:spcPts val="0"/>
              </a:spcAft>
              <a:buClr>
                <a:schemeClr val="dk1"/>
              </a:buClr>
              <a:buSzPts val="1100"/>
              <a:buFont typeface="Arial"/>
              <a:buNone/>
            </a:pPr>
            <a:r>
              <a:rPr lang="en-US" sz="1100" i="1">
                <a:latin typeface="Arial"/>
                <a:ea typeface="Arial"/>
                <a:cs typeface="Arial"/>
                <a:sym typeface="Arial"/>
              </a:rPr>
              <a:t>Can share any or all of the text and links below in chat if needed:</a:t>
            </a:r>
            <a:endParaRPr sz="1100" i="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Together Women Rise:</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Vision</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Together Women Rise envisions a world where every person has the same opportunities to thrive regardless of their gender or where they live.</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Gender Equality Beliefs</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Together Women Rise champions gender equality because women’s rights are human rights. When women and girls are treated equally, the world is healthier, safer, more peaceful, inclusive, and economically just for everyone.</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Every woman and girl deserves to live freely and pursue her dreams, free from all forms of discrimination, exploitation, and social exclusion.</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Women should have equal economic power, political voice, and leadership representation across the world.</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When women and girls are better educated and become leaders and decision-makers, they drive positive change in their families, communities, and countries.</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Gender-based violence and harmful practices, such as child and forced marriage, female genital cutting (FGM/C), and human trafficking, harm women’s health, safety, and quality of life. They must be eliminated world-wide.</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Sexual and reproductive health is essential to women and girls across their lifespans.</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Gender equality and climate justice must go hand-in-hand if we are to ensure we have a clean, healthy, and sustainable planet for future generations.</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Men and boys are essential partners and allies in achieving global gender equality.</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i="1"/>
          </a:p>
        </p:txBody>
      </p:sp>
      <p:sp>
        <p:nvSpPr>
          <p:cNvPr id="163" name="Google Shape;163;g1f1ec144a3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f1ec144a3f_0_4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g1f1ec144a3f_0_4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i="1" dirty="0">
                <a:latin typeface="Arial"/>
                <a:ea typeface="Arial"/>
                <a:cs typeface="Arial"/>
                <a:sym typeface="Arial"/>
              </a:rPr>
              <a:t>Karyne</a:t>
            </a:r>
            <a:endParaRPr sz="1100" i="1" dirty="0">
              <a:latin typeface="Arial"/>
              <a:ea typeface="Arial"/>
              <a:cs typeface="Arial"/>
              <a:sym typeface="Arial"/>
            </a:endParaRPr>
          </a:p>
          <a:p>
            <a:pPr marL="0" lvl="0" indent="0" algn="l" rtl="0">
              <a:lnSpc>
                <a:spcPct val="115000"/>
              </a:lnSpc>
              <a:spcBef>
                <a:spcPts val="0"/>
              </a:spcBef>
              <a:spcAft>
                <a:spcPts val="0"/>
              </a:spcAft>
              <a:buSzPts val="1400"/>
              <a:buNone/>
            </a:pPr>
            <a:endParaRPr sz="1100" i="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0" dirty="0">
                <a:latin typeface="Arial"/>
                <a:ea typeface="Arial"/>
                <a:cs typeface="Arial"/>
                <a:sym typeface="Arial"/>
              </a:rPr>
              <a:t>Who has met with members of Congress so far? If you haven’t lobbied before, what has prevented you from doing so? What might make you nervous about meeting with an MOC?</a:t>
            </a:r>
            <a:br>
              <a:rPr lang="en-US" sz="1100" b="1" dirty="0">
                <a:latin typeface="Arial"/>
                <a:ea typeface="Arial"/>
                <a:cs typeface="Arial"/>
                <a:sym typeface="Arial"/>
              </a:rPr>
            </a:br>
            <a:br>
              <a:rPr lang="en-US" sz="1100" b="1" dirty="0">
                <a:latin typeface="Arial"/>
                <a:ea typeface="Arial"/>
                <a:cs typeface="Arial"/>
                <a:sym typeface="Arial"/>
              </a:rPr>
            </a:br>
            <a:r>
              <a:rPr lang="en-US" sz="1100" b="1" dirty="0">
                <a:latin typeface="Arial"/>
                <a:ea typeface="Arial"/>
                <a:cs typeface="Arial"/>
                <a:sym typeface="Arial"/>
              </a:rPr>
              <a:t> </a:t>
            </a:r>
            <a:r>
              <a:rPr lang="en-US" sz="1100" dirty="0">
                <a:latin typeface="Arial"/>
                <a:ea typeface="Arial"/>
                <a:cs typeface="Arial"/>
                <a:sym typeface="Arial"/>
              </a:rPr>
              <a:t> - Margaret &amp; Susan: share on their experience and tips:</a:t>
            </a:r>
            <a:endParaRPr sz="1100" dirty="0">
              <a:latin typeface="Arial"/>
              <a:ea typeface="Arial"/>
              <a:cs typeface="Arial"/>
              <a:sym typeface="Arial"/>
            </a:endParaRPr>
          </a:p>
          <a:p>
            <a:pPr marL="914400" lvl="0" indent="-298450" algn="l" rtl="0">
              <a:lnSpc>
                <a:spcPct val="115000"/>
              </a:lnSpc>
              <a:spcBef>
                <a:spcPts val="0"/>
              </a:spcBef>
              <a:spcAft>
                <a:spcPts val="0"/>
              </a:spcAft>
              <a:buClr>
                <a:schemeClr val="dk1"/>
              </a:buClr>
              <a:buSzPts val="1100"/>
              <a:buChar char="-"/>
            </a:pPr>
            <a:r>
              <a:rPr lang="en-US" sz="1100" dirty="0">
                <a:latin typeface="Arial"/>
                <a:ea typeface="Arial"/>
                <a:cs typeface="Arial"/>
                <a:sym typeface="Arial"/>
              </a:rPr>
              <a:t> (thanking your member of Congress, </a:t>
            </a:r>
            <a:endParaRPr sz="1100" dirty="0">
              <a:latin typeface="Arial"/>
              <a:ea typeface="Arial"/>
              <a:cs typeface="Arial"/>
              <a:sym typeface="Arial"/>
            </a:endParaRPr>
          </a:p>
          <a:p>
            <a:pPr marL="914400" lvl="0" indent="-298450" algn="l" rtl="0">
              <a:lnSpc>
                <a:spcPct val="115000"/>
              </a:lnSpc>
              <a:spcBef>
                <a:spcPts val="0"/>
              </a:spcBef>
              <a:spcAft>
                <a:spcPts val="0"/>
              </a:spcAft>
              <a:buClr>
                <a:schemeClr val="dk1"/>
              </a:buClr>
              <a:buSzPts val="1100"/>
              <a:buChar char="-"/>
            </a:pPr>
            <a:r>
              <a:rPr lang="en-US" sz="1100" dirty="0">
                <a:latin typeface="Arial"/>
                <a:ea typeface="Arial"/>
                <a:cs typeface="Arial"/>
                <a:sym typeface="Arial"/>
              </a:rPr>
              <a:t>acknowledging that they have a lot on their plate - showing appreciation for longstanding support as well as immediate support, </a:t>
            </a:r>
            <a:endParaRPr sz="1100" dirty="0">
              <a:latin typeface="Arial"/>
              <a:ea typeface="Arial"/>
              <a:cs typeface="Arial"/>
              <a:sym typeface="Arial"/>
            </a:endParaRPr>
          </a:p>
          <a:p>
            <a:pPr marL="914400" lvl="0" indent="-298450" algn="l" rtl="0">
              <a:lnSpc>
                <a:spcPct val="115000"/>
              </a:lnSpc>
              <a:spcBef>
                <a:spcPts val="0"/>
              </a:spcBef>
              <a:spcAft>
                <a:spcPts val="0"/>
              </a:spcAft>
              <a:buClr>
                <a:schemeClr val="dk1"/>
              </a:buClr>
              <a:buSzPts val="1100"/>
              <a:buChar char="-"/>
            </a:pPr>
            <a:r>
              <a:rPr lang="en-US" sz="1100" dirty="0">
                <a:latin typeface="Arial"/>
                <a:ea typeface="Arial"/>
                <a:cs typeface="Arial"/>
                <a:sym typeface="Arial"/>
              </a:rPr>
              <a:t>being a resource of information); </a:t>
            </a:r>
            <a:endParaRPr sz="1100" dirty="0">
              <a:latin typeface="Arial"/>
              <a:ea typeface="Arial"/>
              <a:cs typeface="Arial"/>
              <a:sym typeface="Arial"/>
            </a:endParaRPr>
          </a:p>
          <a:p>
            <a:pPr marL="914400" lvl="0" indent="-298450" algn="l" rtl="0">
              <a:lnSpc>
                <a:spcPct val="115000"/>
              </a:lnSpc>
              <a:spcBef>
                <a:spcPts val="0"/>
              </a:spcBef>
              <a:spcAft>
                <a:spcPts val="0"/>
              </a:spcAft>
              <a:buClr>
                <a:schemeClr val="dk1"/>
              </a:buClr>
              <a:buSzPts val="1100"/>
              <a:buChar char="-"/>
            </a:pPr>
            <a:r>
              <a:rPr lang="en-US" sz="1100" dirty="0">
                <a:latin typeface="Arial"/>
                <a:ea typeface="Arial"/>
                <a:cs typeface="Arial"/>
                <a:sym typeface="Arial"/>
              </a:rPr>
              <a:t>don’t be a stalker! Polite PUPO behavior, what does that look like??</a:t>
            </a:r>
            <a:endParaRPr sz="1100" dirty="0">
              <a:latin typeface="Arial"/>
              <a:ea typeface="Arial"/>
              <a:cs typeface="Arial"/>
              <a:sym typeface="Arial"/>
            </a:endParaRPr>
          </a:p>
          <a:p>
            <a:pPr marL="914400" lvl="0" indent="-298450" algn="l" rtl="0">
              <a:lnSpc>
                <a:spcPct val="115000"/>
              </a:lnSpc>
              <a:spcBef>
                <a:spcPts val="0"/>
              </a:spcBef>
              <a:spcAft>
                <a:spcPts val="0"/>
              </a:spcAft>
              <a:buClr>
                <a:schemeClr val="dk1"/>
              </a:buClr>
              <a:buSzPts val="1100"/>
              <a:buChar char="-"/>
            </a:pPr>
            <a:r>
              <a:rPr lang="en-US" sz="1100" dirty="0">
                <a:latin typeface="Arial"/>
                <a:ea typeface="Arial"/>
                <a:cs typeface="Arial"/>
                <a:sym typeface="Arial"/>
              </a:rPr>
              <a:t>Meeting staff is just as important! Don’t downplay it (they’re the gatekeeper!), if the staffer is convinced in supporting an issue, they will bring it to the MOC</a:t>
            </a:r>
            <a:br>
              <a:rPr lang="en-US" sz="1100" dirty="0">
                <a:latin typeface="Arial"/>
                <a:ea typeface="Arial"/>
                <a:cs typeface="Arial"/>
                <a:sym typeface="Arial"/>
              </a:rPr>
            </a:br>
            <a:endParaRPr sz="1100" dirty="0">
              <a:latin typeface="Arial"/>
              <a:ea typeface="Arial"/>
              <a:cs typeface="Arial"/>
              <a:sym typeface="Arial"/>
            </a:endParaRPr>
          </a:p>
          <a:p>
            <a:pPr marL="914400" lvl="0" indent="-298450" algn="l" rtl="0">
              <a:lnSpc>
                <a:spcPct val="115000"/>
              </a:lnSpc>
              <a:spcBef>
                <a:spcPts val="0"/>
              </a:spcBef>
              <a:spcAft>
                <a:spcPts val="0"/>
              </a:spcAft>
              <a:buClr>
                <a:schemeClr val="dk1"/>
              </a:buClr>
              <a:buSzPts val="1100"/>
              <a:buChar char="-"/>
            </a:pPr>
            <a:r>
              <a:rPr lang="en-US" sz="1100" dirty="0">
                <a:latin typeface="Arial"/>
                <a:ea typeface="Arial"/>
                <a:cs typeface="Arial"/>
                <a:sym typeface="Arial"/>
              </a:rPr>
              <a:t>Understanding the power of constituency, re-emphasize this point with attendees, the amount of support from a district can make a big difference (sharing the CMF slide with the power of hearing from a constituent)</a:t>
            </a:r>
            <a:endParaRPr sz="1100" dirty="0">
              <a:latin typeface="Arial"/>
              <a:ea typeface="Arial"/>
              <a:cs typeface="Arial"/>
              <a:sym typeface="Arial"/>
            </a:endParaRPr>
          </a:p>
          <a:p>
            <a:pPr marL="0" lvl="0" indent="0" algn="l" rtl="0">
              <a:lnSpc>
                <a:spcPct val="115000"/>
              </a:lnSpc>
              <a:spcBef>
                <a:spcPts val="0"/>
              </a:spcBef>
              <a:spcAft>
                <a:spcPts val="0"/>
              </a:spcAft>
              <a:buSzPts val="1400"/>
              <a:buNone/>
            </a:pPr>
            <a:endParaRPr sz="1100" i="1" dirty="0">
              <a:latin typeface="Arial"/>
              <a:ea typeface="Arial"/>
              <a:cs typeface="Arial"/>
              <a:sym typeface="Arial"/>
            </a:endParaRPr>
          </a:p>
        </p:txBody>
      </p:sp>
      <p:sp>
        <p:nvSpPr>
          <p:cNvPr id="406" name="Google Shape;406;g1f1ec144a3f_0_4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1f1ec144a3f_0_4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g1f1ec144a3f_0_4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i="1">
                <a:latin typeface="Arial"/>
                <a:ea typeface="Arial"/>
                <a:cs typeface="Arial"/>
                <a:sym typeface="Arial"/>
              </a:rPr>
              <a:t>Karyne</a:t>
            </a:r>
            <a:endParaRPr sz="1100" i="1">
              <a:latin typeface="Arial"/>
              <a:ea typeface="Arial"/>
              <a:cs typeface="Arial"/>
              <a:sym typeface="Arial"/>
            </a:endParaRPr>
          </a:p>
          <a:p>
            <a:pPr marL="0" lvl="0" indent="0" algn="l" rtl="0">
              <a:lnSpc>
                <a:spcPct val="115000"/>
              </a:lnSpc>
              <a:spcBef>
                <a:spcPts val="0"/>
              </a:spcBef>
              <a:spcAft>
                <a:spcPts val="0"/>
              </a:spcAft>
              <a:buSzPts val="1400"/>
              <a:buNone/>
            </a:pPr>
            <a:endParaRPr sz="1100" i="1">
              <a:latin typeface="Arial"/>
              <a:ea typeface="Arial"/>
              <a:cs typeface="Arial"/>
              <a:sym typeface="Arial"/>
            </a:endParaRPr>
          </a:p>
          <a:p>
            <a:pPr marL="457200" lvl="0" indent="0" algn="l" rtl="0">
              <a:lnSpc>
                <a:spcPct val="115000"/>
              </a:lnSpc>
              <a:spcBef>
                <a:spcPts val="0"/>
              </a:spcBef>
              <a:spcAft>
                <a:spcPts val="0"/>
              </a:spcAft>
              <a:buSzPts val="1100"/>
              <a:buNone/>
            </a:pPr>
            <a:r>
              <a:rPr lang="en-US"/>
              <a:t>https://youtube.com/shorts/OZ1QTIKddBQ?si=iwiwjTOYdxTprt4a</a:t>
            </a:r>
            <a:endParaRPr/>
          </a:p>
          <a:p>
            <a:pPr marL="457200" lvl="0" indent="0" algn="l" rtl="0">
              <a:lnSpc>
                <a:spcPct val="115000"/>
              </a:lnSpc>
              <a:spcBef>
                <a:spcPts val="0"/>
              </a:spcBef>
              <a:spcAft>
                <a:spcPts val="0"/>
              </a:spcAft>
              <a:buSzPts val="1100"/>
              <a:buNone/>
            </a:pPr>
            <a:r>
              <a:rPr lang="en-US"/>
              <a:t>1 min video featuring Ken Patterson</a:t>
            </a:r>
            <a:endParaRPr/>
          </a:p>
          <a:p>
            <a:pPr marL="0" lvl="0" indent="0" algn="l" rtl="0">
              <a:lnSpc>
                <a:spcPct val="115000"/>
              </a:lnSpc>
              <a:spcBef>
                <a:spcPts val="0"/>
              </a:spcBef>
              <a:spcAft>
                <a:spcPts val="0"/>
              </a:spcAft>
              <a:buSzPts val="1400"/>
              <a:buNone/>
            </a:pPr>
            <a:endParaRPr sz="1100" i="1">
              <a:latin typeface="Arial"/>
              <a:ea typeface="Arial"/>
              <a:cs typeface="Arial"/>
              <a:sym typeface="Arial"/>
            </a:endParaRPr>
          </a:p>
          <a:p>
            <a:pPr marL="457200" lvl="0" indent="-298450" algn="l" rtl="0">
              <a:lnSpc>
                <a:spcPct val="115000"/>
              </a:lnSpc>
              <a:spcBef>
                <a:spcPts val="0"/>
              </a:spcBef>
              <a:spcAft>
                <a:spcPts val="0"/>
              </a:spcAft>
              <a:buSzPts val="1100"/>
              <a:buFont typeface="Arial"/>
              <a:buAutoNum type="arabicPeriod"/>
            </a:pPr>
            <a:r>
              <a:rPr lang="en-US" sz="1100" i="1">
                <a:latin typeface="Arial"/>
                <a:ea typeface="Arial"/>
                <a:cs typeface="Arial"/>
                <a:sym typeface="Arial"/>
              </a:rPr>
              <a:t>Do put the meeting request along with the topic in the FIRST line of yoru email </a:t>
            </a:r>
            <a:endParaRPr sz="1100" i="1">
              <a:latin typeface="Arial"/>
              <a:ea typeface="Arial"/>
              <a:cs typeface="Arial"/>
              <a:sym typeface="Arial"/>
            </a:endParaRPr>
          </a:p>
          <a:p>
            <a:pPr marL="457200" lvl="0" indent="-298450" algn="l" rtl="0">
              <a:lnSpc>
                <a:spcPct val="115000"/>
              </a:lnSpc>
              <a:spcBef>
                <a:spcPts val="0"/>
              </a:spcBef>
              <a:spcAft>
                <a:spcPts val="0"/>
              </a:spcAft>
              <a:buSzPts val="1100"/>
              <a:buFont typeface="Arial"/>
              <a:buAutoNum type="arabicPeriod"/>
            </a:pPr>
            <a:r>
              <a:rPr lang="en-US" sz="1100" i="1">
                <a:latin typeface="Arial"/>
                <a:ea typeface="Arial"/>
                <a:cs typeface="Arial"/>
                <a:sym typeface="Arial"/>
              </a:rPr>
              <a:t>Do send your meeting request early, at least 2 to 4 week before you want to have the meeting</a:t>
            </a:r>
            <a:endParaRPr sz="1100" i="1">
              <a:latin typeface="Arial"/>
              <a:ea typeface="Arial"/>
              <a:cs typeface="Arial"/>
              <a:sym typeface="Arial"/>
            </a:endParaRPr>
          </a:p>
          <a:p>
            <a:pPr marL="457200" lvl="0" indent="-298450" algn="l" rtl="0">
              <a:lnSpc>
                <a:spcPct val="115000"/>
              </a:lnSpc>
              <a:spcBef>
                <a:spcPts val="0"/>
              </a:spcBef>
              <a:spcAft>
                <a:spcPts val="0"/>
              </a:spcAft>
              <a:buSzPts val="1100"/>
              <a:buFont typeface="Arial"/>
              <a:buAutoNum type="arabicPeriod"/>
            </a:pPr>
            <a:r>
              <a:rPr lang="en-US" sz="1100" i="1">
                <a:latin typeface="Arial"/>
                <a:ea typeface="Arial"/>
                <a:cs typeface="Arial"/>
                <a:sym typeface="Arial"/>
              </a:rPr>
              <a:t>Email the scheduler and cc the key aides that you want to work with - if the DC</a:t>
            </a:r>
            <a:endParaRPr sz="1100" i="1">
              <a:latin typeface="Arial"/>
              <a:ea typeface="Arial"/>
              <a:cs typeface="Arial"/>
              <a:sym typeface="Arial"/>
            </a:endParaRPr>
          </a:p>
          <a:p>
            <a:pPr marL="457200" lvl="0" indent="-298450" algn="l" rtl="0">
              <a:lnSpc>
                <a:spcPct val="115000"/>
              </a:lnSpc>
              <a:spcBef>
                <a:spcPts val="0"/>
              </a:spcBef>
              <a:spcAft>
                <a:spcPts val="0"/>
              </a:spcAft>
              <a:buSzPts val="1100"/>
              <a:buFont typeface="Arial"/>
              <a:buAutoNum type="arabicPeriod"/>
            </a:pPr>
            <a:r>
              <a:rPr lang="en-US" sz="1100" i="1">
                <a:latin typeface="Arial"/>
                <a:ea typeface="Arial"/>
                <a:cs typeface="Arial"/>
                <a:sym typeface="Arial"/>
              </a:rPr>
              <a:t>Don’t give up! Follow up on the request - </a:t>
            </a:r>
            <a:endParaRPr sz="1100" i="1">
              <a:latin typeface="Arial"/>
              <a:ea typeface="Arial"/>
              <a:cs typeface="Arial"/>
              <a:sym typeface="Arial"/>
            </a:endParaRPr>
          </a:p>
        </p:txBody>
      </p:sp>
      <p:sp>
        <p:nvSpPr>
          <p:cNvPr id="417" name="Google Shape;417;g1f1ec144a3f_0_4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f1ec144a3f_0_4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g1f1ec144a3f_0_4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i="1">
                <a:latin typeface="Arial"/>
                <a:ea typeface="Arial"/>
                <a:cs typeface="Arial"/>
                <a:sym typeface="Arial"/>
              </a:rPr>
              <a:t>Karyne</a:t>
            </a:r>
            <a:br>
              <a:rPr lang="en-US" sz="1100" i="1">
                <a:latin typeface="Arial"/>
                <a:ea typeface="Arial"/>
                <a:cs typeface="Arial"/>
                <a:sym typeface="Arial"/>
              </a:rPr>
            </a:br>
            <a:endParaRPr sz="1100" i="1">
              <a:latin typeface="Arial"/>
              <a:ea typeface="Arial"/>
              <a:cs typeface="Arial"/>
              <a:sym typeface="Arial"/>
            </a:endParaRPr>
          </a:p>
          <a:p>
            <a:pPr marL="0" lvl="0" indent="0" algn="l" rtl="0">
              <a:lnSpc>
                <a:spcPct val="115000"/>
              </a:lnSpc>
              <a:spcBef>
                <a:spcPts val="0"/>
              </a:spcBef>
              <a:spcAft>
                <a:spcPts val="0"/>
              </a:spcAft>
              <a:buSzPts val="1400"/>
              <a:buNone/>
            </a:pPr>
            <a:r>
              <a:rPr lang="en-US" sz="1100" i="1">
                <a:latin typeface="Arial"/>
                <a:ea typeface="Arial"/>
                <a:cs typeface="Arial"/>
                <a:sym typeface="Arial"/>
              </a:rPr>
              <a:t>Create an agenda and assign roles using the RESULTS Lobby Planning Form</a:t>
            </a:r>
            <a:endParaRPr sz="1100" i="1">
              <a:latin typeface="Arial"/>
              <a:ea typeface="Arial"/>
              <a:cs typeface="Arial"/>
              <a:sym typeface="Arial"/>
            </a:endParaRPr>
          </a:p>
          <a:p>
            <a:pPr marL="0" lvl="0" indent="0" algn="l" rtl="0">
              <a:lnSpc>
                <a:spcPct val="115000"/>
              </a:lnSpc>
              <a:spcBef>
                <a:spcPts val="0"/>
              </a:spcBef>
              <a:spcAft>
                <a:spcPts val="0"/>
              </a:spcAft>
              <a:buSzPts val="1400"/>
              <a:buNone/>
            </a:pPr>
            <a:r>
              <a:rPr lang="en-US" sz="1100" i="1">
                <a:latin typeface="Arial"/>
                <a:ea typeface="Arial"/>
                <a:cs typeface="Arial"/>
                <a:sym typeface="Arial"/>
              </a:rPr>
              <a:t>Practice talking  points (EPIC)</a:t>
            </a:r>
            <a:endParaRPr sz="1100" i="1">
              <a:latin typeface="Arial"/>
              <a:ea typeface="Arial"/>
              <a:cs typeface="Arial"/>
              <a:sym typeface="Arial"/>
            </a:endParaRPr>
          </a:p>
          <a:p>
            <a:pPr marL="0" lvl="0" indent="0" algn="l" rtl="0">
              <a:lnSpc>
                <a:spcPct val="115000"/>
              </a:lnSpc>
              <a:spcBef>
                <a:spcPts val="0"/>
              </a:spcBef>
              <a:spcAft>
                <a:spcPts val="0"/>
              </a:spcAft>
              <a:buSzPts val="1400"/>
              <a:buNone/>
            </a:pPr>
            <a:r>
              <a:rPr lang="en-US" sz="1100" i="1">
                <a:latin typeface="Arial"/>
                <a:ea typeface="Arial"/>
                <a:cs typeface="Arial"/>
                <a:sym typeface="Arial"/>
              </a:rPr>
              <a:t>Reconfirm your meeting the day before</a:t>
            </a:r>
            <a:endParaRPr sz="1100" i="1">
              <a:latin typeface="Arial"/>
              <a:ea typeface="Arial"/>
              <a:cs typeface="Arial"/>
              <a:sym typeface="Arial"/>
            </a:endParaRPr>
          </a:p>
          <a:p>
            <a:pPr marL="0" lvl="0" indent="0" algn="l" rtl="0">
              <a:lnSpc>
                <a:spcPct val="115000"/>
              </a:lnSpc>
              <a:spcBef>
                <a:spcPts val="0"/>
              </a:spcBef>
              <a:spcAft>
                <a:spcPts val="0"/>
              </a:spcAft>
              <a:buSzPts val="1400"/>
              <a:buNone/>
            </a:pPr>
            <a:br>
              <a:rPr lang="en-US" sz="1100">
                <a:latin typeface="Arial"/>
                <a:ea typeface="Arial"/>
                <a:cs typeface="Arial"/>
                <a:sym typeface="Arial"/>
              </a:rPr>
            </a:br>
            <a:endParaRPr sz="1100" i="1">
              <a:latin typeface="Arial"/>
              <a:ea typeface="Arial"/>
              <a:cs typeface="Arial"/>
              <a:sym typeface="Arial"/>
            </a:endParaRPr>
          </a:p>
        </p:txBody>
      </p:sp>
      <p:sp>
        <p:nvSpPr>
          <p:cNvPr id="428" name="Google Shape;428;g1f1ec144a3f_0_4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f1ec144a3f_0_4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g1f1ec144a3f_0_4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i="1">
                <a:latin typeface="Arial"/>
                <a:ea typeface="Arial"/>
                <a:cs typeface="Arial"/>
                <a:sym typeface="Arial"/>
              </a:rPr>
              <a:t>Karyne</a:t>
            </a:r>
            <a:br>
              <a:rPr lang="en-US" sz="1100" i="1">
                <a:latin typeface="Arial"/>
                <a:ea typeface="Arial"/>
                <a:cs typeface="Arial"/>
                <a:sym typeface="Arial"/>
              </a:rPr>
            </a:br>
            <a:endParaRPr sz="1100" i="1">
              <a:latin typeface="Arial"/>
              <a:ea typeface="Arial"/>
              <a:cs typeface="Arial"/>
              <a:sym typeface="Arial"/>
            </a:endParaRPr>
          </a:p>
          <a:p>
            <a:pPr marL="0" lvl="0" indent="0" algn="l" rtl="0">
              <a:lnSpc>
                <a:spcPct val="115000"/>
              </a:lnSpc>
              <a:spcBef>
                <a:spcPts val="0"/>
              </a:spcBef>
              <a:spcAft>
                <a:spcPts val="0"/>
              </a:spcAft>
              <a:buSzPts val="1400"/>
              <a:buNone/>
            </a:pPr>
            <a:r>
              <a:rPr lang="en-US" sz="1100" i="1">
                <a:latin typeface="Arial"/>
                <a:ea typeface="Arial"/>
                <a:cs typeface="Arial"/>
                <a:sym typeface="Arial"/>
              </a:rPr>
              <a:t>Send a thank you note and summary of asks</a:t>
            </a:r>
            <a:endParaRPr sz="1100" i="1">
              <a:latin typeface="Arial"/>
              <a:ea typeface="Arial"/>
              <a:cs typeface="Arial"/>
              <a:sym typeface="Arial"/>
            </a:endParaRPr>
          </a:p>
          <a:p>
            <a:pPr marL="0" lvl="0" indent="0" algn="l" rtl="0">
              <a:lnSpc>
                <a:spcPct val="115000"/>
              </a:lnSpc>
              <a:spcBef>
                <a:spcPts val="0"/>
              </a:spcBef>
              <a:spcAft>
                <a:spcPts val="0"/>
              </a:spcAft>
              <a:buSzPts val="1400"/>
              <a:buNone/>
            </a:pPr>
            <a:r>
              <a:rPr lang="en-US" sz="1100" i="1">
                <a:latin typeface="Arial"/>
                <a:ea typeface="Arial"/>
                <a:cs typeface="Arial"/>
                <a:sym typeface="Arial"/>
              </a:rPr>
              <a:t>Report your meeting to your Rise Advocacy Chapter Coach</a:t>
            </a:r>
            <a:endParaRPr sz="1100" i="1">
              <a:latin typeface="Arial"/>
              <a:ea typeface="Arial"/>
              <a:cs typeface="Arial"/>
              <a:sym typeface="Arial"/>
            </a:endParaRPr>
          </a:p>
          <a:p>
            <a:pPr marL="0" lvl="0" indent="0" algn="l" rtl="0">
              <a:lnSpc>
                <a:spcPct val="115000"/>
              </a:lnSpc>
              <a:spcBef>
                <a:spcPts val="0"/>
              </a:spcBef>
              <a:spcAft>
                <a:spcPts val="0"/>
              </a:spcAft>
              <a:buSzPts val="1400"/>
              <a:buNone/>
            </a:pPr>
            <a:r>
              <a:rPr lang="en-US" sz="1100" i="1">
                <a:latin typeface="Arial"/>
                <a:ea typeface="Arial"/>
                <a:cs typeface="Arial"/>
                <a:sym typeface="Arial"/>
              </a:rPr>
              <a:t>Continue to follow up on requests</a:t>
            </a:r>
            <a:endParaRPr sz="1100" i="1">
              <a:latin typeface="Arial"/>
              <a:ea typeface="Arial"/>
              <a:cs typeface="Arial"/>
              <a:sym typeface="Arial"/>
            </a:endParaRPr>
          </a:p>
          <a:p>
            <a:pPr marL="0" lvl="0" indent="0" algn="l" rtl="0">
              <a:lnSpc>
                <a:spcPct val="115000"/>
              </a:lnSpc>
              <a:spcBef>
                <a:spcPts val="0"/>
              </a:spcBef>
              <a:spcAft>
                <a:spcPts val="0"/>
              </a:spcAft>
              <a:buSzPts val="1400"/>
              <a:buNone/>
            </a:pPr>
            <a:br>
              <a:rPr lang="en-US" sz="1100">
                <a:latin typeface="Arial"/>
                <a:ea typeface="Arial"/>
                <a:cs typeface="Arial"/>
                <a:sym typeface="Arial"/>
              </a:rPr>
            </a:br>
            <a:endParaRPr sz="1100" i="1">
              <a:latin typeface="Arial"/>
              <a:ea typeface="Arial"/>
              <a:cs typeface="Arial"/>
              <a:sym typeface="Arial"/>
            </a:endParaRPr>
          </a:p>
        </p:txBody>
      </p:sp>
      <p:sp>
        <p:nvSpPr>
          <p:cNvPr id="439" name="Google Shape;439;g1f1ec144a3f_0_4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US" sz="1100"/>
              <a:t>Margaret</a:t>
            </a:r>
            <a:endParaRPr sz="1100"/>
          </a:p>
          <a:p>
            <a:pPr marL="0" lvl="0" indent="0" algn="l" rtl="0">
              <a:lnSpc>
                <a:spcPct val="115000"/>
              </a:lnSpc>
              <a:spcBef>
                <a:spcPts val="0"/>
              </a:spcBef>
              <a:spcAft>
                <a:spcPts val="0"/>
              </a:spcAft>
              <a:buClr>
                <a:schemeClr val="dk1"/>
              </a:buClr>
              <a:buSzPts val="1100"/>
              <a:buNone/>
            </a:pPr>
            <a:endParaRPr sz="1100"/>
          </a:p>
          <a:p>
            <a:pPr marL="457200" lvl="0" indent="-298450" algn="l" rtl="0">
              <a:lnSpc>
                <a:spcPct val="115000"/>
              </a:lnSpc>
              <a:spcBef>
                <a:spcPts val="0"/>
              </a:spcBef>
              <a:spcAft>
                <a:spcPts val="0"/>
              </a:spcAft>
              <a:buClr>
                <a:schemeClr val="dk1"/>
              </a:buClr>
              <a:buSzPts val="1100"/>
              <a:buFont typeface="Arial"/>
              <a:buChar char="●"/>
            </a:pPr>
            <a:r>
              <a:rPr lang="en-US" sz="1100" b="1">
                <a:latin typeface="Open Sans"/>
                <a:ea typeface="Open Sans"/>
                <a:cs typeface="Open Sans"/>
                <a:sym typeface="Open Sans"/>
              </a:rPr>
              <a:t>RESULTS Global Policy Forum </a:t>
            </a:r>
            <a:r>
              <a:rPr lang="en-US" sz="1100">
                <a:latin typeface="Open Sans"/>
                <a:ea typeface="Open Sans"/>
                <a:cs typeface="Open Sans"/>
                <a:sym typeface="Open Sans"/>
              </a:rPr>
              <a:t>Thursday, February 22 - 9:00 PM ET</a:t>
            </a:r>
            <a:br>
              <a:rPr lang="en-US" sz="1100">
                <a:latin typeface="Open Sans"/>
                <a:ea typeface="Open Sans"/>
                <a:cs typeface="Open Sans"/>
                <a:sym typeface="Open Sans"/>
              </a:rPr>
            </a:br>
            <a:r>
              <a:rPr lang="en-US" sz="1100" i="1">
                <a:latin typeface="Open Sans"/>
                <a:ea typeface="Open Sans"/>
                <a:cs typeface="Open Sans"/>
                <a:sym typeface="Open Sans"/>
              </a:rPr>
              <a:t>Learn more about the appropriations process</a:t>
            </a:r>
            <a:br>
              <a:rPr lang="en-US" sz="1100" i="1">
                <a:latin typeface="Open Sans"/>
                <a:ea typeface="Open Sans"/>
                <a:cs typeface="Open Sans"/>
                <a:sym typeface="Open Sans"/>
              </a:rPr>
            </a:br>
            <a:endParaRPr sz="1100" i="1">
              <a:latin typeface="Open Sans"/>
              <a:ea typeface="Open Sans"/>
              <a:cs typeface="Open Sans"/>
              <a:sym typeface="Open Sans"/>
            </a:endParaRPr>
          </a:p>
          <a:p>
            <a:pPr marL="457200" lvl="0" indent="-298450" algn="l" rtl="0">
              <a:lnSpc>
                <a:spcPct val="115000"/>
              </a:lnSpc>
              <a:spcBef>
                <a:spcPts val="0"/>
              </a:spcBef>
              <a:spcAft>
                <a:spcPts val="0"/>
              </a:spcAft>
              <a:buClr>
                <a:schemeClr val="dk1"/>
              </a:buClr>
              <a:buSzPts val="1100"/>
              <a:buFont typeface="Arial"/>
              <a:buChar char="●"/>
            </a:pPr>
            <a:r>
              <a:rPr lang="en-US" sz="1100" b="1">
                <a:latin typeface="Open Sans"/>
                <a:ea typeface="Open Sans"/>
                <a:cs typeface="Open Sans"/>
                <a:sym typeface="Open Sans"/>
              </a:rPr>
              <a:t>Together Women Rise Orientation Webinar</a:t>
            </a:r>
            <a:r>
              <a:rPr lang="en-US" sz="1100">
                <a:latin typeface="Open Sans"/>
                <a:ea typeface="Open Sans"/>
                <a:cs typeface="Open Sans"/>
                <a:sym typeface="Open Sans"/>
              </a:rPr>
              <a:t> </a:t>
            </a:r>
            <a:br>
              <a:rPr lang="en-US" sz="1100">
                <a:latin typeface="Open Sans"/>
                <a:ea typeface="Open Sans"/>
                <a:cs typeface="Open Sans"/>
                <a:sym typeface="Open Sans"/>
              </a:rPr>
            </a:br>
            <a:r>
              <a:rPr lang="en-US" sz="1100">
                <a:latin typeface="Open Sans"/>
                <a:ea typeface="Open Sans"/>
                <a:cs typeface="Open Sans"/>
                <a:sym typeface="Open Sans"/>
              </a:rPr>
              <a:t>Tuesday, March 19 at 8:30 PM ET</a:t>
            </a:r>
            <a:br>
              <a:rPr lang="en-US" sz="1100">
                <a:latin typeface="Open Sans"/>
                <a:ea typeface="Open Sans"/>
                <a:cs typeface="Open Sans"/>
                <a:sym typeface="Open Sans"/>
              </a:rPr>
            </a:br>
            <a:endParaRPr sz="1100" i="1">
              <a:latin typeface="Open Sans"/>
              <a:ea typeface="Open Sans"/>
              <a:cs typeface="Open Sans"/>
              <a:sym typeface="Open Sans"/>
            </a:endParaRPr>
          </a:p>
          <a:p>
            <a:pPr marL="457200" lvl="0" indent="-298450" algn="l" rtl="0">
              <a:lnSpc>
                <a:spcPct val="115000"/>
              </a:lnSpc>
              <a:spcBef>
                <a:spcPts val="0"/>
              </a:spcBef>
              <a:spcAft>
                <a:spcPts val="0"/>
              </a:spcAft>
              <a:buClr>
                <a:schemeClr val="dk1"/>
              </a:buClr>
              <a:buSzPts val="1100"/>
              <a:buFont typeface="Arial"/>
              <a:buChar char="●"/>
            </a:pPr>
            <a:r>
              <a:rPr lang="en-US" sz="1100" b="1">
                <a:latin typeface="Open Sans"/>
                <a:ea typeface="Open Sans"/>
                <a:cs typeface="Open Sans"/>
                <a:sym typeface="Open Sans"/>
              </a:rPr>
              <a:t>Together Women Rise Grantees</a:t>
            </a:r>
            <a:r>
              <a:rPr lang="en-US" sz="1100">
                <a:latin typeface="Open Sans"/>
                <a:ea typeface="Open Sans"/>
                <a:cs typeface="Open Sans"/>
                <a:sym typeface="Open Sans"/>
              </a:rPr>
              <a:t> - Join the virtual national chapter meeting with a speaker from the grantee each month on the </a:t>
            </a:r>
            <a:r>
              <a:rPr lang="en-US" sz="1100" b="1">
                <a:latin typeface="Open Sans"/>
                <a:ea typeface="Open Sans"/>
                <a:cs typeface="Open Sans"/>
                <a:sym typeface="Open Sans"/>
              </a:rPr>
              <a:t>first Thursday of the month at 8 PM ET:</a:t>
            </a:r>
            <a:r>
              <a:rPr lang="en-US" sz="1100">
                <a:latin typeface="Open Sans"/>
                <a:ea typeface="Open Sans"/>
                <a:cs typeface="Open Sans"/>
                <a:sym typeface="Open Sans"/>
              </a:rPr>
              <a:t> </a:t>
            </a:r>
            <a:br>
              <a:rPr lang="en-US" sz="1100">
                <a:latin typeface="Open Sans"/>
                <a:ea typeface="Open Sans"/>
                <a:cs typeface="Open Sans"/>
                <a:sym typeface="Open Sans"/>
              </a:rPr>
            </a:br>
            <a:r>
              <a:rPr lang="en-US" sz="1100" u="sng">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https://togetherwomenrise.org/upcoming-events/</a:t>
            </a:r>
            <a:endParaRPr sz="1100"/>
          </a:p>
        </p:txBody>
      </p:sp>
      <p:sp>
        <p:nvSpPr>
          <p:cNvPr id="450" name="Google Shape;45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4fc29c286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7" name="Google Shape;457;g14fc29c28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dd29ec108d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1dd29ec108d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a:t>Susan</a:t>
            </a:r>
            <a:endParaRPr i="1"/>
          </a:p>
          <a:p>
            <a:pPr marL="0" lvl="0" indent="0" algn="l" rtl="0">
              <a:lnSpc>
                <a:spcPct val="100000"/>
              </a:lnSpc>
              <a:spcBef>
                <a:spcPts val="0"/>
              </a:spcBef>
              <a:spcAft>
                <a:spcPts val="0"/>
              </a:spcAft>
              <a:buSzPts val="1400"/>
              <a:buNone/>
            </a:pPr>
            <a:endParaRPr i="1"/>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https://togetherwomenrise.org/our-anti-oppression-commitment/</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Our Anti-Oppression Values - RESULTS</a:t>
            </a:r>
            <a:endParaRPr i="1"/>
          </a:p>
        </p:txBody>
      </p:sp>
      <p:sp>
        <p:nvSpPr>
          <p:cNvPr id="171" name="Google Shape;171;g1dd29ec108d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Clr>
                <a:schemeClr val="dk1"/>
              </a:buClr>
              <a:buSzPts val="1400"/>
              <a:buFont typeface="Arial"/>
              <a:buNone/>
            </a:pPr>
            <a:r>
              <a:rPr lang="en-US"/>
              <a:t>Ken</a:t>
            </a:r>
            <a:endParaRPr i="0"/>
          </a:p>
        </p:txBody>
      </p:sp>
      <p:sp>
        <p:nvSpPr>
          <p:cNvPr id="179" name="Google Shape;179;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f3d9471cf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1f3d9471cf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Clr>
                <a:schemeClr val="dk1"/>
              </a:buClr>
              <a:buSzPts val="1400"/>
              <a:buFont typeface="Arial"/>
              <a:buNone/>
            </a:pPr>
            <a:r>
              <a:rPr lang="en-US"/>
              <a:t>Ken</a:t>
            </a:r>
            <a:endParaRPr i="0"/>
          </a:p>
        </p:txBody>
      </p:sp>
      <p:sp>
        <p:nvSpPr>
          <p:cNvPr id="190" name="Google Shape;190;g1f3d9471cf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f1ec144a3f_0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1f1ec144a3f_0_1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i="0">
                <a:latin typeface="Arial"/>
                <a:ea typeface="Arial"/>
                <a:cs typeface="Arial"/>
                <a:sym typeface="Arial"/>
              </a:rPr>
              <a:t>Ken</a:t>
            </a:r>
            <a:endParaRPr sz="1100" i="0">
              <a:latin typeface="Arial"/>
              <a:ea typeface="Arial"/>
              <a:cs typeface="Arial"/>
              <a:sym typeface="Arial"/>
            </a:endParaRPr>
          </a:p>
          <a:p>
            <a:pPr marL="0" lvl="0" indent="0" algn="l" rtl="0">
              <a:lnSpc>
                <a:spcPct val="115000"/>
              </a:lnSpc>
              <a:spcBef>
                <a:spcPts val="0"/>
              </a:spcBef>
              <a:spcAft>
                <a:spcPts val="0"/>
              </a:spcAft>
              <a:buSzPts val="1400"/>
              <a:buNone/>
            </a:pPr>
            <a:endParaRPr sz="1100">
              <a:latin typeface="Arial"/>
              <a:ea typeface="Arial"/>
              <a:cs typeface="Arial"/>
              <a:sym typeface="Arial"/>
            </a:endParaRPr>
          </a:p>
          <a:p>
            <a:pPr marL="0" lvl="0" indent="0" algn="l" rtl="0">
              <a:lnSpc>
                <a:spcPct val="115000"/>
              </a:lnSpc>
              <a:spcBef>
                <a:spcPts val="0"/>
              </a:spcBef>
              <a:spcAft>
                <a:spcPts val="0"/>
              </a:spcAft>
              <a:buSzPts val="1400"/>
              <a:buNone/>
            </a:pPr>
            <a:r>
              <a:rPr lang="en-US" sz="1100">
                <a:latin typeface="Arial"/>
                <a:ea typeface="Arial"/>
                <a:cs typeface="Arial"/>
                <a:sym typeface="Arial"/>
              </a:rPr>
              <a:t>-</a:t>
            </a:r>
            <a:r>
              <a:rPr lang="en-US" sz="1100" b="1">
                <a:latin typeface="Arial"/>
                <a:ea typeface="Arial"/>
                <a:cs typeface="Arial"/>
                <a:sym typeface="Arial"/>
              </a:rPr>
              <a:t>Explain what the lay of the land looks like for the full year of advocating with us:</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Introduction for newer advocates to explain that 1) we are in the funding portion of our advocacy work via FY25 appropriations, and 2) legislative work is still happening with advocating on bills (End TB Now Act and READ Act)</a:t>
            </a:r>
            <a:br>
              <a:rPr lang="en-US" sz="1100">
                <a:latin typeface="Arial"/>
                <a:ea typeface="Arial"/>
                <a:cs typeface="Arial"/>
                <a:sym typeface="Arial"/>
              </a:rPr>
            </a:br>
            <a:r>
              <a:rPr lang="en-US" sz="1100">
                <a:latin typeface="Arial"/>
                <a:ea typeface="Arial"/>
                <a:cs typeface="Arial"/>
                <a:sym typeface="Arial"/>
              </a:rPr>
              <a:t>- Invite folks to sign up for Global Policy forum on 2/22 at 9PM (add link)</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b="1">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Q&amp;A time </a:t>
            </a:r>
            <a:br>
              <a:rPr lang="en-US" sz="1100" b="1">
                <a:latin typeface="Arial"/>
                <a:ea typeface="Arial"/>
                <a:cs typeface="Arial"/>
                <a:sym typeface="Arial"/>
              </a:rPr>
            </a:br>
            <a:endParaRPr sz="1100">
              <a:latin typeface="Arial"/>
              <a:ea typeface="Arial"/>
              <a:cs typeface="Arial"/>
              <a:sym typeface="Arial"/>
            </a:endParaRPr>
          </a:p>
          <a:p>
            <a:pPr marL="0" lvl="0" indent="0" algn="l" rtl="0">
              <a:lnSpc>
                <a:spcPct val="115000"/>
              </a:lnSpc>
              <a:spcBef>
                <a:spcPts val="0"/>
              </a:spcBef>
              <a:spcAft>
                <a:spcPts val="0"/>
              </a:spcAft>
              <a:buSzPts val="1400"/>
              <a:buNone/>
            </a:pPr>
            <a:endParaRPr sz="1100">
              <a:latin typeface="Arial"/>
              <a:ea typeface="Arial"/>
              <a:cs typeface="Arial"/>
              <a:sym typeface="Arial"/>
            </a:endParaRPr>
          </a:p>
        </p:txBody>
      </p:sp>
      <p:sp>
        <p:nvSpPr>
          <p:cNvPr id="201" name="Google Shape;201;g1f1ec144a3f_0_1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d9b0211098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1d9b0211098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i="0">
                <a:latin typeface="Arial"/>
                <a:ea typeface="Arial"/>
                <a:cs typeface="Arial"/>
                <a:sym typeface="Arial"/>
              </a:rPr>
              <a:t>Ken</a:t>
            </a:r>
            <a:endParaRPr i="0"/>
          </a:p>
        </p:txBody>
      </p:sp>
      <p:sp>
        <p:nvSpPr>
          <p:cNvPr id="212" name="Google Shape;212;g1d9b0211098_0_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f1ec144a3f_0_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1f1ec144a3f_0_1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i="0">
                <a:latin typeface="Arial"/>
                <a:ea typeface="Arial"/>
                <a:cs typeface="Arial"/>
                <a:sym typeface="Arial"/>
              </a:rPr>
              <a:t>Ken</a:t>
            </a:r>
            <a:endParaRPr i="0"/>
          </a:p>
        </p:txBody>
      </p:sp>
      <p:sp>
        <p:nvSpPr>
          <p:cNvPr id="224" name="Google Shape;224;g1f1ec144a3f_0_1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8"/>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2" name="Google Shape;62;p3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3" name="Google Shape;63;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9"/>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9"/>
          <p:cNvSpPr>
            <a:spLocks noGrp="1"/>
          </p:cNvSpPr>
          <p:nvPr>
            <p:ph type="pic" idx="2"/>
          </p:nvPr>
        </p:nvSpPr>
        <p:spPr>
          <a:xfrm>
            <a:off x="1792288" y="459581"/>
            <a:ext cx="5486400" cy="3086100"/>
          </a:xfrm>
          <a:prstGeom prst="rect">
            <a:avLst/>
          </a:prstGeom>
          <a:noFill/>
          <a:ln>
            <a:noFill/>
          </a:ln>
        </p:spPr>
      </p:sp>
      <p:sp>
        <p:nvSpPr>
          <p:cNvPr id="68" name="Google Shape;68;p39"/>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4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0"/>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4" name="Google Shape;74;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41"/>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1"/>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9" name="Google Shape;79;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9"/>
        <p:cNvGrpSpPr/>
        <p:nvPr/>
      </p:nvGrpSpPr>
      <p:grpSpPr>
        <a:xfrm>
          <a:off x="0" y="0"/>
          <a:ext cx="0" cy="0"/>
          <a:chOff x="0" y="0"/>
          <a:chExt cx="0" cy="0"/>
        </a:xfrm>
      </p:grpSpPr>
      <p:sp>
        <p:nvSpPr>
          <p:cNvPr id="90" name="Google Shape;90;g1dd29ec108d_0_110"/>
          <p:cNvSpPr txBox="1">
            <a:spLocks noGrp="1"/>
          </p:cNvSpPr>
          <p:nvPr>
            <p:ph type="ctrTitle"/>
          </p:nvPr>
        </p:nvSpPr>
        <p:spPr>
          <a:xfrm>
            <a:off x="685800" y="1597820"/>
            <a:ext cx="7772400" cy="11025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g1dd29ec108d_0_110"/>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853"/>
              </a:spcBef>
              <a:spcAft>
                <a:spcPts val="0"/>
              </a:spcAft>
              <a:buClr>
                <a:srgbClr val="888888"/>
              </a:buClr>
              <a:buSzPts val="4267"/>
              <a:buNone/>
              <a:defRPr>
                <a:solidFill>
                  <a:srgbClr val="888888"/>
                </a:solidFill>
              </a:defRPr>
            </a:lvl1pPr>
            <a:lvl2pPr lvl="1" algn="ctr">
              <a:lnSpc>
                <a:spcPct val="100000"/>
              </a:lnSpc>
              <a:spcBef>
                <a:spcPts val="747"/>
              </a:spcBef>
              <a:spcAft>
                <a:spcPts val="0"/>
              </a:spcAft>
              <a:buClr>
                <a:srgbClr val="888888"/>
              </a:buClr>
              <a:buSzPts val="3733"/>
              <a:buNone/>
              <a:defRPr>
                <a:solidFill>
                  <a:srgbClr val="888888"/>
                </a:solidFill>
              </a:defRPr>
            </a:lvl2pPr>
            <a:lvl3pPr lvl="2" algn="ctr">
              <a:lnSpc>
                <a:spcPct val="100000"/>
              </a:lnSpc>
              <a:spcBef>
                <a:spcPts val="640"/>
              </a:spcBef>
              <a:spcAft>
                <a:spcPts val="0"/>
              </a:spcAft>
              <a:buClr>
                <a:srgbClr val="888888"/>
              </a:buClr>
              <a:buSzPts val="3200"/>
              <a:buNone/>
              <a:defRPr>
                <a:solidFill>
                  <a:srgbClr val="888888"/>
                </a:solidFill>
              </a:defRPr>
            </a:lvl3pPr>
            <a:lvl4pPr lvl="3" algn="ctr">
              <a:lnSpc>
                <a:spcPct val="100000"/>
              </a:lnSpc>
              <a:spcBef>
                <a:spcPts val="533"/>
              </a:spcBef>
              <a:spcAft>
                <a:spcPts val="0"/>
              </a:spcAft>
              <a:buClr>
                <a:srgbClr val="888888"/>
              </a:buClr>
              <a:buSzPts val="2667"/>
              <a:buNone/>
              <a:defRPr>
                <a:solidFill>
                  <a:srgbClr val="888888"/>
                </a:solidFill>
              </a:defRPr>
            </a:lvl4pPr>
            <a:lvl5pPr lvl="4" algn="ctr">
              <a:lnSpc>
                <a:spcPct val="100000"/>
              </a:lnSpc>
              <a:spcBef>
                <a:spcPts val="533"/>
              </a:spcBef>
              <a:spcAft>
                <a:spcPts val="0"/>
              </a:spcAft>
              <a:buClr>
                <a:srgbClr val="888888"/>
              </a:buClr>
              <a:buSzPts val="2667"/>
              <a:buNone/>
              <a:defRPr>
                <a:solidFill>
                  <a:srgbClr val="888888"/>
                </a:solidFill>
              </a:defRPr>
            </a:lvl5pPr>
            <a:lvl6pPr lvl="5" algn="ctr">
              <a:lnSpc>
                <a:spcPct val="100000"/>
              </a:lnSpc>
              <a:spcBef>
                <a:spcPts val="533"/>
              </a:spcBef>
              <a:spcAft>
                <a:spcPts val="0"/>
              </a:spcAft>
              <a:buClr>
                <a:srgbClr val="888888"/>
              </a:buClr>
              <a:buSzPts val="2667"/>
              <a:buNone/>
              <a:defRPr>
                <a:solidFill>
                  <a:srgbClr val="888888"/>
                </a:solidFill>
              </a:defRPr>
            </a:lvl6pPr>
            <a:lvl7pPr lvl="6" algn="ctr">
              <a:lnSpc>
                <a:spcPct val="100000"/>
              </a:lnSpc>
              <a:spcBef>
                <a:spcPts val="533"/>
              </a:spcBef>
              <a:spcAft>
                <a:spcPts val="0"/>
              </a:spcAft>
              <a:buClr>
                <a:srgbClr val="888888"/>
              </a:buClr>
              <a:buSzPts val="2667"/>
              <a:buNone/>
              <a:defRPr>
                <a:solidFill>
                  <a:srgbClr val="888888"/>
                </a:solidFill>
              </a:defRPr>
            </a:lvl7pPr>
            <a:lvl8pPr lvl="7" algn="ctr">
              <a:lnSpc>
                <a:spcPct val="100000"/>
              </a:lnSpc>
              <a:spcBef>
                <a:spcPts val="533"/>
              </a:spcBef>
              <a:spcAft>
                <a:spcPts val="0"/>
              </a:spcAft>
              <a:buClr>
                <a:srgbClr val="888888"/>
              </a:buClr>
              <a:buSzPts val="2667"/>
              <a:buNone/>
              <a:defRPr>
                <a:solidFill>
                  <a:srgbClr val="888888"/>
                </a:solidFill>
              </a:defRPr>
            </a:lvl8pPr>
            <a:lvl9pPr lvl="8" algn="ctr">
              <a:lnSpc>
                <a:spcPct val="100000"/>
              </a:lnSpc>
              <a:spcBef>
                <a:spcPts val="533"/>
              </a:spcBef>
              <a:spcAft>
                <a:spcPts val="0"/>
              </a:spcAft>
              <a:buClr>
                <a:srgbClr val="888888"/>
              </a:buClr>
              <a:buSzPts val="2667"/>
              <a:buNone/>
              <a:defRPr>
                <a:solidFill>
                  <a:srgbClr val="888888"/>
                </a:solidFill>
              </a:defRPr>
            </a:lvl9pPr>
          </a:lstStyle>
          <a:p>
            <a:endParaRPr/>
          </a:p>
        </p:txBody>
      </p:sp>
      <p:sp>
        <p:nvSpPr>
          <p:cNvPr id="92" name="Google Shape;92;g1dd29ec108d_0_11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g1dd29ec108d_0_110"/>
          <p:cNvSpPr txBox="1">
            <a:spLocks noGrp="1"/>
          </p:cNvSpPr>
          <p:nvPr>
            <p:ph type="sldNum" idx="12"/>
          </p:nvPr>
        </p:nvSpPr>
        <p:spPr>
          <a:xfrm>
            <a:off x="0" y="0"/>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4"/>
        <p:cNvGrpSpPr/>
        <p:nvPr/>
      </p:nvGrpSpPr>
      <p:grpSpPr>
        <a:xfrm>
          <a:off x="0" y="0"/>
          <a:ext cx="0" cy="0"/>
          <a:chOff x="0" y="0"/>
          <a:chExt cx="0" cy="0"/>
        </a:xfrm>
      </p:grpSpPr>
      <p:sp>
        <p:nvSpPr>
          <p:cNvPr id="95" name="Google Shape;95;g1dd29ec108d_0_118"/>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g1dd29ec108d_0_118"/>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7" name="Google Shape;97;g1dd29ec108d_0_118"/>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g1dd29ec108d_0_118"/>
          <p:cNvSpPr txBox="1">
            <a:spLocks noGrp="1"/>
          </p:cNvSpPr>
          <p:nvPr>
            <p:ph type="sldNum" idx="12"/>
          </p:nvPr>
        </p:nvSpPr>
        <p:spPr>
          <a:xfrm>
            <a:off x="0" y="9834"/>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9"/>
        <p:cNvGrpSpPr/>
        <p:nvPr/>
      </p:nvGrpSpPr>
      <p:grpSpPr>
        <a:xfrm>
          <a:off x="0" y="0"/>
          <a:ext cx="0" cy="0"/>
          <a:chOff x="0" y="0"/>
          <a:chExt cx="0" cy="0"/>
        </a:xfrm>
      </p:grpSpPr>
      <p:sp>
        <p:nvSpPr>
          <p:cNvPr id="100" name="Google Shape;100;g1dd29ec108d_0_123"/>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g1dd29ec108d_0_123"/>
          <p:cNvSpPr txBox="1">
            <a:spLocks noGrp="1"/>
          </p:cNvSpPr>
          <p:nvPr>
            <p:ph type="body" idx="1"/>
          </p:nvPr>
        </p:nvSpPr>
        <p:spPr>
          <a:xfrm>
            <a:off x="457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2" name="Google Shape;102;g1dd29ec108d_0_123"/>
          <p:cNvSpPr txBox="1">
            <a:spLocks noGrp="1"/>
          </p:cNvSpPr>
          <p:nvPr>
            <p:ph type="body" idx="2"/>
          </p:nvPr>
        </p:nvSpPr>
        <p:spPr>
          <a:xfrm>
            <a:off x="4648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3" name="Google Shape;103;g1dd29ec108d_0_12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g1dd29ec108d_0_123"/>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5"/>
        <p:cNvGrpSpPr/>
        <p:nvPr/>
      </p:nvGrpSpPr>
      <p:grpSpPr>
        <a:xfrm>
          <a:off x="0" y="0"/>
          <a:ext cx="0" cy="0"/>
          <a:chOff x="0" y="0"/>
          <a:chExt cx="0" cy="0"/>
        </a:xfrm>
      </p:grpSpPr>
      <p:sp>
        <p:nvSpPr>
          <p:cNvPr id="106" name="Google Shape;106;g1dd29ec108d_0_129"/>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5867"/>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g1dd29ec108d_0_129"/>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8" name="Google Shape;108;g1dd29ec108d_0_129"/>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09" name="Google Shape;109;g1dd29ec108d_0_129"/>
          <p:cNvSpPr txBox="1">
            <a:spLocks noGrp="1"/>
          </p:cNvSpPr>
          <p:nvPr>
            <p:ph type="body" idx="3"/>
          </p:nvPr>
        </p:nvSpPr>
        <p:spPr>
          <a:xfrm>
            <a:off x="4645027"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0" name="Google Shape;110;g1dd29ec108d_0_129"/>
          <p:cNvSpPr txBox="1">
            <a:spLocks noGrp="1"/>
          </p:cNvSpPr>
          <p:nvPr>
            <p:ph type="body" idx="4"/>
          </p:nvPr>
        </p:nvSpPr>
        <p:spPr>
          <a:xfrm>
            <a:off x="4645027"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1" name="Google Shape;111;g1dd29ec108d_0_129"/>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g1dd29ec108d_0_129"/>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3"/>
        <p:cNvGrpSpPr/>
        <p:nvPr/>
      </p:nvGrpSpPr>
      <p:grpSpPr>
        <a:xfrm>
          <a:off x="0" y="0"/>
          <a:ext cx="0" cy="0"/>
          <a:chOff x="0" y="0"/>
          <a:chExt cx="0" cy="0"/>
        </a:xfrm>
      </p:grpSpPr>
      <p:sp>
        <p:nvSpPr>
          <p:cNvPr id="114" name="Google Shape;114;g1dd29ec108d_0_137"/>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g1dd29ec108d_0_137"/>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g1dd29ec108d_0_137"/>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3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3" name="Google Shape;23;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7"/>
        <p:cNvGrpSpPr/>
        <p:nvPr/>
      </p:nvGrpSpPr>
      <p:grpSpPr>
        <a:xfrm>
          <a:off x="0" y="0"/>
          <a:ext cx="0" cy="0"/>
          <a:chOff x="0" y="0"/>
          <a:chExt cx="0" cy="0"/>
        </a:xfrm>
      </p:grpSpPr>
      <p:sp>
        <p:nvSpPr>
          <p:cNvPr id="118" name="Google Shape;118;g1dd29ec108d_0_141"/>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g1dd29ec108d_0_141"/>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0"/>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1"/>
        <p:cNvGrpSpPr/>
        <p:nvPr/>
      </p:nvGrpSpPr>
      <p:grpSpPr>
        <a:xfrm>
          <a:off x="0" y="0"/>
          <a:ext cx="0" cy="0"/>
          <a:chOff x="0" y="0"/>
          <a:chExt cx="0" cy="0"/>
        </a:xfrm>
      </p:grpSpPr>
      <p:sp>
        <p:nvSpPr>
          <p:cNvPr id="122" name="Google Shape;122;g1dd29ec108d_0_145"/>
          <p:cNvSpPr txBox="1">
            <a:spLocks noGrp="1"/>
          </p:cNvSpPr>
          <p:nvPr>
            <p:ph type="title"/>
          </p:nvPr>
        </p:nvSpPr>
        <p:spPr>
          <a:xfrm>
            <a:off x="457202" y="204787"/>
            <a:ext cx="3008400" cy="8715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g1dd29ec108d_0_145"/>
          <p:cNvSpPr txBox="1">
            <a:spLocks noGrp="1"/>
          </p:cNvSpPr>
          <p:nvPr>
            <p:ph type="body" idx="1"/>
          </p:nvPr>
        </p:nvSpPr>
        <p:spPr>
          <a:xfrm>
            <a:off x="3575050" y="204789"/>
            <a:ext cx="4235400" cy="43899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24" name="Google Shape;124;g1dd29ec108d_0_145"/>
          <p:cNvSpPr txBox="1">
            <a:spLocks noGrp="1"/>
          </p:cNvSpPr>
          <p:nvPr>
            <p:ph type="body" idx="2"/>
          </p:nvPr>
        </p:nvSpPr>
        <p:spPr>
          <a:xfrm>
            <a:off x="457202" y="1076327"/>
            <a:ext cx="3008400" cy="3518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25" name="Google Shape;125;g1dd29ec108d_0_145"/>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g1dd29ec108d_0_145"/>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7"/>
        <p:cNvGrpSpPr/>
        <p:nvPr/>
      </p:nvGrpSpPr>
      <p:grpSpPr>
        <a:xfrm>
          <a:off x="0" y="0"/>
          <a:ext cx="0" cy="0"/>
          <a:chOff x="0" y="0"/>
          <a:chExt cx="0" cy="0"/>
        </a:xfrm>
      </p:grpSpPr>
      <p:sp>
        <p:nvSpPr>
          <p:cNvPr id="128" name="Google Shape;128;g1dd29ec108d_0_151"/>
          <p:cNvSpPr txBox="1">
            <a:spLocks noGrp="1"/>
          </p:cNvSpPr>
          <p:nvPr>
            <p:ph type="title"/>
          </p:nvPr>
        </p:nvSpPr>
        <p:spPr>
          <a:xfrm>
            <a:off x="1792288" y="3600451"/>
            <a:ext cx="5486400" cy="4251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g1dd29ec108d_0_151"/>
          <p:cNvSpPr>
            <a:spLocks noGrp="1"/>
          </p:cNvSpPr>
          <p:nvPr>
            <p:ph type="pic" idx="2"/>
          </p:nvPr>
        </p:nvSpPr>
        <p:spPr>
          <a:xfrm>
            <a:off x="1792288" y="459581"/>
            <a:ext cx="5486400" cy="3086100"/>
          </a:xfrm>
          <a:prstGeom prst="rect">
            <a:avLst/>
          </a:prstGeom>
          <a:noFill/>
          <a:ln>
            <a:noFill/>
          </a:ln>
        </p:spPr>
      </p:sp>
      <p:sp>
        <p:nvSpPr>
          <p:cNvPr id="130" name="Google Shape;130;g1dd29ec108d_0_151"/>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1" name="Google Shape;131;g1dd29ec108d_0_151"/>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g1dd29ec108d_0_151"/>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g1dd29ec108d_0_157"/>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g1dd29ec108d_0_157"/>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6" name="Google Shape;136;g1dd29ec108d_0_157"/>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g1dd29ec108d_0_157"/>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8"/>
        <p:cNvGrpSpPr/>
        <p:nvPr/>
      </p:nvGrpSpPr>
      <p:grpSpPr>
        <a:xfrm>
          <a:off x="0" y="0"/>
          <a:ext cx="0" cy="0"/>
          <a:chOff x="0" y="0"/>
          <a:chExt cx="0" cy="0"/>
        </a:xfrm>
      </p:grpSpPr>
      <p:sp>
        <p:nvSpPr>
          <p:cNvPr id="139" name="Google Shape;139;g1dd29ec108d_0_162"/>
          <p:cNvSpPr txBox="1">
            <a:spLocks noGrp="1"/>
          </p:cNvSpPr>
          <p:nvPr>
            <p:ph type="title"/>
          </p:nvPr>
        </p:nvSpPr>
        <p:spPr>
          <a:xfrm rot="5400000">
            <a:off x="5016458" y="1818780"/>
            <a:ext cx="4388700" cy="1163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g1dd29ec108d_0_162"/>
          <p:cNvSpPr txBox="1">
            <a:spLocks noGrp="1"/>
          </p:cNvSpPr>
          <p:nvPr>
            <p:ph type="body" idx="1"/>
          </p:nvPr>
        </p:nvSpPr>
        <p:spPr>
          <a:xfrm rot="5400000">
            <a:off x="1272750" y="-609570"/>
            <a:ext cx="4388700"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1" name="Google Shape;141;g1dd29ec108d_0_162"/>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g1dd29ec108d_0_162"/>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3" name="Google Shape;143;g1dd29ec108d_0_162"/>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g10c3dc4d86b_7_57"/>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g10c3dc4d86b_7_57"/>
          <p:cNvSpPr txBox="1">
            <a:spLocks noGrp="1"/>
          </p:cNvSpPr>
          <p:nvPr>
            <p:ph type="body" idx="1"/>
          </p:nvPr>
        </p:nvSpPr>
        <p:spPr>
          <a:xfrm>
            <a:off x="311700" y="1152475"/>
            <a:ext cx="8520600" cy="34164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1" name="Google Shape;31;g10c3dc4d86b_7_57"/>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gfc51e63954_0_52"/>
          <p:cNvSpPr txBox="1">
            <a:spLocks noGrp="1"/>
          </p:cNvSpPr>
          <p:nvPr>
            <p:ph type="body" idx="1"/>
          </p:nvPr>
        </p:nvSpPr>
        <p:spPr>
          <a:xfrm>
            <a:off x="311700" y="4230575"/>
            <a:ext cx="5998800" cy="605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40"/>
              </a:spcBef>
              <a:spcAft>
                <a:spcPts val="0"/>
              </a:spcAft>
              <a:buSzPts val="3200"/>
              <a:buNone/>
              <a:defRPr/>
            </a:lvl1pPr>
          </a:lstStyle>
          <a:p>
            <a:endParaRPr/>
          </a:p>
        </p:txBody>
      </p:sp>
      <p:sp>
        <p:nvSpPr>
          <p:cNvPr id="34" name="Google Shape;34;gfc51e63954_0_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32"/>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2"/>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p32"/>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9" name="Google Shape;39;p3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41"/>
        <p:cNvGrpSpPr/>
        <p:nvPr/>
      </p:nvGrpSpPr>
      <p:grpSpPr>
        <a:xfrm>
          <a:off x="0" y="0"/>
          <a:ext cx="0" cy="0"/>
          <a:chOff x="0" y="0"/>
          <a:chExt cx="0" cy="0"/>
        </a:xfrm>
      </p:grpSpPr>
      <p:sp>
        <p:nvSpPr>
          <p:cNvPr id="42" name="Google Shape;42;p21"/>
          <p:cNvSpPr txBox="1">
            <a:spLocks noGrp="1"/>
          </p:cNvSpPr>
          <p:nvPr>
            <p:ph type="title"/>
          </p:nvPr>
        </p:nvSpPr>
        <p:spPr>
          <a:xfrm>
            <a:off x="457200" y="205978"/>
            <a:ext cx="8229600" cy="651272"/>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1"/>
          <p:cNvSpPr txBox="1">
            <a:spLocks noGrp="1"/>
          </p:cNvSpPr>
          <p:nvPr>
            <p:ph type="body" idx="1"/>
          </p:nvPr>
        </p:nvSpPr>
        <p:spPr>
          <a:xfrm>
            <a:off x="457200" y="971551"/>
            <a:ext cx="4038600" cy="3623072"/>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44" name="Google Shape;44;p21"/>
          <p:cNvSpPr txBox="1">
            <a:spLocks noGrp="1"/>
          </p:cNvSpPr>
          <p:nvPr>
            <p:ph type="body" idx="2"/>
          </p:nvPr>
        </p:nvSpPr>
        <p:spPr>
          <a:xfrm>
            <a:off x="4648200" y="971551"/>
            <a:ext cx="4038600" cy="3623072"/>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45" name="Google Shape;45;p21"/>
          <p:cNvSpPr txBox="1">
            <a:spLocks noGrp="1"/>
          </p:cNvSpPr>
          <p:nvPr>
            <p:ph type="dt" idx="10"/>
          </p:nvPr>
        </p:nvSpPr>
        <p:spPr>
          <a:xfrm>
            <a:off x="457200" y="4857751"/>
            <a:ext cx="2133600" cy="18335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1"/>
          <p:cNvSpPr txBox="1">
            <a:spLocks noGrp="1"/>
          </p:cNvSpPr>
          <p:nvPr>
            <p:ph type="ftr" idx="11"/>
          </p:nvPr>
        </p:nvSpPr>
        <p:spPr>
          <a:xfrm>
            <a:off x="3124200" y="4857751"/>
            <a:ext cx="2895600" cy="1833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 name="Google Shape;47;p21"/>
          <p:cNvSpPr txBox="1">
            <a:spLocks noGrp="1"/>
          </p:cNvSpPr>
          <p:nvPr>
            <p:ph type="sldNum" idx="12"/>
          </p:nvPr>
        </p:nvSpPr>
        <p:spPr>
          <a:xfrm>
            <a:off x="6553200" y="4857751"/>
            <a:ext cx="2133600" cy="183356"/>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Slide Teal + Image">
  <p:cSld name="Content Slide Teal + Image">
    <p:spTree>
      <p:nvGrpSpPr>
        <p:cNvPr id="1" name="Shape 48"/>
        <p:cNvGrpSpPr/>
        <p:nvPr/>
      </p:nvGrpSpPr>
      <p:grpSpPr>
        <a:xfrm>
          <a:off x="0" y="0"/>
          <a:ext cx="0" cy="0"/>
          <a:chOff x="0" y="0"/>
          <a:chExt cx="0" cy="0"/>
        </a:xfrm>
      </p:grpSpPr>
      <p:pic>
        <p:nvPicPr>
          <p:cNvPr id="49" name="Google Shape;49;g119407a4a4b_0_201"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pic>
        <p:nvPicPr>
          <p:cNvPr id="50" name="Google Shape;50;g119407a4a4b_0_201" descr="Picture 12"/>
          <p:cNvPicPr preferRelativeResize="0"/>
          <p:nvPr/>
        </p:nvPicPr>
        <p:blipFill rotWithShape="1">
          <a:blip r:embed="rId3">
            <a:alphaModFix/>
          </a:blip>
          <a:srcRect/>
          <a:stretch/>
        </p:blipFill>
        <p:spPr>
          <a:xfrm>
            <a:off x="5905500" y="4689908"/>
            <a:ext cx="2609850" cy="390526"/>
          </a:xfrm>
          <a:prstGeom prst="rect">
            <a:avLst/>
          </a:prstGeom>
          <a:noFill/>
          <a:ln>
            <a:noFill/>
          </a:ln>
        </p:spPr>
      </p:pic>
      <p:sp>
        <p:nvSpPr>
          <p:cNvPr id="51" name="Google Shape;51;g119407a4a4b_0_201"/>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52" name="Google Shape;52;g119407a4a4b_0_201"/>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3" name="Google Shape;53;g119407a4a4b_0_201"/>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
        <p:nvSpPr>
          <p:cNvPr id="54" name="Google Shape;54;g119407a4a4b_0_201"/>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55"/>
        <p:cNvGrpSpPr/>
        <p:nvPr/>
      </p:nvGrpSpPr>
      <p:grpSpPr>
        <a:xfrm>
          <a:off x="0" y="0"/>
          <a:ext cx="0" cy="0"/>
          <a:chOff x="0" y="0"/>
          <a:chExt cx="0" cy="0"/>
        </a:xfrm>
      </p:grpSpPr>
      <p:sp>
        <p:nvSpPr>
          <p:cNvPr id="56" name="Google Shape;56;p33"/>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9" descr="RESULTS_logo_EN_CMYK_BIG (flat)2_RESULTS_logo_EN_CMYK_BIG.png"/>
          <p:cNvPicPr preferRelativeResize="0"/>
          <p:nvPr/>
        </p:nvPicPr>
        <p:blipFill rotWithShape="1">
          <a:blip r:embed="rId16">
            <a:alphaModFix/>
          </a:blip>
          <a:srcRect/>
          <a:stretch/>
        </p:blipFill>
        <p:spPr>
          <a:xfrm>
            <a:off x="7858691" y="80916"/>
            <a:ext cx="1223628" cy="982313"/>
          </a:xfrm>
          <a:prstGeom prst="rect">
            <a:avLst/>
          </a:prstGeom>
          <a:noFill/>
          <a:ln>
            <a:noFill/>
          </a:ln>
        </p:spPr>
      </p:pic>
      <p:sp>
        <p:nvSpPr>
          <p:cNvPr id="11" name="Google Shape;11;p29"/>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pic>
        <p:nvPicPr>
          <p:cNvPr id="83" name="Google Shape;83;g1dd29ec108d_0_103" descr="RESULTS_logo_EN_CMYK_BIG (flat)2_RESULTS_logo_EN_CMYK_BIG.png"/>
          <p:cNvPicPr preferRelativeResize="0"/>
          <p:nvPr/>
        </p:nvPicPr>
        <p:blipFill rotWithShape="1">
          <a:blip r:embed="rId13">
            <a:alphaModFix/>
          </a:blip>
          <a:srcRect/>
          <a:stretch/>
        </p:blipFill>
        <p:spPr>
          <a:xfrm>
            <a:off x="7858691" y="143448"/>
            <a:ext cx="1223628" cy="982313"/>
          </a:xfrm>
          <a:prstGeom prst="rect">
            <a:avLst/>
          </a:prstGeom>
          <a:noFill/>
          <a:ln>
            <a:noFill/>
          </a:ln>
        </p:spPr>
      </p:pic>
      <p:sp>
        <p:nvSpPr>
          <p:cNvPr id="84" name="Google Shape;84;g1dd29ec108d_0_103"/>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 name="Google Shape;85;g1dd29ec108d_0_103"/>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99554" algn="l" rtl="0">
              <a:lnSpc>
                <a:spcPct val="100000"/>
              </a:lnSpc>
              <a:spcBef>
                <a:spcPts val="853"/>
              </a:spcBef>
              <a:spcAft>
                <a:spcPts val="0"/>
              </a:spcAft>
              <a:buClr>
                <a:schemeClr val="dk1"/>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465645" algn="l" rtl="0">
              <a:lnSpc>
                <a:spcPct val="100000"/>
              </a:lnSpc>
              <a:spcBef>
                <a:spcPts val="747"/>
              </a:spcBef>
              <a:spcAft>
                <a:spcPts val="0"/>
              </a:spcAft>
              <a:buClr>
                <a:schemeClr val="dk1"/>
              </a:buClr>
              <a:buSzPts val="3733"/>
              <a:buFont typeface="Courier New"/>
              <a:buChar char="o"/>
              <a:defRPr sz="3733" b="0" i="0" u="none" strike="noStrike" cap="none">
                <a:solidFill>
                  <a:schemeClr val="dk1"/>
                </a:solidFill>
                <a:latin typeface="Calibri"/>
                <a:ea typeface="Calibri"/>
                <a:cs typeface="Calibri"/>
                <a:sym typeface="Calibri"/>
              </a:defRPr>
            </a:lvl2pPr>
            <a:lvl3pPr marL="1371600" marR="0" lvl="2" indent="-431800" algn="l" rtl="0">
              <a:lnSpc>
                <a:spcPct val="100000"/>
              </a:lnSpc>
              <a:spcBef>
                <a:spcPts val="640"/>
              </a:spcBef>
              <a:spcAft>
                <a:spcPts val="0"/>
              </a:spcAft>
              <a:buClr>
                <a:schemeClr val="dk1"/>
              </a:buClr>
              <a:buSzPts val="3200"/>
              <a:buFont typeface="Noto Sans Symbols"/>
              <a:buChar char="▪"/>
              <a:defRPr sz="3200" b="0" i="0" u="none" strike="noStrike" cap="none">
                <a:solidFill>
                  <a:schemeClr val="dk1"/>
                </a:solidFill>
                <a:latin typeface="Calibri"/>
                <a:ea typeface="Calibri"/>
                <a:cs typeface="Calibri"/>
                <a:sym typeface="Calibri"/>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lnSpc>
                <a:spcPct val="100000"/>
              </a:lnSpc>
              <a:spcBef>
                <a:spcPts val="533"/>
              </a:spcBef>
              <a:spcAft>
                <a:spcPts val="0"/>
              </a:spcAft>
              <a:buClr>
                <a:schemeClr val="dk1"/>
              </a:buClr>
              <a:buSzPts val="2667"/>
              <a:buFont typeface="Courier New"/>
              <a:buChar char="o"/>
              <a:defRPr sz="2667" b="0" i="0" u="none" strike="noStrike" cap="none">
                <a:solidFill>
                  <a:schemeClr val="dk1"/>
                </a:solidFill>
                <a:latin typeface="Calibri"/>
                <a:ea typeface="Calibri"/>
                <a:cs typeface="Calibri"/>
                <a:sym typeface="Calibri"/>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86" name="Google Shape;86;g1dd29ec108d_0_10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g1dd29ec108d_0_103"/>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pic>
        <p:nvPicPr>
          <p:cNvPr id="88" name="Google Shape;88;g1dd29ec108d_0_103" descr="RESULTS_logo_EN_CMYK_BIG (flat)2_RESULTS_logo_EN_CMYK_BIG.png"/>
          <p:cNvPicPr preferRelativeResize="0"/>
          <p:nvPr/>
        </p:nvPicPr>
        <p:blipFill rotWithShape="1">
          <a:blip r:embed="rId14">
            <a:alphaModFix/>
          </a:blip>
          <a:srcRect/>
          <a:stretch/>
        </p:blipFill>
        <p:spPr>
          <a:xfrm>
            <a:off x="7858691" y="139015"/>
            <a:ext cx="1223629" cy="9823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6.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ocs.google.com/spreadsheets/d/1QF2HKawtGx1kYYfYwGibPpKKnFs0jmX5-RxcpWyEpsk/edi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docs.google.com/document/d/1ONArIPiY40GY5nRaM8NuES2hDOqUWjPtfI_u-QPkwuo/edit" TargetMode="External"/><Relationship Id="rId4" Type="http://schemas.openxmlformats.org/officeDocument/2006/relationships/hyperlink" Target="https://results.org/volunteers/action-center/action-alerts?vvsrc=%2fCampaign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results.org/wp-content/uploads/Making-an-Inclusive-Case-for-Ending-Global-Poverty_.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results.org/wp-content/uploads/2024-Spring-Lobby-Meeting-Request.docx" TargetMode="External"/><Relationship Id="rId4" Type="http://schemas.openxmlformats.org/officeDocument/2006/relationships/hyperlink" Target="https://results.org/volunteers/legislator-lookup"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results.org/wp-content/uploads/2024-Lobby-Meeting-Planning-Form.doc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hyperlink" Target="https://togetherwomenrise.org/upcoming-events/"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hyperlink" Target="http://tinyurl.com/JoinRiseAdvocacyChapte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4fc495f4cb_0_0"/>
          <p:cNvSpPr txBox="1">
            <a:spLocks noGrp="1"/>
          </p:cNvSpPr>
          <p:nvPr>
            <p:ph type="title"/>
          </p:nvPr>
        </p:nvSpPr>
        <p:spPr>
          <a:xfrm>
            <a:off x="-42874" y="811497"/>
            <a:ext cx="8739900" cy="2682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latin typeface="Open Sans"/>
                <a:ea typeface="Open Sans"/>
                <a:cs typeface="Open Sans"/>
                <a:sym typeface="Open Sans"/>
              </a:rPr>
              <a:t>RISE Advocacy Chapter </a:t>
            </a:r>
            <a:br>
              <a:rPr lang="en-US">
                <a:latin typeface="Open Sans"/>
                <a:ea typeface="Open Sans"/>
                <a:cs typeface="Open Sans"/>
                <a:sym typeface="Open Sans"/>
              </a:rPr>
            </a:br>
            <a:r>
              <a:rPr lang="en-US">
                <a:latin typeface="Open Sans"/>
                <a:ea typeface="Open Sans"/>
                <a:cs typeface="Open Sans"/>
                <a:sym typeface="Open Sans"/>
              </a:rPr>
              <a:t>Monthly Webinar</a:t>
            </a:r>
            <a:endParaRPr>
              <a:latin typeface="Open Sans"/>
              <a:ea typeface="Open Sans"/>
              <a:cs typeface="Open Sans"/>
              <a:sym typeface="Open Sans"/>
            </a:endParaRPr>
          </a:p>
        </p:txBody>
      </p:sp>
      <p:sp>
        <p:nvSpPr>
          <p:cNvPr id="150" name="Google Shape;150;g14fc495f4cb_0_0"/>
          <p:cNvSpPr txBox="1"/>
          <p:nvPr/>
        </p:nvSpPr>
        <p:spPr>
          <a:xfrm>
            <a:off x="1125415" y="4299438"/>
            <a:ext cx="6620700" cy="446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300" b="1" i="0" u="none" strike="noStrike" cap="none">
                <a:solidFill>
                  <a:schemeClr val="dk1"/>
                </a:solidFill>
                <a:latin typeface="Open Sans"/>
                <a:ea typeface="Open Sans"/>
                <a:cs typeface="Open Sans"/>
                <a:sym typeface="Open Sans"/>
              </a:rPr>
              <a:t>March 19, 2024</a:t>
            </a:r>
            <a:endParaRPr sz="1900" b="1" i="0" u="none" strike="noStrike" cap="none">
              <a:solidFill>
                <a:srgbClr val="000000"/>
              </a:solidFill>
              <a:latin typeface="Open Sans"/>
              <a:ea typeface="Open Sans"/>
              <a:cs typeface="Open Sans"/>
              <a:sym typeface="Open Sans"/>
            </a:endParaRPr>
          </a:p>
        </p:txBody>
      </p:sp>
      <p:pic>
        <p:nvPicPr>
          <p:cNvPr id="151" name="Google Shape;151;g14fc495f4cb_0_0"/>
          <p:cNvPicPr preferRelativeResize="0"/>
          <p:nvPr/>
        </p:nvPicPr>
        <p:blipFill rotWithShape="1">
          <a:blip r:embed="rId3">
            <a:alphaModFix/>
          </a:blip>
          <a:srcRect/>
          <a:stretch/>
        </p:blipFill>
        <p:spPr>
          <a:xfrm>
            <a:off x="132080" y="187403"/>
            <a:ext cx="3013528" cy="8865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1f1ec144a3f_0_165"/>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29" name="Google Shape;229;g1f1ec144a3f_0_165"/>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0" name="Google Shape;230;g1f1ec144a3f_0_165"/>
          <p:cNvPicPr preferRelativeResize="0"/>
          <p:nvPr/>
        </p:nvPicPr>
        <p:blipFill rotWithShape="1">
          <a:blip r:embed="rId3">
            <a:alphaModFix/>
          </a:blip>
          <a:srcRect/>
          <a:stretch/>
        </p:blipFill>
        <p:spPr>
          <a:xfrm>
            <a:off x="309215" y="129408"/>
            <a:ext cx="2451970" cy="682957"/>
          </a:xfrm>
          <a:prstGeom prst="rect">
            <a:avLst/>
          </a:prstGeom>
          <a:noFill/>
          <a:ln>
            <a:noFill/>
          </a:ln>
        </p:spPr>
      </p:pic>
      <p:sp>
        <p:nvSpPr>
          <p:cNvPr id="2" name="Title 6">
            <a:extLst>
              <a:ext uri="{FF2B5EF4-FFF2-40B4-BE49-F238E27FC236}">
                <a16:creationId xmlns:a16="http://schemas.microsoft.com/office/drawing/2014/main" id="{AD0A5A00-1644-D676-DBBB-916D7C195508}"/>
              </a:ext>
            </a:extLst>
          </p:cNvPr>
          <p:cNvSpPr txBox="1">
            <a:spLocks/>
          </p:cNvSpPr>
          <p:nvPr/>
        </p:nvSpPr>
        <p:spPr>
          <a:xfrm>
            <a:off x="2855245" y="248230"/>
            <a:ext cx="4995746" cy="510495"/>
          </a:xfrm>
          <a:prstGeom prst="rect">
            <a:avLst/>
          </a:prstGeom>
        </p:spPr>
        <p:txBody>
          <a:bodyPr vert="horz" lIns="68580" tIns="34290" rIns="68580" bIns="34290" rtlCol="0" anchor="ctr">
            <a:noAutofit/>
          </a:bodyPr>
          <a:lstStyle>
            <a:lvl1pPr algn="ctr" defTabSz="609585" rtl="0" eaLnBrk="1" latinLnBrk="0" hangingPunct="1">
              <a:spcBef>
                <a:spcPct val="0"/>
              </a:spcBef>
              <a:buNone/>
              <a:defRPr sz="5000" kern="1200">
                <a:solidFill>
                  <a:schemeClr val="tx1"/>
                </a:solidFill>
                <a:latin typeface="+mj-lt"/>
                <a:ea typeface="+mj-ea"/>
                <a:cs typeface="+mj-cs"/>
              </a:defRPr>
            </a:lvl1pPr>
          </a:lstStyle>
          <a:p>
            <a:pPr algn="l"/>
            <a:r>
              <a:rPr lang="en-US" sz="2400" b="1" i="1" dirty="0">
                <a:latin typeface="Open Sans" panose="020B0606030504020204" pitchFamily="34" charset="0"/>
                <a:ea typeface="Open Sans" panose="020B0606030504020204" pitchFamily="34" charset="0"/>
                <a:cs typeface="Open Sans" panose="020B0606030504020204" pitchFamily="34" charset="0"/>
              </a:rPr>
              <a:t>We influence appropriations by…</a:t>
            </a:r>
          </a:p>
        </p:txBody>
      </p:sp>
      <p:sp>
        <p:nvSpPr>
          <p:cNvPr id="3" name="Title 6">
            <a:extLst>
              <a:ext uri="{FF2B5EF4-FFF2-40B4-BE49-F238E27FC236}">
                <a16:creationId xmlns:a16="http://schemas.microsoft.com/office/drawing/2014/main" id="{6550DD0B-4C08-558C-E3DF-684609272166}"/>
              </a:ext>
            </a:extLst>
          </p:cNvPr>
          <p:cNvSpPr txBox="1">
            <a:spLocks/>
          </p:cNvSpPr>
          <p:nvPr/>
        </p:nvSpPr>
        <p:spPr>
          <a:xfrm>
            <a:off x="799575" y="993284"/>
            <a:ext cx="7390264" cy="71908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sz="24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3) Asking </a:t>
            </a:r>
            <a:r>
              <a:rPr lang="en-US" sz="2400" b="1" dirty="0" err="1">
                <a:solidFill>
                  <a:srgbClr val="D50032"/>
                </a:solidFill>
                <a:latin typeface="Open Sans" panose="020B0606030504020204" pitchFamily="34" charset="0"/>
                <a:ea typeface="Open Sans" panose="020B0606030504020204" pitchFamily="34" charset="0"/>
                <a:cs typeface="Open Sans" panose="020B0606030504020204" pitchFamily="34" charset="0"/>
              </a:rPr>
              <a:t>MoCs</a:t>
            </a:r>
            <a:r>
              <a:rPr lang="en-US" sz="24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 to sign “dear colleague” letters on our appropriations asks</a:t>
            </a:r>
          </a:p>
        </p:txBody>
      </p:sp>
      <p:pic>
        <p:nvPicPr>
          <p:cNvPr id="4" name="Picture 3">
            <a:extLst>
              <a:ext uri="{FF2B5EF4-FFF2-40B4-BE49-F238E27FC236}">
                <a16:creationId xmlns:a16="http://schemas.microsoft.com/office/drawing/2014/main" id="{F06F1AA1-5433-D834-C678-714F877EECEF}"/>
              </a:ext>
              <a:ext uri="{C183D7F6-B498-43B3-948B-1728B52AA6E4}">
                <adec:decorative xmlns:adec="http://schemas.microsoft.com/office/drawing/2017/decorative" val="1"/>
              </a:ext>
            </a:extLst>
          </p:cNvPr>
          <p:cNvPicPr>
            <a:picLocks noChangeAspect="1"/>
          </p:cNvPicPr>
          <p:nvPr/>
        </p:nvPicPr>
        <p:blipFill rotWithShape="1">
          <a:blip r:embed="rId4"/>
          <a:srcRect t="1337"/>
          <a:stretch/>
        </p:blipFill>
        <p:spPr>
          <a:xfrm>
            <a:off x="5209898" y="2221356"/>
            <a:ext cx="2270613" cy="2911081"/>
          </a:xfrm>
          <a:prstGeom prst="rect">
            <a:avLst/>
          </a:prstGeom>
          <a:ln w="12700">
            <a:solidFill>
              <a:schemeClr val="tx1"/>
            </a:solidFill>
          </a:ln>
        </p:spPr>
      </p:pic>
      <p:grpSp>
        <p:nvGrpSpPr>
          <p:cNvPr id="5" name="Group 4">
            <a:extLst>
              <a:ext uri="{FF2B5EF4-FFF2-40B4-BE49-F238E27FC236}">
                <a16:creationId xmlns:a16="http://schemas.microsoft.com/office/drawing/2014/main" id="{703D9A82-C000-D09A-1758-EFDA832A8BCD}"/>
              </a:ext>
              <a:ext uri="{C183D7F6-B498-43B3-948B-1728B52AA6E4}">
                <adec:decorative xmlns:adec="http://schemas.microsoft.com/office/drawing/2017/decorative" val="1"/>
              </a:ext>
            </a:extLst>
          </p:cNvPr>
          <p:cNvGrpSpPr/>
          <p:nvPr/>
        </p:nvGrpSpPr>
        <p:grpSpPr>
          <a:xfrm>
            <a:off x="1510463" y="1846964"/>
            <a:ext cx="2808350" cy="3285473"/>
            <a:chOff x="2137034" y="2185327"/>
            <a:chExt cx="3744467" cy="4380631"/>
          </a:xfrm>
        </p:grpSpPr>
        <p:pic>
          <p:nvPicPr>
            <p:cNvPr id="6" name="Picture 5">
              <a:extLst>
                <a:ext uri="{FF2B5EF4-FFF2-40B4-BE49-F238E27FC236}">
                  <a16:creationId xmlns:a16="http://schemas.microsoft.com/office/drawing/2014/main" id="{C432B570-20F5-ADAA-5ED0-2A25A76EA38C}"/>
                </a:ext>
              </a:extLst>
            </p:cNvPr>
            <p:cNvPicPr>
              <a:picLocks noChangeAspect="1"/>
            </p:cNvPicPr>
            <p:nvPr/>
          </p:nvPicPr>
          <p:blipFill rotWithShape="1">
            <a:blip r:embed="rId5"/>
            <a:srcRect t="1670"/>
            <a:stretch/>
          </p:blipFill>
          <p:spPr>
            <a:xfrm>
              <a:off x="2137034" y="2667778"/>
              <a:ext cx="3027484" cy="3898180"/>
            </a:xfrm>
            <a:prstGeom prst="rect">
              <a:avLst/>
            </a:prstGeom>
            <a:ln w="12700">
              <a:solidFill>
                <a:schemeClr val="tx1"/>
              </a:solidFill>
            </a:ln>
          </p:spPr>
        </p:pic>
        <p:grpSp>
          <p:nvGrpSpPr>
            <p:cNvPr id="7" name="Group 6">
              <a:extLst>
                <a:ext uri="{FF2B5EF4-FFF2-40B4-BE49-F238E27FC236}">
                  <a16:creationId xmlns:a16="http://schemas.microsoft.com/office/drawing/2014/main" id="{20E3F476-A403-D1CA-0842-BC451A6E8E7C}"/>
                </a:ext>
              </a:extLst>
            </p:cNvPr>
            <p:cNvGrpSpPr/>
            <p:nvPr/>
          </p:nvGrpSpPr>
          <p:grpSpPr>
            <a:xfrm>
              <a:off x="4612260" y="2185327"/>
              <a:ext cx="1269241" cy="1269241"/>
              <a:chOff x="1693297" y="1624084"/>
              <a:chExt cx="1692322" cy="1692322"/>
            </a:xfrm>
          </p:grpSpPr>
          <p:sp>
            <p:nvSpPr>
              <p:cNvPr id="8" name="Oval 7">
                <a:extLst>
                  <a:ext uri="{FF2B5EF4-FFF2-40B4-BE49-F238E27FC236}">
                    <a16:creationId xmlns:a16="http://schemas.microsoft.com/office/drawing/2014/main" id="{9A61F95A-1696-967A-FF5F-FB97B2657838}"/>
                  </a:ext>
                </a:extLst>
              </p:cNvPr>
              <p:cNvSpPr/>
              <p:nvPr/>
            </p:nvSpPr>
            <p:spPr>
              <a:xfrm>
                <a:off x="1693297" y="1624084"/>
                <a:ext cx="1692322" cy="1692322"/>
              </a:xfrm>
              <a:prstGeom prst="ellipse">
                <a:avLst/>
              </a:prstGeom>
              <a:solidFill>
                <a:srgbClr val="C00000"/>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b="1">
                  <a:solidFill>
                    <a:schemeClr val="tx1"/>
                  </a:solidFill>
                </a:endParaRPr>
              </a:p>
            </p:txBody>
          </p:sp>
          <p:pic>
            <p:nvPicPr>
              <p:cNvPr id="9" name="Graphic 8" descr="Woman with baby with solid fill">
                <a:extLst>
                  <a:ext uri="{FF2B5EF4-FFF2-40B4-BE49-F238E27FC236}">
                    <a16:creationId xmlns:a16="http://schemas.microsoft.com/office/drawing/2014/main" id="{AEAD23F6-5718-998B-4539-8C1454B4625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23117" y="1808327"/>
                <a:ext cx="1317009" cy="1317009"/>
              </a:xfrm>
              <a:prstGeom prst="rect">
                <a:avLst/>
              </a:prstGeom>
            </p:spPr>
          </p:pic>
        </p:grpSp>
      </p:grpSp>
      <p:grpSp>
        <p:nvGrpSpPr>
          <p:cNvPr id="10" name="Group 9">
            <a:extLst>
              <a:ext uri="{FF2B5EF4-FFF2-40B4-BE49-F238E27FC236}">
                <a16:creationId xmlns:a16="http://schemas.microsoft.com/office/drawing/2014/main" id="{2DB099E0-BBC9-9EF8-E115-2AF791A5DA0B}"/>
              </a:ext>
              <a:ext uri="{C183D7F6-B498-43B3-948B-1728B52AA6E4}">
                <adec:decorative xmlns:adec="http://schemas.microsoft.com/office/drawing/2017/decorative" val="1"/>
              </a:ext>
            </a:extLst>
          </p:cNvPr>
          <p:cNvGrpSpPr/>
          <p:nvPr/>
        </p:nvGrpSpPr>
        <p:grpSpPr>
          <a:xfrm>
            <a:off x="7048730" y="1745390"/>
            <a:ext cx="951931" cy="951931"/>
            <a:chOff x="5204119" y="1624084"/>
            <a:chExt cx="1692322" cy="1692322"/>
          </a:xfrm>
        </p:grpSpPr>
        <p:sp>
          <p:nvSpPr>
            <p:cNvPr id="11" name="Oval 10">
              <a:extLst>
                <a:ext uri="{FF2B5EF4-FFF2-40B4-BE49-F238E27FC236}">
                  <a16:creationId xmlns:a16="http://schemas.microsoft.com/office/drawing/2014/main" id="{81E6A49C-5C17-50CB-333F-DEFBF1331424}"/>
                </a:ext>
              </a:extLst>
            </p:cNvPr>
            <p:cNvSpPr/>
            <p:nvPr/>
          </p:nvSpPr>
          <p:spPr>
            <a:xfrm>
              <a:off x="5204119" y="1624084"/>
              <a:ext cx="1692322" cy="169232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b="1">
                <a:solidFill>
                  <a:schemeClr val="tx1"/>
                </a:solidFill>
              </a:endParaRPr>
            </a:p>
          </p:txBody>
        </p:sp>
        <p:pic>
          <p:nvPicPr>
            <p:cNvPr id="12" name="Graphic 11" descr="Lungs with solid fill">
              <a:extLst>
                <a:ext uri="{FF2B5EF4-FFF2-40B4-BE49-F238E27FC236}">
                  <a16:creationId xmlns:a16="http://schemas.microsoft.com/office/drawing/2014/main" id="{05446BCE-8F70-C05F-6AC2-E743DE45DD2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24914" y="1808326"/>
              <a:ext cx="1317009" cy="1317009"/>
            </a:xfrm>
            <a:prstGeom prst="rect">
              <a:avLst/>
            </a:prstGeom>
          </p:spPr>
        </p:pic>
      </p:grpSp>
    </p:spTree>
    <p:extLst>
      <p:ext uri="{BB962C8B-B14F-4D97-AF65-F5344CB8AC3E}">
        <p14:creationId xmlns:p14="http://schemas.microsoft.com/office/powerpoint/2010/main" val="1864556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1f1ec144a3f_0_176"/>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42" name="Google Shape;242;g1f1ec144a3f_0_176"/>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43" name="Google Shape;243;g1f1ec144a3f_0_176"/>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44" name="Google Shape;244;g1f1ec144a3f_0_176"/>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5" name="Google Shape;245;g1f1ec144a3f_0_176"/>
          <p:cNvPicPr preferRelativeResize="0"/>
          <p:nvPr/>
        </p:nvPicPr>
        <p:blipFill rotWithShape="1">
          <a:blip r:embed="rId3">
            <a:alphaModFix/>
          </a:blip>
          <a:srcRect/>
          <a:stretch/>
        </p:blipFill>
        <p:spPr>
          <a:xfrm>
            <a:off x="152400" y="152400"/>
            <a:ext cx="2451970" cy="682957"/>
          </a:xfrm>
          <a:prstGeom prst="rect">
            <a:avLst/>
          </a:prstGeom>
          <a:noFill/>
          <a:ln>
            <a:noFill/>
          </a:ln>
        </p:spPr>
      </p:pic>
      <p:sp>
        <p:nvSpPr>
          <p:cNvPr id="3" name="Title 1">
            <a:extLst>
              <a:ext uri="{FF2B5EF4-FFF2-40B4-BE49-F238E27FC236}">
                <a16:creationId xmlns:a16="http://schemas.microsoft.com/office/drawing/2014/main" id="{1C18D6E5-A82A-7861-DE02-60401F91D1DE}"/>
              </a:ext>
            </a:extLst>
          </p:cNvPr>
          <p:cNvSpPr txBox="1">
            <a:spLocks/>
          </p:cNvSpPr>
          <p:nvPr/>
        </p:nvSpPr>
        <p:spPr>
          <a:xfrm>
            <a:off x="285443" y="905437"/>
            <a:ext cx="7401491" cy="857250"/>
          </a:xfrm>
          <a:prstGeom prst="rect">
            <a:avLst/>
          </a:prstGeom>
          <a:noFill/>
          <a:ln>
            <a:noFill/>
          </a:ln>
        </p:spPr>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188" b="1">
                <a:solidFill>
                  <a:srgbClr val="D50032"/>
                </a:solidFill>
                <a:ea typeface="Open Sans"/>
                <a:cs typeface="Open Sans"/>
              </a:rPr>
              <a:t>The Impact of Dear Colleague Letters</a:t>
            </a:r>
            <a:endParaRPr lang="en-US" dirty="0"/>
          </a:p>
        </p:txBody>
      </p:sp>
      <p:graphicFrame>
        <p:nvGraphicFramePr>
          <p:cNvPr id="4" name="Content Placeholder 5">
            <a:extLst>
              <a:ext uri="{FF2B5EF4-FFF2-40B4-BE49-F238E27FC236}">
                <a16:creationId xmlns:a16="http://schemas.microsoft.com/office/drawing/2014/main" id="{79EAEC20-2C8E-0955-F300-931444A44707}"/>
              </a:ext>
            </a:extLst>
          </p:cNvPr>
          <p:cNvGraphicFramePr>
            <a:graphicFrameLocks/>
          </p:cNvGraphicFramePr>
          <p:nvPr>
            <p:extLst>
              <p:ext uri="{D42A27DB-BD31-4B8C-83A1-F6EECF244321}">
                <p14:modId xmlns:p14="http://schemas.microsoft.com/office/powerpoint/2010/main" val="3712541698"/>
              </p:ext>
            </p:extLst>
          </p:nvPr>
        </p:nvGraphicFramePr>
        <p:xfrm>
          <a:off x="0" y="1804517"/>
          <a:ext cx="9144000" cy="2363971"/>
        </p:xfrm>
        <a:graphic>
          <a:graphicData uri="http://schemas.openxmlformats.org/drawingml/2006/table">
            <a:tbl>
              <a:tblPr firstRow="1" bandRow="1">
                <a:tableStyleId>{5C22544A-7EE6-4342-B048-85BDC9FD1C3A}</a:tableStyleId>
              </a:tblPr>
              <a:tblGrid>
                <a:gridCol w="1614774">
                  <a:extLst>
                    <a:ext uri="{9D8B030D-6E8A-4147-A177-3AD203B41FA5}">
                      <a16:colId xmlns:a16="http://schemas.microsoft.com/office/drawing/2014/main" val="797169345"/>
                    </a:ext>
                  </a:extLst>
                </a:gridCol>
                <a:gridCol w="1187495">
                  <a:extLst>
                    <a:ext uri="{9D8B030D-6E8A-4147-A177-3AD203B41FA5}">
                      <a16:colId xmlns:a16="http://schemas.microsoft.com/office/drawing/2014/main" val="953049161"/>
                    </a:ext>
                  </a:extLst>
                </a:gridCol>
                <a:gridCol w="1161915">
                  <a:extLst>
                    <a:ext uri="{9D8B030D-6E8A-4147-A177-3AD203B41FA5}">
                      <a16:colId xmlns:a16="http://schemas.microsoft.com/office/drawing/2014/main" val="1677494019"/>
                    </a:ext>
                  </a:extLst>
                </a:gridCol>
                <a:gridCol w="1196091">
                  <a:extLst>
                    <a:ext uri="{9D8B030D-6E8A-4147-A177-3AD203B41FA5}">
                      <a16:colId xmlns:a16="http://schemas.microsoft.com/office/drawing/2014/main" val="1218115599"/>
                    </a:ext>
                  </a:extLst>
                </a:gridCol>
                <a:gridCol w="1161916">
                  <a:extLst>
                    <a:ext uri="{9D8B030D-6E8A-4147-A177-3AD203B41FA5}">
                      <a16:colId xmlns:a16="http://schemas.microsoft.com/office/drawing/2014/main" val="1515661508"/>
                    </a:ext>
                  </a:extLst>
                </a:gridCol>
                <a:gridCol w="1364596">
                  <a:extLst>
                    <a:ext uri="{9D8B030D-6E8A-4147-A177-3AD203B41FA5}">
                      <a16:colId xmlns:a16="http://schemas.microsoft.com/office/drawing/2014/main" val="1046709382"/>
                    </a:ext>
                  </a:extLst>
                </a:gridCol>
                <a:gridCol w="1457213">
                  <a:extLst>
                    <a:ext uri="{9D8B030D-6E8A-4147-A177-3AD203B41FA5}">
                      <a16:colId xmlns:a16="http://schemas.microsoft.com/office/drawing/2014/main" val="3941164870"/>
                    </a:ext>
                  </a:extLst>
                </a:gridCol>
              </a:tblGrid>
              <a:tr h="758255">
                <a:tc>
                  <a:txBody>
                    <a:bodyPr/>
                    <a:lstStyle/>
                    <a:p>
                      <a:pPr lvl="0" algn="ctr">
                        <a:buNone/>
                      </a:pPr>
                      <a:r>
                        <a:rPr lang="en-US" sz="1400">
                          <a:effectLst/>
                        </a:rPr>
                        <a:t>Account </a:t>
                      </a:r>
                      <a:endParaRPr lang="en-US" sz="1400" b="0" i="0">
                        <a:effectLst/>
                      </a:endParaRPr>
                    </a:p>
                  </a:txBody>
                  <a:tcPr marT="45719" marB="45719" anchor="ctr"/>
                </a:tc>
                <a:tc>
                  <a:txBody>
                    <a:bodyPr/>
                    <a:lstStyle/>
                    <a:p>
                      <a:pPr algn="ctr" fontAlgn="ctr"/>
                      <a:r>
                        <a:rPr lang="en-US" sz="1400">
                          <a:effectLst/>
                        </a:rPr>
                        <a:t>FY17 Signers</a:t>
                      </a:r>
                      <a:endParaRPr lang="en-US" sz="1400" b="0" i="0">
                        <a:effectLst/>
                      </a:endParaRPr>
                    </a:p>
                  </a:txBody>
                  <a:tcPr anchor="ctr"/>
                </a:tc>
                <a:tc>
                  <a:txBody>
                    <a:bodyPr/>
                    <a:lstStyle/>
                    <a:p>
                      <a:pPr algn="ctr" fontAlgn="ctr"/>
                      <a:r>
                        <a:rPr lang="en-US" sz="1400">
                          <a:effectLst/>
                        </a:rPr>
                        <a:t>FY17 Funding</a:t>
                      </a:r>
                      <a:endParaRPr lang="en-US" sz="1400" b="0" i="0">
                        <a:effectLst/>
                      </a:endParaRPr>
                    </a:p>
                  </a:txBody>
                  <a:tcPr anchor="ctr"/>
                </a:tc>
                <a:tc>
                  <a:txBody>
                    <a:bodyPr/>
                    <a:lstStyle/>
                    <a:p>
                      <a:pPr algn="ctr" fontAlgn="ctr"/>
                      <a:r>
                        <a:rPr lang="en-US" sz="1400" dirty="0">
                          <a:effectLst/>
                        </a:rPr>
                        <a:t>FY20 Signers</a:t>
                      </a:r>
                      <a:endParaRPr lang="en-US" sz="1400" b="0" i="0" dirty="0">
                        <a:effectLst/>
                      </a:endParaRPr>
                    </a:p>
                  </a:txBody>
                  <a:tcPr anchor="ctr"/>
                </a:tc>
                <a:tc>
                  <a:txBody>
                    <a:bodyPr/>
                    <a:lstStyle/>
                    <a:p>
                      <a:pPr algn="ctr" fontAlgn="ctr"/>
                      <a:r>
                        <a:rPr lang="en-US" sz="1400" dirty="0">
                          <a:effectLst/>
                        </a:rPr>
                        <a:t>FY20 Funding</a:t>
                      </a:r>
                    </a:p>
                  </a:txBody>
                  <a:tcPr anchor="ctr"/>
                </a:tc>
                <a:tc>
                  <a:txBody>
                    <a:bodyPr/>
                    <a:lstStyle/>
                    <a:p>
                      <a:pPr lvl="0" algn="ctr">
                        <a:buNone/>
                      </a:pPr>
                      <a:r>
                        <a:rPr lang="en-US" sz="1400">
                          <a:effectLst/>
                        </a:rPr>
                        <a:t>FY23 Signers</a:t>
                      </a:r>
                    </a:p>
                  </a:txBody>
                  <a:tcPr marT="45719" marB="45719" anchor="ctr"/>
                </a:tc>
                <a:tc>
                  <a:txBody>
                    <a:bodyPr/>
                    <a:lstStyle/>
                    <a:p>
                      <a:pPr lvl="0" algn="ctr">
                        <a:buNone/>
                      </a:pPr>
                      <a:r>
                        <a:rPr lang="en-US" sz="1400">
                          <a:effectLst/>
                        </a:rPr>
                        <a:t>FY23 Funding</a:t>
                      </a:r>
                    </a:p>
                  </a:txBody>
                  <a:tcPr marT="45719" marB="45719" anchor="ctr"/>
                </a:tc>
                <a:extLst>
                  <a:ext uri="{0D108BD9-81ED-4DB2-BD59-A6C34878D82A}">
                    <a16:rowId xmlns:a16="http://schemas.microsoft.com/office/drawing/2014/main" val="1168855212"/>
                  </a:ext>
                </a:extLst>
              </a:tr>
              <a:tr h="936668">
                <a:tc>
                  <a:txBody>
                    <a:bodyPr/>
                    <a:lstStyle/>
                    <a:p>
                      <a:pPr lvl="0" algn="l">
                        <a:buNone/>
                      </a:pPr>
                      <a:r>
                        <a:rPr lang="en-US" sz="1400">
                          <a:effectLst/>
                        </a:rPr>
                        <a:t>USAID Maternal and Child Health</a:t>
                      </a:r>
                    </a:p>
                  </a:txBody>
                  <a:tcPr marT="45719" marB="45719" anchor="ctr"/>
                </a:tc>
                <a:tc>
                  <a:txBody>
                    <a:bodyPr/>
                    <a:lstStyle/>
                    <a:p>
                      <a:pPr lvl="0" algn="ctr">
                        <a:buNone/>
                      </a:pPr>
                      <a:r>
                        <a:rPr lang="en-US" sz="1400">
                          <a:effectLst/>
                        </a:rPr>
                        <a:t>146 House</a:t>
                      </a:r>
                    </a:p>
                    <a:p>
                      <a:pPr lvl="0" algn="ctr">
                        <a:buNone/>
                      </a:pPr>
                      <a:r>
                        <a:rPr lang="en-US" sz="1400">
                          <a:effectLst/>
                        </a:rPr>
                        <a:t>27 Senate</a:t>
                      </a:r>
                    </a:p>
                  </a:txBody>
                  <a:tcPr anchor="ctr"/>
                </a:tc>
                <a:tc>
                  <a:txBody>
                    <a:bodyPr/>
                    <a:lstStyle/>
                    <a:p>
                      <a:pPr lvl="0" algn="ctr">
                        <a:buNone/>
                      </a:pPr>
                      <a:r>
                        <a:rPr lang="en-US" sz="1400" dirty="0">
                          <a:effectLst/>
                        </a:rPr>
                        <a:t>$814.5 million</a:t>
                      </a:r>
                    </a:p>
                  </a:txBody>
                  <a:tcPr anchor="ctr"/>
                </a:tc>
                <a:tc>
                  <a:txBody>
                    <a:bodyPr/>
                    <a:lstStyle/>
                    <a:p>
                      <a:pPr lvl="0" algn="ctr">
                        <a:buNone/>
                      </a:pPr>
                      <a:r>
                        <a:rPr lang="en-US" sz="1400">
                          <a:effectLst/>
                        </a:rPr>
                        <a:t>146 House</a:t>
                      </a:r>
                      <a:endParaRPr lang="en-US" sz="1100"/>
                    </a:p>
                    <a:p>
                      <a:pPr lvl="0" algn="ctr">
                        <a:buNone/>
                      </a:pPr>
                      <a:r>
                        <a:rPr lang="en-US" sz="1400">
                          <a:effectLst/>
                        </a:rPr>
                        <a:t>37 Senate</a:t>
                      </a:r>
                    </a:p>
                  </a:txBody>
                  <a:tcPr anchor="ctr"/>
                </a:tc>
                <a:tc>
                  <a:txBody>
                    <a:bodyPr/>
                    <a:lstStyle/>
                    <a:p>
                      <a:pPr lvl="0" algn="ctr">
                        <a:buNone/>
                      </a:pPr>
                      <a:r>
                        <a:rPr lang="en-US" sz="1400">
                          <a:effectLst/>
                        </a:rPr>
                        <a:t>$851 million</a:t>
                      </a:r>
                    </a:p>
                  </a:txBody>
                  <a:tcPr anchor="ctr"/>
                </a:tc>
                <a:tc>
                  <a:txBody>
                    <a:bodyPr/>
                    <a:lstStyle/>
                    <a:p>
                      <a:pPr lvl="0" algn="ctr">
                        <a:buNone/>
                      </a:pPr>
                      <a:r>
                        <a:rPr lang="en-US" sz="1400" dirty="0">
                          <a:effectLst/>
                        </a:rPr>
                        <a:t>178 House</a:t>
                      </a:r>
                      <a:endParaRPr lang="en-US" sz="1100" dirty="0"/>
                    </a:p>
                    <a:p>
                      <a:pPr lvl="0" algn="ctr">
                        <a:buNone/>
                      </a:pPr>
                      <a:r>
                        <a:rPr lang="en-US" sz="1400" dirty="0">
                          <a:effectLst/>
                        </a:rPr>
                        <a:t>35 Senate</a:t>
                      </a:r>
                    </a:p>
                  </a:txBody>
                  <a:tcPr marT="45719" marB="45719" anchor="ctr"/>
                </a:tc>
                <a:tc>
                  <a:txBody>
                    <a:bodyPr/>
                    <a:lstStyle/>
                    <a:p>
                      <a:pPr lvl="0" algn="ctr">
                        <a:buNone/>
                      </a:pPr>
                      <a:r>
                        <a:rPr lang="en-US" sz="1400">
                          <a:effectLst/>
                        </a:rPr>
                        <a:t>$910 million</a:t>
                      </a:r>
                    </a:p>
                  </a:txBody>
                  <a:tcPr marT="45719" marB="45719" anchor="ctr"/>
                </a:tc>
                <a:extLst>
                  <a:ext uri="{0D108BD9-81ED-4DB2-BD59-A6C34878D82A}">
                    <a16:rowId xmlns:a16="http://schemas.microsoft.com/office/drawing/2014/main" val="2700383601"/>
                  </a:ext>
                </a:extLst>
              </a:tr>
              <a:tr h="669048">
                <a:tc>
                  <a:txBody>
                    <a:bodyPr/>
                    <a:lstStyle/>
                    <a:p>
                      <a:pPr lvl="0" algn="l">
                        <a:buNone/>
                      </a:pPr>
                      <a:r>
                        <a:rPr lang="en-US" sz="1400">
                          <a:effectLst/>
                        </a:rPr>
                        <a:t>USAID Tuberculosis</a:t>
                      </a:r>
                    </a:p>
                  </a:txBody>
                  <a:tcPr marT="45719" marB="45719" anchor="ctr"/>
                </a:tc>
                <a:tc>
                  <a:txBody>
                    <a:bodyPr/>
                    <a:lstStyle/>
                    <a:p>
                      <a:pPr lvl="0" algn="ctr">
                        <a:buNone/>
                      </a:pPr>
                      <a:r>
                        <a:rPr lang="en-US" sz="1400">
                          <a:effectLst/>
                        </a:rPr>
                        <a:t>71 House 16 Senate</a:t>
                      </a:r>
                    </a:p>
                  </a:txBody>
                  <a:tcPr anchor="ctr"/>
                </a:tc>
                <a:tc>
                  <a:txBody>
                    <a:bodyPr/>
                    <a:lstStyle/>
                    <a:p>
                      <a:pPr lvl="0" algn="ctr">
                        <a:buNone/>
                      </a:pPr>
                      <a:r>
                        <a:rPr lang="en-US" sz="1400">
                          <a:effectLst/>
                        </a:rPr>
                        <a:t>$241 million</a:t>
                      </a:r>
                    </a:p>
                  </a:txBody>
                  <a:tcPr anchor="ctr"/>
                </a:tc>
                <a:tc>
                  <a:txBody>
                    <a:bodyPr/>
                    <a:lstStyle/>
                    <a:p>
                      <a:pPr lvl="0" algn="ctr">
                        <a:buNone/>
                      </a:pPr>
                      <a:r>
                        <a:rPr lang="en-US" sz="1400">
                          <a:effectLst/>
                        </a:rPr>
                        <a:t>77 House</a:t>
                      </a:r>
                      <a:endParaRPr lang="en-US" sz="1100"/>
                    </a:p>
                    <a:p>
                      <a:pPr lvl="0" algn="ctr">
                        <a:buNone/>
                      </a:pPr>
                      <a:r>
                        <a:rPr lang="en-US" sz="1400">
                          <a:effectLst/>
                        </a:rPr>
                        <a:t>29 Senate</a:t>
                      </a:r>
                    </a:p>
                  </a:txBody>
                  <a:tcPr anchor="ctr"/>
                </a:tc>
                <a:tc>
                  <a:txBody>
                    <a:bodyPr/>
                    <a:lstStyle/>
                    <a:p>
                      <a:pPr lvl="0" algn="ctr">
                        <a:buNone/>
                      </a:pPr>
                      <a:r>
                        <a:rPr lang="en-US" sz="1400">
                          <a:effectLst/>
                        </a:rPr>
                        <a:t>$310 million</a:t>
                      </a:r>
                    </a:p>
                  </a:txBody>
                  <a:tcPr anchor="ctr"/>
                </a:tc>
                <a:tc>
                  <a:txBody>
                    <a:bodyPr/>
                    <a:lstStyle/>
                    <a:p>
                      <a:pPr lvl="0" algn="ctr">
                        <a:buNone/>
                      </a:pPr>
                      <a:r>
                        <a:rPr lang="en-US" sz="1400">
                          <a:effectLst/>
                        </a:rPr>
                        <a:t>120 House</a:t>
                      </a:r>
                      <a:endParaRPr lang="en-US" sz="1100"/>
                    </a:p>
                    <a:p>
                      <a:pPr lvl="0" algn="ctr">
                        <a:buNone/>
                      </a:pPr>
                      <a:r>
                        <a:rPr lang="en-US" sz="1400">
                          <a:effectLst/>
                        </a:rPr>
                        <a:t>30 Senate</a:t>
                      </a:r>
                    </a:p>
                  </a:txBody>
                  <a:tcPr marT="45719" marB="45719" anchor="ctr"/>
                </a:tc>
                <a:tc>
                  <a:txBody>
                    <a:bodyPr/>
                    <a:lstStyle/>
                    <a:p>
                      <a:pPr lvl="0" algn="ctr">
                        <a:buNone/>
                      </a:pPr>
                      <a:r>
                        <a:rPr lang="en-US" sz="1400" dirty="0">
                          <a:effectLst/>
                        </a:rPr>
                        <a:t>$394.5 million</a:t>
                      </a:r>
                    </a:p>
                  </a:txBody>
                  <a:tcPr marT="45719" marB="45719" anchor="ctr"/>
                </a:tc>
                <a:extLst>
                  <a:ext uri="{0D108BD9-81ED-4DB2-BD59-A6C34878D82A}">
                    <a16:rowId xmlns:a16="http://schemas.microsoft.com/office/drawing/2014/main" val="3482357208"/>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2baef1ccdb8_1_35"/>
          <p:cNvSpPr txBox="1"/>
          <p:nvPr/>
        </p:nvSpPr>
        <p:spPr>
          <a:xfrm>
            <a:off x="152400" y="152400"/>
            <a:ext cx="3000000" cy="742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53" name="Google Shape;253;g2baef1ccdb8_1_35"/>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4" name="Google Shape;254;g2baef1ccdb8_1_35"/>
          <p:cNvPicPr preferRelativeResize="0"/>
          <p:nvPr/>
        </p:nvPicPr>
        <p:blipFill rotWithShape="1">
          <a:blip r:embed="rId3">
            <a:alphaModFix/>
          </a:blip>
          <a:srcRect/>
          <a:stretch/>
        </p:blipFill>
        <p:spPr>
          <a:xfrm>
            <a:off x="0" y="135015"/>
            <a:ext cx="2451970" cy="682957"/>
          </a:xfrm>
          <a:prstGeom prst="rect">
            <a:avLst/>
          </a:prstGeom>
          <a:noFill/>
          <a:ln>
            <a:noFill/>
          </a:ln>
        </p:spPr>
      </p:pic>
      <p:graphicFrame>
        <p:nvGraphicFramePr>
          <p:cNvPr id="255" name="Google Shape;255;g2baef1ccdb8_1_35"/>
          <p:cNvGraphicFramePr/>
          <p:nvPr/>
        </p:nvGraphicFramePr>
        <p:xfrm>
          <a:off x="152375" y="944675"/>
          <a:ext cx="8829375" cy="4065200"/>
        </p:xfrm>
        <a:graphic>
          <a:graphicData uri="http://schemas.openxmlformats.org/drawingml/2006/table">
            <a:tbl>
              <a:tblPr>
                <a:noFill/>
                <a:tableStyleId>{E3DA2113-7C7C-43C4-94A7-444BF00DABA7}</a:tableStyleId>
              </a:tblPr>
              <a:tblGrid>
                <a:gridCol w="2899400">
                  <a:extLst>
                    <a:ext uri="{9D8B030D-6E8A-4147-A177-3AD203B41FA5}">
                      <a16:colId xmlns:a16="http://schemas.microsoft.com/office/drawing/2014/main" val="20000"/>
                    </a:ext>
                  </a:extLst>
                </a:gridCol>
                <a:gridCol w="1443150">
                  <a:extLst>
                    <a:ext uri="{9D8B030D-6E8A-4147-A177-3AD203B41FA5}">
                      <a16:colId xmlns:a16="http://schemas.microsoft.com/office/drawing/2014/main" val="20001"/>
                    </a:ext>
                  </a:extLst>
                </a:gridCol>
                <a:gridCol w="1469375">
                  <a:extLst>
                    <a:ext uri="{9D8B030D-6E8A-4147-A177-3AD203B41FA5}">
                      <a16:colId xmlns:a16="http://schemas.microsoft.com/office/drawing/2014/main" val="20002"/>
                    </a:ext>
                  </a:extLst>
                </a:gridCol>
                <a:gridCol w="1548075">
                  <a:extLst>
                    <a:ext uri="{9D8B030D-6E8A-4147-A177-3AD203B41FA5}">
                      <a16:colId xmlns:a16="http://schemas.microsoft.com/office/drawing/2014/main" val="20003"/>
                    </a:ext>
                  </a:extLst>
                </a:gridCol>
                <a:gridCol w="1469375">
                  <a:extLst>
                    <a:ext uri="{9D8B030D-6E8A-4147-A177-3AD203B41FA5}">
                      <a16:colId xmlns:a16="http://schemas.microsoft.com/office/drawing/2014/main" val="20004"/>
                    </a:ext>
                  </a:extLst>
                </a:gridCol>
              </a:tblGrid>
              <a:tr h="651975">
                <a:tc>
                  <a:txBody>
                    <a:bodyPr/>
                    <a:lstStyle/>
                    <a:p>
                      <a:pPr marL="0" marR="0" lvl="0" indent="0" algn="l" rtl="0">
                        <a:lnSpc>
                          <a:spcPct val="115000"/>
                        </a:lnSpc>
                        <a:spcBef>
                          <a:spcPts val="0"/>
                        </a:spcBef>
                        <a:spcAft>
                          <a:spcPts val="0"/>
                        </a:spcAft>
                        <a:buClr>
                          <a:srgbClr val="000000"/>
                        </a:buClr>
                        <a:buSzPts val="1500"/>
                        <a:buFont typeface="Arial"/>
                        <a:buNone/>
                      </a:pPr>
                      <a:r>
                        <a:rPr lang="en-US" sz="1500" b="1" u="none" strike="noStrike" cap="none">
                          <a:latin typeface="Open Sans"/>
                          <a:ea typeface="Open Sans"/>
                          <a:cs typeface="Open Sans"/>
                          <a:sym typeface="Open Sans"/>
                        </a:rPr>
                        <a:t>Account</a:t>
                      </a:r>
                      <a:endParaRPr sz="1500" u="none" strike="noStrike" cap="none">
                        <a:latin typeface="Open Sans"/>
                        <a:ea typeface="Open Sans"/>
                        <a:cs typeface="Open Sans"/>
                        <a:sym typeface="Open Sans"/>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500"/>
                        <a:buFont typeface="Arial"/>
                        <a:buNone/>
                      </a:pPr>
                      <a:r>
                        <a:rPr lang="en-US" sz="1500" b="1" u="none" strike="noStrike" cap="none">
                          <a:latin typeface="Open Sans"/>
                          <a:ea typeface="Open Sans"/>
                          <a:cs typeface="Open Sans"/>
                          <a:sym typeface="Open Sans"/>
                        </a:rPr>
                        <a:t>FY23 Enacted</a:t>
                      </a:r>
                      <a:endParaRPr sz="1500" u="none" strike="noStrike" cap="none">
                        <a:latin typeface="Open Sans"/>
                        <a:ea typeface="Open Sans"/>
                        <a:cs typeface="Open Sans"/>
                        <a:sym typeface="Open Sans"/>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500"/>
                        <a:buFont typeface="Arial"/>
                        <a:buNone/>
                      </a:pPr>
                      <a:r>
                        <a:rPr lang="en-US" sz="1500" b="1" u="none" strike="noStrike" cap="none">
                          <a:latin typeface="Open Sans"/>
                          <a:ea typeface="Open Sans"/>
                          <a:cs typeface="Open Sans"/>
                          <a:sym typeface="Open Sans"/>
                        </a:rPr>
                        <a:t>FY24 House</a:t>
                      </a:r>
                      <a:endParaRPr sz="1500" u="none" strike="noStrike" cap="none">
                        <a:latin typeface="Open Sans"/>
                        <a:ea typeface="Open Sans"/>
                        <a:cs typeface="Open Sans"/>
                        <a:sym typeface="Open Sans"/>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500"/>
                        <a:buFont typeface="Arial"/>
                        <a:buNone/>
                      </a:pPr>
                      <a:r>
                        <a:rPr lang="en-US" sz="1500" b="1" u="none" strike="noStrike" cap="none">
                          <a:latin typeface="Open Sans"/>
                          <a:ea typeface="Open Sans"/>
                          <a:cs typeface="Open Sans"/>
                          <a:sym typeface="Open Sans"/>
                        </a:rPr>
                        <a:t>FY24 Senate</a:t>
                      </a:r>
                      <a:endParaRPr sz="1500" u="none" strike="noStrike" cap="none">
                        <a:latin typeface="Open Sans"/>
                        <a:ea typeface="Open Sans"/>
                        <a:cs typeface="Open Sans"/>
                        <a:sym typeface="Open Sans"/>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500"/>
                        <a:buFont typeface="Arial"/>
                        <a:buNone/>
                      </a:pPr>
                      <a:r>
                        <a:rPr lang="en-US" sz="1500" b="1" u="none" strike="noStrike" cap="none">
                          <a:latin typeface="Open Sans"/>
                          <a:ea typeface="Open Sans"/>
                          <a:cs typeface="Open Sans"/>
                          <a:sym typeface="Open Sans"/>
                        </a:rPr>
                        <a:t>RESULTS FY25 Request</a:t>
                      </a:r>
                      <a:endParaRPr sz="1500" u="none" strike="noStrike" cap="none">
                        <a:latin typeface="Open Sans"/>
                        <a:ea typeface="Open Sans"/>
                        <a:cs typeface="Open Sans"/>
                        <a:sym typeface="Open Sans"/>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r h="364325">
                <a:tc>
                  <a:txBody>
                    <a:bodyPr/>
                    <a:lstStyle/>
                    <a:p>
                      <a:pPr marL="0" marR="0" lvl="0" indent="0" algn="l" rtl="0">
                        <a:lnSpc>
                          <a:spcPct val="115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USAID Tuberculosis</a:t>
                      </a:r>
                      <a:endParaRPr sz="1500" u="none" strike="noStrike" cap="none">
                        <a:latin typeface="Open Sans"/>
                        <a:ea typeface="Open Sans"/>
                        <a:cs typeface="Open Sans"/>
                        <a:sym typeface="Open Sans"/>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$394.5 million</a:t>
                      </a:r>
                      <a:endParaRPr sz="1500" u="none" strike="noStrike" cap="none">
                        <a:latin typeface="Open Sans"/>
                        <a:ea typeface="Open Sans"/>
                        <a:cs typeface="Open Sans"/>
                        <a:sym typeface="Open Sans"/>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$394.5 million</a:t>
                      </a:r>
                      <a:endParaRPr sz="1500" u="none" strike="noStrike" cap="none">
                        <a:latin typeface="Open Sans"/>
                        <a:ea typeface="Open Sans"/>
                        <a:cs typeface="Open Sans"/>
                        <a:sym typeface="Open Sans"/>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$394.5 million</a:t>
                      </a:r>
                      <a:endParaRPr sz="1500" u="none" strike="noStrike" cap="none">
                        <a:latin typeface="Open Sans"/>
                        <a:ea typeface="Open Sans"/>
                        <a:cs typeface="Open Sans"/>
                        <a:sym typeface="Open Sans"/>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$1 billion</a:t>
                      </a:r>
                      <a:endParaRPr sz="1500" u="none" strike="noStrike" cap="none">
                        <a:latin typeface="Open Sans"/>
                        <a:ea typeface="Open Sans"/>
                        <a:cs typeface="Open Sans"/>
                        <a:sym typeface="Open Sans"/>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r h="364325">
                <a:tc>
                  <a:txBody>
                    <a:bodyPr/>
                    <a:lstStyle/>
                    <a:p>
                      <a:pPr marL="0" marR="0" lvl="0" indent="0" algn="l" rtl="0">
                        <a:lnSpc>
                          <a:spcPct val="115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Global Fund</a:t>
                      </a:r>
                      <a:endParaRPr sz="1500" u="none" strike="noStrike" cap="none">
                        <a:latin typeface="Open Sans"/>
                        <a:ea typeface="Open Sans"/>
                        <a:cs typeface="Open Sans"/>
                        <a:sym typeface="Open Sans"/>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$2 billion</a:t>
                      </a:r>
                      <a:endParaRPr sz="1500" u="none" strike="noStrike" cap="none">
                        <a:latin typeface="Open Sans"/>
                        <a:ea typeface="Open Sans"/>
                        <a:cs typeface="Open Sans"/>
                        <a:sym typeface="Open Sans"/>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$2 billion</a:t>
                      </a:r>
                      <a:endParaRPr sz="1500" u="none" strike="noStrike" cap="none">
                        <a:latin typeface="Open Sans"/>
                        <a:ea typeface="Open Sans"/>
                        <a:cs typeface="Open Sans"/>
                        <a:sym typeface="Open Sans"/>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$1.65 billion</a:t>
                      </a:r>
                      <a:endParaRPr sz="1500" u="none" strike="noStrike" cap="none">
                        <a:latin typeface="Open Sans"/>
                        <a:ea typeface="Open Sans"/>
                        <a:cs typeface="Open Sans"/>
                        <a:sym typeface="Open Sans"/>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$1.65 billion</a:t>
                      </a:r>
                      <a:endParaRPr sz="1500" u="none" strike="noStrike" cap="none">
                        <a:latin typeface="Open Sans"/>
                        <a:ea typeface="Open Sans"/>
                        <a:cs typeface="Open Sans"/>
                        <a:sym typeface="Open Sans"/>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EAD3"/>
                    </a:solidFill>
                  </a:tcPr>
                </a:tc>
                <a:extLst>
                  <a:ext uri="{0D108BD9-81ED-4DB2-BD59-A6C34878D82A}">
                    <a16:rowId xmlns:a16="http://schemas.microsoft.com/office/drawing/2014/main" val="10002"/>
                  </a:ext>
                </a:extLst>
              </a:tr>
              <a:tr h="651975">
                <a:tc>
                  <a:txBody>
                    <a:bodyPr/>
                    <a:lstStyle/>
                    <a:p>
                      <a:pPr marL="0" marR="0" lvl="0" indent="0" algn="l" rtl="0">
                        <a:lnSpc>
                          <a:spcPct val="115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USAID Maternal &amp; Child Health</a:t>
                      </a:r>
                      <a:endParaRPr sz="1500" u="none" strike="noStrike" cap="none">
                        <a:latin typeface="Open Sans"/>
                        <a:ea typeface="Open Sans"/>
                        <a:cs typeface="Open Sans"/>
                        <a:sym typeface="Open Sans"/>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$910 million</a:t>
                      </a:r>
                      <a:endParaRPr sz="1500" u="none" strike="noStrike" cap="none">
                        <a:latin typeface="Open Sans"/>
                        <a:ea typeface="Open Sans"/>
                        <a:cs typeface="Open Sans"/>
                        <a:sym typeface="Open Sans"/>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$910 million</a:t>
                      </a:r>
                      <a:endParaRPr sz="1500" u="none" strike="noStrike" cap="none">
                        <a:latin typeface="Open Sans"/>
                        <a:ea typeface="Open Sans"/>
                        <a:cs typeface="Open Sans"/>
                        <a:sym typeface="Open Sans"/>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$920 million</a:t>
                      </a:r>
                      <a:endParaRPr sz="1500" u="none" strike="noStrike" cap="none">
                        <a:latin typeface="Open Sans"/>
                        <a:ea typeface="Open Sans"/>
                        <a:cs typeface="Open Sans"/>
                        <a:sym typeface="Open Sans"/>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$1.15 billion</a:t>
                      </a:r>
                      <a:endParaRPr sz="1500" u="none" strike="noStrike" cap="none">
                        <a:latin typeface="Open Sans"/>
                        <a:ea typeface="Open Sans"/>
                        <a:cs typeface="Open Sans"/>
                        <a:sym typeface="Open Sans"/>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r h="651975">
                <a:tc>
                  <a:txBody>
                    <a:bodyPr/>
                    <a:lstStyle/>
                    <a:p>
                      <a:pPr marL="0" marR="0" lvl="0" indent="0" algn="l" rtl="0">
                        <a:lnSpc>
                          <a:spcPct val="115000"/>
                        </a:lnSpc>
                        <a:spcBef>
                          <a:spcPts val="0"/>
                        </a:spcBef>
                        <a:spcAft>
                          <a:spcPts val="0"/>
                        </a:spcAft>
                        <a:buClr>
                          <a:srgbClr val="000000"/>
                        </a:buClr>
                        <a:buSzPts val="1500"/>
                        <a:buFont typeface="Arial"/>
                        <a:buNone/>
                      </a:pPr>
                      <a:r>
                        <a:rPr lang="en-US" sz="1500" i="1" u="none" strike="noStrike" cap="none">
                          <a:latin typeface="Open Sans"/>
                          <a:ea typeface="Open Sans"/>
                          <a:cs typeface="Open Sans"/>
                          <a:sym typeface="Open Sans"/>
                        </a:rPr>
                        <a:t>–Of which, Gavi, the Vaccine Alliance</a:t>
                      </a:r>
                      <a:endParaRPr sz="1500" i="1" u="none" strike="noStrike" cap="none">
                        <a:latin typeface="Open Sans"/>
                        <a:ea typeface="Open Sans"/>
                        <a:cs typeface="Open Sans"/>
                        <a:sym typeface="Open Sans"/>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500"/>
                        <a:buFont typeface="Arial"/>
                        <a:buNone/>
                      </a:pPr>
                      <a:r>
                        <a:rPr lang="en-US" sz="1500" i="1" u="none" strike="noStrike" cap="none">
                          <a:latin typeface="Open Sans"/>
                          <a:ea typeface="Open Sans"/>
                          <a:cs typeface="Open Sans"/>
                          <a:sym typeface="Open Sans"/>
                        </a:rPr>
                        <a:t>$290 million</a:t>
                      </a:r>
                      <a:endParaRPr sz="1500" i="1" u="none" strike="noStrike" cap="none">
                        <a:latin typeface="Open Sans"/>
                        <a:ea typeface="Open Sans"/>
                        <a:cs typeface="Open Sans"/>
                        <a:sym typeface="Open Sans"/>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500"/>
                        <a:buFont typeface="Arial"/>
                        <a:buNone/>
                      </a:pPr>
                      <a:r>
                        <a:rPr lang="en-US" sz="1500" i="1" u="none" strike="noStrike" cap="none">
                          <a:latin typeface="Open Sans"/>
                          <a:ea typeface="Open Sans"/>
                          <a:cs typeface="Open Sans"/>
                          <a:sym typeface="Open Sans"/>
                        </a:rPr>
                        <a:t>$300 million</a:t>
                      </a:r>
                      <a:endParaRPr sz="1500" i="1" u="none" strike="noStrike" cap="none">
                        <a:latin typeface="Open Sans"/>
                        <a:ea typeface="Open Sans"/>
                        <a:cs typeface="Open Sans"/>
                        <a:sym typeface="Open Sans"/>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500"/>
                        <a:buFont typeface="Arial"/>
                        <a:buNone/>
                      </a:pPr>
                      <a:r>
                        <a:rPr lang="en-US" sz="1500" i="1" u="none" strike="noStrike" cap="none">
                          <a:latin typeface="Open Sans"/>
                          <a:ea typeface="Open Sans"/>
                          <a:cs typeface="Open Sans"/>
                          <a:sym typeface="Open Sans"/>
                        </a:rPr>
                        <a:t>$300 million</a:t>
                      </a:r>
                      <a:endParaRPr sz="1500" i="1" u="none" strike="noStrike" cap="none">
                        <a:latin typeface="Open Sans"/>
                        <a:ea typeface="Open Sans"/>
                        <a:cs typeface="Open Sans"/>
                        <a:sym typeface="Open Sans"/>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500"/>
                        <a:buFont typeface="Arial"/>
                        <a:buNone/>
                      </a:pPr>
                      <a:r>
                        <a:rPr lang="en-US" sz="1500" i="1" u="none" strike="noStrike" cap="none">
                          <a:latin typeface="Open Sans"/>
                          <a:ea typeface="Open Sans"/>
                          <a:cs typeface="Open Sans"/>
                          <a:sym typeface="Open Sans"/>
                        </a:rPr>
                        <a:t>$340 million</a:t>
                      </a:r>
                      <a:endParaRPr sz="1500" i="1" u="none" strike="noStrike" cap="none">
                        <a:latin typeface="Open Sans"/>
                        <a:ea typeface="Open Sans"/>
                        <a:cs typeface="Open Sans"/>
                        <a:sym typeface="Open Sans"/>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EAD3"/>
                    </a:solidFill>
                  </a:tcPr>
                </a:tc>
                <a:extLst>
                  <a:ext uri="{0D108BD9-81ED-4DB2-BD59-A6C34878D82A}">
                    <a16:rowId xmlns:a16="http://schemas.microsoft.com/office/drawing/2014/main" val="10004"/>
                  </a:ext>
                </a:extLst>
              </a:tr>
              <a:tr h="364325">
                <a:tc>
                  <a:txBody>
                    <a:bodyPr/>
                    <a:lstStyle/>
                    <a:p>
                      <a:pPr marL="0" marR="0" lvl="0" indent="0" algn="l" rtl="0">
                        <a:lnSpc>
                          <a:spcPct val="115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USAID Nutrition</a:t>
                      </a:r>
                      <a:endParaRPr sz="1500" u="none" strike="noStrike" cap="none">
                        <a:latin typeface="Open Sans"/>
                        <a:ea typeface="Open Sans"/>
                        <a:cs typeface="Open Sans"/>
                        <a:sym typeface="Open Sans"/>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$160 million</a:t>
                      </a:r>
                      <a:endParaRPr sz="1500" u="none" strike="noStrike" cap="none">
                        <a:latin typeface="Open Sans"/>
                        <a:ea typeface="Open Sans"/>
                        <a:cs typeface="Open Sans"/>
                        <a:sym typeface="Open Sans"/>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$172.5 million</a:t>
                      </a:r>
                      <a:endParaRPr sz="1500" u="none" strike="noStrike" cap="none">
                        <a:latin typeface="Open Sans"/>
                        <a:ea typeface="Open Sans"/>
                        <a:cs typeface="Open Sans"/>
                        <a:sym typeface="Open Sans"/>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$160 million</a:t>
                      </a:r>
                      <a:endParaRPr sz="1500" u="none" strike="noStrike" cap="none">
                        <a:latin typeface="Open Sans"/>
                        <a:ea typeface="Open Sans"/>
                        <a:cs typeface="Open Sans"/>
                        <a:sym typeface="Open Sans"/>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$300 million</a:t>
                      </a:r>
                      <a:endParaRPr sz="1500" u="none" strike="noStrike" cap="none">
                        <a:latin typeface="Open Sans"/>
                        <a:ea typeface="Open Sans"/>
                        <a:cs typeface="Open Sans"/>
                        <a:sym typeface="Open Sans"/>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EAD3"/>
                    </a:solidFill>
                  </a:tcPr>
                </a:tc>
                <a:extLst>
                  <a:ext uri="{0D108BD9-81ED-4DB2-BD59-A6C34878D82A}">
                    <a16:rowId xmlns:a16="http://schemas.microsoft.com/office/drawing/2014/main" val="10005"/>
                  </a:ext>
                </a:extLst>
              </a:tr>
              <a:tr h="651975">
                <a:tc>
                  <a:txBody>
                    <a:bodyPr/>
                    <a:lstStyle/>
                    <a:p>
                      <a:pPr marL="0" marR="0" lvl="0" indent="0" algn="l" rtl="0">
                        <a:lnSpc>
                          <a:spcPct val="115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USAID International Basic Education</a:t>
                      </a:r>
                      <a:endParaRPr sz="1500" u="none" strike="noStrike" cap="none">
                        <a:latin typeface="Open Sans"/>
                        <a:ea typeface="Open Sans"/>
                        <a:cs typeface="Open Sans"/>
                        <a:sym typeface="Open Sans"/>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$970 million</a:t>
                      </a:r>
                      <a:endParaRPr sz="1500" u="none" strike="noStrike" cap="none">
                        <a:latin typeface="Open Sans"/>
                        <a:ea typeface="Open Sans"/>
                        <a:cs typeface="Open Sans"/>
                        <a:sym typeface="Open Sans"/>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$970 million</a:t>
                      </a:r>
                      <a:endParaRPr sz="1500" u="none" strike="noStrike" cap="none">
                        <a:latin typeface="Open Sans"/>
                        <a:ea typeface="Open Sans"/>
                        <a:cs typeface="Open Sans"/>
                        <a:sym typeface="Open Sans"/>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$640.55 million</a:t>
                      </a:r>
                      <a:endParaRPr sz="1500" u="none" strike="noStrike" cap="none">
                        <a:latin typeface="Open Sans"/>
                        <a:ea typeface="Open Sans"/>
                        <a:cs typeface="Open Sans"/>
                        <a:sym typeface="Open Sans"/>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$1.15 billion</a:t>
                      </a:r>
                      <a:endParaRPr sz="1500" u="none" strike="noStrike" cap="none">
                        <a:latin typeface="Open Sans"/>
                        <a:ea typeface="Open Sans"/>
                        <a:cs typeface="Open Sans"/>
                        <a:sym typeface="Open Sans"/>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EAD3"/>
                    </a:solidFill>
                  </a:tcPr>
                </a:tc>
                <a:extLst>
                  <a:ext uri="{0D108BD9-81ED-4DB2-BD59-A6C34878D82A}">
                    <a16:rowId xmlns:a16="http://schemas.microsoft.com/office/drawing/2014/main" val="10006"/>
                  </a:ext>
                </a:extLst>
              </a:tr>
              <a:tr h="364325">
                <a:tc>
                  <a:txBody>
                    <a:bodyPr/>
                    <a:lstStyle/>
                    <a:p>
                      <a:pPr marL="0" marR="0" lvl="0" indent="0" algn="l" rtl="0">
                        <a:lnSpc>
                          <a:spcPct val="115000"/>
                        </a:lnSpc>
                        <a:spcBef>
                          <a:spcPts val="0"/>
                        </a:spcBef>
                        <a:spcAft>
                          <a:spcPts val="0"/>
                        </a:spcAft>
                        <a:buClr>
                          <a:srgbClr val="000000"/>
                        </a:buClr>
                        <a:buSzPts val="1500"/>
                        <a:buFont typeface="Arial"/>
                        <a:buNone/>
                      </a:pPr>
                      <a:r>
                        <a:rPr lang="en-US" sz="1500" i="1" u="none" strike="noStrike" cap="none">
                          <a:latin typeface="Open Sans"/>
                          <a:ea typeface="Open Sans"/>
                          <a:cs typeface="Open Sans"/>
                          <a:sym typeface="Open Sans"/>
                        </a:rPr>
                        <a:t>–Of which, GPE</a:t>
                      </a:r>
                      <a:endParaRPr sz="1500" i="1" u="none" strike="noStrike" cap="none">
                        <a:latin typeface="Open Sans"/>
                        <a:ea typeface="Open Sans"/>
                        <a:cs typeface="Open Sans"/>
                        <a:sym typeface="Open Sans"/>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500"/>
                        <a:buFont typeface="Arial"/>
                        <a:buNone/>
                      </a:pPr>
                      <a:r>
                        <a:rPr lang="en-US" sz="1500" i="1" u="none" strike="noStrike" cap="none">
                          <a:latin typeface="Open Sans"/>
                          <a:ea typeface="Open Sans"/>
                          <a:cs typeface="Open Sans"/>
                          <a:sym typeface="Open Sans"/>
                        </a:rPr>
                        <a:t>$130 million</a:t>
                      </a:r>
                      <a:endParaRPr sz="1500" i="1" u="none" strike="noStrike" cap="none">
                        <a:latin typeface="Open Sans"/>
                        <a:ea typeface="Open Sans"/>
                        <a:cs typeface="Open Sans"/>
                        <a:sym typeface="Open Sans"/>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500"/>
                        <a:buFont typeface="Arial"/>
                        <a:buNone/>
                      </a:pPr>
                      <a:r>
                        <a:rPr lang="en-US" sz="1500" i="1" u="none" strike="noStrike" cap="none">
                          <a:latin typeface="Open Sans"/>
                          <a:ea typeface="Open Sans"/>
                          <a:cs typeface="Open Sans"/>
                          <a:sym typeface="Open Sans"/>
                        </a:rPr>
                        <a:t>$130 million</a:t>
                      </a:r>
                      <a:endParaRPr sz="1500" i="1" u="none" strike="noStrike" cap="none">
                        <a:latin typeface="Open Sans"/>
                        <a:ea typeface="Open Sans"/>
                        <a:cs typeface="Open Sans"/>
                        <a:sym typeface="Open Sans"/>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500"/>
                        <a:buFont typeface="Arial"/>
                        <a:buNone/>
                      </a:pPr>
                      <a:r>
                        <a:rPr lang="en-US" sz="1500" i="1" u="none" strike="noStrike" cap="none">
                          <a:latin typeface="Open Sans"/>
                          <a:ea typeface="Open Sans"/>
                          <a:cs typeface="Open Sans"/>
                          <a:sym typeface="Open Sans"/>
                        </a:rPr>
                        <a:t>$130 million</a:t>
                      </a:r>
                      <a:endParaRPr sz="1500" i="1" u="none" strike="noStrike" cap="none">
                        <a:latin typeface="Open Sans"/>
                        <a:ea typeface="Open Sans"/>
                        <a:cs typeface="Open Sans"/>
                        <a:sym typeface="Open Sans"/>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500"/>
                        <a:buFont typeface="Arial"/>
                        <a:buNone/>
                      </a:pPr>
                      <a:r>
                        <a:rPr lang="en-US" sz="1500" i="1" u="none" strike="noStrike" cap="none">
                          <a:latin typeface="Open Sans"/>
                          <a:ea typeface="Open Sans"/>
                          <a:cs typeface="Open Sans"/>
                          <a:sym typeface="Open Sans"/>
                        </a:rPr>
                        <a:t>$200 million</a:t>
                      </a:r>
                      <a:endParaRPr sz="1500" i="1" u="none" strike="noStrike" cap="none">
                        <a:latin typeface="Open Sans"/>
                        <a:ea typeface="Open Sans"/>
                        <a:cs typeface="Open Sans"/>
                        <a:sym typeface="Open Sans"/>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EAD3"/>
                    </a:solidFill>
                  </a:tcPr>
                </a:tc>
                <a:extLst>
                  <a:ext uri="{0D108BD9-81ED-4DB2-BD59-A6C34878D82A}">
                    <a16:rowId xmlns:a16="http://schemas.microsoft.com/office/drawing/2014/main" val="10007"/>
                  </a:ext>
                </a:extLst>
              </a:tr>
            </a:tbl>
          </a:graphicData>
        </a:graphic>
      </p:graphicFrame>
      <p:sp>
        <p:nvSpPr>
          <p:cNvPr id="256" name="Google Shape;256;g2baef1ccdb8_1_35"/>
          <p:cNvSpPr txBox="1"/>
          <p:nvPr/>
        </p:nvSpPr>
        <p:spPr>
          <a:xfrm>
            <a:off x="3543925" y="210400"/>
            <a:ext cx="3168900" cy="53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D50032"/>
                </a:solidFill>
                <a:latin typeface="Calibri"/>
                <a:ea typeface="Calibri"/>
                <a:cs typeface="Calibri"/>
                <a:sym typeface="Calibri"/>
              </a:rPr>
              <a:t>FY 2025 Requests</a:t>
            </a:r>
            <a:endParaRPr sz="3200" b="1" i="0" u="none" strike="noStrike" cap="none">
              <a:solidFill>
                <a:srgbClr val="D50032"/>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45;g1f1ec144a3f_0_176">
            <a:extLst>
              <a:ext uri="{FF2B5EF4-FFF2-40B4-BE49-F238E27FC236}">
                <a16:creationId xmlns:a16="http://schemas.microsoft.com/office/drawing/2014/main" id="{AA1F2A2A-3DD4-B855-722F-FF445C70BEB1}"/>
              </a:ext>
            </a:extLst>
          </p:cNvPr>
          <p:cNvPicPr preferRelativeResize="0"/>
          <p:nvPr/>
        </p:nvPicPr>
        <p:blipFill rotWithShape="1">
          <a:blip r:embed="rId3">
            <a:alphaModFix/>
          </a:blip>
          <a:srcRect/>
          <a:stretch/>
        </p:blipFill>
        <p:spPr>
          <a:xfrm>
            <a:off x="313765" y="236924"/>
            <a:ext cx="2451970" cy="682957"/>
          </a:xfrm>
          <a:prstGeom prst="rect">
            <a:avLst/>
          </a:prstGeom>
          <a:noFill/>
          <a:ln>
            <a:noFill/>
          </a:ln>
        </p:spPr>
      </p:pic>
      <p:sp>
        <p:nvSpPr>
          <p:cNvPr id="5" name="Google Shape;369;g135efd730ba_0_1">
            <a:extLst>
              <a:ext uri="{FF2B5EF4-FFF2-40B4-BE49-F238E27FC236}">
                <a16:creationId xmlns:a16="http://schemas.microsoft.com/office/drawing/2014/main" id="{B1D3E45D-BDA6-8055-39C5-2436C0C6EEBE}"/>
              </a:ext>
            </a:extLst>
          </p:cNvPr>
          <p:cNvSpPr txBox="1"/>
          <p:nvPr/>
        </p:nvSpPr>
        <p:spPr>
          <a:xfrm>
            <a:off x="1710515" y="64304"/>
            <a:ext cx="7259693" cy="1292631"/>
          </a:xfrm>
          <a:prstGeom prst="rect">
            <a:avLst/>
          </a:prstGeom>
          <a:noFill/>
          <a:ln>
            <a:noFill/>
          </a:ln>
        </p:spPr>
        <p:txBody>
          <a:bodyPr spcFirstLastPara="1" wrap="square" lIns="91425" tIns="91425" rIns="91425" bIns="91425" anchor="t" anchorCtr="0">
            <a:spAutoFit/>
          </a:bodyPr>
          <a:lstStyle/>
          <a:p>
            <a:pPr algn="ctr"/>
            <a:r>
              <a:rPr lang="en-US" sz="3600" b="1" dirty="0">
                <a:solidFill>
                  <a:schemeClr val="bg2"/>
                </a:solidFill>
                <a:latin typeface="Open Sans"/>
                <a:ea typeface="Open Sans"/>
                <a:cs typeface="Open Sans"/>
                <a:sym typeface="Open Sans"/>
              </a:rPr>
              <a:t>You don't have to ask for everything!</a:t>
            </a:r>
            <a:endParaRPr lang="en-US" sz="3600" b="1" dirty="0">
              <a:solidFill>
                <a:schemeClr val="bg2"/>
              </a:solidFill>
              <a:latin typeface="Open Sans"/>
              <a:ea typeface="Open Sans"/>
              <a:cs typeface="Open Sans"/>
            </a:endParaRPr>
          </a:p>
        </p:txBody>
      </p:sp>
      <p:sp>
        <p:nvSpPr>
          <p:cNvPr id="7" name="Google Shape;369;g135efd730ba_0_1">
            <a:extLst>
              <a:ext uri="{FF2B5EF4-FFF2-40B4-BE49-F238E27FC236}">
                <a16:creationId xmlns:a16="http://schemas.microsoft.com/office/drawing/2014/main" id="{C1B0BFF4-0557-E741-2790-FBC0D6C1EE78}"/>
              </a:ext>
            </a:extLst>
          </p:cNvPr>
          <p:cNvSpPr txBox="1"/>
          <p:nvPr/>
        </p:nvSpPr>
        <p:spPr>
          <a:xfrm>
            <a:off x="313765" y="1529555"/>
            <a:ext cx="8437330" cy="3416290"/>
          </a:xfrm>
          <a:prstGeom prst="rect">
            <a:avLst/>
          </a:prstGeom>
          <a:noFill/>
          <a:ln>
            <a:noFill/>
          </a:ln>
        </p:spPr>
        <p:txBody>
          <a:bodyPr spcFirstLastPara="1" wrap="square" lIns="91425" tIns="91425" rIns="91425" bIns="91425" anchor="t" anchorCtr="0">
            <a:spAutoFit/>
          </a:bodyPr>
          <a:lstStyle/>
          <a:p>
            <a:pPr>
              <a:buSzPts val="3200"/>
            </a:pPr>
            <a:r>
              <a:rPr lang="en-US" sz="3000" dirty="0">
                <a:latin typeface="Open Sans" panose="020B0606030504020204" pitchFamily="34" charset="0"/>
                <a:ea typeface="Open Sans" panose="020B0606030504020204" pitchFamily="34" charset="0"/>
                <a:cs typeface="Open Sans" panose="020B0606030504020204" pitchFamily="34" charset="0"/>
              </a:rPr>
              <a:t>Check the </a:t>
            </a:r>
            <a:r>
              <a:rPr lang="en-US" sz="3000" dirty="0">
                <a:latin typeface="Open Sans" panose="020B0606030504020204" pitchFamily="34" charset="0"/>
                <a:ea typeface="Open Sans" panose="020B0606030504020204" pitchFamily="34" charset="0"/>
                <a:cs typeface="Open Sans" panose="020B0606030504020204" pitchFamily="34" charset="0"/>
                <a:hlinkClick r:id="rId4"/>
              </a:rPr>
              <a:t>RESULTS Scorecard</a:t>
            </a:r>
            <a:endParaRPr lang="en-US" sz="3000" dirty="0">
              <a:latin typeface="Open Sans" panose="020B0606030504020204" pitchFamily="34" charset="0"/>
              <a:ea typeface="Open Sans" panose="020B0606030504020204" pitchFamily="34" charset="0"/>
              <a:cs typeface="Open Sans" panose="020B0606030504020204" pitchFamily="34" charset="0"/>
            </a:endParaRPr>
          </a:p>
          <a:p>
            <a:pPr>
              <a:buSzPts val="3200"/>
            </a:pPr>
            <a:r>
              <a:rPr lang="en-US" sz="3000" dirty="0">
                <a:latin typeface="Open Sans" panose="020B0606030504020204" pitchFamily="34" charset="0"/>
                <a:ea typeface="Open Sans" panose="020B0606030504020204" pitchFamily="34" charset="0"/>
                <a:cs typeface="Open Sans" panose="020B0606030504020204" pitchFamily="34" charset="0"/>
              </a:rPr>
              <a:t>Do a little research:</a:t>
            </a:r>
          </a:p>
          <a:p>
            <a:pPr marL="571500" indent="-571500">
              <a:buSzPts val="3200"/>
              <a:buChar char="•"/>
            </a:pPr>
            <a:r>
              <a:rPr lang="en-US" sz="3000" dirty="0">
                <a:latin typeface="Open Sans" panose="020B0606030504020204" pitchFamily="34" charset="0"/>
                <a:ea typeface="Open Sans" panose="020B0606030504020204" pitchFamily="34" charset="0"/>
                <a:cs typeface="Open Sans" panose="020B0606030504020204" pitchFamily="34" charset="0"/>
              </a:rPr>
              <a:t>What do they care about?</a:t>
            </a:r>
          </a:p>
          <a:p>
            <a:pPr marL="571500" indent="-571500">
              <a:buSzPts val="3200"/>
              <a:buChar char="•"/>
            </a:pPr>
            <a:r>
              <a:rPr lang="en-US" sz="3000" dirty="0">
                <a:latin typeface="Open Sans" panose="020B0606030504020204" pitchFamily="34" charset="0"/>
                <a:ea typeface="Open Sans" panose="020B0606030504020204" pitchFamily="34" charset="0"/>
                <a:cs typeface="Open Sans" panose="020B0606030504020204" pitchFamily="34" charset="0"/>
              </a:rPr>
              <a:t>Connect what they care about with our issues</a:t>
            </a:r>
          </a:p>
          <a:p>
            <a:pPr marL="571500" indent="-571500">
              <a:buSzPts val="3200"/>
              <a:buChar char="•"/>
            </a:pPr>
            <a:r>
              <a:rPr lang="en-US" sz="3000" dirty="0">
                <a:latin typeface="Open Sans" panose="020B0606030504020204" pitchFamily="34" charset="0"/>
                <a:ea typeface="Open Sans" panose="020B0606030504020204" pitchFamily="34" charset="0"/>
                <a:cs typeface="Open Sans" panose="020B0606030504020204" pitchFamily="34" charset="0"/>
              </a:rPr>
              <a:t>Ask for one more thing than they've supported in the past</a:t>
            </a:r>
          </a:p>
        </p:txBody>
      </p:sp>
    </p:spTree>
    <p:extLst>
      <p:ext uri="{BB962C8B-B14F-4D97-AF65-F5344CB8AC3E}">
        <p14:creationId xmlns:p14="http://schemas.microsoft.com/office/powerpoint/2010/main" val="357853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f1ec144a3f_0_205"/>
          <p:cNvSpPr txBox="1">
            <a:spLocks noGrp="1"/>
          </p:cNvSpPr>
          <p:nvPr>
            <p:ph type="subTitle" idx="1"/>
          </p:nvPr>
        </p:nvSpPr>
        <p:spPr>
          <a:xfrm>
            <a:off x="1500575" y="986623"/>
            <a:ext cx="5927100" cy="571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640"/>
              </a:spcBef>
              <a:spcAft>
                <a:spcPts val="0"/>
              </a:spcAft>
              <a:buSzPts val="2681"/>
              <a:buNone/>
            </a:pPr>
            <a:r>
              <a:rPr lang="en-US" sz="2680" b="1" dirty="0">
                <a:solidFill>
                  <a:schemeClr val="dk2"/>
                </a:solidFill>
                <a:latin typeface="Open Sans"/>
                <a:ea typeface="Open Sans"/>
                <a:cs typeface="Open Sans"/>
                <a:sym typeface="Open Sans"/>
              </a:rPr>
              <a:t>Take Action on Global Health &amp; Education Appropriations!</a:t>
            </a:r>
            <a:endParaRPr sz="2680" b="1" dirty="0">
              <a:solidFill>
                <a:schemeClr val="dk2"/>
              </a:solidFill>
              <a:latin typeface="Open Sans"/>
              <a:ea typeface="Open Sans"/>
              <a:cs typeface="Open Sans"/>
              <a:sym typeface="Open Sans"/>
            </a:endParaRPr>
          </a:p>
        </p:txBody>
      </p:sp>
      <p:sp>
        <p:nvSpPr>
          <p:cNvPr id="265" name="Google Shape;265;g1f1ec144a3f_0_20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pic>
        <p:nvPicPr>
          <p:cNvPr id="266" name="Google Shape;266;g1f1ec144a3f_0_205"/>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67" name="Google Shape;267;g1f1ec144a3f_0_205"/>
          <p:cNvSpPr txBox="1"/>
          <p:nvPr/>
        </p:nvSpPr>
        <p:spPr>
          <a:xfrm>
            <a:off x="534575" y="1998597"/>
            <a:ext cx="7859100" cy="2529508"/>
          </a:xfrm>
          <a:prstGeom prst="rect">
            <a:avLst/>
          </a:prstGeom>
          <a:noFill/>
          <a:ln>
            <a:noFill/>
          </a:ln>
        </p:spPr>
        <p:txBody>
          <a:bodyPr spcFirstLastPara="1" wrap="square" lIns="91425" tIns="91425" rIns="91425" bIns="91425" anchor="t" anchorCtr="0">
            <a:spAutoFit/>
          </a:bodyPr>
          <a:lstStyle/>
          <a:p>
            <a:pPr marL="457200" marR="0" lvl="0" indent="-396875" algn="l" rtl="0">
              <a:lnSpc>
                <a:spcPct val="115000"/>
              </a:lnSpc>
              <a:spcBef>
                <a:spcPts val="0"/>
              </a:spcBef>
              <a:spcAft>
                <a:spcPts val="0"/>
              </a:spcAft>
              <a:buClr>
                <a:srgbClr val="000000"/>
              </a:buClr>
              <a:buSzPts val="2650"/>
              <a:buFont typeface="Arial"/>
              <a:buAutoNum type="arabicPeriod"/>
            </a:pPr>
            <a:r>
              <a:rPr lang="en-US" sz="2650" dirty="0">
                <a:solidFill>
                  <a:schemeClr val="dk1"/>
                </a:solidFill>
                <a:highlight>
                  <a:srgbClr val="FFFFFF"/>
                </a:highlight>
                <a:latin typeface="Open Sans" panose="020B0606030504020204" pitchFamily="34" charset="0"/>
                <a:ea typeface="Open Sans" panose="020B0606030504020204" pitchFamily="34" charset="0"/>
                <a:cs typeface="Open Sans" panose="020B0606030504020204" pitchFamily="34" charset="0"/>
              </a:rPr>
              <a:t>Take the online action in </a:t>
            </a:r>
            <a:r>
              <a:rPr lang="en-US" sz="2650" u="sng" dirty="0">
                <a:solidFill>
                  <a:schemeClr val="hlink"/>
                </a:solidFill>
                <a:highlight>
                  <a:srgbClr val="FFFFFF"/>
                </a:highlight>
                <a:latin typeface="Open Sans" panose="020B0606030504020204" pitchFamily="34" charset="0"/>
                <a:ea typeface="Open Sans" panose="020B0606030504020204" pitchFamily="34" charset="0"/>
                <a:cs typeface="Open Sans" panose="020B0606030504020204" pitchFamily="34" charset="0"/>
                <a:hlinkClick r:id="rId4"/>
              </a:rPr>
              <a:t>the RESULTS Action Center</a:t>
            </a:r>
            <a:r>
              <a:rPr lang="en-US" sz="2650" dirty="0">
                <a:solidFill>
                  <a:schemeClr val="dk1"/>
                </a:solidFill>
                <a:highlight>
                  <a:srgbClr val="FFFFFF"/>
                </a:highlight>
                <a:latin typeface="Open Sans" panose="020B0606030504020204" pitchFamily="34" charset="0"/>
                <a:ea typeface="Open Sans" panose="020B0606030504020204" pitchFamily="34" charset="0"/>
                <a:cs typeface="Open Sans" panose="020B0606030504020204" pitchFamily="34" charset="0"/>
              </a:rPr>
              <a:t>.</a:t>
            </a:r>
            <a:br>
              <a:rPr lang="en-US" sz="2650" dirty="0">
                <a:solidFill>
                  <a:schemeClr val="dk1"/>
                </a:solidFill>
                <a:highlight>
                  <a:srgbClr val="FFFFFF"/>
                </a:highlight>
                <a:latin typeface="Open Sans" panose="020B0606030504020204" pitchFamily="34" charset="0"/>
                <a:ea typeface="Open Sans" panose="020B0606030504020204" pitchFamily="34" charset="0"/>
                <a:cs typeface="Open Sans" panose="020B0606030504020204" pitchFamily="34" charset="0"/>
              </a:rPr>
            </a:br>
            <a:endParaRPr lang="en-US" sz="2650" dirty="0">
              <a:solidFill>
                <a:schemeClr val="dk1"/>
              </a:solidFill>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marL="457200" marR="0" lvl="0" indent="-396875" algn="l" rtl="0">
              <a:lnSpc>
                <a:spcPct val="115000"/>
              </a:lnSpc>
              <a:spcBef>
                <a:spcPts val="0"/>
              </a:spcBef>
              <a:spcAft>
                <a:spcPts val="0"/>
              </a:spcAft>
              <a:buClr>
                <a:srgbClr val="000000"/>
              </a:buClr>
              <a:buSzPts val="2650"/>
              <a:buFont typeface="Arial"/>
              <a:buAutoNum type="arabicPeriod"/>
            </a:pPr>
            <a:r>
              <a:rPr lang="en-US" sz="2650" dirty="0">
                <a:solidFill>
                  <a:schemeClr val="dk1"/>
                </a:solidFill>
                <a:highlight>
                  <a:srgbClr val="FFFFFF"/>
                </a:highlight>
                <a:latin typeface="Open Sans" panose="020B0606030504020204" pitchFamily="34" charset="0"/>
                <a:ea typeface="Open Sans" panose="020B0606030504020204" pitchFamily="34" charset="0"/>
                <a:cs typeface="Open Sans" panose="020B0606030504020204" pitchFamily="34" charset="0"/>
              </a:rPr>
              <a:t>Send a message directly to the foreign policy aide. </a:t>
            </a:r>
            <a:r>
              <a:rPr lang="en-US" sz="2650" u="sng" dirty="0">
                <a:solidFill>
                  <a:schemeClr val="hlink"/>
                </a:solidFill>
                <a:highlight>
                  <a:srgbClr val="FFFFFF"/>
                </a:highlight>
                <a:latin typeface="Open Sans" panose="020B0606030504020204" pitchFamily="34" charset="0"/>
                <a:ea typeface="Open Sans" panose="020B0606030504020204" pitchFamily="34" charset="0"/>
                <a:cs typeface="Open Sans" panose="020B0606030504020204" pitchFamily="34" charset="0"/>
                <a:hlinkClick r:id="rId5"/>
              </a:rPr>
              <a:t>Find the message here</a:t>
            </a:r>
            <a:r>
              <a:rPr lang="en-US" sz="2650" dirty="0">
                <a:solidFill>
                  <a:schemeClr val="dk1"/>
                </a:solidFill>
                <a:highlight>
                  <a:srgbClr val="FFFFFF"/>
                </a:highlight>
                <a:latin typeface="Open Sans" panose="020B0606030504020204" pitchFamily="34" charset="0"/>
                <a:ea typeface="Open Sans" panose="020B0606030504020204" pitchFamily="34" charset="0"/>
                <a:cs typeface="Open Sans" panose="020B0606030504020204" pitchFamily="34" charset="0"/>
              </a:rPr>
              <a:t>.</a:t>
            </a:r>
            <a:endParaRPr sz="2650" dirty="0">
              <a:solidFill>
                <a:schemeClr val="dk1"/>
              </a:solidFill>
              <a:highlight>
                <a:srgbClr val="FFFFFF"/>
              </a:highlight>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74" name="Google Shape;274;p1"/>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75" name="Google Shape;275;p1"/>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76" name="Google Shape;276;p1"/>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7" name="Google Shape;277;p1"/>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78" name="Google Shape;278;p1"/>
          <p:cNvSpPr txBox="1"/>
          <p:nvPr/>
        </p:nvSpPr>
        <p:spPr>
          <a:xfrm>
            <a:off x="506140" y="1952102"/>
            <a:ext cx="7922700" cy="120029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3200" b="1" i="0" u="none" strike="noStrike" cap="none">
                <a:solidFill>
                  <a:schemeClr val="dk1"/>
                </a:solidFill>
                <a:latin typeface="Open Sans"/>
                <a:ea typeface="Open Sans"/>
                <a:cs typeface="Open Sans"/>
                <a:sym typeface="Open Sans"/>
              </a:rPr>
              <a:t>Grantee Spotlight</a:t>
            </a:r>
            <a:endParaRPr sz="3200" b="1" i="0" u="none" strike="noStrike" cap="none">
              <a:solidFill>
                <a:schemeClr val="dk1"/>
              </a:solidFill>
              <a:latin typeface="Open Sans"/>
              <a:ea typeface="Open Sans"/>
              <a:cs typeface="Open Sans"/>
              <a:sym typeface="Open Sans"/>
            </a:endParaRPr>
          </a:p>
          <a:p>
            <a:pPr marL="0" marR="0" lvl="0" indent="0" algn="ctr" rtl="0">
              <a:lnSpc>
                <a:spcPct val="100000"/>
              </a:lnSpc>
              <a:spcBef>
                <a:spcPts val="640"/>
              </a:spcBef>
              <a:spcAft>
                <a:spcPts val="0"/>
              </a:spcAft>
              <a:buClr>
                <a:srgbClr val="000000"/>
              </a:buClr>
              <a:buSzPts val="2400"/>
              <a:buFont typeface="Arial"/>
              <a:buNone/>
            </a:pPr>
            <a:endParaRPr sz="24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1f1ec144a3f_0_196"/>
          <p:cNvSpPr txBox="1">
            <a:spLocks noGrp="1"/>
          </p:cNvSpPr>
          <p:nvPr>
            <p:ph type="subTitle" idx="1"/>
          </p:nvPr>
        </p:nvSpPr>
        <p:spPr>
          <a:xfrm>
            <a:off x="1830525" y="62600"/>
            <a:ext cx="6400800" cy="1314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b="1">
                <a:solidFill>
                  <a:schemeClr val="dk1"/>
                </a:solidFill>
                <a:latin typeface="Open Sans"/>
                <a:ea typeface="Open Sans"/>
                <a:cs typeface="Open Sans"/>
                <a:sym typeface="Open Sans"/>
              </a:rPr>
              <a:t>Grantee Spotlight</a:t>
            </a:r>
            <a:endParaRPr b="1">
              <a:solidFill>
                <a:schemeClr val="dk1"/>
              </a:solidFill>
              <a:latin typeface="Open Sans"/>
              <a:ea typeface="Open Sans"/>
              <a:cs typeface="Open Sans"/>
              <a:sym typeface="Open Sans"/>
            </a:endParaRPr>
          </a:p>
        </p:txBody>
      </p:sp>
      <p:sp>
        <p:nvSpPr>
          <p:cNvPr id="285" name="Google Shape;285;g1f1ec144a3f_0_19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pic>
        <p:nvPicPr>
          <p:cNvPr id="286" name="Google Shape;286;g1f1ec144a3f_0_196"/>
          <p:cNvPicPr preferRelativeResize="0"/>
          <p:nvPr/>
        </p:nvPicPr>
        <p:blipFill rotWithShape="1">
          <a:blip r:embed="rId3">
            <a:alphaModFix/>
          </a:blip>
          <a:srcRect/>
          <a:stretch/>
        </p:blipFill>
        <p:spPr>
          <a:xfrm>
            <a:off x="0" y="135015"/>
            <a:ext cx="2451970" cy="682957"/>
          </a:xfrm>
          <a:prstGeom prst="rect">
            <a:avLst/>
          </a:prstGeom>
          <a:noFill/>
          <a:ln>
            <a:noFill/>
          </a:ln>
        </p:spPr>
      </p:pic>
      <p:pic>
        <p:nvPicPr>
          <p:cNvPr id="287" name="Google Shape;287;g1f1ec144a3f_0_196"/>
          <p:cNvPicPr preferRelativeResize="0"/>
          <p:nvPr/>
        </p:nvPicPr>
        <p:blipFill rotWithShape="1">
          <a:blip r:embed="rId4">
            <a:alphaModFix/>
          </a:blip>
          <a:srcRect/>
          <a:stretch/>
        </p:blipFill>
        <p:spPr>
          <a:xfrm>
            <a:off x="2329000" y="1663675"/>
            <a:ext cx="4313551" cy="3347500"/>
          </a:xfrm>
          <a:prstGeom prst="rect">
            <a:avLst/>
          </a:prstGeom>
          <a:noFill/>
          <a:ln>
            <a:noFill/>
          </a:ln>
        </p:spPr>
      </p:pic>
      <p:sp>
        <p:nvSpPr>
          <p:cNvPr id="288" name="Google Shape;288;g1f1ec144a3f_0_196"/>
          <p:cNvSpPr txBox="1">
            <a:spLocks noGrp="1"/>
          </p:cNvSpPr>
          <p:nvPr>
            <p:ph type="subTitle" idx="1"/>
          </p:nvPr>
        </p:nvSpPr>
        <p:spPr>
          <a:xfrm>
            <a:off x="-51875" y="980575"/>
            <a:ext cx="9075300" cy="683100"/>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lnSpc>
                <a:spcPct val="100000"/>
              </a:lnSpc>
              <a:spcBef>
                <a:spcPts val="640"/>
              </a:spcBef>
              <a:spcAft>
                <a:spcPts val="0"/>
              </a:spcAft>
              <a:buClr>
                <a:srgbClr val="000000"/>
              </a:buClr>
              <a:buSzPct val="100000"/>
              <a:buFont typeface="Arial"/>
              <a:buNone/>
            </a:pPr>
            <a:r>
              <a:rPr lang="en-US" b="1">
                <a:solidFill>
                  <a:srgbClr val="000000"/>
                </a:solidFill>
                <a:latin typeface="Open Sans"/>
                <a:ea typeface="Open Sans"/>
                <a:cs typeface="Open Sans"/>
                <a:sym typeface="Open Sans"/>
              </a:rPr>
              <a:t>International Action Network For Gender Equity and Law</a:t>
            </a:r>
            <a:br>
              <a:rPr lang="en-US" b="1">
                <a:solidFill>
                  <a:srgbClr val="000000"/>
                </a:solidFill>
                <a:latin typeface="Open Sans"/>
                <a:ea typeface="Open Sans"/>
                <a:cs typeface="Open Sans"/>
                <a:sym typeface="Open Sans"/>
              </a:rPr>
            </a:br>
            <a:r>
              <a:rPr lang="en-US" b="1">
                <a:solidFill>
                  <a:srgbClr val="000000"/>
                </a:solidFill>
                <a:latin typeface="Open Sans"/>
                <a:ea typeface="Open Sans"/>
                <a:cs typeface="Open Sans"/>
                <a:sym typeface="Open Sans"/>
              </a:rPr>
              <a:t>(I ANGEL)</a:t>
            </a:r>
            <a:endParaRPr b="1">
              <a:solidFill>
                <a:srgbClr val="000000"/>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2c4714047ff_0_12"/>
          <p:cNvSpPr txBox="1">
            <a:spLocks noGrp="1"/>
          </p:cNvSpPr>
          <p:nvPr>
            <p:ph type="subTitle" idx="1"/>
          </p:nvPr>
        </p:nvSpPr>
        <p:spPr>
          <a:xfrm>
            <a:off x="2162575" y="135025"/>
            <a:ext cx="6400800" cy="571500"/>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100000"/>
              </a:lnSpc>
              <a:spcBef>
                <a:spcPts val="640"/>
              </a:spcBef>
              <a:spcAft>
                <a:spcPts val="0"/>
              </a:spcAft>
              <a:buSzPts val="3459"/>
              <a:buNone/>
            </a:pPr>
            <a:r>
              <a:rPr lang="en-US" b="1">
                <a:solidFill>
                  <a:schemeClr val="dk1"/>
                </a:solidFill>
                <a:latin typeface="Open Sans"/>
                <a:ea typeface="Open Sans"/>
                <a:cs typeface="Open Sans"/>
                <a:sym typeface="Open Sans"/>
              </a:rPr>
              <a:t>Grantee Spotlight</a:t>
            </a:r>
            <a:endParaRPr b="1">
              <a:solidFill>
                <a:schemeClr val="dk1"/>
              </a:solidFill>
              <a:latin typeface="Open Sans"/>
              <a:ea typeface="Open Sans"/>
              <a:cs typeface="Open Sans"/>
              <a:sym typeface="Open Sans"/>
            </a:endParaRPr>
          </a:p>
        </p:txBody>
      </p:sp>
      <p:sp>
        <p:nvSpPr>
          <p:cNvPr id="295" name="Google Shape;295;g2c4714047ff_0_1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pic>
        <p:nvPicPr>
          <p:cNvPr id="296" name="Google Shape;296;g2c4714047ff_0_12"/>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97" name="Google Shape;297;g2c4714047ff_0_12"/>
          <p:cNvSpPr txBox="1"/>
          <p:nvPr/>
        </p:nvSpPr>
        <p:spPr>
          <a:xfrm>
            <a:off x="34350" y="1612513"/>
            <a:ext cx="9075300" cy="3234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600" b="1" i="0" u="none" strike="noStrike" cap="none">
                <a:solidFill>
                  <a:schemeClr val="dk1"/>
                </a:solidFill>
                <a:latin typeface="Arial"/>
                <a:ea typeface="Arial"/>
                <a:cs typeface="Arial"/>
                <a:sym typeface="Arial"/>
              </a:rPr>
              <a:t>Grant Amount: </a:t>
            </a:r>
            <a:r>
              <a:rPr lang="en-US" sz="1550" b="0" i="0" u="none" strike="noStrike" cap="none">
                <a:solidFill>
                  <a:schemeClr val="dk1"/>
                </a:solidFill>
                <a:highlight>
                  <a:srgbClr val="FFFFFF"/>
                </a:highlight>
                <a:latin typeface="Arial"/>
                <a:ea typeface="Arial"/>
                <a:cs typeface="Arial"/>
                <a:sym typeface="Arial"/>
              </a:rPr>
              <a:t>$50,000</a:t>
            </a:r>
            <a:br>
              <a:rPr lang="en-US" sz="1550" b="0" i="0" u="none" strike="noStrike" cap="none">
                <a:solidFill>
                  <a:schemeClr val="dk1"/>
                </a:solidFill>
                <a:highlight>
                  <a:srgbClr val="FFFFFF"/>
                </a:highlight>
                <a:latin typeface="Arial"/>
                <a:ea typeface="Arial"/>
                <a:cs typeface="Arial"/>
                <a:sym typeface="Arial"/>
              </a:rPr>
            </a:br>
            <a:br>
              <a:rPr lang="en-US" sz="1550" b="0" i="0" u="none" strike="noStrike" cap="none">
                <a:solidFill>
                  <a:schemeClr val="dk1"/>
                </a:solidFill>
                <a:highlight>
                  <a:srgbClr val="FFFFFF"/>
                </a:highlight>
                <a:latin typeface="Arial"/>
                <a:ea typeface="Arial"/>
                <a:cs typeface="Arial"/>
                <a:sym typeface="Arial"/>
              </a:rPr>
            </a:br>
            <a:r>
              <a:rPr lang="en-US" sz="1550" b="1" i="0" u="none" strike="noStrike" cap="none">
                <a:solidFill>
                  <a:schemeClr val="dk1"/>
                </a:solidFill>
                <a:highlight>
                  <a:srgbClr val="FFFFFF"/>
                </a:highlight>
                <a:latin typeface="Arial"/>
                <a:ea typeface="Arial"/>
                <a:cs typeface="Arial"/>
                <a:sym typeface="Arial"/>
              </a:rPr>
              <a:t>Mission of Equality Now</a:t>
            </a:r>
            <a:br>
              <a:rPr lang="en-US" sz="1550" b="1" i="0" u="none" strike="noStrike" cap="none">
                <a:solidFill>
                  <a:schemeClr val="dk1"/>
                </a:solidFill>
                <a:highlight>
                  <a:srgbClr val="FFFFFF"/>
                </a:highlight>
                <a:latin typeface="Arial"/>
                <a:ea typeface="Arial"/>
                <a:cs typeface="Arial"/>
                <a:sym typeface="Arial"/>
              </a:rPr>
            </a:br>
            <a:r>
              <a:rPr lang="en-US" sz="1550" b="0" i="0" u="none" strike="noStrike" cap="none">
                <a:solidFill>
                  <a:schemeClr val="dk1"/>
                </a:solidFill>
                <a:highlight>
                  <a:srgbClr val="FFFFFF"/>
                </a:highlight>
                <a:latin typeface="Arial"/>
                <a:ea typeface="Arial"/>
                <a:cs typeface="Arial"/>
                <a:sym typeface="Arial"/>
              </a:rPr>
              <a:t>The mission of Equality Now is to achieve legal and systemic change that addresses violence and discrimination against women and girls around the world.</a:t>
            </a:r>
            <a:br>
              <a:rPr lang="en-US" sz="1550" b="1" i="0" u="none" strike="noStrike" cap="none">
                <a:solidFill>
                  <a:schemeClr val="dk1"/>
                </a:solidFill>
                <a:highlight>
                  <a:srgbClr val="FFFFFF"/>
                </a:highlight>
                <a:latin typeface="Arial"/>
                <a:ea typeface="Arial"/>
                <a:cs typeface="Arial"/>
                <a:sym typeface="Arial"/>
              </a:rPr>
            </a:br>
            <a:endParaRPr sz="1550" b="1" i="0" u="none" strike="noStrike" cap="none">
              <a:solidFill>
                <a:schemeClr val="dk1"/>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1950"/>
              <a:buFont typeface="Arial"/>
              <a:buNone/>
            </a:pPr>
            <a:r>
              <a:rPr lang="en-US" sz="1550" b="1" i="0" u="none" strike="noStrike" cap="none">
                <a:solidFill>
                  <a:schemeClr val="dk1"/>
                </a:solidFill>
                <a:latin typeface="Arial"/>
                <a:ea typeface="Arial"/>
                <a:cs typeface="Arial"/>
                <a:sym typeface="Arial"/>
              </a:rPr>
              <a:t>Project Summary</a:t>
            </a:r>
            <a:endParaRPr sz="1550" b="1"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950"/>
              <a:buFont typeface="Arial"/>
              <a:buNone/>
            </a:pPr>
            <a:r>
              <a:rPr lang="en-US" sz="1550" b="0" i="0" u="none" strike="noStrike" cap="none">
                <a:solidFill>
                  <a:schemeClr val="dk1"/>
                </a:solidFill>
                <a:highlight>
                  <a:srgbClr val="FFFFFF"/>
                </a:highlight>
                <a:latin typeface="Arial"/>
                <a:ea typeface="Arial"/>
                <a:cs typeface="Arial"/>
                <a:sym typeface="Arial"/>
              </a:rPr>
              <a:t>This partnership supports Equality Now’s work to achieve legal gender equality by bringing about specific changes in unjust laws, advocating for needed changes, and supporting collaborative networks to amplify gender equality work. Equality Now’s campaigns focus on the following four critical goals: achieving legal equality; ending harmful practices such as female genital mutilation (FGM/C) and child marriage; ending sexual exploitation; and ending sexual violence.</a:t>
            </a:r>
            <a:endParaRPr sz="1550" b="0" i="0" u="none" strike="noStrike" cap="none">
              <a:solidFill>
                <a:srgbClr val="000000"/>
              </a:solidFill>
              <a:latin typeface="Arial"/>
              <a:ea typeface="Arial"/>
              <a:cs typeface="Arial"/>
              <a:sym typeface="Arial"/>
            </a:endParaRPr>
          </a:p>
        </p:txBody>
      </p:sp>
      <p:sp>
        <p:nvSpPr>
          <p:cNvPr id="298" name="Google Shape;298;g2c4714047ff_0_12"/>
          <p:cNvSpPr txBox="1">
            <a:spLocks noGrp="1"/>
          </p:cNvSpPr>
          <p:nvPr>
            <p:ph type="subTitle" idx="1"/>
          </p:nvPr>
        </p:nvSpPr>
        <p:spPr>
          <a:xfrm>
            <a:off x="-51875" y="873700"/>
            <a:ext cx="9075300" cy="683100"/>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lnSpc>
                <a:spcPct val="100000"/>
              </a:lnSpc>
              <a:spcBef>
                <a:spcPts val="640"/>
              </a:spcBef>
              <a:spcAft>
                <a:spcPts val="0"/>
              </a:spcAft>
              <a:buClr>
                <a:srgbClr val="000000"/>
              </a:buClr>
              <a:buSzPct val="100000"/>
              <a:buFont typeface="Arial"/>
              <a:buNone/>
            </a:pPr>
            <a:r>
              <a:rPr lang="en-US" b="1">
                <a:solidFill>
                  <a:srgbClr val="000000"/>
                </a:solidFill>
                <a:latin typeface="Open Sans"/>
                <a:ea typeface="Open Sans"/>
                <a:cs typeface="Open Sans"/>
                <a:sym typeface="Open Sans"/>
              </a:rPr>
              <a:t>Project Title: BRIDGE - </a:t>
            </a:r>
            <a:br>
              <a:rPr lang="en-US" b="1">
                <a:solidFill>
                  <a:srgbClr val="000000"/>
                </a:solidFill>
                <a:latin typeface="Open Sans"/>
                <a:ea typeface="Open Sans"/>
                <a:cs typeface="Open Sans"/>
                <a:sym typeface="Open Sans"/>
              </a:rPr>
            </a:br>
            <a:r>
              <a:rPr lang="en-US" b="1">
                <a:solidFill>
                  <a:srgbClr val="000000"/>
                </a:solidFill>
                <a:latin typeface="Open Sans"/>
                <a:ea typeface="Open Sans"/>
                <a:cs typeface="Open Sans"/>
                <a:sym typeface="Open Sans"/>
              </a:rPr>
              <a:t>Building Real Interactions Driving Gender Equality</a:t>
            </a:r>
            <a:endParaRPr b="1">
              <a:solidFill>
                <a:srgbClr val="000000"/>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1f1ec144a3f_0_318"/>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05" name="Google Shape;305;g1f1ec144a3f_0_318"/>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06" name="Google Shape;306;g1f1ec144a3f_0_318"/>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07" name="Google Shape;307;g1f1ec144a3f_0_318"/>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8" name="Google Shape;308;g1f1ec144a3f_0_318"/>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09" name="Google Shape;309;g1f1ec144a3f_0_318"/>
          <p:cNvSpPr txBox="1"/>
          <p:nvPr/>
        </p:nvSpPr>
        <p:spPr>
          <a:xfrm>
            <a:off x="705925" y="1752750"/>
            <a:ext cx="7922700" cy="1754296"/>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3200" b="1" i="0" u="none" strike="noStrike" cap="none" dirty="0">
                <a:solidFill>
                  <a:schemeClr val="dk1"/>
                </a:solidFill>
                <a:latin typeface="Open Sans"/>
                <a:ea typeface="Open Sans"/>
                <a:cs typeface="Open Sans"/>
                <a:sym typeface="Open Sans"/>
              </a:rPr>
              <a:t>Advocacy Training:</a:t>
            </a:r>
            <a:br>
              <a:rPr lang="en-US" sz="3200" b="1" i="0" u="none" strike="noStrike" cap="none" dirty="0">
                <a:solidFill>
                  <a:schemeClr val="dk1"/>
                </a:solidFill>
                <a:latin typeface="Open Sans"/>
                <a:ea typeface="Open Sans"/>
                <a:cs typeface="Open Sans"/>
                <a:sym typeface="Open Sans"/>
              </a:rPr>
            </a:br>
            <a:r>
              <a:rPr lang="en-US" sz="3600" b="1" i="0" u="none" strike="noStrike" cap="none" dirty="0">
                <a:solidFill>
                  <a:schemeClr val="dk1"/>
                </a:solidFill>
                <a:latin typeface="Calibri"/>
                <a:ea typeface="Calibri"/>
                <a:cs typeface="Calibri"/>
                <a:sym typeface="Calibri"/>
              </a:rPr>
              <a:t>Effective Introductions &amp; Storytelling</a:t>
            </a:r>
            <a:endParaRPr sz="3200" b="1" i="0" u="none" strike="noStrike" cap="none" dirty="0">
              <a:solidFill>
                <a:schemeClr val="dk1"/>
              </a:solidFill>
              <a:latin typeface="Open Sans"/>
              <a:ea typeface="Open Sans"/>
              <a:cs typeface="Open Sans"/>
              <a:sym typeface="Open Sans"/>
            </a:endParaRPr>
          </a:p>
          <a:p>
            <a:pPr marL="0" marR="0" lvl="0" indent="0" algn="ctr" rtl="0">
              <a:lnSpc>
                <a:spcPct val="100000"/>
              </a:lnSpc>
              <a:spcBef>
                <a:spcPts val="640"/>
              </a:spcBef>
              <a:spcAft>
                <a:spcPts val="0"/>
              </a:spcAft>
              <a:buClr>
                <a:srgbClr val="000000"/>
              </a:buClr>
              <a:buSzPts val="2400"/>
              <a:buFont typeface="Arial"/>
              <a:buNone/>
            </a:pPr>
            <a:endParaRPr sz="2400" b="0" i="0" u="none" strike="noStrike" cap="none" dirty="0">
              <a:solidFill>
                <a:schemeClr val="dk1"/>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16" name="Google Shape;316;p2"/>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17" name="Google Shape;317;p2"/>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18" name="Google Shape;318;p2"/>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9" name="Google Shape;319;p2"/>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20" name="Google Shape;320;p2"/>
          <p:cNvSpPr txBox="1"/>
          <p:nvPr/>
        </p:nvSpPr>
        <p:spPr>
          <a:xfrm>
            <a:off x="304800" y="1652400"/>
            <a:ext cx="7922700" cy="2385238"/>
          </a:xfrm>
          <a:prstGeom prst="rect">
            <a:avLst/>
          </a:prstGeom>
          <a:noFill/>
          <a:ln>
            <a:noFill/>
          </a:ln>
        </p:spPr>
        <p:txBody>
          <a:bodyPr spcFirstLastPara="1" wrap="square" lIns="91425" tIns="91425" rIns="91425" bIns="91425" anchor="t" anchorCtr="0">
            <a:spAutoFit/>
          </a:bodyPr>
          <a:lstStyle/>
          <a:p>
            <a:pPr marL="457200" marR="0" lvl="0" indent="-457200" algn="l" rtl="0">
              <a:lnSpc>
                <a:spcPct val="100000"/>
              </a:lnSpc>
              <a:spcBef>
                <a:spcPts val="640"/>
              </a:spcBef>
              <a:spcAft>
                <a:spcPts val="0"/>
              </a:spcAft>
              <a:buClr>
                <a:srgbClr val="000000"/>
              </a:buClr>
              <a:buSzPts val="2400"/>
              <a:buFont typeface="Arial"/>
              <a:buChar char="•"/>
            </a:pPr>
            <a:r>
              <a:rPr lang="en-US" sz="3200" b="1" i="0" u="none" strike="noStrike" cap="none" dirty="0">
                <a:solidFill>
                  <a:schemeClr val="dk1"/>
                </a:solidFill>
                <a:latin typeface="Open Sans"/>
                <a:ea typeface="Open Sans"/>
                <a:cs typeface="Open Sans"/>
                <a:sym typeface="Open Sans"/>
              </a:rPr>
              <a:t>Introducing yourself (tonight) </a:t>
            </a:r>
            <a:endParaRPr dirty="0"/>
          </a:p>
          <a:p>
            <a:pPr marL="457200" marR="0" lvl="0" indent="-457200" algn="l" rtl="0">
              <a:lnSpc>
                <a:spcPct val="100000"/>
              </a:lnSpc>
              <a:spcBef>
                <a:spcPts val="640"/>
              </a:spcBef>
              <a:spcAft>
                <a:spcPts val="0"/>
              </a:spcAft>
              <a:buClr>
                <a:srgbClr val="000000"/>
              </a:buClr>
              <a:buSzPts val="2400"/>
              <a:buFont typeface="Arial"/>
              <a:buChar char="•"/>
            </a:pPr>
            <a:r>
              <a:rPr lang="en-US" sz="3600" b="1" i="0" u="none" strike="noStrike" cap="none" dirty="0">
                <a:solidFill>
                  <a:schemeClr val="dk1"/>
                </a:solidFill>
                <a:latin typeface="Calibri"/>
                <a:ea typeface="Calibri"/>
                <a:cs typeface="Calibri"/>
                <a:sym typeface="Calibri"/>
              </a:rPr>
              <a:t>Sharing a story (homework for next webinar)</a:t>
            </a:r>
            <a:endParaRPr sz="3200" b="1" i="0" u="none" strike="noStrike" cap="none" dirty="0">
              <a:solidFill>
                <a:schemeClr val="dk1"/>
              </a:solidFill>
              <a:latin typeface="Open Sans"/>
              <a:ea typeface="Open Sans"/>
              <a:cs typeface="Open Sans"/>
              <a:sym typeface="Open Sans"/>
            </a:endParaRPr>
          </a:p>
          <a:p>
            <a:pPr marL="342900" marR="0" lvl="0" indent="-190500" algn="l" rtl="0">
              <a:lnSpc>
                <a:spcPct val="100000"/>
              </a:lnSpc>
              <a:spcBef>
                <a:spcPts val="640"/>
              </a:spcBef>
              <a:spcAft>
                <a:spcPts val="0"/>
              </a:spcAft>
              <a:buClr>
                <a:srgbClr val="000000"/>
              </a:buClr>
              <a:buSzPts val="2400"/>
              <a:buFont typeface="Arial"/>
              <a:buNone/>
            </a:pPr>
            <a:endParaRPr sz="2400" b="0" i="0" u="none" strike="noStrike" cap="none" dirty="0">
              <a:solidFill>
                <a:schemeClr val="dk1"/>
              </a:solidFill>
              <a:latin typeface="Open Sans"/>
              <a:ea typeface="Open Sans"/>
              <a:cs typeface="Open Sans"/>
              <a:sym typeface="Open Sans"/>
            </a:endParaRPr>
          </a:p>
        </p:txBody>
      </p:sp>
      <p:sp>
        <p:nvSpPr>
          <p:cNvPr id="321" name="Google Shape;321;p2"/>
          <p:cNvSpPr txBox="1">
            <a:spLocks noGrp="1"/>
          </p:cNvSpPr>
          <p:nvPr>
            <p:ph type="ctrTitle"/>
          </p:nvPr>
        </p:nvSpPr>
        <p:spPr>
          <a:xfrm>
            <a:off x="1371600" y="0"/>
            <a:ext cx="7772400" cy="1102519"/>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sz="2600" b="1" dirty="0">
                <a:latin typeface="Open Sans"/>
                <a:ea typeface="Open Sans"/>
                <a:cs typeface="Open Sans"/>
                <a:sym typeface="Open Sans"/>
              </a:rPr>
              <a:t>Advocacy Training: Introductions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4fc495f4cb_0_91"/>
          <p:cNvSpPr txBox="1">
            <a:spLocks noGrp="1"/>
          </p:cNvSpPr>
          <p:nvPr>
            <p:ph type="title"/>
          </p:nvPr>
        </p:nvSpPr>
        <p:spPr>
          <a:xfrm>
            <a:off x="0" y="1136025"/>
            <a:ext cx="9144000" cy="1091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5600" b="1"/>
              <a:t>Welcome </a:t>
            </a:r>
            <a:endParaRPr sz="5600" b="1"/>
          </a:p>
        </p:txBody>
      </p:sp>
      <p:pic>
        <p:nvPicPr>
          <p:cNvPr id="158" name="Google Shape;158;g14fc495f4cb_0_91"/>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159" name="Google Shape;159;g14fc495f4cb_0_91"/>
          <p:cNvSpPr txBox="1">
            <a:spLocks noGrp="1"/>
          </p:cNvSpPr>
          <p:nvPr>
            <p:ph type="title"/>
          </p:nvPr>
        </p:nvSpPr>
        <p:spPr>
          <a:xfrm>
            <a:off x="0" y="2850525"/>
            <a:ext cx="9144000" cy="1091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i="1"/>
              <a:t>Please let us know in the chat where you </a:t>
            </a:r>
            <a:br>
              <a:rPr lang="en-US" i="1"/>
            </a:br>
            <a:r>
              <a:rPr lang="en-US" i="1"/>
              <a:t>are joining us from!</a:t>
            </a:r>
            <a:endParaRPr i="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1"/>
          <p:cNvSpPr txBox="1">
            <a:spLocks noGrp="1"/>
          </p:cNvSpPr>
          <p:nvPr>
            <p:ph type="ctrTitle"/>
          </p:nvPr>
        </p:nvSpPr>
        <p:spPr>
          <a:xfrm>
            <a:off x="1371600" y="0"/>
            <a:ext cx="7772400" cy="1102519"/>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sz="2600" b="1" dirty="0">
                <a:latin typeface="Open Sans"/>
                <a:ea typeface="Open Sans"/>
                <a:cs typeface="Open Sans"/>
                <a:sym typeface="Open Sans"/>
              </a:rPr>
              <a:t>Advocacy Training: Introductions</a:t>
            </a:r>
            <a:endParaRPr dirty="0"/>
          </a:p>
        </p:txBody>
      </p:sp>
      <p:sp>
        <p:nvSpPr>
          <p:cNvPr id="385" name="Google Shape;385;p11"/>
          <p:cNvSpPr txBox="1">
            <a:spLocks noGrp="1"/>
          </p:cNvSpPr>
          <p:nvPr>
            <p:ph type="subTitle" idx="1"/>
          </p:nvPr>
        </p:nvSpPr>
        <p:spPr>
          <a:xfrm>
            <a:off x="81964" y="1102537"/>
            <a:ext cx="8980200" cy="1314600"/>
          </a:xfrm>
          <a:prstGeom prst="rect">
            <a:avLst/>
          </a:prstGeom>
          <a:noFill/>
          <a:ln>
            <a:noFill/>
          </a:ln>
        </p:spPr>
        <p:txBody>
          <a:bodyPr spcFirstLastPara="1" wrap="square" lIns="91425" tIns="45700" rIns="91425" bIns="45700" anchor="t" anchorCtr="0">
            <a:normAutofit/>
          </a:bodyPr>
          <a:lstStyle/>
          <a:p>
            <a:pPr marL="457200" lvl="0" indent="-431800" algn="l" rtl="0">
              <a:lnSpc>
                <a:spcPct val="100000"/>
              </a:lnSpc>
              <a:spcBef>
                <a:spcPts val="640"/>
              </a:spcBef>
              <a:spcAft>
                <a:spcPts val="0"/>
              </a:spcAft>
              <a:buSzPts val="3200"/>
              <a:buNone/>
            </a:pPr>
            <a:r>
              <a:rPr lang="en-US" sz="2800" b="1">
                <a:solidFill>
                  <a:srgbClr val="002060"/>
                </a:solidFill>
                <a:latin typeface="Open Sans"/>
                <a:ea typeface="Open Sans"/>
                <a:cs typeface="Open Sans"/>
                <a:sym typeface="Open Sans"/>
              </a:rPr>
              <a:t>“Hello, My Name Is…”</a:t>
            </a:r>
            <a:endParaRPr/>
          </a:p>
        </p:txBody>
      </p:sp>
      <p:pic>
        <p:nvPicPr>
          <p:cNvPr id="386" name="Google Shape;386;p11"/>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87" name="Google Shape;387;p11"/>
          <p:cNvSpPr txBox="1"/>
          <p:nvPr/>
        </p:nvSpPr>
        <p:spPr>
          <a:xfrm>
            <a:off x="163926" y="1665726"/>
            <a:ext cx="8816148" cy="1314450"/>
          </a:xfrm>
          <a:prstGeom prst="rect">
            <a:avLst/>
          </a:prstGeom>
          <a:noFill/>
          <a:ln>
            <a:noFill/>
          </a:ln>
        </p:spPr>
        <p:txBody>
          <a:bodyPr spcFirstLastPara="1" wrap="square" lIns="91425" tIns="45700" rIns="91425" bIns="45700" anchor="t" anchorCtr="0">
            <a:normAutofit fontScale="25000" lnSpcReduction="20000"/>
          </a:bodyPr>
          <a:lstStyle/>
          <a:p>
            <a:pPr marL="25400" marR="0" lvl="0" indent="0" algn="l" rtl="0">
              <a:lnSpc>
                <a:spcPct val="100000"/>
              </a:lnSpc>
              <a:spcBef>
                <a:spcPts val="640"/>
              </a:spcBef>
              <a:spcAft>
                <a:spcPts val="0"/>
              </a:spcAft>
              <a:buClr>
                <a:schemeClr val="dk1"/>
              </a:buClr>
              <a:buSzPct val="145454"/>
              <a:buFont typeface="Arial"/>
              <a:buNone/>
            </a:pPr>
            <a:r>
              <a:rPr lang="en-US" sz="8800" b="0" i="0" u="none" strike="noStrike" cap="none" dirty="0">
                <a:solidFill>
                  <a:schemeClr val="dk1"/>
                </a:solidFill>
                <a:latin typeface="Open Sans"/>
                <a:ea typeface="Open Sans"/>
                <a:cs typeface="Open Sans"/>
                <a:sym typeface="Open Sans"/>
              </a:rPr>
              <a:t>The </a:t>
            </a:r>
            <a:r>
              <a:rPr lang="en-US" sz="8800" b="0" i="1" u="none" strike="noStrike" cap="none" dirty="0">
                <a:solidFill>
                  <a:schemeClr val="dk1"/>
                </a:solidFill>
                <a:latin typeface="Open Sans"/>
                <a:ea typeface="Open Sans"/>
                <a:cs typeface="Open Sans"/>
                <a:sym typeface="Open Sans"/>
              </a:rPr>
              <a:t>public narrative </a:t>
            </a:r>
            <a:r>
              <a:rPr lang="en-US" sz="8800" b="0" i="0" u="none" strike="noStrike" cap="none" dirty="0">
                <a:solidFill>
                  <a:schemeClr val="dk1"/>
                </a:solidFill>
                <a:latin typeface="Open Sans"/>
                <a:ea typeface="Open Sans"/>
                <a:cs typeface="Open Sans"/>
                <a:sym typeface="Open Sans"/>
              </a:rPr>
              <a:t>is a framework which helps you outline your </a:t>
            </a:r>
            <a:r>
              <a:rPr lang="en-US" sz="8800" b="1" i="1" u="none" strike="noStrike" cap="none" dirty="0">
                <a:solidFill>
                  <a:schemeClr val="dk1"/>
                </a:solidFill>
                <a:latin typeface="Open Sans"/>
                <a:ea typeface="Open Sans"/>
                <a:cs typeface="Open Sans"/>
                <a:sym typeface="Open Sans"/>
              </a:rPr>
              <a:t>why </a:t>
            </a:r>
            <a:r>
              <a:rPr lang="en-US" sz="8800" b="0" i="0" u="none" strike="noStrike" cap="none" dirty="0">
                <a:solidFill>
                  <a:schemeClr val="dk1"/>
                </a:solidFill>
                <a:latin typeface="Open Sans"/>
                <a:ea typeface="Open Sans"/>
                <a:cs typeface="Open Sans"/>
                <a:sym typeface="Open Sans"/>
              </a:rPr>
              <a:t>and answers the question “what brought you here?”</a:t>
            </a:r>
            <a:br>
              <a:rPr lang="en-US" sz="8800" b="0" i="0" u="none" strike="noStrike" cap="none" dirty="0">
                <a:solidFill>
                  <a:schemeClr val="dk1"/>
                </a:solidFill>
                <a:latin typeface="Open Sans"/>
                <a:ea typeface="Open Sans"/>
                <a:cs typeface="Open Sans"/>
                <a:sym typeface="Open Sans"/>
              </a:rPr>
            </a:br>
            <a:endParaRPr sz="8800" b="0" i="0" u="none" strike="noStrike" cap="none" dirty="0">
              <a:solidFill>
                <a:schemeClr val="dk1"/>
              </a:solidFill>
              <a:latin typeface="Open Sans"/>
              <a:ea typeface="Open Sans"/>
              <a:cs typeface="Open Sans"/>
              <a:sym typeface="Open Sans"/>
            </a:endParaRPr>
          </a:p>
          <a:p>
            <a:pPr marL="482600" marR="0" lvl="0" indent="-457200" algn="l" rtl="0">
              <a:lnSpc>
                <a:spcPct val="100000"/>
              </a:lnSpc>
              <a:spcBef>
                <a:spcPts val="640"/>
              </a:spcBef>
              <a:spcAft>
                <a:spcPts val="0"/>
              </a:spcAft>
              <a:buClr>
                <a:schemeClr val="dk1"/>
              </a:buClr>
              <a:buSzPct val="145454"/>
              <a:buFont typeface="Arial"/>
              <a:buChar char="•"/>
            </a:pPr>
            <a:r>
              <a:rPr lang="en-US" sz="8800" b="0" i="0" u="none" strike="noStrike" cap="none" dirty="0">
                <a:solidFill>
                  <a:schemeClr val="dk1"/>
                </a:solidFill>
                <a:latin typeface="Open Sans"/>
                <a:ea typeface="Open Sans"/>
                <a:cs typeface="Open Sans"/>
                <a:sym typeface="Open Sans"/>
              </a:rPr>
              <a:t>Story of self – Your purpose</a:t>
            </a:r>
            <a:br>
              <a:rPr lang="en-US" sz="8800" b="0" i="0" u="none" strike="noStrike" cap="none" dirty="0">
                <a:solidFill>
                  <a:schemeClr val="dk1"/>
                </a:solidFill>
                <a:latin typeface="Open Sans"/>
                <a:ea typeface="Open Sans"/>
                <a:cs typeface="Open Sans"/>
                <a:sym typeface="Open Sans"/>
              </a:rPr>
            </a:br>
            <a:endParaRPr sz="8800" b="0" i="0" u="none" strike="noStrike" cap="none" dirty="0">
              <a:solidFill>
                <a:schemeClr val="dk1"/>
              </a:solidFill>
              <a:latin typeface="Open Sans"/>
              <a:ea typeface="Open Sans"/>
              <a:cs typeface="Open Sans"/>
              <a:sym typeface="Open Sans"/>
            </a:endParaRPr>
          </a:p>
          <a:p>
            <a:pPr marL="482600" marR="0" lvl="0" indent="-457200" algn="l" rtl="0">
              <a:lnSpc>
                <a:spcPct val="100000"/>
              </a:lnSpc>
              <a:spcBef>
                <a:spcPts val="640"/>
              </a:spcBef>
              <a:spcAft>
                <a:spcPts val="0"/>
              </a:spcAft>
              <a:buClr>
                <a:schemeClr val="dk1"/>
              </a:buClr>
              <a:buSzPct val="145454"/>
              <a:buFont typeface="Arial"/>
              <a:buChar char="•"/>
            </a:pPr>
            <a:r>
              <a:rPr lang="en-US" sz="8800" b="0" i="0" u="none" strike="noStrike" cap="none" dirty="0">
                <a:solidFill>
                  <a:schemeClr val="dk1"/>
                </a:solidFill>
                <a:latin typeface="Open Sans"/>
                <a:ea typeface="Open Sans"/>
                <a:cs typeface="Open Sans"/>
                <a:sym typeface="Open Sans"/>
              </a:rPr>
              <a:t>Story of us – connection to your community</a:t>
            </a:r>
            <a:br>
              <a:rPr lang="en-US" sz="8800" b="0" i="0" u="none" strike="noStrike" cap="none" dirty="0">
                <a:solidFill>
                  <a:schemeClr val="dk1"/>
                </a:solidFill>
                <a:latin typeface="Open Sans"/>
                <a:ea typeface="Open Sans"/>
                <a:cs typeface="Open Sans"/>
                <a:sym typeface="Open Sans"/>
              </a:rPr>
            </a:br>
            <a:endParaRPr sz="8800" b="0" i="0" u="none" strike="noStrike" cap="none" dirty="0">
              <a:solidFill>
                <a:schemeClr val="dk1"/>
              </a:solidFill>
              <a:latin typeface="Open Sans"/>
              <a:ea typeface="Open Sans"/>
              <a:cs typeface="Open Sans"/>
              <a:sym typeface="Open Sans"/>
            </a:endParaRPr>
          </a:p>
          <a:p>
            <a:pPr marL="482600" marR="0" lvl="0" indent="-457200" algn="l" rtl="0">
              <a:lnSpc>
                <a:spcPct val="100000"/>
              </a:lnSpc>
              <a:spcBef>
                <a:spcPts val="640"/>
              </a:spcBef>
              <a:spcAft>
                <a:spcPts val="0"/>
              </a:spcAft>
              <a:buClr>
                <a:schemeClr val="dk1"/>
              </a:buClr>
              <a:buSzPct val="145454"/>
              <a:buFont typeface="Arial"/>
              <a:buChar char="•"/>
            </a:pPr>
            <a:r>
              <a:rPr lang="en-US" sz="8800" b="0" i="0" u="none" strike="noStrike" cap="none" dirty="0">
                <a:solidFill>
                  <a:schemeClr val="dk1"/>
                </a:solidFill>
                <a:latin typeface="Open Sans"/>
                <a:ea typeface="Open Sans"/>
                <a:cs typeface="Open Sans"/>
                <a:sym typeface="Open Sans"/>
              </a:rPr>
              <a:t>Story of now – why it’s important to take action now!</a:t>
            </a:r>
            <a:endParaRPr dirty="0"/>
          </a:p>
          <a:p>
            <a:pPr marL="25400" marR="0" lvl="0" indent="0" algn="l" rtl="0">
              <a:lnSpc>
                <a:spcPct val="100000"/>
              </a:lnSpc>
              <a:spcBef>
                <a:spcPts val="640"/>
              </a:spcBef>
              <a:spcAft>
                <a:spcPts val="0"/>
              </a:spcAft>
              <a:buClr>
                <a:srgbClr val="888888"/>
              </a:buClr>
              <a:buSzPct val="160000"/>
              <a:buFont typeface="Arial"/>
              <a:buNone/>
            </a:pPr>
            <a:endParaRPr sz="8000" b="0" i="0" u="none" strike="noStrike" cap="none" dirty="0">
              <a:solidFill>
                <a:schemeClr val="dk1"/>
              </a:solidFill>
              <a:latin typeface="Open Sans"/>
              <a:ea typeface="Open Sans"/>
              <a:cs typeface="Open Sans"/>
              <a:sym typeface="Open Sans"/>
            </a:endParaRPr>
          </a:p>
          <a:p>
            <a:pPr marL="25400" marR="0" lvl="0" indent="0" algn="l" rtl="0">
              <a:lnSpc>
                <a:spcPct val="100000"/>
              </a:lnSpc>
              <a:spcBef>
                <a:spcPts val="640"/>
              </a:spcBef>
              <a:spcAft>
                <a:spcPts val="0"/>
              </a:spcAft>
              <a:buClr>
                <a:srgbClr val="888888"/>
              </a:buClr>
              <a:buSzPts val="3200"/>
              <a:buFont typeface="Arial"/>
              <a:buNone/>
            </a:pPr>
            <a:endParaRPr sz="2400" b="0" i="0" u="none" strike="noStrike" cap="none" dirty="0">
              <a:solidFill>
                <a:schemeClr val="dk1"/>
              </a:solidFill>
              <a:latin typeface="Open Sans"/>
              <a:ea typeface="Open Sans"/>
              <a:cs typeface="Open Sans"/>
              <a:sym typeface="Open Sans"/>
            </a:endParaRPr>
          </a:p>
          <a:p>
            <a:pPr marL="482600" marR="0" lvl="0" indent="-254000" algn="l" rtl="0">
              <a:lnSpc>
                <a:spcPct val="100000"/>
              </a:lnSpc>
              <a:spcBef>
                <a:spcPts val="640"/>
              </a:spcBef>
              <a:spcAft>
                <a:spcPts val="0"/>
              </a:spcAft>
              <a:buClr>
                <a:srgbClr val="888888"/>
              </a:buClr>
              <a:buSzPts val="3200"/>
              <a:buFont typeface="Arial"/>
              <a:buNone/>
            </a:pPr>
            <a:endParaRPr sz="3200" b="0" i="0" u="none" strike="noStrike" cap="none" dirty="0">
              <a:solidFill>
                <a:schemeClr val="dk1"/>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2"/>
          <p:cNvSpPr txBox="1">
            <a:spLocks noGrp="1"/>
          </p:cNvSpPr>
          <p:nvPr>
            <p:ph type="ctrTitle"/>
          </p:nvPr>
        </p:nvSpPr>
        <p:spPr>
          <a:xfrm>
            <a:off x="1371600" y="0"/>
            <a:ext cx="7772400" cy="1102519"/>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sz="2600" b="1" dirty="0">
                <a:latin typeface="Open Sans"/>
                <a:ea typeface="Open Sans"/>
                <a:cs typeface="Open Sans"/>
                <a:sym typeface="Open Sans"/>
              </a:rPr>
              <a:t>Advocacy Training: Introduction</a:t>
            </a:r>
            <a:endParaRPr dirty="0"/>
          </a:p>
        </p:txBody>
      </p:sp>
      <p:sp>
        <p:nvSpPr>
          <p:cNvPr id="393" name="Google Shape;393;p12"/>
          <p:cNvSpPr txBox="1">
            <a:spLocks noGrp="1"/>
          </p:cNvSpPr>
          <p:nvPr>
            <p:ph type="subTitle" idx="1"/>
          </p:nvPr>
        </p:nvSpPr>
        <p:spPr>
          <a:xfrm>
            <a:off x="163926" y="1077657"/>
            <a:ext cx="8980074" cy="1314450"/>
          </a:xfrm>
          <a:prstGeom prst="rect">
            <a:avLst/>
          </a:prstGeom>
          <a:noFill/>
          <a:ln>
            <a:noFill/>
          </a:ln>
        </p:spPr>
        <p:txBody>
          <a:bodyPr spcFirstLastPara="1" wrap="square" lIns="91425" tIns="45700" rIns="91425" bIns="45700" anchor="t" anchorCtr="0">
            <a:normAutofit/>
          </a:bodyPr>
          <a:lstStyle/>
          <a:p>
            <a:pPr marL="457200" lvl="0" indent="-431800" algn="l" rtl="0">
              <a:lnSpc>
                <a:spcPct val="100000"/>
              </a:lnSpc>
              <a:spcBef>
                <a:spcPts val="640"/>
              </a:spcBef>
              <a:spcAft>
                <a:spcPts val="0"/>
              </a:spcAft>
              <a:buSzPts val="3200"/>
              <a:buNone/>
            </a:pPr>
            <a:r>
              <a:rPr lang="en-US" sz="2800">
                <a:solidFill>
                  <a:schemeClr val="dk1"/>
                </a:solidFill>
                <a:latin typeface="Open Sans"/>
                <a:ea typeface="Open Sans"/>
                <a:cs typeface="Open Sans"/>
                <a:sym typeface="Open Sans"/>
              </a:rPr>
              <a:t>Draft and practice your 20-second introduction</a:t>
            </a:r>
            <a:endParaRPr/>
          </a:p>
        </p:txBody>
      </p:sp>
      <p:pic>
        <p:nvPicPr>
          <p:cNvPr id="394" name="Google Shape;394;p12"/>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95" name="Google Shape;395;p12"/>
          <p:cNvSpPr txBox="1"/>
          <p:nvPr/>
        </p:nvSpPr>
        <p:spPr>
          <a:xfrm>
            <a:off x="163926" y="1734882"/>
            <a:ext cx="8816148" cy="1314450"/>
          </a:xfrm>
          <a:prstGeom prst="rect">
            <a:avLst/>
          </a:prstGeom>
          <a:noFill/>
          <a:ln>
            <a:noFill/>
          </a:ln>
        </p:spPr>
        <p:txBody>
          <a:bodyPr spcFirstLastPara="1" wrap="square" lIns="91425" tIns="45700" rIns="91425" bIns="45700" anchor="t" anchorCtr="0">
            <a:normAutofit fontScale="25000" lnSpcReduction="20000"/>
          </a:bodyPr>
          <a:lstStyle/>
          <a:p>
            <a:pPr marL="482600" marR="0" lvl="0" indent="-457200" algn="l" rtl="0">
              <a:lnSpc>
                <a:spcPct val="100000"/>
              </a:lnSpc>
              <a:spcBef>
                <a:spcPts val="640"/>
              </a:spcBef>
              <a:spcAft>
                <a:spcPts val="0"/>
              </a:spcAft>
              <a:buClr>
                <a:schemeClr val="dk1"/>
              </a:buClr>
              <a:buSzPct val="145454"/>
              <a:buFont typeface="Arial"/>
              <a:buChar char="•"/>
            </a:pPr>
            <a:r>
              <a:rPr lang="en-US" sz="8800" b="0" i="0" u="none" strike="noStrike" cap="none" dirty="0">
                <a:solidFill>
                  <a:schemeClr val="dk1"/>
                </a:solidFill>
                <a:latin typeface="Open Sans"/>
                <a:ea typeface="Open Sans"/>
                <a:cs typeface="Open Sans"/>
                <a:sym typeface="Open Sans"/>
              </a:rPr>
              <a:t>Think of </a:t>
            </a:r>
            <a:r>
              <a:rPr lang="en-US" sz="8800" dirty="0">
                <a:solidFill>
                  <a:schemeClr val="dk1"/>
                </a:solidFill>
                <a:latin typeface="Open Sans"/>
                <a:ea typeface="Open Sans"/>
                <a:cs typeface="Open Sans"/>
                <a:sym typeface="Open Sans"/>
              </a:rPr>
              <a:t>2-3 </a:t>
            </a:r>
            <a:r>
              <a:rPr lang="en-US" sz="8800" b="0" i="0" u="none" strike="noStrike" cap="none" dirty="0">
                <a:solidFill>
                  <a:schemeClr val="dk1"/>
                </a:solidFill>
                <a:latin typeface="Open Sans"/>
                <a:ea typeface="Open Sans"/>
                <a:cs typeface="Open Sans"/>
                <a:sym typeface="Open Sans"/>
              </a:rPr>
              <a:t>adjectives/roles to describe yourself, </a:t>
            </a:r>
            <a:r>
              <a:rPr lang="en-US" sz="8800" b="0" i="1" u="none" strike="noStrike" cap="none" dirty="0">
                <a:solidFill>
                  <a:schemeClr val="dk1"/>
                </a:solidFill>
                <a:latin typeface="Open Sans"/>
                <a:ea typeface="Open Sans"/>
                <a:cs typeface="Open Sans"/>
                <a:sym typeface="Open Sans"/>
              </a:rPr>
              <a:t>passionate retired pediatrician, hopeful volunteer advocate, etc. </a:t>
            </a:r>
            <a:br>
              <a:rPr lang="en-US" sz="8800" b="0" i="0" u="none" strike="noStrike" cap="none" dirty="0">
                <a:solidFill>
                  <a:schemeClr val="dk1"/>
                </a:solidFill>
                <a:latin typeface="Open Sans"/>
                <a:ea typeface="Open Sans"/>
                <a:cs typeface="Open Sans"/>
                <a:sym typeface="Open Sans"/>
              </a:rPr>
            </a:br>
            <a:endParaRPr sz="8800" b="0" i="0" u="none" strike="noStrike" cap="none" dirty="0">
              <a:solidFill>
                <a:schemeClr val="dk1"/>
              </a:solidFill>
              <a:latin typeface="Open Sans"/>
              <a:ea typeface="Open Sans"/>
              <a:cs typeface="Open Sans"/>
              <a:sym typeface="Open Sans"/>
            </a:endParaRPr>
          </a:p>
          <a:p>
            <a:pPr marL="482600" marR="0" lvl="0" indent="-457200" algn="l" rtl="0">
              <a:lnSpc>
                <a:spcPct val="100000"/>
              </a:lnSpc>
              <a:spcBef>
                <a:spcPts val="640"/>
              </a:spcBef>
              <a:spcAft>
                <a:spcPts val="0"/>
              </a:spcAft>
              <a:buClr>
                <a:schemeClr val="dk1"/>
              </a:buClr>
              <a:buSzPct val="145454"/>
              <a:buFont typeface="Arial"/>
              <a:buChar char="•"/>
            </a:pPr>
            <a:r>
              <a:rPr lang="en-US" sz="8800" b="0" i="0" u="none" strike="noStrike" cap="none" dirty="0">
                <a:solidFill>
                  <a:schemeClr val="dk1"/>
                </a:solidFill>
                <a:latin typeface="Open Sans"/>
                <a:ea typeface="Open Sans"/>
                <a:cs typeface="Open Sans"/>
                <a:sym typeface="Open Sans"/>
              </a:rPr>
              <a:t>Think about 1 or 2 issues you care about, </a:t>
            </a:r>
            <a:r>
              <a:rPr lang="en-US" sz="8800" b="0" i="1" u="none" strike="noStrike" cap="none" dirty="0">
                <a:solidFill>
                  <a:schemeClr val="dk1"/>
                </a:solidFill>
                <a:latin typeface="Open Sans"/>
                <a:ea typeface="Open Sans"/>
                <a:cs typeface="Open Sans"/>
                <a:sym typeface="Open Sans"/>
              </a:rPr>
              <a:t>girls’ education, nutrition, women’s health, etc.</a:t>
            </a:r>
            <a:br>
              <a:rPr lang="en-US" sz="8800" b="0" i="0" u="none" strike="noStrike" cap="none" dirty="0">
                <a:solidFill>
                  <a:schemeClr val="dk1"/>
                </a:solidFill>
                <a:latin typeface="Open Sans"/>
                <a:ea typeface="Open Sans"/>
                <a:cs typeface="Open Sans"/>
                <a:sym typeface="Open Sans"/>
              </a:rPr>
            </a:br>
            <a:endParaRPr sz="8800" b="0" i="0" u="none" strike="noStrike" cap="none" dirty="0">
              <a:solidFill>
                <a:schemeClr val="dk1"/>
              </a:solidFill>
              <a:latin typeface="Open Sans"/>
              <a:ea typeface="Open Sans"/>
              <a:cs typeface="Open Sans"/>
              <a:sym typeface="Open Sans"/>
            </a:endParaRPr>
          </a:p>
          <a:p>
            <a:pPr marL="482600" marR="0" lvl="0" indent="-457200" algn="l" rtl="0">
              <a:lnSpc>
                <a:spcPct val="100000"/>
              </a:lnSpc>
              <a:spcBef>
                <a:spcPts val="640"/>
              </a:spcBef>
              <a:spcAft>
                <a:spcPts val="0"/>
              </a:spcAft>
              <a:buClr>
                <a:schemeClr val="dk1"/>
              </a:buClr>
              <a:buSzPct val="145454"/>
              <a:buFont typeface="Arial"/>
              <a:buChar char="•"/>
            </a:pPr>
            <a:r>
              <a:rPr lang="en-US" sz="8800" b="0" i="0" u="none" strike="noStrike" cap="none" dirty="0">
                <a:solidFill>
                  <a:schemeClr val="dk1"/>
                </a:solidFill>
                <a:latin typeface="Open Sans"/>
                <a:ea typeface="Open Sans"/>
                <a:cs typeface="Open Sans"/>
                <a:sym typeface="Open Sans"/>
              </a:rPr>
              <a:t>Think about what we need to do to take action now, </a:t>
            </a:r>
            <a:r>
              <a:rPr lang="en-US" sz="8800" b="0" i="1" u="none" strike="noStrike" cap="none" dirty="0">
                <a:solidFill>
                  <a:schemeClr val="dk1"/>
                </a:solidFill>
                <a:latin typeface="Open Sans"/>
                <a:ea typeface="Open Sans"/>
                <a:cs typeface="Open Sans"/>
                <a:sym typeface="Open Sans"/>
              </a:rPr>
              <a:t>support bold funding for the global partnership for education</a:t>
            </a:r>
            <a:endParaRPr sz="8800" b="0" i="0" u="none" strike="noStrike" cap="none" dirty="0">
              <a:solidFill>
                <a:schemeClr val="dk1"/>
              </a:solidFill>
              <a:latin typeface="Open Sans"/>
              <a:ea typeface="Open Sans"/>
              <a:cs typeface="Open Sans"/>
              <a:sym typeface="Open Sans"/>
            </a:endParaRPr>
          </a:p>
          <a:p>
            <a:pPr marL="25400" marR="0" lvl="0" indent="0" algn="l" rtl="0">
              <a:lnSpc>
                <a:spcPct val="100000"/>
              </a:lnSpc>
              <a:spcBef>
                <a:spcPts val="640"/>
              </a:spcBef>
              <a:spcAft>
                <a:spcPts val="0"/>
              </a:spcAft>
              <a:buClr>
                <a:srgbClr val="888888"/>
              </a:buClr>
              <a:buSzPct val="160000"/>
              <a:buFont typeface="Arial"/>
              <a:buNone/>
            </a:pPr>
            <a:endParaRPr sz="8000" b="0" i="0" u="none" strike="noStrike" cap="none" dirty="0">
              <a:solidFill>
                <a:schemeClr val="dk1"/>
              </a:solidFill>
              <a:latin typeface="Open Sans"/>
              <a:ea typeface="Open Sans"/>
              <a:cs typeface="Open Sans"/>
              <a:sym typeface="Open Sans"/>
            </a:endParaRPr>
          </a:p>
          <a:p>
            <a:pPr marL="25400" marR="0" lvl="0" indent="0" algn="l" rtl="0">
              <a:lnSpc>
                <a:spcPct val="100000"/>
              </a:lnSpc>
              <a:spcBef>
                <a:spcPts val="640"/>
              </a:spcBef>
              <a:spcAft>
                <a:spcPts val="0"/>
              </a:spcAft>
              <a:buClr>
                <a:srgbClr val="888888"/>
              </a:buClr>
              <a:buSzPts val="3200"/>
              <a:buFont typeface="Arial"/>
              <a:buNone/>
            </a:pPr>
            <a:endParaRPr sz="2400" b="0" i="0" u="none" strike="noStrike" cap="none" dirty="0">
              <a:solidFill>
                <a:schemeClr val="dk1"/>
              </a:solidFill>
              <a:latin typeface="Open Sans"/>
              <a:ea typeface="Open Sans"/>
              <a:cs typeface="Open Sans"/>
              <a:sym typeface="Open Sans"/>
            </a:endParaRPr>
          </a:p>
          <a:p>
            <a:pPr marL="482600" marR="0" lvl="0" indent="-254000" algn="l" rtl="0">
              <a:lnSpc>
                <a:spcPct val="100000"/>
              </a:lnSpc>
              <a:spcBef>
                <a:spcPts val="640"/>
              </a:spcBef>
              <a:spcAft>
                <a:spcPts val="0"/>
              </a:spcAft>
              <a:buClr>
                <a:srgbClr val="888888"/>
              </a:buClr>
              <a:buSzPts val="3200"/>
              <a:buFont typeface="Arial"/>
              <a:buNone/>
            </a:pPr>
            <a:endParaRPr sz="3200" b="0" i="0" u="none" strike="noStrike" cap="none" dirty="0">
              <a:solidFill>
                <a:schemeClr val="dk1"/>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1" name="Google Shape;401;p13"/>
          <p:cNvSpPr txBox="1">
            <a:spLocks noGrp="1"/>
          </p:cNvSpPr>
          <p:nvPr>
            <p:ph type="subTitle" idx="1"/>
          </p:nvPr>
        </p:nvSpPr>
        <p:spPr>
          <a:xfrm>
            <a:off x="0" y="2058922"/>
            <a:ext cx="9144000" cy="1314450"/>
          </a:xfrm>
          <a:prstGeom prst="rect">
            <a:avLst/>
          </a:prstGeom>
          <a:noFill/>
          <a:ln>
            <a:noFill/>
          </a:ln>
        </p:spPr>
        <p:txBody>
          <a:bodyPr spcFirstLastPara="1" wrap="square" lIns="91425" tIns="45700" rIns="91425" bIns="45700" anchor="t" anchorCtr="0">
            <a:normAutofit/>
          </a:bodyPr>
          <a:lstStyle/>
          <a:p>
            <a:pPr marL="457200" lvl="0" indent="-431800" rtl="0">
              <a:lnSpc>
                <a:spcPct val="100000"/>
              </a:lnSpc>
              <a:spcBef>
                <a:spcPts val="640"/>
              </a:spcBef>
              <a:spcAft>
                <a:spcPts val="0"/>
              </a:spcAft>
              <a:buSzPts val="3200"/>
              <a:buNone/>
            </a:pPr>
            <a:r>
              <a:rPr lang="en-US" b="1" dirty="0">
                <a:solidFill>
                  <a:schemeClr val="dk1"/>
                </a:solidFill>
                <a:latin typeface="Open Sans"/>
                <a:ea typeface="Open Sans"/>
                <a:cs typeface="Open Sans"/>
                <a:sym typeface="Open Sans"/>
              </a:rPr>
              <a:t>Who wants to share their 20-second </a:t>
            </a:r>
          </a:p>
          <a:p>
            <a:pPr marL="457200" lvl="0" indent="-431800" rtl="0">
              <a:lnSpc>
                <a:spcPct val="100000"/>
              </a:lnSpc>
              <a:spcBef>
                <a:spcPts val="640"/>
              </a:spcBef>
              <a:spcAft>
                <a:spcPts val="0"/>
              </a:spcAft>
              <a:buSzPts val="3200"/>
              <a:buNone/>
            </a:pPr>
            <a:r>
              <a:rPr lang="en-US" b="1" dirty="0">
                <a:solidFill>
                  <a:schemeClr val="dk1"/>
                </a:solidFill>
                <a:latin typeface="Open Sans"/>
                <a:ea typeface="Open Sans"/>
                <a:cs typeface="Open Sans"/>
                <a:sym typeface="Open Sans"/>
              </a:rPr>
              <a:t>introduction?</a:t>
            </a:r>
            <a:endParaRPr b="1" dirty="0"/>
          </a:p>
        </p:txBody>
      </p:sp>
      <p:pic>
        <p:nvPicPr>
          <p:cNvPr id="402" name="Google Shape;402;p13"/>
          <p:cNvPicPr preferRelativeResize="0"/>
          <p:nvPr/>
        </p:nvPicPr>
        <p:blipFill rotWithShape="1">
          <a:blip r:embed="rId3">
            <a:alphaModFix/>
          </a:blip>
          <a:srcRect/>
          <a:stretch/>
        </p:blipFill>
        <p:spPr>
          <a:xfrm>
            <a:off x="0" y="135015"/>
            <a:ext cx="2451970" cy="68295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
          <p:cNvSpPr txBox="1">
            <a:spLocks noGrp="1"/>
          </p:cNvSpPr>
          <p:nvPr>
            <p:ph type="ctrTitle"/>
          </p:nvPr>
        </p:nvSpPr>
        <p:spPr>
          <a:xfrm>
            <a:off x="1371600" y="0"/>
            <a:ext cx="7772400" cy="1102519"/>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sz="2600" b="1">
                <a:latin typeface="Open Sans"/>
                <a:ea typeface="Open Sans"/>
                <a:cs typeface="Open Sans"/>
                <a:sym typeface="Open Sans"/>
              </a:rPr>
              <a:t>Advocacy Training: Storytelling</a:t>
            </a:r>
            <a:endParaRPr/>
          </a:p>
        </p:txBody>
      </p:sp>
      <p:pic>
        <p:nvPicPr>
          <p:cNvPr id="328" name="Google Shape;328;p3"/>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29" name="Google Shape;329;p3"/>
          <p:cNvSpPr txBox="1"/>
          <p:nvPr/>
        </p:nvSpPr>
        <p:spPr>
          <a:xfrm>
            <a:off x="0" y="2298646"/>
            <a:ext cx="8980074" cy="1314450"/>
          </a:xfrm>
          <a:prstGeom prst="rect">
            <a:avLst/>
          </a:prstGeom>
          <a:noFill/>
          <a:ln>
            <a:noFill/>
          </a:ln>
        </p:spPr>
        <p:txBody>
          <a:bodyPr spcFirstLastPara="1" wrap="square" lIns="91425" tIns="45700" rIns="91425" bIns="45700" anchor="t" anchorCtr="0">
            <a:normAutofit fontScale="85000" lnSpcReduction="10000"/>
          </a:bodyPr>
          <a:lstStyle/>
          <a:p>
            <a:pPr marL="457200" marR="0" lvl="0" indent="-431800" algn="ctr" rtl="0">
              <a:lnSpc>
                <a:spcPct val="100000"/>
              </a:lnSpc>
              <a:spcBef>
                <a:spcPts val="640"/>
              </a:spcBef>
              <a:spcAft>
                <a:spcPts val="0"/>
              </a:spcAft>
              <a:buClr>
                <a:srgbClr val="888888"/>
              </a:buClr>
              <a:buSzPct val="117647"/>
              <a:buFont typeface="Arial"/>
              <a:buNone/>
            </a:pPr>
            <a:r>
              <a:rPr lang="en-US" sz="3200" b="0" i="0" u="none" strike="noStrike" cap="none">
                <a:solidFill>
                  <a:schemeClr val="dk1"/>
                </a:solidFill>
                <a:latin typeface="Open Sans"/>
                <a:ea typeface="Open Sans"/>
                <a:cs typeface="Open Sans"/>
                <a:sym typeface="Open Sans"/>
              </a:rPr>
              <a:t>Your member wants to know </a:t>
            </a:r>
            <a:r>
              <a:rPr lang="en-US" sz="3200" b="1" i="0" u="none" strike="noStrike" cap="none">
                <a:solidFill>
                  <a:schemeClr val="dk1"/>
                </a:solidFill>
                <a:latin typeface="Open Sans"/>
                <a:ea typeface="Open Sans"/>
                <a:cs typeface="Open Sans"/>
                <a:sym typeface="Open Sans"/>
              </a:rPr>
              <a:t>who </a:t>
            </a:r>
            <a:r>
              <a:rPr lang="en-US" sz="3200" b="0" i="0" u="none" strike="noStrike" cap="none">
                <a:solidFill>
                  <a:schemeClr val="dk1"/>
                </a:solidFill>
                <a:latin typeface="Open Sans"/>
                <a:ea typeface="Open Sans"/>
                <a:cs typeface="Open Sans"/>
                <a:sym typeface="Open Sans"/>
              </a:rPr>
              <a:t>you are and </a:t>
            </a:r>
            <a:r>
              <a:rPr lang="en-US" sz="3200" b="1" i="0" u="none" strike="noStrike" cap="none">
                <a:solidFill>
                  <a:schemeClr val="dk1"/>
                </a:solidFill>
                <a:latin typeface="Open Sans"/>
                <a:ea typeface="Open Sans"/>
                <a:cs typeface="Open Sans"/>
                <a:sym typeface="Open Sans"/>
              </a:rPr>
              <a:t>why </a:t>
            </a:r>
            <a:r>
              <a:rPr lang="en-US" sz="3200" b="0" i="0" u="none" strike="noStrike" cap="none">
                <a:solidFill>
                  <a:schemeClr val="dk1"/>
                </a:solidFill>
                <a:latin typeface="Open Sans"/>
                <a:ea typeface="Open Sans"/>
                <a:cs typeface="Open Sans"/>
                <a:sym typeface="Open Sans"/>
              </a:rPr>
              <a:t>the issues you are advocating on are important to you (more memorable than data &amp; numbers)</a:t>
            </a:r>
            <a:endParaRPr/>
          </a:p>
        </p:txBody>
      </p:sp>
      <p:sp>
        <p:nvSpPr>
          <p:cNvPr id="330" name="Google Shape;330;p3"/>
          <p:cNvSpPr txBox="1">
            <a:spLocks noGrp="1"/>
          </p:cNvSpPr>
          <p:nvPr>
            <p:ph type="subTitle" idx="1"/>
          </p:nvPr>
        </p:nvSpPr>
        <p:spPr>
          <a:xfrm>
            <a:off x="163926" y="1102519"/>
            <a:ext cx="8980074" cy="1314450"/>
          </a:xfrm>
          <a:prstGeom prst="rect">
            <a:avLst/>
          </a:prstGeom>
          <a:noFill/>
          <a:ln>
            <a:noFill/>
          </a:ln>
        </p:spPr>
        <p:txBody>
          <a:bodyPr spcFirstLastPara="1" wrap="square" lIns="91425" tIns="45700" rIns="91425" bIns="45700" anchor="t" anchorCtr="0">
            <a:normAutofit/>
          </a:bodyPr>
          <a:lstStyle/>
          <a:p>
            <a:pPr marL="457200" lvl="0" indent="-431800" algn="ctr" rtl="0">
              <a:lnSpc>
                <a:spcPct val="100000"/>
              </a:lnSpc>
              <a:spcBef>
                <a:spcPts val="640"/>
              </a:spcBef>
              <a:spcAft>
                <a:spcPts val="0"/>
              </a:spcAft>
              <a:buClr>
                <a:srgbClr val="888888"/>
              </a:buClr>
              <a:buSzPts val="3200"/>
              <a:buNone/>
            </a:pPr>
            <a:r>
              <a:rPr lang="en-US">
                <a:solidFill>
                  <a:schemeClr val="dk1"/>
                </a:solidFill>
                <a:latin typeface="Open Sans"/>
                <a:ea typeface="Open Sans"/>
                <a:cs typeface="Open Sans"/>
                <a:sym typeface="Open Sans"/>
              </a:rPr>
              <a:t>Why is storytelling important in advocacy?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
          <p:cNvSpPr txBox="1">
            <a:spLocks noGrp="1"/>
          </p:cNvSpPr>
          <p:nvPr>
            <p:ph type="ctrTitle"/>
          </p:nvPr>
        </p:nvSpPr>
        <p:spPr>
          <a:xfrm>
            <a:off x="1371600" y="0"/>
            <a:ext cx="7772400" cy="1102519"/>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sz="2600" b="1">
                <a:latin typeface="Open Sans"/>
                <a:ea typeface="Open Sans"/>
                <a:cs typeface="Open Sans"/>
                <a:sym typeface="Open Sans"/>
              </a:rPr>
              <a:t>Advocacy Training: Storytelling</a:t>
            </a:r>
            <a:endParaRPr/>
          </a:p>
        </p:txBody>
      </p:sp>
      <p:pic>
        <p:nvPicPr>
          <p:cNvPr id="336" name="Google Shape;336;p4"/>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37" name="Google Shape;337;p4"/>
          <p:cNvSpPr txBox="1"/>
          <p:nvPr/>
        </p:nvSpPr>
        <p:spPr>
          <a:xfrm>
            <a:off x="81963" y="1759744"/>
            <a:ext cx="9144000" cy="1314450"/>
          </a:xfrm>
          <a:prstGeom prst="rect">
            <a:avLst/>
          </a:prstGeom>
          <a:noFill/>
          <a:ln>
            <a:noFill/>
          </a:ln>
        </p:spPr>
        <p:txBody>
          <a:bodyPr spcFirstLastPara="1" wrap="square" lIns="91425" tIns="45700" rIns="91425" bIns="45700" anchor="t" anchorCtr="0">
            <a:noAutofit/>
          </a:bodyPr>
          <a:lstStyle/>
          <a:p>
            <a:pPr marL="482600" marR="0" lvl="0" indent="-457200" algn="l" rtl="0">
              <a:lnSpc>
                <a:spcPct val="100000"/>
              </a:lnSpc>
              <a:spcBef>
                <a:spcPts val="640"/>
              </a:spcBef>
              <a:spcAft>
                <a:spcPts val="0"/>
              </a:spcAft>
              <a:buClr>
                <a:schemeClr val="dk1"/>
              </a:buClr>
              <a:buSzPts val="3200"/>
              <a:buFont typeface="Arial"/>
              <a:buChar char="•"/>
            </a:pPr>
            <a:r>
              <a:rPr lang="en-US" sz="2400" b="0" i="0" u="none" strike="noStrike" cap="none" dirty="0">
                <a:solidFill>
                  <a:schemeClr val="dk1"/>
                </a:solidFill>
                <a:latin typeface="Open Sans"/>
                <a:ea typeface="Open Sans"/>
                <a:cs typeface="Open Sans"/>
                <a:sym typeface="Open Sans"/>
              </a:rPr>
              <a:t>Stories connect the head and the heart.</a:t>
            </a:r>
            <a:endParaRPr dirty="0"/>
          </a:p>
          <a:p>
            <a:pPr marL="482600" marR="0" lvl="0" indent="-457200" algn="l" rtl="0">
              <a:lnSpc>
                <a:spcPct val="100000"/>
              </a:lnSpc>
              <a:spcBef>
                <a:spcPts val="640"/>
              </a:spcBef>
              <a:spcAft>
                <a:spcPts val="0"/>
              </a:spcAft>
              <a:buClr>
                <a:schemeClr val="dk1"/>
              </a:buClr>
              <a:buSzPts val="3200"/>
              <a:buFont typeface="Arial"/>
              <a:buChar char="•"/>
            </a:pPr>
            <a:r>
              <a:rPr lang="en-US" sz="2400" b="0" i="0" u="none" strike="noStrike" cap="none" dirty="0">
                <a:solidFill>
                  <a:schemeClr val="dk1"/>
                </a:solidFill>
                <a:latin typeface="Open Sans"/>
                <a:ea typeface="Open Sans"/>
                <a:cs typeface="Open Sans"/>
                <a:sym typeface="Open Sans"/>
              </a:rPr>
              <a:t>They influence policy makers and dispel myths about poverty.</a:t>
            </a:r>
            <a:endParaRPr dirty="0"/>
          </a:p>
          <a:p>
            <a:pPr marL="482600" marR="0" lvl="0" indent="-457200" algn="l" rtl="0">
              <a:lnSpc>
                <a:spcPct val="100000"/>
              </a:lnSpc>
              <a:spcBef>
                <a:spcPts val="640"/>
              </a:spcBef>
              <a:spcAft>
                <a:spcPts val="0"/>
              </a:spcAft>
              <a:buClr>
                <a:schemeClr val="dk1"/>
              </a:buClr>
              <a:buSzPts val="3200"/>
              <a:buFont typeface="Arial"/>
              <a:buChar char="•"/>
            </a:pPr>
            <a:r>
              <a:rPr lang="en-US" sz="2400" b="0" i="0" u="none" strike="noStrike" cap="none" dirty="0">
                <a:solidFill>
                  <a:schemeClr val="dk1"/>
                </a:solidFill>
                <a:latin typeface="Open Sans"/>
                <a:ea typeface="Open Sans"/>
                <a:cs typeface="Open Sans"/>
                <a:sym typeface="Open Sans"/>
              </a:rPr>
              <a:t>A well-prepared story can change someone’s mind, and move them into action.</a:t>
            </a:r>
            <a:endParaRPr dirty="0"/>
          </a:p>
          <a:p>
            <a:pPr marL="482600" marR="0" lvl="0" indent="-457200" algn="l" rtl="0">
              <a:lnSpc>
                <a:spcPct val="100000"/>
              </a:lnSpc>
              <a:spcBef>
                <a:spcPts val="640"/>
              </a:spcBef>
              <a:spcAft>
                <a:spcPts val="0"/>
              </a:spcAft>
              <a:buClr>
                <a:schemeClr val="dk1"/>
              </a:buClr>
              <a:buSzPts val="3200"/>
              <a:buFont typeface="Arial"/>
              <a:buChar char="•"/>
            </a:pPr>
            <a:r>
              <a:rPr lang="en-US" sz="2400" b="0" i="0" u="none" strike="noStrike" cap="none" dirty="0">
                <a:solidFill>
                  <a:schemeClr val="dk1"/>
                </a:solidFill>
                <a:latin typeface="Open Sans"/>
                <a:ea typeface="Open Sans"/>
                <a:cs typeface="Open Sans"/>
                <a:sym typeface="Open Sans"/>
              </a:rPr>
              <a:t>Stories are 22x more likely to be remembered than facts alone!</a:t>
            </a:r>
            <a:endParaRPr dirty="0"/>
          </a:p>
        </p:txBody>
      </p:sp>
      <p:sp>
        <p:nvSpPr>
          <p:cNvPr id="338" name="Google Shape;338;p4"/>
          <p:cNvSpPr txBox="1">
            <a:spLocks noGrp="1"/>
          </p:cNvSpPr>
          <p:nvPr>
            <p:ph type="subTitle" idx="1"/>
          </p:nvPr>
        </p:nvSpPr>
        <p:spPr>
          <a:xfrm>
            <a:off x="163926" y="1102519"/>
            <a:ext cx="8980074" cy="1314450"/>
          </a:xfrm>
          <a:prstGeom prst="rect">
            <a:avLst/>
          </a:prstGeom>
          <a:noFill/>
          <a:ln>
            <a:noFill/>
          </a:ln>
        </p:spPr>
        <p:txBody>
          <a:bodyPr spcFirstLastPara="1" wrap="square" lIns="91425" tIns="45700" rIns="91425" bIns="45700" anchor="t" anchorCtr="0">
            <a:normAutofit/>
          </a:bodyPr>
          <a:lstStyle/>
          <a:p>
            <a:pPr marL="457200" lvl="0" indent="-431800" algn="ctr" rtl="0">
              <a:lnSpc>
                <a:spcPct val="100000"/>
              </a:lnSpc>
              <a:spcBef>
                <a:spcPts val="640"/>
              </a:spcBef>
              <a:spcAft>
                <a:spcPts val="0"/>
              </a:spcAft>
              <a:buClr>
                <a:srgbClr val="888888"/>
              </a:buClr>
              <a:buSzPts val="3200"/>
              <a:buNone/>
            </a:pPr>
            <a:r>
              <a:rPr lang="en-US">
                <a:solidFill>
                  <a:schemeClr val="dk1"/>
                </a:solidFill>
                <a:latin typeface="Open Sans"/>
                <a:ea typeface="Open Sans"/>
                <a:cs typeface="Open Sans"/>
                <a:sym typeface="Open Sans"/>
              </a:rPr>
              <a:t>Why is storytelling important in advocacy?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
          <p:cNvSpPr txBox="1">
            <a:spLocks noGrp="1"/>
          </p:cNvSpPr>
          <p:nvPr>
            <p:ph type="ctrTitle"/>
          </p:nvPr>
        </p:nvSpPr>
        <p:spPr>
          <a:xfrm>
            <a:off x="1371600" y="-93892"/>
            <a:ext cx="7772400" cy="1102519"/>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sz="2600" b="1">
                <a:latin typeface="Open Sans"/>
                <a:ea typeface="Open Sans"/>
                <a:cs typeface="Open Sans"/>
                <a:sym typeface="Open Sans"/>
              </a:rPr>
              <a:t>Advocacy Training: Storytelling</a:t>
            </a:r>
            <a:endParaRPr/>
          </a:p>
        </p:txBody>
      </p:sp>
      <p:sp>
        <p:nvSpPr>
          <p:cNvPr id="344" name="Google Shape;344;p5"/>
          <p:cNvSpPr txBox="1">
            <a:spLocks noGrp="1"/>
          </p:cNvSpPr>
          <p:nvPr>
            <p:ph type="subTitle" idx="1"/>
          </p:nvPr>
        </p:nvSpPr>
        <p:spPr>
          <a:xfrm>
            <a:off x="163926" y="847294"/>
            <a:ext cx="8980074" cy="1314450"/>
          </a:xfrm>
          <a:prstGeom prst="rect">
            <a:avLst/>
          </a:prstGeom>
          <a:noFill/>
          <a:ln>
            <a:noFill/>
          </a:ln>
        </p:spPr>
        <p:txBody>
          <a:bodyPr spcFirstLastPara="1" wrap="square" lIns="91425" tIns="45700" rIns="91425" bIns="45700" anchor="t" anchorCtr="0">
            <a:normAutofit/>
          </a:bodyPr>
          <a:lstStyle/>
          <a:p>
            <a:pPr marL="457200" lvl="0" indent="-431800" algn="ctr" rtl="0">
              <a:lnSpc>
                <a:spcPct val="100000"/>
              </a:lnSpc>
              <a:spcBef>
                <a:spcPts val="640"/>
              </a:spcBef>
              <a:spcAft>
                <a:spcPts val="0"/>
              </a:spcAft>
              <a:buClr>
                <a:srgbClr val="888888"/>
              </a:buClr>
              <a:buSzPts val="3200"/>
              <a:buNone/>
            </a:pPr>
            <a:r>
              <a:rPr lang="en-US" dirty="0">
                <a:solidFill>
                  <a:schemeClr val="dk1"/>
                </a:solidFill>
                <a:latin typeface="Open Sans"/>
                <a:ea typeface="Open Sans"/>
                <a:cs typeface="Open Sans"/>
                <a:sym typeface="Open Sans"/>
              </a:rPr>
              <a:t>What makes a good story?</a:t>
            </a:r>
            <a:endParaRPr dirty="0"/>
          </a:p>
        </p:txBody>
      </p:sp>
      <p:pic>
        <p:nvPicPr>
          <p:cNvPr id="345" name="Google Shape;345;p5"/>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46" name="Google Shape;346;p5"/>
          <p:cNvSpPr txBox="1"/>
          <p:nvPr/>
        </p:nvSpPr>
        <p:spPr>
          <a:xfrm>
            <a:off x="3680574" y="1695174"/>
            <a:ext cx="5299500" cy="1314600"/>
          </a:xfrm>
          <a:prstGeom prst="rect">
            <a:avLst/>
          </a:prstGeom>
          <a:noFill/>
          <a:ln>
            <a:noFill/>
          </a:ln>
        </p:spPr>
        <p:txBody>
          <a:bodyPr spcFirstLastPara="1" wrap="square" lIns="91425" tIns="45700" rIns="91425" bIns="45700" anchor="t" anchorCtr="0">
            <a:normAutofit fontScale="25000" lnSpcReduction="20000"/>
          </a:bodyPr>
          <a:lstStyle/>
          <a:p>
            <a:pPr marL="482600" marR="0" lvl="0" indent="-457200" algn="l" rtl="0">
              <a:lnSpc>
                <a:spcPct val="100000"/>
              </a:lnSpc>
              <a:spcBef>
                <a:spcPts val="640"/>
              </a:spcBef>
              <a:spcAft>
                <a:spcPts val="0"/>
              </a:spcAft>
              <a:buClr>
                <a:schemeClr val="dk1"/>
              </a:buClr>
              <a:buSzPct val="160000"/>
              <a:buFont typeface="Arial"/>
              <a:buChar char="•"/>
            </a:pPr>
            <a:r>
              <a:rPr lang="en-US" sz="8000" b="1" i="0" u="none" strike="noStrike" cap="none">
                <a:solidFill>
                  <a:schemeClr val="dk1"/>
                </a:solidFill>
                <a:latin typeface="Open Sans"/>
                <a:ea typeface="Open Sans"/>
                <a:cs typeface="Open Sans"/>
                <a:sym typeface="Open Sans"/>
              </a:rPr>
              <a:t>There is a challenge</a:t>
            </a:r>
            <a:br>
              <a:rPr lang="en-US" sz="8000" b="1" i="0" u="none" strike="noStrike" cap="none">
                <a:solidFill>
                  <a:schemeClr val="dk1"/>
                </a:solidFill>
                <a:latin typeface="Open Sans"/>
                <a:ea typeface="Open Sans"/>
                <a:cs typeface="Open Sans"/>
                <a:sym typeface="Open Sans"/>
              </a:rPr>
            </a:br>
            <a:r>
              <a:rPr lang="en-US" sz="8000" b="0" i="0" u="none" strike="noStrike" cap="none">
                <a:solidFill>
                  <a:schemeClr val="dk1"/>
                </a:solidFill>
                <a:latin typeface="Open Sans"/>
                <a:ea typeface="Open Sans"/>
                <a:cs typeface="Open Sans"/>
                <a:sym typeface="Open Sans"/>
              </a:rPr>
              <a:t>What challenge did you face? Why was it a challenge?</a:t>
            </a:r>
            <a:endParaRPr/>
          </a:p>
          <a:p>
            <a:pPr marL="25400" marR="0" lvl="0" indent="0" algn="l" rtl="0">
              <a:lnSpc>
                <a:spcPct val="100000"/>
              </a:lnSpc>
              <a:spcBef>
                <a:spcPts val="640"/>
              </a:spcBef>
              <a:spcAft>
                <a:spcPts val="0"/>
              </a:spcAft>
              <a:buClr>
                <a:srgbClr val="888888"/>
              </a:buClr>
              <a:buSzPct val="160000"/>
              <a:buFont typeface="Arial"/>
              <a:buNone/>
            </a:pPr>
            <a:endParaRPr sz="8000" b="1" i="0" u="none" strike="noStrike" cap="none">
              <a:solidFill>
                <a:schemeClr val="dk1"/>
              </a:solidFill>
              <a:latin typeface="Open Sans"/>
              <a:ea typeface="Open Sans"/>
              <a:cs typeface="Open Sans"/>
              <a:sym typeface="Open Sans"/>
            </a:endParaRPr>
          </a:p>
          <a:p>
            <a:pPr marL="482600" marR="0" lvl="0" indent="-457200" algn="l" rtl="0">
              <a:lnSpc>
                <a:spcPct val="100000"/>
              </a:lnSpc>
              <a:spcBef>
                <a:spcPts val="640"/>
              </a:spcBef>
              <a:spcAft>
                <a:spcPts val="0"/>
              </a:spcAft>
              <a:buClr>
                <a:schemeClr val="dk1"/>
              </a:buClr>
              <a:buSzPct val="160000"/>
              <a:buFont typeface="Arial"/>
              <a:buChar char="•"/>
            </a:pPr>
            <a:r>
              <a:rPr lang="en-US" sz="8000" b="1" i="0" u="none" strike="noStrike" cap="none">
                <a:solidFill>
                  <a:schemeClr val="dk1"/>
                </a:solidFill>
                <a:latin typeface="Open Sans"/>
                <a:ea typeface="Open Sans"/>
                <a:cs typeface="Open Sans"/>
                <a:sym typeface="Open Sans"/>
              </a:rPr>
              <a:t>There is a choice</a:t>
            </a:r>
            <a:br>
              <a:rPr lang="en-US" sz="8000" b="1" i="0" u="none" strike="noStrike" cap="none">
                <a:solidFill>
                  <a:schemeClr val="dk1"/>
                </a:solidFill>
                <a:latin typeface="Open Sans"/>
                <a:ea typeface="Open Sans"/>
                <a:cs typeface="Open Sans"/>
                <a:sym typeface="Open Sans"/>
              </a:rPr>
            </a:br>
            <a:r>
              <a:rPr lang="en-US" sz="8000" b="0" i="0" u="none" strike="noStrike" cap="none">
                <a:solidFill>
                  <a:schemeClr val="dk1"/>
                </a:solidFill>
                <a:latin typeface="Open Sans"/>
                <a:ea typeface="Open Sans"/>
                <a:cs typeface="Open Sans"/>
                <a:sym typeface="Open Sans"/>
              </a:rPr>
              <a:t>What choice did you make? Why did you make that choice? Where did you get the courage?</a:t>
            </a:r>
            <a:br>
              <a:rPr lang="en-US" sz="8000" b="1" i="0" u="none" strike="noStrike" cap="none">
                <a:solidFill>
                  <a:schemeClr val="dk1"/>
                </a:solidFill>
                <a:latin typeface="Open Sans"/>
                <a:ea typeface="Open Sans"/>
                <a:cs typeface="Open Sans"/>
                <a:sym typeface="Open Sans"/>
              </a:rPr>
            </a:br>
            <a:endParaRPr sz="8000" b="1" i="0" u="none" strike="noStrike" cap="none">
              <a:solidFill>
                <a:schemeClr val="dk1"/>
              </a:solidFill>
              <a:latin typeface="Open Sans"/>
              <a:ea typeface="Open Sans"/>
              <a:cs typeface="Open Sans"/>
              <a:sym typeface="Open Sans"/>
            </a:endParaRPr>
          </a:p>
          <a:p>
            <a:pPr marL="482600" marR="0" lvl="0" indent="-457200" algn="l" rtl="0">
              <a:lnSpc>
                <a:spcPct val="100000"/>
              </a:lnSpc>
              <a:spcBef>
                <a:spcPts val="640"/>
              </a:spcBef>
              <a:spcAft>
                <a:spcPts val="0"/>
              </a:spcAft>
              <a:buClr>
                <a:schemeClr val="dk1"/>
              </a:buClr>
              <a:buSzPct val="160000"/>
              <a:buFont typeface="Arial"/>
              <a:buChar char="•"/>
            </a:pPr>
            <a:r>
              <a:rPr lang="en-US" sz="8000" b="1" i="0" u="none" strike="noStrike" cap="none">
                <a:solidFill>
                  <a:schemeClr val="dk1"/>
                </a:solidFill>
                <a:latin typeface="Open Sans"/>
                <a:ea typeface="Open Sans"/>
                <a:cs typeface="Open Sans"/>
                <a:sym typeface="Open Sans"/>
              </a:rPr>
              <a:t>There is an outcome</a:t>
            </a:r>
            <a:br>
              <a:rPr lang="en-US" sz="8000" b="1" i="0" u="none" strike="noStrike" cap="none">
                <a:solidFill>
                  <a:schemeClr val="dk1"/>
                </a:solidFill>
                <a:latin typeface="Open Sans"/>
                <a:ea typeface="Open Sans"/>
                <a:cs typeface="Open Sans"/>
                <a:sym typeface="Open Sans"/>
              </a:rPr>
            </a:br>
            <a:r>
              <a:rPr lang="en-US" sz="8000" b="0" i="0" u="none" strike="noStrike" cap="none">
                <a:solidFill>
                  <a:schemeClr val="dk1"/>
                </a:solidFill>
                <a:latin typeface="Open Sans"/>
                <a:ea typeface="Open Sans"/>
                <a:cs typeface="Open Sans"/>
                <a:sym typeface="Open Sans"/>
              </a:rPr>
              <a:t>What was the result? How did it feel? What can it teach us?</a:t>
            </a:r>
            <a:endParaRPr/>
          </a:p>
          <a:p>
            <a:pPr marL="482600" marR="0" lvl="0" indent="-254000" algn="l" rtl="0">
              <a:lnSpc>
                <a:spcPct val="100000"/>
              </a:lnSpc>
              <a:spcBef>
                <a:spcPts val="640"/>
              </a:spcBef>
              <a:spcAft>
                <a:spcPts val="0"/>
              </a:spcAft>
              <a:buClr>
                <a:srgbClr val="888888"/>
              </a:buClr>
              <a:buSzPct val="160000"/>
              <a:buFont typeface="Arial"/>
              <a:buNone/>
            </a:pPr>
            <a:endParaRPr sz="8000" b="0" i="0" u="none" strike="noStrike" cap="none">
              <a:solidFill>
                <a:schemeClr val="dk1"/>
              </a:solidFill>
              <a:latin typeface="Open Sans"/>
              <a:ea typeface="Open Sans"/>
              <a:cs typeface="Open Sans"/>
              <a:sym typeface="Open Sans"/>
            </a:endParaRPr>
          </a:p>
          <a:p>
            <a:pPr marL="25400" marR="0" lvl="0" indent="0" algn="l" rtl="0">
              <a:lnSpc>
                <a:spcPct val="100000"/>
              </a:lnSpc>
              <a:spcBef>
                <a:spcPts val="640"/>
              </a:spcBef>
              <a:spcAft>
                <a:spcPts val="0"/>
              </a:spcAft>
              <a:buClr>
                <a:srgbClr val="888888"/>
              </a:buClr>
              <a:buSzPct val="160000"/>
              <a:buFont typeface="Arial"/>
              <a:buNone/>
            </a:pPr>
            <a:endParaRPr sz="8000" b="0" i="0" u="none" strike="noStrike" cap="none">
              <a:solidFill>
                <a:schemeClr val="dk1"/>
              </a:solidFill>
              <a:latin typeface="Open Sans"/>
              <a:ea typeface="Open Sans"/>
              <a:cs typeface="Open Sans"/>
              <a:sym typeface="Open Sans"/>
            </a:endParaRPr>
          </a:p>
          <a:p>
            <a:pPr marL="25400" marR="0" lvl="0" indent="0" algn="l" rtl="0">
              <a:lnSpc>
                <a:spcPct val="100000"/>
              </a:lnSpc>
              <a:spcBef>
                <a:spcPts val="640"/>
              </a:spcBef>
              <a:spcAft>
                <a:spcPts val="0"/>
              </a:spcAft>
              <a:buClr>
                <a:srgbClr val="888888"/>
              </a:buClr>
              <a:buSzPts val="3200"/>
              <a:buFont typeface="Arial"/>
              <a:buNone/>
            </a:pPr>
            <a:endParaRPr sz="2400" b="0" i="0" u="none" strike="noStrike" cap="none">
              <a:solidFill>
                <a:schemeClr val="dk1"/>
              </a:solidFill>
              <a:latin typeface="Open Sans"/>
              <a:ea typeface="Open Sans"/>
              <a:cs typeface="Open Sans"/>
              <a:sym typeface="Open Sans"/>
            </a:endParaRPr>
          </a:p>
          <a:p>
            <a:pPr marL="482600" marR="0" lvl="0" indent="-254000" algn="l" rtl="0">
              <a:lnSpc>
                <a:spcPct val="100000"/>
              </a:lnSpc>
              <a:spcBef>
                <a:spcPts val="640"/>
              </a:spcBef>
              <a:spcAft>
                <a:spcPts val="0"/>
              </a:spcAft>
              <a:buClr>
                <a:srgbClr val="888888"/>
              </a:buClr>
              <a:buSzPts val="3200"/>
              <a:buFont typeface="Arial"/>
              <a:buNone/>
            </a:pPr>
            <a:endParaRPr sz="3200" b="0" i="0" u="none" strike="noStrike" cap="none">
              <a:solidFill>
                <a:schemeClr val="dk1"/>
              </a:solidFill>
              <a:latin typeface="Open Sans"/>
              <a:ea typeface="Open Sans"/>
              <a:cs typeface="Open Sans"/>
              <a:sym typeface="Open Sans"/>
            </a:endParaRPr>
          </a:p>
        </p:txBody>
      </p:sp>
      <p:pic>
        <p:nvPicPr>
          <p:cNvPr id="347" name="Google Shape;347;p5"/>
          <p:cNvPicPr preferRelativeResize="0"/>
          <p:nvPr/>
        </p:nvPicPr>
        <p:blipFill rotWithShape="1">
          <a:blip r:embed="rId4">
            <a:alphaModFix/>
          </a:blip>
          <a:srcRect/>
          <a:stretch/>
        </p:blipFill>
        <p:spPr>
          <a:xfrm>
            <a:off x="446422" y="1844939"/>
            <a:ext cx="3092401" cy="329856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6"/>
          <p:cNvSpPr txBox="1">
            <a:spLocks noGrp="1"/>
          </p:cNvSpPr>
          <p:nvPr>
            <p:ph type="ctrTitle"/>
          </p:nvPr>
        </p:nvSpPr>
        <p:spPr>
          <a:xfrm>
            <a:off x="1371600" y="0"/>
            <a:ext cx="7772400" cy="1102519"/>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sz="2600" b="1">
                <a:latin typeface="Open Sans"/>
                <a:ea typeface="Open Sans"/>
                <a:cs typeface="Open Sans"/>
                <a:sym typeface="Open Sans"/>
              </a:rPr>
              <a:t>Advocacy Training: Storytelling</a:t>
            </a:r>
            <a:endParaRPr/>
          </a:p>
        </p:txBody>
      </p:sp>
      <p:sp>
        <p:nvSpPr>
          <p:cNvPr id="353" name="Google Shape;353;p6"/>
          <p:cNvSpPr txBox="1">
            <a:spLocks noGrp="1"/>
          </p:cNvSpPr>
          <p:nvPr>
            <p:ph type="subTitle" idx="1"/>
          </p:nvPr>
        </p:nvSpPr>
        <p:spPr>
          <a:xfrm>
            <a:off x="163926" y="779719"/>
            <a:ext cx="8980200" cy="1314600"/>
          </a:xfrm>
          <a:prstGeom prst="rect">
            <a:avLst/>
          </a:prstGeom>
          <a:noFill/>
          <a:ln>
            <a:noFill/>
          </a:ln>
        </p:spPr>
        <p:txBody>
          <a:bodyPr spcFirstLastPara="1" wrap="square" lIns="91425" tIns="45700" rIns="91425" bIns="45700" anchor="t" anchorCtr="0">
            <a:normAutofit/>
          </a:bodyPr>
          <a:lstStyle/>
          <a:p>
            <a:pPr marL="457200" lvl="0" indent="-431800" algn="ctr" rtl="0">
              <a:lnSpc>
                <a:spcPct val="100000"/>
              </a:lnSpc>
              <a:spcBef>
                <a:spcPts val="640"/>
              </a:spcBef>
              <a:spcAft>
                <a:spcPts val="0"/>
              </a:spcAft>
              <a:buClr>
                <a:srgbClr val="888888"/>
              </a:buClr>
              <a:buSzPts val="3200"/>
              <a:buNone/>
            </a:pPr>
            <a:r>
              <a:rPr lang="en-US">
                <a:solidFill>
                  <a:schemeClr val="dk1"/>
                </a:solidFill>
                <a:latin typeface="Open Sans"/>
                <a:ea typeface="Open Sans"/>
                <a:cs typeface="Open Sans"/>
                <a:sym typeface="Open Sans"/>
              </a:rPr>
              <a:t>How  do you tell your story?</a:t>
            </a:r>
            <a:endParaRPr/>
          </a:p>
        </p:txBody>
      </p:sp>
      <p:pic>
        <p:nvPicPr>
          <p:cNvPr id="354" name="Google Shape;354;p6"/>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55" name="Google Shape;355;p6"/>
          <p:cNvSpPr txBox="1"/>
          <p:nvPr/>
        </p:nvSpPr>
        <p:spPr>
          <a:xfrm>
            <a:off x="163926" y="1597691"/>
            <a:ext cx="8980200" cy="1314600"/>
          </a:xfrm>
          <a:prstGeom prst="rect">
            <a:avLst/>
          </a:prstGeom>
          <a:noFill/>
          <a:ln>
            <a:noFill/>
          </a:ln>
        </p:spPr>
        <p:txBody>
          <a:bodyPr spcFirstLastPara="1" wrap="square" lIns="91425" tIns="45700" rIns="91425" bIns="45700" anchor="t" anchorCtr="0">
            <a:normAutofit fontScale="25000" lnSpcReduction="20000"/>
          </a:bodyPr>
          <a:lstStyle/>
          <a:p>
            <a:pPr marL="482600" marR="0" lvl="0" indent="-457200" algn="l" rtl="0">
              <a:lnSpc>
                <a:spcPct val="100000"/>
              </a:lnSpc>
              <a:spcBef>
                <a:spcPts val="640"/>
              </a:spcBef>
              <a:spcAft>
                <a:spcPts val="0"/>
              </a:spcAft>
              <a:buClr>
                <a:schemeClr val="dk1"/>
              </a:buClr>
              <a:buSzPct val="145454"/>
              <a:buFont typeface="Arial"/>
              <a:buChar char="•"/>
            </a:pPr>
            <a:r>
              <a:rPr lang="en-US" sz="8800" b="0" i="0" u="none" strike="noStrike" cap="none" dirty="0">
                <a:solidFill>
                  <a:schemeClr val="dk1"/>
                </a:solidFill>
                <a:latin typeface="Open Sans"/>
                <a:ea typeface="Open Sans"/>
                <a:cs typeface="Open Sans"/>
                <a:sym typeface="Open Sans"/>
              </a:rPr>
              <a:t>The story you tell </a:t>
            </a:r>
            <a:r>
              <a:rPr lang="en-US" sz="8800" b="1" i="0" u="none" strike="noStrike" cap="none" dirty="0">
                <a:solidFill>
                  <a:schemeClr val="dk1"/>
                </a:solidFill>
                <a:latin typeface="Open Sans"/>
                <a:ea typeface="Open Sans"/>
                <a:cs typeface="Open Sans"/>
                <a:sym typeface="Open Sans"/>
              </a:rPr>
              <a:t>must be true.</a:t>
            </a:r>
            <a:br>
              <a:rPr lang="en-US" sz="8800" b="1" i="0" u="none" strike="noStrike" cap="none" dirty="0">
                <a:solidFill>
                  <a:schemeClr val="dk1"/>
                </a:solidFill>
                <a:latin typeface="Open Sans"/>
                <a:ea typeface="Open Sans"/>
                <a:cs typeface="Open Sans"/>
                <a:sym typeface="Open Sans"/>
              </a:rPr>
            </a:br>
            <a:endParaRPr sz="8800" b="1" i="0" u="none" strike="noStrike" cap="none" dirty="0">
              <a:solidFill>
                <a:schemeClr val="dk1"/>
              </a:solidFill>
              <a:latin typeface="Open Sans"/>
              <a:ea typeface="Open Sans"/>
              <a:cs typeface="Open Sans"/>
              <a:sym typeface="Open Sans"/>
            </a:endParaRPr>
          </a:p>
          <a:p>
            <a:pPr marL="482600" marR="0" lvl="0" indent="-457200" algn="l" rtl="0">
              <a:lnSpc>
                <a:spcPct val="100000"/>
              </a:lnSpc>
              <a:spcBef>
                <a:spcPts val="640"/>
              </a:spcBef>
              <a:spcAft>
                <a:spcPts val="0"/>
              </a:spcAft>
              <a:buClr>
                <a:schemeClr val="dk1"/>
              </a:buClr>
              <a:buSzPct val="145454"/>
              <a:buFont typeface="Arial"/>
              <a:buChar char="•"/>
            </a:pPr>
            <a:r>
              <a:rPr lang="en-US" sz="8800" b="1" i="0" u="none" strike="noStrike" cap="none" dirty="0">
                <a:solidFill>
                  <a:schemeClr val="dk1"/>
                </a:solidFill>
                <a:latin typeface="Open Sans"/>
                <a:ea typeface="Open Sans"/>
                <a:cs typeface="Open Sans"/>
                <a:sym typeface="Open Sans"/>
              </a:rPr>
              <a:t>Is it your story to tell? If not, don’t! </a:t>
            </a:r>
            <a:r>
              <a:rPr lang="en-US" sz="8800" b="0" i="0" u="none" strike="noStrike" cap="none" dirty="0">
                <a:solidFill>
                  <a:schemeClr val="dk1"/>
                </a:solidFill>
                <a:latin typeface="Open Sans"/>
                <a:ea typeface="Open Sans"/>
                <a:cs typeface="Open Sans"/>
                <a:sym typeface="Open Sans"/>
              </a:rPr>
              <a:t> If the story you are telling is not your own, you must have permission to share it. </a:t>
            </a:r>
            <a:br>
              <a:rPr lang="en-US" sz="8800" b="0" i="0" u="none" strike="noStrike" cap="none" dirty="0">
                <a:solidFill>
                  <a:schemeClr val="dk1"/>
                </a:solidFill>
                <a:latin typeface="Open Sans"/>
                <a:ea typeface="Open Sans"/>
                <a:cs typeface="Open Sans"/>
                <a:sym typeface="Open Sans"/>
              </a:rPr>
            </a:br>
            <a:endParaRPr sz="8800" b="0" i="0" u="none" strike="noStrike" cap="none" dirty="0">
              <a:solidFill>
                <a:schemeClr val="dk1"/>
              </a:solidFill>
              <a:latin typeface="Open Sans"/>
              <a:ea typeface="Open Sans"/>
              <a:cs typeface="Open Sans"/>
              <a:sym typeface="Open Sans"/>
            </a:endParaRPr>
          </a:p>
          <a:p>
            <a:pPr marL="482600" marR="0" lvl="0" indent="-457200" algn="l" rtl="0">
              <a:lnSpc>
                <a:spcPct val="100000"/>
              </a:lnSpc>
              <a:spcBef>
                <a:spcPts val="640"/>
              </a:spcBef>
              <a:spcAft>
                <a:spcPts val="0"/>
              </a:spcAft>
              <a:buClr>
                <a:schemeClr val="dk1"/>
              </a:buClr>
              <a:buSzPct val="145454"/>
              <a:buFont typeface="Arial"/>
              <a:buChar char="•"/>
            </a:pPr>
            <a:r>
              <a:rPr lang="en-US" sz="8800" b="0" i="0" u="none" strike="noStrike" cap="none" dirty="0">
                <a:solidFill>
                  <a:schemeClr val="dk1"/>
                </a:solidFill>
                <a:latin typeface="Open Sans"/>
                <a:ea typeface="Open Sans"/>
                <a:cs typeface="Open Sans"/>
                <a:sym typeface="Open Sans"/>
              </a:rPr>
              <a:t>Make sure you are sharing a story that </a:t>
            </a:r>
            <a:r>
              <a:rPr lang="en-US" sz="8800" b="1" i="0" u="none" strike="noStrike" cap="none" dirty="0">
                <a:solidFill>
                  <a:schemeClr val="dk1"/>
                </a:solidFill>
                <a:latin typeface="Open Sans"/>
                <a:ea typeface="Open Sans"/>
                <a:cs typeface="Open Sans"/>
                <a:sym typeface="Open Sans"/>
              </a:rPr>
              <a:t>relates </a:t>
            </a:r>
            <a:r>
              <a:rPr lang="en-US" sz="8800" b="0" i="0" u="none" strike="noStrike" cap="none" dirty="0">
                <a:solidFill>
                  <a:schemeClr val="dk1"/>
                </a:solidFill>
                <a:latin typeface="Open Sans"/>
                <a:ea typeface="Open Sans"/>
                <a:cs typeface="Open Sans"/>
                <a:sym typeface="Open Sans"/>
              </a:rPr>
              <a:t>to the topic at hand.</a:t>
            </a:r>
            <a:br>
              <a:rPr lang="en-US" sz="8800" b="0" i="0" u="none" strike="noStrike" cap="none" dirty="0">
                <a:solidFill>
                  <a:schemeClr val="dk1"/>
                </a:solidFill>
                <a:latin typeface="Open Sans"/>
                <a:ea typeface="Open Sans"/>
                <a:cs typeface="Open Sans"/>
                <a:sym typeface="Open Sans"/>
              </a:rPr>
            </a:br>
            <a:endParaRPr sz="8800" b="0" i="0" u="none" strike="noStrike" cap="none" dirty="0">
              <a:solidFill>
                <a:schemeClr val="dk1"/>
              </a:solidFill>
              <a:latin typeface="Open Sans"/>
              <a:ea typeface="Open Sans"/>
              <a:cs typeface="Open Sans"/>
              <a:sym typeface="Open Sans"/>
            </a:endParaRPr>
          </a:p>
          <a:p>
            <a:pPr marL="482600" marR="0" lvl="0" indent="-457200" algn="l" rtl="0">
              <a:lnSpc>
                <a:spcPct val="100000"/>
              </a:lnSpc>
              <a:spcBef>
                <a:spcPts val="640"/>
              </a:spcBef>
              <a:spcAft>
                <a:spcPts val="0"/>
              </a:spcAft>
              <a:buClr>
                <a:schemeClr val="dk1"/>
              </a:buClr>
              <a:buSzPct val="145454"/>
              <a:buFont typeface="Arial"/>
              <a:buChar char="•"/>
            </a:pPr>
            <a:r>
              <a:rPr lang="en-US" sz="8800" b="1" i="0" u="none" strike="noStrike" cap="none" dirty="0">
                <a:solidFill>
                  <a:schemeClr val="dk1"/>
                </a:solidFill>
                <a:latin typeface="Open Sans"/>
                <a:ea typeface="Open Sans"/>
                <a:cs typeface="Open Sans"/>
                <a:sym typeface="Open Sans"/>
              </a:rPr>
              <a:t>What are the stakes? </a:t>
            </a:r>
            <a:r>
              <a:rPr lang="en-US" sz="8800" b="0" i="0" u="none" strike="noStrike" cap="none" dirty="0">
                <a:solidFill>
                  <a:schemeClr val="dk1"/>
                </a:solidFill>
                <a:latin typeface="Open Sans"/>
                <a:ea typeface="Open Sans"/>
                <a:cs typeface="Open Sans"/>
                <a:sym typeface="Open Sans"/>
              </a:rPr>
              <a:t>The story should have action and consequences. What was gained or lost in this moment? What was the outcome? How did it impact you?</a:t>
            </a:r>
            <a:br>
              <a:rPr lang="en-US" sz="8000" b="0" i="0" u="none" strike="noStrike" cap="none" dirty="0">
                <a:solidFill>
                  <a:schemeClr val="dk1"/>
                </a:solidFill>
                <a:latin typeface="Open Sans"/>
                <a:ea typeface="Open Sans"/>
                <a:cs typeface="Open Sans"/>
                <a:sym typeface="Open Sans"/>
              </a:rPr>
            </a:br>
            <a:endParaRPr sz="8000" b="0" i="0" u="none" strike="noStrike" cap="none" dirty="0">
              <a:solidFill>
                <a:schemeClr val="dk1"/>
              </a:solidFill>
              <a:latin typeface="Open Sans"/>
              <a:ea typeface="Open Sans"/>
              <a:cs typeface="Open Sans"/>
              <a:sym typeface="Open Sans"/>
            </a:endParaRPr>
          </a:p>
          <a:p>
            <a:pPr marL="25400" marR="0" lvl="0" indent="0" algn="l" rtl="0">
              <a:lnSpc>
                <a:spcPct val="100000"/>
              </a:lnSpc>
              <a:spcBef>
                <a:spcPts val="640"/>
              </a:spcBef>
              <a:spcAft>
                <a:spcPts val="0"/>
              </a:spcAft>
              <a:buClr>
                <a:srgbClr val="888888"/>
              </a:buClr>
              <a:buSzPts val="3200"/>
              <a:buFont typeface="Arial"/>
              <a:buNone/>
            </a:pPr>
            <a:endParaRPr sz="2400" b="0" i="0" u="none" strike="noStrike" cap="none" dirty="0">
              <a:solidFill>
                <a:schemeClr val="dk1"/>
              </a:solidFill>
              <a:latin typeface="Open Sans"/>
              <a:ea typeface="Open Sans"/>
              <a:cs typeface="Open Sans"/>
              <a:sym typeface="Open Sans"/>
            </a:endParaRPr>
          </a:p>
          <a:p>
            <a:pPr marL="482600" marR="0" lvl="0" indent="-254000" algn="l" rtl="0">
              <a:lnSpc>
                <a:spcPct val="100000"/>
              </a:lnSpc>
              <a:spcBef>
                <a:spcPts val="640"/>
              </a:spcBef>
              <a:spcAft>
                <a:spcPts val="0"/>
              </a:spcAft>
              <a:buClr>
                <a:srgbClr val="888888"/>
              </a:buClr>
              <a:buSzPts val="3200"/>
              <a:buFont typeface="Arial"/>
              <a:buNone/>
            </a:pPr>
            <a:endParaRPr sz="3200" b="0" i="0" u="none" strike="noStrike" cap="none" dirty="0">
              <a:solidFill>
                <a:schemeClr val="dk1"/>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7"/>
          <p:cNvSpPr txBox="1">
            <a:spLocks noGrp="1"/>
          </p:cNvSpPr>
          <p:nvPr>
            <p:ph type="ctrTitle"/>
          </p:nvPr>
        </p:nvSpPr>
        <p:spPr>
          <a:xfrm>
            <a:off x="1371600" y="0"/>
            <a:ext cx="7772400" cy="1102519"/>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sz="2600" b="1">
                <a:latin typeface="Open Sans"/>
                <a:ea typeface="Open Sans"/>
                <a:cs typeface="Open Sans"/>
                <a:sym typeface="Open Sans"/>
              </a:rPr>
              <a:t>Advocacy Training: Storytelling</a:t>
            </a:r>
            <a:endParaRPr/>
          </a:p>
        </p:txBody>
      </p:sp>
      <p:sp>
        <p:nvSpPr>
          <p:cNvPr id="361" name="Google Shape;361;p7"/>
          <p:cNvSpPr txBox="1">
            <a:spLocks noGrp="1"/>
          </p:cNvSpPr>
          <p:nvPr>
            <p:ph type="subTitle" idx="1"/>
          </p:nvPr>
        </p:nvSpPr>
        <p:spPr>
          <a:xfrm>
            <a:off x="81963" y="1033292"/>
            <a:ext cx="8980074" cy="1314450"/>
          </a:xfrm>
          <a:prstGeom prst="rect">
            <a:avLst/>
          </a:prstGeom>
          <a:noFill/>
          <a:ln>
            <a:noFill/>
          </a:ln>
        </p:spPr>
        <p:txBody>
          <a:bodyPr spcFirstLastPara="1" wrap="square" lIns="91425" tIns="45700" rIns="91425" bIns="45700" anchor="t" anchorCtr="0">
            <a:normAutofit/>
          </a:bodyPr>
          <a:lstStyle/>
          <a:p>
            <a:pPr marL="457200" lvl="0" indent="-431800" algn="ctr" rtl="0">
              <a:lnSpc>
                <a:spcPct val="100000"/>
              </a:lnSpc>
              <a:spcBef>
                <a:spcPts val="640"/>
              </a:spcBef>
              <a:spcAft>
                <a:spcPts val="0"/>
              </a:spcAft>
              <a:buClr>
                <a:srgbClr val="888888"/>
              </a:buClr>
              <a:buSzPts val="3200"/>
              <a:buNone/>
            </a:pPr>
            <a:r>
              <a:rPr lang="en-US">
                <a:solidFill>
                  <a:schemeClr val="dk1"/>
                </a:solidFill>
                <a:latin typeface="Open Sans"/>
                <a:ea typeface="Open Sans"/>
                <a:cs typeface="Open Sans"/>
                <a:sym typeface="Open Sans"/>
              </a:rPr>
              <a:t>How  do you tell your story?</a:t>
            </a:r>
            <a:endParaRPr/>
          </a:p>
        </p:txBody>
      </p:sp>
      <p:pic>
        <p:nvPicPr>
          <p:cNvPr id="362" name="Google Shape;362;p7"/>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63" name="Google Shape;363;p7"/>
          <p:cNvSpPr txBox="1"/>
          <p:nvPr/>
        </p:nvSpPr>
        <p:spPr>
          <a:xfrm>
            <a:off x="0" y="1747223"/>
            <a:ext cx="8980074" cy="1314450"/>
          </a:xfrm>
          <a:prstGeom prst="rect">
            <a:avLst/>
          </a:prstGeom>
          <a:noFill/>
          <a:ln>
            <a:noFill/>
          </a:ln>
        </p:spPr>
        <p:txBody>
          <a:bodyPr spcFirstLastPara="1" wrap="square" lIns="91425" tIns="45700" rIns="91425" bIns="45700" anchor="t" anchorCtr="0">
            <a:normAutofit fontScale="25000" lnSpcReduction="20000"/>
          </a:bodyPr>
          <a:lstStyle/>
          <a:p>
            <a:pPr marL="25400" marR="0" lvl="0" indent="0" algn="l" rtl="0">
              <a:lnSpc>
                <a:spcPct val="100000"/>
              </a:lnSpc>
              <a:spcBef>
                <a:spcPts val="640"/>
              </a:spcBef>
              <a:spcAft>
                <a:spcPts val="0"/>
              </a:spcAft>
              <a:buClr>
                <a:srgbClr val="888888"/>
              </a:buClr>
              <a:buSzPct val="145454"/>
              <a:buFont typeface="Arial"/>
              <a:buNone/>
            </a:pPr>
            <a:endParaRPr sz="8800" b="0" i="0" u="none" strike="noStrike" cap="none" dirty="0">
              <a:solidFill>
                <a:schemeClr val="dk1"/>
              </a:solidFill>
              <a:latin typeface="Open Sans"/>
              <a:ea typeface="Open Sans"/>
              <a:cs typeface="Open Sans"/>
              <a:sym typeface="Open Sans"/>
            </a:endParaRPr>
          </a:p>
          <a:p>
            <a:pPr marL="482600" marR="0" lvl="0" indent="-457200" algn="l" rtl="0">
              <a:lnSpc>
                <a:spcPct val="100000"/>
              </a:lnSpc>
              <a:spcBef>
                <a:spcPts val="640"/>
              </a:spcBef>
              <a:spcAft>
                <a:spcPts val="0"/>
              </a:spcAft>
              <a:buClr>
                <a:schemeClr val="dk1"/>
              </a:buClr>
              <a:buSzPct val="145454"/>
              <a:buFont typeface="Arial"/>
              <a:buChar char="•"/>
            </a:pPr>
            <a:r>
              <a:rPr lang="en-US" sz="8800" b="1" i="0" u="none" strike="noStrike" cap="none" dirty="0">
                <a:solidFill>
                  <a:schemeClr val="dk1"/>
                </a:solidFill>
                <a:latin typeface="Open Sans"/>
                <a:ea typeface="Open Sans"/>
                <a:cs typeface="Open Sans"/>
                <a:sym typeface="Open Sans"/>
              </a:rPr>
              <a:t>Timing: Try to tell the story in 3-5 minutes. </a:t>
            </a:r>
            <a:r>
              <a:rPr lang="en-US" sz="8800" b="0" i="0" u="none" strike="noStrike" cap="none" dirty="0">
                <a:solidFill>
                  <a:schemeClr val="dk1"/>
                </a:solidFill>
                <a:latin typeface="Open Sans"/>
                <a:ea typeface="Open Sans"/>
                <a:cs typeface="Open Sans"/>
                <a:sym typeface="Open Sans"/>
              </a:rPr>
              <a:t>The power comes from the words you are saying not how long you are talking. </a:t>
            </a:r>
            <a:br>
              <a:rPr lang="en-US" sz="8800" b="0" i="0" u="none" strike="noStrike" cap="none" dirty="0">
                <a:solidFill>
                  <a:schemeClr val="dk1"/>
                </a:solidFill>
                <a:latin typeface="Open Sans"/>
                <a:ea typeface="Open Sans"/>
                <a:cs typeface="Open Sans"/>
                <a:sym typeface="Open Sans"/>
              </a:rPr>
            </a:br>
            <a:endParaRPr sz="8800" b="0" i="0" u="none" strike="noStrike" cap="none" dirty="0">
              <a:solidFill>
                <a:schemeClr val="dk1"/>
              </a:solidFill>
              <a:latin typeface="Open Sans"/>
              <a:ea typeface="Open Sans"/>
              <a:cs typeface="Open Sans"/>
              <a:sym typeface="Open Sans"/>
            </a:endParaRPr>
          </a:p>
          <a:p>
            <a:pPr marL="482600" marR="0" lvl="0" indent="-457200" algn="l" rtl="0">
              <a:lnSpc>
                <a:spcPct val="100000"/>
              </a:lnSpc>
              <a:spcBef>
                <a:spcPts val="640"/>
              </a:spcBef>
              <a:spcAft>
                <a:spcPts val="0"/>
              </a:spcAft>
              <a:buClr>
                <a:schemeClr val="dk1"/>
              </a:buClr>
              <a:buSzPct val="145454"/>
              <a:buFont typeface="Arial"/>
              <a:buChar char="•"/>
            </a:pPr>
            <a:r>
              <a:rPr lang="en-US" sz="8800" b="1" i="0" u="none" strike="noStrike" cap="none" dirty="0">
                <a:solidFill>
                  <a:schemeClr val="dk1"/>
                </a:solidFill>
                <a:latin typeface="Open Sans"/>
                <a:ea typeface="Open Sans"/>
                <a:cs typeface="Open Sans"/>
                <a:sym typeface="Open Sans"/>
              </a:rPr>
              <a:t>Practice: </a:t>
            </a:r>
            <a:r>
              <a:rPr lang="en-US" sz="8800" b="0" i="0" u="none" strike="noStrike" cap="none" dirty="0">
                <a:solidFill>
                  <a:schemeClr val="dk1"/>
                </a:solidFill>
                <a:latin typeface="Open Sans"/>
                <a:ea typeface="Open Sans"/>
                <a:cs typeface="Open Sans"/>
                <a:sym typeface="Open Sans"/>
              </a:rPr>
              <a:t>Share with your group, your friends and yourself before your meeting.</a:t>
            </a:r>
            <a:endParaRPr dirty="0"/>
          </a:p>
          <a:p>
            <a:pPr marL="25400" marR="0" lvl="0" indent="0" algn="l" rtl="0">
              <a:lnSpc>
                <a:spcPct val="100000"/>
              </a:lnSpc>
              <a:spcBef>
                <a:spcPts val="640"/>
              </a:spcBef>
              <a:spcAft>
                <a:spcPts val="0"/>
              </a:spcAft>
              <a:buClr>
                <a:srgbClr val="888888"/>
              </a:buClr>
              <a:buSzPct val="160000"/>
              <a:buFont typeface="Arial"/>
              <a:buNone/>
            </a:pPr>
            <a:endParaRPr sz="8000" b="0" i="0" u="none" strike="noStrike" cap="none" dirty="0">
              <a:solidFill>
                <a:schemeClr val="dk1"/>
              </a:solidFill>
              <a:latin typeface="Open Sans"/>
              <a:ea typeface="Open Sans"/>
              <a:cs typeface="Open Sans"/>
              <a:sym typeface="Open Sans"/>
            </a:endParaRPr>
          </a:p>
          <a:p>
            <a:pPr marL="25400" marR="0" lvl="0" indent="0" algn="l" rtl="0">
              <a:lnSpc>
                <a:spcPct val="100000"/>
              </a:lnSpc>
              <a:spcBef>
                <a:spcPts val="640"/>
              </a:spcBef>
              <a:spcAft>
                <a:spcPts val="0"/>
              </a:spcAft>
              <a:buClr>
                <a:srgbClr val="888888"/>
              </a:buClr>
              <a:buSzPts val="3200"/>
              <a:buFont typeface="Arial"/>
              <a:buNone/>
            </a:pPr>
            <a:endParaRPr sz="2400" b="0" i="0" u="none" strike="noStrike" cap="none" dirty="0">
              <a:solidFill>
                <a:schemeClr val="dk1"/>
              </a:solidFill>
              <a:latin typeface="Open Sans"/>
              <a:ea typeface="Open Sans"/>
              <a:cs typeface="Open Sans"/>
              <a:sym typeface="Open Sans"/>
            </a:endParaRPr>
          </a:p>
          <a:p>
            <a:pPr marL="482600" marR="0" lvl="0" indent="-254000" algn="l" rtl="0">
              <a:lnSpc>
                <a:spcPct val="100000"/>
              </a:lnSpc>
              <a:spcBef>
                <a:spcPts val="640"/>
              </a:spcBef>
              <a:spcAft>
                <a:spcPts val="0"/>
              </a:spcAft>
              <a:buClr>
                <a:srgbClr val="888888"/>
              </a:buClr>
              <a:buSzPts val="3200"/>
              <a:buFont typeface="Arial"/>
              <a:buNone/>
            </a:pPr>
            <a:endParaRPr sz="3200" b="0" i="0" u="none" strike="noStrike" cap="none" dirty="0">
              <a:solidFill>
                <a:schemeClr val="dk1"/>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8"/>
          <p:cNvSpPr txBox="1">
            <a:spLocks noGrp="1"/>
          </p:cNvSpPr>
          <p:nvPr>
            <p:ph type="ctrTitle"/>
          </p:nvPr>
        </p:nvSpPr>
        <p:spPr>
          <a:xfrm>
            <a:off x="1371600" y="0"/>
            <a:ext cx="7772400" cy="1102519"/>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sz="2600" b="1">
                <a:latin typeface="Open Sans"/>
                <a:ea typeface="Open Sans"/>
                <a:cs typeface="Open Sans"/>
                <a:sym typeface="Open Sans"/>
              </a:rPr>
              <a:t>Advocacy Training: Storytelling</a:t>
            </a:r>
            <a:endParaRPr/>
          </a:p>
        </p:txBody>
      </p:sp>
      <p:sp>
        <p:nvSpPr>
          <p:cNvPr id="369" name="Google Shape;369;p8"/>
          <p:cNvSpPr txBox="1">
            <a:spLocks noGrp="1"/>
          </p:cNvSpPr>
          <p:nvPr>
            <p:ph type="subTitle" idx="1"/>
          </p:nvPr>
        </p:nvSpPr>
        <p:spPr>
          <a:xfrm>
            <a:off x="231303" y="1102519"/>
            <a:ext cx="8980074" cy="1314450"/>
          </a:xfrm>
          <a:prstGeom prst="rect">
            <a:avLst/>
          </a:prstGeom>
          <a:noFill/>
          <a:ln>
            <a:noFill/>
          </a:ln>
        </p:spPr>
        <p:txBody>
          <a:bodyPr spcFirstLastPara="1" wrap="square" lIns="91425" tIns="45700" rIns="91425" bIns="45700" anchor="t" anchorCtr="0">
            <a:normAutofit/>
          </a:bodyPr>
          <a:lstStyle/>
          <a:p>
            <a:pPr marL="457200" lvl="0" indent="-431800" algn="l" rtl="0">
              <a:lnSpc>
                <a:spcPct val="100000"/>
              </a:lnSpc>
              <a:spcBef>
                <a:spcPts val="640"/>
              </a:spcBef>
              <a:spcAft>
                <a:spcPts val="0"/>
              </a:spcAft>
              <a:buSzPts val="3200"/>
              <a:buNone/>
            </a:pPr>
            <a:r>
              <a:rPr lang="en-US" sz="2800" dirty="0">
                <a:solidFill>
                  <a:schemeClr val="dk1"/>
                </a:solidFill>
                <a:latin typeface="Open Sans"/>
                <a:ea typeface="Open Sans"/>
                <a:cs typeface="Open Sans"/>
                <a:sym typeface="Open Sans"/>
              </a:rPr>
              <a:t>When telling your story, don’t: </a:t>
            </a:r>
            <a:endParaRPr dirty="0"/>
          </a:p>
        </p:txBody>
      </p:sp>
      <p:pic>
        <p:nvPicPr>
          <p:cNvPr id="370" name="Google Shape;370;p8"/>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71" name="Google Shape;371;p8"/>
          <p:cNvSpPr txBox="1"/>
          <p:nvPr/>
        </p:nvSpPr>
        <p:spPr>
          <a:xfrm>
            <a:off x="0" y="1805397"/>
            <a:ext cx="8980200" cy="1314600"/>
          </a:xfrm>
          <a:prstGeom prst="rect">
            <a:avLst/>
          </a:prstGeom>
          <a:noFill/>
          <a:ln>
            <a:noFill/>
          </a:ln>
        </p:spPr>
        <p:txBody>
          <a:bodyPr spcFirstLastPara="1" wrap="square" lIns="91425" tIns="45700" rIns="91425" bIns="45700" anchor="t" anchorCtr="0">
            <a:noAutofit/>
          </a:bodyPr>
          <a:lstStyle/>
          <a:p>
            <a:pPr marL="482600" marR="0" lvl="0" indent="-444500" algn="l" rtl="0">
              <a:lnSpc>
                <a:spcPct val="80000"/>
              </a:lnSpc>
              <a:spcBef>
                <a:spcPts val="640"/>
              </a:spcBef>
              <a:spcAft>
                <a:spcPts val="0"/>
              </a:spcAft>
              <a:buClr>
                <a:schemeClr val="dk1"/>
              </a:buClr>
              <a:buSzPts val="3000"/>
              <a:buFont typeface="Arial"/>
              <a:buChar char="•"/>
            </a:pPr>
            <a:r>
              <a:rPr lang="en-US" sz="2000" b="0" i="0" u="none" strike="noStrike" cap="none" dirty="0">
                <a:solidFill>
                  <a:schemeClr val="dk1"/>
                </a:solidFill>
                <a:latin typeface="Open Sans"/>
                <a:ea typeface="Open Sans"/>
                <a:cs typeface="Open Sans"/>
                <a:sym typeface="Open Sans"/>
              </a:rPr>
              <a:t>Don’t explain a culture or community that is not your own.</a:t>
            </a:r>
            <a:br>
              <a:rPr lang="en-US" sz="2000" b="0" i="0" u="none" strike="noStrike" cap="none" dirty="0">
                <a:solidFill>
                  <a:schemeClr val="dk1"/>
                </a:solidFill>
                <a:latin typeface="Open Sans"/>
                <a:ea typeface="Open Sans"/>
                <a:cs typeface="Open Sans"/>
                <a:sym typeface="Open Sans"/>
              </a:rPr>
            </a:br>
            <a:r>
              <a:rPr lang="en-US" sz="2000" b="0" i="1" u="none" strike="noStrike" cap="none" dirty="0">
                <a:solidFill>
                  <a:schemeClr val="dk1"/>
                </a:solidFill>
                <a:latin typeface="Open Sans"/>
                <a:ea typeface="Open Sans"/>
                <a:cs typeface="Open Sans"/>
                <a:sym typeface="Open Sans"/>
              </a:rPr>
              <a:t>(Resource: </a:t>
            </a:r>
            <a:br>
              <a:rPr lang="en-US" sz="2000" b="0" i="1" u="none" strike="noStrike" cap="none" dirty="0">
                <a:solidFill>
                  <a:schemeClr val="dk1"/>
                </a:solidFill>
                <a:latin typeface="Open Sans"/>
                <a:ea typeface="Open Sans"/>
                <a:cs typeface="Open Sans"/>
                <a:sym typeface="Open Sans"/>
              </a:rPr>
            </a:br>
            <a:r>
              <a:rPr lang="en-US" sz="2000" b="0" i="1" u="sng" strike="noStrike" cap="none" dirty="0">
                <a:solidFill>
                  <a:srgbClr val="0000FF"/>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Making an Inclusive Case for Ending Global Poverty</a:t>
            </a:r>
            <a:r>
              <a:rPr lang="en-US" sz="2000" b="0" i="1" u="none" strike="noStrike" cap="none" dirty="0">
                <a:solidFill>
                  <a:schemeClr val="dk1"/>
                </a:solidFill>
                <a:latin typeface="Open Sans"/>
                <a:ea typeface="Open Sans"/>
                <a:cs typeface="Open Sans"/>
                <a:sym typeface="Open Sans"/>
              </a:rPr>
              <a:t>)</a:t>
            </a:r>
            <a:br>
              <a:rPr lang="en-US" sz="2000" b="0" i="0" u="none" strike="noStrike" cap="none" dirty="0">
                <a:solidFill>
                  <a:schemeClr val="dk1"/>
                </a:solidFill>
                <a:latin typeface="Open Sans"/>
                <a:ea typeface="Open Sans"/>
                <a:cs typeface="Open Sans"/>
                <a:sym typeface="Open Sans"/>
              </a:rPr>
            </a:br>
            <a:endParaRPr sz="2000" b="0" i="0" u="none" strike="noStrike" cap="none" dirty="0">
              <a:solidFill>
                <a:schemeClr val="dk1"/>
              </a:solidFill>
              <a:latin typeface="Open Sans"/>
              <a:ea typeface="Open Sans"/>
              <a:cs typeface="Open Sans"/>
              <a:sym typeface="Open Sans"/>
            </a:endParaRPr>
          </a:p>
          <a:p>
            <a:pPr marL="482600" marR="0" lvl="0" indent="-444500" algn="l" rtl="0">
              <a:lnSpc>
                <a:spcPct val="80000"/>
              </a:lnSpc>
              <a:spcBef>
                <a:spcPts val="640"/>
              </a:spcBef>
              <a:spcAft>
                <a:spcPts val="0"/>
              </a:spcAft>
              <a:buClr>
                <a:schemeClr val="dk1"/>
              </a:buClr>
              <a:buSzPts val="3000"/>
              <a:buFont typeface="Arial"/>
              <a:buChar char="•"/>
            </a:pPr>
            <a:r>
              <a:rPr lang="en-US" sz="2000" b="0" i="0" u="none" strike="noStrike" cap="none" dirty="0">
                <a:solidFill>
                  <a:schemeClr val="dk1"/>
                </a:solidFill>
                <a:latin typeface="Open Sans"/>
                <a:ea typeface="Open Sans"/>
                <a:cs typeface="Open Sans"/>
                <a:sym typeface="Open Sans"/>
              </a:rPr>
              <a:t>Don’t overcomplicate it. Keep it simple yet powerful. </a:t>
            </a:r>
            <a:br>
              <a:rPr lang="en-US" sz="2000" b="0" i="0" u="none" strike="noStrike" cap="none" dirty="0">
                <a:solidFill>
                  <a:schemeClr val="dk1"/>
                </a:solidFill>
                <a:latin typeface="Open Sans"/>
                <a:ea typeface="Open Sans"/>
                <a:cs typeface="Open Sans"/>
                <a:sym typeface="Open Sans"/>
              </a:rPr>
            </a:br>
            <a:endParaRPr sz="2000" b="0" i="0" u="none" strike="noStrike" cap="none" dirty="0">
              <a:solidFill>
                <a:schemeClr val="dk1"/>
              </a:solidFill>
              <a:latin typeface="Open Sans"/>
              <a:ea typeface="Open Sans"/>
              <a:cs typeface="Open Sans"/>
              <a:sym typeface="Open Sans"/>
            </a:endParaRPr>
          </a:p>
          <a:p>
            <a:pPr marL="482600" marR="0" lvl="0" indent="-444500" algn="l" rtl="0">
              <a:lnSpc>
                <a:spcPct val="80000"/>
              </a:lnSpc>
              <a:spcBef>
                <a:spcPts val="640"/>
              </a:spcBef>
              <a:spcAft>
                <a:spcPts val="0"/>
              </a:spcAft>
              <a:buClr>
                <a:schemeClr val="dk1"/>
              </a:buClr>
              <a:buSzPts val="3000"/>
              <a:buFont typeface="Arial"/>
              <a:buChar char="•"/>
            </a:pPr>
            <a:r>
              <a:rPr lang="en-US" sz="2000" b="0" i="0" u="none" strike="noStrike" cap="none" dirty="0">
                <a:solidFill>
                  <a:schemeClr val="dk1"/>
                </a:solidFill>
                <a:latin typeface="Open Sans"/>
                <a:ea typeface="Open Sans"/>
                <a:cs typeface="Open Sans"/>
                <a:sym typeface="Open Sans"/>
              </a:rPr>
              <a:t>Don’t just retell it, </a:t>
            </a:r>
            <a:r>
              <a:rPr lang="en-US" sz="2000" b="1" i="0" u="none" strike="noStrike" cap="none" dirty="0">
                <a:solidFill>
                  <a:schemeClr val="dk1"/>
                </a:solidFill>
                <a:latin typeface="Open Sans"/>
                <a:ea typeface="Open Sans"/>
                <a:cs typeface="Open Sans"/>
                <a:sym typeface="Open Sans"/>
              </a:rPr>
              <a:t>relive it</a:t>
            </a:r>
            <a:r>
              <a:rPr lang="en-US" sz="2000" b="0" i="0" u="none" strike="noStrike" cap="none" dirty="0">
                <a:solidFill>
                  <a:schemeClr val="dk1"/>
                </a:solidFill>
                <a:latin typeface="Open Sans"/>
                <a:ea typeface="Open Sans"/>
                <a:cs typeface="Open Sans"/>
                <a:sym typeface="Open Sans"/>
              </a:rPr>
              <a:t>. Make your audience understand the importance. </a:t>
            </a:r>
            <a:br>
              <a:rPr lang="en-US" sz="2000" b="0" i="0" u="none" strike="noStrike" cap="none" dirty="0">
                <a:solidFill>
                  <a:schemeClr val="dk1"/>
                </a:solidFill>
                <a:latin typeface="Open Sans"/>
                <a:ea typeface="Open Sans"/>
                <a:cs typeface="Open Sans"/>
                <a:sym typeface="Open Sans"/>
              </a:rPr>
            </a:br>
            <a:endParaRPr sz="2000" b="0" i="0" u="none" strike="noStrike" cap="none" dirty="0">
              <a:solidFill>
                <a:schemeClr val="dk1"/>
              </a:solidFill>
              <a:latin typeface="Open Sans"/>
              <a:ea typeface="Open Sans"/>
              <a:cs typeface="Open Sans"/>
              <a:sym typeface="Open Sans"/>
            </a:endParaRPr>
          </a:p>
          <a:p>
            <a:pPr marL="482600" marR="0" lvl="0" indent="-444500" algn="l" rtl="0">
              <a:lnSpc>
                <a:spcPct val="80000"/>
              </a:lnSpc>
              <a:spcBef>
                <a:spcPts val="640"/>
              </a:spcBef>
              <a:spcAft>
                <a:spcPts val="0"/>
              </a:spcAft>
              <a:buClr>
                <a:schemeClr val="dk1"/>
              </a:buClr>
              <a:buSzPts val="3000"/>
              <a:buFont typeface="Arial"/>
              <a:buChar char="•"/>
            </a:pPr>
            <a:r>
              <a:rPr lang="en-US" sz="2000" b="0" i="0" u="none" strike="noStrike" cap="none" dirty="0">
                <a:solidFill>
                  <a:schemeClr val="dk1"/>
                </a:solidFill>
                <a:latin typeface="Open Sans"/>
                <a:ea typeface="Open Sans"/>
                <a:cs typeface="Open Sans"/>
                <a:sym typeface="Open Sans"/>
              </a:rPr>
              <a:t>Don’t forget to breathe. A pause before the plot twist or point of your story can amplify the impact. </a:t>
            </a:r>
            <a:endParaRPr sz="150" dirty="0"/>
          </a:p>
          <a:p>
            <a:pPr marL="25400" marR="0" lvl="0" indent="0" algn="l" rtl="0">
              <a:lnSpc>
                <a:spcPct val="80000"/>
              </a:lnSpc>
              <a:spcBef>
                <a:spcPts val="640"/>
              </a:spcBef>
              <a:spcAft>
                <a:spcPts val="0"/>
              </a:spcAft>
              <a:buClr>
                <a:srgbClr val="888888"/>
              </a:buClr>
              <a:buSzPts val="3200"/>
              <a:buFont typeface="Arial"/>
              <a:buNone/>
            </a:pPr>
            <a:endParaRPr sz="1800" b="0" i="0" u="none" strike="noStrike" cap="none" dirty="0">
              <a:solidFill>
                <a:schemeClr val="dk1"/>
              </a:solidFill>
              <a:latin typeface="Open Sans"/>
              <a:ea typeface="Open Sans"/>
              <a:cs typeface="Open Sans"/>
              <a:sym typeface="Open Sans"/>
            </a:endParaRPr>
          </a:p>
          <a:p>
            <a:pPr marL="25400" marR="0" lvl="0" indent="0" algn="l" rtl="0">
              <a:lnSpc>
                <a:spcPct val="80000"/>
              </a:lnSpc>
              <a:spcBef>
                <a:spcPts val="640"/>
              </a:spcBef>
              <a:spcAft>
                <a:spcPts val="0"/>
              </a:spcAft>
              <a:buClr>
                <a:srgbClr val="888888"/>
              </a:buClr>
              <a:buSzPts val="3200"/>
              <a:buFont typeface="Arial"/>
              <a:buNone/>
            </a:pPr>
            <a:endParaRPr sz="400" b="0" i="0" u="none" strike="noStrike" cap="none" dirty="0">
              <a:solidFill>
                <a:schemeClr val="dk1"/>
              </a:solidFill>
              <a:latin typeface="Open Sans"/>
              <a:ea typeface="Open Sans"/>
              <a:cs typeface="Open Sans"/>
              <a:sym typeface="Open Sans"/>
            </a:endParaRPr>
          </a:p>
          <a:p>
            <a:pPr marL="482600" marR="0" lvl="0" indent="-254000" algn="l" rtl="0">
              <a:lnSpc>
                <a:spcPct val="80000"/>
              </a:lnSpc>
              <a:spcBef>
                <a:spcPts val="640"/>
              </a:spcBef>
              <a:spcAft>
                <a:spcPts val="0"/>
              </a:spcAft>
              <a:buClr>
                <a:srgbClr val="888888"/>
              </a:buClr>
              <a:buSzPts val="3200"/>
              <a:buFont typeface="Arial"/>
              <a:buNone/>
            </a:pPr>
            <a:endParaRPr sz="600" b="0" i="0" u="none" strike="noStrike" cap="none" dirty="0">
              <a:solidFill>
                <a:schemeClr val="dk1"/>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9"/>
          <p:cNvSpPr txBox="1">
            <a:spLocks noGrp="1"/>
          </p:cNvSpPr>
          <p:nvPr>
            <p:ph type="ctrTitle"/>
          </p:nvPr>
        </p:nvSpPr>
        <p:spPr>
          <a:xfrm>
            <a:off x="1371600" y="0"/>
            <a:ext cx="7772400" cy="1102519"/>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sz="2600" b="1">
                <a:latin typeface="Open Sans"/>
                <a:ea typeface="Open Sans"/>
                <a:cs typeface="Open Sans"/>
                <a:sym typeface="Open Sans"/>
              </a:rPr>
              <a:t>Advocacy Training: Storytelling</a:t>
            </a:r>
            <a:endParaRPr/>
          </a:p>
        </p:txBody>
      </p:sp>
      <p:sp>
        <p:nvSpPr>
          <p:cNvPr id="377" name="Google Shape;377;p9"/>
          <p:cNvSpPr txBox="1">
            <a:spLocks noGrp="1"/>
          </p:cNvSpPr>
          <p:nvPr>
            <p:ph type="subTitle" idx="1"/>
          </p:nvPr>
        </p:nvSpPr>
        <p:spPr>
          <a:xfrm>
            <a:off x="87086" y="1070240"/>
            <a:ext cx="8980074" cy="1314450"/>
          </a:xfrm>
          <a:prstGeom prst="rect">
            <a:avLst/>
          </a:prstGeom>
          <a:noFill/>
          <a:ln>
            <a:noFill/>
          </a:ln>
        </p:spPr>
        <p:txBody>
          <a:bodyPr spcFirstLastPara="1" wrap="square" lIns="91425" tIns="45700" rIns="91425" bIns="45700" anchor="t" anchorCtr="0">
            <a:normAutofit/>
          </a:bodyPr>
          <a:lstStyle/>
          <a:p>
            <a:pPr marL="457200" lvl="0" indent="-431800" algn="l" rtl="0">
              <a:lnSpc>
                <a:spcPct val="100000"/>
              </a:lnSpc>
              <a:spcBef>
                <a:spcPts val="640"/>
              </a:spcBef>
              <a:spcAft>
                <a:spcPts val="0"/>
              </a:spcAft>
              <a:buSzPts val="3200"/>
              <a:buNone/>
            </a:pPr>
            <a:r>
              <a:rPr lang="en-US" sz="2800">
                <a:solidFill>
                  <a:schemeClr val="dk1"/>
                </a:solidFill>
                <a:latin typeface="Open Sans"/>
                <a:ea typeface="Open Sans"/>
                <a:cs typeface="Open Sans"/>
                <a:sym typeface="Open Sans"/>
              </a:rPr>
              <a:t>Homework: Draft and practice your story</a:t>
            </a:r>
            <a:endParaRPr/>
          </a:p>
        </p:txBody>
      </p:sp>
      <p:pic>
        <p:nvPicPr>
          <p:cNvPr id="378" name="Google Shape;378;p9"/>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79" name="Google Shape;379;p9"/>
          <p:cNvSpPr txBox="1"/>
          <p:nvPr/>
        </p:nvSpPr>
        <p:spPr>
          <a:xfrm>
            <a:off x="87086" y="1442918"/>
            <a:ext cx="8816148" cy="1314450"/>
          </a:xfrm>
          <a:prstGeom prst="rect">
            <a:avLst/>
          </a:prstGeom>
          <a:noFill/>
          <a:ln>
            <a:noFill/>
          </a:ln>
        </p:spPr>
        <p:txBody>
          <a:bodyPr spcFirstLastPara="1" wrap="square" lIns="91425" tIns="45700" rIns="91425" bIns="45700" anchor="t" anchorCtr="0">
            <a:normAutofit fontScale="25000" lnSpcReduction="20000"/>
          </a:bodyPr>
          <a:lstStyle/>
          <a:p>
            <a:pPr marL="25400" marR="0" lvl="0" indent="0" algn="l" rtl="0">
              <a:lnSpc>
                <a:spcPct val="100000"/>
              </a:lnSpc>
              <a:spcBef>
                <a:spcPts val="640"/>
              </a:spcBef>
              <a:spcAft>
                <a:spcPts val="0"/>
              </a:spcAft>
              <a:buClr>
                <a:srgbClr val="888888"/>
              </a:buClr>
              <a:buSzPct val="133333"/>
              <a:buFont typeface="Arial"/>
              <a:buNone/>
            </a:pPr>
            <a:endParaRPr sz="9600" b="0" i="0" u="none" strike="noStrike" cap="none">
              <a:solidFill>
                <a:schemeClr val="dk1"/>
              </a:solidFill>
              <a:latin typeface="Open Sans"/>
              <a:ea typeface="Open Sans"/>
              <a:cs typeface="Open Sans"/>
              <a:sym typeface="Open Sans"/>
            </a:endParaRPr>
          </a:p>
          <a:p>
            <a:pPr marL="482600" marR="0" lvl="0" indent="-457200" algn="l" rtl="0">
              <a:lnSpc>
                <a:spcPct val="100000"/>
              </a:lnSpc>
              <a:spcBef>
                <a:spcPts val="640"/>
              </a:spcBef>
              <a:spcAft>
                <a:spcPts val="0"/>
              </a:spcAft>
              <a:buClr>
                <a:schemeClr val="dk1"/>
              </a:buClr>
              <a:buSzPct val="133333"/>
              <a:buFont typeface="Arial"/>
              <a:buChar char="•"/>
            </a:pPr>
            <a:r>
              <a:rPr lang="en-US" sz="9600" b="0" i="0" u="none" strike="noStrike" cap="none">
                <a:solidFill>
                  <a:schemeClr val="dk1"/>
                </a:solidFill>
                <a:latin typeface="Open Sans"/>
                <a:ea typeface="Open Sans"/>
                <a:cs typeface="Open Sans"/>
                <a:sym typeface="Open Sans"/>
              </a:rPr>
              <a:t>What challenge did you face?</a:t>
            </a:r>
            <a:br>
              <a:rPr lang="en-US" sz="9600" b="0" i="0" u="none" strike="noStrike" cap="none">
                <a:solidFill>
                  <a:schemeClr val="dk1"/>
                </a:solidFill>
                <a:latin typeface="Open Sans"/>
                <a:ea typeface="Open Sans"/>
                <a:cs typeface="Open Sans"/>
                <a:sym typeface="Open Sans"/>
              </a:rPr>
            </a:br>
            <a:endParaRPr sz="9600" b="0" i="0" u="none" strike="noStrike" cap="none">
              <a:solidFill>
                <a:schemeClr val="dk1"/>
              </a:solidFill>
              <a:latin typeface="Open Sans"/>
              <a:ea typeface="Open Sans"/>
              <a:cs typeface="Open Sans"/>
              <a:sym typeface="Open Sans"/>
            </a:endParaRPr>
          </a:p>
          <a:p>
            <a:pPr marL="482600" marR="0" lvl="0" indent="-457200" algn="l" rtl="0">
              <a:lnSpc>
                <a:spcPct val="100000"/>
              </a:lnSpc>
              <a:spcBef>
                <a:spcPts val="640"/>
              </a:spcBef>
              <a:spcAft>
                <a:spcPts val="0"/>
              </a:spcAft>
              <a:buClr>
                <a:schemeClr val="dk1"/>
              </a:buClr>
              <a:buSzPct val="133333"/>
              <a:buFont typeface="Arial"/>
              <a:buChar char="•"/>
            </a:pPr>
            <a:r>
              <a:rPr lang="en-US" sz="9600" b="0" i="0" u="none" strike="noStrike" cap="none">
                <a:solidFill>
                  <a:schemeClr val="dk1"/>
                </a:solidFill>
                <a:latin typeface="Open Sans"/>
                <a:ea typeface="Open Sans"/>
                <a:cs typeface="Open Sans"/>
                <a:sym typeface="Open Sans"/>
              </a:rPr>
              <a:t>What choices did you have to make as a result of those challenges?</a:t>
            </a:r>
            <a:br>
              <a:rPr lang="en-US" sz="9600" b="0" i="0" u="none" strike="noStrike" cap="none">
                <a:solidFill>
                  <a:schemeClr val="dk1"/>
                </a:solidFill>
                <a:latin typeface="Open Sans"/>
                <a:ea typeface="Open Sans"/>
                <a:cs typeface="Open Sans"/>
                <a:sym typeface="Open Sans"/>
              </a:rPr>
            </a:br>
            <a:endParaRPr sz="9600" b="0" i="0" u="none" strike="noStrike" cap="none">
              <a:solidFill>
                <a:schemeClr val="dk1"/>
              </a:solidFill>
              <a:latin typeface="Open Sans"/>
              <a:ea typeface="Open Sans"/>
              <a:cs typeface="Open Sans"/>
              <a:sym typeface="Open Sans"/>
            </a:endParaRPr>
          </a:p>
          <a:p>
            <a:pPr marL="482600" marR="0" lvl="0" indent="-457200" algn="l" rtl="0">
              <a:lnSpc>
                <a:spcPct val="100000"/>
              </a:lnSpc>
              <a:spcBef>
                <a:spcPts val="640"/>
              </a:spcBef>
              <a:spcAft>
                <a:spcPts val="0"/>
              </a:spcAft>
              <a:buClr>
                <a:schemeClr val="dk1"/>
              </a:buClr>
              <a:buSzPct val="133333"/>
              <a:buFont typeface="Arial"/>
              <a:buChar char="•"/>
            </a:pPr>
            <a:r>
              <a:rPr lang="en-US" sz="9600" b="0" i="0" u="none" strike="noStrike" cap="none">
                <a:solidFill>
                  <a:schemeClr val="dk1"/>
                </a:solidFill>
                <a:latin typeface="Open Sans"/>
                <a:ea typeface="Open Sans"/>
                <a:cs typeface="Open Sans"/>
                <a:sym typeface="Open Sans"/>
              </a:rPr>
              <a:t>What was the outcome? How did it feel? How did it transform how you feel about your power to change the world?</a:t>
            </a:r>
            <a:endParaRPr/>
          </a:p>
          <a:p>
            <a:pPr marL="25400" marR="0" lvl="0" indent="0" algn="l" rtl="0">
              <a:lnSpc>
                <a:spcPct val="100000"/>
              </a:lnSpc>
              <a:spcBef>
                <a:spcPts val="640"/>
              </a:spcBef>
              <a:spcAft>
                <a:spcPts val="0"/>
              </a:spcAft>
              <a:buClr>
                <a:srgbClr val="888888"/>
              </a:buClr>
              <a:buSzPct val="160000"/>
              <a:buFont typeface="Arial"/>
              <a:buNone/>
            </a:pPr>
            <a:endParaRPr sz="8000" b="0" i="0" u="none" strike="noStrike" cap="none">
              <a:solidFill>
                <a:schemeClr val="dk1"/>
              </a:solidFill>
              <a:latin typeface="Open Sans"/>
              <a:ea typeface="Open Sans"/>
              <a:cs typeface="Open Sans"/>
              <a:sym typeface="Open Sans"/>
            </a:endParaRPr>
          </a:p>
          <a:p>
            <a:pPr marL="25400" marR="0" lvl="0" indent="0" algn="l" rtl="0">
              <a:lnSpc>
                <a:spcPct val="100000"/>
              </a:lnSpc>
              <a:spcBef>
                <a:spcPts val="640"/>
              </a:spcBef>
              <a:spcAft>
                <a:spcPts val="0"/>
              </a:spcAft>
              <a:buClr>
                <a:srgbClr val="888888"/>
              </a:buClr>
              <a:buSzPts val="3200"/>
              <a:buFont typeface="Arial"/>
              <a:buNone/>
            </a:pPr>
            <a:endParaRPr sz="2400" b="0" i="0" u="none" strike="noStrike" cap="none">
              <a:solidFill>
                <a:schemeClr val="dk1"/>
              </a:solidFill>
              <a:latin typeface="Open Sans"/>
              <a:ea typeface="Open Sans"/>
              <a:cs typeface="Open Sans"/>
              <a:sym typeface="Open Sans"/>
            </a:endParaRPr>
          </a:p>
          <a:p>
            <a:pPr marL="482600" marR="0" lvl="0" indent="-254000" algn="l" rtl="0">
              <a:lnSpc>
                <a:spcPct val="100000"/>
              </a:lnSpc>
              <a:spcBef>
                <a:spcPts val="640"/>
              </a:spcBef>
              <a:spcAft>
                <a:spcPts val="0"/>
              </a:spcAft>
              <a:buClr>
                <a:srgbClr val="888888"/>
              </a:buClr>
              <a:buSzPts val="3200"/>
              <a:buFont typeface="Arial"/>
              <a:buNone/>
            </a:pPr>
            <a:endParaRPr sz="3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f1ec144a3f_0_0"/>
          <p:cNvSpPr txBox="1">
            <a:spLocks noGrp="1"/>
          </p:cNvSpPr>
          <p:nvPr>
            <p:ph type="title"/>
          </p:nvPr>
        </p:nvSpPr>
        <p:spPr>
          <a:xfrm>
            <a:off x="2340609" y="91003"/>
            <a:ext cx="5894700" cy="771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latin typeface="Open Sans"/>
                <a:ea typeface="Open Sans"/>
                <a:cs typeface="Open Sans"/>
                <a:sym typeface="Open Sans"/>
              </a:rPr>
              <a:t>Mission &amp; Vision</a:t>
            </a:r>
            <a:endParaRPr>
              <a:latin typeface="Open Sans"/>
              <a:ea typeface="Open Sans"/>
              <a:cs typeface="Open Sans"/>
              <a:sym typeface="Open Sans"/>
            </a:endParaRPr>
          </a:p>
        </p:txBody>
      </p:sp>
      <p:sp>
        <p:nvSpPr>
          <p:cNvPr id="166" name="Google Shape;166;g1f1ec144a3f_0_0"/>
          <p:cNvSpPr txBox="1">
            <a:spLocks noGrp="1"/>
          </p:cNvSpPr>
          <p:nvPr>
            <p:ph type="body" idx="1"/>
          </p:nvPr>
        </p:nvSpPr>
        <p:spPr>
          <a:xfrm>
            <a:off x="310055" y="1209754"/>
            <a:ext cx="8523900" cy="3369300"/>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lnSpc>
                <a:spcPct val="100000"/>
              </a:lnSpc>
              <a:spcBef>
                <a:spcPts val="0"/>
              </a:spcBef>
              <a:spcAft>
                <a:spcPts val="0"/>
              </a:spcAft>
              <a:buClr>
                <a:schemeClr val="dk1"/>
              </a:buClr>
              <a:buSzPct val="100000"/>
              <a:buNone/>
            </a:pPr>
            <a:r>
              <a:rPr lang="en-US" b="1">
                <a:latin typeface="Open Sans"/>
                <a:ea typeface="Open Sans"/>
                <a:cs typeface="Open Sans"/>
                <a:sym typeface="Open Sans"/>
              </a:rPr>
              <a:t>Together Women Rise’s Mission</a:t>
            </a:r>
            <a:endParaRPr>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lang="en-US" b="1">
                <a:latin typeface="Open Sans"/>
                <a:ea typeface="Open Sans"/>
                <a:cs typeface="Open Sans"/>
                <a:sym typeface="Open Sans"/>
              </a:rPr>
              <a:t>Together Women Rise cultivates the collective power of community </a:t>
            </a:r>
            <a:br>
              <a:rPr lang="en-US">
                <a:latin typeface="Open Sans"/>
                <a:ea typeface="Open Sans"/>
                <a:cs typeface="Open Sans"/>
                <a:sym typeface="Open Sans"/>
              </a:rPr>
            </a:br>
            <a:r>
              <a:rPr lang="en-US" b="1">
                <a:latin typeface="Open Sans"/>
                <a:ea typeface="Open Sans"/>
                <a:cs typeface="Open Sans"/>
                <a:sym typeface="Open Sans"/>
              </a:rPr>
              <a:t>to achieve global gender equality.</a:t>
            </a:r>
            <a:br>
              <a:rPr lang="en-US">
                <a:latin typeface="Open Sans"/>
                <a:ea typeface="Open Sans"/>
                <a:cs typeface="Open Sans"/>
                <a:sym typeface="Open Sans"/>
              </a:rPr>
            </a:br>
            <a:r>
              <a:rPr lang="en-US">
                <a:latin typeface="Open Sans"/>
                <a:ea typeface="Open Sans"/>
                <a:cs typeface="Open Sans"/>
                <a:sym typeface="Open Sans"/>
              </a:rPr>
              <a:t> </a:t>
            </a:r>
            <a:endParaRPr>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lang="en-US" b="1">
                <a:latin typeface="Open Sans"/>
                <a:ea typeface="Open Sans"/>
                <a:cs typeface="Open Sans"/>
                <a:sym typeface="Open Sans"/>
              </a:rPr>
              <a:t>OUR VISION</a:t>
            </a:r>
            <a:endParaRPr>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lang="en-US" b="1">
                <a:latin typeface="Open Sans"/>
                <a:ea typeface="Open Sans"/>
                <a:cs typeface="Open Sans"/>
                <a:sym typeface="Open Sans"/>
              </a:rPr>
              <a:t>Together Women Rise envisions a world where every person</a:t>
            </a:r>
            <a:br>
              <a:rPr lang="en-US" b="1">
                <a:latin typeface="Open Sans"/>
                <a:ea typeface="Open Sans"/>
                <a:cs typeface="Open Sans"/>
                <a:sym typeface="Open Sans"/>
              </a:rPr>
            </a:br>
            <a:r>
              <a:rPr lang="en-US" b="1">
                <a:latin typeface="Open Sans"/>
                <a:ea typeface="Open Sans"/>
                <a:cs typeface="Open Sans"/>
                <a:sym typeface="Open Sans"/>
              </a:rPr>
              <a:t>has the same opportunities to thrive</a:t>
            </a:r>
            <a:br>
              <a:rPr lang="en-US" b="1">
                <a:latin typeface="Open Sans"/>
                <a:ea typeface="Open Sans"/>
                <a:cs typeface="Open Sans"/>
                <a:sym typeface="Open Sans"/>
              </a:rPr>
            </a:br>
            <a:r>
              <a:rPr lang="en-US" b="1">
                <a:latin typeface="Open Sans"/>
                <a:ea typeface="Open Sans"/>
                <a:cs typeface="Open Sans"/>
                <a:sym typeface="Open Sans"/>
              </a:rPr>
              <a:t>regardless of their gender or where they live.</a:t>
            </a:r>
            <a:endParaRPr>
              <a:latin typeface="Open Sans"/>
              <a:ea typeface="Open Sans"/>
              <a:cs typeface="Open Sans"/>
              <a:sym typeface="Open Sans"/>
            </a:endParaRPr>
          </a:p>
        </p:txBody>
      </p:sp>
      <p:pic>
        <p:nvPicPr>
          <p:cNvPr id="167" name="Google Shape;167;g1f1ec144a3f_0_0"/>
          <p:cNvPicPr preferRelativeResize="0"/>
          <p:nvPr/>
        </p:nvPicPr>
        <p:blipFill rotWithShape="1">
          <a:blip r:embed="rId3">
            <a:alphaModFix/>
          </a:blip>
          <a:srcRect/>
          <a:stretch/>
        </p:blipFill>
        <p:spPr>
          <a:xfrm>
            <a:off x="0" y="135015"/>
            <a:ext cx="2451970" cy="68295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g1f1ec144a3f_0_419"/>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409" name="Google Shape;409;g1f1ec144a3f_0_419"/>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410" name="Google Shape;410;g1f1ec144a3f_0_419"/>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411" name="Google Shape;411;g1f1ec144a3f_0_419"/>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2" name="Google Shape;412;g1f1ec144a3f_0_419"/>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413" name="Google Shape;413;g1f1ec144a3f_0_419"/>
          <p:cNvSpPr txBox="1"/>
          <p:nvPr/>
        </p:nvSpPr>
        <p:spPr>
          <a:xfrm>
            <a:off x="610650" y="1652400"/>
            <a:ext cx="7922700" cy="226212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3200" b="1" i="0" u="none" strike="noStrike" cap="none">
                <a:solidFill>
                  <a:schemeClr val="dk1"/>
                </a:solidFill>
                <a:latin typeface="Open Sans"/>
                <a:ea typeface="Open Sans"/>
                <a:cs typeface="Open Sans"/>
                <a:sym typeface="Open Sans"/>
              </a:rPr>
              <a:t>Lobby meeting update:</a:t>
            </a:r>
            <a:endParaRPr/>
          </a:p>
          <a:p>
            <a:pPr marL="0" marR="0" lvl="0" indent="0" algn="ctr" rtl="0">
              <a:lnSpc>
                <a:spcPct val="100000"/>
              </a:lnSpc>
              <a:spcBef>
                <a:spcPts val="640"/>
              </a:spcBef>
              <a:spcAft>
                <a:spcPts val="0"/>
              </a:spcAft>
              <a:buClr>
                <a:srgbClr val="000000"/>
              </a:buClr>
              <a:buSzPts val="2400"/>
              <a:buFont typeface="Arial"/>
              <a:buNone/>
            </a:pPr>
            <a:r>
              <a:rPr lang="en-US" sz="3200" b="1" i="0" u="none" strike="noStrike" cap="none">
                <a:solidFill>
                  <a:schemeClr val="dk1"/>
                </a:solidFill>
                <a:latin typeface="Open Sans"/>
                <a:ea typeface="Open Sans"/>
                <a:cs typeface="Open Sans"/>
                <a:sym typeface="Open Sans"/>
              </a:rPr>
              <a:t>Who has met with their member of Congress so far?</a:t>
            </a:r>
            <a:endParaRPr sz="3200" b="1" i="0" u="none" strike="noStrike" cap="none">
              <a:solidFill>
                <a:schemeClr val="dk1"/>
              </a:solidFill>
              <a:latin typeface="Open Sans"/>
              <a:ea typeface="Open Sans"/>
              <a:cs typeface="Open Sans"/>
              <a:sym typeface="Open Sans"/>
            </a:endParaRPr>
          </a:p>
          <a:p>
            <a:pPr marL="0" marR="0" lvl="0" indent="0" algn="ctr" rtl="0">
              <a:lnSpc>
                <a:spcPct val="100000"/>
              </a:lnSpc>
              <a:spcBef>
                <a:spcPts val="640"/>
              </a:spcBef>
              <a:spcAft>
                <a:spcPts val="0"/>
              </a:spcAft>
              <a:buClr>
                <a:srgbClr val="000000"/>
              </a:buClr>
              <a:buSzPts val="2400"/>
              <a:buFont typeface="Arial"/>
              <a:buNone/>
            </a:pPr>
            <a:endParaRPr sz="24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418"/>
        <p:cNvGrpSpPr/>
        <p:nvPr/>
      </p:nvGrpSpPr>
      <p:grpSpPr>
        <a:xfrm>
          <a:off x="0" y="0"/>
          <a:ext cx="0" cy="0"/>
          <a:chOff x="0" y="0"/>
          <a:chExt cx="0" cy="0"/>
        </a:xfrm>
      </p:grpSpPr>
      <p:sp>
        <p:nvSpPr>
          <p:cNvPr id="419" name="Google Shape;419;g1f1ec144a3f_0_442"/>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420" name="Google Shape;420;g1f1ec144a3f_0_442"/>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421" name="Google Shape;421;g1f1ec144a3f_0_442"/>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2" name="Google Shape;422;g1f1ec144a3f_0_442"/>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423" name="Google Shape;423;g1f1ec144a3f_0_442"/>
          <p:cNvSpPr txBox="1"/>
          <p:nvPr/>
        </p:nvSpPr>
        <p:spPr>
          <a:xfrm>
            <a:off x="1474675" y="-95800"/>
            <a:ext cx="7590300" cy="164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3000" b="1" i="0" u="none" strike="noStrike" cap="none">
                <a:solidFill>
                  <a:schemeClr val="dk1"/>
                </a:solidFill>
                <a:latin typeface="Open Sans"/>
                <a:ea typeface="Open Sans"/>
                <a:cs typeface="Open Sans"/>
                <a:sym typeface="Open Sans"/>
              </a:rPr>
              <a:t>Step One: </a:t>
            </a:r>
            <a:endParaRPr sz="3000" b="1" i="0" u="none" strike="noStrike" cap="none">
              <a:solidFill>
                <a:schemeClr val="dk1"/>
              </a:solidFill>
              <a:latin typeface="Open Sans"/>
              <a:ea typeface="Open Sans"/>
              <a:cs typeface="Open Sans"/>
              <a:sym typeface="Open Sans"/>
            </a:endParaRPr>
          </a:p>
          <a:p>
            <a:pPr marL="0" marR="0" lvl="0" indent="0" algn="ctr" rtl="0">
              <a:lnSpc>
                <a:spcPct val="100000"/>
              </a:lnSpc>
              <a:spcBef>
                <a:spcPts val="640"/>
              </a:spcBef>
              <a:spcAft>
                <a:spcPts val="0"/>
              </a:spcAft>
              <a:buClr>
                <a:srgbClr val="000000"/>
              </a:buClr>
              <a:buSzPts val="2400"/>
              <a:buFont typeface="Arial"/>
              <a:buNone/>
            </a:pPr>
            <a:r>
              <a:rPr lang="en-US" sz="3000" b="1" i="0" u="none" strike="noStrike" cap="none">
                <a:solidFill>
                  <a:schemeClr val="dk1"/>
                </a:solidFill>
                <a:latin typeface="Open Sans"/>
                <a:ea typeface="Open Sans"/>
                <a:cs typeface="Open Sans"/>
                <a:sym typeface="Open Sans"/>
              </a:rPr>
              <a:t>Get the meeting!</a:t>
            </a:r>
            <a:endParaRPr sz="3000" b="1" i="0" u="none" strike="noStrike" cap="none">
              <a:solidFill>
                <a:schemeClr val="dk1"/>
              </a:solidFill>
              <a:latin typeface="Open Sans"/>
              <a:ea typeface="Open Sans"/>
              <a:cs typeface="Open Sans"/>
              <a:sym typeface="Open Sans"/>
            </a:endParaRPr>
          </a:p>
          <a:p>
            <a:pPr marL="0" marR="0" lvl="0" indent="0" algn="ctr" rtl="0">
              <a:lnSpc>
                <a:spcPct val="100000"/>
              </a:lnSpc>
              <a:spcBef>
                <a:spcPts val="640"/>
              </a:spcBef>
              <a:spcAft>
                <a:spcPts val="0"/>
              </a:spcAft>
              <a:buClr>
                <a:srgbClr val="000000"/>
              </a:buClr>
              <a:buSzPts val="2400"/>
              <a:buFont typeface="Arial"/>
              <a:buNone/>
            </a:pPr>
            <a:endParaRPr sz="2400" b="0" i="0" u="none" strike="noStrike" cap="none">
              <a:solidFill>
                <a:schemeClr val="dk1"/>
              </a:solidFill>
              <a:latin typeface="Open Sans"/>
              <a:ea typeface="Open Sans"/>
              <a:cs typeface="Open Sans"/>
              <a:sym typeface="Open Sans"/>
            </a:endParaRPr>
          </a:p>
        </p:txBody>
      </p:sp>
      <p:sp>
        <p:nvSpPr>
          <p:cNvPr id="424" name="Google Shape;424;g1f1ec144a3f_0_442"/>
          <p:cNvSpPr txBox="1"/>
          <p:nvPr/>
        </p:nvSpPr>
        <p:spPr>
          <a:xfrm>
            <a:off x="26400" y="1071000"/>
            <a:ext cx="9091200" cy="4272900"/>
          </a:xfrm>
          <a:prstGeom prst="rect">
            <a:avLst/>
          </a:prstGeom>
          <a:noFill/>
          <a:ln>
            <a:noFill/>
          </a:ln>
        </p:spPr>
        <p:txBody>
          <a:bodyPr spcFirstLastPara="1" wrap="square" lIns="91425" tIns="91425" rIns="91425" bIns="91425" anchor="t" anchorCtr="0">
            <a:spAutoFit/>
          </a:bodyPr>
          <a:lstStyle/>
          <a:p>
            <a:pPr marL="457200" marR="0" lvl="0" indent="-374650" algn="l" rtl="0">
              <a:lnSpc>
                <a:spcPct val="115000"/>
              </a:lnSpc>
              <a:spcBef>
                <a:spcPts val="1000"/>
              </a:spcBef>
              <a:spcAft>
                <a:spcPts val="0"/>
              </a:spcAft>
              <a:buClr>
                <a:schemeClr val="dk1"/>
              </a:buClr>
              <a:buSzPts val="2300"/>
              <a:buFont typeface="Open Sans"/>
              <a:buChar char="●"/>
            </a:pPr>
            <a:r>
              <a:rPr lang="en-US" sz="2300" b="0" i="0" u="none" strike="noStrike" cap="none">
                <a:solidFill>
                  <a:schemeClr val="dk1"/>
                </a:solidFill>
                <a:latin typeface="Open Sans"/>
                <a:ea typeface="Open Sans"/>
                <a:cs typeface="Open Sans"/>
                <a:sym typeface="Open Sans"/>
              </a:rPr>
              <a:t>Request to meet with your member of Congress:</a:t>
            </a:r>
            <a:endParaRPr sz="2300" b="0" i="0" u="none" strike="noStrike" cap="none">
              <a:solidFill>
                <a:schemeClr val="dk1"/>
              </a:solidFill>
              <a:latin typeface="Open Sans"/>
              <a:ea typeface="Open Sans"/>
              <a:cs typeface="Open Sans"/>
              <a:sym typeface="Open Sans"/>
            </a:endParaRPr>
          </a:p>
          <a:p>
            <a:pPr marL="12700" marR="0" lvl="0" indent="0" algn="l" rtl="0">
              <a:lnSpc>
                <a:spcPct val="115000"/>
              </a:lnSpc>
              <a:spcBef>
                <a:spcPts val="1200"/>
              </a:spcBef>
              <a:spcAft>
                <a:spcPts val="0"/>
              </a:spcAft>
              <a:buClr>
                <a:srgbClr val="000000"/>
              </a:buClr>
              <a:buSzPts val="2300"/>
              <a:buFont typeface="Arial"/>
              <a:buNone/>
            </a:pPr>
            <a:r>
              <a:rPr lang="en-US" sz="2300" b="0" i="0" u="none" strike="noStrike" cap="none">
                <a:solidFill>
                  <a:schemeClr val="dk1"/>
                </a:solidFill>
                <a:latin typeface="Open Sans"/>
                <a:ea typeface="Open Sans"/>
                <a:cs typeface="Open Sans"/>
                <a:sym typeface="Open Sans"/>
              </a:rPr>
              <a:t>a) Use</a:t>
            </a:r>
            <a:r>
              <a:rPr lang="en-US" sz="2300" b="0" i="0" u="none" strike="noStrike" cap="none">
                <a:solidFill>
                  <a:schemeClr val="dk1"/>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 </a:t>
            </a:r>
            <a:r>
              <a:rPr lang="en-US" sz="2300" b="0" i="0" u="sng" strike="noStrike" cap="none">
                <a:solidFill>
                  <a:schemeClr val="hlink"/>
                </a:solidFill>
                <a:latin typeface="Open Sans"/>
                <a:ea typeface="Open Sans"/>
                <a:cs typeface="Open Sans"/>
                <a:sym typeface="Open Sans"/>
                <a:hlinkClick r:id="rId4"/>
              </a:rPr>
              <a:t>Legislator Lookup</a:t>
            </a:r>
            <a:r>
              <a:rPr lang="en-US" sz="2300" b="0" i="0" u="none" strike="noStrike" cap="none">
                <a:solidFill>
                  <a:schemeClr val="dk1"/>
                </a:solidFill>
                <a:latin typeface="Open Sans"/>
                <a:ea typeface="Open Sans"/>
                <a:cs typeface="Open Sans"/>
                <a:sym typeface="Open Sans"/>
              </a:rPr>
              <a:t>, find  </a:t>
            </a:r>
            <a:r>
              <a:rPr lang="en-US" sz="2300" b="1" i="0" u="none" strike="noStrike" cap="none">
                <a:solidFill>
                  <a:schemeClr val="dk1"/>
                </a:solidFill>
                <a:latin typeface="Open Sans"/>
                <a:ea typeface="Open Sans"/>
                <a:cs typeface="Open Sans"/>
                <a:sym typeface="Open Sans"/>
              </a:rPr>
              <a:t>the scheduler</a:t>
            </a:r>
            <a:endParaRPr sz="2300" b="1" i="0" u="none" strike="noStrike" cap="none">
              <a:solidFill>
                <a:schemeClr val="dk1"/>
              </a:solidFill>
              <a:latin typeface="Open Sans"/>
              <a:ea typeface="Open Sans"/>
              <a:cs typeface="Open Sans"/>
              <a:sym typeface="Open Sans"/>
            </a:endParaRPr>
          </a:p>
          <a:p>
            <a:pPr marL="12700" marR="0" lvl="0" indent="0" algn="l" rtl="0">
              <a:lnSpc>
                <a:spcPct val="115000"/>
              </a:lnSpc>
              <a:spcBef>
                <a:spcPts val="1200"/>
              </a:spcBef>
              <a:spcAft>
                <a:spcPts val="0"/>
              </a:spcAft>
              <a:buClr>
                <a:srgbClr val="000000"/>
              </a:buClr>
              <a:buSzPts val="2300"/>
              <a:buFont typeface="Arial"/>
              <a:buNone/>
            </a:pPr>
            <a:r>
              <a:rPr lang="en-US" sz="2300" b="0" i="0" u="none" strike="noStrike" cap="none">
                <a:solidFill>
                  <a:schemeClr val="dk1"/>
                </a:solidFill>
                <a:latin typeface="Open Sans"/>
                <a:ea typeface="Open Sans"/>
                <a:cs typeface="Open Sans"/>
                <a:sym typeface="Open Sans"/>
              </a:rPr>
              <a:t>b) Use</a:t>
            </a:r>
            <a:r>
              <a:rPr lang="en-US" sz="2300" b="0" i="0" u="none" strike="noStrike" cap="none">
                <a:solidFill>
                  <a:schemeClr val="dk1"/>
                </a:solidFill>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 </a:t>
            </a:r>
            <a:r>
              <a:rPr lang="en-US" sz="2300" b="0" i="0" u="sng" strike="noStrike" cap="none">
                <a:solidFill>
                  <a:schemeClr val="hlink"/>
                </a:solidFill>
                <a:latin typeface="Open Sans"/>
                <a:ea typeface="Open Sans"/>
                <a:cs typeface="Open Sans"/>
                <a:sym typeface="Open Sans"/>
                <a:hlinkClick r:id="rId5"/>
              </a:rPr>
              <a:t>sample meeting request letter</a:t>
            </a:r>
            <a:r>
              <a:rPr lang="en-US" sz="2300" b="0" i="0" u="none" strike="noStrike" cap="none">
                <a:solidFill>
                  <a:schemeClr val="dk1"/>
                </a:solidFill>
                <a:latin typeface="Open Sans"/>
                <a:ea typeface="Open Sans"/>
                <a:cs typeface="Open Sans"/>
                <a:sym typeface="Open Sans"/>
              </a:rPr>
              <a:t>, copy staff (</a:t>
            </a:r>
            <a:r>
              <a:rPr lang="en-US" sz="2300" b="1" i="0" u="none" strike="noStrike" cap="none">
                <a:solidFill>
                  <a:schemeClr val="dk1"/>
                </a:solidFill>
                <a:latin typeface="Open Sans"/>
                <a:ea typeface="Open Sans"/>
                <a:cs typeface="Open Sans"/>
                <a:sym typeface="Open Sans"/>
              </a:rPr>
              <a:t>Follow up on the request!)</a:t>
            </a:r>
            <a:endParaRPr sz="2300" b="0" i="0" u="none" strike="noStrike" cap="none">
              <a:solidFill>
                <a:schemeClr val="dk1"/>
              </a:solidFill>
              <a:latin typeface="Open Sans"/>
              <a:ea typeface="Open Sans"/>
              <a:cs typeface="Open Sans"/>
              <a:sym typeface="Open Sans"/>
            </a:endParaRPr>
          </a:p>
          <a:p>
            <a:pPr marL="457200" marR="0" lvl="0" indent="-374650" algn="l" rtl="0">
              <a:lnSpc>
                <a:spcPct val="115000"/>
              </a:lnSpc>
              <a:spcBef>
                <a:spcPts val="1200"/>
              </a:spcBef>
              <a:spcAft>
                <a:spcPts val="0"/>
              </a:spcAft>
              <a:buClr>
                <a:schemeClr val="dk1"/>
              </a:buClr>
              <a:buSzPts val="2300"/>
              <a:buFont typeface="Open Sans"/>
              <a:buChar char="●"/>
            </a:pPr>
            <a:r>
              <a:rPr lang="en-US" sz="2300" b="0" i="0" u="none" strike="noStrike" cap="none">
                <a:solidFill>
                  <a:schemeClr val="dk1"/>
                </a:solidFill>
                <a:latin typeface="Open Sans"/>
                <a:ea typeface="Open Sans"/>
                <a:cs typeface="Open Sans"/>
                <a:sym typeface="Open Sans"/>
              </a:rPr>
              <a:t>Request times that work with the people you want to join you if possible</a:t>
            </a:r>
            <a:endParaRPr sz="2300" b="0" i="0" u="none" strike="noStrike" cap="none">
              <a:solidFill>
                <a:schemeClr val="dk1"/>
              </a:solidFill>
              <a:latin typeface="Open Sans"/>
              <a:ea typeface="Open Sans"/>
              <a:cs typeface="Open Sans"/>
              <a:sym typeface="Open Sans"/>
            </a:endParaRPr>
          </a:p>
          <a:p>
            <a:pPr marL="457200" marR="0" lvl="0" indent="-374650" algn="l" rtl="0">
              <a:lnSpc>
                <a:spcPct val="115000"/>
              </a:lnSpc>
              <a:spcBef>
                <a:spcPts val="0"/>
              </a:spcBef>
              <a:spcAft>
                <a:spcPts val="0"/>
              </a:spcAft>
              <a:buClr>
                <a:schemeClr val="dk1"/>
              </a:buClr>
              <a:buSzPts val="2300"/>
              <a:buFont typeface="Open Sans"/>
              <a:buChar char="●"/>
            </a:pPr>
            <a:r>
              <a:rPr lang="en-US" sz="2300" b="0" i="0" u="none" strike="noStrike" cap="none">
                <a:solidFill>
                  <a:schemeClr val="dk1"/>
                </a:solidFill>
                <a:latin typeface="Open Sans"/>
                <a:ea typeface="Open Sans"/>
                <a:cs typeface="Open Sans"/>
                <a:sym typeface="Open Sans"/>
              </a:rPr>
              <a:t>Still out of your comfort zone - try joining a meeting held by your local RESULTS group!</a:t>
            </a:r>
            <a:endParaRPr sz="23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12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429"/>
        <p:cNvGrpSpPr/>
        <p:nvPr/>
      </p:nvGrpSpPr>
      <p:grpSpPr>
        <a:xfrm>
          <a:off x="0" y="0"/>
          <a:ext cx="0" cy="0"/>
          <a:chOff x="0" y="0"/>
          <a:chExt cx="0" cy="0"/>
        </a:xfrm>
      </p:grpSpPr>
      <p:sp>
        <p:nvSpPr>
          <p:cNvPr id="430" name="Google Shape;430;g1f1ec144a3f_0_468"/>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431" name="Google Shape;431;g1f1ec144a3f_0_468"/>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432" name="Google Shape;432;g1f1ec144a3f_0_468"/>
          <p:cNvSpPr txBox="1"/>
          <p:nvPr/>
        </p:nvSpPr>
        <p:spPr>
          <a:xfrm>
            <a:off x="152400" y="152400"/>
            <a:ext cx="8531100" cy="4932900"/>
          </a:xfrm>
          <a:prstGeom prst="rect">
            <a:avLst/>
          </a:prstGeom>
          <a:noFill/>
          <a:ln>
            <a:noFill/>
          </a:ln>
        </p:spPr>
        <p:txBody>
          <a:bodyPr spcFirstLastPara="1" wrap="square" lIns="91425" tIns="91425" rIns="91425" bIns="91425" anchor="ctr" anchorCtr="0">
            <a:noAutofit/>
          </a:bodyPr>
          <a:lstStyle/>
          <a:p>
            <a:pPr marL="457200" marR="0" lvl="0" indent="-406400" algn="l" rtl="0">
              <a:lnSpc>
                <a:spcPct val="115000"/>
              </a:lnSpc>
              <a:spcBef>
                <a:spcPts val="0"/>
              </a:spcBef>
              <a:spcAft>
                <a:spcPts val="0"/>
              </a:spcAft>
              <a:buClr>
                <a:schemeClr val="dk1"/>
              </a:buClr>
              <a:buSzPts val="2800"/>
              <a:buFont typeface="Open Sans"/>
              <a:buChar char="●"/>
            </a:pPr>
            <a:r>
              <a:rPr lang="en-US" sz="2800" b="0" i="0" u="none" strike="noStrike" cap="none">
                <a:solidFill>
                  <a:schemeClr val="dk1"/>
                </a:solidFill>
                <a:latin typeface="Open Sans"/>
                <a:ea typeface="Open Sans"/>
                <a:cs typeface="Open Sans"/>
                <a:sym typeface="Open Sans"/>
              </a:rPr>
              <a:t>Create an agenda and assign roles using the </a:t>
            </a:r>
            <a:r>
              <a:rPr lang="en-US" sz="2800" b="0" i="0" u="sng" strike="noStrike" cap="none">
                <a:solidFill>
                  <a:schemeClr val="hlink"/>
                </a:solidFill>
                <a:latin typeface="Open Sans"/>
                <a:ea typeface="Open Sans"/>
                <a:cs typeface="Open Sans"/>
                <a:sym typeface="Open Sans"/>
                <a:hlinkClick r:id="rId3"/>
              </a:rPr>
              <a:t>RESULTS Lobby Planning Form</a:t>
            </a:r>
            <a:endParaRPr sz="2800" b="0" i="0" u="none" strike="noStrike" cap="none">
              <a:solidFill>
                <a:schemeClr val="dk1"/>
              </a:solidFill>
              <a:latin typeface="Open Sans"/>
              <a:ea typeface="Open Sans"/>
              <a:cs typeface="Open Sans"/>
              <a:sym typeface="Open Sans"/>
            </a:endParaRPr>
          </a:p>
          <a:p>
            <a:pPr marL="457200" marR="0" lvl="0" indent="-406400" algn="l" rtl="0">
              <a:lnSpc>
                <a:spcPct val="115000"/>
              </a:lnSpc>
              <a:spcBef>
                <a:spcPts val="0"/>
              </a:spcBef>
              <a:spcAft>
                <a:spcPts val="0"/>
              </a:spcAft>
              <a:buClr>
                <a:schemeClr val="dk1"/>
              </a:buClr>
              <a:buSzPts val="2800"/>
              <a:buFont typeface="Open Sans"/>
              <a:buChar char="●"/>
            </a:pPr>
            <a:r>
              <a:rPr lang="en-US" sz="2800" b="0" i="0" u="none" strike="noStrike" cap="none">
                <a:solidFill>
                  <a:schemeClr val="dk1"/>
                </a:solidFill>
                <a:latin typeface="Open Sans"/>
                <a:ea typeface="Open Sans"/>
                <a:cs typeface="Open Sans"/>
                <a:sym typeface="Open Sans"/>
              </a:rPr>
              <a:t>Practice talking  points (EPIC)</a:t>
            </a:r>
            <a:endParaRPr sz="2800" b="0" i="0" u="none" strike="noStrike" cap="none">
              <a:solidFill>
                <a:schemeClr val="dk1"/>
              </a:solidFill>
              <a:latin typeface="Open Sans"/>
              <a:ea typeface="Open Sans"/>
              <a:cs typeface="Open Sans"/>
              <a:sym typeface="Open Sans"/>
            </a:endParaRPr>
          </a:p>
          <a:p>
            <a:pPr marL="457200" marR="0" lvl="0" indent="-406400" algn="l" rtl="0">
              <a:lnSpc>
                <a:spcPct val="115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Reconfirm your meeting the day before</a:t>
            </a:r>
            <a:endParaRPr sz="2800" b="0" i="0" u="none" strike="noStrike" cap="none">
              <a:solidFill>
                <a:schemeClr val="dk1"/>
              </a:solidFill>
              <a:latin typeface="Arial"/>
              <a:ea typeface="Arial"/>
              <a:cs typeface="Arial"/>
              <a:sym typeface="Arial"/>
            </a:endParaRPr>
          </a:p>
        </p:txBody>
      </p:sp>
      <p:sp>
        <p:nvSpPr>
          <p:cNvPr id="433" name="Google Shape;433;g1f1ec144a3f_0_468"/>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4" name="Google Shape;434;g1f1ec144a3f_0_468"/>
          <p:cNvPicPr preferRelativeResize="0"/>
          <p:nvPr/>
        </p:nvPicPr>
        <p:blipFill rotWithShape="1">
          <a:blip r:embed="rId4">
            <a:alphaModFix/>
          </a:blip>
          <a:srcRect/>
          <a:stretch/>
        </p:blipFill>
        <p:spPr>
          <a:xfrm>
            <a:off x="0" y="135015"/>
            <a:ext cx="2451970" cy="682957"/>
          </a:xfrm>
          <a:prstGeom prst="rect">
            <a:avLst/>
          </a:prstGeom>
          <a:noFill/>
          <a:ln>
            <a:noFill/>
          </a:ln>
        </p:spPr>
      </p:pic>
      <p:sp>
        <p:nvSpPr>
          <p:cNvPr id="435" name="Google Shape;435;g1f1ec144a3f_0_468"/>
          <p:cNvSpPr txBox="1"/>
          <p:nvPr/>
        </p:nvSpPr>
        <p:spPr>
          <a:xfrm>
            <a:off x="1461625" y="56600"/>
            <a:ext cx="7590300" cy="1549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2700" b="1" i="0" u="none" strike="noStrike" cap="none">
                <a:solidFill>
                  <a:schemeClr val="dk1"/>
                </a:solidFill>
                <a:latin typeface="Open Sans"/>
                <a:ea typeface="Open Sans"/>
                <a:cs typeface="Open Sans"/>
                <a:sym typeface="Open Sans"/>
              </a:rPr>
              <a:t>Step Two: </a:t>
            </a:r>
            <a:endParaRPr sz="2700" b="1" i="0" u="none" strike="noStrike" cap="none">
              <a:solidFill>
                <a:schemeClr val="dk1"/>
              </a:solidFill>
              <a:latin typeface="Open Sans"/>
              <a:ea typeface="Open Sans"/>
              <a:cs typeface="Open Sans"/>
              <a:sym typeface="Open Sans"/>
            </a:endParaRPr>
          </a:p>
          <a:p>
            <a:pPr marL="0" marR="0" lvl="0" indent="0" algn="ctr" rtl="0">
              <a:lnSpc>
                <a:spcPct val="100000"/>
              </a:lnSpc>
              <a:spcBef>
                <a:spcPts val="640"/>
              </a:spcBef>
              <a:spcAft>
                <a:spcPts val="0"/>
              </a:spcAft>
              <a:buClr>
                <a:srgbClr val="000000"/>
              </a:buClr>
              <a:buSzPts val="2400"/>
              <a:buFont typeface="Arial"/>
              <a:buNone/>
            </a:pPr>
            <a:r>
              <a:rPr lang="en-US" sz="2700" b="1" i="0" u="none" strike="noStrike" cap="none">
                <a:solidFill>
                  <a:schemeClr val="dk1"/>
                </a:solidFill>
                <a:latin typeface="Open Sans"/>
                <a:ea typeface="Open Sans"/>
                <a:cs typeface="Open Sans"/>
                <a:sym typeface="Open Sans"/>
              </a:rPr>
              <a:t>Plan for the meeting!</a:t>
            </a:r>
            <a:endParaRPr sz="2700" b="1" i="0" u="none" strike="noStrike" cap="none">
              <a:solidFill>
                <a:schemeClr val="dk1"/>
              </a:solidFill>
              <a:latin typeface="Open Sans"/>
              <a:ea typeface="Open Sans"/>
              <a:cs typeface="Open Sans"/>
              <a:sym typeface="Open Sans"/>
            </a:endParaRPr>
          </a:p>
          <a:p>
            <a:pPr marL="0" marR="0" lvl="0" indent="0" algn="ctr" rtl="0">
              <a:lnSpc>
                <a:spcPct val="100000"/>
              </a:lnSpc>
              <a:spcBef>
                <a:spcPts val="640"/>
              </a:spcBef>
              <a:spcAft>
                <a:spcPts val="0"/>
              </a:spcAft>
              <a:buClr>
                <a:srgbClr val="000000"/>
              </a:buClr>
              <a:buSzPts val="2400"/>
              <a:buFont typeface="Arial"/>
              <a:buNone/>
            </a:pPr>
            <a:endParaRPr sz="24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440"/>
        <p:cNvGrpSpPr/>
        <p:nvPr/>
      </p:nvGrpSpPr>
      <p:grpSpPr>
        <a:xfrm>
          <a:off x="0" y="0"/>
          <a:ext cx="0" cy="0"/>
          <a:chOff x="0" y="0"/>
          <a:chExt cx="0" cy="0"/>
        </a:xfrm>
      </p:grpSpPr>
      <p:sp>
        <p:nvSpPr>
          <p:cNvPr id="441" name="Google Shape;441;g1f1ec144a3f_0_480"/>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442" name="Google Shape;442;g1f1ec144a3f_0_480"/>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443" name="Google Shape;443;g1f1ec144a3f_0_480"/>
          <p:cNvSpPr txBox="1"/>
          <p:nvPr/>
        </p:nvSpPr>
        <p:spPr>
          <a:xfrm>
            <a:off x="66025" y="2936700"/>
            <a:ext cx="7544700" cy="3300300"/>
          </a:xfrm>
          <a:prstGeom prst="rect">
            <a:avLst/>
          </a:prstGeom>
          <a:noFill/>
          <a:ln>
            <a:noFill/>
          </a:ln>
        </p:spPr>
        <p:txBody>
          <a:bodyPr spcFirstLastPara="1" wrap="square" lIns="91425" tIns="91425" rIns="91425" bIns="91425" anchor="ctr" anchorCtr="0">
            <a:noAutofit/>
          </a:bodyPr>
          <a:lstStyle/>
          <a:p>
            <a:pPr marL="457200" marR="0" lvl="0" indent="-374650" algn="l" rtl="0">
              <a:lnSpc>
                <a:spcPct val="115000"/>
              </a:lnSpc>
              <a:spcBef>
                <a:spcPts val="0"/>
              </a:spcBef>
              <a:spcAft>
                <a:spcPts val="0"/>
              </a:spcAft>
              <a:buClr>
                <a:schemeClr val="dk1"/>
              </a:buClr>
              <a:buSzPts val="2300"/>
              <a:buFont typeface="Open Sans"/>
              <a:buChar char="●"/>
            </a:pPr>
            <a:r>
              <a:rPr lang="en-US" sz="2300" b="0" i="0" u="none" strike="noStrike" cap="none">
                <a:solidFill>
                  <a:schemeClr val="dk1"/>
                </a:solidFill>
                <a:latin typeface="Open Sans"/>
                <a:ea typeface="Open Sans"/>
                <a:cs typeface="Open Sans"/>
                <a:sym typeface="Open Sans"/>
              </a:rPr>
              <a:t>Send a thank you note and summary of asks</a:t>
            </a:r>
            <a:endParaRPr sz="2300" b="0" i="0" u="none" strike="noStrike" cap="none">
              <a:solidFill>
                <a:schemeClr val="dk1"/>
              </a:solidFill>
              <a:latin typeface="Open Sans"/>
              <a:ea typeface="Open Sans"/>
              <a:cs typeface="Open Sans"/>
              <a:sym typeface="Open Sans"/>
            </a:endParaRPr>
          </a:p>
          <a:p>
            <a:pPr marL="457200" marR="0" lvl="0" indent="-374650" algn="l" rtl="0">
              <a:lnSpc>
                <a:spcPct val="115000"/>
              </a:lnSpc>
              <a:spcBef>
                <a:spcPts val="0"/>
              </a:spcBef>
              <a:spcAft>
                <a:spcPts val="0"/>
              </a:spcAft>
              <a:buClr>
                <a:schemeClr val="dk1"/>
              </a:buClr>
              <a:buSzPts val="2300"/>
              <a:buFont typeface="Open Sans"/>
              <a:buChar char="●"/>
            </a:pPr>
            <a:r>
              <a:rPr lang="en-US" sz="2300" b="0" i="0" u="none" strike="noStrike" cap="none">
                <a:solidFill>
                  <a:schemeClr val="dk1"/>
                </a:solidFill>
                <a:latin typeface="Open Sans"/>
                <a:ea typeface="Open Sans"/>
                <a:cs typeface="Open Sans"/>
                <a:sym typeface="Open Sans"/>
              </a:rPr>
              <a:t>Report your meeting to your Rise Advocacy Chapter Coach</a:t>
            </a:r>
            <a:endParaRPr sz="2300" b="0" i="0" u="none" strike="noStrike" cap="none">
              <a:solidFill>
                <a:schemeClr val="dk1"/>
              </a:solidFill>
              <a:latin typeface="Open Sans"/>
              <a:ea typeface="Open Sans"/>
              <a:cs typeface="Open Sans"/>
              <a:sym typeface="Open Sans"/>
            </a:endParaRPr>
          </a:p>
          <a:p>
            <a:pPr marL="457200" marR="0" lvl="0" indent="-374650" algn="l" rtl="0">
              <a:lnSpc>
                <a:spcPct val="115000"/>
              </a:lnSpc>
              <a:spcBef>
                <a:spcPts val="0"/>
              </a:spcBef>
              <a:spcAft>
                <a:spcPts val="0"/>
              </a:spcAft>
              <a:buClr>
                <a:schemeClr val="dk1"/>
              </a:buClr>
              <a:buSzPts val="2300"/>
              <a:buFont typeface="Open Sans"/>
              <a:buChar char="●"/>
            </a:pPr>
            <a:r>
              <a:rPr lang="en-US" sz="2300" b="0" i="0" u="none" strike="noStrike" cap="none">
                <a:solidFill>
                  <a:schemeClr val="dk1"/>
                </a:solidFill>
                <a:latin typeface="Open Sans"/>
                <a:ea typeface="Open Sans"/>
                <a:cs typeface="Open Sans"/>
                <a:sym typeface="Open Sans"/>
              </a:rPr>
              <a:t>Continue to follow up on requests</a:t>
            </a:r>
            <a:endParaRPr sz="2300" b="0" i="0" u="none" strike="noStrike" cap="none">
              <a:solidFill>
                <a:schemeClr val="dk1"/>
              </a:solidFill>
              <a:latin typeface="Open Sans"/>
              <a:ea typeface="Open Sans"/>
              <a:cs typeface="Open Sans"/>
              <a:sym typeface="Open Sans"/>
            </a:endParaRPr>
          </a:p>
          <a:p>
            <a:pPr marL="457200" marR="0" lvl="0" indent="0" algn="l" rtl="0">
              <a:lnSpc>
                <a:spcPct val="115000"/>
              </a:lnSpc>
              <a:spcBef>
                <a:spcPts val="1200"/>
              </a:spcBef>
              <a:spcAft>
                <a:spcPts val="1200"/>
              </a:spcAft>
              <a:buClr>
                <a:srgbClr val="000000"/>
              </a:buClr>
              <a:buSzPts val="2800"/>
              <a:buFont typeface="Arial"/>
              <a:buNone/>
            </a:pPr>
            <a:endParaRPr sz="2800" b="0" i="0" u="none" strike="noStrike" cap="none">
              <a:solidFill>
                <a:schemeClr val="dk1"/>
              </a:solidFill>
              <a:latin typeface="Open Sans"/>
              <a:ea typeface="Open Sans"/>
              <a:cs typeface="Open Sans"/>
              <a:sym typeface="Open Sans"/>
            </a:endParaRPr>
          </a:p>
        </p:txBody>
      </p:sp>
      <p:sp>
        <p:nvSpPr>
          <p:cNvPr id="444" name="Google Shape;444;g1f1ec144a3f_0_480"/>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5" name="Google Shape;445;g1f1ec144a3f_0_480"/>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446" name="Google Shape;446;g1f1ec144a3f_0_480"/>
          <p:cNvSpPr txBox="1"/>
          <p:nvPr/>
        </p:nvSpPr>
        <p:spPr>
          <a:xfrm>
            <a:off x="1332800" y="-14650"/>
            <a:ext cx="7590300" cy="1467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2700" b="1" i="0" u="none" strike="noStrike" cap="none">
                <a:solidFill>
                  <a:schemeClr val="dk1"/>
                </a:solidFill>
                <a:latin typeface="Open Sans"/>
                <a:ea typeface="Open Sans"/>
                <a:cs typeface="Open Sans"/>
                <a:sym typeface="Open Sans"/>
              </a:rPr>
              <a:t>Step Three: </a:t>
            </a:r>
            <a:br>
              <a:rPr lang="en-US" sz="2700" b="1" i="0" u="none" strike="noStrike" cap="none">
                <a:solidFill>
                  <a:schemeClr val="dk1"/>
                </a:solidFill>
                <a:latin typeface="Open Sans"/>
                <a:ea typeface="Open Sans"/>
                <a:cs typeface="Open Sans"/>
                <a:sym typeface="Open Sans"/>
              </a:rPr>
            </a:br>
            <a:r>
              <a:rPr lang="en-US" sz="2700" b="1" i="0" u="none" strike="noStrike" cap="none">
                <a:solidFill>
                  <a:schemeClr val="dk1"/>
                </a:solidFill>
                <a:latin typeface="Open Sans"/>
                <a:ea typeface="Open Sans"/>
                <a:cs typeface="Open Sans"/>
                <a:sym typeface="Open Sans"/>
              </a:rPr>
              <a:t>Thank you’s and Follow Up</a:t>
            </a:r>
            <a:endParaRPr sz="2700" b="1" i="0" u="none" strike="noStrike" cap="none">
              <a:solidFill>
                <a:schemeClr val="dk1"/>
              </a:solidFill>
              <a:latin typeface="Open Sans"/>
              <a:ea typeface="Open Sans"/>
              <a:cs typeface="Open Sans"/>
              <a:sym typeface="Open Sans"/>
            </a:endParaRPr>
          </a:p>
          <a:p>
            <a:pPr marL="0" marR="0" lvl="0" indent="0" algn="ctr" rtl="0">
              <a:lnSpc>
                <a:spcPct val="100000"/>
              </a:lnSpc>
              <a:spcBef>
                <a:spcPts val="640"/>
              </a:spcBef>
              <a:spcAft>
                <a:spcPts val="0"/>
              </a:spcAft>
              <a:buClr>
                <a:srgbClr val="000000"/>
              </a:buClr>
              <a:buSzPts val="2400"/>
              <a:buFont typeface="Arial"/>
              <a:buNone/>
            </a:pPr>
            <a:endParaRPr sz="2400" b="0" i="0" u="none" strike="noStrike" cap="none">
              <a:solidFill>
                <a:schemeClr val="dk1"/>
              </a:solidFill>
              <a:latin typeface="Open Sans"/>
              <a:ea typeface="Open Sans"/>
              <a:cs typeface="Open Sans"/>
              <a:sym typeface="Open Sans"/>
            </a:endParaRPr>
          </a:p>
        </p:txBody>
      </p:sp>
      <p:pic>
        <p:nvPicPr>
          <p:cNvPr id="447" name="Google Shape;447;g1f1ec144a3f_0_480"/>
          <p:cNvPicPr preferRelativeResize="0"/>
          <p:nvPr/>
        </p:nvPicPr>
        <p:blipFill rotWithShape="1">
          <a:blip r:embed="rId4">
            <a:alphaModFix/>
          </a:blip>
          <a:srcRect l="3463" t="11940" r="2418" b="11856"/>
          <a:stretch/>
        </p:blipFill>
        <p:spPr>
          <a:xfrm>
            <a:off x="2764575" y="1048275"/>
            <a:ext cx="4260649" cy="241035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10"/>
          <p:cNvSpPr txBox="1">
            <a:spLocks noGrp="1"/>
          </p:cNvSpPr>
          <p:nvPr>
            <p:ph type="title"/>
          </p:nvPr>
        </p:nvSpPr>
        <p:spPr>
          <a:xfrm>
            <a:off x="0" y="2449074"/>
            <a:ext cx="9144000" cy="3363300"/>
          </a:xfrm>
          <a:prstGeom prst="rect">
            <a:avLst/>
          </a:prstGeom>
          <a:noFill/>
          <a:ln>
            <a:noFill/>
          </a:ln>
        </p:spPr>
        <p:txBody>
          <a:bodyPr spcFirstLastPara="1" wrap="square" lIns="91425" tIns="45700" rIns="91425" bIns="45700" anchor="ctr" anchorCtr="0">
            <a:noAutofit/>
          </a:bodyPr>
          <a:lstStyle/>
          <a:p>
            <a:pPr marL="101600" lvl="0" indent="0" algn="l" rtl="0">
              <a:lnSpc>
                <a:spcPct val="115000"/>
              </a:lnSpc>
              <a:spcBef>
                <a:spcPts val="0"/>
              </a:spcBef>
              <a:spcAft>
                <a:spcPts val="0"/>
              </a:spcAft>
              <a:buSzPts val="1800"/>
              <a:buNone/>
            </a:pPr>
            <a:r>
              <a:rPr lang="en-US" sz="2000" b="1" dirty="0">
                <a:latin typeface="Open Sans"/>
                <a:ea typeface="Open Sans"/>
                <a:cs typeface="Open Sans"/>
                <a:sym typeface="Open Sans"/>
              </a:rPr>
              <a:t> - Together Women Rise Grantees</a:t>
            </a:r>
            <a:r>
              <a:rPr lang="en-US" sz="2000" dirty="0">
                <a:latin typeface="Open Sans"/>
                <a:ea typeface="Open Sans"/>
                <a:cs typeface="Open Sans"/>
                <a:sym typeface="Open Sans"/>
              </a:rPr>
              <a:t> - Join the virtual national chapter meeting with a speaker from the grantee each month on the </a:t>
            </a:r>
            <a:r>
              <a:rPr lang="en-US" sz="2000" b="1" dirty="0">
                <a:latin typeface="Open Sans"/>
                <a:ea typeface="Open Sans"/>
                <a:cs typeface="Open Sans"/>
                <a:sym typeface="Open Sans"/>
              </a:rPr>
              <a:t>first Thursday of the month at 8 PM ET:</a:t>
            </a:r>
            <a:r>
              <a:rPr lang="en-US" sz="2000" dirty="0">
                <a:latin typeface="Open Sans"/>
                <a:ea typeface="Open Sans"/>
                <a:cs typeface="Open Sans"/>
                <a:sym typeface="Open Sans"/>
              </a:rPr>
              <a:t>  </a:t>
            </a:r>
            <a:r>
              <a:rPr lang="en-US" sz="2000" b="1" dirty="0">
                <a:latin typeface="Open Sans"/>
                <a:ea typeface="Open Sans"/>
                <a:cs typeface="Open Sans"/>
                <a:sym typeface="Open Sans"/>
              </a:rPr>
              <a:t>Thursday, April 4 </a:t>
            </a:r>
            <a:r>
              <a:rPr lang="en-US" sz="2000" u="sng" dirty="0">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https://togetherwomenrise.org/upcoming-events/</a:t>
            </a:r>
            <a:br>
              <a:rPr lang="en-US" sz="2000" b="1" u="sng" dirty="0">
                <a:solidFill>
                  <a:srgbClr val="1155CC"/>
                </a:solidFill>
                <a:latin typeface="Open Sans"/>
                <a:ea typeface="Open Sans"/>
                <a:cs typeface="Open Sans"/>
                <a:sym typeface="Open Sans"/>
              </a:rPr>
            </a:br>
            <a:br>
              <a:rPr lang="en-US" sz="2000" b="1" dirty="0">
                <a:latin typeface="Open Sans"/>
                <a:ea typeface="Open Sans"/>
                <a:cs typeface="Open Sans"/>
                <a:sym typeface="Open Sans"/>
              </a:rPr>
            </a:br>
            <a:r>
              <a:rPr lang="en-US" sz="2000" b="1" dirty="0">
                <a:latin typeface="Open Sans"/>
                <a:ea typeface="Open Sans"/>
                <a:cs typeface="Open Sans"/>
                <a:sym typeface="Open Sans"/>
              </a:rPr>
              <a:t> -  RESULTS April National Webinar</a:t>
            </a:r>
            <a:br>
              <a:rPr lang="en-US" sz="2000" b="1" dirty="0">
                <a:latin typeface="Open Sans"/>
                <a:ea typeface="Open Sans"/>
                <a:cs typeface="Open Sans"/>
                <a:sym typeface="Open Sans"/>
              </a:rPr>
            </a:br>
            <a:r>
              <a:rPr lang="en-US" sz="2000" b="1" dirty="0">
                <a:latin typeface="Open Sans"/>
                <a:ea typeface="Open Sans"/>
                <a:cs typeface="Open Sans"/>
                <a:sym typeface="Open Sans"/>
              </a:rPr>
              <a:t>Saturday, April 6 at 1:00 PM ET</a:t>
            </a:r>
            <a:br>
              <a:rPr lang="en-US" sz="2000" b="1" dirty="0">
                <a:latin typeface="Open Sans"/>
                <a:ea typeface="Open Sans"/>
                <a:cs typeface="Open Sans"/>
                <a:sym typeface="Open Sans"/>
              </a:rPr>
            </a:br>
            <a:r>
              <a:rPr lang="en-US" sz="2000" dirty="0">
                <a:latin typeface="Open Sans"/>
                <a:ea typeface="Open Sans"/>
                <a:cs typeface="Open Sans"/>
                <a:sym typeface="Open Sans"/>
              </a:rPr>
              <a:t>Speaker: RESULTS Founder, Sam Daley-Harris</a:t>
            </a:r>
            <a:br>
              <a:rPr lang="en-US" sz="2000" b="1" dirty="0">
                <a:latin typeface="Open Sans"/>
                <a:ea typeface="Open Sans"/>
                <a:cs typeface="Open Sans"/>
                <a:sym typeface="Open Sans"/>
              </a:rPr>
            </a:br>
            <a:br>
              <a:rPr lang="en-US" sz="2000" b="1" dirty="0">
                <a:latin typeface="Open Sans"/>
                <a:ea typeface="Open Sans"/>
                <a:cs typeface="Open Sans"/>
                <a:sym typeface="Open Sans"/>
              </a:rPr>
            </a:br>
            <a:r>
              <a:rPr lang="en-US" sz="2000" b="1" dirty="0">
                <a:latin typeface="Open Sans"/>
                <a:ea typeface="Open Sans"/>
                <a:cs typeface="Open Sans"/>
                <a:sym typeface="Open Sans"/>
              </a:rPr>
              <a:t> - Together Women Rise Advocacy Chapter Monthly Webinar</a:t>
            </a:r>
            <a:r>
              <a:rPr lang="en-US" sz="2000" dirty="0">
                <a:latin typeface="Open Sans"/>
                <a:ea typeface="Open Sans"/>
                <a:cs typeface="Open Sans"/>
                <a:sym typeface="Open Sans"/>
              </a:rPr>
              <a:t> </a:t>
            </a:r>
            <a:br>
              <a:rPr lang="en-US" sz="2000" dirty="0">
                <a:latin typeface="Open Sans"/>
                <a:ea typeface="Open Sans"/>
                <a:cs typeface="Open Sans"/>
                <a:sym typeface="Open Sans"/>
              </a:rPr>
            </a:br>
            <a:r>
              <a:rPr lang="en-US" sz="2000" b="1" dirty="0">
                <a:latin typeface="Open Sans"/>
                <a:ea typeface="Open Sans"/>
                <a:cs typeface="Open Sans"/>
                <a:sym typeface="Open Sans"/>
              </a:rPr>
              <a:t>Tuesday, April 16 at 8:30 PM ET</a:t>
            </a:r>
            <a:br>
              <a:rPr lang="en-US" sz="2000" dirty="0">
                <a:latin typeface="Open Sans"/>
                <a:ea typeface="Open Sans"/>
                <a:cs typeface="Open Sans"/>
                <a:sym typeface="Open Sans"/>
              </a:rPr>
            </a:br>
            <a:br>
              <a:rPr lang="en-US" sz="2000" dirty="0">
                <a:latin typeface="Open Sans"/>
                <a:ea typeface="Open Sans"/>
                <a:cs typeface="Open Sans"/>
                <a:sym typeface="Open Sans"/>
              </a:rPr>
            </a:br>
            <a:br>
              <a:rPr lang="en-US" sz="2000" b="1" dirty="0">
                <a:latin typeface="Open Sans"/>
                <a:ea typeface="Open Sans"/>
                <a:cs typeface="Open Sans"/>
                <a:sym typeface="Open Sans"/>
              </a:rPr>
            </a:br>
            <a:endParaRPr sz="2000" b="1" dirty="0">
              <a:latin typeface="Open Sans"/>
              <a:ea typeface="Open Sans"/>
              <a:cs typeface="Open Sans"/>
              <a:sym typeface="Open Sans"/>
            </a:endParaRPr>
          </a:p>
          <a:p>
            <a:pPr marL="0" lvl="0" indent="0" algn="ctr" rtl="0">
              <a:lnSpc>
                <a:spcPct val="100000"/>
              </a:lnSpc>
              <a:spcBef>
                <a:spcPts val="0"/>
              </a:spcBef>
              <a:spcAft>
                <a:spcPts val="0"/>
              </a:spcAft>
              <a:buClr>
                <a:schemeClr val="dk1"/>
              </a:buClr>
              <a:buSzPts val="3200"/>
              <a:buFont typeface="Open Sans"/>
              <a:buNone/>
            </a:pPr>
            <a:endParaRPr sz="3200" b="1" dirty="0">
              <a:latin typeface="Open Sans"/>
              <a:ea typeface="Open Sans"/>
              <a:cs typeface="Open Sans"/>
              <a:sym typeface="Open Sans"/>
            </a:endParaRPr>
          </a:p>
          <a:p>
            <a:pPr marL="0" lvl="0" indent="0" algn="ctr" rtl="0">
              <a:lnSpc>
                <a:spcPct val="100000"/>
              </a:lnSpc>
              <a:spcBef>
                <a:spcPts val="0"/>
              </a:spcBef>
              <a:spcAft>
                <a:spcPts val="0"/>
              </a:spcAft>
              <a:buClr>
                <a:schemeClr val="dk1"/>
              </a:buClr>
              <a:buSzPts val="3200"/>
              <a:buFont typeface="Open Sans"/>
              <a:buNone/>
            </a:pPr>
            <a:endParaRPr sz="3200" b="1" dirty="0">
              <a:latin typeface="Open Sans"/>
              <a:ea typeface="Open Sans"/>
              <a:cs typeface="Open Sans"/>
              <a:sym typeface="Open Sans"/>
            </a:endParaRPr>
          </a:p>
        </p:txBody>
      </p:sp>
      <p:sp>
        <p:nvSpPr>
          <p:cNvPr id="453" name="Google Shape;453;p10"/>
          <p:cNvSpPr txBox="1"/>
          <p:nvPr/>
        </p:nvSpPr>
        <p:spPr>
          <a:xfrm>
            <a:off x="2451975" y="137950"/>
            <a:ext cx="53064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3200" b="1" i="0" u="none" strike="noStrike" cap="none">
                <a:solidFill>
                  <a:schemeClr val="dk1"/>
                </a:solidFill>
                <a:latin typeface="Open Sans"/>
                <a:ea typeface="Open Sans"/>
                <a:cs typeface="Open Sans"/>
                <a:sym typeface="Open Sans"/>
              </a:rPr>
              <a:t>Join us!</a:t>
            </a:r>
            <a:endParaRPr sz="1400" b="0" i="0" u="none" strike="noStrike" cap="none">
              <a:solidFill>
                <a:srgbClr val="000000"/>
              </a:solidFill>
              <a:latin typeface="Calibri"/>
              <a:ea typeface="Calibri"/>
              <a:cs typeface="Calibri"/>
              <a:sym typeface="Calibri"/>
            </a:endParaRPr>
          </a:p>
        </p:txBody>
      </p:sp>
      <p:pic>
        <p:nvPicPr>
          <p:cNvPr id="454" name="Google Shape;454;p10"/>
          <p:cNvPicPr preferRelativeResize="0"/>
          <p:nvPr/>
        </p:nvPicPr>
        <p:blipFill rotWithShape="1">
          <a:blip r:embed="rId4">
            <a:alphaModFix/>
          </a:blip>
          <a:srcRect/>
          <a:stretch/>
        </p:blipFill>
        <p:spPr>
          <a:xfrm>
            <a:off x="0" y="135015"/>
            <a:ext cx="2451970" cy="68295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g14fc29c2861_0_0"/>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pic>
        <p:nvPicPr>
          <p:cNvPr id="460" name="Google Shape;460;g14fc29c2861_0_0"/>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461" name="Google Shape;461;g14fc29c2861_0_0"/>
          <p:cNvSpPr txBox="1"/>
          <p:nvPr/>
        </p:nvSpPr>
        <p:spPr>
          <a:xfrm>
            <a:off x="0" y="965200"/>
            <a:ext cx="8979000" cy="412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000" b="1" i="0" u="none" strike="noStrike" cap="none">
                <a:solidFill>
                  <a:srgbClr val="022077"/>
                </a:solidFill>
                <a:latin typeface="Open Sans"/>
                <a:ea typeface="Open Sans"/>
                <a:cs typeface="Open Sans"/>
                <a:sym typeface="Open Sans"/>
              </a:rPr>
              <a:t>Invite others to join us in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r>
              <a:rPr lang="en-US" sz="4000" b="1" i="0" u="none" strike="noStrike" cap="none">
                <a:solidFill>
                  <a:srgbClr val="022077"/>
                </a:solidFill>
                <a:latin typeface="Open Sans"/>
                <a:ea typeface="Open Sans"/>
                <a:cs typeface="Open Sans"/>
                <a:sym typeface="Open Sans"/>
              </a:rPr>
              <a:t>changing the world together!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endParaRPr sz="4000" b="1" i="0" u="none" strike="noStrike" cap="none">
              <a:solidFill>
                <a:srgbClr val="022077"/>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4800"/>
              <a:buFont typeface="Arial"/>
              <a:buNone/>
            </a:pPr>
            <a:r>
              <a:rPr lang="en-US" sz="2800" b="1" i="0" u="none" strike="noStrike" cap="none">
                <a:solidFill>
                  <a:srgbClr val="022077"/>
                </a:solidFill>
                <a:latin typeface="Open Sans"/>
                <a:ea typeface="Open Sans"/>
                <a:cs typeface="Open Sans"/>
                <a:sym typeface="Open Sans"/>
              </a:rPr>
              <a:t>Sign up here:</a:t>
            </a:r>
            <a:br>
              <a:rPr lang="en-US" sz="2800" b="1" i="0" u="none" strike="noStrike" cap="none">
                <a:solidFill>
                  <a:srgbClr val="022077"/>
                </a:solidFill>
                <a:latin typeface="Open Sans"/>
                <a:ea typeface="Open Sans"/>
                <a:cs typeface="Open Sans"/>
                <a:sym typeface="Open Sans"/>
              </a:rPr>
            </a:br>
            <a:r>
              <a:rPr lang="en-US" sz="2800" b="1" i="0" u="sng" strike="noStrike" cap="none">
                <a:solidFill>
                  <a:srgbClr val="022077"/>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http://tinyurl.com/JoinRiseAdvocacyChapter</a:t>
            </a:r>
            <a:r>
              <a:rPr lang="en-US" sz="2800" b="1" i="0" u="none" strike="noStrike" cap="none">
                <a:solidFill>
                  <a:srgbClr val="022077"/>
                </a:solidFill>
                <a:latin typeface="Open Sans"/>
                <a:ea typeface="Open Sans"/>
                <a:cs typeface="Open Sans"/>
                <a:sym typeface="Open Sans"/>
              </a:rPr>
              <a:t> </a:t>
            </a:r>
            <a:br>
              <a:rPr lang="en-US" sz="4000" b="1" i="0" u="none" strike="noStrike" cap="none">
                <a:solidFill>
                  <a:srgbClr val="022077"/>
                </a:solidFill>
                <a:latin typeface="Open Sans"/>
                <a:ea typeface="Open Sans"/>
                <a:cs typeface="Open Sans"/>
                <a:sym typeface="Open Sans"/>
              </a:rPr>
            </a:br>
            <a:br>
              <a:rPr lang="en-US" sz="4000" b="1" i="0" u="none" strike="noStrike" cap="none">
                <a:solidFill>
                  <a:srgbClr val="022077"/>
                </a:solidFill>
                <a:latin typeface="Open Sans"/>
                <a:ea typeface="Open Sans"/>
                <a:cs typeface="Open Sans"/>
                <a:sym typeface="Open Sans"/>
              </a:rPr>
            </a:br>
            <a:endParaRPr sz="4000" b="1" i="0" u="none" strike="noStrike" cap="none">
              <a:solidFill>
                <a:srgbClr val="022077"/>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1dd29ec108d_0_96"/>
          <p:cNvSpPr txBox="1">
            <a:spLocks noGrp="1"/>
          </p:cNvSpPr>
          <p:nvPr>
            <p:ph type="ctrTitle"/>
          </p:nvPr>
        </p:nvSpPr>
        <p:spPr>
          <a:xfrm>
            <a:off x="416378" y="152401"/>
            <a:ext cx="7356000" cy="706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D50032"/>
              </a:buClr>
              <a:buSzPts val="2600"/>
              <a:buFont typeface="Open Sans"/>
              <a:buNone/>
            </a:pPr>
            <a:r>
              <a:rPr lang="en-US" sz="2600" b="1" i="0" u="none" strike="noStrike" cap="none">
                <a:solidFill>
                  <a:srgbClr val="D50032"/>
                </a:solidFill>
                <a:latin typeface="Open Sans"/>
                <a:ea typeface="Open Sans"/>
                <a:cs typeface="Open Sans"/>
                <a:sym typeface="Open Sans"/>
              </a:rPr>
              <a:t>Our Values &amp; Resources</a:t>
            </a:r>
            <a:endParaRPr/>
          </a:p>
        </p:txBody>
      </p:sp>
      <p:sp>
        <p:nvSpPr>
          <p:cNvPr id="174" name="Google Shape;174;g1dd29ec108d_0_96"/>
          <p:cNvSpPr txBox="1"/>
          <p:nvPr/>
        </p:nvSpPr>
        <p:spPr>
          <a:xfrm>
            <a:off x="301782" y="907042"/>
            <a:ext cx="7923000" cy="39087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a:t>
            </a:r>
            <a:r>
              <a:rPr lang="en-US" sz="1350" b="0" i="1" u="none" strike="noStrike" cap="none">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1"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350" b="0" i="1" u="none" strike="noStrike" cap="none">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350" b="1" i="0" u="none" strike="noStrike" cap="none">
                <a:solidFill>
                  <a:schemeClr val="dk1"/>
                </a:solidFill>
                <a:latin typeface="Open Sans"/>
                <a:ea typeface="Open Sans"/>
                <a:cs typeface="Open Sans"/>
                <a:sym typeface="Open Sans"/>
              </a:rPr>
              <a:t>Read our full anti-oppression values statement here at </a:t>
            </a:r>
            <a:r>
              <a:rPr lang="en-US" sz="1350" b="1" i="0" u="sng" strike="noStrike" cap="none">
                <a:solidFill>
                  <a:schemeClr val="dk2"/>
                </a:solidFill>
                <a:latin typeface="Open Sans"/>
                <a:ea typeface="Open Sans"/>
                <a:cs typeface="Open Sans"/>
                <a:sym typeface="Open Sans"/>
              </a:rPr>
              <a:t>results.org/values</a:t>
            </a:r>
            <a:r>
              <a:rPr lang="en-US" sz="1350" b="1" i="0" u="none" strike="noStrike" cap="none">
                <a:solidFill>
                  <a:schemeClr val="dk1"/>
                </a:solidFill>
                <a:latin typeface="Open Sans"/>
                <a:ea typeface="Open Sans"/>
                <a:cs typeface="Open Sans"/>
                <a:sym typeface="Open Sans"/>
              </a:rPr>
              <a:t>. </a:t>
            </a:r>
            <a:endParaRPr sz="135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50"/>
              <a:buFont typeface="Arial"/>
              <a:buNone/>
            </a:pPr>
            <a:endParaRPr sz="1350" b="1"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350" b="1" i="0" u="none" strike="noStrike" cap="none">
                <a:solidFill>
                  <a:schemeClr val="dk1"/>
                </a:solidFill>
                <a:latin typeface="Open Sans"/>
                <a:ea typeface="Open Sans"/>
                <a:cs typeface="Open Sans"/>
                <a:sym typeface="Open Sans"/>
              </a:rPr>
              <a:t>Find these resources and more at results.org/volunteers/anti-oppression: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a:p>
            <a:pPr marL="628650" marR="0" lvl="1" indent="-285750" algn="l" rtl="0">
              <a:lnSpc>
                <a:spcPct val="100000"/>
              </a:lnSpc>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Resource Guides from our Diversity &amp; Inclusion trainings, including: </a:t>
            </a:r>
            <a:endParaRPr sz="1400" b="0" i="0" u="none" strike="noStrike" cap="none">
              <a:solidFill>
                <a:srgbClr val="000000"/>
              </a:solidFill>
              <a:latin typeface="Arial"/>
              <a:ea typeface="Arial"/>
              <a:cs typeface="Arial"/>
              <a:sym typeface="Arial"/>
            </a:endParaRPr>
          </a:p>
          <a:p>
            <a:pPr marL="971550" marR="0" lvl="2" indent="-285750" algn="l" rtl="0">
              <a:lnSpc>
                <a:spcPct val="100000"/>
              </a:lnSpc>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Interrupting Microaggressions</a:t>
            </a:r>
            <a:endParaRPr sz="1400" b="0" i="0" u="none" strike="noStrike" cap="none">
              <a:solidFill>
                <a:srgbClr val="000000"/>
              </a:solidFill>
              <a:latin typeface="Arial"/>
              <a:ea typeface="Arial"/>
              <a:cs typeface="Arial"/>
              <a:sym typeface="Arial"/>
            </a:endParaRPr>
          </a:p>
          <a:p>
            <a:pPr marL="971550" marR="0" lvl="2" indent="-285750" algn="l" rtl="0">
              <a:lnSpc>
                <a:spcPct val="100000"/>
              </a:lnSpc>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Creating Space for Critical Conversations</a:t>
            </a:r>
            <a:endParaRPr sz="1400" b="0" i="0" u="none" strike="noStrike" cap="none">
              <a:solidFill>
                <a:srgbClr val="000000"/>
              </a:solidFill>
              <a:latin typeface="Arial"/>
              <a:ea typeface="Arial"/>
              <a:cs typeface="Arial"/>
              <a:sym typeface="Arial"/>
            </a:endParaRPr>
          </a:p>
          <a:p>
            <a:pPr marL="628650" marR="0" lvl="1" indent="-285750" algn="l" rtl="0">
              <a:lnSpc>
                <a:spcPct val="100000"/>
              </a:lnSpc>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Information on how RESULTS responds to oppressive incidents</a:t>
            </a:r>
            <a:endParaRPr sz="1400" b="0" i="0" u="none" strike="noStrike" cap="none">
              <a:solidFill>
                <a:srgbClr val="000000"/>
              </a:solidFill>
              <a:latin typeface="Arial"/>
              <a:ea typeface="Arial"/>
              <a:cs typeface="Arial"/>
              <a:sym typeface="Arial"/>
            </a:endParaRPr>
          </a:p>
          <a:p>
            <a:pPr marL="342900" marR="0" lvl="1"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342900" marR="0" lvl="1" indent="0" algn="l" rtl="0">
              <a:lnSpc>
                <a:spcPct val="100000"/>
              </a:lnSpc>
              <a:spcBef>
                <a:spcPts val="0"/>
              </a:spcBef>
              <a:spcAft>
                <a:spcPts val="0"/>
              </a:spcAft>
              <a:buClr>
                <a:srgbClr val="000000"/>
              </a:buClr>
              <a:buSzPts val="1350"/>
              <a:buFont typeface="Arial"/>
              <a:buNone/>
            </a:pPr>
            <a:r>
              <a:rPr lang="en-US" sz="1350" b="0" i="1" u="none" strike="noStrike" cap="none">
                <a:solidFill>
                  <a:schemeClr val="dk1"/>
                </a:solidFill>
                <a:latin typeface="Open Sans"/>
                <a:ea typeface="Open Sans"/>
                <a:cs typeface="Open Sans"/>
                <a:sym typeface="Open Sans"/>
              </a:rPr>
              <a:t>Stay tuned for 2024 workshop schedule!</a:t>
            </a:r>
            <a:endParaRPr sz="1400" b="0" i="0" u="none" strike="noStrike" cap="none">
              <a:solidFill>
                <a:srgbClr val="000000"/>
              </a:solidFill>
              <a:latin typeface="Arial"/>
              <a:ea typeface="Arial"/>
              <a:cs typeface="Arial"/>
              <a:sym typeface="Arial"/>
            </a:endParaRPr>
          </a:p>
        </p:txBody>
      </p:sp>
      <p:sp>
        <p:nvSpPr>
          <p:cNvPr id="175" name="Google Shape;175;g1dd29ec108d_0_96"/>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Open Sans"/>
              <a:buNone/>
            </a:pPr>
            <a:endParaRPr sz="135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3"/>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82" name="Google Shape;182;p23"/>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83" name="Google Shape;183;p23"/>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84" name="Google Shape;184;p23"/>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5" name="Google Shape;185;p23"/>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186" name="Google Shape;186;p23"/>
          <p:cNvSpPr txBox="1"/>
          <p:nvPr/>
        </p:nvSpPr>
        <p:spPr>
          <a:xfrm>
            <a:off x="749175" y="2274297"/>
            <a:ext cx="7922700" cy="86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4400" b="1" i="0" u="none" strike="noStrike" cap="none">
                <a:solidFill>
                  <a:schemeClr val="dk1"/>
                </a:solidFill>
                <a:latin typeface="Open Sans"/>
                <a:ea typeface="Open Sans"/>
                <a:cs typeface="Open Sans"/>
                <a:sym typeface="Open Sans"/>
              </a:rPr>
              <a:t>Review of 2024 Campaigns</a:t>
            </a:r>
            <a:endParaRPr sz="44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g1f3d9471cf4_0_0"/>
          <p:cNvPicPr preferRelativeResize="0"/>
          <p:nvPr/>
        </p:nvPicPr>
        <p:blipFill rotWithShape="1">
          <a:blip r:embed="rId3">
            <a:alphaModFix/>
          </a:blip>
          <a:srcRect/>
          <a:stretch/>
        </p:blipFill>
        <p:spPr>
          <a:xfrm>
            <a:off x="1218301" y="472224"/>
            <a:ext cx="6585725" cy="4335125"/>
          </a:xfrm>
          <a:prstGeom prst="rect">
            <a:avLst/>
          </a:prstGeom>
          <a:noFill/>
          <a:ln>
            <a:noFill/>
          </a:ln>
        </p:spPr>
      </p:pic>
      <p:sp>
        <p:nvSpPr>
          <p:cNvPr id="193" name="Google Shape;193;g1f3d9471cf4_0_0"/>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4" name="Google Shape;194;g1f3d9471cf4_0_0"/>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5" name="Google Shape;195;g1f3d9471cf4_0_0"/>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6" name="Google Shape;196;g1f3d9471cf4_0_0"/>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7" name="Google Shape;197;g1f3d9471cf4_0_0"/>
          <p:cNvPicPr preferRelativeResize="0"/>
          <p:nvPr/>
        </p:nvPicPr>
        <p:blipFill rotWithShape="1">
          <a:blip r:embed="rId4">
            <a:alphaModFix/>
          </a:blip>
          <a:srcRect/>
          <a:stretch/>
        </p:blipFill>
        <p:spPr>
          <a:xfrm>
            <a:off x="0" y="135015"/>
            <a:ext cx="2451970" cy="68295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1f1ec144a3f_0_154"/>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04" name="Google Shape;204;g1f1ec144a3f_0_154"/>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05" name="Google Shape;205;g1f1ec144a3f_0_154"/>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06" name="Google Shape;206;g1f1ec144a3f_0_154"/>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7" name="Google Shape;207;g1f1ec144a3f_0_154"/>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08" name="Google Shape;208;g1f1ec144a3f_0_154"/>
          <p:cNvSpPr txBox="1"/>
          <p:nvPr/>
        </p:nvSpPr>
        <p:spPr>
          <a:xfrm>
            <a:off x="749175" y="2274297"/>
            <a:ext cx="7922700" cy="86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4400" b="1" i="0" u="none" strike="noStrike" cap="none">
                <a:solidFill>
                  <a:schemeClr val="dk1"/>
                </a:solidFill>
                <a:latin typeface="Open Sans"/>
                <a:ea typeface="Open Sans"/>
                <a:cs typeface="Open Sans"/>
                <a:sym typeface="Open Sans"/>
              </a:rPr>
              <a:t>FY25 Appropriations</a:t>
            </a:r>
            <a:endParaRPr sz="44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1d9b0211098_0_58"/>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15" name="Google Shape;215;g1d9b0211098_0_58"/>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16" name="Google Shape;216;g1d9b0211098_0_58"/>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17" name="Google Shape;217;g1d9b0211098_0_58"/>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8" name="Google Shape;218;g1d9b0211098_0_58"/>
          <p:cNvPicPr preferRelativeResize="0"/>
          <p:nvPr/>
        </p:nvPicPr>
        <p:blipFill rotWithShape="1">
          <a:blip r:embed="rId3">
            <a:alphaModFix/>
          </a:blip>
          <a:srcRect/>
          <a:stretch/>
        </p:blipFill>
        <p:spPr>
          <a:xfrm>
            <a:off x="0" y="135015"/>
            <a:ext cx="2451970" cy="682957"/>
          </a:xfrm>
          <a:prstGeom prst="rect">
            <a:avLst/>
          </a:prstGeom>
          <a:noFill/>
          <a:ln>
            <a:noFill/>
          </a:ln>
        </p:spPr>
      </p:pic>
      <p:pic>
        <p:nvPicPr>
          <p:cNvPr id="219" name="Google Shape;219;g1d9b0211098_0_58"/>
          <p:cNvPicPr preferRelativeResize="0"/>
          <p:nvPr/>
        </p:nvPicPr>
        <p:blipFill rotWithShape="1">
          <a:blip r:embed="rId4">
            <a:alphaModFix/>
          </a:blip>
          <a:srcRect/>
          <a:stretch/>
        </p:blipFill>
        <p:spPr>
          <a:xfrm>
            <a:off x="0" y="0"/>
            <a:ext cx="9170415" cy="5143499"/>
          </a:xfrm>
          <a:prstGeom prst="rect">
            <a:avLst/>
          </a:prstGeom>
          <a:noFill/>
          <a:ln>
            <a:noFill/>
          </a:ln>
        </p:spPr>
      </p:pic>
      <p:sp>
        <p:nvSpPr>
          <p:cNvPr id="220" name="Google Shape;220;g1d9b0211098_0_58"/>
          <p:cNvSpPr txBox="1"/>
          <p:nvPr/>
        </p:nvSpPr>
        <p:spPr>
          <a:xfrm>
            <a:off x="495350" y="-3"/>
            <a:ext cx="79227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640"/>
              </a:spcBef>
              <a:spcAft>
                <a:spcPts val="0"/>
              </a:spcAft>
              <a:buClr>
                <a:srgbClr val="000000"/>
              </a:buClr>
              <a:buSzPts val="2400"/>
              <a:buFont typeface="Arial"/>
              <a:buNone/>
            </a:pPr>
            <a:r>
              <a:rPr lang="en-US" sz="2400" b="1" i="0" u="sng" strike="noStrike" cap="none">
                <a:solidFill>
                  <a:schemeClr val="lt2"/>
                </a:solidFill>
                <a:latin typeface="Open Sans"/>
                <a:ea typeface="Open Sans"/>
                <a:cs typeface="Open Sans"/>
                <a:sym typeface="Open Sans"/>
              </a:rPr>
              <a:t>FY25 Appropriations</a:t>
            </a:r>
            <a:endParaRPr sz="2400" b="0" i="0" u="sng" strike="noStrike" cap="none">
              <a:solidFill>
                <a:schemeClr val="lt2"/>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1f1ec144a3f_0_165"/>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27" name="Google Shape;227;g1f1ec144a3f_0_165"/>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28" name="Google Shape;228;g1f1ec144a3f_0_165"/>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29" name="Google Shape;229;g1f1ec144a3f_0_165"/>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0" name="Google Shape;230;g1f1ec144a3f_0_165"/>
          <p:cNvPicPr preferRelativeResize="0"/>
          <p:nvPr/>
        </p:nvPicPr>
        <p:blipFill rotWithShape="1">
          <a:blip r:embed="rId3">
            <a:alphaModFix/>
          </a:blip>
          <a:srcRect/>
          <a:stretch/>
        </p:blipFill>
        <p:spPr>
          <a:xfrm>
            <a:off x="231932" y="152400"/>
            <a:ext cx="2451970" cy="682957"/>
          </a:xfrm>
          <a:prstGeom prst="rect">
            <a:avLst/>
          </a:prstGeom>
          <a:noFill/>
          <a:ln>
            <a:noFill/>
          </a:ln>
        </p:spPr>
      </p:pic>
      <p:sp>
        <p:nvSpPr>
          <p:cNvPr id="2" name="Title 6">
            <a:extLst>
              <a:ext uri="{FF2B5EF4-FFF2-40B4-BE49-F238E27FC236}">
                <a16:creationId xmlns:a16="http://schemas.microsoft.com/office/drawing/2014/main" id="{3DD5B381-D556-E083-DEA8-40FDBE9D1321}"/>
              </a:ext>
            </a:extLst>
          </p:cNvPr>
          <p:cNvSpPr txBox="1">
            <a:spLocks/>
          </p:cNvSpPr>
          <p:nvPr/>
        </p:nvSpPr>
        <p:spPr>
          <a:xfrm>
            <a:off x="2702845" y="270656"/>
            <a:ext cx="7082476" cy="510495"/>
          </a:xfrm>
          <a:prstGeom prst="rect">
            <a:avLst/>
          </a:prstGeom>
        </p:spPr>
        <p:txBody>
          <a:bodyPr vert="horz" lIns="68580" tIns="34290" rIns="68580" bIns="34290" rtlCol="0" anchor="ctr">
            <a:normAutofit fontScale="97500"/>
          </a:bodyPr>
          <a:lstStyle>
            <a:lvl1pPr algn="ctr" defTabSz="609585" rtl="0" eaLnBrk="1" latinLnBrk="0" hangingPunct="1">
              <a:spcBef>
                <a:spcPct val="0"/>
              </a:spcBef>
              <a:buNone/>
              <a:defRPr sz="5000" kern="1200">
                <a:solidFill>
                  <a:schemeClr val="tx1"/>
                </a:solidFill>
                <a:latin typeface="+mj-lt"/>
                <a:ea typeface="+mj-ea"/>
                <a:cs typeface="+mj-cs"/>
              </a:defRPr>
            </a:lvl1pPr>
          </a:lstStyle>
          <a:p>
            <a:pPr algn="l"/>
            <a:r>
              <a:rPr lang="en-US" sz="2400" b="1" i="1" dirty="0">
                <a:latin typeface="Open Sans" panose="020B0606030504020204" pitchFamily="34" charset="0"/>
                <a:ea typeface="Open Sans" panose="020B0606030504020204" pitchFamily="34" charset="0"/>
                <a:cs typeface="Open Sans" panose="020B0606030504020204" pitchFamily="34" charset="0"/>
              </a:rPr>
              <a:t>We influence appropriations by…</a:t>
            </a:r>
          </a:p>
        </p:txBody>
      </p:sp>
      <p:sp>
        <p:nvSpPr>
          <p:cNvPr id="3" name="Title 6">
            <a:extLst>
              <a:ext uri="{FF2B5EF4-FFF2-40B4-BE49-F238E27FC236}">
                <a16:creationId xmlns:a16="http://schemas.microsoft.com/office/drawing/2014/main" id="{CE0125A0-004E-F9E5-AFF2-6661F119FCBD}"/>
              </a:ext>
            </a:extLst>
          </p:cNvPr>
          <p:cNvSpPr txBox="1">
            <a:spLocks/>
          </p:cNvSpPr>
          <p:nvPr/>
        </p:nvSpPr>
        <p:spPr>
          <a:xfrm>
            <a:off x="304800" y="926969"/>
            <a:ext cx="7635107" cy="168062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sz="24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1) Asking </a:t>
            </a:r>
            <a:r>
              <a:rPr lang="en-US" sz="2400" b="1" dirty="0" err="1">
                <a:solidFill>
                  <a:srgbClr val="D50032"/>
                </a:solidFill>
                <a:latin typeface="Open Sans" panose="020B0606030504020204" pitchFamily="34" charset="0"/>
                <a:ea typeface="Open Sans" panose="020B0606030504020204" pitchFamily="34" charset="0"/>
                <a:cs typeface="Open Sans" panose="020B0606030504020204" pitchFamily="34" charset="0"/>
              </a:rPr>
              <a:t>MoCs</a:t>
            </a:r>
            <a:r>
              <a:rPr lang="en-US" sz="24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/staff to include our requests in their submissions to SFOPS and following up</a:t>
            </a:r>
            <a:br>
              <a:rPr lang="en-US" sz="2400" b="1" dirty="0">
                <a:solidFill>
                  <a:srgbClr val="D50032"/>
                </a:solidFill>
                <a:latin typeface="Open Sans" panose="020B0606030504020204" pitchFamily="34" charset="0"/>
                <a:ea typeface="Open Sans" panose="020B0606030504020204" pitchFamily="34" charset="0"/>
                <a:cs typeface="Open Sans" panose="020B0606030504020204" pitchFamily="34" charset="0"/>
              </a:rPr>
            </a:br>
            <a:r>
              <a:rPr lang="en-US" sz="24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2) Meeting with </a:t>
            </a:r>
            <a:r>
              <a:rPr lang="en-US" sz="2400" b="1" dirty="0" err="1">
                <a:solidFill>
                  <a:srgbClr val="D50032"/>
                </a:solidFill>
                <a:latin typeface="Open Sans" panose="020B0606030504020204" pitchFamily="34" charset="0"/>
                <a:ea typeface="Open Sans" panose="020B0606030504020204" pitchFamily="34" charset="0"/>
                <a:cs typeface="Open Sans" panose="020B0606030504020204" pitchFamily="34" charset="0"/>
              </a:rPr>
              <a:t>MoC</a:t>
            </a:r>
            <a:r>
              <a:rPr lang="en-US" sz="24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/staff at home &amp; in DC to make our requests</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E0C9F8C9-E546-662D-1A6E-F399DC2D4796}"/>
              </a:ext>
              <a:ext uri="{C183D7F6-B498-43B3-948B-1728B52AA6E4}">
                <adec:decorative xmlns:adec="http://schemas.microsoft.com/office/drawing/2017/decorative" val="1"/>
              </a:ext>
            </a:extLst>
          </p:cNvPr>
          <p:cNvPicPr>
            <a:picLocks noChangeAspect="1"/>
          </p:cNvPicPr>
          <p:nvPr/>
        </p:nvPicPr>
        <p:blipFill rotWithShape="1">
          <a:blip r:embed="rId4"/>
          <a:srcRect l="5861" t="12358" r="50294" b="9832"/>
          <a:stretch/>
        </p:blipFill>
        <p:spPr>
          <a:xfrm>
            <a:off x="3580459" y="2718242"/>
            <a:ext cx="2214996" cy="2214996"/>
          </a:xfrm>
          <a:prstGeom prst="rect">
            <a:avLst/>
          </a:prstGeom>
        </p:spPr>
      </p:pic>
      <p:pic>
        <p:nvPicPr>
          <p:cNvPr id="5" name="Picture 4">
            <a:extLst>
              <a:ext uri="{FF2B5EF4-FFF2-40B4-BE49-F238E27FC236}">
                <a16:creationId xmlns:a16="http://schemas.microsoft.com/office/drawing/2014/main" id="{80713234-1D6A-B7F2-17A5-E639B4DDDEC6}"/>
              </a:ext>
              <a:ext uri="{C183D7F6-B498-43B3-948B-1728B52AA6E4}">
                <adec:decorative xmlns:adec="http://schemas.microsoft.com/office/drawing/2017/decorative" val="1"/>
              </a:ext>
            </a:extLst>
          </p:cNvPr>
          <p:cNvPicPr>
            <a:picLocks noChangeAspect="1"/>
          </p:cNvPicPr>
          <p:nvPr/>
        </p:nvPicPr>
        <p:blipFill rotWithShape="1">
          <a:blip r:embed="rId5"/>
          <a:srcRect l="18459" t="1679" r="2706" b="1219"/>
          <a:stretch/>
        </p:blipFill>
        <p:spPr>
          <a:xfrm>
            <a:off x="699445" y="2666288"/>
            <a:ext cx="2258291" cy="2266950"/>
          </a:xfrm>
          <a:prstGeom prst="rect">
            <a:avLst/>
          </a:prstGeom>
        </p:spPr>
      </p:pic>
      <p:pic>
        <p:nvPicPr>
          <p:cNvPr id="6" name="Picture 5">
            <a:extLst>
              <a:ext uri="{FF2B5EF4-FFF2-40B4-BE49-F238E27FC236}">
                <a16:creationId xmlns:a16="http://schemas.microsoft.com/office/drawing/2014/main" id="{34879F44-6693-411E-E23C-B533F6827A2D}"/>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11945" t="2699" r="16043" b="2898"/>
          <a:stretch/>
        </p:blipFill>
        <p:spPr>
          <a:xfrm>
            <a:off x="6461473" y="2787515"/>
            <a:ext cx="2145723" cy="2145723"/>
          </a:xfrm>
          <a:prstGeom prst="rect">
            <a:avLst/>
          </a:prstGeom>
        </p:spPr>
      </p:pic>
    </p:spTree>
  </p:cSld>
  <p:clrMapOvr>
    <a:masterClrMapping/>
  </p:clrMapOvr>
</p:sld>
</file>

<file path=ppt/theme/theme1.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2949</Words>
  <Application>Microsoft Office PowerPoint</Application>
  <PresentationFormat>On-screen Show (16:9)</PresentationFormat>
  <Paragraphs>353</Paragraphs>
  <Slides>35</Slides>
  <Notes>35</Notes>
  <HiddenSlides>3</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Calibri</vt:lpstr>
      <vt:lpstr>Times New Roman</vt:lpstr>
      <vt:lpstr>Arial</vt:lpstr>
      <vt:lpstr>Open Sans</vt:lpstr>
      <vt:lpstr>Office Theme</vt:lpstr>
      <vt:lpstr>1_Office Theme</vt:lpstr>
      <vt:lpstr>RISE Advocacy Chapter  Monthly Webinar</vt:lpstr>
      <vt:lpstr>Welcome </vt:lpstr>
      <vt:lpstr>Mission &amp; Vision</vt:lpstr>
      <vt:lpstr>Our Values &amp;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Advocacy Training: Introductions</vt:lpstr>
      <vt:lpstr>Advocacy Training: Introductions</vt:lpstr>
      <vt:lpstr>Advocacy Training: Introduction</vt:lpstr>
      <vt:lpstr>PowerPoint Presentation</vt:lpstr>
      <vt:lpstr>Advocacy Training: Storytelling</vt:lpstr>
      <vt:lpstr>Advocacy Training: Storytelling</vt:lpstr>
      <vt:lpstr>Advocacy Training: Storytelling</vt:lpstr>
      <vt:lpstr>Advocacy Training: Storytelling</vt:lpstr>
      <vt:lpstr>Advocacy Training: Storytelling</vt:lpstr>
      <vt:lpstr>Advocacy Training: Storytelling</vt:lpstr>
      <vt:lpstr>Advocacy Training: Storytelling</vt:lpstr>
      <vt:lpstr>PowerPoint Presentation</vt:lpstr>
      <vt:lpstr>PowerPoint Presentation</vt:lpstr>
      <vt:lpstr>PowerPoint Presentation</vt:lpstr>
      <vt:lpstr>PowerPoint Presentation</vt:lpstr>
      <vt:lpstr> - Together Women Rise Grantees - Join the virtual national chapter meeting with a speaker from the grantee each month on the first Thursday of the month at 8 PM ET:  Thursday, April 4 https://togetherwomenrise.org/upcoming-events/   -  RESULTS April National Webinar Saturday, April 6 at 1:00 PM ET Speaker: RESULTS Founder, Sam Daley-Harris   - Together Women Rise Advocacy Chapter Monthly Webinar  Tuesday, April 16 at 8:30 PM ET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RISE Advocacy Chapter  Monthly Webinar</dc:title>
  <dc:creator>Ken Patterson</dc:creator>
  <cp:lastModifiedBy>Karyne Bury</cp:lastModifiedBy>
  <cp:revision>4</cp:revision>
  <dcterms:created xsi:type="dcterms:W3CDTF">2021-04-20T20:20:28Z</dcterms:created>
  <dcterms:modified xsi:type="dcterms:W3CDTF">2024-03-19T23:03:06Z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0x010100187C4F8466E1834FB2722B7EC1D9E46D</vt:lpwstr>
  </property>
  <property fmtid="{D5CDD505-2E9C-101B-9397-08002B2CF9AE}" pid="3" name="MediaServiceImageTags">
    <vt:lpwstr/>
  </property>
</Properties>
</file>