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5143500" cx="9144000"/>
  <p:notesSz cx="6858000" cy="9144000"/>
  <p:embeddedFontLs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9" roundtripDataSignature="AMtx7mjMOt7ST1sn8u1nrmJch+ZH5ron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1E4665-46E4-4E43-B544-0687C1F90854}">
  <a:tblStyle styleId="{0E1E4665-46E4-4E43-B544-0687C1F9085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OpenSans-bold.fntdata"/><Relationship Id="rId45" Type="http://schemas.openxmlformats.org/officeDocument/2006/relationships/font" Target="fonts/OpenSans-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OpenSans-boldItalic.fntdata"/><Relationship Id="rId47" Type="http://schemas.openxmlformats.org/officeDocument/2006/relationships/font" Target="fonts/OpenSans-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getherwomenrise.org/our-anti-oppression-commitment/" TargetMode="External"/><Relationship Id="rId3" Type="http://schemas.openxmlformats.org/officeDocument/2006/relationships/hyperlink" Target="https://togetherwomenrise.org/our-anti-oppression-commitment/"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ults.org/community-of-change"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getherwomenrise.org/upcoming-event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ults.org/volunteers/anti-oppress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ults.org/blog/fy25-appropriations-tell-congress-to-fund-the-fight-against-poverty" TargetMode="External"/><Relationship Id="rId3" Type="http://schemas.openxmlformats.org/officeDocument/2006/relationships/hyperlink" Target="https://docs.google.com/spreadsheets/d/1x35soUUCN2Io0sPfBvqIdjnQ6Sa6I_31HC-HVi2MlAo/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4fc495f4c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14fc495f4c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14fc495f4cb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aef1ccdb8_1_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2baef1ccdb8_1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Children are not “mini adults” for infections. When we are babies and young children, our bodies have usually not been exposed to many diseases, and our ability to fight off infection — our immune system — is weak. Vaccines teach our bodies to have an immune response to common diseases. Your immune system keeps a memory of this, as a “blueprint” for how to respond, so you are less likely to get seriously sick in the future.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https://immunizationevidence.org/wp-content/uploads/2022/08/NGD-VoICE-Figure-4-April-2018-1024x768-1.png</a:t>
            </a:r>
            <a:endParaRPr/>
          </a:p>
        </p:txBody>
      </p:sp>
      <p:sp>
        <p:nvSpPr>
          <p:cNvPr id="249" name="Google Shape;2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1ec144a3f_0_1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f1ec144a3f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Unfortunately, progress is not reaching all communities and families at the same pace. If you take a closer look at the data, it is clear that inequality has extreme become much more extreme. In the richest parts of the world, child deaths have become rare due to improved living conditions and sustained government investment in social safety nets and routine immunization programs.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1" name="Google Shape;26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And the vast majority of the decrease in child mortality has been due to improvements in the Asia region. There is still an extremely dire child mortality crisis, and it’s being felt especially hard in Africa.</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75" name="Google Shape;47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https://commons.wikimedia.org/wiki/File:Simian_measles_pneumonia_-_Case_287_(13431698195).jpg</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81" name="Google Shape;48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f1ec144a3f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1f1ec144a3f_0_2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11" name="Google Shape;511;g1f1ec144a3f_0_2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4fc495f4cb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g14fc495f4cb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a:p>
          <a:p>
            <a:pPr indent="0" lvl="0" marL="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rPr b="1" i="0" lang="en-US" sz="1800" u="none" strike="noStrike">
                <a:solidFill>
                  <a:srgbClr val="000000"/>
                </a:solidFill>
                <a:latin typeface="Arial"/>
                <a:ea typeface="Arial"/>
                <a:cs typeface="Arial"/>
                <a:sym typeface="Arial"/>
              </a:rPr>
              <a:t>8:30-8:35 PM:</a:t>
            </a:r>
            <a:r>
              <a:rPr b="0" i="0" lang="en-US" sz="1800" u="none" strike="noStrike">
                <a:solidFill>
                  <a:srgbClr val="000000"/>
                </a:solidFill>
                <a:latin typeface="Arial"/>
                <a:ea typeface="Arial"/>
                <a:cs typeface="Arial"/>
                <a:sym typeface="Arial"/>
              </a:rPr>
              <a:t> </a:t>
            </a:r>
            <a:r>
              <a:rPr b="1" i="0" lang="en-US" sz="1800" u="none" strike="noStrike">
                <a:solidFill>
                  <a:srgbClr val="000000"/>
                </a:solidFill>
                <a:latin typeface="Arial"/>
                <a:ea typeface="Arial"/>
                <a:cs typeface="Arial"/>
                <a:sym typeface="Arial"/>
              </a:rPr>
              <a:t>Welcome/Introductions (Leslye)</a:t>
            </a:r>
            <a:endParaRPr b="0"/>
          </a:p>
          <a:p>
            <a:pPr indent="-228600" lvl="0" marL="457200" rtl="0" algn="l">
              <a:lnSpc>
                <a:spcPct val="100000"/>
              </a:lnSpc>
              <a:spcBef>
                <a:spcPts val="0"/>
              </a:spcBef>
              <a:spcAft>
                <a:spcPts val="0"/>
              </a:spcAft>
              <a:buSzPts val="1400"/>
              <a:buFont typeface="Arial"/>
              <a:buChar char="•"/>
            </a:pPr>
            <a:r>
              <a:rPr b="0" i="1" lang="en-US" sz="1800" u="none" strike="noStrike">
                <a:solidFill>
                  <a:srgbClr val="000000"/>
                </a:solidFill>
                <a:latin typeface="Arial"/>
                <a:ea typeface="Arial"/>
                <a:cs typeface="Arial"/>
                <a:sym typeface="Arial"/>
              </a:rPr>
              <a:t>Susan &amp; Karyne can check for new names</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new folks to introduce themselves in the chat and share about their interest in advocacy</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Intro to vision and values of both organizations, provide the links to full statements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indent="0" lvl="0" marL="0" rtl="0" algn="l">
              <a:lnSpc>
                <a:spcPct val="100000"/>
              </a:lnSpc>
              <a:spcBef>
                <a:spcPts val="0"/>
              </a:spcBef>
              <a:spcAft>
                <a:spcPts val="0"/>
              </a:spcAft>
              <a:buSzPts val="1400"/>
              <a:buNone/>
            </a:pPr>
            <a:r>
              <a:t/>
            </a:r>
            <a:endParaRPr i="1"/>
          </a:p>
        </p:txBody>
      </p:sp>
      <p:sp>
        <p:nvSpPr>
          <p:cNvPr id="159" name="Google Shape;159;g14fc495f4cb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rPr lang="en-US"/>
              <a:t>https://www.gavi.org/our-alliance/strategy/phase-6-2026-2030</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40" name="Google Shape;54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https://digital.sciencehistory.org/works/wp988j884</a:t>
            </a:r>
            <a:endParaRPr/>
          </a:p>
        </p:txBody>
      </p:sp>
      <p:sp>
        <p:nvSpPr>
          <p:cNvPr id="550" name="Google Shape;55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i="1"/>
          </a:p>
        </p:txBody>
      </p:sp>
      <p:sp>
        <p:nvSpPr>
          <p:cNvPr id="557" name="Google Shape;557;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i="1" lang="en-US" sz="1100">
                <a:latin typeface="Arial"/>
                <a:ea typeface="Arial"/>
                <a:cs typeface="Arial"/>
                <a:sym typeface="Arial"/>
              </a:rPr>
              <a:t>Dr. Walsh</a:t>
            </a:r>
            <a:endParaRPr i="1"/>
          </a:p>
        </p:txBody>
      </p:sp>
      <p:sp>
        <p:nvSpPr>
          <p:cNvPr id="570" name="Google Shape;570;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f1ec144a3f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1f1ec144a3f_0_1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400"/>
              <a:buFont typeface="Arial"/>
              <a:buNone/>
            </a:pPr>
            <a:r>
              <a:rPr i="1" lang="en-US"/>
              <a:t>Dr. Walsh</a:t>
            </a:r>
            <a:endParaRPr/>
          </a:p>
        </p:txBody>
      </p:sp>
      <p:sp>
        <p:nvSpPr>
          <p:cNvPr id="581" name="Google Shape;581;g1f1ec144a3f_0_1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2c4714047f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g2c4714047ff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400"/>
              <a:buNone/>
            </a:pPr>
            <a:r>
              <a:rPr i="1" lang="en-US" sz="1100"/>
              <a:t>Dr. Walsh</a:t>
            </a:r>
            <a:endParaRPr/>
          </a:p>
          <a:p>
            <a:pPr indent="0" lvl="0" marL="0" rtl="0" algn="l">
              <a:lnSpc>
                <a:spcPct val="115000"/>
              </a:lnSpc>
              <a:spcBef>
                <a:spcPts val="1200"/>
              </a:spcBef>
              <a:spcAft>
                <a:spcPts val="0"/>
              </a:spcAft>
              <a:buSzPts val="1400"/>
              <a:buNone/>
            </a:pPr>
            <a:r>
              <a:t/>
            </a:r>
            <a:endParaRPr i="1" sz="1100"/>
          </a:p>
          <a:p>
            <a:pPr indent="0" lvl="0" marL="0" marR="0" rtl="0" algn="l">
              <a:lnSpc>
                <a:spcPct val="100000"/>
              </a:lnSpc>
              <a:spcBef>
                <a:spcPts val="0"/>
              </a:spcBef>
              <a:spcAft>
                <a:spcPts val="0"/>
              </a:spcAft>
              <a:buClr>
                <a:srgbClr val="000000"/>
              </a:buClr>
              <a:buSzPts val="2000"/>
              <a:buFont typeface="Arial"/>
              <a:buNone/>
            </a:pPr>
            <a:r>
              <a:rPr b="1" i="0" lang="en-US" sz="1100" u="none" cap="none" strike="noStrike">
                <a:solidFill>
                  <a:schemeClr val="dk1"/>
                </a:solidFill>
                <a:latin typeface="Arial"/>
                <a:ea typeface="Arial"/>
                <a:cs typeface="Arial"/>
                <a:sym typeface="Arial"/>
              </a:rPr>
              <a:t>Grant Amount: </a:t>
            </a:r>
            <a:r>
              <a:rPr b="0" i="0" lang="en-US" sz="1100" u="none" cap="none" strike="noStrike">
                <a:solidFill>
                  <a:schemeClr val="dk1"/>
                </a:solidFill>
                <a:highlight>
                  <a:srgbClr val="FFFFFF"/>
                </a:highlight>
                <a:latin typeface="Arial"/>
                <a:ea typeface="Arial"/>
                <a:cs typeface="Arial"/>
                <a:sym typeface="Arial"/>
              </a:rPr>
              <a:t>$50,000</a:t>
            </a:r>
            <a:br>
              <a:rPr b="0" i="0" lang="en-US" sz="1100" u="none" cap="none" strike="noStrike">
                <a:solidFill>
                  <a:schemeClr val="dk1"/>
                </a:solidFill>
                <a:highlight>
                  <a:srgbClr val="FFFFFF"/>
                </a:highlight>
                <a:latin typeface="Arial"/>
                <a:ea typeface="Arial"/>
                <a:cs typeface="Arial"/>
                <a:sym typeface="Arial"/>
              </a:rPr>
            </a:br>
            <a:br>
              <a:rPr b="0" i="0" lang="en-US" sz="1100" u="none" cap="none" strike="noStrike">
                <a:solidFill>
                  <a:schemeClr val="dk1"/>
                </a:solidFill>
                <a:highlight>
                  <a:srgbClr val="FFFFFF"/>
                </a:highlight>
                <a:latin typeface="Arial"/>
                <a:ea typeface="Arial"/>
                <a:cs typeface="Arial"/>
                <a:sym typeface="Arial"/>
              </a:rPr>
            </a:br>
            <a:r>
              <a:rPr b="1" i="0" lang="en-US" sz="1200">
                <a:solidFill>
                  <a:srgbClr val="000000"/>
                </a:solidFill>
                <a:latin typeface="Arial"/>
                <a:ea typeface="Arial"/>
                <a:cs typeface="Arial"/>
                <a:sym typeface="Arial"/>
              </a:rPr>
              <a:t>Mission of Fistula Foundation</a:t>
            </a:r>
            <a:br>
              <a:rPr lang="en-US" sz="1200"/>
            </a:br>
            <a:r>
              <a:rPr b="0" i="0" lang="en-US" sz="1200">
                <a:solidFill>
                  <a:srgbClr val="000000"/>
                </a:solidFill>
                <a:highlight>
                  <a:srgbClr val="FFFFFF"/>
                </a:highlight>
                <a:latin typeface="Arial"/>
                <a:ea typeface="Arial"/>
                <a:cs typeface="Arial"/>
                <a:sym typeface="Arial"/>
              </a:rPr>
              <a:t>Fistula Foundation is the global leader in fistula treatment, providing more surgeries to more women than any other organization, including the U.S. government and United Nations.</a:t>
            </a:r>
            <a:br>
              <a:rPr b="1" i="0" lang="en-US" sz="1100" u="none" cap="none" strike="noStrike">
                <a:solidFill>
                  <a:schemeClr val="dk1"/>
                </a:solidFill>
                <a:highlight>
                  <a:srgbClr val="FFFFFF"/>
                </a:highlight>
                <a:latin typeface="Arial"/>
                <a:ea typeface="Arial"/>
                <a:cs typeface="Arial"/>
                <a:sym typeface="Arial"/>
              </a:rPr>
            </a:br>
            <a:endParaRPr b="1" i="0" sz="11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950"/>
              <a:buFont typeface="Arial"/>
              <a:buNone/>
            </a:pPr>
            <a:r>
              <a:rPr b="1" i="0" lang="en-US" sz="1200">
                <a:solidFill>
                  <a:srgbClr val="000000"/>
                </a:solidFill>
                <a:latin typeface="Arial"/>
                <a:ea typeface="Arial"/>
                <a:cs typeface="Arial"/>
                <a:sym typeface="Arial"/>
              </a:rPr>
              <a:t>Summary</a:t>
            </a:r>
            <a:br>
              <a:rPr lang="en-US" sz="1200"/>
            </a:br>
            <a:r>
              <a:rPr b="0" i="0" lang="en-US" sz="1200">
                <a:solidFill>
                  <a:srgbClr val="000000"/>
                </a:solidFill>
                <a:highlight>
                  <a:srgbClr val="FFFFFF"/>
                </a:highlight>
                <a:latin typeface="Arial"/>
                <a:ea typeface="Arial"/>
                <a:cs typeface="Arial"/>
                <a:sym typeface="Arial"/>
              </a:rPr>
              <a:t>This grant supports training of Community Health Volunteers and patient ambassadors, and radio advertising to spread awareness of fistula and fistula treatment options to enable the referral and treatment of women at two partner facilities in Tanzania. This will increase the number of women receiving life-transforming treatment and will add more community-based organizations to build the local capacity to offer quality treatment to women.</a:t>
            </a:r>
            <a:br>
              <a:rPr b="0" i="0" lang="en-US" sz="1200">
                <a:solidFill>
                  <a:srgbClr val="000000"/>
                </a:solidFill>
                <a:highlight>
                  <a:srgbClr val="FFFFFF"/>
                </a:highlight>
                <a:latin typeface="Arial"/>
                <a:ea typeface="Arial"/>
                <a:cs typeface="Arial"/>
                <a:sym typeface="Arial"/>
              </a:rPr>
            </a:br>
            <a:br>
              <a:rPr b="0" i="0" lang="en-US" sz="1200">
                <a:solidFill>
                  <a:srgbClr val="000000"/>
                </a:solidFill>
                <a:highlight>
                  <a:srgbClr val="FFFFFF"/>
                </a:highlight>
                <a:latin typeface="Arial"/>
                <a:ea typeface="Arial"/>
                <a:cs typeface="Arial"/>
                <a:sym typeface="Arial"/>
              </a:rPr>
            </a:br>
            <a:r>
              <a:rPr b="1" i="0" lang="en-US" sz="1200">
                <a:solidFill>
                  <a:srgbClr val="000000"/>
                </a:solidFill>
                <a:latin typeface="Arial"/>
                <a:ea typeface="Arial"/>
                <a:cs typeface="Arial"/>
                <a:sym typeface="Arial"/>
              </a:rPr>
              <a:t>Why We Love This</a:t>
            </a:r>
            <a:br>
              <a:rPr lang="en-US" sz="1200"/>
            </a:br>
            <a:r>
              <a:rPr b="0" i="0" lang="en-US" sz="1200">
                <a:solidFill>
                  <a:srgbClr val="000000"/>
                </a:solidFill>
                <a:highlight>
                  <a:srgbClr val="FFFFFF"/>
                </a:highlight>
                <a:latin typeface="Arial"/>
                <a:ea typeface="Arial"/>
                <a:cs typeface="Arial"/>
                <a:sym typeface="Arial"/>
              </a:rPr>
              <a:t>We love the Fistula’s Foundation’s work because it addresses a significant need for fistula treatment and brings light to cultural norms and education around younger mothers and child marriage that contribute to this condition, while also providing prevention and awareness.</a:t>
            </a:r>
            <a:endParaRPr sz="1200"/>
          </a:p>
          <a:p>
            <a:pPr indent="0" lvl="0" marL="0" rtl="0" algn="l">
              <a:lnSpc>
                <a:spcPct val="115000"/>
              </a:lnSpc>
              <a:spcBef>
                <a:spcPts val="1200"/>
              </a:spcBef>
              <a:spcAft>
                <a:spcPts val="0"/>
              </a:spcAft>
              <a:buSzPts val="1400"/>
              <a:buNone/>
            </a:pPr>
            <a:r>
              <a:t/>
            </a:r>
            <a:endParaRPr i="1" sz="1100"/>
          </a:p>
        </p:txBody>
      </p:sp>
      <p:sp>
        <p:nvSpPr>
          <p:cNvPr id="591" name="Google Shape;591;g2c4714047ff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f1ec144a3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f1ec144a3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a:p>
            <a:pPr indent="0" lvl="0" marL="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Together Women Rise:</a:t>
            </a:r>
            <a:endParaRPr b="0"/>
          </a:p>
          <a:p>
            <a:pPr indent="-228600" lvl="0" marL="457200" rtl="0" algn="l">
              <a:lnSpc>
                <a:spcPct val="100000"/>
              </a:lnSpc>
              <a:spcBef>
                <a:spcPts val="0"/>
              </a:spcBef>
              <a:spcAft>
                <a:spcPts val="0"/>
              </a:spcAft>
              <a:buSzPts val="1400"/>
              <a:buNone/>
            </a:pPr>
            <a:br>
              <a:rPr b="0" lang="en-US"/>
            </a:br>
            <a:r>
              <a:rPr b="1" i="0" lang="en-US" sz="1800" u="none" strike="noStrike">
                <a:solidFill>
                  <a:srgbClr val="000000"/>
                </a:solidFill>
                <a:latin typeface="Arial"/>
                <a:ea typeface="Arial"/>
                <a:cs typeface="Arial"/>
                <a:sym typeface="Arial"/>
              </a:rPr>
              <a:t>Vision</a:t>
            </a:r>
            <a:endParaRPr b="0"/>
          </a:p>
          <a:p>
            <a:pPr indent="-228600" lvl="0" marL="457200" rtl="0" algn="l">
              <a:lnSpc>
                <a:spcPct val="100000"/>
              </a:lnSpc>
              <a:spcBef>
                <a:spcPts val="0"/>
              </a:spcBef>
              <a:spcAft>
                <a:spcPts val="0"/>
              </a:spcAft>
              <a:buSzPts val="1400"/>
              <a:buNone/>
            </a:pPr>
            <a:r>
              <a:rPr b="0" i="0" lang="en-US" sz="1800" u="none" strike="noStrike">
                <a:solidFill>
                  <a:srgbClr val="000000"/>
                </a:solidFill>
                <a:latin typeface="Arial"/>
                <a:ea typeface="Arial"/>
                <a:cs typeface="Arial"/>
                <a:sym typeface="Arial"/>
              </a:rPr>
              <a:t>Together Women Rise envisions a world where every person has the same opportunities to thrive regardless of their gender or where they live.</a:t>
            </a:r>
            <a:endParaRPr b="0"/>
          </a:p>
          <a:p>
            <a:pPr indent="-228600" lvl="0" marL="457200" rtl="0" algn="l">
              <a:lnSpc>
                <a:spcPct val="100000"/>
              </a:lnSpc>
              <a:spcBef>
                <a:spcPts val="0"/>
              </a:spcBef>
              <a:spcAft>
                <a:spcPts val="0"/>
              </a:spcAft>
              <a:buSzPts val="1400"/>
              <a:buNone/>
            </a:pPr>
            <a:br>
              <a:rPr b="0" lang="en-US"/>
            </a:br>
            <a:r>
              <a:rPr b="1" i="0" lang="en-US" sz="1800" u="none" strike="noStrike">
                <a:solidFill>
                  <a:srgbClr val="000000"/>
                </a:solidFill>
                <a:latin typeface="Arial"/>
                <a:ea typeface="Arial"/>
                <a:cs typeface="Arial"/>
                <a:sym typeface="Arial"/>
              </a:rPr>
              <a:t>Gender Equality Beliefs</a:t>
            </a:r>
            <a:endParaRPr b="0"/>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Together Women Rise champions gender equality because women’s rights are human rights. When women and girls are treated equally, the world is healthier, safer, more peaceful, inclusive, and economically just for everyone.</a:t>
            </a:r>
            <a:endParaRPr/>
          </a:p>
          <a:p>
            <a:pPr indent="-228600" lvl="0" marL="457200" marR="0" rtl="0" algn="l">
              <a:lnSpc>
                <a:spcPct val="100000"/>
              </a:lnSpc>
              <a:spcBef>
                <a:spcPts val="0"/>
              </a:spcBef>
              <a:spcAft>
                <a:spcPts val="0"/>
              </a:spcAft>
              <a:buClr>
                <a:srgbClr val="000000"/>
              </a:buClr>
              <a:buSzPts val="1400"/>
              <a:buFont typeface="Arial"/>
              <a:buNone/>
            </a:pPr>
            <a:br>
              <a:rPr b="0" lang="en-US"/>
            </a:br>
            <a:r>
              <a:rPr b="0" i="0" lang="en-US" sz="1800" u="sng" strike="noStrike">
                <a:solidFill>
                  <a:srgbClr val="1155CC"/>
                </a:solidFill>
                <a:latin typeface="Arial"/>
                <a:ea typeface="Arial"/>
                <a:cs typeface="Arial"/>
                <a:sym typeface="Arial"/>
                <a:hlinkClick r:id="rId2">
                  <a:extLst>
                    <a:ext uri="{A12FA001-AC4F-418D-AE19-62706E023703}">
                      <ahyp:hlinkClr val="tx"/>
                    </a:ext>
                  </a:extLst>
                </a:hlinkClick>
              </a:rPr>
              <a:t>https://togetherwomenrise.org/our-anti-oppression-commitment/</a:t>
            </a:r>
            <a:br>
              <a:rPr b="1" i="0" lang="en-US" sz="1800" u="sng" strike="noStrike">
                <a:solidFill>
                  <a:srgbClr val="000000"/>
                </a:solidFill>
                <a:latin typeface="Arial"/>
                <a:ea typeface="Arial"/>
                <a:cs typeface="Arial"/>
                <a:sym typeface="Arial"/>
                <a:hlinkClick r:id="rId3">
                  <a:extLst>
                    <a:ext uri="{A12FA001-AC4F-418D-AE19-62706E023703}">
                      <ahyp:hlinkClr val="tx"/>
                    </a:ext>
                  </a:extLst>
                </a:hlinkClick>
              </a:rPr>
            </a:br>
            <a:endParaRPr i="1"/>
          </a:p>
        </p:txBody>
      </p:sp>
      <p:sp>
        <p:nvSpPr>
          <p:cNvPr id="167" name="Google Shape;167;g1f1ec144a3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f1ec144a3f_0_4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1f1ec144a3f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US" sz="1100">
                <a:latin typeface="Arial"/>
                <a:ea typeface="Arial"/>
                <a:cs typeface="Arial"/>
                <a:sym typeface="Arial"/>
              </a:rPr>
              <a:t>Ken</a:t>
            </a:r>
            <a:br>
              <a:rPr i="1" lang="en-US" sz="1100">
                <a:latin typeface="Arial"/>
                <a:ea typeface="Arial"/>
                <a:cs typeface="Arial"/>
                <a:sym typeface="Arial"/>
              </a:rPr>
            </a:br>
            <a:br>
              <a:rPr i="1" lang="en-US" sz="1100">
                <a:latin typeface="Arial"/>
                <a:ea typeface="Arial"/>
                <a:cs typeface="Arial"/>
                <a:sym typeface="Arial"/>
              </a:rPr>
            </a:br>
            <a:r>
              <a:rPr b="0" i="0" lang="en-US" sz="1100" u="none" strike="noStrike">
                <a:solidFill>
                  <a:srgbClr val="000000"/>
                </a:solidFill>
                <a:latin typeface="Arial"/>
                <a:ea typeface="Arial"/>
                <a:cs typeface="Arial"/>
                <a:sym typeface="Arial"/>
              </a:rPr>
              <a:t> Have you done congressional meetings since last month? And do you have any plans for meetings this month? </a:t>
            </a:r>
            <a:endParaRPr b="0"/>
          </a:p>
          <a:p>
            <a:pPr indent="-228600" lvl="0" marL="4572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Do you have any meetings planned this month?</a:t>
            </a:r>
            <a:endParaRPr/>
          </a:p>
          <a:p>
            <a:pPr indent="-228600" lvl="0" marL="457200" rtl="0" algn="l">
              <a:lnSpc>
                <a:spcPct val="100000"/>
              </a:lnSpc>
              <a:spcBef>
                <a:spcPts val="0"/>
              </a:spcBef>
              <a:spcAft>
                <a:spcPts val="0"/>
              </a:spcAft>
              <a:buSzPts val="1400"/>
              <a:buNone/>
            </a:pPr>
            <a:br>
              <a:rPr b="0" i="0" lang="en-US" sz="1100" u="none" strike="noStrike">
                <a:solidFill>
                  <a:srgbClr val="000000"/>
                </a:solidFill>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i="1" sz="1100">
              <a:latin typeface="Arial"/>
              <a:ea typeface="Arial"/>
              <a:cs typeface="Arial"/>
              <a:sym typeface="Arial"/>
            </a:endParaRPr>
          </a:p>
        </p:txBody>
      </p:sp>
      <p:sp>
        <p:nvSpPr>
          <p:cNvPr id="601" name="Google Shape;601;g1f1ec144a3f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1" lang="en-US" sz="1100" u="none" strike="noStrike">
                <a:solidFill>
                  <a:srgbClr val="000000"/>
                </a:solidFill>
                <a:latin typeface="Arial"/>
                <a:ea typeface="Arial"/>
                <a:cs typeface="Arial"/>
                <a:sym typeface="Arial"/>
              </a:rPr>
              <a:t>Ken: </a:t>
            </a:r>
            <a:r>
              <a:rPr b="0" i="1" lang="en-US" sz="1100" u="sng" strike="noStrike">
                <a:solidFill>
                  <a:srgbClr val="1155CC"/>
                </a:solidFill>
                <a:latin typeface="Arial"/>
                <a:ea typeface="Arial"/>
                <a:cs typeface="Arial"/>
                <a:sym typeface="Arial"/>
                <a:hlinkClick r:id="rId2">
                  <a:extLst>
                    <a:ext uri="{A12FA001-AC4F-418D-AE19-62706E023703}">
                      <ahyp:hlinkClr val="tx"/>
                    </a:ext>
                  </a:extLst>
                </a:hlinkClick>
              </a:rPr>
              <a:t>Show the map,</a:t>
            </a:r>
            <a:r>
              <a:rPr b="0" i="1" lang="en-US" sz="1100" u="none" strike="noStrike">
                <a:solidFill>
                  <a:srgbClr val="000000"/>
                </a:solidFill>
                <a:latin typeface="Arial"/>
                <a:ea typeface="Arial"/>
                <a:cs typeface="Arial"/>
                <a:sym typeface="Arial"/>
              </a:rPr>
              <a:t> can you work with us to fill in the blanks on meetings to ensure we cover those states (i.e. ME, ID) </a:t>
            </a:r>
            <a:endParaRPr b="0"/>
          </a:p>
          <a:p>
            <a:pPr indent="-228600" lvl="0" marL="4572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Having trouble confirming meetings?</a:t>
            </a:r>
            <a:endParaRPr b="1" i="0" sz="1100" u="none" strike="noStrike">
              <a:solidFill>
                <a:srgbClr val="000000"/>
              </a:solidFill>
              <a:latin typeface="Arial"/>
              <a:ea typeface="Arial"/>
              <a:cs typeface="Arial"/>
              <a:sym typeface="Arial"/>
            </a:endParaRPr>
          </a:p>
          <a:p>
            <a:pPr indent="-285750" lvl="1" marL="74295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Share suggested follow up techniques and ideas for meetings:</a:t>
            </a:r>
            <a:endParaRPr b="1" i="0" sz="1100" u="none" strike="noStrike">
              <a:solidFill>
                <a:srgbClr val="000000"/>
              </a:solidFill>
              <a:latin typeface="Arial"/>
              <a:ea typeface="Arial"/>
              <a:cs typeface="Arial"/>
              <a:sym typeface="Arial"/>
            </a:endParaRPr>
          </a:p>
          <a:p>
            <a:pPr indent="-228600" lvl="2" marL="11430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Changing subject line of email</a:t>
            </a:r>
            <a:endParaRPr b="1" i="0" sz="1100" u="none" strike="noStrike">
              <a:solidFill>
                <a:srgbClr val="000000"/>
              </a:solidFill>
              <a:latin typeface="Arial"/>
              <a:ea typeface="Arial"/>
              <a:cs typeface="Arial"/>
              <a:sym typeface="Arial"/>
            </a:endParaRPr>
          </a:p>
          <a:p>
            <a:pPr indent="-228600" lvl="2" marL="11430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Getting district office involved, call them and looping them into the email</a:t>
            </a:r>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0" lvl="0" marL="0" rtl="0" algn="l">
              <a:lnSpc>
                <a:spcPct val="115000"/>
              </a:lnSpc>
              <a:spcBef>
                <a:spcPts val="0"/>
              </a:spcBef>
              <a:spcAft>
                <a:spcPts val="0"/>
              </a:spcAft>
              <a:buSzPts val="1400"/>
              <a:buNone/>
            </a:pPr>
            <a:r>
              <a:t/>
            </a:r>
            <a:endParaRPr i="1" sz="1100">
              <a:latin typeface="Arial"/>
              <a:ea typeface="Arial"/>
              <a:cs typeface="Arial"/>
              <a:sym typeface="Arial"/>
            </a:endParaRPr>
          </a:p>
        </p:txBody>
      </p:sp>
      <p:sp>
        <p:nvSpPr>
          <p:cNvPr id="612" name="Google Shape;612;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US" sz="1100">
                <a:latin typeface="Arial"/>
                <a:ea typeface="Arial"/>
                <a:cs typeface="Arial"/>
                <a:sym typeface="Arial"/>
              </a:rPr>
              <a:t>Karyne</a:t>
            </a:r>
            <a:br>
              <a:rPr i="1" lang="en-US" sz="1100">
                <a:latin typeface="Arial"/>
                <a:ea typeface="Arial"/>
                <a:cs typeface="Arial"/>
                <a:sym typeface="Arial"/>
              </a:rPr>
            </a:br>
            <a:endParaRPr i="1" sz="1100">
              <a:latin typeface="Arial"/>
              <a:ea typeface="Arial"/>
              <a:cs typeface="Arial"/>
              <a:sym typeface="Arial"/>
            </a:endParaRPr>
          </a:p>
        </p:txBody>
      </p:sp>
      <p:sp>
        <p:nvSpPr>
          <p:cNvPr id="625" name="Google Shape;625;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defefad41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2defefad41a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US" sz="1100">
                <a:latin typeface="Arial"/>
                <a:ea typeface="Arial"/>
                <a:cs typeface="Arial"/>
                <a:sym typeface="Arial"/>
              </a:rPr>
              <a:t>Karyne</a:t>
            </a:r>
            <a:br>
              <a:rPr i="1" lang="en-US" sz="1100">
                <a:latin typeface="Arial"/>
                <a:ea typeface="Arial"/>
                <a:cs typeface="Arial"/>
                <a:sym typeface="Arial"/>
              </a:rPr>
            </a:br>
            <a:endParaRPr i="1" sz="1100">
              <a:latin typeface="Arial"/>
              <a:ea typeface="Arial"/>
              <a:cs typeface="Arial"/>
              <a:sym typeface="Arial"/>
            </a:endParaRPr>
          </a:p>
        </p:txBody>
      </p:sp>
      <p:sp>
        <p:nvSpPr>
          <p:cNvPr id="637" name="Google Shape;637;g2defefad41a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Gavi will launch their investment case to fund their next strategic period from 2026-2030.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rPr lang="en-US"/>
              <a:t>https://www.gavi.org/our-alliance/strategy/phase-6-2026-2030</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49" name="Google Shape;64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i="1" lang="en-US" sz="1100">
                <a:latin typeface="Arial"/>
                <a:ea typeface="Arial"/>
                <a:cs typeface="Arial"/>
                <a:sym typeface="Arial"/>
              </a:rPr>
              <a:t>Karyne</a:t>
            </a:r>
            <a:br>
              <a:rPr i="1" lang="en-US" sz="1100">
                <a:latin typeface="Arial"/>
                <a:ea typeface="Arial"/>
                <a:cs typeface="Arial"/>
                <a:sym typeface="Arial"/>
              </a:rPr>
            </a:br>
            <a:endParaRPr i="1" sz="1100">
              <a:latin typeface="Arial"/>
              <a:ea typeface="Arial"/>
              <a:cs typeface="Arial"/>
              <a:sym typeface="Arial"/>
            </a:endParaRPr>
          </a:p>
        </p:txBody>
      </p:sp>
      <p:sp>
        <p:nvSpPr>
          <p:cNvPr id="656" name="Google Shape;656;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lang="en-US" sz="1100"/>
              <a:t>Leslye</a:t>
            </a:r>
            <a:endParaRPr sz="1100"/>
          </a:p>
          <a:p>
            <a:pPr indent="-228600" lvl="0" marL="457200" rtl="0" algn="l">
              <a:lnSpc>
                <a:spcPct val="100000"/>
              </a:lnSpc>
              <a:spcBef>
                <a:spcPts val="0"/>
              </a:spcBef>
              <a:spcAft>
                <a:spcPts val="0"/>
              </a:spcAft>
              <a:buSzPts val="1400"/>
              <a:buNone/>
            </a:pPr>
            <a:r>
              <a:rPr b="1" lang="en-US" sz="1600">
                <a:latin typeface="Open Sans"/>
                <a:ea typeface="Open Sans"/>
                <a:cs typeface="Open Sans"/>
                <a:sym typeface="Open Sans"/>
              </a:rPr>
              <a:t> - Together Women Rise Grantees</a:t>
            </a:r>
            <a:r>
              <a:rPr lang="en-US" sz="1600">
                <a:latin typeface="Open Sans"/>
                <a:ea typeface="Open Sans"/>
                <a:cs typeface="Open Sans"/>
                <a:sym typeface="Open Sans"/>
              </a:rPr>
              <a:t> - Join the virtual national chapter meeting with a speaker from the grantee each month on the </a:t>
            </a:r>
            <a:r>
              <a:rPr b="1" lang="en-US" sz="1600">
                <a:latin typeface="Open Sans"/>
                <a:ea typeface="Open Sans"/>
                <a:cs typeface="Open Sans"/>
                <a:sym typeface="Open Sans"/>
              </a:rPr>
              <a:t>first Thursday of the month at 8 PM ET:</a:t>
            </a:r>
            <a:r>
              <a:rPr lang="en-US" sz="1600">
                <a:latin typeface="Open Sans"/>
                <a:ea typeface="Open Sans"/>
                <a:cs typeface="Open Sans"/>
                <a:sym typeface="Open Sans"/>
              </a:rPr>
              <a:t>  </a:t>
            </a:r>
            <a:r>
              <a:rPr b="1" lang="en-US" sz="1600">
                <a:latin typeface="Open Sans"/>
                <a:ea typeface="Open Sans"/>
                <a:cs typeface="Open Sans"/>
                <a:sym typeface="Open Sans"/>
              </a:rPr>
              <a:t>Thursday, June 6</a:t>
            </a:r>
            <a:r>
              <a:rPr b="1" baseline="30000" lang="en-US" sz="1600">
                <a:latin typeface="Open Sans"/>
                <a:ea typeface="Open Sans"/>
                <a:cs typeface="Open Sans"/>
                <a:sym typeface="Open Sans"/>
              </a:rPr>
              <a:t>th</a:t>
            </a:r>
            <a:r>
              <a:rPr b="1" lang="en-US" sz="1600">
                <a:latin typeface="Open Sans"/>
                <a:ea typeface="Open Sans"/>
                <a:cs typeface="Open Sans"/>
                <a:sym typeface="Open Sans"/>
              </a:rPr>
              <a:t>   </a:t>
            </a:r>
            <a:r>
              <a:rPr lang="en-US" sz="1600" u="sng">
                <a:solidFill>
                  <a:srgbClr val="1155CC"/>
                </a:solidFill>
                <a:latin typeface="Open Sans"/>
                <a:ea typeface="Open Sans"/>
                <a:cs typeface="Open Sans"/>
                <a:sym typeface="Open Sans"/>
                <a:hlinkClick r:id="rId2">
                  <a:extLst>
                    <a:ext uri="{A12FA001-AC4F-418D-AE19-62706E023703}">
                      <ahyp:hlinkClr val="tx"/>
                    </a:ext>
                  </a:extLst>
                </a:hlinkClick>
              </a:rPr>
              <a:t>https://togetherwomenrise.org/upcoming-events/</a:t>
            </a:r>
            <a:br>
              <a:rPr b="1" lang="en-US" sz="1600" u="sng">
                <a:solidFill>
                  <a:srgbClr val="1155CC"/>
                </a:solidFill>
                <a:latin typeface="Open Sans"/>
                <a:ea typeface="Open Sans"/>
                <a:cs typeface="Open Sans"/>
                <a:sym typeface="Open Sans"/>
              </a:rPr>
            </a:br>
            <a:br>
              <a:rPr b="1" lang="en-US" sz="1600">
                <a:latin typeface="Open Sans"/>
                <a:ea typeface="Open Sans"/>
                <a:cs typeface="Open Sans"/>
                <a:sym typeface="Open Sans"/>
              </a:rPr>
            </a:br>
            <a:r>
              <a:rPr b="1" lang="en-US" sz="1600">
                <a:latin typeface="Open Sans"/>
                <a:ea typeface="Open Sans"/>
                <a:cs typeface="Open Sans"/>
                <a:sym typeface="Open Sans"/>
              </a:rPr>
              <a:t> - Together Women Rise Advocacy Chapter Monthly Webinar</a:t>
            </a:r>
            <a:r>
              <a:rPr lang="en-US" sz="1600">
                <a:latin typeface="Open Sans"/>
                <a:ea typeface="Open Sans"/>
                <a:cs typeface="Open Sans"/>
                <a:sym typeface="Open Sans"/>
              </a:rPr>
              <a:t> </a:t>
            </a:r>
            <a:br>
              <a:rPr lang="en-US" sz="1600">
                <a:latin typeface="Open Sans"/>
                <a:ea typeface="Open Sans"/>
                <a:cs typeface="Open Sans"/>
                <a:sym typeface="Open Sans"/>
              </a:rPr>
            </a:br>
            <a:r>
              <a:rPr b="1" lang="en-US" sz="1600">
                <a:latin typeface="Open Sans"/>
                <a:ea typeface="Open Sans"/>
                <a:cs typeface="Open Sans"/>
                <a:sym typeface="Open Sans"/>
              </a:rPr>
              <a:t>Tuesday, June 18 at 8:30 PM ET</a:t>
            </a:r>
            <a:br>
              <a:rPr b="1" lang="en-US" sz="1600">
                <a:latin typeface="Open Sans"/>
                <a:ea typeface="Open Sans"/>
                <a:cs typeface="Open Sans"/>
                <a:sym typeface="Open Sans"/>
              </a:rPr>
            </a:br>
            <a:endParaRPr sz="1100"/>
          </a:p>
        </p:txBody>
      </p:sp>
      <p:sp>
        <p:nvSpPr>
          <p:cNvPr id="667" name="Google Shape;6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4fc29c286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14fc29c286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dd29ec108d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1dd29ec108d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i="1"/>
          </a:p>
          <a:p>
            <a:pPr indent="0" lvl="0" marL="0" rtl="0" algn="l">
              <a:lnSpc>
                <a:spcPct val="100000"/>
              </a:lnSpc>
              <a:spcBef>
                <a:spcPts val="0"/>
              </a:spcBef>
              <a:spcAft>
                <a:spcPts val="0"/>
              </a:spcAft>
              <a:buSzPts val="1400"/>
              <a:buNone/>
            </a:pPr>
            <a:r>
              <a:t/>
            </a:r>
            <a:endParaRPr i="1"/>
          </a:p>
          <a:p>
            <a:pPr indent="0" lvl="0" marL="0" rtl="0" algn="l">
              <a:lnSpc>
                <a:spcPct val="115000"/>
              </a:lnSpc>
              <a:spcBef>
                <a:spcPts val="0"/>
              </a:spcBef>
              <a:spcAft>
                <a:spcPts val="0"/>
              </a:spcAft>
              <a:buClr>
                <a:schemeClr val="dk1"/>
              </a:buClr>
              <a:buSzPts val="1100"/>
              <a:buFont typeface="Arial"/>
              <a:buNone/>
            </a:pPr>
            <a:r>
              <a:rPr b="0" i="0" lang="en-US" sz="1800" u="none" strike="noStrike">
                <a:solidFill>
                  <a:srgbClr val="000000"/>
                </a:solidFill>
                <a:latin typeface="Arial"/>
                <a:ea typeface="Arial"/>
                <a:cs typeface="Arial"/>
                <a:sym typeface="Arial"/>
              </a:rPr>
              <a:t>RESULTS Anti-Oppression Statement: </a:t>
            </a:r>
            <a:r>
              <a:rPr b="0" i="0" lang="en-US" sz="1800" u="sng" strike="noStrike">
                <a:solidFill>
                  <a:srgbClr val="1155CC"/>
                </a:solidFill>
                <a:latin typeface="Arial"/>
                <a:ea typeface="Arial"/>
                <a:cs typeface="Arial"/>
                <a:sym typeface="Arial"/>
                <a:hlinkClick r:id="rId2">
                  <a:extLst>
                    <a:ext uri="{A12FA001-AC4F-418D-AE19-62706E023703}">
                      <ahyp:hlinkClr val="tx"/>
                    </a:ext>
                  </a:extLst>
                </a:hlinkClick>
              </a:rPr>
              <a:t>https://results.org/volunteers/anti-oppression</a:t>
            </a:r>
            <a:r>
              <a:rPr b="0" i="0" lang="en-US" sz="1800" u="none" strike="noStrike">
                <a:solidFill>
                  <a:srgbClr val="000000"/>
                </a:solidFill>
                <a:latin typeface="Arial"/>
                <a:ea typeface="Arial"/>
                <a:cs typeface="Arial"/>
                <a:sym typeface="Arial"/>
              </a:rPr>
              <a:t> </a:t>
            </a:r>
            <a:endParaRPr i="1"/>
          </a:p>
        </p:txBody>
      </p:sp>
      <p:sp>
        <p:nvSpPr>
          <p:cNvPr id="175" name="Google Shape;175;g1dd29ec108d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rPr lang="en-US"/>
              <a:t>Ken</a:t>
            </a:r>
            <a:endParaRPr i="0"/>
          </a:p>
        </p:txBody>
      </p:sp>
      <p:sp>
        <p:nvSpPr>
          <p:cNvPr id="183" name="Google Shape;183;p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1ec144a3f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1f1ec144a3f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i="0" lang="en-US" sz="1100">
                <a:latin typeface="Arial"/>
                <a:ea typeface="Arial"/>
                <a:cs typeface="Arial"/>
                <a:sym typeface="Arial"/>
              </a:rPr>
              <a:t>Ken</a:t>
            </a:r>
            <a:endParaRPr i="0" sz="1100">
              <a:latin typeface="Arial"/>
              <a:ea typeface="Arial"/>
              <a:cs typeface="Arial"/>
              <a:sym typeface="Arial"/>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US" sz="1100" u="none" strike="noStrike">
                <a:solidFill>
                  <a:srgbClr val="000000"/>
                </a:solidFill>
                <a:latin typeface="Arial"/>
                <a:ea typeface="Arial"/>
                <a:cs typeface="Arial"/>
                <a:sym typeface="Arial"/>
              </a:rPr>
              <a:t>8:35-8:45 PM:  Campaigns Updates (Ken)</a:t>
            </a:r>
            <a:endParaRPr b="0"/>
          </a:p>
          <a:p>
            <a:pPr indent="-228600" lvl="0" marL="457200" rtl="0" algn="l">
              <a:lnSpc>
                <a:spcPct val="100000"/>
              </a:lnSpc>
              <a:spcBef>
                <a:spcPts val="0"/>
              </a:spcBef>
              <a:spcAft>
                <a:spcPts val="0"/>
              </a:spcAft>
              <a:buSzPts val="1400"/>
              <a:buFont typeface="Arial"/>
              <a:buChar char="•"/>
            </a:pPr>
            <a:br>
              <a:rPr b="0" lang="en-US"/>
            </a:br>
            <a:r>
              <a:rPr b="0" i="0" lang="en-US" sz="1100" u="none" strike="noStrike">
                <a:solidFill>
                  <a:srgbClr val="000000"/>
                </a:solidFill>
                <a:latin typeface="Arial"/>
                <a:ea typeface="Arial"/>
                <a:cs typeface="Arial"/>
                <a:sym typeface="Arial"/>
              </a:rPr>
              <a:t>World Bank advocacy action, letter that closed on 4/12 (maybe share a copy of the letter if we have it by then)</a:t>
            </a:r>
            <a:endParaRPr/>
          </a:p>
          <a:p>
            <a:pPr indent="-228600" lvl="0" marL="4572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FY25 Appropriations</a:t>
            </a:r>
            <a:endParaRPr/>
          </a:p>
          <a:p>
            <a:pPr indent="-285750" lvl="1" marL="74295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Dear Colleague Letters, with squishy deadlines - on the RESULTS blog linked here: </a:t>
            </a:r>
            <a:r>
              <a:rPr b="0" i="0" lang="en-US" sz="1100" u="sng" strike="noStrike">
                <a:solidFill>
                  <a:srgbClr val="1155CC"/>
                </a:solidFill>
                <a:latin typeface="Arial"/>
                <a:ea typeface="Arial"/>
                <a:cs typeface="Arial"/>
                <a:sym typeface="Arial"/>
                <a:hlinkClick r:id="rId2">
                  <a:extLst>
                    <a:ext uri="{A12FA001-AC4F-418D-AE19-62706E023703}">
                      <ahyp:hlinkClr val="tx"/>
                    </a:ext>
                  </a:extLst>
                </a:hlinkClick>
              </a:rPr>
              <a:t>https://results.org/blog/fy25-appropriations-tell-congress-to-fund-the-fight-against-poverty</a:t>
            </a:r>
            <a:r>
              <a:rPr b="0" i="0" lang="en-US" sz="1100" u="none" strike="noStrike">
                <a:solidFill>
                  <a:srgbClr val="000000"/>
                </a:solidFill>
                <a:latin typeface="Arial"/>
                <a:ea typeface="Arial"/>
                <a:cs typeface="Arial"/>
                <a:sym typeface="Arial"/>
              </a:rPr>
              <a:t> </a:t>
            </a:r>
            <a:endParaRPr/>
          </a:p>
          <a:p>
            <a:pPr indent="-228600" lvl="2" marL="11430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House Basic Education letter closes 4/17 Close of Business (maybe take action on this one the night of the webinar)</a:t>
            </a:r>
            <a:endParaRPr/>
          </a:p>
          <a:p>
            <a:pPr indent="-228600" lvl="2" marL="11430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Others are TBD, but give us some urgency </a:t>
            </a:r>
            <a:endParaRPr/>
          </a:p>
          <a:p>
            <a:pPr indent="-228600" lvl="2" marL="114300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Scorecard for Dear Colleague letters can be found at the top of the page, direct link: </a:t>
            </a:r>
            <a:r>
              <a:rPr b="0" i="0" lang="en-US" sz="1100" u="sng" strike="noStrike">
                <a:solidFill>
                  <a:srgbClr val="1155CC"/>
                </a:solidFill>
                <a:latin typeface="Arial"/>
                <a:ea typeface="Arial"/>
                <a:cs typeface="Arial"/>
                <a:sym typeface="Arial"/>
                <a:hlinkClick r:id="rId3">
                  <a:extLst>
                    <a:ext uri="{A12FA001-AC4F-418D-AE19-62706E023703}">
                      <ahyp:hlinkClr val="tx"/>
                    </a:ext>
                  </a:extLst>
                </a:hlinkClick>
              </a:rPr>
              <a:t>https://docs.google.com/spreadsheets/d/1x35soUUCN2Io0sPfBvqIdjnQ6Sa6I_31HC-HVi2MlAo/edit?usp=sharing</a:t>
            </a:r>
            <a:r>
              <a:rPr b="0" i="0" lang="en-US" sz="1100" u="none" strike="noStrike">
                <a:solidFill>
                  <a:srgbClr val="000000"/>
                </a:solidFill>
                <a:latin typeface="Arial"/>
                <a:ea typeface="Arial"/>
                <a:cs typeface="Arial"/>
                <a:sym typeface="Arial"/>
              </a:rPr>
              <a:t> </a:t>
            </a:r>
            <a:endParaRPr/>
          </a:p>
          <a:p>
            <a:pPr indent="-285750" lvl="1" marL="74295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Completing forms online (share about the training coming up by RESULTS on this?)</a:t>
            </a:r>
            <a:endParaRPr/>
          </a:p>
          <a:p>
            <a:pPr indent="-285750" lvl="1" marL="742950" rtl="0" algn="l">
              <a:lnSpc>
                <a:spcPct val="100000"/>
              </a:lnSpc>
              <a:spcBef>
                <a:spcPts val="0"/>
              </a:spcBef>
              <a:spcAft>
                <a:spcPts val="0"/>
              </a:spcAft>
              <a:buSzPts val="1400"/>
              <a:buFont typeface="Arial"/>
              <a:buChar char="•"/>
            </a:pPr>
            <a:r>
              <a:rPr b="0" i="0" lang="en-US" sz="1100" u="none" strike="noStrike">
                <a:solidFill>
                  <a:srgbClr val="000000"/>
                </a:solidFill>
                <a:latin typeface="Arial"/>
                <a:ea typeface="Arial"/>
                <a:cs typeface="Arial"/>
                <a:sym typeface="Arial"/>
              </a:rPr>
              <a:t>So you can see how the money we advocate for shows up on the ground, we will hear from Susan who will share a story from her work with USAID in Madagascar</a:t>
            </a:r>
            <a:endParaRPr/>
          </a:p>
          <a:p>
            <a:pPr indent="0" lvl="0" marL="0" rtl="0" algn="l">
              <a:lnSpc>
                <a:spcPct val="115000"/>
              </a:lnSpc>
              <a:spcBef>
                <a:spcPts val="0"/>
              </a:spcBef>
              <a:spcAft>
                <a:spcPts val="0"/>
              </a:spcAft>
              <a:buSzPts val="1400"/>
              <a:buNone/>
            </a:pPr>
            <a:r>
              <a:t/>
            </a:r>
            <a:endParaRPr sz="1100">
              <a:latin typeface="Arial"/>
              <a:ea typeface="Arial"/>
              <a:cs typeface="Arial"/>
              <a:sym typeface="Arial"/>
            </a:endParaRPr>
          </a:p>
        </p:txBody>
      </p:sp>
      <p:sp>
        <p:nvSpPr>
          <p:cNvPr id="194" name="Google Shape;194;g1f1ec144a3f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d9b0211098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d9b0211098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i="0" lang="en-US" sz="1100">
                <a:latin typeface="Arial"/>
                <a:ea typeface="Arial"/>
                <a:cs typeface="Arial"/>
                <a:sym typeface="Arial"/>
              </a:rPr>
              <a:t>Ken</a:t>
            </a:r>
            <a:endParaRPr i="0"/>
          </a:p>
        </p:txBody>
      </p:sp>
      <p:sp>
        <p:nvSpPr>
          <p:cNvPr id="205" name="Google Shape;205;g1d9b0211098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defefad4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defefad4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a:p>
          <a:p>
            <a:pPr indent="0" lvl="0" marL="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rPr b="1" i="0" lang="en-US" sz="1800" u="none" strike="noStrike">
                <a:solidFill>
                  <a:srgbClr val="000000"/>
                </a:solidFill>
                <a:latin typeface="Arial"/>
                <a:ea typeface="Arial"/>
                <a:cs typeface="Arial"/>
                <a:sym typeface="Arial"/>
              </a:rPr>
              <a:t>8:30-8:35 PM:</a:t>
            </a:r>
            <a:r>
              <a:rPr b="0" i="0" lang="en-US" sz="1800" u="none" strike="noStrike">
                <a:solidFill>
                  <a:srgbClr val="000000"/>
                </a:solidFill>
                <a:latin typeface="Arial"/>
                <a:ea typeface="Arial"/>
                <a:cs typeface="Arial"/>
                <a:sym typeface="Arial"/>
              </a:rPr>
              <a:t> </a:t>
            </a:r>
            <a:r>
              <a:rPr b="1" i="0" lang="en-US" sz="1800" u="none" strike="noStrike">
                <a:solidFill>
                  <a:srgbClr val="000000"/>
                </a:solidFill>
                <a:latin typeface="Arial"/>
                <a:ea typeface="Arial"/>
                <a:cs typeface="Arial"/>
                <a:sym typeface="Arial"/>
              </a:rPr>
              <a:t>Welcome/Introductions (Leslye)</a:t>
            </a:r>
            <a:endParaRPr b="0"/>
          </a:p>
          <a:p>
            <a:pPr indent="-228600" lvl="0" marL="457200" rtl="0" algn="l">
              <a:lnSpc>
                <a:spcPct val="100000"/>
              </a:lnSpc>
              <a:spcBef>
                <a:spcPts val="0"/>
              </a:spcBef>
              <a:spcAft>
                <a:spcPts val="0"/>
              </a:spcAft>
              <a:buSzPts val="1400"/>
              <a:buFont typeface="Arial"/>
              <a:buChar char="•"/>
            </a:pPr>
            <a:r>
              <a:rPr b="0" i="1" lang="en-US" sz="1800" u="none" strike="noStrike">
                <a:solidFill>
                  <a:srgbClr val="000000"/>
                </a:solidFill>
                <a:latin typeface="Arial"/>
                <a:ea typeface="Arial"/>
                <a:cs typeface="Arial"/>
                <a:sym typeface="Arial"/>
              </a:rPr>
              <a:t>Susan &amp; Karyne can check for new names</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new folks to introduce themselves in the chat and share about their interest in advocacy</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Intro to vision and values of both organizations, provide the links to full statements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indent="0" lvl="0" marL="0" rtl="0" algn="l">
              <a:lnSpc>
                <a:spcPct val="100000"/>
              </a:lnSpc>
              <a:spcBef>
                <a:spcPts val="0"/>
              </a:spcBef>
              <a:spcAft>
                <a:spcPts val="0"/>
              </a:spcAft>
              <a:buSzPts val="1400"/>
              <a:buNone/>
            </a:pPr>
            <a:r>
              <a:t/>
            </a:r>
            <a:endParaRPr i="1"/>
          </a:p>
        </p:txBody>
      </p:sp>
      <p:sp>
        <p:nvSpPr>
          <p:cNvPr id="217" name="Google Shape;217;g2defefad41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defefad41a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2defefad41a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1" lang="en-US"/>
              <a:t>Leslye</a:t>
            </a:r>
            <a:endParaRPr/>
          </a:p>
          <a:p>
            <a:pPr indent="0" lvl="0" marL="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rPr b="1" i="0" lang="en-US" sz="1800" u="none" strike="noStrike">
                <a:solidFill>
                  <a:srgbClr val="000000"/>
                </a:solidFill>
                <a:latin typeface="Arial"/>
                <a:ea typeface="Arial"/>
                <a:cs typeface="Arial"/>
                <a:sym typeface="Arial"/>
              </a:rPr>
              <a:t>8:30-8:35 PM:</a:t>
            </a:r>
            <a:r>
              <a:rPr b="0" i="0" lang="en-US" sz="1800" u="none" strike="noStrike">
                <a:solidFill>
                  <a:srgbClr val="000000"/>
                </a:solidFill>
                <a:latin typeface="Arial"/>
                <a:ea typeface="Arial"/>
                <a:cs typeface="Arial"/>
                <a:sym typeface="Arial"/>
              </a:rPr>
              <a:t> </a:t>
            </a:r>
            <a:r>
              <a:rPr b="1" i="0" lang="en-US" sz="1800" u="none" strike="noStrike">
                <a:solidFill>
                  <a:srgbClr val="000000"/>
                </a:solidFill>
                <a:latin typeface="Arial"/>
                <a:ea typeface="Arial"/>
                <a:cs typeface="Arial"/>
                <a:sym typeface="Arial"/>
              </a:rPr>
              <a:t>Welcome/Introductions (Leslye)</a:t>
            </a:r>
            <a:endParaRPr b="0"/>
          </a:p>
          <a:p>
            <a:pPr indent="-228600" lvl="0" marL="457200" rtl="0" algn="l">
              <a:lnSpc>
                <a:spcPct val="100000"/>
              </a:lnSpc>
              <a:spcBef>
                <a:spcPts val="0"/>
              </a:spcBef>
              <a:spcAft>
                <a:spcPts val="0"/>
              </a:spcAft>
              <a:buSzPts val="1400"/>
              <a:buFont typeface="Arial"/>
              <a:buChar char="•"/>
            </a:pPr>
            <a:r>
              <a:rPr b="0" i="1" lang="en-US" sz="1800" u="none" strike="noStrike">
                <a:solidFill>
                  <a:srgbClr val="000000"/>
                </a:solidFill>
                <a:latin typeface="Arial"/>
                <a:ea typeface="Arial"/>
                <a:cs typeface="Arial"/>
                <a:sym typeface="Arial"/>
              </a:rPr>
              <a:t>Susan &amp; Karyne can check for new names</a:t>
            </a:r>
            <a:endParaRPr b="0" i="0" sz="1800" u="none" strike="noStrike">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Welcome new folks, Please let us know in the chat where you are based. Introduce yourself since first time you are doing this.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Be sure to introduce people,  Introduce Ken and Karyne and the rest of the Advocacy team of mentors and committee –Anne Child, Sarah Leone, Joanna Distefano, Susan Wright, Leslye Heilig, Margaret Moodian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new folks to introduce themselves in the chat and share about their interest in advocacy</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This is a non-partisan space where we learn how to build relationships with our members of Congress to influence policy. We center ourselves around mutual respect and inclusion.</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Intro to vision and values of both organizations, provide the links to full statements</a:t>
            </a:r>
            <a:endParaRPr/>
          </a:p>
          <a:p>
            <a:pPr indent="-228600" lvl="0" marL="457200" rtl="0" algn="l">
              <a:lnSpc>
                <a:spcPct val="100000"/>
              </a:lnSpc>
              <a:spcBef>
                <a:spcPts val="0"/>
              </a:spcBef>
              <a:spcAft>
                <a:spcPts val="0"/>
              </a:spcAft>
              <a:buSzPts val="1400"/>
              <a:buFont typeface="Arial"/>
              <a:buChar char="•"/>
            </a:pPr>
            <a:r>
              <a:rPr b="0" i="0" lang="en-US" sz="1800" u="none" strike="noStrike">
                <a:solidFill>
                  <a:srgbClr val="000000"/>
                </a:solidFill>
                <a:latin typeface="Arial"/>
                <a:ea typeface="Arial"/>
                <a:cs typeface="Arial"/>
                <a:sym typeface="Arial"/>
              </a:rPr>
              <a:t>Invite Rise members to learn more about RESULTS by exploring their website, and RESULTS members to do the same with Together Women Rise. Review mission/vision/anti-oppression (only feel need to read full statement if there is time, but share links in any case)</a:t>
            </a:r>
            <a:endParaRPr/>
          </a:p>
          <a:p>
            <a:pPr indent="0" lvl="0" marL="0" rtl="0" algn="l">
              <a:lnSpc>
                <a:spcPct val="100000"/>
              </a:lnSpc>
              <a:spcBef>
                <a:spcPts val="0"/>
              </a:spcBef>
              <a:spcAft>
                <a:spcPts val="0"/>
              </a:spcAft>
              <a:buSzPts val="1400"/>
              <a:buNone/>
            </a:pPr>
            <a:r>
              <a:t/>
            </a:r>
            <a:endParaRPr i="1"/>
          </a:p>
        </p:txBody>
      </p:sp>
      <p:sp>
        <p:nvSpPr>
          <p:cNvPr id="225" name="Google Shape;225;g2defefad41a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lt1"/>
        </a:solidFill>
      </p:bgPr>
    </p:bg>
    <p:spTree>
      <p:nvGrpSpPr>
        <p:cNvPr id="59" name="Shape 59"/>
        <p:cNvGrpSpPr/>
        <p:nvPr/>
      </p:nvGrpSpPr>
      <p:grpSpPr>
        <a:xfrm>
          <a:off x="0" y="0"/>
          <a:ext cx="0" cy="0"/>
          <a:chOff x="0" y="0"/>
          <a:chExt cx="0" cy="0"/>
        </a:xfrm>
      </p:grpSpPr>
      <p:sp>
        <p:nvSpPr>
          <p:cNvPr id="60" name="Google Shape;60;p33"/>
          <p:cNvSpPr txBox="1"/>
          <p:nvPr>
            <p:ph type="title"/>
          </p:nvPr>
        </p:nvSpPr>
        <p:spPr>
          <a:xfrm>
            <a:off x="722313" y="3815954"/>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0" sz="4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txBox="1"/>
          <p:nvPr/>
        </p:nvSpPr>
        <p:spPr>
          <a:xfrm>
            <a:off x="722313" y="2794398"/>
            <a:ext cx="7772400" cy="102155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4000"/>
              <a:buFont typeface="Calibri"/>
              <a:buNone/>
            </a:pPr>
            <a:r>
              <a:rPr b="1" i="0" lang="en-US" sz="4000" u="none" cap="none" strike="noStrike">
                <a:solidFill>
                  <a:schemeClr val="dk1"/>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2"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8"/>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8"/>
          <p:cNvSpPr txBox="1"/>
          <p:nvPr>
            <p:ph idx="1" type="body"/>
          </p:nvPr>
        </p:nvSpPr>
        <p:spPr>
          <a:xfrm>
            <a:off x="3575050" y="204788"/>
            <a:ext cx="4235450" cy="4389835"/>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o"/>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o"/>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6" name="Google Shape;66;p38"/>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7" name="Google Shape;67;p3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9"/>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p:nvPr>
            <p:ph idx="2" type="pic"/>
          </p:nvPr>
        </p:nvSpPr>
        <p:spPr>
          <a:xfrm>
            <a:off x="1792288" y="459581"/>
            <a:ext cx="5486400" cy="3086100"/>
          </a:xfrm>
          <a:prstGeom prst="rect">
            <a:avLst/>
          </a:prstGeom>
          <a:noFill/>
          <a:ln>
            <a:noFill/>
          </a:ln>
        </p:spPr>
      </p:sp>
      <p:sp>
        <p:nvSpPr>
          <p:cNvPr id="72" name="Google Shape;72;p39"/>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3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0"/>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4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1"/>
          <p:cNvSpPr txBox="1"/>
          <p:nvPr>
            <p:ph type="title"/>
          </p:nvPr>
        </p:nvSpPr>
        <p:spPr>
          <a:xfrm rot="5400000">
            <a:off x="5016557" y="1818822"/>
            <a:ext cx="4388644" cy="116295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3" name="Google Shape;83;p4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1"/>
          <p:cNvSpPr txBox="1"/>
          <p:nvPr>
            <p:ph idx="11" type="ftr"/>
          </p:nvPr>
        </p:nvSpPr>
        <p:spPr>
          <a:xfrm>
            <a:off x="3124200" y="4767263"/>
            <a:ext cx="28956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4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g1dd29ec108d_0_110"/>
          <p:cNvSpPr txBox="1"/>
          <p:nvPr>
            <p:ph type="ctrTitle"/>
          </p:nvPr>
        </p:nvSpPr>
        <p:spPr>
          <a:xfrm>
            <a:off x="685800" y="1597820"/>
            <a:ext cx="77724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1dd29ec108d_0_110"/>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853"/>
              </a:spcBef>
              <a:spcAft>
                <a:spcPts val="0"/>
              </a:spcAft>
              <a:buClr>
                <a:srgbClr val="888888"/>
              </a:buClr>
              <a:buSzPts val="4267"/>
              <a:buNone/>
              <a:defRPr>
                <a:solidFill>
                  <a:srgbClr val="888888"/>
                </a:solidFill>
              </a:defRPr>
            </a:lvl1pPr>
            <a:lvl2pPr lvl="1" algn="ctr">
              <a:lnSpc>
                <a:spcPct val="100000"/>
              </a:lnSpc>
              <a:spcBef>
                <a:spcPts val="747"/>
              </a:spcBef>
              <a:spcAft>
                <a:spcPts val="0"/>
              </a:spcAft>
              <a:buClr>
                <a:srgbClr val="888888"/>
              </a:buClr>
              <a:buSzPts val="3733"/>
              <a:buNone/>
              <a:defRPr>
                <a:solidFill>
                  <a:srgbClr val="888888"/>
                </a:solidFill>
              </a:defRPr>
            </a:lvl2pPr>
            <a:lvl3pPr lvl="2" algn="ctr">
              <a:lnSpc>
                <a:spcPct val="100000"/>
              </a:lnSpc>
              <a:spcBef>
                <a:spcPts val="640"/>
              </a:spcBef>
              <a:spcAft>
                <a:spcPts val="0"/>
              </a:spcAft>
              <a:buClr>
                <a:srgbClr val="888888"/>
              </a:buClr>
              <a:buSzPts val="3200"/>
              <a:buNone/>
              <a:defRPr>
                <a:solidFill>
                  <a:srgbClr val="888888"/>
                </a:solidFill>
              </a:defRPr>
            </a:lvl3pPr>
            <a:lvl4pPr lvl="3" algn="ctr">
              <a:lnSpc>
                <a:spcPct val="100000"/>
              </a:lnSpc>
              <a:spcBef>
                <a:spcPts val="533"/>
              </a:spcBef>
              <a:spcAft>
                <a:spcPts val="0"/>
              </a:spcAft>
              <a:buClr>
                <a:srgbClr val="888888"/>
              </a:buClr>
              <a:buSzPts val="2667"/>
              <a:buNone/>
              <a:defRPr>
                <a:solidFill>
                  <a:srgbClr val="888888"/>
                </a:solidFill>
              </a:defRPr>
            </a:lvl4pPr>
            <a:lvl5pPr lvl="4" algn="ctr">
              <a:lnSpc>
                <a:spcPct val="100000"/>
              </a:lnSpc>
              <a:spcBef>
                <a:spcPts val="533"/>
              </a:spcBef>
              <a:spcAft>
                <a:spcPts val="0"/>
              </a:spcAft>
              <a:buClr>
                <a:srgbClr val="888888"/>
              </a:buClr>
              <a:buSzPts val="2667"/>
              <a:buNone/>
              <a:defRPr>
                <a:solidFill>
                  <a:srgbClr val="888888"/>
                </a:solidFill>
              </a:defRPr>
            </a:lvl5pPr>
            <a:lvl6pPr lvl="5" algn="ctr">
              <a:lnSpc>
                <a:spcPct val="100000"/>
              </a:lnSpc>
              <a:spcBef>
                <a:spcPts val="533"/>
              </a:spcBef>
              <a:spcAft>
                <a:spcPts val="0"/>
              </a:spcAft>
              <a:buClr>
                <a:srgbClr val="888888"/>
              </a:buClr>
              <a:buSzPts val="2667"/>
              <a:buNone/>
              <a:defRPr>
                <a:solidFill>
                  <a:srgbClr val="888888"/>
                </a:solidFill>
              </a:defRPr>
            </a:lvl6pPr>
            <a:lvl7pPr lvl="6" algn="ctr">
              <a:lnSpc>
                <a:spcPct val="100000"/>
              </a:lnSpc>
              <a:spcBef>
                <a:spcPts val="533"/>
              </a:spcBef>
              <a:spcAft>
                <a:spcPts val="0"/>
              </a:spcAft>
              <a:buClr>
                <a:srgbClr val="888888"/>
              </a:buClr>
              <a:buSzPts val="2667"/>
              <a:buNone/>
              <a:defRPr>
                <a:solidFill>
                  <a:srgbClr val="888888"/>
                </a:solidFill>
              </a:defRPr>
            </a:lvl7pPr>
            <a:lvl8pPr lvl="7" algn="ctr">
              <a:lnSpc>
                <a:spcPct val="100000"/>
              </a:lnSpc>
              <a:spcBef>
                <a:spcPts val="533"/>
              </a:spcBef>
              <a:spcAft>
                <a:spcPts val="0"/>
              </a:spcAft>
              <a:buClr>
                <a:srgbClr val="888888"/>
              </a:buClr>
              <a:buSzPts val="2667"/>
              <a:buNone/>
              <a:defRPr>
                <a:solidFill>
                  <a:srgbClr val="888888"/>
                </a:solidFill>
              </a:defRPr>
            </a:lvl8pPr>
            <a:lvl9pPr lvl="8" algn="ctr">
              <a:lnSpc>
                <a:spcPct val="100000"/>
              </a:lnSpc>
              <a:spcBef>
                <a:spcPts val="533"/>
              </a:spcBef>
              <a:spcAft>
                <a:spcPts val="0"/>
              </a:spcAft>
              <a:buClr>
                <a:srgbClr val="888888"/>
              </a:buClr>
              <a:buSzPts val="2667"/>
              <a:buNone/>
              <a:defRPr>
                <a:solidFill>
                  <a:srgbClr val="888888"/>
                </a:solidFill>
              </a:defRPr>
            </a:lvl9pPr>
          </a:lstStyle>
          <a:p/>
        </p:txBody>
      </p:sp>
      <p:sp>
        <p:nvSpPr>
          <p:cNvPr id="96" name="Google Shape;96;g1dd29ec108d_0_110"/>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g1dd29ec108d_0_110"/>
          <p:cNvSpPr txBox="1"/>
          <p:nvPr>
            <p:ph idx="12" type="sldNum"/>
          </p:nvPr>
        </p:nvSpPr>
        <p:spPr>
          <a:xfrm>
            <a:off x="0" y="0"/>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g1dd29ec108d_0_118"/>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1dd29ec108d_0_118"/>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1" name="Google Shape;101;g1dd29ec108d_0_118"/>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1dd29ec108d_0_118"/>
          <p:cNvSpPr txBox="1"/>
          <p:nvPr>
            <p:ph idx="12" type="sldNum"/>
          </p:nvPr>
        </p:nvSpPr>
        <p:spPr>
          <a:xfrm>
            <a:off x="0" y="9834"/>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3" name="Shape 103"/>
        <p:cNvGrpSpPr/>
        <p:nvPr/>
      </p:nvGrpSpPr>
      <p:grpSpPr>
        <a:xfrm>
          <a:off x="0" y="0"/>
          <a:ext cx="0" cy="0"/>
          <a:chOff x="0" y="0"/>
          <a:chExt cx="0" cy="0"/>
        </a:xfrm>
      </p:grpSpPr>
      <p:sp>
        <p:nvSpPr>
          <p:cNvPr id="104" name="Google Shape;104;g1dd29ec108d_0_123"/>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1dd29ec108d_0_123"/>
          <p:cNvSpPr txBox="1"/>
          <p:nvPr>
            <p:ph idx="1" type="body"/>
          </p:nvPr>
        </p:nvSpPr>
        <p:spPr>
          <a:xfrm>
            <a:off x="457200" y="1200151"/>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6" name="Google Shape;106;g1dd29ec108d_0_123"/>
          <p:cNvSpPr txBox="1"/>
          <p:nvPr>
            <p:ph idx="2" type="body"/>
          </p:nvPr>
        </p:nvSpPr>
        <p:spPr>
          <a:xfrm>
            <a:off x="4648200" y="1200151"/>
            <a:ext cx="403860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07" name="Google Shape;107;g1dd29ec108d_0_12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1dd29ec108d_0_123"/>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9" name="Shape 109"/>
        <p:cNvGrpSpPr/>
        <p:nvPr/>
      </p:nvGrpSpPr>
      <p:grpSpPr>
        <a:xfrm>
          <a:off x="0" y="0"/>
          <a:ext cx="0" cy="0"/>
          <a:chOff x="0" y="0"/>
          <a:chExt cx="0" cy="0"/>
        </a:xfrm>
      </p:grpSpPr>
      <p:sp>
        <p:nvSpPr>
          <p:cNvPr id="110" name="Google Shape;110;g1dd29ec108d_0_129"/>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5867"/>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1dd29ec108d_0_129"/>
          <p:cNvSpPr txBox="1"/>
          <p:nvPr>
            <p:ph idx="1" type="body"/>
          </p:nvPr>
        </p:nvSpPr>
        <p:spPr>
          <a:xfrm>
            <a:off x="457200" y="1151335"/>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2" name="Google Shape;112;g1dd29ec108d_0_12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3" name="Google Shape;113;g1dd29ec108d_0_129"/>
          <p:cNvSpPr txBox="1"/>
          <p:nvPr>
            <p:ph idx="3" type="body"/>
          </p:nvPr>
        </p:nvSpPr>
        <p:spPr>
          <a:xfrm>
            <a:off x="4645027" y="1151335"/>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14" name="Google Shape;114;g1dd29ec108d_0_129"/>
          <p:cNvSpPr txBox="1"/>
          <p:nvPr>
            <p:ph idx="4" type="body"/>
          </p:nvPr>
        </p:nvSpPr>
        <p:spPr>
          <a:xfrm>
            <a:off x="4645027"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o"/>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o"/>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15" name="Google Shape;115;g1dd29ec108d_0_129"/>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1dd29ec108d_0_129"/>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1"/>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1"/>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3" name="Google Shape;23;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7" name="Shape 117"/>
        <p:cNvGrpSpPr/>
        <p:nvPr/>
      </p:nvGrpSpPr>
      <p:grpSpPr>
        <a:xfrm>
          <a:off x="0" y="0"/>
          <a:ext cx="0" cy="0"/>
          <a:chOff x="0" y="0"/>
          <a:chExt cx="0" cy="0"/>
        </a:xfrm>
      </p:grpSpPr>
      <p:sp>
        <p:nvSpPr>
          <p:cNvPr id="118" name="Google Shape;118;g1dd29ec108d_0_137"/>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g1dd29ec108d_0_13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g1dd29ec108d_0_137"/>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g1dd29ec108d_0_14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1dd29ec108d_0_141"/>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4" name="Shape 12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g1dd29ec108d_0_145"/>
          <p:cNvSpPr txBox="1"/>
          <p:nvPr>
            <p:ph type="title"/>
          </p:nvPr>
        </p:nvSpPr>
        <p:spPr>
          <a:xfrm>
            <a:off x="457202" y="204787"/>
            <a:ext cx="3008400" cy="8715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1dd29ec108d_0_145"/>
          <p:cNvSpPr txBox="1"/>
          <p:nvPr>
            <p:ph idx="1" type="body"/>
          </p:nvPr>
        </p:nvSpPr>
        <p:spPr>
          <a:xfrm>
            <a:off x="3575050" y="204789"/>
            <a:ext cx="4235400"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o"/>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o"/>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28" name="Google Shape;128;g1dd29ec108d_0_145"/>
          <p:cNvSpPr txBox="1"/>
          <p:nvPr>
            <p:ph idx="2" type="body"/>
          </p:nvPr>
        </p:nvSpPr>
        <p:spPr>
          <a:xfrm>
            <a:off x="457202" y="1076327"/>
            <a:ext cx="30084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29" name="Google Shape;129;g1dd29ec108d_0_145"/>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1dd29ec108d_0_145"/>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1" name="Shape 131"/>
        <p:cNvGrpSpPr/>
        <p:nvPr/>
      </p:nvGrpSpPr>
      <p:grpSpPr>
        <a:xfrm>
          <a:off x="0" y="0"/>
          <a:ext cx="0" cy="0"/>
          <a:chOff x="0" y="0"/>
          <a:chExt cx="0" cy="0"/>
        </a:xfrm>
      </p:grpSpPr>
      <p:sp>
        <p:nvSpPr>
          <p:cNvPr id="132" name="Google Shape;132;g1dd29ec108d_0_151"/>
          <p:cNvSpPr txBox="1"/>
          <p:nvPr>
            <p:ph type="title"/>
          </p:nvPr>
        </p:nvSpPr>
        <p:spPr>
          <a:xfrm>
            <a:off x="1792288" y="3600451"/>
            <a:ext cx="54864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g1dd29ec108d_0_151"/>
          <p:cNvSpPr/>
          <p:nvPr>
            <p:ph idx="2" type="pic"/>
          </p:nvPr>
        </p:nvSpPr>
        <p:spPr>
          <a:xfrm>
            <a:off x="1792288" y="459581"/>
            <a:ext cx="5486400" cy="3086100"/>
          </a:xfrm>
          <a:prstGeom prst="rect">
            <a:avLst/>
          </a:prstGeom>
          <a:noFill/>
          <a:ln>
            <a:noFill/>
          </a:ln>
        </p:spPr>
      </p:sp>
      <p:sp>
        <p:nvSpPr>
          <p:cNvPr id="134" name="Google Shape;134;g1dd29ec108d_0_151"/>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35" name="Google Shape;135;g1dd29ec108d_0_151"/>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g1dd29ec108d_0_151"/>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sp>
        <p:nvSpPr>
          <p:cNvPr id="138" name="Google Shape;138;g1dd29ec108d_0_157"/>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1dd29ec108d_0_157"/>
          <p:cNvSpPr txBox="1"/>
          <p:nvPr>
            <p:ph idx="1" type="body"/>
          </p:nvPr>
        </p:nvSpPr>
        <p:spPr>
          <a:xfrm rot="5400000">
            <a:off x="2874750" y="-1217399"/>
            <a:ext cx="33945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0" name="Google Shape;140;g1dd29ec108d_0_157"/>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dd29ec108d_0_157"/>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g1dd29ec108d_0_162"/>
          <p:cNvSpPr txBox="1"/>
          <p:nvPr>
            <p:ph type="title"/>
          </p:nvPr>
        </p:nvSpPr>
        <p:spPr>
          <a:xfrm rot="5400000">
            <a:off x="5016458" y="1818780"/>
            <a:ext cx="4388700" cy="11631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dd29ec108d_0_162"/>
          <p:cNvSpPr txBox="1"/>
          <p:nvPr>
            <p:ph idx="1" type="body"/>
          </p:nvPr>
        </p:nvSpPr>
        <p:spPr>
          <a:xfrm rot="5400000">
            <a:off x="1272750" y="-609570"/>
            <a:ext cx="43887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o"/>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o"/>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5" name="Google Shape;145;g1dd29ec108d_0_162"/>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1dd29ec108d_0_162"/>
          <p:cNvSpPr txBox="1"/>
          <p:nvPr>
            <p:ph idx="11" type="ftr"/>
          </p:nvPr>
        </p:nvSpPr>
        <p:spPr>
          <a:xfrm>
            <a:off x="3124200" y="4767264"/>
            <a:ext cx="2895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7" name="Google Shape;147;g1dd29ec108d_0_162"/>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4"/>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a:lvl1pPr>
            <a:lvl2pPr indent="0" lvl="1" marL="0" marR="0" algn="r">
              <a:lnSpc>
                <a:spcPct val="100000"/>
              </a:lnSpc>
              <a:spcBef>
                <a:spcPts val="0"/>
              </a:spcBef>
              <a:spcAft>
                <a:spcPts val="0"/>
              </a:spcAft>
              <a:buClr>
                <a:srgbClr val="000000"/>
              </a:buClr>
              <a:buSzPts val="1200"/>
              <a:buFont typeface="Arial"/>
              <a:buNone/>
              <a:defRPr/>
            </a:lvl2pPr>
            <a:lvl3pPr indent="0" lvl="2" marL="0" marR="0" algn="r">
              <a:lnSpc>
                <a:spcPct val="100000"/>
              </a:lnSpc>
              <a:spcBef>
                <a:spcPts val="0"/>
              </a:spcBef>
              <a:spcAft>
                <a:spcPts val="0"/>
              </a:spcAft>
              <a:buClr>
                <a:srgbClr val="000000"/>
              </a:buClr>
              <a:buSzPts val="1200"/>
              <a:buFont typeface="Arial"/>
              <a:buNone/>
              <a:defRPr/>
            </a:lvl3pPr>
            <a:lvl4pPr indent="0" lvl="3" marL="0" marR="0" algn="r">
              <a:lnSpc>
                <a:spcPct val="100000"/>
              </a:lnSpc>
              <a:spcBef>
                <a:spcPts val="0"/>
              </a:spcBef>
              <a:spcAft>
                <a:spcPts val="0"/>
              </a:spcAft>
              <a:buClr>
                <a:srgbClr val="000000"/>
              </a:buClr>
              <a:buSzPts val="1200"/>
              <a:buFont typeface="Arial"/>
              <a:buNone/>
              <a:defRPr/>
            </a:lvl4pPr>
            <a:lvl5pPr indent="0" lvl="4" marL="0" marR="0" algn="r">
              <a:lnSpc>
                <a:spcPct val="100000"/>
              </a:lnSpc>
              <a:spcBef>
                <a:spcPts val="0"/>
              </a:spcBef>
              <a:spcAft>
                <a:spcPts val="0"/>
              </a:spcAft>
              <a:buClr>
                <a:srgbClr val="000000"/>
              </a:buClr>
              <a:buSzPts val="1200"/>
              <a:buFont typeface="Arial"/>
              <a:buNone/>
              <a:defRPr/>
            </a:lvl5pPr>
            <a:lvl6pPr indent="0" lvl="5" marL="0" marR="0" algn="r">
              <a:lnSpc>
                <a:spcPct val="100000"/>
              </a:lnSpc>
              <a:spcBef>
                <a:spcPts val="0"/>
              </a:spcBef>
              <a:spcAft>
                <a:spcPts val="0"/>
              </a:spcAft>
              <a:buClr>
                <a:srgbClr val="000000"/>
              </a:buClr>
              <a:buSzPts val="1200"/>
              <a:buFont typeface="Arial"/>
              <a:buNone/>
              <a:defRPr/>
            </a:lvl6pPr>
            <a:lvl7pPr indent="0" lvl="6" marL="0" marR="0" algn="r">
              <a:lnSpc>
                <a:spcPct val="100000"/>
              </a:lnSpc>
              <a:spcBef>
                <a:spcPts val="0"/>
              </a:spcBef>
              <a:spcAft>
                <a:spcPts val="0"/>
              </a:spcAft>
              <a:buClr>
                <a:srgbClr val="000000"/>
              </a:buClr>
              <a:buSzPts val="1200"/>
              <a:buFont typeface="Arial"/>
              <a:buNone/>
              <a:defRPr/>
            </a:lvl7pPr>
            <a:lvl8pPr indent="0" lvl="7" marL="0" marR="0" algn="r">
              <a:lnSpc>
                <a:spcPct val="100000"/>
              </a:lnSpc>
              <a:spcBef>
                <a:spcPts val="0"/>
              </a:spcBef>
              <a:spcAft>
                <a:spcPts val="0"/>
              </a:spcAft>
              <a:buClr>
                <a:srgbClr val="000000"/>
              </a:buClr>
              <a:buSzPts val="1200"/>
              <a:buFont typeface="Arial"/>
              <a:buNone/>
              <a:defRPr/>
            </a:lvl8pPr>
            <a:lvl9pPr indent="0" lvl="8" marL="0" marR="0" algn="r">
              <a:lnSpc>
                <a:spcPct val="100000"/>
              </a:lnSpc>
              <a:spcBef>
                <a:spcPts val="0"/>
              </a:spcBef>
              <a:spcAft>
                <a:spcPts val="0"/>
              </a:spcAft>
              <a:buClr>
                <a:srgbClr val="000000"/>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2" name="Shape 32"/>
        <p:cNvGrpSpPr/>
        <p:nvPr/>
      </p:nvGrpSpPr>
      <p:grpSpPr>
        <a:xfrm>
          <a:off x="0" y="0"/>
          <a:ext cx="0" cy="0"/>
          <a:chOff x="0" y="0"/>
          <a:chExt cx="0" cy="0"/>
        </a:xfrm>
      </p:grpSpPr>
      <p:sp>
        <p:nvSpPr>
          <p:cNvPr id="33" name="Google Shape;33;g10c3dc4d86b_7_57"/>
          <p:cNvSpPr txBox="1"/>
          <p:nvPr>
            <p:ph type="title"/>
          </p:nvPr>
        </p:nvSpPr>
        <p:spPr>
          <a:xfrm>
            <a:off x="311700" y="445025"/>
            <a:ext cx="8520600" cy="5727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0c3dc4d86b_7_57"/>
          <p:cNvSpPr txBox="1"/>
          <p:nvPr>
            <p:ph idx="1" type="body"/>
          </p:nvPr>
        </p:nvSpPr>
        <p:spPr>
          <a:xfrm>
            <a:off x="311700" y="1152475"/>
            <a:ext cx="8520600" cy="3416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35" name="Google Shape;35;g10c3dc4d86b_7_57"/>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gfc51e63954_0_52"/>
          <p:cNvSpPr txBox="1"/>
          <p:nvPr>
            <p:ph idx="1" type="body"/>
          </p:nvPr>
        </p:nvSpPr>
        <p:spPr>
          <a:xfrm>
            <a:off x="311700" y="4230575"/>
            <a:ext cx="5998800" cy="6051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40"/>
              </a:spcBef>
              <a:spcAft>
                <a:spcPts val="0"/>
              </a:spcAft>
              <a:buSzPts val="3200"/>
              <a:buNone/>
              <a:defRPr/>
            </a:lvl1pPr>
          </a:lstStyle>
          <a:p/>
        </p:txBody>
      </p:sp>
      <p:sp>
        <p:nvSpPr>
          <p:cNvPr id="38" name="Google Shape;38;gfc51e63954_0_52"/>
          <p:cNvSpPr txBox="1"/>
          <p:nvPr>
            <p:ph idx="12" type="sldNum"/>
          </p:nvPr>
        </p:nvSpPr>
        <p:spPr>
          <a:xfrm>
            <a:off x="8472458" y="4663217"/>
            <a:ext cx="548700" cy="3936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32"/>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2"/>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2" name="Google Shape;42;p32"/>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o"/>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3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45" name="Shape 45"/>
        <p:cNvGrpSpPr/>
        <p:nvPr/>
      </p:nvGrpSpPr>
      <p:grpSpPr>
        <a:xfrm>
          <a:off x="0" y="0"/>
          <a:ext cx="0" cy="0"/>
          <a:chOff x="0" y="0"/>
          <a:chExt cx="0" cy="0"/>
        </a:xfrm>
      </p:grpSpPr>
      <p:sp>
        <p:nvSpPr>
          <p:cNvPr id="46" name="Google Shape;46;p21"/>
          <p:cNvSpPr txBox="1"/>
          <p:nvPr>
            <p:ph type="title"/>
          </p:nvPr>
        </p:nvSpPr>
        <p:spPr>
          <a:xfrm>
            <a:off x="457200" y="205978"/>
            <a:ext cx="8229600" cy="651272"/>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 type="body"/>
          </p:nvPr>
        </p:nvSpPr>
        <p:spPr>
          <a:xfrm>
            <a:off x="457200" y="971551"/>
            <a:ext cx="4038600" cy="36230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48" name="Google Shape;48;p21"/>
          <p:cNvSpPr txBox="1"/>
          <p:nvPr>
            <p:ph idx="2" type="body"/>
          </p:nvPr>
        </p:nvSpPr>
        <p:spPr>
          <a:xfrm>
            <a:off x="4648200" y="971551"/>
            <a:ext cx="4038600" cy="36230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lvl1pPr>
            <a:lvl2pPr indent="-406400" lvl="1" marL="914400" algn="l">
              <a:lnSpc>
                <a:spcPct val="100000"/>
              </a:lnSpc>
              <a:spcBef>
                <a:spcPts val="560"/>
              </a:spcBef>
              <a:spcAft>
                <a:spcPts val="0"/>
              </a:spcAft>
              <a:buSzPts val="2800"/>
              <a:buChar char="o"/>
              <a:defRPr/>
            </a:lvl2pPr>
            <a:lvl3pPr indent="-381000" lvl="2" marL="1371600" algn="l">
              <a:lnSpc>
                <a:spcPct val="100000"/>
              </a:lnSpc>
              <a:spcBef>
                <a:spcPts val="480"/>
              </a:spcBef>
              <a:spcAft>
                <a:spcPts val="0"/>
              </a:spcAft>
              <a:buSzPts val="2400"/>
              <a:buChar char="▪"/>
              <a:defRPr/>
            </a:lvl3pPr>
            <a:lvl4pPr indent="-355600" lvl="3" marL="1828800" algn="l">
              <a:lnSpc>
                <a:spcPct val="100000"/>
              </a:lnSpc>
              <a:spcBef>
                <a:spcPts val="400"/>
              </a:spcBef>
              <a:spcAft>
                <a:spcPts val="0"/>
              </a:spcAft>
              <a:buSzPts val="2000"/>
              <a:buChar char="•"/>
              <a:defRPr/>
            </a:lvl4pPr>
            <a:lvl5pPr indent="-355600" lvl="4" marL="2286000" algn="l">
              <a:lnSpc>
                <a:spcPct val="100000"/>
              </a:lnSpc>
              <a:spcBef>
                <a:spcPts val="400"/>
              </a:spcBef>
              <a:spcAft>
                <a:spcPts val="0"/>
              </a:spcAft>
              <a:buSzPts val="2000"/>
              <a:buChar char="o"/>
              <a:defRPr/>
            </a:lvl5pPr>
            <a:lvl6pPr indent="-355600" lvl="5" marL="2743200" algn="l">
              <a:lnSpc>
                <a:spcPct val="100000"/>
              </a:lnSpc>
              <a:spcBef>
                <a:spcPts val="400"/>
              </a:spcBef>
              <a:spcAft>
                <a:spcPts val="0"/>
              </a:spcAft>
              <a:buSzPts val="2000"/>
              <a:buChar char="•"/>
              <a:defRPr/>
            </a:lvl6pPr>
            <a:lvl7pPr indent="-355600" lvl="6" marL="3200400" algn="l">
              <a:lnSpc>
                <a:spcPct val="100000"/>
              </a:lnSpc>
              <a:spcBef>
                <a:spcPts val="400"/>
              </a:spcBef>
              <a:spcAft>
                <a:spcPts val="0"/>
              </a:spcAft>
              <a:buSzPts val="2000"/>
              <a:buChar char="•"/>
              <a:defRPr/>
            </a:lvl7pPr>
            <a:lvl8pPr indent="-355600" lvl="7" marL="3657600" algn="l">
              <a:lnSpc>
                <a:spcPct val="100000"/>
              </a:lnSpc>
              <a:spcBef>
                <a:spcPts val="400"/>
              </a:spcBef>
              <a:spcAft>
                <a:spcPts val="0"/>
              </a:spcAft>
              <a:buSzPts val="2000"/>
              <a:buChar char="•"/>
              <a:defRPr/>
            </a:lvl8pPr>
            <a:lvl9pPr indent="-355600" lvl="8" marL="4114800" algn="l">
              <a:lnSpc>
                <a:spcPct val="100000"/>
              </a:lnSpc>
              <a:spcBef>
                <a:spcPts val="400"/>
              </a:spcBef>
              <a:spcAft>
                <a:spcPts val="0"/>
              </a:spcAft>
              <a:buSzPts val="2000"/>
              <a:buChar char="•"/>
              <a:defRPr/>
            </a:lvl9pPr>
          </a:lstStyle>
          <a:p/>
        </p:txBody>
      </p:sp>
      <p:sp>
        <p:nvSpPr>
          <p:cNvPr id="49" name="Google Shape;49;p21"/>
          <p:cNvSpPr txBox="1"/>
          <p:nvPr>
            <p:ph idx="10" type="dt"/>
          </p:nvPr>
        </p:nvSpPr>
        <p:spPr>
          <a:xfrm>
            <a:off x="457200" y="4857751"/>
            <a:ext cx="2133600" cy="18335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1"/>
          <p:cNvSpPr txBox="1"/>
          <p:nvPr>
            <p:ph idx="11" type="ftr"/>
          </p:nvPr>
        </p:nvSpPr>
        <p:spPr>
          <a:xfrm>
            <a:off x="3124200" y="4857751"/>
            <a:ext cx="2895600" cy="1833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21"/>
          <p:cNvSpPr txBox="1"/>
          <p:nvPr>
            <p:ph idx="12" type="sldNum"/>
          </p:nvPr>
        </p:nvSpPr>
        <p:spPr>
          <a:xfrm>
            <a:off x="6553200" y="4857751"/>
            <a:ext cx="2133600" cy="183356"/>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eal + Image" showMasterSp="0">
  <p:cSld name="Content Slide Teal + Image">
    <p:spTree>
      <p:nvGrpSpPr>
        <p:cNvPr id="52" name="Shape 52"/>
        <p:cNvGrpSpPr/>
        <p:nvPr/>
      </p:nvGrpSpPr>
      <p:grpSpPr>
        <a:xfrm>
          <a:off x="0" y="0"/>
          <a:ext cx="0" cy="0"/>
          <a:chOff x="0" y="0"/>
          <a:chExt cx="0" cy="0"/>
        </a:xfrm>
      </p:grpSpPr>
      <p:pic>
        <p:nvPicPr>
          <p:cNvPr descr="Picture 11" id="53" name="Google Shape;53;g119407a4a4b_0_201"/>
          <p:cNvPicPr preferRelativeResize="0"/>
          <p:nvPr/>
        </p:nvPicPr>
        <p:blipFill rotWithShape="1">
          <a:blip r:embed="rId2">
            <a:alphaModFix amt="10000"/>
          </a:blip>
          <a:srcRect b="0" l="0" r="0" t="0"/>
          <a:stretch/>
        </p:blipFill>
        <p:spPr>
          <a:xfrm>
            <a:off x="0" y="1298142"/>
            <a:ext cx="3851647" cy="3845358"/>
          </a:xfrm>
          <a:prstGeom prst="rect">
            <a:avLst/>
          </a:prstGeom>
          <a:noFill/>
          <a:ln>
            <a:noFill/>
          </a:ln>
        </p:spPr>
      </p:pic>
      <p:pic>
        <p:nvPicPr>
          <p:cNvPr descr="Picture 12" id="54" name="Google Shape;54;g119407a4a4b_0_201"/>
          <p:cNvPicPr preferRelativeResize="0"/>
          <p:nvPr/>
        </p:nvPicPr>
        <p:blipFill rotWithShape="1">
          <a:blip r:embed="rId3">
            <a:alphaModFix/>
          </a:blip>
          <a:srcRect b="0" l="0" r="0" t="0"/>
          <a:stretch/>
        </p:blipFill>
        <p:spPr>
          <a:xfrm>
            <a:off x="5905500" y="4689908"/>
            <a:ext cx="2609850" cy="390526"/>
          </a:xfrm>
          <a:prstGeom prst="rect">
            <a:avLst/>
          </a:prstGeom>
          <a:noFill/>
          <a:ln>
            <a:noFill/>
          </a:ln>
        </p:spPr>
      </p:pic>
      <p:sp>
        <p:nvSpPr>
          <p:cNvPr id="55" name="Google Shape;55;g119407a4a4b_0_201"/>
          <p:cNvSpPr txBox="1"/>
          <p:nvPr>
            <p:ph type="title"/>
          </p:nvPr>
        </p:nvSpPr>
        <p:spPr>
          <a:xfrm>
            <a:off x="574157" y="273844"/>
            <a:ext cx="4840500" cy="571800"/>
          </a:xfrm>
          <a:prstGeom prst="rect">
            <a:avLst/>
          </a:prstGeom>
          <a:noFill/>
          <a:ln>
            <a:noFill/>
          </a:ln>
        </p:spPr>
        <p:txBody>
          <a:bodyPr anchorCtr="0" anchor="t" bIns="34275" lIns="34275" spcFirstLastPara="1" rIns="34275" wrap="square" tIns="34275">
            <a:normAutofit/>
          </a:bodyPr>
          <a:lstStyle>
            <a:lvl1pPr lvl="0" algn="l">
              <a:lnSpc>
                <a:spcPct val="100000"/>
              </a:lnSpc>
              <a:spcBef>
                <a:spcPts val="0"/>
              </a:spcBef>
              <a:spcAft>
                <a:spcPts val="0"/>
              </a:spcAft>
              <a:buClr>
                <a:schemeClr val="accent1"/>
              </a:buClr>
              <a:buSzPts val="2900"/>
              <a:buFont typeface="Arial"/>
              <a:buNone/>
              <a:defRPr>
                <a:solidFill>
                  <a:schemeClr val="accent1"/>
                </a:solidFill>
              </a:defRPr>
            </a:lvl1pPr>
            <a:lvl2pPr lvl="1" algn="l">
              <a:lnSpc>
                <a:spcPct val="100000"/>
              </a:lnSpc>
              <a:spcBef>
                <a:spcPts val="0"/>
              </a:spcBef>
              <a:spcAft>
                <a:spcPts val="0"/>
              </a:spcAft>
              <a:buClr>
                <a:srgbClr val="022077"/>
              </a:buClr>
              <a:buSzPts val="1400"/>
              <a:buNone/>
              <a:defRPr/>
            </a:lvl2pPr>
            <a:lvl3pPr lvl="2" algn="l">
              <a:lnSpc>
                <a:spcPct val="100000"/>
              </a:lnSpc>
              <a:spcBef>
                <a:spcPts val="0"/>
              </a:spcBef>
              <a:spcAft>
                <a:spcPts val="0"/>
              </a:spcAft>
              <a:buClr>
                <a:srgbClr val="022077"/>
              </a:buClr>
              <a:buSzPts val="1400"/>
              <a:buNone/>
              <a:defRPr/>
            </a:lvl3pPr>
            <a:lvl4pPr lvl="3" algn="l">
              <a:lnSpc>
                <a:spcPct val="100000"/>
              </a:lnSpc>
              <a:spcBef>
                <a:spcPts val="0"/>
              </a:spcBef>
              <a:spcAft>
                <a:spcPts val="0"/>
              </a:spcAft>
              <a:buClr>
                <a:srgbClr val="022077"/>
              </a:buClr>
              <a:buSzPts val="1400"/>
              <a:buNone/>
              <a:defRPr/>
            </a:lvl4pPr>
            <a:lvl5pPr lvl="4" algn="l">
              <a:lnSpc>
                <a:spcPct val="100000"/>
              </a:lnSpc>
              <a:spcBef>
                <a:spcPts val="0"/>
              </a:spcBef>
              <a:spcAft>
                <a:spcPts val="0"/>
              </a:spcAft>
              <a:buClr>
                <a:srgbClr val="022077"/>
              </a:buClr>
              <a:buSzPts val="1400"/>
              <a:buNone/>
              <a:defRPr/>
            </a:lvl5pPr>
            <a:lvl6pPr lvl="5" algn="l">
              <a:lnSpc>
                <a:spcPct val="100000"/>
              </a:lnSpc>
              <a:spcBef>
                <a:spcPts val="0"/>
              </a:spcBef>
              <a:spcAft>
                <a:spcPts val="0"/>
              </a:spcAft>
              <a:buClr>
                <a:srgbClr val="022077"/>
              </a:buClr>
              <a:buSzPts val="1400"/>
              <a:buNone/>
              <a:defRPr/>
            </a:lvl6pPr>
            <a:lvl7pPr lvl="6" algn="l">
              <a:lnSpc>
                <a:spcPct val="100000"/>
              </a:lnSpc>
              <a:spcBef>
                <a:spcPts val="0"/>
              </a:spcBef>
              <a:spcAft>
                <a:spcPts val="0"/>
              </a:spcAft>
              <a:buClr>
                <a:srgbClr val="022077"/>
              </a:buClr>
              <a:buSzPts val="1400"/>
              <a:buNone/>
              <a:defRPr/>
            </a:lvl7pPr>
            <a:lvl8pPr lvl="7" algn="l">
              <a:lnSpc>
                <a:spcPct val="100000"/>
              </a:lnSpc>
              <a:spcBef>
                <a:spcPts val="0"/>
              </a:spcBef>
              <a:spcAft>
                <a:spcPts val="0"/>
              </a:spcAft>
              <a:buClr>
                <a:srgbClr val="022077"/>
              </a:buClr>
              <a:buSzPts val="1400"/>
              <a:buNone/>
              <a:defRPr/>
            </a:lvl8pPr>
            <a:lvl9pPr lvl="8" algn="l">
              <a:lnSpc>
                <a:spcPct val="100000"/>
              </a:lnSpc>
              <a:spcBef>
                <a:spcPts val="0"/>
              </a:spcBef>
              <a:spcAft>
                <a:spcPts val="0"/>
              </a:spcAft>
              <a:buClr>
                <a:srgbClr val="022077"/>
              </a:buClr>
              <a:buSzPts val="1400"/>
              <a:buNone/>
              <a:defRPr/>
            </a:lvl9pPr>
          </a:lstStyle>
          <a:p/>
        </p:txBody>
      </p:sp>
      <p:sp>
        <p:nvSpPr>
          <p:cNvPr id="56" name="Google Shape;56;g119407a4a4b_0_201"/>
          <p:cNvSpPr/>
          <p:nvPr/>
        </p:nvSpPr>
        <p:spPr>
          <a:xfrm>
            <a:off x="8629109" y="4748828"/>
            <a:ext cx="277200" cy="277200"/>
          </a:xfrm>
          <a:prstGeom prst="ellipse">
            <a:avLst/>
          </a:prstGeom>
          <a:solidFill>
            <a:schemeClr val="accent1"/>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57" name="Google Shape;57;g119407a4a4b_0_201"/>
          <p:cNvSpPr txBox="1"/>
          <p:nvPr>
            <p:ph idx="12" type="sldNum"/>
          </p:nvPr>
        </p:nvSpPr>
        <p:spPr>
          <a:xfrm>
            <a:off x="8670678" y="4795445"/>
            <a:ext cx="194700" cy="192300"/>
          </a:xfrm>
          <a:prstGeom prst="rect">
            <a:avLst/>
          </a:prstGeom>
          <a:noFill/>
          <a:ln>
            <a:noFill/>
          </a:ln>
        </p:spPr>
        <p:txBody>
          <a:bodyPr anchorCtr="0" anchor="ctr" bIns="34275" lIns="34275" spcFirstLastPara="1" rIns="34275" wrap="square" tIns="34275">
            <a:spAutoFit/>
          </a:bodyPr>
          <a:lstStyle>
            <a:lvl1pPr indent="0" lvl="0"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800"/>
              <a:buFont typeface="Arial"/>
              <a:buNone/>
              <a:defRPr b="0" i="0" sz="8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sz="1200">
              <a:solidFill>
                <a:srgbClr val="888888"/>
              </a:solidFill>
              <a:latin typeface="Calibri"/>
              <a:ea typeface="Calibri"/>
              <a:cs typeface="Calibri"/>
              <a:sym typeface="Calibri"/>
            </a:endParaRPr>
          </a:p>
        </p:txBody>
      </p:sp>
      <p:sp>
        <p:nvSpPr>
          <p:cNvPr id="58" name="Google Shape;58;g119407a4a4b_0_201"/>
          <p:cNvSpPr txBox="1"/>
          <p:nvPr>
            <p:ph idx="1" type="body"/>
          </p:nvPr>
        </p:nvSpPr>
        <p:spPr>
          <a:xfrm>
            <a:off x="574158" y="1026550"/>
            <a:ext cx="3756000" cy="3559800"/>
          </a:xfrm>
          <a:prstGeom prst="rect">
            <a:avLst/>
          </a:prstGeom>
          <a:noFill/>
          <a:ln>
            <a:noFill/>
          </a:ln>
        </p:spPr>
        <p:txBody>
          <a:bodyPr anchorCtr="0" anchor="t" bIns="34275" lIns="34275" spcFirstLastPara="1" rIns="34275" wrap="square" tIns="34275">
            <a:normAutofit/>
          </a:bodyPr>
          <a:lstStyle>
            <a:lvl1pPr indent="-317500" lvl="0" marL="457200" algn="l">
              <a:lnSpc>
                <a:spcPct val="133333"/>
              </a:lnSpc>
              <a:spcBef>
                <a:spcPts val="800"/>
              </a:spcBef>
              <a:spcAft>
                <a:spcPts val="0"/>
              </a:spcAft>
              <a:buClr>
                <a:srgbClr val="022077"/>
              </a:buClr>
              <a:buSzPts val="1400"/>
              <a:buChar char="•"/>
              <a:defRPr/>
            </a:lvl1pPr>
            <a:lvl2pPr indent="-317500" lvl="1" marL="914400" algn="l">
              <a:lnSpc>
                <a:spcPct val="133333"/>
              </a:lnSpc>
              <a:spcBef>
                <a:spcPts val="800"/>
              </a:spcBef>
              <a:spcAft>
                <a:spcPts val="0"/>
              </a:spcAft>
              <a:buClr>
                <a:srgbClr val="022077"/>
              </a:buClr>
              <a:buSzPts val="1400"/>
              <a:buChar char="o"/>
              <a:defRPr/>
            </a:lvl2pPr>
            <a:lvl3pPr indent="-317500" lvl="2" marL="1371600" algn="l">
              <a:lnSpc>
                <a:spcPct val="133333"/>
              </a:lnSpc>
              <a:spcBef>
                <a:spcPts val="800"/>
              </a:spcBef>
              <a:spcAft>
                <a:spcPts val="0"/>
              </a:spcAft>
              <a:buClr>
                <a:srgbClr val="022077"/>
              </a:buClr>
              <a:buSzPts val="1400"/>
              <a:buChar char="▪"/>
              <a:defRPr/>
            </a:lvl3pPr>
            <a:lvl4pPr indent="-317500" lvl="3" marL="1828800" algn="l">
              <a:lnSpc>
                <a:spcPct val="133333"/>
              </a:lnSpc>
              <a:spcBef>
                <a:spcPts val="800"/>
              </a:spcBef>
              <a:spcAft>
                <a:spcPts val="0"/>
              </a:spcAft>
              <a:buClr>
                <a:srgbClr val="022077"/>
              </a:buClr>
              <a:buSzPts val="1400"/>
              <a:buChar char="•"/>
              <a:defRPr/>
            </a:lvl4pPr>
            <a:lvl5pPr indent="-317500" lvl="4" marL="2286000" algn="l">
              <a:lnSpc>
                <a:spcPct val="133333"/>
              </a:lnSpc>
              <a:spcBef>
                <a:spcPts val="800"/>
              </a:spcBef>
              <a:spcAft>
                <a:spcPts val="0"/>
              </a:spcAft>
              <a:buClr>
                <a:srgbClr val="022077"/>
              </a:buClr>
              <a:buSzPts val="1400"/>
              <a:buChar char="o"/>
              <a:defRPr/>
            </a:lvl5pPr>
            <a:lvl6pPr indent="-317500" lvl="5" marL="2743200" algn="l">
              <a:lnSpc>
                <a:spcPct val="133333"/>
              </a:lnSpc>
              <a:spcBef>
                <a:spcPts val="800"/>
              </a:spcBef>
              <a:spcAft>
                <a:spcPts val="0"/>
              </a:spcAft>
              <a:buClr>
                <a:srgbClr val="022077"/>
              </a:buClr>
              <a:buSzPts val="1400"/>
              <a:buChar char="•"/>
              <a:defRPr/>
            </a:lvl6pPr>
            <a:lvl7pPr indent="-317500" lvl="6" marL="3200400" algn="l">
              <a:lnSpc>
                <a:spcPct val="133333"/>
              </a:lnSpc>
              <a:spcBef>
                <a:spcPts val="800"/>
              </a:spcBef>
              <a:spcAft>
                <a:spcPts val="0"/>
              </a:spcAft>
              <a:buClr>
                <a:srgbClr val="022077"/>
              </a:buClr>
              <a:buSzPts val="1400"/>
              <a:buChar char="•"/>
              <a:defRPr/>
            </a:lvl7pPr>
            <a:lvl8pPr indent="-317500" lvl="7" marL="3657600" algn="l">
              <a:lnSpc>
                <a:spcPct val="133333"/>
              </a:lnSpc>
              <a:spcBef>
                <a:spcPts val="800"/>
              </a:spcBef>
              <a:spcAft>
                <a:spcPts val="0"/>
              </a:spcAft>
              <a:buClr>
                <a:srgbClr val="022077"/>
              </a:buClr>
              <a:buSzPts val="1400"/>
              <a:buChar char="•"/>
              <a:defRPr/>
            </a:lvl8pPr>
            <a:lvl9pPr indent="-317500" lvl="8" marL="4114800" algn="l">
              <a:lnSpc>
                <a:spcPct val="133333"/>
              </a:lnSpc>
              <a:spcBef>
                <a:spcPts val="800"/>
              </a:spcBef>
              <a:spcAft>
                <a:spcPts val="0"/>
              </a:spcAft>
              <a:buClr>
                <a:srgbClr val="022077"/>
              </a:buClr>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3.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1.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RESULTS_logo_EN_CMYK_BIG (flat)2_RESULTS_logo_EN_CMYK_BIG.png" id="10" name="Google Shape;10;p29"/>
          <p:cNvPicPr preferRelativeResize="0"/>
          <p:nvPr/>
        </p:nvPicPr>
        <p:blipFill rotWithShape="1">
          <a:blip r:embed="rId1">
            <a:alphaModFix/>
          </a:blip>
          <a:srcRect b="0" l="0" r="0" t="0"/>
          <a:stretch/>
        </p:blipFill>
        <p:spPr>
          <a:xfrm>
            <a:off x="7858691" y="80916"/>
            <a:ext cx="1223628" cy="982313"/>
          </a:xfrm>
          <a:prstGeom prst="rect">
            <a:avLst/>
          </a:prstGeom>
          <a:noFill/>
          <a:ln>
            <a:noFill/>
          </a:ln>
        </p:spPr>
      </p:pic>
      <p:sp>
        <p:nvSpPr>
          <p:cNvPr id="11" name="Google Shape;11;p29"/>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9"/>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Courier New"/>
              <a:buChar char="o"/>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Noto Sans"/>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Courier New"/>
              <a:buChar char="o"/>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descr="RESULTS_logo_EN_CMYK_BIG (flat)2_RESULTS_logo_EN_CMYK_BIG.png" id="87" name="Google Shape;87;g1dd29ec108d_0_103"/>
          <p:cNvPicPr preferRelativeResize="0"/>
          <p:nvPr/>
        </p:nvPicPr>
        <p:blipFill rotWithShape="1">
          <a:blip r:embed="rId1">
            <a:alphaModFix/>
          </a:blip>
          <a:srcRect b="0" l="0" r="0" t="0"/>
          <a:stretch/>
        </p:blipFill>
        <p:spPr>
          <a:xfrm>
            <a:off x="7858691" y="143448"/>
            <a:ext cx="1223628" cy="982313"/>
          </a:xfrm>
          <a:prstGeom prst="rect">
            <a:avLst/>
          </a:prstGeom>
          <a:noFill/>
          <a:ln>
            <a:noFill/>
          </a:ln>
        </p:spPr>
      </p:pic>
      <p:sp>
        <p:nvSpPr>
          <p:cNvPr id="88" name="Google Shape;88;g1dd29ec108d_0_103"/>
          <p:cNvSpPr txBox="1"/>
          <p:nvPr>
            <p:ph type="title"/>
          </p:nvPr>
        </p:nvSpPr>
        <p:spPr>
          <a:xfrm>
            <a:off x="457201" y="205979"/>
            <a:ext cx="7401600" cy="8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5867"/>
              <a:buFont typeface="Calibri"/>
              <a:buNone/>
              <a:defRPr b="0" i="0" sz="5867"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 name="Google Shape;89;g1dd29ec108d_0_103"/>
          <p:cNvSpPr txBox="1"/>
          <p:nvPr>
            <p:ph idx="1" type="body"/>
          </p:nvPr>
        </p:nvSpPr>
        <p:spPr>
          <a:xfrm>
            <a:off x="457200" y="1200151"/>
            <a:ext cx="8229600" cy="3394500"/>
          </a:xfrm>
          <a:prstGeom prst="rect">
            <a:avLst/>
          </a:prstGeom>
          <a:noFill/>
          <a:ln>
            <a:noFill/>
          </a:ln>
        </p:spPr>
        <p:txBody>
          <a:bodyPr anchorCtr="0" anchor="t" bIns="45700" lIns="91425" spcFirstLastPara="1" rIns="91425" wrap="square" tIns="45700">
            <a:normAutofit/>
          </a:bodyPr>
          <a:lstStyle>
            <a:lvl1pPr indent="-499554" lvl="0" marL="457200" marR="0" rtl="0" algn="l">
              <a:lnSpc>
                <a:spcPct val="100000"/>
              </a:lnSpc>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lnSpc>
                <a:spcPct val="100000"/>
              </a:lnSpc>
              <a:spcBef>
                <a:spcPts val="747"/>
              </a:spcBef>
              <a:spcAft>
                <a:spcPts val="0"/>
              </a:spcAft>
              <a:buClr>
                <a:schemeClr val="dk1"/>
              </a:buClr>
              <a:buSzPts val="3733"/>
              <a:buFont typeface="Courier New"/>
              <a:buChar char="o"/>
              <a:defRPr b="0" i="0" sz="3733" u="none" cap="none" strike="noStrike">
                <a:solidFill>
                  <a:schemeClr val="dk1"/>
                </a:solidFill>
                <a:latin typeface="Calibri"/>
                <a:ea typeface="Calibri"/>
                <a:cs typeface="Calibri"/>
                <a:sym typeface="Calibri"/>
              </a:defRPr>
            </a:lvl2pPr>
            <a:lvl3pPr indent="-431800" lvl="2" marL="1371600" marR="0" rtl="0" algn="l">
              <a:lnSpc>
                <a:spcPct val="100000"/>
              </a:lnSpc>
              <a:spcBef>
                <a:spcPts val="640"/>
              </a:spcBef>
              <a:spcAft>
                <a:spcPts val="0"/>
              </a:spcAft>
              <a:buClr>
                <a:schemeClr val="dk1"/>
              </a:buClr>
              <a:buSzPts val="3200"/>
              <a:buFont typeface="Noto Sans Symbols"/>
              <a:buChar char="▪"/>
              <a:defRPr b="0" i="0" sz="3200" u="none" cap="none" strike="noStrike">
                <a:solidFill>
                  <a:schemeClr val="dk1"/>
                </a:solidFill>
                <a:latin typeface="Calibri"/>
                <a:ea typeface="Calibri"/>
                <a:cs typeface="Calibri"/>
                <a:sym typeface="Calibri"/>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lnSpc>
                <a:spcPct val="100000"/>
              </a:lnSpc>
              <a:spcBef>
                <a:spcPts val="533"/>
              </a:spcBef>
              <a:spcAft>
                <a:spcPts val="0"/>
              </a:spcAft>
              <a:buClr>
                <a:schemeClr val="dk1"/>
              </a:buClr>
              <a:buSzPts val="2667"/>
              <a:buFont typeface="Courier New"/>
              <a:buChar char="o"/>
              <a:defRPr b="0" i="0" sz="2667" u="none" cap="none" strike="noStrike">
                <a:solidFill>
                  <a:schemeClr val="dk1"/>
                </a:solidFill>
                <a:latin typeface="Calibri"/>
                <a:ea typeface="Calibri"/>
                <a:cs typeface="Calibri"/>
                <a:sym typeface="Calibri"/>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
        <p:nvSpPr>
          <p:cNvPr id="90" name="Google Shape;90;g1dd29ec108d_0_103"/>
          <p:cNvSpPr txBox="1"/>
          <p:nvPr>
            <p:ph idx="10" type="dt"/>
          </p:nvPr>
        </p:nvSpPr>
        <p:spPr>
          <a:xfrm>
            <a:off x="457200" y="4767264"/>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1" name="Google Shape;91;g1dd29ec108d_0_103"/>
          <p:cNvSpPr txBox="1"/>
          <p:nvPr>
            <p:ph idx="12" type="sldNum"/>
          </p:nvPr>
        </p:nvSpPr>
        <p:spPr>
          <a:xfrm>
            <a:off x="0" y="2093"/>
            <a:ext cx="457200" cy="2739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1pPr>
            <a:lvl2pPr indent="0" lvl="1"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2pPr>
            <a:lvl3pPr indent="0" lvl="2"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3pPr>
            <a:lvl4pPr indent="0" lvl="3"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4pPr>
            <a:lvl5pPr indent="0" lvl="4"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5pPr>
            <a:lvl6pPr indent="0" lvl="5"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6pPr>
            <a:lvl7pPr indent="0" lvl="6"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7pPr>
            <a:lvl8pPr indent="0" lvl="7"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8pPr>
            <a:lvl9pPr indent="0" lvl="8" marL="0" marR="0" rtl="0" algn="ctr">
              <a:lnSpc>
                <a:spcPct val="100000"/>
              </a:lnSpc>
              <a:spcBef>
                <a:spcPts val="0"/>
              </a:spcBef>
              <a:spcAft>
                <a:spcPts val="0"/>
              </a:spcAft>
              <a:buClr>
                <a:srgbClr val="000000"/>
              </a:buClr>
              <a:buSzPts val="1350"/>
              <a:buFont typeface="Arial"/>
              <a:buNone/>
              <a:defRPr b="0" i="0" sz="1350" u="none" cap="none" strike="noStrike">
                <a:solidFill>
                  <a:schemeClr val="dk1"/>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US"/>
              <a:t>‹#›</a:t>
            </a:fld>
            <a:endParaRPr/>
          </a:p>
        </p:txBody>
      </p:sp>
      <p:pic>
        <p:nvPicPr>
          <p:cNvPr descr="RESULTS_logo_EN_CMYK_BIG (flat)2_RESULTS_logo_EN_CMYK_BIG.png" id="92" name="Google Shape;92;g1dd29ec108d_0_103"/>
          <p:cNvPicPr preferRelativeResize="0"/>
          <p:nvPr/>
        </p:nvPicPr>
        <p:blipFill rotWithShape="1">
          <a:blip r:embed="rId2">
            <a:alphaModFix/>
          </a:blip>
          <a:srcRect b="0" l="0" r="0" t="0"/>
          <a:stretch/>
        </p:blipFill>
        <p:spPr>
          <a:xfrm>
            <a:off x="7858691" y="139015"/>
            <a:ext cx="1223629" cy="9823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hyperlink" Target="https://www.gavi.org/sites/default/files/programmes-impact/our-impact/Gavi-Facts-and-figures-October-2023.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hyperlink" Target="https://docs.google.com/spreadsheets/d/1x35soUUCN2Io0sPfBvqIdjnQ6Sa6I_31HC-HVi2MlAo/edit?usp=sharing" TargetMode="External"/><Relationship Id="rId5" Type="http://schemas.openxmlformats.org/officeDocument/2006/relationships/hyperlink" Target="https://results.org/volunteers/legislator-lookup" TargetMode="External"/><Relationship Id="rId6" Type="http://schemas.openxmlformats.org/officeDocument/2006/relationships/hyperlink" Target="mailto:FirstName_LastName@SenatorsLastName.Senate.Gov" TargetMode="External"/><Relationship Id="rId7" Type="http://schemas.openxmlformats.org/officeDocument/2006/relationships/hyperlink" Target="https://docs.google.com/document/d/1D-GhqMK1_NBTxiMOVIo_1dKhefYQxcx7y1XaI9tEyac/edi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foreign.senate.gov/imo/media/doc/gavi_resolution.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 Id="rId4" Type="http://schemas.openxmlformats.org/officeDocument/2006/relationships/hyperlink" Target="https://docs.google.com/spreadsheets/d/1x35soUUCN2Io0sPfBvqIdjnQ6Sa6I_31HC-HVi2MlAo/edit?usp=sharing" TargetMode="External"/><Relationship Id="rId5" Type="http://schemas.openxmlformats.org/officeDocument/2006/relationships/hyperlink" Target="https://results.org/volunteers/legislator-lookup" TargetMode="External"/><Relationship Id="rId6" Type="http://schemas.openxmlformats.org/officeDocument/2006/relationships/hyperlink" Target="mailto:FirstName_LastName@SenatorsLastName.Senate.Gov" TargetMode="External"/><Relationship Id="rId7" Type="http://schemas.openxmlformats.org/officeDocument/2006/relationships/hyperlink" Target="https://docs.google.com/document/d/1D-GhqMK1_NBTxiMOVIo_1dKhefYQxcx7y1XaI9tEyac/edi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togetherwomenrise.org/upcoming-events/"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7.png"/><Relationship Id="rId4" Type="http://schemas.openxmlformats.org/officeDocument/2006/relationships/hyperlink" Target="http://tinyurl.com/JoinRiseAdvocacyChap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docs.google.com/spreadsheets/d/1x35soUUCN2Io0sPfBvqIdjnQ6Sa6I_31HC-HVi2MlAo/edit" TargetMode="External"/><Relationship Id="rId5" Type="http://schemas.openxmlformats.org/officeDocument/2006/relationships/hyperlink" Target="https://results.org/blog/fy25-appropriations-tell-congress-to-fund-the-fight-against-povert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4fc495f4cb_0_0"/>
          <p:cNvSpPr txBox="1"/>
          <p:nvPr>
            <p:ph type="title"/>
          </p:nvPr>
        </p:nvSpPr>
        <p:spPr>
          <a:xfrm>
            <a:off x="-42874" y="811497"/>
            <a:ext cx="8739900" cy="26823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Rise Advocacy Chapter </a:t>
            </a:r>
            <a:br>
              <a:rPr lang="en-US">
                <a:latin typeface="Open Sans"/>
                <a:ea typeface="Open Sans"/>
                <a:cs typeface="Open Sans"/>
                <a:sym typeface="Open Sans"/>
              </a:rPr>
            </a:br>
            <a:r>
              <a:rPr lang="en-US">
                <a:latin typeface="Open Sans"/>
                <a:ea typeface="Open Sans"/>
                <a:cs typeface="Open Sans"/>
                <a:sym typeface="Open Sans"/>
              </a:rPr>
              <a:t>Monthly Webinar</a:t>
            </a:r>
            <a:endParaRPr>
              <a:latin typeface="Open Sans"/>
              <a:ea typeface="Open Sans"/>
              <a:cs typeface="Open Sans"/>
              <a:sym typeface="Open Sans"/>
            </a:endParaRPr>
          </a:p>
        </p:txBody>
      </p:sp>
      <p:sp>
        <p:nvSpPr>
          <p:cNvPr id="154" name="Google Shape;154;g14fc495f4cb_0_0"/>
          <p:cNvSpPr txBox="1"/>
          <p:nvPr/>
        </p:nvSpPr>
        <p:spPr>
          <a:xfrm>
            <a:off x="1125415" y="4299438"/>
            <a:ext cx="6620700" cy="4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2300" u="none" cap="none" strike="noStrike">
                <a:solidFill>
                  <a:schemeClr val="dk1"/>
                </a:solidFill>
                <a:latin typeface="Open Sans"/>
                <a:ea typeface="Open Sans"/>
                <a:cs typeface="Open Sans"/>
                <a:sym typeface="Open Sans"/>
              </a:rPr>
              <a:t>May 21, 2024</a:t>
            </a:r>
            <a:endParaRPr b="1" i="0" sz="1900" u="none" cap="none" strike="noStrike">
              <a:solidFill>
                <a:srgbClr val="000000"/>
              </a:solidFill>
              <a:latin typeface="Open Sans"/>
              <a:ea typeface="Open Sans"/>
              <a:cs typeface="Open Sans"/>
              <a:sym typeface="Open Sans"/>
            </a:endParaRPr>
          </a:p>
        </p:txBody>
      </p:sp>
      <p:pic>
        <p:nvPicPr>
          <p:cNvPr id="155" name="Google Shape;155;g14fc495f4cb_0_0"/>
          <p:cNvPicPr preferRelativeResize="0"/>
          <p:nvPr/>
        </p:nvPicPr>
        <p:blipFill rotWithShape="1">
          <a:blip r:embed="rId3">
            <a:alphaModFix/>
          </a:blip>
          <a:srcRect b="0" l="0" r="0" t="0"/>
          <a:stretch/>
        </p:blipFill>
        <p:spPr>
          <a:xfrm>
            <a:off x="132080" y="187403"/>
            <a:ext cx="3013528" cy="8865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AFD0"/>
        </a:solidFill>
      </p:bgPr>
    </p:bg>
    <p:spTree>
      <p:nvGrpSpPr>
        <p:cNvPr id="233" name="Shape 233"/>
        <p:cNvGrpSpPr/>
        <p:nvPr/>
      </p:nvGrpSpPr>
      <p:grpSpPr>
        <a:xfrm>
          <a:off x="0" y="0"/>
          <a:ext cx="0" cy="0"/>
          <a:chOff x="0" y="0"/>
          <a:chExt cx="0" cy="0"/>
        </a:xfrm>
      </p:grpSpPr>
      <p:sp>
        <p:nvSpPr>
          <p:cNvPr id="234" name="Google Shape;234;g2baef1ccdb8_1_35"/>
          <p:cNvSpPr txBox="1"/>
          <p:nvPr>
            <p:ph type="title"/>
          </p:nvPr>
        </p:nvSpPr>
        <p:spPr>
          <a:xfrm>
            <a:off x="871255" y="2022422"/>
            <a:ext cx="7401491"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b="1" lang="en-US" sz="6000">
                <a:solidFill>
                  <a:schemeClr val="lt1"/>
                </a:solidFill>
              </a:rPr>
              <a:t>vaccines save lives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Germ with solid fill" id="240" name="Google Shape;240;p15"/>
          <p:cNvPicPr preferRelativeResize="0"/>
          <p:nvPr/>
        </p:nvPicPr>
        <p:blipFill rotWithShape="1">
          <a:blip r:embed="rId3">
            <a:alphaModFix/>
          </a:blip>
          <a:srcRect b="0" l="0" r="0" t="0"/>
          <a:stretch/>
        </p:blipFill>
        <p:spPr>
          <a:xfrm>
            <a:off x="8193551" y="2688746"/>
            <a:ext cx="685800" cy="685800"/>
          </a:xfrm>
          <a:prstGeom prst="rect">
            <a:avLst/>
          </a:prstGeom>
          <a:noFill/>
          <a:ln>
            <a:noFill/>
          </a:ln>
        </p:spPr>
      </p:pic>
      <p:pic>
        <p:nvPicPr>
          <p:cNvPr descr="Covid-19 with solid fill" id="241" name="Google Shape;241;p15"/>
          <p:cNvPicPr preferRelativeResize="0"/>
          <p:nvPr/>
        </p:nvPicPr>
        <p:blipFill rotWithShape="1">
          <a:blip r:embed="rId4">
            <a:alphaModFix/>
          </a:blip>
          <a:srcRect b="0" l="0" r="0" t="0"/>
          <a:stretch/>
        </p:blipFill>
        <p:spPr>
          <a:xfrm>
            <a:off x="361440" y="3031647"/>
            <a:ext cx="1820044" cy="1820044"/>
          </a:xfrm>
          <a:prstGeom prst="rect">
            <a:avLst/>
          </a:prstGeom>
          <a:noFill/>
          <a:ln>
            <a:noFill/>
          </a:ln>
        </p:spPr>
      </p:pic>
      <p:pic>
        <p:nvPicPr>
          <p:cNvPr descr="Germ with solid fill" id="242" name="Google Shape;242;p15"/>
          <p:cNvPicPr preferRelativeResize="0"/>
          <p:nvPr/>
        </p:nvPicPr>
        <p:blipFill rotWithShape="1">
          <a:blip r:embed="rId5">
            <a:alphaModFix/>
          </a:blip>
          <a:srcRect b="0" l="0" r="0" t="0"/>
          <a:stretch/>
        </p:blipFill>
        <p:spPr>
          <a:xfrm>
            <a:off x="7535031" y="1287799"/>
            <a:ext cx="1400948" cy="1400948"/>
          </a:xfrm>
          <a:prstGeom prst="rect">
            <a:avLst/>
          </a:prstGeom>
          <a:noFill/>
          <a:ln>
            <a:noFill/>
          </a:ln>
        </p:spPr>
      </p:pic>
      <p:pic>
        <p:nvPicPr>
          <p:cNvPr descr="Germ with solid fill" id="243" name="Google Shape;243;p15"/>
          <p:cNvPicPr preferRelativeResize="0"/>
          <p:nvPr/>
        </p:nvPicPr>
        <p:blipFill rotWithShape="1">
          <a:blip r:embed="rId3">
            <a:alphaModFix/>
          </a:blip>
          <a:srcRect b="0" l="0" r="0" t="0"/>
          <a:stretch/>
        </p:blipFill>
        <p:spPr>
          <a:xfrm>
            <a:off x="784824" y="1418969"/>
            <a:ext cx="685800" cy="685800"/>
          </a:xfrm>
          <a:prstGeom prst="rect">
            <a:avLst/>
          </a:prstGeom>
          <a:noFill/>
          <a:ln>
            <a:noFill/>
          </a:ln>
        </p:spPr>
      </p:pic>
      <p:pic>
        <p:nvPicPr>
          <p:cNvPr descr="Germ with solid fill" id="244" name="Google Shape;244;p15"/>
          <p:cNvPicPr preferRelativeResize="0"/>
          <p:nvPr/>
        </p:nvPicPr>
        <p:blipFill rotWithShape="1">
          <a:blip r:embed="rId5">
            <a:alphaModFix/>
          </a:blip>
          <a:srcRect b="0" l="0" r="0" t="0"/>
          <a:stretch/>
        </p:blipFill>
        <p:spPr>
          <a:xfrm>
            <a:off x="1091804" y="168485"/>
            <a:ext cx="1400948" cy="1400948"/>
          </a:xfrm>
          <a:prstGeom prst="rect">
            <a:avLst/>
          </a:prstGeom>
          <a:noFill/>
          <a:ln>
            <a:noFill/>
          </a:ln>
        </p:spPr>
      </p:pic>
      <p:sp>
        <p:nvSpPr>
          <p:cNvPr id="245" name="Google Shape;245;p15"/>
          <p:cNvSpPr txBox="1"/>
          <p:nvPr/>
        </p:nvSpPr>
        <p:spPr>
          <a:xfrm>
            <a:off x="2181483" y="1508167"/>
            <a:ext cx="5491893" cy="212716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75"/>
              <a:buFont typeface="Arial"/>
              <a:buNone/>
            </a:pPr>
            <a:r>
              <a:rPr b="0" i="0" lang="en-US" sz="3375" u="none" cap="none" strike="noStrike">
                <a:solidFill>
                  <a:schemeClr val="dk1"/>
                </a:solidFill>
                <a:latin typeface="Arial"/>
                <a:ea typeface="Arial"/>
                <a:cs typeface="Arial"/>
                <a:sym typeface="Arial"/>
              </a:rPr>
              <a:t>Vaccines are crucial for children because they are </a:t>
            </a:r>
            <a:r>
              <a:rPr b="1" i="0" lang="en-US" sz="3375" u="none" cap="none" strike="noStrike">
                <a:solidFill>
                  <a:schemeClr val="dk1"/>
                </a:solidFill>
                <a:latin typeface="Arial"/>
                <a:ea typeface="Arial"/>
                <a:cs typeface="Arial"/>
                <a:sym typeface="Arial"/>
              </a:rPr>
              <a:t>particularly vulnerable </a:t>
            </a:r>
            <a:r>
              <a:rPr b="0" i="0" lang="en-US" sz="3375" u="none" cap="none" strike="noStrike">
                <a:solidFill>
                  <a:schemeClr val="dk1"/>
                </a:solidFill>
                <a:latin typeface="Arial"/>
                <a:ea typeface="Arial"/>
                <a:cs typeface="Arial"/>
                <a:sym typeface="Arial"/>
              </a:rPr>
              <a:t>to infectious illnesses.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
          <p:cNvPicPr preferRelativeResize="0"/>
          <p:nvPr/>
        </p:nvPicPr>
        <p:blipFill rotWithShape="1">
          <a:blip r:embed="rId3">
            <a:alphaModFix/>
          </a:blip>
          <a:srcRect b="6651" l="0" r="0" t="6651"/>
          <a:stretch/>
        </p:blipFill>
        <p:spPr>
          <a:xfrm>
            <a:off x="70338" y="1"/>
            <a:ext cx="7910483"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f1ec144a3f_0_176"/>
          <p:cNvSpPr txBox="1"/>
          <p:nvPr>
            <p:ph type="title"/>
          </p:nvPr>
        </p:nvSpPr>
        <p:spPr>
          <a:xfrm>
            <a:off x="676636" y="342900"/>
            <a:ext cx="7401491" cy="408699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b="1" lang="en-US" sz="10875"/>
              <a:t>1920’s to</a:t>
            </a:r>
            <a:br>
              <a:rPr b="1" lang="en-US" sz="10875"/>
            </a:br>
            <a:r>
              <a:rPr b="1" lang="en-US" sz="10875"/>
              <a:t>1960’s</a:t>
            </a:r>
            <a:endParaRPr/>
          </a:p>
        </p:txBody>
      </p:sp>
      <p:sp>
        <p:nvSpPr>
          <p:cNvPr id="257" name="Google Shape;257;g1f1ec144a3f_0_176"/>
          <p:cNvSpPr/>
          <p:nvPr/>
        </p:nvSpPr>
        <p:spPr>
          <a:xfrm>
            <a:off x="6060989" y="2437372"/>
            <a:ext cx="2826608" cy="2363228"/>
          </a:xfrm>
          <a:prstGeom prst="star24">
            <a:avLst>
              <a:gd fmla="val 375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800" u="none" cap="none" strike="noStrike">
                <a:solidFill>
                  <a:schemeClr val="dk1"/>
                </a:solidFill>
                <a:latin typeface="Arial"/>
                <a:ea typeface="Arial"/>
                <a:cs typeface="Arial"/>
                <a:sym typeface="Arial"/>
              </a:rPr>
              <a:t>Astounding number of </a:t>
            </a:r>
            <a:r>
              <a:rPr b="1" i="0" lang="en-US" sz="1800" u="none" cap="none" strike="noStrike">
                <a:solidFill>
                  <a:schemeClr val="dk1"/>
                </a:solidFill>
                <a:latin typeface="Arial"/>
                <a:ea typeface="Arial"/>
                <a:cs typeface="Arial"/>
                <a:sym typeface="Arial"/>
              </a:rPr>
              <a:t>new &amp; effective </a:t>
            </a:r>
            <a:r>
              <a:rPr b="0" i="0" lang="en-US" sz="1800" u="none" cap="none" strike="noStrike">
                <a:solidFill>
                  <a:schemeClr val="dk1"/>
                </a:solidFill>
                <a:latin typeface="Arial"/>
                <a:ea typeface="Arial"/>
                <a:cs typeface="Arial"/>
                <a:sym typeface="Arial"/>
              </a:rPr>
              <a:t>vaccines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pSp>
        <p:nvGrpSpPr>
          <p:cNvPr id="263" name="Google Shape;263;p3"/>
          <p:cNvGrpSpPr/>
          <p:nvPr/>
        </p:nvGrpSpPr>
        <p:grpSpPr>
          <a:xfrm>
            <a:off x="1118249" y="254619"/>
            <a:ext cx="6965068" cy="4592319"/>
            <a:chOff x="2108835" y="339492"/>
            <a:chExt cx="8787618" cy="5715000"/>
          </a:xfrm>
        </p:grpSpPr>
        <p:sp>
          <p:nvSpPr>
            <p:cNvPr id="264" name="Google Shape;264;p3"/>
            <p:cNvSpPr/>
            <p:nvPr/>
          </p:nvSpPr>
          <p:spPr>
            <a:xfrm>
              <a:off x="2108835" y="339492"/>
              <a:ext cx="8096250" cy="5715000"/>
            </a:xfrm>
            <a:custGeom>
              <a:rect b="b" l="l" r="r" t="t"/>
              <a:pathLst>
                <a:path extrusionOk="0" h="6302692" w="8096250">
                  <a:moveTo>
                    <a:pt x="0" y="0"/>
                  </a:moveTo>
                  <a:lnTo>
                    <a:pt x="8096250" y="0"/>
                  </a:lnTo>
                  <a:lnTo>
                    <a:pt x="8096250" y="6302693"/>
                  </a:lnTo>
                  <a:lnTo>
                    <a:pt x="0" y="630269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65" name="Google Shape;265;p3"/>
            <p:cNvSpPr txBox="1"/>
            <p:nvPr/>
          </p:nvSpPr>
          <p:spPr>
            <a:xfrm>
              <a:off x="2108835" y="354401"/>
              <a:ext cx="5823070" cy="4308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50" u="none" cap="none" strike="noStrike">
                  <a:solidFill>
                    <a:srgbClr val="000000"/>
                  </a:solidFill>
                  <a:latin typeface="Open Sans"/>
                  <a:ea typeface="Open Sans"/>
                  <a:cs typeface="Open Sans"/>
                  <a:sym typeface="Open Sans"/>
                </a:rPr>
                <a:t>Child mortality by income level of country</a:t>
              </a:r>
              <a:endParaRPr/>
            </a:p>
          </p:txBody>
        </p:sp>
        <p:sp>
          <p:nvSpPr>
            <p:cNvPr id="266" name="Google Shape;266;p3"/>
            <p:cNvSpPr txBox="1"/>
            <p:nvPr/>
          </p:nvSpPr>
          <p:spPr>
            <a:xfrm>
              <a:off x="2118995" y="736917"/>
              <a:ext cx="6063743" cy="3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Open Sans"/>
                  <a:ea typeface="Open Sans"/>
                  <a:cs typeface="Open Sans"/>
                  <a:sym typeface="Open Sans"/>
                </a:rPr>
                <a:t>The estimated share of newborns who die before reaching the age of five.</a:t>
              </a:r>
              <a:endParaRPr/>
            </a:p>
          </p:txBody>
        </p:sp>
        <p:sp>
          <p:nvSpPr>
            <p:cNvPr id="267" name="Google Shape;267;p3"/>
            <p:cNvSpPr/>
            <p:nvPr/>
          </p:nvSpPr>
          <p:spPr>
            <a:xfrm>
              <a:off x="2200275" y="1069181"/>
              <a:ext cx="7791450" cy="4289583"/>
            </a:xfrm>
            <a:custGeom>
              <a:rect b="b" l="l" r="r" t="t"/>
              <a:pathLst>
                <a:path extrusionOk="0" h="4289583" w="7791450">
                  <a:moveTo>
                    <a:pt x="0" y="0"/>
                  </a:moveTo>
                  <a:lnTo>
                    <a:pt x="7791450" y="0"/>
                  </a:lnTo>
                  <a:lnTo>
                    <a:pt x="7791450" y="4289584"/>
                  </a:lnTo>
                  <a:lnTo>
                    <a:pt x="0" y="4289584"/>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268" name="Google Shape;268;p3"/>
            <p:cNvGrpSpPr/>
            <p:nvPr/>
          </p:nvGrpSpPr>
          <p:grpSpPr>
            <a:xfrm>
              <a:off x="2110168" y="1092735"/>
              <a:ext cx="5886225" cy="4333709"/>
              <a:chOff x="2110168" y="1092735"/>
              <a:chExt cx="5886225" cy="4333709"/>
            </a:xfrm>
          </p:grpSpPr>
          <p:grpSp>
            <p:nvGrpSpPr>
              <p:cNvPr id="269" name="Google Shape;269;p3"/>
              <p:cNvGrpSpPr/>
              <p:nvPr/>
            </p:nvGrpSpPr>
            <p:grpSpPr>
              <a:xfrm>
                <a:off x="2414920" y="5160644"/>
                <a:ext cx="5581473" cy="265800"/>
                <a:chOff x="2414920" y="5160644"/>
                <a:chExt cx="5581473" cy="265800"/>
              </a:xfrm>
            </p:grpSpPr>
            <p:sp>
              <p:nvSpPr>
                <p:cNvPr id="270" name="Google Shape;270;p3"/>
                <p:cNvSpPr/>
                <p:nvPr/>
              </p:nvSpPr>
              <p:spPr>
                <a:xfrm>
                  <a:off x="250602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1" name="Google Shape;271;p3"/>
                <p:cNvSpPr/>
                <p:nvPr/>
              </p:nvSpPr>
              <p:spPr>
                <a:xfrm>
                  <a:off x="7868602"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2" name="Google Shape;272;p3"/>
                <p:cNvSpPr/>
                <p:nvPr/>
              </p:nvSpPr>
              <p:spPr>
                <a:xfrm>
                  <a:off x="337089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3" name="Google Shape;273;p3"/>
                <p:cNvSpPr/>
                <p:nvPr/>
              </p:nvSpPr>
              <p:spPr>
                <a:xfrm>
                  <a:off x="423576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4" name="Google Shape;274;p3"/>
                <p:cNvSpPr/>
                <p:nvPr/>
              </p:nvSpPr>
              <p:spPr>
                <a:xfrm>
                  <a:off x="510063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5" name="Google Shape;275;p3"/>
                <p:cNvSpPr/>
                <p:nvPr/>
              </p:nvSpPr>
              <p:spPr>
                <a:xfrm>
                  <a:off x="596550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6" name="Google Shape;276;p3"/>
                <p:cNvSpPr/>
                <p:nvPr/>
              </p:nvSpPr>
              <p:spPr>
                <a:xfrm>
                  <a:off x="6830377" y="5163502"/>
                  <a:ext cx="9525" cy="47625"/>
                </a:xfrm>
                <a:custGeom>
                  <a:rect b="b" l="l" r="r" t="t"/>
                  <a:pathLst>
                    <a:path extrusionOk="0" h="47625" w="9525">
                      <a:moveTo>
                        <a:pt x="0" y="0"/>
                      </a:moveTo>
                      <a:lnTo>
                        <a:pt x="0" y="47625"/>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77" name="Google Shape;277;p3"/>
                <p:cNvSpPr txBox="1"/>
                <p:nvPr/>
              </p:nvSpPr>
              <p:spPr>
                <a:xfrm>
                  <a:off x="2414920"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1990</a:t>
                  </a:r>
                  <a:endParaRPr/>
                </a:p>
              </p:txBody>
            </p:sp>
            <p:sp>
              <p:nvSpPr>
                <p:cNvPr id="278" name="Google Shape;278;p3"/>
                <p:cNvSpPr txBox="1"/>
                <p:nvPr/>
              </p:nvSpPr>
              <p:spPr>
                <a:xfrm>
                  <a:off x="7472172"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2021</a:t>
                  </a:r>
                  <a:endParaRPr/>
                </a:p>
              </p:txBody>
            </p:sp>
            <p:sp>
              <p:nvSpPr>
                <p:cNvPr id="279" name="Google Shape;279;p3"/>
                <p:cNvSpPr txBox="1"/>
                <p:nvPr/>
              </p:nvSpPr>
              <p:spPr>
                <a:xfrm>
                  <a:off x="3127057"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1995</a:t>
                  </a:r>
                  <a:endParaRPr/>
                </a:p>
              </p:txBody>
            </p:sp>
            <p:sp>
              <p:nvSpPr>
                <p:cNvPr id="280" name="Google Shape;280;p3"/>
                <p:cNvSpPr txBox="1"/>
                <p:nvPr/>
              </p:nvSpPr>
              <p:spPr>
                <a:xfrm>
                  <a:off x="3991927"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2000</a:t>
                  </a:r>
                  <a:endParaRPr/>
                </a:p>
              </p:txBody>
            </p:sp>
            <p:sp>
              <p:nvSpPr>
                <p:cNvPr id="281" name="Google Shape;281;p3"/>
                <p:cNvSpPr txBox="1"/>
                <p:nvPr/>
              </p:nvSpPr>
              <p:spPr>
                <a:xfrm>
                  <a:off x="4856797"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2005</a:t>
                  </a:r>
                  <a:endParaRPr/>
                </a:p>
              </p:txBody>
            </p:sp>
            <p:sp>
              <p:nvSpPr>
                <p:cNvPr id="282" name="Google Shape;282;p3"/>
                <p:cNvSpPr txBox="1"/>
                <p:nvPr/>
              </p:nvSpPr>
              <p:spPr>
                <a:xfrm>
                  <a:off x="5721668"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2010</a:t>
                  </a:r>
                  <a:endParaRPr/>
                </a:p>
              </p:txBody>
            </p:sp>
            <p:sp>
              <p:nvSpPr>
                <p:cNvPr id="283" name="Google Shape;283;p3"/>
                <p:cNvSpPr txBox="1"/>
                <p:nvPr/>
              </p:nvSpPr>
              <p:spPr>
                <a:xfrm>
                  <a:off x="6586537" y="5160644"/>
                  <a:ext cx="524221"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none" cap="none" strike="noStrike">
                      <a:solidFill>
                        <a:srgbClr val="000000"/>
                      </a:solidFill>
                      <a:latin typeface="Open Sans"/>
                      <a:ea typeface="Open Sans"/>
                      <a:cs typeface="Open Sans"/>
                      <a:sym typeface="Open Sans"/>
                    </a:rPr>
                    <a:t>2015</a:t>
                  </a:r>
                  <a:endParaRPr/>
                </a:p>
              </p:txBody>
            </p:sp>
          </p:grpSp>
          <p:grpSp>
            <p:nvGrpSpPr>
              <p:cNvPr id="284" name="Google Shape;284;p3"/>
              <p:cNvGrpSpPr/>
              <p:nvPr/>
            </p:nvGrpSpPr>
            <p:grpSpPr>
              <a:xfrm>
                <a:off x="2110168" y="1092735"/>
                <a:ext cx="487164" cy="4186209"/>
                <a:chOff x="2110168" y="1092735"/>
                <a:chExt cx="487164" cy="4186209"/>
              </a:xfrm>
            </p:grpSpPr>
            <p:sp>
              <p:nvSpPr>
                <p:cNvPr id="285" name="Google Shape;285;p3"/>
                <p:cNvSpPr txBox="1"/>
                <p:nvPr/>
              </p:nvSpPr>
              <p:spPr>
                <a:xfrm>
                  <a:off x="2186368" y="5013225"/>
                  <a:ext cx="41096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0%</a:t>
                  </a:r>
                  <a:endParaRPr/>
                </a:p>
              </p:txBody>
            </p:sp>
            <p:sp>
              <p:nvSpPr>
                <p:cNvPr id="286" name="Google Shape;286;p3"/>
                <p:cNvSpPr txBox="1"/>
                <p:nvPr/>
              </p:nvSpPr>
              <p:spPr>
                <a:xfrm>
                  <a:off x="2186368" y="4577935"/>
                  <a:ext cx="410964"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2%</a:t>
                  </a:r>
                  <a:endParaRPr/>
                </a:p>
              </p:txBody>
            </p:sp>
            <p:sp>
              <p:nvSpPr>
                <p:cNvPr id="287" name="Google Shape;287;p3"/>
                <p:cNvSpPr txBox="1"/>
                <p:nvPr/>
              </p:nvSpPr>
              <p:spPr>
                <a:xfrm>
                  <a:off x="2186368" y="4141690"/>
                  <a:ext cx="410964"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4%</a:t>
                  </a:r>
                  <a:endParaRPr/>
                </a:p>
              </p:txBody>
            </p:sp>
            <p:sp>
              <p:nvSpPr>
                <p:cNvPr id="288" name="Google Shape;288;p3"/>
                <p:cNvSpPr txBox="1"/>
                <p:nvPr/>
              </p:nvSpPr>
              <p:spPr>
                <a:xfrm>
                  <a:off x="2186368" y="3706395"/>
                  <a:ext cx="410964"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6%</a:t>
                  </a:r>
                  <a:endParaRPr/>
                </a:p>
              </p:txBody>
            </p:sp>
            <p:sp>
              <p:nvSpPr>
                <p:cNvPr id="289" name="Google Shape;289;p3"/>
                <p:cNvSpPr txBox="1"/>
                <p:nvPr/>
              </p:nvSpPr>
              <p:spPr>
                <a:xfrm>
                  <a:off x="2186368" y="3271103"/>
                  <a:ext cx="410964"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8%</a:t>
                  </a:r>
                  <a:endParaRPr/>
                </a:p>
              </p:txBody>
            </p:sp>
            <p:sp>
              <p:nvSpPr>
                <p:cNvPr id="290" name="Google Shape;290;p3"/>
                <p:cNvSpPr txBox="1"/>
                <p:nvPr/>
              </p:nvSpPr>
              <p:spPr>
                <a:xfrm>
                  <a:off x="2110168" y="2834858"/>
                  <a:ext cx="48377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10%</a:t>
                  </a:r>
                  <a:endParaRPr/>
                </a:p>
              </p:txBody>
            </p:sp>
            <p:sp>
              <p:nvSpPr>
                <p:cNvPr id="291" name="Google Shape;291;p3"/>
                <p:cNvSpPr txBox="1"/>
                <p:nvPr/>
              </p:nvSpPr>
              <p:spPr>
                <a:xfrm>
                  <a:off x="2110168" y="2399565"/>
                  <a:ext cx="48377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12%</a:t>
                  </a:r>
                  <a:endParaRPr/>
                </a:p>
              </p:txBody>
            </p:sp>
            <p:sp>
              <p:nvSpPr>
                <p:cNvPr id="292" name="Google Shape;292;p3"/>
                <p:cNvSpPr txBox="1"/>
                <p:nvPr/>
              </p:nvSpPr>
              <p:spPr>
                <a:xfrm>
                  <a:off x="2110168" y="1964273"/>
                  <a:ext cx="48377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14%</a:t>
                  </a:r>
                  <a:endParaRPr/>
                </a:p>
              </p:txBody>
            </p:sp>
            <p:sp>
              <p:nvSpPr>
                <p:cNvPr id="293" name="Google Shape;293;p3"/>
                <p:cNvSpPr txBox="1"/>
                <p:nvPr/>
              </p:nvSpPr>
              <p:spPr>
                <a:xfrm>
                  <a:off x="2110168" y="1528028"/>
                  <a:ext cx="48377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16%</a:t>
                  </a:r>
                  <a:endParaRPr/>
                </a:p>
              </p:txBody>
            </p:sp>
            <p:sp>
              <p:nvSpPr>
                <p:cNvPr id="294" name="Google Shape;294;p3"/>
                <p:cNvSpPr txBox="1"/>
                <p:nvPr/>
              </p:nvSpPr>
              <p:spPr>
                <a:xfrm>
                  <a:off x="2110168" y="1092735"/>
                  <a:ext cx="483773" cy="265719"/>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baseline="30000" i="0" lang="en-US" sz="1181" u="none" cap="none" strike="noStrike">
                      <a:solidFill>
                        <a:srgbClr val="000000"/>
                      </a:solidFill>
                      <a:latin typeface="Open Sans"/>
                      <a:ea typeface="Open Sans"/>
                      <a:cs typeface="Open Sans"/>
                      <a:sym typeface="Open Sans"/>
                    </a:rPr>
                    <a:t>18%</a:t>
                  </a:r>
                  <a:endParaRPr/>
                </a:p>
              </p:txBody>
            </p:sp>
          </p:grpSp>
          <p:grpSp>
            <p:nvGrpSpPr>
              <p:cNvPr id="295" name="Google Shape;295;p3"/>
              <p:cNvGrpSpPr/>
              <p:nvPr/>
            </p:nvGrpSpPr>
            <p:grpSpPr>
              <a:xfrm>
                <a:off x="2506408" y="1243012"/>
                <a:ext cx="5362003" cy="3930015"/>
                <a:chOff x="2506408" y="1243012"/>
                <a:chExt cx="5362003" cy="3930015"/>
              </a:xfrm>
            </p:grpSpPr>
            <p:sp>
              <p:nvSpPr>
                <p:cNvPr id="296" name="Google Shape;296;p3"/>
                <p:cNvSpPr/>
                <p:nvPr/>
              </p:nvSpPr>
              <p:spPr>
                <a:xfrm>
                  <a:off x="2506408" y="5163502"/>
                  <a:ext cx="5362003" cy="9525"/>
                </a:xfrm>
                <a:custGeom>
                  <a:rect b="b" l="l" r="r" t="t"/>
                  <a:pathLst>
                    <a:path extrusionOk="0" h="9525" w="5362003">
                      <a:moveTo>
                        <a:pt x="0" y="0"/>
                      </a:moveTo>
                      <a:lnTo>
                        <a:pt x="5362004" y="0"/>
                      </a:lnTo>
                    </a:path>
                  </a:pathLst>
                </a:custGeom>
                <a:noFill/>
                <a:ln cap="flat" cmpd="sng" w="9525">
                  <a:solidFill>
                    <a:srgbClr val="99999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97" name="Google Shape;297;p3"/>
                <p:cNvSpPr/>
                <p:nvPr/>
              </p:nvSpPr>
              <p:spPr>
                <a:xfrm>
                  <a:off x="2506408" y="4728210"/>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98" name="Google Shape;298;p3"/>
                <p:cNvSpPr/>
                <p:nvPr/>
              </p:nvSpPr>
              <p:spPr>
                <a:xfrm>
                  <a:off x="2506408" y="4291965"/>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299" name="Google Shape;299;p3"/>
                <p:cNvSpPr/>
                <p:nvPr/>
              </p:nvSpPr>
              <p:spPr>
                <a:xfrm>
                  <a:off x="2506408" y="3856672"/>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0" name="Google Shape;300;p3"/>
                <p:cNvSpPr/>
                <p:nvPr/>
              </p:nvSpPr>
              <p:spPr>
                <a:xfrm>
                  <a:off x="2506408" y="3421380"/>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1" name="Google Shape;301;p3"/>
                <p:cNvSpPr/>
                <p:nvPr/>
              </p:nvSpPr>
              <p:spPr>
                <a:xfrm>
                  <a:off x="2506408" y="2985135"/>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2" name="Google Shape;302;p3"/>
                <p:cNvSpPr/>
                <p:nvPr/>
              </p:nvSpPr>
              <p:spPr>
                <a:xfrm>
                  <a:off x="2506408" y="2549842"/>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3" name="Google Shape;303;p3"/>
                <p:cNvSpPr/>
                <p:nvPr/>
              </p:nvSpPr>
              <p:spPr>
                <a:xfrm>
                  <a:off x="2506408" y="2114550"/>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4" name="Google Shape;304;p3"/>
                <p:cNvSpPr/>
                <p:nvPr/>
              </p:nvSpPr>
              <p:spPr>
                <a:xfrm>
                  <a:off x="2506408" y="1678305"/>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5" name="Google Shape;305;p3"/>
                <p:cNvSpPr/>
                <p:nvPr/>
              </p:nvSpPr>
              <p:spPr>
                <a:xfrm>
                  <a:off x="2506408" y="1243012"/>
                  <a:ext cx="5362003" cy="9525"/>
                </a:xfrm>
                <a:custGeom>
                  <a:rect b="b" l="l" r="r" t="t"/>
                  <a:pathLst>
                    <a:path extrusionOk="0" h="9525" w="5362003">
                      <a:moveTo>
                        <a:pt x="0" y="0"/>
                      </a:moveTo>
                      <a:lnTo>
                        <a:pt x="5362004" y="0"/>
                      </a:lnTo>
                    </a:path>
                  </a:pathLst>
                </a:custGeom>
                <a:noFill/>
                <a:ln cap="flat" cmpd="sng" w="9525">
                  <a:solidFill>
                    <a:srgbClr val="DDDDDD"/>
                  </a:solidFill>
                  <a:prstDash val="dashDot"/>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grpSp>
        <p:grpSp>
          <p:nvGrpSpPr>
            <p:cNvPr id="306" name="Google Shape;306;p3"/>
            <p:cNvGrpSpPr/>
            <p:nvPr/>
          </p:nvGrpSpPr>
          <p:grpSpPr>
            <a:xfrm>
              <a:off x="8145502" y="3564610"/>
              <a:ext cx="2750951" cy="1647586"/>
              <a:chOff x="7815072" y="3564207"/>
              <a:chExt cx="2602526" cy="1647586"/>
            </a:xfrm>
          </p:grpSpPr>
          <p:grpSp>
            <p:nvGrpSpPr>
              <p:cNvPr id="307" name="Google Shape;307;p3"/>
              <p:cNvGrpSpPr/>
              <p:nvPr/>
            </p:nvGrpSpPr>
            <p:grpSpPr>
              <a:xfrm>
                <a:off x="7815072" y="3564207"/>
                <a:ext cx="1875458" cy="315991"/>
                <a:chOff x="7815072" y="3564207"/>
                <a:chExt cx="1875458" cy="315991"/>
              </a:xfrm>
            </p:grpSpPr>
            <p:sp>
              <p:nvSpPr>
                <p:cNvPr id="308" name="Google Shape;308;p3"/>
                <p:cNvSpPr/>
                <p:nvPr/>
              </p:nvSpPr>
              <p:spPr>
                <a:xfrm>
                  <a:off x="7868412" y="3631406"/>
                  <a:ext cx="1587103" cy="128587"/>
                </a:xfrm>
                <a:custGeom>
                  <a:rect b="b" l="l" r="r" t="t"/>
                  <a:pathLst>
                    <a:path extrusionOk="0" h="128587" w="1587103">
                      <a:moveTo>
                        <a:pt x="0" y="0"/>
                      </a:moveTo>
                      <a:lnTo>
                        <a:pt x="1587103" y="0"/>
                      </a:lnTo>
                      <a:lnTo>
                        <a:pt x="1587103" y="128588"/>
                      </a:lnTo>
                      <a:lnTo>
                        <a:pt x="0" y="128588"/>
                      </a:lnTo>
                      <a:close/>
                    </a:path>
                  </a:pathLst>
                </a:custGeom>
                <a:solidFill>
                  <a:srgbClr val="FFFFFF">
                    <a:alpha val="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09" name="Google Shape;309;p3"/>
                <p:cNvSpPr txBox="1"/>
                <p:nvPr/>
              </p:nvSpPr>
              <p:spPr>
                <a:xfrm>
                  <a:off x="7815072" y="3564207"/>
                  <a:ext cx="1875458" cy="3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Open Sans"/>
                      <a:ea typeface="Open Sans"/>
                      <a:cs typeface="Open Sans"/>
                      <a:sym typeface="Open Sans"/>
                    </a:rPr>
                    <a:t>Low-income countries</a:t>
                  </a:r>
                  <a:endParaRPr/>
                </a:p>
              </p:txBody>
            </p:sp>
          </p:grpSp>
          <p:grpSp>
            <p:nvGrpSpPr>
              <p:cNvPr id="310" name="Google Shape;310;p3"/>
              <p:cNvGrpSpPr/>
              <p:nvPr/>
            </p:nvGrpSpPr>
            <p:grpSpPr>
              <a:xfrm>
                <a:off x="7815072" y="4081415"/>
                <a:ext cx="2596786" cy="315991"/>
                <a:chOff x="7815072" y="4081415"/>
                <a:chExt cx="2596786" cy="315991"/>
              </a:xfrm>
            </p:grpSpPr>
            <p:sp>
              <p:nvSpPr>
                <p:cNvPr id="311" name="Google Shape;311;p3"/>
                <p:cNvSpPr/>
                <p:nvPr/>
              </p:nvSpPr>
              <p:spPr>
                <a:xfrm>
                  <a:off x="7868412" y="4148613"/>
                  <a:ext cx="2123312" cy="128587"/>
                </a:xfrm>
                <a:custGeom>
                  <a:rect b="b" l="l" r="r" t="t"/>
                  <a:pathLst>
                    <a:path extrusionOk="0" h="128587" w="2123312">
                      <a:moveTo>
                        <a:pt x="0" y="0"/>
                      </a:moveTo>
                      <a:lnTo>
                        <a:pt x="2123313" y="0"/>
                      </a:lnTo>
                      <a:lnTo>
                        <a:pt x="2123313" y="128587"/>
                      </a:lnTo>
                      <a:lnTo>
                        <a:pt x="0" y="128587"/>
                      </a:lnTo>
                      <a:close/>
                    </a:path>
                  </a:pathLst>
                </a:custGeom>
                <a:solidFill>
                  <a:srgbClr val="FFFFFF">
                    <a:alpha val="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12" name="Google Shape;312;p3"/>
                <p:cNvSpPr txBox="1"/>
                <p:nvPr/>
              </p:nvSpPr>
              <p:spPr>
                <a:xfrm>
                  <a:off x="7815072" y="4081415"/>
                  <a:ext cx="2596786" cy="3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Open Sans"/>
                      <a:ea typeface="Open Sans"/>
                      <a:cs typeface="Open Sans"/>
                      <a:sym typeface="Open Sans"/>
                    </a:rPr>
                    <a:t>Lower-middle-income countries</a:t>
                  </a:r>
                  <a:endParaRPr/>
                </a:p>
              </p:txBody>
            </p:sp>
          </p:grpSp>
          <p:grpSp>
            <p:nvGrpSpPr>
              <p:cNvPr id="313" name="Google Shape;313;p3"/>
              <p:cNvGrpSpPr/>
              <p:nvPr/>
            </p:nvGrpSpPr>
            <p:grpSpPr>
              <a:xfrm>
                <a:off x="7815072" y="4633547"/>
                <a:ext cx="2602526" cy="338026"/>
                <a:chOff x="7815072" y="4633547"/>
                <a:chExt cx="2602526" cy="338026"/>
              </a:xfrm>
            </p:grpSpPr>
            <p:sp>
              <p:nvSpPr>
                <p:cNvPr id="314" name="Google Shape;314;p3"/>
                <p:cNvSpPr/>
                <p:nvPr/>
              </p:nvSpPr>
              <p:spPr>
                <a:xfrm>
                  <a:off x="7868412" y="4842986"/>
                  <a:ext cx="2123312" cy="128587"/>
                </a:xfrm>
                <a:custGeom>
                  <a:rect b="b" l="l" r="r" t="t"/>
                  <a:pathLst>
                    <a:path extrusionOk="0" h="128587" w="2123312">
                      <a:moveTo>
                        <a:pt x="0" y="0"/>
                      </a:moveTo>
                      <a:lnTo>
                        <a:pt x="2123313" y="0"/>
                      </a:lnTo>
                      <a:lnTo>
                        <a:pt x="2123313" y="128588"/>
                      </a:lnTo>
                      <a:lnTo>
                        <a:pt x="0" y="128588"/>
                      </a:lnTo>
                      <a:close/>
                    </a:path>
                  </a:pathLst>
                </a:custGeom>
                <a:solidFill>
                  <a:srgbClr val="FFFFFF">
                    <a:alpha val="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15" name="Google Shape;315;p3"/>
                <p:cNvSpPr txBox="1"/>
                <p:nvPr/>
              </p:nvSpPr>
              <p:spPr>
                <a:xfrm>
                  <a:off x="7815072" y="4633547"/>
                  <a:ext cx="2602526" cy="315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Open Sans"/>
                      <a:ea typeface="Open Sans"/>
                      <a:cs typeface="Open Sans"/>
                      <a:sym typeface="Open Sans"/>
                    </a:rPr>
                    <a:t>Upper-middle-income countries</a:t>
                  </a:r>
                  <a:endParaRPr/>
                </a:p>
              </p:txBody>
            </p:sp>
          </p:grpSp>
          <p:grpSp>
            <p:nvGrpSpPr>
              <p:cNvPr id="316" name="Google Shape;316;p3"/>
              <p:cNvGrpSpPr/>
              <p:nvPr/>
            </p:nvGrpSpPr>
            <p:grpSpPr>
              <a:xfrm>
                <a:off x="7815072" y="4895802"/>
                <a:ext cx="1915637" cy="315991"/>
                <a:chOff x="7815072" y="4895802"/>
                <a:chExt cx="1915637" cy="315991"/>
              </a:xfrm>
            </p:grpSpPr>
            <p:sp>
              <p:nvSpPr>
                <p:cNvPr id="317" name="Google Shape;317;p3"/>
                <p:cNvSpPr/>
                <p:nvPr/>
              </p:nvSpPr>
              <p:spPr>
                <a:xfrm>
                  <a:off x="7868412" y="4993481"/>
                  <a:ext cx="1615392" cy="128587"/>
                </a:xfrm>
                <a:custGeom>
                  <a:rect b="b" l="l" r="r" t="t"/>
                  <a:pathLst>
                    <a:path extrusionOk="0" h="128587" w="1615392">
                      <a:moveTo>
                        <a:pt x="0" y="0"/>
                      </a:moveTo>
                      <a:lnTo>
                        <a:pt x="1615392" y="0"/>
                      </a:lnTo>
                      <a:lnTo>
                        <a:pt x="1615392" y="128588"/>
                      </a:lnTo>
                      <a:lnTo>
                        <a:pt x="0" y="128588"/>
                      </a:lnTo>
                      <a:close/>
                    </a:path>
                  </a:pathLst>
                </a:custGeom>
                <a:solidFill>
                  <a:srgbClr val="FFFFFF">
                    <a:alpha val="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18" name="Google Shape;318;p3"/>
                <p:cNvSpPr txBox="1"/>
                <p:nvPr/>
              </p:nvSpPr>
              <p:spPr>
                <a:xfrm>
                  <a:off x="7815072" y="4895802"/>
                  <a:ext cx="1915637" cy="3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50" u="none" cap="none" strike="noStrike">
                      <a:solidFill>
                        <a:srgbClr val="000000"/>
                      </a:solidFill>
                      <a:latin typeface="Open Sans"/>
                      <a:ea typeface="Open Sans"/>
                      <a:cs typeface="Open Sans"/>
                      <a:sym typeface="Open Sans"/>
                    </a:rPr>
                    <a:t>High-income countries</a:t>
                  </a:r>
                  <a:endParaRPr/>
                </a:p>
              </p:txBody>
            </p:sp>
          </p:grpSp>
        </p:grpSp>
        <p:grpSp>
          <p:nvGrpSpPr>
            <p:cNvPr id="319" name="Google Shape;319;p3"/>
            <p:cNvGrpSpPr/>
            <p:nvPr/>
          </p:nvGrpSpPr>
          <p:grpSpPr>
            <a:xfrm>
              <a:off x="2515552" y="1110065"/>
              <a:ext cx="5704654" cy="4052888"/>
              <a:chOff x="2488882" y="1109662"/>
              <a:chExt cx="5396864" cy="4052888"/>
            </a:xfrm>
          </p:grpSpPr>
          <p:sp>
            <p:nvSpPr>
              <p:cNvPr id="320" name="Google Shape;320;p3"/>
              <p:cNvSpPr/>
              <p:nvPr/>
            </p:nvSpPr>
            <p:spPr>
              <a:xfrm>
                <a:off x="2505075" y="1123950"/>
                <a:ext cx="5362575" cy="4038600"/>
              </a:xfrm>
              <a:custGeom>
                <a:rect b="b" l="l" r="r" t="t"/>
                <a:pathLst>
                  <a:path extrusionOk="0" h="4038600" w="5362575">
                    <a:moveTo>
                      <a:pt x="0" y="0"/>
                    </a:moveTo>
                    <a:lnTo>
                      <a:pt x="5362575" y="0"/>
                    </a:lnTo>
                    <a:lnTo>
                      <a:pt x="5362575" y="4038600"/>
                    </a:lnTo>
                    <a:lnTo>
                      <a:pt x="0" y="4038600"/>
                    </a:lnTo>
                    <a:close/>
                  </a:path>
                </a:pathLst>
              </a:custGeom>
              <a:solidFill>
                <a:srgbClr val="FFFFFF">
                  <a:alpha val="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21" name="Google Shape;321;p3"/>
              <p:cNvSpPr/>
              <p:nvPr/>
            </p:nvSpPr>
            <p:spPr>
              <a:xfrm>
                <a:off x="2506027" y="4027169"/>
                <a:ext cx="5362574" cy="880110"/>
              </a:xfrm>
              <a:custGeom>
                <a:rect b="b" l="l" r="r" t="t"/>
                <a:pathLst>
                  <a:path extrusionOk="0" h="880110" w="5362574">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cap="rnd"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22" name="Google Shape;322;p3"/>
              <p:cNvSpPr/>
              <p:nvPr/>
            </p:nvSpPr>
            <p:spPr>
              <a:xfrm>
                <a:off x="2506027" y="2550795"/>
                <a:ext cx="5362574" cy="1662112"/>
              </a:xfrm>
              <a:custGeom>
                <a:rect b="b" l="l" r="r" t="t"/>
                <a:pathLst>
                  <a:path extrusionOk="0" h="1662112" w="5362574">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cap="rnd"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23" name="Google Shape;323;p3"/>
              <p:cNvSpPr/>
              <p:nvPr/>
            </p:nvSpPr>
            <p:spPr>
              <a:xfrm>
                <a:off x="2506027" y="1126807"/>
                <a:ext cx="5362574" cy="2568892"/>
              </a:xfrm>
              <a:custGeom>
                <a:rect b="b" l="l" r="r" t="t"/>
                <a:pathLst>
                  <a:path extrusionOk="0" h="2568892" w="5362574">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cap="rnd"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24" name="Google Shape;324;p3"/>
              <p:cNvSpPr/>
              <p:nvPr/>
            </p:nvSpPr>
            <p:spPr>
              <a:xfrm>
                <a:off x="2506027" y="4883467"/>
                <a:ext cx="5362574" cy="174307"/>
              </a:xfrm>
              <a:custGeom>
                <a:rect b="b" l="l" r="r" t="t"/>
                <a:pathLst>
                  <a:path extrusionOk="0" h="174307" w="5362574">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cap="rnd" cmpd="sng" w="9525">
                <a:solidFill>
                  <a:srgbClr val="DDDD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325" name="Google Shape;325;p3"/>
              <p:cNvGrpSpPr/>
              <p:nvPr/>
            </p:nvGrpSpPr>
            <p:grpSpPr>
              <a:xfrm>
                <a:off x="2488882" y="4010025"/>
                <a:ext cx="5396864" cy="914400"/>
                <a:chOff x="2488882" y="4010025"/>
                <a:chExt cx="5396864" cy="914400"/>
              </a:xfrm>
            </p:grpSpPr>
            <p:sp>
              <p:nvSpPr>
                <p:cNvPr id="326" name="Google Shape;326;p3"/>
                <p:cNvSpPr/>
                <p:nvPr/>
              </p:nvSpPr>
              <p:spPr>
                <a:xfrm>
                  <a:off x="2506027" y="4027169"/>
                  <a:ext cx="5362574" cy="880110"/>
                </a:xfrm>
                <a:custGeom>
                  <a:rect b="b" l="l" r="r" t="t"/>
                  <a:pathLst>
                    <a:path extrusionOk="0" h="880110" w="5362574">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cap="flat" cmpd="sng" w="23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27" name="Google Shape;327;p3"/>
                <p:cNvSpPr/>
                <p:nvPr/>
              </p:nvSpPr>
              <p:spPr>
                <a:xfrm>
                  <a:off x="2506027" y="4027169"/>
                  <a:ext cx="5362574" cy="880110"/>
                </a:xfrm>
                <a:custGeom>
                  <a:rect b="b" l="l" r="r" t="t"/>
                  <a:pathLst>
                    <a:path extrusionOk="0" h="880110" w="5362574">
                      <a:moveTo>
                        <a:pt x="0" y="0"/>
                      </a:moveTo>
                      <a:lnTo>
                        <a:pt x="173355" y="25718"/>
                      </a:lnTo>
                      <a:lnTo>
                        <a:pt x="346710" y="55245"/>
                      </a:lnTo>
                      <a:lnTo>
                        <a:pt x="519113" y="87630"/>
                      </a:lnTo>
                      <a:lnTo>
                        <a:pt x="692468" y="125730"/>
                      </a:lnTo>
                      <a:lnTo>
                        <a:pt x="864870" y="164783"/>
                      </a:lnTo>
                      <a:lnTo>
                        <a:pt x="1038225" y="203835"/>
                      </a:lnTo>
                      <a:lnTo>
                        <a:pt x="1211580" y="244793"/>
                      </a:lnTo>
                      <a:lnTo>
                        <a:pt x="1383983" y="285750"/>
                      </a:lnTo>
                      <a:lnTo>
                        <a:pt x="1557338" y="326708"/>
                      </a:lnTo>
                      <a:lnTo>
                        <a:pt x="1729740" y="368618"/>
                      </a:lnTo>
                      <a:lnTo>
                        <a:pt x="1903095" y="412433"/>
                      </a:lnTo>
                      <a:lnTo>
                        <a:pt x="2075498" y="455295"/>
                      </a:lnTo>
                      <a:lnTo>
                        <a:pt x="2248853" y="497205"/>
                      </a:lnTo>
                      <a:lnTo>
                        <a:pt x="2422208" y="535305"/>
                      </a:lnTo>
                      <a:lnTo>
                        <a:pt x="2594610" y="570548"/>
                      </a:lnTo>
                      <a:lnTo>
                        <a:pt x="2767965" y="602933"/>
                      </a:lnTo>
                      <a:lnTo>
                        <a:pt x="2940368" y="637223"/>
                      </a:lnTo>
                      <a:lnTo>
                        <a:pt x="3113723" y="669608"/>
                      </a:lnTo>
                      <a:lnTo>
                        <a:pt x="3287078" y="701040"/>
                      </a:lnTo>
                      <a:lnTo>
                        <a:pt x="3459480" y="729615"/>
                      </a:lnTo>
                      <a:lnTo>
                        <a:pt x="3632835" y="753428"/>
                      </a:lnTo>
                      <a:lnTo>
                        <a:pt x="3805238" y="778193"/>
                      </a:lnTo>
                      <a:lnTo>
                        <a:pt x="3978593" y="795338"/>
                      </a:lnTo>
                      <a:lnTo>
                        <a:pt x="4151948" y="812483"/>
                      </a:lnTo>
                      <a:lnTo>
                        <a:pt x="4324350" y="826770"/>
                      </a:lnTo>
                      <a:lnTo>
                        <a:pt x="4497705" y="842010"/>
                      </a:lnTo>
                      <a:lnTo>
                        <a:pt x="4670108" y="857250"/>
                      </a:lnTo>
                      <a:lnTo>
                        <a:pt x="4843463" y="862013"/>
                      </a:lnTo>
                      <a:lnTo>
                        <a:pt x="5016818" y="870585"/>
                      </a:lnTo>
                      <a:lnTo>
                        <a:pt x="5189220" y="874395"/>
                      </a:lnTo>
                      <a:lnTo>
                        <a:pt x="5362575" y="880110"/>
                      </a:lnTo>
                    </a:path>
                  </a:pathLst>
                </a:custGeom>
                <a:noFill/>
                <a:ln cap="flat" cmpd="sng" w="14275">
                  <a:solidFill>
                    <a:srgbClr val="B1621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328" name="Google Shape;328;p3"/>
                <p:cNvGrpSpPr/>
                <p:nvPr/>
              </p:nvGrpSpPr>
              <p:grpSpPr>
                <a:xfrm>
                  <a:off x="2488882" y="4010025"/>
                  <a:ext cx="5396864" cy="914400"/>
                  <a:chOff x="2488882" y="4010025"/>
                  <a:chExt cx="5396864" cy="914400"/>
                </a:xfrm>
              </p:grpSpPr>
              <p:sp>
                <p:nvSpPr>
                  <p:cNvPr id="329" name="Google Shape;329;p3"/>
                  <p:cNvSpPr/>
                  <p:nvPr/>
                </p:nvSpPr>
                <p:spPr>
                  <a:xfrm>
                    <a:off x="2488882" y="401002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0" name="Google Shape;330;p3"/>
                  <p:cNvSpPr/>
                  <p:nvPr/>
                </p:nvSpPr>
                <p:spPr>
                  <a:xfrm>
                    <a:off x="2662237" y="403574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1" name="Google Shape;331;p3"/>
                  <p:cNvSpPr/>
                  <p:nvPr/>
                </p:nvSpPr>
                <p:spPr>
                  <a:xfrm>
                    <a:off x="2835592" y="406527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2" name="Google Shape;332;p3"/>
                  <p:cNvSpPr/>
                  <p:nvPr/>
                </p:nvSpPr>
                <p:spPr>
                  <a:xfrm>
                    <a:off x="3007995" y="409765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3" name="Google Shape;333;p3"/>
                  <p:cNvSpPr/>
                  <p:nvPr/>
                </p:nvSpPr>
                <p:spPr>
                  <a:xfrm>
                    <a:off x="3181350" y="413575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4" name="Google Shape;334;p3"/>
                  <p:cNvSpPr/>
                  <p:nvPr/>
                </p:nvSpPr>
                <p:spPr>
                  <a:xfrm>
                    <a:off x="3353752" y="417480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5" name="Google Shape;335;p3"/>
                  <p:cNvSpPr/>
                  <p:nvPr/>
                </p:nvSpPr>
                <p:spPr>
                  <a:xfrm>
                    <a:off x="3527107" y="421386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6" name="Google Shape;336;p3"/>
                  <p:cNvSpPr/>
                  <p:nvPr/>
                </p:nvSpPr>
                <p:spPr>
                  <a:xfrm>
                    <a:off x="3700462" y="42548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7" name="Google Shape;337;p3"/>
                  <p:cNvSpPr/>
                  <p:nvPr/>
                </p:nvSpPr>
                <p:spPr>
                  <a:xfrm>
                    <a:off x="3872865" y="429577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8" name="Google Shape;338;p3"/>
                  <p:cNvSpPr/>
                  <p:nvPr/>
                </p:nvSpPr>
                <p:spPr>
                  <a:xfrm>
                    <a:off x="4046220" y="43367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39" name="Google Shape;339;p3"/>
                  <p:cNvSpPr/>
                  <p:nvPr/>
                </p:nvSpPr>
                <p:spPr>
                  <a:xfrm>
                    <a:off x="4218622" y="437864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0" name="Google Shape;340;p3"/>
                  <p:cNvSpPr/>
                  <p:nvPr/>
                </p:nvSpPr>
                <p:spPr>
                  <a:xfrm>
                    <a:off x="4391977" y="442245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1" name="Google Shape;341;p3"/>
                  <p:cNvSpPr/>
                  <p:nvPr/>
                </p:nvSpPr>
                <p:spPr>
                  <a:xfrm>
                    <a:off x="4564380" y="446532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2" name="Google Shape;342;p3"/>
                  <p:cNvSpPr/>
                  <p:nvPr/>
                </p:nvSpPr>
                <p:spPr>
                  <a:xfrm>
                    <a:off x="4737735" y="450723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3" name="Google Shape;343;p3"/>
                  <p:cNvSpPr/>
                  <p:nvPr/>
                </p:nvSpPr>
                <p:spPr>
                  <a:xfrm>
                    <a:off x="4911090" y="454533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4" name="Google Shape;344;p3"/>
                  <p:cNvSpPr/>
                  <p:nvPr/>
                </p:nvSpPr>
                <p:spPr>
                  <a:xfrm>
                    <a:off x="5083492" y="458057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5" name="Google Shape;345;p3"/>
                  <p:cNvSpPr/>
                  <p:nvPr/>
                </p:nvSpPr>
                <p:spPr>
                  <a:xfrm>
                    <a:off x="5256847" y="461295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6" name="Google Shape;346;p3"/>
                  <p:cNvSpPr/>
                  <p:nvPr/>
                </p:nvSpPr>
                <p:spPr>
                  <a:xfrm>
                    <a:off x="5429250" y="464724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7" name="Google Shape;347;p3"/>
                  <p:cNvSpPr/>
                  <p:nvPr/>
                </p:nvSpPr>
                <p:spPr>
                  <a:xfrm>
                    <a:off x="5602605" y="46796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8" name="Google Shape;348;p3"/>
                  <p:cNvSpPr/>
                  <p:nvPr/>
                </p:nvSpPr>
                <p:spPr>
                  <a:xfrm>
                    <a:off x="5775960" y="471106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49" name="Google Shape;349;p3"/>
                  <p:cNvSpPr/>
                  <p:nvPr/>
                </p:nvSpPr>
                <p:spPr>
                  <a:xfrm>
                    <a:off x="5948362" y="473964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0" name="Google Shape;350;p3"/>
                  <p:cNvSpPr/>
                  <p:nvPr/>
                </p:nvSpPr>
                <p:spPr>
                  <a:xfrm>
                    <a:off x="6121717" y="476345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1" name="Google Shape;351;p3"/>
                  <p:cNvSpPr/>
                  <p:nvPr/>
                </p:nvSpPr>
                <p:spPr>
                  <a:xfrm>
                    <a:off x="6294120" y="47882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2" name="Google Shape;352;p3"/>
                  <p:cNvSpPr/>
                  <p:nvPr/>
                </p:nvSpPr>
                <p:spPr>
                  <a:xfrm>
                    <a:off x="6467475" y="480536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3" name="Google Shape;353;p3"/>
                  <p:cNvSpPr/>
                  <p:nvPr/>
                </p:nvSpPr>
                <p:spPr>
                  <a:xfrm>
                    <a:off x="6640830" y="482250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4" name="Google Shape;354;p3"/>
                  <p:cNvSpPr/>
                  <p:nvPr/>
                </p:nvSpPr>
                <p:spPr>
                  <a:xfrm>
                    <a:off x="6813232" y="483679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5" name="Google Shape;355;p3"/>
                  <p:cNvSpPr/>
                  <p:nvPr/>
                </p:nvSpPr>
                <p:spPr>
                  <a:xfrm>
                    <a:off x="6986587" y="4852035"/>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6" name="Google Shape;356;p3"/>
                  <p:cNvSpPr/>
                  <p:nvPr/>
                </p:nvSpPr>
                <p:spPr>
                  <a:xfrm>
                    <a:off x="7158990" y="486727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7" name="Google Shape;357;p3"/>
                  <p:cNvSpPr/>
                  <p:nvPr/>
                </p:nvSpPr>
                <p:spPr>
                  <a:xfrm>
                    <a:off x="7332345" y="4872037"/>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8" name="Google Shape;358;p3"/>
                  <p:cNvSpPr/>
                  <p:nvPr/>
                </p:nvSpPr>
                <p:spPr>
                  <a:xfrm>
                    <a:off x="7505700" y="4880610"/>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59" name="Google Shape;359;p3"/>
                  <p:cNvSpPr/>
                  <p:nvPr/>
                </p:nvSpPr>
                <p:spPr>
                  <a:xfrm>
                    <a:off x="7678102" y="488442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0" name="Google Shape;360;p3"/>
                  <p:cNvSpPr/>
                  <p:nvPr/>
                </p:nvSpPr>
                <p:spPr>
                  <a:xfrm>
                    <a:off x="7851457" y="489013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B162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grpSp>
          <p:grpSp>
            <p:nvGrpSpPr>
              <p:cNvPr id="361" name="Google Shape;361;p3"/>
              <p:cNvGrpSpPr/>
              <p:nvPr/>
            </p:nvGrpSpPr>
            <p:grpSpPr>
              <a:xfrm>
                <a:off x="2488882" y="2533650"/>
                <a:ext cx="5396864" cy="1696402"/>
                <a:chOff x="2488882" y="2533650"/>
                <a:chExt cx="5396864" cy="1696402"/>
              </a:xfrm>
            </p:grpSpPr>
            <p:sp>
              <p:nvSpPr>
                <p:cNvPr id="362" name="Google Shape;362;p3"/>
                <p:cNvSpPr/>
                <p:nvPr/>
              </p:nvSpPr>
              <p:spPr>
                <a:xfrm>
                  <a:off x="2506027" y="2550795"/>
                  <a:ext cx="5362574" cy="1662112"/>
                </a:xfrm>
                <a:custGeom>
                  <a:rect b="b" l="l" r="r" t="t"/>
                  <a:pathLst>
                    <a:path extrusionOk="0" h="1662112" w="5362574">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cap="flat" cmpd="sng" w="23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3" name="Google Shape;363;p3"/>
                <p:cNvSpPr/>
                <p:nvPr/>
              </p:nvSpPr>
              <p:spPr>
                <a:xfrm>
                  <a:off x="2506027" y="2550795"/>
                  <a:ext cx="5362574" cy="1662112"/>
                </a:xfrm>
                <a:custGeom>
                  <a:rect b="b" l="l" r="r" t="t"/>
                  <a:pathLst>
                    <a:path extrusionOk="0" h="1662112" w="5362574">
                      <a:moveTo>
                        <a:pt x="0" y="0"/>
                      </a:moveTo>
                      <a:lnTo>
                        <a:pt x="173355" y="61913"/>
                      </a:lnTo>
                      <a:lnTo>
                        <a:pt x="346710" y="118110"/>
                      </a:lnTo>
                      <a:lnTo>
                        <a:pt x="519113" y="171450"/>
                      </a:lnTo>
                      <a:lnTo>
                        <a:pt x="692468" y="220027"/>
                      </a:lnTo>
                      <a:lnTo>
                        <a:pt x="864870" y="271462"/>
                      </a:lnTo>
                      <a:lnTo>
                        <a:pt x="1038225" y="327660"/>
                      </a:lnTo>
                      <a:lnTo>
                        <a:pt x="1211580" y="388620"/>
                      </a:lnTo>
                      <a:lnTo>
                        <a:pt x="1383983" y="452437"/>
                      </a:lnTo>
                      <a:lnTo>
                        <a:pt x="1557338" y="521970"/>
                      </a:lnTo>
                      <a:lnTo>
                        <a:pt x="1729740" y="591502"/>
                      </a:lnTo>
                      <a:lnTo>
                        <a:pt x="1903095" y="662940"/>
                      </a:lnTo>
                      <a:lnTo>
                        <a:pt x="2075498" y="733425"/>
                      </a:lnTo>
                      <a:lnTo>
                        <a:pt x="2248853" y="802958"/>
                      </a:lnTo>
                      <a:lnTo>
                        <a:pt x="2422208" y="859155"/>
                      </a:lnTo>
                      <a:lnTo>
                        <a:pt x="2594610" y="934402"/>
                      </a:lnTo>
                      <a:lnTo>
                        <a:pt x="2767965" y="997268"/>
                      </a:lnTo>
                      <a:lnTo>
                        <a:pt x="2940368" y="1059180"/>
                      </a:lnTo>
                      <a:lnTo>
                        <a:pt x="3113723" y="1109662"/>
                      </a:lnTo>
                      <a:lnTo>
                        <a:pt x="3287078" y="1174433"/>
                      </a:lnTo>
                      <a:lnTo>
                        <a:pt x="3459480" y="1224915"/>
                      </a:lnTo>
                      <a:lnTo>
                        <a:pt x="3632835" y="1280160"/>
                      </a:lnTo>
                      <a:lnTo>
                        <a:pt x="3805238" y="1330643"/>
                      </a:lnTo>
                      <a:lnTo>
                        <a:pt x="3978593" y="1378268"/>
                      </a:lnTo>
                      <a:lnTo>
                        <a:pt x="4151948" y="1422083"/>
                      </a:lnTo>
                      <a:lnTo>
                        <a:pt x="4324350" y="1462087"/>
                      </a:lnTo>
                      <a:lnTo>
                        <a:pt x="4497705" y="1499235"/>
                      </a:lnTo>
                      <a:lnTo>
                        <a:pt x="4670108" y="1533525"/>
                      </a:lnTo>
                      <a:lnTo>
                        <a:pt x="4843463" y="1568768"/>
                      </a:lnTo>
                      <a:lnTo>
                        <a:pt x="5016818" y="1600200"/>
                      </a:lnTo>
                      <a:lnTo>
                        <a:pt x="5189220" y="1630680"/>
                      </a:lnTo>
                      <a:lnTo>
                        <a:pt x="5362575" y="1662112"/>
                      </a:lnTo>
                    </a:path>
                  </a:pathLst>
                </a:custGeom>
                <a:noFill/>
                <a:ln cap="flat" cmpd="sng" w="14275">
                  <a:solidFill>
                    <a:srgbClr val="8C45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364" name="Google Shape;364;p3"/>
                <p:cNvGrpSpPr/>
                <p:nvPr/>
              </p:nvGrpSpPr>
              <p:grpSpPr>
                <a:xfrm>
                  <a:off x="2488882" y="2533650"/>
                  <a:ext cx="5396864" cy="1696402"/>
                  <a:chOff x="2488882" y="2533650"/>
                  <a:chExt cx="5396864" cy="1696402"/>
                </a:xfrm>
              </p:grpSpPr>
              <p:sp>
                <p:nvSpPr>
                  <p:cNvPr id="365" name="Google Shape;365;p3"/>
                  <p:cNvSpPr/>
                  <p:nvPr/>
                </p:nvSpPr>
                <p:spPr>
                  <a:xfrm>
                    <a:off x="2488882" y="253365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6" name="Google Shape;366;p3"/>
                  <p:cNvSpPr/>
                  <p:nvPr/>
                </p:nvSpPr>
                <p:spPr>
                  <a:xfrm>
                    <a:off x="2662237" y="259556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7" name="Google Shape;367;p3"/>
                  <p:cNvSpPr/>
                  <p:nvPr/>
                </p:nvSpPr>
                <p:spPr>
                  <a:xfrm>
                    <a:off x="2835592" y="265176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8" name="Google Shape;368;p3"/>
                  <p:cNvSpPr/>
                  <p:nvPr/>
                </p:nvSpPr>
                <p:spPr>
                  <a:xfrm>
                    <a:off x="3007995" y="270510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69" name="Google Shape;369;p3"/>
                  <p:cNvSpPr/>
                  <p:nvPr/>
                </p:nvSpPr>
                <p:spPr>
                  <a:xfrm>
                    <a:off x="3181350" y="2753677"/>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0" name="Google Shape;370;p3"/>
                  <p:cNvSpPr/>
                  <p:nvPr/>
                </p:nvSpPr>
                <p:spPr>
                  <a:xfrm>
                    <a:off x="3353752" y="280511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1" name="Google Shape;371;p3"/>
                  <p:cNvSpPr/>
                  <p:nvPr/>
                </p:nvSpPr>
                <p:spPr>
                  <a:xfrm>
                    <a:off x="3527107" y="286131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2" name="Google Shape;372;p3"/>
                  <p:cNvSpPr/>
                  <p:nvPr/>
                </p:nvSpPr>
                <p:spPr>
                  <a:xfrm>
                    <a:off x="3700462" y="292227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3" name="Google Shape;373;p3"/>
                  <p:cNvSpPr/>
                  <p:nvPr/>
                </p:nvSpPr>
                <p:spPr>
                  <a:xfrm>
                    <a:off x="3872865" y="298608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4" name="Google Shape;374;p3"/>
                  <p:cNvSpPr/>
                  <p:nvPr/>
                </p:nvSpPr>
                <p:spPr>
                  <a:xfrm>
                    <a:off x="4046220" y="305562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5" name="Google Shape;375;p3"/>
                  <p:cNvSpPr/>
                  <p:nvPr/>
                </p:nvSpPr>
                <p:spPr>
                  <a:xfrm>
                    <a:off x="4218622" y="312515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6" name="Google Shape;376;p3"/>
                  <p:cNvSpPr/>
                  <p:nvPr/>
                </p:nvSpPr>
                <p:spPr>
                  <a:xfrm>
                    <a:off x="4391977" y="3196589"/>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7" name="Google Shape;377;p3"/>
                  <p:cNvSpPr/>
                  <p:nvPr/>
                </p:nvSpPr>
                <p:spPr>
                  <a:xfrm>
                    <a:off x="4564380" y="326707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8" name="Google Shape;378;p3"/>
                  <p:cNvSpPr/>
                  <p:nvPr/>
                </p:nvSpPr>
                <p:spPr>
                  <a:xfrm>
                    <a:off x="4737735" y="333660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79" name="Google Shape;379;p3"/>
                  <p:cNvSpPr/>
                  <p:nvPr/>
                </p:nvSpPr>
                <p:spPr>
                  <a:xfrm>
                    <a:off x="4911090" y="339280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0" name="Google Shape;380;p3"/>
                  <p:cNvSpPr/>
                  <p:nvPr/>
                </p:nvSpPr>
                <p:spPr>
                  <a:xfrm>
                    <a:off x="5083492" y="346805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1" name="Google Shape;381;p3"/>
                  <p:cNvSpPr/>
                  <p:nvPr/>
                </p:nvSpPr>
                <p:spPr>
                  <a:xfrm>
                    <a:off x="5256847" y="35309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2" name="Google Shape;382;p3"/>
                  <p:cNvSpPr/>
                  <p:nvPr/>
                </p:nvSpPr>
                <p:spPr>
                  <a:xfrm>
                    <a:off x="5429250" y="359283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3" name="Google Shape;383;p3"/>
                  <p:cNvSpPr/>
                  <p:nvPr/>
                </p:nvSpPr>
                <p:spPr>
                  <a:xfrm>
                    <a:off x="5602605" y="364331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4" name="Google Shape;384;p3"/>
                  <p:cNvSpPr/>
                  <p:nvPr/>
                </p:nvSpPr>
                <p:spPr>
                  <a:xfrm>
                    <a:off x="5775960" y="370808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5" name="Google Shape;385;p3"/>
                  <p:cNvSpPr/>
                  <p:nvPr/>
                </p:nvSpPr>
                <p:spPr>
                  <a:xfrm>
                    <a:off x="5948362" y="3758564"/>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6" name="Google Shape;386;p3"/>
                  <p:cNvSpPr/>
                  <p:nvPr/>
                </p:nvSpPr>
                <p:spPr>
                  <a:xfrm>
                    <a:off x="6121717" y="381381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7" name="Google Shape;387;p3"/>
                  <p:cNvSpPr/>
                  <p:nvPr/>
                </p:nvSpPr>
                <p:spPr>
                  <a:xfrm>
                    <a:off x="6294120" y="386429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8" name="Google Shape;388;p3"/>
                  <p:cNvSpPr/>
                  <p:nvPr/>
                </p:nvSpPr>
                <p:spPr>
                  <a:xfrm>
                    <a:off x="6467475" y="39119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89" name="Google Shape;389;p3"/>
                  <p:cNvSpPr/>
                  <p:nvPr/>
                </p:nvSpPr>
                <p:spPr>
                  <a:xfrm>
                    <a:off x="6640830" y="39557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0" name="Google Shape;390;p3"/>
                  <p:cNvSpPr/>
                  <p:nvPr/>
                </p:nvSpPr>
                <p:spPr>
                  <a:xfrm>
                    <a:off x="6813232" y="399573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1" name="Google Shape;391;p3"/>
                  <p:cNvSpPr/>
                  <p:nvPr/>
                </p:nvSpPr>
                <p:spPr>
                  <a:xfrm>
                    <a:off x="6986587" y="4032885"/>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2" name="Google Shape;392;p3"/>
                  <p:cNvSpPr/>
                  <p:nvPr/>
                </p:nvSpPr>
                <p:spPr>
                  <a:xfrm>
                    <a:off x="7158990" y="406717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3" name="Google Shape;393;p3"/>
                  <p:cNvSpPr/>
                  <p:nvPr/>
                </p:nvSpPr>
                <p:spPr>
                  <a:xfrm>
                    <a:off x="7332345" y="4102417"/>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4" name="Google Shape;394;p3"/>
                  <p:cNvSpPr/>
                  <p:nvPr/>
                </p:nvSpPr>
                <p:spPr>
                  <a:xfrm>
                    <a:off x="7505700" y="4133850"/>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5" name="Google Shape;395;p3"/>
                  <p:cNvSpPr/>
                  <p:nvPr/>
                </p:nvSpPr>
                <p:spPr>
                  <a:xfrm>
                    <a:off x="7678102" y="416433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6" name="Google Shape;396;p3"/>
                  <p:cNvSpPr/>
                  <p:nvPr/>
                </p:nvSpPr>
                <p:spPr>
                  <a:xfrm>
                    <a:off x="7851457" y="419576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8C456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grpSp>
          <p:grpSp>
            <p:nvGrpSpPr>
              <p:cNvPr id="397" name="Google Shape;397;p3"/>
              <p:cNvGrpSpPr/>
              <p:nvPr/>
            </p:nvGrpSpPr>
            <p:grpSpPr>
              <a:xfrm>
                <a:off x="2488882" y="1109662"/>
                <a:ext cx="5396864" cy="2603183"/>
                <a:chOff x="2488882" y="1109662"/>
                <a:chExt cx="5396864" cy="2603183"/>
              </a:xfrm>
            </p:grpSpPr>
            <p:sp>
              <p:nvSpPr>
                <p:cNvPr id="398" name="Google Shape;398;p3"/>
                <p:cNvSpPr/>
                <p:nvPr/>
              </p:nvSpPr>
              <p:spPr>
                <a:xfrm>
                  <a:off x="2506027" y="1126807"/>
                  <a:ext cx="5362574" cy="2568892"/>
                </a:xfrm>
                <a:custGeom>
                  <a:rect b="b" l="l" r="r" t="t"/>
                  <a:pathLst>
                    <a:path extrusionOk="0" h="2568892" w="5362574">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cap="flat" cmpd="sng" w="23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399" name="Google Shape;399;p3"/>
                <p:cNvSpPr/>
                <p:nvPr/>
              </p:nvSpPr>
              <p:spPr>
                <a:xfrm>
                  <a:off x="2506027" y="1126807"/>
                  <a:ext cx="5362574" cy="2568892"/>
                </a:xfrm>
                <a:custGeom>
                  <a:rect b="b" l="l" r="r" t="t"/>
                  <a:pathLst>
                    <a:path extrusionOk="0" h="2568892" w="5362574">
                      <a:moveTo>
                        <a:pt x="0" y="0"/>
                      </a:moveTo>
                      <a:lnTo>
                        <a:pt x="173355" y="65722"/>
                      </a:lnTo>
                      <a:lnTo>
                        <a:pt x="346710" y="129540"/>
                      </a:lnTo>
                      <a:lnTo>
                        <a:pt x="519113" y="189547"/>
                      </a:lnTo>
                      <a:lnTo>
                        <a:pt x="692468" y="203835"/>
                      </a:lnTo>
                      <a:lnTo>
                        <a:pt x="864870" y="356235"/>
                      </a:lnTo>
                      <a:lnTo>
                        <a:pt x="1038225" y="445770"/>
                      </a:lnTo>
                      <a:lnTo>
                        <a:pt x="1211580" y="533400"/>
                      </a:lnTo>
                      <a:lnTo>
                        <a:pt x="1383983" y="630555"/>
                      </a:lnTo>
                      <a:lnTo>
                        <a:pt x="1557338" y="738188"/>
                      </a:lnTo>
                      <a:lnTo>
                        <a:pt x="1729740" y="856297"/>
                      </a:lnTo>
                      <a:lnTo>
                        <a:pt x="1903095" y="982027"/>
                      </a:lnTo>
                      <a:lnTo>
                        <a:pt x="2075498" y="1110615"/>
                      </a:lnTo>
                      <a:lnTo>
                        <a:pt x="2248853" y="1237298"/>
                      </a:lnTo>
                      <a:lnTo>
                        <a:pt x="2422208" y="1363980"/>
                      </a:lnTo>
                      <a:lnTo>
                        <a:pt x="2594610" y="1483043"/>
                      </a:lnTo>
                      <a:lnTo>
                        <a:pt x="2767965" y="1593533"/>
                      </a:lnTo>
                      <a:lnTo>
                        <a:pt x="2940368" y="1701165"/>
                      </a:lnTo>
                      <a:lnTo>
                        <a:pt x="3113723" y="1803083"/>
                      </a:lnTo>
                      <a:lnTo>
                        <a:pt x="3287078" y="1892618"/>
                      </a:lnTo>
                      <a:lnTo>
                        <a:pt x="3459480" y="1971675"/>
                      </a:lnTo>
                      <a:lnTo>
                        <a:pt x="3632835" y="2044065"/>
                      </a:lnTo>
                      <a:lnTo>
                        <a:pt x="3805238" y="2104073"/>
                      </a:lnTo>
                      <a:lnTo>
                        <a:pt x="3978593" y="2165033"/>
                      </a:lnTo>
                      <a:lnTo>
                        <a:pt x="4151948" y="2221230"/>
                      </a:lnTo>
                      <a:lnTo>
                        <a:pt x="4324350" y="2275523"/>
                      </a:lnTo>
                      <a:lnTo>
                        <a:pt x="4497705" y="2333625"/>
                      </a:lnTo>
                      <a:lnTo>
                        <a:pt x="4670108" y="2388870"/>
                      </a:lnTo>
                      <a:lnTo>
                        <a:pt x="4843463" y="2434590"/>
                      </a:lnTo>
                      <a:lnTo>
                        <a:pt x="5016818" y="2482215"/>
                      </a:lnTo>
                      <a:lnTo>
                        <a:pt x="5189220" y="2528887"/>
                      </a:lnTo>
                      <a:lnTo>
                        <a:pt x="5362575" y="2568893"/>
                      </a:lnTo>
                    </a:path>
                  </a:pathLst>
                </a:custGeom>
                <a:noFill/>
                <a:ln cap="flat" cmpd="sng" w="14275">
                  <a:solidFill>
                    <a:srgbClr val="3387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400" name="Google Shape;400;p3"/>
                <p:cNvGrpSpPr/>
                <p:nvPr/>
              </p:nvGrpSpPr>
              <p:grpSpPr>
                <a:xfrm>
                  <a:off x="2488882" y="1109662"/>
                  <a:ext cx="5396864" cy="2603183"/>
                  <a:chOff x="2488882" y="1109662"/>
                  <a:chExt cx="5396864" cy="2603183"/>
                </a:xfrm>
              </p:grpSpPr>
              <p:sp>
                <p:nvSpPr>
                  <p:cNvPr id="401" name="Google Shape;401;p3"/>
                  <p:cNvSpPr/>
                  <p:nvPr/>
                </p:nvSpPr>
                <p:spPr>
                  <a:xfrm>
                    <a:off x="2488882" y="1109662"/>
                    <a:ext cx="34289" cy="34289"/>
                  </a:xfrm>
                  <a:custGeom>
                    <a:rect b="b" l="l" r="r" t="t"/>
                    <a:pathLst>
                      <a:path extrusionOk="0" h="34289"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2" name="Google Shape;402;p3"/>
                  <p:cNvSpPr/>
                  <p:nvPr/>
                </p:nvSpPr>
                <p:spPr>
                  <a:xfrm>
                    <a:off x="2662237" y="1175385"/>
                    <a:ext cx="34289" cy="34289"/>
                  </a:xfrm>
                  <a:custGeom>
                    <a:rect b="b" l="l" r="r" t="t"/>
                    <a:pathLst>
                      <a:path extrusionOk="0" h="34289"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3" name="Google Shape;403;p3"/>
                  <p:cNvSpPr/>
                  <p:nvPr/>
                </p:nvSpPr>
                <p:spPr>
                  <a:xfrm>
                    <a:off x="2835592" y="1239202"/>
                    <a:ext cx="34289" cy="34289"/>
                  </a:xfrm>
                  <a:custGeom>
                    <a:rect b="b" l="l" r="r" t="t"/>
                    <a:pathLst>
                      <a:path extrusionOk="0" h="34289"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4" name="Google Shape;404;p3"/>
                  <p:cNvSpPr/>
                  <p:nvPr/>
                </p:nvSpPr>
                <p:spPr>
                  <a:xfrm>
                    <a:off x="3007995" y="1299210"/>
                    <a:ext cx="34289" cy="34289"/>
                  </a:xfrm>
                  <a:custGeom>
                    <a:rect b="b" l="l" r="r" t="t"/>
                    <a:pathLst>
                      <a:path extrusionOk="0" h="34289"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5" name="Google Shape;405;p3"/>
                  <p:cNvSpPr/>
                  <p:nvPr/>
                </p:nvSpPr>
                <p:spPr>
                  <a:xfrm>
                    <a:off x="3181350" y="1313497"/>
                    <a:ext cx="34289" cy="34289"/>
                  </a:xfrm>
                  <a:custGeom>
                    <a:rect b="b" l="l" r="r" t="t"/>
                    <a:pathLst>
                      <a:path extrusionOk="0" h="34289"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6" name="Google Shape;406;p3"/>
                  <p:cNvSpPr/>
                  <p:nvPr/>
                </p:nvSpPr>
                <p:spPr>
                  <a:xfrm>
                    <a:off x="3353752" y="1465897"/>
                    <a:ext cx="34290" cy="34289"/>
                  </a:xfrm>
                  <a:custGeom>
                    <a:rect b="b" l="l" r="r" t="t"/>
                    <a:pathLst>
                      <a:path extrusionOk="0" h="34289"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7" name="Google Shape;407;p3"/>
                  <p:cNvSpPr/>
                  <p:nvPr/>
                </p:nvSpPr>
                <p:spPr>
                  <a:xfrm>
                    <a:off x="3527107" y="15554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8" name="Google Shape;408;p3"/>
                  <p:cNvSpPr/>
                  <p:nvPr/>
                </p:nvSpPr>
                <p:spPr>
                  <a:xfrm>
                    <a:off x="3700462" y="164306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09" name="Google Shape;409;p3"/>
                  <p:cNvSpPr/>
                  <p:nvPr/>
                </p:nvSpPr>
                <p:spPr>
                  <a:xfrm>
                    <a:off x="3872865" y="17402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0" name="Google Shape;410;p3"/>
                  <p:cNvSpPr/>
                  <p:nvPr/>
                </p:nvSpPr>
                <p:spPr>
                  <a:xfrm>
                    <a:off x="4046220" y="184785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1" name="Google Shape;411;p3"/>
                  <p:cNvSpPr/>
                  <p:nvPr/>
                </p:nvSpPr>
                <p:spPr>
                  <a:xfrm>
                    <a:off x="4218622" y="1965959"/>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2" name="Google Shape;412;p3"/>
                  <p:cNvSpPr/>
                  <p:nvPr/>
                </p:nvSpPr>
                <p:spPr>
                  <a:xfrm>
                    <a:off x="4391977" y="209169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3" name="Google Shape;413;p3"/>
                  <p:cNvSpPr/>
                  <p:nvPr/>
                </p:nvSpPr>
                <p:spPr>
                  <a:xfrm>
                    <a:off x="4564380" y="222027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4" name="Google Shape;414;p3"/>
                  <p:cNvSpPr/>
                  <p:nvPr/>
                </p:nvSpPr>
                <p:spPr>
                  <a:xfrm>
                    <a:off x="4737735" y="234696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5" name="Google Shape;415;p3"/>
                  <p:cNvSpPr/>
                  <p:nvPr/>
                </p:nvSpPr>
                <p:spPr>
                  <a:xfrm>
                    <a:off x="4911090" y="247364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6" name="Google Shape;416;p3"/>
                  <p:cNvSpPr/>
                  <p:nvPr/>
                </p:nvSpPr>
                <p:spPr>
                  <a:xfrm>
                    <a:off x="5083492" y="259270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7" name="Google Shape;417;p3"/>
                  <p:cNvSpPr/>
                  <p:nvPr/>
                </p:nvSpPr>
                <p:spPr>
                  <a:xfrm>
                    <a:off x="5256847" y="270319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8" name="Google Shape;418;p3"/>
                  <p:cNvSpPr/>
                  <p:nvPr/>
                </p:nvSpPr>
                <p:spPr>
                  <a:xfrm>
                    <a:off x="5429250" y="281082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19" name="Google Shape;419;p3"/>
                  <p:cNvSpPr/>
                  <p:nvPr/>
                </p:nvSpPr>
                <p:spPr>
                  <a:xfrm>
                    <a:off x="5602605" y="291274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0" name="Google Shape;420;p3"/>
                  <p:cNvSpPr/>
                  <p:nvPr/>
                </p:nvSpPr>
                <p:spPr>
                  <a:xfrm>
                    <a:off x="5775960" y="300228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1" name="Google Shape;421;p3"/>
                  <p:cNvSpPr/>
                  <p:nvPr/>
                </p:nvSpPr>
                <p:spPr>
                  <a:xfrm>
                    <a:off x="5948362" y="308133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2" name="Google Shape;422;p3"/>
                  <p:cNvSpPr/>
                  <p:nvPr/>
                </p:nvSpPr>
                <p:spPr>
                  <a:xfrm>
                    <a:off x="6121717" y="315372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3" name="Google Shape;423;p3"/>
                  <p:cNvSpPr/>
                  <p:nvPr/>
                </p:nvSpPr>
                <p:spPr>
                  <a:xfrm>
                    <a:off x="6294120" y="321373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4" name="Google Shape;424;p3"/>
                  <p:cNvSpPr/>
                  <p:nvPr/>
                </p:nvSpPr>
                <p:spPr>
                  <a:xfrm>
                    <a:off x="6467475" y="327469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5" name="Google Shape;425;p3"/>
                  <p:cNvSpPr/>
                  <p:nvPr/>
                </p:nvSpPr>
                <p:spPr>
                  <a:xfrm>
                    <a:off x="6640830" y="333089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6" name="Google Shape;426;p3"/>
                  <p:cNvSpPr/>
                  <p:nvPr/>
                </p:nvSpPr>
                <p:spPr>
                  <a:xfrm>
                    <a:off x="6813232" y="338518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7" name="Google Shape;427;p3"/>
                  <p:cNvSpPr/>
                  <p:nvPr/>
                </p:nvSpPr>
                <p:spPr>
                  <a:xfrm>
                    <a:off x="6986587" y="3443287"/>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8" name="Google Shape;428;p3"/>
                  <p:cNvSpPr/>
                  <p:nvPr/>
                </p:nvSpPr>
                <p:spPr>
                  <a:xfrm>
                    <a:off x="7158990" y="349853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29" name="Google Shape;429;p3"/>
                  <p:cNvSpPr/>
                  <p:nvPr/>
                </p:nvSpPr>
                <p:spPr>
                  <a:xfrm>
                    <a:off x="7332345" y="354425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0" name="Google Shape;430;p3"/>
                  <p:cNvSpPr/>
                  <p:nvPr/>
                </p:nvSpPr>
                <p:spPr>
                  <a:xfrm>
                    <a:off x="7505700" y="3591877"/>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1" name="Google Shape;431;p3"/>
                  <p:cNvSpPr/>
                  <p:nvPr/>
                </p:nvSpPr>
                <p:spPr>
                  <a:xfrm>
                    <a:off x="7678102" y="363855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2" name="Google Shape;432;p3"/>
                  <p:cNvSpPr/>
                  <p:nvPr/>
                </p:nvSpPr>
                <p:spPr>
                  <a:xfrm>
                    <a:off x="7851457" y="367855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33871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grpSp>
          <p:grpSp>
            <p:nvGrpSpPr>
              <p:cNvPr id="433" name="Google Shape;433;p3"/>
              <p:cNvGrpSpPr/>
              <p:nvPr/>
            </p:nvGrpSpPr>
            <p:grpSpPr>
              <a:xfrm>
                <a:off x="2488882" y="4866322"/>
                <a:ext cx="5396864" cy="208598"/>
                <a:chOff x="2488882" y="4866322"/>
                <a:chExt cx="5396864" cy="208598"/>
              </a:xfrm>
            </p:grpSpPr>
            <p:sp>
              <p:nvSpPr>
                <p:cNvPr id="434" name="Google Shape;434;p3"/>
                <p:cNvSpPr/>
                <p:nvPr/>
              </p:nvSpPr>
              <p:spPr>
                <a:xfrm>
                  <a:off x="2506027" y="4883467"/>
                  <a:ext cx="5362574" cy="174307"/>
                </a:xfrm>
                <a:custGeom>
                  <a:rect b="b" l="l" r="r" t="t"/>
                  <a:pathLst>
                    <a:path extrusionOk="0" h="174307" w="5362574">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cap="flat" cmpd="sng" w="238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5" name="Google Shape;435;p3"/>
                <p:cNvSpPr/>
                <p:nvPr/>
              </p:nvSpPr>
              <p:spPr>
                <a:xfrm>
                  <a:off x="2506027" y="4883467"/>
                  <a:ext cx="5362574" cy="174307"/>
                </a:xfrm>
                <a:custGeom>
                  <a:rect b="b" l="l" r="r" t="t"/>
                  <a:pathLst>
                    <a:path extrusionOk="0" h="174307" w="5362574">
                      <a:moveTo>
                        <a:pt x="0" y="0"/>
                      </a:moveTo>
                      <a:lnTo>
                        <a:pt x="173355" y="13335"/>
                      </a:lnTo>
                      <a:lnTo>
                        <a:pt x="346710" y="26670"/>
                      </a:lnTo>
                      <a:lnTo>
                        <a:pt x="519113" y="38100"/>
                      </a:lnTo>
                      <a:lnTo>
                        <a:pt x="692468" y="50482"/>
                      </a:lnTo>
                      <a:lnTo>
                        <a:pt x="864870" y="60960"/>
                      </a:lnTo>
                      <a:lnTo>
                        <a:pt x="1038225" y="71438"/>
                      </a:lnTo>
                      <a:lnTo>
                        <a:pt x="1211580" y="80010"/>
                      </a:lnTo>
                      <a:lnTo>
                        <a:pt x="1383983" y="87630"/>
                      </a:lnTo>
                      <a:lnTo>
                        <a:pt x="1557338" y="95250"/>
                      </a:lnTo>
                      <a:lnTo>
                        <a:pt x="1729740" y="101917"/>
                      </a:lnTo>
                      <a:lnTo>
                        <a:pt x="1903095" y="106680"/>
                      </a:lnTo>
                      <a:lnTo>
                        <a:pt x="2075498" y="112395"/>
                      </a:lnTo>
                      <a:lnTo>
                        <a:pt x="2248853" y="116205"/>
                      </a:lnTo>
                      <a:lnTo>
                        <a:pt x="2422208" y="120967"/>
                      </a:lnTo>
                      <a:lnTo>
                        <a:pt x="2594610" y="125730"/>
                      </a:lnTo>
                      <a:lnTo>
                        <a:pt x="2767965" y="129540"/>
                      </a:lnTo>
                      <a:lnTo>
                        <a:pt x="2940368" y="134302"/>
                      </a:lnTo>
                      <a:lnTo>
                        <a:pt x="3113723" y="138113"/>
                      </a:lnTo>
                      <a:lnTo>
                        <a:pt x="3287078" y="142875"/>
                      </a:lnTo>
                      <a:lnTo>
                        <a:pt x="3459480" y="146685"/>
                      </a:lnTo>
                      <a:lnTo>
                        <a:pt x="3632835" y="150495"/>
                      </a:lnTo>
                      <a:lnTo>
                        <a:pt x="3805238" y="153352"/>
                      </a:lnTo>
                      <a:lnTo>
                        <a:pt x="3978593" y="156210"/>
                      </a:lnTo>
                      <a:lnTo>
                        <a:pt x="4151948" y="159067"/>
                      </a:lnTo>
                      <a:lnTo>
                        <a:pt x="4324350" y="160972"/>
                      </a:lnTo>
                      <a:lnTo>
                        <a:pt x="4497705" y="163830"/>
                      </a:lnTo>
                      <a:lnTo>
                        <a:pt x="4670108" y="164782"/>
                      </a:lnTo>
                      <a:lnTo>
                        <a:pt x="4843463" y="167640"/>
                      </a:lnTo>
                      <a:lnTo>
                        <a:pt x="5016818" y="169545"/>
                      </a:lnTo>
                      <a:lnTo>
                        <a:pt x="5189220" y="171450"/>
                      </a:lnTo>
                      <a:lnTo>
                        <a:pt x="5362575" y="174307"/>
                      </a:lnTo>
                    </a:path>
                  </a:pathLst>
                </a:custGeom>
                <a:noFill/>
                <a:ln cap="flat" cmpd="sng" w="14275">
                  <a:solidFill>
                    <a:srgbClr val="D73C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nvGrpSpPr>
                <p:cNvPr id="436" name="Google Shape;436;p3"/>
                <p:cNvGrpSpPr/>
                <p:nvPr/>
              </p:nvGrpSpPr>
              <p:grpSpPr>
                <a:xfrm>
                  <a:off x="2488882" y="4866322"/>
                  <a:ext cx="5396864" cy="208598"/>
                  <a:chOff x="2488882" y="4866322"/>
                  <a:chExt cx="5396864" cy="208598"/>
                </a:xfrm>
              </p:grpSpPr>
              <p:sp>
                <p:nvSpPr>
                  <p:cNvPr id="437" name="Google Shape;437;p3"/>
                  <p:cNvSpPr/>
                  <p:nvPr/>
                </p:nvSpPr>
                <p:spPr>
                  <a:xfrm>
                    <a:off x="2488882" y="486632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8" name="Google Shape;438;p3"/>
                  <p:cNvSpPr/>
                  <p:nvPr/>
                </p:nvSpPr>
                <p:spPr>
                  <a:xfrm>
                    <a:off x="2662237" y="4879657"/>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39" name="Google Shape;439;p3"/>
                  <p:cNvSpPr/>
                  <p:nvPr/>
                </p:nvSpPr>
                <p:spPr>
                  <a:xfrm>
                    <a:off x="2835592" y="489299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0" name="Google Shape;440;p3"/>
                  <p:cNvSpPr/>
                  <p:nvPr/>
                </p:nvSpPr>
                <p:spPr>
                  <a:xfrm>
                    <a:off x="3007995" y="490442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1" name="Google Shape;441;p3"/>
                  <p:cNvSpPr/>
                  <p:nvPr/>
                </p:nvSpPr>
                <p:spPr>
                  <a:xfrm>
                    <a:off x="3181350" y="491680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2" name="Google Shape;442;p3"/>
                  <p:cNvSpPr/>
                  <p:nvPr/>
                </p:nvSpPr>
                <p:spPr>
                  <a:xfrm>
                    <a:off x="3353752" y="492728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3" name="Google Shape;443;p3"/>
                  <p:cNvSpPr/>
                  <p:nvPr/>
                </p:nvSpPr>
                <p:spPr>
                  <a:xfrm>
                    <a:off x="3527107" y="493776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4" name="Google Shape;444;p3"/>
                  <p:cNvSpPr/>
                  <p:nvPr/>
                </p:nvSpPr>
                <p:spPr>
                  <a:xfrm>
                    <a:off x="3700462" y="49463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5" name="Google Shape;445;p3"/>
                  <p:cNvSpPr/>
                  <p:nvPr/>
                </p:nvSpPr>
                <p:spPr>
                  <a:xfrm>
                    <a:off x="3872865" y="495395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6" name="Google Shape;446;p3"/>
                  <p:cNvSpPr/>
                  <p:nvPr/>
                </p:nvSpPr>
                <p:spPr>
                  <a:xfrm>
                    <a:off x="4046220" y="496157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7" name="Google Shape;447;p3"/>
                  <p:cNvSpPr/>
                  <p:nvPr/>
                </p:nvSpPr>
                <p:spPr>
                  <a:xfrm>
                    <a:off x="4218622" y="496824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8" name="Google Shape;448;p3"/>
                  <p:cNvSpPr/>
                  <p:nvPr/>
                </p:nvSpPr>
                <p:spPr>
                  <a:xfrm>
                    <a:off x="4391977" y="497300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49" name="Google Shape;449;p3"/>
                  <p:cNvSpPr/>
                  <p:nvPr/>
                </p:nvSpPr>
                <p:spPr>
                  <a:xfrm>
                    <a:off x="4564380" y="49787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0" name="Google Shape;450;p3"/>
                  <p:cNvSpPr/>
                  <p:nvPr/>
                </p:nvSpPr>
                <p:spPr>
                  <a:xfrm>
                    <a:off x="4737735" y="498252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1" name="Google Shape;451;p3"/>
                  <p:cNvSpPr/>
                  <p:nvPr/>
                </p:nvSpPr>
                <p:spPr>
                  <a:xfrm>
                    <a:off x="4911090" y="498729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2" name="Google Shape;452;p3"/>
                  <p:cNvSpPr/>
                  <p:nvPr/>
                </p:nvSpPr>
                <p:spPr>
                  <a:xfrm>
                    <a:off x="5083492" y="499205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3" name="Google Shape;453;p3"/>
                  <p:cNvSpPr/>
                  <p:nvPr/>
                </p:nvSpPr>
                <p:spPr>
                  <a:xfrm>
                    <a:off x="5256847" y="499586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4" name="Google Shape;454;p3"/>
                  <p:cNvSpPr/>
                  <p:nvPr/>
                </p:nvSpPr>
                <p:spPr>
                  <a:xfrm>
                    <a:off x="5429250" y="500062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5" name="Google Shape;455;p3"/>
                  <p:cNvSpPr/>
                  <p:nvPr/>
                </p:nvSpPr>
                <p:spPr>
                  <a:xfrm>
                    <a:off x="5602605" y="500443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6" name="Google Shape;456;p3"/>
                  <p:cNvSpPr/>
                  <p:nvPr/>
                </p:nvSpPr>
                <p:spPr>
                  <a:xfrm>
                    <a:off x="5775960" y="500919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7" name="Google Shape;457;p3"/>
                  <p:cNvSpPr/>
                  <p:nvPr/>
                </p:nvSpPr>
                <p:spPr>
                  <a:xfrm>
                    <a:off x="5948362" y="501300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8" name="Google Shape;458;p3"/>
                  <p:cNvSpPr/>
                  <p:nvPr/>
                </p:nvSpPr>
                <p:spPr>
                  <a:xfrm>
                    <a:off x="6121717" y="5016817"/>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59" name="Google Shape;459;p3"/>
                  <p:cNvSpPr/>
                  <p:nvPr/>
                </p:nvSpPr>
                <p:spPr>
                  <a:xfrm>
                    <a:off x="6294120" y="501967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0" name="Google Shape;460;p3"/>
                  <p:cNvSpPr/>
                  <p:nvPr/>
                </p:nvSpPr>
                <p:spPr>
                  <a:xfrm>
                    <a:off x="6467475" y="5022532"/>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1" name="Google Shape;461;p3"/>
                  <p:cNvSpPr/>
                  <p:nvPr/>
                </p:nvSpPr>
                <p:spPr>
                  <a:xfrm>
                    <a:off x="6640830" y="5025390"/>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2" name="Google Shape;462;p3"/>
                  <p:cNvSpPr/>
                  <p:nvPr/>
                </p:nvSpPr>
                <p:spPr>
                  <a:xfrm>
                    <a:off x="6813232" y="5027295"/>
                    <a:ext cx="34290" cy="34290"/>
                  </a:xfrm>
                  <a:custGeom>
                    <a:rect b="b" l="l" r="r" t="t"/>
                    <a:pathLst>
                      <a:path extrusionOk="0" h="34290" w="34290">
                        <a:moveTo>
                          <a:pt x="34290" y="17145"/>
                        </a:moveTo>
                        <a:cubicBezTo>
                          <a:pt x="34290" y="26614"/>
                          <a:pt x="26614"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3" name="Google Shape;463;p3"/>
                  <p:cNvSpPr/>
                  <p:nvPr/>
                </p:nvSpPr>
                <p:spPr>
                  <a:xfrm>
                    <a:off x="6986587" y="5030152"/>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4" name="Google Shape;464;p3"/>
                  <p:cNvSpPr/>
                  <p:nvPr/>
                </p:nvSpPr>
                <p:spPr>
                  <a:xfrm>
                    <a:off x="7158990" y="5031105"/>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5" name="Google Shape;465;p3"/>
                  <p:cNvSpPr/>
                  <p:nvPr/>
                </p:nvSpPr>
                <p:spPr>
                  <a:xfrm>
                    <a:off x="7332345" y="503396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6" name="Google Shape;466;p3"/>
                  <p:cNvSpPr/>
                  <p:nvPr/>
                </p:nvSpPr>
                <p:spPr>
                  <a:xfrm>
                    <a:off x="7505700" y="5035867"/>
                    <a:ext cx="34289" cy="34290"/>
                  </a:xfrm>
                  <a:custGeom>
                    <a:rect b="b" l="l" r="r" t="t"/>
                    <a:pathLst>
                      <a:path extrusionOk="0" h="34290" w="34289">
                        <a:moveTo>
                          <a:pt x="34290" y="17145"/>
                        </a:moveTo>
                        <a:cubicBezTo>
                          <a:pt x="34290" y="26614"/>
                          <a:pt x="26613" y="34290"/>
                          <a:pt x="17145" y="34290"/>
                        </a:cubicBezTo>
                        <a:cubicBezTo>
                          <a:pt x="7676" y="34290"/>
                          <a:pt x="0" y="26614"/>
                          <a:pt x="0" y="17145"/>
                        </a:cubicBezTo>
                        <a:cubicBezTo>
                          <a:pt x="0" y="7676"/>
                          <a:pt x="7676"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7" name="Google Shape;467;p3"/>
                  <p:cNvSpPr/>
                  <p:nvPr/>
                </p:nvSpPr>
                <p:spPr>
                  <a:xfrm>
                    <a:off x="7678102" y="5037772"/>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4"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sp>
                <p:nvSpPr>
                  <p:cNvPr id="468" name="Google Shape;468;p3"/>
                  <p:cNvSpPr/>
                  <p:nvPr/>
                </p:nvSpPr>
                <p:spPr>
                  <a:xfrm>
                    <a:off x="7851457" y="5040630"/>
                    <a:ext cx="34289" cy="34290"/>
                  </a:xfrm>
                  <a:custGeom>
                    <a:rect b="b" l="l" r="r" t="t"/>
                    <a:pathLst>
                      <a:path extrusionOk="0" h="34290" w="34289">
                        <a:moveTo>
                          <a:pt x="34290" y="17145"/>
                        </a:moveTo>
                        <a:cubicBezTo>
                          <a:pt x="34290" y="26614"/>
                          <a:pt x="26614" y="34290"/>
                          <a:pt x="17145" y="34290"/>
                        </a:cubicBezTo>
                        <a:cubicBezTo>
                          <a:pt x="7676" y="34290"/>
                          <a:pt x="0" y="26614"/>
                          <a:pt x="0" y="17145"/>
                        </a:cubicBezTo>
                        <a:cubicBezTo>
                          <a:pt x="0" y="7676"/>
                          <a:pt x="7677" y="0"/>
                          <a:pt x="17145" y="0"/>
                        </a:cubicBezTo>
                        <a:cubicBezTo>
                          <a:pt x="26615" y="0"/>
                          <a:pt x="34290" y="7676"/>
                          <a:pt x="34290" y="17145"/>
                        </a:cubicBezTo>
                        <a:close/>
                      </a:path>
                    </a:pathLst>
                  </a:custGeom>
                  <a:solidFill>
                    <a:srgbClr val="D73C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grpSp>
        </p:grpSp>
        <p:sp>
          <p:nvSpPr>
            <p:cNvPr id="469" name="Google Shape;469;p3"/>
            <p:cNvSpPr txBox="1"/>
            <p:nvPr/>
          </p:nvSpPr>
          <p:spPr>
            <a:xfrm>
              <a:off x="2108835" y="5456872"/>
              <a:ext cx="5598577"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788" u="none" cap="none" strike="noStrike">
                  <a:solidFill>
                    <a:srgbClr val="000000"/>
                  </a:solidFill>
                  <a:latin typeface="Open Sans"/>
                  <a:ea typeface="Open Sans"/>
                  <a:cs typeface="Open Sans"/>
                  <a:sym typeface="Open Sans"/>
                </a:rPr>
                <a:t>Data source: United Nations Inter-agency Group for Child Mortality Estimation (2023)</a:t>
              </a:r>
              <a:endParaRPr/>
            </a:p>
          </p:txBody>
        </p:sp>
        <p:sp>
          <p:nvSpPr>
            <p:cNvPr id="470" name="Google Shape;470;p3"/>
            <p:cNvSpPr txBox="1"/>
            <p:nvPr/>
          </p:nvSpPr>
          <p:spPr>
            <a:xfrm>
              <a:off x="2108835" y="5630180"/>
              <a:ext cx="2841962" cy="26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88" u="sng" cap="none" strike="noStrike">
                  <a:solidFill>
                    <a:srgbClr val="000000"/>
                  </a:solidFill>
                  <a:latin typeface="Open Sans"/>
                  <a:ea typeface="Open Sans"/>
                  <a:cs typeface="Open Sans"/>
                  <a:sym typeface="Open Sans"/>
                </a:rPr>
                <a:t>OurWorldInData.org/child-mortality | CC BY</a:t>
              </a:r>
              <a:endParaRPr/>
            </a:p>
          </p:txBody>
        </p:sp>
        <p:sp>
          <p:nvSpPr>
            <p:cNvPr id="471" name="Google Shape;471;p3"/>
            <p:cNvSpPr/>
            <p:nvPr/>
          </p:nvSpPr>
          <p:spPr>
            <a:xfrm>
              <a:off x="2200275" y="5991225"/>
              <a:ext cx="7791450" cy="9525"/>
            </a:xfrm>
            <a:custGeom>
              <a:rect b="b" l="l" r="r" t="t"/>
              <a:pathLst>
                <a:path extrusionOk="0" h="9525" w="7791450">
                  <a:moveTo>
                    <a:pt x="0" y="0"/>
                  </a:moveTo>
                  <a:lnTo>
                    <a:pt x="7791450" y="0"/>
                  </a:lnTo>
                </a:path>
              </a:pathLst>
            </a:custGeom>
            <a:noFill/>
            <a:ln cap="flat" cmpd="sng" w="9525">
              <a:solidFill>
                <a:srgbClr val="E7E7E7"/>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Open Sans"/>
                <a:ea typeface="Open Sans"/>
                <a:cs typeface="Open Sans"/>
                <a:sym typeface="Open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5"/>
          <p:cNvPicPr preferRelativeResize="0"/>
          <p:nvPr/>
        </p:nvPicPr>
        <p:blipFill rotWithShape="1">
          <a:blip r:embed="rId3">
            <a:alphaModFix/>
          </a:blip>
          <a:srcRect b="0" l="0" r="0" t="0"/>
          <a:stretch/>
        </p:blipFill>
        <p:spPr>
          <a:xfrm>
            <a:off x="1125860" y="214792"/>
            <a:ext cx="6892280" cy="47139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grpSp>
        <p:nvGrpSpPr>
          <p:cNvPr id="483" name="Google Shape;483;p6"/>
          <p:cNvGrpSpPr/>
          <p:nvPr/>
        </p:nvGrpSpPr>
        <p:grpSpPr>
          <a:xfrm>
            <a:off x="822117" y="1524312"/>
            <a:ext cx="7499767" cy="3219322"/>
            <a:chOff x="943131" y="1417820"/>
            <a:chExt cx="10584305" cy="4543379"/>
          </a:xfrm>
        </p:grpSpPr>
        <p:grpSp>
          <p:nvGrpSpPr>
            <p:cNvPr id="484" name="Google Shape;484;p6"/>
            <p:cNvGrpSpPr/>
            <p:nvPr/>
          </p:nvGrpSpPr>
          <p:grpSpPr>
            <a:xfrm>
              <a:off x="943131" y="1417820"/>
              <a:ext cx="10584305" cy="2154836"/>
              <a:chOff x="718279" y="948128"/>
              <a:chExt cx="12891378" cy="2624528"/>
            </a:xfrm>
          </p:grpSpPr>
          <p:grpSp>
            <p:nvGrpSpPr>
              <p:cNvPr id="485" name="Google Shape;485;p6"/>
              <p:cNvGrpSpPr/>
              <p:nvPr/>
            </p:nvGrpSpPr>
            <p:grpSpPr>
              <a:xfrm>
                <a:off x="718279" y="948128"/>
                <a:ext cx="5952344" cy="2624528"/>
                <a:chOff x="718279" y="948128"/>
                <a:chExt cx="5952344" cy="2624528"/>
              </a:xfrm>
            </p:grpSpPr>
            <p:sp>
              <p:nvSpPr>
                <p:cNvPr id="486" name="Google Shape;486;p6"/>
                <p:cNvSpPr/>
                <p:nvPr/>
              </p:nvSpPr>
              <p:spPr>
                <a:xfrm>
                  <a:off x="2773180" y="1630802"/>
                  <a:ext cx="3897443" cy="1592841"/>
                </a:xfrm>
                <a:prstGeom prst="roundRect">
                  <a:avLst>
                    <a:gd fmla="val 16667" name="adj"/>
                  </a:avLst>
                </a:prstGeom>
                <a:solidFill>
                  <a:schemeClr val="l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FF0000"/>
                      </a:solidFill>
                      <a:latin typeface="Arial"/>
                      <a:ea typeface="Arial"/>
                      <a:cs typeface="Arial"/>
                      <a:sym typeface="Arial"/>
                    </a:rPr>
                    <a:t>    </a:t>
                  </a:r>
                  <a:r>
                    <a:rPr b="1" i="0" lang="en-US" sz="3000" u="none" cap="none" strike="noStrike">
                      <a:solidFill>
                        <a:srgbClr val="FF0000"/>
                      </a:solidFill>
                      <a:latin typeface="Arial"/>
                      <a:ea typeface="Arial"/>
                      <a:cs typeface="Arial"/>
                      <a:sym typeface="Arial"/>
                    </a:rPr>
                    <a:t>measles</a:t>
                  </a:r>
                  <a:endParaRPr/>
                </a:p>
              </p:txBody>
            </p:sp>
            <p:pic>
              <p:nvPicPr>
                <p:cNvPr id="487" name="Google Shape;487;p6"/>
                <p:cNvPicPr preferRelativeResize="0"/>
                <p:nvPr/>
              </p:nvPicPr>
              <p:blipFill rotWithShape="1">
                <a:blip r:embed="rId3">
                  <a:alphaModFix/>
                </a:blip>
                <a:srcRect b="0" l="16667" r="16666" t="0"/>
                <a:stretch/>
              </p:blipFill>
              <p:spPr>
                <a:xfrm>
                  <a:off x="718279" y="948128"/>
                  <a:ext cx="2624528" cy="2624528"/>
                </a:xfrm>
                <a:prstGeom prst="ellipse">
                  <a:avLst/>
                </a:prstGeom>
                <a:noFill/>
                <a:ln>
                  <a:noFill/>
                </a:ln>
              </p:spPr>
            </p:pic>
          </p:grpSp>
          <p:grpSp>
            <p:nvGrpSpPr>
              <p:cNvPr id="488" name="Google Shape;488;p6"/>
              <p:cNvGrpSpPr/>
              <p:nvPr/>
            </p:nvGrpSpPr>
            <p:grpSpPr>
              <a:xfrm>
                <a:off x="6821775" y="948128"/>
                <a:ext cx="6787882" cy="2624528"/>
                <a:chOff x="718279" y="948128"/>
                <a:chExt cx="6787882" cy="2624528"/>
              </a:xfrm>
            </p:grpSpPr>
            <p:sp>
              <p:nvSpPr>
                <p:cNvPr id="489" name="Google Shape;489;p6"/>
                <p:cNvSpPr/>
                <p:nvPr/>
              </p:nvSpPr>
              <p:spPr>
                <a:xfrm>
                  <a:off x="2773181" y="1630804"/>
                  <a:ext cx="4732980" cy="1307267"/>
                </a:xfrm>
                <a:prstGeom prst="roundRect">
                  <a:avLst>
                    <a:gd fmla="val 16667" name="adj"/>
                  </a:avLst>
                </a:prstGeom>
                <a:solidFill>
                  <a:schemeClr val="l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FF0000"/>
                      </a:solidFill>
                      <a:latin typeface="Arial"/>
                      <a:ea typeface="Arial"/>
                      <a:cs typeface="Arial"/>
                      <a:sym typeface="Arial"/>
                    </a:rPr>
                    <a:t>    </a:t>
                  </a:r>
                  <a:r>
                    <a:rPr b="1" i="0" lang="en-US" sz="3000" u="none" cap="none" strike="noStrike">
                      <a:solidFill>
                        <a:srgbClr val="FF0000"/>
                      </a:solidFill>
                      <a:latin typeface="Arial"/>
                      <a:ea typeface="Arial"/>
                      <a:cs typeface="Arial"/>
                      <a:sym typeface="Arial"/>
                    </a:rPr>
                    <a:t>pneumonia</a:t>
                  </a:r>
                  <a:endParaRPr/>
                </a:p>
              </p:txBody>
            </p:sp>
            <p:pic>
              <p:nvPicPr>
                <p:cNvPr id="490" name="Google Shape;490;p6"/>
                <p:cNvPicPr preferRelativeResize="0"/>
                <p:nvPr/>
              </p:nvPicPr>
              <p:blipFill rotWithShape="1">
                <a:blip r:embed="rId4">
                  <a:alphaModFix/>
                </a:blip>
                <a:srcRect b="0" l="16563" r="16562" t="0"/>
                <a:stretch/>
              </p:blipFill>
              <p:spPr>
                <a:xfrm>
                  <a:off x="718279" y="948128"/>
                  <a:ext cx="2624528" cy="2624528"/>
                </a:xfrm>
                <a:prstGeom prst="ellipse">
                  <a:avLst/>
                </a:prstGeom>
                <a:noFill/>
                <a:ln>
                  <a:noFill/>
                </a:ln>
              </p:spPr>
            </p:pic>
          </p:grpSp>
        </p:grpSp>
        <p:grpSp>
          <p:nvGrpSpPr>
            <p:cNvPr id="491" name="Google Shape;491;p6"/>
            <p:cNvGrpSpPr/>
            <p:nvPr/>
          </p:nvGrpSpPr>
          <p:grpSpPr>
            <a:xfrm>
              <a:off x="943131" y="3806363"/>
              <a:ext cx="4887098" cy="2154836"/>
              <a:chOff x="718279" y="948128"/>
              <a:chExt cx="5952344" cy="2624528"/>
            </a:xfrm>
          </p:grpSpPr>
          <p:sp>
            <p:nvSpPr>
              <p:cNvPr id="492" name="Google Shape;492;p6"/>
              <p:cNvSpPr/>
              <p:nvPr/>
            </p:nvSpPr>
            <p:spPr>
              <a:xfrm>
                <a:off x="2773181" y="1630804"/>
                <a:ext cx="3897442" cy="1307267"/>
              </a:xfrm>
              <a:prstGeom prst="roundRect">
                <a:avLst>
                  <a:gd fmla="val 16667" name="adj"/>
                </a:avLst>
              </a:prstGeom>
              <a:solidFill>
                <a:schemeClr val="l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FF0000"/>
                    </a:solidFill>
                    <a:latin typeface="Arial"/>
                    <a:ea typeface="Arial"/>
                    <a:cs typeface="Arial"/>
                    <a:sym typeface="Arial"/>
                  </a:rPr>
                  <a:t>     </a:t>
                </a:r>
                <a:r>
                  <a:rPr b="1" i="0" lang="en-US" sz="3000" u="none" cap="none" strike="noStrike">
                    <a:solidFill>
                      <a:srgbClr val="FF0000"/>
                    </a:solidFill>
                    <a:latin typeface="Arial"/>
                    <a:ea typeface="Arial"/>
                    <a:cs typeface="Arial"/>
                    <a:sym typeface="Arial"/>
                  </a:rPr>
                  <a:t>malaria</a:t>
                </a:r>
                <a:endParaRPr/>
              </a:p>
            </p:txBody>
          </p:sp>
          <p:pic>
            <p:nvPicPr>
              <p:cNvPr id="493" name="Google Shape;493;p6"/>
              <p:cNvPicPr preferRelativeResize="0"/>
              <p:nvPr/>
            </p:nvPicPr>
            <p:blipFill rotWithShape="1">
              <a:blip r:embed="rId5">
                <a:alphaModFix/>
              </a:blip>
              <a:srcRect b="3487" l="0" r="0" t="3487"/>
              <a:stretch/>
            </p:blipFill>
            <p:spPr>
              <a:xfrm>
                <a:off x="718279" y="948128"/>
                <a:ext cx="2624528" cy="2624528"/>
              </a:xfrm>
              <a:prstGeom prst="ellipse">
                <a:avLst/>
              </a:prstGeom>
              <a:noFill/>
              <a:ln>
                <a:noFill/>
              </a:ln>
            </p:spPr>
          </p:pic>
        </p:grpSp>
        <p:grpSp>
          <p:nvGrpSpPr>
            <p:cNvPr id="494" name="Google Shape;494;p6"/>
            <p:cNvGrpSpPr/>
            <p:nvPr/>
          </p:nvGrpSpPr>
          <p:grpSpPr>
            <a:xfrm>
              <a:off x="5954330" y="3806363"/>
              <a:ext cx="5573104" cy="2154836"/>
              <a:chOff x="718279" y="948128"/>
              <a:chExt cx="6787879" cy="2624528"/>
            </a:xfrm>
          </p:grpSpPr>
          <p:sp>
            <p:nvSpPr>
              <p:cNvPr id="495" name="Google Shape;495;p6"/>
              <p:cNvSpPr/>
              <p:nvPr/>
            </p:nvSpPr>
            <p:spPr>
              <a:xfrm>
                <a:off x="2773180" y="1630804"/>
                <a:ext cx="4732978" cy="1307267"/>
              </a:xfrm>
              <a:prstGeom prst="roundRect">
                <a:avLst>
                  <a:gd fmla="val 16667" name="adj"/>
                </a:avLst>
              </a:prstGeom>
              <a:solidFill>
                <a:schemeClr val="lt1"/>
              </a:solid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1" lang="en-US" sz="3000" u="none" cap="none" strike="noStrike">
                    <a:solidFill>
                      <a:srgbClr val="FF0000"/>
                    </a:solidFill>
                    <a:latin typeface="Arial"/>
                    <a:ea typeface="Arial"/>
                    <a:cs typeface="Arial"/>
                    <a:sym typeface="Arial"/>
                  </a:rPr>
                  <a:t>        </a:t>
                </a:r>
                <a:r>
                  <a:rPr b="1" i="0" lang="en-US" sz="3000" u="none" cap="none" strike="noStrike">
                    <a:solidFill>
                      <a:srgbClr val="FF0000"/>
                    </a:solidFill>
                    <a:latin typeface="Arial"/>
                    <a:ea typeface="Arial"/>
                    <a:cs typeface="Arial"/>
                    <a:sym typeface="Arial"/>
                  </a:rPr>
                  <a:t>rotavirus</a:t>
                </a:r>
                <a:endParaRPr/>
              </a:p>
            </p:txBody>
          </p:sp>
          <p:pic>
            <p:nvPicPr>
              <p:cNvPr id="496" name="Google Shape;496;p6"/>
              <p:cNvPicPr preferRelativeResize="0"/>
              <p:nvPr/>
            </p:nvPicPr>
            <p:blipFill rotWithShape="1">
              <a:blip r:embed="rId6">
                <a:alphaModFix/>
              </a:blip>
              <a:srcRect b="0" l="15391" r="15390" t="0"/>
              <a:stretch/>
            </p:blipFill>
            <p:spPr>
              <a:xfrm>
                <a:off x="718279" y="948128"/>
                <a:ext cx="2624528" cy="2624528"/>
              </a:xfrm>
              <a:prstGeom prst="ellipse">
                <a:avLst/>
              </a:prstGeom>
              <a:noFill/>
              <a:ln>
                <a:noFill/>
              </a:ln>
            </p:spPr>
          </p:pic>
        </p:grpSp>
      </p:grpSp>
      <p:sp>
        <p:nvSpPr>
          <p:cNvPr id="497" name="Google Shape;497;p6"/>
          <p:cNvSpPr txBox="1"/>
          <p:nvPr>
            <p:ph type="title"/>
          </p:nvPr>
        </p:nvSpPr>
        <p:spPr>
          <a:xfrm>
            <a:off x="468444" y="368206"/>
            <a:ext cx="7401491"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b="1" i="1" lang="en-US"/>
              <a:t>leading infectious killers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Home" id="502" name="Google Shape;502;p7"/>
          <p:cNvPicPr preferRelativeResize="0"/>
          <p:nvPr/>
        </p:nvPicPr>
        <p:blipFill rotWithShape="1">
          <a:blip r:embed="rId3">
            <a:alphaModFix/>
          </a:blip>
          <a:srcRect b="0" l="0" r="0" t="0"/>
          <a:stretch/>
        </p:blipFill>
        <p:spPr>
          <a:xfrm>
            <a:off x="1996174" y="1357975"/>
            <a:ext cx="5770047" cy="2179796"/>
          </a:xfrm>
          <a:prstGeom prst="rect">
            <a:avLst/>
          </a:prstGeom>
          <a:solidFill>
            <a:srgbClr val="FFFFFF"/>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8"/>
          <p:cNvSpPr txBox="1"/>
          <p:nvPr>
            <p:ph type="title"/>
          </p:nvPr>
        </p:nvSpPr>
        <p:spPr>
          <a:xfrm>
            <a:off x="577680" y="1204783"/>
            <a:ext cx="7401491" cy="222421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b="1" lang="en-US" sz="9000">
                <a:solidFill>
                  <a:schemeClr val="accent1"/>
                </a:solidFill>
              </a:rPr>
              <a:t>why gavi?</a:t>
            </a:r>
            <a:br>
              <a:rPr lang="en-US" sz="9000">
                <a:solidFill>
                  <a:schemeClr val="accent1"/>
                </a:solidFill>
              </a:rPr>
            </a:br>
            <a:r>
              <a:rPr lang="en-US" sz="9000">
                <a:solidFill>
                  <a:schemeClr val="accent1"/>
                </a:solidFill>
              </a:rPr>
              <a:t>why now?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g1f1ec144a3f_0_205"/>
          <p:cNvPicPr preferRelativeResize="0"/>
          <p:nvPr/>
        </p:nvPicPr>
        <p:blipFill rotWithShape="1">
          <a:blip r:embed="rId3">
            <a:alphaModFix/>
          </a:blip>
          <a:srcRect b="0" l="0" r="0" t="0"/>
          <a:stretch/>
        </p:blipFill>
        <p:spPr>
          <a:xfrm>
            <a:off x="241150" y="967978"/>
            <a:ext cx="8272463" cy="38933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4fc495f4cb_0_91"/>
          <p:cNvSpPr txBox="1"/>
          <p:nvPr>
            <p:ph type="title"/>
          </p:nvPr>
        </p:nvSpPr>
        <p:spPr>
          <a:xfrm>
            <a:off x="0" y="1136025"/>
            <a:ext cx="9144000" cy="1091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5600"/>
              <a:t>Welcome </a:t>
            </a:r>
            <a:endParaRPr b="1" sz="5600"/>
          </a:p>
        </p:txBody>
      </p:sp>
      <p:pic>
        <p:nvPicPr>
          <p:cNvPr id="162" name="Google Shape;162;g14fc495f4cb_0_91"/>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163" name="Google Shape;163;g14fc495f4cb_0_91"/>
          <p:cNvSpPr txBox="1"/>
          <p:nvPr>
            <p:ph type="title"/>
          </p:nvPr>
        </p:nvSpPr>
        <p:spPr>
          <a:xfrm>
            <a:off x="0" y="2850525"/>
            <a:ext cx="9144000" cy="10911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i="1" lang="en-US"/>
              <a:t>Please let us know in the chat where you </a:t>
            </a:r>
            <a:br>
              <a:rPr i="1" lang="en-US"/>
            </a:br>
            <a:r>
              <a:rPr i="1" lang="en-US"/>
              <a:t>are joining us from!</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pic>
        <p:nvPicPr>
          <p:cNvPr descr="A colorful circles and lines&#10;&#10;Description automatically generated with medium confidence" id="518" name="Google Shape;518;p11"/>
          <p:cNvPicPr preferRelativeResize="0"/>
          <p:nvPr/>
        </p:nvPicPr>
        <p:blipFill rotWithShape="1">
          <a:blip r:embed="rId3">
            <a:alphaModFix/>
          </a:blip>
          <a:srcRect b="0" l="0" r="0" t="0"/>
          <a:stretch/>
        </p:blipFill>
        <p:spPr>
          <a:xfrm rot="1044947">
            <a:off x="-2187291" y="-3358071"/>
            <a:ext cx="8230619" cy="11634725"/>
          </a:xfrm>
          <a:prstGeom prst="rect">
            <a:avLst/>
          </a:prstGeom>
          <a:noFill/>
          <a:ln>
            <a:noFill/>
          </a:ln>
        </p:spPr>
      </p:pic>
      <p:pic>
        <p:nvPicPr>
          <p:cNvPr id="519" name="Google Shape;519;p11"/>
          <p:cNvPicPr preferRelativeResize="0"/>
          <p:nvPr/>
        </p:nvPicPr>
        <p:blipFill rotWithShape="1">
          <a:blip r:embed="rId4">
            <a:alphaModFix/>
          </a:blip>
          <a:srcRect b="0" l="0" r="0" t="0"/>
          <a:stretch/>
        </p:blipFill>
        <p:spPr>
          <a:xfrm>
            <a:off x="0" y="1048006"/>
            <a:ext cx="5153600" cy="4095494"/>
          </a:xfrm>
          <a:prstGeom prst="rect">
            <a:avLst/>
          </a:prstGeom>
          <a:noFill/>
          <a:ln>
            <a:noFill/>
          </a:ln>
        </p:spPr>
      </p:pic>
      <p:sp>
        <p:nvSpPr>
          <p:cNvPr id="520" name="Google Shape;520;p11"/>
          <p:cNvSpPr txBox="1"/>
          <p:nvPr>
            <p:ph type="title"/>
          </p:nvPr>
        </p:nvSpPr>
        <p:spPr>
          <a:xfrm>
            <a:off x="5153600" y="2615315"/>
            <a:ext cx="3349248" cy="8572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sz="3300"/>
              <a:t>Gavi has helped prevent more than </a:t>
            </a:r>
            <a:r>
              <a:rPr b="1" lang="en-US" sz="3300"/>
              <a:t>17 million </a:t>
            </a:r>
            <a:r>
              <a:rPr lang="en-US" sz="3300"/>
              <a:t>future deaths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12"/>
          <p:cNvPicPr preferRelativeResize="0"/>
          <p:nvPr/>
        </p:nvPicPr>
        <p:blipFill rotWithShape="1">
          <a:blip r:embed="rId3">
            <a:alphaModFix/>
          </a:blip>
          <a:srcRect b="0" l="0" r="0" t="0"/>
          <a:stretch/>
        </p:blipFill>
        <p:spPr>
          <a:xfrm>
            <a:off x="1704320" y="183952"/>
            <a:ext cx="5735360" cy="47755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3"/>
          <p:cNvSpPr txBox="1"/>
          <p:nvPr>
            <p:ph type="title"/>
          </p:nvPr>
        </p:nvSpPr>
        <p:spPr>
          <a:xfrm>
            <a:off x="457200" y="205979"/>
            <a:ext cx="7401491"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b="1" lang="en-US">
                <a:solidFill>
                  <a:schemeClr val="accent1"/>
                </a:solidFill>
              </a:rPr>
              <a:t>gavi by the numbers</a:t>
            </a:r>
            <a:endParaRPr/>
          </a:p>
        </p:txBody>
      </p:sp>
      <p:sp>
        <p:nvSpPr>
          <p:cNvPr id="531" name="Google Shape;531;p1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360"/>
              </a:spcBef>
              <a:spcAft>
                <a:spcPts val="0"/>
              </a:spcAft>
              <a:buClr>
                <a:schemeClr val="dk1"/>
              </a:buClr>
              <a:buSzPts val="1800"/>
              <a:buChar char="•"/>
            </a:pPr>
            <a:r>
              <a:rPr b="1" lang="en-US">
                <a:solidFill>
                  <a:srgbClr val="FF0000"/>
                </a:solidFill>
              </a:rPr>
              <a:t>1 billion </a:t>
            </a:r>
            <a:r>
              <a:rPr lang="en-US"/>
              <a:t>children immunized</a:t>
            </a:r>
            <a:endParaRPr/>
          </a:p>
          <a:p>
            <a:pPr indent="-342900" lvl="0" marL="457200" rtl="0" algn="l">
              <a:lnSpc>
                <a:spcPct val="100000"/>
              </a:lnSpc>
              <a:spcBef>
                <a:spcPts val="360"/>
              </a:spcBef>
              <a:spcAft>
                <a:spcPts val="0"/>
              </a:spcAft>
              <a:buClr>
                <a:schemeClr val="dk1"/>
              </a:buClr>
              <a:buSzPts val="1800"/>
              <a:buChar char="•"/>
            </a:pPr>
            <a:r>
              <a:rPr b="1" lang="en-US">
                <a:solidFill>
                  <a:srgbClr val="FF0000"/>
                </a:solidFill>
              </a:rPr>
              <a:t>17 million </a:t>
            </a:r>
            <a:r>
              <a:rPr lang="en-US"/>
              <a:t>future deaths prevented</a:t>
            </a:r>
            <a:endParaRPr/>
          </a:p>
          <a:p>
            <a:pPr indent="-342900" lvl="0" marL="457200" rtl="0" algn="l">
              <a:lnSpc>
                <a:spcPct val="100000"/>
              </a:lnSpc>
              <a:spcBef>
                <a:spcPts val="360"/>
              </a:spcBef>
              <a:spcAft>
                <a:spcPts val="0"/>
              </a:spcAft>
              <a:buClr>
                <a:schemeClr val="dk1"/>
              </a:buClr>
              <a:buSzPts val="1800"/>
              <a:buChar char="•"/>
            </a:pPr>
            <a:r>
              <a:rPr b="1" lang="en-US">
                <a:solidFill>
                  <a:srgbClr val="FF0000"/>
                </a:solidFill>
              </a:rPr>
              <a:t>50% </a:t>
            </a:r>
            <a:r>
              <a:rPr lang="en-US"/>
              <a:t>of the world’s children vaccinated by Gavi</a:t>
            </a:r>
            <a:endParaRPr/>
          </a:p>
          <a:p>
            <a:pPr indent="-342900" lvl="0" marL="457200" rtl="0" algn="l">
              <a:lnSpc>
                <a:spcPct val="100000"/>
              </a:lnSpc>
              <a:spcBef>
                <a:spcPts val="360"/>
              </a:spcBef>
              <a:spcAft>
                <a:spcPts val="0"/>
              </a:spcAft>
              <a:buClr>
                <a:schemeClr val="dk1"/>
              </a:buClr>
              <a:buSzPts val="1800"/>
              <a:buChar char="•"/>
            </a:pPr>
            <a:r>
              <a:rPr b="1" lang="en-US">
                <a:solidFill>
                  <a:srgbClr val="FF0000"/>
                </a:solidFill>
              </a:rPr>
              <a:t>$54 </a:t>
            </a:r>
            <a:r>
              <a:rPr lang="en-US"/>
              <a:t>returned for every $1 invested</a:t>
            </a:r>
            <a:endParaRPr/>
          </a:p>
          <a:p>
            <a:pPr indent="-342900" lvl="0" marL="457200" rtl="0" algn="l">
              <a:lnSpc>
                <a:spcPct val="100000"/>
              </a:lnSpc>
              <a:spcBef>
                <a:spcPts val="360"/>
              </a:spcBef>
              <a:spcAft>
                <a:spcPts val="0"/>
              </a:spcAft>
              <a:buClr>
                <a:schemeClr val="dk1"/>
              </a:buClr>
              <a:buSzPts val="1800"/>
              <a:buChar char="•"/>
            </a:pPr>
            <a:r>
              <a:rPr b="1" lang="en-US">
                <a:solidFill>
                  <a:srgbClr val="FF0000"/>
                </a:solidFill>
              </a:rPr>
              <a:t>19</a:t>
            </a:r>
            <a:r>
              <a:rPr lang="en-US"/>
              <a:t> countries transitioned out of support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5"/>
          <p:cNvSpPr txBox="1"/>
          <p:nvPr>
            <p:ph type="title"/>
          </p:nvPr>
        </p:nvSpPr>
        <p:spPr>
          <a:xfrm>
            <a:off x="577680" y="1204783"/>
            <a:ext cx="7401491" cy="222421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4400"/>
              <a:buNone/>
            </a:pPr>
            <a:r>
              <a:rPr lang="en-US" sz="9000">
                <a:solidFill>
                  <a:schemeClr val="accent1"/>
                </a:solidFill>
              </a:rPr>
              <a:t>why gavi?</a:t>
            </a:r>
            <a:br>
              <a:rPr lang="en-US" sz="9000">
                <a:solidFill>
                  <a:schemeClr val="accent1"/>
                </a:solidFill>
              </a:rPr>
            </a:br>
            <a:r>
              <a:rPr b="1" lang="en-US" sz="9000">
                <a:solidFill>
                  <a:schemeClr val="accent1"/>
                </a:solidFill>
              </a:rPr>
              <a:t>why now?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grpSp>
        <p:nvGrpSpPr>
          <p:cNvPr id="542" name="Google Shape;542;p20"/>
          <p:cNvGrpSpPr/>
          <p:nvPr/>
        </p:nvGrpSpPr>
        <p:grpSpPr>
          <a:xfrm>
            <a:off x="1" y="-196164"/>
            <a:ext cx="4996763" cy="4996763"/>
            <a:chOff x="0" y="-261552"/>
            <a:chExt cx="6662351" cy="6662351"/>
          </a:xfrm>
        </p:grpSpPr>
        <p:pic>
          <p:nvPicPr>
            <p:cNvPr descr="Flip calendar outline" id="543" name="Google Shape;543;p20"/>
            <p:cNvPicPr preferRelativeResize="0"/>
            <p:nvPr/>
          </p:nvPicPr>
          <p:blipFill rotWithShape="1">
            <a:blip r:embed="rId3">
              <a:alphaModFix/>
            </a:blip>
            <a:srcRect b="0" l="0" r="0" t="0"/>
            <a:stretch/>
          </p:blipFill>
          <p:spPr>
            <a:xfrm>
              <a:off x="0" y="-261552"/>
              <a:ext cx="6662351" cy="6662351"/>
            </a:xfrm>
            <a:prstGeom prst="rect">
              <a:avLst/>
            </a:prstGeom>
            <a:noFill/>
            <a:ln>
              <a:noFill/>
            </a:ln>
          </p:spPr>
        </p:pic>
        <p:sp>
          <p:nvSpPr>
            <p:cNvPr id="544" name="Google Shape;544;p20"/>
            <p:cNvSpPr txBox="1"/>
            <p:nvPr/>
          </p:nvSpPr>
          <p:spPr>
            <a:xfrm>
              <a:off x="1057531" y="1235675"/>
              <a:ext cx="4651291" cy="96949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4125" u="none" cap="none" strike="noStrike">
                  <a:solidFill>
                    <a:schemeClr val="accent1"/>
                  </a:solidFill>
                  <a:latin typeface="Arial"/>
                  <a:ea typeface="Arial"/>
                  <a:cs typeface="Arial"/>
                  <a:sym typeface="Arial"/>
                </a:rPr>
                <a:t>JUNE</a:t>
              </a:r>
              <a:endParaRPr/>
            </a:p>
          </p:txBody>
        </p:sp>
        <p:sp>
          <p:nvSpPr>
            <p:cNvPr id="545" name="Google Shape;545;p20"/>
            <p:cNvSpPr txBox="1"/>
            <p:nvPr/>
          </p:nvSpPr>
          <p:spPr>
            <a:xfrm>
              <a:off x="1057531" y="2436340"/>
              <a:ext cx="4547287" cy="27392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2750" u="none" cap="none" strike="noStrike">
                  <a:solidFill>
                    <a:schemeClr val="accent1"/>
                  </a:solidFill>
                  <a:latin typeface="Arial"/>
                  <a:ea typeface="Arial"/>
                  <a:cs typeface="Arial"/>
                  <a:sym typeface="Arial"/>
                </a:rPr>
                <a:t>20</a:t>
              </a:r>
              <a:endParaRPr/>
            </a:p>
          </p:txBody>
        </p:sp>
      </p:grpSp>
      <p:sp>
        <p:nvSpPr>
          <p:cNvPr id="546" name="Google Shape;546;p20"/>
          <p:cNvSpPr txBox="1"/>
          <p:nvPr/>
        </p:nvSpPr>
        <p:spPr>
          <a:xfrm>
            <a:off x="4862385" y="1309850"/>
            <a:ext cx="3904736" cy="26314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125" u="none" cap="none" strike="noStrike">
                <a:solidFill>
                  <a:srgbClr val="000000"/>
                </a:solidFill>
                <a:latin typeface="Arial"/>
                <a:ea typeface="Arial"/>
                <a:cs typeface="Arial"/>
                <a:sym typeface="Arial"/>
              </a:rPr>
              <a:t>Investment Opportunity Launch</a:t>
            </a:r>
            <a:endParaRPr/>
          </a:p>
          <a:p>
            <a:pPr indent="0" lvl="0" marL="0" marR="0" rtl="0" algn="l">
              <a:lnSpc>
                <a:spcPct val="100000"/>
              </a:lnSpc>
              <a:spcBef>
                <a:spcPts val="0"/>
              </a:spcBef>
              <a:spcAft>
                <a:spcPts val="0"/>
              </a:spcAft>
              <a:buNone/>
            </a:pPr>
            <a:r>
              <a:rPr b="0" i="1" lang="en-US" sz="4125" u="none" cap="none" strike="noStrike">
                <a:solidFill>
                  <a:srgbClr val="000000"/>
                </a:solidFill>
                <a:latin typeface="Arial"/>
                <a:ea typeface="Arial"/>
                <a:cs typeface="Arial"/>
                <a:sym typeface="Arial"/>
              </a:rPr>
              <a:t>Paris, France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p27"/>
          <p:cNvPicPr preferRelativeResize="0"/>
          <p:nvPr/>
        </p:nvPicPr>
        <p:blipFill rotWithShape="1">
          <a:blip r:embed="rId3">
            <a:alphaModFix/>
          </a:blip>
          <a:srcRect b="0" l="5158" r="5158" t="0"/>
          <a:stretch/>
        </p:blipFill>
        <p:spPr>
          <a:xfrm>
            <a:off x="787743" y="183035"/>
            <a:ext cx="3141705" cy="4603471"/>
          </a:xfrm>
          <a:prstGeom prst="rect">
            <a:avLst/>
          </a:prstGeom>
          <a:noFill/>
          <a:ln cap="flat" cmpd="sng" w="9525">
            <a:solidFill>
              <a:schemeClr val="dk1"/>
            </a:solidFill>
            <a:prstDash val="solid"/>
            <a:round/>
            <a:headEnd len="sm" w="sm" type="none"/>
            <a:tailEnd len="sm" w="sm" type="none"/>
          </a:ln>
          <a:effectLst>
            <a:outerShdw blurRad="50800" rotWithShape="0" algn="r" dir="10800000" dist="38100">
              <a:srgbClr val="000000">
                <a:alpha val="40000"/>
              </a:srgbClr>
            </a:outerShdw>
          </a:effectLst>
        </p:spPr>
      </p:pic>
      <p:sp>
        <p:nvSpPr>
          <p:cNvPr id="553" name="Google Shape;553;p27"/>
          <p:cNvSpPr txBox="1"/>
          <p:nvPr>
            <p:ph type="title"/>
          </p:nvPr>
        </p:nvSpPr>
        <p:spPr>
          <a:xfrm>
            <a:off x="4263080" y="1961152"/>
            <a:ext cx="4661588" cy="104723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400"/>
              <a:buNone/>
            </a:pPr>
            <a:r>
              <a:rPr lang="en-US" sz="2550"/>
              <a:t>Learn more about Gavi’s amazing results </a:t>
            </a:r>
            <a:r>
              <a:rPr lang="en-US" sz="2550" u="sng">
                <a:solidFill>
                  <a:schemeClr val="hlink"/>
                </a:solidFill>
                <a:hlinkClick r:id="rId4"/>
              </a:rPr>
              <a:t>here</a:t>
            </a:r>
            <a:r>
              <a:rPr lang="en-US" sz="2550"/>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60" name="Google Shape;560;p1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61" name="Google Shape;561;p1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62" name="Google Shape;562;p18"/>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63" name="Google Shape;563;p18"/>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564" name="Google Shape;564;p18"/>
          <p:cNvSpPr txBox="1"/>
          <p:nvPr/>
        </p:nvSpPr>
        <p:spPr>
          <a:xfrm>
            <a:off x="1225985" y="51036"/>
            <a:ext cx="7922700" cy="75402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Guest Speaker</a:t>
            </a:r>
            <a:endParaRPr b="1" i="0" sz="3200" u="none" cap="none" strike="noStrike">
              <a:solidFill>
                <a:schemeClr val="dk1"/>
              </a:solidFill>
              <a:latin typeface="Open Sans"/>
              <a:ea typeface="Open Sans"/>
              <a:cs typeface="Open Sans"/>
              <a:sym typeface="Open Sans"/>
            </a:endParaRPr>
          </a:p>
        </p:txBody>
      </p:sp>
      <p:sp>
        <p:nvSpPr>
          <p:cNvPr id="565" name="Google Shape;565;p18"/>
          <p:cNvSpPr txBox="1"/>
          <p:nvPr/>
        </p:nvSpPr>
        <p:spPr>
          <a:xfrm>
            <a:off x="403275" y="4389478"/>
            <a:ext cx="7922700" cy="75402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Dr. Julia Walsh</a:t>
            </a:r>
            <a:endParaRPr b="1" i="0" sz="3200" u="none" cap="none" strike="noStrike">
              <a:solidFill>
                <a:schemeClr val="dk1"/>
              </a:solidFill>
              <a:latin typeface="Open Sans"/>
              <a:ea typeface="Open Sans"/>
              <a:cs typeface="Open Sans"/>
              <a:sym typeface="Open Sans"/>
            </a:endParaRPr>
          </a:p>
        </p:txBody>
      </p:sp>
      <p:pic>
        <p:nvPicPr>
          <p:cNvPr descr="Julia Walsh, MD, MSc, worked before her retirement as Professor of Maternal and Child Health and International Health and currently is a Senior Research Scientist, at the Bixby Center for Population, Health, and Sustainability at the University of California Berkeley School of Public Health. (Courtesy of Dr. Julia Walsh)" id="566" name="Google Shape;566;p18"/>
          <p:cNvPicPr preferRelativeResize="0"/>
          <p:nvPr/>
        </p:nvPicPr>
        <p:blipFill rotWithShape="1">
          <a:blip r:embed="rId4">
            <a:alphaModFix/>
          </a:blip>
          <a:srcRect b="0" l="0" r="0" t="0"/>
          <a:stretch/>
        </p:blipFill>
        <p:spPr>
          <a:xfrm>
            <a:off x="2196072" y="1259875"/>
            <a:ext cx="4364625" cy="327346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7"/>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73" name="Google Shape;573;p17"/>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74" name="Google Shape;574;p17"/>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575" name="Google Shape;575;p17"/>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6" name="Google Shape;576;p17"/>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577" name="Google Shape;577;p17"/>
          <p:cNvSpPr txBox="1"/>
          <p:nvPr/>
        </p:nvSpPr>
        <p:spPr>
          <a:xfrm>
            <a:off x="506140" y="1952102"/>
            <a:ext cx="7922700" cy="12002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Grantee Spotlight</a:t>
            </a:r>
            <a:endParaRPr b="1" i="0" sz="3200" u="none" cap="none" strike="noStrike">
              <a:solidFill>
                <a:schemeClr val="dk1"/>
              </a:solidFill>
              <a:latin typeface="Open Sans"/>
              <a:ea typeface="Open Sans"/>
              <a:cs typeface="Open Sans"/>
              <a:sym typeface="Open Sans"/>
            </a:endParaRPr>
          </a:p>
          <a:p>
            <a:pPr indent="0" lvl="0" marL="0" marR="0" rtl="0" algn="ctr">
              <a:lnSpc>
                <a:spcPct val="100000"/>
              </a:lnSpc>
              <a:spcBef>
                <a:spcPts val="64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1f1ec144a3f_0_196"/>
          <p:cNvSpPr txBox="1"/>
          <p:nvPr>
            <p:ph idx="1" type="subTitle"/>
          </p:nvPr>
        </p:nvSpPr>
        <p:spPr>
          <a:xfrm>
            <a:off x="1861521" y="102337"/>
            <a:ext cx="6400800" cy="13143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SzPts val="3200"/>
              <a:buNone/>
            </a:pPr>
            <a:r>
              <a:rPr b="1" lang="en-US">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584" name="Google Shape;584;g1f1ec144a3f_0_19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85" name="Google Shape;585;g1f1ec144a3f_0_196"/>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586" name="Google Shape;586;g1f1ec144a3f_0_196"/>
          <p:cNvSpPr txBox="1"/>
          <p:nvPr>
            <p:ph idx="1" type="subTitle"/>
          </p:nvPr>
        </p:nvSpPr>
        <p:spPr>
          <a:xfrm>
            <a:off x="294468" y="651119"/>
            <a:ext cx="9075300" cy="6831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Clr>
                <a:srgbClr val="000000"/>
              </a:buClr>
              <a:buSzPts val="3200"/>
              <a:buFont typeface="Arial"/>
              <a:buNone/>
            </a:pPr>
            <a:r>
              <a:rPr b="1" lang="en-US">
                <a:solidFill>
                  <a:srgbClr val="000000"/>
                </a:solidFill>
                <a:latin typeface="Open Sans"/>
                <a:ea typeface="Open Sans"/>
                <a:cs typeface="Open Sans"/>
                <a:sym typeface="Open Sans"/>
              </a:rPr>
              <a:t>Fistula Foundation</a:t>
            </a:r>
            <a:endParaRPr b="1">
              <a:solidFill>
                <a:srgbClr val="000000"/>
              </a:solidFill>
              <a:latin typeface="Open Sans"/>
              <a:ea typeface="Open Sans"/>
              <a:cs typeface="Open Sans"/>
              <a:sym typeface="Open Sans"/>
            </a:endParaRPr>
          </a:p>
        </p:txBody>
      </p:sp>
      <p:pic>
        <p:nvPicPr>
          <p:cNvPr id="587" name="Google Shape;587;g1f1ec144a3f_0_196"/>
          <p:cNvPicPr preferRelativeResize="0"/>
          <p:nvPr/>
        </p:nvPicPr>
        <p:blipFill rotWithShape="1">
          <a:blip r:embed="rId4">
            <a:alphaModFix/>
          </a:blip>
          <a:srcRect b="0" l="0" r="0" t="0"/>
          <a:stretch/>
        </p:blipFill>
        <p:spPr>
          <a:xfrm>
            <a:off x="2200036" y="1469733"/>
            <a:ext cx="4743928" cy="35401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g2c4714047ff_0_12"/>
          <p:cNvSpPr txBox="1"/>
          <p:nvPr>
            <p:ph idx="1" type="subTitle"/>
          </p:nvPr>
        </p:nvSpPr>
        <p:spPr>
          <a:xfrm>
            <a:off x="2162575" y="135025"/>
            <a:ext cx="6400800" cy="571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00000"/>
              </a:lnSpc>
              <a:spcBef>
                <a:spcPts val="640"/>
              </a:spcBef>
              <a:spcAft>
                <a:spcPts val="0"/>
              </a:spcAft>
              <a:buSzPct val="116858"/>
              <a:buNone/>
            </a:pPr>
            <a:r>
              <a:rPr b="1" lang="en-US">
                <a:solidFill>
                  <a:schemeClr val="dk1"/>
                </a:solidFill>
                <a:latin typeface="Open Sans"/>
                <a:ea typeface="Open Sans"/>
                <a:cs typeface="Open Sans"/>
                <a:sym typeface="Open Sans"/>
              </a:rPr>
              <a:t>Grantee Spotlight</a:t>
            </a:r>
            <a:endParaRPr b="1">
              <a:solidFill>
                <a:schemeClr val="dk1"/>
              </a:solidFill>
              <a:latin typeface="Open Sans"/>
              <a:ea typeface="Open Sans"/>
              <a:cs typeface="Open Sans"/>
              <a:sym typeface="Open Sans"/>
            </a:endParaRPr>
          </a:p>
        </p:txBody>
      </p:sp>
      <p:sp>
        <p:nvSpPr>
          <p:cNvPr id="594" name="Google Shape;594;g2c4714047ff_0_1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95" name="Google Shape;595;g2c4714047ff_0_12"/>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596" name="Google Shape;596;g2c4714047ff_0_12"/>
          <p:cNvSpPr txBox="1"/>
          <p:nvPr/>
        </p:nvSpPr>
        <p:spPr>
          <a:xfrm>
            <a:off x="68700" y="1053576"/>
            <a:ext cx="9075300" cy="395489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1400" u="none" cap="none" strike="noStrike">
                <a:solidFill>
                  <a:schemeClr val="dk1"/>
                </a:solidFill>
                <a:latin typeface="Arial"/>
                <a:ea typeface="Arial"/>
                <a:cs typeface="Arial"/>
                <a:sym typeface="Arial"/>
              </a:rPr>
              <a:t>Grant Amount: </a:t>
            </a:r>
            <a:r>
              <a:rPr b="0" i="0" lang="en-US" sz="1400" u="none" cap="none" strike="noStrike">
                <a:solidFill>
                  <a:schemeClr val="dk1"/>
                </a:solidFill>
                <a:highlight>
                  <a:srgbClr val="FFFFFF"/>
                </a:highlight>
                <a:latin typeface="Arial"/>
                <a:ea typeface="Arial"/>
                <a:cs typeface="Arial"/>
                <a:sym typeface="Arial"/>
              </a:rPr>
              <a:t>$50,000</a:t>
            </a:r>
            <a:br>
              <a:rPr b="0" i="0" lang="en-US" sz="1400" u="none" cap="none" strike="noStrike">
                <a:solidFill>
                  <a:schemeClr val="dk1"/>
                </a:solidFill>
                <a:highlight>
                  <a:srgbClr val="FFFFFF"/>
                </a:highlight>
                <a:latin typeface="Arial"/>
                <a:ea typeface="Arial"/>
                <a:cs typeface="Arial"/>
                <a:sym typeface="Arial"/>
              </a:rPr>
            </a:br>
            <a:br>
              <a:rPr b="0" i="0" lang="en-US" sz="1400" u="none" cap="none" strike="noStrike">
                <a:solidFill>
                  <a:schemeClr val="dk1"/>
                </a:solidFill>
                <a:highlight>
                  <a:srgbClr val="FFFFFF"/>
                </a:highlight>
                <a:latin typeface="Arial"/>
                <a:ea typeface="Arial"/>
                <a:cs typeface="Arial"/>
                <a:sym typeface="Arial"/>
              </a:rPr>
            </a:br>
            <a:r>
              <a:rPr b="1" i="0" lang="en-US" sz="1400" u="none" cap="none" strike="noStrike">
                <a:solidFill>
                  <a:srgbClr val="000000"/>
                </a:solidFill>
                <a:latin typeface="Arial"/>
                <a:ea typeface="Arial"/>
                <a:cs typeface="Arial"/>
                <a:sym typeface="Arial"/>
              </a:rPr>
              <a:t>Mission of Fistula Foundation</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highlight>
                  <a:srgbClr val="FFFFFF"/>
                </a:highlight>
                <a:latin typeface="Arial"/>
                <a:ea typeface="Arial"/>
                <a:cs typeface="Arial"/>
                <a:sym typeface="Arial"/>
              </a:rPr>
              <a:t>Fistula Foundation is the global leader in fistula treatment, providing more surgeries to more women than any other organization, including the U.S. government and United Nations.</a:t>
            </a:r>
            <a:br>
              <a:rPr b="1" i="0" lang="en-US" sz="1400" u="none" cap="none" strike="noStrike">
                <a:solidFill>
                  <a:schemeClr val="dk1"/>
                </a:solidFill>
                <a:highlight>
                  <a:srgbClr val="FFFFFF"/>
                </a:highlight>
                <a:latin typeface="Arial"/>
                <a:ea typeface="Arial"/>
                <a:cs typeface="Arial"/>
                <a:sym typeface="Arial"/>
              </a:rPr>
            </a:br>
            <a:endParaRPr b="1" i="0" sz="14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950"/>
              <a:buFont typeface="Arial"/>
              <a:buNone/>
            </a:pPr>
            <a:r>
              <a:rPr b="1" i="0" lang="en-US" sz="1400" u="none" cap="none" strike="noStrike">
                <a:solidFill>
                  <a:srgbClr val="000000"/>
                </a:solidFill>
                <a:latin typeface="Arial"/>
                <a:ea typeface="Arial"/>
                <a:cs typeface="Arial"/>
                <a:sym typeface="Arial"/>
              </a:rPr>
              <a:t>Summary</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highlight>
                  <a:srgbClr val="FFFFFF"/>
                </a:highlight>
                <a:latin typeface="Arial"/>
                <a:ea typeface="Arial"/>
                <a:cs typeface="Arial"/>
                <a:sym typeface="Arial"/>
              </a:rPr>
              <a:t>This grant supports training of Community Health Volunteers and patient ambassadors, and radio advertising to spread awareness of fistula and fistula treatment options to enable the referral and treatment of women at two partner facilities in Tanzania. This will increase the number of women receiving life-transforming treatment and will add more community-based organizations to build the local capacity to offer quality treatment to women.</a:t>
            </a:r>
            <a:br>
              <a:rPr b="0" i="0" lang="en-US" sz="1400" u="none" cap="none" strike="noStrike">
                <a:solidFill>
                  <a:srgbClr val="000000"/>
                </a:solidFill>
                <a:highlight>
                  <a:srgbClr val="FFFFFF"/>
                </a:highlight>
                <a:latin typeface="Arial"/>
                <a:ea typeface="Arial"/>
                <a:cs typeface="Arial"/>
                <a:sym typeface="Arial"/>
              </a:rPr>
            </a:br>
            <a:br>
              <a:rPr b="0" i="0" lang="en-US" sz="1400" u="none" cap="none" strike="noStrike">
                <a:solidFill>
                  <a:srgbClr val="000000"/>
                </a:solidFill>
                <a:highlight>
                  <a:srgbClr val="FFFFFF"/>
                </a:highlight>
                <a:latin typeface="Arial"/>
                <a:ea typeface="Arial"/>
                <a:cs typeface="Arial"/>
                <a:sym typeface="Arial"/>
              </a:rPr>
            </a:br>
            <a:r>
              <a:rPr b="1" i="0" lang="en-US" sz="1400" u="none" cap="none" strike="noStrike">
                <a:solidFill>
                  <a:srgbClr val="000000"/>
                </a:solidFill>
                <a:latin typeface="Arial"/>
                <a:ea typeface="Arial"/>
                <a:cs typeface="Arial"/>
                <a:sym typeface="Arial"/>
              </a:rPr>
              <a:t>Why We Love This</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highlight>
                  <a:srgbClr val="FFFFFF"/>
                </a:highlight>
                <a:latin typeface="Arial"/>
                <a:ea typeface="Arial"/>
                <a:cs typeface="Arial"/>
                <a:sym typeface="Arial"/>
              </a:rPr>
              <a:t>We love the Fistula’s Foundation’s work because it addresses a significant need for fistula treatment and brings light to cultural norms and education around younger mothers and child marriage that contribute to this condition, while also providing prevention and awareness.</a:t>
            </a:r>
            <a:endParaRPr b="0" i="0" sz="1400" u="none" cap="none" strike="noStrike">
              <a:solidFill>
                <a:srgbClr val="000000"/>
              </a:solidFill>
              <a:latin typeface="Arial"/>
              <a:ea typeface="Arial"/>
              <a:cs typeface="Arial"/>
              <a:sym typeface="Arial"/>
            </a:endParaRPr>
          </a:p>
        </p:txBody>
      </p:sp>
      <p:sp>
        <p:nvSpPr>
          <p:cNvPr id="597" name="Google Shape;597;g2c4714047ff_0_12"/>
          <p:cNvSpPr txBox="1"/>
          <p:nvPr>
            <p:ph idx="1" type="subTitle"/>
          </p:nvPr>
        </p:nvSpPr>
        <p:spPr>
          <a:xfrm>
            <a:off x="-109626" y="735063"/>
            <a:ext cx="9075300" cy="683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640"/>
              </a:spcBef>
              <a:spcAft>
                <a:spcPts val="0"/>
              </a:spcAft>
              <a:buClr>
                <a:srgbClr val="000000"/>
              </a:buClr>
              <a:buSzPts val="2400"/>
              <a:buFont typeface="Arial"/>
              <a:buNone/>
            </a:pPr>
            <a:r>
              <a:rPr b="1" lang="en-US" sz="2400">
                <a:solidFill>
                  <a:srgbClr val="000000"/>
                </a:solidFill>
                <a:latin typeface="Open Sans"/>
                <a:ea typeface="Open Sans"/>
                <a:cs typeface="Open Sans"/>
                <a:sym typeface="Open Sans"/>
              </a:rPr>
              <a:t>Fistula Foundation</a:t>
            </a:r>
            <a:endParaRPr b="1" sz="2400">
              <a:solidFill>
                <a:srgbClr val="00000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f1ec144a3f_0_0"/>
          <p:cNvSpPr txBox="1"/>
          <p:nvPr>
            <p:ph type="title"/>
          </p:nvPr>
        </p:nvSpPr>
        <p:spPr>
          <a:xfrm>
            <a:off x="2340609" y="91003"/>
            <a:ext cx="5894700" cy="771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latin typeface="Open Sans"/>
                <a:ea typeface="Open Sans"/>
                <a:cs typeface="Open Sans"/>
                <a:sym typeface="Open Sans"/>
              </a:rPr>
              <a:t>Mission &amp; Vision</a:t>
            </a:r>
            <a:endParaRPr>
              <a:latin typeface="Open Sans"/>
              <a:ea typeface="Open Sans"/>
              <a:cs typeface="Open Sans"/>
              <a:sym typeface="Open Sans"/>
            </a:endParaRPr>
          </a:p>
        </p:txBody>
      </p:sp>
      <p:sp>
        <p:nvSpPr>
          <p:cNvPr id="170" name="Google Shape;170;g1f1ec144a3f_0_0"/>
          <p:cNvSpPr txBox="1"/>
          <p:nvPr>
            <p:ph idx="1" type="body"/>
          </p:nvPr>
        </p:nvSpPr>
        <p:spPr>
          <a:xfrm>
            <a:off x="310055" y="1209754"/>
            <a:ext cx="8523900" cy="33693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ctr">
              <a:lnSpc>
                <a:spcPct val="100000"/>
              </a:lnSpc>
              <a:spcBef>
                <a:spcPts val="0"/>
              </a:spcBef>
              <a:spcAft>
                <a:spcPts val="0"/>
              </a:spcAft>
              <a:buClr>
                <a:schemeClr val="dk1"/>
              </a:buClr>
              <a:buSzPct val="100000"/>
              <a:buNone/>
            </a:pPr>
            <a:r>
              <a:rPr b="1" lang="en-US">
                <a:latin typeface="Open Sans"/>
                <a:ea typeface="Open Sans"/>
                <a:cs typeface="Open Sans"/>
                <a:sym typeface="Open Sans"/>
              </a:rPr>
              <a:t>Together Women Rise’s Mission</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Together Women Rise cultivates the collective power of community </a:t>
            </a:r>
            <a:br>
              <a:rPr lang="en-US">
                <a:latin typeface="Open Sans"/>
                <a:ea typeface="Open Sans"/>
                <a:cs typeface="Open Sans"/>
                <a:sym typeface="Open Sans"/>
              </a:rPr>
            </a:br>
            <a:r>
              <a:rPr b="1" lang="en-US">
                <a:latin typeface="Open Sans"/>
                <a:ea typeface="Open Sans"/>
                <a:cs typeface="Open Sans"/>
                <a:sym typeface="Open Sans"/>
              </a:rPr>
              <a:t>to achieve global gender equality.</a:t>
            </a:r>
            <a:br>
              <a:rPr lang="en-US">
                <a:latin typeface="Open Sans"/>
                <a:ea typeface="Open Sans"/>
                <a:cs typeface="Open Sans"/>
                <a:sym typeface="Open Sans"/>
              </a:rPr>
            </a:br>
            <a:r>
              <a:rPr lang="en-US">
                <a:latin typeface="Open Sans"/>
                <a:ea typeface="Open Sans"/>
                <a:cs typeface="Open Sans"/>
                <a:sym typeface="Open Sans"/>
              </a:rPr>
              <a:t> </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OUR VISION</a:t>
            </a:r>
            <a:endParaRPr>
              <a:latin typeface="Open Sans"/>
              <a:ea typeface="Open Sans"/>
              <a:cs typeface="Open Sans"/>
              <a:sym typeface="Open Sans"/>
            </a:endParaRPr>
          </a:p>
          <a:p>
            <a:pPr indent="0" lvl="0" marL="0" rtl="0" algn="ctr">
              <a:lnSpc>
                <a:spcPct val="100000"/>
              </a:lnSpc>
              <a:spcBef>
                <a:spcPts val="448"/>
              </a:spcBef>
              <a:spcAft>
                <a:spcPts val="0"/>
              </a:spcAft>
              <a:buClr>
                <a:schemeClr val="dk1"/>
              </a:buClr>
              <a:buSzPct val="100000"/>
              <a:buNone/>
            </a:pPr>
            <a:br>
              <a:rPr lang="en-US">
                <a:latin typeface="Open Sans"/>
                <a:ea typeface="Open Sans"/>
                <a:cs typeface="Open Sans"/>
                <a:sym typeface="Open Sans"/>
              </a:rPr>
            </a:br>
            <a:r>
              <a:rPr b="1" lang="en-US">
                <a:latin typeface="Open Sans"/>
                <a:ea typeface="Open Sans"/>
                <a:cs typeface="Open Sans"/>
                <a:sym typeface="Open Sans"/>
              </a:rPr>
              <a:t>Together Women Rise envisions a world where every person</a:t>
            </a:r>
            <a:br>
              <a:rPr b="1" lang="en-US">
                <a:latin typeface="Open Sans"/>
                <a:ea typeface="Open Sans"/>
                <a:cs typeface="Open Sans"/>
                <a:sym typeface="Open Sans"/>
              </a:rPr>
            </a:br>
            <a:r>
              <a:rPr b="1" lang="en-US">
                <a:latin typeface="Open Sans"/>
                <a:ea typeface="Open Sans"/>
                <a:cs typeface="Open Sans"/>
                <a:sym typeface="Open Sans"/>
              </a:rPr>
              <a:t>has the same opportunities to thrive</a:t>
            </a:r>
            <a:br>
              <a:rPr b="1" lang="en-US">
                <a:latin typeface="Open Sans"/>
                <a:ea typeface="Open Sans"/>
                <a:cs typeface="Open Sans"/>
                <a:sym typeface="Open Sans"/>
              </a:rPr>
            </a:br>
            <a:r>
              <a:rPr b="1" lang="en-US">
                <a:latin typeface="Open Sans"/>
                <a:ea typeface="Open Sans"/>
                <a:cs typeface="Open Sans"/>
                <a:sym typeface="Open Sans"/>
              </a:rPr>
              <a:t>regardless of their gender or where they live.</a:t>
            </a:r>
            <a:endParaRPr>
              <a:latin typeface="Open Sans"/>
              <a:ea typeface="Open Sans"/>
              <a:cs typeface="Open Sans"/>
              <a:sym typeface="Open Sans"/>
            </a:endParaRPr>
          </a:p>
        </p:txBody>
      </p:sp>
      <p:pic>
        <p:nvPicPr>
          <p:cNvPr id="171" name="Google Shape;171;g1f1ec144a3f_0_0"/>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1f1ec144a3f_0_41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04" name="Google Shape;604;g1f1ec144a3f_0_41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05" name="Google Shape;605;g1f1ec144a3f_0_41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06" name="Google Shape;606;g1f1ec144a3f_0_419"/>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07" name="Google Shape;607;g1f1ec144a3f_0_419"/>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608" name="Google Shape;608;g1f1ec144a3f_0_419"/>
          <p:cNvSpPr txBox="1"/>
          <p:nvPr/>
        </p:nvSpPr>
        <p:spPr>
          <a:xfrm>
            <a:off x="610650" y="1652400"/>
            <a:ext cx="7922700" cy="1769685"/>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Advocacy Action: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Lobby Meeting Check In</a:t>
            </a:r>
            <a:endParaRPr b="1" i="0" sz="3200" u="none" cap="none" strike="noStrike">
              <a:solidFill>
                <a:schemeClr val="dk1"/>
              </a:solidFill>
              <a:latin typeface="Open Sans"/>
              <a:ea typeface="Open Sans"/>
              <a:cs typeface="Open Sans"/>
              <a:sym typeface="Open Sans"/>
            </a:endParaRPr>
          </a:p>
          <a:p>
            <a:pPr indent="0" lvl="0" marL="0" marR="0" rtl="0" algn="ctr">
              <a:lnSpc>
                <a:spcPct val="100000"/>
              </a:lnSpc>
              <a:spcBef>
                <a:spcPts val="64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19"/>
          <p:cNvPicPr preferRelativeResize="0"/>
          <p:nvPr/>
        </p:nvPicPr>
        <p:blipFill rotWithShape="1">
          <a:blip r:embed="rId3">
            <a:alphaModFix/>
          </a:blip>
          <a:srcRect b="0" l="0" r="0" t="0"/>
          <a:stretch/>
        </p:blipFill>
        <p:spPr>
          <a:xfrm>
            <a:off x="2366682" y="1328644"/>
            <a:ext cx="6105236" cy="3763264"/>
          </a:xfrm>
          <a:prstGeom prst="rect">
            <a:avLst/>
          </a:prstGeom>
          <a:noFill/>
          <a:ln>
            <a:noFill/>
          </a:ln>
        </p:spPr>
      </p:pic>
      <p:sp>
        <p:nvSpPr>
          <p:cNvPr id="615" name="Google Shape;615;p1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16" name="Google Shape;616;p19"/>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17" name="Google Shape;617;p19"/>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18" name="Google Shape;618;p19"/>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9" name="Google Shape;619;p19"/>
          <p:cNvPicPr preferRelativeResize="0"/>
          <p:nvPr/>
        </p:nvPicPr>
        <p:blipFill rotWithShape="1">
          <a:blip r:embed="rId4">
            <a:alphaModFix/>
          </a:blip>
          <a:srcRect b="0" l="0" r="0" t="0"/>
          <a:stretch/>
        </p:blipFill>
        <p:spPr>
          <a:xfrm>
            <a:off x="0" y="135015"/>
            <a:ext cx="2451970" cy="682957"/>
          </a:xfrm>
          <a:prstGeom prst="rect">
            <a:avLst/>
          </a:prstGeom>
          <a:noFill/>
          <a:ln>
            <a:noFill/>
          </a:ln>
        </p:spPr>
      </p:pic>
      <p:sp>
        <p:nvSpPr>
          <p:cNvPr id="620" name="Google Shape;620;p19"/>
          <p:cNvSpPr txBox="1"/>
          <p:nvPr/>
        </p:nvSpPr>
        <p:spPr>
          <a:xfrm>
            <a:off x="610650" y="732927"/>
            <a:ext cx="7922700" cy="12002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3200" u="none" cap="none" strike="noStrike">
                <a:solidFill>
                  <a:schemeClr val="dk1"/>
                </a:solidFill>
                <a:latin typeface="Open Sans"/>
                <a:ea typeface="Open Sans"/>
                <a:cs typeface="Open Sans"/>
                <a:sym typeface="Open Sans"/>
              </a:rPr>
              <a:t>Where can Rise advocates support?</a:t>
            </a:r>
            <a:endParaRPr b="1" i="0" sz="3200" u="none" cap="none" strike="noStrike">
              <a:solidFill>
                <a:schemeClr val="dk1"/>
              </a:solidFill>
              <a:latin typeface="Open Sans"/>
              <a:ea typeface="Open Sans"/>
              <a:cs typeface="Open Sans"/>
              <a:sym typeface="Open Sans"/>
            </a:endParaRPr>
          </a:p>
          <a:p>
            <a:pPr indent="0" lvl="0" marL="0" marR="0" rtl="0" algn="ctr">
              <a:lnSpc>
                <a:spcPct val="100000"/>
              </a:lnSpc>
              <a:spcBef>
                <a:spcPts val="64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sp>
        <p:nvSpPr>
          <p:cNvPr id="621" name="Google Shape;621;p19"/>
          <p:cNvSpPr txBox="1"/>
          <p:nvPr/>
        </p:nvSpPr>
        <p:spPr>
          <a:xfrm>
            <a:off x="118844" y="2217304"/>
            <a:ext cx="2214282"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080F0F"/>
                </a:solidFill>
                <a:highlight>
                  <a:srgbClr val="FFFFFF"/>
                </a:highlight>
                <a:latin typeface="Open Sans"/>
                <a:ea typeface="Open Sans"/>
                <a:cs typeface="Open Sans"/>
                <a:sym typeface="Open Sans"/>
              </a:rPr>
              <a:t>Total Meetings:</a:t>
            </a:r>
            <a:r>
              <a:rPr b="0" i="0" lang="en-US" sz="1400" u="none" cap="none" strike="noStrike">
                <a:solidFill>
                  <a:srgbClr val="080F0F"/>
                </a:solidFill>
                <a:highlight>
                  <a:srgbClr val="FFFFFF"/>
                </a:highlight>
                <a:latin typeface="Open Sans"/>
                <a:ea typeface="Open Sans"/>
                <a:cs typeface="Open Sans"/>
                <a:sym typeface="Open Sans"/>
              </a:rPr>
              <a:t> 174</a:t>
            </a:r>
            <a:endParaRPr/>
          </a:p>
          <a:p>
            <a:pPr indent="0" lvl="0" marL="0" marR="0" rtl="0" algn="ctr">
              <a:lnSpc>
                <a:spcPct val="100000"/>
              </a:lnSpc>
              <a:spcBef>
                <a:spcPts val="0"/>
              </a:spcBef>
              <a:spcAft>
                <a:spcPts val="0"/>
              </a:spcAft>
              <a:buNone/>
            </a:pPr>
            <a:r>
              <a:rPr b="1" i="0" lang="en-US" sz="1400" u="none" cap="none" strike="noStrike">
                <a:solidFill>
                  <a:srgbClr val="080F0F"/>
                </a:solidFill>
                <a:highlight>
                  <a:srgbClr val="FFFFFF"/>
                </a:highlight>
                <a:latin typeface="Open Sans"/>
                <a:ea typeface="Open Sans"/>
                <a:cs typeface="Open Sans"/>
                <a:sym typeface="Open Sans"/>
              </a:rPr>
              <a:t>Total Offices</a:t>
            </a:r>
            <a:r>
              <a:rPr b="0" i="0" lang="en-US" sz="1400" u="none" cap="none" strike="noStrike">
                <a:solidFill>
                  <a:srgbClr val="080F0F"/>
                </a:solidFill>
                <a:highlight>
                  <a:srgbClr val="FFFFFF"/>
                </a:highlight>
                <a:latin typeface="Open Sans"/>
                <a:ea typeface="Open Sans"/>
                <a:cs typeface="Open Sans"/>
                <a:sym typeface="Open Sans"/>
              </a:rPr>
              <a:t>: 127</a:t>
            </a:r>
            <a:endParaRPr/>
          </a:p>
          <a:p>
            <a:pPr indent="0" lvl="0" marL="0" marR="0" rtl="0" algn="ctr">
              <a:lnSpc>
                <a:spcPct val="100000"/>
              </a:lnSpc>
              <a:spcBef>
                <a:spcPts val="0"/>
              </a:spcBef>
              <a:spcAft>
                <a:spcPts val="0"/>
              </a:spcAft>
              <a:buNone/>
            </a:pPr>
            <a:r>
              <a:rPr b="0" i="0" lang="en-US" sz="1400" u="none" cap="none" strike="noStrike">
                <a:solidFill>
                  <a:srgbClr val="212529"/>
                </a:solidFill>
                <a:highlight>
                  <a:srgbClr val="FFFFFF"/>
                </a:highlight>
                <a:latin typeface="Open Sans"/>
                <a:ea typeface="Open Sans"/>
                <a:cs typeface="Open Sans"/>
                <a:sym typeface="Open Sans"/>
              </a:rPr>
              <a:t>House: 85</a:t>
            </a:r>
            <a:br>
              <a:rPr b="0" i="0" lang="en-US" sz="1400" u="none" cap="none" strike="noStrike">
                <a:solidFill>
                  <a:srgbClr val="212529"/>
                </a:solidFill>
                <a:highlight>
                  <a:srgbClr val="FFFFFF"/>
                </a:highlight>
                <a:latin typeface="Open Sans"/>
                <a:ea typeface="Open Sans"/>
                <a:cs typeface="Open Sans"/>
                <a:sym typeface="Open Sans"/>
              </a:rPr>
            </a:br>
            <a:r>
              <a:rPr b="0" i="0" lang="en-US" sz="1400" u="none" cap="none" strike="noStrike">
                <a:solidFill>
                  <a:srgbClr val="212529"/>
                </a:solidFill>
                <a:highlight>
                  <a:srgbClr val="FFFFFF"/>
                </a:highlight>
                <a:latin typeface="Open Sans"/>
                <a:ea typeface="Open Sans"/>
                <a:cs typeface="Open Sans"/>
                <a:sym typeface="Open Sans"/>
              </a:rPr>
              <a:t>Senate: 42</a:t>
            </a:r>
            <a:endParaRPr b="0" i="0" sz="1400" u="none" cap="none" strike="noStrike">
              <a:solidFill>
                <a:srgbClr val="212529"/>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*As of May 17, 2024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2"/>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28" name="Google Shape;628;p22"/>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29" name="Google Shape;629;p22"/>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30" name="Google Shape;630;p22"/>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1" name="Google Shape;631;p22"/>
          <p:cNvPicPr preferRelativeResize="0"/>
          <p:nvPr/>
        </p:nvPicPr>
        <p:blipFill rotWithShape="1">
          <a:blip r:embed="rId3">
            <a:alphaModFix/>
          </a:blip>
          <a:srcRect b="0" l="0" r="0" t="0"/>
          <a:stretch/>
        </p:blipFill>
        <p:spPr>
          <a:xfrm>
            <a:off x="304800" y="304797"/>
            <a:ext cx="1794625" cy="499850"/>
          </a:xfrm>
          <a:prstGeom prst="rect">
            <a:avLst/>
          </a:prstGeom>
          <a:noFill/>
          <a:ln>
            <a:noFill/>
          </a:ln>
        </p:spPr>
      </p:pic>
      <p:sp>
        <p:nvSpPr>
          <p:cNvPr id="632" name="Google Shape;632;p22"/>
          <p:cNvSpPr txBox="1"/>
          <p:nvPr/>
        </p:nvSpPr>
        <p:spPr>
          <a:xfrm>
            <a:off x="2467600" y="152400"/>
            <a:ext cx="4988700" cy="112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2800" u="none" cap="none" strike="noStrike">
                <a:solidFill>
                  <a:schemeClr val="dk1"/>
                </a:solidFill>
                <a:latin typeface="Open Sans"/>
                <a:ea typeface="Open Sans"/>
                <a:cs typeface="Open Sans"/>
                <a:sym typeface="Open Sans"/>
              </a:rPr>
              <a:t>Advocacy Action:</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640"/>
              </a:spcBef>
              <a:spcAft>
                <a:spcPts val="0"/>
              </a:spcAft>
              <a:buClr>
                <a:srgbClr val="000000"/>
              </a:buClr>
              <a:buSzPts val="2400"/>
              <a:buFont typeface="Arial"/>
              <a:buNone/>
            </a:pPr>
            <a:r>
              <a:rPr b="1" lang="en-US" sz="2800">
                <a:solidFill>
                  <a:schemeClr val="dk1"/>
                </a:solidFill>
                <a:latin typeface="Open Sans"/>
                <a:ea typeface="Open Sans"/>
                <a:cs typeface="Open Sans"/>
                <a:sym typeface="Open Sans"/>
              </a:rPr>
              <a:t>Meet with Congress</a:t>
            </a:r>
            <a:endParaRPr b="1" i="0" sz="2800" u="none" cap="none" strike="noStrike">
              <a:solidFill>
                <a:schemeClr val="dk1"/>
              </a:solidFill>
              <a:latin typeface="Open Sans"/>
              <a:ea typeface="Open Sans"/>
              <a:cs typeface="Open Sans"/>
              <a:sym typeface="Open Sans"/>
            </a:endParaRPr>
          </a:p>
        </p:txBody>
      </p:sp>
      <p:sp>
        <p:nvSpPr>
          <p:cNvPr id="633" name="Google Shape;633;p22"/>
          <p:cNvSpPr txBox="1"/>
          <p:nvPr/>
        </p:nvSpPr>
        <p:spPr>
          <a:xfrm>
            <a:off x="400650" y="1639425"/>
            <a:ext cx="8342700" cy="2689800"/>
          </a:xfrm>
          <a:prstGeom prst="rect">
            <a:avLst/>
          </a:prstGeom>
          <a:noFill/>
          <a:ln>
            <a:noFill/>
          </a:ln>
        </p:spPr>
        <p:txBody>
          <a:bodyPr anchorCtr="0" anchor="t" bIns="45700" lIns="91425" spcFirstLastPara="1" rIns="91425" wrap="square" tIns="45700">
            <a:spAutoFit/>
          </a:bodyPr>
          <a:lstStyle/>
          <a:p>
            <a:pPr indent="-387350" lvl="0" marL="457200" marR="0" rtl="0" algn="l">
              <a:lnSpc>
                <a:spcPct val="115000"/>
              </a:lnSpc>
              <a:spcBef>
                <a:spcPts val="0"/>
              </a:spcBef>
              <a:spcAft>
                <a:spcPts val="0"/>
              </a:spcAft>
              <a:buSzPts val="2500"/>
              <a:buFont typeface="Open Sans"/>
              <a:buChar char="●"/>
            </a:pPr>
            <a:r>
              <a:rPr lang="en-US" sz="2500">
                <a:latin typeface="Open Sans"/>
                <a:ea typeface="Open Sans"/>
                <a:cs typeface="Open Sans"/>
                <a:sym typeface="Open Sans"/>
              </a:rPr>
              <a:t>Why are meetings powerful?</a:t>
            </a:r>
            <a:endParaRPr sz="2500">
              <a:latin typeface="Open Sans"/>
              <a:ea typeface="Open Sans"/>
              <a:cs typeface="Open Sans"/>
              <a:sym typeface="Open Sans"/>
            </a:endParaRPr>
          </a:p>
          <a:p>
            <a:pPr indent="-387350" lvl="0" marL="457200" marR="0" rtl="0" algn="l">
              <a:lnSpc>
                <a:spcPct val="115000"/>
              </a:lnSpc>
              <a:spcBef>
                <a:spcPts val="0"/>
              </a:spcBef>
              <a:spcAft>
                <a:spcPts val="0"/>
              </a:spcAft>
              <a:buSzPts val="2500"/>
              <a:buFont typeface="Open Sans"/>
              <a:buChar char="●"/>
            </a:pPr>
            <a:r>
              <a:rPr lang="en-US" sz="2500">
                <a:latin typeface="Open Sans"/>
                <a:ea typeface="Open Sans"/>
                <a:cs typeface="Open Sans"/>
                <a:sym typeface="Open Sans"/>
              </a:rPr>
              <a:t>Who has been to a meeting with Congress this Spring?</a:t>
            </a:r>
            <a:endParaRPr sz="2500">
              <a:latin typeface="Open Sans"/>
              <a:ea typeface="Open Sans"/>
              <a:cs typeface="Open Sans"/>
              <a:sym typeface="Open Sans"/>
            </a:endParaRPr>
          </a:p>
          <a:p>
            <a:pPr indent="-387350" lvl="0" marL="457200" marR="0" rtl="0" algn="l">
              <a:lnSpc>
                <a:spcPct val="115000"/>
              </a:lnSpc>
              <a:spcBef>
                <a:spcPts val="0"/>
              </a:spcBef>
              <a:spcAft>
                <a:spcPts val="0"/>
              </a:spcAft>
              <a:buSzPts val="2500"/>
              <a:buFont typeface="Open Sans"/>
              <a:buChar char="●"/>
            </a:pPr>
            <a:r>
              <a:rPr lang="en-US" sz="2500">
                <a:latin typeface="Open Sans"/>
                <a:ea typeface="Open Sans"/>
                <a:cs typeface="Open Sans"/>
                <a:sym typeface="Open Sans"/>
              </a:rPr>
              <a:t>Who would still like to join a meeting with your Rep. and/or Senator?</a:t>
            </a:r>
            <a:endParaRPr sz="2500">
              <a:latin typeface="Open Sans"/>
              <a:ea typeface="Open Sans"/>
              <a:cs typeface="Open Sans"/>
              <a:sym typeface="Open Sans"/>
            </a:endParaRPr>
          </a:p>
          <a:p>
            <a:pPr indent="-387350" lvl="0" marL="457200" marR="0" rtl="0" algn="l">
              <a:lnSpc>
                <a:spcPct val="115000"/>
              </a:lnSpc>
              <a:spcBef>
                <a:spcPts val="0"/>
              </a:spcBef>
              <a:spcAft>
                <a:spcPts val="0"/>
              </a:spcAft>
              <a:buSzPts val="2500"/>
              <a:buFont typeface="Open Sans"/>
              <a:buChar char="●"/>
            </a:pPr>
            <a:r>
              <a:rPr lang="en-US" sz="2500">
                <a:latin typeface="Open Sans"/>
                <a:ea typeface="Open Sans"/>
                <a:cs typeface="Open Sans"/>
                <a:sym typeface="Open Sans"/>
              </a:rPr>
              <a:t>Is anything keeping you from securing a meeting?</a:t>
            </a:r>
            <a:endParaRPr sz="25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g2defefad41a_0_25"/>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40" name="Google Shape;640;g2defefad41a_0_2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41" name="Google Shape;641;g2defefad41a_0_25"/>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42" name="Google Shape;642;g2defefad41a_0_25"/>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3" name="Google Shape;643;g2defefad41a_0_25"/>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644" name="Google Shape;644;g2defefad41a_0_25"/>
          <p:cNvSpPr txBox="1"/>
          <p:nvPr/>
        </p:nvSpPr>
        <p:spPr>
          <a:xfrm>
            <a:off x="1202850" y="-123656"/>
            <a:ext cx="7922700" cy="1128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2800" u="none" cap="none" strike="noStrike">
                <a:solidFill>
                  <a:schemeClr val="dk1"/>
                </a:solidFill>
                <a:latin typeface="Open Sans"/>
                <a:ea typeface="Open Sans"/>
                <a:cs typeface="Open Sans"/>
                <a:sym typeface="Open Sans"/>
              </a:rPr>
              <a:t>Advocacy Action:</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640"/>
              </a:spcBef>
              <a:spcAft>
                <a:spcPts val="0"/>
              </a:spcAft>
              <a:buClr>
                <a:srgbClr val="000000"/>
              </a:buClr>
              <a:buSzPts val="2400"/>
              <a:buFont typeface="Arial"/>
              <a:buNone/>
            </a:pPr>
            <a:r>
              <a:rPr b="1" i="0" lang="en-US" sz="2800" u="none" cap="none" strike="noStrike">
                <a:solidFill>
                  <a:schemeClr val="dk1"/>
                </a:solidFill>
                <a:latin typeface="Open Sans"/>
                <a:ea typeface="Open Sans"/>
                <a:cs typeface="Open Sans"/>
                <a:sym typeface="Open Sans"/>
              </a:rPr>
              <a:t>Take Action on Gavi!</a:t>
            </a:r>
            <a:endParaRPr b="1" i="0" sz="2800" u="none" cap="none" strike="noStrike">
              <a:solidFill>
                <a:schemeClr val="dk1"/>
              </a:solidFill>
              <a:latin typeface="Open Sans"/>
              <a:ea typeface="Open Sans"/>
              <a:cs typeface="Open Sans"/>
              <a:sym typeface="Open Sans"/>
            </a:endParaRPr>
          </a:p>
        </p:txBody>
      </p:sp>
      <p:sp>
        <p:nvSpPr>
          <p:cNvPr id="645" name="Google Shape;645;g2defefad41a_0_25"/>
          <p:cNvSpPr txBox="1"/>
          <p:nvPr/>
        </p:nvSpPr>
        <p:spPr>
          <a:xfrm>
            <a:off x="76200" y="1169395"/>
            <a:ext cx="8991600" cy="34170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Open Sans"/>
              <a:buAutoNum type="arabicPeriod"/>
            </a:pPr>
            <a:r>
              <a:rPr b="0" i="0" lang="en-US" sz="1800" u="none" cap="none" strike="noStrike">
                <a:solidFill>
                  <a:srgbClr val="000000"/>
                </a:solidFill>
                <a:latin typeface="Open Sans"/>
                <a:ea typeface="Open Sans"/>
                <a:cs typeface="Open Sans"/>
                <a:sym typeface="Open Sans"/>
              </a:rPr>
              <a:t>Check </a:t>
            </a:r>
            <a:r>
              <a:rPr b="0" i="0" lang="en-US" sz="1800" u="sng" cap="none" strike="noStrike">
                <a:solidFill>
                  <a:schemeClr val="accent1"/>
                </a:solidFill>
                <a:latin typeface="Open Sans"/>
                <a:ea typeface="Open Sans"/>
                <a:cs typeface="Open Sans"/>
                <a:sym typeface="Open Sans"/>
                <a:hlinkClick r:id="rId4">
                  <a:extLst>
                    <a:ext uri="{A12FA001-AC4F-418D-AE19-62706E023703}">
                      <ahyp:hlinkClr val="tx"/>
                    </a:ext>
                  </a:extLst>
                </a:hlinkClick>
              </a:rPr>
              <a:t>this scorecard</a:t>
            </a:r>
            <a:r>
              <a:rPr b="0" i="0" lang="en-US" sz="1800" u="none" cap="none" strike="noStrike">
                <a:solidFill>
                  <a:srgbClr val="000000"/>
                </a:solidFill>
                <a:latin typeface="Open Sans"/>
                <a:ea typeface="Open Sans"/>
                <a:cs typeface="Open Sans"/>
                <a:sym typeface="Open Sans"/>
              </a:rPr>
              <a:t> see if your Representative or Senator has signed,</a:t>
            </a:r>
            <a:br>
              <a:rPr b="0" i="0" lang="en-US" sz="1800" u="none" cap="none" strike="noStrike">
                <a:solidFill>
                  <a:srgbClr val="000000"/>
                </a:solidFill>
                <a:latin typeface="Open Sans"/>
                <a:ea typeface="Open Sans"/>
                <a:cs typeface="Open Sans"/>
                <a:sym typeface="Open Sans"/>
              </a:rPr>
            </a:b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11111"/>
                </a:solidFill>
                <a:highlight>
                  <a:srgbClr val="FFFFFF"/>
                </a:highlight>
                <a:latin typeface="Open Sans"/>
                <a:ea typeface="Open Sans"/>
                <a:cs typeface="Open Sans"/>
                <a:sym typeface="Open Sans"/>
              </a:rPr>
              <a:t>2.  Use </a:t>
            </a:r>
            <a:r>
              <a:rPr b="0" i="0" lang="en-US" sz="1800" u="sng" cap="none" strike="noStrike">
                <a:solidFill>
                  <a:schemeClr val="hlink"/>
                </a:solidFill>
                <a:highlight>
                  <a:srgbClr val="FFFFFF"/>
                </a:highlight>
                <a:latin typeface="Open Sans"/>
                <a:ea typeface="Open Sans"/>
                <a:cs typeface="Open Sans"/>
                <a:sym typeface="Open Sans"/>
                <a:hlinkClick r:id="rId5"/>
              </a:rPr>
              <a:t>Legislator Lookup</a:t>
            </a:r>
            <a:r>
              <a:rPr b="0" i="0" lang="en-US" sz="1800" u="sng" cap="none" strike="noStrike">
                <a:solidFill>
                  <a:schemeClr val="hlink"/>
                </a:solidFill>
                <a:highlight>
                  <a:srgbClr val="FFFFFF"/>
                </a:highlight>
                <a:latin typeface="Open Sans"/>
                <a:ea typeface="Open Sans"/>
                <a:cs typeface="Open Sans"/>
                <a:sym typeface="Open Sans"/>
              </a:rPr>
              <a:t> </a:t>
            </a:r>
            <a:r>
              <a:rPr b="0" i="0" lang="en-US" sz="1800" u="none" cap="none" strike="noStrike">
                <a:solidFill>
                  <a:srgbClr val="111111"/>
                </a:solidFill>
                <a:highlight>
                  <a:srgbClr val="FFFFFF"/>
                </a:highlight>
                <a:latin typeface="Open Sans"/>
                <a:ea typeface="Open Sans"/>
                <a:cs typeface="Open Sans"/>
                <a:sym typeface="Open Sans"/>
              </a:rPr>
              <a:t> </a:t>
            </a:r>
            <a:r>
              <a:rPr b="0" i="1" lang="en-US" sz="1800" u="none" cap="none" strike="noStrike">
                <a:solidFill>
                  <a:srgbClr val="111111"/>
                </a:solidFill>
                <a:highlight>
                  <a:srgbClr val="FFFFFF"/>
                </a:highlight>
                <a:latin typeface="Open Sans"/>
                <a:ea typeface="Open Sans"/>
                <a:cs typeface="Open Sans"/>
                <a:sym typeface="Open Sans"/>
              </a:rPr>
              <a:t>if you are unsure of who to reach out to, please don’t hesitate to reach out to your Together Women Rise Advocacy Chapter Coach for support.</a:t>
            </a:r>
            <a:br>
              <a:rPr b="0" i="1" lang="en-US" sz="1800" u="none" cap="none" strike="noStrike">
                <a:solidFill>
                  <a:srgbClr val="111111"/>
                </a:solidFill>
                <a:highlight>
                  <a:srgbClr val="FFFFFF"/>
                </a:highlight>
                <a:latin typeface="Open Sans"/>
                <a:ea typeface="Open Sans"/>
                <a:cs typeface="Open Sans"/>
                <a:sym typeface="Open Sans"/>
              </a:rPr>
            </a:br>
            <a:endParaRPr b="0" i="1" sz="1800" u="none" cap="none" strike="noStrike">
              <a:solidFill>
                <a:srgbClr val="11111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11111"/>
                </a:solidFill>
                <a:highlight>
                  <a:srgbClr val="FFFFFF"/>
                </a:highlight>
                <a:latin typeface="Open Sans"/>
                <a:ea typeface="Open Sans"/>
                <a:cs typeface="Open Sans"/>
                <a:sym typeface="Open Sans"/>
              </a:rPr>
              <a:t>3. Email convention: </a:t>
            </a:r>
            <a:r>
              <a:rPr b="0" i="0" lang="en-US" sz="1800" u="sng" cap="none" strike="noStrike">
                <a:solidFill>
                  <a:schemeClr val="hlink"/>
                </a:solidFill>
                <a:highlight>
                  <a:srgbClr val="FFFFFF"/>
                </a:highlight>
                <a:latin typeface="Open Sans"/>
                <a:ea typeface="Open Sans"/>
                <a:cs typeface="Open Sans"/>
                <a:sym typeface="Open Sans"/>
                <a:hlinkClick r:id="rId6"/>
              </a:rPr>
              <a:t>FirstName_LastName@SenatorsLastName.Senate.Gov</a:t>
            </a:r>
            <a:r>
              <a:rPr b="0" i="0" lang="en-US" sz="1800" u="sng" cap="none" strike="noStrike">
                <a:solidFill>
                  <a:schemeClr val="hlink"/>
                </a:solidFill>
                <a:highlight>
                  <a:srgbClr val="FFFFFF"/>
                </a:highlight>
                <a:latin typeface="Open Sans"/>
                <a:ea typeface="Open Sans"/>
                <a:cs typeface="Open Sans"/>
                <a:sym typeface="Open Sans"/>
              </a:rPr>
              <a:t> </a:t>
            </a:r>
            <a:br>
              <a:rPr b="0" i="0" lang="en-US" sz="1800" u="sng" cap="none" strike="noStrike">
                <a:solidFill>
                  <a:srgbClr val="111111"/>
                </a:solidFill>
                <a:highlight>
                  <a:srgbClr val="FFFFFF"/>
                </a:highlight>
                <a:latin typeface="Open Sans"/>
                <a:ea typeface="Open Sans"/>
                <a:cs typeface="Open Sans"/>
                <a:sym typeface="Open Sans"/>
              </a:rPr>
            </a:br>
            <a:br>
              <a:rPr b="0" i="0" lang="en-US" sz="1800" u="sng" cap="none" strike="noStrike">
                <a:solidFill>
                  <a:srgbClr val="111111"/>
                </a:solidFill>
                <a:highlight>
                  <a:srgbClr val="FFFFFF"/>
                </a:highlight>
                <a:latin typeface="Open Sans"/>
                <a:ea typeface="Open Sans"/>
                <a:cs typeface="Open Sans"/>
                <a:sym typeface="Open Sans"/>
              </a:rPr>
            </a:br>
            <a:r>
              <a:rPr b="0" i="0" lang="en-US" sz="1800" u="none" cap="none" strike="noStrike">
                <a:solidFill>
                  <a:srgbClr val="111111"/>
                </a:solidFill>
                <a:highlight>
                  <a:srgbClr val="FFFFFF"/>
                </a:highlight>
                <a:latin typeface="Open Sans"/>
                <a:ea typeface="Open Sans"/>
                <a:cs typeface="Open Sans"/>
                <a:sym typeface="Open Sans"/>
              </a:rPr>
              <a:t>4. Personalize </a:t>
            </a:r>
            <a:r>
              <a:rPr b="0" i="0" lang="en-US" sz="1800" u="none" cap="none" strike="noStrike">
                <a:solidFill>
                  <a:srgbClr val="111111"/>
                </a:solidFill>
                <a:latin typeface="Open Sans"/>
                <a:ea typeface="Open Sans"/>
                <a:cs typeface="Open Sans"/>
                <a:sym typeface="Open Sans"/>
              </a:rPr>
              <a:t>this</a:t>
            </a:r>
            <a:r>
              <a:rPr lang="en-US" sz="1800" u="sng">
                <a:solidFill>
                  <a:schemeClr val="hlink"/>
                </a:solidFill>
                <a:highlight>
                  <a:srgbClr val="FFFFFF"/>
                </a:highlight>
                <a:latin typeface="Open Sans"/>
                <a:ea typeface="Open Sans"/>
                <a:cs typeface="Open Sans"/>
                <a:sym typeface="Open Sans"/>
              </a:rPr>
              <a:t> </a:t>
            </a:r>
            <a:r>
              <a:rPr lang="en-US" sz="1800" u="sng">
                <a:solidFill>
                  <a:schemeClr val="hlink"/>
                </a:solidFill>
                <a:highlight>
                  <a:srgbClr val="FFFFFF"/>
                </a:highlight>
                <a:latin typeface="Open Sans"/>
                <a:ea typeface="Open Sans"/>
                <a:cs typeface="Open Sans"/>
                <a:sym typeface="Open Sans"/>
                <a:hlinkClick r:id="rId7"/>
              </a:rPr>
              <a:t>sample email</a:t>
            </a:r>
            <a:r>
              <a:rPr lang="en-US" sz="1800">
                <a:solidFill>
                  <a:srgbClr val="111111"/>
                </a:solidFill>
                <a:highlight>
                  <a:schemeClr val="lt1"/>
                </a:highlight>
                <a:latin typeface="Open Sans"/>
                <a:ea typeface="Open Sans"/>
                <a:cs typeface="Open Sans"/>
                <a:sym typeface="Open Sans"/>
              </a:rPr>
              <a:t> requesting your Senators to co-sponsor S. Res. 684.</a:t>
            </a:r>
            <a:br>
              <a:rPr b="0" i="0" lang="en-US" sz="1800" u="none" cap="none" strike="noStrike">
                <a:solidFill>
                  <a:srgbClr val="111111"/>
                </a:solidFill>
                <a:highlight>
                  <a:schemeClr val="lt1"/>
                </a:highlight>
                <a:latin typeface="Open Sans"/>
                <a:ea typeface="Open Sans"/>
                <a:cs typeface="Open Sans"/>
                <a:sym typeface="Open Sans"/>
              </a:rPr>
            </a:br>
            <a:endParaRPr b="0" i="0" sz="1800" u="none" cap="none" strike="noStrike">
              <a:solidFill>
                <a:srgbClr val="111111"/>
              </a:solidFill>
              <a:highlight>
                <a:schemeClr val="lt1"/>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11111"/>
                </a:solidFill>
                <a:highlight>
                  <a:srgbClr val="FFFFFF"/>
                </a:highlight>
                <a:latin typeface="Open Sans"/>
                <a:ea typeface="Open Sans"/>
                <a:cs typeface="Open Sans"/>
                <a:sym typeface="Open Sans"/>
              </a:rPr>
              <a:t>5. Follow up!</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6"/>
          <p:cNvSpPr txBox="1"/>
          <p:nvPr/>
        </p:nvSpPr>
        <p:spPr>
          <a:xfrm>
            <a:off x="140754" y="266330"/>
            <a:ext cx="856065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Open Sans"/>
                <a:ea typeface="Open Sans"/>
                <a:cs typeface="Open Sans"/>
                <a:sym typeface="Open Sans"/>
              </a:rPr>
              <a:t>Senate Resolution - S. Res. 694</a:t>
            </a:r>
            <a:endParaRPr/>
          </a:p>
        </p:txBody>
      </p:sp>
      <p:sp>
        <p:nvSpPr>
          <p:cNvPr id="652" name="Google Shape;652;p26"/>
          <p:cNvSpPr txBox="1"/>
          <p:nvPr/>
        </p:nvSpPr>
        <p:spPr>
          <a:xfrm>
            <a:off x="291674" y="1155576"/>
            <a:ext cx="8560800" cy="3478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US" sz="2000" u="sng" cap="none" strike="noStrike">
                <a:solidFill>
                  <a:srgbClr val="000000"/>
                </a:solidFill>
                <a:latin typeface="Open Sans"/>
                <a:ea typeface="Open Sans"/>
                <a:cs typeface="Open Sans"/>
                <a:sym typeface="Open Sans"/>
                <a:hlinkClick r:id="rId3">
                  <a:extLst>
                    <a:ext uri="{A12FA001-AC4F-418D-AE19-62706E023703}">
                      <ahyp:hlinkClr val="tx"/>
                    </a:ext>
                  </a:extLst>
                </a:hlinkClick>
              </a:rPr>
              <a:t>S. Res. 694 </a:t>
            </a:r>
            <a:r>
              <a:rPr b="0" i="0" lang="en-US" sz="2000" u="none" cap="none" strike="noStrike">
                <a:solidFill>
                  <a:srgbClr val="000000"/>
                </a:solidFill>
                <a:latin typeface="Open Sans"/>
                <a:ea typeface="Open Sans"/>
                <a:cs typeface="Open Sans"/>
                <a:sym typeface="Open Sans"/>
              </a:rPr>
              <a:t>– lead cosponsors Sens. Wicker (R-MI) and Cardin (D-MD)</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Calls for United States to have supporting role in saving children’s lives of children and protecting people’s health through Gavi, the Vaccine Alliance</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Gavi has been a major contributor in reducing the number of childhood deaths in lower-income countries due to vaccine-preventable disease by 70 percent since 2000</a:t>
            </a:r>
            <a:endParaRPr/>
          </a:p>
          <a:p>
            <a:pPr indent="-215900" lvl="0" marL="3429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Open Sans"/>
                <a:ea typeface="Open Sans"/>
                <a:cs typeface="Open Sans"/>
                <a:sym typeface="Open Sans"/>
              </a:rPr>
              <a:t>Country ownership and sustainability are at the core of the Gavi model.</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2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59" name="Google Shape;659;p2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60" name="Google Shape;660;p2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661" name="Google Shape;661;p28"/>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62" name="Google Shape;662;p28"/>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663" name="Google Shape;663;p28"/>
          <p:cNvSpPr txBox="1"/>
          <p:nvPr/>
        </p:nvSpPr>
        <p:spPr>
          <a:xfrm>
            <a:off x="1202850" y="-123656"/>
            <a:ext cx="7922700" cy="120029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2800" u="none" cap="none" strike="noStrike">
                <a:solidFill>
                  <a:schemeClr val="dk1"/>
                </a:solidFill>
                <a:latin typeface="Open Sans"/>
                <a:ea typeface="Open Sans"/>
                <a:cs typeface="Open Sans"/>
                <a:sym typeface="Open Sans"/>
              </a:rPr>
              <a:t>Advocacy Action:</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640"/>
              </a:spcBef>
              <a:spcAft>
                <a:spcPts val="0"/>
              </a:spcAft>
              <a:buClr>
                <a:srgbClr val="000000"/>
              </a:buClr>
              <a:buSzPts val="2400"/>
              <a:buFont typeface="Arial"/>
              <a:buNone/>
            </a:pPr>
            <a:r>
              <a:rPr b="1" i="0" lang="en-US" sz="2800" u="none" cap="none" strike="noStrike">
                <a:solidFill>
                  <a:schemeClr val="dk1"/>
                </a:solidFill>
                <a:latin typeface="Open Sans"/>
                <a:ea typeface="Open Sans"/>
                <a:cs typeface="Open Sans"/>
                <a:sym typeface="Open Sans"/>
              </a:rPr>
              <a:t>Take Action on Gavi!</a:t>
            </a:r>
            <a:endParaRPr b="1" i="0" sz="2800" u="none" cap="none" strike="noStrike">
              <a:solidFill>
                <a:schemeClr val="dk1"/>
              </a:solidFill>
              <a:latin typeface="Open Sans"/>
              <a:ea typeface="Open Sans"/>
              <a:cs typeface="Open Sans"/>
              <a:sym typeface="Open Sans"/>
            </a:endParaRPr>
          </a:p>
        </p:txBody>
      </p:sp>
      <p:sp>
        <p:nvSpPr>
          <p:cNvPr id="664" name="Google Shape;664;p28"/>
          <p:cNvSpPr txBox="1"/>
          <p:nvPr/>
        </p:nvSpPr>
        <p:spPr>
          <a:xfrm>
            <a:off x="76200" y="1169395"/>
            <a:ext cx="8991600" cy="3139281"/>
          </a:xfrm>
          <a:prstGeom prst="rect">
            <a:avLst/>
          </a:prstGeom>
          <a:noFill/>
          <a:ln>
            <a:noFill/>
          </a:ln>
        </p:spPr>
        <p:txBody>
          <a:bodyPr anchorCtr="0" anchor="t" bIns="45700" lIns="91425" spcFirstLastPara="1" rIns="91425" wrap="square" tIns="45700">
            <a:spAutoFit/>
          </a:bodyPr>
          <a:lstStyle/>
          <a:p>
            <a:pPr indent="-342900" lvl="0" marL="457200" marR="0" rtl="0" algn="l">
              <a:lnSpc>
                <a:spcPct val="100000"/>
              </a:lnSpc>
              <a:spcBef>
                <a:spcPts val="0"/>
              </a:spcBef>
              <a:spcAft>
                <a:spcPts val="0"/>
              </a:spcAft>
              <a:buClr>
                <a:srgbClr val="000000"/>
              </a:buClr>
              <a:buSzPts val="1800"/>
              <a:buFont typeface="Open Sans"/>
              <a:buAutoNum type="arabicPeriod"/>
            </a:pPr>
            <a:r>
              <a:rPr b="0" i="0" lang="en-US" sz="1800" u="none" cap="none" strike="noStrike">
                <a:solidFill>
                  <a:srgbClr val="000000"/>
                </a:solidFill>
                <a:latin typeface="Open Sans"/>
                <a:ea typeface="Open Sans"/>
                <a:cs typeface="Open Sans"/>
                <a:sym typeface="Open Sans"/>
              </a:rPr>
              <a:t>Check </a:t>
            </a:r>
            <a:r>
              <a:rPr b="0" i="0" lang="en-US" sz="1800" u="sng" cap="none" strike="noStrike">
                <a:solidFill>
                  <a:schemeClr val="accent1"/>
                </a:solidFill>
                <a:latin typeface="Open Sans"/>
                <a:ea typeface="Open Sans"/>
                <a:cs typeface="Open Sans"/>
                <a:sym typeface="Open Sans"/>
                <a:hlinkClick r:id="rId4">
                  <a:extLst>
                    <a:ext uri="{A12FA001-AC4F-418D-AE19-62706E023703}">
                      <ahyp:hlinkClr val="tx"/>
                    </a:ext>
                  </a:extLst>
                </a:hlinkClick>
              </a:rPr>
              <a:t>this scorecard</a:t>
            </a:r>
            <a:r>
              <a:rPr b="0" i="0" lang="en-US" sz="1800" u="none" cap="none" strike="noStrike">
                <a:solidFill>
                  <a:srgbClr val="000000"/>
                </a:solidFill>
                <a:latin typeface="Open Sans"/>
                <a:ea typeface="Open Sans"/>
                <a:cs typeface="Open Sans"/>
                <a:sym typeface="Open Sans"/>
              </a:rPr>
              <a:t> see if your Representative or Senator has signed,</a:t>
            </a:r>
            <a:br>
              <a:rPr b="0" i="0" lang="en-US" sz="1800" u="none" cap="none" strike="noStrike">
                <a:solidFill>
                  <a:srgbClr val="000000"/>
                </a:solidFill>
                <a:latin typeface="Open Sans"/>
                <a:ea typeface="Open Sans"/>
                <a:cs typeface="Open Sans"/>
                <a:sym typeface="Open Sans"/>
              </a:rPr>
            </a:b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11111"/>
                </a:solidFill>
                <a:highlight>
                  <a:srgbClr val="FFFFFF"/>
                </a:highlight>
                <a:latin typeface="Open Sans"/>
                <a:ea typeface="Open Sans"/>
                <a:cs typeface="Open Sans"/>
                <a:sym typeface="Open Sans"/>
              </a:rPr>
              <a:t>2.  Use </a:t>
            </a:r>
            <a:r>
              <a:rPr b="0" i="0" lang="en-US" sz="1800" u="sng" cap="none" strike="noStrike">
                <a:solidFill>
                  <a:schemeClr val="hlink"/>
                </a:solidFill>
                <a:highlight>
                  <a:srgbClr val="FFFFFF"/>
                </a:highlight>
                <a:latin typeface="Open Sans"/>
                <a:ea typeface="Open Sans"/>
                <a:cs typeface="Open Sans"/>
                <a:sym typeface="Open Sans"/>
                <a:hlinkClick r:id="rId5"/>
              </a:rPr>
              <a:t>Legislator Lookup</a:t>
            </a:r>
            <a:r>
              <a:rPr b="0" i="0" lang="en-US" sz="1800" u="sng" cap="none" strike="noStrike">
                <a:solidFill>
                  <a:schemeClr val="hlink"/>
                </a:solidFill>
                <a:highlight>
                  <a:srgbClr val="FFFFFF"/>
                </a:highlight>
                <a:latin typeface="Open Sans"/>
                <a:ea typeface="Open Sans"/>
                <a:cs typeface="Open Sans"/>
                <a:sym typeface="Open Sans"/>
              </a:rPr>
              <a:t> </a:t>
            </a:r>
            <a:r>
              <a:rPr b="0" i="0" lang="en-US" sz="1800" u="none" cap="none" strike="noStrike">
                <a:solidFill>
                  <a:srgbClr val="111111"/>
                </a:solidFill>
                <a:highlight>
                  <a:srgbClr val="FFFFFF"/>
                </a:highlight>
                <a:latin typeface="Open Sans"/>
                <a:ea typeface="Open Sans"/>
                <a:cs typeface="Open Sans"/>
                <a:sym typeface="Open Sans"/>
              </a:rPr>
              <a:t> </a:t>
            </a:r>
            <a:r>
              <a:rPr b="0" i="1" lang="en-US" sz="1800" u="none" cap="none" strike="noStrike">
                <a:solidFill>
                  <a:srgbClr val="111111"/>
                </a:solidFill>
                <a:highlight>
                  <a:srgbClr val="FFFFFF"/>
                </a:highlight>
                <a:latin typeface="Open Sans"/>
                <a:ea typeface="Open Sans"/>
                <a:cs typeface="Open Sans"/>
                <a:sym typeface="Open Sans"/>
              </a:rPr>
              <a:t>if you are unsure of who to reach out to, please don’t hesitate to reach out to your Together Women Rise Advocacy Chapter Coach for support.</a:t>
            </a:r>
            <a:br>
              <a:rPr b="0" i="1" lang="en-US" sz="1800" u="none" cap="none" strike="noStrike">
                <a:solidFill>
                  <a:srgbClr val="111111"/>
                </a:solidFill>
                <a:highlight>
                  <a:srgbClr val="FFFFFF"/>
                </a:highlight>
                <a:latin typeface="Open Sans"/>
                <a:ea typeface="Open Sans"/>
                <a:cs typeface="Open Sans"/>
                <a:sym typeface="Open Sans"/>
              </a:rPr>
            </a:br>
            <a:endParaRPr b="0" i="1" sz="1800" u="none" cap="none" strike="noStrike">
              <a:solidFill>
                <a:srgbClr val="111111"/>
              </a:solidFill>
              <a:highlight>
                <a:srgbClr val="FFFFFF"/>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11111"/>
                </a:solidFill>
                <a:highlight>
                  <a:srgbClr val="FFFFFF"/>
                </a:highlight>
                <a:latin typeface="Open Sans"/>
                <a:ea typeface="Open Sans"/>
                <a:cs typeface="Open Sans"/>
                <a:sym typeface="Open Sans"/>
              </a:rPr>
              <a:t>3. Email convention: </a:t>
            </a:r>
            <a:r>
              <a:rPr b="0" i="0" lang="en-US" sz="1800" u="sng" cap="none" strike="noStrike">
                <a:solidFill>
                  <a:schemeClr val="hlink"/>
                </a:solidFill>
                <a:highlight>
                  <a:srgbClr val="FFFFFF"/>
                </a:highlight>
                <a:latin typeface="Open Sans"/>
                <a:ea typeface="Open Sans"/>
                <a:cs typeface="Open Sans"/>
                <a:sym typeface="Open Sans"/>
                <a:hlinkClick r:id="rId6"/>
              </a:rPr>
              <a:t>FirstName_LastName@SenatorsLastName.Senate.Gov</a:t>
            </a:r>
            <a:r>
              <a:rPr b="0" i="0" lang="en-US" sz="1800" u="sng" cap="none" strike="noStrike">
                <a:solidFill>
                  <a:schemeClr val="hlink"/>
                </a:solidFill>
                <a:highlight>
                  <a:srgbClr val="FFFFFF"/>
                </a:highlight>
                <a:latin typeface="Open Sans"/>
                <a:ea typeface="Open Sans"/>
                <a:cs typeface="Open Sans"/>
                <a:sym typeface="Open Sans"/>
              </a:rPr>
              <a:t> </a:t>
            </a:r>
            <a:br>
              <a:rPr b="0" i="0" lang="en-US" sz="1800" u="sng" cap="none" strike="noStrike">
                <a:solidFill>
                  <a:srgbClr val="111111"/>
                </a:solidFill>
                <a:highlight>
                  <a:srgbClr val="FFFFFF"/>
                </a:highlight>
                <a:latin typeface="Open Sans"/>
                <a:ea typeface="Open Sans"/>
                <a:cs typeface="Open Sans"/>
                <a:sym typeface="Open Sans"/>
              </a:rPr>
            </a:br>
            <a:br>
              <a:rPr b="0" i="0" lang="en-US" sz="1800" u="sng" cap="none" strike="noStrike">
                <a:solidFill>
                  <a:srgbClr val="111111"/>
                </a:solidFill>
                <a:highlight>
                  <a:srgbClr val="FFFFFF"/>
                </a:highlight>
                <a:latin typeface="Open Sans"/>
                <a:ea typeface="Open Sans"/>
                <a:cs typeface="Open Sans"/>
                <a:sym typeface="Open Sans"/>
              </a:rPr>
            </a:br>
            <a:r>
              <a:rPr b="0" i="0" lang="en-US" sz="1800" u="none" cap="none" strike="noStrike">
                <a:solidFill>
                  <a:srgbClr val="111111"/>
                </a:solidFill>
                <a:highlight>
                  <a:srgbClr val="FFFFFF"/>
                </a:highlight>
                <a:latin typeface="Open Sans"/>
                <a:ea typeface="Open Sans"/>
                <a:cs typeface="Open Sans"/>
                <a:sym typeface="Open Sans"/>
              </a:rPr>
              <a:t>4. Personalize </a:t>
            </a:r>
            <a:r>
              <a:rPr b="0" i="0" lang="en-US" sz="1800" u="none" cap="none" strike="noStrike">
                <a:solidFill>
                  <a:srgbClr val="111111"/>
                </a:solidFill>
                <a:latin typeface="Open Sans"/>
                <a:ea typeface="Open Sans"/>
                <a:cs typeface="Open Sans"/>
                <a:sym typeface="Open Sans"/>
              </a:rPr>
              <a:t>this </a:t>
            </a:r>
            <a:r>
              <a:rPr b="0" i="0" lang="en-US" sz="1800" u="sng" cap="none" strike="noStrike">
                <a:solidFill>
                  <a:srgbClr val="111111"/>
                </a:solidFill>
                <a:latin typeface="Open Sans"/>
                <a:ea typeface="Open Sans"/>
                <a:cs typeface="Open Sans"/>
                <a:sym typeface="Open Sans"/>
                <a:hlinkClick r:id="rId7">
                  <a:extLst>
                    <a:ext uri="{A12FA001-AC4F-418D-AE19-62706E023703}">
                      <ahyp:hlinkClr val="tx"/>
                    </a:ext>
                  </a:extLst>
                </a:hlinkClick>
              </a:rPr>
              <a:t>sample email</a:t>
            </a:r>
            <a:r>
              <a:rPr b="0" i="0" lang="en-US" sz="1800" u="none" cap="none" strike="noStrike">
                <a:solidFill>
                  <a:srgbClr val="111111"/>
                </a:solidFill>
                <a:latin typeface="Open Sans"/>
                <a:ea typeface="Open Sans"/>
                <a:cs typeface="Open Sans"/>
                <a:sym typeface="Open Sans"/>
              </a:rPr>
              <a:t>.</a:t>
            </a:r>
            <a:br>
              <a:rPr b="0" i="0" lang="en-US" sz="1800" u="none" cap="none" strike="noStrike">
                <a:solidFill>
                  <a:srgbClr val="111111"/>
                </a:solidFill>
                <a:highlight>
                  <a:srgbClr val="FFFF00"/>
                </a:highlight>
                <a:latin typeface="Open Sans"/>
                <a:ea typeface="Open Sans"/>
                <a:cs typeface="Open Sans"/>
                <a:sym typeface="Open Sans"/>
              </a:rPr>
            </a:br>
            <a:endParaRPr b="0" i="0" sz="1800" u="none" cap="none" strike="noStrike">
              <a:solidFill>
                <a:srgbClr val="111111"/>
              </a:solidFill>
              <a:highlight>
                <a:srgbClr val="FFFF00"/>
              </a:highlight>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11111"/>
                </a:solidFill>
                <a:highlight>
                  <a:srgbClr val="FFFFFF"/>
                </a:highlight>
                <a:latin typeface="Open Sans"/>
                <a:ea typeface="Open Sans"/>
                <a:cs typeface="Open Sans"/>
                <a:sym typeface="Open Sans"/>
              </a:rPr>
              <a:t>5. Follow up!</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
          <p:cNvSpPr txBox="1"/>
          <p:nvPr>
            <p:ph type="title"/>
          </p:nvPr>
        </p:nvSpPr>
        <p:spPr>
          <a:xfrm>
            <a:off x="154005" y="1948561"/>
            <a:ext cx="9144000" cy="3363300"/>
          </a:xfrm>
          <a:prstGeom prst="rect">
            <a:avLst/>
          </a:prstGeom>
          <a:noFill/>
          <a:ln>
            <a:noFill/>
          </a:ln>
        </p:spPr>
        <p:txBody>
          <a:bodyPr anchorCtr="0" anchor="ctr" bIns="45700" lIns="91425" spcFirstLastPara="1" rIns="91425" wrap="square" tIns="45700">
            <a:noAutofit/>
          </a:bodyPr>
          <a:lstStyle/>
          <a:p>
            <a:pPr indent="0" lvl="0" marL="101600" rtl="0" algn="l">
              <a:lnSpc>
                <a:spcPct val="115000"/>
              </a:lnSpc>
              <a:spcBef>
                <a:spcPts val="0"/>
              </a:spcBef>
              <a:spcAft>
                <a:spcPts val="0"/>
              </a:spcAft>
              <a:buSzPts val="1800"/>
              <a:buNone/>
            </a:pPr>
            <a:r>
              <a:rPr b="1" lang="en-US" sz="2000">
                <a:latin typeface="Open Sans"/>
                <a:ea typeface="Open Sans"/>
                <a:cs typeface="Open Sans"/>
                <a:sym typeface="Open Sans"/>
              </a:rPr>
              <a:t> - Together Women Rise Grantees</a:t>
            </a:r>
            <a:r>
              <a:rPr lang="en-US" sz="2000">
                <a:latin typeface="Open Sans"/>
                <a:ea typeface="Open Sans"/>
                <a:cs typeface="Open Sans"/>
                <a:sym typeface="Open Sans"/>
              </a:rPr>
              <a:t> - Join the virtual national chapter meeting with a speaker from the grantee each month on the </a:t>
            </a:r>
            <a:r>
              <a:rPr b="1" lang="en-US" sz="2000">
                <a:latin typeface="Open Sans"/>
                <a:ea typeface="Open Sans"/>
                <a:cs typeface="Open Sans"/>
                <a:sym typeface="Open Sans"/>
              </a:rPr>
              <a:t>first Thursday of the month at 8 PM ET:</a:t>
            </a:r>
            <a:r>
              <a:rPr lang="en-US" sz="2000">
                <a:latin typeface="Open Sans"/>
                <a:ea typeface="Open Sans"/>
                <a:cs typeface="Open Sans"/>
                <a:sym typeface="Open Sans"/>
              </a:rPr>
              <a:t>  </a:t>
            </a:r>
            <a:r>
              <a:rPr b="1" lang="en-US" sz="2000">
                <a:latin typeface="Open Sans"/>
                <a:ea typeface="Open Sans"/>
                <a:cs typeface="Open Sans"/>
                <a:sym typeface="Open Sans"/>
              </a:rPr>
              <a:t>Thursday, June 6</a:t>
            </a:r>
            <a:r>
              <a:rPr b="1" baseline="30000" lang="en-US" sz="2000">
                <a:latin typeface="Open Sans"/>
                <a:ea typeface="Open Sans"/>
                <a:cs typeface="Open Sans"/>
                <a:sym typeface="Open Sans"/>
              </a:rPr>
              <a:t>th</a:t>
            </a:r>
            <a:r>
              <a:rPr b="1" lang="en-US" sz="2000">
                <a:latin typeface="Open Sans"/>
                <a:ea typeface="Open Sans"/>
                <a:cs typeface="Open Sans"/>
                <a:sym typeface="Open Sans"/>
              </a:rPr>
              <a:t>   </a:t>
            </a:r>
            <a:r>
              <a:rPr lang="en-US" sz="2000" u="sng">
                <a:solidFill>
                  <a:srgbClr val="1155CC"/>
                </a:solidFill>
                <a:latin typeface="Open Sans"/>
                <a:ea typeface="Open Sans"/>
                <a:cs typeface="Open Sans"/>
                <a:sym typeface="Open Sans"/>
                <a:hlinkClick r:id="rId3">
                  <a:extLst>
                    <a:ext uri="{A12FA001-AC4F-418D-AE19-62706E023703}">
                      <ahyp:hlinkClr val="tx"/>
                    </a:ext>
                  </a:extLst>
                </a:hlinkClick>
              </a:rPr>
              <a:t>https://togetherwomenrise.org/upcoming-events/</a:t>
            </a:r>
            <a:br>
              <a:rPr b="1" lang="en-US" sz="2000" u="sng">
                <a:solidFill>
                  <a:srgbClr val="1155CC"/>
                </a:solidFill>
                <a:latin typeface="Open Sans"/>
                <a:ea typeface="Open Sans"/>
                <a:cs typeface="Open Sans"/>
                <a:sym typeface="Open Sans"/>
              </a:rPr>
            </a:br>
            <a:br>
              <a:rPr b="1" lang="en-US" sz="2000">
                <a:latin typeface="Open Sans"/>
                <a:ea typeface="Open Sans"/>
                <a:cs typeface="Open Sans"/>
                <a:sym typeface="Open Sans"/>
              </a:rPr>
            </a:br>
            <a:r>
              <a:rPr b="1" lang="en-US" sz="2000">
                <a:latin typeface="Open Sans"/>
                <a:ea typeface="Open Sans"/>
                <a:cs typeface="Open Sans"/>
                <a:sym typeface="Open Sans"/>
              </a:rPr>
              <a:t> - Together Women Rise Advocacy Chapter Monthly Webinar</a:t>
            </a:r>
            <a:r>
              <a:rPr lang="en-US" sz="2000">
                <a:latin typeface="Open Sans"/>
                <a:ea typeface="Open Sans"/>
                <a:cs typeface="Open Sans"/>
                <a:sym typeface="Open Sans"/>
              </a:rPr>
              <a:t> </a:t>
            </a:r>
            <a:br>
              <a:rPr lang="en-US" sz="2000">
                <a:latin typeface="Open Sans"/>
                <a:ea typeface="Open Sans"/>
                <a:cs typeface="Open Sans"/>
                <a:sym typeface="Open Sans"/>
              </a:rPr>
            </a:br>
            <a:r>
              <a:rPr b="1" lang="en-US" sz="2000">
                <a:latin typeface="Open Sans"/>
                <a:ea typeface="Open Sans"/>
                <a:cs typeface="Open Sans"/>
                <a:sym typeface="Open Sans"/>
              </a:rPr>
              <a:t>Tuesday, June 18 at 8:30 PM ET</a:t>
            </a:r>
            <a:br>
              <a:rPr b="1" lang="en-US" sz="2000">
                <a:latin typeface="Open Sans"/>
                <a:ea typeface="Open Sans"/>
                <a:cs typeface="Open Sans"/>
                <a:sym typeface="Open Sans"/>
              </a:rPr>
            </a:br>
            <a:br>
              <a:rPr lang="en-US" sz="2000">
                <a:latin typeface="Open Sans"/>
                <a:ea typeface="Open Sans"/>
                <a:cs typeface="Open Sans"/>
                <a:sym typeface="Open Sans"/>
              </a:rPr>
            </a:br>
            <a:br>
              <a:rPr lang="en-US" sz="2000">
                <a:latin typeface="Open Sans"/>
                <a:ea typeface="Open Sans"/>
                <a:cs typeface="Open Sans"/>
                <a:sym typeface="Open Sans"/>
              </a:rPr>
            </a:br>
            <a:br>
              <a:rPr b="1" lang="en-US" sz="2000">
                <a:latin typeface="Open Sans"/>
                <a:ea typeface="Open Sans"/>
                <a:cs typeface="Open Sans"/>
                <a:sym typeface="Open Sans"/>
              </a:rPr>
            </a:br>
            <a:endParaRPr b="1" sz="2000">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3200"/>
              <a:buFont typeface="Open Sans"/>
              <a:buNone/>
            </a:pPr>
            <a:r>
              <a:t/>
            </a:r>
            <a:endParaRPr b="1" sz="3200">
              <a:latin typeface="Open Sans"/>
              <a:ea typeface="Open Sans"/>
              <a:cs typeface="Open Sans"/>
              <a:sym typeface="Open Sans"/>
            </a:endParaRPr>
          </a:p>
          <a:p>
            <a:pPr indent="0" lvl="0" marL="0" rtl="0" algn="ctr">
              <a:lnSpc>
                <a:spcPct val="100000"/>
              </a:lnSpc>
              <a:spcBef>
                <a:spcPts val="0"/>
              </a:spcBef>
              <a:spcAft>
                <a:spcPts val="0"/>
              </a:spcAft>
              <a:buClr>
                <a:schemeClr val="dk1"/>
              </a:buClr>
              <a:buSzPts val="3200"/>
              <a:buFont typeface="Open Sans"/>
              <a:buNone/>
            </a:pPr>
            <a:r>
              <a:t/>
            </a:r>
            <a:endParaRPr b="1" sz="3200">
              <a:latin typeface="Open Sans"/>
              <a:ea typeface="Open Sans"/>
              <a:cs typeface="Open Sans"/>
              <a:sym typeface="Open Sans"/>
            </a:endParaRPr>
          </a:p>
        </p:txBody>
      </p:sp>
      <p:sp>
        <p:nvSpPr>
          <p:cNvPr id="670" name="Google Shape;670;p10"/>
          <p:cNvSpPr txBox="1"/>
          <p:nvPr/>
        </p:nvSpPr>
        <p:spPr>
          <a:xfrm>
            <a:off x="2451975" y="137950"/>
            <a:ext cx="5306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200"/>
              <a:buFont typeface="Open Sans"/>
              <a:buNone/>
            </a:pPr>
            <a:r>
              <a:rPr b="1" i="0" lang="en-US" sz="3200" u="none" cap="none" strike="noStrike">
                <a:solidFill>
                  <a:schemeClr val="dk1"/>
                </a:solidFill>
                <a:latin typeface="Open Sans"/>
                <a:ea typeface="Open Sans"/>
                <a:cs typeface="Open Sans"/>
                <a:sym typeface="Open Sans"/>
              </a:rPr>
              <a:t>Closing Announcements</a:t>
            </a:r>
            <a:endParaRPr b="0" i="0" sz="1400" u="none" cap="none" strike="noStrike">
              <a:solidFill>
                <a:srgbClr val="000000"/>
              </a:solidFill>
              <a:latin typeface="Calibri"/>
              <a:ea typeface="Calibri"/>
              <a:cs typeface="Calibri"/>
              <a:sym typeface="Calibri"/>
            </a:endParaRPr>
          </a:p>
        </p:txBody>
      </p:sp>
      <p:pic>
        <p:nvPicPr>
          <p:cNvPr id="671" name="Google Shape;671;p10"/>
          <p:cNvPicPr preferRelativeResize="0"/>
          <p:nvPr/>
        </p:nvPicPr>
        <p:blipFill rotWithShape="1">
          <a:blip r:embed="rId4">
            <a:alphaModFix/>
          </a:blip>
          <a:srcRect b="0" l="0" r="0" t="0"/>
          <a:stretch/>
        </p:blipFill>
        <p:spPr>
          <a:xfrm>
            <a:off x="0" y="135015"/>
            <a:ext cx="2451970" cy="68295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14fc29c2861_0_0"/>
          <p:cNvSpPr txBox="1"/>
          <p:nvPr>
            <p:ph idx="1" type="body"/>
          </p:nvPr>
        </p:nvSpPr>
        <p:spPr>
          <a:xfrm>
            <a:off x="0" y="1734275"/>
            <a:ext cx="9144000" cy="1364400"/>
          </a:xfrm>
          <a:prstGeom prst="rect">
            <a:avLst/>
          </a:prstGeom>
          <a:noFill/>
          <a:ln>
            <a:noFill/>
          </a:ln>
        </p:spPr>
        <p:txBody>
          <a:bodyPr anchorCtr="0" anchor="t" bIns="45700" lIns="91425" spcFirstLastPara="1" rIns="91425" wrap="square" tIns="45700">
            <a:normAutofit/>
          </a:bodyPr>
          <a:lstStyle/>
          <a:p>
            <a:pPr indent="-190500" lvl="1" marL="742950" rtl="0" algn="l">
              <a:lnSpc>
                <a:spcPct val="100000"/>
              </a:lnSpc>
              <a:spcBef>
                <a:spcPts val="300"/>
              </a:spcBef>
              <a:spcAft>
                <a:spcPts val="0"/>
              </a:spcAft>
              <a:buClr>
                <a:schemeClr val="dk1"/>
              </a:buClr>
              <a:buSzPts val="1500"/>
              <a:buNone/>
            </a:pPr>
            <a:r>
              <a:t/>
            </a:r>
            <a:endParaRPr sz="1500"/>
          </a:p>
          <a:p>
            <a:pPr indent="-190500" lvl="1" marL="742950" rtl="0" algn="l">
              <a:lnSpc>
                <a:spcPct val="100000"/>
              </a:lnSpc>
              <a:spcBef>
                <a:spcPts val="300"/>
              </a:spcBef>
              <a:spcAft>
                <a:spcPts val="0"/>
              </a:spcAft>
              <a:buClr>
                <a:schemeClr val="dk1"/>
              </a:buClr>
              <a:buSzPts val="1500"/>
              <a:buNone/>
            </a:pPr>
            <a:r>
              <a:t/>
            </a:r>
            <a:endParaRPr sz="1500"/>
          </a:p>
        </p:txBody>
      </p:sp>
      <p:pic>
        <p:nvPicPr>
          <p:cNvPr id="677" name="Google Shape;677;g14fc29c2861_0_0"/>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678" name="Google Shape;678;g14fc29c2861_0_0"/>
          <p:cNvSpPr txBox="1"/>
          <p:nvPr/>
        </p:nvSpPr>
        <p:spPr>
          <a:xfrm>
            <a:off x="0" y="965200"/>
            <a:ext cx="8979000" cy="412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800"/>
              <a:buFont typeface="Arial"/>
              <a:buNone/>
            </a:pPr>
            <a:r>
              <a:rPr b="1" i="0" lang="en-US" sz="4000" u="none" cap="none" strike="noStrike">
                <a:solidFill>
                  <a:srgbClr val="022077"/>
                </a:solidFill>
                <a:latin typeface="Open Sans"/>
                <a:ea typeface="Open Sans"/>
                <a:cs typeface="Open Sans"/>
                <a:sym typeface="Open Sans"/>
              </a:rPr>
              <a:t>Invite others to join us in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rPr b="1" i="0" lang="en-US" sz="4000" u="none" cap="none" strike="noStrike">
                <a:solidFill>
                  <a:srgbClr val="022077"/>
                </a:solidFill>
                <a:latin typeface="Open Sans"/>
                <a:ea typeface="Open Sans"/>
                <a:cs typeface="Open Sans"/>
                <a:sym typeface="Open Sans"/>
              </a:rPr>
              <a:t>changing the world together!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800"/>
              <a:buFont typeface="Arial"/>
              <a:buNone/>
            </a:pPr>
            <a:r>
              <a:t/>
            </a:r>
            <a:endParaRPr b="1" i="0" sz="4000" u="none" cap="none" strike="noStrike">
              <a:solidFill>
                <a:srgbClr val="022077"/>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4800"/>
              <a:buFont typeface="Arial"/>
              <a:buNone/>
            </a:pPr>
            <a:r>
              <a:rPr b="1" i="0" lang="en-US" sz="2800" u="none" cap="none" strike="noStrike">
                <a:solidFill>
                  <a:srgbClr val="022077"/>
                </a:solidFill>
                <a:latin typeface="Open Sans"/>
                <a:ea typeface="Open Sans"/>
                <a:cs typeface="Open Sans"/>
                <a:sym typeface="Open Sans"/>
              </a:rPr>
              <a:t>Sign up here:</a:t>
            </a:r>
            <a:br>
              <a:rPr b="1" i="0" lang="en-US" sz="2800" u="none" cap="none" strike="noStrike">
                <a:solidFill>
                  <a:srgbClr val="022077"/>
                </a:solidFill>
                <a:latin typeface="Open Sans"/>
                <a:ea typeface="Open Sans"/>
                <a:cs typeface="Open Sans"/>
                <a:sym typeface="Open Sans"/>
              </a:rPr>
            </a:br>
            <a:r>
              <a:rPr b="1" i="0" lang="en-US" sz="2800" u="sng" cap="none" strike="noStrike">
                <a:solidFill>
                  <a:srgbClr val="022077"/>
                </a:solidFill>
                <a:latin typeface="Open Sans"/>
                <a:ea typeface="Open Sans"/>
                <a:cs typeface="Open Sans"/>
                <a:sym typeface="Open Sans"/>
                <a:hlinkClick r:id="rId4">
                  <a:extLst>
                    <a:ext uri="{A12FA001-AC4F-418D-AE19-62706E023703}">
                      <ahyp:hlinkClr val="tx"/>
                    </a:ext>
                  </a:extLst>
                </a:hlinkClick>
              </a:rPr>
              <a:t>http://tinyurl.com/JoinRiseAdvocacyChapter</a:t>
            </a:r>
            <a:r>
              <a:rPr b="1" i="0" lang="en-US" sz="2800" u="none" cap="none" strike="noStrike">
                <a:solidFill>
                  <a:srgbClr val="022077"/>
                </a:solidFill>
                <a:latin typeface="Open Sans"/>
                <a:ea typeface="Open Sans"/>
                <a:cs typeface="Open Sans"/>
                <a:sym typeface="Open Sans"/>
              </a:rPr>
              <a:t> </a:t>
            </a:r>
            <a:br>
              <a:rPr b="1" i="0" lang="en-US" sz="4000" u="none" cap="none" strike="noStrike">
                <a:solidFill>
                  <a:srgbClr val="022077"/>
                </a:solidFill>
                <a:latin typeface="Open Sans"/>
                <a:ea typeface="Open Sans"/>
                <a:cs typeface="Open Sans"/>
                <a:sym typeface="Open Sans"/>
              </a:rPr>
            </a:br>
            <a:br>
              <a:rPr b="1" i="0" lang="en-US" sz="4000" u="none" cap="none" strike="noStrike">
                <a:solidFill>
                  <a:srgbClr val="022077"/>
                </a:solidFill>
                <a:latin typeface="Open Sans"/>
                <a:ea typeface="Open Sans"/>
                <a:cs typeface="Open Sans"/>
                <a:sym typeface="Open Sans"/>
              </a:rPr>
            </a:br>
            <a:endParaRPr b="1" i="0" sz="4000" u="none" cap="none" strike="noStrike">
              <a:solidFill>
                <a:srgbClr val="022077"/>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dd29ec108d_0_96"/>
          <p:cNvSpPr txBox="1"/>
          <p:nvPr>
            <p:ph type="ctrTitle"/>
          </p:nvPr>
        </p:nvSpPr>
        <p:spPr>
          <a:xfrm>
            <a:off x="416378" y="152401"/>
            <a:ext cx="7356000" cy="70620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D50032"/>
              </a:buClr>
              <a:buSzPts val="2600"/>
              <a:buFont typeface="Open Sans"/>
              <a:buNone/>
            </a:pPr>
            <a:r>
              <a:rPr b="1" i="0" lang="en-US" sz="2600" u="none" cap="none" strike="noStrike">
                <a:solidFill>
                  <a:srgbClr val="D50032"/>
                </a:solidFill>
                <a:latin typeface="Open Sans"/>
                <a:ea typeface="Open Sans"/>
                <a:cs typeface="Open Sans"/>
                <a:sym typeface="Open Sans"/>
              </a:rPr>
              <a:t>Our Values &amp; Resources</a:t>
            </a:r>
            <a:endParaRPr/>
          </a:p>
        </p:txBody>
      </p:sp>
      <p:sp>
        <p:nvSpPr>
          <p:cNvPr id="178" name="Google Shape;178;g1dd29ec108d_0_96"/>
          <p:cNvSpPr txBox="1"/>
          <p:nvPr/>
        </p:nvSpPr>
        <p:spPr>
          <a:xfrm>
            <a:off x="301782" y="907042"/>
            <a:ext cx="7923000" cy="34855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t>
            </a:r>
            <a:r>
              <a:rPr b="0" i="1" lang="en-US" sz="1350" u="none" cap="none" strike="noStrik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1"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0" i="1" lang="en-US" sz="1350" u="none" cap="none" strike="noStrik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dk1"/>
                </a:solidFill>
                <a:latin typeface="Open Sans"/>
                <a:ea typeface="Open Sans"/>
                <a:cs typeface="Open Sans"/>
                <a:sym typeface="Open Sans"/>
              </a:rPr>
              <a:t>Read our full anti-oppression values statement here at </a:t>
            </a:r>
            <a:r>
              <a:rPr b="1" i="0" lang="en-US" sz="1350" u="sng" cap="none" strike="noStrike">
                <a:solidFill>
                  <a:schemeClr val="dk2"/>
                </a:solidFill>
                <a:latin typeface="Open Sans"/>
                <a:ea typeface="Open Sans"/>
                <a:cs typeface="Open Sans"/>
                <a:sym typeface="Open Sans"/>
              </a:rPr>
              <a:t>results.org/values</a:t>
            </a:r>
            <a:r>
              <a:rPr b="1" i="0" lang="en-US" sz="1350" u="none" cap="none" strike="noStrike">
                <a:solidFill>
                  <a:schemeClr val="dk1"/>
                </a:solidFill>
                <a:latin typeface="Open Sans"/>
                <a:ea typeface="Open Sans"/>
                <a:cs typeface="Open Sans"/>
                <a:sym typeface="Open Sans"/>
              </a:rPr>
              <a:t>. </a:t>
            </a:r>
            <a:endParaRPr b="0" i="0" sz="13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50"/>
              <a:buFont typeface="Arial"/>
              <a:buNone/>
            </a:pPr>
            <a:r>
              <a:t/>
            </a:r>
            <a:endParaRPr b="1" i="0" sz="135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dk1"/>
                </a:solidFill>
                <a:latin typeface="Open Sans"/>
                <a:ea typeface="Open Sans"/>
                <a:cs typeface="Open Sans"/>
                <a:sym typeface="Open Sans"/>
              </a:rPr>
              <a:t>Find these resources and more at results.org/volunteers/anti-oppression: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Open Sans"/>
              <a:ea typeface="Open Sans"/>
              <a:cs typeface="Open Sans"/>
              <a:sym typeface="Open Sans"/>
            </a:endParaRPr>
          </a:p>
          <a:p>
            <a:pPr indent="-285750" lvl="1" marL="6286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Resource Guides from our Diversity &amp; Inclusion trainings, including: </a:t>
            </a:r>
            <a:endParaRPr b="0" i="0" sz="1400" u="none" cap="none" strike="noStrike">
              <a:solidFill>
                <a:srgbClr val="000000"/>
              </a:solidFill>
              <a:latin typeface="Arial"/>
              <a:ea typeface="Arial"/>
              <a:cs typeface="Arial"/>
              <a:sym typeface="Arial"/>
            </a:endParaRPr>
          </a:p>
          <a:p>
            <a:pPr indent="-285750" lvl="2" marL="9715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Interrupting Microaggressions</a:t>
            </a:r>
            <a:endParaRPr b="0" i="0" sz="1400" u="none" cap="none" strike="noStrike">
              <a:solidFill>
                <a:srgbClr val="000000"/>
              </a:solidFill>
              <a:latin typeface="Arial"/>
              <a:ea typeface="Arial"/>
              <a:cs typeface="Arial"/>
              <a:sym typeface="Arial"/>
            </a:endParaRPr>
          </a:p>
          <a:p>
            <a:pPr indent="-285750" lvl="2" marL="9715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Creating Space for Critical Conversations</a:t>
            </a:r>
            <a:endParaRPr b="0" i="0" sz="1400" u="none" cap="none" strike="noStrike">
              <a:solidFill>
                <a:srgbClr val="000000"/>
              </a:solidFill>
              <a:latin typeface="Arial"/>
              <a:ea typeface="Arial"/>
              <a:cs typeface="Arial"/>
              <a:sym typeface="Arial"/>
            </a:endParaRPr>
          </a:p>
          <a:p>
            <a:pPr indent="-285750" lvl="1" marL="628650" marR="0" rtl="0" algn="l">
              <a:lnSpc>
                <a:spcPct val="100000"/>
              </a:lnSpc>
              <a:spcBef>
                <a:spcPts val="0"/>
              </a:spcBef>
              <a:spcAft>
                <a:spcPts val="0"/>
              </a:spcAft>
              <a:buClr>
                <a:schemeClr val="dk1"/>
              </a:buClr>
              <a:buSzPts val="1350"/>
              <a:buFont typeface="Arial"/>
              <a:buChar char="•"/>
            </a:pPr>
            <a:r>
              <a:rPr b="0" i="0" lang="en-US" sz="1350" u="none" cap="none" strike="noStrike">
                <a:solidFill>
                  <a:schemeClr val="dk1"/>
                </a:solidFill>
                <a:latin typeface="Open Sans"/>
                <a:ea typeface="Open Sans"/>
                <a:cs typeface="Open Sans"/>
                <a:sym typeface="Open Sans"/>
              </a:rPr>
              <a:t>Information on how RESULTS responds to oppressive incidents</a:t>
            </a:r>
            <a:endParaRPr b="0" i="0" sz="1400" u="none" cap="none" strike="noStrike">
              <a:solidFill>
                <a:srgbClr val="000000"/>
              </a:solidFill>
              <a:latin typeface="Arial"/>
              <a:ea typeface="Arial"/>
              <a:cs typeface="Arial"/>
              <a:sym typeface="Arial"/>
            </a:endParaRPr>
          </a:p>
        </p:txBody>
      </p:sp>
      <p:sp>
        <p:nvSpPr>
          <p:cNvPr id="179" name="Google Shape;179;g1dd29ec108d_0_96"/>
          <p:cNvSpPr/>
          <p:nvPr/>
        </p:nvSpPr>
        <p:spPr>
          <a:xfrm>
            <a:off x="0" y="7802"/>
            <a:ext cx="237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Open Sans"/>
              <a:buNone/>
            </a:pPr>
            <a:r>
              <a:t/>
            </a:r>
            <a:endParaRPr b="0" i="0" sz="135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3"/>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6" name="Google Shape;186;p2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7" name="Google Shape;187;p23"/>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88" name="Google Shape;188;p23"/>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23"/>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190" name="Google Shape;190;p23"/>
          <p:cNvSpPr txBox="1"/>
          <p:nvPr/>
        </p:nvSpPr>
        <p:spPr>
          <a:xfrm>
            <a:off x="601425" y="1972968"/>
            <a:ext cx="7922700" cy="93868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4400" u="none" cap="none" strike="noStrike">
                <a:solidFill>
                  <a:schemeClr val="dk1"/>
                </a:solidFill>
                <a:latin typeface="Open Sans"/>
                <a:ea typeface="Open Sans"/>
                <a:cs typeface="Open Sans"/>
                <a:sym typeface="Open Sans"/>
              </a:rPr>
              <a:t>Campaign Updates</a:t>
            </a:r>
            <a:endParaRPr b="0" i="0" sz="4400" u="none" cap="none" strike="noStrik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1f1ec144a3f_0_154"/>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7" name="Google Shape;197;g1f1ec144a3f_0_154"/>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8" name="Google Shape;198;g1f1ec144a3f_0_154"/>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199" name="Google Shape;199;g1f1ec144a3f_0_154"/>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0" name="Google Shape;200;g1f1ec144a3f_0_154"/>
          <p:cNvPicPr preferRelativeResize="0"/>
          <p:nvPr/>
        </p:nvPicPr>
        <p:blipFill rotWithShape="1">
          <a:blip r:embed="rId3">
            <a:alphaModFix/>
          </a:blip>
          <a:srcRect b="0" l="0" r="0" t="0"/>
          <a:stretch/>
        </p:blipFill>
        <p:spPr>
          <a:xfrm>
            <a:off x="0" y="135015"/>
            <a:ext cx="2451970" cy="682957"/>
          </a:xfrm>
          <a:prstGeom prst="rect">
            <a:avLst/>
          </a:prstGeom>
          <a:noFill/>
          <a:ln>
            <a:noFill/>
          </a:ln>
        </p:spPr>
      </p:pic>
      <p:sp>
        <p:nvSpPr>
          <p:cNvPr id="201" name="Google Shape;201;g1f1ec144a3f_0_154"/>
          <p:cNvSpPr txBox="1"/>
          <p:nvPr/>
        </p:nvSpPr>
        <p:spPr>
          <a:xfrm>
            <a:off x="749175" y="2274297"/>
            <a:ext cx="79227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640"/>
              </a:spcBef>
              <a:spcAft>
                <a:spcPts val="0"/>
              </a:spcAft>
              <a:buClr>
                <a:srgbClr val="000000"/>
              </a:buClr>
              <a:buSzPts val="2400"/>
              <a:buFont typeface="Arial"/>
              <a:buNone/>
            </a:pPr>
            <a:r>
              <a:rPr b="1" i="0" lang="en-US" sz="4400" u="none" cap="none" strike="noStrike">
                <a:solidFill>
                  <a:schemeClr val="dk1"/>
                </a:solidFill>
                <a:latin typeface="Open Sans"/>
                <a:ea typeface="Open Sans"/>
                <a:cs typeface="Open Sans"/>
                <a:sym typeface="Open Sans"/>
              </a:rPr>
              <a:t>FY25 Appropriations</a:t>
            </a:r>
            <a:endParaRPr b="0" i="0" sz="4400" u="none" cap="none" strike="noStrik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d9b0211098_0_5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08" name="Google Shape;208;g1d9b0211098_0_5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09" name="Google Shape;209;g1d9b0211098_0_58"/>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p:txBody>
      </p:sp>
      <p:sp>
        <p:nvSpPr>
          <p:cNvPr id="210" name="Google Shape;210;g1d9b0211098_0_58"/>
          <p:cNvSpPr/>
          <p:nvPr/>
        </p:nvSpPr>
        <p:spPr>
          <a:xfrm>
            <a:off x="403275" y="56600"/>
            <a:ext cx="396300" cy="248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g1d9b0211098_0_58"/>
          <p:cNvPicPr preferRelativeResize="0"/>
          <p:nvPr/>
        </p:nvPicPr>
        <p:blipFill rotWithShape="1">
          <a:blip r:embed="rId3">
            <a:alphaModFix/>
          </a:blip>
          <a:srcRect b="0" l="0" r="0" t="0"/>
          <a:stretch/>
        </p:blipFill>
        <p:spPr>
          <a:xfrm>
            <a:off x="0" y="135015"/>
            <a:ext cx="2451970" cy="682957"/>
          </a:xfrm>
          <a:prstGeom prst="rect">
            <a:avLst/>
          </a:prstGeom>
          <a:noFill/>
          <a:ln>
            <a:noFill/>
          </a:ln>
        </p:spPr>
      </p:pic>
      <p:pic>
        <p:nvPicPr>
          <p:cNvPr id="212" name="Google Shape;212;g1d9b0211098_0_58"/>
          <p:cNvPicPr preferRelativeResize="0"/>
          <p:nvPr/>
        </p:nvPicPr>
        <p:blipFill rotWithShape="1">
          <a:blip r:embed="rId4">
            <a:alphaModFix/>
          </a:blip>
          <a:srcRect b="0" l="0" r="0" t="0"/>
          <a:stretch/>
        </p:blipFill>
        <p:spPr>
          <a:xfrm>
            <a:off x="0" y="0"/>
            <a:ext cx="9170415" cy="5143499"/>
          </a:xfrm>
          <a:prstGeom prst="rect">
            <a:avLst/>
          </a:prstGeom>
          <a:noFill/>
          <a:ln>
            <a:noFill/>
          </a:ln>
        </p:spPr>
      </p:pic>
      <p:sp>
        <p:nvSpPr>
          <p:cNvPr id="213" name="Google Shape;213;g1d9b0211098_0_58"/>
          <p:cNvSpPr txBox="1"/>
          <p:nvPr/>
        </p:nvSpPr>
        <p:spPr>
          <a:xfrm>
            <a:off x="495350" y="-3"/>
            <a:ext cx="7922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640"/>
              </a:spcBef>
              <a:spcAft>
                <a:spcPts val="0"/>
              </a:spcAft>
              <a:buClr>
                <a:srgbClr val="000000"/>
              </a:buClr>
              <a:buSzPts val="2400"/>
              <a:buFont typeface="Arial"/>
              <a:buNone/>
            </a:pPr>
            <a:r>
              <a:rPr b="1" i="0" lang="en-US" sz="2400" u="sng" cap="none" strike="noStrike">
                <a:solidFill>
                  <a:schemeClr val="lt2"/>
                </a:solidFill>
                <a:latin typeface="Open Sans"/>
                <a:ea typeface="Open Sans"/>
                <a:cs typeface="Open Sans"/>
                <a:sym typeface="Open Sans"/>
              </a:rPr>
              <a:t>FY25 Appropriations</a:t>
            </a:r>
            <a:endParaRPr b="0" i="0" sz="2400" u="sng" cap="none" strike="noStrike">
              <a:solidFill>
                <a:schemeClr val="lt2"/>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defefad41a_0_0"/>
          <p:cNvSpPr txBox="1"/>
          <p:nvPr>
            <p:ph type="title"/>
          </p:nvPr>
        </p:nvSpPr>
        <p:spPr>
          <a:xfrm>
            <a:off x="2853650" y="52100"/>
            <a:ext cx="4367700" cy="1091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5600"/>
              <a:t>Congrats!</a:t>
            </a:r>
            <a:r>
              <a:rPr b="1" lang="en-US" sz="5600"/>
              <a:t> </a:t>
            </a:r>
            <a:endParaRPr b="1" sz="5600"/>
          </a:p>
        </p:txBody>
      </p:sp>
      <p:pic>
        <p:nvPicPr>
          <p:cNvPr id="220" name="Google Shape;220;g2defefad41a_0_0"/>
          <p:cNvPicPr preferRelativeResize="0"/>
          <p:nvPr/>
        </p:nvPicPr>
        <p:blipFill rotWithShape="1">
          <a:blip r:embed="rId3">
            <a:alphaModFix/>
          </a:blip>
          <a:srcRect b="0" l="0" r="0" t="0"/>
          <a:stretch/>
        </p:blipFill>
        <p:spPr>
          <a:xfrm>
            <a:off x="0" y="135015"/>
            <a:ext cx="2451970" cy="682957"/>
          </a:xfrm>
          <a:prstGeom prst="rect">
            <a:avLst/>
          </a:prstGeom>
          <a:noFill/>
          <a:ln>
            <a:noFill/>
          </a:ln>
        </p:spPr>
      </p:pic>
      <p:graphicFrame>
        <p:nvGraphicFramePr>
          <p:cNvPr id="221" name="Google Shape;221;g2defefad41a_0_0"/>
          <p:cNvGraphicFramePr/>
          <p:nvPr/>
        </p:nvGraphicFramePr>
        <p:xfrm>
          <a:off x="570938" y="1362075"/>
          <a:ext cx="3000000" cy="3000000"/>
        </p:xfrm>
        <a:graphic>
          <a:graphicData uri="http://schemas.openxmlformats.org/drawingml/2006/table">
            <a:tbl>
              <a:tblPr>
                <a:noFill/>
                <a:tableStyleId>{0E1E4665-46E4-4E43-B544-0687C1F90854}</a:tableStyleId>
              </a:tblPr>
              <a:tblGrid>
                <a:gridCol w="1600425"/>
                <a:gridCol w="1600425"/>
                <a:gridCol w="1600425"/>
                <a:gridCol w="1600425"/>
                <a:gridCol w="1600425"/>
              </a:tblGrid>
              <a:tr h="600325">
                <a:tc>
                  <a:txBody>
                    <a:bodyPr/>
                    <a:lstStyle/>
                    <a:p>
                      <a:pPr indent="0" lvl="0" marL="0" rtl="0" algn="l">
                        <a:spcBef>
                          <a:spcPts val="0"/>
                        </a:spcBef>
                        <a:spcAft>
                          <a:spcPts val="0"/>
                        </a:spcAft>
                        <a:buNone/>
                      </a:pPr>
                      <a:r>
                        <a:rPr b="1" lang="en-US" sz="1700"/>
                        <a:t>Dear Colleague Letters</a:t>
                      </a:r>
                      <a:endParaRPr b="1" sz="1700"/>
                    </a:p>
                  </a:txBody>
                  <a:tcPr marT="91425" marB="91425" marR="91425" marL="91425"/>
                </a:tc>
                <a:tc>
                  <a:txBody>
                    <a:bodyPr/>
                    <a:lstStyle/>
                    <a:p>
                      <a:pPr indent="0" lvl="0" marL="0" rtl="0" algn="ctr">
                        <a:spcBef>
                          <a:spcPts val="0"/>
                        </a:spcBef>
                        <a:spcAft>
                          <a:spcPts val="0"/>
                        </a:spcAft>
                        <a:buNone/>
                      </a:pPr>
                      <a:r>
                        <a:rPr b="1" lang="en-US" sz="1800"/>
                        <a:t>House FY25</a:t>
                      </a:r>
                      <a:endParaRPr b="1" sz="18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1800"/>
                        <a:t>House FY24</a:t>
                      </a:r>
                      <a:endParaRPr b="1" sz="1800"/>
                    </a:p>
                  </a:txBody>
                  <a:tcPr marT="91425" marB="91425" marR="91425" marL="91425" anchor="ctr"/>
                </a:tc>
                <a:tc>
                  <a:txBody>
                    <a:bodyPr/>
                    <a:lstStyle/>
                    <a:p>
                      <a:pPr indent="0" lvl="0" marL="0" rtl="0" algn="ctr">
                        <a:spcBef>
                          <a:spcPts val="0"/>
                        </a:spcBef>
                        <a:spcAft>
                          <a:spcPts val="0"/>
                        </a:spcAft>
                        <a:buNone/>
                      </a:pPr>
                      <a:r>
                        <a:rPr b="1" lang="en-US" sz="1800"/>
                        <a:t>Senate FY25</a:t>
                      </a:r>
                      <a:endParaRPr b="1" sz="18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1800"/>
                        <a:t>Senate FY24</a:t>
                      </a:r>
                      <a:endParaRPr b="1" sz="1800"/>
                    </a:p>
                  </a:txBody>
                  <a:tcPr marT="91425" marB="91425" marR="91425" marL="91425" anchor="ctr"/>
                </a:tc>
              </a:tr>
              <a:tr h="923625">
                <a:tc>
                  <a:txBody>
                    <a:bodyPr/>
                    <a:lstStyle/>
                    <a:p>
                      <a:pPr indent="0" lvl="0" marL="0" rtl="0" algn="l">
                        <a:spcBef>
                          <a:spcPts val="0"/>
                        </a:spcBef>
                        <a:spcAft>
                          <a:spcPts val="0"/>
                        </a:spcAft>
                        <a:buNone/>
                      </a:pPr>
                      <a:r>
                        <a:rPr b="1" lang="en-US" sz="1700"/>
                        <a:t>MNCH, Gavi, Nutrition</a:t>
                      </a:r>
                      <a:endParaRPr b="1" sz="1700"/>
                    </a:p>
                  </a:txBody>
                  <a:tcPr marT="91425" marB="91425" marR="91425" marL="91425"/>
                </a:tc>
                <a:tc>
                  <a:txBody>
                    <a:bodyPr/>
                    <a:lstStyle/>
                    <a:p>
                      <a:pPr indent="0" lvl="0" marL="0" rtl="0" algn="ctr">
                        <a:spcBef>
                          <a:spcPts val="0"/>
                        </a:spcBef>
                        <a:spcAft>
                          <a:spcPts val="0"/>
                        </a:spcAft>
                        <a:buNone/>
                      </a:pPr>
                      <a:r>
                        <a:rPr b="1" lang="en-US" sz="2200"/>
                        <a:t>138</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154</a:t>
                      </a:r>
                      <a:endParaRPr b="1" sz="2200"/>
                    </a:p>
                  </a:txBody>
                  <a:tcPr marT="91425" marB="91425" marR="91425" marL="91425" anchor="ctr"/>
                </a:tc>
                <a:tc>
                  <a:txBody>
                    <a:bodyPr/>
                    <a:lstStyle/>
                    <a:p>
                      <a:pPr indent="0" lvl="0" marL="0" rtl="0" algn="ctr">
                        <a:spcBef>
                          <a:spcPts val="0"/>
                        </a:spcBef>
                        <a:spcAft>
                          <a:spcPts val="0"/>
                        </a:spcAft>
                        <a:buNone/>
                      </a:pPr>
                      <a:r>
                        <a:rPr b="1" lang="en-US" sz="2200"/>
                        <a:t>39</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42</a:t>
                      </a:r>
                      <a:endParaRPr b="1" sz="2200"/>
                    </a:p>
                  </a:txBody>
                  <a:tcPr marT="91425" marB="91425" marR="91425" marL="91425" anchor="ctr"/>
                </a:tc>
              </a:tr>
              <a:tr h="600325">
                <a:tc>
                  <a:txBody>
                    <a:bodyPr/>
                    <a:lstStyle/>
                    <a:p>
                      <a:pPr indent="0" lvl="0" marL="0" rtl="0" algn="l">
                        <a:spcBef>
                          <a:spcPts val="0"/>
                        </a:spcBef>
                        <a:spcAft>
                          <a:spcPts val="0"/>
                        </a:spcAft>
                        <a:buNone/>
                      </a:pPr>
                      <a:r>
                        <a:rPr b="1" lang="en-US" sz="1700"/>
                        <a:t>TB</a:t>
                      </a:r>
                      <a:endParaRPr b="1" sz="1700"/>
                    </a:p>
                  </a:txBody>
                  <a:tcPr marT="91425" marB="91425" marR="91425" marL="91425"/>
                </a:tc>
                <a:tc>
                  <a:txBody>
                    <a:bodyPr/>
                    <a:lstStyle/>
                    <a:p>
                      <a:pPr indent="0" lvl="0" marL="0" rtl="0" algn="ctr">
                        <a:spcBef>
                          <a:spcPts val="0"/>
                        </a:spcBef>
                        <a:spcAft>
                          <a:spcPts val="0"/>
                        </a:spcAft>
                        <a:buNone/>
                      </a:pPr>
                      <a:r>
                        <a:rPr b="1" lang="en-US" sz="2200"/>
                        <a:t>131</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129</a:t>
                      </a:r>
                      <a:endParaRPr b="1" sz="2200"/>
                    </a:p>
                  </a:txBody>
                  <a:tcPr marT="91425" marB="91425" marR="91425" marL="91425" anchor="ctr"/>
                </a:tc>
                <a:tc>
                  <a:txBody>
                    <a:bodyPr/>
                    <a:lstStyle/>
                    <a:p>
                      <a:pPr indent="0" lvl="0" marL="0" rtl="0" algn="ctr">
                        <a:spcBef>
                          <a:spcPts val="0"/>
                        </a:spcBef>
                        <a:spcAft>
                          <a:spcPts val="0"/>
                        </a:spcAft>
                        <a:buNone/>
                      </a:pPr>
                      <a:r>
                        <a:rPr b="1" lang="en-US" sz="2200"/>
                        <a:t>26</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33*</a:t>
                      </a:r>
                      <a:endParaRPr b="1" sz="2200"/>
                    </a:p>
                  </a:txBody>
                  <a:tcPr marT="91425" marB="91425" marR="91425" marL="91425" anchor="ctr"/>
                </a:tc>
              </a:tr>
              <a:tr h="600325">
                <a:tc>
                  <a:txBody>
                    <a:bodyPr/>
                    <a:lstStyle/>
                    <a:p>
                      <a:pPr indent="0" lvl="0" marL="0" rtl="0" algn="l">
                        <a:spcBef>
                          <a:spcPts val="0"/>
                        </a:spcBef>
                        <a:spcAft>
                          <a:spcPts val="0"/>
                        </a:spcAft>
                        <a:buNone/>
                      </a:pPr>
                      <a:r>
                        <a:rPr b="1" lang="en-US" sz="1700"/>
                        <a:t>Global Fund</a:t>
                      </a:r>
                      <a:endParaRPr b="1" sz="1700"/>
                    </a:p>
                  </a:txBody>
                  <a:tcPr marT="91425" marB="91425" marR="91425" marL="91425"/>
                </a:tc>
                <a:tc>
                  <a:txBody>
                    <a:bodyPr/>
                    <a:lstStyle/>
                    <a:p>
                      <a:pPr indent="0" lvl="0" marL="0" rtl="0" algn="ctr">
                        <a:spcBef>
                          <a:spcPts val="0"/>
                        </a:spcBef>
                        <a:spcAft>
                          <a:spcPts val="0"/>
                        </a:spcAft>
                        <a:buNone/>
                      </a:pPr>
                      <a:r>
                        <a:rPr b="1" lang="en-US" sz="2200"/>
                        <a:t>161</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144</a:t>
                      </a:r>
                      <a:endParaRPr b="1" sz="2200"/>
                    </a:p>
                  </a:txBody>
                  <a:tcPr marT="91425" marB="91425" marR="91425" marL="91425" anchor="ctr"/>
                </a:tc>
                <a:tc>
                  <a:txBody>
                    <a:bodyPr/>
                    <a:lstStyle/>
                    <a:p>
                      <a:pPr indent="0" lvl="0" marL="0" rtl="0" algn="ctr">
                        <a:spcBef>
                          <a:spcPts val="0"/>
                        </a:spcBef>
                        <a:spcAft>
                          <a:spcPts val="0"/>
                        </a:spcAft>
                        <a:buNone/>
                      </a:pPr>
                      <a:r>
                        <a:rPr b="1" lang="en-US" sz="2200"/>
                        <a:t>36</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38</a:t>
                      </a:r>
                      <a:endParaRPr b="1" sz="2200"/>
                    </a:p>
                  </a:txBody>
                  <a:tcPr marT="91425" marB="91425" marR="91425" marL="91425" anchor="ctr"/>
                </a:tc>
              </a:tr>
              <a:tr h="600325">
                <a:tc>
                  <a:txBody>
                    <a:bodyPr/>
                    <a:lstStyle/>
                    <a:p>
                      <a:pPr indent="0" lvl="0" marL="0" rtl="0" algn="l">
                        <a:spcBef>
                          <a:spcPts val="0"/>
                        </a:spcBef>
                        <a:spcAft>
                          <a:spcPts val="0"/>
                        </a:spcAft>
                        <a:buNone/>
                      </a:pPr>
                      <a:r>
                        <a:rPr b="1" lang="en-US" sz="1700"/>
                        <a:t>Education</a:t>
                      </a:r>
                      <a:endParaRPr b="1" sz="1700"/>
                    </a:p>
                  </a:txBody>
                  <a:tcPr marT="91425" marB="91425" marR="91425" marL="91425"/>
                </a:tc>
                <a:tc>
                  <a:txBody>
                    <a:bodyPr/>
                    <a:lstStyle/>
                    <a:p>
                      <a:pPr indent="0" lvl="0" marL="0" rtl="0" algn="ctr">
                        <a:spcBef>
                          <a:spcPts val="0"/>
                        </a:spcBef>
                        <a:spcAft>
                          <a:spcPts val="0"/>
                        </a:spcAft>
                        <a:buNone/>
                      </a:pPr>
                      <a:r>
                        <a:rPr b="1" lang="en-US" sz="2200"/>
                        <a:t>115</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129</a:t>
                      </a:r>
                      <a:endParaRPr b="1" sz="2200"/>
                    </a:p>
                  </a:txBody>
                  <a:tcPr marT="91425" marB="91425" marR="91425" marL="91425" anchor="ctr"/>
                </a:tc>
                <a:tc>
                  <a:txBody>
                    <a:bodyPr/>
                    <a:lstStyle/>
                    <a:p>
                      <a:pPr indent="0" lvl="0" marL="0" rtl="0" algn="ctr">
                        <a:spcBef>
                          <a:spcPts val="0"/>
                        </a:spcBef>
                        <a:spcAft>
                          <a:spcPts val="0"/>
                        </a:spcAft>
                        <a:buNone/>
                      </a:pPr>
                      <a:r>
                        <a:rPr b="1" lang="en-US" sz="2200"/>
                        <a:t>33</a:t>
                      </a:r>
                      <a:endParaRPr b="1" sz="2200"/>
                    </a:p>
                  </a:txBody>
                  <a:tcPr marT="91425" marB="91425" marR="91425" marL="91425" anchor="ctr">
                    <a:solidFill>
                      <a:srgbClr val="C9DAF8"/>
                    </a:solidFill>
                  </a:tcPr>
                </a:tc>
                <a:tc>
                  <a:txBody>
                    <a:bodyPr/>
                    <a:lstStyle/>
                    <a:p>
                      <a:pPr indent="0" lvl="0" marL="0" rtl="0" algn="ctr">
                        <a:spcBef>
                          <a:spcPts val="0"/>
                        </a:spcBef>
                        <a:spcAft>
                          <a:spcPts val="0"/>
                        </a:spcAft>
                        <a:buNone/>
                      </a:pPr>
                      <a:r>
                        <a:rPr b="1" lang="en-US" sz="2200"/>
                        <a:t>36</a:t>
                      </a:r>
                      <a:endParaRPr b="1" sz="2200"/>
                    </a:p>
                  </a:txBody>
                  <a:tcPr marT="91425" marB="91425" marR="91425" marL="91425"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defefad41a_0_18"/>
          <p:cNvSpPr txBox="1"/>
          <p:nvPr>
            <p:ph type="title"/>
          </p:nvPr>
        </p:nvSpPr>
        <p:spPr>
          <a:xfrm>
            <a:off x="2328750" y="199125"/>
            <a:ext cx="5042100" cy="10911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lang="en-US" sz="5600"/>
              <a:t>What to do?</a:t>
            </a:r>
            <a:r>
              <a:rPr b="1" lang="en-US" sz="5600"/>
              <a:t> </a:t>
            </a:r>
            <a:endParaRPr b="1" sz="5600"/>
          </a:p>
        </p:txBody>
      </p:sp>
      <p:pic>
        <p:nvPicPr>
          <p:cNvPr id="228" name="Google Shape;228;g2defefad41a_0_18"/>
          <p:cNvPicPr preferRelativeResize="0"/>
          <p:nvPr/>
        </p:nvPicPr>
        <p:blipFill rotWithShape="1">
          <a:blip r:embed="rId3">
            <a:alphaModFix/>
          </a:blip>
          <a:srcRect b="0" l="0" r="0" t="0"/>
          <a:stretch/>
        </p:blipFill>
        <p:spPr>
          <a:xfrm>
            <a:off x="0" y="348672"/>
            <a:ext cx="1778000" cy="495225"/>
          </a:xfrm>
          <a:prstGeom prst="rect">
            <a:avLst/>
          </a:prstGeom>
          <a:noFill/>
          <a:ln>
            <a:noFill/>
          </a:ln>
        </p:spPr>
      </p:pic>
      <p:sp>
        <p:nvSpPr>
          <p:cNvPr id="229" name="Google Shape;229;g2defefad41a_0_18"/>
          <p:cNvSpPr txBox="1"/>
          <p:nvPr>
            <p:ph type="title"/>
          </p:nvPr>
        </p:nvSpPr>
        <p:spPr>
          <a:xfrm>
            <a:off x="299100" y="1655750"/>
            <a:ext cx="8844900" cy="2681400"/>
          </a:xfrm>
          <a:prstGeom prst="rect">
            <a:avLst/>
          </a:prstGeom>
          <a:noFill/>
          <a:ln>
            <a:noFill/>
          </a:ln>
        </p:spPr>
        <p:txBody>
          <a:bodyPr anchorCtr="0" anchor="ctr" bIns="45700" lIns="91425" spcFirstLastPara="1" rIns="91425" wrap="square" tIns="45700">
            <a:normAutofit fontScale="90000"/>
          </a:bodyPr>
          <a:lstStyle/>
          <a:p>
            <a:pPr indent="-331470" lvl="0" marL="457200" rtl="0" algn="l">
              <a:lnSpc>
                <a:spcPct val="100000"/>
              </a:lnSpc>
              <a:spcBef>
                <a:spcPts val="0"/>
              </a:spcBef>
              <a:spcAft>
                <a:spcPts val="0"/>
              </a:spcAft>
              <a:buSzPct val="40909"/>
              <a:buChar char="●"/>
            </a:pPr>
            <a:r>
              <a:rPr lang="en-US"/>
              <a:t>Thank members who signed: </a:t>
            </a:r>
            <a:r>
              <a:rPr lang="en-US" u="sng">
                <a:solidFill>
                  <a:schemeClr val="hlink"/>
                </a:solidFill>
                <a:hlinkClick r:id="rId4"/>
              </a:rPr>
              <a:t>see the FY25 scorecard</a:t>
            </a:r>
            <a:r>
              <a:rPr lang="en-US"/>
              <a:t>.</a:t>
            </a:r>
            <a:endParaRPr/>
          </a:p>
          <a:p>
            <a:pPr indent="-331470" lvl="0" marL="457200" rtl="0" algn="l">
              <a:lnSpc>
                <a:spcPct val="100000"/>
              </a:lnSpc>
              <a:spcBef>
                <a:spcPts val="0"/>
              </a:spcBef>
              <a:spcAft>
                <a:spcPts val="0"/>
              </a:spcAft>
              <a:buSzPct val="40909"/>
              <a:buChar char="●"/>
            </a:pPr>
            <a:r>
              <a:rPr lang="en-US"/>
              <a:t>See and share the signed letters! </a:t>
            </a:r>
            <a:r>
              <a:rPr lang="en-US" u="sng">
                <a:solidFill>
                  <a:schemeClr val="hlink"/>
                </a:solidFill>
                <a:hlinkClick r:id="rId5"/>
              </a:rPr>
              <a:t>Find them here</a:t>
            </a:r>
            <a:r>
              <a:rPr lang="en-US"/>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2">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2021-04-20T20:20:28Z</dcterms:created>
  <dc:creator>Ken Patterson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0x010100BAD9F741CC910640BB95713E7ADDE735</vt:lpwstr>
  </property>
  <property fmtid="{D5CDD505-2E9C-101B-9397-08002B2CF9AE}" pid="3" name="MediaServiceImageTags">
    <vt:lpwstr/>
  </property>
</Properties>
</file>