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YMTd495pjgk05YnFctH5gnOp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3d12d7d18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73d12d7d18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Susan</a:t>
            </a:r>
            <a:endParaRPr/>
          </a:p>
        </p:txBody>
      </p:sp>
      <p:sp>
        <p:nvSpPr>
          <p:cNvPr id="218" name="Google Shape;218;g273d12d7d18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Karyne &amp; Daiana </a:t>
            </a:r>
            <a:endParaRPr/>
          </a:p>
        </p:txBody>
      </p:sp>
      <p:sp>
        <p:nvSpPr>
          <p:cNvPr id="228" name="Google Shape;22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1ba38bafd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1ba38bafd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Karyne &amp; Daiana </a:t>
            </a:r>
            <a:endParaRPr/>
          </a:p>
        </p:txBody>
      </p:sp>
      <p:sp>
        <p:nvSpPr>
          <p:cNvPr id="238" name="Google Shape;238;g21ba38bafd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Karyne</a:t>
            </a:r>
            <a:endParaRPr/>
          </a:p>
        </p:txBody>
      </p:sp>
      <p:sp>
        <p:nvSpPr>
          <p:cNvPr id="248" name="Google Shape;2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4" name="Google Shape;25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1ba0b16cb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1ba0b16c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1"/>
              <a:t>Karyne</a:t>
            </a:r>
            <a:endParaRPr i="1"/>
          </a:p>
          <a:p>
            <a:pPr marL="0" marR="0" lvl="0" indent="0" algn="l" rtl="0">
              <a:lnSpc>
                <a:spcPct val="100000"/>
              </a:lnSpc>
              <a:spcBef>
                <a:spcPts val="0"/>
              </a:spcBef>
              <a:spcAft>
                <a:spcPts val="0"/>
              </a:spcAft>
              <a:buClr>
                <a:schemeClr val="dk1"/>
              </a:buClr>
              <a:buSzPts val="1200"/>
              <a:buFont typeface="Calibri"/>
              <a:buNone/>
            </a:pPr>
            <a:r>
              <a:rPr lang="en-US"/>
              <a:t>https://www.gavi.org/vaccineswork/global-immunisation-2023-7-things-you-need-know</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2" name="Google Shape;262;g21ba0b16cb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1ba0b16cb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1ba0b16cb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1"/>
              <a:t>Karyne</a:t>
            </a:r>
            <a:endParaRPr i="1"/>
          </a:p>
          <a:p>
            <a:pPr marL="0" marR="0" lvl="0" indent="0" algn="l" rtl="0">
              <a:lnSpc>
                <a:spcPct val="100000"/>
              </a:lnSpc>
              <a:spcBef>
                <a:spcPts val="0"/>
              </a:spcBef>
              <a:spcAft>
                <a:spcPts val="0"/>
              </a:spcAft>
              <a:buClr>
                <a:schemeClr val="dk1"/>
              </a:buClr>
              <a:buSzPts val="1200"/>
              <a:buFont typeface="Calibri"/>
              <a:buNone/>
            </a:pPr>
            <a:r>
              <a:rPr lang="en-US"/>
              <a:t>https://www.gavi.org/vaccineswork/global-immunisation-2023-7-things-you-need-know</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2" name="Google Shape;272;g21ba0b16cb5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a:t>Karyne</a:t>
            </a:r>
            <a:endParaRPr/>
          </a:p>
        </p:txBody>
      </p:sp>
      <p:sp>
        <p:nvSpPr>
          <p:cNvPr id="278" name="Google Shape;2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285" name="Google Shape;28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baef1ccdb8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baef1ccdb8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297" name="Google Shape;297;g2baef1ccdb8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Susan (also introduce myself, Karyne, Margaret and Leslye and all coaches who are there)</a:t>
            </a: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1" i="0" u="none" strike="noStrike">
                <a:solidFill>
                  <a:srgbClr val="000000"/>
                </a:solidFill>
                <a:latin typeface="Arial"/>
                <a:ea typeface="Arial"/>
                <a:cs typeface="Arial"/>
                <a:sym typeface="Arial"/>
              </a:rPr>
              <a:t>8:30-8:35 PM:</a:t>
            </a:r>
            <a:r>
              <a:rPr lang="en-US" sz="1800" b="0" i="0" u="none" strike="noStrike">
                <a:solidFill>
                  <a:srgbClr val="000000"/>
                </a:solidFill>
                <a:latin typeface="Arial"/>
                <a:ea typeface="Arial"/>
                <a:cs typeface="Arial"/>
                <a:sym typeface="Arial"/>
              </a:rPr>
              <a:t> </a:t>
            </a:r>
            <a:r>
              <a:rPr lang="en-US" sz="1800" b="1" i="0" u="none" strike="noStrike">
                <a:solidFill>
                  <a:srgbClr val="000000"/>
                </a:solidFill>
                <a:latin typeface="Arial"/>
                <a:ea typeface="Arial"/>
                <a:cs typeface="Arial"/>
                <a:sym typeface="Arial"/>
              </a:rPr>
              <a:t>Welcome/Introductions (Leslye)</a:t>
            </a:r>
            <a:endParaRPr b="0"/>
          </a:p>
          <a:p>
            <a:pPr marL="457200" lvl="0" indent="-228600" algn="l" rtl="0">
              <a:lnSpc>
                <a:spcPct val="100000"/>
              </a:lnSpc>
              <a:spcBef>
                <a:spcPts val="0"/>
              </a:spcBef>
              <a:spcAft>
                <a:spcPts val="0"/>
              </a:spcAft>
              <a:buSzPts val="1400"/>
              <a:buFont typeface="Arial"/>
              <a:buChar char="•"/>
            </a:pPr>
            <a:r>
              <a:rPr lang="en-US" sz="1800" b="0" i="1" u="none" strike="noStrike">
                <a:solidFill>
                  <a:srgbClr val="000000"/>
                </a:solidFill>
                <a:latin typeface="Arial"/>
                <a:ea typeface="Arial"/>
                <a:cs typeface="Arial"/>
                <a:sym typeface="Arial"/>
              </a:rPr>
              <a:t>Susan &amp; Karyne can check for new names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new folks to introduce themselves in the chat and share about their interest in advocacy</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Intro to vision and values of both organizations, provide the links to full statements</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marL="0" lvl="0" indent="0" algn="l" rtl="0">
              <a:lnSpc>
                <a:spcPct val="100000"/>
              </a:lnSpc>
              <a:spcBef>
                <a:spcPts val="0"/>
              </a:spcBef>
              <a:spcAft>
                <a:spcPts val="0"/>
              </a:spcAft>
              <a:buSzPts val="1400"/>
              <a:buNone/>
            </a:pPr>
            <a:endParaRPr i="1"/>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11ba7f0995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endParaRPr sz="1100"/>
          </a:p>
        </p:txBody>
      </p:sp>
      <p:sp>
        <p:nvSpPr>
          <p:cNvPr id="308" name="Google Shape;308;g211ba7f099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ba38bafd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endParaRPr sz="1100"/>
          </a:p>
        </p:txBody>
      </p:sp>
      <p:sp>
        <p:nvSpPr>
          <p:cNvPr id="315" name="Google Shape;315;g21ba38baf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a:t>Susan</a:t>
            </a:r>
            <a:endParaRPr i="1"/>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Together Women Rise:</a:t>
            </a:r>
            <a:endParaRPr b="0"/>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Arial"/>
                <a:ea typeface="Arial"/>
                <a:cs typeface="Arial"/>
                <a:sym typeface="Arial"/>
              </a:rPr>
              <a:t>Vision</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Together Women Rise envisions a world where every person has the same opportunities to thrive regardless of their gender or where they live.</a:t>
            </a:r>
            <a:endParaRPr b="0"/>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Arial"/>
                <a:ea typeface="Arial"/>
                <a:cs typeface="Arial"/>
                <a:sym typeface="Arial"/>
              </a:rPr>
              <a:t>Gender Equality Beliefs</a:t>
            </a:r>
            <a:endParaRPr b="0"/>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a:p>
          <a:p>
            <a:pPr marL="457200" marR="0" lvl="0" indent="-228600" algn="l" rtl="0">
              <a:lnSpc>
                <a:spcPct val="100000"/>
              </a:lnSpc>
              <a:spcBef>
                <a:spcPts val="0"/>
              </a:spcBef>
              <a:spcAft>
                <a:spcPts val="0"/>
              </a:spcAft>
              <a:buClr>
                <a:srgbClr val="000000"/>
              </a:buClr>
              <a:buSzPts val="1400"/>
              <a:buFont typeface="Arial"/>
              <a:buNone/>
            </a:pPr>
            <a:br>
              <a:rPr lang="en-US" b="0"/>
            </a:b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https://togetherwomenrise.org/our-anti-oppression-commitment/</a:t>
            </a:r>
            <a:br>
              <a:rPr lang="en-US" sz="1800" b="1" i="0" u="sng" strike="noStrik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br>
            <a:endParaRPr i="1"/>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a:t>Susan</a:t>
            </a:r>
            <a:endParaRPr i="1"/>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sz="1800" b="0" i="0" u="none" strike="noStrike">
                <a:solidFill>
                  <a:srgbClr val="000000"/>
                </a:solidFill>
                <a:latin typeface="Arial"/>
                <a:ea typeface="Arial"/>
                <a:cs typeface="Arial"/>
                <a:sym typeface="Arial"/>
              </a:rPr>
              <a:t>RESULTS Anti-Oppression Statement: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https://results.org/volunteers/anti-oppression</a:t>
            </a:r>
            <a:r>
              <a:rPr lang="en-US" sz="1800" b="0" i="0" u="none" strike="noStrike">
                <a:solidFill>
                  <a:srgbClr val="000000"/>
                </a:solidFill>
                <a:latin typeface="Arial"/>
                <a:ea typeface="Arial"/>
                <a:cs typeface="Arial"/>
                <a:sym typeface="Arial"/>
              </a:rPr>
              <a:t> </a:t>
            </a:r>
            <a:endParaRPr i="1"/>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Karyne</a:t>
            </a:r>
            <a:endParaRPr/>
          </a:p>
        </p:txBody>
      </p:sp>
      <p:sp>
        <p:nvSpPr>
          <p:cNvPr id="179" name="Google Shape;17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Karyne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6" name="Google Shape;18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https://www.gavi.org/news/media-room/protecting-more-children-gavi-vaccine-alliance-plans-next-5-year-period </a:t>
            </a:r>
            <a:endParaRPr/>
          </a:p>
        </p:txBody>
      </p:sp>
      <p:sp>
        <p:nvSpPr>
          <p:cNvPr id="196" name="Google Shape;1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https://digital.sciencehistory.org/works/wp988j884</a:t>
            </a:r>
            <a:endParaRPr/>
          </a:p>
        </p:txBody>
      </p:sp>
      <p:sp>
        <p:nvSpPr>
          <p:cNvPr id="211" name="Google Shape;21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9" name="Google Shape;109;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1" name="Google Shape;3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6">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3">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4">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hyperlink" Target="https://docs.google.com/document/d/1xldH9zKqH6PouzT3MVPnKr3xCwfF787A/edit?usp=sharing&amp;ouid=108788808284120394168&amp;rtpof=true&amp;sd=tru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FirstName.LastName@mail.house.gov"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s02web.zoom.us/meeting/register/tZMldu2tqDgiGtdy9NX0nqD2-xNAfghVUWsh#/registration"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results.zoom.us/meeting/register/tJwsf-msqjwqGdxz2oeF9_V7pTldXGJgJ8T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www.gavi.org/sites/default/files/programmes-impact/our-impact/Gavi-Facts-and-figures-October-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Monthly Webinar</a:t>
            </a:r>
            <a:endParaRPr>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a:solidFill>
                  <a:schemeClr val="dk1"/>
                </a:solidFill>
                <a:latin typeface="Open Sans"/>
                <a:ea typeface="Open Sans"/>
                <a:cs typeface="Open Sans"/>
                <a:sym typeface="Open Sans"/>
              </a:rPr>
              <a:t>July 16, 2024</a:t>
            </a:r>
            <a:endParaRPr sz="1900" b="1" i="0" u="none" strike="noStrike" cap="none">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73d12d7d18_1_13"/>
          <p:cNvSpPr txBox="1">
            <a:spLocks noGrp="1"/>
          </p:cNvSpPr>
          <p:nvPr>
            <p:ph type="subTitle" idx="1"/>
          </p:nvPr>
        </p:nvSpPr>
        <p:spPr>
          <a:xfrm>
            <a:off x="1861521" y="102337"/>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21" name="Google Shape;221;g273d12d7d18_1_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222" name="Google Shape;222;g273d12d7d18_1_1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3" name="Google Shape;223;g273d12d7d18_1_13"/>
          <p:cNvSpPr txBox="1">
            <a:spLocks noGrp="1"/>
          </p:cNvSpPr>
          <p:nvPr>
            <p:ph type="subTitle" idx="1"/>
          </p:nvPr>
        </p:nvSpPr>
        <p:spPr>
          <a:xfrm>
            <a:off x="369642" y="5091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a:solidFill>
                  <a:srgbClr val="000000"/>
                </a:solidFill>
                <a:latin typeface="Open Sans"/>
                <a:ea typeface="Open Sans"/>
                <a:cs typeface="Open Sans"/>
                <a:sym typeface="Open Sans"/>
              </a:rPr>
              <a:t>Limitless Horizons Ixil</a:t>
            </a:r>
            <a:endParaRPr/>
          </a:p>
          <a:p>
            <a:pPr marL="0" lvl="0" indent="0" algn="ctr" rtl="0">
              <a:lnSpc>
                <a:spcPct val="100000"/>
              </a:lnSpc>
              <a:spcBef>
                <a:spcPts val="640"/>
              </a:spcBef>
              <a:spcAft>
                <a:spcPts val="0"/>
              </a:spcAft>
              <a:buClr>
                <a:srgbClr val="000000"/>
              </a:buClr>
              <a:buSzPts val="3200"/>
              <a:buFont typeface="Arial"/>
              <a:buNone/>
            </a:pPr>
            <a:endParaRPr b="1">
              <a:solidFill>
                <a:srgbClr val="000000"/>
              </a:solidFill>
              <a:latin typeface="Open Sans"/>
              <a:ea typeface="Open Sans"/>
              <a:cs typeface="Open Sans"/>
              <a:sym typeface="Open Sans"/>
            </a:endParaRPr>
          </a:p>
        </p:txBody>
      </p:sp>
      <p:pic>
        <p:nvPicPr>
          <p:cNvPr id="224" name="Google Shape;224;g273d12d7d18_1_13"/>
          <p:cNvPicPr preferRelativeResize="0"/>
          <p:nvPr/>
        </p:nvPicPr>
        <p:blipFill rotWithShape="1">
          <a:blip r:embed="rId4">
            <a:alphaModFix/>
          </a:blip>
          <a:srcRect/>
          <a:stretch/>
        </p:blipFill>
        <p:spPr>
          <a:xfrm>
            <a:off x="1562100" y="1278788"/>
            <a:ext cx="6019800" cy="3762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a:spLocks noGrp="1"/>
          </p:cNvSpPr>
          <p:nvPr>
            <p:ph type="subTitle" idx="1"/>
          </p:nvPr>
        </p:nvSpPr>
        <p:spPr>
          <a:xfrm>
            <a:off x="1861521" y="102337"/>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Advocacy Training</a:t>
            </a:r>
            <a:endParaRPr b="1">
              <a:solidFill>
                <a:schemeClr val="dk1"/>
              </a:solidFill>
              <a:latin typeface="Open Sans"/>
              <a:ea typeface="Open Sans"/>
              <a:cs typeface="Open Sans"/>
              <a:sym typeface="Open Sans"/>
            </a:endParaRPr>
          </a:p>
        </p:txBody>
      </p:sp>
      <p:sp>
        <p:nvSpPr>
          <p:cNvPr id="231" name="Google Shape;231;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232" name="Google Shape;232;p7"/>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3" name="Google Shape;233;p7"/>
          <p:cNvSpPr txBox="1">
            <a:spLocks noGrp="1"/>
          </p:cNvSpPr>
          <p:nvPr>
            <p:ph type="subTitle" idx="1"/>
          </p:nvPr>
        </p:nvSpPr>
        <p:spPr>
          <a:xfrm>
            <a:off x="34350" y="1623409"/>
            <a:ext cx="9075300" cy="204467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a:solidFill>
                  <a:srgbClr val="000000"/>
                </a:solidFill>
                <a:latin typeface="Open Sans"/>
                <a:ea typeface="Open Sans"/>
                <a:cs typeface="Open Sans"/>
                <a:sym typeface="Open Sans"/>
              </a:rPr>
              <a:t>How to engage with offices not (yet) supportive on Gavi</a:t>
            </a:r>
            <a:endParaRPr b="1">
              <a:solidFill>
                <a:srgbClr val="000000"/>
              </a:solidFill>
              <a:latin typeface="Open Sans"/>
              <a:ea typeface="Open Sans"/>
              <a:cs typeface="Open Sans"/>
              <a:sym typeface="Open Sans"/>
            </a:endParaRPr>
          </a:p>
        </p:txBody>
      </p:sp>
      <p:sp>
        <p:nvSpPr>
          <p:cNvPr id="234" name="Google Shape;234;p7"/>
          <p:cNvSpPr txBox="1"/>
          <p:nvPr/>
        </p:nvSpPr>
        <p:spPr>
          <a:xfrm>
            <a:off x="34350" y="4221113"/>
            <a:ext cx="9075300" cy="683100"/>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100000"/>
              </a:lnSpc>
              <a:spcBef>
                <a:spcPts val="640"/>
              </a:spcBef>
              <a:spcAft>
                <a:spcPts val="0"/>
              </a:spcAft>
              <a:buClr>
                <a:srgbClr val="000000"/>
              </a:buClr>
              <a:buSzPct val="108108"/>
              <a:buFont typeface="Arial"/>
              <a:buNone/>
            </a:pPr>
            <a:r>
              <a:rPr lang="en-US" sz="3200" b="1" i="0" u="none" strike="noStrike" cap="none">
                <a:solidFill>
                  <a:srgbClr val="000000"/>
                </a:solidFill>
                <a:latin typeface="Open Sans"/>
                <a:ea typeface="Open Sans"/>
                <a:cs typeface="Open Sans"/>
                <a:sym typeface="Open Sans"/>
              </a:rPr>
              <a:t>Roleplay: Daiana Surkova, RESULTS North FL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1ba38bafd0_0_0"/>
          <p:cNvSpPr txBox="1">
            <a:spLocks noGrp="1"/>
          </p:cNvSpPr>
          <p:nvPr>
            <p:ph type="subTitle" idx="1"/>
          </p:nvPr>
        </p:nvSpPr>
        <p:spPr>
          <a:xfrm>
            <a:off x="1794996" y="94937"/>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Advocacy Training</a:t>
            </a:r>
            <a:endParaRPr b="1">
              <a:solidFill>
                <a:schemeClr val="dk1"/>
              </a:solidFill>
              <a:latin typeface="Open Sans"/>
              <a:ea typeface="Open Sans"/>
              <a:cs typeface="Open Sans"/>
              <a:sym typeface="Open Sans"/>
            </a:endParaRPr>
          </a:p>
        </p:txBody>
      </p:sp>
      <p:sp>
        <p:nvSpPr>
          <p:cNvPr id="241" name="Google Shape;241;g21ba38bafd0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242" name="Google Shape;242;g21ba38bafd0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43" name="Google Shape;243;g21ba38bafd0_0_0"/>
          <p:cNvSpPr txBox="1">
            <a:spLocks noGrp="1"/>
          </p:cNvSpPr>
          <p:nvPr>
            <p:ph type="subTitle" idx="1"/>
          </p:nvPr>
        </p:nvSpPr>
        <p:spPr>
          <a:xfrm>
            <a:off x="68700" y="817984"/>
            <a:ext cx="9075300" cy="2044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sz="2200" b="1">
                <a:solidFill>
                  <a:srgbClr val="000000"/>
                </a:solidFill>
                <a:latin typeface="Open Sans"/>
                <a:ea typeface="Open Sans"/>
                <a:cs typeface="Open Sans"/>
                <a:sym typeface="Open Sans"/>
              </a:rPr>
              <a:t>What did you observe? </a:t>
            </a:r>
            <a:br>
              <a:rPr lang="en-US" sz="2200" b="1">
                <a:solidFill>
                  <a:srgbClr val="000000"/>
                </a:solidFill>
                <a:latin typeface="Open Sans"/>
                <a:ea typeface="Open Sans"/>
                <a:cs typeface="Open Sans"/>
                <a:sym typeface="Open Sans"/>
              </a:rPr>
            </a:br>
            <a:r>
              <a:rPr lang="en-US" sz="2200" b="1">
                <a:solidFill>
                  <a:srgbClr val="000000"/>
                </a:solidFill>
                <a:latin typeface="Open Sans"/>
                <a:ea typeface="Open Sans"/>
                <a:cs typeface="Open Sans"/>
                <a:sym typeface="Open Sans"/>
              </a:rPr>
              <a:t>Can this work with your member at a future meeting?</a:t>
            </a:r>
            <a:endParaRPr sz="2200" b="1">
              <a:solidFill>
                <a:srgbClr val="000000"/>
              </a:solidFill>
              <a:latin typeface="Open Sans"/>
              <a:ea typeface="Open Sans"/>
              <a:cs typeface="Open Sans"/>
              <a:sym typeface="Open Sans"/>
            </a:endParaRPr>
          </a:p>
        </p:txBody>
      </p:sp>
      <p:sp>
        <p:nvSpPr>
          <p:cNvPr id="244" name="Google Shape;244;g21ba38bafd0_0_0"/>
          <p:cNvSpPr txBox="1"/>
          <p:nvPr/>
        </p:nvSpPr>
        <p:spPr>
          <a:xfrm>
            <a:off x="68700" y="1672264"/>
            <a:ext cx="9075300" cy="2947200"/>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100000"/>
              </a:lnSpc>
              <a:spcBef>
                <a:spcPts val="640"/>
              </a:spcBef>
              <a:spcAft>
                <a:spcPts val="0"/>
              </a:spcAft>
              <a:buSzPts val="2000"/>
              <a:buAutoNum type="arabicPeriod"/>
            </a:pPr>
            <a:r>
              <a:rPr lang="en-US" sz="2000"/>
              <a:t>Follow up from past meetings</a:t>
            </a:r>
            <a:endParaRPr sz="2000"/>
          </a:p>
          <a:p>
            <a:pPr marL="457200" marR="0" lvl="0" indent="-355600" algn="l" rtl="0">
              <a:lnSpc>
                <a:spcPct val="100000"/>
              </a:lnSpc>
              <a:spcBef>
                <a:spcPts val="0"/>
              </a:spcBef>
              <a:spcAft>
                <a:spcPts val="0"/>
              </a:spcAft>
              <a:buSzPts val="2000"/>
              <a:buAutoNum type="arabicPeriod"/>
            </a:pPr>
            <a:r>
              <a:rPr lang="en-US" sz="2000"/>
              <a:t>Sent information ahead</a:t>
            </a:r>
            <a:endParaRPr sz="2000"/>
          </a:p>
          <a:p>
            <a:pPr marL="457200" marR="0" lvl="0" indent="-355600" algn="l" rtl="0">
              <a:lnSpc>
                <a:spcPct val="100000"/>
              </a:lnSpc>
              <a:spcBef>
                <a:spcPts val="0"/>
              </a:spcBef>
              <a:spcAft>
                <a:spcPts val="0"/>
              </a:spcAft>
              <a:buSzPts val="2000"/>
              <a:buAutoNum type="arabicPeriod"/>
            </a:pPr>
            <a:r>
              <a:rPr lang="en-US" sz="2000"/>
              <a:t>Attitude of gratitude</a:t>
            </a:r>
            <a:endParaRPr sz="2000"/>
          </a:p>
          <a:p>
            <a:pPr marL="457200" marR="0" lvl="0" indent="-355600" algn="l" rtl="0">
              <a:lnSpc>
                <a:spcPct val="100000"/>
              </a:lnSpc>
              <a:spcBef>
                <a:spcPts val="0"/>
              </a:spcBef>
              <a:spcAft>
                <a:spcPts val="0"/>
              </a:spcAft>
              <a:buSzPts val="2000"/>
              <a:buAutoNum type="arabicPeriod"/>
            </a:pPr>
            <a:r>
              <a:rPr lang="en-US" sz="2000"/>
              <a:t>One person/group representative of a number of constituents (or potentially partners!)</a:t>
            </a:r>
            <a:endParaRPr sz="2000"/>
          </a:p>
          <a:p>
            <a:pPr marL="457200" marR="0" lvl="0" indent="-355600" algn="l" rtl="0">
              <a:lnSpc>
                <a:spcPct val="100000"/>
              </a:lnSpc>
              <a:spcBef>
                <a:spcPts val="0"/>
              </a:spcBef>
              <a:spcAft>
                <a:spcPts val="0"/>
              </a:spcAft>
              <a:buSzPts val="2000"/>
              <a:buAutoNum type="arabicPeriod"/>
            </a:pPr>
            <a:r>
              <a:rPr lang="en-US" sz="2000"/>
              <a:t>Firm, but not adversarial</a:t>
            </a:r>
            <a:endParaRPr sz="2000"/>
          </a:p>
          <a:p>
            <a:pPr marL="457200" marR="0" lvl="0" indent="-355600" algn="l" rtl="0">
              <a:lnSpc>
                <a:spcPct val="100000"/>
              </a:lnSpc>
              <a:spcBef>
                <a:spcPts val="0"/>
              </a:spcBef>
              <a:spcAft>
                <a:spcPts val="0"/>
              </a:spcAft>
              <a:buSzPts val="2000"/>
              <a:buAutoNum type="arabicPeriod"/>
            </a:pPr>
            <a:r>
              <a:rPr lang="en-US" sz="2000"/>
              <a:t>Offers new information and solutions, and when you don’t know the answer, ok to say that!</a:t>
            </a:r>
            <a:endParaRPr sz="2000"/>
          </a:p>
          <a:p>
            <a:pPr marL="457200" marR="0" lvl="0" indent="-355600" algn="l" rtl="0">
              <a:lnSpc>
                <a:spcPct val="100000"/>
              </a:lnSpc>
              <a:spcBef>
                <a:spcPts val="0"/>
              </a:spcBef>
              <a:spcAft>
                <a:spcPts val="0"/>
              </a:spcAft>
              <a:buSzPts val="2000"/>
              <a:buAutoNum type="arabicPeriod"/>
            </a:pPr>
            <a:r>
              <a:rPr lang="en-US" sz="2000"/>
              <a:t>Anything else?...</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
          <p:cNvPicPr preferRelativeResize="0"/>
          <p:nvPr/>
        </p:nvPicPr>
        <p:blipFill rotWithShape="1">
          <a:blip r:embed="rId3">
            <a:alphaModFix/>
          </a:blip>
          <a:srcRect/>
          <a:stretch/>
        </p:blipFill>
        <p:spPr>
          <a:xfrm>
            <a:off x="0" y="-354359"/>
            <a:ext cx="9236730" cy="54978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p:nvPr/>
        </p:nvSpPr>
        <p:spPr>
          <a:xfrm>
            <a:off x="2782957" y="186258"/>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Open Sans"/>
                <a:ea typeface="Open Sans"/>
                <a:cs typeface="Open Sans"/>
                <a:sym typeface="Open Sans"/>
              </a:rPr>
              <a:t>Gavi Resolutions – </a:t>
            </a:r>
            <a:br>
              <a:rPr lang="en-US" sz="2800" b="1" i="0" u="none" strike="noStrike" cap="none">
                <a:solidFill>
                  <a:srgbClr val="000000"/>
                </a:solidFill>
                <a:latin typeface="Open Sans"/>
                <a:ea typeface="Open Sans"/>
                <a:cs typeface="Open Sans"/>
                <a:sym typeface="Open Sans"/>
              </a:rPr>
            </a:br>
            <a:r>
              <a:rPr lang="en-US" sz="2800" b="1" i="0" u="none" strike="noStrike" cap="none">
                <a:solidFill>
                  <a:srgbClr val="000000"/>
                </a:solidFill>
                <a:latin typeface="Open Sans"/>
                <a:ea typeface="Open Sans"/>
                <a:cs typeface="Open Sans"/>
                <a:sym typeface="Open Sans"/>
              </a:rPr>
              <a:t>H.Res. 1286/ S. Res. 684</a:t>
            </a:r>
            <a:endParaRPr sz="2800" b="0" i="0" u="none" strike="noStrike" cap="none">
              <a:solidFill>
                <a:srgbClr val="000000"/>
              </a:solidFill>
              <a:latin typeface="Arial"/>
              <a:ea typeface="Arial"/>
              <a:cs typeface="Arial"/>
              <a:sym typeface="Arial"/>
            </a:endParaRPr>
          </a:p>
        </p:txBody>
      </p:sp>
      <p:sp>
        <p:nvSpPr>
          <p:cNvPr id="257" name="Google Shape;257;p42"/>
          <p:cNvSpPr txBox="1"/>
          <p:nvPr/>
        </p:nvSpPr>
        <p:spPr>
          <a:xfrm>
            <a:off x="188307" y="1211235"/>
            <a:ext cx="8560800"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Senate Lead Sponsors: Sens. Wicker (R-MI) and Cardin (D-MD)</a:t>
            </a:r>
            <a:br>
              <a:rPr lang="en-US" sz="1800" b="0" i="0" u="none" strike="noStrike" cap="none">
                <a:solidFill>
                  <a:srgbClr val="000000"/>
                </a:solidFill>
                <a:latin typeface="Open Sans"/>
                <a:ea typeface="Open Sans"/>
                <a:cs typeface="Open Sans"/>
                <a:sym typeface="Open Sans"/>
              </a:rPr>
            </a:br>
            <a:r>
              <a:rPr lang="en-US" sz="1800" b="0" i="0" u="none" strike="noStrike" cap="none">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Country ownership and sustainability are at the core of the Gavi model.</a:t>
            </a:r>
            <a:endParaRPr sz="1800" b="0" i="0" u="none" strike="noStrike" cap="none">
              <a:solidFill>
                <a:srgbClr val="000000"/>
              </a:solidFill>
              <a:latin typeface="Arial"/>
              <a:ea typeface="Arial"/>
              <a:cs typeface="Arial"/>
              <a:sym typeface="Arial"/>
            </a:endParaRPr>
          </a:p>
        </p:txBody>
      </p:sp>
      <p:pic>
        <p:nvPicPr>
          <p:cNvPr id="258" name="Google Shape;258;p42"/>
          <p:cNvPicPr preferRelativeResize="0"/>
          <p:nvPr/>
        </p:nvPicPr>
        <p:blipFill rotWithShape="1">
          <a:blip r:embed="rId3">
            <a:alphaModFix/>
          </a:blip>
          <a:srcRect/>
          <a:stretch/>
        </p:blipFill>
        <p:spPr>
          <a:xfrm>
            <a:off x="291674" y="171007"/>
            <a:ext cx="2805611" cy="7814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1ba0b16cb5_0_0"/>
          <p:cNvSpPr/>
          <p:nvPr/>
        </p:nvSpPr>
        <p:spPr>
          <a:xfrm>
            <a:off x="7850075" y="-157725"/>
            <a:ext cx="1465200" cy="174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65" name="Google Shape;265;g21ba0b16cb5_0_0"/>
          <p:cNvPicPr preferRelativeResize="0"/>
          <p:nvPr/>
        </p:nvPicPr>
        <p:blipFill>
          <a:blip r:embed="rId3">
            <a:alphaModFix/>
          </a:blip>
          <a:stretch>
            <a:fillRect/>
          </a:stretch>
        </p:blipFill>
        <p:spPr>
          <a:xfrm>
            <a:off x="1064988" y="152400"/>
            <a:ext cx="6785076" cy="5644300"/>
          </a:xfrm>
          <a:prstGeom prst="rect">
            <a:avLst/>
          </a:prstGeom>
          <a:noFill/>
          <a:ln>
            <a:noFill/>
          </a:ln>
        </p:spPr>
      </p:pic>
      <p:sp>
        <p:nvSpPr>
          <p:cNvPr id="266" name="Google Shape;266;g21ba0b16cb5_0_0"/>
          <p:cNvSpPr/>
          <p:nvPr/>
        </p:nvSpPr>
        <p:spPr>
          <a:xfrm>
            <a:off x="0" y="4588950"/>
            <a:ext cx="9144000" cy="86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7" name="Google Shape;267;g21ba0b16cb5_0_0"/>
          <p:cNvSpPr txBox="1"/>
          <p:nvPr/>
        </p:nvSpPr>
        <p:spPr>
          <a:xfrm>
            <a:off x="325600" y="4588950"/>
            <a:ext cx="7249800" cy="21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50">
                <a:solidFill>
                  <a:srgbClr val="7F888F"/>
                </a:solidFill>
                <a:highlight>
                  <a:srgbClr val="FFFFFF"/>
                </a:highlight>
              </a:rPr>
              <a:t>A mother with her baby talking to a nurse at a health clinic in Kampala, Uganda. Credit: Gavi/2024/Jjumba Martin</a:t>
            </a:r>
            <a:endParaRPr sz="3400">
              <a:solidFill>
                <a:schemeClr val="dk1"/>
              </a:solidFill>
              <a:latin typeface="Calibri"/>
              <a:ea typeface="Calibri"/>
              <a:cs typeface="Calibri"/>
              <a:sym typeface="Calibri"/>
            </a:endParaRPr>
          </a:p>
        </p:txBody>
      </p:sp>
      <p:sp>
        <p:nvSpPr>
          <p:cNvPr id="268" name="Google Shape;268;g21ba0b16cb5_0_0"/>
          <p:cNvSpPr/>
          <p:nvPr/>
        </p:nvSpPr>
        <p:spPr>
          <a:xfrm>
            <a:off x="8002475" y="-5325"/>
            <a:ext cx="1465200" cy="174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1ba0b16cb5_0_14"/>
          <p:cNvSpPr/>
          <p:nvPr/>
        </p:nvSpPr>
        <p:spPr>
          <a:xfrm>
            <a:off x="0" y="4588950"/>
            <a:ext cx="9144000" cy="86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5" name="Google Shape;275;g21ba0b16cb5_0_14"/>
          <p:cNvSpPr txBox="1"/>
          <p:nvPr/>
        </p:nvSpPr>
        <p:spPr>
          <a:xfrm>
            <a:off x="44100" y="2136775"/>
            <a:ext cx="9055800" cy="2556600"/>
          </a:xfrm>
          <a:prstGeom prst="rect">
            <a:avLst/>
          </a:prstGeom>
          <a:noFill/>
          <a:ln>
            <a:noFill/>
          </a:ln>
        </p:spPr>
        <p:txBody>
          <a:bodyPr spcFirstLastPara="1" wrap="square" lIns="91425" tIns="91425" rIns="91425" bIns="91425" anchor="t" anchorCtr="0">
            <a:spAutoFit/>
          </a:bodyPr>
          <a:lstStyle/>
          <a:p>
            <a:pPr marL="0" lvl="0" indent="0" algn="l" rtl="0">
              <a:lnSpc>
                <a:spcPct val="117000"/>
              </a:lnSpc>
              <a:spcBef>
                <a:spcPts val="0"/>
              </a:spcBef>
              <a:spcAft>
                <a:spcPts val="0"/>
              </a:spcAft>
              <a:buNone/>
            </a:pPr>
            <a:r>
              <a:rPr lang="en-US" sz="1450" b="1">
                <a:solidFill>
                  <a:srgbClr val="212121"/>
                </a:solidFill>
                <a:highlight>
                  <a:srgbClr val="FFFFFF"/>
                </a:highlight>
              </a:rPr>
              <a:t>1) More children are being immunised than ever before</a:t>
            </a:r>
            <a:endParaRPr sz="1250">
              <a:solidFill>
                <a:srgbClr val="212121"/>
              </a:solidFill>
              <a:highlight>
                <a:srgbClr val="FFFFFF"/>
              </a:highlight>
            </a:endParaRPr>
          </a:p>
          <a:p>
            <a:pPr marL="0" lvl="0" indent="0" algn="l" rtl="0">
              <a:lnSpc>
                <a:spcPct val="117000"/>
              </a:lnSpc>
              <a:spcBef>
                <a:spcPts val="400"/>
              </a:spcBef>
              <a:spcAft>
                <a:spcPts val="0"/>
              </a:spcAft>
              <a:buNone/>
            </a:pPr>
            <a:r>
              <a:rPr lang="en-US" sz="1450" b="1">
                <a:solidFill>
                  <a:srgbClr val="212121"/>
                </a:solidFill>
                <a:highlight>
                  <a:srgbClr val="FFFFFF"/>
                </a:highlight>
              </a:rPr>
              <a:t>2) Yet immunisation coverage has remained steady overall</a:t>
            </a:r>
            <a:endParaRPr sz="1250">
              <a:solidFill>
                <a:srgbClr val="212121"/>
              </a:solidFill>
              <a:highlight>
                <a:srgbClr val="FFFFFF"/>
              </a:highlight>
            </a:endParaRPr>
          </a:p>
          <a:p>
            <a:pPr marL="0" lvl="0" indent="0" algn="l" rtl="0">
              <a:lnSpc>
                <a:spcPct val="117000"/>
              </a:lnSpc>
              <a:spcBef>
                <a:spcPts val="400"/>
              </a:spcBef>
              <a:spcAft>
                <a:spcPts val="0"/>
              </a:spcAft>
              <a:buNone/>
            </a:pPr>
            <a:r>
              <a:rPr lang="en-US" sz="1450" b="1">
                <a:solidFill>
                  <a:srgbClr val="212121"/>
                </a:solidFill>
                <a:highlight>
                  <a:srgbClr val="FFFFFF"/>
                </a:highlight>
              </a:rPr>
              <a:t>3) Countries in Africa are bucking global trends</a:t>
            </a:r>
            <a:endParaRPr sz="1250">
              <a:solidFill>
                <a:srgbClr val="212121"/>
              </a:solidFill>
              <a:highlight>
                <a:srgbClr val="FFFFFF"/>
              </a:highlight>
            </a:endParaRPr>
          </a:p>
          <a:p>
            <a:pPr marL="0" lvl="0" indent="0" algn="l" rtl="0">
              <a:lnSpc>
                <a:spcPct val="117000"/>
              </a:lnSpc>
              <a:spcBef>
                <a:spcPts val="400"/>
              </a:spcBef>
              <a:spcAft>
                <a:spcPts val="0"/>
              </a:spcAft>
              <a:buNone/>
            </a:pPr>
            <a:r>
              <a:rPr lang="en-US" sz="1450" b="1">
                <a:solidFill>
                  <a:srgbClr val="212121"/>
                </a:solidFill>
                <a:highlight>
                  <a:srgbClr val="FFFFFF"/>
                </a:highlight>
              </a:rPr>
              <a:t>4) Breadth of protection against disease is increasing</a:t>
            </a:r>
            <a:endParaRPr sz="1250">
              <a:solidFill>
                <a:srgbClr val="212121"/>
              </a:solidFill>
              <a:highlight>
                <a:srgbClr val="FFFFFF"/>
              </a:highlight>
            </a:endParaRPr>
          </a:p>
          <a:p>
            <a:pPr marL="0" lvl="0" indent="0" algn="l" rtl="0">
              <a:lnSpc>
                <a:spcPct val="117000"/>
              </a:lnSpc>
              <a:spcBef>
                <a:spcPts val="400"/>
              </a:spcBef>
              <a:spcAft>
                <a:spcPts val="0"/>
              </a:spcAft>
              <a:buNone/>
            </a:pPr>
            <a:r>
              <a:rPr lang="en-US" sz="1450" b="1">
                <a:solidFill>
                  <a:srgbClr val="212121"/>
                </a:solidFill>
                <a:highlight>
                  <a:srgbClr val="FFFFFF"/>
                </a:highlight>
              </a:rPr>
              <a:t>5) More girls are being protected against cervical cancer than ever before</a:t>
            </a:r>
            <a:endParaRPr sz="1250">
              <a:solidFill>
                <a:srgbClr val="212121"/>
              </a:solidFill>
              <a:highlight>
                <a:srgbClr val="FFFFFF"/>
              </a:highlight>
            </a:endParaRPr>
          </a:p>
          <a:p>
            <a:pPr marL="0" lvl="0" indent="0" algn="l" rtl="0">
              <a:lnSpc>
                <a:spcPct val="117000"/>
              </a:lnSpc>
              <a:spcBef>
                <a:spcPts val="400"/>
              </a:spcBef>
              <a:spcAft>
                <a:spcPts val="0"/>
              </a:spcAft>
              <a:buNone/>
            </a:pPr>
            <a:r>
              <a:rPr lang="en-US" sz="1450" b="1">
                <a:solidFill>
                  <a:srgbClr val="212121"/>
                </a:solidFill>
                <a:highlight>
                  <a:srgbClr val="FFFFFF"/>
                </a:highlight>
              </a:rPr>
              <a:t>6) Too many children still aren’t receiving any routine immunisations</a:t>
            </a:r>
            <a:endParaRPr sz="1250">
              <a:solidFill>
                <a:srgbClr val="212121"/>
              </a:solidFill>
              <a:highlight>
                <a:srgbClr val="FFFFFF"/>
              </a:highlight>
            </a:endParaRPr>
          </a:p>
          <a:p>
            <a:pPr marL="0" lvl="0" indent="0" algn="l" rtl="0">
              <a:lnSpc>
                <a:spcPct val="117000"/>
              </a:lnSpc>
              <a:spcBef>
                <a:spcPts val="400"/>
              </a:spcBef>
              <a:spcAft>
                <a:spcPts val="0"/>
              </a:spcAft>
              <a:buNone/>
            </a:pPr>
            <a:r>
              <a:rPr lang="en-US" sz="1450" b="1">
                <a:solidFill>
                  <a:srgbClr val="212121"/>
                </a:solidFill>
                <a:highlight>
                  <a:srgbClr val="FFFFFF"/>
                </a:highlight>
              </a:rPr>
              <a:t>7) Measles outbreaks are an ongoing threat</a:t>
            </a:r>
            <a:endParaRPr sz="1450" b="1">
              <a:solidFill>
                <a:srgbClr val="212121"/>
              </a:solidFill>
              <a:highlight>
                <a:srgbClr val="FFFFFF"/>
              </a:highlight>
            </a:endParaRPr>
          </a:p>
          <a:p>
            <a:pPr marL="0" lvl="0" indent="0" algn="l" rtl="0">
              <a:lnSpc>
                <a:spcPct val="117000"/>
              </a:lnSpc>
              <a:spcBef>
                <a:spcPts val="400"/>
              </a:spcBef>
              <a:spcAft>
                <a:spcPts val="200"/>
              </a:spcAft>
              <a:buNone/>
            </a:pPr>
            <a:endParaRPr sz="1200" b="1">
              <a:solidFill>
                <a:srgbClr val="212121"/>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79"/>
        <p:cNvGrpSpPr/>
        <p:nvPr/>
      </p:nvGrpSpPr>
      <p:grpSpPr>
        <a:xfrm>
          <a:off x="0" y="0"/>
          <a:ext cx="0" cy="0"/>
          <a:chOff x="0" y="0"/>
          <a:chExt cx="0" cy="0"/>
        </a:xfrm>
      </p:grpSpPr>
      <p:sp>
        <p:nvSpPr>
          <p:cNvPr id="280" name="Google Shape;280;p1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b="1">
                <a:solidFill>
                  <a:schemeClr val="accent1"/>
                </a:solidFill>
              </a:rPr>
              <a:t>gavi by the numbers</a:t>
            </a:r>
            <a:endParaRPr/>
          </a:p>
        </p:txBody>
      </p:sp>
      <p:sp>
        <p:nvSpPr>
          <p:cNvPr id="281" name="Google Shape;28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b="1">
                <a:solidFill>
                  <a:srgbClr val="FF0000"/>
                </a:solidFill>
              </a:rPr>
              <a:t>1 billion </a:t>
            </a:r>
            <a:r>
              <a:rPr lang="en-US"/>
              <a:t>children immunized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17 million </a:t>
            </a:r>
            <a:r>
              <a:rPr lang="en-US"/>
              <a:t>future deaths prevented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50% </a:t>
            </a:r>
            <a:r>
              <a:rPr lang="en-US"/>
              <a:t>of the world’s children vaccinated by Gavi</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$54 </a:t>
            </a:r>
            <a:r>
              <a:rPr lang="en-US"/>
              <a:t>returned for every $1 invested</a:t>
            </a:r>
            <a:endParaRPr/>
          </a:p>
          <a:p>
            <a:pPr marL="457200" lvl="0" indent="-342900" algn="l" rtl="0">
              <a:lnSpc>
                <a:spcPct val="100000"/>
              </a:lnSpc>
              <a:spcBef>
                <a:spcPts val="360"/>
              </a:spcBef>
              <a:spcAft>
                <a:spcPts val="0"/>
              </a:spcAft>
              <a:buClr>
                <a:schemeClr val="dk1"/>
              </a:buClr>
              <a:buSzPts val="1800"/>
              <a:buChar char="•"/>
            </a:pPr>
            <a:r>
              <a:rPr lang="en-US" b="1">
                <a:solidFill>
                  <a:srgbClr val="FF0000"/>
                </a:solidFill>
              </a:rPr>
              <a:t>19</a:t>
            </a:r>
            <a:r>
              <a:rPr lang="en-US"/>
              <a:t> countries transitioned out of support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8" name="Google Shape;28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9" name="Google Shape;28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0" name="Google Shape;29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5"/>
          <p:cNvSpPr txBox="1"/>
          <p:nvPr/>
        </p:nvSpPr>
        <p:spPr>
          <a:xfrm>
            <a:off x="1468750" y="-54063"/>
            <a:ext cx="79227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a:solidFill>
                  <a:schemeClr val="dk1"/>
                </a:solidFill>
                <a:latin typeface="Open Sans"/>
                <a:ea typeface="Open Sans"/>
                <a:cs typeface="Open Sans"/>
                <a:sym typeface="Open Sans"/>
              </a:rPr>
              <a:t>Take Action on Gavi!</a:t>
            </a:r>
            <a:endParaRPr sz="2800" b="1" i="0" u="none" strike="noStrike" cap="none">
              <a:solidFill>
                <a:schemeClr val="dk1"/>
              </a:solidFill>
              <a:latin typeface="Open Sans"/>
              <a:ea typeface="Open Sans"/>
              <a:cs typeface="Open Sans"/>
              <a:sym typeface="Open Sans"/>
            </a:endParaRPr>
          </a:p>
        </p:txBody>
      </p:sp>
      <p:sp>
        <p:nvSpPr>
          <p:cNvPr id="292" name="Google Shape;292;p35"/>
          <p:cNvSpPr txBox="1"/>
          <p:nvPr/>
        </p:nvSpPr>
        <p:spPr>
          <a:xfrm>
            <a:off x="76200" y="1020823"/>
            <a:ext cx="8991600" cy="397027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000000"/>
                </a:solidFill>
                <a:latin typeface="Open Sans"/>
                <a:ea typeface="Open Sans"/>
                <a:cs typeface="Open Sans"/>
                <a:sym typeface="Open Sans"/>
              </a:rPr>
              <a:t>Check </a:t>
            </a:r>
            <a:r>
              <a:rPr lang="en-US" sz="1800" b="0" i="0" u="sng" strike="noStrike" cap="none">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scorecard</a:t>
            </a:r>
            <a:r>
              <a:rPr lang="en-US" sz="180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US" sz="1800" b="0" i="0" u="none" strike="noStrike" cap="none">
                <a:solidFill>
                  <a:srgbClr val="000000"/>
                </a:solidFill>
                <a:latin typeface="Open Sans"/>
                <a:ea typeface="Open Sans"/>
                <a:cs typeface="Open Sans"/>
                <a:sym typeface="Open Sans"/>
              </a:rPr>
              <a:t>see if your Representative or Senator has signed on to the Gavi Resolution (H. Res. 1286/ S. Res. 684).  </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111111"/>
                </a:solidFill>
                <a:highlight>
                  <a:srgbClr val="FFFFFF"/>
                </a:highlight>
                <a:latin typeface="Open Sans"/>
                <a:ea typeface="Open Sans"/>
                <a:cs typeface="Open Sans"/>
                <a:sym typeface="Open Sans"/>
              </a:rPr>
              <a:t>Use </a:t>
            </a:r>
            <a:r>
              <a:rPr lang="en-US" sz="1800" b="0" i="0" u="sng" strike="noStrike" cap="none">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a:solidFill>
                  <a:schemeClr val="hlink"/>
                </a:solidFill>
                <a:highlight>
                  <a:srgbClr val="FFFFFF"/>
                </a:highlight>
                <a:latin typeface="Open Sans"/>
                <a:ea typeface="Open Sans"/>
                <a:cs typeface="Open Sans"/>
                <a:sym typeface="Open Sans"/>
              </a:rPr>
              <a:t> </a:t>
            </a:r>
            <a:r>
              <a:rPr lang="en-US" sz="1800" b="0" i="0" u="none" strike="noStrike" cap="none">
                <a:solidFill>
                  <a:srgbClr val="111111"/>
                </a:solidFill>
                <a:highlight>
                  <a:srgbClr val="FFFFFF"/>
                </a:highlight>
                <a:latin typeface="Open Sans"/>
                <a:ea typeface="Open Sans"/>
                <a:cs typeface="Open Sans"/>
                <a:sym typeface="Open Sans"/>
              </a:rPr>
              <a:t> (if you are unsure of who to reach out to, please don’t hesitate to reach out to us for support).</a:t>
            </a:r>
            <a:br>
              <a:rPr lang="en-US" sz="1800" b="0" i="1" u="none" strike="noStrike" cap="none">
                <a:solidFill>
                  <a:srgbClr val="111111"/>
                </a:solidFill>
                <a:highlight>
                  <a:srgbClr val="FFFFFF"/>
                </a:highlight>
                <a:latin typeface="Open Sans"/>
                <a:ea typeface="Open Sans"/>
                <a:cs typeface="Open Sans"/>
                <a:sym typeface="Open Sans"/>
              </a:rPr>
            </a:br>
            <a:endParaRPr sz="1800" b="0" i="1" u="none" strike="noStrike" cap="none">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111111"/>
                </a:solidFill>
                <a:highlight>
                  <a:srgbClr val="FFFFFF"/>
                </a:highlight>
                <a:latin typeface="Open Sans"/>
                <a:ea typeface="Open Sans"/>
                <a:cs typeface="Open Sans"/>
                <a:sym typeface="Open Sans"/>
              </a:rPr>
              <a:t>Email conventions:</a:t>
            </a:r>
            <a:br>
              <a:rPr lang="en-US" sz="1800" b="0" i="0" u="none" strike="noStrike" cap="none">
                <a:solidFill>
                  <a:srgbClr val="111111"/>
                </a:solidFill>
                <a:highlight>
                  <a:srgbClr val="FFFFFF"/>
                </a:highlight>
                <a:latin typeface="Open Sans"/>
                <a:ea typeface="Open Sans"/>
                <a:cs typeface="Open Sans"/>
                <a:sym typeface="Open Sans"/>
              </a:rPr>
            </a:br>
            <a:r>
              <a:rPr lang="en-US" sz="1800" b="0" i="0" u="none" strike="noStrike" cap="none">
                <a:solidFill>
                  <a:srgbClr val="111111"/>
                </a:solidFill>
                <a:highlight>
                  <a:srgbClr val="FFFFFF"/>
                </a:highlight>
                <a:latin typeface="Open Sans"/>
                <a:ea typeface="Open Sans"/>
                <a:cs typeface="Open Sans"/>
                <a:sym typeface="Open Sans"/>
              </a:rPr>
              <a:t>Senate: </a:t>
            </a:r>
            <a:r>
              <a:rPr lang="en-US" sz="1800" b="0" i="0" u="sng" strike="noStrike" cap="none">
                <a:solidFill>
                  <a:schemeClr val="hlink"/>
                </a:solidFill>
                <a:highlight>
                  <a:srgbClr val="FFFFFF"/>
                </a:highlight>
                <a:latin typeface="Open Sans"/>
                <a:ea typeface="Open Sans"/>
                <a:cs typeface="Open Sans"/>
                <a:sym typeface="Open Sans"/>
                <a:hlinkClick r:id="rId5"/>
              </a:rPr>
              <a:t>FirstName_LastName@SenatorsLastName.senate.gov</a:t>
            </a:r>
            <a:r>
              <a:rPr lang="en-US" sz="1800" b="0" i="0" u="sng" strike="noStrike" cap="none">
                <a:solidFill>
                  <a:schemeClr val="hlink"/>
                </a:solidFill>
                <a:highlight>
                  <a:srgbClr val="FFFFFF"/>
                </a:highlight>
                <a:latin typeface="Open Sans"/>
                <a:ea typeface="Open Sans"/>
                <a:cs typeface="Open Sans"/>
                <a:sym typeface="Open Sans"/>
              </a:rPr>
              <a:t> </a:t>
            </a:r>
            <a:br>
              <a:rPr lang="en-US" sz="1800" b="0" i="0" u="sng" strike="noStrike" cap="none">
                <a:solidFill>
                  <a:schemeClr val="hlink"/>
                </a:solidFill>
                <a:highlight>
                  <a:srgbClr val="FFFFFF"/>
                </a:highlight>
                <a:latin typeface="Open Sans"/>
                <a:ea typeface="Open Sans"/>
                <a:cs typeface="Open Sans"/>
                <a:sym typeface="Open Sans"/>
              </a:rPr>
            </a:br>
            <a:r>
              <a:rPr lang="en-US" sz="1800" b="0" i="0" u="none" strike="noStrike" cap="none">
                <a:solidFill>
                  <a:schemeClr val="dk1"/>
                </a:solidFill>
                <a:highlight>
                  <a:srgbClr val="FFFFFF"/>
                </a:highlight>
                <a:latin typeface="Open Sans"/>
                <a:ea typeface="Open Sans"/>
                <a:cs typeface="Open Sans"/>
                <a:sym typeface="Open Sans"/>
              </a:rPr>
              <a:t>House: </a:t>
            </a:r>
            <a:r>
              <a:rPr lang="en-US" sz="1800" b="0" i="0" u="sng" strike="noStrike" cap="none">
                <a:solidFill>
                  <a:schemeClr val="dk1"/>
                </a:solidFill>
                <a:highlight>
                  <a:srgbClr val="FFFFFF"/>
                </a:highlight>
                <a:latin typeface="Open Sans"/>
                <a:ea typeface="Open Sans"/>
                <a:cs typeface="Open Sans"/>
                <a:sym typeface="Open Sans"/>
                <a:hlinkClick r:id="rId6">
                  <a:extLst>
                    <a:ext uri="{A12FA001-AC4F-418D-AE19-62706E023703}">
                      <ahyp:hlinkClr xmlns:ahyp="http://schemas.microsoft.com/office/drawing/2018/hyperlinkcolor" val="tx"/>
                    </a:ext>
                  </a:extLst>
                </a:hlinkClick>
              </a:rPr>
              <a:t>FirstName.LastName@mail.house.gov</a:t>
            </a:r>
            <a:r>
              <a:rPr lang="en-US" sz="1800" b="0" i="0" u="none" strike="noStrike" cap="none">
                <a:solidFill>
                  <a:schemeClr val="dk1"/>
                </a:solidFill>
                <a:highlight>
                  <a:srgbClr val="FFFFFF"/>
                </a:highlight>
                <a:latin typeface="Open Sans"/>
                <a:ea typeface="Open Sans"/>
                <a:cs typeface="Open Sans"/>
                <a:sym typeface="Open Sans"/>
              </a:rPr>
              <a:t> </a:t>
            </a:r>
            <a:br>
              <a:rPr lang="en-US" sz="1800" b="0" i="0" u="none" strike="noStrike" cap="none">
                <a:solidFill>
                  <a:schemeClr val="dk1"/>
                </a:solidFill>
                <a:highlight>
                  <a:srgbClr val="FFFFFF"/>
                </a:highlight>
                <a:latin typeface="Open Sans"/>
                <a:ea typeface="Open Sans"/>
                <a:cs typeface="Open Sans"/>
                <a:sym typeface="Open Sans"/>
              </a:rPr>
            </a:br>
            <a:endParaRPr sz="1800" b="0" i="0" u="none" strike="noStrike" cap="none">
              <a:solidFill>
                <a:schemeClr val="hlink"/>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sng" strike="noStrike" cap="none">
                <a:solidFill>
                  <a:schemeClr val="hlink"/>
                </a:solidFill>
                <a:highlight>
                  <a:srgbClr val="FFFFFF"/>
                </a:highlight>
                <a:latin typeface="Open Sans"/>
                <a:ea typeface="Open Sans"/>
                <a:cs typeface="Open Sans"/>
                <a:sym typeface="Open Sans"/>
                <a:hlinkClick r:id="rId7"/>
              </a:rPr>
              <a:t> Personalize this sample email</a:t>
            </a:r>
            <a:r>
              <a:rPr lang="en-US" sz="1800" b="0" i="0" u="sng" strike="noStrike" cap="none">
                <a:solidFill>
                  <a:srgbClr val="11111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 </a:t>
            </a:r>
            <a:r>
              <a:rPr lang="en-US" sz="1800" b="0" i="0" u="none" strike="noStrike" cap="none">
                <a:solidFill>
                  <a:srgbClr val="111111"/>
                </a:solidFill>
                <a:highlight>
                  <a:schemeClr val="lt1"/>
                </a:highlight>
                <a:latin typeface="Open Sans"/>
                <a:ea typeface="Open Sans"/>
                <a:cs typeface="Open Sans"/>
                <a:sym typeface="Open Sans"/>
              </a:rPr>
              <a:t>requesting your members of Congress co-sponsor H. Res. 1286 or S. Res. 684.</a:t>
            </a:r>
            <a:br>
              <a:rPr lang="en-US" sz="1800" b="0" i="0" u="none" strike="noStrike" cap="none">
                <a:solidFill>
                  <a:srgbClr val="111111"/>
                </a:solidFill>
                <a:highlight>
                  <a:schemeClr val="lt1"/>
                </a:highlight>
                <a:latin typeface="Open Sans"/>
                <a:ea typeface="Open Sans"/>
                <a:cs typeface="Open Sans"/>
                <a:sym typeface="Open Sans"/>
              </a:rPr>
            </a:br>
            <a:endParaRPr sz="1800" b="0" i="0" u="none" strike="noStrike" cap="none">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1" i="0" u="none" strike="noStrike" cap="none">
                <a:solidFill>
                  <a:srgbClr val="111111"/>
                </a:solidFill>
                <a:highlight>
                  <a:srgbClr val="FFFFFF"/>
                </a:highlight>
                <a:latin typeface="Open Sans"/>
                <a:ea typeface="Open Sans"/>
                <a:cs typeface="Open Sans"/>
                <a:sym typeface="Open Sans"/>
              </a:rPr>
              <a:t>Follow up! </a:t>
            </a:r>
            <a:r>
              <a:rPr lang="en-US" sz="1800" b="0" i="0" u="none" strike="noStrike" cap="none">
                <a:solidFill>
                  <a:srgbClr val="111111"/>
                </a:solidFill>
                <a:highlight>
                  <a:srgbClr val="FFFFFF"/>
                </a:highlight>
                <a:latin typeface="Open Sans"/>
                <a:ea typeface="Open Sans"/>
                <a:cs typeface="Open Sans"/>
                <a:sym typeface="Open Sans"/>
              </a:rPr>
              <a:t>If you’ve taken one action, take the other action tomorrow!</a:t>
            </a:r>
            <a:endParaRPr sz="1800" b="1" i="0" u="none" strike="noStrike" cap="none">
              <a:solidFill>
                <a:srgbClr val="000000"/>
              </a:solidFill>
              <a:latin typeface="Arial"/>
              <a:ea typeface="Arial"/>
              <a:cs typeface="Arial"/>
              <a:sym typeface="Arial"/>
            </a:endParaRPr>
          </a:p>
        </p:txBody>
      </p:sp>
      <p:pic>
        <p:nvPicPr>
          <p:cNvPr id="293" name="Google Shape;293;p35"/>
          <p:cNvPicPr preferRelativeResize="0"/>
          <p:nvPr/>
        </p:nvPicPr>
        <p:blipFill rotWithShape="1">
          <a:blip r:embed="rId8">
            <a:alphaModFix/>
          </a:blip>
          <a:srcRect/>
          <a:stretch/>
        </p:blipFill>
        <p:spPr>
          <a:xfrm>
            <a:off x="337348" y="152400"/>
            <a:ext cx="2891252" cy="8053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baef1ccdb8_1_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0" name="Google Shape;300;g2baef1ccdb8_1_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1" name="Google Shape;301;g2baef1ccdb8_1_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2" name="Google Shape;302;g2baef1ccdb8_1_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2baef1ccdb8_1_35"/>
          <p:cNvSpPr txBox="1"/>
          <p:nvPr/>
        </p:nvSpPr>
        <p:spPr>
          <a:xfrm>
            <a:off x="1068900" y="-29656"/>
            <a:ext cx="79227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a:solidFill>
                  <a:schemeClr val="dk1"/>
                </a:solidFill>
                <a:latin typeface="Open Sans"/>
                <a:ea typeface="Open Sans"/>
                <a:cs typeface="Open Sans"/>
                <a:sym typeface="Open Sans"/>
              </a:rPr>
              <a:t>Take Action on Gavi!</a:t>
            </a:r>
            <a:endParaRPr sz="2800" b="1" i="0" u="none" strike="noStrike" cap="none">
              <a:solidFill>
                <a:schemeClr val="dk1"/>
              </a:solidFill>
              <a:latin typeface="Open Sans"/>
              <a:ea typeface="Open Sans"/>
              <a:cs typeface="Open Sans"/>
              <a:sym typeface="Open Sans"/>
            </a:endParaRPr>
          </a:p>
        </p:txBody>
      </p:sp>
      <p:sp>
        <p:nvSpPr>
          <p:cNvPr id="304" name="Google Shape;304;g2baef1ccdb8_1_35"/>
          <p:cNvSpPr txBox="1"/>
          <p:nvPr/>
        </p:nvSpPr>
        <p:spPr>
          <a:xfrm>
            <a:off x="76200" y="773687"/>
            <a:ext cx="89916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1" u="none" strike="noStrike" cap="none">
                <a:solidFill>
                  <a:srgbClr val="000000"/>
                </a:solidFill>
                <a:latin typeface="Open Sans"/>
                <a:ea typeface="Open Sans"/>
                <a:cs typeface="Open Sans"/>
                <a:sym typeface="Open Sans"/>
              </a:rPr>
              <a:t>Call the Capitol Switchboard at (202) 224-3121 and ask for the office.</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Hello! My name is </a:t>
            </a:r>
            <a:r>
              <a:rPr lang="en-US" sz="1600" b="0" i="0" u="none" strike="noStrike" cap="none">
                <a:solidFill>
                  <a:srgbClr val="000000"/>
                </a:solidFill>
                <a:highlight>
                  <a:srgbClr val="FFFF00"/>
                </a:highlight>
                <a:latin typeface="Open Sans"/>
                <a:ea typeface="Open Sans"/>
                <a:cs typeface="Open Sans"/>
                <a:sym typeface="Open Sans"/>
              </a:rPr>
              <a:t>Name</a:t>
            </a:r>
            <a:r>
              <a:rPr lang="en-US" sz="1600" b="0" i="0" u="none" strike="noStrike" cap="none">
                <a:solidFill>
                  <a:srgbClr val="000000"/>
                </a:solidFill>
                <a:latin typeface="Open Sans"/>
                <a:ea typeface="Open Sans"/>
                <a:cs typeface="Open Sans"/>
                <a:sym typeface="Open Sans"/>
              </a:rPr>
              <a:t>. I am a  constituent living in </a:t>
            </a:r>
            <a:r>
              <a:rPr lang="en-US" sz="1600" b="0" i="0" u="none" strike="noStrike" cap="none">
                <a:solidFill>
                  <a:srgbClr val="000000"/>
                </a:solidFill>
                <a:highlight>
                  <a:srgbClr val="FFFF00"/>
                </a:highlight>
                <a:latin typeface="Open Sans"/>
                <a:ea typeface="Open Sans"/>
                <a:cs typeface="Open Sans"/>
                <a:sym typeface="Open Sans"/>
              </a:rPr>
              <a:t>city or zip code</a:t>
            </a:r>
            <a:r>
              <a:rPr lang="en-US" sz="1600" b="0" i="0" u="none" strike="noStrike" cap="none">
                <a:solidFill>
                  <a:srgbClr val="000000"/>
                </a:solidFill>
                <a:latin typeface="Open Sans"/>
                <a:ea typeface="Open Sans"/>
                <a:cs typeface="Open Sans"/>
                <a:sym typeface="Open Sans"/>
              </a:rPr>
              <a:t> and a volunteer with Together Women Rise. I am calling to share my support for Gavi, The Vaccine Alliance and House Resolution 1286/ Senate Resolution 684. </a:t>
            </a:r>
            <a:br>
              <a:rPr lang="en-US" sz="1600" b="0" i="0" u="none" strike="noStrike" cap="none">
                <a:solidFill>
                  <a:srgbClr val="000000"/>
                </a:solidFill>
                <a:latin typeface="Open Sans"/>
                <a:ea typeface="Open Sans"/>
                <a:cs typeface="Open Sans"/>
                <a:sym typeface="Open Sans"/>
              </a:rPr>
            </a:b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a:latin typeface="Open Sans"/>
                <a:ea typeface="Open Sans"/>
                <a:cs typeface="Open Sans"/>
                <a:sym typeface="Open Sans"/>
              </a:rPr>
              <a:t>L</a:t>
            </a:r>
            <a:r>
              <a:rPr lang="en-US" sz="1600" b="0" i="0" u="none" strike="noStrike" cap="none">
                <a:solidFill>
                  <a:srgbClr val="000000"/>
                </a:solidFill>
                <a:latin typeface="Open Sans"/>
                <a:ea typeface="Open Sans"/>
                <a:cs typeface="Open Sans"/>
                <a:sym typeface="Open Sans"/>
              </a:rPr>
              <a:t>ast year almost 5 million children worldwide died before their fifth birthday. The leading cause of death is a lack of access to basic health services like vaccines. 14 million kids missed out on the most basic vaccines and this is the most cost-effective way to save lives.</a:t>
            </a:r>
            <a:br>
              <a:rPr lang="en-US" sz="1600" b="0" i="0" u="none" strike="noStrike" cap="none">
                <a:solidFill>
                  <a:srgbClr val="000000"/>
                </a:solidFill>
                <a:latin typeface="Open Sans"/>
                <a:ea typeface="Open Sans"/>
                <a:cs typeface="Open Sans"/>
                <a:sym typeface="Open Sans"/>
              </a:rPr>
            </a:br>
            <a:br>
              <a:rPr lang="en-US" sz="1600" b="0" i="0" u="none" strike="noStrike" cap="none">
                <a:solidFill>
                  <a:srgbClr val="000000"/>
                </a:solidFill>
                <a:latin typeface="Open Sans"/>
                <a:ea typeface="Open Sans"/>
                <a:cs typeface="Open Sans"/>
                <a:sym typeface="Open Sans"/>
              </a:rPr>
            </a:br>
            <a:r>
              <a:rPr lang="en-US" sz="1600" b="0" i="0" u="none" strike="noStrike" cap="none">
                <a:solidFill>
                  <a:srgbClr val="000000"/>
                </a:solidFill>
                <a:latin typeface="Open Sans"/>
                <a:ea typeface="Open Sans"/>
                <a:cs typeface="Open Sans"/>
                <a:sym typeface="Open Sans"/>
              </a:rPr>
              <a:t>Since 2000, Gavi, the Vaccine Alliance, has helped improve access and introduce new vaccines to fight killers like pneumonia, diarrhea, and now malaria. Gavi is preparing to support over 20 African countries to introduce the new malaria vaccine and help others vaccinate low- and no-dose children for these insidious diseases</a:t>
            </a:r>
            <a:r>
              <a:rPr lang="en-US" sz="1600" b="1" i="0" u="none" strike="noStrike" cap="none">
                <a:solidFill>
                  <a:srgbClr val="000000"/>
                </a:solidFill>
                <a:latin typeface="Open Sans"/>
                <a:ea typeface="Open Sans"/>
                <a:cs typeface="Open Sans"/>
                <a:sym typeface="Open Sans"/>
              </a:rPr>
              <a:t>. </a:t>
            </a:r>
            <a:r>
              <a:rPr lang="en-US" sz="1600" b="1" i="0" u="none" strike="noStrike" cap="none">
                <a:solidFill>
                  <a:srgbClr val="000000"/>
                </a:solidFill>
                <a:highlight>
                  <a:srgbClr val="FFFF00"/>
                </a:highlight>
                <a:latin typeface="Open Sans"/>
                <a:ea typeface="Open Sans"/>
                <a:cs typeface="Open Sans"/>
                <a:sym typeface="Open Sans"/>
              </a:rPr>
              <a:t>Representative/Senator Name</a:t>
            </a:r>
            <a:r>
              <a:rPr lang="en-US" sz="1600" b="1" i="0" u="none" strike="noStrike" cap="none">
                <a:solidFill>
                  <a:srgbClr val="000000"/>
                </a:solidFill>
                <a:latin typeface="Open Sans"/>
                <a:ea typeface="Open Sans"/>
                <a:cs typeface="Open Sans"/>
                <a:sym typeface="Open Sans"/>
              </a:rPr>
              <a:t>, will you co-sponsor the bipartisan Gavi resolutions (S.Res. 684/H.Res. 1286)? It will send a message to the rest of the world that we need to act now. Thank you! </a:t>
            </a:r>
            <a:endParaRPr sz="1600" b="1" i="0" u="none" strike="noStrike" cap="none">
              <a:solidFill>
                <a:srgbClr val="000000"/>
              </a:solidFill>
              <a:latin typeface="Arial"/>
              <a:ea typeface="Arial"/>
              <a:cs typeface="Arial"/>
              <a:sym typeface="Arial"/>
            </a:endParaRPr>
          </a:p>
        </p:txBody>
      </p:sp>
      <p:pic>
        <p:nvPicPr>
          <p:cNvPr id="305" name="Google Shape;305;g2baef1ccdb8_1_35"/>
          <p:cNvPicPr preferRelativeResize="0"/>
          <p:nvPr/>
        </p:nvPicPr>
        <p:blipFill rotWithShape="1">
          <a:blip r:embed="rId3">
            <a:alphaModFix/>
          </a:blip>
          <a:srcRect/>
          <a:stretch/>
        </p:blipFill>
        <p:spPr>
          <a:xfrm>
            <a:off x="76200" y="63111"/>
            <a:ext cx="2316365" cy="569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11ba7f0995_0_9"/>
          <p:cNvSpPr txBox="1">
            <a:spLocks noGrp="1"/>
          </p:cNvSpPr>
          <p:nvPr>
            <p:ph type="title"/>
          </p:nvPr>
        </p:nvSpPr>
        <p:spPr>
          <a:xfrm>
            <a:off x="0" y="2756500"/>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US" sz="1800" b="1" dirty="0">
                <a:latin typeface="Open Sans"/>
                <a:ea typeface="Open Sans"/>
                <a:cs typeface="Open Sans"/>
                <a:sym typeface="Open Sans"/>
              </a:rPr>
              <a:t>Together Women Rise </a:t>
            </a:r>
            <a:r>
              <a:rPr lang="en-US" sz="1800" b="1" dirty="0">
                <a:highlight>
                  <a:srgbClr val="FFFFFF"/>
                </a:highlight>
                <a:latin typeface="Open Sans"/>
                <a:ea typeface="Open Sans"/>
                <a:cs typeface="Open Sans"/>
                <a:sym typeface="Open Sans"/>
              </a:rPr>
              <a:t>August Webinar  </a:t>
            </a:r>
            <a:br>
              <a:rPr lang="en-US" sz="1800" b="1" dirty="0">
                <a:highlight>
                  <a:srgbClr val="FFFFFF"/>
                </a:highlight>
                <a:latin typeface="Open Sans"/>
                <a:ea typeface="Open Sans"/>
                <a:cs typeface="Open Sans"/>
                <a:sym typeface="Open Sans"/>
              </a:rPr>
            </a:br>
            <a:r>
              <a:rPr lang="en-US" sz="1800" b="1" dirty="0">
                <a:highlight>
                  <a:srgbClr val="FFFFFF"/>
                </a:highlight>
                <a:latin typeface="Open Sans"/>
                <a:ea typeface="Open Sans"/>
                <a:cs typeface="Open Sans"/>
                <a:sym typeface="Open Sans"/>
              </a:rPr>
              <a:t>Thursday, August 1 at 8 PM ET</a:t>
            </a:r>
            <a:br>
              <a:rPr lang="en-US" sz="1800" b="1" dirty="0">
                <a:highlight>
                  <a:srgbClr val="FFFFFF"/>
                </a:highlight>
                <a:latin typeface="Open Sans"/>
                <a:ea typeface="Open Sans"/>
                <a:cs typeface="Open Sans"/>
                <a:sym typeface="Open Sans"/>
              </a:rPr>
            </a:br>
            <a:r>
              <a:rPr lang="en-US" sz="1750" b="1" u="sng" dirty="0">
                <a:solidFill>
                  <a:schemeClr val="accent1"/>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Register here</a:t>
            </a:r>
            <a:endParaRPr sz="24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br>
              <a:rPr lang="en-US" sz="1150" dirty="0">
                <a:highlight>
                  <a:srgbClr val="FFFFFF"/>
                </a:highlight>
                <a:latin typeface="Arial"/>
                <a:ea typeface="Arial"/>
                <a:cs typeface="Arial"/>
                <a:sym typeface="Arial"/>
              </a:rPr>
            </a:br>
            <a:r>
              <a:rPr lang="en-US" sz="1800" dirty="0">
                <a:highlight>
                  <a:srgbClr val="FFFFFF"/>
                </a:highlight>
                <a:latin typeface="Open Sans"/>
                <a:ea typeface="Open Sans"/>
                <a:cs typeface="Open Sans"/>
                <a:sym typeface="Open Sans"/>
              </a:rPr>
              <a:t>Featured Grantee: Flying Kites and Impact Network</a:t>
            </a:r>
            <a:br>
              <a:rPr lang="en-US" sz="1800" dirty="0">
                <a:highlight>
                  <a:srgbClr val="FFFFFF"/>
                </a:highlight>
                <a:latin typeface="Open Sans"/>
                <a:ea typeface="Open Sans"/>
                <a:cs typeface="Open Sans"/>
                <a:sym typeface="Open Sans"/>
              </a:rPr>
            </a:br>
            <a:r>
              <a:rPr lang="en-US" sz="1800" dirty="0">
                <a:highlight>
                  <a:srgbClr val="FFFFFF"/>
                </a:highlight>
                <a:latin typeface="Open Sans"/>
                <a:ea typeface="Open Sans"/>
                <a:cs typeface="Open Sans"/>
                <a:sym typeface="Open Sans"/>
              </a:rPr>
              <a:t>Guest Speakers: </a:t>
            </a:r>
            <a:endParaRPr sz="1800" dirty="0">
              <a:highlight>
                <a:srgbClr val="FFFFFF"/>
              </a:highlight>
              <a:latin typeface="Open Sans"/>
              <a:ea typeface="Open Sans"/>
              <a:cs typeface="Open Sans"/>
              <a:sym typeface="Open Sans"/>
            </a:endParaRPr>
          </a:p>
          <a:p>
            <a:pPr marL="457200" lvl="0" indent="-301625" algn="l" rtl="0">
              <a:lnSpc>
                <a:spcPct val="115000"/>
              </a:lnSpc>
              <a:spcBef>
                <a:spcPts val="1200"/>
              </a:spcBef>
              <a:spcAft>
                <a:spcPts val="0"/>
              </a:spcAft>
              <a:buSzPts val="1150"/>
              <a:buFont typeface="Open Sans"/>
              <a:buChar char="■"/>
            </a:pPr>
            <a:r>
              <a:rPr lang="en-US" sz="1800" dirty="0">
                <a:highlight>
                  <a:srgbClr val="FFFFFF"/>
                </a:highlight>
                <a:latin typeface="Open Sans"/>
                <a:ea typeface="Open Sans"/>
                <a:cs typeface="Open Sans"/>
                <a:sym typeface="Open Sans"/>
              </a:rPr>
              <a:t>Morgan Cormier, Manager of Institutional Partnerships, Flying Kites</a:t>
            </a:r>
            <a:endParaRPr sz="1800" dirty="0">
              <a:highlight>
                <a:srgbClr val="FFFFFF"/>
              </a:highlight>
              <a:latin typeface="Open Sans"/>
              <a:ea typeface="Open Sans"/>
              <a:cs typeface="Open Sans"/>
              <a:sym typeface="Open Sans"/>
            </a:endParaRPr>
          </a:p>
          <a:p>
            <a:pPr marL="457200" lvl="0" indent="-301625" algn="l" rtl="0">
              <a:lnSpc>
                <a:spcPct val="115000"/>
              </a:lnSpc>
              <a:spcBef>
                <a:spcPts val="0"/>
              </a:spcBef>
              <a:spcAft>
                <a:spcPts val="0"/>
              </a:spcAft>
              <a:buSzPts val="1150"/>
              <a:buFont typeface="Open Sans"/>
              <a:buChar char="■"/>
            </a:pPr>
            <a:r>
              <a:rPr lang="en-US" sz="1800" dirty="0">
                <a:highlight>
                  <a:srgbClr val="FFFFFF"/>
                </a:highlight>
                <a:latin typeface="Open Sans"/>
                <a:ea typeface="Open Sans"/>
                <a:cs typeface="Open Sans"/>
                <a:sym typeface="Open Sans"/>
              </a:rPr>
              <a:t>Reshma Patel, Executive Director, Impact Network</a:t>
            </a:r>
            <a:endParaRPr sz="1800" dirty="0">
              <a:highlight>
                <a:srgbClr val="FFFFFF"/>
              </a:highlight>
              <a:latin typeface="Open Sans"/>
              <a:ea typeface="Open Sans"/>
              <a:cs typeface="Open Sans"/>
              <a:sym typeface="Open Sans"/>
            </a:endParaRPr>
          </a:p>
          <a:p>
            <a:pPr marL="0" lvl="0" indent="0" algn="l" rtl="0">
              <a:lnSpc>
                <a:spcPct val="115000"/>
              </a:lnSpc>
              <a:spcBef>
                <a:spcPts val="1200"/>
              </a:spcBef>
              <a:spcAft>
                <a:spcPts val="0"/>
              </a:spcAft>
              <a:buNone/>
            </a:pPr>
            <a:br>
              <a:rPr lang="en-US" sz="1800" b="1" dirty="0">
                <a:latin typeface="Open Sans"/>
                <a:ea typeface="Open Sans"/>
                <a:cs typeface="Open Sans"/>
                <a:sym typeface="Open Sans"/>
              </a:rPr>
            </a:br>
            <a:r>
              <a:rPr lang="en-US" sz="1800" b="1" dirty="0">
                <a:latin typeface="Open Sans"/>
                <a:ea typeface="Open Sans"/>
                <a:cs typeface="Open Sans"/>
                <a:sym typeface="Open Sans"/>
              </a:rPr>
              <a:t>Rise Advocacy Chapter August Webinar</a:t>
            </a:r>
            <a:br>
              <a:rPr lang="en-US" sz="1800" b="1" dirty="0">
                <a:latin typeface="Open Sans"/>
                <a:ea typeface="Open Sans"/>
                <a:cs typeface="Open Sans"/>
                <a:sym typeface="Open Sans"/>
              </a:rPr>
            </a:br>
            <a:r>
              <a:rPr lang="en-US" sz="1800" b="1" dirty="0">
                <a:latin typeface="Open Sans"/>
                <a:ea typeface="Open Sans"/>
                <a:cs typeface="Open Sans"/>
                <a:sym typeface="Open Sans"/>
              </a:rPr>
              <a:t>Tuesday, August 20 at 8:30 PM ET</a:t>
            </a:r>
            <a:br>
              <a:rPr lang="en-US" sz="1800" b="1" dirty="0">
                <a:latin typeface="Open Sans"/>
                <a:ea typeface="Open Sans"/>
                <a:cs typeface="Open Sans"/>
                <a:sym typeface="Open Sans"/>
              </a:rPr>
            </a:br>
            <a:r>
              <a:rPr lang="en-US" sz="1800" b="1" dirty="0">
                <a:latin typeface="Open Sans"/>
                <a:ea typeface="Open Sans"/>
                <a:cs typeface="Open Sans"/>
                <a:sym typeface="Open Sans"/>
              </a:rPr>
              <a:t>Guest speaker, Ken Patterson , Director RESULTS Grassroots Impact Team</a:t>
            </a:r>
            <a:br>
              <a:rPr lang="en-US" sz="3200" b="1" dirty="0">
                <a:latin typeface="Open Sans"/>
                <a:ea typeface="Open Sans"/>
                <a:cs typeface="Open Sans"/>
                <a:sym typeface="Open Sans"/>
              </a:rPr>
            </a:br>
            <a:endParaRPr sz="3200" b="1" dirty="0">
              <a:latin typeface="Open Sans"/>
              <a:ea typeface="Open Sans"/>
              <a:cs typeface="Open Sans"/>
              <a:sym typeface="Open Sans"/>
            </a:endParaRPr>
          </a:p>
          <a:p>
            <a:pPr marL="0" lvl="0" indent="0" algn="l" rtl="0">
              <a:lnSpc>
                <a:spcPct val="100000"/>
              </a:lnSpc>
              <a:spcBef>
                <a:spcPts val="12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1" name="Google Shape;311;g211ba7f0995_0_9"/>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Upcoming Events</a:t>
            </a:r>
            <a:endParaRPr sz="1400" b="0" i="0" u="none" strike="noStrike" cap="none">
              <a:solidFill>
                <a:srgbClr val="000000"/>
              </a:solidFill>
              <a:latin typeface="Calibri"/>
              <a:ea typeface="Calibri"/>
              <a:cs typeface="Calibri"/>
              <a:sym typeface="Calibri"/>
            </a:endParaRPr>
          </a:p>
        </p:txBody>
      </p:sp>
      <p:pic>
        <p:nvPicPr>
          <p:cNvPr id="312" name="Google Shape;312;g211ba7f0995_0_9"/>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ba38bafd0_0_10"/>
          <p:cNvSpPr txBox="1">
            <a:spLocks noGrp="1"/>
          </p:cNvSpPr>
          <p:nvPr>
            <p:ph type="title"/>
          </p:nvPr>
        </p:nvSpPr>
        <p:spPr>
          <a:xfrm>
            <a:off x="-29575" y="2387000"/>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a:latin typeface="Open Sans"/>
                <a:ea typeface="Open Sans"/>
                <a:cs typeface="Open Sans"/>
                <a:sym typeface="Open Sans"/>
              </a:rPr>
              <a:t> </a:t>
            </a:r>
            <a:endParaRPr sz="2000" b="1">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a:latin typeface="Open Sans"/>
              <a:ea typeface="Open Sans"/>
              <a:cs typeface="Open Sans"/>
              <a:sym typeface="Open Sans"/>
            </a:endParaRPr>
          </a:p>
          <a:p>
            <a:pPr marL="0" lvl="0" indent="0" algn="l" rtl="0">
              <a:lnSpc>
                <a:spcPct val="100000"/>
              </a:lnSpc>
              <a:spcBef>
                <a:spcPts val="0"/>
              </a:spcBef>
              <a:spcAft>
                <a:spcPts val="0"/>
              </a:spcAft>
              <a:buSzPts val="1100"/>
              <a:buNone/>
            </a:pPr>
            <a:br>
              <a:rPr lang="en-US" sz="1800" b="1">
                <a:latin typeface="Open Sans"/>
                <a:ea typeface="Open Sans"/>
                <a:cs typeface="Open Sans"/>
                <a:sym typeface="Open Sans"/>
              </a:rPr>
            </a:br>
            <a:br>
              <a:rPr lang="en-US" sz="1800" b="1">
                <a:latin typeface="Open Sans"/>
                <a:ea typeface="Open Sans"/>
                <a:cs typeface="Open Sans"/>
                <a:sym typeface="Open Sans"/>
              </a:rPr>
            </a:br>
            <a:br>
              <a:rPr lang="en-US" sz="1800" b="1">
                <a:latin typeface="Open Sans"/>
                <a:ea typeface="Open Sans"/>
                <a:cs typeface="Open Sans"/>
                <a:sym typeface="Open Sans"/>
              </a:rPr>
            </a:br>
            <a:r>
              <a:rPr lang="en-US" sz="1800" b="1">
                <a:solidFill>
                  <a:srgbClr val="022077"/>
                </a:solidFill>
                <a:latin typeface="Open Sans"/>
                <a:ea typeface="Open Sans"/>
                <a:cs typeface="Open Sans"/>
                <a:sym typeface="Open Sans"/>
              </a:rPr>
              <a:t>Invite fellow Rise members to change the world together!</a:t>
            </a:r>
            <a:br>
              <a:rPr lang="en-US" sz="1800" b="1">
                <a:solidFill>
                  <a:srgbClr val="022077"/>
                </a:solidFill>
                <a:latin typeface="Open Sans"/>
                <a:ea typeface="Open Sans"/>
                <a:cs typeface="Open Sans"/>
                <a:sym typeface="Open Sans"/>
              </a:rPr>
            </a:br>
            <a:br>
              <a:rPr lang="en-US" sz="1800" b="1">
                <a:latin typeface="Open Sans"/>
                <a:ea typeface="Open Sans"/>
                <a:cs typeface="Open Sans"/>
                <a:sym typeface="Open Sans"/>
              </a:rPr>
            </a:br>
            <a:r>
              <a:rPr lang="en-US" sz="1800" b="1">
                <a:latin typeface="Open Sans"/>
                <a:ea typeface="Open Sans"/>
                <a:cs typeface="Open Sans"/>
                <a:sym typeface="Open Sans"/>
              </a:rPr>
              <a:t>Together Women Rise Advocacy Chapter</a:t>
            </a:r>
            <a:br>
              <a:rPr lang="en-US" sz="1800" b="1">
                <a:latin typeface="Open Sans"/>
                <a:ea typeface="Open Sans"/>
                <a:cs typeface="Open Sans"/>
                <a:sym typeface="Open Sans"/>
              </a:rPr>
            </a:br>
            <a:r>
              <a:rPr lang="en-US" sz="1800" b="1">
                <a:latin typeface="Open Sans"/>
                <a:ea typeface="Open Sans"/>
                <a:cs typeface="Open Sans"/>
                <a:sym typeface="Open Sans"/>
              </a:rPr>
              <a:t>Maximize Your Impact for Change</a:t>
            </a:r>
            <a:r>
              <a:rPr lang="en-US" sz="1800" b="1">
                <a:highlight>
                  <a:srgbClr val="FFFFFF"/>
                </a:highlight>
                <a:latin typeface="Open Sans"/>
                <a:ea typeface="Open Sans"/>
                <a:cs typeface="Open Sans"/>
                <a:sym typeface="Open Sans"/>
              </a:rPr>
              <a:t> </a:t>
            </a:r>
            <a:br>
              <a:rPr lang="en-US" sz="1800" b="1">
                <a:highlight>
                  <a:srgbClr val="FFFFFF"/>
                </a:highlight>
                <a:latin typeface="Open Sans"/>
                <a:ea typeface="Open Sans"/>
                <a:cs typeface="Open Sans"/>
                <a:sym typeface="Open Sans"/>
              </a:rPr>
            </a:br>
            <a:r>
              <a:rPr lang="en-US" sz="1800" b="1">
                <a:highlight>
                  <a:srgbClr val="FFFFFF"/>
                </a:highlight>
                <a:latin typeface="Open Sans"/>
                <a:ea typeface="Open Sans"/>
                <a:cs typeface="Open Sans"/>
                <a:sym typeface="Open Sans"/>
              </a:rPr>
              <a:t>Tuesday, September 24 at 8:30 PM ET</a:t>
            </a:r>
            <a:endParaRPr sz="18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a:highlight>
                <a:srgbClr val="FFFFFF"/>
              </a:highlight>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i="1">
                <a:highlight>
                  <a:srgbClr val="FFFFFF"/>
                </a:highlight>
                <a:latin typeface="Arial"/>
                <a:ea typeface="Arial"/>
                <a:cs typeface="Arial"/>
                <a:sym typeface="Arial"/>
              </a:rPr>
              <a:t>As Together Women Rise members, you have demonstrated your power, influence, and impact in making the world a better place for women and girls worldwide. Join us on Tuesday, September 24 to learn how you can continue to make change and maximize your impact through advocacy.</a:t>
            </a:r>
            <a:br>
              <a:rPr lang="en-US" sz="1400" i="1">
                <a:highlight>
                  <a:srgbClr val="FFFFFF"/>
                </a:highlight>
                <a:latin typeface="Arial"/>
                <a:ea typeface="Arial"/>
                <a:cs typeface="Arial"/>
                <a:sym typeface="Arial"/>
              </a:rPr>
            </a:br>
            <a:br>
              <a:rPr lang="en-US" sz="1400" i="1">
                <a:highlight>
                  <a:srgbClr val="FFFFFF"/>
                </a:highlight>
                <a:latin typeface="Arial"/>
                <a:ea typeface="Arial"/>
                <a:cs typeface="Arial"/>
                <a:sym typeface="Arial"/>
              </a:rPr>
            </a:br>
            <a:r>
              <a:rPr lang="en-US" sz="1400" i="1">
                <a:highlight>
                  <a:srgbClr val="FFFFFF"/>
                </a:highlight>
                <a:latin typeface="Arial"/>
                <a:ea typeface="Arial"/>
                <a:cs typeface="Arial"/>
                <a:sym typeface="Arial"/>
              </a:rPr>
              <a:t>You will hear from invited guest speakers including current members of the Together Women Rise Advocacy Chapter, Rise grantees, and even from the office of a member of Congress. Advocacy changes things, and our action is critical to creating the environment through which our Rise grantees can thrive.</a:t>
            </a:r>
            <a:endParaRPr sz="1400" i="1">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50">
              <a:highlight>
                <a:srgbClr val="FFFFFF"/>
              </a:highlight>
              <a:latin typeface="Arial"/>
              <a:ea typeface="Arial"/>
              <a:cs typeface="Arial"/>
              <a:sym typeface="Arial"/>
            </a:endParaRPr>
          </a:p>
          <a:p>
            <a:pPr marL="0" lvl="0" indent="0" algn="l" rtl="0">
              <a:spcBef>
                <a:spcPts val="400"/>
              </a:spcBef>
              <a:spcAft>
                <a:spcPts val="0"/>
              </a:spcAft>
              <a:buClr>
                <a:schemeClr val="dk1"/>
              </a:buClr>
              <a:buSzPts val="1100"/>
              <a:buFont typeface="Arial"/>
              <a:buNone/>
            </a:pPr>
            <a:r>
              <a:rPr lang="en-US" sz="1450" u="sng">
                <a:solidFill>
                  <a:schemeClr val="hlink"/>
                </a:solidFill>
                <a:highlight>
                  <a:srgbClr val="FFFFFF"/>
                </a:highlight>
                <a:latin typeface="Arial"/>
                <a:ea typeface="Arial"/>
                <a:cs typeface="Arial"/>
                <a:sym typeface="Arial"/>
                <a:hlinkClick r:id="rId3"/>
              </a:rPr>
              <a:t>Register here</a:t>
            </a:r>
            <a:br>
              <a:rPr lang="en-US" sz="3200" b="1">
                <a:latin typeface="Open Sans"/>
                <a:ea typeface="Open Sans"/>
                <a:cs typeface="Open Sans"/>
                <a:sym typeface="Open Sans"/>
              </a:rPr>
            </a:br>
            <a:endParaRPr sz="3200" b="1">
              <a:latin typeface="Open Sans"/>
              <a:ea typeface="Open Sans"/>
              <a:cs typeface="Open Sans"/>
              <a:sym typeface="Open Sans"/>
            </a:endParaRPr>
          </a:p>
          <a:p>
            <a:pPr marL="0" lvl="0" indent="0" algn="l" rtl="0">
              <a:lnSpc>
                <a:spcPct val="100000"/>
              </a:lnSpc>
              <a:spcBef>
                <a:spcPts val="40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318" name="Google Shape;318;g21ba38bafd0_0_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Save the Date!</a:t>
            </a:r>
            <a:endParaRPr sz="1400" b="0" i="0" u="none" strike="noStrike" cap="none">
              <a:solidFill>
                <a:srgbClr val="000000"/>
              </a:solidFill>
              <a:latin typeface="Calibri"/>
              <a:ea typeface="Calibri"/>
              <a:cs typeface="Calibri"/>
              <a:sym typeface="Calibri"/>
            </a:endParaRPr>
          </a:p>
        </p:txBody>
      </p:sp>
      <p:pic>
        <p:nvPicPr>
          <p:cNvPr id="319" name="Google Shape;319;g21ba38bafd0_0_1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sp>
        <p:nvSpPr>
          <p:cNvPr id="324" name="Google Shape;324;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01782" y="907042"/>
            <a:ext cx="7923000" cy="34855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4" descr="Home"/>
          <p:cNvPicPr preferRelativeResize="0"/>
          <p:nvPr/>
        </p:nvPicPr>
        <p:blipFill rotWithShape="1">
          <a:blip r:embed="rId3">
            <a:alphaModFix/>
          </a:blip>
          <a:srcRect/>
          <a:stretch/>
        </p:blipFill>
        <p:spPr>
          <a:xfrm>
            <a:off x="1996174" y="1357975"/>
            <a:ext cx="5770047" cy="2179796"/>
          </a:xfrm>
          <a:prstGeom prst="rect">
            <a:avLst/>
          </a:prstGeom>
          <a:solidFill>
            <a:srgbClr val="FFFFFF"/>
          </a:solidFill>
          <a:ln>
            <a:noFill/>
          </a:ln>
        </p:spPr>
      </p:pic>
      <p:pic>
        <p:nvPicPr>
          <p:cNvPr id="182" name="Google Shape;182;p2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6"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189" name="Google Shape;189;p26"/>
          <p:cNvPicPr preferRelativeResize="0"/>
          <p:nvPr/>
        </p:nvPicPr>
        <p:blipFill rotWithShape="1">
          <a:blip r:embed="rId4">
            <a:alphaModFix/>
          </a:blip>
          <a:srcRect/>
          <a:stretch/>
        </p:blipFill>
        <p:spPr>
          <a:xfrm>
            <a:off x="0" y="911356"/>
            <a:ext cx="9144000" cy="3320787"/>
          </a:xfrm>
          <a:prstGeom prst="rect">
            <a:avLst/>
          </a:prstGeom>
          <a:noFill/>
          <a:ln>
            <a:noFill/>
          </a:ln>
        </p:spPr>
      </p:pic>
      <p:sp>
        <p:nvSpPr>
          <p:cNvPr id="190" name="Google Shape;190;p26"/>
          <p:cNvSpPr txBox="1"/>
          <p:nvPr/>
        </p:nvSpPr>
        <p:spPr>
          <a:xfrm>
            <a:off x="302149" y="240160"/>
            <a:ext cx="78797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80F0F"/>
                </a:solidFill>
                <a:highlight>
                  <a:srgbClr val="FFFFFF"/>
                </a:highlight>
                <a:latin typeface="Open Sans"/>
                <a:ea typeface="Open Sans"/>
                <a:cs typeface="Open Sans"/>
                <a:sym typeface="Open Sans"/>
              </a:rPr>
              <a:t>A historic step for global child survival</a:t>
            </a:r>
            <a:endParaRPr/>
          </a:p>
        </p:txBody>
      </p:sp>
      <p:sp>
        <p:nvSpPr>
          <p:cNvPr id="191" name="Google Shape;191;p26"/>
          <p:cNvSpPr txBox="1"/>
          <p:nvPr/>
        </p:nvSpPr>
        <p:spPr>
          <a:xfrm>
            <a:off x="111318" y="4380119"/>
            <a:ext cx="50561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rial"/>
                <a:ea typeface="Arial"/>
                <a:cs typeface="Arial"/>
                <a:sym typeface="Arial"/>
              </a:rPr>
              <a:t>Gavi Pre-Replenishment Conference and Investment Opportunity, Paris</a:t>
            </a:r>
            <a:br>
              <a:rPr lang="en-US" sz="1200" b="0" i="1" u="none" strike="noStrike" cap="none">
                <a:solidFill>
                  <a:srgbClr val="000000"/>
                </a:solidFill>
                <a:latin typeface="Arial"/>
                <a:ea typeface="Arial"/>
                <a:cs typeface="Arial"/>
                <a:sym typeface="Arial"/>
              </a:rPr>
            </a:br>
            <a:r>
              <a:rPr lang="en-US" sz="1200" b="0" i="1" u="none" strike="noStrike" cap="none">
                <a:solidFill>
                  <a:srgbClr val="000000"/>
                </a:solidFill>
                <a:latin typeface="Arial"/>
                <a:ea typeface="Arial"/>
                <a:cs typeface="Arial"/>
                <a:sym typeface="Arial"/>
              </a:rPr>
              <a:t>June 20, 2024</a:t>
            </a:r>
            <a:endParaRPr/>
          </a:p>
        </p:txBody>
      </p:sp>
      <p:sp>
        <p:nvSpPr>
          <p:cNvPr id="192" name="Google Shape;192;p26"/>
          <p:cNvSpPr txBox="1"/>
          <p:nvPr/>
        </p:nvSpPr>
        <p:spPr>
          <a:xfrm>
            <a:off x="2286000" y="2415691"/>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Karyne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8"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199" name="Google Shape;199;p28"/>
          <p:cNvSpPr txBox="1"/>
          <p:nvPr/>
        </p:nvSpPr>
        <p:spPr>
          <a:xfrm>
            <a:off x="302149" y="240160"/>
            <a:ext cx="78797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80F0F"/>
                </a:solidFill>
                <a:highlight>
                  <a:srgbClr val="FFFFFF"/>
                </a:highlight>
                <a:latin typeface="Open Sans"/>
                <a:ea typeface="Open Sans"/>
                <a:cs typeface="Open Sans"/>
                <a:sym typeface="Open Sans"/>
              </a:rPr>
              <a:t>Recap of Gavi Global Forum in Paris</a:t>
            </a:r>
            <a:endParaRPr/>
          </a:p>
        </p:txBody>
      </p:sp>
      <p:sp>
        <p:nvSpPr>
          <p:cNvPr id="200" name="Google Shape;200;p28"/>
          <p:cNvSpPr txBox="1"/>
          <p:nvPr/>
        </p:nvSpPr>
        <p:spPr>
          <a:xfrm>
            <a:off x="32525" y="923509"/>
            <a:ext cx="9151800" cy="5356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212529"/>
                </a:solidFill>
                <a:highlight>
                  <a:srgbClr val="FFFFFF"/>
                </a:highlight>
                <a:latin typeface="Open Sans"/>
                <a:ea typeface="Open Sans"/>
                <a:cs typeface="Open Sans"/>
                <a:sym typeface="Open Sans"/>
              </a:rPr>
              <a:t>At June 20 conference, Gavi officially introduced a new 5-year </a:t>
            </a:r>
            <a:br>
              <a:rPr lang="en-US" sz="1800" b="0" i="0" u="none" strike="noStrike" cap="none">
                <a:solidFill>
                  <a:srgbClr val="212529"/>
                </a:solidFill>
                <a:highlight>
                  <a:srgbClr val="FFFFFF"/>
                </a:highlight>
                <a:latin typeface="Open Sans"/>
                <a:ea typeface="Open Sans"/>
                <a:cs typeface="Open Sans"/>
                <a:sym typeface="Open Sans"/>
              </a:rPr>
            </a:br>
            <a:r>
              <a:rPr lang="en-US" sz="1800" b="0" i="0" u="none" strike="noStrike" cap="none">
                <a:solidFill>
                  <a:srgbClr val="212529"/>
                </a:solidFill>
                <a:highlight>
                  <a:srgbClr val="FFFFFF"/>
                </a:highlight>
                <a:latin typeface="Open Sans"/>
                <a:ea typeface="Open Sans"/>
                <a:cs typeface="Open Sans"/>
                <a:sym typeface="Open Sans"/>
              </a:rPr>
              <a:t>strategy and aims to protect 500 million children save more than 8 million</a:t>
            </a:r>
            <a:br>
              <a:rPr lang="en-US" sz="1800" b="0" i="0" u="none" strike="noStrike" cap="none">
                <a:solidFill>
                  <a:srgbClr val="212529"/>
                </a:solidFill>
                <a:highlight>
                  <a:srgbClr val="FFFFFF"/>
                </a:highlight>
                <a:latin typeface="Open Sans"/>
                <a:ea typeface="Open Sans"/>
                <a:cs typeface="Open Sans"/>
                <a:sym typeface="Open Sans"/>
              </a:rPr>
            </a:br>
            <a:r>
              <a:rPr lang="en-US" sz="1800" b="0" i="0" u="none" strike="noStrike" cap="none">
                <a:solidFill>
                  <a:srgbClr val="212529"/>
                </a:solidFill>
                <a:highlight>
                  <a:srgbClr val="FFFFFF"/>
                </a:highlight>
                <a:latin typeface="Open Sans"/>
                <a:ea typeface="Open Sans"/>
                <a:cs typeface="Open Sans"/>
                <a:sym typeface="Open Sans"/>
              </a:rPr>
              <a:t>lives between 2026-2030.</a:t>
            </a:r>
            <a:br>
              <a:rPr lang="en-US" sz="1800" b="0" i="0" u="none" strike="noStrike" cap="none">
                <a:solidFill>
                  <a:srgbClr val="212529"/>
                </a:solidFill>
                <a:highlight>
                  <a:srgbClr val="FFFFFF"/>
                </a:highlight>
                <a:latin typeface="Open Sans"/>
                <a:ea typeface="Open Sans"/>
                <a:cs typeface="Open Sans"/>
                <a:sym typeface="Open Sans"/>
              </a:rPr>
            </a:br>
            <a:endParaRPr sz="1800" b="0" i="0" u="none" strike="noStrike" cap="none">
              <a:solidFill>
                <a:srgbClr val="212529"/>
              </a:solidFill>
              <a:highlight>
                <a:srgbClr val="FFFFFF"/>
              </a:highlight>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212529"/>
                </a:solidFill>
                <a:highlight>
                  <a:srgbClr val="FFFFFF"/>
                </a:highlight>
                <a:latin typeface="Open Sans"/>
                <a:ea typeface="Open Sans"/>
                <a:cs typeface="Open Sans"/>
                <a:sym typeface="Open Sans"/>
              </a:rPr>
              <a:t>60 % by 2040</a:t>
            </a:r>
            <a:r>
              <a:rPr lang="en-US" sz="1800" b="0" i="0" u="none" strike="noStrike" cap="none">
                <a:solidFill>
                  <a:srgbClr val="212529"/>
                </a:solidFill>
                <a:highlight>
                  <a:srgbClr val="FFFFFF"/>
                </a:highlight>
                <a:latin typeface="Open Sans"/>
                <a:ea typeface="Open Sans"/>
                <a:cs typeface="Open Sans"/>
                <a:sym typeface="Open Sans"/>
              </a:rPr>
              <a:t> - Launch of the African Vaccine Manufacturing Accelerator (AVMA), </a:t>
            </a:r>
            <a:br>
              <a:rPr lang="en-US" sz="1800" b="0" i="0" u="none" strike="noStrike" cap="none">
                <a:solidFill>
                  <a:srgbClr val="212529"/>
                </a:solidFill>
                <a:highlight>
                  <a:srgbClr val="FFFFFF"/>
                </a:highlight>
                <a:latin typeface="Open Sans"/>
                <a:ea typeface="Open Sans"/>
                <a:cs typeface="Open Sans"/>
                <a:sym typeface="Open Sans"/>
              </a:rPr>
            </a:br>
            <a:r>
              <a:rPr lang="en-US" sz="1800" b="0" i="0" u="none" strike="noStrike" cap="none">
                <a:solidFill>
                  <a:srgbClr val="212529"/>
                </a:solidFill>
                <a:highlight>
                  <a:srgbClr val="FFFFFF"/>
                </a:highlight>
                <a:latin typeface="Open Sans"/>
                <a:ea typeface="Open Sans"/>
                <a:cs typeface="Open Sans"/>
                <a:sym typeface="Open Sans"/>
              </a:rPr>
              <a:t>African Union has a goal to produce 60% of the continents’ vaccines by 20</a:t>
            </a:r>
            <a:r>
              <a:rPr lang="en-US" sz="1800">
                <a:solidFill>
                  <a:srgbClr val="212529"/>
                </a:solidFill>
                <a:highlight>
                  <a:srgbClr val="FFFFFF"/>
                </a:highlight>
                <a:latin typeface="Open Sans"/>
                <a:ea typeface="Open Sans"/>
                <a:cs typeface="Open Sans"/>
                <a:sym typeface="Open Sans"/>
              </a:rPr>
              <a:t>40.</a:t>
            </a:r>
            <a:br>
              <a:rPr lang="en-US" sz="1800" b="0" i="0" u="none" strike="noStrike" cap="none">
                <a:solidFill>
                  <a:srgbClr val="212529"/>
                </a:solidFill>
                <a:highlight>
                  <a:srgbClr val="FFFFFF"/>
                </a:highlight>
                <a:latin typeface="Open Sans"/>
                <a:ea typeface="Open Sans"/>
                <a:cs typeface="Open Sans"/>
                <a:sym typeface="Open Sans"/>
              </a:rPr>
            </a:br>
            <a:endParaRPr sz="1800" b="1" i="0" u="none" strike="noStrike" cap="none">
              <a:solidFill>
                <a:srgbClr val="212529"/>
              </a:solidFill>
              <a:highlight>
                <a:srgbClr val="FFFFFF"/>
              </a:highlight>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212529"/>
                </a:solidFill>
                <a:highlight>
                  <a:srgbClr val="FFFFFF"/>
                </a:highlight>
                <a:latin typeface="Open Sans"/>
                <a:ea typeface="Open Sans"/>
                <a:cs typeface="Open Sans"/>
                <a:sym typeface="Open Sans"/>
              </a:rPr>
              <a:t>The Biden Administration’s figure of at least $1.58 billion over 5 years sets us up for historic success.</a:t>
            </a:r>
            <a:br>
              <a:rPr lang="en-US" sz="1800" b="0" i="0" u="none" strike="noStrike" cap="none">
                <a:solidFill>
                  <a:srgbClr val="212529"/>
                </a:solidFill>
                <a:highlight>
                  <a:srgbClr val="FFFFFF"/>
                </a:highlight>
                <a:latin typeface="Open Sans"/>
                <a:ea typeface="Open Sans"/>
                <a:cs typeface="Open Sans"/>
                <a:sym typeface="Open Sans"/>
              </a:rPr>
            </a:br>
            <a:endParaRPr sz="1800" b="0" i="0" u="none" strike="noStrike" cap="none">
              <a:solidFill>
                <a:srgbClr val="212529"/>
              </a:solidFill>
              <a:highlight>
                <a:srgbClr val="FFFFFF"/>
              </a:highlight>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212529"/>
                </a:solidFill>
                <a:highlight>
                  <a:srgbClr val="FFFFFF"/>
                </a:highlight>
                <a:latin typeface="Open Sans"/>
                <a:ea typeface="Open Sans"/>
                <a:cs typeface="Open Sans"/>
                <a:sym typeface="Open Sans"/>
              </a:rPr>
              <a:t>U.S. pledge with ample bipartisan support was never a “given” – </a:t>
            </a:r>
            <a:br>
              <a:rPr lang="en-US" sz="1800" b="0" i="0" u="none" strike="noStrike" cap="none">
                <a:solidFill>
                  <a:srgbClr val="212529"/>
                </a:solidFill>
                <a:highlight>
                  <a:srgbClr val="FFFFFF"/>
                </a:highlight>
                <a:latin typeface="Open Sans"/>
                <a:ea typeface="Open Sans"/>
                <a:cs typeface="Open Sans"/>
                <a:sym typeface="Open Sans"/>
              </a:rPr>
            </a:br>
            <a:r>
              <a:rPr lang="en-US" sz="1800" b="0" i="0" u="none" strike="noStrike" cap="none">
                <a:solidFill>
                  <a:srgbClr val="212529"/>
                </a:solidFill>
                <a:highlight>
                  <a:srgbClr val="FFFFFF"/>
                </a:highlight>
                <a:latin typeface="Open Sans"/>
                <a:ea typeface="Open Sans"/>
                <a:cs typeface="Open Sans"/>
                <a:sym typeface="Open Sans"/>
              </a:rPr>
              <a:t>this is a result of your advocacy efforts!</a:t>
            </a:r>
            <a:br>
              <a:rPr lang="en-US" sz="1800" b="0" i="0" u="none" strike="noStrike" cap="none">
                <a:solidFill>
                  <a:srgbClr val="212529"/>
                </a:solidFill>
                <a:highlight>
                  <a:srgbClr val="FFFFFF"/>
                </a:highlight>
                <a:latin typeface="Open Sans"/>
                <a:ea typeface="Open Sans"/>
                <a:cs typeface="Open Sans"/>
                <a:sym typeface="Open Sans"/>
              </a:rPr>
            </a:br>
            <a:endParaRPr sz="1800" b="0" i="0" u="none" strike="noStrike" cap="none">
              <a:solidFill>
                <a:srgbClr val="212529"/>
              </a:solidFill>
              <a:highlight>
                <a:srgbClr val="FFFFFF"/>
              </a:highlight>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212529"/>
                </a:solidFill>
                <a:highlight>
                  <a:srgbClr val="FFFFFF"/>
                </a:highlight>
                <a:latin typeface="Open Sans"/>
                <a:ea typeface="Open Sans"/>
                <a:cs typeface="Open Sans"/>
                <a:sym typeface="Open Sans"/>
              </a:rPr>
              <a:t>Now we’ll need Congress to deliver that funding — and push the amount </a:t>
            </a:r>
            <a:br>
              <a:rPr lang="en-US" sz="1800" b="1" i="0" u="none" strike="noStrike" cap="none">
                <a:solidFill>
                  <a:srgbClr val="212529"/>
                </a:solidFill>
                <a:highlight>
                  <a:srgbClr val="FFFFFF"/>
                </a:highlight>
                <a:latin typeface="Open Sans"/>
                <a:ea typeface="Open Sans"/>
                <a:cs typeface="Open Sans"/>
                <a:sym typeface="Open Sans"/>
              </a:rPr>
            </a:br>
            <a:r>
              <a:rPr lang="en-US" sz="1800" b="1" i="0" u="none" strike="noStrike" cap="none">
                <a:solidFill>
                  <a:srgbClr val="212529"/>
                </a:solidFill>
                <a:highlight>
                  <a:srgbClr val="FFFFFF"/>
                </a:highlight>
                <a:latin typeface="Open Sans"/>
                <a:ea typeface="Open Sans"/>
                <a:cs typeface="Open Sans"/>
                <a:sym typeface="Open Sans"/>
              </a:rPr>
              <a:t>even higher.</a:t>
            </a:r>
            <a:endParaRPr/>
          </a:p>
          <a:p>
            <a:pPr marL="0" marR="0" lvl="0" indent="0" algn="l" rtl="0">
              <a:lnSpc>
                <a:spcPct val="100000"/>
              </a:lnSpc>
              <a:spcBef>
                <a:spcPts val="0"/>
              </a:spcBef>
              <a:spcAft>
                <a:spcPts val="0"/>
              </a:spcAft>
              <a:buNone/>
            </a:pPr>
            <a:br>
              <a:rPr lang="en-US" sz="1800" b="0" i="0" u="none" strike="noStrike" cap="none">
                <a:solidFill>
                  <a:srgbClr val="212529"/>
                </a:solidFill>
                <a:highlight>
                  <a:srgbClr val="FFFFFF"/>
                </a:highlight>
                <a:latin typeface="Open Sans"/>
                <a:ea typeface="Open Sans"/>
                <a:cs typeface="Open Sans"/>
                <a:sym typeface="Open Sans"/>
              </a:rPr>
            </a:br>
            <a:endParaRPr sz="1800" b="0" i="0" u="none" strike="noStrike" cap="none">
              <a:solidFill>
                <a:srgbClr val="212529"/>
              </a:solidFill>
              <a:highlight>
                <a:srgbClr val="FFFFFF"/>
              </a:highlight>
              <a:latin typeface="Open Sans"/>
              <a:ea typeface="Open Sans"/>
              <a:cs typeface="Open Sans"/>
              <a:sym typeface="Open Sans"/>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212529"/>
              </a:solidFill>
              <a:highlight>
                <a:srgbClr val="FFFFFF"/>
              </a:highlight>
              <a:latin typeface="Open Sans"/>
              <a:ea typeface="Open Sans"/>
              <a:cs typeface="Open Sans"/>
              <a:sym typeface="Open Sans"/>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34088"/>
              <a:buNone/>
            </a:pPr>
            <a:r>
              <a:rPr lang="en-US" b="1">
                <a:solidFill>
                  <a:schemeClr val="accent1"/>
                </a:solidFill>
              </a:rPr>
              <a:t>gavi by the numbers</a:t>
            </a:r>
            <a:endParaRPr/>
          </a:p>
        </p:txBody>
      </p:sp>
      <p:sp>
        <p:nvSpPr>
          <p:cNvPr id="206" name="Google Shape;206;p10"/>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100000"/>
              </a:lnSpc>
              <a:spcBef>
                <a:spcPts val="360"/>
              </a:spcBef>
              <a:spcAft>
                <a:spcPts val="0"/>
              </a:spcAft>
              <a:buClr>
                <a:schemeClr val="dk1"/>
              </a:buClr>
              <a:buSzPct val="49628"/>
              <a:buChar char="•"/>
            </a:pPr>
            <a:r>
              <a:rPr lang="en-US" b="1">
                <a:solidFill>
                  <a:schemeClr val="lt2"/>
                </a:solidFill>
              </a:rPr>
              <a:t>1 billion </a:t>
            </a:r>
            <a:r>
              <a:rPr lang="en-US"/>
              <a:t>children immunized</a:t>
            </a:r>
            <a:endParaRPr/>
          </a:p>
          <a:p>
            <a:pPr marL="457200" lvl="0" indent="-342900" algn="l" rtl="0">
              <a:lnSpc>
                <a:spcPct val="100000"/>
              </a:lnSpc>
              <a:spcBef>
                <a:spcPts val="360"/>
              </a:spcBef>
              <a:spcAft>
                <a:spcPts val="0"/>
              </a:spcAft>
              <a:buClr>
                <a:schemeClr val="dk1"/>
              </a:buClr>
              <a:buSzPct val="49628"/>
              <a:buChar char="•"/>
            </a:pPr>
            <a:r>
              <a:rPr lang="en-US" b="1">
                <a:solidFill>
                  <a:schemeClr val="lt2"/>
                </a:solidFill>
              </a:rPr>
              <a:t>17 million </a:t>
            </a:r>
            <a:r>
              <a:rPr lang="en-US"/>
              <a:t>future deaths prevented</a:t>
            </a:r>
            <a:endParaRPr/>
          </a:p>
          <a:p>
            <a:pPr marL="457200" lvl="0" indent="-342900" algn="l" rtl="0">
              <a:lnSpc>
                <a:spcPct val="100000"/>
              </a:lnSpc>
              <a:spcBef>
                <a:spcPts val="360"/>
              </a:spcBef>
              <a:spcAft>
                <a:spcPts val="0"/>
              </a:spcAft>
              <a:buClr>
                <a:schemeClr val="dk1"/>
              </a:buClr>
              <a:buSzPct val="49628"/>
              <a:buChar char="•"/>
            </a:pPr>
            <a:r>
              <a:rPr lang="en-US" b="1">
                <a:solidFill>
                  <a:schemeClr val="lt2"/>
                </a:solidFill>
              </a:rPr>
              <a:t>50% </a:t>
            </a:r>
            <a:r>
              <a:rPr lang="en-US"/>
              <a:t>of the world’s children vaccinated by Gavi</a:t>
            </a:r>
            <a:endParaRPr/>
          </a:p>
          <a:p>
            <a:pPr marL="457200" lvl="0" indent="-342900" algn="l" rtl="0">
              <a:lnSpc>
                <a:spcPct val="100000"/>
              </a:lnSpc>
              <a:spcBef>
                <a:spcPts val="360"/>
              </a:spcBef>
              <a:spcAft>
                <a:spcPts val="0"/>
              </a:spcAft>
              <a:buClr>
                <a:schemeClr val="dk1"/>
              </a:buClr>
              <a:buSzPct val="49628"/>
              <a:buChar char="•"/>
            </a:pPr>
            <a:r>
              <a:rPr lang="en-US" b="1">
                <a:solidFill>
                  <a:schemeClr val="lt2"/>
                </a:solidFill>
              </a:rPr>
              <a:t>$54 </a:t>
            </a:r>
            <a:r>
              <a:rPr lang="en-US"/>
              <a:t>returned for every $1 invested</a:t>
            </a:r>
            <a:endParaRPr/>
          </a:p>
          <a:p>
            <a:pPr marL="457200" lvl="0" indent="-342900" algn="l" rtl="0">
              <a:lnSpc>
                <a:spcPct val="100000"/>
              </a:lnSpc>
              <a:spcBef>
                <a:spcPts val="360"/>
              </a:spcBef>
              <a:spcAft>
                <a:spcPts val="0"/>
              </a:spcAft>
              <a:buClr>
                <a:schemeClr val="dk1"/>
              </a:buClr>
              <a:buSzPct val="49628"/>
              <a:buChar char="•"/>
            </a:pPr>
            <a:r>
              <a:rPr lang="en-US" b="1">
                <a:solidFill>
                  <a:schemeClr val="lt2"/>
                </a:solidFill>
              </a:rPr>
              <a:t>19</a:t>
            </a:r>
            <a:r>
              <a:rPr lang="en-US"/>
              <a:t> countries transitioned out of support</a:t>
            </a:r>
            <a:endParaRPr/>
          </a:p>
        </p:txBody>
      </p:sp>
      <p:pic>
        <p:nvPicPr>
          <p:cNvPr id="207" name="Google Shape;207;p1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12"/>
        <p:cNvGrpSpPr/>
        <p:nvPr/>
      </p:nvGrpSpPr>
      <p:grpSpPr>
        <a:xfrm>
          <a:off x="0" y="0"/>
          <a:ext cx="0" cy="0"/>
          <a:chOff x="0" y="0"/>
          <a:chExt cx="0" cy="0"/>
        </a:xfrm>
      </p:grpSpPr>
      <p:pic>
        <p:nvPicPr>
          <p:cNvPr id="213" name="Google Shape;213;p43"/>
          <p:cNvPicPr preferRelativeResize="0"/>
          <p:nvPr/>
        </p:nvPicPr>
        <p:blipFill rotWithShape="1">
          <a:blip r:embed="rId3">
            <a:alphaModFix/>
          </a:blip>
          <a:srcRect l="5158" r="5158"/>
          <a:stretch/>
        </p:blipFill>
        <p:spPr>
          <a:xfrm>
            <a:off x="787743" y="183035"/>
            <a:ext cx="3141705" cy="4603471"/>
          </a:xfrm>
          <a:prstGeom prst="rect">
            <a:avLst/>
          </a:prstGeom>
          <a:noFill/>
          <a:ln w="9525" cap="flat" cmpd="sng">
            <a:solidFill>
              <a:schemeClr val="dk1"/>
            </a:solidFill>
            <a:prstDash val="solid"/>
            <a:round/>
            <a:headEnd type="none" w="sm" len="sm"/>
            <a:tailEnd type="none" w="sm" len="sm"/>
          </a:ln>
          <a:effectLst>
            <a:outerShdw blurRad="50800" dist="38100" dir="10800000" algn="r" rotWithShape="0">
              <a:srgbClr val="000000">
                <a:alpha val="40000"/>
              </a:srgbClr>
            </a:outerShdw>
          </a:effectLst>
        </p:spPr>
      </p:pic>
      <p:sp>
        <p:nvSpPr>
          <p:cNvPr id="214" name="Google Shape;214;p43"/>
          <p:cNvSpPr txBox="1">
            <a:spLocks noGrp="1"/>
          </p:cNvSpPr>
          <p:nvPr>
            <p:ph type="title"/>
          </p:nvPr>
        </p:nvSpPr>
        <p:spPr>
          <a:xfrm>
            <a:off x="4263080" y="1961152"/>
            <a:ext cx="4661588" cy="10472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2550"/>
              <a:t>Learn more about Gavi’s amazing results </a:t>
            </a:r>
            <a:r>
              <a:rPr lang="en-US" sz="2550" u="sng">
                <a:solidFill>
                  <a:schemeClr val="hlink"/>
                </a:solidFill>
                <a:hlinkClick r:id="rId4"/>
              </a:rPr>
              <a:t>here</a:t>
            </a:r>
            <a:r>
              <a:rPr lang="en-US" sz="2550"/>
              <a:t>!</a:t>
            </a:r>
            <a:endParaRPr/>
          </a:p>
        </p:txBody>
      </p:sp>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1833</Words>
  <Application>Microsoft Office PowerPoint</Application>
  <PresentationFormat>On-screen Show (16:9)</PresentationFormat>
  <Paragraphs>169</Paragraphs>
  <Slides>22</Slides>
  <Notes>22</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Open Sans</vt:lpstr>
      <vt:lpstr>Times New Roman</vt:lpstr>
      <vt:lpstr>Calibri</vt:lpstr>
      <vt:lpstr>Arial</vt:lpstr>
      <vt:lpstr>Office Theme</vt:lpstr>
      <vt:lpstr>1_Office Theme</vt:lpstr>
      <vt:lpstr>Rise Advocacy Chapter  Monthly Webinar</vt:lpstr>
      <vt:lpstr>Welcome </vt:lpstr>
      <vt:lpstr>Mission &amp; Vision</vt:lpstr>
      <vt:lpstr>Our Values &amp; Resources</vt:lpstr>
      <vt:lpstr>PowerPoint Presentation</vt:lpstr>
      <vt:lpstr>PowerPoint Presentation</vt:lpstr>
      <vt:lpstr>PowerPoint Presentation</vt:lpstr>
      <vt:lpstr>gavi by the numbers</vt:lpstr>
      <vt:lpstr>Learn more about Gavi’s amazing results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gavi by the numbers</vt:lpstr>
      <vt:lpstr>PowerPoint Presentation</vt:lpstr>
      <vt:lpstr>PowerPoint Presentation</vt:lpstr>
      <vt:lpstr>   Together Women Rise August Webinar   Thursday, August 1 at 8 PM ET Register here  Featured Grantee: Flying Kites and Impact Network Guest Speakers:  Morgan Cormier, Manager of Institutional Partnerships, Flying Kites Reshma Patel, Executive Director, Impact Network  Rise Advocacy Chapter August Webinar Tuesday, August 20 at 8:30 PM ET Guest speaker, Ken Patterson , Director RESULTS Grassroots Impact Team  </vt:lpstr>
      <vt:lpstr>      Invite fellow Rise members to change the world together!  Together Women Rise Advocacy Chapter Maximize Your Impact for Change  Tuesday, September 24 at 8:30 PM ET  As Together Women Rise members, you have demonstrated your power, influence, and impact in making the world a better place for women and girls worldwide. Join us on Tuesday, September 24 to learn how you can continue to make change and maximize your impact through advocacy.  You will hear from invited guest speakers including current members of the Together Women Rise Advocacy Chapter, Rise grantees, and even from the office of a member of Congress. Advocacy changes things, and our action is critical to creating the environment through which our Rise grantees can thrive.  Register here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Ken Patterson</dc:creator>
  <cp:lastModifiedBy>Karyne Bury</cp:lastModifiedBy>
  <cp:revision>2</cp:revision>
  <dcterms:created xsi:type="dcterms:W3CDTF">2021-04-20T20:20:28Z</dcterms:created>
  <dcterms:modified xsi:type="dcterms:W3CDTF">2024-07-17T15:08:28Z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0x010100BAD9F741CC910640BB95713E7ADDE735</vt:lpwstr>
  </property>
  <property fmtid="{D5CDD505-2E9C-101B-9397-08002B2CF9AE}" pid="3" name="MediaServiceImageTags">
    <vt:lpwstr/>
  </property>
</Properties>
</file>