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3" r:id="rId5"/>
    <p:sldMasterId id="2147483677" r:id="rId6"/>
    <p:sldMasterId id="2147483680" r:id="rId7"/>
  </p:sldMasterIdLst>
  <p:notesMasterIdLst>
    <p:notesMasterId r:id="rId27"/>
  </p:notesMasterIdLst>
  <p:sldIdLst>
    <p:sldId id="256" r:id="rId8"/>
    <p:sldId id="257" r:id="rId9"/>
    <p:sldId id="4672" r:id="rId10"/>
    <p:sldId id="258" r:id="rId11"/>
    <p:sldId id="1338" r:id="rId12"/>
    <p:sldId id="259" r:id="rId13"/>
    <p:sldId id="4683" r:id="rId14"/>
    <p:sldId id="4678" r:id="rId15"/>
    <p:sldId id="4657" r:id="rId16"/>
    <p:sldId id="4669" r:id="rId17"/>
    <p:sldId id="4685" r:id="rId18"/>
    <p:sldId id="4684" r:id="rId19"/>
    <p:sldId id="4682" r:id="rId20"/>
    <p:sldId id="4788" r:id="rId21"/>
    <p:sldId id="4789" r:id="rId22"/>
    <p:sldId id="4790" r:id="rId23"/>
    <p:sldId id="4659" r:id="rId24"/>
    <p:sldId id="4633" r:id="rId25"/>
    <p:sldId id="4662" r:id="rId26"/>
  </p:sldIdLst>
  <p:sldSz cx="9144000" cy="5143500" type="screen16x9"/>
  <p:notesSz cx="6858000" cy="9144000"/>
  <p:embeddedFontLst>
    <p:embeddedFont>
      <p:font typeface="Open Sans" panose="020B0606030504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51" roundtripDataSignature="AMtx7mgYMTd495pjgk05YnFctH5gnOp6P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B5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2308" autoAdjust="0"/>
  </p:normalViewPr>
  <p:slideViewPr>
    <p:cSldViewPr snapToGrid="0">
      <p:cViewPr varScale="1">
        <p:scale>
          <a:sx n="44" d="100"/>
          <a:sy n="44" d="100"/>
        </p:scale>
        <p:origin x="1920"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55"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2.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font" Target="fonts/font1.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4.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font" Target="fonts/font3.fntdata"/><Relationship Id="rId8" Type="http://schemas.openxmlformats.org/officeDocument/2006/relationships/slide" Target="slides/slide1.xml"/><Relationship Id="rId5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results.org/resources/fy26-global-appropriations-memo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results.org/resources/fy26-global-appropriations-memo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ogetherwomenrise.org/about-u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ogetherwomenrise.org/about-u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ogetherwomenrise.org/about-u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results.org/resources/fy26-global-appropriations-memos"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docs.google.com/document/d/1s-Gev4n3TJxQdxkAMjLc8THGcAiMtbQ18o3wxUtcYNw/edit?tab=t.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4fc495f4c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g14fc495f4c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dirty="0"/>
              <a:t>Susan</a:t>
            </a:r>
            <a:endParaRPr i="1" dirty="0"/>
          </a:p>
        </p:txBody>
      </p:sp>
      <p:sp>
        <p:nvSpPr>
          <p:cNvPr id="147" name="Google Shape;147;g14fc495f4c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7ADEC6DE-A156-F861-F55F-DE410C38D763}"/>
            </a:ext>
          </a:extLst>
        </p:cNvPr>
        <p:cNvGrpSpPr/>
        <p:nvPr/>
      </p:nvGrpSpPr>
      <p:grpSpPr>
        <a:xfrm>
          <a:off x="0" y="0"/>
          <a:ext cx="0" cy="0"/>
          <a:chOff x="0" y="0"/>
          <a:chExt cx="0" cy="0"/>
        </a:xfrm>
      </p:grpSpPr>
      <p:sp>
        <p:nvSpPr>
          <p:cNvPr id="192" name="Google Shape;192;g1f1ec144a3f_0_154:notes">
            <a:extLst>
              <a:ext uri="{FF2B5EF4-FFF2-40B4-BE49-F238E27FC236}">
                <a16:creationId xmlns:a16="http://schemas.microsoft.com/office/drawing/2014/main" id="{E34D7AB7-F25C-8537-4B82-9B1B5B78189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a:extLst>
              <a:ext uri="{FF2B5EF4-FFF2-40B4-BE49-F238E27FC236}">
                <a16:creationId xmlns:a16="http://schemas.microsoft.com/office/drawing/2014/main" id="{25899B0C-46C8-506A-0F17-05273E727D6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rtl="0">
              <a:buNone/>
            </a:pPr>
            <a:r>
              <a:rPr lang="en-US" sz="1100" i="1" dirty="0">
                <a:latin typeface="Arial"/>
                <a:ea typeface="Arial"/>
                <a:cs typeface="Arial"/>
                <a:sym typeface="Arial"/>
              </a:rPr>
              <a:t>Karyne</a:t>
            </a:r>
            <a:br>
              <a:rPr lang="en-US" sz="1100" i="1" dirty="0">
                <a:latin typeface="Arial"/>
                <a:ea typeface="Arial"/>
                <a:cs typeface="Arial"/>
                <a:sym typeface="Arial"/>
              </a:rPr>
            </a:br>
            <a:br>
              <a:rPr lang="en-US" sz="1100" i="1" dirty="0">
                <a:latin typeface="Arial"/>
                <a:ea typeface="Arial"/>
                <a:cs typeface="Arial"/>
                <a:sym typeface="Arial"/>
              </a:rPr>
            </a:br>
            <a:br>
              <a:rPr lang="en-US" sz="1100" dirty="0">
                <a:latin typeface="Arial"/>
                <a:ea typeface="Arial"/>
                <a:cs typeface="Arial"/>
                <a:sym typeface="Arial"/>
              </a:rPr>
            </a:br>
            <a:r>
              <a:rPr lang="en-US" sz="1100" b="1" i="0" u="none" strike="noStrike" dirty="0">
                <a:solidFill>
                  <a:srgbClr val="000000"/>
                </a:solidFill>
                <a:effectLst/>
                <a:latin typeface="Arial" panose="020B0604020202020204" pitchFamily="34" charset="0"/>
              </a:rPr>
              <a:t>Appropriations FY26 (Karyne)</a:t>
            </a:r>
            <a:endParaRPr lang="en-US" sz="1100" b="0" dirty="0">
              <a:effectLst/>
            </a:endParaRPr>
          </a:p>
          <a:p>
            <a:pPr indent="457200" rtl="0">
              <a:buNone/>
            </a:pPr>
            <a:r>
              <a:rPr lang="en-US" sz="1100" b="0" i="0" u="sng" strike="noStrike" dirty="0">
                <a:solidFill>
                  <a:srgbClr val="1155CC"/>
                </a:solidFill>
                <a:effectLst/>
                <a:latin typeface="Arial" panose="020B0604020202020204" pitchFamily="34" charset="0"/>
                <a:hlinkClick r:id="rId3"/>
              </a:rPr>
              <a:t>https://results.org/resources/fy26-global-appropriations-memos</a:t>
            </a:r>
            <a:r>
              <a:rPr lang="en-US" sz="1100" b="0" i="0" u="none" strike="noStrike" dirty="0">
                <a:solidFill>
                  <a:srgbClr val="000000"/>
                </a:solidFill>
                <a:effectLst/>
                <a:latin typeface="Arial" panose="020B0604020202020204" pitchFamily="34" charset="0"/>
              </a:rPr>
              <a:t> </a:t>
            </a:r>
            <a:endParaRPr lang="en-US" sz="1100" b="0" dirty="0">
              <a:effectLst/>
            </a:endParaRPr>
          </a:p>
          <a:p>
            <a:pPr marL="0" lvl="0" indent="0" algn="l" rtl="0">
              <a:lnSpc>
                <a:spcPct val="115000"/>
              </a:lnSpc>
              <a:spcBef>
                <a:spcPts val="0"/>
              </a:spcBef>
              <a:spcAft>
                <a:spcPts val="0"/>
              </a:spcAft>
              <a:buSzPts val="1400"/>
              <a:buNone/>
            </a:pPr>
            <a:endParaRPr sz="1100" i="1" dirty="0">
              <a:latin typeface="Arial"/>
              <a:ea typeface="Arial"/>
              <a:cs typeface="Arial"/>
              <a:sym typeface="Arial"/>
            </a:endParaRPr>
          </a:p>
        </p:txBody>
      </p:sp>
      <p:sp>
        <p:nvSpPr>
          <p:cNvPr id="194" name="Google Shape;194;g1f1ec144a3f_0_154:notes">
            <a:extLst>
              <a:ext uri="{FF2B5EF4-FFF2-40B4-BE49-F238E27FC236}">
                <a16:creationId xmlns:a16="http://schemas.microsoft.com/office/drawing/2014/main" id="{32E9D5B0-74AB-A231-556E-002E2C75FF5D}"/>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extLst>
      <p:ext uri="{BB962C8B-B14F-4D97-AF65-F5344CB8AC3E}">
        <p14:creationId xmlns:p14="http://schemas.microsoft.com/office/powerpoint/2010/main" val="792966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B597BE60-BDF6-F99B-134B-5551B56B46C7}"/>
            </a:ext>
          </a:extLst>
        </p:cNvPr>
        <p:cNvGrpSpPr/>
        <p:nvPr/>
      </p:nvGrpSpPr>
      <p:grpSpPr>
        <a:xfrm>
          <a:off x="0" y="0"/>
          <a:ext cx="0" cy="0"/>
          <a:chOff x="0" y="0"/>
          <a:chExt cx="0" cy="0"/>
        </a:xfrm>
      </p:grpSpPr>
      <p:sp>
        <p:nvSpPr>
          <p:cNvPr id="192" name="Google Shape;192;g1f1ec144a3f_0_154:notes">
            <a:extLst>
              <a:ext uri="{FF2B5EF4-FFF2-40B4-BE49-F238E27FC236}">
                <a16:creationId xmlns:a16="http://schemas.microsoft.com/office/drawing/2014/main" id="{7338A71C-22D2-2A73-DC26-CA6AC304C9D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a:extLst>
              <a:ext uri="{FF2B5EF4-FFF2-40B4-BE49-F238E27FC236}">
                <a16:creationId xmlns:a16="http://schemas.microsoft.com/office/drawing/2014/main" id="{04B52C5E-BD24-4E60-5443-A72B5A18AD5E}"/>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rtl="0">
              <a:buNone/>
            </a:pPr>
            <a:r>
              <a:rPr lang="en-US" sz="1100" i="1" dirty="0">
                <a:latin typeface="Arial"/>
                <a:ea typeface="Arial"/>
                <a:cs typeface="Arial"/>
                <a:sym typeface="Arial"/>
              </a:rPr>
              <a:t>Karyne</a:t>
            </a:r>
            <a:br>
              <a:rPr lang="en-US" sz="1100" i="1" dirty="0">
                <a:latin typeface="Arial"/>
                <a:ea typeface="Arial"/>
                <a:cs typeface="Arial"/>
                <a:sym typeface="Arial"/>
              </a:rPr>
            </a:br>
            <a:br>
              <a:rPr lang="en-US" sz="1100" i="1" dirty="0">
                <a:latin typeface="Arial"/>
                <a:ea typeface="Arial"/>
                <a:cs typeface="Arial"/>
                <a:sym typeface="Arial"/>
              </a:rPr>
            </a:br>
            <a:br>
              <a:rPr lang="en-US" sz="1100" dirty="0">
                <a:latin typeface="Arial"/>
                <a:ea typeface="Arial"/>
                <a:cs typeface="Arial"/>
                <a:sym typeface="Arial"/>
              </a:rPr>
            </a:br>
            <a:r>
              <a:rPr lang="en-US" sz="1100" b="1" i="0" u="none" strike="noStrike" dirty="0">
                <a:solidFill>
                  <a:srgbClr val="000000"/>
                </a:solidFill>
                <a:effectLst/>
                <a:latin typeface="Arial" panose="020B0604020202020204" pitchFamily="34" charset="0"/>
              </a:rPr>
              <a:t>Appropriations FY26 (Karyne)</a:t>
            </a:r>
            <a:endParaRPr lang="en-US" sz="1100" b="0" dirty="0">
              <a:effectLst/>
            </a:endParaRPr>
          </a:p>
          <a:p>
            <a:pPr indent="457200" rtl="0">
              <a:buNone/>
            </a:pPr>
            <a:r>
              <a:rPr lang="en-US" sz="1100" b="0" i="0" u="sng" strike="noStrike" dirty="0">
                <a:solidFill>
                  <a:srgbClr val="1155CC"/>
                </a:solidFill>
                <a:effectLst/>
                <a:latin typeface="Arial" panose="020B0604020202020204" pitchFamily="34" charset="0"/>
                <a:hlinkClick r:id="rId3"/>
              </a:rPr>
              <a:t>https://results.org/resources/fy26-global-appropriations-memos</a:t>
            </a:r>
            <a:r>
              <a:rPr lang="en-US" sz="1100" b="0" i="0" u="none" strike="noStrike" dirty="0">
                <a:solidFill>
                  <a:srgbClr val="000000"/>
                </a:solidFill>
                <a:effectLst/>
                <a:latin typeface="Arial" panose="020B0604020202020204" pitchFamily="34" charset="0"/>
              </a:rPr>
              <a:t> </a:t>
            </a:r>
            <a:endParaRPr lang="en-US" sz="1100" b="0" dirty="0">
              <a:effectLst/>
            </a:endParaRPr>
          </a:p>
          <a:p>
            <a:pPr marL="0" lvl="0" indent="0" algn="l" rtl="0">
              <a:lnSpc>
                <a:spcPct val="115000"/>
              </a:lnSpc>
              <a:spcBef>
                <a:spcPts val="0"/>
              </a:spcBef>
              <a:spcAft>
                <a:spcPts val="0"/>
              </a:spcAft>
              <a:buSzPts val="1400"/>
              <a:buNone/>
            </a:pPr>
            <a:endParaRPr sz="1100" i="1" dirty="0">
              <a:latin typeface="Arial"/>
              <a:ea typeface="Arial"/>
              <a:cs typeface="Arial"/>
              <a:sym typeface="Arial"/>
            </a:endParaRPr>
          </a:p>
        </p:txBody>
      </p:sp>
      <p:sp>
        <p:nvSpPr>
          <p:cNvPr id="194" name="Google Shape;194;g1f1ec144a3f_0_154:notes">
            <a:extLst>
              <a:ext uri="{FF2B5EF4-FFF2-40B4-BE49-F238E27FC236}">
                <a16:creationId xmlns:a16="http://schemas.microsoft.com/office/drawing/2014/main" id="{420525C3-2209-866A-A72C-3EE831AFE41E}"/>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extLst>
      <p:ext uri="{BB962C8B-B14F-4D97-AF65-F5344CB8AC3E}">
        <p14:creationId xmlns:p14="http://schemas.microsoft.com/office/powerpoint/2010/main" val="3289870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a:extLst>
            <a:ext uri="{FF2B5EF4-FFF2-40B4-BE49-F238E27FC236}">
              <a16:creationId xmlns:a16="http://schemas.microsoft.com/office/drawing/2014/main" id="{5A165750-6C9D-1B12-4115-6689FCC81737}"/>
            </a:ext>
          </a:extLst>
        </p:cNvPr>
        <p:cNvGrpSpPr/>
        <p:nvPr/>
      </p:nvGrpSpPr>
      <p:grpSpPr>
        <a:xfrm>
          <a:off x="0" y="0"/>
          <a:ext cx="0" cy="0"/>
          <a:chOff x="0" y="0"/>
          <a:chExt cx="0" cy="0"/>
        </a:xfrm>
      </p:grpSpPr>
      <p:sp>
        <p:nvSpPr>
          <p:cNvPr id="153" name="Google Shape;153;g14fc495f4cb_0_91:notes">
            <a:extLst>
              <a:ext uri="{FF2B5EF4-FFF2-40B4-BE49-F238E27FC236}">
                <a16:creationId xmlns:a16="http://schemas.microsoft.com/office/drawing/2014/main" id="{4C1759E7-D4F3-3A15-2A7E-EA6E0AFF951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14fc495f4cb_0_91:notes">
            <a:extLst>
              <a:ext uri="{FF2B5EF4-FFF2-40B4-BE49-F238E27FC236}">
                <a16:creationId xmlns:a16="http://schemas.microsoft.com/office/drawing/2014/main" id="{FB005542-4621-FAB5-0E36-1F302237253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indent="0" rtl="0" fontAlgn="base">
              <a:buFont typeface="+mj-lt"/>
              <a:buNone/>
            </a:pPr>
            <a:r>
              <a:rPr lang="en-US" i="1" dirty="0"/>
              <a:t>Karyne</a:t>
            </a:r>
            <a:endParaRPr i="1" dirty="0"/>
          </a:p>
        </p:txBody>
      </p:sp>
      <p:sp>
        <p:nvSpPr>
          <p:cNvPr id="155" name="Google Shape;155;g14fc495f4cb_0_91:notes">
            <a:extLst>
              <a:ext uri="{FF2B5EF4-FFF2-40B4-BE49-F238E27FC236}">
                <a16:creationId xmlns:a16="http://schemas.microsoft.com/office/drawing/2014/main" id="{CD4A0A5C-A724-5B02-88A2-3C84AEEBD334}"/>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extLst>
      <p:ext uri="{BB962C8B-B14F-4D97-AF65-F5344CB8AC3E}">
        <p14:creationId xmlns:p14="http://schemas.microsoft.com/office/powerpoint/2010/main" val="1324214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a:extLst>
            <a:ext uri="{FF2B5EF4-FFF2-40B4-BE49-F238E27FC236}">
              <a16:creationId xmlns:a16="http://schemas.microsoft.com/office/drawing/2014/main" id="{21B32E61-DB41-7213-0551-8556F36CFD5F}"/>
            </a:ext>
          </a:extLst>
        </p:cNvPr>
        <p:cNvGrpSpPr/>
        <p:nvPr/>
      </p:nvGrpSpPr>
      <p:grpSpPr>
        <a:xfrm>
          <a:off x="0" y="0"/>
          <a:ext cx="0" cy="0"/>
          <a:chOff x="0" y="0"/>
          <a:chExt cx="0" cy="0"/>
        </a:xfrm>
      </p:grpSpPr>
      <p:sp>
        <p:nvSpPr>
          <p:cNvPr id="153" name="Google Shape;153;g14fc495f4cb_0_91:notes">
            <a:extLst>
              <a:ext uri="{FF2B5EF4-FFF2-40B4-BE49-F238E27FC236}">
                <a16:creationId xmlns:a16="http://schemas.microsoft.com/office/drawing/2014/main" id="{AF6373BA-2119-EE4F-1EAA-F25CC1CAE00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14fc495f4cb_0_91:notes">
            <a:extLst>
              <a:ext uri="{FF2B5EF4-FFF2-40B4-BE49-F238E27FC236}">
                <a16:creationId xmlns:a16="http://schemas.microsoft.com/office/drawing/2014/main" id="{385C5AA2-C8FF-F93C-54A6-BF19B075698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indent="0" rtl="0" fontAlgn="base">
              <a:buFont typeface="+mj-lt"/>
              <a:buNone/>
            </a:pPr>
            <a:r>
              <a:rPr lang="en-US" i="1" dirty="0"/>
              <a:t>Susan</a:t>
            </a:r>
            <a:endParaRPr i="1" dirty="0"/>
          </a:p>
        </p:txBody>
      </p:sp>
      <p:sp>
        <p:nvSpPr>
          <p:cNvPr id="155" name="Google Shape;155;g14fc495f4cb_0_91:notes">
            <a:extLst>
              <a:ext uri="{FF2B5EF4-FFF2-40B4-BE49-F238E27FC236}">
                <a16:creationId xmlns:a16="http://schemas.microsoft.com/office/drawing/2014/main" id="{76D1EEF9-9A5A-7586-18D7-ACB33BA06FBC}"/>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extLst>
      <p:ext uri="{BB962C8B-B14F-4D97-AF65-F5344CB8AC3E}">
        <p14:creationId xmlns:p14="http://schemas.microsoft.com/office/powerpoint/2010/main" val="331839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Karyne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89346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Karyne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57162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Karyne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62060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a:extLst>
            <a:ext uri="{FF2B5EF4-FFF2-40B4-BE49-F238E27FC236}">
              <a16:creationId xmlns:a16="http://schemas.microsoft.com/office/drawing/2014/main" id="{BC831706-F08E-BEE6-44C2-C29E1CA645E5}"/>
            </a:ext>
          </a:extLst>
        </p:cNvPr>
        <p:cNvGrpSpPr/>
        <p:nvPr/>
      </p:nvGrpSpPr>
      <p:grpSpPr>
        <a:xfrm>
          <a:off x="0" y="0"/>
          <a:ext cx="0" cy="0"/>
          <a:chOff x="0" y="0"/>
          <a:chExt cx="0" cy="0"/>
        </a:xfrm>
      </p:grpSpPr>
      <p:sp>
        <p:nvSpPr>
          <p:cNvPr id="314" name="Google Shape;314;g21ba38bafd0_0_10:notes">
            <a:extLst>
              <a:ext uri="{FF2B5EF4-FFF2-40B4-BE49-F238E27FC236}">
                <a16:creationId xmlns:a16="http://schemas.microsoft.com/office/drawing/2014/main" id="{46011B45-FBF6-E9EA-4271-143332B861A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None/>
            </a:pPr>
            <a:r>
              <a:rPr lang="en-US" sz="1100" dirty="0"/>
              <a:t>Susan</a:t>
            </a:r>
            <a:endParaRPr sz="1100" dirty="0"/>
          </a:p>
        </p:txBody>
      </p:sp>
      <p:sp>
        <p:nvSpPr>
          <p:cNvPr id="315" name="Google Shape;315;g21ba38bafd0_0_10:notes">
            <a:extLst>
              <a:ext uri="{FF2B5EF4-FFF2-40B4-BE49-F238E27FC236}">
                <a16:creationId xmlns:a16="http://schemas.microsoft.com/office/drawing/2014/main" id="{D3B7A76F-BA06-50F2-692D-462483AD736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90378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a:extLst>
            <a:ext uri="{FF2B5EF4-FFF2-40B4-BE49-F238E27FC236}">
              <a16:creationId xmlns:a16="http://schemas.microsoft.com/office/drawing/2014/main" id="{4095B640-8AD2-E690-41A4-E860E7855965}"/>
            </a:ext>
          </a:extLst>
        </p:cNvPr>
        <p:cNvGrpSpPr/>
        <p:nvPr/>
      </p:nvGrpSpPr>
      <p:grpSpPr>
        <a:xfrm>
          <a:off x="0" y="0"/>
          <a:ext cx="0" cy="0"/>
          <a:chOff x="0" y="0"/>
          <a:chExt cx="0" cy="0"/>
        </a:xfrm>
      </p:grpSpPr>
      <p:sp>
        <p:nvSpPr>
          <p:cNvPr id="321" name="Google Shape;321;g14fc29c2861_0_0:notes">
            <a:extLst>
              <a:ext uri="{FF2B5EF4-FFF2-40B4-BE49-F238E27FC236}">
                <a16:creationId xmlns:a16="http://schemas.microsoft.com/office/drawing/2014/main" id="{8BEE37BD-B035-3AE4-C1CC-327F1359CDAF}"/>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dirty="0"/>
              <a:t>Susan</a:t>
            </a:r>
            <a:br>
              <a:rPr lang="en-US" sz="1200" b="0" i="1" u="none" strike="noStrike" dirty="0">
                <a:solidFill>
                  <a:srgbClr val="000000"/>
                </a:solidFill>
                <a:effectLst/>
                <a:latin typeface="Arial" panose="020B0604020202020204" pitchFamily="34" charset="0"/>
              </a:rPr>
            </a:br>
            <a:endParaRPr dirty="0"/>
          </a:p>
        </p:txBody>
      </p:sp>
      <p:sp>
        <p:nvSpPr>
          <p:cNvPr id="322" name="Google Shape;322;g14fc29c2861_0_0:notes">
            <a:extLst>
              <a:ext uri="{FF2B5EF4-FFF2-40B4-BE49-F238E27FC236}">
                <a16:creationId xmlns:a16="http://schemas.microsoft.com/office/drawing/2014/main" id="{73A972AF-5AEB-6579-1DBD-E8160B0E7D0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68445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6F57A10E-5EF9-739E-A495-E81CA6C2C270}"/>
            </a:ext>
          </a:extLst>
        </p:cNvPr>
        <p:cNvGrpSpPr/>
        <p:nvPr/>
      </p:nvGrpSpPr>
      <p:grpSpPr>
        <a:xfrm>
          <a:off x="0" y="0"/>
          <a:ext cx="0" cy="0"/>
          <a:chOff x="0" y="0"/>
          <a:chExt cx="0" cy="0"/>
        </a:xfrm>
      </p:grpSpPr>
      <p:sp>
        <p:nvSpPr>
          <p:cNvPr id="192" name="Google Shape;192;g1f1ec144a3f_0_154:notes">
            <a:extLst>
              <a:ext uri="{FF2B5EF4-FFF2-40B4-BE49-F238E27FC236}">
                <a16:creationId xmlns:a16="http://schemas.microsoft.com/office/drawing/2014/main" id="{76C8CEA6-A3AB-EDB1-9AEC-97D93111E19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a:extLst>
              <a:ext uri="{FF2B5EF4-FFF2-40B4-BE49-F238E27FC236}">
                <a16:creationId xmlns:a16="http://schemas.microsoft.com/office/drawing/2014/main" id="{5A47373B-7116-7708-CDCA-8930EEA5691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100" dirty="0"/>
              <a:t>Susan</a:t>
            </a:r>
            <a:endParaRPr sz="1100" dirty="0">
              <a:latin typeface="Arial"/>
              <a:ea typeface="Arial"/>
              <a:cs typeface="Arial"/>
              <a:sym typeface="Arial"/>
            </a:endParaRPr>
          </a:p>
        </p:txBody>
      </p:sp>
      <p:sp>
        <p:nvSpPr>
          <p:cNvPr id="194" name="Google Shape;194;g1f1ec144a3f_0_154:notes">
            <a:extLst>
              <a:ext uri="{FF2B5EF4-FFF2-40B4-BE49-F238E27FC236}">
                <a16:creationId xmlns:a16="http://schemas.microsoft.com/office/drawing/2014/main" id="{7BC65620-34CC-16EE-2599-F24A7AE3BE42}"/>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extLst>
      <p:ext uri="{BB962C8B-B14F-4D97-AF65-F5344CB8AC3E}">
        <p14:creationId xmlns:p14="http://schemas.microsoft.com/office/powerpoint/2010/main" val="4087920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4fc495f4cb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14fc495f4cb_0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rtl="0" fontAlgn="base">
              <a:buFont typeface="+mj-lt"/>
              <a:buAutoNum type="arabicPeriod"/>
            </a:pPr>
            <a:r>
              <a:rPr lang="en-US" sz="1800" b="1" i="0" u="none" strike="noStrike" dirty="0">
                <a:solidFill>
                  <a:srgbClr val="000000"/>
                </a:solidFill>
                <a:effectLst/>
                <a:latin typeface="Arial" panose="020B0604020202020204" pitchFamily="34" charset="0"/>
              </a:rPr>
              <a:t>12:30 - 12:35 PM:</a:t>
            </a:r>
            <a:r>
              <a:rPr lang="en-US" sz="1800" b="0" i="0" u="none" strike="noStrike" dirty="0">
                <a:solidFill>
                  <a:srgbClr val="000000"/>
                </a:solidFill>
                <a:effectLst/>
                <a:latin typeface="Arial" panose="020B0604020202020204" pitchFamily="34" charset="0"/>
              </a:rPr>
              <a:t> </a:t>
            </a:r>
            <a:r>
              <a:rPr lang="en-US" sz="1800" b="1" i="0" u="none" strike="noStrike" dirty="0">
                <a:solidFill>
                  <a:srgbClr val="000000"/>
                </a:solidFill>
                <a:effectLst/>
                <a:latin typeface="Arial" panose="020B0604020202020204" pitchFamily="34" charset="0"/>
              </a:rPr>
              <a:t>Welcome/Introductions  (total 5 mins)</a:t>
            </a:r>
            <a:br>
              <a:rPr lang="en-US" sz="1800" b="1" i="0" u="none" strike="noStrike" dirty="0">
                <a:solidFill>
                  <a:srgbClr val="000000"/>
                </a:solidFill>
                <a:effectLst/>
                <a:latin typeface="Arial" panose="020B0604020202020204" pitchFamily="34" charset="0"/>
              </a:rPr>
            </a:br>
            <a:r>
              <a:rPr lang="en-US" sz="1800" b="1" i="0" u="none" strike="noStrike" dirty="0">
                <a:solidFill>
                  <a:srgbClr val="000000"/>
                </a:solidFill>
                <a:effectLst/>
                <a:latin typeface="Arial" panose="020B0604020202020204" pitchFamily="34" charset="0"/>
              </a:rPr>
              <a:t>(Susan/Wendy Frattolin)</a:t>
            </a:r>
            <a:endParaRPr lang="en-US" sz="1800" b="0" i="0" u="none" strike="noStrike" dirty="0">
              <a:solidFill>
                <a:srgbClr val="000000"/>
              </a:solidFill>
              <a:effectLst/>
              <a:latin typeface="Arial" panose="020B0604020202020204" pitchFamily="34" charset="0"/>
            </a:endParaRPr>
          </a:p>
          <a:p>
            <a:pPr marL="457200" rtl="0">
              <a:buNone/>
            </a:pPr>
            <a:br>
              <a:rPr lang="en-US" b="0" dirty="0">
                <a:effectLst/>
              </a:rPr>
            </a:br>
            <a:r>
              <a:rPr lang="en-US" sz="1800" b="1" i="0" u="none" strike="noStrike" dirty="0">
                <a:solidFill>
                  <a:srgbClr val="000000"/>
                </a:solidFill>
                <a:effectLst/>
                <a:latin typeface="Arial" panose="020B0604020202020204" pitchFamily="34" charset="0"/>
              </a:rPr>
              <a:t>Hit record!</a:t>
            </a:r>
            <a:br>
              <a:rPr lang="en-US" sz="1800" b="1" i="0" u="none" strike="noStrike" dirty="0">
                <a:solidFill>
                  <a:srgbClr val="000000"/>
                </a:solidFill>
                <a:effectLst/>
                <a:latin typeface="Arial" panose="020B0604020202020204" pitchFamily="34" charset="0"/>
              </a:rPr>
            </a:br>
            <a:br>
              <a:rPr lang="en-US" sz="1800" b="1" i="0" u="none" strike="noStrike" dirty="0">
                <a:solidFill>
                  <a:srgbClr val="000000"/>
                </a:solidFill>
                <a:effectLst/>
                <a:latin typeface="Arial" panose="020B0604020202020204" pitchFamily="34" charset="0"/>
              </a:rPr>
            </a:br>
            <a:r>
              <a:rPr lang="en-US" sz="1800" b="1" i="1" u="none" strike="noStrike" dirty="0">
                <a:solidFill>
                  <a:srgbClr val="000000"/>
                </a:solidFill>
                <a:effectLst/>
                <a:latin typeface="Arial" panose="020B0604020202020204" pitchFamily="34" charset="0"/>
              </a:rPr>
              <a:t>Spotlight Susan</a:t>
            </a:r>
            <a:br>
              <a:rPr lang="en-US" sz="1800" b="1" i="0" u="none" strike="noStrike" dirty="0">
                <a:solidFill>
                  <a:srgbClr val="000000"/>
                </a:solidFill>
                <a:effectLst/>
                <a:latin typeface="Arial" panose="020B0604020202020204" pitchFamily="34" charset="0"/>
              </a:rPr>
            </a:br>
            <a:r>
              <a:rPr lang="en-US" sz="1800" b="1" i="0" u="none" strike="noStrike" dirty="0" err="1">
                <a:solidFill>
                  <a:srgbClr val="000000"/>
                </a:solidFill>
                <a:effectLst/>
                <a:latin typeface="Arial" panose="020B0604020202020204" pitchFamily="34" charset="0"/>
              </a:rPr>
              <a:t>Susan</a:t>
            </a:r>
            <a:br>
              <a:rPr lang="en-US" sz="1800" b="1" i="0" u="none" strike="noStrike" dirty="0">
                <a:solidFill>
                  <a:srgbClr val="000000"/>
                </a:solidFill>
                <a:effectLst/>
                <a:latin typeface="Arial" panose="020B0604020202020204" pitchFamily="34" charset="0"/>
              </a:rPr>
            </a:br>
            <a:br>
              <a:rPr lang="en-US" sz="1800" b="1" i="0"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Welcome folks to our May Together Women Rise Advocacy Chapter webinar..</a:t>
            </a:r>
            <a:br>
              <a:rPr lang="en-US" sz="1800" b="0" i="0"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Add brief comments about Rise Advocacy Chapter for those who are new…</a:t>
            </a:r>
            <a:br>
              <a:rPr lang="en-US" sz="1800" b="0" i="0"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Encourage folks to introduce themselves in the chat! </a:t>
            </a:r>
            <a:br>
              <a:rPr lang="en-US" sz="1800" b="0" i="0" u="none" strike="noStrike" dirty="0">
                <a:solidFill>
                  <a:srgbClr val="000000"/>
                </a:solidFill>
                <a:effectLst/>
                <a:latin typeface="Arial" panose="020B0604020202020204" pitchFamily="34" charset="0"/>
              </a:rPr>
            </a:br>
            <a:br>
              <a:rPr lang="en-US" sz="1800" b="0" i="0" u="none" strike="noStrike" dirty="0">
                <a:solidFill>
                  <a:srgbClr val="000000"/>
                </a:solidFill>
                <a:effectLst/>
                <a:latin typeface="Arial" panose="020B0604020202020204" pitchFamily="34" charset="0"/>
              </a:rPr>
            </a:br>
            <a:r>
              <a:rPr lang="en-US" sz="1800" b="0" i="1" u="none" strike="noStrike" dirty="0">
                <a:solidFill>
                  <a:srgbClr val="000000"/>
                </a:solidFill>
                <a:effectLst/>
                <a:latin typeface="Arial" panose="020B0604020202020204" pitchFamily="34" charset="0"/>
              </a:rPr>
              <a:t>Introduction to Beverley or Wendy</a:t>
            </a:r>
            <a:br>
              <a:rPr lang="en-US" sz="1800" b="0" i="1" u="none" strike="noStrike" dirty="0">
                <a:solidFill>
                  <a:srgbClr val="000000"/>
                </a:solidFill>
                <a:effectLst/>
                <a:latin typeface="Arial" panose="020B0604020202020204" pitchFamily="34" charset="0"/>
              </a:rPr>
            </a:br>
            <a:br>
              <a:rPr lang="en-US" sz="1800" b="1" i="0" u="none" strike="noStrike" dirty="0">
                <a:solidFill>
                  <a:srgbClr val="000000"/>
                </a:solidFill>
                <a:effectLst/>
                <a:latin typeface="Arial" panose="020B0604020202020204" pitchFamily="34" charset="0"/>
              </a:rPr>
            </a:br>
            <a:r>
              <a:rPr lang="en-US" sz="1800" b="1" i="0" u="none" strike="noStrike" dirty="0" err="1">
                <a:solidFill>
                  <a:srgbClr val="000000"/>
                </a:solidFill>
                <a:effectLst/>
                <a:latin typeface="Arial" panose="020B0604020202020204" pitchFamily="34" charset="0"/>
              </a:rPr>
              <a:t>Wendy</a:t>
            </a:r>
            <a:r>
              <a:rPr lang="en-US" sz="1800" b="1" i="0" u="none" strike="noStrike" dirty="0">
                <a:solidFill>
                  <a:srgbClr val="000000"/>
                </a:solidFill>
                <a:effectLst/>
                <a:latin typeface="Arial" panose="020B0604020202020204" pitchFamily="34" charset="0"/>
              </a:rPr>
              <a:t> Frattolin welcome to give remarks (3 to 4 mins)</a:t>
            </a:r>
            <a:br>
              <a:rPr lang="en-US" sz="1800" b="1" i="0" u="none" strike="noStrike" dirty="0">
                <a:solidFill>
                  <a:srgbClr val="000000"/>
                </a:solidFill>
                <a:effectLst/>
                <a:latin typeface="Arial" panose="020B0604020202020204" pitchFamily="34" charset="0"/>
              </a:rPr>
            </a:br>
            <a:br>
              <a:rPr lang="en-US" sz="1800" b="1" i="0" u="none" strike="noStrike" dirty="0">
                <a:solidFill>
                  <a:srgbClr val="000000"/>
                </a:solidFill>
                <a:effectLst/>
                <a:latin typeface="Arial" panose="020B0604020202020204" pitchFamily="34" charset="0"/>
              </a:rPr>
            </a:br>
            <a:r>
              <a:rPr lang="en-US" sz="1800" b="1" i="1" u="none" strike="noStrike" dirty="0">
                <a:solidFill>
                  <a:srgbClr val="000000"/>
                </a:solidFill>
                <a:effectLst/>
                <a:latin typeface="Arial" panose="020B0604020202020204" pitchFamily="34" charset="0"/>
              </a:rPr>
              <a:t>Spotlight Wendy</a:t>
            </a:r>
            <a:br>
              <a:rPr lang="en-US" sz="1800" b="1" i="1" u="none" strike="noStrike" dirty="0">
                <a:solidFill>
                  <a:srgbClr val="000000"/>
                </a:solidFill>
                <a:effectLst/>
                <a:latin typeface="Arial" panose="020B0604020202020204" pitchFamily="34" charset="0"/>
              </a:rPr>
            </a:br>
            <a:br>
              <a:rPr lang="en-US" sz="1800" b="1" i="1" u="none" strike="noStrike" dirty="0">
                <a:solidFill>
                  <a:srgbClr val="000000"/>
                </a:solidFill>
                <a:effectLst/>
                <a:latin typeface="Arial" panose="020B0604020202020204" pitchFamily="34" charset="0"/>
              </a:rPr>
            </a:br>
            <a:endParaRPr lang="en-US" b="0" dirty="0">
              <a:effectLst/>
            </a:endParaRPr>
          </a:p>
          <a:p>
            <a:pPr marL="457200" rtl="0">
              <a:buNone/>
            </a:pPr>
            <a:br>
              <a:rPr lang="en-US" sz="1800" b="1" i="0"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New to the Together Women Rise Advocacy Chapter? Let us know where you are joining from! If it’s been a while, welcome back!</a:t>
            </a:r>
            <a:endParaRPr lang="en-US" b="0" dirty="0">
              <a:effectLst/>
            </a:endParaRPr>
          </a:p>
          <a:p>
            <a:pPr marL="457200" rtl="0">
              <a:buNone/>
            </a:pPr>
            <a:br>
              <a:rPr lang="en-US" sz="1800" b="0" i="0" u="none" strike="noStrike" dirty="0">
                <a:solidFill>
                  <a:srgbClr val="000000"/>
                </a:solidFill>
                <a:effectLst/>
                <a:latin typeface="Arial" panose="020B0604020202020204" pitchFamily="34" charset="0"/>
              </a:rPr>
            </a:br>
            <a:r>
              <a:rPr lang="en-US" sz="1800" b="0" i="1" u="none" strike="noStrike" dirty="0">
                <a:solidFill>
                  <a:srgbClr val="000000"/>
                </a:solidFill>
                <a:effectLst/>
                <a:latin typeface="Arial" panose="020B0604020202020204" pitchFamily="34" charset="0"/>
              </a:rPr>
              <a:t>Together Women Rise Mission &amp; Vision Statement: </a:t>
            </a:r>
            <a:r>
              <a:rPr lang="en-US" sz="1800" b="0" i="1" u="sng" strike="noStrike" dirty="0">
                <a:solidFill>
                  <a:srgbClr val="1155CC"/>
                </a:solidFill>
                <a:effectLst/>
                <a:latin typeface="Arial" panose="020B0604020202020204" pitchFamily="34" charset="0"/>
                <a:hlinkClick r:id="rId3"/>
              </a:rPr>
              <a:t>https://togetherwomenrise.org/about-us/</a:t>
            </a:r>
            <a:r>
              <a:rPr lang="en-US" sz="1800" b="0" i="1" u="none" strike="noStrike" dirty="0">
                <a:solidFill>
                  <a:srgbClr val="000000"/>
                </a:solidFill>
                <a:effectLst/>
                <a:latin typeface="Arial" panose="020B0604020202020204" pitchFamily="34" charset="0"/>
              </a:rPr>
              <a:t> </a:t>
            </a:r>
            <a:endParaRPr lang="en-US" b="0" dirty="0">
              <a:effectLst/>
            </a:endParaRPr>
          </a:p>
          <a:p>
            <a:pPr rtl="0">
              <a:buNone/>
            </a:pPr>
            <a:br>
              <a:rPr lang="en-US" sz="1800" b="0" i="1" u="none" strike="noStrike" dirty="0">
                <a:solidFill>
                  <a:srgbClr val="000000"/>
                </a:solidFill>
                <a:effectLst/>
                <a:latin typeface="Arial" panose="020B0604020202020204" pitchFamily="34" charset="0"/>
              </a:rPr>
            </a:br>
            <a:endParaRPr lang="en-US" b="0" dirty="0">
              <a:effectLst/>
            </a:endParaRPr>
          </a:p>
          <a:p>
            <a:pPr>
              <a:buNone/>
            </a:pPr>
            <a:br>
              <a:rPr lang="en-US" dirty="0"/>
            </a:br>
            <a:endParaRPr i="1" dirty="0"/>
          </a:p>
        </p:txBody>
      </p:sp>
      <p:sp>
        <p:nvSpPr>
          <p:cNvPr id="155" name="Google Shape;155;g14fc495f4cb_0_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a:extLst>
            <a:ext uri="{FF2B5EF4-FFF2-40B4-BE49-F238E27FC236}">
              <a16:creationId xmlns:a16="http://schemas.microsoft.com/office/drawing/2014/main" id="{D9389873-92DA-CDE8-44D0-255A05F43088}"/>
            </a:ext>
          </a:extLst>
        </p:cNvPr>
        <p:cNvGrpSpPr/>
        <p:nvPr/>
      </p:nvGrpSpPr>
      <p:grpSpPr>
        <a:xfrm>
          <a:off x="0" y="0"/>
          <a:ext cx="0" cy="0"/>
          <a:chOff x="0" y="0"/>
          <a:chExt cx="0" cy="0"/>
        </a:xfrm>
      </p:grpSpPr>
      <p:sp>
        <p:nvSpPr>
          <p:cNvPr id="153" name="Google Shape;153;g14fc495f4cb_0_91:notes">
            <a:extLst>
              <a:ext uri="{FF2B5EF4-FFF2-40B4-BE49-F238E27FC236}">
                <a16:creationId xmlns:a16="http://schemas.microsoft.com/office/drawing/2014/main" id="{C51C2572-A9F8-3C91-80F2-7D50D8D95AA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14fc495f4cb_0_91:notes">
            <a:extLst>
              <a:ext uri="{FF2B5EF4-FFF2-40B4-BE49-F238E27FC236}">
                <a16:creationId xmlns:a16="http://schemas.microsoft.com/office/drawing/2014/main" id="{7C604DA3-6DCB-F764-ED2F-75F0503FC343}"/>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rtl="0" fontAlgn="base">
              <a:buFont typeface="+mj-lt"/>
              <a:buAutoNum type="arabicPeriod"/>
            </a:pPr>
            <a:r>
              <a:rPr lang="en-US" sz="1800" b="1" i="0" u="none" strike="noStrike" dirty="0">
                <a:solidFill>
                  <a:srgbClr val="000000"/>
                </a:solidFill>
                <a:effectLst/>
                <a:latin typeface="Arial" panose="020B0604020202020204" pitchFamily="34" charset="0"/>
              </a:rPr>
              <a:t>12:30 - 12:35 PM:</a:t>
            </a:r>
            <a:r>
              <a:rPr lang="en-US" sz="1800" b="0" i="0" u="none" strike="noStrike" dirty="0">
                <a:solidFill>
                  <a:srgbClr val="000000"/>
                </a:solidFill>
                <a:effectLst/>
                <a:latin typeface="Arial" panose="020B0604020202020204" pitchFamily="34" charset="0"/>
              </a:rPr>
              <a:t> </a:t>
            </a:r>
            <a:r>
              <a:rPr lang="en-US" sz="1800" b="1" i="0" u="none" strike="noStrike" dirty="0">
                <a:solidFill>
                  <a:srgbClr val="000000"/>
                </a:solidFill>
                <a:effectLst/>
                <a:latin typeface="Arial" panose="020B0604020202020204" pitchFamily="34" charset="0"/>
              </a:rPr>
              <a:t>Welcome/Introductions  (total 5 mins)</a:t>
            </a:r>
            <a:br>
              <a:rPr lang="en-US" sz="1800" b="1" i="0" u="none" strike="noStrike" dirty="0">
                <a:solidFill>
                  <a:srgbClr val="000000"/>
                </a:solidFill>
                <a:effectLst/>
                <a:latin typeface="Arial" panose="020B0604020202020204" pitchFamily="34" charset="0"/>
              </a:rPr>
            </a:br>
            <a:r>
              <a:rPr lang="en-US" sz="1800" b="1" i="0" u="none" strike="noStrike" dirty="0">
                <a:solidFill>
                  <a:srgbClr val="000000"/>
                </a:solidFill>
                <a:effectLst/>
                <a:latin typeface="Arial" panose="020B0604020202020204" pitchFamily="34" charset="0"/>
              </a:rPr>
              <a:t>(Susan/Wendy Frattolin)</a:t>
            </a:r>
            <a:endParaRPr lang="en-US" sz="1800" b="0" i="0" u="none" strike="noStrike" dirty="0">
              <a:solidFill>
                <a:srgbClr val="000000"/>
              </a:solidFill>
              <a:effectLst/>
              <a:latin typeface="Arial" panose="020B0604020202020204" pitchFamily="34" charset="0"/>
            </a:endParaRPr>
          </a:p>
          <a:p>
            <a:pPr marL="457200" rtl="0">
              <a:buNone/>
            </a:pPr>
            <a:br>
              <a:rPr lang="en-US" b="0" dirty="0">
                <a:effectLst/>
              </a:rPr>
            </a:br>
            <a:r>
              <a:rPr lang="en-US" sz="1800" b="1" i="0" u="none" strike="noStrike" dirty="0">
                <a:solidFill>
                  <a:srgbClr val="000000"/>
                </a:solidFill>
                <a:effectLst/>
                <a:latin typeface="Arial" panose="020B0604020202020204" pitchFamily="34" charset="0"/>
              </a:rPr>
              <a:t>Hit record!</a:t>
            </a:r>
            <a:br>
              <a:rPr lang="en-US" sz="1800" b="1" i="0" u="none" strike="noStrike" dirty="0">
                <a:solidFill>
                  <a:srgbClr val="000000"/>
                </a:solidFill>
                <a:effectLst/>
                <a:latin typeface="Arial" panose="020B0604020202020204" pitchFamily="34" charset="0"/>
              </a:rPr>
            </a:br>
            <a:br>
              <a:rPr lang="en-US" sz="1800" b="1" i="0" u="none" strike="noStrike" dirty="0">
                <a:solidFill>
                  <a:srgbClr val="000000"/>
                </a:solidFill>
                <a:effectLst/>
                <a:latin typeface="Arial" panose="020B0604020202020204" pitchFamily="34" charset="0"/>
              </a:rPr>
            </a:br>
            <a:r>
              <a:rPr lang="en-US" sz="1800" b="1" i="1" u="none" strike="noStrike" dirty="0">
                <a:solidFill>
                  <a:srgbClr val="000000"/>
                </a:solidFill>
                <a:effectLst/>
                <a:latin typeface="Arial" panose="020B0604020202020204" pitchFamily="34" charset="0"/>
              </a:rPr>
              <a:t>Spotlight Susan</a:t>
            </a:r>
            <a:br>
              <a:rPr lang="en-US" sz="1800" b="1" i="0" u="none" strike="noStrike" dirty="0">
                <a:solidFill>
                  <a:srgbClr val="000000"/>
                </a:solidFill>
                <a:effectLst/>
                <a:latin typeface="Arial" panose="020B0604020202020204" pitchFamily="34" charset="0"/>
              </a:rPr>
            </a:br>
            <a:r>
              <a:rPr lang="en-US" sz="1800" b="1" i="0" u="none" strike="noStrike" dirty="0" err="1">
                <a:solidFill>
                  <a:srgbClr val="000000"/>
                </a:solidFill>
                <a:effectLst/>
                <a:latin typeface="Arial" panose="020B0604020202020204" pitchFamily="34" charset="0"/>
              </a:rPr>
              <a:t>Susan</a:t>
            </a:r>
            <a:br>
              <a:rPr lang="en-US" sz="1800" b="1" i="0" u="none" strike="noStrike" dirty="0">
                <a:solidFill>
                  <a:srgbClr val="000000"/>
                </a:solidFill>
                <a:effectLst/>
                <a:latin typeface="Arial" panose="020B0604020202020204" pitchFamily="34" charset="0"/>
              </a:rPr>
            </a:br>
            <a:br>
              <a:rPr lang="en-US" sz="1800" b="1" i="0"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Welcome folks to our May Together Women Rise Advocacy Chapter webinar..</a:t>
            </a:r>
            <a:br>
              <a:rPr lang="en-US" sz="1800" b="0" i="0"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Add brief comments about Rise Advocacy Chapter for those who are new…</a:t>
            </a:r>
            <a:br>
              <a:rPr lang="en-US" sz="1800" b="0" i="0"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Encourage folks to introduce themselves in the chat! </a:t>
            </a:r>
            <a:br>
              <a:rPr lang="en-US" sz="1800" b="0" i="0" u="none" strike="noStrike" dirty="0">
                <a:solidFill>
                  <a:srgbClr val="000000"/>
                </a:solidFill>
                <a:effectLst/>
                <a:latin typeface="Arial" panose="020B0604020202020204" pitchFamily="34" charset="0"/>
              </a:rPr>
            </a:br>
            <a:br>
              <a:rPr lang="en-US" sz="1800" b="0" i="0" u="none" strike="noStrike" dirty="0">
                <a:solidFill>
                  <a:srgbClr val="000000"/>
                </a:solidFill>
                <a:effectLst/>
                <a:latin typeface="Arial" panose="020B0604020202020204" pitchFamily="34" charset="0"/>
              </a:rPr>
            </a:br>
            <a:r>
              <a:rPr lang="en-US" sz="1800" b="0" i="1" u="none" strike="noStrike" dirty="0">
                <a:solidFill>
                  <a:srgbClr val="000000"/>
                </a:solidFill>
                <a:effectLst/>
                <a:latin typeface="Arial" panose="020B0604020202020204" pitchFamily="34" charset="0"/>
              </a:rPr>
              <a:t>Introduction to Beverley or Wendy</a:t>
            </a:r>
            <a:br>
              <a:rPr lang="en-US" sz="1800" b="0" i="1" u="none" strike="noStrike" dirty="0">
                <a:solidFill>
                  <a:srgbClr val="000000"/>
                </a:solidFill>
                <a:effectLst/>
                <a:latin typeface="Arial" panose="020B0604020202020204" pitchFamily="34" charset="0"/>
              </a:rPr>
            </a:br>
            <a:br>
              <a:rPr lang="en-US" sz="1800" b="1" i="0" u="none" strike="noStrike" dirty="0">
                <a:solidFill>
                  <a:srgbClr val="000000"/>
                </a:solidFill>
                <a:effectLst/>
                <a:latin typeface="Arial" panose="020B0604020202020204" pitchFamily="34" charset="0"/>
              </a:rPr>
            </a:br>
            <a:r>
              <a:rPr lang="en-US" sz="1800" b="1" i="0" u="none" strike="noStrike" dirty="0" err="1">
                <a:solidFill>
                  <a:srgbClr val="000000"/>
                </a:solidFill>
                <a:effectLst/>
                <a:latin typeface="Arial" panose="020B0604020202020204" pitchFamily="34" charset="0"/>
              </a:rPr>
              <a:t>Wendy</a:t>
            </a:r>
            <a:r>
              <a:rPr lang="en-US" sz="1800" b="1" i="0" u="none" strike="noStrike" dirty="0">
                <a:solidFill>
                  <a:srgbClr val="000000"/>
                </a:solidFill>
                <a:effectLst/>
                <a:latin typeface="Arial" panose="020B0604020202020204" pitchFamily="34" charset="0"/>
              </a:rPr>
              <a:t> Frattolin welcome to give remarks (3 to 4 mins)</a:t>
            </a:r>
            <a:br>
              <a:rPr lang="en-US" sz="1800" b="1" i="0" u="none" strike="noStrike" dirty="0">
                <a:solidFill>
                  <a:srgbClr val="000000"/>
                </a:solidFill>
                <a:effectLst/>
                <a:latin typeface="Arial" panose="020B0604020202020204" pitchFamily="34" charset="0"/>
              </a:rPr>
            </a:br>
            <a:br>
              <a:rPr lang="en-US" sz="1800" b="1" i="0" u="none" strike="noStrike" dirty="0">
                <a:solidFill>
                  <a:srgbClr val="000000"/>
                </a:solidFill>
                <a:effectLst/>
                <a:latin typeface="Arial" panose="020B0604020202020204" pitchFamily="34" charset="0"/>
              </a:rPr>
            </a:br>
            <a:r>
              <a:rPr lang="en-US" sz="1800" b="1" i="1" u="none" strike="noStrike" dirty="0">
                <a:solidFill>
                  <a:srgbClr val="000000"/>
                </a:solidFill>
                <a:effectLst/>
                <a:latin typeface="Arial" panose="020B0604020202020204" pitchFamily="34" charset="0"/>
              </a:rPr>
              <a:t>Spotlight Wendy</a:t>
            </a:r>
            <a:br>
              <a:rPr lang="en-US" sz="1800" b="1" i="1" u="none" strike="noStrike" dirty="0">
                <a:solidFill>
                  <a:srgbClr val="000000"/>
                </a:solidFill>
                <a:effectLst/>
                <a:latin typeface="Arial" panose="020B0604020202020204" pitchFamily="34" charset="0"/>
              </a:rPr>
            </a:br>
            <a:br>
              <a:rPr lang="en-US" sz="1800" b="1" i="1" u="none" strike="noStrike" dirty="0">
                <a:solidFill>
                  <a:srgbClr val="000000"/>
                </a:solidFill>
                <a:effectLst/>
                <a:latin typeface="Arial" panose="020B0604020202020204" pitchFamily="34" charset="0"/>
              </a:rPr>
            </a:br>
            <a:endParaRPr lang="en-US" b="0" dirty="0">
              <a:effectLst/>
            </a:endParaRPr>
          </a:p>
          <a:p>
            <a:pPr marL="457200" rtl="0">
              <a:buNone/>
            </a:pPr>
            <a:br>
              <a:rPr lang="en-US" sz="1800" b="1" i="0"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New to the Together Women Rise Advocacy Chapter? Let us know where you are joining from! If it’s been a while, welcome back!</a:t>
            </a:r>
            <a:endParaRPr lang="en-US" b="0" dirty="0">
              <a:effectLst/>
            </a:endParaRPr>
          </a:p>
          <a:p>
            <a:pPr marL="457200" rtl="0">
              <a:buNone/>
            </a:pPr>
            <a:br>
              <a:rPr lang="en-US" sz="1800" b="0" i="0" u="none" strike="noStrike" dirty="0">
                <a:solidFill>
                  <a:srgbClr val="000000"/>
                </a:solidFill>
                <a:effectLst/>
                <a:latin typeface="Arial" panose="020B0604020202020204" pitchFamily="34" charset="0"/>
              </a:rPr>
            </a:br>
            <a:r>
              <a:rPr lang="en-US" sz="1800" b="0" i="1" u="none" strike="noStrike" dirty="0">
                <a:solidFill>
                  <a:srgbClr val="000000"/>
                </a:solidFill>
                <a:effectLst/>
                <a:latin typeface="Arial" panose="020B0604020202020204" pitchFamily="34" charset="0"/>
              </a:rPr>
              <a:t>Together Women Rise Mission &amp; Vision Statement: </a:t>
            </a:r>
            <a:r>
              <a:rPr lang="en-US" sz="1800" b="0" i="1" u="sng" strike="noStrike" dirty="0">
                <a:solidFill>
                  <a:srgbClr val="1155CC"/>
                </a:solidFill>
                <a:effectLst/>
                <a:latin typeface="Arial" panose="020B0604020202020204" pitchFamily="34" charset="0"/>
                <a:hlinkClick r:id="rId3"/>
              </a:rPr>
              <a:t>https://togetherwomenrise.org/about-us/</a:t>
            </a:r>
            <a:r>
              <a:rPr lang="en-US" sz="1800" b="0" i="1" u="none" strike="noStrike" dirty="0">
                <a:solidFill>
                  <a:srgbClr val="000000"/>
                </a:solidFill>
                <a:effectLst/>
                <a:latin typeface="Arial" panose="020B0604020202020204" pitchFamily="34" charset="0"/>
              </a:rPr>
              <a:t> </a:t>
            </a:r>
            <a:endParaRPr lang="en-US" b="0" dirty="0">
              <a:effectLst/>
            </a:endParaRPr>
          </a:p>
          <a:p>
            <a:pPr rtl="0">
              <a:buNone/>
            </a:pPr>
            <a:br>
              <a:rPr lang="en-US" sz="1800" b="0" i="1" u="none" strike="noStrike" dirty="0">
                <a:solidFill>
                  <a:srgbClr val="000000"/>
                </a:solidFill>
                <a:effectLst/>
                <a:latin typeface="Arial" panose="020B0604020202020204" pitchFamily="34" charset="0"/>
              </a:rPr>
            </a:br>
            <a:endParaRPr lang="en-US" b="0" dirty="0">
              <a:effectLst/>
            </a:endParaRPr>
          </a:p>
          <a:p>
            <a:pPr>
              <a:buNone/>
            </a:pPr>
            <a:br>
              <a:rPr lang="en-US" dirty="0"/>
            </a:br>
            <a:endParaRPr i="1" dirty="0"/>
          </a:p>
        </p:txBody>
      </p:sp>
      <p:sp>
        <p:nvSpPr>
          <p:cNvPr id="155" name="Google Shape;155;g14fc495f4cb_0_91:notes">
            <a:extLst>
              <a:ext uri="{FF2B5EF4-FFF2-40B4-BE49-F238E27FC236}">
                <a16:creationId xmlns:a16="http://schemas.microsoft.com/office/drawing/2014/main" id="{D3BF1E8A-947B-484E-4A0C-0B13E41B4E97}"/>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extLst>
      <p:ext uri="{BB962C8B-B14F-4D97-AF65-F5344CB8AC3E}">
        <p14:creationId xmlns:p14="http://schemas.microsoft.com/office/powerpoint/2010/main" val="81230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f1ec144a3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g1f1ec144a3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rtl="0" fontAlgn="base">
              <a:buFont typeface="+mj-lt"/>
              <a:buAutoNum type="arabicPeriod"/>
            </a:pPr>
            <a:r>
              <a:rPr lang="en-US" sz="1800" b="1" i="0" u="none" strike="noStrike" dirty="0">
                <a:solidFill>
                  <a:srgbClr val="000000"/>
                </a:solidFill>
                <a:effectLst/>
                <a:latin typeface="Arial" panose="020B0604020202020204" pitchFamily="34" charset="0"/>
              </a:rPr>
              <a:t>12:30 - 12:35 PM:</a:t>
            </a:r>
            <a:r>
              <a:rPr lang="en-US" sz="1800" b="0" i="0" u="none" strike="noStrike" dirty="0">
                <a:solidFill>
                  <a:srgbClr val="000000"/>
                </a:solidFill>
                <a:effectLst/>
                <a:latin typeface="Arial" panose="020B0604020202020204" pitchFamily="34" charset="0"/>
              </a:rPr>
              <a:t> </a:t>
            </a:r>
            <a:r>
              <a:rPr lang="en-US" sz="1800" b="1" i="0" u="none" strike="noStrike" dirty="0">
                <a:solidFill>
                  <a:srgbClr val="000000"/>
                </a:solidFill>
                <a:effectLst/>
                <a:latin typeface="Arial" panose="020B0604020202020204" pitchFamily="34" charset="0"/>
              </a:rPr>
              <a:t>Welcome/Introductions  (total 5 mins)</a:t>
            </a:r>
            <a:br>
              <a:rPr lang="en-US" sz="1800" b="1" i="0" u="none" strike="noStrike" dirty="0">
                <a:solidFill>
                  <a:srgbClr val="000000"/>
                </a:solidFill>
                <a:effectLst/>
                <a:latin typeface="Arial" panose="020B0604020202020204" pitchFamily="34" charset="0"/>
              </a:rPr>
            </a:br>
            <a:r>
              <a:rPr lang="en-US" sz="1800" b="1" i="0" u="none" strike="noStrike" dirty="0">
                <a:solidFill>
                  <a:srgbClr val="000000"/>
                </a:solidFill>
                <a:effectLst/>
                <a:latin typeface="Arial" panose="020B0604020202020204" pitchFamily="34" charset="0"/>
              </a:rPr>
              <a:t>(Susan/Wendy Frattolin)</a:t>
            </a:r>
            <a:endParaRPr lang="en-US" sz="1800" b="0" i="0" u="none" strike="noStrike" dirty="0">
              <a:solidFill>
                <a:srgbClr val="000000"/>
              </a:solidFill>
              <a:effectLst/>
              <a:latin typeface="Arial" panose="020B0604020202020204" pitchFamily="34" charset="0"/>
            </a:endParaRPr>
          </a:p>
          <a:p>
            <a:pPr marL="457200" rtl="0">
              <a:buNone/>
            </a:pPr>
            <a:br>
              <a:rPr lang="en-US" sz="2800" b="0" dirty="0">
                <a:effectLst/>
              </a:rPr>
            </a:br>
            <a:r>
              <a:rPr lang="en-US" sz="1800" b="1" i="0" u="none" strike="noStrike" dirty="0">
                <a:solidFill>
                  <a:srgbClr val="000000"/>
                </a:solidFill>
                <a:effectLst/>
                <a:latin typeface="Arial" panose="020B0604020202020204" pitchFamily="34" charset="0"/>
              </a:rPr>
              <a:t>Hit record!</a:t>
            </a:r>
            <a:br>
              <a:rPr lang="en-US" sz="1800" b="1" i="0" u="none" strike="noStrike" dirty="0">
                <a:solidFill>
                  <a:srgbClr val="000000"/>
                </a:solidFill>
                <a:effectLst/>
                <a:latin typeface="Arial" panose="020B0604020202020204" pitchFamily="34" charset="0"/>
              </a:rPr>
            </a:br>
            <a:br>
              <a:rPr lang="en-US" sz="1800" b="1" i="0" u="none" strike="noStrike" dirty="0">
                <a:solidFill>
                  <a:srgbClr val="000000"/>
                </a:solidFill>
                <a:effectLst/>
                <a:latin typeface="Arial" panose="020B0604020202020204" pitchFamily="34" charset="0"/>
              </a:rPr>
            </a:br>
            <a:r>
              <a:rPr lang="en-US" sz="1800" b="1" i="1" u="none" strike="noStrike" dirty="0">
                <a:solidFill>
                  <a:srgbClr val="000000"/>
                </a:solidFill>
                <a:effectLst/>
                <a:latin typeface="Arial" panose="020B0604020202020204" pitchFamily="34" charset="0"/>
              </a:rPr>
              <a:t>Spotlight Susan</a:t>
            </a:r>
            <a:br>
              <a:rPr lang="en-US" sz="1800" b="1" i="0" u="none" strike="noStrike" dirty="0">
                <a:solidFill>
                  <a:srgbClr val="000000"/>
                </a:solidFill>
                <a:effectLst/>
                <a:latin typeface="Arial" panose="020B0604020202020204" pitchFamily="34" charset="0"/>
              </a:rPr>
            </a:br>
            <a:r>
              <a:rPr lang="en-US" sz="1800" b="1" i="0" u="none" strike="noStrike" dirty="0" err="1">
                <a:solidFill>
                  <a:srgbClr val="000000"/>
                </a:solidFill>
                <a:effectLst/>
                <a:latin typeface="Arial" panose="020B0604020202020204" pitchFamily="34" charset="0"/>
              </a:rPr>
              <a:t>Susan</a:t>
            </a:r>
            <a:br>
              <a:rPr lang="en-US" sz="1800" b="1" i="0" u="none" strike="noStrike" dirty="0">
                <a:solidFill>
                  <a:srgbClr val="000000"/>
                </a:solidFill>
                <a:effectLst/>
                <a:latin typeface="Arial" panose="020B0604020202020204" pitchFamily="34" charset="0"/>
              </a:rPr>
            </a:br>
            <a:br>
              <a:rPr lang="en-US" sz="1800" b="1" i="0"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Welcome folks to our May Together Women Rise Advocacy Chapter webinar..</a:t>
            </a:r>
            <a:br>
              <a:rPr lang="en-US" sz="1800" b="0" i="0"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Add brief comments about Rise Advocacy Chapter for those who are new…</a:t>
            </a:r>
            <a:br>
              <a:rPr lang="en-US" sz="1800" b="0" i="0"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Encourage folks to introduce themselves in the chat! </a:t>
            </a:r>
            <a:br>
              <a:rPr lang="en-US" sz="1800" b="0" i="0" u="none" strike="noStrike" dirty="0">
                <a:solidFill>
                  <a:srgbClr val="000000"/>
                </a:solidFill>
                <a:effectLst/>
                <a:latin typeface="Arial" panose="020B0604020202020204" pitchFamily="34" charset="0"/>
              </a:rPr>
            </a:br>
            <a:br>
              <a:rPr lang="en-US" sz="1800" b="0" i="0" u="none" strike="noStrike" dirty="0">
                <a:solidFill>
                  <a:srgbClr val="000000"/>
                </a:solidFill>
                <a:effectLst/>
                <a:latin typeface="Arial" panose="020B0604020202020204" pitchFamily="34" charset="0"/>
              </a:rPr>
            </a:br>
            <a:r>
              <a:rPr lang="en-US" sz="1800" b="0" i="1" u="none" strike="noStrike" dirty="0">
                <a:solidFill>
                  <a:srgbClr val="000000"/>
                </a:solidFill>
                <a:effectLst/>
                <a:latin typeface="Arial" panose="020B0604020202020204" pitchFamily="34" charset="0"/>
              </a:rPr>
              <a:t>Introduction to Beverley or Wendy</a:t>
            </a:r>
            <a:br>
              <a:rPr lang="en-US" sz="1800" b="0" i="1" u="none" strike="noStrike" dirty="0">
                <a:solidFill>
                  <a:srgbClr val="000000"/>
                </a:solidFill>
                <a:effectLst/>
                <a:latin typeface="Arial" panose="020B0604020202020204" pitchFamily="34" charset="0"/>
              </a:rPr>
            </a:br>
            <a:br>
              <a:rPr lang="en-US" sz="1800" b="1" i="0" u="none" strike="noStrike" dirty="0">
                <a:solidFill>
                  <a:srgbClr val="000000"/>
                </a:solidFill>
                <a:effectLst/>
                <a:latin typeface="Arial" panose="020B0604020202020204" pitchFamily="34" charset="0"/>
              </a:rPr>
            </a:br>
            <a:r>
              <a:rPr lang="en-US" sz="1800" b="1" i="0" u="none" strike="noStrike" dirty="0" err="1">
                <a:solidFill>
                  <a:srgbClr val="000000"/>
                </a:solidFill>
                <a:effectLst/>
                <a:latin typeface="Arial" panose="020B0604020202020204" pitchFamily="34" charset="0"/>
              </a:rPr>
              <a:t>Wendy</a:t>
            </a:r>
            <a:r>
              <a:rPr lang="en-US" sz="1800" b="1" i="0" u="none" strike="noStrike" dirty="0">
                <a:solidFill>
                  <a:srgbClr val="000000"/>
                </a:solidFill>
                <a:effectLst/>
                <a:latin typeface="Arial" panose="020B0604020202020204" pitchFamily="34" charset="0"/>
              </a:rPr>
              <a:t> Frattolin welcome to give remarks (3 to 4 mins)</a:t>
            </a:r>
            <a:br>
              <a:rPr lang="en-US" sz="1800" b="1" i="0" u="none" strike="noStrike" dirty="0">
                <a:solidFill>
                  <a:srgbClr val="000000"/>
                </a:solidFill>
                <a:effectLst/>
                <a:latin typeface="Arial" panose="020B0604020202020204" pitchFamily="34" charset="0"/>
              </a:rPr>
            </a:br>
            <a:br>
              <a:rPr lang="en-US" sz="1800" b="1" i="0" u="none" strike="noStrike" dirty="0">
                <a:solidFill>
                  <a:srgbClr val="000000"/>
                </a:solidFill>
                <a:effectLst/>
                <a:latin typeface="Arial" panose="020B0604020202020204" pitchFamily="34" charset="0"/>
              </a:rPr>
            </a:br>
            <a:r>
              <a:rPr lang="en-US" sz="1800" b="1" i="1" u="none" strike="noStrike" dirty="0">
                <a:solidFill>
                  <a:srgbClr val="000000"/>
                </a:solidFill>
                <a:effectLst/>
                <a:latin typeface="Arial" panose="020B0604020202020204" pitchFamily="34" charset="0"/>
              </a:rPr>
              <a:t>Spotlight Wendy</a:t>
            </a:r>
            <a:br>
              <a:rPr lang="en-US" sz="1800" b="1" i="1" u="none" strike="noStrike" dirty="0">
                <a:solidFill>
                  <a:srgbClr val="000000"/>
                </a:solidFill>
                <a:effectLst/>
                <a:latin typeface="Arial" panose="020B0604020202020204" pitchFamily="34" charset="0"/>
              </a:rPr>
            </a:br>
            <a:br>
              <a:rPr lang="en-US" sz="1800" b="1" i="1" u="none" strike="noStrike" dirty="0">
                <a:solidFill>
                  <a:srgbClr val="000000"/>
                </a:solidFill>
                <a:effectLst/>
                <a:latin typeface="Arial" panose="020B0604020202020204" pitchFamily="34" charset="0"/>
              </a:rPr>
            </a:br>
            <a:endParaRPr lang="en-US" sz="2800" b="0" dirty="0">
              <a:effectLst/>
            </a:endParaRPr>
          </a:p>
          <a:p>
            <a:pPr marL="457200" rtl="0">
              <a:buNone/>
            </a:pPr>
            <a:br>
              <a:rPr lang="en-US" sz="1800" b="1" i="0"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New to the Together Women Rise Advocacy Chapter? Let us know where you are joining from! If it’s been a while, welcome back!</a:t>
            </a:r>
            <a:endParaRPr lang="en-US" sz="2800" b="0" dirty="0">
              <a:effectLst/>
            </a:endParaRPr>
          </a:p>
          <a:p>
            <a:pPr marL="457200" rtl="0">
              <a:buNone/>
            </a:pPr>
            <a:br>
              <a:rPr lang="en-US" sz="1800" b="0" i="0" u="none" strike="noStrike" dirty="0">
                <a:solidFill>
                  <a:srgbClr val="000000"/>
                </a:solidFill>
                <a:effectLst/>
                <a:latin typeface="Arial" panose="020B0604020202020204" pitchFamily="34" charset="0"/>
              </a:rPr>
            </a:br>
            <a:r>
              <a:rPr lang="en-US" sz="1800" b="0" i="1" u="none" strike="noStrike" dirty="0">
                <a:solidFill>
                  <a:srgbClr val="000000"/>
                </a:solidFill>
                <a:effectLst/>
                <a:latin typeface="Arial" panose="020B0604020202020204" pitchFamily="34" charset="0"/>
              </a:rPr>
              <a:t>Together Women Rise Mission &amp; Vision Statement: </a:t>
            </a:r>
            <a:r>
              <a:rPr lang="en-US" sz="1800" b="0" i="1" u="sng" strike="noStrike" dirty="0">
                <a:solidFill>
                  <a:srgbClr val="1155CC"/>
                </a:solidFill>
                <a:effectLst/>
                <a:latin typeface="Arial" panose="020B0604020202020204" pitchFamily="34" charset="0"/>
                <a:hlinkClick r:id="rId3"/>
              </a:rPr>
              <a:t>https://togetherwomenrise.org/about-us/</a:t>
            </a:r>
            <a:r>
              <a:rPr lang="en-US" sz="1800" b="0" i="1" u="none" strike="noStrike" dirty="0">
                <a:solidFill>
                  <a:srgbClr val="000000"/>
                </a:solidFill>
                <a:effectLst/>
                <a:latin typeface="Arial" panose="020B0604020202020204" pitchFamily="34" charset="0"/>
              </a:rPr>
              <a:t> </a:t>
            </a:r>
            <a:endParaRPr lang="en-US" sz="2800" b="0" dirty="0">
              <a:effectLst/>
            </a:endParaRPr>
          </a:p>
          <a:p>
            <a:pPr rtl="0">
              <a:buNone/>
            </a:pPr>
            <a:br>
              <a:rPr lang="en-US" sz="1800" b="0" i="1" u="none" strike="noStrike" dirty="0">
                <a:solidFill>
                  <a:srgbClr val="000000"/>
                </a:solidFill>
                <a:effectLst/>
                <a:latin typeface="Arial" panose="020B0604020202020204" pitchFamily="34" charset="0"/>
              </a:rPr>
            </a:br>
            <a:endParaRPr lang="en-US" sz="2800" b="0" dirty="0">
              <a:effectLst/>
            </a:endParaRPr>
          </a:p>
          <a:p>
            <a:pPr>
              <a:buNone/>
            </a:pPr>
            <a:br>
              <a:rPr lang="en-US" sz="2800" dirty="0"/>
            </a:br>
            <a:endParaRPr lang="en-US" sz="1800" b="0" i="0" u="none" strike="noStrike" dirty="0">
              <a:solidFill>
                <a:srgbClr val="000000"/>
              </a:solidFill>
              <a:effectLst/>
              <a:latin typeface="Arial" panose="020B0604020202020204" pitchFamily="34" charset="0"/>
            </a:endParaRPr>
          </a:p>
        </p:txBody>
      </p:sp>
      <p:sp>
        <p:nvSpPr>
          <p:cNvPr id="163" name="Google Shape;163;g1f1ec144a3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rtl="0" fontAlgn="base">
              <a:buFont typeface="+mj-lt"/>
              <a:buNone/>
            </a:pPr>
            <a:r>
              <a:rPr lang="en-US" dirty="0"/>
              <a:t>Karyne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80472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dd29ec108d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1dd29ec108d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rtl="0">
              <a:buNone/>
            </a:pPr>
            <a:endParaRPr lang="en-US" sz="1800" b="0" i="0" u="none" strike="noStrike" dirty="0">
              <a:solidFill>
                <a:srgbClr val="000000"/>
              </a:solidFill>
              <a:effectLst/>
              <a:latin typeface="Arial" panose="020B0604020202020204" pitchFamily="34" charset="0"/>
            </a:endParaRPr>
          </a:p>
        </p:txBody>
      </p:sp>
      <p:sp>
        <p:nvSpPr>
          <p:cNvPr id="171" name="Google Shape;171;g1dd29ec108d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a:extLst>
            <a:ext uri="{FF2B5EF4-FFF2-40B4-BE49-F238E27FC236}">
              <a16:creationId xmlns:a16="http://schemas.microsoft.com/office/drawing/2014/main" id="{F652FF52-6BAE-0CC9-020E-3262F6C27F1D}"/>
            </a:ext>
          </a:extLst>
        </p:cNvPr>
        <p:cNvGrpSpPr/>
        <p:nvPr/>
      </p:nvGrpSpPr>
      <p:grpSpPr>
        <a:xfrm>
          <a:off x="0" y="0"/>
          <a:ext cx="0" cy="0"/>
          <a:chOff x="0" y="0"/>
          <a:chExt cx="0" cy="0"/>
        </a:xfrm>
      </p:grpSpPr>
      <p:sp>
        <p:nvSpPr>
          <p:cNvPr id="169" name="Google Shape;169;g1dd29ec108d_0_96:notes">
            <a:extLst>
              <a:ext uri="{FF2B5EF4-FFF2-40B4-BE49-F238E27FC236}">
                <a16:creationId xmlns:a16="http://schemas.microsoft.com/office/drawing/2014/main" id="{42C6CFE4-03BD-2C30-6559-5B85ACA39CF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1dd29ec108d_0_96:notes">
            <a:extLst>
              <a:ext uri="{FF2B5EF4-FFF2-40B4-BE49-F238E27FC236}">
                <a16:creationId xmlns:a16="http://schemas.microsoft.com/office/drawing/2014/main" id="{4B0801F3-F3AE-FBF4-FDB0-F18004A049D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rtl="0">
              <a:buNone/>
            </a:pPr>
            <a:r>
              <a:rPr lang="en-US" sz="1800" b="0" i="1" u="none" strike="noStrike" dirty="0">
                <a:solidFill>
                  <a:srgbClr val="000000"/>
                </a:solidFill>
                <a:effectLst/>
                <a:latin typeface="Arial" panose="020B0604020202020204" pitchFamily="34" charset="0"/>
              </a:rPr>
              <a:t>Karyne</a:t>
            </a:r>
          </a:p>
        </p:txBody>
      </p:sp>
      <p:sp>
        <p:nvSpPr>
          <p:cNvPr id="171" name="Google Shape;171;g1dd29ec108d_0_96:notes">
            <a:extLst>
              <a:ext uri="{FF2B5EF4-FFF2-40B4-BE49-F238E27FC236}">
                <a16:creationId xmlns:a16="http://schemas.microsoft.com/office/drawing/2014/main" id="{3D0DB8D8-D5DB-3BA2-9AD8-69AD9531C407}"/>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2621008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Karyne</a:t>
            </a:r>
          </a:p>
        </p:txBody>
      </p:sp>
      <p:sp>
        <p:nvSpPr>
          <p:cNvPr id="4" name="Slide Number Placeholder 3"/>
          <p:cNvSpPr>
            <a:spLocks noGrp="1"/>
          </p:cNvSpPr>
          <p:nvPr>
            <p:ph type="sldNum" sz="quarter" idx="5"/>
          </p:nvPr>
        </p:nvSpPr>
        <p:spPr/>
        <p:txBody>
          <a:bodyPr/>
          <a:lstStyle/>
          <a:p>
            <a:fld id="{4C82EC6E-A2D0-427E-9725-0CF1554363F0}" type="slidenum">
              <a:rPr lang="en-US" smtClean="0"/>
              <a:t>8</a:t>
            </a:fld>
            <a:endParaRPr lang="en-US"/>
          </a:p>
        </p:txBody>
      </p:sp>
    </p:spTree>
    <p:extLst>
      <p:ext uri="{BB962C8B-B14F-4D97-AF65-F5344CB8AC3E}">
        <p14:creationId xmlns:p14="http://schemas.microsoft.com/office/powerpoint/2010/main" val="417995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1D2BC198-1F1D-4217-863F-F6A7EEEF3952}"/>
            </a:ext>
          </a:extLst>
        </p:cNvPr>
        <p:cNvGrpSpPr/>
        <p:nvPr/>
      </p:nvGrpSpPr>
      <p:grpSpPr>
        <a:xfrm>
          <a:off x="0" y="0"/>
          <a:ext cx="0" cy="0"/>
          <a:chOff x="0" y="0"/>
          <a:chExt cx="0" cy="0"/>
        </a:xfrm>
      </p:grpSpPr>
      <p:sp>
        <p:nvSpPr>
          <p:cNvPr id="192" name="Google Shape;192;g1f1ec144a3f_0_154:notes">
            <a:extLst>
              <a:ext uri="{FF2B5EF4-FFF2-40B4-BE49-F238E27FC236}">
                <a16:creationId xmlns:a16="http://schemas.microsoft.com/office/drawing/2014/main" id="{4CD1D618-A232-49AF-028D-75C4817F245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a:extLst>
              <a:ext uri="{FF2B5EF4-FFF2-40B4-BE49-F238E27FC236}">
                <a16:creationId xmlns:a16="http://schemas.microsoft.com/office/drawing/2014/main" id="{2D52A8AA-CAE1-8F19-3E6E-45B4BD789EB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rtl="0">
              <a:buNone/>
            </a:pPr>
            <a:r>
              <a:rPr lang="en-US" sz="1100" dirty="0">
                <a:latin typeface="Arial"/>
                <a:ea typeface="Arial"/>
                <a:cs typeface="Arial"/>
                <a:sym typeface="Arial"/>
              </a:rPr>
              <a:t>Fiscal year 2026 appropriation memos: https://results.org/resources/fy26-global-appropriations-memos </a:t>
            </a:r>
            <a:br>
              <a:rPr lang="en-US" sz="1100" dirty="0">
                <a:latin typeface="Arial"/>
                <a:ea typeface="Arial"/>
                <a:cs typeface="Arial"/>
                <a:sym typeface="Arial"/>
              </a:rPr>
            </a:br>
            <a:br>
              <a:rPr lang="en-US" sz="1100" dirty="0">
                <a:latin typeface="Arial"/>
                <a:ea typeface="Arial"/>
                <a:cs typeface="Arial"/>
                <a:sym typeface="Arial"/>
              </a:rPr>
            </a:br>
            <a:r>
              <a:rPr lang="en-US" sz="1100" b="1" i="0" u="none" strike="noStrike" dirty="0">
                <a:solidFill>
                  <a:srgbClr val="000000"/>
                </a:solidFill>
                <a:effectLst/>
                <a:latin typeface="Arial" panose="020B0604020202020204" pitchFamily="34" charset="0"/>
              </a:rPr>
              <a:t>Appropriations FY26 (Karyne)</a:t>
            </a:r>
            <a:endParaRPr lang="en-US" b="0" dirty="0">
              <a:effectLst/>
            </a:endParaRPr>
          </a:p>
          <a:p>
            <a:pPr indent="457200" rtl="0">
              <a:buNone/>
            </a:pPr>
            <a:r>
              <a:rPr lang="en-US" sz="1100" b="0" i="0" u="sng" strike="noStrike" dirty="0">
                <a:solidFill>
                  <a:srgbClr val="1155CC"/>
                </a:solidFill>
                <a:effectLst/>
                <a:latin typeface="Arial" panose="020B0604020202020204" pitchFamily="34" charset="0"/>
                <a:hlinkClick r:id="rId3"/>
              </a:rPr>
              <a:t>https://results.org/resources/fy26-global-appropriations-memos</a:t>
            </a:r>
            <a:r>
              <a:rPr lang="en-US" sz="1100" b="0" i="0" u="none" strike="noStrike" dirty="0">
                <a:solidFill>
                  <a:srgbClr val="000000"/>
                </a:solidFill>
                <a:effectLst/>
                <a:latin typeface="Arial" panose="020B0604020202020204" pitchFamily="34" charset="0"/>
              </a:rPr>
              <a:t> </a:t>
            </a:r>
            <a:endParaRPr lang="en-US" b="0" dirty="0">
              <a:effectLst/>
            </a:endParaRPr>
          </a:p>
          <a:p>
            <a:pPr marL="457200" rtl="0" fontAlgn="base">
              <a:buFont typeface="Arial" panose="020B0604020202020204" pitchFamily="34" charset="0"/>
              <a:buChar char="•"/>
            </a:pPr>
            <a:br>
              <a:rPr lang="en-US" b="0" dirty="0">
                <a:effectLst/>
              </a:rPr>
            </a:br>
            <a:r>
              <a:rPr lang="en-US" sz="1100" b="0" i="0" u="none" strike="noStrike" dirty="0">
                <a:solidFill>
                  <a:srgbClr val="000000"/>
                </a:solidFill>
                <a:effectLst/>
                <a:latin typeface="Arial" panose="020B0604020202020204" pitchFamily="34" charset="0"/>
              </a:rPr>
              <a:t>Every year, Congress decides how to spend the money in the U.S. federal budget. Our role is to urge lawmakers to fully fund global health and education accounts that can end poverty. </a:t>
            </a:r>
          </a:p>
          <a:p>
            <a:pPr marL="457200"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You can find the RESULTS asks and resources for Fiscal Year 2026 (FY26) </a:t>
            </a:r>
          </a:p>
          <a:p>
            <a:pPr marL="742950" lvl="1" indent="-285750"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$2 Billion for the Global Fund to Fight AIDS TB and Malaria</a:t>
            </a:r>
          </a:p>
          <a:p>
            <a:pPr marL="742950" lvl="1" indent="-285750"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$1 Billion to USAID Tuberculosis</a:t>
            </a:r>
          </a:p>
          <a:p>
            <a:pPr marL="742950" lvl="1" indent="-285750"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$1.15 Billion to Maternal and Child Health of which $340 million to Gavi, the Vaccine Alliance</a:t>
            </a:r>
          </a:p>
          <a:p>
            <a:pPr marL="742950" lvl="1" indent="-285750"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$300 Million to USAID Nutrition</a:t>
            </a:r>
          </a:p>
          <a:p>
            <a:pPr marL="742950" lvl="1" indent="-285750"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And we are making adjustment to amount we’re asking for </a:t>
            </a:r>
            <a:r>
              <a:rPr lang="en-US" sz="1100" b="0" i="0" u="none" strike="noStrike" dirty="0" err="1">
                <a:solidFill>
                  <a:srgbClr val="000000"/>
                </a:solidFill>
                <a:effectLst/>
                <a:latin typeface="Arial" panose="020B0604020202020204" pitchFamily="34" charset="0"/>
              </a:rPr>
              <a:t>for</a:t>
            </a:r>
            <a:r>
              <a:rPr lang="en-US" sz="1100" b="0" i="0" u="none" strike="noStrike" dirty="0">
                <a:solidFill>
                  <a:srgbClr val="000000"/>
                </a:solidFill>
                <a:effectLst/>
                <a:latin typeface="Arial" panose="020B0604020202020204" pitchFamily="34" charset="0"/>
              </a:rPr>
              <a:t> Global Education and GPE because we original asked for $1.15 Billion but are adjusting to $970 Million to match the education Dear Colleague Letter, which is still an increase from FY25 enacted amount of $121.6 million</a:t>
            </a:r>
          </a:p>
          <a:p>
            <a:pPr rtl="0">
              <a:buNone/>
            </a:pPr>
            <a:br>
              <a:rPr lang="en-US" b="0" dirty="0">
                <a:effectLst/>
              </a:rPr>
            </a:br>
            <a:r>
              <a:rPr lang="en-US" sz="1100" b="1" i="0" u="none" strike="noStrike" dirty="0">
                <a:solidFill>
                  <a:srgbClr val="000000"/>
                </a:solidFill>
                <a:effectLst/>
                <a:latin typeface="Arial" panose="020B0604020202020204" pitchFamily="34" charset="0"/>
              </a:rPr>
              <a:t> MCH Dear Colleague letter will be out soon take action on it</a:t>
            </a:r>
            <a:br>
              <a:rPr lang="en-US" sz="1100" b="0" i="0" u="none" strike="noStrike" dirty="0">
                <a:solidFill>
                  <a:srgbClr val="000000"/>
                </a:solidFill>
                <a:effectLst/>
                <a:latin typeface="Arial" panose="020B0604020202020204" pitchFamily="34" charset="0"/>
              </a:rPr>
            </a:br>
            <a:r>
              <a:rPr lang="en-US" sz="1100" b="0" i="0" u="none" strike="noStrike" dirty="0" err="1">
                <a:solidFill>
                  <a:srgbClr val="000000"/>
                </a:solidFill>
                <a:effectLst/>
                <a:latin typeface="Arial" panose="020B0604020202020204" pitchFamily="34" charset="0"/>
              </a:rPr>
              <a:t>oon</a:t>
            </a:r>
            <a:r>
              <a:rPr lang="en-US" sz="1100" b="0" i="0" u="none" strike="noStrike" dirty="0">
                <a:solidFill>
                  <a:srgbClr val="000000"/>
                </a:solidFill>
                <a:effectLst/>
                <a:latin typeface="Arial" panose="020B0604020202020204" pitchFamily="34" charset="0"/>
              </a:rPr>
              <a:t> we expect there to be a dear colleague letter on Maternal and Child Health and Nutrition circulating Congress, your coaches will share this action with you once the letter is out: FY26 Sample Letter to Foreign Policy Aide: </a:t>
            </a:r>
            <a:r>
              <a:rPr lang="en-US" sz="1100" b="0" i="0" u="sng" strike="noStrike" dirty="0">
                <a:solidFill>
                  <a:srgbClr val="1155CC"/>
                </a:solidFill>
                <a:effectLst/>
                <a:latin typeface="Arial" panose="020B0604020202020204" pitchFamily="34" charset="0"/>
                <a:hlinkClick r:id="rId4"/>
              </a:rPr>
              <a:t>Rise Advocacy Action: FY26 Dear Colleague Letter Requests</a:t>
            </a:r>
            <a:r>
              <a:rPr lang="en-US" sz="1100" b="0" i="0" u="none" strike="noStrike" dirty="0">
                <a:solidFill>
                  <a:srgbClr val="000000"/>
                </a:solidFill>
                <a:effectLst/>
                <a:latin typeface="Arial" panose="020B0604020202020204" pitchFamily="34" charset="0"/>
              </a:rPr>
              <a:t> </a:t>
            </a:r>
            <a:endParaRPr lang="en-US" b="0" dirty="0">
              <a:effectLst/>
            </a:endParaRP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Dear Colleague Letters are out now for Basic Education and Tuberculosis</a:t>
            </a:r>
          </a:p>
          <a:p>
            <a:pPr marL="0" lvl="0" indent="0" algn="l" rtl="0">
              <a:lnSpc>
                <a:spcPct val="115000"/>
              </a:lnSpc>
              <a:spcBef>
                <a:spcPts val="0"/>
              </a:spcBef>
              <a:spcAft>
                <a:spcPts val="0"/>
              </a:spcAft>
              <a:buSzPts val="1400"/>
              <a:buNone/>
            </a:pPr>
            <a:endParaRPr sz="1100" dirty="0">
              <a:latin typeface="Arial"/>
              <a:ea typeface="Arial"/>
              <a:cs typeface="Arial"/>
              <a:sym typeface="Arial"/>
            </a:endParaRPr>
          </a:p>
        </p:txBody>
      </p:sp>
      <p:sp>
        <p:nvSpPr>
          <p:cNvPr id="194" name="Google Shape;194;g1f1ec144a3f_0_154:notes">
            <a:extLst>
              <a:ext uri="{FF2B5EF4-FFF2-40B4-BE49-F238E27FC236}">
                <a16:creationId xmlns:a16="http://schemas.microsoft.com/office/drawing/2014/main" id="{70690161-8EFB-FDFC-BD4C-8B84DF07EAB5}"/>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extLst>
      <p:ext uri="{BB962C8B-B14F-4D97-AF65-F5344CB8AC3E}">
        <p14:creationId xmlns:p14="http://schemas.microsoft.com/office/powerpoint/2010/main" val="1774240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41"/>
          <p:cNvSpPr txBox="1">
            <a:spLocks noGrp="1"/>
          </p:cNvSpPr>
          <p:nvPr>
            <p:ph type="title"/>
          </p:nvPr>
        </p:nvSpPr>
        <p:spPr>
          <a:xfrm rot="5400000">
            <a:off x="5016557" y="1818822"/>
            <a:ext cx="4388644" cy="116295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1"/>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9" name="Google Shape;79;p4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4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8"/>
        <p:cNvGrpSpPr/>
        <p:nvPr/>
      </p:nvGrpSpPr>
      <p:grpSpPr>
        <a:xfrm>
          <a:off x="0" y="0"/>
          <a:ext cx="0" cy="0"/>
          <a:chOff x="0" y="0"/>
          <a:chExt cx="0" cy="0"/>
        </a:xfrm>
      </p:grpSpPr>
      <p:sp>
        <p:nvSpPr>
          <p:cNvPr id="19" name="Google Shape;19;p31"/>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1"/>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1" name="Google Shape;21;p3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52642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28972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9"/>
        <p:cNvGrpSpPr/>
        <p:nvPr/>
      </p:nvGrpSpPr>
      <p:grpSpPr>
        <a:xfrm>
          <a:off x="0" y="0"/>
          <a:ext cx="0" cy="0"/>
          <a:chOff x="0" y="0"/>
          <a:chExt cx="0" cy="0"/>
        </a:xfrm>
      </p:grpSpPr>
      <p:sp>
        <p:nvSpPr>
          <p:cNvPr id="90" name="Google Shape;90;g1dd29ec108d_0_110"/>
          <p:cNvSpPr txBox="1">
            <a:spLocks noGrp="1"/>
          </p:cNvSpPr>
          <p:nvPr>
            <p:ph type="ctrTitle"/>
          </p:nvPr>
        </p:nvSpPr>
        <p:spPr>
          <a:xfrm>
            <a:off x="685800" y="1597820"/>
            <a:ext cx="7772400" cy="11025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g1dd29ec108d_0_110"/>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853"/>
              </a:spcBef>
              <a:spcAft>
                <a:spcPts val="0"/>
              </a:spcAft>
              <a:buClr>
                <a:srgbClr val="888888"/>
              </a:buClr>
              <a:buSzPts val="4267"/>
              <a:buNone/>
              <a:defRPr>
                <a:solidFill>
                  <a:srgbClr val="888888"/>
                </a:solidFill>
              </a:defRPr>
            </a:lvl1pPr>
            <a:lvl2pPr lvl="1" algn="ctr">
              <a:lnSpc>
                <a:spcPct val="100000"/>
              </a:lnSpc>
              <a:spcBef>
                <a:spcPts val="747"/>
              </a:spcBef>
              <a:spcAft>
                <a:spcPts val="0"/>
              </a:spcAft>
              <a:buClr>
                <a:srgbClr val="888888"/>
              </a:buClr>
              <a:buSzPts val="3733"/>
              <a:buNone/>
              <a:defRPr>
                <a:solidFill>
                  <a:srgbClr val="888888"/>
                </a:solidFill>
              </a:defRPr>
            </a:lvl2pPr>
            <a:lvl3pPr lvl="2" algn="ctr">
              <a:lnSpc>
                <a:spcPct val="100000"/>
              </a:lnSpc>
              <a:spcBef>
                <a:spcPts val="640"/>
              </a:spcBef>
              <a:spcAft>
                <a:spcPts val="0"/>
              </a:spcAft>
              <a:buClr>
                <a:srgbClr val="888888"/>
              </a:buClr>
              <a:buSzPts val="3200"/>
              <a:buNone/>
              <a:defRPr>
                <a:solidFill>
                  <a:srgbClr val="888888"/>
                </a:solidFill>
              </a:defRPr>
            </a:lvl3pPr>
            <a:lvl4pPr lvl="3" algn="ctr">
              <a:lnSpc>
                <a:spcPct val="100000"/>
              </a:lnSpc>
              <a:spcBef>
                <a:spcPts val="533"/>
              </a:spcBef>
              <a:spcAft>
                <a:spcPts val="0"/>
              </a:spcAft>
              <a:buClr>
                <a:srgbClr val="888888"/>
              </a:buClr>
              <a:buSzPts val="2667"/>
              <a:buNone/>
              <a:defRPr>
                <a:solidFill>
                  <a:srgbClr val="888888"/>
                </a:solidFill>
              </a:defRPr>
            </a:lvl4pPr>
            <a:lvl5pPr lvl="4" algn="ctr">
              <a:lnSpc>
                <a:spcPct val="100000"/>
              </a:lnSpc>
              <a:spcBef>
                <a:spcPts val="533"/>
              </a:spcBef>
              <a:spcAft>
                <a:spcPts val="0"/>
              </a:spcAft>
              <a:buClr>
                <a:srgbClr val="888888"/>
              </a:buClr>
              <a:buSzPts val="2667"/>
              <a:buNone/>
              <a:defRPr>
                <a:solidFill>
                  <a:srgbClr val="888888"/>
                </a:solidFill>
              </a:defRPr>
            </a:lvl5pPr>
            <a:lvl6pPr lvl="5" algn="ctr">
              <a:lnSpc>
                <a:spcPct val="100000"/>
              </a:lnSpc>
              <a:spcBef>
                <a:spcPts val="533"/>
              </a:spcBef>
              <a:spcAft>
                <a:spcPts val="0"/>
              </a:spcAft>
              <a:buClr>
                <a:srgbClr val="888888"/>
              </a:buClr>
              <a:buSzPts val="2667"/>
              <a:buNone/>
              <a:defRPr>
                <a:solidFill>
                  <a:srgbClr val="888888"/>
                </a:solidFill>
              </a:defRPr>
            </a:lvl6pPr>
            <a:lvl7pPr lvl="6" algn="ctr">
              <a:lnSpc>
                <a:spcPct val="100000"/>
              </a:lnSpc>
              <a:spcBef>
                <a:spcPts val="533"/>
              </a:spcBef>
              <a:spcAft>
                <a:spcPts val="0"/>
              </a:spcAft>
              <a:buClr>
                <a:srgbClr val="888888"/>
              </a:buClr>
              <a:buSzPts val="2667"/>
              <a:buNone/>
              <a:defRPr>
                <a:solidFill>
                  <a:srgbClr val="888888"/>
                </a:solidFill>
              </a:defRPr>
            </a:lvl7pPr>
            <a:lvl8pPr lvl="7" algn="ctr">
              <a:lnSpc>
                <a:spcPct val="100000"/>
              </a:lnSpc>
              <a:spcBef>
                <a:spcPts val="533"/>
              </a:spcBef>
              <a:spcAft>
                <a:spcPts val="0"/>
              </a:spcAft>
              <a:buClr>
                <a:srgbClr val="888888"/>
              </a:buClr>
              <a:buSzPts val="2667"/>
              <a:buNone/>
              <a:defRPr>
                <a:solidFill>
                  <a:srgbClr val="888888"/>
                </a:solidFill>
              </a:defRPr>
            </a:lvl8pPr>
            <a:lvl9pPr lvl="8" algn="ctr">
              <a:lnSpc>
                <a:spcPct val="100000"/>
              </a:lnSpc>
              <a:spcBef>
                <a:spcPts val="533"/>
              </a:spcBef>
              <a:spcAft>
                <a:spcPts val="0"/>
              </a:spcAft>
              <a:buClr>
                <a:srgbClr val="888888"/>
              </a:buClr>
              <a:buSzPts val="2667"/>
              <a:buNone/>
              <a:defRPr>
                <a:solidFill>
                  <a:srgbClr val="888888"/>
                </a:solidFill>
              </a:defRPr>
            </a:lvl9pPr>
          </a:lstStyle>
          <a:p>
            <a:endParaRPr/>
          </a:p>
        </p:txBody>
      </p:sp>
      <p:sp>
        <p:nvSpPr>
          <p:cNvPr id="92" name="Google Shape;92;g1dd29ec108d_0_110"/>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g1dd29ec108d_0_110"/>
          <p:cNvSpPr txBox="1">
            <a:spLocks noGrp="1"/>
          </p:cNvSpPr>
          <p:nvPr>
            <p:ph type="sldNum" idx="12"/>
          </p:nvPr>
        </p:nvSpPr>
        <p:spPr>
          <a:xfrm>
            <a:off x="0" y="0"/>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2"/>
        <p:cNvGrpSpPr/>
        <p:nvPr/>
      </p:nvGrpSpPr>
      <p:grpSpPr>
        <a:xfrm>
          <a:off x="0" y="0"/>
          <a:ext cx="0" cy="0"/>
          <a:chOff x="0" y="0"/>
          <a:chExt cx="0" cy="0"/>
        </a:xfrm>
      </p:grpSpPr>
      <p:sp>
        <p:nvSpPr>
          <p:cNvPr id="113" name="Google Shape;113;g1dd29ec108d_0_129"/>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5867"/>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g1dd29ec108d_0_129"/>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5" name="Google Shape;115;g1dd29ec108d_0_129"/>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6" name="Google Shape;116;g1dd29ec108d_0_129"/>
          <p:cNvSpPr txBox="1">
            <a:spLocks noGrp="1"/>
          </p:cNvSpPr>
          <p:nvPr>
            <p:ph type="body" idx="3"/>
          </p:nvPr>
        </p:nvSpPr>
        <p:spPr>
          <a:xfrm>
            <a:off x="4645027" y="1151335"/>
            <a:ext cx="4041900" cy="4797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7" name="Google Shape;117;g1dd29ec108d_0_129"/>
          <p:cNvSpPr txBox="1">
            <a:spLocks noGrp="1"/>
          </p:cNvSpPr>
          <p:nvPr>
            <p:ph type="body" idx="4"/>
          </p:nvPr>
        </p:nvSpPr>
        <p:spPr>
          <a:xfrm>
            <a:off x="4645027"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8" name="Google Shape;118;g1dd29ec108d_0_129"/>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g1dd29ec108d_0_129"/>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20"/>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1"/>
        <p:cNvGrpSpPr/>
        <p:nvPr/>
      </p:nvGrpSpPr>
      <p:grpSpPr>
        <a:xfrm>
          <a:off x="0" y="0"/>
          <a:ext cx="0" cy="0"/>
          <a:chOff x="0" y="0"/>
          <a:chExt cx="0" cy="0"/>
        </a:xfrm>
      </p:grpSpPr>
      <p:sp>
        <p:nvSpPr>
          <p:cNvPr id="122" name="Google Shape;122;g1dd29ec108d_0_145"/>
          <p:cNvSpPr txBox="1">
            <a:spLocks noGrp="1"/>
          </p:cNvSpPr>
          <p:nvPr>
            <p:ph type="title"/>
          </p:nvPr>
        </p:nvSpPr>
        <p:spPr>
          <a:xfrm>
            <a:off x="457202" y="204787"/>
            <a:ext cx="3008400" cy="8715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g1dd29ec108d_0_145"/>
          <p:cNvSpPr txBox="1">
            <a:spLocks noGrp="1"/>
          </p:cNvSpPr>
          <p:nvPr>
            <p:ph type="body" idx="1"/>
          </p:nvPr>
        </p:nvSpPr>
        <p:spPr>
          <a:xfrm>
            <a:off x="3575050" y="204789"/>
            <a:ext cx="4235400" cy="43899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24" name="Google Shape;124;g1dd29ec108d_0_145"/>
          <p:cNvSpPr txBox="1">
            <a:spLocks noGrp="1"/>
          </p:cNvSpPr>
          <p:nvPr>
            <p:ph type="body" idx="2"/>
          </p:nvPr>
        </p:nvSpPr>
        <p:spPr>
          <a:xfrm>
            <a:off x="457202" y="1076327"/>
            <a:ext cx="3008400" cy="3518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25" name="Google Shape;125;g1dd29ec108d_0_145"/>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g1dd29ec108d_0_145"/>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7"/>
        <p:cNvGrpSpPr/>
        <p:nvPr/>
      </p:nvGrpSpPr>
      <p:grpSpPr>
        <a:xfrm>
          <a:off x="0" y="0"/>
          <a:ext cx="0" cy="0"/>
          <a:chOff x="0" y="0"/>
          <a:chExt cx="0" cy="0"/>
        </a:xfrm>
      </p:grpSpPr>
      <p:sp>
        <p:nvSpPr>
          <p:cNvPr id="128" name="Google Shape;128;g1dd29ec108d_0_151"/>
          <p:cNvSpPr txBox="1">
            <a:spLocks noGrp="1"/>
          </p:cNvSpPr>
          <p:nvPr>
            <p:ph type="title"/>
          </p:nvPr>
        </p:nvSpPr>
        <p:spPr>
          <a:xfrm>
            <a:off x="1792288" y="3600451"/>
            <a:ext cx="5486400" cy="4251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g1dd29ec108d_0_151"/>
          <p:cNvSpPr>
            <a:spLocks noGrp="1"/>
          </p:cNvSpPr>
          <p:nvPr>
            <p:ph type="pic" idx="2"/>
          </p:nvPr>
        </p:nvSpPr>
        <p:spPr>
          <a:xfrm>
            <a:off x="1792288" y="459581"/>
            <a:ext cx="5486400" cy="3086100"/>
          </a:xfrm>
          <a:prstGeom prst="rect">
            <a:avLst/>
          </a:prstGeom>
          <a:noFill/>
          <a:ln>
            <a:noFill/>
          </a:ln>
        </p:spPr>
      </p:sp>
      <p:sp>
        <p:nvSpPr>
          <p:cNvPr id="130" name="Google Shape;130;g1dd29ec108d_0_151"/>
          <p:cNvSpPr txBox="1">
            <a:spLocks noGrp="1"/>
          </p:cNvSpPr>
          <p:nvPr>
            <p:ph type="body" idx="1"/>
          </p:nvPr>
        </p:nvSpPr>
        <p:spPr>
          <a:xfrm>
            <a:off x="1792288" y="4025504"/>
            <a:ext cx="5486400" cy="603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31" name="Google Shape;131;g1dd29ec108d_0_151"/>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g1dd29ec108d_0_151"/>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3"/>
        <p:cNvGrpSpPr/>
        <p:nvPr/>
      </p:nvGrpSpPr>
      <p:grpSpPr>
        <a:xfrm>
          <a:off x="0" y="0"/>
          <a:ext cx="0" cy="0"/>
          <a:chOff x="0" y="0"/>
          <a:chExt cx="0" cy="0"/>
        </a:xfrm>
      </p:grpSpPr>
      <p:sp>
        <p:nvSpPr>
          <p:cNvPr id="134" name="Google Shape;134;g1dd29ec108d_0_157"/>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g1dd29ec108d_0_157"/>
          <p:cNvSpPr txBox="1">
            <a:spLocks noGrp="1"/>
          </p:cNvSpPr>
          <p:nvPr>
            <p:ph type="body" idx="1"/>
          </p:nvPr>
        </p:nvSpPr>
        <p:spPr>
          <a:xfrm rot="5400000">
            <a:off x="2874750" y="-1217399"/>
            <a:ext cx="3394500"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6" name="Google Shape;136;g1dd29ec108d_0_157"/>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g1dd29ec108d_0_157"/>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8"/>
        <p:cNvGrpSpPr/>
        <p:nvPr/>
      </p:nvGrpSpPr>
      <p:grpSpPr>
        <a:xfrm>
          <a:off x="0" y="0"/>
          <a:ext cx="0" cy="0"/>
          <a:chOff x="0" y="0"/>
          <a:chExt cx="0" cy="0"/>
        </a:xfrm>
      </p:grpSpPr>
      <p:sp>
        <p:nvSpPr>
          <p:cNvPr id="139" name="Google Shape;139;g1dd29ec108d_0_162"/>
          <p:cNvSpPr txBox="1">
            <a:spLocks noGrp="1"/>
          </p:cNvSpPr>
          <p:nvPr>
            <p:ph type="title"/>
          </p:nvPr>
        </p:nvSpPr>
        <p:spPr>
          <a:xfrm rot="5400000">
            <a:off x="5016458" y="1818780"/>
            <a:ext cx="4388700" cy="1163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g1dd29ec108d_0_162"/>
          <p:cNvSpPr txBox="1">
            <a:spLocks noGrp="1"/>
          </p:cNvSpPr>
          <p:nvPr>
            <p:ph type="body" idx="1"/>
          </p:nvPr>
        </p:nvSpPr>
        <p:spPr>
          <a:xfrm rot="5400000">
            <a:off x="1272750" y="-609570"/>
            <a:ext cx="4388700"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1" name="Google Shape;141;g1dd29ec108d_0_162"/>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g1dd29ec108d_0_162"/>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3" name="Google Shape;143;g1dd29ec108d_0_162"/>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2"/>
        <p:cNvGrpSpPr/>
        <p:nvPr/>
      </p:nvGrpSpPr>
      <p:grpSpPr>
        <a:xfrm>
          <a:off x="0" y="0"/>
          <a:ext cx="0" cy="0"/>
          <a:chOff x="0" y="0"/>
          <a:chExt cx="0" cy="0"/>
        </a:xfrm>
      </p:grpSpPr>
      <p:sp>
        <p:nvSpPr>
          <p:cNvPr id="33" name="Google Shape;33;gfc51e63954_0_52"/>
          <p:cNvSpPr txBox="1">
            <a:spLocks noGrp="1"/>
          </p:cNvSpPr>
          <p:nvPr>
            <p:ph type="body" idx="1"/>
          </p:nvPr>
        </p:nvSpPr>
        <p:spPr>
          <a:xfrm>
            <a:off x="311700" y="4230575"/>
            <a:ext cx="5998800" cy="6051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40"/>
              </a:spcBef>
              <a:spcAft>
                <a:spcPts val="0"/>
              </a:spcAft>
              <a:buSzPts val="3200"/>
              <a:buNone/>
              <a:defRPr/>
            </a:lvl1pPr>
          </a:lstStyle>
          <a:p>
            <a:endParaRPr/>
          </a:p>
        </p:txBody>
      </p:sp>
      <p:sp>
        <p:nvSpPr>
          <p:cNvPr id="34" name="Google Shape;34;gfc51e63954_0_5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48425-6B21-A1F0-10ED-D38E84C8B9DD}"/>
              </a:ext>
            </a:extLst>
          </p:cNvPr>
          <p:cNvSpPr>
            <a:spLocks noGrp="1"/>
          </p:cNvSpPr>
          <p:nvPr>
            <p:ph type="title"/>
          </p:nvPr>
        </p:nvSpPr>
        <p:spPr>
          <a:xfrm>
            <a:off x="457200" y="3578679"/>
            <a:ext cx="8229600" cy="85725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653613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sz="1800" baseline="0">
                <a:solidFill>
                  <a:schemeClr val="bg1"/>
                </a:solidFill>
                <a:latin typeface="Open Sans" pitchFamily="2" charset="0"/>
                <a:ea typeface="Open Sans" pitchFamily="2" charset="0"/>
                <a:cs typeface="Open Sans" pitchFamily="2" charset="0"/>
              </a:rPr>
              <a:t>/</a:t>
            </a:r>
            <a:r>
              <a:rPr lang="en-US" sz="1800" b="1" baseline="0">
                <a:solidFill>
                  <a:schemeClr val="bg1"/>
                </a:solidFill>
                <a:latin typeface="Open Sans" pitchFamily="2" charset="0"/>
                <a:ea typeface="Open Sans" pitchFamily="2" charset="0"/>
                <a:cs typeface="Open Sans" pitchFamily="2" charset="0"/>
              </a:rPr>
              <a:t>RESULTSEdFund</a:t>
            </a:r>
          </a:p>
        </p:txBody>
      </p:sp>
      <p:pic>
        <p:nvPicPr>
          <p:cNvPr id="6" name="Picture 5" descr="instagram-ic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2600" y="3896473"/>
            <a:ext cx="346528" cy="346528"/>
          </a:xfrm>
          <a:prstGeom prst="rect">
            <a:avLst/>
          </a:prstGeom>
        </p:spPr>
      </p:pic>
      <p:pic>
        <p:nvPicPr>
          <p:cNvPr id="8" name="Picture 7"/>
          <p:cNvPicPr>
            <a:picLocks noChangeAspect="1"/>
          </p:cNvPicPr>
          <p:nvPr userDrawn="1"/>
        </p:nvPicPr>
        <p:blipFill>
          <a:blip r:embed="rId4"/>
          <a:srcRect/>
          <a:stretch/>
        </p:blipFill>
        <p:spPr>
          <a:xfrm>
            <a:off x="465819" y="3405961"/>
            <a:ext cx="380089" cy="372708"/>
          </a:xfrm>
          <a:prstGeom prst="rect">
            <a:avLst/>
          </a:prstGeom>
        </p:spPr>
      </p:pic>
      <p:sp>
        <p:nvSpPr>
          <p:cNvPr id="9" name="Rectangle 8"/>
          <p:cNvSpPr/>
          <p:nvPr userDrawn="1"/>
        </p:nvSpPr>
        <p:spPr>
          <a:xfrm>
            <a:off x="835010" y="3391195"/>
            <a:ext cx="2278188" cy="369332"/>
          </a:xfrm>
          <a:prstGeom prst="rect">
            <a:avLst/>
          </a:prstGeom>
        </p:spPr>
        <p:txBody>
          <a:bodyPr wrap="none">
            <a:spAutoFit/>
          </a:bodyPr>
          <a:lstStyle/>
          <a:p>
            <a:pPr algn="l"/>
            <a:r>
              <a:rPr lang="en-US" sz="1800" baseline="0">
                <a:solidFill>
                  <a:schemeClr val="bg1"/>
                </a:solidFill>
                <a:latin typeface="Open Sans" pitchFamily="2" charset="0"/>
                <a:ea typeface="Open Sans" pitchFamily="2" charset="0"/>
                <a:cs typeface="Open Sans" pitchFamily="2" charset="0"/>
              </a:rPr>
              <a:t>@</a:t>
            </a:r>
            <a:r>
              <a:rPr lang="en-US" sz="1800" b="1" baseline="0">
                <a:solidFill>
                  <a:schemeClr val="bg1"/>
                </a:solidFill>
                <a:latin typeface="Open Sans" pitchFamily="2" charset="0"/>
                <a:ea typeface="Open Sans" pitchFamily="2" charset="0"/>
                <a:cs typeface="Open Sans" pitchFamily="2" charset="0"/>
              </a:rPr>
              <a:t>RESULTS_Tweets</a:t>
            </a:r>
          </a:p>
        </p:txBody>
      </p:sp>
      <p:sp>
        <p:nvSpPr>
          <p:cNvPr id="10" name="Rectangle 9"/>
          <p:cNvSpPr/>
          <p:nvPr userDrawn="1"/>
        </p:nvSpPr>
        <p:spPr>
          <a:xfrm>
            <a:off x="829129" y="4379071"/>
            <a:ext cx="2032929" cy="369332"/>
          </a:xfrm>
          <a:prstGeom prst="rect">
            <a:avLst/>
          </a:prstGeom>
        </p:spPr>
        <p:txBody>
          <a:bodyPr wrap="none">
            <a:spAutoFit/>
          </a:bodyPr>
          <a:lstStyle/>
          <a:p>
            <a:r>
              <a:rPr lang="en-US" baseline="0">
                <a:solidFill>
                  <a:schemeClr val="bg1"/>
                </a:solidFill>
                <a:latin typeface="Open Sans" pitchFamily="2" charset="0"/>
                <a:ea typeface="Open Sans" pitchFamily="2" charset="0"/>
                <a:cs typeface="Open Sans" pitchFamily="2" charset="0"/>
              </a:rPr>
              <a:t>@</a:t>
            </a:r>
            <a:r>
              <a:rPr lang="en-US" b="1" baseline="0">
                <a:solidFill>
                  <a:schemeClr val="bg1"/>
                </a:solidFill>
                <a:latin typeface="Open Sans" pitchFamily="2" charset="0"/>
                <a:ea typeface="Open Sans" pitchFamily="2" charset="0"/>
                <a:cs typeface="Open Sans" pitchFamily="2" charset="0"/>
              </a:rPr>
              <a:t>voices4results</a:t>
            </a:r>
            <a:endParaRPr lang="en-US" b="1">
              <a:solidFill>
                <a:schemeClr val="bg1"/>
              </a:solidFill>
              <a:latin typeface="Open Sans" pitchFamily="2" charset="0"/>
              <a:ea typeface="Open Sans" pitchFamily="2" charset="0"/>
              <a:cs typeface="Open Sans" pitchFamily="2" charset="0"/>
            </a:endParaRPr>
          </a:p>
        </p:txBody>
      </p:sp>
      <p:sp>
        <p:nvSpPr>
          <p:cNvPr id="11" name="TextBox 10"/>
          <p:cNvSpPr txBox="1"/>
          <p:nvPr userDrawn="1"/>
        </p:nvSpPr>
        <p:spPr>
          <a:xfrm>
            <a:off x="5270500" y="4178564"/>
            <a:ext cx="3419930" cy="553998"/>
          </a:xfrm>
          <a:prstGeom prst="rect">
            <a:avLst/>
          </a:prstGeom>
          <a:noFill/>
        </p:spPr>
        <p:txBody>
          <a:bodyPr wrap="square" rtlCol="0">
            <a:spAutoFit/>
          </a:bodyPr>
          <a:lstStyle/>
          <a:p>
            <a:pPr algn="r"/>
            <a:r>
              <a:rPr lang="en-US" sz="3000" b="1">
                <a:solidFill>
                  <a:schemeClr val="bg1"/>
                </a:solidFill>
                <a:latin typeface="Open Sans" pitchFamily="2" charset="0"/>
                <a:ea typeface="Open Sans" pitchFamily="2" charset="0"/>
                <a:cs typeface="Open Sans" pitchFamily="2" charset="0"/>
              </a:rPr>
              <a:t>www.results.org</a:t>
            </a:r>
          </a:p>
        </p:txBody>
      </p:sp>
    </p:spTree>
    <p:extLst>
      <p:ext uri="{BB962C8B-B14F-4D97-AF65-F5344CB8AC3E}">
        <p14:creationId xmlns:p14="http://schemas.microsoft.com/office/powerpoint/2010/main" val="3608803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815954"/>
            <a:ext cx="7772400" cy="1021556"/>
          </a:xfrm>
        </p:spPr>
        <p:txBody>
          <a:bodyPr anchor="t"/>
          <a:lstStyle>
            <a:lvl1pPr algn="l">
              <a:defRPr sz="4000" b="0" cap="none">
                <a:solidFill>
                  <a:schemeClr val="tx1"/>
                </a:solidFill>
              </a:defRPr>
            </a:lvl1pPr>
          </a:lstStyle>
          <a:p>
            <a:r>
              <a:rPr lang="en-US"/>
              <a:t>Click to edit master title style</a:t>
            </a:r>
          </a:p>
        </p:txBody>
      </p:sp>
      <p:sp>
        <p:nvSpPr>
          <p:cNvPr id="9" name="Title 1"/>
          <p:cNvSpPr txBox="1">
            <a:spLocks noGrp="1" noRot="1" noMove="1" noResize="1" noEditPoints="1" noAdjustHandles="1" noChangeArrowheads="1" noChangeShapeType="1"/>
          </p:cNvSpPr>
          <p:nvPr userDrawn="1"/>
        </p:nvSpPr>
        <p:spPr>
          <a:xfrm>
            <a:off x="722313" y="2794398"/>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cap="none">
                <a:solidFill>
                  <a:srgbClr val="E41034"/>
                </a:solidFill>
                <a:latin typeface="Open Sans" pitchFamily="2" charset="0"/>
                <a:ea typeface="Open Sans" pitchFamily="2" charset="0"/>
                <a:cs typeface="Open Sans" pitchFamily="2" charset="0"/>
              </a:rPr>
              <a:t>Click to edit master title style</a:t>
            </a:r>
          </a:p>
        </p:txBody>
      </p:sp>
    </p:spTree>
    <p:extLst>
      <p:ext uri="{BB962C8B-B14F-4D97-AF65-F5344CB8AC3E}">
        <p14:creationId xmlns:p14="http://schemas.microsoft.com/office/powerpoint/2010/main" val="261005440"/>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7772400" cy="1102519"/>
          </a:xfrm>
        </p:spPr>
        <p:txBody>
          <a:bodyPr/>
          <a:lstStyle>
            <a:lvl1pPr>
              <a:defRPr/>
            </a:lvl1p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DA52CB95-A36F-4BC0-873A-F09C4DFC6C9F}" type="datetime1">
              <a:rPr lang="en-US" smtClean="0"/>
              <a:t>6/17/2025</a:t>
            </a:fld>
            <a:endParaRPr lang="en-US"/>
          </a:p>
        </p:txBody>
      </p:sp>
    </p:spTree>
    <p:extLst>
      <p:ext uri="{BB962C8B-B14F-4D97-AF65-F5344CB8AC3E}">
        <p14:creationId xmlns:p14="http://schemas.microsoft.com/office/powerpoint/2010/main" val="7374115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07E6868-079E-1649-B8D1-459B42CE4DE3}" type="slidenum">
              <a:rPr lang="en-US" smtClean="0"/>
              <a:pPr/>
              <a:t>‹#›</a:t>
            </a:fld>
            <a:endParaRPr lang="en-US"/>
          </a:p>
        </p:txBody>
      </p:sp>
      <p:sp>
        <p:nvSpPr>
          <p:cNvPr id="4" name="Date Placeholder 3"/>
          <p:cNvSpPr>
            <a:spLocks noGrp="1"/>
          </p:cNvSpPr>
          <p:nvPr>
            <p:ph type="dt" sz="half" idx="10"/>
          </p:nvPr>
        </p:nvSpPr>
        <p:spPr/>
        <p:txBody>
          <a:bodyPr/>
          <a:lstStyle/>
          <a:p>
            <a:fld id="{3686E7C0-692D-4B88-BAF3-92EA83B8C355}" type="datetime1">
              <a:rPr lang="en-US" smtClean="0"/>
              <a:t>6/17/2025</a:t>
            </a:fld>
            <a:endParaRPr lang="en-US"/>
          </a:p>
        </p:txBody>
      </p:sp>
    </p:spTree>
    <p:extLst>
      <p:ext uri="{BB962C8B-B14F-4D97-AF65-F5344CB8AC3E}">
        <p14:creationId xmlns:p14="http://schemas.microsoft.com/office/powerpoint/2010/main" val="1935678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sz="half" idx="1" hasCustomPrompt="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B491E5A4-AB8D-4616-B7A9-1412F5D6E492}" type="datetime1">
              <a:rPr lang="en-US" smtClean="0"/>
              <a:t>6/17/2025</a:t>
            </a:fld>
            <a:endParaRPr lang="en-US"/>
          </a:p>
        </p:txBody>
      </p:sp>
    </p:spTree>
    <p:extLst>
      <p:ext uri="{BB962C8B-B14F-4D97-AF65-F5344CB8AC3E}">
        <p14:creationId xmlns:p14="http://schemas.microsoft.com/office/powerpoint/2010/main" val="1913914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457200" y="1151335"/>
            <a:ext cx="4040188" cy="47982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6" y="1151335"/>
            <a:ext cx="4041775" cy="47982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
        <p:nvSpPr>
          <p:cNvPr id="7" name="Date Placeholder 6"/>
          <p:cNvSpPr>
            <a:spLocks noGrp="1"/>
          </p:cNvSpPr>
          <p:nvPr>
            <p:ph type="dt" sz="half" idx="10"/>
          </p:nvPr>
        </p:nvSpPr>
        <p:spPr/>
        <p:txBody>
          <a:bodyPr/>
          <a:lstStyle/>
          <a:p>
            <a:fld id="{AFB8C497-781D-41D9-AC17-F05D66E7436C}" type="datetime1">
              <a:rPr lang="en-US" smtClean="0"/>
              <a:t>6/17/2025</a:t>
            </a:fld>
            <a:endParaRPr lang="en-US"/>
          </a:p>
        </p:txBody>
      </p:sp>
    </p:spTree>
    <p:extLst>
      <p:ext uri="{BB962C8B-B14F-4D97-AF65-F5344CB8AC3E}">
        <p14:creationId xmlns:p14="http://schemas.microsoft.com/office/powerpoint/2010/main" val="1602040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
        <p:nvSpPr>
          <p:cNvPr id="3" name="Date Placeholder 2"/>
          <p:cNvSpPr>
            <a:spLocks noGrp="1"/>
          </p:cNvSpPr>
          <p:nvPr>
            <p:ph type="dt" sz="half" idx="10"/>
          </p:nvPr>
        </p:nvSpPr>
        <p:spPr/>
        <p:txBody>
          <a:bodyPr/>
          <a:lstStyle/>
          <a:p>
            <a:fld id="{FFBF270F-56FE-4D70-A2BE-EE18789F1CAF}" type="datetime1">
              <a:rPr lang="en-US" smtClean="0"/>
              <a:t>6/17/2025</a:t>
            </a:fld>
            <a:endParaRPr lang="en-US"/>
          </a:p>
        </p:txBody>
      </p:sp>
    </p:spTree>
    <p:extLst>
      <p:ext uri="{BB962C8B-B14F-4D97-AF65-F5344CB8AC3E}">
        <p14:creationId xmlns:p14="http://schemas.microsoft.com/office/powerpoint/2010/main" val="9808320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B8A5FA-54E9-42CB-B8A4-AE77A1729632}" type="datetime1">
              <a:rPr lang="en-US" smtClean="0"/>
              <a:t>6/17/2025</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9842221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9241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41"/>
        <p:cNvGrpSpPr/>
        <p:nvPr/>
      </p:nvGrpSpPr>
      <p:grpSpPr>
        <a:xfrm>
          <a:off x="0" y="0"/>
          <a:ext cx="0" cy="0"/>
          <a:chOff x="0" y="0"/>
          <a:chExt cx="0" cy="0"/>
        </a:xfrm>
      </p:grpSpPr>
      <p:sp>
        <p:nvSpPr>
          <p:cNvPr id="42" name="Google Shape;42;p21"/>
          <p:cNvSpPr txBox="1">
            <a:spLocks noGrp="1"/>
          </p:cNvSpPr>
          <p:nvPr>
            <p:ph type="title"/>
          </p:nvPr>
        </p:nvSpPr>
        <p:spPr>
          <a:xfrm>
            <a:off x="457200" y="205978"/>
            <a:ext cx="8229600" cy="651272"/>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1"/>
          <p:cNvSpPr txBox="1">
            <a:spLocks noGrp="1"/>
          </p:cNvSpPr>
          <p:nvPr>
            <p:ph type="body" idx="1"/>
          </p:nvPr>
        </p:nvSpPr>
        <p:spPr>
          <a:xfrm>
            <a:off x="457200" y="971551"/>
            <a:ext cx="4038600" cy="3623072"/>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o"/>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o"/>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44" name="Google Shape;44;p21"/>
          <p:cNvSpPr txBox="1">
            <a:spLocks noGrp="1"/>
          </p:cNvSpPr>
          <p:nvPr>
            <p:ph type="body" idx="2"/>
          </p:nvPr>
        </p:nvSpPr>
        <p:spPr>
          <a:xfrm>
            <a:off x="4648200" y="971551"/>
            <a:ext cx="4038600" cy="3623072"/>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o"/>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o"/>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45" name="Google Shape;45;p21"/>
          <p:cNvSpPr txBox="1">
            <a:spLocks noGrp="1"/>
          </p:cNvSpPr>
          <p:nvPr>
            <p:ph type="dt" idx="10"/>
          </p:nvPr>
        </p:nvSpPr>
        <p:spPr>
          <a:xfrm>
            <a:off x="457200" y="4857751"/>
            <a:ext cx="2133600" cy="18335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1"/>
          <p:cNvSpPr txBox="1">
            <a:spLocks noGrp="1"/>
          </p:cNvSpPr>
          <p:nvPr>
            <p:ph type="ftr" idx="11"/>
          </p:nvPr>
        </p:nvSpPr>
        <p:spPr>
          <a:xfrm>
            <a:off x="3124200" y="4857751"/>
            <a:ext cx="2895600" cy="1833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7" name="Google Shape;47;p21"/>
          <p:cNvSpPr txBox="1">
            <a:spLocks noGrp="1"/>
          </p:cNvSpPr>
          <p:nvPr>
            <p:ph type="sldNum" idx="12"/>
          </p:nvPr>
        </p:nvSpPr>
        <p:spPr>
          <a:xfrm>
            <a:off x="6553200" y="4857751"/>
            <a:ext cx="2133600" cy="183356"/>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hasCustomPrompt="1"/>
          </p:nvPr>
        </p:nvSpPr>
        <p:spPr>
          <a:xfrm>
            <a:off x="3575050" y="204788"/>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C7944C4A-46BC-4C46-B66D-C7A9D447712C}" type="datetime1">
              <a:rPr lang="en-US" smtClean="0"/>
              <a:t>6/17/2025</a:t>
            </a:fld>
            <a:endParaRPr lang="en-US"/>
          </a:p>
        </p:txBody>
      </p:sp>
    </p:spTree>
    <p:extLst>
      <p:ext uri="{BB962C8B-B14F-4D97-AF65-F5344CB8AC3E}">
        <p14:creationId xmlns:p14="http://schemas.microsoft.com/office/powerpoint/2010/main" val="1583247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7C3003A7-1037-45BD-B21E-FCF7B4B1F763}" type="datetime1">
              <a:rPr lang="en-US" smtClean="0"/>
              <a:t>6/17/2025</a:t>
            </a:fld>
            <a:endParaRPr lang="en-US"/>
          </a:p>
        </p:txBody>
      </p:sp>
    </p:spTree>
    <p:extLst>
      <p:ext uri="{BB962C8B-B14F-4D97-AF65-F5344CB8AC3E}">
        <p14:creationId xmlns:p14="http://schemas.microsoft.com/office/powerpoint/2010/main" val="32468468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Vertical Text Placeholder 2"/>
          <p:cNvSpPr>
            <a:spLocks noGrp="1"/>
          </p:cNvSpPr>
          <p:nvPr>
            <p:ph type="body" orient="vert" idx="1" hasCustomPrompt="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24DD6DE4-73E4-4F6F-9DED-05B20E463ED2}" type="datetime1">
              <a:rPr lang="en-US" smtClean="0"/>
              <a:t>6/17/2025</a:t>
            </a:fld>
            <a:endParaRPr lang="en-US"/>
          </a:p>
        </p:txBody>
      </p:sp>
    </p:spTree>
    <p:extLst>
      <p:ext uri="{BB962C8B-B14F-4D97-AF65-F5344CB8AC3E}">
        <p14:creationId xmlns:p14="http://schemas.microsoft.com/office/powerpoint/2010/main" val="40368924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05979"/>
            <a:ext cx="1162957" cy="4388644"/>
          </a:xfrm>
        </p:spPr>
        <p:txBody>
          <a:bodyPr vert="eaVert"/>
          <a:lstStyle>
            <a:lvl1pPr>
              <a:defRPr/>
            </a:lvl1pPr>
          </a:lstStyle>
          <a:p>
            <a:r>
              <a:rPr lang="en-US"/>
              <a:t>Click to edit master title style</a:t>
            </a:r>
          </a:p>
        </p:txBody>
      </p:sp>
      <p:sp>
        <p:nvSpPr>
          <p:cNvPr id="3" name="Vertical Text Placeholder 2"/>
          <p:cNvSpPr>
            <a:spLocks noGrp="1"/>
          </p:cNvSpPr>
          <p:nvPr>
            <p:ph type="body" orient="vert" idx="1" hasCustomPrompt="1"/>
          </p:nvPr>
        </p:nvSpPr>
        <p:spPr>
          <a:xfrm>
            <a:off x="457200" y="205979"/>
            <a:ext cx="6019800" cy="4388644"/>
          </a:xfrm>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E8BA829D-C31E-4F3D-9B87-664ADA6C4D47}" type="datetime1">
              <a:rPr lang="en-US" smtClean="0"/>
              <a:t>6/17/2025</a:t>
            </a:fld>
            <a:endParaRPr lang="en-US"/>
          </a:p>
        </p:txBody>
      </p:sp>
    </p:spTree>
    <p:extLst>
      <p:ext uri="{BB962C8B-B14F-4D97-AF65-F5344CB8AC3E}">
        <p14:creationId xmlns:p14="http://schemas.microsoft.com/office/powerpoint/2010/main" val="90450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ntent Slide Teal + Image">
  <p:cSld name="Content Slide Teal + Image">
    <p:spTree>
      <p:nvGrpSpPr>
        <p:cNvPr id="1" name="Shape 48"/>
        <p:cNvGrpSpPr/>
        <p:nvPr/>
      </p:nvGrpSpPr>
      <p:grpSpPr>
        <a:xfrm>
          <a:off x="0" y="0"/>
          <a:ext cx="0" cy="0"/>
          <a:chOff x="0" y="0"/>
          <a:chExt cx="0" cy="0"/>
        </a:xfrm>
      </p:grpSpPr>
      <p:pic>
        <p:nvPicPr>
          <p:cNvPr id="49" name="Google Shape;49;g119407a4a4b_0_201"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pic>
        <p:nvPicPr>
          <p:cNvPr id="50" name="Google Shape;50;g119407a4a4b_0_201" descr="Picture 12"/>
          <p:cNvPicPr preferRelativeResize="0"/>
          <p:nvPr/>
        </p:nvPicPr>
        <p:blipFill rotWithShape="1">
          <a:blip r:embed="rId3">
            <a:alphaModFix/>
          </a:blip>
          <a:srcRect/>
          <a:stretch/>
        </p:blipFill>
        <p:spPr>
          <a:xfrm>
            <a:off x="5905500" y="4689908"/>
            <a:ext cx="2609850" cy="390526"/>
          </a:xfrm>
          <a:prstGeom prst="rect">
            <a:avLst/>
          </a:prstGeom>
          <a:noFill/>
          <a:ln>
            <a:noFill/>
          </a:ln>
        </p:spPr>
      </p:pic>
      <p:sp>
        <p:nvSpPr>
          <p:cNvPr id="51" name="Google Shape;51;g119407a4a4b_0_201"/>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a:endParaRPr/>
          </a:p>
        </p:txBody>
      </p:sp>
      <p:sp>
        <p:nvSpPr>
          <p:cNvPr id="52" name="Google Shape;52;g119407a4a4b_0_201"/>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3" name="Google Shape;53;g119407a4a4b_0_201"/>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marR="0" lvl="0"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
        <p:nvSpPr>
          <p:cNvPr id="54" name="Google Shape;54;g119407a4a4b_0_201"/>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a:lnSpc>
                <a:spcPct val="133333"/>
              </a:lnSpc>
              <a:spcBef>
                <a:spcPts val="800"/>
              </a:spcBef>
              <a:spcAft>
                <a:spcPts val="0"/>
              </a:spcAft>
              <a:buClr>
                <a:srgbClr val="022077"/>
              </a:buClr>
              <a:buSzPts val="1400"/>
              <a:buChar char="•"/>
              <a:defRPr/>
            </a:lvl1pPr>
            <a:lvl2pPr marL="914400" lvl="1" indent="-317500" algn="l">
              <a:lnSpc>
                <a:spcPct val="133333"/>
              </a:lnSpc>
              <a:spcBef>
                <a:spcPts val="800"/>
              </a:spcBef>
              <a:spcAft>
                <a:spcPts val="0"/>
              </a:spcAft>
              <a:buClr>
                <a:srgbClr val="022077"/>
              </a:buClr>
              <a:buSzPts val="1400"/>
              <a:buChar char="o"/>
              <a:defRPr/>
            </a:lvl2pPr>
            <a:lvl3pPr marL="1371600" lvl="2" indent="-317500" algn="l">
              <a:lnSpc>
                <a:spcPct val="133333"/>
              </a:lnSpc>
              <a:spcBef>
                <a:spcPts val="800"/>
              </a:spcBef>
              <a:spcAft>
                <a:spcPts val="0"/>
              </a:spcAft>
              <a:buClr>
                <a:srgbClr val="022077"/>
              </a:buClr>
              <a:buSzPts val="1400"/>
              <a:buChar char="▪"/>
              <a:defRPr/>
            </a:lvl3pPr>
            <a:lvl4pPr marL="1828800" lvl="3" indent="-317500" algn="l">
              <a:lnSpc>
                <a:spcPct val="133333"/>
              </a:lnSpc>
              <a:spcBef>
                <a:spcPts val="800"/>
              </a:spcBef>
              <a:spcAft>
                <a:spcPts val="0"/>
              </a:spcAft>
              <a:buClr>
                <a:srgbClr val="022077"/>
              </a:buClr>
              <a:buSzPts val="1400"/>
              <a:buChar char="•"/>
              <a:defRPr/>
            </a:lvl4pPr>
            <a:lvl5pPr marL="2286000" lvl="4" indent="-317500" algn="l">
              <a:lnSpc>
                <a:spcPct val="133333"/>
              </a:lnSpc>
              <a:spcBef>
                <a:spcPts val="800"/>
              </a:spcBef>
              <a:spcAft>
                <a:spcPts val="0"/>
              </a:spcAft>
              <a:buClr>
                <a:srgbClr val="022077"/>
              </a:buClr>
              <a:buSzPts val="1400"/>
              <a:buChar char="o"/>
              <a:defRPr/>
            </a:lvl5pPr>
            <a:lvl6pPr marL="2743200" lvl="5" indent="-317500" algn="l">
              <a:lnSpc>
                <a:spcPct val="133333"/>
              </a:lnSpc>
              <a:spcBef>
                <a:spcPts val="800"/>
              </a:spcBef>
              <a:spcAft>
                <a:spcPts val="0"/>
              </a:spcAft>
              <a:buClr>
                <a:srgbClr val="022077"/>
              </a:buClr>
              <a:buSzPts val="1400"/>
              <a:buChar char="•"/>
              <a:defRPr/>
            </a:lvl6pPr>
            <a:lvl7pPr marL="3200400" lvl="6" indent="-317500" algn="l">
              <a:lnSpc>
                <a:spcPct val="133333"/>
              </a:lnSpc>
              <a:spcBef>
                <a:spcPts val="800"/>
              </a:spcBef>
              <a:spcAft>
                <a:spcPts val="0"/>
              </a:spcAft>
              <a:buClr>
                <a:srgbClr val="022077"/>
              </a:buClr>
              <a:buSzPts val="1400"/>
              <a:buChar char="•"/>
              <a:defRPr/>
            </a:lvl7pPr>
            <a:lvl8pPr marL="3657600" lvl="7" indent="-317500" algn="l">
              <a:lnSpc>
                <a:spcPct val="133333"/>
              </a:lnSpc>
              <a:spcBef>
                <a:spcPts val="800"/>
              </a:spcBef>
              <a:spcAft>
                <a:spcPts val="0"/>
              </a:spcAft>
              <a:buClr>
                <a:srgbClr val="022077"/>
              </a:buClr>
              <a:buSzPts val="1400"/>
              <a:buChar char="•"/>
              <a:defRPr/>
            </a:lvl8pPr>
            <a:lvl9pPr marL="4114800" lvl="8" indent="-317500" algn="l">
              <a:lnSpc>
                <a:spcPct val="133333"/>
              </a:lnSpc>
              <a:spcBef>
                <a:spcPts val="800"/>
              </a:spcBef>
              <a:spcAft>
                <a:spcPts val="0"/>
              </a:spcAft>
              <a:buClr>
                <a:srgbClr val="022077"/>
              </a:buClr>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55"/>
        <p:cNvGrpSpPr/>
        <p:nvPr/>
      </p:nvGrpSpPr>
      <p:grpSpPr>
        <a:xfrm>
          <a:off x="0" y="0"/>
          <a:ext cx="0" cy="0"/>
          <a:chOff x="0" y="0"/>
          <a:chExt cx="0" cy="0"/>
        </a:xfrm>
      </p:grpSpPr>
      <p:sp>
        <p:nvSpPr>
          <p:cNvPr id="56" name="Google Shape;56;p33"/>
          <p:cNvSpPr txBox="1">
            <a:spLocks noGrp="1"/>
          </p:cNvSpPr>
          <p:nvPr>
            <p:ph type="title"/>
          </p:nvPr>
        </p:nvSpPr>
        <p:spPr>
          <a:xfrm>
            <a:off x="722313" y="3815954"/>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p:nvPr/>
        </p:nvSpPr>
        <p:spPr>
          <a:xfrm>
            <a:off x="722313" y="2794398"/>
            <a:ext cx="7772400" cy="102155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CLICK TO EDIT MASTER TITLE STYLE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38"/>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8"/>
          <p:cNvSpPr txBox="1">
            <a:spLocks noGrp="1"/>
          </p:cNvSpPr>
          <p:nvPr>
            <p:ph type="body" idx="1"/>
          </p:nvPr>
        </p:nvSpPr>
        <p:spPr>
          <a:xfrm>
            <a:off x="3575050" y="204788"/>
            <a:ext cx="42354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2" name="Google Shape;62;p38"/>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3" name="Google Shape;63;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9"/>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9"/>
          <p:cNvSpPr>
            <a:spLocks noGrp="1"/>
          </p:cNvSpPr>
          <p:nvPr>
            <p:ph type="pic" idx="2"/>
          </p:nvPr>
        </p:nvSpPr>
        <p:spPr>
          <a:xfrm>
            <a:off x="1792288" y="459581"/>
            <a:ext cx="5486400" cy="3086100"/>
          </a:xfrm>
          <a:prstGeom prst="rect">
            <a:avLst/>
          </a:prstGeom>
          <a:noFill/>
          <a:ln>
            <a:noFill/>
          </a:ln>
        </p:spPr>
      </p:sp>
      <p:sp>
        <p:nvSpPr>
          <p:cNvPr id="68" name="Google Shape;68;p39"/>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4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0"/>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4" name="Google Shape;74;p4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4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5.png"/><Relationship Id="rId4" Type="http://schemas.openxmlformats.org/officeDocument/2006/relationships/slideLayout" Target="../slideLayouts/slideLayout16.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9" descr="RESULTS_logo_EN_CMYK_BIG (flat)2_RESULTS_logo_EN_CMYK_BIG.png"/>
          <p:cNvPicPr preferRelativeResize="0"/>
          <p:nvPr/>
        </p:nvPicPr>
        <p:blipFill rotWithShape="1">
          <a:blip r:embed="rId14">
            <a:alphaModFix/>
          </a:blip>
          <a:srcRect/>
          <a:stretch/>
        </p:blipFill>
        <p:spPr>
          <a:xfrm>
            <a:off x="7858691" y="80916"/>
            <a:ext cx="1223628" cy="982313"/>
          </a:xfrm>
          <a:prstGeom prst="rect">
            <a:avLst/>
          </a:prstGeom>
          <a:noFill/>
          <a:ln>
            <a:noFill/>
          </a:ln>
        </p:spPr>
      </p:pic>
      <p:sp>
        <p:nvSpPr>
          <p:cNvPr id="11" name="Google Shape;11;p29"/>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Courier New"/>
              <a:buChar char="o"/>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Noto Sans"/>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Courier New"/>
              <a:buChar char="o"/>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97" r:id="rId11"/>
    <p:sldLayoutId id="214748369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pic>
        <p:nvPicPr>
          <p:cNvPr id="83" name="Google Shape;83;g1dd29ec108d_0_103" descr="RESULTS_logo_EN_CMYK_BIG (flat)2_RESULTS_logo_EN_CMYK_BIG.png"/>
          <p:cNvPicPr preferRelativeResize="0"/>
          <p:nvPr/>
        </p:nvPicPr>
        <p:blipFill rotWithShape="1">
          <a:blip r:embed="rId9">
            <a:alphaModFix/>
          </a:blip>
          <a:srcRect/>
          <a:stretch/>
        </p:blipFill>
        <p:spPr>
          <a:xfrm>
            <a:off x="7858691" y="143448"/>
            <a:ext cx="1223628" cy="982313"/>
          </a:xfrm>
          <a:prstGeom prst="rect">
            <a:avLst/>
          </a:prstGeom>
          <a:noFill/>
          <a:ln>
            <a:noFill/>
          </a:ln>
        </p:spPr>
      </p:pic>
      <p:sp>
        <p:nvSpPr>
          <p:cNvPr id="84" name="Google Shape;84;g1dd29ec108d_0_103"/>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5" name="Google Shape;85;g1dd29ec108d_0_103"/>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marR="0" lvl="0" indent="-499554" algn="l" rtl="0">
              <a:lnSpc>
                <a:spcPct val="100000"/>
              </a:lnSpc>
              <a:spcBef>
                <a:spcPts val="853"/>
              </a:spcBef>
              <a:spcAft>
                <a:spcPts val="0"/>
              </a:spcAft>
              <a:buClr>
                <a:schemeClr val="dk1"/>
              </a:buClr>
              <a:buSzPts val="4267"/>
              <a:buFont typeface="Arial"/>
              <a:buChar char="•"/>
              <a:defRPr sz="4267" b="0" i="0" u="none" strike="noStrike" cap="none">
                <a:solidFill>
                  <a:schemeClr val="dk1"/>
                </a:solidFill>
                <a:latin typeface="Calibri"/>
                <a:ea typeface="Calibri"/>
                <a:cs typeface="Calibri"/>
                <a:sym typeface="Calibri"/>
              </a:defRPr>
            </a:lvl1pPr>
            <a:lvl2pPr marL="914400" marR="0" lvl="1" indent="-465645" algn="l" rtl="0">
              <a:lnSpc>
                <a:spcPct val="100000"/>
              </a:lnSpc>
              <a:spcBef>
                <a:spcPts val="747"/>
              </a:spcBef>
              <a:spcAft>
                <a:spcPts val="0"/>
              </a:spcAft>
              <a:buClr>
                <a:schemeClr val="dk1"/>
              </a:buClr>
              <a:buSzPts val="3733"/>
              <a:buFont typeface="Courier New"/>
              <a:buChar char="o"/>
              <a:defRPr sz="3733" b="0" i="0" u="none" strike="noStrike" cap="none">
                <a:solidFill>
                  <a:schemeClr val="dk1"/>
                </a:solidFill>
                <a:latin typeface="Calibri"/>
                <a:ea typeface="Calibri"/>
                <a:cs typeface="Calibri"/>
                <a:sym typeface="Calibri"/>
              </a:defRPr>
            </a:lvl2pPr>
            <a:lvl3pPr marL="1371600" marR="0" lvl="2" indent="-431800" algn="l" rtl="0">
              <a:lnSpc>
                <a:spcPct val="100000"/>
              </a:lnSpc>
              <a:spcBef>
                <a:spcPts val="640"/>
              </a:spcBef>
              <a:spcAft>
                <a:spcPts val="0"/>
              </a:spcAft>
              <a:buClr>
                <a:schemeClr val="dk1"/>
              </a:buClr>
              <a:buSzPts val="3200"/>
              <a:buFont typeface="Noto Sans Symbols"/>
              <a:buChar char="▪"/>
              <a:defRPr sz="3200" b="0" i="0" u="none" strike="noStrike" cap="none">
                <a:solidFill>
                  <a:schemeClr val="dk1"/>
                </a:solidFill>
                <a:latin typeface="Calibri"/>
                <a:ea typeface="Calibri"/>
                <a:cs typeface="Calibri"/>
                <a:sym typeface="Calibri"/>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L="2286000" marR="0" lvl="4" indent="-397954" algn="l" rtl="0">
              <a:lnSpc>
                <a:spcPct val="100000"/>
              </a:lnSpc>
              <a:spcBef>
                <a:spcPts val="533"/>
              </a:spcBef>
              <a:spcAft>
                <a:spcPts val="0"/>
              </a:spcAft>
              <a:buClr>
                <a:schemeClr val="dk1"/>
              </a:buClr>
              <a:buSzPts val="2667"/>
              <a:buFont typeface="Courier New"/>
              <a:buChar char="o"/>
              <a:defRPr sz="2667" b="0" i="0" u="none" strike="noStrike" cap="none">
                <a:solidFill>
                  <a:schemeClr val="dk1"/>
                </a:solidFill>
                <a:latin typeface="Calibri"/>
                <a:ea typeface="Calibri"/>
                <a:cs typeface="Calibri"/>
                <a:sym typeface="Calibri"/>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86" name="Google Shape;86;g1dd29ec108d_0_103"/>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7" name="Google Shape;87;g1dd29ec108d_0_103"/>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pic>
        <p:nvPicPr>
          <p:cNvPr id="88" name="Google Shape;88;g1dd29ec108d_0_103" descr="RESULTS_logo_EN_CMYK_BIG (flat)2_RESULTS_logo_EN_CMYK_BIG.png"/>
          <p:cNvPicPr preferRelativeResize="0"/>
          <p:nvPr/>
        </p:nvPicPr>
        <p:blipFill rotWithShape="1">
          <a:blip r:embed="rId10">
            <a:alphaModFix/>
          </a:blip>
          <a:srcRect/>
          <a:stretch/>
        </p:blipFill>
        <p:spPr>
          <a:xfrm>
            <a:off x="7858691" y="139015"/>
            <a:ext cx="1223629" cy="98231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4" r:id="rId1"/>
    <p:sldLayoutId id="2147483669" r:id="rId2"/>
    <p:sldLayoutId id="2147483670" r:id="rId3"/>
    <p:sldLayoutId id="2147483671" r:id="rId4"/>
    <p:sldLayoutId id="2147483672" r:id="rId5"/>
    <p:sldLayoutId id="2147483673" r:id="rId6"/>
    <p:sldLayoutId id="214748367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3814493958"/>
      </p:ext>
    </p:extLst>
  </p:cSld>
  <p:clrMap bg1="lt1" tx1="dk1" bg2="lt2" tx2="dk2" accent1="accent1" accent2="accent2" accent3="accent3" accent4="accent4" accent5="accent5" accent6="accent6" hlink="hlink" folHlink="folHlink"/>
  <p:sldLayoutIdLst>
    <p:sldLayoutId id="2147483678" r:id="rId1"/>
    <p:sldLayoutId id="2147483679" r:id="rId2"/>
  </p:sldLayoutIdLst>
  <p:hf hdr="0" ftr="0" dt="0"/>
  <p:txStyles>
    <p:titleStyle>
      <a:lvl1pPr algn="ctr" defTabSz="457200" rtl="0" eaLnBrk="1" latinLnBrk="0" hangingPunct="1">
        <a:spcBef>
          <a:spcPct val="0"/>
        </a:spcBef>
        <a:buNone/>
        <a:defRPr sz="4200" b="1" kern="1200">
          <a:solidFill>
            <a:schemeClr val="bg1"/>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6253"/>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100">
                <a:solidFill>
                  <a:schemeClr val="tx1"/>
                </a:solidFill>
                <a:latin typeface="Open Sans" pitchFamily="2" charset="0"/>
                <a:ea typeface="Open Sans" pitchFamily="2" charset="0"/>
                <a:cs typeface="Open Sans" pitchFamily="2" charset="0"/>
              </a:defRPr>
            </a:lvl1pPr>
          </a:lstStyle>
          <a:p>
            <a:fld id="{307E6868-079E-1649-B8D1-459B42CE4DE3}" type="slidenum">
              <a:rPr lang="en-US" smtClean="0"/>
              <a:pPr/>
              <a:t>‹#›</a:t>
            </a:fld>
            <a:endParaRPr lang="en-US"/>
          </a:p>
        </p:txBody>
      </p:sp>
      <p:pic>
        <p:nvPicPr>
          <p:cNvPr id="7" name="Picture 6" descr="RESULTS_logo_EN_CMYK_BIG (flat)2_RESULTS_logo_EN_CMYK_BIG.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858691" y="80916"/>
            <a:ext cx="1223628" cy="982313"/>
          </a:xfrm>
          <a:prstGeom prst="rect">
            <a:avLst/>
          </a:prstGeom>
        </p:spPr>
      </p:pic>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100">
                <a:solidFill>
                  <a:schemeClr val="tx1">
                    <a:tint val="75000"/>
                  </a:schemeClr>
                </a:solidFill>
                <a:latin typeface="Open Sans" pitchFamily="2" charset="0"/>
                <a:ea typeface="Open Sans" pitchFamily="2" charset="0"/>
                <a:cs typeface="Open Sans" pitchFamily="2" charset="0"/>
              </a:defRPr>
            </a:lvl1pPr>
          </a:lstStyle>
          <a:p>
            <a:fld id="{A896A405-392F-4A71-8147-A22E085A7A06}" type="datetime1">
              <a:rPr lang="en-US" smtClean="0"/>
              <a:t>6/17/2025</a:t>
            </a:fld>
            <a:endParaRPr lang="en-US"/>
          </a:p>
        </p:txBody>
      </p:sp>
    </p:spTree>
    <p:extLst>
      <p:ext uri="{BB962C8B-B14F-4D97-AF65-F5344CB8AC3E}">
        <p14:creationId xmlns:p14="http://schemas.microsoft.com/office/powerpoint/2010/main" val="424988898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hdr="0" ftr="0" dt="0"/>
  <p:txStyles>
    <p:title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hyperlink" Target="https://results.org/wp-content/uploads/FY26-House-MCH-Gavi-and-Nutrition-Dear-Colleague.pdf"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hyperlink" Target="https://results.org/wp-content/uploads/FY26-House-Global-Education-GPE-Dear-Colleague.pdf" TargetMode="External"/><Relationship Id="rId5" Type="http://schemas.openxmlformats.org/officeDocument/2006/relationships/hyperlink" Target="https://results.org/wp-content/uploads/FY26-House-Global-Tuberculosis-Dear-Colleague-FINAL.pdf" TargetMode="External"/><Relationship Id="rId4" Type="http://schemas.openxmlformats.org/officeDocument/2006/relationships/hyperlink" Target="https://results.org/wp-content/uploads/FY26-House-Global-Fund-PEPFAR-Dear-Colleague-FINAL.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spreadsheets/d/1xNRGg1z1kcA1OkMulHlkf7W-89YmgVMecyYTrQW40LA/edit?usp=sharing"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http://tinyurl.com/JoinRiseAdvocacyChapter"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3" Type="http://schemas.openxmlformats.org/officeDocument/2006/relationships/hyperlink" Target="https://togetherwomenrise.org/our-anti-oppression-commitment/"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hyperlink" Target="https://results.org/resources/fy26-global-appropriations-memo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14fc495f4cb_0_0"/>
          <p:cNvSpPr txBox="1">
            <a:spLocks noGrp="1"/>
          </p:cNvSpPr>
          <p:nvPr>
            <p:ph type="title"/>
          </p:nvPr>
        </p:nvSpPr>
        <p:spPr>
          <a:xfrm>
            <a:off x="202051" y="1230597"/>
            <a:ext cx="8739900" cy="26823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4000" dirty="0">
                <a:latin typeface="Open Sans"/>
                <a:ea typeface="Open Sans"/>
                <a:cs typeface="Open Sans"/>
                <a:sym typeface="Open Sans"/>
              </a:rPr>
              <a:t>Rise Advocacy Chapter</a:t>
            </a:r>
            <a:br>
              <a:rPr lang="en-US" sz="4000" dirty="0">
                <a:latin typeface="Open Sans"/>
                <a:ea typeface="Open Sans"/>
                <a:cs typeface="Open Sans"/>
                <a:sym typeface="Open Sans"/>
              </a:rPr>
            </a:br>
            <a:r>
              <a:rPr lang="en-US" sz="4000" dirty="0">
                <a:latin typeface="Open Sans"/>
                <a:ea typeface="Open Sans"/>
                <a:cs typeface="Open Sans"/>
                <a:sym typeface="Open Sans"/>
              </a:rPr>
              <a:t>Global Allies Program</a:t>
            </a:r>
            <a:br>
              <a:rPr lang="en-US" sz="4000" dirty="0">
                <a:latin typeface="Open Sans"/>
                <a:ea typeface="Open Sans"/>
                <a:cs typeface="Open Sans"/>
                <a:sym typeface="Open Sans"/>
              </a:rPr>
            </a:br>
            <a:r>
              <a:rPr lang="en-US" sz="4000" dirty="0">
                <a:latin typeface="Open Sans"/>
                <a:ea typeface="Open Sans"/>
                <a:cs typeface="Open Sans"/>
                <a:sym typeface="Open Sans"/>
              </a:rPr>
              <a:t>Joint Webinar</a:t>
            </a:r>
            <a:endParaRPr sz="3600" dirty="0">
              <a:latin typeface="Open Sans"/>
              <a:ea typeface="Open Sans"/>
              <a:cs typeface="Open Sans"/>
              <a:sym typeface="Open Sans"/>
            </a:endParaRPr>
          </a:p>
        </p:txBody>
      </p:sp>
      <p:sp>
        <p:nvSpPr>
          <p:cNvPr id="150" name="Google Shape;150;g14fc495f4cb_0_0"/>
          <p:cNvSpPr txBox="1"/>
          <p:nvPr/>
        </p:nvSpPr>
        <p:spPr>
          <a:xfrm>
            <a:off x="1125415" y="4299438"/>
            <a:ext cx="66207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2800" b="1" i="0" u="none" strike="noStrike" cap="none" dirty="0">
                <a:solidFill>
                  <a:schemeClr val="dk1"/>
                </a:solidFill>
                <a:latin typeface="Open Sans"/>
                <a:ea typeface="Open Sans"/>
                <a:cs typeface="Open Sans"/>
                <a:sym typeface="Open Sans"/>
              </a:rPr>
              <a:t>June 17, 2025</a:t>
            </a:r>
            <a:endParaRPr sz="2800" b="1" i="0" u="none" strike="noStrike" cap="none" dirty="0">
              <a:solidFill>
                <a:srgbClr val="000000"/>
              </a:solidFill>
              <a:latin typeface="Open Sans"/>
              <a:ea typeface="Open Sans"/>
              <a:cs typeface="Open Sans"/>
              <a:sym typeface="Open Sans"/>
            </a:endParaRPr>
          </a:p>
        </p:txBody>
      </p:sp>
      <p:pic>
        <p:nvPicPr>
          <p:cNvPr id="151" name="Google Shape;151;g14fc495f4cb_0_0"/>
          <p:cNvPicPr preferRelativeResize="0"/>
          <p:nvPr/>
        </p:nvPicPr>
        <p:blipFill rotWithShape="1">
          <a:blip r:embed="rId3">
            <a:alphaModFix/>
          </a:blip>
          <a:srcRect/>
          <a:stretch/>
        </p:blipFill>
        <p:spPr>
          <a:xfrm>
            <a:off x="132080" y="187403"/>
            <a:ext cx="3013528" cy="886516"/>
          </a:xfrm>
          <a:prstGeom prst="rect">
            <a:avLst/>
          </a:prstGeom>
          <a:noFill/>
          <a:ln>
            <a:noFill/>
          </a:ln>
        </p:spPr>
      </p:pic>
      <p:pic>
        <p:nvPicPr>
          <p:cNvPr id="1026" name="Picture 2">
            <a:extLst>
              <a:ext uri="{FF2B5EF4-FFF2-40B4-BE49-F238E27FC236}">
                <a16:creationId xmlns:a16="http://schemas.microsoft.com/office/drawing/2014/main" id="{D49D8FB8-937A-D859-9C75-A45126673D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6234" y="84556"/>
            <a:ext cx="1625686" cy="11780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BE946A0D-6ED5-42C8-3864-38934280B93E}"/>
            </a:ext>
          </a:extLst>
        </p:cNvPr>
        <p:cNvGrpSpPr/>
        <p:nvPr/>
      </p:nvGrpSpPr>
      <p:grpSpPr>
        <a:xfrm>
          <a:off x="0" y="0"/>
          <a:ext cx="0" cy="0"/>
          <a:chOff x="0" y="0"/>
          <a:chExt cx="0" cy="0"/>
        </a:xfrm>
      </p:grpSpPr>
      <p:sp>
        <p:nvSpPr>
          <p:cNvPr id="196" name="Google Shape;196;g1f1ec144a3f_0_154">
            <a:extLst>
              <a:ext uri="{FF2B5EF4-FFF2-40B4-BE49-F238E27FC236}">
                <a16:creationId xmlns:a16="http://schemas.microsoft.com/office/drawing/2014/main" id="{5690B3C3-BB77-2131-14C7-30B5AF850242}"/>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7" name="Google Shape;197;g1f1ec144a3f_0_154">
            <a:extLst>
              <a:ext uri="{FF2B5EF4-FFF2-40B4-BE49-F238E27FC236}">
                <a16:creationId xmlns:a16="http://schemas.microsoft.com/office/drawing/2014/main" id="{F386279C-C296-AEC2-6BF2-2B7479437B87}"/>
              </a:ext>
            </a:extLst>
          </p:cNvPr>
          <p:cNvSpPr txBox="1"/>
          <p:nvPr/>
        </p:nvSpPr>
        <p:spPr>
          <a:xfrm>
            <a:off x="403275" y="-105103"/>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9" name="Google Shape;199;g1f1ec144a3f_0_154">
            <a:extLst>
              <a:ext uri="{FF2B5EF4-FFF2-40B4-BE49-F238E27FC236}">
                <a16:creationId xmlns:a16="http://schemas.microsoft.com/office/drawing/2014/main" id="{A2EA2F02-F139-AEE3-1D29-631C8864EFE8}"/>
              </a:ext>
            </a:extLst>
          </p:cNvPr>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TextBox 3">
            <a:extLst>
              <a:ext uri="{FF2B5EF4-FFF2-40B4-BE49-F238E27FC236}">
                <a16:creationId xmlns:a16="http://schemas.microsoft.com/office/drawing/2014/main" id="{3211F3DA-1967-8B22-9AA8-A5CDD9D1EF86}"/>
              </a:ext>
            </a:extLst>
          </p:cNvPr>
          <p:cNvSpPr txBox="1"/>
          <p:nvPr/>
        </p:nvSpPr>
        <p:spPr>
          <a:xfrm>
            <a:off x="353141" y="298849"/>
            <a:ext cx="8437718" cy="584775"/>
          </a:xfrm>
          <a:prstGeom prst="rect">
            <a:avLst/>
          </a:prstGeom>
          <a:noFill/>
        </p:spPr>
        <p:txBody>
          <a:bodyPr wrap="square">
            <a:spAutoFit/>
          </a:bodyPr>
          <a:lstStyle/>
          <a:p>
            <a:pPr marR="0" lvl="0" rtl="0">
              <a:lnSpc>
                <a:spcPct val="100000"/>
              </a:lnSpc>
              <a:spcBef>
                <a:spcPts val="640"/>
              </a:spcBef>
              <a:spcAft>
                <a:spcPts val="0"/>
              </a:spcAft>
              <a:buClr>
                <a:srgbClr val="000000"/>
              </a:buClr>
              <a:buSzPts val="2400"/>
            </a:pPr>
            <a:r>
              <a:rPr lang="en-US" sz="3200" b="1" dirty="0">
                <a:solidFill>
                  <a:schemeClr val="dk1"/>
                </a:solidFill>
                <a:latin typeface="Open Sans"/>
                <a:ea typeface="Open Sans"/>
                <a:cs typeface="Open Sans"/>
                <a:sym typeface="Open Sans"/>
              </a:rPr>
              <a:t>House Letters Dear Colleague Letters</a:t>
            </a:r>
          </a:p>
        </p:txBody>
      </p:sp>
      <p:sp>
        <p:nvSpPr>
          <p:cNvPr id="2" name="Google Shape;201;g1f1ec144a3f_0_154">
            <a:extLst>
              <a:ext uri="{FF2B5EF4-FFF2-40B4-BE49-F238E27FC236}">
                <a16:creationId xmlns:a16="http://schemas.microsoft.com/office/drawing/2014/main" id="{81EE0CAF-C4DF-732C-A180-2EEC825D78CB}"/>
              </a:ext>
            </a:extLst>
          </p:cNvPr>
          <p:cNvSpPr txBox="1"/>
          <p:nvPr/>
        </p:nvSpPr>
        <p:spPr>
          <a:xfrm>
            <a:off x="0" y="810135"/>
            <a:ext cx="9057679" cy="4078009"/>
          </a:xfrm>
          <a:prstGeom prst="rect">
            <a:avLst/>
          </a:prstGeom>
          <a:noFill/>
          <a:ln>
            <a:noFill/>
          </a:ln>
        </p:spPr>
        <p:txBody>
          <a:bodyPr spcFirstLastPara="1" wrap="square" lIns="91425" tIns="91425" rIns="91425" bIns="91425" anchor="t" anchorCtr="0">
            <a:spAutoFit/>
          </a:bodyPr>
          <a:lstStyle/>
          <a:p>
            <a:pPr marL="342900" marR="0" lvl="0" indent="-342900">
              <a:lnSpc>
                <a:spcPct val="115000"/>
              </a:lnSpc>
              <a:buFont typeface="Arial" panose="020B0604020202020204" pitchFamily="34" charset="0"/>
              <a:buChar char="•"/>
            </a:pPr>
            <a:r>
              <a:rPr lang="en-US" sz="2000" dirty="0">
                <a:effectLst/>
                <a:latin typeface="Arial" panose="020B0604020202020204" pitchFamily="34" charset="0"/>
                <a:ea typeface="Arial" panose="020B0604020202020204" pitchFamily="34" charset="0"/>
                <a:hlinkClick r:id="rId3"/>
              </a:rPr>
              <a:t>FY26 House Maternal and Child Health, Gavi, and Nutrition Dear Colleague Letter </a:t>
            </a:r>
            <a:r>
              <a:rPr lang="en-US" sz="2000" dirty="0">
                <a:effectLst/>
                <a:latin typeface="Arial" panose="020B0604020202020204" pitchFamily="34" charset="0"/>
                <a:ea typeface="Arial" panose="020B0604020202020204" pitchFamily="34" charset="0"/>
              </a:rPr>
              <a:t>- </a:t>
            </a:r>
            <a:r>
              <a:rPr lang="en-US" sz="2000" i="1" dirty="0">
                <a:effectLst/>
                <a:latin typeface="Arial" panose="020B0604020202020204" pitchFamily="34" charset="0"/>
                <a:ea typeface="Arial" panose="020B0604020202020204" pitchFamily="34" charset="0"/>
              </a:rPr>
              <a:t>128 signers (FY25 119 signers)</a:t>
            </a:r>
            <a:br>
              <a:rPr lang="en-US" sz="2000" i="1" dirty="0">
                <a:effectLst/>
                <a:latin typeface="Arial" panose="020B0604020202020204" pitchFamily="34" charset="0"/>
                <a:ea typeface="Arial" panose="020B0604020202020204" pitchFamily="34" charset="0"/>
              </a:rPr>
            </a:br>
            <a:endParaRPr lang="en-US" sz="2000" i="1" dirty="0">
              <a:effectLst/>
              <a:latin typeface="Arial" panose="020B0604020202020204" pitchFamily="34" charset="0"/>
              <a:ea typeface="Arial" panose="020B0604020202020204" pitchFamily="34" charset="0"/>
            </a:endParaRPr>
          </a:p>
          <a:p>
            <a:pPr marL="342900" lvl="0" indent="-342900">
              <a:lnSpc>
                <a:spcPct val="115000"/>
              </a:lnSpc>
              <a:buFont typeface="Arial" panose="020B0604020202020204" pitchFamily="34" charset="0"/>
              <a:buChar char="•"/>
            </a:pPr>
            <a:r>
              <a:rPr lang="en-US" sz="2000" dirty="0">
                <a:effectLst/>
                <a:latin typeface="Arial" panose="020B0604020202020204" pitchFamily="34" charset="0"/>
                <a:ea typeface="Arial" panose="020B0604020202020204" pitchFamily="34" charset="0"/>
                <a:hlinkClick r:id="rId4"/>
              </a:rPr>
              <a:t>FY26 House Global Fund Dear Colleague Letter </a:t>
            </a:r>
            <a:r>
              <a:rPr lang="en-US" sz="2000" dirty="0">
                <a:effectLst/>
                <a:latin typeface="Arial" panose="020B0604020202020204" pitchFamily="34" charset="0"/>
                <a:ea typeface="Arial" panose="020B0604020202020204" pitchFamily="34" charset="0"/>
              </a:rPr>
              <a:t>– Closed with </a:t>
            </a:r>
            <a:r>
              <a:rPr lang="en-US" sz="2000" i="1" dirty="0">
                <a:effectLst/>
                <a:latin typeface="Arial" panose="020B0604020202020204" pitchFamily="34" charset="0"/>
                <a:ea typeface="Arial" panose="020B0604020202020204" pitchFamily="34" charset="0"/>
              </a:rPr>
              <a:t>160 signers (FY25 138 signers)</a:t>
            </a:r>
            <a:br>
              <a:rPr lang="en-US" sz="2000" i="1" dirty="0">
                <a:effectLst/>
                <a:latin typeface="Arial" panose="020B0604020202020204" pitchFamily="34" charset="0"/>
                <a:ea typeface="Arial" panose="020B0604020202020204" pitchFamily="34" charset="0"/>
              </a:rPr>
            </a:br>
            <a:endParaRPr lang="en-US" sz="2000" i="1" dirty="0">
              <a:effectLst/>
              <a:latin typeface="Arial" panose="020B0604020202020204" pitchFamily="34" charset="0"/>
              <a:ea typeface="Arial" panose="020B0604020202020204" pitchFamily="34" charset="0"/>
            </a:endParaRPr>
          </a:p>
          <a:p>
            <a:pPr marL="342900" marR="0" lvl="0" indent="-342900">
              <a:lnSpc>
                <a:spcPct val="115000"/>
              </a:lnSpc>
              <a:buFont typeface="Arial" panose="020B0604020202020204" pitchFamily="34" charset="0"/>
              <a:buChar char="•"/>
            </a:pPr>
            <a:r>
              <a:rPr lang="en-US" sz="2000" dirty="0">
                <a:effectLst/>
                <a:latin typeface="Arial" panose="020B0604020202020204" pitchFamily="34" charset="0"/>
                <a:ea typeface="Arial" panose="020B0604020202020204" pitchFamily="34" charset="0"/>
                <a:hlinkClick r:id="rId5"/>
              </a:rPr>
              <a:t>FY26 House Tuberculosis Dear Colleague Letter </a:t>
            </a:r>
            <a:r>
              <a:rPr lang="en-US" sz="2000" i="1" dirty="0">
                <a:effectLst/>
                <a:latin typeface="Arial" panose="020B0604020202020204" pitchFamily="34" charset="0"/>
                <a:ea typeface="Arial" panose="020B0604020202020204" pitchFamily="34" charset="0"/>
              </a:rPr>
              <a:t>– Closed 136 signers (FY25 112 </a:t>
            </a:r>
            <a:r>
              <a:rPr lang="en-US" sz="2000" i="1" dirty="0">
                <a:latin typeface="Arial" panose="020B0604020202020204" pitchFamily="34" charset="0"/>
                <a:ea typeface="Arial" panose="020B0604020202020204" pitchFamily="34" charset="0"/>
              </a:rPr>
              <a:t>signers)</a:t>
            </a:r>
            <a:br>
              <a:rPr lang="en-US" sz="2000" i="1" dirty="0">
                <a:effectLst/>
                <a:latin typeface="Arial" panose="020B0604020202020204" pitchFamily="34" charset="0"/>
                <a:ea typeface="Arial" panose="020B0604020202020204" pitchFamily="34" charset="0"/>
              </a:rPr>
            </a:br>
            <a:endParaRPr lang="en-US" sz="2000" i="1" dirty="0">
              <a:latin typeface="Arial" panose="020B0604020202020204" pitchFamily="34" charset="0"/>
              <a:ea typeface="Arial" panose="020B0604020202020204" pitchFamily="34" charset="0"/>
            </a:endParaRPr>
          </a:p>
          <a:p>
            <a:pPr marL="342900" lvl="0" indent="-342900">
              <a:lnSpc>
                <a:spcPct val="115000"/>
              </a:lnSpc>
              <a:buFont typeface="Arial" panose="020B0604020202020204" pitchFamily="34" charset="0"/>
              <a:buChar char="•"/>
            </a:pPr>
            <a:r>
              <a:rPr lang="en-US" sz="2000" dirty="0">
                <a:latin typeface="Arial" panose="020B0604020202020204" pitchFamily="34" charset="0"/>
                <a:ea typeface="Arial" panose="020B0604020202020204" pitchFamily="34" charset="0"/>
                <a:hlinkClick r:id="rId6"/>
              </a:rPr>
              <a:t>FY26 House Basic Education and GPE Dear Colleague Letter </a:t>
            </a:r>
            <a:r>
              <a:rPr lang="en-US" sz="2000" i="1" dirty="0">
                <a:latin typeface="Arial" panose="020B0604020202020204" pitchFamily="34" charset="0"/>
                <a:ea typeface="Arial" panose="020B0604020202020204" pitchFamily="34" charset="0"/>
              </a:rPr>
              <a:t>– Closed with 111 signers (FY 25 101 signers)</a:t>
            </a:r>
            <a:endParaRPr lang="en-US" sz="2000" b="1" dirty="0">
              <a:solidFill>
                <a:srgbClr val="C0000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947640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07122BCD-CE67-E3BF-0E5C-C9E294DFC060}"/>
            </a:ext>
          </a:extLst>
        </p:cNvPr>
        <p:cNvGrpSpPr/>
        <p:nvPr/>
      </p:nvGrpSpPr>
      <p:grpSpPr>
        <a:xfrm>
          <a:off x="0" y="0"/>
          <a:ext cx="0" cy="0"/>
          <a:chOff x="0" y="0"/>
          <a:chExt cx="0" cy="0"/>
        </a:xfrm>
      </p:grpSpPr>
      <p:sp>
        <p:nvSpPr>
          <p:cNvPr id="196" name="Google Shape;196;g1f1ec144a3f_0_154">
            <a:extLst>
              <a:ext uri="{FF2B5EF4-FFF2-40B4-BE49-F238E27FC236}">
                <a16:creationId xmlns:a16="http://schemas.microsoft.com/office/drawing/2014/main" id="{4438073B-B7D5-43C0-B3A6-5099DDFD5CD0}"/>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7" name="Google Shape;197;g1f1ec144a3f_0_154">
            <a:extLst>
              <a:ext uri="{FF2B5EF4-FFF2-40B4-BE49-F238E27FC236}">
                <a16:creationId xmlns:a16="http://schemas.microsoft.com/office/drawing/2014/main" id="{21451D2D-8C62-FD58-6018-7E09A4A8A9CD}"/>
              </a:ext>
            </a:extLst>
          </p:cNvPr>
          <p:cNvSpPr txBox="1"/>
          <p:nvPr/>
        </p:nvSpPr>
        <p:spPr>
          <a:xfrm>
            <a:off x="468091" y="-175041"/>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9" name="Google Shape;199;g1f1ec144a3f_0_154">
            <a:extLst>
              <a:ext uri="{FF2B5EF4-FFF2-40B4-BE49-F238E27FC236}">
                <a16:creationId xmlns:a16="http://schemas.microsoft.com/office/drawing/2014/main" id="{64690FAC-80E2-EE35-2CB3-0BD6DEBFA097}"/>
              </a:ext>
            </a:extLst>
          </p:cNvPr>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TextBox 3">
            <a:extLst>
              <a:ext uri="{FF2B5EF4-FFF2-40B4-BE49-F238E27FC236}">
                <a16:creationId xmlns:a16="http://schemas.microsoft.com/office/drawing/2014/main" id="{F5AD5505-3A3F-D169-73DC-7E5C587C3EA7}"/>
              </a:ext>
            </a:extLst>
          </p:cNvPr>
          <p:cNvSpPr txBox="1"/>
          <p:nvPr/>
        </p:nvSpPr>
        <p:spPr>
          <a:xfrm>
            <a:off x="152400" y="304700"/>
            <a:ext cx="8437718" cy="584775"/>
          </a:xfrm>
          <a:prstGeom prst="rect">
            <a:avLst/>
          </a:prstGeom>
          <a:noFill/>
        </p:spPr>
        <p:txBody>
          <a:bodyPr wrap="square">
            <a:spAutoFit/>
          </a:bodyPr>
          <a:lstStyle/>
          <a:p>
            <a:pPr marR="0" lvl="0" rtl="0">
              <a:lnSpc>
                <a:spcPct val="100000"/>
              </a:lnSpc>
              <a:spcBef>
                <a:spcPts val="640"/>
              </a:spcBef>
              <a:spcAft>
                <a:spcPts val="0"/>
              </a:spcAft>
              <a:buClr>
                <a:srgbClr val="000000"/>
              </a:buClr>
              <a:buSzPts val="2400"/>
            </a:pPr>
            <a:r>
              <a:rPr lang="en-US" sz="3200" b="1" dirty="0">
                <a:solidFill>
                  <a:schemeClr val="dk1"/>
                </a:solidFill>
                <a:latin typeface="Open Sans"/>
                <a:ea typeface="Open Sans"/>
                <a:cs typeface="Open Sans"/>
                <a:sym typeface="Open Sans"/>
              </a:rPr>
              <a:t>Senate Letters Dear Colleague Letters</a:t>
            </a:r>
          </a:p>
        </p:txBody>
      </p:sp>
      <p:sp>
        <p:nvSpPr>
          <p:cNvPr id="3" name="Google Shape;201;g1f1ec144a3f_0_154">
            <a:extLst>
              <a:ext uri="{FF2B5EF4-FFF2-40B4-BE49-F238E27FC236}">
                <a16:creationId xmlns:a16="http://schemas.microsoft.com/office/drawing/2014/main" id="{DE7C50FD-D41A-3ACA-1063-F0AA578CAF6B}"/>
              </a:ext>
            </a:extLst>
          </p:cNvPr>
          <p:cNvSpPr txBox="1"/>
          <p:nvPr/>
        </p:nvSpPr>
        <p:spPr>
          <a:xfrm>
            <a:off x="0" y="4602668"/>
            <a:ext cx="11825593" cy="503184"/>
          </a:xfrm>
          <a:prstGeom prst="rect">
            <a:avLst/>
          </a:prstGeom>
          <a:noFill/>
          <a:ln>
            <a:noFill/>
          </a:ln>
        </p:spPr>
        <p:txBody>
          <a:bodyPr spcFirstLastPara="1" wrap="square" lIns="91425" tIns="91425" rIns="91425" bIns="91425" anchor="t" anchorCtr="0">
            <a:spAutoFit/>
          </a:bodyPr>
          <a:lstStyle/>
          <a:p>
            <a:pPr marR="0" lvl="0">
              <a:lnSpc>
                <a:spcPct val="115000"/>
              </a:lnSpc>
            </a:pPr>
            <a:r>
              <a:rPr lang="en-US" sz="1800" b="1" dirty="0">
                <a:effectLst/>
                <a:latin typeface="Arial" panose="020B0604020202020204" pitchFamily="34" charset="0"/>
                <a:ea typeface="Arial" panose="020B0604020202020204" pitchFamily="34" charset="0"/>
                <a:hlinkClick r:id="rId3"/>
              </a:rPr>
              <a:t>Check the Dear Colleague Letter scorecard to see if your member signed on!</a:t>
            </a:r>
            <a:endParaRPr lang="en-US" sz="1800" b="1" dirty="0">
              <a:solidFill>
                <a:srgbClr val="C00000"/>
              </a:solidFill>
              <a:effectLst/>
              <a:latin typeface="Arial" panose="020B0604020202020204" pitchFamily="34" charset="0"/>
              <a:ea typeface="Arial" panose="020B0604020202020204" pitchFamily="34" charset="0"/>
            </a:endParaRPr>
          </a:p>
        </p:txBody>
      </p:sp>
      <p:sp>
        <p:nvSpPr>
          <p:cNvPr id="2" name="Google Shape;201;g1f1ec144a3f_0_154">
            <a:extLst>
              <a:ext uri="{FF2B5EF4-FFF2-40B4-BE49-F238E27FC236}">
                <a16:creationId xmlns:a16="http://schemas.microsoft.com/office/drawing/2014/main" id="{176EDD3F-5672-2FAC-26DC-399BFCC69A5B}"/>
              </a:ext>
            </a:extLst>
          </p:cNvPr>
          <p:cNvSpPr txBox="1"/>
          <p:nvPr/>
        </p:nvSpPr>
        <p:spPr>
          <a:xfrm>
            <a:off x="0" y="962926"/>
            <a:ext cx="9057679" cy="3724066"/>
          </a:xfrm>
          <a:prstGeom prst="rect">
            <a:avLst/>
          </a:prstGeom>
          <a:noFill/>
          <a:ln>
            <a:noFill/>
          </a:ln>
        </p:spPr>
        <p:txBody>
          <a:bodyPr spcFirstLastPara="1" wrap="square" lIns="91425" tIns="91425" rIns="91425" bIns="91425" anchor="t" anchorCtr="0">
            <a:spAutoFit/>
          </a:bodyPr>
          <a:lstStyle/>
          <a:p>
            <a:pPr marL="342900" marR="0" lvl="0" indent="-342900">
              <a:lnSpc>
                <a:spcPct val="115000"/>
              </a:lnSpc>
              <a:buFont typeface="Arial" panose="020B0604020202020204" pitchFamily="34" charset="0"/>
              <a:buChar char="•"/>
            </a:pPr>
            <a:r>
              <a:rPr lang="en-US" sz="2000" dirty="0">
                <a:effectLst/>
                <a:latin typeface="Arial" panose="020B0604020202020204" pitchFamily="34" charset="0"/>
                <a:ea typeface="Arial" panose="020B0604020202020204" pitchFamily="34" charset="0"/>
              </a:rPr>
              <a:t>FY26 Maternal and Child Health, Gavi, and Nutrition Dear Colleague Letter - </a:t>
            </a:r>
            <a:r>
              <a:rPr lang="en-US" sz="2000" i="1" dirty="0">
                <a:latin typeface="Arial" panose="020B0604020202020204" pitchFamily="34" charset="0"/>
                <a:ea typeface="Arial" panose="020B0604020202020204" pitchFamily="34" charset="0"/>
              </a:rPr>
              <a:t> Closed with </a:t>
            </a:r>
            <a:r>
              <a:rPr lang="en-US" sz="2000" i="1" dirty="0">
                <a:effectLst/>
                <a:latin typeface="Arial" panose="020B0604020202020204" pitchFamily="34" charset="0"/>
                <a:ea typeface="Arial" panose="020B0604020202020204" pitchFamily="34" charset="0"/>
              </a:rPr>
              <a:t>28 signers (FY25 31 signers)</a:t>
            </a:r>
            <a:br>
              <a:rPr lang="en-US" sz="2000" i="1" dirty="0">
                <a:effectLst/>
                <a:latin typeface="Arial" panose="020B0604020202020204" pitchFamily="34" charset="0"/>
                <a:ea typeface="Arial" panose="020B0604020202020204" pitchFamily="34" charset="0"/>
              </a:rPr>
            </a:br>
            <a:endParaRPr lang="en-US" sz="2000" i="1" dirty="0">
              <a:effectLst/>
              <a:latin typeface="Arial" panose="020B0604020202020204" pitchFamily="34" charset="0"/>
              <a:ea typeface="Arial" panose="020B0604020202020204" pitchFamily="34" charset="0"/>
            </a:endParaRPr>
          </a:p>
          <a:p>
            <a:pPr marL="342900" lvl="0" indent="-342900">
              <a:lnSpc>
                <a:spcPct val="115000"/>
              </a:lnSpc>
              <a:buFont typeface="Arial" panose="020B0604020202020204" pitchFamily="34" charset="0"/>
              <a:buChar char="•"/>
            </a:pPr>
            <a:r>
              <a:rPr lang="en-US" sz="2000" dirty="0">
                <a:effectLst/>
                <a:latin typeface="Arial" panose="020B0604020202020204" pitchFamily="34" charset="0"/>
                <a:ea typeface="Arial" panose="020B0604020202020204" pitchFamily="34" charset="0"/>
              </a:rPr>
              <a:t>FY26 Global Fund Dear Colleague Letter – Closed with 35 </a:t>
            </a:r>
            <a:r>
              <a:rPr lang="en-US" sz="2000" i="1" dirty="0">
                <a:effectLst/>
                <a:latin typeface="Arial" panose="020B0604020202020204" pitchFamily="34" charset="0"/>
                <a:ea typeface="Arial" panose="020B0604020202020204" pitchFamily="34" charset="0"/>
              </a:rPr>
              <a:t>signers (FY25 </a:t>
            </a:r>
            <a:br>
              <a:rPr lang="en-US" sz="2000" i="1" dirty="0">
                <a:effectLst/>
                <a:latin typeface="Arial" panose="020B0604020202020204" pitchFamily="34" charset="0"/>
                <a:ea typeface="Arial" panose="020B0604020202020204" pitchFamily="34" charset="0"/>
              </a:rPr>
            </a:br>
            <a:endParaRPr lang="en-US" sz="2000" i="1" dirty="0">
              <a:effectLst/>
              <a:latin typeface="Arial" panose="020B0604020202020204" pitchFamily="34" charset="0"/>
              <a:ea typeface="Arial" panose="020B0604020202020204" pitchFamily="34" charset="0"/>
            </a:endParaRPr>
          </a:p>
          <a:p>
            <a:pPr marL="342900" marR="0" lvl="0" indent="-342900">
              <a:lnSpc>
                <a:spcPct val="115000"/>
              </a:lnSpc>
              <a:buFont typeface="Arial" panose="020B0604020202020204" pitchFamily="34" charset="0"/>
              <a:buChar char="•"/>
            </a:pPr>
            <a:r>
              <a:rPr lang="en-US" sz="2000" dirty="0">
                <a:effectLst/>
                <a:latin typeface="Arial" panose="020B0604020202020204" pitchFamily="34" charset="0"/>
                <a:ea typeface="Arial" panose="020B0604020202020204" pitchFamily="34" charset="0"/>
              </a:rPr>
              <a:t>FY26 Tuberculosis Dear Colleague Letter </a:t>
            </a:r>
            <a:r>
              <a:rPr lang="en-US" sz="2000" i="1" dirty="0">
                <a:effectLst/>
                <a:latin typeface="Arial" panose="020B0604020202020204" pitchFamily="34" charset="0"/>
                <a:ea typeface="Arial" panose="020B0604020202020204" pitchFamily="34" charset="0"/>
              </a:rPr>
              <a:t>– Closed with 35 signers (FY25 24 signers)</a:t>
            </a:r>
            <a:br>
              <a:rPr lang="en-US" sz="2000" i="1" dirty="0">
                <a:effectLst/>
                <a:latin typeface="Arial" panose="020B0604020202020204" pitchFamily="34" charset="0"/>
                <a:ea typeface="Arial" panose="020B0604020202020204" pitchFamily="34" charset="0"/>
              </a:rPr>
            </a:br>
            <a:endParaRPr lang="en-US" sz="2000" i="1" dirty="0">
              <a:latin typeface="Arial" panose="020B0604020202020204" pitchFamily="34" charset="0"/>
              <a:ea typeface="Arial" panose="020B0604020202020204" pitchFamily="34" charset="0"/>
            </a:endParaRPr>
          </a:p>
          <a:p>
            <a:pPr marL="342900" lvl="0" indent="-342900">
              <a:lnSpc>
                <a:spcPct val="115000"/>
              </a:lnSpc>
              <a:buFont typeface="Arial" panose="020B0604020202020204" pitchFamily="34" charset="0"/>
              <a:buChar char="•"/>
            </a:pPr>
            <a:r>
              <a:rPr lang="en-US" sz="2000" dirty="0">
                <a:latin typeface="Arial" panose="020B0604020202020204" pitchFamily="34" charset="0"/>
                <a:ea typeface="Arial" panose="020B0604020202020204" pitchFamily="34" charset="0"/>
              </a:rPr>
              <a:t>FY26 Basic Education and GPE Dear Colleague Letter </a:t>
            </a:r>
            <a:r>
              <a:rPr lang="en-US" sz="2000" i="1" dirty="0">
                <a:latin typeface="Arial" panose="020B0604020202020204" pitchFamily="34" charset="0"/>
                <a:ea typeface="Arial" panose="020B0604020202020204" pitchFamily="34" charset="0"/>
              </a:rPr>
              <a:t>– Closed with 29 signers (FY25 28 signers)</a:t>
            </a:r>
            <a:endParaRPr lang="en-US" sz="2000" b="1" dirty="0">
              <a:solidFill>
                <a:srgbClr val="C0000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786516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a:extLst>
            <a:ext uri="{FF2B5EF4-FFF2-40B4-BE49-F238E27FC236}">
              <a16:creationId xmlns:a16="http://schemas.microsoft.com/office/drawing/2014/main" id="{4ACECBE2-330E-A606-F77C-5AF8A7A8B16F}"/>
            </a:ext>
          </a:extLst>
        </p:cNvPr>
        <p:cNvGrpSpPr/>
        <p:nvPr/>
      </p:nvGrpSpPr>
      <p:grpSpPr>
        <a:xfrm>
          <a:off x="0" y="0"/>
          <a:ext cx="0" cy="0"/>
          <a:chOff x="0" y="0"/>
          <a:chExt cx="0" cy="0"/>
        </a:xfrm>
      </p:grpSpPr>
      <p:pic>
        <p:nvPicPr>
          <p:cNvPr id="158" name="Google Shape;158;g14fc495f4cb_0_91">
            <a:extLst>
              <a:ext uri="{FF2B5EF4-FFF2-40B4-BE49-F238E27FC236}">
                <a16:creationId xmlns:a16="http://schemas.microsoft.com/office/drawing/2014/main" id="{25D47C68-50B6-4AD1-6FC5-ABF112A5C68A}"/>
              </a:ext>
            </a:extLst>
          </p:cNvPr>
          <p:cNvPicPr preferRelativeResize="0"/>
          <p:nvPr/>
        </p:nvPicPr>
        <p:blipFill rotWithShape="1">
          <a:blip r:embed="rId3">
            <a:alphaModFix/>
          </a:blip>
          <a:srcRect/>
          <a:stretch/>
        </p:blipFill>
        <p:spPr>
          <a:xfrm>
            <a:off x="0" y="135015"/>
            <a:ext cx="2451970" cy="682957"/>
          </a:xfrm>
          <a:prstGeom prst="rect">
            <a:avLst/>
          </a:prstGeom>
          <a:noFill/>
          <a:ln>
            <a:noFill/>
          </a:ln>
        </p:spPr>
      </p:pic>
      <p:pic>
        <p:nvPicPr>
          <p:cNvPr id="2" name="Picture 2">
            <a:extLst>
              <a:ext uri="{FF2B5EF4-FFF2-40B4-BE49-F238E27FC236}">
                <a16:creationId xmlns:a16="http://schemas.microsoft.com/office/drawing/2014/main" id="{6C34EED6-CC9D-B733-6BBA-7ADCD03D51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6234" y="84556"/>
            <a:ext cx="1625686" cy="11780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8715EB7A-7DD5-D37D-2EF1-5B91E31C6392}"/>
              </a:ext>
            </a:extLst>
          </p:cNvPr>
          <p:cNvPicPr>
            <a:picLocks noChangeAspect="1"/>
          </p:cNvPicPr>
          <p:nvPr/>
        </p:nvPicPr>
        <p:blipFill>
          <a:blip r:embed="rId5"/>
          <a:stretch>
            <a:fillRect/>
          </a:stretch>
        </p:blipFill>
        <p:spPr>
          <a:xfrm>
            <a:off x="0" y="2359937"/>
            <a:ext cx="9144000" cy="2485935"/>
          </a:xfrm>
          <a:prstGeom prst="rect">
            <a:avLst/>
          </a:prstGeom>
        </p:spPr>
      </p:pic>
      <p:sp>
        <p:nvSpPr>
          <p:cNvPr id="11" name="TextBox 10">
            <a:extLst>
              <a:ext uri="{FF2B5EF4-FFF2-40B4-BE49-F238E27FC236}">
                <a16:creationId xmlns:a16="http://schemas.microsoft.com/office/drawing/2014/main" id="{2CD5BD45-AE2B-42C8-9E4A-3AC9BF90808C}"/>
              </a:ext>
            </a:extLst>
          </p:cNvPr>
          <p:cNvSpPr txBox="1"/>
          <p:nvPr/>
        </p:nvSpPr>
        <p:spPr>
          <a:xfrm>
            <a:off x="0" y="1181904"/>
            <a:ext cx="9144000" cy="1077218"/>
          </a:xfrm>
          <a:prstGeom prst="rect">
            <a:avLst/>
          </a:prstGeom>
          <a:noFill/>
        </p:spPr>
        <p:txBody>
          <a:bodyPr wrap="square">
            <a:spAutoFit/>
          </a:bodyPr>
          <a:lstStyle/>
          <a:p>
            <a:pPr marR="0" lvl="0" algn="ctr" rtl="0">
              <a:lnSpc>
                <a:spcPct val="100000"/>
              </a:lnSpc>
              <a:spcBef>
                <a:spcPts val="640"/>
              </a:spcBef>
              <a:spcAft>
                <a:spcPts val="0"/>
              </a:spcAft>
              <a:buClr>
                <a:srgbClr val="000000"/>
              </a:buClr>
              <a:buSzPts val="2400"/>
            </a:pPr>
            <a:r>
              <a:rPr lang="en-US" sz="3200" b="1" dirty="0">
                <a:solidFill>
                  <a:schemeClr val="dk1"/>
                </a:solidFill>
                <a:latin typeface="Open Sans"/>
                <a:ea typeface="Open Sans"/>
                <a:cs typeface="Open Sans"/>
                <a:sym typeface="Open Sans"/>
              </a:rPr>
              <a:t>Recissions Package &amp; </a:t>
            </a:r>
            <a:br>
              <a:rPr lang="en-US" sz="3200" b="1" dirty="0">
                <a:solidFill>
                  <a:schemeClr val="dk1"/>
                </a:solidFill>
                <a:latin typeface="Open Sans"/>
                <a:ea typeface="Open Sans"/>
                <a:cs typeface="Open Sans"/>
                <a:sym typeface="Open Sans"/>
              </a:rPr>
            </a:br>
            <a:r>
              <a:rPr lang="en-US" sz="3200" b="1" dirty="0">
                <a:solidFill>
                  <a:schemeClr val="dk1"/>
                </a:solidFill>
                <a:latin typeface="Open Sans"/>
                <a:ea typeface="Open Sans"/>
                <a:cs typeface="Open Sans"/>
                <a:sym typeface="Open Sans"/>
              </a:rPr>
              <a:t>the “Big Beautiful Bill”</a:t>
            </a:r>
          </a:p>
        </p:txBody>
      </p:sp>
    </p:spTree>
    <p:extLst>
      <p:ext uri="{BB962C8B-B14F-4D97-AF65-F5344CB8AC3E}">
        <p14:creationId xmlns:p14="http://schemas.microsoft.com/office/powerpoint/2010/main" val="1284404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a:extLst>
            <a:ext uri="{FF2B5EF4-FFF2-40B4-BE49-F238E27FC236}">
              <a16:creationId xmlns:a16="http://schemas.microsoft.com/office/drawing/2014/main" id="{DE061E3A-B1D5-D307-D8FF-F983E805307E}"/>
            </a:ext>
          </a:extLst>
        </p:cNvPr>
        <p:cNvGrpSpPr/>
        <p:nvPr/>
      </p:nvGrpSpPr>
      <p:grpSpPr>
        <a:xfrm>
          <a:off x="0" y="0"/>
          <a:ext cx="0" cy="0"/>
          <a:chOff x="0" y="0"/>
          <a:chExt cx="0" cy="0"/>
        </a:xfrm>
      </p:grpSpPr>
      <p:pic>
        <p:nvPicPr>
          <p:cNvPr id="158" name="Google Shape;158;g14fc495f4cb_0_91">
            <a:extLst>
              <a:ext uri="{FF2B5EF4-FFF2-40B4-BE49-F238E27FC236}">
                <a16:creationId xmlns:a16="http://schemas.microsoft.com/office/drawing/2014/main" id="{A7ABE104-BF32-DDE3-2950-0700DCC4812E}"/>
              </a:ext>
            </a:extLst>
          </p:cNvPr>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3" name="Title 2">
            <a:extLst>
              <a:ext uri="{FF2B5EF4-FFF2-40B4-BE49-F238E27FC236}">
                <a16:creationId xmlns:a16="http://schemas.microsoft.com/office/drawing/2014/main" id="{FBD485F5-E3A9-B8C1-F55E-8405FB17659C}"/>
              </a:ext>
            </a:extLst>
          </p:cNvPr>
          <p:cNvSpPr>
            <a:spLocks noGrp="1"/>
          </p:cNvSpPr>
          <p:nvPr>
            <p:ph type="title"/>
          </p:nvPr>
        </p:nvSpPr>
        <p:spPr>
          <a:xfrm>
            <a:off x="2850079" y="2741177"/>
            <a:ext cx="6470600" cy="857250"/>
          </a:xfrm>
        </p:spPr>
        <p:txBody>
          <a:bodyPr>
            <a:noAutofit/>
          </a:bodyPr>
          <a:lstStyle/>
          <a:p>
            <a:r>
              <a:rPr lang="en-US" sz="3600" dirty="0"/>
              <a:t>Tonight’s guest speaker:</a:t>
            </a:r>
            <a:br>
              <a:rPr lang="en-US" sz="3600" dirty="0"/>
            </a:br>
            <a:r>
              <a:rPr lang="en-US" sz="3600" dirty="0"/>
              <a:t>Laurel Fain</a:t>
            </a:r>
            <a:br>
              <a:rPr lang="en-US" sz="3600" dirty="0"/>
            </a:br>
            <a:r>
              <a:rPr lang="en-US" sz="3600" dirty="0"/>
              <a:t>Former Country Health Officer</a:t>
            </a:r>
            <a:br>
              <a:rPr lang="en-US" sz="3600" dirty="0"/>
            </a:br>
            <a:r>
              <a:rPr lang="en-US" sz="3600" dirty="0"/>
              <a:t>USAID</a:t>
            </a:r>
            <a:br>
              <a:rPr lang="en-US" sz="3600" dirty="0"/>
            </a:br>
            <a:endParaRPr lang="en-US" sz="3600" dirty="0"/>
          </a:p>
        </p:txBody>
      </p:sp>
      <p:pic>
        <p:nvPicPr>
          <p:cNvPr id="2" name="Picture 2">
            <a:extLst>
              <a:ext uri="{FF2B5EF4-FFF2-40B4-BE49-F238E27FC236}">
                <a16:creationId xmlns:a16="http://schemas.microsoft.com/office/drawing/2014/main" id="{6AC7450F-703A-F11A-BA4B-91D582260E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6234" y="84556"/>
            <a:ext cx="1625686" cy="11780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erson smiling for the camera&#10;&#10;AI-generated content may be incorrect.">
            <a:extLst>
              <a:ext uri="{FF2B5EF4-FFF2-40B4-BE49-F238E27FC236}">
                <a16:creationId xmlns:a16="http://schemas.microsoft.com/office/drawing/2014/main" id="{A861A5F5-5B31-A5F3-335F-2CC3B1FDA31F}"/>
              </a:ext>
            </a:extLst>
          </p:cNvPr>
          <p:cNvPicPr>
            <a:picLocks noChangeAspect="1"/>
          </p:cNvPicPr>
          <p:nvPr/>
        </p:nvPicPr>
        <p:blipFill>
          <a:blip r:embed="rId5"/>
          <a:stretch>
            <a:fillRect/>
          </a:stretch>
        </p:blipFill>
        <p:spPr>
          <a:xfrm rot="5400000">
            <a:off x="-197291" y="1568805"/>
            <a:ext cx="3635975" cy="2726981"/>
          </a:xfrm>
          <a:prstGeom prst="rect">
            <a:avLst/>
          </a:prstGeom>
        </p:spPr>
      </p:pic>
    </p:spTree>
    <p:extLst>
      <p:ext uri="{BB962C8B-B14F-4D97-AF65-F5344CB8AC3E}">
        <p14:creationId xmlns:p14="http://schemas.microsoft.com/office/powerpoint/2010/main" val="1818788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E57E8-A498-B304-42BB-34030FBB5897}"/>
            </a:ext>
          </a:extLst>
        </p:cNvPr>
        <p:cNvGrpSpPr/>
        <p:nvPr/>
      </p:nvGrpSpPr>
      <p:grpSpPr>
        <a:xfrm>
          <a:off x="0" y="0"/>
          <a:ext cx="0" cy="0"/>
          <a:chOff x="0" y="0"/>
          <a:chExt cx="0" cy="0"/>
        </a:xfrm>
      </p:grpSpPr>
      <p:pic>
        <p:nvPicPr>
          <p:cNvPr id="3" name="Picture 2" descr="Person with envelope">
            <a:extLst>
              <a:ext uri="{FF2B5EF4-FFF2-40B4-BE49-F238E27FC236}">
                <a16:creationId xmlns:a16="http://schemas.microsoft.com/office/drawing/2014/main" id="{820C5FB3-4CC2-1802-0EFF-0CBB132BB46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46213" y="1219625"/>
            <a:ext cx="1419182" cy="1319955"/>
          </a:xfrm>
          <a:prstGeom prst="ellipse">
            <a:avLst/>
          </a:prstGeom>
          <a:ln w="177800">
            <a:solidFill>
              <a:schemeClr val="tx2"/>
            </a:solidFill>
          </a:ln>
        </p:spPr>
      </p:pic>
      <p:pic>
        <p:nvPicPr>
          <p:cNvPr id="11" name="Picture 10" descr="A large white building with a flag on top&#10;&#10;Description automatically generated with medium confidence">
            <a:extLst>
              <a:ext uri="{FF2B5EF4-FFF2-40B4-BE49-F238E27FC236}">
                <a16:creationId xmlns:a16="http://schemas.microsoft.com/office/drawing/2014/main" id="{1174EBEC-FE27-9126-D1A7-EF0BCB83AE3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18989" y="2100955"/>
            <a:ext cx="1760785" cy="1760785"/>
          </a:xfrm>
          <a:prstGeom prst="ellipse">
            <a:avLst/>
          </a:prstGeom>
          <a:ln w="177800">
            <a:solidFill>
              <a:schemeClr val="tx2"/>
            </a:solidFill>
          </a:ln>
        </p:spPr>
      </p:pic>
      <p:pic>
        <p:nvPicPr>
          <p:cNvPr id="7" name="Picture 6">
            <a:extLst>
              <a:ext uri="{FF2B5EF4-FFF2-40B4-BE49-F238E27FC236}">
                <a16:creationId xmlns:a16="http://schemas.microsoft.com/office/drawing/2014/main" id="{4E71A049-DC1A-7C91-9762-D7A0F1BB841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089753" y="550070"/>
            <a:ext cx="2021681" cy="2021681"/>
          </a:xfrm>
          <a:prstGeom prst="ellipse">
            <a:avLst/>
          </a:prstGeom>
          <a:solidFill>
            <a:srgbClr val="FF0000"/>
          </a:solidFill>
          <a:ln w="177800">
            <a:solidFill>
              <a:schemeClr val="tx2"/>
            </a:solidFill>
          </a:ln>
        </p:spPr>
      </p:pic>
      <p:pic>
        <p:nvPicPr>
          <p:cNvPr id="9" name="Picture 8" descr="A large white building with a statue on top&#10;&#10;Description automatically generated with medium confidence">
            <a:extLst>
              <a:ext uri="{FF2B5EF4-FFF2-40B4-BE49-F238E27FC236}">
                <a16:creationId xmlns:a16="http://schemas.microsoft.com/office/drawing/2014/main" id="{431E34F8-79C9-F266-E418-8754344B81F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07798" y="840565"/>
            <a:ext cx="2896790" cy="2896790"/>
          </a:xfrm>
          <a:prstGeom prst="ellipse">
            <a:avLst/>
          </a:prstGeom>
          <a:ln w="177800">
            <a:solidFill>
              <a:schemeClr val="tx2"/>
            </a:solidFill>
          </a:ln>
        </p:spPr>
      </p:pic>
      <p:sp>
        <p:nvSpPr>
          <p:cNvPr id="16" name="TextBox 15">
            <a:extLst>
              <a:ext uri="{FF2B5EF4-FFF2-40B4-BE49-F238E27FC236}">
                <a16:creationId xmlns:a16="http://schemas.microsoft.com/office/drawing/2014/main" id="{F7D4DE83-3009-A939-201A-455B90675E13}"/>
              </a:ext>
            </a:extLst>
          </p:cNvPr>
          <p:cNvSpPr txBox="1"/>
          <p:nvPr/>
        </p:nvSpPr>
        <p:spPr>
          <a:xfrm>
            <a:off x="5315192" y="3209137"/>
            <a:ext cx="3221010" cy="1015663"/>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000" b="1" dirty="0">
                <a:latin typeface="Open Sans" panose="020B0606030504020204" pitchFamily="34" charset="0"/>
                <a:ea typeface="Open Sans" panose="020B0606030504020204" pitchFamily="34" charset="0"/>
                <a:cs typeface="Open Sans" panose="020B0606030504020204" pitchFamily="34" charset="0"/>
              </a:rPr>
              <a:t>Championing the Global Fund</a:t>
            </a:r>
          </a:p>
        </p:txBody>
      </p:sp>
      <p:sp>
        <p:nvSpPr>
          <p:cNvPr id="2" name="Slide Number Placeholder 5">
            <a:extLst>
              <a:ext uri="{FF2B5EF4-FFF2-40B4-BE49-F238E27FC236}">
                <a16:creationId xmlns:a16="http://schemas.microsoft.com/office/drawing/2014/main" id="{4BDC6BF2-A1D0-C81C-BD54-59E68DD35A71}"/>
              </a:ext>
            </a:extLst>
          </p:cNvPr>
          <p:cNvSpPr>
            <a:spLocks noGrp="1"/>
          </p:cNvSpPr>
          <p:nvPr>
            <p:ph type="sldNum" sz="quarter" idx="12"/>
          </p:nvPr>
        </p:nvSpPr>
        <p:spPr>
          <a:xfrm>
            <a:off x="6553200" y="4767264"/>
            <a:ext cx="2133600" cy="273844"/>
          </a:xfrm>
        </p:spPr>
        <p:txBody>
          <a:bodyPr/>
          <a:lst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pPr algn="r"/>
            <a:fld id="{307E6868-079E-1649-B8D1-459B42CE4DE3}" type="slidenum">
              <a:rPr lang="en-US" sz="1100" smtClean="0">
                <a:latin typeface="Open Sans" panose="020B0606030504020204" pitchFamily="34" charset="0"/>
                <a:ea typeface="Open Sans" panose="020B0606030504020204" pitchFamily="34" charset="0"/>
                <a:cs typeface="Open Sans" panose="020B0606030504020204" pitchFamily="34" charset="0"/>
              </a:rPr>
              <a:pPr algn="r"/>
              <a:t>14</a:t>
            </a:fld>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82086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4AAD3C-AD75-42C9-B55D-63713020D422}"/>
              </a:ext>
            </a:extLst>
          </p:cNvPr>
          <p:cNvSpPr txBox="1">
            <a:spLocks noGrp="1" noRot="1" noMove="1" noResize="1" noEditPoints="1" noAdjustHandles="1" noChangeArrowheads="1" noChangeShapeType="1"/>
          </p:cNvSpPr>
          <p:nvPr/>
        </p:nvSpPr>
        <p:spPr>
          <a:xfrm>
            <a:off x="829918" y="1580622"/>
            <a:ext cx="7484165" cy="2592633"/>
          </a:xfrm>
          <a:prstGeom prst="rect">
            <a:avLst/>
          </a:prstGeom>
          <a:noFill/>
        </p:spPr>
        <p:txBody>
          <a:bodyPr wrap="square" lIns="91440" tIns="45720" rIns="91440" bIns="4572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114000"/>
              </a:lnSpc>
            </a:pPr>
            <a:r>
              <a:rPr lang="en-US" sz="2400" dirty="0">
                <a:latin typeface="Open Sans"/>
                <a:ea typeface="Open Sans"/>
                <a:cs typeface="Open Sans"/>
              </a:rPr>
              <a:t>White House proposal:</a:t>
            </a:r>
          </a:p>
          <a:p>
            <a:pPr>
              <a:lnSpc>
                <a:spcPct val="114000"/>
              </a:lnSpc>
            </a:pPr>
            <a:r>
              <a:rPr lang="en-US" sz="2400" b="1" dirty="0">
                <a:solidFill>
                  <a:schemeClr val="bg2"/>
                </a:solidFill>
                <a:latin typeface="Open Sans"/>
                <a:ea typeface="Open Sans"/>
                <a:cs typeface="Open Sans"/>
              </a:rPr>
              <a:t>lowered rate of the match requirement on U.S. support of the Global Fund </a:t>
            </a:r>
          </a:p>
          <a:p>
            <a:pPr>
              <a:lnSpc>
                <a:spcPct val="114000"/>
              </a:lnSpc>
            </a:pPr>
            <a:endPar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a:lnSpc>
                <a:spcPct val="114000"/>
              </a:lnSpc>
            </a:pPr>
            <a:r>
              <a:rPr lang="en-US" sz="2400" dirty="0">
                <a:latin typeface="Open Sans"/>
                <a:ea typeface="Open Sans"/>
                <a:cs typeface="Open Sans"/>
              </a:rPr>
              <a:t>Response from Congress:</a:t>
            </a:r>
          </a:p>
          <a:p>
            <a:pPr>
              <a:lnSpc>
                <a:spcPct val="114000"/>
              </a:lnSpc>
            </a:pPr>
            <a:r>
              <a:rPr lang="en-US" sz="2400" b="1" dirty="0">
                <a:solidFill>
                  <a:srgbClr val="00B050"/>
                </a:solidFill>
                <a:latin typeface="Open Sans"/>
                <a:ea typeface="Open Sans"/>
                <a:cs typeface="Open Sans"/>
              </a:rPr>
              <a:t>rejected (and the 1:2 match continued)</a:t>
            </a:r>
          </a:p>
        </p:txBody>
      </p:sp>
      <p:sp>
        <p:nvSpPr>
          <p:cNvPr id="18" name="TextBox 17">
            <a:extLst>
              <a:ext uri="{FF2B5EF4-FFF2-40B4-BE49-F238E27FC236}">
                <a16:creationId xmlns:a16="http://schemas.microsoft.com/office/drawing/2014/main" id="{C6E6A129-9A7E-C8F7-F6DE-5FC5264D4E63}"/>
              </a:ext>
            </a:extLst>
          </p:cNvPr>
          <p:cNvSpPr txBox="1"/>
          <p:nvPr/>
        </p:nvSpPr>
        <p:spPr>
          <a:xfrm>
            <a:off x="1490533" y="386987"/>
            <a:ext cx="6162933" cy="600164"/>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300" b="1" dirty="0">
                <a:latin typeface="Open Sans" panose="020B0606030504020204" pitchFamily="34" charset="0"/>
                <a:ea typeface="Open Sans" panose="020B0606030504020204" pitchFamily="34" charset="0"/>
                <a:cs typeface="Open Sans" panose="020B0606030504020204" pitchFamily="34" charset="0"/>
              </a:rPr>
              <a:t>What happened last time?</a:t>
            </a:r>
          </a:p>
        </p:txBody>
      </p:sp>
      <p:sp>
        <p:nvSpPr>
          <p:cNvPr id="2" name="Slide Number Placeholder 5">
            <a:extLst>
              <a:ext uri="{FF2B5EF4-FFF2-40B4-BE49-F238E27FC236}">
                <a16:creationId xmlns:a16="http://schemas.microsoft.com/office/drawing/2014/main" id="{106FD7D5-A871-F352-BEF2-ABEB40A8300A}"/>
              </a:ext>
            </a:extLst>
          </p:cNvPr>
          <p:cNvSpPr>
            <a:spLocks noGrp="1"/>
          </p:cNvSpPr>
          <p:nvPr>
            <p:ph type="sldNum" sz="quarter" idx="12"/>
          </p:nvPr>
        </p:nvSpPr>
        <p:spPr>
          <a:xfrm>
            <a:off x="6553200" y="4767264"/>
            <a:ext cx="2133600" cy="273844"/>
          </a:xfrm>
        </p:spPr>
        <p:txBody>
          <a:bodyPr/>
          <a:lst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pPr algn="r"/>
            <a:fld id="{307E6868-079E-1649-B8D1-459B42CE4DE3}" type="slidenum">
              <a:rPr lang="en-US" sz="1100" smtClean="0">
                <a:latin typeface="Open Sans" panose="020B0606030504020204" pitchFamily="34" charset="0"/>
                <a:ea typeface="Open Sans" panose="020B0606030504020204" pitchFamily="34" charset="0"/>
                <a:cs typeface="Open Sans" panose="020B0606030504020204" pitchFamily="34" charset="0"/>
              </a:rPr>
              <a:pPr algn="r"/>
              <a:t>15</a:t>
            </a:fld>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04066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E61ED-E1E1-AA3B-3AAE-0A6E15BDFA14}"/>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4998B81F-DB4E-EAF1-4372-037097051345}"/>
              </a:ext>
            </a:extLst>
          </p:cNvPr>
          <p:cNvGrpSpPr/>
          <p:nvPr/>
        </p:nvGrpSpPr>
        <p:grpSpPr>
          <a:xfrm>
            <a:off x="807045" y="1444796"/>
            <a:ext cx="7508479" cy="2864823"/>
            <a:chOff x="946722" y="1611686"/>
            <a:chExt cx="10011304" cy="3819764"/>
          </a:xfrm>
        </p:grpSpPr>
        <p:sp>
          <p:nvSpPr>
            <p:cNvPr id="4" name="TextBox 3">
              <a:extLst>
                <a:ext uri="{FF2B5EF4-FFF2-40B4-BE49-F238E27FC236}">
                  <a16:creationId xmlns:a16="http://schemas.microsoft.com/office/drawing/2014/main" id="{C021200F-A3E3-C5A6-3C87-A0F17607B295}"/>
                </a:ext>
              </a:extLst>
            </p:cNvPr>
            <p:cNvSpPr txBox="1">
              <a:spLocks noGrp="1" noRot="1" noMove="1" noResize="1" noEditPoints="1" noAdjustHandles="1" noChangeArrowheads="1" noChangeShapeType="1"/>
            </p:cNvSpPr>
            <p:nvPr/>
          </p:nvSpPr>
          <p:spPr>
            <a:xfrm>
              <a:off x="979140" y="1611686"/>
              <a:ext cx="9978886" cy="3819764"/>
            </a:xfrm>
            <a:prstGeom prst="rect">
              <a:avLst/>
            </a:prstGeom>
            <a:noFill/>
          </p:spPr>
          <p:txBody>
            <a:bodyPr wrap="square" lIns="91440" tIns="45720" rIns="91440" bIns="4572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114000"/>
                </a:lnSpc>
              </a:pPr>
              <a:r>
                <a:rPr lang="en-US" sz="3200" dirty="0">
                  <a:latin typeface="Open Sans" panose="020B0606030504020204" pitchFamily="34" charset="0"/>
                  <a:ea typeface="Open Sans" panose="020B0606030504020204" pitchFamily="34" charset="0"/>
                  <a:cs typeface="Open Sans" panose="020B0606030504020204" pitchFamily="34" charset="0"/>
                </a:rPr>
                <a:t>White House proposal:</a:t>
              </a:r>
            </a:p>
            <a:p>
              <a:pPr>
                <a:lnSpc>
                  <a:spcPct val="114000"/>
                </a:lnSpc>
              </a:pPr>
              <a:r>
                <a:rPr lang="en-US" sz="3200" b="1" dirty="0">
                  <a:solidFill>
                    <a:schemeClr val="bg2"/>
                  </a:solidFill>
                  <a:latin typeface="Open Sans" panose="020B0606030504020204" pitchFamily="34" charset="0"/>
                  <a:ea typeface="Open Sans" panose="020B0606030504020204" pitchFamily="34" charset="0"/>
                  <a:cs typeface="Open Sans" panose="020B0606030504020204" pitchFamily="34" charset="0"/>
                </a:rPr>
                <a:t>  29% cut</a:t>
              </a:r>
              <a:endParaRPr lang="en-US" sz="32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a:lnSpc>
                  <a:spcPct val="114000"/>
                </a:lnSpc>
              </a:pPr>
              <a:endParaRPr lang="en-US" sz="32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a:lnSpc>
                  <a:spcPct val="114000"/>
                </a:lnSpc>
              </a:pPr>
              <a:r>
                <a:rPr lang="en-US" sz="3200" dirty="0">
                  <a:latin typeface="Open Sans" panose="020B0606030504020204" pitchFamily="34" charset="0"/>
                  <a:ea typeface="Open Sans" panose="020B0606030504020204" pitchFamily="34" charset="0"/>
                  <a:cs typeface="Open Sans" panose="020B0606030504020204" pitchFamily="34" charset="0"/>
                </a:rPr>
                <a:t>Final word from Congress:</a:t>
              </a:r>
            </a:p>
            <a:p>
              <a:pPr>
                <a:lnSpc>
                  <a:spcPct val="114000"/>
                </a:lnSpc>
              </a:pPr>
              <a:r>
                <a:rPr lang="en-US" sz="32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  16% boost</a:t>
              </a:r>
            </a:p>
          </p:txBody>
        </p:sp>
        <p:pic>
          <p:nvPicPr>
            <p:cNvPr id="8" name="Graphic 7" descr="Badge Unfollow with solid fill">
              <a:extLst>
                <a:ext uri="{FF2B5EF4-FFF2-40B4-BE49-F238E27FC236}">
                  <a16:creationId xmlns:a16="http://schemas.microsoft.com/office/drawing/2014/main" id="{F43597E3-C8C9-5D4B-8403-49ED9C6574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6722" y="2307301"/>
              <a:ext cx="914400" cy="914400"/>
            </a:xfrm>
            <a:prstGeom prst="rect">
              <a:avLst/>
            </a:prstGeom>
          </p:spPr>
        </p:pic>
        <p:pic>
          <p:nvPicPr>
            <p:cNvPr id="10" name="Graphic 9" descr="Badge Follow with solid fill">
              <a:extLst>
                <a:ext uri="{FF2B5EF4-FFF2-40B4-BE49-F238E27FC236}">
                  <a16:creationId xmlns:a16="http://schemas.microsoft.com/office/drawing/2014/main" id="{48F125A9-B27A-C1A7-DF75-8C53E03ABFF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5297" y="4515445"/>
              <a:ext cx="914400" cy="914400"/>
            </a:xfrm>
            <a:prstGeom prst="rect">
              <a:avLst/>
            </a:prstGeom>
          </p:spPr>
        </p:pic>
      </p:grpSp>
      <p:sp>
        <p:nvSpPr>
          <p:cNvPr id="18" name="TextBox 17">
            <a:extLst>
              <a:ext uri="{FF2B5EF4-FFF2-40B4-BE49-F238E27FC236}">
                <a16:creationId xmlns:a16="http://schemas.microsoft.com/office/drawing/2014/main" id="{1A6C50AA-2EF2-B2CF-5936-746C222C2CD2}"/>
              </a:ext>
            </a:extLst>
          </p:cNvPr>
          <p:cNvSpPr txBox="1"/>
          <p:nvPr/>
        </p:nvSpPr>
        <p:spPr>
          <a:xfrm>
            <a:off x="1490533" y="386987"/>
            <a:ext cx="6162933" cy="600164"/>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300" b="1" dirty="0">
                <a:latin typeface="Open Sans" panose="020B0606030504020204" pitchFamily="34" charset="0"/>
                <a:ea typeface="Open Sans" panose="020B0606030504020204" pitchFamily="34" charset="0"/>
                <a:cs typeface="Open Sans" panose="020B0606030504020204" pitchFamily="34" charset="0"/>
              </a:rPr>
              <a:t>What happened last time?</a:t>
            </a:r>
          </a:p>
        </p:txBody>
      </p:sp>
      <p:sp>
        <p:nvSpPr>
          <p:cNvPr id="2" name="Slide Number Placeholder 5">
            <a:extLst>
              <a:ext uri="{FF2B5EF4-FFF2-40B4-BE49-F238E27FC236}">
                <a16:creationId xmlns:a16="http://schemas.microsoft.com/office/drawing/2014/main" id="{0F586B02-1646-57F8-B220-F482BC78873C}"/>
              </a:ext>
            </a:extLst>
          </p:cNvPr>
          <p:cNvSpPr>
            <a:spLocks noGrp="1"/>
          </p:cNvSpPr>
          <p:nvPr>
            <p:ph type="sldNum" sz="quarter" idx="12"/>
          </p:nvPr>
        </p:nvSpPr>
        <p:spPr>
          <a:xfrm>
            <a:off x="6553200" y="4767264"/>
            <a:ext cx="2133600" cy="273844"/>
          </a:xfrm>
        </p:spPr>
        <p:txBody>
          <a:bodyPr/>
          <a:lst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pPr algn="r"/>
            <a:fld id="{307E6868-079E-1649-B8D1-459B42CE4DE3}" type="slidenum">
              <a:rPr lang="en-US" sz="1100" smtClean="0">
                <a:latin typeface="Open Sans" panose="020B0606030504020204" pitchFamily="34" charset="0"/>
                <a:ea typeface="Open Sans" panose="020B0606030504020204" pitchFamily="34" charset="0"/>
                <a:cs typeface="Open Sans" panose="020B0606030504020204" pitchFamily="34" charset="0"/>
              </a:rPr>
              <a:pPr algn="r"/>
              <a:t>16</a:t>
            </a:fld>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87606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6">
          <a:extLst>
            <a:ext uri="{FF2B5EF4-FFF2-40B4-BE49-F238E27FC236}">
              <a16:creationId xmlns:a16="http://schemas.microsoft.com/office/drawing/2014/main" id="{93E979C5-3DBB-37BE-6C66-B50A620782E3}"/>
            </a:ext>
          </a:extLst>
        </p:cNvPr>
        <p:cNvGrpSpPr/>
        <p:nvPr/>
      </p:nvGrpSpPr>
      <p:grpSpPr>
        <a:xfrm>
          <a:off x="0" y="0"/>
          <a:ext cx="0" cy="0"/>
          <a:chOff x="0" y="0"/>
          <a:chExt cx="0" cy="0"/>
        </a:xfrm>
      </p:grpSpPr>
      <p:sp>
        <p:nvSpPr>
          <p:cNvPr id="317" name="Google Shape;317;g21ba38bafd0_0_10">
            <a:extLst>
              <a:ext uri="{FF2B5EF4-FFF2-40B4-BE49-F238E27FC236}">
                <a16:creationId xmlns:a16="http://schemas.microsoft.com/office/drawing/2014/main" id="{A55828AA-9A64-7F65-6EE5-685FEDC099D8}"/>
              </a:ext>
            </a:extLst>
          </p:cNvPr>
          <p:cNvSpPr txBox="1">
            <a:spLocks noGrp="1"/>
          </p:cNvSpPr>
          <p:nvPr>
            <p:ph type="title"/>
          </p:nvPr>
        </p:nvSpPr>
        <p:spPr>
          <a:xfrm>
            <a:off x="0" y="3436748"/>
            <a:ext cx="9144000" cy="967800"/>
          </a:xfrm>
          <a:prstGeom prst="rect">
            <a:avLst/>
          </a:prstGeom>
          <a:noFill/>
          <a:ln>
            <a:noFill/>
          </a:ln>
        </p:spPr>
        <p:txBody>
          <a:bodyPr spcFirstLastPara="1" wrap="square" lIns="91425" tIns="45700" rIns="91425" bIns="45700" anchor="ctr" anchorCtr="0">
            <a:noAutofit/>
          </a:bodyPr>
          <a:lstStyle/>
          <a:p>
            <a:pPr marL="101600" lvl="0" indent="0" algn="l" rtl="0">
              <a:lnSpc>
                <a:spcPct val="115000"/>
              </a:lnSpc>
              <a:spcBef>
                <a:spcPts val="0"/>
              </a:spcBef>
              <a:spcAft>
                <a:spcPts val="0"/>
              </a:spcAft>
              <a:buSzPts val="1800"/>
              <a:buNone/>
            </a:pPr>
            <a:r>
              <a:rPr lang="en-US" sz="2000" b="1" dirty="0">
                <a:latin typeface="Open Sans"/>
                <a:ea typeface="Open Sans"/>
                <a:cs typeface="Open Sans"/>
                <a:sym typeface="Open Sans"/>
              </a:rPr>
              <a:t> </a:t>
            </a:r>
            <a:endParaRPr sz="2000" b="1" dirty="0">
              <a:latin typeface="Open Sans"/>
              <a:ea typeface="Open Sans"/>
              <a:cs typeface="Open Sans"/>
              <a:sym typeface="Open Sans"/>
            </a:endParaRPr>
          </a:p>
          <a:p>
            <a:pPr marL="101600" lvl="0" indent="0" algn="l" rtl="0">
              <a:lnSpc>
                <a:spcPct val="115000"/>
              </a:lnSpc>
              <a:spcBef>
                <a:spcPts val="0"/>
              </a:spcBef>
              <a:spcAft>
                <a:spcPts val="0"/>
              </a:spcAft>
              <a:buSzPts val="1800"/>
              <a:buNone/>
            </a:pPr>
            <a:endParaRPr sz="1800" b="1" dirty="0">
              <a:latin typeface="Open Sans"/>
              <a:ea typeface="Open Sans"/>
              <a:cs typeface="Open Sans"/>
              <a:sym typeface="Open Sans"/>
            </a:endParaRPr>
          </a:p>
          <a:p>
            <a:pPr marL="0" lvl="0" indent="0" rtl="0">
              <a:lnSpc>
                <a:spcPct val="100000"/>
              </a:lnSpc>
              <a:spcBef>
                <a:spcPts val="0"/>
              </a:spcBef>
              <a:spcAft>
                <a:spcPts val="0"/>
              </a:spcAft>
              <a:buSzPts val="1100"/>
              <a:buNone/>
            </a:pPr>
            <a:br>
              <a:rPr lang="en-US" sz="1800" b="1" dirty="0">
                <a:latin typeface="Open Sans"/>
                <a:ea typeface="Open Sans"/>
                <a:cs typeface="Open Sans"/>
                <a:sym typeface="Open Sans"/>
              </a:rPr>
            </a:br>
            <a:br>
              <a:rPr lang="en-US" sz="1800" b="1" dirty="0">
                <a:latin typeface="Open Sans"/>
                <a:ea typeface="Open Sans"/>
                <a:cs typeface="Open Sans"/>
                <a:sym typeface="Open Sans"/>
              </a:rPr>
            </a:br>
            <a:br>
              <a:rPr lang="en-US" sz="1800" b="1" dirty="0">
                <a:latin typeface="Open Sans"/>
                <a:ea typeface="Open Sans"/>
                <a:cs typeface="Open Sans"/>
                <a:sym typeface="Open Sans"/>
              </a:rPr>
            </a:br>
            <a:br>
              <a:rPr lang="en-US" sz="2800" b="1" dirty="0">
                <a:latin typeface="Open Sans"/>
                <a:ea typeface="Open Sans"/>
                <a:cs typeface="Open Sans"/>
                <a:sym typeface="Open Sans"/>
              </a:rPr>
            </a:br>
            <a:r>
              <a:rPr lang="en-US" sz="2800" b="1" dirty="0">
                <a:latin typeface="Open Sans"/>
                <a:ea typeface="Open Sans"/>
                <a:cs typeface="Open Sans"/>
                <a:sym typeface="Open Sans"/>
              </a:rPr>
              <a:t>Tuesday, July 15 at 8:30 PM ET</a:t>
            </a:r>
            <a:br>
              <a:rPr lang="en-US" sz="2800" b="1" dirty="0">
                <a:latin typeface="Open Sans"/>
                <a:ea typeface="Open Sans"/>
                <a:cs typeface="Open Sans"/>
                <a:sym typeface="Open Sans"/>
              </a:rPr>
            </a:br>
            <a:br>
              <a:rPr lang="en-US" sz="1800" b="1" dirty="0">
                <a:latin typeface="Open Sans"/>
                <a:ea typeface="Open Sans"/>
                <a:cs typeface="Open Sans"/>
                <a:sym typeface="Open Sans"/>
              </a:rPr>
            </a:br>
            <a:br>
              <a:rPr lang="en-US" sz="2800" b="1" dirty="0">
                <a:latin typeface="Open Sans"/>
                <a:ea typeface="Open Sans"/>
                <a:cs typeface="Open Sans"/>
                <a:sym typeface="Open Sans"/>
              </a:rPr>
            </a:br>
            <a:br>
              <a:rPr lang="en-US" sz="2800" b="1" dirty="0">
                <a:highlight>
                  <a:srgbClr val="FFFFFF"/>
                </a:highlight>
                <a:latin typeface="Open Sans"/>
                <a:ea typeface="Open Sans"/>
                <a:cs typeface="Open Sans"/>
                <a:sym typeface="Open Sans"/>
              </a:rPr>
            </a:br>
            <a:endParaRPr sz="1450" dirty="0">
              <a:highlight>
                <a:srgbClr val="FFFFFF"/>
              </a:highlight>
              <a:latin typeface="Arial"/>
              <a:ea typeface="Arial"/>
              <a:cs typeface="Arial"/>
              <a:sym typeface="Arial"/>
            </a:endParaRPr>
          </a:p>
          <a:p>
            <a:pPr marL="0" lvl="0" indent="0" algn="l" rtl="0">
              <a:lnSpc>
                <a:spcPct val="100000"/>
              </a:lnSpc>
              <a:spcBef>
                <a:spcPts val="400"/>
              </a:spcBef>
              <a:spcAft>
                <a:spcPts val="0"/>
              </a:spcAft>
              <a:buClr>
                <a:schemeClr val="dk1"/>
              </a:buClr>
              <a:buSzPts val="3200"/>
              <a:buFont typeface="Open Sans"/>
              <a:buNone/>
            </a:pPr>
            <a:endParaRPr sz="3200" b="1" dirty="0">
              <a:latin typeface="Open Sans"/>
              <a:ea typeface="Open Sans"/>
              <a:cs typeface="Open Sans"/>
              <a:sym typeface="Open Sans"/>
            </a:endParaRPr>
          </a:p>
        </p:txBody>
      </p:sp>
      <p:sp>
        <p:nvSpPr>
          <p:cNvPr id="318" name="Google Shape;318;g21ba38bafd0_0_10">
            <a:extLst>
              <a:ext uri="{FF2B5EF4-FFF2-40B4-BE49-F238E27FC236}">
                <a16:creationId xmlns:a16="http://schemas.microsoft.com/office/drawing/2014/main" id="{0115AF67-DC66-9CF1-5876-B1FBDF9B97B1}"/>
              </a:ext>
            </a:extLst>
          </p:cNvPr>
          <p:cNvSpPr txBox="1"/>
          <p:nvPr/>
        </p:nvSpPr>
        <p:spPr>
          <a:xfrm>
            <a:off x="2054725" y="2954789"/>
            <a:ext cx="5306400" cy="67707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3200"/>
              <a:buFont typeface="Open Sans"/>
              <a:buNone/>
            </a:pPr>
            <a:r>
              <a:rPr lang="en-US" sz="3200" b="1" dirty="0">
                <a:solidFill>
                  <a:schemeClr val="dk1"/>
                </a:solidFill>
                <a:latin typeface="Open Sans"/>
                <a:ea typeface="Open Sans"/>
                <a:cs typeface="Open Sans"/>
                <a:sym typeface="Open Sans"/>
              </a:rPr>
              <a:t>Rise Advocacy Chapter</a:t>
            </a:r>
            <a:endParaRPr sz="1400" b="0" i="0" u="none" strike="noStrike" cap="none" dirty="0">
              <a:solidFill>
                <a:srgbClr val="000000"/>
              </a:solidFill>
              <a:latin typeface="Calibri"/>
              <a:ea typeface="Calibri"/>
              <a:cs typeface="Calibri"/>
              <a:sym typeface="Calibri"/>
            </a:endParaRPr>
          </a:p>
        </p:txBody>
      </p:sp>
      <p:pic>
        <p:nvPicPr>
          <p:cNvPr id="319" name="Google Shape;319;g21ba38bafd0_0_10">
            <a:extLst>
              <a:ext uri="{FF2B5EF4-FFF2-40B4-BE49-F238E27FC236}">
                <a16:creationId xmlns:a16="http://schemas.microsoft.com/office/drawing/2014/main" id="{E674E3CD-267E-96FE-706F-9ABB46EDD88D}"/>
              </a:ext>
            </a:extLst>
          </p:cNvPr>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3" name="TextBox 2">
            <a:extLst>
              <a:ext uri="{FF2B5EF4-FFF2-40B4-BE49-F238E27FC236}">
                <a16:creationId xmlns:a16="http://schemas.microsoft.com/office/drawing/2014/main" id="{90B7ACF6-D35A-288A-29A0-D7E1B927B7CC}"/>
              </a:ext>
            </a:extLst>
          </p:cNvPr>
          <p:cNvSpPr txBox="1"/>
          <p:nvPr/>
        </p:nvSpPr>
        <p:spPr>
          <a:xfrm>
            <a:off x="3645243" y="149126"/>
            <a:ext cx="4572000" cy="584775"/>
          </a:xfrm>
          <a:prstGeom prst="rect">
            <a:avLst/>
          </a:prstGeom>
          <a:noFill/>
        </p:spPr>
        <p:txBody>
          <a:bodyPr wrap="square">
            <a:spAutoFit/>
          </a:bodyPr>
          <a:lstStyle/>
          <a:p>
            <a:r>
              <a:rPr lang="en-US" sz="3200" b="1" dirty="0">
                <a:solidFill>
                  <a:schemeClr val="dk1"/>
                </a:solidFill>
                <a:latin typeface="Open Sans"/>
                <a:ea typeface="Open Sans"/>
                <a:cs typeface="Open Sans"/>
                <a:sym typeface="Open Sans"/>
              </a:rPr>
              <a:t>July Meetings</a:t>
            </a:r>
            <a:endParaRPr lang="en-US" sz="3200" dirty="0"/>
          </a:p>
        </p:txBody>
      </p:sp>
      <p:sp>
        <p:nvSpPr>
          <p:cNvPr id="4" name="Google Shape;317;g21ba38bafd0_0_10">
            <a:extLst>
              <a:ext uri="{FF2B5EF4-FFF2-40B4-BE49-F238E27FC236}">
                <a16:creationId xmlns:a16="http://schemas.microsoft.com/office/drawing/2014/main" id="{98F778B9-592F-0632-9380-46EE1F13B485}"/>
              </a:ext>
            </a:extLst>
          </p:cNvPr>
          <p:cNvSpPr txBox="1">
            <a:spLocks/>
          </p:cNvSpPr>
          <p:nvPr/>
        </p:nvSpPr>
        <p:spPr>
          <a:xfrm>
            <a:off x="-123568" y="1698208"/>
            <a:ext cx="9144000" cy="967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101600" algn="l">
              <a:lnSpc>
                <a:spcPct val="115000"/>
              </a:lnSpc>
            </a:pPr>
            <a:r>
              <a:rPr lang="en-US" sz="2000" b="1" dirty="0">
                <a:latin typeface="Open Sans"/>
                <a:ea typeface="Open Sans"/>
                <a:cs typeface="Open Sans"/>
                <a:sym typeface="Open Sans"/>
              </a:rPr>
              <a:t> </a:t>
            </a:r>
          </a:p>
          <a:p>
            <a:pPr marL="101600" algn="l">
              <a:lnSpc>
                <a:spcPct val="115000"/>
              </a:lnSpc>
            </a:pPr>
            <a:endParaRPr lang="en-US" sz="1800" b="1" dirty="0">
              <a:latin typeface="Open Sans"/>
              <a:ea typeface="Open Sans"/>
              <a:cs typeface="Open Sans"/>
              <a:sym typeface="Open Sans"/>
            </a:endParaRPr>
          </a:p>
          <a:p>
            <a:pPr>
              <a:buSzPts val="1100"/>
            </a:pPr>
            <a:br>
              <a:rPr lang="en-US" sz="1800" b="1" dirty="0">
                <a:latin typeface="Open Sans"/>
                <a:ea typeface="Open Sans"/>
                <a:cs typeface="Open Sans"/>
                <a:sym typeface="Open Sans"/>
              </a:rPr>
            </a:br>
            <a:br>
              <a:rPr lang="en-US" sz="1800" b="1" dirty="0">
                <a:latin typeface="Open Sans"/>
                <a:ea typeface="Open Sans"/>
                <a:cs typeface="Open Sans"/>
                <a:sym typeface="Open Sans"/>
              </a:rPr>
            </a:br>
            <a:br>
              <a:rPr lang="en-US" sz="1800" b="1" dirty="0">
                <a:latin typeface="Open Sans"/>
                <a:ea typeface="Open Sans"/>
                <a:cs typeface="Open Sans"/>
                <a:sym typeface="Open Sans"/>
              </a:rPr>
            </a:br>
            <a:br>
              <a:rPr lang="en-US" sz="2800" b="1" dirty="0">
                <a:latin typeface="Open Sans"/>
                <a:ea typeface="Open Sans"/>
                <a:cs typeface="Open Sans"/>
                <a:sym typeface="Open Sans"/>
              </a:rPr>
            </a:br>
            <a:r>
              <a:rPr lang="en-US" sz="2800" b="1" dirty="0">
                <a:latin typeface="Open Sans"/>
                <a:ea typeface="Open Sans"/>
                <a:cs typeface="Open Sans"/>
                <a:sym typeface="Open Sans"/>
              </a:rPr>
              <a:t>Thursday, July 10 at 8:30 PM ET</a:t>
            </a:r>
            <a:br>
              <a:rPr lang="en-US" sz="2800" b="1" dirty="0">
                <a:latin typeface="Open Sans"/>
                <a:ea typeface="Open Sans"/>
                <a:cs typeface="Open Sans"/>
                <a:sym typeface="Open Sans"/>
              </a:rPr>
            </a:br>
            <a:br>
              <a:rPr lang="en-US" sz="1800" b="1" dirty="0">
                <a:latin typeface="Open Sans"/>
                <a:ea typeface="Open Sans"/>
                <a:cs typeface="Open Sans"/>
                <a:sym typeface="Open Sans"/>
              </a:rPr>
            </a:br>
            <a:br>
              <a:rPr lang="en-US" sz="2800" b="1" dirty="0">
                <a:latin typeface="Open Sans"/>
                <a:ea typeface="Open Sans"/>
                <a:cs typeface="Open Sans"/>
                <a:sym typeface="Open Sans"/>
              </a:rPr>
            </a:br>
            <a:br>
              <a:rPr lang="en-US" sz="2800" b="1" dirty="0">
                <a:highlight>
                  <a:srgbClr val="FFFFFF"/>
                </a:highlight>
                <a:latin typeface="Open Sans"/>
                <a:ea typeface="Open Sans"/>
                <a:cs typeface="Open Sans"/>
                <a:sym typeface="Open Sans"/>
              </a:rPr>
            </a:br>
            <a:endParaRPr lang="en-US" sz="1450" dirty="0">
              <a:highlight>
                <a:srgbClr val="FFFFFF"/>
              </a:highlight>
              <a:latin typeface="Arial"/>
              <a:ea typeface="Arial"/>
              <a:cs typeface="Arial"/>
              <a:sym typeface="Arial"/>
            </a:endParaRPr>
          </a:p>
          <a:p>
            <a:pPr algn="l">
              <a:spcBef>
                <a:spcPts val="400"/>
              </a:spcBef>
              <a:buSzPts val="3200"/>
              <a:buFont typeface="Open Sans"/>
              <a:buNone/>
            </a:pPr>
            <a:endParaRPr lang="en-US" sz="3200" b="1" dirty="0">
              <a:latin typeface="Open Sans"/>
              <a:ea typeface="Open Sans"/>
              <a:cs typeface="Open Sans"/>
              <a:sym typeface="Open Sans"/>
            </a:endParaRPr>
          </a:p>
        </p:txBody>
      </p:sp>
      <p:sp>
        <p:nvSpPr>
          <p:cNvPr id="5" name="Google Shape;318;g21ba38bafd0_0_10">
            <a:extLst>
              <a:ext uri="{FF2B5EF4-FFF2-40B4-BE49-F238E27FC236}">
                <a16:creationId xmlns:a16="http://schemas.microsoft.com/office/drawing/2014/main" id="{D4A05342-97A1-CCE8-AE9F-A0F9F7D29DA9}"/>
              </a:ext>
            </a:extLst>
          </p:cNvPr>
          <p:cNvSpPr txBox="1"/>
          <p:nvPr/>
        </p:nvSpPr>
        <p:spPr>
          <a:xfrm>
            <a:off x="-123568" y="1309911"/>
            <a:ext cx="9267568" cy="67707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3200"/>
              <a:buFont typeface="Open Sans"/>
              <a:buNone/>
            </a:pPr>
            <a:r>
              <a:rPr lang="en-US" sz="3200" b="1" dirty="0">
                <a:solidFill>
                  <a:schemeClr val="dk1"/>
                </a:solidFill>
                <a:latin typeface="Open Sans"/>
                <a:ea typeface="Open Sans"/>
                <a:cs typeface="Open Sans"/>
                <a:sym typeface="Open Sans"/>
              </a:rPr>
              <a:t>Global Allies Program Webinar</a:t>
            </a:r>
            <a:endParaRPr sz="14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931012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3">
          <a:extLst>
            <a:ext uri="{FF2B5EF4-FFF2-40B4-BE49-F238E27FC236}">
              <a16:creationId xmlns:a16="http://schemas.microsoft.com/office/drawing/2014/main" id="{CCF7AD0C-F07F-0CF1-CE12-8B771C986E34}"/>
            </a:ext>
          </a:extLst>
        </p:cNvPr>
        <p:cNvGrpSpPr/>
        <p:nvPr/>
      </p:nvGrpSpPr>
      <p:grpSpPr>
        <a:xfrm>
          <a:off x="0" y="0"/>
          <a:ext cx="0" cy="0"/>
          <a:chOff x="0" y="0"/>
          <a:chExt cx="0" cy="0"/>
        </a:xfrm>
      </p:grpSpPr>
      <p:sp>
        <p:nvSpPr>
          <p:cNvPr id="324" name="Google Shape;324;g14fc29c2861_0_0">
            <a:extLst>
              <a:ext uri="{FF2B5EF4-FFF2-40B4-BE49-F238E27FC236}">
                <a16:creationId xmlns:a16="http://schemas.microsoft.com/office/drawing/2014/main" id="{4D7A8BA3-56B3-80B8-8BDB-A3F0029577AA}"/>
              </a:ext>
            </a:extLst>
          </p:cNvPr>
          <p:cNvSpPr txBox="1">
            <a:spLocks noGrp="1"/>
          </p:cNvSpPr>
          <p:nvPr>
            <p:ph type="body" idx="1"/>
          </p:nvPr>
        </p:nvSpPr>
        <p:spPr>
          <a:xfrm>
            <a:off x="0" y="1734275"/>
            <a:ext cx="9144000" cy="1364400"/>
          </a:xfrm>
          <a:prstGeom prst="rect">
            <a:avLst/>
          </a:prstGeom>
          <a:noFill/>
          <a:ln>
            <a:noFill/>
          </a:ln>
        </p:spPr>
        <p:txBody>
          <a:bodyPr spcFirstLastPara="1" wrap="square" lIns="91425" tIns="45700" rIns="91425" bIns="45700" anchor="t" anchorCtr="0">
            <a:normAutofit/>
          </a:bodyPr>
          <a:lstStyle/>
          <a:p>
            <a:pPr marL="742950" lvl="1" indent="-190500" algn="l" rtl="0">
              <a:lnSpc>
                <a:spcPct val="100000"/>
              </a:lnSpc>
              <a:spcBef>
                <a:spcPts val="300"/>
              </a:spcBef>
              <a:spcAft>
                <a:spcPts val="0"/>
              </a:spcAft>
              <a:buClr>
                <a:schemeClr val="dk1"/>
              </a:buClr>
              <a:buSzPts val="1500"/>
              <a:buNone/>
            </a:pPr>
            <a:endParaRPr sz="1500"/>
          </a:p>
          <a:p>
            <a:pPr marL="742950" lvl="1" indent="-190500" algn="l" rtl="0">
              <a:lnSpc>
                <a:spcPct val="100000"/>
              </a:lnSpc>
              <a:spcBef>
                <a:spcPts val="300"/>
              </a:spcBef>
              <a:spcAft>
                <a:spcPts val="0"/>
              </a:spcAft>
              <a:buClr>
                <a:schemeClr val="dk1"/>
              </a:buClr>
              <a:buSzPts val="1500"/>
              <a:buNone/>
            </a:pPr>
            <a:endParaRPr sz="1500"/>
          </a:p>
        </p:txBody>
      </p:sp>
      <p:pic>
        <p:nvPicPr>
          <p:cNvPr id="325" name="Google Shape;325;g14fc29c2861_0_0">
            <a:extLst>
              <a:ext uri="{FF2B5EF4-FFF2-40B4-BE49-F238E27FC236}">
                <a16:creationId xmlns:a16="http://schemas.microsoft.com/office/drawing/2014/main" id="{D2880FB8-CF1E-4BB1-C237-0C8C876322E7}"/>
              </a:ext>
            </a:extLst>
          </p:cNvPr>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326" name="Google Shape;326;g14fc29c2861_0_0">
            <a:extLst>
              <a:ext uri="{FF2B5EF4-FFF2-40B4-BE49-F238E27FC236}">
                <a16:creationId xmlns:a16="http://schemas.microsoft.com/office/drawing/2014/main" id="{2D4B56E0-6A00-E2FE-941C-8B19A45E4F4E}"/>
              </a:ext>
            </a:extLst>
          </p:cNvPr>
          <p:cNvSpPr txBox="1"/>
          <p:nvPr/>
        </p:nvSpPr>
        <p:spPr>
          <a:xfrm>
            <a:off x="0" y="965200"/>
            <a:ext cx="8979000" cy="412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000" b="1" i="0" u="none" strike="noStrike" cap="none">
                <a:solidFill>
                  <a:srgbClr val="022077"/>
                </a:solidFill>
                <a:latin typeface="Open Sans"/>
                <a:ea typeface="Open Sans"/>
                <a:cs typeface="Open Sans"/>
                <a:sym typeface="Open Sans"/>
              </a:rPr>
              <a:t>Invite others to join us in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800"/>
              <a:buFont typeface="Arial"/>
              <a:buNone/>
            </a:pPr>
            <a:r>
              <a:rPr lang="en-US" sz="4000" b="1" i="0" u="none" strike="noStrike" cap="none">
                <a:solidFill>
                  <a:srgbClr val="022077"/>
                </a:solidFill>
                <a:latin typeface="Open Sans"/>
                <a:ea typeface="Open Sans"/>
                <a:cs typeface="Open Sans"/>
                <a:sym typeface="Open Sans"/>
              </a:rPr>
              <a:t>changing the world together!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800"/>
              <a:buFont typeface="Arial"/>
              <a:buNone/>
            </a:pPr>
            <a:endParaRPr sz="4000" b="1" i="0" u="none" strike="noStrike" cap="none">
              <a:solidFill>
                <a:srgbClr val="022077"/>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4800"/>
              <a:buFont typeface="Arial"/>
              <a:buNone/>
            </a:pPr>
            <a:r>
              <a:rPr lang="en-US" sz="2800" b="1" i="0" u="none" strike="noStrike" cap="none">
                <a:solidFill>
                  <a:srgbClr val="022077"/>
                </a:solidFill>
                <a:latin typeface="Open Sans"/>
                <a:ea typeface="Open Sans"/>
                <a:cs typeface="Open Sans"/>
                <a:sym typeface="Open Sans"/>
              </a:rPr>
              <a:t>Sign up here:</a:t>
            </a:r>
            <a:br>
              <a:rPr lang="en-US" sz="2800" b="1" i="0" u="none" strike="noStrike" cap="none">
                <a:solidFill>
                  <a:srgbClr val="022077"/>
                </a:solidFill>
                <a:latin typeface="Open Sans"/>
                <a:ea typeface="Open Sans"/>
                <a:cs typeface="Open Sans"/>
                <a:sym typeface="Open Sans"/>
              </a:rPr>
            </a:br>
            <a:r>
              <a:rPr lang="en-US" sz="2800" b="1" i="0" u="sng" strike="noStrike" cap="none">
                <a:solidFill>
                  <a:srgbClr val="022077"/>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http://tinyurl.com/JoinRiseAdvocacyChapter</a:t>
            </a:r>
            <a:r>
              <a:rPr lang="en-US" sz="2800" b="1" i="0" u="none" strike="noStrike" cap="none">
                <a:solidFill>
                  <a:srgbClr val="022077"/>
                </a:solidFill>
                <a:latin typeface="Open Sans"/>
                <a:ea typeface="Open Sans"/>
                <a:cs typeface="Open Sans"/>
                <a:sym typeface="Open Sans"/>
              </a:rPr>
              <a:t> </a:t>
            </a:r>
            <a:br>
              <a:rPr lang="en-US" sz="4000" b="1" i="0" u="none" strike="noStrike" cap="none">
                <a:solidFill>
                  <a:srgbClr val="022077"/>
                </a:solidFill>
                <a:latin typeface="Open Sans"/>
                <a:ea typeface="Open Sans"/>
                <a:cs typeface="Open Sans"/>
                <a:sym typeface="Open Sans"/>
              </a:rPr>
            </a:br>
            <a:br>
              <a:rPr lang="en-US" sz="4000" b="1" i="0" u="none" strike="noStrike" cap="none">
                <a:solidFill>
                  <a:srgbClr val="022077"/>
                </a:solidFill>
                <a:latin typeface="Open Sans"/>
                <a:ea typeface="Open Sans"/>
                <a:cs typeface="Open Sans"/>
                <a:sym typeface="Open Sans"/>
              </a:rPr>
            </a:br>
            <a:endParaRPr sz="4000" b="1" i="0" u="none" strike="noStrike" cap="none">
              <a:solidFill>
                <a:srgbClr val="022077"/>
              </a:solidFill>
              <a:latin typeface="Open Sans"/>
              <a:ea typeface="Open Sans"/>
              <a:cs typeface="Open Sans"/>
              <a:sym typeface="Open Sans"/>
            </a:endParaRPr>
          </a:p>
        </p:txBody>
      </p:sp>
    </p:spTree>
    <p:extLst>
      <p:ext uri="{BB962C8B-B14F-4D97-AF65-F5344CB8AC3E}">
        <p14:creationId xmlns:p14="http://schemas.microsoft.com/office/powerpoint/2010/main" val="3506017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A394FA36-9558-1F9A-971B-CDAAE22AF7FC}"/>
            </a:ext>
          </a:extLst>
        </p:cNvPr>
        <p:cNvGrpSpPr/>
        <p:nvPr/>
      </p:nvGrpSpPr>
      <p:grpSpPr>
        <a:xfrm>
          <a:off x="0" y="0"/>
          <a:ext cx="0" cy="0"/>
          <a:chOff x="0" y="0"/>
          <a:chExt cx="0" cy="0"/>
        </a:xfrm>
      </p:grpSpPr>
      <p:sp>
        <p:nvSpPr>
          <p:cNvPr id="196" name="Google Shape;196;g1f1ec144a3f_0_154">
            <a:extLst>
              <a:ext uri="{FF2B5EF4-FFF2-40B4-BE49-F238E27FC236}">
                <a16:creationId xmlns:a16="http://schemas.microsoft.com/office/drawing/2014/main" id="{761C1884-29B1-D4F9-9999-9E52D1255B73}"/>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7" name="Google Shape;197;g1f1ec144a3f_0_154">
            <a:extLst>
              <a:ext uri="{FF2B5EF4-FFF2-40B4-BE49-F238E27FC236}">
                <a16:creationId xmlns:a16="http://schemas.microsoft.com/office/drawing/2014/main" id="{A7DB0132-5824-1939-92E4-0260219C34B6}"/>
              </a:ext>
            </a:extLst>
          </p:cNvPr>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8" name="Google Shape;198;g1f1ec144a3f_0_154">
            <a:extLst>
              <a:ext uri="{FF2B5EF4-FFF2-40B4-BE49-F238E27FC236}">
                <a16:creationId xmlns:a16="http://schemas.microsoft.com/office/drawing/2014/main" id="{44B4387E-0FB3-B1E8-52E8-A1097DFA8F44}"/>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9" name="Google Shape;199;g1f1ec144a3f_0_154">
            <a:extLst>
              <a:ext uri="{FF2B5EF4-FFF2-40B4-BE49-F238E27FC236}">
                <a16:creationId xmlns:a16="http://schemas.microsoft.com/office/drawing/2014/main" id="{AFA13E8B-E051-FD98-3BAA-E92CB9FE4829}"/>
              </a:ext>
            </a:extLst>
          </p:cNvPr>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g1f1ec144a3f_0_154">
            <a:extLst>
              <a:ext uri="{FF2B5EF4-FFF2-40B4-BE49-F238E27FC236}">
                <a16:creationId xmlns:a16="http://schemas.microsoft.com/office/drawing/2014/main" id="{3E0DE3E2-151C-A109-2C08-98E028AFAE52}"/>
              </a:ext>
            </a:extLst>
          </p:cNvPr>
          <p:cNvSpPr txBox="1"/>
          <p:nvPr/>
        </p:nvSpPr>
        <p:spPr>
          <a:xfrm>
            <a:off x="152400" y="1217548"/>
            <a:ext cx="7922700" cy="3862566"/>
          </a:xfrm>
          <a:prstGeom prst="rect">
            <a:avLst/>
          </a:prstGeom>
          <a:noFill/>
          <a:ln>
            <a:noFill/>
          </a:ln>
        </p:spPr>
        <p:txBody>
          <a:bodyPr spcFirstLastPara="1" wrap="square" lIns="91425" tIns="91425" rIns="91425" bIns="91425" anchor="t" anchorCtr="0">
            <a:spAutoFit/>
          </a:bodyPr>
          <a:lstStyle/>
          <a:p>
            <a:pPr marL="571500" marR="0" lvl="0" indent="-571500" rtl="0">
              <a:lnSpc>
                <a:spcPct val="100000"/>
              </a:lnSpc>
              <a:spcBef>
                <a:spcPts val="640"/>
              </a:spcBef>
              <a:spcAft>
                <a:spcPts val="0"/>
              </a:spcAft>
              <a:buClr>
                <a:srgbClr val="000000"/>
              </a:buClr>
              <a:buSzPts val="2400"/>
              <a:buFont typeface="Arial" panose="020B0604020202020204" pitchFamily="34" charset="0"/>
              <a:buChar char="•"/>
            </a:pPr>
            <a:r>
              <a:rPr lang="en-US" sz="2800" b="1" i="0" u="none" strike="noStrike" cap="none" dirty="0">
                <a:solidFill>
                  <a:schemeClr val="dk1"/>
                </a:solidFill>
                <a:latin typeface="Open Sans"/>
                <a:ea typeface="Open Sans"/>
                <a:cs typeface="Open Sans"/>
                <a:sym typeface="Open Sans"/>
              </a:rPr>
              <a:t>Research &amp; reach out to members of Congress </a:t>
            </a:r>
            <a:r>
              <a:rPr lang="en-US" sz="2800" i="0" u="none" strike="noStrike" cap="none" dirty="0">
                <a:solidFill>
                  <a:schemeClr val="dk1"/>
                </a:solidFill>
                <a:latin typeface="Open Sans"/>
                <a:ea typeface="Open Sans"/>
                <a:cs typeface="Open Sans"/>
                <a:sym typeface="Open Sans"/>
              </a:rPr>
              <a:t>– keep engaging!</a:t>
            </a:r>
          </a:p>
          <a:p>
            <a:pPr marL="571500" marR="0" lvl="0" indent="-571500" rtl="0">
              <a:lnSpc>
                <a:spcPct val="100000"/>
              </a:lnSpc>
              <a:spcBef>
                <a:spcPts val="640"/>
              </a:spcBef>
              <a:spcAft>
                <a:spcPts val="0"/>
              </a:spcAft>
              <a:buClr>
                <a:srgbClr val="000000"/>
              </a:buClr>
              <a:buSzPts val="2400"/>
              <a:buFont typeface="Arial" panose="020B0604020202020204" pitchFamily="34" charset="0"/>
              <a:buChar char="•"/>
            </a:pPr>
            <a:r>
              <a:rPr lang="en-US" sz="2800" b="1" dirty="0">
                <a:solidFill>
                  <a:schemeClr val="dk1"/>
                </a:solidFill>
                <a:latin typeface="Open Sans"/>
                <a:ea typeface="Open Sans"/>
                <a:cs typeface="Open Sans"/>
                <a:sym typeface="Open Sans"/>
              </a:rPr>
              <a:t>Continue to write and submit media </a:t>
            </a:r>
            <a:r>
              <a:rPr lang="en-US" sz="2800" dirty="0">
                <a:solidFill>
                  <a:schemeClr val="dk1"/>
                </a:solidFill>
                <a:latin typeface="Open Sans"/>
                <a:ea typeface="Open Sans"/>
                <a:cs typeface="Open Sans"/>
                <a:sym typeface="Open Sans"/>
              </a:rPr>
              <a:t>– raise awareness to your MOC &amp; community!</a:t>
            </a:r>
          </a:p>
          <a:p>
            <a:pPr marL="571500" marR="0" lvl="0" indent="-571500" rtl="0">
              <a:lnSpc>
                <a:spcPct val="100000"/>
              </a:lnSpc>
              <a:spcBef>
                <a:spcPts val="640"/>
              </a:spcBef>
              <a:spcAft>
                <a:spcPts val="0"/>
              </a:spcAft>
              <a:buClr>
                <a:srgbClr val="000000"/>
              </a:buClr>
              <a:buSzPts val="2400"/>
              <a:buFont typeface="Arial" panose="020B0604020202020204" pitchFamily="34" charset="0"/>
              <a:buChar char="•"/>
            </a:pPr>
            <a:r>
              <a:rPr lang="en-US" sz="2800" b="1" i="0" u="none" strike="noStrike" cap="none" dirty="0">
                <a:solidFill>
                  <a:schemeClr val="dk1"/>
                </a:solidFill>
                <a:latin typeface="Open Sans"/>
                <a:ea typeface="Open Sans"/>
                <a:cs typeface="Open Sans"/>
                <a:sym typeface="Open Sans"/>
              </a:rPr>
              <a:t>Engage with your community </a:t>
            </a:r>
            <a:r>
              <a:rPr lang="en-US" sz="2800" i="0" u="none" strike="noStrike" cap="none" dirty="0">
                <a:solidFill>
                  <a:schemeClr val="dk1"/>
                </a:solidFill>
                <a:latin typeface="Open Sans"/>
                <a:ea typeface="Open Sans"/>
                <a:cs typeface="Open Sans"/>
                <a:sym typeface="Open Sans"/>
              </a:rPr>
              <a:t>– support fellow Rise chapter members to take action!</a:t>
            </a:r>
            <a:endParaRPr lang="en-US" sz="2800" dirty="0">
              <a:solidFill>
                <a:schemeClr val="dk1"/>
              </a:solidFill>
              <a:latin typeface="Open Sans"/>
              <a:ea typeface="Open Sans"/>
              <a:cs typeface="Open Sans"/>
              <a:sym typeface="Open Sans"/>
            </a:endParaRPr>
          </a:p>
        </p:txBody>
      </p:sp>
      <p:sp>
        <p:nvSpPr>
          <p:cNvPr id="4" name="TextBox 3">
            <a:extLst>
              <a:ext uri="{FF2B5EF4-FFF2-40B4-BE49-F238E27FC236}">
                <a16:creationId xmlns:a16="http://schemas.microsoft.com/office/drawing/2014/main" id="{F18444A6-8CC2-B84B-D118-C5BB68959FDF}"/>
              </a:ext>
            </a:extLst>
          </p:cNvPr>
          <p:cNvSpPr txBox="1"/>
          <p:nvPr/>
        </p:nvSpPr>
        <p:spPr>
          <a:xfrm>
            <a:off x="1341636" y="218459"/>
            <a:ext cx="7295768" cy="646331"/>
          </a:xfrm>
          <a:prstGeom prst="rect">
            <a:avLst/>
          </a:prstGeom>
          <a:noFill/>
        </p:spPr>
        <p:txBody>
          <a:bodyPr wrap="square">
            <a:spAutoFit/>
          </a:bodyPr>
          <a:lstStyle/>
          <a:p>
            <a:pPr marR="0" lvl="0" algn="ctr" rtl="0">
              <a:lnSpc>
                <a:spcPct val="100000"/>
              </a:lnSpc>
              <a:spcBef>
                <a:spcPts val="640"/>
              </a:spcBef>
              <a:spcAft>
                <a:spcPts val="0"/>
              </a:spcAft>
              <a:buClr>
                <a:srgbClr val="000000"/>
              </a:buClr>
              <a:buSzPts val="2400"/>
            </a:pPr>
            <a:r>
              <a:rPr lang="en-US" sz="3600" b="1" i="0" u="none" strike="noStrike" cap="none" dirty="0">
                <a:solidFill>
                  <a:schemeClr val="dk1"/>
                </a:solidFill>
                <a:latin typeface="Open Sans"/>
                <a:ea typeface="Open Sans"/>
                <a:cs typeface="Open Sans"/>
                <a:sym typeface="Open Sans"/>
              </a:rPr>
              <a:t>Advocacy in 2025</a:t>
            </a:r>
            <a:endParaRPr lang="en-US" sz="3600" b="1" dirty="0">
              <a:solidFill>
                <a:schemeClr val="dk1"/>
              </a:solidFill>
              <a:latin typeface="Open Sans"/>
              <a:ea typeface="Open Sans"/>
              <a:cs typeface="Open Sans"/>
              <a:sym typeface="Open Sans"/>
            </a:endParaRPr>
          </a:p>
        </p:txBody>
      </p:sp>
      <p:pic>
        <p:nvPicPr>
          <p:cNvPr id="3" name="Google Shape;167;g1f1ec144a3f_0_0">
            <a:extLst>
              <a:ext uri="{FF2B5EF4-FFF2-40B4-BE49-F238E27FC236}">
                <a16:creationId xmlns:a16="http://schemas.microsoft.com/office/drawing/2014/main" id="{1E277D88-2BF0-7CD3-9F1B-1FD07C685AA9}"/>
              </a:ext>
            </a:extLst>
          </p:cNvPr>
          <p:cNvPicPr preferRelativeResize="0"/>
          <p:nvPr/>
        </p:nvPicPr>
        <p:blipFill rotWithShape="1">
          <a:blip r:embed="rId3">
            <a:alphaModFix/>
          </a:blip>
          <a:srcRect/>
          <a:stretch/>
        </p:blipFill>
        <p:spPr>
          <a:xfrm>
            <a:off x="152400" y="161338"/>
            <a:ext cx="2451970" cy="682957"/>
          </a:xfrm>
          <a:prstGeom prst="rect">
            <a:avLst/>
          </a:prstGeom>
          <a:noFill/>
          <a:ln>
            <a:noFill/>
          </a:ln>
        </p:spPr>
      </p:pic>
    </p:spTree>
    <p:extLst>
      <p:ext uri="{BB962C8B-B14F-4D97-AF65-F5344CB8AC3E}">
        <p14:creationId xmlns:p14="http://schemas.microsoft.com/office/powerpoint/2010/main" val="224997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14fc495f4cb_0_91"/>
          <p:cNvSpPr txBox="1">
            <a:spLocks noGrp="1"/>
          </p:cNvSpPr>
          <p:nvPr>
            <p:ph type="title"/>
          </p:nvPr>
        </p:nvSpPr>
        <p:spPr>
          <a:xfrm>
            <a:off x="0" y="1136025"/>
            <a:ext cx="9144000" cy="1091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5600" b="1"/>
              <a:t>Welcome </a:t>
            </a:r>
            <a:endParaRPr sz="5600" b="1"/>
          </a:p>
        </p:txBody>
      </p:sp>
      <p:pic>
        <p:nvPicPr>
          <p:cNvPr id="158" name="Google Shape;158;g14fc495f4cb_0_91"/>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159" name="Google Shape;159;g14fc495f4cb_0_91"/>
          <p:cNvSpPr txBox="1">
            <a:spLocks noGrp="1"/>
          </p:cNvSpPr>
          <p:nvPr>
            <p:ph type="title"/>
          </p:nvPr>
        </p:nvSpPr>
        <p:spPr>
          <a:xfrm>
            <a:off x="0" y="2408644"/>
            <a:ext cx="9205863" cy="1801056"/>
          </a:xfrm>
          <a:prstGeom prst="rect">
            <a:avLst/>
          </a:prstGeom>
          <a:noFill/>
          <a:ln>
            <a:noFill/>
          </a:ln>
        </p:spPr>
        <p:txBody>
          <a:bodyPr spcFirstLastPara="1" wrap="square" lIns="91425" tIns="45700" rIns="91425" bIns="45700" anchor="ctr" anchorCtr="0">
            <a:normAutofit fontScale="90000"/>
          </a:bodyPr>
          <a:lstStyle/>
          <a:p>
            <a:pPr>
              <a:buSzPct val="100000"/>
            </a:pPr>
            <a:r>
              <a:rPr lang="en-US" i="1"/>
              <a:t>Please let us know in the chat where you </a:t>
            </a:r>
            <a:br>
              <a:rPr lang="en-US" i="1"/>
            </a:br>
            <a:r>
              <a:rPr lang="en-US" i="1"/>
              <a:t>are joining us from! Is this your first time to advocate for foreign aid?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a:extLst>
            <a:ext uri="{FF2B5EF4-FFF2-40B4-BE49-F238E27FC236}">
              <a16:creationId xmlns:a16="http://schemas.microsoft.com/office/drawing/2014/main" id="{F7B8C034-B82E-E8AE-268B-7037D2DD9DE0}"/>
            </a:ext>
          </a:extLst>
        </p:cNvPr>
        <p:cNvGrpSpPr/>
        <p:nvPr/>
      </p:nvGrpSpPr>
      <p:grpSpPr>
        <a:xfrm>
          <a:off x="0" y="0"/>
          <a:ext cx="0" cy="0"/>
          <a:chOff x="0" y="0"/>
          <a:chExt cx="0" cy="0"/>
        </a:xfrm>
      </p:grpSpPr>
      <p:pic>
        <p:nvPicPr>
          <p:cNvPr id="158" name="Google Shape;158;g14fc495f4cb_0_91">
            <a:extLst>
              <a:ext uri="{FF2B5EF4-FFF2-40B4-BE49-F238E27FC236}">
                <a16:creationId xmlns:a16="http://schemas.microsoft.com/office/drawing/2014/main" id="{641AAE08-FB45-032D-5BF0-3297D974C09A}"/>
              </a:ext>
            </a:extLst>
          </p:cNvPr>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3" name="Title 2">
            <a:extLst>
              <a:ext uri="{FF2B5EF4-FFF2-40B4-BE49-F238E27FC236}">
                <a16:creationId xmlns:a16="http://schemas.microsoft.com/office/drawing/2014/main" id="{8D6CB670-2D62-9BEC-72D5-0FA191BF20A5}"/>
              </a:ext>
            </a:extLst>
          </p:cNvPr>
          <p:cNvSpPr>
            <a:spLocks noGrp="1"/>
          </p:cNvSpPr>
          <p:nvPr>
            <p:ph type="title"/>
          </p:nvPr>
        </p:nvSpPr>
        <p:spPr>
          <a:xfrm>
            <a:off x="3225114" y="2678875"/>
            <a:ext cx="5585254" cy="857250"/>
          </a:xfrm>
        </p:spPr>
        <p:txBody>
          <a:bodyPr>
            <a:normAutofit fontScale="90000"/>
          </a:bodyPr>
          <a:lstStyle/>
          <a:p>
            <a:r>
              <a:rPr lang="en-US" dirty="0"/>
              <a:t>Susan Wright</a:t>
            </a:r>
            <a:br>
              <a:rPr lang="en-US" dirty="0"/>
            </a:br>
            <a:r>
              <a:rPr lang="en-US" dirty="0"/>
              <a:t>Chair</a:t>
            </a:r>
            <a:br>
              <a:rPr lang="en-US" dirty="0"/>
            </a:br>
            <a:r>
              <a:rPr lang="en-US" sz="4000" dirty="0"/>
              <a:t>Together Women Rise Advocacy Chapter</a:t>
            </a:r>
          </a:p>
        </p:txBody>
      </p:sp>
      <p:pic>
        <p:nvPicPr>
          <p:cNvPr id="4" name="Picture 3" descr="A person with glasses smiling&#10;&#10;AI-generated content may be incorrect.">
            <a:extLst>
              <a:ext uri="{FF2B5EF4-FFF2-40B4-BE49-F238E27FC236}">
                <a16:creationId xmlns:a16="http://schemas.microsoft.com/office/drawing/2014/main" id="{C6D38D8C-3656-9134-1C60-139D32076293}"/>
              </a:ext>
            </a:extLst>
          </p:cNvPr>
          <p:cNvPicPr>
            <a:picLocks noChangeAspect="1"/>
          </p:cNvPicPr>
          <p:nvPr/>
        </p:nvPicPr>
        <p:blipFill>
          <a:blip r:embed="rId4"/>
          <a:stretch>
            <a:fillRect/>
          </a:stretch>
        </p:blipFill>
        <p:spPr>
          <a:xfrm>
            <a:off x="778476" y="1177636"/>
            <a:ext cx="2687804" cy="3608625"/>
          </a:xfrm>
          <a:prstGeom prst="rect">
            <a:avLst/>
          </a:prstGeom>
        </p:spPr>
      </p:pic>
    </p:spTree>
    <p:extLst>
      <p:ext uri="{BB962C8B-B14F-4D97-AF65-F5344CB8AC3E}">
        <p14:creationId xmlns:p14="http://schemas.microsoft.com/office/powerpoint/2010/main" val="1234825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1f1ec144a3f_0_0"/>
          <p:cNvSpPr txBox="1">
            <a:spLocks noGrp="1"/>
          </p:cNvSpPr>
          <p:nvPr>
            <p:ph type="title"/>
          </p:nvPr>
        </p:nvSpPr>
        <p:spPr>
          <a:xfrm>
            <a:off x="2340609" y="91003"/>
            <a:ext cx="5894700" cy="771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latin typeface="Open Sans"/>
                <a:ea typeface="Open Sans"/>
                <a:cs typeface="Open Sans"/>
                <a:sym typeface="Open Sans"/>
              </a:rPr>
              <a:t>Mission &amp; Vision</a:t>
            </a:r>
            <a:endParaRPr>
              <a:latin typeface="Open Sans"/>
              <a:ea typeface="Open Sans"/>
              <a:cs typeface="Open Sans"/>
              <a:sym typeface="Open Sans"/>
            </a:endParaRPr>
          </a:p>
        </p:txBody>
      </p:sp>
      <p:sp>
        <p:nvSpPr>
          <p:cNvPr id="166" name="Google Shape;166;g1f1ec144a3f_0_0"/>
          <p:cNvSpPr txBox="1">
            <a:spLocks noGrp="1"/>
          </p:cNvSpPr>
          <p:nvPr>
            <p:ph type="body" idx="1"/>
          </p:nvPr>
        </p:nvSpPr>
        <p:spPr>
          <a:xfrm>
            <a:off x="310055" y="1209753"/>
            <a:ext cx="8523900" cy="3842743"/>
          </a:xfrm>
          <a:prstGeom prst="rect">
            <a:avLst/>
          </a:prstGeom>
          <a:noFill/>
          <a:ln>
            <a:noFill/>
          </a:ln>
        </p:spPr>
        <p:txBody>
          <a:bodyPr spcFirstLastPara="1" wrap="square" lIns="91425" tIns="45700" rIns="91425" bIns="45700" anchor="t" anchorCtr="0">
            <a:normAutofit fontScale="62500" lnSpcReduction="20000"/>
          </a:bodyPr>
          <a:lstStyle/>
          <a:p>
            <a:pPr marL="0" lvl="0" indent="0" algn="ctr" rtl="0">
              <a:lnSpc>
                <a:spcPct val="100000"/>
              </a:lnSpc>
              <a:spcBef>
                <a:spcPts val="0"/>
              </a:spcBef>
              <a:spcAft>
                <a:spcPts val="0"/>
              </a:spcAft>
              <a:buClr>
                <a:schemeClr val="dk1"/>
              </a:buClr>
              <a:buSzPct val="100000"/>
              <a:buNone/>
            </a:pPr>
            <a:r>
              <a:rPr lang="en-US" b="1">
                <a:latin typeface="Open Sans"/>
                <a:ea typeface="Open Sans"/>
                <a:cs typeface="Open Sans"/>
                <a:sym typeface="Open Sans"/>
              </a:rPr>
              <a:t>Together Women Rise’s Mission</a:t>
            </a:r>
            <a:br>
              <a:rPr lang="en-US">
                <a:latin typeface="Open Sans"/>
                <a:ea typeface="Open Sans"/>
                <a:cs typeface="Open Sans"/>
                <a:sym typeface="Open Sans"/>
              </a:rPr>
            </a:br>
            <a:r>
              <a:rPr lang="en-US">
                <a:latin typeface="Open Sans"/>
                <a:ea typeface="Open Sans"/>
                <a:cs typeface="Open Sans"/>
                <a:sym typeface="Open Sans"/>
              </a:rPr>
              <a:t>Together Women Rise cultivates the collective power of community to achieve global gender equality.</a:t>
            </a:r>
            <a:br>
              <a:rPr lang="en-US">
                <a:latin typeface="Open Sans"/>
                <a:ea typeface="Open Sans"/>
                <a:cs typeface="Open Sans"/>
                <a:sym typeface="Open Sans"/>
              </a:rPr>
            </a:br>
            <a:r>
              <a:rPr lang="en-US">
                <a:latin typeface="Open Sans"/>
                <a:ea typeface="Open Sans"/>
                <a:cs typeface="Open Sans"/>
                <a:sym typeface="Open Sans"/>
              </a:rPr>
              <a:t> </a:t>
            </a:r>
            <a:endParaRPr>
              <a:latin typeface="Open Sans"/>
              <a:ea typeface="Open Sans"/>
              <a:cs typeface="Open Sans"/>
              <a:sym typeface="Open Sans"/>
            </a:endParaRPr>
          </a:p>
          <a:p>
            <a:pPr marL="0" lvl="0" indent="0" algn="ctr" rtl="0">
              <a:lnSpc>
                <a:spcPct val="100000"/>
              </a:lnSpc>
              <a:spcBef>
                <a:spcPts val="448"/>
              </a:spcBef>
              <a:spcAft>
                <a:spcPts val="0"/>
              </a:spcAft>
              <a:buClr>
                <a:schemeClr val="dk1"/>
              </a:buClr>
              <a:buSzPct val="100000"/>
              <a:buNone/>
            </a:pPr>
            <a:br>
              <a:rPr lang="en-US">
                <a:latin typeface="Open Sans"/>
                <a:ea typeface="Open Sans"/>
                <a:cs typeface="Open Sans"/>
                <a:sym typeface="Open Sans"/>
              </a:rPr>
            </a:br>
            <a:r>
              <a:rPr lang="en-US" b="1">
                <a:latin typeface="Open Sans"/>
                <a:ea typeface="Open Sans"/>
                <a:cs typeface="Open Sans"/>
                <a:sym typeface="Open Sans"/>
              </a:rPr>
              <a:t>OUR VISION</a:t>
            </a:r>
            <a:br>
              <a:rPr lang="en-US">
                <a:latin typeface="Open Sans"/>
                <a:ea typeface="Open Sans"/>
                <a:cs typeface="Open Sans"/>
                <a:sym typeface="Open Sans"/>
              </a:rPr>
            </a:br>
            <a:r>
              <a:rPr lang="en-US">
                <a:latin typeface="Open Sans"/>
                <a:ea typeface="Open Sans"/>
                <a:cs typeface="Open Sans"/>
                <a:sym typeface="Open Sans"/>
              </a:rPr>
              <a:t>Together Women Rise envisions a world where every person</a:t>
            </a:r>
            <a:br>
              <a:rPr lang="en-US">
                <a:latin typeface="Open Sans"/>
                <a:ea typeface="Open Sans"/>
                <a:cs typeface="Open Sans"/>
                <a:sym typeface="Open Sans"/>
              </a:rPr>
            </a:br>
            <a:r>
              <a:rPr lang="en-US">
                <a:latin typeface="Open Sans"/>
                <a:ea typeface="Open Sans"/>
                <a:cs typeface="Open Sans"/>
                <a:sym typeface="Open Sans"/>
              </a:rPr>
              <a:t>has the same opportunities to thrive</a:t>
            </a:r>
            <a:br>
              <a:rPr lang="en-US">
                <a:latin typeface="Open Sans"/>
                <a:ea typeface="Open Sans"/>
                <a:cs typeface="Open Sans"/>
                <a:sym typeface="Open Sans"/>
              </a:rPr>
            </a:br>
            <a:r>
              <a:rPr lang="en-US">
                <a:latin typeface="Open Sans"/>
                <a:ea typeface="Open Sans"/>
                <a:cs typeface="Open Sans"/>
                <a:sym typeface="Open Sans"/>
              </a:rPr>
              <a:t>regardless of their gender or where they live.</a:t>
            </a:r>
            <a:br>
              <a:rPr lang="en-US" b="1">
                <a:latin typeface="Open Sans"/>
                <a:ea typeface="Open Sans"/>
                <a:cs typeface="Open Sans"/>
                <a:sym typeface="Open Sans"/>
              </a:rPr>
            </a:br>
            <a:br>
              <a:rPr lang="en-US" b="1">
                <a:latin typeface="Open Sans"/>
                <a:ea typeface="Open Sans"/>
                <a:cs typeface="Open Sans"/>
                <a:sym typeface="Open Sans"/>
              </a:rPr>
            </a:br>
            <a:r>
              <a:rPr lang="en-US" b="1">
                <a:latin typeface="Open Sans"/>
                <a:ea typeface="Open Sans"/>
                <a:cs typeface="Open Sans"/>
                <a:sym typeface="Open Sans"/>
              </a:rPr>
              <a:t>Rise Anti Oppression Commitment:</a:t>
            </a:r>
            <a:endParaRPr lang="en-US" b="1" i="0">
              <a:solidFill>
                <a:srgbClr val="000000"/>
              </a:solidFill>
              <a:effectLst/>
              <a:latin typeface="Arial" panose="020B0604020202020204" pitchFamily="34" charset="0"/>
            </a:endParaRPr>
          </a:p>
          <a:p>
            <a:pPr marL="0" lvl="0" indent="0" algn="ctr" rtl="0">
              <a:lnSpc>
                <a:spcPct val="100000"/>
              </a:lnSpc>
              <a:spcBef>
                <a:spcPts val="448"/>
              </a:spcBef>
              <a:spcAft>
                <a:spcPts val="0"/>
              </a:spcAft>
              <a:buClr>
                <a:schemeClr val="dk1"/>
              </a:buClr>
              <a:buSzPct val="100000"/>
              <a:buNone/>
            </a:pPr>
            <a:r>
              <a:rPr lang="en-US" i="0">
                <a:solidFill>
                  <a:srgbClr val="000000"/>
                </a:solidFill>
                <a:effectLst/>
                <a:latin typeface="Arial" panose="020B0604020202020204" pitchFamily="34" charset="0"/>
              </a:rPr>
              <a:t>At Together Women Rise, we come together as a community dedicated to equality and justice for women and girls everywhere. </a:t>
            </a:r>
            <a:r>
              <a:rPr lang="en-US" i="0">
                <a:solidFill>
                  <a:srgbClr val="000000"/>
                </a:solidFill>
                <a:effectLst/>
                <a:latin typeface="Arial" panose="020B0604020202020204" pitchFamily="34" charset="0"/>
                <a:hlinkClick r:id="rId3"/>
              </a:rPr>
              <a:t>Read full statement here</a:t>
            </a:r>
            <a:r>
              <a:rPr lang="en-US" i="0">
                <a:solidFill>
                  <a:srgbClr val="000000"/>
                </a:solidFill>
                <a:effectLst/>
                <a:latin typeface="Arial" panose="020B0604020202020204" pitchFamily="34" charset="0"/>
              </a:rPr>
              <a:t>.</a:t>
            </a:r>
            <a:endParaRPr>
              <a:latin typeface="Open Sans"/>
              <a:ea typeface="Open Sans"/>
              <a:cs typeface="Open Sans"/>
              <a:sym typeface="Open Sans"/>
            </a:endParaRPr>
          </a:p>
        </p:txBody>
      </p:sp>
      <p:pic>
        <p:nvPicPr>
          <p:cNvPr id="167" name="Google Shape;167;g1f1ec144a3f_0_0"/>
          <p:cNvPicPr preferRelativeResize="0"/>
          <p:nvPr/>
        </p:nvPicPr>
        <p:blipFill rotWithShape="1">
          <a:blip r:embed="rId4">
            <a:alphaModFix/>
          </a:blip>
          <a:srcRect/>
          <a:stretch/>
        </p:blipFill>
        <p:spPr>
          <a:xfrm>
            <a:off x="0" y="135015"/>
            <a:ext cx="2451970" cy="68295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RESULTS volunteer holding a sign that says voices that change the world">
            <a:extLst>
              <a:ext uri="{FF2B5EF4-FFF2-40B4-BE49-F238E27FC236}">
                <a16:creationId xmlns:a16="http://schemas.microsoft.com/office/drawing/2014/main" id="{29F76B04-9A43-419D-A061-57E84B9222EA}"/>
              </a:ext>
            </a:extLst>
          </p:cNvPr>
          <p:cNvPicPr>
            <a:picLocks noChangeAspect="1"/>
          </p:cNvPicPr>
          <p:nvPr/>
        </p:nvPicPr>
        <p:blipFill>
          <a:blip r:embed="rId3"/>
          <a:stretch>
            <a:fillRect/>
          </a:stretch>
        </p:blipFill>
        <p:spPr>
          <a:xfrm>
            <a:off x="-1466" y="-872341"/>
            <a:ext cx="9146931" cy="6123520"/>
          </a:xfrm>
          <a:prstGeom prst="rect">
            <a:avLst/>
          </a:prstGeom>
        </p:spPr>
      </p:pic>
      <p:sp>
        <p:nvSpPr>
          <p:cNvPr id="6" name="Text Placeholder 2">
            <a:extLst>
              <a:ext uri="{FF2B5EF4-FFF2-40B4-BE49-F238E27FC236}">
                <a16:creationId xmlns:a16="http://schemas.microsoft.com/office/drawing/2014/main" id="{57F52120-2742-1D41-BDBB-9A75077377ED}"/>
              </a:ext>
            </a:extLst>
          </p:cNvPr>
          <p:cNvSpPr txBox="1">
            <a:spLocks/>
          </p:cNvSpPr>
          <p:nvPr/>
        </p:nvSpPr>
        <p:spPr>
          <a:xfrm>
            <a:off x="784758" y="4027393"/>
            <a:ext cx="7574481" cy="1028701"/>
          </a:xfrm>
          <a:prstGeom prst="rect">
            <a:avLst/>
          </a:prstGeom>
          <a:solidFill>
            <a:schemeClr val="bg1">
              <a:alpha val="95000"/>
            </a:schemeClr>
          </a:solidFill>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Courier New"/>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Wingdings" charset="2"/>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Courier New"/>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000" b="1">
                <a:solidFill>
                  <a:schemeClr val="tx1"/>
                </a:solidFill>
                <a:latin typeface="Open Sans" panose="020B0606030504020204" pitchFamily="34" charset="0"/>
                <a:ea typeface="Open Sans" panose="020B0606030504020204" pitchFamily="34" charset="0"/>
                <a:cs typeface="Open Sans" panose="020B0606030504020204" pitchFamily="34" charset="0"/>
              </a:rPr>
              <a:t>RESULTS is a movement of passionate, committed, everyday people. Together, we use our voices to influence political decisions that will bring an end to poverty.   </a:t>
            </a:r>
          </a:p>
        </p:txBody>
      </p:sp>
    </p:spTree>
    <p:extLst>
      <p:ext uri="{BB962C8B-B14F-4D97-AF65-F5344CB8AC3E}">
        <p14:creationId xmlns:p14="http://schemas.microsoft.com/office/powerpoint/2010/main" val="1977507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1dd29ec108d_0_96"/>
          <p:cNvSpPr txBox="1">
            <a:spLocks noGrp="1"/>
          </p:cNvSpPr>
          <p:nvPr>
            <p:ph type="ctrTitle"/>
          </p:nvPr>
        </p:nvSpPr>
        <p:spPr>
          <a:xfrm>
            <a:off x="416378" y="152401"/>
            <a:ext cx="7356000" cy="7062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D50032"/>
              </a:buClr>
              <a:buSzPts val="2600"/>
              <a:buFont typeface="Open Sans"/>
              <a:buNone/>
            </a:pPr>
            <a:r>
              <a:rPr lang="en-US" sz="2600" b="1" i="0" u="none" strike="noStrike" cap="none">
                <a:solidFill>
                  <a:srgbClr val="D50032"/>
                </a:solidFill>
                <a:latin typeface="Open Sans"/>
                <a:ea typeface="Open Sans"/>
                <a:cs typeface="Open Sans"/>
                <a:sym typeface="Open Sans"/>
              </a:rPr>
              <a:t>Our Values &amp; Resources</a:t>
            </a:r>
            <a:endParaRPr/>
          </a:p>
        </p:txBody>
      </p:sp>
      <p:sp>
        <p:nvSpPr>
          <p:cNvPr id="174" name="Google Shape;174;g1dd29ec108d_0_96"/>
          <p:cNvSpPr txBox="1"/>
          <p:nvPr/>
        </p:nvSpPr>
        <p:spPr>
          <a:xfrm>
            <a:off x="333695" y="858601"/>
            <a:ext cx="7438683" cy="45242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Calibri"/>
                <a:ea typeface="Calibri"/>
                <a:cs typeface="Calibri"/>
                <a:sym typeface="Calibri"/>
              </a:rPr>
              <a:t>​</a:t>
            </a:r>
            <a:r>
              <a:rPr lang="en-US" sz="1800" b="0" i="1" u="none" strike="noStrike" cap="none" dirty="0">
                <a:solidFill>
                  <a:schemeClr val="dk1"/>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endParaRPr lang="en-US"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800" b="0" i="1" u="none" strike="noStrike" cap="none"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r>
              <a:rPr lang="en-US" sz="1800" b="0" i="1" u="none" strike="noStrike" cap="none" dirty="0">
                <a:solidFill>
                  <a:schemeClr val="dk1"/>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lang="en-US"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800" b="0"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r>
              <a:rPr lang="en-US" sz="1800" b="1" i="0" u="none" strike="noStrike" cap="none" dirty="0">
                <a:solidFill>
                  <a:schemeClr val="dk1"/>
                </a:solidFill>
                <a:latin typeface="Open Sans"/>
                <a:ea typeface="Open Sans"/>
                <a:cs typeface="Open Sans"/>
                <a:sym typeface="Open Sans"/>
              </a:rPr>
              <a:t>Read our full anti-oppression values statement here at </a:t>
            </a:r>
            <a:r>
              <a:rPr lang="en-US" sz="1800" b="1" i="0" u="sng" strike="noStrike" cap="none" dirty="0">
                <a:solidFill>
                  <a:schemeClr val="dk2"/>
                </a:solidFill>
                <a:latin typeface="Open Sans"/>
                <a:ea typeface="Open Sans"/>
                <a:cs typeface="Open Sans"/>
                <a:sym typeface="Open Sans"/>
              </a:rPr>
              <a:t>results.org/values</a:t>
            </a:r>
            <a:r>
              <a:rPr lang="en-US" sz="1800" b="1" i="0" u="none" strike="noStrike" cap="none" dirty="0">
                <a:solidFill>
                  <a:schemeClr val="dk1"/>
                </a:solidFill>
                <a:latin typeface="Open Sans"/>
                <a:ea typeface="Open Sans"/>
                <a:cs typeface="Open Sans"/>
                <a:sym typeface="Open Sans"/>
              </a:rPr>
              <a:t>. </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50"/>
              <a:buFont typeface="Arial"/>
              <a:buNone/>
            </a:pPr>
            <a:endParaRPr sz="1800" b="1"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endParaRPr lang="en-US" sz="1800" b="1" i="0" u="none" strike="noStrike" cap="none" dirty="0">
              <a:solidFill>
                <a:schemeClr val="dk1"/>
              </a:solidFill>
              <a:latin typeface="Open Sans"/>
              <a:ea typeface="Open Sans"/>
              <a:cs typeface="Open Sans"/>
            </a:endParaRPr>
          </a:p>
        </p:txBody>
      </p:sp>
      <p:sp>
        <p:nvSpPr>
          <p:cNvPr id="175" name="Google Shape;175;g1dd29ec108d_0_96"/>
          <p:cNvSpPr/>
          <p:nvPr/>
        </p:nvSpPr>
        <p:spPr>
          <a:xfrm>
            <a:off x="0" y="7802"/>
            <a:ext cx="237000" cy="3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Open Sans"/>
              <a:buNone/>
            </a:pPr>
            <a:endParaRPr sz="135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0CD9E8FA-43C8-4339-12B2-C75408C23FFC}"/>
            </a:ext>
          </a:extLst>
        </p:cNvPr>
        <p:cNvGrpSpPr/>
        <p:nvPr/>
      </p:nvGrpSpPr>
      <p:grpSpPr>
        <a:xfrm>
          <a:off x="0" y="0"/>
          <a:ext cx="0" cy="0"/>
          <a:chOff x="0" y="0"/>
          <a:chExt cx="0" cy="0"/>
        </a:xfrm>
      </p:grpSpPr>
      <p:sp>
        <p:nvSpPr>
          <p:cNvPr id="175" name="Google Shape;175;g1dd29ec108d_0_96">
            <a:extLst>
              <a:ext uri="{FF2B5EF4-FFF2-40B4-BE49-F238E27FC236}">
                <a16:creationId xmlns:a16="http://schemas.microsoft.com/office/drawing/2014/main" id="{CEEA086D-FE69-7E2A-707E-6E88E49A1669}"/>
              </a:ext>
            </a:extLst>
          </p:cNvPr>
          <p:cNvSpPr/>
          <p:nvPr/>
        </p:nvSpPr>
        <p:spPr>
          <a:xfrm>
            <a:off x="0" y="7802"/>
            <a:ext cx="237000" cy="3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Open Sans"/>
              <a:buNone/>
            </a:pPr>
            <a:endParaRPr sz="1350" b="0" i="0" u="none" strike="noStrike" cap="none">
              <a:solidFill>
                <a:srgbClr val="000000"/>
              </a:solidFill>
              <a:latin typeface="Open Sans"/>
              <a:ea typeface="Open Sans"/>
              <a:cs typeface="Open Sans"/>
              <a:sym typeface="Open Sans"/>
            </a:endParaRPr>
          </a:p>
        </p:txBody>
      </p:sp>
      <p:sp>
        <p:nvSpPr>
          <p:cNvPr id="2" name="Rectangle 1">
            <a:extLst>
              <a:ext uri="{FF2B5EF4-FFF2-40B4-BE49-F238E27FC236}">
                <a16:creationId xmlns:a16="http://schemas.microsoft.com/office/drawing/2014/main" id="{53C98EE5-20D8-2EF0-C7CC-7052B417486D}"/>
              </a:ext>
            </a:extLst>
          </p:cNvPr>
          <p:cNvSpPr/>
          <p:nvPr/>
        </p:nvSpPr>
        <p:spPr>
          <a:xfrm>
            <a:off x="7564582" y="0"/>
            <a:ext cx="1579418" cy="24819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9FA3245-80D0-3909-F1D3-44F27F9DF4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8616" y="2008861"/>
            <a:ext cx="3525520" cy="2554725"/>
          </a:xfrm>
          <a:prstGeom prst="rect">
            <a:avLst/>
          </a:prstGeom>
          <a:noFill/>
          <a:extLst>
            <a:ext uri="{909E8E84-426E-40DD-AFC4-6F175D3DCCD1}">
              <a14:hiddenFill xmlns:a14="http://schemas.microsoft.com/office/drawing/2010/main">
                <a:solidFill>
                  <a:srgbClr val="FFFFFF"/>
                </a:solidFill>
              </a14:hiddenFill>
            </a:ext>
          </a:extLst>
        </p:spPr>
      </p:pic>
      <p:sp>
        <p:nvSpPr>
          <p:cNvPr id="173" name="Google Shape;173;g1dd29ec108d_0_96">
            <a:extLst>
              <a:ext uri="{FF2B5EF4-FFF2-40B4-BE49-F238E27FC236}">
                <a16:creationId xmlns:a16="http://schemas.microsoft.com/office/drawing/2014/main" id="{BCAA4FDE-EBF9-26B4-0934-4BA41E7302C7}"/>
              </a:ext>
            </a:extLst>
          </p:cNvPr>
          <p:cNvSpPr txBox="1">
            <a:spLocks noGrp="1"/>
          </p:cNvSpPr>
          <p:nvPr>
            <p:ph type="ctrTitle"/>
          </p:nvPr>
        </p:nvSpPr>
        <p:spPr>
          <a:xfrm>
            <a:off x="118753" y="887871"/>
            <a:ext cx="9025247" cy="706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D50032"/>
              </a:buClr>
              <a:buSzPts val="2600"/>
              <a:buFont typeface="Open Sans"/>
              <a:buNone/>
            </a:pPr>
            <a:r>
              <a:rPr lang="en-US" sz="4000" b="1" i="0" u="none" strike="noStrike" cap="none" dirty="0">
                <a:solidFill>
                  <a:schemeClr val="tx1"/>
                </a:solidFill>
                <a:latin typeface="Open Sans"/>
                <a:ea typeface="Open Sans"/>
                <a:cs typeface="Open Sans"/>
                <a:sym typeface="Open Sans"/>
              </a:rPr>
              <a:t>Welcome to our </a:t>
            </a:r>
            <a:br>
              <a:rPr lang="en-US" sz="4000" b="1" i="0" u="none" strike="noStrike" cap="none" dirty="0">
                <a:solidFill>
                  <a:schemeClr val="tx1"/>
                </a:solidFill>
                <a:latin typeface="Open Sans"/>
                <a:ea typeface="Open Sans"/>
                <a:cs typeface="Open Sans"/>
                <a:sym typeface="Open Sans"/>
              </a:rPr>
            </a:br>
            <a:r>
              <a:rPr lang="en-US" sz="4000" b="1" i="0" u="none" strike="noStrike" cap="none" dirty="0">
                <a:solidFill>
                  <a:schemeClr val="tx1"/>
                </a:solidFill>
                <a:latin typeface="Open Sans"/>
                <a:ea typeface="Open Sans"/>
                <a:cs typeface="Open Sans"/>
                <a:sym typeface="Open Sans"/>
              </a:rPr>
              <a:t>Returned Peace Corps Volunteers!</a:t>
            </a:r>
            <a:endParaRPr sz="4000" dirty="0">
              <a:solidFill>
                <a:schemeClr val="tx1"/>
              </a:solidFill>
            </a:endParaRPr>
          </a:p>
        </p:txBody>
      </p:sp>
    </p:spTree>
    <p:extLst>
      <p:ext uri="{BB962C8B-B14F-4D97-AF65-F5344CB8AC3E}">
        <p14:creationId xmlns:p14="http://schemas.microsoft.com/office/powerpoint/2010/main" val="2324814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gress decides how to spend money during the appropriations process. This funding can support health, education, and economic opportunity for families around the world.">
            <a:extLst>
              <a:ext uri="{FF2B5EF4-FFF2-40B4-BE49-F238E27FC236}">
                <a16:creationId xmlns:a16="http://schemas.microsoft.com/office/drawing/2014/main" id="{5D2FD6ED-54CC-7DCC-C25C-148CCB07A4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6" y="8170"/>
            <a:ext cx="9144000" cy="5127161"/>
          </a:xfrm>
          <a:prstGeom prst="rect">
            <a:avLst/>
          </a:prstGeom>
        </p:spPr>
      </p:pic>
    </p:spTree>
    <p:extLst>
      <p:ext uri="{BB962C8B-B14F-4D97-AF65-F5344CB8AC3E}">
        <p14:creationId xmlns:p14="http://schemas.microsoft.com/office/powerpoint/2010/main" val="2836386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2A7EACA2-3EA7-CEEE-03D4-19EBC770E988}"/>
            </a:ext>
          </a:extLst>
        </p:cNvPr>
        <p:cNvGrpSpPr/>
        <p:nvPr/>
      </p:nvGrpSpPr>
      <p:grpSpPr>
        <a:xfrm>
          <a:off x="0" y="0"/>
          <a:ext cx="0" cy="0"/>
          <a:chOff x="0" y="0"/>
          <a:chExt cx="0" cy="0"/>
        </a:xfrm>
      </p:grpSpPr>
      <p:sp>
        <p:nvSpPr>
          <p:cNvPr id="196" name="Google Shape;196;g1f1ec144a3f_0_154">
            <a:extLst>
              <a:ext uri="{FF2B5EF4-FFF2-40B4-BE49-F238E27FC236}">
                <a16:creationId xmlns:a16="http://schemas.microsoft.com/office/drawing/2014/main" id="{80A9CE60-16AC-37DB-CE97-F1473DB8D12A}"/>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7" name="Google Shape;197;g1f1ec144a3f_0_154">
            <a:extLst>
              <a:ext uri="{FF2B5EF4-FFF2-40B4-BE49-F238E27FC236}">
                <a16:creationId xmlns:a16="http://schemas.microsoft.com/office/drawing/2014/main" id="{A4A635C1-B80E-721C-703E-03A46C7C5D0D}"/>
              </a:ext>
            </a:extLst>
          </p:cNvPr>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8" name="Google Shape;198;g1f1ec144a3f_0_154">
            <a:extLst>
              <a:ext uri="{FF2B5EF4-FFF2-40B4-BE49-F238E27FC236}">
                <a16:creationId xmlns:a16="http://schemas.microsoft.com/office/drawing/2014/main" id="{D02D70D3-0187-9A2A-DC4B-A4464374259F}"/>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9" name="Google Shape;199;g1f1ec144a3f_0_154">
            <a:extLst>
              <a:ext uri="{FF2B5EF4-FFF2-40B4-BE49-F238E27FC236}">
                <a16:creationId xmlns:a16="http://schemas.microsoft.com/office/drawing/2014/main" id="{644A7385-B00D-A123-E70B-50C3CD3F49D0}"/>
              </a:ext>
            </a:extLst>
          </p:cNvPr>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 name="Picture 3">
            <a:extLst>
              <a:ext uri="{FF2B5EF4-FFF2-40B4-BE49-F238E27FC236}">
                <a16:creationId xmlns:a16="http://schemas.microsoft.com/office/drawing/2014/main" id="{7A437EB2-3274-5542-3CB5-DEED5F0E4F40}"/>
              </a:ext>
            </a:extLst>
          </p:cNvPr>
          <p:cNvPicPr>
            <a:picLocks noChangeAspect="1"/>
          </p:cNvPicPr>
          <p:nvPr/>
        </p:nvPicPr>
        <p:blipFill>
          <a:blip r:embed="rId3"/>
          <a:stretch>
            <a:fillRect/>
          </a:stretch>
        </p:blipFill>
        <p:spPr>
          <a:xfrm>
            <a:off x="1063249" y="1219848"/>
            <a:ext cx="6192114" cy="3143689"/>
          </a:xfrm>
          <a:prstGeom prst="rect">
            <a:avLst/>
          </a:prstGeom>
        </p:spPr>
      </p:pic>
      <p:sp>
        <p:nvSpPr>
          <p:cNvPr id="5" name="Google Shape;201;g1f1ec144a3f_0_154">
            <a:extLst>
              <a:ext uri="{FF2B5EF4-FFF2-40B4-BE49-F238E27FC236}">
                <a16:creationId xmlns:a16="http://schemas.microsoft.com/office/drawing/2014/main" id="{E85AE588-DEE8-C091-94CD-57293135C1E9}"/>
              </a:ext>
            </a:extLst>
          </p:cNvPr>
          <p:cNvSpPr txBox="1"/>
          <p:nvPr/>
        </p:nvSpPr>
        <p:spPr>
          <a:xfrm>
            <a:off x="898050" y="68704"/>
            <a:ext cx="8491600" cy="81557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2400"/>
              <a:buFont typeface="Arial"/>
              <a:buNone/>
            </a:pPr>
            <a:r>
              <a:rPr lang="en-US" sz="3600" b="1" i="0" u="none" strike="noStrike" cap="none" dirty="0">
                <a:solidFill>
                  <a:schemeClr val="dk1"/>
                </a:solidFill>
                <a:latin typeface="Open Sans"/>
                <a:ea typeface="Open Sans"/>
                <a:cs typeface="Open Sans"/>
                <a:sym typeface="Open Sans"/>
                <a:hlinkClick r:id="rId4"/>
              </a:rPr>
              <a:t>FY26 Appropriations</a:t>
            </a:r>
            <a:endParaRPr sz="3600" b="0" i="0" u="none" strike="noStrike" cap="none" dirty="0">
              <a:solidFill>
                <a:schemeClr val="dk1"/>
              </a:solidFill>
              <a:latin typeface="Open Sans"/>
              <a:ea typeface="Open Sans"/>
              <a:cs typeface="Open Sans"/>
              <a:sym typeface="Open Sans"/>
            </a:endParaRPr>
          </a:p>
        </p:txBody>
      </p:sp>
      <p:sp>
        <p:nvSpPr>
          <p:cNvPr id="7" name="Rectangle 6">
            <a:extLst>
              <a:ext uri="{FF2B5EF4-FFF2-40B4-BE49-F238E27FC236}">
                <a16:creationId xmlns:a16="http://schemas.microsoft.com/office/drawing/2014/main" id="{2B065082-CB26-A7AB-330E-6016EAB53F20}"/>
              </a:ext>
            </a:extLst>
          </p:cNvPr>
          <p:cNvSpPr/>
          <p:nvPr/>
        </p:nvSpPr>
        <p:spPr>
          <a:xfrm>
            <a:off x="6086075" y="1232525"/>
            <a:ext cx="1169288" cy="3206335"/>
          </a:xfrm>
          <a:prstGeom prst="rect">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oogle Shape;167;g1f1ec144a3f_0_0">
            <a:extLst>
              <a:ext uri="{FF2B5EF4-FFF2-40B4-BE49-F238E27FC236}">
                <a16:creationId xmlns:a16="http://schemas.microsoft.com/office/drawing/2014/main" id="{44D26ACD-4FC9-18A2-0980-2D40598B4399}"/>
              </a:ext>
            </a:extLst>
          </p:cNvPr>
          <p:cNvPicPr preferRelativeResize="0"/>
          <p:nvPr/>
        </p:nvPicPr>
        <p:blipFill rotWithShape="1">
          <a:blip r:embed="rId5">
            <a:alphaModFix/>
          </a:blip>
          <a:srcRect/>
          <a:stretch/>
        </p:blipFill>
        <p:spPr>
          <a:xfrm>
            <a:off x="0" y="135015"/>
            <a:ext cx="2451970" cy="682957"/>
          </a:xfrm>
          <a:prstGeom prst="rect">
            <a:avLst/>
          </a:prstGeom>
          <a:noFill/>
          <a:ln>
            <a:noFill/>
          </a:ln>
        </p:spPr>
      </p:pic>
    </p:spTree>
    <p:extLst>
      <p:ext uri="{BB962C8B-B14F-4D97-AF65-F5344CB8AC3E}">
        <p14:creationId xmlns:p14="http://schemas.microsoft.com/office/powerpoint/2010/main" val="2573188879"/>
      </p:ext>
    </p:extLst>
  </p:cSld>
  <p:clrMapOvr>
    <a:masterClrMapping/>
  </p:clrMapOvr>
</p:sld>
</file>

<file path=ppt/theme/theme1.xml><?xml version="1.0" encoding="utf-8"?>
<a:theme xmlns:a="http://schemas.openxmlformats.org/drawingml/2006/main" name="Office Theme">
  <a:themeElements>
    <a:clrScheme name="2020 Rebrand Colors">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2">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RESULTS">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589CA38D-2EC4-4D57-8402-2B7676027782}"/>
    </a:ext>
  </a:extLst>
</a:theme>
</file>

<file path=ppt/theme/theme4.xml><?xml version="1.0" encoding="utf-8"?>
<a:theme xmlns:a="http://schemas.openxmlformats.org/drawingml/2006/main" name="2_Office Theme">
  <a:themeElements>
    <a:clrScheme name="Custom 1">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86FACDC9-AC6B-46F1-B71C-1967B377CC7B}"/>
    </a:ext>
  </a:ext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42ee926-7c83-4218-bf2b-8b85ac63f15d" xsi:nil="true"/>
    <lcf76f155ced4ddcb4097134ff3c332f xmlns="655ca6b8-0f94-4989-841e-604707552b5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87C4F8466E1834FB2722B7EC1D9E46D" ma:contentTypeVersion="17" ma:contentTypeDescription="Create a new document." ma:contentTypeScope="" ma:versionID="a3758b459318eed394b45c0b3d30b25c">
  <xsd:schema xmlns:xsd="http://www.w3.org/2001/XMLSchema" xmlns:xs="http://www.w3.org/2001/XMLSchema" xmlns:p="http://schemas.microsoft.com/office/2006/metadata/properties" xmlns:ns2="655ca6b8-0f94-4989-841e-604707552b5c" xmlns:ns3="f42ee926-7c83-4218-bf2b-8b85ac63f15d" targetNamespace="http://schemas.microsoft.com/office/2006/metadata/properties" ma:root="true" ma:fieldsID="9c269dc2bf0302e54107ef456b2d348d" ns2:_="" ns3:_="">
    <xsd:import namespace="655ca6b8-0f94-4989-841e-604707552b5c"/>
    <xsd:import namespace="f42ee926-7c83-4218-bf2b-8b85ac63f15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5ca6b8-0f94-4989-841e-604707552b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4f1d40-4f8b-488a-ba31-96bb90ef78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2ee926-7c83-4218-bf2b-8b85ac63f15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8b53412-1335-4c00-b969-11b828cd7721}" ma:internalName="TaxCatchAll" ma:showField="CatchAllData" ma:web="f42ee926-7c83-4218-bf2b-8b85ac63f1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67679F-3726-4F52-9235-DB6635A53AA3}">
  <ds:schemaRefs>
    <ds:schemaRef ds:uri="http://schemas.microsoft.com/sharepoint/v3/contenttype/forms"/>
  </ds:schemaRefs>
</ds:datastoreItem>
</file>

<file path=customXml/itemProps2.xml><?xml version="1.0" encoding="utf-8"?>
<ds:datastoreItem xmlns:ds="http://schemas.openxmlformats.org/officeDocument/2006/customXml" ds:itemID="{ECD743A3-387E-4C23-910B-1EA9EDAEE1A9}">
  <ds:schemaRefs>
    <ds:schemaRef ds:uri="http://schemas.microsoft.com/office/2006/metadata/properties"/>
    <ds:schemaRef ds:uri="f42ee926-7c83-4218-bf2b-8b85ac63f15d"/>
    <ds:schemaRef ds:uri="655ca6b8-0f94-4989-841e-604707552b5c"/>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 ds:uri="http://purl.org/dc/terms/"/>
  </ds:schemaRefs>
</ds:datastoreItem>
</file>

<file path=customXml/itemProps3.xml><?xml version="1.0" encoding="utf-8"?>
<ds:datastoreItem xmlns:ds="http://schemas.openxmlformats.org/officeDocument/2006/customXml" ds:itemID="{72F96745-F19F-4126-9D1B-64B448A024BA}">
  <ds:schemaRefs>
    <ds:schemaRef ds:uri="655ca6b8-0f94-4989-841e-604707552b5c"/>
    <ds:schemaRef ds:uri="f42ee926-7c83-4218-bf2b-8b85ac63f1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405</TotalTime>
  <Words>1442</Words>
  <Application>Microsoft Office PowerPoint</Application>
  <PresentationFormat>On-screen Show (16:9)</PresentationFormat>
  <Paragraphs>136</Paragraphs>
  <Slides>19</Slides>
  <Notes>19</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19</vt:i4>
      </vt:variant>
    </vt:vector>
  </HeadingPairs>
  <TitlesOfParts>
    <vt:vector size="29" baseType="lpstr">
      <vt:lpstr>Wingdings</vt:lpstr>
      <vt:lpstr>Arial</vt:lpstr>
      <vt:lpstr>Times New Roman</vt:lpstr>
      <vt:lpstr>Open Sans</vt:lpstr>
      <vt:lpstr>Calibri</vt:lpstr>
      <vt:lpstr>Courier New</vt:lpstr>
      <vt:lpstr>Office Theme</vt:lpstr>
      <vt:lpstr>1_Office Theme</vt:lpstr>
      <vt:lpstr>Custom Design</vt:lpstr>
      <vt:lpstr>2_Office Theme</vt:lpstr>
      <vt:lpstr>Rise Advocacy Chapter Global Allies Program Joint Webinar</vt:lpstr>
      <vt:lpstr>Welcome </vt:lpstr>
      <vt:lpstr>Susan Wright Chair Together Women Rise Advocacy Chapter</vt:lpstr>
      <vt:lpstr>Mission &amp; Vision</vt:lpstr>
      <vt:lpstr>PowerPoint Presentation</vt:lpstr>
      <vt:lpstr>Our Values &amp; Resources</vt:lpstr>
      <vt:lpstr>Welcome to our  Returned Peace Corps Volunteers!</vt:lpstr>
      <vt:lpstr>PowerPoint Presentation</vt:lpstr>
      <vt:lpstr>PowerPoint Presentation</vt:lpstr>
      <vt:lpstr>PowerPoint Presentation</vt:lpstr>
      <vt:lpstr>PowerPoint Presentation</vt:lpstr>
      <vt:lpstr>PowerPoint Presentation</vt:lpstr>
      <vt:lpstr>Tonight’s guest speaker: Laurel Fain Former Country Health Officer USAID </vt:lpstr>
      <vt:lpstr>PowerPoint Presentation</vt:lpstr>
      <vt:lpstr>PowerPoint Presentation</vt:lpstr>
      <vt:lpstr>PowerPoint Presentation</vt:lpstr>
      <vt:lpstr>       Tuesday, July 15 at 8:30 PM ET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Ken Patterson</dc:creator>
  <cp:lastModifiedBy>Karyne Bury</cp:lastModifiedBy>
  <cp:revision>3</cp:revision>
  <dcterms:created xsi:type="dcterms:W3CDTF">2021-04-20T20:20:28Z</dcterms:created>
  <dcterms:modified xsi:type="dcterms:W3CDTF">2025-06-17T21:46:20Z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0x010100187C4F8466E1834FB2722B7EC1D9E46D</vt:lpwstr>
  </property>
  <property fmtid="{D5CDD505-2E9C-101B-9397-08002B2CF9AE}" pid="3" name="MediaServiceImageTags">
    <vt:lpwstr/>
  </property>
</Properties>
</file>