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85" r:id="rId2"/>
    <p:sldId id="287" r:id="rId3"/>
    <p:sldId id="257" r:id="rId4"/>
    <p:sldId id="288" r:id="rId5"/>
    <p:sldId id="269" r:id="rId6"/>
    <p:sldId id="281" r:id="rId7"/>
    <p:sldId id="294" r:id="rId8"/>
    <p:sldId id="270" r:id="rId9"/>
    <p:sldId id="278" r:id="rId10"/>
    <p:sldId id="295" r:id="rId11"/>
    <p:sldId id="271" r:id="rId12"/>
    <p:sldId id="272" r:id="rId13"/>
    <p:sldId id="290" r:id="rId14"/>
    <p:sldId id="296" r:id="rId15"/>
    <p:sldId id="274" r:id="rId16"/>
    <p:sldId id="261" r:id="rId17"/>
    <p:sldId id="273" r:id="rId18"/>
    <p:sldId id="289" r:id="rId19"/>
    <p:sldId id="275" r:id="rId20"/>
    <p:sldId id="283" r:id="rId21"/>
    <p:sldId id="293" r:id="rId22"/>
    <p:sldId id="265" r:id="rId23"/>
    <p:sldId id="291" r:id="rId24"/>
    <p:sldId id="286"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hley Wilson" initials="APW"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724"/>
    <a:srgbClr val="3F6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86412" autoAdjust="0"/>
  </p:normalViewPr>
  <p:slideViewPr>
    <p:cSldViewPr>
      <p:cViewPr varScale="1">
        <p:scale>
          <a:sx n="102" d="100"/>
          <a:sy n="102" d="100"/>
        </p:scale>
        <p:origin x="-1552" y="-120"/>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87" d="100"/>
          <a:sy n="87" d="100"/>
        </p:scale>
        <p:origin x="-378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Percent of the Difference in Relative Wealth Growth between Black and White Families Attributed to Each Factor </c:v>
                </c:pt>
              </c:strCache>
            </c:strRef>
          </c:tx>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Homeownership </c:v>
                </c:pt>
                <c:pt idx="1">
                  <c:v>Household Income</c:v>
                </c:pt>
                <c:pt idx="2">
                  <c:v>College Education </c:v>
                </c:pt>
                <c:pt idx="3">
                  <c:v>Unemployment </c:v>
                </c:pt>
                <c:pt idx="4">
                  <c:v>Family Financial Support &amp; Inheritances  </c:v>
                </c:pt>
              </c:strCache>
            </c:strRef>
          </c:cat>
          <c:val>
            <c:numRef>
              <c:f>Sheet1!$B$2:$B$6</c:f>
              <c:numCache>
                <c:formatCode>0%</c:formatCode>
                <c:ptCount val="5"/>
                <c:pt idx="0">
                  <c:v>0.27</c:v>
                </c:pt>
                <c:pt idx="1">
                  <c:v>0.2</c:v>
                </c:pt>
                <c:pt idx="2">
                  <c:v>0.05</c:v>
                </c:pt>
                <c:pt idx="3">
                  <c:v>0.09</c:v>
                </c:pt>
                <c:pt idx="4">
                  <c:v>0.05</c:v>
                </c:pt>
              </c:numCache>
            </c:numRef>
          </c:val>
          <c:extLst xmlns:c16r2="http://schemas.microsoft.com/office/drawing/2015/06/chart">
            <c:ext xmlns:c16="http://schemas.microsoft.com/office/drawing/2014/chart" uri="{C3380CC4-5D6E-409C-BE32-E72D297353CC}">
              <c16:uniqueId val="{00000000-D8F7-4362-84BF-2172F8111F66}"/>
            </c:ext>
          </c:extLst>
        </c:ser>
        <c:dLbls>
          <c:dLblPos val="outEnd"/>
          <c:showLegendKey val="0"/>
          <c:showVal val="1"/>
          <c:showCatName val="0"/>
          <c:showSerName val="0"/>
          <c:showPercent val="0"/>
          <c:showBubbleSize val="0"/>
        </c:dLbls>
        <c:gapWidth val="150"/>
        <c:axId val="2130842536"/>
        <c:axId val="-2096922104"/>
      </c:barChart>
      <c:catAx>
        <c:axId val="2130842536"/>
        <c:scaling>
          <c:orientation val="minMax"/>
        </c:scaling>
        <c:delete val="0"/>
        <c:axPos val="l"/>
        <c:numFmt formatCode="General" sourceLinked="0"/>
        <c:majorTickMark val="in"/>
        <c:minorTickMark val="none"/>
        <c:tickLblPos val="nextTo"/>
        <c:crossAx val="-2096922104"/>
        <c:crosses val="autoZero"/>
        <c:auto val="1"/>
        <c:lblAlgn val="ctr"/>
        <c:lblOffset val="100"/>
        <c:noMultiLvlLbl val="0"/>
      </c:catAx>
      <c:valAx>
        <c:axId val="-2096922104"/>
        <c:scaling>
          <c:orientation val="minMax"/>
          <c:max val="0.3"/>
          <c:min val="0.0"/>
        </c:scaling>
        <c:delete val="0"/>
        <c:axPos val="b"/>
        <c:numFmt formatCode="0%" sourceLinked="1"/>
        <c:majorTickMark val="in"/>
        <c:minorTickMark val="none"/>
        <c:tickLblPos val="nextTo"/>
        <c:crossAx val="2130842536"/>
        <c:crosses val="autoZero"/>
        <c:crossBetween val="between"/>
        <c:majorUnit val="0.1"/>
      </c:valAx>
    </c:plotArea>
    <c:legend>
      <c:legendPos val="r"/>
      <c:legendEntry>
        <c:idx val="0"/>
        <c:txPr>
          <a:bodyPr/>
          <a:lstStyle/>
          <a:p>
            <a:pPr>
              <a:defRPr sz="1400"/>
            </a:pPr>
            <a:endParaRPr lang="en-US"/>
          </a:p>
        </c:txPr>
      </c:legendEntry>
      <c:layout>
        <c:manualLayout>
          <c:xMode val="edge"/>
          <c:yMode val="edge"/>
          <c:x val="0.617145711658924"/>
          <c:y val="0.203180330778063"/>
          <c:w val="0.371913580246914"/>
          <c:h val="0.390299257859598"/>
        </c:manualLayout>
      </c:layout>
      <c:overlay val="0"/>
    </c:legend>
    <c:plotVisOnly val="1"/>
    <c:dispBlanksAs val="gap"/>
    <c:showDLblsOverMax val="0"/>
  </c:chart>
  <c:txPr>
    <a:bodyPr/>
    <a:lstStyle/>
    <a:p>
      <a:pPr>
        <a:defRPr sz="1800">
          <a:latin typeface="Myriad Pro" pitchFamily="34"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33858C-0A78-4481-9FD5-D45EB7210D89}"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A98BAD7D-ABE3-4ED1-9C42-D969F657FC71}">
      <dgm:prSet phldrT="[Text]" custT="1"/>
      <dgm:spPr>
        <a:solidFill>
          <a:srgbClr val="F26724"/>
        </a:solidFill>
      </dgm:spPr>
      <dgm:t>
        <a:bodyPr/>
        <a:lstStyle/>
        <a:p>
          <a:r>
            <a:rPr lang="en-US" sz="1400" dirty="0">
              <a:latin typeface="Myriad Pro" pitchFamily="34" charset="0"/>
            </a:rPr>
            <a:t>Initial Inequalities </a:t>
          </a:r>
        </a:p>
      </dgm:t>
    </dgm:pt>
    <dgm:pt modelId="{C659E2D5-29A2-498C-BB86-AEBF01758FAF}" type="parTrans" cxnId="{5806BB89-EF7E-44DF-8D6B-33E033309825}">
      <dgm:prSet/>
      <dgm:spPr/>
      <dgm:t>
        <a:bodyPr/>
        <a:lstStyle/>
        <a:p>
          <a:endParaRPr lang="en-US"/>
        </a:p>
      </dgm:t>
    </dgm:pt>
    <dgm:pt modelId="{61F6722C-0561-469E-AE96-0E5C5FDCE982}" type="sibTrans" cxnId="{5806BB89-EF7E-44DF-8D6B-33E033309825}">
      <dgm:prSet/>
      <dgm:spPr>
        <a:solidFill>
          <a:srgbClr val="3F687E"/>
        </a:solidFill>
        <a:ln w="38100">
          <a:solidFill>
            <a:srgbClr val="3F687E"/>
          </a:solidFill>
        </a:ln>
      </dgm:spPr>
      <dgm:t>
        <a:bodyPr/>
        <a:lstStyle/>
        <a:p>
          <a:endParaRPr lang="en-US"/>
        </a:p>
      </dgm:t>
    </dgm:pt>
    <dgm:pt modelId="{2DDAC0C8-CE91-490B-A658-CF661D877B45}">
      <dgm:prSet phldrT="[Text]" custT="1"/>
      <dgm:spPr>
        <a:solidFill>
          <a:srgbClr val="F26724"/>
        </a:solidFill>
      </dgm:spPr>
      <dgm:t>
        <a:bodyPr/>
        <a:lstStyle/>
        <a:p>
          <a:r>
            <a:rPr lang="en-US" sz="1400" dirty="0">
              <a:latin typeface="Myriad Pro" pitchFamily="34" charset="0"/>
            </a:rPr>
            <a:t>Lower Income, Lower Assets, Lower Quality of Education </a:t>
          </a:r>
        </a:p>
      </dgm:t>
    </dgm:pt>
    <dgm:pt modelId="{D00782F9-A5DF-45EF-9368-06656BFCC77D}" type="parTrans" cxnId="{C881FEC0-710A-41F8-8EBB-48A39BF8C5FD}">
      <dgm:prSet/>
      <dgm:spPr/>
      <dgm:t>
        <a:bodyPr/>
        <a:lstStyle/>
        <a:p>
          <a:endParaRPr lang="en-US"/>
        </a:p>
      </dgm:t>
    </dgm:pt>
    <dgm:pt modelId="{6CE75136-9200-4572-B201-E1BD5EE79F7C}" type="sibTrans" cxnId="{C881FEC0-710A-41F8-8EBB-48A39BF8C5FD}">
      <dgm:prSet/>
      <dgm:spPr>
        <a:solidFill>
          <a:srgbClr val="3F687E"/>
        </a:solidFill>
        <a:ln w="38100">
          <a:solidFill>
            <a:srgbClr val="3F687E"/>
          </a:solidFill>
        </a:ln>
      </dgm:spPr>
      <dgm:t>
        <a:bodyPr/>
        <a:lstStyle/>
        <a:p>
          <a:endParaRPr lang="en-US"/>
        </a:p>
      </dgm:t>
    </dgm:pt>
    <dgm:pt modelId="{CC5CBCA5-1153-44B2-809E-41FD2DDB11B7}">
      <dgm:prSet phldrT="[Text]" custT="1"/>
      <dgm:spPr>
        <a:solidFill>
          <a:srgbClr val="F26724"/>
        </a:solidFill>
      </dgm:spPr>
      <dgm:t>
        <a:bodyPr/>
        <a:lstStyle/>
        <a:p>
          <a:r>
            <a:rPr lang="en-US" sz="1400" dirty="0">
              <a:latin typeface="Myriad Pro" pitchFamily="34" charset="0"/>
            </a:rPr>
            <a:t>Low Capital Formation</a:t>
          </a:r>
        </a:p>
      </dgm:t>
    </dgm:pt>
    <dgm:pt modelId="{2E8739EA-9412-4BF4-8E59-508620AA4061}" type="parTrans" cxnId="{771AD68F-D0A1-4212-949D-CD462E71C997}">
      <dgm:prSet/>
      <dgm:spPr/>
      <dgm:t>
        <a:bodyPr/>
        <a:lstStyle/>
        <a:p>
          <a:endParaRPr lang="en-US"/>
        </a:p>
      </dgm:t>
    </dgm:pt>
    <dgm:pt modelId="{FB5762ED-6CF1-4E23-97FB-0967920843CD}" type="sibTrans" cxnId="{771AD68F-D0A1-4212-949D-CD462E71C997}">
      <dgm:prSet/>
      <dgm:spPr>
        <a:solidFill>
          <a:srgbClr val="3F687E"/>
        </a:solidFill>
        <a:ln w="28575">
          <a:solidFill>
            <a:srgbClr val="3F687E"/>
          </a:solidFill>
        </a:ln>
      </dgm:spPr>
      <dgm:t>
        <a:bodyPr/>
        <a:lstStyle/>
        <a:p>
          <a:endParaRPr lang="en-US"/>
        </a:p>
      </dgm:t>
    </dgm:pt>
    <dgm:pt modelId="{53B559F6-A4FF-4B53-B475-E357CDF4B814}">
      <dgm:prSet phldrT="[Text]" custT="1"/>
      <dgm:spPr>
        <a:solidFill>
          <a:srgbClr val="F26724"/>
        </a:solidFill>
      </dgm:spPr>
      <dgm:t>
        <a:bodyPr/>
        <a:lstStyle/>
        <a:p>
          <a:r>
            <a:rPr lang="en-US" sz="1400" dirty="0">
              <a:latin typeface="Myriad Pro" pitchFamily="34" charset="0"/>
            </a:rPr>
            <a:t>Lower</a:t>
          </a:r>
          <a:r>
            <a:rPr lang="en-US" sz="1400" baseline="0" dirty="0">
              <a:latin typeface="Myriad Pro" pitchFamily="34" charset="0"/>
            </a:rPr>
            <a:t> Capacity to Generate Income</a:t>
          </a:r>
          <a:endParaRPr lang="en-US" sz="1400" dirty="0">
            <a:latin typeface="Myriad Pro" pitchFamily="34" charset="0"/>
          </a:endParaRPr>
        </a:p>
      </dgm:t>
    </dgm:pt>
    <dgm:pt modelId="{4A84B91E-E659-4CED-B2B0-867BDCF4EA9C}" type="parTrans" cxnId="{86CB9BC8-9AFB-4AB1-878C-DAA188CDDDBA}">
      <dgm:prSet/>
      <dgm:spPr/>
      <dgm:t>
        <a:bodyPr/>
        <a:lstStyle/>
        <a:p>
          <a:endParaRPr lang="en-US"/>
        </a:p>
      </dgm:t>
    </dgm:pt>
    <dgm:pt modelId="{99D80FAB-9292-4717-AE73-6ADE17935B4D}" type="sibTrans" cxnId="{86CB9BC8-9AFB-4AB1-878C-DAA188CDDDBA}">
      <dgm:prSet/>
      <dgm:spPr>
        <a:solidFill>
          <a:srgbClr val="3F687E"/>
        </a:solidFill>
        <a:ln w="28575">
          <a:solidFill>
            <a:srgbClr val="3F687E"/>
          </a:solidFill>
        </a:ln>
      </dgm:spPr>
      <dgm:t>
        <a:bodyPr/>
        <a:lstStyle/>
        <a:p>
          <a:endParaRPr lang="en-US"/>
        </a:p>
      </dgm:t>
    </dgm:pt>
    <dgm:pt modelId="{729A2E71-326F-4035-A43F-0DDFB280938F}">
      <dgm:prSet phldrT="[Text]" custT="1"/>
      <dgm:spPr>
        <a:solidFill>
          <a:srgbClr val="F26724"/>
        </a:solidFill>
      </dgm:spPr>
      <dgm:t>
        <a:bodyPr/>
        <a:lstStyle/>
        <a:p>
          <a:r>
            <a:rPr lang="en-US" sz="1400" dirty="0">
              <a:latin typeface="Myriad Pro" pitchFamily="34" charset="0"/>
            </a:rPr>
            <a:t>Unequal Taxes</a:t>
          </a:r>
        </a:p>
      </dgm:t>
    </dgm:pt>
    <dgm:pt modelId="{4BDBDB79-E964-4C72-BF40-BDBA237B8DD4}" type="parTrans" cxnId="{34DAC12A-CD47-4CA5-BFCC-0789116E831F}">
      <dgm:prSet/>
      <dgm:spPr/>
      <dgm:t>
        <a:bodyPr/>
        <a:lstStyle/>
        <a:p>
          <a:endParaRPr lang="en-US"/>
        </a:p>
      </dgm:t>
    </dgm:pt>
    <dgm:pt modelId="{355BE453-9542-4FB0-8FE9-94315542B526}" type="sibTrans" cxnId="{34DAC12A-CD47-4CA5-BFCC-0789116E831F}">
      <dgm:prSet/>
      <dgm:spPr>
        <a:solidFill>
          <a:srgbClr val="3F687E"/>
        </a:solidFill>
        <a:ln w="38100">
          <a:solidFill>
            <a:srgbClr val="3F687E"/>
          </a:solidFill>
        </a:ln>
      </dgm:spPr>
      <dgm:t>
        <a:bodyPr/>
        <a:lstStyle/>
        <a:p>
          <a:endParaRPr lang="en-US"/>
        </a:p>
      </dgm:t>
    </dgm:pt>
    <dgm:pt modelId="{75F308F5-CD36-4B88-ACCC-ED153AAE1A82}">
      <dgm:prSet phldrT="[Text]"/>
      <dgm:spPr>
        <a:solidFill>
          <a:srgbClr val="F26724"/>
        </a:solidFill>
      </dgm:spPr>
      <dgm:t>
        <a:bodyPr/>
        <a:lstStyle/>
        <a:p>
          <a:r>
            <a:rPr lang="en-US" dirty="0">
              <a:latin typeface="Myriad Pro" pitchFamily="34" charset="0"/>
            </a:rPr>
            <a:t>Debt and Further Loss of Income and Wealth </a:t>
          </a:r>
        </a:p>
      </dgm:t>
    </dgm:pt>
    <dgm:pt modelId="{3B00521D-2B6A-4926-8056-4629762D111B}" type="parTrans" cxnId="{5E973B4A-CC6B-438D-B160-AAA197CCC8B2}">
      <dgm:prSet/>
      <dgm:spPr/>
      <dgm:t>
        <a:bodyPr/>
        <a:lstStyle/>
        <a:p>
          <a:endParaRPr lang="en-US"/>
        </a:p>
      </dgm:t>
    </dgm:pt>
    <dgm:pt modelId="{ED4469CA-0681-4489-BECF-CF19E6D25A1F}" type="sibTrans" cxnId="{5E973B4A-CC6B-438D-B160-AAA197CCC8B2}">
      <dgm:prSet/>
      <dgm:spPr>
        <a:solidFill>
          <a:srgbClr val="3F687E"/>
        </a:solidFill>
        <a:ln>
          <a:noFill/>
        </a:ln>
      </dgm:spPr>
      <dgm:t>
        <a:bodyPr/>
        <a:lstStyle/>
        <a:p>
          <a:endParaRPr lang="en-US"/>
        </a:p>
      </dgm:t>
    </dgm:pt>
    <dgm:pt modelId="{3F04F788-99E6-43D2-B01C-ADD98EA6369F}" type="pres">
      <dgm:prSet presAssocID="{9B33858C-0A78-4481-9FD5-D45EB7210D89}" presName="cycle" presStyleCnt="0">
        <dgm:presLayoutVars>
          <dgm:dir/>
          <dgm:resizeHandles val="exact"/>
        </dgm:presLayoutVars>
      </dgm:prSet>
      <dgm:spPr/>
      <dgm:t>
        <a:bodyPr/>
        <a:lstStyle/>
        <a:p>
          <a:endParaRPr lang="en-US"/>
        </a:p>
      </dgm:t>
    </dgm:pt>
    <dgm:pt modelId="{AF1DD5A9-49F5-49C6-97CC-01FF439ECCF2}" type="pres">
      <dgm:prSet presAssocID="{A98BAD7D-ABE3-4ED1-9C42-D969F657FC71}" presName="dummy" presStyleCnt="0"/>
      <dgm:spPr/>
    </dgm:pt>
    <dgm:pt modelId="{50538136-38C7-4DEB-9784-9B1CFEC2F2C5}" type="pres">
      <dgm:prSet presAssocID="{A98BAD7D-ABE3-4ED1-9C42-D969F657FC71}" presName="node" presStyleLbl="revTx" presStyleIdx="0" presStyleCnt="6" custRadScaleRad="100315" custRadScaleInc="9900">
        <dgm:presLayoutVars>
          <dgm:bulletEnabled val="1"/>
        </dgm:presLayoutVars>
      </dgm:prSet>
      <dgm:spPr/>
      <dgm:t>
        <a:bodyPr/>
        <a:lstStyle/>
        <a:p>
          <a:endParaRPr lang="en-US"/>
        </a:p>
      </dgm:t>
    </dgm:pt>
    <dgm:pt modelId="{1C500870-8E09-40C6-B66B-238503BE891B}" type="pres">
      <dgm:prSet presAssocID="{61F6722C-0561-469E-AE96-0E5C5FDCE982}" presName="sibTrans" presStyleLbl="node1" presStyleIdx="0" presStyleCnt="6"/>
      <dgm:spPr/>
      <dgm:t>
        <a:bodyPr/>
        <a:lstStyle/>
        <a:p>
          <a:endParaRPr lang="en-US"/>
        </a:p>
      </dgm:t>
    </dgm:pt>
    <dgm:pt modelId="{AE880EC5-503D-428F-B29F-E6BDCB80AFFD}" type="pres">
      <dgm:prSet presAssocID="{2DDAC0C8-CE91-490B-A658-CF661D877B45}" presName="dummy" presStyleCnt="0"/>
      <dgm:spPr/>
    </dgm:pt>
    <dgm:pt modelId="{384E366F-4BB7-4810-BADD-4FD0D844DC36}" type="pres">
      <dgm:prSet presAssocID="{2DDAC0C8-CE91-490B-A658-CF661D877B45}" presName="node" presStyleLbl="revTx" presStyleIdx="1" presStyleCnt="6" custScaleX="129289" custScaleY="117622">
        <dgm:presLayoutVars>
          <dgm:bulletEnabled val="1"/>
        </dgm:presLayoutVars>
      </dgm:prSet>
      <dgm:spPr/>
      <dgm:t>
        <a:bodyPr/>
        <a:lstStyle/>
        <a:p>
          <a:endParaRPr lang="en-US"/>
        </a:p>
      </dgm:t>
    </dgm:pt>
    <dgm:pt modelId="{D16E58E5-53CD-4E15-BFC9-336E9DEE675B}" type="pres">
      <dgm:prSet presAssocID="{6CE75136-9200-4572-B201-E1BD5EE79F7C}" presName="sibTrans" presStyleLbl="node1" presStyleIdx="1" presStyleCnt="6"/>
      <dgm:spPr/>
      <dgm:t>
        <a:bodyPr/>
        <a:lstStyle/>
        <a:p>
          <a:endParaRPr lang="en-US"/>
        </a:p>
      </dgm:t>
    </dgm:pt>
    <dgm:pt modelId="{84637A7E-A3C3-4882-AC31-A231379BD90A}" type="pres">
      <dgm:prSet presAssocID="{CC5CBCA5-1153-44B2-809E-41FD2DDB11B7}" presName="dummy" presStyleCnt="0"/>
      <dgm:spPr/>
    </dgm:pt>
    <dgm:pt modelId="{0D4D5F0D-2A03-40E8-8E82-19C683E33DCB}" type="pres">
      <dgm:prSet presAssocID="{CC5CBCA5-1153-44B2-809E-41FD2DDB11B7}" presName="node" presStyleLbl="revTx" presStyleIdx="2" presStyleCnt="6">
        <dgm:presLayoutVars>
          <dgm:bulletEnabled val="1"/>
        </dgm:presLayoutVars>
      </dgm:prSet>
      <dgm:spPr/>
      <dgm:t>
        <a:bodyPr/>
        <a:lstStyle/>
        <a:p>
          <a:endParaRPr lang="en-US"/>
        </a:p>
      </dgm:t>
    </dgm:pt>
    <dgm:pt modelId="{E680FA1B-443A-46AB-A841-9F070DE2630A}" type="pres">
      <dgm:prSet presAssocID="{FB5762ED-6CF1-4E23-97FB-0967920843CD}" presName="sibTrans" presStyleLbl="node1" presStyleIdx="2" presStyleCnt="6"/>
      <dgm:spPr/>
      <dgm:t>
        <a:bodyPr/>
        <a:lstStyle/>
        <a:p>
          <a:endParaRPr lang="en-US"/>
        </a:p>
      </dgm:t>
    </dgm:pt>
    <dgm:pt modelId="{54C0274D-672F-4DA9-8735-0A4C30A46035}" type="pres">
      <dgm:prSet presAssocID="{53B559F6-A4FF-4B53-B475-E357CDF4B814}" presName="dummy" presStyleCnt="0"/>
      <dgm:spPr/>
    </dgm:pt>
    <dgm:pt modelId="{8B421E7C-9990-4AD1-8DCB-097DA44F135A}" type="pres">
      <dgm:prSet presAssocID="{53B559F6-A4FF-4B53-B475-E357CDF4B814}" presName="node" presStyleLbl="revTx" presStyleIdx="3" presStyleCnt="6" custScaleX="114734" custScaleY="114273">
        <dgm:presLayoutVars>
          <dgm:bulletEnabled val="1"/>
        </dgm:presLayoutVars>
      </dgm:prSet>
      <dgm:spPr/>
      <dgm:t>
        <a:bodyPr/>
        <a:lstStyle/>
        <a:p>
          <a:endParaRPr lang="en-US"/>
        </a:p>
      </dgm:t>
    </dgm:pt>
    <dgm:pt modelId="{069413F3-F3E0-4E8E-A8B5-707D75526A79}" type="pres">
      <dgm:prSet presAssocID="{99D80FAB-9292-4717-AE73-6ADE17935B4D}" presName="sibTrans" presStyleLbl="node1" presStyleIdx="3" presStyleCnt="6"/>
      <dgm:spPr/>
      <dgm:t>
        <a:bodyPr/>
        <a:lstStyle/>
        <a:p>
          <a:endParaRPr lang="en-US"/>
        </a:p>
      </dgm:t>
    </dgm:pt>
    <dgm:pt modelId="{7E7C23FA-4D1E-421D-90F6-4A13275FF70C}" type="pres">
      <dgm:prSet presAssocID="{729A2E71-326F-4035-A43F-0DDFB280938F}" presName="dummy" presStyleCnt="0"/>
      <dgm:spPr/>
    </dgm:pt>
    <dgm:pt modelId="{0BD0F233-D8B1-498D-99A9-5624F467243E}" type="pres">
      <dgm:prSet presAssocID="{729A2E71-326F-4035-A43F-0DDFB280938F}" presName="node" presStyleLbl="revTx" presStyleIdx="4" presStyleCnt="6" custScaleX="114376" custScaleY="96245" custRadScaleRad="100096" custRadScaleInc="-12208">
        <dgm:presLayoutVars>
          <dgm:bulletEnabled val="1"/>
        </dgm:presLayoutVars>
      </dgm:prSet>
      <dgm:spPr/>
      <dgm:t>
        <a:bodyPr/>
        <a:lstStyle/>
        <a:p>
          <a:endParaRPr lang="en-US"/>
        </a:p>
      </dgm:t>
    </dgm:pt>
    <dgm:pt modelId="{501F3A37-A275-4A6C-8B90-94D724947012}" type="pres">
      <dgm:prSet presAssocID="{355BE453-9542-4FB0-8FE9-94315542B526}" presName="sibTrans" presStyleLbl="node1" presStyleIdx="4" presStyleCnt="6"/>
      <dgm:spPr/>
      <dgm:t>
        <a:bodyPr/>
        <a:lstStyle/>
        <a:p>
          <a:endParaRPr lang="en-US"/>
        </a:p>
      </dgm:t>
    </dgm:pt>
    <dgm:pt modelId="{9E160637-2D3E-4020-9FF7-60F385AC8F31}" type="pres">
      <dgm:prSet presAssocID="{75F308F5-CD36-4B88-ACCC-ED153AAE1A82}" presName="dummy" presStyleCnt="0"/>
      <dgm:spPr/>
    </dgm:pt>
    <dgm:pt modelId="{95142568-FAF5-4A78-8654-1D9192924565}" type="pres">
      <dgm:prSet presAssocID="{75F308F5-CD36-4B88-ACCC-ED153AAE1A82}" presName="node" presStyleLbl="revTx" presStyleIdx="5" presStyleCnt="6" custScaleX="114734" custScaleY="114273">
        <dgm:presLayoutVars>
          <dgm:bulletEnabled val="1"/>
        </dgm:presLayoutVars>
      </dgm:prSet>
      <dgm:spPr/>
      <dgm:t>
        <a:bodyPr/>
        <a:lstStyle/>
        <a:p>
          <a:endParaRPr lang="en-US"/>
        </a:p>
      </dgm:t>
    </dgm:pt>
    <dgm:pt modelId="{05B7DE6F-9A3D-4C2D-A87E-45D788CD8727}" type="pres">
      <dgm:prSet presAssocID="{ED4469CA-0681-4489-BECF-CF19E6D25A1F}" presName="sibTrans" presStyleLbl="node1" presStyleIdx="5" presStyleCnt="6"/>
      <dgm:spPr/>
      <dgm:t>
        <a:bodyPr/>
        <a:lstStyle/>
        <a:p>
          <a:endParaRPr lang="en-US"/>
        </a:p>
      </dgm:t>
    </dgm:pt>
  </dgm:ptLst>
  <dgm:cxnLst>
    <dgm:cxn modelId="{9A1F85EF-6B10-4D20-926B-FF8EF7FE00E2}" type="presOf" srcId="{61F6722C-0561-469E-AE96-0E5C5FDCE982}" destId="{1C500870-8E09-40C6-B66B-238503BE891B}" srcOrd="0" destOrd="0" presId="urn:microsoft.com/office/officeart/2005/8/layout/cycle1"/>
    <dgm:cxn modelId="{0DDB701B-8E1F-4AA0-B9AA-52BF583449E7}" type="presOf" srcId="{6CE75136-9200-4572-B201-E1BD5EE79F7C}" destId="{D16E58E5-53CD-4E15-BFC9-336E9DEE675B}" srcOrd="0" destOrd="0" presId="urn:microsoft.com/office/officeart/2005/8/layout/cycle1"/>
    <dgm:cxn modelId="{74AFD971-DDBE-4FDE-84F4-0D1E9B4D4E89}" type="presOf" srcId="{9B33858C-0A78-4481-9FD5-D45EB7210D89}" destId="{3F04F788-99E6-43D2-B01C-ADD98EA6369F}" srcOrd="0" destOrd="0" presId="urn:microsoft.com/office/officeart/2005/8/layout/cycle1"/>
    <dgm:cxn modelId="{34DAC12A-CD47-4CA5-BFCC-0789116E831F}" srcId="{9B33858C-0A78-4481-9FD5-D45EB7210D89}" destId="{729A2E71-326F-4035-A43F-0DDFB280938F}" srcOrd="4" destOrd="0" parTransId="{4BDBDB79-E964-4C72-BF40-BDBA237B8DD4}" sibTransId="{355BE453-9542-4FB0-8FE9-94315542B526}"/>
    <dgm:cxn modelId="{5806BB89-EF7E-44DF-8D6B-33E033309825}" srcId="{9B33858C-0A78-4481-9FD5-D45EB7210D89}" destId="{A98BAD7D-ABE3-4ED1-9C42-D969F657FC71}" srcOrd="0" destOrd="0" parTransId="{C659E2D5-29A2-498C-BB86-AEBF01758FAF}" sibTransId="{61F6722C-0561-469E-AE96-0E5C5FDCE982}"/>
    <dgm:cxn modelId="{C881FEC0-710A-41F8-8EBB-48A39BF8C5FD}" srcId="{9B33858C-0A78-4481-9FD5-D45EB7210D89}" destId="{2DDAC0C8-CE91-490B-A658-CF661D877B45}" srcOrd="1" destOrd="0" parTransId="{D00782F9-A5DF-45EF-9368-06656BFCC77D}" sibTransId="{6CE75136-9200-4572-B201-E1BD5EE79F7C}"/>
    <dgm:cxn modelId="{501DA469-201A-4237-8AAA-753B92AAD075}" type="presOf" srcId="{CC5CBCA5-1153-44B2-809E-41FD2DDB11B7}" destId="{0D4D5F0D-2A03-40E8-8E82-19C683E33DCB}" srcOrd="0" destOrd="0" presId="urn:microsoft.com/office/officeart/2005/8/layout/cycle1"/>
    <dgm:cxn modelId="{7BFB819D-A0AB-4DCB-ABF0-C98DA69022DA}" type="presOf" srcId="{53B559F6-A4FF-4B53-B475-E357CDF4B814}" destId="{8B421E7C-9990-4AD1-8DCB-097DA44F135A}" srcOrd="0" destOrd="0" presId="urn:microsoft.com/office/officeart/2005/8/layout/cycle1"/>
    <dgm:cxn modelId="{C5B0EBC3-F18C-49AF-942F-F9E6F64077CA}" type="presOf" srcId="{FB5762ED-6CF1-4E23-97FB-0967920843CD}" destId="{E680FA1B-443A-46AB-A841-9F070DE2630A}" srcOrd="0" destOrd="0" presId="urn:microsoft.com/office/officeart/2005/8/layout/cycle1"/>
    <dgm:cxn modelId="{50489468-F519-4E95-8C5E-7EF4E322B2F7}" type="presOf" srcId="{2DDAC0C8-CE91-490B-A658-CF661D877B45}" destId="{384E366F-4BB7-4810-BADD-4FD0D844DC36}" srcOrd="0" destOrd="0" presId="urn:microsoft.com/office/officeart/2005/8/layout/cycle1"/>
    <dgm:cxn modelId="{86CB9BC8-9AFB-4AB1-878C-DAA188CDDDBA}" srcId="{9B33858C-0A78-4481-9FD5-D45EB7210D89}" destId="{53B559F6-A4FF-4B53-B475-E357CDF4B814}" srcOrd="3" destOrd="0" parTransId="{4A84B91E-E659-4CED-B2B0-867BDCF4EA9C}" sibTransId="{99D80FAB-9292-4717-AE73-6ADE17935B4D}"/>
    <dgm:cxn modelId="{B2664B72-C5A6-4007-8531-919D65EBCAD7}" type="presOf" srcId="{99D80FAB-9292-4717-AE73-6ADE17935B4D}" destId="{069413F3-F3E0-4E8E-A8B5-707D75526A79}" srcOrd="0" destOrd="0" presId="urn:microsoft.com/office/officeart/2005/8/layout/cycle1"/>
    <dgm:cxn modelId="{F8A78951-AC6E-4F44-AFB4-5FED4D2A2310}" type="presOf" srcId="{A98BAD7D-ABE3-4ED1-9C42-D969F657FC71}" destId="{50538136-38C7-4DEB-9784-9B1CFEC2F2C5}" srcOrd="0" destOrd="0" presId="urn:microsoft.com/office/officeart/2005/8/layout/cycle1"/>
    <dgm:cxn modelId="{A5C09C65-9947-44A7-BA86-67A11B5706C4}" type="presOf" srcId="{75F308F5-CD36-4B88-ACCC-ED153AAE1A82}" destId="{95142568-FAF5-4A78-8654-1D9192924565}" srcOrd="0" destOrd="0" presId="urn:microsoft.com/office/officeart/2005/8/layout/cycle1"/>
    <dgm:cxn modelId="{574C726E-920A-4E83-83A7-6E85F01A3EC9}" type="presOf" srcId="{729A2E71-326F-4035-A43F-0DDFB280938F}" destId="{0BD0F233-D8B1-498D-99A9-5624F467243E}" srcOrd="0" destOrd="0" presId="urn:microsoft.com/office/officeart/2005/8/layout/cycle1"/>
    <dgm:cxn modelId="{E0B64FF1-6781-4FAB-A4BA-7AC322F618D4}" type="presOf" srcId="{ED4469CA-0681-4489-BECF-CF19E6D25A1F}" destId="{05B7DE6F-9A3D-4C2D-A87E-45D788CD8727}" srcOrd="0" destOrd="0" presId="urn:microsoft.com/office/officeart/2005/8/layout/cycle1"/>
    <dgm:cxn modelId="{36B32B9D-EDF5-4776-A7E4-98ABA8A1AB91}" type="presOf" srcId="{355BE453-9542-4FB0-8FE9-94315542B526}" destId="{501F3A37-A275-4A6C-8B90-94D724947012}" srcOrd="0" destOrd="0" presId="urn:microsoft.com/office/officeart/2005/8/layout/cycle1"/>
    <dgm:cxn modelId="{771AD68F-D0A1-4212-949D-CD462E71C997}" srcId="{9B33858C-0A78-4481-9FD5-D45EB7210D89}" destId="{CC5CBCA5-1153-44B2-809E-41FD2DDB11B7}" srcOrd="2" destOrd="0" parTransId="{2E8739EA-9412-4BF4-8E59-508620AA4061}" sibTransId="{FB5762ED-6CF1-4E23-97FB-0967920843CD}"/>
    <dgm:cxn modelId="{5E973B4A-CC6B-438D-B160-AAA197CCC8B2}" srcId="{9B33858C-0A78-4481-9FD5-D45EB7210D89}" destId="{75F308F5-CD36-4B88-ACCC-ED153AAE1A82}" srcOrd="5" destOrd="0" parTransId="{3B00521D-2B6A-4926-8056-4629762D111B}" sibTransId="{ED4469CA-0681-4489-BECF-CF19E6D25A1F}"/>
    <dgm:cxn modelId="{3648CF3B-C5EA-479F-87B0-79096AF585FD}" type="presParOf" srcId="{3F04F788-99E6-43D2-B01C-ADD98EA6369F}" destId="{AF1DD5A9-49F5-49C6-97CC-01FF439ECCF2}" srcOrd="0" destOrd="0" presId="urn:microsoft.com/office/officeart/2005/8/layout/cycle1"/>
    <dgm:cxn modelId="{BB40AFC8-5B3F-4AA7-AF49-C853288FAD7C}" type="presParOf" srcId="{3F04F788-99E6-43D2-B01C-ADD98EA6369F}" destId="{50538136-38C7-4DEB-9784-9B1CFEC2F2C5}" srcOrd="1" destOrd="0" presId="urn:microsoft.com/office/officeart/2005/8/layout/cycle1"/>
    <dgm:cxn modelId="{7EA29C39-379F-456F-A303-FCA394AC91FE}" type="presParOf" srcId="{3F04F788-99E6-43D2-B01C-ADD98EA6369F}" destId="{1C500870-8E09-40C6-B66B-238503BE891B}" srcOrd="2" destOrd="0" presId="urn:microsoft.com/office/officeart/2005/8/layout/cycle1"/>
    <dgm:cxn modelId="{B657E480-12F1-41F3-967A-572CDF1A5441}" type="presParOf" srcId="{3F04F788-99E6-43D2-B01C-ADD98EA6369F}" destId="{AE880EC5-503D-428F-B29F-E6BDCB80AFFD}" srcOrd="3" destOrd="0" presId="urn:microsoft.com/office/officeart/2005/8/layout/cycle1"/>
    <dgm:cxn modelId="{9718611A-2112-45E7-B23F-8ED4620C1E0C}" type="presParOf" srcId="{3F04F788-99E6-43D2-B01C-ADD98EA6369F}" destId="{384E366F-4BB7-4810-BADD-4FD0D844DC36}" srcOrd="4" destOrd="0" presId="urn:microsoft.com/office/officeart/2005/8/layout/cycle1"/>
    <dgm:cxn modelId="{D7DF1C12-82AA-4458-AD86-D09BADCA13DB}" type="presParOf" srcId="{3F04F788-99E6-43D2-B01C-ADD98EA6369F}" destId="{D16E58E5-53CD-4E15-BFC9-336E9DEE675B}" srcOrd="5" destOrd="0" presId="urn:microsoft.com/office/officeart/2005/8/layout/cycle1"/>
    <dgm:cxn modelId="{D7140F33-2B9F-4158-930B-F2D9F9E64821}" type="presParOf" srcId="{3F04F788-99E6-43D2-B01C-ADD98EA6369F}" destId="{84637A7E-A3C3-4882-AC31-A231379BD90A}" srcOrd="6" destOrd="0" presId="urn:microsoft.com/office/officeart/2005/8/layout/cycle1"/>
    <dgm:cxn modelId="{9555CFF9-0778-47B7-9632-987407097510}" type="presParOf" srcId="{3F04F788-99E6-43D2-B01C-ADD98EA6369F}" destId="{0D4D5F0D-2A03-40E8-8E82-19C683E33DCB}" srcOrd="7" destOrd="0" presId="urn:microsoft.com/office/officeart/2005/8/layout/cycle1"/>
    <dgm:cxn modelId="{049C39DC-4C4F-4F54-9E3E-6378BE702F92}" type="presParOf" srcId="{3F04F788-99E6-43D2-B01C-ADD98EA6369F}" destId="{E680FA1B-443A-46AB-A841-9F070DE2630A}" srcOrd="8" destOrd="0" presId="urn:microsoft.com/office/officeart/2005/8/layout/cycle1"/>
    <dgm:cxn modelId="{1875597F-43CD-475F-890F-D28C6AB8E386}" type="presParOf" srcId="{3F04F788-99E6-43D2-B01C-ADD98EA6369F}" destId="{54C0274D-672F-4DA9-8735-0A4C30A46035}" srcOrd="9" destOrd="0" presId="urn:microsoft.com/office/officeart/2005/8/layout/cycle1"/>
    <dgm:cxn modelId="{CFC7E35E-D41B-4BD4-9ADE-D6C58B6D0205}" type="presParOf" srcId="{3F04F788-99E6-43D2-B01C-ADD98EA6369F}" destId="{8B421E7C-9990-4AD1-8DCB-097DA44F135A}" srcOrd="10" destOrd="0" presId="urn:microsoft.com/office/officeart/2005/8/layout/cycle1"/>
    <dgm:cxn modelId="{5BC4B583-3252-4630-9554-DA7D8B23DCCD}" type="presParOf" srcId="{3F04F788-99E6-43D2-B01C-ADD98EA6369F}" destId="{069413F3-F3E0-4E8E-A8B5-707D75526A79}" srcOrd="11" destOrd="0" presId="urn:microsoft.com/office/officeart/2005/8/layout/cycle1"/>
    <dgm:cxn modelId="{15A4A822-7D85-4004-A097-54F60C1AA328}" type="presParOf" srcId="{3F04F788-99E6-43D2-B01C-ADD98EA6369F}" destId="{7E7C23FA-4D1E-421D-90F6-4A13275FF70C}" srcOrd="12" destOrd="0" presId="urn:microsoft.com/office/officeart/2005/8/layout/cycle1"/>
    <dgm:cxn modelId="{DB4CCC42-6137-472D-86DC-9E44171B01CA}" type="presParOf" srcId="{3F04F788-99E6-43D2-B01C-ADD98EA6369F}" destId="{0BD0F233-D8B1-498D-99A9-5624F467243E}" srcOrd="13" destOrd="0" presId="urn:microsoft.com/office/officeart/2005/8/layout/cycle1"/>
    <dgm:cxn modelId="{EBA4C8D8-E734-4F39-8075-500D66431548}" type="presParOf" srcId="{3F04F788-99E6-43D2-B01C-ADD98EA6369F}" destId="{501F3A37-A275-4A6C-8B90-94D724947012}" srcOrd="14" destOrd="0" presId="urn:microsoft.com/office/officeart/2005/8/layout/cycle1"/>
    <dgm:cxn modelId="{215CD0B4-1639-4C72-AFCC-7A70623091F9}" type="presParOf" srcId="{3F04F788-99E6-43D2-B01C-ADD98EA6369F}" destId="{9E160637-2D3E-4020-9FF7-60F385AC8F31}" srcOrd="15" destOrd="0" presId="urn:microsoft.com/office/officeart/2005/8/layout/cycle1"/>
    <dgm:cxn modelId="{D7C16E6D-A071-47D0-80DD-F844DF6CD7B9}" type="presParOf" srcId="{3F04F788-99E6-43D2-B01C-ADD98EA6369F}" destId="{95142568-FAF5-4A78-8654-1D9192924565}" srcOrd="16" destOrd="0" presId="urn:microsoft.com/office/officeart/2005/8/layout/cycle1"/>
    <dgm:cxn modelId="{8B25B94B-FFFE-4E6E-B710-58D4BD187A1C}" type="presParOf" srcId="{3F04F788-99E6-43D2-B01C-ADD98EA6369F}" destId="{05B7DE6F-9A3D-4C2D-A87E-45D788CD8727}" srcOrd="17"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38136-38C7-4DEB-9784-9B1CFEC2F2C5}">
      <dsp:nvSpPr>
        <dsp:cNvPr id="0" name=""/>
        <dsp:cNvSpPr/>
      </dsp:nvSpPr>
      <dsp:spPr>
        <a:xfrm>
          <a:off x="4291434" y="41694"/>
          <a:ext cx="920315" cy="920315"/>
        </a:xfrm>
        <a:prstGeom prst="rect">
          <a:avLst/>
        </a:prstGeom>
        <a:solidFill>
          <a:srgbClr val="F26724"/>
        </a:solid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latin typeface="Myriad Pro" pitchFamily="34" charset="0"/>
            </a:rPr>
            <a:t>Initial Inequalities </a:t>
          </a:r>
        </a:p>
      </dsp:txBody>
      <dsp:txXfrm>
        <a:off x="4291434" y="41694"/>
        <a:ext cx="920315" cy="920315"/>
      </dsp:txXfrm>
    </dsp:sp>
    <dsp:sp modelId="{1C500870-8E09-40C6-B66B-238503BE891B}">
      <dsp:nvSpPr>
        <dsp:cNvPr id="0" name=""/>
        <dsp:cNvSpPr/>
      </dsp:nvSpPr>
      <dsp:spPr>
        <a:xfrm>
          <a:off x="1411125" y="-12813"/>
          <a:ext cx="4492811" cy="4492811"/>
        </a:xfrm>
        <a:prstGeom prst="circularArrow">
          <a:avLst>
            <a:gd name="adj1" fmla="val 3994"/>
            <a:gd name="adj2" fmla="val 250602"/>
            <a:gd name="adj3" fmla="val 20456601"/>
            <a:gd name="adj4" fmla="val 19154241"/>
            <a:gd name="adj5" fmla="val 4660"/>
          </a:avLst>
        </a:prstGeom>
        <a:solidFill>
          <a:srgbClr val="3F687E"/>
        </a:solidFill>
        <a:ln w="38100" cap="flat" cmpd="sng" algn="ctr">
          <a:solidFill>
            <a:srgbClr val="3F687E"/>
          </a:solidFill>
          <a:prstDash val="solid"/>
        </a:ln>
        <a:effectLst/>
      </dsp:spPr>
      <dsp:style>
        <a:lnRef idx="2">
          <a:scrgbClr r="0" g="0" b="0"/>
        </a:lnRef>
        <a:fillRef idx="1">
          <a:scrgbClr r="0" g="0" b="0"/>
        </a:fillRef>
        <a:effectRef idx="0">
          <a:scrgbClr r="0" g="0" b="0"/>
        </a:effectRef>
        <a:fontRef idx="minor">
          <a:schemeClr val="lt1"/>
        </a:fontRef>
      </dsp:style>
    </dsp:sp>
    <dsp:sp modelId="{384E366F-4BB7-4810-BADD-4FD0D844DC36}">
      <dsp:nvSpPr>
        <dsp:cNvPr id="0" name=""/>
        <dsp:cNvSpPr/>
      </dsp:nvSpPr>
      <dsp:spPr>
        <a:xfrm>
          <a:off x="5118443" y="1706653"/>
          <a:ext cx="1189867" cy="1082493"/>
        </a:xfrm>
        <a:prstGeom prst="rect">
          <a:avLst/>
        </a:prstGeom>
        <a:solidFill>
          <a:srgbClr val="F26724"/>
        </a:solid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latin typeface="Myriad Pro" pitchFamily="34" charset="0"/>
            </a:rPr>
            <a:t>Lower Income, Lower Assets, Lower Quality of Education </a:t>
          </a:r>
        </a:p>
      </dsp:txBody>
      <dsp:txXfrm>
        <a:off x="5118443" y="1706653"/>
        <a:ext cx="1189867" cy="1082493"/>
      </dsp:txXfrm>
    </dsp:sp>
    <dsp:sp modelId="{D16E58E5-53CD-4E15-BFC9-336E9DEE675B}">
      <dsp:nvSpPr>
        <dsp:cNvPr id="0" name=""/>
        <dsp:cNvSpPr/>
      </dsp:nvSpPr>
      <dsp:spPr>
        <a:xfrm>
          <a:off x="1414982" y="1494"/>
          <a:ext cx="4492811" cy="4492811"/>
        </a:xfrm>
        <a:prstGeom prst="circularArrow">
          <a:avLst>
            <a:gd name="adj1" fmla="val 3994"/>
            <a:gd name="adj2" fmla="val 250602"/>
            <a:gd name="adj3" fmla="val 2365009"/>
            <a:gd name="adj4" fmla="val 917622"/>
            <a:gd name="adj5" fmla="val 4660"/>
          </a:avLst>
        </a:prstGeom>
        <a:solidFill>
          <a:srgbClr val="3F687E"/>
        </a:solidFill>
        <a:ln w="38100" cap="flat" cmpd="sng" algn="ctr">
          <a:solidFill>
            <a:srgbClr val="3F687E"/>
          </a:solidFill>
          <a:prstDash val="solid"/>
        </a:ln>
        <a:effectLst/>
      </dsp:spPr>
      <dsp:style>
        <a:lnRef idx="2">
          <a:scrgbClr r="0" g="0" b="0"/>
        </a:lnRef>
        <a:fillRef idx="1">
          <a:scrgbClr r="0" g="0" b="0"/>
        </a:fillRef>
        <a:effectRef idx="0">
          <a:scrgbClr r="0" g="0" b="0"/>
        </a:effectRef>
        <a:fontRef idx="minor">
          <a:schemeClr val="lt1"/>
        </a:fontRef>
      </dsp:style>
    </dsp:sp>
    <dsp:sp modelId="{0D4D5F0D-2A03-40E8-8E82-19C683E33DCB}">
      <dsp:nvSpPr>
        <dsp:cNvPr id="0" name=""/>
        <dsp:cNvSpPr/>
      </dsp:nvSpPr>
      <dsp:spPr>
        <a:xfrm>
          <a:off x="4227224" y="3564816"/>
          <a:ext cx="920315" cy="920315"/>
        </a:xfrm>
        <a:prstGeom prst="rect">
          <a:avLst/>
        </a:prstGeom>
        <a:solidFill>
          <a:srgbClr val="F26724"/>
        </a:solid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latin typeface="Myriad Pro" pitchFamily="34" charset="0"/>
            </a:rPr>
            <a:t>Low Capital Formation</a:t>
          </a:r>
        </a:p>
      </dsp:txBody>
      <dsp:txXfrm>
        <a:off x="4227224" y="3564816"/>
        <a:ext cx="920315" cy="920315"/>
      </dsp:txXfrm>
    </dsp:sp>
    <dsp:sp modelId="{E680FA1B-443A-46AB-A841-9F070DE2630A}">
      <dsp:nvSpPr>
        <dsp:cNvPr id="0" name=""/>
        <dsp:cNvSpPr/>
      </dsp:nvSpPr>
      <dsp:spPr>
        <a:xfrm>
          <a:off x="1414982" y="1494"/>
          <a:ext cx="4492811" cy="4492811"/>
        </a:xfrm>
        <a:prstGeom prst="circularArrow">
          <a:avLst>
            <a:gd name="adj1" fmla="val 3994"/>
            <a:gd name="adj2" fmla="val 250602"/>
            <a:gd name="adj3" fmla="val 5992188"/>
            <a:gd name="adj4" fmla="val 4439596"/>
            <a:gd name="adj5" fmla="val 4660"/>
          </a:avLst>
        </a:prstGeom>
        <a:solidFill>
          <a:srgbClr val="3F687E"/>
        </a:solidFill>
        <a:ln w="28575" cap="flat" cmpd="sng" algn="ctr">
          <a:solidFill>
            <a:srgbClr val="3F687E"/>
          </a:solidFill>
          <a:prstDash val="solid"/>
        </a:ln>
        <a:effectLst/>
      </dsp:spPr>
      <dsp:style>
        <a:lnRef idx="2">
          <a:scrgbClr r="0" g="0" b="0"/>
        </a:lnRef>
        <a:fillRef idx="1">
          <a:scrgbClr r="0" g="0" b="0"/>
        </a:fillRef>
        <a:effectRef idx="0">
          <a:scrgbClr r="0" g="0" b="0"/>
        </a:effectRef>
        <a:fontRef idx="minor">
          <a:schemeClr val="lt1"/>
        </a:fontRef>
      </dsp:style>
    </dsp:sp>
    <dsp:sp modelId="{8B421E7C-9990-4AD1-8DCB-097DA44F135A}">
      <dsp:nvSpPr>
        <dsp:cNvPr id="0" name=""/>
        <dsp:cNvSpPr/>
      </dsp:nvSpPr>
      <dsp:spPr>
        <a:xfrm>
          <a:off x="2107436" y="3499138"/>
          <a:ext cx="1055915" cy="1051672"/>
        </a:xfrm>
        <a:prstGeom prst="rect">
          <a:avLst/>
        </a:prstGeom>
        <a:solidFill>
          <a:srgbClr val="F26724"/>
        </a:solid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latin typeface="Myriad Pro" pitchFamily="34" charset="0"/>
            </a:rPr>
            <a:t>Lower</a:t>
          </a:r>
          <a:r>
            <a:rPr lang="en-US" sz="1400" kern="1200" baseline="0" dirty="0">
              <a:latin typeface="Myriad Pro" pitchFamily="34" charset="0"/>
            </a:rPr>
            <a:t> Capacity to Generate Income</a:t>
          </a:r>
          <a:endParaRPr lang="en-US" sz="1400" kern="1200" dirty="0">
            <a:latin typeface="Myriad Pro" pitchFamily="34" charset="0"/>
          </a:endParaRPr>
        </a:p>
      </dsp:txBody>
      <dsp:txXfrm>
        <a:off x="2107436" y="3499138"/>
        <a:ext cx="1055915" cy="1051672"/>
      </dsp:txXfrm>
    </dsp:sp>
    <dsp:sp modelId="{069413F3-F3E0-4E8E-A8B5-707D75526A79}">
      <dsp:nvSpPr>
        <dsp:cNvPr id="0" name=""/>
        <dsp:cNvSpPr/>
      </dsp:nvSpPr>
      <dsp:spPr>
        <a:xfrm>
          <a:off x="1412024" y="-1928"/>
          <a:ext cx="4492811" cy="4492811"/>
        </a:xfrm>
        <a:prstGeom prst="circularArrow">
          <a:avLst>
            <a:gd name="adj1" fmla="val 3994"/>
            <a:gd name="adj2" fmla="val 250602"/>
            <a:gd name="adj3" fmla="val 9644699"/>
            <a:gd name="adj4" fmla="val 8345977"/>
            <a:gd name="adj5" fmla="val 4660"/>
          </a:avLst>
        </a:prstGeom>
        <a:solidFill>
          <a:srgbClr val="3F687E"/>
        </a:solidFill>
        <a:ln w="28575" cap="flat" cmpd="sng" algn="ctr">
          <a:solidFill>
            <a:srgbClr val="3F687E"/>
          </a:solidFill>
          <a:prstDash val="solid"/>
        </a:ln>
        <a:effectLst/>
      </dsp:spPr>
      <dsp:style>
        <a:lnRef idx="2">
          <a:scrgbClr r="0" g="0" b="0"/>
        </a:lnRef>
        <a:fillRef idx="1">
          <a:scrgbClr r="0" g="0" b="0"/>
        </a:fillRef>
        <a:effectRef idx="0">
          <a:scrgbClr r="0" g="0" b="0"/>
        </a:effectRef>
        <a:fontRef idx="minor">
          <a:schemeClr val="lt1"/>
        </a:fontRef>
      </dsp:style>
    </dsp:sp>
    <dsp:sp modelId="{0BD0F233-D8B1-498D-99A9-5624F467243E}">
      <dsp:nvSpPr>
        <dsp:cNvPr id="0" name=""/>
        <dsp:cNvSpPr/>
      </dsp:nvSpPr>
      <dsp:spPr>
        <a:xfrm>
          <a:off x="1082983" y="1892521"/>
          <a:ext cx="1052620" cy="885758"/>
        </a:xfrm>
        <a:prstGeom prst="rect">
          <a:avLst/>
        </a:prstGeom>
        <a:solidFill>
          <a:srgbClr val="F26724"/>
        </a:solid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latin typeface="Myriad Pro" pitchFamily="34" charset="0"/>
            </a:rPr>
            <a:t>Unequal Taxes</a:t>
          </a:r>
        </a:p>
      </dsp:txBody>
      <dsp:txXfrm>
        <a:off x="1082983" y="1892521"/>
        <a:ext cx="1052620" cy="885758"/>
      </dsp:txXfrm>
    </dsp:sp>
    <dsp:sp modelId="{501F3A37-A275-4A6C-8B90-94D724947012}">
      <dsp:nvSpPr>
        <dsp:cNvPr id="0" name=""/>
        <dsp:cNvSpPr/>
      </dsp:nvSpPr>
      <dsp:spPr>
        <a:xfrm>
          <a:off x="1412468" y="4403"/>
          <a:ext cx="4492811" cy="4492811"/>
        </a:xfrm>
        <a:prstGeom prst="circularArrow">
          <a:avLst>
            <a:gd name="adj1" fmla="val 3994"/>
            <a:gd name="adj2" fmla="val 250602"/>
            <a:gd name="adj3" fmla="val 13002284"/>
            <a:gd name="adj4" fmla="val 11403341"/>
            <a:gd name="adj5" fmla="val 4660"/>
          </a:avLst>
        </a:prstGeom>
        <a:solidFill>
          <a:srgbClr val="3F687E"/>
        </a:solidFill>
        <a:ln w="38100" cap="flat" cmpd="sng" algn="ctr">
          <a:solidFill>
            <a:srgbClr val="3F687E"/>
          </a:solidFill>
          <a:prstDash val="solid"/>
        </a:ln>
        <a:effectLst/>
      </dsp:spPr>
      <dsp:style>
        <a:lnRef idx="2">
          <a:scrgbClr r="0" g="0" b="0"/>
        </a:lnRef>
        <a:fillRef idx="1">
          <a:scrgbClr r="0" g="0" b="0"/>
        </a:fillRef>
        <a:effectRef idx="0">
          <a:scrgbClr r="0" g="0" b="0"/>
        </a:effectRef>
        <a:fontRef idx="minor">
          <a:schemeClr val="lt1"/>
        </a:fontRef>
      </dsp:style>
    </dsp:sp>
    <dsp:sp modelId="{95142568-FAF5-4A78-8654-1D9192924565}">
      <dsp:nvSpPr>
        <dsp:cNvPr id="0" name=""/>
        <dsp:cNvSpPr/>
      </dsp:nvSpPr>
      <dsp:spPr>
        <a:xfrm>
          <a:off x="2107436" y="-55010"/>
          <a:ext cx="1055915" cy="1051672"/>
        </a:xfrm>
        <a:prstGeom prst="rect">
          <a:avLst/>
        </a:prstGeom>
        <a:solidFill>
          <a:srgbClr val="F26724"/>
        </a:solid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latin typeface="Myriad Pro" pitchFamily="34" charset="0"/>
            </a:rPr>
            <a:t>Debt and Further Loss of Income and Wealth </a:t>
          </a:r>
        </a:p>
      </dsp:txBody>
      <dsp:txXfrm>
        <a:off x="2107436" y="-55010"/>
        <a:ext cx="1055915" cy="1051672"/>
      </dsp:txXfrm>
    </dsp:sp>
    <dsp:sp modelId="{05B7DE6F-9A3D-4C2D-A87E-45D788CD8727}">
      <dsp:nvSpPr>
        <dsp:cNvPr id="0" name=""/>
        <dsp:cNvSpPr/>
      </dsp:nvSpPr>
      <dsp:spPr>
        <a:xfrm>
          <a:off x="1426841" y="-1510"/>
          <a:ext cx="4492811" cy="4492811"/>
        </a:xfrm>
        <a:prstGeom prst="circularArrow">
          <a:avLst>
            <a:gd name="adj1" fmla="val 3994"/>
            <a:gd name="adj2" fmla="val 250602"/>
            <a:gd name="adj3" fmla="val 17001405"/>
            <a:gd name="adj4" fmla="val 15336715"/>
            <a:gd name="adj5" fmla="val 4660"/>
          </a:avLst>
        </a:prstGeom>
        <a:solidFill>
          <a:srgbClr val="3F687E"/>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1427" tIns="45713" rIns="91427" bIns="45713" rtlCol="0"/>
          <a:lstStyle>
            <a:lvl1pPr algn="r">
              <a:defRPr sz="1200"/>
            </a:lvl1pPr>
          </a:lstStyle>
          <a:p>
            <a:fld id="{E18E0639-23EA-447A-84E9-397DE0766747}" type="datetimeFigureOut">
              <a:rPr lang="en-US" smtClean="0"/>
              <a:t>7/11/19</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27" tIns="45713" rIns="91427"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27" tIns="45713" rIns="91427" bIns="45713" rtlCol="0" anchor="b"/>
          <a:lstStyle>
            <a:lvl1pPr algn="r">
              <a:defRPr sz="1200"/>
            </a:lvl1pPr>
          </a:lstStyle>
          <a:p>
            <a:fld id="{7356B823-C1E0-444C-9F87-169EB1AD6741}" type="slidenum">
              <a:rPr lang="en-US" smtClean="0"/>
              <a:t>‹#›</a:t>
            </a:fld>
            <a:endParaRPr lang="en-US"/>
          </a:p>
        </p:txBody>
      </p:sp>
    </p:spTree>
    <p:extLst>
      <p:ext uri="{BB962C8B-B14F-4D97-AF65-F5344CB8AC3E}">
        <p14:creationId xmlns:p14="http://schemas.microsoft.com/office/powerpoint/2010/main" val="28821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A98CB20B-8FCA-4325-B358-02F8495EDA34}" type="datetimeFigureOut">
              <a:rPr lang="en-US" smtClean="0"/>
              <a:t>7/11/19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45974FDF-67E4-4546-A312-4C17FDC19EE1}" type="slidenum">
              <a:rPr lang="en-US" smtClean="0"/>
              <a:t>‹#›</a:t>
            </a:fld>
            <a:endParaRPr lang="en-US"/>
          </a:p>
        </p:txBody>
      </p:sp>
    </p:spTree>
    <p:extLst>
      <p:ext uri="{BB962C8B-B14F-4D97-AF65-F5344CB8AC3E}">
        <p14:creationId xmlns:p14="http://schemas.microsoft.com/office/powerpoint/2010/main" val="415564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74FDF-67E4-4546-A312-4C17FDC19EE1}" type="slidenum">
              <a:rPr lang="en-US" smtClean="0"/>
              <a:t>1</a:t>
            </a:fld>
            <a:endParaRPr lang="en-US"/>
          </a:p>
        </p:txBody>
      </p:sp>
    </p:spTree>
    <p:extLst>
      <p:ext uri="{BB962C8B-B14F-4D97-AF65-F5344CB8AC3E}">
        <p14:creationId xmlns:p14="http://schemas.microsoft.com/office/powerpoint/2010/main" val="1197586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74FDF-67E4-4546-A312-4C17FDC19EE1}" type="slidenum">
              <a:rPr lang="en-US" smtClean="0"/>
              <a:t>10</a:t>
            </a:fld>
            <a:endParaRPr lang="en-US"/>
          </a:p>
        </p:txBody>
      </p:sp>
    </p:spTree>
    <p:extLst>
      <p:ext uri="{BB962C8B-B14F-4D97-AF65-F5344CB8AC3E}">
        <p14:creationId xmlns:p14="http://schemas.microsoft.com/office/powerpoint/2010/main" val="1390736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74FDF-67E4-4546-A312-4C17FDC19EE1}" type="slidenum">
              <a:rPr lang="en-US" smtClean="0"/>
              <a:t>11</a:t>
            </a:fld>
            <a:endParaRPr lang="en-US"/>
          </a:p>
        </p:txBody>
      </p:sp>
    </p:spTree>
    <p:extLst>
      <p:ext uri="{BB962C8B-B14F-4D97-AF65-F5344CB8AC3E}">
        <p14:creationId xmlns:p14="http://schemas.microsoft.com/office/powerpoint/2010/main" val="2677654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74FDF-67E4-4546-A312-4C17FDC19EE1}" type="slidenum">
              <a:rPr lang="en-US" smtClean="0"/>
              <a:t>12</a:t>
            </a:fld>
            <a:endParaRPr lang="en-US"/>
          </a:p>
        </p:txBody>
      </p:sp>
    </p:spTree>
    <p:extLst>
      <p:ext uri="{BB962C8B-B14F-4D97-AF65-F5344CB8AC3E}">
        <p14:creationId xmlns:p14="http://schemas.microsoft.com/office/powerpoint/2010/main" val="3773837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74FDF-67E4-4546-A312-4C17FDC19EE1}" type="slidenum">
              <a:rPr lang="en-US" smtClean="0"/>
              <a:t>13</a:t>
            </a:fld>
            <a:endParaRPr lang="en-US"/>
          </a:p>
        </p:txBody>
      </p:sp>
    </p:spTree>
    <p:extLst>
      <p:ext uri="{BB962C8B-B14F-4D97-AF65-F5344CB8AC3E}">
        <p14:creationId xmlns:p14="http://schemas.microsoft.com/office/powerpoint/2010/main" val="3773837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74FDF-67E4-4546-A312-4C17FDC19EE1}" type="slidenum">
              <a:rPr lang="en-US" smtClean="0"/>
              <a:t>14</a:t>
            </a:fld>
            <a:endParaRPr lang="en-US"/>
          </a:p>
        </p:txBody>
      </p:sp>
    </p:spTree>
    <p:extLst>
      <p:ext uri="{BB962C8B-B14F-4D97-AF65-F5344CB8AC3E}">
        <p14:creationId xmlns:p14="http://schemas.microsoft.com/office/powerpoint/2010/main" val="1390736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74FDF-67E4-4546-A312-4C17FDC19EE1}" type="slidenum">
              <a:rPr lang="en-US" smtClean="0"/>
              <a:t>15</a:t>
            </a:fld>
            <a:endParaRPr lang="en-US"/>
          </a:p>
        </p:txBody>
      </p:sp>
    </p:spTree>
    <p:extLst>
      <p:ext uri="{BB962C8B-B14F-4D97-AF65-F5344CB8AC3E}">
        <p14:creationId xmlns:p14="http://schemas.microsoft.com/office/powerpoint/2010/main" val="1390736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74FDF-67E4-4546-A312-4C17FDC19EE1}" type="slidenum">
              <a:rPr lang="en-US" smtClean="0"/>
              <a:t>16</a:t>
            </a:fld>
            <a:endParaRPr lang="en-US"/>
          </a:p>
        </p:txBody>
      </p:sp>
    </p:spTree>
    <p:extLst>
      <p:ext uri="{BB962C8B-B14F-4D97-AF65-F5344CB8AC3E}">
        <p14:creationId xmlns:p14="http://schemas.microsoft.com/office/powerpoint/2010/main" val="1900076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74FDF-67E4-4546-A312-4C17FDC19EE1}" type="slidenum">
              <a:rPr lang="en-US" smtClean="0"/>
              <a:t>17</a:t>
            </a:fld>
            <a:endParaRPr lang="en-US"/>
          </a:p>
        </p:txBody>
      </p:sp>
    </p:spTree>
    <p:extLst>
      <p:ext uri="{BB962C8B-B14F-4D97-AF65-F5344CB8AC3E}">
        <p14:creationId xmlns:p14="http://schemas.microsoft.com/office/powerpoint/2010/main" val="2105476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74FDF-67E4-4546-A312-4C17FDC19EE1}" type="slidenum">
              <a:rPr lang="en-US" smtClean="0"/>
              <a:t>18</a:t>
            </a:fld>
            <a:endParaRPr lang="en-US"/>
          </a:p>
        </p:txBody>
      </p:sp>
    </p:spTree>
    <p:extLst>
      <p:ext uri="{BB962C8B-B14F-4D97-AF65-F5344CB8AC3E}">
        <p14:creationId xmlns:p14="http://schemas.microsoft.com/office/powerpoint/2010/main" val="13572097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74FDF-67E4-4546-A312-4C17FDC19EE1}" type="slidenum">
              <a:rPr lang="en-US" smtClean="0"/>
              <a:t>19</a:t>
            </a:fld>
            <a:endParaRPr lang="en-US"/>
          </a:p>
        </p:txBody>
      </p:sp>
    </p:spTree>
    <p:extLst>
      <p:ext uri="{BB962C8B-B14F-4D97-AF65-F5344CB8AC3E}">
        <p14:creationId xmlns:p14="http://schemas.microsoft.com/office/powerpoint/2010/main" val="157855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45974FDF-67E4-4546-A312-4C17FDC19EE1}"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677654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74FDF-67E4-4546-A312-4C17FDC19EE1}"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677654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74FDF-67E4-4546-A312-4C17FDC19EE1}" type="slidenum">
              <a:rPr lang="en-US" smtClean="0"/>
              <a:t>21</a:t>
            </a:fld>
            <a:endParaRPr lang="en-US"/>
          </a:p>
        </p:txBody>
      </p:sp>
    </p:spTree>
    <p:extLst>
      <p:ext uri="{BB962C8B-B14F-4D97-AF65-F5344CB8AC3E}">
        <p14:creationId xmlns:p14="http://schemas.microsoft.com/office/powerpoint/2010/main" val="17184507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74FDF-67E4-4546-A312-4C17FDC19EE1}" type="slidenum">
              <a:rPr lang="en-US" smtClean="0"/>
              <a:t>22</a:t>
            </a:fld>
            <a:endParaRPr lang="en-US"/>
          </a:p>
        </p:txBody>
      </p:sp>
    </p:spTree>
    <p:extLst>
      <p:ext uri="{BB962C8B-B14F-4D97-AF65-F5344CB8AC3E}">
        <p14:creationId xmlns:p14="http://schemas.microsoft.com/office/powerpoint/2010/main" val="17184507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74FDF-67E4-4546-A312-4C17FDC19EE1}" type="slidenum">
              <a:rPr lang="en-US" smtClean="0"/>
              <a:t>23</a:t>
            </a:fld>
            <a:endParaRPr lang="en-US"/>
          </a:p>
        </p:txBody>
      </p:sp>
    </p:spTree>
    <p:extLst>
      <p:ext uri="{BB962C8B-B14F-4D97-AF65-F5344CB8AC3E}">
        <p14:creationId xmlns:p14="http://schemas.microsoft.com/office/powerpoint/2010/main" val="1718450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974FDF-67E4-4546-A312-4C17FDC19EE1}" type="slidenum">
              <a:rPr lang="en-US" smtClean="0"/>
              <a:t>24</a:t>
            </a:fld>
            <a:endParaRPr lang="en-US"/>
          </a:p>
        </p:txBody>
      </p:sp>
    </p:spTree>
    <p:extLst>
      <p:ext uri="{BB962C8B-B14F-4D97-AF65-F5344CB8AC3E}">
        <p14:creationId xmlns:p14="http://schemas.microsoft.com/office/powerpoint/2010/main" val="2174761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74FDF-67E4-4546-A312-4C17FDC19EE1}" type="slidenum">
              <a:rPr lang="en-US" smtClean="0"/>
              <a:t>3</a:t>
            </a:fld>
            <a:endParaRPr lang="en-US"/>
          </a:p>
        </p:txBody>
      </p:sp>
    </p:spTree>
    <p:extLst>
      <p:ext uri="{BB962C8B-B14F-4D97-AF65-F5344CB8AC3E}">
        <p14:creationId xmlns:p14="http://schemas.microsoft.com/office/powerpoint/2010/main" val="2677654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74FDF-67E4-4546-A312-4C17FDC19EE1}" type="slidenum">
              <a:rPr lang="en-US" smtClean="0"/>
              <a:t>4</a:t>
            </a:fld>
            <a:endParaRPr lang="en-US"/>
          </a:p>
        </p:txBody>
      </p:sp>
    </p:spTree>
    <p:extLst>
      <p:ext uri="{BB962C8B-B14F-4D97-AF65-F5344CB8AC3E}">
        <p14:creationId xmlns:p14="http://schemas.microsoft.com/office/powerpoint/2010/main" val="2677654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13CADB-0F9E-492E-AC82-74DE5744642E}" type="slidenum">
              <a:rPr lang="en-US" smtClean="0"/>
              <a:t>5</a:t>
            </a:fld>
            <a:endParaRPr lang="en-US"/>
          </a:p>
        </p:txBody>
      </p:sp>
    </p:spTree>
    <p:extLst>
      <p:ext uri="{BB962C8B-B14F-4D97-AF65-F5344CB8AC3E}">
        <p14:creationId xmlns:p14="http://schemas.microsoft.com/office/powerpoint/2010/main" val="2060100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13CADB-0F9E-492E-AC82-74DE5744642E}" type="slidenum">
              <a:rPr lang="en-US" smtClean="0"/>
              <a:t>6</a:t>
            </a:fld>
            <a:endParaRPr lang="en-US"/>
          </a:p>
        </p:txBody>
      </p:sp>
    </p:spTree>
    <p:extLst>
      <p:ext uri="{BB962C8B-B14F-4D97-AF65-F5344CB8AC3E}">
        <p14:creationId xmlns:p14="http://schemas.microsoft.com/office/powerpoint/2010/main" val="2060100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74FDF-67E4-4546-A312-4C17FDC19EE1}" type="slidenum">
              <a:rPr lang="en-US" smtClean="0"/>
              <a:t>7</a:t>
            </a:fld>
            <a:endParaRPr lang="en-US"/>
          </a:p>
        </p:txBody>
      </p:sp>
    </p:spTree>
    <p:extLst>
      <p:ext uri="{BB962C8B-B14F-4D97-AF65-F5344CB8AC3E}">
        <p14:creationId xmlns:p14="http://schemas.microsoft.com/office/powerpoint/2010/main" val="2677654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endParaRPr lang="en-US" dirty="0"/>
          </a:p>
        </p:txBody>
      </p:sp>
      <p:sp>
        <p:nvSpPr>
          <p:cNvPr id="4" name="Slide Number Placeholder 3"/>
          <p:cNvSpPr>
            <a:spLocks noGrp="1"/>
          </p:cNvSpPr>
          <p:nvPr>
            <p:ph type="sldNum" sz="quarter" idx="10"/>
          </p:nvPr>
        </p:nvSpPr>
        <p:spPr/>
        <p:txBody>
          <a:bodyPr/>
          <a:lstStyle/>
          <a:p>
            <a:fld id="{45974FDF-67E4-4546-A312-4C17FDC19EE1}" type="slidenum">
              <a:rPr lang="en-US" smtClean="0"/>
              <a:t>8</a:t>
            </a:fld>
            <a:endParaRPr lang="en-US"/>
          </a:p>
        </p:txBody>
      </p:sp>
    </p:spTree>
    <p:extLst>
      <p:ext uri="{BB962C8B-B14F-4D97-AF65-F5344CB8AC3E}">
        <p14:creationId xmlns:p14="http://schemas.microsoft.com/office/powerpoint/2010/main" val="2677654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74FDF-67E4-4546-A312-4C17FDC19EE1}" type="slidenum">
              <a:rPr lang="en-US" smtClean="0"/>
              <a:t>9</a:t>
            </a:fld>
            <a:endParaRPr lang="en-US"/>
          </a:p>
        </p:txBody>
      </p:sp>
    </p:spTree>
    <p:extLst>
      <p:ext uri="{BB962C8B-B14F-4D97-AF65-F5344CB8AC3E}">
        <p14:creationId xmlns:p14="http://schemas.microsoft.com/office/powerpoint/2010/main" val="1718450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AAB767A-B2AC-4A66-ACB0-1552DB05EB72}" type="datetimeFigureOut">
              <a:rPr lang="en-US" smtClean="0"/>
              <a:t>7/11/19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B93CC-EE4D-40AF-B335-9C1273846822}" type="slidenum">
              <a:rPr lang="en-US" smtClean="0"/>
              <a:t>‹#›</a:t>
            </a:fld>
            <a:endParaRPr lang="en-US"/>
          </a:p>
        </p:txBody>
      </p:sp>
    </p:spTree>
    <p:extLst>
      <p:ext uri="{BB962C8B-B14F-4D97-AF65-F5344CB8AC3E}">
        <p14:creationId xmlns:p14="http://schemas.microsoft.com/office/powerpoint/2010/main" val="392451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AB767A-B2AC-4A66-ACB0-1552DB05EB72}" type="datetimeFigureOut">
              <a:rPr lang="en-US" smtClean="0"/>
              <a:t>7/11/19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B93CC-EE4D-40AF-B335-9C1273846822}" type="slidenum">
              <a:rPr lang="en-US" smtClean="0"/>
              <a:t>‹#›</a:t>
            </a:fld>
            <a:endParaRPr lang="en-US"/>
          </a:p>
        </p:txBody>
      </p:sp>
    </p:spTree>
    <p:extLst>
      <p:ext uri="{BB962C8B-B14F-4D97-AF65-F5344CB8AC3E}">
        <p14:creationId xmlns:p14="http://schemas.microsoft.com/office/powerpoint/2010/main" val="2785972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AB767A-B2AC-4A66-ACB0-1552DB05EB72}" type="datetimeFigureOut">
              <a:rPr lang="en-US" smtClean="0"/>
              <a:t>7/11/19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B93CC-EE4D-40AF-B335-9C1273846822}" type="slidenum">
              <a:rPr lang="en-US" smtClean="0"/>
              <a:t>‹#›</a:t>
            </a:fld>
            <a:endParaRPr lang="en-US"/>
          </a:p>
        </p:txBody>
      </p:sp>
    </p:spTree>
    <p:extLst>
      <p:ext uri="{BB962C8B-B14F-4D97-AF65-F5344CB8AC3E}">
        <p14:creationId xmlns:p14="http://schemas.microsoft.com/office/powerpoint/2010/main" val="2553361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AB767A-B2AC-4A66-ACB0-1552DB05EB72}" type="datetimeFigureOut">
              <a:rPr lang="en-US" smtClean="0"/>
              <a:t>7/11/19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B93CC-EE4D-40AF-B335-9C1273846822}" type="slidenum">
              <a:rPr lang="en-US" smtClean="0"/>
              <a:t>‹#›</a:t>
            </a:fld>
            <a:endParaRPr lang="en-US"/>
          </a:p>
        </p:txBody>
      </p:sp>
    </p:spTree>
    <p:extLst>
      <p:ext uri="{BB962C8B-B14F-4D97-AF65-F5344CB8AC3E}">
        <p14:creationId xmlns:p14="http://schemas.microsoft.com/office/powerpoint/2010/main" val="3434872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AB767A-B2AC-4A66-ACB0-1552DB05EB72}" type="datetimeFigureOut">
              <a:rPr lang="en-US" smtClean="0"/>
              <a:t>7/11/19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B93CC-EE4D-40AF-B335-9C1273846822}" type="slidenum">
              <a:rPr lang="en-US" smtClean="0"/>
              <a:t>‹#›</a:t>
            </a:fld>
            <a:endParaRPr lang="en-US"/>
          </a:p>
        </p:txBody>
      </p:sp>
    </p:spTree>
    <p:extLst>
      <p:ext uri="{BB962C8B-B14F-4D97-AF65-F5344CB8AC3E}">
        <p14:creationId xmlns:p14="http://schemas.microsoft.com/office/powerpoint/2010/main" val="3317658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AB767A-B2AC-4A66-ACB0-1552DB05EB72}" type="datetimeFigureOut">
              <a:rPr lang="en-US" smtClean="0"/>
              <a:t>7/11/19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B93CC-EE4D-40AF-B335-9C1273846822}" type="slidenum">
              <a:rPr lang="en-US" smtClean="0"/>
              <a:t>‹#›</a:t>
            </a:fld>
            <a:endParaRPr lang="en-US"/>
          </a:p>
        </p:txBody>
      </p:sp>
    </p:spTree>
    <p:extLst>
      <p:ext uri="{BB962C8B-B14F-4D97-AF65-F5344CB8AC3E}">
        <p14:creationId xmlns:p14="http://schemas.microsoft.com/office/powerpoint/2010/main" val="895198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AB767A-B2AC-4A66-ACB0-1552DB05EB72}" type="datetimeFigureOut">
              <a:rPr lang="en-US" smtClean="0"/>
              <a:t>7/11/19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EB93CC-EE4D-40AF-B335-9C1273846822}" type="slidenum">
              <a:rPr lang="en-US" smtClean="0"/>
              <a:t>‹#›</a:t>
            </a:fld>
            <a:endParaRPr lang="en-US"/>
          </a:p>
        </p:txBody>
      </p:sp>
    </p:spTree>
    <p:extLst>
      <p:ext uri="{BB962C8B-B14F-4D97-AF65-F5344CB8AC3E}">
        <p14:creationId xmlns:p14="http://schemas.microsoft.com/office/powerpoint/2010/main" val="1515732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AB767A-B2AC-4A66-ACB0-1552DB05EB72}" type="datetimeFigureOut">
              <a:rPr lang="en-US" smtClean="0"/>
              <a:t>7/11/19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EB93CC-EE4D-40AF-B335-9C1273846822}" type="slidenum">
              <a:rPr lang="en-US" smtClean="0"/>
              <a:t>‹#›</a:t>
            </a:fld>
            <a:endParaRPr lang="en-US"/>
          </a:p>
        </p:txBody>
      </p:sp>
    </p:spTree>
    <p:extLst>
      <p:ext uri="{BB962C8B-B14F-4D97-AF65-F5344CB8AC3E}">
        <p14:creationId xmlns:p14="http://schemas.microsoft.com/office/powerpoint/2010/main" val="392124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AB767A-B2AC-4A66-ACB0-1552DB05EB72}" type="datetimeFigureOut">
              <a:rPr lang="en-US" smtClean="0"/>
              <a:t>7/11/19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EB93CC-EE4D-40AF-B335-9C1273846822}" type="slidenum">
              <a:rPr lang="en-US" smtClean="0"/>
              <a:t>‹#›</a:t>
            </a:fld>
            <a:endParaRPr lang="en-US"/>
          </a:p>
        </p:txBody>
      </p:sp>
    </p:spTree>
    <p:extLst>
      <p:ext uri="{BB962C8B-B14F-4D97-AF65-F5344CB8AC3E}">
        <p14:creationId xmlns:p14="http://schemas.microsoft.com/office/powerpoint/2010/main" val="2730830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AB767A-B2AC-4A66-ACB0-1552DB05EB72}" type="datetimeFigureOut">
              <a:rPr lang="en-US" smtClean="0"/>
              <a:t>7/11/19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B93CC-EE4D-40AF-B335-9C1273846822}" type="slidenum">
              <a:rPr lang="en-US" smtClean="0"/>
              <a:t>‹#›</a:t>
            </a:fld>
            <a:endParaRPr lang="en-US"/>
          </a:p>
        </p:txBody>
      </p:sp>
    </p:spTree>
    <p:extLst>
      <p:ext uri="{BB962C8B-B14F-4D97-AF65-F5344CB8AC3E}">
        <p14:creationId xmlns:p14="http://schemas.microsoft.com/office/powerpoint/2010/main" val="2364369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AB767A-B2AC-4A66-ACB0-1552DB05EB72}" type="datetimeFigureOut">
              <a:rPr lang="en-US" smtClean="0"/>
              <a:t>7/11/19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B93CC-EE4D-40AF-B335-9C1273846822}" type="slidenum">
              <a:rPr lang="en-US" smtClean="0"/>
              <a:t>‹#›</a:t>
            </a:fld>
            <a:endParaRPr lang="en-US"/>
          </a:p>
        </p:txBody>
      </p:sp>
    </p:spTree>
    <p:extLst>
      <p:ext uri="{BB962C8B-B14F-4D97-AF65-F5344CB8AC3E}">
        <p14:creationId xmlns:p14="http://schemas.microsoft.com/office/powerpoint/2010/main" val="21694128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B767A-B2AC-4A66-ACB0-1552DB05EB72}" type="datetimeFigureOut">
              <a:rPr lang="en-US" smtClean="0"/>
              <a:t>7/11/19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EB93CC-EE4D-40AF-B335-9C1273846822}" type="slidenum">
              <a:rPr lang="en-US" smtClean="0"/>
              <a:t>‹#›</a:t>
            </a:fld>
            <a:endParaRPr lang="en-US"/>
          </a:p>
        </p:txBody>
      </p:sp>
    </p:spTree>
    <p:extLst>
      <p:ext uri="{BB962C8B-B14F-4D97-AF65-F5344CB8AC3E}">
        <p14:creationId xmlns:p14="http://schemas.microsoft.com/office/powerpoint/2010/main" val="3750550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shorter@networklobby.org" TargetMode="Externa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10.jpe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chart" Target="../charts/chart1.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8.png"/><Relationship Id="rId5" Type="http://schemas.openxmlformats.org/officeDocument/2006/relationships/image" Target="../media/image11.png"/><Relationship Id="rId1" Type="http://schemas.openxmlformats.org/officeDocument/2006/relationships/video" Target="https://www.youtube.com/embed/ETR9qrVS17g" TargetMode="Externa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3.png"/><Relationship Id="rId5"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s://www.brownstoner.com/history/redlining-racism-brooklyn-neighborhoods-bed-stuy-williamsburg-2/" TargetMode="External"/><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5.jpg"/><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microsoft.com/office/2007/relationships/hdphoto" Target="../media/hdphoto1.wdp"/><Relationship Id="rId6" Type="http://schemas.openxmlformats.org/officeDocument/2006/relationships/image" Target="../media/image6.png"/><Relationship Id="rId7" Type="http://schemas.microsoft.com/office/2007/relationships/hdphoto" Target="../media/hdphoto2.wdp"/><Relationship Id="rId8" Type="http://schemas.openxmlformats.org/officeDocument/2006/relationships/image" Target="../media/image7.png"/><Relationship Id="rId9" Type="http://schemas.microsoft.com/office/2007/relationships/hdphoto" Target="../media/hdphoto3.wdp"/><Relationship Id="rId10"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apps.urban.org/features/wealth-inequality-charts/" TargetMode="External"/><Relationship Id="rId5" Type="http://schemas.openxmlformats.org/officeDocument/2006/relationships/hyperlink" Target="https://heller.brandeis.edu/iasp/pdfs/racial-wealth-equity/racial-wealth-gap/racial-wealth-gap-why-policy-matters.pdf" TargetMode="External"/><Relationship Id="rId6" Type="http://schemas.openxmlformats.org/officeDocument/2006/relationships/hyperlink" Target="http://www.eh.net/eha/wp-content/uploads/2017/08/Aaronson.pdf" TargetMode="External"/><Relationship Id="rId7" Type="http://schemas.openxmlformats.org/officeDocument/2006/relationships/hyperlink" Target="https://www.brownstoner.com/history/redlining-racism-brooklyn-neighborhoods-bed-stuy-williamsburg-2/" TargetMode="Externa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hyperlink" Target="mailto:cgillette@networklobby.org" TargetMode="Externa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6300" y="680357"/>
            <a:ext cx="9296400" cy="2286000"/>
          </a:xfrm>
          <a:prstGeom prst="rect">
            <a:avLst/>
          </a:prstGeom>
          <a:solidFill>
            <a:srgbClr val="3F687E"/>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5813793"/>
            <a:ext cx="9525000" cy="154994"/>
          </a:xfrm>
          <a:prstGeom prst="rect">
            <a:avLst/>
          </a:prstGeom>
          <a:solidFill>
            <a:srgbClr val="F2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762000" y="1120775"/>
            <a:ext cx="7620000" cy="1470025"/>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7600" b="1" cap="all" dirty="0">
                <a:solidFill>
                  <a:schemeClr val="bg1"/>
                </a:solidFill>
                <a:latin typeface="Myriad Pro" pitchFamily="34" charset="0"/>
              </a:rPr>
              <a:t>Racial Wealth &amp; INCOME Gap</a:t>
            </a:r>
            <a:r>
              <a:rPr lang="en-US" sz="7600" b="1" dirty="0">
                <a:solidFill>
                  <a:schemeClr val="bg1"/>
                </a:solidFill>
                <a:latin typeface="Myriad Pro" pitchFamily="34" charset="0"/>
              </a:rPr>
              <a:t>: </a:t>
            </a:r>
          </a:p>
          <a:p>
            <a:pPr algn="l">
              <a:spcBef>
                <a:spcPts val="800"/>
              </a:spcBef>
            </a:pPr>
            <a:r>
              <a:rPr lang="en-US" sz="5400" b="1" i="1" dirty="0">
                <a:solidFill>
                  <a:schemeClr val="bg1"/>
                </a:solidFill>
                <a:latin typeface="Myriad Pro" pitchFamily="34" charset="0"/>
              </a:rPr>
              <a:t>A discussion of how our collective history informs our present</a:t>
            </a:r>
          </a:p>
        </p:txBody>
      </p:sp>
      <p:sp>
        <p:nvSpPr>
          <p:cNvPr id="7" name="Subtitle 2"/>
          <p:cNvSpPr txBox="1">
            <a:spLocks/>
          </p:cNvSpPr>
          <p:nvPr/>
        </p:nvSpPr>
        <p:spPr>
          <a:xfrm>
            <a:off x="850490" y="3352800"/>
            <a:ext cx="7696200" cy="1600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a:solidFill>
                  <a:schemeClr val="accent6"/>
                </a:solidFill>
                <a:latin typeface="Droid Serif" panose="02020600060500020200" pitchFamily="18" charset="0"/>
                <a:ea typeface="Droid Serif" panose="02020600060500020200" pitchFamily="18" charset="0"/>
                <a:cs typeface="Droid Serif" panose="02020600060500020200" pitchFamily="18" charset="0"/>
              </a:rPr>
              <a:t>Tralonne Shorter &amp; Laura Peralta</a:t>
            </a:r>
          </a:p>
          <a:p>
            <a:pPr marL="0" indent="0">
              <a:buNone/>
            </a:pPr>
            <a:r>
              <a:rPr lang="en-US" sz="2000" b="1" dirty="0">
                <a:solidFill>
                  <a:schemeClr val="accent6"/>
                </a:solidFill>
                <a:latin typeface="Droid Serif" panose="02020600060500020200" pitchFamily="18" charset="0"/>
                <a:ea typeface="Droid Serif" panose="02020600060500020200" pitchFamily="18" charset="0"/>
                <a:cs typeface="Droid Serif" panose="02020600060500020200" pitchFamily="18" charset="0"/>
              </a:rPr>
              <a:t>Senior Government Relation Advocates </a:t>
            </a:r>
          </a:p>
          <a:p>
            <a:pPr marL="0" indent="0">
              <a:buNone/>
            </a:pPr>
            <a:r>
              <a:rPr lang="en-US" sz="2000" b="1" dirty="0">
                <a:solidFill>
                  <a:schemeClr val="accent6"/>
                </a:solidFill>
                <a:latin typeface="Droid Serif" panose="02020600060500020200" pitchFamily="18" charset="0"/>
                <a:ea typeface="Droid Serif" panose="02020600060500020200" pitchFamily="18" charset="0"/>
                <a:cs typeface="Droid Serif" panose="02020600060500020200" pitchFamily="18" charset="0"/>
                <a:hlinkClick r:id="rId3"/>
              </a:rPr>
              <a:t>tshorter@networklobby.org</a:t>
            </a:r>
            <a:r>
              <a:rPr lang="en-US" sz="2000" b="1" dirty="0">
                <a:solidFill>
                  <a:schemeClr val="accent6"/>
                </a:solidFill>
                <a:latin typeface="Droid Serif" panose="02020600060500020200" pitchFamily="18" charset="0"/>
                <a:ea typeface="Droid Serif" panose="02020600060500020200" pitchFamily="18" charset="0"/>
                <a:cs typeface="Droid Serif" panose="02020600060500020200" pitchFamily="18" charset="0"/>
              </a:rPr>
              <a:t> &amp; lperalta@networklobby.org</a:t>
            </a:r>
          </a:p>
          <a:p>
            <a:pPr marL="0" indent="0">
              <a:buNone/>
            </a:pPr>
            <a:endParaRPr lang="en-US" sz="2000" b="1" dirty="0">
              <a:solidFill>
                <a:srgbClr val="7D7D7D"/>
              </a:solidFill>
              <a:latin typeface="Droid Serif" panose="02020600060500020200" pitchFamily="18" charset="0"/>
              <a:ea typeface="Droid Serif" panose="02020600060500020200" pitchFamily="18" charset="0"/>
              <a:cs typeface="Droid Serif" panose="02020600060500020200" pitchFamily="18" charset="0"/>
            </a:endParaRPr>
          </a:p>
        </p:txBody>
      </p:sp>
      <p:sp>
        <p:nvSpPr>
          <p:cNvPr id="8" name="TextBox 7"/>
          <p:cNvSpPr txBox="1"/>
          <p:nvPr/>
        </p:nvSpPr>
        <p:spPr>
          <a:xfrm>
            <a:off x="2895600" y="6118592"/>
            <a:ext cx="5105400" cy="815608"/>
          </a:xfrm>
          <a:prstGeom prst="rect">
            <a:avLst/>
          </a:prstGeom>
          <a:noFill/>
        </p:spPr>
        <p:txBody>
          <a:bodyPr wrap="square" rtlCol="0">
            <a:spAutoFit/>
          </a:bodyPr>
          <a:lstStyle/>
          <a:p>
            <a:r>
              <a:rPr lang="en-US" sz="1100" dirty="0">
                <a:solidFill>
                  <a:srgbClr val="3F687E"/>
                </a:solidFill>
                <a:latin typeface="Myriad Pro" pitchFamily="34" charset="0"/>
              </a:rPr>
              <a:t>820 First Street NE, Suite 350, Washington, DC 20002 | 202-347-9797 | info@networklobby.org | www.networklobby.org | www.networkadvocates.org</a:t>
            </a:r>
          </a:p>
          <a:p>
            <a:r>
              <a:rPr lang="en-US" sz="1100" dirty="0">
                <a:solidFill>
                  <a:srgbClr val="3F687E"/>
                </a:solidFill>
                <a:latin typeface="Myriad Pro" pitchFamily="34" charset="0"/>
              </a:rPr>
              <a:t>       </a:t>
            </a:r>
            <a:r>
              <a:rPr lang="en-US" sz="1100" dirty="0" err="1">
                <a:solidFill>
                  <a:srgbClr val="3F687E"/>
                </a:solidFill>
                <a:latin typeface="Myriad Pro" pitchFamily="34" charset="0"/>
              </a:rPr>
              <a:t>NETWORKLobby</a:t>
            </a:r>
            <a:r>
              <a:rPr lang="en-US" sz="1100" dirty="0">
                <a:solidFill>
                  <a:srgbClr val="3F687E"/>
                </a:solidFill>
                <a:latin typeface="Myriad Pro" pitchFamily="34" charset="0"/>
              </a:rPr>
              <a:t>         </a:t>
            </a:r>
            <a:r>
              <a:rPr lang="en-US" sz="1100" dirty="0" err="1">
                <a:solidFill>
                  <a:srgbClr val="3F687E"/>
                </a:solidFill>
                <a:latin typeface="Myriad Pro" pitchFamily="34" charset="0"/>
              </a:rPr>
              <a:t>NETWORKLobby</a:t>
            </a:r>
            <a:endParaRPr lang="en-US" sz="1100" dirty="0">
              <a:solidFill>
                <a:srgbClr val="3F687E"/>
              </a:solidFill>
              <a:latin typeface="Myriad Pro" pitchFamily="34" charset="0"/>
            </a:endParaRPr>
          </a:p>
          <a:p>
            <a:endParaRPr lang="en-US" sz="1400" dirty="0">
              <a:solidFill>
                <a:srgbClr val="3F687E"/>
              </a:solidFill>
            </a:endParaRPr>
          </a:p>
        </p:txBody>
      </p:sp>
      <p:pic>
        <p:nvPicPr>
          <p:cNvPr id="10"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0800000" flipH="1" flipV="1">
            <a:off x="2971800" y="651749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0800000" flipH="1" flipV="1">
            <a:off x="4263596" y="6533201"/>
            <a:ext cx="156004" cy="13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2103" y="5984130"/>
            <a:ext cx="2682124" cy="822518"/>
          </a:xfrm>
          <a:prstGeom prst="rect">
            <a:avLst/>
          </a:prstGeom>
        </p:spPr>
      </p:pic>
    </p:spTree>
    <p:extLst>
      <p:ext uri="{BB962C8B-B14F-4D97-AF65-F5344CB8AC3E}">
        <p14:creationId xmlns:p14="http://schemas.microsoft.com/office/powerpoint/2010/main" val="3493810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010359" y="6416927"/>
            <a:ext cx="3482107" cy="369332"/>
          </a:xfrm>
          <a:prstGeom prst="rect">
            <a:avLst/>
          </a:prstGeom>
        </p:spPr>
        <p:txBody>
          <a:bodyPr wrap="none">
            <a:spAutoFit/>
          </a:bodyPr>
          <a:lstStyle/>
          <a:p>
            <a:r>
              <a:rPr lang="en-US" dirty="0">
                <a:solidFill>
                  <a:schemeClr val="bg1"/>
                </a:solidFill>
                <a:latin typeface="Myriad Pro" pitchFamily="34" charset="0"/>
              </a:rPr>
              <a:t>#ADDHASHTAG   |   @ADDHANDLE</a:t>
            </a:r>
            <a:endParaRPr lang="en-US" dirty="0">
              <a:solidFill>
                <a:schemeClr val="bg1"/>
              </a:solidFill>
            </a:endParaRPr>
          </a:p>
        </p:txBody>
      </p:sp>
      <p:sp>
        <p:nvSpPr>
          <p:cNvPr id="10" name="Rectangle 9"/>
          <p:cNvSpPr/>
          <p:nvPr/>
        </p:nvSpPr>
        <p:spPr>
          <a:xfrm>
            <a:off x="-990600" y="381000"/>
            <a:ext cx="9296400" cy="1295400"/>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F26724"/>
                </a:solidFill>
                <a:latin typeface="Myriad Pro" pitchFamily="34" charset="0"/>
                <a:ea typeface="+mj-ea"/>
                <a:cs typeface="+mj-cs"/>
              </a:defRPr>
            </a:lvl1pPr>
          </a:lstStyle>
          <a:p>
            <a:r>
              <a:rPr lang="en-US" dirty="0">
                <a:solidFill>
                  <a:schemeClr val="bg1"/>
                </a:solidFill>
              </a:rPr>
              <a:t>Labor Discrimination</a:t>
            </a:r>
          </a:p>
        </p:txBody>
      </p:sp>
      <p:sp>
        <p:nvSpPr>
          <p:cNvPr id="2" name="Content Placeholder 1"/>
          <p:cNvSpPr>
            <a:spLocks noGrp="1"/>
          </p:cNvSpPr>
          <p:nvPr>
            <p:ph sz="half" idx="1"/>
          </p:nvPr>
        </p:nvSpPr>
        <p:spPr>
          <a:xfrm>
            <a:off x="372098" y="1890964"/>
            <a:ext cx="4648200" cy="4525963"/>
          </a:xfrm>
        </p:spPr>
        <p:txBody>
          <a:bodyPr>
            <a:normAutofit/>
          </a:bodyPr>
          <a:lstStyle/>
          <a:p>
            <a:pPr lvl="0">
              <a:buBlip>
                <a:blip r:embed="rId3"/>
              </a:buBlip>
            </a:pPr>
            <a:r>
              <a:rPr lang="en-US" sz="2400" dirty="0">
                <a:solidFill>
                  <a:prstClr val="black"/>
                </a:solidFill>
                <a:latin typeface="Myriad Pro" pitchFamily="34" charset="0"/>
              </a:rPr>
              <a:t>The National Labor Relations Act or the Wagner Act established protections for workers and allowed them to unionize for higher wages</a:t>
            </a:r>
          </a:p>
          <a:p>
            <a:pPr lvl="0">
              <a:buBlip>
                <a:blip r:embed="rId3"/>
              </a:buBlip>
            </a:pPr>
            <a:r>
              <a:rPr lang="en-US" sz="2400" dirty="0">
                <a:solidFill>
                  <a:prstClr val="black"/>
                </a:solidFill>
                <a:latin typeface="Myriad Pro" pitchFamily="34" charset="0"/>
              </a:rPr>
              <a:t>Predominantly Black and brown jobs, such as railroad, domestic, and farmworkers, were excluded from this act</a:t>
            </a:r>
            <a:endParaRPr lang="en-US" dirty="0"/>
          </a:p>
        </p:txBody>
      </p:sp>
      <p:sp>
        <p:nvSpPr>
          <p:cNvPr id="12" name="Rectangle 11"/>
          <p:cNvSpPr/>
          <p:nvPr/>
        </p:nvSpPr>
        <p:spPr>
          <a:xfrm>
            <a:off x="0" y="6339427"/>
            <a:ext cx="11049000" cy="1114524"/>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000" y="5583186"/>
            <a:ext cx="2036814" cy="2036814"/>
          </a:xfrm>
          <a:prstGeom prst="rect">
            <a:avLst/>
          </a:prstGeom>
        </p:spPr>
      </p:pic>
      <p:pic>
        <p:nvPicPr>
          <p:cNvPr id="4" name="Content Placeholder 3"/>
          <p:cNvPicPr>
            <a:picLocks noGrp="1" noChangeAspect="1"/>
          </p:cNvPicPr>
          <p:nvPr>
            <p:ph sz="half" idx="2"/>
          </p:nvPr>
        </p:nvPicPr>
        <p:blipFill>
          <a:blip r:embed="rId5" cstate="email">
            <a:extLst>
              <a:ext uri="{28A0092B-C50C-407E-A947-70E740481C1C}">
                <a14:useLocalDpi xmlns:a14="http://schemas.microsoft.com/office/drawing/2010/main"/>
              </a:ext>
            </a:extLst>
          </a:blip>
          <a:stretch>
            <a:fillRect/>
          </a:stretch>
        </p:blipFill>
        <p:spPr>
          <a:xfrm>
            <a:off x="5181600" y="2057400"/>
            <a:ext cx="3799569" cy="3810000"/>
          </a:xfrm>
        </p:spPr>
      </p:pic>
    </p:spTree>
    <p:extLst>
      <p:ext uri="{BB962C8B-B14F-4D97-AF65-F5344CB8AC3E}">
        <p14:creationId xmlns:p14="http://schemas.microsoft.com/office/powerpoint/2010/main" val="2387881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9296400" cy="1295400"/>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339427"/>
            <a:ext cx="11049000" cy="1114524"/>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457200" y="274638"/>
            <a:ext cx="8229600" cy="1143000"/>
          </a:xfrm>
        </p:spPr>
        <p:txBody>
          <a:bodyPr/>
          <a:lstStyle/>
          <a:p>
            <a:r>
              <a:rPr lang="en-US" b="1" dirty="0">
                <a:solidFill>
                  <a:schemeClr val="bg1"/>
                </a:solidFill>
                <a:latin typeface="Myriad Pro" pitchFamily="34" charset="0"/>
              </a:rPr>
              <a:t>Quiz </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 y="5583186"/>
            <a:ext cx="2036814" cy="2036814"/>
          </a:xfrm>
          <a:prstGeom prst="rect">
            <a:avLst/>
          </a:prstGeom>
        </p:spPr>
      </p:pic>
      <p:sp>
        <p:nvSpPr>
          <p:cNvPr id="9" name="Content Placeholder 2"/>
          <p:cNvSpPr txBox="1">
            <a:spLocks/>
          </p:cNvSpPr>
          <p:nvPr/>
        </p:nvSpPr>
        <p:spPr>
          <a:xfrm>
            <a:off x="762557" y="2179637"/>
            <a:ext cx="8229600" cy="3611563"/>
          </a:xfrm>
          <a:prstGeom prst="rect">
            <a:avLst/>
          </a:prstGeom>
        </p:spPr>
        <p:txBody>
          <a:bodyPr vert="horz" lIns="91440" tIns="45720" rIns="91440" bIns="45720" rtlCol="0">
            <a:normAutofit/>
          </a:bodyPr>
          <a:lstStyle>
            <a:lvl1pPr marL="514350" indent="-514350" algn="l" defTabSz="914400" rtl="0" eaLnBrk="1" latinLnBrk="0" hangingPunct="1">
              <a:spcBef>
                <a:spcPct val="20000"/>
              </a:spcBef>
              <a:buFontTx/>
              <a:buBlip>
                <a:blip r:embed="rId4"/>
              </a:buBlip>
              <a:defRPr sz="3200" kern="1200">
                <a:solidFill>
                  <a:schemeClr val="tx1"/>
                </a:solidFill>
                <a:latin typeface="Myriad Pro" pitchFamily="34" charset="0"/>
                <a:ea typeface="+mn-ea"/>
                <a:cs typeface="+mn-cs"/>
              </a:defRPr>
            </a:lvl1pPr>
            <a:lvl2pPr marL="971550" indent="-514350" algn="l" defTabSz="914400" rtl="0" eaLnBrk="1" latinLnBrk="0" hangingPunct="1">
              <a:spcBef>
                <a:spcPct val="20000"/>
              </a:spcBef>
              <a:buFontTx/>
              <a:buBlip>
                <a:blip r:embed="rId4"/>
              </a:buBlip>
              <a:defRPr sz="2800" kern="1200">
                <a:solidFill>
                  <a:schemeClr val="tx1"/>
                </a:solidFill>
                <a:latin typeface="Myriad Pro" pitchFamily="34" charset="0"/>
                <a:ea typeface="+mn-ea"/>
                <a:cs typeface="+mn-cs"/>
              </a:defRPr>
            </a:lvl2pPr>
            <a:lvl3pPr marL="1371600" indent="-457200" algn="l" defTabSz="914400" rtl="0" eaLnBrk="1" latinLnBrk="0" hangingPunct="1">
              <a:spcBef>
                <a:spcPct val="20000"/>
              </a:spcBef>
              <a:buFontTx/>
              <a:buBlip>
                <a:blip r:embed="rId4"/>
              </a:buBlip>
              <a:defRPr sz="2400" kern="1200">
                <a:solidFill>
                  <a:schemeClr val="tx1"/>
                </a:solidFill>
                <a:latin typeface="Myriad Pro" pitchFamily="34" charset="0"/>
                <a:ea typeface="+mn-ea"/>
                <a:cs typeface="+mn-cs"/>
              </a:defRPr>
            </a:lvl3pPr>
            <a:lvl4pPr marL="1828800" indent="-457200" algn="l" defTabSz="914400" rtl="0" eaLnBrk="1" latinLnBrk="0" hangingPunct="1">
              <a:spcBef>
                <a:spcPct val="20000"/>
              </a:spcBef>
              <a:buFontTx/>
              <a:buBlip>
                <a:blip r:embed="rId4"/>
              </a:buBlip>
              <a:defRPr sz="2000" kern="1200">
                <a:solidFill>
                  <a:schemeClr val="tx1"/>
                </a:solidFill>
                <a:latin typeface="Myriad Pro" pitchFamily="34" charset="0"/>
                <a:ea typeface="+mn-ea"/>
                <a:cs typeface="+mn-cs"/>
              </a:defRPr>
            </a:lvl4pPr>
            <a:lvl5pPr marL="2286000" indent="-457200" algn="l" defTabSz="914400" rtl="0" eaLnBrk="1" latinLnBrk="0" hangingPunct="1">
              <a:spcBef>
                <a:spcPct val="20000"/>
              </a:spcBef>
              <a:buFontTx/>
              <a:buBlip>
                <a:blip r:embed="rId4"/>
              </a:buBlip>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endParaRPr lang="en-US" sz="2600" b="1" i="1" dirty="0">
              <a:solidFill>
                <a:srgbClr val="7D7D7D"/>
              </a:solidFill>
              <a:latin typeface="Droid Serif" panose="02020600060500020200" pitchFamily="18" charset="0"/>
              <a:ea typeface="Droid Serif" panose="02020600060500020200" pitchFamily="18" charset="0"/>
              <a:cs typeface="Droid Serif" panose="02020600060500020200" pitchFamily="18" charset="0"/>
            </a:endParaRPr>
          </a:p>
        </p:txBody>
      </p:sp>
      <p:sp>
        <p:nvSpPr>
          <p:cNvPr id="2" name="Rectangle 1"/>
          <p:cNvSpPr/>
          <p:nvPr/>
        </p:nvSpPr>
        <p:spPr>
          <a:xfrm>
            <a:off x="256406" y="1828800"/>
            <a:ext cx="8354193" cy="3354765"/>
          </a:xfrm>
          <a:prstGeom prst="rect">
            <a:avLst/>
          </a:prstGeom>
        </p:spPr>
        <p:txBody>
          <a:bodyPr wrap="square">
            <a:spAutoFit/>
          </a:bodyPr>
          <a:lstStyle/>
          <a:p>
            <a:r>
              <a:rPr lang="en-US" sz="3200" b="1" i="1" dirty="0">
                <a:solidFill>
                  <a:srgbClr val="7D7D7D"/>
                </a:solidFill>
                <a:latin typeface="Droid Serif" panose="02020600060500020200" pitchFamily="18" charset="0"/>
                <a:ea typeface="Droid Serif" panose="02020600060500020200" pitchFamily="18" charset="0"/>
                <a:cs typeface="Droid Serif" panose="02020600060500020200" pitchFamily="18" charset="0"/>
              </a:rPr>
              <a:t>Test yourself:</a:t>
            </a:r>
          </a:p>
          <a:p>
            <a:endParaRPr lang="en-US" sz="1000" dirty="0">
              <a:latin typeface="Myriad Pro" pitchFamily="34" charset="0"/>
            </a:endParaRPr>
          </a:p>
          <a:p>
            <a:r>
              <a:rPr lang="en-US" sz="3200" dirty="0">
                <a:latin typeface="Myriad Pro" pitchFamily="34" charset="0"/>
              </a:rPr>
              <a:t>What is the single </a:t>
            </a:r>
            <a:r>
              <a:rPr lang="en-US" sz="3200" b="1" dirty="0">
                <a:solidFill>
                  <a:srgbClr val="F26724"/>
                </a:solidFill>
                <a:latin typeface="Myriad Pro" pitchFamily="34" charset="0"/>
              </a:rPr>
              <a:t>largest driver </a:t>
            </a:r>
            <a:r>
              <a:rPr lang="en-US" sz="3200" dirty="0">
                <a:latin typeface="Myriad Pro" pitchFamily="34" charset="0"/>
              </a:rPr>
              <a:t>of the racial wealth gap?</a:t>
            </a:r>
          </a:p>
          <a:p>
            <a:endParaRPr lang="en-US" sz="1000" dirty="0">
              <a:latin typeface="Myriad Pro" pitchFamily="34" charset="0"/>
            </a:endParaRPr>
          </a:p>
          <a:p>
            <a:r>
              <a:rPr lang="en-US" sz="3200" dirty="0">
                <a:latin typeface="Myriad Pro" pitchFamily="34" charset="0"/>
              </a:rPr>
              <a:t>	A. Inequities in education</a:t>
            </a:r>
            <a:endParaRPr lang="en-US" sz="1600" dirty="0">
              <a:latin typeface="Myriad Pro" pitchFamily="34" charset="0"/>
            </a:endParaRPr>
          </a:p>
          <a:p>
            <a:r>
              <a:rPr lang="en-US" sz="3200" dirty="0">
                <a:latin typeface="Myriad Pro" pitchFamily="34" charset="0"/>
              </a:rPr>
              <a:t>	B. Inequities in homeownership</a:t>
            </a:r>
            <a:endParaRPr lang="en-US" sz="1600" dirty="0">
              <a:latin typeface="Myriad Pro" pitchFamily="34" charset="0"/>
            </a:endParaRPr>
          </a:p>
          <a:p>
            <a:r>
              <a:rPr lang="en-US" sz="3200" dirty="0">
                <a:latin typeface="Myriad Pro" pitchFamily="34" charset="0"/>
              </a:rPr>
              <a:t>	C. Inequities in income</a:t>
            </a:r>
          </a:p>
        </p:txBody>
      </p:sp>
      <p:sp>
        <p:nvSpPr>
          <p:cNvPr id="3" name="Left Arrow 2"/>
          <p:cNvSpPr/>
          <p:nvPr/>
        </p:nvSpPr>
        <p:spPr>
          <a:xfrm>
            <a:off x="7087158" y="4267200"/>
            <a:ext cx="1904999" cy="228600"/>
          </a:xfrm>
          <a:prstGeom prst="leftArrow">
            <a:avLst/>
          </a:prstGeom>
          <a:solidFill>
            <a:srgbClr val="F26724"/>
          </a:solidFill>
          <a:ln>
            <a:solidFill>
              <a:srgbClr val="F267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14268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9296400" cy="1295400"/>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304800" y="304800"/>
            <a:ext cx="8229600" cy="1143000"/>
          </a:xfrm>
        </p:spPr>
        <p:txBody>
          <a:bodyPr>
            <a:normAutofit fontScale="90000"/>
          </a:bodyPr>
          <a:lstStyle/>
          <a:p>
            <a:r>
              <a:rPr lang="en-US" b="1" dirty="0">
                <a:solidFill>
                  <a:schemeClr val="bg1"/>
                </a:solidFill>
                <a:latin typeface="Myriad Pro" pitchFamily="34" charset="0"/>
              </a:rPr>
              <a:t>Driving Factors of Racial Wealth Gap </a:t>
            </a:r>
          </a:p>
        </p:txBody>
      </p:sp>
      <p:sp>
        <p:nvSpPr>
          <p:cNvPr id="8" name="Rectangle 7"/>
          <p:cNvSpPr/>
          <p:nvPr/>
        </p:nvSpPr>
        <p:spPr>
          <a:xfrm>
            <a:off x="0" y="6339427"/>
            <a:ext cx="11049000" cy="1114524"/>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 y="5583186"/>
            <a:ext cx="2036814" cy="2036814"/>
          </a:xfrm>
          <a:prstGeom prst="rect">
            <a:avLst/>
          </a:prstGeom>
        </p:spPr>
      </p:pic>
      <p:graphicFrame>
        <p:nvGraphicFramePr>
          <p:cNvPr id="12" name="Content Placeholder 3"/>
          <p:cNvGraphicFramePr>
            <a:graphicFrameLocks noGrp="1"/>
          </p:cNvGraphicFramePr>
          <p:nvPr>
            <p:ph idx="1"/>
            <p:extLst>
              <p:ext uri="{D42A27DB-BD31-4B8C-83A1-F6EECF244321}">
                <p14:modId xmlns:p14="http://schemas.microsoft.com/office/powerpoint/2010/main" val="2046417934"/>
              </p:ext>
            </p:extLst>
          </p:nvPr>
        </p:nvGraphicFramePr>
        <p:xfrm>
          <a:off x="1274814" y="2000698"/>
          <a:ext cx="7552944" cy="4091021"/>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1075944" y="1599388"/>
            <a:ext cx="7010400" cy="461665"/>
          </a:xfrm>
          <a:prstGeom prst="rect">
            <a:avLst/>
          </a:prstGeom>
          <a:noFill/>
        </p:spPr>
        <p:txBody>
          <a:bodyPr wrap="square" rtlCol="0">
            <a:spAutoFit/>
          </a:bodyPr>
          <a:lstStyle/>
          <a:p>
            <a:pPr algn="ctr"/>
            <a:r>
              <a:rPr lang="en-US" sz="2400" b="1" dirty="0">
                <a:latin typeface="Myriad Pro" pitchFamily="34" charset="0"/>
              </a:rPr>
              <a:t>What’s Driving the Increasing Racial Wealth Gap </a:t>
            </a:r>
          </a:p>
        </p:txBody>
      </p:sp>
      <p:sp>
        <p:nvSpPr>
          <p:cNvPr id="14" name="TextBox 13"/>
          <p:cNvSpPr txBox="1"/>
          <p:nvPr/>
        </p:nvSpPr>
        <p:spPr>
          <a:xfrm>
            <a:off x="1112520" y="6062428"/>
            <a:ext cx="1819656" cy="276999"/>
          </a:xfrm>
          <a:prstGeom prst="rect">
            <a:avLst/>
          </a:prstGeom>
          <a:noFill/>
        </p:spPr>
        <p:txBody>
          <a:bodyPr wrap="square" rtlCol="0">
            <a:spAutoFit/>
          </a:bodyPr>
          <a:lstStyle/>
          <a:p>
            <a:r>
              <a:rPr lang="en-US" sz="1200" dirty="0">
                <a:latin typeface="Myriad Pro" pitchFamily="34" charset="0"/>
              </a:rPr>
              <a:t>Source:  IASP, 2013  </a:t>
            </a:r>
          </a:p>
        </p:txBody>
      </p:sp>
    </p:spTree>
    <p:extLst>
      <p:ext uri="{BB962C8B-B14F-4D97-AF65-F5344CB8AC3E}">
        <p14:creationId xmlns:p14="http://schemas.microsoft.com/office/powerpoint/2010/main" val="1166466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9296400" cy="1295400"/>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304800" y="304800"/>
            <a:ext cx="8229600" cy="1143000"/>
          </a:xfrm>
        </p:spPr>
        <p:txBody>
          <a:bodyPr>
            <a:normAutofit/>
          </a:bodyPr>
          <a:lstStyle/>
          <a:p>
            <a:r>
              <a:rPr lang="en-US" b="1" dirty="0">
                <a:solidFill>
                  <a:schemeClr val="bg1"/>
                </a:solidFill>
                <a:latin typeface="Myriad Pro" pitchFamily="34" charset="0"/>
              </a:rPr>
              <a:t>History of the Suburbs </a:t>
            </a:r>
          </a:p>
        </p:txBody>
      </p:sp>
      <p:sp>
        <p:nvSpPr>
          <p:cNvPr id="8" name="Rectangle 7"/>
          <p:cNvSpPr/>
          <p:nvPr/>
        </p:nvSpPr>
        <p:spPr>
          <a:xfrm>
            <a:off x="0" y="6339427"/>
            <a:ext cx="11049000" cy="1114524"/>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000" y="5583186"/>
            <a:ext cx="2036814" cy="2036814"/>
          </a:xfrm>
          <a:prstGeom prst="rect">
            <a:avLst/>
          </a:prstGeom>
        </p:spPr>
      </p:pic>
      <p:pic>
        <p:nvPicPr>
          <p:cNvPr id="6" name="ETR9qrVS17g"/>
          <p:cNvPicPr>
            <a:picLocks noRot="1" noChangeAspect="1"/>
          </p:cNvPicPr>
          <p:nvPr>
            <a:quickTimeFile r:link="rId1"/>
          </p:nvPr>
        </p:nvPicPr>
        <p:blipFill>
          <a:blip r:embed="rId5"/>
          <a:stretch>
            <a:fillRect/>
          </a:stretch>
        </p:blipFill>
        <p:spPr>
          <a:xfrm>
            <a:off x="1066800" y="1828800"/>
            <a:ext cx="6858000" cy="3857625"/>
          </a:xfrm>
          <a:prstGeom prst="rect">
            <a:avLst/>
          </a:prstGeom>
        </p:spPr>
      </p:pic>
    </p:spTree>
    <p:extLst>
      <p:ext uri="{BB962C8B-B14F-4D97-AF65-F5344CB8AC3E}">
        <p14:creationId xmlns:p14="http://schemas.microsoft.com/office/powerpoint/2010/main" val="1690090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010359" y="6416927"/>
            <a:ext cx="3482107" cy="369332"/>
          </a:xfrm>
          <a:prstGeom prst="rect">
            <a:avLst/>
          </a:prstGeom>
        </p:spPr>
        <p:txBody>
          <a:bodyPr wrap="none">
            <a:spAutoFit/>
          </a:bodyPr>
          <a:lstStyle/>
          <a:p>
            <a:r>
              <a:rPr lang="en-US" dirty="0">
                <a:solidFill>
                  <a:schemeClr val="bg1"/>
                </a:solidFill>
                <a:latin typeface="Myriad Pro" pitchFamily="34" charset="0"/>
              </a:rPr>
              <a:t>#ADDHASHTAG   |   @ADDHANDLE</a:t>
            </a:r>
            <a:endParaRPr lang="en-US" dirty="0">
              <a:solidFill>
                <a:schemeClr val="bg1"/>
              </a:solidFill>
            </a:endParaRPr>
          </a:p>
        </p:txBody>
      </p:sp>
      <p:sp>
        <p:nvSpPr>
          <p:cNvPr id="10" name="Rectangle 9"/>
          <p:cNvSpPr/>
          <p:nvPr/>
        </p:nvSpPr>
        <p:spPr>
          <a:xfrm>
            <a:off x="-990600" y="381000"/>
            <a:ext cx="9296400" cy="1295400"/>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F26724"/>
                </a:solidFill>
                <a:latin typeface="Myriad Pro" pitchFamily="34" charset="0"/>
                <a:ea typeface="+mj-ea"/>
                <a:cs typeface="+mj-cs"/>
              </a:defRPr>
            </a:lvl1pPr>
          </a:lstStyle>
          <a:p>
            <a:r>
              <a:rPr lang="en-US" dirty="0">
                <a:solidFill>
                  <a:schemeClr val="bg1"/>
                </a:solidFill>
              </a:rPr>
              <a:t>Interstate Highways Act</a:t>
            </a:r>
          </a:p>
        </p:txBody>
      </p:sp>
      <p:sp>
        <p:nvSpPr>
          <p:cNvPr id="2" name="Content Placeholder 1"/>
          <p:cNvSpPr>
            <a:spLocks noGrp="1"/>
          </p:cNvSpPr>
          <p:nvPr>
            <p:ph sz="half" idx="1"/>
          </p:nvPr>
        </p:nvSpPr>
        <p:spPr>
          <a:xfrm>
            <a:off x="372098" y="1890964"/>
            <a:ext cx="4648200" cy="4525963"/>
          </a:xfrm>
        </p:spPr>
        <p:txBody>
          <a:bodyPr>
            <a:normAutofit lnSpcReduction="10000"/>
          </a:bodyPr>
          <a:lstStyle/>
          <a:p>
            <a:pPr lvl="0">
              <a:buBlip>
                <a:blip r:embed="rId3"/>
              </a:buBlip>
            </a:pPr>
            <a:r>
              <a:rPr lang="en-US" sz="2400" dirty="0">
                <a:solidFill>
                  <a:prstClr val="black"/>
                </a:solidFill>
                <a:latin typeface="Myriad Pro" pitchFamily="34" charset="0"/>
              </a:rPr>
              <a:t>The building of federal interstate highways encourage “white flight” to the suburbs, where families could buy homes with yards. </a:t>
            </a:r>
          </a:p>
          <a:p>
            <a:pPr lvl="0">
              <a:buBlip>
                <a:blip r:embed="rId3"/>
              </a:buBlip>
            </a:pPr>
            <a:r>
              <a:rPr lang="en-US" sz="2400" dirty="0">
                <a:solidFill>
                  <a:prstClr val="black"/>
                </a:solidFill>
                <a:latin typeface="Myriad Pro" pitchFamily="34" charset="0"/>
              </a:rPr>
              <a:t>Often times Black urban neighborhoods were gutted to make way for the new highways, which led to further loss of property values and to the development of the “inner city.”  </a:t>
            </a:r>
            <a:endParaRPr lang="en-US" dirty="0"/>
          </a:p>
        </p:txBody>
      </p:sp>
      <p:sp>
        <p:nvSpPr>
          <p:cNvPr id="12" name="Rectangle 11"/>
          <p:cNvSpPr/>
          <p:nvPr/>
        </p:nvSpPr>
        <p:spPr>
          <a:xfrm>
            <a:off x="0" y="6339427"/>
            <a:ext cx="11049000" cy="1114524"/>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000" y="5583186"/>
            <a:ext cx="2036814" cy="2036814"/>
          </a:xfrm>
          <a:prstGeom prst="rect">
            <a:avLst/>
          </a:prstGeom>
        </p:spPr>
      </p:pic>
      <p:pic>
        <p:nvPicPr>
          <p:cNvPr id="205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10359" y="2133600"/>
            <a:ext cx="4014144"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4676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010359" y="6416927"/>
            <a:ext cx="3482107" cy="369332"/>
          </a:xfrm>
          <a:prstGeom prst="rect">
            <a:avLst/>
          </a:prstGeom>
        </p:spPr>
        <p:txBody>
          <a:bodyPr wrap="none">
            <a:spAutoFit/>
          </a:bodyPr>
          <a:lstStyle/>
          <a:p>
            <a:r>
              <a:rPr lang="en-US" dirty="0">
                <a:solidFill>
                  <a:schemeClr val="bg1"/>
                </a:solidFill>
                <a:latin typeface="Myriad Pro" pitchFamily="34" charset="0"/>
              </a:rPr>
              <a:t>#ADDHASHTAG   |   @ADDHANDLE</a:t>
            </a:r>
            <a:endParaRPr lang="en-US" dirty="0">
              <a:solidFill>
                <a:schemeClr val="bg1"/>
              </a:solidFill>
            </a:endParaRPr>
          </a:p>
        </p:txBody>
      </p:sp>
      <p:sp>
        <p:nvSpPr>
          <p:cNvPr id="10" name="Rectangle 9"/>
          <p:cNvSpPr/>
          <p:nvPr/>
        </p:nvSpPr>
        <p:spPr>
          <a:xfrm>
            <a:off x="-990600" y="381000"/>
            <a:ext cx="9296400" cy="1295400"/>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F26724"/>
                </a:solidFill>
                <a:latin typeface="Myriad Pro" pitchFamily="34" charset="0"/>
                <a:ea typeface="+mj-ea"/>
                <a:cs typeface="+mj-cs"/>
              </a:defRPr>
            </a:lvl1pPr>
          </a:lstStyle>
          <a:p>
            <a:r>
              <a:rPr lang="en-US" dirty="0">
                <a:solidFill>
                  <a:schemeClr val="bg1"/>
                </a:solidFill>
              </a:rPr>
              <a:t>Housing Discrimination</a:t>
            </a:r>
          </a:p>
        </p:txBody>
      </p:sp>
      <p:sp>
        <p:nvSpPr>
          <p:cNvPr id="2" name="Content Placeholder 1"/>
          <p:cNvSpPr>
            <a:spLocks noGrp="1"/>
          </p:cNvSpPr>
          <p:nvPr>
            <p:ph sz="half" idx="1"/>
          </p:nvPr>
        </p:nvSpPr>
        <p:spPr>
          <a:xfrm>
            <a:off x="372098" y="1890964"/>
            <a:ext cx="4648200" cy="4525963"/>
          </a:xfrm>
        </p:spPr>
        <p:txBody>
          <a:bodyPr>
            <a:normAutofit/>
          </a:bodyPr>
          <a:lstStyle/>
          <a:p>
            <a:pPr lvl="0">
              <a:buBlip>
                <a:blip r:embed="rId3"/>
              </a:buBlip>
            </a:pPr>
            <a:r>
              <a:rPr lang="en-US" sz="2400" dirty="0">
                <a:solidFill>
                  <a:prstClr val="black"/>
                </a:solidFill>
                <a:latin typeface="Myriad Pro" pitchFamily="34" charset="0"/>
              </a:rPr>
              <a:t>Owning a home isn’t necessarily as easy as purchasing a home or going to the bank to get a mortgage.</a:t>
            </a:r>
          </a:p>
          <a:p>
            <a:pPr lvl="0">
              <a:buBlip>
                <a:blip r:embed="rId3"/>
              </a:buBlip>
            </a:pPr>
            <a:r>
              <a:rPr lang="en-US" sz="2400" dirty="0">
                <a:solidFill>
                  <a:prstClr val="black"/>
                </a:solidFill>
                <a:latin typeface="Myriad Pro" pitchFamily="34" charset="0"/>
              </a:rPr>
              <a:t>Socially acceptable racism through the 1960s allowed homeowners associations to discriminate against families of color to preserve ‘white-only’ communities = </a:t>
            </a:r>
            <a:r>
              <a:rPr lang="en-US" sz="2400" b="1" dirty="0">
                <a:solidFill>
                  <a:srgbClr val="3F687E"/>
                </a:solidFill>
                <a:latin typeface="Myriad Pro" pitchFamily="34" charset="0"/>
              </a:rPr>
              <a:t>REDLINING</a:t>
            </a:r>
          </a:p>
          <a:p>
            <a:endParaRPr lang="en-US" dirty="0"/>
          </a:p>
        </p:txBody>
      </p:sp>
      <p:pic>
        <p:nvPicPr>
          <p:cNvPr id="1026" name="Picture 2"/>
          <p:cNvPicPr>
            <a:picLocks noGrp="1" noChangeAspect="1" noChangeArrowheads="1"/>
          </p:cNvPicPr>
          <p:nvPr>
            <p:ph sz="half" idx="2"/>
          </p:nvPr>
        </p:nvPicPr>
        <p:blipFill>
          <a:blip r:embed="rId4" cstate="email">
            <a:extLst>
              <a:ext uri="{28A0092B-C50C-407E-A947-70E740481C1C}">
                <a14:useLocalDpi xmlns:a14="http://schemas.microsoft.com/office/drawing/2010/main"/>
              </a:ext>
            </a:extLst>
          </a:blip>
          <a:srcRect/>
          <a:stretch>
            <a:fillRect/>
          </a:stretch>
        </p:blipFill>
        <p:spPr bwMode="auto">
          <a:xfrm>
            <a:off x="5334000" y="2286000"/>
            <a:ext cx="3206006" cy="3110304"/>
          </a:xfrm>
          <a:prstGeom prst="roundRect">
            <a:avLst>
              <a:gd name="adj" fmla="val 8594"/>
            </a:avLst>
          </a:prstGeom>
          <a:solidFill>
            <a:srgbClr val="FFFFFF">
              <a:shade val="85000"/>
            </a:srgbClr>
          </a:solidFill>
          <a:ln w="57150">
            <a:solidFill>
              <a:srgbClr val="F26724"/>
            </a:solidFill>
          </a:ln>
          <a:effectLst>
            <a:reflection blurRad="12700" stA="38000" endPos="28000" dist="5000" dir="5400000" sy="-100000" algn="bl" rotWithShape="0"/>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0" y="6339427"/>
            <a:ext cx="11049000" cy="1114524"/>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2000" y="5583186"/>
            <a:ext cx="2036814" cy="2036814"/>
          </a:xfrm>
          <a:prstGeom prst="rect">
            <a:avLst/>
          </a:prstGeom>
        </p:spPr>
      </p:pic>
    </p:spTree>
    <p:extLst>
      <p:ext uri="{BB962C8B-B14F-4D97-AF65-F5344CB8AC3E}">
        <p14:creationId xmlns:p14="http://schemas.microsoft.com/office/powerpoint/2010/main" val="35066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9296400" cy="1295400"/>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256407" y="381000"/>
            <a:ext cx="7813813" cy="990600"/>
          </a:xfrm>
        </p:spPr>
        <p:txBody>
          <a:bodyPr>
            <a:normAutofit fontScale="90000"/>
          </a:bodyPr>
          <a:lstStyle/>
          <a:p>
            <a:r>
              <a:rPr lang="en-US" b="1" dirty="0">
                <a:solidFill>
                  <a:schemeClr val="bg1"/>
                </a:solidFill>
                <a:latin typeface="Myriad Pro" pitchFamily="34" charset="0"/>
              </a:rPr>
              <a:t>1938 Brooklyn Community Zoning Map</a:t>
            </a:r>
          </a:p>
        </p:txBody>
      </p:sp>
      <p:sp>
        <p:nvSpPr>
          <p:cNvPr id="8" name="Rectangle 7"/>
          <p:cNvSpPr/>
          <p:nvPr/>
        </p:nvSpPr>
        <p:spPr>
          <a:xfrm>
            <a:off x="0" y="6339427"/>
            <a:ext cx="11049000" cy="1114524"/>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 y="5583186"/>
            <a:ext cx="2036814" cy="2036814"/>
          </a:xfrm>
          <a:prstGeom prst="rect">
            <a:avLst/>
          </a:prstGeom>
        </p:spPr>
      </p:pic>
      <p:pic>
        <p:nvPicPr>
          <p:cNvPr id="11" name="Picture 2">
            <a:hlinkClick r:id="rId4"/>
          </p:cNvPr>
          <p:cNvPicPr>
            <a:picLocks noGrp="1" noChangeAspect="1" noChangeArrowheads="1"/>
          </p:cNvPicPr>
          <p:nvPr>
            <p:ph idx="1"/>
          </p:nvPr>
        </p:nvPicPr>
        <p:blipFill>
          <a:blip r:embed="rId5" cstate="email">
            <a:extLst>
              <a:ext uri="{28A0092B-C50C-407E-A947-70E740481C1C}">
                <a14:useLocalDpi xmlns:a14="http://schemas.microsoft.com/office/drawing/2010/main"/>
              </a:ext>
            </a:extLst>
          </a:blip>
          <a:stretch>
            <a:fillRect/>
          </a:stretch>
        </p:blipFill>
        <p:spPr bwMode="auto">
          <a:xfrm>
            <a:off x="990600" y="1676400"/>
            <a:ext cx="6494085" cy="4313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7848600" y="2526268"/>
            <a:ext cx="1262270" cy="738664"/>
          </a:xfrm>
          <a:prstGeom prst="rect">
            <a:avLst/>
          </a:prstGeom>
          <a:solidFill>
            <a:srgbClr val="3F687E"/>
          </a:solidFill>
        </p:spPr>
        <p:txBody>
          <a:bodyPr wrap="square" rtlCol="0">
            <a:spAutoFit/>
          </a:bodyPr>
          <a:lstStyle/>
          <a:p>
            <a:pPr algn="ctr"/>
            <a:r>
              <a:rPr lang="en-US" sz="1400" b="1" dirty="0">
                <a:solidFill>
                  <a:schemeClr val="bg1"/>
                </a:solidFill>
                <a:latin typeface="Myriad Pro" pitchFamily="34" charset="0"/>
              </a:rPr>
              <a:t>Brownsville, </a:t>
            </a:r>
            <a:r>
              <a:rPr lang="en-US" sz="1400" b="1" dirty="0" err="1">
                <a:solidFill>
                  <a:schemeClr val="bg1"/>
                </a:solidFill>
                <a:latin typeface="Myriad Pro" pitchFamily="34" charset="0"/>
              </a:rPr>
              <a:t>BedStuy</a:t>
            </a:r>
            <a:r>
              <a:rPr lang="en-US" sz="1400" b="1" dirty="0">
                <a:solidFill>
                  <a:schemeClr val="bg1"/>
                </a:solidFill>
                <a:latin typeface="Myriad Pro" pitchFamily="34" charset="0"/>
              </a:rPr>
              <a:t>, </a:t>
            </a:r>
            <a:r>
              <a:rPr lang="en-US" sz="1400" b="1" dirty="0" err="1">
                <a:solidFill>
                  <a:schemeClr val="bg1"/>
                </a:solidFill>
                <a:latin typeface="Myriad Pro" pitchFamily="34" charset="0"/>
              </a:rPr>
              <a:t>Bushwick</a:t>
            </a:r>
            <a:r>
              <a:rPr lang="en-US" sz="1400" b="1" dirty="0">
                <a:solidFill>
                  <a:schemeClr val="bg1"/>
                </a:solidFill>
                <a:latin typeface="Myriad Pro" pitchFamily="34" charset="0"/>
              </a:rPr>
              <a:t> </a:t>
            </a:r>
          </a:p>
        </p:txBody>
      </p:sp>
      <p:cxnSp>
        <p:nvCxnSpPr>
          <p:cNvPr id="15" name="Straight Arrow Connector 14"/>
          <p:cNvCxnSpPr/>
          <p:nvPr/>
        </p:nvCxnSpPr>
        <p:spPr>
          <a:xfrm>
            <a:off x="4495800" y="2895600"/>
            <a:ext cx="3505200" cy="0"/>
          </a:xfrm>
          <a:prstGeom prst="straightConnector1">
            <a:avLst/>
          </a:prstGeom>
          <a:ln w="76200">
            <a:solidFill>
              <a:srgbClr val="F26724"/>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739270" y="4267200"/>
            <a:ext cx="1371600" cy="954107"/>
          </a:xfrm>
          <a:prstGeom prst="rect">
            <a:avLst/>
          </a:prstGeom>
          <a:solidFill>
            <a:srgbClr val="3F687E"/>
          </a:solidFill>
        </p:spPr>
        <p:txBody>
          <a:bodyPr wrap="square" rtlCol="0">
            <a:spAutoFit/>
          </a:bodyPr>
          <a:lstStyle/>
          <a:p>
            <a:pPr algn="ctr"/>
            <a:r>
              <a:rPr lang="en-US" sz="1400" b="1" dirty="0">
                <a:solidFill>
                  <a:schemeClr val="bg1"/>
                </a:solidFill>
                <a:latin typeface="Myriad Pro" pitchFamily="34" charset="0"/>
              </a:rPr>
              <a:t>Prospect Park, </a:t>
            </a:r>
            <a:r>
              <a:rPr lang="en-US" sz="1400" b="1" dirty="0" err="1">
                <a:solidFill>
                  <a:schemeClr val="bg1"/>
                </a:solidFill>
                <a:latin typeface="Myriad Pro" pitchFamily="34" charset="0"/>
              </a:rPr>
              <a:t>Midwood</a:t>
            </a:r>
            <a:r>
              <a:rPr lang="en-US" sz="1400" b="1" dirty="0">
                <a:solidFill>
                  <a:schemeClr val="bg1"/>
                </a:solidFill>
                <a:latin typeface="Myriad Pro" pitchFamily="34" charset="0"/>
              </a:rPr>
              <a:t>, Sheepshead Bay </a:t>
            </a:r>
          </a:p>
        </p:txBody>
      </p:sp>
      <p:cxnSp>
        <p:nvCxnSpPr>
          <p:cNvPr id="3" name="Straight Arrow Connector 2"/>
          <p:cNvCxnSpPr/>
          <p:nvPr/>
        </p:nvCxnSpPr>
        <p:spPr>
          <a:xfrm>
            <a:off x="4218862" y="4635910"/>
            <a:ext cx="3733800" cy="0"/>
          </a:xfrm>
          <a:prstGeom prst="straightConnector1">
            <a:avLst/>
          </a:prstGeom>
          <a:ln w="76200">
            <a:solidFill>
              <a:srgbClr val="F26724"/>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9359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914400" y="228600"/>
            <a:ext cx="9296400" cy="1295400"/>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a:spLocks noGrp="1"/>
          </p:cNvSpPr>
          <p:nvPr>
            <p:ph type="title"/>
          </p:nvPr>
        </p:nvSpPr>
        <p:spPr>
          <a:xfrm>
            <a:off x="272863" y="304800"/>
            <a:ext cx="8219603" cy="1066800"/>
          </a:xfrm>
        </p:spPr>
        <p:txBody>
          <a:bodyPr>
            <a:noAutofit/>
          </a:bodyPr>
          <a:lstStyle/>
          <a:p>
            <a:r>
              <a:rPr lang="en-US" sz="4300" b="1" dirty="0">
                <a:solidFill>
                  <a:schemeClr val="bg1"/>
                </a:solidFill>
                <a:latin typeface="Myriad Pro" pitchFamily="34" charset="0"/>
              </a:rPr>
              <a:t>Lasting Impact of Redlining and Discriminatory Housing</a:t>
            </a:r>
          </a:p>
        </p:txBody>
      </p:sp>
      <p:sp>
        <p:nvSpPr>
          <p:cNvPr id="18" name="Rectangle 17"/>
          <p:cNvSpPr/>
          <p:nvPr/>
        </p:nvSpPr>
        <p:spPr>
          <a:xfrm>
            <a:off x="0" y="6339427"/>
            <a:ext cx="11049000" cy="1114524"/>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 y="5583186"/>
            <a:ext cx="2036814" cy="2036814"/>
          </a:xfrm>
          <a:prstGeom prst="rect">
            <a:avLst/>
          </a:prstGeom>
        </p:spPr>
      </p:pic>
      <p:pic>
        <p:nvPicPr>
          <p:cNvPr id="4" name="Content Placeholder 3"/>
          <p:cNvPicPr>
            <a:picLocks noGrp="1" noChangeAspect="1"/>
          </p:cNvPicPr>
          <p:nvPr>
            <p:ph sz="half" idx="2"/>
          </p:nvPr>
        </p:nvPicPr>
        <p:blipFill>
          <a:blip r:embed="rId4">
            <a:extLst>
              <a:ext uri="{28A0092B-C50C-407E-A947-70E740481C1C}">
                <a14:useLocalDpi xmlns:a14="http://schemas.microsoft.com/office/drawing/2010/main"/>
              </a:ext>
            </a:extLst>
          </a:blip>
          <a:stretch>
            <a:fillRect/>
          </a:stretch>
        </p:blipFill>
        <p:spPr>
          <a:xfrm>
            <a:off x="1571334" y="1771768"/>
            <a:ext cx="6001332" cy="4167491"/>
          </a:xfrm>
        </p:spPr>
      </p:pic>
    </p:spTree>
    <p:extLst>
      <p:ext uri="{BB962C8B-B14F-4D97-AF65-F5344CB8AC3E}">
        <p14:creationId xmlns:p14="http://schemas.microsoft.com/office/powerpoint/2010/main" val="1279783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339427"/>
            <a:ext cx="11049000" cy="1114524"/>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 y="5583186"/>
            <a:ext cx="2036814" cy="2036814"/>
          </a:xfrm>
          <a:prstGeom prst="rect">
            <a:avLst/>
          </a:prstGeom>
        </p:spPr>
      </p:pic>
      <p:sp>
        <p:nvSpPr>
          <p:cNvPr id="10" name="Rectangle 9"/>
          <p:cNvSpPr/>
          <p:nvPr/>
        </p:nvSpPr>
        <p:spPr>
          <a:xfrm>
            <a:off x="-990600" y="381000"/>
            <a:ext cx="9296400" cy="1295400"/>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609600" y="523116"/>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b="1" kern="1200">
                <a:solidFill>
                  <a:srgbClr val="F26724"/>
                </a:solidFill>
                <a:latin typeface="Myriad Pro" pitchFamily="34" charset="0"/>
                <a:ea typeface="+mj-ea"/>
                <a:cs typeface="+mj-cs"/>
              </a:defRPr>
            </a:lvl1pPr>
          </a:lstStyle>
          <a:p>
            <a:r>
              <a:rPr lang="en-US" dirty="0">
                <a:solidFill>
                  <a:schemeClr val="bg1"/>
                </a:solidFill>
              </a:rPr>
              <a:t> Influence of Redlining on the Housing Landscape</a:t>
            </a:r>
          </a:p>
        </p:txBody>
      </p:sp>
      <p:sp>
        <p:nvSpPr>
          <p:cNvPr id="2" name="Content Placeholder 1"/>
          <p:cNvSpPr>
            <a:spLocks noGrp="1"/>
          </p:cNvSpPr>
          <p:nvPr>
            <p:ph idx="1"/>
          </p:nvPr>
        </p:nvSpPr>
        <p:spPr>
          <a:xfrm>
            <a:off x="533400" y="1813464"/>
            <a:ext cx="8610600" cy="4525963"/>
          </a:xfrm>
        </p:spPr>
        <p:txBody>
          <a:bodyPr>
            <a:normAutofit/>
          </a:bodyPr>
          <a:lstStyle/>
          <a:p>
            <a:r>
              <a:rPr lang="en-US" sz="3000" dirty="0"/>
              <a:t>Intentionally Segregated Neighborhoods</a:t>
            </a:r>
          </a:p>
          <a:p>
            <a:r>
              <a:rPr lang="en-US" sz="3000" dirty="0"/>
              <a:t>Underfunded Schools</a:t>
            </a:r>
          </a:p>
          <a:p>
            <a:r>
              <a:rPr lang="en-US" sz="3000" dirty="0"/>
              <a:t>Lack of Access to Quality Healthcare and Nutrition</a:t>
            </a:r>
          </a:p>
          <a:p>
            <a:r>
              <a:rPr lang="en-US" sz="3000" dirty="0"/>
              <a:t>Inadequate Public Transportation</a:t>
            </a:r>
          </a:p>
          <a:p>
            <a:r>
              <a:rPr lang="en-US" sz="3000" dirty="0"/>
              <a:t>Limited Economic Opportunities </a:t>
            </a:r>
          </a:p>
          <a:p>
            <a:r>
              <a:rPr lang="en-US" sz="3000" dirty="0"/>
              <a:t>Non-Traditional Sources of Income</a:t>
            </a:r>
          </a:p>
          <a:p>
            <a:r>
              <a:rPr lang="en-US" sz="3000" dirty="0"/>
              <a:t>Rampant Gentrification</a:t>
            </a:r>
          </a:p>
          <a:p>
            <a:endParaRPr lang="en-US" dirty="0"/>
          </a:p>
        </p:txBody>
      </p:sp>
    </p:spTree>
    <p:extLst>
      <p:ext uri="{BB962C8B-B14F-4D97-AF65-F5344CB8AC3E}">
        <p14:creationId xmlns:p14="http://schemas.microsoft.com/office/powerpoint/2010/main" val="3633093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339427"/>
            <a:ext cx="11049000" cy="1114524"/>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 y="5583186"/>
            <a:ext cx="2036814" cy="2036814"/>
          </a:xfrm>
          <a:prstGeom prst="rect">
            <a:avLst/>
          </a:prstGeom>
        </p:spPr>
      </p:pic>
      <p:sp>
        <p:nvSpPr>
          <p:cNvPr id="10" name="Rectangle 9"/>
          <p:cNvSpPr/>
          <p:nvPr/>
        </p:nvSpPr>
        <p:spPr>
          <a:xfrm>
            <a:off x="-990600" y="381000"/>
            <a:ext cx="9296400" cy="1295400"/>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F26724"/>
                </a:solidFill>
                <a:latin typeface="Myriad Pro" pitchFamily="34" charset="0"/>
                <a:ea typeface="+mj-ea"/>
                <a:cs typeface="+mj-cs"/>
              </a:defRPr>
            </a:lvl1pPr>
          </a:lstStyle>
          <a:p>
            <a:r>
              <a:rPr lang="en-US" dirty="0">
                <a:solidFill>
                  <a:schemeClr val="bg1"/>
                </a:solidFill>
              </a:rPr>
              <a:t>Homeownership by Race</a:t>
            </a:r>
          </a:p>
        </p:txBody>
      </p:sp>
      <p:pic>
        <p:nvPicPr>
          <p:cNvPr id="3" name="Content Placeholder 2"/>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990600" y="1828800"/>
            <a:ext cx="7086600" cy="4114800"/>
          </a:xfrm>
        </p:spPr>
      </p:pic>
    </p:spTree>
    <p:extLst>
      <p:ext uri="{BB962C8B-B14F-4D97-AF65-F5344CB8AC3E}">
        <p14:creationId xmlns:p14="http://schemas.microsoft.com/office/powerpoint/2010/main" val="3766201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9296400" cy="1295400"/>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p:cNvSpPr>
            <a:spLocks noGrp="1"/>
          </p:cNvSpPr>
          <p:nvPr>
            <p:ph type="title"/>
          </p:nvPr>
        </p:nvSpPr>
        <p:spPr>
          <a:xfrm>
            <a:off x="457200" y="274638"/>
            <a:ext cx="8229600" cy="1143000"/>
          </a:xfrm>
        </p:spPr>
        <p:txBody>
          <a:bodyPr/>
          <a:lstStyle/>
          <a:p>
            <a:r>
              <a:rPr lang="en-US" b="1" dirty="0">
                <a:solidFill>
                  <a:schemeClr val="bg1"/>
                </a:solidFill>
                <a:latin typeface="Myriad Pro" pitchFamily="34" charset="0"/>
              </a:rPr>
              <a:t>What Is NETWORK? </a:t>
            </a:r>
          </a:p>
        </p:txBody>
      </p:sp>
      <p:sp>
        <p:nvSpPr>
          <p:cNvPr id="10" name="Content Placeholder 2"/>
          <p:cNvSpPr txBox="1">
            <a:spLocks/>
          </p:cNvSpPr>
          <p:nvPr/>
        </p:nvSpPr>
        <p:spPr>
          <a:xfrm>
            <a:off x="287215" y="1556238"/>
            <a:ext cx="8319052" cy="1339362"/>
          </a:xfrm>
          <a:prstGeom prst="rect">
            <a:avLst/>
          </a:prstGeom>
        </p:spPr>
        <p:txBody>
          <a:bodyPr vert="horz" lIns="91440" tIns="45720" rIns="91440" bIns="45720" rtlCol="0">
            <a:noAutofit/>
          </a:bodyPr>
          <a:lstStyle>
            <a:lvl1pPr marL="514350" indent="-514350" algn="l" defTabSz="914400" rtl="0" eaLnBrk="1" latinLnBrk="0" hangingPunct="1">
              <a:spcBef>
                <a:spcPct val="20000"/>
              </a:spcBef>
              <a:buFontTx/>
              <a:buBlip>
                <a:blip r:embed="rId3"/>
              </a:buBlip>
              <a:defRPr sz="3200" kern="1200">
                <a:solidFill>
                  <a:schemeClr val="tx1"/>
                </a:solidFill>
                <a:latin typeface="Myriad Pro" pitchFamily="34" charset="0"/>
                <a:ea typeface="+mn-ea"/>
                <a:cs typeface="+mn-cs"/>
              </a:defRPr>
            </a:lvl1pPr>
            <a:lvl2pPr marL="971550" indent="-514350" algn="l" defTabSz="914400" rtl="0" eaLnBrk="1" latinLnBrk="0" hangingPunct="1">
              <a:spcBef>
                <a:spcPct val="20000"/>
              </a:spcBef>
              <a:buFontTx/>
              <a:buBlip>
                <a:blip r:embed="rId3"/>
              </a:buBlip>
              <a:defRPr sz="2800" kern="1200">
                <a:solidFill>
                  <a:schemeClr val="tx1"/>
                </a:solidFill>
                <a:latin typeface="Myriad Pro" pitchFamily="34" charset="0"/>
                <a:ea typeface="+mn-ea"/>
                <a:cs typeface="+mn-cs"/>
              </a:defRPr>
            </a:lvl2pPr>
            <a:lvl3pPr marL="1371600" indent="-457200" algn="l" defTabSz="914400" rtl="0" eaLnBrk="1" latinLnBrk="0" hangingPunct="1">
              <a:spcBef>
                <a:spcPct val="20000"/>
              </a:spcBef>
              <a:buFontTx/>
              <a:buBlip>
                <a:blip r:embed="rId3"/>
              </a:buBlip>
              <a:defRPr sz="2400" kern="1200">
                <a:solidFill>
                  <a:schemeClr val="tx1"/>
                </a:solidFill>
                <a:latin typeface="Myriad Pro" pitchFamily="34" charset="0"/>
                <a:ea typeface="+mn-ea"/>
                <a:cs typeface="+mn-cs"/>
              </a:defRPr>
            </a:lvl3pPr>
            <a:lvl4pPr marL="1828800" indent="-457200" algn="l" defTabSz="914400" rtl="0" eaLnBrk="1" latinLnBrk="0" hangingPunct="1">
              <a:spcBef>
                <a:spcPct val="20000"/>
              </a:spcBef>
              <a:buFontTx/>
              <a:buBlip>
                <a:blip r:embed="rId3"/>
              </a:buBlip>
              <a:defRPr sz="2000" kern="1200">
                <a:solidFill>
                  <a:schemeClr val="tx1"/>
                </a:solidFill>
                <a:latin typeface="Myriad Pro" pitchFamily="34" charset="0"/>
                <a:ea typeface="+mn-ea"/>
                <a:cs typeface="+mn-cs"/>
              </a:defRPr>
            </a:lvl4pPr>
            <a:lvl5pPr marL="2286000" indent="-457200" algn="l" defTabSz="914400" rtl="0" eaLnBrk="1" latinLnBrk="0" hangingPunct="1">
              <a:spcBef>
                <a:spcPct val="20000"/>
              </a:spcBef>
              <a:buFontTx/>
              <a:buBlip>
                <a:blip r:embed="rId3"/>
              </a:buBlip>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Tx/>
              <a:buNone/>
            </a:pPr>
            <a:r>
              <a:rPr lang="en-US" sz="3600" dirty="0">
                <a:solidFill>
                  <a:prstClr val="black"/>
                </a:solidFill>
              </a:rPr>
              <a:t>NETWORK </a:t>
            </a:r>
            <a:r>
              <a:rPr lang="en-US" sz="3600" b="1" dirty="0">
                <a:solidFill>
                  <a:srgbClr val="F26724"/>
                </a:solidFill>
              </a:rPr>
              <a:t>educates</a:t>
            </a:r>
            <a:r>
              <a:rPr lang="en-US" sz="3600" dirty="0">
                <a:solidFill>
                  <a:srgbClr val="F26724"/>
                </a:solidFill>
              </a:rPr>
              <a:t>,</a:t>
            </a:r>
            <a:r>
              <a:rPr lang="en-US" sz="3600" dirty="0">
                <a:solidFill>
                  <a:prstClr val="black"/>
                </a:solidFill>
              </a:rPr>
              <a:t> </a:t>
            </a:r>
            <a:r>
              <a:rPr lang="en-US" sz="3600" b="1" dirty="0">
                <a:solidFill>
                  <a:srgbClr val="F26724"/>
                </a:solidFill>
              </a:rPr>
              <a:t>organizes,</a:t>
            </a:r>
            <a:r>
              <a:rPr lang="en-US" sz="3600" dirty="0">
                <a:solidFill>
                  <a:srgbClr val="F26724"/>
                </a:solidFill>
              </a:rPr>
              <a:t> </a:t>
            </a:r>
            <a:r>
              <a:rPr lang="en-US" sz="3600" dirty="0">
                <a:solidFill>
                  <a:prstClr val="black"/>
                </a:solidFill>
              </a:rPr>
              <a:t>and </a:t>
            </a:r>
            <a:r>
              <a:rPr lang="en-US" sz="3600" b="1" dirty="0">
                <a:solidFill>
                  <a:srgbClr val="F26724"/>
                </a:solidFill>
              </a:rPr>
              <a:t>lobbies</a:t>
            </a:r>
            <a:r>
              <a:rPr lang="en-US" sz="3600" dirty="0">
                <a:solidFill>
                  <a:srgbClr val="F26724"/>
                </a:solidFill>
              </a:rPr>
              <a:t> </a:t>
            </a:r>
            <a:r>
              <a:rPr lang="en-US" sz="3600" dirty="0">
                <a:solidFill>
                  <a:prstClr val="black"/>
                </a:solidFill>
              </a:rPr>
              <a:t>for economic and social transformation</a:t>
            </a:r>
          </a:p>
        </p:txBody>
      </p:sp>
      <p:pic>
        <p:nvPicPr>
          <p:cNvPr id="1026" name="Picture 2" descr="X:\PICTURES\2016 - 06 Just Advocacy Week\IMG_0786.jpg"/>
          <p:cNvPicPr>
            <a:picLocks noChangeArrowheads="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251773" y="3581400"/>
            <a:ext cx="2770632" cy="1847088"/>
          </a:xfrm>
          <a:prstGeom prst="rect">
            <a:avLst/>
          </a:prstGeom>
          <a:ln w="127000" cap="sq">
            <a:solidFill>
              <a:srgbClr val="3F687E"/>
            </a:solidFill>
            <a:miter lim="800000"/>
          </a:ln>
          <a:effectLst/>
          <a:extLst>
            <a:ext uri="{909E8E84-426E-40dd-AFC4-6F175D3DCCD1}">
              <a14:hiddenFill xmlns:a14="http://schemas.microsoft.com/office/drawing/2010/main">
                <a:solidFill>
                  <a:srgbClr val="FFFFFF"/>
                </a:solidFill>
              </a14:hiddenFill>
            </a:ext>
          </a:extLst>
        </p:spPr>
      </p:pic>
      <p:pic>
        <p:nvPicPr>
          <p:cNvPr id="1027" name="Picture 3" descr="X:\PICTURES\2017\2017-05\2017-05 May Day march\18198758_10156093220957589_9152909433726601567_n.jpg"/>
          <p:cNvPicPr>
            <a:picLocks noChangeArrowheads="1"/>
          </p:cNvPicPr>
          <p:nvPr/>
        </p:nvPicPr>
        <p:blipFill>
          <a:blip r:embed="rId6" cstate="email">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3157701" y="3581400"/>
            <a:ext cx="2770632" cy="1847088"/>
          </a:xfrm>
          <a:prstGeom prst="rect">
            <a:avLst/>
          </a:prstGeom>
          <a:ln w="127000" cap="sq">
            <a:solidFill>
              <a:srgbClr val="3F687E"/>
            </a:solidFill>
            <a:miter lim="800000"/>
          </a:ln>
          <a:effectLst/>
          <a:extLst>
            <a:ext uri="{909E8E84-426E-40dd-AFC4-6F175D3DCCD1}">
              <a14:hiddenFill xmlns:a14="http://schemas.microsoft.com/office/drawing/2010/main">
                <a:solidFill>
                  <a:srgbClr val="FFFFFF"/>
                </a:solidFill>
              </a14:hiddenFill>
            </a:ext>
          </a:extLst>
        </p:spPr>
      </p:pic>
      <p:pic>
        <p:nvPicPr>
          <p:cNvPr id="1028" name="Picture 4" descr="X:\PICTURES\2014 Simone Lobby Visits\IMG_3568.JPG"/>
          <p:cNvPicPr>
            <a:picLocks noChangeArrowheads="1"/>
          </p:cNvPicPr>
          <p:nvPr/>
        </p:nvPicPr>
        <p:blipFill>
          <a:blip r:embed="rId8" cstate="email">
            <a:extLst>
              <a:ext uri="{BEBA8EAE-BF5A-486C-A8C5-ECC9F3942E4B}">
                <a14:imgProps xmlns:a14="http://schemas.microsoft.com/office/drawing/2010/main">
                  <a14:imgLayer r:embed="rId9">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6080733" y="3581400"/>
            <a:ext cx="2770632" cy="1847088"/>
          </a:xfrm>
          <a:prstGeom prst="rect">
            <a:avLst/>
          </a:prstGeom>
          <a:ln w="127000" cap="sq">
            <a:solidFill>
              <a:srgbClr val="3F687E"/>
            </a:solidFill>
            <a:miter lim="800000"/>
          </a:ln>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0" y="6339427"/>
            <a:ext cx="11049000" cy="1114524"/>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62000" y="5583186"/>
            <a:ext cx="2036814" cy="2036814"/>
          </a:xfrm>
          <a:prstGeom prst="rect">
            <a:avLst/>
          </a:prstGeom>
        </p:spPr>
      </p:pic>
    </p:spTree>
    <p:extLst>
      <p:ext uri="{BB962C8B-B14F-4D97-AF65-F5344CB8AC3E}">
        <p14:creationId xmlns:p14="http://schemas.microsoft.com/office/powerpoint/2010/main" val="3148250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9296400" cy="1295400"/>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0" y="6339427"/>
            <a:ext cx="11049000" cy="1114524"/>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p:cNvSpPr>
            <a:spLocks noGrp="1"/>
          </p:cNvSpPr>
          <p:nvPr>
            <p:ph type="title"/>
          </p:nvPr>
        </p:nvSpPr>
        <p:spPr>
          <a:xfrm>
            <a:off x="457200" y="274638"/>
            <a:ext cx="8229600" cy="1143000"/>
          </a:xfrm>
        </p:spPr>
        <p:txBody>
          <a:bodyPr>
            <a:normAutofit/>
          </a:bodyPr>
          <a:lstStyle/>
          <a:p>
            <a:r>
              <a:rPr lang="en-US" sz="3800" b="1" dirty="0">
                <a:solidFill>
                  <a:schemeClr val="bg1"/>
                </a:solidFill>
                <a:latin typeface="Myriad Pro" pitchFamily="34" charset="0"/>
              </a:rPr>
              <a:t>Our 2020 Vision: Mend the Gaps!</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 y="5583186"/>
            <a:ext cx="2036814" cy="2036814"/>
          </a:xfrm>
          <a:prstGeom prst="rect">
            <a:avLst/>
          </a:prstGeom>
        </p:spPr>
      </p:pic>
      <p:sp>
        <p:nvSpPr>
          <p:cNvPr id="10" name="Content Placeholder 2"/>
          <p:cNvSpPr txBox="1">
            <a:spLocks/>
          </p:cNvSpPr>
          <p:nvPr/>
        </p:nvSpPr>
        <p:spPr>
          <a:xfrm>
            <a:off x="256407" y="2209800"/>
            <a:ext cx="8229600" cy="3611563"/>
          </a:xfrm>
          <a:prstGeom prst="rect">
            <a:avLst/>
          </a:prstGeom>
        </p:spPr>
        <p:txBody>
          <a:bodyPr vert="horz" lIns="91440" tIns="45720" rIns="91440" bIns="45720" rtlCol="0">
            <a:normAutofit/>
          </a:bodyPr>
          <a:lstStyle>
            <a:lvl1pPr marL="514350" indent="-514350" algn="l" defTabSz="914400" rtl="0" eaLnBrk="1" latinLnBrk="0" hangingPunct="1">
              <a:spcBef>
                <a:spcPct val="20000"/>
              </a:spcBef>
              <a:buFontTx/>
              <a:buBlip>
                <a:blip r:embed="rId4"/>
              </a:buBlip>
              <a:defRPr sz="3200" kern="1200">
                <a:solidFill>
                  <a:schemeClr val="tx1"/>
                </a:solidFill>
                <a:latin typeface="Myriad Pro" pitchFamily="34" charset="0"/>
                <a:ea typeface="+mn-ea"/>
                <a:cs typeface="+mn-cs"/>
              </a:defRPr>
            </a:lvl1pPr>
            <a:lvl2pPr marL="971550" indent="-514350" algn="l" defTabSz="914400" rtl="0" eaLnBrk="1" latinLnBrk="0" hangingPunct="1">
              <a:spcBef>
                <a:spcPct val="20000"/>
              </a:spcBef>
              <a:buFontTx/>
              <a:buBlip>
                <a:blip r:embed="rId4"/>
              </a:buBlip>
              <a:defRPr sz="2800" kern="1200">
                <a:solidFill>
                  <a:schemeClr val="tx1"/>
                </a:solidFill>
                <a:latin typeface="Myriad Pro" pitchFamily="34" charset="0"/>
                <a:ea typeface="+mn-ea"/>
                <a:cs typeface="+mn-cs"/>
              </a:defRPr>
            </a:lvl2pPr>
            <a:lvl3pPr marL="1371600" indent="-457200" algn="l" defTabSz="914400" rtl="0" eaLnBrk="1" latinLnBrk="0" hangingPunct="1">
              <a:spcBef>
                <a:spcPct val="20000"/>
              </a:spcBef>
              <a:buFontTx/>
              <a:buBlip>
                <a:blip r:embed="rId4"/>
              </a:buBlip>
              <a:defRPr sz="2400" kern="1200">
                <a:solidFill>
                  <a:schemeClr val="tx1"/>
                </a:solidFill>
                <a:latin typeface="Myriad Pro" pitchFamily="34" charset="0"/>
                <a:ea typeface="+mn-ea"/>
                <a:cs typeface="+mn-cs"/>
              </a:defRPr>
            </a:lvl3pPr>
            <a:lvl4pPr marL="1828800" indent="-457200" algn="l" defTabSz="914400" rtl="0" eaLnBrk="1" latinLnBrk="0" hangingPunct="1">
              <a:spcBef>
                <a:spcPct val="20000"/>
              </a:spcBef>
              <a:buFontTx/>
              <a:buBlip>
                <a:blip r:embed="rId4"/>
              </a:buBlip>
              <a:defRPr sz="2000" kern="1200">
                <a:solidFill>
                  <a:schemeClr val="tx1"/>
                </a:solidFill>
                <a:latin typeface="Myriad Pro" pitchFamily="34" charset="0"/>
                <a:ea typeface="+mn-ea"/>
                <a:cs typeface="+mn-cs"/>
              </a:defRPr>
            </a:lvl4pPr>
            <a:lvl5pPr marL="2286000" indent="-457200" algn="l" defTabSz="914400" rtl="0" eaLnBrk="1" latinLnBrk="0" hangingPunct="1">
              <a:spcBef>
                <a:spcPct val="20000"/>
              </a:spcBef>
              <a:buFontTx/>
              <a:buBlip>
                <a:blip r:embed="rId4"/>
              </a:buBlip>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Tx/>
              <a:buNone/>
            </a:pPr>
            <a:endParaRPr lang="en-US" sz="3500" dirty="0">
              <a:solidFill>
                <a:prstClr val="black"/>
              </a:solidFill>
            </a:endParaRPr>
          </a:p>
        </p:txBody>
      </p:sp>
      <p:sp>
        <p:nvSpPr>
          <p:cNvPr id="3" name="Rectangle 2"/>
          <p:cNvSpPr/>
          <p:nvPr/>
        </p:nvSpPr>
        <p:spPr>
          <a:xfrm>
            <a:off x="293450" y="1611074"/>
            <a:ext cx="7493000" cy="4278094"/>
          </a:xfrm>
          <a:prstGeom prst="rect">
            <a:avLst/>
          </a:prstGeom>
        </p:spPr>
        <p:txBody>
          <a:bodyPr wrap="square">
            <a:spAutoFit/>
          </a:bodyPr>
          <a:lstStyle/>
          <a:p>
            <a:pPr marL="514350" indent="-514350">
              <a:spcBef>
                <a:spcPct val="20000"/>
              </a:spcBef>
              <a:buFontTx/>
              <a:buBlip>
                <a:blip r:embed="rId4"/>
              </a:buBlip>
            </a:pPr>
            <a:r>
              <a:rPr lang="en-US" sz="3200" b="1" dirty="0">
                <a:solidFill>
                  <a:prstClr val="black"/>
                </a:solidFill>
                <a:latin typeface="Myriad Pro" pitchFamily="34" charset="0"/>
              </a:rPr>
              <a:t>Wealth and Income Gap</a:t>
            </a:r>
          </a:p>
          <a:p>
            <a:pPr marL="971550" lvl="1" indent="-514350">
              <a:spcBef>
                <a:spcPct val="20000"/>
              </a:spcBef>
              <a:buFont typeface="Arial" panose="020B0604020202020204" pitchFamily="34" charset="0"/>
              <a:buChar char="•"/>
            </a:pPr>
            <a:r>
              <a:rPr lang="en-US" sz="2400" dirty="0">
                <a:solidFill>
                  <a:prstClr val="black"/>
                </a:solidFill>
                <a:latin typeface="Myriad Pro" pitchFamily="34" charset="0"/>
              </a:rPr>
              <a:t>Tax Justice</a:t>
            </a:r>
          </a:p>
          <a:p>
            <a:pPr marL="971550" lvl="1" indent="-514350">
              <a:spcBef>
                <a:spcPct val="20000"/>
              </a:spcBef>
              <a:buFont typeface="Arial" panose="020B0604020202020204" pitchFamily="34" charset="0"/>
              <a:buChar char="•"/>
            </a:pPr>
            <a:r>
              <a:rPr lang="en-US" sz="2400" dirty="0">
                <a:solidFill>
                  <a:prstClr val="black"/>
                </a:solidFill>
                <a:latin typeface="Myriad Pro" pitchFamily="34" charset="0"/>
              </a:rPr>
              <a:t>Living Wages</a:t>
            </a:r>
          </a:p>
          <a:p>
            <a:pPr marL="971550" lvl="1" indent="-514350">
              <a:spcBef>
                <a:spcPct val="20000"/>
              </a:spcBef>
              <a:buFont typeface="Arial" panose="020B0604020202020204" pitchFamily="34" charset="0"/>
              <a:buChar char="•"/>
            </a:pPr>
            <a:r>
              <a:rPr lang="en-US" sz="2400" dirty="0">
                <a:solidFill>
                  <a:prstClr val="black"/>
                </a:solidFill>
                <a:latin typeface="Myriad Pro" pitchFamily="34" charset="0"/>
              </a:rPr>
              <a:t>Family-Friendly Workplaces</a:t>
            </a:r>
          </a:p>
          <a:p>
            <a:pPr marL="514350" indent="-514350">
              <a:spcBef>
                <a:spcPct val="20000"/>
              </a:spcBef>
              <a:buFontTx/>
              <a:buBlip>
                <a:blip r:embed="rId4"/>
              </a:buBlip>
            </a:pPr>
            <a:r>
              <a:rPr lang="en-US" sz="3200" b="1" dirty="0">
                <a:solidFill>
                  <a:prstClr val="black"/>
                </a:solidFill>
                <a:latin typeface="Myriad Pro" pitchFamily="34" charset="0"/>
              </a:rPr>
              <a:t>Access Gaps</a:t>
            </a:r>
          </a:p>
          <a:p>
            <a:pPr marL="971550" lvl="1" indent="-514350">
              <a:spcBef>
                <a:spcPct val="20000"/>
              </a:spcBef>
              <a:buFont typeface="Arial" panose="020B0604020202020204" pitchFamily="34" charset="0"/>
              <a:buChar char="•"/>
            </a:pPr>
            <a:r>
              <a:rPr lang="en-US" sz="2400" dirty="0">
                <a:solidFill>
                  <a:prstClr val="black"/>
                </a:solidFill>
                <a:latin typeface="Myriad Pro" pitchFamily="34" charset="0"/>
              </a:rPr>
              <a:t>Democracy</a:t>
            </a:r>
          </a:p>
          <a:p>
            <a:pPr marL="971550" lvl="1" indent="-514350">
              <a:spcBef>
                <a:spcPct val="20000"/>
              </a:spcBef>
              <a:buFont typeface="Arial" panose="020B0604020202020204" pitchFamily="34" charset="0"/>
              <a:buChar char="•"/>
            </a:pPr>
            <a:r>
              <a:rPr lang="en-US" sz="2400" dirty="0">
                <a:solidFill>
                  <a:prstClr val="black"/>
                </a:solidFill>
                <a:latin typeface="Myriad Pro" pitchFamily="34" charset="0"/>
              </a:rPr>
              <a:t>Healthcare</a:t>
            </a:r>
          </a:p>
          <a:p>
            <a:pPr marL="971550" lvl="1" indent="-514350">
              <a:spcBef>
                <a:spcPct val="20000"/>
              </a:spcBef>
              <a:buFont typeface="Arial" panose="020B0604020202020204" pitchFamily="34" charset="0"/>
              <a:buChar char="•"/>
            </a:pPr>
            <a:r>
              <a:rPr lang="en-US" sz="2400" dirty="0">
                <a:solidFill>
                  <a:prstClr val="black"/>
                </a:solidFill>
                <a:latin typeface="Myriad Pro" pitchFamily="34" charset="0"/>
              </a:rPr>
              <a:t>Citizenship</a:t>
            </a:r>
          </a:p>
          <a:p>
            <a:pPr marL="971550" lvl="1" indent="-514350">
              <a:spcBef>
                <a:spcPct val="20000"/>
              </a:spcBef>
              <a:buFont typeface="Arial" panose="020B0604020202020204" pitchFamily="34" charset="0"/>
              <a:buChar char="•"/>
            </a:pPr>
            <a:r>
              <a:rPr lang="en-US" sz="2400" dirty="0">
                <a:solidFill>
                  <a:prstClr val="black"/>
                </a:solidFill>
                <a:latin typeface="Myriad Pro" pitchFamily="34" charset="0"/>
              </a:rPr>
              <a:t>Housing</a:t>
            </a:r>
          </a:p>
        </p:txBody>
      </p:sp>
      <p:pic>
        <p:nvPicPr>
          <p:cNvPr id="3077"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521364" y="3750121"/>
            <a:ext cx="5327255" cy="152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3458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9296400" cy="1295400"/>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339427"/>
            <a:ext cx="11049000" cy="1114524"/>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76200" y="304800"/>
            <a:ext cx="8229600" cy="1143000"/>
          </a:xfrm>
        </p:spPr>
        <p:txBody>
          <a:bodyPr/>
          <a:lstStyle/>
          <a:p>
            <a:r>
              <a:rPr lang="en-US" b="1" dirty="0">
                <a:solidFill>
                  <a:schemeClr val="bg1"/>
                </a:solidFill>
                <a:latin typeface="Myriad Pro" pitchFamily="34" charset="0"/>
              </a:rPr>
              <a:t>Get Updates from NETWORK</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 y="5583186"/>
            <a:ext cx="2036814" cy="2036814"/>
          </a:xfrm>
          <a:prstGeom prst="rect">
            <a:avLst/>
          </a:prstGeom>
        </p:spPr>
      </p:pic>
      <p:sp>
        <p:nvSpPr>
          <p:cNvPr id="2" name="Rectangle 1"/>
          <p:cNvSpPr/>
          <p:nvPr/>
        </p:nvSpPr>
        <p:spPr>
          <a:xfrm>
            <a:off x="665672" y="2133600"/>
            <a:ext cx="4495800" cy="3046988"/>
          </a:xfrm>
          <a:prstGeom prst="rect">
            <a:avLst/>
          </a:prstGeom>
        </p:spPr>
        <p:txBody>
          <a:bodyPr wrap="square">
            <a:spAutoFit/>
          </a:bodyPr>
          <a:lstStyle/>
          <a:p>
            <a:pPr algn="ctr">
              <a:spcBef>
                <a:spcPct val="20000"/>
              </a:spcBef>
            </a:pPr>
            <a:r>
              <a:rPr lang="en-US" sz="4800" b="1" dirty="0">
                <a:solidFill>
                  <a:prstClr val="black"/>
                </a:solidFill>
                <a:latin typeface="Myriad Pro" pitchFamily="34" charset="0"/>
              </a:rPr>
              <a:t>Text </a:t>
            </a:r>
          </a:p>
          <a:p>
            <a:pPr algn="ctr">
              <a:spcBef>
                <a:spcPct val="20000"/>
              </a:spcBef>
            </a:pPr>
            <a:r>
              <a:rPr lang="en-US" sz="4800" b="1" dirty="0">
                <a:solidFill>
                  <a:prstClr val="black"/>
                </a:solidFill>
                <a:latin typeface="Myriad Pro" pitchFamily="34" charset="0"/>
              </a:rPr>
              <a:t>“Welcome” </a:t>
            </a:r>
          </a:p>
          <a:p>
            <a:pPr algn="ctr">
              <a:spcBef>
                <a:spcPct val="20000"/>
              </a:spcBef>
            </a:pPr>
            <a:r>
              <a:rPr lang="en-US" sz="4800" b="1" dirty="0">
                <a:solidFill>
                  <a:prstClr val="black"/>
                </a:solidFill>
                <a:latin typeface="Myriad Pro" pitchFamily="34" charset="0"/>
              </a:rPr>
              <a:t>to 877877</a:t>
            </a:r>
          </a:p>
          <a:p>
            <a:pPr>
              <a:spcBef>
                <a:spcPct val="20000"/>
              </a:spcBef>
            </a:pPr>
            <a:endParaRPr lang="en-US" sz="2400" dirty="0">
              <a:solidFill>
                <a:prstClr val="black"/>
              </a:solidFill>
              <a:latin typeface="Myriad Pro" pitchFamily="34" charset="0"/>
            </a:endParaRPr>
          </a:p>
        </p:txBody>
      </p:sp>
      <p:pic>
        <p:nvPicPr>
          <p:cNvPr id="1026" name="Picture 2" descr="Image result for clip art phone"/>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rot="1577539">
            <a:off x="5800282" y="1950664"/>
            <a:ext cx="1999869" cy="3260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3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9296400" cy="1295400"/>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339427"/>
            <a:ext cx="11049000" cy="1114524"/>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457200" y="274638"/>
            <a:ext cx="8229600" cy="1143000"/>
          </a:xfrm>
        </p:spPr>
        <p:txBody>
          <a:bodyPr/>
          <a:lstStyle/>
          <a:p>
            <a:r>
              <a:rPr lang="en-US" b="1" dirty="0">
                <a:solidFill>
                  <a:schemeClr val="bg1"/>
                </a:solidFill>
                <a:latin typeface="Myriad Pro" pitchFamily="34" charset="0"/>
              </a:rPr>
              <a:t>Recap</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 y="5583186"/>
            <a:ext cx="2036814" cy="2036814"/>
          </a:xfrm>
          <a:prstGeom prst="rect">
            <a:avLst/>
          </a:prstGeom>
        </p:spPr>
      </p:pic>
      <p:sp>
        <p:nvSpPr>
          <p:cNvPr id="9" name="Content Placeholder 2"/>
          <p:cNvSpPr txBox="1">
            <a:spLocks/>
          </p:cNvSpPr>
          <p:nvPr/>
        </p:nvSpPr>
        <p:spPr>
          <a:xfrm>
            <a:off x="762557" y="1971623"/>
            <a:ext cx="8229600" cy="3611563"/>
          </a:xfrm>
          <a:prstGeom prst="rect">
            <a:avLst/>
          </a:prstGeom>
        </p:spPr>
        <p:txBody>
          <a:bodyPr vert="horz" lIns="91440" tIns="45720" rIns="91440" bIns="45720" rtlCol="0">
            <a:normAutofit/>
          </a:bodyPr>
          <a:lstStyle>
            <a:lvl1pPr marL="514350" indent="-514350" algn="l" defTabSz="914400" rtl="0" eaLnBrk="1" latinLnBrk="0" hangingPunct="1">
              <a:spcBef>
                <a:spcPct val="20000"/>
              </a:spcBef>
              <a:buFontTx/>
              <a:buBlip>
                <a:blip r:embed="rId4"/>
              </a:buBlip>
              <a:defRPr sz="3200" kern="1200">
                <a:solidFill>
                  <a:schemeClr val="tx1"/>
                </a:solidFill>
                <a:latin typeface="Myriad Pro" pitchFamily="34" charset="0"/>
                <a:ea typeface="+mn-ea"/>
                <a:cs typeface="+mn-cs"/>
              </a:defRPr>
            </a:lvl1pPr>
            <a:lvl2pPr marL="971550" indent="-514350" algn="l" defTabSz="914400" rtl="0" eaLnBrk="1" latinLnBrk="0" hangingPunct="1">
              <a:spcBef>
                <a:spcPct val="20000"/>
              </a:spcBef>
              <a:buFontTx/>
              <a:buBlip>
                <a:blip r:embed="rId4"/>
              </a:buBlip>
              <a:defRPr sz="2800" kern="1200">
                <a:solidFill>
                  <a:schemeClr val="tx1"/>
                </a:solidFill>
                <a:latin typeface="Myriad Pro" pitchFamily="34" charset="0"/>
                <a:ea typeface="+mn-ea"/>
                <a:cs typeface="+mn-cs"/>
              </a:defRPr>
            </a:lvl2pPr>
            <a:lvl3pPr marL="1371600" indent="-457200" algn="l" defTabSz="914400" rtl="0" eaLnBrk="1" latinLnBrk="0" hangingPunct="1">
              <a:spcBef>
                <a:spcPct val="20000"/>
              </a:spcBef>
              <a:buFontTx/>
              <a:buBlip>
                <a:blip r:embed="rId4"/>
              </a:buBlip>
              <a:defRPr sz="2400" kern="1200">
                <a:solidFill>
                  <a:schemeClr val="tx1"/>
                </a:solidFill>
                <a:latin typeface="Myriad Pro" pitchFamily="34" charset="0"/>
                <a:ea typeface="+mn-ea"/>
                <a:cs typeface="+mn-cs"/>
              </a:defRPr>
            </a:lvl3pPr>
            <a:lvl4pPr marL="1828800" indent="-457200" algn="l" defTabSz="914400" rtl="0" eaLnBrk="1" latinLnBrk="0" hangingPunct="1">
              <a:spcBef>
                <a:spcPct val="20000"/>
              </a:spcBef>
              <a:buFontTx/>
              <a:buBlip>
                <a:blip r:embed="rId4"/>
              </a:buBlip>
              <a:defRPr sz="2000" kern="1200">
                <a:solidFill>
                  <a:schemeClr val="tx1"/>
                </a:solidFill>
                <a:latin typeface="Myriad Pro" pitchFamily="34" charset="0"/>
                <a:ea typeface="+mn-ea"/>
                <a:cs typeface="+mn-cs"/>
              </a:defRPr>
            </a:lvl4pPr>
            <a:lvl5pPr marL="2286000" indent="-457200" algn="l" defTabSz="914400" rtl="0" eaLnBrk="1" latinLnBrk="0" hangingPunct="1">
              <a:spcBef>
                <a:spcPct val="20000"/>
              </a:spcBef>
              <a:buFontTx/>
              <a:buBlip>
                <a:blip r:embed="rId4"/>
              </a:buBlip>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r>
              <a:rPr lang="en-US" dirty="0"/>
              <a:t>We learned:</a:t>
            </a:r>
          </a:p>
          <a:p>
            <a:pPr lvl="1"/>
            <a:r>
              <a:rPr lang="en-US" sz="3200" dirty="0"/>
              <a:t>Basic information on income, wealth inequality, and the racial wealth gap</a:t>
            </a:r>
          </a:p>
          <a:p>
            <a:pPr lvl="1"/>
            <a:r>
              <a:rPr lang="en-US" sz="3200" dirty="0"/>
              <a:t>The creation and perpetuation of the racial wealth gap </a:t>
            </a:r>
          </a:p>
        </p:txBody>
      </p:sp>
    </p:spTree>
    <p:extLst>
      <p:ext uri="{BB962C8B-B14F-4D97-AF65-F5344CB8AC3E}">
        <p14:creationId xmlns:p14="http://schemas.microsoft.com/office/powerpoint/2010/main" val="1848215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9296400" cy="1295400"/>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339427"/>
            <a:ext cx="11049000" cy="1114524"/>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457200" y="274638"/>
            <a:ext cx="8229600" cy="1143000"/>
          </a:xfrm>
        </p:spPr>
        <p:txBody>
          <a:bodyPr/>
          <a:lstStyle/>
          <a:p>
            <a:r>
              <a:rPr lang="en-US" b="1" dirty="0">
                <a:solidFill>
                  <a:schemeClr val="bg1"/>
                </a:solidFill>
                <a:latin typeface="Myriad Pro" pitchFamily="34" charset="0"/>
              </a:rPr>
              <a:t>Sources</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 y="5583186"/>
            <a:ext cx="2036814" cy="2036814"/>
          </a:xfrm>
          <a:prstGeom prst="rect">
            <a:avLst/>
          </a:prstGeom>
        </p:spPr>
      </p:pic>
      <p:sp>
        <p:nvSpPr>
          <p:cNvPr id="3" name="TextBox 2">
            <a:hlinkClick r:id="rId4"/>
          </p:cNvPr>
          <p:cNvSpPr txBox="1"/>
          <p:nvPr/>
        </p:nvSpPr>
        <p:spPr>
          <a:xfrm>
            <a:off x="256407" y="1752600"/>
            <a:ext cx="8430393"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Myriad Pro" pitchFamily="34" charset="0"/>
              </a:rPr>
              <a:t>Institute on Assets and Social Policy - </a:t>
            </a:r>
            <a:r>
              <a:rPr lang="en-US" sz="2000" dirty="0">
                <a:latin typeface="Myriad Pro" pitchFamily="34" charset="0"/>
                <a:hlinkClick r:id="rId5"/>
              </a:rPr>
              <a:t>https://heller.brandeis.edu/iasp/pdfs/racial-wealth-equity/racial-wealth-gap/racial-wealth-gap-why-policy-matters.pdf</a:t>
            </a:r>
            <a:r>
              <a:rPr lang="en-US" sz="2000" dirty="0">
                <a:latin typeface="Myriad Pro" pitchFamily="34" charset="0"/>
              </a:rPr>
              <a:t> </a:t>
            </a:r>
          </a:p>
          <a:p>
            <a:pPr marL="342900" indent="-342900">
              <a:buFont typeface="Arial" panose="020B0604020202020204" pitchFamily="34" charset="0"/>
              <a:buChar char="•"/>
            </a:pPr>
            <a:r>
              <a:rPr lang="en-US" sz="2000" dirty="0">
                <a:latin typeface="Myriad Pro" pitchFamily="34" charset="0"/>
              </a:rPr>
              <a:t>The Effects of the 1930s HOLC “Redlining” Maps - </a:t>
            </a:r>
            <a:r>
              <a:rPr lang="en-US" sz="2000" dirty="0">
                <a:latin typeface="Myriad Pro" pitchFamily="34" charset="0"/>
                <a:hlinkClick r:id="rId6"/>
              </a:rPr>
              <a:t>http://www.eh.net/eha/wp-content/uploads/2017/08/Aaronson.pdf</a:t>
            </a:r>
            <a:r>
              <a:rPr lang="en-US" sz="2000" dirty="0">
                <a:latin typeface="Myriad Pro" pitchFamily="34" charset="0"/>
              </a:rPr>
              <a:t> </a:t>
            </a:r>
          </a:p>
          <a:p>
            <a:pPr marL="342900" indent="-342900">
              <a:buFont typeface="Arial" panose="020B0604020202020204" pitchFamily="34" charset="0"/>
              <a:buChar char="•"/>
            </a:pPr>
            <a:r>
              <a:rPr lang="en-US" sz="2000" dirty="0" err="1">
                <a:latin typeface="Myriad Pro" pitchFamily="34" charset="0"/>
              </a:rPr>
              <a:t>Brownstoner</a:t>
            </a:r>
            <a:r>
              <a:rPr lang="en-US" sz="2000" dirty="0">
                <a:latin typeface="Myriad Pro" pitchFamily="34" charset="0"/>
              </a:rPr>
              <a:t> - </a:t>
            </a:r>
            <a:r>
              <a:rPr lang="en-US" sz="2000" dirty="0">
                <a:latin typeface="Myriad Pro" pitchFamily="34" charset="0"/>
                <a:hlinkClick r:id="rId7"/>
              </a:rPr>
              <a:t>https://www.brownstoner.com/history/redlining-racism-brooklyn-neighborhoods-bed-stuy-williamsburg-2/</a:t>
            </a:r>
            <a:r>
              <a:rPr lang="en-US" sz="2000" dirty="0">
                <a:latin typeface="Myriad Pro" pitchFamily="34" charset="0"/>
              </a:rPr>
              <a:t> </a:t>
            </a:r>
          </a:p>
          <a:p>
            <a:pPr marL="342900" indent="-342900">
              <a:buFont typeface="Arial" panose="020B0604020202020204" pitchFamily="34" charset="0"/>
              <a:buChar char="•"/>
            </a:pPr>
            <a:r>
              <a:rPr lang="en-US" sz="2000" dirty="0">
                <a:latin typeface="Myriad Pro" pitchFamily="34" charset="0"/>
              </a:rPr>
              <a:t>Urban Institute - </a:t>
            </a:r>
            <a:r>
              <a:rPr lang="en-US" sz="2000" dirty="0">
                <a:latin typeface="Myriad Pro" pitchFamily="34" charset="0"/>
                <a:hlinkClick r:id="rId4"/>
              </a:rPr>
              <a:t>http://apps.urban.org/features/wealth-inequality-charts/</a:t>
            </a:r>
            <a:endParaRPr lang="en-US" sz="2000" dirty="0">
              <a:latin typeface="Myriad Pro" pitchFamily="34" charset="0"/>
            </a:endParaRPr>
          </a:p>
        </p:txBody>
      </p:sp>
    </p:spTree>
    <p:extLst>
      <p:ext uri="{BB962C8B-B14F-4D97-AF65-F5344CB8AC3E}">
        <p14:creationId xmlns:p14="http://schemas.microsoft.com/office/powerpoint/2010/main" val="75885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5601" y="4114801"/>
            <a:ext cx="4648199" cy="4648199"/>
          </a:xfrm>
          <a:prstGeom prst="rect">
            <a:avLst/>
          </a:prstGeom>
        </p:spPr>
      </p:pic>
      <p:sp>
        <p:nvSpPr>
          <p:cNvPr id="5" name="Rectangle 4"/>
          <p:cNvSpPr/>
          <p:nvPr/>
        </p:nvSpPr>
        <p:spPr>
          <a:xfrm>
            <a:off x="-152400" y="5867400"/>
            <a:ext cx="6858000" cy="154994"/>
          </a:xfrm>
          <a:prstGeom prst="rect">
            <a:avLst/>
          </a:prstGeom>
          <a:solidFill>
            <a:srgbClr val="F26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90800" y="6203851"/>
            <a:ext cx="5029200" cy="815608"/>
          </a:xfrm>
          <a:prstGeom prst="rect">
            <a:avLst/>
          </a:prstGeom>
          <a:noFill/>
        </p:spPr>
        <p:txBody>
          <a:bodyPr wrap="square" rtlCol="0">
            <a:spAutoFit/>
          </a:bodyPr>
          <a:lstStyle/>
          <a:p>
            <a:r>
              <a:rPr lang="en-US" sz="1100" dirty="0">
                <a:solidFill>
                  <a:srgbClr val="3F687E"/>
                </a:solidFill>
                <a:latin typeface="Myriad Pro" pitchFamily="34" charset="0"/>
              </a:rPr>
              <a:t>820 First Street NE, Suite 350, Washington, DC 20002 | 202-347-9797 info@networklobby.org | www.networklobby.org | www.networkadvocates.org</a:t>
            </a:r>
          </a:p>
          <a:p>
            <a:r>
              <a:rPr lang="en-US" sz="1100" dirty="0">
                <a:solidFill>
                  <a:srgbClr val="3F687E"/>
                </a:solidFill>
                <a:latin typeface="Myriad Pro" pitchFamily="34" charset="0"/>
              </a:rPr>
              <a:t>       </a:t>
            </a:r>
            <a:r>
              <a:rPr lang="en-US" sz="1100" dirty="0" err="1">
                <a:solidFill>
                  <a:srgbClr val="3F687E"/>
                </a:solidFill>
                <a:latin typeface="Myriad Pro" pitchFamily="34" charset="0"/>
              </a:rPr>
              <a:t>NETWORKLobby</a:t>
            </a:r>
            <a:r>
              <a:rPr lang="en-US" sz="1100" dirty="0">
                <a:solidFill>
                  <a:srgbClr val="3F687E"/>
                </a:solidFill>
                <a:latin typeface="Myriad Pro" pitchFamily="34" charset="0"/>
              </a:rPr>
              <a:t>         </a:t>
            </a:r>
            <a:r>
              <a:rPr lang="en-US" sz="1100" dirty="0" err="1">
                <a:solidFill>
                  <a:srgbClr val="3F687E"/>
                </a:solidFill>
                <a:latin typeface="Myriad Pro" pitchFamily="34" charset="0"/>
              </a:rPr>
              <a:t>NETWORKLobby</a:t>
            </a:r>
            <a:endParaRPr lang="en-US" sz="1100" dirty="0">
              <a:solidFill>
                <a:srgbClr val="3F687E"/>
              </a:solidFill>
              <a:latin typeface="Myriad Pro" pitchFamily="34" charset="0"/>
            </a:endParaRPr>
          </a:p>
          <a:p>
            <a:endParaRPr lang="en-US" sz="1400" dirty="0">
              <a:solidFill>
                <a:srgbClr val="3F687E"/>
              </a:solidFill>
            </a:endParaRPr>
          </a:p>
        </p:txBody>
      </p:sp>
      <p:pic>
        <p:nvPicPr>
          <p:cNvPr id="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0800000" flipH="1" flipV="1">
            <a:off x="2696882" y="660135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0800000" flipH="1" flipV="1">
            <a:off x="3932518" y="6611445"/>
            <a:ext cx="156004" cy="13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657" y="6019800"/>
            <a:ext cx="2682124" cy="822518"/>
          </a:xfrm>
          <a:prstGeom prst="rect">
            <a:avLst/>
          </a:prstGeom>
        </p:spPr>
      </p:pic>
      <p:sp>
        <p:nvSpPr>
          <p:cNvPr id="10" name="Rectangle 9"/>
          <p:cNvSpPr/>
          <p:nvPr/>
        </p:nvSpPr>
        <p:spPr>
          <a:xfrm>
            <a:off x="-914400" y="685800"/>
            <a:ext cx="9296400" cy="2286000"/>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762000" y="979487"/>
            <a:ext cx="7620000" cy="147002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b="1" kern="1200">
                <a:solidFill>
                  <a:srgbClr val="F26724"/>
                </a:solidFill>
                <a:latin typeface="Myriad Pro" pitchFamily="34" charset="0"/>
                <a:ea typeface="+mj-ea"/>
                <a:cs typeface="+mj-cs"/>
              </a:defRPr>
            </a:lvl1pPr>
          </a:lstStyle>
          <a:p>
            <a:pPr algn="l"/>
            <a:r>
              <a:rPr lang="en-US" sz="5400" dirty="0">
                <a:solidFill>
                  <a:schemeClr val="bg1"/>
                </a:solidFill>
              </a:rPr>
              <a:t>Thank you! </a:t>
            </a:r>
          </a:p>
        </p:txBody>
      </p:sp>
      <p:sp>
        <p:nvSpPr>
          <p:cNvPr id="12" name="Subtitle 2"/>
          <p:cNvSpPr txBox="1">
            <a:spLocks/>
          </p:cNvSpPr>
          <p:nvPr/>
        </p:nvSpPr>
        <p:spPr>
          <a:xfrm>
            <a:off x="906855" y="3202475"/>
            <a:ext cx="5638800" cy="342900"/>
          </a:xfrm>
          <a:prstGeom prst="rect">
            <a:avLst/>
          </a:prstGeom>
        </p:spPr>
        <p:txBody>
          <a:bodyPr vert="horz" lIns="91440" tIns="45720" rIns="91440" bIns="45720" rtlCol="0">
            <a:normAutofit fontScale="25000" lnSpcReduction="20000"/>
          </a:bodyPr>
          <a:lstStyle>
            <a:lvl1pPr marL="514350" indent="-514350" algn="l" defTabSz="914400" rtl="0" eaLnBrk="1" latinLnBrk="0" hangingPunct="1">
              <a:spcBef>
                <a:spcPct val="20000"/>
              </a:spcBef>
              <a:buFontTx/>
              <a:buBlip>
                <a:blip r:embed="rId7"/>
              </a:buBlip>
              <a:defRPr sz="3200" kern="1200">
                <a:solidFill>
                  <a:schemeClr val="tx1"/>
                </a:solidFill>
                <a:latin typeface="Myriad Pro" pitchFamily="34" charset="0"/>
                <a:ea typeface="+mn-ea"/>
                <a:cs typeface="+mn-cs"/>
              </a:defRPr>
            </a:lvl1pPr>
            <a:lvl2pPr marL="971550" indent="-514350" algn="l" defTabSz="914400" rtl="0" eaLnBrk="1" latinLnBrk="0" hangingPunct="1">
              <a:spcBef>
                <a:spcPct val="20000"/>
              </a:spcBef>
              <a:buFontTx/>
              <a:buBlip>
                <a:blip r:embed="rId7"/>
              </a:buBlip>
              <a:defRPr sz="2800" kern="1200">
                <a:solidFill>
                  <a:schemeClr val="tx1"/>
                </a:solidFill>
                <a:latin typeface="Myriad Pro" pitchFamily="34" charset="0"/>
                <a:ea typeface="+mn-ea"/>
                <a:cs typeface="+mn-cs"/>
              </a:defRPr>
            </a:lvl2pPr>
            <a:lvl3pPr marL="1371600" indent="-457200" algn="l" defTabSz="914400" rtl="0" eaLnBrk="1" latinLnBrk="0" hangingPunct="1">
              <a:spcBef>
                <a:spcPct val="20000"/>
              </a:spcBef>
              <a:buFontTx/>
              <a:buBlip>
                <a:blip r:embed="rId7"/>
              </a:buBlip>
              <a:defRPr sz="2400" kern="1200">
                <a:solidFill>
                  <a:schemeClr val="tx1"/>
                </a:solidFill>
                <a:latin typeface="Myriad Pro" pitchFamily="34" charset="0"/>
                <a:ea typeface="+mn-ea"/>
                <a:cs typeface="+mn-cs"/>
              </a:defRPr>
            </a:lvl3pPr>
            <a:lvl4pPr marL="1828800" indent="-457200" algn="l" defTabSz="914400" rtl="0" eaLnBrk="1" latinLnBrk="0" hangingPunct="1">
              <a:spcBef>
                <a:spcPct val="20000"/>
              </a:spcBef>
              <a:buFontTx/>
              <a:buBlip>
                <a:blip r:embed="rId7"/>
              </a:buBlip>
              <a:defRPr sz="2000" kern="1200">
                <a:solidFill>
                  <a:schemeClr val="tx1"/>
                </a:solidFill>
                <a:latin typeface="Myriad Pro" pitchFamily="34" charset="0"/>
                <a:ea typeface="+mn-ea"/>
                <a:cs typeface="+mn-cs"/>
              </a:defRPr>
            </a:lvl4pPr>
            <a:lvl5pPr marL="2286000" indent="-457200" algn="l" defTabSz="914400" rtl="0" eaLnBrk="1" latinLnBrk="0" hangingPunct="1">
              <a:spcBef>
                <a:spcPct val="20000"/>
              </a:spcBef>
              <a:buFontTx/>
              <a:buBlip>
                <a:blip r:embed="rId7"/>
              </a:buBlip>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9600" b="1" dirty="0">
                <a:solidFill>
                  <a:srgbClr val="F26724"/>
                </a:solidFill>
                <a:latin typeface="Droid Serif" panose="02020600060500020200" pitchFamily="18" charset="0"/>
                <a:ea typeface="Droid Serif" panose="02020600060500020200" pitchFamily="18" charset="0"/>
                <a:cs typeface="Droid Serif" panose="02020600060500020200" pitchFamily="18" charset="0"/>
              </a:rPr>
              <a:t>For questions email:</a:t>
            </a:r>
          </a:p>
          <a:p>
            <a:pPr marL="0" indent="0">
              <a:buNone/>
            </a:pPr>
            <a:endParaRPr lang="en-US" sz="7200" b="1" dirty="0">
              <a:solidFill>
                <a:srgbClr val="F26724"/>
              </a:solidFill>
              <a:latin typeface="Droid Serif" panose="02020600060500020200" pitchFamily="18" charset="0"/>
              <a:ea typeface="Droid Serif" panose="02020600060500020200" pitchFamily="18" charset="0"/>
              <a:cs typeface="Droid Serif" panose="02020600060500020200" pitchFamily="18" charset="0"/>
            </a:endParaRPr>
          </a:p>
          <a:p>
            <a:pPr marL="0" indent="0">
              <a:spcAft>
                <a:spcPts val="400"/>
              </a:spcAft>
              <a:buNone/>
            </a:pPr>
            <a:r>
              <a:rPr lang="en-US" sz="7800" b="1" dirty="0">
                <a:solidFill>
                  <a:srgbClr val="F26724"/>
                </a:solidFill>
                <a:latin typeface="Droid Serif" panose="02020600060500020200" pitchFamily="18" charset="0"/>
                <a:ea typeface="Droid Serif" panose="02020600060500020200" pitchFamily="18" charset="0"/>
                <a:cs typeface="Droid Serif" panose="02020600060500020200" pitchFamily="18" charset="0"/>
              </a:rPr>
              <a:t>Catherine Gillette </a:t>
            </a:r>
          </a:p>
          <a:p>
            <a:pPr marL="0" indent="0">
              <a:buNone/>
            </a:pPr>
            <a:r>
              <a:rPr lang="en-US" sz="6400" b="1" dirty="0">
                <a:latin typeface="Droid Serif" panose="02020600060500020200" pitchFamily="18" charset="0"/>
                <a:ea typeface="Droid Serif" panose="02020600060500020200" pitchFamily="18" charset="0"/>
                <a:cs typeface="Droid Serif" panose="02020600060500020200" pitchFamily="18" charset="0"/>
              </a:rPr>
              <a:t>Grassroots Mobilization Coordinator </a:t>
            </a:r>
          </a:p>
          <a:p>
            <a:pPr marL="0" indent="0">
              <a:buNone/>
            </a:pPr>
            <a:r>
              <a:rPr lang="en-US" sz="6400" b="1" dirty="0">
                <a:solidFill>
                  <a:srgbClr val="F26724"/>
                </a:solidFill>
                <a:latin typeface="Droid Serif" panose="02020600060500020200" pitchFamily="18" charset="0"/>
                <a:ea typeface="Droid Serif" panose="02020600060500020200" pitchFamily="18" charset="0"/>
                <a:cs typeface="Droid Serif" panose="02020600060500020200" pitchFamily="18" charset="0"/>
                <a:hlinkClick r:id="rId8"/>
              </a:rPr>
              <a:t>cgillette@networklobby.org</a:t>
            </a:r>
            <a:r>
              <a:rPr lang="en-US" sz="6400" b="1" dirty="0">
                <a:solidFill>
                  <a:srgbClr val="F26724"/>
                </a:solidFill>
                <a:latin typeface="Droid Serif" panose="02020600060500020200" pitchFamily="18" charset="0"/>
                <a:ea typeface="Droid Serif" panose="02020600060500020200" pitchFamily="18" charset="0"/>
                <a:cs typeface="Droid Serif" panose="02020600060500020200" pitchFamily="18" charset="0"/>
              </a:rPr>
              <a:t>  </a:t>
            </a:r>
          </a:p>
          <a:p>
            <a:pPr marL="0" indent="0">
              <a:buNone/>
            </a:pPr>
            <a:endParaRPr lang="en-US" sz="6400" b="1" dirty="0">
              <a:solidFill>
                <a:srgbClr val="F26724"/>
              </a:solidFill>
              <a:latin typeface="Droid Serif" panose="02020600060500020200" pitchFamily="18" charset="0"/>
              <a:ea typeface="Droid Serif" panose="02020600060500020200" pitchFamily="18" charset="0"/>
              <a:cs typeface="Droid Serif" panose="02020600060500020200" pitchFamily="18" charset="0"/>
            </a:endParaRPr>
          </a:p>
          <a:p>
            <a:pPr marL="0" indent="0">
              <a:buNone/>
            </a:pPr>
            <a:endParaRPr lang="en-US" sz="6400" b="1" dirty="0">
              <a:solidFill>
                <a:srgbClr val="F26724"/>
              </a:solidFill>
              <a:latin typeface="Droid Serif" panose="02020600060500020200" pitchFamily="18" charset="0"/>
              <a:ea typeface="Droid Serif" panose="02020600060500020200" pitchFamily="18" charset="0"/>
              <a:cs typeface="Droid Serif" panose="02020600060500020200" pitchFamily="18" charset="0"/>
            </a:endParaRPr>
          </a:p>
        </p:txBody>
      </p:sp>
    </p:spTree>
    <p:extLst>
      <p:ext uri="{BB962C8B-B14F-4D97-AF65-F5344CB8AC3E}">
        <p14:creationId xmlns:p14="http://schemas.microsoft.com/office/powerpoint/2010/main" val="3313638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9296400" cy="1295400"/>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339427"/>
            <a:ext cx="11049000" cy="1114524"/>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457200" y="274638"/>
            <a:ext cx="8229600" cy="1143000"/>
          </a:xfrm>
        </p:spPr>
        <p:txBody>
          <a:bodyPr/>
          <a:lstStyle/>
          <a:p>
            <a:r>
              <a:rPr lang="en-US" b="1" dirty="0">
                <a:solidFill>
                  <a:schemeClr val="bg1"/>
                </a:solidFill>
                <a:latin typeface="Myriad Pro" pitchFamily="34" charset="0"/>
              </a:rPr>
              <a:t>Purpose</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 y="5583186"/>
            <a:ext cx="2036814" cy="2036814"/>
          </a:xfrm>
          <a:prstGeom prst="rect">
            <a:avLst/>
          </a:prstGeom>
        </p:spPr>
      </p:pic>
      <p:sp>
        <p:nvSpPr>
          <p:cNvPr id="9" name="Content Placeholder 2"/>
          <p:cNvSpPr txBox="1">
            <a:spLocks/>
          </p:cNvSpPr>
          <p:nvPr/>
        </p:nvSpPr>
        <p:spPr>
          <a:xfrm>
            <a:off x="457200" y="1828799"/>
            <a:ext cx="8229600" cy="3611563"/>
          </a:xfrm>
          <a:prstGeom prst="rect">
            <a:avLst/>
          </a:prstGeom>
        </p:spPr>
        <p:txBody>
          <a:bodyPr vert="horz" lIns="91440" tIns="45720" rIns="91440" bIns="45720" rtlCol="0">
            <a:normAutofit/>
          </a:bodyPr>
          <a:lstStyle>
            <a:lvl1pPr marL="514350" indent="-514350" algn="l" defTabSz="914400" rtl="0" eaLnBrk="1" latinLnBrk="0" hangingPunct="1">
              <a:spcBef>
                <a:spcPct val="20000"/>
              </a:spcBef>
              <a:buFontTx/>
              <a:buBlip>
                <a:blip r:embed="rId4"/>
              </a:buBlip>
              <a:defRPr sz="3200" kern="1200">
                <a:solidFill>
                  <a:schemeClr val="tx1"/>
                </a:solidFill>
                <a:latin typeface="Myriad Pro" pitchFamily="34" charset="0"/>
                <a:ea typeface="+mn-ea"/>
                <a:cs typeface="+mn-cs"/>
              </a:defRPr>
            </a:lvl1pPr>
            <a:lvl2pPr marL="971550" indent="-514350" algn="l" defTabSz="914400" rtl="0" eaLnBrk="1" latinLnBrk="0" hangingPunct="1">
              <a:spcBef>
                <a:spcPct val="20000"/>
              </a:spcBef>
              <a:buFontTx/>
              <a:buBlip>
                <a:blip r:embed="rId4"/>
              </a:buBlip>
              <a:defRPr sz="2800" kern="1200">
                <a:solidFill>
                  <a:schemeClr val="tx1"/>
                </a:solidFill>
                <a:latin typeface="Myriad Pro" pitchFamily="34" charset="0"/>
                <a:ea typeface="+mn-ea"/>
                <a:cs typeface="+mn-cs"/>
              </a:defRPr>
            </a:lvl2pPr>
            <a:lvl3pPr marL="1371600" indent="-457200" algn="l" defTabSz="914400" rtl="0" eaLnBrk="1" latinLnBrk="0" hangingPunct="1">
              <a:spcBef>
                <a:spcPct val="20000"/>
              </a:spcBef>
              <a:buFontTx/>
              <a:buBlip>
                <a:blip r:embed="rId4"/>
              </a:buBlip>
              <a:defRPr sz="2400" kern="1200">
                <a:solidFill>
                  <a:schemeClr val="tx1"/>
                </a:solidFill>
                <a:latin typeface="Myriad Pro" pitchFamily="34" charset="0"/>
                <a:ea typeface="+mn-ea"/>
                <a:cs typeface="+mn-cs"/>
              </a:defRPr>
            </a:lvl3pPr>
            <a:lvl4pPr marL="1828800" indent="-457200" algn="l" defTabSz="914400" rtl="0" eaLnBrk="1" latinLnBrk="0" hangingPunct="1">
              <a:spcBef>
                <a:spcPct val="20000"/>
              </a:spcBef>
              <a:buFontTx/>
              <a:buBlip>
                <a:blip r:embed="rId4"/>
              </a:buBlip>
              <a:defRPr sz="2000" kern="1200">
                <a:solidFill>
                  <a:schemeClr val="tx1"/>
                </a:solidFill>
                <a:latin typeface="Myriad Pro" pitchFamily="34" charset="0"/>
                <a:ea typeface="+mn-ea"/>
                <a:cs typeface="+mn-cs"/>
              </a:defRPr>
            </a:lvl4pPr>
            <a:lvl5pPr marL="2286000" indent="-457200" algn="l" defTabSz="914400" rtl="0" eaLnBrk="1" latinLnBrk="0" hangingPunct="1">
              <a:spcBef>
                <a:spcPct val="20000"/>
              </a:spcBef>
              <a:buFontTx/>
              <a:buBlip>
                <a:blip r:embed="rId4"/>
              </a:buBlip>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sz="3200" dirty="0"/>
              <a:t>Discuss basic information on income, wealth inequality, and the racial wealth gap</a:t>
            </a:r>
          </a:p>
          <a:p>
            <a:pPr lvl="1"/>
            <a:r>
              <a:rPr lang="en-US" sz="3200" dirty="0"/>
              <a:t>Understand the creation and perpetuation of the racial wealth and income gap</a:t>
            </a:r>
          </a:p>
          <a:p>
            <a:pPr marL="0" indent="0">
              <a:buFontTx/>
              <a:buNone/>
            </a:pPr>
            <a:endParaRPr lang="en-US" sz="2600" b="1" i="1" dirty="0">
              <a:solidFill>
                <a:srgbClr val="7D7D7D"/>
              </a:solidFill>
              <a:latin typeface="Droid Serif" panose="02020600060500020200" pitchFamily="18" charset="0"/>
              <a:ea typeface="Droid Serif" panose="02020600060500020200" pitchFamily="18" charset="0"/>
              <a:cs typeface="Droid Serif" panose="02020600060500020200" pitchFamily="18" charset="0"/>
            </a:endParaRPr>
          </a:p>
        </p:txBody>
      </p:sp>
    </p:spTree>
    <p:extLst>
      <p:ext uri="{BB962C8B-B14F-4D97-AF65-F5344CB8AC3E}">
        <p14:creationId xmlns:p14="http://schemas.microsoft.com/office/powerpoint/2010/main" val="3762234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9296400" cy="1295400"/>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339427"/>
            <a:ext cx="11049000" cy="1114524"/>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457200" y="274638"/>
            <a:ext cx="8229600" cy="1143000"/>
          </a:xfrm>
        </p:spPr>
        <p:txBody>
          <a:bodyPr>
            <a:noAutofit/>
          </a:bodyPr>
          <a:lstStyle/>
          <a:p>
            <a:r>
              <a:rPr lang="en-US" sz="3600" b="1" dirty="0">
                <a:solidFill>
                  <a:schemeClr val="bg1"/>
                </a:solidFill>
                <a:latin typeface="Myriad Pro" pitchFamily="34" charset="0"/>
              </a:rPr>
              <a:t>NETWORK’s </a:t>
            </a:r>
            <a:br>
              <a:rPr lang="en-US" sz="3600" b="1" dirty="0">
                <a:solidFill>
                  <a:schemeClr val="bg1"/>
                </a:solidFill>
                <a:latin typeface="Myriad Pro" pitchFamily="34" charset="0"/>
              </a:rPr>
            </a:br>
            <a:r>
              <a:rPr lang="en-US" sz="3600" b="1" dirty="0">
                <a:solidFill>
                  <a:schemeClr val="bg1"/>
                </a:solidFill>
                <a:latin typeface="Myriad Pro" pitchFamily="34" charset="0"/>
              </a:rPr>
              <a:t>Racial Justice Shared Agreements</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 y="5583186"/>
            <a:ext cx="2036814" cy="2036814"/>
          </a:xfrm>
          <a:prstGeom prst="rect">
            <a:avLst/>
          </a:prstGeom>
        </p:spPr>
      </p:pic>
      <p:sp>
        <p:nvSpPr>
          <p:cNvPr id="9" name="Content Placeholder 2"/>
          <p:cNvSpPr txBox="1">
            <a:spLocks/>
          </p:cNvSpPr>
          <p:nvPr/>
        </p:nvSpPr>
        <p:spPr>
          <a:xfrm>
            <a:off x="457200" y="1828799"/>
            <a:ext cx="8229600" cy="3886201"/>
          </a:xfrm>
          <a:prstGeom prst="rect">
            <a:avLst/>
          </a:prstGeom>
        </p:spPr>
        <p:txBody>
          <a:bodyPr vert="horz" lIns="91440" tIns="45720" rIns="91440" bIns="45720" rtlCol="0">
            <a:normAutofit fontScale="70000" lnSpcReduction="20000"/>
          </a:bodyPr>
          <a:lstStyle>
            <a:lvl1pPr marL="514350" indent="-514350" algn="l" defTabSz="914400" rtl="0" eaLnBrk="1" latinLnBrk="0" hangingPunct="1">
              <a:spcBef>
                <a:spcPct val="20000"/>
              </a:spcBef>
              <a:buFontTx/>
              <a:buBlip>
                <a:blip r:embed="rId4"/>
              </a:buBlip>
              <a:defRPr sz="3200" kern="1200">
                <a:solidFill>
                  <a:schemeClr val="tx1"/>
                </a:solidFill>
                <a:latin typeface="Myriad Pro" pitchFamily="34" charset="0"/>
                <a:ea typeface="+mn-ea"/>
                <a:cs typeface="+mn-cs"/>
              </a:defRPr>
            </a:lvl1pPr>
            <a:lvl2pPr marL="971550" indent="-514350" algn="l" defTabSz="914400" rtl="0" eaLnBrk="1" latinLnBrk="0" hangingPunct="1">
              <a:spcBef>
                <a:spcPct val="20000"/>
              </a:spcBef>
              <a:buFontTx/>
              <a:buBlip>
                <a:blip r:embed="rId4"/>
              </a:buBlip>
              <a:defRPr sz="2800" kern="1200">
                <a:solidFill>
                  <a:schemeClr val="tx1"/>
                </a:solidFill>
                <a:latin typeface="Myriad Pro" pitchFamily="34" charset="0"/>
                <a:ea typeface="+mn-ea"/>
                <a:cs typeface="+mn-cs"/>
              </a:defRPr>
            </a:lvl2pPr>
            <a:lvl3pPr marL="1371600" indent="-457200" algn="l" defTabSz="914400" rtl="0" eaLnBrk="1" latinLnBrk="0" hangingPunct="1">
              <a:spcBef>
                <a:spcPct val="20000"/>
              </a:spcBef>
              <a:buFontTx/>
              <a:buBlip>
                <a:blip r:embed="rId4"/>
              </a:buBlip>
              <a:defRPr sz="2400" kern="1200">
                <a:solidFill>
                  <a:schemeClr val="tx1"/>
                </a:solidFill>
                <a:latin typeface="Myriad Pro" pitchFamily="34" charset="0"/>
                <a:ea typeface="+mn-ea"/>
                <a:cs typeface="+mn-cs"/>
              </a:defRPr>
            </a:lvl3pPr>
            <a:lvl4pPr marL="1828800" indent="-457200" algn="l" defTabSz="914400" rtl="0" eaLnBrk="1" latinLnBrk="0" hangingPunct="1">
              <a:spcBef>
                <a:spcPct val="20000"/>
              </a:spcBef>
              <a:buFontTx/>
              <a:buBlip>
                <a:blip r:embed="rId4"/>
              </a:buBlip>
              <a:defRPr sz="2000" kern="1200">
                <a:solidFill>
                  <a:schemeClr val="tx1"/>
                </a:solidFill>
                <a:latin typeface="Myriad Pro" pitchFamily="34" charset="0"/>
                <a:ea typeface="+mn-ea"/>
                <a:cs typeface="+mn-cs"/>
              </a:defRPr>
            </a:lvl4pPr>
            <a:lvl5pPr marL="2286000" indent="-457200" algn="l" defTabSz="914400" rtl="0" eaLnBrk="1" latinLnBrk="0" hangingPunct="1">
              <a:spcBef>
                <a:spcPct val="20000"/>
              </a:spcBef>
              <a:buFontTx/>
              <a:buBlip>
                <a:blip r:embed="rId4"/>
              </a:buBlip>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700" dirty="0"/>
              <a:t>Speak up/make space</a:t>
            </a:r>
          </a:p>
          <a:p>
            <a:r>
              <a:rPr lang="en-US" sz="3700" dirty="0"/>
              <a:t>We are each experts on our own experiences</a:t>
            </a:r>
          </a:p>
          <a:p>
            <a:r>
              <a:rPr lang="en-US" sz="3700" dirty="0"/>
              <a:t>Respect confidentiality/continue the conversation</a:t>
            </a:r>
          </a:p>
          <a:p>
            <a:r>
              <a:rPr lang="en-US" sz="3700" dirty="0"/>
              <a:t>Whether or not it has been named, the personal manifestations of power are present</a:t>
            </a:r>
          </a:p>
          <a:p>
            <a:r>
              <a:rPr lang="en-US" sz="3700" dirty="0"/>
              <a:t>Practice self-care</a:t>
            </a:r>
          </a:p>
          <a:p>
            <a:r>
              <a:rPr lang="en-US" sz="3700" dirty="0"/>
              <a:t>Embrace and express discomfort</a:t>
            </a:r>
          </a:p>
          <a:p>
            <a:r>
              <a:rPr lang="en-US" sz="3700" dirty="0"/>
              <a:t>Resolution will not happen today</a:t>
            </a:r>
          </a:p>
          <a:p>
            <a:r>
              <a:rPr lang="en-US" sz="3700" dirty="0"/>
              <a:t>Make space for evaluation of progress and tension</a:t>
            </a:r>
          </a:p>
          <a:p>
            <a:pPr marL="0" indent="0">
              <a:buFontTx/>
              <a:buNone/>
            </a:pPr>
            <a:endParaRPr lang="en-US" sz="2600" b="1" i="1" dirty="0">
              <a:solidFill>
                <a:srgbClr val="7D7D7D"/>
              </a:solidFill>
              <a:latin typeface="Droid Serif" panose="02020600060500020200" pitchFamily="18" charset="0"/>
              <a:ea typeface="Droid Serif" panose="02020600060500020200" pitchFamily="18" charset="0"/>
              <a:cs typeface="Droid Serif" panose="02020600060500020200" pitchFamily="18" charset="0"/>
            </a:endParaRPr>
          </a:p>
        </p:txBody>
      </p:sp>
    </p:spTree>
    <p:extLst>
      <p:ext uri="{BB962C8B-B14F-4D97-AF65-F5344CB8AC3E}">
        <p14:creationId xmlns:p14="http://schemas.microsoft.com/office/powerpoint/2010/main" val="4045855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3000" y="228600"/>
            <a:ext cx="9753600" cy="1295400"/>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04800" y="274638"/>
            <a:ext cx="8229600" cy="1143000"/>
          </a:xfrm>
        </p:spPr>
        <p:txBody>
          <a:bodyPr/>
          <a:lstStyle/>
          <a:p>
            <a:r>
              <a:rPr lang="en-US" b="1" dirty="0">
                <a:solidFill>
                  <a:schemeClr val="bg1"/>
                </a:solidFill>
                <a:latin typeface="Myriad Pro" pitchFamily="34" charset="0"/>
              </a:rPr>
              <a:t>Wealth vs. Income </a:t>
            </a:r>
          </a:p>
        </p:txBody>
      </p:sp>
      <p:sp>
        <p:nvSpPr>
          <p:cNvPr id="4" name="Rectangle 3"/>
          <p:cNvSpPr/>
          <p:nvPr/>
        </p:nvSpPr>
        <p:spPr>
          <a:xfrm>
            <a:off x="0" y="6339427"/>
            <a:ext cx="11049000" cy="1114524"/>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 y="5583186"/>
            <a:ext cx="2036814" cy="203681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496363144"/>
              </p:ext>
            </p:extLst>
          </p:nvPr>
        </p:nvGraphicFramePr>
        <p:xfrm>
          <a:off x="304800" y="1752600"/>
          <a:ext cx="8000999" cy="3566160"/>
        </p:xfrm>
        <a:graphic>
          <a:graphicData uri="http://schemas.openxmlformats.org/drawingml/2006/table">
            <a:tbl>
              <a:tblPr firstRow="1" bandRow="1">
                <a:tableStyleId>{93296810-A885-4BE3-A3E7-6D5BEEA58F35}</a:tableStyleId>
              </a:tblPr>
              <a:tblGrid>
                <a:gridCol w="1796142">
                  <a:extLst>
                    <a:ext uri="{9D8B030D-6E8A-4147-A177-3AD203B41FA5}">
                      <a16:colId xmlns:a16="http://schemas.microsoft.com/office/drawing/2014/main" xmlns="" val="20000"/>
                    </a:ext>
                  </a:extLst>
                </a:gridCol>
                <a:gridCol w="3240014">
                  <a:extLst>
                    <a:ext uri="{9D8B030D-6E8A-4147-A177-3AD203B41FA5}">
                      <a16:colId xmlns:a16="http://schemas.microsoft.com/office/drawing/2014/main" xmlns="" val="20001"/>
                    </a:ext>
                  </a:extLst>
                </a:gridCol>
                <a:gridCol w="2964843">
                  <a:extLst>
                    <a:ext uri="{9D8B030D-6E8A-4147-A177-3AD203B41FA5}">
                      <a16:colId xmlns:a16="http://schemas.microsoft.com/office/drawing/2014/main" xmlns="" val="20002"/>
                    </a:ext>
                  </a:extLst>
                </a:gridCol>
              </a:tblGrid>
              <a:tr h="0">
                <a:tc>
                  <a:txBody>
                    <a:bodyPr/>
                    <a:lstStyle/>
                    <a:p>
                      <a:pPr algn="ctr"/>
                      <a:r>
                        <a:rPr lang="en-US" dirty="0">
                          <a:latin typeface="Myriad Pro" pitchFamily="34" charset="0"/>
                        </a:rPr>
                        <a:t>BASIS FOR COMPARISION</a:t>
                      </a:r>
                    </a:p>
                  </a:txBody>
                  <a:tcPr anchor="ctr"/>
                </a:tc>
                <a:tc>
                  <a:txBody>
                    <a:bodyPr/>
                    <a:lstStyle/>
                    <a:p>
                      <a:pPr algn="ctr"/>
                      <a:r>
                        <a:rPr lang="en-US" dirty="0">
                          <a:latin typeface="Myriad Pro" pitchFamily="34" charset="0"/>
                        </a:rPr>
                        <a:t>INCOME</a:t>
                      </a:r>
                    </a:p>
                  </a:txBody>
                  <a:tcPr anchor="ctr"/>
                </a:tc>
                <a:tc>
                  <a:txBody>
                    <a:bodyPr/>
                    <a:lstStyle/>
                    <a:p>
                      <a:pPr algn="ctr"/>
                      <a:r>
                        <a:rPr lang="en-US" dirty="0">
                          <a:latin typeface="Myriad Pro" pitchFamily="34" charset="0"/>
                        </a:rPr>
                        <a:t>WEALTH</a:t>
                      </a:r>
                      <a:r>
                        <a:rPr lang="en-US" baseline="0" dirty="0">
                          <a:latin typeface="Myriad Pro" pitchFamily="34" charset="0"/>
                        </a:rPr>
                        <a:t> </a:t>
                      </a:r>
                      <a:endParaRPr lang="en-US" dirty="0">
                        <a:latin typeface="Myriad Pro" pitchFamily="34" charset="0"/>
                      </a:endParaRPr>
                    </a:p>
                  </a:txBody>
                  <a:tcPr anchor="ctr"/>
                </a:tc>
                <a:extLst>
                  <a:ext uri="{0D108BD9-81ED-4DB2-BD59-A6C34878D82A}">
                    <a16:rowId xmlns:a16="http://schemas.microsoft.com/office/drawing/2014/main" xmlns="" val="10000"/>
                  </a:ext>
                </a:extLst>
              </a:tr>
              <a:tr h="370840">
                <a:tc>
                  <a:txBody>
                    <a:bodyPr/>
                    <a:lstStyle/>
                    <a:p>
                      <a:pPr algn="ctr"/>
                      <a:r>
                        <a:rPr lang="en-US" sz="2400" b="1" cap="small" baseline="0" dirty="0">
                          <a:solidFill>
                            <a:srgbClr val="3F687E"/>
                          </a:solidFill>
                          <a:effectLst/>
                          <a:latin typeface="Myriad Pro" pitchFamily="34" charset="0"/>
                        </a:rPr>
                        <a:t>Meaning</a:t>
                      </a:r>
                    </a:p>
                  </a:txBody>
                  <a:tcPr anchor="ctr"/>
                </a:tc>
                <a:tc>
                  <a:txBody>
                    <a:bodyPr/>
                    <a:lstStyle/>
                    <a:p>
                      <a:pPr algn="ctr"/>
                      <a:r>
                        <a:rPr lang="en-US" b="0" dirty="0">
                          <a:solidFill>
                            <a:srgbClr val="3F687E"/>
                          </a:solidFill>
                          <a:effectLst/>
                          <a:latin typeface="Myriad Pro" pitchFamily="34" charset="0"/>
                        </a:rPr>
                        <a:t>Money received or earned on a continuous basis, as a return for work or investments.</a:t>
                      </a:r>
                    </a:p>
                  </a:txBody>
                  <a:tcPr anchor="ctr"/>
                </a:tc>
                <a:tc>
                  <a:txBody>
                    <a:bodyPr/>
                    <a:lstStyle/>
                    <a:p>
                      <a:pPr algn="ctr"/>
                      <a:r>
                        <a:rPr lang="en-US" b="0" dirty="0">
                          <a:solidFill>
                            <a:srgbClr val="3F687E"/>
                          </a:solidFill>
                          <a:effectLst/>
                          <a:latin typeface="Myriad Pro" pitchFamily="34" charset="0"/>
                        </a:rPr>
                        <a:t>Money or valuable possession accumulated by a person during the course of his life.</a:t>
                      </a:r>
                    </a:p>
                  </a:txBody>
                  <a:tcPr anchor="ctr"/>
                </a:tc>
                <a:extLst>
                  <a:ext uri="{0D108BD9-81ED-4DB2-BD59-A6C34878D82A}">
                    <a16:rowId xmlns:a16="http://schemas.microsoft.com/office/drawing/2014/main" xmlns="" val="10001"/>
                  </a:ext>
                </a:extLst>
              </a:tr>
              <a:tr h="370840">
                <a:tc>
                  <a:txBody>
                    <a:bodyPr/>
                    <a:lstStyle/>
                    <a:p>
                      <a:pPr algn="ctr"/>
                      <a:r>
                        <a:rPr lang="en-US" sz="2400" b="1" cap="small" baseline="0" dirty="0">
                          <a:solidFill>
                            <a:srgbClr val="3F687E"/>
                          </a:solidFill>
                          <a:effectLst/>
                          <a:latin typeface="Myriad Pro" pitchFamily="34" charset="0"/>
                        </a:rPr>
                        <a:t>What is it?</a:t>
                      </a:r>
                    </a:p>
                  </a:txBody>
                  <a:tcPr anchor="ctr"/>
                </a:tc>
                <a:tc>
                  <a:txBody>
                    <a:bodyPr/>
                    <a:lstStyle/>
                    <a:p>
                      <a:pPr algn="ctr"/>
                      <a:r>
                        <a:rPr lang="en-US" b="0" dirty="0">
                          <a:solidFill>
                            <a:srgbClr val="3F687E"/>
                          </a:solidFill>
                          <a:effectLst/>
                          <a:latin typeface="Myriad Pro" pitchFamily="34" charset="0"/>
                        </a:rPr>
                        <a:t>Flow of money</a:t>
                      </a:r>
                    </a:p>
                  </a:txBody>
                  <a:tcPr anchor="ctr"/>
                </a:tc>
                <a:tc>
                  <a:txBody>
                    <a:bodyPr/>
                    <a:lstStyle/>
                    <a:p>
                      <a:pPr algn="ctr"/>
                      <a:r>
                        <a:rPr lang="en-US" b="0" dirty="0">
                          <a:solidFill>
                            <a:srgbClr val="3F687E"/>
                          </a:solidFill>
                          <a:effectLst/>
                          <a:latin typeface="Myriad Pro" pitchFamily="34" charset="0"/>
                        </a:rPr>
                        <a:t>Stock of assets</a:t>
                      </a:r>
                    </a:p>
                  </a:txBody>
                  <a:tcPr anchor="ctr"/>
                </a:tc>
                <a:extLst>
                  <a:ext uri="{0D108BD9-81ED-4DB2-BD59-A6C34878D82A}">
                    <a16:rowId xmlns:a16="http://schemas.microsoft.com/office/drawing/2014/main" xmlns="" val="10002"/>
                  </a:ext>
                </a:extLst>
              </a:tr>
              <a:tr h="370840">
                <a:tc>
                  <a:txBody>
                    <a:bodyPr/>
                    <a:lstStyle/>
                    <a:p>
                      <a:pPr algn="ctr"/>
                      <a:r>
                        <a:rPr lang="en-US" sz="2400" b="1" cap="small" baseline="0" dirty="0">
                          <a:solidFill>
                            <a:srgbClr val="3F687E"/>
                          </a:solidFill>
                          <a:effectLst/>
                          <a:latin typeface="Myriad Pro" pitchFamily="34" charset="0"/>
                        </a:rPr>
                        <a:t>Acquisition</a:t>
                      </a:r>
                    </a:p>
                  </a:txBody>
                  <a:tcPr anchor="ctr"/>
                </a:tc>
                <a:tc>
                  <a:txBody>
                    <a:bodyPr/>
                    <a:lstStyle/>
                    <a:p>
                      <a:pPr algn="ctr"/>
                      <a:r>
                        <a:rPr lang="en-US" b="0" dirty="0">
                          <a:solidFill>
                            <a:srgbClr val="3F687E"/>
                          </a:solidFill>
                          <a:effectLst/>
                          <a:latin typeface="Myriad Pro" pitchFamily="34" charset="0"/>
                        </a:rPr>
                        <a:t>Income is generated immediately.</a:t>
                      </a:r>
                    </a:p>
                  </a:txBody>
                  <a:tcPr anchor="ctr"/>
                </a:tc>
                <a:tc>
                  <a:txBody>
                    <a:bodyPr/>
                    <a:lstStyle/>
                    <a:p>
                      <a:pPr algn="ctr"/>
                      <a:r>
                        <a:rPr lang="en-US" b="0" dirty="0">
                          <a:solidFill>
                            <a:srgbClr val="3F687E"/>
                          </a:solidFill>
                          <a:effectLst/>
                          <a:latin typeface="Myriad Pro" pitchFamily="34" charset="0"/>
                        </a:rPr>
                        <a:t>Wealth is created over time.</a:t>
                      </a:r>
                    </a:p>
                  </a:txBody>
                  <a:tcPr anchor="ctr"/>
                </a:tc>
                <a:extLst>
                  <a:ext uri="{0D108BD9-81ED-4DB2-BD59-A6C34878D82A}">
                    <a16:rowId xmlns:a16="http://schemas.microsoft.com/office/drawing/2014/main" xmlns="" val="10003"/>
                  </a:ext>
                </a:extLst>
              </a:tr>
              <a:tr h="370840">
                <a:tc>
                  <a:txBody>
                    <a:bodyPr/>
                    <a:lstStyle/>
                    <a:p>
                      <a:pPr algn="ctr"/>
                      <a:r>
                        <a:rPr lang="en-US" sz="2400" b="1" cap="small" baseline="0" dirty="0">
                          <a:solidFill>
                            <a:srgbClr val="3F687E"/>
                          </a:solidFill>
                          <a:effectLst/>
                          <a:latin typeface="Myriad Pro" pitchFamily="34" charset="0"/>
                        </a:rPr>
                        <a:t>Examples</a:t>
                      </a:r>
                    </a:p>
                  </a:txBody>
                  <a:tcPr anchor="ctr"/>
                </a:tc>
                <a:tc>
                  <a:txBody>
                    <a:bodyPr/>
                    <a:lstStyle/>
                    <a:p>
                      <a:pPr algn="ctr"/>
                      <a:r>
                        <a:rPr lang="en-US" b="0" dirty="0">
                          <a:solidFill>
                            <a:srgbClr val="3F687E"/>
                          </a:solidFill>
                          <a:effectLst/>
                          <a:latin typeface="Myriad Pro" pitchFamily="34" charset="0"/>
                        </a:rPr>
                        <a:t>Wages/salaries</a:t>
                      </a:r>
                      <a:r>
                        <a:rPr lang="en-US" b="0" baseline="0" dirty="0">
                          <a:solidFill>
                            <a:srgbClr val="3F687E"/>
                          </a:solidFill>
                          <a:effectLst/>
                          <a:latin typeface="Myriad Pro" pitchFamily="34" charset="0"/>
                        </a:rPr>
                        <a:t> from jobs, interest from savings, etc. </a:t>
                      </a:r>
                      <a:endParaRPr lang="en-US" b="0" dirty="0">
                        <a:solidFill>
                          <a:srgbClr val="3F687E"/>
                        </a:solidFill>
                        <a:effectLst/>
                        <a:latin typeface="Myriad Pro" pitchFamily="34" charset="0"/>
                      </a:endParaRPr>
                    </a:p>
                  </a:txBody>
                  <a:tcPr anchor="ctr"/>
                </a:tc>
                <a:tc>
                  <a:txBody>
                    <a:bodyPr/>
                    <a:lstStyle/>
                    <a:p>
                      <a:pPr algn="ctr"/>
                      <a:r>
                        <a:rPr lang="en-US" b="0" dirty="0">
                          <a:solidFill>
                            <a:srgbClr val="3F687E"/>
                          </a:solidFill>
                          <a:effectLst/>
                          <a:latin typeface="Myriad Pro" pitchFamily="34" charset="0"/>
                        </a:rPr>
                        <a:t>Stocks, bonds, ownership</a:t>
                      </a:r>
                      <a:r>
                        <a:rPr lang="en-US" b="0" baseline="0" dirty="0">
                          <a:solidFill>
                            <a:srgbClr val="3F687E"/>
                          </a:solidFill>
                          <a:effectLst/>
                          <a:latin typeface="Myriad Pro" pitchFamily="34" charset="0"/>
                        </a:rPr>
                        <a:t> of property, fine art </a:t>
                      </a:r>
                      <a:endParaRPr lang="en-US" b="0" dirty="0">
                        <a:solidFill>
                          <a:srgbClr val="3F687E"/>
                        </a:solidFill>
                        <a:effectLst/>
                        <a:latin typeface="Myriad Pro" pitchFamily="34" charset="0"/>
                      </a:endParaRPr>
                    </a:p>
                  </a:txBody>
                  <a:tcPr anchor="ctr"/>
                </a:tc>
                <a:extLst>
                  <a:ext uri="{0D108BD9-81ED-4DB2-BD59-A6C34878D82A}">
                    <a16:rowId xmlns:a16="http://schemas.microsoft.com/office/drawing/2014/main" xmlns="" val="10004"/>
                  </a:ext>
                </a:extLst>
              </a:tr>
            </a:tbl>
          </a:graphicData>
        </a:graphic>
      </p:graphicFrame>
      <p:sp>
        <p:nvSpPr>
          <p:cNvPr id="9" name="Rectangle 8"/>
          <p:cNvSpPr/>
          <p:nvPr/>
        </p:nvSpPr>
        <p:spPr>
          <a:xfrm>
            <a:off x="1032534" y="5525652"/>
            <a:ext cx="7578066" cy="707886"/>
          </a:xfrm>
          <a:prstGeom prst="rect">
            <a:avLst/>
          </a:prstGeom>
        </p:spPr>
        <p:txBody>
          <a:bodyPr wrap="square">
            <a:spAutoFit/>
          </a:bodyPr>
          <a:lstStyle/>
          <a:p>
            <a:pPr algn="ctr"/>
            <a:r>
              <a:rPr lang="en-US" sz="2000" b="1" i="1" dirty="0">
                <a:solidFill>
                  <a:srgbClr val="7D7D7D"/>
                </a:solidFill>
                <a:latin typeface="Droid Serif" panose="02020600060500020200" pitchFamily="18" charset="0"/>
                <a:ea typeface="Droid Serif" panose="02020600060500020200" pitchFamily="18" charset="0"/>
                <a:cs typeface="Droid Serif" panose="02020600060500020200" pitchFamily="18" charset="0"/>
              </a:rPr>
              <a:t>Income is a stream that helps in the creation of wealth</a:t>
            </a:r>
          </a:p>
          <a:p>
            <a:pPr algn="ctr"/>
            <a:r>
              <a:rPr lang="en-US" sz="2000" b="1" i="1" dirty="0">
                <a:solidFill>
                  <a:srgbClr val="7D7D7D"/>
                </a:solidFill>
                <a:latin typeface="Droid Serif" panose="02020600060500020200" pitchFamily="18" charset="0"/>
                <a:ea typeface="Droid Serif" panose="02020600060500020200" pitchFamily="18" charset="0"/>
                <a:cs typeface="Droid Serif" panose="02020600060500020200" pitchFamily="18" charset="0"/>
              </a:rPr>
              <a:t>Wealth is what you have minus what you owe</a:t>
            </a:r>
          </a:p>
        </p:txBody>
      </p:sp>
    </p:spTree>
    <p:extLst>
      <p:ext uri="{BB962C8B-B14F-4D97-AF65-F5344CB8AC3E}">
        <p14:creationId xmlns:p14="http://schemas.microsoft.com/office/powerpoint/2010/main" val="40463317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3000" y="228600"/>
            <a:ext cx="9753600" cy="1295400"/>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04800" y="274638"/>
            <a:ext cx="8229600" cy="1143000"/>
          </a:xfrm>
        </p:spPr>
        <p:txBody>
          <a:bodyPr>
            <a:normAutofit fontScale="90000"/>
          </a:bodyPr>
          <a:lstStyle/>
          <a:p>
            <a:r>
              <a:rPr lang="en-US" b="1" dirty="0">
                <a:solidFill>
                  <a:schemeClr val="bg1"/>
                </a:solidFill>
                <a:latin typeface="Myriad Pro" pitchFamily="34" charset="0"/>
              </a:rPr>
              <a:t>Racial Wealth and Income Gap Activity </a:t>
            </a:r>
          </a:p>
        </p:txBody>
      </p:sp>
      <p:sp>
        <p:nvSpPr>
          <p:cNvPr id="4" name="Rectangle 3"/>
          <p:cNvSpPr/>
          <p:nvPr/>
        </p:nvSpPr>
        <p:spPr>
          <a:xfrm>
            <a:off x="0" y="6339427"/>
            <a:ext cx="11049000" cy="1114524"/>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 y="5583186"/>
            <a:ext cx="2036814" cy="2036814"/>
          </a:xfrm>
          <a:prstGeom prst="rect">
            <a:avLst/>
          </a:prstGeom>
        </p:spPr>
      </p:pic>
      <p:sp>
        <p:nvSpPr>
          <p:cNvPr id="10" name="Content Placeholder 2"/>
          <p:cNvSpPr>
            <a:spLocks noGrp="1"/>
          </p:cNvSpPr>
          <p:nvPr>
            <p:ph idx="1"/>
          </p:nvPr>
        </p:nvSpPr>
        <p:spPr>
          <a:xfrm>
            <a:off x="0" y="1524001"/>
            <a:ext cx="9144000" cy="4648199"/>
          </a:xfrm>
        </p:spPr>
        <p:txBody>
          <a:bodyPr>
            <a:normAutofit fontScale="62500" lnSpcReduction="20000"/>
          </a:bodyPr>
          <a:lstStyle/>
          <a:p>
            <a:pPr marL="0" indent="0">
              <a:buNone/>
            </a:pPr>
            <a:r>
              <a:rPr lang="en-US" sz="4000" b="1" u="sng" dirty="0"/>
              <a:t>Instructions:</a:t>
            </a:r>
          </a:p>
          <a:p>
            <a:pPr marL="0" indent="0">
              <a:lnSpc>
                <a:spcPct val="120000"/>
              </a:lnSpc>
              <a:buNone/>
            </a:pPr>
            <a:r>
              <a:rPr lang="en-US" dirty="0"/>
              <a:t>Each group should have 4 participants. Each group receives an envelope and each member selects a race card. Two people will receive “white participant” cards and two people will receive “Black participant” cards. </a:t>
            </a:r>
            <a:r>
              <a:rPr lang="en-US" sz="2800" dirty="0"/>
              <a:t> </a:t>
            </a:r>
          </a:p>
          <a:p>
            <a:pPr marL="0" indent="0">
              <a:lnSpc>
                <a:spcPct val="120000"/>
              </a:lnSpc>
              <a:buNone/>
            </a:pPr>
            <a:r>
              <a:rPr lang="en-US" dirty="0"/>
              <a:t>There are three action cards (“money”, “land”, and “lost opportunity”). Each participant takes turns picking up a policy card, reading the card to the group, and then reading the action corresponding to that card. Each round will result in participants gaining or losing one or all three of these cards. During the action step, the reader should pause to allow each player to gain or put down corresponding cards. </a:t>
            </a:r>
          </a:p>
          <a:p>
            <a:pPr marL="0" indent="0">
              <a:lnSpc>
                <a:spcPct val="120000"/>
              </a:lnSpc>
              <a:buNone/>
            </a:pPr>
            <a:r>
              <a:rPr lang="en-US" dirty="0"/>
              <a:t>At the end of the activity, count how many of money, land, and lost opportunity cards each participant has. If your group finishes early, you may use begin with the discussion questions. </a:t>
            </a:r>
          </a:p>
          <a:p>
            <a:pPr marL="0" indent="0">
              <a:buNone/>
            </a:pPr>
            <a:endParaRPr lang="en-US" dirty="0"/>
          </a:p>
        </p:txBody>
      </p:sp>
    </p:spTree>
    <p:extLst>
      <p:ext uri="{BB962C8B-B14F-4D97-AF65-F5344CB8AC3E}">
        <p14:creationId xmlns:p14="http://schemas.microsoft.com/office/powerpoint/2010/main" val="2010184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9296400" cy="1295400"/>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339427"/>
            <a:ext cx="11049000" cy="1114524"/>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457200" y="274638"/>
            <a:ext cx="8229600" cy="1143000"/>
          </a:xfrm>
        </p:spPr>
        <p:txBody>
          <a:bodyPr>
            <a:noAutofit/>
          </a:bodyPr>
          <a:lstStyle/>
          <a:p>
            <a:r>
              <a:rPr lang="en-US" sz="3600" b="1" dirty="0">
                <a:solidFill>
                  <a:schemeClr val="bg1"/>
                </a:solidFill>
                <a:latin typeface="Myriad Pro" pitchFamily="34" charset="0"/>
              </a:rPr>
              <a:t>NETWORK’s </a:t>
            </a:r>
            <a:br>
              <a:rPr lang="en-US" sz="3600" b="1" dirty="0">
                <a:solidFill>
                  <a:schemeClr val="bg1"/>
                </a:solidFill>
                <a:latin typeface="Myriad Pro" pitchFamily="34" charset="0"/>
              </a:rPr>
            </a:br>
            <a:r>
              <a:rPr lang="en-US" sz="3600" b="1" dirty="0">
                <a:solidFill>
                  <a:schemeClr val="bg1"/>
                </a:solidFill>
                <a:latin typeface="Myriad Pro" pitchFamily="34" charset="0"/>
              </a:rPr>
              <a:t>Racial Justice Shared Agreements</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 y="5583186"/>
            <a:ext cx="2036814" cy="2036814"/>
          </a:xfrm>
          <a:prstGeom prst="rect">
            <a:avLst/>
          </a:prstGeom>
        </p:spPr>
      </p:pic>
      <p:sp>
        <p:nvSpPr>
          <p:cNvPr id="9" name="Content Placeholder 2"/>
          <p:cNvSpPr txBox="1">
            <a:spLocks/>
          </p:cNvSpPr>
          <p:nvPr/>
        </p:nvSpPr>
        <p:spPr>
          <a:xfrm>
            <a:off x="457200" y="1828799"/>
            <a:ext cx="8229600" cy="3886201"/>
          </a:xfrm>
          <a:prstGeom prst="rect">
            <a:avLst/>
          </a:prstGeom>
        </p:spPr>
        <p:txBody>
          <a:bodyPr vert="horz" lIns="91440" tIns="45720" rIns="91440" bIns="45720" rtlCol="0">
            <a:normAutofit fontScale="70000" lnSpcReduction="20000"/>
          </a:bodyPr>
          <a:lstStyle>
            <a:lvl1pPr marL="514350" indent="-514350" algn="l" defTabSz="914400" rtl="0" eaLnBrk="1" latinLnBrk="0" hangingPunct="1">
              <a:spcBef>
                <a:spcPct val="20000"/>
              </a:spcBef>
              <a:buFontTx/>
              <a:buBlip>
                <a:blip r:embed="rId4"/>
              </a:buBlip>
              <a:defRPr sz="3200" kern="1200">
                <a:solidFill>
                  <a:schemeClr val="tx1"/>
                </a:solidFill>
                <a:latin typeface="Myriad Pro" pitchFamily="34" charset="0"/>
                <a:ea typeface="+mn-ea"/>
                <a:cs typeface="+mn-cs"/>
              </a:defRPr>
            </a:lvl1pPr>
            <a:lvl2pPr marL="971550" indent="-514350" algn="l" defTabSz="914400" rtl="0" eaLnBrk="1" latinLnBrk="0" hangingPunct="1">
              <a:spcBef>
                <a:spcPct val="20000"/>
              </a:spcBef>
              <a:buFontTx/>
              <a:buBlip>
                <a:blip r:embed="rId4"/>
              </a:buBlip>
              <a:defRPr sz="2800" kern="1200">
                <a:solidFill>
                  <a:schemeClr val="tx1"/>
                </a:solidFill>
                <a:latin typeface="Myriad Pro" pitchFamily="34" charset="0"/>
                <a:ea typeface="+mn-ea"/>
                <a:cs typeface="+mn-cs"/>
              </a:defRPr>
            </a:lvl2pPr>
            <a:lvl3pPr marL="1371600" indent="-457200" algn="l" defTabSz="914400" rtl="0" eaLnBrk="1" latinLnBrk="0" hangingPunct="1">
              <a:spcBef>
                <a:spcPct val="20000"/>
              </a:spcBef>
              <a:buFontTx/>
              <a:buBlip>
                <a:blip r:embed="rId4"/>
              </a:buBlip>
              <a:defRPr sz="2400" kern="1200">
                <a:solidFill>
                  <a:schemeClr val="tx1"/>
                </a:solidFill>
                <a:latin typeface="Myriad Pro" pitchFamily="34" charset="0"/>
                <a:ea typeface="+mn-ea"/>
                <a:cs typeface="+mn-cs"/>
              </a:defRPr>
            </a:lvl3pPr>
            <a:lvl4pPr marL="1828800" indent="-457200" algn="l" defTabSz="914400" rtl="0" eaLnBrk="1" latinLnBrk="0" hangingPunct="1">
              <a:spcBef>
                <a:spcPct val="20000"/>
              </a:spcBef>
              <a:buFontTx/>
              <a:buBlip>
                <a:blip r:embed="rId4"/>
              </a:buBlip>
              <a:defRPr sz="2000" kern="1200">
                <a:solidFill>
                  <a:schemeClr val="tx1"/>
                </a:solidFill>
                <a:latin typeface="Myriad Pro" pitchFamily="34" charset="0"/>
                <a:ea typeface="+mn-ea"/>
                <a:cs typeface="+mn-cs"/>
              </a:defRPr>
            </a:lvl4pPr>
            <a:lvl5pPr marL="2286000" indent="-457200" algn="l" defTabSz="914400" rtl="0" eaLnBrk="1" latinLnBrk="0" hangingPunct="1">
              <a:spcBef>
                <a:spcPct val="20000"/>
              </a:spcBef>
              <a:buFontTx/>
              <a:buBlip>
                <a:blip r:embed="rId4"/>
              </a:buBlip>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700" dirty="0"/>
              <a:t>Speak up/make space</a:t>
            </a:r>
          </a:p>
          <a:p>
            <a:r>
              <a:rPr lang="en-US" sz="3700" dirty="0"/>
              <a:t>We are each experts on our own experiences</a:t>
            </a:r>
          </a:p>
          <a:p>
            <a:r>
              <a:rPr lang="en-US" sz="3700" dirty="0"/>
              <a:t>Respect confidentiality/continue the conversation</a:t>
            </a:r>
          </a:p>
          <a:p>
            <a:r>
              <a:rPr lang="en-US" sz="3700" dirty="0"/>
              <a:t>Whether or not it has been named, the personal manifestations of power are present</a:t>
            </a:r>
          </a:p>
          <a:p>
            <a:r>
              <a:rPr lang="en-US" sz="3700" dirty="0"/>
              <a:t>Practice self-care</a:t>
            </a:r>
          </a:p>
          <a:p>
            <a:r>
              <a:rPr lang="en-US" sz="3700" dirty="0"/>
              <a:t>Embrace and express discomfort</a:t>
            </a:r>
          </a:p>
          <a:p>
            <a:r>
              <a:rPr lang="en-US" sz="3700" dirty="0"/>
              <a:t>Resolution will not happen today</a:t>
            </a:r>
          </a:p>
          <a:p>
            <a:r>
              <a:rPr lang="en-US" sz="3700" dirty="0"/>
              <a:t>Make space for evaluation of progress and tension</a:t>
            </a:r>
          </a:p>
          <a:p>
            <a:pPr marL="0" indent="0">
              <a:buFontTx/>
              <a:buNone/>
            </a:pPr>
            <a:endParaRPr lang="en-US" sz="2600" b="1" i="1" dirty="0">
              <a:solidFill>
                <a:srgbClr val="7D7D7D"/>
              </a:solidFill>
              <a:latin typeface="Droid Serif" panose="02020600060500020200" pitchFamily="18" charset="0"/>
              <a:ea typeface="Droid Serif" panose="02020600060500020200" pitchFamily="18" charset="0"/>
              <a:cs typeface="Droid Serif" panose="02020600060500020200" pitchFamily="18" charset="0"/>
            </a:endParaRPr>
          </a:p>
        </p:txBody>
      </p:sp>
    </p:spTree>
    <p:extLst>
      <p:ext uri="{BB962C8B-B14F-4D97-AF65-F5344CB8AC3E}">
        <p14:creationId xmlns:p14="http://schemas.microsoft.com/office/powerpoint/2010/main" val="2044783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9296400" cy="1295400"/>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339427"/>
            <a:ext cx="11049000" cy="1114524"/>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457200" y="274638"/>
            <a:ext cx="8229600" cy="1143000"/>
          </a:xfrm>
        </p:spPr>
        <p:txBody>
          <a:bodyPr/>
          <a:lstStyle/>
          <a:p>
            <a:r>
              <a:rPr lang="en-US" b="1" dirty="0">
                <a:solidFill>
                  <a:schemeClr val="bg1"/>
                </a:solidFill>
                <a:latin typeface="Myriad Pro" pitchFamily="34" charset="0"/>
              </a:rPr>
              <a:t>Disparities in Net Wealth </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 y="5583186"/>
            <a:ext cx="2036814" cy="2036814"/>
          </a:xfrm>
          <a:prstGeom prst="rect">
            <a:avLst/>
          </a:prstGeom>
        </p:spPr>
      </p:pic>
      <p:cxnSp>
        <p:nvCxnSpPr>
          <p:cNvPr id="3" name="Straight Arrow Connector 2"/>
          <p:cNvCxnSpPr/>
          <p:nvPr/>
        </p:nvCxnSpPr>
        <p:spPr>
          <a:xfrm>
            <a:off x="6934200" y="3691739"/>
            <a:ext cx="0" cy="1447800"/>
          </a:xfrm>
          <a:prstGeom prst="straightConnector1">
            <a:avLst/>
          </a:prstGeom>
          <a:ln w="38100">
            <a:solidFill>
              <a:srgbClr val="F26724"/>
            </a:solidFill>
            <a:headEnd type="arrow"/>
            <a:tailEnd type="arrow"/>
          </a:ln>
        </p:spPr>
        <p:style>
          <a:lnRef idx="1">
            <a:schemeClr val="accent6"/>
          </a:lnRef>
          <a:fillRef idx="0">
            <a:schemeClr val="accent6"/>
          </a:fillRef>
          <a:effectRef idx="0">
            <a:schemeClr val="accent6"/>
          </a:effectRef>
          <a:fontRef idx="minor">
            <a:schemeClr val="tx1"/>
          </a:fontRef>
        </p:style>
      </p:cxnSp>
      <p:pic>
        <p:nvPicPr>
          <p:cNvPr id="8" name="Content Placeholder 7"/>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474472" y="1600200"/>
            <a:ext cx="8195055" cy="4525963"/>
          </a:xfrm>
        </p:spPr>
      </p:pic>
    </p:spTree>
    <p:extLst>
      <p:ext uri="{BB962C8B-B14F-4D97-AF65-F5344CB8AC3E}">
        <p14:creationId xmlns:p14="http://schemas.microsoft.com/office/powerpoint/2010/main" val="3966120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9296400" cy="1295400"/>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339427"/>
            <a:ext cx="11049000" cy="1114524"/>
          </a:xfrm>
          <a:prstGeom prst="rect">
            <a:avLst/>
          </a:prstGeom>
          <a:solidFill>
            <a:srgbClr val="3F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457200" y="274638"/>
            <a:ext cx="8229600" cy="1143000"/>
          </a:xfrm>
        </p:spPr>
        <p:txBody>
          <a:bodyPr/>
          <a:lstStyle/>
          <a:p>
            <a:r>
              <a:rPr lang="en-US" b="1" dirty="0">
                <a:solidFill>
                  <a:schemeClr val="bg1"/>
                </a:solidFill>
                <a:latin typeface="Myriad Pro" pitchFamily="34" charset="0"/>
              </a:rPr>
              <a:t>Cyclical Nature</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 y="5583186"/>
            <a:ext cx="2036814" cy="2036814"/>
          </a:xfrm>
          <a:prstGeom prst="rect">
            <a:avLst/>
          </a:prstGeom>
        </p:spPr>
      </p:pic>
      <p:graphicFrame>
        <p:nvGraphicFramePr>
          <p:cNvPr id="10" name="Picture Placeholder 6"/>
          <p:cNvGraphicFramePr>
            <a:graphicFrameLocks/>
          </p:cNvGraphicFramePr>
          <p:nvPr>
            <p:extLst>
              <p:ext uri="{D42A27DB-BD31-4B8C-83A1-F6EECF244321}">
                <p14:modId xmlns:p14="http://schemas.microsoft.com/office/powerpoint/2010/main" val="4029475700"/>
              </p:ext>
            </p:extLst>
          </p:nvPr>
        </p:nvGraphicFramePr>
        <p:xfrm>
          <a:off x="609600" y="1676400"/>
          <a:ext cx="7391400" cy="4495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p:cNvSpPr txBox="1"/>
          <p:nvPr/>
        </p:nvSpPr>
        <p:spPr>
          <a:xfrm>
            <a:off x="3006587" y="3581400"/>
            <a:ext cx="2514600" cy="584775"/>
          </a:xfrm>
          <a:prstGeom prst="rect">
            <a:avLst/>
          </a:prstGeom>
          <a:noFill/>
          <a:ln w="28575">
            <a:solidFill>
              <a:srgbClr val="3F687E"/>
            </a:solidFill>
            <a:prstDash val="lgDash"/>
          </a:ln>
        </p:spPr>
        <p:txBody>
          <a:bodyPr wrap="square" rtlCol="0">
            <a:spAutoFit/>
          </a:bodyPr>
          <a:lstStyle/>
          <a:p>
            <a:pPr algn="ctr"/>
            <a:r>
              <a:rPr lang="en-US" sz="1600" dirty="0">
                <a:latin typeface="Myriad Pro" pitchFamily="34" charset="0"/>
              </a:rPr>
              <a:t>Economic Inequality - </a:t>
            </a:r>
            <a:r>
              <a:rPr lang="en-US" sz="1600" i="1" dirty="0">
                <a:latin typeface="Myriad Pro" pitchFamily="34" charset="0"/>
              </a:rPr>
              <a:t>the vicious cycle </a:t>
            </a:r>
          </a:p>
        </p:txBody>
      </p:sp>
    </p:spTree>
    <p:extLst>
      <p:ext uri="{BB962C8B-B14F-4D97-AF65-F5344CB8AC3E}">
        <p14:creationId xmlns:p14="http://schemas.microsoft.com/office/powerpoint/2010/main" val="31167105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3806</TotalTime>
  <Words>1046</Words>
  <Application>Microsoft Macintosh PowerPoint</Application>
  <PresentationFormat>On-screen Show (4:3)</PresentationFormat>
  <Paragraphs>154</Paragraphs>
  <Slides>24</Slides>
  <Notes>24</Notes>
  <HiddenSlides>0</HiddenSlides>
  <MMClips>1</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What Is NETWORK? </vt:lpstr>
      <vt:lpstr>Purpose</vt:lpstr>
      <vt:lpstr>NETWORK’s  Racial Justice Shared Agreements</vt:lpstr>
      <vt:lpstr>Wealth vs. Income </vt:lpstr>
      <vt:lpstr>Racial Wealth and Income Gap Activity </vt:lpstr>
      <vt:lpstr>NETWORK’s  Racial Justice Shared Agreements</vt:lpstr>
      <vt:lpstr>Disparities in Net Wealth </vt:lpstr>
      <vt:lpstr>Cyclical Nature</vt:lpstr>
      <vt:lpstr>PowerPoint Presentation</vt:lpstr>
      <vt:lpstr>Quiz </vt:lpstr>
      <vt:lpstr>Driving Factors of Racial Wealth Gap </vt:lpstr>
      <vt:lpstr>History of the Suburbs </vt:lpstr>
      <vt:lpstr>PowerPoint Presentation</vt:lpstr>
      <vt:lpstr>PowerPoint Presentation</vt:lpstr>
      <vt:lpstr>1938 Brooklyn Community Zoning Map</vt:lpstr>
      <vt:lpstr>Lasting Impact of Redlining and Discriminatory Housing</vt:lpstr>
      <vt:lpstr>PowerPoint Presentation</vt:lpstr>
      <vt:lpstr>PowerPoint Presentation</vt:lpstr>
      <vt:lpstr>Our 2020 Vision: Mend the Gaps!</vt:lpstr>
      <vt:lpstr>Get Updates from NETWORK</vt:lpstr>
      <vt:lpstr>Recap</vt:lpstr>
      <vt:lpstr>Sources</vt:lpstr>
      <vt:lpstr>PowerPoint Presentation</vt:lpstr>
    </vt:vector>
  </TitlesOfParts>
  <Company>Independent Sector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Mackenzie Harris</dc:creator>
  <cp:lastModifiedBy>Deborah Lash</cp:lastModifiedBy>
  <cp:revision>125</cp:revision>
  <cp:lastPrinted>2018-05-30T16:34:57Z</cp:lastPrinted>
  <dcterms:created xsi:type="dcterms:W3CDTF">2016-12-08T23:20:54Z</dcterms:created>
  <dcterms:modified xsi:type="dcterms:W3CDTF">2019-07-11T15:12:59Z</dcterms:modified>
</cp:coreProperties>
</file>