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  <p:sldMasterId id="2147483684" r:id="rId6"/>
    <p:sldMasterId id="2147483695" r:id="rId7"/>
    <p:sldMasterId id="2147483760" r:id="rId8"/>
  </p:sldMasterIdLst>
  <p:notesMasterIdLst>
    <p:notesMasterId r:id="rId33"/>
  </p:notesMasterIdLst>
  <p:handoutMasterIdLst>
    <p:handoutMasterId r:id="rId34"/>
  </p:handoutMasterIdLst>
  <p:sldIdLst>
    <p:sldId id="259" r:id="rId9"/>
    <p:sldId id="464" r:id="rId10"/>
    <p:sldId id="600" r:id="rId11"/>
    <p:sldId id="594" r:id="rId12"/>
    <p:sldId id="597" r:id="rId13"/>
    <p:sldId id="595" r:id="rId14"/>
    <p:sldId id="606" r:id="rId15"/>
    <p:sldId id="607" r:id="rId16"/>
    <p:sldId id="608" r:id="rId17"/>
    <p:sldId id="609" r:id="rId18"/>
    <p:sldId id="587" r:id="rId19"/>
    <p:sldId id="599" r:id="rId20"/>
    <p:sldId id="601" r:id="rId21"/>
    <p:sldId id="603" r:id="rId22"/>
    <p:sldId id="605" r:id="rId23"/>
    <p:sldId id="604" r:id="rId24"/>
    <p:sldId id="528" r:id="rId25"/>
    <p:sldId id="598" r:id="rId26"/>
    <p:sldId id="588" r:id="rId27"/>
    <p:sldId id="602" r:id="rId28"/>
    <p:sldId id="596" r:id="rId29"/>
    <p:sldId id="570" r:id="rId30"/>
    <p:sldId id="586" r:id="rId31"/>
    <p:sldId id="515" r:id="rId3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B"/>
    <a:srgbClr val="9F9FA1"/>
    <a:srgbClr val="C00000"/>
    <a:srgbClr val="B02D1F"/>
    <a:srgbClr val="006600"/>
    <a:srgbClr val="F76143"/>
    <a:srgbClr val="F4330C"/>
    <a:srgbClr val="B01F2D"/>
    <a:srgbClr val="89898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47" autoAdjust="0"/>
    <p:restoredTop sz="94668" autoAdjust="0"/>
  </p:normalViewPr>
  <p:slideViewPr>
    <p:cSldViewPr snapToGrid="0" snapToObjects="1">
      <p:cViewPr varScale="1">
        <p:scale>
          <a:sx n="89" d="100"/>
          <a:sy n="89" d="100"/>
        </p:scale>
        <p:origin x="165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EEAA9A-F5A8-4341-B776-2F6CDBEF6FFA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05275D-303A-417E-9A01-FA10F403DB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70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F8C0E6-F0C7-478E-8A01-4B7094FD38FC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492179-49F8-43CF-BF00-5960C38239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3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92179-49F8-43CF-BF00-5960C38239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7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Helvetica"/>
                <a:cs typeface="Helvetica"/>
              </a:defRPr>
            </a:lvl1pPr>
            <a:lvl2pPr marL="742950" indent="-28575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accent4"/>
                </a:solidFill>
                <a:latin typeface="Helvetica"/>
                <a:cs typeface="Helvetica"/>
              </a:defRPr>
            </a:lvl3pPr>
            <a:lvl4pPr marL="1600200" indent="-22860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-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E56B-342A-4DC0-9920-D07A8AAB6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9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CCC71-9D8E-4BB4-9CDB-A0DD738B6F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186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Helvetica"/>
                <a:cs typeface="Helvetica"/>
              </a:defRPr>
            </a:lvl1pPr>
            <a:lvl2pPr marL="742950" indent="-28575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2pPr>
            <a:lvl3pPr>
              <a:defRPr>
                <a:solidFill>
                  <a:schemeClr val="accent4"/>
                </a:solidFill>
                <a:latin typeface="Helvetica"/>
                <a:cs typeface="Helvetica"/>
              </a:defRPr>
            </a:lvl3pPr>
            <a:lvl4pPr marL="1600200" indent="-228600">
              <a:buFont typeface="Courier New"/>
              <a:buChar char="o"/>
              <a:defRPr>
                <a:solidFill>
                  <a:schemeClr val="accent4"/>
                </a:solidFill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-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E56B-342A-4DC0-9920-D07A8AAB6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113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1766" y="4984276"/>
            <a:ext cx="8218851" cy="1564477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683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-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E56B-342A-4DC0-9920-D07A8AAB6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1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4852" y="4402163"/>
            <a:ext cx="7772400" cy="1470025"/>
          </a:xfrm>
        </p:spPr>
        <p:txBody>
          <a:bodyPr anchor="t"/>
          <a:lstStyle>
            <a:lvl1pPr algn="l">
              <a:defRPr>
                <a:solidFill>
                  <a:srgbClr val="58585B"/>
                </a:solidFill>
                <a:latin typeface="Helvetica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E56B-342A-4DC0-9920-D07A8AAB6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43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b="1" dirty="0">
              <a:solidFill>
                <a:srgbClr val="56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33800"/>
            <a:ext cx="9144000" cy="3124200"/>
          </a:xfrm>
          <a:prstGeom prst="rect">
            <a:avLst/>
          </a:prstGeom>
          <a:solidFill>
            <a:srgbClr val="B4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022477"/>
            <a:ext cx="33528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 flipV="1">
            <a:off x="0" y="6811965"/>
            <a:ext cx="9144000" cy="46037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04800" y="4038600"/>
            <a:ext cx="8534400" cy="609600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45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1600"/>
            <a:ext cx="9144000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2133600" cy="349250"/>
          </a:xfrm>
        </p:spPr>
        <p:txBody>
          <a:bodyPr/>
          <a:lstStyle>
            <a:lvl1pPr>
              <a:defRPr>
                <a:solidFill>
                  <a:srgbClr val="701400"/>
                </a:solidFill>
              </a:defRPr>
            </a:lvl1pPr>
          </a:lstStyle>
          <a:p>
            <a:fld id="{647F7E6F-8FB5-4F6C-B5FB-1C8A02FA70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512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71600"/>
            <a:ext cx="9144000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400802"/>
            <a:ext cx="2133600" cy="288925"/>
          </a:xfrm>
        </p:spPr>
        <p:txBody>
          <a:bodyPr/>
          <a:lstStyle>
            <a:lvl1pPr>
              <a:defRPr>
                <a:solidFill>
                  <a:srgbClr val="701400"/>
                </a:solidFill>
              </a:defRPr>
            </a:lvl1pPr>
          </a:lstStyle>
          <a:p>
            <a:fld id="{0F89E143-FC6E-46C4-A3EB-D7507DA59D4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901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71600"/>
            <a:ext cx="9144000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400802"/>
            <a:ext cx="2133600" cy="365125"/>
          </a:xfrm>
        </p:spPr>
        <p:txBody>
          <a:bodyPr/>
          <a:lstStyle>
            <a:lvl1pPr>
              <a:defRPr>
                <a:solidFill>
                  <a:srgbClr val="701400"/>
                </a:solidFill>
              </a:defRPr>
            </a:lvl1pPr>
          </a:lstStyle>
          <a:p>
            <a:fld id="{3C57D8CA-CA83-470A-9009-27B4C3C5618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246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371600"/>
            <a:ext cx="3017838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l">
              <a:defRPr sz="2000" b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E38C1CC-FB0E-439C-8620-CE9CC387FFEE}" type="datetimeFigureOut">
              <a:rPr lang="en-US"/>
              <a:pPr defTabSz="914400">
                <a:defRPr/>
              </a:pPr>
              <a:t>9/10/2017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00802"/>
            <a:ext cx="2133600" cy="365125"/>
          </a:xfrm>
        </p:spPr>
        <p:txBody>
          <a:bodyPr/>
          <a:lstStyle>
            <a:lvl1pPr>
              <a:defRPr>
                <a:solidFill>
                  <a:srgbClr val="701400"/>
                </a:solidFill>
              </a:defRPr>
            </a:lvl1pPr>
          </a:lstStyle>
          <a:p>
            <a:fld id="{28846A7E-2974-4423-B0A7-0999C14D0A9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3416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/>
              <a:endParaRPr lang="en-US" altLang="en-US" sz="2400" dirty="0">
                <a:solidFill>
                  <a:srgbClr val="56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/>
              <a:endParaRPr lang="en-US" altLang="en-US" sz="2400" dirty="0">
                <a:solidFill>
                  <a:srgbClr val="56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400"/>
              <a:endParaRPr lang="en-US" dirty="0">
                <a:solidFill>
                  <a:srgbClr val="560000"/>
                </a:solidFill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en-US" dirty="0">
                <a:solidFill>
                  <a:srgbClr val="560000"/>
                </a:solidFill>
              </a:endParaRPr>
            </a:p>
          </p:txBody>
        </p:sp>
      </p:grpSp>
      <p:sp>
        <p:nvSpPr>
          <p:cNvPr id="81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5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rgbClr val="560000"/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en-US" dirty="0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1537EA35-FCD0-4DBA-BEDB-75C08A2958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74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1600"/>
            <a:ext cx="9144000" cy="152400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304800" y="1752601"/>
            <a:ext cx="8534400" cy="437356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spcBef>
                <a:spcPts val="800"/>
              </a:spcBef>
              <a:buFont typeface="Arial" pitchFamily="34" charset="0"/>
              <a:buChar char="•"/>
              <a:defRPr sz="2800">
                <a:latin typeface="Arial" pitchFamily="34" charset="0"/>
                <a:cs typeface="Arial" pitchFamily="34" charset="0"/>
              </a:defRPr>
            </a:lvl1pPr>
            <a:lvl2pPr>
              <a:spcBef>
                <a:spcPts val="800"/>
              </a:spcBef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2pPr>
            <a:lvl3pPr>
              <a:spcBef>
                <a:spcPts val="800"/>
              </a:spcBef>
              <a:buFont typeface="Courier New" pitchFamily="49" charset="0"/>
              <a:buChar char="o"/>
              <a:defRPr sz="2000">
                <a:latin typeface="Arial" pitchFamily="34" charset="0"/>
                <a:cs typeface="Arial" pitchFamily="34" charset="0"/>
              </a:defRPr>
            </a:lvl3pPr>
            <a:lvl4pPr>
              <a:spcBef>
                <a:spcPts val="800"/>
              </a:spcBef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4pPr>
            <a:lvl5pPr>
              <a:spcBef>
                <a:spcPts val="800"/>
              </a:spcBef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400802"/>
            <a:ext cx="2133600" cy="365125"/>
          </a:xfrm>
        </p:spPr>
        <p:txBody>
          <a:bodyPr/>
          <a:lstStyle>
            <a:lvl1pPr>
              <a:defRPr>
                <a:solidFill>
                  <a:srgbClr val="660000"/>
                </a:solidFill>
              </a:defRPr>
            </a:lvl1pPr>
          </a:lstStyle>
          <a:p>
            <a:fld id="{67BAA746-E8F4-43C6-AE0B-0C907953BEA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502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/>
          </a:p>
        </p:txBody>
      </p:sp>
      <p:pic>
        <p:nvPicPr>
          <p:cNvPr id="7" name="Picture 6" descr="Slide Templat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126163"/>
            <a:ext cx="9157511" cy="154550"/>
          </a:xfrm>
          <a:prstGeom prst="rect">
            <a:avLst/>
          </a:prstGeom>
          <a:solidFill>
            <a:srgbClr val="AF1F2C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-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B84E56B-342A-4DC0-9920-D07A8AAB6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3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4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4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chemeClr val="accent4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4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accent4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128" y="4379065"/>
            <a:ext cx="7885672" cy="1747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pic>
        <p:nvPicPr>
          <p:cNvPr id="7" name="Picture 6" descr="Slide Templat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13"/>
          <a:stretch/>
        </p:blipFill>
        <p:spPr>
          <a:xfrm>
            <a:off x="-40536" y="-13510"/>
            <a:ext cx="9211560" cy="4246843"/>
          </a:xfrm>
          <a:prstGeom prst="rect">
            <a:avLst/>
          </a:prstGeom>
          <a:solidFill>
            <a:srgbClr val="B11F30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34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35D4A53D-EB96-447E-9477-8A7CA2AD73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7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4400" kern="1200">
          <a:solidFill>
            <a:srgbClr val="58585B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98989"/>
                </a:solidFill>
              </a:defRPr>
            </a:lvl1pPr>
          </a:lstStyle>
          <a:p>
            <a:pPr defTabSz="914400"/>
            <a:fld id="{F907C71B-639C-487D-98C9-6D7F7391A03D}" type="slidenum">
              <a:rPr lang="en-US" altLang="en-US"/>
              <a:pPr defTabSz="914400"/>
              <a:t>‹#›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61125"/>
            <a:ext cx="3733800" cy="228600"/>
          </a:xfrm>
          <a:prstGeom prst="rect">
            <a:avLst/>
          </a:prstGeom>
          <a:solidFill>
            <a:srgbClr val="B4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6461125"/>
            <a:ext cx="3276600" cy="228600"/>
          </a:xfrm>
          <a:prstGeom prst="rect">
            <a:avLst/>
          </a:prstGeom>
          <a:solidFill>
            <a:srgbClr val="B4B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pic>
        <p:nvPicPr>
          <p:cNvPr id="2055" name="Picture 9" descr="clasp-primary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1" y="6072188"/>
            <a:ext cx="15382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 flipV="1">
            <a:off x="0" y="0"/>
            <a:ext cx="9144000" cy="46038"/>
          </a:xfrm>
          <a:prstGeom prst="rect">
            <a:avLst/>
          </a:prstGeom>
          <a:solidFill>
            <a:srgbClr val="6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560000"/>
              </a:solidFill>
            </a:endParaRPr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152401" y="6492875"/>
            <a:ext cx="1244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000" dirty="0">
                <a:solidFill>
                  <a:srgbClr val="660000"/>
                </a:solidFill>
              </a:rPr>
              <a:t>www.clasp.org</a:t>
            </a:r>
          </a:p>
        </p:txBody>
      </p:sp>
    </p:spTree>
    <p:extLst>
      <p:ext uri="{BB962C8B-B14F-4D97-AF65-F5344CB8AC3E}">
        <p14:creationId xmlns:p14="http://schemas.microsoft.com/office/powerpoint/2010/main" val="701128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1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/>
          </a:p>
        </p:txBody>
      </p:sp>
      <p:pic>
        <p:nvPicPr>
          <p:cNvPr id="7" name="Picture 6" descr="Slide Template.pn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6126163"/>
            <a:ext cx="9157511" cy="154550"/>
          </a:xfrm>
          <a:prstGeom prst="rect">
            <a:avLst/>
          </a:prstGeom>
          <a:solidFill>
            <a:srgbClr val="AF1F2C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-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B84E56B-342A-4DC0-9920-D07A8AAB69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9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4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4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chemeClr val="accent4"/>
          </a:solidFill>
          <a:latin typeface="Helvetic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4"/>
          </a:solidFill>
          <a:latin typeface="Helvetic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chemeClr val="accent4"/>
          </a:solidFill>
          <a:latin typeface="Helvetic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3" descr="Slide Templa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656667"/>
            <a:ext cx="9174161" cy="2201333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227" y="4987637"/>
            <a:ext cx="8229600" cy="1455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-30161" y="0"/>
            <a:ext cx="363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F84AE24-846E-4A1C-B0B1-0E6945328E2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4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chemeClr val="bg1"/>
          </a:solidFill>
          <a:latin typeface="Helvetic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uze.me/3020480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st.typewell.com/faelapgb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mailto:kpatterson@results.org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lts.salsalabs.org/leadersforactionmatchc3/index.html?eType=EmailBlastContent&amp;eId=83a2b6f8-0d7c-4bfb-b8e8-122e6775a56b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lmarchal@results.or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nyurl.com/RESLRF" TargetMode="External"/><Relationship Id="rId2" Type="http://schemas.openxmlformats.org/officeDocument/2006/relationships/hyperlink" Target="http://tinyurl.com/2017GlobalOutreach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tinyurl.com/2017GlobalMedi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lmarchal@results.org" TargetMode="External"/><Relationship Id="rId2" Type="http://schemas.openxmlformats.org/officeDocument/2006/relationships/hyperlink" Target="https://www.eventbrite.com/e/hiv-101-tickets-31936828915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tbaker@results.org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jfawcett@results.or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0500" y="4325113"/>
            <a:ext cx="8670696" cy="223096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58585B"/>
                </a:solidFill>
                <a:latin typeface="Helvetica"/>
                <a:ea typeface="+mj-ea"/>
                <a:cs typeface="+mj-cs"/>
              </a:defRPr>
            </a:lvl1pPr>
          </a:lstStyle>
          <a:p>
            <a:pPr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altLang="en-US" sz="24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RESULTS September Global Poverty National Webinar</a:t>
            </a:r>
            <a:endParaRPr lang="en-US" alt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2400" b="1" dirty="0" smtClean="0">
                <a:solidFill>
                  <a:srgbClr val="B01F2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Education and Conflict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altLang="en-US" sz="2400" b="1" dirty="0" smtClean="0">
              <a:solidFill>
                <a:srgbClr val="B01F2D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u="sng" dirty="0">
                <a:hlinkClick r:id="rId3"/>
              </a:rPr>
              <a:t>http://</a:t>
            </a:r>
            <a:r>
              <a:rPr lang="en-US" sz="1800" u="sng" dirty="0" smtClean="0">
                <a:hlinkClick r:id="rId3"/>
              </a:rPr>
              <a:t>fuze.me</a:t>
            </a:r>
            <a:r>
              <a:rPr lang="en-US" sz="1800" u="sng" smtClean="0">
                <a:hlinkClick r:id="rId3"/>
              </a:rPr>
              <a:t>/30204806</a:t>
            </a:r>
            <a:r>
              <a:rPr lang="en-US" sz="1800" b="1" smtClean="0"/>
              <a:t>, </a:t>
            </a:r>
            <a:r>
              <a:rPr lang="en-US" sz="1800" b="1" dirty="0" smtClean="0"/>
              <a:t>or </a:t>
            </a:r>
            <a:r>
              <a:rPr lang="en-US" sz="1800" dirty="0" smtClean="0"/>
              <a:t>dial </a:t>
            </a:r>
            <a:r>
              <a:rPr lang="en-US" sz="1800" dirty="0"/>
              <a:t>(201) 479-4595, meeting ID 30204806</a:t>
            </a:r>
            <a:r>
              <a:rPr lang="en-US" sz="1800" dirty="0" smtClean="0"/>
              <a:t>.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1800" i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Closed captioning: </a:t>
            </a: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://west.typewell.com/faelapgb</a:t>
            </a:r>
            <a:r>
              <a:rPr lang="en-US" altLang="en-US" sz="1400" i="1" dirty="0" smtClean="0">
                <a:latin typeface="+mn-lt"/>
              </a:rPr>
              <a:t/>
            </a:r>
            <a:br>
              <a:rPr lang="en-US" altLang="en-US" sz="1400" i="1" dirty="0" smtClean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610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FY18 Appropriations Update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F3692-0876-4D64-BFD6-4BC023D64C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1125414" y="1242648"/>
          <a:ext cx="6916618" cy="4831917"/>
        </p:xfrm>
        <a:graphic>
          <a:graphicData uri="http://schemas.openxmlformats.org/drawingml/2006/table">
            <a:tbl>
              <a:tblPr firstRow="1" firstCol="1" bandRow="1"/>
              <a:tblGrid>
                <a:gridCol w="1152533"/>
                <a:gridCol w="1152533"/>
                <a:gridCol w="1153243"/>
                <a:gridCol w="1152533"/>
                <a:gridCol w="1217945"/>
                <a:gridCol w="1087831"/>
              </a:tblGrid>
              <a:tr h="73035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Account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FY17 Enacted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FY18 RESULTS’ Request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FY18 President’s Request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FY18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House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FY18 Senate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0355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Maternal and Child Health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$814.5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$900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$749.6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$814.5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$829 million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903">
                <a:tc>
                  <a:txBody>
                    <a:bodyPr/>
                    <a:lstStyle/>
                    <a:p>
                      <a:pPr marL="15240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of which Gavi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$275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$290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$290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$290 million</a:t>
                      </a:r>
                      <a:endParaRPr lang="en-US" sz="1000" b="1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$290 million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90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Nutrition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$125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$250 million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$78.5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$125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$125 million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90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Global Fund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$1.35 billion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$1.475 billion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$1.125 billion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$1.35 billion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$1.35 billion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90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Tuberculosis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$241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$450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$178.4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$241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$261 million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6903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Basic Education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$800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$925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$378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$800 million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$500 million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6692">
                <a:tc>
                  <a:txBody>
                    <a:bodyPr/>
                    <a:lstStyle/>
                    <a:p>
                      <a:pPr marL="15240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of </a:t>
                      </a:r>
                      <a:r>
                        <a:rPr lang="en-US" sz="1300" i="1" dirty="0" smtClean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which GPE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$75  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$125 million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unknown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B05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$87.5 million</a:t>
                      </a:r>
                      <a:endParaRPr lang="en-US" sz="1000" b="1" dirty="0">
                        <a:solidFill>
                          <a:srgbClr val="00B05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333333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$75 million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17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8754" y="2661949"/>
            <a:ext cx="49006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Ken Patterson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Director of Global Poverty Advocacy</a:t>
            </a:r>
          </a:p>
          <a:p>
            <a:endParaRPr lang="en-US" sz="2400" dirty="0" smtClean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Email: </a:t>
            </a:r>
            <a:r>
              <a:rPr lang="en-US" sz="2400" u="sng" dirty="0" smtClean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kpatterson@results.org</a:t>
            </a:r>
            <a:endParaRPr lang="en-US" sz="2400" u="sng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4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Phone: (828) 398-4562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8754" y="969277"/>
            <a:ext cx="5115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Grassroots Café</a:t>
            </a:r>
            <a:endParaRPr lang="en-US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053" y="1155939"/>
            <a:ext cx="2462997" cy="230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2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702" y="571164"/>
            <a:ext cx="7663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Great Advocacy so far, let’s keep it up!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15992" y="1841741"/>
            <a:ext cx="77551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Through July . . . </a:t>
            </a:r>
          </a:p>
          <a:p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143 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face-to-face meetings with representatives, 45 face-to-face meetings with senators, and 595 congressional meetings overall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273 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pieces of media </a:t>
            </a:r>
          </a:p>
          <a:p>
            <a:pPr algn="ctr"/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475" y="448514"/>
            <a:ext cx="79190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Outreach: The 500 Challenge is On!</a:t>
            </a:r>
            <a:endParaRPr lang="en-US" sz="3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733909"/>
            <a:ext cx="78225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Through July . . . </a:t>
            </a:r>
          </a:p>
          <a:p>
            <a:pPr algn="ctr"/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247 outreach activities with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55%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of groups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participating</a:t>
            </a:r>
          </a:p>
          <a:p>
            <a:pPr algn="ctr"/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3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2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Can we get to 500 events and 100% of groups this year?</a:t>
            </a:r>
            <a:endParaRPr lang="en-US" sz="32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475" y="448514"/>
            <a:ext cx="79190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Fall Priorities for Global Group Strengthening</a:t>
            </a:r>
            <a:endParaRPr lang="en-US" sz="3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199" y="1848897"/>
            <a:ext cx="782250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Supporting 100% of groups to do powerful community engagement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Supporting groups to build the Action Network in your communities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en-US" sz="3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4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475" y="448514"/>
            <a:ext cx="79190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Outreach Opportunities</a:t>
            </a:r>
            <a:endParaRPr lang="en-US" sz="3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306389"/>
            <a:ext cx="822960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Mid-October – Mid-November GPE media and outreach tour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October or November National Webinar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Master Advocacy Skills Trainer support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3-hour advocacy skills training curriculum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Fall training webinars supporting outreach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RCs are there to support you</a:t>
            </a:r>
          </a:p>
        </p:txBody>
      </p:sp>
    </p:spTree>
    <p:extLst>
      <p:ext uri="{BB962C8B-B14F-4D97-AF65-F5344CB8AC3E}">
        <p14:creationId xmlns:p14="http://schemas.microsoft.com/office/powerpoint/2010/main" val="1135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2475" y="282946"/>
            <a:ext cx="79190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Build Your Action Network</a:t>
            </a:r>
            <a:endParaRPr lang="en-US" sz="3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475" y="1054977"/>
            <a:ext cx="78225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We want to support you in building your local action network: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Ask people if they are willing to take 2 actions per month—tell them that’s what you need to be effective in persuading your members of Congress</a:t>
            </a:r>
          </a:p>
          <a:p>
            <a:pPr marL="457200" indent="-457200">
              <a:spcAft>
                <a:spcPts val="600"/>
              </a:spcAft>
              <a:buFont typeface="Arial" charset="0"/>
              <a:buChar char="•"/>
            </a:pP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Send us contact information for your Action Network member and we’ll help you engage them with regular actions.</a:t>
            </a:r>
          </a:p>
        </p:txBody>
      </p:sp>
    </p:spTree>
    <p:extLst>
      <p:ext uri="{BB962C8B-B14F-4D97-AF65-F5344CB8AC3E}">
        <p14:creationId xmlns:p14="http://schemas.microsoft.com/office/powerpoint/2010/main" val="11692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9884" y="358775"/>
            <a:ext cx="7752012" cy="54579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Announcements: Training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70936" y="904568"/>
            <a:ext cx="8315864" cy="5096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200" dirty="0"/>
              <a:t>September 13, 9 pm ET. </a:t>
            </a:r>
            <a:r>
              <a:rPr lang="en-US" sz="2200" b="1" dirty="0"/>
              <a:t>Webinar: The Global Partnership for Education: What Is It, and Why Do We Care? </a:t>
            </a:r>
            <a:endParaRPr lang="en-US" sz="2200" dirty="0"/>
          </a:p>
          <a:p>
            <a:pPr>
              <a:spcAft>
                <a:spcPts val="1200"/>
              </a:spcAft>
            </a:pPr>
            <a:r>
              <a:rPr lang="en-US" sz="2200" dirty="0"/>
              <a:t>September 13, 9 pm ET.</a:t>
            </a:r>
            <a:r>
              <a:rPr lang="en-US" sz="2200" b="1" dirty="0"/>
              <a:t> RESULTS Introductory Call</a:t>
            </a:r>
            <a:r>
              <a:rPr lang="en-US" sz="2200" b="1" dirty="0" smtClean="0"/>
              <a:t>.</a:t>
            </a:r>
            <a:r>
              <a:rPr lang="en-US" sz="2200" dirty="0"/>
              <a:t> </a:t>
            </a:r>
            <a:endParaRPr lang="en-US" sz="2200" b="1" dirty="0"/>
          </a:p>
          <a:p>
            <a:pPr>
              <a:spcAft>
                <a:spcPts val="1200"/>
              </a:spcAft>
            </a:pPr>
            <a:r>
              <a:rPr lang="en-US" sz="2200" dirty="0" smtClean="0"/>
              <a:t>September </a:t>
            </a:r>
            <a:r>
              <a:rPr lang="en-US" sz="2200" dirty="0"/>
              <a:t>18, 1 pm ET and 8 pm ET.</a:t>
            </a:r>
            <a:r>
              <a:rPr lang="en-US" sz="2200" b="1" dirty="0"/>
              <a:t> RESULTS Global Free Agents </a:t>
            </a:r>
            <a:r>
              <a:rPr lang="en-US" sz="2200" b="1" dirty="0" smtClean="0"/>
              <a:t>Webinars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September 21 at 8:30 pm ET</a:t>
            </a:r>
            <a:r>
              <a:rPr lang="en-US" sz="2000" b="1" dirty="0"/>
              <a:t>.</a:t>
            </a:r>
            <a:r>
              <a:rPr lang="en-US" sz="2000" dirty="0"/>
              <a:t> </a:t>
            </a:r>
            <a:r>
              <a:rPr lang="en-US" sz="2000" b="1" u="sng" dirty="0"/>
              <a:t>Using VolunteerMatch to Grow Your Group.</a:t>
            </a:r>
            <a:r>
              <a:rPr lang="en-US" sz="2000" b="1" dirty="0"/>
              <a:t> 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September 27 at 8:30 pm ET. </a:t>
            </a:r>
            <a:r>
              <a:rPr lang="en-US" sz="2000" b="1" u="sng" dirty="0"/>
              <a:t>Mapping Your Community for Outreach and Engagement.</a:t>
            </a:r>
            <a:r>
              <a:rPr lang="en-US" sz="2000" dirty="0"/>
              <a:t> 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October 14, 2 pm ET. National Webinar/Conference Call for Grassroots</a:t>
            </a:r>
            <a:r>
              <a:rPr lang="en-US" sz="2000" dirty="0" smtClean="0"/>
              <a:t>. Focus: GPE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372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59883" y="358775"/>
            <a:ext cx="8233387" cy="54579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600" b="1" dirty="0" smtClean="0">
                <a:solidFill>
                  <a:srgbClr val="C00000"/>
                </a:solidFill>
                <a:latin typeface="Helvetica" panose="020B0604020202020204" pitchFamily="34" charset="0"/>
                <a:ea typeface="ＭＳ Ｐゴシック" charset="0"/>
                <a:cs typeface="Helvetica" panose="020B0604020202020204" pitchFamily="34" charset="0"/>
              </a:rPr>
              <a:t>Announcements: Congress &amp; Media</a:t>
            </a:r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585640"/>
            <a:ext cx="822959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 smtClean="0"/>
              <a:t>Congress</a:t>
            </a:r>
            <a:endParaRPr lang="en-US" sz="2000" dirty="0"/>
          </a:p>
          <a:p>
            <a:r>
              <a:rPr lang="en-US" sz="2200" dirty="0"/>
              <a:t>September </a:t>
            </a:r>
            <a:r>
              <a:rPr lang="en-US" sz="2200" dirty="0" smtClean="0"/>
              <a:t>18-22: </a:t>
            </a:r>
            <a:r>
              <a:rPr lang="en-US" sz="2200" b="1" dirty="0" smtClean="0"/>
              <a:t>House Recess</a:t>
            </a:r>
            <a:endParaRPr lang="en-US" sz="2200" b="1" dirty="0"/>
          </a:p>
          <a:p>
            <a:r>
              <a:rPr lang="en-US" sz="2200" dirty="0"/>
              <a:t>September </a:t>
            </a:r>
            <a:r>
              <a:rPr lang="en-US" sz="2200" dirty="0" smtClean="0"/>
              <a:t>21-22: </a:t>
            </a:r>
            <a:r>
              <a:rPr lang="en-US" sz="2200" b="1" dirty="0" smtClean="0"/>
              <a:t>Senate Recess</a:t>
            </a:r>
            <a:endParaRPr lang="en-US" sz="2200" dirty="0" smtClean="0"/>
          </a:p>
          <a:p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Media &amp; Outreach</a:t>
            </a:r>
          </a:p>
          <a:p>
            <a:r>
              <a:rPr lang="en-US" sz="2200" dirty="0" smtClean="0"/>
              <a:t>Mid-October through Mid-November: </a:t>
            </a:r>
            <a:r>
              <a:rPr lang="en-US" sz="2200" b="1" dirty="0" smtClean="0"/>
              <a:t>GPE Media and Outreach Tour with Selamawit Bekele</a:t>
            </a:r>
          </a:p>
          <a:p>
            <a:endParaRPr lang="en-US" sz="2200" dirty="0"/>
          </a:p>
          <a:p>
            <a:pPr marL="0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87492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100" y="61648"/>
            <a:ext cx="6019800" cy="1371600"/>
          </a:xfrm>
        </p:spPr>
      </p:pic>
      <p:sp>
        <p:nvSpPr>
          <p:cNvPr id="6" name="TextBox 5"/>
          <p:cNvSpPr txBox="1"/>
          <p:nvPr/>
        </p:nvSpPr>
        <p:spPr>
          <a:xfrm>
            <a:off x="363255" y="1661848"/>
            <a:ext cx="822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	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10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people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have stepped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forward with gifts of $10,000 each in 2017 to create a $100,000 matching pool that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launched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at the </a:t>
            </a:r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International </a:t>
            </a:r>
            <a:r>
              <a:rPr lang="en-US" sz="3200" dirty="0">
                <a:latin typeface="Helvetica" panose="020B0604020202020204" pitchFamily="34" charset="0"/>
                <a:cs typeface="Helvetica" panose="020B0604020202020204" pitchFamily="34" charset="0"/>
              </a:rPr>
              <a:t>Conference. </a:t>
            </a:r>
            <a:endParaRPr lang="en-US" sz="3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3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next step? Donate by December 31to help us meet the match!</a:t>
            </a:r>
          </a:p>
          <a:p>
            <a:pPr algn="ctr"/>
            <a:r>
              <a:rPr lang="en-US" sz="3200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Donate today!</a:t>
            </a:r>
            <a:endParaRPr lang="en-US" sz="32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813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77250" cy="1143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b="1" dirty="0" smtClean="0">
                <a:solidFill>
                  <a:srgbClr val="C00000"/>
                </a:solidFill>
                <a:latin typeface="Helvetica" charset="0"/>
                <a:ea typeface="ＭＳ Ｐゴシック" pitchFamily="34" charset="-128"/>
                <a:cs typeface="Helvetica" charset="0"/>
              </a:rPr>
              <a:t>Welcome from Joanne Carter</a:t>
            </a:r>
            <a:br>
              <a:rPr lang="en-US" altLang="en-US" sz="2800" b="1" dirty="0" smtClean="0">
                <a:solidFill>
                  <a:srgbClr val="C00000"/>
                </a:solidFill>
                <a:latin typeface="Helvetica" charset="0"/>
                <a:ea typeface="ＭＳ Ｐゴシック" pitchFamily="34" charset="-128"/>
                <a:cs typeface="Helvetica" charset="0"/>
              </a:rPr>
            </a:br>
            <a:r>
              <a:rPr lang="en-US" altLang="en-US" sz="2800" b="1" dirty="0" smtClean="0">
                <a:solidFill>
                  <a:srgbClr val="C00000"/>
                </a:solidFill>
                <a:latin typeface="Helvetica" charset="0"/>
                <a:ea typeface="ＭＳ Ｐゴシック" pitchFamily="34" charset="-128"/>
                <a:cs typeface="Helvetica" charset="0"/>
              </a:rPr>
              <a:t>Executive Director, RESULTS</a:t>
            </a:r>
            <a:endParaRPr lang="en-US" altLang="en-US" sz="2800" dirty="0" smtClean="0">
              <a:latin typeface="Helvetica" charset="0"/>
              <a:ea typeface="ＭＳ Ｐゴシック" pitchFamily="34" charset="-128"/>
              <a:cs typeface="Helvetica" charset="0"/>
            </a:endParaRPr>
          </a:p>
        </p:txBody>
      </p:sp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pic>
        <p:nvPicPr>
          <p:cNvPr id="7172" name="Picture 6" descr="C:\Users\Jos\Downloads\20387635581_cb8b5f04bd_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0513" y="1560513"/>
            <a:ext cx="6022975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40528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176212"/>
            <a:ext cx="637222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8045" y="2729393"/>
            <a:ext cx="423557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Lisa Marchal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Senior Global Grassroots Associate</a:t>
            </a:r>
          </a:p>
          <a:p>
            <a:endParaRPr lang="en-US" sz="2800" dirty="0" smtClean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u="sng" dirty="0" smtClean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lmarchal@results.org</a:t>
            </a:r>
            <a:endParaRPr lang="en-US" sz="2800" u="sng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Phone: (317) 529-5182</a:t>
            </a:r>
          </a:p>
          <a:p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7547" y="446743"/>
            <a:ext cx="50550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Laser Talk</a:t>
            </a:r>
          </a:p>
          <a:p>
            <a:endParaRPr lang="en-US" sz="3600" b="1" dirty="0" smtClean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6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GPE Resolution</a:t>
            </a:r>
            <a:endParaRPr lang="en-US" sz="36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978" y="2691683"/>
            <a:ext cx="2398143" cy="3214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6742"/>
            <a:ext cx="2744458" cy="2651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" y="3098259"/>
            <a:ext cx="2432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Lori Saltveit</a:t>
            </a:r>
            <a:endParaRPr lang="en-US" sz="2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Regional </a:t>
            </a:r>
            <a:r>
              <a:rPr lang="en-US" sz="2000" b="1" dirty="0">
                <a:latin typeface="Helvetica" panose="020B0604020202020204" pitchFamily="34" charset="0"/>
                <a:cs typeface="Helvetica" panose="020B0604020202020204" pitchFamily="34" charset="0"/>
              </a:rPr>
              <a:t>Coordinator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4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223" y="176212"/>
            <a:ext cx="8357554" cy="610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___________________</a:t>
            </a:r>
          </a:p>
          <a:p>
            <a:pPr algn="ctr"/>
            <a:endParaRPr lang="en-US" sz="2600" u="sng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Report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 Just an Outreach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Activity:</a:t>
            </a:r>
          </a:p>
          <a:p>
            <a:pPr algn="ctr"/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http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://tinyurl.com/2017GlobalOutreach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800" u="sng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Report 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Just a Lobby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Meeting:</a:t>
            </a:r>
          </a:p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http://www.tinyurl.com/RESLRF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800" u="sng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Report </a:t>
            </a:r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Just a Media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Piece:</a:t>
            </a:r>
          </a:p>
          <a:p>
            <a:pPr algn="ctr"/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http://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tinyurl.com/2017GlobalMedia</a:t>
            </a:r>
            <a:endParaRPr lang="en-US" sz="2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000" u="sng" dirty="0">
                <a:latin typeface="Helvetica" panose="020B0604020202020204" pitchFamily="34" charset="0"/>
                <a:cs typeface="Helvetica" panose="020B0604020202020204" pitchFamily="34" charset="0"/>
              </a:rPr>
              <a:t>___________________</a:t>
            </a:r>
          </a:p>
          <a:p>
            <a:pPr algn="ctr"/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6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8050" y="670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29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accent1"/>
                </a:solidFill>
                <a:latin typeface="Helvetica"/>
                <a:ea typeface="+mj-ea"/>
                <a:cs typeface="Helvetica"/>
              </a:defRPr>
            </a:lvl1pPr>
          </a:lstStyle>
          <a:p>
            <a:pPr>
              <a:spcBef>
                <a:spcPts val="600"/>
              </a:spcBef>
            </a:pPr>
            <a:endParaRPr lang="en-US" altLang="en-US" sz="24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2" name="Rectangle 1"/>
          <p:cNvSpPr/>
          <p:nvPr/>
        </p:nvSpPr>
        <p:spPr>
          <a:xfrm>
            <a:off x="378700" y="750499"/>
            <a:ext cx="8497881" cy="460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latin typeface="Helvetica" panose="020B0604020202020204" pitchFamily="34" charset="0"/>
              <a:cs typeface="Helvetica" panose="020B0604020202020204" pitchFamily="34" charset="0"/>
              <a:hlinkClick r:id="rId2"/>
            </a:endParaRPr>
          </a:p>
          <a:p>
            <a:pPr algn="ctr"/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many people from your group </a:t>
            </a:r>
          </a:p>
          <a:p>
            <a:pPr algn="ctr"/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joined in today’s webinar?</a:t>
            </a:r>
          </a:p>
          <a:p>
            <a:pPr algn="ctr"/>
            <a:endParaRPr lang="en-US" sz="3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Let us know your numbers directly - </a:t>
            </a:r>
          </a:p>
          <a:p>
            <a:pPr algn="ctr"/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send to Lisa Marchal</a:t>
            </a:r>
          </a:p>
          <a:p>
            <a:pPr algn="ctr"/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Senior Associate, Global Grassroots</a:t>
            </a:r>
          </a:p>
          <a:p>
            <a:pPr algn="ctr"/>
            <a:r>
              <a:rPr lang="en-US" sz="3600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lmarchal@results.org</a:t>
            </a:r>
            <a:endParaRPr lang="en-US" sz="360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82039" y="2475571"/>
            <a:ext cx="872648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29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2" descr="C:\Users\Jos\Documents\RESULTS\Admin Info\Style Packet\Logos\Logo_Squar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83125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84E56B-342A-4DC0-9920-D07A8AAB693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501" y="489318"/>
            <a:ext cx="8358995" cy="1302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3600" b="1" i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 Are the Fire and Fuel </a:t>
            </a:r>
          </a:p>
          <a:p>
            <a:pPr algn="ctr">
              <a:lnSpc>
                <a:spcPct val="114000"/>
              </a:lnSpc>
            </a:pPr>
            <a:r>
              <a:rPr lang="en-US" sz="3600" b="1" i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That is Making Change Happen!</a:t>
            </a:r>
            <a:endParaRPr lang="en-US" sz="3600" b="1" i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432" y="1922590"/>
            <a:ext cx="3783132" cy="25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2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3769741" y="1133695"/>
            <a:ext cx="4718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Tony Baker</a:t>
            </a:r>
          </a:p>
          <a:p>
            <a:r>
              <a:rPr lang="en-US" sz="32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Associate Director, Global Education</a:t>
            </a:r>
            <a:endParaRPr lang="en-US" sz="32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9741" y="2993367"/>
            <a:ext cx="42787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tbaker@results.org</a:t>
            </a:r>
            <a:endParaRPr lang="en-US" sz="2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Phone: (202) 783-7100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00" y="1190446"/>
            <a:ext cx="3004542" cy="300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75" y="1147897"/>
            <a:ext cx="2749238" cy="358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6113" y="759126"/>
            <a:ext cx="594360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Lisa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has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 background in humanitarian response, post-crisis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transition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and social programming for children and youth. 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At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UNICEF’s global headquarters,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she provides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 technical and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policy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advice in the education sector with a focus on complex </a:t>
            </a:r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emergencies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and fragile states.  </a:t>
            </a:r>
          </a:p>
          <a:p>
            <a:endParaRPr lang="en-US" sz="20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Prior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to UNICEF, Lisa worked with other UN agencies and 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international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NGOs in direct programming, needs assessments, 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evaluations in countries such as Yemen, the Democratic </a:t>
            </a:r>
            <a:r>
              <a:rPr lang="en-US" sz="20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Republic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of the Congo, and Bangladesh.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5275"/>
            <a:ext cx="7694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Lisa Bender, Education in Emergencies Lead at UNICEF</a:t>
            </a:r>
            <a:endParaRPr lang="en-US" sz="2400" dirty="0">
              <a:solidFill>
                <a:schemeClr val="tx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4" name="Rectangle 3"/>
          <p:cNvSpPr/>
          <p:nvPr/>
        </p:nvSpPr>
        <p:spPr>
          <a:xfrm>
            <a:off x="713984" y="832104"/>
            <a:ext cx="7528142" cy="461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4000" b="1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Want to Ask a Question?</a:t>
            </a:r>
            <a:endParaRPr lang="en-US" sz="4000" b="1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</a:t>
            </a:r>
            <a:r>
              <a:rPr lang="en-US" sz="28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nmute </a:t>
            </a:r>
            <a:r>
              <a:rPr lang="en-US" sz="28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your line on your computer </a:t>
            </a:r>
            <a:r>
              <a:rPr lang="en-US" sz="28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by clicking    in Fuze</a:t>
            </a:r>
          </a:p>
          <a:p>
            <a:pPr marL="514350" indent="-51435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</a:t>
            </a:r>
            <a:r>
              <a:rPr lang="en-US" sz="28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ress </a:t>
            </a:r>
            <a:r>
              <a:rPr lang="en-US" sz="28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*1 on your </a:t>
            </a:r>
            <a:r>
              <a:rPr lang="en-US" sz="28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phone</a:t>
            </a:r>
          </a:p>
          <a:p>
            <a:pPr marL="514350" indent="-514350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Type your question in the Chat Window in Fuze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endParaRPr lang="en-US" sz="28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ct val="114000"/>
              </a:lnSpc>
              <a:spcAft>
                <a:spcPts val="600"/>
              </a:spcAft>
            </a:pPr>
            <a:r>
              <a:rPr lang="en-US" sz="2800" dirty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you are not sharing, please </a:t>
            </a:r>
            <a:r>
              <a:rPr lang="en-US" sz="2800" dirty="0" smtClean="0">
                <a:solidFill>
                  <a:srgbClr val="58585B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stay muted</a:t>
            </a:r>
            <a:endParaRPr lang="en-US" sz="2800" dirty="0">
              <a:solidFill>
                <a:srgbClr val="58585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855" y="2253445"/>
            <a:ext cx="256054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0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-635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2F3EF4-838E-4AE3-99FF-7D32A336DC45}" type="slidenum">
              <a:rPr lang="en-US" altLang="en-US" sz="14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dirty="0" smtClean="0">
              <a:solidFill>
                <a:srgbClr val="89898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365875"/>
            <a:ext cx="914400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58585B"/>
                </a:solidFill>
                <a:latin typeface="Helvetica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58585B"/>
                </a:solidFill>
                <a:latin typeface="Helvetica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58585B"/>
                </a:solidFill>
                <a:latin typeface="Helvetica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58585B"/>
                </a:solidFill>
                <a:latin typeface="Helvetica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Helvetica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RESULTS National </a:t>
            </a:r>
            <a:r>
              <a:rPr lang="en-US" altLang="en-US" sz="1400" b="1" dirty="0">
                <a:solidFill>
                  <a:srgbClr val="E3A192"/>
                </a:solidFill>
                <a:ea typeface="ＭＳ Ｐゴシック" pitchFamily="34" charset="-128"/>
                <a:cs typeface="Helvetica" charset="0"/>
              </a:rPr>
              <a:t>Webinar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9525" y="973632"/>
            <a:ext cx="46410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John Fawcett</a:t>
            </a:r>
          </a:p>
          <a:p>
            <a:r>
              <a:rPr lang="en-US" sz="3200" b="1" dirty="0" smtClean="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Director, Global Policy and Advocacy</a:t>
            </a:r>
            <a:endParaRPr lang="en-US" sz="3200" b="1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052" y="973631"/>
            <a:ext cx="2694666" cy="40480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7162" y="4054415"/>
            <a:ext cx="41751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jfawcett@results.org</a:t>
            </a:r>
            <a:endParaRPr lang="en-US" sz="280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Phone: (202) 783-7100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3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Update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Act</a:t>
            </a:r>
          </a:p>
          <a:p>
            <a:r>
              <a:rPr lang="en-US" dirty="0" smtClean="0"/>
              <a:t>Global Partnership for Education resolution</a:t>
            </a:r>
          </a:p>
          <a:p>
            <a:r>
              <a:rPr lang="en-US" dirty="0" smtClean="0"/>
              <a:t>FY 2018 Appropriations Update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F3692-0876-4D64-BFD6-4BC023D64C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5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Act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90" y="1417638"/>
            <a:ext cx="3566571" cy="373640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F3692-0876-4D64-BFD6-4BC023D64C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00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Partnership for Education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House GPE Resolution (H.Res.466)</a:t>
            </a:r>
          </a:p>
          <a:p>
            <a:pPr lvl="1"/>
            <a:r>
              <a:rPr lang="en-US" dirty="0" smtClean="0"/>
              <a:t>23 cosponsors (6 Republicans, 17 Democrats)</a:t>
            </a:r>
          </a:p>
          <a:p>
            <a:pPr lvl="1"/>
            <a:r>
              <a:rPr lang="en-US" dirty="0" smtClean="0"/>
              <a:t>Goal: 150 cosponsors; At least 50 Republicans</a:t>
            </a:r>
          </a:p>
          <a:p>
            <a:r>
              <a:rPr lang="en-US" dirty="0" smtClean="0"/>
              <a:t>Senate GPE Resolution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96F3692-0876-4D64-BFD6-4BC023D64C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688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AF1F2C"/>
      </a:dk2>
      <a:lt2>
        <a:srgbClr val="FFFFFF"/>
      </a:lt2>
      <a:accent1>
        <a:srgbClr val="58585B"/>
      </a:accent1>
      <a:accent2>
        <a:srgbClr val="AF1F2C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AF1F2C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Custom 1">
      <a:dk1>
        <a:sysClr val="windowText" lastClr="000000"/>
      </a:dk1>
      <a:lt1>
        <a:sysClr val="window" lastClr="FFFFFF"/>
      </a:lt1>
      <a:dk2>
        <a:srgbClr val="B01F2E"/>
      </a:dk2>
      <a:lt2>
        <a:srgbClr val="FFFFFF"/>
      </a:lt2>
      <a:accent1>
        <a:srgbClr val="58585B"/>
      </a:accent1>
      <a:accent2>
        <a:srgbClr val="B01F2E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B01F2E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LASPStyleSet">
  <a:themeElements>
    <a:clrScheme name="powerpoint">
      <a:dk1>
        <a:srgbClr val="FFFFFF"/>
      </a:dk1>
      <a:lt1>
        <a:srgbClr val="560000"/>
      </a:lt1>
      <a:dk2>
        <a:srgbClr val="E6E3D9"/>
      </a:dk2>
      <a:lt2>
        <a:srgbClr val="701400"/>
      </a:lt2>
      <a:accent1>
        <a:srgbClr val="701400"/>
      </a:accent1>
      <a:accent2>
        <a:srgbClr val="9B5338"/>
      </a:accent2>
      <a:accent3>
        <a:srgbClr val="CB9C87"/>
      </a:accent3>
      <a:accent4>
        <a:srgbClr val="D0CAB7"/>
      </a:accent4>
      <a:accent5>
        <a:srgbClr val="E6E3D9"/>
      </a:accent5>
      <a:accent6>
        <a:srgbClr val="FFFFFF"/>
      </a:accent6>
      <a:hlink>
        <a:srgbClr val="701400"/>
      </a:hlink>
      <a:folHlink>
        <a:srgbClr val="56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Custom 5">
      <a:dk1>
        <a:sysClr val="windowText" lastClr="000000"/>
      </a:dk1>
      <a:lt1>
        <a:sysClr val="window" lastClr="FFFFFF"/>
      </a:lt1>
      <a:dk2>
        <a:srgbClr val="AF1F2C"/>
      </a:dk2>
      <a:lt2>
        <a:srgbClr val="FFFFFF"/>
      </a:lt2>
      <a:accent1>
        <a:srgbClr val="58585B"/>
      </a:accent1>
      <a:accent2>
        <a:srgbClr val="AF1F2C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AF1F2C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B01F2E"/>
      </a:dk2>
      <a:lt2>
        <a:srgbClr val="FFFFFF"/>
      </a:lt2>
      <a:accent1>
        <a:srgbClr val="58585B"/>
      </a:accent1>
      <a:accent2>
        <a:srgbClr val="B01F2E"/>
      </a:accent2>
      <a:accent3>
        <a:srgbClr val="BFBEBE"/>
      </a:accent3>
      <a:accent4>
        <a:srgbClr val="58585B"/>
      </a:accent4>
      <a:accent5>
        <a:srgbClr val="FFFFFF"/>
      </a:accent5>
      <a:accent6>
        <a:srgbClr val="231F20"/>
      </a:accent6>
      <a:hlink>
        <a:srgbClr val="B01F2E"/>
      </a:hlink>
      <a:folHlink>
        <a:srgbClr val="BFBE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AB9154C171E409E0131327301D05C" ma:contentTypeVersion="2" ma:contentTypeDescription="Create a new document." ma:contentTypeScope="" ma:versionID="49d1b66e0ae59d5925ce5caa2077d8bb">
  <xsd:schema xmlns:xsd="http://www.w3.org/2001/XMLSchema" xmlns:xs="http://www.w3.org/2001/XMLSchema" xmlns:p="http://schemas.microsoft.com/office/2006/metadata/properties" xmlns:ns2="876372d7-2542-4065-ad3b-22612840f7b4" targetNamespace="http://schemas.microsoft.com/office/2006/metadata/properties" ma:root="true" ma:fieldsID="543b86bee8c888cfe64041e990e53d99" ns2:_="">
    <xsd:import namespace="876372d7-2542-4065-ad3b-22612840f7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372d7-2542-4065-ad3b-22612840f7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6372d7-2542-4065-ad3b-22612840f7b4">
      <UserInfo>
        <DisplayName>Amy Kazanegras</DisplayName>
        <AccountId>132</AccountId>
        <AccountType/>
      </UserInfo>
      <UserInfo>
        <DisplayName>Lisa Marchal</DisplayName>
        <AccountId>85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D656E43-1D40-435B-A8B6-DA4D8F7E16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372d7-2542-4065-ad3b-22612840f7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5BB800-5A70-4E4E-9E28-3648C75100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F1B832-EE5A-4032-AEB4-4AE550B845B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876372d7-2542-4065-ad3b-22612840f7b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48212</TotalTime>
  <Words>680</Words>
  <Application>Microsoft Office PowerPoint</Application>
  <PresentationFormat>On-screen Show (4:3)</PresentationFormat>
  <Paragraphs>213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ＭＳ Ｐゴシック</vt:lpstr>
      <vt:lpstr>Arial</vt:lpstr>
      <vt:lpstr>Calibri</vt:lpstr>
      <vt:lpstr>Courier New</vt:lpstr>
      <vt:lpstr>Helvetica</vt:lpstr>
      <vt:lpstr>Times New Roman</vt:lpstr>
      <vt:lpstr>Wingdings</vt:lpstr>
      <vt:lpstr>Office Theme</vt:lpstr>
      <vt:lpstr>2_Custom Design</vt:lpstr>
      <vt:lpstr>1_CLASPStyleSet</vt:lpstr>
      <vt:lpstr>2_Office Theme</vt:lpstr>
      <vt:lpstr>Custom Design</vt:lpstr>
      <vt:lpstr>PowerPoint Presentation</vt:lpstr>
      <vt:lpstr>Welcome from Joanne Carter Executive Director, RESULTS</vt:lpstr>
      <vt:lpstr>PowerPoint Presentation</vt:lpstr>
      <vt:lpstr>PowerPoint Presentation</vt:lpstr>
      <vt:lpstr>PowerPoint Presentation</vt:lpstr>
      <vt:lpstr>PowerPoint Presentation</vt:lpstr>
      <vt:lpstr>Legislative Update</vt:lpstr>
      <vt:lpstr>READ Act</vt:lpstr>
      <vt:lpstr>Global Partnership for Education</vt:lpstr>
      <vt:lpstr>FY18 Appropriations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Announcements: Training</vt:lpstr>
      <vt:lpstr>Announcements: Congress &amp;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Avery Artman</dc:creator>
  <cp:lastModifiedBy>Lisa Marchal</cp:lastModifiedBy>
  <cp:revision>1023</cp:revision>
  <cp:lastPrinted>2014-10-10T20:50:48Z</cp:lastPrinted>
  <dcterms:created xsi:type="dcterms:W3CDTF">2014-08-28T20:50:18Z</dcterms:created>
  <dcterms:modified xsi:type="dcterms:W3CDTF">2017-09-10T18:13:22Z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0x0101003D0AB9154C171E409E0131327301D05C</vt:lpwstr>
  </property>
</Properties>
</file>