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695" r:id="rId7"/>
    <p:sldMasterId id="2147483760" r:id="rId8"/>
  </p:sldMasterIdLst>
  <p:notesMasterIdLst>
    <p:notesMasterId r:id="rId35"/>
  </p:notesMasterIdLst>
  <p:handoutMasterIdLst>
    <p:handoutMasterId r:id="rId36"/>
  </p:handoutMasterIdLst>
  <p:sldIdLst>
    <p:sldId id="259" r:id="rId9"/>
    <p:sldId id="587" r:id="rId10"/>
    <p:sldId id="614" r:id="rId11"/>
    <p:sldId id="600" r:id="rId12"/>
    <p:sldId id="594" r:id="rId13"/>
    <p:sldId id="597" r:id="rId14"/>
    <p:sldId id="595" r:id="rId15"/>
    <p:sldId id="606" r:id="rId16"/>
    <p:sldId id="608" r:id="rId17"/>
    <p:sldId id="612" r:id="rId18"/>
    <p:sldId id="615" r:id="rId19"/>
    <p:sldId id="613" r:id="rId20"/>
    <p:sldId id="599" r:id="rId21"/>
    <p:sldId id="601" r:id="rId22"/>
    <p:sldId id="605" r:id="rId23"/>
    <p:sldId id="604" r:id="rId24"/>
    <p:sldId id="528" r:id="rId25"/>
    <p:sldId id="610" r:id="rId26"/>
    <p:sldId id="611" r:id="rId27"/>
    <p:sldId id="588" r:id="rId28"/>
    <p:sldId id="602" r:id="rId29"/>
    <p:sldId id="596" r:id="rId30"/>
    <p:sldId id="609" r:id="rId31"/>
    <p:sldId id="570" r:id="rId32"/>
    <p:sldId id="586" r:id="rId33"/>
    <p:sldId id="515" r:id="rId34"/>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9F9FA1"/>
    <a:srgbClr val="C00000"/>
    <a:srgbClr val="B02D1F"/>
    <a:srgbClr val="006600"/>
    <a:srgbClr val="F76143"/>
    <a:srgbClr val="F4330C"/>
    <a:srgbClr val="B01F2D"/>
    <a:srgbClr val="89898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7" autoAdjust="0"/>
    <p:restoredTop sz="94668" autoAdjust="0"/>
  </p:normalViewPr>
  <p:slideViewPr>
    <p:cSldViewPr snapToGrid="0" snapToObjects="1">
      <p:cViewPr varScale="1">
        <p:scale>
          <a:sx n="112" d="100"/>
          <a:sy n="112" d="100"/>
        </p:scale>
        <p:origin x="192" y="1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3177" tIns="46589" rIns="93177" bIns="46589" rtlCol="0"/>
          <a:lstStyle>
            <a:lvl1pPr algn="r">
              <a:defRPr sz="1200"/>
            </a:lvl1pPr>
          </a:lstStyle>
          <a:p>
            <a:fld id="{4AEEAA9A-F5A8-4341-B776-2F6CDBEF6FFA}" type="datetimeFigureOut">
              <a:rPr lang="en-US" smtClean="0"/>
              <a:t>10/13/17</a:t>
            </a:fld>
            <a:endParaRPr lang="en-US" dirty="0"/>
          </a:p>
        </p:txBody>
      </p:sp>
      <p:sp>
        <p:nvSpPr>
          <p:cNvPr id="4" name="Footer Placeholder 3"/>
          <p:cNvSpPr>
            <a:spLocks noGrp="1"/>
          </p:cNvSpPr>
          <p:nvPr>
            <p:ph type="ftr" sz="quarter" idx="2"/>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a:defRPr sz="1200"/>
            </a:lvl1pPr>
          </a:lstStyle>
          <a:p>
            <a:fld id="{31F8C0E6-F0C7-478E-8A01-4B7094FD38FC}" type="datetimeFigureOut">
              <a:rPr lang="en-US" smtClean="0"/>
              <a:t>10/13/17</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26027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EA93B9D-9F6D-4380-A1DE-22832AD7A5B2}" type="slidenum">
              <a:rPr lang="en-US" smtClean="0"/>
              <a:t>18</a:t>
            </a:fld>
            <a:endParaRPr lang="en-US"/>
          </a:p>
        </p:txBody>
      </p:sp>
    </p:spTree>
    <p:extLst>
      <p:ext uri="{BB962C8B-B14F-4D97-AF65-F5344CB8AC3E}">
        <p14:creationId xmlns:p14="http://schemas.microsoft.com/office/powerpoint/2010/main" val="73061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EA93B9D-9F6D-4380-A1DE-22832AD7A5B2}" type="slidenum">
              <a:rPr lang="en-US" smtClean="0"/>
              <a:t>19</a:t>
            </a:fld>
            <a:endParaRPr lang="en-US"/>
          </a:p>
        </p:txBody>
      </p:sp>
    </p:spTree>
    <p:extLst>
      <p:ext uri="{BB962C8B-B14F-4D97-AF65-F5344CB8AC3E}">
        <p14:creationId xmlns:p14="http://schemas.microsoft.com/office/powerpoint/2010/main" val="344797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1132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sp>
        <p:nvSpPr>
          <p:cNvPr id="12" name="Picture Placeholder 11"/>
          <p:cNvSpPr>
            <a:spLocks noGrp="1"/>
          </p:cNvSpPr>
          <p:nvPr>
            <p:ph type="pic" sz="quarter" idx="10"/>
          </p:nvPr>
        </p:nvSpPr>
        <p:spPr>
          <a:xfrm>
            <a:off x="0" y="0"/>
            <a:ext cx="9144000" cy="4683125"/>
          </a:xfrm>
        </p:spPr>
        <p:txBody>
          <a:bodyPr/>
          <a:lstStyle/>
          <a:p>
            <a:endParaRPr lang="en-US" dirty="0"/>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015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smtClean="0"/>
              <a:t>Click to edit title</a:t>
            </a:r>
            <a:endParaRPr lang="en-US" dirty="0"/>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664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smtClean="0"/>
              <a:t>Click to edit Master title style</a:t>
            </a:r>
            <a:endParaRPr lang="en-US" dirty="0"/>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10/13/17</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smtClean="0"/>
              <a:t>Click to edit Master title style</a:t>
            </a:r>
            <a:endParaRPr lang="en-US"/>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smtClean="0"/>
              <a:t>Click to edit Master subtitle style</a:t>
            </a:r>
            <a:endParaRPr lang="en-US"/>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smtClean="0"/>
              <a:t>Click to edit Master title style</a:t>
            </a:r>
            <a:endParaRPr lang="en-US" dirty="0"/>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theme" Target="../theme/theme3.xml"/><Relationship Id="rId10" Type="http://schemas.openxmlformats.org/officeDocument/2006/relationships/image" Target="../media/image3.jpeg"/><Relationship Id="rId11"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4.xml"/><Relationship Id="rId3"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5.xml"/><Relationship Id="rId3"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smtClean="0"/>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0"/>
            <a:endParaRPr lang="en-US" dirty="0"/>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2481"/>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5666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smtClean="0"/>
              <a:t>Click to edit text</a:t>
            </a:r>
          </a:p>
        </p:txBody>
      </p:sp>
      <p:sp>
        <p:nvSpPr>
          <p:cNvPr id="4" name="Slide Number Placeholder 3"/>
          <p:cNvSpPr>
            <a:spLocks noGrp="1"/>
          </p:cNvSpPr>
          <p:nvPr>
            <p:ph type="sldNum" sz="quarter" idx="4"/>
          </p:nvPr>
        </p:nvSpPr>
        <p:spPr>
          <a:xfrm>
            <a:off x="-30161" y="0"/>
            <a:ext cx="363536"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F84AE24-846E-4A1C-B0B1-0E6945328E2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146608"/>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uze.me/30204806" TargetMode="External"/><Relationship Id="rId4" Type="http://schemas.openxmlformats.org/officeDocument/2006/relationships/hyperlink" Target="http://west.typewell.com/faelapgb"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patterson@results.org" TargetMode="Externa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hyperlink" Target="mailto:bmcgarry@results.org" TargetMode="External"/><Relationship Id="rId4" Type="http://schemas.openxmlformats.org/officeDocument/2006/relationships/hyperlink" Target="mailto:development@results.org" TargetMode="External"/><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patterson@results.org" TargetMode="Externa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results.salsalabs.org/leadersforactionmatchc3/index.html?eType=EmailBlastContent&amp;eId=83a2b6f8-0d7c-4bfb-b8e8-122e6775a56b" TargetMode="External"/><Relationship Id="rId4"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marchal@results.org" TargetMode="Externa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tinyurl.com/RESLRF" TargetMode="External"/><Relationship Id="rId4" Type="http://schemas.openxmlformats.org/officeDocument/2006/relationships/hyperlink" Target="http://tinyurl.com/2017GlobalMedia" TargetMode="External"/><Relationship Id="rId1" Type="http://schemas.openxmlformats.org/officeDocument/2006/relationships/slideLayout" Target="../slideLayouts/slideLayout11.xml"/><Relationship Id="rId2" Type="http://schemas.openxmlformats.org/officeDocument/2006/relationships/hyperlink" Target="http://tinyurl.com/2017GlobalOutreac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eventbrite.com/e/hiv-101-tickets-31936828915" TargetMode="External"/><Relationship Id="rId3" Type="http://schemas.openxmlformats.org/officeDocument/2006/relationships/hyperlink" Target="mailto:lmarchal@result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mailto:csmith@results.org" TargetMode="Externa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 Id="rId3" Type="http://schemas.openxmlformats.org/officeDocument/2006/relationships/hyperlink" Target="mailto:jfawcett@result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 y="4325113"/>
            <a:ext cx="8670696" cy="2230962"/>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spcAft>
                <a:spcPts val="0"/>
              </a:spcAft>
              <a:defRPr/>
            </a:pPr>
            <a:r>
              <a:rPr lang="en-US" altLang="en-US" sz="2400" b="1" dirty="0" smtClean="0">
                <a:latin typeface="Helvetica" panose="020B0604020202020204" pitchFamily="34" charset="0"/>
                <a:cs typeface="Helvetica" panose="020B0604020202020204" pitchFamily="34" charset="0"/>
              </a:rPr>
              <a:t>RESULTS October Global Poverty National Webinar</a:t>
            </a:r>
            <a:endParaRPr lang="en-US" altLang="en-US" sz="2400" b="1" dirty="0">
              <a:latin typeface="Helvetica" panose="020B0604020202020204" pitchFamily="34" charset="0"/>
              <a:cs typeface="Helvetica" panose="020B0604020202020204" pitchFamily="34" charset="0"/>
            </a:endParaRPr>
          </a:p>
          <a:p>
            <a:pPr fontAlgn="auto">
              <a:lnSpc>
                <a:spcPct val="114000"/>
              </a:lnSpc>
              <a:spcBef>
                <a:spcPts val="0"/>
              </a:spcBef>
              <a:spcAft>
                <a:spcPts val="600"/>
              </a:spcAft>
              <a:defRPr/>
            </a:pPr>
            <a:r>
              <a:rPr lang="en-US" altLang="en-US" sz="2400" b="1" dirty="0" smtClean="0">
                <a:solidFill>
                  <a:srgbClr val="B01F2D"/>
                </a:solidFill>
                <a:latin typeface="Helvetica" panose="020B0604020202020204" pitchFamily="34" charset="0"/>
                <a:cs typeface="Helvetica" panose="020B0604020202020204" pitchFamily="34" charset="0"/>
              </a:rPr>
              <a:t>Mobilizing </a:t>
            </a:r>
            <a:r>
              <a:rPr lang="en-US" altLang="en-US" sz="2400" b="1" dirty="0" smtClean="0">
                <a:solidFill>
                  <a:srgbClr val="B01F2D"/>
                </a:solidFill>
                <a:latin typeface="Helvetica" panose="020B0604020202020204" pitchFamily="34" charset="0"/>
                <a:cs typeface="Helvetica" panose="020B0604020202020204" pitchFamily="34" charset="0"/>
              </a:rPr>
              <a:t>Media </a:t>
            </a:r>
            <a:r>
              <a:rPr lang="en-US" altLang="en-US" sz="2400" b="1" dirty="0" smtClean="0">
                <a:solidFill>
                  <a:srgbClr val="B01F2D"/>
                </a:solidFill>
                <a:latin typeface="Helvetica" panose="020B0604020202020204" pitchFamily="34" charset="0"/>
                <a:cs typeface="Helvetica" panose="020B0604020202020204" pitchFamily="34" charset="0"/>
              </a:rPr>
              <a:t>on the </a:t>
            </a:r>
            <a:r>
              <a:rPr lang="en-US" altLang="en-US" sz="2400" b="1" dirty="0" smtClean="0">
                <a:solidFill>
                  <a:srgbClr val="B01F2D"/>
                </a:solidFill>
                <a:latin typeface="Helvetica" panose="020B0604020202020204" pitchFamily="34" charset="0"/>
                <a:cs typeface="Helvetica" panose="020B0604020202020204" pitchFamily="34" charset="0"/>
              </a:rPr>
              <a:t>Global Partnership for Education</a:t>
            </a:r>
          </a:p>
          <a:p>
            <a:pPr fontAlgn="auto">
              <a:lnSpc>
                <a:spcPct val="114000"/>
              </a:lnSpc>
              <a:spcBef>
                <a:spcPts val="0"/>
              </a:spcBef>
              <a:spcAft>
                <a:spcPts val="600"/>
              </a:spcAft>
              <a:defRPr/>
            </a:pPr>
            <a:endParaRPr lang="en-US" altLang="en-US" sz="2400" b="1" dirty="0" smtClean="0">
              <a:solidFill>
                <a:srgbClr val="B01F2D"/>
              </a:solidFill>
              <a:latin typeface="Helvetica" panose="020B0604020202020204" pitchFamily="34" charset="0"/>
              <a:cs typeface="Helvetica" panose="020B0604020202020204" pitchFamily="34" charset="0"/>
            </a:endParaRPr>
          </a:p>
          <a:p>
            <a:pPr>
              <a:lnSpc>
                <a:spcPct val="114000"/>
              </a:lnSpc>
              <a:spcBef>
                <a:spcPts val="0"/>
              </a:spcBef>
              <a:spcAft>
                <a:spcPts val="600"/>
              </a:spcAft>
              <a:defRPr/>
            </a:pPr>
            <a:r>
              <a:rPr lang="en-US" sz="1800" u="sng" dirty="0">
                <a:hlinkClick r:id="rId3"/>
              </a:rPr>
              <a:t>http://</a:t>
            </a:r>
            <a:r>
              <a:rPr lang="en-US" sz="1800" u="sng" dirty="0" smtClean="0">
                <a:hlinkClick r:id="rId3"/>
              </a:rPr>
              <a:t>fuze.me/30204806</a:t>
            </a:r>
            <a:r>
              <a:rPr lang="en-US" sz="1800" b="1" dirty="0" smtClean="0"/>
              <a:t>, or </a:t>
            </a:r>
            <a:r>
              <a:rPr lang="en-US" sz="1800" dirty="0" smtClean="0"/>
              <a:t>dial </a:t>
            </a:r>
            <a:r>
              <a:rPr lang="en-US" sz="1800" dirty="0"/>
              <a:t>(201) 479-4595, meeting ID 30204806</a:t>
            </a:r>
            <a:r>
              <a:rPr lang="en-US" sz="1800" dirty="0" smtClean="0"/>
              <a:t>.</a:t>
            </a:r>
          </a:p>
          <a:p>
            <a:pPr fontAlgn="auto">
              <a:lnSpc>
                <a:spcPct val="114000"/>
              </a:lnSpc>
              <a:spcBef>
                <a:spcPts val="0"/>
              </a:spcBef>
              <a:spcAft>
                <a:spcPts val="600"/>
              </a:spcAft>
              <a:defRPr/>
            </a:pPr>
            <a:r>
              <a:rPr lang="en-US" altLang="en-US" sz="1800" i="1" dirty="0" smtClean="0">
                <a:latin typeface="Helvetica" panose="020B0604020202020204" pitchFamily="34" charset="0"/>
                <a:cs typeface="Helvetica" panose="020B0604020202020204" pitchFamily="34" charset="0"/>
              </a:rPr>
              <a:t>Closed captioning: </a:t>
            </a:r>
            <a:r>
              <a:rPr lang="en-US" sz="1800" dirty="0" smtClean="0">
                <a:hlinkClick r:id="rId4"/>
              </a:rPr>
              <a:t>http</a:t>
            </a:r>
            <a:r>
              <a:rPr lang="en-US" sz="1800" dirty="0">
                <a:hlinkClick r:id="rId4"/>
              </a:rPr>
              <a:t>://west.typewell.com/faelapgb</a:t>
            </a:r>
            <a:r>
              <a:rPr lang="en-US" altLang="en-US" sz="1400" i="1" dirty="0" smtClean="0">
                <a:latin typeface="+mn-lt"/>
              </a:rPr>
              <a:t/>
            </a:r>
            <a:br>
              <a:rPr lang="en-US" altLang="en-US" sz="1400" i="1" dirty="0" smtClean="0">
                <a:latin typeface="+mn-lt"/>
              </a:rPr>
            </a:br>
            <a:endParaRPr lang="en-US" sz="1400" dirty="0">
              <a:latin typeface="+mn-lt"/>
            </a:endParaRPr>
          </a:p>
        </p:txBody>
      </p:sp>
    </p:spTree>
    <p:extLst>
      <p:ext uri="{BB962C8B-B14F-4D97-AF65-F5344CB8AC3E}">
        <p14:creationId xmlns:p14="http://schemas.microsoft.com/office/powerpoint/2010/main" val="1336108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10</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11" name="TextBox 10"/>
          <p:cNvSpPr txBox="1"/>
          <p:nvPr/>
        </p:nvSpPr>
        <p:spPr>
          <a:xfrm>
            <a:off x="3589401" y="1812471"/>
            <a:ext cx="5150031" cy="3170099"/>
          </a:xfrm>
          <a:prstGeom prst="rect">
            <a:avLst/>
          </a:prstGeom>
          <a:noFill/>
        </p:spPr>
        <p:txBody>
          <a:bodyPr wrap="square" rtlCol="0">
            <a:spAutoFit/>
          </a:bodyPr>
          <a:lstStyle/>
          <a:p>
            <a:r>
              <a:rPr lang="en-US" sz="3200" b="1" dirty="0" smtClean="0">
                <a:solidFill>
                  <a:schemeClr val="tx2"/>
                </a:solidFill>
                <a:latin typeface="Helvetica" panose="020B0604020202020204" pitchFamily="34" charset="0"/>
                <a:cs typeface="Helvetica" panose="020B0604020202020204" pitchFamily="34" charset="0"/>
              </a:rPr>
              <a:t>Ken Patterson</a:t>
            </a:r>
          </a:p>
          <a:p>
            <a:endParaRPr lang="en-US" sz="3200" b="1" dirty="0">
              <a:solidFill>
                <a:schemeClr val="tx2"/>
              </a:solidFill>
              <a:latin typeface="Helvetica" panose="020B0604020202020204" pitchFamily="34" charset="0"/>
              <a:cs typeface="Helvetica" panose="020B0604020202020204" pitchFamily="34" charset="0"/>
            </a:endParaRPr>
          </a:p>
          <a:p>
            <a:r>
              <a:rPr lang="en-US" sz="3200" b="1" dirty="0" smtClean="0">
                <a:solidFill>
                  <a:schemeClr val="tx2"/>
                </a:solidFill>
                <a:latin typeface="Helvetica" panose="020B0604020202020204" pitchFamily="34" charset="0"/>
                <a:cs typeface="Helvetica" panose="020B0604020202020204" pitchFamily="34" charset="0"/>
              </a:rPr>
              <a:t>Director of Global Poverty Advocacy</a:t>
            </a:r>
            <a:endParaRPr lang="en-US" sz="3200" b="1" dirty="0">
              <a:latin typeface="Helvetica" panose="020B0604020202020204" pitchFamily="34" charset="0"/>
              <a:cs typeface="Helvetica" panose="020B0604020202020204" pitchFamily="34" charset="0"/>
            </a:endParaRPr>
          </a:p>
          <a:p>
            <a:endParaRPr lang="en-US" sz="2400" dirty="0" smtClean="0">
              <a:solidFill>
                <a:srgbClr val="C00000"/>
              </a:solidFill>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Email: </a:t>
            </a:r>
            <a:r>
              <a:rPr lang="en-US" sz="2400" u="sng" dirty="0" smtClean="0">
                <a:latin typeface="Helvetica" panose="020B0604020202020204" pitchFamily="34" charset="0"/>
                <a:cs typeface="Helvetica" panose="020B0604020202020204" pitchFamily="34" charset="0"/>
                <a:hlinkClick r:id="rId2"/>
              </a:rPr>
              <a:t>kpatterson@results.org</a:t>
            </a:r>
            <a:endParaRPr lang="en-US" sz="2400" u="sng" dirty="0" smtClean="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Phone: (828) 398-4562</a:t>
            </a:r>
            <a:endParaRPr lang="en-US" sz="2400" dirty="0">
              <a:latin typeface="Helvetica" panose="020B0604020202020204" pitchFamily="34" charset="0"/>
              <a:cs typeface="Helvetica" panose="020B0604020202020204" pitchFamily="34" charset="0"/>
            </a:endParaRPr>
          </a:p>
        </p:txBody>
      </p:sp>
      <p:sp>
        <p:nvSpPr>
          <p:cNvPr id="2" name="TextBox 1"/>
          <p:cNvSpPr txBox="1"/>
          <p:nvPr/>
        </p:nvSpPr>
        <p:spPr>
          <a:xfrm>
            <a:off x="3560424" y="685801"/>
            <a:ext cx="5350413" cy="1323439"/>
          </a:xfrm>
          <a:prstGeom prst="rect">
            <a:avLst/>
          </a:prstGeom>
          <a:noFill/>
        </p:spPr>
        <p:txBody>
          <a:bodyPr wrap="square" rtlCol="0">
            <a:spAutoFit/>
          </a:bodyPr>
          <a:lstStyle/>
          <a:p>
            <a:r>
              <a:rPr lang="en-US" sz="4000" b="1" dirty="0" smtClean="0">
                <a:solidFill>
                  <a:schemeClr val="tx2"/>
                </a:solidFill>
                <a:latin typeface="Helvetica" panose="020B0604020202020204" pitchFamily="34" charset="0"/>
                <a:cs typeface="Helvetica" panose="020B0604020202020204" pitchFamily="34" charset="0"/>
              </a:rPr>
              <a:t>Grassroots Café</a:t>
            </a:r>
            <a:endParaRPr lang="en-US" sz="4000" b="1" dirty="0">
              <a:latin typeface="Helvetica" panose="020B0604020202020204" pitchFamily="34" charset="0"/>
              <a:cs typeface="Helvetica" panose="020B0604020202020204" pitchFamily="34" charset="0"/>
            </a:endParaRPr>
          </a:p>
          <a:p>
            <a:endParaRPr lang="en-US" sz="4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573" y="1155939"/>
            <a:ext cx="2878478" cy="2689440"/>
          </a:xfrm>
          <a:prstGeom prst="rect">
            <a:avLst/>
          </a:prstGeom>
        </p:spPr>
      </p:pic>
    </p:spTree>
    <p:extLst>
      <p:ext uri="{BB962C8B-B14F-4D97-AF65-F5344CB8AC3E}">
        <p14:creationId xmlns:p14="http://schemas.microsoft.com/office/powerpoint/2010/main" val="163184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11</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4143355" y="937261"/>
            <a:ext cx="4840626" cy="2554545"/>
          </a:xfrm>
          <a:prstGeom prst="rect">
            <a:avLst/>
          </a:prstGeom>
          <a:noFill/>
        </p:spPr>
        <p:txBody>
          <a:bodyPr wrap="square" rtlCol="0">
            <a:spAutoFit/>
          </a:bodyPr>
          <a:lstStyle/>
          <a:p>
            <a:r>
              <a:rPr lang="en-US" sz="4000" b="1" dirty="0" smtClean="0">
                <a:solidFill>
                  <a:schemeClr val="tx2"/>
                </a:solidFill>
                <a:latin typeface="Helvetica" panose="020B0604020202020204" pitchFamily="34" charset="0"/>
                <a:cs typeface="Helvetica" panose="020B0604020202020204" pitchFamily="34" charset="0"/>
              </a:rPr>
              <a:t>Grassroots Media </a:t>
            </a:r>
            <a:r>
              <a:rPr lang="en-US" sz="4000" b="1" dirty="0" smtClean="0">
                <a:solidFill>
                  <a:schemeClr val="tx2"/>
                </a:solidFill>
                <a:latin typeface="Helvetica" panose="020B0604020202020204" pitchFamily="34" charset="0"/>
                <a:cs typeface="Helvetica" panose="020B0604020202020204" pitchFamily="34" charset="0"/>
              </a:rPr>
              <a:t>Guru: </a:t>
            </a:r>
          </a:p>
          <a:p>
            <a:endParaRPr lang="en-US" sz="4000" b="1" dirty="0" smtClean="0">
              <a:solidFill>
                <a:schemeClr val="tx2"/>
              </a:solidFill>
              <a:latin typeface="Helvetica" panose="020B0604020202020204" pitchFamily="34" charset="0"/>
              <a:cs typeface="Helvetica" panose="020B0604020202020204" pitchFamily="34" charset="0"/>
            </a:endParaRPr>
          </a:p>
          <a:p>
            <a:r>
              <a:rPr lang="en-US" sz="4000" b="1" dirty="0" smtClean="0">
                <a:solidFill>
                  <a:schemeClr val="tx2"/>
                </a:solidFill>
                <a:latin typeface="Helvetica" panose="020B0604020202020204" pitchFamily="34" charset="0"/>
                <a:cs typeface="Helvetica" panose="020B0604020202020204" pitchFamily="34" charset="0"/>
              </a:rPr>
              <a:t>Willie Dickerson</a:t>
            </a:r>
            <a:endParaRPr lang="en-US" sz="4000" b="1" dirty="0">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858447"/>
            <a:ext cx="3302000" cy="4402667"/>
          </a:xfrm>
          <a:prstGeom prst="rect">
            <a:avLst/>
          </a:prstGeom>
        </p:spPr>
      </p:pic>
    </p:spTree>
    <p:extLst>
      <p:ext uri="{BB962C8B-B14F-4D97-AF65-F5344CB8AC3E}">
        <p14:creationId xmlns:p14="http://schemas.microsoft.com/office/powerpoint/2010/main" val="43958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12</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631702" y="215018"/>
            <a:ext cx="7663211" cy="1661993"/>
          </a:xfrm>
          <a:prstGeom prst="rect">
            <a:avLst/>
          </a:prstGeom>
          <a:noFill/>
        </p:spPr>
        <p:txBody>
          <a:bodyPr wrap="square" rtlCol="0">
            <a:spAutoFit/>
          </a:bodyPr>
          <a:lstStyle/>
          <a:p>
            <a:pPr algn="ctr"/>
            <a:r>
              <a:rPr lang="en-US" sz="3200" b="1" dirty="0" smtClean="0">
                <a:solidFill>
                  <a:schemeClr val="tx2"/>
                </a:solidFill>
                <a:latin typeface="Helvetica" panose="020B0604020202020204" pitchFamily="34" charset="0"/>
                <a:cs typeface="Helvetica" panose="020B0604020202020204" pitchFamily="34" charset="0"/>
              </a:rPr>
              <a:t>Great Advocacy Strides </a:t>
            </a:r>
          </a:p>
          <a:p>
            <a:pPr algn="ctr"/>
            <a:r>
              <a:rPr lang="en-US" sz="3200" b="1" dirty="0" smtClean="0">
                <a:solidFill>
                  <a:schemeClr val="tx2"/>
                </a:solidFill>
                <a:latin typeface="Helvetica" panose="020B0604020202020204" pitchFamily="34" charset="0"/>
                <a:cs typeface="Helvetica" panose="020B0604020202020204" pitchFamily="34" charset="0"/>
              </a:rPr>
              <a:t>with Congress and the </a:t>
            </a:r>
            <a:r>
              <a:rPr lang="en-US" sz="3200" b="1" dirty="0" smtClean="0">
                <a:solidFill>
                  <a:schemeClr val="tx2"/>
                </a:solidFill>
                <a:latin typeface="Helvetica" panose="020B0604020202020204" pitchFamily="34" charset="0"/>
                <a:cs typeface="Helvetica" panose="020B0604020202020204" pitchFamily="34" charset="0"/>
              </a:rPr>
              <a:t>Media</a:t>
            </a:r>
            <a:endParaRPr lang="en-US" sz="2800" b="1" dirty="0" smtClean="0">
              <a:solidFill>
                <a:schemeClr val="tx2"/>
              </a:solidFill>
              <a:latin typeface="Helvetica" panose="020B0604020202020204" pitchFamily="34" charset="0"/>
              <a:cs typeface="Helvetica" panose="020B0604020202020204" pitchFamily="34" charset="0"/>
            </a:endParaRPr>
          </a:p>
          <a:p>
            <a:pPr algn="ctr">
              <a:spcBef>
                <a:spcPts val="1200"/>
              </a:spcBef>
            </a:pPr>
            <a:r>
              <a:rPr lang="en-US" sz="2800" b="1" dirty="0" smtClean="0">
                <a:solidFill>
                  <a:schemeClr val="tx2"/>
                </a:solidFill>
                <a:latin typeface="Helvetica" panose="020B0604020202020204" pitchFamily="34" charset="0"/>
                <a:cs typeface="Helvetica" panose="020B0604020202020204" pitchFamily="34" charset="0"/>
              </a:rPr>
              <a:t>Let’s Make the Most of the Final Quarter</a:t>
            </a:r>
            <a:endParaRPr lang="en-US" sz="2800" dirty="0"/>
          </a:p>
        </p:txBody>
      </p:sp>
      <p:sp>
        <p:nvSpPr>
          <p:cNvPr id="5" name="TextBox 4"/>
          <p:cNvSpPr txBox="1"/>
          <p:nvPr/>
        </p:nvSpPr>
        <p:spPr>
          <a:xfrm>
            <a:off x="365760" y="2079090"/>
            <a:ext cx="8492490" cy="3847207"/>
          </a:xfrm>
          <a:prstGeom prst="rect">
            <a:avLst/>
          </a:prstGeom>
          <a:noFill/>
        </p:spPr>
        <p:txBody>
          <a:bodyPr wrap="square" rtlCol="0">
            <a:spAutoFit/>
          </a:bodyPr>
          <a:lstStyle/>
          <a:p>
            <a:pPr>
              <a:spcAft>
                <a:spcPts val="1200"/>
              </a:spcAft>
            </a:pPr>
            <a:r>
              <a:rPr lang="en-US" sz="2800" dirty="0" smtClean="0">
                <a:latin typeface="Helvetica" panose="020B0604020202020204" pitchFamily="34" charset="0"/>
                <a:cs typeface="Helvetica" panose="020B0604020202020204" pitchFamily="34" charset="0"/>
              </a:rPr>
              <a:t>Data Reported Through September: </a:t>
            </a:r>
            <a:endParaRPr lang="en-US" sz="2800" dirty="0" smtClean="0">
              <a:latin typeface="Helvetica" panose="020B0604020202020204" pitchFamily="34" charset="0"/>
              <a:cs typeface="Helvetica" panose="020B0604020202020204" pitchFamily="34" charset="0"/>
            </a:endParaRPr>
          </a:p>
          <a:p>
            <a:pPr>
              <a:spcAft>
                <a:spcPts val="1200"/>
              </a:spcAft>
            </a:pPr>
            <a:r>
              <a:rPr lang="en-US" sz="2600" dirty="0" smtClean="0">
                <a:latin typeface="Helvetica" panose="020B0604020202020204" pitchFamily="34" charset="0"/>
                <a:cs typeface="Helvetica" panose="020B0604020202020204" pitchFamily="34" charset="0"/>
              </a:rPr>
              <a:t>150 F-to-F Rep. meetings (58% group </a:t>
            </a:r>
            <a:r>
              <a:rPr lang="en-US" sz="2600" dirty="0">
                <a:latin typeface="Helvetica" panose="020B0604020202020204" pitchFamily="34" charset="0"/>
                <a:cs typeface="Helvetica" panose="020B0604020202020204" pitchFamily="34" charset="0"/>
              </a:rPr>
              <a:t>participation</a:t>
            </a:r>
            <a:r>
              <a:rPr lang="en-US" sz="2600" dirty="0" smtClean="0">
                <a:latin typeface="Helvetica" panose="020B0604020202020204" pitchFamily="34" charset="0"/>
                <a:cs typeface="Helvetica" panose="020B0604020202020204" pitchFamily="34" charset="0"/>
              </a:rPr>
              <a:t>)</a:t>
            </a:r>
          </a:p>
          <a:p>
            <a:pPr>
              <a:spcAft>
                <a:spcPts val="1200"/>
              </a:spcAft>
            </a:pPr>
            <a:r>
              <a:rPr lang="en-US" sz="2600" dirty="0" smtClean="0">
                <a:latin typeface="Helvetica" panose="020B0604020202020204" pitchFamily="34" charset="0"/>
                <a:cs typeface="Helvetica" panose="020B0604020202020204" pitchFamily="34" charset="0"/>
              </a:rPr>
              <a:t>50   F-to-F Senate meetings (30% group participation) </a:t>
            </a:r>
          </a:p>
          <a:p>
            <a:pPr>
              <a:spcAft>
                <a:spcPts val="1200"/>
              </a:spcAft>
            </a:pPr>
            <a:r>
              <a:rPr lang="en-US" sz="2600" dirty="0" smtClean="0">
                <a:latin typeface="Helvetica" panose="020B0604020202020204" pitchFamily="34" charset="0"/>
                <a:cs typeface="Helvetica" panose="020B0604020202020204" pitchFamily="34" charset="0"/>
              </a:rPr>
              <a:t>252 House Staff meetings (75% </a:t>
            </a:r>
            <a:r>
              <a:rPr lang="en-US" sz="2600" dirty="0">
                <a:latin typeface="Helvetica" panose="020B0604020202020204" pitchFamily="34" charset="0"/>
                <a:cs typeface="Helvetica" panose="020B0604020202020204" pitchFamily="34" charset="0"/>
              </a:rPr>
              <a:t>group participation</a:t>
            </a:r>
            <a:r>
              <a:rPr lang="en-US" sz="2600" dirty="0" smtClean="0">
                <a:latin typeface="Helvetica" panose="020B0604020202020204" pitchFamily="34" charset="0"/>
                <a:cs typeface="Helvetica" panose="020B0604020202020204" pitchFamily="34" charset="0"/>
              </a:rPr>
              <a:t>)</a:t>
            </a:r>
          </a:p>
          <a:p>
            <a:pPr>
              <a:spcAft>
                <a:spcPts val="1200"/>
              </a:spcAft>
            </a:pPr>
            <a:r>
              <a:rPr lang="en-US" sz="2600" u="sng" dirty="0" smtClean="0">
                <a:latin typeface="Helvetica" panose="020B0604020202020204" pitchFamily="34" charset="0"/>
                <a:cs typeface="Helvetica" panose="020B0604020202020204" pitchFamily="34" charset="0"/>
              </a:rPr>
              <a:t>172 Senate Staff </a:t>
            </a:r>
            <a:r>
              <a:rPr lang="en-US" sz="2400" u="sng" dirty="0" smtClean="0">
                <a:latin typeface="Helvetica" panose="020B0604020202020204" pitchFamily="34" charset="0"/>
                <a:cs typeface="Helvetica" panose="020B0604020202020204" pitchFamily="34" charset="0"/>
              </a:rPr>
              <a:t>meetings (60% </a:t>
            </a:r>
            <a:r>
              <a:rPr lang="en-US" sz="2400" dirty="0">
                <a:latin typeface="Helvetica" panose="020B0604020202020204" pitchFamily="34" charset="0"/>
                <a:cs typeface="Helvetica" panose="020B0604020202020204" pitchFamily="34" charset="0"/>
              </a:rPr>
              <a:t>group </a:t>
            </a:r>
            <a:r>
              <a:rPr lang="en-US" sz="2400" dirty="0" smtClean="0">
                <a:latin typeface="Helvetica" panose="020B0604020202020204" pitchFamily="34" charset="0"/>
                <a:cs typeface="Helvetica" panose="020B0604020202020204" pitchFamily="34" charset="0"/>
              </a:rPr>
              <a:t>participation)</a:t>
            </a:r>
            <a:endParaRPr lang="en-US" sz="2400" u="sng" dirty="0" smtClean="0">
              <a:latin typeface="Helvetica" panose="020B0604020202020204" pitchFamily="34" charset="0"/>
              <a:cs typeface="Helvetica" panose="020B0604020202020204" pitchFamily="34" charset="0"/>
            </a:endParaRPr>
          </a:p>
          <a:p>
            <a:pPr>
              <a:spcAft>
                <a:spcPts val="1200"/>
              </a:spcAft>
            </a:pPr>
            <a:r>
              <a:rPr lang="en-US" sz="2800" b="1" dirty="0">
                <a:latin typeface="Helvetica" panose="020B0604020202020204" pitchFamily="34" charset="0"/>
                <a:cs typeface="Helvetica" panose="020B0604020202020204" pitchFamily="34" charset="0"/>
              </a:rPr>
              <a:t>624 </a:t>
            </a:r>
            <a:r>
              <a:rPr lang="en-US" sz="2800" b="1" dirty="0" smtClean="0">
                <a:latin typeface="Helvetica" panose="020B0604020202020204" pitchFamily="34" charset="0"/>
                <a:cs typeface="Helvetica" panose="020B0604020202020204" pitchFamily="34" charset="0"/>
              </a:rPr>
              <a:t>meetings, 91</a:t>
            </a:r>
            <a:r>
              <a:rPr lang="en-US" sz="2800" b="1" dirty="0">
                <a:latin typeface="Helvetica" panose="020B0604020202020204" pitchFamily="34" charset="0"/>
                <a:cs typeface="Helvetica" panose="020B0604020202020204" pitchFamily="34" charset="0"/>
              </a:rPr>
              <a:t>% group participation</a:t>
            </a:r>
            <a:r>
              <a:rPr lang="en-US" sz="2800" b="1" dirty="0" smtClean="0">
                <a:latin typeface="Helvetica" panose="020B0604020202020204" pitchFamily="34" charset="0"/>
                <a:cs typeface="Helvetica" panose="020B0604020202020204" pitchFamily="34" charset="0"/>
              </a:rPr>
              <a:t>!!</a:t>
            </a:r>
            <a:endParaRPr lang="en-US" sz="2800" b="1" dirty="0">
              <a:latin typeface="Helvetica" panose="020B0604020202020204" pitchFamily="34" charset="0"/>
              <a:cs typeface="Helvetica" panose="020B0604020202020204" pitchFamily="34" charset="0"/>
            </a:endParaRPr>
          </a:p>
          <a:p>
            <a:pPr algn="ctr"/>
            <a:r>
              <a:rPr lang="en-US" sz="2400" b="1" dirty="0" smtClean="0">
                <a:latin typeface="Helvetica" panose="020B0604020202020204" pitchFamily="34" charset="0"/>
                <a:cs typeface="Helvetica" panose="020B0604020202020204" pitchFamily="34" charset="0"/>
              </a:rPr>
              <a:t>Note: House Recess now through October 22</a:t>
            </a:r>
            <a:endParaRPr lang="en-US" sz="2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60195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13</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631702" y="215018"/>
            <a:ext cx="7663211" cy="1661993"/>
          </a:xfrm>
          <a:prstGeom prst="rect">
            <a:avLst/>
          </a:prstGeom>
          <a:noFill/>
        </p:spPr>
        <p:txBody>
          <a:bodyPr wrap="square" rtlCol="0">
            <a:spAutoFit/>
          </a:bodyPr>
          <a:lstStyle/>
          <a:p>
            <a:pPr algn="ctr"/>
            <a:r>
              <a:rPr lang="en-US" sz="3200" b="1" dirty="0" smtClean="0">
                <a:solidFill>
                  <a:schemeClr val="tx2"/>
                </a:solidFill>
                <a:latin typeface="Helvetica" panose="020B0604020202020204" pitchFamily="34" charset="0"/>
                <a:cs typeface="Helvetica" panose="020B0604020202020204" pitchFamily="34" charset="0"/>
              </a:rPr>
              <a:t>Great Advocacy Strides </a:t>
            </a:r>
          </a:p>
          <a:p>
            <a:pPr algn="ctr"/>
            <a:r>
              <a:rPr lang="en-US" sz="3200" b="1" dirty="0" smtClean="0">
                <a:solidFill>
                  <a:schemeClr val="tx2"/>
                </a:solidFill>
                <a:latin typeface="Helvetica" panose="020B0604020202020204" pitchFamily="34" charset="0"/>
                <a:cs typeface="Helvetica" panose="020B0604020202020204" pitchFamily="34" charset="0"/>
              </a:rPr>
              <a:t>with Congress and the </a:t>
            </a:r>
            <a:r>
              <a:rPr lang="en-US" sz="3200" b="1" dirty="0" smtClean="0">
                <a:solidFill>
                  <a:schemeClr val="tx2"/>
                </a:solidFill>
                <a:latin typeface="Helvetica" panose="020B0604020202020204" pitchFamily="34" charset="0"/>
                <a:cs typeface="Helvetica" panose="020B0604020202020204" pitchFamily="34" charset="0"/>
              </a:rPr>
              <a:t>Media</a:t>
            </a:r>
            <a:endParaRPr lang="en-US" sz="2800" b="1" dirty="0" smtClean="0">
              <a:solidFill>
                <a:schemeClr val="tx2"/>
              </a:solidFill>
              <a:latin typeface="Helvetica" panose="020B0604020202020204" pitchFamily="34" charset="0"/>
              <a:cs typeface="Helvetica" panose="020B0604020202020204" pitchFamily="34" charset="0"/>
            </a:endParaRPr>
          </a:p>
          <a:p>
            <a:pPr algn="ctr">
              <a:spcBef>
                <a:spcPts val="1200"/>
              </a:spcBef>
            </a:pPr>
            <a:r>
              <a:rPr lang="en-US" sz="2800" b="1" dirty="0" smtClean="0">
                <a:solidFill>
                  <a:schemeClr val="tx2"/>
                </a:solidFill>
                <a:latin typeface="Helvetica" panose="020B0604020202020204" pitchFamily="34" charset="0"/>
                <a:cs typeface="Helvetica" panose="020B0604020202020204" pitchFamily="34" charset="0"/>
              </a:rPr>
              <a:t>Let’s Make the Most of the Final Quarter</a:t>
            </a:r>
            <a:endParaRPr lang="en-US" sz="2800" dirty="0"/>
          </a:p>
        </p:txBody>
      </p:sp>
      <p:sp>
        <p:nvSpPr>
          <p:cNvPr id="5" name="TextBox 4"/>
          <p:cNvSpPr txBox="1"/>
          <p:nvPr/>
        </p:nvSpPr>
        <p:spPr>
          <a:xfrm>
            <a:off x="365760" y="2079090"/>
            <a:ext cx="8492490" cy="3354765"/>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Data Reported Through September: </a:t>
            </a:r>
          </a:p>
          <a:p>
            <a:endParaRPr lang="en-US" sz="2800" dirty="0" smtClean="0">
              <a:latin typeface="Helvetica" panose="020B0604020202020204" pitchFamily="34" charset="0"/>
              <a:cs typeface="Helvetica" panose="020B0604020202020204" pitchFamily="34" charset="0"/>
            </a:endParaRPr>
          </a:p>
          <a:p>
            <a:r>
              <a:rPr lang="en-US" sz="2400" b="1" dirty="0" smtClean="0">
                <a:latin typeface="Helvetica" panose="020B0604020202020204" pitchFamily="34" charset="0"/>
                <a:cs typeface="Helvetica" panose="020B0604020202020204" pitchFamily="34" charset="0"/>
              </a:rPr>
              <a:t>  </a:t>
            </a:r>
            <a:r>
              <a:rPr lang="en-US" sz="2600" dirty="0" smtClean="0">
                <a:latin typeface="Helvetica" panose="020B0604020202020204" pitchFamily="34" charset="0"/>
                <a:cs typeface="Helvetica" panose="020B0604020202020204" pitchFamily="34" charset="0"/>
              </a:rPr>
              <a:t>23 	Opeds, 17</a:t>
            </a:r>
            <a:r>
              <a:rPr lang="en-US" sz="2600" dirty="0">
                <a:latin typeface="Helvetica" panose="020B0604020202020204" pitchFamily="34" charset="0"/>
                <a:cs typeface="Helvetica" panose="020B0604020202020204" pitchFamily="34" charset="0"/>
              </a:rPr>
              <a:t>% group participation</a:t>
            </a:r>
            <a:endParaRPr lang="en-US" sz="2600" dirty="0" smtClean="0">
              <a:latin typeface="Helvetica" panose="020B0604020202020204" pitchFamily="34" charset="0"/>
              <a:cs typeface="Helvetica" panose="020B0604020202020204" pitchFamily="34" charset="0"/>
            </a:endParaRPr>
          </a:p>
          <a:p>
            <a:r>
              <a:rPr lang="en-US" sz="2600" dirty="0">
                <a:latin typeface="Helvetica" panose="020B0604020202020204" pitchFamily="34" charset="0"/>
                <a:cs typeface="Helvetica" panose="020B0604020202020204" pitchFamily="34" charset="0"/>
              </a:rPr>
              <a:t> </a:t>
            </a:r>
            <a:r>
              <a:rPr lang="en-US" sz="2600" dirty="0" smtClean="0">
                <a:latin typeface="Helvetica" panose="020B0604020202020204" pitchFamily="34" charset="0"/>
                <a:cs typeface="Helvetica" panose="020B0604020202020204" pitchFamily="34" charset="0"/>
              </a:rPr>
              <a:t> 7 	Editorials, 2% </a:t>
            </a:r>
            <a:r>
              <a:rPr lang="en-US" sz="2600" dirty="0">
                <a:latin typeface="Helvetica" panose="020B0604020202020204" pitchFamily="34" charset="0"/>
                <a:cs typeface="Helvetica" panose="020B0604020202020204" pitchFamily="34" charset="0"/>
              </a:rPr>
              <a:t>group participation</a:t>
            </a:r>
            <a:endParaRPr lang="en-US" sz="2600" dirty="0" smtClean="0">
              <a:latin typeface="Helvetica" panose="020B0604020202020204" pitchFamily="34" charset="0"/>
              <a:cs typeface="Helvetica" panose="020B0604020202020204" pitchFamily="34" charset="0"/>
            </a:endParaRPr>
          </a:p>
          <a:p>
            <a:r>
              <a:rPr lang="en-US" sz="2600" dirty="0" smtClean="0">
                <a:latin typeface="Helvetica" panose="020B0604020202020204" pitchFamily="34" charset="0"/>
                <a:cs typeface="Helvetica" panose="020B0604020202020204" pitchFamily="34" charset="0"/>
              </a:rPr>
              <a:t>252 	LTEs, 62</a:t>
            </a:r>
            <a:r>
              <a:rPr lang="en-US" sz="2600" dirty="0">
                <a:latin typeface="Helvetica" panose="020B0604020202020204" pitchFamily="34" charset="0"/>
                <a:cs typeface="Helvetica" panose="020B0604020202020204" pitchFamily="34" charset="0"/>
              </a:rPr>
              <a:t>% group participation</a:t>
            </a:r>
            <a:endParaRPr lang="en-US" sz="2600" dirty="0" smtClean="0">
              <a:latin typeface="Helvetica" panose="020B0604020202020204" pitchFamily="34" charset="0"/>
              <a:cs typeface="Helvetica" panose="020B0604020202020204" pitchFamily="34" charset="0"/>
            </a:endParaRPr>
          </a:p>
          <a:p>
            <a:r>
              <a:rPr lang="en-US" sz="2600" dirty="0">
                <a:latin typeface="Helvetica" panose="020B0604020202020204" pitchFamily="34" charset="0"/>
                <a:cs typeface="Helvetica" panose="020B0604020202020204" pitchFamily="34" charset="0"/>
              </a:rPr>
              <a:t> </a:t>
            </a:r>
            <a:r>
              <a:rPr lang="en-US" sz="2600" dirty="0" smtClean="0">
                <a:latin typeface="Helvetica" panose="020B0604020202020204" pitchFamily="34" charset="0"/>
                <a:cs typeface="Helvetica" panose="020B0604020202020204" pitchFamily="34" charset="0"/>
              </a:rPr>
              <a:t> </a:t>
            </a:r>
            <a:r>
              <a:rPr lang="en-US" sz="2600" u="sng" dirty="0" smtClean="0">
                <a:latin typeface="Helvetica" panose="020B0604020202020204" pitchFamily="34" charset="0"/>
                <a:cs typeface="Helvetica" panose="020B0604020202020204" pitchFamily="34" charset="0"/>
              </a:rPr>
              <a:t>46 	“Other” media, 23% </a:t>
            </a:r>
            <a:r>
              <a:rPr lang="en-US" sz="2600" u="sng" dirty="0">
                <a:latin typeface="Helvetica" panose="020B0604020202020204" pitchFamily="34" charset="0"/>
                <a:cs typeface="Helvetica" panose="020B0604020202020204" pitchFamily="34" charset="0"/>
              </a:rPr>
              <a:t>group participation</a:t>
            </a:r>
            <a:endParaRPr lang="en-US" sz="2600" u="sng" dirty="0" smtClean="0">
              <a:latin typeface="Helvetica" panose="020B0604020202020204" pitchFamily="34" charset="0"/>
              <a:cs typeface="Helvetica" panose="020B0604020202020204" pitchFamily="34" charset="0"/>
            </a:endParaRPr>
          </a:p>
          <a:p>
            <a:endParaRPr lang="en-US" sz="2400" b="1" dirty="0">
              <a:latin typeface="Helvetica" panose="020B0604020202020204" pitchFamily="34" charset="0"/>
              <a:cs typeface="Helvetica" panose="020B0604020202020204" pitchFamily="34" charset="0"/>
            </a:endParaRPr>
          </a:p>
          <a:p>
            <a:r>
              <a:rPr lang="en-US" sz="2800" b="1" dirty="0" smtClean="0">
                <a:latin typeface="Helvetica" panose="020B0604020202020204" pitchFamily="34" charset="0"/>
                <a:cs typeface="Helvetica" panose="020B0604020202020204" pitchFamily="34" charset="0"/>
              </a:rPr>
              <a:t>328 pieces of media, 68% </a:t>
            </a:r>
            <a:r>
              <a:rPr lang="en-US" sz="2800" b="1" dirty="0">
                <a:latin typeface="Helvetica" panose="020B0604020202020204" pitchFamily="34" charset="0"/>
                <a:cs typeface="Helvetica" panose="020B0604020202020204" pitchFamily="34" charset="0"/>
              </a:rPr>
              <a:t>group participation</a:t>
            </a:r>
            <a:endParaRPr lang="en-US" sz="2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19355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14</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612475" y="448514"/>
            <a:ext cx="7919049" cy="1138773"/>
          </a:xfrm>
          <a:prstGeom prst="rect">
            <a:avLst/>
          </a:prstGeom>
          <a:noFill/>
        </p:spPr>
        <p:txBody>
          <a:bodyPr wrap="square" rtlCol="0">
            <a:spAutoFit/>
          </a:bodyPr>
          <a:lstStyle/>
          <a:p>
            <a:pPr algn="ctr"/>
            <a:r>
              <a:rPr lang="en-US" sz="3400" b="1" dirty="0" smtClean="0">
                <a:solidFill>
                  <a:schemeClr val="tx2"/>
                </a:solidFill>
                <a:latin typeface="Helvetica" panose="020B0604020202020204" pitchFamily="34" charset="0"/>
                <a:cs typeface="Helvetica" panose="020B0604020202020204" pitchFamily="34" charset="0"/>
              </a:rPr>
              <a:t>Outreach: </a:t>
            </a:r>
          </a:p>
          <a:p>
            <a:pPr algn="ctr"/>
            <a:r>
              <a:rPr lang="en-US" sz="3400" b="1" dirty="0" smtClean="0">
                <a:solidFill>
                  <a:schemeClr val="tx2"/>
                </a:solidFill>
                <a:latin typeface="Helvetica" panose="020B0604020202020204" pitchFamily="34" charset="0"/>
                <a:cs typeface="Helvetica" panose="020B0604020202020204" pitchFamily="34" charset="0"/>
              </a:rPr>
              <a:t>Climbing Toward the 500 Goal</a:t>
            </a:r>
            <a:endParaRPr lang="en-US" sz="3600" dirty="0"/>
          </a:p>
        </p:txBody>
      </p:sp>
      <p:sp>
        <p:nvSpPr>
          <p:cNvPr id="5" name="TextBox 4"/>
          <p:cNvSpPr txBox="1"/>
          <p:nvPr/>
        </p:nvSpPr>
        <p:spPr>
          <a:xfrm>
            <a:off x="457200" y="1733909"/>
            <a:ext cx="8229600" cy="3662541"/>
          </a:xfrm>
          <a:prstGeom prst="rect">
            <a:avLst/>
          </a:prstGeom>
          <a:noFill/>
        </p:spPr>
        <p:txBody>
          <a:bodyPr wrap="square" rtlCol="0">
            <a:spAutoFit/>
          </a:bodyPr>
          <a:lstStyle/>
          <a:p>
            <a:pPr algn="ctr"/>
            <a:r>
              <a:rPr lang="en-US" sz="3200" dirty="0" smtClean="0">
                <a:latin typeface="Helvetica" panose="020B0604020202020204" pitchFamily="34" charset="0"/>
                <a:cs typeface="Helvetica" panose="020B0604020202020204" pitchFamily="34" charset="0"/>
              </a:rPr>
              <a:t>Through </a:t>
            </a:r>
            <a:r>
              <a:rPr lang="en-US" sz="3200" dirty="0" smtClean="0">
                <a:latin typeface="Helvetica" panose="020B0604020202020204" pitchFamily="34" charset="0"/>
                <a:cs typeface="Helvetica" panose="020B0604020202020204" pitchFamily="34" charset="0"/>
              </a:rPr>
              <a:t>September:</a:t>
            </a:r>
            <a:endParaRPr lang="en-US" sz="3200" dirty="0" smtClean="0">
              <a:latin typeface="Helvetica" panose="020B0604020202020204" pitchFamily="34" charset="0"/>
              <a:cs typeface="Helvetica" panose="020B0604020202020204" pitchFamily="34" charset="0"/>
            </a:endParaRPr>
          </a:p>
          <a:p>
            <a:pPr algn="ctr"/>
            <a:endParaRPr lang="en-US" sz="3200" dirty="0" smtClean="0">
              <a:latin typeface="Helvetica" panose="020B0604020202020204" pitchFamily="34" charset="0"/>
              <a:cs typeface="Helvetica" panose="020B0604020202020204" pitchFamily="34" charset="0"/>
            </a:endParaRPr>
          </a:p>
          <a:p>
            <a:pPr algn="ctr"/>
            <a:r>
              <a:rPr lang="en-US" sz="3600" b="1" dirty="0" smtClean="0">
                <a:latin typeface="Helvetica" panose="020B0604020202020204" pitchFamily="34" charset="0"/>
                <a:cs typeface="Helvetica" panose="020B0604020202020204" pitchFamily="34" charset="0"/>
              </a:rPr>
              <a:t>262 Outreach Activities </a:t>
            </a:r>
          </a:p>
          <a:p>
            <a:pPr algn="ctr"/>
            <a:r>
              <a:rPr lang="en-US" sz="3600" b="1" dirty="0" smtClean="0">
                <a:latin typeface="Helvetica" panose="020B0604020202020204" pitchFamily="34" charset="0"/>
                <a:cs typeface="Helvetica" panose="020B0604020202020204" pitchFamily="34" charset="0"/>
              </a:rPr>
              <a:t>58% group participation!</a:t>
            </a:r>
            <a:endParaRPr lang="en-US" sz="3600" b="1" dirty="0">
              <a:latin typeface="Helvetica" panose="020B0604020202020204" pitchFamily="34" charset="0"/>
              <a:cs typeface="Helvetica" panose="020B0604020202020204" pitchFamily="34" charset="0"/>
            </a:endParaRPr>
          </a:p>
          <a:p>
            <a:pPr algn="ctr"/>
            <a:endParaRPr lang="en-US" sz="3200" dirty="0" smtClean="0">
              <a:latin typeface="Helvetica" panose="020B0604020202020204" pitchFamily="34" charset="0"/>
              <a:cs typeface="Helvetica" panose="020B0604020202020204" pitchFamily="34" charset="0"/>
            </a:endParaRPr>
          </a:p>
          <a:p>
            <a:pPr algn="ctr"/>
            <a:r>
              <a:rPr lang="en-US" sz="3200" b="1" dirty="0" smtClean="0">
                <a:latin typeface="Helvetica" panose="020B0604020202020204" pitchFamily="34" charset="0"/>
                <a:cs typeface="Helvetica" panose="020B0604020202020204" pitchFamily="34" charset="0"/>
              </a:rPr>
              <a:t>Can we get to 500 events and 100% </a:t>
            </a:r>
            <a:r>
              <a:rPr lang="en-US" sz="3200" b="1" dirty="0" smtClean="0">
                <a:latin typeface="Helvetica" panose="020B0604020202020204" pitchFamily="34" charset="0"/>
                <a:cs typeface="Helvetica" panose="020B0604020202020204" pitchFamily="34" charset="0"/>
              </a:rPr>
              <a:t>group participation </a:t>
            </a:r>
            <a:r>
              <a:rPr lang="en-US" sz="3200" b="1" dirty="0" smtClean="0">
                <a:latin typeface="Helvetica" panose="020B0604020202020204" pitchFamily="34" charset="0"/>
                <a:cs typeface="Helvetica" panose="020B0604020202020204" pitchFamily="34" charset="0"/>
              </a:rPr>
              <a:t>this year?</a:t>
            </a:r>
            <a:endParaRPr lang="en-US" sz="32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3630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15</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612475" y="448514"/>
            <a:ext cx="7919049" cy="1169551"/>
          </a:xfrm>
          <a:prstGeom prst="rect">
            <a:avLst/>
          </a:prstGeom>
          <a:noFill/>
        </p:spPr>
        <p:txBody>
          <a:bodyPr wrap="square" rtlCol="0">
            <a:spAutoFit/>
          </a:bodyPr>
          <a:lstStyle/>
          <a:p>
            <a:pPr algn="ctr"/>
            <a:r>
              <a:rPr lang="en-US" sz="3400" b="1" dirty="0" smtClean="0">
                <a:solidFill>
                  <a:schemeClr val="tx2"/>
                </a:solidFill>
                <a:latin typeface="Helvetica" panose="020B0604020202020204" pitchFamily="34" charset="0"/>
                <a:cs typeface="Helvetica" panose="020B0604020202020204" pitchFamily="34" charset="0"/>
              </a:rPr>
              <a:t>Outreach Resources</a:t>
            </a:r>
            <a:endParaRPr lang="en-US" sz="3400" b="1" dirty="0">
              <a:latin typeface="Helvetica" panose="020B0604020202020204" pitchFamily="34" charset="0"/>
              <a:cs typeface="Helvetica" panose="020B0604020202020204" pitchFamily="34" charset="0"/>
            </a:endParaRPr>
          </a:p>
          <a:p>
            <a:endParaRPr lang="en-US" sz="3600" dirty="0"/>
          </a:p>
        </p:txBody>
      </p:sp>
      <p:sp>
        <p:nvSpPr>
          <p:cNvPr id="5" name="TextBox 4"/>
          <p:cNvSpPr txBox="1"/>
          <p:nvPr/>
        </p:nvSpPr>
        <p:spPr>
          <a:xfrm>
            <a:off x="612475" y="1591514"/>
            <a:ext cx="8229601" cy="3170099"/>
          </a:xfrm>
          <a:prstGeom prst="rect">
            <a:avLst/>
          </a:prstGeom>
          <a:noFill/>
        </p:spPr>
        <p:txBody>
          <a:bodyPr wrap="square" rtlCol="0">
            <a:spAutoFit/>
          </a:bodyPr>
          <a:lstStyle/>
          <a:p>
            <a:pPr marL="514350" indent="-514350">
              <a:spcAft>
                <a:spcPts val="1200"/>
              </a:spcAft>
              <a:buFont typeface="+mj-lt"/>
              <a:buAutoNum type="arabicPeriod"/>
            </a:pPr>
            <a:r>
              <a:rPr lang="en-US" sz="3200" dirty="0" smtClean="0">
                <a:latin typeface="Helvetica" panose="020B0604020202020204" pitchFamily="34" charset="0"/>
                <a:cs typeface="Helvetica" panose="020B0604020202020204" pitchFamily="34" charset="0"/>
              </a:rPr>
              <a:t>November </a:t>
            </a:r>
            <a:r>
              <a:rPr lang="en-US" sz="3200" dirty="0" smtClean="0">
                <a:latin typeface="Helvetica" panose="020B0604020202020204" pitchFamily="34" charset="0"/>
                <a:cs typeface="Helvetica" panose="020B0604020202020204" pitchFamily="34" charset="0"/>
              </a:rPr>
              <a:t>11 National </a:t>
            </a:r>
            <a:r>
              <a:rPr lang="en-US" sz="3200" dirty="0" smtClean="0">
                <a:latin typeface="Helvetica" panose="020B0604020202020204" pitchFamily="34" charset="0"/>
                <a:cs typeface="Helvetica" panose="020B0604020202020204" pitchFamily="34" charset="0"/>
              </a:rPr>
              <a:t>Webinar</a:t>
            </a:r>
          </a:p>
          <a:p>
            <a:pPr marL="514350" indent="-514350">
              <a:spcAft>
                <a:spcPts val="1200"/>
              </a:spcAft>
              <a:buFont typeface="+mj-lt"/>
              <a:buAutoNum type="arabicPeriod"/>
            </a:pPr>
            <a:r>
              <a:rPr lang="en-US" sz="3200" dirty="0" smtClean="0">
                <a:latin typeface="Helvetica" panose="020B0604020202020204" pitchFamily="34" charset="0"/>
                <a:cs typeface="Helvetica" panose="020B0604020202020204" pitchFamily="34" charset="0"/>
              </a:rPr>
              <a:t>Master Advocacy Skills Trainer support</a:t>
            </a:r>
          </a:p>
          <a:p>
            <a:pPr marL="514350" indent="-514350">
              <a:spcAft>
                <a:spcPts val="1200"/>
              </a:spcAft>
              <a:buFont typeface="+mj-lt"/>
              <a:buAutoNum type="arabicPeriod"/>
            </a:pPr>
            <a:r>
              <a:rPr lang="en-US" sz="3200" dirty="0" smtClean="0">
                <a:latin typeface="Helvetica" panose="020B0604020202020204" pitchFamily="34" charset="0"/>
                <a:cs typeface="Helvetica" panose="020B0604020202020204" pitchFamily="34" charset="0"/>
              </a:rPr>
              <a:t>3-hour advocacy skills training curriculum</a:t>
            </a:r>
          </a:p>
          <a:p>
            <a:pPr marL="514350" indent="-514350">
              <a:spcAft>
                <a:spcPts val="1200"/>
              </a:spcAft>
              <a:buFont typeface="+mj-lt"/>
              <a:buAutoNum type="arabicPeriod"/>
            </a:pPr>
            <a:r>
              <a:rPr lang="en-US" sz="3200" dirty="0" smtClean="0">
                <a:latin typeface="Helvetica" panose="020B0604020202020204" pitchFamily="34" charset="0"/>
                <a:cs typeface="Helvetica" panose="020B0604020202020204" pitchFamily="34" charset="0"/>
              </a:rPr>
              <a:t>Webinar </a:t>
            </a:r>
            <a:r>
              <a:rPr lang="en-US" sz="3200" dirty="0" smtClean="0">
                <a:latin typeface="Helvetica" panose="020B0604020202020204" pitchFamily="34" charset="0"/>
                <a:cs typeface="Helvetica" panose="020B0604020202020204" pitchFamily="34" charset="0"/>
              </a:rPr>
              <a:t>series on outreach topics</a:t>
            </a:r>
            <a:endParaRPr lang="en-US" sz="3200" dirty="0" smtClean="0">
              <a:latin typeface="Helvetica" panose="020B0604020202020204" pitchFamily="34" charset="0"/>
              <a:cs typeface="Helvetica" panose="020B0604020202020204" pitchFamily="34" charset="0"/>
            </a:endParaRPr>
          </a:p>
          <a:p>
            <a:pPr marL="514350" indent="-514350">
              <a:spcAft>
                <a:spcPts val="1200"/>
              </a:spcAft>
              <a:buFont typeface="+mj-lt"/>
              <a:buAutoNum type="arabicPeriod"/>
            </a:pPr>
            <a:r>
              <a:rPr lang="en-US" sz="3200" dirty="0" smtClean="0">
                <a:latin typeface="Helvetica" panose="020B0604020202020204" pitchFamily="34" charset="0"/>
                <a:cs typeface="Helvetica" panose="020B0604020202020204" pitchFamily="34" charset="0"/>
              </a:rPr>
              <a:t>Your Regional Coordinator</a:t>
            </a:r>
          </a:p>
        </p:txBody>
      </p:sp>
    </p:spTree>
    <p:extLst>
      <p:ext uri="{BB962C8B-B14F-4D97-AF65-F5344CB8AC3E}">
        <p14:creationId xmlns:p14="http://schemas.microsoft.com/office/powerpoint/2010/main" val="1135685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16</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612475" y="282946"/>
            <a:ext cx="7919049" cy="615553"/>
          </a:xfrm>
          <a:prstGeom prst="rect">
            <a:avLst/>
          </a:prstGeom>
          <a:noFill/>
        </p:spPr>
        <p:txBody>
          <a:bodyPr wrap="square" rtlCol="0">
            <a:spAutoFit/>
          </a:bodyPr>
          <a:lstStyle/>
          <a:p>
            <a:pPr algn="ctr"/>
            <a:r>
              <a:rPr lang="en-US" sz="3400" b="1" dirty="0" smtClean="0">
                <a:solidFill>
                  <a:schemeClr val="tx2"/>
                </a:solidFill>
                <a:latin typeface="Helvetica" panose="020B0604020202020204" pitchFamily="34" charset="0"/>
                <a:cs typeface="Helvetica" panose="020B0604020202020204" pitchFamily="34" charset="0"/>
              </a:rPr>
              <a:t>Build Your Action Network</a:t>
            </a:r>
            <a:endParaRPr lang="en-US" sz="3400" b="1" dirty="0">
              <a:latin typeface="Helvetica" panose="020B0604020202020204" pitchFamily="34" charset="0"/>
              <a:cs typeface="Helvetica" panose="020B0604020202020204" pitchFamily="34" charset="0"/>
            </a:endParaRPr>
          </a:p>
        </p:txBody>
      </p:sp>
      <p:sp>
        <p:nvSpPr>
          <p:cNvPr id="5" name="TextBox 4"/>
          <p:cNvSpPr txBox="1"/>
          <p:nvPr/>
        </p:nvSpPr>
        <p:spPr>
          <a:xfrm>
            <a:off x="612475" y="1054977"/>
            <a:ext cx="7822503" cy="4678204"/>
          </a:xfrm>
          <a:prstGeom prst="rect">
            <a:avLst/>
          </a:prstGeom>
          <a:noFill/>
        </p:spPr>
        <p:txBody>
          <a:bodyPr wrap="square" rtlCol="0">
            <a:spAutoFit/>
          </a:bodyPr>
          <a:lstStyle/>
          <a:p>
            <a:pPr>
              <a:spcAft>
                <a:spcPts val="600"/>
              </a:spcAft>
            </a:pPr>
            <a:r>
              <a:rPr lang="en-US" sz="3200" dirty="0" smtClean="0">
                <a:latin typeface="Helvetica" panose="020B0604020202020204" pitchFamily="34" charset="0"/>
                <a:cs typeface="Helvetica" panose="020B0604020202020204" pitchFamily="34" charset="0"/>
              </a:rPr>
              <a:t>We want to support you in building your local action network:</a:t>
            </a:r>
          </a:p>
          <a:p>
            <a:pPr marL="457200" indent="-457200">
              <a:spcAft>
                <a:spcPts val="600"/>
              </a:spcAft>
              <a:buFont typeface="Arial" charset="0"/>
              <a:buChar char="•"/>
            </a:pPr>
            <a:r>
              <a:rPr lang="en-US" sz="3200" dirty="0" smtClean="0">
                <a:latin typeface="Helvetica" panose="020B0604020202020204" pitchFamily="34" charset="0"/>
                <a:cs typeface="Helvetica" panose="020B0604020202020204" pitchFamily="34" charset="0"/>
              </a:rPr>
              <a:t>Ask people if they are willing to take 2 actions per month—tell them that’s what you need to be effective in persuading your members of Congress</a:t>
            </a:r>
          </a:p>
          <a:p>
            <a:pPr marL="457200" indent="-457200">
              <a:spcAft>
                <a:spcPts val="600"/>
              </a:spcAft>
              <a:buFont typeface="Arial" charset="0"/>
              <a:buChar char="•"/>
            </a:pPr>
            <a:r>
              <a:rPr lang="en-US" sz="3200" dirty="0" smtClean="0">
                <a:latin typeface="Helvetica" panose="020B0604020202020204" pitchFamily="34" charset="0"/>
                <a:cs typeface="Helvetica" panose="020B0604020202020204" pitchFamily="34" charset="0"/>
              </a:rPr>
              <a:t>Send us contact information for your Action Network member and we’ll help you engage them with regular actions.</a:t>
            </a:r>
          </a:p>
        </p:txBody>
      </p:sp>
    </p:spTree>
    <p:extLst>
      <p:ext uri="{BB962C8B-B14F-4D97-AF65-F5344CB8AC3E}">
        <p14:creationId xmlns:p14="http://schemas.microsoft.com/office/powerpoint/2010/main" val="116926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17</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695994" y="143520"/>
            <a:ext cx="7752012" cy="545793"/>
          </a:xfrm>
        </p:spPr>
        <p:txBody>
          <a:bodyPr>
            <a:noAutofit/>
          </a:bodyPr>
          <a:lstStyle/>
          <a:p>
            <a:r>
              <a:rPr lang="en-US" sz="3600" b="1" dirty="0" smtClean="0">
                <a:solidFill>
                  <a:schemeClr val="tx2"/>
                </a:solidFill>
                <a:latin typeface="Helvetica" panose="020B0604020202020204" pitchFamily="34" charset="0"/>
                <a:cs typeface="Helvetica" panose="020B0604020202020204" pitchFamily="34" charset="0"/>
              </a:rPr>
              <a:t>Announcements: Training </a:t>
            </a:r>
            <a:endParaRPr lang="en-US" sz="3600" b="1" dirty="0">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11" name="Content Placeholder 10"/>
          <p:cNvSpPr>
            <a:spLocks noGrp="1"/>
          </p:cNvSpPr>
          <p:nvPr>
            <p:ph idx="1"/>
          </p:nvPr>
        </p:nvSpPr>
        <p:spPr>
          <a:xfrm>
            <a:off x="370936" y="1038562"/>
            <a:ext cx="8315864" cy="5146024"/>
          </a:xfrm>
          <a:prstGeom prst="rect">
            <a:avLst/>
          </a:prstGeom>
        </p:spPr>
        <p:txBody>
          <a:bodyPr wrap="square">
            <a:spAutoFit/>
          </a:bodyPr>
          <a:lstStyle/>
          <a:p>
            <a:pPr marL="0" indent="0">
              <a:spcAft>
                <a:spcPts val="1200"/>
              </a:spcAft>
              <a:buNone/>
            </a:pPr>
            <a:r>
              <a:rPr lang="en-US" sz="2200" b="1" dirty="0" smtClean="0">
                <a:solidFill>
                  <a:schemeClr val="tx1"/>
                </a:solidFill>
              </a:rPr>
              <a:t>This Week:</a:t>
            </a:r>
            <a:endParaRPr lang="en-US" sz="2200" b="1" dirty="0" smtClean="0">
              <a:solidFill>
                <a:schemeClr val="tx1"/>
              </a:solidFill>
            </a:endParaRPr>
          </a:p>
          <a:p>
            <a:pPr>
              <a:spcAft>
                <a:spcPts val="1200"/>
              </a:spcAft>
            </a:pPr>
            <a:r>
              <a:rPr lang="en-US" sz="2200" dirty="0" smtClean="0">
                <a:solidFill>
                  <a:schemeClr val="tx1"/>
                </a:solidFill>
              </a:rPr>
              <a:t>Monday, October </a:t>
            </a:r>
            <a:r>
              <a:rPr lang="en-US" sz="2200" dirty="0" smtClean="0">
                <a:solidFill>
                  <a:schemeClr val="tx1"/>
                </a:solidFill>
              </a:rPr>
              <a:t>16, </a:t>
            </a:r>
            <a:r>
              <a:rPr lang="en-US" sz="2200" dirty="0">
                <a:solidFill>
                  <a:schemeClr val="tx1"/>
                </a:solidFill>
              </a:rPr>
              <a:t>1 pm ET and 8 pm ET.</a:t>
            </a:r>
            <a:r>
              <a:rPr lang="en-US" sz="2200" b="1" dirty="0">
                <a:solidFill>
                  <a:schemeClr val="tx1"/>
                </a:solidFill>
              </a:rPr>
              <a:t> RESULTS Global Free Agents </a:t>
            </a:r>
            <a:r>
              <a:rPr lang="en-US" sz="2200" b="1" dirty="0" smtClean="0">
                <a:solidFill>
                  <a:schemeClr val="tx1"/>
                </a:solidFill>
              </a:rPr>
              <a:t>Webinars (Ken Patterson)</a:t>
            </a:r>
          </a:p>
          <a:p>
            <a:pPr>
              <a:spcAft>
                <a:spcPts val="1200"/>
              </a:spcAft>
            </a:pPr>
            <a:r>
              <a:rPr lang="en-US" sz="2200" dirty="0" smtClean="0">
                <a:solidFill>
                  <a:schemeClr val="tx1"/>
                </a:solidFill>
              </a:rPr>
              <a:t>Wednesday, October 18, 9 pm ET. </a:t>
            </a:r>
            <a:r>
              <a:rPr lang="en-US" sz="2200" b="1" dirty="0" smtClean="0">
                <a:solidFill>
                  <a:schemeClr val="tx1"/>
                </a:solidFill>
              </a:rPr>
              <a:t>Building Your Action Network (Mark Campbell)</a:t>
            </a:r>
          </a:p>
          <a:p>
            <a:pPr marL="0" indent="0">
              <a:spcAft>
                <a:spcPts val="1200"/>
              </a:spcAft>
              <a:buNone/>
            </a:pPr>
            <a:r>
              <a:rPr lang="en-US" sz="2200" b="1" dirty="0" smtClean="0">
                <a:solidFill>
                  <a:schemeClr val="tx1"/>
                </a:solidFill>
              </a:rPr>
              <a:t>Coming Up:</a:t>
            </a:r>
            <a:endParaRPr lang="en-US" sz="2200" dirty="0" smtClean="0">
              <a:solidFill>
                <a:schemeClr val="tx1"/>
              </a:solidFill>
            </a:endParaRPr>
          </a:p>
          <a:p>
            <a:pPr>
              <a:spcAft>
                <a:spcPts val="1200"/>
              </a:spcAft>
            </a:pPr>
            <a:r>
              <a:rPr lang="en-US" sz="2200" dirty="0" smtClean="0">
                <a:solidFill>
                  <a:schemeClr val="tx1"/>
                </a:solidFill>
              </a:rPr>
              <a:t>October 27, </a:t>
            </a:r>
            <a:r>
              <a:rPr lang="en-US" sz="2200" dirty="0">
                <a:solidFill>
                  <a:schemeClr val="tx1"/>
                </a:solidFill>
              </a:rPr>
              <a:t>1</a:t>
            </a:r>
            <a:r>
              <a:rPr lang="en-US" sz="2200" dirty="0" smtClean="0">
                <a:solidFill>
                  <a:schemeClr val="tx1"/>
                </a:solidFill>
              </a:rPr>
              <a:t> </a:t>
            </a:r>
            <a:r>
              <a:rPr lang="en-US" sz="2200" dirty="0">
                <a:solidFill>
                  <a:schemeClr val="tx1"/>
                </a:solidFill>
              </a:rPr>
              <a:t>pm ET.</a:t>
            </a:r>
            <a:r>
              <a:rPr lang="en-US" sz="2200" b="1" dirty="0">
                <a:solidFill>
                  <a:schemeClr val="tx1"/>
                </a:solidFill>
              </a:rPr>
              <a:t> RESULTS Introductory </a:t>
            </a:r>
            <a:r>
              <a:rPr lang="en-US" sz="2200" b="1" dirty="0" smtClean="0">
                <a:solidFill>
                  <a:schemeClr val="tx1"/>
                </a:solidFill>
              </a:rPr>
              <a:t>Call</a:t>
            </a:r>
            <a:endParaRPr lang="en-US" sz="2200" dirty="0" smtClean="0">
              <a:solidFill>
                <a:schemeClr val="tx1"/>
              </a:solidFill>
            </a:endParaRPr>
          </a:p>
          <a:p>
            <a:pPr>
              <a:spcAft>
                <a:spcPts val="1200"/>
              </a:spcAft>
            </a:pPr>
            <a:r>
              <a:rPr lang="en-US" sz="2200" dirty="0" smtClean="0">
                <a:solidFill>
                  <a:schemeClr val="tx1"/>
                </a:solidFill>
              </a:rPr>
              <a:t>October 30, 8 pm ET. </a:t>
            </a:r>
            <a:r>
              <a:rPr lang="en-US" sz="2200" b="1" dirty="0" smtClean="0">
                <a:solidFill>
                  <a:schemeClr val="tx1"/>
                </a:solidFill>
              </a:rPr>
              <a:t>Proven Tools for Bringing Out Leadership in Others</a:t>
            </a:r>
            <a:endParaRPr lang="en-US" sz="2200" b="1" dirty="0">
              <a:solidFill>
                <a:schemeClr val="tx1"/>
              </a:solidFill>
            </a:endParaRPr>
          </a:p>
          <a:p>
            <a:pPr>
              <a:spcAft>
                <a:spcPts val="1200"/>
              </a:spcAft>
            </a:pPr>
            <a:r>
              <a:rPr lang="en-US" sz="2200" dirty="0" smtClean="0">
                <a:solidFill>
                  <a:schemeClr val="tx1"/>
                </a:solidFill>
              </a:rPr>
              <a:t>November 11, </a:t>
            </a:r>
            <a:r>
              <a:rPr lang="en-US" sz="2200" dirty="0">
                <a:solidFill>
                  <a:schemeClr val="tx1"/>
                </a:solidFill>
              </a:rPr>
              <a:t>2 pm ET. </a:t>
            </a:r>
            <a:r>
              <a:rPr lang="en-US" sz="2200" b="1" dirty="0" smtClean="0">
                <a:solidFill>
                  <a:schemeClr val="tx1"/>
                </a:solidFill>
              </a:rPr>
              <a:t>Global </a:t>
            </a:r>
            <a:r>
              <a:rPr lang="en-US" sz="2200" b="1" dirty="0" smtClean="0">
                <a:solidFill>
                  <a:schemeClr val="tx1"/>
                </a:solidFill>
              </a:rPr>
              <a:t>National with Julia Gillard of GPE as guest</a:t>
            </a:r>
            <a:endParaRPr lang="en-US" sz="2200" b="1" dirty="0" smtClean="0">
              <a:solidFill>
                <a:schemeClr val="tx1"/>
              </a:solidFill>
            </a:endParaRPr>
          </a:p>
        </p:txBody>
      </p:sp>
    </p:spTree>
    <p:extLst>
      <p:ext uri="{BB962C8B-B14F-4D97-AF65-F5344CB8AC3E}">
        <p14:creationId xmlns:p14="http://schemas.microsoft.com/office/powerpoint/2010/main" val="183372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A2A0563-99C8-4D27-981E-276350BFD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9286" y="104569"/>
            <a:ext cx="1648974" cy="1648974"/>
          </a:xfrm>
          <a:prstGeom prst="rect">
            <a:avLst/>
          </a:prstGeom>
        </p:spPr>
      </p:pic>
      <p:sp>
        <p:nvSpPr>
          <p:cNvPr id="2" name="Title 1"/>
          <p:cNvSpPr>
            <a:spLocks noGrp="1"/>
          </p:cNvSpPr>
          <p:nvPr>
            <p:ph type="title"/>
          </p:nvPr>
        </p:nvSpPr>
        <p:spPr>
          <a:xfrm>
            <a:off x="167640" y="181284"/>
            <a:ext cx="8930640" cy="793749"/>
          </a:xfrm>
        </p:spPr>
        <p:txBody>
          <a:bodyPr>
            <a:noAutofit/>
          </a:bodyPr>
          <a:lstStyle/>
          <a:p>
            <a:r>
              <a:rPr lang="en-US" sz="2800" dirty="0">
                <a:solidFill>
                  <a:srgbClr val="AF1F2C"/>
                </a:solidFill>
              </a:rPr>
              <a:t>Virtual Thanksgiving Feast </a:t>
            </a:r>
            <a:br>
              <a:rPr lang="en-US" sz="2800" dirty="0">
                <a:solidFill>
                  <a:srgbClr val="AF1F2C"/>
                </a:solidFill>
              </a:rPr>
            </a:br>
            <a:r>
              <a:rPr lang="en-US" sz="2800" dirty="0">
                <a:solidFill>
                  <a:srgbClr val="AF1F2C"/>
                </a:solidFill>
              </a:rPr>
              <a:t>Friends &amp; Family Campaign</a:t>
            </a:r>
          </a:p>
        </p:txBody>
      </p:sp>
      <p:sp>
        <p:nvSpPr>
          <p:cNvPr id="3" name="Text Placeholder 2"/>
          <p:cNvSpPr>
            <a:spLocks noGrp="1"/>
          </p:cNvSpPr>
          <p:nvPr>
            <p:ph type="body" idx="1"/>
          </p:nvPr>
        </p:nvSpPr>
        <p:spPr>
          <a:xfrm>
            <a:off x="438150" y="1085454"/>
            <a:ext cx="8229600" cy="5070493"/>
          </a:xfrm>
        </p:spPr>
        <p:txBody>
          <a:bodyPr>
            <a:normAutofit fontScale="92500" lnSpcReduction="20000"/>
          </a:bodyPr>
          <a:lstStyle/>
          <a:p>
            <a:pPr marL="0" indent="0">
              <a:lnSpc>
                <a:spcPct val="150000"/>
              </a:lnSpc>
              <a:buNone/>
            </a:pPr>
            <a:r>
              <a:rPr lang="en-US" sz="1800" dirty="0">
                <a:solidFill>
                  <a:srgbClr val="AF1F2C"/>
                </a:solidFill>
              </a:rPr>
              <a:t>What is it? </a:t>
            </a:r>
            <a:r>
              <a:rPr lang="en-US" sz="1800" dirty="0"/>
              <a:t>Online, peer-to-peer fundraising campaign. </a:t>
            </a:r>
          </a:p>
          <a:p>
            <a:pPr marL="0" indent="0">
              <a:lnSpc>
                <a:spcPct val="150000"/>
              </a:lnSpc>
              <a:buNone/>
            </a:pPr>
            <a:r>
              <a:rPr lang="en-US" sz="1800" dirty="0">
                <a:solidFill>
                  <a:srgbClr val="AF1F2C"/>
                </a:solidFill>
              </a:rPr>
              <a:t>When?</a:t>
            </a:r>
            <a:r>
              <a:rPr lang="en-US" sz="1800" dirty="0"/>
              <a:t> November 13-28 - </a:t>
            </a:r>
            <a:r>
              <a:rPr lang="en-US" sz="1800" i="1" dirty="0"/>
              <a:t>Final grassroots fundraising opportunity for 2017</a:t>
            </a:r>
          </a:p>
          <a:p>
            <a:pPr marL="0" indent="0">
              <a:lnSpc>
                <a:spcPct val="150000"/>
              </a:lnSpc>
              <a:buNone/>
            </a:pPr>
            <a:r>
              <a:rPr lang="en-US" sz="1800" dirty="0">
                <a:solidFill>
                  <a:srgbClr val="AF1F2C"/>
                </a:solidFill>
              </a:rPr>
              <a:t>Why fundraise? </a:t>
            </a:r>
          </a:p>
          <a:p>
            <a:pPr>
              <a:lnSpc>
                <a:spcPct val="150000"/>
              </a:lnSpc>
              <a:buFont typeface="Arial" panose="020B0604020202020204" pitchFamily="34" charset="0"/>
              <a:buChar char="•"/>
            </a:pPr>
            <a:r>
              <a:rPr lang="en-US" sz="1800" dirty="0">
                <a:solidFill>
                  <a:srgbClr val="58585B"/>
                </a:solidFill>
              </a:rPr>
              <a:t>Help raise needed funds for RESULTS so we can continue to build on this year’s extraordinary organizing momentum, while protecting the gains we’ve made against poverty. </a:t>
            </a:r>
          </a:p>
          <a:p>
            <a:pPr>
              <a:lnSpc>
                <a:spcPct val="150000"/>
              </a:lnSpc>
              <a:buFont typeface="Arial" panose="020B0604020202020204" pitchFamily="34" charset="0"/>
              <a:buChar char="•"/>
            </a:pPr>
            <a:r>
              <a:rPr lang="en-US" sz="1800" dirty="0"/>
              <a:t>Spread the word about the great work your RESULTS group is doing</a:t>
            </a:r>
          </a:p>
          <a:p>
            <a:pPr>
              <a:lnSpc>
                <a:spcPct val="150000"/>
              </a:lnSpc>
              <a:buFont typeface="Arial" panose="020B0604020202020204" pitchFamily="34" charset="0"/>
              <a:buChar char="•"/>
            </a:pPr>
            <a:r>
              <a:rPr lang="en-US" sz="1800" dirty="0"/>
              <a:t>Grow your network of advocates and supporters</a:t>
            </a:r>
          </a:p>
          <a:p>
            <a:pPr marL="0" indent="0">
              <a:lnSpc>
                <a:spcPct val="150000"/>
              </a:lnSpc>
              <a:buNone/>
            </a:pPr>
            <a:r>
              <a:rPr lang="en-US" sz="1800" dirty="0">
                <a:solidFill>
                  <a:srgbClr val="AF1F2C"/>
                </a:solidFill>
              </a:rPr>
              <a:t>Resources available?</a:t>
            </a:r>
          </a:p>
          <a:p>
            <a:pPr>
              <a:lnSpc>
                <a:spcPct val="150000"/>
              </a:lnSpc>
              <a:buFont typeface="Arial" panose="020B0604020202020204" pitchFamily="34" charset="0"/>
              <a:buChar char="•"/>
            </a:pPr>
            <a:r>
              <a:rPr lang="en-US" sz="1800" dirty="0"/>
              <a:t>Campaign guide with sample talking points, emails to send to your networks, and social media posts</a:t>
            </a:r>
          </a:p>
          <a:p>
            <a:pPr>
              <a:lnSpc>
                <a:spcPct val="150000"/>
              </a:lnSpc>
              <a:buFont typeface="Arial" panose="020B0604020202020204" pitchFamily="34" charset="0"/>
              <a:buChar char="•"/>
            </a:pPr>
            <a:r>
              <a:rPr lang="en-US" sz="1800" dirty="0"/>
              <a:t>Personal fundraising website</a:t>
            </a:r>
          </a:p>
          <a:p>
            <a:pPr>
              <a:lnSpc>
                <a:spcPct val="150000"/>
              </a:lnSpc>
              <a:buFont typeface="Arial" panose="020B0604020202020204" pitchFamily="34" charset="0"/>
              <a:buChar char="•"/>
            </a:pPr>
            <a:r>
              <a:rPr lang="en-US" sz="1800" dirty="0"/>
              <a:t>One-on-one support from Development Team</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66294"/>
            <a:ext cx="9144000" cy="379562"/>
          </a:xfrm>
          <a:prstGeom prst="rect">
            <a:avLst/>
          </a:prstGeom>
        </p:spPr>
      </p:pic>
    </p:spTree>
    <p:extLst>
      <p:ext uri="{BB962C8B-B14F-4D97-AF65-F5344CB8AC3E}">
        <p14:creationId xmlns:p14="http://schemas.microsoft.com/office/powerpoint/2010/main" val="411083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426"/>
            <a:ext cx="8229600" cy="793749"/>
          </a:xfrm>
        </p:spPr>
        <p:txBody>
          <a:bodyPr>
            <a:noAutofit/>
          </a:bodyPr>
          <a:lstStyle/>
          <a:p>
            <a:r>
              <a:rPr lang="en-US" sz="2800" dirty="0">
                <a:solidFill>
                  <a:srgbClr val="AF1F2C"/>
                </a:solidFill>
              </a:rPr>
              <a:t>Virtual Thanksgiving Feast</a:t>
            </a:r>
            <a:br>
              <a:rPr lang="en-US" sz="2800" dirty="0">
                <a:solidFill>
                  <a:srgbClr val="AF1F2C"/>
                </a:solidFill>
              </a:rPr>
            </a:br>
            <a:r>
              <a:rPr lang="en-US" sz="2800" dirty="0">
                <a:solidFill>
                  <a:srgbClr val="AF1F2C"/>
                </a:solidFill>
              </a:rPr>
              <a:t> Friends &amp; Family Campaign</a:t>
            </a:r>
          </a:p>
        </p:txBody>
      </p:sp>
      <p:sp>
        <p:nvSpPr>
          <p:cNvPr id="3" name="Text Placeholder 2"/>
          <p:cNvSpPr>
            <a:spLocks noGrp="1"/>
          </p:cNvSpPr>
          <p:nvPr>
            <p:ph type="body" idx="1"/>
          </p:nvPr>
        </p:nvSpPr>
        <p:spPr>
          <a:xfrm>
            <a:off x="457200" y="1414350"/>
            <a:ext cx="8229600" cy="3659085"/>
          </a:xfrm>
        </p:spPr>
        <p:txBody>
          <a:bodyPr>
            <a:noAutofit/>
          </a:bodyPr>
          <a:lstStyle/>
          <a:p>
            <a:pPr marL="0" indent="0">
              <a:lnSpc>
                <a:spcPct val="150000"/>
              </a:lnSpc>
              <a:buNone/>
            </a:pPr>
            <a:r>
              <a:rPr lang="en-US" sz="1800" dirty="0">
                <a:solidFill>
                  <a:srgbClr val="AF1F2C"/>
                </a:solidFill>
              </a:rPr>
              <a:t>Next Steps? </a:t>
            </a:r>
          </a:p>
          <a:p>
            <a:pPr>
              <a:lnSpc>
                <a:spcPct val="150000"/>
              </a:lnSpc>
            </a:pPr>
            <a:r>
              <a:rPr lang="en-US" sz="1800" dirty="0">
                <a:solidFill>
                  <a:srgbClr val="58585B"/>
                </a:solidFill>
              </a:rPr>
              <a:t>Discuss with your group during next planning meeting to schedule in the Friends and Family Campaign.</a:t>
            </a:r>
          </a:p>
          <a:p>
            <a:pPr>
              <a:lnSpc>
                <a:spcPct val="150000"/>
              </a:lnSpc>
            </a:pPr>
            <a:r>
              <a:rPr lang="en-US" sz="1800" dirty="0"/>
              <a:t>Have questions? Contact Ben McGarry at </a:t>
            </a:r>
            <a:r>
              <a:rPr lang="en-US" sz="1800" dirty="0">
                <a:hlinkClick r:id="rId3"/>
              </a:rPr>
              <a:t>bmcgarry@results.org</a:t>
            </a:r>
            <a:r>
              <a:rPr lang="en-US" sz="1800" dirty="0"/>
              <a:t> </a:t>
            </a:r>
            <a:r>
              <a:rPr lang="en-US" sz="1800" dirty="0">
                <a:solidFill>
                  <a:srgbClr val="58585B"/>
                </a:solidFill>
              </a:rPr>
              <a:t>or </a:t>
            </a:r>
            <a:r>
              <a:rPr lang="en-US" sz="1800" dirty="0">
                <a:solidFill>
                  <a:srgbClr val="58585B"/>
                </a:solidFill>
                <a:hlinkClick r:id="rId4"/>
              </a:rPr>
              <a:t>development@results.org</a:t>
            </a:r>
            <a:r>
              <a:rPr lang="en-US" sz="1800" dirty="0">
                <a:solidFill>
                  <a:srgbClr val="58585B"/>
                </a:solidFill>
              </a:rPr>
              <a:t>.</a:t>
            </a:r>
          </a:p>
          <a:p>
            <a:pPr>
              <a:lnSpc>
                <a:spcPct val="150000"/>
              </a:lnSpc>
            </a:pPr>
            <a:r>
              <a:rPr lang="en-US" sz="1800" dirty="0">
                <a:solidFill>
                  <a:srgbClr val="58585B"/>
                </a:solidFill>
              </a:rPr>
              <a:t>Planning to participate? Let Ben or your Regional Coordinator know. </a:t>
            </a:r>
          </a:p>
          <a:p>
            <a:r>
              <a:rPr lang="en-US" sz="1800" dirty="0">
                <a:solidFill>
                  <a:srgbClr val="58585B"/>
                </a:solidFill>
              </a:rPr>
              <a:t>Look for more information including the Campaign Guide and instructions to set up your online fundraising page in </a:t>
            </a:r>
            <a:r>
              <a:rPr lang="en-US" sz="1800" dirty="0">
                <a:solidFill>
                  <a:srgbClr val="AF1F2C"/>
                </a:solidFill>
              </a:rPr>
              <a:t>early November.</a:t>
            </a:r>
          </a:p>
          <a:p>
            <a:pPr marL="0" indent="0">
              <a:buNone/>
            </a:pPr>
            <a:endParaRPr lang="en-US" sz="1800" dirty="0">
              <a:solidFill>
                <a:srgbClr val="AF1F2C"/>
              </a:solidFill>
            </a:endParaRPr>
          </a:p>
          <a:p>
            <a:pPr marL="0" indent="0" algn="ctr">
              <a:buNone/>
            </a:pPr>
            <a:r>
              <a:rPr lang="en-US" sz="2400" i="1" dirty="0">
                <a:solidFill>
                  <a:srgbClr val="AF1F2C"/>
                </a:solidFill>
              </a:rPr>
              <a:t>THANK YOU IN ADVANCE FOR FUNDRAISING FOR RESULTS!</a:t>
            </a:r>
            <a:endParaRPr lang="en-US" sz="2400" i="1" dirty="0">
              <a:solidFill>
                <a:srgbClr val="58585B"/>
              </a:solidFill>
            </a:endParaRPr>
          </a:p>
          <a:p>
            <a:pPr>
              <a:lnSpc>
                <a:spcPct val="150000"/>
              </a:lnSpc>
            </a:pPr>
            <a:endParaRPr lang="en-US" sz="1800" dirty="0">
              <a:solidFill>
                <a:srgbClr val="58585B"/>
              </a:solidFill>
            </a:endParaRPr>
          </a:p>
          <a:p>
            <a:pPr>
              <a:lnSpc>
                <a:spcPct val="150000"/>
              </a:lnSpc>
            </a:pPr>
            <a:endParaRPr lang="en-US" sz="1800" dirty="0">
              <a:solidFill>
                <a:srgbClr val="58585B"/>
              </a:solidFill>
            </a:endParaRPr>
          </a:p>
          <a:p>
            <a:pPr>
              <a:lnSpc>
                <a:spcPct val="150000"/>
              </a:lnSpc>
            </a:pPr>
            <a:endParaRPr lang="en-US" sz="1800" dirty="0">
              <a:solidFill>
                <a:srgbClr val="58585B"/>
              </a:solidFill>
            </a:endParaRPr>
          </a:p>
          <a:p>
            <a:pPr>
              <a:lnSpc>
                <a:spcPct val="150000"/>
              </a:lnSpc>
            </a:pPr>
            <a:endParaRPr lang="en-US" sz="1800" dirty="0">
              <a:solidFill>
                <a:srgbClr val="58585B"/>
              </a:solidFill>
            </a:endParaRPr>
          </a:p>
          <a:p>
            <a:pPr marL="0" indent="0">
              <a:lnSpc>
                <a:spcPct val="150000"/>
              </a:lnSpc>
              <a:buNone/>
            </a:pPr>
            <a:endParaRPr lang="en-US" sz="1400" dirty="0">
              <a:solidFill>
                <a:srgbClr val="AF1F2C"/>
              </a:solidFill>
            </a:endParaRPr>
          </a:p>
          <a:p>
            <a:pPr lvl="1">
              <a:lnSpc>
                <a:spcPct val="150000"/>
              </a:lnSpc>
              <a:buFont typeface="Arial" panose="020B0604020202020204" pitchFamily="34" charset="0"/>
              <a:buChar char="•"/>
            </a:pPr>
            <a:endParaRPr lang="en-US" sz="1400" dirty="0"/>
          </a:p>
          <a:p>
            <a:pPr marL="457200" lvl="1" indent="0">
              <a:lnSpc>
                <a:spcPct val="150000"/>
              </a:lnSpc>
              <a:buNone/>
            </a:pPr>
            <a:endParaRPr lang="en-US" sz="1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400800"/>
            <a:ext cx="9144000" cy="370936"/>
          </a:xfrm>
          <a:prstGeom prst="rect">
            <a:avLst/>
          </a:prstGeom>
        </p:spPr>
      </p:pic>
    </p:spTree>
    <p:extLst>
      <p:ext uri="{BB962C8B-B14F-4D97-AF65-F5344CB8AC3E}">
        <p14:creationId xmlns:p14="http://schemas.microsoft.com/office/powerpoint/2010/main" val="156315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11" name="TextBox 10"/>
          <p:cNvSpPr txBox="1"/>
          <p:nvPr/>
        </p:nvSpPr>
        <p:spPr>
          <a:xfrm>
            <a:off x="3560425" y="1175228"/>
            <a:ext cx="5179008" cy="2677656"/>
          </a:xfrm>
          <a:prstGeom prst="rect">
            <a:avLst/>
          </a:prstGeom>
          <a:noFill/>
        </p:spPr>
        <p:txBody>
          <a:bodyPr wrap="square" rtlCol="0">
            <a:spAutoFit/>
          </a:bodyPr>
          <a:lstStyle/>
          <a:p>
            <a:r>
              <a:rPr lang="en-US" sz="3200" b="1" dirty="0" smtClean="0">
                <a:solidFill>
                  <a:schemeClr val="tx2"/>
                </a:solidFill>
                <a:latin typeface="Helvetica" panose="020B0604020202020204" pitchFamily="34" charset="0"/>
                <a:cs typeface="Helvetica" panose="020B0604020202020204" pitchFamily="34" charset="0"/>
              </a:rPr>
              <a:t>Ken Patterson</a:t>
            </a:r>
          </a:p>
          <a:p>
            <a:r>
              <a:rPr lang="en-US" sz="3200" b="1" dirty="0" smtClean="0">
                <a:solidFill>
                  <a:schemeClr val="tx2"/>
                </a:solidFill>
                <a:latin typeface="Helvetica" panose="020B0604020202020204" pitchFamily="34" charset="0"/>
                <a:cs typeface="Helvetica" panose="020B0604020202020204" pitchFamily="34" charset="0"/>
              </a:rPr>
              <a:t>Director of Global Poverty Advocacy</a:t>
            </a:r>
            <a:endParaRPr lang="en-US" sz="3200" b="1" dirty="0">
              <a:latin typeface="Helvetica" panose="020B0604020202020204" pitchFamily="34" charset="0"/>
              <a:cs typeface="Helvetica" panose="020B0604020202020204" pitchFamily="34" charset="0"/>
            </a:endParaRPr>
          </a:p>
          <a:p>
            <a:endParaRPr lang="en-US" sz="2400" dirty="0" smtClean="0">
              <a:solidFill>
                <a:srgbClr val="C00000"/>
              </a:solidFill>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Email: </a:t>
            </a:r>
            <a:r>
              <a:rPr lang="en-US" sz="2400" u="sng" dirty="0" smtClean="0">
                <a:latin typeface="Helvetica" panose="020B0604020202020204" pitchFamily="34" charset="0"/>
                <a:cs typeface="Helvetica" panose="020B0604020202020204" pitchFamily="34" charset="0"/>
                <a:hlinkClick r:id="rId2"/>
              </a:rPr>
              <a:t>kpatterson@results.org</a:t>
            </a:r>
            <a:endParaRPr lang="en-US" sz="2400" u="sng" dirty="0" smtClean="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Phone: (828) 398-4562</a:t>
            </a:r>
            <a:endParaRPr lang="en-US" sz="2400" dirty="0">
              <a:latin typeface="Helvetica" panose="020B0604020202020204" pitchFamily="34" charset="0"/>
              <a:cs typeface="Helvetica" panose="020B0604020202020204" pitchFamily="34" charset="0"/>
            </a:endParaRPr>
          </a:p>
        </p:txBody>
      </p:sp>
      <p:sp>
        <p:nvSpPr>
          <p:cNvPr id="2" name="TextBox 1"/>
          <p:cNvSpPr txBox="1"/>
          <p:nvPr/>
        </p:nvSpPr>
        <p:spPr>
          <a:xfrm>
            <a:off x="3148643" y="12939"/>
            <a:ext cx="2631056" cy="1323439"/>
          </a:xfrm>
          <a:prstGeom prst="rect">
            <a:avLst/>
          </a:prstGeom>
          <a:noFill/>
        </p:spPr>
        <p:txBody>
          <a:bodyPr wrap="square" rtlCol="0">
            <a:spAutoFit/>
          </a:bodyPr>
          <a:lstStyle/>
          <a:p>
            <a:r>
              <a:rPr lang="en-US" sz="4000" b="1" dirty="0" smtClean="0">
                <a:solidFill>
                  <a:schemeClr val="tx2"/>
                </a:solidFill>
                <a:latin typeface="Helvetica" panose="020B0604020202020204" pitchFamily="34" charset="0"/>
                <a:cs typeface="Helvetica" panose="020B0604020202020204" pitchFamily="34" charset="0"/>
              </a:rPr>
              <a:t>Welcome!</a:t>
            </a:r>
            <a:endParaRPr lang="en-US" sz="4000" b="1" dirty="0">
              <a:latin typeface="Helvetica" panose="020B0604020202020204" pitchFamily="34" charset="0"/>
              <a:cs typeface="Helvetica" panose="020B0604020202020204" pitchFamily="34" charset="0"/>
            </a:endParaRPr>
          </a:p>
          <a:p>
            <a:endParaRPr lang="en-US" sz="4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573" y="1155939"/>
            <a:ext cx="2878478" cy="2689440"/>
          </a:xfrm>
          <a:prstGeom prst="rect">
            <a:avLst/>
          </a:prstGeom>
        </p:spPr>
      </p:pic>
    </p:spTree>
    <p:extLst>
      <p:ext uri="{BB962C8B-B14F-4D97-AF65-F5344CB8AC3E}">
        <p14:creationId xmlns:p14="http://schemas.microsoft.com/office/powerpoint/2010/main" val="345622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35100" y="61648"/>
            <a:ext cx="6019800" cy="1371600"/>
          </a:xfrm>
        </p:spPr>
      </p:pic>
      <p:sp>
        <p:nvSpPr>
          <p:cNvPr id="6" name="TextBox 5"/>
          <p:cNvSpPr txBox="1"/>
          <p:nvPr/>
        </p:nvSpPr>
        <p:spPr>
          <a:xfrm>
            <a:off x="363255" y="1661848"/>
            <a:ext cx="8229600" cy="4770537"/>
          </a:xfrm>
          <a:prstGeom prst="rect">
            <a:avLst/>
          </a:prstGeom>
          <a:noFill/>
        </p:spPr>
        <p:txBody>
          <a:bodyPr wrap="square" rtlCol="0">
            <a:spAutoFit/>
          </a:bodyPr>
          <a:lstStyle/>
          <a:p>
            <a:pPr algn="ctr"/>
            <a:r>
              <a:rPr lang="en-US" dirty="0"/>
              <a:t>	</a:t>
            </a:r>
            <a:r>
              <a:rPr lang="en-US" sz="3200" dirty="0" smtClean="0">
                <a:latin typeface="Helvetica" panose="020B0604020202020204" pitchFamily="34" charset="0"/>
                <a:cs typeface="Helvetica" panose="020B0604020202020204" pitchFamily="34" charset="0"/>
              </a:rPr>
              <a:t>10 </a:t>
            </a:r>
            <a:r>
              <a:rPr lang="en-US" sz="3200" dirty="0">
                <a:latin typeface="Helvetica" panose="020B0604020202020204" pitchFamily="34" charset="0"/>
                <a:cs typeface="Helvetica" panose="020B0604020202020204" pitchFamily="34" charset="0"/>
              </a:rPr>
              <a:t>people </a:t>
            </a:r>
            <a:r>
              <a:rPr lang="en-US" sz="3200" dirty="0" smtClean="0">
                <a:latin typeface="Helvetica" panose="020B0604020202020204" pitchFamily="34" charset="0"/>
                <a:cs typeface="Helvetica" panose="020B0604020202020204" pitchFamily="34" charset="0"/>
              </a:rPr>
              <a:t>have stepped </a:t>
            </a:r>
            <a:r>
              <a:rPr lang="en-US" sz="3200" dirty="0">
                <a:latin typeface="Helvetica" panose="020B0604020202020204" pitchFamily="34" charset="0"/>
                <a:cs typeface="Helvetica" panose="020B0604020202020204" pitchFamily="34" charset="0"/>
              </a:rPr>
              <a:t>forward with gifts of $10,000 each in 2017 to create a $100,000 matching pool that </a:t>
            </a:r>
            <a:r>
              <a:rPr lang="en-US" sz="3200" dirty="0" smtClean="0">
                <a:latin typeface="Helvetica" panose="020B0604020202020204" pitchFamily="34" charset="0"/>
                <a:cs typeface="Helvetica" panose="020B0604020202020204" pitchFamily="34" charset="0"/>
              </a:rPr>
              <a:t>launched </a:t>
            </a:r>
            <a:r>
              <a:rPr lang="en-US" sz="3200" dirty="0">
                <a:latin typeface="Helvetica" panose="020B0604020202020204" pitchFamily="34" charset="0"/>
                <a:cs typeface="Helvetica" panose="020B0604020202020204" pitchFamily="34" charset="0"/>
              </a:rPr>
              <a:t>at the </a:t>
            </a:r>
            <a:r>
              <a:rPr lang="en-US" sz="3200" dirty="0" smtClean="0">
                <a:latin typeface="Helvetica" panose="020B0604020202020204" pitchFamily="34" charset="0"/>
                <a:cs typeface="Helvetica" panose="020B0604020202020204" pitchFamily="34" charset="0"/>
              </a:rPr>
              <a:t>International </a:t>
            </a:r>
            <a:r>
              <a:rPr lang="en-US" sz="3200" dirty="0">
                <a:latin typeface="Helvetica" panose="020B0604020202020204" pitchFamily="34" charset="0"/>
                <a:cs typeface="Helvetica" panose="020B0604020202020204" pitchFamily="34" charset="0"/>
              </a:rPr>
              <a:t>Conference. </a:t>
            </a:r>
            <a:endParaRPr lang="en-US" sz="3200" dirty="0" smtClean="0">
              <a:latin typeface="Helvetica" panose="020B0604020202020204" pitchFamily="34" charset="0"/>
              <a:cs typeface="Helvetica" panose="020B0604020202020204" pitchFamily="34" charset="0"/>
            </a:endParaRPr>
          </a:p>
          <a:p>
            <a:pPr algn="ctr"/>
            <a:endParaRPr lang="en-US" sz="3200" dirty="0">
              <a:latin typeface="Helvetica" panose="020B0604020202020204" pitchFamily="34" charset="0"/>
              <a:cs typeface="Helvetica" panose="020B0604020202020204" pitchFamily="34" charset="0"/>
            </a:endParaRPr>
          </a:p>
          <a:p>
            <a:pPr algn="ctr"/>
            <a:r>
              <a:rPr lang="en-US" sz="3200" dirty="0" smtClean="0">
                <a:latin typeface="Helvetica" panose="020B0604020202020204" pitchFamily="34" charset="0"/>
                <a:cs typeface="Helvetica" panose="020B0604020202020204" pitchFamily="34" charset="0"/>
              </a:rPr>
              <a:t>The next step? Donate by December 31to help us meet the match!</a:t>
            </a:r>
          </a:p>
          <a:p>
            <a:pPr algn="ctr"/>
            <a:r>
              <a:rPr lang="en-US" sz="3200" dirty="0" smtClean="0">
                <a:latin typeface="Helvetica" panose="020B0604020202020204" pitchFamily="34" charset="0"/>
                <a:cs typeface="Helvetica" panose="020B0604020202020204" pitchFamily="34" charset="0"/>
                <a:hlinkClick r:id="rId3"/>
              </a:rPr>
              <a:t>Donate today!</a:t>
            </a:r>
            <a:endParaRPr lang="en-US" sz="3200" dirty="0" smtClean="0">
              <a:latin typeface="Helvetica" panose="020B0604020202020204" pitchFamily="34" charset="0"/>
              <a:cs typeface="Helvetica" panose="020B0604020202020204" pitchFamily="34" charset="0"/>
            </a:endParaRPr>
          </a:p>
          <a:p>
            <a:pPr algn="ctr"/>
            <a:endParaRPr lang="en-US" sz="2400" dirty="0"/>
          </a:p>
          <a:p>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8640"/>
            <a:ext cx="9144000" cy="377952"/>
          </a:xfrm>
          <a:prstGeom prst="rect">
            <a:avLst/>
          </a:prstGeom>
        </p:spPr>
      </p:pic>
    </p:spTree>
    <p:extLst>
      <p:ext uri="{BB962C8B-B14F-4D97-AF65-F5344CB8AC3E}">
        <p14:creationId xmlns:p14="http://schemas.microsoft.com/office/powerpoint/2010/main" val="376813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21</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pic>
        <p:nvPicPr>
          <p:cNvPr id="6" name="Picture 5"/>
          <p:cNvPicPr>
            <a:picLocks noChangeAspect="1"/>
          </p:cNvPicPr>
          <p:nvPr/>
        </p:nvPicPr>
        <p:blipFill>
          <a:blip r:embed="rId2"/>
          <a:stretch>
            <a:fillRect/>
          </a:stretch>
        </p:blipFill>
        <p:spPr>
          <a:xfrm>
            <a:off x="1385887" y="176212"/>
            <a:ext cx="6372225" cy="5695950"/>
          </a:xfrm>
          <a:prstGeom prst="rect">
            <a:avLst/>
          </a:prstGeom>
        </p:spPr>
      </p:pic>
    </p:spTree>
    <p:extLst>
      <p:ext uri="{BB962C8B-B14F-4D97-AF65-F5344CB8AC3E}">
        <p14:creationId xmlns:p14="http://schemas.microsoft.com/office/powerpoint/2010/main" val="48615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22</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11" name="TextBox 10"/>
          <p:cNvSpPr txBox="1"/>
          <p:nvPr/>
        </p:nvSpPr>
        <p:spPr>
          <a:xfrm>
            <a:off x="4097547" y="3370620"/>
            <a:ext cx="4986068" cy="1600438"/>
          </a:xfrm>
          <a:prstGeom prst="rect">
            <a:avLst/>
          </a:prstGeom>
          <a:noFill/>
        </p:spPr>
        <p:txBody>
          <a:bodyPr wrap="square" rtlCol="0">
            <a:spAutoFit/>
          </a:bodyPr>
          <a:lstStyle/>
          <a:p>
            <a:endParaRPr lang="en-US" sz="2800" dirty="0" smtClean="0">
              <a:solidFill>
                <a:srgbClr val="C00000"/>
              </a:solidFill>
              <a:latin typeface="Helvetica" panose="020B0604020202020204" pitchFamily="34" charset="0"/>
              <a:cs typeface="Helvetica" panose="020B0604020202020204" pitchFamily="34" charset="0"/>
            </a:endParaRPr>
          </a:p>
          <a:p>
            <a:r>
              <a:rPr lang="en-US" sz="2800" u="sng" dirty="0" smtClean="0">
                <a:latin typeface="Helvetica" panose="020B0604020202020204" pitchFamily="34" charset="0"/>
                <a:cs typeface="Helvetica" panose="020B0604020202020204" pitchFamily="34" charset="0"/>
                <a:hlinkClick r:id="rId2"/>
              </a:rPr>
              <a:t>lmarchal@results.org</a:t>
            </a:r>
            <a:endParaRPr lang="en-US" sz="2800" u="sng" dirty="0" smtClean="0">
              <a:latin typeface="Helvetica" panose="020B0604020202020204" pitchFamily="34" charset="0"/>
              <a:cs typeface="Helvetica" panose="020B0604020202020204" pitchFamily="34" charset="0"/>
            </a:endParaRPr>
          </a:p>
          <a:p>
            <a:r>
              <a:rPr lang="en-US" sz="2800" dirty="0" smtClean="0">
                <a:latin typeface="Helvetica" panose="020B0604020202020204" pitchFamily="34" charset="0"/>
                <a:cs typeface="Helvetica" panose="020B0604020202020204" pitchFamily="34" charset="0"/>
              </a:rPr>
              <a:t>Phone: (317) 529-5182</a:t>
            </a:r>
          </a:p>
          <a:p>
            <a:endParaRPr lang="en-US" sz="1400" dirty="0">
              <a:latin typeface="Helvetica" panose="020B0604020202020204" pitchFamily="34" charset="0"/>
              <a:cs typeface="Helvetica" panose="020B0604020202020204" pitchFamily="34" charset="0"/>
            </a:endParaRPr>
          </a:p>
        </p:txBody>
      </p:sp>
      <p:sp>
        <p:nvSpPr>
          <p:cNvPr id="2" name="TextBox 1"/>
          <p:cNvSpPr txBox="1"/>
          <p:nvPr/>
        </p:nvSpPr>
        <p:spPr>
          <a:xfrm>
            <a:off x="4097547" y="446743"/>
            <a:ext cx="5055079" cy="2923877"/>
          </a:xfrm>
          <a:prstGeom prst="rect">
            <a:avLst/>
          </a:prstGeom>
          <a:noFill/>
        </p:spPr>
        <p:txBody>
          <a:bodyPr wrap="square" rtlCol="0">
            <a:spAutoFit/>
          </a:bodyPr>
          <a:lstStyle/>
          <a:p>
            <a:r>
              <a:rPr lang="en-US" sz="3600" b="1" dirty="0" smtClean="0">
                <a:solidFill>
                  <a:schemeClr val="tx2"/>
                </a:solidFill>
                <a:latin typeface="Helvetica" panose="020B0604020202020204" pitchFamily="34" charset="0"/>
                <a:cs typeface="Helvetica" panose="020B0604020202020204" pitchFamily="34" charset="0"/>
              </a:rPr>
              <a:t>Laser Talk</a:t>
            </a:r>
            <a:endParaRPr lang="en-US" sz="3600" b="1" dirty="0">
              <a:solidFill>
                <a:schemeClr val="tx2"/>
              </a:solidFill>
              <a:latin typeface="Helvetica" panose="020B0604020202020204" pitchFamily="34" charset="0"/>
              <a:cs typeface="Helvetica" panose="020B0604020202020204" pitchFamily="34" charset="0"/>
            </a:endParaRPr>
          </a:p>
          <a:p>
            <a:endParaRPr lang="en-US" sz="3600" b="1" dirty="0" smtClean="0">
              <a:solidFill>
                <a:schemeClr val="tx2"/>
              </a:solidFill>
              <a:latin typeface="Helvetica" panose="020B0604020202020204" pitchFamily="34" charset="0"/>
              <a:cs typeface="Helvetica" panose="020B0604020202020204" pitchFamily="34" charset="0"/>
            </a:endParaRPr>
          </a:p>
          <a:p>
            <a:r>
              <a:rPr lang="en-US" sz="2800" b="1" dirty="0" smtClean="0">
                <a:solidFill>
                  <a:schemeClr val="tx2"/>
                </a:solidFill>
                <a:latin typeface="Helvetica" panose="020B0604020202020204" pitchFamily="34" charset="0"/>
                <a:cs typeface="Helvetica" panose="020B0604020202020204" pitchFamily="34" charset="0"/>
              </a:rPr>
              <a:t>Lisa Marchal</a:t>
            </a:r>
          </a:p>
          <a:p>
            <a:endParaRPr lang="en-US" sz="2800" b="1" dirty="0" smtClean="0">
              <a:solidFill>
                <a:schemeClr val="tx2"/>
              </a:solidFill>
              <a:latin typeface="Helvetica" panose="020B0604020202020204" pitchFamily="34" charset="0"/>
              <a:cs typeface="Helvetica" panose="020B0604020202020204" pitchFamily="34" charset="0"/>
            </a:endParaRPr>
          </a:p>
          <a:p>
            <a:r>
              <a:rPr lang="en-US" sz="2800" b="1" dirty="0" smtClean="0">
                <a:solidFill>
                  <a:schemeClr val="tx2"/>
                </a:solidFill>
                <a:latin typeface="Helvetica" panose="020B0604020202020204" pitchFamily="34" charset="0"/>
                <a:cs typeface="Helvetica" panose="020B0604020202020204" pitchFamily="34" charset="0"/>
              </a:rPr>
              <a:t>Senior Associate</a:t>
            </a:r>
          </a:p>
          <a:p>
            <a:r>
              <a:rPr lang="en-US" sz="2800" b="1" dirty="0" smtClean="0">
                <a:solidFill>
                  <a:schemeClr val="tx2"/>
                </a:solidFill>
                <a:latin typeface="Helvetica" panose="020B0604020202020204" pitchFamily="34" charset="0"/>
                <a:cs typeface="Helvetica" panose="020B0604020202020204" pitchFamily="34" charset="0"/>
              </a:rPr>
              <a:t>Global Grassroots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6491" y="584439"/>
            <a:ext cx="2398143" cy="3214739"/>
          </a:xfrm>
          <a:prstGeom prst="rect">
            <a:avLst/>
          </a:prstGeom>
        </p:spPr>
      </p:pic>
    </p:spTree>
    <p:extLst>
      <p:ext uri="{BB962C8B-B14F-4D97-AF65-F5344CB8AC3E}">
        <p14:creationId xmlns:p14="http://schemas.microsoft.com/office/powerpoint/2010/main" val="88964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23</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TextBox 1"/>
          <p:cNvSpPr txBox="1"/>
          <p:nvPr/>
        </p:nvSpPr>
        <p:spPr>
          <a:xfrm>
            <a:off x="579664" y="130630"/>
            <a:ext cx="8458663" cy="5663089"/>
          </a:xfrm>
          <a:prstGeom prst="rect">
            <a:avLst/>
          </a:prstGeom>
          <a:noFill/>
        </p:spPr>
        <p:txBody>
          <a:bodyPr wrap="square" rtlCol="0">
            <a:spAutoFit/>
          </a:bodyPr>
          <a:lstStyle/>
          <a:p>
            <a:pPr fontAlgn="base"/>
            <a:r>
              <a:rPr lang="en-US" sz="1900" b="1" dirty="0">
                <a:latin typeface="Helvetica" panose="020B0604020202020204" pitchFamily="34" charset="0"/>
                <a:cs typeface="Helvetica" panose="020B0604020202020204" pitchFamily="34" charset="0"/>
              </a:rPr>
              <a:t>Request for Senator to Cosponsor the GPE Resolution</a:t>
            </a:r>
          </a:p>
          <a:p>
            <a:pPr fontAlgn="base"/>
            <a:endParaRPr lang="en-US" sz="1900" u="sng" dirty="0" smtClean="0">
              <a:latin typeface="Helvetica" panose="020B0604020202020204" pitchFamily="34" charset="0"/>
              <a:cs typeface="Helvetica" panose="020B0604020202020204" pitchFamily="34" charset="0"/>
            </a:endParaRPr>
          </a:p>
          <a:p>
            <a:pPr fontAlgn="base"/>
            <a:r>
              <a:rPr lang="en-US" u="sng" dirty="0" smtClean="0">
                <a:latin typeface="Helvetica" panose="020B0604020202020204" pitchFamily="34" charset="0"/>
                <a:cs typeface="Helvetica" panose="020B0604020202020204" pitchFamily="34" charset="0"/>
              </a:rPr>
              <a:t>Engage </a:t>
            </a:r>
            <a:r>
              <a:rPr lang="en-US" u="sng" dirty="0">
                <a:latin typeface="Helvetica" panose="020B0604020202020204" pitchFamily="34" charset="0"/>
                <a:cs typeface="Helvetica" panose="020B0604020202020204" pitchFamily="34" charset="0"/>
              </a:rPr>
              <a:t>the Audience</a:t>
            </a:r>
            <a:r>
              <a:rPr lang="en-US" dirty="0">
                <a:latin typeface="Helvetica" panose="020B0604020202020204" pitchFamily="34" charset="0"/>
                <a:cs typeface="Helvetica" panose="020B0604020202020204" pitchFamily="34" charset="0"/>
              </a:rPr>
              <a:t>: Hello! And thank you for taking my call. I'm calling to let you know about the brand new Senate resolution supporting the Global Partnership for Education (</a:t>
            </a:r>
            <a:r>
              <a:rPr lang="en-US" dirty="0" err="1">
                <a:latin typeface="Helvetica" panose="020B0604020202020204" pitchFamily="34" charset="0"/>
                <a:cs typeface="Helvetica" panose="020B0604020202020204" pitchFamily="34" charset="0"/>
              </a:rPr>
              <a:t>S.Res</a:t>
            </a:r>
            <a:r>
              <a:rPr lang="en-US" dirty="0">
                <a:latin typeface="Helvetica" panose="020B0604020202020204" pitchFamily="34" charset="0"/>
                <a:cs typeface="Helvetica" panose="020B0604020202020204" pitchFamily="34" charset="0"/>
              </a:rPr>
              <a:t>. 286).</a:t>
            </a:r>
            <a:endParaRPr lang="en-US" b="1" dirty="0">
              <a:latin typeface="Helvetica" panose="020B0604020202020204" pitchFamily="34" charset="0"/>
              <a:cs typeface="Helvetica" panose="020B0604020202020204" pitchFamily="34" charset="0"/>
            </a:endParaRPr>
          </a:p>
          <a:p>
            <a:pPr fontAlgn="base"/>
            <a:r>
              <a:rPr lang="en-US" u="sng" dirty="0">
                <a:latin typeface="Helvetica" panose="020B0604020202020204" pitchFamily="34" charset="0"/>
                <a:cs typeface="Helvetica" panose="020B0604020202020204" pitchFamily="34" charset="0"/>
              </a:rPr>
              <a:t/>
            </a:r>
            <a:br>
              <a:rPr lang="en-US" u="sng" dirty="0">
                <a:latin typeface="Helvetica" panose="020B0604020202020204" pitchFamily="34" charset="0"/>
                <a:cs typeface="Helvetica" panose="020B0604020202020204" pitchFamily="34" charset="0"/>
              </a:rPr>
            </a:br>
            <a:r>
              <a:rPr lang="en-US" u="sng" dirty="0" smtClean="0">
                <a:latin typeface="Helvetica" panose="020B0604020202020204" pitchFamily="34" charset="0"/>
                <a:cs typeface="Helvetica" panose="020B0604020202020204" pitchFamily="34" charset="0"/>
              </a:rPr>
              <a:t>State </a:t>
            </a:r>
            <a:r>
              <a:rPr lang="en-US" u="sng" dirty="0">
                <a:latin typeface="Helvetica" panose="020B0604020202020204" pitchFamily="34" charset="0"/>
                <a:cs typeface="Helvetica" panose="020B0604020202020204" pitchFamily="34" charset="0"/>
              </a:rPr>
              <a:t>the Problem</a:t>
            </a:r>
            <a:r>
              <a:rPr lang="en-US" dirty="0">
                <a:latin typeface="Helvetica" panose="020B0604020202020204" pitchFamily="34" charset="0"/>
                <a:cs typeface="Helvetica" panose="020B0604020202020204" pitchFamily="34" charset="0"/>
              </a:rPr>
              <a:t>: 263 million children and youth around the globe who should be in school are not. This is a crisis the puts us all in jeopardy, for we all pay for a world in which we don't prepare our children for success.</a:t>
            </a:r>
            <a:endParaRPr lang="en-US" b="1" dirty="0">
              <a:latin typeface="Helvetica" panose="020B0604020202020204" pitchFamily="34" charset="0"/>
              <a:cs typeface="Helvetica" panose="020B0604020202020204" pitchFamily="34" charset="0"/>
            </a:endParaRPr>
          </a:p>
          <a:p>
            <a:pPr fontAlgn="base"/>
            <a:r>
              <a:rPr lang="en-US" u="sng" dirty="0">
                <a:latin typeface="Helvetica" panose="020B0604020202020204" pitchFamily="34" charset="0"/>
                <a:cs typeface="Helvetica" panose="020B0604020202020204" pitchFamily="34" charset="0"/>
              </a:rPr>
              <a:t/>
            </a:r>
            <a:br>
              <a:rPr lang="en-US" u="sng" dirty="0">
                <a:latin typeface="Helvetica" panose="020B0604020202020204" pitchFamily="34" charset="0"/>
                <a:cs typeface="Helvetica" panose="020B0604020202020204" pitchFamily="34" charset="0"/>
              </a:rPr>
            </a:br>
            <a:r>
              <a:rPr lang="en-US" u="sng" dirty="0" smtClean="0">
                <a:latin typeface="Helvetica" panose="020B0604020202020204" pitchFamily="34" charset="0"/>
                <a:cs typeface="Helvetica" panose="020B0604020202020204" pitchFamily="34" charset="0"/>
              </a:rPr>
              <a:t>Inform </a:t>
            </a:r>
            <a:r>
              <a:rPr lang="en-US" u="sng" dirty="0">
                <a:latin typeface="Helvetica" panose="020B0604020202020204" pitchFamily="34" charset="0"/>
                <a:cs typeface="Helvetica" panose="020B0604020202020204" pitchFamily="34" charset="0"/>
              </a:rPr>
              <a:t>on a Solution</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The </a:t>
            </a:r>
            <a:r>
              <a:rPr lang="en-US" dirty="0" err="1" smtClean="0">
                <a:latin typeface="Helvetica" panose="020B0604020202020204" pitchFamily="34" charset="0"/>
                <a:cs typeface="Helvetica" panose="020B0604020202020204" pitchFamily="34" charset="0"/>
              </a:rPr>
              <a:t>S.Res</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286, </a:t>
            </a:r>
            <a:r>
              <a:rPr lang="en-US" dirty="0">
                <a:latin typeface="Helvetica" panose="020B0604020202020204" pitchFamily="34" charset="0"/>
                <a:cs typeface="Helvetica" panose="020B0604020202020204" pitchFamily="34" charset="0"/>
              </a:rPr>
              <a:t>led by Senators Rubio (R-FL) and Booker (S-NJ</a:t>
            </a:r>
            <a:r>
              <a:rPr lang="en-US" dirty="0" smtClean="0">
                <a:latin typeface="Helvetica" panose="020B0604020202020204" pitchFamily="34" charset="0"/>
                <a:cs typeface="Helvetica" panose="020B0604020202020204" pitchFamily="34" charset="0"/>
              </a:rPr>
              <a:t>), pairs with the current House Resolution to support the </a:t>
            </a:r>
            <a:r>
              <a:rPr lang="en-US" dirty="0">
                <a:latin typeface="Helvetica" panose="020B0604020202020204" pitchFamily="34" charset="0"/>
                <a:cs typeface="Helvetica" panose="020B0604020202020204" pitchFamily="34" charset="0"/>
              </a:rPr>
              <a:t>Global Partnership for </a:t>
            </a:r>
            <a:r>
              <a:rPr lang="en-US" dirty="0" smtClean="0">
                <a:latin typeface="Helvetica" panose="020B0604020202020204" pitchFamily="34" charset="0"/>
                <a:cs typeface="Helvetica" panose="020B0604020202020204" pitchFamily="34" charset="0"/>
              </a:rPr>
              <a:t>Education, or GPE. GPE </a:t>
            </a:r>
            <a:r>
              <a:rPr lang="en-US" dirty="0">
                <a:latin typeface="Helvetica" panose="020B0604020202020204" pitchFamily="34" charset="0"/>
                <a:cs typeface="Helvetica" panose="020B0604020202020204" pitchFamily="34" charset="0"/>
              </a:rPr>
              <a:t>is </a:t>
            </a:r>
            <a:r>
              <a:rPr lang="en-US" dirty="0" smtClean="0">
                <a:latin typeface="Helvetica" panose="020B0604020202020204" pitchFamily="34" charset="0"/>
                <a:cs typeface="Helvetica" panose="020B0604020202020204" pitchFamily="34" charset="0"/>
              </a:rPr>
              <a:t>plans </a:t>
            </a:r>
            <a:r>
              <a:rPr lang="en-US" dirty="0">
                <a:latin typeface="Helvetica" panose="020B0604020202020204" pitchFamily="34" charset="0"/>
                <a:cs typeface="Helvetica" panose="020B0604020202020204" pitchFamily="34" charset="0"/>
              </a:rPr>
              <a:t>to get over 25 million additional kids in the classroom for the first </a:t>
            </a:r>
            <a:r>
              <a:rPr lang="en-US" dirty="0" smtClean="0">
                <a:latin typeface="Helvetica" panose="020B0604020202020204" pitchFamily="34" charset="0"/>
                <a:cs typeface="Helvetica" panose="020B0604020202020204" pitchFamily="34" charset="0"/>
              </a:rPr>
              <a:t>time</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by 2020 as well as </a:t>
            </a:r>
            <a:r>
              <a:rPr lang="en-US" dirty="0">
                <a:latin typeface="Helvetica" panose="020B0604020202020204" pitchFamily="34" charset="0"/>
                <a:cs typeface="Helvetica" panose="020B0604020202020204" pitchFamily="34" charset="0"/>
              </a:rPr>
              <a:t>and improve the quality of learning and the school experience for millions of others. </a:t>
            </a:r>
            <a:r>
              <a:rPr lang="en-US" u="sng" dirty="0">
                <a:latin typeface="Helvetica" panose="020B0604020202020204" pitchFamily="34" charset="0"/>
                <a:cs typeface="Helvetica" panose="020B0604020202020204" pitchFamily="34" charset="0"/>
              </a:rPr>
              <a:t/>
            </a:r>
            <a:br>
              <a:rPr lang="en-US" u="sng" dirty="0">
                <a:latin typeface="Helvetica" panose="020B0604020202020204" pitchFamily="34" charset="0"/>
                <a:cs typeface="Helvetica" panose="020B0604020202020204" pitchFamily="34" charset="0"/>
              </a:rPr>
            </a:br>
            <a:endParaRPr lang="en-US" b="1" dirty="0">
              <a:latin typeface="Helvetica" panose="020B0604020202020204" pitchFamily="34" charset="0"/>
              <a:cs typeface="Helvetica" panose="020B0604020202020204" pitchFamily="34" charset="0"/>
            </a:endParaRPr>
          </a:p>
          <a:p>
            <a:pPr fontAlgn="base"/>
            <a:r>
              <a:rPr lang="en-US" u="sng" dirty="0" smtClean="0">
                <a:latin typeface="Helvetica" panose="020B0604020202020204" pitchFamily="34" charset="0"/>
                <a:cs typeface="Helvetica" panose="020B0604020202020204" pitchFamily="34" charset="0"/>
              </a:rPr>
              <a:t>Call </a:t>
            </a:r>
            <a:r>
              <a:rPr lang="en-US" u="sng" dirty="0">
                <a:latin typeface="Helvetica" panose="020B0604020202020204" pitchFamily="34" charset="0"/>
                <a:cs typeface="Helvetica" panose="020B0604020202020204" pitchFamily="34" charset="0"/>
              </a:rPr>
              <a:t>to Action</a:t>
            </a:r>
            <a:r>
              <a:rPr lang="en-US" dirty="0">
                <a:latin typeface="Helvetica" panose="020B0604020202020204" pitchFamily="34" charset="0"/>
                <a:cs typeface="Helvetica" panose="020B0604020202020204" pitchFamily="34" charset="0"/>
              </a:rPr>
              <a:t>: We know that ________________ understands the power of education, and we would love to add the senator's name to this bipartisan resolution. Would you be able to see if the Senator would cosponsor the resolution?</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82668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24</a:t>
            </a:fld>
            <a:endParaRPr lang="en-US" altLang="en-US" sz="1400" dirty="0" smtClean="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8" name="TextBox 7"/>
          <p:cNvSpPr txBox="1"/>
          <p:nvPr/>
        </p:nvSpPr>
        <p:spPr>
          <a:xfrm>
            <a:off x="393223" y="176212"/>
            <a:ext cx="8357554" cy="6103209"/>
          </a:xfrm>
          <a:prstGeom prst="rect">
            <a:avLst/>
          </a:prstGeom>
          <a:noFill/>
        </p:spPr>
        <p:txBody>
          <a:bodyPr wrap="square" rtlCol="0">
            <a:spAutoFit/>
          </a:bodyPr>
          <a:lstStyle/>
          <a:p>
            <a:pPr algn="ctr"/>
            <a:r>
              <a:rPr lang="en-US" sz="2600" u="sng" dirty="0" smtClean="0">
                <a:latin typeface="Helvetica" panose="020B0604020202020204" pitchFamily="34" charset="0"/>
                <a:cs typeface="Helvetica" panose="020B0604020202020204" pitchFamily="34" charset="0"/>
              </a:rPr>
              <a:t>___________________</a:t>
            </a:r>
          </a:p>
          <a:p>
            <a:pPr algn="ctr"/>
            <a:endParaRPr lang="en-US" sz="2600" u="sng" dirty="0" smtClean="0">
              <a:latin typeface="Helvetica" panose="020B0604020202020204" pitchFamily="34" charset="0"/>
              <a:cs typeface="Helvetica" panose="020B0604020202020204" pitchFamily="34" charset="0"/>
            </a:endParaRPr>
          </a:p>
          <a:p>
            <a:pPr algn="ctr"/>
            <a:r>
              <a:rPr lang="en-US" sz="2800" dirty="0" smtClean="0">
                <a:latin typeface="Helvetica" panose="020B0604020202020204" pitchFamily="34" charset="0"/>
                <a:cs typeface="Helvetica" panose="020B0604020202020204" pitchFamily="34" charset="0"/>
              </a:rPr>
              <a:t>Report</a:t>
            </a:r>
            <a:r>
              <a:rPr lang="en-US" sz="2800" dirty="0">
                <a:latin typeface="Helvetica" panose="020B0604020202020204" pitchFamily="34" charset="0"/>
                <a:cs typeface="Helvetica" panose="020B0604020202020204" pitchFamily="34" charset="0"/>
              </a:rPr>
              <a:t> Just an Outreach </a:t>
            </a:r>
            <a:r>
              <a:rPr lang="en-US" sz="2800" dirty="0" smtClean="0">
                <a:latin typeface="Helvetica" panose="020B0604020202020204" pitchFamily="34" charset="0"/>
                <a:cs typeface="Helvetica" panose="020B0604020202020204" pitchFamily="34" charset="0"/>
              </a:rPr>
              <a:t>Activity:</a:t>
            </a:r>
          </a:p>
          <a:p>
            <a:pPr algn="ctr"/>
            <a:r>
              <a:rPr lang="en-US" sz="2800" dirty="0" smtClean="0">
                <a:latin typeface="Helvetica" panose="020B0604020202020204" pitchFamily="34" charset="0"/>
                <a:cs typeface="Helvetica" panose="020B0604020202020204" pitchFamily="34" charset="0"/>
                <a:hlinkClick r:id="rId2"/>
              </a:rPr>
              <a:t>http</a:t>
            </a:r>
            <a:r>
              <a:rPr lang="en-US" sz="2800" dirty="0">
                <a:latin typeface="Helvetica" panose="020B0604020202020204" pitchFamily="34" charset="0"/>
                <a:cs typeface="Helvetica" panose="020B0604020202020204" pitchFamily="34" charset="0"/>
                <a:hlinkClick r:id="rId2"/>
              </a:rPr>
              <a:t>://tinyurl.com/2017GlobalOutreach</a:t>
            </a:r>
            <a:endParaRPr lang="en-US" sz="2800" dirty="0">
              <a:latin typeface="Helvetica" panose="020B0604020202020204" pitchFamily="34" charset="0"/>
              <a:cs typeface="Helvetica" panose="020B0604020202020204" pitchFamily="34" charset="0"/>
            </a:endParaRPr>
          </a:p>
          <a:p>
            <a:pPr algn="ctr"/>
            <a:endParaRPr lang="en-US" sz="2800" u="sng" dirty="0" smtClean="0">
              <a:latin typeface="Helvetica" panose="020B0604020202020204" pitchFamily="34" charset="0"/>
              <a:cs typeface="Helvetica" panose="020B0604020202020204" pitchFamily="34" charset="0"/>
            </a:endParaRPr>
          </a:p>
          <a:p>
            <a:pPr algn="ctr"/>
            <a:r>
              <a:rPr lang="en-US" sz="2800" dirty="0" smtClean="0">
                <a:latin typeface="Helvetica" panose="020B0604020202020204" pitchFamily="34" charset="0"/>
                <a:cs typeface="Helvetica" panose="020B0604020202020204" pitchFamily="34" charset="0"/>
              </a:rPr>
              <a:t>Report </a:t>
            </a:r>
            <a:r>
              <a:rPr lang="en-US" sz="2800" dirty="0">
                <a:latin typeface="Helvetica" panose="020B0604020202020204" pitchFamily="34" charset="0"/>
                <a:cs typeface="Helvetica" panose="020B0604020202020204" pitchFamily="34" charset="0"/>
              </a:rPr>
              <a:t>Just a Lobby </a:t>
            </a:r>
            <a:r>
              <a:rPr lang="en-US" sz="2800" dirty="0" smtClean="0">
                <a:latin typeface="Helvetica" panose="020B0604020202020204" pitchFamily="34" charset="0"/>
                <a:cs typeface="Helvetica" panose="020B0604020202020204" pitchFamily="34" charset="0"/>
              </a:rPr>
              <a:t>Meeting:</a:t>
            </a:r>
          </a:p>
          <a:p>
            <a:pPr algn="ctr"/>
            <a:r>
              <a:rPr lang="en-US" sz="2800" dirty="0">
                <a:latin typeface="Helvetica" panose="020B0604020202020204" pitchFamily="34" charset="0"/>
                <a:cs typeface="Helvetica" panose="020B0604020202020204" pitchFamily="34" charset="0"/>
                <a:hlinkClick r:id="rId3"/>
              </a:rPr>
              <a:t>http://www.tinyurl.com/RESLRF</a:t>
            </a:r>
            <a:endParaRPr lang="en-US" sz="2800" dirty="0">
              <a:latin typeface="Helvetica" panose="020B0604020202020204" pitchFamily="34" charset="0"/>
              <a:cs typeface="Helvetica" panose="020B0604020202020204" pitchFamily="34" charset="0"/>
            </a:endParaRPr>
          </a:p>
          <a:p>
            <a:pPr algn="ctr"/>
            <a:endParaRPr lang="en-US" sz="2800" u="sng" dirty="0" smtClean="0">
              <a:latin typeface="Helvetica" panose="020B0604020202020204" pitchFamily="34" charset="0"/>
              <a:cs typeface="Helvetica" panose="020B0604020202020204" pitchFamily="34" charset="0"/>
            </a:endParaRPr>
          </a:p>
          <a:p>
            <a:pPr algn="ctr"/>
            <a:r>
              <a:rPr lang="en-US" sz="2800" dirty="0" smtClean="0">
                <a:latin typeface="Helvetica" panose="020B0604020202020204" pitchFamily="34" charset="0"/>
                <a:cs typeface="Helvetica" panose="020B0604020202020204" pitchFamily="34" charset="0"/>
              </a:rPr>
              <a:t>Report </a:t>
            </a:r>
            <a:r>
              <a:rPr lang="en-US" sz="2800" dirty="0">
                <a:latin typeface="Helvetica" panose="020B0604020202020204" pitchFamily="34" charset="0"/>
                <a:cs typeface="Helvetica" panose="020B0604020202020204" pitchFamily="34" charset="0"/>
              </a:rPr>
              <a:t>Just a Media </a:t>
            </a:r>
            <a:r>
              <a:rPr lang="en-US" sz="2800" dirty="0" smtClean="0">
                <a:latin typeface="Helvetica" panose="020B0604020202020204" pitchFamily="34" charset="0"/>
                <a:cs typeface="Helvetica" panose="020B0604020202020204" pitchFamily="34" charset="0"/>
              </a:rPr>
              <a:t>Piece:</a:t>
            </a:r>
          </a:p>
          <a:p>
            <a:pPr algn="ctr"/>
            <a:r>
              <a:rPr lang="en-US" sz="2800" dirty="0">
                <a:latin typeface="Helvetica" panose="020B0604020202020204" pitchFamily="34" charset="0"/>
                <a:cs typeface="Helvetica" panose="020B0604020202020204" pitchFamily="34" charset="0"/>
                <a:hlinkClick r:id="rId4"/>
              </a:rPr>
              <a:t>http://</a:t>
            </a:r>
            <a:r>
              <a:rPr lang="en-US" sz="2800" dirty="0" smtClean="0">
                <a:latin typeface="Helvetica" panose="020B0604020202020204" pitchFamily="34" charset="0"/>
                <a:cs typeface="Helvetica" panose="020B0604020202020204" pitchFamily="34" charset="0"/>
                <a:hlinkClick r:id="rId4"/>
              </a:rPr>
              <a:t>tinyurl.com/2017GlobalMedia</a:t>
            </a:r>
            <a:endParaRPr lang="en-US" sz="2800" dirty="0" smtClean="0">
              <a:latin typeface="Helvetica" panose="020B0604020202020204" pitchFamily="34" charset="0"/>
              <a:cs typeface="Helvetica" panose="020B0604020202020204" pitchFamily="34" charset="0"/>
            </a:endParaRPr>
          </a:p>
          <a:p>
            <a:pPr algn="ctr"/>
            <a:endParaRPr lang="en-US" sz="2400" dirty="0">
              <a:latin typeface="Helvetica" panose="020B0604020202020204" pitchFamily="34" charset="0"/>
              <a:cs typeface="Helvetica" panose="020B0604020202020204" pitchFamily="34" charset="0"/>
            </a:endParaRPr>
          </a:p>
          <a:p>
            <a:pPr algn="ctr"/>
            <a:r>
              <a:rPr lang="en-US" sz="2000" u="sng" dirty="0">
                <a:latin typeface="Helvetica" panose="020B0604020202020204" pitchFamily="34" charset="0"/>
                <a:cs typeface="Helvetica" panose="020B0604020202020204" pitchFamily="34" charset="0"/>
              </a:rPr>
              <a:t>___________________</a:t>
            </a:r>
          </a:p>
          <a:p>
            <a:pPr algn="ctr"/>
            <a:endParaRPr lang="en-US" sz="2000" dirty="0">
              <a:latin typeface="Helvetica" panose="020B0604020202020204" pitchFamily="34" charset="0"/>
              <a:cs typeface="Helvetica" panose="020B0604020202020204" pitchFamily="34" charset="0"/>
            </a:endParaRPr>
          </a:p>
          <a:p>
            <a:pPr marL="285750" indent="-285750">
              <a:lnSpc>
                <a:spcPct val="114000"/>
              </a:lnSpc>
              <a:spcAft>
                <a:spcPts val="600"/>
              </a:spcAft>
              <a:buFont typeface="Arial" panose="020B0604020202020204" pitchFamily="34" charset="0"/>
              <a:buChar char="•"/>
            </a:pPr>
            <a:endParaRPr lang="en-US" sz="1600" b="1" dirty="0" smtClean="0">
              <a:solidFill>
                <a:srgbClr val="58585B"/>
              </a:solidFill>
              <a:latin typeface="Helvetica" panose="020B0604020202020204" pitchFamily="34" charset="0"/>
              <a:cs typeface="Helvetica" panose="020B0604020202020204" pitchFamily="34" charset="0"/>
            </a:endParaRPr>
          </a:p>
          <a:p>
            <a:pPr marL="457200" indent="-457200">
              <a:lnSpc>
                <a:spcPct val="114000"/>
              </a:lnSpc>
              <a:spcAft>
                <a:spcPts val="600"/>
              </a:spcAft>
              <a:buFont typeface="Arial" panose="020B0604020202020204" pitchFamily="34" charset="0"/>
              <a:buChar char="•"/>
            </a:pPr>
            <a:endParaRPr lang="en-US" sz="2400" b="1" dirty="0" smtClean="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49641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25</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2" name="Rectangle 1"/>
          <p:cNvSpPr/>
          <p:nvPr/>
        </p:nvSpPr>
        <p:spPr>
          <a:xfrm>
            <a:off x="378700" y="750499"/>
            <a:ext cx="8497881" cy="4602988"/>
          </a:xfrm>
          <a:prstGeom prst="rect">
            <a:avLst/>
          </a:prstGeom>
        </p:spPr>
        <p:txBody>
          <a:bodyPr wrap="square">
            <a:spAutoFit/>
          </a:bodyPr>
          <a:lstStyle/>
          <a:p>
            <a:pPr algn="ctr"/>
            <a:endParaRPr lang="en-US" dirty="0">
              <a:latin typeface="Helvetica" panose="020B0604020202020204" pitchFamily="34" charset="0"/>
              <a:cs typeface="Helvetica" panose="020B0604020202020204" pitchFamily="34" charset="0"/>
              <a:hlinkClick r:id="rId2"/>
            </a:endParaRPr>
          </a:p>
          <a:p>
            <a:pPr algn="ctr"/>
            <a:r>
              <a:rPr lang="en-US" sz="3600" dirty="0" smtClean="0">
                <a:latin typeface="Helvetica" panose="020B0604020202020204" pitchFamily="34" charset="0"/>
                <a:cs typeface="Helvetica" panose="020B0604020202020204" pitchFamily="34" charset="0"/>
              </a:rPr>
              <a:t>How many people from your group </a:t>
            </a:r>
          </a:p>
          <a:p>
            <a:pPr algn="ctr"/>
            <a:r>
              <a:rPr lang="en-US" sz="3600" dirty="0" smtClean="0">
                <a:latin typeface="Helvetica" panose="020B0604020202020204" pitchFamily="34" charset="0"/>
                <a:cs typeface="Helvetica" panose="020B0604020202020204" pitchFamily="34" charset="0"/>
              </a:rPr>
              <a:t>joined in today’s webinar?</a:t>
            </a:r>
          </a:p>
          <a:p>
            <a:pPr algn="ctr"/>
            <a:endParaRPr lang="en-US" sz="3600" dirty="0">
              <a:latin typeface="Helvetica" panose="020B0604020202020204" pitchFamily="34" charset="0"/>
              <a:cs typeface="Helvetica" panose="020B0604020202020204" pitchFamily="34" charset="0"/>
            </a:endParaRPr>
          </a:p>
          <a:p>
            <a:pPr algn="ctr"/>
            <a:r>
              <a:rPr lang="en-US" sz="3600" dirty="0" smtClean="0">
                <a:latin typeface="Helvetica" panose="020B0604020202020204" pitchFamily="34" charset="0"/>
                <a:cs typeface="Helvetica" panose="020B0604020202020204" pitchFamily="34" charset="0"/>
              </a:rPr>
              <a:t>Let us know your numbers directly - </a:t>
            </a:r>
          </a:p>
          <a:p>
            <a:pPr algn="ctr"/>
            <a:r>
              <a:rPr lang="en-US" sz="3600" dirty="0" smtClean="0">
                <a:latin typeface="Helvetica" panose="020B0604020202020204" pitchFamily="34" charset="0"/>
                <a:cs typeface="Helvetica" panose="020B0604020202020204" pitchFamily="34" charset="0"/>
              </a:rPr>
              <a:t>send to Lisa Marchal</a:t>
            </a:r>
          </a:p>
          <a:p>
            <a:pPr algn="ctr"/>
            <a:r>
              <a:rPr lang="en-US" sz="3600" dirty="0" smtClean="0">
                <a:latin typeface="Helvetica" panose="020B0604020202020204" pitchFamily="34" charset="0"/>
                <a:cs typeface="Helvetica" panose="020B0604020202020204" pitchFamily="34" charset="0"/>
              </a:rPr>
              <a:t>Senior Associate, Global Grassroots</a:t>
            </a:r>
          </a:p>
          <a:p>
            <a:pPr algn="ctr"/>
            <a:r>
              <a:rPr lang="en-US" sz="3600" dirty="0" smtClean="0">
                <a:latin typeface="Helvetica" panose="020B0604020202020204" pitchFamily="34" charset="0"/>
                <a:cs typeface="Helvetica" panose="020B0604020202020204" pitchFamily="34" charset="0"/>
                <a:hlinkClick r:id="rId3"/>
              </a:rPr>
              <a:t>lmarchal@results.org</a:t>
            </a:r>
            <a:endParaRPr lang="en-US" sz="3600" smtClean="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166851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2039" y="2475571"/>
            <a:ext cx="87264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2900" b="1" dirty="0">
              <a:solidFill>
                <a:srgbClr val="C00000"/>
              </a:solidFill>
              <a:latin typeface="Helvetica" panose="020B0604020202020204" pitchFamily="34" charset="0"/>
              <a:cs typeface="Helvetica" panose="020B0604020202020204" pitchFamily="34" charset="0"/>
            </a:endParaRPr>
          </a:p>
        </p:txBody>
      </p:sp>
      <p:pic>
        <p:nvPicPr>
          <p:cNvPr id="8" name="Picture 2" descr="C:\Users\Jos\Documents\RESULTS\Admin Info\Style Packet\Logos\Logo_Squa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83125"/>
            <a:ext cx="21717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CB84E56B-342A-4DC0-9920-D07A8AAB6938}" type="slidenum">
              <a:rPr lang="en-US" smtClean="0">
                <a:solidFill>
                  <a:prstClr val="black">
                    <a:tint val="75000"/>
                  </a:prstClr>
                </a:solidFill>
              </a:rPr>
              <a:pPr/>
              <a:t>26</a:t>
            </a:fld>
            <a:endParaRPr lang="en-US" dirty="0">
              <a:solidFill>
                <a:prstClr val="black">
                  <a:tint val="75000"/>
                </a:prstClr>
              </a:solidFill>
            </a:endParaRPr>
          </a:p>
        </p:txBody>
      </p:sp>
      <p:sp>
        <p:nvSpPr>
          <p:cNvPr id="3" name="TextBox 2"/>
          <p:cNvSpPr txBox="1"/>
          <p:nvPr/>
        </p:nvSpPr>
        <p:spPr>
          <a:xfrm>
            <a:off x="392501" y="489318"/>
            <a:ext cx="8358995" cy="1302729"/>
          </a:xfrm>
          <a:prstGeom prst="rect">
            <a:avLst/>
          </a:prstGeom>
          <a:noFill/>
        </p:spPr>
        <p:txBody>
          <a:bodyPr wrap="square" rtlCol="0">
            <a:spAutoFit/>
          </a:bodyPr>
          <a:lstStyle/>
          <a:p>
            <a:pPr algn="ctr">
              <a:lnSpc>
                <a:spcPct val="114000"/>
              </a:lnSpc>
            </a:pPr>
            <a:r>
              <a:rPr lang="en-US" sz="3600" b="1" i="1" dirty="0" smtClean="0">
                <a:solidFill>
                  <a:srgbClr val="58585B"/>
                </a:solidFill>
                <a:latin typeface="Helvetica" panose="020B0604020202020204" pitchFamily="34" charset="0"/>
                <a:cs typeface="Helvetica" panose="020B0604020202020204" pitchFamily="34" charset="0"/>
              </a:rPr>
              <a:t>Thanks for Making the Most of the Fall. We’re Making it Happen!</a:t>
            </a:r>
            <a:endParaRPr lang="en-US" sz="3600" b="1" i="1" dirty="0">
              <a:solidFill>
                <a:srgbClr val="58585B"/>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0432" y="1922590"/>
            <a:ext cx="3783132" cy="2549365"/>
          </a:xfrm>
          <a:prstGeom prst="rect">
            <a:avLst/>
          </a:prstGeom>
        </p:spPr>
      </p:pic>
    </p:spTree>
    <p:extLst>
      <p:ext uri="{BB962C8B-B14F-4D97-AF65-F5344CB8AC3E}">
        <p14:creationId xmlns:p14="http://schemas.microsoft.com/office/powerpoint/2010/main" val="279452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3</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11" name="TextBox 10"/>
          <p:cNvSpPr txBox="1"/>
          <p:nvPr/>
        </p:nvSpPr>
        <p:spPr>
          <a:xfrm>
            <a:off x="3800455" y="1421508"/>
            <a:ext cx="5179008" cy="4031873"/>
          </a:xfrm>
          <a:prstGeom prst="rect">
            <a:avLst/>
          </a:prstGeom>
          <a:noFill/>
        </p:spPr>
        <p:txBody>
          <a:bodyPr wrap="square" rtlCol="0">
            <a:spAutoFit/>
          </a:bodyPr>
          <a:lstStyle/>
          <a:p>
            <a:r>
              <a:rPr lang="en-US" sz="3200" b="1" dirty="0" smtClean="0">
                <a:solidFill>
                  <a:schemeClr val="tx2"/>
                </a:solidFill>
                <a:latin typeface="Helvetica" panose="020B0604020202020204" pitchFamily="34" charset="0"/>
                <a:cs typeface="Helvetica" panose="020B0604020202020204" pitchFamily="34" charset="0"/>
              </a:rPr>
              <a:t>Our Guest: Julia Gillard</a:t>
            </a:r>
          </a:p>
          <a:p>
            <a:r>
              <a:rPr lang="en-US" sz="3200" b="1" dirty="0" smtClean="0">
                <a:solidFill>
                  <a:schemeClr val="tx2"/>
                </a:solidFill>
                <a:latin typeface="Helvetica" panose="020B0604020202020204" pitchFamily="34" charset="0"/>
                <a:cs typeface="Helvetica" panose="020B0604020202020204" pitchFamily="34" charset="0"/>
              </a:rPr>
              <a:t> </a:t>
            </a:r>
          </a:p>
          <a:p>
            <a:pPr marL="457200" indent="-457200">
              <a:buFont typeface="Arial" charset="0"/>
              <a:buChar char="•"/>
            </a:pPr>
            <a:r>
              <a:rPr lang="en-US" sz="2400" b="1" dirty="0" smtClean="0">
                <a:latin typeface="Helvetica" panose="020B0604020202020204" pitchFamily="34" charset="0"/>
                <a:cs typeface="Helvetica" panose="020B0604020202020204" pitchFamily="34" charset="0"/>
              </a:rPr>
              <a:t>Chair of the Board Directors for the Global Partnership for Education (GPE)</a:t>
            </a:r>
          </a:p>
          <a:p>
            <a:pPr marL="457200" indent="-457200">
              <a:buFont typeface="Arial" charset="0"/>
              <a:buChar char="•"/>
            </a:pPr>
            <a:r>
              <a:rPr lang="en-US" sz="2400" b="1" dirty="0" smtClean="0">
                <a:latin typeface="Helvetica" panose="020B0604020202020204" pitchFamily="34" charset="0"/>
                <a:cs typeface="Helvetica" panose="020B0604020202020204" pitchFamily="34" charset="0"/>
              </a:rPr>
              <a:t>Former Prime Minister of Australia</a:t>
            </a:r>
          </a:p>
          <a:p>
            <a:pPr marL="457200" indent="-457200">
              <a:buFont typeface="Arial" charset="0"/>
              <a:buChar char="•"/>
            </a:pPr>
            <a:endParaRPr lang="en-US" sz="2400" b="1" dirty="0">
              <a:latin typeface="Helvetica" panose="020B0604020202020204" pitchFamily="34" charset="0"/>
              <a:cs typeface="Helvetica" panose="020B0604020202020204" pitchFamily="34" charset="0"/>
            </a:endParaRPr>
          </a:p>
          <a:p>
            <a:r>
              <a:rPr lang="en-US" sz="2400" b="1" dirty="0" smtClean="0">
                <a:latin typeface="Helvetica" panose="020B0604020202020204" pitchFamily="34" charset="0"/>
                <a:cs typeface="Helvetica" panose="020B0604020202020204" pitchFamily="34" charset="0"/>
              </a:rPr>
              <a:t>We’ve invite RESULTS Canada, UK, and Australia to join us.</a:t>
            </a:r>
          </a:p>
        </p:txBody>
      </p:sp>
      <p:sp>
        <p:nvSpPr>
          <p:cNvPr id="2" name="TextBox 1"/>
          <p:cNvSpPr txBox="1"/>
          <p:nvPr/>
        </p:nvSpPr>
        <p:spPr>
          <a:xfrm>
            <a:off x="285750" y="354569"/>
            <a:ext cx="8401050" cy="707886"/>
          </a:xfrm>
          <a:prstGeom prst="rect">
            <a:avLst/>
          </a:prstGeom>
          <a:noFill/>
        </p:spPr>
        <p:txBody>
          <a:bodyPr wrap="square" rtlCol="0">
            <a:spAutoFit/>
          </a:bodyPr>
          <a:lstStyle/>
          <a:p>
            <a:pPr algn="ctr"/>
            <a:r>
              <a:rPr lang="en-US" sz="4000" b="1" dirty="0" smtClean="0">
                <a:solidFill>
                  <a:schemeClr val="tx2"/>
                </a:solidFill>
                <a:latin typeface="Helvetica" panose="020B0604020202020204" pitchFamily="34" charset="0"/>
                <a:cs typeface="Helvetica" panose="020B0604020202020204" pitchFamily="34" charset="0"/>
              </a:rPr>
              <a:t>Invite Your </a:t>
            </a:r>
            <a:r>
              <a:rPr lang="en-US" sz="4000" b="1" smtClean="0">
                <a:solidFill>
                  <a:schemeClr val="tx2"/>
                </a:solidFill>
                <a:latin typeface="Helvetica" panose="020B0604020202020204" pitchFamily="34" charset="0"/>
                <a:cs typeface="Helvetica" panose="020B0604020202020204" pitchFamily="34" charset="0"/>
              </a:rPr>
              <a:t>Community on </a:t>
            </a:r>
            <a:r>
              <a:rPr lang="en-US" sz="4000" b="1" smtClean="0">
                <a:solidFill>
                  <a:schemeClr val="tx2"/>
                </a:solidFill>
                <a:latin typeface="Helvetica" panose="020B0604020202020204" pitchFamily="34" charset="0"/>
                <a:cs typeface="Helvetica" panose="020B0604020202020204" pitchFamily="34" charset="0"/>
              </a:rPr>
              <a:t>Nov</a:t>
            </a:r>
            <a:r>
              <a:rPr lang="en-US" sz="4000" b="1" dirty="0" smtClean="0">
                <a:solidFill>
                  <a:schemeClr val="tx2"/>
                </a:solidFill>
                <a:latin typeface="Helvetica" panose="020B0604020202020204" pitchFamily="34" charset="0"/>
                <a:cs typeface="Helvetica" panose="020B0604020202020204" pitchFamily="34" charset="0"/>
              </a:rPr>
              <a:t>. 11</a:t>
            </a:r>
            <a:endParaRPr lang="en-US" sz="4000" b="1" dirty="0">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404085"/>
            <a:ext cx="3009900" cy="4330700"/>
          </a:xfrm>
          <a:prstGeom prst="rect">
            <a:avLst/>
          </a:prstGeom>
        </p:spPr>
      </p:pic>
    </p:spTree>
    <p:extLst>
      <p:ext uri="{BB962C8B-B14F-4D97-AF65-F5344CB8AC3E}">
        <p14:creationId xmlns:p14="http://schemas.microsoft.com/office/powerpoint/2010/main" val="1571668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4</a:t>
            </a:fld>
            <a:endParaRPr lang="en-US" altLang="en-US" sz="1400" dirty="0" smtClean="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3" name="TextBox 2"/>
          <p:cNvSpPr txBox="1"/>
          <p:nvPr/>
        </p:nvSpPr>
        <p:spPr>
          <a:xfrm rot="10800000" flipV="1">
            <a:off x="3179909" y="1247839"/>
            <a:ext cx="5498724" cy="1569660"/>
          </a:xfrm>
          <a:prstGeom prst="rect">
            <a:avLst/>
          </a:prstGeom>
          <a:noFill/>
        </p:spPr>
        <p:txBody>
          <a:bodyPr wrap="square" rtlCol="0">
            <a:spAutoFit/>
          </a:bodyPr>
          <a:lstStyle/>
          <a:p>
            <a:endParaRPr lang="en-US" sz="3200" b="1" dirty="0" smtClean="0">
              <a:solidFill>
                <a:schemeClr val="tx2"/>
              </a:solidFill>
              <a:latin typeface="Helvetica" panose="020B0604020202020204" pitchFamily="34" charset="0"/>
              <a:cs typeface="Helvetica" panose="020B0604020202020204" pitchFamily="34" charset="0"/>
            </a:endParaRPr>
          </a:p>
          <a:p>
            <a:r>
              <a:rPr lang="en-US" sz="3200" b="1" dirty="0" smtClean="0">
                <a:solidFill>
                  <a:schemeClr val="tx2"/>
                </a:solidFill>
                <a:latin typeface="Helvetica" panose="020B0604020202020204" pitchFamily="34" charset="0"/>
                <a:cs typeface="Helvetica" panose="020B0604020202020204" pitchFamily="34" charset="0"/>
              </a:rPr>
              <a:t>Colin Smith</a:t>
            </a:r>
          </a:p>
          <a:p>
            <a:r>
              <a:rPr lang="en-US" sz="3200" b="1" dirty="0" smtClean="0">
                <a:solidFill>
                  <a:schemeClr val="tx2"/>
                </a:solidFill>
                <a:latin typeface="Helvetica" panose="020B0604020202020204" pitchFamily="34" charset="0"/>
                <a:cs typeface="Helvetica" panose="020B0604020202020204" pitchFamily="34" charset="0"/>
              </a:rPr>
              <a:t>Communications Director</a:t>
            </a:r>
          </a:p>
        </p:txBody>
      </p:sp>
      <p:sp>
        <p:nvSpPr>
          <p:cNvPr id="5" name="TextBox 4"/>
          <p:cNvSpPr txBox="1"/>
          <p:nvPr/>
        </p:nvSpPr>
        <p:spPr>
          <a:xfrm>
            <a:off x="3257549" y="2641799"/>
            <a:ext cx="4790896" cy="1815882"/>
          </a:xfrm>
          <a:prstGeom prst="rect">
            <a:avLst/>
          </a:prstGeom>
          <a:noFill/>
        </p:spPr>
        <p:txBody>
          <a:bodyPr wrap="square" rtlCol="0">
            <a:spAutoFit/>
          </a:bodyPr>
          <a:lstStyle/>
          <a:p>
            <a:endParaRPr lang="en-US" sz="2800" dirty="0" smtClean="0">
              <a:latin typeface="Helvetica" panose="020B0604020202020204" pitchFamily="34" charset="0"/>
              <a:cs typeface="Helvetica" panose="020B0604020202020204" pitchFamily="34" charset="0"/>
              <a:hlinkClick r:id="rId2"/>
            </a:endParaRPr>
          </a:p>
          <a:p>
            <a:endParaRPr lang="en-US" sz="2800" dirty="0">
              <a:latin typeface="Helvetica" panose="020B0604020202020204" pitchFamily="34" charset="0"/>
              <a:cs typeface="Helvetica" panose="020B0604020202020204" pitchFamily="34" charset="0"/>
              <a:hlinkClick r:id="rId2"/>
            </a:endParaRPr>
          </a:p>
          <a:p>
            <a:r>
              <a:rPr lang="en-US" sz="2800" dirty="0" smtClean="0">
                <a:latin typeface="Helvetica" panose="020B0604020202020204" pitchFamily="34" charset="0"/>
                <a:cs typeface="Helvetica" panose="020B0604020202020204" pitchFamily="34" charset="0"/>
                <a:hlinkClick r:id="rId2"/>
              </a:rPr>
              <a:t>csmith@results.org</a:t>
            </a:r>
            <a:endParaRPr lang="en-US" sz="2800" dirty="0" smtClean="0">
              <a:latin typeface="Helvetica" panose="020B0604020202020204" pitchFamily="34" charset="0"/>
              <a:cs typeface="Helvetica" panose="020B0604020202020204" pitchFamily="34" charset="0"/>
            </a:endParaRPr>
          </a:p>
          <a:p>
            <a:r>
              <a:rPr lang="en-US" sz="2800" dirty="0" smtClean="0">
                <a:latin typeface="Helvetica" panose="020B0604020202020204" pitchFamily="34" charset="0"/>
                <a:cs typeface="Helvetica" panose="020B0604020202020204" pitchFamily="34" charset="0"/>
              </a:rPr>
              <a:t>Phone: (202) 783-7100</a:t>
            </a:r>
            <a:endParaRPr 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311468" y="1702193"/>
            <a:ext cx="2868442" cy="2853102"/>
          </a:xfrm>
          <a:prstGeom prst="rect">
            <a:avLst/>
          </a:prstGeom>
        </p:spPr>
      </p:pic>
    </p:spTree>
    <p:extLst>
      <p:ext uri="{BB962C8B-B14F-4D97-AF65-F5344CB8AC3E}">
        <p14:creationId xmlns:p14="http://schemas.microsoft.com/office/powerpoint/2010/main" val="262859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5</a:t>
            </a:fld>
            <a:endParaRPr lang="en-US" altLang="en-US" sz="1400" dirty="0" smtClean="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3" name="TextBox 2"/>
          <p:cNvSpPr txBox="1"/>
          <p:nvPr/>
        </p:nvSpPr>
        <p:spPr>
          <a:xfrm>
            <a:off x="2976113" y="759126"/>
            <a:ext cx="5943601" cy="4031873"/>
          </a:xfrm>
          <a:prstGeom prst="rect">
            <a:avLst/>
          </a:prstGeom>
          <a:noFill/>
        </p:spPr>
        <p:txBody>
          <a:bodyPr wrap="square" rtlCol="0">
            <a:spAutoFit/>
          </a:bodyPr>
          <a:lstStyle/>
          <a:p>
            <a:endParaRPr lang="en-US" sz="2000" dirty="0" smtClean="0">
              <a:latin typeface="Helvetica" panose="020B0604020202020204" pitchFamily="34" charset="0"/>
              <a:cs typeface="Helvetica" panose="020B0604020202020204" pitchFamily="34" charset="0"/>
            </a:endParaRPr>
          </a:p>
          <a:p>
            <a:r>
              <a:rPr lang="en-US" sz="2000" dirty="0" smtClean="0">
                <a:latin typeface="Helvetica" panose="020B0604020202020204" pitchFamily="34" charset="0"/>
                <a:cs typeface="Helvetica" panose="020B0604020202020204" pitchFamily="34" charset="0"/>
              </a:rPr>
              <a:t>2017 RESULTS Cameron Duncan Media Award Winner</a:t>
            </a:r>
          </a:p>
          <a:p>
            <a:endParaRPr lang="en-US" sz="2000" dirty="0">
              <a:latin typeface="Helvetica" panose="020B0604020202020204" pitchFamily="34" charset="0"/>
              <a:cs typeface="Helvetica" panose="020B0604020202020204" pitchFamily="34" charset="0"/>
            </a:endParaRPr>
          </a:p>
          <a:p>
            <a:endParaRPr lang="en-US" sz="2000" dirty="0" smtClean="0">
              <a:latin typeface="Helvetica" panose="020B0604020202020204" pitchFamily="34" charset="0"/>
              <a:cs typeface="Helvetica" panose="020B0604020202020204" pitchFamily="34" charset="0"/>
            </a:endParaRPr>
          </a:p>
          <a:p>
            <a:r>
              <a:rPr lang="en-US" sz="2000" i="1" dirty="0">
                <a:latin typeface="Helvetica" panose="020B0604020202020204" pitchFamily="34" charset="0"/>
                <a:cs typeface="Helvetica" panose="020B0604020202020204" pitchFamily="34" charset="0"/>
              </a:rPr>
              <a:t>I try to write about the intersections of everyday life and big issues. I like to invite readers to think a little differently. The topics I choose represent the things in which I take an interest, and I try to deal with them the way most folks would, sometimes seriously, sometimes with a sense of humor.</a:t>
            </a:r>
            <a:endParaRPr lang="en-US" sz="2000" dirty="0">
              <a:latin typeface="Helvetica" panose="020B0604020202020204" pitchFamily="34" charset="0"/>
              <a:cs typeface="Helvetica" panose="020B0604020202020204" pitchFamily="34" charset="0"/>
            </a:endParaRPr>
          </a:p>
          <a:p>
            <a:endParaRPr lang="en-US" dirty="0" smtClean="0"/>
          </a:p>
          <a:p>
            <a:endParaRPr lang="en-US" dirty="0"/>
          </a:p>
        </p:txBody>
      </p:sp>
      <p:sp>
        <p:nvSpPr>
          <p:cNvPr id="5" name="TextBox 4"/>
          <p:cNvSpPr txBox="1"/>
          <p:nvPr/>
        </p:nvSpPr>
        <p:spPr>
          <a:xfrm>
            <a:off x="457200" y="155275"/>
            <a:ext cx="7694762" cy="461665"/>
          </a:xfrm>
          <a:prstGeom prst="rect">
            <a:avLst/>
          </a:prstGeom>
          <a:noFill/>
        </p:spPr>
        <p:txBody>
          <a:bodyPr wrap="square" rtlCol="0">
            <a:spAutoFit/>
          </a:bodyPr>
          <a:lstStyle/>
          <a:p>
            <a:pPr algn="ctr"/>
            <a:r>
              <a:rPr lang="en-US" sz="2400" b="1" dirty="0" smtClean="0">
                <a:solidFill>
                  <a:schemeClr val="tx2"/>
                </a:solidFill>
                <a:latin typeface="Helvetica" panose="020B0604020202020204" pitchFamily="34" charset="0"/>
                <a:cs typeface="Helvetica" panose="020B0604020202020204" pitchFamily="34" charset="0"/>
              </a:rPr>
              <a:t>Jerry Large, Columnist, </a:t>
            </a:r>
            <a:r>
              <a:rPr lang="en-US" sz="2400" b="1" i="1" dirty="0" smtClean="0">
                <a:solidFill>
                  <a:schemeClr val="tx2"/>
                </a:solidFill>
                <a:latin typeface="Helvetica" panose="020B0604020202020204" pitchFamily="34" charset="0"/>
                <a:cs typeface="Helvetica" panose="020B0604020202020204" pitchFamily="34" charset="0"/>
              </a:rPr>
              <a:t>Seattle Times</a:t>
            </a:r>
            <a:endParaRPr lang="en-US" sz="2400" i="1" dirty="0">
              <a:solidFill>
                <a:schemeClr val="tx2"/>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stretch>
            <a:fillRect/>
          </a:stretch>
        </p:blipFill>
        <p:spPr>
          <a:xfrm>
            <a:off x="712333" y="1351883"/>
            <a:ext cx="2169660" cy="1977785"/>
          </a:xfrm>
          <a:prstGeom prst="rect">
            <a:avLst/>
          </a:prstGeom>
        </p:spPr>
      </p:pic>
    </p:spTree>
    <p:extLst>
      <p:ext uri="{BB962C8B-B14F-4D97-AF65-F5344CB8AC3E}">
        <p14:creationId xmlns:p14="http://schemas.microsoft.com/office/powerpoint/2010/main" val="1186042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6</a:t>
            </a:fld>
            <a:endParaRPr lang="en-US" altLang="en-US" sz="1400" dirty="0" smtClean="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4" name="Rectangle 3"/>
          <p:cNvSpPr/>
          <p:nvPr/>
        </p:nvSpPr>
        <p:spPr>
          <a:xfrm>
            <a:off x="713984" y="832104"/>
            <a:ext cx="7528142" cy="4617354"/>
          </a:xfrm>
          <a:prstGeom prst="rect">
            <a:avLst/>
          </a:prstGeom>
        </p:spPr>
        <p:txBody>
          <a:bodyPr wrap="square">
            <a:spAutoFit/>
          </a:bodyPr>
          <a:lstStyle/>
          <a:p>
            <a:pPr algn="ctr">
              <a:lnSpc>
                <a:spcPct val="114000"/>
              </a:lnSpc>
              <a:spcAft>
                <a:spcPts val="600"/>
              </a:spcAft>
            </a:pPr>
            <a:r>
              <a:rPr lang="en-US" sz="4000" b="1" dirty="0" smtClean="0">
                <a:solidFill>
                  <a:srgbClr val="58585B"/>
                </a:solidFill>
                <a:latin typeface="Helvetica" panose="020B0604020202020204" pitchFamily="34" charset="0"/>
                <a:cs typeface="Helvetica" panose="020B0604020202020204" pitchFamily="34" charset="0"/>
              </a:rPr>
              <a:t>Want to Ask a Question?</a:t>
            </a:r>
            <a:endParaRPr lang="en-US" sz="4000" b="1" dirty="0">
              <a:solidFill>
                <a:srgbClr val="58585B"/>
              </a:solidFill>
              <a:latin typeface="Helvetica" panose="020B0604020202020204" pitchFamily="34" charset="0"/>
              <a:cs typeface="Helvetica" panose="020B0604020202020204" pitchFamily="34" charset="0"/>
            </a:endParaRPr>
          </a:p>
          <a:p>
            <a:pPr marL="514350" indent="-514350">
              <a:lnSpc>
                <a:spcPct val="114000"/>
              </a:lnSpc>
              <a:spcAft>
                <a:spcPts val="600"/>
              </a:spcAft>
              <a:buFont typeface="+mj-lt"/>
              <a:buAutoNum type="arabicPeriod"/>
            </a:pPr>
            <a:r>
              <a:rPr lang="en-US" sz="2800" dirty="0">
                <a:solidFill>
                  <a:srgbClr val="58585B"/>
                </a:solidFill>
                <a:latin typeface="Helvetica" panose="020B0604020202020204" pitchFamily="34" charset="0"/>
                <a:cs typeface="Helvetica" panose="020B0604020202020204" pitchFamily="34" charset="0"/>
              </a:rPr>
              <a:t>U</a:t>
            </a:r>
            <a:r>
              <a:rPr lang="en-US" sz="2800" dirty="0" smtClean="0">
                <a:solidFill>
                  <a:srgbClr val="58585B"/>
                </a:solidFill>
                <a:latin typeface="Helvetica" panose="020B0604020202020204" pitchFamily="34" charset="0"/>
                <a:cs typeface="Helvetica" panose="020B0604020202020204" pitchFamily="34" charset="0"/>
              </a:rPr>
              <a:t>nmute </a:t>
            </a:r>
            <a:r>
              <a:rPr lang="en-US" sz="2800" dirty="0">
                <a:solidFill>
                  <a:srgbClr val="58585B"/>
                </a:solidFill>
                <a:latin typeface="Helvetica" panose="020B0604020202020204" pitchFamily="34" charset="0"/>
                <a:cs typeface="Helvetica" panose="020B0604020202020204" pitchFamily="34" charset="0"/>
              </a:rPr>
              <a:t>your line on your computer </a:t>
            </a:r>
            <a:r>
              <a:rPr lang="en-US" sz="2800" dirty="0" smtClean="0">
                <a:solidFill>
                  <a:srgbClr val="58585B"/>
                </a:solidFill>
                <a:latin typeface="Helvetica" panose="020B0604020202020204" pitchFamily="34" charset="0"/>
                <a:cs typeface="Helvetica" panose="020B0604020202020204" pitchFamily="34" charset="0"/>
              </a:rPr>
              <a:t>by clicking    in Fuze</a:t>
            </a:r>
          </a:p>
          <a:p>
            <a:pPr marL="514350" indent="-514350">
              <a:lnSpc>
                <a:spcPct val="114000"/>
              </a:lnSpc>
              <a:spcAft>
                <a:spcPts val="600"/>
              </a:spcAft>
              <a:buFont typeface="+mj-lt"/>
              <a:buAutoNum type="arabicPeriod"/>
            </a:pPr>
            <a:r>
              <a:rPr lang="en-US" sz="2800" dirty="0">
                <a:solidFill>
                  <a:srgbClr val="58585B"/>
                </a:solidFill>
                <a:latin typeface="Helvetica" panose="020B0604020202020204" pitchFamily="34" charset="0"/>
                <a:cs typeface="Helvetica" panose="020B0604020202020204" pitchFamily="34" charset="0"/>
              </a:rPr>
              <a:t>P</a:t>
            </a:r>
            <a:r>
              <a:rPr lang="en-US" sz="2800" dirty="0" smtClean="0">
                <a:solidFill>
                  <a:srgbClr val="58585B"/>
                </a:solidFill>
                <a:latin typeface="Helvetica" panose="020B0604020202020204" pitchFamily="34" charset="0"/>
                <a:cs typeface="Helvetica" panose="020B0604020202020204" pitchFamily="34" charset="0"/>
              </a:rPr>
              <a:t>ress </a:t>
            </a:r>
            <a:r>
              <a:rPr lang="en-US" sz="2800" dirty="0">
                <a:solidFill>
                  <a:srgbClr val="58585B"/>
                </a:solidFill>
                <a:latin typeface="Helvetica" panose="020B0604020202020204" pitchFamily="34" charset="0"/>
                <a:cs typeface="Helvetica" panose="020B0604020202020204" pitchFamily="34" charset="0"/>
              </a:rPr>
              <a:t>*1 on your </a:t>
            </a:r>
            <a:r>
              <a:rPr lang="en-US" sz="2800" dirty="0" smtClean="0">
                <a:solidFill>
                  <a:srgbClr val="58585B"/>
                </a:solidFill>
                <a:latin typeface="Helvetica" panose="020B0604020202020204" pitchFamily="34" charset="0"/>
                <a:cs typeface="Helvetica" panose="020B0604020202020204" pitchFamily="34" charset="0"/>
              </a:rPr>
              <a:t>phone</a:t>
            </a:r>
          </a:p>
          <a:p>
            <a:pPr marL="514350" indent="-514350">
              <a:lnSpc>
                <a:spcPct val="114000"/>
              </a:lnSpc>
              <a:spcAft>
                <a:spcPts val="600"/>
              </a:spcAft>
              <a:buFont typeface="+mj-lt"/>
              <a:buAutoNum type="arabicPeriod"/>
            </a:pPr>
            <a:r>
              <a:rPr lang="en-US" sz="2800" dirty="0" smtClean="0">
                <a:solidFill>
                  <a:srgbClr val="58585B"/>
                </a:solidFill>
                <a:latin typeface="Helvetica" panose="020B0604020202020204" pitchFamily="34" charset="0"/>
                <a:cs typeface="Helvetica" panose="020B0604020202020204" pitchFamily="34" charset="0"/>
              </a:rPr>
              <a:t>Type your question in the Chat Window in Fuze</a:t>
            </a:r>
          </a:p>
          <a:p>
            <a:pPr>
              <a:lnSpc>
                <a:spcPct val="114000"/>
              </a:lnSpc>
              <a:spcAft>
                <a:spcPts val="600"/>
              </a:spcAft>
            </a:pPr>
            <a:endParaRPr lang="en-US" sz="2800" dirty="0">
              <a:solidFill>
                <a:srgbClr val="58585B"/>
              </a:solidFill>
              <a:latin typeface="Helvetica" panose="020B0604020202020204" pitchFamily="34" charset="0"/>
              <a:cs typeface="Helvetica" panose="020B0604020202020204" pitchFamily="34" charset="0"/>
            </a:endParaRPr>
          </a:p>
          <a:p>
            <a:pPr algn="ctr">
              <a:lnSpc>
                <a:spcPct val="114000"/>
              </a:lnSpc>
              <a:spcAft>
                <a:spcPts val="600"/>
              </a:spcAft>
            </a:pPr>
            <a:r>
              <a:rPr lang="en-US" sz="2800" dirty="0">
                <a:solidFill>
                  <a:srgbClr val="58585B"/>
                </a:solidFill>
                <a:latin typeface="Helvetica" panose="020B0604020202020204" pitchFamily="34" charset="0"/>
                <a:cs typeface="Helvetica" panose="020B0604020202020204" pitchFamily="34" charset="0"/>
              </a:rPr>
              <a:t>If you are not sharing, please </a:t>
            </a:r>
            <a:r>
              <a:rPr lang="en-US" sz="2800" dirty="0" smtClean="0">
                <a:solidFill>
                  <a:srgbClr val="58585B"/>
                </a:solidFill>
                <a:latin typeface="Helvetica" panose="020B0604020202020204" pitchFamily="34" charset="0"/>
                <a:cs typeface="Helvetica" panose="020B0604020202020204" pitchFamily="34" charset="0"/>
              </a:rPr>
              <a:t>stay muted.</a:t>
            </a:r>
            <a:endParaRPr lang="en-US" sz="2800" dirty="0">
              <a:solidFill>
                <a:srgbClr val="58585B"/>
              </a:solidFill>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9855" y="2253445"/>
            <a:ext cx="256054" cy="256054"/>
          </a:xfrm>
          <a:prstGeom prst="rect">
            <a:avLst/>
          </a:prstGeom>
        </p:spPr>
      </p:pic>
    </p:spTree>
    <p:extLst>
      <p:ext uri="{BB962C8B-B14F-4D97-AF65-F5344CB8AC3E}">
        <p14:creationId xmlns:p14="http://schemas.microsoft.com/office/powerpoint/2010/main" val="1064909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7</a:t>
            </a:fld>
            <a:endParaRPr lang="en-US" altLang="en-US" sz="1400" dirty="0" smtClean="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smtClean="0">
                <a:solidFill>
                  <a:srgbClr val="E3A192"/>
                </a:solidFill>
                <a:ea typeface="ＭＳ Ｐゴシック" pitchFamily="34" charset="-128"/>
                <a:cs typeface="Helvetica" charset="0"/>
              </a:rPr>
              <a:t>RESULTS National </a:t>
            </a:r>
            <a:r>
              <a:rPr lang="en-US" altLang="en-US" sz="1400" b="1" dirty="0">
                <a:solidFill>
                  <a:srgbClr val="E3A192"/>
                </a:solidFill>
                <a:ea typeface="ＭＳ Ｐゴシック" pitchFamily="34" charset="-128"/>
                <a:cs typeface="Helvetica" charset="0"/>
              </a:rPr>
              <a:t>Webinar</a:t>
            </a:r>
          </a:p>
        </p:txBody>
      </p:sp>
      <p:sp>
        <p:nvSpPr>
          <p:cNvPr id="3" name="TextBox 2"/>
          <p:cNvSpPr txBox="1"/>
          <p:nvPr/>
        </p:nvSpPr>
        <p:spPr>
          <a:xfrm>
            <a:off x="3959525" y="973632"/>
            <a:ext cx="4641011" cy="1569660"/>
          </a:xfrm>
          <a:prstGeom prst="rect">
            <a:avLst/>
          </a:prstGeom>
          <a:noFill/>
        </p:spPr>
        <p:txBody>
          <a:bodyPr wrap="square" rtlCol="0">
            <a:spAutoFit/>
          </a:bodyPr>
          <a:lstStyle/>
          <a:p>
            <a:r>
              <a:rPr lang="en-US" sz="3200" b="1" dirty="0" smtClean="0">
                <a:solidFill>
                  <a:schemeClr val="tx2"/>
                </a:solidFill>
                <a:latin typeface="Helvetica" panose="020B0604020202020204" pitchFamily="34" charset="0"/>
                <a:cs typeface="Helvetica" panose="020B0604020202020204" pitchFamily="34" charset="0"/>
              </a:rPr>
              <a:t>John Fawcett</a:t>
            </a:r>
          </a:p>
          <a:p>
            <a:r>
              <a:rPr lang="en-US" sz="3200" b="1" dirty="0" smtClean="0">
                <a:solidFill>
                  <a:schemeClr val="tx2"/>
                </a:solidFill>
                <a:latin typeface="Helvetica" panose="020B0604020202020204" pitchFamily="34" charset="0"/>
                <a:cs typeface="Helvetica" panose="020B0604020202020204" pitchFamily="34" charset="0"/>
              </a:rPr>
              <a:t>Director, Global Policy and Advocacy</a:t>
            </a:r>
            <a:endParaRPr lang="en-US" sz="3200" b="1" dirty="0">
              <a:solidFill>
                <a:schemeClr val="accent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9052" y="973631"/>
            <a:ext cx="2694666" cy="4048095"/>
          </a:xfrm>
          <a:prstGeom prst="rect">
            <a:avLst/>
          </a:prstGeom>
        </p:spPr>
      </p:pic>
      <p:sp>
        <p:nvSpPr>
          <p:cNvPr id="5" name="TextBox 4"/>
          <p:cNvSpPr txBox="1"/>
          <p:nvPr/>
        </p:nvSpPr>
        <p:spPr>
          <a:xfrm>
            <a:off x="4037162" y="4054415"/>
            <a:ext cx="4175185" cy="954107"/>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hlinkClick r:id="rId3"/>
              </a:rPr>
              <a:t>jfawcett@results.org</a:t>
            </a:r>
            <a:endParaRPr lang="en-US" sz="2800" smtClean="0">
              <a:latin typeface="Helvetica" panose="020B0604020202020204" pitchFamily="34" charset="0"/>
              <a:cs typeface="Helvetica" panose="020B0604020202020204" pitchFamily="34" charset="0"/>
            </a:endParaRPr>
          </a:p>
          <a:p>
            <a:r>
              <a:rPr lang="en-US" sz="2800" dirty="0" smtClean="0">
                <a:latin typeface="Helvetica" panose="020B0604020202020204" pitchFamily="34" charset="0"/>
                <a:cs typeface="Helvetica" panose="020B0604020202020204" pitchFamily="34" charset="0"/>
              </a:rPr>
              <a:t>Phone: (202) 783-7100</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2638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Legislative Update</a:t>
            </a:r>
            <a:endParaRPr lang="en-US" b="1" dirty="0"/>
          </a:p>
        </p:txBody>
      </p:sp>
      <p:sp>
        <p:nvSpPr>
          <p:cNvPr id="7" name="Content Placeholder 6"/>
          <p:cNvSpPr>
            <a:spLocks noGrp="1"/>
          </p:cNvSpPr>
          <p:nvPr>
            <p:ph idx="1"/>
          </p:nvPr>
        </p:nvSpPr>
        <p:spPr/>
        <p:txBody>
          <a:bodyPr/>
          <a:lstStyle/>
          <a:p>
            <a:r>
              <a:rPr lang="en-US" dirty="0" smtClean="0"/>
              <a:t>Global Partnership Resolutions</a:t>
            </a:r>
          </a:p>
          <a:p>
            <a:pPr lvl="1"/>
            <a:r>
              <a:rPr lang="en-US" dirty="0" err="1" smtClean="0"/>
              <a:t>H.Res</a:t>
            </a:r>
            <a:r>
              <a:rPr lang="en-US" dirty="0" smtClean="0"/>
              <a:t>. 466</a:t>
            </a:r>
          </a:p>
          <a:p>
            <a:pPr lvl="1"/>
            <a:r>
              <a:rPr lang="en-US" dirty="0" err="1" smtClean="0"/>
              <a:t>S.Res</a:t>
            </a:r>
            <a:r>
              <a:rPr lang="en-US" dirty="0" smtClean="0"/>
              <a:t>. 286</a:t>
            </a:r>
          </a:p>
          <a:p>
            <a:endParaRPr lang="en-US" dirty="0"/>
          </a:p>
          <a:p>
            <a:r>
              <a:rPr lang="en-US" dirty="0" smtClean="0"/>
              <a:t>Reach Act in the House</a:t>
            </a:r>
          </a:p>
        </p:txBody>
      </p:sp>
      <p:sp>
        <p:nvSpPr>
          <p:cNvPr id="5" name="Slide Number Placeholder 4"/>
          <p:cNvSpPr>
            <a:spLocks noGrp="1"/>
          </p:cNvSpPr>
          <p:nvPr>
            <p:ph type="sldNum" sz="quarter" idx="4"/>
          </p:nvPr>
        </p:nvSpPr>
        <p:spPr/>
        <p:txBody>
          <a:bodyPr/>
          <a:lstStyle/>
          <a:p>
            <a:pPr>
              <a:defRPr/>
            </a:pPr>
            <a:fld id="{B96F3692-0876-4D64-BFD6-4BC023D64C1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68985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Global Partnership for Education</a:t>
            </a:r>
            <a:endParaRPr lang="en-US" b="1" dirty="0"/>
          </a:p>
        </p:txBody>
      </p:sp>
      <p:sp>
        <p:nvSpPr>
          <p:cNvPr id="7" name="Content Placeholder 6"/>
          <p:cNvSpPr>
            <a:spLocks noGrp="1"/>
          </p:cNvSpPr>
          <p:nvPr>
            <p:ph idx="1"/>
          </p:nvPr>
        </p:nvSpPr>
        <p:spPr/>
        <p:txBody>
          <a:bodyPr/>
          <a:lstStyle/>
          <a:p>
            <a:r>
              <a:rPr lang="en-US" dirty="0" smtClean="0"/>
              <a:t>House GPE Resolution (H.Res.466)</a:t>
            </a:r>
          </a:p>
          <a:p>
            <a:pPr lvl="1"/>
            <a:r>
              <a:rPr lang="en-US" dirty="0" smtClean="0"/>
              <a:t>36 cosponsors (11 Republicans, 25 Democrats – as of October 11)</a:t>
            </a:r>
          </a:p>
          <a:p>
            <a:pPr lvl="1"/>
            <a:r>
              <a:rPr lang="en-US" dirty="0" smtClean="0"/>
              <a:t>Goal: 150 cosponsors; at least 50 Republicans</a:t>
            </a:r>
          </a:p>
          <a:p>
            <a:r>
              <a:rPr lang="en-US" dirty="0" smtClean="0"/>
              <a:t>Senate GPE Resolution</a:t>
            </a:r>
          </a:p>
          <a:p>
            <a:pPr lvl="1"/>
            <a:r>
              <a:rPr lang="en-US" dirty="0"/>
              <a:t>J</a:t>
            </a:r>
            <a:r>
              <a:rPr lang="en-US" dirty="0" smtClean="0"/>
              <a:t>ust introduced October 5, World Teacher Day</a:t>
            </a:r>
          </a:p>
          <a:p>
            <a:pPr lvl="1"/>
            <a:r>
              <a:rPr lang="en-US" dirty="0" smtClean="0"/>
              <a:t>Co-led by Sens. Rubio and Booker</a:t>
            </a:r>
          </a:p>
          <a:p>
            <a:pPr marL="0" indent="0">
              <a:buNone/>
            </a:pPr>
            <a:endParaRPr lang="en-US" dirty="0"/>
          </a:p>
        </p:txBody>
      </p:sp>
      <p:sp>
        <p:nvSpPr>
          <p:cNvPr id="5" name="Slide Number Placeholder 4"/>
          <p:cNvSpPr>
            <a:spLocks noGrp="1"/>
          </p:cNvSpPr>
          <p:nvPr>
            <p:ph type="sldNum" sz="quarter" idx="4"/>
          </p:nvPr>
        </p:nvSpPr>
        <p:spPr/>
        <p:txBody>
          <a:bodyPr/>
          <a:lstStyle/>
          <a:p>
            <a:pPr>
              <a:defRPr/>
            </a:pPr>
            <a:fld id="{B96F3692-0876-4D64-BFD6-4BC023D64C1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87368863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Lisa Marchal</DisplayName>
        <AccountId>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2" ma:contentTypeDescription="Create a new document." ma:contentTypeScope="" ma:versionID="49d1b66e0ae59d5925ce5caa2077d8bb">
  <xsd:schema xmlns:xsd="http://www.w3.org/2001/XMLSchema" xmlns:xs="http://www.w3.org/2001/XMLSchema" xmlns:p="http://schemas.microsoft.com/office/2006/metadata/properties" xmlns:ns2="876372d7-2542-4065-ad3b-22612840f7b4" targetNamespace="http://schemas.microsoft.com/office/2006/metadata/properties" ma:root="true" ma:fieldsID="543b86bee8c888cfe64041e990e53d99" ns2:_="">
    <xsd:import namespace="876372d7-2542-4065-ad3b-22612840f7b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F1B832-EE5A-4032-AEB4-4AE550B845BF}">
  <ds:schemaRefs>
    <ds:schemaRef ds:uri="http://purl.org/dc/dcmitype/"/>
    <ds:schemaRef ds:uri="http://schemas.microsoft.com/office/infopath/2007/PartnerControls"/>
    <ds:schemaRef ds:uri="876372d7-2542-4065-ad3b-22612840f7b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5BB800-5A70-4E4E-9E28-3648C75100C9}">
  <ds:schemaRefs>
    <ds:schemaRef ds:uri="http://schemas.microsoft.com/sharepoint/v3/contenttype/forms"/>
  </ds:schemaRefs>
</ds:datastoreItem>
</file>

<file path=customXml/itemProps3.xml><?xml version="1.0" encoding="utf-8"?>
<ds:datastoreItem xmlns:ds="http://schemas.openxmlformats.org/officeDocument/2006/customXml" ds:itemID="{0D656E43-1D40-435B-A8B6-DA4D8F7E1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49574</TotalTime>
  <Words>934</Words>
  <Application>Microsoft Macintosh PowerPoint</Application>
  <PresentationFormat>On-screen Show (4:3)</PresentationFormat>
  <Paragraphs>220</Paragraphs>
  <Slides>26</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Calibri</vt:lpstr>
      <vt:lpstr>Courier New</vt:lpstr>
      <vt:lpstr>Helvetica</vt:lpstr>
      <vt:lpstr>ＭＳ Ｐゴシック</vt:lpstr>
      <vt:lpstr>Times New Roman</vt:lpstr>
      <vt:lpstr>Wingdings</vt:lpstr>
      <vt:lpstr>Arial</vt:lpstr>
      <vt:lpstr>Office Theme</vt:lpstr>
      <vt:lpstr>2_Custom Design</vt:lpstr>
      <vt:lpstr>1_CLASPStyleSet</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Legislative Update</vt:lpstr>
      <vt:lpstr>Global Partnership for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 Training </vt:lpstr>
      <vt:lpstr>Virtual Thanksgiving Feast  Friends &amp; Family Campaign</vt:lpstr>
      <vt:lpstr>Virtual Thanksgiving Feast  Friends &amp; Family Campaign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Artman</dc:creator>
  <cp:lastModifiedBy>Ken Patterson</cp:lastModifiedBy>
  <cp:revision>1046</cp:revision>
  <cp:lastPrinted>2017-10-12T01:46:12Z</cp:lastPrinted>
  <dcterms:created xsi:type="dcterms:W3CDTF">2014-08-28T20:50:18Z</dcterms:created>
  <dcterms:modified xsi:type="dcterms:W3CDTF">2017-10-14T13:16:37Z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0x0101003D0AB9154C171E409E0131327301D05C</vt:lpwstr>
  </property>
</Properties>
</file>