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8" r:id="rId5"/>
    <p:sldMasterId id="2147483684" r:id="rId6"/>
    <p:sldMasterId id="2147483695" r:id="rId7"/>
    <p:sldMasterId id="2147483760" r:id="rId8"/>
  </p:sldMasterIdLst>
  <p:notesMasterIdLst>
    <p:notesMasterId r:id="rId40"/>
  </p:notesMasterIdLst>
  <p:handoutMasterIdLst>
    <p:handoutMasterId r:id="rId41"/>
  </p:handoutMasterIdLst>
  <p:sldIdLst>
    <p:sldId id="259" r:id="rId9"/>
    <p:sldId id="731" r:id="rId10"/>
    <p:sldId id="722" r:id="rId11"/>
    <p:sldId id="728" r:id="rId12"/>
    <p:sldId id="732" r:id="rId13"/>
    <p:sldId id="717" r:id="rId14"/>
    <p:sldId id="622" r:id="rId15"/>
    <p:sldId id="702" r:id="rId16"/>
    <p:sldId id="721" r:id="rId17"/>
    <p:sldId id="719" r:id="rId18"/>
    <p:sldId id="707" r:id="rId19"/>
    <p:sldId id="713" r:id="rId20"/>
    <p:sldId id="723" r:id="rId21"/>
    <p:sldId id="724" r:id="rId22"/>
    <p:sldId id="725" r:id="rId23"/>
    <p:sldId id="733" r:id="rId24"/>
    <p:sldId id="726" r:id="rId25"/>
    <p:sldId id="258" r:id="rId26"/>
    <p:sldId id="729" r:id="rId27"/>
    <p:sldId id="730" r:id="rId28"/>
    <p:sldId id="720" r:id="rId29"/>
    <p:sldId id="727" r:id="rId30"/>
    <p:sldId id="709" r:id="rId31"/>
    <p:sldId id="701" r:id="rId32"/>
    <p:sldId id="647" r:id="rId33"/>
    <p:sldId id="676" r:id="rId34"/>
    <p:sldId id="652" r:id="rId35"/>
    <p:sldId id="716" r:id="rId36"/>
    <p:sldId id="691" r:id="rId37"/>
    <p:sldId id="586" r:id="rId38"/>
    <p:sldId id="515" r:id="rId39"/>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58585B"/>
    <a:srgbClr val="B02D1F"/>
    <a:srgbClr val="9F9FA1"/>
    <a:srgbClr val="006600"/>
    <a:srgbClr val="F76143"/>
    <a:srgbClr val="F4330C"/>
    <a:srgbClr val="B01F2D"/>
    <a:srgbClr val="898989"/>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215" autoAdjust="0"/>
    <p:restoredTop sz="65699" autoAdjust="0"/>
  </p:normalViewPr>
  <p:slideViewPr>
    <p:cSldViewPr snapToGrid="0" snapToObjects="1">
      <p:cViewPr varScale="1">
        <p:scale>
          <a:sx n="60" d="100"/>
          <a:sy n="60" d="100"/>
        </p:scale>
        <p:origin x="1214" y="3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4AEEAA9A-F5A8-4341-B776-2F6CDBEF6FFA}" type="datetimeFigureOut">
              <a:rPr lang="en-US" smtClean="0"/>
              <a:t>11/9/2018</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0005275D-303A-417E-9A01-FA10F403DBAE}" type="slidenum">
              <a:rPr lang="en-US" smtClean="0"/>
              <a:t>‹#›</a:t>
            </a:fld>
            <a:endParaRPr lang="en-US" dirty="0"/>
          </a:p>
        </p:txBody>
      </p:sp>
    </p:spTree>
    <p:extLst>
      <p:ext uri="{BB962C8B-B14F-4D97-AF65-F5344CB8AC3E}">
        <p14:creationId xmlns:p14="http://schemas.microsoft.com/office/powerpoint/2010/main" val="21391702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1F8C0E6-F0C7-478E-8A01-4B7094FD38FC}" type="datetimeFigureOut">
              <a:rPr lang="en-US" smtClean="0"/>
              <a:t>11/9/2018</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7492179-49F8-43CF-BF00-5960C382394E}" type="slidenum">
              <a:rPr lang="en-US" smtClean="0"/>
              <a:t>‹#›</a:t>
            </a:fld>
            <a:endParaRPr lang="en-US" dirty="0"/>
          </a:p>
        </p:txBody>
      </p:sp>
    </p:spTree>
    <p:extLst>
      <p:ext uri="{BB962C8B-B14F-4D97-AF65-F5344CB8AC3E}">
        <p14:creationId xmlns:p14="http://schemas.microsoft.com/office/powerpoint/2010/main" val="385873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492179-49F8-43CF-BF00-5960C382394E}" type="slidenum">
              <a:rPr lang="en-US" smtClean="0"/>
              <a:t>1</a:t>
            </a:fld>
            <a:endParaRPr lang="en-US" dirty="0"/>
          </a:p>
        </p:txBody>
      </p:sp>
    </p:spTree>
    <p:extLst>
      <p:ext uri="{BB962C8B-B14F-4D97-AF65-F5344CB8AC3E}">
        <p14:creationId xmlns:p14="http://schemas.microsoft.com/office/powerpoint/2010/main" val="2260277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Contact people who previously expressed interest</a:t>
            </a:r>
          </a:p>
        </p:txBody>
      </p:sp>
      <p:sp>
        <p:nvSpPr>
          <p:cNvPr id="4" name="Slide Number Placeholder 3"/>
          <p:cNvSpPr>
            <a:spLocks noGrp="1"/>
          </p:cNvSpPr>
          <p:nvPr>
            <p:ph type="sldNum" sz="quarter" idx="5"/>
          </p:nvPr>
        </p:nvSpPr>
        <p:spPr/>
        <p:txBody>
          <a:bodyPr/>
          <a:lstStyle/>
          <a:p>
            <a:fld id="{47492179-49F8-43CF-BF00-5960C382394E}" type="slidenum">
              <a:rPr lang="en-US" smtClean="0"/>
              <a:t>3</a:t>
            </a:fld>
            <a:endParaRPr lang="en-US" dirty="0"/>
          </a:p>
        </p:txBody>
      </p:sp>
    </p:spTree>
    <p:extLst>
      <p:ext uri="{BB962C8B-B14F-4D97-AF65-F5344CB8AC3E}">
        <p14:creationId xmlns:p14="http://schemas.microsoft.com/office/powerpoint/2010/main" val="3040124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Contact people who previously expressed interest</a:t>
            </a:r>
          </a:p>
        </p:txBody>
      </p:sp>
      <p:sp>
        <p:nvSpPr>
          <p:cNvPr id="4" name="Slide Number Placeholder 3"/>
          <p:cNvSpPr>
            <a:spLocks noGrp="1"/>
          </p:cNvSpPr>
          <p:nvPr>
            <p:ph type="sldNum" sz="quarter" idx="5"/>
          </p:nvPr>
        </p:nvSpPr>
        <p:spPr/>
        <p:txBody>
          <a:bodyPr/>
          <a:lstStyle/>
          <a:p>
            <a:fld id="{47492179-49F8-43CF-BF00-5960C382394E}" type="slidenum">
              <a:rPr lang="en-US" smtClean="0"/>
              <a:t>9</a:t>
            </a:fld>
            <a:endParaRPr lang="en-US" dirty="0"/>
          </a:p>
        </p:txBody>
      </p:sp>
    </p:spTree>
    <p:extLst>
      <p:ext uri="{BB962C8B-B14F-4D97-AF65-F5344CB8AC3E}">
        <p14:creationId xmlns:p14="http://schemas.microsoft.com/office/powerpoint/2010/main" val="4109049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Contact people who previously expressed interest</a:t>
            </a:r>
          </a:p>
        </p:txBody>
      </p:sp>
      <p:sp>
        <p:nvSpPr>
          <p:cNvPr id="4" name="Slide Number Placeholder 3"/>
          <p:cNvSpPr>
            <a:spLocks noGrp="1"/>
          </p:cNvSpPr>
          <p:nvPr>
            <p:ph type="sldNum" sz="quarter" idx="5"/>
          </p:nvPr>
        </p:nvSpPr>
        <p:spPr/>
        <p:txBody>
          <a:bodyPr/>
          <a:lstStyle/>
          <a:p>
            <a:fld id="{47492179-49F8-43CF-BF00-5960C382394E}" type="slidenum">
              <a:rPr lang="en-US" smtClean="0"/>
              <a:t>11</a:t>
            </a:fld>
            <a:endParaRPr lang="en-US" dirty="0"/>
          </a:p>
        </p:txBody>
      </p:sp>
    </p:spTree>
    <p:extLst>
      <p:ext uri="{BB962C8B-B14F-4D97-AF65-F5344CB8AC3E}">
        <p14:creationId xmlns:p14="http://schemas.microsoft.com/office/powerpoint/2010/main" val="3394828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Contact people who previously expressed interest</a:t>
            </a:r>
          </a:p>
        </p:txBody>
      </p:sp>
      <p:sp>
        <p:nvSpPr>
          <p:cNvPr id="4" name="Slide Number Placeholder 3"/>
          <p:cNvSpPr>
            <a:spLocks noGrp="1"/>
          </p:cNvSpPr>
          <p:nvPr>
            <p:ph type="sldNum" sz="quarter" idx="5"/>
          </p:nvPr>
        </p:nvSpPr>
        <p:spPr/>
        <p:txBody>
          <a:bodyPr/>
          <a:lstStyle/>
          <a:p>
            <a:fld id="{47492179-49F8-43CF-BF00-5960C382394E}" type="slidenum">
              <a:rPr lang="en-US" smtClean="0"/>
              <a:t>13</a:t>
            </a:fld>
            <a:endParaRPr lang="en-US" dirty="0"/>
          </a:p>
        </p:txBody>
      </p:sp>
    </p:spTree>
    <p:extLst>
      <p:ext uri="{BB962C8B-B14F-4D97-AF65-F5344CB8AC3E}">
        <p14:creationId xmlns:p14="http://schemas.microsoft.com/office/powerpoint/2010/main" val="750366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Contact people who previously expressed interest</a:t>
            </a:r>
          </a:p>
        </p:txBody>
      </p:sp>
      <p:sp>
        <p:nvSpPr>
          <p:cNvPr id="4" name="Slide Number Placeholder 3"/>
          <p:cNvSpPr>
            <a:spLocks noGrp="1"/>
          </p:cNvSpPr>
          <p:nvPr>
            <p:ph type="sldNum" sz="quarter" idx="5"/>
          </p:nvPr>
        </p:nvSpPr>
        <p:spPr/>
        <p:txBody>
          <a:bodyPr/>
          <a:lstStyle/>
          <a:p>
            <a:fld id="{47492179-49F8-43CF-BF00-5960C382394E}" type="slidenum">
              <a:rPr lang="en-US" smtClean="0"/>
              <a:t>14</a:t>
            </a:fld>
            <a:endParaRPr lang="en-US" dirty="0"/>
          </a:p>
        </p:txBody>
      </p:sp>
    </p:spTree>
    <p:extLst>
      <p:ext uri="{BB962C8B-B14F-4D97-AF65-F5344CB8AC3E}">
        <p14:creationId xmlns:p14="http://schemas.microsoft.com/office/powerpoint/2010/main" val="3623925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our expansion team, </a:t>
            </a:r>
            <a:r>
              <a:rPr lang="en-US" dirty="0" err="1"/>
              <a:t>VolunteerMatch</a:t>
            </a:r>
            <a:r>
              <a:rPr lang="en-US" dirty="0"/>
              <a:t> is our best source of new leads.</a:t>
            </a:r>
          </a:p>
          <a:p>
            <a:r>
              <a:rPr lang="en-US" dirty="0"/>
              <a:t>Invite Katie Brooks tell us about his experience finding RESULTS via </a:t>
            </a:r>
            <a:r>
              <a:rPr lang="en-US" dirty="0" err="1"/>
              <a:t>VolunteerMatch</a:t>
            </a:r>
            <a:r>
              <a:rPr lang="en-US" dirty="0"/>
              <a:t>.</a:t>
            </a:r>
          </a:p>
        </p:txBody>
      </p:sp>
      <p:sp>
        <p:nvSpPr>
          <p:cNvPr id="4" name="Slide Number Placeholder 3"/>
          <p:cNvSpPr>
            <a:spLocks noGrp="1"/>
          </p:cNvSpPr>
          <p:nvPr>
            <p:ph type="sldNum" sz="quarter" idx="5"/>
          </p:nvPr>
        </p:nvSpPr>
        <p:spPr/>
        <p:txBody>
          <a:bodyPr/>
          <a:lstStyle/>
          <a:p>
            <a:fld id="{47492179-49F8-43CF-BF00-5960C382394E}" type="slidenum">
              <a:rPr lang="en-US" smtClean="0"/>
              <a:t>15</a:t>
            </a:fld>
            <a:endParaRPr lang="en-US" dirty="0"/>
          </a:p>
        </p:txBody>
      </p:sp>
    </p:spTree>
    <p:extLst>
      <p:ext uri="{BB962C8B-B14F-4D97-AF65-F5344CB8AC3E}">
        <p14:creationId xmlns:p14="http://schemas.microsoft.com/office/powerpoint/2010/main" val="1600902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our expansion team, </a:t>
            </a:r>
            <a:r>
              <a:rPr lang="en-US" dirty="0" err="1"/>
              <a:t>VolunteerMatch</a:t>
            </a:r>
            <a:r>
              <a:rPr lang="en-US" dirty="0"/>
              <a:t> is our best source of new leads.</a:t>
            </a:r>
          </a:p>
          <a:p>
            <a:r>
              <a:rPr lang="en-US" dirty="0"/>
              <a:t>Invite Katie Brooks tell us about his experience finding RESULTS via </a:t>
            </a:r>
            <a:r>
              <a:rPr lang="en-US" dirty="0" err="1"/>
              <a:t>VolunteerMatch</a:t>
            </a:r>
            <a:r>
              <a:rPr lang="en-US" dirty="0"/>
              <a:t>.</a:t>
            </a:r>
          </a:p>
        </p:txBody>
      </p:sp>
      <p:sp>
        <p:nvSpPr>
          <p:cNvPr id="4" name="Slide Number Placeholder 3"/>
          <p:cNvSpPr>
            <a:spLocks noGrp="1"/>
          </p:cNvSpPr>
          <p:nvPr>
            <p:ph type="sldNum" sz="quarter" idx="5"/>
          </p:nvPr>
        </p:nvSpPr>
        <p:spPr/>
        <p:txBody>
          <a:bodyPr/>
          <a:lstStyle/>
          <a:p>
            <a:fld id="{47492179-49F8-43CF-BF00-5960C382394E}" type="slidenum">
              <a:rPr lang="en-US" smtClean="0"/>
              <a:t>16</a:t>
            </a:fld>
            <a:endParaRPr lang="en-US" dirty="0"/>
          </a:p>
        </p:txBody>
      </p:sp>
    </p:spTree>
    <p:extLst>
      <p:ext uri="{BB962C8B-B14F-4D97-AF65-F5344CB8AC3E}">
        <p14:creationId xmlns:p14="http://schemas.microsoft.com/office/powerpoint/2010/main" val="3001366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accent1"/>
                </a:solidFill>
                <a:latin typeface="Helvetica"/>
                <a:cs typeface="Helvetica"/>
              </a:defRPr>
            </a:lvl1pPr>
          </a:lstStyle>
          <a:p>
            <a:r>
              <a:rPr lang="en-US" dirty="0"/>
              <a:t>Click to edit title</a:t>
            </a:r>
          </a:p>
        </p:txBody>
      </p:sp>
      <p:sp>
        <p:nvSpPr>
          <p:cNvPr id="3" name="Content Placeholder 2"/>
          <p:cNvSpPr>
            <a:spLocks noGrp="1"/>
          </p:cNvSpPr>
          <p:nvPr>
            <p:ph idx="1" hasCustomPrompt="1"/>
          </p:nvPr>
        </p:nvSpPr>
        <p:spPr/>
        <p:txBody>
          <a:bodyPr/>
          <a:lstStyle>
            <a:lvl1pPr>
              <a:defRPr>
                <a:solidFill>
                  <a:schemeClr val="accent4"/>
                </a:solidFill>
                <a:latin typeface="Helvetica"/>
                <a:cs typeface="Helvetica"/>
              </a:defRPr>
            </a:lvl1pPr>
            <a:lvl2pPr marL="742950" indent="-285750">
              <a:buFont typeface="Courier New"/>
              <a:buChar char="o"/>
              <a:defRPr>
                <a:solidFill>
                  <a:schemeClr val="accent4"/>
                </a:solidFill>
                <a:latin typeface="Helvetica"/>
                <a:cs typeface="Helvetica"/>
              </a:defRPr>
            </a:lvl2pPr>
            <a:lvl3pPr>
              <a:defRPr>
                <a:solidFill>
                  <a:schemeClr val="accent4"/>
                </a:solidFill>
                <a:latin typeface="Helvetica"/>
                <a:cs typeface="Helvetica"/>
              </a:defRPr>
            </a:lvl3pPr>
            <a:lvl4pPr marL="1600200" indent="-228600">
              <a:buFont typeface="Courier New"/>
              <a:buChar char="o"/>
              <a:defRPr>
                <a:solidFill>
                  <a:schemeClr val="accent4"/>
                </a:solidFill>
                <a:latin typeface="Helvetica"/>
                <a:cs typeface="Helvetica"/>
              </a:defRPr>
            </a:lvl4pPr>
            <a:lvl5pPr>
              <a:defRPr>
                <a:latin typeface="Helvetica"/>
                <a:cs typeface="Helvetica"/>
              </a:defRPr>
            </a:lvl5pPr>
          </a:lstStyle>
          <a:p>
            <a:pPr lvl="0"/>
            <a:r>
              <a:rPr lang="en-US" dirty="0"/>
              <a:t>Click to edit text</a:t>
            </a:r>
          </a:p>
          <a:p>
            <a:pPr lvl="1"/>
            <a:r>
              <a:rPr lang="en-US" dirty="0"/>
              <a:t>Second level</a:t>
            </a:r>
          </a:p>
          <a:p>
            <a:pPr lvl="2"/>
            <a:r>
              <a:rPr lang="en-US" dirty="0"/>
              <a:t>Third level</a:t>
            </a:r>
          </a:p>
          <a:p>
            <a:pPr lvl="3"/>
            <a:r>
              <a:rPr lang="en-US" dirty="0"/>
              <a:t>Fourth level</a:t>
            </a:r>
          </a:p>
        </p:txBody>
      </p:sp>
      <p:sp>
        <p:nvSpPr>
          <p:cNvPr id="4" name="Slide Number Placeholder 4"/>
          <p:cNvSpPr>
            <a:spLocks noGrp="1"/>
          </p:cNvSpPr>
          <p:nvPr>
            <p:ph type="sldNum" sz="quarter" idx="4"/>
          </p:nvPr>
        </p:nvSpPr>
        <p:spPr>
          <a:xfrm>
            <a:off x="0" y="-6350"/>
            <a:ext cx="457200" cy="365125"/>
          </a:xfrm>
          <a:prstGeom prst="rect">
            <a:avLst/>
          </a:prstGeom>
        </p:spPr>
        <p:txBody>
          <a:bodyPr vert="horz" lIns="91440" tIns="45720" rIns="91440" bIns="45720" rtlCol="0" anchor="ctr"/>
          <a:lstStyle>
            <a:lvl1pPr algn="l">
              <a:defRPr sz="1400">
                <a:solidFill>
                  <a:schemeClr val="tx1">
                    <a:tint val="75000"/>
                  </a:schemeClr>
                </a:solidFill>
              </a:defRPr>
            </a:lvl1pPr>
          </a:lstStyle>
          <a:p>
            <a:fld id="{CB84E56B-342A-4DC0-9920-D07A8AAB6938}" type="slidenum">
              <a:rPr lang="en-US" smtClean="0"/>
              <a:pPr/>
              <a:t>‹#›</a:t>
            </a:fld>
            <a:endParaRPr lang="en-US" dirty="0"/>
          </a:p>
        </p:txBody>
      </p:sp>
    </p:spTree>
    <p:extLst>
      <p:ext uri="{BB962C8B-B14F-4D97-AF65-F5344CB8AC3E}">
        <p14:creationId xmlns:p14="http://schemas.microsoft.com/office/powerpoint/2010/main" val="2908293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dirty="0">
                <a:solidFill>
                  <a:srgbClr val="560000"/>
                </a:solidFill>
                <a:latin typeface="+mn-lt"/>
                <a:cs typeface="+mn-cs"/>
              </a:defRPr>
            </a:lvl1pPr>
          </a:lstStyle>
          <a:p>
            <a:pPr defTabSz="914400">
              <a:defRPr/>
            </a:pPr>
            <a:endParaRPr lang="en-US" dirty="0"/>
          </a:p>
        </p:txBody>
      </p:sp>
      <p:sp>
        <p:nvSpPr>
          <p:cNvPr id="3" name="Footer Placeholder 4"/>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dirty="0">
                <a:solidFill>
                  <a:srgbClr val="560000"/>
                </a:solidFill>
                <a:latin typeface="+mn-lt"/>
                <a:cs typeface="+mn-cs"/>
              </a:defRPr>
            </a:lvl1pPr>
          </a:lstStyle>
          <a:p>
            <a:pPr defTabSz="914400">
              <a:defRPr/>
            </a:pPr>
            <a:endParaRPr lang="en-US" dirty="0"/>
          </a:p>
        </p:txBody>
      </p:sp>
      <p:sp>
        <p:nvSpPr>
          <p:cNvPr id="4" name="Slide Number Placeholder 5"/>
          <p:cNvSpPr>
            <a:spLocks noGrp="1"/>
          </p:cNvSpPr>
          <p:nvPr>
            <p:ph type="sldNum" sz="quarter" idx="12"/>
          </p:nvPr>
        </p:nvSpPr>
        <p:spPr/>
        <p:txBody>
          <a:bodyPr/>
          <a:lstStyle>
            <a:lvl1pPr>
              <a:defRPr/>
            </a:lvl1pPr>
          </a:lstStyle>
          <a:p>
            <a:fld id="{CB4CCC71-9D8E-4BB4-9CDB-A0DD738B6F0D}" type="slidenum">
              <a:rPr lang="en-US" altLang="en-US"/>
              <a:pPr/>
              <a:t>‹#›</a:t>
            </a:fld>
            <a:endParaRPr lang="en-US" altLang="en-US" dirty="0"/>
          </a:p>
        </p:txBody>
      </p:sp>
    </p:spTree>
    <p:extLst>
      <p:ext uri="{BB962C8B-B14F-4D97-AF65-F5344CB8AC3E}">
        <p14:creationId xmlns:p14="http://schemas.microsoft.com/office/powerpoint/2010/main" val="1451869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accent1"/>
                </a:solidFill>
                <a:latin typeface="Helvetica"/>
                <a:cs typeface="Helvetica"/>
              </a:defRPr>
            </a:lvl1pPr>
          </a:lstStyle>
          <a:p>
            <a:r>
              <a:rPr lang="en-US" dirty="0"/>
              <a:t>Click to edit title</a:t>
            </a:r>
          </a:p>
        </p:txBody>
      </p:sp>
      <p:sp>
        <p:nvSpPr>
          <p:cNvPr id="3" name="Content Placeholder 2"/>
          <p:cNvSpPr>
            <a:spLocks noGrp="1"/>
          </p:cNvSpPr>
          <p:nvPr>
            <p:ph idx="1" hasCustomPrompt="1"/>
          </p:nvPr>
        </p:nvSpPr>
        <p:spPr/>
        <p:txBody>
          <a:bodyPr/>
          <a:lstStyle>
            <a:lvl1pPr>
              <a:defRPr>
                <a:solidFill>
                  <a:schemeClr val="accent4"/>
                </a:solidFill>
                <a:latin typeface="Helvetica"/>
                <a:cs typeface="Helvetica"/>
              </a:defRPr>
            </a:lvl1pPr>
            <a:lvl2pPr marL="742950" indent="-285750">
              <a:buFont typeface="Courier New"/>
              <a:buChar char="o"/>
              <a:defRPr>
                <a:solidFill>
                  <a:schemeClr val="accent4"/>
                </a:solidFill>
                <a:latin typeface="Helvetica"/>
                <a:cs typeface="Helvetica"/>
              </a:defRPr>
            </a:lvl2pPr>
            <a:lvl3pPr>
              <a:defRPr>
                <a:solidFill>
                  <a:schemeClr val="accent4"/>
                </a:solidFill>
                <a:latin typeface="Helvetica"/>
                <a:cs typeface="Helvetica"/>
              </a:defRPr>
            </a:lvl3pPr>
            <a:lvl4pPr marL="1600200" indent="-228600">
              <a:buFont typeface="Courier New"/>
              <a:buChar char="o"/>
              <a:defRPr>
                <a:solidFill>
                  <a:schemeClr val="accent4"/>
                </a:solidFill>
                <a:latin typeface="Helvetica"/>
                <a:cs typeface="Helvetica"/>
              </a:defRPr>
            </a:lvl4pPr>
            <a:lvl5pPr>
              <a:defRPr>
                <a:latin typeface="Helvetica"/>
                <a:cs typeface="Helvetica"/>
              </a:defRPr>
            </a:lvl5pPr>
          </a:lstStyle>
          <a:p>
            <a:pPr lvl="0"/>
            <a:r>
              <a:rPr lang="en-US" dirty="0"/>
              <a:t>Click to edit text</a:t>
            </a:r>
          </a:p>
          <a:p>
            <a:pPr lvl="1"/>
            <a:r>
              <a:rPr lang="en-US" dirty="0"/>
              <a:t>Second level</a:t>
            </a:r>
          </a:p>
          <a:p>
            <a:pPr lvl="2"/>
            <a:r>
              <a:rPr lang="en-US" dirty="0"/>
              <a:t>Third level</a:t>
            </a:r>
          </a:p>
          <a:p>
            <a:pPr lvl="3"/>
            <a:r>
              <a:rPr lang="en-US" dirty="0"/>
              <a:t>Fourth level</a:t>
            </a:r>
          </a:p>
        </p:txBody>
      </p:sp>
      <p:sp>
        <p:nvSpPr>
          <p:cNvPr id="4" name="Slide Number Placeholder 4"/>
          <p:cNvSpPr>
            <a:spLocks noGrp="1"/>
          </p:cNvSpPr>
          <p:nvPr>
            <p:ph type="sldNum" sz="quarter" idx="4"/>
          </p:nvPr>
        </p:nvSpPr>
        <p:spPr>
          <a:xfrm>
            <a:off x="0" y="-6350"/>
            <a:ext cx="457200" cy="365125"/>
          </a:xfrm>
          <a:prstGeom prst="rect">
            <a:avLst/>
          </a:prstGeom>
        </p:spPr>
        <p:txBody>
          <a:bodyPr vert="horz" lIns="91440" tIns="45720" rIns="91440" bIns="45720" rtlCol="0" anchor="ctr"/>
          <a:lstStyle>
            <a:lvl1pPr algn="l">
              <a:defRPr sz="1400">
                <a:solidFill>
                  <a:schemeClr val="tx1">
                    <a:tint val="75000"/>
                  </a:schemeClr>
                </a:solidFill>
              </a:defRPr>
            </a:lvl1pPr>
          </a:lstStyle>
          <a:p>
            <a:fld id="{CB84E56B-342A-4DC0-9920-D07A8AAB693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8113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11766" y="4984276"/>
            <a:ext cx="8218851" cy="1564477"/>
          </a:xfrm>
        </p:spPr>
        <p:txBody>
          <a:bodyPr/>
          <a:lstStyle>
            <a:lvl1pPr marL="0" indent="0" algn="l">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text</a:t>
            </a:r>
          </a:p>
        </p:txBody>
      </p:sp>
      <p:sp>
        <p:nvSpPr>
          <p:cNvPr id="12" name="Picture Placeholder 11"/>
          <p:cNvSpPr>
            <a:spLocks noGrp="1"/>
          </p:cNvSpPr>
          <p:nvPr>
            <p:ph type="pic" sz="quarter" idx="10"/>
          </p:nvPr>
        </p:nvSpPr>
        <p:spPr>
          <a:xfrm>
            <a:off x="0" y="0"/>
            <a:ext cx="9144000" cy="4683125"/>
          </a:xfrm>
        </p:spPr>
        <p:txBody>
          <a:bodyPr/>
          <a:lstStyle/>
          <a:p>
            <a:endParaRPr lang="en-US" dirty="0"/>
          </a:p>
        </p:txBody>
      </p:sp>
      <p:sp>
        <p:nvSpPr>
          <p:cNvPr id="4" name="Slide Number Placeholder 4"/>
          <p:cNvSpPr>
            <a:spLocks noGrp="1"/>
          </p:cNvSpPr>
          <p:nvPr>
            <p:ph type="sldNum" sz="quarter" idx="4"/>
          </p:nvPr>
        </p:nvSpPr>
        <p:spPr>
          <a:xfrm>
            <a:off x="0" y="-6350"/>
            <a:ext cx="457200" cy="365125"/>
          </a:xfrm>
          <a:prstGeom prst="rect">
            <a:avLst/>
          </a:prstGeom>
        </p:spPr>
        <p:txBody>
          <a:bodyPr vert="horz" lIns="91440" tIns="45720" rIns="91440" bIns="45720" rtlCol="0" anchor="ctr"/>
          <a:lstStyle>
            <a:lvl1pPr algn="l">
              <a:defRPr sz="1400">
                <a:solidFill>
                  <a:schemeClr val="tx1">
                    <a:tint val="75000"/>
                  </a:schemeClr>
                </a:solidFill>
              </a:defRPr>
            </a:lvl1pPr>
          </a:lstStyle>
          <a:p>
            <a:fld id="{CB84E56B-342A-4DC0-9920-D07A8AAB693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95015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4852" y="4402163"/>
            <a:ext cx="7772400" cy="1470025"/>
          </a:xfrm>
        </p:spPr>
        <p:txBody>
          <a:bodyPr anchor="t"/>
          <a:lstStyle>
            <a:lvl1pPr algn="l">
              <a:defRPr>
                <a:solidFill>
                  <a:srgbClr val="58585B"/>
                </a:solidFill>
                <a:latin typeface="Helvetica"/>
              </a:defRPr>
            </a:lvl1pPr>
          </a:lstStyle>
          <a:p>
            <a:r>
              <a:rPr lang="en-US" dirty="0"/>
              <a:t>Click to edit title</a:t>
            </a:r>
          </a:p>
        </p:txBody>
      </p:sp>
      <p:sp>
        <p:nvSpPr>
          <p:cNvPr id="3" name="Slide Number Placeholder 4"/>
          <p:cNvSpPr>
            <a:spLocks noGrp="1"/>
          </p:cNvSpPr>
          <p:nvPr>
            <p:ph type="sldNum" sz="quarter" idx="4"/>
          </p:nvPr>
        </p:nvSpPr>
        <p:spPr>
          <a:xfrm>
            <a:off x="0" y="6492875"/>
            <a:ext cx="457200" cy="365125"/>
          </a:xfrm>
          <a:prstGeom prst="rect">
            <a:avLst/>
          </a:prstGeom>
        </p:spPr>
        <p:txBody>
          <a:bodyPr vert="horz" lIns="91440" tIns="45720" rIns="91440" bIns="45720" rtlCol="0" anchor="ctr"/>
          <a:lstStyle>
            <a:lvl1pPr algn="l">
              <a:defRPr sz="1400">
                <a:solidFill>
                  <a:schemeClr val="tx1">
                    <a:tint val="75000"/>
                  </a:schemeClr>
                </a:solidFill>
              </a:defRPr>
            </a:lvl1pPr>
          </a:lstStyle>
          <a:p>
            <a:fld id="{CB84E56B-342A-4DC0-9920-D07A8AAB6938}" type="slidenum">
              <a:rPr lang="en-US" smtClean="0"/>
              <a:pPr/>
              <a:t>‹#›</a:t>
            </a:fld>
            <a:endParaRPr lang="en-US" dirty="0"/>
          </a:p>
        </p:txBody>
      </p:sp>
    </p:spTree>
    <p:extLst>
      <p:ext uri="{BB962C8B-B14F-4D97-AF65-F5344CB8AC3E}">
        <p14:creationId xmlns:p14="http://schemas.microsoft.com/office/powerpoint/2010/main" val="430443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b="1" dirty="0">
              <a:solidFill>
                <a:srgbClr val="560000"/>
              </a:solidFill>
            </a:endParaRPr>
          </a:p>
        </p:txBody>
      </p:sp>
      <p:sp>
        <p:nvSpPr>
          <p:cNvPr id="4" name="Rectangle 3"/>
          <p:cNvSpPr/>
          <p:nvPr/>
        </p:nvSpPr>
        <p:spPr>
          <a:xfrm>
            <a:off x="0" y="3733800"/>
            <a:ext cx="9144000" cy="3124200"/>
          </a:xfrm>
          <a:prstGeom prst="rect">
            <a:avLst/>
          </a:prstGeom>
          <a:solidFill>
            <a:srgbClr val="B4B4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560000"/>
              </a:solidFill>
            </a:endParaRPr>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2022477"/>
            <a:ext cx="3352800"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flipV="1">
            <a:off x="0" y="6811965"/>
            <a:ext cx="9144000" cy="46037"/>
          </a:xfrm>
          <a:prstGeom prst="rect">
            <a:avLst/>
          </a:prstGeom>
          <a:solidFill>
            <a:srgbClr val="6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560000"/>
              </a:solidFill>
            </a:endParaRPr>
          </a:p>
        </p:txBody>
      </p:sp>
      <p:sp>
        <p:nvSpPr>
          <p:cNvPr id="13" name="Title Placeholder 1"/>
          <p:cNvSpPr>
            <a:spLocks noGrp="1"/>
          </p:cNvSpPr>
          <p:nvPr>
            <p:ph type="title"/>
          </p:nvPr>
        </p:nvSpPr>
        <p:spPr>
          <a:xfrm>
            <a:off x="304800" y="4038600"/>
            <a:ext cx="8534400" cy="609600"/>
          </a:xfrm>
          <a:prstGeom prst="rect">
            <a:avLst/>
          </a:prstGeom>
        </p:spPr>
        <p:txBody>
          <a:bodyPr anchor="b" anchorCtr="0"/>
          <a:lstStyle>
            <a:lvl1pPr>
              <a:defRPr>
                <a:latin typeface="Arial" pitchFamily="34" charset="0"/>
                <a:cs typeface="Arial"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866453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0" y="1371600"/>
            <a:ext cx="9144000" cy="152400"/>
          </a:xfrm>
          <a:prstGeom prst="rect">
            <a:avLst/>
          </a:prstGeom>
          <a:solidFill>
            <a:srgbClr val="6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560000"/>
              </a:solidFill>
            </a:endParaRPr>
          </a:p>
        </p:txBody>
      </p:sp>
      <p:sp>
        <p:nvSpPr>
          <p:cNvPr id="2" name="Title 1"/>
          <p:cNvSpPr>
            <a:spLocks noGrp="1"/>
          </p:cNvSpPr>
          <p:nvPr>
            <p:ph type="title"/>
          </p:nvPr>
        </p:nvSpPr>
        <p:spPr/>
        <p:txBody>
          <a:bodyPr>
            <a:scene3d>
              <a:camera prst="orthographicFront"/>
              <a:lightRig rig="threePt" dir="t"/>
            </a:scene3d>
            <a:sp3d extrusionH="57150">
              <a:bevelT w="38100" h="38100"/>
            </a:sp3d>
          </a:bodyPr>
          <a:lstStyle>
            <a:lvl1pPr>
              <a:defRPr>
                <a:effectLst>
                  <a:outerShdw blurRad="50800" dist="38100" dir="2700000" algn="tl" rotWithShape="0">
                    <a:prstClr val="black">
                      <a:alpha val="40000"/>
                    </a:prstClr>
                  </a:outerShdw>
                </a:effectLst>
                <a:latin typeface="Arial" pitchFamily="34" charset="0"/>
                <a:cs typeface="Arial"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0"/>
          </p:nvPr>
        </p:nvSpPr>
        <p:spPr>
          <a:xfrm>
            <a:off x="6553200" y="6400800"/>
            <a:ext cx="2133600" cy="349250"/>
          </a:xfrm>
        </p:spPr>
        <p:txBody>
          <a:bodyPr/>
          <a:lstStyle>
            <a:lvl1pPr>
              <a:defRPr>
                <a:solidFill>
                  <a:srgbClr val="701400"/>
                </a:solidFill>
              </a:defRPr>
            </a:lvl1pPr>
          </a:lstStyle>
          <a:p>
            <a:fld id="{647F7E6F-8FB5-4F6C-B5FB-1C8A02FA70CA}" type="slidenum">
              <a:rPr lang="en-US" altLang="en-US"/>
              <a:pPr/>
              <a:t>‹#›</a:t>
            </a:fld>
            <a:endParaRPr lang="en-US" altLang="en-US" dirty="0"/>
          </a:p>
        </p:txBody>
      </p:sp>
    </p:spTree>
    <p:extLst>
      <p:ext uri="{BB962C8B-B14F-4D97-AF65-F5344CB8AC3E}">
        <p14:creationId xmlns:p14="http://schemas.microsoft.com/office/powerpoint/2010/main" val="2415121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p:nvSpPr>
        <p:spPr>
          <a:xfrm>
            <a:off x="0" y="1371600"/>
            <a:ext cx="9144000" cy="152400"/>
          </a:xfrm>
          <a:prstGeom prst="rect">
            <a:avLst/>
          </a:prstGeom>
          <a:solidFill>
            <a:srgbClr val="6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560000"/>
              </a:solidFill>
            </a:endParaRPr>
          </a:p>
        </p:txBody>
      </p:sp>
      <p:sp>
        <p:nvSpPr>
          <p:cNvPr id="2" name="Title 1"/>
          <p:cNvSpPr>
            <a:spLocks noGrp="1"/>
          </p:cNvSpPr>
          <p:nvPr>
            <p:ph type="title"/>
          </p:nvPr>
        </p:nvSpPr>
        <p:spPr/>
        <p:txBody>
          <a:bodyPr>
            <a:scene3d>
              <a:camera prst="orthographicFront"/>
              <a:lightRig rig="threePt" dir="t"/>
            </a:scene3d>
            <a:sp3d extrusionH="57150">
              <a:bevelT w="38100" h="38100"/>
            </a:sp3d>
          </a:bodyPr>
          <a:lstStyle>
            <a:lvl1pPr>
              <a:defRPr>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2"/>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2"/>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4"/>
          <p:cNvSpPr>
            <a:spLocks noGrp="1"/>
          </p:cNvSpPr>
          <p:nvPr>
            <p:ph type="sldNum" sz="quarter" idx="10"/>
          </p:nvPr>
        </p:nvSpPr>
        <p:spPr>
          <a:xfrm>
            <a:off x="6553200" y="6400802"/>
            <a:ext cx="2133600" cy="288925"/>
          </a:xfrm>
        </p:spPr>
        <p:txBody>
          <a:bodyPr/>
          <a:lstStyle>
            <a:lvl1pPr>
              <a:defRPr>
                <a:solidFill>
                  <a:srgbClr val="701400"/>
                </a:solidFill>
              </a:defRPr>
            </a:lvl1pPr>
          </a:lstStyle>
          <a:p>
            <a:fld id="{0F89E143-FC6E-46C4-A3EB-D7507DA59D45}" type="slidenum">
              <a:rPr lang="en-US" altLang="en-US"/>
              <a:pPr/>
              <a:t>‹#›</a:t>
            </a:fld>
            <a:endParaRPr lang="en-US" altLang="en-US" dirty="0"/>
          </a:p>
        </p:txBody>
      </p:sp>
    </p:spTree>
    <p:extLst>
      <p:ext uri="{BB962C8B-B14F-4D97-AF65-F5344CB8AC3E}">
        <p14:creationId xmlns:p14="http://schemas.microsoft.com/office/powerpoint/2010/main" val="3619016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p:nvSpPr>
        <p:spPr>
          <a:xfrm>
            <a:off x="0" y="1371600"/>
            <a:ext cx="9144000" cy="152400"/>
          </a:xfrm>
          <a:prstGeom prst="rect">
            <a:avLst/>
          </a:prstGeom>
          <a:solidFill>
            <a:srgbClr val="6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560000"/>
              </a:solidFill>
            </a:endParaRPr>
          </a:p>
        </p:txBody>
      </p:sp>
      <p:sp>
        <p:nvSpPr>
          <p:cNvPr id="2" name="Title 1"/>
          <p:cNvSpPr>
            <a:spLocks noGrp="1"/>
          </p:cNvSpPr>
          <p:nvPr>
            <p:ph type="title"/>
          </p:nvPr>
        </p:nvSpPr>
        <p:spPr/>
        <p:txBody>
          <a:bodyPr>
            <a:scene3d>
              <a:camera prst="orthographicFront"/>
              <a:lightRig rig="threePt" dir="t"/>
            </a:scene3d>
            <a:sp3d extrusionH="57150">
              <a:bevelT w="38100" h="38100"/>
            </a:sp3d>
          </a:bodyPr>
          <a:lstStyle>
            <a:lvl1pPr>
              <a:defRPr>
                <a:effectLst>
                  <a:outerShdw blurRad="50800" dist="38100" dir="2700000" algn="tl" rotWithShape="0">
                    <a:prstClr val="black">
                      <a:alpha val="40000"/>
                    </a:prstClr>
                  </a:outerShdw>
                </a:effectLst>
                <a:latin typeface="Arial" pitchFamily="34" charset="0"/>
                <a:cs typeface="Arial" pitchFamily="34" charset="0"/>
              </a:defRPr>
            </a:lvl1pPr>
          </a:lstStyle>
          <a:p>
            <a:r>
              <a:rPr lang="en-US"/>
              <a:t>Click to edit Master title style</a:t>
            </a:r>
            <a:endParaRPr lang="en-US" dirty="0"/>
          </a:p>
        </p:txBody>
      </p:sp>
      <p:sp>
        <p:nvSpPr>
          <p:cNvPr id="4" name="Slide Number Placeholder 4"/>
          <p:cNvSpPr>
            <a:spLocks noGrp="1"/>
          </p:cNvSpPr>
          <p:nvPr>
            <p:ph type="sldNum" sz="quarter" idx="10"/>
          </p:nvPr>
        </p:nvSpPr>
        <p:spPr>
          <a:xfrm>
            <a:off x="6553200" y="6400802"/>
            <a:ext cx="2133600" cy="365125"/>
          </a:xfrm>
        </p:spPr>
        <p:txBody>
          <a:bodyPr/>
          <a:lstStyle>
            <a:lvl1pPr>
              <a:defRPr>
                <a:solidFill>
                  <a:srgbClr val="701400"/>
                </a:solidFill>
              </a:defRPr>
            </a:lvl1pPr>
          </a:lstStyle>
          <a:p>
            <a:fld id="{3C57D8CA-CA83-470A-9009-27B4C3C56187}" type="slidenum">
              <a:rPr lang="en-US" altLang="en-US"/>
              <a:pPr/>
              <a:t>‹#›</a:t>
            </a:fld>
            <a:endParaRPr lang="en-US" altLang="en-US" dirty="0"/>
          </a:p>
        </p:txBody>
      </p:sp>
    </p:spTree>
    <p:extLst>
      <p:ext uri="{BB962C8B-B14F-4D97-AF65-F5344CB8AC3E}">
        <p14:creationId xmlns:p14="http://schemas.microsoft.com/office/powerpoint/2010/main" val="3892465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457200" y="1371600"/>
            <a:ext cx="3017838" cy="152400"/>
          </a:xfrm>
          <a:prstGeom prst="rect">
            <a:avLst/>
          </a:prstGeom>
          <a:solidFill>
            <a:srgbClr val="6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560000"/>
              </a:solidFill>
            </a:endParaRPr>
          </a:p>
        </p:txBody>
      </p:sp>
      <p:sp>
        <p:nvSpPr>
          <p:cNvPr id="2" name="Title 1"/>
          <p:cNvSpPr>
            <a:spLocks noGrp="1"/>
          </p:cNvSpPr>
          <p:nvPr>
            <p:ph type="title"/>
          </p:nvPr>
        </p:nvSpPr>
        <p:spPr>
          <a:xfrm>
            <a:off x="457201" y="273050"/>
            <a:ext cx="3008313" cy="1162050"/>
          </a:xfrm>
        </p:spPr>
        <p:txBody>
          <a:bodyPr anchor="b">
            <a:scene3d>
              <a:camera prst="orthographicFront"/>
              <a:lightRig rig="threePt" dir="t"/>
            </a:scene3d>
            <a:sp3d extrusionH="57150">
              <a:bevelT w="38100" h="38100"/>
            </a:sp3d>
          </a:bodyPr>
          <a:lstStyle>
            <a:lvl1pPr algn="l">
              <a:defRPr sz="2000" b="1">
                <a:effectLst>
                  <a:outerShdw blurRad="50800" dist="38100" dir="2700000" algn="tl" rotWithShape="0">
                    <a:prstClr val="black">
                      <a:alpha val="40000"/>
                    </a:prstClr>
                  </a:outerShdw>
                </a:effectLst>
                <a:latin typeface="Arial" pitchFamily="34" charset="0"/>
                <a:cs typeface="Arial"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3575050" y="273052"/>
            <a:ext cx="5111750" cy="5853113"/>
          </a:xfrm>
        </p:spPr>
        <p:txBody>
          <a:bodyPr/>
          <a:lstStyle>
            <a:lvl1pPr>
              <a:defRPr sz="3200">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solidFill>
                  <a:srgbClr val="560000"/>
                </a:solidFill>
                <a:latin typeface="+mn-lt"/>
                <a:cs typeface="+mn-cs"/>
              </a:defRPr>
            </a:lvl1pPr>
          </a:lstStyle>
          <a:p>
            <a:pPr defTabSz="914400">
              <a:defRPr/>
            </a:pPr>
            <a:fld id="{DE38C1CC-FB0E-439C-8620-CE9CC387FFEE}" type="datetimeFigureOut">
              <a:rPr lang="en-US"/>
              <a:pPr defTabSz="914400">
                <a:defRPr/>
              </a:pPr>
              <a:t>11/9/2018</a:t>
            </a:fld>
            <a:endParaRPr lang="en-US" dirty="0"/>
          </a:p>
        </p:txBody>
      </p:sp>
      <p:sp>
        <p:nvSpPr>
          <p:cNvPr id="7" name="Footer Placeholder 5"/>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solidFill>
                  <a:srgbClr val="560000"/>
                </a:solidFill>
                <a:latin typeface="+mn-lt"/>
                <a:cs typeface="+mn-cs"/>
              </a:defRPr>
            </a:lvl1pPr>
          </a:lstStyle>
          <a:p>
            <a:pPr defTabSz="914400">
              <a:defRPr/>
            </a:pPr>
            <a:endParaRPr lang="en-US" dirty="0"/>
          </a:p>
        </p:txBody>
      </p:sp>
      <p:sp>
        <p:nvSpPr>
          <p:cNvPr id="8" name="Slide Number Placeholder 6"/>
          <p:cNvSpPr>
            <a:spLocks noGrp="1"/>
          </p:cNvSpPr>
          <p:nvPr>
            <p:ph type="sldNum" sz="quarter" idx="12"/>
          </p:nvPr>
        </p:nvSpPr>
        <p:spPr>
          <a:xfrm>
            <a:off x="6553200" y="6400802"/>
            <a:ext cx="2133600" cy="365125"/>
          </a:xfrm>
        </p:spPr>
        <p:txBody>
          <a:bodyPr/>
          <a:lstStyle>
            <a:lvl1pPr>
              <a:defRPr>
                <a:solidFill>
                  <a:srgbClr val="701400"/>
                </a:solidFill>
              </a:defRPr>
            </a:lvl1pPr>
          </a:lstStyle>
          <a:p>
            <a:fld id="{28846A7E-2974-4423-B0A7-0999C14D0A9F}" type="slidenum">
              <a:rPr lang="en-US" altLang="en-US"/>
              <a:pPr/>
              <a:t>‹#›</a:t>
            </a:fld>
            <a:endParaRPr lang="en-US" altLang="en-US" dirty="0"/>
          </a:p>
        </p:txBody>
      </p:sp>
    </p:spTree>
    <p:extLst>
      <p:ext uri="{BB962C8B-B14F-4D97-AF65-F5344CB8AC3E}">
        <p14:creationId xmlns:p14="http://schemas.microsoft.com/office/powerpoint/2010/main" val="2443416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927100"/>
            <a:ext cx="8991600" cy="4495800"/>
            <a:chOff x="0" y="584"/>
            <a:chExt cx="5664" cy="2832"/>
          </a:xfrm>
        </p:grpSpPr>
        <p:sp>
          <p:nvSpPr>
            <p:cNvPr id="5" name="AutoShape 3"/>
            <p:cNvSpPr>
              <a:spLocks noChangeArrowheads="1"/>
            </p:cNvSpPr>
            <p:nvPr userDrawn="1"/>
          </p:nvSpPr>
          <p:spPr bwMode="auto">
            <a:xfrm>
              <a:off x="432" y="1304"/>
              <a:ext cx="4656" cy="2112"/>
            </a:xfrm>
            <a:prstGeom prst="roundRect">
              <a:avLst>
                <a:gd name="adj" fmla="val 16667"/>
              </a:avLst>
            </a:prstGeom>
            <a:noFill/>
            <a:ln w="5080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914400"/>
              <a:endParaRPr lang="en-US" altLang="en-US" sz="2400" dirty="0">
                <a:solidFill>
                  <a:srgbClr val="560000"/>
                </a:solidFill>
                <a:latin typeface="Times New Roman" panose="02020603050405020304" pitchFamily="18" charset="0"/>
              </a:endParaRPr>
            </a:p>
          </p:txBody>
        </p:sp>
        <p:sp>
          <p:nvSpPr>
            <p:cNvPr id="6" name="Rectangle 4"/>
            <p:cNvSpPr>
              <a:spLocks noChangeArrowheads="1"/>
            </p:cNvSpPr>
            <p:nvPr userDrawn="1"/>
          </p:nvSpPr>
          <p:spPr bwMode="blackWhite">
            <a:xfrm>
              <a:off x="144" y="584"/>
              <a:ext cx="4512" cy="624"/>
            </a:xfrm>
            <a:prstGeom prst="rect">
              <a:avLst/>
            </a:prstGeom>
            <a:solidFill>
              <a:schemeClr val="bg1"/>
            </a:solidFill>
            <a:ln w="57150">
              <a:solidFill>
                <a:schemeClr val="bg2"/>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914400"/>
              <a:endParaRPr lang="en-US" altLang="en-US" sz="2400" dirty="0">
                <a:solidFill>
                  <a:srgbClr val="560000"/>
                </a:solidFill>
                <a:latin typeface="Times New Roman" panose="02020603050405020304" pitchFamily="18" charset="0"/>
              </a:endParaRPr>
            </a:p>
          </p:txBody>
        </p:sp>
        <p:sp>
          <p:nvSpPr>
            <p:cNvPr id="7" name="AutoShape 5"/>
            <p:cNvSpPr>
              <a:spLocks noChangeArrowheads="1"/>
            </p:cNvSpPr>
            <p:nvPr userDrawn="1"/>
          </p:nvSpPr>
          <p:spPr bwMode="blackWhite">
            <a:xfrm>
              <a:off x="0" y="872"/>
              <a:ext cx="5664" cy="1152"/>
            </a:xfrm>
            <a:custGeom>
              <a:avLst/>
              <a:gdLst>
                <a:gd name="T0" fmla="*/ 0 w 4917"/>
                <a:gd name="T1" fmla="*/ 0 h 1000"/>
                <a:gd name="T2" fmla="*/ 4416 w 4917"/>
                <a:gd name="T3" fmla="*/ 0 h 1000"/>
                <a:gd name="T4" fmla="*/ 4917 w 4917"/>
                <a:gd name="T5" fmla="*/ 500 h 1000"/>
                <a:gd name="T6" fmla="*/ 4417 w 4917"/>
                <a:gd name="T7" fmla="*/ 1000 h 1000"/>
                <a:gd name="T8" fmla="*/ 0 w 4917"/>
                <a:gd name="T9" fmla="*/ 1000 h 1000"/>
                <a:gd name="T10" fmla="*/ 0 60000 65536"/>
                <a:gd name="T11" fmla="*/ 0 60000 65536"/>
                <a:gd name="T12" fmla="*/ 0 60000 65536"/>
                <a:gd name="T13" fmla="*/ 0 60000 65536"/>
                <a:gd name="T14" fmla="*/ 0 60000 65536"/>
                <a:gd name="T15" fmla="*/ 0 w 4917"/>
                <a:gd name="T16" fmla="*/ 0 h 1000"/>
                <a:gd name="T17" fmla="*/ 2459 w 4917"/>
                <a:gd name="T18" fmla="*/ 1000 h 1000"/>
              </a:gdLst>
              <a:ahLst/>
              <a:cxnLst>
                <a:cxn ang="T10">
                  <a:pos x="T0" y="T1"/>
                </a:cxn>
                <a:cxn ang="T11">
                  <a:pos x="T2" y="T3"/>
                </a:cxn>
                <a:cxn ang="T12">
                  <a:pos x="T4" y="T5"/>
                </a:cxn>
                <a:cxn ang="T13">
                  <a:pos x="T6" y="T7"/>
                </a:cxn>
                <a:cxn ang="T14">
                  <a:pos x="T8" y="T9"/>
                </a:cxn>
              </a:cxnLst>
              <a:rect l="T15" t="T16" r="T17" b="T18"/>
              <a:pathLst>
                <a:path w="4917" h="1000">
                  <a:moveTo>
                    <a:pt x="0" y="0"/>
                  </a:moveTo>
                  <a:lnTo>
                    <a:pt x="4416" y="0"/>
                  </a:lnTo>
                  <a:cubicBezTo>
                    <a:pt x="4693" y="0"/>
                    <a:pt x="4917" y="223"/>
                    <a:pt x="4917" y="500"/>
                  </a:cubicBezTo>
                  <a:cubicBezTo>
                    <a:pt x="4917" y="776"/>
                    <a:pt x="4693" y="999"/>
                    <a:pt x="4417" y="1000"/>
                  </a:cubicBezTo>
                  <a:lnTo>
                    <a:pt x="0" y="100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en-US" dirty="0">
                <a:solidFill>
                  <a:srgbClr val="560000"/>
                </a:solidFill>
              </a:endParaRPr>
            </a:p>
          </p:txBody>
        </p:sp>
        <p:sp>
          <p:nvSpPr>
            <p:cNvPr id="8" name="Line 6"/>
            <p:cNvSpPr>
              <a:spLocks noChangeShapeType="1"/>
            </p:cNvSpPr>
            <p:nvPr userDrawn="1"/>
          </p:nvSpPr>
          <p:spPr bwMode="auto">
            <a:xfrm>
              <a:off x="0" y="1928"/>
              <a:ext cx="5232" cy="0"/>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a:lstStyle/>
            <a:p>
              <a:pPr defTabSz="914400"/>
              <a:endParaRPr lang="en-US" dirty="0">
                <a:solidFill>
                  <a:srgbClr val="560000"/>
                </a:solidFill>
              </a:endParaRPr>
            </a:p>
          </p:txBody>
        </p:sp>
      </p:grpSp>
      <p:sp>
        <p:nvSpPr>
          <p:cNvPr id="8199" name="Rectangle 7"/>
          <p:cNvSpPr>
            <a:spLocks noGrp="1" noChangeArrowheads="1"/>
          </p:cNvSpPr>
          <p:nvPr>
            <p:ph type="ctrTitle"/>
          </p:nvPr>
        </p:nvSpPr>
        <p:spPr>
          <a:xfrm>
            <a:off x="228600" y="1427165"/>
            <a:ext cx="8077200" cy="1609725"/>
          </a:xfrm>
        </p:spPr>
        <p:txBody>
          <a:bodyPr/>
          <a:lstStyle>
            <a:lvl1pPr>
              <a:defRPr sz="4600"/>
            </a:lvl1pPr>
          </a:lstStyle>
          <a:p>
            <a:r>
              <a:rPr lang="en-US"/>
              <a:t>Click to edit Master title style</a:t>
            </a:r>
          </a:p>
        </p:txBody>
      </p:sp>
      <p:sp>
        <p:nvSpPr>
          <p:cNvPr id="8200" name="Rectangle 8"/>
          <p:cNvSpPr>
            <a:spLocks noGrp="1" noChangeArrowheads="1"/>
          </p:cNvSpPr>
          <p:nvPr>
            <p:ph type="subTitle" idx="1"/>
          </p:nvPr>
        </p:nvSpPr>
        <p:spPr>
          <a:xfrm>
            <a:off x="1066800" y="3441700"/>
            <a:ext cx="6629400" cy="1676400"/>
          </a:xfrm>
        </p:spPr>
        <p:txBody>
          <a:bodyPr/>
          <a:lstStyle>
            <a:lvl1pPr marL="0" indent="0">
              <a:buFont typeface="Wingdings" pitchFamily="2" charset="2"/>
              <a:buNone/>
              <a:defRPr/>
            </a:lvl1pPr>
          </a:lstStyle>
          <a:p>
            <a:r>
              <a:rPr lang="en-US"/>
              <a:t>Click to edit Master subtitle style</a:t>
            </a:r>
          </a:p>
        </p:txBody>
      </p:sp>
      <p:sp>
        <p:nvSpPr>
          <p:cNvPr id="9" name="Rectangle 9"/>
          <p:cNvSpPr>
            <a:spLocks noGrp="1" noChangeArrowheads="1"/>
          </p:cNvSpPr>
          <p:nvPr>
            <p:ph type="dt" sz="half" idx="10"/>
          </p:nvPr>
        </p:nvSpPr>
        <p:spPr>
          <a:xfrm>
            <a:off x="457200" y="6248400"/>
            <a:ext cx="2133600" cy="471488"/>
          </a:xfrm>
          <a:prstGeom prst="rect">
            <a:avLst/>
          </a:prstGeom>
        </p:spPr>
        <p:txBody>
          <a:bodyPr/>
          <a:lstStyle>
            <a:lvl1pPr fontAlgn="auto">
              <a:spcBef>
                <a:spcPts val="0"/>
              </a:spcBef>
              <a:spcAft>
                <a:spcPts val="0"/>
              </a:spcAft>
              <a:defRPr>
                <a:solidFill>
                  <a:srgbClr val="560000"/>
                </a:solidFill>
                <a:latin typeface="+mn-lt"/>
                <a:cs typeface="+mn-cs"/>
              </a:defRPr>
            </a:lvl1pPr>
          </a:lstStyle>
          <a:p>
            <a:pPr defTabSz="914400">
              <a:defRPr/>
            </a:pPr>
            <a:endParaRPr lang="en-US" dirty="0"/>
          </a:p>
        </p:txBody>
      </p:sp>
      <p:sp>
        <p:nvSpPr>
          <p:cNvPr id="10" name="Rectangle 10"/>
          <p:cNvSpPr>
            <a:spLocks noGrp="1" noChangeArrowheads="1"/>
          </p:cNvSpPr>
          <p:nvPr>
            <p:ph type="ftr" sz="quarter" idx="11"/>
          </p:nvPr>
        </p:nvSpPr>
        <p:spPr>
          <a:xfrm>
            <a:off x="3124200" y="6253163"/>
            <a:ext cx="2895600" cy="457200"/>
          </a:xfrm>
          <a:prstGeom prst="rect">
            <a:avLst/>
          </a:prstGeom>
        </p:spPr>
        <p:txBody>
          <a:bodyPr/>
          <a:lstStyle>
            <a:lvl1pPr fontAlgn="auto">
              <a:spcBef>
                <a:spcPts val="0"/>
              </a:spcBef>
              <a:spcAft>
                <a:spcPts val="0"/>
              </a:spcAft>
              <a:defRPr>
                <a:solidFill>
                  <a:srgbClr val="560000"/>
                </a:solidFill>
                <a:latin typeface="+mn-lt"/>
                <a:cs typeface="+mn-cs"/>
              </a:defRPr>
            </a:lvl1pPr>
          </a:lstStyle>
          <a:p>
            <a:pPr defTabSz="914400">
              <a:defRPr/>
            </a:pPr>
            <a:endParaRPr lang="en-US" dirty="0"/>
          </a:p>
        </p:txBody>
      </p:sp>
      <p:sp>
        <p:nvSpPr>
          <p:cNvPr id="11" name="Rectangle 11"/>
          <p:cNvSpPr>
            <a:spLocks noGrp="1" noChangeArrowheads="1"/>
          </p:cNvSpPr>
          <p:nvPr>
            <p:ph type="sldNum" sz="quarter" idx="12"/>
          </p:nvPr>
        </p:nvSpPr>
        <p:spPr>
          <a:xfrm>
            <a:off x="6553200" y="6248400"/>
            <a:ext cx="2133600" cy="471488"/>
          </a:xfrm>
        </p:spPr>
        <p:txBody>
          <a:bodyPr/>
          <a:lstStyle>
            <a:lvl1pPr>
              <a:defRPr/>
            </a:lvl1pPr>
          </a:lstStyle>
          <a:p>
            <a:fld id="{1537EA35-FCD0-4DBA-BEDB-75C08A295805}" type="slidenum">
              <a:rPr lang="en-US" altLang="en-US"/>
              <a:pPr/>
              <a:t>‹#›</a:t>
            </a:fld>
            <a:endParaRPr lang="en-US" altLang="en-US" dirty="0"/>
          </a:p>
        </p:txBody>
      </p:sp>
    </p:spTree>
    <p:extLst>
      <p:ext uri="{BB962C8B-B14F-4D97-AF65-F5344CB8AC3E}">
        <p14:creationId xmlns:p14="http://schemas.microsoft.com/office/powerpoint/2010/main" val="2629743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4" name="Rectangle 3"/>
          <p:cNvSpPr/>
          <p:nvPr/>
        </p:nvSpPr>
        <p:spPr>
          <a:xfrm>
            <a:off x="0" y="1371600"/>
            <a:ext cx="9144000" cy="152400"/>
          </a:xfrm>
          <a:prstGeom prst="rect">
            <a:avLst/>
          </a:prstGeom>
          <a:solidFill>
            <a:srgbClr val="6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560000"/>
              </a:solidFill>
            </a:endParaRPr>
          </a:p>
        </p:txBody>
      </p:sp>
      <p:sp>
        <p:nvSpPr>
          <p:cNvPr id="2" name="Title 1"/>
          <p:cNvSpPr>
            <a:spLocks noGrp="1"/>
          </p:cNvSpPr>
          <p:nvPr>
            <p:ph type="title"/>
          </p:nvPr>
        </p:nvSpPr>
        <p:spPr/>
        <p:txBody>
          <a:bodyPr>
            <a:scene3d>
              <a:camera prst="orthographicFront"/>
              <a:lightRig rig="threePt" dir="t"/>
            </a:scene3d>
            <a:sp3d extrusionH="57150">
              <a:bevelT w="38100" h="38100"/>
            </a:sp3d>
          </a:bodyPr>
          <a:lstStyle>
            <a:lvl1pPr>
              <a:defRPr>
                <a:effectLst>
                  <a:outerShdw blurRad="50800" dist="38100" dir="2700000" algn="tl" rotWithShape="0">
                    <a:prstClr val="black">
                      <a:alpha val="40000"/>
                    </a:prstClr>
                  </a:outerShdw>
                </a:effectLst>
                <a:latin typeface="Arial" pitchFamily="34" charset="0"/>
                <a:cs typeface="Arial" pitchFamily="34" charset="0"/>
              </a:defRPr>
            </a:lvl1pPr>
          </a:lstStyle>
          <a:p>
            <a:r>
              <a:rPr lang="en-US"/>
              <a:t>Click to edit Master title style</a:t>
            </a:r>
            <a:endParaRPr lang="en-US" dirty="0"/>
          </a:p>
        </p:txBody>
      </p:sp>
      <p:sp>
        <p:nvSpPr>
          <p:cNvPr id="8" name="Text Placeholder 2"/>
          <p:cNvSpPr>
            <a:spLocks noGrp="1"/>
          </p:cNvSpPr>
          <p:nvPr>
            <p:ph idx="1"/>
          </p:nvPr>
        </p:nvSpPr>
        <p:spPr>
          <a:xfrm>
            <a:off x="304800" y="1752601"/>
            <a:ext cx="8534400" cy="4373563"/>
          </a:xfrm>
          <a:prstGeom prst="rect">
            <a:avLst/>
          </a:prstGeom>
        </p:spPr>
        <p:txBody>
          <a:bodyPr rtlCol="0">
            <a:normAutofit/>
          </a:bodyPr>
          <a:lstStyle>
            <a:lvl1pPr>
              <a:spcBef>
                <a:spcPts val="800"/>
              </a:spcBef>
              <a:buFont typeface="Arial" pitchFamily="34" charset="0"/>
              <a:buChar char="•"/>
              <a:defRPr sz="2800">
                <a:latin typeface="Arial" pitchFamily="34" charset="0"/>
                <a:cs typeface="Arial" pitchFamily="34" charset="0"/>
              </a:defRPr>
            </a:lvl1pPr>
            <a:lvl2pPr>
              <a:spcBef>
                <a:spcPts val="800"/>
              </a:spcBef>
              <a:buFont typeface="Wingdings" pitchFamily="2" charset="2"/>
              <a:buChar char="§"/>
              <a:defRPr sz="2400">
                <a:latin typeface="Arial" pitchFamily="34" charset="0"/>
                <a:cs typeface="Arial" pitchFamily="34" charset="0"/>
              </a:defRPr>
            </a:lvl2pPr>
            <a:lvl3pPr>
              <a:spcBef>
                <a:spcPts val="800"/>
              </a:spcBef>
              <a:buFont typeface="Courier New" pitchFamily="49" charset="0"/>
              <a:buChar char="o"/>
              <a:defRPr sz="2000">
                <a:latin typeface="Arial" pitchFamily="34" charset="0"/>
                <a:cs typeface="Arial" pitchFamily="34" charset="0"/>
              </a:defRPr>
            </a:lvl3pPr>
            <a:lvl4pPr>
              <a:spcBef>
                <a:spcPts val="800"/>
              </a:spcBef>
              <a:buFont typeface="Wingdings" pitchFamily="2" charset="2"/>
              <a:buChar char="§"/>
              <a:defRPr sz="1800">
                <a:latin typeface="Arial" pitchFamily="34" charset="0"/>
                <a:cs typeface="Arial" pitchFamily="34" charset="0"/>
              </a:defRPr>
            </a:lvl4pPr>
            <a:lvl5pPr>
              <a:spcBef>
                <a:spcPts val="800"/>
              </a:spcBef>
              <a:buFont typeface="Arial" pitchFamily="34" charset="0"/>
              <a:buChar cha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p:cNvSpPr>
            <a:spLocks noGrp="1"/>
          </p:cNvSpPr>
          <p:nvPr>
            <p:ph type="sldNum" sz="quarter" idx="10"/>
          </p:nvPr>
        </p:nvSpPr>
        <p:spPr>
          <a:xfrm>
            <a:off x="6553200" y="6400802"/>
            <a:ext cx="2133600" cy="365125"/>
          </a:xfrm>
        </p:spPr>
        <p:txBody>
          <a:bodyPr/>
          <a:lstStyle>
            <a:lvl1pPr>
              <a:defRPr>
                <a:solidFill>
                  <a:srgbClr val="660000"/>
                </a:solidFill>
              </a:defRPr>
            </a:lvl1pPr>
          </a:lstStyle>
          <a:p>
            <a:fld id="{67BAA746-E8F4-43C6-AE0B-0C907953BEAF}" type="slidenum">
              <a:rPr lang="en-US" altLang="en-US"/>
              <a:pPr/>
              <a:t>‹#›</a:t>
            </a:fld>
            <a:endParaRPr lang="en-US" altLang="en-US" dirty="0"/>
          </a:p>
        </p:txBody>
      </p:sp>
    </p:spTree>
    <p:extLst>
      <p:ext uri="{BB962C8B-B14F-4D97-AF65-F5344CB8AC3E}">
        <p14:creationId xmlns:p14="http://schemas.microsoft.com/office/powerpoint/2010/main" val="22750298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4.png"/><Relationship Id="rId5" Type="http://schemas.openxmlformats.org/officeDocument/2006/relationships/slideLayout" Target="../slideLayouts/slideLayout7.xml"/><Relationship Id="rId10" Type="http://schemas.openxmlformats.org/officeDocument/2006/relationships/image" Target="../media/image3.jpeg"/><Relationship Id="rId4" Type="http://schemas.openxmlformats.org/officeDocument/2006/relationships/slideLayout" Target="../slideLayouts/slideLayout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11.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5.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title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0"/>
            <a:endParaRPr lang="en-US" dirty="0"/>
          </a:p>
        </p:txBody>
      </p:sp>
      <p:pic>
        <p:nvPicPr>
          <p:cNvPr id="7" name="Picture 6" descr="Slide Template.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 y="6126163"/>
            <a:ext cx="9157511" cy="154550"/>
          </a:xfrm>
          <a:prstGeom prst="rect">
            <a:avLst/>
          </a:prstGeom>
          <a:solidFill>
            <a:srgbClr val="AF1F2C"/>
          </a:solidFill>
        </p:spPr>
      </p:pic>
      <p:sp>
        <p:nvSpPr>
          <p:cNvPr id="5" name="Slide Number Placeholder 4"/>
          <p:cNvSpPr>
            <a:spLocks noGrp="1"/>
          </p:cNvSpPr>
          <p:nvPr>
            <p:ph type="sldNum" sz="quarter" idx="4"/>
          </p:nvPr>
        </p:nvSpPr>
        <p:spPr>
          <a:xfrm>
            <a:off x="0" y="-6350"/>
            <a:ext cx="457200" cy="365125"/>
          </a:xfrm>
          <a:prstGeom prst="rect">
            <a:avLst/>
          </a:prstGeom>
        </p:spPr>
        <p:txBody>
          <a:bodyPr vert="horz" lIns="91440" tIns="45720" rIns="91440" bIns="45720" rtlCol="0" anchor="ctr"/>
          <a:lstStyle>
            <a:lvl1pPr algn="l">
              <a:defRPr sz="1400" b="1">
                <a:solidFill>
                  <a:schemeClr val="tx1"/>
                </a:solidFill>
                <a:latin typeface="Helvetica" panose="020B0604020202020204" pitchFamily="34" charset="0"/>
                <a:cs typeface="Helvetica" panose="020B0604020202020204" pitchFamily="34" charset="0"/>
              </a:defRPr>
            </a:lvl1pPr>
          </a:lstStyle>
          <a:p>
            <a:fld id="{CB84E56B-342A-4DC0-9920-D07A8AAB6938}" type="slidenum">
              <a:rPr lang="en-US" smtClean="0"/>
              <a:pPr/>
              <a:t>‹#›</a:t>
            </a:fld>
            <a:endParaRPr lang="en-US" dirty="0"/>
          </a:p>
        </p:txBody>
      </p:sp>
    </p:spTree>
    <p:extLst>
      <p:ext uri="{BB962C8B-B14F-4D97-AF65-F5344CB8AC3E}">
        <p14:creationId xmlns:p14="http://schemas.microsoft.com/office/powerpoint/2010/main" val="1190331377"/>
      </p:ext>
    </p:extLst>
  </p:cSld>
  <p:clrMap bg1="lt1" tx1="dk1" bg2="lt2" tx2="dk2" accent1="accent1" accent2="accent2" accent3="accent3" accent4="accent4" accent5="accent5" accent6="accent6" hlink="hlink" folHlink="folHlink"/>
  <p:sldLayoutIdLst>
    <p:sldLayoutId id="2147483650" r:id="rId1"/>
  </p:sldLayoutIdLst>
  <p:hf hdr="0" ftr="0" dt="0"/>
  <p:txStyles>
    <p:titleStyle>
      <a:lvl1pPr algn="ctr" defTabSz="457200" rtl="0" eaLnBrk="1" latinLnBrk="0" hangingPunct="1">
        <a:spcBef>
          <a:spcPct val="0"/>
        </a:spcBef>
        <a:buNone/>
        <a:defRPr sz="4400" kern="1200">
          <a:solidFill>
            <a:schemeClr val="accent4"/>
          </a:solidFill>
          <a:latin typeface="Helvetica"/>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accent4"/>
          </a:solidFill>
          <a:latin typeface="Helvetica"/>
          <a:ea typeface="+mn-ea"/>
          <a:cs typeface="+mn-cs"/>
        </a:defRPr>
      </a:lvl1pPr>
      <a:lvl2pPr marL="742950" indent="-285750" algn="l" defTabSz="457200" rtl="0" eaLnBrk="1" latinLnBrk="0" hangingPunct="1">
        <a:spcBef>
          <a:spcPct val="20000"/>
        </a:spcBef>
        <a:buFont typeface="Courier New"/>
        <a:buChar char="o"/>
        <a:defRPr sz="2800" kern="1200">
          <a:solidFill>
            <a:schemeClr val="accent4"/>
          </a:solidFill>
          <a:latin typeface="Helvetica"/>
          <a:ea typeface="+mn-ea"/>
          <a:cs typeface="+mn-cs"/>
        </a:defRPr>
      </a:lvl2pPr>
      <a:lvl3pPr marL="1143000" indent="-228600" algn="l" defTabSz="457200" rtl="0" eaLnBrk="1" latinLnBrk="0" hangingPunct="1">
        <a:spcBef>
          <a:spcPct val="20000"/>
        </a:spcBef>
        <a:buFont typeface="Arial"/>
        <a:buChar char="•"/>
        <a:defRPr sz="2400" kern="1200">
          <a:solidFill>
            <a:schemeClr val="accent4"/>
          </a:solidFill>
          <a:latin typeface="Helvetica"/>
          <a:ea typeface="+mn-ea"/>
          <a:cs typeface="+mn-cs"/>
        </a:defRPr>
      </a:lvl3pPr>
      <a:lvl4pPr marL="1600200" indent="-228600" algn="l" defTabSz="457200" rtl="0" eaLnBrk="1" latinLnBrk="0" hangingPunct="1">
        <a:spcBef>
          <a:spcPct val="20000"/>
        </a:spcBef>
        <a:buFont typeface="Courier New"/>
        <a:buChar char="o"/>
        <a:defRPr sz="2000" kern="1200">
          <a:solidFill>
            <a:schemeClr val="accent4"/>
          </a:solidFill>
          <a:latin typeface="Helvetica"/>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01128" y="4379065"/>
            <a:ext cx="7885672" cy="1747098"/>
          </a:xfrm>
          <a:prstGeom prst="rect">
            <a:avLst/>
          </a:prstGeom>
        </p:spPr>
        <p:txBody>
          <a:bodyPr vert="horz" lIns="91440" tIns="45720" rIns="91440" bIns="45720" rtlCol="0">
            <a:normAutofit/>
          </a:bodyPr>
          <a:lstStyle/>
          <a:p>
            <a:pPr lvl="0"/>
            <a:r>
              <a:rPr lang="en-US" dirty="0"/>
              <a:t>Click to edit title</a:t>
            </a:r>
          </a:p>
        </p:txBody>
      </p:sp>
      <p:pic>
        <p:nvPicPr>
          <p:cNvPr id="7" name="Picture 6" descr="Slide Template.png"/>
          <p:cNvPicPr>
            <a:picLocks noChangeAspect="1"/>
          </p:cNvPicPr>
          <p:nvPr userDrawn="1"/>
        </p:nvPicPr>
        <p:blipFill rotWithShape="1">
          <a:blip r:embed="rId3" cstate="email">
            <a:extLst>
              <a:ext uri="{28A0092B-C50C-407E-A947-70E740481C1C}">
                <a14:useLocalDpi xmlns:a14="http://schemas.microsoft.com/office/drawing/2010/main"/>
              </a:ext>
            </a:extLst>
          </a:blip>
          <a:srcRect b="4613"/>
          <a:stretch/>
        </p:blipFill>
        <p:spPr>
          <a:xfrm>
            <a:off x="-40536" y="-13510"/>
            <a:ext cx="9211560" cy="4246843"/>
          </a:xfrm>
          <a:prstGeom prst="rect">
            <a:avLst/>
          </a:prstGeom>
          <a:solidFill>
            <a:srgbClr val="B11F30"/>
          </a:solidFill>
        </p:spPr>
      </p:pic>
      <p:sp>
        <p:nvSpPr>
          <p:cNvPr id="4" name="Slide Number Placeholder 3"/>
          <p:cNvSpPr>
            <a:spLocks noGrp="1"/>
          </p:cNvSpPr>
          <p:nvPr>
            <p:ph type="sldNum" sz="quarter" idx="4"/>
          </p:nvPr>
        </p:nvSpPr>
        <p:spPr>
          <a:xfrm>
            <a:off x="0" y="6492875"/>
            <a:ext cx="342900" cy="365125"/>
          </a:xfrm>
          <a:prstGeom prst="rect">
            <a:avLst/>
          </a:prstGeom>
        </p:spPr>
        <p:txBody>
          <a:bodyPr vert="horz" lIns="91440" tIns="45720" rIns="91440" bIns="45720" rtlCol="0" anchor="ctr"/>
          <a:lstStyle>
            <a:lvl1pPr algn="l">
              <a:defRPr sz="1400" b="1">
                <a:solidFill>
                  <a:schemeClr val="tx1"/>
                </a:solidFill>
                <a:latin typeface="Helvetica" panose="020B0604020202020204" pitchFamily="34" charset="0"/>
                <a:cs typeface="Helvetica" panose="020B0604020202020204" pitchFamily="34" charset="0"/>
              </a:defRPr>
            </a:lvl1pPr>
          </a:lstStyle>
          <a:p>
            <a:fld id="{35D4A53D-EB96-447E-9477-8A7CA2AD73C7}" type="slidenum">
              <a:rPr lang="en-US" smtClean="0"/>
              <a:pPr/>
              <a:t>‹#›</a:t>
            </a:fld>
            <a:endParaRPr lang="en-US" dirty="0"/>
          </a:p>
        </p:txBody>
      </p:sp>
    </p:spTree>
    <p:extLst>
      <p:ext uri="{BB962C8B-B14F-4D97-AF65-F5344CB8AC3E}">
        <p14:creationId xmlns:p14="http://schemas.microsoft.com/office/powerpoint/2010/main" val="1678178126"/>
      </p:ext>
    </p:extLst>
  </p:cSld>
  <p:clrMap bg1="lt1" tx1="dk1" bg2="lt2" tx2="dk2" accent1="accent1" accent2="accent2" accent3="accent3" accent4="accent4" accent5="accent5" accent6="accent6" hlink="hlink" folHlink="folHlink"/>
  <p:sldLayoutIdLst>
    <p:sldLayoutId id="2147483669"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4400" kern="1200">
          <a:solidFill>
            <a:srgbClr val="58585B"/>
          </a:solidFill>
          <a:latin typeface="Helvetic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0"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051"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998989"/>
                </a:solidFill>
              </a:defRPr>
            </a:lvl1pPr>
          </a:lstStyle>
          <a:p>
            <a:pPr defTabSz="914400"/>
            <a:fld id="{F907C71B-639C-487D-98C9-6D7F7391A03D}" type="slidenum">
              <a:rPr lang="en-US" altLang="en-US"/>
              <a:pPr defTabSz="914400"/>
              <a:t>‹#›</a:t>
            </a:fld>
            <a:endParaRPr lang="en-US" altLang="en-US" dirty="0"/>
          </a:p>
        </p:txBody>
      </p:sp>
      <p:sp>
        <p:nvSpPr>
          <p:cNvPr id="7" name="Rectangle 6"/>
          <p:cNvSpPr/>
          <p:nvPr/>
        </p:nvSpPr>
        <p:spPr>
          <a:xfrm>
            <a:off x="0" y="6461125"/>
            <a:ext cx="3733800" cy="228600"/>
          </a:xfrm>
          <a:prstGeom prst="rect">
            <a:avLst/>
          </a:prstGeom>
          <a:solidFill>
            <a:srgbClr val="B4B4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560000"/>
              </a:solidFill>
            </a:endParaRPr>
          </a:p>
        </p:txBody>
      </p:sp>
      <p:sp>
        <p:nvSpPr>
          <p:cNvPr id="9" name="Rectangle 8"/>
          <p:cNvSpPr/>
          <p:nvPr/>
        </p:nvSpPr>
        <p:spPr>
          <a:xfrm>
            <a:off x="5867400" y="6461125"/>
            <a:ext cx="3276600" cy="228600"/>
          </a:xfrm>
          <a:prstGeom prst="rect">
            <a:avLst/>
          </a:prstGeom>
          <a:solidFill>
            <a:srgbClr val="B4B49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560000"/>
              </a:solidFill>
            </a:endParaRPr>
          </a:p>
        </p:txBody>
      </p:sp>
      <p:pic>
        <p:nvPicPr>
          <p:cNvPr id="2055" name="Picture 9" descr="clasp-primary.png"/>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038601" y="6072188"/>
            <a:ext cx="1538288"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flipV="1">
            <a:off x="0" y="0"/>
            <a:ext cx="9144000" cy="46038"/>
          </a:xfrm>
          <a:prstGeom prst="rect">
            <a:avLst/>
          </a:prstGeom>
          <a:solidFill>
            <a:srgbClr val="66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560000"/>
              </a:solidFill>
            </a:endParaRPr>
          </a:p>
        </p:txBody>
      </p:sp>
      <p:sp>
        <p:nvSpPr>
          <p:cNvPr id="2057" name="Rectangle 11"/>
          <p:cNvSpPr>
            <a:spLocks noChangeArrowheads="1"/>
          </p:cNvSpPr>
          <p:nvPr/>
        </p:nvSpPr>
        <p:spPr bwMode="auto">
          <a:xfrm>
            <a:off x="152401" y="6492875"/>
            <a:ext cx="12446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914400"/>
            <a:r>
              <a:rPr lang="en-US" altLang="en-US" sz="1000" dirty="0">
                <a:solidFill>
                  <a:srgbClr val="660000"/>
                </a:solidFill>
              </a:rPr>
              <a:t>www.clasp.org</a:t>
            </a:r>
          </a:p>
        </p:txBody>
      </p:sp>
    </p:spTree>
    <p:extLst>
      <p:ext uri="{BB962C8B-B14F-4D97-AF65-F5344CB8AC3E}">
        <p14:creationId xmlns:p14="http://schemas.microsoft.com/office/powerpoint/2010/main" val="701128223"/>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Lst>
  <p:txStyles>
    <p:titleStyle>
      <a:lvl1pPr algn="ctr" rtl="0" eaLnBrk="1" fontAlgn="base" hangingPunct="1">
        <a:spcBef>
          <a:spcPct val="0"/>
        </a:spcBef>
        <a:spcAft>
          <a:spcPct val="0"/>
        </a:spcAft>
        <a:defRPr sz="4000" b="1" kern="1200">
          <a:solidFill>
            <a:schemeClr val="accent1"/>
          </a:solidFill>
          <a:effectLst>
            <a:outerShdw blurRad="50800" dist="38100" dir="2700000" algn="tl" rotWithShape="0">
              <a:prstClr val="black">
                <a:alpha val="40000"/>
              </a:prstClr>
            </a:outerShdw>
          </a:effectLst>
          <a:latin typeface="+mj-lt"/>
          <a:ea typeface="+mj-ea"/>
          <a:cs typeface="+mj-cs"/>
        </a:defRPr>
      </a:lvl1pPr>
      <a:lvl2pPr algn="ctr" rtl="0" eaLnBrk="1" fontAlgn="base" hangingPunct="1">
        <a:spcBef>
          <a:spcPct val="0"/>
        </a:spcBef>
        <a:spcAft>
          <a:spcPct val="0"/>
        </a:spcAft>
        <a:defRPr sz="4000" b="1">
          <a:solidFill>
            <a:schemeClr val="accent1"/>
          </a:solidFill>
          <a:latin typeface="Arial" panose="020B0604020202020204" pitchFamily="34" charset="0"/>
        </a:defRPr>
      </a:lvl2pPr>
      <a:lvl3pPr algn="ctr" rtl="0" eaLnBrk="1" fontAlgn="base" hangingPunct="1">
        <a:spcBef>
          <a:spcPct val="0"/>
        </a:spcBef>
        <a:spcAft>
          <a:spcPct val="0"/>
        </a:spcAft>
        <a:defRPr sz="4000" b="1">
          <a:solidFill>
            <a:schemeClr val="accent1"/>
          </a:solidFill>
          <a:latin typeface="Arial" panose="020B0604020202020204" pitchFamily="34" charset="0"/>
        </a:defRPr>
      </a:lvl3pPr>
      <a:lvl4pPr algn="ctr" rtl="0" eaLnBrk="1" fontAlgn="base" hangingPunct="1">
        <a:spcBef>
          <a:spcPct val="0"/>
        </a:spcBef>
        <a:spcAft>
          <a:spcPct val="0"/>
        </a:spcAft>
        <a:defRPr sz="4000" b="1">
          <a:solidFill>
            <a:schemeClr val="accent1"/>
          </a:solidFill>
          <a:latin typeface="Arial" panose="020B0604020202020204" pitchFamily="34" charset="0"/>
        </a:defRPr>
      </a:lvl4pPr>
      <a:lvl5pPr algn="ctr" rtl="0" eaLnBrk="1" fontAlgn="base" hangingPunct="1">
        <a:spcBef>
          <a:spcPct val="0"/>
        </a:spcBef>
        <a:spcAft>
          <a:spcPct val="0"/>
        </a:spcAft>
        <a:defRPr sz="4000" b="1">
          <a:solidFill>
            <a:schemeClr val="accent1"/>
          </a:solidFill>
          <a:latin typeface="Arial" panose="020B0604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rtl="0" eaLnBrk="1" fontAlgn="base" hangingPunct="1">
        <a:spcBef>
          <a:spcPct val="20000"/>
        </a:spcBef>
        <a:spcAft>
          <a:spcPct val="0"/>
        </a:spcAft>
        <a:buFont typeface="Arial" panose="020B0604020202020204" pitchFamily="34" charset="0"/>
        <a:buChar char="•"/>
        <a:defRPr sz="2800" kern="1200">
          <a:solidFill>
            <a:schemeClr val="accent1"/>
          </a:solidFill>
          <a:latin typeface="+mn-lt"/>
          <a:ea typeface="+mn-ea"/>
          <a:cs typeface="+mn-cs"/>
        </a:defRPr>
      </a:lvl1pPr>
      <a:lvl2pPr marL="742950" indent="-285750" algn="l" rtl="0" eaLnBrk="1" fontAlgn="base" hangingPunct="1">
        <a:spcBef>
          <a:spcPct val="20000"/>
        </a:spcBef>
        <a:spcAft>
          <a:spcPct val="0"/>
        </a:spcAft>
        <a:buFont typeface="Wingdings" panose="05000000000000000000" pitchFamily="2" charset="2"/>
        <a:buChar char="§"/>
        <a:defRPr sz="2400" kern="1200">
          <a:solidFill>
            <a:schemeClr val="accent1"/>
          </a:solidFill>
          <a:latin typeface="+mn-lt"/>
          <a:ea typeface="+mn-ea"/>
          <a:cs typeface="+mn-cs"/>
        </a:defRPr>
      </a:lvl2pPr>
      <a:lvl3pPr marL="1143000" indent="-228600" algn="l" rtl="0" eaLnBrk="1" fontAlgn="base" hangingPunct="1">
        <a:spcBef>
          <a:spcPct val="20000"/>
        </a:spcBef>
        <a:spcAft>
          <a:spcPct val="0"/>
        </a:spcAft>
        <a:buFont typeface="Courier New" panose="02070309020205020404" pitchFamily="49" charset="0"/>
        <a:buChar char="o"/>
        <a:defRPr sz="2000" kern="1200">
          <a:solidFill>
            <a:schemeClr val="accent1"/>
          </a:solidFill>
          <a:latin typeface="+mn-lt"/>
          <a:ea typeface="+mn-ea"/>
          <a:cs typeface="+mn-cs"/>
        </a:defRPr>
      </a:lvl3pPr>
      <a:lvl4pPr marL="1600200" indent="-228600" algn="l" rtl="0" eaLnBrk="1" fontAlgn="base" hangingPunct="1">
        <a:spcBef>
          <a:spcPct val="20000"/>
        </a:spcBef>
        <a:spcAft>
          <a:spcPct val="0"/>
        </a:spcAft>
        <a:buFont typeface="Wingdings" panose="05000000000000000000" pitchFamily="2" charset="2"/>
        <a:buChar char="§"/>
        <a:defRPr kern="1200">
          <a:solidFill>
            <a:schemeClr val="accent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1600" kern="1200">
          <a:solidFill>
            <a:schemeClr val="accen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title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0"/>
            <a:endParaRPr lang="en-US" dirty="0"/>
          </a:p>
        </p:txBody>
      </p:sp>
      <p:pic>
        <p:nvPicPr>
          <p:cNvPr id="7" name="Picture 6" descr="Slide Template.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 y="6126163"/>
            <a:ext cx="9157511" cy="154550"/>
          </a:xfrm>
          <a:prstGeom prst="rect">
            <a:avLst/>
          </a:prstGeom>
          <a:solidFill>
            <a:srgbClr val="AF1F2C"/>
          </a:solidFill>
        </p:spPr>
      </p:pic>
      <p:sp>
        <p:nvSpPr>
          <p:cNvPr id="5" name="Slide Number Placeholder 4"/>
          <p:cNvSpPr>
            <a:spLocks noGrp="1"/>
          </p:cNvSpPr>
          <p:nvPr>
            <p:ph type="sldNum" sz="quarter" idx="4"/>
          </p:nvPr>
        </p:nvSpPr>
        <p:spPr>
          <a:xfrm>
            <a:off x="0" y="-6350"/>
            <a:ext cx="457200" cy="365125"/>
          </a:xfrm>
          <a:prstGeom prst="rect">
            <a:avLst/>
          </a:prstGeom>
        </p:spPr>
        <p:txBody>
          <a:bodyPr vert="horz" lIns="91440" tIns="45720" rIns="91440" bIns="45720" rtlCol="0" anchor="ctr"/>
          <a:lstStyle>
            <a:lvl1pPr algn="l">
              <a:defRPr sz="1400" b="1">
                <a:solidFill>
                  <a:schemeClr val="tx1"/>
                </a:solidFill>
                <a:latin typeface="Helvetica" panose="020B0604020202020204" pitchFamily="34" charset="0"/>
                <a:cs typeface="Helvetica" panose="020B0604020202020204" pitchFamily="34" charset="0"/>
              </a:defRPr>
            </a:lvl1pPr>
          </a:lstStyle>
          <a:p>
            <a:fld id="{CB84E56B-342A-4DC0-9920-D07A8AAB6938}"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656092481"/>
      </p:ext>
    </p:extLst>
  </p:cSld>
  <p:clrMap bg1="lt1" tx1="dk1" bg2="lt2" tx2="dk2" accent1="accent1" accent2="accent2" accent3="accent3" accent4="accent4" accent5="accent5" accent6="accent6" hlink="hlink" folHlink="folHlink"/>
  <p:sldLayoutIdLst>
    <p:sldLayoutId id="2147483696" r:id="rId1"/>
  </p:sldLayoutIdLst>
  <p:hf hdr="0" ftr="0" dt="0"/>
  <p:txStyles>
    <p:titleStyle>
      <a:lvl1pPr algn="ctr" defTabSz="457200" rtl="0" eaLnBrk="1" latinLnBrk="0" hangingPunct="1">
        <a:spcBef>
          <a:spcPct val="0"/>
        </a:spcBef>
        <a:buNone/>
        <a:defRPr sz="4400" kern="1200">
          <a:solidFill>
            <a:schemeClr val="accent4"/>
          </a:solidFill>
          <a:latin typeface="Helvetica"/>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accent4"/>
          </a:solidFill>
          <a:latin typeface="Helvetica"/>
          <a:ea typeface="+mn-ea"/>
          <a:cs typeface="+mn-cs"/>
        </a:defRPr>
      </a:lvl1pPr>
      <a:lvl2pPr marL="742950" indent="-285750" algn="l" defTabSz="457200" rtl="0" eaLnBrk="1" latinLnBrk="0" hangingPunct="1">
        <a:spcBef>
          <a:spcPct val="20000"/>
        </a:spcBef>
        <a:buFont typeface="Courier New"/>
        <a:buChar char="o"/>
        <a:defRPr sz="2800" kern="1200">
          <a:solidFill>
            <a:schemeClr val="accent4"/>
          </a:solidFill>
          <a:latin typeface="Helvetica"/>
          <a:ea typeface="+mn-ea"/>
          <a:cs typeface="+mn-cs"/>
        </a:defRPr>
      </a:lvl2pPr>
      <a:lvl3pPr marL="1143000" indent="-228600" algn="l" defTabSz="457200" rtl="0" eaLnBrk="1" latinLnBrk="0" hangingPunct="1">
        <a:spcBef>
          <a:spcPct val="20000"/>
        </a:spcBef>
        <a:buFont typeface="Arial"/>
        <a:buChar char="•"/>
        <a:defRPr sz="2400" kern="1200">
          <a:solidFill>
            <a:schemeClr val="accent4"/>
          </a:solidFill>
          <a:latin typeface="Helvetica"/>
          <a:ea typeface="+mn-ea"/>
          <a:cs typeface="+mn-cs"/>
        </a:defRPr>
      </a:lvl3pPr>
      <a:lvl4pPr marL="1600200" indent="-228600" algn="l" defTabSz="457200" rtl="0" eaLnBrk="1" latinLnBrk="0" hangingPunct="1">
        <a:spcBef>
          <a:spcPct val="20000"/>
        </a:spcBef>
        <a:buFont typeface="Courier New"/>
        <a:buChar char="o"/>
        <a:defRPr sz="2000" kern="1200">
          <a:solidFill>
            <a:schemeClr val="accent4"/>
          </a:solidFill>
          <a:latin typeface="Helvetica"/>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Content Placeholder 3" descr="Slide Templat.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0" y="4656667"/>
            <a:ext cx="9174161" cy="2201333"/>
          </a:xfrm>
          <a:prstGeom prst="rect">
            <a:avLst/>
          </a:prstGeom>
          <a:solidFill>
            <a:schemeClr val="tx2"/>
          </a:solidFill>
        </p:spPr>
      </p:pic>
      <p:sp>
        <p:nvSpPr>
          <p:cNvPr id="3" name="Text Placeholder 2"/>
          <p:cNvSpPr>
            <a:spLocks noGrp="1"/>
          </p:cNvSpPr>
          <p:nvPr>
            <p:ph type="body" idx="1"/>
          </p:nvPr>
        </p:nvSpPr>
        <p:spPr>
          <a:xfrm>
            <a:off x="499227" y="4987637"/>
            <a:ext cx="8229600" cy="1455278"/>
          </a:xfrm>
          <a:prstGeom prst="rect">
            <a:avLst/>
          </a:prstGeom>
        </p:spPr>
        <p:txBody>
          <a:bodyPr vert="horz" lIns="91440" tIns="45720" rIns="91440" bIns="45720" rtlCol="0">
            <a:normAutofit/>
          </a:bodyPr>
          <a:lstStyle/>
          <a:p>
            <a:pPr lvl="0"/>
            <a:r>
              <a:rPr lang="en-US" dirty="0"/>
              <a:t>Click to edit text</a:t>
            </a:r>
          </a:p>
        </p:txBody>
      </p:sp>
      <p:sp>
        <p:nvSpPr>
          <p:cNvPr id="4" name="Slide Number Placeholder 3"/>
          <p:cNvSpPr>
            <a:spLocks noGrp="1"/>
          </p:cNvSpPr>
          <p:nvPr>
            <p:ph type="sldNum" sz="quarter" idx="4"/>
          </p:nvPr>
        </p:nvSpPr>
        <p:spPr>
          <a:xfrm>
            <a:off x="-30161" y="0"/>
            <a:ext cx="363536" cy="365125"/>
          </a:xfrm>
          <a:prstGeom prst="rect">
            <a:avLst/>
          </a:prstGeom>
        </p:spPr>
        <p:txBody>
          <a:bodyPr vert="horz" lIns="91440" tIns="45720" rIns="91440" bIns="45720" rtlCol="0" anchor="ctr"/>
          <a:lstStyle>
            <a:lvl1pPr algn="l">
              <a:defRPr sz="1400" b="1">
                <a:solidFill>
                  <a:schemeClr val="tx1"/>
                </a:solidFill>
                <a:latin typeface="Helvetica" panose="020B0604020202020204" pitchFamily="34" charset="0"/>
                <a:cs typeface="Helvetica" panose="020B0604020202020204" pitchFamily="34" charset="0"/>
              </a:defRPr>
            </a:lvl1pPr>
          </a:lstStyle>
          <a:p>
            <a:fld id="{CF84AE24-846E-4A1C-B0B1-0E6945328E2E}"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550146608"/>
      </p:ext>
    </p:extLst>
  </p:cSld>
  <p:clrMap bg1="lt1" tx1="dk1" bg2="lt2" tx2="dk2" accent1="accent1" accent2="accent2" accent3="accent3" accent4="accent4" accent5="accent5" accent6="accent6" hlink="hlink" folHlink="folHlink"/>
  <p:sldLayoutIdLst>
    <p:sldLayoutId id="2147483761"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baseline="0">
          <a:solidFill>
            <a:schemeClr val="bg1"/>
          </a:solidFill>
          <a:latin typeface="Helvetic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results.zoom.us/j/510407386"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west.typewell.com/faelapgb"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www.results.org/uploads/files/Elections_2018_--_Broadcast_Pitch.docx" TargetMode="External"/><Relationship Id="rId2" Type="http://schemas.openxmlformats.org/officeDocument/2006/relationships/hyperlink" Target="https://youtu.be/bEhTh1RX78g" TargetMode="External"/><Relationship Id="rId1" Type="http://schemas.openxmlformats.org/officeDocument/2006/relationships/slideLayout" Target="../slideLayouts/slideLayout11.xml"/><Relationship Id="rId6" Type="http://schemas.openxmlformats.org/officeDocument/2006/relationships/hyperlink" Target="https://www.results.org/support_results/virtual_thanksgiving_feast_2018" TargetMode="External"/><Relationship Id="rId5" Type="http://schemas.openxmlformats.org/officeDocument/2006/relationships/hyperlink" Target="http://www.results.org/uploads/files/2018_Post-Election_VolunteerMatch_Campaign.docx" TargetMode="External"/><Relationship Id="rId4" Type="http://schemas.openxmlformats.org/officeDocument/2006/relationships/hyperlink" Target="https://results.zoom.us/recording/play/Nt3sxaDTQGjtyRSTpDNwpDK4ywCBd0pSF8PW7tRJp4sU09V6EH92Ln3BF2FRujcw?startTime=1540065002000"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hyperlink" Target="mailto:mgeizhals@results.org" TargetMode="Externa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mailto:lmarchal@results.org" TargetMode="Externa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hyperlink" Target="https://tinyurl.com/2018ICSpeakers"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hyperlink" Target="mailto:lmarchal@results.org" TargetMode="External"/><Relationship Id="rId2" Type="http://schemas.openxmlformats.org/officeDocument/2006/relationships/hyperlink" Target="https://www.eventbrite.com/e/hiv-101-tickets-31936828915" TargetMode="Externa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0500" y="4325113"/>
            <a:ext cx="8670696" cy="2230962"/>
          </a:xfrm>
          <a:prstGeom prst="rect">
            <a:avLst/>
          </a:prstGeom>
        </p:spPr>
        <p:txBody>
          <a:bodyPr/>
          <a:lstStyle>
            <a:lvl1pPr algn="l" defTabSz="457200" rtl="0" eaLnBrk="1" latinLnBrk="0" hangingPunct="1">
              <a:spcBef>
                <a:spcPct val="0"/>
              </a:spcBef>
              <a:buNone/>
              <a:defRPr sz="4400" kern="1200">
                <a:solidFill>
                  <a:srgbClr val="58585B"/>
                </a:solidFill>
                <a:latin typeface="Helvetica"/>
                <a:ea typeface="+mj-ea"/>
                <a:cs typeface="+mj-cs"/>
              </a:defRPr>
            </a:lvl1pPr>
          </a:lstStyle>
          <a:p>
            <a:pPr fontAlgn="auto">
              <a:lnSpc>
                <a:spcPct val="114000"/>
              </a:lnSpc>
              <a:spcBef>
                <a:spcPts val="600"/>
              </a:spcBef>
              <a:spcAft>
                <a:spcPts val="0"/>
              </a:spcAft>
              <a:defRPr/>
            </a:pPr>
            <a:r>
              <a:rPr lang="en-US" altLang="en-US" sz="2400" b="1" dirty="0">
                <a:latin typeface="Helvetica" panose="020B0604020202020204" pitchFamily="34" charset="0"/>
                <a:cs typeface="Helvetica" panose="020B0604020202020204" pitchFamily="34" charset="0"/>
              </a:rPr>
              <a:t>RESULTS November 2018 Global National Webinar</a:t>
            </a:r>
          </a:p>
          <a:p>
            <a:pPr>
              <a:spcBef>
                <a:spcPts val="0"/>
              </a:spcBef>
            </a:pPr>
            <a:r>
              <a:rPr lang="en-US" sz="2400" b="1">
                <a:solidFill>
                  <a:schemeClr val="tx2"/>
                </a:solidFill>
              </a:rPr>
              <a:t>Post-election Recap and Engagement</a:t>
            </a:r>
            <a:endParaRPr lang="en-US" sz="2400" b="1" dirty="0">
              <a:solidFill>
                <a:schemeClr val="tx2"/>
              </a:solidFill>
            </a:endParaRPr>
          </a:p>
          <a:p>
            <a:pPr>
              <a:spcBef>
                <a:spcPts val="0"/>
              </a:spcBef>
            </a:pPr>
            <a:endParaRPr lang="en-US" sz="1400" b="1" dirty="0"/>
          </a:p>
          <a:p>
            <a:pPr>
              <a:spcBef>
                <a:spcPts val="0"/>
              </a:spcBef>
            </a:pPr>
            <a:r>
              <a:rPr lang="en-US" sz="1600" b="1" dirty="0"/>
              <a:t>Join at </a:t>
            </a:r>
            <a:r>
              <a:rPr lang="en-US" sz="1600" b="1" u="sng" dirty="0">
                <a:hlinkClick r:id="rId3"/>
              </a:rPr>
              <a:t>https://results.zoom.us/j/510407386</a:t>
            </a:r>
            <a:r>
              <a:rPr lang="en-US" sz="1600" b="1" dirty="0"/>
              <a:t>. Or by phone at (669) 900-6833 or (929) 436-2866, meeting ID 510-407-386 </a:t>
            </a:r>
            <a:endParaRPr lang="en-US" sz="1600" dirty="0"/>
          </a:p>
          <a:p>
            <a:pPr fontAlgn="auto">
              <a:lnSpc>
                <a:spcPct val="114000"/>
              </a:lnSpc>
              <a:spcBef>
                <a:spcPts val="0"/>
              </a:spcBef>
              <a:spcAft>
                <a:spcPts val="600"/>
              </a:spcAft>
              <a:defRPr/>
            </a:pPr>
            <a:endParaRPr lang="en-US" altLang="en-US" sz="1600" i="1" dirty="0">
              <a:latin typeface="Helvetica" panose="020B0604020202020204" pitchFamily="34" charset="0"/>
              <a:cs typeface="Helvetica" panose="020B0604020202020204" pitchFamily="34" charset="0"/>
            </a:endParaRPr>
          </a:p>
          <a:p>
            <a:pPr fontAlgn="auto">
              <a:lnSpc>
                <a:spcPct val="114000"/>
              </a:lnSpc>
              <a:spcBef>
                <a:spcPts val="0"/>
              </a:spcBef>
              <a:spcAft>
                <a:spcPts val="600"/>
              </a:spcAft>
              <a:defRPr/>
            </a:pPr>
            <a:r>
              <a:rPr lang="en-US" altLang="en-US" sz="1600" i="1" dirty="0">
                <a:latin typeface="Helvetica" panose="020B0604020202020204" pitchFamily="34" charset="0"/>
                <a:cs typeface="Helvetica" panose="020B0604020202020204" pitchFamily="34" charset="0"/>
              </a:rPr>
              <a:t>Closed captioning: </a:t>
            </a:r>
            <a:r>
              <a:rPr lang="en-US" sz="1600" dirty="0">
                <a:hlinkClick r:id="rId4"/>
              </a:rPr>
              <a:t>http://west.typewell.com/faelapgb</a:t>
            </a:r>
            <a:br>
              <a:rPr lang="en-US" altLang="en-US" sz="1400" i="1" dirty="0">
                <a:latin typeface="+mn-lt"/>
              </a:rPr>
            </a:br>
            <a:endParaRPr lang="en-US" sz="1400" dirty="0">
              <a:latin typeface="+mn-lt"/>
            </a:endParaRPr>
          </a:p>
        </p:txBody>
      </p:sp>
    </p:spTree>
    <p:extLst>
      <p:ext uri="{BB962C8B-B14F-4D97-AF65-F5344CB8AC3E}">
        <p14:creationId xmlns:p14="http://schemas.microsoft.com/office/powerpoint/2010/main" val="1336108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2584E-B83C-45DD-B5ED-8A35D0A5E753}"/>
              </a:ext>
            </a:extLst>
          </p:cNvPr>
          <p:cNvSpPr>
            <a:spLocks noGrp="1"/>
          </p:cNvSpPr>
          <p:nvPr>
            <p:ph type="title"/>
          </p:nvPr>
        </p:nvSpPr>
        <p:spPr>
          <a:xfrm>
            <a:off x="457200" y="154782"/>
            <a:ext cx="8229600" cy="1143000"/>
          </a:xfrm>
        </p:spPr>
        <p:txBody>
          <a:bodyPr>
            <a:normAutofit/>
          </a:bodyPr>
          <a:lstStyle/>
          <a:p>
            <a:r>
              <a:rPr lang="en-US" b="1" dirty="0"/>
              <a:t>Post-Election Opportunities</a:t>
            </a:r>
          </a:p>
        </p:txBody>
      </p:sp>
      <p:sp>
        <p:nvSpPr>
          <p:cNvPr id="3" name="Content Placeholder 2">
            <a:extLst>
              <a:ext uri="{FF2B5EF4-FFF2-40B4-BE49-F238E27FC236}">
                <a16:creationId xmlns:a16="http://schemas.microsoft.com/office/drawing/2014/main" id="{804C40C1-8D93-4CD0-96A5-9110A8D0C287}"/>
              </a:ext>
            </a:extLst>
          </p:cNvPr>
          <p:cNvSpPr>
            <a:spLocks noGrp="1"/>
          </p:cNvSpPr>
          <p:nvPr>
            <p:ph idx="1"/>
          </p:nvPr>
        </p:nvSpPr>
        <p:spPr>
          <a:xfrm>
            <a:off x="457200" y="1417638"/>
            <a:ext cx="8229600" cy="4708525"/>
          </a:xfrm>
        </p:spPr>
        <p:txBody>
          <a:bodyPr>
            <a:normAutofit/>
          </a:bodyPr>
          <a:lstStyle/>
          <a:p>
            <a:pPr>
              <a:spcBef>
                <a:spcPts val="600"/>
              </a:spcBef>
              <a:spcAft>
                <a:spcPts val="600"/>
              </a:spcAft>
            </a:pPr>
            <a:r>
              <a:rPr lang="en-US" sz="2400" b="1" dirty="0"/>
              <a:t>Our video and messaging. </a:t>
            </a:r>
            <a:r>
              <a:rPr lang="en-US" sz="2400" dirty="0"/>
              <a:t>Use our </a:t>
            </a:r>
            <a:r>
              <a:rPr lang="en-US" sz="2400" dirty="0">
                <a:hlinkClick r:id="rId2"/>
              </a:rPr>
              <a:t>“What’s Next” video</a:t>
            </a:r>
            <a:r>
              <a:rPr lang="en-US" sz="2400" dirty="0"/>
              <a:t> to engage your Action Network and social media contacts. </a:t>
            </a:r>
          </a:p>
          <a:p>
            <a:pPr>
              <a:spcBef>
                <a:spcPts val="600"/>
              </a:spcBef>
              <a:spcAft>
                <a:spcPts val="600"/>
              </a:spcAft>
            </a:pPr>
            <a:r>
              <a:rPr lang="en-US" sz="2400" b="1" dirty="0"/>
              <a:t>Broadcast media. </a:t>
            </a:r>
            <a:r>
              <a:rPr lang="en-US" sz="2400" dirty="0"/>
              <a:t>Pitch your RESULTS group to local TV and radios stations. Find </a:t>
            </a:r>
            <a:r>
              <a:rPr lang="en-US" sz="2400" dirty="0">
                <a:hlinkClick r:id="rId3"/>
              </a:rPr>
              <a:t>a sample pitch here</a:t>
            </a:r>
            <a:r>
              <a:rPr lang="en-US" sz="2400" dirty="0"/>
              <a:t>, and a </a:t>
            </a:r>
            <a:r>
              <a:rPr lang="en-US" sz="2400" dirty="0">
                <a:hlinkClick r:id="rId4"/>
              </a:rPr>
              <a:t>how-to video here</a:t>
            </a:r>
            <a:r>
              <a:rPr lang="en-US" sz="2400" dirty="0"/>
              <a:t>.</a:t>
            </a:r>
          </a:p>
          <a:p>
            <a:pPr>
              <a:spcBef>
                <a:spcPts val="600"/>
              </a:spcBef>
              <a:spcAft>
                <a:spcPts val="600"/>
              </a:spcAft>
            </a:pPr>
            <a:r>
              <a:rPr lang="en-US" sz="2400" b="1" dirty="0"/>
              <a:t>VolunteerMatch ad blitz. </a:t>
            </a:r>
            <a:r>
              <a:rPr lang="en-US" sz="2400" dirty="0"/>
              <a:t>We’ve posted 250 VolunteerMatch ads. Be ready to field inquires. See </a:t>
            </a:r>
            <a:r>
              <a:rPr lang="en-US" sz="2400" dirty="0">
                <a:hlinkClick r:id="rId5"/>
              </a:rPr>
              <a:t>this two-page document</a:t>
            </a:r>
            <a:r>
              <a:rPr lang="en-US" sz="2400" dirty="0"/>
              <a:t> for details and tips. </a:t>
            </a:r>
          </a:p>
          <a:p>
            <a:pPr>
              <a:spcBef>
                <a:spcPts val="600"/>
              </a:spcBef>
              <a:spcAft>
                <a:spcPts val="600"/>
              </a:spcAft>
            </a:pPr>
            <a:r>
              <a:rPr lang="en-US" sz="2400" b="1" dirty="0"/>
              <a:t>Virtual Thanksgiving Feast.</a:t>
            </a:r>
            <a:r>
              <a:rPr lang="en-US" sz="2400" dirty="0"/>
              <a:t> Give people an opportunity to support our work financially as well. </a:t>
            </a:r>
            <a:r>
              <a:rPr lang="en-US" sz="2400" dirty="0">
                <a:hlinkClick r:id="rId6"/>
              </a:rPr>
              <a:t>Start here</a:t>
            </a:r>
            <a:r>
              <a:rPr lang="en-US" sz="2400" dirty="0"/>
              <a:t>.</a:t>
            </a:r>
          </a:p>
          <a:p>
            <a:endParaRPr lang="en-US" sz="2400" dirty="0"/>
          </a:p>
          <a:p>
            <a:endParaRPr lang="en-US" sz="2400" dirty="0"/>
          </a:p>
        </p:txBody>
      </p:sp>
      <p:sp>
        <p:nvSpPr>
          <p:cNvPr id="4" name="Slide Number Placeholder 3">
            <a:extLst>
              <a:ext uri="{FF2B5EF4-FFF2-40B4-BE49-F238E27FC236}">
                <a16:creationId xmlns:a16="http://schemas.microsoft.com/office/drawing/2014/main" id="{B5185E2D-BE1F-45D3-BE06-EEB27F57BC41}"/>
              </a:ext>
            </a:extLst>
          </p:cNvPr>
          <p:cNvSpPr>
            <a:spLocks noGrp="1"/>
          </p:cNvSpPr>
          <p:nvPr>
            <p:ph type="sldNum" sz="quarter" idx="4"/>
          </p:nvPr>
        </p:nvSpPr>
        <p:spPr/>
        <p:txBody>
          <a:bodyPr/>
          <a:lstStyle/>
          <a:p>
            <a:fld id="{CB84E56B-342A-4DC0-9920-D07A8AAB6938}" type="slidenum">
              <a:rPr lang="en-US" smtClean="0">
                <a:solidFill>
                  <a:prstClr val="black">
                    <a:tint val="75000"/>
                  </a:prstClr>
                </a:solidFill>
              </a:rPr>
              <a:pPr/>
              <a:t>10</a:t>
            </a:fld>
            <a:endParaRPr lang="en-US" dirty="0">
              <a:solidFill>
                <a:prstClr val="black">
                  <a:tint val="75000"/>
                </a:prstClr>
              </a:solidFill>
            </a:endParaRPr>
          </a:p>
        </p:txBody>
      </p:sp>
      <p:sp>
        <p:nvSpPr>
          <p:cNvPr id="5" name="Rectangle 4">
            <a:extLst>
              <a:ext uri="{FF2B5EF4-FFF2-40B4-BE49-F238E27FC236}">
                <a16:creationId xmlns:a16="http://schemas.microsoft.com/office/drawing/2014/main" id="{87CE9F54-63A3-450E-ABF9-ECAA798AFFA9}"/>
              </a:ext>
            </a:extLst>
          </p:cNvPr>
          <p:cNvSpPr>
            <a:spLocks noChangeArrowheads="1"/>
          </p:cNvSpPr>
          <p:nvPr/>
        </p:nvSpPr>
        <p:spPr bwMode="auto">
          <a:xfrm>
            <a:off x="0" y="6365875"/>
            <a:ext cx="91440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spAutoFit/>
          </a:bodyPr>
          <a:lstStyle>
            <a:lvl1pPr>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58585B"/>
                </a:solidFill>
                <a:latin typeface="Helvetica" charset="0"/>
              </a:defRPr>
            </a:lvl1pPr>
            <a:lvl2pPr marL="742950" indent="-28575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58585B"/>
                </a:solidFill>
                <a:latin typeface="Helvetica" charset="0"/>
              </a:defRPr>
            </a:lvl2pPr>
            <a:lvl3pPr marL="11430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58585B"/>
                </a:solidFill>
                <a:latin typeface="Helvetica" charset="0"/>
              </a:defRPr>
            </a:lvl3pPr>
            <a:lvl4pPr marL="1600200" indent="-22860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58585B"/>
                </a:solidFill>
                <a:latin typeface="Helvetica" charset="0"/>
              </a:defRPr>
            </a:lvl4pPr>
            <a:lvl5pPr marL="20574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5pPr>
            <a:lvl6pPr marL="25146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6pPr>
            <a:lvl7pPr marL="29718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7pPr>
            <a:lvl8pPr marL="34290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8pPr>
            <a:lvl9pPr marL="38862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9pPr>
          </a:lstStyle>
          <a:p>
            <a:pPr algn="ctr">
              <a:spcBef>
                <a:spcPct val="0"/>
              </a:spcBef>
              <a:buFontTx/>
              <a:buNone/>
            </a:pPr>
            <a:r>
              <a:rPr lang="en-US" altLang="en-US" sz="1400" b="1" dirty="0">
                <a:solidFill>
                  <a:srgbClr val="E3A192"/>
                </a:solidFill>
                <a:ea typeface="ＭＳ Ｐゴシック" pitchFamily="34" charset="-128"/>
                <a:cs typeface="Helvetica" charset="0"/>
              </a:rPr>
              <a:t>RESULTS Global Poverty Campaigns National Webinar</a:t>
            </a:r>
          </a:p>
        </p:txBody>
      </p:sp>
    </p:spTree>
    <p:extLst>
      <p:ext uri="{BB962C8B-B14F-4D97-AF65-F5344CB8AC3E}">
        <p14:creationId xmlns:p14="http://schemas.microsoft.com/office/powerpoint/2010/main" val="975494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2584E-B83C-45DD-B5ED-8A35D0A5E753}"/>
              </a:ext>
            </a:extLst>
          </p:cNvPr>
          <p:cNvSpPr>
            <a:spLocks noGrp="1"/>
          </p:cNvSpPr>
          <p:nvPr>
            <p:ph type="title"/>
          </p:nvPr>
        </p:nvSpPr>
        <p:spPr>
          <a:xfrm>
            <a:off x="457200" y="38345"/>
            <a:ext cx="8229600" cy="1143000"/>
          </a:xfrm>
        </p:spPr>
        <p:txBody>
          <a:bodyPr>
            <a:normAutofit fontScale="90000"/>
          </a:bodyPr>
          <a:lstStyle/>
          <a:p>
            <a:r>
              <a:rPr lang="en-US" b="1" dirty="0"/>
              <a:t>Nov. 6 Was Just the Beginning</a:t>
            </a:r>
          </a:p>
        </p:txBody>
      </p:sp>
      <p:sp>
        <p:nvSpPr>
          <p:cNvPr id="3" name="Content Placeholder 2">
            <a:extLst>
              <a:ext uri="{FF2B5EF4-FFF2-40B4-BE49-F238E27FC236}">
                <a16:creationId xmlns:a16="http://schemas.microsoft.com/office/drawing/2014/main" id="{804C40C1-8D93-4CD0-96A5-9110A8D0C287}"/>
              </a:ext>
            </a:extLst>
          </p:cNvPr>
          <p:cNvSpPr>
            <a:spLocks noGrp="1"/>
          </p:cNvSpPr>
          <p:nvPr>
            <p:ph idx="1"/>
          </p:nvPr>
        </p:nvSpPr>
        <p:spPr>
          <a:xfrm>
            <a:off x="457200" y="1098218"/>
            <a:ext cx="8229600" cy="5100702"/>
          </a:xfrm>
        </p:spPr>
        <p:txBody>
          <a:bodyPr>
            <a:noAutofit/>
          </a:bodyPr>
          <a:lstStyle/>
          <a:p>
            <a:pPr marL="0" indent="0">
              <a:spcBef>
                <a:spcPts val="600"/>
              </a:spcBef>
              <a:spcAft>
                <a:spcPts val="600"/>
              </a:spcAft>
              <a:buNone/>
            </a:pPr>
            <a:r>
              <a:rPr lang="en-US" sz="2100" b="1" u="sng" dirty="0"/>
              <a:t>Engage</a:t>
            </a:r>
            <a:r>
              <a:rPr lang="en-US" sz="2100" b="1" dirty="0"/>
              <a:t>: </a:t>
            </a:r>
            <a:r>
              <a:rPr lang="en-US" sz="2100" dirty="0"/>
              <a:t>The election is over. Now the real work begins.</a:t>
            </a:r>
          </a:p>
          <a:p>
            <a:pPr marL="0" indent="0">
              <a:spcBef>
                <a:spcPts val="600"/>
              </a:spcBef>
              <a:spcAft>
                <a:spcPts val="600"/>
              </a:spcAft>
              <a:buNone/>
            </a:pPr>
            <a:r>
              <a:rPr lang="en-US" sz="2100" b="1" u="sng" dirty="0"/>
              <a:t>Problem</a:t>
            </a:r>
            <a:r>
              <a:rPr lang="en-US" sz="2100" b="1" dirty="0"/>
              <a:t>: </a:t>
            </a:r>
            <a:r>
              <a:rPr lang="en-US" sz="2100" dirty="0"/>
              <a:t>Here’s the thing: change doesn’t happen just because we vote. It doesn’t happen just because there are new faces in Washington. </a:t>
            </a:r>
          </a:p>
          <a:p>
            <a:pPr marL="0" indent="0">
              <a:spcBef>
                <a:spcPts val="600"/>
              </a:spcBef>
              <a:spcAft>
                <a:spcPts val="600"/>
              </a:spcAft>
              <a:buNone/>
            </a:pPr>
            <a:r>
              <a:rPr lang="en-US" sz="2100" dirty="0"/>
              <a:t>It happens because we tell our members of Congress what we care about and what they can do about it. It happens because we make calls, write letters, and meet with them in person. It happens because we demand it to happen.</a:t>
            </a:r>
          </a:p>
          <a:p>
            <a:pPr marL="0" indent="0">
              <a:spcBef>
                <a:spcPts val="600"/>
              </a:spcBef>
              <a:spcAft>
                <a:spcPts val="600"/>
              </a:spcAft>
              <a:buNone/>
            </a:pPr>
            <a:r>
              <a:rPr lang="en-US" sz="2100" b="1" u="sng" dirty="0"/>
              <a:t>Inform</a:t>
            </a:r>
            <a:r>
              <a:rPr lang="en-US" sz="2100" b="1" dirty="0"/>
              <a:t>: </a:t>
            </a:r>
            <a:r>
              <a:rPr lang="en-US" sz="2100" dirty="0"/>
              <a:t>It’s up to us as constituents to hold our new members of Congress accountable. It’s up to us to fight for the country and world we want to live in. I learned this with RESULTS.</a:t>
            </a:r>
          </a:p>
          <a:p>
            <a:pPr marL="0" indent="0">
              <a:spcBef>
                <a:spcPts val="600"/>
              </a:spcBef>
              <a:spcAft>
                <a:spcPts val="600"/>
              </a:spcAft>
              <a:buNone/>
            </a:pPr>
            <a:r>
              <a:rPr lang="en-US" sz="2100" b="1" u="sng" dirty="0"/>
              <a:t>Call to Action</a:t>
            </a:r>
            <a:r>
              <a:rPr lang="en-US" sz="2100" b="1" dirty="0"/>
              <a:t>: </a:t>
            </a:r>
            <a:r>
              <a:rPr lang="en-US" sz="2100" dirty="0"/>
              <a:t>That’s what you’d do as a RESULTS advocate. Do you want to give it a try?</a:t>
            </a:r>
          </a:p>
        </p:txBody>
      </p:sp>
      <p:sp>
        <p:nvSpPr>
          <p:cNvPr id="4" name="Slide Number Placeholder 3">
            <a:extLst>
              <a:ext uri="{FF2B5EF4-FFF2-40B4-BE49-F238E27FC236}">
                <a16:creationId xmlns:a16="http://schemas.microsoft.com/office/drawing/2014/main" id="{B5185E2D-BE1F-45D3-BE06-EEB27F57BC41}"/>
              </a:ext>
            </a:extLst>
          </p:cNvPr>
          <p:cNvSpPr>
            <a:spLocks noGrp="1"/>
          </p:cNvSpPr>
          <p:nvPr>
            <p:ph type="sldNum" sz="quarter" idx="4"/>
          </p:nvPr>
        </p:nvSpPr>
        <p:spPr/>
        <p:txBody>
          <a:bodyPr/>
          <a:lstStyle/>
          <a:p>
            <a:fld id="{CB84E56B-342A-4DC0-9920-D07A8AAB6938}" type="slidenum">
              <a:rPr lang="en-US" smtClean="0">
                <a:solidFill>
                  <a:prstClr val="black">
                    <a:tint val="75000"/>
                  </a:prstClr>
                </a:solidFill>
              </a:rPr>
              <a:pPr/>
              <a:t>11</a:t>
            </a:fld>
            <a:endParaRPr lang="en-US" dirty="0">
              <a:solidFill>
                <a:prstClr val="black">
                  <a:tint val="75000"/>
                </a:prstClr>
              </a:solidFill>
            </a:endParaRPr>
          </a:p>
        </p:txBody>
      </p:sp>
      <p:sp>
        <p:nvSpPr>
          <p:cNvPr id="5" name="Rectangle 4">
            <a:extLst>
              <a:ext uri="{FF2B5EF4-FFF2-40B4-BE49-F238E27FC236}">
                <a16:creationId xmlns:a16="http://schemas.microsoft.com/office/drawing/2014/main" id="{87CE9F54-63A3-450E-ABF9-ECAA798AFFA9}"/>
              </a:ext>
            </a:extLst>
          </p:cNvPr>
          <p:cNvSpPr>
            <a:spLocks noChangeArrowheads="1"/>
          </p:cNvSpPr>
          <p:nvPr/>
        </p:nvSpPr>
        <p:spPr bwMode="auto">
          <a:xfrm>
            <a:off x="0" y="6365875"/>
            <a:ext cx="91440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spAutoFit/>
          </a:bodyPr>
          <a:lstStyle>
            <a:lvl1pPr>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58585B"/>
                </a:solidFill>
                <a:latin typeface="Helvetica" charset="0"/>
              </a:defRPr>
            </a:lvl1pPr>
            <a:lvl2pPr marL="742950" indent="-28575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58585B"/>
                </a:solidFill>
                <a:latin typeface="Helvetica" charset="0"/>
              </a:defRPr>
            </a:lvl2pPr>
            <a:lvl3pPr marL="11430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58585B"/>
                </a:solidFill>
                <a:latin typeface="Helvetica" charset="0"/>
              </a:defRPr>
            </a:lvl3pPr>
            <a:lvl4pPr marL="1600200" indent="-22860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58585B"/>
                </a:solidFill>
                <a:latin typeface="Helvetica" charset="0"/>
              </a:defRPr>
            </a:lvl4pPr>
            <a:lvl5pPr marL="20574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5pPr>
            <a:lvl6pPr marL="25146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6pPr>
            <a:lvl7pPr marL="29718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7pPr>
            <a:lvl8pPr marL="34290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8pPr>
            <a:lvl9pPr marL="38862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9pPr>
          </a:lstStyle>
          <a:p>
            <a:pPr algn="ctr">
              <a:spcBef>
                <a:spcPct val="0"/>
              </a:spcBef>
              <a:buFontTx/>
              <a:buNone/>
            </a:pPr>
            <a:r>
              <a:rPr lang="en-US" altLang="en-US" sz="1400" b="1" dirty="0">
                <a:solidFill>
                  <a:srgbClr val="E3A192"/>
                </a:solidFill>
                <a:ea typeface="ＭＳ Ｐゴシック" pitchFamily="34" charset="-128"/>
                <a:cs typeface="Helvetica" charset="0"/>
              </a:rPr>
              <a:t>RESULTS Global Poverty Campaigns National Webinar</a:t>
            </a:r>
          </a:p>
        </p:txBody>
      </p:sp>
    </p:spTree>
    <p:extLst>
      <p:ext uri="{BB962C8B-B14F-4D97-AF65-F5344CB8AC3E}">
        <p14:creationId xmlns:p14="http://schemas.microsoft.com/office/powerpoint/2010/main" val="3236990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0" y="6365875"/>
            <a:ext cx="91440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58585B"/>
                </a:solidFill>
                <a:latin typeface="Helvetica" charset="0"/>
              </a:defRPr>
            </a:lvl1pPr>
            <a:lvl2pPr marL="742950" indent="-28575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58585B"/>
                </a:solidFill>
                <a:latin typeface="Helvetica" charset="0"/>
              </a:defRPr>
            </a:lvl2pPr>
            <a:lvl3pPr marL="11430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58585B"/>
                </a:solidFill>
                <a:latin typeface="Helvetica" charset="0"/>
              </a:defRPr>
            </a:lvl3pPr>
            <a:lvl4pPr marL="1600200" indent="-22860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58585B"/>
                </a:solidFill>
                <a:latin typeface="Helvetica" charset="0"/>
              </a:defRPr>
            </a:lvl4pPr>
            <a:lvl5pPr marL="20574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5pPr>
            <a:lvl6pPr marL="25146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6pPr>
            <a:lvl7pPr marL="29718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7pPr>
            <a:lvl8pPr marL="34290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8pPr>
            <a:lvl9pPr marL="38862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9pPr>
          </a:lstStyle>
          <a:p>
            <a:pPr algn="ctr" defTabSz="457200">
              <a:spcBef>
                <a:spcPct val="0"/>
              </a:spcBef>
              <a:buFontTx/>
              <a:buNone/>
            </a:pPr>
            <a:r>
              <a:rPr lang="en-US" altLang="en-US" sz="1400" b="1" dirty="0">
                <a:solidFill>
                  <a:srgbClr val="E3A192"/>
                </a:solidFill>
                <a:ea typeface="ＭＳ Ｐゴシック" pitchFamily="34" charset="-128"/>
                <a:cs typeface="Helvetica" charset="0"/>
              </a:rPr>
              <a:t>RESULTS Global Poverty Campaigns National Webinar</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9172" y="464799"/>
            <a:ext cx="6055620" cy="5566710"/>
          </a:xfrm>
          <a:prstGeom prst="rect">
            <a:avLst/>
          </a:prstGeom>
        </p:spPr>
      </p:pic>
      <p:sp>
        <p:nvSpPr>
          <p:cNvPr id="4" name="Title 1">
            <a:extLst>
              <a:ext uri="{FF2B5EF4-FFF2-40B4-BE49-F238E27FC236}">
                <a16:creationId xmlns:a16="http://schemas.microsoft.com/office/drawing/2014/main" id="{1698199B-2799-0442-8C5D-741B77F9ADED}"/>
              </a:ext>
            </a:extLst>
          </p:cNvPr>
          <p:cNvSpPr>
            <a:spLocks noGrp="1"/>
          </p:cNvSpPr>
          <p:nvPr>
            <p:ph type="title"/>
          </p:nvPr>
        </p:nvSpPr>
        <p:spPr>
          <a:xfrm>
            <a:off x="5688280" y="38344"/>
            <a:ext cx="2998519" cy="2134839"/>
          </a:xfrm>
        </p:spPr>
        <p:txBody>
          <a:bodyPr>
            <a:normAutofit/>
          </a:bodyPr>
          <a:lstStyle/>
          <a:p>
            <a:r>
              <a:rPr lang="en-US" b="1" dirty="0"/>
              <a:t>Broadcast Media</a:t>
            </a:r>
          </a:p>
        </p:txBody>
      </p:sp>
    </p:spTree>
    <p:extLst>
      <p:ext uri="{BB962C8B-B14F-4D97-AF65-F5344CB8AC3E}">
        <p14:creationId xmlns:p14="http://schemas.microsoft.com/office/powerpoint/2010/main" val="41403074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2584E-B83C-45DD-B5ED-8A35D0A5E753}"/>
              </a:ext>
            </a:extLst>
          </p:cNvPr>
          <p:cNvSpPr>
            <a:spLocks noGrp="1"/>
          </p:cNvSpPr>
          <p:nvPr>
            <p:ph type="title"/>
          </p:nvPr>
        </p:nvSpPr>
        <p:spPr>
          <a:xfrm>
            <a:off x="457200" y="38345"/>
            <a:ext cx="8229600" cy="1143000"/>
          </a:xfrm>
        </p:spPr>
        <p:txBody>
          <a:bodyPr>
            <a:normAutofit/>
          </a:bodyPr>
          <a:lstStyle/>
          <a:p>
            <a:r>
              <a:rPr lang="en-US" b="1" dirty="0"/>
              <a:t>Broadcast Media</a:t>
            </a:r>
          </a:p>
        </p:txBody>
      </p:sp>
      <p:sp>
        <p:nvSpPr>
          <p:cNvPr id="3" name="Content Placeholder 2">
            <a:extLst>
              <a:ext uri="{FF2B5EF4-FFF2-40B4-BE49-F238E27FC236}">
                <a16:creationId xmlns:a16="http://schemas.microsoft.com/office/drawing/2014/main" id="{804C40C1-8D93-4CD0-96A5-9110A8D0C287}"/>
              </a:ext>
            </a:extLst>
          </p:cNvPr>
          <p:cNvSpPr>
            <a:spLocks noGrp="1"/>
          </p:cNvSpPr>
          <p:nvPr>
            <p:ph idx="1"/>
          </p:nvPr>
        </p:nvSpPr>
        <p:spPr>
          <a:xfrm>
            <a:off x="326572" y="1265173"/>
            <a:ext cx="8490856" cy="4375606"/>
          </a:xfrm>
        </p:spPr>
        <p:txBody>
          <a:bodyPr>
            <a:noAutofit/>
          </a:bodyPr>
          <a:lstStyle/>
          <a:p>
            <a:pPr marL="0" indent="0">
              <a:spcBef>
                <a:spcPts val="600"/>
              </a:spcBef>
              <a:spcAft>
                <a:spcPts val="600"/>
              </a:spcAft>
              <a:buNone/>
            </a:pPr>
            <a:r>
              <a:rPr lang="en-US" sz="2400" dirty="0"/>
              <a:t>SUBJECT: Story idea – Will Congress listen to people here in Asheville after the election?</a:t>
            </a:r>
          </a:p>
          <a:p>
            <a:pPr marL="0" indent="0">
              <a:spcBef>
                <a:spcPts val="600"/>
              </a:spcBef>
              <a:spcAft>
                <a:spcPts val="600"/>
              </a:spcAft>
              <a:buNone/>
            </a:pPr>
            <a:r>
              <a:rPr lang="en-US" sz="2400" dirty="0"/>
              <a:t>Dear News Director:</a:t>
            </a:r>
          </a:p>
          <a:p>
            <a:pPr marL="0" indent="0">
              <a:spcBef>
                <a:spcPts val="600"/>
              </a:spcBef>
              <a:spcAft>
                <a:spcPts val="600"/>
              </a:spcAft>
              <a:buNone/>
            </a:pPr>
            <a:r>
              <a:rPr lang="en-US" sz="2400" dirty="0"/>
              <a:t>Thanks for all your thoughtful election coverage. I know many people are wondering if Congress even listens to everyday constituents. What happens </a:t>
            </a:r>
            <a:r>
              <a:rPr lang="en-US" sz="2400" i="1" dirty="0"/>
              <a:t>after</a:t>
            </a:r>
            <a:r>
              <a:rPr lang="en-US" sz="2400" dirty="0"/>
              <a:t> the elections? Is there a way to break through the political noise and make an impact?</a:t>
            </a:r>
          </a:p>
          <a:p>
            <a:pPr marL="0" indent="0">
              <a:spcBef>
                <a:spcPts val="600"/>
              </a:spcBef>
              <a:spcAft>
                <a:spcPts val="600"/>
              </a:spcAft>
              <a:buNone/>
            </a:pPr>
            <a:r>
              <a:rPr lang="en-US" sz="2400" dirty="0"/>
              <a:t>A group of Asheville advocates focused on poverty have shown me the answer is yes. The group is called RESULTS. Last year a piece in the </a:t>
            </a:r>
            <a:r>
              <a:rPr lang="en-US" sz="2400" i="1" dirty="0"/>
              <a:t>New York Times</a:t>
            </a:r>
            <a:r>
              <a:rPr lang="en-US" sz="2400" dirty="0"/>
              <a:t> said:</a:t>
            </a:r>
          </a:p>
        </p:txBody>
      </p:sp>
      <p:sp>
        <p:nvSpPr>
          <p:cNvPr id="4" name="Slide Number Placeholder 3">
            <a:extLst>
              <a:ext uri="{FF2B5EF4-FFF2-40B4-BE49-F238E27FC236}">
                <a16:creationId xmlns:a16="http://schemas.microsoft.com/office/drawing/2014/main" id="{B5185E2D-BE1F-45D3-BE06-EEB27F57BC41}"/>
              </a:ext>
            </a:extLst>
          </p:cNvPr>
          <p:cNvSpPr>
            <a:spLocks noGrp="1"/>
          </p:cNvSpPr>
          <p:nvPr>
            <p:ph type="sldNum" sz="quarter" idx="4"/>
          </p:nvPr>
        </p:nvSpPr>
        <p:spPr/>
        <p:txBody>
          <a:bodyPr/>
          <a:lstStyle/>
          <a:p>
            <a:fld id="{CB84E56B-342A-4DC0-9920-D07A8AAB6938}" type="slidenum">
              <a:rPr lang="en-US" smtClean="0">
                <a:solidFill>
                  <a:prstClr val="black">
                    <a:tint val="75000"/>
                  </a:prstClr>
                </a:solidFill>
              </a:rPr>
              <a:pPr/>
              <a:t>13</a:t>
            </a:fld>
            <a:endParaRPr lang="en-US" dirty="0">
              <a:solidFill>
                <a:prstClr val="black">
                  <a:tint val="75000"/>
                </a:prstClr>
              </a:solidFill>
            </a:endParaRPr>
          </a:p>
        </p:txBody>
      </p:sp>
      <p:sp>
        <p:nvSpPr>
          <p:cNvPr id="5" name="Rectangle 4">
            <a:extLst>
              <a:ext uri="{FF2B5EF4-FFF2-40B4-BE49-F238E27FC236}">
                <a16:creationId xmlns:a16="http://schemas.microsoft.com/office/drawing/2014/main" id="{87CE9F54-63A3-450E-ABF9-ECAA798AFFA9}"/>
              </a:ext>
            </a:extLst>
          </p:cNvPr>
          <p:cNvSpPr>
            <a:spLocks noChangeArrowheads="1"/>
          </p:cNvSpPr>
          <p:nvPr/>
        </p:nvSpPr>
        <p:spPr bwMode="auto">
          <a:xfrm>
            <a:off x="0" y="6365875"/>
            <a:ext cx="91440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spAutoFit/>
          </a:bodyPr>
          <a:lstStyle>
            <a:lvl1pPr>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58585B"/>
                </a:solidFill>
                <a:latin typeface="Helvetica" charset="0"/>
              </a:defRPr>
            </a:lvl1pPr>
            <a:lvl2pPr marL="742950" indent="-28575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58585B"/>
                </a:solidFill>
                <a:latin typeface="Helvetica" charset="0"/>
              </a:defRPr>
            </a:lvl2pPr>
            <a:lvl3pPr marL="11430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58585B"/>
                </a:solidFill>
                <a:latin typeface="Helvetica" charset="0"/>
              </a:defRPr>
            </a:lvl3pPr>
            <a:lvl4pPr marL="1600200" indent="-22860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58585B"/>
                </a:solidFill>
                <a:latin typeface="Helvetica" charset="0"/>
              </a:defRPr>
            </a:lvl4pPr>
            <a:lvl5pPr marL="20574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5pPr>
            <a:lvl6pPr marL="25146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6pPr>
            <a:lvl7pPr marL="29718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7pPr>
            <a:lvl8pPr marL="34290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8pPr>
            <a:lvl9pPr marL="38862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9pPr>
          </a:lstStyle>
          <a:p>
            <a:pPr algn="ctr">
              <a:spcBef>
                <a:spcPct val="0"/>
              </a:spcBef>
              <a:buFontTx/>
              <a:buNone/>
            </a:pPr>
            <a:r>
              <a:rPr lang="en-US" altLang="en-US" sz="1400" b="1" dirty="0">
                <a:solidFill>
                  <a:srgbClr val="E3A192"/>
                </a:solidFill>
                <a:ea typeface="ＭＳ Ｐゴシック" pitchFamily="34" charset="-128"/>
                <a:cs typeface="Helvetica" charset="0"/>
              </a:rPr>
              <a:t>RESULTS Global Poverty Campaigns National Webinar</a:t>
            </a:r>
          </a:p>
        </p:txBody>
      </p:sp>
    </p:spTree>
    <p:extLst>
      <p:ext uri="{BB962C8B-B14F-4D97-AF65-F5344CB8AC3E}">
        <p14:creationId xmlns:p14="http://schemas.microsoft.com/office/powerpoint/2010/main" val="9446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2584E-B83C-45DD-B5ED-8A35D0A5E753}"/>
              </a:ext>
            </a:extLst>
          </p:cNvPr>
          <p:cNvSpPr>
            <a:spLocks noGrp="1"/>
          </p:cNvSpPr>
          <p:nvPr>
            <p:ph type="title"/>
          </p:nvPr>
        </p:nvSpPr>
        <p:spPr>
          <a:xfrm>
            <a:off x="457200" y="38345"/>
            <a:ext cx="8229600" cy="1143000"/>
          </a:xfrm>
        </p:spPr>
        <p:txBody>
          <a:bodyPr>
            <a:normAutofit/>
          </a:bodyPr>
          <a:lstStyle/>
          <a:p>
            <a:r>
              <a:rPr lang="en-US" b="1" dirty="0"/>
              <a:t>Broadcast Media</a:t>
            </a:r>
          </a:p>
        </p:txBody>
      </p:sp>
      <p:sp>
        <p:nvSpPr>
          <p:cNvPr id="3" name="Content Placeholder 2">
            <a:extLst>
              <a:ext uri="{FF2B5EF4-FFF2-40B4-BE49-F238E27FC236}">
                <a16:creationId xmlns:a16="http://schemas.microsoft.com/office/drawing/2014/main" id="{804C40C1-8D93-4CD0-96A5-9110A8D0C287}"/>
              </a:ext>
            </a:extLst>
          </p:cNvPr>
          <p:cNvSpPr>
            <a:spLocks noGrp="1"/>
          </p:cNvSpPr>
          <p:nvPr>
            <p:ph idx="1"/>
          </p:nvPr>
        </p:nvSpPr>
        <p:spPr>
          <a:xfrm>
            <a:off x="320633" y="1026966"/>
            <a:ext cx="8502733" cy="5100702"/>
          </a:xfrm>
        </p:spPr>
        <p:txBody>
          <a:bodyPr>
            <a:noAutofit/>
          </a:bodyPr>
          <a:lstStyle/>
          <a:p>
            <a:pPr marL="0" indent="0">
              <a:spcBef>
                <a:spcPts val="600"/>
              </a:spcBef>
              <a:spcAft>
                <a:spcPts val="600"/>
              </a:spcAft>
              <a:buNone/>
            </a:pPr>
            <a:r>
              <a:rPr lang="en-US" sz="2400" i="1" dirty="0"/>
              <a:t>“If you’re looking to bolster participatory democracy in the United States today, you’d be hard pressed to find better guidance than RESULTS volunteers.” </a:t>
            </a:r>
          </a:p>
          <a:p>
            <a:pPr marL="0" indent="0">
              <a:spcBef>
                <a:spcPts val="600"/>
              </a:spcBef>
              <a:spcAft>
                <a:spcPts val="600"/>
              </a:spcAft>
              <a:buNone/>
            </a:pPr>
            <a:r>
              <a:rPr lang="en-US" sz="2400" dirty="0"/>
              <a:t>One thing we don’t study in school is our role in influencing the policies coming out of Washington. I’ve learned how to build relationships with our members of Congress, and how to follow-up with them (by phone, letters, and in-person) year-round. And to do it in a bipartisan way. </a:t>
            </a:r>
          </a:p>
          <a:p>
            <a:pPr marL="0" indent="0">
              <a:spcBef>
                <a:spcPts val="600"/>
              </a:spcBef>
              <a:spcAft>
                <a:spcPts val="600"/>
              </a:spcAft>
              <a:buNone/>
            </a:pPr>
            <a:r>
              <a:rPr lang="en-US" sz="2400" dirty="0"/>
              <a:t>Would you be interested in showing viewers how to get past the front desk with Congress? There are local advocates you could interview. I think viewers would be hungry to learn this after election season. Would you be interested? Thanks for considering it.</a:t>
            </a:r>
          </a:p>
        </p:txBody>
      </p:sp>
      <p:sp>
        <p:nvSpPr>
          <p:cNvPr id="4" name="Slide Number Placeholder 3">
            <a:extLst>
              <a:ext uri="{FF2B5EF4-FFF2-40B4-BE49-F238E27FC236}">
                <a16:creationId xmlns:a16="http://schemas.microsoft.com/office/drawing/2014/main" id="{B5185E2D-BE1F-45D3-BE06-EEB27F57BC41}"/>
              </a:ext>
            </a:extLst>
          </p:cNvPr>
          <p:cNvSpPr>
            <a:spLocks noGrp="1"/>
          </p:cNvSpPr>
          <p:nvPr>
            <p:ph type="sldNum" sz="quarter" idx="4"/>
          </p:nvPr>
        </p:nvSpPr>
        <p:spPr/>
        <p:txBody>
          <a:bodyPr/>
          <a:lstStyle/>
          <a:p>
            <a:fld id="{CB84E56B-342A-4DC0-9920-D07A8AAB6938}" type="slidenum">
              <a:rPr lang="en-US" smtClean="0">
                <a:solidFill>
                  <a:prstClr val="black">
                    <a:tint val="75000"/>
                  </a:prstClr>
                </a:solidFill>
              </a:rPr>
              <a:pPr/>
              <a:t>14</a:t>
            </a:fld>
            <a:endParaRPr lang="en-US" dirty="0">
              <a:solidFill>
                <a:prstClr val="black">
                  <a:tint val="75000"/>
                </a:prstClr>
              </a:solidFill>
            </a:endParaRPr>
          </a:p>
        </p:txBody>
      </p:sp>
      <p:sp>
        <p:nvSpPr>
          <p:cNvPr id="5" name="Rectangle 4">
            <a:extLst>
              <a:ext uri="{FF2B5EF4-FFF2-40B4-BE49-F238E27FC236}">
                <a16:creationId xmlns:a16="http://schemas.microsoft.com/office/drawing/2014/main" id="{87CE9F54-63A3-450E-ABF9-ECAA798AFFA9}"/>
              </a:ext>
            </a:extLst>
          </p:cNvPr>
          <p:cNvSpPr>
            <a:spLocks noChangeArrowheads="1"/>
          </p:cNvSpPr>
          <p:nvPr/>
        </p:nvSpPr>
        <p:spPr bwMode="auto">
          <a:xfrm>
            <a:off x="0" y="6365875"/>
            <a:ext cx="91440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spAutoFit/>
          </a:bodyPr>
          <a:lstStyle>
            <a:lvl1pPr>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58585B"/>
                </a:solidFill>
                <a:latin typeface="Helvetica" charset="0"/>
              </a:defRPr>
            </a:lvl1pPr>
            <a:lvl2pPr marL="742950" indent="-28575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58585B"/>
                </a:solidFill>
                <a:latin typeface="Helvetica" charset="0"/>
              </a:defRPr>
            </a:lvl2pPr>
            <a:lvl3pPr marL="11430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58585B"/>
                </a:solidFill>
                <a:latin typeface="Helvetica" charset="0"/>
              </a:defRPr>
            </a:lvl3pPr>
            <a:lvl4pPr marL="1600200" indent="-22860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58585B"/>
                </a:solidFill>
                <a:latin typeface="Helvetica" charset="0"/>
              </a:defRPr>
            </a:lvl4pPr>
            <a:lvl5pPr marL="20574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5pPr>
            <a:lvl6pPr marL="25146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6pPr>
            <a:lvl7pPr marL="29718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7pPr>
            <a:lvl8pPr marL="34290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8pPr>
            <a:lvl9pPr marL="38862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9pPr>
          </a:lstStyle>
          <a:p>
            <a:pPr algn="ctr">
              <a:spcBef>
                <a:spcPct val="0"/>
              </a:spcBef>
              <a:buFontTx/>
              <a:buNone/>
            </a:pPr>
            <a:r>
              <a:rPr lang="en-US" altLang="en-US" sz="1400" b="1" dirty="0">
                <a:solidFill>
                  <a:srgbClr val="E3A192"/>
                </a:solidFill>
                <a:ea typeface="ＭＳ Ｐゴシック" pitchFamily="34" charset="-128"/>
                <a:cs typeface="Helvetica" charset="0"/>
              </a:rPr>
              <a:t>RESULTS Global Poverty Campaigns National Webinar</a:t>
            </a:r>
          </a:p>
        </p:txBody>
      </p:sp>
    </p:spTree>
    <p:extLst>
      <p:ext uri="{BB962C8B-B14F-4D97-AF65-F5344CB8AC3E}">
        <p14:creationId xmlns:p14="http://schemas.microsoft.com/office/powerpoint/2010/main" val="1446193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2584E-B83C-45DD-B5ED-8A35D0A5E753}"/>
              </a:ext>
            </a:extLst>
          </p:cNvPr>
          <p:cNvSpPr>
            <a:spLocks noGrp="1"/>
          </p:cNvSpPr>
          <p:nvPr>
            <p:ph type="title"/>
          </p:nvPr>
        </p:nvSpPr>
        <p:spPr>
          <a:xfrm>
            <a:off x="457200" y="38345"/>
            <a:ext cx="8229600" cy="1143000"/>
          </a:xfrm>
        </p:spPr>
        <p:txBody>
          <a:bodyPr>
            <a:normAutofit/>
          </a:bodyPr>
          <a:lstStyle/>
          <a:p>
            <a:r>
              <a:rPr lang="en-US" b="1" dirty="0"/>
              <a:t>Volunteer Match Blitz</a:t>
            </a:r>
          </a:p>
        </p:txBody>
      </p:sp>
      <p:sp>
        <p:nvSpPr>
          <p:cNvPr id="3" name="Content Placeholder 2">
            <a:extLst>
              <a:ext uri="{FF2B5EF4-FFF2-40B4-BE49-F238E27FC236}">
                <a16:creationId xmlns:a16="http://schemas.microsoft.com/office/drawing/2014/main" id="{804C40C1-8D93-4CD0-96A5-9110A8D0C287}"/>
              </a:ext>
            </a:extLst>
          </p:cNvPr>
          <p:cNvSpPr>
            <a:spLocks noGrp="1"/>
          </p:cNvSpPr>
          <p:nvPr>
            <p:ph idx="1"/>
          </p:nvPr>
        </p:nvSpPr>
        <p:spPr>
          <a:xfrm>
            <a:off x="320633" y="1840675"/>
            <a:ext cx="8502733" cy="3966360"/>
          </a:xfrm>
        </p:spPr>
        <p:txBody>
          <a:bodyPr>
            <a:noAutofit/>
          </a:bodyPr>
          <a:lstStyle/>
          <a:p>
            <a:pPr>
              <a:spcBef>
                <a:spcPts val="600"/>
              </a:spcBef>
              <a:spcAft>
                <a:spcPts val="600"/>
              </a:spcAft>
            </a:pPr>
            <a:r>
              <a:rPr lang="en-US" sz="2400" dirty="0"/>
              <a:t>RESULTS staff will place the ads, field the inquiries, educate new people about RESULTS, and have the initial conversation. We then send them to you!</a:t>
            </a:r>
          </a:p>
          <a:p>
            <a:pPr>
              <a:spcBef>
                <a:spcPts val="600"/>
              </a:spcBef>
              <a:spcAft>
                <a:spcPts val="600"/>
              </a:spcAft>
            </a:pPr>
            <a:r>
              <a:rPr lang="en-US" sz="2400" dirty="0"/>
              <a:t>Your group welcomes them, builds a relationship with them, assesses their needs, and supports them to have breakthrough experiences in our democracy. Are you ready?</a:t>
            </a:r>
          </a:p>
        </p:txBody>
      </p:sp>
      <p:sp>
        <p:nvSpPr>
          <p:cNvPr id="4" name="Slide Number Placeholder 3">
            <a:extLst>
              <a:ext uri="{FF2B5EF4-FFF2-40B4-BE49-F238E27FC236}">
                <a16:creationId xmlns:a16="http://schemas.microsoft.com/office/drawing/2014/main" id="{B5185E2D-BE1F-45D3-BE06-EEB27F57BC41}"/>
              </a:ext>
            </a:extLst>
          </p:cNvPr>
          <p:cNvSpPr>
            <a:spLocks noGrp="1"/>
          </p:cNvSpPr>
          <p:nvPr>
            <p:ph type="sldNum" sz="quarter" idx="4"/>
          </p:nvPr>
        </p:nvSpPr>
        <p:spPr/>
        <p:txBody>
          <a:bodyPr/>
          <a:lstStyle/>
          <a:p>
            <a:fld id="{CB84E56B-342A-4DC0-9920-D07A8AAB6938}" type="slidenum">
              <a:rPr lang="en-US" smtClean="0">
                <a:solidFill>
                  <a:prstClr val="black">
                    <a:tint val="75000"/>
                  </a:prstClr>
                </a:solidFill>
              </a:rPr>
              <a:pPr/>
              <a:t>15</a:t>
            </a:fld>
            <a:endParaRPr lang="en-US" dirty="0">
              <a:solidFill>
                <a:prstClr val="black">
                  <a:tint val="75000"/>
                </a:prstClr>
              </a:solidFill>
            </a:endParaRPr>
          </a:p>
        </p:txBody>
      </p:sp>
      <p:sp>
        <p:nvSpPr>
          <p:cNvPr id="5" name="Rectangle 4">
            <a:extLst>
              <a:ext uri="{FF2B5EF4-FFF2-40B4-BE49-F238E27FC236}">
                <a16:creationId xmlns:a16="http://schemas.microsoft.com/office/drawing/2014/main" id="{87CE9F54-63A3-450E-ABF9-ECAA798AFFA9}"/>
              </a:ext>
            </a:extLst>
          </p:cNvPr>
          <p:cNvSpPr>
            <a:spLocks noChangeArrowheads="1"/>
          </p:cNvSpPr>
          <p:nvPr/>
        </p:nvSpPr>
        <p:spPr bwMode="auto">
          <a:xfrm>
            <a:off x="0" y="6365875"/>
            <a:ext cx="91440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spAutoFit/>
          </a:bodyPr>
          <a:lstStyle>
            <a:lvl1pPr>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58585B"/>
                </a:solidFill>
                <a:latin typeface="Helvetica" charset="0"/>
              </a:defRPr>
            </a:lvl1pPr>
            <a:lvl2pPr marL="742950" indent="-28575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58585B"/>
                </a:solidFill>
                <a:latin typeface="Helvetica" charset="0"/>
              </a:defRPr>
            </a:lvl2pPr>
            <a:lvl3pPr marL="11430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58585B"/>
                </a:solidFill>
                <a:latin typeface="Helvetica" charset="0"/>
              </a:defRPr>
            </a:lvl3pPr>
            <a:lvl4pPr marL="1600200" indent="-22860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58585B"/>
                </a:solidFill>
                <a:latin typeface="Helvetica" charset="0"/>
              </a:defRPr>
            </a:lvl4pPr>
            <a:lvl5pPr marL="20574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5pPr>
            <a:lvl6pPr marL="25146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6pPr>
            <a:lvl7pPr marL="29718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7pPr>
            <a:lvl8pPr marL="34290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8pPr>
            <a:lvl9pPr marL="38862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9pPr>
          </a:lstStyle>
          <a:p>
            <a:pPr algn="ctr">
              <a:spcBef>
                <a:spcPct val="0"/>
              </a:spcBef>
              <a:buFontTx/>
              <a:buNone/>
            </a:pPr>
            <a:r>
              <a:rPr lang="en-US" altLang="en-US" sz="1400" b="1" dirty="0">
                <a:solidFill>
                  <a:srgbClr val="E3A192"/>
                </a:solidFill>
                <a:ea typeface="ＭＳ Ｐゴシック" pitchFamily="34" charset="-128"/>
                <a:cs typeface="Helvetica" charset="0"/>
              </a:rPr>
              <a:t>RESULTS Global Poverty Campaigns National Webinar</a:t>
            </a:r>
          </a:p>
        </p:txBody>
      </p:sp>
    </p:spTree>
    <p:extLst>
      <p:ext uri="{BB962C8B-B14F-4D97-AF65-F5344CB8AC3E}">
        <p14:creationId xmlns:p14="http://schemas.microsoft.com/office/powerpoint/2010/main" val="165231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2584E-B83C-45DD-B5ED-8A35D0A5E753}"/>
              </a:ext>
            </a:extLst>
          </p:cNvPr>
          <p:cNvSpPr>
            <a:spLocks noGrp="1"/>
          </p:cNvSpPr>
          <p:nvPr>
            <p:ph type="title"/>
          </p:nvPr>
        </p:nvSpPr>
        <p:spPr>
          <a:xfrm>
            <a:off x="457200" y="38345"/>
            <a:ext cx="8229600" cy="1143000"/>
          </a:xfrm>
        </p:spPr>
        <p:txBody>
          <a:bodyPr>
            <a:normAutofit fontScale="90000"/>
          </a:bodyPr>
          <a:lstStyle/>
          <a:p>
            <a:r>
              <a:rPr lang="en-US" b="1" i="1" dirty="0"/>
              <a:t>I found RESULTS through </a:t>
            </a:r>
            <a:r>
              <a:rPr lang="en-US" b="1" i="1" dirty="0" err="1"/>
              <a:t>VolunteerMatch</a:t>
            </a:r>
            <a:r>
              <a:rPr lang="en-US" b="1" i="1" dirty="0"/>
              <a:t>.</a:t>
            </a:r>
          </a:p>
        </p:txBody>
      </p:sp>
      <p:sp>
        <p:nvSpPr>
          <p:cNvPr id="3" name="Content Placeholder 2">
            <a:extLst>
              <a:ext uri="{FF2B5EF4-FFF2-40B4-BE49-F238E27FC236}">
                <a16:creationId xmlns:a16="http://schemas.microsoft.com/office/drawing/2014/main" id="{804C40C1-8D93-4CD0-96A5-9110A8D0C287}"/>
              </a:ext>
            </a:extLst>
          </p:cNvPr>
          <p:cNvSpPr>
            <a:spLocks noGrp="1"/>
          </p:cNvSpPr>
          <p:nvPr>
            <p:ph idx="1"/>
          </p:nvPr>
        </p:nvSpPr>
        <p:spPr>
          <a:xfrm>
            <a:off x="320633" y="1840675"/>
            <a:ext cx="8502733" cy="3966360"/>
          </a:xfrm>
        </p:spPr>
        <p:txBody>
          <a:bodyPr>
            <a:noAutofit/>
          </a:bodyPr>
          <a:lstStyle/>
          <a:p>
            <a:pPr marL="0" indent="0" algn="ctr">
              <a:spcBef>
                <a:spcPts val="600"/>
              </a:spcBef>
              <a:spcAft>
                <a:spcPts val="600"/>
              </a:spcAft>
              <a:buNone/>
            </a:pPr>
            <a:r>
              <a:rPr lang="en-US" dirty="0"/>
              <a:t>Katie Brooks of Boulder, Colorado</a:t>
            </a:r>
          </a:p>
        </p:txBody>
      </p:sp>
      <p:sp>
        <p:nvSpPr>
          <p:cNvPr id="4" name="Slide Number Placeholder 3">
            <a:extLst>
              <a:ext uri="{FF2B5EF4-FFF2-40B4-BE49-F238E27FC236}">
                <a16:creationId xmlns:a16="http://schemas.microsoft.com/office/drawing/2014/main" id="{B5185E2D-BE1F-45D3-BE06-EEB27F57BC41}"/>
              </a:ext>
            </a:extLst>
          </p:cNvPr>
          <p:cNvSpPr>
            <a:spLocks noGrp="1"/>
          </p:cNvSpPr>
          <p:nvPr>
            <p:ph type="sldNum" sz="quarter" idx="4"/>
          </p:nvPr>
        </p:nvSpPr>
        <p:spPr/>
        <p:txBody>
          <a:bodyPr/>
          <a:lstStyle/>
          <a:p>
            <a:fld id="{CB84E56B-342A-4DC0-9920-D07A8AAB6938}" type="slidenum">
              <a:rPr lang="en-US" smtClean="0">
                <a:solidFill>
                  <a:prstClr val="black">
                    <a:tint val="75000"/>
                  </a:prstClr>
                </a:solidFill>
              </a:rPr>
              <a:pPr/>
              <a:t>16</a:t>
            </a:fld>
            <a:endParaRPr lang="en-US" dirty="0">
              <a:solidFill>
                <a:prstClr val="black">
                  <a:tint val="75000"/>
                </a:prstClr>
              </a:solidFill>
            </a:endParaRPr>
          </a:p>
        </p:txBody>
      </p:sp>
      <p:sp>
        <p:nvSpPr>
          <p:cNvPr id="5" name="Rectangle 4">
            <a:extLst>
              <a:ext uri="{FF2B5EF4-FFF2-40B4-BE49-F238E27FC236}">
                <a16:creationId xmlns:a16="http://schemas.microsoft.com/office/drawing/2014/main" id="{87CE9F54-63A3-450E-ABF9-ECAA798AFFA9}"/>
              </a:ext>
            </a:extLst>
          </p:cNvPr>
          <p:cNvSpPr>
            <a:spLocks noChangeArrowheads="1"/>
          </p:cNvSpPr>
          <p:nvPr/>
        </p:nvSpPr>
        <p:spPr bwMode="auto">
          <a:xfrm>
            <a:off x="0" y="6365875"/>
            <a:ext cx="91440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spAutoFit/>
          </a:bodyPr>
          <a:lstStyle>
            <a:lvl1pPr>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58585B"/>
                </a:solidFill>
                <a:latin typeface="Helvetica" charset="0"/>
              </a:defRPr>
            </a:lvl1pPr>
            <a:lvl2pPr marL="742950" indent="-28575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58585B"/>
                </a:solidFill>
                <a:latin typeface="Helvetica" charset="0"/>
              </a:defRPr>
            </a:lvl2pPr>
            <a:lvl3pPr marL="11430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58585B"/>
                </a:solidFill>
                <a:latin typeface="Helvetica" charset="0"/>
              </a:defRPr>
            </a:lvl3pPr>
            <a:lvl4pPr marL="1600200" indent="-22860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58585B"/>
                </a:solidFill>
                <a:latin typeface="Helvetica" charset="0"/>
              </a:defRPr>
            </a:lvl4pPr>
            <a:lvl5pPr marL="20574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5pPr>
            <a:lvl6pPr marL="25146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6pPr>
            <a:lvl7pPr marL="29718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7pPr>
            <a:lvl8pPr marL="34290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8pPr>
            <a:lvl9pPr marL="38862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9pPr>
          </a:lstStyle>
          <a:p>
            <a:pPr algn="ctr">
              <a:spcBef>
                <a:spcPct val="0"/>
              </a:spcBef>
              <a:buFontTx/>
              <a:buNone/>
            </a:pPr>
            <a:r>
              <a:rPr lang="en-US" altLang="en-US" sz="1400" b="1" dirty="0">
                <a:solidFill>
                  <a:srgbClr val="E3A192"/>
                </a:solidFill>
                <a:ea typeface="ＭＳ Ｐゴシック" pitchFamily="34" charset="-128"/>
                <a:cs typeface="Helvetica" charset="0"/>
              </a:rPr>
              <a:t>RESULTS Global Poverty Campaigns National Webinar</a:t>
            </a:r>
          </a:p>
        </p:txBody>
      </p:sp>
      <p:pic>
        <p:nvPicPr>
          <p:cNvPr id="6" name="Picture 5">
            <a:extLst>
              <a:ext uri="{FF2B5EF4-FFF2-40B4-BE49-F238E27FC236}">
                <a16:creationId xmlns:a16="http://schemas.microsoft.com/office/drawing/2014/main" id="{7644E21E-E8AB-44CA-BF19-A6C361E76DE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42369" y="2412175"/>
            <a:ext cx="2059259" cy="3538537"/>
          </a:xfrm>
          <a:prstGeom prst="rect">
            <a:avLst/>
          </a:prstGeom>
        </p:spPr>
      </p:pic>
    </p:spTree>
    <p:extLst>
      <p:ext uri="{BB962C8B-B14F-4D97-AF65-F5344CB8AC3E}">
        <p14:creationId xmlns:p14="http://schemas.microsoft.com/office/powerpoint/2010/main" val="1926276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48050" y="6705600"/>
            <a:ext cx="184731" cy="369332"/>
          </a:xfrm>
          <a:prstGeom prst="rect">
            <a:avLst/>
          </a:prstGeom>
          <a:noFill/>
        </p:spPr>
        <p:txBody>
          <a:bodyPr wrap="none" rtlCol="0">
            <a:spAutoFit/>
          </a:bodyPr>
          <a:lstStyle/>
          <a:p>
            <a:endParaRPr lang="en-US" dirty="0"/>
          </a:p>
        </p:txBody>
      </p:sp>
      <p:sp>
        <p:nvSpPr>
          <p:cNvPr id="4" name="Slide Number Placeholder 3"/>
          <p:cNvSpPr>
            <a:spLocks noGrp="1"/>
          </p:cNvSpPr>
          <p:nvPr>
            <p:ph type="sldNum" sz="quarter" idx="4"/>
          </p:nvPr>
        </p:nvSpPr>
        <p:spPr/>
        <p:txBody>
          <a:bodyPr/>
          <a:lstStyle/>
          <a:p>
            <a:fld id="{CB84E56B-342A-4DC0-9920-D07A8AAB6938}" type="slidenum">
              <a:rPr lang="en-US" smtClean="0"/>
              <a:t>17</a:t>
            </a:fld>
            <a:endParaRPr lang="en-US" dirty="0"/>
          </a:p>
        </p:txBody>
      </p:sp>
      <p:sp>
        <p:nvSpPr>
          <p:cNvPr id="8" name="Title 1"/>
          <p:cNvSpPr txBox="1">
            <a:spLocks/>
          </p:cNvSpPr>
          <p:nvPr/>
        </p:nvSpPr>
        <p:spPr>
          <a:xfrm>
            <a:off x="457200" y="-183032"/>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baseline="0">
                <a:solidFill>
                  <a:schemeClr val="accent1"/>
                </a:solidFill>
                <a:latin typeface="Helvetica"/>
                <a:ea typeface="+mj-ea"/>
                <a:cs typeface="Helvetica"/>
              </a:defRPr>
            </a:lvl1pPr>
          </a:lstStyle>
          <a:p>
            <a:pPr>
              <a:spcBef>
                <a:spcPts val="600"/>
              </a:spcBef>
            </a:pPr>
            <a:endParaRPr lang="en-US" altLang="en-US" sz="2400" b="1" dirty="0">
              <a:solidFill>
                <a:srgbClr val="C00000"/>
              </a:solidFill>
              <a:latin typeface="Helvetica" panose="020B0604020202020204" pitchFamily="34" charset="0"/>
              <a:cs typeface="Helvetica" panose="020B0604020202020204" pitchFamily="34" charset="0"/>
            </a:endParaRPr>
          </a:p>
        </p:txBody>
      </p:sp>
      <p:sp>
        <p:nvSpPr>
          <p:cNvPr id="10" name="Rectangle 4"/>
          <p:cNvSpPr>
            <a:spLocks noChangeArrowheads="1"/>
          </p:cNvSpPr>
          <p:nvPr/>
        </p:nvSpPr>
        <p:spPr bwMode="auto">
          <a:xfrm>
            <a:off x="0" y="6365875"/>
            <a:ext cx="91440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58585B"/>
                </a:solidFill>
                <a:latin typeface="Helvetica" charset="0"/>
              </a:defRPr>
            </a:lvl1pPr>
            <a:lvl2pPr marL="742950" indent="-28575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58585B"/>
                </a:solidFill>
                <a:latin typeface="Helvetica" charset="0"/>
              </a:defRPr>
            </a:lvl2pPr>
            <a:lvl3pPr marL="11430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58585B"/>
                </a:solidFill>
                <a:latin typeface="Helvetica" charset="0"/>
              </a:defRPr>
            </a:lvl3pPr>
            <a:lvl4pPr marL="1600200" indent="-22860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58585B"/>
                </a:solidFill>
                <a:latin typeface="Helvetica" charset="0"/>
              </a:defRPr>
            </a:lvl4pPr>
            <a:lvl5pPr marL="20574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5pPr>
            <a:lvl6pPr marL="25146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6pPr>
            <a:lvl7pPr marL="29718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7pPr>
            <a:lvl8pPr marL="34290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8pPr>
            <a:lvl9pPr marL="38862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9pPr>
          </a:lstStyle>
          <a:p>
            <a:pPr algn="ctr" eaLnBrk="1" hangingPunct="1">
              <a:spcBef>
                <a:spcPct val="0"/>
              </a:spcBef>
              <a:buFontTx/>
              <a:buNone/>
            </a:pPr>
            <a:r>
              <a:rPr lang="en-US" altLang="en-US" sz="1400" b="1" dirty="0">
                <a:solidFill>
                  <a:srgbClr val="E3A192"/>
                </a:solidFill>
                <a:ea typeface="ＭＳ Ｐゴシック" pitchFamily="34" charset="-128"/>
                <a:cs typeface="Helvetica" charset="0"/>
              </a:rPr>
              <a:t>RESULTS Global Poverty Campaigns National Webinar</a:t>
            </a:r>
          </a:p>
        </p:txBody>
      </p:sp>
      <p:sp>
        <p:nvSpPr>
          <p:cNvPr id="2" name="TextBox 1"/>
          <p:cNvSpPr txBox="1"/>
          <p:nvPr/>
        </p:nvSpPr>
        <p:spPr>
          <a:xfrm>
            <a:off x="228600" y="387349"/>
            <a:ext cx="8657705" cy="707886"/>
          </a:xfrm>
          <a:prstGeom prst="rect">
            <a:avLst/>
          </a:prstGeom>
          <a:noFill/>
        </p:spPr>
        <p:txBody>
          <a:bodyPr wrap="square" rtlCol="0">
            <a:spAutoFit/>
          </a:bodyPr>
          <a:lstStyle/>
          <a:p>
            <a:pPr algn="ctr"/>
            <a:r>
              <a:rPr lang="en-US" sz="4000" b="1" u="sng" dirty="0">
                <a:solidFill>
                  <a:schemeClr val="tx2"/>
                </a:solidFill>
                <a:latin typeface="Helvetica" panose="020B0604020202020204" pitchFamily="34" charset="0"/>
                <a:cs typeface="Helvetica" panose="020B0604020202020204" pitchFamily="34" charset="0"/>
              </a:rPr>
              <a:t>Virtual Thanksgiving Feast</a:t>
            </a:r>
            <a:endParaRPr lang="en-US" sz="4000" u="sng" dirty="0"/>
          </a:p>
        </p:txBody>
      </p:sp>
      <p:sp>
        <p:nvSpPr>
          <p:cNvPr id="7" name="TextBox 6">
            <a:extLst>
              <a:ext uri="{FF2B5EF4-FFF2-40B4-BE49-F238E27FC236}">
                <a16:creationId xmlns:a16="http://schemas.microsoft.com/office/drawing/2014/main" id="{902DCF5B-6292-4170-972C-939383159B74}"/>
              </a:ext>
            </a:extLst>
          </p:cNvPr>
          <p:cNvSpPr txBox="1"/>
          <p:nvPr/>
        </p:nvSpPr>
        <p:spPr>
          <a:xfrm>
            <a:off x="3448050" y="1843626"/>
            <a:ext cx="5301460" cy="2677656"/>
          </a:xfrm>
          <a:prstGeom prst="rect">
            <a:avLst/>
          </a:prstGeom>
          <a:noFill/>
        </p:spPr>
        <p:txBody>
          <a:bodyPr wrap="square" rtlCol="0">
            <a:spAutoFit/>
          </a:bodyPr>
          <a:lstStyle/>
          <a:p>
            <a:r>
              <a:rPr lang="en-US" sz="2800" b="1" u="sng" dirty="0" err="1">
                <a:solidFill>
                  <a:srgbClr val="C00000"/>
                </a:solidFill>
                <a:latin typeface="Helvetica" panose="020B0604020202020204" pitchFamily="34" charset="0"/>
                <a:cs typeface="Helvetica" panose="020B0604020202020204" pitchFamily="34" charset="0"/>
              </a:rPr>
              <a:t>Mea</a:t>
            </a:r>
            <a:r>
              <a:rPr lang="en-US" sz="2800" b="1" u="sng" dirty="0">
                <a:solidFill>
                  <a:srgbClr val="C00000"/>
                </a:solidFill>
                <a:latin typeface="Helvetica" panose="020B0604020202020204" pitchFamily="34" charset="0"/>
                <a:cs typeface="Helvetica" panose="020B0604020202020204" pitchFamily="34" charset="0"/>
              </a:rPr>
              <a:t> </a:t>
            </a:r>
            <a:r>
              <a:rPr lang="en-US" sz="2800" b="1" u="sng" dirty="0" err="1">
                <a:solidFill>
                  <a:srgbClr val="C00000"/>
                </a:solidFill>
                <a:latin typeface="Helvetica" panose="020B0604020202020204" pitchFamily="34" charset="0"/>
                <a:cs typeface="Helvetica" panose="020B0604020202020204" pitchFamily="34" charset="0"/>
              </a:rPr>
              <a:t>Geizhals</a:t>
            </a:r>
            <a:endParaRPr lang="en-US" sz="2800" b="1" u="sng" dirty="0">
              <a:solidFill>
                <a:srgbClr val="C00000"/>
              </a:solidFill>
              <a:latin typeface="Helvetica" panose="020B0604020202020204" pitchFamily="34" charset="0"/>
              <a:cs typeface="Helvetica" panose="020B0604020202020204" pitchFamily="34" charset="0"/>
            </a:endParaRPr>
          </a:p>
          <a:p>
            <a:endParaRPr lang="en-US" sz="2800" b="1" u="sng" dirty="0">
              <a:solidFill>
                <a:srgbClr val="C00000"/>
              </a:solidFill>
              <a:latin typeface="Helvetica" panose="020B0604020202020204" pitchFamily="34" charset="0"/>
              <a:cs typeface="Helvetica" panose="020B0604020202020204" pitchFamily="34" charset="0"/>
            </a:endParaRPr>
          </a:p>
          <a:p>
            <a:r>
              <a:rPr lang="en-US" sz="2800" b="1" dirty="0">
                <a:solidFill>
                  <a:srgbClr val="C00000"/>
                </a:solidFill>
                <a:latin typeface="Helvetica" panose="020B0604020202020204" pitchFamily="34" charset="0"/>
                <a:cs typeface="Helvetica" panose="020B0604020202020204" pitchFamily="34" charset="0"/>
              </a:rPr>
              <a:t>Grassroots Fundraising Manager</a:t>
            </a:r>
          </a:p>
          <a:p>
            <a:endParaRPr lang="en-US" sz="2800" b="1" dirty="0">
              <a:solidFill>
                <a:srgbClr val="C00000"/>
              </a:solidFill>
              <a:latin typeface="Helvetica" panose="020B0604020202020204" pitchFamily="34" charset="0"/>
              <a:cs typeface="Helvetica" panose="020B0604020202020204" pitchFamily="34" charset="0"/>
            </a:endParaRPr>
          </a:p>
          <a:p>
            <a:r>
              <a:rPr lang="en-US" sz="2800" b="1" dirty="0" err="1">
                <a:solidFill>
                  <a:srgbClr val="C00000"/>
                </a:solidFill>
                <a:latin typeface="Helvetica" panose="020B0604020202020204" pitchFamily="34" charset="0"/>
                <a:cs typeface="Helvetica" panose="020B0604020202020204" pitchFamily="34" charset="0"/>
              </a:rPr>
              <a:t>mgeizhals@results.org</a:t>
            </a:r>
            <a:endParaRPr lang="en-US" sz="2800" b="1" dirty="0">
              <a:solidFill>
                <a:srgbClr val="C00000"/>
              </a:solidFill>
              <a:latin typeface="Helvetica" panose="020B0604020202020204" pitchFamily="34" charset="0"/>
              <a:cs typeface="Helvetica" panose="020B0604020202020204" pitchFamily="34" charset="0"/>
            </a:endParaRPr>
          </a:p>
        </p:txBody>
      </p:sp>
      <p:pic>
        <p:nvPicPr>
          <p:cNvPr id="9" name="Picture 8">
            <a:extLst>
              <a:ext uri="{FF2B5EF4-FFF2-40B4-BE49-F238E27FC236}">
                <a16:creationId xmlns:a16="http://schemas.microsoft.com/office/drawing/2014/main" id="{368E5C26-AF66-974C-B47E-C4A1E2A8F3A7}"/>
              </a:ext>
            </a:extLst>
          </p:cNvPr>
          <p:cNvPicPr>
            <a:picLocks noChangeAspect="1"/>
          </p:cNvPicPr>
          <p:nvPr/>
        </p:nvPicPr>
        <p:blipFill>
          <a:blip r:embed="rId2"/>
          <a:stretch>
            <a:fillRect/>
          </a:stretch>
        </p:blipFill>
        <p:spPr>
          <a:xfrm>
            <a:off x="540891" y="1843626"/>
            <a:ext cx="2554284" cy="2609215"/>
          </a:xfrm>
          <a:prstGeom prst="rect">
            <a:avLst/>
          </a:prstGeom>
        </p:spPr>
      </p:pic>
    </p:spTree>
    <p:extLst>
      <p:ext uri="{BB962C8B-B14F-4D97-AF65-F5344CB8AC3E}">
        <p14:creationId xmlns:p14="http://schemas.microsoft.com/office/powerpoint/2010/main" val="42099464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BE49077-58D3-4AB1-BB16-3DFD4F99A5C9}"/>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b="21766"/>
          <a:stretch/>
        </p:blipFill>
        <p:spPr>
          <a:xfrm>
            <a:off x="1508918" y="126125"/>
            <a:ext cx="6126163" cy="4792716"/>
          </a:xfrm>
        </p:spPr>
      </p:pic>
      <p:sp>
        <p:nvSpPr>
          <p:cNvPr id="6" name="TextBox 5">
            <a:extLst>
              <a:ext uri="{FF2B5EF4-FFF2-40B4-BE49-F238E27FC236}">
                <a16:creationId xmlns:a16="http://schemas.microsoft.com/office/drawing/2014/main" id="{B9B3FD05-2247-4065-8893-0102D2D8401F}"/>
              </a:ext>
            </a:extLst>
          </p:cNvPr>
          <p:cNvSpPr txBox="1"/>
          <p:nvPr/>
        </p:nvSpPr>
        <p:spPr>
          <a:xfrm>
            <a:off x="226097" y="5198155"/>
            <a:ext cx="8691803" cy="461665"/>
          </a:xfrm>
          <a:prstGeom prst="rect">
            <a:avLst/>
          </a:prstGeom>
          <a:noFill/>
        </p:spPr>
        <p:txBody>
          <a:bodyPr wrap="none" rtlCol="0">
            <a:spAutoFit/>
          </a:bodyPr>
          <a:lstStyle/>
          <a:p>
            <a:r>
              <a:rPr lang="en-US" sz="2400" dirty="0">
                <a:latin typeface="Helvetica" panose="020B0604020202020204" pitchFamily="34" charset="0"/>
                <a:cs typeface="Helvetica" panose="020B0604020202020204" pitchFamily="34" charset="0"/>
              </a:rPr>
              <a:t>https://results.salsalabs.org/virtualthanksgivingfeast/index.html</a:t>
            </a:r>
          </a:p>
        </p:txBody>
      </p:sp>
    </p:spTree>
    <p:extLst>
      <p:ext uri="{BB962C8B-B14F-4D97-AF65-F5344CB8AC3E}">
        <p14:creationId xmlns:p14="http://schemas.microsoft.com/office/powerpoint/2010/main" val="1091092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468" y="164724"/>
            <a:ext cx="9025532" cy="1206876"/>
          </a:xfrm>
        </p:spPr>
        <p:txBody>
          <a:bodyPr>
            <a:normAutofit/>
          </a:bodyPr>
          <a:lstStyle/>
          <a:p>
            <a:r>
              <a:rPr lang="en-US" sz="3200" dirty="0"/>
              <a:t>Join the 2018 Fall Peer-to-Peer Fundraiser</a:t>
            </a:r>
            <a:br>
              <a:rPr lang="en-US" sz="3200" dirty="0"/>
            </a:br>
            <a:r>
              <a:rPr lang="en-US" sz="3200" dirty="0"/>
              <a:t>to raise critical resources to end poverty</a:t>
            </a:r>
          </a:p>
        </p:txBody>
      </p:sp>
      <p:sp>
        <p:nvSpPr>
          <p:cNvPr id="6" name="TextBox 5">
            <a:extLst>
              <a:ext uri="{FF2B5EF4-FFF2-40B4-BE49-F238E27FC236}">
                <a16:creationId xmlns:a16="http://schemas.microsoft.com/office/drawing/2014/main" id="{D2F6E7B7-4F8B-4B3D-A7C0-BA8477684741}"/>
              </a:ext>
            </a:extLst>
          </p:cNvPr>
          <p:cNvSpPr txBox="1"/>
          <p:nvPr/>
        </p:nvSpPr>
        <p:spPr>
          <a:xfrm>
            <a:off x="327432" y="1524897"/>
            <a:ext cx="8489135" cy="4093428"/>
          </a:xfrm>
          <a:prstGeom prst="rect">
            <a:avLst/>
          </a:prstGeom>
          <a:noFill/>
        </p:spPr>
        <p:txBody>
          <a:bodyPr wrap="square" rtlCol="0">
            <a:spAutoFit/>
          </a:bodyPr>
          <a:lstStyle/>
          <a:p>
            <a:pPr marL="457200" indent="-457200">
              <a:buFont typeface="Arial" panose="020B0604020202020204" pitchFamily="34" charset="0"/>
              <a:buChar char="•"/>
            </a:pPr>
            <a:r>
              <a:rPr lang="en-US" sz="2000" i="1" dirty="0">
                <a:latin typeface="Helvetica" panose="020B0604020202020204" pitchFamily="34" charset="0"/>
                <a:cs typeface="Helvetica" panose="020B0604020202020204" pitchFamily="34" charset="0"/>
              </a:rPr>
              <a:t>New</a:t>
            </a:r>
            <a:r>
              <a:rPr lang="en-US" sz="2000" dirty="0">
                <a:latin typeface="Helvetica" panose="020B0604020202020204" pitchFamily="34" charset="0"/>
                <a:cs typeface="Helvetica" panose="020B0604020202020204" pitchFamily="34" charset="0"/>
              </a:rPr>
              <a:t> for the 2018 Virtual Thanksgiving Feast:</a:t>
            </a:r>
          </a:p>
          <a:p>
            <a:pPr marL="914400" lvl="1" indent="-457200">
              <a:buFont typeface="Courier New" panose="02070309020205020404" pitchFamily="49" charset="0"/>
              <a:buChar char="o"/>
            </a:pPr>
            <a:r>
              <a:rPr lang="en-US" sz="2000" dirty="0">
                <a:latin typeface="Helvetica" panose="020B0604020202020204" pitchFamily="34" charset="0"/>
                <a:cs typeface="Helvetica" panose="020B0604020202020204" pitchFamily="34" charset="0"/>
              </a:rPr>
              <a:t>Fundraising prizes – </a:t>
            </a:r>
            <a:r>
              <a:rPr lang="en-US" sz="2000" i="1" dirty="0">
                <a:latin typeface="Helvetica" panose="020B0604020202020204" pitchFamily="34" charset="0"/>
                <a:cs typeface="Helvetica" panose="020B0604020202020204" pitchFamily="34" charset="0"/>
              </a:rPr>
              <a:t>Notebooks! T-shirts!</a:t>
            </a:r>
          </a:p>
          <a:p>
            <a:pPr marL="914400" lvl="1" indent="-457200">
              <a:buFont typeface="Courier New" panose="02070309020205020404" pitchFamily="49" charset="0"/>
              <a:buChar char="o"/>
            </a:pPr>
            <a:r>
              <a:rPr lang="en-US" sz="2000" dirty="0">
                <a:latin typeface="Helvetica" panose="020B0604020202020204" pitchFamily="34" charset="0"/>
                <a:cs typeface="Helvetica" panose="020B0604020202020204" pitchFamily="34" charset="0"/>
              </a:rPr>
              <a:t>Updated resources – </a:t>
            </a:r>
            <a:r>
              <a:rPr lang="en-US" sz="2000" i="1" dirty="0">
                <a:latin typeface="Helvetica" panose="020B0604020202020204" pitchFamily="34" charset="0"/>
                <a:cs typeface="Helvetica" panose="020B0604020202020204" pitchFamily="34" charset="0"/>
              </a:rPr>
              <a:t>Videos! Graphics! </a:t>
            </a:r>
          </a:p>
          <a:p>
            <a:pPr marL="914400" lvl="1" indent="-457200">
              <a:buFont typeface="Courier New" panose="02070309020205020404" pitchFamily="49" charset="0"/>
              <a:buChar char="o"/>
            </a:pPr>
            <a:r>
              <a:rPr lang="en-US" sz="2000" dirty="0">
                <a:latin typeface="Helvetica" panose="020B0604020202020204" pitchFamily="34" charset="0"/>
                <a:cs typeface="Helvetica" panose="020B0604020202020204" pitchFamily="34" charset="0"/>
              </a:rPr>
              <a:t>Special announcements – </a:t>
            </a:r>
            <a:r>
              <a:rPr lang="en-US" sz="2000" i="1" dirty="0">
                <a:latin typeface="Helvetica" panose="020B0604020202020204" pitchFamily="34" charset="0"/>
                <a:cs typeface="Helvetica" panose="020B0604020202020204" pitchFamily="34" charset="0"/>
              </a:rPr>
              <a:t>Badges! </a:t>
            </a:r>
          </a:p>
          <a:p>
            <a:endParaRPr lang="en-US" sz="2000" dirty="0">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 More than 30% of groups are fundraising for RESULTS in 2018. Join the fun!</a:t>
            </a:r>
            <a:br>
              <a:rPr lang="en-US" sz="2000" dirty="0">
                <a:latin typeface="Helvetica" panose="020B0604020202020204" pitchFamily="34" charset="0"/>
                <a:cs typeface="Helvetica" panose="020B0604020202020204" pitchFamily="34" charset="0"/>
              </a:rPr>
            </a:br>
            <a:endParaRPr lang="en-US" sz="2000" dirty="0">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r>
              <a:rPr lang="en-US" sz="2000" dirty="0">
                <a:latin typeface="Helvetica" panose="020B0604020202020204" pitchFamily="34" charset="0"/>
                <a:cs typeface="Helvetica" panose="020B0604020202020204" pitchFamily="34" charset="0"/>
              </a:rPr>
              <a:t>Check it out at: results.salsalabs.org/virtualthanksgivingfeast/index.html</a:t>
            </a:r>
          </a:p>
          <a:p>
            <a:endParaRPr lang="en-US" sz="2000" dirty="0">
              <a:latin typeface="Helvetica" panose="020B0604020202020204" pitchFamily="34" charset="0"/>
              <a:cs typeface="Helvetica" panose="020B0604020202020204" pitchFamily="34" charset="0"/>
            </a:endParaRPr>
          </a:p>
          <a:p>
            <a:pPr algn="ctr"/>
            <a:r>
              <a:rPr lang="en-US" sz="2000" dirty="0">
                <a:latin typeface="Helvetica" panose="020B0604020202020204" pitchFamily="34" charset="0"/>
                <a:cs typeface="Helvetica" panose="020B0604020202020204" pitchFamily="34" charset="0"/>
              </a:rPr>
              <a:t>Contact Mea Geizhals with questions or if you plan to join at </a:t>
            </a:r>
            <a:r>
              <a:rPr lang="en-US" sz="2000" dirty="0">
                <a:latin typeface="Helvetica" panose="020B0604020202020204" pitchFamily="34" charset="0"/>
                <a:cs typeface="Helvetica" panose="020B0604020202020204" pitchFamily="34" charset="0"/>
                <a:hlinkClick r:id="rId2"/>
              </a:rPr>
              <a:t>mgeizhals@results.org</a:t>
            </a:r>
            <a:r>
              <a:rPr lang="en-US" sz="2000" dirty="0">
                <a:latin typeface="Helvetica" panose="020B0604020202020204" pitchFamily="34" charset="0"/>
                <a:cs typeface="Helvetica" panose="020B0604020202020204" pitchFamily="34" charset="0"/>
              </a:rPr>
              <a:t> or 202-783-4800 x131</a:t>
            </a:r>
          </a:p>
        </p:txBody>
      </p:sp>
    </p:spTree>
    <p:extLst>
      <p:ext uri="{BB962C8B-B14F-4D97-AF65-F5344CB8AC3E}">
        <p14:creationId xmlns:p14="http://schemas.microsoft.com/office/powerpoint/2010/main" val="2522675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6"/>
          <p:cNvSpPr>
            <a:spLocks noGrp="1"/>
          </p:cNvSpPr>
          <p:nvPr>
            <p:ph type="sldNum" sz="quarter" idx="4294967295"/>
          </p:nvPr>
        </p:nvSpPr>
        <p:spPr bwMode="auto">
          <a:xfrm>
            <a:off x="0" y="-6350"/>
            <a:ext cx="457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rgbClr val="58585B"/>
                </a:solidFill>
                <a:latin typeface="Helvetica" charset="0"/>
              </a:defRPr>
            </a:lvl1pPr>
            <a:lvl2pPr marL="742950" indent="-285750">
              <a:spcBef>
                <a:spcPct val="20000"/>
              </a:spcBef>
              <a:buFont typeface="Courier New" pitchFamily="49" charset="0"/>
              <a:buChar char="o"/>
              <a:defRPr sz="2800">
                <a:solidFill>
                  <a:srgbClr val="58585B"/>
                </a:solidFill>
                <a:latin typeface="Helvetica" charset="0"/>
              </a:defRPr>
            </a:lvl2pPr>
            <a:lvl3pPr marL="1143000" indent="-228600">
              <a:spcBef>
                <a:spcPct val="20000"/>
              </a:spcBef>
              <a:buFont typeface="Arial" charset="0"/>
              <a:buChar char="•"/>
              <a:defRPr sz="2400">
                <a:solidFill>
                  <a:srgbClr val="58585B"/>
                </a:solidFill>
                <a:latin typeface="Helvetica" charset="0"/>
              </a:defRPr>
            </a:lvl3pPr>
            <a:lvl4pPr marL="1600200" indent="-228600">
              <a:spcBef>
                <a:spcPct val="20000"/>
              </a:spcBef>
              <a:buFont typeface="Courier New" pitchFamily="49" charset="0"/>
              <a:buChar char="o"/>
              <a:defRPr sz="2000">
                <a:solidFill>
                  <a:srgbClr val="58585B"/>
                </a:solidFill>
                <a:latin typeface="Helvetica" charset="0"/>
              </a:defRPr>
            </a:lvl4pPr>
            <a:lvl5pPr marL="2057400" indent="-228600">
              <a:spcBef>
                <a:spcPct val="20000"/>
              </a:spcBef>
              <a:buFont typeface="Arial" charset="0"/>
              <a:buChar char="•"/>
              <a:defRPr sz="2000">
                <a:solidFill>
                  <a:schemeClr val="tx1"/>
                </a:solidFill>
                <a:latin typeface="Helvetica"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Helvetica"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Helvetica"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Helvetica"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Helvetica" charset="0"/>
              </a:defRPr>
            </a:lvl9pPr>
          </a:lstStyle>
          <a:p>
            <a:pPr>
              <a:spcBef>
                <a:spcPct val="0"/>
              </a:spcBef>
              <a:buFontTx/>
              <a:buNone/>
            </a:pPr>
            <a:fld id="{0C2F3EF4-838E-4AE3-99FF-7D32A336DC45}" type="slidenum">
              <a:rPr lang="en-US" altLang="en-US" sz="1400" smtClean="0">
                <a:solidFill>
                  <a:srgbClr val="898989"/>
                </a:solidFill>
              </a:rPr>
              <a:pPr>
                <a:spcBef>
                  <a:spcPct val="0"/>
                </a:spcBef>
                <a:buFontTx/>
                <a:buNone/>
              </a:pPr>
              <a:t>2</a:t>
            </a:fld>
            <a:endParaRPr lang="en-US" altLang="en-US" sz="1400" dirty="0">
              <a:solidFill>
                <a:srgbClr val="898989"/>
              </a:solidFill>
            </a:endParaRPr>
          </a:p>
        </p:txBody>
      </p:sp>
      <p:sp>
        <p:nvSpPr>
          <p:cNvPr id="6" name="Rectangle 4"/>
          <p:cNvSpPr>
            <a:spLocks noChangeArrowheads="1"/>
          </p:cNvSpPr>
          <p:nvPr/>
        </p:nvSpPr>
        <p:spPr bwMode="auto">
          <a:xfrm>
            <a:off x="0" y="6365875"/>
            <a:ext cx="91440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58585B"/>
                </a:solidFill>
                <a:latin typeface="Helvetica" charset="0"/>
              </a:defRPr>
            </a:lvl1pPr>
            <a:lvl2pPr marL="742950" indent="-28575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58585B"/>
                </a:solidFill>
                <a:latin typeface="Helvetica" charset="0"/>
              </a:defRPr>
            </a:lvl2pPr>
            <a:lvl3pPr marL="11430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58585B"/>
                </a:solidFill>
                <a:latin typeface="Helvetica" charset="0"/>
              </a:defRPr>
            </a:lvl3pPr>
            <a:lvl4pPr marL="1600200" indent="-22860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58585B"/>
                </a:solidFill>
                <a:latin typeface="Helvetica" charset="0"/>
              </a:defRPr>
            </a:lvl4pPr>
            <a:lvl5pPr marL="20574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5pPr>
            <a:lvl6pPr marL="25146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6pPr>
            <a:lvl7pPr marL="29718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7pPr>
            <a:lvl8pPr marL="34290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8pPr>
            <a:lvl9pPr marL="38862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9pPr>
          </a:lstStyle>
          <a:p>
            <a:pPr algn="ctr">
              <a:spcBef>
                <a:spcPct val="0"/>
              </a:spcBef>
              <a:buFontTx/>
              <a:buNone/>
            </a:pPr>
            <a:r>
              <a:rPr lang="en-US" altLang="en-US" sz="1400" b="1" dirty="0">
                <a:solidFill>
                  <a:srgbClr val="E3A192"/>
                </a:solidFill>
                <a:ea typeface="ＭＳ Ｐゴシック" pitchFamily="34" charset="-128"/>
                <a:cs typeface="Helvetica" charset="0"/>
              </a:rPr>
              <a:t>RESULTS Global Poverty Campaigns National Webinar</a:t>
            </a:r>
          </a:p>
        </p:txBody>
      </p:sp>
      <p:pic>
        <p:nvPicPr>
          <p:cNvPr id="3" name="Picture 2">
            <a:extLst>
              <a:ext uri="{FF2B5EF4-FFF2-40B4-BE49-F238E27FC236}">
                <a16:creationId xmlns:a16="http://schemas.microsoft.com/office/drawing/2014/main" id="{2D57973A-69D9-451B-BA72-3DCDF59E4BA2}"/>
              </a:ext>
            </a:extLst>
          </p:cNvPr>
          <p:cNvPicPr>
            <a:picLocks noChangeAspect="1"/>
          </p:cNvPicPr>
          <p:nvPr/>
        </p:nvPicPr>
        <p:blipFill>
          <a:blip r:embed="rId2"/>
          <a:stretch>
            <a:fillRect/>
          </a:stretch>
        </p:blipFill>
        <p:spPr>
          <a:xfrm>
            <a:off x="5024698" y="1831415"/>
            <a:ext cx="2664056" cy="2664056"/>
          </a:xfrm>
          <a:prstGeom prst="rect">
            <a:avLst/>
          </a:prstGeom>
        </p:spPr>
      </p:pic>
      <p:sp>
        <p:nvSpPr>
          <p:cNvPr id="5" name="TextBox 4">
            <a:extLst>
              <a:ext uri="{FF2B5EF4-FFF2-40B4-BE49-F238E27FC236}">
                <a16:creationId xmlns:a16="http://schemas.microsoft.com/office/drawing/2014/main" id="{3B7EA0DD-7F72-4BAB-991C-62D1425F1B54}"/>
              </a:ext>
            </a:extLst>
          </p:cNvPr>
          <p:cNvSpPr txBox="1"/>
          <p:nvPr/>
        </p:nvSpPr>
        <p:spPr>
          <a:xfrm>
            <a:off x="232757" y="1712287"/>
            <a:ext cx="4791941" cy="2677656"/>
          </a:xfrm>
          <a:prstGeom prst="rect">
            <a:avLst/>
          </a:prstGeom>
          <a:noFill/>
        </p:spPr>
        <p:txBody>
          <a:bodyPr wrap="square" rtlCol="0">
            <a:spAutoFit/>
          </a:bodyPr>
          <a:lstStyle/>
          <a:p>
            <a:r>
              <a:rPr lang="en-US" sz="2800" b="1" u="sng" dirty="0">
                <a:solidFill>
                  <a:srgbClr val="C00000"/>
                </a:solidFill>
                <a:latin typeface="Helvetica" panose="020B0604020202020204" pitchFamily="34" charset="0"/>
                <a:cs typeface="Helvetica" panose="020B0604020202020204" pitchFamily="34" charset="0"/>
              </a:rPr>
              <a:t>John Fawcett</a:t>
            </a:r>
          </a:p>
          <a:p>
            <a:endParaRPr lang="en-US" sz="2800" b="1" dirty="0">
              <a:solidFill>
                <a:srgbClr val="C00000"/>
              </a:solidFill>
              <a:latin typeface="Helvetica" panose="020B0604020202020204" pitchFamily="34" charset="0"/>
              <a:cs typeface="Helvetica" panose="020B0604020202020204" pitchFamily="34" charset="0"/>
            </a:endParaRPr>
          </a:p>
          <a:p>
            <a:r>
              <a:rPr lang="en-US" sz="2800" b="1" dirty="0">
                <a:solidFill>
                  <a:srgbClr val="C00000"/>
                </a:solidFill>
                <a:latin typeface="Helvetica" panose="020B0604020202020204" pitchFamily="34" charset="0"/>
                <a:cs typeface="Helvetica" panose="020B0604020202020204" pitchFamily="34" charset="0"/>
              </a:rPr>
              <a:t>Director, Global Policy and Advocacy</a:t>
            </a:r>
          </a:p>
          <a:p>
            <a:endParaRPr lang="en-US" sz="2800" dirty="0"/>
          </a:p>
          <a:p>
            <a:r>
              <a:rPr lang="en-US" sz="2800" b="1" dirty="0">
                <a:solidFill>
                  <a:srgbClr val="C00000"/>
                </a:solidFill>
                <a:latin typeface="Helvetica" panose="020B0604020202020204" pitchFamily="34" charset="0"/>
                <a:cs typeface="Helvetica" panose="020B0604020202020204" pitchFamily="34" charset="0"/>
              </a:rPr>
              <a:t>jfawcett@results.org</a:t>
            </a:r>
          </a:p>
        </p:txBody>
      </p:sp>
      <p:sp>
        <p:nvSpPr>
          <p:cNvPr id="7" name="TextBox 6">
            <a:extLst>
              <a:ext uri="{FF2B5EF4-FFF2-40B4-BE49-F238E27FC236}">
                <a16:creationId xmlns:a16="http://schemas.microsoft.com/office/drawing/2014/main" id="{CD179E3E-8AF5-4B13-81B9-77D316B9572A}"/>
              </a:ext>
            </a:extLst>
          </p:cNvPr>
          <p:cNvSpPr txBox="1"/>
          <p:nvPr/>
        </p:nvSpPr>
        <p:spPr>
          <a:xfrm>
            <a:off x="790575" y="180975"/>
            <a:ext cx="7239000" cy="800219"/>
          </a:xfrm>
          <a:prstGeom prst="rect">
            <a:avLst/>
          </a:prstGeom>
          <a:noFill/>
        </p:spPr>
        <p:txBody>
          <a:bodyPr wrap="square" rtlCol="0">
            <a:spAutoFit/>
          </a:bodyPr>
          <a:lstStyle/>
          <a:p>
            <a:pPr algn="ctr"/>
            <a:r>
              <a:rPr lang="en-US" sz="2800" b="1" u="sng" dirty="0">
                <a:solidFill>
                  <a:srgbClr val="C00000"/>
                </a:solidFill>
                <a:latin typeface="Helvetica" panose="020B0604020202020204" pitchFamily="34" charset="0"/>
                <a:cs typeface="Helvetica" panose="020B0604020202020204" pitchFamily="34" charset="0"/>
              </a:rPr>
              <a:t>Welcome!</a:t>
            </a:r>
          </a:p>
          <a:p>
            <a:endParaRPr lang="en-US" dirty="0"/>
          </a:p>
        </p:txBody>
      </p:sp>
    </p:spTree>
    <p:extLst>
      <p:ext uri="{BB962C8B-B14F-4D97-AF65-F5344CB8AC3E}">
        <p14:creationId xmlns:p14="http://schemas.microsoft.com/office/powerpoint/2010/main" val="3880442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290FF-3064-4C10-A11C-D1E99432941F}"/>
              </a:ext>
            </a:extLst>
          </p:cNvPr>
          <p:cNvSpPr>
            <a:spLocks noGrp="1"/>
          </p:cNvSpPr>
          <p:nvPr>
            <p:ph type="title"/>
          </p:nvPr>
        </p:nvSpPr>
        <p:spPr>
          <a:xfrm>
            <a:off x="457200" y="274638"/>
            <a:ext cx="8229600" cy="788525"/>
          </a:xfrm>
        </p:spPr>
        <p:txBody>
          <a:bodyPr>
            <a:normAutofit fontScale="90000"/>
          </a:bodyPr>
          <a:lstStyle/>
          <a:p>
            <a:r>
              <a:rPr lang="en-US" sz="3600" dirty="0"/>
              <a:t>Grassroots Fundraising Share: Marty White</a:t>
            </a:r>
          </a:p>
        </p:txBody>
      </p:sp>
      <p:pic>
        <p:nvPicPr>
          <p:cNvPr id="4" name="Content Placeholder 3">
            <a:extLst>
              <a:ext uri="{FF2B5EF4-FFF2-40B4-BE49-F238E27FC236}">
                <a16:creationId xmlns:a16="http://schemas.microsoft.com/office/drawing/2014/main" id="{93A7ECC7-BCDE-4411-B28E-CC82D80CC2A6}"/>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664848" y="1327223"/>
            <a:ext cx="2185696" cy="2185696"/>
          </a:xfrm>
          <a:prstGeom prst="rect">
            <a:avLst/>
          </a:prstGeom>
        </p:spPr>
      </p:pic>
      <p:pic>
        <p:nvPicPr>
          <p:cNvPr id="6" name="Picture 5">
            <a:extLst>
              <a:ext uri="{FF2B5EF4-FFF2-40B4-BE49-F238E27FC236}">
                <a16:creationId xmlns:a16="http://schemas.microsoft.com/office/drawing/2014/main" id="{B4304389-4E6C-418B-AECA-544BD018A1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55453" y="3776980"/>
            <a:ext cx="6633093" cy="2017857"/>
          </a:xfrm>
          <a:prstGeom prst="rect">
            <a:avLst/>
          </a:prstGeom>
        </p:spPr>
      </p:pic>
      <p:sp>
        <p:nvSpPr>
          <p:cNvPr id="7" name="TextBox 6">
            <a:extLst>
              <a:ext uri="{FF2B5EF4-FFF2-40B4-BE49-F238E27FC236}">
                <a16:creationId xmlns:a16="http://schemas.microsoft.com/office/drawing/2014/main" id="{A07CE8B1-75FA-4CE0-B6A3-18BB5F3E442C}"/>
              </a:ext>
            </a:extLst>
          </p:cNvPr>
          <p:cNvSpPr txBox="1"/>
          <p:nvPr/>
        </p:nvSpPr>
        <p:spPr>
          <a:xfrm>
            <a:off x="1255452" y="1292177"/>
            <a:ext cx="4409395" cy="2554545"/>
          </a:xfrm>
          <a:prstGeom prst="rect">
            <a:avLst/>
          </a:prstGeom>
          <a:noFill/>
        </p:spPr>
        <p:txBody>
          <a:bodyPr wrap="square" rtlCol="0">
            <a:spAutoFit/>
          </a:bodyPr>
          <a:lstStyle/>
          <a:p>
            <a:pPr algn="ctr"/>
            <a:r>
              <a:rPr lang="en-US" sz="2000" dirty="0">
                <a:latin typeface="Helvetica" panose="020B0604020202020204" pitchFamily="34" charset="0"/>
                <a:cs typeface="Helvetica" panose="020B0604020202020204" pitchFamily="34" charset="0"/>
              </a:rPr>
              <a:t>Marty White with </a:t>
            </a:r>
            <a:br>
              <a:rPr lang="en-US" sz="2000" dirty="0">
                <a:latin typeface="Helvetica" panose="020B0604020202020204" pitchFamily="34" charset="0"/>
                <a:cs typeface="Helvetica" panose="020B0604020202020204" pitchFamily="34" charset="0"/>
              </a:rPr>
            </a:br>
            <a:r>
              <a:rPr lang="en-US" sz="2000" dirty="0">
                <a:latin typeface="Helvetica" panose="020B0604020202020204" pitchFamily="34" charset="0"/>
                <a:cs typeface="Helvetica" panose="020B0604020202020204" pitchFamily="34" charset="0"/>
              </a:rPr>
              <a:t>Professor Muhammad </a:t>
            </a:r>
            <a:r>
              <a:rPr lang="en-US" sz="2000" dirty="0" err="1">
                <a:latin typeface="Helvetica" panose="020B0604020202020204" pitchFamily="34" charset="0"/>
                <a:cs typeface="Helvetica" panose="020B0604020202020204" pitchFamily="34" charset="0"/>
              </a:rPr>
              <a:t>Yunus</a:t>
            </a:r>
            <a:r>
              <a:rPr lang="en-US" sz="2000" dirty="0">
                <a:latin typeface="Helvetica" panose="020B0604020202020204" pitchFamily="34" charset="0"/>
                <a:cs typeface="Helvetica" panose="020B0604020202020204" pitchFamily="34" charset="0"/>
              </a:rPr>
              <a:t> at RESULTS fundraising event in 2017</a:t>
            </a:r>
          </a:p>
          <a:p>
            <a:endParaRPr lang="en-US" sz="2000" dirty="0">
              <a:latin typeface="Helvetica" panose="020B0604020202020204" pitchFamily="34" charset="0"/>
              <a:cs typeface="Helvetica" panose="020B0604020202020204" pitchFamily="34" charset="0"/>
            </a:endParaRPr>
          </a:p>
          <a:p>
            <a:endParaRPr lang="en-US" sz="2000" dirty="0">
              <a:latin typeface="Helvetica" panose="020B0604020202020204" pitchFamily="34" charset="0"/>
              <a:cs typeface="Helvetica" panose="020B0604020202020204" pitchFamily="34" charset="0"/>
            </a:endParaRPr>
          </a:p>
          <a:p>
            <a:endParaRPr lang="en-US" sz="2000" dirty="0">
              <a:latin typeface="Helvetica" panose="020B0604020202020204" pitchFamily="34" charset="0"/>
              <a:cs typeface="Helvetica" panose="020B0604020202020204" pitchFamily="34" charset="0"/>
            </a:endParaRPr>
          </a:p>
          <a:p>
            <a:endParaRPr lang="en-US" sz="2000" dirty="0">
              <a:latin typeface="Helvetica" panose="020B0604020202020204" pitchFamily="34" charset="0"/>
              <a:cs typeface="Helvetica" panose="020B0604020202020204" pitchFamily="34" charset="0"/>
            </a:endParaRPr>
          </a:p>
          <a:p>
            <a:r>
              <a:rPr lang="en-US" sz="2000" dirty="0">
                <a:latin typeface="Helvetica" panose="020B0604020202020204" pitchFamily="34" charset="0"/>
                <a:cs typeface="Helvetica" panose="020B0604020202020204" pitchFamily="34" charset="0"/>
              </a:rPr>
              <a:t>Dallas Global group</a:t>
            </a:r>
          </a:p>
        </p:txBody>
      </p:sp>
    </p:spTree>
    <p:extLst>
      <p:ext uri="{BB962C8B-B14F-4D97-AF65-F5344CB8AC3E}">
        <p14:creationId xmlns:p14="http://schemas.microsoft.com/office/powerpoint/2010/main" val="32418894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2584E-B83C-45DD-B5ED-8A35D0A5E753}"/>
              </a:ext>
            </a:extLst>
          </p:cNvPr>
          <p:cNvSpPr>
            <a:spLocks noGrp="1"/>
          </p:cNvSpPr>
          <p:nvPr>
            <p:ph type="title"/>
          </p:nvPr>
        </p:nvSpPr>
        <p:spPr/>
        <p:txBody>
          <a:bodyPr>
            <a:normAutofit/>
          </a:bodyPr>
          <a:lstStyle/>
          <a:p>
            <a:r>
              <a:rPr lang="en-US" b="1" dirty="0"/>
              <a:t>Post-Election Engagement</a:t>
            </a:r>
          </a:p>
        </p:txBody>
      </p:sp>
      <p:sp>
        <p:nvSpPr>
          <p:cNvPr id="3" name="Content Placeholder 2">
            <a:extLst>
              <a:ext uri="{FF2B5EF4-FFF2-40B4-BE49-F238E27FC236}">
                <a16:creationId xmlns:a16="http://schemas.microsoft.com/office/drawing/2014/main" id="{804C40C1-8D93-4CD0-96A5-9110A8D0C287}"/>
              </a:ext>
            </a:extLst>
          </p:cNvPr>
          <p:cNvSpPr>
            <a:spLocks noGrp="1"/>
          </p:cNvSpPr>
          <p:nvPr>
            <p:ph idx="1"/>
          </p:nvPr>
        </p:nvSpPr>
        <p:spPr>
          <a:xfrm>
            <a:off x="831272" y="1532371"/>
            <a:ext cx="7481455" cy="4427537"/>
          </a:xfrm>
        </p:spPr>
        <p:txBody>
          <a:bodyPr>
            <a:normAutofit/>
          </a:bodyPr>
          <a:lstStyle/>
          <a:p>
            <a:pPr>
              <a:spcBef>
                <a:spcPts val="600"/>
              </a:spcBef>
              <a:spcAft>
                <a:spcPts val="600"/>
              </a:spcAft>
            </a:pPr>
            <a:r>
              <a:rPr lang="en-US" sz="2800" dirty="0"/>
              <a:t>How will you or your group take advantage of post-election interest?</a:t>
            </a:r>
          </a:p>
          <a:p>
            <a:pPr>
              <a:spcBef>
                <a:spcPts val="600"/>
              </a:spcBef>
              <a:spcAft>
                <a:spcPts val="600"/>
              </a:spcAft>
            </a:pPr>
            <a:r>
              <a:rPr lang="en-US" sz="2800" dirty="0"/>
              <a:t>Take 6 minutes to make plans with your group. What is your group most excited about taking on? If you are alone, do some thinking as well.</a:t>
            </a:r>
          </a:p>
          <a:p>
            <a:pPr>
              <a:spcBef>
                <a:spcPts val="600"/>
              </a:spcBef>
              <a:spcAft>
                <a:spcPts val="600"/>
              </a:spcAft>
            </a:pPr>
            <a:r>
              <a:rPr lang="en-US" sz="2800" dirty="0"/>
              <a:t>We’ll take 5 minutes to hear what you are excited about doing to make the most of this critical post-election period.</a:t>
            </a:r>
          </a:p>
        </p:txBody>
      </p:sp>
      <p:sp>
        <p:nvSpPr>
          <p:cNvPr id="4" name="Slide Number Placeholder 3">
            <a:extLst>
              <a:ext uri="{FF2B5EF4-FFF2-40B4-BE49-F238E27FC236}">
                <a16:creationId xmlns:a16="http://schemas.microsoft.com/office/drawing/2014/main" id="{B5185E2D-BE1F-45D3-BE06-EEB27F57BC41}"/>
              </a:ext>
            </a:extLst>
          </p:cNvPr>
          <p:cNvSpPr>
            <a:spLocks noGrp="1"/>
          </p:cNvSpPr>
          <p:nvPr>
            <p:ph type="sldNum" sz="quarter" idx="4"/>
          </p:nvPr>
        </p:nvSpPr>
        <p:spPr/>
        <p:txBody>
          <a:bodyPr/>
          <a:lstStyle/>
          <a:p>
            <a:fld id="{CB84E56B-342A-4DC0-9920-D07A8AAB6938}" type="slidenum">
              <a:rPr lang="en-US" smtClean="0">
                <a:solidFill>
                  <a:prstClr val="black">
                    <a:tint val="75000"/>
                  </a:prstClr>
                </a:solidFill>
              </a:rPr>
              <a:pPr/>
              <a:t>21</a:t>
            </a:fld>
            <a:endParaRPr lang="en-US" dirty="0">
              <a:solidFill>
                <a:prstClr val="black">
                  <a:tint val="75000"/>
                </a:prstClr>
              </a:solidFill>
            </a:endParaRPr>
          </a:p>
        </p:txBody>
      </p:sp>
      <p:sp>
        <p:nvSpPr>
          <p:cNvPr id="5" name="Rectangle 4">
            <a:extLst>
              <a:ext uri="{FF2B5EF4-FFF2-40B4-BE49-F238E27FC236}">
                <a16:creationId xmlns:a16="http://schemas.microsoft.com/office/drawing/2014/main" id="{87CE9F54-63A3-450E-ABF9-ECAA798AFFA9}"/>
              </a:ext>
            </a:extLst>
          </p:cNvPr>
          <p:cNvSpPr>
            <a:spLocks noChangeArrowheads="1"/>
          </p:cNvSpPr>
          <p:nvPr/>
        </p:nvSpPr>
        <p:spPr bwMode="auto">
          <a:xfrm>
            <a:off x="0" y="6365875"/>
            <a:ext cx="91440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spAutoFit/>
          </a:bodyPr>
          <a:lstStyle>
            <a:lvl1pPr>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58585B"/>
                </a:solidFill>
                <a:latin typeface="Helvetica" charset="0"/>
              </a:defRPr>
            </a:lvl1pPr>
            <a:lvl2pPr marL="742950" indent="-28575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58585B"/>
                </a:solidFill>
                <a:latin typeface="Helvetica" charset="0"/>
              </a:defRPr>
            </a:lvl2pPr>
            <a:lvl3pPr marL="11430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58585B"/>
                </a:solidFill>
                <a:latin typeface="Helvetica" charset="0"/>
              </a:defRPr>
            </a:lvl3pPr>
            <a:lvl4pPr marL="1600200" indent="-22860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58585B"/>
                </a:solidFill>
                <a:latin typeface="Helvetica" charset="0"/>
              </a:defRPr>
            </a:lvl4pPr>
            <a:lvl5pPr marL="20574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5pPr>
            <a:lvl6pPr marL="25146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6pPr>
            <a:lvl7pPr marL="29718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7pPr>
            <a:lvl8pPr marL="34290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8pPr>
            <a:lvl9pPr marL="38862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9pPr>
          </a:lstStyle>
          <a:p>
            <a:pPr algn="ctr">
              <a:spcBef>
                <a:spcPct val="0"/>
              </a:spcBef>
              <a:buFontTx/>
              <a:buNone/>
            </a:pPr>
            <a:r>
              <a:rPr lang="en-US" altLang="en-US" sz="1400" b="1" dirty="0">
                <a:solidFill>
                  <a:srgbClr val="E3A192"/>
                </a:solidFill>
                <a:ea typeface="ＭＳ Ｐゴシック" pitchFamily="34" charset="-128"/>
                <a:cs typeface="Helvetica" charset="0"/>
              </a:rPr>
              <a:t>RESULTS Global Poverty Campaigns National Webinar</a:t>
            </a:r>
          </a:p>
        </p:txBody>
      </p:sp>
    </p:spTree>
    <p:extLst>
      <p:ext uri="{BB962C8B-B14F-4D97-AF65-F5344CB8AC3E}">
        <p14:creationId xmlns:p14="http://schemas.microsoft.com/office/powerpoint/2010/main" val="26297807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2584E-B83C-45DD-B5ED-8A35D0A5E753}"/>
              </a:ext>
            </a:extLst>
          </p:cNvPr>
          <p:cNvSpPr>
            <a:spLocks noGrp="1"/>
          </p:cNvSpPr>
          <p:nvPr>
            <p:ph type="title"/>
          </p:nvPr>
        </p:nvSpPr>
        <p:spPr>
          <a:xfrm>
            <a:off x="457200" y="602406"/>
            <a:ext cx="8229600" cy="1143000"/>
          </a:xfrm>
        </p:spPr>
        <p:txBody>
          <a:bodyPr>
            <a:normAutofit fontScale="90000"/>
          </a:bodyPr>
          <a:lstStyle/>
          <a:p>
            <a:r>
              <a:rPr lang="en-US" b="1" dirty="0"/>
              <a:t>Post-Election Engagement</a:t>
            </a:r>
            <a:br>
              <a:rPr lang="en-US" b="1" dirty="0"/>
            </a:br>
            <a:r>
              <a:rPr lang="en-US" b="1" dirty="0"/>
              <a:t>Sharing</a:t>
            </a:r>
          </a:p>
        </p:txBody>
      </p:sp>
      <p:sp>
        <p:nvSpPr>
          <p:cNvPr id="3" name="Content Placeholder 2">
            <a:extLst>
              <a:ext uri="{FF2B5EF4-FFF2-40B4-BE49-F238E27FC236}">
                <a16:creationId xmlns:a16="http://schemas.microsoft.com/office/drawing/2014/main" id="{804C40C1-8D93-4CD0-96A5-9110A8D0C287}"/>
              </a:ext>
            </a:extLst>
          </p:cNvPr>
          <p:cNvSpPr>
            <a:spLocks noGrp="1"/>
          </p:cNvSpPr>
          <p:nvPr>
            <p:ph idx="1"/>
          </p:nvPr>
        </p:nvSpPr>
        <p:spPr>
          <a:xfrm>
            <a:off x="739239" y="2149433"/>
            <a:ext cx="7855528" cy="3311711"/>
          </a:xfrm>
        </p:spPr>
        <p:txBody>
          <a:bodyPr>
            <a:normAutofit fontScale="92500"/>
          </a:bodyPr>
          <a:lstStyle/>
          <a:p>
            <a:pPr marL="0" indent="0" algn="ctr">
              <a:spcBef>
                <a:spcPts val="600"/>
              </a:spcBef>
              <a:spcAft>
                <a:spcPts val="600"/>
              </a:spcAft>
              <a:buNone/>
            </a:pPr>
            <a:r>
              <a:rPr lang="en-US" sz="2800" dirty="0"/>
              <a:t>Share your plans for Post-Election Engagement and Virtual Thanksgiving Feast in the chat window, or unmute your line and share</a:t>
            </a:r>
          </a:p>
          <a:p>
            <a:pPr marL="0" indent="0" algn="ctr">
              <a:spcBef>
                <a:spcPts val="600"/>
              </a:spcBef>
              <a:spcAft>
                <a:spcPts val="600"/>
              </a:spcAft>
              <a:buNone/>
            </a:pPr>
            <a:endParaRPr lang="en-US" sz="2800" dirty="0"/>
          </a:p>
          <a:p>
            <a:r>
              <a:rPr lang="en-US" sz="2600" dirty="0">
                <a:solidFill>
                  <a:srgbClr val="58585B"/>
                </a:solidFill>
                <a:latin typeface="Helvetica" panose="020B0604020202020204" pitchFamily="34" charset="0"/>
                <a:cs typeface="Helvetica" panose="020B0604020202020204" pitchFamily="34" charset="0"/>
              </a:rPr>
              <a:t>On the webinar? Unmute by clicking the microphone.</a:t>
            </a:r>
          </a:p>
          <a:p>
            <a:r>
              <a:rPr lang="en-US" sz="2600" dirty="0">
                <a:solidFill>
                  <a:srgbClr val="58585B"/>
                </a:solidFill>
                <a:latin typeface="Helvetica" panose="020B0604020202020204" pitchFamily="34" charset="0"/>
                <a:cs typeface="Helvetica" panose="020B0604020202020204" pitchFamily="34" charset="0"/>
              </a:rPr>
              <a:t>On by phone? Unmute by hitting *6.</a:t>
            </a:r>
          </a:p>
          <a:p>
            <a:r>
              <a:rPr lang="en-US" sz="2600" dirty="0">
                <a:solidFill>
                  <a:srgbClr val="58585B"/>
                </a:solidFill>
                <a:latin typeface="Helvetica" panose="020B0604020202020204" pitchFamily="34" charset="0"/>
                <a:cs typeface="Helvetica" panose="020B0604020202020204" pitchFamily="34" charset="0"/>
              </a:rPr>
              <a:t>If you are not speaking, please stay muted.</a:t>
            </a:r>
          </a:p>
          <a:p>
            <a:pPr marL="0" indent="0" algn="ctr">
              <a:spcBef>
                <a:spcPts val="600"/>
              </a:spcBef>
              <a:spcAft>
                <a:spcPts val="600"/>
              </a:spcAft>
              <a:buNone/>
            </a:pPr>
            <a:endParaRPr lang="en-US" sz="2800" dirty="0"/>
          </a:p>
        </p:txBody>
      </p:sp>
      <p:sp>
        <p:nvSpPr>
          <p:cNvPr id="4" name="Slide Number Placeholder 3">
            <a:extLst>
              <a:ext uri="{FF2B5EF4-FFF2-40B4-BE49-F238E27FC236}">
                <a16:creationId xmlns:a16="http://schemas.microsoft.com/office/drawing/2014/main" id="{B5185E2D-BE1F-45D3-BE06-EEB27F57BC41}"/>
              </a:ext>
            </a:extLst>
          </p:cNvPr>
          <p:cNvSpPr>
            <a:spLocks noGrp="1"/>
          </p:cNvSpPr>
          <p:nvPr>
            <p:ph type="sldNum" sz="quarter" idx="4"/>
          </p:nvPr>
        </p:nvSpPr>
        <p:spPr/>
        <p:txBody>
          <a:bodyPr/>
          <a:lstStyle/>
          <a:p>
            <a:fld id="{CB84E56B-342A-4DC0-9920-D07A8AAB6938}" type="slidenum">
              <a:rPr lang="en-US" smtClean="0">
                <a:solidFill>
                  <a:prstClr val="black">
                    <a:tint val="75000"/>
                  </a:prstClr>
                </a:solidFill>
              </a:rPr>
              <a:pPr/>
              <a:t>22</a:t>
            </a:fld>
            <a:endParaRPr lang="en-US" dirty="0">
              <a:solidFill>
                <a:prstClr val="black">
                  <a:tint val="75000"/>
                </a:prstClr>
              </a:solidFill>
            </a:endParaRPr>
          </a:p>
        </p:txBody>
      </p:sp>
      <p:sp>
        <p:nvSpPr>
          <p:cNvPr id="5" name="Rectangle 4">
            <a:extLst>
              <a:ext uri="{FF2B5EF4-FFF2-40B4-BE49-F238E27FC236}">
                <a16:creationId xmlns:a16="http://schemas.microsoft.com/office/drawing/2014/main" id="{87CE9F54-63A3-450E-ABF9-ECAA798AFFA9}"/>
              </a:ext>
            </a:extLst>
          </p:cNvPr>
          <p:cNvSpPr>
            <a:spLocks noChangeArrowheads="1"/>
          </p:cNvSpPr>
          <p:nvPr/>
        </p:nvSpPr>
        <p:spPr bwMode="auto">
          <a:xfrm>
            <a:off x="0" y="6365875"/>
            <a:ext cx="91440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spAutoFit/>
          </a:bodyPr>
          <a:lstStyle>
            <a:lvl1pPr>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58585B"/>
                </a:solidFill>
                <a:latin typeface="Helvetica" charset="0"/>
              </a:defRPr>
            </a:lvl1pPr>
            <a:lvl2pPr marL="742950" indent="-28575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58585B"/>
                </a:solidFill>
                <a:latin typeface="Helvetica" charset="0"/>
              </a:defRPr>
            </a:lvl2pPr>
            <a:lvl3pPr marL="11430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58585B"/>
                </a:solidFill>
                <a:latin typeface="Helvetica" charset="0"/>
              </a:defRPr>
            </a:lvl3pPr>
            <a:lvl4pPr marL="1600200" indent="-22860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58585B"/>
                </a:solidFill>
                <a:latin typeface="Helvetica" charset="0"/>
              </a:defRPr>
            </a:lvl4pPr>
            <a:lvl5pPr marL="20574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5pPr>
            <a:lvl6pPr marL="25146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6pPr>
            <a:lvl7pPr marL="29718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7pPr>
            <a:lvl8pPr marL="34290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8pPr>
            <a:lvl9pPr marL="38862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9pPr>
          </a:lstStyle>
          <a:p>
            <a:pPr algn="ctr">
              <a:spcBef>
                <a:spcPct val="0"/>
              </a:spcBef>
              <a:buFontTx/>
              <a:buNone/>
            </a:pPr>
            <a:r>
              <a:rPr lang="en-US" altLang="en-US" sz="1400" b="1" dirty="0">
                <a:solidFill>
                  <a:srgbClr val="E3A192"/>
                </a:solidFill>
                <a:ea typeface="ＭＳ Ｐゴシック" pitchFamily="34" charset="-128"/>
                <a:cs typeface="Helvetica" charset="0"/>
              </a:rPr>
              <a:t>RESULTS Global Poverty Campaigns National Webinar</a:t>
            </a:r>
          </a:p>
        </p:txBody>
      </p:sp>
    </p:spTree>
    <p:extLst>
      <p:ext uri="{BB962C8B-B14F-4D97-AF65-F5344CB8AC3E}">
        <p14:creationId xmlns:p14="http://schemas.microsoft.com/office/powerpoint/2010/main" val="2749663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6"/>
          <p:cNvSpPr>
            <a:spLocks noGrp="1"/>
          </p:cNvSpPr>
          <p:nvPr>
            <p:ph type="sldNum" sz="quarter" idx="4294967295"/>
          </p:nvPr>
        </p:nvSpPr>
        <p:spPr bwMode="auto">
          <a:xfrm>
            <a:off x="0" y="-6350"/>
            <a:ext cx="457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rgbClr val="58585B"/>
                </a:solidFill>
                <a:latin typeface="Helvetica" charset="0"/>
              </a:defRPr>
            </a:lvl1pPr>
            <a:lvl2pPr marL="742950" indent="-285750">
              <a:spcBef>
                <a:spcPct val="20000"/>
              </a:spcBef>
              <a:buFont typeface="Courier New" pitchFamily="49" charset="0"/>
              <a:buChar char="o"/>
              <a:defRPr sz="2800">
                <a:solidFill>
                  <a:srgbClr val="58585B"/>
                </a:solidFill>
                <a:latin typeface="Helvetica" charset="0"/>
              </a:defRPr>
            </a:lvl2pPr>
            <a:lvl3pPr marL="1143000" indent="-228600">
              <a:spcBef>
                <a:spcPct val="20000"/>
              </a:spcBef>
              <a:buFont typeface="Arial" charset="0"/>
              <a:buChar char="•"/>
              <a:defRPr sz="2400">
                <a:solidFill>
                  <a:srgbClr val="58585B"/>
                </a:solidFill>
                <a:latin typeface="Helvetica" charset="0"/>
              </a:defRPr>
            </a:lvl3pPr>
            <a:lvl4pPr marL="1600200" indent="-228600">
              <a:spcBef>
                <a:spcPct val="20000"/>
              </a:spcBef>
              <a:buFont typeface="Courier New" pitchFamily="49" charset="0"/>
              <a:buChar char="o"/>
              <a:defRPr sz="2000">
                <a:solidFill>
                  <a:srgbClr val="58585B"/>
                </a:solidFill>
                <a:latin typeface="Helvetica" charset="0"/>
              </a:defRPr>
            </a:lvl4pPr>
            <a:lvl5pPr marL="2057400" indent="-228600">
              <a:spcBef>
                <a:spcPct val="20000"/>
              </a:spcBef>
              <a:buFont typeface="Arial" charset="0"/>
              <a:buChar char="•"/>
              <a:defRPr sz="2000">
                <a:solidFill>
                  <a:schemeClr val="tx1"/>
                </a:solidFill>
                <a:latin typeface="Helvetica"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Helvetica"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Helvetica"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Helvetica"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Helvetica" charset="0"/>
              </a:defRPr>
            </a:lvl9pPr>
          </a:lstStyle>
          <a:p>
            <a:pPr>
              <a:spcBef>
                <a:spcPct val="0"/>
              </a:spcBef>
              <a:buFontTx/>
              <a:buNone/>
            </a:pPr>
            <a:fld id="{0C2F3EF4-838E-4AE3-99FF-7D32A336DC45}" type="slidenum">
              <a:rPr lang="en-US" altLang="en-US" sz="1400" smtClean="0">
                <a:solidFill>
                  <a:srgbClr val="898989"/>
                </a:solidFill>
              </a:rPr>
              <a:pPr>
                <a:spcBef>
                  <a:spcPct val="0"/>
                </a:spcBef>
                <a:buFontTx/>
                <a:buNone/>
              </a:pPr>
              <a:t>23</a:t>
            </a:fld>
            <a:endParaRPr lang="en-US" altLang="en-US" sz="1400" dirty="0">
              <a:solidFill>
                <a:srgbClr val="898989"/>
              </a:solidFill>
            </a:endParaRPr>
          </a:p>
        </p:txBody>
      </p:sp>
      <p:sp>
        <p:nvSpPr>
          <p:cNvPr id="6" name="Rectangle 4"/>
          <p:cNvSpPr>
            <a:spLocks noChangeArrowheads="1"/>
          </p:cNvSpPr>
          <p:nvPr/>
        </p:nvSpPr>
        <p:spPr bwMode="auto">
          <a:xfrm>
            <a:off x="0" y="6365875"/>
            <a:ext cx="91440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58585B"/>
                </a:solidFill>
                <a:latin typeface="Helvetica" charset="0"/>
              </a:defRPr>
            </a:lvl1pPr>
            <a:lvl2pPr marL="742950" indent="-28575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58585B"/>
                </a:solidFill>
                <a:latin typeface="Helvetica" charset="0"/>
              </a:defRPr>
            </a:lvl2pPr>
            <a:lvl3pPr marL="11430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58585B"/>
                </a:solidFill>
                <a:latin typeface="Helvetica" charset="0"/>
              </a:defRPr>
            </a:lvl3pPr>
            <a:lvl4pPr marL="1600200" indent="-22860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58585B"/>
                </a:solidFill>
                <a:latin typeface="Helvetica" charset="0"/>
              </a:defRPr>
            </a:lvl4pPr>
            <a:lvl5pPr marL="20574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5pPr>
            <a:lvl6pPr marL="25146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6pPr>
            <a:lvl7pPr marL="29718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7pPr>
            <a:lvl8pPr marL="34290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8pPr>
            <a:lvl9pPr marL="38862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9pPr>
          </a:lstStyle>
          <a:p>
            <a:pPr algn="ctr">
              <a:spcBef>
                <a:spcPct val="0"/>
              </a:spcBef>
              <a:buFontTx/>
              <a:buNone/>
            </a:pPr>
            <a:r>
              <a:rPr lang="en-US" altLang="en-US" sz="1400" b="1" dirty="0">
                <a:solidFill>
                  <a:srgbClr val="E3A192"/>
                </a:solidFill>
                <a:ea typeface="ＭＳ Ｐゴシック" pitchFamily="34" charset="-128"/>
                <a:cs typeface="Helvetica" charset="0"/>
              </a:rPr>
              <a:t>RESULTS Global Poverty Campaigns National Webinar</a:t>
            </a:r>
          </a:p>
        </p:txBody>
      </p:sp>
      <p:sp>
        <p:nvSpPr>
          <p:cNvPr id="2" name="Rectangle 1">
            <a:extLst>
              <a:ext uri="{FF2B5EF4-FFF2-40B4-BE49-F238E27FC236}">
                <a16:creationId xmlns:a16="http://schemas.microsoft.com/office/drawing/2014/main" id="{65CBD678-BDC7-4B0A-9907-597A8D0A4146}"/>
              </a:ext>
            </a:extLst>
          </p:cNvPr>
          <p:cNvSpPr/>
          <p:nvPr/>
        </p:nvSpPr>
        <p:spPr>
          <a:xfrm>
            <a:off x="457200" y="-6350"/>
            <a:ext cx="8553796" cy="6555641"/>
          </a:xfrm>
          <a:prstGeom prst="rect">
            <a:avLst/>
          </a:prstGeom>
        </p:spPr>
        <p:txBody>
          <a:bodyPr wrap="square">
            <a:spAutoFit/>
          </a:bodyPr>
          <a:lstStyle/>
          <a:p>
            <a:pPr fontAlgn="base"/>
            <a:endParaRPr lang="en-US" sz="2800" b="1" dirty="0">
              <a:latin typeface="Helvetica" panose="020B0604020202020204" pitchFamily="34" charset="0"/>
              <a:cs typeface="Helvetica" panose="020B0604020202020204" pitchFamily="34" charset="0"/>
            </a:endParaRPr>
          </a:p>
          <a:p>
            <a:pPr fontAlgn="base"/>
            <a:r>
              <a:rPr lang="en-US" sz="2800" b="1" dirty="0">
                <a:latin typeface="Helvetica" panose="020B0604020202020204" pitchFamily="34" charset="0"/>
                <a:cs typeface="Helvetica" panose="020B0604020202020204" pitchFamily="34" charset="0"/>
              </a:rPr>
              <a:t>Would You Like Some Coaching Resources on 1:1 Conversations?</a:t>
            </a:r>
          </a:p>
          <a:p>
            <a:pPr fontAlgn="base"/>
            <a:endParaRPr lang="en-US" sz="2800" b="1" dirty="0">
              <a:solidFill>
                <a:srgbClr val="AF1F2C"/>
              </a:solidFill>
              <a:latin typeface="Helvetica" panose="020B0604020202020204" pitchFamily="34" charset="0"/>
              <a:cs typeface="Helvetica" panose="020B0604020202020204" pitchFamily="34" charset="0"/>
            </a:endParaRPr>
          </a:p>
          <a:p>
            <a:pPr marL="342900" indent="-342900" fontAlgn="base">
              <a:buFont typeface="Arial" panose="020B0604020202020204" pitchFamily="34" charset="0"/>
              <a:buChar char="•"/>
            </a:pPr>
            <a:r>
              <a:rPr lang="en-US" sz="2600" b="1" dirty="0">
                <a:solidFill>
                  <a:srgbClr val="AF1F2C"/>
                </a:solidFill>
                <a:latin typeface="Helvetica" panose="020B0604020202020204" pitchFamily="34" charset="0"/>
                <a:cs typeface="Helvetica" panose="020B0604020202020204" pitchFamily="34" charset="0"/>
              </a:rPr>
              <a:t>The Personal Narrative: Your Story of Self, Us, and Now</a:t>
            </a:r>
          </a:p>
          <a:p>
            <a:pPr marL="342900" indent="-342900" fontAlgn="base">
              <a:buFont typeface="Arial" panose="020B0604020202020204" pitchFamily="34" charset="0"/>
              <a:buChar char="•"/>
            </a:pPr>
            <a:r>
              <a:rPr lang="en-US" sz="2600" b="1" dirty="0">
                <a:solidFill>
                  <a:srgbClr val="AF1F2C"/>
                </a:solidFill>
                <a:latin typeface="Helvetica" panose="020B0604020202020204" pitchFamily="34" charset="0"/>
                <a:cs typeface="Helvetica" panose="020B0604020202020204" pitchFamily="34" charset="0"/>
              </a:rPr>
              <a:t>Utilizing the RESULTS Laser Talk</a:t>
            </a:r>
          </a:p>
          <a:p>
            <a:pPr marL="342900" indent="-342900" fontAlgn="base">
              <a:buFont typeface="Arial" panose="020B0604020202020204" pitchFamily="34" charset="0"/>
              <a:buChar char="•"/>
            </a:pPr>
            <a:r>
              <a:rPr lang="en-US" sz="2600" b="1" dirty="0">
                <a:solidFill>
                  <a:srgbClr val="AF1F2C"/>
                </a:solidFill>
                <a:latin typeface="Helvetica" panose="020B0604020202020204" pitchFamily="34" charset="0"/>
                <a:cs typeface="Helvetica" panose="020B0604020202020204" pitchFamily="34" charset="0"/>
              </a:rPr>
              <a:t>Creating your own EPIC (</a:t>
            </a:r>
            <a:r>
              <a:rPr lang="en-US" sz="2600" b="1" u="sng" dirty="0">
                <a:solidFill>
                  <a:srgbClr val="AF1F2C"/>
                </a:solidFill>
                <a:latin typeface="Helvetica" panose="020B0604020202020204" pitchFamily="34" charset="0"/>
                <a:cs typeface="Helvetica" panose="020B0604020202020204" pitchFamily="34" charset="0"/>
              </a:rPr>
              <a:t>Engage, Problem, Inform, Call to Action</a:t>
            </a:r>
            <a:r>
              <a:rPr lang="en-US" sz="2600" b="1" dirty="0">
                <a:solidFill>
                  <a:srgbClr val="AF1F2C"/>
                </a:solidFill>
                <a:latin typeface="Helvetica" panose="020B0604020202020204" pitchFamily="34" charset="0"/>
                <a:cs typeface="Helvetica" panose="020B0604020202020204" pitchFamily="34" charset="0"/>
              </a:rPr>
              <a:t>) Laser Talk</a:t>
            </a:r>
          </a:p>
          <a:p>
            <a:pPr marL="342900" indent="-342900" fontAlgn="base">
              <a:buFont typeface="Arial" panose="020B0604020202020204" pitchFamily="34" charset="0"/>
              <a:buChar char="•"/>
            </a:pPr>
            <a:endParaRPr lang="en-US" sz="2800" b="1" dirty="0">
              <a:solidFill>
                <a:srgbClr val="AF1F2C"/>
              </a:solidFill>
              <a:latin typeface="Helvetica" panose="020B0604020202020204" pitchFamily="34" charset="0"/>
              <a:cs typeface="Helvetica" panose="020B0604020202020204" pitchFamily="34" charset="0"/>
            </a:endParaRPr>
          </a:p>
          <a:p>
            <a:pPr fontAlgn="base"/>
            <a:r>
              <a:rPr lang="en-US" sz="2400" b="1" dirty="0">
                <a:latin typeface="Helvetica" panose="020B0604020202020204" pitchFamily="34" charset="0"/>
                <a:cs typeface="Helvetica" panose="020B0604020202020204" pitchFamily="34" charset="0"/>
              </a:rPr>
              <a:t>Contact Lisa Marchal, Global Grassroots Manager, at </a:t>
            </a:r>
            <a:r>
              <a:rPr lang="en-US" sz="2400" b="1" dirty="0">
                <a:latin typeface="Helvetica" panose="020B0604020202020204" pitchFamily="34" charset="0"/>
                <a:cs typeface="Helvetica" panose="020B0604020202020204" pitchFamily="34" charset="0"/>
                <a:hlinkClick r:id="rId2">
                  <a:extLst>
                    <a:ext uri="{A12FA001-AC4F-418D-AE19-62706E023703}">
                      <ahyp:hlinkClr xmlns:ahyp="http://schemas.microsoft.com/office/drawing/2018/hyperlinkcolor" val="tx"/>
                    </a:ext>
                  </a:extLst>
                </a:hlinkClick>
              </a:rPr>
              <a:t>lmarchal@results.org</a:t>
            </a:r>
            <a:r>
              <a:rPr lang="en-US" sz="2400" b="1" dirty="0">
                <a:latin typeface="Helvetica" panose="020B0604020202020204" pitchFamily="34" charset="0"/>
                <a:cs typeface="Helvetica" panose="020B0604020202020204" pitchFamily="34" charset="0"/>
              </a:rPr>
              <a:t> for a 30-minute coaching conversation. </a:t>
            </a:r>
          </a:p>
          <a:p>
            <a:pPr fontAlgn="base"/>
            <a:endParaRPr lang="en-US" sz="2000" b="1" dirty="0">
              <a:solidFill>
                <a:srgbClr val="AF1F2C"/>
              </a:solidFill>
              <a:latin typeface="Helvetica" panose="020B0604020202020204" pitchFamily="34" charset="0"/>
              <a:cs typeface="Helvetica" panose="020B0604020202020204" pitchFamily="34" charset="0"/>
            </a:endParaRPr>
          </a:p>
          <a:p>
            <a:pPr marL="342900" indent="-342900" fontAlgn="base">
              <a:buFont typeface="Arial" panose="020B0604020202020204" pitchFamily="34" charset="0"/>
              <a:buChar char="•"/>
            </a:pPr>
            <a:endParaRPr lang="en-US" sz="2000" b="1" dirty="0">
              <a:solidFill>
                <a:srgbClr val="AF1F2C"/>
              </a:solidFill>
              <a:latin typeface="Helvetica" panose="020B0604020202020204" pitchFamily="34" charset="0"/>
              <a:cs typeface="Helvetica" panose="020B0604020202020204" pitchFamily="34" charset="0"/>
            </a:endParaRPr>
          </a:p>
          <a:p>
            <a:endParaRPr lang="en-US" dirty="0"/>
          </a:p>
          <a:p>
            <a:pPr fontAlgn="base"/>
            <a:endParaRPr lang="en-US" sz="2000" b="1" dirty="0">
              <a:solidFill>
                <a:srgbClr val="AF1F2C"/>
              </a:solidFill>
              <a:latin typeface="Helvetica" panose="020B0604020202020204" pitchFamily="34" charset="0"/>
              <a:cs typeface="Helvetica" panose="020B0604020202020204" pitchFamily="34" charset="0"/>
            </a:endParaRPr>
          </a:p>
        </p:txBody>
      </p:sp>
      <p:pic>
        <p:nvPicPr>
          <p:cNvPr id="4" name="Picture 3">
            <a:extLst>
              <a:ext uri="{FF2B5EF4-FFF2-40B4-BE49-F238E27FC236}">
                <a16:creationId xmlns:a16="http://schemas.microsoft.com/office/drawing/2014/main" id="{B2C68732-6983-4EE0-95F0-432597158F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25062" y="4517194"/>
            <a:ext cx="1618937" cy="1622935"/>
          </a:xfrm>
          <a:prstGeom prst="rect">
            <a:avLst/>
          </a:prstGeom>
        </p:spPr>
      </p:pic>
    </p:spTree>
    <p:extLst>
      <p:ext uri="{BB962C8B-B14F-4D97-AF65-F5344CB8AC3E}">
        <p14:creationId xmlns:p14="http://schemas.microsoft.com/office/powerpoint/2010/main" val="4022473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48050" y="6705600"/>
            <a:ext cx="184731" cy="369332"/>
          </a:xfrm>
          <a:prstGeom prst="rect">
            <a:avLst/>
          </a:prstGeom>
          <a:noFill/>
        </p:spPr>
        <p:txBody>
          <a:bodyPr wrap="none" rtlCol="0">
            <a:spAutoFit/>
          </a:bodyPr>
          <a:lstStyle/>
          <a:p>
            <a:endParaRPr lang="en-US" dirty="0"/>
          </a:p>
        </p:txBody>
      </p:sp>
      <p:sp>
        <p:nvSpPr>
          <p:cNvPr id="4" name="Slide Number Placeholder 3"/>
          <p:cNvSpPr>
            <a:spLocks noGrp="1"/>
          </p:cNvSpPr>
          <p:nvPr>
            <p:ph type="sldNum" sz="quarter" idx="4"/>
          </p:nvPr>
        </p:nvSpPr>
        <p:spPr/>
        <p:txBody>
          <a:bodyPr/>
          <a:lstStyle/>
          <a:p>
            <a:fld id="{CB84E56B-342A-4DC0-9920-D07A8AAB6938}" type="slidenum">
              <a:rPr lang="en-US" smtClean="0"/>
              <a:t>24</a:t>
            </a:fld>
            <a:endParaRPr lang="en-US" dirty="0"/>
          </a:p>
        </p:txBody>
      </p:sp>
      <p:sp>
        <p:nvSpPr>
          <p:cNvPr id="8" name="Title 1"/>
          <p:cNvSpPr txBox="1">
            <a:spLocks/>
          </p:cNvSpPr>
          <p:nvPr/>
        </p:nvSpPr>
        <p:spPr>
          <a:xfrm>
            <a:off x="457200" y="-183032"/>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baseline="0">
                <a:solidFill>
                  <a:schemeClr val="accent1"/>
                </a:solidFill>
                <a:latin typeface="Helvetica"/>
                <a:ea typeface="+mj-ea"/>
                <a:cs typeface="Helvetica"/>
              </a:defRPr>
            </a:lvl1pPr>
          </a:lstStyle>
          <a:p>
            <a:pPr>
              <a:spcBef>
                <a:spcPts val="600"/>
              </a:spcBef>
            </a:pPr>
            <a:endParaRPr lang="en-US" altLang="en-US" sz="2400" b="1" dirty="0">
              <a:solidFill>
                <a:srgbClr val="C00000"/>
              </a:solidFill>
              <a:latin typeface="Helvetica" panose="020B0604020202020204" pitchFamily="34" charset="0"/>
              <a:cs typeface="Helvetica" panose="020B0604020202020204" pitchFamily="34" charset="0"/>
            </a:endParaRPr>
          </a:p>
        </p:txBody>
      </p:sp>
      <p:sp>
        <p:nvSpPr>
          <p:cNvPr id="10" name="Rectangle 4"/>
          <p:cNvSpPr>
            <a:spLocks noChangeArrowheads="1"/>
          </p:cNvSpPr>
          <p:nvPr/>
        </p:nvSpPr>
        <p:spPr bwMode="auto">
          <a:xfrm>
            <a:off x="0" y="6365875"/>
            <a:ext cx="91440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spAutoFit/>
          </a:bodyPr>
          <a:lstStyle>
            <a:lvl1pPr>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58585B"/>
                </a:solidFill>
                <a:latin typeface="Helvetica" charset="0"/>
              </a:defRPr>
            </a:lvl1pPr>
            <a:lvl2pPr marL="742950" indent="-28575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58585B"/>
                </a:solidFill>
                <a:latin typeface="Helvetica" charset="0"/>
              </a:defRPr>
            </a:lvl2pPr>
            <a:lvl3pPr marL="11430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58585B"/>
                </a:solidFill>
                <a:latin typeface="Helvetica" charset="0"/>
              </a:defRPr>
            </a:lvl3pPr>
            <a:lvl4pPr marL="1600200" indent="-22860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58585B"/>
                </a:solidFill>
                <a:latin typeface="Helvetica" charset="0"/>
              </a:defRPr>
            </a:lvl4pPr>
            <a:lvl5pPr marL="20574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5pPr>
            <a:lvl6pPr marL="25146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6pPr>
            <a:lvl7pPr marL="29718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7pPr>
            <a:lvl8pPr marL="34290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8pPr>
            <a:lvl9pPr marL="38862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9pPr>
          </a:lstStyle>
          <a:p>
            <a:pPr algn="ctr" eaLnBrk="1" hangingPunct="1">
              <a:spcBef>
                <a:spcPct val="0"/>
              </a:spcBef>
              <a:buFontTx/>
              <a:buNone/>
            </a:pPr>
            <a:r>
              <a:rPr lang="en-US" altLang="en-US" sz="1400" b="1" dirty="0">
                <a:solidFill>
                  <a:srgbClr val="E3A192"/>
                </a:solidFill>
                <a:ea typeface="ＭＳ Ｐゴシック" pitchFamily="34" charset="-128"/>
                <a:cs typeface="Helvetica" charset="0"/>
              </a:rPr>
              <a:t>RESULTS Global Poverty Campaigns National Webinar</a:t>
            </a:r>
          </a:p>
        </p:txBody>
      </p:sp>
      <p:sp>
        <p:nvSpPr>
          <p:cNvPr id="2" name="TextBox 1"/>
          <p:cNvSpPr txBox="1"/>
          <p:nvPr/>
        </p:nvSpPr>
        <p:spPr>
          <a:xfrm>
            <a:off x="593602" y="218285"/>
            <a:ext cx="7663211" cy="707886"/>
          </a:xfrm>
          <a:prstGeom prst="rect">
            <a:avLst/>
          </a:prstGeom>
          <a:noFill/>
        </p:spPr>
        <p:txBody>
          <a:bodyPr wrap="square" rtlCol="0">
            <a:spAutoFit/>
          </a:bodyPr>
          <a:lstStyle/>
          <a:p>
            <a:pPr algn="ctr"/>
            <a:r>
              <a:rPr lang="en-US" sz="4000" b="1" dirty="0">
                <a:solidFill>
                  <a:schemeClr val="tx2"/>
                </a:solidFill>
                <a:latin typeface="Helvetica" panose="020B0604020202020204" pitchFamily="34" charset="0"/>
                <a:cs typeface="Helvetica" panose="020B0604020202020204" pitchFamily="34" charset="0"/>
              </a:rPr>
              <a:t>Meetings with Congress</a:t>
            </a:r>
            <a:endParaRPr lang="en-US" sz="4000" dirty="0"/>
          </a:p>
        </p:txBody>
      </p:sp>
      <p:sp>
        <p:nvSpPr>
          <p:cNvPr id="5" name="TextBox 4"/>
          <p:cNvSpPr txBox="1"/>
          <p:nvPr/>
        </p:nvSpPr>
        <p:spPr>
          <a:xfrm>
            <a:off x="638067" y="884231"/>
            <a:ext cx="7755148" cy="523220"/>
          </a:xfrm>
          <a:prstGeom prst="rect">
            <a:avLst/>
          </a:prstGeom>
          <a:noFill/>
        </p:spPr>
        <p:txBody>
          <a:bodyPr wrap="square" rtlCol="0">
            <a:spAutoFit/>
          </a:bodyPr>
          <a:lstStyle/>
          <a:p>
            <a:pPr algn="ctr"/>
            <a:r>
              <a:rPr lang="en-US" sz="2800" b="1" dirty="0">
                <a:latin typeface="Helvetica" panose="020B0604020202020204" pitchFamily="34" charset="0"/>
                <a:cs typeface="Helvetica" panose="020B0604020202020204" pitchFamily="34" charset="0"/>
              </a:rPr>
              <a:t>Through October 2018</a:t>
            </a:r>
          </a:p>
        </p:txBody>
      </p:sp>
      <p:sp>
        <p:nvSpPr>
          <p:cNvPr id="7" name="TextBox 6"/>
          <p:cNvSpPr txBox="1"/>
          <p:nvPr/>
        </p:nvSpPr>
        <p:spPr>
          <a:xfrm>
            <a:off x="593602" y="1625914"/>
            <a:ext cx="8207783" cy="6586418"/>
          </a:xfrm>
          <a:prstGeom prst="rect">
            <a:avLst/>
          </a:prstGeom>
          <a:noFill/>
        </p:spPr>
        <p:txBody>
          <a:bodyPr wrap="square" rtlCol="0">
            <a:spAutoFit/>
          </a:bodyPr>
          <a:lstStyle/>
          <a:p>
            <a:pPr marL="457200" indent="-457200">
              <a:spcAft>
                <a:spcPts val="1200"/>
              </a:spcAft>
              <a:buFont typeface="Arial" panose="020B0604020202020204" pitchFamily="34" charset="0"/>
              <a:buChar char="•"/>
            </a:pPr>
            <a:endParaRPr lang="en-US" sz="2600" dirty="0">
              <a:latin typeface="Helvetica" panose="020B0604020202020204" pitchFamily="34" charset="0"/>
              <a:cs typeface="Helvetica" panose="020B0604020202020204" pitchFamily="34" charset="0"/>
            </a:endParaRPr>
          </a:p>
          <a:p>
            <a:pPr marL="457200" indent="-457200">
              <a:spcAft>
                <a:spcPts val="1200"/>
              </a:spcAft>
              <a:buFont typeface="Arial" panose="020B0604020202020204" pitchFamily="34" charset="0"/>
              <a:buChar char="•"/>
            </a:pPr>
            <a:r>
              <a:rPr lang="en-US" sz="2600" dirty="0">
                <a:latin typeface="Helvetica" panose="020B0604020202020204" pitchFamily="34" charset="0"/>
                <a:cs typeface="Helvetica" panose="020B0604020202020204" pitchFamily="34" charset="0"/>
              </a:rPr>
              <a:t>Face-to-face with Representatives - 121</a:t>
            </a:r>
          </a:p>
          <a:p>
            <a:pPr marL="457200" indent="-457200">
              <a:spcAft>
                <a:spcPts val="1200"/>
              </a:spcAft>
              <a:buFont typeface="Arial" panose="020B0604020202020204" pitchFamily="34" charset="0"/>
              <a:buChar char="•"/>
            </a:pPr>
            <a:r>
              <a:rPr lang="en-US" sz="2600" dirty="0">
                <a:latin typeface="Helvetica" panose="020B0604020202020204" pitchFamily="34" charset="0"/>
                <a:cs typeface="Helvetica" panose="020B0604020202020204" pitchFamily="34" charset="0"/>
              </a:rPr>
              <a:t>With House aides – 218</a:t>
            </a:r>
          </a:p>
          <a:p>
            <a:pPr marL="457200" indent="-457200">
              <a:spcAft>
                <a:spcPts val="1200"/>
              </a:spcAft>
              <a:buFont typeface="Arial" panose="020B0604020202020204" pitchFamily="34" charset="0"/>
              <a:buChar char="•"/>
            </a:pPr>
            <a:r>
              <a:rPr lang="en-US" sz="2600" b="1" dirty="0">
                <a:latin typeface="Helvetica" panose="020B0604020202020204" pitchFamily="34" charset="0"/>
                <a:cs typeface="Helvetica" panose="020B0604020202020204" pitchFamily="34" charset="0"/>
              </a:rPr>
              <a:t>Total in House = 339</a:t>
            </a:r>
          </a:p>
          <a:p>
            <a:pPr>
              <a:spcAft>
                <a:spcPts val="1200"/>
              </a:spcAft>
            </a:pPr>
            <a:endParaRPr lang="en-US" sz="2600" dirty="0">
              <a:latin typeface="Helvetica" panose="020B0604020202020204" pitchFamily="34" charset="0"/>
              <a:cs typeface="Helvetica" panose="020B0604020202020204" pitchFamily="34" charset="0"/>
            </a:endParaRPr>
          </a:p>
          <a:p>
            <a:pPr marL="457200" indent="-457200">
              <a:spcAft>
                <a:spcPts val="1200"/>
              </a:spcAft>
              <a:buFont typeface="Arial" panose="020B0604020202020204" pitchFamily="34" charset="0"/>
              <a:buChar char="•"/>
            </a:pPr>
            <a:r>
              <a:rPr lang="en-US" sz="2600" dirty="0">
                <a:latin typeface="Helvetica" panose="020B0604020202020204" pitchFamily="34" charset="0"/>
                <a:cs typeface="Helvetica" panose="020B0604020202020204" pitchFamily="34" charset="0"/>
              </a:rPr>
              <a:t>Face-to-face with Senators - 45</a:t>
            </a:r>
          </a:p>
          <a:p>
            <a:pPr marL="457200" indent="-457200">
              <a:spcAft>
                <a:spcPts val="1200"/>
              </a:spcAft>
              <a:buFont typeface="Arial" panose="020B0604020202020204" pitchFamily="34" charset="0"/>
              <a:buChar char="•"/>
            </a:pPr>
            <a:r>
              <a:rPr lang="en-US" sz="2600" dirty="0">
                <a:latin typeface="Helvetica" panose="020B0604020202020204" pitchFamily="34" charset="0"/>
                <a:cs typeface="Helvetica" panose="020B0604020202020204" pitchFamily="34" charset="0"/>
              </a:rPr>
              <a:t>With Senate aides - 123</a:t>
            </a:r>
          </a:p>
          <a:p>
            <a:pPr marL="457200" indent="-457200">
              <a:spcAft>
                <a:spcPts val="1200"/>
              </a:spcAft>
              <a:buFont typeface="Arial" panose="020B0604020202020204" pitchFamily="34" charset="0"/>
              <a:buChar char="•"/>
            </a:pPr>
            <a:r>
              <a:rPr lang="en-US" sz="2600" b="1" dirty="0">
                <a:latin typeface="Helvetica" panose="020B0604020202020204" pitchFamily="34" charset="0"/>
                <a:cs typeface="Helvetica" panose="020B0604020202020204" pitchFamily="34" charset="0"/>
              </a:rPr>
              <a:t>Total in Senate - 168</a:t>
            </a:r>
          </a:p>
          <a:p>
            <a:pPr marL="457200" indent="-457200">
              <a:spcAft>
                <a:spcPts val="1200"/>
              </a:spcAft>
              <a:buFont typeface="Arial" panose="020B0604020202020204" pitchFamily="34" charset="0"/>
              <a:buChar char="•"/>
            </a:pPr>
            <a:endParaRPr lang="en-US" sz="2600" dirty="0">
              <a:latin typeface="Helvetica" panose="020B0604020202020204" pitchFamily="34" charset="0"/>
              <a:cs typeface="Helvetica" panose="020B0604020202020204" pitchFamily="34" charset="0"/>
            </a:endParaRPr>
          </a:p>
          <a:p>
            <a:pPr marL="457200" indent="-457200">
              <a:spcAft>
                <a:spcPts val="1200"/>
              </a:spcAft>
              <a:buFont typeface="Arial" panose="020B0604020202020204" pitchFamily="34" charset="0"/>
              <a:buChar char="•"/>
            </a:pPr>
            <a:endParaRPr lang="en-US" sz="2600" dirty="0">
              <a:latin typeface="Helvetica" panose="020B0604020202020204" pitchFamily="34" charset="0"/>
              <a:cs typeface="Helvetica" panose="020B0604020202020204" pitchFamily="34" charset="0"/>
            </a:endParaRPr>
          </a:p>
          <a:p>
            <a:pPr>
              <a:spcAft>
                <a:spcPts val="1200"/>
              </a:spcAft>
            </a:pPr>
            <a:endParaRPr lang="en-US" sz="2600" dirty="0">
              <a:latin typeface="Helvetica" panose="020B0604020202020204" pitchFamily="34" charset="0"/>
              <a:cs typeface="Helvetica" panose="020B0604020202020204" pitchFamily="34" charset="0"/>
            </a:endParaRPr>
          </a:p>
          <a:p>
            <a:pPr>
              <a:spcAft>
                <a:spcPts val="1200"/>
              </a:spcAft>
            </a:pPr>
            <a:endParaRPr lang="en-US" sz="26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113230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48050" y="6705600"/>
            <a:ext cx="184731" cy="369332"/>
          </a:xfrm>
          <a:prstGeom prst="rect">
            <a:avLst/>
          </a:prstGeom>
          <a:noFill/>
        </p:spPr>
        <p:txBody>
          <a:bodyPr wrap="none" rtlCol="0">
            <a:spAutoFit/>
          </a:bodyPr>
          <a:lstStyle/>
          <a:p>
            <a:endParaRPr lang="en-US" dirty="0"/>
          </a:p>
        </p:txBody>
      </p:sp>
      <p:sp>
        <p:nvSpPr>
          <p:cNvPr id="4" name="Slide Number Placeholder 3"/>
          <p:cNvSpPr>
            <a:spLocks noGrp="1"/>
          </p:cNvSpPr>
          <p:nvPr>
            <p:ph type="sldNum" sz="quarter" idx="4"/>
          </p:nvPr>
        </p:nvSpPr>
        <p:spPr/>
        <p:txBody>
          <a:bodyPr/>
          <a:lstStyle/>
          <a:p>
            <a:fld id="{CB84E56B-342A-4DC0-9920-D07A8AAB6938}" type="slidenum">
              <a:rPr lang="en-US" smtClean="0"/>
              <a:t>25</a:t>
            </a:fld>
            <a:endParaRPr lang="en-US" dirty="0"/>
          </a:p>
        </p:txBody>
      </p:sp>
      <p:sp>
        <p:nvSpPr>
          <p:cNvPr id="8" name="Title 1"/>
          <p:cNvSpPr txBox="1">
            <a:spLocks/>
          </p:cNvSpPr>
          <p:nvPr/>
        </p:nvSpPr>
        <p:spPr>
          <a:xfrm>
            <a:off x="457200" y="-183032"/>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baseline="0">
                <a:solidFill>
                  <a:schemeClr val="accent1"/>
                </a:solidFill>
                <a:latin typeface="Helvetica"/>
                <a:ea typeface="+mj-ea"/>
                <a:cs typeface="Helvetica"/>
              </a:defRPr>
            </a:lvl1pPr>
          </a:lstStyle>
          <a:p>
            <a:pPr>
              <a:spcBef>
                <a:spcPts val="600"/>
              </a:spcBef>
            </a:pPr>
            <a:endParaRPr lang="en-US" altLang="en-US" sz="2400" b="1" dirty="0">
              <a:solidFill>
                <a:srgbClr val="C00000"/>
              </a:solidFill>
              <a:latin typeface="Helvetica" panose="020B0604020202020204" pitchFamily="34" charset="0"/>
              <a:cs typeface="Helvetica" panose="020B0604020202020204" pitchFamily="34" charset="0"/>
            </a:endParaRPr>
          </a:p>
        </p:txBody>
      </p:sp>
      <p:sp>
        <p:nvSpPr>
          <p:cNvPr id="10" name="Rectangle 4"/>
          <p:cNvSpPr>
            <a:spLocks noChangeArrowheads="1"/>
          </p:cNvSpPr>
          <p:nvPr/>
        </p:nvSpPr>
        <p:spPr bwMode="auto">
          <a:xfrm>
            <a:off x="0" y="6365875"/>
            <a:ext cx="91440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spAutoFit/>
          </a:bodyPr>
          <a:lstStyle>
            <a:lvl1pPr>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58585B"/>
                </a:solidFill>
                <a:latin typeface="Helvetica" charset="0"/>
              </a:defRPr>
            </a:lvl1pPr>
            <a:lvl2pPr marL="742950" indent="-28575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58585B"/>
                </a:solidFill>
                <a:latin typeface="Helvetica" charset="0"/>
              </a:defRPr>
            </a:lvl2pPr>
            <a:lvl3pPr marL="11430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58585B"/>
                </a:solidFill>
                <a:latin typeface="Helvetica" charset="0"/>
              </a:defRPr>
            </a:lvl3pPr>
            <a:lvl4pPr marL="1600200" indent="-22860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58585B"/>
                </a:solidFill>
                <a:latin typeface="Helvetica" charset="0"/>
              </a:defRPr>
            </a:lvl4pPr>
            <a:lvl5pPr marL="20574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5pPr>
            <a:lvl6pPr marL="25146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6pPr>
            <a:lvl7pPr marL="29718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7pPr>
            <a:lvl8pPr marL="34290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8pPr>
            <a:lvl9pPr marL="38862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9pPr>
          </a:lstStyle>
          <a:p>
            <a:pPr algn="ctr" eaLnBrk="1" hangingPunct="1">
              <a:spcBef>
                <a:spcPct val="0"/>
              </a:spcBef>
              <a:buFontTx/>
              <a:buNone/>
            </a:pPr>
            <a:r>
              <a:rPr lang="en-US" altLang="en-US" sz="1400" b="1" dirty="0">
                <a:solidFill>
                  <a:srgbClr val="E3A192"/>
                </a:solidFill>
                <a:ea typeface="ＭＳ Ｐゴシック" pitchFamily="34" charset="-128"/>
                <a:cs typeface="Helvetica" charset="0"/>
              </a:rPr>
              <a:t>RESULTS Global Poverty Campaigns National Webinar</a:t>
            </a:r>
          </a:p>
        </p:txBody>
      </p:sp>
      <p:sp>
        <p:nvSpPr>
          <p:cNvPr id="2" name="TextBox 1"/>
          <p:cNvSpPr txBox="1"/>
          <p:nvPr/>
        </p:nvSpPr>
        <p:spPr>
          <a:xfrm>
            <a:off x="593602" y="218285"/>
            <a:ext cx="7663211" cy="707886"/>
          </a:xfrm>
          <a:prstGeom prst="rect">
            <a:avLst/>
          </a:prstGeom>
          <a:noFill/>
        </p:spPr>
        <p:txBody>
          <a:bodyPr wrap="square" rtlCol="0">
            <a:spAutoFit/>
          </a:bodyPr>
          <a:lstStyle/>
          <a:p>
            <a:pPr algn="ctr"/>
            <a:r>
              <a:rPr lang="en-US" sz="4000" b="1" dirty="0">
                <a:solidFill>
                  <a:schemeClr val="tx2"/>
                </a:solidFill>
                <a:latin typeface="Helvetica" panose="020B0604020202020204" pitchFamily="34" charset="0"/>
                <a:cs typeface="Helvetica" panose="020B0604020202020204" pitchFamily="34" charset="0"/>
              </a:rPr>
              <a:t>Outreach</a:t>
            </a:r>
            <a:endParaRPr lang="en-US" sz="4000" dirty="0"/>
          </a:p>
        </p:txBody>
      </p:sp>
      <p:sp>
        <p:nvSpPr>
          <p:cNvPr id="5" name="TextBox 4"/>
          <p:cNvSpPr txBox="1"/>
          <p:nvPr/>
        </p:nvSpPr>
        <p:spPr>
          <a:xfrm>
            <a:off x="638067" y="884231"/>
            <a:ext cx="7755148" cy="523220"/>
          </a:xfrm>
          <a:prstGeom prst="rect">
            <a:avLst/>
          </a:prstGeom>
          <a:noFill/>
        </p:spPr>
        <p:txBody>
          <a:bodyPr wrap="square" rtlCol="0">
            <a:spAutoFit/>
          </a:bodyPr>
          <a:lstStyle/>
          <a:p>
            <a:pPr algn="ctr"/>
            <a:r>
              <a:rPr lang="en-US" sz="2800" b="1" dirty="0">
                <a:latin typeface="Helvetica" panose="020B0604020202020204" pitchFamily="34" charset="0"/>
                <a:cs typeface="Helvetica" panose="020B0604020202020204" pitchFamily="34" charset="0"/>
              </a:rPr>
              <a:t>Through October 2018</a:t>
            </a:r>
          </a:p>
        </p:txBody>
      </p:sp>
      <p:sp>
        <p:nvSpPr>
          <p:cNvPr id="6" name="TextBox 5">
            <a:extLst>
              <a:ext uri="{FF2B5EF4-FFF2-40B4-BE49-F238E27FC236}">
                <a16:creationId xmlns:a16="http://schemas.microsoft.com/office/drawing/2014/main" id="{2BB55943-A60B-4CF9-9D17-F0B9F23116C6}"/>
              </a:ext>
            </a:extLst>
          </p:cNvPr>
          <p:cNvSpPr txBox="1"/>
          <p:nvPr/>
        </p:nvSpPr>
        <p:spPr>
          <a:xfrm>
            <a:off x="896645" y="1926454"/>
            <a:ext cx="7670306" cy="5124480"/>
          </a:xfrm>
          <a:prstGeom prst="rect">
            <a:avLst/>
          </a:prstGeom>
          <a:noFill/>
        </p:spPr>
        <p:txBody>
          <a:bodyPr wrap="square" rtlCol="0">
            <a:spAutoFit/>
          </a:bodyPr>
          <a:lstStyle/>
          <a:p>
            <a:pPr marL="342900" indent="-342900">
              <a:buFont typeface="Arial" panose="020B0604020202020204" pitchFamily="34" charset="0"/>
              <a:buChar char="•"/>
            </a:pPr>
            <a:endParaRPr lang="en-US" sz="2500" dirty="0">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r>
              <a:rPr lang="en-US" sz="2600" dirty="0">
                <a:latin typeface="Helvetica" panose="020B0604020202020204" pitchFamily="34" charset="0"/>
                <a:cs typeface="Helvetica" panose="020B0604020202020204" pitchFamily="34" charset="0"/>
              </a:rPr>
              <a:t>Outreach Events - 131</a:t>
            </a:r>
          </a:p>
          <a:p>
            <a:pPr marL="342900" indent="-342900">
              <a:buFont typeface="Arial" panose="020B0604020202020204" pitchFamily="34" charset="0"/>
              <a:buChar char="•"/>
            </a:pPr>
            <a:endParaRPr lang="en-US" sz="2600" dirty="0">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r>
              <a:rPr lang="en-US" sz="2600" dirty="0">
                <a:latin typeface="Helvetica" panose="020B0604020202020204" pitchFamily="34" charset="0"/>
                <a:cs typeface="Helvetica" panose="020B0604020202020204" pitchFamily="34" charset="0"/>
              </a:rPr>
              <a:t>#</a:t>
            </a:r>
            <a:r>
              <a:rPr lang="en-US" sz="2600" dirty="0" err="1">
                <a:latin typeface="Helvetica" panose="020B0604020202020204" pitchFamily="34" charset="0"/>
                <a:cs typeface="Helvetica" panose="020B0604020202020204" pitchFamily="34" charset="0"/>
              </a:rPr>
              <a:t>LettersGetLoud</a:t>
            </a:r>
            <a:r>
              <a:rPr lang="en-US" sz="2600" dirty="0">
                <a:latin typeface="Helvetica" panose="020B0604020202020204" pitchFamily="34" charset="0"/>
                <a:cs typeface="Helvetica" panose="020B0604020202020204" pitchFamily="34" charset="0"/>
              </a:rPr>
              <a:t> Letters - 1196</a:t>
            </a:r>
          </a:p>
          <a:p>
            <a:pPr marL="342900" indent="-342900">
              <a:buFont typeface="Arial" panose="020B0604020202020204" pitchFamily="34" charset="0"/>
              <a:buChar char="•"/>
            </a:pPr>
            <a:endParaRPr lang="en-US" sz="2600" dirty="0">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r>
              <a:rPr lang="en-US" sz="2600" dirty="0">
                <a:latin typeface="Helvetica" panose="020B0604020202020204" pitchFamily="34" charset="0"/>
                <a:cs typeface="Helvetica" panose="020B0604020202020204" pitchFamily="34" charset="0"/>
              </a:rPr>
              <a:t>New partners/advocates - 74</a:t>
            </a:r>
          </a:p>
          <a:p>
            <a:pPr marL="342900" indent="-342900">
              <a:buFont typeface="Arial" panose="020B0604020202020204" pitchFamily="34" charset="0"/>
              <a:buChar char="•"/>
            </a:pPr>
            <a:endParaRPr lang="en-US" sz="2600" dirty="0">
              <a:latin typeface="Helvetica" panose="020B0604020202020204" pitchFamily="34" charset="0"/>
              <a:cs typeface="Helvetica" panose="020B0604020202020204" pitchFamily="34" charset="0"/>
            </a:endParaRPr>
          </a:p>
          <a:p>
            <a:pPr marL="342900" indent="-342900">
              <a:buFont typeface="Arial" panose="020B0604020202020204" pitchFamily="34" charset="0"/>
              <a:buChar char="•"/>
            </a:pPr>
            <a:r>
              <a:rPr lang="en-US" sz="2600" dirty="0">
                <a:latin typeface="Helvetica" panose="020B0604020202020204" pitchFamily="34" charset="0"/>
                <a:cs typeface="Helvetica" panose="020B0604020202020204" pitchFamily="34" charset="0"/>
              </a:rPr>
              <a:t>New Action Network members - 166   </a:t>
            </a:r>
          </a:p>
          <a:p>
            <a:endParaRPr lang="en-US" sz="2600" dirty="0">
              <a:latin typeface="Helvetica" panose="020B0604020202020204" pitchFamily="34" charset="0"/>
              <a:cs typeface="Helvetica" panose="020B0604020202020204" pitchFamily="34" charset="0"/>
            </a:endParaRPr>
          </a:p>
          <a:p>
            <a:endParaRPr lang="en-US" sz="2600" dirty="0">
              <a:latin typeface="Helvetica" panose="020B0604020202020204" pitchFamily="34" charset="0"/>
              <a:cs typeface="Helvetica" panose="020B0604020202020204" pitchFamily="34" charset="0"/>
            </a:endParaRPr>
          </a:p>
          <a:p>
            <a:endParaRPr lang="en-US" sz="2500" dirty="0">
              <a:latin typeface="Helvetica" panose="020B0604020202020204" pitchFamily="34" charset="0"/>
              <a:cs typeface="Helvetica" panose="020B0604020202020204" pitchFamily="34" charset="0"/>
            </a:endParaRPr>
          </a:p>
          <a:p>
            <a:endParaRPr lang="en-US" sz="2500" dirty="0">
              <a:latin typeface="Helvetica" panose="020B0604020202020204" pitchFamily="34" charset="0"/>
              <a:cs typeface="Helvetica" panose="020B0604020202020204" pitchFamily="34" charset="0"/>
            </a:endParaRPr>
          </a:p>
          <a:p>
            <a:endParaRPr lang="en-US" dirty="0"/>
          </a:p>
        </p:txBody>
      </p:sp>
    </p:spTree>
    <p:extLst>
      <p:ext uri="{BB962C8B-B14F-4D97-AF65-F5344CB8AC3E}">
        <p14:creationId xmlns:p14="http://schemas.microsoft.com/office/powerpoint/2010/main" val="21030947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48050" y="6705600"/>
            <a:ext cx="184731" cy="369332"/>
          </a:xfrm>
          <a:prstGeom prst="rect">
            <a:avLst/>
          </a:prstGeom>
          <a:noFill/>
        </p:spPr>
        <p:txBody>
          <a:bodyPr wrap="none" rtlCol="0">
            <a:spAutoFit/>
          </a:bodyPr>
          <a:lstStyle/>
          <a:p>
            <a:endParaRPr lang="en-US" dirty="0"/>
          </a:p>
        </p:txBody>
      </p:sp>
      <p:sp>
        <p:nvSpPr>
          <p:cNvPr id="4" name="Slide Number Placeholder 3"/>
          <p:cNvSpPr>
            <a:spLocks noGrp="1"/>
          </p:cNvSpPr>
          <p:nvPr>
            <p:ph type="sldNum" sz="quarter" idx="4"/>
          </p:nvPr>
        </p:nvSpPr>
        <p:spPr/>
        <p:txBody>
          <a:bodyPr/>
          <a:lstStyle/>
          <a:p>
            <a:fld id="{CB84E56B-342A-4DC0-9920-D07A8AAB6938}" type="slidenum">
              <a:rPr lang="en-US" smtClean="0"/>
              <a:t>26</a:t>
            </a:fld>
            <a:endParaRPr lang="en-US" dirty="0"/>
          </a:p>
        </p:txBody>
      </p:sp>
      <p:sp>
        <p:nvSpPr>
          <p:cNvPr id="8" name="Title 1"/>
          <p:cNvSpPr txBox="1">
            <a:spLocks/>
          </p:cNvSpPr>
          <p:nvPr/>
        </p:nvSpPr>
        <p:spPr>
          <a:xfrm>
            <a:off x="457200" y="-183032"/>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baseline="0">
                <a:solidFill>
                  <a:schemeClr val="accent1"/>
                </a:solidFill>
                <a:latin typeface="Helvetica"/>
                <a:ea typeface="+mj-ea"/>
                <a:cs typeface="Helvetica"/>
              </a:defRPr>
            </a:lvl1pPr>
          </a:lstStyle>
          <a:p>
            <a:pPr>
              <a:spcBef>
                <a:spcPts val="600"/>
              </a:spcBef>
            </a:pPr>
            <a:endParaRPr lang="en-US" altLang="en-US" sz="2400" b="1" dirty="0">
              <a:solidFill>
                <a:srgbClr val="C00000"/>
              </a:solidFill>
              <a:latin typeface="Helvetica" panose="020B0604020202020204" pitchFamily="34" charset="0"/>
              <a:cs typeface="Helvetica" panose="020B0604020202020204" pitchFamily="34" charset="0"/>
            </a:endParaRPr>
          </a:p>
        </p:txBody>
      </p:sp>
      <p:sp>
        <p:nvSpPr>
          <p:cNvPr id="10" name="Rectangle 4"/>
          <p:cNvSpPr>
            <a:spLocks noChangeArrowheads="1"/>
          </p:cNvSpPr>
          <p:nvPr/>
        </p:nvSpPr>
        <p:spPr bwMode="auto">
          <a:xfrm>
            <a:off x="0" y="6365875"/>
            <a:ext cx="91440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spAutoFit/>
          </a:bodyPr>
          <a:lstStyle>
            <a:lvl1pPr>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58585B"/>
                </a:solidFill>
                <a:latin typeface="Helvetica" charset="0"/>
              </a:defRPr>
            </a:lvl1pPr>
            <a:lvl2pPr marL="742950" indent="-28575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58585B"/>
                </a:solidFill>
                <a:latin typeface="Helvetica" charset="0"/>
              </a:defRPr>
            </a:lvl2pPr>
            <a:lvl3pPr marL="11430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58585B"/>
                </a:solidFill>
                <a:latin typeface="Helvetica" charset="0"/>
              </a:defRPr>
            </a:lvl3pPr>
            <a:lvl4pPr marL="1600200" indent="-22860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58585B"/>
                </a:solidFill>
                <a:latin typeface="Helvetica" charset="0"/>
              </a:defRPr>
            </a:lvl4pPr>
            <a:lvl5pPr marL="20574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5pPr>
            <a:lvl6pPr marL="25146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6pPr>
            <a:lvl7pPr marL="29718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7pPr>
            <a:lvl8pPr marL="34290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8pPr>
            <a:lvl9pPr marL="38862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9pPr>
          </a:lstStyle>
          <a:p>
            <a:pPr algn="ctr" eaLnBrk="1" hangingPunct="1">
              <a:spcBef>
                <a:spcPct val="0"/>
              </a:spcBef>
              <a:buFontTx/>
              <a:buNone/>
            </a:pPr>
            <a:r>
              <a:rPr lang="en-US" altLang="en-US" sz="1400" b="1" dirty="0">
                <a:solidFill>
                  <a:srgbClr val="E3A192"/>
                </a:solidFill>
                <a:ea typeface="ＭＳ Ｐゴシック" pitchFamily="34" charset="-128"/>
                <a:cs typeface="Helvetica" charset="0"/>
              </a:rPr>
              <a:t>RESULTS Global Poverty Campaigns National Webinar</a:t>
            </a:r>
          </a:p>
        </p:txBody>
      </p:sp>
      <p:sp>
        <p:nvSpPr>
          <p:cNvPr id="2" name="TextBox 1"/>
          <p:cNvSpPr txBox="1"/>
          <p:nvPr/>
        </p:nvSpPr>
        <p:spPr>
          <a:xfrm>
            <a:off x="593602" y="218285"/>
            <a:ext cx="7663211" cy="707886"/>
          </a:xfrm>
          <a:prstGeom prst="rect">
            <a:avLst/>
          </a:prstGeom>
          <a:noFill/>
        </p:spPr>
        <p:txBody>
          <a:bodyPr wrap="square" rtlCol="0">
            <a:spAutoFit/>
          </a:bodyPr>
          <a:lstStyle/>
          <a:p>
            <a:pPr algn="ctr"/>
            <a:r>
              <a:rPr lang="en-US" sz="4000" b="1" dirty="0">
                <a:solidFill>
                  <a:schemeClr val="tx2"/>
                </a:solidFill>
                <a:latin typeface="Helvetica" panose="020B0604020202020204" pitchFamily="34" charset="0"/>
                <a:cs typeface="Helvetica" panose="020B0604020202020204" pitchFamily="34" charset="0"/>
              </a:rPr>
              <a:t>Media</a:t>
            </a:r>
            <a:endParaRPr lang="en-US" sz="4000" dirty="0"/>
          </a:p>
        </p:txBody>
      </p:sp>
      <p:sp>
        <p:nvSpPr>
          <p:cNvPr id="5" name="TextBox 4"/>
          <p:cNvSpPr txBox="1"/>
          <p:nvPr/>
        </p:nvSpPr>
        <p:spPr>
          <a:xfrm>
            <a:off x="638067" y="884231"/>
            <a:ext cx="7755148" cy="523220"/>
          </a:xfrm>
          <a:prstGeom prst="rect">
            <a:avLst/>
          </a:prstGeom>
          <a:noFill/>
        </p:spPr>
        <p:txBody>
          <a:bodyPr wrap="square" rtlCol="0">
            <a:spAutoFit/>
          </a:bodyPr>
          <a:lstStyle/>
          <a:p>
            <a:pPr algn="ctr"/>
            <a:r>
              <a:rPr lang="en-US" sz="2800" b="1" dirty="0">
                <a:latin typeface="Helvetica" panose="020B0604020202020204" pitchFamily="34" charset="0"/>
                <a:cs typeface="Helvetica" panose="020B0604020202020204" pitchFamily="34" charset="0"/>
              </a:rPr>
              <a:t>Through October 2018</a:t>
            </a:r>
          </a:p>
        </p:txBody>
      </p:sp>
      <p:sp>
        <p:nvSpPr>
          <p:cNvPr id="6" name="TextBox 5">
            <a:extLst>
              <a:ext uri="{FF2B5EF4-FFF2-40B4-BE49-F238E27FC236}">
                <a16:creationId xmlns:a16="http://schemas.microsoft.com/office/drawing/2014/main" id="{DC28C695-581E-45BF-8F8F-9DE4855F7C80}"/>
              </a:ext>
            </a:extLst>
          </p:cNvPr>
          <p:cNvSpPr txBox="1"/>
          <p:nvPr/>
        </p:nvSpPr>
        <p:spPr>
          <a:xfrm>
            <a:off x="638067" y="1327488"/>
            <a:ext cx="7484456" cy="4785926"/>
          </a:xfrm>
          <a:prstGeom prst="rect">
            <a:avLst/>
          </a:prstGeom>
          <a:noFill/>
        </p:spPr>
        <p:txBody>
          <a:bodyPr wrap="square" rtlCol="0">
            <a:spAutoFit/>
          </a:bodyPr>
          <a:lstStyle/>
          <a:p>
            <a:endParaRPr lang="en-US" sz="2500"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endParaRPr lang="en-US" sz="2600"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sz="2600" dirty="0">
                <a:latin typeface="Helvetica" panose="020B0604020202020204" pitchFamily="34" charset="0"/>
                <a:cs typeface="Helvetica" panose="020B0604020202020204" pitchFamily="34" charset="0"/>
              </a:rPr>
              <a:t>Op-eds - 20</a:t>
            </a:r>
          </a:p>
          <a:p>
            <a:pPr marL="285750" indent="-285750">
              <a:buFont typeface="Arial" panose="020B0604020202020204" pitchFamily="34" charset="0"/>
              <a:buChar char="•"/>
            </a:pPr>
            <a:endParaRPr lang="en-US" sz="2600"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sz="2600" dirty="0">
                <a:latin typeface="Helvetica" panose="020B0604020202020204" pitchFamily="34" charset="0"/>
                <a:cs typeface="Helvetica" panose="020B0604020202020204" pitchFamily="34" charset="0"/>
              </a:rPr>
              <a:t>Editorials - 15</a:t>
            </a:r>
          </a:p>
          <a:p>
            <a:pPr marL="285750" indent="-285750">
              <a:buFont typeface="Arial" panose="020B0604020202020204" pitchFamily="34" charset="0"/>
              <a:buChar char="•"/>
            </a:pPr>
            <a:endParaRPr lang="en-US" sz="2600"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sz="2600" dirty="0">
                <a:latin typeface="Helvetica" panose="020B0604020202020204" pitchFamily="34" charset="0"/>
                <a:cs typeface="Helvetica" panose="020B0604020202020204" pitchFamily="34" charset="0"/>
              </a:rPr>
              <a:t>Letters to the Editor - 258 </a:t>
            </a:r>
          </a:p>
          <a:p>
            <a:pPr marL="285750" indent="-285750">
              <a:buFont typeface="Arial" panose="020B0604020202020204" pitchFamily="34" charset="0"/>
              <a:buChar char="•"/>
            </a:pPr>
            <a:endParaRPr lang="en-US" sz="2600"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sz="2600" dirty="0">
                <a:latin typeface="Helvetica" panose="020B0604020202020204" pitchFamily="34" charset="0"/>
                <a:cs typeface="Helvetica" panose="020B0604020202020204" pitchFamily="34" charset="0"/>
              </a:rPr>
              <a:t>Other media – 14</a:t>
            </a:r>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0278726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48050" y="6705600"/>
            <a:ext cx="184731" cy="369332"/>
          </a:xfrm>
          <a:prstGeom prst="rect">
            <a:avLst/>
          </a:prstGeom>
          <a:noFill/>
        </p:spPr>
        <p:txBody>
          <a:bodyPr wrap="none" rtlCol="0">
            <a:spAutoFit/>
          </a:bodyPr>
          <a:lstStyle/>
          <a:p>
            <a:endParaRPr lang="en-US" dirty="0"/>
          </a:p>
        </p:txBody>
      </p:sp>
      <p:sp>
        <p:nvSpPr>
          <p:cNvPr id="4" name="Slide Number Placeholder 3"/>
          <p:cNvSpPr>
            <a:spLocks noGrp="1"/>
          </p:cNvSpPr>
          <p:nvPr>
            <p:ph type="sldNum" sz="quarter" idx="4"/>
          </p:nvPr>
        </p:nvSpPr>
        <p:spPr/>
        <p:txBody>
          <a:bodyPr/>
          <a:lstStyle/>
          <a:p>
            <a:fld id="{CB84E56B-342A-4DC0-9920-D07A8AAB6938}" type="slidenum">
              <a:rPr lang="en-US" smtClean="0"/>
              <a:t>27</a:t>
            </a:fld>
            <a:endParaRPr lang="en-US" dirty="0"/>
          </a:p>
        </p:txBody>
      </p:sp>
      <p:sp>
        <p:nvSpPr>
          <p:cNvPr id="8" name="Title 1"/>
          <p:cNvSpPr txBox="1">
            <a:spLocks/>
          </p:cNvSpPr>
          <p:nvPr/>
        </p:nvSpPr>
        <p:spPr>
          <a:xfrm>
            <a:off x="457200" y="12939"/>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baseline="0">
                <a:solidFill>
                  <a:schemeClr val="accent1"/>
                </a:solidFill>
                <a:latin typeface="Helvetica"/>
                <a:ea typeface="+mj-ea"/>
                <a:cs typeface="Helvetica"/>
              </a:defRPr>
            </a:lvl1pPr>
          </a:lstStyle>
          <a:p>
            <a:pPr>
              <a:spcBef>
                <a:spcPts val="600"/>
              </a:spcBef>
            </a:pPr>
            <a:endParaRPr lang="en-US" altLang="en-US" sz="2400" b="1" dirty="0">
              <a:solidFill>
                <a:srgbClr val="C00000"/>
              </a:solidFill>
              <a:latin typeface="Helvetica" panose="020B0604020202020204" pitchFamily="34" charset="0"/>
              <a:cs typeface="Helvetica" panose="020B0604020202020204" pitchFamily="34" charset="0"/>
            </a:endParaRPr>
          </a:p>
        </p:txBody>
      </p:sp>
      <p:sp>
        <p:nvSpPr>
          <p:cNvPr id="7" name="Title 1"/>
          <p:cNvSpPr>
            <a:spLocks noGrp="1"/>
          </p:cNvSpPr>
          <p:nvPr>
            <p:ph type="title"/>
          </p:nvPr>
        </p:nvSpPr>
        <p:spPr>
          <a:xfrm>
            <a:off x="374074" y="275913"/>
            <a:ext cx="8233387" cy="545793"/>
          </a:xfrm>
        </p:spPr>
        <p:txBody>
          <a:bodyPr>
            <a:noAutofit/>
          </a:bodyPr>
          <a:lstStyle/>
          <a:p>
            <a: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br>
              <a:rPr lang="en-US" sz="3600" b="1" dirty="0">
                <a:solidFill>
                  <a:srgbClr val="C00000"/>
                </a:solidFill>
                <a:latin typeface="Helvetica" panose="020B0604020202020204" pitchFamily="34" charset="0"/>
                <a:ea typeface="ＭＳ Ｐゴシック" charset="0"/>
                <a:cs typeface="Helvetica" panose="020B0604020202020204" pitchFamily="34" charset="0"/>
              </a:rPr>
            </a:br>
            <a:r>
              <a:rPr lang="en-US" sz="3600" b="1" dirty="0">
                <a:solidFill>
                  <a:srgbClr val="C00000"/>
                </a:solidFill>
                <a:latin typeface="Helvetica" panose="020B0604020202020204" pitchFamily="34" charset="0"/>
                <a:ea typeface="ＭＳ Ｐゴシック" charset="0"/>
                <a:cs typeface="Helvetica" panose="020B0604020202020204" pitchFamily="34" charset="0"/>
              </a:rPr>
              <a:t>For Your Calendar</a:t>
            </a:r>
            <a:br>
              <a:rPr lang="en-US" sz="3600" b="1" dirty="0">
                <a:solidFill>
                  <a:srgbClr val="C00000"/>
                </a:solidFill>
                <a:latin typeface="Helvetica" panose="020B0604020202020204" pitchFamily="34" charset="0"/>
                <a:ea typeface="ＭＳ Ｐゴシック" charset="0"/>
                <a:cs typeface="Helvetica" panose="020B0604020202020204" pitchFamily="34" charset="0"/>
              </a:rPr>
            </a:br>
            <a:r>
              <a:rPr lang="en-US" sz="2400" b="1" dirty="0">
                <a:solidFill>
                  <a:srgbClr val="C00000"/>
                </a:solidFill>
                <a:latin typeface="Helvetica" panose="020B0604020202020204" pitchFamily="34" charset="0"/>
                <a:ea typeface="ＭＳ Ｐゴシック" charset="0"/>
                <a:cs typeface="Helvetica" panose="020B0604020202020204" pitchFamily="34" charset="0"/>
              </a:rPr>
              <a:t>See Your Weekly Update for all the information </a:t>
            </a:r>
            <a:br>
              <a:rPr lang="en-US" sz="2400" b="1" dirty="0">
                <a:solidFill>
                  <a:srgbClr val="C00000"/>
                </a:solidFill>
                <a:latin typeface="Helvetica" panose="020B0604020202020204" pitchFamily="34" charset="0"/>
                <a:ea typeface="ＭＳ Ｐゴシック" charset="0"/>
                <a:cs typeface="Helvetica" panose="020B0604020202020204" pitchFamily="34" charset="0"/>
              </a:rPr>
            </a:br>
            <a:r>
              <a:rPr lang="en-US" sz="2400" b="1" dirty="0">
                <a:solidFill>
                  <a:srgbClr val="C00000"/>
                </a:solidFill>
                <a:latin typeface="Helvetica" panose="020B0604020202020204" pitchFamily="34" charset="0"/>
                <a:ea typeface="ＭＳ Ｐゴシック" charset="0"/>
                <a:cs typeface="Helvetica" panose="020B0604020202020204" pitchFamily="34" charset="0"/>
              </a:rPr>
              <a:t>on how to join.</a:t>
            </a:r>
            <a:endParaRPr lang="en-US" sz="2400" dirty="0">
              <a:latin typeface="Helvetica" panose="020B0604020202020204" pitchFamily="34" charset="0"/>
              <a:cs typeface="Helvetica" panose="020B0604020202020204" pitchFamily="34" charset="0"/>
            </a:endParaRPr>
          </a:p>
        </p:txBody>
      </p:sp>
      <p:sp>
        <p:nvSpPr>
          <p:cNvPr id="10" name="Rectangle 4"/>
          <p:cNvSpPr>
            <a:spLocks noChangeArrowheads="1"/>
          </p:cNvSpPr>
          <p:nvPr/>
        </p:nvSpPr>
        <p:spPr bwMode="auto">
          <a:xfrm>
            <a:off x="0" y="6365875"/>
            <a:ext cx="91440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58585B"/>
                </a:solidFill>
                <a:latin typeface="Helvetica" charset="0"/>
              </a:defRPr>
            </a:lvl1pPr>
            <a:lvl2pPr marL="742950" indent="-28575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58585B"/>
                </a:solidFill>
                <a:latin typeface="Helvetica" charset="0"/>
              </a:defRPr>
            </a:lvl2pPr>
            <a:lvl3pPr marL="11430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58585B"/>
                </a:solidFill>
                <a:latin typeface="Helvetica" charset="0"/>
              </a:defRPr>
            </a:lvl3pPr>
            <a:lvl4pPr marL="1600200" indent="-22860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58585B"/>
                </a:solidFill>
                <a:latin typeface="Helvetica" charset="0"/>
              </a:defRPr>
            </a:lvl4pPr>
            <a:lvl5pPr marL="20574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5pPr>
            <a:lvl6pPr marL="25146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6pPr>
            <a:lvl7pPr marL="29718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7pPr>
            <a:lvl8pPr marL="34290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8pPr>
            <a:lvl9pPr marL="38862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9pPr>
          </a:lstStyle>
          <a:p>
            <a:pPr algn="ctr" eaLnBrk="1" hangingPunct="1">
              <a:spcBef>
                <a:spcPct val="0"/>
              </a:spcBef>
              <a:buFontTx/>
              <a:buNone/>
            </a:pPr>
            <a:r>
              <a:rPr lang="en-US" altLang="en-US" sz="1400" b="1" dirty="0">
                <a:solidFill>
                  <a:srgbClr val="E3A192"/>
                </a:solidFill>
                <a:ea typeface="ＭＳ Ｐゴシック" pitchFamily="34" charset="-128"/>
                <a:cs typeface="Helvetica" charset="0"/>
              </a:rPr>
              <a:t>RESULTS Global Poverty Campaigns National Webinar</a:t>
            </a:r>
          </a:p>
        </p:txBody>
      </p:sp>
      <p:sp>
        <p:nvSpPr>
          <p:cNvPr id="11" name="Content Placeholder 10"/>
          <p:cNvSpPr>
            <a:spLocks noGrp="1"/>
          </p:cNvSpPr>
          <p:nvPr>
            <p:ph idx="1"/>
          </p:nvPr>
        </p:nvSpPr>
        <p:spPr>
          <a:xfrm>
            <a:off x="374074" y="1175228"/>
            <a:ext cx="8419196" cy="6660285"/>
          </a:xfrm>
          <a:prstGeom prst="rect">
            <a:avLst/>
          </a:prstGeom>
        </p:spPr>
        <p:txBody>
          <a:bodyPr wrap="square">
            <a:spAutoFit/>
          </a:bodyPr>
          <a:lstStyle/>
          <a:p>
            <a:pPr>
              <a:spcBef>
                <a:spcPts val="0"/>
              </a:spcBef>
              <a:spcAft>
                <a:spcPts val="1200"/>
              </a:spcAft>
            </a:pPr>
            <a:endParaRPr lang="en-US" sz="2800" b="1" dirty="0"/>
          </a:p>
          <a:p>
            <a:pPr marL="0" indent="0">
              <a:spcBef>
                <a:spcPts val="0"/>
              </a:spcBef>
              <a:spcAft>
                <a:spcPts val="1200"/>
              </a:spcAft>
              <a:buNone/>
            </a:pPr>
            <a:r>
              <a:rPr lang="en-US" sz="2800" b="1" dirty="0"/>
              <a:t>November. </a:t>
            </a:r>
            <a:r>
              <a:rPr lang="en-US" sz="2800" dirty="0"/>
              <a:t>Virtual Thanksgiving Feast Fundraising Campaign </a:t>
            </a:r>
          </a:p>
          <a:p>
            <a:pPr marL="0" indent="0">
              <a:spcBef>
                <a:spcPts val="0"/>
              </a:spcBef>
              <a:spcAft>
                <a:spcPts val="1200"/>
              </a:spcAft>
              <a:buNone/>
            </a:pPr>
            <a:endParaRPr lang="en-US" sz="2800" b="1" dirty="0"/>
          </a:p>
          <a:p>
            <a:pPr marL="0" indent="0">
              <a:spcBef>
                <a:spcPts val="0"/>
              </a:spcBef>
              <a:spcAft>
                <a:spcPts val="1200"/>
              </a:spcAft>
              <a:buNone/>
            </a:pPr>
            <a:r>
              <a:rPr lang="en-US" sz="2800" b="1" dirty="0"/>
              <a:t>November 8 and 14. </a:t>
            </a:r>
            <a:r>
              <a:rPr lang="en-US" sz="2800" dirty="0"/>
              <a:t>New Advocate Orientation, 8:30 pm ET</a:t>
            </a:r>
          </a:p>
          <a:p>
            <a:pPr marL="0" indent="0">
              <a:spcBef>
                <a:spcPts val="0"/>
              </a:spcBef>
              <a:spcAft>
                <a:spcPts val="1200"/>
              </a:spcAft>
              <a:buNone/>
            </a:pPr>
            <a:endParaRPr lang="en-US" sz="2800" b="1" dirty="0"/>
          </a:p>
          <a:p>
            <a:pPr marL="0" indent="0">
              <a:spcBef>
                <a:spcPts val="0"/>
              </a:spcBef>
              <a:spcAft>
                <a:spcPts val="1200"/>
              </a:spcAft>
              <a:buNone/>
            </a:pPr>
            <a:r>
              <a:rPr lang="en-US" sz="2800" b="1" dirty="0"/>
              <a:t>November 19. </a:t>
            </a:r>
            <a:r>
              <a:rPr lang="en-US" sz="2800" dirty="0"/>
              <a:t>Global Campaigns Free Agents Webinars, 1 pm ET and 8 pm ET</a:t>
            </a:r>
          </a:p>
          <a:p>
            <a:pPr marL="0" indent="0">
              <a:spcBef>
                <a:spcPts val="0"/>
              </a:spcBef>
              <a:spcAft>
                <a:spcPts val="1200"/>
              </a:spcAft>
              <a:buNone/>
            </a:pPr>
            <a:endParaRPr lang="en-US" sz="2800" dirty="0"/>
          </a:p>
          <a:p>
            <a:pPr fontAlgn="base"/>
            <a:endParaRPr lang="en-US" dirty="0"/>
          </a:p>
          <a:p>
            <a:pPr marL="0" indent="0" fontAlgn="base">
              <a:buNone/>
            </a:pPr>
            <a:endParaRPr lang="en-US" dirty="0"/>
          </a:p>
        </p:txBody>
      </p:sp>
      <p:sp>
        <p:nvSpPr>
          <p:cNvPr id="9" name="Rectangle 8">
            <a:extLst>
              <a:ext uri="{FF2B5EF4-FFF2-40B4-BE49-F238E27FC236}">
                <a16:creationId xmlns:a16="http://schemas.microsoft.com/office/drawing/2014/main" id="{6AEF451C-9A51-4F68-909D-4542ACF81011}"/>
              </a:ext>
            </a:extLst>
          </p:cNvPr>
          <p:cNvSpPr/>
          <p:nvPr/>
        </p:nvSpPr>
        <p:spPr>
          <a:xfrm>
            <a:off x="2286000" y="2828836"/>
            <a:ext cx="4572000" cy="369332"/>
          </a:xfrm>
          <a:prstGeom prst="rect">
            <a:avLst/>
          </a:prstGeom>
        </p:spPr>
        <p:txBody>
          <a:bodyPr wrap="square">
            <a:spAutoFit/>
          </a:bodyPr>
          <a:lstStyle/>
          <a:p>
            <a:endParaRPr lang="en-US" dirty="0"/>
          </a:p>
        </p:txBody>
      </p:sp>
      <p:sp>
        <p:nvSpPr>
          <p:cNvPr id="12" name="Rectangle 11">
            <a:extLst>
              <a:ext uri="{FF2B5EF4-FFF2-40B4-BE49-F238E27FC236}">
                <a16:creationId xmlns:a16="http://schemas.microsoft.com/office/drawing/2014/main" id="{DDD8DCE0-EADF-42BA-9A36-40E56A97EF86}"/>
              </a:ext>
            </a:extLst>
          </p:cNvPr>
          <p:cNvSpPr/>
          <p:nvPr/>
        </p:nvSpPr>
        <p:spPr>
          <a:xfrm>
            <a:off x="2438400" y="2990088"/>
            <a:ext cx="4572000" cy="369332"/>
          </a:xfrm>
          <a:prstGeom prst="rect">
            <a:avLst/>
          </a:prstGeom>
        </p:spPr>
        <p:txBody>
          <a:bodyPr wrap="square">
            <a:spAutoFit/>
          </a:bodyPr>
          <a:lstStyle/>
          <a:p>
            <a:endParaRPr lang="en-US" dirty="0"/>
          </a:p>
        </p:txBody>
      </p:sp>
    </p:spTree>
    <p:extLst>
      <p:ext uri="{BB962C8B-B14F-4D97-AF65-F5344CB8AC3E}">
        <p14:creationId xmlns:p14="http://schemas.microsoft.com/office/powerpoint/2010/main" val="15196840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48050" y="6705600"/>
            <a:ext cx="184731" cy="369332"/>
          </a:xfrm>
          <a:prstGeom prst="rect">
            <a:avLst/>
          </a:prstGeom>
          <a:noFill/>
        </p:spPr>
        <p:txBody>
          <a:bodyPr wrap="none" rtlCol="0">
            <a:spAutoFit/>
          </a:bodyPr>
          <a:lstStyle/>
          <a:p>
            <a:endParaRPr lang="en-US" dirty="0"/>
          </a:p>
        </p:txBody>
      </p:sp>
      <p:sp>
        <p:nvSpPr>
          <p:cNvPr id="4" name="Slide Number Placeholder 3"/>
          <p:cNvSpPr>
            <a:spLocks noGrp="1"/>
          </p:cNvSpPr>
          <p:nvPr>
            <p:ph type="sldNum" sz="quarter" idx="4"/>
          </p:nvPr>
        </p:nvSpPr>
        <p:spPr/>
        <p:txBody>
          <a:bodyPr/>
          <a:lstStyle/>
          <a:p>
            <a:fld id="{CB84E56B-342A-4DC0-9920-D07A8AAB6938}" type="slidenum">
              <a:rPr lang="en-US" smtClean="0"/>
              <a:t>28</a:t>
            </a:fld>
            <a:endParaRPr lang="en-US" dirty="0"/>
          </a:p>
        </p:txBody>
      </p:sp>
      <p:sp>
        <p:nvSpPr>
          <p:cNvPr id="8" name="Title 1"/>
          <p:cNvSpPr txBox="1">
            <a:spLocks/>
          </p:cNvSpPr>
          <p:nvPr/>
        </p:nvSpPr>
        <p:spPr>
          <a:xfrm>
            <a:off x="457200" y="12939"/>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baseline="0">
                <a:solidFill>
                  <a:schemeClr val="accent1"/>
                </a:solidFill>
                <a:latin typeface="Helvetica"/>
                <a:ea typeface="+mj-ea"/>
                <a:cs typeface="Helvetica"/>
              </a:defRPr>
            </a:lvl1pPr>
          </a:lstStyle>
          <a:p>
            <a:pPr>
              <a:spcBef>
                <a:spcPts val="600"/>
              </a:spcBef>
            </a:pPr>
            <a:endParaRPr lang="en-US" altLang="en-US" sz="2400" b="1" dirty="0">
              <a:solidFill>
                <a:srgbClr val="C00000"/>
              </a:solidFill>
              <a:latin typeface="Helvetica" panose="020B0604020202020204" pitchFamily="34" charset="0"/>
              <a:cs typeface="Helvetica" panose="020B0604020202020204" pitchFamily="34" charset="0"/>
            </a:endParaRPr>
          </a:p>
        </p:txBody>
      </p:sp>
      <p:sp>
        <p:nvSpPr>
          <p:cNvPr id="7" name="Title 1"/>
          <p:cNvSpPr>
            <a:spLocks noGrp="1"/>
          </p:cNvSpPr>
          <p:nvPr>
            <p:ph type="title"/>
          </p:nvPr>
        </p:nvSpPr>
        <p:spPr>
          <a:xfrm>
            <a:off x="350731" y="87924"/>
            <a:ext cx="8442540" cy="1143000"/>
          </a:xfrm>
        </p:spPr>
        <p:txBody>
          <a:bodyPr>
            <a:noAutofit/>
          </a:bodyPr>
          <a:lstStyle/>
          <a:p>
            <a:pPr>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br>
              <a:rPr lang="en-US" sz="3600" b="1" dirty="0">
                <a:solidFill>
                  <a:srgbClr val="C00000"/>
                </a:solidFill>
                <a:latin typeface="Helvetica" panose="020B0604020202020204" pitchFamily="34" charset="0"/>
                <a:ea typeface="ＭＳ Ｐゴシック" charset="0"/>
                <a:cs typeface="Helvetica" panose="020B0604020202020204" pitchFamily="34" charset="0"/>
              </a:rPr>
            </a:br>
            <a:br>
              <a:rPr lang="en-US" sz="3600" b="1" dirty="0">
                <a:solidFill>
                  <a:srgbClr val="C00000"/>
                </a:solidFill>
                <a:latin typeface="Helvetica" panose="020B0604020202020204" pitchFamily="34" charset="0"/>
                <a:ea typeface="ＭＳ Ｐゴシック" charset="0"/>
                <a:cs typeface="Helvetica" panose="020B0604020202020204" pitchFamily="34" charset="0"/>
              </a:rPr>
            </a:br>
            <a:r>
              <a:rPr lang="en-US" sz="3600" b="1" dirty="0">
                <a:solidFill>
                  <a:srgbClr val="C00000"/>
                </a:solidFill>
                <a:latin typeface="Helvetica" panose="020B0604020202020204" pitchFamily="34" charset="0"/>
                <a:ea typeface="ＭＳ Ｐゴシック" charset="0"/>
                <a:cs typeface="Helvetica" panose="020B0604020202020204" pitchFamily="34" charset="0"/>
              </a:rPr>
              <a:t>For Your Calendar</a:t>
            </a:r>
            <a:br>
              <a:rPr lang="en-US" sz="3600" b="1" dirty="0">
                <a:solidFill>
                  <a:srgbClr val="C00000"/>
                </a:solidFill>
                <a:latin typeface="Helvetica" panose="020B0604020202020204" pitchFamily="34" charset="0"/>
                <a:ea typeface="ＭＳ Ｐゴシック" charset="0"/>
                <a:cs typeface="Helvetica" panose="020B0604020202020204" pitchFamily="34" charset="0"/>
              </a:rPr>
            </a:br>
            <a:r>
              <a:rPr lang="en-US" sz="2400" b="1" dirty="0">
                <a:solidFill>
                  <a:srgbClr val="C00000"/>
                </a:solidFill>
                <a:latin typeface="Helvetica" panose="020B0604020202020204" pitchFamily="34" charset="0"/>
                <a:ea typeface="ＭＳ Ｐゴシック" charset="0"/>
                <a:cs typeface="Helvetica" panose="020B0604020202020204" pitchFamily="34" charset="0"/>
              </a:rPr>
              <a:t>See your Weekly Update for all the information </a:t>
            </a:r>
            <a:br>
              <a:rPr lang="en-US" sz="2400" b="1" dirty="0">
                <a:solidFill>
                  <a:srgbClr val="C00000"/>
                </a:solidFill>
                <a:latin typeface="Helvetica" panose="020B0604020202020204" pitchFamily="34" charset="0"/>
                <a:ea typeface="ＭＳ Ｐゴシック" charset="0"/>
                <a:cs typeface="Helvetica" panose="020B0604020202020204" pitchFamily="34" charset="0"/>
              </a:rPr>
            </a:br>
            <a:r>
              <a:rPr lang="en-US" sz="2400" b="1" dirty="0">
                <a:solidFill>
                  <a:srgbClr val="C00000"/>
                </a:solidFill>
                <a:latin typeface="Helvetica" panose="020B0604020202020204" pitchFamily="34" charset="0"/>
                <a:ea typeface="ＭＳ Ｐゴシック" charset="0"/>
                <a:cs typeface="Helvetica" panose="020B0604020202020204" pitchFamily="34" charset="0"/>
              </a:rPr>
              <a:t>on how to join. </a:t>
            </a:r>
            <a:br>
              <a:rPr lang="en-US" sz="3600" b="1" dirty="0">
                <a:solidFill>
                  <a:srgbClr val="C00000"/>
                </a:solidFill>
                <a:latin typeface="Helvetica" panose="020B0604020202020204" pitchFamily="34" charset="0"/>
                <a:ea typeface="ＭＳ Ｐゴシック" charset="0"/>
                <a:cs typeface="Helvetica" panose="020B0604020202020204" pitchFamily="34" charset="0"/>
              </a:rPr>
            </a:br>
            <a:endParaRPr lang="en-US" sz="3600" dirty="0">
              <a:latin typeface="Helvetica" panose="020B0604020202020204" pitchFamily="34" charset="0"/>
              <a:cs typeface="Helvetica" panose="020B0604020202020204" pitchFamily="34" charset="0"/>
            </a:endParaRPr>
          </a:p>
        </p:txBody>
      </p:sp>
      <p:sp>
        <p:nvSpPr>
          <p:cNvPr id="10" name="Rectangle 4"/>
          <p:cNvSpPr>
            <a:spLocks noChangeArrowheads="1"/>
          </p:cNvSpPr>
          <p:nvPr/>
        </p:nvSpPr>
        <p:spPr bwMode="auto">
          <a:xfrm>
            <a:off x="0" y="6365875"/>
            <a:ext cx="91440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58585B"/>
                </a:solidFill>
                <a:latin typeface="Helvetica" charset="0"/>
              </a:defRPr>
            </a:lvl1pPr>
            <a:lvl2pPr marL="742950" indent="-28575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58585B"/>
                </a:solidFill>
                <a:latin typeface="Helvetica" charset="0"/>
              </a:defRPr>
            </a:lvl2pPr>
            <a:lvl3pPr marL="11430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58585B"/>
                </a:solidFill>
                <a:latin typeface="Helvetica" charset="0"/>
              </a:defRPr>
            </a:lvl3pPr>
            <a:lvl4pPr marL="1600200" indent="-22860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58585B"/>
                </a:solidFill>
                <a:latin typeface="Helvetica" charset="0"/>
              </a:defRPr>
            </a:lvl4pPr>
            <a:lvl5pPr marL="20574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5pPr>
            <a:lvl6pPr marL="25146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6pPr>
            <a:lvl7pPr marL="29718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7pPr>
            <a:lvl8pPr marL="34290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8pPr>
            <a:lvl9pPr marL="38862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9pPr>
          </a:lstStyle>
          <a:p>
            <a:pPr algn="ctr" eaLnBrk="1" hangingPunct="1">
              <a:spcBef>
                <a:spcPct val="0"/>
              </a:spcBef>
              <a:buFontTx/>
              <a:buNone/>
            </a:pPr>
            <a:r>
              <a:rPr lang="en-US" altLang="en-US" sz="1400" b="1" dirty="0">
                <a:solidFill>
                  <a:srgbClr val="E3A192"/>
                </a:solidFill>
                <a:ea typeface="ＭＳ Ｐゴシック" pitchFamily="34" charset="-128"/>
                <a:cs typeface="Helvetica" charset="0"/>
              </a:rPr>
              <a:t>RESULTS Global Poverty Campaigns National Webinar</a:t>
            </a:r>
          </a:p>
        </p:txBody>
      </p:sp>
      <p:sp>
        <p:nvSpPr>
          <p:cNvPr id="11" name="Content Placeholder 10"/>
          <p:cNvSpPr>
            <a:spLocks noGrp="1"/>
          </p:cNvSpPr>
          <p:nvPr>
            <p:ph idx="1"/>
          </p:nvPr>
        </p:nvSpPr>
        <p:spPr>
          <a:xfrm>
            <a:off x="0" y="2389517"/>
            <a:ext cx="9089967" cy="3539430"/>
          </a:xfrm>
          <a:prstGeom prst="rect">
            <a:avLst/>
          </a:prstGeom>
        </p:spPr>
        <p:txBody>
          <a:bodyPr wrap="square">
            <a:spAutoFit/>
          </a:bodyPr>
          <a:lstStyle/>
          <a:p>
            <a:pPr marL="0" indent="0">
              <a:spcBef>
                <a:spcPts val="0"/>
              </a:spcBef>
              <a:buNone/>
            </a:pPr>
            <a:r>
              <a:rPr lang="en-US" sz="2800" b="1" dirty="0"/>
              <a:t>Week of Nov. 19. </a:t>
            </a:r>
            <a:r>
              <a:rPr lang="en-US" sz="2800" dirty="0"/>
              <a:t>Congressional Recess </a:t>
            </a:r>
          </a:p>
          <a:p>
            <a:pPr marL="0" indent="0">
              <a:spcBef>
                <a:spcPts val="0"/>
              </a:spcBef>
              <a:buNone/>
            </a:pPr>
            <a:endParaRPr lang="en-US" sz="2800" b="1" dirty="0"/>
          </a:p>
          <a:p>
            <a:pPr marL="0" indent="0">
              <a:spcBef>
                <a:spcPts val="0"/>
              </a:spcBef>
              <a:buNone/>
            </a:pPr>
            <a:r>
              <a:rPr lang="en-US" sz="2800" b="1" dirty="0"/>
              <a:t>November 22-23. </a:t>
            </a:r>
            <a:r>
              <a:rPr lang="en-US" sz="2800" dirty="0"/>
              <a:t>RESULTS Office Closed for Thanksgiving</a:t>
            </a:r>
          </a:p>
          <a:p>
            <a:pPr marL="0" indent="0">
              <a:spcBef>
                <a:spcPts val="0"/>
              </a:spcBef>
              <a:buNone/>
            </a:pPr>
            <a:endParaRPr lang="en-US" sz="2800" b="1" dirty="0"/>
          </a:p>
          <a:p>
            <a:pPr marL="0" indent="0">
              <a:spcBef>
                <a:spcPts val="0"/>
              </a:spcBef>
              <a:buNone/>
            </a:pPr>
            <a:r>
              <a:rPr lang="en-US" sz="2800" b="1" dirty="0"/>
              <a:t>December 5. </a:t>
            </a:r>
            <a:r>
              <a:rPr lang="en-US" sz="2800" dirty="0"/>
              <a:t>Action Network Community of Practice, </a:t>
            </a:r>
          </a:p>
          <a:p>
            <a:pPr marL="0" indent="0">
              <a:spcBef>
                <a:spcPts val="0"/>
              </a:spcBef>
              <a:buNone/>
            </a:pPr>
            <a:r>
              <a:rPr lang="en-US" sz="2800" dirty="0"/>
              <a:t>8 pm ET. </a:t>
            </a:r>
          </a:p>
          <a:p>
            <a:pPr marL="0" indent="0" fontAlgn="base">
              <a:spcBef>
                <a:spcPts val="0"/>
              </a:spcBef>
              <a:buNone/>
            </a:pPr>
            <a:endParaRPr lang="en-US" sz="2800" b="1" dirty="0"/>
          </a:p>
        </p:txBody>
      </p:sp>
      <p:sp>
        <p:nvSpPr>
          <p:cNvPr id="9" name="Rectangle 8">
            <a:extLst>
              <a:ext uri="{FF2B5EF4-FFF2-40B4-BE49-F238E27FC236}">
                <a16:creationId xmlns:a16="http://schemas.microsoft.com/office/drawing/2014/main" id="{6AEF451C-9A51-4F68-909D-4542ACF81011}"/>
              </a:ext>
            </a:extLst>
          </p:cNvPr>
          <p:cNvSpPr/>
          <p:nvPr/>
        </p:nvSpPr>
        <p:spPr>
          <a:xfrm>
            <a:off x="2286000" y="2828836"/>
            <a:ext cx="4572000" cy="369332"/>
          </a:xfrm>
          <a:prstGeom prst="rect">
            <a:avLst/>
          </a:prstGeom>
        </p:spPr>
        <p:txBody>
          <a:bodyPr wrap="square">
            <a:spAutoFit/>
          </a:bodyPr>
          <a:lstStyle/>
          <a:p>
            <a:endParaRPr lang="en-US" dirty="0"/>
          </a:p>
        </p:txBody>
      </p:sp>
      <p:sp>
        <p:nvSpPr>
          <p:cNvPr id="12" name="Rectangle 11">
            <a:extLst>
              <a:ext uri="{FF2B5EF4-FFF2-40B4-BE49-F238E27FC236}">
                <a16:creationId xmlns:a16="http://schemas.microsoft.com/office/drawing/2014/main" id="{DDD8DCE0-EADF-42BA-9A36-40E56A97EF86}"/>
              </a:ext>
            </a:extLst>
          </p:cNvPr>
          <p:cNvSpPr/>
          <p:nvPr/>
        </p:nvSpPr>
        <p:spPr>
          <a:xfrm>
            <a:off x="2438400" y="2981236"/>
            <a:ext cx="4572000" cy="369332"/>
          </a:xfrm>
          <a:prstGeom prst="rect">
            <a:avLst/>
          </a:prstGeom>
        </p:spPr>
        <p:txBody>
          <a:bodyPr wrap="square">
            <a:spAutoFit/>
          </a:bodyPr>
          <a:lstStyle/>
          <a:p>
            <a:endParaRPr lang="en-US" dirty="0"/>
          </a:p>
        </p:txBody>
      </p:sp>
    </p:spTree>
    <p:extLst>
      <p:ext uri="{BB962C8B-B14F-4D97-AF65-F5344CB8AC3E}">
        <p14:creationId xmlns:p14="http://schemas.microsoft.com/office/powerpoint/2010/main" val="4213064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7EAED-F3AC-4DD2-A22F-ABDA1B42AAEF}"/>
              </a:ext>
            </a:extLst>
          </p:cNvPr>
          <p:cNvSpPr>
            <a:spLocks noGrp="1"/>
          </p:cNvSpPr>
          <p:nvPr>
            <p:ph type="title"/>
          </p:nvPr>
        </p:nvSpPr>
        <p:spPr/>
        <p:txBody>
          <a:bodyPr/>
          <a:lstStyle/>
          <a:p>
            <a:r>
              <a:rPr lang="en-US" dirty="0"/>
              <a:t>Mark Your Calendars!</a:t>
            </a:r>
          </a:p>
        </p:txBody>
      </p:sp>
      <p:sp>
        <p:nvSpPr>
          <p:cNvPr id="3" name="Content Placeholder 2">
            <a:extLst>
              <a:ext uri="{FF2B5EF4-FFF2-40B4-BE49-F238E27FC236}">
                <a16:creationId xmlns:a16="http://schemas.microsoft.com/office/drawing/2014/main" id="{C2B5EB5C-B269-44CC-8F91-CDE12D165A6E}"/>
              </a:ext>
            </a:extLst>
          </p:cNvPr>
          <p:cNvSpPr>
            <a:spLocks noGrp="1"/>
          </p:cNvSpPr>
          <p:nvPr>
            <p:ph idx="1"/>
          </p:nvPr>
        </p:nvSpPr>
        <p:spPr/>
        <p:txBody>
          <a:bodyPr>
            <a:normAutofit lnSpcReduction="10000"/>
          </a:bodyPr>
          <a:lstStyle/>
          <a:p>
            <a:pPr marL="0" indent="0" algn="ctr">
              <a:buNone/>
            </a:pPr>
            <a:r>
              <a:rPr lang="en-US" b="1" dirty="0"/>
              <a:t>July 13-16, 2019</a:t>
            </a:r>
            <a:endParaRPr lang="en-US" dirty="0"/>
          </a:p>
          <a:p>
            <a:pPr marL="0" indent="0" algn="ctr">
              <a:buNone/>
            </a:pPr>
            <a:r>
              <a:rPr lang="en-US" b="1" dirty="0"/>
              <a:t>RESULTS International Conference</a:t>
            </a:r>
          </a:p>
          <a:p>
            <a:pPr marL="0" indent="0" algn="ctr">
              <a:buNone/>
            </a:pPr>
            <a:endParaRPr lang="en-US" dirty="0"/>
          </a:p>
          <a:p>
            <a:pPr marL="0" indent="0" algn="ctr">
              <a:buNone/>
            </a:pPr>
            <a:endParaRPr lang="en-US" dirty="0"/>
          </a:p>
          <a:p>
            <a:pPr marL="0" indent="0" algn="ctr">
              <a:buNone/>
            </a:pPr>
            <a:r>
              <a:rPr lang="en-US" dirty="0"/>
              <a:t>Do you have a great speaker idea? </a:t>
            </a:r>
          </a:p>
          <a:p>
            <a:pPr marL="0" indent="0" algn="ctr">
              <a:buNone/>
            </a:pPr>
            <a:endParaRPr lang="en-US" dirty="0"/>
          </a:p>
          <a:p>
            <a:pPr marL="0" indent="0" algn="ctr">
              <a:buNone/>
            </a:pPr>
            <a:r>
              <a:rPr lang="en-US" dirty="0"/>
              <a:t>Submit your idea here: </a:t>
            </a:r>
            <a:r>
              <a:rPr lang="en-US" b="1" dirty="0">
                <a:hlinkClick r:id="rId2"/>
              </a:rPr>
              <a:t>https://tinyurl.com/2018ICSpeakers</a:t>
            </a:r>
            <a:endParaRPr lang="en-US" b="1" dirty="0"/>
          </a:p>
          <a:p>
            <a:pPr marL="0" indent="0">
              <a:buNone/>
            </a:pPr>
            <a:endParaRPr lang="en-US" dirty="0"/>
          </a:p>
        </p:txBody>
      </p:sp>
      <p:sp>
        <p:nvSpPr>
          <p:cNvPr id="4" name="Slide Number Placeholder 3">
            <a:extLst>
              <a:ext uri="{FF2B5EF4-FFF2-40B4-BE49-F238E27FC236}">
                <a16:creationId xmlns:a16="http://schemas.microsoft.com/office/drawing/2014/main" id="{66D6016D-6A96-4016-92BC-907B58777AAF}"/>
              </a:ext>
            </a:extLst>
          </p:cNvPr>
          <p:cNvSpPr>
            <a:spLocks noGrp="1"/>
          </p:cNvSpPr>
          <p:nvPr>
            <p:ph type="sldNum" sz="quarter" idx="4"/>
          </p:nvPr>
        </p:nvSpPr>
        <p:spPr/>
        <p:txBody>
          <a:bodyPr/>
          <a:lstStyle/>
          <a:p>
            <a:fld id="{CB84E56B-342A-4DC0-9920-D07A8AAB6938}" type="slidenum">
              <a:rPr lang="en-US" smtClean="0"/>
              <a:pPr/>
              <a:t>29</a:t>
            </a:fld>
            <a:endParaRPr lang="en-US" dirty="0"/>
          </a:p>
        </p:txBody>
      </p:sp>
    </p:spTree>
    <p:extLst>
      <p:ext uri="{BB962C8B-B14F-4D97-AF65-F5344CB8AC3E}">
        <p14:creationId xmlns:p14="http://schemas.microsoft.com/office/powerpoint/2010/main" val="719471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2584E-B83C-45DD-B5ED-8A35D0A5E753}"/>
              </a:ext>
            </a:extLst>
          </p:cNvPr>
          <p:cNvSpPr>
            <a:spLocks noGrp="1"/>
          </p:cNvSpPr>
          <p:nvPr>
            <p:ph type="title"/>
          </p:nvPr>
        </p:nvSpPr>
        <p:spPr>
          <a:xfrm>
            <a:off x="457200" y="38345"/>
            <a:ext cx="8229600" cy="1143000"/>
          </a:xfrm>
        </p:spPr>
        <p:txBody>
          <a:bodyPr>
            <a:normAutofit/>
          </a:bodyPr>
          <a:lstStyle/>
          <a:p>
            <a:r>
              <a:rPr lang="en-US" b="1" dirty="0"/>
              <a:t>You Voted. What’s Next?</a:t>
            </a:r>
          </a:p>
        </p:txBody>
      </p:sp>
      <p:pic>
        <p:nvPicPr>
          <p:cNvPr id="6" name="You voted. What's next_.mp4">
            <a:hlinkClick r:id="" action="ppaction://media"/>
            <a:extLst>
              <a:ext uri="{FF2B5EF4-FFF2-40B4-BE49-F238E27FC236}">
                <a16:creationId xmlns:a16="http://schemas.microsoft.com/office/drawing/2014/main" id="{F81AADC2-49F6-5D4D-BB44-FD86ECAF4AC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30628" y="1068779"/>
            <a:ext cx="8852175" cy="5297096"/>
          </a:xfrm>
        </p:spPr>
      </p:pic>
      <p:sp>
        <p:nvSpPr>
          <p:cNvPr id="4" name="Slide Number Placeholder 3">
            <a:extLst>
              <a:ext uri="{FF2B5EF4-FFF2-40B4-BE49-F238E27FC236}">
                <a16:creationId xmlns:a16="http://schemas.microsoft.com/office/drawing/2014/main" id="{B5185E2D-BE1F-45D3-BE06-EEB27F57BC41}"/>
              </a:ext>
            </a:extLst>
          </p:cNvPr>
          <p:cNvSpPr>
            <a:spLocks noGrp="1"/>
          </p:cNvSpPr>
          <p:nvPr>
            <p:ph type="sldNum" sz="quarter" idx="4"/>
          </p:nvPr>
        </p:nvSpPr>
        <p:spPr/>
        <p:txBody>
          <a:bodyPr/>
          <a:lstStyle/>
          <a:p>
            <a:fld id="{CB84E56B-342A-4DC0-9920-D07A8AAB6938}" type="slidenum">
              <a:rPr lang="en-US" smtClean="0">
                <a:solidFill>
                  <a:prstClr val="black">
                    <a:tint val="75000"/>
                  </a:prstClr>
                </a:solidFill>
              </a:rPr>
              <a:pPr/>
              <a:t>3</a:t>
            </a:fld>
            <a:endParaRPr lang="en-US" dirty="0">
              <a:solidFill>
                <a:prstClr val="black">
                  <a:tint val="75000"/>
                </a:prstClr>
              </a:solidFill>
            </a:endParaRPr>
          </a:p>
        </p:txBody>
      </p:sp>
      <p:sp>
        <p:nvSpPr>
          <p:cNvPr id="5" name="Rectangle 4">
            <a:extLst>
              <a:ext uri="{FF2B5EF4-FFF2-40B4-BE49-F238E27FC236}">
                <a16:creationId xmlns:a16="http://schemas.microsoft.com/office/drawing/2014/main" id="{87CE9F54-63A3-450E-ABF9-ECAA798AFFA9}"/>
              </a:ext>
            </a:extLst>
          </p:cNvPr>
          <p:cNvSpPr>
            <a:spLocks noChangeArrowheads="1"/>
          </p:cNvSpPr>
          <p:nvPr/>
        </p:nvSpPr>
        <p:spPr bwMode="auto">
          <a:xfrm>
            <a:off x="0" y="6365875"/>
            <a:ext cx="91440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spAutoFit/>
          </a:bodyPr>
          <a:lstStyle>
            <a:lvl1pPr>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58585B"/>
                </a:solidFill>
                <a:latin typeface="Helvetica" charset="0"/>
              </a:defRPr>
            </a:lvl1pPr>
            <a:lvl2pPr marL="742950" indent="-28575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58585B"/>
                </a:solidFill>
                <a:latin typeface="Helvetica" charset="0"/>
              </a:defRPr>
            </a:lvl2pPr>
            <a:lvl3pPr marL="11430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58585B"/>
                </a:solidFill>
                <a:latin typeface="Helvetica" charset="0"/>
              </a:defRPr>
            </a:lvl3pPr>
            <a:lvl4pPr marL="1600200" indent="-22860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58585B"/>
                </a:solidFill>
                <a:latin typeface="Helvetica" charset="0"/>
              </a:defRPr>
            </a:lvl4pPr>
            <a:lvl5pPr marL="20574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5pPr>
            <a:lvl6pPr marL="25146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6pPr>
            <a:lvl7pPr marL="29718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7pPr>
            <a:lvl8pPr marL="34290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8pPr>
            <a:lvl9pPr marL="38862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9pPr>
          </a:lstStyle>
          <a:p>
            <a:pPr algn="ctr">
              <a:spcBef>
                <a:spcPct val="0"/>
              </a:spcBef>
              <a:buFontTx/>
              <a:buNone/>
            </a:pPr>
            <a:r>
              <a:rPr lang="en-US" altLang="en-US" sz="1400" b="1" dirty="0">
                <a:solidFill>
                  <a:srgbClr val="E3A192"/>
                </a:solidFill>
                <a:ea typeface="ＭＳ Ｐゴシック" pitchFamily="34" charset="-128"/>
                <a:cs typeface="Helvetica" charset="0"/>
              </a:rPr>
              <a:t>RESULTS Global Poverty Campaigns National Webinar</a:t>
            </a:r>
          </a:p>
        </p:txBody>
      </p:sp>
    </p:spTree>
    <p:extLst>
      <p:ext uri="{BB962C8B-B14F-4D97-AF65-F5344CB8AC3E}">
        <p14:creationId xmlns:p14="http://schemas.microsoft.com/office/powerpoint/2010/main" val="369048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48050" y="6705600"/>
            <a:ext cx="184731" cy="369332"/>
          </a:xfrm>
          <a:prstGeom prst="rect">
            <a:avLst/>
          </a:prstGeom>
          <a:noFill/>
        </p:spPr>
        <p:txBody>
          <a:bodyPr wrap="none" rtlCol="0">
            <a:spAutoFit/>
          </a:bodyPr>
          <a:lstStyle/>
          <a:p>
            <a:endParaRPr lang="en-US" dirty="0"/>
          </a:p>
        </p:txBody>
      </p:sp>
      <p:sp>
        <p:nvSpPr>
          <p:cNvPr id="4" name="Slide Number Placeholder 3"/>
          <p:cNvSpPr>
            <a:spLocks noGrp="1"/>
          </p:cNvSpPr>
          <p:nvPr>
            <p:ph type="sldNum" sz="quarter" idx="4"/>
          </p:nvPr>
        </p:nvSpPr>
        <p:spPr/>
        <p:txBody>
          <a:bodyPr/>
          <a:lstStyle/>
          <a:p>
            <a:fld id="{CB84E56B-342A-4DC0-9920-D07A8AAB6938}" type="slidenum">
              <a:rPr lang="en-US" smtClean="0"/>
              <a:t>30</a:t>
            </a:fld>
            <a:endParaRPr lang="en-US" dirty="0"/>
          </a:p>
        </p:txBody>
      </p:sp>
      <p:sp>
        <p:nvSpPr>
          <p:cNvPr id="8" name="Title 1"/>
          <p:cNvSpPr txBox="1">
            <a:spLocks/>
          </p:cNvSpPr>
          <p:nvPr/>
        </p:nvSpPr>
        <p:spPr>
          <a:xfrm>
            <a:off x="457200" y="12939"/>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baseline="0">
                <a:solidFill>
                  <a:schemeClr val="accent1"/>
                </a:solidFill>
                <a:latin typeface="Helvetica"/>
                <a:ea typeface="+mj-ea"/>
                <a:cs typeface="Helvetica"/>
              </a:defRPr>
            </a:lvl1pPr>
          </a:lstStyle>
          <a:p>
            <a:pPr>
              <a:spcBef>
                <a:spcPts val="600"/>
              </a:spcBef>
            </a:pPr>
            <a:endParaRPr lang="en-US" altLang="en-US" sz="2400" b="1" dirty="0">
              <a:solidFill>
                <a:srgbClr val="C00000"/>
              </a:solidFill>
              <a:latin typeface="Helvetica" panose="020B0604020202020204" pitchFamily="34" charset="0"/>
              <a:cs typeface="Helvetica" panose="020B0604020202020204" pitchFamily="34" charset="0"/>
            </a:endParaRPr>
          </a:p>
        </p:txBody>
      </p:sp>
      <p:sp>
        <p:nvSpPr>
          <p:cNvPr id="10" name="Rectangle 4"/>
          <p:cNvSpPr>
            <a:spLocks noChangeArrowheads="1"/>
          </p:cNvSpPr>
          <p:nvPr/>
        </p:nvSpPr>
        <p:spPr bwMode="auto">
          <a:xfrm>
            <a:off x="0" y="6365875"/>
            <a:ext cx="91440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58585B"/>
                </a:solidFill>
                <a:latin typeface="Helvetica" charset="0"/>
              </a:defRPr>
            </a:lvl1pPr>
            <a:lvl2pPr marL="742950" indent="-28575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58585B"/>
                </a:solidFill>
                <a:latin typeface="Helvetica" charset="0"/>
              </a:defRPr>
            </a:lvl2pPr>
            <a:lvl3pPr marL="11430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58585B"/>
                </a:solidFill>
                <a:latin typeface="Helvetica" charset="0"/>
              </a:defRPr>
            </a:lvl3pPr>
            <a:lvl4pPr marL="1600200" indent="-22860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58585B"/>
                </a:solidFill>
                <a:latin typeface="Helvetica" charset="0"/>
              </a:defRPr>
            </a:lvl4pPr>
            <a:lvl5pPr marL="20574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5pPr>
            <a:lvl6pPr marL="25146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6pPr>
            <a:lvl7pPr marL="29718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7pPr>
            <a:lvl8pPr marL="34290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8pPr>
            <a:lvl9pPr marL="38862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9pPr>
          </a:lstStyle>
          <a:p>
            <a:pPr algn="ctr" eaLnBrk="1" hangingPunct="1">
              <a:spcBef>
                <a:spcPct val="0"/>
              </a:spcBef>
              <a:buFontTx/>
              <a:buNone/>
            </a:pPr>
            <a:r>
              <a:rPr lang="en-US" altLang="en-US" sz="1400" b="1" dirty="0">
                <a:solidFill>
                  <a:srgbClr val="E3A192"/>
                </a:solidFill>
                <a:ea typeface="ＭＳ Ｐゴシック" pitchFamily="34" charset="-128"/>
                <a:cs typeface="Helvetica" charset="0"/>
              </a:rPr>
              <a:t>RESULTS Global Poverty Campaigns National Webinar</a:t>
            </a:r>
          </a:p>
        </p:txBody>
      </p:sp>
      <p:sp>
        <p:nvSpPr>
          <p:cNvPr id="2" name="Rectangle 1"/>
          <p:cNvSpPr/>
          <p:nvPr/>
        </p:nvSpPr>
        <p:spPr>
          <a:xfrm>
            <a:off x="378700" y="750499"/>
            <a:ext cx="8497881" cy="4216539"/>
          </a:xfrm>
          <a:prstGeom prst="rect">
            <a:avLst/>
          </a:prstGeom>
        </p:spPr>
        <p:txBody>
          <a:bodyPr wrap="square">
            <a:spAutoFit/>
          </a:bodyPr>
          <a:lstStyle/>
          <a:p>
            <a:pPr algn="ctr"/>
            <a:endParaRPr lang="en-US" dirty="0">
              <a:latin typeface="Helvetica" panose="020B0604020202020204" pitchFamily="34" charset="0"/>
              <a:cs typeface="Helvetica" panose="020B0604020202020204" pitchFamily="34" charset="0"/>
              <a:hlinkClick r:id="rId2"/>
            </a:endParaRPr>
          </a:p>
          <a:p>
            <a:pPr algn="ctr"/>
            <a:r>
              <a:rPr lang="en-US" sz="3600" dirty="0">
                <a:latin typeface="Helvetica" panose="020B0604020202020204" pitchFamily="34" charset="0"/>
                <a:cs typeface="Helvetica" panose="020B0604020202020204" pitchFamily="34" charset="0"/>
              </a:rPr>
              <a:t>How many people from your group </a:t>
            </a:r>
          </a:p>
          <a:p>
            <a:pPr algn="ctr"/>
            <a:r>
              <a:rPr lang="en-US" sz="3600" dirty="0">
                <a:latin typeface="Helvetica" panose="020B0604020202020204" pitchFamily="34" charset="0"/>
                <a:cs typeface="Helvetica" panose="020B0604020202020204" pitchFamily="34" charset="0"/>
              </a:rPr>
              <a:t>joined in today’s webinar?</a:t>
            </a:r>
          </a:p>
          <a:p>
            <a:pPr algn="ctr"/>
            <a:endParaRPr lang="en-US" sz="3200" dirty="0">
              <a:latin typeface="Helvetica" panose="020B0604020202020204" pitchFamily="34" charset="0"/>
              <a:cs typeface="Helvetica" panose="020B0604020202020204" pitchFamily="34" charset="0"/>
            </a:endParaRPr>
          </a:p>
          <a:p>
            <a:pPr algn="ctr"/>
            <a:r>
              <a:rPr lang="en-US" sz="3200" dirty="0">
                <a:latin typeface="Helvetica" panose="020B0604020202020204" pitchFamily="34" charset="0"/>
                <a:cs typeface="Helvetica" panose="020B0604020202020204" pitchFamily="34" charset="0"/>
              </a:rPr>
              <a:t>Let us know your numbers directly in the chat box or send to Lisa Marchal,</a:t>
            </a:r>
          </a:p>
          <a:p>
            <a:pPr algn="ctr"/>
            <a:r>
              <a:rPr lang="en-US" sz="3200" dirty="0">
                <a:latin typeface="Helvetica" panose="020B0604020202020204" pitchFamily="34" charset="0"/>
                <a:cs typeface="Helvetica" panose="020B0604020202020204" pitchFamily="34" charset="0"/>
              </a:rPr>
              <a:t>Global Grassroots Manager</a:t>
            </a:r>
          </a:p>
          <a:p>
            <a:pPr algn="ctr"/>
            <a:r>
              <a:rPr lang="en-US" sz="3200" dirty="0">
                <a:latin typeface="Helvetica" panose="020B0604020202020204" pitchFamily="34" charset="0"/>
                <a:cs typeface="Helvetica" panose="020B0604020202020204" pitchFamily="34" charset="0"/>
                <a:hlinkClick r:id="rId3"/>
              </a:rPr>
              <a:t>lmarchal@results.org</a:t>
            </a:r>
            <a:endParaRPr lang="en-US" sz="3200" dirty="0">
              <a:latin typeface="Helvetica" panose="020B0604020202020204" pitchFamily="34" charset="0"/>
              <a:cs typeface="Helvetica" panose="020B0604020202020204" pitchFamily="34" charset="0"/>
            </a:endParaRPr>
          </a:p>
          <a:p>
            <a:endParaRPr lang="en-US" dirty="0"/>
          </a:p>
        </p:txBody>
      </p:sp>
    </p:spTree>
    <p:extLst>
      <p:ext uri="{BB962C8B-B14F-4D97-AF65-F5344CB8AC3E}">
        <p14:creationId xmlns:p14="http://schemas.microsoft.com/office/powerpoint/2010/main" val="16685113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82039" y="2475571"/>
            <a:ext cx="8726489"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altLang="en-US" sz="2900" b="1" dirty="0">
              <a:solidFill>
                <a:srgbClr val="C00000"/>
              </a:solidFill>
              <a:latin typeface="Helvetica" panose="020B0604020202020204" pitchFamily="34" charset="0"/>
              <a:cs typeface="Helvetica" panose="020B0604020202020204" pitchFamily="34" charset="0"/>
            </a:endParaRPr>
          </a:p>
        </p:txBody>
      </p:sp>
      <p:pic>
        <p:nvPicPr>
          <p:cNvPr id="8" name="Picture 2" descr="C:\Users\Jos\Documents\RESULTS\Admin Info\Style Packet\Logos\Logo_Square.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4683125"/>
            <a:ext cx="2171700" cy="21717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fld id="{CB84E56B-342A-4DC0-9920-D07A8AAB6938}" type="slidenum">
              <a:rPr lang="en-US" smtClean="0">
                <a:solidFill>
                  <a:prstClr val="black">
                    <a:tint val="75000"/>
                  </a:prstClr>
                </a:solidFill>
              </a:rPr>
              <a:pPr/>
              <a:t>31</a:t>
            </a:fld>
            <a:endParaRPr lang="en-US" dirty="0">
              <a:solidFill>
                <a:prstClr val="black">
                  <a:tint val="75000"/>
                </a:prstClr>
              </a:solidFill>
            </a:endParaRPr>
          </a:p>
        </p:txBody>
      </p:sp>
      <p:sp>
        <p:nvSpPr>
          <p:cNvPr id="5" name="TextBox 4">
            <a:extLst>
              <a:ext uri="{FF2B5EF4-FFF2-40B4-BE49-F238E27FC236}">
                <a16:creationId xmlns:a16="http://schemas.microsoft.com/office/drawing/2014/main" id="{2B98BB8D-D09E-4F12-8063-9419EC8DF021}"/>
              </a:ext>
            </a:extLst>
          </p:cNvPr>
          <p:cNvSpPr txBox="1"/>
          <p:nvPr/>
        </p:nvSpPr>
        <p:spPr>
          <a:xfrm>
            <a:off x="182039" y="358776"/>
            <a:ext cx="8522346" cy="1200329"/>
          </a:xfrm>
          <a:prstGeom prst="rect">
            <a:avLst/>
          </a:prstGeom>
          <a:noFill/>
        </p:spPr>
        <p:txBody>
          <a:bodyPr wrap="square" rtlCol="0">
            <a:spAutoFit/>
          </a:bodyPr>
          <a:lstStyle/>
          <a:p>
            <a:endParaRPr lang="en-US" sz="3600" dirty="0">
              <a:latin typeface="Helvetica" panose="020B0604020202020204" pitchFamily="34" charset="0"/>
              <a:cs typeface="Helvetica" panose="020B0604020202020204" pitchFamily="34" charset="0"/>
            </a:endParaRPr>
          </a:p>
          <a:p>
            <a:r>
              <a:rPr lang="en-US" sz="3600" dirty="0">
                <a:latin typeface="Helvetica" panose="020B0604020202020204" pitchFamily="34" charset="0"/>
                <a:cs typeface="Helvetica" panose="020B0604020202020204" pitchFamily="34" charset="0"/>
              </a:rPr>
              <a:t>November 6 was just the beginning …</a:t>
            </a:r>
          </a:p>
        </p:txBody>
      </p:sp>
      <p:pic>
        <p:nvPicPr>
          <p:cNvPr id="3" name="Picture 2">
            <a:extLst>
              <a:ext uri="{FF2B5EF4-FFF2-40B4-BE49-F238E27FC236}">
                <a16:creationId xmlns:a16="http://schemas.microsoft.com/office/drawing/2014/main" id="{0CD2D0F7-6CE8-422B-889C-6951703B1E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27862" y="2475571"/>
            <a:ext cx="4585580" cy="2552520"/>
          </a:xfrm>
          <a:prstGeom prst="rect">
            <a:avLst/>
          </a:prstGeom>
        </p:spPr>
      </p:pic>
    </p:spTree>
    <p:extLst>
      <p:ext uri="{BB962C8B-B14F-4D97-AF65-F5344CB8AC3E}">
        <p14:creationId xmlns:p14="http://schemas.microsoft.com/office/powerpoint/2010/main" val="2794528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26520-E2F7-4D65-823D-7A965D76FEEA}"/>
              </a:ext>
            </a:extLst>
          </p:cNvPr>
          <p:cNvSpPr>
            <a:spLocks noGrp="1"/>
          </p:cNvSpPr>
          <p:nvPr>
            <p:ph type="title"/>
          </p:nvPr>
        </p:nvSpPr>
        <p:spPr/>
        <p:txBody>
          <a:bodyPr>
            <a:normAutofit/>
          </a:bodyPr>
          <a:lstStyle/>
          <a:p>
            <a:r>
              <a:rPr lang="en-US" b="1" dirty="0">
                <a:solidFill>
                  <a:schemeClr val="tx1"/>
                </a:solidFill>
              </a:rPr>
              <a:t>Jonathan Stivers</a:t>
            </a:r>
            <a:br>
              <a:rPr lang="en-US" b="1" dirty="0">
                <a:solidFill>
                  <a:schemeClr val="tx1"/>
                </a:solidFill>
              </a:rPr>
            </a:br>
            <a:r>
              <a:rPr lang="en-US" sz="2200" b="1" dirty="0">
                <a:solidFill>
                  <a:schemeClr val="tx1"/>
                </a:solidFill>
              </a:rPr>
              <a:t>The Sheridan Group</a:t>
            </a:r>
          </a:p>
        </p:txBody>
      </p:sp>
      <p:pic>
        <p:nvPicPr>
          <p:cNvPr id="5" name="Content Placeholder 4">
            <a:extLst>
              <a:ext uri="{FF2B5EF4-FFF2-40B4-BE49-F238E27FC236}">
                <a16:creationId xmlns:a16="http://schemas.microsoft.com/office/drawing/2014/main" id="{820A5E65-1825-40C6-8A2E-40B38BF0317B}"/>
              </a:ext>
            </a:extLst>
          </p:cNvPr>
          <p:cNvPicPr>
            <a:picLocks noGrp="1" noChangeAspect="1"/>
          </p:cNvPicPr>
          <p:nvPr>
            <p:ph idx="1"/>
          </p:nvPr>
        </p:nvPicPr>
        <p:blipFill>
          <a:blip r:embed="rId2"/>
          <a:stretch>
            <a:fillRect/>
          </a:stretch>
        </p:blipFill>
        <p:spPr>
          <a:xfrm>
            <a:off x="6324600" y="3275952"/>
            <a:ext cx="2590800" cy="2647950"/>
          </a:xfrm>
          <a:prstGeom prst="rect">
            <a:avLst/>
          </a:prstGeom>
        </p:spPr>
      </p:pic>
      <p:sp>
        <p:nvSpPr>
          <p:cNvPr id="4" name="Slide Number Placeholder 3">
            <a:extLst>
              <a:ext uri="{FF2B5EF4-FFF2-40B4-BE49-F238E27FC236}">
                <a16:creationId xmlns:a16="http://schemas.microsoft.com/office/drawing/2014/main" id="{955BE1B8-E1AF-46B4-B5EE-778E060348A2}"/>
              </a:ext>
            </a:extLst>
          </p:cNvPr>
          <p:cNvSpPr>
            <a:spLocks noGrp="1"/>
          </p:cNvSpPr>
          <p:nvPr>
            <p:ph type="sldNum" sz="quarter" idx="4"/>
          </p:nvPr>
        </p:nvSpPr>
        <p:spPr/>
        <p:txBody>
          <a:bodyPr/>
          <a:lstStyle/>
          <a:p>
            <a:fld id="{CB84E56B-342A-4DC0-9920-D07A8AAB6938}" type="slidenum">
              <a:rPr lang="en-US" smtClean="0">
                <a:solidFill>
                  <a:prstClr val="black">
                    <a:tint val="75000"/>
                  </a:prstClr>
                </a:solidFill>
              </a:rPr>
              <a:pPr/>
              <a:t>4</a:t>
            </a:fld>
            <a:endParaRPr lang="en-US" dirty="0">
              <a:solidFill>
                <a:prstClr val="black">
                  <a:tint val="75000"/>
                </a:prstClr>
              </a:solidFill>
            </a:endParaRPr>
          </a:p>
        </p:txBody>
      </p:sp>
      <p:sp>
        <p:nvSpPr>
          <p:cNvPr id="6" name="TextBox 5">
            <a:extLst>
              <a:ext uri="{FF2B5EF4-FFF2-40B4-BE49-F238E27FC236}">
                <a16:creationId xmlns:a16="http://schemas.microsoft.com/office/drawing/2014/main" id="{D0C99793-4164-4CCA-886A-D76D2ADF269C}"/>
              </a:ext>
            </a:extLst>
          </p:cNvPr>
          <p:cNvSpPr txBox="1"/>
          <p:nvPr/>
        </p:nvSpPr>
        <p:spPr>
          <a:xfrm>
            <a:off x="323850" y="1417638"/>
            <a:ext cx="6096000" cy="4524315"/>
          </a:xfrm>
          <a:prstGeom prst="rect">
            <a:avLst/>
          </a:prstGeom>
          <a:noFill/>
        </p:spPr>
        <p:txBody>
          <a:bodyPr wrap="square" rtlCol="0">
            <a:spAutoFit/>
          </a:bodyPr>
          <a:lstStyle/>
          <a:p>
            <a:endParaRPr lang="en-US" dirty="0"/>
          </a:p>
          <a:p>
            <a:endParaRPr lang="en-US" dirty="0"/>
          </a:p>
          <a:p>
            <a:endParaRPr lang="en-US" dirty="0"/>
          </a:p>
          <a:p>
            <a:r>
              <a:rPr lang="en-US" dirty="0"/>
              <a:t>Jon Stivers has over two decades of high-level policy experience in the Executive and Legislative Branches specializing in foreign policy, international development, global health, appropriations, trade, export financing, democracy promotion, and human rights. </a:t>
            </a:r>
          </a:p>
          <a:p>
            <a:endParaRPr lang="en-US" dirty="0"/>
          </a:p>
          <a:p>
            <a:r>
              <a:rPr lang="en-US" dirty="0"/>
              <a:t>In the U.S. Congress, Jon served as Senior Advisor to the Speaker of the House of Representatives and Democratic Leader Nancy Pelosi. He played a leadership role on many ground-breaking legislative initiatives including the PEPFAR reauthorization bill and subsequent appropriations that doubled U.S. funding levels for global health in four years.  </a:t>
            </a:r>
          </a:p>
          <a:p>
            <a:endParaRPr lang="en-US" dirty="0"/>
          </a:p>
        </p:txBody>
      </p:sp>
    </p:spTree>
    <p:extLst>
      <p:ext uri="{BB962C8B-B14F-4D97-AF65-F5344CB8AC3E}">
        <p14:creationId xmlns:p14="http://schemas.microsoft.com/office/powerpoint/2010/main" val="1577363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2584E-B83C-45DD-B5ED-8A35D0A5E753}"/>
              </a:ext>
            </a:extLst>
          </p:cNvPr>
          <p:cNvSpPr>
            <a:spLocks noGrp="1"/>
          </p:cNvSpPr>
          <p:nvPr>
            <p:ph type="title"/>
          </p:nvPr>
        </p:nvSpPr>
        <p:spPr>
          <a:xfrm>
            <a:off x="457200" y="602406"/>
            <a:ext cx="8229600" cy="1143000"/>
          </a:xfrm>
        </p:spPr>
        <p:txBody>
          <a:bodyPr>
            <a:normAutofit/>
          </a:bodyPr>
          <a:lstStyle/>
          <a:p>
            <a:r>
              <a:rPr lang="en-US" b="1" dirty="0"/>
              <a:t>Q &amp; A</a:t>
            </a:r>
          </a:p>
        </p:txBody>
      </p:sp>
      <p:sp>
        <p:nvSpPr>
          <p:cNvPr id="3" name="Content Placeholder 2">
            <a:extLst>
              <a:ext uri="{FF2B5EF4-FFF2-40B4-BE49-F238E27FC236}">
                <a16:creationId xmlns:a16="http://schemas.microsoft.com/office/drawing/2014/main" id="{804C40C1-8D93-4CD0-96A5-9110A8D0C287}"/>
              </a:ext>
            </a:extLst>
          </p:cNvPr>
          <p:cNvSpPr>
            <a:spLocks noGrp="1"/>
          </p:cNvSpPr>
          <p:nvPr>
            <p:ph idx="1"/>
          </p:nvPr>
        </p:nvSpPr>
        <p:spPr>
          <a:xfrm>
            <a:off x="739239" y="1745407"/>
            <a:ext cx="7855528" cy="3715738"/>
          </a:xfrm>
        </p:spPr>
        <p:txBody>
          <a:bodyPr>
            <a:normAutofit/>
          </a:bodyPr>
          <a:lstStyle/>
          <a:p>
            <a:pPr marL="0" indent="0" algn="ctr">
              <a:spcBef>
                <a:spcPts val="600"/>
              </a:spcBef>
              <a:spcAft>
                <a:spcPts val="600"/>
              </a:spcAft>
              <a:buNone/>
            </a:pPr>
            <a:endParaRPr lang="en-US" sz="2800" dirty="0"/>
          </a:p>
          <a:p>
            <a:r>
              <a:rPr lang="en-US" sz="3600" dirty="0">
                <a:solidFill>
                  <a:srgbClr val="58585B"/>
                </a:solidFill>
                <a:latin typeface="Helvetica" panose="020B0604020202020204" pitchFamily="34" charset="0"/>
                <a:cs typeface="Helvetica" panose="020B0604020202020204" pitchFamily="34" charset="0"/>
              </a:rPr>
              <a:t>On the webinar? Unmute by clicking the microphone.</a:t>
            </a:r>
          </a:p>
          <a:p>
            <a:r>
              <a:rPr lang="en-US" sz="3600" dirty="0">
                <a:solidFill>
                  <a:srgbClr val="58585B"/>
                </a:solidFill>
                <a:latin typeface="Helvetica" panose="020B0604020202020204" pitchFamily="34" charset="0"/>
                <a:cs typeface="Helvetica" panose="020B0604020202020204" pitchFamily="34" charset="0"/>
              </a:rPr>
              <a:t>On by phone? Unmute by hitting *6.</a:t>
            </a:r>
          </a:p>
          <a:p>
            <a:r>
              <a:rPr lang="en-US" sz="3600" dirty="0">
                <a:solidFill>
                  <a:srgbClr val="58585B"/>
                </a:solidFill>
                <a:latin typeface="Helvetica" panose="020B0604020202020204" pitchFamily="34" charset="0"/>
                <a:cs typeface="Helvetica" panose="020B0604020202020204" pitchFamily="34" charset="0"/>
              </a:rPr>
              <a:t>If you are not speaking, please stay muted.</a:t>
            </a:r>
          </a:p>
          <a:p>
            <a:pPr marL="0" indent="0" algn="ctr">
              <a:spcBef>
                <a:spcPts val="600"/>
              </a:spcBef>
              <a:spcAft>
                <a:spcPts val="600"/>
              </a:spcAft>
              <a:buNone/>
            </a:pPr>
            <a:endParaRPr lang="en-US" sz="2800" dirty="0"/>
          </a:p>
        </p:txBody>
      </p:sp>
      <p:sp>
        <p:nvSpPr>
          <p:cNvPr id="4" name="Slide Number Placeholder 3">
            <a:extLst>
              <a:ext uri="{FF2B5EF4-FFF2-40B4-BE49-F238E27FC236}">
                <a16:creationId xmlns:a16="http://schemas.microsoft.com/office/drawing/2014/main" id="{B5185E2D-BE1F-45D3-BE06-EEB27F57BC41}"/>
              </a:ext>
            </a:extLst>
          </p:cNvPr>
          <p:cNvSpPr>
            <a:spLocks noGrp="1"/>
          </p:cNvSpPr>
          <p:nvPr>
            <p:ph type="sldNum" sz="quarter" idx="4"/>
          </p:nvPr>
        </p:nvSpPr>
        <p:spPr/>
        <p:txBody>
          <a:bodyPr/>
          <a:lstStyle/>
          <a:p>
            <a:fld id="{CB84E56B-342A-4DC0-9920-D07A8AAB6938}" type="slidenum">
              <a:rPr lang="en-US" smtClean="0">
                <a:solidFill>
                  <a:prstClr val="black">
                    <a:tint val="75000"/>
                  </a:prstClr>
                </a:solidFill>
              </a:rPr>
              <a:pPr/>
              <a:t>5</a:t>
            </a:fld>
            <a:endParaRPr lang="en-US" dirty="0">
              <a:solidFill>
                <a:prstClr val="black">
                  <a:tint val="75000"/>
                </a:prstClr>
              </a:solidFill>
            </a:endParaRPr>
          </a:p>
        </p:txBody>
      </p:sp>
      <p:sp>
        <p:nvSpPr>
          <p:cNvPr id="5" name="Rectangle 4">
            <a:extLst>
              <a:ext uri="{FF2B5EF4-FFF2-40B4-BE49-F238E27FC236}">
                <a16:creationId xmlns:a16="http://schemas.microsoft.com/office/drawing/2014/main" id="{87CE9F54-63A3-450E-ABF9-ECAA798AFFA9}"/>
              </a:ext>
            </a:extLst>
          </p:cNvPr>
          <p:cNvSpPr>
            <a:spLocks noChangeArrowheads="1"/>
          </p:cNvSpPr>
          <p:nvPr/>
        </p:nvSpPr>
        <p:spPr bwMode="auto">
          <a:xfrm>
            <a:off x="0" y="6365875"/>
            <a:ext cx="91440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spAutoFit/>
          </a:bodyPr>
          <a:lstStyle>
            <a:lvl1pPr>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58585B"/>
                </a:solidFill>
                <a:latin typeface="Helvetica" charset="0"/>
              </a:defRPr>
            </a:lvl1pPr>
            <a:lvl2pPr marL="742950" indent="-28575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58585B"/>
                </a:solidFill>
                <a:latin typeface="Helvetica" charset="0"/>
              </a:defRPr>
            </a:lvl2pPr>
            <a:lvl3pPr marL="11430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58585B"/>
                </a:solidFill>
                <a:latin typeface="Helvetica" charset="0"/>
              </a:defRPr>
            </a:lvl3pPr>
            <a:lvl4pPr marL="1600200" indent="-22860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58585B"/>
                </a:solidFill>
                <a:latin typeface="Helvetica" charset="0"/>
              </a:defRPr>
            </a:lvl4pPr>
            <a:lvl5pPr marL="20574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5pPr>
            <a:lvl6pPr marL="25146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6pPr>
            <a:lvl7pPr marL="29718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7pPr>
            <a:lvl8pPr marL="34290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8pPr>
            <a:lvl9pPr marL="38862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9pPr>
          </a:lstStyle>
          <a:p>
            <a:pPr algn="ctr">
              <a:spcBef>
                <a:spcPct val="0"/>
              </a:spcBef>
              <a:buFontTx/>
              <a:buNone/>
            </a:pPr>
            <a:r>
              <a:rPr lang="en-US" altLang="en-US" sz="1400" b="1" dirty="0">
                <a:solidFill>
                  <a:srgbClr val="E3A192"/>
                </a:solidFill>
                <a:ea typeface="ＭＳ Ｐゴシック" pitchFamily="34" charset="-128"/>
                <a:cs typeface="Helvetica" charset="0"/>
              </a:rPr>
              <a:t>RESULTS Global Poverty Campaigns National Webinar</a:t>
            </a:r>
          </a:p>
        </p:txBody>
      </p:sp>
    </p:spTree>
    <p:extLst>
      <p:ext uri="{BB962C8B-B14F-4D97-AF65-F5344CB8AC3E}">
        <p14:creationId xmlns:p14="http://schemas.microsoft.com/office/powerpoint/2010/main" val="1157040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6"/>
          <p:cNvSpPr>
            <a:spLocks noGrp="1"/>
          </p:cNvSpPr>
          <p:nvPr>
            <p:ph type="sldNum" sz="quarter" idx="4294967295"/>
          </p:nvPr>
        </p:nvSpPr>
        <p:spPr bwMode="auto">
          <a:xfrm>
            <a:off x="0" y="-6350"/>
            <a:ext cx="457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rgbClr val="58585B"/>
                </a:solidFill>
                <a:latin typeface="Helvetica" charset="0"/>
              </a:defRPr>
            </a:lvl1pPr>
            <a:lvl2pPr marL="742950" indent="-285750">
              <a:spcBef>
                <a:spcPct val="20000"/>
              </a:spcBef>
              <a:buFont typeface="Courier New" pitchFamily="49" charset="0"/>
              <a:buChar char="o"/>
              <a:defRPr sz="2800">
                <a:solidFill>
                  <a:srgbClr val="58585B"/>
                </a:solidFill>
                <a:latin typeface="Helvetica" charset="0"/>
              </a:defRPr>
            </a:lvl2pPr>
            <a:lvl3pPr marL="1143000" indent="-228600">
              <a:spcBef>
                <a:spcPct val="20000"/>
              </a:spcBef>
              <a:buFont typeface="Arial" charset="0"/>
              <a:buChar char="•"/>
              <a:defRPr sz="2400">
                <a:solidFill>
                  <a:srgbClr val="58585B"/>
                </a:solidFill>
                <a:latin typeface="Helvetica" charset="0"/>
              </a:defRPr>
            </a:lvl3pPr>
            <a:lvl4pPr marL="1600200" indent="-228600">
              <a:spcBef>
                <a:spcPct val="20000"/>
              </a:spcBef>
              <a:buFont typeface="Courier New" pitchFamily="49" charset="0"/>
              <a:buChar char="o"/>
              <a:defRPr sz="2000">
                <a:solidFill>
                  <a:srgbClr val="58585B"/>
                </a:solidFill>
                <a:latin typeface="Helvetica" charset="0"/>
              </a:defRPr>
            </a:lvl4pPr>
            <a:lvl5pPr marL="2057400" indent="-228600">
              <a:spcBef>
                <a:spcPct val="20000"/>
              </a:spcBef>
              <a:buFont typeface="Arial" charset="0"/>
              <a:buChar char="•"/>
              <a:defRPr sz="2000">
                <a:solidFill>
                  <a:schemeClr val="tx1"/>
                </a:solidFill>
                <a:latin typeface="Helvetica"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Helvetica"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Helvetica"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Helvetica"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Helvetica" charset="0"/>
              </a:defRPr>
            </a:lvl9pPr>
          </a:lstStyle>
          <a:p>
            <a:pPr>
              <a:spcBef>
                <a:spcPct val="0"/>
              </a:spcBef>
              <a:buFontTx/>
              <a:buNone/>
            </a:pPr>
            <a:fld id="{0C2F3EF4-838E-4AE3-99FF-7D32A336DC45}" type="slidenum">
              <a:rPr lang="en-US" altLang="en-US" sz="1400" smtClean="0">
                <a:solidFill>
                  <a:srgbClr val="898989"/>
                </a:solidFill>
              </a:rPr>
              <a:pPr>
                <a:spcBef>
                  <a:spcPct val="0"/>
                </a:spcBef>
                <a:buFontTx/>
                <a:buNone/>
              </a:pPr>
              <a:t>6</a:t>
            </a:fld>
            <a:endParaRPr lang="en-US" altLang="en-US" sz="1400" dirty="0">
              <a:solidFill>
                <a:srgbClr val="898989"/>
              </a:solidFill>
            </a:endParaRPr>
          </a:p>
        </p:txBody>
      </p:sp>
      <p:sp>
        <p:nvSpPr>
          <p:cNvPr id="6" name="Rectangle 4"/>
          <p:cNvSpPr>
            <a:spLocks noChangeArrowheads="1"/>
          </p:cNvSpPr>
          <p:nvPr/>
        </p:nvSpPr>
        <p:spPr bwMode="auto">
          <a:xfrm>
            <a:off x="0" y="6365875"/>
            <a:ext cx="91440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58585B"/>
                </a:solidFill>
                <a:latin typeface="Helvetica" charset="0"/>
              </a:defRPr>
            </a:lvl1pPr>
            <a:lvl2pPr marL="742950" indent="-28575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58585B"/>
                </a:solidFill>
                <a:latin typeface="Helvetica" charset="0"/>
              </a:defRPr>
            </a:lvl2pPr>
            <a:lvl3pPr marL="11430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58585B"/>
                </a:solidFill>
                <a:latin typeface="Helvetica" charset="0"/>
              </a:defRPr>
            </a:lvl3pPr>
            <a:lvl4pPr marL="1600200" indent="-22860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58585B"/>
                </a:solidFill>
                <a:latin typeface="Helvetica" charset="0"/>
              </a:defRPr>
            </a:lvl4pPr>
            <a:lvl5pPr marL="20574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5pPr>
            <a:lvl6pPr marL="25146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6pPr>
            <a:lvl7pPr marL="29718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7pPr>
            <a:lvl8pPr marL="34290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8pPr>
            <a:lvl9pPr marL="38862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9pPr>
          </a:lstStyle>
          <a:p>
            <a:pPr algn="ctr">
              <a:spcBef>
                <a:spcPct val="0"/>
              </a:spcBef>
              <a:buFontTx/>
              <a:buNone/>
            </a:pPr>
            <a:r>
              <a:rPr lang="en-US" altLang="en-US" sz="1400" b="1" dirty="0">
                <a:solidFill>
                  <a:srgbClr val="E3A192"/>
                </a:solidFill>
                <a:ea typeface="ＭＳ Ｐゴシック" pitchFamily="34" charset="-128"/>
                <a:cs typeface="Helvetica" charset="0"/>
              </a:rPr>
              <a:t>RESULTS Global Poverty Campaigns National Webinar</a:t>
            </a:r>
          </a:p>
        </p:txBody>
      </p:sp>
      <p:pic>
        <p:nvPicPr>
          <p:cNvPr id="3" name="Picture 2">
            <a:extLst>
              <a:ext uri="{FF2B5EF4-FFF2-40B4-BE49-F238E27FC236}">
                <a16:creationId xmlns:a16="http://schemas.microsoft.com/office/drawing/2014/main" id="{2D57973A-69D9-451B-BA72-3DCDF59E4BA2}"/>
              </a:ext>
            </a:extLst>
          </p:cNvPr>
          <p:cNvPicPr>
            <a:picLocks noChangeAspect="1"/>
          </p:cNvPicPr>
          <p:nvPr/>
        </p:nvPicPr>
        <p:blipFill>
          <a:blip r:embed="rId2"/>
          <a:stretch>
            <a:fillRect/>
          </a:stretch>
        </p:blipFill>
        <p:spPr>
          <a:xfrm>
            <a:off x="1324957" y="2505410"/>
            <a:ext cx="2664056" cy="2664056"/>
          </a:xfrm>
          <a:prstGeom prst="rect">
            <a:avLst/>
          </a:prstGeom>
        </p:spPr>
      </p:pic>
      <p:sp>
        <p:nvSpPr>
          <p:cNvPr id="5" name="TextBox 4">
            <a:extLst>
              <a:ext uri="{FF2B5EF4-FFF2-40B4-BE49-F238E27FC236}">
                <a16:creationId xmlns:a16="http://schemas.microsoft.com/office/drawing/2014/main" id="{3B7EA0DD-7F72-4BAB-991C-62D1425F1B54}"/>
              </a:ext>
            </a:extLst>
          </p:cNvPr>
          <p:cNvSpPr txBox="1"/>
          <p:nvPr/>
        </p:nvSpPr>
        <p:spPr>
          <a:xfrm>
            <a:off x="4572000" y="1295400"/>
            <a:ext cx="4064000" cy="2677656"/>
          </a:xfrm>
          <a:prstGeom prst="rect">
            <a:avLst/>
          </a:prstGeom>
          <a:noFill/>
        </p:spPr>
        <p:txBody>
          <a:bodyPr wrap="square" rtlCol="0">
            <a:spAutoFit/>
          </a:bodyPr>
          <a:lstStyle/>
          <a:p>
            <a:r>
              <a:rPr lang="en-US" sz="2800" b="1" u="sng" dirty="0">
                <a:solidFill>
                  <a:srgbClr val="C00000"/>
                </a:solidFill>
                <a:latin typeface="Helvetica" panose="020B0604020202020204" pitchFamily="34" charset="0"/>
                <a:cs typeface="Helvetica" panose="020B0604020202020204" pitchFamily="34" charset="0"/>
              </a:rPr>
              <a:t>John Fawcett</a:t>
            </a:r>
          </a:p>
          <a:p>
            <a:endParaRPr lang="en-US" sz="2800" b="1" dirty="0">
              <a:solidFill>
                <a:srgbClr val="C00000"/>
              </a:solidFill>
              <a:latin typeface="Helvetica" panose="020B0604020202020204" pitchFamily="34" charset="0"/>
              <a:cs typeface="Helvetica" panose="020B0604020202020204" pitchFamily="34" charset="0"/>
            </a:endParaRPr>
          </a:p>
          <a:p>
            <a:r>
              <a:rPr lang="en-US" sz="2800" b="1" dirty="0">
                <a:solidFill>
                  <a:srgbClr val="C00000"/>
                </a:solidFill>
                <a:latin typeface="Helvetica" panose="020B0604020202020204" pitchFamily="34" charset="0"/>
                <a:cs typeface="Helvetica" panose="020B0604020202020204" pitchFamily="34" charset="0"/>
              </a:rPr>
              <a:t>Director, Global Policy and Advocacy</a:t>
            </a:r>
          </a:p>
          <a:p>
            <a:endParaRPr lang="en-US" sz="2800" dirty="0"/>
          </a:p>
          <a:p>
            <a:r>
              <a:rPr lang="en-US" sz="2800" b="1" dirty="0">
                <a:solidFill>
                  <a:srgbClr val="C00000"/>
                </a:solidFill>
                <a:latin typeface="Helvetica" panose="020B0604020202020204" pitchFamily="34" charset="0"/>
                <a:cs typeface="Helvetica" panose="020B0604020202020204" pitchFamily="34" charset="0"/>
              </a:rPr>
              <a:t>jfawcett@results.org</a:t>
            </a:r>
          </a:p>
        </p:txBody>
      </p:sp>
      <p:sp>
        <p:nvSpPr>
          <p:cNvPr id="7" name="TextBox 6">
            <a:extLst>
              <a:ext uri="{FF2B5EF4-FFF2-40B4-BE49-F238E27FC236}">
                <a16:creationId xmlns:a16="http://schemas.microsoft.com/office/drawing/2014/main" id="{CD179E3E-8AF5-4B13-81B9-77D316B9572A}"/>
              </a:ext>
            </a:extLst>
          </p:cNvPr>
          <p:cNvSpPr txBox="1"/>
          <p:nvPr/>
        </p:nvSpPr>
        <p:spPr>
          <a:xfrm>
            <a:off x="790575" y="180975"/>
            <a:ext cx="7239000" cy="800219"/>
          </a:xfrm>
          <a:prstGeom prst="rect">
            <a:avLst/>
          </a:prstGeom>
          <a:noFill/>
        </p:spPr>
        <p:txBody>
          <a:bodyPr wrap="square" rtlCol="0">
            <a:spAutoFit/>
          </a:bodyPr>
          <a:lstStyle/>
          <a:p>
            <a:pPr algn="ctr"/>
            <a:r>
              <a:rPr lang="en-US" sz="2800" b="1" u="sng" dirty="0">
                <a:solidFill>
                  <a:srgbClr val="C00000"/>
                </a:solidFill>
                <a:latin typeface="Helvetica" panose="020B0604020202020204" pitchFamily="34" charset="0"/>
                <a:cs typeface="Helvetica" panose="020B0604020202020204" pitchFamily="34" charset="0"/>
              </a:rPr>
              <a:t>The State of Our Campaign Work</a:t>
            </a:r>
          </a:p>
          <a:p>
            <a:endParaRPr lang="en-US" dirty="0"/>
          </a:p>
        </p:txBody>
      </p:sp>
    </p:spTree>
    <p:extLst>
      <p:ext uri="{BB962C8B-B14F-4D97-AF65-F5344CB8AC3E}">
        <p14:creationId xmlns:p14="http://schemas.microsoft.com/office/powerpoint/2010/main" val="3268138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48050" y="6705600"/>
            <a:ext cx="184731" cy="369332"/>
          </a:xfrm>
          <a:prstGeom prst="rect">
            <a:avLst/>
          </a:prstGeom>
          <a:noFill/>
        </p:spPr>
        <p:txBody>
          <a:bodyPr wrap="none" rtlCol="0">
            <a:spAutoFit/>
          </a:bodyPr>
          <a:lstStyle/>
          <a:p>
            <a:endParaRPr lang="en-US" dirty="0"/>
          </a:p>
        </p:txBody>
      </p:sp>
      <p:sp>
        <p:nvSpPr>
          <p:cNvPr id="4" name="Slide Number Placeholder 3"/>
          <p:cNvSpPr>
            <a:spLocks noGrp="1"/>
          </p:cNvSpPr>
          <p:nvPr>
            <p:ph type="sldNum" sz="quarter" idx="4"/>
          </p:nvPr>
        </p:nvSpPr>
        <p:spPr/>
        <p:txBody>
          <a:bodyPr/>
          <a:lstStyle/>
          <a:p>
            <a:fld id="{CB84E56B-342A-4DC0-9920-D07A8AAB6938}" type="slidenum">
              <a:rPr lang="en-US" smtClean="0"/>
              <a:t>7</a:t>
            </a:fld>
            <a:endParaRPr lang="en-US" dirty="0"/>
          </a:p>
        </p:txBody>
      </p:sp>
      <p:sp>
        <p:nvSpPr>
          <p:cNvPr id="8" name="Title 1"/>
          <p:cNvSpPr txBox="1">
            <a:spLocks/>
          </p:cNvSpPr>
          <p:nvPr/>
        </p:nvSpPr>
        <p:spPr>
          <a:xfrm>
            <a:off x="457200" y="-183032"/>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baseline="0">
                <a:solidFill>
                  <a:schemeClr val="accent1"/>
                </a:solidFill>
                <a:latin typeface="Helvetica"/>
                <a:ea typeface="+mj-ea"/>
                <a:cs typeface="Helvetica"/>
              </a:defRPr>
            </a:lvl1pPr>
          </a:lstStyle>
          <a:p>
            <a:pPr>
              <a:spcBef>
                <a:spcPts val="600"/>
              </a:spcBef>
            </a:pPr>
            <a:endParaRPr lang="en-US" altLang="en-US" sz="2400" b="1" dirty="0">
              <a:solidFill>
                <a:srgbClr val="C00000"/>
              </a:solidFill>
              <a:latin typeface="Helvetica" panose="020B0604020202020204" pitchFamily="34" charset="0"/>
              <a:cs typeface="Helvetica" panose="020B0604020202020204" pitchFamily="34" charset="0"/>
            </a:endParaRPr>
          </a:p>
        </p:txBody>
      </p:sp>
      <p:sp>
        <p:nvSpPr>
          <p:cNvPr id="10" name="Rectangle 4"/>
          <p:cNvSpPr>
            <a:spLocks noChangeArrowheads="1"/>
          </p:cNvSpPr>
          <p:nvPr/>
        </p:nvSpPr>
        <p:spPr bwMode="auto">
          <a:xfrm>
            <a:off x="0" y="6365875"/>
            <a:ext cx="91440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58585B"/>
                </a:solidFill>
                <a:latin typeface="Helvetica" charset="0"/>
              </a:defRPr>
            </a:lvl1pPr>
            <a:lvl2pPr marL="742950" indent="-28575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58585B"/>
                </a:solidFill>
                <a:latin typeface="Helvetica" charset="0"/>
              </a:defRPr>
            </a:lvl2pPr>
            <a:lvl3pPr marL="11430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58585B"/>
                </a:solidFill>
                <a:latin typeface="Helvetica" charset="0"/>
              </a:defRPr>
            </a:lvl3pPr>
            <a:lvl4pPr marL="1600200" indent="-22860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58585B"/>
                </a:solidFill>
                <a:latin typeface="Helvetica" charset="0"/>
              </a:defRPr>
            </a:lvl4pPr>
            <a:lvl5pPr marL="20574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5pPr>
            <a:lvl6pPr marL="25146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6pPr>
            <a:lvl7pPr marL="29718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7pPr>
            <a:lvl8pPr marL="34290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8pPr>
            <a:lvl9pPr marL="38862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9pPr>
          </a:lstStyle>
          <a:p>
            <a:pPr algn="ctr" eaLnBrk="1" hangingPunct="1">
              <a:spcBef>
                <a:spcPct val="0"/>
              </a:spcBef>
              <a:buFontTx/>
              <a:buNone/>
            </a:pPr>
            <a:r>
              <a:rPr lang="en-US" altLang="en-US" sz="1400" b="1" dirty="0">
                <a:solidFill>
                  <a:srgbClr val="E3A192"/>
                </a:solidFill>
                <a:ea typeface="ＭＳ Ｐゴシック" pitchFamily="34" charset="-128"/>
                <a:cs typeface="Helvetica" charset="0"/>
              </a:rPr>
              <a:t>RESULTS Global Poverty Campaigns National Webinar</a:t>
            </a:r>
          </a:p>
        </p:txBody>
      </p:sp>
      <p:sp>
        <p:nvSpPr>
          <p:cNvPr id="2" name="TextBox 1"/>
          <p:cNvSpPr txBox="1"/>
          <p:nvPr/>
        </p:nvSpPr>
        <p:spPr>
          <a:xfrm>
            <a:off x="228600" y="387349"/>
            <a:ext cx="8657705" cy="707886"/>
          </a:xfrm>
          <a:prstGeom prst="rect">
            <a:avLst/>
          </a:prstGeom>
          <a:noFill/>
        </p:spPr>
        <p:txBody>
          <a:bodyPr wrap="square" rtlCol="0">
            <a:spAutoFit/>
          </a:bodyPr>
          <a:lstStyle/>
          <a:p>
            <a:pPr algn="ctr"/>
            <a:r>
              <a:rPr lang="en-US" sz="4000" b="1" u="sng" dirty="0">
                <a:solidFill>
                  <a:schemeClr val="tx2"/>
                </a:solidFill>
                <a:latin typeface="Helvetica" panose="020B0604020202020204" pitchFamily="34" charset="0"/>
                <a:cs typeface="Helvetica" panose="020B0604020202020204" pitchFamily="34" charset="0"/>
              </a:rPr>
              <a:t>Grassroots Cafe</a:t>
            </a:r>
            <a:endParaRPr lang="en-US" sz="4000" u="sng" dirty="0"/>
          </a:p>
        </p:txBody>
      </p:sp>
      <p:pic>
        <p:nvPicPr>
          <p:cNvPr id="6" name="Picture 5">
            <a:extLst>
              <a:ext uri="{FF2B5EF4-FFF2-40B4-BE49-F238E27FC236}">
                <a16:creationId xmlns:a16="http://schemas.microsoft.com/office/drawing/2014/main" id="{A419FF36-97B3-49A1-8105-F2365169EFD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9097" y="1755349"/>
            <a:ext cx="2646761" cy="2854209"/>
          </a:xfrm>
          <a:prstGeom prst="rect">
            <a:avLst/>
          </a:prstGeom>
        </p:spPr>
      </p:pic>
      <p:sp>
        <p:nvSpPr>
          <p:cNvPr id="7" name="TextBox 6">
            <a:extLst>
              <a:ext uri="{FF2B5EF4-FFF2-40B4-BE49-F238E27FC236}">
                <a16:creationId xmlns:a16="http://schemas.microsoft.com/office/drawing/2014/main" id="{902DCF5B-6292-4170-972C-939383159B74}"/>
              </a:ext>
            </a:extLst>
          </p:cNvPr>
          <p:cNvSpPr txBox="1"/>
          <p:nvPr/>
        </p:nvSpPr>
        <p:spPr>
          <a:xfrm>
            <a:off x="3573850" y="1843626"/>
            <a:ext cx="5175660" cy="2677656"/>
          </a:xfrm>
          <a:prstGeom prst="rect">
            <a:avLst/>
          </a:prstGeom>
          <a:noFill/>
        </p:spPr>
        <p:txBody>
          <a:bodyPr wrap="square" rtlCol="0">
            <a:spAutoFit/>
          </a:bodyPr>
          <a:lstStyle/>
          <a:p>
            <a:r>
              <a:rPr lang="en-US" sz="2800" b="1" u="sng" dirty="0">
                <a:solidFill>
                  <a:schemeClr val="tx2"/>
                </a:solidFill>
                <a:latin typeface="Helvetica" panose="020B0604020202020204" pitchFamily="34" charset="0"/>
                <a:cs typeface="Helvetica" panose="020B0604020202020204" pitchFamily="34" charset="0"/>
              </a:rPr>
              <a:t>Ken Patterson</a:t>
            </a:r>
          </a:p>
          <a:p>
            <a:endParaRPr lang="en-US" sz="2800" b="1" dirty="0">
              <a:solidFill>
                <a:schemeClr val="tx2"/>
              </a:solidFill>
              <a:latin typeface="Helvetica" panose="020B0604020202020204" pitchFamily="34" charset="0"/>
              <a:cs typeface="Helvetica" panose="020B0604020202020204" pitchFamily="34" charset="0"/>
            </a:endParaRPr>
          </a:p>
          <a:p>
            <a:r>
              <a:rPr lang="en-US" sz="2800" b="1" dirty="0">
                <a:solidFill>
                  <a:schemeClr val="tx2"/>
                </a:solidFill>
                <a:latin typeface="Helvetica" panose="020B0604020202020204" pitchFamily="34" charset="0"/>
                <a:cs typeface="Helvetica" panose="020B0604020202020204" pitchFamily="34" charset="0"/>
              </a:rPr>
              <a:t>Director of Global Grassroots Advocacy</a:t>
            </a:r>
          </a:p>
          <a:p>
            <a:endParaRPr lang="en-US" sz="2800" b="1" dirty="0">
              <a:solidFill>
                <a:schemeClr val="tx2"/>
              </a:solidFill>
              <a:latin typeface="Helvetica" panose="020B0604020202020204" pitchFamily="34" charset="0"/>
              <a:cs typeface="Helvetica" panose="020B0604020202020204" pitchFamily="34" charset="0"/>
            </a:endParaRPr>
          </a:p>
          <a:p>
            <a:r>
              <a:rPr lang="en-US" sz="2800" b="1" dirty="0">
                <a:solidFill>
                  <a:schemeClr val="tx2"/>
                </a:solidFill>
                <a:latin typeface="Helvetica" panose="020B0604020202020204" pitchFamily="34" charset="0"/>
                <a:cs typeface="Helvetica" panose="020B0604020202020204" pitchFamily="34" charset="0"/>
              </a:rPr>
              <a:t>kpatterson@results.org</a:t>
            </a:r>
          </a:p>
        </p:txBody>
      </p:sp>
    </p:spTree>
    <p:extLst>
      <p:ext uri="{BB962C8B-B14F-4D97-AF65-F5344CB8AC3E}">
        <p14:creationId xmlns:p14="http://schemas.microsoft.com/office/powerpoint/2010/main" val="2141840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48050" y="6705600"/>
            <a:ext cx="184731" cy="369332"/>
          </a:xfrm>
          <a:prstGeom prst="rect">
            <a:avLst/>
          </a:prstGeom>
          <a:noFill/>
        </p:spPr>
        <p:txBody>
          <a:bodyPr wrap="none" rtlCol="0">
            <a:spAutoFit/>
          </a:bodyPr>
          <a:lstStyle/>
          <a:p>
            <a:endParaRPr lang="en-US" dirty="0"/>
          </a:p>
        </p:txBody>
      </p:sp>
      <p:sp>
        <p:nvSpPr>
          <p:cNvPr id="4" name="Slide Number Placeholder 3"/>
          <p:cNvSpPr>
            <a:spLocks noGrp="1"/>
          </p:cNvSpPr>
          <p:nvPr>
            <p:ph type="sldNum" sz="quarter" idx="4"/>
          </p:nvPr>
        </p:nvSpPr>
        <p:spPr/>
        <p:txBody>
          <a:bodyPr/>
          <a:lstStyle/>
          <a:p>
            <a:fld id="{CB84E56B-342A-4DC0-9920-D07A8AAB6938}" type="slidenum">
              <a:rPr lang="en-US" smtClean="0"/>
              <a:t>8</a:t>
            </a:fld>
            <a:endParaRPr lang="en-US" dirty="0"/>
          </a:p>
        </p:txBody>
      </p:sp>
      <p:sp>
        <p:nvSpPr>
          <p:cNvPr id="8" name="Title 1"/>
          <p:cNvSpPr txBox="1">
            <a:spLocks/>
          </p:cNvSpPr>
          <p:nvPr/>
        </p:nvSpPr>
        <p:spPr>
          <a:xfrm>
            <a:off x="457200" y="-183032"/>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baseline="0">
                <a:solidFill>
                  <a:schemeClr val="accent1"/>
                </a:solidFill>
                <a:latin typeface="Helvetica"/>
                <a:ea typeface="+mj-ea"/>
                <a:cs typeface="Helvetica"/>
              </a:defRPr>
            </a:lvl1pPr>
          </a:lstStyle>
          <a:p>
            <a:pPr>
              <a:spcBef>
                <a:spcPts val="600"/>
              </a:spcBef>
            </a:pPr>
            <a:endParaRPr lang="en-US" altLang="en-US" sz="2400" b="1" dirty="0">
              <a:solidFill>
                <a:srgbClr val="C00000"/>
              </a:solidFill>
              <a:latin typeface="Helvetica" panose="020B0604020202020204" pitchFamily="34" charset="0"/>
              <a:cs typeface="Helvetica" panose="020B0604020202020204" pitchFamily="34" charset="0"/>
            </a:endParaRPr>
          </a:p>
        </p:txBody>
      </p:sp>
      <p:sp>
        <p:nvSpPr>
          <p:cNvPr id="10" name="Rectangle 4"/>
          <p:cNvSpPr>
            <a:spLocks noChangeArrowheads="1"/>
          </p:cNvSpPr>
          <p:nvPr/>
        </p:nvSpPr>
        <p:spPr bwMode="auto">
          <a:xfrm>
            <a:off x="0" y="6365875"/>
            <a:ext cx="91440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spAutoFit/>
          </a:bodyPr>
          <a:lstStyle>
            <a:lvl1pPr>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58585B"/>
                </a:solidFill>
                <a:latin typeface="Helvetica" charset="0"/>
              </a:defRPr>
            </a:lvl1pPr>
            <a:lvl2pPr marL="742950" indent="-28575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58585B"/>
                </a:solidFill>
                <a:latin typeface="Helvetica" charset="0"/>
              </a:defRPr>
            </a:lvl2pPr>
            <a:lvl3pPr marL="11430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58585B"/>
                </a:solidFill>
                <a:latin typeface="Helvetica" charset="0"/>
              </a:defRPr>
            </a:lvl3pPr>
            <a:lvl4pPr marL="1600200" indent="-22860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58585B"/>
                </a:solidFill>
                <a:latin typeface="Helvetica" charset="0"/>
              </a:defRPr>
            </a:lvl4pPr>
            <a:lvl5pPr marL="20574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5pPr>
            <a:lvl6pPr marL="25146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6pPr>
            <a:lvl7pPr marL="29718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7pPr>
            <a:lvl8pPr marL="34290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8pPr>
            <a:lvl9pPr marL="38862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9pPr>
          </a:lstStyle>
          <a:p>
            <a:pPr algn="ctr" eaLnBrk="1" hangingPunct="1">
              <a:spcBef>
                <a:spcPct val="0"/>
              </a:spcBef>
              <a:buFontTx/>
              <a:buNone/>
            </a:pPr>
            <a:r>
              <a:rPr lang="en-US" altLang="en-US" sz="1400" b="1" dirty="0">
                <a:solidFill>
                  <a:srgbClr val="E3A192"/>
                </a:solidFill>
                <a:ea typeface="ＭＳ Ｐゴシック" pitchFamily="34" charset="-128"/>
                <a:cs typeface="Helvetica" charset="0"/>
              </a:rPr>
              <a:t>RESULTS Global Poverty Campaigns National Webinar</a:t>
            </a:r>
          </a:p>
        </p:txBody>
      </p:sp>
      <p:sp>
        <p:nvSpPr>
          <p:cNvPr id="2" name="TextBox 1"/>
          <p:cNvSpPr txBox="1"/>
          <p:nvPr/>
        </p:nvSpPr>
        <p:spPr>
          <a:xfrm>
            <a:off x="593602" y="218285"/>
            <a:ext cx="7663211" cy="707886"/>
          </a:xfrm>
          <a:prstGeom prst="rect">
            <a:avLst/>
          </a:prstGeom>
          <a:noFill/>
        </p:spPr>
        <p:txBody>
          <a:bodyPr wrap="square" rtlCol="0">
            <a:spAutoFit/>
          </a:bodyPr>
          <a:lstStyle/>
          <a:p>
            <a:pPr algn="ctr"/>
            <a:r>
              <a:rPr lang="en-US" sz="4000" b="1" dirty="0">
                <a:solidFill>
                  <a:schemeClr val="tx2"/>
                </a:solidFill>
                <a:latin typeface="Helvetica" panose="020B0604020202020204" pitchFamily="34" charset="0"/>
                <a:cs typeface="Helvetica" panose="020B0604020202020204" pitchFamily="34" charset="0"/>
              </a:rPr>
              <a:t>The 2018 Vision</a:t>
            </a:r>
            <a:endParaRPr lang="en-US" sz="4000" dirty="0"/>
          </a:p>
        </p:txBody>
      </p:sp>
      <p:sp>
        <p:nvSpPr>
          <p:cNvPr id="5" name="TextBox 4"/>
          <p:cNvSpPr txBox="1"/>
          <p:nvPr/>
        </p:nvSpPr>
        <p:spPr>
          <a:xfrm>
            <a:off x="1784839" y="988543"/>
            <a:ext cx="5222632" cy="3908762"/>
          </a:xfrm>
          <a:prstGeom prst="rect">
            <a:avLst/>
          </a:prstGeom>
          <a:noFill/>
        </p:spPr>
        <p:txBody>
          <a:bodyPr wrap="square" rtlCol="0">
            <a:spAutoFit/>
          </a:bodyPr>
          <a:lstStyle/>
          <a:p>
            <a:pPr algn="ctr"/>
            <a:r>
              <a:rPr lang="en-US" sz="2000" b="1" dirty="0">
                <a:latin typeface="Helvetica" panose="020B0604020202020204" pitchFamily="34" charset="0"/>
                <a:cs typeface="Helvetica" panose="020B0604020202020204" pitchFamily="34" charset="0"/>
              </a:rPr>
              <a:t>Engage Communities - #</a:t>
            </a:r>
            <a:r>
              <a:rPr lang="en-US" sz="2000" b="1" dirty="0" err="1">
                <a:latin typeface="Helvetica" panose="020B0604020202020204" pitchFamily="34" charset="0"/>
                <a:cs typeface="Helvetica" panose="020B0604020202020204" pitchFamily="34" charset="0"/>
              </a:rPr>
              <a:t>LettersGetLOUD</a:t>
            </a:r>
            <a:endParaRPr lang="en-US" sz="2000" b="1" dirty="0">
              <a:latin typeface="Helvetica" panose="020B0604020202020204" pitchFamily="34" charset="0"/>
              <a:cs typeface="Helvetica" panose="020B0604020202020204" pitchFamily="34" charset="0"/>
            </a:endParaRPr>
          </a:p>
          <a:p>
            <a:pPr algn="ctr"/>
            <a:endParaRPr lang="en-US" sz="2000" b="1" dirty="0">
              <a:solidFill>
                <a:srgbClr val="C00000"/>
              </a:solidFill>
              <a:latin typeface="Helvetica" panose="020B0604020202020204" pitchFamily="34" charset="0"/>
              <a:cs typeface="Helvetica" panose="020B0604020202020204" pitchFamily="34" charset="0"/>
            </a:endParaRPr>
          </a:p>
          <a:p>
            <a:pPr algn="ctr"/>
            <a:endParaRPr lang="en-US" sz="2000" b="1" dirty="0">
              <a:latin typeface="Helvetica" panose="020B0604020202020204" pitchFamily="34" charset="0"/>
              <a:cs typeface="Helvetica" panose="020B0604020202020204" pitchFamily="34" charset="0"/>
            </a:endParaRPr>
          </a:p>
          <a:p>
            <a:pPr algn="ctr"/>
            <a:endParaRPr lang="en-US" sz="2000" b="1" dirty="0">
              <a:latin typeface="Helvetica" panose="020B0604020202020204" pitchFamily="34" charset="0"/>
              <a:cs typeface="Helvetica" panose="020B0604020202020204" pitchFamily="34" charset="0"/>
            </a:endParaRPr>
          </a:p>
          <a:p>
            <a:pPr algn="ctr"/>
            <a:endParaRPr lang="en-US" sz="2000" b="1" dirty="0">
              <a:latin typeface="Helvetica" panose="020B0604020202020204" pitchFamily="34" charset="0"/>
              <a:cs typeface="Helvetica" panose="020B0604020202020204" pitchFamily="34" charset="0"/>
            </a:endParaRPr>
          </a:p>
          <a:p>
            <a:pPr algn="ctr"/>
            <a:r>
              <a:rPr lang="en-US" sz="2000" b="1" dirty="0">
                <a:latin typeface="Helvetica" panose="020B0604020202020204" pitchFamily="34" charset="0"/>
                <a:cs typeface="Helvetica" panose="020B0604020202020204" pitchFamily="34" charset="0"/>
              </a:rPr>
              <a:t>International Conference</a:t>
            </a:r>
          </a:p>
          <a:p>
            <a:pPr algn="ctr"/>
            <a:endParaRPr lang="en-US" sz="2000" b="1" dirty="0">
              <a:latin typeface="Helvetica" panose="020B0604020202020204" pitchFamily="34" charset="0"/>
              <a:cs typeface="Helvetica" panose="020B0604020202020204" pitchFamily="34" charset="0"/>
            </a:endParaRPr>
          </a:p>
          <a:p>
            <a:pPr algn="ctr"/>
            <a:endParaRPr lang="en-US" sz="2000" b="1" dirty="0">
              <a:latin typeface="Helvetica" panose="020B0604020202020204" pitchFamily="34" charset="0"/>
              <a:cs typeface="Helvetica" panose="020B0604020202020204" pitchFamily="34" charset="0"/>
            </a:endParaRPr>
          </a:p>
          <a:p>
            <a:pPr algn="ctr"/>
            <a:endParaRPr lang="en-US" sz="2000" b="1" dirty="0">
              <a:latin typeface="Helvetica" panose="020B0604020202020204" pitchFamily="34" charset="0"/>
              <a:cs typeface="Helvetica" panose="020B0604020202020204" pitchFamily="34" charset="0"/>
            </a:endParaRPr>
          </a:p>
          <a:p>
            <a:pPr algn="ctr"/>
            <a:endParaRPr lang="en-US" sz="2000" b="1" dirty="0">
              <a:latin typeface="Helvetica" panose="020B0604020202020204" pitchFamily="34" charset="0"/>
              <a:cs typeface="Helvetica" panose="020B0604020202020204" pitchFamily="34" charset="0"/>
            </a:endParaRPr>
          </a:p>
          <a:p>
            <a:pPr algn="ctr"/>
            <a:r>
              <a:rPr lang="en-US" sz="2000" b="1" dirty="0">
                <a:latin typeface="Helvetica" panose="020B0604020202020204" pitchFamily="34" charset="0"/>
                <a:cs typeface="Helvetica" panose="020B0604020202020204" pitchFamily="34" charset="0"/>
              </a:rPr>
              <a:t>Election Engagement</a:t>
            </a:r>
          </a:p>
          <a:p>
            <a:pPr algn="ctr"/>
            <a:endParaRPr lang="en-US" sz="2800" b="1" dirty="0">
              <a:solidFill>
                <a:srgbClr val="C00000"/>
              </a:solidFill>
              <a:latin typeface="Helvetica" panose="020B0604020202020204" pitchFamily="34" charset="0"/>
              <a:cs typeface="Helvetica" panose="020B0604020202020204" pitchFamily="34" charset="0"/>
            </a:endParaRPr>
          </a:p>
        </p:txBody>
      </p:sp>
      <p:sp>
        <p:nvSpPr>
          <p:cNvPr id="6" name="Down Arrow 5"/>
          <p:cNvSpPr/>
          <p:nvPr/>
        </p:nvSpPr>
        <p:spPr>
          <a:xfrm>
            <a:off x="4110289" y="1399188"/>
            <a:ext cx="571731" cy="89790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own Arrow 8"/>
          <p:cNvSpPr/>
          <p:nvPr/>
        </p:nvSpPr>
        <p:spPr>
          <a:xfrm>
            <a:off x="4110289" y="2956206"/>
            <a:ext cx="571731" cy="93707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Down Arrow 8">
            <a:extLst>
              <a:ext uri="{FF2B5EF4-FFF2-40B4-BE49-F238E27FC236}">
                <a16:creationId xmlns:a16="http://schemas.microsoft.com/office/drawing/2014/main" id="{EF016B00-445B-488F-A1F9-AFEE56C2EE31}"/>
              </a:ext>
            </a:extLst>
          </p:cNvPr>
          <p:cNvSpPr/>
          <p:nvPr/>
        </p:nvSpPr>
        <p:spPr>
          <a:xfrm>
            <a:off x="4139341" y="4457343"/>
            <a:ext cx="571731" cy="93707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1F5B95B-7C8D-464F-BD5A-B9ABB9531035}"/>
              </a:ext>
            </a:extLst>
          </p:cNvPr>
          <p:cNvSpPr txBox="1"/>
          <p:nvPr/>
        </p:nvSpPr>
        <p:spPr>
          <a:xfrm>
            <a:off x="2583135" y="5197426"/>
            <a:ext cx="4197769" cy="769441"/>
          </a:xfrm>
          <a:prstGeom prst="rect">
            <a:avLst/>
          </a:prstGeom>
          <a:noFill/>
        </p:spPr>
        <p:txBody>
          <a:bodyPr wrap="square" rtlCol="0">
            <a:spAutoFit/>
          </a:bodyPr>
          <a:lstStyle/>
          <a:p>
            <a:endParaRPr lang="en-US" sz="2000" b="1" dirty="0">
              <a:solidFill>
                <a:srgbClr val="C00000"/>
              </a:solidFill>
              <a:latin typeface="Helvetica" panose="020B0604020202020204" pitchFamily="34" charset="0"/>
              <a:cs typeface="Helvetica" panose="020B0604020202020204" pitchFamily="34" charset="0"/>
            </a:endParaRPr>
          </a:p>
          <a:p>
            <a:r>
              <a:rPr lang="en-US" sz="2400" b="1" dirty="0">
                <a:solidFill>
                  <a:srgbClr val="C00000"/>
                </a:solidFill>
                <a:latin typeface="Helvetica" panose="020B0604020202020204" pitchFamily="34" charset="0"/>
                <a:cs typeface="Helvetica" panose="020B0604020202020204" pitchFamily="34" charset="0"/>
              </a:rPr>
              <a:t>Post-Election Engagement</a:t>
            </a:r>
          </a:p>
        </p:txBody>
      </p:sp>
    </p:spTree>
    <p:extLst>
      <p:ext uri="{BB962C8B-B14F-4D97-AF65-F5344CB8AC3E}">
        <p14:creationId xmlns:p14="http://schemas.microsoft.com/office/powerpoint/2010/main" val="5226397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2584E-B83C-45DD-B5ED-8A35D0A5E753}"/>
              </a:ext>
            </a:extLst>
          </p:cNvPr>
          <p:cNvSpPr>
            <a:spLocks noGrp="1"/>
          </p:cNvSpPr>
          <p:nvPr>
            <p:ph type="title"/>
          </p:nvPr>
        </p:nvSpPr>
        <p:spPr/>
        <p:txBody>
          <a:bodyPr>
            <a:normAutofit/>
          </a:bodyPr>
          <a:lstStyle/>
          <a:p>
            <a:r>
              <a:rPr lang="en-US" b="1" dirty="0"/>
              <a:t>VolunteerMatch Observations</a:t>
            </a:r>
          </a:p>
        </p:txBody>
      </p:sp>
      <p:sp>
        <p:nvSpPr>
          <p:cNvPr id="3" name="Content Placeholder 2">
            <a:extLst>
              <a:ext uri="{FF2B5EF4-FFF2-40B4-BE49-F238E27FC236}">
                <a16:creationId xmlns:a16="http://schemas.microsoft.com/office/drawing/2014/main" id="{804C40C1-8D93-4CD0-96A5-9110A8D0C287}"/>
              </a:ext>
            </a:extLst>
          </p:cNvPr>
          <p:cNvSpPr>
            <a:spLocks noGrp="1"/>
          </p:cNvSpPr>
          <p:nvPr>
            <p:ph idx="1"/>
          </p:nvPr>
        </p:nvSpPr>
        <p:spPr>
          <a:xfrm>
            <a:off x="457200" y="1698626"/>
            <a:ext cx="8229600" cy="4100293"/>
          </a:xfrm>
        </p:spPr>
        <p:txBody>
          <a:bodyPr>
            <a:noAutofit/>
          </a:bodyPr>
          <a:lstStyle/>
          <a:p>
            <a:pPr>
              <a:spcBef>
                <a:spcPts val="600"/>
              </a:spcBef>
              <a:spcAft>
                <a:spcPts val="600"/>
              </a:spcAft>
            </a:pPr>
            <a:r>
              <a:rPr lang="en-US" sz="2800" dirty="0"/>
              <a:t>There is a renewed sense of civic duty around elections—so a good time to engage people.</a:t>
            </a:r>
          </a:p>
          <a:p>
            <a:pPr>
              <a:spcBef>
                <a:spcPts val="600"/>
              </a:spcBef>
              <a:spcAft>
                <a:spcPts val="600"/>
              </a:spcAft>
            </a:pPr>
            <a:r>
              <a:rPr lang="en-US" sz="2800" dirty="0"/>
              <a:t>November is one of the best months of the year to recruit and engage people.</a:t>
            </a:r>
          </a:p>
          <a:p>
            <a:pPr>
              <a:spcBef>
                <a:spcPts val="600"/>
              </a:spcBef>
              <a:spcAft>
                <a:spcPts val="600"/>
              </a:spcAft>
            </a:pPr>
            <a:r>
              <a:rPr lang="en-US" sz="2800" dirty="0"/>
              <a:t>Best days to recruit are Monday – Thursday</a:t>
            </a:r>
          </a:p>
          <a:p>
            <a:pPr>
              <a:spcBef>
                <a:spcPts val="600"/>
              </a:spcBef>
              <a:spcAft>
                <a:spcPts val="600"/>
              </a:spcAft>
            </a:pPr>
            <a:r>
              <a:rPr lang="en-US" sz="2800" dirty="0"/>
              <a:t>Now is a good time to contact people who previously expressed interest</a:t>
            </a:r>
          </a:p>
        </p:txBody>
      </p:sp>
      <p:sp>
        <p:nvSpPr>
          <p:cNvPr id="4" name="Slide Number Placeholder 3">
            <a:extLst>
              <a:ext uri="{FF2B5EF4-FFF2-40B4-BE49-F238E27FC236}">
                <a16:creationId xmlns:a16="http://schemas.microsoft.com/office/drawing/2014/main" id="{B5185E2D-BE1F-45D3-BE06-EEB27F57BC41}"/>
              </a:ext>
            </a:extLst>
          </p:cNvPr>
          <p:cNvSpPr>
            <a:spLocks noGrp="1"/>
          </p:cNvSpPr>
          <p:nvPr>
            <p:ph type="sldNum" sz="quarter" idx="4"/>
          </p:nvPr>
        </p:nvSpPr>
        <p:spPr/>
        <p:txBody>
          <a:bodyPr/>
          <a:lstStyle/>
          <a:p>
            <a:fld id="{CB84E56B-342A-4DC0-9920-D07A8AAB6938}" type="slidenum">
              <a:rPr lang="en-US" smtClean="0">
                <a:solidFill>
                  <a:prstClr val="black">
                    <a:tint val="75000"/>
                  </a:prstClr>
                </a:solidFill>
              </a:rPr>
              <a:pPr/>
              <a:t>9</a:t>
            </a:fld>
            <a:endParaRPr lang="en-US" dirty="0">
              <a:solidFill>
                <a:prstClr val="black">
                  <a:tint val="75000"/>
                </a:prstClr>
              </a:solidFill>
            </a:endParaRPr>
          </a:p>
        </p:txBody>
      </p:sp>
      <p:sp>
        <p:nvSpPr>
          <p:cNvPr id="5" name="Rectangle 4">
            <a:extLst>
              <a:ext uri="{FF2B5EF4-FFF2-40B4-BE49-F238E27FC236}">
                <a16:creationId xmlns:a16="http://schemas.microsoft.com/office/drawing/2014/main" id="{87CE9F54-63A3-450E-ABF9-ECAA798AFFA9}"/>
              </a:ext>
            </a:extLst>
          </p:cNvPr>
          <p:cNvSpPr>
            <a:spLocks noChangeArrowheads="1"/>
          </p:cNvSpPr>
          <p:nvPr/>
        </p:nvSpPr>
        <p:spPr bwMode="auto">
          <a:xfrm>
            <a:off x="0" y="6365875"/>
            <a:ext cx="91440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spAutoFit/>
          </a:bodyPr>
          <a:lstStyle>
            <a:lvl1pPr>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58585B"/>
                </a:solidFill>
                <a:latin typeface="Helvetica" charset="0"/>
              </a:defRPr>
            </a:lvl1pPr>
            <a:lvl2pPr marL="742950" indent="-28575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58585B"/>
                </a:solidFill>
                <a:latin typeface="Helvetica" charset="0"/>
              </a:defRPr>
            </a:lvl2pPr>
            <a:lvl3pPr marL="11430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58585B"/>
                </a:solidFill>
                <a:latin typeface="Helvetica" charset="0"/>
              </a:defRPr>
            </a:lvl3pPr>
            <a:lvl4pPr marL="1600200" indent="-228600">
              <a:spcBef>
                <a:spcPct val="20000"/>
              </a:spcBef>
              <a:buFont typeface="Courier New" pitchFamily="49" charset="0"/>
              <a:buChar char="o"/>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58585B"/>
                </a:solidFill>
                <a:latin typeface="Helvetica" charset="0"/>
              </a:defRPr>
            </a:lvl4pPr>
            <a:lvl5pPr marL="2057400" indent="-228600">
              <a:spcBef>
                <a:spcPct val="20000"/>
              </a:spcBef>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5pPr>
            <a:lvl6pPr marL="25146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6pPr>
            <a:lvl7pPr marL="29718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7pPr>
            <a:lvl8pPr marL="34290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8pPr>
            <a:lvl9pPr marL="3886200" indent="-228600" defTabSz="457200" eaLnBrk="0" fontAlgn="base" hangingPunct="0">
              <a:spcBef>
                <a:spcPct val="20000"/>
              </a:spcBef>
              <a:spcAft>
                <a:spcPct val="0"/>
              </a:spcAft>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Helvetica" charset="0"/>
              </a:defRPr>
            </a:lvl9pPr>
          </a:lstStyle>
          <a:p>
            <a:pPr algn="ctr">
              <a:spcBef>
                <a:spcPct val="0"/>
              </a:spcBef>
              <a:buFontTx/>
              <a:buNone/>
            </a:pPr>
            <a:r>
              <a:rPr lang="en-US" altLang="en-US" sz="1400" b="1" dirty="0">
                <a:solidFill>
                  <a:srgbClr val="E3A192"/>
                </a:solidFill>
                <a:ea typeface="ＭＳ Ｐゴシック" pitchFamily="34" charset="-128"/>
                <a:cs typeface="Helvetica" charset="0"/>
              </a:rPr>
              <a:t>RESULTS Global Poverty Campaigns National Webinar</a:t>
            </a:r>
          </a:p>
        </p:txBody>
      </p:sp>
    </p:spTree>
    <p:extLst>
      <p:ext uri="{BB962C8B-B14F-4D97-AF65-F5344CB8AC3E}">
        <p14:creationId xmlns:p14="http://schemas.microsoft.com/office/powerpoint/2010/main" val="3828793533"/>
      </p:ext>
    </p:extLst>
  </p:cSld>
  <p:clrMapOvr>
    <a:masterClrMapping/>
  </p:clrMapOvr>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AF1F2C"/>
      </a:dk2>
      <a:lt2>
        <a:srgbClr val="FFFFFF"/>
      </a:lt2>
      <a:accent1>
        <a:srgbClr val="58585B"/>
      </a:accent1>
      <a:accent2>
        <a:srgbClr val="AF1F2C"/>
      </a:accent2>
      <a:accent3>
        <a:srgbClr val="BFBEBE"/>
      </a:accent3>
      <a:accent4>
        <a:srgbClr val="58585B"/>
      </a:accent4>
      <a:accent5>
        <a:srgbClr val="FFFFFF"/>
      </a:accent5>
      <a:accent6>
        <a:srgbClr val="231F20"/>
      </a:accent6>
      <a:hlink>
        <a:srgbClr val="AF1F2C"/>
      </a:hlink>
      <a:folHlink>
        <a:srgbClr val="BFBEB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Custom Design">
  <a:themeElements>
    <a:clrScheme name="Custom 1">
      <a:dk1>
        <a:sysClr val="windowText" lastClr="000000"/>
      </a:dk1>
      <a:lt1>
        <a:sysClr val="window" lastClr="FFFFFF"/>
      </a:lt1>
      <a:dk2>
        <a:srgbClr val="B01F2E"/>
      </a:dk2>
      <a:lt2>
        <a:srgbClr val="FFFFFF"/>
      </a:lt2>
      <a:accent1>
        <a:srgbClr val="58585B"/>
      </a:accent1>
      <a:accent2>
        <a:srgbClr val="B01F2E"/>
      </a:accent2>
      <a:accent3>
        <a:srgbClr val="BFBEBE"/>
      </a:accent3>
      <a:accent4>
        <a:srgbClr val="58585B"/>
      </a:accent4>
      <a:accent5>
        <a:srgbClr val="FFFFFF"/>
      </a:accent5>
      <a:accent6>
        <a:srgbClr val="231F20"/>
      </a:accent6>
      <a:hlink>
        <a:srgbClr val="B01F2E"/>
      </a:hlink>
      <a:folHlink>
        <a:srgbClr val="BFBEB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LASPStyleSet">
  <a:themeElements>
    <a:clrScheme name="powerpoint">
      <a:dk1>
        <a:srgbClr val="FFFFFF"/>
      </a:dk1>
      <a:lt1>
        <a:srgbClr val="560000"/>
      </a:lt1>
      <a:dk2>
        <a:srgbClr val="E6E3D9"/>
      </a:dk2>
      <a:lt2>
        <a:srgbClr val="701400"/>
      </a:lt2>
      <a:accent1>
        <a:srgbClr val="701400"/>
      </a:accent1>
      <a:accent2>
        <a:srgbClr val="9B5338"/>
      </a:accent2>
      <a:accent3>
        <a:srgbClr val="CB9C87"/>
      </a:accent3>
      <a:accent4>
        <a:srgbClr val="D0CAB7"/>
      </a:accent4>
      <a:accent5>
        <a:srgbClr val="E6E3D9"/>
      </a:accent5>
      <a:accent6>
        <a:srgbClr val="FFFFFF"/>
      </a:accent6>
      <a:hlink>
        <a:srgbClr val="701400"/>
      </a:hlink>
      <a:folHlink>
        <a:srgbClr val="56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Custom 5">
      <a:dk1>
        <a:sysClr val="windowText" lastClr="000000"/>
      </a:dk1>
      <a:lt1>
        <a:sysClr val="window" lastClr="FFFFFF"/>
      </a:lt1>
      <a:dk2>
        <a:srgbClr val="AF1F2C"/>
      </a:dk2>
      <a:lt2>
        <a:srgbClr val="FFFFFF"/>
      </a:lt2>
      <a:accent1>
        <a:srgbClr val="58585B"/>
      </a:accent1>
      <a:accent2>
        <a:srgbClr val="AF1F2C"/>
      </a:accent2>
      <a:accent3>
        <a:srgbClr val="BFBEBE"/>
      </a:accent3>
      <a:accent4>
        <a:srgbClr val="58585B"/>
      </a:accent4>
      <a:accent5>
        <a:srgbClr val="FFFFFF"/>
      </a:accent5>
      <a:accent6>
        <a:srgbClr val="231F20"/>
      </a:accent6>
      <a:hlink>
        <a:srgbClr val="AF1F2C"/>
      </a:hlink>
      <a:folHlink>
        <a:srgbClr val="BFBEB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Custom Design">
  <a:themeElements>
    <a:clrScheme name="Custom 1">
      <a:dk1>
        <a:sysClr val="windowText" lastClr="000000"/>
      </a:dk1>
      <a:lt1>
        <a:sysClr val="window" lastClr="FFFFFF"/>
      </a:lt1>
      <a:dk2>
        <a:srgbClr val="B01F2E"/>
      </a:dk2>
      <a:lt2>
        <a:srgbClr val="FFFFFF"/>
      </a:lt2>
      <a:accent1>
        <a:srgbClr val="58585B"/>
      </a:accent1>
      <a:accent2>
        <a:srgbClr val="B01F2E"/>
      </a:accent2>
      <a:accent3>
        <a:srgbClr val="BFBEBE"/>
      </a:accent3>
      <a:accent4>
        <a:srgbClr val="58585B"/>
      </a:accent4>
      <a:accent5>
        <a:srgbClr val="FFFFFF"/>
      </a:accent5>
      <a:accent6>
        <a:srgbClr val="231F20"/>
      </a:accent6>
      <a:hlink>
        <a:srgbClr val="B01F2E"/>
      </a:hlink>
      <a:folHlink>
        <a:srgbClr val="BFBEB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876372d7-2542-4065-ad3b-22612840f7b4">
      <UserInfo>
        <DisplayName>Amy Kazanegras</DisplayName>
        <AccountId>132</AccountId>
        <AccountType/>
      </UserInfo>
      <UserInfo>
        <DisplayName>Lisa Marchal</DisplayName>
        <AccountId>85</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D0AB9154C171E409E0131327301D05C" ma:contentTypeVersion="2" ma:contentTypeDescription="Create a new document." ma:contentTypeScope="" ma:versionID="49d1b66e0ae59d5925ce5caa2077d8bb">
  <xsd:schema xmlns:xsd="http://www.w3.org/2001/XMLSchema" xmlns:xs="http://www.w3.org/2001/XMLSchema" xmlns:p="http://schemas.microsoft.com/office/2006/metadata/properties" xmlns:ns2="876372d7-2542-4065-ad3b-22612840f7b4" targetNamespace="http://schemas.microsoft.com/office/2006/metadata/properties" ma:root="true" ma:fieldsID="543b86bee8c888cfe64041e990e53d99" ns2:_="">
    <xsd:import namespace="876372d7-2542-4065-ad3b-22612840f7b4"/>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6372d7-2542-4065-ad3b-22612840f7b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EF1B832-EE5A-4032-AEB4-4AE550B845BF}">
  <ds:schemaRefs>
    <ds:schemaRef ds:uri="http://www.w3.org/XML/1998/namespace"/>
    <ds:schemaRef ds:uri="876372d7-2542-4065-ad3b-22612840f7b4"/>
    <ds:schemaRef ds:uri="http://schemas.microsoft.com/office/2006/documentManagement/types"/>
    <ds:schemaRef ds:uri="http://schemas.microsoft.com/office/2006/metadata/properties"/>
    <ds:schemaRef ds:uri="http://purl.org/dc/terms/"/>
    <ds:schemaRef ds:uri="http://schemas.microsoft.com/office/infopath/2007/PartnerControls"/>
    <ds:schemaRef ds:uri="http://schemas.openxmlformats.org/package/2006/metadata/core-properties"/>
    <ds:schemaRef ds:uri="http://purl.org/dc/dcmitype/"/>
    <ds:schemaRef ds:uri="http://purl.org/dc/elements/1.1/"/>
  </ds:schemaRefs>
</ds:datastoreItem>
</file>

<file path=customXml/itemProps2.xml><?xml version="1.0" encoding="utf-8"?>
<ds:datastoreItem xmlns:ds="http://schemas.openxmlformats.org/officeDocument/2006/customXml" ds:itemID="{C85BB800-5A70-4E4E-9E28-3648C75100C9}">
  <ds:schemaRefs>
    <ds:schemaRef ds:uri="http://schemas.microsoft.com/sharepoint/v3/contenttype/forms"/>
  </ds:schemaRefs>
</ds:datastoreItem>
</file>

<file path=customXml/itemProps3.xml><?xml version="1.0" encoding="utf-8"?>
<ds:datastoreItem xmlns:ds="http://schemas.openxmlformats.org/officeDocument/2006/customXml" ds:itemID="{0D656E43-1D40-435B-A8B6-DA4D8F7E16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6372d7-2542-4065-ad3b-22612840f7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54758</TotalTime>
  <Words>1584</Words>
  <Application>Microsoft Office PowerPoint</Application>
  <PresentationFormat>On-screen Show (4:3)</PresentationFormat>
  <Paragraphs>263</Paragraphs>
  <Slides>31</Slides>
  <Notes>8</Notes>
  <HiddenSlides>0</HiddenSlides>
  <MMClips>1</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31</vt:i4>
      </vt:variant>
    </vt:vector>
  </HeadingPairs>
  <TitlesOfParts>
    <vt:vector size="43" baseType="lpstr">
      <vt:lpstr>ＭＳ Ｐゴシック</vt:lpstr>
      <vt:lpstr>Arial</vt:lpstr>
      <vt:lpstr>Calibri</vt:lpstr>
      <vt:lpstr>Courier New</vt:lpstr>
      <vt:lpstr>Helvetica</vt:lpstr>
      <vt:lpstr>Times New Roman</vt:lpstr>
      <vt:lpstr>Wingdings</vt:lpstr>
      <vt:lpstr>Office Theme</vt:lpstr>
      <vt:lpstr>2_Custom Design</vt:lpstr>
      <vt:lpstr>1_CLASPStyleSet</vt:lpstr>
      <vt:lpstr>2_Office Theme</vt:lpstr>
      <vt:lpstr>Custom Design</vt:lpstr>
      <vt:lpstr>PowerPoint Presentation</vt:lpstr>
      <vt:lpstr>PowerPoint Presentation</vt:lpstr>
      <vt:lpstr>You Voted. What’s Next?</vt:lpstr>
      <vt:lpstr>Jonathan Stivers The Sheridan Group</vt:lpstr>
      <vt:lpstr>Q &amp; A</vt:lpstr>
      <vt:lpstr>PowerPoint Presentation</vt:lpstr>
      <vt:lpstr>PowerPoint Presentation</vt:lpstr>
      <vt:lpstr>PowerPoint Presentation</vt:lpstr>
      <vt:lpstr>VolunteerMatch Observations</vt:lpstr>
      <vt:lpstr>Post-Election Opportunities</vt:lpstr>
      <vt:lpstr>Nov. 6 Was Just the Beginning</vt:lpstr>
      <vt:lpstr>Broadcast Media</vt:lpstr>
      <vt:lpstr>Broadcast Media</vt:lpstr>
      <vt:lpstr>Broadcast Media</vt:lpstr>
      <vt:lpstr>Volunteer Match Blitz</vt:lpstr>
      <vt:lpstr>I found RESULTS through VolunteerMatch.</vt:lpstr>
      <vt:lpstr>PowerPoint Presentation</vt:lpstr>
      <vt:lpstr>PowerPoint Presentation</vt:lpstr>
      <vt:lpstr>Join the 2018 Fall Peer-to-Peer Fundraiser to raise critical resources to end poverty</vt:lpstr>
      <vt:lpstr>Grassroots Fundraising Share: Marty White</vt:lpstr>
      <vt:lpstr>Post-Election Engagement</vt:lpstr>
      <vt:lpstr>Post-Election Engagement Sharing</vt:lpstr>
      <vt:lpstr>PowerPoint Presentation</vt:lpstr>
      <vt:lpstr>PowerPoint Presentation</vt:lpstr>
      <vt:lpstr>PowerPoint Presentation</vt:lpstr>
      <vt:lpstr>PowerPoint Presentation</vt:lpstr>
      <vt:lpstr> For Your Calendar See Your Weekly Update for all the information  on how to join.</vt:lpstr>
      <vt:lpstr>  For Your Calendar See your Weekly Update for all the information  on how to join.  </vt:lpstr>
      <vt:lpstr>Mark Your Calendars!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Avery Artman</dc:creator>
  <cp:lastModifiedBy>Lisa Marchal</cp:lastModifiedBy>
  <cp:revision>1224</cp:revision>
  <cp:lastPrinted>2014-10-10T20:50:48Z</cp:lastPrinted>
  <dcterms:created xsi:type="dcterms:W3CDTF">2014-08-28T20:50:18Z</dcterms:created>
  <dcterms:modified xsi:type="dcterms:W3CDTF">2018-11-09T21:54:36Z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0x0101003D0AB9154C171E409E0131327301D05C</vt:lpwstr>
  </property>
</Properties>
</file>