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84" r:id="rId6"/>
    <p:sldMasterId id="2147483695" r:id="rId7"/>
    <p:sldMasterId id="2147483760" r:id="rId8"/>
  </p:sldMasterIdLst>
  <p:notesMasterIdLst>
    <p:notesMasterId r:id="rId40"/>
  </p:notesMasterIdLst>
  <p:handoutMasterIdLst>
    <p:handoutMasterId r:id="rId41"/>
  </p:handoutMasterIdLst>
  <p:sldIdLst>
    <p:sldId id="259" r:id="rId9"/>
    <p:sldId id="464" r:id="rId10"/>
    <p:sldId id="600" r:id="rId11"/>
    <p:sldId id="640" r:id="rId12"/>
    <p:sldId id="653" r:id="rId13"/>
    <p:sldId id="654" r:id="rId14"/>
    <p:sldId id="655" r:id="rId15"/>
    <p:sldId id="656" r:id="rId16"/>
    <p:sldId id="597" r:id="rId17"/>
    <p:sldId id="595" r:id="rId18"/>
    <p:sldId id="634" r:id="rId19"/>
    <p:sldId id="636" r:id="rId20"/>
    <p:sldId id="587" r:id="rId21"/>
    <p:sldId id="622" r:id="rId22"/>
    <p:sldId id="657" r:id="rId23"/>
    <p:sldId id="646" r:id="rId24"/>
    <p:sldId id="645" r:id="rId25"/>
    <p:sldId id="649" r:id="rId26"/>
    <p:sldId id="638" r:id="rId27"/>
    <p:sldId id="570" r:id="rId28"/>
    <p:sldId id="633" r:id="rId29"/>
    <p:sldId id="650" r:id="rId30"/>
    <p:sldId id="647" r:id="rId31"/>
    <p:sldId id="651" r:id="rId32"/>
    <p:sldId id="652" r:id="rId33"/>
    <p:sldId id="598" r:id="rId34"/>
    <p:sldId id="602" r:id="rId35"/>
    <p:sldId id="658" r:id="rId36"/>
    <p:sldId id="659" r:id="rId37"/>
    <p:sldId id="586" r:id="rId38"/>
    <p:sldId id="515"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02D1F"/>
    <a:srgbClr val="58585B"/>
    <a:srgbClr val="9F9FA1"/>
    <a:srgbClr val="006600"/>
    <a:srgbClr val="F76143"/>
    <a:srgbClr val="F4330C"/>
    <a:srgbClr val="B01F2D"/>
    <a:srgbClr val="89898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247" autoAdjust="0"/>
    <p:restoredTop sz="94668" autoAdjust="0"/>
  </p:normalViewPr>
  <p:slideViewPr>
    <p:cSldViewPr snapToGrid="0" snapToObjects="1">
      <p:cViewPr varScale="1">
        <p:scale>
          <a:sx n="124" d="100"/>
          <a:sy n="124" d="100"/>
        </p:scale>
        <p:origin x="184" y="5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AEEAA9A-F5A8-4341-B776-2F6CDBEF6FFA}" type="datetimeFigureOut">
              <a:rPr lang="en-US" smtClean="0"/>
              <a:t>3/10/18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005275D-303A-417E-9A01-FA10F403DBAE}" type="slidenum">
              <a:rPr lang="en-US" smtClean="0"/>
              <a:t>‹#›</a:t>
            </a:fld>
            <a:endParaRPr lang="en-US" dirty="0"/>
          </a:p>
        </p:txBody>
      </p:sp>
    </p:spTree>
    <p:extLst>
      <p:ext uri="{BB962C8B-B14F-4D97-AF65-F5344CB8AC3E}">
        <p14:creationId xmlns:p14="http://schemas.microsoft.com/office/powerpoint/2010/main" val="213917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F8C0E6-F0C7-478E-8A01-4B7094FD38FC}" type="datetimeFigureOut">
              <a:rPr lang="en-US" smtClean="0"/>
              <a:t>3/10/18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492179-49F8-43CF-BF00-5960C382394E}" type="slidenum">
              <a:rPr lang="en-US" smtClean="0"/>
              <a:t>‹#›</a:t>
            </a:fld>
            <a:endParaRPr lang="en-US" dirty="0"/>
          </a:p>
        </p:txBody>
      </p:sp>
    </p:spTree>
    <p:extLst>
      <p:ext uri="{BB962C8B-B14F-4D97-AF65-F5344CB8AC3E}">
        <p14:creationId xmlns:p14="http://schemas.microsoft.com/office/powerpoint/2010/main" val="385873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92179-49F8-43CF-BF00-5960C382394E}" type="slidenum">
              <a:rPr lang="en-US" smtClean="0"/>
              <a:t>1</a:t>
            </a:fld>
            <a:endParaRPr lang="en-US" dirty="0"/>
          </a:p>
        </p:txBody>
      </p:sp>
    </p:spTree>
    <p:extLst>
      <p:ext uri="{BB962C8B-B14F-4D97-AF65-F5344CB8AC3E}">
        <p14:creationId xmlns:p14="http://schemas.microsoft.com/office/powerpoint/2010/main" val="2260277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dirty="0"/>
              <a:t>Click to edit title</a:t>
            </a:r>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290829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endParaRPr lang="en-US" dirty="0"/>
          </a:p>
        </p:txBody>
      </p:sp>
      <p:sp>
        <p:nvSpPr>
          <p:cNvPr id="8" name="Text Placeholder 2"/>
          <p:cNvSpPr>
            <a:spLocks noGrp="1"/>
          </p:cNvSpPr>
          <p:nvPr>
            <p:ph idx="1"/>
          </p:nvPr>
        </p:nvSpPr>
        <p:spPr>
          <a:xfrm>
            <a:off x="304800" y="1752601"/>
            <a:ext cx="8534400" cy="4373563"/>
          </a:xfrm>
          <a:prstGeom prst="rect">
            <a:avLst/>
          </a:prstGeom>
        </p:spPr>
        <p:txBody>
          <a:bodyPr rtlCol="0">
            <a:normAutofit/>
          </a:bodyPr>
          <a:lstStyle>
            <a:lvl1pPr>
              <a:spcBef>
                <a:spcPts val="800"/>
              </a:spcBef>
              <a:buFont typeface="Arial" pitchFamily="34" charset="0"/>
              <a:buChar char="•"/>
              <a:defRPr sz="2800">
                <a:latin typeface="Arial" pitchFamily="34" charset="0"/>
                <a:cs typeface="Arial" pitchFamily="34" charset="0"/>
              </a:defRPr>
            </a:lvl1pPr>
            <a:lvl2pPr>
              <a:spcBef>
                <a:spcPts val="800"/>
              </a:spcBef>
              <a:buFont typeface="Wingdings" pitchFamily="2" charset="2"/>
              <a:buChar char="§"/>
              <a:defRPr sz="2400">
                <a:latin typeface="Arial" pitchFamily="34" charset="0"/>
                <a:cs typeface="Arial" pitchFamily="34" charset="0"/>
              </a:defRPr>
            </a:lvl2pPr>
            <a:lvl3pPr>
              <a:spcBef>
                <a:spcPts val="800"/>
              </a:spcBef>
              <a:buFont typeface="Courier New" pitchFamily="49" charset="0"/>
              <a:buChar char="o"/>
              <a:defRPr sz="2000">
                <a:latin typeface="Arial" pitchFamily="34" charset="0"/>
                <a:cs typeface="Arial" pitchFamily="34" charset="0"/>
              </a:defRPr>
            </a:lvl3pPr>
            <a:lvl4pPr>
              <a:spcBef>
                <a:spcPts val="800"/>
              </a:spcBef>
              <a:buFont typeface="Wingdings" pitchFamily="2" charset="2"/>
              <a:buChar char="§"/>
              <a:defRPr sz="1800">
                <a:latin typeface="Arial" pitchFamily="34" charset="0"/>
                <a:cs typeface="Arial" pitchFamily="34" charset="0"/>
              </a:defRPr>
            </a:lvl4pPr>
            <a:lvl5pPr>
              <a:spcBef>
                <a:spcPts val="800"/>
              </a:spcBef>
              <a:buFont typeface="Arial" pitchFamily="34" charset="0"/>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a:xfrm>
            <a:off x="6553200" y="6400802"/>
            <a:ext cx="2133600" cy="365125"/>
          </a:xfrm>
        </p:spPr>
        <p:txBody>
          <a:bodyPr/>
          <a:lstStyle>
            <a:lvl1pPr>
              <a:defRPr>
                <a:solidFill>
                  <a:srgbClr val="660000"/>
                </a:solidFill>
              </a:defRPr>
            </a:lvl1pPr>
          </a:lstStyle>
          <a:p>
            <a:fld id="{67BAA746-E8F4-43C6-AE0B-0C907953BEAF}" type="slidenum">
              <a:rPr lang="en-US" altLang="en-US"/>
              <a:pPr/>
              <a:t>‹#›</a:t>
            </a:fld>
            <a:endParaRPr lang="en-US" altLang="en-US" dirty="0"/>
          </a:p>
        </p:txBody>
      </p:sp>
    </p:spTree>
    <p:extLst>
      <p:ext uri="{BB962C8B-B14F-4D97-AF65-F5344CB8AC3E}">
        <p14:creationId xmlns:p14="http://schemas.microsoft.com/office/powerpoint/2010/main" val="227502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dirty="0">
                <a:solidFill>
                  <a:srgbClr val="560000"/>
                </a:solidFill>
                <a:latin typeface="+mn-lt"/>
                <a:cs typeface="+mn-cs"/>
              </a:defRPr>
            </a:lvl1pPr>
          </a:lstStyle>
          <a:p>
            <a:pPr defTabSz="914400">
              <a:defRPr/>
            </a:pPr>
            <a:endParaRPr lang="en-US" dirty="0"/>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solidFill>
                  <a:srgbClr val="560000"/>
                </a:solidFill>
                <a:latin typeface="+mn-lt"/>
                <a:cs typeface="+mn-cs"/>
              </a:defRPr>
            </a:lvl1pPr>
          </a:lstStyle>
          <a:p>
            <a:pPr defTabSz="914400">
              <a:defRPr/>
            </a:pPr>
            <a:endParaRPr lang="en-US" dirty="0"/>
          </a:p>
        </p:txBody>
      </p:sp>
      <p:sp>
        <p:nvSpPr>
          <p:cNvPr id="4" name="Slide Number Placeholder 5"/>
          <p:cNvSpPr>
            <a:spLocks noGrp="1"/>
          </p:cNvSpPr>
          <p:nvPr>
            <p:ph type="sldNum" sz="quarter" idx="12"/>
          </p:nvPr>
        </p:nvSpPr>
        <p:spPr/>
        <p:txBody>
          <a:bodyPr/>
          <a:lstStyle>
            <a:lvl1pPr>
              <a:defRPr/>
            </a:lvl1pPr>
          </a:lstStyle>
          <a:p>
            <a:fld id="{CB4CCC71-9D8E-4BB4-9CDB-A0DD738B6F0D}" type="slidenum">
              <a:rPr lang="en-US" altLang="en-US"/>
              <a:pPr/>
              <a:t>‹#›</a:t>
            </a:fld>
            <a:endParaRPr lang="en-US" altLang="en-US" dirty="0"/>
          </a:p>
        </p:txBody>
      </p:sp>
    </p:spTree>
    <p:extLst>
      <p:ext uri="{BB962C8B-B14F-4D97-AF65-F5344CB8AC3E}">
        <p14:creationId xmlns:p14="http://schemas.microsoft.com/office/powerpoint/2010/main" val="145186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dirty="0"/>
              <a:t>Click to edit title</a:t>
            </a:r>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113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703E67-DBCB-4E66-87E4-B784BA85CBD6}" type="datetimeFigureOut">
              <a:rPr lang="en-US" smtClean="0"/>
              <a:t>3/10/18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428B1-1842-4614-B5A0-CEE9B05AD883}" type="slidenum">
              <a:rPr lang="en-US" smtClean="0"/>
              <a:t>‹#›</a:t>
            </a:fld>
            <a:endParaRPr lang="en-US"/>
          </a:p>
        </p:txBody>
      </p:sp>
    </p:spTree>
    <p:extLst>
      <p:ext uri="{BB962C8B-B14F-4D97-AF65-F5344CB8AC3E}">
        <p14:creationId xmlns:p14="http://schemas.microsoft.com/office/powerpoint/2010/main" val="971537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03E67-DBCB-4E66-87E4-B784BA85CBD6}" type="datetimeFigureOut">
              <a:rPr lang="en-US" smtClean="0"/>
              <a:t>3/10/18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428B1-1842-4614-B5A0-CEE9B05AD883}" type="slidenum">
              <a:rPr lang="en-US" smtClean="0"/>
              <a:t>‹#›</a:t>
            </a:fld>
            <a:endParaRPr lang="en-US"/>
          </a:p>
        </p:txBody>
      </p:sp>
    </p:spTree>
    <p:extLst>
      <p:ext uri="{BB962C8B-B14F-4D97-AF65-F5344CB8AC3E}">
        <p14:creationId xmlns:p14="http://schemas.microsoft.com/office/powerpoint/2010/main" val="1694171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11766" y="4984276"/>
            <a:ext cx="8218851" cy="1564477"/>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a:t>
            </a:r>
          </a:p>
        </p:txBody>
      </p:sp>
      <p:sp>
        <p:nvSpPr>
          <p:cNvPr id="12" name="Picture Placeholder 11"/>
          <p:cNvSpPr>
            <a:spLocks noGrp="1"/>
          </p:cNvSpPr>
          <p:nvPr>
            <p:ph type="pic" sz="quarter" idx="10"/>
          </p:nvPr>
        </p:nvSpPr>
        <p:spPr>
          <a:xfrm>
            <a:off x="0" y="0"/>
            <a:ext cx="9144000" cy="4683125"/>
          </a:xfrm>
        </p:spPr>
        <p:txBody>
          <a:bodyPr/>
          <a:lstStyle/>
          <a:p>
            <a:endParaRPr lang="en-US" dirty="0"/>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501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464344" y="705445"/>
            <a:ext cx="8215313" cy="1026914"/>
          </a:xfrm>
          <a:prstGeom prst="rect">
            <a:avLst/>
          </a:prstGeom>
        </p:spPr>
        <p:txBody>
          <a:bodyPr/>
          <a:lstStyle>
            <a:lvl1pPr>
              <a:defRPr sz="4359" spc="697"/>
            </a:lvl1pPr>
          </a:lstStyle>
          <a:p>
            <a:pPr lvl="0">
              <a:defRPr sz="1800" cap="none" spc="0">
                <a:solidFill>
                  <a:srgbClr val="000000"/>
                </a:solidFill>
              </a:defRPr>
            </a:pPr>
            <a:r>
              <a:rPr sz="4359" cap="all" spc="697">
                <a:solidFill>
                  <a:srgbClr val="FFFFFF"/>
                </a:solidFill>
              </a:rPr>
              <a:t>Title Text</a:t>
            </a:r>
          </a:p>
        </p:txBody>
      </p:sp>
      <p:sp>
        <p:nvSpPr>
          <p:cNvPr id="9" name="Shape 9"/>
          <p:cNvSpPr>
            <a:spLocks noGrp="1"/>
          </p:cNvSpPr>
          <p:nvPr>
            <p:ph type="body" idx="1"/>
          </p:nvPr>
        </p:nvSpPr>
        <p:spPr>
          <a:xfrm>
            <a:off x="464344" y="357187"/>
            <a:ext cx="8215313" cy="357188"/>
          </a:xfrm>
          <a:prstGeom prst="rect">
            <a:avLst/>
          </a:prstGeom>
        </p:spPr>
        <p:txBody>
          <a:bodyPr/>
          <a:lstStyle>
            <a:lvl1pPr marL="0" indent="0">
              <a:spcBef>
                <a:spcPts val="0"/>
              </a:spcBef>
              <a:buClrTx/>
              <a:buSzTx/>
              <a:buNone/>
              <a:defRPr sz="1687" cap="all" spc="270">
                <a:latin typeface="Avenir Book"/>
                <a:ea typeface="Avenir Book"/>
                <a:cs typeface="Avenir Book"/>
                <a:sym typeface="Avenir Book"/>
              </a:defRPr>
            </a:lvl1pPr>
            <a:lvl2pPr marL="0" indent="160729">
              <a:spcBef>
                <a:spcPts val="0"/>
              </a:spcBef>
              <a:buClrTx/>
              <a:buSzTx/>
              <a:buNone/>
              <a:defRPr sz="1687" cap="all" spc="270">
                <a:latin typeface="Avenir Book"/>
                <a:ea typeface="Avenir Book"/>
                <a:cs typeface="Avenir Book"/>
                <a:sym typeface="Avenir Book"/>
              </a:defRPr>
            </a:lvl2pPr>
            <a:lvl3pPr marL="0" indent="321457">
              <a:spcBef>
                <a:spcPts val="0"/>
              </a:spcBef>
              <a:buClrTx/>
              <a:buSzTx/>
              <a:buNone/>
              <a:defRPr sz="1687" cap="all" spc="270">
                <a:latin typeface="Avenir Book"/>
                <a:ea typeface="Avenir Book"/>
                <a:cs typeface="Avenir Book"/>
                <a:sym typeface="Avenir Book"/>
              </a:defRPr>
            </a:lvl3pPr>
            <a:lvl4pPr marL="0" indent="482186">
              <a:spcBef>
                <a:spcPts val="0"/>
              </a:spcBef>
              <a:buClrTx/>
              <a:buSzTx/>
              <a:buNone/>
              <a:defRPr sz="1687" cap="all" spc="270">
                <a:latin typeface="Avenir Book"/>
                <a:ea typeface="Avenir Book"/>
                <a:cs typeface="Avenir Book"/>
                <a:sym typeface="Avenir Book"/>
              </a:defRPr>
            </a:lvl4pPr>
            <a:lvl5pPr marL="0" indent="642915">
              <a:spcBef>
                <a:spcPts val="0"/>
              </a:spcBef>
              <a:buClrTx/>
              <a:buSzTx/>
              <a:buNone/>
              <a:defRPr sz="1687" cap="all" spc="270">
                <a:latin typeface="Avenir Book"/>
                <a:ea typeface="Avenir Book"/>
                <a:cs typeface="Avenir Book"/>
                <a:sym typeface="Avenir Book"/>
              </a:defRPr>
            </a:lvl5pPr>
          </a:lstStyle>
          <a:p>
            <a:pPr lvl="0">
              <a:defRPr sz="1800" cap="none" spc="0">
                <a:solidFill>
                  <a:srgbClr val="000000"/>
                </a:solidFill>
              </a:defRPr>
            </a:pPr>
            <a:r>
              <a:rPr sz="1687" cap="all" spc="270">
                <a:solidFill>
                  <a:srgbClr val="FFFFFF"/>
                </a:solidFill>
              </a:rPr>
              <a:t>Body Level One</a:t>
            </a:r>
          </a:p>
          <a:p>
            <a:pPr lvl="1">
              <a:defRPr sz="1800" cap="none" spc="0">
                <a:solidFill>
                  <a:srgbClr val="000000"/>
                </a:solidFill>
              </a:defRPr>
            </a:pPr>
            <a:r>
              <a:rPr sz="1687" cap="all" spc="270">
                <a:solidFill>
                  <a:srgbClr val="FFFFFF"/>
                </a:solidFill>
              </a:rPr>
              <a:t>Body Level Two</a:t>
            </a:r>
          </a:p>
          <a:p>
            <a:pPr lvl="2">
              <a:defRPr sz="1800" cap="none" spc="0">
                <a:solidFill>
                  <a:srgbClr val="000000"/>
                </a:solidFill>
              </a:defRPr>
            </a:pPr>
            <a:r>
              <a:rPr sz="1687" cap="all" spc="270">
                <a:solidFill>
                  <a:srgbClr val="FFFFFF"/>
                </a:solidFill>
              </a:rPr>
              <a:t>Body Level Three</a:t>
            </a:r>
          </a:p>
          <a:p>
            <a:pPr lvl="3">
              <a:defRPr sz="1800" cap="none" spc="0">
                <a:solidFill>
                  <a:srgbClr val="000000"/>
                </a:solidFill>
              </a:defRPr>
            </a:pPr>
            <a:r>
              <a:rPr sz="1687" cap="all" spc="270">
                <a:solidFill>
                  <a:srgbClr val="FFFFFF"/>
                </a:solidFill>
              </a:rPr>
              <a:t>Body Level Four</a:t>
            </a:r>
          </a:p>
          <a:p>
            <a:pPr lvl="4">
              <a:defRPr sz="1800" cap="none" spc="0">
                <a:solidFill>
                  <a:srgbClr val="000000"/>
                </a:solidFill>
              </a:defRPr>
            </a:pPr>
            <a:r>
              <a:rPr sz="1687" cap="all" spc="270">
                <a:solidFill>
                  <a:srgbClr val="FFFFFF"/>
                </a:solidFill>
              </a:rPr>
              <a:t>Body Level Five</a:t>
            </a:r>
          </a:p>
        </p:txBody>
      </p:sp>
    </p:spTree>
    <p:extLst>
      <p:ext uri="{BB962C8B-B14F-4D97-AF65-F5344CB8AC3E}">
        <p14:creationId xmlns:p14="http://schemas.microsoft.com/office/powerpoint/2010/main" val="80446482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4852" y="4402163"/>
            <a:ext cx="7772400" cy="1470025"/>
          </a:xfrm>
        </p:spPr>
        <p:txBody>
          <a:bodyPr anchor="t"/>
          <a:lstStyle>
            <a:lvl1pPr algn="l">
              <a:defRPr>
                <a:solidFill>
                  <a:srgbClr val="58585B"/>
                </a:solidFill>
                <a:latin typeface="Helvetica"/>
              </a:defRPr>
            </a:lvl1pPr>
          </a:lstStyle>
          <a:p>
            <a:r>
              <a:rPr lang="en-US" dirty="0"/>
              <a:t>Click to edit title</a:t>
            </a:r>
          </a:p>
        </p:txBody>
      </p:sp>
      <p:sp>
        <p:nvSpPr>
          <p:cNvPr id="3" name="Slide Number Placeholder 4"/>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43044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b="1" dirty="0">
              <a:solidFill>
                <a:srgbClr val="560000"/>
              </a:solidFill>
            </a:endParaRPr>
          </a:p>
        </p:txBody>
      </p:sp>
      <p:sp>
        <p:nvSpPr>
          <p:cNvPr id="4" name="Rectangle 3"/>
          <p:cNvSpPr/>
          <p:nvPr/>
        </p:nvSpPr>
        <p:spPr>
          <a:xfrm>
            <a:off x="0" y="3733800"/>
            <a:ext cx="9144000" cy="31242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2022477"/>
            <a:ext cx="33528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flipV="1">
            <a:off x="0" y="6811965"/>
            <a:ext cx="9144000" cy="46037"/>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13" name="Title Placeholder 1"/>
          <p:cNvSpPr>
            <a:spLocks noGrp="1"/>
          </p:cNvSpPr>
          <p:nvPr>
            <p:ph type="title"/>
          </p:nvPr>
        </p:nvSpPr>
        <p:spPr>
          <a:xfrm>
            <a:off x="304800" y="4038600"/>
            <a:ext cx="8534400" cy="609600"/>
          </a:xfrm>
          <a:prstGeom prst="rect">
            <a:avLst/>
          </a:prstGeom>
        </p:spPr>
        <p:txBody>
          <a:bodyPr anchor="b" anchorCtr="0"/>
          <a:lstStyle>
            <a:lvl1pPr>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6645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6553200" y="6400800"/>
            <a:ext cx="2133600" cy="349250"/>
          </a:xfrm>
        </p:spPr>
        <p:txBody>
          <a:bodyPr/>
          <a:lstStyle>
            <a:lvl1pPr>
              <a:defRPr>
                <a:solidFill>
                  <a:srgbClr val="701400"/>
                </a:solidFill>
              </a:defRPr>
            </a:lvl1pPr>
          </a:lstStyle>
          <a:p>
            <a:fld id="{647F7E6F-8FB5-4F6C-B5FB-1C8A02FA70CA}" type="slidenum">
              <a:rPr lang="en-US" altLang="en-US"/>
              <a:pPr/>
              <a:t>‹#›</a:t>
            </a:fld>
            <a:endParaRPr lang="en-US" altLang="en-US" dirty="0"/>
          </a:p>
        </p:txBody>
      </p:sp>
    </p:spTree>
    <p:extLst>
      <p:ext uri="{BB962C8B-B14F-4D97-AF65-F5344CB8AC3E}">
        <p14:creationId xmlns:p14="http://schemas.microsoft.com/office/powerpoint/2010/main" val="241512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10"/>
          </p:nvPr>
        </p:nvSpPr>
        <p:spPr>
          <a:xfrm>
            <a:off x="6553200" y="6400802"/>
            <a:ext cx="2133600" cy="288925"/>
          </a:xfrm>
        </p:spPr>
        <p:txBody>
          <a:bodyPr/>
          <a:lstStyle>
            <a:lvl1pPr>
              <a:defRPr>
                <a:solidFill>
                  <a:srgbClr val="701400"/>
                </a:solidFill>
              </a:defRPr>
            </a:lvl1pPr>
          </a:lstStyle>
          <a:p>
            <a:fld id="{0F89E143-FC6E-46C4-A3EB-D7507DA59D45}" type="slidenum">
              <a:rPr lang="en-US" altLang="en-US"/>
              <a:pPr/>
              <a:t>‹#›</a:t>
            </a:fld>
            <a:endParaRPr lang="en-US" altLang="en-US" dirty="0"/>
          </a:p>
        </p:txBody>
      </p:sp>
    </p:spTree>
    <p:extLst>
      <p:ext uri="{BB962C8B-B14F-4D97-AF65-F5344CB8AC3E}">
        <p14:creationId xmlns:p14="http://schemas.microsoft.com/office/powerpoint/2010/main" val="361901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endParaRPr lang="en-US" dirty="0"/>
          </a:p>
        </p:txBody>
      </p:sp>
      <p:sp>
        <p:nvSpPr>
          <p:cNvPr id="4" name="Slide Number Placeholder 4"/>
          <p:cNvSpPr>
            <a:spLocks noGrp="1"/>
          </p:cNvSpPr>
          <p:nvPr>
            <p:ph type="sldNum" sz="quarter" idx="10"/>
          </p:nvPr>
        </p:nvSpPr>
        <p:spPr>
          <a:xfrm>
            <a:off x="6553200" y="6400802"/>
            <a:ext cx="2133600" cy="365125"/>
          </a:xfrm>
        </p:spPr>
        <p:txBody>
          <a:bodyPr/>
          <a:lstStyle>
            <a:lvl1pPr>
              <a:defRPr>
                <a:solidFill>
                  <a:srgbClr val="701400"/>
                </a:solidFill>
              </a:defRPr>
            </a:lvl1pPr>
          </a:lstStyle>
          <a:p>
            <a:fld id="{3C57D8CA-CA83-470A-9009-27B4C3C56187}" type="slidenum">
              <a:rPr lang="en-US" altLang="en-US"/>
              <a:pPr/>
              <a:t>‹#›</a:t>
            </a:fld>
            <a:endParaRPr lang="en-US" altLang="en-US" dirty="0"/>
          </a:p>
        </p:txBody>
      </p:sp>
    </p:spTree>
    <p:extLst>
      <p:ext uri="{BB962C8B-B14F-4D97-AF65-F5344CB8AC3E}">
        <p14:creationId xmlns:p14="http://schemas.microsoft.com/office/powerpoint/2010/main" val="389246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457200" y="1371600"/>
            <a:ext cx="3017838"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a:xfrm>
            <a:off x="457201" y="273050"/>
            <a:ext cx="3008313" cy="1162050"/>
          </a:xfrm>
        </p:spPr>
        <p:txBody>
          <a:bodyPr anchor="b">
            <a:scene3d>
              <a:camera prst="orthographicFront"/>
              <a:lightRig rig="threePt" dir="t"/>
            </a:scene3d>
            <a:sp3d extrusionH="57150">
              <a:bevelT w="38100" h="38100"/>
            </a:sp3d>
          </a:bodyPr>
          <a:lstStyle>
            <a:lvl1pPr algn="l">
              <a:defRPr sz="2000" b="1">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fld id="{DE38C1CC-FB0E-439C-8620-CE9CC387FFEE}" type="datetimeFigureOut">
              <a:rPr lang="en-US"/>
              <a:pPr defTabSz="914400">
                <a:defRPr/>
              </a:pPr>
              <a:t>3/10/18</a:t>
            </a:fld>
            <a:endParaRPr lang="en-US" dirty="0"/>
          </a:p>
        </p:txBody>
      </p:sp>
      <p:sp>
        <p:nvSpPr>
          <p:cNvPr id="7"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8" name="Slide Number Placeholder 6"/>
          <p:cNvSpPr>
            <a:spLocks noGrp="1"/>
          </p:cNvSpPr>
          <p:nvPr>
            <p:ph type="sldNum" sz="quarter" idx="12"/>
          </p:nvPr>
        </p:nvSpPr>
        <p:spPr>
          <a:xfrm>
            <a:off x="6553200" y="6400802"/>
            <a:ext cx="2133600" cy="365125"/>
          </a:xfrm>
        </p:spPr>
        <p:txBody>
          <a:bodyPr/>
          <a:lstStyle>
            <a:lvl1pPr>
              <a:defRPr>
                <a:solidFill>
                  <a:srgbClr val="701400"/>
                </a:solidFill>
              </a:defRPr>
            </a:lvl1pPr>
          </a:lstStyle>
          <a:p>
            <a:fld id="{28846A7E-2974-4423-B0A7-0999C14D0A9F}" type="slidenum">
              <a:rPr lang="en-US" altLang="en-US"/>
              <a:pPr/>
              <a:t>‹#›</a:t>
            </a:fld>
            <a:endParaRPr lang="en-US" altLang="en-US" dirty="0"/>
          </a:p>
        </p:txBody>
      </p:sp>
    </p:spTree>
    <p:extLst>
      <p:ext uri="{BB962C8B-B14F-4D97-AF65-F5344CB8AC3E}">
        <p14:creationId xmlns:p14="http://schemas.microsoft.com/office/powerpoint/2010/main" val="244341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endParaRPr lang="en-US" altLang="en-US" sz="2400" dirty="0">
                <a:solidFill>
                  <a:srgbClr val="560000"/>
                </a:solidFill>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endParaRPr lang="en-US" altLang="en-US" sz="2400" dirty="0">
                <a:solidFill>
                  <a:srgbClr val="560000"/>
                </a:solidFill>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4416 w 4917"/>
                <a:gd name="T3" fmla="*/ 0 h 1000"/>
                <a:gd name="T4" fmla="*/ 4917 w 4917"/>
                <a:gd name="T5" fmla="*/ 500 h 1000"/>
                <a:gd name="T6" fmla="*/ 4417 w 4917"/>
                <a:gd name="T7" fmla="*/ 1000 h 1000"/>
                <a:gd name="T8" fmla="*/ 0 w 4917"/>
                <a:gd name="T9" fmla="*/ 1000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dirty="0">
                <a:solidFill>
                  <a:srgbClr val="560000"/>
                </a:solidFill>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US" dirty="0">
                <a:solidFill>
                  <a:srgbClr val="560000"/>
                </a:solidFill>
              </a:endParaRPr>
            </a:p>
          </p:txBody>
        </p:sp>
      </p:grpSp>
      <p:sp>
        <p:nvSpPr>
          <p:cNvPr id="8199" name="Rectangle 7"/>
          <p:cNvSpPr>
            <a:spLocks noGrp="1" noChangeArrowheads="1"/>
          </p:cNvSpPr>
          <p:nvPr>
            <p:ph type="ctrTitle"/>
          </p:nvPr>
        </p:nvSpPr>
        <p:spPr>
          <a:xfrm>
            <a:off x="228600" y="1427165"/>
            <a:ext cx="8077200" cy="1609725"/>
          </a:xfrm>
        </p:spPr>
        <p:txBody>
          <a:bodyPr/>
          <a:lstStyle>
            <a:lvl1pPr>
              <a:defRPr sz="4600"/>
            </a:lvl1pPr>
          </a:lstStyle>
          <a:p>
            <a:r>
              <a:rPr lang="en-US"/>
              <a:t>Click to edit Master title style</a:t>
            </a:r>
          </a:p>
        </p:txBody>
      </p:sp>
      <p:sp>
        <p:nvSpPr>
          <p:cNvPr id="820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10" name="Rectangle 10"/>
          <p:cNvSpPr>
            <a:spLocks noGrp="1" noChangeArrowheads="1"/>
          </p:cNvSpPr>
          <p:nvPr>
            <p:ph type="ftr" sz="quarter" idx="11"/>
          </p:nvPr>
        </p:nvSpPr>
        <p:spPr>
          <a:xfrm>
            <a:off x="3124200" y="6253163"/>
            <a:ext cx="2895600" cy="457200"/>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fld id="{1537EA35-FCD0-4DBA-BEDB-75C08A295805}" type="slidenum">
              <a:rPr lang="en-US" altLang="en-US"/>
              <a:pPr/>
              <a:t>‹#›</a:t>
            </a:fld>
            <a:endParaRPr lang="en-US" altLang="en-US" dirty="0"/>
          </a:p>
        </p:txBody>
      </p:sp>
    </p:spTree>
    <p:extLst>
      <p:ext uri="{BB962C8B-B14F-4D97-AF65-F5344CB8AC3E}">
        <p14:creationId xmlns:p14="http://schemas.microsoft.com/office/powerpoint/2010/main" val="2629743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4.png"/><Relationship Id="rId5" Type="http://schemas.openxmlformats.org/officeDocument/2006/relationships/slideLayout" Target="../slideLayouts/slideLayout8.xml"/><Relationship Id="rId10" Type="http://schemas.openxmlformats.org/officeDocument/2006/relationships/image" Target="../media/image3.jpeg"/><Relationship Id="rId4" Type="http://schemas.openxmlformats.org/officeDocument/2006/relationships/slideLayout" Target="../slideLayouts/slideLayout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0"/>
            <a:endParaRPr lang="en-US" dirty="0"/>
          </a:p>
        </p:txBody>
      </p:sp>
      <p:pic>
        <p:nvPicPr>
          <p:cNvPr id="7" name="Picture 6" descr="Slide Template.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 y="6126163"/>
            <a:ext cx="9157511" cy="154550"/>
          </a:xfrm>
          <a:prstGeom prst="rect">
            <a:avLst/>
          </a:prstGeom>
          <a:solidFill>
            <a:srgbClr val="AF1F2C"/>
          </a:solidFill>
        </p:spPr>
      </p:pic>
      <p:sp>
        <p:nvSpPr>
          <p:cNvPr id="5"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1190331377"/>
      </p:ext>
    </p:extLst>
  </p:cSld>
  <p:clrMap bg1="lt1" tx1="dk1" bg2="lt2" tx2="dk2" accent1="accent1" accent2="accent2" accent3="accent3" accent4="accent4" accent5="accent5" accent6="accent6" hlink="hlink" folHlink="folHlink"/>
  <p:sldLayoutIdLst>
    <p:sldLayoutId id="2147483650" r:id="rId1"/>
    <p:sldLayoutId id="2147483762" r:id="rId2"/>
  </p:sldLayoutIdLst>
  <p:hf hdr="0" ftr="0" dt="0"/>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01128" y="4379065"/>
            <a:ext cx="7885672" cy="1747098"/>
          </a:xfrm>
          <a:prstGeom prst="rect">
            <a:avLst/>
          </a:prstGeom>
        </p:spPr>
        <p:txBody>
          <a:bodyPr vert="horz" lIns="91440" tIns="45720" rIns="91440" bIns="45720" rtlCol="0">
            <a:normAutofit/>
          </a:bodyPr>
          <a:lstStyle/>
          <a:p>
            <a:pPr lvl="0"/>
            <a:r>
              <a:rPr lang="en-US" dirty="0"/>
              <a:t>Click to edit title</a:t>
            </a:r>
          </a:p>
        </p:txBody>
      </p:sp>
      <p:pic>
        <p:nvPicPr>
          <p:cNvPr id="7" name="Picture 6" descr="Slide Template.png"/>
          <p:cNvPicPr>
            <a:picLocks noChangeAspect="1"/>
          </p:cNvPicPr>
          <p:nvPr userDrawn="1"/>
        </p:nvPicPr>
        <p:blipFill rotWithShape="1">
          <a:blip r:embed="rId3" cstate="email">
            <a:extLst>
              <a:ext uri="{28A0092B-C50C-407E-A947-70E740481C1C}">
                <a14:useLocalDpi xmlns:a14="http://schemas.microsoft.com/office/drawing/2010/main"/>
              </a:ext>
            </a:extLst>
          </a:blip>
          <a:srcRect b="4613"/>
          <a:stretch/>
        </p:blipFill>
        <p:spPr>
          <a:xfrm>
            <a:off x="-40536" y="-13510"/>
            <a:ext cx="9211560" cy="4246843"/>
          </a:xfrm>
          <a:prstGeom prst="rect">
            <a:avLst/>
          </a:prstGeom>
          <a:solidFill>
            <a:srgbClr val="B11F30"/>
          </a:solidFill>
        </p:spPr>
      </p:pic>
      <p:sp>
        <p:nvSpPr>
          <p:cNvPr id="4" name="Slide Number Placeholder 3"/>
          <p:cNvSpPr>
            <a:spLocks noGrp="1"/>
          </p:cNvSpPr>
          <p:nvPr>
            <p:ph type="sldNum" sz="quarter" idx="4"/>
          </p:nvPr>
        </p:nvSpPr>
        <p:spPr>
          <a:xfrm>
            <a:off x="0" y="6492875"/>
            <a:ext cx="3429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35D4A53D-EB96-447E-9477-8A7CA2AD73C7}" type="slidenum">
              <a:rPr lang="en-US" smtClean="0"/>
              <a:pPr/>
              <a:t>‹#›</a:t>
            </a:fld>
            <a:endParaRPr lang="en-US" dirty="0"/>
          </a:p>
        </p:txBody>
      </p:sp>
    </p:spTree>
    <p:extLst>
      <p:ext uri="{BB962C8B-B14F-4D97-AF65-F5344CB8AC3E}">
        <p14:creationId xmlns:p14="http://schemas.microsoft.com/office/powerpoint/2010/main" val="1678178126"/>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400" kern="1200">
          <a:solidFill>
            <a:srgbClr val="58585B"/>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98989"/>
                </a:solidFill>
              </a:defRPr>
            </a:lvl1pPr>
          </a:lstStyle>
          <a:p>
            <a:pPr defTabSz="914400"/>
            <a:fld id="{F907C71B-639C-487D-98C9-6D7F7391A03D}" type="slidenum">
              <a:rPr lang="en-US" altLang="en-US"/>
              <a:pPr defTabSz="914400"/>
              <a:t>‹#›</a:t>
            </a:fld>
            <a:endParaRPr lang="en-US" altLang="en-US" dirty="0"/>
          </a:p>
        </p:txBody>
      </p:sp>
      <p:sp>
        <p:nvSpPr>
          <p:cNvPr id="7" name="Rectangle 6"/>
          <p:cNvSpPr/>
          <p:nvPr/>
        </p:nvSpPr>
        <p:spPr>
          <a:xfrm>
            <a:off x="0" y="6461125"/>
            <a:ext cx="3733800" cy="2286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9" name="Rectangle 8"/>
          <p:cNvSpPr/>
          <p:nvPr/>
        </p:nvSpPr>
        <p:spPr>
          <a:xfrm>
            <a:off x="5867400" y="6461125"/>
            <a:ext cx="3276600" cy="2286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pic>
        <p:nvPicPr>
          <p:cNvPr id="2055" name="Picture 9" descr="clasp-primary.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38601" y="6072188"/>
            <a:ext cx="15382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flipV="1">
            <a:off x="0" y="0"/>
            <a:ext cx="9144000" cy="46038"/>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057" name="Rectangle 11"/>
          <p:cNvSpPr>
            <a:spLocks noChangeArrowheads="1"/>
          </p:cNvSpPr>
          <p:nvPr/>
        </p:nvSpPr>
        <p:spPr bwMode="auto">
          <a:xfrm>
            <a:off x="152401" y="6492875"/>
            <a:ext cx="1244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660000"/>
                </a:solidFill>
              </a:rPr>
              <a:t>www.clasp.org</a:t>
            </a:r>
          </a:p>
        </p:txBody>
      </p:sp>
    </p:spTree>
    <p:extLst>
      <p:ext uri="{BB962C8B-B14F-4D97-AF65-F5344CB8AC3E}">
        <p14:creationId xmlns:p14="http://schemas.microsoft.com/office/powerpoint/2010/main" val="70112822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ctr" rtl="0" eaLnBrk="1" fontAlgn="base" hangingPunct="1">
        <a:spcBef>
          <a:spcPct val="0"/>
        </a:spcBef>
        <a:spcAft>
          <a:spcPct val="0"/>
        </a:spcAft>
        <a:defRPr sz="4000" b="1" kern="1200">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1" fontAlgn="base" hangingPunct="1">
        <a:spcBef>
          <a:spcPct val="0"/>
        </a:spcBef>
        <a:spcAft>
          <a:spcPct val="0"/>
        </a:spcAft>
        <a:defRPr sz="4000" b="1">
          <a:solidFill>
            <a:schemeClr val="accent1"/>
          </a:solidFill>
          <a:latin typeface="Arial" panose="020B0604020202020204" pitchFamily="34" charset="0"/>
        </a:defRPr>
      </a:lvl2pPr>
      <a:lvl3pPr algn="ctr" rtl="0" eaLnBrk="1" fontAlgn="base" hangingPunct="1">
        <a:spcBef>
          <a:spcPct val="0"/>
        </a:spcBef>
        <a:spcAft>
          <a:spcPct val="0"/>
        </a:spcAft>
        <a:defRPr sz="4000" b="1">
          <a:solidFill>
            <a:schemeClr val="accent1"/>
          </a:solidFill>
          <a:latin typeface="Arial" panose="020B0604020202020204" pitchFamily="34" charset="0"/>
        </a:defRPr>
      </a:lvl3pPr>
      <a:lvl4pPr algn="ctr" rtl="0" eaLnBrk="1" fontAlgn="base" hangingPunct="1">
        <a:spcBef>
          <a:spcPct val="0"/>
        </a:spcBef>
        <a:spcAft>
          <a:spcPct val="0"/>
        </a:spcAft>
        <a:defRPr sz="4000" b="1">
          <a:solidFill>
            <a:schemeClr val="accent1"/>
          </a:solidFill>
          <a:latin typeface="Arial" panose="020B0604020202020204" pitchFamily="34" charset="0"/>
        </a:defRPr>
      </a:lvl4pPr>
      <a:lvl5pPr algn="ctr" rtl="0" eaLnBrk="1" fontAlgn="base" hangingPunct="1">
        <a:spcBef>
          <a:spcPct val="0"/>
        </a:spcBef>
        <a:spcAft>
          <a:spcPct val="0"/>
        </a:spcAft>
        <a:defRPr sz="4000" b="1">
          <a:solidFill>
            <a:schemeClr val="accent1"/>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accent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400" kern="1200">
          <a:solidFill>
            <a:schemeClr val="accent1"/>
          </a:solidFill>
          <a:latin typeface="+mn-lt"/>
          <a:ea typeface="+mn-ea"/>
          <a:cs typeface="+mn-cs"/>
        </a:defRPr>
      </a:lvl2pPr>
      <a:lvl3pPr marL="1143000" indent="-228600" algn="l" rtl="0" eaLnBrk="1" fontAlgn="base" hangingPunct="1">
        <a:spcBef>
          <a:spcPct val="20000"/>
        </a:spcBef>
        <a:spcAft>
          <a:spcPct val="0"/>
        </a:spcAft>
        <a:buFont typeface="Courier New" panose="02070309020205020404" pitchFamily="49" charset="0"/>
        <a:buChar char="o"/>
        <a:defRPr sz="2000" kern="1200">
          <a:solidFill>
            <a:schemeClr val="accent1"/>
          </a:solidFill>
          <a:latin typeface="+mn-lt"/>
          <a:ea typeface="+mn-ea"/>
          <a:cs typeface="+mn-cs"/>
        </a:defRPr>
      </a:lvl3pPr>
      <a:lvl4pPr marL="1600200" indent="-228600" algn="l" rtl="0" eaLnBrk="1" fontAlgn="base" hangingPunct="1">
        <a:spcBef>
          <a:spcPct val="20000"/>
        </a:spcBef>
        <a:spcAft>
          <a:spcPct val="0"/>
        </a:spcAft>
        <a:buFont typeface="Wingdings" panose="05000000000000000000" pitchFamily="2" charset="2"/>
        <a:buChar char="§"/>
        <a:defRPr kern="1200">
          <a:solidFill>
            <a:schemeClr val="accent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0"/>
            <a:endParaRPr lang="en-US" dirty="0"/>
          </a:p>
        </p:txBody>
      </p:sp>
      <p:pic>
        <p:nvPicPr>
          <p:cNvPr id="7" name="Picture 6" descr="Slide Template.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6126163"/>
            <a:ext cx="9157511" cy="154550"/>
          </a:xfrm>
          <a:prstGeom prst="rect">
            <a:avLst/>
          </a:prstGeom>
          <a:solidFill>
            <a:srgbClr val="AF1F2C"/>
          </a:solidFill>
        </p:spPr>
      </p:pic>
      <p:sp>
        <p:nvSpPr>
          <p:cNvPr id="5"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B84E56B-342A-4DC0-9920-D07A8AAB693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6092481"/>
      </p:ext>
    </p:extLst>
  </p:cSld>
  <p:clrMap bg1="lt1" tx1="dk1" bg2="lt2" tx2="dk2" accent1="accent1" accent2="accent2" accent3="accent3" accent4="accent4" accent5="accent5" accent6="accent6" hlink="hlink" folHlink="folHlink"/>
  <p:sldLayoutIdLst>
    <p:sldLayoutId id="2147483696" r:id="rId1"/>
    <p:sldLayoutId id="2147483763" r:id="rId2"/>
    <p:sldLayoutId id="2147483764" r:id="rId3"/>
  </p:sldLayoutIdLst>
  <p:hf hdr="0" ftr="0" dt="0"/>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Content Placeholder 3" descr="Slide Templa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4656667"/>
            <a:ext cx="9174161" cy="2201333"/>
          </a:xfrm>
          <a:prstGeom prst="rect">
            <a:avLst/>
          </a:prstGeom>
          <a:solidFill>
            <a:schemeClr val="tx2"/>
          </a:solidFill>
        </p:spPr>
      </p:pic>
      <p:sp>
        <p:nvSpPr>
          <p:cNvPr id="3" name="Text Placeholder 2"/>
          <p:cNvSpPr>
            <a:spLocks noGrp="1"/>
          </p:cNvSpPr>
          <p:nvPr>
            <p:ph type="body" idx="1"/>
          </p:nvPr>
        </p:nvSpPr>
        <p:spPr>
          <a:xfrm>
            <a:off x="499227" y="4987637"/>
            <a:ext cx="8229600" cy="1455278"/>
          </a:xfrm>
          <a:prstGeom prst="rect">
            <a:avLst/>
          </a:prstGeom>
        </p:spPr>
        <p:txBody>
          <a:bodyPr vert="horz" lIns="91440" tIns="45720" rIns="91440" bIns="45720" rtlCol="0">
            <a:normAutofit/>
          </a:bodyPr>
          <a:lstStyle/>
          <a:p>
            <a:pPr lvl="0"/>
            <a:r>
              <a:rPr lang="en-US" dirty="0"/>
              <a:t>Click to edit text</a:t>
            </a:r>
          </a:p>
        </p:txBody>
      </p:sp>
      <p:sp>
        <p:nvSpPr>
          <p:cNvPr id="4" name="Slide Number Placeholder 3"/>
          <p:cNvSpPr>
            <a:spLocks noGrp="1"/>
          </p:cNvSpPr>
          <p:nvPr>
            <p:ph type="sldNum" sz="quarter" idx="4"/>
          </p:nvPr>
        </p:nvSpPr>
        <p:spPr>
          <a:xfrm>
            <a:off x="-30161" y="0"/>
            <a:ext cx="363536"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F84AE24-846E-4A1C-B0B1-0E6945328E2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50146608"/>
      </p:ext>
    </p:extLst>
  </p:cSld>
  <p:clrMap bg1="lt1" tx1="dk1" bg2="lt2" tx2="dk2" accent1="accent1" accent2="accent2" accent3="accent3" accent4="accent4" accent5="accent5" accent6="accent6" hlink="hlink" folHlink="folHlink"/>
  <p:sldLayoutIdLst>
    <p:sldLayoutId id="214748376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chemeClr val="bg1"/>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uze.me/30204806"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west.typewell.com/faelapgb"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results.org/issues/appropriations"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results.org/lettersgetlou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results.org/realchange" TargetMode="External"/><Relationship Id="rId2" Type="http://schemas.openxmlformats.org/officeDocument/2006/relationships/hyperlink" Target="https://tinyurl.com/GapFunding"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fuze.me/35703902"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mailto:lmarchal@results.org" TargetMode="External"/><Relationship Id="rId2" Type="http://schemas.openxmlformats.org/officeDocument/2006/relationships/hyperlink" Target="https://www.eventbrite.com/e/hiv-101-tickets-31936828915"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0500" y="4325113"/>
            <a:ext cx="8670696" cy="2230962"/>
          </a:xfrm>
          <a:prstGeom prst="rect">
            <a:avLst/>
          </a:prstGeom>
        </p:spPr>
        <p:txBody>
          <a:bodyPr/>
          <a:lstStyle>
            <a:lvl1pPr algn="l" defTabSz="457200" rtl="0" eaLnBrk="1" latinLnBrk="0" hangingPunct="1">
              <a:spcBef>
                <a:spcPct val="0"/>
              </a:spcBef>
              <a:buNone/>
              <a:defRPr sz="4400" kern="1200">
                <a:solidFill>
                  <a:srgbClr val="58585B"/>
                </a:solidFill>
                <a:latin typeface="Helvetica"/>
                <a:ea typeface="+mj-ea"/>
                <a:cs typeface="+mj-cs"/>
              </a:defRPr>
            </a:lvl1pPr>
          </a:lstStyle>
          <a:p>
            <a:pPr fontAlgn="auto">
              <a:lnSpc>
                <a:spcPct val="114000"/>
              </a:lnSpc>
              <a:spcBef>
                <a:spcPts val="600"/>
              </a:spcBef>
              <a:spcAft>
                <a:spcPts val="0"/>
              </a:spcAft>
              <a:defRPr/>
            </a:pPr>
            <a:r>
              <a:rPr lang="en-US" altLang="en-US" sz="2400" b="1" dirty="0">
                <a:latin typeface="Helvetica" panose="020B0604020202020204" pitchFamily="34" charset="0"/>
                <a:cs typeface="Helvetica" panose="020B0604020202020204" pitchFamily="34" charset="0"/>
              </a:rPr>
              <a:t>RESULTS March 2018 Global National Webinar</a:t>
            </a:r>
          </a:p>
          <a:p>
            <a:pPr fontAlgn="auto">
              <a:lnSpc>
                <a:spcPct val="114000"/>
              </a:lnSpc>
              <a:spcBef>
                <a:spcPts val="0"/>
              </a:spcBef>
              <a:spcAft>
                <a:spcPts val="600"/>
              </a:spcAft>
              <a:defRPr/>
            </a:pPr>
            <a:r>
              <a:rPr lang="en-US" altLang="en-US" sz="2000" b="1" dirty="0">
                <a:solidFill>
                  <a:srgbClr val="B01F2D"/>
                </a:solidFill>
                <a:latin typeface="Helvetica" panose="020B0604020202020204" pitchFamily="34" charset="0"/>
                <a:cs typeface="Helvetica" panose="020B0604020202020204" pitchFamily="34" charset="0"/>
              </a:rPr>
              <a:t>Tuberculosis: 2018 Is An Opportunity for Real Progress</a:t>
            </a:r>
          </a:p>
          <a:p>
            <a:pPr fontAlgn="auto">
              <a:lnSpc>
                <a:spcPct val="114000"/>
              </a:lnSpc>
              <a:spcBef>
                <a:spcPts val="0"/>
              </a:spcBef>
              <a:spcAft>
                <a:spcPts val="600"/>
              </a:spcAft>
              <a:defRPr/>
            </a:pPr>
            <a:endParaRPr lang="en-US" altLang="en-US" sz="2400" b="1" dirty="0">
              <a:solidFill>
                <a:srgbClr val="B01F2D"/>
              </a:solidFill>
              <a:latin typeface="Helvetica" panose="020B0604020202020204" pitchFamily="34" charset="0"/>
              <a:cs typeface="Helvetica" panose="020B0604020202020204" pitchFamily="34" charset="0"/>
            </a:endParaRPr>
          </a:p>
          <a:p>
            <a:pPr>
              <a:lnSpc>
                <a:spcPct val="114000"/>
              </a:lnSpc>
              <a:spcBef>
                <a:spcPts val="0"/>
              </a:spcBef>
              <a:spcAft>
                <a:spcPts val="600"/>
              </a:spcAft>
              <a:defRPr/>
            </a:pPr>
            <a:r>
              <a:rPr lang="en-US" sz="1800" u="sng" dirty="0">
                <a:hlinkClick r:id="rId3"/>
              </a:rPr>
              <a:t>http://fuze.me/30204806</a:t>
            </a:r>
            <a:r>
              <a:rPr lang="en-US" sz="1800" b="1" dirty="0"/>
              <a:t>, or </a:t>
            </a:r>
            <a:r>
              <a:rPr lang="en-US" sz="1800" dirty="0"/>
              <a:t>dial (201) 479-4595, meeting ID 30204806.</a:t>
            </a:r>
          </a:p>
          <a:p>
            <a:pPr fontAlgn="auto">
              <a:lnSpc>
                <a:spcPct val="114000"/>
              </a:lnSpc>
              <a:spcBef>
                <a:spcPts val="0"/>
              </a:spcBef>
              <a:spcAft>
                <a:spcPts val="600"/>
              </a:spcAft>
              <a:defRPr/>
            </a:pPr>
            <a:r>
              <a:rPr lang="en-US" altLang="en-US" sz="1800" i="1" dirty="0">
                <a:latin typeface="Helvetica" panose="020B0604020202020204" pitchFamily="34" charset="0"/>
                <a:cs typeface="Helvetica" panose="020B0604020202020204" pitchFamily="34" charset="0"/>
              </a:rPr>
              <a:t>Closed captioning: </a:t>
            </a:r>
            <a:r>
              <a:rPr lang="en-US" sz="1800" dirty="0">
                <a:hlinkClick r:id="rId4"/>
              </a:rPr>
              <a:t>http://west.typewell.com/faelapgb</a:t>
            </a:r>
            <a:br>
              <a:rPr lang="en-US" altLang="en-US" sz="1400" i="1" dirty="0">
                <a:latin typeface="+mn-lt"/>
              </a:rPr>
            </a:br>
            <a:endParaRPr lang="en-US" sz="1400" dirty="0">
              <a:latin typeface="+mn-lt"/>
            </a:endParaRPr>
          </a:p>
        </p:txBody>
      </p:sp>
    </p:spTree>
    <p:extLst>
      <p:ext uri="{BB962C8B-B14F-4D97-AF65-F5344CB8AC3E}">
        <p14:creationId xmlns:p14="http://schemas.microsoft.com/office/powerpoint/2010/main" val="133610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6"/>
          <p:cNvSpPr>
            <a:spLocks noGrp="1"/>
          </p:cNvSpPr>
          <p:nvPr>
            <p:ph type="sldNum" sz="quarter" idx="4294967295"/>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8585B"/>
                </a:solidFill>
                <a:latin typeface="Helvetica" charset="0"/>
              </a:defRPr>
            </a:lvl1pPr>
            <a:lvl2pPr marL="742950" indent="-285750">
              <a:spcBef>
                <a:spcPct val="20000"/>
              </a:spcBef>
              <a:buFont typeface="Courier New" pitchFamily="49" charset="0"/>
              <a:buChar char="o"/>
              <a:defRPr sz="2800">
                <a:solidFill>
                  <a:srgbClr val="58585B"/>
                </a:solidFill>
                <a:latin typeface="Helvetica" charset="0"/>
              </a:defRPr>
            </a:lvl2pPr>
            <a:lvl3pPr marL="1143000" indent="-228600">
              <a:spcBef>
                <a:spcPct val="20000"/>
              </a:spcBef>
              <a:buFont typeface="Arial" charset="0"/>
              <a:buChar char="•"/>
              <a:defRPr sz="2400">
                <a:solidFill>
                  <a:srgbClr val="58585B"/>
                </a:solidFill>
                <a:latin typeface="Helvetica" charset="0"/>
              </a:defRPr>
            </a:lvl3pPr>
            <a:lvl4pPr marL="1600200" indent="-228600">
              <a:spcBef>
                <a:spcPct val="20000"/>
              </a:spcBef>
              <a:buFont typeface="Courier New" pitchFamily="49" charset="0"/>
              <a:buChar char="o"/>
              <a:defRPr sz="2000">
                <a:solidFill>
                  <a:srgbClr val="58585B"/>
                </a:solidFill>
                <a:latin typeface="Helvetica" charset="0"/>
              </a:defRPr>
            </a:lvl4pPr>
            <a:lvl5pPr marL="2057400" indent="-228600">
              <a:spcBef>
                <a:spcPct val="20000"/>
              </a:spcBef>
              <a:buFont typeface="Arial"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charset="0"/>
              </a:defRPr>
            </a:lvl9pPr>
          </a:lstStyle>
          <a:p>
            <a:pPr>
              <a:spcBef>
                <a:spcPct val="0"/>
              </a:spcBef>
              <a:buFontTx/>
              <a:buNone/>
            </a:pPr>
            <a:fld id="{0C2F3EF4-838E-4AE3-99FF-7D32A336DC45}" type="slidenum">
              <a:rPr lang="en-US" altLang="en-US" sz="1400" smtClean="0">
                <a:solidFill>
                  <a:srgbClr val="898989"/>
                </a:solidFill>
              </a:rPr>
              <a:pPr>
                <a:spcBef>
                  <a:spcPct val="0"/>
                </a:spcBef>
                <a:buFontTx/>
                <a:buNone/>
              </a:pPr>
              <a:t>10</a:t>
            </a:fld>
            <a:endParaRPr lang="en-US" altLang="en-US" sz="1400" dirty="0">
              <a:solidFill>
                <a:srgbClr val="898989"/>
              </a:solidFill>
            </a:endParaRPr>
          </a:p>
        </p:txBody>
      </p:sp>
      <p:sp>
        <p:nvSpPr>
          <p:cNvPr id="6"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3" name="TextBox 2"/>
          <p:cNvSpPr txBox="1"/>
          <p:nvPr/>
        </p:nvSpPr>
        <p:spPr>
          <a:xfrm>
            <a:off x="3959525" y="973632"/>
            <a:ext cx="4641011" cy="1569660"/>
          </a:xfrm>
          <a:prstGeom prst="rect">
            <a:avLst/>
          </a:prstGeom>
          <a:noFill/>
        </p:spPr>
        <p:txBody>
          <a:bodyPr wrap="square" rtlCol="0">
            <a:spAutoFit/>
          </a:bodyPr>
          <a:lstStyle/>
          <a:p>
            <a:r>
              <a:rPr lang="en-US" sz="3200" b="1" dirty="0">
                <a:solidFill>
                  <a:schemeClr val="tx2"/>
                </a:solidFill>
                <a:latin typeface="Helvetica" panose="020B0604020202020204" pitchFamily="34" charset="0"/>
                <a:cs typeface="Helvetica" panose="020B0604020202020204" pitchFamily="34" charset="0"/>
              </a:rPr>
              <a:t>John Fawcett</a:t>
            </a:r>
          </a:p>
          <a:p>
            <a:r>
              <a:rPr lang="en-US" sz="3200" b="1" dirty="0">
                <a:solidFill>
                  <a:schemeClr val="tx2"/>
                </a:solidFill>
                <a:latin typeface="Helvetica" panose="020B0604020202020204" pitchFamily="34" charset="0"/>
                <a:cs typeface="Helvetica" panose="020B0604020202020204" pitchFamily="34" charset="0"/>
              </a:rPr>
              <a:t>Director, Global Policy and Advocacy</a:t>
            </a:r>
            <a:endParaRPr lang="en-US" sz="3200" b="1" dirty="0">
              <a:solidFill>
                <a:schemeClr val="accent1"/>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9052" y="973631"/>
            <a:ext cx="2694666" cy="4048095"/>
          </a:xfrm>
          <a:prstGeom prst="rect">
            <a:avLst/>
          </a:prstGeom>
        </p:spPr>
      </p:pic>
      <p:sp>
        <p:nvSpPr>
          <p:cNvPr id="5" name="TextBox 4"/>
          <p:cNvSpPr txBox="1"/>
          <p:nvPr/>
        </p:nvSpPr>
        <p:spPr>
          <a:xfrm>
            <a:off x="3959526" y="2441275"/>
            <a:ext cx="4252822" cy="461665"/>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Email: jfawcett@results.org</a:t>
            </a:r>
          </a:p>
        </p:txBody>
      </p:sp>
    </p:spTree>
    <p:extLst>
      <p:ext uri="{BB962C8B-B14F-4D97-AF65-F5344CB8AC3E}">
        <p14:creationId xmlns:p14="http://schemas.microsoft.com/office/powerpoint/2010/main" val="1982638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381" y="0"/>
            <a:ext cx="8229600" cy="1143000"/>
          </a:xfrm>
        </p:spPr>
        <p:txBody>
          <a:bodyPr>
            <a:normAutofit/>
          </a:bodyPr>
          <a:lstStyle/>
          <a:p>
            <a:r>
              <a:rPr lang="en-US" b="1" dirty="0"/>
              <a:t>FY19 Appropriations Letters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81737898"/>
              </p:ext>
            </p:extLst>
          </p:nvPr>
        </p:nvGraphicFramePr>
        <p:xfrm>
          <a:off x="0" y="1143000"/>
          <a:ext cx="9143999" cy="5275052"/>
        </p:xfrm>
        <a:graphic>
          <a:graphicData uri="http://schemas.openxmlformats.org/drawingml/2006/table">
            <a:tbl>
              <a:tblPr firstRow="1" bandRow="1">
                <a:tableStyleId>{21E4AEA4-8DFA-4A89-87EB-49C32662AFE0}</a:tableStyleId>
              </a:tblPr>
              <a:tblGrid>
                <a:gridCol w="2356338">
                  <a:extLst>
                    <a:ext uri="{9D8B030D-6E8A-4147-A177-3AD203B41FA5}">
                      <a16:colId xmlns:a16="http://schemas.microsoft.com/office/drawing/2014/main" val="20000"/>
                    </a:ext>
                  </a:extLst>
                </a:gridCol>
                <a:gridCol w="4325816">
                  <a:extLst>
                    <a:ext uri="{9D8B030D-6E8A-4147-A177-3AD203B41FA5}">
                      <a16:colId xmlns:a16="http://schemas.microsoft.com/office/drawing/2014/main" val="20001"/>
                    </a:ext>
                  </a:extLst>
                </a:gridCol>
                <a:gridCol w="898769">
                  <a:extLst>
                    <a:ext uri="{9D8B030D-6E8A-4147-A177-3AD203B41FA5}">
                      <a16:colId xmlns:a16="http://schemas.microsoft.com/office/drawing/2014/main" val="20002"/>
                    </a:ext>
                  </a:extLst>
                </a:gridCol>
                <a:gridCol w="1563076">
                  <a:extLst>
                    <a:ext uri="{9D8B030D-6E8A-4147-A177-3AD203B41FA5}">
                      <a16:colId xmlns:a16="http://schemas.microsoft.com/office/drawing/2014/main" val="20003"/>
                    </a:ext>
                  </a:extLst>
                </a:gridCol>
              </a:tblGrid>
              <a:tr h="417652">
                <a:tc>
                  <a:txBody>
                    <a:bodyPr/>
                    <a:lstStyle/>
                    <a:p>
                      <a:r>
                        <a:rPr lang="en-US" dirty="0"/>
                        <a:t>Issue</a:t>
                      </a:r>
                    </a:p>
                  </a:txBody>
                  <a:tcPr/>
                </a:tc>
                <a:tc>
                  <a:txBody>
                    <a:bodyPr/>
                    <a:lstStyle/>
                    <a:p>
                      <a:r>
                        <a:rPr lang="en-US" dirty="0"/>
                        <a:t>Leads</a:t>
                      </a:r>
                    </a:p>
                  </a:txBody>
                  <a:tcPr/>
                </a:tc>
                <a:tc>
                  <a:txBody>
                    <a:bodyPr/>
                    <a:lstStyle/>
                    <a:p>
                      <a:r>
                        <a:rPr lang="en-US" dirty="0"/>
                        <a:t>Signers</a:t>
                      </a:r>
                    </a:p>
                  </a:txBody>
                  <a:tcPr/>
                </a:tc>
                <a:tc>
                  <a:txBody>
                    <a:bodyPr/>
                    <a:lstStyle/>
                    <a:p>
                      <a:r>
                        <a:rPr lang="en-US" dirty="0"/>
                        <a:t>Deadline</a:t>
                      </a:r>
                    </a:p>
                  </a:txBody>
                  <a:tcPr/>
                </a:tc>
                <a:extLst>
                  <a:ext uri="{0D108BD9-81ED-4DB2-BD59-A6C34878D82A}">
                    <a16:rowId xmlns:a16="http://schemas.microsoft.com/office/drawing/2014/main" val="10000"/>
                  </a:ext>
                </a:extLst>
              </a:tr>
              <a:tr h="1032369">
                <a:tc>
                  <a:txBody>
                    <a:bodyPr/>
                    <a:lstStyle/>
                    <a:p>
                      <a:r>
                        <a:rPr lang="en-US" sz="2600" dirty="0"/>
                        <a:t>Basic Education</a:t>
                      </a:r>
                      <a:r>
                        <a:rPr lang="en-US" sz="2600" baseline="0" dirty="0"/>
                        <a:t> and GPE</a:t>
                      </a:r>
                      <a:endParaRPr lang="en-US" sz="2600" dirty="0"/>
                    </a:p>
                  </a:txBody>
                  <a:tcPr/>
                </a:tc>
                <a:tc>
                  <a:txBody>
                    <a:bodyPr/>
                    <a:lstStyle/>
                    <a:p>
                      <a:r>
                        <a:rPr lang="de-DE" sz="2600" dirty="0"/>
                        <a:t>Reichert (R-WA),</a:t>
                      </a:r>
                      <a:r>
                        <a:rPr lang="de-DE" sz="2600" baseline="0" dirty="0"/>
                        <a:t> </a:t>
                      </a:r>
                      <a:r>
                        <a:rPr lang="de-DE" sz="2600" dirty="0"/>
                        <a:t>Quigley (D-IL)</a:t>
                      </a:r>
                      <a:endParaRPr lang="en-US" sz="2600" dirty="0"/>
                    </a:p>
                  </a:txBody>
                  <a:tcPr/>
                </a:tc>
                <a:tc>
                  <a:txBody>
                    <a:bodyPr/>
                    <a:lstStyle/>
                    <a:p>
                      <a:r>
                        <a:rPr lang="en-US" sz="2600" dirty="0"/>
                        <a:t>58</a:t>
                      </a:r>
                    </a:p>
                  </a:txBody>
                  <a:tcPr/>
                </a:tc>
                <a:tc>
                  <a:txBody>
                    <a:bodyPr/>
                    <a:lstStyle/>
                    <a:p>
                      <a:r>
                        <a:rPr lang="en-US" sz="2600" strike="sngStrike" baseline="0" dirty="0"/>
                        <a:t>March 9</a:t>
                      </a:r>
                    </a:p>
                    <a:p>
                      <a:r>
                        <a:rPr lang="en-US" sz="2600" dirty="0"/>
                        <a:t>March 12</a:t>
                      </a:r>
                    </a:p>
                  </a:txBody>
                  <a:tcPr/>
                </a:tc>
                <a:extLst>
                  <a:ext uri="{0D108BD9-81ED-4DB2-BD59-A6C34878D82A}">
                    <a16:rowId xmlns:a16="http://schemas.microsoft.com/office/drawing/2014/main" val="10001"/>
                  </a:ext>
                </a:extLst>
              </a:tr>
              <a:tr h="1945597">
                <a:tc>
                  <a:txBody>
                    <a:bodyPr/>
                    <a:lstStyle/>
                    <a:p>
                      <a:r>
                        <a:rPr lang="en-US" sz="2600" dirty="0"/>
                        <a:t>Maternal and Child Health, Gavi, and Nutrition</a:t>
                      </a:r>
                    </a:p>
                  </a:txBody>
                  <a:tcPr/>
                </a:tc>
                <a:tc>
                  <a:txBody>
                    <a:bodyPr/>
                    <a:lstStyle/>
                    <a:p>
                      <a:r>
                        <a:rPr lang="en-US" sz="2600" dirty="0"/>
                        <a:t>Reichert (R-WA), McCollum (D-MN), Lee (D-CA),</a:t>
                      </a:r>
                      <a:r>
                        <a:rPr lang="en-US" sz="2600" baseline="0" dirty="0"/>
                        <a:t> </a:t>
                      </a:r>
                      <a:r>
                        <a:rPr lang="en-US" sz="2600" dirty="0" err="1"/>
                        <a:t>McCaul</a:t>
                      </a:r>
                      <a:r>
                        <a:rPr lang="en-US" sz="2600" dirty="0"/>
                        <a:t> (R-TX), Ross (R-FL), Donovan (R-NY), </a:t>
                      </a:r>
                      <a:r>
                        <a:rPr lang="en-US" sz="2600" dirty="0" err="1"/>
                        <a:t>Bera</a:t>
                      </a:r>
                      <a:r>
                        <a:rPr lang="en-US" sz="2600" dirty="0"/>
                        <a:t> (D-CA)</a:t>
                      </a:r>
                    </a:p>
                  </a:txBody>
                  <a:tcPr/>
                </a:tc>
                <a:tc>
                  <a:txBody>
                    <a:bodyPr/>
                    <a:lstStyle/>
                    <a:p>
                      <a:r>
                        <a:rPr lang="en-US" sz="2600" dirty="0"/>
                        <a:t>100</a:t>
                      </a:r>
                    </a:p>
                  </a:txBody>
                  <a:tcPr/>
                </a:tc>
                <a:tc>
                  <a:txBody>
                    <a:bodyPr/>
                    <a:lstStyle/>
                    <a:p>
                      <a:r>
                        <a:rPr lang="en-US" sz="2600" dirty="0"/>
                        <a:t>March 12</a:t>
                      </a:r>
                    </a:p>
                  </a:txBody>
                  <a:tcPr/>
                </a:tc>
                <a:extLst>
                  <a:ext uri="{0D108BD9-81ED-4DB2-BD59-A6C34878D82A}">
                    <a16:rowId xmlns:a16="http://schemas.microsoft.com/office/drawing/2014/main" val="10002"/>
                  </a:ext>
                </a:extLst>
              </a:tr>
              <a:tr h="939717">
                <a:tc>
                  <a:txBody>
                    <a:bodyPr/>
                    <a:lstStyle/>
                    <a:p>
                      <a:r>
                        <a:rPr lang="en-US" sz="2600" dirty="0"/>
                        <a:t>Global Fund and PEPFAR</a:t>
                      </a:r>
                    </a:p>
                  </a:txBody>
                  <a:tcPr/>
                </a:tc>
                <a:tc>
                  <a:txBody>
                    <a:bodyPr/>
                    <a:lstStyle/>
                    <a:p>
                      <a:r>
                        <a:rPr lang="en-US" sz="2600" dirty="0"/>
                        <a:t>Lee (D-CA), Ros-Lehtinen (R-FL)</a:t>
                      </a:r>
                    </a:p>
                  </a:txBody>
                  <a:tcPr/>
                </a:tc>
                <a:tc>
                  <a:txBody>
                    <a:bodyPr/>
                    <a:lstStyle/>
                    <a:p>
                      <a:r>
                        <a:rPr lang="en-US" sz="2600" dirty="0"/>
                        <a:t>98</a:t>
                      </a:r>
                    </a:p>
                  </a:txBody>
                  <a:tcPr/>
                </a:tc>
                <a:tc>
                  <a:txBody>
                    <a:bodyPr/>
                    <a:lstStyle/>
                    <a:p>
                      <a:r>
                        <a:rPr lang="en-US" sz="2600" dirty="0"/>
                        <a:t>March 12</a:t>
                      </a:r>
                    </a:p>
                  </a:txBody>
                  <a:tcPr/>
                </a:tc>
                <a:extLst>
                  <a:ext uri="{0D108BD9-81ED-4DB2-BD59-A6C34878D82A}">
                    <a16:rowId xmlns:a16="http://schemas.microsoft.com/office/drawing/2014/main" val="10003"/>
                  </a:ext>
                </a:extLst>
              </a:tr>
              <a:tr h="939717">
                <a:tc>
                  <a:txBody>
                    <a:bodyPr/>
                    <a:lstStyle/>
                    <a:p>
                      <a:r>
                        <a:rPr lang="en-US" sz="2600" dirty="0"/>
                        <a:t>Global TB</a:t>
                      </a:r>
                    </a:p>
                  </a:txBody>
                  <a:tcPr/>
                </a:tc>
                <a:tc>
                  <a:txBody>
                    <a:bodyPr/>
                    <a:lstStyle/>
                    <a:p>
                      <a:r>
                        <a:rPr lang="en-US" sz="2600" dirty="0"/>
                        <a:t>Engel (D-NY), Young (R-AK), Green (D-TX)</a:t>
                      </a:r>
                    </a:p>
                  </a:txBody>
                  <a:tcPr/>
                </a:tc>
                <a:tc>
                  <a:txBody>
                    <a:bodyPr/>
                    <a:lstStyle/>
                    <a:p>
                      <a:r>
                        <a:rPr lang="en-US" sz="2600"/>
                        <a:t>54</a:t>
                      </a:r>
                      <a:endParaRPr lang="en-US" sz="2600" dirty="0"/>
                    </a:p>
                  </a:txBody>
                  <a:tcPr/>
                </a:tc>
                <a:tc>
                  <a:txBody>
                    <a:bodyPr/>
                    <a:lstStyle/>
                    <a:p>
                      <a:r>
                        <a:rPr lang="en-US" sz="2600" strike="sngStrike" baseline="0" dirty="0"/>
                        <a:t>March 9</a:t>
                      </a:r>
                    </a:p>
                    <a:p>
                      <a:r>
                        <a:rPr lang="en-US" sz="2600" dirty="0"/>
                        <a:t>March 12</a:t>
                      </a:r>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4"/>
          </p:nvPr>
        </p:nvSpPr>
        <p:spPr/>
        <p:txBody>
          <a:bodyPr/>
          <a:lstStyle/>
          <a:p>
            <a:pPr>
              <a:defRPr/>
            </a:pPr>
            <a:fld id="{B96F3692-0876-4D64-BFD6-4BC023D64C17}" type="slidenum">
              <a:rPr lang="en-US" smtClean="0">
                <a:solidFill>
                  <a:prstClr val="black"/>
                </a:solidFill>
              </a:rPr>
              <a:pPr>
                <a:defRPr/>
              </a:pPr>
              <a:t>11</a:t>
            </a:fld>
            <a:endParaRPr lang="en-US" dirty="0">
              <a:solidFill>
                <a:prstClr val="black"/>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18052"/>
            <a:ext cx="9066362" cy="434673"/>
          </a:xfrm>
          <a:prstGeom prst="rect">
            <a:avLst/>
          </a:prstGeom>
        </p:spPr>
      </p:pic>
    </p:spTree>
    <p:extLst>
      <p:ext uri="{BB962C8B-B14F-4D97-AF65-F5344CB8AC3E}">
        <p14:creationId xmlns:p14="http://schemas.microsoft.com/office/powerpoint/2010/main" val="1311170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t>FY19 Appropriations Resources</a:t>
            </a:r>
          </a:p>
        </p:txBody>
      </p:sp>
      <p:sp>
        <p:nvSpPr>
          <p:cNvPr id="7" name="Content Placeholder 6"/>
          <p:cNvSpPr>
            <a:spLocks noGrp="1"/>
          </p:cNvSpPr>
          <p:nvPr>
            <p:ph idx="1"/>
          </p:nvPr>
        </p:nvSpPr>
        <p:spPr>
          <a:xfrm>
            <a:off x="334108" y="1600200"/>
            <a:ext cx="8352692" cy="4525963"/>
          </a:xfrm>
        </p:spPr>
        <p:txBody>
          <a:bodyPr>
            <a:normAutofit/>
          </a:bodyPr>
          <a:lstStyle/>
          <a:p>
            <a:r>
              <a:rPr lang="en-US" dirty="0"/>
              <a:t>Action Sheet and Outreach Guide</a:t>
            </a:r>
          </a:p>
          <a:p>
            <a:r>
              <a:rPr lang="en-US" dirty="0"/>
              <a:t>Latest signers</a:t>
            </a:r>
          </a:p>
          <a:p>
            <a:r>
              <a:rPr lang="en-US" dirty="0"/>
              <a:t>Appropriations 101 Webinar Recording</a:t>
            </a:r>
          </a:p>
          <a:p>
            <a:r>
              <a:rPr lang="en-US" dirty="0"/>
              <a:t>FY 2019 Appropriations Request Sheets</a:t>
            </a:r>
          </a:p>
          <a:p>
            <a:r>
              <a:rPr lang="en-US" dirty="0">
                <a:solidFill>
                  <a:srgbClr val="C00000"/>
                </a:solidFill>
              </a:rPr>
              <a:t>New: </a:t>
            </a:r>
            <a:r>
              <a:rPr lang="en-US" dirty="0"/>
              <a:t>Laser Talk on following up</a:t>
            </a:r>
          </a:p>
          <a:p>
            <a:r>
              <a:rPr lang="en-US" dirty="0">
                <a:hlinkClick r:id="rId2"/>
              </a:rPr>
              <a:t>http://www.results.org/issues/appropriations</a:t>
            </a:r>
            <a:endParaRPr lang="en-US" dirty="0"/>
          </a:p>
          <a:p>
            <a:pPr marL="0" indent="0">
              <a:buNone/>
            </a:pPr>
            <a:endParaRPr lang="en-US" sz="2800" dirty="0"/>
          </a:p>
        </p:txBody>
      </p:sp>
      <p:sp>
        <p:nvSpPr>
          <p:cNvPr id="5" name="Slide Number Placeholder 4"/>
          <p:cNvSpPr>
            <a:spLocks noGrp="1"/>
          </p:cNvSpPr>
          <p:nvPr>
            <p:ph type="sldNum" sz="quarter" idx="4"/>
          </p:nvPr>
        </p:nvSpPr>
        <p:spPr/>
        <p:txBody>
          <a:bodyPr/>
          <a:lstStyle/>
          <a:p>
            <a:pPr>
              <a:defRPr/>
            </a:pPr>
            <a:fld id="{B96F3692-0876-4D64-BFD6-4BC023D64C17}" type="slidenum">
              <a:rPr lang="en-US" smtClean="0">
                <a:solidFill>
                  <a:prstClr val="black"/>
                </a:solidFill>
              </a:rPr>
              <a:pPr>
                <a:defRPr/>
              </a:pPr>
              <a:t>12</a:t>
            </a:fld>
            <a:endParaRPr lang="en-US" dirty="0">
              <a:solidFill>
                <a:prstClr val="black"/>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8052"/>
            <a:ext cx="9066362" cy="434673"/>
          </a:xfrm>
          <a:prstGeom prst="rect">
            <a:avLst/>
          </a:prstGeom>
        </p:spPr>
      </p:pic>
    </p:spTree>
    <p:extLst>
      <p:ext uri="{BB962C8B-B14F-4D97-AF65-F5344CB8AC3E}">
        <p14:creationId xmlns:p14="http://schemas.microsoft.com/office/powerpoint/2010/main" val="475329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13</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11" name="TextBox 10"/>
          <p:cNvSpPr txBox="1"/>
          <p:nvPr/>
        </p:nvSpPr>
        <p:spPr>
          <a:xfrm>
            <a:off x="3338651" y="2063129"/>
            <a:ext cx="5512494" cy="1200329"/>
          </a:xfrm>
          <a:prstGeom prst="rect">
            <a:avLst/>
          </a:prstGeom>
          <a:noFill/>
        </p:spPr>
        <p:txBody>
          <a:bodyPr wrap="square" rtlCol="0">
            <a:spAutoFit/>
          </a:bodyPr>
          <a:lstStyle/>
          <a:p>
            <a:r>
              <a:rPr lang="en-US" sz="2400" b="1" dirty="0">
                <a:solidFill>
                  <a:srgbClr val="C00000"/>
                </a:solidFill>
                <a:latin typeface="Helvetica" panose="020B0604020202020204" pitchFamily="34" charset="0"/>
                <a:cs typeface="Helvetica" panose="020B0604020202020204" pitchFamily="34" charset="0"/>
              </a:rPr>
              <a:t>Ken Patterson</a:t>
            </a:r>
          </a:p>
          <a:p>
            <a:r>
              <a:rPr lang="en-US" sz="2400" b="1" dirty="0">
                <a:solidFill>
                  <a:srgbClr val="C00000"/>
                </a:solidFill>
                <a:latin typeface="Helvetica" panose="020B0604020202020204" pitchFamily="34" charset="0"/>
                <a:cs typeface="Helvetica" panose="020B0604020202020204" pitchFamily="34" charset="0"/>
              </a:rPr>
              <a:t>Director of Global Poverty Advocacy</a:t>
            </a:r>
          </a:p>
          <a:p>
            <a:r>
              <a:rPr lang="en-US" sz="2400" dirty="0">
                <a:latin typeface="Helvetica" panose="020B0604020202020204" pitchFamily="34" charset="0"/>
                <a:cs typeface="Helvetica" panose="020B0604020202020204" pitchFamily="34" charset="0"/>
              </a:rPr>
              <a:t>Email: kpatterson@results.org</a:t>
            </a:r>
            <a:endParaRPr lang="en-US" sz="2400" u="sng" dirty="0">
              <a:latin typeface="Helvetica" panose="020B0604020202020204" pitchFamily="34" charset="0"/>
              <a:cs typeface="Helvetica" panose="020B0604020202020204" pitchFamily="34" charset="0"/>
            </a:endParaRPr>
          </a:p>
        </p:txBody>
      </p:sp>
      <p:sp>
        <p:nvSpPr>
          <p:cNvPr id="2" name="TextBox 1"/>
          <p:cNvSpPr txBox="1"/>
          <p:nvPr/>
        </p:nvSpPr>
        <p:spPr>
          <a:xfrm>
            <a:off x="2772594" y="261184"/>
            <a:ext cx="4534617" cy="923330"/>
          </a:xfrm>
          <a:prstGeom prst="rect">
            <a:avLst/>
          </a:prstGeom>
          <a:noFill/>
        </p:spPr>
        <p:txBody>
          <a:bodyPr wrap="square" rtlCol="0">
            <a:spAutoFit/>
          </a:bodyPr>
          <a:lstStyle/>
          <a:p>
            <a:r>
              <a:rPr lang="en-US" sz="3600" b="1" dirty="0">
                <a:solidFill>
                  <a:schemeClr val="tx2"/>
                </a:solidFill>
                <a:latin typeface="Helvetica" panose="020B0604020202020204" pitchFamily="34" charset="0"/>
                <a:cs typeface="Helvetica" panose="020B0604020202020204" pitchFamily="34" charset="0"/>
              </a:rPr>
              <a:t>Grassroots Café</a:t>
            </a:r>
            <a:endParaRPr lang="en-US" sz="3600" b="1" dirty="0">
              <a:latin typeface="Helvetica" panose="020B0604020202020204" pitchFamily="34" charset="0"/>
              <a:cs typeface="Helvetica" panose="020B0604020202020204" pitchFamily="34" charset="0"/>
            </a:endParaRPr>
          </a:p>
          <a:p>
            <a:endParaRPr lang="en-US" dirty="0"/>
          </a:p>
        </p:txBody>
      </p:sp>
      <p:pic>
        <p:nvPicPr>
          <p:cNvPr id="6" name="Picture 5">
            <a:extLst>
              <a:ext uri="{FF2B5EF4-FFF2-40B4-BE49-F238E27FC236}">
                <a16:creationId xmlns:a16="http://schemas.microsoft.com/office/drawing/2014/main" id="{B235B2E0-B1E4-FC4D-826C-B9D943B585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46" y="1989171"/>
            <a:ext cx="2074948" cy="1883664"/>
          </a:xfrm>
          <a:prstGeom prst="rect">
            <a:avLst/>
          </a:prstGeom>
        </p:spPr>
      </p:pic>
    </p:spTree>
    <p:extLst>
      <p:ext uri="{BB962C8B-B14F-4D97-AF65-F5344CB8AC3E}">
        <p14:creationId xmlns:p14="http://schemas.microsoft.com/office/powerpoint/2010/main" val="3456229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14</a:t>
            </a:fld>
            <a:endParaRPr lang="en-US" dirty="0"/>
          </a:p>
        </p:txBody>
      </p:sp>
      <p:sp>
        <p:nvSpPr>
          <p:cNvPr id="8" name="Title 1"/>
          <p:cNvSpPr txBox="1">
            <a:spLocks/>
          </p:cNvSpPr>
          <p:nvPr/>
        </p:nvSpPr>
        <p:spPr>
          <a:xfrm>
            <a:off x="457200" y="-18303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2" name="TextBox 1"/>
          <p:cNvSpPr txBox="1"/>
          <p:nvPr/>
        </p:nvSpPr>
        <p:spPr>
          <a:xfrm>
            <a:off x="593602" y="218285"/>
            <a:ext cx="8093198" cy="707886"/>
          </a:xfrm>
          <a:prstGeom prst="rect">
            <a:avLst/>
          </a:prstGeom>
          <a:noFill/>
        </p:spPr>
        <p:txBody>
          <a:bodyPr wrap="square" rtlCol="0">
            <a:spAutoFit/>
          </a:bodyPr>
          <a:lstStyle/>
          <a:p>
            <a:pPr algn="ctr"/>
            <a:r>
              <a:rPr lang="en-US" sz="4000" b="1" dirty="0">
                <a:solidFill>
                  <a:schemeClr val="tx2"/>
                </a:solidFill>
                <a:latin typeface="Helvetica" panose="020B0604020202020204" pitchFamily="34" charset="0"/>
                <a:cs typeface="Helvetica" panose="020B0604020202020204" pitchFamily="34" charset="0"/>
              </a:rPr>
              <a:t>Building Our Movement in 2018</a:t>
            </a:r>
            <a:endParaRPr lang="en-US" sz="4000" dirty="0"/>
          </a:p>
        </p:txBody>
      </p:sp>
      <p:sp>
        <p:nvSpPr>
          <p:cNvPr id="5" name="TextBox 4"/>
          <p:cNvSpPr txBox="1"/>
          <p:nvPr/>
        </p:nvSpPr>
        <p:spPr>
          <a:xfrm>
            <a:off x="761101" y="1258616"/>
            <a:ext cx="7755148" cy="4401205"/>
          </a:xfrm>
          <a:prstGeom prst="rect">
            <a:avLst/>
          </a:prstGeom>
          <a:noFill/>
        </p:spPr>
        <p:txBody>
          <a:bodyPr wrap="square" rtlCol="0">
            <a:spAutoFit/>
          </a:bodyPr>
          <a:lstStyle/>
          <a:p>
            <a:pPr algn="ctr"/>
            <a:r>
              <a:rPr lang="en-US" sz="2800" b="1" dirty="0">
                <a:latin typeface="Helvetica" panose="020B0604020202020204" pitchFamily="34" charset="0"/>
                <a:cs typeface="Helvetica" panose="020B0604020202020204" pitchFamily="34" charset="0"/>
              </a:rPr>
              <a:t>Thousands of individualized letters </a:t>
            </a:r>
          </a:p>
          <a:p>
            <a:pPr algn="ctr"/>
            <a:r>
              <a:rPr lang="en-US" sz="2800" b="1" dirty="0">
                <a:latin typeface="Helvetica" panose="020B0604020202020204" pitchFamily="34" charset="0"/>
                <a:cs typeface="Helvetica" panose="020B0604020202020204" pitchFamily="34" charset="0"/>
              </a:rPr>
              <a:t>in first half of 2018</a:t>
            </a:r>
          </a:p>
          <a:p>
            <a:pPr algn="ctr"/>
            <a:endParaRPr lang="en-US" sz="2800" b="1" dirty="0">
              <a:latin typeface="Helvetica" panose="020B0604020202020204" pitchFamily="34" charset="0"/>
              <a:cs typeface="Helvetica" panose="020B0604020202020204" pitchFamily="34" charset="0"/>
            </a:endParaRPr>
          </a:p>
          <a:p>
            <a:pPr algn="ctr"/>
            <a:endParaRPr lang="en-US" sz="2800" b="1" dirty="0">
              <a:latin typeface="Helvetica" panose="020B0604020202020204" pitchFamily="34" charset="0"/>
              <a:cs typeface="Helvetica" panose="020B0604020202020204" pitchFamily="34" charset="0"/>
            </a:endParaRPr>
          </a:p>
          <a:p>
            <a:pPr algn="ctr"/>
            <a:endParaRPr lang="en-US" sz="2800" b="1" dirty="0">
              <a:latin typeface="Helvetica" panose="020B0604020202020204" pitchFamily="34" charset="0"/>
              <a:cs typeface="Helvetica" panose="020B0604020202020204" pitchFamily="34" charset="0"/>
            </a:endParaRPr>
          </a:p>
          <a:p>
            <a:pPr algn="ctr"/>
            <a:r>
              <a:rPr lang="en-US" sz="2800" b="1" dirty="0">
                <a:latin typeface="Helvetica" panose="020B0604020202020204" pitchFamily="34" charset="0"/>
                <a:cs typeface="Helvetica" panose="020B0604020202020204" pitchFamily="34" charset="0"/>
              </a:rPr>
              <a:t>International Conference in July</a:t>
            </a:r>
          </a:p>
          <a:p>
            <a:pPr algn="ctr"/>
            <a:endParaRPr lang="en-US" sz="2800" b="1" dirty="0">
              <a:latin typeface="Helvetica" panose="020B0604020202020204" pitchFamily="34" charset="0"/>
              <a:cs typeface="Helvetica" panose="020B0604020202020204" pitchFamily="34" charset="0"/>
            </a:endParaRPr>
          </a:p>
          <a:p>
            <a:pPr algn="ctr"/>
            <a:endParaRPr lang="en-US" sz="2800" b="1" dirty="0">
              <a:latin typeface="Helvetica" panose="020B0604020202020204" pitchFamily="34" charset="0"/>
              <a:cs typeface="Helvetica" panose="020B0604020202020204" pitchFamily="34" charset="0"/>
            </a:endParaRPr>
          </a:p>
          <a:p>
            <a:pPr algn="ctr"/>
            <a:endParaRPr lang="en-US" sz="2800" b="1" dirty="0">
              <a:latin typeface="Helvetica" panose="020B0604020202020204" pitchFamily="34" charset="0"/>
              <a:cs typeface="Helvetica" panose="020B0604020202020204" pitchFamily="34" charset="0"/>
            </a:endParaRPr>
          </a:p>
          <a:p>
            <a:pPr algn="ctr"/>
            <a:r>
              <a:rPr lang="en-US" sz="2800" b="1" dirty="0">
                <a:latin typeface="Helvetica" panose="020B0604020202020204" pitchFamily="34" charset="0"/>
                <a:cs typeface="Helvetica" panose="020B0604020202020204" pitchFamily="34" charset="0"/>
              </a:rPr>
              <a:t>Election Engagement second half of 2018</a:t>
            </a:r>
          </a:p>
        </p:txBody>
      </p:sp>
      <p:sp>
        <p:nvSpPr>
          <p:cNvPr id="6" name="Down Arrow 5"/>
          <p:cNvSpPr/>
          <p:nvPr/>
        </p:nvSpPr>
        <p:spPr>
          <a:xfrm>
            <a:off x="4413223" y="2306069"/>
            <a:ext cx="571731" cy="10270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4425207" y="3982945"/>
            <a:ext cx="571731" cy="10270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84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 name="Shape 108"/>
          <p:cNvSpPr/>
          <p:nvPr/>
        </p:nvSpPr>
        <p:spPr>
          <a:xfrm>
            <a:off x="0" y="6116836"/>
            <a:ext cx="9144000" cy="741164"/>
          </a:xfrm>
          <a:prstGeom prst="rect">
            <a:avLst/>
          </a:prstGeom>
          <a:solidFill>
            <a:srgbClr val="FFFFFF"/>
          </a:solidFill>
          <a:ln w="12700">
            <a:miter lim="400000"/>
          </a:ln>
        </p:spPr>
        <p:txBody>
          <a:bodyPr lIns="0" tIns="0" rIns="0" bIns="0" anchor="ctr"/>
          <a:lstStyle/>
          <a:p>
            <a:pPr>
              <a:defRPr sz="2400" cap="all" spc="384">
                <a:latin typeface="Avenir Medium"/>
                <a:ea typeface="Avenir Medium"/>
                <a:cs typeface="Avenir Medium"/>
                <a:sym typeface="Avenir Medium"/>
              </a:defRPr>
            </a:pPr>
            <a:endParaRPr sz="1687" cap="all" spc="270">
              <a:latin typeface="Avenir Medium"/>
              <a:ea typeface="Avenir Medium"/>
              <a:cs typeface="Avenir Medium"/>
              <a:sym typeface="Avenir Medium"/>
            </a:endParaRPr>
          </a:p>
        </p:txBody>
      </p:sp>
      <p:sp>
        <p:nvSpPr>
          <p:cNvPr id="11" name="Rectangle 10"/>
          <p:cNvSpPr/>
          <p:nvPr/>
        </p:nvSpPr>
        <p:spPr>
          <a:xfrm>
            <a:off x="0" y="6076416"/>
            <a:ext cx="9144000" cy="331758"/>
          </a:xfrm>
          <a:prstGeom prst="rect">
            <a:avLst/>
          </a:prstGeom>
          <a:solidFill>
            <a:srgbClr val="5ABCA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1687" cap="all" spc="270">
              <a:solidFill>
                <a:srgbClr val="FFFFFF"/>
              </a:solidFill>
              <a:latin typeface="Avenir Medium"/>
              <a:ea typeface="Avenir Medium"/>
              <a:cs typeface="Avenir Medium"/>
              <a:sym typeface="Avenir Medium"/>
            </a:endParaRPr>
          </a:p>
        </p:txBody>
      </p:sp>
      <p:sp>
        <p:nvSpPr>
          <p:cNvPr id="12" name="Shape 110"/>
          <p:cNvSpPr/>
          <p:nvPr/>
        </p:nvSpPr>
        <p:spPr>
          <a:xfrm>
            <a:off x="300079" y="6123283"/>
            <a:ext cx="4726664" cy="21281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lvl="0" algn="l">
              <a:defRPr sz="1800">
                <a:solidFill>
                  <a:srgbClr val="000000"/>
                </a:solidFill>
              </a:defRPr>
            </a:pPr>
            <a:r>
              <a:rPr lang="en-US" sz="914" b="1" dirty="0">
                <a:solidFill>
                  <a:schemeClr val="tx1">
                    <a:alpha val="50000"/>
                  </a:schemeClr>
                </a:solidFill>
                <a:latin typeface="Helvetica Neue"/>
                <a:ea typeface="Helvetica Neue"/>
                <a:cs typeface="Helvetica Neue"/>
                <a:sym typeface="Helvetica Neue"/>
              </a:rPr>
              <a:t>2018 RESULTS #LettersGetLoud Campaign Overview</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6597" y="673227"/>
            <a:ext cx="3635073" cy="3631222"/>
          </a:xfrm>
          <a:prstGeom prst="rect">
            <a:avLst/>
          </a:prstGeom>
        </p:spPr>
      </p:pic>
      <p:pic>
        <p:nvPicPr>
          <p:cNvPr id="3" name="Picture 2"/>
          <p:cNvPicPr>
            <a:picLocks noChangeAspect="1"/>
          </p:cNvPicPr>
          <p:nvPr/>
        </p:nvPicPr>
        <p:blipFill>
          <a:blip r:embed="rId3"/>
          <a:stretch>
            <a:fillRect/>
          </a:stretch>
        </p:blipFill>
        <p:spPr>
          <a:xfrm>
            <a:off x="300079" y="857814"/>
            <a:ext cx="1865538" cy="1871634"/>
          </a:xfrm>
          <a:prstGeom prst="rect">
            <a:avLst/>
          </a:prstGeom>
        </p:spPr>
      </p:pic>
      <p:pic>
        <p:nvPicPr>
          <p:cNvPr id="4" name="Picture 3"/>
          <p:cNvPicPr>
            <a:picLocks noChangeAspect="1"/>
          </p:cNvPicPr>
          <p:nvPr/>
        </p:nvPicPr>
        <p:blipFill>
          <a:blip r:embed="rId4"/>
          <a:stretch>
            <a:fillRect/>
          </a:stretch>
        </p:blipFill>
        <p:spPr>
          <a:xfrm>
            <a:off x="54472" y="2923382"/>
            <a:ext cx="4517528" cy="1371719"/>
          </a:xfrm>
          <a:prstGeom prst="rect">
            <a:avLst/>
          </a:prstGeom>
        </p:spPr>
      </p:pic>
      <p:sp>
        <p:nvSpPr>
          <p:cNvPr id="6" name="TextBox 5"/>
          <p:cNvSpPr txBox="1"/>
          <p:nvPr/>
        </p:nvSpPr>
        <p:spPr>
          <a:xfrm>
            <a:off x="0" y="0"/>
            <a:ext cx="433683" cy="307777"/>
          </a:xfrm>
          <a:prstGeom prst="rect">
            <a:avLst/>
          </a:prstGeom>
          <a:noFill/>
        </p:spPr>
        <p:txBody>
          <a:bodyPr wrap="square" rtlCol="0">
            <a:spAutoFit/>
          </a:bodyPr>
          <a:lstStyle/>
          <a:p>
            <a:r>
              <a:rPr lang="en-US" sz="1400" b="1" dirty="0">
                <a:solidFill>
                  <a:schemeClr val="bg2">
                    <a:lumMod val="50000"/>
                  </a:schemeClr>
                </a:solidFill>
                <a:latin typeface="Helvetica" panose="020B0604020202020204" pitchFamily="34" charset="0"/>
                <a:cs typeface="Helvetica" panose="020B0604020202020204" pitchFamily="34" charset="0"/>
              </a:rPr>
              <a:t>17</a:t>
            </a:r>
          </a:p>
        </p:txBody>
      </p:sp>
    </p:spTree>
    <p:extLst>
      <p:ext uri="{BB962C8B-B14F-4D97-AF65-F5344CB8AC3E}">
        <p14:creationId xmlns:p14="http://schemas.microsoft.com/office/powerpoint/2010/main" val="393115577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108" name="Shape 108"/>
          <p:cNvSpPr/>
          <p:nvPr/>
        </p:nvSpPr>
        <p:spPr>
          <a:xfrm>
            <a:off x="0" y="6116836"/>
            <a:ext cx="9144000" cy="741164"/>
          </a:xfrm>
          <a:prstGeom prst="rect">
            <a:avLst/>
          </a:prstGeom>
          <a:solidFill>
            <a:srgbClr val="FFFFFF"/>
          </a:solidFill>
          <a:ln w="12700">
            <a:miter lim="400000"/>
          </a:ln>
        </p:spPr>
        <p:txBody>
          <a:bodyPr lIns="0" tIns="0" rIns="0" bIns="0" anchor="ctr"/>
          <a:lstStyle/>
          <a:p>
            <a:pPr>
              <a:defRPr sz="2400" cap="all" spc="384">
                <a:latin typeface="Avenir Medium"/>
                <a:ea typeface="Avenir Medium"/>
                <a:cs typeface="Avenir Medium"/>
                <a:sym typeface="Avenir Medium"/>
              </a:defRPr>
            </a:pPr>
            <a:endParaRPr sz="1687" cap="all" spc="270">
              <a:latin typeface="Avenir Medium"/>
              <a:ea typeface="Avenir Medium"/>
              <a:cs typeface="Avenir Medium"/>
              <a:sym typeface="Avenir Medium"/>
            </a:endParaRPr>
          </a:p>
        </p:txBody>
      </p:sp>
      <p:sp>
        <p:nvSpPr>
          <p:cNvPr id="11" name="Rectangle 10"/>
          <p:cNvSpPr/>
          <p:nvPr/>
        </p:nvSpPr>
        <p:spPr>
          <a:xfrm>
            <a:off x="0" y="6076416"/>
            <a:ext cx="9144000" cy="331758"/>
          </a:xfrm>
          <a:prstGeom prst="rect">
            <a:avLst/>
          </a:prstGeom>
          <a:solidFill>
            <a:srgbClr val="5ABCA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1687" cap="all" spc="270">
              <a:solidFill>
                <a:srgbClr val="FFFFFF"/>
              </a:solidFill>
              <a:latin typeface="Avenir Medium"/>
              <a:ea typeface="Avenir Medium"/>
              <a:cs typeface="Avenir Medium"/>
              <a:sym typeface="Avenir Medium"/>
            </a:endParaRPr>
          </a:p>
        </p:txBody>
      </p:sp>
      <p:sp>
        <p:nvSpPr>
          <p:cNvPr id="12" name="Shape 110"/>
          <p:cNvSpPr/>
          <p:nvPr/>
        </p:nvSpPr>
        <p:spPr>
          <a:xfrm>
            <a:off x="300079" y="6123283"/>
            <a:ext cx="4726664" cy="21281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lvl="0" algn="l">
              <a:defRPr sz="1800">
                <a:solidFill>
                  <a:srgbClr val="000000"/>
                </a:solidFill>
              </a:defRPr>
            </a:pPr>
            <a:r>
              <a:rPr lang="en-US" sz="914" b="1" dirty="0">
                <a:solidFill>
                  <a:schemeClr val="tx1">
                    <a:alpha val="50000"/>
                  </a:schemeClr>
                </a:solidFill>
                <a:latin typeface="Helvetica Neue"/>
                <a:ea typeface="Helvetica Neue"/>
                <a:cs typeface="Helvetica Neue"/>
                <a:sym typeface="Helvetica Neue"/>
              </a:rPr>
              <a:t>2018 RESULTS #LettersGetLoud Campaign Overview</a:t>
            </a:r>
          </a:p>
        </p:txBody>
      </p:sp>
      <p:pic>
        <p:nvPicPr>
          <p:cNvPr id="2" name="Picture 1"/>
          <p:cNvPicPr>
            <a:picLocks noChangeAspect="1"/>
          </p:cNvPicPr>
          <p:nvPr/>
        </p:nvPicPr>
        <p:blipFill>
          <a:blip r:embed="rId2"/>
          <a:stretch>
            <a:fillRect/>
          </a:stretch>
        </p:blipFill>
        <p:spPr>
          <a:xfrm>
            <a:off x="633660" y="1458097"/>
            <a:ext cx="2804607" cy="3641465"/>
          </a:xfrm>
          <a:prstGeom prst="rect">
            <a:avLst/>
          </a:prstGeom>
        </p:spPr>
      </p:pic>
      <p:sp>
        <p:nvSpPr>
          <p:cNvPr id="3" name="TextBox 2"/>
          <p:cNvSpPr txBox="1"/>
          <p:nvPr/>
        </p:nvSpPr>
        <p:spPr>
          <a:xfrm>
            <a:off x="3657599" y="1458097"/>
            <a:ext cx="5222789" cy="1661993"/>
          </a:xfrm>
          <a:prstGeom prst="rect">
            <a:avLst/>
          </a:prstGeom>
          <a:noFill/>
        </p:spPr>
        <p:txBody>
          <a:bodyPr wrap="square" rtlCol="0">
            <a:spAutoFit/>
          </a:bodyPr>
          <a:lstStyle/>
          <a:p>
            <a:r>
              <a:rPr lang="en-US" sz="2800" dirty="0">
                <a:latin typeface="Helvetica" panose="020B0604020202020204" pitchFamily="34" charset="0"/>
                <a:cs typeface="Helvetica" panose="020B0604020202020204" pitchFamily="34" charset="0"/>
              </a:rPr>
              <a:t>Vincent Lin, </a:t>
            </a:r>
          </a:p>
          <a:p>
            <a:r>
              <a:rPr lang="en-US" sz="2800" dirty="0">
                <a:latin typeface="Helvetica" panose="020B0604020202020204" pitchFamily="34" charset="0"/>
                <a:cs typeface="Helvetica" panose="020B0604020202020204" pitchFamily="34" charset="0"/>
              </a:rPr>
              <a:t>REAL Change Fellow</a:t>
            </a:r>
          </a:p>
          <a:p>
            <a:endParaRPr lang="en-US" sz="2800"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with Rep. Katherine Clark (D-MA-5)</a:t>
            </a:r>
          </a:p>
        </p:txBody>
      </p:sp>
      <p:sp>
        <p:nvSpPr>
          <p:cNvPr id="4" name="TextBox 3"/>
          <p:cNvSpPr txBox="1"/>
          <p:nvPr/>
        </p:nvSpPr>
        <p:spPr>
          <a:xfrm>
            <a:off x="1179969" y="57665"/>
            <a:ext cx="7123772" cy="707886"/>
          </a:xfrm>
          <a:prstGeom prst="rect">
            <a:avLst/>
          </a:prstGeom>
          <a:noFill/>
        </p:spPr>
        <p:txBody>
          <a:bodyPr wrap="square" rtlCol="0">
            <a:spAutoFit/>
          </a:bodyPr>
          <a:lstStyle/>
          <a:p>
            <a:pPr algn="ctr"/>
            <a:r>
              <a:rPr lang="en-US" sz="4000" b="1" dirty="0">
                <a:solidFill>
                  <a:schemeClr val="accent2"/>
                </a:solidFill>
              </a:rPr>
              <a:t>A #</a:t>
            </a:r>
            <a:r>
              <a:rPr lang="en-US" sz="4000" b="1" dirty="0" err="1">
                <a:solidFill>
                  <a:schemeClr val="accent2"/>
                </a:solidFill>
              </a:rPr>
              <a:t>LettersGetLOUD</a:t>
            </a:r>
            <a:r>
              <a:rPr lang="en-US" sz="4000" b="1" dirty="0">
                <a:solidFill>
                  <a:schemeClr val="accent2"/>
                </a:solidFill>
              </a:rPr>
              <a:t> Story!</a:t>
            </a:r>
          </a:p>
        </p:txBody>
      </p:sp>
    </p:spTree>
    <p:extLst>
      <p:ext uri="{BB962C8B-B14F-4D97-AF65-F5344CB8AC3E}">
        <p14:creationId xmlns:p14="http://schemas.microsoft.com/office/powerpoint/2010/main" val="17645777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108" name="Shape 108"/>
          <p:cNvSpPr/>
          <p:nvPr/>
        </p:nvSpPr>
        <p:spPr>
          <a:xfrm>
            <a:off x="0" y="6116836"/>
            <a:ext cx="9144000" cy="741164"/>
          </a:xfrm>
          <a:prstGeom prst="rect">
            <a:avLst/>
          </a:prstGeom>
          <a:solidFill>
            <a:srgbClr val="FFFFFF"/>
          </a:solidFill>
          <a:ln w="12700">
            <a:miter lim="400000"/>
          </a:ln>
        </p:spPr>
        <p:txBody>
          <a:bodyPr lIns="0" tIns="0" rIns="0" bIns="0" anchor="ctr"/>
          <a:lstStyle/>
          <a:p>
            <a:pPr>
              <a:defRPr sz="2400" cap="all" spc="384">
                <a:latin typeface="Avenir Medium"/>
                <a:ea typeface="Avenir Medium"/>
                <a:cs typeface="Avenir Medium"/>
                <a:sym typeface="Avenir Medium"/>
              </a:defRPr>
            </a:pPr>
            <a:endParaRPr sz="1687" cap="all" spc="270">
              <a:latin typeface="Avenir Medium"/>
              <a:ea typeface="Avenir Medium"/>
              <a:cs typeface="Avenir Medium"/>
              <a:sym typeface="Avenir Medium"/>
            </a:endParaRPr>
          </a:p>
        </p:txBody>
      </p:sp>
      <p:sp>
        <p:nvSpPr>
          <p:cNvPr id="11" name="Rectangle 10"/>
          <p:cNvSpPr/>
          <p:nvPr/>
        </p:nvSpPr>
        <p:spPr>
          <a:xfrm>
            <a:off x="0" y="6076416"/>
            <a:ext cx="9144000" cy="331758"/>
          </a:xfrm>
          <a:prstGeom prst="rect">
            <a:avLst/>
          </a:prstGeom>
          <a:solidFill>
            <a:srgbClr val="5ABCA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1687" cap="all" spc="270">
              <a:solidFill>
                <a:srgbClr val="FFFFFF"/>
              </a:solidFill>
              <a:latin typeface="Avenir Medium"/>
              <a:ea typeface="Avenir Medium"/>
              <a:cs typeface="Avenir Medium"/>
              <a:sym typeface="Avenir Medium"/>
            </a:endParaRPr>
          </a:p>
        </p:txBody>
      </p:sp>
      <p:sp>
        <p:nvSpPr>
          <p:cNvPr id="12" name="Shape 110"/>
          <p:cNvSpPr/>
          <p:nvPr/>
        </p:nvSpPr>
        <p:spPr>
          <a:xfrm>
            <a:off x="300079" y="6123283"/>
            <a:ext cx="4726664" cy="21281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p>
            <a:pPr lvl="0" algn="l">
              <a:defRPr sz="1800">
                <a:solidFill>
                  <a:srgbClr val="000000"/>
                </a:solidFill>
              </a:defRPr>
            </a:pPr>
            <a:r>
              <a:rPr lang="en-US" sz="914" b="1" dirty="0">
                <a:solidFill>
                  <a:schemeClr val="tx1">
                    <a:alpha val="50000"/>
                  </a:schemeClr>
                </a:solidFill>
                <a:latin typeface="Helvetica Neue"/>
                <a:ea typeface="Helvetica Neue"/>
                <a:cs typeface="Helvetica Neue"/>
                <a:sym typeface="Helvetica Neue"/>
              </a:rPr>
              <a:t>2018 RESULTS #LettersGetLoud Campaign Overview</a:t>
            </a:r>
          </a:p>
        </p:txBody>
      </p:sp>
      <p:sp>
        <p:nvSpPr>
          <p:cNvPr id="3" name="TextBox 2"/>
          <p:cNvSpPr txBox="1"/>
          <p:nvPr/>
        </p:nvSpPr>
        <p:spPr>
          <a:xfrm>
            <a:off x="300079" y="296562"/>
            <a:ext cx="8514407" cy="4370427"/>
          </a:xfrm>
          <a:prstGeom prst="rect">
            <a:avLst/>
          </a:prstGeom>
          <a:noFill/>
        </p:spPr>
        <p:txBody>
          <a:bodyPr wrap="square" rtlCol="0">
            <a:spAutoFit/>
          </a:bodyPr>
          <a:lstStyle/>
          <a:p>
            <a:pPr algn="ctr"/>
            <a:r>
              <a:rPr lang="en-US" sz="2600" dirty="0">
                <a:latin typeface="Helvetica" panose="020B0604020202020204" pitchFamily="34" charset="0"/>
                <a:cs typeface="Helvetica" panose="020B0604020202020204" pitchFamily="34" charset="0"/>
              </a:rPr>
              <a:t>Need a sample meeting agenda for #</a:t>
            </a:r>
            <a:r>
              <a:rPr lang="en-US" sz="2600" dirty="0" err="1">
                <a:latin typeface="Helvetica" panose="020B0604020202020204" pitchFamily="34" charset="0"/>
                <a:cs typeface="Helvetica" panose="020B0604020202020204" pitchFamily="34" charset="0"/>
              </a:rPr>
              <a:t>lettersgetLOUD</a:t>
            </a:r>
            <a:r>
              <a:rPr lang="en-US" sz="2600" dirty="0">
                <a:latin typeface="Helvetica" panose="020B0604020202020204" pitchFamily="34" charset="0"/>
                <a:cs typeface="Helvetica" panose="020B0604020202020204" pitchFamily="34" charset="0"/>
              </a:rPr>
              <a:t>?</a:t>
            </a:r>
          </a:p>
          <a:p>
            <a:pPr algn="ctr"/>
            <a:endParaRPr lang="en-US" sz="2600" dirty="0">
              <a:latin typeface="Helvetica" panose="020B0604020202020204" pitchFamily="34" charset="0"/>
              <a:cs typeface="Helvetica" panose="020B0604020202020204" pitchFamily="34" charset="0"/>
            </a:endParaRPr>
          </a:p>
          <a:p>
            <a:pPr algn="ctr"/>
            <a:r>
              <a:rPr lang="en-US" sz="2600" dirty="0">
                <a:latin typeface="Helvetica" panose="020B0604020202020204" pitchFamily="34" charset="0"/>
                <a:cs typeface="Helvetica" panose="020B0604020202020204" pitchFamily="34" charset="0"/>
              </a:rPr>
              <a:t>Or perhaps an inviting/outreach laser talk?</a:t>
            </a:r>
          </a:p>
          <a:p>
            <a:pPr algn="ctr"/>
            <a:endParaRPr lang="en-US" sz="2600" dirty="0">
              <a:latin typeface="Helvetica" panose="020B0604020202020204" pitchFamily="34" charset="0"/>
              <a:cs typeface="Helvetica" panose="020B0604020202020204" pitchFamily="34" charset="0"/>
            </a:endParaRPr>
          </a:p>
          <a:p>
            <a:pPr algn="ctr"/>
            <a:r>
              <a:rPr lang="en-US" sz="2600" dirty="0">
                <a:latin typeface="Helvetica" panose="020B0604020202020204" pitchFamily="34" charset="0"/>
                <a:cs typeface="Helvetica" panose="020B0604020202020204" pitchFamily="34" charset="0"/>
              </a:rPr>
              <a:t>Perhaps some snappy RESULTS tabling gear?</a:t>
            </a:r>
          </a:p>
          <a:p>
            <a:pPr algn="ctr"/>
            <a:endParaRPr lang="en-US" sz="2600" dirty="0">
              <a:latin typeface="Helvetica" panose="020B0604020202020204" pitchFamily="34" charset="0"/>
              <a:cs typeface="Helvetica" panose="020B0604020202020204" pitchFamily="34" charset="0"/>
            </a:endParaRPr>
          </a:p>
          <a:p>
            <a:pPr algn="ctr"/>
            <a:endParaRPr lang="en-US" sz="2600" dirty="0">
              <a:latin typeface="Helvetica" panose="020B0604020202020204" pitchFamily="34" charset="0"/>
              <a:cs typeface="Helvetica" panose="020B0604020202020204" pitchFamily="34" charset="0"/>
            </a:endParaRPr>
          </a:p>
          <a:p>
            <a:pPr algn="ctr"/>
            <a:endParaRPr lang="en-US" sz="2600" dirty="0">
              <a:latin typeface="Helvetica" panose="020B0604020202020204" pitchFamily="34" charset="0"/>
              <a:cs typeface="Helvetica" panose="020B0604020202020204" pitchFamily="34" charset="0"/>
            </a:endParaRPr>
          </a:p>
          <a:p>
            <a:pPr algn="ctr"/>
            <a:endParaRPr lang="en-US" sz="2600" dirty="0">
              <a:latin typeface="Helvetica" panose="020B0604020202020204" pitchFamily="34" charset="0"/>
              <a:cs typeface="Helvetica" panose="020B0604020202020204" pitchFamily="34" charset="0"/>
            </a:endParaRPr>
          </a:p>
          <a:p>
            <a:pPr algn="ctr"/>
            <a:r>
              <a:rPr lang="en-US" sz="2600" dirty="0">
                <a:latin typeface="Helvetica" panose="020B0604020202020204" pitchFamily="34" charset="0"/>
                <a:cs typeface="Helvetica" panose="020B0604020202020204" pitchFamily="34" charset="0"/>
              </a:rPr>
              <a:t>Go to </a:t>
            </a:r>
            <a:r>
              <a:rPr lang="en-US" sz="2600" dirty="0">
                <a:latin typeface="Helvetica" panose="020B0604020202020204" pitchFamily="34" charset="0"/>
                <a:cs typeface="Helvetica" panose="020B0604020202020204" pitchFamily="34" charset="0"/>
                <a:hlinkClick r:id="rId2"/>
              </a:rPr>
              <a:t>http://www.results.org/lettersgetloud</a:t>
            </a:r>
            <a:r>
              <a:rPr lang="en-US" sz="2600" dirty="0">
                <a:latin typeface="Helvetica" panose="020B0604020202020204" pitchFamily="34" charset="0"/>
                <a:cs typeface="Helvetica" panose="020B0604020202020204" pitchFamily="34" charset="0"/>
              </a:rPr>
              <a:t>!</a:t>
            </a:r>
          </a:p>
          <a:p>
            <a:endParaRPr lang="en-US" dirty="0"/>
          </a:p>
        </p:txBody>
      </p:sp>
    </p:spTree>
    <p:extLst>
      <p:ext uri="{BB962C8B-B14F-4D97-AF65-F5344CB8AC3E}">
        <p14:creationId xmlns:p14="http://schemas.microsoft.com/office/powerpoint/2010/main" val="124881941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18</a:t>
            </a:fld>
            <a:endParaRPr lang="en-US" dirty="0"/>
          </a:p>
        </p:txBody>
      </p:sp>
      <p:sp>
        <p:nvSpPr>
          <p:cNvPr id="8" name="Title 1"/>
          <p:cNvSpPr txBox="1">
            <a:spLocks/>
          </p:cNvSpPr>
          <p:nvPr/>
        </p:nvSpPr>
        <p:spPr>
          <a:xfrm>
            <a:off x="457200" y="-18303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2" name="TextBox 1"/>
          <p:cNvSpPr txBox="1"/>
          <p:nvPr/>
        </p:nvSpPr>
        <p:spPr>
          <a:xfrm>
            <a:off x="593602" y="218285"/>
            <a:ext cx="8093198" cy="707886"/>
          </a:xfrm>
          <a:prstGeom prst="rect">
            <a:avLst/>
          </a:prstGeom>
          <a:noFill/>
        </p:spPr>
        <p:txBody>
          <a:bodyPr wrap="square" rtlCol="0">
            <a:spAutoFit/>
          </a:bodyPr>
          <a:lstStyle/>
          <a:p>
            <a:pPr algn="ctr"/>
            <a:r>
              <a:rPr lang="en-US" sz="4000" b="1" dirty="0">
                <a:solidFill>
                  <a:schemeClr val="tx2"/>
                </a:solidFill>
                <a:latin typeface="Helvetica" panose="020B0604020202020204" pitchFamily="34" charset="0"/>
                <a:cs typeface="Helvetica" panose="020B0604020202020204" pitchFamily="34" charset="0"/>
              </a:rPr>
              <a:t>Building Our Movement in 2018</a:t>
            </a:r>
            <a:endParaRPr lang="en-US" sz="4000" dirty="0"/>
          </a:p>
        </p:txBody>
      </p:sp>
      <p:sp>
        <p:nvSpPr>
          <p:cNvPr id="5" name="TextBox 4"/>
          <p:cNvSpPr txBox="1"/>
          <p:nvPr/>
        </p:nvSpPr>
        <p:spPr>
          <a:xfrm>
            <a:off x="761101" y="1258616"/>
            <a:ext cx="7755148" cy="4401205"/>
          </a:xfrm>
          <a:prstGeom prst="rect">
            <a:avLst/>
          </a:prstGeom>
          <a:noFill/>
        </p:spPr>
        <p:txBody>
          <a:bodyPr wrap="square" rtlCol="0">
            <a:spAutoFit/>
          </a:bodyPr>
          <a:lstStyle/>
          <a:p>
            <a:pPr algn="ctr"/>
            <a:r>
              <a:rPr lang="en-US" sz="2800" b="1" dirty="0">
                <a:latin typeface="Helvetica" panose="020B0604020202020204" pitchFamily="34" charset="0"/>
                <a:cs typeface="Helvetica" panose="020B0604020202020204" pitchFamily="34" charset="0"/>
              </a:rPr>
              <a:t>Thousands of individualized letters </a:t>
            </a:r>
          </a:p>
          <a:p>
            <a:pPr algn="ctr"/>
            <a:r>
              <a:rPr lang="en-US" sz="2800" b="1" dirty="0">
                <a:latin typeface="Helvetica" panose="020B0604020202020204" pitchFamily="34" charset="0"/>
                <a:cs typeface="Helvetica" panose="020B0604020202020204" pitchFamily="34" charset="0"/>
              </a:rPr>
              <a:t>in first half of 2018</a:t>
            </a:r>
          </a:p>
          <a:p>
            <a:pPr algn="ctr"/>
            <a:endParaRPr lang="en-US" sz="2800" b="1" dirty="0">
              <a:latin typeface="Helvetica" panose="020B0604020202020204" pitchFamily="34" charset="0"/>
              <a:cs typeface="Helvetica" panose="020B0604020202020204" pitchFamily="34" charset="0"/>
            </a:endParaRPr>
          </a:p>
          <a:p>
            <a:pPr algn="ctr"/>
            <a:endParaRPr lang="en-US" sz="2800" b="1" dirty="0">
              <a:latin typeface="Helvetica" panose="020B0604020202020204" pitchFamily="34" charset="0"/>
              <a:cs typeface="Helvetica" panose="020B0604020202020204" pitchFamily="34" charset="0"/>
            </a:endParaRPr>
          </a:p>
          <a:p>
            <a:pPr algn="ctr"/>
            <a:endParaRPr lang="en-US" sz="2800" b="1" dirty="0">
              <a:latin typeface="Helvetica" panose="020B0604020202020204" pitchFamily="34" charset="0"/>
              <a:cs typeface="Helvetica" panose="020B0604020202020204" pitchFamily="34" charset="0"/>
            </a:endParaRPr>
          </a:p>
          <a:p>
            <a:pPr algn="ctr"/>
            <a:r>
              <a:rPr lang="en-US" sz="2800" b="1" dirty="0">
                <a:latin typeface="Helvetica" panose="020B0604020202020204" pitchFamily="34" charset="0"/>
                <a:cs typeface="Helvetica" panose="020B0604020202020204" pitchFamily="34" charset="0"/>
              </a:rPr>
              <a:t>International Conference in July</a:t>
            </a:r>
          </a:p>
          <a:p>
            <a:pPr algn="ctr"/>
            <a:endParaRPr lang="en-US" sz="2800" b="1" dirty="0">
              <a:latin typeface="Helvetica" panose="020B0604020202020204" pitchFamily="34" charset="0"/>
              <a:cs typeface="Helvetica" panose="020B0604020202020204" pitchFamily="34" charset="0"/>
            </a:endParaRPr>
          </a:p>
          <a:p>
            <a:pPr algn="ctr"/>
            <a:endParaRPr lang="en-US" sz="2800" b="1" dirty="0">
              <a:latin typeface="Helvetica" panose="020B0604020202020204" pitchFamily="34" charset="0"/>
              <a:cs typeface="Helvetica" panose="020B0604020202020204" pitchFamily="34" charset="0"/>
            </a:endParaRPr>
          </a:p>
          <a:p>
            <a:pPr algn="ctr"/>
            <a:endParaRPr lang="en-US" sz="2800" b="1" dirty="0">
              <a:latin typeface="Helvetica" panose="020B0604020202020204" pitchFamily="34" charset="0"/>
              <a:cs typeface="Helvetica" panose="020B0604020202020204" pitchFamily="34" charset="0"/>
            </a:endParaRPr>
          </a:p>
          <a:p>
            <a:pPr algn="ctr"/>
            <a:r>
              <a:rPr lang="en-US" sz="2800" b="1" dirty="0">
                <a:latin typeface="Helvetica" panose="020B0604020202020204" pitchFamily="34" charset="0"/>
                <a:cs typeface="Helvetica" panose="020B0604020202020204" pitchFamily="34" charset="0"/>
              </a:rPr>
              <a:t>Election Engagement second half of 2018</a:t>
            </a:r>
          </a:p>
        </p:txBody>
      </p:sp>
      <p:sp>
        <p:nvSpPr>
          <p:cNvPr id="6" name="Down Arrow 5"/>
          <p:cNvSpPr/>
          <p:nvPr/>
        </p:nvSpPr>
        <p:spPr>
          <a:xfrm>
            <a:off x="4413223" y="2306069"/>
            <a:ext cx="571731" cy="10270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4425207" y="3982945"/>
            <a:ext cx="571731" cy="10270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3C216CF4-9271-364F-8189-DB20074F230B}"/>
              </a:ext>
            </a:extLst>
          </p:cNvPr>
          <p:cNvSpPr/>
          <p:nvPr/>
        </p:nvSpPr>
        <p:spPr>
          <a:xfrm>
            <a:off x="1645920" y="2862072"/>
            <a:ext cx="6181344" cy="1234440"/>
          </a:xfrm>
          <a:custGeom>
            <a:avLst/>
            <a:gdLst>
              <a:gd name="connsiteX0" fmla="*/ 6117336 w 6181344"/>
              <a:gd name="connsiteY0" fmla="*/ 557784 h 1234440"/>
              <a:gd name="connsiteX1" fmla="*/ 6053328 w 6181344"/>
              <a:gd name="connsiteY1" fmla="*/ 521208 h 1234440"/>
              <a:gd name="connsiteX2" fmla="*/ 5980176 w 6181344"/>
              <a:gd name="connsiteY2" fmla="*/ 448056 h 1234440"/>
              <a:gd name="connsiteX3" fmla="*/ 5943600 w 6181344"/>
              <a:gd name="connsiteY3" fmla="*/ 429768 h 1234440"/>
              <a:gd name="connsiteX4" fmla="*/ 5870448 w 6181344"/>
              <a:gd name="connsiteY4" fmla="*/ 402336 h 1234440"/>
              <a:gd name="connsiteX5" fmla="*/ 5779008 w 6181344"/>
              <a:gd name="connsiteY5" fmla="*/ 347472 h 1234440"/>
              <a:gd name="connsiteX6" fmla="*/ 5733288 w 6181344"/>
              <a:gd name="connsiteY6" fmla="*/ 338328 h 1234440"/>
              <a:gd name="connsiteX7" fmla="*/ 5623560 w 6181344"/>
              <a:gd name="connsiteY7" fmla="*/ 292608 h 1234440"/>
              <a:gd name="connsiteX8" fmla="*/ 5568696 w 6181344"/>
              <a:gd name="connsiteY8" fmla="*/ 274320 h 1234440"/>
              <a:gd name="connsiteX9" fmla="*/ 5495544 w 6181344"/>
              <a:gd name="connsiteY9" fmla="*/ 265176 h 1234440"/>
              <a:gd name="connsiteX10" fmla="*/ 5431536 w 6181344"/>
              <a:gd name="connsiteY10" fmla="*/ 246888 h 1234440"/>
              <a:gd name="connsiteX11" fmla="*/ 5385816 w 6181344"/>
              <a:gd name="connsiteY11" fmla="*/ 219456 h 1234440"/>
              <a:gd name="connsiteX12" fmla="*/ 5312664 w 6181344"/>
              <a:gd name="connsiteY12" fmla="*/ 210312 h 1234440"/>
              <a:gd name="connsiteX13" fmla="*/ 5193792 w 6181344"/>
              <a:gd name="connsiteY13" fmla="*/ 192024 h 1234440"/>
              <a:gd name="connsiteX14" fmla="*/ 5120640 w 6181344"/>
              <a:gd name="connsiteY14" fmla="*/ 182880 h 1234440"/>
              <a:gd name="connsiteX15" fmla="*/ 4873752 w 6181344"/>
              <a:gd name="connsiteY15" fmla="*/ 137160 h 1234440"/>
              <a:gd name="connsiteX16" fmla="*/ 4690872 w 6181344"/>
              <a:gd name="connsiteY16" fmla="*/ 118872 h 1234440"/>
              <a:gd name="connsiteX17" fmla="*/ 4581144 w 6181344"/>
              <a:gd name="connsiteY17" fmla="*/ 100584 h 1234440"/>
              <a:gd name="connsiteX18" fmla="*/ 4325112 w 6181344"/>
              <a:gd name="connsiteY18" fmla="*/ 82296 h 1234440"/>
              <a:gd name="connsiteX19" fmla="*/ 4242816 w 6181344"/>
              <a:gd name="connsiteY19" fmla="*/ 73152 h 1234440"/>
              <a:gd name="connsiteX20" fmla="*/ 3931920 w 6181344"/>
              <a:gd name="connsiteY20" fmla="*/ 54864 h 1234440"/>
              <a:gd name="connsiteX21" fmla="*/ 3831336 w 6181344"/>
              <a:gd name="connsiteY21" fmla="*/ 45720 h 1234440"/>
              <a:gd name="connsiteX22" fmla="*/ 3767328 w 6181344"/>
              <a:gd name="connsiteY22" fmla="*/ 36576 h 1234440"/>
              <a:gd name="connsiteX23" fmla="*/ 3547872 w 6181344"/>
              <a:gd name="connsiteY23" fmla="*/ 27432 h 1234440"/>
              <a:gd name="connsiteX24" fmla="*/ 2075688 w 6181344"/>
              <a:gd name="connsiteY24" fmla="*/ 18288 h 1234440"/>
              <a:gd name="connsiteX25" fmla="*/ 1865376 w 6181344"/>
              <a:gd name="connsiteY25" fmla="*/ 0 h 1234440"/>
              <a:gd name="connsiteX26" fmla="*/ 1234440 w 6181344"/>
              <a:gd name="connsiteY26" fmla="*/ 18288 h 1234440"/>
              <a:gd name="connsiteX27" fmla="*/ 1152144 w 6181344"/>
              <a:gd name="connsiteY27" fmla="*/ 27432 h 1234440"/>
              <a:gd name="connsiteX28" fmla="*/ 1051560 w 6181344"/>
              <a:gd name="connsiteY28" fmla="*/ 36576 h 1234440"/>
              <a:gd name="connsiteX29" fmla="*/ 932688 w 6181344"/>
              <a:gd name="connsiteY29" fmla="*/ 45720 h 1234440"/>
              <a:gd name="connsiteX30" fmla="*/ 694944 w 6181344"/>
              <a:gd name="connsiteY30" fmla="*/ 91440 h 1234440"/>
              <a:gd name="connsiteX31" fmla="*/ 603504 w 6181344"/>
              <a:gd name="connsiteY31" fmla="*/ 100584 h 1234440"/>
              <a:gd name="connsiteX32" fmla="*/ 493776 w 6181344"/>
              <a:gd name="connsiteY32" fmla="*/ 137160 h 1234440"/>
              <a:gd name="connsiteX33" fmla="*/ 448056 w 6181344"/>
              <a:gd name="connsiteY33" fmla="*/ 155448 h 1234440"/>
              <a:gd name="connsiteX34" fmla="*/ 393192 w 6181344"/>
              <a:gd name="connsiteY34" fmla="*/ 182880 h 1234440"/>
              <a:gd name="connsiteX35" fmla="*/ 329184 w 6181344"/>
              <a:gd name="connsiteY35" fmla="*/ 192024 h 1234440"/>
              <a:gd name="connsiteX36" fmla="*/ 173736 w 6181344"/>
              <a:gd name="connsiteY36" fmla="*/ 265176 h 1234440"/>
              <a:gd name="connsiteX37" fmla="*/ 109728 w 6181344"/>
              <a:gd name="connsiteY37" fmla="*/ 301752 h 1234440"/>
              <a:gd name="connsiteX38" fmla="*/ 100584 w 6181344"/>
              <a:gd name="connsiteY38" fmla="*/ 329184 h 1234440"/>
              <a:gd name="connsiteX39" fmla="*/ 45720 w 6181344"/>
              <a:gd name="connsiteY39" fmla="*/ 393192 h 1234440"/>
              <a:gd name="connsiteX40" fmla="*/ 27432 w 6181344"/>
              <a:gd name="connsiteY40" fmla="*/ 438912 h 1234440"/>
              <a:gd name="connsiteX41" fmla="*/ 0 w 6181344"/>
              <a:gd name="connsiteY41" fmla="*/ 539496 h 1234440"/>
              <a:gd name="connsiteX42" fmla="*/ 9144 w 6181344"/>
              <a:gd name="connsiteY42" fmla="*/ 768096 h 1234440"/>
              <a:gd name="connsiteX43" fmla="*/ 45720 w 6181344"/>
              <a:gd name="connsiteY43" fmla="*/ 832104 h 1234440"/>
              <a:gd name="connsiteX44" fmla="*/ 128016 w 6181344"/>
              <a:gd name="connsiteY44" fmla="*/ 950976 h 1234440"/>
              <a:gd name="connsiteX45" fmla="*/ 182880 w 6181344"/>
              <a:gd name="connsiteY45" fmla="*/ 1005840 h 1234440"/>
              <a:gd name="connsiteX46" fmla="*/ 210312 w 6181344"/>
              <a:gd name="connsiteY46" fmla="*/ 1051560 h 1234440"/>
              <a:gd name="connsiteX47" fmla="*/ 338328 w 6181344"/>
              <a:gd name="connsiteY47" fmla="*/ 1088136 h 1234440"/>
              <a:gd name="connsiteX48" fmla="*/ 393192 w 6181344"/>
              <a:gd name="connsiteY48" fmla="*/ 1115568 h 1234440"/>
              <a:gd name="connsiteX49" fmla="*/ 457200 w 6181344"/>
              <a:gd name="connsiteY49" fmla="*/ 1133856 h 1234440"/>
              <a:gd name="connsiteX50" fmla="*/ 630936 w 6181344"/>
              <a:gd name="connsiteY50" fmla="*/ 1170432 h 1234440"/>
              <a:gd name="connsiteX51" fmla="*/ 667512 w 6181344"/>
              <a:gd name="connsiteY51" fmla="*/ 1188720 h 1234440"/>
              <a:gd name="connsiteX52" fmla="*/ 969264 w 6181344"/>
              <a:gd name="connsiteY52" fmla="*/ 1225296 h 1234440"/>
              <a:gd name="connsiteX53" fmla="*/ 1051560 w 6181344"/>
              <a:gd name="connsiteY53" fmla="*/ 1234440 h 1234440"/>
              <a:gd name="connsiteX54" fmla="*/ 1801368 w 6181344"/>
              <a:gd name="connsiteY54" fmla="*/ 1216152 h 1234440"/>
              <a:gd name="connsiteX55" fmla="*/ 1892808 w 6181344"/>
              <a:gd name="connsiteY55" fmla="*/ 1197864 h 1234440"/>
              <a:gd name="connsiteX56" fmla="*/ 2185416 w 6181344"/>
              <a:gd name="connsiteY56" fmla="*/ 1170432 h 1234440"/>
              <a:gd name="connsiteX57" fmla="*/ 2551176 w 6181344"/>
              <a:gd name="connsiteY57" fmla="*/ 1133856 h 1234440"/>
              <a:gd name="connsiteX58" fmla="*/ 2889504 w 6181344"/>
              <a:gd name="connsiteY58" fmla="*/ 1097280 h 1234440"/>
              <a:gd name="connsiteX59" fmla="*/ 3557016 w 6181344"/>
              <a:gd name="connsiteY59" fmla="*/ 1078992 h 1234440"/>
              <a:gd name="connsiteX60" fmla="*/ 4425696 w 6181344"/>
              <a:gd name="connsiteY60" fmla="*/ 1088136 h 1234440"/>
              <a:gd name="connsiteX61" fmla="*/ 4773168 w 6181344"/>
              <a:gd name="connsiteY61" fmla="*/ 1097280 h 1234440"/>
              <a:gd name="connsiteX62" fmla="*/ 4928616 w 6181344"/>
              <a:gd name="connsiteY62" fmla="*/ 1115568 h 1234440"/>
              <a:gd name="connsiteX63" fmla="*/ 5669280 w 6181344"/>
              <a:gd name="connsiteY63" fmla="*/ 1097280 h 1234440"/>
              <a:gd name="connsiteX64" fmla="*/ 5797296 w 6181344"/>
              <a:gd name="connsiteY64" fmla="*/ 1078992 h 1234440"/>
              <a:gd name="connsiteX65" fmla="*/ 5934456 w 6181344"/>
              <a:gd name="connsiteY65" fmla="*/ 1042416 h 1234440"/>
              <a:gd name="connsiteX66" fmla="*/ 6007608 w 6181344"/>
              <a:gd name="connsiteY66" fmla="*/ 1014984 h 1234440"/>
              <a:gd name="connsiteX67" fmla="*/ 6044184 w 6181344"/>
              <a:gd name="connsiteY67" fmla="*/ 1005840 h 1234440"/>
              <a:gd name="connsiteX68" fmla="*/ 6071616 w 6181344"/>
              <a:gd name="connsiteY68" fmla="*/ 987552 h 1234440"/>
              <a:gd name="connsiteX69" fmla="*/ 6099048 w 6181344"/>
              <a:gd name="connsiteY69" fmla="*/ 960120 h 1234440"/>
              <a:gd name="connsiteX70" fmla="*/ 6172200 w 6181344"/>
              <a:gd name="connsiteY70" fmla="*/ 850392 h 1234440"/>
              <a:gd name="connsiteX71" fmla="*/ 6181344 w 6181344"/>
              <a:gd name="connsiteY71" fmla="*/ 822960 h 1234440"/>
              <a:gd name="connsiteX72" fmla="*/ 6172200 w 6181344"/>
              <a:gd name="connsiteY72" fmla="*/ 667512 h 1234440"/>
              <a:gd name="connsiteX73" fmla="*/ 6163056 w 6181344"/>
              <a:gd name="connsiteY73" fmla="*/ 621792 h 1234440"/>
              <a:gd name="connsiteX74" fmla="*/ 6126480 w 6181344"/>
              <a:gd name="connsiteY74" fmla="*/ 566928 h 1234440"/>
              <a:gd name="connsiteX75" fmla="*/ 6117336 w 6181344"/>
              <a:gd name="connsiteY75" fmla="*/ 557784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181344" h="1234440">
                <a:moveTo>
                  <a:pt x="6117336" y="557784"/>
                </a:moveTo>
                <a:cubicBezTo>
                  <a:pt x="6096000" y="545592"/>
                  <a:pt x="6072517" y="536559"/>
                  <a:pt x="6053328" y="521208"/>
                </a:cubicBezTo>
                <a:cubicBezTo>
                  <a:pt x="6026400" y="499666"/>
                  <a:pt x="6011020" y="463478"/>
                  <a:pt x="5980176" y="448056"/>
                </a:cubicBezTo>
                <a:cubicBezTo>
                  <a:pt x="5967984" y="441960"/>
                  <a:pt x="5956363" y="434554"/>
                  <a:pt x="5943600" y="429768"/>
                </a:cubicBezTo>
                <a:cubicBezTo>
                  <a:pt x="5885726" y="408065"/>
                  <a:pt x="5927021" y="436280"/>
                  <a:pt x="5870448" y="402336"/>
                </a:cubicBezTo>
                <a:cubicBezTo>
                  <a:pt x="5844363" y="386685"/>
                  <a:pt x="5810361" y="357923"/>
                  <a:pt x="5779008" y="347472"/>
                </a:cubicBezTo>
                <a:cubicBezTo>
                  <a:pt x="5764264" y="342557"/>
                  <a:pt x="5748528" y="341376"/>
                  <a:pt x="5733288" y="338328"/>
                </a:cubicBezTo>
                <a:cubicBezTo>
                  <a:pt x="5679040" y="311204"/>
                  <a:pt x="5698736" y="319456"/>
                  <a:pt x="5623560" y="292608"/>
                </a:cubicBezTo>
                <a:cubicBezTo>
                  <a:pt x="5605406" y="286124"/>
                  <a:pt x="5587545" y="278359"/>
                  <a:pt x="5568696" y="274320"/>
                </a:cubicBezTo>
                <a:cubicBezTo>
                  <a:pt x="5544668" y="269171"/>
                  <a:pt x="5519928" y="268224"/>
                  <a:pt x="5495544" y="265176"/>
                </a:cubicBezTo>
                <a:cubicBezTo>
                  <a:pt x="5474208" y="259080"/>
                  <a:pt x="5452019" y="255423"/>
                  <a:pt x="5431536" y="246888"/>
                </a:cubicBezTo>
                <a:cubicBezTo>
                  <a:pt x="5415130" y="240052"/>
                  <a:pt x="5402803" y="224683"/>
                  <a:pt x="5385816" y="219456"/>
                </a:cubicBezTo>
                <a:cubicBezTo>
                  <a:pt x="5362329" y="212229"/>
                  <a:pt x="5336991" y="213787"/>
                  <a:pt x="5312664" y="210312"/>
                </a:cubicBezTo>
                <a:cubicBezTo>
                  <a:pt x="5272977" y="204642"/>
                  <a:pt x="5233479" y="197694"/>
                  <a:pt x="5193792" y="192024"/>
                </a:cubicBezTo>
                <a:cubicBezTo>
                  <a:pt x="5169465" y="188549"/>
                  <a:pt x="5144793" y="187409"/>
                  <a:pt x="5120640" y="182880"/>
                </a:cubicBezTo>
                <a:cubicBezTo>
                  <a:pt x="4879172" y="137605"/>
                  <a:pt x="5332256" y="198294"/>
                  <a:pt x="4873752" y="137160"/>
                </a:cubicBezTo>
                <a:cubicBezTo>
                  <a:pt x="4645829" y="106770"/>
                  <a:pt x="4888490" y="147103"/>
                  <a:pt x="4690872" y="118872"/>
                </a:cubicBezTo>
                <a:cubicBezTo>
                  <a:pt x="4654164" y="113628"/>
                  <a:pt x="4618040" y="104274"/>
                  <a:pt x="4581144" y="100584"/>
                </a:cubicBezTo>
                <a:cubicBezTo>
                  <a:pt x="4496007" y="92070"/>
                  <a:pt x="4410394" y="89211"/>
                  <a:pt x="4325112" y="82296"/>
                </a:cubicBezTo>
                <a:cubicBezTo>
                  <a:pt x="4297601" y="80065"/>
                  <a:pt x="4270350" y="75073"/>
                  <a:pt x="4242816" y="73152"/>
                </a:cubicBezTo>
                <a:cubicBezTo>
                  <a:pt x="4139257" y="65927"/>
                  <a:pt x="4035305" y="64263"/>
                  <a:pt x="3931920" y="54864"/>
                </a:cubicBezTo>
                <a:cubicBezTo>
                  <a:pt x="3898392" y="51816"/>
                  <a:pt x="3864796" y="49438"/>
                  <a:pt x="3831336" y="45720"/>
                </a:cubicBezTo>
                <a:cubicBezTo>
                  <a:pt x="3809915" y="43340"/>
                  <a:pt x="3788836" y="37964"/>
                  <a:pt x="3767328" y="36576"/>
                </a:cubicBezTo>
                <a:cubicBezTo>
                  <a:pt x="3694264" y="31862"/>
                  <a:pt x="3621083" y="28223"/>
                  <a:pt x="3547872" y="27432"/>
                </a:cubicBezTo>
                <a:lnTo>
                  <a:pt x="2075688" y="18288"/>
                </a:lnTo>
                <a:cubicBezTo>
                  <a:pt x="2005584" y="12192"/>
                  <a:pt x="1935745" y="0"/>
                  <a:pt x="1865376" y="0"/>
                </a:cubicBezTo>
                <a:cubicBezTo>
                  <a:pt x="1654976" y="0"/>
                  <a:pt x="1444685" y="10202"/>
                  <a:pt x="1234440" y="18288"/>
                </a:cubicBezTo>
                <a:cubicBezTo>
                  <a:pt x="1206860" y="19349"/>
                  <a:pt x="1179608" y="24686"/>
                  <a:pt x="1152144" y="27432"/>
                </a:cubicBezTo>
                <a:lnTo>
                  <a:pt x="1051560" y="36576"/>
                </a:lnTo>
                <a:cubicBezTo>
                  <a:pt x="1011956" y="39876"/>
                  <a:pt x="972186" y="41331"/>
                  <a:pt x="932688" y="45720"/>
                </a:cubicBezTo>
                <a:cubicBezTo>
                  <a:pt x="674505" y="74407"/>
                  <a:pt x="927696" y="49121"/>
                  <a:pt x="694944" y="91440"/>
                </a:cubicBezTo>
                <a:cubicBezTo>
                  <a:pt x="664806" y="96920"/>
                  <a:pt x="633984" y="97536"/>
                  <a:pt x="603504" y="100584"/>
                </a:cubicBezTo>
                <a:cubicBezTo>
                  <a:pt x="530394" y="137139"/>
                  <a:pt x="606065" y="102610"/>
                  <a:pt x="493776" y="137160"/>
                </a:cubicBezTo>
                <a:cubicBezTo>
                  <a:pt x="478088" y="141987"/>
                  <a:pt x="462999" y="148656"/>
                  <a:pt x="448056" y="155448"/>
                </a:cubicBezTo>
                <a:cubicBezTo>
                  <a:pt x="429442" y="163909"/>
                  <a:pt x="412734" y="176867"/>
                  <a:pt x="393192" y="182880"/>
                </a:cubicBezTo>
                <a:cubicBezTo>
                  <a:pt x="372592" y="189218"/>
                  <a:pt x="350520" y="188976"/>
                  <a:pt x="329184" y="192024"/>
                </a:cubicBezTo>
                <a:cubicBezTo>
                  <a:pt x="233854" y="232880"/>
                  <a:pt x="285938" y="209075"/>
                  <a:pt x="173736" y="265176"/>
                </a:cubicBezTo>
                <a:cubicBezTo>
                  <a:pt x="127330" y="288379"/>
                  <a:pt x="148502" y="275903"/>
                  <a:pt x="109728" y="301752"/>
                </a:cubicBezTo>
                <a:cubicBezTo>
                  <a:pt x="106680" y="310896"/>
                  <a:pt x="105366" y="320815"/>
                  <a:pt x="100584" y="329184"/>
                </a:cubicBezTo>
                <a:cubicBezTo>
                  <a:pt x="84944" y="356555"/>
                  <a:pt x="67339" y="371573"/>
                  <a:pt x="45720" y="393192"/>
                </a:cubicBezTo>
                <a:cubicBezTo>
                  <a:pt x="39624" y="408432"/>
                  <a:pt x="32623" y="423340"/>
                  <a:pt x="27432" y="438912"/>
                </a:cubicBezTo>
                <a:cubicBezTo>
                  <a:pt x="16562" y="471523"/>
                  <a:pt x="8369" y="506018"/>
                  <a:pt x="0" y="539496"/>
                </a:cubicBezTo>
                <a:cubicBezTo>
                  <a:pt x="3048" y="615696"/>
                  <a:pt x="1297" y="692240"/>
                  <a:pt x="9144" y="768096"/>
                </a:cubicBezTo>
                <a:cubicBezTo>
                  <a:pt x="10724" y="783373"/>
                  <a:pt x="37303" y="818427"/>
                  <a:pt x="45720" y="832104"/>
                </a:cubicBezTo>
                <a:cubicBezTo>
                  <a:pt x="165372" y="1026539"/>
                  <a:pt x="54300" y="864974"/>
                  <a:pt x="128016" y="950976"/>
                </a:cubicBezTo>
                <a:cubicBezTo>
                  <a:pt x="173384" y="1003905"/>
                  <a:pt x="134589" y="973646"/>
                  <a:pt x="182880" y="1005840"/>
                </a:cubicBezTo>
                <a:cubicBezTo>
                  <a:pt x="192024" y="1021080"/>
                  <a:pt x="197028" y="1039752"/>
                  <a:pt x="210312" y="1051560"/>
                </a:cubicBezTo>
                <a:cubicBezTo>
                  <a:pt x="248035" y="1085092"/>
                  <a:pt x="291904" y="1082333"/>
                  <a:pt x="338328" y="1088136"/>
                </a:cubicBezTo>
                <a:cubicBezTo>
                  <a:pt x="356616" y="1097280"/>
                  <a:pt x="374108" y="1108228"/>
                  <a:pt x="393192" y="1115568"/>
                </a:cubicBezTo>
                <a:cubicBezTo>
                  <a:pt x="413903" y="1123534"/>
                  <a:pt x="435741" y="1128209"/>
                  <a:pt x="457200" y="1133856"/>
                </a:cubicBezTo>
                <a:cubicBezTo>
                  <a:pt x="573549" y="1164474"/>
                  <a:pt x="537773" y="1157123"/>
                  <a:pt x="630936" y="1170432"/>
                </a:cubicBezTo>
                <a:cubicBezTo>
                  <a:pt x="643128" y="1176528"/>
                  <a:pt x="654580" y="1184409"/>
                  <a:pt x="667512" y="1188720"/>
                </a:cubicBezTo>
                <a:cubicBezTo>
                  <a:pt x="767541" y="1222063"/>
                  <a:pt x="859419" y="1215604"/>
                  <a:pt x="969264" y="1225296"/>
                </a:cubicBezTo>
                <a:cubicBezTo>
                  <a:pt x="996758" y="1227722"/>
                  <a:pt x="1024128" y="1231392"/>
                  <a:pt x="1051560" y="1234440"/>
                </a:cubicBezTo>
                <a:lnTo>
                  <a:pt x="1801368" y="1216152"/>
                </a:lnTo>
                <a:cubicBezTo>
                  <a:pt x="1832422" y="1214802"/>
                  <a:pt x="1861942" y="1201538"/>
                  <a:pt x="1892808" y="1197864"/>
                </a:cubicBezTo>
                <a:cubicBezTo>
                  <a:pt x="1990085" y="1186283"/>
                  <a:pt x="2088150" y="1182104"/>
                  <a:pt x="2185416" y="1170432"/>
                </a:cubicBezTo>
                <a:cubicBezTo>
                  <a:pt x="2560707" y="1125397"/>
                  <a:pt x="2120072" y="1153452"/>
                  <a:pt x="2551176" y="1133856"/>
                </a:cubicBezTo>
                <a:cubicBezTo>
                  <a:pt x="2707540" y="1111518"/>
                  <a:pt x="2703692" y="1109667"/>
                  <a:pt x="2889504" y="1097280"/>
                </a:cubicBezTo>
                <a:cubicBezTo>
                  <a:pt x="3085301" y="1084227"/>
                  <a:pt x="3395752" y="1082154"/>
                  <a:pt x="3557016" y="1078992"/>
                </a:cubicBezTo>
                <a:lnTo>
                  <a:pt x="4425696" y="1088136"/>
                </a:lnTo>
                <a:cubicBezTo>
                  <a:pt x="4541547" y="1089878"/>
                  <a:pt x="4657409" y="1092354"/>
                  <a:pt x="4773168" y="1097280"/>
                </a:cubicBezTo>
                <a:cubicBezTo>
                  <a:pt x="4791146" y="1098045"/>
                  <a:pt x="4907085" y="1112877"/>
                  <a:pt x="4928616" y="1115568"/>
                </a:cubicBezTo>
                <a:lnTo>
                  <a:pt x="5669280" y="1097280"/>
                </a:lnTo>
                <a:cubicBezTo>
                  <a:pt x="5697970" y="1096313"/>
                  <a:pt x="5765618" y="1084272"/>
                  <a:pt x="5797296" y="1078992"/>
                </a:cubicBezTo>
                <a:cubicBezTo>
                  <a:pt x="5882201" y="1045030"/>
                  <a:pt x="5807369" y="1071744"/>
                  <a:pt x="5934456" y="1042416"/>
                </a:cubicBezTo>
                <a:cubicBezTo>
                  <a:pt x="5955323" y="1037601"/>
                  <a:pt x="5990636" y="1020641"/>
                  <a:pt x="6007608" y="1014984"/>
                </a:cubicBezTo>
                <a:cubicBezTo>
                  <a:pt x="6019530" y="1011010"/>
                  <a:pt x="6031992" y="1008888"/>
                  <a:pt x="6044184" y="1005840"/>
                </a:cubicBezTo>
                <a:cubicBezTo>
                  <a:pt x="6053328" y="999744"/>
                  <a:pt x="6063173" y="994587"/>
                  <a:pt x="6071616" y="987552"/>
                </a:cubicBezTo>
                <a:cubicBezTo>
                  <a:pt x="6081550" y="979273"/>
                  <a:pt x="6090859" y="970128"/>
                  <a:pt x="6099048" y="960120"/>
                </a:cubicBezTo>
                <a:cubicBezTo>
                  <a:pt x="6134374" y="916943"/>
                  <a:pt x="6152676" y="895948"/>
                  <a:pt x="6172200" y="850392"/>
                </a:cubicBezTo>
                <a:cubicBezTo>
                  <a:pt x="6175997" y="841533"/>
                  <a:pt x="6178296" y="832104"/>
                  <a:pt x="6181344" y="822960"/>
                </a:cubicBezTo>
                <a:cubicBezTo>
                  <a:pt x="6178296" y="771144"/>
                  <a:pt x="6176899" y="719204"/>
                  <a:pt x="6172200" y="667512"/>
                </a:cubicBezTo>
                <a:cubicBezTo>
                  <a:pt x="6170793" y="652034"/>
                  <a:pt x="6169487" y="635941"/>
                  <a:pt x="6163056" y="621792"/>
                </a:cubicBezTo>
                <a:cubicBezTo>
                  <a:pt x="6153961" y="601783"/>
                  <a:pt x="6144768" y="579120"/>
                  <a:pt x="6126480" y="566928"/>
                </a:cubicBezTo>
                <a:lnTo>
                  <a:pt x="6117336" y="557784"/>
                </a:lnTo>
                <a:close/>
              </a:path>
            </a:pathLst>
          </a:cu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509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19</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16147"/>
            <a:ext cx="8229600" cy="5486400"/>
          </a:xfrm>
          <a:prstGeom prst="rect">
            <a:avLst/>
          </a:prstGeom>
        </p:spPr>
      </p:pic>
    </p:spTree>
    <p:extLst>
      <p:ext uri="{BB962C8B-B14F-4D97-AF65-F5344CB8AC3E}">
        <p14:creationId xmlns:p14="http://schemas.microsoft.com/office/powerpoint/2010/main" val="829988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23850" y="274638"/>
            <a:ext cx="8477250" cy="1143000"/>
          </a:xfrm>
        </p:spPr>
        <p:txBody>
          <a:bodyPr/>
          <a:lstStyle/>
          <a:p>
            <a:pPr eaLnBrk="1" hangingPunct="1">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b="1" dirty="0">
                <a:solidFill>
                  <a:srgbClr val="C00000"/>
                </a:solidFill>
                <a:latin typeface="Helvetica" charset="0"/>
                <a:ea typeface="ＭＳ Ｐゴシック" pitchFamily="34" charset="-128"/>
                <a:cs typeface="Helvetica" charset="0"/>
              </a:rPr>
              <a:t>Welcome from John Fawcett,</a:t>
            </a:r>
            <a:br>
              <a:rPr lang="en-US" altLang="en-US" sz="2800" b="1" dirty="0">
                <a:solidFill>
                  <a:srgbClr val="C00000"/>
                </a:solidFill>
                <a:latin typeface="Helvetica" charset="0"/>
                <a:ea typeface="ＭＳ Ｐゴシック" pitchFamily="34" charset="-128"/>
                <a:cs typeface="Helvetica" charset="0"/>
              </a:rPr>
            </a:br>
            <a:r>
              <a:rPr lang="en-US" altLang="en-US" sz="2800" b="1" dirty="0">
                <a:solidFill>
                  <a:srgbClr val="C00000"/>
                </a:solidFill>
                <a:latin typeface="Helvetica" charset="0"/>
                <a:ea typeface="ＭＳ Ｐゴシック" pitchFamily="34" charset="-128"/>
                <a:cs typeface="Helvetica" charset="0"/>
              </a:rPr>
              <a:t>Director of Global Policy and Advocacy</a:t>
            </a:r>
            <a:endParaRPr lang="en-US" altLang="en-US" sz="2800" dirty="0">
              <a:latin typeface="Helvetica" charset="0"/>
              <a:ea typeface="ＭＳ Ｐゴシック" pitchFamily="34" charset="-128"/>
              <a:cs typeface="Helvetica" charset="0"/>
            </a:endParaRPr>
          </a:p>
        </p:txBody>
      </p:sp>
      <p:sp>
        <p:nvSpPr>
          <p:cNvPr id="7171" name="Slide Number Placeholder 6"/>
          <p:cNvSpPr>
            <a:spLocks noGrp="1"/>
          </p:cNvSpPr>
          <p:nvPr>
            <p:ph type="sldNum" sz="quarter" idx="4294967295"/>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8585B"/>
                </a:solidFill>
                <a:latin typeface="Helvetica" charset="0"/>
              </a:defRPr>
            </a:lvl1pPr>
            <a:lvl2pPr marL="742950" indent="-285750">
              <a:spcBef>
                <a:spcPct val="20000"/>
              </a:spcBef>
              <a:buFont typeface="Courier New" pitchFamily="49" charset="0"/>
              <a:buChar char="o"/>
              <a:defRPr sz="2800">
                <a:solidFill>
                  <a:srgbClr val="58585B"/>
                </a:solidFill>
                <a:latin typeface="Helvetica" charset="0"/>
              </a:defRPr>
            </a:lvl2pPr>
            <a:lvl3pPr marL="1143000" indent="-228600">
              <a:spcBef>
                <a:spcPct val="20000"/>
              </a:spcBef>
              <a:buFont typeface="Arial" charset="0"/>
              <a:buChar char="•"/>
              <a:defRPr sz="2400">
                <a:solidFill>
                  <a:srgbClr val="58585B"/>
                </a:solidFill>
                <a:latin typeface="Helvetica" charset="0"/>
              </a:defRPr>
            </a:lvl3pPr>
            <a:lvl4pPr marL="1600200" indent="-228600">
              <a:spcBef>
                <a:spcPct val="20000"/>
              </a:spcBef>
              <a:buFont typeface="Courier New" pitchFamily="49" charset="0"/>
              <a:buChar char="o"/>
              <a:defRPr sz="2000">
                <a:solidFill>
                  <a:srgbClr val="58585B"/>
                </a:solidFill>
                <a:latin typeface="Helvetica" charset="0"/>
              </a:defRPr>
            </a:lvl4pPr>
            <a:lvl5pPr marL="2057400" indent="-228600">
              <a:spcBef>
                <a:spcPct val="20000"/>
              </a:spcBef>
              <a:buFont typeface="Arial"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charset="0"/>
              </a:defRPr>
            </a:lvl9pPr>
          </a:lstStyle>
          <a:p>
            <a:pPr>
              <a:spcBef>
                <a:spcPct val="0"/>
              </a:spcBef>
              <a:buFontTx/>
              <a:buNone/>
            </a:pPr>
            <a:fld id="{0C2F3EF4-838E-4AE3-99FF-7D32A336DC45}" type="slidenum">
              <a:rPr lang="en-US" altLang="en-US" sz="1400" smtClean="0">
                <a:solidFill>
                  <a:srgbClr val="898989"/>
                </a:solidFill>
              </a:rPr>
              <a:pPr>
                <a:spcBef>
                  <a:spcPct val="0"/>
                </a:spcBef>
                <a:buFontTx/>
                <a:buNone/>
              </a:pPr>
              <a:t>2</a:t>
            </a:fld>
            <a:endParaRPr lang="en-US" altLang="en-US" sz="1400" dirty="0">
              <a:solidFill>
                <a:srgbClr val="898989"/>
              </a:solidFill>
            </a:endParaRPr>
          </a:p>
        </p:txBody>
      </p:sp>
      <p:sp>
        <p:nvSpPr>
          <p:cNvPr id="6"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pic>
        <p:nvPicPr>
          <p:cNvPr id="7" name="Picture 6">
            <a:extLst>
              <a:ext uri="{FF2B5EF4-FFF2-40B4-BE49-F238E27FC236}">
                <a16:creationId xmlns:a16="http://schemas.microsoft.com/office/drawing/2014/main" id="{2392195E-60CB-3940-826E-0122BCE207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0772" y="1549703"/>
            <a:ext cx="2694666" cy="4048095"/>
          </a:xfrm>
          <a:prstGeom prst="rect">
            <a:avLst/>
          </a:prstGeom>
        </p:spPr>
      </p:pic>
    </p:spTree>
    <p:extLst>
      <p:ext uri="{BB962C8B-B14F-4D97-AF65-F5344CB8AC3E}">
        <p14:creationId xmlns:p14="http://schemas.microsoft.com/office/powerpoint/2010/main" val="405286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6"/>
          <p:cNvSpPr>
            <a:spLocks noGrp="1"/>
          </p:cNvSpPr>
          <p:nvPr>
            <p:ph type="sldNum" sz="quarter" idx="4294967295"/>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8585B"/>
                </a:solidFill>
                <a:latin typeface="Helvetica" charset="0"/>
              </a:defRPr>
            </a:lvl1pPr>
            <a:lvl2pPr marL="742950" indent="-285750">
              <a:spcBef>
                <a:spcPct val="20000"/>
              </a:spcBef>
              <a:buFont typeface="Courier New" pitchFamily="49" charset="0"/>
              <a:buChar char="o"/>
              <a:defRPr sz="2800">
                <a:solidFill>
                  <a:srgbClr val="58585B"/>
                </a:solidFill>
                <a:latin typeface="Helvetica" charset="0"/>
              </a:defRPr>
            </a:lvl2pPr>
            <a:lvl3pPr marL="1143000" indent="-228600">
              <a:spcBef>
                <a:spcPct val="20000"/>
              </a:spcBef>
              <a:buFont typeface="Arial" charset="0"/>
              <a:buChar char="•"/>
              <a:defRPr sz="2400">
                <a:solidFill>
                  <a:srgbClr val="58585B"/>
                </a:solidFill>
                <a:latin typeface="Helvetica" charset="0"/>
              </a:defRPr>
            </a:lvl3pPr>
            <a:lvl4pPr marL="1600200" indent="-228600">
              <a:spcBef>
                <a:spcPct val="20000"/>
              </a:spcBef>
              <a:buFont typeface="Courier New" pitchFamily="49" charset="0"/>
              <a:buChar char="o"/>
              <a:defRPr sz="2000">
                <a:solidFill>
                  <a:srgbClr val="58585B"/>
                </a:solidFill>
                <a:latin typeface="Helvetica" charset="0"/>
              </a:defRPr>
            </a:lvl4pPr>
            <a:lvl5pPr marL="2057400" indent="-228600">
              <a:spcBef>
                <a:spcPct val="20000"/>
              </a:spcBef>
              <a:buFont typeface="Arial"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charset="0"/>
              </a:defRPr>
            </a:lvl9pPr>
          </a:lstStyle>
          <a:p>
            <a:pPr>
              <a:spcBef>
                <a:spcPct val="0"/>
              </a:spcBef>
              <a:buFontTx/>
              <a:buNone/>
            </a:pPr>
            <a:fld id="{0C2F3EF4-838E-4AE3-99FF-7D32A336DC45}" type="slidenum">
              <a:rPr lang="en-US" altLang="en-US" sz="1400" smtClean="0">
                <a:solidFill>
                  <a:srgbClr val="898989"/>
                </a:solidFill>
              </a:rPr>
              <a:pPr>
                <a:spcBef>
                  <a:spcPct val="0"/>
                </a:spcBef>
                <a:buFontTx/>
                <a:buNone/>
              </a:pPr>
              <a:t>20</a:t>
            </a:fld>
            <a:endParaRPr lang="en-US" altLang="en-US" sz="1400" dirty="0">
              <a:solidFill>
                <a:srgbClr val="898989"/>
              </a:solidFill>
            </a:endParaRPr>
          </a:p>
        </p:txBody>
      </p:sp>
      <p:sp>
        <p:nvSpPr>
          <p:cNvPr id="6"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8" name="TextBox 7"/>
          <p:cNvSpPr txBox="1"/>
          <p:nvPr/>
        </p:nvSpPr>
        <p:spPr>
          <a:xfrm>
            <a:off x="393223" y="358775"/>
            <a:ext cx="8357554" cy="4964436"/>
          </a:xfrm>
          <a:prstGeom prst="rect">
            <a:avLst/>
          </a:prstGeom>
          <a:noFill/>
        </p:spPr>
        <p:txBody>
          <a:bodyPr wrap="square" rtlCol="0">
            <a:spAutoFit/>
          </a:bodyPr>
          <a:lstStyle/>
          <a:p>
            <a:pPr algn="ctr"/>
            <a:endParaRPr lang="en-US" sz="2600" u="sng" dirty="0">
              <a:latin typeface="Helvetica" panose="020B0604020202020204" pitchFamily="34" charset="0"/>
              <a:cs typeface="Helvetica" panose="020B0604020202020204" pitchFamily="34" charset="0"/>
            </a:endParaRPr>
          </a:p>
          <a:p>
            <a:pPr algn="ctr"/>
            <a:endParaRPr lang="en-US" sz="4000" dirty="0">
              <a:solidFill>
                <a:schemeClr val="tx2"/>
              </a:solidFill>
              <a:latin typeface="Helvetica" panose="020B0604020202020204" pitchFamily="34" charset="0"/>
              <a:cs typeface="Helvetica" panose="020B0604020202020204" pitchFamily="34" charset="0"/>
            </a:endParaRPr>
          </a:p>
          <a:p>
            <a:pPr algn="ctr"/>
            <a:r>
              <a:rPr lang="en-US" sz="4000" dirty="0">
                <a:solidFill>
                  <a:schemeClr val="tx2"/>
                </a:solidFill>
                <a:latin typeface="Helvetica" panose="020B0604020202020204" pitchFamily="34" charset="0"/>
                <a:cs typeface="Helvetica" panose="020B0604020202020204" pitchFamily="34" charset="0"/>
              </a:rPr>
              <a:t>Can we have every group represented in DC </a:t>
            </a:r>
            <a:r>
              <a:rPr lang="en-US" sz="4000" u="sng" dirty="0">
                <a:solidFill>
                  <a:schemeClr val="tx2"/>
                </a:solidFill>
                <a:latin typeface="Helvetica" panose="020B0604020202020204" pitchFamily="34" charset="0"/>
                <a:cs typeface="Helvetica" panose="020B0604020202020204" pitchFamily="34" charset="0"/>
              </a:rPr>
              <a:t>and</a:t>
            </a:r>
            <a:r>
              <a:rPr lang="en-US" sz="4000" dirty="0">
                <a:solidFill>
                  <a:schemeClr val="tx2"/>
                </a:solidFill>
                <a:latin typeface="Helvetica" panose="020B0604020202020204" pitchFamily="34" charset="0"/>
                <a:cs typeface="Helvetica" panose="020B0604020202020204" pitchFamily="34" charset="0"/>
              </a:rPr>
              <a:t> have every group bring at least one who has </a:t>
            </a:r>
            <a:r>
              <a:rPr lang="en-US" sz="4000" u="sng" dirty="0">
                <a:solidFill>
                  <a:schemeClr val="tx2"/>
                </a:solidFill>
                <a:latin typeface="Helvetica" panose="020B0604020202020204" pitchFamily="34" charset="0"/>
                <a:cs typeface="Helvetica" panose="020B0604020202020204" pitchFamily="34" charset="0"/>
              </a:rPr>
              <a:t>never</a:t>
            </a:r>
            <a:r>
              <a:rPr lang="en-US" sz="4000" dirty="0">
                <a:solidFill>
                  <a:schemeClr val="tx2"/>
                </a:solidFill>
                <a:latin typeface="Helvetica" panose="020B0604020202020204" pitchFamily="34" charset="0"/>
                <a:cs typeface="Helvetica" panose="020B0604020202020204" pitchFamily="34" charset="0"/>
              </a:rPr>
              <a:t> attended before? </a:t>
            </a:r>
          </a:p>
          <a:p>
            <a:pPr algn="ctr"/>
            <a:endParaRPr lang="en-US" sz="4000" dirty="0">
              <a:solidFill>
                <a:schemeClr val="tx2"/>
              </a:solidFill>
              <a:latin typeface="Helvetica" panose="020B0604020202020204" pitchFamily="34" charset="0"/>
              <a:cs typeface="Helvetica" panose="020B0604020202020204" pitchFamily="34" charset="0"/>
            </a:endParaRPr>
          </a:p>
          <a:p>
            <a:pPr marL="285750" indent="-285750">
              <a:lnSpc>
                <a:spcPct val="114000"/>
              </a:lnSpc>
              <a:spcAft>
                <a:spcPts val="600"/>
              </a:spcAft>
              <a:buFont typeface="Arial" panose="020B0604020202020204" pitchFamily="34" charset="0"/>
              <a:buChar char="•"/>
            </a:pPr>
            <a:endParaRPr lang="en-US" sz="1600" b="1" dirty="0">
              <a:solidFill>
                <a:srgbClr val="58585B"/>
              </a:solidFill>
              <a:latin typeface="Helvetica" panose="020B0604020202020204" pitchFamily="34" charset="0"/>
              <a:cs typeface="Helvetica" panose="020B0604020202020204" pitchFamily="34" charset="0"/>
            </a:endParaRPr>
          </a:p>
          <a:p>
            <a:pPr marL="457200" indent="-457200">
              <a:lnSpc>
                <a:spcPct val="114000"/>
              </a:lnSpc>
              <a:spcAft>
                <a:spcPts val="600"/>
              </a:spcAft>
              <a:buFont typeface="Arial" panose="020B0604020202020204" pitchFamily="34" charset="0"/>
              <a:buChar char="•"/>
            </a:pPr>
            <a:endParaRPr lang="en-US" sz="2400" b="1" dirty="0">
              <a:solidFill>
                <a:srgbClr val="58585B"/>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49641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6"/>
          <p:cNvSpPr>
            <a:spLocks noGrp="1"/>
          </p:cNvSpPr>
          <p:nvPr>
            <p:ph type="sldNum" sz="quarter" idx="4294967295"/>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8585B"/>
                </a:solidFill>
                <a:latin typeface="Helvetica" charset="0"/>
              </a:defRPr>
            </a:lvl1pPr>
            <a:lvl2pPr marL="742950" indent="-285750">
              <a:spcBef>
                <a:spcPct val="20000"/>
              </a:spcBef>
              <a:buFont typeface="Courier New" pitchFamily="49" charset="0"/>
              <a:buChar char="o"/>
              <a:defRPr sz="2800">
                <a:solidFill>
                  <a:srgbClr val="58585B"/>
                </a:solidFill>
                <a:latin typeface="Helvetica" charset="0"/>
              </a:defRPr>
            </a:lvl2pPr>
            <a:lvl3pPr marL="1143000" indent="-228600">
              <a:spcBef>
                <a:spcPct val="20000"/>
              </a:spcBef>
              <a:buFont typeface="Arial" charset="0"/>
              <a:buChar char="•"/>
              <a:defRPr sz="2400">
                <a:solidFill>
                  <a:srgbClr val="58585B"/>
                </a:solidFill>
                <a:latin typeface="Helvetica" charset="0"/>
              </a:defRPr>
            </a:lvl3pPr>
            <a:lvl4pPr marL="1600200" indent="-228600">
              <a:spcBef>
                <a:spcPct val="20000"/>
              </a:spcBef>
              <a:buFont typeface="Courier New" pitchFamily="49" charset="0"/>
              <a:buChar char="o"/>
              <a:defRPr sz="2000">
                <a:solidFill>
                  <a:srgbClr val="58585B"/>
                </a:solidFill>
                <a:latin typeface="Helvetica" charset="0"/>
              </a:defRPr>
            </a:lvl4pPr>
            <a:lvl5pPr marL="2057400" indent="-228600">
              <a:spcBef>
                <a:spcPct val="20000"/>
              </a:spcBef>
              <a:buFont typeface="Arial"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charset="0"/>
              </a:defRPr>
            </a:lvl9pPr>
          </a:lstStyle>
          <a:p>
            <a:pPr>
              <a:spcBef>
                <a:spcPct val="0"/>
              </a:spcBef>
              <a:buFontTx/>
              <a:buNone/>
            </a:pPr>
            <a:fld id="{0C2F3EF4-838E-4AE3-99FF-7D32A336DC45}" type="slidenum">
              <a:rPr lang="en-US" altLang="en-US" sz="1400" smtClean="0">
                <a:solidFill>
                  <a:srgbClr val="898989"/>
                </a:solidFill>
              </a:rPr>
              <a:pPr>
                <a:spcBef>
                  <a:spcPct val="0"/>
                </a:spcBef>
                <a:buFontTx/>
                <a:buNone/>
              </a:pPr>
              <a:t>21</a:t>
            </a:fld>
            <a:endParaRPr lang="en-US" altLang="en-US" sz="1400" dirty="0">
              <a:solidFill>
                <a:srgbClr val="898989"/>
              </a:solidFill>
            </a:endParaRPr>
          </a:p>
        </p:txBody>
      </p:sp>
      <p:sp>
        <p:nvSpPr>
          <p:cNvPr id="6"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8" name="TextBox 7"/>
          <p:cNvSpPr txBox="1"/>
          <p:nvPr/>
        </p:nvSpPr>
        <p:spPr>
          <a:xfrm>
            <a:off x="393223" y="358775"/>
            <a:ext cx="8357554" cy="4995214"/>
          </a:xfrm>
          <a:prstGeom prst="rect">
            <a:avLst/>
          </a:prstGeom>
          <a:noFill/>
        </p:spPr>
        <p:txBody>
          <a:bodyPr wrap="square" rtlCol="0">
            <a:spAutoFit/>
          </a:bodyPr>
          <a:lstStyle/>
          <a:p>
            <a:pPr algn="ctr"/>
            <a:endParaRPr lang="en-US" sz="2600" u="sng" dirty="0">
              <a:latin typeface="Helvetica" panose="020B0604020202020204" pitchFamily="34" charset="0"/>
              <a:cs typeface="Helvetica" panose="020B0604020202020204" pitchFamily="34" charset="0"/>
            </a:endParaRPr>
          </a:p>
          <a:p>
            <a:pPr algn="ctr"/>
            <a:endParaRPr lang="en-US" sz="2600" u="sng" dirty="0">
              <a:latin typeface="Helvetica" panose="020B0604020202020204" pitchFamily="34" charset="0"/>
              <a:cs typeface="Helvetica" panose="020B0604020202020204" pitchFamily="34" charset="0"/>
            </a:endParaRPr>
          </a:p>
          <a:p>
            <a:pPr algn="ctr"/>
            <a:r>
              <a:rPr lang="en-US" sz="2800" dirty="0">
                <a:latin typeface="Helvetica" panose="020B0604020202020204" pitchFamily="34" charset="0"/>
                <a:cs typeface="Helvetica" panose="020B0604020202020204" pitchFamily="34" charset="0"/>
              </a:rPr>
              <a:t>Gap Funding for U.S.-based Global Poverty Advocates:</a:t>
            </a:r>
          </a:p>
          <a:p>
            <a:pPr algn="ctr"/>
            <a:r>
              <a:rPr lang="en-US" sz="2800" dirty="0">
                <a:latin typeface="Helvetica" panose="020B0604020202020204" pitchFamily="34" charset="0"/>
                <a:cs typeface="Helvetica" panose="020B0604020202020204" pitchFamily="34" charset="0"/>
                <a:hlinkClick r:id="rId2"/>
              </a:rPr>
              <a:t>https://tinyurl.com/GapFunding</a:t>
            </a:r>
            <a:endParaRPr lang="en-US" sz="2800" dirty="0">
              <a:latin typeface="Helvetica" panose="020B0604020202020204" pitchFamily="34" charset="0"/>
              <a:cs typeface="Helvetica" panose="020B0604020202020204" pitchFamily="34" charset="0"/>
            </a:endParaRPr>
          </a:p>
          <a:p>
            <a:pPr algn="ctr"/>
            <a:endParaRPr lang="en-US" sz="2800" dirty="0">
              <a:latin typeface="Helvetica" panose="020B0604020202020204" pitchFamily="34" charset="0"/>
              <a:cs typeface="Helvetica" panose="020B0604020202020204" pitchFamily="34" charset="0"/>
            </a:endParaRPr>
          </a:p>
          <a:p>
            <a:pPr algn="ctr"/>
            <a:endParaRPr lang="en-US" sz="2800" dirty="0">
              <a:latin typeface="Helvetica" panose="020B0604020202020204" pitchFamily="34" charset="0"/>
              <a:cs typeface="Helvetica" panose="020B0604020202020204" pitchFamily="34" charset="0"/>
            </a:endParaRPr>
          </a:p>
          <a:p>
            <a:pPr algn="ctr"/>
            <a:r>
              <a:rPr lang="en-US" sz="2800" dirty="0">
                <a:latin typeface="Helvetica" panose="020B0604020202020204" pitchFamily="34" charset="0"/>
                <a:cs typeface="Helvetica" panose="020B0604020202020204" pitchFamily="34" charset="0"/>
              </a:rPr>
              <a:t>REAL Change info and application:</a:t>
            </a:r>
          </a:p>
          <a:p>
            <a:pPr algn="ctr"/>
            <a:r>
              <a:rPr lang="en-US" sz="2800" dirty="0">
                <a:latin typeface="Helvetica" panose="020B0604020202020204" pitchFamily="34" charset="0"/>
                <a:cs typeface="Helvetica" panose="020B0604020202020204" pitchFamily="34" charset="0"/>
                <a:hlinkClick r:id="rId3"/>
              </a:rPr>
              <a:t>http://www.results.org/realchange</a:t>
            </a:r>
            <a:endParaRPr lang="en-US" sz="2800" dirty="0">
              <a:latin typeface="Helvetica" panose="020B0604020202020204" pitchFamily="34" charset="0"/>
              <a:cs typeface="Helvetica" panose="020B0604020202020204" pitchFamily="34" charset="0"/>
            </a:endParaRPr>
          </a:p>
          <a:p>
            <a:pPr algn="ctr"/>
            <a:endParaRPr lang="en-US" sz="2000" dirty="0">
              <a:latin typeface="Helvetica" panose="020B0604020202020204" pitchFamily="34" charset="0"/>
              <a:cs typeface="Helvetica" panose="020B0604020202020204" pitchFamily="34" charset="0"/>
            </a:endParaRPr>
          </a:p>
          <a:p>
            <a:pPr marL="285750" indent="-285750">
              <a:lnSpc>
                <a:spcPct val="114000"/>
              </a:lnSpc>
              <a:spcAft>
                <a:spcPts val="600"/>
              </a:spcAft>
              <a:buFont typeface="Arial" panose="020B0604020202020204" pitchFamily="34" charset="0"/>
              <a:buChar char="•"/>
            </a:pPr>
            <a:endParaRPr lang="en-US" sz="1600" b="1" dirty="0">
              <a:solidFill>
                <a:srgbClr val="58585B"/>
              </a:solidFill>
              <a:latin typeface="Helvetica" panose="020B0604020202020204" pitchFamily="34" charset="0"/>
              <a:cs typeface="Helvetica" panose="020B0604020202020204" pitchFamily="34" charset="0"/>
            </a:endParaRPr>
          </a:p>
          <a:p>
            <a:pPr marL="457200" indent="-457200">
              <a:lnSpc>
                <a:spcPct val="114000"/>
              </a:lnSpc>
              <a:spcAft>
                <a:spcPts val="600"/>
              </a:spcAft>
              <a:buFont typeface="Arial" panose="020B0604020202020204" pitchFamily="34" charset="0"/>
              <a:buChar char="•"/>
            </a:pPr>
            <a:endParaRPr lang="en-US" sz="2400" b="1" dirty="0">
              <a:solidFill>
                <a:srgbClr val="58585B"/>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72035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22</a:t>
            </a:fld>
            <a:endParaRPr lang="en-US" dirty="0"/>
          </a:p>
        </p:txBody>
      </p:sp>
      <p:sp>
        <p:nvSpPr>
          <p:cNvPr id="8" name="Title 1"/>
          <p:cNvSpPr txBox="1">
            <a:spLocks/>
          </p:cNvSpPr>
          <p:nvPr/>
        </p:nvSpPr>
        <p:spPr>
          <a:xfrm>
            <a:off x="457200" y="-18303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2" name="TextBox 1"/>
          <p:cNvSpPr txBox="1"/>
          <p:nvPr/>
        </p:nvSpPr>
        <p:spPr>
          <a:xfrm>
            <a:off x="593602" y="218285"/>
            <a:ext cx="7663211" cy="707886"/>
          </a:xfrm>
          <a:prstGeom prst="rect">
            <a:avLst/>
          </a:prstGeom>
          <a:noFill/>
        </p:spPr>
        <p:txBody>
          <a:bodyPr wrap="square" rtlCol="0">
            <a:spAutoFit/>
          </a:bodyPr>
          <a:lstStyle/>
          <a:p>
            <a:pPr algn="ctr"/>
            <a:r>
              <a:rPr lang="en-US" sz="4000" b="1" dirty="0">
                <a:solidFill>
                  <a:schemeClr val="tx2"/>
                </a:solidFill>
                <a:latin typeface="Helvetica" panose="020B0604020202020204" pitchFamily="34" charset="0"/>
                <a:cs typeface="Helvetica" panose="020B0604020202020204" pitchFamily="34" charset="0"/>
              </a:rPr>
              <a:t>Reporting Your Advocacy</a:t>
            </a:r>
            <a:endParaRPr lang="en-US" sz="4000" dirty="0"/>
          </a:p>
        </p:txBody>
      </p:sp>
      <p:sp>
        <p:nvSpPr>
          <p:cNvPr id="5" name="TextBox 4"/>
          <p:cNvSpPr txBox="1"/>
          <p:nvPr/>
        </p:nvSpPr>
        <p:spPr>
          <a:xfrm>
            <a:off x="761101" y="1258616"/>
            <a:ext cx="7755148" cy="954107"/>
          </a:xfrm>
          <a:prstGeom prst="rect">
            <a:avLst/>
          </a:prstGeom>
          <a:noFill/>
        </p:spPr>
        <p:txBody>
          <a:bodyPr wrap="square" rtlCol="0">
            <a:spAutoFit/>
          </a:bodyPr>
          <a:lstStyle/>
          <a:p>
            <a:pPr algn="ctr"/>
            <a:r>
              <a:rPr lang="en-US" sz="2800" b="1" dirty="0">
                <a:latin typeface="Helvetica" panose="020B0604020202020204" pitchFamily="34" charset="0"/>
                <a:cs typeface="Helvetica" panose="020B0604020202020204" pitchFamily="34" charset="0"/>
              </a:rPr>
              <a:t>So far in 2018 (through February) . . . </a:t>
            </a:r>
          </a:p>
          <a:p>
            <a:pPr algn="ctr"/>
            <a:endParaRPr lang="en-US" sz="2800" b="1" dirty="0">
              <a:latin typeface="Helvetica" panose="020B0604020202020204" pitchFamily="34" charset="0"/>
              <a:cs typeface="Helvetica" panose="020B0604020202020204" pitchFamily="34" charset="0"/>
            </a:endParaRPr>
          </a:p>
        </p:txBody>
      </p:sp>
      <p:sp>
        <p:nvSpPr>
          <p:cNvPr id="7" name="TextBox 6"/>
          <p:cNvSpPr txBox="1"/>
          <p:nvPr/>
        </p:nvSpPr>
        <p:spPr>
          <a:xfrm>
            <a:off x="1066800" y="2108886"/>
            <a:ext cx="7231599" cy="2893100"/>
          </a:xfrm>
          <a:prstGeom prst="rect">
            <a:avLst/>
          </a:prstGeom>
          <a:noFill/>
        </p:spPr>
        <p:txBody>
          <a:bodyPr wrap="square" rtlCol="0">
            <a:spAutoFit/>
          </a:bodyPr>
          <a:lstStyle/>
          <a:p>
            <a:r>
              <a:rPr lang="en-US" sz="2600" b="1" dirty="0">
                <a:latin typeface="Helvetica" panose="020B0604020202020204" pitchFamily="34" charset="0"/>
                <a:cs typeface="Helvetica" panose="020B0604020202020204" pitchFamily="34" charset="0"/>
              </a:rPr>
              <a:t>Outreach Events: </a:t>
            </a:r>
          </a:p>
          <a:p>
            <a:pPr marL="457200" indent="-457200">
              <a:buFont typeface="Arial" panose="020B0604020202020204" pitchFamily="34" charset="0"/>
              <a:buChar char="•"/>
            </a:pPr>
            <a:r>
              <a:rPr lang="en-US" sz="2600" dirty="0">
                <a:latin typeface="Helvetica" panose="020B0604020202020204" pitchFamily="34" charset="0"/>
                <a:cs typeface="Helvetica" panose="020B0604020202020204" pitchFamily="34" charset="0"/>
              </a:rPr>
              <a:t>19 Outreach Activities</a:t>
            </a:r>
          </a:p>
          <a:p>
            <a:pPr marL="457200" indent="-457200">
              <a:buFont typeface="Arial" panose="020B0604020202020204" pitchFamily="34" charset="0"/>
              <a:buChar char="•"/>
            </a:pPr>
            <a:r>
              <a:rPr lang="en-US" sz="2600" dirty="0">
                <a:latin typeface="Helvetica" panose="020B0604020202020204" pitchFamily="34" charset="0"/>
                <a:cs typeface="Helvetica" panose="020B0604020202020204" pitchFamily="34" charset="0"/>
              </a:rPr>
              <a:t>10 new Partners</a:t>
            </a:r>
          </a:p>
          <a:p>
            <a:pPr marL="457200" indent="-457200">
              <a:buFont typeface="Arial" panose="020B0604020202020204" pitchFamily="34" charset="0"/>
              <a:buChar char="•"/>
            </a:pPr>
            <a:r>
              <a:rPr lang="en-US" sz="2600" dirty="0">
                <a:latin typeface="Helvetica" panose="020B0604020202020204" pitchFamily="34" charset="0"/>
                <a:cs typeface="Helvetica" panose="020B0604020202020204" pitchFamily="34" charset="0"/>
              </a:rPr>
              <a:t>34 new Action Network members</a:t>
            </a:r>
          </a:p>
          <a:p>
            <a:pPr marL="457200" indent="-457200">
              <a:buFont typeface="Arial" panose="020B0604020202020204" pitchFamily="34" charset="0"/>
              <a:buChar char="•"/>
            </a:pPr>
            <a:r>
              <a:rPr lang="en-US" sz="2600" dirty="0">
                <a:latin typeface="Helvetica" panose="020B0604020202020204" pitchFamily="34" charset="0"/>
                <a:cs typeface="Helvetica" panose="020B0604020202020204" pitchFamily="34" charset="0"/>
              </a:rPr>
              <a:t>117 Letters</a:t>
            </a:r>
          </a:p>
          <a:p>
            <a:endParaRPr lang="en-US" sz="2600" dirty="0">
              <a:latin typeface="Helvetica" panose="020B0604020202020204" pitchFamily="34" charset="0"/>
              <a:cs typeface="Helvetica" panose="020B0604020202020204" pitchFamily="34" charset="0"/>
            </a:endParaRPr>
          </a:p>
          <a:p>
            <a:r>
              <a:rPr lang="en-US" sz="2600" dirty="0">
                <a:latin typeface="Helvetica" panose="020B0604020202020204" pitchFamily="34" charset="0"/>
                <a:cs typeface="Helvetica" panose="020B0604020202020204" pitchFamily="34" charset="0"/>
              </a:rPr>
              <a:t>23% of Groups participating in outreach so far</a:t>
            </a:r>
          </a:p>
        </p:txBody>
      </p:sp>
    </p:spTree>
    <p:extLst>
      <p:ext uri="{BB962C8B-B14F-4D97-AF65-F5344CB8AC3E}">
        <p14:creationId xmlns:p14="http://schemas.microsoft.com/office/powerpoint/2010/main" val="2867830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23</a:t>
            </a:fld>
            <a:endParaRPr lang="en-US" dirty="0"/>
          </a:p>
        </p:txBody>
      </p:sp>
      <p:sp>
        <p:nvSpPr>
          <p:cNvPr id="8" name="Title 1"/>
          <p:cNvSpPr txBox="1">
            <a:spLocks/>
          </p:cNvSpPr>
          <p:nvPr/>
        </p:nvSpPr>
        <p:spPr>
          <a:xfrm>
            <a:off x="457200" y="-18303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2" name="TextBox 1"/>
          <p:cNvSpPr txBox="1"/>
          <p:nvPr/>
        </p:nvSpPr>
        <p:spPr>
          <a:xfrm>
            <a:off x="593602" y="218285"/>
            <a:ext cx="7663211" cy="707886"/>
          </a:xfrm>
          <a:prstGeom prst="rect">
            <a:avLst/>
          </a:prstGeom>
          <a:noFill/>
        </p:spPr>
        <p:txBody>
          <a:bodyPr wrap="square" rtlCol="0">
            <a:spAutoFit/>
          </a:bodyPr>
          <a:lstStyle/>
          <a:p>
            <a:pPr algn="ctr"/>
            <a:r>
              <a:rPr lang="en-US" sz="4000" b="1" dirty="0">
                <a:solidFill>
                  <a:schemeClr val="tx2"/>
                </a:solidFill>
                <a:latin typeface="Helvetica" panose="020B0604020202020204" pitchFamily="34" charset="0"/>
                <a:cs typeface="Helvetica" panose="020B0604020202020204" pitchFamily="34" charset="0"/>
              </a:rPr>
              <a:t>Reporting Your Advocacy</a:t>
            </a:r>
            <a:endParaRPr lang="en-US" sz="4000" dirty="0"/>
          </a:p>
        </p:txBody>
      </p:sp>
      <p:sp>
        <p:nvSpPr>
          <p:cNvPr id="5" name="TextBox 4"/>
          <p:cNvSpPr txBox="1"/>
          <p:nvPr/>
        </p:nvSpPr>
        <p:spPr>
          <a:xfrm>
            <a:off x="761101" y="1258616"/>
            <a:ext cx="7755148" cy="954107"/>
          </a:xfrm>
          <a:prstGeom prst="rect">
            <a:avLst/>
          </a:prstGeom>
          <a:noFill/>
        </p:spPr>
        <p:txBody>
          <a:bodyPr wrap="square" rtlCol="0">
            <a:spAutoFit/>
          </a:bodyPr>
          <a:lstStyle/>
          <a:p>
            <a:pPr algn="ctr"/>
            <a:r>
              <a:rPr lang="en-US" sz="2800" b="1" dirty="0">
                <a:latin typeface="Helvetica" panose="020B0604020202020204" pitchFamily="34" charset="0"/>
                <a:cs typeface="Helvetica" panose="020B0604020202020204" pitchFamily="34" charset="0"/>
              </a:rPr>
              <a:t>So far in 2018 (through February) . . . </a:t>
            </a:r>
          </a:p>
          <a:p>
            <a:pPr algn="ctr"/>
            <a:endParaRPr lang="en-US" sz="2800" b="1" dirty="0">
              <a:latin typeface="Helvetica" panose="020B0604020202020204" pitchFamily="34" charset="0"/>
              <a:cs typeface="Helvetica" panose="020B0604020202020204" pitchFamily="34" charset="0"/>
            </a:endParaRPr>
          </a:p>
        </p:txBody>
      </p:sp>
      <p:sp>
        <p:nvSpPr>
          <p:cNvPr id="7" name="TextBox 6"/>
          <p:cNvSpPr txBox="1"/>
          <p:nvPr/>
        </p:nvSpPr>
        <p:spPr>
          <a:xfrm>
            <a:off x="973667" y="2108886"/>
            <a:ext cx="7324732" cy="4185761"/>
          </a:xfrm>
          <a:prstGeom prst="rect">
            <a:avLst/>
          </a:prstGeom>
          <a:noFill/>
        </p:spPr>
        <p:txBody>
          <a:bodyPr wrap="square" rtlCol="0">
            <a:spAutoFit/>
          </a:bodyPr>
          <a:lstStyle/>
          <a:p>
            <a:r>
              <a:rPr lang="en-US" sz="2600" dirty="0">
                <a:latin typeface="Helvetica" panose="020B0604020202020204" pitchFamily="34" charset="0"/>
                <a:cs typeface="Helvetica" panose="020B0604020202020204" pitchFamily="34" charset="0"/>
              </a:rPr>
              <a:t>Meetings with Members of Congress &amp; staff:</a:t>
            </a:r>
          </a:p>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13 Face-to-Face meetings with Reps.</a:t>
            </a:r>
          </a:p>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9 Face-to-Face meetings with Senators</a:t>
            </a:r>
          </a:p>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3 meetings with House aides</a:t>
            </a:r>
          </a:p>
          <a:p>
            <a:pPr marL="342900"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8 meetings with Senate aides</a:t>
            </a:r>
            <a:endParaRPr lang="en-US" sz="2400" b="1" dirty="0">
              <a:latin typeface="Helvetica" panose="020B0604020202020204" pitchFamily="34" charset="0"/>
              <a:cs typeface="Helvetica" panose="020B0604020202020204" pitchFamily="34" charset="0"/>
            </a:endParaRPr>
          </a:p>
          <a:p>
            <a:endParaRPr lang="en-US" sz="2400" b="1" dirty="0">
              <a:latin typeface="Helvetica" panose="020B0604020202020204" pitchFamily="34" charset="0"/>
              <a:cs typeface="Helvetica" panose="020B0604020202020204" pitchFamily="34" charset="0"/>
            </a:endParaRPr>
          </a:p>
          <a:p>
            <a:r>
              <a:rPr lang="en-US" sz="2400" b="1" dirty="0">
                <a:latin typeface="Helvetica" panose="020B0604020202020204" pitchFamily="34" charset="0"/>
                <a:cs typeface="Helvetica" panose="020B0604020202020204" pitchFamily="34" charset="0"/>
              </a:rPr>
              <a:t>Total: 33 Congressional meetings overall</a:t>
            </a:r>
            <a:endParaRPr lang="en-US" sz="2600" dirty="0">
              <a:latin typeface="Helvetica" panose="020B0604020202020204" pitchFamily="34" charset="0"/>
              <a:cs typeface="Helvetica" panose="020B0604020202020204" pitchFamily="34" charset="0"/>
            </a:endParaRPr>
          </a:p>
          <a:p>
            <a:endParaRPr lang="en-US" sz="2600" dirty="0">
              <a:latin typeface="Helvetica" panose="020B0604020202020204" pitchFamily="34" charset="0"/>
              <a:cs typeface="Helvetica" panose="020B0604020202020204" pitchFamily="34" charset="0"/>
            </a:endParaRPr>
          </a:p>
          <a:p>
            <a:r>
              <a:rPr lang="en-US" sz="2600" dirty="0">
                <a:latin typeface="Helvetica" panose="020B0604020202020204" pitchFamily="34" charset="0"/>
                <a:cs typeface="Helvetica" panose="020B0604020202020204" pitchFamily="34" charset="0"/>
              </a:rPr>
              <a:t>28% of Groups have met with MoC or Staff member</a:t>
            </a:r>
          </a:p>
          <a:p>
            <a:endParaRPr lang="en-US" dirty="0"/>
          </a:p>
        </p:txBody>
      </p:sp>
    </p:spTree>
    <p:extLst>
      <p:ext uri="{BB962C8B-B14F-4D97-AF65-F5344CB8AC3E}">
        <p14:creationId xmlns:p14="http://schemas.microsoft.com/office/powerpoint/2010/main" val="2103094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24</a:t>
            </a:fld>
            <a:endParaRPr lang="en-US" dirty="0"/>
          </a:p>
        </p:txBody>
      </p:sp>
      <p:sp>
        <p:nvSpPr>
          <p:cNvPr id="8" name="Title 1"/>
          <p:cNvSpPr txBox="1">
            <a:spLocks/>
          </p:cNvSpPr>
          <p:nvPr/>
        </p:nvSpPr>
        <p:spPr>
          <a:xfrm>
            <a:off x="457200" y="-18303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2" name="TextBox 1"/>
          <p:cNvSpPr txBox="1"/>
          <p:nvPr/>
        </p:nvSpPr>
        <p:spPr>
          <a:xfrm>
            <a:off x="593602" y="218285"/>
            <a:ext cx="7663211" cy="707886"/>
          </a:xfrm>
          <a:prstGeom prst="rect">
            <a:avLst/>
          </a:prstGeom>
          <a:noFill/>
        </p:spPr>
        <p:txBody>
          <a:bodyPr wrap="square" rtlCol="0">
            <a:spAutoFit/>
          </a:bodyPr>
          <a:lstStyle/>
          <a:p>
            <a:pPr algn="ctr"/>
            <a:r>
              <a:rPr lang="en-US" sz="4000" b="1" dirty="0">
                <a:solidFill>
                  <a:schemeClr val="tx2"/>
                </a:solidFill>
                <a:latin typeface="Helvetica" panose="020B0604020202020204" pitchFamily="34" charset="0"/>
                <a:cs typeface="Helvetica" panose="020B0604020202020204" pitchFamily="34" charset="0"/>
              </a:rPr>
              <a:t>Reporting Your Advocacy</a:t>
            </a:r>
            <a:endParaRPr lang="en-US" sz="4000" dirty="0"/>
          </a:p>
        </p:txBody>
      </p:sp>
      <p:sp>
        <p:nvSpPr>
          <p:cNvPr id="5" name="TextBox 4"/>
          <p:cNvSpPr txBox="1"/>
          <p:nvPr/>
        </p:nvSpPr>
        <p:spPr>
          <a:xfrm>
            <a:off x="761101" y="1258616"/>
            <a:ext cx="7755148" cy="954107"/>
          </a:xfrm>
          <a:prstGeom prst="rect">
            <a:avLst/>
          </a:prstGeom>
          <a:noFill/>
        </p:spPr>
        <p:txBody>
          <a:bodyPr wrap="square" rtlCol="0">
            <a:spAutoFit/>
          </a:bodyPr>
          <a:lstStyle/>
          <a:p>
            <a:pPr algn="ctr"/>
            <a:r>
              <a:rPr lang="en-US" sz="2800" b="1" dirty="0">
                <a:latin typeface="Helvetica" panose="020B0604020202020204" pitchFamily="34" charset="0"/>
                <a:cs typeface="Helvetica" panose="020B0604020202020204" pitchFamily="34" charset="0"/>
              </a:rPr>
              <a:t>So far in 2018 (through February) . . . </a:t>
            </a:r>
          </a:p>
          <a:p>
            <a:pPr algn="ctr"/>
            <a:endParaRPr lang="en-US" sz="2800" b="1" dirty="0">
              <a:latin typeface="Helvetica" panose="020B0604020202020204" pitchFamily="34" charset="0"/>
              <a:cs typeface="Helvetica" panose="020B0604020202020204" pitchFamily="34" charset="0"/>
            </a:endParaRPr>
          </a:p>
        </p:txBody>
      </p:sp>
      <p:sp>
        <p:nvSpPr>
          <p:cNvPr id="7" name="TextBox 6"/>
          <p:cNvSpPr txBox="1"/>
          <p:nvPr/>
        </p:nvSpPr>
        <p:spPr>
          <a:xfrm>
            <a:off x="761101" y="2108886"/>
            <a:ext cx="7537298" cy="2492990"/>
          </a:xfrm>
          <a:prstGeom prst="rect">
            <a:avLst/>
          </a:prstGeom>
          <a:noFill/>
        </p:spPr>
        <p:txBody>
          <a:bodyPr wrap="square" rtlCol="0">
            <a:spAutoFit/>
          </a:bodyPr>
          <a:lstStyle/>
          <a:p>
            <a:r>
              <a:rPr lang="en-US" sz="2600" b="1" dirty="0">
                <a:latin typeface="Helvetica" panose="020B0604020202020204" pitchFamily="34" charset="0"/>
                <a:cs typeface="Helvetica" panose="020B0604020202020204" pitchFamily="34" charset="0"/>
              </a:rPr>
              <a:t>Media: </a:t>
            </a:r>
          </a:p>
          <a:p>
            <a:pPr marL="457200" indent="-457200">
              <a:buFont typeface="Arial" panose="020B0604020202020204" pitchFamily="34" charset="0"/>
              <a:buChar char="•"/>
            </a:pPr>
            <a:r>
              <a:rPr lang="en-US" sz="2600" dirty="0">
                <a:latin typeface="Helvetica" panose="020B0604020202020204" pitchFamily="34" charset="0"/>
                <a:cs typeface="Helvetica" panose="020B0604020202020204" pitchFamily="34" charset="0"/>
              </a:rPr>
              <a:t>1 oped</a:t>
            </a:r>
          </a:p>
          <a:p>
            <a:pPr marL="457200" indent="-457200">
              <a:buFont typeface="Arial" panose="020B0604020202020204" pitchFamily="34" charset="0"/>
              <a:buChar char="•"/>
            </a:pPr>
            <a:r>
              <a:rPr lang="en-US" sz="2600" dirty="0">
                <a:latin typeface="Helvetica" panose="020B0604020202020204" pitchFamily="34" charset="0"/>
                <a:cs typeface="Helvetica" panose="020B0604020202020204" pitchFamily="34" charset="0"/>
              </a:rPr>
              <a:t>45 Letters to the Editor</a:t>
            </a:r>
          </a:p>
          <a:p>
            <a:pPr marL="457200" indent="-457200">
              <a:buFont typeface="Arial" panose="020B0604020202020204" pitchFamily="34" charset="0"/>
              <a:buChar char="•"/>
            </a:pPr>
            <a:r>
              <a:rPr lang="en-US" sz="2600" dirty="0">
                <a:latin typeface="Helvetica" panose="020B0604020202020204" pitchFamily="34" charset="0"/>
                <a:cs typeface="Helvetica" panose="020B0604020202020204" pitchFamily="34" charset="0"/>
              </a:rPr>
              <a:t>3 Other types of media</a:t>
            </a:r>
          </a:p>
          <a:p>
            <a:pPr marL="457200" indent="-457200">
              <a:buFont typeface="Arial" panose="020B0604020202020204" pitchFamily="34" charset="0"/>
              <a:buChar char="•"/>
            </a:pPr>
            <a:endParaRPr lang="en-US" sz="2600" dirty="0">
              <a:latin typeface="Helvetica" panose="020B0604020202020204" pitchFamily="34" charset="0"/>
              <a:cs typeface="Helvetica" panose="020B0604020202020204" pitchFamily="34" charset="0"/>
            </a:endParaRPr>
          </a:p>
          <a:p>
            <a:r>
              <a:rPr lang="en-US" sz="2600" dirty="0">
                <a:latin typeface="Helvetica" panose="020B0604020202020204" pitchFamily="34" charset="0"/>
                <a:cs typeface="Helvetica" panose="020B0604020202020204" pitchFamily="34" charset="0"/>
              </a:rPr>
              <a:t>20% of groups have generated media so far</a:t>
            </a:r>
          </a:p>
        </p:txBody>
      </p:sp>
    </p:spTree>
    <p:extLst>
      <p:ext uri="{BB962C8B-B14F-4D97-AF65-F5344CB8AC3E}">
        <p14:creationId xmlns:p14="http://schemas.microsoft.com/office/powerpoint/2010/main" val="2359044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25</a:t>
            </a:fld>
            <a:endParaRPr lang="en-US" dirty="0"/>
          </a:p>
        </p:txBody>
      </p:sp>
      <p:sp>
        <p:nvSpPr>
          <p:cNvPr id="8" name="Title 1"/>
          <p:cNvSpPr txBox="1">
            <a:spLocks/>
          </p:cNvSpPr>
          <p:nvPr/>
        </p:nvSpPr>
        <p:spPr>
          <a:xfrm>
            <a:off x="457200" y="-18303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2" name="TextBox 1"/>
          <p:cNvSpPr txBox="1"/>
          <p:nvPr/>
        </p:nvSpPr>
        <p:spPr>
          <a:xfrm>
            <a:off x="593602" y="218285"/>
            <a:ext cx="7663211" cy="707886"/>
          </a:xfrm>
          <a:prstGeom prst="rect">
            <a:avLst/>
          </a:prstGeom>
          <a:noFill/>
        </p:spPr>
        <p:txBody>
          <a:bodyPr wrap="square" rtlCol="0">
            <a:spAutoFit/>
          </a:bodyPr>
          <a:lstStyle/>
          <a:p>
            <a:pPr algn="ctr"/>
            <a:r>
              <a:rPr lang="en-US" sz="4000" b="1" dirty="0">
                <a:solidFill>
                  <a:schemeClr val="tx2"/>
                </a:solidFill>
                <a:latin typeface="Helvetica" panose="020B0604020202020204" pitchFamily="34" charset="0"/>
                <a:cs typeface="Helvetica" panose="020B0604020202020204" pitchFamily="34" charset="0"/>
              </a:rPr>
              <a:t>Group Plans Turned In So Far</a:t>
            </a:r>
            <a:endParaRPr lang="en-US" sz="4000" dirty="0"/>
          </a:p>
        </p:txBody>
      </p:sp>
      <p:sp>
        <p:nvSpPr>
          <p:cNvPr id="11" name="TextBox 10">
            <a:extLst>
              <a:ext uri="{FF2B5EF4-FFF2-40B4-BE49-F238E27FC236}">
                <a16:creationId xmlns:a16="http://schemas.microsoft.com/office/drawing/2014/main" id="{CDA8D17C-9D46-AE42-BEE8-D720F8D2A17E}"/>
              </a:ext>
            </a:extLst>
          </p:cNvPr>
          <p:cNvSpPr txBox="1"/>
          <p:nvPr/>
        </p:nvSpPr>
        <p:spPr>
          <a:xfrm>
            <a:off x="593602" y="1124712"/>
            <a:ext cx="7905367" cy="3170099"/>
          </a:xfrm>
          <a:prstGeom prst="rect">
            <a:avLst/>
          </a:prstGeom>
          <a:noFill/>
        </p:spPr>
        <p:txBody>
          <a:bodyPr wrap="square" numCol="3" rtlCol="0">
            <a:spAutoFit/>
          </a:bodyPr>
          <a:lstStyle/>
          <a:p>
            <a:pPr marL="285750" indent="-285750">
              <a:buFont typeface="Arial" panose="020B0604020202020204" pitchFamily="34" charset="0"/>
              <a:buChar char="•"/>
            </a:pPr>
            <a:r>
              <a:rPr lang="en-US" sz="2000" b="1" dirty="0"/>
              <a:t>Indianapolis</a:t>
            </a:r>
          </a:p>
          <a:p>
            <a:pPr marL="285750" indent="-285750">
              <a:buFont typeface="Arial" panose="020B0604020202020204" pitchFamily="34" charset="0"/>
              <a:buChar char="•"/>
            </a:pPr>
            <a:r>
              <a:rPr lang="en-US" sz="2000" b="1" dirty="0"/>
              <a:t>Bloomington</a:t>
            </a:r>
          </a:p>
          <a:p>
            <a:pPr marL="285750" indent="-285750">
              <a:buFont typeface="Arial" panose="020B0604020202020204" pitchFamily="34" charset="0"/>
              <a:buChar char="•"/>
            </a:pPr>
            <a:r>
              <a:rPr lang="en-US" sz="2000" b="1" dirty="0"/>
              <a:t>Missoula</a:t>
            </a:r>
          </a:p>
          <a:p>
            <a:pPr marL="285750" indent="-285750">
              <a:buFont typeface="Arial" panose="020B0604020202020204" pitchFamily="34" charset="0"/>
              <a:buChar char="•"/>
            </a:pPr>
            <a:r>
              <a:rPr lang="en-US" sz="2000" b="1" dirty="0"/>
              <a:t>Cheyenne</a:t>
            </a:r>
          </a:p>
          <a:p>
            <a:pPr marL="285750" indent="-285750">
              <a:buFont typeface="Arial" panose="020B0604020202020204" pitchFamily="34" charset="0"/>
              <a:buChar char="•"/>
            </a:pPr>
            <a:r>
              <a:rPr lang="en-US" sz="2000" b="1" dirty="0"/>
              <a:t>Oakland</a:t>
            </a:r>
          </a:p>
          <a:p>
            <a:pPr marL="285750" indent="-285750">
              <a:buFont typeface="Arial" panose="020B0604020202020204" pitchFamily="34" charset="0"/>
              <a:buChar char="•"/>
            </a:pPr>
            <a:r>
              <a:rPr lang="en-US" sz="2000" b="1" dirty="0"/>
              <a:t>Sierra Nevada</a:t>
            </a:r>
          </a:p>
          <a:p>
            <a:pPr marL="285750" indent="-285750">
              <a:buFont typeface="Arial" panose="020B0604020202020204" pitchFamily="34" charset="0"/>
              <a:buChar char="•"/>
            </a:pPr>
            <a:r>
              <a:rPr lang="en-US" sz="2000" b="1" dirty="0"/>
              <a:t>Portland</a:t>
            </a:r>
          </a:p>
          <a:p>
            <a:pPr marL="285750" indent="-285750">
              <a:buFont typeface="Arial" panose="020B0604020202020204" pitchFamily="34" charset="0"/>
              <a:buChar char="•"/>
            </a:pPr>
            <a:r>
              <a:rPr lang="en-US" sz="2000" b="1" dirty="0"/>
              <a:t>Silicon Valley</a:t>
            </a:r>
          </a:p>
          <a:p>
            <a:pPr marL="285750" indent="-285750">
              <a:buFont typeface="Arial" panose="020B0604020202020204" pitchFamily="34" charset="0"/>
              <a:buChar char="•"/>
            </a:pPr>
            <a:r>
              <a:rPr lang="en-US" sz="2000" b="1" dirty="0"/>
              <a:t>Northern VA</a:t>
            </a:r>
          </a:p>
          <a:p>
            <a:pPr marL="285750" indent="-285750">
              <a:buFont typeface="Arial" panose="020B0604020202020204" pitchFamily="34" charset="0"/>
              <a:buChar char="•"/>
            </a:pPr>
            <a:r>
              <a:rPr lang="en-US" sz="2000" b="1" dirty="0"/>
              <a:t>Honolulu</a:t>
            </a:r>
          </a:p>
          <a:p>
            <a:pPr marL="285750" indent="-285750">
              <a:buFont typeface="Arial" panose="020B0604020202020204" pitchFamily="34" charset="0"/>
              <a:buChar char="•"/>
            </a:pPr>
            <a:r>
              <a:rPr lang="en-US" sz="2000" b="1" dirty="0"/>
              <a:t>Seattle</a:t>
            </a:r>
          </a:p>
          <a:p>
            <a:pPr marL="285750" indent="-285750">
              <a:buFont typeface="Arial" panose="020B0604020202020204" pitchFamily="34" charset="0"/>
              <a:buChar char="•"/>
            </a:pPr>
            <a:r>
              <a:rPr lang="en-US" sz="2000" b="1" dirty="0"/>
              <a:t>Tacoma</a:t>
            </a:r>
          </a:p>
          <a:p>
            <a:pPr marL="285750" indent="-285750">
              <a:buFont typeface="Arial" panose="020B0604020202020204" pitchFamily="34" charset="0"/>
              <a:buChar char="•"/>
            </a:pPr>
            <a:r>
              <a:rPr lang="en-US" sz="2000" b="1" dirty="0"/>
              <a:t>Tri-Cities</a:t>
            </a:r>
          </a:p>
          <a:p>
            <a:pPr marL="285750" indent="-285750">
              <a:buFont typeface="Arial" panose="020B0604020202020204" pitchFamily="34" charset="0"/>
              <a:buChar char="•"/>
            </a:pPr>
            <a:r>
              <a:rPr lang="en-US" sz="2000" b="1" dirty="0"/>
              <a:t>South Kitsap</a:t>
            </a:r>
          </a:p>
          <a:p>
            <a:pPr marL="285750" indent="-285750">
              <a:buFont typeface="Arial" panose="020B0604020202020204" pitchFamily="34" charset="0"/>
              <a:buChar char="•"/>
            </a:pPr>
            <a:r>
              <a:rPr lang="en-US" sz="2000" b="1" dirty="0"/>
              <a:t>Fort Worth</a:t>
            </a:r>
          </a:p>
          <a:p>
            <a:pPr marL="285750" indent="-285750">
              <a:buFont typeface="Arial" panose="020B0604020202020204" pitchFamily="34" charset="0"/>
              <a:buChar char="•"/>
            </a:pPr>
            <a:r>
              <a:rPr lang="en-US" sz="2000" b="1" dirty="0"/>
              <a:t>Houston</a:t>
            </a:r>
          </a:p>
          <a:p>
            <a:pPr marL="285750" indent="-285750">
              <a:buFont typeface="Arial" panose="020B0604020202020204" pitchFamily="34" charset="0"/>
              <a:buChar char="•"/>
            </a:pPr>
            <a:r>
              <a:rPr lang="en-US" sz="2000" b="1" dirty="0"/>
              <a:t>Dallas</a:t>
            </a:r>
          </a:p>
          <a:p>
            <a:pPr marL="285750" indent="-285750">
              <a:buFont typeface="Arial" panose="020B0604020202020204" pitchFamily="34" charset="0"/>
              <a:buChar char="•"/>
            </a:pPr>
            <a:r>
              <a:rPr lang="en-US" sz="2000" b="1" dirty="0"/>
              <a:t>New Orleans</a:t>
            </a:r>
          </a:p>
          <a:p>
            <a:pPr marL="285750" indent="-285750">
              <a:buFont typeface="Arial" panose="020B0604020202020204" pitchFamily="34" charset="0"/>
              <a:buChar char="•"/>
            </a:pPr>
            <a:r>
              <a:rPr lang="en-US" sz="2000" b="1" dirty="0"/>
              <a:t>Austin</a:t>
            </a:r>
          </a:p>
          <a:p>
            <a:pPr marL="285750" indent="-285750">
              <a:buFont typeface="Arial" panose="020B0604020202020204" pitchFamily="34" charset="0"/>
              <a:buChar char="•"/>
            </a:pPr>
            <a:r>
              <a:rPr lang="en-US" sz="2000" b="1" dirty="0"/>
              <a:t>St. Louis</a:t>
            </a:r>
          </a:p>
          <a:p>
            <a:pPr marL="285750" indent="-285750">
              <a:buFont typeface="Arial" panose="020B0604020202020204" pitchFamily="34" charset="0"/>
              <a:buChar char="•"/>
            </a:pPr>
            <a:r>
              <a:rPr lang="en-US" sz="2000" b="1" dirty="0"/>
              <a:t>Detroit</a:t>
            </a:r>
          </a:p>
          <a:p>
            <a:pPr marL="285750" indent="-285750">
              <a:buFont typeface="Arial" panose="020B0604020202020204" pitchFamily="34" charset="0"/>
              <a:buChar char="•"/>
            </a:pPr>
            <a:r>
              <a:rPr lang="en-US" sz="2000" b="1" dirty="0"/>
              <a:t>Madison</a:t>
            </a:r>
          </a:p>
          <a:p>
            <a:pPr marL="285750" indent="-285750">
              <a:buFont typeface="Arial" panose="020B0604020202020204" pitchFamily="34" charset="0"/>
              <a:buChar char="•"/>
            </a:pPr>
            <a:r>
              <a:rPr lang="en-US" sz="2000" b="1" dirty="0"/>
              <a:t>Miami</a:t>
            </a:r>
          </a:p>
          <a:p>
            <a:pPr marL="285750" indent="-285750">
              <a:buFont typeface="Arial" panose="020B0604020202020204" pitchFamily="34" charset="0"/>
              <a:buChar char="•"/>
            </a:pPr>
            <a:r>
              <a:rPr lang="en-US" sz="2000" b="1" dirty="0"/>
              <a:t>Orlando</a:t>
            </a:r>
          </a:p>
          <a:p>
            <a:pPr marL="285750" indent="-285750">
              <a:buFont typeface="Arial" panose="020B0604020202020204" pitchFamily="34" charset="0"/>
              <a:buChar char="•"/>
            </a:pPr>
            <a:r>
              <a:rPr lang="en-US" sz="2000" b="1" dirty="0"/>
              <a:t>Asheville</a:t>
            </a:r>
          </a:p>
          <a:p>
            <a:pPr marL="285750" indent="-285750">
              <a:buFont typeface="Arial" panose="020B0604020202020204" pitchFamily="34" charset="0"/>
              <a:buChar char="•"/>
            </a:pPr>
            <a:r>
              <a:rPr lang="en-US" sz="2000" b="1" dirty="0"/>
              <a:t>Los Angeles</a:t>
            </a:r>
          </a:p>
          <a:p>
            <a:pPr marL="285750" indent="-285750">
              <a:buFont typeface="Arial" panose="020B0604020202020204" pitchFamily="34" charset="0"/>
              <a:buChar char="•"/>
            </a:pPr>
            <a:r>
              <a:rPr lang="en-US" sz="2000" b="1" dirty="0"/>
              <a:t>Orange County</a:t>
            </a:r>
          </a:p>
          <a:p>
            <a:pPr marL="285750" indent="-285750">
              <a:buFont typeface="Arial" panose="020B0604020202020204" pitchFamily="34" charset="0"/>
              <a:buChar char="•"/>
            </a:pPr>
            <a:r>
              <a:rPr lang="en-US" sz="2000" b="1" dirty="0"/>
              <a:t>Inland Empire</a:t>
            </a:r>
          </a:p>
        </p:txBody>
      </p:sp>
      <p:sp>
        <p:nvSpPr>
          <p:cNvPr id="12" name="TextBox 11">
            <a:extLst>
              <a:ext uri="{FF2B5EF4-FFF2-40B4-BE49-F238E27FC236}">
                <a16:creationId xmlns:a16="http://schemas.microsoft.com/office/drawing/2014/main" id="{3448F404-A16F-FF4D-B989-81F582473B29}"/>
              </a:ext>
            </a:extLst>
          </p:cNvPr>
          <p:cNvSpPr txBox="1"/>
          <p:nvPr/>
        </p:nvSpPr>
        <p:spPr>
          <a:xfrm>
            <a:off x="909449" y="4684011"/>
            <a:ext cx="7589520" cy="646331"/>
          </a:xfrm>
          <a:prstGeom prst="rect">
            <a:avLst/>
          </a:prstGeom>
          <a:noFill/>
        </p:spPr>
        <p:txBody>
          <a:bodyPr wrap="square" rtlCol="0">
            <a:spAutoFit/>
          </a:bodyPr>
          <a:lstStyle/>
          <a:p>
            <a:pPr algn="ctr"/>
            <a:r>
              <a:rPr lang="en-US" sz="3600" b="1" dirty="0"/>
              <a:t>28 of 80 Group Plans Turned = 35%</a:t>
            </a:r>
          </a:p>
        </p:txBody>
      </p:sp>
    </p:spTree>
    <p:extLst>
      <p:ext uri="{BB962C8B-B14F-4D97-AF65-F5344CB8AC3E}">
        <p14:creationId xmlns:p14="http://schemas.microsoft.com/office/powerpoint/2010/main" val="2443442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26</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7" name="Title 1"/>
          <p:cNvSpPr>
            <a:spLocks noGrp="1"/>
          </p:cNvSpPr>
          <p:nvPr>
            <p:ph type="title"/>
          </p:nvPr>
        </p:nvSpPr>
        <p:spPr>
          <a:xfrm>
            <a:off x="559883" y="358775"/>
            <a:ext cx="8233387" cy="545793"/>
          </a:xfrm>
        </p:spPr>
        <p:txBody>
          <a:bodyPr>
            <a:noAutofit/>
          </a:bodyPr>
          <a:lstStyle/>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b="1" dirty="0">
                <a:solidFill>
                  <a:srgbClr val="C00000"/>
                </a:solidFill>
                <a:latin typeface="Helvetica" panose="020B0604020202020204" pitchFamily="34" charset="0"/>
                <a:ea typeface="ＭＳ Ｐゴシック" charset="0"/>
                <a:cs typeface="Helvetica" panose="020B0604020202020204" pitchFamily="34" charset="0"/>
              </a:rPr>
              <a:t>For Your Calendars</a:t>
            </a:r>
            <a:endParaRPr lang="en-US" sz="3600" dirty="0">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11" name="Content Placeholder 10"/>
          <p:cNvSpPr>
            <a:spLocks noGrp="1"/>
          </p:cNvSpPr>
          <p:nvPr>
            <p:ph idx="1"/>
          </p:nvPr>
        </p:nvSpPr>
        <p:spPr>
          <a:xfrm>
            <a:off x="404446" y="1064488"/>
            <a:ext cx="8335108" cy="4979825"/>
          </a:xfrm>
          <a:prstGeom prst="rect">
            <a:avLst/>
          </a:prstGeom>
        </p:spPr>
        <p:txBody>
          <a:bodyPr wrap="square">
            <a:spAutoFit/>
          </a:bodyPr>
          <a:lstStyle/>
          <a:p>
            <a:r>
              <a:rPr lang="en-US" sz="2400" b="1" dirty="0"/>
              <a:t>March 19, 1 pm ET and 8 pm ET.</a:t>
            </a:r>
            <a:r>
              <a:rPr lang="en-US" sz="2400" dirty="0"/>
              <a:t> RESULTS Global Free Agents Webinars (choose one). </a:t>
            </a:r>
          </a:p>
          <a:p>
            <a:pPr lvl="1"/>
            <a:r>
              <a:rPr lang="en-US" sz="2000" dirty="0"/>
              <a:t>Login: </a:t>
            </a:r>
            <a:r>
              <a:rPr lang="en-US" sz="2000" u="sng" dirty="0">
                <a:hlinkClick r:id="rId2"/>
              </a:rPr>
              <a:t>http://fuze.me/35703902</a:t>
            </a:r>
            <a:r>
              <a:rPr lang="en-US" sz="2000" dirty="0"/>
              <a:t>. Or to join by phone only, dial (201) 479-4595, meeting ID 35703902.</a:t>
            </a:r>
          </a:p>
          <a:p>
            <a:endParaRPr lang="en-US" sz="2400" dirty="0"/>
          </a:p>
          <a:p>
            <a:r>
              <a:rPr lang="en-US" sz="2400" b="1" dirty="0"/>
              <a:t>March 22, 8:30 pm ET.</a:t>
            </a:r>
            <a:r>
              <a:rPr lang="en-US" sz="2400" dirty="0"/>
              <a:t> RESULTS Introductory Call. Dial (712) 775-8972, passcode 761262. </a:t>
            </a:r>
          </a:p>
          <a:p>
            <a:endParaRPr lang="en-US" sz="2400" dirty="0"/>
          </a:p>
          <a:p>
            <a:r>
              <a:rPr lang="en-US" sz="2400" b="1" dirty="0"/>
              <a:t>March 24. </a:t>
            </a:r>
            <a:r>
              <a:rPr lang="en-US" sz="2400" dirty="0"/>
              <a:t>World TB Day.</a:t>
            </a:r>
          </a:p>
          <a:p>
            <a:endParaRPr lang="en-US" sz="2400" b="1" dirty="0"/>
          </a:p>
          <a:p>
            <a:r>
              <a:rPr lang="en-US" sz="2400" b="1" dirty="0"/>
              <a:t>March 26-April 6.</a:t>
            </a:r>
            <a:r>
              <a:rPr lang="en-US" sz="2400" dirty="0"/>
              <a:t> Senate and House Recess. </a:t>
            </a:r>
          </a:p>
          <a:p>
            <a:endParaRPr lang="en-US" sz="2400" dirty="0"/>
          </a:p>
        </p:txBody>
      </p:sp>
    </p:spTree>
    <p:extLst>
      <p:ext uri="{BB962C8B-B14F-4D97-AF65-F5344CB8AC3E}">
        <p14:creationId xmlns:p14="http://schemas.microsoft.com/office/powerpoint/2010/main" val="2874923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27</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2" name="TextBox 1"/>
          <p:cNvSpPr txBox="1"/>
          <p:nvPr/>
        </p:nvSpPr>
        <p:spPr>
          <a:xfrm>
            <a:off x="643467" y="1755218"/>
            <a:ext cx="7941733" cy="2308324"/>
          </a:xfrm>
          <a:prstGeom prst="rect">
            <a:avLst/>
          </a:prstGeom>
          <a:noFill/>
        </p:spPr>
        <p:txBody>
          <a:bodyPr wrap="square" rtlCol="0">
            <a:spAutoFit/>
          </a:bodyPr>
          <a:lstStyle/>
          <a:p>
            <a:r>
              <a:rPr lang="en-US" sz="3600" dirty="0">
                <a:latin typeface="Helvetica" panose="020B0604020202020204" pitchFamily="34" charset="0"/>
                <a:cs typeface="Helvetica" panose="020B0604020202020204" pitchFamily="34" charset="0"/>
              </a:rPr>
              <a:t>April 14: National Webinar Focused on our Anti-Oppression Efforts</a:t>
            </a:r>
          </a:p>
          <a:p>
            <a:pPr algn="ctr"/>
            <a:endParaRPr lang="en-US" sz="3600" dirty="0">
              <a:latin typeface="Helvetica" panose="020B0604020202020204" pitchFamily="34" charset="0"/>
              <a:cs typeface="Helvetica" panose="020B0604020202020204" pitchFamily="34" charset="0"/>
            </a:endParaRPr>
          </a:p>
          <a:p>
            <a:pPr algn="ctr"/>
            <a:r>
              <a:rPr lang="en-US" sz="3600" dirty="0">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486158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28</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11" name="TextBox 10"/>
          <p:cNvSpPr txBox="1"/>
          <p:nvPr/>
        </p:nvSpPr>
        <p:spPr>
          <a:xfrm>
            <a:off x="879372" y="201832"/>
            <a:ext cx="7385255" cy="523220"/>
          </a:xfrm>
          <a:prstGeom prst="rect">
            <a:avLst/>
          </a:prstGeom>
          <a:noFill/>
        </p:spPr>
        <p:txBody>
          <a:bodyPr wrap="square" rtlCol="0">
            <a:spAutoFit/>
          </a:bodyPr>
          <a:lstStyle/>
          <a:p>
            <a:pPr algn="ctr"/>
            <a:r>
              <a:rPr lang="en-US" sz="2800" b="1" dirty="0">
                <a:solidFill>
                  <a:srgbClr val="C00000"/>
                </a:solidFill>
                <a:latin typeface="Helvetica" panose="020B0604020202020204" pitchFamily="34" charset="0"/>
                <a:cs typeface="Helvetica" panose="020B0604020202020204" pitchFamily="34" charset="0"/>
              </a:rPr>
              <a:t>FY19 Sign-on Letters Laser Talk</a:t>
            </a:r>
            <a:endParaRPr lang="en-US" sz="2400" u="sng" dirty="0">
              <a:latin typeface="Helvetica" panose="020B0604020202020204" pitchFamily="34" charset="0"/>
              <a:cs typeface="Helvetica" panose="020B0604020202020204" pitchFamily="34" charset="0"/>
            </a:endParaRPr>
          </a:p>
        </p:txBody>
      </p:sp>
      <p:sp>
        <p:nvSpPr>
          <p:cNvPr id="12" name="TextBox 11"/>
          <p:cNvSpPr txBox="1"/>
          <p:nvPr/>
        </p:nvSpPr>
        <p:spPr>
          <a:xfrm>
            <a:off x="2351904" y="3859574"/>
            <a:ext cx="6334896" cy="1200329"/>
          </a:xfrm>
          <a:prstGeom prst="rect">
            <a:avLst/>
          </a:prstGeom>
          <a:noFill/>
        </p:spPr>
        <p:txBody>
          <a:bodyPr wrap="square" rtlCol="0">
            <a:spAutoFit/>
          </a:bodyPr>
          <a:lstStyle/>
          <a:p>
            <a:r>
              <a:rPr lang="en-US" sz="2400" b="1" dirty="0">
                <a:solidFill>
                  <a:srgbClr val="B02D1F"/>
                </a:solidFill>
                <a:latin typeface="Helvetica" panose="020B0604020202020204" pitchFamily="34" charset="0"/>
                <a:cs typeface="Helvetica" panose="020B0604020202020204" pitchFamily="34" charset="0"/>
              </a:rPr>
              <a:t>Lisa Marchal</a:t>
            </a:r>
          </a:p>
          <a:p>
            <a:r>
              <a:rPr lang="en-US" sz="2400" b="1" dirty="0">
                <a:solidFill>
                  <a:srgbClr val="B02D1F"/>
                </a:solidFill>
                <a:latin typeface="Helvetica" panose="020B0604020202020204" pitchFamily="34" charset="0"/>
                <a:cs typeface="Helvetica" panose="020B0604020202020204" pitchFamily="34" charset="0"/>
              </a:rPr>
              <a:t>Global Grassroots Manager</a:t>
            </a:r>
            <a:endParaRPr lang="en-US" sz="2400" dirty="0">
              <a:solidFill>
                <a:srgbClr val="B02D1F"/>
              </a:solidFill>
              <a:latin typeface="Helvetica" panose="020B0604020202020204" pitchFamily="34" charset="0"/>
              <a:cs typeface="Helvetica" panose="020B0604020202020204" pitchFamily="34" charset="0"/>
            </a:endParaRPr>
          </a:p>
          <a:p>
            <a:r>
              <a:rPr lang="en-US" sz="2400" dirty="0">
                <a:latin typeface="Helvetica" panose="020B0604020202020204" pitchFamily="34" charset="0"/>
                <a:cs typeface="Helvetica" panose="020B0604020202020204" pitchFamily="34" charset="0"/>
              </a:rPr>
              <a:t>Email: lmarchal@results.org</a:t>
            </a:r>
            <a:endParaRPr lang="en-US" sz="2400" u="sng" dirty="0">
              <a:latin typeface="Helvetica" panose="020B0604020202020204" pitchFamily="34" charset="0"/>
              <a:cs typeface="Helvetica" panose="020B0604020202020204" pitchFamily="34" charset="0"/>
            </a:endParaRPr>
          </a:p>
        </p:txBody>
      </p:sp>
      <p:pic>
        <p:nvPicPr>
          <p:cNvPr id="5" name="Picture 4"/>
          <p:cNvPicPr>
            <a:picLocks noChangeAspect="1"/>
          </p:cNvPicPr>
          <p:nvPr/>
        </p:nvPicPr>
        <p:blipFill>
          <a:blip r:embed="rId2"/>
          <a:stretch>
            <a:fillRect/>
          </a:stretch>
        </p:blipFill>
        <p:spPr>
          <a:xfrm>
            <a:off x="518746" y="2673317"/>
            <a:ext cx="1798476" cy="2432515"/>
          </a:xfrm>
          <a:prstGeom prst="rect">
            <a:avLst/>
          </a:prstGeom>
        </p:spPr>
      </p:pic>
      <p:pic>
        <p:nvPicPr>
          <p:cNvPr id="2" name="Picture 1"/>
          <p:cNvPicPr>
            <a:picLocks noChangeAspect="1"/>
          </p:cNvPicPr>
          <p:nvPr/>
        </p:nvPicPr>
        <p:blipFill>
          <a:blip r:embed="rId3"/>
          <a:stretch>
            <a:fillRect/>
          </a:stretch>
        </p:blipFill>
        <p:spPr>
          <a:xfrm>
            <a:off x="1766130" y="911192"/>
            <a:ext cx="1866651" cy="1866651"/>
          </a:xfrm>
          <a:prstGeom prst="rect">
            <a:avLst/>
          </a:prstGeom>
        </p:spPr>
      </p:pic>
      <p:sp>
        <p:nvSpPr>
          <p:cNvPr id="7" name="TextBox 6"/>
          <p:cNvSpPr txBox="1"/>
          <p:nvPr/>
        </p:nvSpPr>
        <p:spPr>
          <a:xfrm>
            <a:off x="3669132" y="2031024"/>
            <a:ext cx="5096800" cy="1200329"/>
          </a:xfrm>
          <a:prstGeom prst="rect">
            <a:avLst/>
          </a:prstGeom>
          <a:noFill/>
        </p:spPr>
        <p:txBody>
          <a:bodyPr wrap="square" rtlCol="0">
            <a:spAutoFit/>
          </a:bodyPr>
          <a:lstStyle/>
          <a:p>
            <a:r>
              <a:rPr lang="en-US" sz="2400" b="1" dirty="0">
                <a:solidFill>
                  <a:srgbClr val="B02D1F"/>
                </a:solidFill>
                <a:latin typeface="Helvetica" panose="020B0604020202020204" pitchFamily="34" charset="0"/>
                <a:cs typeface="Helvetica" panose="020B0604020202020204" pitchFamily="34" charset="0"/>
              </a:rPr>
              <a:t>Mark Campbell</a:t>
            </a:r>
          </a:p>
          <a:p>
            <a:r>
              <a:rPr lang="en-US" sz="2400" b="1" dirty="0">
                <a:solidFill>
                  <a:srgbClr val="B02D1F"/>
                </a:solidFill>
                <a:latin typeface="Helvetica" panose="020B0604020202020204" pitchFamily="34" charset="0"/>
                <a:cs typeface="Helvetica" panose="020B0604020202020204" pitchFamily="34" charset="0"/>
              </a:rPr>
              <a:t>Global Health Associate</a:t>
            </a:r>
          </a:p>
          <a:p>
            <a:r>
              <a:rPr lang="en-US" sz="2400" dirty="0">
                <a:latin typeface="Helvetica" panose="020B0604020202020204" pitchFamily="34" charset="0"/>
                <a:cs typeface="Helvetica" panose="020B0604020202020204" pitchFamily="34" charset="0"/>
              </a:rPr>
              <a:t>Email: mcampbell@results.org</a:t>
            </a:r>
          </a:p>
        </p:txBody>
      </p:sp>
    </p:spTree>
    <p:extLst>
      <p:ext uri="{BB962C8B-B14F-4D97-AF65-F5344CB8AC3E}">
        <p14:creationId xmlns:p14="http://schemas.microsoft.com/office/powerpoint/2010/main" val="1366353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29</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11" name="TextBox 10"/>
          <p:cNvSpPr txBox="1"/>
          <p:nvPr/>
        </p:nvSpPr>
        <p:spPr>
          <a:xfrm>
            <a:off x="879372" y="201832"/>
            <a:ext cx="7385255" cy="523220"/>
          </a:xfrm>
          <a:prstGeom prst="rect">
            <a:avLst/>
          </a:prstGeom>
          <a:noFill/>
        </p:spPr>
        <p:txBody>
          <a:bodyPr wrap="square" rtlCol="0">
            <a:spAutoFit/>
          </a:bodyPr>
          <a:lstStyle/>
          <a:p>
            <a:pPr algn="ctr"/>
            <a:r>
              <a:rPr lang="en-US" sz="2800" b="1" dirty="0">
                <a:solidFill>
                  <a:srgbClr val="C00000"/>
                </a:solidFill>
                <a:latin typeface="Helvetica" panose="020B0604020202020204" pitchFamily="34" charset="0"/>
                <a:cs typeface="Helvetica" panose="020B0604020202020204" pitchFamily="34" charset="0"/>
              </a:rPr>
              <a:t>FY19 Sign-on Letters Laser Talk</a:t>
            </a:r>
            <a:endParaRPr lang="en-US" sz="2400" u="sng" dirty="0">
              <a:latin typeface="Helvetica" panose="020B0604020202020204" pitchFamily="34" charset="0"/>
              <a:cs typeface="Helvetica" panose="020B0604020202020204" pitchFamily="34" charset="0"/>
            </a:endParaRPr>
          </a:p>
        </p:txBody>
      </p:sp>
      <p:sp>
        <p:nvSpPr>
          <p:cNvPr id="2" name="TextBox 1"/>
          <p:cNvSpPr txBox="1"/>
          <p:nvPr/>
        </p:nvSpPr>
        <p:spPr>
          <a:xfrm>
            <a:off x="324196" y="913945"/>
            <a:ext cx="8362603" cy="5001369"/>
          </a:xfrm>
          <a:prstGeom prst="rect">
            <a:avLst/>
          </a:prstGeom>
          <a:noFill/>
        </p:spPr>
        <p:txBody>
          <a:bodyPr wrap="square" rtlCol="0">
            <a:spAutoFit/>
          </a:bodyPr>
          <a:lstStyle/>
          <a:p>
            <a:r>
              <a:rPr lang="en-US" sz="1600" u="sng" dirty="0">
                <a:latin typeface="Helvetica" panose="020B0604020202020204" pitchFamily="34" charset="0"/>
                <a:cs typeface="Helvetica" panose="020B0604020202020204" pitchFamily="34" charset="0"/>
              </a:rPr>
              <a:t>Engage</a:t>
            </a:r>
            <a:r>
              <a:rPr lang="en-US" sz="1600" dirty="0">
                <a:latin typeface="Helvetica" panose="020B0604020202020204" pitchFamily="34" charset="0"/>
                <a:cs typeface="Helvetica" panose="020B0604020202020204" pitchFamily="34" charset="0"/>
              </a:rPr>
              <a:t>: Hi my name is _______, and I'm a constituent from _______________, and I’m calling for two things. The first is to thank the you and the Rep. for his/her past support for __________ issue through ____ action. The second is to request action on an important issue.</a:t>
            </a:r>
          </a:p>
          <a:p>
            <a:r>
              <a:rPr lang="en-US" sz="1600" dirty="0">
                <a:latin typeface="Helvetica" panose="020B0604020202020204" pitchFamily="34" charset="0"/>
                <a:cs typeface="Helvetica" panose="020B0604020202020204" pitchFamily="34" charset="0"/>
              </a:rPr>
              <a:t> </a:t>
            </a:r>
          </a:p>
          <a:p>
            <a:r>
              <a:rPr lang="en-US" sz="1600" u="sng" dirty="0">
                <a:latin typeface="Helvetica" panose="020B0604020202020204" pitchFamily="34" charset="0"/>
                <a:cs typeface="Helvetica" panose="020B0604020202020204" pitchFamily="34" charset="0"/>
              </a:rPr>
              <a:t>Problem</a:t>
            </a:r>
            <a:r>
              <a:rPr lang="en-US" sz="1600" dirty="0">
                <a:latin typeface="Helvetica" panose="020B0604020202020204" pitchFamily="34" charset="0"/>
                <a:cs typeface="Helvetica" panose="020B0604020202020204" pitchFamily="34" charset="0"/>
              </a:rPr>
              <a:t>: As you know, this is a critical time for FY19 spending, and the President has proposed extreme cuts to international development programs that support families, save lives, and build US partnerships around the world.</a:t>
            </a:r>
          </a:p>
          <a:p>
            <a:r>
              <a:rPr lang="en-US" sz="1600" dirty="0">
                <a:latin typeface="Helvetica" panose="020B0604020202020204" pitchFamily="34" charset="0"/>
                <a:cs typeface="Helvetica" panose="020B0604020202020204" pitchFamily="34" charset="0"/>
              </a:rPr>
              <a:t> </a:t>
            </a:r>
          </a:p>
          <a:p>
            <a:r>
              <a:rPr lang="en-US" sz="1600" u="sng" dirty="0">
                <a:latin typeface="Helvetica" panose="020B0604020202020204" pitchFamily="34" charset="0"/>
                <a:cs typeface="Helvetica" panose="020B0604020202020204" pitchFamily="34" charset="0"/>
              </a:rPr>
              <a:t>Inform</a:t>
            </a:r>
            <a:r>
              <a:rPr lang="en-US" sz="1600" dirty="0">
                <a:latin typeface="Helvetica" panose="020B0604020202020204" pitchFamily="34" charset="0"/>
                <a:cs typeface="Helvetica" panose="020B0604020202020204" pitchFamily="34" charset="0"/>
              </a:rPr>
              <a:t>: Congress was critical in protecting global health and education programs for FY18, and can do the same for FY19, but the timeframe for that, as you know, is limited.</a:t>
            </a:r>
          </a:p>
          <a:p>
            <a:r>
              <a:rPr lang="en-US" sz="1600" dirty="0">
                <a:latin typeface="Helvetica" panose="020B0604020202020204" pitchFamily="34" charset="0"/>
                <a:cs typeface="Helvetica" panose="020B0604020202020204" pitchFamily="34" charset="0"/>
              </a:rPr>
              <a:t> </a:t>
            </a:r>
          </a:p>
          <a:p>
            <a:r>
              <a:rPr lang="en-US" sz="1600" u="sng" dirty="0">
                <a:latin typeface="Helvetica" panose="020B0604020202020204" pitchFamily="34" charset="0"/>
                <a:cs typeface="Helvetica" panose="020B0604020202020204" pitchFamily="34" charset="0"/>
              </a:rPr>
              <a:t>Call to action</a:t>
            </a:r>
            <a:r>
              <a:rPr lang="en-US" sz="1600" dirty="0">
                <a:latin typeface="Helvetica" panose="020B0604020202020204" pitchFamily="34" charset="0"/>
                <a:cs typeface="Helvetica" panose="020B0604020202020204" pitchFamily="34" charset="0"/>
              </a:rPr>
              <a:t>: There are two Dear Colleague letters closing today, March 12: one which supports the Global Fund to Fight AIDS, Tuberculosis and Malaria, and one which supports maternal and child health. Will the representative sign them today? Also, can we count on the representative to send specific funding requests on the Global Fund and maternal/child health to the State and Foreign Operations Subcommittee on Appropriations by March 16? I can provide whatever information you need on the letters as well as the funding requests. </a:t>
            </a:r>
          </a:p>
          <a:p>
            <a:r>
              <a:rPr lang="en-US" sz="1500" dirty="0">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4083046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6"/>
          <p:cNvSpPr>
            <a:spLocks noGrp="1"/>
          </p:cNvSpPr>
          <p:nvPr>
            <p:ph type="sldNum" sz="quarter" idx="4294967295"/>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8585B"/>
                </a:solidFill>
                <a:latin typeface="Helvetica" charset="0"/>
              </a:defRPr>
            </a:lvl1pPr>
            <a:lvl2pPr marL="742950" indent="-285750">
              <a:spcBef>
                <a:spcPct val="20000"/>
              </a:spcBef>
              <a:buFont typeface="Courier New" pitchFamily="49" charset="0"/>
              <a:buChar char="o"/>
              <a:defRPr sz="2800">
                <a:solidFill>
                  <a:srgbClr val="58585B"/>
                </a:solidFill>
                <a:latin typeface="Helvetica" charset="0"/>
              </a:defRPr>
            </a:lvl2pPr>
            <a:lvl3pPr marL="1143000" indent="-228600">
              <a:spcBef>
                <a:spcPct val="20000"/>
              </a:spcBef>
              <a:buFont typeface="Arial" charset="0"/>
              <a:buChar char="•"/>
              <a:defRPr sz="2400">
                <a:solidFill>
                  <a:srgbClr val="58585B"/>
                </a:solidFill>
                <a:latin typeface="Helvetica" charset="0"/>
              </a:defRPr>
            </a:lvl3pPr>
            <a:lvl4pPr marL="1600200" indent="-228600">
              <a:spcBef>
                <a:spcPct val="20000"/>
              </a:spcBef>
              <a:buFont typeface="Courier New" pitchFamily="49" charset="0"/>
              <a:buChar char="o"/>
              <a:defRPr sz="2000">
                <a:solidFill>
                  <a:srgbClr val="58585B"/>
                </a:solidFill>
                <a:latin typeface="Helvetica" charset="0"/>
              </a:defRPr>
            </a:lvl4pPr>
            <a:lvl5pPr marL="2057400" indent="-228600">
              <a:spcBef>
                <a:spcPct val="20000"/>
              </a:spcBef>
              <a:buFont typeface="Arial"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charset="0"/>
              </a:defRPr>
            </a:lvl9pPr>
          </a:lstStyle>
          <a:p>
            <a:pPr>
              <a:spcBef>
                <a:spcPct val="0"/>
              </a:spcBef>
              <a:buFontTx/>
              <a:buNone/>
            </a:pPr>
            <a:fld id="{0C2F3EF4-838E-4AE3-99FF-7D32A336DC45}" type="slidenum">
              <a:rPr lang="en-US" altLang="en-US" sz="1400" smtClean="0">
                <a:solidFill>
                  <a:srgbClr val="898989"/>
                </a:solidFill>
              </a:rPr>
              <a:pPr>
                <a:spcBef>
                  <a:spcPct val="0"/>
                </a:spcBef>
                <a:buFontTx/>
                <a:buNone/>
              </a:pPr>
              <a:t>3</a:t>
            </a:fld>
            <a:endParaRPr lang="en-US" altLang="en-US" sz="1400" dirty="0">
              <a:solidFill>
                <a:srgbClr val="898989"/>
              </a:solidFill>
            </a:endParaRPr>
          </a:p>
        </p:txBody>
      </p:sp>
      <p:sp>
        <p:nvSpPr>
          <p:cNvPr id="6"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10" name="TextBox 9"/>
          <p:cNvSpPr txBox="1"/>
          <p:nvPr/>
        </p:nvSpPr>
        <p:spPr>
          <a:xfrm>
            <a:off x="1052422" y="60385"/>
            <a:ext cx="7272069" cy="1384995"/>
          </a:xfrm>
          <a:prstGeom prst="rect">
            <a:avLst/>
          </a:prstGeom>
          <a:noFill/>
        </p:spPr>
        <p:txBody>
          <a:bodyPr wrap="square" rtlCol="0">
            <a:spAutoFit/>
          </a:bodyPr>
          <a:lstStyle/>
          <a:p>
            <a:pPr algn="ctr"/>
            <a:r>
              <a:rPr lang="en-US" sz="2800" b="1" dirty="0">
                <a:solidFill>
                  <a:srgbClr val="C00000"/>
                </a:solidFill>
                <a:latin typeface="Helvetica" panose="020B0604020202020204" pitchFamily="34" charset="0"/>
                <a:cs typeface="Helvetica" panose="020B0604020202020204" pitchFamily="34" charset="0"/>
              </a:rPr>
              <a:t>Introduction of Today’s Guest</a:t>
            </a:r>
          </a:p>
          <a:p>
            <a:pPr algn="ctr"/>
            <a:r>
              <a:rPr lang="en-US" sz="2800" b="1" dirty="0">
                <a:solidFill>
                  <a:srgbClr val="C00000"/>
                </a:solidFill>
                <a:latin typeface="Helvetica" panose="020B0604020202020204" pitchFamily="34" charset="0"/>
                <a:cs typeface="Helvetica" panose="020B0604020202020204" pitchFamily="34" charset="0"/>
              </a:rPr>
              <a:t>By RESULTS TB Advocacy Office </a:t>
            </a:r>
          </a:p>
          <a:p>
            <a:pPr algn="ctr"/>
            <a:r>
              <a:rPr lang="en-US" sz="2800" b="1" dirty="0">
                <a:solidFill>
                  <a:srgbClr val="C00000"/>
                </a:solidFill>
                <a:latin typeface="Helvetica" panose="020B0604020202020204" pitchFamily="34" charset="0"/>
                <a:cs typeface="Helvetica" panose="020B0604020202020204" pitchFamily="34" charset="0"/>
              </a:rPr>
              <a:t>David </a:t>
            </a:r>
            <a:r>
              <a:rPr lang="en-US" sz="2800" b="1" dirty="0" err="1">
                <a:solidFill>
                  <a:srgbClr val="C00000"/>
                </a:solidFill>
                <a:latin typeface="Helvetica" panose="020B0604020202020204" pitchFamily="34" charset="0"/>
                <a:cs typeface="Helvetica" panose="020B0604020202020204" pitchFamily="34" charset="0"/>
              </a:rPr>
              <a:t>Bryden</a:t>
            </a:r>
            <a:endParaRPr lang="en-US" sz="2800" b="1" dirty="0">
              <a:solidFill>
                <a:srgbClr val="C00000"/>
              </a:solidFill>
              <a:latin typeface="Helvetica" panose="020B0604020202020204" pitchFamily="34" charset="0"/>
              <a:cs typeface="Helvetica" panose="020B0604020202020204" pitchFamily="34" charset="0"/>
            </a:endParaRPr>
          </a:p>
        </p:txBody>
      </p:sp>
      <p:pic>
        <p:nvPicPr>
          <p:cNvPr id="8" name="Picture 7"/>
          <p:cNvPicPr>
            <a:picLocks noChangeAspect="1"/>
          </p:cNvPicPr>
          <p:nvPr/>
        </p:nvPicPr>
        <p:blipFill>
          <a:blip r:embed="rId2"/>
          <a:stretch>
            <a:fillRect/>
          </a:stretch>
        </p:blipFill>
        <p:spPr>
          <a:xfrm>
            <a:off x="3014662" y="1833047"/>
            <a:ext cx="3114675" cy="3076575"/>
          </a:xfrm>
          <a:prstGeom prst="rect">
            <a:avLst/>
          </a:prstGeom>
        </p:spPr>
      </p:pic>
    </p:spTree>
    <p:extLst>
      <p:ext uri="{BB962C8B-B14F-4D97-AF65-F5344CB8AC3E}">
        <p14:creationId xmlns:p14="http://schemas.microsoft.com/office/powerpoint/2010/main" val="2628599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4"/>
          </p:nvPr>
        </p:nvSpPr>
        <p:spPr/>
        <p:txBody>
          <a:bodyPr/>
          <a:lstStyle/>
          <a:p>
            <a:fld id="{CB84E56B-342A-4DC0-9920-D07A8AAB6938}" type="slidenum">
              <a:rPr lang="en-US" smtClean="0"/>
              <a:t>30</a:t>
            </a:fld>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0"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eaLnBrk="1" hangingPunct="1">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2" name="Rectangle 1"/>
          <p:cNvSpPr/>
          <p:nvPr/>
        </p:nvSpPr>
        <p:spPr>
          <a:xfrm>
            <a:off x="378700" y="750499"/>
            <a:ext cx="8497881" cy="4602988"/>
          </a:xfrm>
          <a:prstGeom prst="rect">
            <a:avLst/>
          </a:prstGeom>
        </p:spPr>
        <p:txBody>
          <a:bodyPr wrap="square">
            <a:spAutoFit/>
          </a:bodyPr>
          <a:lstStyle/>
          <a:p>
            <a:pPr algn="ctr"/>
            <a:endParaRPr lang="en-US" dirty="0">
              <a:latin typeface="Helvetica" panose="020B0604020202020204" pitchFamily="34" charset="0"/>
              <a:cs typeface="Helvetica" panose="020B0604020202020204" pitchFamily="34" charset="0"/>
              <a:hlinkClick r:id="rId2"/>
            </a:endParaRPr>
          </a:p>
          <a:p>
            <a:pPr algn="ctr"/>
            <a:r>
              <a:rPr lang="en-US" sz="3600" dirty="0">
                <a:latin typeface="Helvetica" panose="020B0604020202020204" pitchFamily="34" charset="0"/>
                <a:cs typeface="Helvetica" panose="020B0604020202020204" pitchFamily="34" charset="0"/>
              </a:rPr>
              <a:t>How many people from your group </a:t>
            </a:r>
          </a:p>
          <a:p>
            <a:pPr algn="ctr"/>
            <a:r>
              <a:rPr lang="en-US" sz="3600" dirty="0">
                <a:latin typeface="Helvetica" panose="020B0604020202020204" pitchFamily="34" charset="0"/>
                <a:cs typeface="Helvetica" panose="020B0604020202020204" pitchFamily="34" charset="0"/>
              </a:rPr>
              <a:t>joined in today’s webinar?</a:t>
            </a:r>
          </a:p>
          <a:p>
            <a:pPr algn="ctr"/>
            <a:endParaRPr lang="en-US" sz="3600" dirty="0">
              <a:latin typeface="Helvetica" panose="020B0604020202020204" pitchFamily="34" charset="0"/>
              <a:cs typeface="Helvetica" panose="020B0604020202020204" pitchFamily="34" charset="0"/>
            </a:endParaRPr>
          </a:p>
          <a:p>
            <a:pPr algn="ctr"/>
            <a:r>
              <a:rPr lang="en-US" sz="3600" dirty="0">
                <a:latin typeface="Helvetica" panose="020B0604020202020204" pitchFamily="34" charset="0"/>
                <a:cs typeface="Helvetica" panose="020B0604020202020204" pitchFamily="34" charset="0"/>
              </a:rPr>
              <a:t>Let us know your numbers directly - </a:t>
            </a:r>
          </a:p>
          <a:p>
            <a:pPr algn="ctr"/>
            <a:r>
              <a:rPr lang="en-US" sz="3600" dirty="0">
                <a:latin typeface="Helvetica" panose="020B0604020202020204" pitchFamily="34" charset="0"/>
                <a:cs typeface="Helvetica" panose="020B0604020202020204" pitchFamily="34" charset="0"/>
              </a:rPr>
              <a:t>send to Lisa Marchal</a:t>
            </a:r>
          </a:p>
          <a:p>
            <a:pPr algn="ctr"/>
            <a:r>
              <a:rPr lang="en-US" sz="3600" dirty="0">
                <a:latin typeface="Helvetica" panose="020B0604020202020204" pitchFamily="34" charset="0"/>
                <a:cs typeface="Helvetica" panose="020B0604020202020204" pitchFamily="34" charset="0"/>
              </a:rPr>
              <a:t>Global Grassroots Manager</a:t>
            </a:r>
          </a:p>
          <a:p>
            <a:pPr algn="ctr"/>
            <a:r>
              <a:rPr lang="en-US" sz="3600" dirty="0">
                <a:latin typeface="Helvetica" panose="020B0604020202020204" pitchFamily="34" charset="0"/>
                <a:cs typeface="Helvetica" panose="020B0604020202020204" pitchFamily="34" charset="0"/>
                <a:hlinkClick r:id="rId3"/>
              </a:rPr>
              <a:t>lmarchal@results.org</a:t>
            </a:r>
            <a:endParaRPr lang="en-US" sz="3600" dirty="0">
              <a:latin typeface="Helvetica" panose="020B0604020202020204" pitchFamily="34" charset="0"/>
              <a:cs typeface="Helvetica" panose="020B0604020202020204" pitchFamily="34" charset="0"/>
            </a:endParaRPr>
          </a:p>
          <a:p>
            <a:endParaRPr lang="en-US" dirty="0"/>
          </a:p>
        </p:txBody>
      </p:sp>
    </p:spTree>
    <p:extLst>
      <p:ext uri="{BB962C8B-B14F-4D97-AF65-F5344CB8AC3E}">
        <p14:creationId xmlns:p14="http://schemas.microsoft.com/office/powerpoint/2010/main" val="1668511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2039" y="2475571"/>
            <a:ext cx="8726489"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altLang="en-US" sz="2900" b="1" dirty="0">
              <a:solidFill>
                <a:srgbClr val="C00000"/>
              </a:solidFill>
              <a:latin typeface="Helvetica" panose="020B0604020202020204" pitchFamily="34" charset="0"/>
              <a:cs typeface="Helvetica" panose="020B0604020202020204" pitchFamily="34" charset="0"/>
            </a:endParaRPr>
          </a:p>
        </p:txBody>
      </p:sp>
      <p:pic>
        <p:nvPicPr>
          <p:cNvPr id="8" name="Picture 2" descr="C:\Users\Jos\Documents\RESULTS\Admin Info\Style Packet\Logos\Logo_Squar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683125"/>
            <a:ext cx="2171700" cy="2171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CB84E56B-342A-4DC0-9920-D07A8AAB6938}" type="slidenum">
              <a:rPr lang="en-US" smtClean="0">
                <a:solidFill>
                  <a:prstClr val="black">
                    <a:tint val="75000"/>
                  </a:prstClr>
                </a:solidFill>
              </a:rPr>
              <a:pPr/>
              <a:t>31</a:t>
            </a:fld>
            <a:endParaRPr lang="en-US" dirty="0">
              <a:solidFill>
                <a:prstClr val="black">
                  <a:tint val="75000"/>
                </a:prst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2421" y="176212"/>
            <a:ext cx="7331529" cy="4887687"/>
          </a:xfrm>
          <a:prstGeom prst="rect">
            <a:avLst/>
          </a:prstGeom>
        </p:spPr>
      </p:pic>
    </p:spTree>
    <p:extLst>
      <p:ext uri="{BB962C8B-B14F-4D97-AF65-F5344CB8AC3E}">
        <p14:creationId xmlns:p14="http://schemas.microsoft.com/office/powerpoint/2010/main" val="279452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6"/>
          <p:cNvSpPr>
            <a:spLocks noGrp="1"/>
          </p:cNvSpPr>
          <p:nvPr>
            <p:ph type="sldNum" sz="quarter" idx="4294967295"/>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8585B"/>
                </a:solidFill>
                <a:latin typeface="Helvetica" charset="0"/>
              </a:defRPr>
            </a:lvl1pPr>
            <a:lvl2pPr marL="742950" indent="-285750">
              <a:spcBef>
                <a:spcPct val="20000"/>
              </a:spcBef>
              <a:buFont typeface="Courier New" pitchFamily="49" charset="0"/>
              <a:buChar char="o"/>
              <a:defRPr sz="2800">
                <a:solidFill>
                  <a:srgbClr val="58585B"/>
                </a:solidFill>
                <a:latin typeface="Helvetica" charset="0"/>
              </a:defRPr>
            </a:lvl2pPr>
            <a:lvl3pPr marL="1143000" indent="-228600">
              <a:spcBef>
                <a:spcPct val="20000"/>
              </a:spcBef>
              <a:buFont typeface="Arial" charset="0"/>
              <a:buChar char="•"/>
              <a:defRPr sz="2400">
                <a:solidFill>
                  <a:srgbClr val="58585B"/>
                </a:solidFill>
                <a:latin typeface="Helvetica" charset="0"/>
              </a:defRPr>
            </a:lvl3pPr>
            <a:lvl4pPr marL="1600200" indent="-228600">
              <a:spcBef>
                <a:spcPct val="20000"/>
              </a:spcBef>
              <a:buFont typeface="Courier New" pitchFamily="49" charset="0"/>
              <a:buChar char="o"/>
              <a:defRPr sz="2000">
                <a:solidFill>
                  <a:srgbClr val="58585B"/>
                </a:solidFill>
                <a:latin typeface="Helvetica" charset="0"/>
              </a:defRPr>
            </a:lvl4pPr>
            <a:lvl5pPr marL="2057400" indent="-228600">
              <a:spcBef>
                <a:spcPct val="20000"/>
              </a:spcBef>
              <a:buFont typeface="Arial"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charset="0"/>
              </a:defRPr>
            </a:lvl9pPr>
          </a:lstStyle>
          <a:p>
            <a:pPr>
              <a:spcBef>
                <a:spcPct val="0"/>
              </a:spcBef>
              <a:buFontTx/>
              <a:buNone/>
            </a:pPr>
            <a:fld id="{0C2F3EF4-838E-4AE3-99FF-7D32A336DC45}" type="slidenum">
              <a:rPr lang="en-US" altLang="en-US" sz="1400" smtClean="0">
                <a:solidFill>
                  <a:srgbClr val="898989"/>
                </a:solidFill>
              </a:rPr>
              <a:pPr>
                <a:spcBef>
                  <a:spcPct val="0"/>
                </a:spcBef>
                <a:buFontTx/>
                <a:buNone/>
              </a:pPr>
              <a:t>4</a:t>
            </a:fld>
            <a:endParaRPr lang="en-US" altLang="en-US" sz="1400" dirty="0">
              <a:solidFill>
                <a:srgbClr val="898989"/>
              </a:solidFill>
            </a:endParaRPr>
          </a:p>
        </p:txBody>
      </p:sp>
      <p:sp>
        <p:nvSpPr>
          <p:cNvPr id="6"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10" name="TextBox 9"/>
          <p:cNvSpPr txBox="1"/>
          <p:nvPr/>
        </p:nvSpPr>
        <p:spPr>
          <a:xfrm>
            <a:off x="1052422" y="60385"/>
            <a:ext cx="7272069" cy="523220"/>
          </a:xfrm>
          <a:prstGeom prst="rect">
            <a:avLst/>
          </a:prstGeom>
          <a:noFill/>
        </p:spPr>
        <p:txBody>
          <a:bodyPr wrap="square" rtlCol="0">
            <a:spAutoFit/>
          </a:bodyPr>
          <a:lstStyle/>
          <a:p>
            <a:pPr algn="ctr"/>
            <a:r>
              <a:rPr lang="en-US" sz="2800" b="1" dirty="0">
                <a:solidFill>
                  <a:srgbClr val="C00000"/>
                </a:solidFill>
                <a:latin typeface="Helvetica" panose="020B0604020202020204" pitchFamily="34" charset="0"/>
                <a:cs typeface="Helvetica" panose="020B0604020202020204" pitchFamily="34" charset="0"/>
              </a:rPr>
              <a:t>Today’s Guest: Dr. Jennifer </a:t>
            </a:r>
            <a:r>
              <a:rPr lang="en-US" sz="2800" b="1" dirty="0" err="1">
                <a:solidFill>
                  <a:srgbClr val="C00000"/>
                </a:solidFill>
                <a:latin typeface="Helvetica" panose="020B0604020202020204" pitchFamily="34" charset="0"/>
                <a:cs typeface="Helvetica" panose="020B0604020202020204" pitchFamily="34" charset="0"/>
              </a:rPr>
              <a:t>Furin</a:t>
            </a:r>
            <a:endParaRPr lang="en-US" sz="2800" b="1" dirty="0">
              <a:solidFill>
                <a:srgbClr val="C00000"/>
              </a:solidFill>
              <a:latin typeface="Helvetica" panose="020B0604020202020204" pitchFamily="34" charset="0"/>
              <a:cs typeface="Helvetica" panose="020B0604020202020204" pitchFamily="34" charset="0"/>
            </a:endParaRPr>
          </a:p>
        </p:txBody>
      </p:sp>
      <p:sp>
        <p:nvSpPr>
          <p:cNvPr id="3" name="TextBox 2"/>
          <p:cNvSpPr txBox="1"/>
          <p:nvPr/>
        </p:nvSpPr>
        <p:spPr>
          <a:xfrm>
            <a:off x="3278659" y="1079156"/>
            <a:ext cx="5609968" cy="4708981"/>
          </a:xfrm>
          <a:prstGeom prst="rect">
            <a:avLst/>
          </a:prstGeom>
          <a:noFill/>
        </p:spPr>
        <p:txBody>
          <a:bodyPr wrap="square" rtlCol="0">
            <a:spAutoFit/>
          </a:bodyPr>
          <a:lstStyle/>
          <a:p>
            <a:r>
              <a:rPr lang="en-US" sz="2000" dirty="0">
                <a:latin typeface="Helvetica" panose="020B0604020202020204" pitchFamily="34" charset="0"/>
                <a:cs typeface="Helvetica" panose="020B0604020202020204" pitchFamily="34" charset="0"/>
              </a:rPr>
              <a:t>Dr. </a:t>
            </a:r>
            <a:r>
              <a:rPr lang="en-US" sz="2000" dirty="0" err="1">
                <a:latin typeface="Helvetica" panose="020B0604020202020204" pitchFamily="34" charset="0"/>
                <a:cs typeface="Helvetica" panose="020B0604020202020204" pitchFamily="34" charset="0"/>
              </a:rPr>
              <a:t>Furin</a:t>
            </a:r>
            <a:r>
              <a:rPr lang="en-US" sz="2000" dirty="0">
                <a:latin typeface="Helvetica" panose="020B0604020202020204" pitchFamily="34" charset="0"/>
                <a:cs typeface="Helvetica" panose="020B0604020202020204" pitchFamily="34" charset="0"/>
              </a:rPr>
              <a:t> is an infectious diseases clinician and a medical anthropologist who has spent the last 22 years working in the field of TB.  She specializes in community-based management of Drug-Resistant-TB, especially among vulnerable populations--including children, people living with HIV, people in prison, and those in resource-poor settings. She is currently a lecturer at Harvard Medical School in the Department of Global Health and Social Medicine and has served as a consultant for the World Health Organizations, multiple National TB Programs and for MSF projects in </a:t>
            </a:r>
            <a:r>
              <a:rPr lang="en-US" sz="2000" dirty="0" err="1">
                <a:latin typeface="Helvetica" panose="020B0604020202020204" pitchFamily="34" charset="0"/>
                <a:cs typeface="Helvetica" panose="020B0604020202020204" pitchFamily="34" charset="0"/>
              </a:rPr>
              <a:t>Khayeltisha</a:t>
            </a:r>
            <a:r>
              <a:rPr lang="en-US" sz="2000" dirty="0">
                <a:latin typeface="Helvetica" panose="020B0604020202020204" pitchFamily="34" charset="0"/>
                <a:cs typeface="Helvetica" panose="020B0604020202020204" pitchFamily="34" charset="0"/>
              </a:rPr>
              <a:t> and Eshowe (South Africa) and Tajikistan.  </a:t>
            </a:r>
          </a:p>
        </p:txBody>
      </p:sp>
      <p:pic>
        <p:nvPicPr>
          <p:cNvPr id="5" name="Picture 4"/>
          <p:cNvPicPr>
            <a:picLocks noChangeAspect="1"/>
          </p:cNvPicPr>
          <p:nvPr/>
        </p:nvPicPr>
        <p:blipFill>
          <a:blip r:embed="rId2"/>
          <a:stretch>
            <a:fillRect/>
          </a:stretch>
        </p:blipFill>
        <p:spPr>
          <a:xfrm>
            <a:off x="204847" y="1079156"/>
            <a:ext cx="3073812" cy="3583460"/>
          </a:xfrm>
          <a:prstGeom prst="rect">
            <a:avLst/>
          </a:prstGeom>
        </p:spPr>
      </p:pic>
    </p:spTree>
    <p:extLst>
      <p:ext uri="{BB962C8B-B14F-4D97-AF65-F5344CB8AC3E}">
        <p14:creationId xmlns:p14="http://schemas.microsoft.com/office/powerpoint/2010/main" val="172567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human lungs"/>
          <p:cNvPicPr>
            <a:picLocks noChangeAspect="1" noChangeArrowheads="1"/>
          </p:cNvPicPr>
          <p:nvPr/>
        </p:nvPicPr>
        <p:blipFill>
          <a:blip r:embed="rId2" cstate="print"/>
          <a:srcRect/>
          <a:stretch>
            <a:fillRect/>
          </a:stretch>
        </p:blipFill>
        <p:spPr bwMode="auto">
          <a:xfrm>
            <a:off x="152400" y="2514600"/>
            <a:ext cx="3581400" cy="3962400"/>
          </a:xfrm>
          <a:prstGeom prst="rect">
            <a:avLst/>
          </a:prstGeom>
          <a:noFill/>
        </p:spPr>
      </p:pic>
      <p:pic>
        <p:nvPicPr>
          <p:cNvPr id="11268" name="Picture 4" descr="Image result for chest Xray"/>
          <p:cNvPicPr>
            <a:picLocks noChangeAspect="1" noChangeArrowheads="1"/>
          </p:cNvPicPr>
          <p:nvPr/>
        </p:nvPicPr>
        <p:blipFill>
          <a:blip r:embed="rId3" cstate="print"/>
          <a:srcRect/>
          <a:stretch>
            <a:fillRect/>
          </a:stretch>
        </p:blipFill>
        <p:spPr bwMode="auto">
          <a:xfrm>
            <a:off x="2971800" y="2514600"/>
            <a:ext cx="2895600" cy="3962400"/>
          </a:xfrm>
          <a:prstGeom prst="rect">
            <a:avLst/>
          </a:prstGeom>
          <a:noFill/>
        </p:spPr>
      </p:pic>
      <p:sp>
        <p:nvSpPr>
          <p:cNvPr id="10" name="Title 9"/>
          <p:cNvSpPr>
            <a:spLocks noGrp="1"/>
          </p:cNvSpPr>
          <p:nvPr>
            <p:ph type="title"/>
          </p:nvPr>
        </p:nvSpPr>
        <p:spPr>
          <a:xfrm>
            <a:off x="457200" y="533400"/>
            <a:ext cx="8229600" cy="1143000"/>
          </a:xfrm>
        </p:spPr>
        <p:txBody>
          <a:bodyPr>
            <a:noAutofit/>
          </a:bodyPr>
          <a:lstStyle/>
          <a:p>
            <a:r>
              <a:rPr lang="en-US" sz="3600" b="1" dirty="0"/>
              <a:t>Demand Funding for Tuberculosis </a:t>
            </a:r>
            <a:br>
              <a:rPr lang="en-US" sz="3600" b="1" dirty="0"/>
            </a:br>
            <a:r>
              <a:rPr lang="en-US" sz="3600" b="1" dirty="0"/>
              <a:t>because </a:t>
            </a:r>
            <a:br>
              <a:rPr lang="en-US" sz="3600" b="1" dirty="0"/>
            </a:br>
            <a:r>
              <a:rPr lang="en-US" sz="3600" b="1" dirty="0">
                <a:solidFill>
                  <a:srgbClr val="FF0000"/>
                </a:solidFill>
              </a:rPr>
              <a:t>EVERYBODY BREATHES!</a:t>
            </a:r>
          </a:p>
        </p:txBody>
      </p:sp>
      <p:pic>
        <p:nvPicPr>
          <p:cNvPr id="12" name="Content Placeholder 11" descr="Image result for laughing children outside"/>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5867400" y="2514600"/>
            <a:ext cx="2971800" cy="3962400"/>
          </a:xfrm>
          <a:prstGeom prst="rect">
            <a:avLst/>
          </a:prstGeom>
          <a:noFill/>
        </p:spPr>
      </p:pic>
    </p:spTree>
    <p:extLst>
      <p:ext uri="{BB962C8B-B14F-4D97-AF65-F5344CB8AC3E}">
        <p14:creationId xmlns:p14="http://schemas.microsoft.com/office/powerpoint/2010/main" val="671013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Points</a:t>
            </a:r>
          </a:p>
        </p:txBody>
      </p:sp>
      <p:sp>
        <p:nvSpPr>
          <p:cNvPr id="4" name="Content Placeholder 3"/>
          <p:cNvSpPr>
            <a:spLocks noGrp="1"/>
          </p:cNvSpPr>
          <p:nvPr>
            <p:ph sz="half" idx="1"/>
          </p:nvPr>
        </p:nvSpPr>
        <p:spPr/>
        <p:txBody>
          <a:bodyPr>
            <a:normAutofit fontScale="85000" lnSpcReduction="20000"/>
          </a:bodyPr>
          <a:lstStyle/>
          <a:p>
            <a:r>
              <a:rPr lang="en-US" dirty="0"/>
              <a:t>10.4 million new cases each year</a:t>
            </a:r>
          </a:p>
          <a:p>
            <a:r>
              <a:rPr lang="en-US" dirty="0"/>
              <a:t>4000 people die of TB every day, making it the leading global infectious killer</a:t>
            </a:r>
          </a:p>
          <a:p>
            <a:r>
              <a:rPr lang="en-US" dirty="0"/>
              <a:t>Drug-resistant forms of TB will be responsible for 25% of deaths due to antimicrobial resistance</a:t>
            </a:r>
          </a:p>
          <a:p>
            <a:r>
              <a:rPr lang="en-US" dirty="0"/>
              <a:t>New York City outbreak in the 1990s cautionary tale of TB funding cuts</a:t>
            </a:r>
          </a:p>
          <a:p>
            <a:endParaRPr lang="en-US" dirty="0"/>
          </a:p>
          <a:p>
            <a:endParaRPr lang="en-US" dirty="0"/>
          </a:p>
          <a:p>
            <a:endParaRPr lang="en-US" dirty="0"/>
          </a:p>
        </p:txBody>
      </p:sp>
      <p:sp>
        <p:nvSpPr>
          <p:cNvPr id="5" name="Content Placeholder 4"/>
          <p:cNvSpPr>
            <a:spLocks noGrp="1"/>
          </p:cNvSpPr>
          <p:nvPr>
            <p:ph sz="half" idx="2"/>
          </p:nvPr>
        </p:nvSpPr>
        <p:spPr/>
        <p:txBody>
          <a:bodyPr>
            <a:normAutofit fontScale="85000" lnSpcReduction="20000"/>
          </a:bodyPr>
          <a:lstStyle/>
          <a:p>
            <a:r>
              <a:rPr lang="en-US" dirty="0"/>
              <a:t>Family disease in which children are especially vulnerable—20 million children exposed to TB each year, with almost none being offered interventions.</a:t>
            </a:r>
          </a:p>
          <a:p>
            <a:r>
              <a:rPr lang="en-US" dirty="0"/>
              <a:t>Impact of TB on the world will not be diminished without significant investment in research to develop new tools.</a:t>
            </a:r>
          </a:p>
        </p:txBody>
      </p:sp>
    </p:spTree>
    <p:extLst>
      <p:ext uri="{BB962C8B-B14F-4D97-AF65-F5344CB8AC3E}">
        <p14:creationId xmlns:p14="http://schemas.microsoft.com/office/powerpoint/2010/main" val="384519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381000"/>
            <a:ext cx="8686800" cy="6172200"/>
          </a:xfrm>
          <a:prstGeom prst="rect">
            <a:avLst/>
          </a:prstGeom>
          <a:noFill/>
          <a:ln w="9525">
            <a:noFill/>
            <a:miter lim="800000"/>
            <a:headEnd/>
            <a:tailEnd/>
          </a:ln>
          <a:effectLst/>
        </p:spPr>
      </p:pic>
    </p:spTree>
    <p:extLst>
      <p:ext uri="{BB962C8B-B14F-4D97-AF65-F5344CB8AC3E}">
        <p14:creationId xmlns:p14="http://schemas.microsoft.com/office/powerpoint/2010/main" val="173993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Breathing with Ease</a:t>
            </a:r>
            <a:r>
              <a:rPr lang="en-US" dirty="0"/>
              <a:t>: Advocacy Messages</a:t>
            </a:r>
          </a:p>
        </p:txBody>
      </p:sp>
      <p:sp>
        <p:nvSpPr>
          <p:cNvPr id="3" name="Content Placeholder 2"/>
          <p:cNvSpPr>
            <a:spLocks noGrp="1"/>
          </p:cNvSpPr>
          <p:nvPr>
            <p:ph sz="half" idx="1"/>
          </p:nvPr>
        </p:nvSpPr>
        <p:spPr/>
        <p:txBody>
          <a:bodyPr>
            <a:normAutofit fontScale="92500" lnSpcReduction="20000"/>
          </a:bodyPr>
          <a:lstStyle/>
          <a:p>
            <a:r>
              <a:rPr lang="en-US" dirty="0"/>
              <a:t>Opportunity of HLM at UN</a:t>
            </a:r>
          </a:p>
          <a:p>
            <a:r>
              <a:rPr lang="en-US" dirty="0"/>
              <a:t>Do not cut funding to domestic programs.</a:t>
            </a:r>
          </a:p>
          <a:p>
            <a:r>
              <a:rPr lang="en-US" dirty="0"/>
              <a:t>Increase funding for global fight.</a:t>
            </a:r>
          </a:p>
          <a:p>
            <a:r>
              <a:rPr lang="en-US" dirty="0"/>
              <a:t>Expand research capacity and resources.</a:t>
            </a:r>
          </a:p>
          <a:p>
            <a:r>
              <a:rPr lang="en-US" dirty="0"/>
              <a:t>Involve survivors in every step to ensure human rights-based approach.</a:t>
            </a:r>
          </a:p>
        </p:txBody>
      </p:sp>
      <p:pic>
        <p:nvPicPr>
          <p:cNvPr id="5" name="Picture 2" descr="Image result for happy children dancing"/>
          <p:cNvPicPr>
            <a:picLocks noGrp="1" noChangeAspect="1" noChangeArrowheads="1"/>
          </p:cNvPicPr>
          <p:nvPr>
            <p:ph sz="half" idx="2"/>
          </p:nvPr>
        </p:nvPicPr>
        <p:blipFill>
          <a:blip r:embed="rId2" cstate="print"/>
          <a:srcRect/>
          <a:stretch>
            <a:fillRect/>
          </a:stretch>
        </p:blipFill>
        <p:spPr bwMode="auto">
          <a:xfrm>
            <a:off x="4941599" y="1600200"/>
            <a:ext cx="3451801" cy="4525963"/>
          </a:xfrm>
          <a:prstGeom prst="rect">
            <a:avLst/>
          </a:prstGeom>
          <a:noFill/>
        </p:spPr>
      </p:pic>
    </p:spTree>
    <p:extLst>
      <p:ext uri="{BB962C8B-B14F-4D97-AF65-F5344CB8AC3E}">
        <p14:creationId xmlns:p14="http://schemas.microsoft.com/office/powerpoint/2010/main" val="128381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6"/>
          <p:cNvSpPr>
            <a:spLocks noGrp="1"/>
          </p:cNvSpPr>
          <p:nvPr>
            <p:ph type="sldNum" sz="quarter" idx="4294967295"/>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58585B"/>
                </a:solidFill>
                <a:latin typeface="Helvetica" charset="0"/>
              </a:defRPr>
            </a:lvl1pPr>
            <a:lvl2pPr marL="742950" indent="-285750">
              <a:spcBef>
                <a:spcPct val="20000"/>
              </a:spcBef>
              <a:buFont typeface="Courier New" pitchFamily="49" charset="0"/>
              <a:buChar char="o"/>
              <a:defRPr sz="2800">
                <a:solidFill>
                  <a:srgbClr val="58585B"/>
                </a:solidFill>
                <a:latin typeface="Helvetica" charset="0"/>
              </a:defRPr>
            </a:lvl2pPr>
            <a:lvl3pPr marL="1143000" indent="-228600">
              <a:spcBef>
                <a:spcPct val="20000"/>
              </a:spcBef>
              <a:buFont typeface="Arial" charset="0"/>
              <a:buChar char="•"/>
              <a:defRPr sz="2400">
                <a:solidFill>
                  <a:srgbClr val="58585B"/>
                </a:solidFill>
                <a:latin typeface="Helvetica" charset="0"/>
              </a:defRPr>
            </a:lvl3pPr>
            <a:lvl4pPr marL="1600200" indent="-228600">
              <a:spcBef>
                <a:spcPct val="20000"/>
              </a:spcBef>
              <a:buFont typeface="Courier New" pitchFamily="49" charset="0"/>
              <a:buChar char="o"/>
              <a:defRPr sz="2000">
                <a:solidFill>
                  <a:srgbClr val="58585B"/>
                </a:solidFill>
                <a:latin typeface="Helvetica" charset="0"/>
              </a:defRPr>
            </a:lvl4pPr>
            <a:lvl5pPr marL="2057400" indent="-228600">
              <a:spcBef>
                <a:spcPct val="20000"/>
              </a:spcBef>
              <a:buFont typeface="Arial"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Helvetica" charset="0"/>
              </a:defRPr>
            </a:lvl9pPr>
          </a:lstStyle>
          <a:p>
            <a:pPr>
              <a:spcBef>
                <a:spcPct val="0"/>
              </a:spcBef>
              <a:buFontTx/>
              <a:buNone/>
            </a:pPr>
            <a:fld id="{0C2F3EF4-838E-4AE3-99FF-7D32A336DC45}" type="slidenum">
              <a:rPr lang="en-US" altLang="en-US" sz="1400" smtClean="0">
                <a:solidFill>
                  <a:srgbClr val="898989"/>
                </a:solidFill>
              </a:rPr>
              <a:pPr>
                <a:spcBef>
                  <a:spcPct val="0"/>
                </a:spcBef>
                <a:buFontTx/>
                <a:buNone/>
              </a:pPr>
              <a:t>9</a:t>
            </a:fld>
            <a:endParaRPr lang="en-US" altLang="en-US" sz="1400" dirty="0">
              <a:solidFill>
                <a:srgbClr val="898989"/>
              </a:solidFill>
            </a:endParaRPr>
          </a:p>
        </p:txBody>
      </p:sp>
      <p:sp>
        <p:nvSpPr>
          <p:cNvPr id="6"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algn="ctr">
              <a:spcBef>
                <a:spcPct val="0"/>
              </a:spcBef>
              <a:buFontTx/>
              <a:buNone/>
            </a:pPr>
            <a:r>
              <a:rPr lang="en-US" altLang="en-US" sz="1400" b="1" dirty="0">
                <a:solidFill>
                  <a:srgbClr val="E3A192"/>
                </a:solidFill>
                <a:ea typeface="ＭＳ Ｐゴシック" pitchFamily="34" charset="-128"/>
                <a:cs typeface="Helvetica" charset="0"/>
              </a:rPr>
              <a:t>RESULTS National Webinar</a:t>
            </a:r>
          </a:p>
        </p:txBody>
      </p:sp>
      <p:sp>
        <p:nvSpPr>
          <p:cNvPr id="4" name="Rectangle 3"/>
          <p:cNvSpPr/>
          <p:nvPr/>
        </p:nvSpPr>
        <p:spPr>
          <a:xfrm>
            <a:off x="713984" y="832104"/>
            <a:ext cx="7528142" cy="5038367"/>
          </a:xfrm>
          <a:prstGeom prst="rect">
            <a:avLst/>
          </a:prstGeom>
        </p:spPr>
        <p:txBody>
          <a:bodyPr wrap="square">
            <a:spAutoFit/>
          </a:bodyPr>
          <a:lstStyle/>
          <a:p>
            <a:pPr algn="ctr">
              <a:lnSpc>
                <a:spcPct val="114000"/>
              </a:lnSpc>
              <a:spcAft>
                <a:spcPts val="600"/>
              </a:spcAft>
            </a:pPr>
            <a:r>
              <a:rPr lang="en-US" sz="3200" b="1" dirty="0">
                <a:solidFill>
                  <a:srgbClr val="58585B"/>
                </a:solidFill>
                <a:latin typeface="Helvetica" panose="020B0604020202020204" pitchFamily="34" charset="0"/>
                <a:cs typeface="Helvetica" panose="020B0604020202020204" pitchFamily="34" charset="0"/>
              </a:rPr>
              <a:t>Want to Ask a Question or Share a Comment?</a:t>
            </a:r>
          </a:p>
          <a:p>
            <a:pPr marL="514350" indent="-514350">
              <a:lnSpc>
                <a:spcPct val="114000"/>
              </a:lnSpc>
              <a:spcAft>
                <a:spcPts val="600"/>
              </a:spcAft>
              <a:buFont typeface="+mj-lt"/>
              <a:buAutoNum type="arabicPeriod"/>
            </a:pPr>
            <a:r>
              <a:rPr lang="en-US" sz="2800" dirty="0">
                <a:solidFill>
                  <a:srgbClr val="58585B"/>
                </a:solidFill>
                <a:latin typeface="Helvetica" panose="020B0604020202020204" pitchFamily="34" charset="0"/>
                <a:cs typeface="Helvetica" panose="020B0604020202020204" pitchFamily="34" charset="0"/>
              </a:rPr>
              <a:t>Unmute your line on your computer by clicking    in Fuze</a:t>
            </a:r>
          </a:p>
          <a:p>
            <a:pPr marL="514350" indent="-514350">
              <a:lnSpc>
                <a:spcPct val="114000"/>
              </a:lnSpc>
              <a:spcAft>
                <a:spcPts val="600"/>
              </a:spcAft>
              <a:buFont typeface="+mj-lt"/>
              <a:buAutoNum type="arabicPeriod"/>
            </a:pPr>
            <a:r>
              <a:rPr lang="en-US" sz="2800" dirty="0">
                <a:solidFill>
                  <a:srgbClr val="58585B"/>
                </a:solidFill>
                <a:latin typeface="Helvetica" panose="020B0604020202020204" pitchFamily="34" charset="0"/>
                <a:cs typeface="Helvetica" panose="020B0604020202020204" pitchFamily="34" charset="0"/>
              </a:rPr>
              <a:t>Press *1 on your phone</a:t>
            </a:r>
          </a:p>
          <a:p>
            <a:pPr marL="514350" indent="-514350">
              <a:lnSpc>
                <a:spcPct val="114000"/>
              </a:lnSpc>
              <a:spcAft>
                <a:spcPts val="600"/>
              </a:spcAft>
              <a:buFont typeface="+mj-lt"/>
              <a:buAutoNum type="arabicPeriod"/>
            </a:pPr>
            <a:r>
              <a:rPr lang="en-US" sz="2800" dirty="0">
                <a:solidFill>
                  <a:srgbClr val="58585B"/>
                </a:solidFill>
                <a:latin typeface="Helvetica" panose="020B0604020202020204" pitchFamily="34" charset="0"/>
                <a:cs typeface="Helvetica" panose="020B0604020202020204" pitchFamily="34" charset="0"/>
              </a:rPr>
              <a:t>Type your question in the Chat Window in Fuze</a:t>
            </a:r>
          </a:p>
          <a:p>
            <a:pPr>
              <a:lnSpc>
                <a:spcPct val="114000"/>
              </a:lnSpc>
              <a:spcAft>
                <a:spcPts val="600"/>
              </a:spcAft>
            </a:pPr>
            <a:endParaRPr lang="en-US" sz="2800" dirty="0">
              <a:solidFill>
                <a:srgbClr val="58585B"/>
              </a:solidFill>
              <a:latin typeface="Helvetica" panose="020B0604020202020204" pitchFamily="34" charset="0"/>
              <a:cs typeface="Helvetica" panose="020B0604020202020204" pitchFamily="34" charset="0"/>
            </a:endParaRPr>
          </a:p>
          <a:p>
            <a:pPr algn="ctr">
              <a:lnSpc>
                <a:spcPct val="114000"/>
              </a:lnSpc>
              <a:spcAft>
                <a:spcPts val="600"/>
              </a:spcAft>
            </a:pPr>
            <a:r>
              <a:rPr lang="en-US" sz="2800" dirty="0">
                <a:solidFill>
                  <a:srgbClr val="58585B"/>
                </a:solidFill>
                <a:latin typeface="Helvetica" panose="020B0604020202020204" pitchFamily="34" charset="0"/>
                <a:cs typeface="Helvetica" panose="020B0604020202020204" pitchFamily="34" charset="0"/>
              </a:rPr>
              <a:t>If you are not sharing, please stay muted.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9855" y="2722190"/>
            <a:ext cx="256054" cy="256054"/>
          </a:xfrm>
          <a:prstGeom prst="rect">
            <a:avLst/>
          </a:prstGeom>
        </p:spPr>
      </p:pic>
    </p:spTree>
    <p:extLst>
      <p:ext uri="{BB962C8B-B14F-4D97-AF65-F5344CB8AC3E}">
        <p14:creationId xmlns:p14="http://schemas.microsoft.com/office/powerpoint/2010/main" val="106490908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LASPStyleSet">
  <a:themeElements>
    <a:clrScheme name="powerpoint">
      <a:dk1>
        <a:srgbClr val="FFFFFF"/>
      </a:dk1>
      <a:lt1>
        <a:srgbClr val="560000"/>
      </a:lt1>
      <a:dk2>
        <a:srgbClr val="E6E3D9"/>
      </a:dk2>
      <a:lt2>
        <a:srgbClr val="701400"/>
      </a:lt2>
      <a:accent1>
        <a:srgbClr val="701400"/>
      </a:accent1>
      <a:accent2>
        <a:srgbClr val="9B5338"/>
      </a:accent2>
      <a:accent3>
        <a:srgbClr val="CB9C87"/>
      </a:accent3>
      <a:accent4>
        <a:srgbClr val="D0CAB7"/>
      </a:accent4>
      <a:accent5>
        <a:srgbClr val="E6E3D9"/>
      </a:accent5>
      <a:accent6>
        <a:srgbClr val="FFFFFF"/>
      </a:accent6>
      <a:hlink>
        <a:srgbClr val="701400"/>
      </a:hlink>
      <a:folHlink>
        <a:srgbClr val="56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0AB9154C171E409E0131327301D05C" ma:contentTypeVersion="2" ma:contentTypeDescription="Create a new document." ma:contentTypeScope="" ma:versionID="49d1b66e0ae59d5925ce5caa2077d8bb">
  <xsd:schema xmlns:xsd="http://www.w3.org/2001/XMLSchema" xmlns:xs="http://www.w3.org/2001/XMLSchema" xmlns:p="http://schemas.microsoft.com/office/2006/metadata/properties" xmlns:ns2="876372d7-2542-4065-ad3b-22612840f7b4" targetNamespace="http://schemas.microsoft.com/office/2006/metadata/properties" ma:root="true" ma:fieldsID="543b86bee8c888cfe64041e990e53d99" ns2:_="">
    <xsd:import namespace="876372d7-2542-4065-ad3b-22612840f7b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76372d7-2542-4065-ad3b-22612840f7b4">
      <UserInfo>
        <DisplayName>Amy Kazanegras</DisplayName>
        <AccountId>132</AccountId>
        <AccountType/>
      </UserInfo>
      <UserInfo>
        <DisplayName>Lisa Marchal</DisplayName>
        <AccountId>85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656E43-1D40-435B-A8B6-DA4D8F7E1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372d7-2542-4065-ad3b-22612840f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F1B832-EE5A-4032-AEB4-4AE550B845BF}">
  <ds:schemaRefs>
    <ds:schemaRef ds:uri="http://www.w3.org/XML/1998/namespace"/>
    <ds:schemaRef ds:uri="http://purl.org/dc/elements/1.1/"/>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876372d7-2542-4065-ad3b-22612840f7b4"/>
    <ds:schemaRef ds:uri="http://purl.org/dc/dcmitype/"/>
  </ds:schemaRefs>
</ds:datastoreItem>
</file>

<file path=customXml/itemProps3.xml><?xml version="1.0" encoding="utf-8"?>
<ds:datastoreItem xmlns:ds="http://schemas.openxmlformats.org/officeDocument/2006/customXml" ds:itemID="{C85BB800-5A70-4E4E-9E28-3648C75100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50088</TotalTime>
  <Words>972</Words>
  <Application>Microsoft Macintosh PowerPoint</Application>
  <PresentationFormat>On-screen Show (4:3)</PresentationFormat>
  <Paragraphs>261</Paragraphs>
  <Slides>31</Slides>
  <Notes>1</Notes>
  <HiddenSlides>3</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31</vt:i4>
      </vt:variant>
    </vt:vector>
  </HeadingPairs>
  <TitlesOfParts>
    <vt:vector size="46" baseType="lpstr">
      <vt:lpstr>ＭＳ Ｐゴシック</vt:lpstr>
      <vt:lpstr>Arial</vt:lpstr>
      <vt:lpstr>Avenir Book</vt:lpstr>
      <vt:lpstr>Avenir Medium</vt:lpstr>
      <vt:lpstr>Calibri</vt:lpstr>
      <vt:lpstr>Courier New</vt:lpstr>
      <vt:lpstr>Helvetica</vt:lpstr>
      <vt:lpstr>Helvetica Neue</vt:lpstr>
      <vt:lpstr>Times New Roman</vt:lpstr>
      <vt:lpstr>Wingdings</vt:lpstr>
      <vt:lpstr>Office Theme</vt:lpstr>
      <vt:lpstr>2_Custom Design</vt:lpstr>
      <vt:lpstr>1_CLASPStyleSet</vt:lpstr>
      <vt:lpstr>2_Office Theme</vt:lpstr>
      <vt:lpstr>Custom Design</vt:lpstr>
      <vt:lpstr>PowerPoint Presentation</vt:lpstr>
      <vt:lpstr>Welcome from John Fawcett, Director of Global Policy and Advocacy</vt:lpstr>
      <vt:lpstr>PowerPoint Presentation</vt:lpstr>
      <vt:lpstr>PowerPoint Presentation</vt:lpstr>
      <vt:lpstr>Demand Funding for Tuberculosis  because  EVERYBODY BREATHES!</vt:lpstr>
      <vt:lpstr>Summary Points</vt:lpstr>
      <vt:lpstr>PowerPoint Presentation</vt:lpstr>
      <vt:lpstr>Breathing with Ease: Advocacy Messages</vt:lpstr>
      <vt:lpstr>PowerPoint Presentation</vt:lpstr>
      <vt:lpstr>PowerPoint Presentation</vt:lpstr>
      <vt:lpstr>FY19 Appropriations Letters</vt:lpstr>
      <vt:lpstr>FY19 Appropriations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Your Calendars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Avery Artman</dc:creator>
  <cp:lastModifiedBy>Ken Patterson</cp:lastModifiedBy>
  <cp:revision>1104</cp:revision>
  <cp:lastPrinted>2014-10-10T20:50:48Z</cp:lastPrinted>
  <dcterms:created xsi:type="dcterms:W3CDTF">2014-08-28T20:50:18Z</dcterms:created>
  <dcterms:modified xsi:type="dcterms:W3CDTF">2018-03-10T15:56:36Z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0x0101003D0AB9154C171E409E0131327301D05C</vt:lpwstr>
  </property>
</Properties>
</file>