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  <p:sldMasterId id="2147483684" r:id="rId6"/>
    <p:sldMasterId id="2147483695" r:id="rId7"/>
    <p:sldMasterId id="2147483760" r:id="rId8"/>
  </p:sldMasterIdLst>
  <p:notesMasterIdLst>
    <p:notesMasterId r:id="rId46"/>
  </p:notesMasterIdLst>
  <p:handoutMasterIdLst>
    <p:handoutMasterId r:id="rId47"/>
  </p:handoutMasterIdLst>
  <p:sldIdLst>
    <p:sldId id="259" r:id="rId9"/>
    <p:sldId id="464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53" r:id="rId23"/>
    <p:sldId id="559" r:id="rId24"/>
    <p:sldId id="572" r:id="rId25"/>
    <p:sldId id="573" r:id="rId26"/>
    <p:sldId id="574" r:id="rId27"/>
    <p:sldId id="575" r:id="rId28"/>
    <p:sldId id="576" r:id="rId29"/>
    <p:sldId id="578" r:id="rId30"/>
    <p:sldId id="579" r:id="rId31"/>
    <p:sldId id="580" r:id="rId32"/>
    <p:sldId id="543" r:id="rId33"/>
    <p:sldId id="555" r:id="rId34"/>
    <p:sldId id="527" r:id="rId35"/>
    <p:sldId id="556" r:id="rId36"/>
    <p:sldId id="539" r:id="rId37"/>
    <p:sldId id="534" r:id="rId38"/>
    <p:sldId id="540" r:id="rId39"/>
    <p:sldId id="557" r:id="rId40"/>
    <p:sldId id="558" r:id="rId41"/>
    <p:sldId id="528" r:id="rId42"/>
    <p:sldId id="538" r:id="rId43"/>
    <p:sldId id="551" r:id="rId44"/>
    <p:sldId id="515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9F9FA1"/>
    <a:srgbClr val="C00000"/>
    <a:srgbClr val="B02D1F"/>
    <a:srgbClr val="006600"/>
    <a:srgbClr val="F76143"/>
    <a:srgbClr val="F4330C"/>
    <a:srgbClr val="B01F2D"/>
    <a:srgbClr val="89898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050" autoAdjust="0"/>
    <p:restoredTop sz="94668" autoAdjust="0"/>
  </p:normalViewPr>
  <p:slideViewPr>
    <p:cSldViewPr snapToGrid="0" snapToObjects="1">
      <p:cViewPr varScale="1">
        <p:scale>
          <a:sx n="88" d="100"/>
          <a:sy n="88" d="100"/>
        </p:scale>
        <p:origin x="184" y="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EEAA9A-F5A8-4341-B776-2F6CDBEF6FFA}" type="datetimeFigureOut">
              <a:rPr lang="en-US" smtClean="0"/>
              <a:t>3/11/17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05275D-303A-417E-9A01-FA10F403D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7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F8C0E6-F0C7-478E-8A01-4B7094FD38FC}" type="datetimeFigureOut">
              <a:rPr lang="en-US" smtClean="0"/>
              <a:t>3/11/17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492179-49F8-43CF-BF00-5960C3823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3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7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Helvetica"/>
                <a:cs typeface="Helvetica"/>
              </a:defRPr>
            </a:lvl1pPr>
            <a:lvl2pPr marL="742950" indent="-28575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accent4"/>
                </a:solidFill>
                <a:latin typeface="Helvetica"/>
                <a:cs typeface="Helvetica"/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9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CCC71-9D8E-4BB4-9CDB-A0DD738B6F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186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Helvetica"/>
                <a:cs typeface="Helvetica"/>
              </a:defRPr>
            </a:lvl1pPr>
            <a:lvl2pPr marL="742950" indent="-28575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accent4"/>
                </a:solidFill>
                <a:latin typeface="Helvetica"/>
                <a:cs typeface="Helvetica"/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1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22DC-5D4A-4E57-9139-DCFB8836B6C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3/11/17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3692-0876-4D64-BFD6-4BC023D64C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8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766" y="4984276"/>
            <a:ext cx="8218851" cy="156447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83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4852" y="4402163"/>
            <a:ext cx="7772400" cy="1470025"/>
          </a:xfrm>
        </p:spPr>
        <p:txBody>
          <a:bodyPr anchor="t"/>
          <a:lstStyle>
            <a:lvl1pPr algn="l">
              <a:defRPr>
                <a:solidFill>
                  <a:srgbClr val="58585B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4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 dirty="0">
              <a:solidFill>
                <a:srgbClr val="56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22477"/>
            <a:ext cx="3352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0" y="6811965"/>
            <a:ext cx="9144000" cy="46037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5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133600" cy="349250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647F7E6F-8FB5-4F6C-B5FB-1C8A02FA70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512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00802"/>
            <a:ext cx="2133600" cy="288925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0F89E143-FC6E-46C4-A3EB-D7507DA59D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901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00802"/>
            <a:ext cx="2133600" cy="365125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3C57D8CA-CA83-470A-9009-27B4C3C561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4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371600"/>
            <a:ext cx="3017838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E38C1CC-FB0E-439C-8620-CE9CC387FFEE}" type="datetimeFigureOut">
              <a:rPr lang="en-US"/>
              <a:pPr defTabSz="914400">
                <a:defRPr/>
              </a:pPr>
              <a:t>3/11/17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2"/>
            <a:ext cx="2133600" cy="365125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28846A7E-2974-4423-B0A7-0999C14D0A9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341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endParaRPr lang="en-US" altLang="en-US" sz="2400" dirty="0">
                <a:solidFill>
                  <a:srgbClr val="56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endParaRPr lang="en-US" altLang="en-US" sz="2400" dirty="0">
                <a:solidFill>
                  <a:srgbClr val="56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dirty="0">
                <a:solidFill>
                  <a:srgbClr val="56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 dirty="0">
                <a:solidFill>
                  <a:srgbClr val="560000"/>
                </a:solidFill>
              </a:endParaRPr>
            </a:p>
          </p:txBody>
        </p:sp>
      </p:grp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5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537EA35-FCD0-4DBA-BEDB-75C08A2958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74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04800" y="1752601"/>
            <a:ext cx="8534400" cy="4373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spcBef>
                <a:spcPts val="800"/>
              </a:spcBef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800"/>
              </a:spcBef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800"/>
              </a:spcBef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80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8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00802"/>
            <a:ext cx="2133600" cy="365125"/>
          </a:xfrm>
        </p:spPr>
        <p:txBody>
          <a:bodyPr/>
          <a:lstStyle>
            <a:lvl1pPr>
              <a:defRPr>
                <a:solidFill>
                  <a:srgbClr val="660000"/>
                </a:solidFill>
              </a:defRPr>
            </a:lvl1pPr>
          </a:lstStyle>
          <a:p>
            <a:fld id="{67BAA746-E8F4-43C6-AE0B-0C907953BE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502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theme" Target="../theme/theme3.xml"/><Relationship Id="rId10" Type="http://schemas.openxmlformats.org/officeDocument/2006/relationships/image" Target="../media/image3.jpe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5.xml"/><Relationship Id="rId3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126163"/>
            <a:ext cx="9157511" cy="154550"/>
          </a:xfrm>
          <a:prstGeom prst="rect">
            <a:avLst/>
          </a:prstGeom>
          <a:solidFill>
            <a:srgbClr val="AF1F2C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B84E56B-342A-4DC0-9920-D07A8AAB6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accent4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accent4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28" y="4379065"/>
            <a:ext cx="7885672" cy="174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13"/>
          <a:stretch/>
        </p:blipFill>
        <p:spPr>
          <a:xfrm>
            <a:off x="-40536" y="-13510"/>
            <a:ext cx="9211560" cy="4246843"/>
          </a:xfrm>
          <a:prstGeom prst="rect">
            <a:avLst/>
          </a:prstGeom>
          <a:solidFill>
            <a:srgbClr val="B11F30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35D4A53D-EB96-447E-9477-8A7CA2AD73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400" kern="1200">
          <a:solidFill>
            <a:srgbClr val="58585B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8989"/>
                </a:solidFill>
              </a:defRPr>
            </a:lvl1pPr>
          </a:lstStyle>
          <a:p>
            <a:pPr defTabSz="914400"/>
            <a:fld id="{F907C71B-639C-487D-98C9-6D7F7391A03D}" type="slidenum">
              <a:rPr lang="en-US" altLang="en-US"/>
              <a:pPr defTabSz="914400"/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1125"/>
            <a:ext cx="3733800" cy="2286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6461125"/>
            <a:ext cx="3276600" cy="2286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pic>
        <p:nvPicPr>
          <p:cNvPr id="2055" name="Picture 9" descr="clasp-primary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1" y="6072188"/>
            <a:ext cx="15382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V="1">
            <a:off x="0" y="0"/>
            <a:ext cx="9144000" cy="46038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152401" y="6492875"/>
            <a:ext cx="1244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 dirty="0">
                <a:solidFill>
                  <a:srgbClr val="660000"/>
                </a:solidFill>
              </a:rPr>
              <a:t>www.clasp.org</a:t>
            </a:r>
          </a:p>
        </p:txBody>
      </p:sp>
    </p:spTree>
    <p:extLst>
      <p:ext uri="{BB962C8B-B14F-4D97-AF65-F5344CB8AC3E}">
        <p14:creationId xmlns:p14="http://schemas.microsoft.com/office/powerpoint/2010/main" val="701128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126163"/>
            <a:ext cx="9157511" cy="154550"/>
          </a:xfrm>
          <a:prstGeom prst="rect">
            <a:avLst/>
          </a:prstGeom>
          <a:solidFill>
            <a:srgbClr val="AF1F2C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B84E56B-342A-4DC0-9920-D07A8AAB69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accent4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accent4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Slide Templa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56667"/>
            <a:ext cx="9174161" cy="220133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227" y="4987637"/>
            <a:ext cx="8229600" cy="145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30161" y="0"/>
            <a:ext cx="363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F84AE24-846E-4A1C-B0B1-0E6945328E2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bg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zemeeting.com/fuze/f2988286/30204806" TargetMode="External"/><Relationship Id="rId4" Type="http://schemas.openxmlformats.org/officeDocument/2006/relationships/hyperlink" Target="http://west.typewell.com/faelapg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jfawcett@results.org" TargetMode="Externa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bit.ly/FY18RESULTS" TargetMode="External"/><Relationship Id="rId3" Type="http://schemas.openxmlformats.org/officeDocument/2006/relationships/hyperlink" Target="http://www.results.org/issues/appropriation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kpatterson@results.org" TargetMode="External"/><Relationship Id="rId3" Type="http://schemas.openxmlformats.org/officeDocument/2006/relationships/image" Target="../media/image2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mcampbell@results.org" TargetMode="External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tinyurl.com/MakeThatLobbyRepor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tinyurl.com/MakeThatOutreachReport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New-Jim-Crow-Incarceration-Colorblindness/dp/1595586431/ref=sr_1_1?ie=UTF8&amp;qid=1488294320&amp;sr=8-1&amp;keywords=new+jim+crow" TargetMode="External"/><Relationship Id="rId4" Type="http://schemas.openxmlformats.org/officeDocument/2006/relationships/hyperlink" Target="http://fuze.me/34326078" TargetMode="External"/><Relationship Id="rId5" Type="http://schemas.openxmlformats.org/officeDocument/2006/relationships/hyperlink" Target="http://www.results.org/take_action/become_a_results_activist/#Introductory Cal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fuze.me/3411693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esults.org/issues/first_100_days" TargetMode="External"/><Relationship Id="rId4" Type="http://schemas.openxmlformats.org/officeDocument/2006/relationships/hyperlink" Target="http://tinyurl.com/100daysmeetings" TargetMode="External"/><Relationship Id="rId5" Type="http://schemas.openxmlformats.org/officeDocument/2006/relationships/hyperlink" Target="http://www.tinyurl.com/RESLRF" TargetMode="External"/><Relationship Id="rId6" Type="http://schemas.openxmlformats.org/officeDocument/2006/relationships/hyperlink" Target="mailto:lmarchal@results.org" TargetMode="External"/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tinyurl.com/GRPlanningCalendar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ventbrite.com/e/hiv-101-tickets-31936828915" TargetMode="External"/><Relationship Id="rId3" Type="http://schemas.openxmlformats.org/officeDocument/2006/relationships/hyperlink" Target="mailto:lmarchal@results.or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" y="4325113"/>
            <a:ext cx="8670696" cy="16184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85B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RESULTS March Global Poverty National Webinar</a:t>
            </a:r>
            <a:endParaRPr lang="en-US" altLang="en-US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b="1" i="1" dirty="0" smtClean="0">
                <a:solidFill>
                  <a:srgbClr val="B01F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FY18 Appropriations and Budget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u="sng" dirty="0" smtClean="0">
                <a:hlinkClick r:id="rId3"/>
              </a:rPr>
              <a:t>https</a:t>
            </a:r>
            <a:r>
              <a:rPr lang="en-US" sz="1400" u="sng" dirty="0">
                <a:hlinkClick r:id="rId3"/>
              </a:rPr>
              <a:t>://</a:t>
            </a:r>
            <a:r>
              <a:rPr lang="en-US" sz="1400" u="sng" dirty="0" smtClean="0">
                <a:hlinkClick r:id="rId3"/>
              </a:rPr>
              <a:t>www.fuzemeeting.com/fuze/f2988286/30204806</a:t>
            </a:r>
            <a:r>
              <a:rPr lang="en-US" sz="1400" b="1" dirty="0" smtClean="0"/>
              <a:t>, or </a:t>
            </a:r>
            <a:r>
              <a:rPr lang="en-US" sz="1400" dirty="0" smtClean="0"/>
              <a:t>dial </a:t>
            </a:r>
            <a:r>
              <a:rPr lang="en-US" sz="1400" dirty="0"/>
              <a:t>(201) 479-4595, meeting ID 30204806</a:t>
            </a:r>
            <a:r>
              <a:rPr lang="en-US" sz="1400" dirty="0" smtClean="0"/>
              <a:t>.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Closed captioning: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://west.typewell.com/faelapgb</a:t>
            </a:r>
            <a:r>
              <a:rPr lang="en-US" altLang="en-US" sz="1400" i="1" dirty="0" smtClean="0">
                <a:latin typeface="+mn-lt"/>
              </a:rPr>
              <a:t/>
            </a:r>
            <a:br>
              <a:rPr lang="en-US" altLang="en-US" sz="1400" i="1" dirty="0" smtClean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1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28495" y="765405"/>
            <a:ext cx="6123240" cy="45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40" y="832104"/>
            <a:ext cx="5276088" cy="2913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  <a:endParaRPr lang="en-US" sz="36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prompted, unmute your line on your computer (click     in </a:t>
            </a:r>
            <a:r>
              <a:rPr lang="en-US" dirty="0" err="1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Fuze</a:t>
            </a: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or press *1 on your phone to share. </a:t>
            </a:r>
            <a:endParaRPr lang="en-US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are not sharing, please keep your line muted.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717" y="1887463"/>
            <a:ext cx="256054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93484"/>
            <a:ext cx="8477250" cy="898554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  <a:t>John Fawcett</a:t>
            </a:r>
            <a:b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</a:br>
            <a: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  <a:t>Director, Global Policy and Advocacy</a:t>
            </a:r>
            <a:b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</a:br>
            <a:endParaRPr lang="en-US" altLang="en-US" sz="2800" dirty="0" smtClean="0">
              <a:solidFill>
                <a:srgbClr val="B02D1F"/>
              </a:solidFill>
              <a:latin typeface="Helvetica" charset="0"/>
              <a:ea typeface="ＭＳ Ｐゴシック" pitchFamily="34" charset="-128"/>
              <a:cs typeface="Helvetica" charset="0"/>
            </a:endParaRP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1876" y="5055920"/>
            <a:ext cx="5006377" cy="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E-mail: </a:t>
            </a:r>
            <a:r>
              <a:rPr lang="en-US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jfawcett@results.org</a:t>
            </a:r>
            <a:endParaRPr lang="en-US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Phone: (202) 783-7100</a:t>
            </a:r>
            <a:endParaRPr lang="en-US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2" y="982694"/>
            <a:ext cx="3247834" cy="47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>Appropriations</a:t>
            </a:r>
            <a:r>
              <a:rPr lang="en-US" sz="4200" dirty="0">
                <a:solidFill>
                  <a:srgbClr val="C00000"/>
                </a:solidFill>
              </a:rPr>
              <a:t/>
            </a:r>
            <a:br>
              <a:rPr lang="en-US" sz="4200" dirty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endParaRPr sz="4200" dirty="0">
              <a:solidFill>
                <a:srgbClr val="58585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6" y="1140643"/>
            <a:ext cx="88800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Member Requests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House Deadline: March 30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Senate Deadline: Not set</a:t>
            </a: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Sign-on Letters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Four bipartisan House sign-on letters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One bipartisan Senate sign-on letter (so far)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97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7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>Appropriations</a:t>
            </a:r>
            <a:r>
              <a:rPr lang="en-US" sz="4200" dirty="0">
                <a:solidFill>
                  <a:srgbClr val="C00000"/>
                </a:solidFill>
              </a:rPr>
              <a:t/>
            </a:r>
            <a:br>
              <a:rPr lang="en-US" sz="4200" dirty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endParaRPr sz="4200" dirty="0">
              <a:solidFill>
                <a:srgbClr val="58585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6" y="1140643"/>
            <a:ext cx="88800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Maternal </a:t>
            </a:r>
            <a:r>
              <a:rPr lang="en-US" sz="3200" b="1" dirty="0">
                <a:solidFill>
                  <a:schemeClr val="tx1"/>
                </a:solidFill>
              </a:rPr>
              <a:t>and Child Health, Gavi, and </a:t>
            </a:r>
            <a:r>
              <a:rPr lang="en-US" sz="3200" b="1" dirty="0" smtClean="0">
                <a:solidFill>
                  <a:schemeClr val="tx1"/>
                </a:solidFill>
              </a:rPr>
              <a:t>Nutrition</a:t>
            </a:r>
            <a:endParaRPr lang="en-US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Bipartisan letter led by Reps. Reichert (R-WA), Lee (D-CA), </a:t>
            </a:r>
            <a:r>
              <a:rPr lang="en-US" sz="3200" dirty="0" err="1">
                <a:solidFill>
                  <a:schemeClr val="tx1"/>
                </a:solidFill>
              </a:rPr>
              <a:t>McCaul</a:t>
            </a:r>
            <a:r>
              <a:rPr lang="en-US" sz="3200" dirty="0">
                <a:solidFill>
                  <a:schemeClr val="tx1"/>
                </a:solidFill>
              </a:rPr>
              <a:t> (R-TX), Ross (R-FL), and </a:t>
            </a:r>
            <a:r>
              <a:rPr lang="en-US" sz="3200" dirty="0" err="1">
                <a:solidFill>
                  <a:schemeClr val="tx1"/>
                </a:solidFill>
              </a:rPr>
              <a:t>Bera</a:t>
            </a:r>
            <a:r>
              <a:rPr lang="en-US" sz="3200" dirty="0">
                <a:solidFill>
                  <a:schemeClr val="tx1"/>
                </a:solidFill>
              </a:rPr>
              <a:t> (D-CA).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Asks appropriators for robust funding for Maternal and Child Health Account – including Gavi, and Robust funding for the Nutrition Account in Global Health at USAID.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Deadline for signers is March 28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97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>Appropriations</a:t>
            </a:r>
            <a:r>
              <a:rPr lang="en-US" sz="4200" dirty="0">
                <a:solidFill>
                  <a:srgbClr val="C00000"/>
                </a:solidFill>
              </a:rPr>
              <a:t/>
            </a:r>
            <a:br>
              <a:rPr lang="en-US" sz="4200" dirty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endParaRPr sz="4200" dirty="0">
              <a:solidFill>
                <a:srgbClr val="58585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6" y="1140643"/>
            <a:ext cx="88800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Global </a:t>
            </a:r>
            <a:r>
              <a:rPr lang="en-US" sz="3200" b="1" dirty="0">
                <a:solidFill>
                  <a:schemeClr val="tx1"/>
                </a:solidFill>
              </a:rPr>
              <a:t>Fund </a:t>
            </a:r>
            <a:r>
              <a:rPr lang="en-US" sz="3200" b="1" dirty="0" smtClean="0">
                <a:solidFill>
                  <a:schemeClr val="tx1"/>
                </a:solidFill>
              </a:rPr>
              <a:t>to Fight AIDS, TB &amp; Malaria; &amp; PEPFAR</a:t>
            </a:r>
            <a:endParaRPr lang="en-US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Bipartisan letter led by Rep. Barbara Lee (D-CA) and Rep. Ileana Ros-Lehtinen (R-FL)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Asks for robust funding for the Global Fund and PEPFAR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Deadline for signers is March 24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97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77250" cy="114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  <a:t>Welcome from Joanne Carter</a:t>
            </a:r>
            <a:b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</a:br>
            <a: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  <a:t>Executive Director, RESULTS</a:t>
            </a:r>
            <a:endParaRPr lang="en-US" altLang="en-US" sz="2800" dirty="0" smtClean="0">
              <a:latin typeface="Helvetica" charset="0"/>
              <a:ea typeface="ＭＳ Ｐゴシック" pitchFamily="34" charset="-128"/>
              <a:cs typeface="Helvetica" charset="0"/>
            </a:endParaRP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pic>
        <p:nvPicPr>
          <p:cNvPr id="7172" name="Picture 6" descr="C:\Users\Jos\Downloads\20387635581_cb8b5f04bd_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13" y="1560513"/>
            <a:ext cx="6022975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4052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>Appropriations</a:t>
            </a:r>
            <a:r>
              <a:rPr lang="en-US" sz="4200" dirty="0">
                <a:solidFill>
                  <a:srgbClr val="C00000"/>
                </a:solidFill>
              </a:rPr>
              <a:t/>
            </a:r>
            <a:br>
              <a:rPr lang="en-US" sz="4200" dirty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endParaRPr sz="4200" dirty="0">
              <a:solidFill>
                <a:srgbClr val="58585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6" y="1140643"/>
            <a:ext cx="88800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Global Tuberculosis</a:t>
            </a:r>
            <a:endParaRPr lang="en-US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Bipartisan letter led by Reps. Engel (D-NY), Don Young (R-AK), Gene Green (D-TX)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Asks appropriators for $450 million for the bilateral tuberculosis program at USAID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Deadline for signers is March 23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97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>Appropriations</a:t>
            </a:r>
            <a:r>
              <a:rPr lang="en-US" sz="4200" dirty="0">
                <a:solidFill>
                  <a:srgbClr val="C00000"/>
                </a:solidFill>
              </a:rPr>
              <a:t/>
            </a:r>
            <a:br>
              <a:rPr lang="en-US" sz="4200" dirty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endParaRPr sz="4200" dirty="0">
              <a:solidFill>
                <a:srgbClr val="58585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6" y="1140643"/>
            <a:ext cx="88800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Basic </a:t>
            </a:r>
            <a:r>
              <a:rPr lang="en-US" sz="3200" b="1" dirty="0">
                <a:solidFill>
                  <a:schemeClr val="tx1"/>
                </a:solidFill>
              </a:rPr>
              <a:t>Education and Global Partnership for </a:t>
            </a:r>
            <a:r>
              <a:rPr lang="en-US" sz="3200" b="1" dirty="0" smtClean="0">
                <a:solidFill>
                  <a:schemeClr val="tx1"/>
                </a:solidFill>
              </a:rPr>
              <a:t>Education (GPE)</a:t>
            </a:r>
            <a:endParaRPr lang="en-US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Bipartisan letter led by Reps. Reichert (R-WA) and Quigley (D-IL)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Asks appropriators for robust funding for Basic Education and the Global Partnership for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Deadline for signers is March 27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97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>Appropriations</a:t>
            </a:r>
            <a:r>
              <a:rPr lang="en-US" sz="4200" dirty="0">
                <a:solidFill>
                  <a:srgbClr val="C00000"/>
                </a:solidFill>
              </a:rPr>
              <a:t/>
            </a:r>
            <a:br>
              <a:rPr lang="en-US" sz="4200" dirty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endParaRPr sz="4200" dirty="0">
              <a:solidFill>
                <a:srgbClr val="58585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6" y="1140643"/>
            <a:ext cx="88800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Maternal </a:t>
            </a:r>
            <a:r>
              <a:rPr lang="en-US" sz="3200" b="1" dirty="0">
                <a:solidFill>
                  <a:schemeClr val="tx1"/>
                </a:solidFill>
              </a:rPr>
              <a:t>and Child Health, Gavi, and </a:t>
            </a:r>
            <a:r>
              <a:rPr lang="en-US" sz="3200" b="1" dirty="0" smtClean="0">
                <a:solidFill>
                  <a:schemeClr val="tx1"/>
                </a:solidFill>
              </a:rPr>
              <a:t>Nutrition</a:t>
            </a:r>
            <a:endParaRPr lang="en-US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Bipartisan letter led by Sen. </a:t>
            </a:r>
            <a:r>
              <a:rPr lang="en-US" sz="3200" dirty="0" smtClean="0">
                <a:solidFill>
                  <a:schemeClr val="tx1"/>
                </a:solidFill>
              </a:rPr>
              <a:t>Coons 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</a:rPr>
              <a:t>D-DE) </a:t>
            </a:r>
            <a:r>
              <a:rPr lang="en-US" sz="3200" dirty="0">
                <a:solidFill>
                  <a:schemeClr val="tx1"/>
                </a:solidFill>
              </a:rPr>
              <a:t>and Sen. Collins (R-ME)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Asks appropriators for robust funding for maternal and child health, Gavi, and nutrition to support ending preventable maternal and child deaths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Deadline for signers is April 5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97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6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>Appropriations</a:t>
            </a:r>
            <a:r>
              <a:rPr lang="en-US" sz="4200" dirty="0">
                <a:solidFill>
                  <a:srgbClr val="C00000"/>
                </a:solidFill>
              </a:rPr>
              <a:t/>
            </a:r>
            <a:br>
              <a:rPr lang="en-US" sz="4200" dirty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endParaRPr sz="4200" dirty="0">
              <a:solidFill>
                <a:srgbClr val="58585B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335694"/>
            <a:ext cx="9144000" cy="371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E3A1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800" b="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E3A192"/>
                </a:solidFill>
              </a:rPr>
              <a:t>September 2016 </a:t>
            </a:r>
            <a:r>
              <a:rPr sz="1600" b="1" dirty="0" smtClean="0">
                <a:solidFill>
                  <a:srgbClr val="E3A192"/>
                </a:solidFill>
              </a:rPr>
              <a:t>RESULTS </a:t>
            </a:r>
            <a:r>
              <a:rPr sz="1600" b="1" dirty="0">
                <a:solidFill>
                  <a:srgbClr val="E3A192"/>
                </a:solidFill>
              </a:rPr>
              <a:t>National Conference Call/Webinar Slides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536" y="1140643"/>
            <a:ext cx="88800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Bookmark this: </a:t>
            </a:r>
            <a:r>
              <a:rPr lang="en-US" sz="32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3200" dirty="0" smtClean="0">
                <a:solidFill>
                  <a:schemeClr val="tx1"/>
                </a:solidFill>
                <a:hlinkClick r:id="rId2"/>
              </a:rPr>
              <a:t>bit.ly/FY18RESULTS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Up to the minute updates!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Tools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3200" dirty="0" smtClean="0">
                <a:solidFill>
                  <a:schemeClr val="tx1"/>
                </a:solidFill>
                <a:hlinkClick r:id="rId3"/>
              </a:rPr>
              <a:t>www.results.org/issues/appropriations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Appropriations Action Sheet and Outreach Guide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Laser Talk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Background 2-page request on each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Sample emails for each request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97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6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>Appropriations</a:t>
            </a:r>
            <a:r>
              <a:rPr lang="en-US" sz="4200" dirty="0">
                <a:solidFill>
                  <a:srgbClr val="C00000"/>
                </a:solidFill>
              </a:rPr>
              <a:t/>
            </a:r>
            <a:br>
              <a:rPr lang="en-US" sz="4200" dirty="0">
                <a:solidFill>
                  <a:srgbClr val="C00000"/>
                </a:solidFill>
              </a:rPr>
            </a:br>
            <a:r>
              <a:rPr lang="en-US" sz="4200" dirty="0" smtClean="0">
                <a:solidFill>
                  <a:srgbClr val="C00000"/>
                </a:solidFill>
              </a:rPr>
              <a:t/>
            </a:r>
            <a:br>
              <a:rPr lang="en-US" sz="4200" dirty="0" smtClean="0">
                <a:solidFill>
                  <a:srgbClr val="C00000"/>
                </a:solidFill>
              </a:rPr>
            </a:br>
            <a:endParaRPr sz="4200" dirty="0">
              <a:solidFill>
                <a:srgbClr val="58585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6" y="1140643"/>
            <a:ext cx="8880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Remember…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Appropriations Committee needs to hear support for these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 smtClean="0">
                <a:solidFill>
                  <a:schemeClr val="tx1"/>
                </a:solidFill>
              </a:rPr>
              <a:t>Every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</a:rPr>
              <a:t>letter</a:t>
            </a:r>
            <a:r>
              <a:rPr lang="en-US" sz="3200" dirty="0" smtClean="0">
                <a:solidFill>
                  <a:schemeClr val="tx1"/>
                </a:solidFill>
              </a:rPr>
              <a:t> is bipartisan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Get a yes? Use the Champion Scale!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97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93484"/>
            <a:ext cx="8477250" cy="898554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  <a:t>Ken Patterson</a:t>
            </a:r>
            <a:b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</a:br>
            <a:r>
              <a:rPr lang="en-US" sz="2800" dirty="0" smtClean="0">
                <a:solidFill>
                  <a:srgbClr val="B02D1F"/>
                </a:solidFill>
              </a:rPr>
              <a:t>Director of Global Grassroots Advocacy</a:t>
            </a:r>
            <a:endParaRPr lang="en-US" altLang="en-US" sz="2800" dirty="0" smtClean="0">
              <a:solidFill>
                <a:srgbClr val="B02D1F"/>
              </a:solidFill>
              <a:latin typeface="Helvetica" charset="0"/>
              <a:ea typeface="ＭＳ Ｐゴシック" pitchFamily="34" charset="-128"/>
              <a:cs typeface="Helvetica" charset="0"/>
            </a:endParaRP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1876" y="5055920"/>
            <a:ext cx="5006377" cy="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E-mail: </a:t>
            </a:r>
            <a:r>
              <a:rPr lang="en-US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kpatterson@results.org</a:t>
            </a:r>
            <a:endParaRPr lang="en-US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Phone: (828) 398-4562</a:t>
            </a:r>
            <a:endParaRPr lang="en-US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3600" b="1" dirty="0" smtClean="0"/>
              <a:t>Grassroots Café</a:t>
            </a:r>
          </a:p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6" y="1501132"/>
            <a:ext cx="3039447" cy="27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3517" y="358775"/>
            <a:ext cx="8939343" cy="681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 sz="3600" b="1" dirty="0" smtClean="0"/>
          </a:p>
          <a:p>
            <a:r>
              <a:rPr lang="en-US" sz="4000" b="1" dirty="0" smtClean="0"/>
              <a:t>The Good News</a:t>
            </a:r>
            <a:endParaRPr lang="en-US" sz="4000" b="1" dirty="0"/>
          </a:p>
          <a:p>
            <a:endParaRPr lang="en-US" sz="3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4838" y="1749782"/>
            <a:ext cx="8224888" cy="246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successes are bipartisan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backs up our approach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People are hungry to get engaged</a:t>
            </a:r>
            <a:endParaRPr lang="en-US" sz="36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2328" y="358775"/>
            <a:ext cx="8939343" cy="681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b="1" dirty="0" smtClean="0">
                <a:solidFill>
                  <a:schemeClr val="tx2"/>
                </a:solidFill>
              </a:rPr>
              <a:t>Leading with Action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Organizing for Impact</a:t>
            </a:r>
            <a:endParaRPr lang="en-US" sz="3600" b="1" dirty="0">
              <a:solidFill>
                <a:schemeClr val="tx2"/>
              </a:solidFill>
            </a:endParaRPr>
          </a:p>
          <a:p>
            <a:endParaRPr lang="en-US" sz="3600" b="1" dirty="0" smtClean="0"/>
          </a:p>
          <a:p>
            <a:r>
              <a:rPr lang="en-US" sz="3600" b="1" dirty="0" smtClean="0"/>
              <a:t>Grassroots Shares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3316" y="1819375"/>
            <a:ext cx="8078772" cy="418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sz="3600" b="1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sz="36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b="1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b="1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b="1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Cecilia van </a:t>
            </a:r>
            <a:r>
              <a:rPr lang="en-US" b="1" dirty="0" err="1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Wijk</a:t>
            </a:r>
            <a:r>
              <a:rPr lang="en-US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Indianapolis, IN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</a:t>
            </a:r>
            <a:endParaRPr lang="en-US" sz="3600" b="1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731" y="2580311"/>
            <a:ext cx="1963942" cy="22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3517" y="358775"/>
            <a:ext cx="8939343" cy="681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 sz="3600" b="1" dirty="0" smtClean="0"/>
          </a:p>
          <a:p>
            <a:r>
              <a:rPr lang="en-US" sz="4000" b="1" dirty="0" smtClean="0"/>
              <a:t>Tools at Your Disposal</a:t>
            </a:r>
            <a:endParaRPr lang="en-US" sz="4000" b="1" dirty="0"/>
          </a:p>
          <a:p>
            <a:endParaRPr lang="en-US" sz="3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38328" y="1144574"/>
            <a:ext cx="8595360" cy="497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International Conference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Monthly Action Sheet with Guide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Action Sheet with Guide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Advocacy Workshop Guide (coming)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Webinars on Advocacy Skill Training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Master Trainer program April 28-30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Laser Talk on Offering Engagement</a:t>
            </a:r>
            <a:endParaRPr lang="en-US" sz="36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55449" y="358775"/>
            <a:ext cx="68240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EPIC Laser Talk: </a:t>
            </a:r>
          </a:p>
          <a:p>
            <a:pPr marL="0" indent="0" fontAlgn="base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Sharing Your Expertise to Grow Your Group</a:t>
            </a:r>
          </a:p>
          <a:p>
            <a:pPr marL="0" indent="0" fontAlgn="base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Led by Anne Child, Regional Coordinator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449" y="1906489"/>
            <a:ext cx="85313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Engage: </a:t>
            </a:r>
            <a:r>
              <a:rPr lang="en-US" sz="2000" dirty="0"/>
              <a:t>I’ve been noticing that a lot of people are hungry to use their voices to make a difference. Are you noticing the same thing?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Problem: </a:t>
            </a:r>
            <a:r>
              <a:rPr lang="en-US" sz="2000" dirty="0"/>
              <a:t>I’m also hearing from people that they don’t know what to do.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Inform: </a:t>
            </a:r>
            <a:r>
              <a:rPr lang="en-US" sz="2000" dirty="0"/>
              <a:t>I feel lucky that I found RESULTS. RESULTS has trained me in the most effect tactics for having my voice heard on issues of poverty. Recent research from the Congressional Management Foundation confirms these tactics.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Call to Action: </a:t>
            </a:r>
            <a:r>
              <a:rPr lang="en-US" sz="2000" dirty="0"/>
              <a:t>I’m interested in growing our RESULTS chapter, but I’d also like to share our knowhow with others in the community. Would your group be interesting in having me lead a hands-on advocacy skills workshop to help your people channel their passions?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97" y="424432"/>
            <a:ext cx="1278866" cy="12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1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93484"/>
            <a:ext cx="8477250" cy="898554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  <a:t>Mark Campbell</a:t>
            </a:r>
            <a:b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</a:br>
            <a: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  <a:t>Global Health Associate</a:t>
            </a:r>
            <a:b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</a:br>
            <a:endParaRPr lang="en-US" altLang="en-US" sz="2800" dirty="0" smtClean="0">
              <a:solidFill>
                <a:srgbClr val="B02D1F"/>
              </a:solidFill>
              <a:latin typeface="Helvetica" charset="0"/>
              <a:ea typeface="ＭＳ Ｐゴシック" pitchFamily="34" charset="-128"/>
              <a:cs typeface="Helvetica" charset="0"/>
            </a:endParaRP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1876" y="5055920"/>
            <a:ext cx="5006377" cy="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E-mail: </a:t>
            </a:r>
            <a:r>
              <a:rPr lang="en-US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mcampbell@results.org</a:t>
            </a:r>
            <a:endParaRPr lang="en-US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Phone: (202) 783-4800</a:t>
            </a:r>
            <a:endParaRPr lang="en-US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680956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3232" y="2279713"/>
            <a:ext cx="3247834" cy="2165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1876" y="1738407"/>
            <a:ext cx="4242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121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 2017</a:t>
            </a:r>
          </a:p>
          <a:p>
            <a:r>
              <a:rPr lang="en-US" sz="1400" b="0" i="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Zambia Grassroots Learning</a:t>
            </a:r>
          </a:p>
          <a:p>
            <a:r>
              <a:rPr lang="en-US" sz="1400" dirty="0" smtClean="0">
                <a:solidFill>
                  <a:srgbClr val="2121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Sharing Tour Recap</a:t>
            </a:r>
            <a:endParaRPr lang="en-US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2158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93484"/>
            <a:ext cx="8477250" cy="89855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  <a:t>RESULTS 100 Days Campaign</a:t>
            </a:r>
            <a:endParaRPr lang="en-US" altLang="en-US" sz="3600" dirty="0" smtClean="0">
              <a:solidFill>
                <a:srgbClr val="B02D1F"/>
              </a:solidFill>
              <a:latin typeface="Helvetica" charset="0"/>
              <a:ea typeface="ＭＳ Ｐゴシック" pitchFamily="34" charset="-128"/>
              <a:cs typeface="Helvetica" charset="0"/>
            </a:endParaRP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962839"/>
            <a:ext cx="2357619" cy="3490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5792" y="1366517"/>
            <a:ext cx="5775308" cy="422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3000"/>
              </a:spcAft>
            </a:pPr>
            <a:r>
              <a:rPr lang="en-US" sz="24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Strategy</a:t>
            </a:r>
            <a:r>
              <a:rPr lang="en-US" sz="24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24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Meet face-to-face with your members of Congress or with local congressional staff </a:t>
            </a:r>
            <a:endParaRPr lang="en-US" sz="2400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3000"/>
              </a:spcAft>
            </a:pPr>
            <a:r>
              <a:rPr lang="en-US" sz="24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  <a:r>
              <a:rPr lang="en-US" sz="24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24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 percent participation of RESULTS groups and Free Agent advocates </a:t>
            </a:r>
            <a:endParaRPr lang="en-US" sz="2400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3000"/>
              </a:spcAft>
            </a:pPr>
            <a:r>
              <a:rPr lang="en-US" sz="24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Game On: </a:t>
            </a:r>
            <a:r>
              <a:rPr lang="en-US" sz="24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track </a:t>
            </a:r>
            <a:r>
              <a:rPr lang="en-US" sz="24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celebrate </a:t>
            </a:r>
            <a:r>
              <a:rPr lang="en-US" sz="24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progress with our interactive game board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4980094"/>
            <a:ext cx="2357619" cy="10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#First100days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#RESULTS100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99" y="4547024"/>
            <a:ext cx="1552720" cy="5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3517" y="358775"/>
            <a:ext cx="8939343" cy="681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 sz="3600" b="1" dirty="0" smtClean="0"/>
          </a:p>
          <a:p>
            <a:r>
              <a:rPr lang="en-US" sz="3600" b="1" dirty="0" smtClean="0"/>
              <a:t>First 100 Days Successes So Far</a:t>
            </a:r>
            <a:endParaRPr lang="en-US" sz="3600" b="1" dirty="0"/>
          </a:p>
          <a:p>
            <a:endParaRPr lang="en-US" sz="3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9556" y="1113705"/>
            <a:ext cx="8224888" cy="4652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What’s been reported as of March 7?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32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2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90 meetings with members of Congress or their Staff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2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37/80 Groups participated so far or 46% of </a:t>
            </a:r>
            <a:r>
              <a:rPr lang="en-US" sz="32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sz="32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lobal groups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endParaRPr lang="en-US" b="1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</a:t>
            </a: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://</a:t>
            </a: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tinyurl.com/MakeThatLobbyReport</a:t>
            </a:r>
            <a:endParaRPr lang="en-US" sz="2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3517" y="358775"/>
            <a:ext cx="8939343" cy="681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 sz="3600" b="1" dirty="0" smtClean="0"/>
          </a:p>
          <a:p>
            <a:r>
              <a:rPr lang="en-US" sz="3600" b="1" dirty="0" smtClean="0"/>
              <a:t>First 100 Days Successes So Far</a:t>
            </a:r>
            <a:endParaRPr lang="en-US" sz="3600" b="1" dirty="0"/>
          </a:p>
          <a:p>
            <a:endParaRPr lang="en-US" sz="3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9556" y="1113705"/>
            <a:ext cx="8224888" cy="462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What’s been reported as of March 7?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32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41 Outreach Activities reported</a:t>
            </a:r>
            <a:endParaRPr lang="en-US" sz="16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17/80 Groups participating, or 21% of Global Groups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http://tinyurl.com/MakeThatOutreachReport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endParaRPr lang="en-US" sz="2800" b="1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endParaRPr lang="en-US" sz="2800" b="1" dirty="0" smtClean="0">
              <a:solidFill>
                <a:schemeClr val="accent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3517" y="358775"/>
            <a:ext cx="8939343" cy="681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 sz="3600" b="1" dirty="0" smtClean="0"/>
          </a:p>
          <a:p>
            <a:r>
              <a:rPr lang="en-US" sz="3600" b="1" dirty="0" smtClean="0"/>
              <a:t>First 100 Days Successes So Far</a:t>
            </a:r>
            <a:endParaRPr lang="en-US" sz="3600" b="1" dirty="0"/>
          </a:p>
          <a:p>
            <a:endParaRPr lang="en-US" sz="3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9556" y="1113705"/>
            <a:ext cx="8224888" cy="291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What’s been reported as of March 7?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32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35/80 First 100 Day plans turned in, or 44% of Global group plans.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endParaRPr lang="en-US" sz="2800" b="1" dirty="0" smtClean="0">
              <a:solidFill>
                <a:schemeClr val="accent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6264" y="448574"/>
            <a:ext cx="8902461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endParaRPr lang="en-US" sz="1900" b="1" dirty="0" smtClean="0"/>
          </a:p>
          <a:p>
            <a:pPr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First 100 Days Webinar - </a:t>
            </a:r>
            <a:r>
              <a:rPr lang="en-US" sz="1600" b="1" dirty="0"/>
              <a:t>Creating Bi-Partisan Support for our Issues in our Communities: A Learning and Sharing Lab. </a:t>
            </a:r>
            <a:r>
              <a:rPr lang="en-US" sz="1600" dirty="0"/>
              <a:t>March 15, 9 pm ET. Login online: </a:t>
            </a:r>
            <a:r>
              <a:rPr lang="en-US" sz="1600" dirty="0">
                <a:hlinkClick r:id="rId2"/>
              </a:rPr>
              <a:t>http://fuze.me/34116938</a:t>
            </a:r>
            <a:r>
              <a:rPr lang="en-US" sz="1600" dirty="0"/>
              <a:t>; or via phone (201) 479-4595 and enter meeting ID 34116938</a:t>
            </a:r>
            <a:r>
              <a:rPr lang="en-US" sz="1600" dirty="0" smtClean="0"/>
              <a:t>.</a:t>
            </a:r>
            <a:endParaRPr lang="en-US" sz="1600" dirty="0"/>
          </a:p>
          <a:p>
            <a:pPr fontAlgn="base">
              <a:spcAft>
                <a:spcPts val="600"/>
              </a:spcAft>
            </a:pPr>
            <a:r>
              <a:rPr lang="en-US" sz="1600" dirty="0" smtClean="0"/>
              <a:t>Are </a:t>
            </a:r>
            <a:r>
              <a:rPr lang="en-US" sz="1600" dirty="0"/>
              <a:t>you interested in exploring the critical relationship between advocacy and anti-oppression? Please join RESULTS for a virtual opportunity on Thursday, March 16 at 8:00 pm ET for a conversation around the </a:t>
            </a:r>
            <a:r>
              <a:rPr lang="en-US" sz="1600" dirty="0" smtClean="0"/>
              <a:t>forward and the first chapter of the book</a:t>
            </a:r>
            <a:r>
              <a:rPr lang="en-US" sz="1600" dirty="0"/>
              <a:t> </a:t>
            </a:r>
            <a:r>
              <a:rPr lang="en-US" sz="1600" i="1" dirty="0">
                <a:hlinkClick r:id="rId3"/>
              </a:rPr>
              <a:t>The New Jim Crow: Mass Incarceration In the Age of Colorblindness</a:t>
            </a:r>
            <a:r>
              <a:rPr lang="en-US" sz="1600" dirty="0"/>
              <a:t> by Michelle Alexander. </a:t>
            </a:r>
            <a:r>
              <a:rPr lang="en-US" sz="1600" dirty="0" smtClean="0"/>
              <a:t>To </a:t>
            </a:r>
            <a:r>
              <a:rPr lang="en-US" sz="1600" dirty="0"/>
              <a:t>participate, </a:t>
            </a:r>
            <a:r>
              <a:rPr lang="en-US" sz="1600" dirty="0" smtClean="0"/>
              <a:t>log in </a:t>
            </a:r>
            <a:r>
              <a:rPr lang="en-US" sz="1600" dirty="0"/>
              <a:t>at </a:t>
            </a:r>
            <a:r>
              <a:rPr lang="en-US" sz="1600" dirty="0">
                <a:hlinkClick r:id="rId4"/>
              </a:rPr>
              <a:t>http://fuze.me/34326078</a:t>
            </a:r>
            <a:r>
              <a:rPr lang="en-US" sz="1600" dirty="0"/>
              <a:t> or dial in by phone (201) </a:t>
            </a:r>
            <a:r>
              <a:rPr lang="en-US" sz="1600" dirty="0" smtClean="0"/>
              <a:t>479-4595, meeting ID 34326078. Dates for continuation of book club: </a:t>
            </a:r>
            <a:r>
              <a:rPr lang="en-US" sz="1600" dirty="0"/>
              <a:t>March 30, April 13, April </a:t>
            </a:r>
            <a:r>
              <a:rPr lang="en-US" sz="1600" dirty="0" smtClean="0"/>
              <a:t>27.</a:t>
            </a:r>
            <a:endParaRPr lang="en-US" sz="1600" b="1" dirty="0" smtClean="0"/>
          </a:p>
          <a:p>
            <a:pPr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Next </a:t>
            </a:r>
            <a:r>
              <a:rPr lang="en-US" sz="1600" b="1" dirty="0"/>
              <a:t>RESULTS Introductory Call is Friday, </a:t>
            </a:r>
            <a:r>
              <a:rPr lang="en-US" sz="1600" b="1" dirty="0" smtClean="0"/>
              <a:t>March </a:t>
            </a:r>
            <a:r>
              <a:rPr lang="en-US" sz="1600" b="1" dirty="0"/>
              <a:t>24 </a:t>
            </a:r>
            <a:r>
              <a:rPr lang="en-US" sz="1600" dirty="0"/>
              <a:t>at 1 pm ET. Register for an upcoming Intro Call on the </a:t>
            </a:r>
            <a:r>
              <a:rPr lang="en-US" sz="1600" u="sng" dirty="0">
                <a:hlinkClick r:id="rId5"/>
              </a:rPr>
              <a:t>RESULTS website</a:t>
            </a:r>
            <a:r>
              <a:rPr lang="en-US" sz="1600" dirty="0" smtClean="0"/>
              <a:t>.</a:t>
            </a:r>
          </a:p>
          <a:p>
            <a:pPr fontAlgn="base">
              <a:spcAft>
                <a:spcPts val="600"/>
              </a:spcAft>
            </a:pPr>
            <a:r>
              <a:rPr lang="en-US" sz="1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Next </a:t>
            </a:r>
            <a:r>
              <a:rPr lang="en-US" sz="16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 National Webinar for Global Campaigns: </a:t>
            </a:r>
            <a:r>
              <a:rPr lang="en-US" sz="1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Saturday, </a:t>
            </a:r>
            <a:r>
              <a:rPr lang="en-US" sz="16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April 8, </a:t>
            </a:r>
            <a:r>
              <a:rPr lang="en-US" sz="1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pm ET. </a:t>
            </a:r>
            <a:endParaRPr lang="en-US" sz="1600" dirty="0" smtClean="0"/>
          </a:p>
          <a:p>
            <a:pPr fontAlgn="base">
              <a:spcAft>
                <a:spcPts val="600"/>
              </a:spcAft>
            </a:pPr>
            <a:r>
              <a:rPr lang="en-US" sz="1600" b="1" dirty="0"/>
              <a:t>Registration for the RESULTS International Conference is open!</a:t>
            </a:r>
            <a:r>
              <a:rPr lang="en-US" sz="1600" dirty="0"/>
              <a:t> July 22-25, 2017 in Washington, DC. </a:t>
            </a:r>
            <a:endParaRPr lang="en-US" sz="1600" dirty="0" smtClean="0"/>
          </a:p>
          <a:p>
            <a:pPr fontAlgn="base">
              <a:spcAft>
                <a:spcPts val="600"/>
              </a:spcAft>
            </a:pPr>
            <a:r>
              <a:rPr lang="en-US" sz="1600" dirty="0" smtClean="0"/>
              <a:t>Buy </a:t>
            </a:r>
            <a:r>
              <a:rPr lang="en-US" sz="1600" b="1" dirty="0" smtClean="0"/>
              <a:t>Reclaiming Our Democracy</a:t>
            </a:r>
            <a:r>
              <a:rPr lang="en-US" sz="1600" dirty="0" smtClean="0"/>
              <a:t>—the e-version version for $2.99 on Amazon, </a:t>
            </a:r>
            <a:r>
              <a:rPr lang="en-US" sz="1600" dirty="0" err="1" smtClean="0"/>
              <a:t>iBooks</a:t>
            </a:r>
            <a:r>
              <a:rPr lang="en-US" sz="1600" dirty="0" smtClean="0"/>
              <a:t>, and Barnes and Noble. Today only!!</a:t>
            </a:r>
            <a:endParaRPr lang="en-US" sz="2000" dirty="0" smtClean="0"/>
          </a:p>
          <a:p>
            <a:pPr marL="0" indent="0" fontAlgn="base">
              <a:buNone/>
            </a:pPr>
            <a:endParaRPr lang="en-US" sz="20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base"/>
            <a:endParaRPr lang="en-US" sz="19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9884" y="12939"/>
            <a:ext cx="7752012" cy="50826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Announcements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18337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3517" y="358775"/>
            <a:ext cx="8939343" cy="681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6616" y="173736"/>
            <a:ext cx="8421624" cy="67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36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100 Days </a:t>
            </a:r>
            <a:endParaRPr lang="en-US" sz="36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616" y="1133857"/>
            <a:ext cx="85313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 Global Grassroots Planning Calendar: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tinyurl.com/GRPlanningCalendar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our First 100 Days support materials: </a:t>
            </a:r>
            <a:r>
              <a:rPr lang="en-US" sz="16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</a:t>
            </a:r>
            <a:r>
              <a:rPr lang="en-US" sz="16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results.org/issues/first_100_days</a:t>
            </a:r>
            <a:endParaRPr lang="en-US" sz="1600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________________________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 you continue your member of Congress meetings . . . </a:t>
            </a: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When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you get a congressional meeting or town hall scheduled, please enter it into our First 100 Days Meeting Tracker: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tinyurl.com/100daysmeetings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After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you meeting, please tell us what happened in the RESULTS Lobby Report Form: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www.tinyurl.com/RESLRF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________________________</a:t>
            </a: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See a reporting error? No problem! Contact Lisa Marchal (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lmarchal@results.org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and we’ll get it fixed.</a:t>
            </a: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0" y="932688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  <a:hlinkClick r:id="rId2"/>
            </a:endParaRPr>
          </a:p>
          <a:p>
            <a:pPr algn="ctr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many people from your group </a:t>
            </a:r>
          </a:p>
          <a:p>
            <a:pPr algn="ctr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joined in today’s webinar?</a:t>
            </a:r>
          </a:p>
          <a:p>
            <a:pPr algn="ctr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Let us know your numbers directly </a:t>
            </a:r>
          </a:p>
          <a:p>
            <a:pPr algn="ctr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lmarchal@results.org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2039" y="2475571"/>
            <a:ext cx="872648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9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2" descr="C:\Users\Jos\Documents\RESULTS\Admin Info\Style Packet\Logos\Logo_Squa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83125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501" y="489318"/>
            <a:ext cx="835899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 for being on </a:t>
            </a:r>
            <a:r>
              <a:rPr lang="en-US" sz="2800" b="1" i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today’s webinar! </a:t>
            </a:r>
            <a:endParaRPr lang="en-US" sz="2800" b="1" i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0951" y="3886200"/>
            <a:ext cx="546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March Global Health Leadership Training, Indianapolis</a:t>
            </a:r>
          </a:p>
          <a:p>
            <a:pPr algn="ctr"/>
            <a:r>
              <a:rPr lang="en-US" i="1" dirty="0" smtClean="0"/>
              <a:t>Leaders in Action!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72" y="1082731"/>
            <a:ext cx="7663622" cy="25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18653" y="1630587"/>
            <a:ext cx="4012115" cy="173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Aft>
                <a:spcPts val="1200"/>
              </a:spcAft>
            </a:pPr>
            <a:endParaRPr lang="en-US" sz="36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AF1F2C"/>
      </a:dk2>
      <a:lt2>
        <a:srgbClr val="FFFFFF"/>
      </a:lt2>
      <a:accent1>
        <a:srgbClr val="58585B"/>
      </a:accent1>
      <a:accent2>
        <a:srgbClr val="AF1F2C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AF1F2C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LASPStyleSet">
  <a:themeElements>
    <a:clrScheme name="powerpoint">
      <a:dk1>
        <a:srgbClr val="FFFFFF"/>
      </a:dk1>
      <a:lt1>
        <a:srgbClr val="560000"/>
      </a:lt1>
      <a:dk2>
        <a:srgbClr val="E6E3D9"/>
      </a:dk2>
      <a:lt2>
        <a:srgbClr val="701400"/>
      </a:lt2>
      <a:accent1>
        <a:srgbClr val="701400"/>
      </a:accent1>
      <a:accent2>
        <a:srgbClr val="9B5338"/>
      </a:accent2>
      <a:accent3>
        <a:srgbClr val="CB9C87"/>
      </a:accent3>
      <a:accent4>
        <a:srgbClr val="D0CAB7"/>
      </a:accent4>
      <a:accent5>
        <a:srgbClr val="E6E3D9"/>
      </a:accent5>
      <a:accent6>
        <a:srgbClr val="FFFFFF"/>
      </a:accent6>
      <a:hlink>
        <a:srgbClr val="701400"/>
      </a:hlink>
      <a:folHlink>
        <a:srgbClr val="56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5">
      <a:dk1>
        <a:sysClr val="windowText" lastClr="000000"/>
      </a:dk1>
      <a:lt1>
        <a:sysClr val="window" lastClr="FFFFFF"/>
      </a:lt1>
      <a:dk2>
        <a:srgbClr val="AF1F2C"/>
      </a:dk2>
      <a:lt2>
        <a:srgbClr val="FFFFFF"/>
      </a:lt2>
      <a:accent1>
        <a:srgbClr val="58585B"/>
      </a:accent1>
      <a:accent2>
        <a:srgbClr val="AF1F2C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AF1F2C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6372d7-2542-4065-ad3b-22612840f7b4">
      <UserInfo>
        <DisplayName>Amy Kazanegras</DisplayName>
        <AccountId>132</AccountId>
        <AccountType/>
      </UserInfo>
      <UserInfo>
        <DisplayName>Lisa Marchal</DisplayName>
        <AccountId>85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AB9154C171E409E0131327301D05C" ma:contentTypeVersion="2" ma:contentTypeDescription="Create a new document." ma:contentTypeScope="" ma:versionID="49d1b66e0ae59d5925ce5caa2077d8bb">
  <xsd:schema xmlns:xsd="http://www.w3.org/2001/XMLSchema" xmlns:xs="http://www.w3.org/2001/XMLSchema" xmlns:p="http://schemas.microsoft.com/office/2006/metadata/properties" xmlns:ns2="876372d7-2542-4065-ad3b-22612840f7b4" targetNamespace="http://schemas.microsoft.com/office/2006/metadata/properties" ma:root="true" ma:fieldsID="543b86bee8c888cfe64041e990e53d99" ns2:_="">
    <xsd:import namespace="876372d7-2542-4065-ad3b-22612840f7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372d7-2542-4065-ad3b-22612840f7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1B832-EE5A-4032-AEB4-4AE550B845BF}">
  <ds:schemaRefs>
    <ds:schemaRef ds:uri="http://purl.org/dc/dcmitype/"/>
    <ds:schemaRef ds:uri="http://schemas.microsoft.com/office/infopath/2007/PartnerControls"/>
    <ds:schemaRef ds:uri="876372d7-2542-4065-ad3b-22612840f7b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656E43-1D40-435B-A8B6-DA4D8F7E16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372d7-2542-4065-ad3b-22612840f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5BB800-5A70-4E4E-9E28-3648C75100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44349</TotalTime>
  <Words>1032</Words>
  <Application>Microsoft Macintosh PowerPoint</Application>
  <PresentationFormat>On-screen Show (4:3)</PresentationFormat>
  <Paragraphs>234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Calibri</vt:lpstr>
      <vt:lpstr>Courier New</vt:lpstr>
      <vt:lpstr>Helvetica</vt:lpstr>
      <vt:lpstr>ＭＳ Ｐゴシック</vt:lpstr>
      <vt:lpstr>Times New Roman</vt:lpstr>
      <vt:lpstr>wf_segoe-ui_normal</vt:lpstr>
      <vt:lpstr>Wingdings</vt:lpstr>
      <vt:lpstr>Arial</vt:lpstr>
      <vt:lpstr>Office Theme</vt:lpstr>
      <vt:lpstr>2_Custom Design</vt:lpstr>
      <vt:lpstr>1_CLASPStyleSet</vt:lpstr>
      <vt:lpstr>2_Office Theme</vt:lpstr>
      <vt:lpstr>Custom Design</vt:lpstr>
      <vt:lpstr>PowerPoint Presentation</vt:lpstr>
      <vt:lpstr>Welcome from Joanne Carter Executive Director, RESULTS</vt:lpstr>
      <vt:lpstr>Mark Campbell Global Health Associate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Fawcett Director, Global Policy and Advocacy </vt:lpstr>
      <vt:lpstr> Appropriations  </vt:lpstr>
      <vt:lpstr> Appropriations  </vt:lpstr>
      <vt:lpstr> Appropriations  </vt:lpstr>
      <vt:lpstr> Appropriations  </vt:lpstr>
      <vt:lpstr> Appropriations  </vt:lpstr>
      <vt:lpstr> Appropriations  </vt:lpstr>
      <vt:lpstr> Appropriations  </vt:lpstr>
      <vt:lpstr> Appropriations  </vt:lpstr>
      <vt:lpstr>Ken Patterson Director of Global Grassroots Advocacy</vt:lpstr>
      <vt:lpstr>PowerPoint Presentation</vt:lpstr>
      <vt:lpstr>PowerPoint Presentation</vt:lpstr>
      <vt:lpstr>PowerPoint Presentation</vt:lpstr>
      <vt:lpstr>PowerPoint Presentation</vt:lpstr>
      <vt:lpstr>RESULTS 100 Days Campaign</vt:lpstr>
      <vt:lpstr>PowerPoint Presentation</vt:lpstr>
      <vt:lpstr>PowerPoint Presentation</vt:lpstr>
      <vt:lpstr>PowerPoint Presentation</vt:lpstr>
      <vt:lpstr>Announcements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Avery Artman</dc:creator>
  <cp:lastModifiedBy>Ken Patterson</cp:lastModifiedBy>
  <cp:revision>941</cp:revision>
  <cp:lastPrinted>2014-10-10T20:50:48Z</cp:lastPrinted>
  <dcterms:created xsi:type="dcterms:W3CDTF">2014-08-28T20:50:18Z</dcterms:created>
  <dcterms:modified xsi:type="dcterms:W3CDTF">2017-03-11T14:50:28Z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0x0101003D0AB9154C171E409E0131327301D05C</vt:lpwstr>
  </property>
</Properties>
</file>