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44"/>
  </p:notesMasterIdLst>
  <p:handoutMasterIdLst>
    <p:handoutMasterId r:id="rId45"/>
  </p:handoutMasterIdLst>
  <p:sldIdLst>
    <p:sldId id="261" r:id="rId6"/>
    <p:sldId id="1678" r:id="rId7"/>
    <p:sldId id="272" r:id="rId8"/>
    <p:sldId id="1324" r:id="rId9"/>
    <p:sldId id="4491" r:id="rId10"/>
    <p:sldId id="4481" r:id="rId11"/>
    <p:sldId id="4632" r:id="rId12"/>
    <p:sldId id="4490" r:id="rId13"/>
    <p:sldId id="4585" r:id="rId14"/>
    <p:sldId id="4587" r:id="rId15"/>
    <p:sldId id="4639" r:id="rId16"/>
    <p:sldId id="4638" r:id="rId17"/>
    <p:sldId id="4641" r:id="rId18"/>
    <p:sldId id="4644" r:id="rId19"/>
    <p:sldId id="4589" r:id="rId20"/>
    <p:sldId id="4590" r:id="rId21"/>
    <p:sldId id="1668" r:id="rId22"/>
    <p:sldId id="4635" r:id="rId23"/>
    <p:sldId id="4637" r:id="rId24"/>
    <p:sldId id="4493" r:id="rId25"/>
    <p:sldId id="4584" r:id="rId26"/>
    <p:sldId id="4471" r:id="rId27"/>
    <p:sldId id="4591" r:id="rId28"/>
    <p:sldId id="1346" r:id="rId29"/>
    <p:sldId id="4593" r:id="rId30"/>
    <p:sldId id="4497" r:id="rId31"/>
    <p:sldId id="4595" r:id="rId32"/>
    <p:sldId id="4596" r:id="rId33"/>
    <p:sldId id="4597" r:id="rId34"/>
    <p:sldId id="4598" r:id="rId35"/>
    <p:sldId id="4599" r:id="rId36"/>
    <p:sldId id="4600" r:id="rId37"/>
    <p:sldId id="4629" r:id="rId38"/>
    <p:sldId id="4628" r:id="rId39"/>
    <p:sldId id="1332" r:id="rId40"/>
    <p:sldId id="1334" r:id="rId41"/>
    <p:sldId id="4634" r:id="rId42"/>
    <p:sldId id="271"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5856" autoAdjust="0"/>
  </p:normalViewPr>
  <p:slideViewPr>
    <p:cSldViewPr snapToGrid="0" snapToObjects="1">
      <p:cViewPr varScale="1">
        <p:scale>
          <a:sx n="122" d="100"/>
          <a:sy n="122" d="100"/>
        </p:scale>
        <p:origin x="72" y="61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414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5.xml.rels><?xml version="1.0" encoding="UTF-8" standalone="yes"?>
<Relationships xmlns="http://schemas.openxmlformats.org/package/2006/relationships"><Relationship Id="rId1" Type="http://schemas.openxmlformats.org/officeDocument/2006/relationships/hyperlink" Target="mailto:astromberg@results.org"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astromberg@results.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4D100-2110-429C-BEFE-8DFCB6DC02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FBDF6B6-6255-49B2-AB24-B37E536CC2FD}">
      <dgm:prSet phldrT="[Text]" phldr="0"/>
      <dgm:spPr/>
      <dgm:t>
        <a:bodyPr/>
        <a:lstStyle/>
        <a:p>
          <a:pPr rtl="0"/>
          <a:r>
            <a:rPr lang="en-US" dirty="0">
              <a:solidFill>
                <a:schemeClr val="tx1"/>
              </a:solidFill>
              <a:latin typeface="Open Sans" pitchFamily="2" charset="0"/>
              <a:ea typeface="Open Sans" pitchFamily="2" charset="0"/>
              <a:cs typeface="Open Sans" pitchFamily="2" charset="0"/>
            </a:rPr>
            <a:t>Build relationship</a:t>
          </a:r>
        </a:p>
      </dgm:t>
    </dgm:pt>
    <dgm:pt modelId="{9C0A8FF8-5DC8-4E42-AC22-637FBD18099D}" type="parTrans" cxnId="{DB1F812E-A8EC-4A23-9726-AA320C5B7235}">
      <dgm:prSet/>
      <dgm:spPr/>
      <dgm:t>
        <a:bodyPr/>
        <a:lstStyle/>
        <a:p>
          <a:endParaRPr lang="en-US"/>
        </a:p>
      </dgm:t>
    </dgm:pt>
    <dgm:pt modelId="{BF9E87F1-2EF0-440C-A330-CDE3CEC53B92}" type="sibTrans" cxnId="{DB1F812E-A8EC-4A23-9726-AA320C5B7235}">
      <dgm:prSet/>
      <dgm:spPr/>
      <dgm:t>
        <a:bodyPr/>
        <a:lstStyle/>
        <a:p>
          <a:endParaRPr lang="en-US"/>
        </a:p>
      </dgm:t>
    </dgm:pt>
    <dgm:pt modelId="{EF3C078E-F3CA-4256-A651-FB5952B8DE19}">
      <dgm:prSet phldr="0"/>
      <dgm:spPr/>
      <dgm:t>
        <a:bodyPr/>
        <a:lstStyle/>
        <a:p>
          <a:pPr rtl="0"/>
          <a:r>
            <a:rPr lang="en-US" dirty="0">
              <a:solidFill>
                <a:schemeClr val="tx1"/>
              </a:solidFill>
              <a:latin typeface="Open Sans" pitchFamily="2" charset="0"/>
              <a:ea typeface="Open Sans" pitchFamily="2" charset="0"/>
              <a:cs typeface="Open Sans" pitchFamily="2" charset="0"/>
            </a:rPr>
            <a:t>Introduce group as resource</a:t>
          </a:r>
        </a:p>
      </dgm:t>
    </dgm:pt>
    <dgm:pt modelId="{6F197890-BE8F-4B3B-BFE3-40335B8E77C6}" type="parTrans" cxnId="{460C4CF4-0D1C-4A30-ABA5-FE83693D825B}">
      <dgm:prSet/>
      <dgm:spPr/>
      <dgm:t>
        <a:bodyPr/>
        <a:lstStyle/>
        <a:p>
          <a:endParaRPr lang="en-US"/>
        </a:p>
      </dgm:t>
    </dgm:pt>
    <dgm:pt modelId="{623F7FD4-3C45-48B4-88DA-BD6400D1E1DC}" type="sibTrans" cxnId="{460C4CF4-0D1C-4A30-ABA5-FE83693D825B}">
      <dgm:prSet/>
      <dgm:spPr/>
      <dgm:t>
        <a:bodyPr/>
        <a:lstStyle/>
        <a:p>
          <a:endParaRPr lang="en-US"/>
        </a:p>
      </dgm:t>
    </dgm:pt>
    <dgm:pt modelId="{538DE8C7-F014-48FC-9E0E-FFE845EE69CE}">
      <dgm:prSet phldr="0"/>
      <dgm:spPr/>
      <dgm:t>
        <a:bodyPr/>
        <a:lstStyle/>
        <a:p>
          <a:pPr rtl="0"/>
          <a:r>
            <a:rPr lang="en-US" dirty="0">
              <a:solidFill>
                <a:schemeClr val="tx1"/>
              </a:solidFill>
              <a:latin typeface="Open Sans" pitchFamily="2" charset="0"/>
              <a:ea typeface="Open Sans" pitchFamily="2" charset="0"/>
              <a:cs typeface="Open Sans" pitchFamily="2" charset="0"/>
            </a:rPr>
            <a:t>Prove community cares</a:t>
          </a:r>
        </a:p>
      </dgm:t>
    </dgm:pt>
    <dgm:pt modelId="{65C62D9D-CEE5-4A08-8326-2F0C21DE2413}" type="parTrans" cxnId="{E7F9751C-061C-4987-A892-BD4027CE92DD}">
      <dgm:prSet/>
      <dgm:spPr/>
      <dgm:t>
        <a:bodyPr/>
        <a:lstStyle/>
        <a:p>
          <a:endParaRPr lang="en-US"/>
        </a:p>
      </dgm:t>
    </dgm:pt>
    <dgm:pt modelId="{CDCEBA05-34D0-4FDB-88E6-891E1FDCF9D9}" type="sibTrans" cxnId="{E7F9751C-061C-4987-A892-BD4027CE92DD}">
      <dgm:prSet/>
      <dgm:spPr/>
      <dgm:t>
        <a:bodyPr/>
        <a:lstStyle/>
        <a:p>
          <a:endParaRPr lang="en-US"/>
        </a:p>
      </dgm:t>
    </dgm:pt>
    <dgm:pt modelId="{D3DC17DD-BF4A-47B1-9C54-D5BBE175FD75}">
      <dgm:prSet phldr="0"/>
      <dgm:spPr/>
      <dgm:t>
        <a:bodyPr/>
        <a:lstStyle/>
        <a:p>
          <a:pPr rtl="0"/>
          <a:r>
            <a:rPr lang="en-US" dirty="0">
              <a:solidFill>
                <a:schemeClr val="tx1"/>
              </a:solidFill>
              <a:latin typeface="Open Sans" pitchFamily="2" charset="0"/>
              <a:ea typeface="Open Sans" pitchFamily="2" charset="0"/>
              <a:cs typeface="Open Sans" pitchFamily="2" charset="0"/>
            </a:rPr>
            <a:t>Educate on issues</a:t>
          </a:r>
        </a:p>
      </dgm:t>
    </dgm:pt>
    <dgm:pt modelId="{849E1859-94C9-4545-B9F9-DCBA08DA602A}" type="parTrans" cxnId="{6BB8E204-D85E-4A91-BD4D-789A4B1CE3C0}">
      <dgm:prSet/>
      <dgm:spPr/>
      <dgm:t>
        <a:bodyPr/>
        <a:lstStyle/>
        <a:p>
          <a:endParaRPr lang="en-US"/>
        </a:p>
      </dgm:t>
    </dgm:pt>
    <dgm:pt modelId="{1BB1D8E1-6933-42B4-9B10-4BC49BF7537F}" type="sibTrans" cxnId="{6BB8E204-D85E-4A91-BD4D-789A4B1CE3C0}">
      <dgm:prSet/>
      <dgm:spPr/>
      <dgm:t>
        <a:bodyPr/>
        <a:lstStyle/>
        <a:p>
          <a:endParaRPr lang="en-US"/>
        </a:p>
      </dgm:t>
    </dgm:pt>
    <dgm:pt modelId="{C65758F7-F6DC-482B-B5D0-088BCD04C4E8}">
      <dgm:prSet phldr="0"/>
      <dgm:spPr/>
      <dgm:t>
        <a:bodyPr/>
        <a:lstStyle/>
        <a:p>
          <a:pPr rtl="0"/>
          <a:r>
            <a:rPr lang="en-US" dirty="0">
              <a:solidFill>
                <a:schemeClr val="tx1"/>
              </a:solidFill>
              <a:latin typeface="Open Sans" pitchFamily="2" charset="0"/>
              <a:ea typeface="Open Sans" pitchFamily="2" charset="0"/>
              <a:cs typeface="Open Sans" pitchFamily="2" charset="0"/>
            </a:rPr>
            <a:t>Gather intel</a:t>
          </a:r>
        </a:p>
      </dgm:t>
    </dgm:pt>
    <dgm:pt modelId="{240BDB94-30FE-4866-82C0-A163A34252EF}" type="parTrans" cxnId="{EE3F3C78-1C4D-47FF-8EBB-002D277CC384}">
      <dgm:prSet/>
      <dgm:spPr/>
      <dgm:t>
        <a:bodyPr/>
        <a:lstStyle/>
        <a:p>
          <a:endParaRPr lang="en-US"/>
        </a:p>
      </dgm:t>
    </dgm:pt>
    <dgm:pt modelId="{510D4FB4-050A-415D-88BC-F3D2858C5560}" type="sibTrans" cxnId="{EE3F3C78-1C4D-47FF-8EBB-002D277CC384}">
      <dgm:prSet/>
      <dgm:spPr/>
      <dgm:t>
        <a:bodyPr/>
        <a:lstStyle/>
        <a:p>
          <a:endParaRPr lang="en-US"/>
        </a:p>
      </dgm:t>
    </dgm:pt>
    <dgm:pt modelId="{0B6A4592-A7E3-4BA0-9024-550FDFBC4EE6}">
      <dgm:prSet phldr="0"/>
      <dgm:spPr/>
      <dgm:t>
        <a:bodyPr/>
        <a:lstStyle/>
        <a:p>
          <a:pPr rtl="0"/>
          <a:r>
            <a:rPr lang="en-US" dirty="0">
              <a:solidFill>
                <a:schemeClr val="tx1"/>
              </a:solidFill>
              <a:latin typeface="Open Sans" pitchFamily="2" charset="0"/>
              <a:ea typeface="Open Sans" pitchFamily="2" charset="0"/>
              <a:cs typeface="Open Sans" pitchFamily="2" charset="0"/>
            </a:rPr>
            <a:t>Get commitment</a:t>
          </a:r>
        </a:p>
      </dgm:t>
    </dgm:pt>
    <dgm:pt modelId="{2A35FD8B-33E1-4E17-8CC0-67916C05BC04}" type="parTrans" cxnId="{8B6DEDAE-1F03-405E-8B06-87D4E8C26ECA}">
      <dgm:prSet/>
      <dgm:spPr/>
      <dgm:t>
        <a:bodyPr/>
        <a:lstStyle/>
        <a:p>
          <a:endParaRPr lang="en-US"/>
        </a:p>
      </dgm:t>
    </dgm:pt>
    <dgm:pt modelId="{314DBB7C-70C4-4B2D-82D3-55ACDE6E49CE}" type="sibTrans" cxnId="{8B6DEDAE-1F03-405E-8B06-87D4E8C26ECA}">
      <dgm:prSet/>
      <dgm:spPr/>
      <dgm:t>
        <a:bodyPr/>
        <a:lstStyle/>
        <a:p>
          <a:endParaRPr lang="en-US"/>
        </a:p>
      </dgm:t>
    </dgm:pt>
    <dgm:pt modelId="{0B92FFDB-C1B5-4D6C-A183-9160EE25059B}" type="pres">
      <dgm:prSet presAssocID="{6974D100-2110-429C-BEFE-8DFCB6DC0208}" presName="diagram" presStyleCnt="0">
        <dgm:presLayoutVars>
          <dgm:dir/>
          <dgm:resizeHandles val="exact"/>
        </dgm:presLayoutVars>
      </dgm:prSet>
      <dgm:spPr/>
    </dgm:pt>
    <dgm:pt modelId="{F96F2C4C-F21C-417B-8764-1F71AA7E1A2D}" type="pres">
      <dgm:prSet presAssocID="{AFBDF6B6-6255-49B2-AB24-B37E536CC2FD}" presName="node" presStyleLbl="node1" presStyleIdx="0" presStyleCnt="6">
        <dgm:presLayoutVars>
          <dgm:bulletEnabled val="1"/>
        </dgm:presLayoutVars>
      </dgm:prSet>
      <dgm:spPr/>
    </dgm:pt>
    <dgm:pt modelId="{293CE94D-C58F-43F6-B090-AA32EABEDC27}" type="pres">
      <dgm:prSet presAssocID="{BF9E87F1-2EF0-440C-A330-CDE3CEC53B92}" presName="sibTrans" presStyleCnt="0"/>
      <dgm:spPr/>
    </dgm:pt>
    <dgm:pt modelId="{DE63F283-EFB2-4645-88B8-55175E5087FB}" type="pres">
      <dgm:prSet presAssocID="{EF3C078E-F3CA-4256-A651-FB5952B8DE19}" presName="node" presStyleLbl="node1" presStyleIdx="1" presStyleCnt="6">
        <dgm:presLayoutVars>
          <dgm:bulletEnabled val="1"/>
        </dgm:presLayoutVars>
      </dgm:prSet>
      <dgm:spPr/>
    </dgm:pt>
    <dgm:pt modelId="{F59F695B-A333-41EC-A61B-D549ADFE4975}" type="pres">
      <dgm:prSet presAssocID="{623F7FD4-3C45-48B4-88DA-BD6400D1E1DC}" presName="sibTrans" presStyleCnt="0"/>
      <dgm:spPr/>
    </dgm:pt>
    <dgm:pt modelId="{2250FC46-24F6-4639-8A70-264BCA4C83ED}" type="pres">
      <dgm:prSet presAssocID="{538DE8C7-F014-48FC-9E0E-FFE845EE69CE}" presName="node" presStyleLbl="node1" presStyleIdx="2" presStyleCnt="6">
        <dgm:presLayoutVars>
          <dgm:bulletEnabled val="1"/>
        </dgm:presLayoutVars>
      </dgm:prSet>
      <dgm:spPr/>
    </dgm:pt>
    <dgm:pt modelId="{7467B3CE-7297-4924-A54C-59276438F556}" type="pres">
      <dgm:prSet presAssocID="{CDCEBA05-34D0-4FDB-88E6-891E1FDCF9D9}" presName="sibTrans" presStyleCnt="0"/>
      <dgm:spPr/>
    </dgm:pt>
    <dgm:pt modelId="{BD0E4EEE-4B03-496E-B476-E1DE36C84247}" type="pres">
      <dgm:prSet presAssocID="{D3DC17DD-BF4A-47B1-9C54-D5BBE175FD75}" presName="node" presStyleLbl="node1" presStyleIdx="3" presStyleCnt="6">
        <dgm:presLayoutVars>
          <dgm:bulletEnabled val="1"/>
        </dgm:presLayoutVars>
      </dgm:prSet>
      <dgm:spPr/>
    </dgm:pt>
    <dgm:pt modelId="{8ACEC464-FCAD-4E09-9AFE-53690E1F4C42}" type="pres">
      <dgm:prSet presAssocID="{1BB1D8E1-6933-42B4-9B10-4BC49BF7537F}" presName="sibTrans" presStyleCnt="0"/>
      <dgm:spPr/>
    </dgm:pt>
    <dgm:pt modelId="{DABDD718-B81D-45C5-8300-F865DF62B18D}" type="pres">
      <dgm:prSet presAssocID="{C65758F7-F6DC-482B-B5D0-088BCD04C4E8}" presName="node" presStyleLbl="node1" presStyleIdx="4" presStyleCnt="6">
        <dgm:presLayoutVars>
          <dgm:bulletEnabled val="1"/>
        </dgm:presLayoutVars>
      </dgm:prSet>
      <dgm:spPr/>
    </dgm:pt>
    <dgm:pt modelId="{184CDC4F-7350-41FB-92AA-B651057C017D}" type="pres">
      <dgm:prSet presAssocID="{510D4FB4-050A-415D-88BC-F3D2858C5560}" presName="sibTrans" presStyleCnt="0"/>
      <dgm:spPr/>
    </dgm:pt>
    <dgm:pt modelId="{31E03608-6C03-43C0-8269-2B81D08A6400}" type="pres">
      <dgm:prSet presAssocID="{0B6A4592-A7E3-4BA0-9024-550FDFBC4EE6}" presName="node" presStyleLbl="node1" presStyleIdx="5" presStyleCnt="6">
        <dgm:presLayoutVars>
          <dgm:bulletEnabled val="1"/>
        </dgm:presLayoutVars>
      </dgm:prSet>
      <dgm:spPr/>
    </dgm:pt>
  </dgm:ptLst>
  <dgm:cxnLst>
    <dgm:cxn modelId="{6BB8E204-D85E-4A91-BD4D-789A4B1CE3C0}" srcId="{6974D100-2110-429C-BEFE-8DFCB6DC0208}" destId="{D3DC17DD-BF4A-47B1-9C54-D5BBE175FD75}" srcOrd="3" destOrd="0" parTransId="{849E1859-94C9-4545-B9F9-DCBA08DA602A}" sibTransId="{1BB1D8E1-6933-42B4-9B10-4BC49BF7537F}"/>
    <dgm:cxn modelId="{5404B405-9201-4B74-B77C-B8A9E1C0E5CF}" type="presOf" srcId="{6974D100-2110-429C-BEFE-8DFCB6DC0208}" destId="{0B92FFDB-C1B5-4D6C-A183-9160EE25059B}" srcOrd="0" destOrd="0" presId="urn:microsoft.com/office/officeart/2005/8/layout/default"/>
    <dgm:cxn modelId="{7767050B-EDD0-4C71-83D1-7640B8AB76AC}" type="presOf" srcId="{EF3C078E-F3CA-4256-A651-FB5952B8DE19}" destId="{DE63F283-EFB2-4645-88B8-55175E5087FB}" srcOrd="0" destOrd="0" presId="urn:microsoft.com/office/officeart/2005/8/layout/default"/>
    <dgm:cxn modelId="{E7F9751C-061C-4987-A892-BD4027CE92DD}" srcId="{6974D100-2110-429C-BEFE-8DFCB6DC0208}" destId="{538DE8C7-F014-48FC-9E0E-FFE845EE69CE}" srcOrd="2" destOrd="0" parTransId="{65C62D9D-CEE5-4A08-8326-2F0C21DE2413}" sibTransId="{CDCEBA05-34D0-4FDB-88E6-891E1FDCF9D9}"/>
    <dgm:cxn modelId="{DB1F812E-A8EC-4A23-9726-AA320C5B7235}" srcId="{6974D100-2110-429C-BEFE-8DFCB6DC0208}" destId="{AFBDF6B6-6255-49B2-AB24-B37E536CC2FD}" srcOrd="0" destOrd="0" parTransId="{9C0A8FF8-5DC8-4E42-AC22-637FBD18099D}" sibTransId="{BF9E87F1-2EF0-440C-A330-CDE3CEC53B92}"/>
    <dgm:cxn modelId="{EE3F3C78-1C4D-47FF-8EBB-002D277CC384}" srcId="{6974D100-2110-429C-BEFE-8DFCB6DC0208}" destId="{C65758F7-F6DC-482B-B5D0-088BCD04C4E8}" srcOrd="4" destOrd="0" parTransId="{240BDB94-30FE-4866-82C0-A163A34252EF}" sibTransId="{510D4FB4-050A-415D-88BC-F3D2858C5560}"/>
    <dgm:cxn modelId="{D789018D-2BE0-4DAC-B28E-4A35DB0C2D0D}" type="presOf" srcId="{0B6A4592-A7E3-4BA0-9024-550FDFBC4EE6}" destId="{31E03608-6C03-43C0-8269-2B81D08A6400}" srcOrd="0" destOrd="0" presId="urn:microsoft.com/office/officeart/2005/8/layout/default"/>
    <dgm:cxn modelId="{8B6DEDAE-1F03-405E-8B06-87D4E8C26ECA}" srcId="{6974D100-2110-429C-BEFE-8DFCB6DC0208}" destId="{0B6A4592-A7E3-4BA0-9024-550FDFBC4EE6}" srcOrd="5" destOrd="0" parTransId="{2A35FD8B-33E1-4E17-8CC0-67916C05BC04}" sibTransId="{314DBB7C-70C4-4B2D-82D3-55ACDE6E49CE}"/>
    <dgm:cxn modelId="{CC432CB1-F0B9-4E21-B403-B5045AA051BA}" type="presOf" srcId="{538DE8C7-F014-48FC-9E0E-FFE845EE69CE}" destId="{2250FC46-24F6-4639-8A70-264BCA4C83ED}" srcOrd="0" destOrd="0" presId="urn:microsoft.com/office/officeart/2005/8/layout/default"/>
    <dgm:cxn modelId="{F15E20C2-DF1B-431F-A50C-304B971CECE1}" type="presOf" srcId="{D3DC17DD-BF4A-47B1-9C54-D5BBE175FD75}" destId="{BD0E4EEE-4B03-496E-B476-E1DE36C84247}" srcOrd="0" destOrd="0" presId="urn:microsoft.com/office/officeart/2005/8/layout/default"/>
    <dgm:cxn modelId="{CFCC15D8-8CEB-4049-8A62-9EA80066402F}" type="presOf" srcId="{AFBDF6B6-6255-49B2-AB24-B37E536CC2FD}" destId="{F96F2C4C-F21C-417B-8764-1F71AA7E1A2D}" srcOrd="0" destOrd="0" presId="urn:microsoft.com/office/officeart/2005/8/layout/default"/>
    <dgm:cxn modelId="{460C4CF4-0D1C-4A30-ABA5-FE83693D825B}" srcId="{6974D100-2110-429C-BEFE-8DFCB6DC0208}" destId="{EF3C078E-F3CA-4256-A651-FB5952B8DE19}" srcOrd="1" destOrd="0" parTransId="{6F197890-BE8F-4B3B-BFE3-40335B8E77C6}" sibTransId="{623F7FD4-3C45-48B4-88DA-BD6400D1E1DC}"/>
    <dgm:cxn modelId="{39B96DFA-43D4-412A-8DB7-44E5327AD899}" type="presOf" srcId="{C65758F7-F6DC-482B-B5D0-088BCD04C4E8}" destId="{DABDD718-B81D-45C5-8300-F865DF62B18D}" srcOrd="0" destOrd="0" presId="urn:microsoft.com/office/officeart/2005/8/layout/default"/>
    <dgm:cxn modelId="{821819A2-4BB4-4C16-A6DB-618BF5D3BC67}" type="presParOf" srcId="{0B92FFDB-C1B5-4D6C-A183-9160EE25059B}" destId="{F96F2C4C-F21C-417B-8764-1F71AA7E1A2D}" srcOrd="0" destOrd="0" presId="urn:microsoft.com/office/officeart/2005/8/layout/default"/>
    <dgm:cxn modelId="{A80840DD-CB43-452A-85EB-66C583F3613F}" type="presParOf" srcId="{0B92FFDB-C1B5-4D6C-A183-9160EE25059B}" destId="{293CE94D-C58F-43F6-B090-AA32EABEDC27}" srcOrd="1" destOrd="0" presId="urn:microsoft.com/office/officeart/2005/8/layout/default"/>
    <dgm:cxn modelId="{CAA76E45-9B1E-429A-BC01-4BA7482752AE}" type="presParOf" srcId="{0B92FFDB-C1B5-4D6C-A183-9160EE25059B}" destId="{DE63F283-EFB2-4645-88B8-55175E5087FB}" srcOrd="2" destOrd="0" presId="urn:microsoft.com/office/officeart/2005/8/layout/default"/>
    <dgm:cxn modelId="{3AB7C84B-7F28-449E-A314-422477BC1BFF}" type="presParOf" srcId="{0B92FFDB-C1B5-4D6C-A183-9160EE25059B}" destId="{F59F695B-A333-41EC-A61B-D549ADFE4975}" srcOrd="3" destOrd="0" presId="urn:microsoft.com/office/officeart/2005/8/layout/default"/>
    <dgm:cxn modelId="{E3820875-6592-411D-854C-880E3679217E}" type="presParOf" srcId="{0B92FFDB-C1B5-4D6C-A183-9160EE25059B}" destId="{2250FC46-24F6-4639-8A70-264BCA4C83ED}" srcOrd="4" destOrd="0" presId="urn:microsoft.com/office/officeart/2005/8/layout/default"/>
    <dgm:cxn modelId="{BF50DCE8-62C1-4FEC-AA93-0E42FF0A7930}" type="presParOf" srcId="{0B92FFDB-C1B5-4D6C-A183-9160EE25059B}" destId="{7467B3CE-7297-4924-A54C-59276438F556}" srcOrd="5" destOrd="0" presId="urn:microsoft.com/office/officeart/2005/8/layout/default"/>
    <dgm:cxn modelId="{2ED16151-50A3-4EB8-B327-326470EE97AE}" type="presParOf" srcId="{0B92FFDB-C1B5-4D6C-A183-9160EE25059B}" destId="{BD0E4EEE-4B03-496E-B476-E1DE36C84247}" srcOrd="6" destOrd="0" presId="urn:microsoft.com/office/officeart/2005/8/layout/default"/>
    <dgm:cxn modelId="{1F412344-9E5E-40FD-994B-4485FC3A4E96}" type="presParOf" srcId="{0B92FFDB-C1B5-4D6C-A183-9160EE25059B}" destId="{8ACEC464-FCAD-4E09-9AFE-53690E1F4C42}" srcOrd="7" destOrd="0" presId="urn:microsoft.com/office/officeart/2005/8/layout/default"/>
    <dgm:cxn modelId="{C545D3FC-A042-49D5-A868-38C92607E1CA}" type="presParOf" srcId="{0B92FFDB-C1B5-4D6C-A183-9160EE25059B}" destId="{DABDD718-B81D-45C5-8300-F865DF62B18D}" srcOrd="8" destOrd="0" presId="urn:microsoft.com/office/officeart/2005/8/layout/default"/>
    <dgm:cxn modelId="{E66C6D08-D97C-43D0-A8C1-A43F956EC0FA}" type="presParOf" srcId="{0B92FFDB-C1B5-4D6C-A183-9160EE25059B}" destId="{184CDC4F-7350-41FB-92AA-B651057C017D}" srcOrd="9" destOrd="0" presId="urn:microsoft.com/office/officeart/2005/8/layout/default"/>
    <dgm:cxn modelId="{A7E5F21B-8774-4CBC-B9E2-CEAED6CE952B}" type="presParOf" srcId="{0B92FFDB-C1B5-4D6C-A183-9160EE25059B}" destId="{31E03608-6C03-43C0-8269-2B81D08A640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8C29B-7CCB-4160-B440-86E3B48870D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FB6C42F-4CD3-4D4D-8F4F-6630BCABF162}">
      <dgm:prSet phldrT="[Text]" phldr="0" custT="1"/>
      <dgm:spPr/>
      <dgm:t>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Leader</a:t>
          </a: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dgm:t>
    </dgm:pt>
    <dgm:pt modelId="{4F77CED5-1AC7-481B-AABB-9AB315E1AF49}" type="parTrans" cxnId="{F7E7F7F7-975D-44AE-A8F5-C0C8BAA5523E}">
      <dgm:prSet/>
      <dgm:spPr/>
      <dgm:t>
        <a:bodyPr/>
        <a:lstStyle/>
        <a:p>
          <a:endParaRPr lang="en-US"/>
        </a:p>
      </dgm:t>
    </dgm:pt>
    <dgm:pt modelId="{C9A4CF0C-4190-40D5-8F58-50C8ED9837D1}" type="sibTrans" cxnId="{F7E7F7F7-975D-44AE-A8F5-C0C8BAA5523E}">
      <dgm:prSet/>
      <dgm:spPr/>
      <dgm:t>
        <a:bodyPr/>
        <a:lstStyle/>
        <a:p>
          <a:endParaRPr lang="en-US"/>
        </a:p>
      </dgm:t>
    </dgm:pt>
    <dgm:pt modelId="{B9A070A7-45BD-4A8D-B164-752EF248A340}">
      <dgm:prSet phldr="0" custT="1"/>
      <dgm:spPr/>
      <dgm:t>
        <a:bodyPr/>
        <a:lstStyle/>
        <a:p>
          <a:pPr rtl="0"/>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Opponent</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rtl="0"/>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dgm:t>
    </dgm:pt>
    <dgm:pt modelId="{166B6C6D-2AD3-4D99-9D2F-867E93F6E371}" type="parTrans" cxnId="{1C0F6336-22E3-4D05-AA4C-3F2C6502E00A}">
      <dgm:prSet/>
      <dgm:spPr/>
      <dgm:t>
        <a:bodyPr/>
        <a:lstStyle/>
        <a:p>
          <a:endParaRPr lang="en-US"/>
        </a:p>
      </dgm:t>
    </dgm:pt>
    <dgm:pt modelId="{A75AA49F-D0C2-4CF3-867A-72D7F149229E}" type="sibTrans" cxnId="{1C0F6336-22E3-4D05-AA4C-3F2C6502E00A}">
      <dgm:prSet/>
      <dgm:spPr/>
      <dgm:t>
        <a:bodyPr/>
        <a:lstStyle/>
        <a:p>
          <a:endParaRPr lang="en-US"/>
        </a:p>
      </dgm:t>
    </dgm:pt>
    <dgm:pt modelId="{2B3936E3-01FF-4157-AAAE-FB913556164B}">
      <dgm:prSet phldr="0" custT="1"/>
      <dgm:spPr/>
      <dgm:t>
        <a:bodyPr/>
        <a:lstStyle/>
        <a:p>
          <a:pPr rtl="0"/>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Neutral</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rtl="0"/>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0</a:t>
          </a:r>
        </a:p>
      </dgm:t>
    </dgm:pt>
    <dgm:pt modelId="{1C0E404C-8669-4035-B9D7-41330A9384AA}" type="parTrans" cxnId="{79FB4C0F-B737-40CB-9B69-2974E2E7140D}">
      <dgm:prSet/>
      <dgm:spPr/>
      <dgm:t>
        <a:bodyPr/>
        <a:lstStyle/>
        <a:p>
          <a:endParaRPr lang="en-US"/>
        </a:p>
      </dgm:t>
    </dgm:pt>
    <dgm:pt modelId="{E432A450-217A-4CD5-9DB8-A010BAF04389}" type="sibTrans" cxnId="{79FB4C0F-B737-40CB-9B69-2974E2E7140D}">
      <dgm:prSet/>
      <dgm:spPr/>
      <dgm:t>
        <a:bodyPr/>
        <a:lstStyle/>
        <a:p>
          <a:endParaRPr lang="en-US"/>
        </a:p>
      </dgm:t>
    </dgm:pt>
    <dgm:pt modelId="{10B3FB18-5C1B-43BC-B09B-EB3C0FC376F5}">
      <dgm:prSet phldr="0" custT="1"/>
      <dgm:spPr/>
      <dgm:t>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Supporter</a:t>
          </a: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dgm:t>
    </dgm:pt>
    <dgm:pt modelId="{BD88DA8D-F5AD-4C9E-94E6-C07BB2375591}" type="parTrans" cxnId="{B26033EE-164C-44F0-84F6-6693D7570DA1}">
      <dgm:prSet/>
      <dgm:spPr/>
      <dgm:t>
        <a:bodyPr/>
        <a:lstStyle/>
        <a:p>
          <a:endParaRPr lang="en-US"/>
        </a:p>
      </dgm:t>
    </dgm:pt>
    <dgm:pt modelId="{E3AF5B2B-B944-4F33-9F21-20C487521FF5}" type="sibTrans" cxnId="{B26033EE-164C-44F0-84F6-6693D7570DA1}">
      <dgm:prSet/>
      <dgm:spPr/>
      <dgm:t>
        <a:bodyPr/>
        <a:lstStyle/>
        <a:p>
          <a:endParaRPr lang="en-US"/>
        </a:p>
      </dgm:t>
    </dgm:pt>
    <dgm:pt modelId="{FD90B9BB-8F25-4C5D-82F1-EBDDBB2FE128}">
      <dgm:prSet phldr="0" custT="1"/>
      <dgm:spPr/>
      <dgm:t>
        <a:bodyPr/>
        <a:lstStyle/>
        <a:p>
          <a:pPr rtl="0"/>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Advocate</a:t>
          </a:r>
        </a:p>
        <a:p>
          <a:pPr rtl="0"/>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dgm:t>
    </dgm:pt>
    <dgm:pt modelId="{223F0323-E295-4BA9-A4C1-D7BCE8FBABC3}" type="parTrans" cxnId="{52CE30A9-25CC-4D95-AD63-09827CC3776E}">
      <dgm:prSet/>
      <dgm:spPr/>
      <dgm:t>
        <a:bodyPr/>
        <a:lstStyle/>
        <a:p>
          <a:endParaRPr lang="en-US"/>
        </a:p>
      </dgm:t>
    </dgm:pt>
    <dgm:pt modelId="{2CEA06D6-3FA4-4E72-A683-CA25D3F08574}" type="sibTrans" cxnId="{52CE30A9-25CC-4D95-AD63-09827CC3776E}">
      <dgm:prSet/>
      <dgm:spPr/>
      <dgm:t>
        <a:bodyPr/>
        <a:lstStyle/>
        <a:p>
          <a:endParaRPr lang="en-US"/>
        </a:p>
      </dgm:t>
    </dgm:pt>
    <dgm:pt modelId="{A8F99EBB-E09D-447C-BFB7-DF9B742BB65E}">
      <dgm:prSet phldr="0" custT="1"/>
      <dgm:spPr/>
      <dgm:t>
        <a:bodyPr/>
        <a:lstStyle/>
        <a:p>
          <a:pPr rtl="0"/>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Champion</a:t>
          </a:r>
        </a:p>
        <a:p>
          <a:pPr rtl="0"/>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r>
            <a:rPr lang="en-US" sz="1600" dirty="0">
              <a:latin typeface="Open Sans" panose="020B0606030504020204" pitchFamily="34" charset="0"/>
              <a:ea typeface="Open Sans" panose="020B0606030504020204" pitchFamily="34" charset="0"/>
              <a:cs typeface="Open Sans" panose="020B0606030504020204" pitchFamily="34" charset="0"/>
            </a:rPr>
            <a:t> </a:t>
          </a:r>
        </a:p>
      </dgm:t>
    </dgm:pt>
    <dgm:pt modelId="{09BEDED0-5690-4E4B-8986-5EA8FE3FE1B4}" type="parTrans" cxnId="{BEDD3F81-68D6-45B2-B38F-23681412CE99}">
      <dgm:prSet/>
      <dgm:spPr/>
      <dgm:t>
        <a:bodyPr/>
        <a:lstStyle/>
        <a:p>
          <a:endParaRPr lang="en-US"/>
        </a:p>
      </dgm:t>
    </dgm:pt>
    <dgm:pt modelId="{9498E45E-8E40-4751-B3FE-378591D3DD52}" type="sibTrans" cxnId="{BEDD3F81-68D6-45B2-B38F-23681412CE99}">
      <dgm:prSet/>
      <dgm:spPr/>
      <dgm:t>
        <a:bodyPr/>
        <a:lstStyle/>
        <a:p>
          <a:endParaRPr lang="en-US"/>
        </a:p>
      </dgm:t>
    </dgm:pt>
    <dgm:pt modelId="{6EAD66D3-4948-47E3-9672-7F76D36E689B}" type="pres">
      <dgm:prSet presAssocID="{9568C29B-7CCB-4160-B440-86E3B48870D1}" presName="CompostProcess" presStyleCnt="0">
        <dgm:presLayoutVars>
          <dgm:dir/>
          <dgm:resizeHandles val="exact"/>
        </dgm:presLayoutVars>
      </dgm:prSet>
      <dgm:spPr/>
    </dgm:pt>
    <dgm:pt modelId="{9E2D6D8E-C088-411B-B50E-FA4BEB332A71}" type="pres">
      <dgm:prSet presAssocID="{9568C29B-7CCB-4160-B440-86E3B48870D1}" presName="arrow" presStyleLbl="bgShp"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01E4090-E6DB-464D-8DEA-103250E043EF}" type="pres">
      <dgm:prSet presAssocID="{9568C29B-7CCB-4160-B440-86E3B48870D1}" presName="linearProcess" presStyleCnt="0"/>
      <dgm:spPr/>
    </dgm:pt>
    <dgm:pt modelId="{5EEFEEFD-B139-41A0-95F1-FF0366033751}" type="pres">
      <dgm:prSet presAssocID="{B9A070A7-45BD-4A8D-B164-752EF248A340}" presName="textNode" presStyleLbl="node1" presStyleIdx="0" presStyleCnt="6">
        <dgm:presLayoutVars>
          <dgm:bulletEnabled val="1"/>
        </dgm:presLayoutVars>
      </dgm:prSet>
      <dgm:spPr/>
    </dgm:pt>
    <dgm:pt modelId="{39CA66A5-E857-4601-A54F-2D5FE9961753}" type="pres">
      <dgm:prSet presAssocID="{A75AA49F-D0C2-4CF3-867A-72D7F149229E}" presName="sibTrans" presStyleCnt="0"/>
      <dgm:spPr/>
    </dgm:pt>
    <dgm:pt modelId="{20B3E689-B5E9-4524-B077-7B31A6954997}" type="pres">
      <dgm:prSet presAssocID="{2B3936E3-01FF-4157-AAAE-FB913556164B}" presName="textNode" presStyleLbl="node1" presStyleIdx="1" presStyleCnt="6">
        <dgm:presLayoutVars>
          <dgm:bulletEnabled val="1"/>
        </dgm:presLayoutVars>
      </dgm:prSet>
      <dgm:spPr/>
    </dgm:pt>
    <dgm:pt modelId="{A9BC7B1C-A569-4227-B8AE-C48C8DE8C472}" type="pres">
      <dgm:prSet presAssocID="{E432A450-217A-4CD5-9DB8-A010BAF04389}" presName="sibTrans" presStyleCnt="0"/>
      <dgm:spPr/>
    </dgm:pt>
    <dgm:pt modelId="{BD5B86F8-AB4C-459B-A577-FCBC1DB3931A}" type="pres">
      <dgm:prSet presAssocID="{10B3FB18-5C1B-43BC-B09B-EB3C0FC376F5}" presName="textNode" presStyleLbl="node1" presStyleIdx="2" presStyleCnt="6">
        <dgm:presLayoutVars>
          <dgm:bulletEnabled val="1"/>
        </dgm:presLayoutVars>
      </dgm:prSet>
      <dgm:spPr/>
    </dgm:pt>
    <dgm:pt modelId="{DE75DF3D-AE48-4980-B9EF-5CD1A2EBB142}" type="pres">
      <dgm:prSet presAssocID="{E3AF5B2B-B944-4F33-9F21-20C487521FF5}" presName="sibTrans" presStyleCnt="0"/>
      <dgm:spPr/>
    </dgm:pt>
    <dgm:pt modelId="{C03280F3-35F5-4437-9449-79E4DD6DAE71}" type="pres">
      <dgm:prSet presAssocID="{FD90B9BB-8F25-4C5D-82F1-EBDDBB2FE128}" presName="textNode" presStyleLbl="node1" presStyleIdx="3" presStyleCnt="6">
        <dgm:presLayoutVars>
          <dgm:bulletEnabled val="1"/>
        </dgm:presLayoutVars>
      </dgm:prSet>
      <dgm:spPr/>
    </dgm:pt>
    <dgm:pt modelId="{0E7DCBF6-0487-46EC-9CD6-E60BA7580238}" type="pres">
      <dgm:prSet presAssocID="{2CEA06D6-3FA4-4E72-A683-CA25D3F08574}" presName="sibTrans" presStyleCnt="0"/>
      <dgm:spPr/>
    </dgm:pt>
    <dgm:pt modelId="{BD4DC6AC-EEDC-4591-949A-C9E087225869}" type="pres">
      <dgm:prSet presAssocID="{0FB6C42F-4CD3-4D4D-8F4F-6630BCABF162}" presName="textNode" presStyleLbl="node1" presStyleIdx="4" presStyleCnt="6">
        <dgm:presLayoutVars>
          <dgm:bulletEnabled val="1"/>
        </dgm:presLayoutVars>
      </dgm:prSet>
      <dgm:spPr/>
    </dgm:pt>
    <dgm:pt modelId="{D2226D22-0845-4BF2-8CAD-3939ADD72B28}" type="pres">
      <dgm:prSet presAssocID="{C9A4CF0C-4190-40D5-8F58-50C8ED9837D1}" presName="sibTrans" presStyleCnt="0"/>
      <dgm:spPr/>
    </dgm:pt>
    <dgm:pt modelId="{E5B20E3A-A097-4B79-94F1-834EBE4560D8}" type="pres">
      <dgm:prSet presAssocID="{A8F99EBB-E09D-447C-BFB7-DF9B742BB65E}" presName="textNode" presStyleLbl="node1" presStyleIdx="5" presStyleCnt="6">
        <dgm:presLayoutVars>
          <dgm:bulletEnabled val="1"/>
        </dgm:presLayoutVars>
      </dgm:prSet>
      <dgm:spPr/>
    </dgm:pt>
  </dgm:ptLst>
  <dgm:cxnLst>
    <dgm:cxn modelId="{FE95D00B-67F5-40BC-8739-B0489E334BFC}" type="presOf" srcId="{2B3936E3-01FF-4157-AAAE-FB913556164B}" destId="{20B3E689-B5E9-4524-B077-7B31A6954997}" srcOrd="0" destOrd="0" presId="urn:microsoft.com/office/officeart/2005/8/layout/hProcess9"/>
    <dgm:cxn modelId="{79FB4C0F-B737-40CB-9B69-2974E2E7140D}" srcId="{9568C29B-7CCB-4160-B440-86E3B48870D1}" destId="{2B3936E3-01FF-4157-AAAE-FB913556164B}" srcOrd="1" destOrd="0" parTransId="{1C0E404C-8669-4035-B9D7-41330A9384AA}" sibTransId="{E432A450-217A-4CD5-9DB8-A010BAF04389}"/>
    <dgm:cxn modelId="{1E383533-D2DA-440F-82BC-CB1811CC305F}" type="presOf" srcId="{9568C29B-7CCB-4160-B440-86E3B48870D1}" destId="{6EAD66D3-4948-47E3-9672-7F76D36E689B}" srcOrd="0" destOrd="0" presId="urn:microsoft.com/office/officeart/2005/8/layout/hProcess9"/>
    <dgm:cxn modelId="{1C0F6336-22E3-4D05-AA4C-3F2C6502E00A}" srcId="{9568C29B-7CCB-4160-B440-86E3B48870D1}" destId="{B9A070A7-45BD-4A8D-B164-752EF248A340}" srcOrd="0" destOrd="0" parTransId="{166B6C6D-2AD3-4D99-9D2F-867E93F6E371}" sibTransId="{A75AA49F-D0C2-4CF3-867A-72D7F149229E}"/>
    <dgm:cxn modelId="{901A9D3F-8215-441E-9869-154F444FEF11}" type="presOf" srcId="{A8F99EBB-E09D-447C-BFB7-DF9B742BB65E}" destId="{E5B20E3A-A097-4B79-94F1-834EBE4560D8}" srcOrd="0" destOrd="0" presId="urn:microsoft.com/office/officeart/2005/8/layout/hProcess9"/>
    <dgm:cxn modelId="{E4E70263-A489-449B-ACDF-EADFC22CFB39}" type="presOf" srcId="{FD90B9BB-8F25-4C5D-82F1-EBDDBB2FE128}" destId="{C03280F3-35F5-4437-9449-79E4DD6DAE71}" srcOrd="0" destOrd="0" presId="urn:microsoft.com/office/officeart/2005/8/layout/hProcess9"/>
    <dgm:cxn modelId="{BEDD3F81-68D6-45B2-B38F-23681412CE99}" srcId="{9568C29B-7CCB-4160-B440-86E3B48870D1}" destId="{A8F99EBB-E09D-447C-BFB7-DF9B742BB65E}" srcOrd="5" destOrd="0" parTransId="{09BEDED0-5690-4E4B-8986-5EA8FE3FE1B4}" sibTransId="{9498E45E-8E40-4751-B3FE-378591D3DD52}"/>
    <dgm:cxn modelId="{5FA72F97-56C5-48D9-A96B-7F4027F28F28}" type="presOf" srcId="{0FB6C42F-4CD3-4D4D-8F4F-6630BCABF162}" destId="{BD4DC6AC-EEDC-4591-949A-C9E087225869}" srcOrd="0" destOrd="0" presId="urn:microsoft.com/office/officeart/2005/8/layout/hProcess9"/>
    <dgm:cxn modelId="{52CE30A9-25CC-4D95-AD63-09827CC3776E}" srcId="{9568C29B-7CCB-4160-B440-86E3B48870D1}" destId="{FD90B9BB-8F25-4C5D-82F1-EBDDBB2FE128}" srcOrd="3" destOrd="0" parTransId="{223F0323-E295-4BA9-A4C1-D7BCE8FBABC3}" sibTransId="{2CEA06D6-3FA4-4E72-A683-CA25D3F08574}"/>
    <dgm:cxn modelId="{C555CEAB-2635-4F3A-B19D-5C405D203454}" type="presOf" srcId="{B9A070A7-45BD-4A8D-B164-752EF248A340}" destId="{5EEFEEFD-B139-41A0-95F1-FF0366033751}" srcOrd="0" destOrd="0" presId="urn:microsoft.com/office/officeart/2005/8/layout/hProcess9"/>
    <dgm:cxn modelId="{9C1821DC-4EDE-42BF-A9C6-3F3105D055A4}" type="presOf" srcId="{10B3FB18-5C1B-43BC-B09B-EB3C0FC376F5}" destId="{BD5B86F8-AB4C-459B-A577-FCBC1DB3931A}" srcOrd="0" destOrd="0" presId="urn:microsoft.com/office/officeart/2005/8/layout/hProcess9"/>
    <dgm:cxn modelId="{B26033EE-164C-44F0-84F6-6693D7570DA1}" srcId="{9568C29B-7CCB-4160-B440-86E3B48870D1}" destId="{10B3FB18-5C1B-43BC-B09B-EB3C0FC376F5}" srcOrd="2" destOrd="0" parTransId="{BD88DA8D-F5AD-4C9E-94E6-C07BB2375591}" sibTransId="{E3AF5B2B-B944-4F33-9F21-20C487521FF5}"/>
    <dgm:cxn modelId="{F7E7F7F7-975D-44AE-A8F5-C0C8BAA5523E}" srcId="{9568C29B-7CCB-4160-B440-86E3B48870D1}" destId="{0FB6C42F-4CD3-4D4D-8F4F-6630BCABF162}" srcOrd="4" destOrd="0" parTransId="{4F77CED5-1AC7-481B-AABB-9AB315E1AF49}" sibTransId="{C9A4CF0C-4190-40D5-8F58-50C8ED9837D1}"/>
    <dgm:cxn modelId="{67BFABB7-DC48-47C4-85A9-55DFE38FA896}" type="presParOf" srcId="{6EAD66D3-4948-47E3-9672-7F76D36E689B}" destId="{9E2D6D8E-C088-411B-B50E-FA4BEB332A71}" srcOrd="0" destOrd="0" presId="urn:microsoft.com/office/officeart/2005/8/layout/hProcess9"/>
    <dgm:cxn modelId="{9876C74A-172B-4555-BF0D-2752F5E0E69F}" type="presParOf" srcId="{6EAD66D3-4948-47E3-9672-7F76D36E689B}" destId="{601E4090-E6DB-464D-8DEA-103250E043EF}" srcOrd="1" destOrd="0" presId="urn:microsoft.com/office/officeart/2005/8/layout/hProcess9"/>
    <dgm:cxn modelId="{879478C0-6416-4DC1-BBAF-AF5C3CC63C80}" type="presParOf" srcId="{601E4090-E6DB-464D-8DEA-103250E043EF}" destId="{5EEFEEFD-B139-41A0-95F1-FF0366033751}" srcOrd="0" destOrd="0" presId="urn:microsoft.com/office/officeart/2005/8/layout/hProcess9"/>
    <dgm:cxn modelId="{FFD0950E-6185-4405-B846-4AD1AD3D725B}" type="presParOf" srcId="{601E4090-E6DB-464D-8DEA-103250E043EF}" destId="{39CA66A5-E857-4601-A54F-2D5FE9961753}" srcOrd="1" destOrd="0" presId="urn:microsoft.com/office/officeart/2005/8/layout/hProcess9"/>
    <dgm:cxn modelId="{C871EBAA-A227-4826-9C23-EA3A5BAAEAED}" type="presParOf" srcId="{601E4090-E6DB-464D-8DEA-103250E043EF}" destId="{20B3E689-B5E9-4524-B077-7B31A6954997}" srcOrd="2" destOrd="0" presId="urn:microsoft.com/office/officeart/2005/8/layout/hProcess9"/>
    <dgm:cxn modelId="{CC1515E3-4F81-4454-95BC-BE08B24B8A44}" type="presParOf" srcId="{601E4090-E6DB-464D-8DEA-103250E043EF}" destId="{A9BC7B1C-A569-4227-B8AE-C48C8DE8C472}" srcOrd="3" destOrd="0" presId="urn:microsoft.com/office/officeart/2005/8/layout/hProcess9"/>
    <dgm:cxn modelId="{72F89A76-CBC1-436B-BD9B-A66A90BBFEB4}" type="presParOf" srcId="{601E4090-E6DB-464D-8DEA-103250E043EF}" destId="{BD5B86F8-AB4C-459B-A577-FCBC1DB3931A}" srcOrd="4" destOrd="0" presId="urn:microsoft.com/office/officeart/2005/8/layout/hProcess9"/>
    <dgm:cxn modelId="{3A6062AA-96B7-47D6-A75B-2FA9F0B877B4}" type="presParOf" srcId="{601E4090-E6DB-464D-8DEA-103250E043EF}" destId="{DE75DF3D-AE48-4980-B9EF-5CD1A2EBB142}" srcOrd="5" destOrd="0" presId="urn:microsoft.com/office/officeart/2005/8/layout/hProcess9"/>
    <dgm:cxn modelId="{BEF5EEC7-64EE-4FE7-AF78-AA28AF60DC50}" type="presParOf" srcId="{601E4090-E6DB-464D-8DEA-103250E043EF}" destId="{C03280F3-35F5-4437-9449-79E4DD6DAE71}" srcOrd="6" destOrd="0" presId="urn:microsoft.com/office/officeart/2005/8/layout/hProcess9"/>
    <dgm:cxn modelId="{8B620486-81C5-4634-B263-7A7BC2185849}" type="presParOf" srcId="{601E4090-E6DB-464D-8DEA-103250E043EF}" destId="{0E7DCBF6-0487-46EC-9CD6-E60BA7580238}" srcOrd="7" destOrd="0" presId="urn:microsoft.com/office/officeart/2005/8/layout/hProcess9"/>
    <dgm:cxn modelId="{D9144974-04DB-4B64-ACE6-6A5F0221DFBF}" type="presParOf" srcId="{601E4090-E6DB-464D-8DEA-103250E043EF}" destId="{BD4DC6AC-EEDC-4591-949A-C9E087225869}" srcOrd="8" destOrd="0" presId="urn:microsoft.com/office/officeart/2005/8/layout/hProcess9"/>
    <dgm:cxn modelId="{61C89AB6-9620-408F-9FF0-DF4EF8E15D33}" type="presParOf" srcId="{601E4090-E6DB-464D-8DEA-103250E043EF}" destId="{D2226D22-0845-4BF2-8CAD-3939ADD72B28}" srcOrd="9" destOrd="0" presId="urn:microsoft.com/office/officeart/2005/8/layout/hProcess9"/>
    <dgm:cxn modelId="{8B5D8433-7647-46D2-A478-BE18EE87A891}" type="presParOf" srcId="{601E4090-E6DB-464D-8DEA-103250E043EF}" destId="{E5B20E3A-A097-4B79-94F1-834EBE4560D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7B377A-1C01-438B-9407-AE0061127CBF}"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A203C8A1-8638-438B-AE87-2256B2DEEB1B}">
      <dgm:prSet phldrT="[Text]" custT="1"/>
      <dgm:spPr/>
      <dgm:t>
        <a:bodyPr/>
        <a:lstStyle/>
        <a:p>
          <a:r>
            <a:rPr lang="en-US" sz="2400" b="0" dirty="0">
              <a:latin typeface="Open Sans"/>
              <a:ea typeface="Open Sans"/>
              <a:cs typeface="Open Sans"/>
            </a:rPr>
            <a:t>1) Introductions</a:t>
          </a:r>
        </a:p>
      </dgm:t>
    </dgm:pt>
    <dgm:pt modelId="{B59CA606-A2F1-47B6-BFD9-BBC124CD1E88}" type="parTrans" cxnId="{5377B051-A895-491D-8A42-6E4DF587B185}">
      <dgm:prSet/>
      <dgm:spPr/>
      <dgm:t>
        <a:bodyPr/>
        <a:lstStyle/>
        <a:p>
          <a:endParaRPr lang="en-US"/>
        </a:p>
      </dgm:t>
    </dgm:pt>
    <dgm:pt modelId="{11A5F28B-82A4-4641-85D5-114CD5317A63}" type="sibTrans" cxnId="{5377B051-A895-491D-8A42-6E4DF587B185}">
      <dgm:prSet/>
      <dgm:spPr/>
      <dgm:t>
        <a:bodyPr/>
        <a:lstStyle/>
        <a:p>
          <a:endParaRPr lang="en-US"/>
        </a:p>
      </dgm:t>
    </dgm:pt>
    <dgm:pt modelId="{B2EC0002-C360-4AFD-8A98-CF75AA44B49C}">
      <dgm:prSet phldrT="[Text]" custT="1"/>
      <dgm:spPr/>
      <dgm:t>
        <a:bodyPr/>
        <a:lstStyle/>
        <a:p>
          <a:pPr rtl="0"/>
          <a:r>
            <a:rPr lang="en-US" sz="2400">
              <a:latin typeface="Open Sans"/>
              <a:ea typeface="Open Sans"/>
              <a:cs typeface="Open Sans"/>
            </a:rPr>
            <a:t>2) Personal Story </a:t>
          </a:r>
        </a:p>
      </dgm:t>
    </dgm:pt>
    <dgm:pt modelId="{0E89FC76-527A-4B0E-875F-F493A3255858}" type="parTrans" cxnId="{4CCBBDDF-D510-4622-8848-B6275DCBBDF7}">
      <dgm:prSet/>
      <dgm:spPr/>
      <dgm:t>
        <a:bodyPr/>
        <a:lstStyle/>
        <a:p>
          <a:endParaRPr lang="en-US"/>
        </a:p>
      </dgm:t>
    </dgm:pt>
    <dgm:pt modelId="{49CAF334-2CBE-4738-84A0-708C5A55155C}" type="sibTrans" cxnId="{4CCBBDDF-D510-4622-8848-B6275DCBBDF7}">
      <dgm:prSet/>
      <dgm:spPr/>
      <dgm:t>
        <a:bodyPr/>
        <a:lstStyle/>
        <a:p>
          <a:endParaRPr lang="en-US"/>
        </a:p>
      </dgm:t>
    </dgm:pt>
    <dgm:pt modelId="{5E3CE9D1-E4AA-43D9-B89C-5F46CA8A6B44}">
      <dgm:prSet phldrT="[Text]" custT="1"/>
      <dgm:spPr/>
      <dgm:t>
        <a:bodyPr/>
        <a:lstStyle/>
        <a:p>
          <a:r>
            <a:rPr lang="en-US" sz="2400" dirty="0">
              <a:latin typeface="Open Sans"/>
              <a:ea typeface="Open Sans"/>
              <a:cs typeface="Open Sans"/>
            </a:rPr>
            <a:t>3) Overview of the issue(s)</a:t>
          </a:r>
        </a:p>
      </dgm:t>
    </dgm:pt>
    <dgm:pt modelId="{047967F3-1DB7-478D-BDD6-8743BA276FA7}" type="parTrans" cxnId="{31F2F7FC-1A6D-4C92-BCC1-7CFDC6509865}">
      <dgm:prSet/>
      <dgm:spPr/>
      <dgm:t>
        <a:bodyPr/>
        <a:lstStyle/>
        <a:p>
          <a:endParaRPr lang="en-US"/>
        </a:p>
      </dgm:t>
    </dgm:pt>
    <dgm:pt modelId="{053D9A58-F13B-4E80-9ECF-AD76195FBD8B}" type="sibTrans" cxnId="{31F2F7FC-1A6D-4C92-BCC1-7CFDC6509865}">
      <dgm:prSet/>
      <dgm:spPr/>
      <dgm:t>
        <a:bodyPr/>
        <a:lstStyle/>
        <a:p>
          <a:endParaRPr lang="en-US"/>
        </a:p>
      </dgm:t>
    </dgm:pt>
    <dgm:pt modelId="{943E2EA0-620E-4DD9-94C7-BA94AA678426}">
      <dgm:prSet phldrT="[Text]" custT="1"/>
      <dgm:spPr/>
      <dgm:t>
        <a:bodyPr/>
        <a:lstStyle/>
        <a:p>
          <a:r>
            <a:rPr lang="en-US" sz="2400" dirty="0">
              <a:latin typeface="Open Sans"/>
              <a:ea typeface="Open Sans"/>
              <a:cs typeface="Open Sans"/>
            </a:rPr>
            <a:t>4) Call to action: “Will you support __________?”</a:t>
          </a:r>
        </a:p>
      </dgm:t>
    </dgm:pt>
    <dgm:pt modelId="{25B91455-C2A8-4017-9884-315B90A20623}" type="parTrans" cxnId="{37A46895-21BF-4E88-B38E-F4DAC8DFF0C6}">
      <dgm:prSet/>
      <dgm:spPr/>
      <dgm:t>
        <a:bodyPr/>
        <a:lstStyle/>
        <a:p>
          <a:endParaRPr lang="en-US"/>
        </a:p>
      </dgm:t>
    </dgm:pt>
    <dgm:pt modelId="{6969FA14-70E3-4B77-9F59-EF9DEA6A4486}" type="sibTrans" cxnId="{37A46895-21BF-4E88-B38E-F4DAC8DFF0C6}">
      <dgm:prSet/>
      <dgm:spPr/>
      <dgm:t>
        <a:bodyPr/>
        <a:lstStyle/>
        <a:p>
          <a:endParaRPr lang="en-US"/>
        </a:p>
      </dgm:t>
    </dgm:pt>
    <dgm:pt modelId="{2F30967C-F367-490B-BC00-E190A912667B}">
      <dgm:prSet phldrT="[Text]" custT="1"/>
      <dgm:spPr/>
      <dgm:t>
        <a:bodyPr/>
        <a:lstStyle/>
        <a:p>
          <a:r>
            <a:rPr lang="en-US" sz="3200" b="1" dirty="0">
              <a:solidFill>
                <a:schemeClr val="tx1"/>
              </a:solidFill>
              <a:latin typeface="Open Sans"/>
              <a:ea typeface="Open Sans"/>
              <a:cs typeface="Open Sans"/>
            </a:rPr>
            <a:t>Sample Meeting Agenda</a:t>
          </a:r>
        </a:p>
      </dgm:t>
    </dgm:pt>
    <dgm:pt modelId="{1B42D6EE-59BF-4CDF-A4BA-9537B3D29DDD}" type="parTrans" cxnId="{BB271B8D-BF6C-439E-9FDC-CA6582502FEC}">
      <dgm:prSet/>
      <dgm:spPr/>
      <dgm:t>
        <a:bodyPr/>
        <a:lstStyle/>
        <a:p>
          <a:endParaRPr lang="en-US"/>
        </a:p>
      </dgm:t>
    </dgm:pt>
    <dgm:pt modelId="{8B7B2BC6-B7EC-456C-A94A-762425D641BD}" type="sibTrans" cxnId="{BB271B8D-BF6C-439E-9FDC-CA6582502FEC}">
      <dgm:prSet/>
      <dgm:spPr/>
      <dgm:t>
        <a:bodyPr/>
        <a:lstStyle/>
        <a:p>
          <a:endParaRPr lang="en-US"/>
        </a:p>
      </dgm:t>
    </dgm:pt>
    <dgm:pt modelId="{92127811-D73F-4BD7-86B3-79E907FFD942}">
      <dgm:prSet phldr="0" custT="1"/>
      <dgm:spPr/>
      <dgm:t>
        <a:bodyPr/>
        <a:lstStyle/>
        <a:p>
          <a:pPr rtl="0"/>
          <a:r>
            <a:rPr lang="en-US" sz="2400">
              <a:latin typeface="Open Sans"/>
              <a:ea typeface="Open Sans"/>
              <a:cs typeface="Open Sans"/>
            </a:rPr>
            <a:t>2) Thank you</a:t>
          </a:r>
        </a:p>
      </dgm:t>
    </dgm:pt>
    <dgm:pt modelId="{647B3E89-3C7A-4DC7-8B1B-54B8D7F64FEB}" type="parTrans" cxnId="{9E64CAE7-77C6-4668-96E0-BAEE900C2A77}">
      <dgm:prSet/>
      <dgm:spPr/>
      <dgm:t>
        <a:bodyPr/>
        <a:lstStyle/>
        <a:p>
          <a:endParaRPr lang="en-US"/>
        </a:p>
      </dgm:t>
    </dgm:pt>
    <dgm:pt modelId="{9AFB3777-24C2-4FE7-9814-B78B53F3890B}" type="sibTrans" cxnId="{9E64CAE7-77C6-4668-96E0-BAEE900C2A77}">
      <dgm:prSet/>
      <dgm:spPr/>
      <dgm:t>
        <a:bodyPr/>
        <a:lstStyle/>
        <a:p>
          <a:endParaRPr lang="en-US"/>
        </a:p>
      </dgm:t>
    </dgm:pt>
    <dgm:pt modelId="{B2A199C1-F48C-424F-9C7E-B5F7AA1691C5}" type="pres">
      <dgm:prSet presAssocID="{1D7B377A-1C01-438B-9407-AE0061127CBF}" presName="linear" presStyleCnt="0">
        <dgm:presLayoutVars>
          <dgm:animLvl val="lvl"/>
          <dgm:resizeHandles val="exact"/>
        </dgm:presLayoutVars>
      </dgm:prSet>
      <dgm:spPr/>
    </dgm:pt>
    <dgm:pt modelId="{72EDFE09-53D8-41DC-8F9F-D8FF9D280B63}" type="pres">
      <dgm:prSet presAssocID="{2F30967C-F367-490B-BC00-E190A912667B}" presName="parentText" presStyleLbl="node1" presStyleIdx="0" presStyleCnt="6">
        <dgm:presLayoutVars>
          <dgm:chMax val="0"/>
          <dgm:bulletEnabled val="1"/>
        </dgm:presLayoutVars>
      </dgm:prSet>
      <dgm:spPr/>
    </dgm:pt>
    <dgm:pt modelId="{55530CD9-E0B7-46C0-93CB-749CC5FA01E1}" type="pres">
      <dgm:prSet presAssocID="{8B7B2BC6-B7EC-456C-A94A-762425D641BD}" presName="spacer" presStyleCnt="0"/>
      <dgm:spPr/>
    </dgm:pt>
    <dgm:pt modelId="{ED83905E-74F8-4E4C-AF29-E21BDDBF7FC2}" type="pres">
      <dgm:prSet presAssocID="{A203C8A1-8638-438B-AE87-2256B2DEEB1B}" presName="parentText" presStyleLbl="node1" presStyleIdx="1" presStyleCnt="6" custLinFactNeighborY="23632">
        <dgm:presLayoutVars>
          <dgm:chMax val="0"/>
          <dgm:bulletEnabled val="1"/>
        </dgm:presLayoutVars>
      </dgm:prSet>
      <dgm:spPr/>
    </dgm:pt>
    <dgm:pt modelId="{DE211714-7265-4FFD-B382-DE50C5A4236C}" type="pres">
      <dgm:prSet presAssocID="{11A5F28B-82A4-4641-85D5-114CD5317A63}" presName="spacer" presStyleCnt="0"/>
      <dgm:spPr/>
    </dgm:pt>
    <dgm:pt modelId="{D49161FC-836F-415B-B770-F5D283C2A253}" type="pres">
      <dgm:prSet presAssocID="{92127811-D73F-4BD7-86B3-79E907FFD942}" presName="parentText" presStyleLbl="node1" presStyleIdx="2" presStyleCnt="6">
        <dgm:presLayoutVars>
          <dgm:chMax val="0"/>
          <dgm:bulletEnabled val="1"/>
        </dgm:presLayoutVars>
      </dgm:prSet>
      <dgm:spPr/>
    </dgm:pt>
    <dgm:pt modelId="{4007B5F2-B6BF-4482-8506-2D07E24CB9B2}" type="pres">
      <dgm:prSet presAssocID="{9AFB3777-24C2-4FE7-9814-B78B53F3890B}" presName="spacer" presStyleCnt="0"/>
      <dgm:spPr/>
    </dgm:pt>
    <dgm:pt modelId="{D20ABD6B-E932-4DB5-8F02-9CD436367DB9}" type="pres">
      <dgm:prSet presAssocID="{B2EC0002-C360-4AFD-8A98-CF75AA44B49C}" presName="parentText" presStyleLbl="node1" presStyleIdx="3" presStyleCnt="6">
        <dgm:presLayoutVars>
          <dgm:chMax val="0"/>
          <dgm:bulletEnabled val="1"/>
        </dgm:presLayoutVars>
      </dgm:prSet>
      <dgm:spPr/>
    </dgm:pt>
    <dgm:pt modelId="{C3EB6DCB-69D9-4019-8577-8DA0EDBF93DF}" type="pres">
      <dgm:prSet presAssocID="{49CAF334-2CBE-4738-84A0-708C5A55155C}" presName="spacer" presStyleCnt="0"/>
      <dgm:spPr/>
    </dgm:pt>
    <dgm:pt modelId="{19E88869-7C0C-4A7A-84DC-E73F7E208993}" type="pres">
      <dgm:prSet presAssocID="{5E3CE9D1-E4AA-43D9-B89C-5F46CA8A6B44}" presName="parentText" presStyleLbl="node1" presStyleIdx="4" presStyleCnt="6">
        <dgm:presLayoutVars>
          <dgm:chMax val="0"/>
          <dgm:bulletEnabled val="1"/>
        </dgm:presLayoutVars>
      </dgm:prSet>
      <dgm:spPr/>
    </dgm:pt>
    <dgm:pt modelId="{47C91BB6-2EBB-48C7-A5F5-A7FD6F38D0CF}" type="pres">
      <dgm:prSet presAssocID="{053D9A58-F13B-4E80-9ECF-AD76195FBD8B}" presName="spacer" presStyleCnt="0"/>
      <dgm:spPr/>
    </dgm:pt>
    <dgm:pt modelId="{9DAE0E73-030B-4CD7-A2B0-512BE3DB2F3E}" type="pres">
      <dgm:prSet presAssocID="{943E2EA0-620E-4DD9-94C7-BA94AA678426}" presName="parentText" presStyleLbl="node1" presStyleIdx="5" presStyleCnt="6">
        <dgm:presLayoutVars>
          <dgm:chMax val="0"/>
          <dgm:bulletEnabled val="1"/>
        </dgm:presLayoutVars>
      </dgm:prSet>
      <dgm:spPr/>
    </dgm:pt>
  </dgm:ptLst>
  <dgm:cxnLst>
    <dgm:cxn modelId="{CA945068-2214-4772-9C24-EBA4D98916D7}" type="presOf" srcId="{5E3CE9D1-E4AA-43D9-B89C-5F46CA8A6B44}" destId="{19E88869-7C0C-4A7A-84DC-E73F7E208993}" srcOrd="0" destOrd="0" presId="urn:microsoft.com/office/officeart/2005/8/layout/vList2"/>
    <dgm:cxn modelId="{4BDDAF69-D11C-43CE-8F13-20904CA5730F}" type="presOf" srcId="{1D7B377A-1C01-438B-9407-AE0061127CBF}" destId="{B2A199C1-F48C-424F-9C7E-B5F7AA1691C5}" srcOrd="0" destOrd="0" presId="urn:microsoft.com/office/officeart/2005/8/layout/vList2"/>
    <dgm:cxn modelId="{5377B051-A895-491D-8A42-6E4DF587B185}" srcId="{1D7B377A-1C01-438B-9407-AE0061127CBF}" destId="{A203C8A1-8638-438B-AE87-2256B2DEEB1B}" srcOrd="1" destOrd="0" parTransId="{B59CA606-A2F1-47B6-BFD9-BBC124CD1E88}" sibTransId="{11A5F28B-82A4-4641-85D5-114CD5317A63}"/>
    <dgm:cxn modelId="{6AC3507C-9130-4C39-9A0E-D60789333098}" type="presOf" srcId="{943E2EA0-620E-4DD9-94C7-BA94AA678426}" destId="{9DAE0E73-030B-4CD7-A2B0-512BE3DB2F3E}" srcOrd="0" destOrd="0" presId="urn:microsoft.com/office/officeart/2005/8/layout/vList2"/>
    <dgm:cxn modelId="{AFF33A86-CA1D-4B32-9345-07BB935360AB}" type="presOf" srcId="{2F30967C-F367-490B-BC00-E190A912667B}" destId="{72EDFE09-53D8-41DC-8F9F-D8FF9D280B63}" srcOrd="0" destOrd="0" presId="urn:microsoft.com/office/officeart/2005/8/layout/vList2"/>
    <dgm:cxn modelId="{BB271B8D-BF6C-439E-9FDC-CA6582502FEC}" srcId="{1D7B377A-1C01-438B-9407-AE0061127CBF}" destId="{2F30967C-F367-490B-BC00-E190A912667B}" srcOrd="0" destOrd="0" parTransId="{1B42D6EE-59BF-4CDF-A4BA-9537B3D29DDD}" sibTransId="{8B7B2BC6-B7EC-456C-A94A-762425D641BD}"/>
    <dgm:cxn modelId="{9784F590-633C-4C97-ABDF-86170A468B18}" type="presOf" srcId="{A203C8A1-8638-438B-AE87-2256B2DEEB1B}" destId="{ED83905E-74F8-4E4C-AF29-E21BDDBF7FC2}" srcOrd="0" destOrd="0" presId="urn:microsoft.com/office/officeart/2005/8/layout/vList2"/>
    <dgm:cxn modelId="{37A46895-21BF-4E88-B38E-F4DAC8DFF0C6}" srcId="{1D7B377A-1C01-438B-9407-AE0061127CBF}" destId="{943E2EA0-620E-4DD9-94C7-BA94AA678426}" srcOrd="5" destOrd="0" parTransId="{25B91455-C2A8-4017-9884-315B90A20623}" sibTransId="{6969FA14-70E3-4B77-9F59-EF9DEA6A4486}"/>
    <dgm:cxn modelId="{FBDB74A2-4983-42CB-9112-129ECAC0E0CD}" type="presOf" srcId="{B2EC0002-C360-4AFD-8A98-CF75AA44B49C}" destId="{D20ABD6B-E932-4DB5-8F02-9CD436367DB9}" srcOrd="0" destOrd="0" presId="urn:microsoft.com/office/officeart/2005/8/layout/vList2"/>
    <dgm:cxn modelId="{4019AAA6-511F-4F9E-8380-BA0DBB5B5E4D}" type="presOf" srcId="{92127811-D73F-4BD7-86B3-79E907FFD942}" destId="{D49161FC-836F-415B-B770-F5D283C2A253}" srcOrd="0" destOrd="0" presId="urn:microsoft.com/office/officeart/2005/8/layout/vList2"/>
    <dgm:cxn modelId="{4CCBBDDF-D510-4622-8848-B6275DCBBDF7}" srcId="{1D7B377A-1C01-438B-9407-AE0061127CBF}" destId="{B2EC0002-C360-4AFD-8A98-CF75AA44B49C}" srcOrd="3" destOrd="0" parTransId="{0E89FC76-527A-4B0E-875F-F493A3255858}" sibTransId="{49CAF334-2CBE-4738-84A0-708C5A55155C}"/>
    <dgm:cxn modelId="{9E64CAE7-77C6-4668-96E0-BAEE900C2A77}" srcId="{1D7B377A-1C01-438B-9407-AE0061127CBF}" destId="{92127811-D73F-4BD7-86B3-79E907FFD942}" srcOrd="2" destOrd="0" parTransId="{647B3E89-3C7A-4DC7-8B1B-54B8D7F64FEB}" sibTransId="{9AFB3777-24C2-4FE7-9814-B78B53F3890B}"/>
    <dgm:cxn modelId="{31F2F7FC-1A6D-4C92-BCC1-7CFDC6509865}" srcId="{1D7B377A-1C01-438B-9407-AE0061127CBF}" destId="{5E3CE9D1-E4AA-43D9-B89C-5F46CA8A6B44}" srcOrd="4" destOrd="0" parTransId="{047967F3-1DB7-478D-BDD6-8743BA276FA7}" sibTransId="{053D9A58-F13B-4E80-9ECF-AD76195FBD8B}"/>
    <dgm:cxn modelId="{F83A9A9A-C3BA-4EA8-9879-3512DA96050D}" type="presParOf" srcId="{B2A199C1-F48C-424F-9C7E-B5F7AA1691C5}" destId="{72EDFE09-53D8-41DC-8F9F-D8FF9D280B63}" srcOrd="0" destOrd="0" presId="urn:microsoft.com/office/officeart/2005/8/layout/vList2"/>
    <dgm:cxn modelId="{59381417-739F-4D2B-BA30-5EDC51787088}" type="presParOf" srcId="{B2A199C1-F48C-424F-9C7E-B5F7AA1691C5}" destId="{55530CD9-E0B7-46C0-93CB-749CC5FA01E1}" srcOrd="1" destOrd="0" presId="urn:microsoft.com/office/officeart/2005/8/layout/vList2"/>
    <dgm:cxn modelId="{4EC9D9FE-7DF9-4239-B30F-C38CBB1657BA}" type="presParOf" srcId="{B2A199C1-F48C-424F-9C7E-B5F7AA1691C5}" destId="{ED83905E-74F8-4E4C-AF29-E21BDDBF7FC2}" srcOrd="2" destOrd="0" presId="urn:microsoft.com/office/officeart/2005/8/layout/vList2"/>
    <dgm:cxn modelId="{D6E1029F-CC67-4C6D-BFA7-F711B1CB01C0}" type="presParOf" srcId="{B2A199C1-F48C-424F-9C7E-B5F7AA1691C5}" destId="{DE211714-7265-4FFD-B382-DE50C5A4236C}" srcOrd="3" destOrd="0" presId="urn:microsoft.com/office/officeart/2005/8/layout/vList2"/>
    <dgm:cxn modelId="{8F5AC83A-32FF-433B-B2D0-B80FAC66C887}" type="presParOf" srcId="{B2A199C1-F48C-424F-9C7E-B5F7AA1691C5}" destId="{D49161FC-836F-415B-B770-F5D283C2A253}" srcOrd="4" destOrd="0" presId="urn:microsoft.com/office/officeart/2005/8/layout/vList2"/>
    <dgm:cxn modelId="{25862D85-2184-4082-981E-D01714CE5C7C}" type="presParOf" srcId="{B2A199C1-F48C-424F-9C7E-B5F7AA1691C5}" destId="{4007B5F2-B6BF-4482-8506-2D07E24CB9B2}" srcOrd="5" destOrd="0" presId="urn:microsoft.com/office/officeart/2005/8/layout/vList2"/>
    <dgm:cxn modelId="{9A269F32-02B3-456F-912A-44748A355950}" type="presParOf" srcId="{B2A199C1-F48C-424F-9C7E-B5F7AA1691C5}" destId="{D20ABD6B-E932-4DB5-8F02-9CD436367DB9}" srcOrd="6" destOrd="0" presId="urn:microsoft.com/office/officeart/2005/8/layout/vList2"/>
    <dgm:cxn modelId="{E6868425-66E7-471E-96A9-72F046AF1EC6}" type="presParOf" srcId="{B2A199C1-F48C-424F-9C7E-B5F7AA1691C5}" destId="{C3EB6DCB-69D9-4019-8577-8DA0EDBF93DF}" srcOrd="7" destOrd="0" presId="urn:microsoft.com/office/officeart/2005/8/layout/vList2"/>
    <dgm:cxn modelId="{A213B7ED-3F48-4CB3-B320-A6363E33B05D}" type="presParOf" srcId="{B2A199C1-F48C-424F-9C7E-B5F7AA1691C5}" destId="{19E88869-7C0C-4A7A-84DC-E73F7E208993}" srcOrd="8" destOrd="0" presId="urn:microsoft.com/office/officeart/2005/8/layout/vList2"/>
    <dgm:cxn modelId="{C2406F57-C118-4049-BBBE-5A2B83614523}" type="presParOf" srcId="{B2A199C1-F48C-424F-9C7E-B5F7AA1691C5}" destId="{47C91BB6-2EBB-48C7-A5F5-A7FD6F38D0CF}" srcOrd="9" destOrd="0" presId="urn:microsoft.com/office/officeart/2005/8/layout/vList2"/>
    <dgm:cxn modelId="{0AD6B411-7FA8-4AC5-A0B9-2DB4E1D7091B}" type="presParOf" srcId="{B2A199C1-F48C-424F-9C7E-B5F7AA1691C5}" destId="{9DAE0E73-030B-4CD7-A2B0-512BE3DB2F3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4D100-2110-429C-BEFE-8DFCB6DC02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FBDF6B6-6255-49B2-AB24-B37E536CC2FD}">
      <dgm:prSet phldrT="[Text]" phldr="0"/>
      <dgm:spPr/>
      <dgm:t>
        <a:bodyPr/>
        <a:lstStyle/>
        <a:p>
          <a:r>
            <a:rPr lang="en-US" dirty="0">
              <a:solidFill>
                <a:schemeClr val="tx1"/>
              </a:solidFill>
              <a:latin typeface="Open Sans" pitchFamily="2" charset="0"/>
              <a:ea typeface="Open Sans" pitchFamily="2" charset="0"/>
              <a:cs typeface="Open Sans" pitchFamily="2" charset="0"/>
            </a:rPr>
            <a:t>Attendee</a:t>
          </a:r>
        </a:p>
      </dgm:t>
    </dgm:pt>
    <dgm:pt modelId="{9C0A8FF8-5DC8-4E42-AC22-637FBD18099D}" type="parTrans" cxnId="{DB1F812E-A8EC-4A23-9726-AA320C5B7235}">
      <dgm:prSet/>
      <dgm:spPr/>
      <dgm:t>
        <a:bodyPr/>
        <a:lstStyle/>
        <a:p>
          <a:endParaRPr lang="en-US"/>
        </a:p>
      </dgm:t>
    </dgm:pt>
    <dgm:pt modelId="{BF9E87F1-2EF0-440C-A330-CDE3CEC53B92}" type="sibTrans" cxnId="{DB1F812E-A8EC-4A23-9726-AA320C5B7235}">
      <dgm:prSet/>
      <dgm:spPr/>
      <dgm:t>
        <a:bodyPr/>
        <a:lstStyle/>
        <a:p>
          <a:endParaRPr lang="en-US"/>
        </a:p>
      </dgm:t>
    </dgm:pt>
    <dgm:pt modelId="{4A09C434-A394-447F-83ED-27A7A62E8379}">
      <dgm:prSet phldrT="[Text]" phldr="0"/>
      <dgm:spPr/>
      <dgm:t>
        <a:bodyPr/>
        <a:lstStyle/>
        <a:p>
          <a:r>
            <a:rPr lang="en-US" dirty="0">
              <a:solidFill>
                <a:schemeClr val="tx1"/>
              </a:solidFill>
              <a:latin typeface="Open Sans" pitchFamily="2" charset="0"/>
              <a:ea typeface="Open Sans" pitchFamily="2" charset="0"/>
              <a:cs typeface="Open Sans" pitchFamily="2" charset="0"/>
            </a:rPr>
            <a:t>Notetaker</a:t>
          </a:r>
        </a:p>
      </dgm:t>
    </dgm:pt>
    <dgm:pt modelId="{12E38FA4-4EB8-47D5-BEEB-E4C0C90B1E22}" type="parTrans" cxnId="{7B4724A8-D450-4904-9F6D-7AF8906B9F3D}">
      <dgm:prSet/>
      <dgm:spPr/>
      <dgm:t>
        <a:bodyPr/>
        <a:lstStyle/>
        <a:p>
          <a:endParaRPr lang="en-US"/>
        </a:p>
      </dgm:t>
    </dgm:pt>
    <dgm:pt modelId="{318FE138-50F9-4620-B29A-186CC0EAF4B5}" type="sibTrans" cxnId="{7B4724A8-D450-4904-9F6D-7AF8906B9F3D}">
      <dgm:prSet/>
      <dgm:spPr/>
      <dgm:t>
        <a:bodyPr/>
        <a:lstStyle/>
        <a:p>
          <a:endParaRPr lang="en-US"/>
        </a:p>
      </dgm:t>
    </dgm:pt>
    <dgm:pt modelId="{4BB6EC8F-258A-4DA0-9DEE-4BD2092E4A73}">
      <dgm:prSet phldrT="[Text]" phldr="0"/>
      <dgm:spPr/>
      <dgm:t>
        <a:bodyPr/>
        <a:lstStyle/>
        <a:p>
          <a:r>
            <a:rPr lang="en-US" dirty="0">
              <a:solidFill>
                <a:schemeClr val="tx1"/>
              </a:solidFill>
              <a:latin typeface="Open Sans" pitchFamily="2" charset="0"/>
              <a:ea typeface="Open Sans" pitchFamily="2" charset="0"/>
              <a:cs typeface="Open Sans" pitchFamily="2" charset="0"/>
            </a:rPr>
            <a:t>Facilitator</a:t>
          </a:r>
        </a:p>
      </dgm:t>
    </dgm:pt>
    <dgm:pt modelId="{F20AC990-8F57-4DFA-8694-A3E0FC71F38A}" type="parTrans" cxnId="{1635E3FB-14F7-4D2B-9435-578FDDCB8974}">
      <dgm:prSet/>
      <dgm:spPr/>
      <dgm:t>
        <a:bodyPr/>
        <a:lstStyle/>
        <a:p>
          <a:endParaRPr lang="en-US"/>
        </a:p>
      </dgm:t>
    </dgm:pt>
    <dgm:pt modelId="{A0C525C4-9F48-44FE-8E69-8981C6FB720E}" type="sibTrans" cxnId="{1635E3FB-14F7-4D2B-9435-578FDDCB8974}">
      <dgm:prSet/>
      <dgm:spPr/>
      <dgm:t>
        <a:bodyPr/>
        <a:lstStyle/>
        <a:p>
          <a:endParaRPr lang="en-US"/>
        </a:p>
      </dgm:t>
    </dgm:pt>
    <dgm:pt modelId="{B9FCF9B8-9F3C-4C51-97E4-ED93CE813F4A}">
      <dgm:prSet phldrT="[Text]" phldr="0"/>
      <dgm:spPr/>
      <dgm:t>
        <a:bodyPr/>
        <a:lstStyle/>
        <a:p>
          <a:pPr rtl="0"/>
          <a:r>
            <a:rPr lang="en-US" dirty="0">
              <a:solidFill>
                <a:schemeClr val="tx1"/>
              </a:solidFill>
              <a:latin typeface="Open Sans" pitchFamily="2" charset="0"/>
              <a:ea typeface="Open Sans" pitchFamily="2" charset="0"/>
              <a:cs typeface="Open Sans" pitchFamily="2" charset="0"/>
            </a:rPr>
            <a:t>Issue overview</a:t>
          </a:r>
        </a:p>
      </dgm:t>
    </dgm:pt>
    <dgm:pt modelId="{C1EB359D-D60D-4711-9BFB-E8D0F7F60A96}" type="parTrans" cxnId="{9E68551F-F674-4F0C-9D5C-D303BADE9830}">
      <dgm:prSet/>
      <dgm:spPr/>
      <dgm:t>
        <a:bodyPr/>
        <a:lstStyle/>
        <a:p>
          <a:endParaRPr lang="en-US"/>
        </a:p>
      </dgm:t>
    </dgm:pt>
    <dgm:pt modelId="{145E9C77-DB48-4610-8DB8-4C48FB90F8E7}" type="sibTrans" cxnId="{9E68551F-F674-4F0C-9D5C-D303BADE9830}">
      <dgm:prSet/>
      <dgm:spPr/>
      <dgm:t>
        <a:bodyPr/>
        <a:lstStyle/>
        <a:p>
          <a:endParaRPr lang="en-US"/>
        </a:p>
      </dgm:t>
    </dgm:pt>
    <dgm:pt modelId="{8D17157A-E9BB-4BC4-8280-77915D7535ED}">
      <dgm:prSet phldrT="[Text]" phldr="0"/>
      <dgm:spPr/>
      <dgm:t>
        <a:bodyPr/>
        <a:lstStyle/>
        <a:p>
          <a:pPr rtl="0"/>
          <a:r>
            <a:rPr lang="en-US" dirty="0">
              <a:solidFill>
                <a:schemeClr val="tx1"/>
              </a:solidFill>
              <a:latin typeface="Open Sans" pitchFamily="2" charset="0"/>
              <a:ea typeface="Open Sans" pitchFamily="2" charset="0"/>
              <a:cs typeface="Open Sans" pitchFamily="2" charset="0"/>
            </a:rPr>
            <a:t>Personal share</a:t>
          </a:r>
        </a:p>
      </dgm:t>
    </dgm:pt>
    <dgm:pt modelId="{732B6550-9044-4B52-A427-9C44F6CC3934}" type="parTrans" cxnId="{9EDBC97F-6E02-42D1-A60E-94F5CB103499}">
      <dgm:prSet/>
      <dgm:spPr/>
      <dgm:t>
        <a:bodyPr/>
        <a:lstStyle/>
        <a:p>
          <a:endParaRPr lang="en-US"/>
        </a:p>
      </dgm:t>
    </dgm:pt>
    <dgm:pt modelId="{DE0CDEC1-4BDC-44A7-8108-548C75EF5971}" type="sibTrans" cxnId="{9EDBC97F-6E02-42D1-A60E-94F5CB103499}">
      <dgm:prSet/>
      <dgm:spPr/>
      <dgm:t>
        <a:bodyPr/>
        <a:lstStyle/>
        <a:p>
          <a:endParaRPr lang="en-US"/>
        </a:p>
      </dgm:t>
    </dgm:pt>
    <dgm:pt modelId="{53E8AA06-5569-40AC-A78F-E8FBB8A1E9B6}">
      <dgm:prSet phldr="0"/>
      <dgm:spPr/>
      <dgm:t>
        <a:bodyPr/>
        <a:lstStyle/>
        <a:p>
          <a:pPr rtl="0"/>
          <a:r>
            <a:rPr lang="en-US" dirty="0">
              <a:solidFill>
                <a:schemeClr val="tx1"/>
              </a:solidFill>
              <a:latin typeface="Open Sans" pitchFamily="2" charset="0"/>
              <a:ea typeface="Open Sans" pitchFamily="2" charset="0"/>
              <a:cs typeface="Open Sans" pitchFamily="2" charset="0"/>
            </a:rPr>
            <a:t>Timekeeper</a:t>
          </a:r>
        </a:p>
      </dgm:t>
    </dgm:pt>
    <dgm:pt modelId="{40522C70-E426-4704-B1BC-785E4BBA2139}" type="parTrans" cxnId="{EE90CB83-18B9-48F5-8978-33037D57566B}">
      <dgm:prSet/>
      <dgm:spPr/>
      <dgm:t>
        <a:bodyPr/>
        <a:lstStyle/>
        <a:p>
          <a:endParaRPr lang="en-US"/>
        </a:p>
      </dgm:t>
    </dgm:pt>
    <dgm:pt modelId="{8866A3C2-95C8-4CAE-9C29-5FC7982EE3D9}" type="sibTrans" cxnId="{EE90CB83-18B9-48F5-8978-33037D57566B}">
      <dgm:prSet/>
      <dgm:spPr/>
      <dgm:t>
        <a:bodyPr/>
        <a:lstStyle/>
        <a:p>
          <a:endParaRPr lang="en-US"/>
        </a:p>
      </dgm:t>
    </dgm:pt>
    <dgm:pt modelId="{0B92FFDB-C1B5-4D6C-A183-9160EE25059B}" type="pres">
      <dgm:prSet presAssocID="{6974D100-2110-429C-BEFE-8DFCB6DC0208}" presName="diagram" presStyleCnt="0">
        <dgm:presLayoutVars>
          <dgm:dir/>
          <dgm:resizeHandles val="exact"/>
        </dgm:presLayoutVars>
      </dgm:prSet>
      <dgm:spPr/>
    </dgm:pt>
    <dgm:pt modelId="{F96F2C4C-F21C-417B-8764-1F71AA7E1A2D}" type="pres">
      <dgm:prSet presAssocID="{AFBDF6B6-6255-49B2-AB24-B37E536CC2FD}" presName="node" presStyleLbl="node1" presStyleIdx="0" presStyleCnt="6">
        <dgm:presLayoutVars>
          <dgm:bulletEnabled val="1"/>
        </dgm:presLayoutVars>
      </dgm:prSet>
      <dgm:spPr/>
    </dgm:pt>
    <dgm:pt modelId="{293CE94D-C58F-43F6-B090-AA32EABEDC27}" type="pres">
      <dgm:prSet presAssocID="{BF9E87F1-2EF0-440C-A330-CDE3CEC53B92}" presName="sibTrans" presStyleCnt="0"/>
      <dgm:spPr/>
    </dgm:pt>
    <dgm:pt modelId="{6A813B65-C5DB-41BA-A2E2-8A15C87B96CF}" type="pres">
      <dgm:prSet presAssocID="{4A09C434-A394-447F-83ED-27A7A62E8379}" presName="node" presStyleLbl="node1" presStyleIdx="1" presStyleCnt="6">
        <dgm:presLayoutVars>
          <dgm:bulletEnabled val="1"/>
        </dgm:presLayoutVars>
      </dgm:prSet>
      <dgm:spPr/>
    </dgm:pt>
    <dgm:pt modelId="{BC3E40C9-747F-4146-BEC3-439C3BB5E8F6}" type="pres">
      <dgm:prSet presAssocID="{318FE138-50F9-4620-B29A-186CC0EAF4B5}" presName="sibTrans" presStyleCnt="0"/>
      <dgm:spPr/>
    </dgm:pt>
    <dgm:pt modelId="{E73223AB-EE68-4C07-A703-938D8F0DF779}" type="pres">
      <dgm:prSet presAssocID="{53E8AA06-5569-40AC-A78F-E8FBB8A1E9B6}" presName="node" presStyleLbl="node1" presStyleIdx="2" presStyleCnt="6">
        <dgm:presLayoutVars>
          <dgm:bulletEnabled val="1"/>
        </dgm:presLayoutVars>
      </dgm:prSet>
      <dgm:spPr/>
    </dgm:pt>
    <dgm:pt modelId="{6A7D6DAC-99A2-45D3-B9F3-CECD6605F9DF}" type="pres">
      <dgm:prSet presAssocID="{8866A3C2-95C8-4CAE-9C29-5FC7982EE3D9}" presName="sibTrans" presStyleCnt="0"/>
      <dgm:spPr/>
    </dgm:pt>
    <dgm:pt modelId="{902DD10A-8D27-4D8B-BB81-1A0EBAAECDF0}" type="pres">
      <dgm:prSet presAssocID="{4BB6EC8F-258A-4DA0-9DEE-4BD2092E4A73}" presName="node" presStyleLbl="node1" presStyleIdx="3" presStyleCnt="6">
        <dgm:presLayoutVars>
          <dgm:bulletEnabled val="1"/>
        </dgm:presLayoutVars>
      </dgm:prSet>
      <dgm:spPr/>
    </dgm:pt>
    <dgm:pt modelId="{7F36E4D8-2856-481E-BBF6-4CEBEEEE3DED}" type="pres">
      <dgm:prSet presAssocID="{A0C525C4-9F48-44FE-8E69-8981C6FB720E}" presName="sibTrans" presStyleCnt="0"/>
      <dgm:spPr/>
    </dgm:pt>
    <dgm:pt modelId="{1D1235E3-BDE5-4AF6-96BD-A6A0606200B3}" type="pres">
      <dgm:prSet presAssocID="{B9FCF9B8-9F3C-4C51-97E4-ED93CE813F4A}" presName="node" presStyleLbl="node1" presStyleIdx="4" presStyleCnt="6">
        <dgm:presLayoutVars>
          <dgm:bulletEnabled val="1"/>
        </dgm:presLayoutVars>
      </dgm:prSet>
      <dgm:spPr/>
    </dgm:pt>
    <dgm:pt modelId="{9F1541E5-FFFE-401E-8668-93984CC8FBEC}" type="pres">
      <dgm:prSet presAssocID="{145E9C77-DB48-4610-8DB8-4C48FB90F8E7}" presName="sibTrans" presStyleCnt="0"/>
      <dgm:spPr/>
    </dgm:pt>
    <dgm:pt modelId="{38359DDD-D97D-4D76-84A5-4D7F67D88BB6}" type="pres">
      <dgm:prSet presAssocID="{8D17157A-E9BB-4BC4-8280-77915D7535ED}" presName="node" presStyleLbl="node1" presStyleIdx="5" presStyleCnt="6">
        <dgm:presLayoutVars>
          <dgm:bulletEnabled val="1"/>
        </dgm:presLayoutVars>
      </dgm:prSet>
      <dgm:spPr/>
    </dgm:pt>
  </dgm:ptLst>
  <dgm:cxnLst>
    <dgm:cxn modelId="{5404B405-9201-4B74-B77C-B8A9E1C0E5CF}" type="presOf" srcId="{6974D100-2110-429C-BEFE-8DFCB6DC0208}" destId="{0B92FFDB-C1B5-4D6C-A183-9160EE25059B}" srcOrd="0" destOrd="0" presId="urn:microsoft.com/office/officeart/2005/8/layout/default"/>
    <dgm:cxn modelId="{9E68551F-F674-4F0C-9D5C-D303BADE9830}" srcId="{6974D100-2110-429C-BEFE-8DFCB6DC0208}" destId="{B9FCF9B8-9F3C-4C51-97E4-ED93CE813F4A}" srcOrd="4" destOrd="0" parTransId="{C1EB359D-D60D-4711-9BFB-E8D0F7F60A96}" sibTransId="{145E9C77-DB48-4610-8DB8-4C48FB90F8E7}"/>
    <dgm:cxn modelId="{DB1F812E-A8EC-4A23-9726-AA320C5B7235}" srcId="{6974D100-2110-429C-BEFE-8DFCB6DC0208}" destId="{AFBDF6B6-6255-49B2-AB24-B37E536CC2FD}" srcOrd="0" destOrd="0" parTransId="{9C0A8FF8-5DC8-4E42-AC22-637FBD18099D}" sibTransId="{BF9E87F1-2EF0-440C-A330-CDE3CEC53B92}"/>
    <dgm:cxn modelId="{5DB0BB7B-089D-468E-B8B4-0636420A59CE}" type="presOf" srcId="{53E8AA06-5569-40AC-A78F-E8FBB8A1E9B6}" destId="{E73223AB-EE68-4C07-A703-938D8F0DF779}" srcOrd="0" destOrd="0" presId="urn:microsoft.com/office/officeart/2005/8/layout/default"/>
    <dgm:cxn modelId="{9EDBC97F-6E02-42D1-A60E-94F5CB103499}" srcId="{6974D100-2110-429C-BEFE-8DFCB6DC0208}" destId="{8D17157A-E9BB-4BC4-8280-77915D7535ED}" srcOrd="5" destOrd="0" parTransId="{732B6550-9044-4B52-A427-9C44F6CC3934}" sibTransId="{DE0CDEC1-4BDC-44A7-8108-548C75EF5971}"/>
    <dgm:cxn modelId="{EE90CB83-18B9-48F5-8978-33037D57566B}" srcId="{6974D100-2110-429C-BEFE-8DFCB6DC0208}" destId="{53E8AA06-5569-40AC-A78F-E8FBB8A1E9B6}" srcOrd="2" destOrd="0" parTransId="{40522C70-E426-4704-B1BC-785E4BBA2139}" sibTransId="{8866A3C2-95C8-4CAE-9C29-5FC7982EE3D9}"/>
    <dgm:cxn modelId="{57BD778F-B507-4C32-B665-20117FD6B5A5}" type="presOf" srcId="{4A09C434-A394-447F-83ED-27A7A62E8379}" destId="{6A813B65-C5DB-41BA-A2E2-8A15C87B96CF}" srcOrd="0" destOrd="0" presId="urn:microsoft.com/office/officeart/2005/8/layout/default"/>
    <dgm:cxn modelId="{BC6AF091-0562-43B2-B0F5-657F2CF1449F}" type="presOf" srcId="{B9FCF9B8-9F3C-4C51-97E4-ED93CE813F4A}" destId="{1D1235E3-BDE5-4AF6-96BD-A6A0606200B3}" srcOrd="0" destOrd="0" presId="urn:microsoft.com/office/officeart/2005/8/layout/default"/>
    <dgm:cxn modelId="{F13142A4-783E-4491-87E1-634EB7C061D8}" type="presOf" srcId="{AFBDF6B6-6255-49B2-AB24-B37E536CC2FD}" destId="{F96F2C4C-F21C-417B-8764-1F71AA7E1A2D}" srcOrd="0" destOrd="0" presId="urn:microsoft.com/office/officeart/2005/8/layout/default"/>
    <dgm:cxn modelId="{7B4724A8-D450-4904-9F6D-7AF8906B9F3D}" srcId="{6974D100-2110-429C-BEFE-8DFCB6DC0208}" destId="{4A09C434-A394-447F-83ED-27A7A62E8379}" srcOrd="1" destOrd="0" parTransId="{12E38FA4-4EB8-47D5-BEEB-E4C0C90B1E22}" sibTransId="{318FE138-50F9-4620-B29A-186CC0EAF4B5}"/>
    <dgm:cxn modelId="{8A13E3DE-DE92-4FFC-939B-BDB9B89894B7}" type="presOf" srcId="{4BB6EC8F-258A-4DA0-9DEE-4BD2092E4A73}" destId="{902DD10A-8D27-4D8B-BB81-1A0EBAAECDF0}" srcOrd="0" destOrd="0" presId="urn:microsoft.com/office/officeart/2005/8/layout/default"/>
    <dgm:cxn modelId="{E73A4AEF-7BE6-4C06-AF5C-FD736DAB9B1F}" type="presOf" srcId="{8D17157A-E9BB-4BC4-8280-77915D7535ED}" destId="{38359DDD-D97D-4D76-84A5-4D7F67D88BB6}" srcOrd="0" destOrd="0" presId="urn:microsoft.com/office/officeart/2005/8/layout/default"/>
    <dgm:cxn modelId="{1635E3FB-14F7-4D2B-9435-578FDDCB8974}" srcId="{6974D100-2110-429C-BEFE-8DFCB6DC0208}" destId="{4BB6EC8F-258A-4DA0-9DEE-4BD2092E4A73}" srcOrd="3" destOrd="0" parTransId="{F20AC990-8F57-4DFA-8694-A3E0FC71F38A}" sibTransId="{A0C525C4-9F48-44FE-8E69-8981C6FB720E}"/>
    <dgm:cxn modelId="{B44F97EC-D2D1-4ED8-8023-0BE98C4A5689}" type="presParOf" srcId="{0B92FFDB-C1B5-4D6C-A183-9160EE25059B}" destId="{F96F2C4C-F21C-417B-8764-1F71AA7E1A2D}" srcOrd="0" destOrd="0" presId="urn:microsoft.com/office/officeart/2005/8/layout/default"/>
    <dgm:cxn modelId="{CDBE84A2-82DD-4EED-9BD2-1068C79A0A4D}" type="presParOf" srcId="{0B92FFDB-C1B5-4D6C-A183-9160EE25059B}" destId="{293CE94D-C58F-43F6-B090-AA32EABEDC27}" srcOrd="1" destOrd="0" presId="urn:microsoft.com/office/officeart/2005/8/layout/default"/>
    <dgm:cxn modelId="{D322A3C7-6890-484F-840A-6596F051A337}" type="presParOf" srcId="{0B92FFDB-C1B5-4D6C-A183-9160EE25059B}" destId="{6A813B65-C5DB-41BA-A2E2-8A15C87B96CF}" srcOrd="2" destOrd="0" presId="urn:microsoft.com/office/officeart/2005/8/layout/default"/>
    <dgm:cxn modelId="{7BE2B1E6-C6E7-46DE-82D6-BED5D2917C4C}" type="presParOf" srcId="{0B92FFDB-C1B5-4D6C-A183-9160EE25059B}" destId="{BC3E40C9-747F-4146-BEC3-439C3BB5E8F6}" srcOrd="3" destOrd="0" presId="urn:microsoft.com/office/officeart/2005/8/layout/default"/>
    <dgm:cxn modelId="{E8B9ABDD-B464-4D6B-BF69-8CDDAF6219A5}" type="presParOf" srcId="{0B92FFDB-C1B5-4D6C-A183-9160EE25059B}" destId="{E73223AB-EE68-4C07-A703-938D8F0DF779}" srcOrd="4" destOrd="0" presId="urn:microsoft.com/office/officeart/2005/8/layout/default"/>
    <dgm:cxn modelId="{F2D63775-C752-4986-9D97-DDD64DA8AA4D}" type="presParOf" srcId="{0B92FFDB-C1B5-4D6C-A183-9160EE25059B}" destId="{6A7D6DAC-99A2-45D3-B9F3-CECD6605F9DF}" srcOrd="5" destOrd="0" presId="urn:microsoft.com/office/officeart/2005/8/layout/default"/>
    <dgm:cxn modelId="{5D707154-B9AA-4C07-A799-B5A11AA895DD}" type="presParOf" srcId="{0B92FFDB-C1B5-4D6C-A183-9160EE25059B}" destId="{902DD10A-8D27-4D8B-BB81-1A0EBAAECDF0}" srcOrd="6" destOrd="0" presId="urn:microsoft.com/office/officeart/2005/8/layout/default"/>
    <dgm:cxn modelId="{5B277A10-CCF7-4872-A9E8-7F216ABE19D1}" type="presParOf" srcId="{0B92FFDB-C1B5-4D6C-A183-9160EE25059B}" destId="{7F36E4D8-2856-481E-BBF6-4CEBEEEE3DED}" srcOrd="7" destOrd="0" presId="urn:microsoft.com/office/officeart/2005/8/layout/default"/>
    <dgm:cxn modelId="{C2413B64-0A1B-46B2-8293-DE97232999D2}" type="presParOf" srcId="{0B92FFDB-C1B5-4D6C-A183-9160EE25059B}" destId="{1D1235E3-BDE5-4AF6-96BD-A6A0606200B3}" srcOrd="8" destOrd="0" presId="urn:microsoft.com/office/officeart/2005/8/layout/default"/>
    <dgm:cxn modelId="{7F447DBE-261F-49EF-B6C2-D8373748EA48}" type="presParOf" srcId="{0B92FFDB-C1B5-4D6C-A183-9160EE25059B}" destId="{9F1541E5-FFFE-401E-8668-93984CC8FBEC}" srcOrd="9" destOrd="0" presId="urn:microsoft.com/office/officeart/2005/8/layout/default"/>
    <dgm:cxn modelId="{52086F2D-97E9-4B2F-A4EE-E29A8196D0A0}" type="presParOf" srcId="{0B92FFDB-C1B5-4D6C-A183-9160EE25059B}" destId="{38359DDD-D97D-4D76-84A5-4D7F67D88BB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D3475-B57E-47D9-B934-A302A4956F6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E6BE3CF-78B6-4AF8-9A0A-340786142B1A}">
      <dgm:prSet phldrT="[Text]" phldr="0" custT="1"/>
      <dgm:spPr/>
      <dgm:t>
        <a:bodyPr/>
        <a:lstStyle/>
        <a:p>
          <a:pPr rtl="0"/>
          <a:r>
            <a:rPr lang="en-US" sz="2100" b="1" dirty="0">
              <a:solidFill>
                <a:schemeClr val="tx1"/>
              </a:solidFill>
              <a:latin typeface="Open Sans"/>
              <a:ea typeface="Open Sans"/>
              <a:cs typeface="Open Sans"/>
            </a:rPr>
            <a:t>Step 1</a:t>
          </a:r>
        </a:p>
      </dgm:t>
    </dgm:pt>
    <dgm:pt modelId="{6A2D290C-5112-4014-B111-8FAFAD1CDDC9}" type="parTrans" cxnId="{0EF4A374-770C-44C6-B5E1-220FF01DAE7A}">
      <dgm:prSet/>
      <dgm:spPr/>
      <dgm:t>
        <a:bodyPr/>
        <a:lstStyle/>
        <a:p>
          <a:endParaRPr lang="en-US"/>
        </a:p>
      </dgm:t>
    </dgm:pt>
    <dgm:pt modelId="{CE67B404-7D9E-4657-802B-671E200253DE}" type="sibTrans" cxnId="{0EF4A374-770C-44C6-B5E1-220FF01DAE7A}">
      <dgm:prSet/>
      <dgm:spPr/>
      <dgm:t>
        <a:bodyPr/>
        <a:lstStyle/>
        <a:p>
          <a:endParaRPr lang="en-US"/>
        </a:p>
      </dgm:t>
    </dgm:pt>
    <dgm:pt modelId="{A98DCF55-C9F2-4A5A-B4BD-D216958F245F}">
      <dgm:prSet phldrT="[Text]" phldr="0"/>
      <dgm:spPr/>
      <dgm:t>
        <a:bodyPr/>
        <a:lstStyle/>
        <a:p>
          <a:pPr algn="l"/>
          <a:r>
            <a:rPr lang="en-US" sz="2000" kern="1200">
              <a:latin typeface="Open Sans"/>
              <a:ea typeface="Open Sans"/>
              <a:cs typeface="Open Sans"/>
            </a:rPr>
            <a:t>Questions? Email Alicia @ </a:t>
          </a:r>
          <a:r>
            <a:rPr lang="en-US" sz="2000" kern="1200">
              <a:latin typeface="Open Sans"/>
              <a:ea typeface="Open Sans"/>
              <a:cs typeface="Open Sans"/>
              <a:hlinkClick xmlns:r="http://schemas.openxmlformats.org/officeDocument/2006/relationships" r:id="rId1"/>
            </a:rPr>
            <a:t>astromberg@results.org</a:t>
          </a:r>
          <a:endParaRPr lang="en-US" sz="2000" kern="1200">
            <a:latin typeface="Open Sans"/>
            <a:ea typeface="Open Sans"/>
            <a:cs typeface="Open Sans"/>
          </a:endParaRPr>
        </a:p>
      </dgm:t>
    </dgm:pt>
    <dgm:pt modelId="{6986D4D9-D461-4CF5-9555-15C34626CFC5}" type="parTrans" cxnId="{BA02DA57-11A7-4F8D-BA46-528B2EF52417}">
      <dgm:prSet/>
      <dgm:spPr/>
      <dgm:t>
        <a:bodyPr/>
        <a:lstStyle/>
        <a:p>
          <a:endParaRPr lang="en-US"/>
        </a:p>
      </dgm:t>
    </dgm:pt>
    <dgm:pt modelId="{C97ECB43-02B3-4136-B3FF-4CEB3241D800}" type="sibTrans" cxnId="{BA02DA57-11A7-4F8D-BA46-528B2EF52417}">
      <dgm:prSet/>
      <dgm:spPr/>
      <dgm:t>
        <a:bodyPr/>
        <a:lstStyle/>
        <a:p>
          <a:endParaRPr lang="en-US"/>
        </a:p>
      </dgm:t>
    </dgm:pt>
    <dgm:pt modelId="{C619A90A-EA9F-4DC3-AE9E-752608A41A14}">
      <dgm:prSet phldrT="[Text]" phldr="0" custT="1"/>
      <dgm:spPr/>
      <dgm:t>
        <a:bodyPr/>
        <a:lstStyle/>
        <a:p>
          <a:pPr rtl="0"/>
          <a:r>
            <a:rPr lang="en-US" sz="2100" b="1" dirty="0">
              <a:solidFill>
                <a:schemeClr val="tx1"/>
              </a:solidFill>
              <a:latin typeface="Open Sans"/>
              <a:ea typeface="Open Sans"/>
              <a:cs typeface="Open Sans"/>
            </a:rPr>
            <a:t>Step 2</a:t>
          </a:r>
        </a:p>
      </dgm:t>
    </dgm:pt>
    <dgm:pt modelId="{B9833E59-DA86-48F6-98D9-7D5FE0019002}" type="parTrans" cxnId="{C379C5DB-DBC8-4402-91AE-02C1719EBCD2}">
      <dgm:prSet/>
      <dgm:spPr/>
      <dgm:t>
        <a:bodyPr/>
        <a:lstStyle/>
        <a:p>
          <a:endParaRPr lang="en-US"/>
        </a:p>
      </dgm:t>
    </dgm:pt>
    <dgm:pt modelId="{9AE0BAF7-BDCE-4936-B547-399EB898EB7D}" type="sibTrans" cxnId="{C379C5DB-DBC8-4402-91AE-02C1719EBCD2}">
      <dgm:prSet/>
      <dgm:spPr/>
      <dgm:t>
        <a:bodyPr/>
        <a:lstStyle/>
        <a:p>
          <a:endParaRPr lang="en-US"/>
        </a:p>
      </dgm:t>
    </dgm:pt>
    <dgm:pt modelId="{C9D83DA1-4FE8-4B6A-BEB9-25D59DADA9EC}">
      <dgm:prSet phldrT="[Text]" phldr="0" custT="1"/>
      <dgm:spPr/>
      <dgm:t>
        <a:bodyPr/>
        <a:lstStyle/>
        <a:p>
          <a:pPr rtl="0"/>
          <a:r>
            <a:rPr lang="en-US" sz="2100" b="1" dirty="0">
              <a:solidFill>
                <a:schemeClr val="tx1"/>
              </a:solidFill>
              <a:latin typeface="Open Sans"/>
              <a:ea typeface="Open Sans"/>
              <a:cs typeface="Open Sans"/>
            </a:rPr>
            <a:t>Step 3</a:t>
          </a:r>
        </a:p>
      </dgm:t>
    </dgm:pt>
    <dgm:pt modelId="{B30A51E9-BD64-4A65-8968-4ABEA691280A}" type="parTrans" cxnId="{0DD11CF8-653C-43B5-8940-E15BD08BA00F}">
      <dgm:prSet/>
      <dgm:spPr/>
      <dgm:t>
        <a:bodyPr/>
        <a:lstStyle/>
        <a:p>
          <a:endParaRPr lang="en-US"/>
        </a:p>
      </dgm:t>
    </dgm:pt>
    <dgm:pt modelId="{B6E63FE6-0720-4B63-B801-70A923998CF6}" type="sibTrans" cxnId="{0DD11CF8-653C-43B5-8940-E15BD08BA00F}">
      <dgm:prSet/>
      <dgm:spPr/>
      <dgm:t>
        <a:bodyPr/>
        <a:lstStyle/>
        <a:p>
          <a:endParaRPr lang="en-US"/>
        </a:p>
      </dgm:t>
    </dgm:pt>
    <dgm:pt modelId="{D0132441-1559-4A5E-B584-BF0FAF3445AB}">
      <dgm:prSet phldr="0" custT="1"/>
      <dgm:spPr/>
      <dgm:t>
        <a:bodyPr/>
        <a:lstStyle/>
        <a:p>
          <a:pPr algn="l" rtl="0"/>
          <a:r>
            <a:rPr lang="en-US" sz="2400" kern="1200" dirty="0">
              <a:latin typeface="Open Sans"/>
              <a:ea typeface="Open Sans"/>
              <a:cs typeface="Open Sans"/>
            </a:rPr>
            <a:t>Fill out the </a:t>
          </a:r>
          <a:r>
            <a:rPr lang="en-US" sz="2400" b="1" kern="1200" dirty="0">
              <a:solidFill>
                <a:srgbClr val="ED1944"/>
              </a:solidFill>
              <a:latin typeface="Open Sans"/>
              <a:ea typeface="Open Sans"/>
              <a:cs typeface="Open Sans"/>
            </a:rPr>
            <a:t>lobby interest form</a:t>
          </a:r>
        </a:p>
      </dgm:t>
    </dgm:pt>
    <dgm:pt modelId="{A70600BA-5F3E-4524-8BC3-84676B2501B1}" type="parTrans" cxnId="{01AABB7E-DAE3-497E-9ED9-529A283D641E}">
      <dgm:prSet/>
      <dgm:spPr/>
      <dgm:t>
        <a:bodyPr/>
        <a:lstStyle/>
        <a:p>
          <a:endParaRPr lang="en-US"/>
        </a:p>
      </dgm:t>
    </dgm:pt>
    <dgm:pt modelId="{FB246F0A-D5C9-4260-9C37-0D240E9540E8}" type="sibTrans" cxnId="{01AABB7E-DAE3-497E-9ED9-529A283D641E}">
      <dgm:prSet/>
      <dgm:spPr/>
      <dgm:t>
        <a:bodyPr/>
        <a:lstStyle/>
        <a:p>
          <a:endParaRPr lang="en-US"/>
        </a:p>
      </dgm:t>
    </dgm:pt>
    <dgm:pt modelId="{6520D9F7-8D2C-422A-8D21-79AE66A5F89D}">
      <dgm:prSet phldr="0"/>
      <dgm:spPr/>
      <dgm:t>
        <a:bodyPr/>
        <a:lstStyle/>
        <a:p>
          <a:pPr rtl="0"/>
          <a:r>
            <a:rPr lang="en-US" b="1" dirty="0">
              <a:solidFill>
                <a:srgbClr val="ED1944"/>
              </a:solidFill>
              <a:latin typeface="Open Sans"/>
              <a:ea typeface="Open Sans"/>
              <a:cs typeface="Open Sans"/>
            </a:rPr>
            <a:t>Receive an email </a:t>
          </a:r>
          <a:r>
            <a:rPr lang="en-US" dirty="0">
              <a:latin typeface="Open Sans"/>
              <a:ea typeface="Open Sans"/>
              <a:cs typeface="Open Sans"/>
            </a:rPr>
            <a:t>with follow-up resources</a:t>
          </a:r>
        </a:p>
      </dgm:t>
    </dgm:pt>
    <dgm:pt modelId="{15D98E2C-F6F4-4B8F-99F6-381ADDF5B94D}" type="parTrans" cxnId="{16E61B55-079E-44F3-BFAD-C6B728610B34}">
      <dgm:prSet/>
      <dgm:spPr/>
      <dgm:t>
        <a:bodyPr/>
        <a:lstStyle/>
        <a:p>
          <a:endParaRPr lang="en-US"/>
        </a:p>
      </dgm:t>
    </dgm:pt>
    <dgm:pt modelId="{ADEEA24C-6BA8-448C-81BC-EAF0F0D7C079}" type="sibTrans" cxnId="{16E61B55-079E-44F3-BFAD-C6B728610B34}">
      <dgm:prSet/>
      <dgm:spPr/>
      <dgm:t>
        <a:bodyPr/>
        <a:lstStyle/>
        <a:p>
          <a:endParaRPr lang="en-US"/>
        </a:p>
      </dgm:t>
    </dgm:pt>
    <dgm:pt modelId="{50D0068F-38C9-4CB9-872B-34C8DAD2F9A7}">
      <dgm:prSet phldr="0" custT="1"/>
      <dgm:spPr/>
      <dgm:t>
        <a:bodyPr/>
        <a:lstStyle/>
        <a:p>
          <a:pPr rtl="0"/>
          <a:r>
            <a:rPr lang="en-US" sz="2000" kern="1200" dirty="0">
              <a:latin typeface="Open Sans"/>
              <a:ea typeface="Open Sans"/>
              <a:cs typeface="Open Sans"/>
            </a:rPr>
            <a:t>We will </a:t>
          </a:r>
          <a:r>
            <a:rPr lang="en-US" sz="2000" b="1" kern="1200" dirty="0">
              <a:solidFill>
                <a:srgbClr val="ED1944"/>
              </a:solidFill>
              <a:latin typeface="Open Sans"/>
              <a:ea typeface="Open Sans"/>
              <a:cs typeface="Open Sans"/>
            </a:rPr>
            <a:t>introduce you via email </a:t>
          </a:r>
          <a:r>
            <a:rPr lang="en-US" sz="2000" kern="1200" dirty="0">
              <a:latin typeface="Open Sans"/>
              <a:ea typeface="Open Sans"/>
              <a:cs typeface="Open Sans"/>
            </a:rPr>
            <a:t>to your lobby team</a:t>
          </a:r>
          <a:endParaRPr lang="en-US" sz="2000" b="0" kern="1200" dirty="0">
            <a:solidFill>
              <a:srgbClr val="ED1944"/>
            </a:solidFill>
            <a:highlight>
              <a:srgbClr val="FFFF00"/>
            </a:highlight>
            <a:latin typeface="Open Sans"/>
            <a:ea typeface="Open Sans"/>
            <a:cs typeface="Open Sans"/>
          </a:endParaRPr>
        </a:p>
      </dgm:t>
    </dgm:pt>
    <dgm:pt modelId="{D0ED6E7C-0C77-460A-948C-E3725EC2B4E5}" type="parTrans" cxnId="{FC9BC775-A585-4194-978D-067C3B4705F2}">
      <dgm:prSet/>
      <dgm:spPr/>
      <dgm:t>
        <a:bodyPr/>
        <a:lstStyle/>
        <a:p>
          <a:endParaRPr lang="en-US"/>
        </a:p>
      </dgm:t>
    </dgm:pt>
    <dgm:pt modelId="{F957993C-9C45-483F-9D02-AB4263EFAF47}" type="sibTrans" cxnId="{FC9BC775-A585-4194-978D-067C3B4705F2}">
      <dgm:prSet/>
      <dgm:spPr/>
      <dgm:t>
        <a:bodyPr/>
        <a:lstStyle/>
        <a:p>
          <a:endParaRPr lang="en-US"/>
        </a:p>
      </dgm:t>
    </dgm:pt>
    <dgm:pt modelId="{F4C3011B-1614-4B9D-8674-156AB46E157F}">
      <dgm:prSet phldr="0"/>
      <dgm:spPr/>
      <dgm:t>
        <a:bodyPr/>
        <a:lstStyle/>
        <a:p>
          <a:pPr rtl="0"/>
          <a:r>
            <a:rPr lang="en-US">
              <a:latin typeface="Open Sans"/>
              <a:ea typeface="Open Sans"/>
              <a:cs typeface="Open Sans"/>
            </a:rPr>
            <a:t>Schedule a 1:1 if you still have questions</a:t>
          </a:r>
        </a:p>
      </dgm:t>
    </dgm:pt>
    <dgm:pt modelId="{138EEAA4-B23F-4582-8A95-DEA7FE4E1E61}" type="sibTrans" cxnId="{16CDAC76-B10D-4F1B-8CF3-AD7F98A70BF6}">
      <dgm:prSet/>
      <dgm:spPr/>
      <dgm:t>
        <a:bodyPr/>
        <a:lstStyle/>
        <a:p>
          <a:endParaRPr lang="en-US"/>
        </a:p>
      </dgm:t>
    </dgm:pt>
    <dgm:pt modelId="{FB335504-92E0-4A27-B4B6-07964FA4D3E2}" type="parTrans" cxnId="{16CDAC76-B10D-4F1B-8CF3-AD7F98A70BF6}">
      <dgm:prSet/>
      <dgm:spPr/>
      <dgm:t>
        <a:bodyPr/>
        <a:lstStyle/>
        <a:p>
          <a:endParaRPr lang="en-US"/>
        </a:p>
      </dgm:t>
    </dgm:pt>
    <dgm:pt modelId="{6F957F5B-44E4-46E4-BD29-590489354CF5}">
      <dgm:prSet phldr="0" custT="1"/>
      <dgm:spPr/>
      <dgm:t>
        <a:bodyPr/>
        <a:lstStyle/>
        <a:p>
          <a:pPr rtl="0"/>
          <a:r>
            <a:rPr lang="en-US" sz="2000" b="0" kern="1200">
              <a:latin typeface="Open Sans"/>
              <a:ea typeface="Open Sans"/>
              <a:cs typeface="Open Sans"/>
            </a:rPr>
            <a:t>If you are already in a RESULTS group, no need to fill out the form</a:t>
          </a:r>
        </a:p>
      </dgm:t>
    </dgm:pt>
    <dgm:pt modelId="{0F2BE36A-C5DA-4949-916D-E7B0CEFFCDE3}" type="parTrans" cxnId="{FCA4DCC5-49B3-445C-988A-EEFEA6C00895}">
      <dgm:prSet/>
      <dgm:spPr/>
      <dgm:t>
        <a:bodyPr/>
        <a:lstStyle/>
        <a:p>
          <a:endParaRPr lang="en-US"/>
        </a:p>
      </dgm:t>
    </dgm:pt>
    <dgm:pt modelId="{EB4F1A6C-9B93-4102-AC86-65AE9D4B5AF4}" type="sibTrans" cxnId="{FCA4DCC5-49B3-445C-988A-EEFEA6C00895}">
      <dgm:prSet/>
      <dgm:spPr/>
      <dgm:t>
        <a:bodyPr/>
        <a:lstStyle/>
        <a:p>
          <a:endParaRPr lang="en-US"/>
        </a:p>
      </dgm:t>
    </dgm:pt>
    <dgm:pt modelId="{FB618388-4F60-43FA-97E4-1E28C79DEABE}" type="pres">
      <dgm:prSet presAssocID="{27AD3475-B57E-47D9-B934-A302A4956F6E}" presName="linearFlow" presStyleCnt="0">
        <dgm:presLayoutVars>
          <dgm:dir/>
          <dgm:animLvl val="lvl"/>
          <dgm:resizeHandles val="exact"/>
        </dgm:presLayoutVars>
      </dgm:prSet>
      <dgm:spPr/>
    </dgm:pt>
    <dgm:pt modelId="{03818035-E694-406E-B8A6-024E146CB18F}" type="pres">
      <dgm:prSet presAssocID="{FE6BE3CF-78B6-4AF8-9A0A-340786142B1A}" presName="composite" presStyleCnt="0"/>
      <dgm:spPr/>
    </dgm:pt>
    <dgm:pt modelId="{28F855DD-69F3-46F5-84BE-29728D876472}" type="pres">
      <dgm:prSet presAssocID="{FE6BE3CF-78B6-4AF8-9A0A-340786142B1A}" presName="parentText" presStyleLbl="alignNode1" presStyleIdx="0" presStyleCnt="3">
        <dgm:presLayoutVars>
          <dgm:chMax val="1"/>
          <dgm:bulletEnabled val="1"/>
        </dgm:presLayoutVars>
      </dgm:prSet>
      <dgm:spPr/>
    </dgm:pt>
    <dgm:pt modelId="{AFEA58F3-FF29-4EDA-80B9-E7EE5D7DB4A8}" type="pres">
      <dgm:prSet presAssocID="{FE6BE3CF-78B6-4AF8-9A0A-340786142B1A}" presName="descendantText" presStyleLbl="alignAcc1" presStyleIdx="0" presStyleCnt="3">
        <dgm:presLayoutVars>
          <dgm:bulletEnabled val="1"/>
        </dgm:presLayoutVars>
      </dgm:prSet>
      <dgm:spPr/>
    </dgm:pt>
    <dgm:pt modelId="{4BD26760-F1E1-4B8C-90DB-F467CB41DEA0}" type="pres">
      <dgm:prSet presAssocID="{CE67B404-7D9E-4657-802B-671E200253DE}" presName="sp" presStyleCnt="0"/>
      <dgm:spPr/>
    </dgm:pt>
    <dgm:pt modelId="{13668284-8D80-490F-A75F-222CAB83CC03}" type="pres">
      <dgm:prSet presAssocID="{C619A90A-EA9F-4DC3-AE9E-752608A41A14}" presName="composite" presStyleCnt="0"/>
      <dgm:spPr/>
    </dgm:pt>
    <dgm:pt modelId="{D90DCE22-D64C-40BB-A3FC-2EB28C556D0D}" type="pres">
      <dgm:prSet presAssocID="{C619A90A-EA9F-4DC3-AE9E-752608A41A14}" presName="parentText" presStyleLbl="alignNode1" presStyleIdx="1" presStyleCnt="3">
        <dgm:presLayoutVars>
          <dgm:chMax val="1"/>
          <dgm:bulletEnabled val="1"/>
        </dgm:presLayoutVars>
      </dgm:prSet>
      <dgm:spPr/>
    </dgm:pt>
    <dgm:pt modelId="{5D348184-624A-4E45-B41D-4606780F09D4}" type="pres">
      <dgm:prSet presAssocID="{C619A90A-EA9F-4DC3-AE9E-752608A41A14}" presName="descendantText" presStyleLbl="alignAcc1" presStyleIdx="1" presStyleCnt="3">
        <dgm:presLayoutVars>
          <dgm:bulletEnabled val="1"/>
        </dgm:presLayoutVars>
      </dgm:prSet>
      <dgm:spPr/>
    </dgm:pt>
    <dgm:pt modelId="{1D0F502C-0AC7-4755-9055-B767C9FCC7FE}" type="pres">
      <dgm:prSet presAssocID="{9AE0BAF7-BDCE-4936-B547-399EB898EB7D}" presName="sp" presStyleCnt="0"/>
      <dgm:spPr/>
    </dgm:pt>
    <dgm:pt modelId="{C57D9125-29CC-47F1-8E42-552B453D1C78}" type="pres">
      <dgm:prSet presAssocID="{C9D83DA1-4FE8-4B6A-BEB9-25D59DADA9EC}" presName="composite" presStyleCnt="0"/>
      <dgm:spPr/>
    </dgm:pt>
    <dgm:pt modelId="{9FD022B2-C1AC-4C4F-9831-9685ED3A5EFE}" type="pres">
      <dgm:prSet presAssocID="{C9D83DA1-4FE8-4B6A-BEB9-25D59DADA9EC}" presName="parentText" presStyleLbl="alignNode1" presStyleIdx="2" presStyleCnt="3">
        <dgm:presLayoutVars>
          <dgm:chMax val="1"/>
          <dgm:bulletEnabled val="1"/>
        </dgm:presLayoutVars>
      </dgm:prSet>
      <dgm:spPr/>
    </dgm:pt>
    <dgm:pt modelId="{9338DE1E-B8EF-4EE3-B8CE-970039579CA5}" type="pres">
      <dgm:prSet presAssocID="{C9D83DA1-4FE8-4B6A-BEB9-25D59DADA9EC}" presName="descendantText" presStyleLbl="alignAcc1" presStyleIdx="2" presStyleCnt="3" custScaleY="147326">
        <dgm:presLayoutVars>
          <dgm:bulletEnabled val="1"/>
        </dgm:presLayoutVars>
      </dgm:prSet>
      <dgm:spPr/>
    </dgm:pt>
  </dgm:ptLst>
  <dgm:cxnLst>
    <dgm:cxn modelId="{9E98932D-327B-4D41-9D2F-CAB943520489}" type="presOf" srcId="{C619A90A-EA9F-4DC3-AE9E-752608A41A14}" destId="{D90DCE22-D64C-40BB-A3FC-2EB28C556D0D}" srcOrd="0" destOrd="0" presId="urn:microsoft.com/office/officeart/2005/8/layout/chevron2"/>
    <dgm:cxn modelId="{B491B74E-67D1-4B45-BE8E-F9BD90B0D888}" type="presOf" srcId="{6F957F5B-44E4-46E4-BD29-590489354CF5}" destId="{9338DE1E-B8EF-4EE3-B8CE-970039579CA5}" srcOrd="0" destOrd="1" presId="urn:microsoft.com/office/officeart/2005/8/layout/chevron2"/>
    <dgm:cxn modelId="{0EF4A374-770C-44C6-B5E1-220FF01DAE7A}" srcId="{27AD3475-B57E-47D9-B934-A302A4956F6E}" destId="{FE6BE3CF-78B6-4AF8-9A0A-340786142B1A}" srcOrd="0" destOrd="0" parTransId="{6A2D290C-5112-4014-B111-8FAFAD1CDDC9}" sibTransId="{CE67B404-7D9E-4657-802B-671E200253DE}"/>
    <dgm:cxn modelId="{16E61B55-079E-44F3-BFAD-C6B728610B34}" srcId="{C619A90A-EA9F-4DC3-AE9E-752608A41A14}" destId="{6520D9F7-8D2C-422A-8D21-79AE66A5F89D}" srcOrd="0" destOrd="0" parTransId="{15D98E2C-F6F4-4B8F-99F6-381ADDF5B94D}" sibTransId="{ADEEA24C-6BA8-448C-81BC-EAF0F0D7C079}"/>
    <dgm:cxn modelId="{FC9BC775-A585-4194-978D-067C3B4705F2}" srcId="{C9D83DA1-4FE8-4B6A-BEB9-25D59DADA9EC}" destId="{50D0068F-38C9-4CB9-872B-34C8DAD2F9A7}" srcOrd="0" destOrd="0" parTransId="{D0ED6E7C-0C77-460A-948C-E3725EC2B4E5}" sibTransId="{F957993C-9C45-483F-9D02-AB4263EFAF47}"/>
    <dgm:cxn modelId="{16CDAC76-B10D-4F1B-8CF3-AD7F98A70BF6}" srcId="{C619A90A-EA9F-4DC3-AE9E-752608A41A14}" destId="{F4C3011B-1614-4B9D-8674-156AB46E157F}" srcOrd="1" destOrd="0" parTransId="{FB335504-92E0-4A27-B4B6-07964FA4D3E2}" sibTransId="{138EEAA4-B23F-4582-8A95-DEA7FE4E1E61}"/>
    <dgm:cxn modelId="{BA02DA57-11A7-4F8D-BA46-528B2EF52417}" srcId="{FE6BE3CF-78B6-4AF8-9A0A-340786142B1A}" destId="{A98DCF55-C9F2-4A5A-B4BD-D216958F245F}" srcOrd="1" destOrd="0" parTransId="{6986D4D9-D461-4CF5-9555-15C34626CFC5}" sibTransId="{C97ECB43-02B3-4136-B3FF-4CEB3241D800}"/>
    <dgm:cxn modelId="{01AABB7E-DAE3-497E-9ED9-529A283D641E}" srcId="{FE6BE3CF-78B6-4AF8-9A0A-340786142B1A}" destId="{D0132441-1559-4A5E-B584-BF0FAF3445AB}" srcOrd="0" destOrd="0" parTransId="{A70600BA-5F3E-4524-8BC3-84676B2501B1}" sibTransId="{FB246F0A-D5C9-4260-9C37-0D240E9540E8}"/>
    <dgm:cxn modelId="{A0471388-DC83-48A0-A2CA-539823DEB181}" type="presOf" srcId="{C9D83DA1-4FE8-4B6A-BEB9-25D59DADA9EC}" destId="{9FD022B2-C1AC-4C4F-9831-9685ED3A5EFE}" srcOrd="0" destOrd="0" presId="urn:microsoft.com/office/officeart/2005/8/layout/chevron2"/>
    <dgm:cxn modelId="{38B1378E-A821-4247-A907-E7CCA3B616F0}" type="presOf" srcId="{FE6BE3CF-78B6-4AF8-9A0A-340786142B1A}" destId="{28F855DD-69F3-46F5-84BE-29728D876472}" srcOrd="0" destOrd="0" presId="urn:microsoft.com/office/officeart/2005/8/layout/chevron2"/>
    <dgm:cxn modelId="{DB43B6A9-0AB1-4181-B517-7AB8C667EC28}" type="presOf" srcId="{D0132441-1559-4A5E-B584-BF0FAF3445AB}" destId="{AFEA58F3-FF29-4EDA-80B9-E7EE5D7DB4A8}" srcOrd="0" destOrd="0" presId="urn:microsoft.com/office/officeart/2005/8/layout/chevron2"/>
    <dgm:cxn modelId="{E264B7AD-C124-44EA-ADE6-CC68E4E53A0B}" type="presOf" srcId="{27AD3475-B57E-47D9-B934-A302A4956F6E}" destId="{FB618388-4F60-43FA-97E4-1E28C79DEABE}" srcOrd="0" destOrd="0" presId="urn:microsoft.com/office/officeart/2005/8/layout/chevron2"/>
    <dgm:cxn modelId="{FCA4DCC5-49B3-445C-988A-EEFEA6C00895}" srcId="{C9D83DA1-4FE8-4B6A-BEB9-25D59DADA9EC}" destId="{6F957F5B-44E4-46E4-BD29-590489354CF5}" srcOrd="1" destOrd="0" parTransId="{0F2BE36A-C5DA-4949-916D-E7B0CEFFCDE3}" sibTransId="{EB4F1A6C-9B93-4102-AC86-65AE9D4B5AF4}"/>
    <dgm:cxn modelId="{6DC58BC8-4EF6-47E5-B379-40913BEFC321}" type="presOf" srcId="{6520D9F7-8D2C-422A-8D21-79AE66A5F89D}" destId="{5D348184-624A-4E45-B41D-4606780F09D4}" srcOrd="0" destOrd="0" presId="urn:microsoft.com/office/officeart/2005/8/layout/chevron2"/>
    <dgm:cxn modelId="{D18622CD-86B4-4590-A71E-FE484844B063}" type="presOf" srcId="{A98DCF55-C9F2-4A5A-B4BD-D216958F245F}" destId="{AFEA58F3-FF29-4EDA-80B9-E7EE5D7DB4A8}" srcOrd="0" destOrd="1" presId="urn:microsoft.com/office/officeart/2005/8/layout/chevron2"/>
    <dgm:cxn modelId="{C379C5DB-DBC8-4402-91AE-02C1719EBCD2}" srcId="{27AD3475-B57E-47D9-B934-A302A4956F6E}" destId="{C619A90A-EA9F-4DC3-AE9E-752608A41A14}" srcOrd="1" destOrd="0" parTransId="{B9833E59-DA86-48F6-98D9-7D5FE0019002}" sibTransId="{9AE0BAF7-BDCE-4936-B547-399EB898EB7D}"/>
    <dgm:cxn modelId="{5756CCE0-F8F6-49D4-A464-3DBCAF3A5117}" type="presOf" srcId="{50D0068F-38C9-4CB9-872B-34C8DAD2F9A7}" destId="{9338DE1E-B8EF-4EE3-B8CE-970039579CA5}" srcOrd="0" destOrd="0" presId="urn:microsoft.com/office/officeart/2005/8/layout/chevron2"/>
    <dgm:cxn modelId="{0DD11CF8-653C-43B5-8940-E15BD08BA00F}" srcId="{27AD3475-B57E-47D9-B934-A302A4956F6E}" destId="{C9D83DA1-4FE8-4B6A-BEB9-25D59DADA9EC}" srcOrd="2" destOrd="0" parTransId="{B30A51E9-BD64-4A65-8968-4ABEA691280A}" sibTransId="{B6E63FE6-0720-4B63-B801-70A923998CF6}"/>
    <dgm:cxn modelId="{7D7839FC-EF16-480D-BA8B-B4B3EF28E13F}" type="presOf" srcId="{F4C3011B-1614-4B9D-8674-156AB46E157F}" destId="{5D348184-624A-4E45-B41D-4606780F09D4}" srcOrd="0" destOrd="1" presId="urn:microsoft.com/office/officeart/2005/8/layout/chevron2"/>
    <dgm:cxn modelId="{0241EE6E-C97D-44C0-ADB6-7435E426A117}" type="presParOf" srcId="{FB618388-4F60-43FA-97E4-1E28C79DEABE}" destId="{03818035-E694-406E-B8A6-024E146CB18F}" srcOrd="0" destOrd="0" presId="urn:microsoft.com/office/officeart/2005/8/layout/chevron2"/>
    <dgm:cxn modelId="{C1CC89EB-B950-49A1-9221-34547F723626}" type="presParOf" srcId="{03818035-E694-406E-B8A6-024E146CB18F}" destId="{28F855DD-69F3-46F5-84BE-29728D876472}" srcOrd="0" destOrd="0" presId="urn:microsoft.com/office/officeart/2005/8/layout/chevron2"/>
    <dgm:cxn modelId="{A3E4FF16-7057-4BD6-B513-172F7431DBE0}" type="presParOf" srcId="{03818035-E694-406E-B8A6-024E146CB18F}" destId="{AFEA58F3-FF29-4EDA-80B9-E7EE5D7DB4A8}" srcOrd="1" destOrd="0" presId="urn:microsoft.com/office/officeart/2005/8/layout/chevron2"/>
    <dgm:cxn modelId="{B526999D-99A8-458C-9DD5-2FD944C78215}" type="presParOf" srcId="{FB618388-4F60-43FA-97E4-1E28C79DEABE}" destId="{4BD26760-F1E1-4B8C-90DB-F467CB41DEA0}" srcOrd="1" destOrd="0" presId="urn:microsoft.com/office/officeart/2005/8/layout/chevron2"/>
    <dgm:cxn modelId="{C07F1032-996E-4727-B62C-122559CB96D1}" type="presParOf" srcId="{FB618388-4F60-43FA-97E4-1E28C79DEABE}" destId="{13668284-8D80-490F-A75F-222CAB83CC03}" srcOrd="2" destOrd="0" presId="urn:microsoft.com/office/officeart/2005/8/layout/chevron2"/>
    <dgm:cxn modelId="{14A6725A-82DA-4A03-8894-BD09C4E65381}" type="presParOf" srcId="{13668284-8D80-490F-A75F-222CAB83CC03}" destId="{D90DCE22-D64C-40BB-A3FC-2EB28C556D0D}" srcOrd="0" destOrd="0" presId="urn:microsoft.com/office/officeart/2005/8/layout/chevron2"/>
    <dgm:cxn modelId="{245C7B78-AA27-480A-9949-E24AAEC4FC99}" type="presParOf" srcId="{13668284-8D80-490F-A75F-222CAB83CC03}" destId="{5D348184-624A-4E45-B41D-4606780F09D4}" srcOrd="1" destOrd="0" presId="urn:microsoft.com/office/officeart/2005/8/layout/chevron2"/>
    <dgm:cxn modelId="{4311C474-5A60-4941-95FE-5440F24FAE11}" type="presParOf" srcId="{FB618388-4F60-43FA-97E4-1E28C79DEABE}" destId="{1D0F502C-0AC7-4755-9055-B767C9FCC7FE}" srcOrd="3" destOrd="0" presId="urn:microsoft.com/office/officeart/2005/8/layout/chevron2"/>
    <dgm:cxn modelId="{3B7609BD-93E1-4A9E-88A7-32503F11DB5C}" type="presParOf" srcId="{FB618388-4F60-43FA-97E4-1E28C79DEABE}" destId="{C57D9125-29CC-47F1-8E42-552B453D1C78}" srcOrd="4" destOrd="0" presId="urn:microsoft.com/office/officeart/2005/8/layout/chevron2"/>
    <dgm:cxn modelId="{A8143BDE-4522-4337-9988-425E419ABBF6}" type="presParOf" srcId="{C57D9125-29CC-47F1-8E42-552B453D1C78}" destId="{9FD022B2-C1AC-4C4F-9831-9685ED3A5EFE}" srcOrd="0" destOrd="0" presId="urn:microsoft.com/office/officeart/2005/8/layout/chevron2"/>
    <dgm:cxn modelId="{0915E079-2A14-4DFA-A894-A30A81591AF5}" type="presParOf" srcId="{C57D9125-29CC-47F1-8E42-552B453D1C78}" destId="{9338DE1E-B8EF-4EE3-B8CE-970039579C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F2C4C-F21C-417B-8764-1F71AA7E1A2D}">
      <dsp:nvSpPr>
        <dsp:cNvPr id="0" name=""/>
        <dsp:cNvSpPr/>
      </dsp:nvSpPr>
      <dsp:spPr>
        <a:xfrm>
          <a:off x="0" y="606325"/>
          <a:ext cx="2375296" cy="14251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Open Sans" pitchFamily="2" charset="0"/>
              <a:ea typeface="Open Sans" pitchFamily="2" charset="0"/>
              <a:cs typeface="Open Sans" pitchFamily="2" charset="0"/>
            </a:rPr>
            <a:t>Build relationship</a:t>
          </a:r>
        </a:p>
      </dsp:txBody>
      <dsp:txXfrm>
        <a:off x="0" y="606325"/>
        <a:ext cx="2375296" cy="1425177"/>
      </dsp:txXfrm>
    </dsp:sp>
    <dsp:sp modelId="{DE63F283-EFB2-4645-88B8-55175E5087FB}">
      <dsp:nvSpPr>
        <dsp:cNvPr id="0" name=""/>
        <dsp:cNvSpPr/>
      </dsp:nvSpPr>
      <dsp:spPr>
        <a:xfrm>
          <a:off x="2612826" y="606325"/>
          <a:ext cx="2375296" cy="14251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Open Sans" pitchFamily="2" charset="0"/>
              <a:ea typeface="Open Sans" pitchFamily="2" charset="0"/>
              <a:cs typeface="Open Sans" pitchFamily="2" charset="0"/>
            </a:rPr>
            <a:t>Introduce group as resource</a:t>
          </a:r>
        </a:p>
      </dsp:txBody>
      <dsp:txXfrm>
        <a:off x="2612826" y="606325"/>
        <a:ext cx="2375296" cy="1425177"/>
      </dsp:txXfrm>
    </dsp:sp>
    <dsp:sp modelId="{2250FC46-24F6-4639-8A70-264BCA4C83ED}">
      <dsp:nvSpPr>
        <dsp:cNvPr id="0" name=""/>
        <dsp:cNvSpPr/>
      </dsp:nvSpPr>
      <dsp:spPr>
        <a:xfrm>
          <a:off x="5225652" y="606325"/>
          <a:ext cx="2375296" cy="14251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Open Sans" pitchFamily="2" charset="0"/>
              <a:ea typeface="Open Sans" pitchFamily="2" charset="0"/>
              <a:cs typeface="Open Sans" pitchFamily="2" charset="0"/>
            </a:rPr>
            <a:t>Prove community cares</a:t>
          </a:r>
        </a:p>
      </dsp:txBody>
      <dsp:txXfrm>
        <a:off x="5225652" y="606325"/>
        <a:ext cx="2375296" cy="1425177"/>
      </dsp:txXfrm>
    </dsp:sp>
    <dsp:sp modelId="{BD0E4EEE-4B03-496E-B476-E1DE36C84247}">
      <dsp:nvSpPr>
        <dsp:cNvPr id="0" name=""/>
        <dsp:cNvSpPr/>
      </dsp:nvSpPr>
      <dsp:spPr>
        <a:xfrm>
          <a:off x="0" y="2269033"/>
          <a:ext cx="2375296" cy="14251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Open Sans" pitchFamily="2" charset="0"/>
              <a:ea typeface="Open Sans" pitchFamily="2" charset="0"/>
              <a:cs typeface="Open Sans" pitchFamily="2" charset="0"/>
            </a:rPr>
            <a:t>Educate on issues</a:t>
          </a:r>
        </a:p>
      </dsp:txBody>
      <dsp:txXfrm>
        <a:off x="0" y="2269033"/>
        <a:ext cx="2375296" cy="1425177"/>
      </dsp:txXfrm>
    </dsp:sp>
    <dsp:sp modelId="{DABDD718-B81D-45C5-8300-F865DF62B18D}">
      <dsp:nvSpPr>
        <dsp:cNvPr id="0" name=""/>
        <dsp:cNvSpPr/>
      </dsp:nvSpPr>
      <dsp:spPr>
        <a:xfrm>
          <a:off x="2612826" y="2269033"/>
          <a:ext cx="2375296" cy="14251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Open Sans" pitchFamily="2" charset="0"/>
              <a:ea typeface="Open Sans" pitchFamily="2" charset="0"/>
              <a:cs typeface="Open Sans" pitchFamily="2" charset="0"/>
            </a:rPr>
            <a:t>Gather intel</a:t>
          </a:r>
        </a:p>
      </dsp:txBody>
      <dsp:txXfrm>
        <a:off x="2612826" y="2269033"/>
        <a:ext cx="2375296" cy="1425177"/>
      </dsp:txXfrm>
    </dsp:sp>
    <dsp:sp modelId="{31E03608-6C03-43C0-8269-2B81D08A6400}">
      <dsp:nvSpPr>
        <dsp:cNvPr id="0" name=""/>
        <dsp:cNvSpPr/>
      </dsp:nvSpPr>
      <dsp:spPr>
        <a:xfrm>
          <a:off x="5225652" y="2269033"/>
          <a:ext cx="2375296" cy="14251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Open Sans" pitchFamily="2" charset="0"/>
              <a:ea typeface="Open Sans" pitchFamily="2" charset="0"/>
              <a:cs typeface="Open Sans" pitchFamily="2" charset="0"/>
            </a:rPr>
            <a:t>Get commitment</a:t>
          </a:r>
        </a:p>
      </dsp:txBody>
      <dsp:txXfrm>
        <a:off x="5225652" y="2269033"/>
        <a:ext cx="2375296" cy="1425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D6D8E-C088-411B-B50E-FA4BEB332A71}">
      <dsp:nvSpPr>
        <dsp:cNvPr id="0" name=""/>
        <dsp:cNvSpPr/>
      </dsp:nvSpPr>
      <dsp:spPr>
        <a:xfrm>
          <a:off x="661689" y="0"/>
          <a:ext cx="7499150" cy="436483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FEEFD-B139-41A0-95F1-FF0366033751}">
      <dsp:nvSpPr>
        <dsp:cNvPr id="0" name=""/>
        <dsp:cNvSpPr/>
      </dsp:nvSpPr>
      <dsp:spPr>
        <a:xfrm>
          <a:off x="107" y="1309449"/>
          <a:ext cx="1291070" cy="1745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Opponent</a:t>
          </a:r>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711200" rtl="0">
            <a:lnSpc>
              <a:spcPct val="90000"/>
            </a:lnSpc>
            <a:spcBef>
              <a:spcPct val="0"/>
            </a:spcBef>
            <a:spcAft>
              <a:spcPct val="35000"/>
            </a:spcAft>
            <a:buNone/>
          </a:pPr>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dsp:txBody>
      <dsp:txXfrm>
        <a:off x="63132" y="1372474"/>
        <a:ext cx="1165020" cy="1619882"/>
      </dsp:txXfrm>
    </dsp:sp>
    <dsp:sp modelId="{20B3E689-B5E9-4524-B077-7B31A6954997}">
      <dsp:nvSpPr>
        <dsp:cNvPr id="0" name=""/>
        <dsp:cNvSpPr/>
      </dsp:nvSpPr>
      <dsp:spPr>
        <a:xfrm>
          <a:off x="1506356" y="1309449"/>
          <a:ext cx="1291070" cy="1745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Neutral</a:t>
          </a:r>
          <a:endParaRPr lang="en-US"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711200" rtl="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0</a:t>
          </a:r>
        </a:p>
      </dsp:txBody>
      <dsp:txXfrm>
        <a:off x="1569381" y="1372474"/>
        <a:ext cx="1165020" cy="1619882"/>
      </dsp:txXfrm>
    </dsp:sp>
    <dsp:sp modelId="{BD5B86F8-AB4C-459B-A577-FCBC1DB3931A}">
      <dsp:nvSpPr>
        <dsp:cNvPr id="0" name=""/>
        <dsp:cNvSpPr/>
      </dsp:nvSpPr>
      <dsp:spPr>
        <a:xfrm>
          <a:off x="3012605" y="1309449"/>
          <a:ext cx="1291070" cy="1745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Supporter</a:t>
          </a:r>
        </a:p>
        <a:p>
          <a:pPr marL="0" lvl="0" indent="0" algn="ctr" defTabSz="71120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dsp:txBody>
      <dsp:txXfrm>
        <a:off x="3075630" y="1372474"/>
        <a:ext cx="1165020" cy="1619882"/>
      </dsp:txXfrm>
    </dsp:sp>
    <dsp:sp modelId="{C03280F3-35F5-4437-9449-79E4DD6DAE71}">
      <dsp:nvSpPr>
        <dsp:cNvPr id="0" name=""/>
        <dsp:cNvSpPr/>
      </dsp:nvSpPr>
      <dsp:spPr>
        <a:xfrm>
          <a:off x="4518854" y="1309449"/>
          <a:ext cx="1291070" cy="1745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Advocate</a:t>
          </a:r>
        </a:p>
        <a:p>
          <a:pPr marL="0" lvl="0" indent="0" algn="ctr" defTabSz="711200" rtl="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dsp:txBody>
      <dsp:txXfrm>
        <a:off x="4581879" y="1372474"/>
        <a:ext cx="1165020" cy="1619882"/>
      </dsp:txXfrm>
    </dsp:sp>
    <dsp:sp modelId="{BD4DC6AC-EEDC-4591-949A-C9E087225869}">
      <dsp:nvSpPr>
        <dsp:cNvPr id="0" name=""/>
        <dsp:cNvSpPr/>
      </dsp:nvSpPr>
      <dsp:spPr>
        <a:xfrm>
          <a:off x="6025103" y="1309449"/>
          <a:ext cx="1291070" cy="1745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Leader</a:t>
          </a:r>
        </a:p>
        <a:p>
          <a:pPr marL="0" lvl="0" indent="0" algn="ctr" defTabSz="71120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dsp:txBody>
      <dsp:txXfrm>
        <a:off x="6088128" y="1372474"/>
        <a:ext cx="1165020" cy="1619882"/>
      </dsp:txXfrm>
    </dsp:sp>
    <dsp:sp modelId="{E5B20E3A-A097-4B79-94F1-834EBE4560D8}">
      <dsp:nvSpPr>
        <dsp:cNvPr id="0" name=""/>
        <dsp:cNvSpPr/>
      </dsp:nvSpPr>
      <dsp:spPr>
        <a:xfrm>
          <a:off x="7531351" y="1309449"/>
          <a:ext cx="1291070" cy="1745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Champion</a:t>
          </a:r>
        </a:p>
        <a:p>
          <a:pPr marL="0" lvl="0" indent="0" algn="ctr" defTabSz="711200" rtl="0">
            <a:lnSpc>
              <a:spcPct val="90000"/>
            </a:lnSpc>
            <a:spcBef>
              <a:spcPct val="0"/>
            </a:spcBef>
            <a:spcAft>
              <a:spcPct val="35000"/>
            </a:spcAft>
            <a:buNone/>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r>
            <a:rPr lang="en-US" sz="1600" kern="1200" dirty="0">
              <a:latin typeface="Open Sans" panose="020B0606030504020204" pitchFamily="34" charset="0"/>
              <a:ea typeface="Open Sans" panose="020B0606030504020204" pitchFamily="34" charset="0"/>
              <a:cs typeface="Open Sans" panose="020B0606030504020204" pitchFamily="34" charset="0"/>
            </a:rPr>
            <a:t> </a:t>
          </a:r>
        </a:p>
      </dsp:txBody>
      <dsp:txXfrm>
        <a:off x="7594376" y="1372474"/>
        <a:ext cx="1165020" cy="1619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DFE09-53D8-41DC-8F9F-D8FF9D280B63}">
      <dsp:nvSpPr>
        <dsp:cNvPr id="0" name=""/>
        <dsp:cNvSpPr/>
      </dsp:nvSpPr>
      <dsp:spPr>
        <a:xfrm>
          <a:off x="0" y="1161"/>
          <a:ext cx="7014322" cy="72846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Open Sans"/>
              <a:ea typeface="Open Sans"/>
              <a:cs typeface="Open Sans"/>
            </a:rPr>
            <a:t>Sample Meeting Agenda</a:t>
          </a:r>
        </a:p>
      </dsp:txBody>
      <dsp:txXfrm>
        <a:off x="35561" y="36722"/>
        <a:ext cx="6943200" cy="657340"/>
      </dsp:txXfrm>
    </dsp:sp>
    <dsp:sp modelId="{ED83905E-74F8-4E4C-AF29-E21BDDBF7FC2}">
      <dsp:nvSpPr>
        <dsp:cNvPr id="0" name=""/>
        <dsp:cNvSpPr/>
      </dsp:nvSpPr>
      <dsp:spPr>
        <a:xfrm>
          <a:off x="0" y="747218"/>
          <a:ext cx="7014322" cy="72846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Open Sans"/>
              <a:ea typeface="Open Sans"/>
              <a:cs typeface="Open Sans"/>
            </a:rPr>
            <a:t>1) Introductions</a:t>
          </a:r>
        </a:p>
      </dsp:txBody>
      <dsp:txXfrm>
        <a:off x="35561" y="782779"/>
        <a:ext cx="6943200" cy="657340"/>
      </dsp:txXfrm>
    </dsp:sp>
    <dsp:sp modelId="{D49161FC-836F-415B-B770-F5D283C2A253}">
      <dsp:nvSpPr>
        <dsp:cNvPr id="0" name=""/>
        <dsp:cNvSpPr/>
      </dsp:nvSpPr>
      <dsp:spPr>
        <a:xfrm>
          <a:off x="0" y="1486548"/>
          <a:ext cx="7014322" cy="72846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Open Sans"/>
              <a:ea typeface="Open Sans"/>
              <a:cs typeface="Open Sans"/>
            </a:rPr>
            <a:t>2) Thank you</a:t>
          </a:r>
        </a:p>
      </dsp:txBody>
      <dsp:txXfrm>
        <a:off x="35561" y="1522109"/>
        <a:ext cx="6943200" cy="657340"/>
      </dsp:txXfrm>
    </dsp:sp>
    <dsp:sp modelId="{D20ABD6B-E932-4DB5-8F02-9CD436367DB9}">
      <dsp:nvSpPr>
        <dsp:cNvPr id="0" name=""/>
        <dsp:cNvSpPr/>
      </dsp:nvSpPr>
      <dsp:spPr>
        <a:xfrm>
          <a:off x="0" y="2229241"/>
          <a:ext cx="7014322" cy="72846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Open Sans"/>
              <a:ea typeface="Open Sans"/>
              <a:cs typeface="Open Sans"/>
            </a:rPr>
            <a:t>2) Personal Story </a:t>
          </a:r>
        </a:p>
      </dsp:txBody>
      <dsp:txXfrm>
        <a:off x="35561" y="2264802"/>
        <a:ext cx="6943200" cy="657340"/>
      </dsp:txXfrm>
    </dsp:sp>
    <dsp:sp modelId="{19E88869-7C0C-4A7A-84DC-E73F7E208993}">
      <dsp:nvSpPr>
        <dsp:cNvPr id="0" name=""/>
        <dsp:cNvSpPr/>
      </dsp:nvSpPr>
      <dsp:spPr>
        <a:xfrm>
          <a:off x="0" y="2971934"/>
          <a:ext cx="7014322" cy="72846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Open Sans"/>
              <a:ea typeface="Open Sans"/>
              <a:cs typeface="Open Sans"/>
            </a:rPr>
            <a:t>3) Overview of the issue(s)</a:t>
          </a:r>
        </a:p>
      </dsp:txBody>
      <dsp:txXfrm>
        <a:off x="35561" y="3007495"/>
        <a:ext cx="6943200" cy="657340"/>
      </dsp:txXfrm>
    </dsp:sp>
    <dsp:sp modelId="{9DAE0E73-030B-4CD7-A2B0-512BE3DB2F3E}">
      <dsp:nvSpPr>
        <dsp:cNvPr id="0" name=""/>
        <dsp:cNvSpPr/>
      </dsp:nvSpPr>
      <dsp:spPr>
        <a:xfrm>
          <a:off x="0" y="3714628"/>
          <a:ext cx="7014322" cy="72846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Open Sans"/>
              <a:ea typeface="Open Sans"/>
              <a:cs typeface="Open Sans"/>
            </a:rPr>
            <a:t>4) Call to action: “Will you support __________?”</a:t>
          </a:r>
        </a:p>
      </dsp:txBody>
      <dsp:txXfrm>
        <a:off x="35561" y="3750189"/>
        <a:ext cx="6943200" cy="657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F2C4C-F21C-417B-8764-1F71AA7E1A2D}">
      <dsp:nvSpPr>
        <dsp:cNvPr id="0" name=""/>
        <dsp:cNvSpPr/>
      </dsp:nvSpPr>
      <dsp:spPr>
        <a:xfrm>
          <a:off x="0" y="606325"/>
          <a:ext cx="2375296" cy="14251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Open Sans" pitchFamily="2" charset="0"/>
              <a:ea typeface="Open Sans" pitchFamily="2" charset="0"/>
              <a:cs typeface="Open Sans" pitchFamily="2" charset="0"/>
            </a:rPr>
            <a:t>Attendee</a:t>
          </a:r>
        </a:p>
      </dsp:txBody>
      <dsp:txXfrm>
        <a:off x="0" y="606325"/>
        <a:ext cx="2375296" cy="1425177"/>
      </dsp:txXfrm>
    </dsp:sp>
    <dsp:sp modelId="{6A813B65-C5DB-41BA-A2E2-8A15C87B96CF}">
      <dsp:nvSpPr>
        <dsp:cNvPr id="0" name=""/>
        <dsp:cNvSpPr/>
      </dsp:nvSpPr>
      <dsp:spPr>
        <a:xfrm>
          <a:off x="2612826" y="606325"/>
          <a:ext cx="2375296" cy="14251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Open Sans" pitchFamily="2" charset="0"/>
              <a:ea typeface="Open Sans" pitchFamily="2" charset="0"/>
              <a:cs typeface="Open Sans" pitchFamily="2" charset="0"/>
            </a:rPr>
            <a:t>Notetaker</a:t>
          </a:r>
        </a:p>
      </dsp:txBody>
      <dsp:txXfrm>
        <a:off x="2612826" y="606325"/>
        <a:ext cx="2375296" cy="1425177"/>
      </dsp:txXfrm>
    </dsp:sp>
    <dsp:sp modelId="{E73223AB-EE68-4C07-A703-938D8F0DF779}">
      <dsp:nvSpPr>
        <dsp:cNvPr id="0" name=""/>
        <dsp:cNvSpPr/>
      </dsp:nvSpPr>
      <dsp:spPr>
        <a:xfrm>
          <a:off x="5225652" y="606325"/>
          <a:ext cx="2375296" cy="14251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1"/>
              </a:solidFill>
              <a:latin typeface="Open Sans" pitchFamily="2" charset="0"/>
              <a:ea typeface="Open Sans" pitchFamily="2" charset="0"/>
              <a:cs typeface="Open Sans" pitchFamily="2" charset="0"/>
            </a:rPr>
            <a:t>Timekeeper</a:t>
          </a:r>
        </a:p>
      </dsp:txBody>
      <dsp:txXfrm>
        <a:off x="5225652" y="606325"/>
        <a:ext cx="2375296" cy="1425177"/>
      </dsp:txXfrm>
    </dsp:sp>
    <dsp:sp modelId="{902DD10A-8D27-4D8B-BB81-1A0EBAAECDF0}">
      <dsp:nvSpPr>
        <dsp:cNvPr id="0" name=""/>
        <dsp:cNvSpPr/>
      </dsp:nvSpPr>
      <dsp:spPr>
        <a:xfrm>
          <a:off x="0" y="2269033"/>
          <a:ext cx="2375296" cy="14251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Open Sans" pitchFamily="2" charset="0"/>
              <a:ea typeface="Open Sans" pitchFamily="2" charset="0"/>
              <a:cs typeface="Open Sans" pitchFamily="2" charset="0"/>
            </a:rPr>
            <a:t>Facilitator</a:t>
          </a:r>
        </a:p>
      </dsp:txBody>
      <dsp:txXfrm>
        <a:off x="0" y="2269033"/>
        <a:ext cx="2375296" cy="1425177"/>
      </dsp:txXfrm>
    </dsp:sp>
    <dsp:sp modelId="{1D1235E3-BDE5-4AF6-96BD-A6A0606200B3}">
      <dsp:nvSpPr>
        <dsp:cNvPr id="0" name=""/>
        <dsp:cNvSpPr/>
      </dsp:nvSpPr>
      <dsp:spPr>
        <a:xfrm>
          <a:off x="2612826" y="2269033"/>
          <a:ext cx="2375296" cy="14251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1"/>
              </a:solidFill>
              <a:latin typeface="Open Sans" pitchFamily="2" charset="0"/>
              <a:ea typeface="Open Sans" pitchFamily="2" charset="0"/>
              <a:cs typeface="Open Sans" pitchFamily="2" charset="0"/>
            </a:rPr>
            <a:t>Issue overview</a:t>
          </a:r>
        </a:p>
      </dsp:txBody>
      <dsp:txXfrm>
        <a:off x="2612826" y="2269033"/>
        <a:ext cx="2375296" cy="1425177"/>
      </dsp:txXfrm>
    </dsp:sp>
    <dsp:sp modelId="{38359DDD-D97D-4D76-84A5-4D7F67D88BB6}">
      <dsp:nvSpPr>
        <dsp:cNvPr id="0" name=""/>
        <dsp:cNvSpPr/>
      </dsp:nvSpPr>
      <dsp:spPr>
        <a:xfrm>
          <a:off x="5225652" y="2269033"/>
          <a:ext cx="2375296" cy="14251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1"/>
              </a:solidFill>
              <a:latin typeface="Open Sans" pitchFamily="2" charset="0"/>
              <a:ea typeface="Open Sans" pitchFamily="2" charset="0"/>
              <a:cs typeface="Open Sans" pitchFamily="2" charset="0"/>
            </a:rPr>
            <a:t>Personal share</a:t>
          </a:r>
        </a:p>
      </dsp:txBody>
      <dsp:txXfrm>
        <a:off x="5225652" y="2269033"/>
        <a:ext cx="2375296" cy="1425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855DD-69F3-46F5-84BE-29728D876472}">
      <dsp:nvSpPr>
        <dsp:cNvPr id="0" name=""/>
        <dsp:cNvSpPr/>
      </dsp:nvSpPr>
      <dsp:spPr>
        <a:xfrm rot="5400000">
          <a:off x="-191007" y="195319"/>
          <a:ext cx="1273380" cy="8913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latin typeface="Open Sans"/>
              <a:ea typeface="Open Sans"/>
              <a:cs typeface="Open Sans"/>
            </a:rPr>
            <a:t>Step 1</a:t>
          </a:r>
        </a:p>
      </dsp:txBody>
      <dsp:txXfrm rot="-5400000">
        <a:off x="0" y="449995"/>
        <a:ext cx="891366" cy="382014"/>
      </dsp:txXfrm>
    </dsp:sp>
    <dsp:sp modelId="{AFEA58F3-FF29-4EDA-80B9-E7EE5D7DB4A8}">
      <dsp:nvSpPr>
        <dsp:cNvPr id="0" name=""/>
        <dsp:cNvSpPr/>
      </dsp:nvSpPr>
      <dsp:spPr>
        <a:xfrm rot="5400000">
          <a:off x="4012397" y="-3116719"/>
          <a:ext cx="827697" cy="70697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latin typeface="Open Sans"/>
              <a:ea typeface="Open Sans"/>
              <a:cs typeface="Open Sans"/>
            </a:rPr>
            <a:t>Fill out the </a:t>
          </a:r>
          <a:r>
            <a:rPr lang="en-US" sz="2400" b="1" kern="1200" dirty="0">
              <a:solidFill>
                <a:srgbClr val="ED1944"/>
              </a:solidFill>
              <a:latin typeface="Open Sans"/>
              <a:ea typeface="Open Sans"/>
              <a:cs typeface="Open Sans"/>
            </a:rPr>
            <a:t>lobby interest form</a:t>
          </a:r>
        </a:p>
        <a:p>
          <a:pPr marL="228600" lvl="1" indent="-228600" algn="l" defTabSz="889000">
            <a:lnSpc>
              <a:spcPct val="90000"/>
            </a:lnSpc>
            <a:spcBef>
              <a:spcPct val="0"/>
            </a:spcBef>
            <a:spcAft>
              <a:spcPct val="15000"/>
            </a:spcAft>
            <a:buChar char="•"/>
          </a:pPr>
          <a:r>
            <a:rPr lang="en-US" sz="2000" kern="1200">
              <a:latin typeface="Open Sans"/>
              <a:ea typeface="Open Sans"/>
              <a:cs typeface="Open Sans"/>
            </a:rPr>
            <a:t>Questions? Email Alicia @ </a:t>
          </a:r>
          <a:r>
            <a:rPr lang="en-US" sz="2000" kern="1200">
              <a:latin typeface="Open Sans"/>
              <a:ea typeface="Open Sans"/>
              <a:cs typeface="Open Sans"/>
              <a:hlinkClick xmlns:r="http://schemas.openxmlformats.org/officeDocument/2006/relationships" r:id="rId1"/>
            </a:rPr>
            <a:t>astromberg@results.org</a:t>
          </a:r>
          <a:endParaRPr lang="en-US" sz="2000" kern="1200">
            <a:latin typeface="Open Sans"/>
            <a:ea typeface="Open Sans"/>
            <a:cs typeface="Open Sans"/>
          </a:endParaRPr>
        </a:p>
      </dsp:txBody>
      <dsp:txXfrm rot="-5400000">
        <a:off x="891367" y="44716"/>
        <a:ext cx="7029354" cy="746887"/>
      </dsp:txXfrm>
    </dsp:sp>
    <dsp:sp modelId="{D90DCE22-D64C-40BB-A3FC-2EB28C556D0D}">
      <dsp:nvSpPr>
        <dsp:cNvPr id="0" name=""/>
        <dsp:cNvSpPr/>
      </dsp:nvSpPr>
      <dsp:spPr>
        <a:xfrm rot="5400000">
          <a:off x="-191007" y="1281865"/>
          <a:ext cx="1273380" cy="8913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latin typeface="Open Sans"/>
              <a:ea typeface="Open Sans"/>
              <a:cs typeface="Open Sans"/>
            </a:rPr>
            <a:t>Step 2</a:t>
          </a:r>
        </a:p>
      </dsp:txBody>
      <dsp:txXfrm rot="-5400000">
        <a:off x="0" y="1536541"/>
        <a:ext cx="891366" cy="382014"/>
      </dsp:txXfrm>
    </dsp:sp>
    <dsp:sp modelId="{5D348184-624A-4E45-B41D-4606780F09D4}">
      <dsp:nvSpPr>
        <dsp:cNvPr id="0" name=""/>
        <dsp:cNvSpPr/>
      </dsp:nvSpPr>
      <dsp:spPr>
        <a:xfrm rot="5400000">
          <a:off x="4012397" y="-2030172"/>
          <a:ext cx="827697" cy="70697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solidFill>
                <a:srgbClr val="ED1944"/>
              </a:solidFill>
              <a:latin typeface="Open Sans"/>
              <a:ea typeface="Open Sans"/>
              <a:cs typeface="Open Sans"/>
            </a:rPr>
            <a:t>Receive an email </a:t>
          </a:r>
          <a:r>
            <a:rPr lang="en-US" sz="2100" kern="1200" dirty="0">
              <a:latin typeface="Open Sans"/>
              <a:ea typeface="Open Sans"/>
              <a:cs typeface="Open Sans"/>
            </a:rPr>
            <a:t>with follow-up resources</a:t>
          </a:r>
        </a:p>
        <a:p>
          <a:pPr marL="228600" lvl="1" indent="-228600" algn="l" defTabSz="933450" rtl="0">
            <a:lnSpc>
              <a:spcPct val="90000"/>
            </a:lnSpc>
            <a:spcBef>
              <a:spcPct val="0"/>
            </a:spcBef>
            <a:spcAft>
              <a:spcPct val="15000"/>
            </a:spcAft>
            <a:buChar char="•"/>
          </a:pPr>
          <a:r>
            <a:rPr lang="en-US" sz="2100" kern="1200">
              <a:latin typeface="Open Sans"/>
              <a:ea typeface="Open Sans"/>
              <a:cs typeface="Open Sans"/>
            </a:rPr>
            <a:t>Schedule a 1:1 if you still have questions</a:t>
          </a:r>
        </a:p>
      </dsp:txBody>
      <dsp:txXfrm rot="-5400000">
        <a:off x="891367" y="1131263"/>
        <a:ext cx="7029354" cy="746887"/>
      </dsp:txXfrm>
    </dsp:sp>
    <dsp:sp modelId="{9FD022B2-C1AC-4C4F-9831-9685ED3A5EFE}">
      <dsp:nvSpPr>
        <dsp:cNvPr id="0" name=""/>
        <dsp:cNvSpPr/>
      </dsp:nvSpPr>
      <dsp:spPr>
        <a:xfrm rot="5400000">
          <a:off x="-191007" y="2564269"/>
          <a:ext cx="1273380" cy="8913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latin typeface="Open Sans"/>
              <a:ea typeface="Open Sans"/>
              <a:cs typeface="Open Sans"/>
            </a:rPr>
            <a:t>Step 3</a:t>
          </a:r>
        </a:p>
      </dsp:txBody>
      <dsp:txXfrm rot="-5400000">
        <a:off x="0" y="2818945"/>
        <a:ext cx="891366" cy="382014"/>
      </dsp:txXfrm>
    </dsp:sp>
    <dsp:sp modelId="{9338DE1E-B8EF-4EE3-B8CE-970039579CA5}">
      <dsp:nvSpPr>
        <dsp:cNvPr id="0" name=""/>
        <dsp:cNvSpPr/>
      </dsp:nvSpPr>
      <dsp:spPr>
        <a:xfrm rot="5400000">
          <a:off x="3816539" y="-747768"/>
          <a:ext cx="1219413" cy="70697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latin typeface="Open Sans"/>
              <a:ea typeface="Open Sans"/>
              <a:cs typeface="Open Sans"/>
            </a:rPr>
            <a:t>We will </a:t>
          </a:r>
          <a:r>
            <a:rPr lang="en-US" sz="2000" b="1" kern="1200" dirty="0">
              <a:solidFill>
                <a:srgbClr val="ED1944"/>
              </a:solidFill>
              <a:latin typeface="Open Sans"/>
              <a:ea typeface="Open Sans"/>
              <a:cs typeface="Open Sans"/>
            </a:rPr>
            <a:t>introduce you via email </a:t>
          </a:r>
          <a:r>
            <a:rPr lang="en-US" sz="2000" kern="1200" dirty="0">
              <a:latin typeface="Open Sans"/>
              <a:ea typeface="Open Sans"/>
              <a:cs typeface="Open Sans"/>
            </a:rPr>
            <a:t>to your lobby team</a:t>
          </a:r>
          <a:endParaRPr lang="en-US" sz="2000" b="0" kern="1200" dirty="0">
            <a:solidFill>
              <a:srgbClr val="ED1944"/>
            </a:solidFill>
            <a:highlight>
              <a:srgbClr val="FFFF00"/>
            </a:highlight>
            <a:latin typeface="Open Sans"/>
            <a:ea typeface="Open Sans"/>
            <a:cs typeface="Open Sans"/>
          </a:endParaRPr>
        </a:p>
        <a:p>
          <a:pPr marL="228600" lvl="1" indent="-228600" algn="l" defTabSz="889000" rtl="0">
            <a:lnSpc>
              <a:spcPct val="90000"/>
            </a:lnSpc>
            <a:spcBef>
              <a:spcPct val="0"/>
            </a:spcBef>
            <a:spcAft>
              <a:spcPct val="15000"/>
            </a:spcAft>
            <a:buChar char="•"/>
          </a:pPr>
          <a:r>
            <a:rPr lang="en-US" sz="2000" b="0" kern="1200">
              <a:latin typeface="Open Sans"/>
              <a:ea typeface="Open Sans"/>
              <a:cs typeface="Open Sans"/>
            </a:rPr>
            <a:t>If you are already in a RESULTS group, no need to fill out the form</a:t>
          </a:r>
        </a:p>
      </dsp:txBody>
      <dsp:txXfrm rot="-5400000">
        <a:off x="891367" y="2236931"/>
        <a:ext cx="7010232" cy="11003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dirty="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2/22/2024</a:t>
            </a:fld>
            <a:endParaRPr lang="en-US" sz="1100" dirty="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dirty="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2/22/2024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dirty="0"/>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1</a:t>
            </a:fld>
            <a:endParaRPr lang="en-US" dirty="0"/>
          </a:p>
        </p:txBody>
      </p:sp>
    </p:spTree>
    <p:extLst>
      <p:ext uri="{BB962C8B-B14F-4D97-AF65-F5344CB8AC3E}">
        <p14:creationId xmlns:p14="http://schemas.microsoft.com/office/powerpoint/2010/main" val="295145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13</a:t>
            </a:fld>
            <a:endParaRPr lang="en-US"/>
          </a:p>
        </p:txBody>
      </p:sp>
    </p:spTree>
    <p:extLst>
      <p:ext uri="{BB962C8B-B14F-4D97-AF65-F5344CB8AC3E}">
        <p14:creationId xmlns:p14="http://schemas.microsoft.com/office/powerpoint/2010/main" val="222295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14</a:t>
            </a:fld>
            <a:endParaRPr lang="en-US"/>
          </a:p>
        </p:txBody>
      </p:sp>
    </p:spTree>
    <p:extLst>
      <p:ext uri="{BB962C8B-B14F-4D97-AF65-F5344CB8AC3E}">
        <p14:creationId xmlns:p14="http://schemas.microsoft.com/office/powerpoint/2010/main" val="115493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15</a:t>
            </a:fld>
            <a:endParaRPr lang="en-US"/>
          </a:p>
        </p:txBody>
      </p:sp>
    </p:spTree>
    <p:extLst>
      <p:ext uri="{BB962C8B-B14F-4D97-AF65-F5344CB8AC3E}">
        <p14:creationId xmlns:p14="http://schemas.microsoft.com/office/powerpoint/2010/main" val="259913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Helvetica Neue"/>
                <a:ea typeface="Helvetica Neue"/>
                <a:cs typeface="Helvetica Neue"/>
                <a:sym typeface="Helvetica Neue"/>
              </a:rPr>
              <a:t>The question is how is the battle going? </a:t>
            </a:r>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16</a:t>
            </a:fld>
            <a:endParaRPr lang="en-US"/>
          </a:p>
        </p:txBody>
      </p:sp>
    </p:spTree>
    <p:extLst>
      <p:ext uri="{BB962C8B-B14F-4D97-AF65-F5344CB8AC3E}">
        <p14:creationId xmlns:p14="http://schemas.microsoft.com/office/powerpoint/2010/main" val="228402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Joining a group in your community </a:t>
            </a:r>
          </a:p>
          <a:p>
            <a:r>
              <a:rPr lang="en-US">
                <a:cs typeface="Calibri"/>
              </a:rPr>
              <a:t>these are not ALL of the roles – sample size </a:t>
            </a:r>
          </a:p>
        </p:txBody>
      </p:sp>
      <p:sp>
        <p:nvSpPr>
          <p:cNvPr id="4" name="Slide Number Placeholder 3"/>
          <p:cNvSpPr>
            <a:spLocks noGrp="1"/>
          </p:cNvSpPr>
          <p:nvPr>
            <p:ph type="sldNum" sz="quarter" idx="5"/>
          </p:nvPr>
        </p:nvSpPr>
        <p:spPr/>
        <p:txBody>
          <a:bodyPr/>
          <a:lstStyle/>
          <a:p>
            <a:fld id="{B4C0A012-6833-4702-861A-20C31DE991F6}" type="slidenum">
              <a:rPr lang="en-US" smtClean="0"/>
              <a:t>19</a:t>
            </a:fld>
            <a:endParaRPr lang="en-US"/>
          </a:p>
        </p:txBody>
      </p:sp>
    </p:spTree>
    <p:extLst>
      <p:ext uri="{BB962C8B-B14F-4D97-AF65-F5344CB8AC3E}">
        <p14:creationId xmlns:p14="http://schemas.microsoft.com/office/powerpoint/2010/main" val="40432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Helvetica Neue"/>
                <a:ea typeface="Helvetica Neue"/>
                <a:cs typeface="Helvetica Neue"/>
                <a:sym typeface="Helvetica Neue"/>
              </a:rPr>
              <a:t>The question is how is the battle going? </a:t>
            </a:r>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20</a:t>
            </a:fld>
            <a:endParaRPr lang="en-US"/>
          </a:p>
        </p:txBody>
      </p:sp>
    </p:spTree>
    <p:extLst>
      <p:ext uri="{BB962C8B-B14F-4D97-AF65-F5344CB8AC3E}">
        <p14:creationId xmlns:p14="http://schemas.microsoft.com/office/powerpoint/2010/main" val="1280277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21</a:t>
            </a:fld>
            <a:endParaRPr lang="en-US"/>
          </a:p>
        </p:txBody>
      </p:sp>
    </p:spTree>
    <p:extLst>
      <p:ext uri="{BB962C8B-B14F-4D97-AF65-F5344CB8AC3E}">
        <p14:creationId xmlns:p14="http://schemas.microsoft.com/office/powerpoint/2010/main" val="387993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900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23</a:t>
            </a:fld>
            <a:endParaRPr lang="en-US"/>
          </a:p>
        </p:txBody>
      </p:sp>
    </p:spTree>
    <p:extLst>
      <p:ext uri="{BB962C8B-B14F-4D97-AF65-F5344CB8AC3E}">
        <p14:creationId xmlns:p14="http://schemas.microsoft.com/office/powerpoint/2010/main" val="191572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Helvetica Neue"/>
                <a:ea typeface="Helvetica Neue"/>
                <a:cs typeface="Helvetica Neue"/>
                <a:sym typeface="Helvetica Neue"/>
              </a:rPr>
              <a:t>The question is how is the battle going? </a:t>
            </a:r>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24</a:t>
            </a:fld>
            <a:endParaRPr lang="en-US"/>
          </a:p>
        </p:txBody>
      </p:sp>
    </p:spTree>
    <p:extLst>
      <p:ext uri="{BB962C8B-B14F-4D97-AF65-F5344CB8AC3E}">
        <p14:creationId xmlns:p14="http://schemas.microsoft.com/office/powerpoint/2010/main" val="198290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0A012-6833-4702-861A-20C31DE991F6}" type="slidenum">
              <a:rPr lang="en-US" smtClean="0"/>
              <a:t>2</a:t>
            </a:fld>
            <a:endParaRPr lang="en-US"/>
          </a:p>
        </p:txBody>
      </p:sp>
    </p:spTree>
    <p:extLst>
      <p:ext uri="{BB962C8B-B14F-4D97-AF65-F5344CB8AC3E}">
        <p14:creationId xmlns:p14="http://schemas.microsoft.com/office/powerpoint/2010/main" val="4185775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25</a:t>
            </a:fld>
            <a:endParaRPr lang="en-US"/>
          </a:p>
        </p:txBody>
      </p:sp>
    </p:spTree>
    <p:extLst>
      <p:ext uri="{BB962C8B-B14F-4D97-AF65-F5344CB8AC3E}">
        <p14:creationId xmlns:p14="http://schemas.microsoft.com/office/powerpoint/2010/main" val="87192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30</a:t>
            </a:fld>
            <a:endParaRPr lang="en-US"/>
          </a:p>
        </p:txBody>
      </p:sp>
    </p:spTree>
    <p:extLst>
      <p:ext uri="{BB962C8B-B14F-4D97-AF65-F5344CB8AC3E}">
        <p14:creationId xmlns:p14="http://schemas.microsoft.com/office/powerpoint/2010/main" val="329429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Helvetica Neue"/>
                <a:ea typeface="Helvetica Neue"/>
                <a:cs typeface="Helvetica Neue"/>
                <a:sym typeface="Helvetica Neue"/>
              </a:rPr>
              <a:t>The question is how is the battle going? </a:t>
            </a:r>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31</a:t>
            </a:fld>
            <a:endParaRPr lang="en-US"/>
          </a:p>
        </p:txBody>
      </p:sp>
    </p:spTree>
    <p:extLst>
      <p:ext uri="{BB962C8B-B14F-4D97-AF65-F5344CB8AC3E}">
        <p14:creationId xmlns:p14="http://schemas.microsoft.com/office/powerpoint/2010/main" val="3726907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71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Helvetica Neue"/>
                <a:ea typeface="Helvetica Neue"/>
                <a:cs typeface="Helvetica Neue"/>
                <a:sym typeface="Helvetica Neue"/>
              </a:rPr>
              <a:t>The question is how is the battle going? </a:t>
            </a:r>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33</a:t>
            </a:fld>
            <a:endParaRPr lang="en-US"/>
          </a:p>
        </p:txBody>
      </p:sp>
    </p:spTree>
    <p:extLst>
      <p:ext uri="{BB962C8B-B14F-4D97-AF65-F5344CB8AC3E}">
        <p14:creationId xmlns:p14="http://schemas.microsoft.com/office/powerpoint/2010/main" val="3573702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37</a:t>
            </a:fld>
            <a:endParaRPr lang="en-US"/>
          </a:p>
        </p:txBody>
      </p:sp>
    </p:spTree>
    <p:extLst>
      <p:ext uri="{BB962C8B-B14F-4D97-AF65-F5344CB8AC3E}">
        <p14:creationId xmlns:p14="http://schemas.microsoft.com/office/powerpoint/2010/main" val="115771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Helvetica Neue"/>
                <a:ea typeface="Helvetica Neue"/>
                <a:cs typeface="Helvetica Neue"/>
                <a:sym typeface="Helvetica Neue"/>
              </a:rPr>
              <a:t>The question is how is the battle going? </a:t>
            </a:r>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5</a:t>
            </a:fld>
            <a:endParaRPr lang="en-US"/>
          </a:p>
        </p:txBody>
      </p:sp>
    </p:spTree>
    <p:extLst>
      <p:ext uri="{BB962C8B-B14F-4D97-AF65-F5344CB8AC3E}">
        <p14:creationId xmlns:p14="http://schemas.microsoft.com/office/powerpoint/2010/main" val="6079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way to approach this engaging statement is that you can catch the attention of policymakers because it is unusual to have such powerful evidence that policies can make such an impact. T</a:t>
            </a:r>
            <a:r>
              <a:rPr lang="en-US">
                <a:ea typeface="Calibri"/>
                <a:cs typeface="Calibri"/>
              </a:rPr>
              <a:t>he CTC is effective in lifting out children of poverty – in fact, Columbia University researchers found that a</a:t>
            </a:r>
            <a:r>
              <a:rPr lang="en-US" sz="1800">
                <a:solidFill>
                  <a:srgbClr val="000000"/>
                </a:solidFill>
                <a:effectLst/>
                <a:latin typeface="Open Sans" panose="020B0606030504020204" pitchFamily="34" charset="0"/>
                <a:ea typeface="Open Sans" panose="020B0606030504020204" pitchFamily="34" charset="0"/>
              </a:rPr>
              <a:t>fter the monthly payments started in July 2021, nearly 4 million children were kept from poverty each month. </a:t>
            </a:r>
            <a:endParaRPr lang="en-US">
              <a:ea typeface="Calibri"/>
              <a:cs typeface="Calibri"/>
            </a:endParaRPr>
          </a:p>
          <a:p>
            <a:endParaRPr lang="en-US">
              <a:ea typeface="Calibri"/>
              <a:cs typeface="Calibri"/>
            </a:endParaRPr>
          </a:p>
          <a:p>
            <a:r>
              <a:rPr lang="en-US">
                <a:effectLst/>
                <a:latin typeface="Helvetica Neue" panose="02000503000000020004" pitchFamily="2" charset="0"/>
              </a:rPr>
              <a:t>CTC and EITC have allowed more people to move out of poverty than any other program besides Social Security (5.3 million people in 2020)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16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way to approach this engaging statement is that you can catch the attention of policymakers because it is unusual to have such powerful evidence that policies can make such an impact. T</a:t>
            </a:r>
            <a:r>
              <a:rPr lang="en-US">
                <a:ea typeface="Calibri"/>
                <a:cs typeface="Calibri"/>
              </a:rPr>
              <a:t>he CTC is effective in lifting out children of poverty – in fact, Columbia University researchers found that a</a:t>
            </a:r>
            <a:r>
              <a:rPr lang="en-US" sz="1800">
                <a:solidFill>
                  <a:srgbClr val="000000"/>
                </a:solidFill>
                <a:effectLst/>
                <a:latin typeface="Open Sans" panose="020B0606030504020204" pitchFamily="34" charset="0"/>
                <a:ea typeface="Open Sans" panose="020B0606030504020204" pitchFamily="34" charset="0"/>
              </a:rPr>
              <a:t>fter the monthly payments started in July 2021, nearly 4 million children were kept from poverty each month. </a:t>
            </a:r>
            <a:endParaRPr lang="en-US">
              <a:ea typeface="Calibri"/>
              <a:cs typeface="Calibri"/>
            </a:endParaRPr>
          </a:p>
          <a:p>
            <a:endParaRPr lang="en-US">
              <a:ea typeface="Calibri"/>
              <a:cs typeface="Calibri"/>
            </a:endParaRPr>
          </a:p>
          <a:p>
            <a:r>
              <a:rPr lang="en-US">
                <a:effectLst/>
                <a:latin typeface="Helvetica Neue" panose="02000503000000020004" pitchFamily="2" charset="0"/>
              </a:rPr>
              <a:t>CTC and EITC have allowed more people to move out of poverty than any other program besides Social Security (5.3 million people in 2020)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92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Joining a group in your community </a:t>
            </a:r>
          </a:p>
          <a:p>
            <a:r>
              <a:rPr lang="en-US">
                <a:cs typeface="Calibri"/>
              </a:rPr>
              <a:t>these are not ALL of the roles – sample size </a:t>
            </a:r>
          </a:p>
        </p:txBody>
      </p:sp>
      <p:sp>
        <p:nvSpPr>
          <p:cNvPr id="4" name="Slide Number Placeholder 3"/>
          <p:cNvSpPr>
            <a:spLocks noGrp="1"/>
          </p:cNvSpPr>
          <p:nvPr>
            <p:ph type="sldNum" sz="quarter" idx="5"/>
          </p:nvPr>
        </p:nvSpPr>
        <p:spPr/>
        <p:txBody>
          <a:bodyPr/>
          <a:lstStyle/>
          <a:p>
            <a:fld id="{B4C0A012-6833-4702-861A-20C31DE991F6}" type="slidenum">
              <a:rPr lang="en-US" smtClean="0"/>
              <a:t>8</a:t>
            </a:fld>
            <a:endParaRPr lang="en-US"/>
          </a:p>
        </p:txBody>
      </p:sp>
    </p:spTree>
    <p:extLst>
      <p:ext uri="{BB962C8B-B14F-4D97-AF65-F5344CB8AC3E}">
        <p14:creationId xmlns:p14="http://schemas.microsoft.com/office/powerpoint/2010/main" val="353348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Helvetica Neue"/>
                <a:ea typeface="Helvetica Neue"/>
                <a:cs typeface="Helvetica Neue"/>
                <a:sym typeface="Helvetica Neue"/>
              </a:rPr>
              <a:t>The question is how is the battle going? </a:t>
            </a:r>
            <a:endParaRPr lang="en-US"/>
          </a:p>
        </p:txBody>
      </p:sp>
      <p:sp>
        <p:nvSpPr>
          <p:cNvPr id="4" name="Slide Number Placeholder 3"/>
          <p:cNvSpPr>
            <a:spLocks noGrp="1"/>
          </p:cNvSpPr>
          <p:nvPr>
            <p:ph type="sldNum" sz="quarter" idx="5"/>
          </p:nvPr>
        </p:nvSpPr>
        <p:spPr/>
        <p:txBody>
          <a:bodyPr/>
          <a:lstStyle/>
          <a:p>
            <a:fld id="{F2A7BDF2-4A34-4B27-8FB8-A1399C1844FC}" type="slidenum">
              <a:rPr lang="en-US" smtClean="0"/>
              <a:t>10</a:t>
            </a:fld>
            <a:endParaRPr lang="en-US"/>
          </a:p>
        </p:txBody>
      </p:sp>
    </p:spTree>
    <p:extLst>
      <p:ext uri="{BB962C8B-B14F-4D97-AF65-F5344CB8AC3E}">
        <p14:creationId xmlns:p14="http://schemas.microsoft.com/office/powerpoint/2010/main" val="73569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11</a:t>
            </a:fld>
            <a:endParaRPr lang="en-US"/>
          </a:p>
        </p:txBody>
      </p:sp>
    </p:spTree>
    <p:extLst>
      <p:ext uri="{BB962C8B-B14F-4D97-AF65-F5344CB8AC3E}">
        <p14:creationId xmlns:p14="http://schemas.microsoft.com/office/powerpoint/2010/main" val="350412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12</a:t>
            </a:fld>
            <a:endParaRPr lang="en-US"/>
          </a:p>
        </p:txBody>
      </p:sp>
    </p:spTree>
    <p:extLst>
      <p:ext uri="{BB962C8B-B14F-4D97-AF65-F5344CB8AC3E}">
        <p14:creationId xmlns:p14="http://schemas.microsoft.com/office/powerpoint/2010/main" val="379161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dirty="0">
                <a:solidFill>
                  <a:schemeClr val="bg1"/>
                </a:solidFill>
                <a:latin typeface="Open Sans" pitchFamily="2" charset="0"/>
                <a:ea typeface="Open Sans" pitchFamily="2" charset="0"/>
                <a:cs typeface="Open Sans" pitchFamily="2" charset="0"/>
              </a:rPr>
              <a:t>/</a:t>
            </a:r>
            <a:r>
              <a:rPr lang="en-US" sz="1800" b="1" baseline="0" dirty="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dirty="0">
                <a:solidFill>
                  <a:schemeClr val="bg1"/>
                </a:solidFill>
                <a:latin typeface="Open Sans" pitchFamily="2" charset="0"/>
                <a:ea typeface="Open Sans" pitchFamily="2" charset="0"/>
                <a:cs typeface="Open Sans" pitchFamily="2" charset="0"/>
              </a:rPr>
              <a:t>@</a:t>
            </a:r>
            <a:r>
              <a:rPr lang="en-US" sz="1800" b="1" baseline="0" dirty="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dirty="0">
                <a:solidFill>
                  <a:schemeClr val="bg1"/>
                </a:solidFill>
                <a:latin typeface="Open Sans" pitchFamily="2" charset="0"/>
                <a:ea typeface="Open Sans" pitchFamily="2" charset="0"/>
                <a:cs typeface="Open Sans" pitchFamily="2" charset="0"/>
              </a:rPr>
              <a:t>@</a:t>
            </a:r>
            <a:r>
              <a:rPr lang="en-US" b="1" baseline="0" dirty="0">
                <a:solidFill>
                  <a:schemeClr val="bg1"/>
                </a:solidFill>
                <a:latin typeface="Open Sans" pitchFamily="2" charset="0"/>
                <a:ea typeface="Open Sans" pitchFamily="2" charset="0"/>
                <a:cs typeface="Open Sans" pitchFamily="2" charset="0"/>
              </a:rPr>
              <a:t>voices4results</a:t>
            </a:r>
            <a:endParaRPr lang="en-US" b="1" dirty="0">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dirty="0">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dirty="0"/>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dirty="0">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tint val="75000"/>
                  </a:schemeClr>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dirty="0"/>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results.org/wp-content/uploads/ChampionScale.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results.org/volunteers/lobby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results.org/volunteers/lobbyin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hyperlink" Target="https://results.org/volunteers/lobby-leave-behind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results.org/raise-your-voice-u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hyperlink" Target="https://results.org/raise-your-voice-globa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8" Type="http://schemas.openxmlformats.org/officeDocument/2006/relationships/hyperlink" Target="https://results.org/wp-content/uploads/Powerful-Speaking.pdf" TargetMode="External"/><Relationship Id="rId3" Type="http://schemas.openxmlformats.org/officeDocument/2006/relationships/hyperlink" Target="https://results.org/wp-content/uploads/Meet-with-Congress-and-Staff-2.pdf" TargetMode="External"/><Relationship Id="rId7" Type="http://schemas.openxmlformats.org/officeDocument/2006/relationships/hyperlink" Target="https://results.org/wp-content/uploads/ChampionScale.pdf" TargetMode="External"/><Relationship Id="rId12" Type="http://schemas.openxmlformats.org/officeDocument/2006/relationships/hyperlink" Target="https://results.org/raise-your-voice-globa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docs.google.com/spreadsheets/d/1QF2HKawtGx1kYYfYwGibPpKKnFs0jmX5-RxcpWyEpsk/edit#gid=2081581321" TargetMode="External"/><Relationship Id="rId11" Type="http://schemas.openxmlformats.org/officeDocument/2006/relationships/hyperlink" Target="https://results.org/raise-your-voice-us" TargetMode="External"/><Relationship Id="rId5" Type="http://schemas.openxmlformats.org/officeDocument/2006/relationships/hyperlink" Target="https://results.org/volunteers/legislator-lookup" TargetMode="External"/><Relationship Id="rId10" Type="http://schemas.openxmlformats.org/officeDocument/2006/relationships/hyperlink" Target="https://results.org/wp-content/uploads/EPIC-Worksheet.pdf" TargetMode="External"/><Relationship Id="rId4" Type="http://schemas.openxmlformats.org/officeDocument/2006/relationships/hyperlink" Target="https://results.org/volunteers/lobbying" TargetMode="External"/><Relationship Id="rId9" Type="http://schemas.openxmlformats.org/officeDocument/2006/relationships/hyperlink" Target="https://results.org/volunteers/laser-talk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CFD-743A-A2F2-4D18-894E20DB6B94}"/>
              </a:ext>
            </a:extLst>
          </p:cNvPr>
          <p:cNvSpPr>
            <a:spLocks noGrp="1"/>
          </p:cNvSpPr>
          <p:nvPr>
            <p:ph type="title"/>
          </p:nvPr>
        </p:nvSpPr>
        <p:spPr>
          <a:xfrm>
            <a:off x="457200" y="3629932"/>
            <a:ext cx="8229600" cy="857250"/>
          </a:xfrm>
        </p:spPr>
        <p:txBody>
          <a:bodyPr/>
          <a:lstStyle/>
          <a:p>
            <a:r>
              <a:rPr lang="en-US" dirty="0"/>
              <a:t>Lobby 101 Training</a:t>
            </a:r>
          </a:p>
        </p:txBody>
      </p:sp>
    </p:spTree>
    <p:extLst>
      <p:ext uri="{BB962C8B-B14F-4D97-AF65-F5344CB8AC3E}">
        <p14:creationId xmlns:p14="http://schemas.microsoft.com/office/powerpoint/2010/main" val="406919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8A5A2-10AB-ECB1-E8A9-FB643F9BA846}"/>
              </a:ext>
            </a:extLst>
          </p:cNvPr>
          <p:cNvSpPr>
            <a:spLocks noGrp="1"/>
          </p:cNvSpPr>
          <p:nvPr>
            <p:ph type="title"/>
          </p:nvPr>
        </p:nvSpPr>
        <p:spPr/>
        <p:txBody>
          <a:bodyPr/>
          <a:lstStyle/>
          <a:p>
            <a:r>
              <a:rPr lang="en-US" dirty="0"/>
              <a:t>Set up the meeting</a:t>
            </a:r>
          </a:p>
        </p:txBody>
      </p:sp>
    </p:spTree>
    <p:extLst>
      <p:ext uri="{BB962C8B-B14F-4D97-AF65-F5344CB8AC3E}">
        <p14:creationId xmlns:p14="http://schemas.microsoft.com/office/powerpoint/2010/main" val="413480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Identify your target</a:t>
            </a:r>
            <a:endParaRPr lang="en-US" dirty="0">
              <a:solidFill>
                <a:schemeClr val="tx2"/>
              </a:solidFill>
            </a:endParaRPr>
          </a:p>
        </p:txBody>
      </p:sp>
      <p:sp>
        <p:nvSpPr>
          <p:cNvPr id="4" name="TextBox 3">
            <a:extLst>
              <a:ext uri="{FF2B5EF4-FFF2-40B4-BE49-F238E27FC236}">
                <a16:creationId xmlns:a16="http://schemas.microsoft.com/office/drawing/2014/main" id="{546BD470-0D59-8451-7C93-8EAF393AFA35}"/>
              </a:ext>
            </a:extLst>
          </p:cNvPr>
          <p:cNvSpPr txBox="1"/>
          <p:nvPr/>
        </p:nvSpPr>
        <p:spPr>
          <a:xfrm>
            <a:off x="557150" y="1387903"/>
            <a:ext cx="6023759" cy="3354765"/>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1" indent="-342900">
              <a:buFont typeface="Wingdings"/>
              <a:buChar char="ü"/>
            </a:pPr>
            <a:r>
              <a:rPr lang="en-US" sz="2800" dirty="0">
                <a:solidFill>
                  <a:srgbClr val="000000"/>
                </a:solidFill>
                <a:latin typeface="Open Sans" pitchFamily="2" charset="0"/>
                <a:ea typeface="Open Sans" pitchFamily="2" charset="0"/>
                <a:cs typeface="Open Sans" pitchFamily="2" charset="0"/>
              </a:rPr>
              <a:t>Which member of Congress?</a:t>
            </a:r>
          </a:p>
          <a:p>
            <a:pPr lvl="1"/>
            <a:endParaRPr lang="en-US" sz="2800" dirty="0">
              <a:latin typeface="Open Sans" pitchFamily="2" charset="0"/>
              <a:ea typeface="Open Sans" pitchFamily="2" charset="0"/>
              <a:cs typeface="Open Sans" pitchFamily="2" charset="0"/>
            </a:endParaRPr>
          </a:p>
          <a:p>
            <a:pPr marL="685800" lvl="1" indent="-342900">
              <a:buFont typeface="Wingdings"/>
              <a:buChar char="ü"/>
            </a:pPr>
            <a:r>
              <a:rPr lang="en-US" sz="2800" dirty="0">
                <a:solidFill>
                  <a:srgbClr val="000000"/>
                </a:solidFill>
                <a:latin typeface="Open Sans" pitchFamily="2" charset="0"/>
                <a:ea typeface="Open Sans" pitchFamily="2" charset="0"/>
                <a:cs typeface="Open Sans" pitchFamily="2" charset="0"/>
              </a:rPr>
              <a:t>What issue(s) will you cover?</a:t>
            </a:r>
          </a:p>
          <a:p>
            <a:pPr lvl="1"/>
            <a:endParaRPr lang="en-US" sz="2800" dirty="0">
              <a:solidFill>
                <a:srgbClr val="000000"/>
              </a:solidFill>
              <a:latin typeface="Open Sans" pitchFamily="2" charset="0"/>
              <a:ea typeface="Open Sans" pitchFamily="2" charset="0"/>
              <a:cs typeface="Open Sans" pitchFamily="2" charset="0"/>
            </a:endParaRPr>
          </a:p>
          <a:p>
            <a:pPr marL="685800" lvl="1" indent="-342900">
              <a:buFont typeface="Wingdings"/>
              <a:buChar char="ü"/>
            </a:pPr>
            <a:r>
              <a:rPr lang="en-US" sz="2800" dirty="0">
                <a:solidFill>
                  <a:srgbClr val="000000"/>
                </a:solidFill>
                <a:latin typeface="Open Sans" pitchFamily="2" charset="0"/>
                <a:ea typeface="Open Sans" pitchFamily="2" charset="0"/>
                <a:cs typeface="Open Sans" pitchFamily="2" charset="0"/>
              </a:rPr>
              <a:t>Face to face or with staff? </a:t>
            </a:r>
          </a:p>
          <a:p>
            <a:pPr lvl="1"/>
            <a:endParaRPr lang="en-US" sz="2800" dirty="0">
              <a:solidFill>
                <a:srgbClr val="000000"/>
              </a:solidFill>
              <a:latin typeface="Open Sans" pitchFamily="2" charset="0"/>
              <a:ea typeface="Open Sans" pitchFamily="2" charset="0"/>
              <a:cs typeface="Open Sans" pitchFamily="2" charset="0"/>
            </a:endParaRPr>
          </a:p>
          <a:p>
            <a:pPr marL="685800" lvl="1" indent="-342900">
              <a:buFont typeface="Wingdings"/>
              <a:buChar char="ü"/>
            </a:pPr>
            <a:r>
              <a:rPr lang="en-US" sz="2800" dirty="0">
                <a:solidFill>
                  <a:srgbClr val="000000"/>
                </a:solidFill>
                <a:latin typeface="Open Sans" pitchFamily="2" charset="0"/>
                <a:ea typeface="Open Sans" pitchFamily="2" charset="0"/>
                <a:cs typeface="Open Sans" pitchFamily="2" charset="0"/>
              </a:rPr>
              <a:t>In district? Virtual?  </a:t>
            </a:r>
            <a:endParaRPr lang="en-US" sz="1200" dirty="0">
              <a:latin typeface="Open Sans" pitchFamily="2" charset="0"/>
              <a:ea typeface="Open Sans" pitchFamily="2" charset="0"/>
              <a:cs typeface="Open Sans" pitchFamily="2" charset="0"/>
            </a:endParaRPr>
          </a:p>
          <a:p>
            <a:pPr marL="685800" lvl="1" indent="-342900">
              <a:buFont typeface="Wingdings"/>
              <a:buChar char="ü"/>
            </a:pPr>
            <a:endParaRPr lang="en-US" sz="1600" dirty="0">
              <a:solidFill>
                <a:srgbClr val="000000"/>
              </a:solidFill>
              <a:latin typeface="Open Sans"/>
              <a:ea typeface="Open Sans"/>
              <a:cs typeface="Calibri"/>
            </a:endParaRPr>
          </a:p>
        </p:txBody>
      </p:sp>
      <p:sp>
        <p:nvSpPr>
          <p:cNvPr id="3" name="Slide Number Placeholder 2">
            <a:extLst>
              <a:ext uri="{FF2B5EF4-FFF2-40B4-BE49-F238E27FC236}">
                <a16:creationId xmlns:a16="http://schemas.microsoft.com/office/drawing/2014/main" id="{EF109F85-B952-51F5-AF5B-912C30C1C903}"/>
              </a:ext>
            </a:extLst>
          </p:cNvPr>
          <p:cNvSpPr>
            <a:spLocks noGrp="1"/>
          </p:cNvSpPr>
          <p:nvPr>
            <p:ph type="sldNum" sz="quarter" idx="12"/>
          </p:nvPr>
        </p:nvSpPr>
        <p:spPr/>
        <p:txBody>
          <a:bodyPr/>
          <a:lstStyle/>
          <a:p>
            <a:fld id="{307E6868-079E-1649-B8D1-459B42CE4DE3}" type="slidenum">
              <a:rPr lang="en-US" smtClean="0"/>
              <a:t>11</a:t>
            </a:fld>
            <a:endParaRPr lang="en-US"/>
          </a:p>
        </p:txBody>
      </p:sp>
    </p:spTree>
    <p:extLst>
      <p:ext uri="{BB962C8B-B14F-4D97-AF65-F5344CB8AC3E}">
        <p14:creationId xmlns:p14="http://schemas.microsoft.com/office/powerpoint/2010/main" val="386379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Champion Scale</a:t>
            </a:r>
            <a:endParaRPr lang="en-US" dirty="0">
              <a:solidFill>
                <a:schemeClr val="tx2"/>
              </a:solidFill>
            </a:endParaRPr>
          </a:p>
        </p:txBody>
      </p:sp>
      <p:graphicFrame>
        <p:nvGraphicFramePr>
          <p:cNvPr id="3" name="Diagram 2" descr="RESULTS champion scale">
            <a:extLst>
              <a:ext uri="{FF2B5EF4-FFF2-40B4-BE49-F238E27FC236}">
                <a16:creationId xmlns:a16="http://schemas.microsoft.com/office/drawing/2014/main" id="{EC64AEE3-D2FD-19CD-92A1-232411A47AE7}"/>
              </a:ext>
            </a:extLst>
          </p:cNvPr>
          <p:cNvGraphicFramePr/>
          <p:nvPr>
            <p:extLst>
              <p:ext uri="{D42A27DB-BD31-4B8C-83A1-F6EECF244321}">
                <p14:modId xmlns:p14="http://schemas.microsoft.com/office/powerpoint/2010/main" val="2279971076"/>
              </p:ext>
            </p:extLst>
          </p:nvPr>
        </p:nvGraphicFramePr>
        <p:xfrm>
          <a:off x="185739" y="500062"/>
          <a:ext cx="8822530" cy="4364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7" name="TextBox 196">
            <a:extLst>
              <a:ext uri="{FF2B5EF4-FFF2-40B4-BE49-F238E27FC236}">
                <a16:creationId xmlns:a16="http://schemas.microsoft.com/office/drawing/2014/main" id="{CFD9A9AC-87C4-74A2-FCB6-FE2A49007783}"/>
              </a:ext>
            </a:extLst>
          </p:cNvPr>
          <p:cNvSpPr txBox="1"/>
          <p:nvPr/>
        </p:nvSpPr>
        <p:spPr>
          <a:xfrm>
            <a:off x="385019" y="4181773"/>
            <a:ext cx="39797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8"/>
              </a:rPr>
              <a:t>Champion Scale Worksheet</a:t>
            </a:r>
            <a:endParaRPr lang="en-US" sz="2400"/>
          </a:p>
        </p:txBody>
      </p:sp>
      <p:sp>
        <p:nvSpPr>
          <p:cNvPr id="4" name="Slide Number Placeholder 3">
            <a:extLst>
              <a:ext uri="{FF2B5EF4-FFF2-40B4-BE49-F238E27FC236}">
                <a16:creationId xmlns:a16="http://schemas.microsoft.com/office/drawing/2014/main" id="{141F267F-27E9-E218-4163-70C6A5279F72}"/>
              </a:ext>
            </a:extLst>
          </p:cNvPr>
          <p:cNvSpPr>
            <a:spLocks noGrp="1"/>
          </p:cNvSpPr>
          <p:nvPr>
            <p:ph type="sldNum" sz="quarter" idx="12"/>
          </p:nvPr>
        </p:nvSpPr>
        <p:spPr/>
        <p:txBody>
          <a:bodyPr/>
          <a:lstStyle/>
          <a:p>
            <a:fld id="{307E6868-079E-1649-B8D1-459B42CE4DE3}" type="slidenum">
              <a:rPr lang="en-US" smtClean="0"/>
              <a:t>12</a:t>
            </a:fld>
            <a:endParaRPr lang="en-US"/>
          </a:p>
        </p:txBody>
      </p:sp>
    </p:spTree>
    <p:extLst>
      <p:ext uri="{BB962C8B-B14F-4D97-AF65-F5344CB8AC3E}">
        <p14:creationId xmlns:p14="http://schemas.microsoft.com/office/powerpoint/2010/main" val="250865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5764" y="208609"/>
            <a:ext cx="7401491" cy="857250"/>
          </a:xfrm>
        </p:spPr>
        <p:txBody>
          <a:bodyPr vert="horz" lIns="91440" tIns="45720" rIns="91440" bIns="45720" rtlCol="0"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200"/>
            <a:r>
              <a:rPr lang="en-US" sz="4000" b="1" kern="1200" dirty="0">
                <a:solidFill>
                  <a:schemeClr val="tx2"/>
                </a:solidFill>
                <a:latin typeface="Open Sans"/>
                <a:ea typeface="Open Sans"/>
                <a:cs typeface="Open Sans"/>
              </a:rPr>
              <a:t>Research your target </a:t>
            </a:r>
            <a:endParaRPr lang="en-US" sz="4000" kern="1200" dirty="0">
              <a:solidFill>
                <a:schemeClr val="tx2"/>
              </a:solidFill>
              <a:latin typeface="Open Sans"/>
              <a:ea typeface="Open Sans"/>
              <a:cs typeface="Open Sans"/>
            </a:endParaRPr>
          </a:p>
        </p:txBody>
      </p:sp>
      <p:pic>
        <p:nvPicPr>
          <p:cNvPr id="3" name="Picture 2" descr="A screenshot of the legislator look-up">
            <a:extLst>
              <a:ext uri="{FF2B5EF4-FFF2-40B4-BE49-F238E27FC236}">
                <a16:creationId xmlns:a16="http://schemas.microsoft.com/office/drawing/2014/main" id="{D4963176-01E5-D766-F82C-F22565F4E07F}"/>
              </a:ext>
            </a:extLst>
          </p:cNvPr>
          <p:cNvPicPr>
            <a:picLocks noChangeAspect="1"/>
          </p:cNvPicPr>
          <p:nvPr/>
        </p:nvPicPr>
        <p:blipFill>
          <a:blip r:embed="rId3"/>
          <a:stretch>
            <a:fillRect/>
          </a:stretch>
        </p:blipFill>
        <p:spPr>
          <a:xfrm>
            <a:off x="385764" y="1696094"/>
            <a:ext cx="4017169" cy="2802636"/>
          </a:xfrm>
          <a:prstGeom prst="rect">
            <a:avLst/>
          </a:prstGeom>
          <a:noFill/>
        </p:spPr>
      </p:pic>
      <p:sp>
        <p:nvSpPr>
          <p:cNvPr id="4" name="TextBox 3">
            <a:extLst>
              <a:ext uri="{FF2B5EF4-FFF2-40B4-BE49-F238E27FC236}">
                <a16:creationId xmlns:a16="http://schemas.microsoft.com/office/drawing/2014/main" id="{69FE5051-9C60-6190-C22F-57EC3CCEA20F}"/>
              </a:ext>
            </a:extLst>
          </p:cNvPr>
          <p:cNvSpPr txBox="1"/>
          <p:nvPr/>
        </p:nvSpPr>
        <p:spPr>
          <a:xfrm>
            <a:off x="2250519" y="4614863"/>
            <a:ext cx="46429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Open Sans" pitchFamily="2" charset="0"/>
                <a:ea typeface="Open Sans" pitchFamily="2" charset="0"/>
                <a:cs typeface="Open Sans" pitchFamily="2" charset="0"/>
                <a:hlinkClick r:id="rId4"/>
              </a:rPr>
              <a:t>results.org/volunteers/lobbying</a:t>
            </a:r>
            <a:endParaRPr lang="en-US" sz="2200" b="1" dirty="0">
              <a:latin typeface="Open Sans" pitchFamily="2" charset="0"/>
              <a:ea typeface="Open Sans" pitchFamily="2" charset="0"/>
              <a:cs typeface="Open Sans" pitchFamily="2" charset="0"/>
            </a:endParaRPr>
          </a:p>
        </p:txBody>
      </p:sp>
      <p:grpSp>
        <p:nvGrpSpPr>
          <p:cNvPr id="9" name="Group 8" descr="Screenshot of the congressional scorecard">
            <a:extLst>
              <a:ext uri="{FF2B5EF4-FFF2-40B4-BE49-F238E27FC236}">
                <a16:creationId xmlns:a16="http://schemas.microsoft.com/office/drawing/2014/main" id="{C62EB75B-8AAC-2F06-B356-A2F101D63468}"/>
              </a:ext>
            </a:extLst>
          </p:cNvPr>
          <p:cNvGrpSpPr/>
          <p:nvPr/>
        </p:nvGrpSpPr>
        <p:grpSpPr>
          <a:xfrm>
            <a:off x="4629151" y="1693069"/>
            <a:ext cx="4264820" cy="2807494"/>
            <a:chOff x="4571999" y="1135856"/>
            <a:chExt cx="4464845" cy="3150394"/>
          </a:xfrm>
        </p:grpSpPr>
        <p:sp>
          <p:nvSpPr>
            <p:cNvPr id="6" name="Rectangle 5">
              <a:extLst>
                <a:ext uri="{FF2B5EF4-FFF2-40B4-BE49-F238E27FC236}">
                  <a16:creationId xmlns:a16="http://schemas.microsoft.com/office/drawing/2014/main" id="{3BAFE633-0BA5-B697-9D07-2459C90E3A5F}"/>
                </a:ext>
              </a:extLst>
            </p:cNvPr>
            <p:cNvSpPr/>
            <p:nvPr/>
          </p:nvSpPr>
          <p:spPr>
            <a:xfrm>
              <a:off x="4571999" y="1135856"/>
              <a:ext cx="4464845" cy="3150394"/>
            </a:xfrm>
            <a:prstGeom prst="rect">
              <a:avLst/>
            </a:prstGeom>
            <a:solidFill>
              <a:srgbClr val="6565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B4186-BF50-96C1-C0F8-CEBEDD189352}"/>
                </a:ext>
              </a:extLst>
            </p:cNvPr>
            <p:cNvPicPr>
              <a:picLocks noChangeAspect="1"/>
            </p:cNvPicPr>
            <p:nvPr/>
          </p:nvPicPr>
          <p:blipFill rotWithShape="1">
            <a:blip r:embed="rId5"/>
            <a:srcRect r="40559" b="15354"/>
            <a:stretch/>
          </p:blipFill>
          <p:spPr>
            <a:xfrm>
              <a:off x="4600575" y="1172152"/>
              <a:ext cx="4410986" cy="3076820"/>
            </a:xfrm>
            <a:prstGeom prst="rect">
              <a:avLst/>
            </a:prstGeom>
          </p:spPr>
        </p:pic>
      </p:grpSp>
      <p:sp>
        <p:nvSpPr>
          <p:cNvPr id="10" name="TextBox 9">
            <a:extLst>
              <a:ext uri="{FF2B5EF4-FFF2-40B4-BE49-F238E27FC236}">
                <a16:creationId xmlns:a16="http://schemas.microsoft.com/office/drawing/2014/main" id="{072A94C2-5E66-C23C-767C-DF28B29DF223}"/>
              </a:ext>
            </a:extLst>
          </p:cNvPr>
          <p:cNvSpPr txBox="1"/>
          <p:nvPr/>
        </p:nvSpPr>
        <p:spPr>
          <a:xfrm>
            <a:off x="790576" y="1150144"/>
            <a:ext cx="32075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Open Sans"/>
                <a:ea typeface="Open Sans"/>
                <a:cs typeface="Calibri"/>
              </a:rPr>
              <a:t>Legislator Look-up</a:t>
            </a:r>
            <a:endParaRPr lang="en-US" sz="2400" dirty="0">
              <a:latin typeface="Open Sans"/>
              <a:ea typeface="Open Sans"/>
              <a:cs typeface="Open Sans"/>
            </a:endParaRPr>
          </a:p>
        </p:txBody>
      </p:sp>
      <p:sp>
        <p:nvSpPr>
          <p:cNvPr id="11" name="TextBox 10">
            <a:extLst>
              <a:ext uri="{FF2B5EF4-FFF2-40B4-BE49-F238E27FC236}">
                <a16:creationId xmlns:a16="http://schemas.microsoft.com/office/drawing/2014/main" id="{C32872A8-C70A-F3EB-BF42-DDC9093AC012}"/>
              </a:ext>
            </a:extLst>
          </p:cNvPr>
          <p:cNvSpPr txBox="1"/>
          <p:nvPr/>
        </p:nvSpPr>
        <p:spPr>
          <a:xfrm>
            <a:off x="4843464" y="1127599"/>
            <a:ext cx="38361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Open Sans"/>
                <a:ea typeface="Open Sans"/>
                <a:cs typeface="Calibri"/>
              </a:rPr>
              <a:t>Congressional Scorecard</a:t>
            </a:r>
            <a:endParaRPr lang="en-US" sz="2400" dirty="0"/>
          </a:p>
        </p:txBody>
      </p:sp>
      <p:sp>
        <p:nvSpPr>
          <p:cNvPr id="7" name="Slide Number Placeholder 6">
            <a:extLst>
              <a:ext uri="{FF2B5EF4-FFF2-40B4-BE49-F238E27FC236}">
                <a16:creationId xmlns:a16="http://schemas.microsoft.com/office/drawing/2014/main" id="{B38ADD5E-3B59-4F8A-3E25-613B9DA1279A}"/>
              </a:ext>
            </a:extLst>
          </p:cNvPr>
          <p:cNvSpPr>
            <a:spLocks noGrp="1"/>
          </p:cNvSpPr>
          <p:nvPr>
            <p:ph type="sldNum" sz="quarter" idx="12"/>
          </p:nvPr>
        </p:nvSpPr>
        <p:spPr/>
        <p:txBody>
          <a:bodyPr/>
          <a:lstStyle/>
          <a:p>
            <a:fld id="{307E6868-079E-1649-B8D1-459B42CE4DE3}" type="slidenum">
              <a:rPr lang="en-US" smtClean="0"/>
              <a:t>13</a:t>
            </a:fld>
            <a:endParaRPr lang="en-US"/>
          </a:p>
        </p:txBody>
      </p:sp>
    </p:spTree>
    <p:extLst>
      <p:ext uri="{BB962C8B-B14F-4D97-AF65-F5344CB8AC3E}">
        <p14:creationId xmlns:p14="http://schemas.microsoft.com/office/powerpoint/2010/main" val="282781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Send the meeting request </a:t>
            </a:r>
            <a:endParaRPr lang="en-US" dirty="0">
              <a:solidFill>
                <a:schemeClr val="tx2"/>
              </a:solidFill>
            </a:endParaRPr>
          </a:p>
        </p:txBody>
      </p:sp>
      <p:graphicFrame>
        <p:nvGraphicFramePr>
          <p:cNvPr id="3" name="Table 2" descr="Table showing the type of meeting request and steps on how to schedule the meeting">
            <a:extLst>
              <a:ext uri="{FF2B5EF4-FFF2-40B4-BE49-F238E27FC236}">
                <a16:creationId xmlns:a16="http://schemas.microsoft.com/office/drawing/2014/main" id="{A432B4C5-5B80-4435-D7E0-5827B93C6FEA}"/>
              </a:ext>
            </a:extLst>
          </p:cNvPr>
          <p:cNvGraphicFramePr>
            <a:graphicFrameLocks noGrp="1"/>
          </p:cNvGraphicFramePr>
          <p:nvPr>
            <p:extLst>
              <p:ext uri="{D42A27DB-BD31-4B8C-83A1-F6EECF244321}">
                <p14:modId xmlns:p14="http://schemas.microsoft.com/office/powerpoint/2010/main" val="4199196053"/>
              </p:ext>
            </p:extLst>
          </p:nvPr>
        </p:nvGraphicFramePr>
        <p:xfrm>
          <a:off x="567055" y="1317689"/>
          <a:ext cx="8113184" cy="3420752"/>
        </p:xfrm>
        <a:graphic>
          <a:graphicData uri="http://schemas.openxmlformats.org/drawingml/2006/table">
            <a:tbl>
              <a:tblPr firstRow="1" bandRow="1">
                <a:tableStyleId>{5940675A-B579-460E-94D1-54222C63F5DA}</a:tableStyleId>
              </a:tblPr>
              <a:tblGrid>
                <a:gridCol w="2452687">
                  <a:extLst>
                    <a:ext uri="{9D8B030D-6E8A-4147-A177-3AD203B41FA5}">
                      <a16:colId xmlns:a16="http://schemas.microsoft.com/office/drawing/2014/main" val="53396939"/>
                    </a:ext>
                  </a:extLst>
                </a:gridCol>
                <a:gridCol w="5660497">
                  <a:extLst>
                    <a:ext uri="{9D8B030D-6E8A-4147-A177-3AD203B41FA5}">
                      <a16:colId xmlns:a16="http://schemas.microsoft.com/office/drawing/2014/main" val="867670303"/>
                    </a:ext>
                  </a:extLst>
                </a:gridCol>
              </a:tblGrid>
              <a:tr h="562562">
                <a:tc>
                  <a:txBody>
                    <a:bodyPr/>
                    <a:lstStyle/>
                    <a:p>
                      <a:pPr algn="ctr"/>
                      <a:r>
                        <a:rPr lang="en-US" sz="1600" b="1" dirty="0">
                          <a:latin typeface="Open Sans"/>
                        </a:rPr>
                        <a:t>Type of Meeting</a:t>
                      </a:r>
                    </a:p>
                  </a:txBody>
                  <a:tcPr anchor="ctr"/>
                </a:tc>
                <a:tc>
                  <a:txBody>
                    <a:bodyPr/>
                    <a:lstStyle/>
                    <a:p>
                      <a:pPr algn="ctr"/>
                      <a:r>
                        <a:rPr lang="en-US" sz="1600" b="1" dirty="0">
                          <a:latin typeface="Open Sans"/>
                        </a:rPr>
                        <a:t>How to Schedule</a:t>
                      </a:r>
                    </a:p>
                  </a:txBody>
                  <a:tcPr anchor="ctr"/>
                </a:tc>
                <a:extLst>
                  <a:ext uri="{0D108BD9-81ED-4DB2-BD59-A6C34878D82A}">
                    <a16:rowId xmlns:a16="http://schemas.microsoft.com/office/drawing/2014/main" val="748620171"/>
                  </a:ext>
                </a:extLst>
              </a:tr>
              <a:tr h="952730">
                <a:tc>
                  <a:txBody>
                    <a:bodyPr/>
                    <a:lstStyle/>
                    <a:p>
                      <a:r>
                        <a:rPr lang="en-US" sz="1600" dirty="0">
                          <a:latin typeface="Open Sans"/>
                        </a:rPr>
                        <a:t>Face to face with member of Congress</a:t>
                      </a:r>
                    </a:p>
                  </a:txBody>
                  <a:tcPr anchor="ctr"/>
                </a:tc>
                <a:tc>
                  <a:txBody>
                    <a:bodyPr/>
                    <a:lstStyle/>
                    <a:p>
                      <a:pPr marL="285750" indent="-285750">
                        <a:buFont typeface="Arial"/>
                        <a:buChar char="•"/>
                      </a:pPr>
                      <a:r>
                        <a:rPr lang="en-US" sz="1600" dirty="0">
                          <a:latin typeface="Open Sans"/>
                        </a:rPr>
                        <a:t>Send an email to the scheduler in DC office </a:t>
                      </a:r>
                    </a:p>
                    <a:p>
                      <a:pPr marL="285750" lvl="0" indent="-285750">
                        <a:buFont typeface="Arial"/>
                        <a:buChar char="•"/>
                      </a:pPr>
                      <a:r>
                        <a:rPr lang="en-US" sz="1600" dirty="0">
                          <a:latin typeface="Open Sans"/>
                        </a:rPr>
                        <a:t>Call the DC office and ask to speak to the scheduler </a:t>
                      </a:r>
                    </a:p>
                    <a:p>
                      <a:pPr marL="285750" lvl="0" indent="-285750">
                        <a:buFont typeface="Arial"/>
                        <a:buChar char="•"/>
                      </a:pPr>
                      <a:r>
                        <a:rPr lang="en-US" sz="1600" dirty="0">
                          <a:latin typeface="Open Sans"/>
                        </a:rPr>
                        <a:t>It does not hurt to do both!</a:t>
                      </a:r>
                    </a:p>
                  </a:txBody>
                  <a:tcPr/>
                </a:tc>
                <a:extLst>
                  <a:ext uri="{0D108BD9-81ED-4DB2-BD59-A6C34878D82A}">
                    <a16:rowId xmlns:a16="http://schemas.microsoft.com/office/drawing/2014/main" val="1787763212"/>
                  </a:ext>
                </a:extLst>
              </a:tr>
              <a:tr h="952730">
                <a:tc>
                  <a:txBody>
                    <a:bodyPr/>
                    <a:lstStyle/>
                    <a:p>
                      <a:r>
                        <a:rPr lang="en-US" sz="1600" dirty="0">
                          <a:latin typeface="Open Sans"/>
                        </a:rPr>
                        <a:t>Meeting with DC office staff </a:t>
                      </a:r>
                    </a:p>
                  </a:txBody>
                  <a:tcPr anchor="ctr"/>
                </a:tc>
                <a:tc>
                  <a:txBody>
                    <a:bodyPr/>
                    <a:lstStyle/>
                    <a:p>
                      <a:pPr marL="285750" indent="-285750">
                        <a:buFont typeface="Arial"/>
                        <a:buChar char="•"/>
                      </a:pPr>
                      <a:r>
                        <a:rPr lang="en-US" sz="1600" dirty="0">
                          <a:latin typeface="Open Sans"/>
                        </a:rPr>
                        <a:t>Email the staffer directly </a:t>
                      </a:r>
                    </a:p>
                    <a:p>
                      <a:pPr marL="285750" lvl="0" indent="-285750">
                        <a:buFont typeface="Arial"/>
                        <a:buChar char="•"/>
                      </a:pPr>
                      <a:r>
                        <a:rPr lang="en-US" sz="1600" dirty="0">
                          <a:latin typeface="Open Sans"/>
                        </a:rPr>
                        <a:t>Email the scheduler with your request and issues you'd like to discuss </a:t>
                      </a:r>
                    </a:p>
                  </a:txBody>
                  <a:tcPr/>
                </a:tc>
                <a:extLst>
                  <a:ext uri="{0D108BD9-81ED-4DB2-BD59-A6C34878D82A}">
                    <a16:rowId xmlns:a16="http://schemas.microsoft.com/office/drawing/2014/main" val="3878597829"/>
                  </a:ext>
                </a:extLst>
              </a:tr>
              <a:tr h="952730">
                <a:tc>
                  <a:txBody>
                    <a:bodyPr/>
                    <a:lstStyle/>
                    <a:p>
                      <a:r>
                        <a:rPr lang="en-US" sz="1600" dirty="0">
                          <a:latin typeface="Open Sans"/>
                        </a:rPr>
                        <a:t>Meeting with in-district staff </a:t>
                      </a:r>
                    </a:p>
                  </a:txBody>
                  <a:tcPr anchor="ctr"/>
                </a:tc>
                <a:tc>
                  <a:txBody>
                    <a:bodyPr/>
                    <a:lstStyle/>
                    <a:p>
                      <a:pPr marL="285750" indent="-285750">
                        <a:buFont typeface="Arial"/>
                        <a:buChar char="•"/>
                      </a:pPr>
                      <a:r>
                        <a:rPr lang="en-US" sz="1600" dirty="0">
                          <a:latin typeface="Open Sans"/>
                        </a:rPr>
                        <a:t>Email the local office with your request and issues you'd like to discuss  </a:t>
                      </a:r>
                    </a:p>
                    <a:p>
                      <a:pPr marL="285750" lvl="0" indent="-285750">
                        <a:buFont typeface="Arial"/>
                        <a:buChar char="•"/>
                      </a:pPr>
                      <a:r>
                        <a:rPr lang="en-US" sz="1600" dirty="0">
                          <a:latin typeface="Open Sans"/>
                        </a:rPr>
                        <a:t>Call the local office and schedule directly with an aide </a:t>
                      </a:r>
                    </a:p>
                  </a:txBody>
                  <a:tcPr/>
                </a:tc>
                <a:extLst>
                  <a:ext uri="{0D108BD9-81ED-4DB2-BD59-A6C34878D82A}">
                    <a16:rowId xmlns:a16="http://schemas.microsoft.com/office/drawing/2014/main" val="2022801313"/>
                  </a:ext>
                </a:extLst>
              </a:tr>
            </a:tbl>
          </a:graphicData>
        </a:graphic>
      </p:graphicFrame>
      <p:sp>
        <p:nvSpPr>
          <p:cNvPr id="4" name="Slide Number Placeholder 3">
            <a:extLst>
              <a:ext uri="{FF2B5EF4-FFF2-40B4-BE49-F238E27FC236}">
                <a16:creationId xmlns:a16="http://schemas.microsoft.com/office/drawing/2014/main" id="{B397720D-3998-2A75-B3D1-A74F27CB2B7A}"/>
              </a:ext>
            </a:extLst>
          </p:cNvPr>
          <p:cNvSpPr>
            <a:spLocks noGrp="1"/>
          </p:cNvSpPr>
          <p:nvPr>
            <p:ph type="sldNum" sz="quarter" idx="12"/>
          </p:nvPr>
        </p:nvSpPr>
        <p:spPr/>
        <p:txBody>
          <a:bodyPr/>
          <a:lstStyle/>
          <a:p>
            <a:fld id="{307E6868-079E-1649-B8D1-459B42CE4DE3}" type="slidenum">
              <a:rPr lang="en-US" smtClean="0"/>
              <a:t>14</a:t>
            </a:fld>
            <a:endParaRPr lang="en-US"/>
          </a:p>
        </p:txBody>
      </p:sp>
    </p:spTree>
    <p:extLst>
      <p:ext uri="{BB962C8B-B14F-4D97-AF65-F5344CB8AC3E}">
        <p14:creationId xmlns:p14="http://schemas.microsoft.com/office/powerpoint/2010/main" val="423355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Send the meeting request </a:t>
            </a:r>
            <a:endParaRPr lang="en-US" dirty="0">
              <a:solidFill>
                <a:schemeClr val="tx2"/>
              </a:solidFill>
            </a:endParaRPr>
          </a:p>
        </p:txBody>
      </p:sp>
      <p:sp>
        <p:nvSpPr>
          <p:cNvPr id="7" name="TextBox 6">
            <a:extLst>
              <a:ext uri="{FF2B5EF4-FFF2-40B4-BE49-F238E27FC236}">
                <a16:creationId xmlns:a16="http://schemas.microsoft.com/office/drawing/2014/main" id="{480F6F21-A6CA-1D7C-8162-A87FFA19A907}"/>
              </a:ext>
            </a:extLst>
          </p:cNvPr>
          <p:cNvSpPr txBox="1"/>
          <p:nvPr/>
        </p:nvSpPr>
        <p:spPr>
          <a:xfrm>
            <a:off x="4300618" y="1365174"/>
            <a:ext cx="4692487" cy="3493264"/>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a:r>
              <a:rPr lang="en-US" sz="1300" i="1" dirty="0">
                <a:solidFill>
                  <a:srgbClr val="000000"/>
                </a:solidFill>
                <a:latin typeface="Open Sans" pitchFamily="2" charset="0"/>
                <a:ea typeface="Open Sans" pitchFamily="2" charset="0"/>
                <a:cs typeface="Open Sans" pitchFamily="2" charset="0"/>
              </a:rPr>
              <a:t>Dear ________ (scheduler/staff name):</a:t>
            </a:r>
          </a:p>
          <a:p>
            <a:pPr lvl="1">
              <a:buFont typeface="Arial"/>
              <a:buChar char="•"/>
            </a:pPr>
            <a:endParaRPr lang="en-US" sz="1300" i="1" dirty="0">
              <a:latin typeface="Open Sans" pitchFamily="2" charset="0"/>
              <a:ea typeface="Open Sans" pitchFamily="2" charset="0"/>
              <a:cs typeface="Open Sans" pitchFamily="2" charset="0"/>
            </a:endParaRPr>
          </a:p>
          <a:p>
            <a:pPr lvl="1"/>
            <a:r>
              <a:rPr lang="en-US" sz="1300" i="1" dirty="0">
                <a:solidFill>
                  <a:srgbClr val="000000"/>
                </a:solidFill>
                <a:latin typeface="Open Sans" pitchFamily="2" charset="0"/>
                <a:ea typeface="Open Sans" pitchFamily="2" charset="0"/>
                <a:cs typeface="Open Sans" pitchFamily="2" charset="0"/>
              </a:rPr>
              <a:t>My name is ______ and I am a constituent of Sen./Rep. _________ from_______ and a volunteer with RESULTS.</a:t>
            </a:r>
            <a:endParaRPr lang="en-US" sz="1300" i="1" dirty="0">
              <a:latin typeface="Open Sans" pitchFamily="2" charset="0"/>
              <a:ea typeface="Open Sans" pitchFamily="2" charset="0"/>
              <a:cs typeface="Open Sans" pitchFamily="2" charset="0"/>
            </a:endParaRPr>
          </a:p>
          <a:p>
            <a:pPr lvl="1"/>
            <a:endParaRPr lang="en-US" sz="1300" i="1" dirty="0">
              <a:solidFill>
                <a:srgbClr val="000000"/>
              </a:solidFill>
              <a:latin typeface="Open Sans" pitchFamily="2" charset="0"/>
              <a:ea typeface="Open Sans" pitchFamily="2" charset="0"/>
              <a:cs typeface="Open Sans" pitchFamily="2" charset="0"/>
            </a:endParaRPr>
          </a:p>
          <a:p>
            <a:pPr lvl="1"/>
            <a:r>
              <a:rPr lang="en-US" sz="1300" i="1" dirty="0">
                <a:solidFill>
                  <a:srgbClr val="000000"/>
                </a:solidFill>
                <a:latin typeface="Open Sans" pitchFamily="2" charset="0"/>
                <a:ea typeface="Open Sans" pitchFamily="2" charset="0"/>
                <a:cs typeface="Open Sans" pitchFamily="2" charset="0"/>
              </a:rPr>
              <a:t>On behalf of ________ (RESULTS chapter name), we are requesting the opportunity to meet with the (Representative or Senator) to discuss domestic and global poverty issues, including child nutrition (SNAP) and global malnutrition that constituents care about deeply. </a:t>
            </a:r>
          </a:p>
          <a:p>
            <a:pPr lvl="1"/>
            <a:endParaRPr lang="en-US" sz="1300" i="1" dirty="0">
              <a:solidFill>
                <a:srgbClr val="000000"/>
              </a:solidFill>
              <a:latin typeface="Open Sans" pitchFamily="2" charset="0"/>
              <a:ea typeface="Open Sans" pitchFamily="2" charset="0"/>
              <a:cs typeface="Open Sans" pitchFamily="2" charset="0"/>
            </a:endParaRPr>
          </a:p>
          <a:p>
            <a:pPr lvl="1"/>
            <a:r>
              <a:rPr lang="en-US" sz="1300" i="1" dirty="0">
                <a:solidFill>
                  <a:srgbClr val="000000"/>
                </a:solidFill>
                <a:latin typeface="Open Sans" pitchFamily="2" charset="0"/>
                <a:ea typeface="Open Sans" pitchFamily="2" charset="0"/>
                <a:cs typeface="Open Sans" pitchFamily="2" charset="0"/>
              </a:rPr>
              <a:t>We’d like to meet in person in the (state/district) with additional constituents and RESULTS members joining virtually. We’d also be willing to meet virtually. Will you please get back to us with possible dates in the coming month or two? Thanks in advance!</a:t>
            </a:r>
            <a:endParaRPr lang="en-US" sz="1300" b="0" i="1" dirty="0">
              <a:solidFill>
                <a:srgbClr val="000000"/>
              </a:solidFill>
              <a:effectLst/>
              <a:latin typeface="Open Sans" pitchFamily="2" charset="0"/>
              <a:ea typeface="Open Sans" pitchFamily="2" charset="0"/>
              <a:cs typeface="Open Sans" pitchFamily="2" charset="0"/>
            </a:endParaRPr>
          </a:p>
        </p:txBody>
      </p:sp>
      <p:sp>
        <p:nvSpPr>
          <p:cNvPr id="3" name="TextBox 2">
            <a:extLst>
              <a:ext uri="{FF2B5EF4-FFF2-40B4-BE49-F238E27FC236}">
                <a16:creationId xmlns:a16="http://schemas.microsoft.com/office/drawing/2014/main" id="{7D7F174F-1A66-4F73-73F6-25FFED0A8760}"/>
              </a:ext>
            </a:extLst>
          </p:cNvPr>
          <p:cNvSpPr txBox="1"/>
          <p:nvPr/>
        </p:nvSpPr>
        <p:spPr>
          <a:xfrm>
            <a:off x="214314" y="1493044"/>
            <a:ext cx="413623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b="1" dirty="0">
                <a:latin typeface="Open Sans"/>
                <a:ea typeface="Open Sans"/>
                <a:cs typeface="Open Sans"/>
              </a:rPr>
              <a:t>Identify the staff using Legislator Look-up</a:t>
            </a:r>
            <a:endParaRPr lang="en-US" b="1" dirty="0">
              <a:latin typeface="Open Sans"/>
              <a:ea typeface="Open Sans"/>
              <a:cs typeface="Calibri"/>
            </a:endParaRPr>
          </a:p>
          <a:p>
            <a:pPr marL="457200" indent="-457200">
              <a:buAutoNum type="arabicPeriod"/>
            </a:pPr>
            <a:r>
              <a:rPr lang="en-US" b="1" dirty="0">
                <a:latin typeface="Open Sans"/>
                <a:ea typeface="Open Sans"/>
                <a:cs typeface="Calibri"/>
              </a:rPr>
              <a:t>Derive email using formula</a:t>
            </a:r>
          </a:p>
          <a:p>
            <a:pPr marL="457200" indent="-457200">
              <a:buAutoNum type="arabicPeriod"/>
            </a:pPr>
            <a:r>
              <a:rPr lang="en-US" b="1" dirty="0">
                <a:latin typeface="Open Sans"/>
                <a:ea typeface="Open Sans"/>
                <a:cs typeface="Calibri"/>
              </a:rPr>
              <a:t>Send request with topic of meeting and suggested dates </a:t>
            </a:r>
          </a:p>
        </p:txBody>
      </p:sp>
      <p:sp>
        <p:nvSpPr>
          <p:cNvPr id="4" name="TextBox 3" descr="SENATE&#10;firstname_lastname@senatorlastname.senate.gov ​&#10;&#10;HOUSE &#10;firstname.lastname@mail.house.gov ">
            <a:extLst>
              <a:ext uri="{FF2B5EF4-FFF2-40B4-BE49-F238E27FC236}">
                <a16:creationId xmlns:a16="http://schemas.microsoft.com/office/drawing/2014/main" id="{74DCE746-6E64-2CB2-C094-B091CA8EFE37}"/>
              </a:ext>
            </a:extLst>
          </p:cNvPr>
          <p:cNvSpPr txBox="1"/>
          <p:nvPr/>
        </p:nvSpPr>
        <p:spPr>
          <a:xfrm>
            <a:off x="472128" y="3179293"/>
            <a:ext cx="3521869" cy="1015663"/>
          </a:xfrm>
          <a:prstGeom prst="rect">
            <a:avLst/>
          </a:prstGeom>
          <a:noFill/>
          <a:ln w="57150">
            <a:solidFill>
              <a:srgbClr val="FFB81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Open Sans"/>
                <a:ea typeface="Open Sans"/>
                <a:cs typeface="Arial"/>
              </a:rPr>
              <a:t>SENATE</a:t>
            </a:r>
          </a:p>
          <a:p>
            <a:r>
              <a:rPr lang="en-US" sz="1100" dirty="0">
                <a:latin typeface="Open Sans"/>
                <a:cs typeface="Arial"/>
              </a:rPr>
              <a:t>firstname_lastname@senatorlastname.senate.gov </a:t>
            </a:r>
            <a:r>
              <a:rPr lang="en-US" sz="1100" dirty="0">
                <a:solidFill>
                  <a:srgbClr val="808080"/>
                </a:solidFill>
                <a:latin typeface="Open Sans"/>
                <a:cs typeface="Arial"/>
              </a:rPr>
              <a:t>​</a:t>
            </a:r>
            <a:endParaRPr lang="en-US" sz="1100" dirty="0">
              <a:latin typeface="Open Sans"/>
              <a:ea typeface="Open Sans"/>
              <a:cs typeface="Arial"/>
            </a:endParaRPr>
          </a:p>
          <a:p>
            <a:pPr lvl="1"/>
            <a:endParaRPr lang="en-US" sz="1200" dirty="0">
              <a:solidFill>
                <a:srgbClr val="808080"/>
              </a:solidFill>
              <a:latin typeface="Open Sans"/>
              <a:cs typeface="Arial"/>
            </a:endParaRPr>
          </a:p>
          <a:p>
            <a:r>
              <a:rPr lang="en-US" sz="1200" b="1" dirty="0">
                <a:latin typeface="Open Sans"/>
                <a:cs typeface="Arial"/>
              </a:rPr>
              <a:t>HOUSE </a:t>
            </a:r>
            <a:endParaRPr lang="en-US" sz="1200" dirty="0">
              <a:latin typeface="Open Sans"/>
              <a:ea typeface="Open Sans"/>
              <a:cs typeface="Arial"/>
            </a:endParaRPr>
          </a:p>
          <a:p>
            <a:r>
              <a:rPr lang="en-US" sz="1100" dirty="0">
                <a:latin typeface="Open Sans"/>
                <a:cs typeface="Arial"/>
              </a:rPr>
              <a:t>firstname.lastname@mail.house.gov </a:t>
            </a:r>
            <a:endParaRPr lang="en-US" sz="1100" dirty="0">
              <a:latin typeface="Open Sans"/>
              <a:ea typeface="Open Sans"/>
              <a:cs typeface="Arial"/>
            </a:endParaRPr>
          </a:p>
        </p:txBody>
      </p:sp>
      <p:sp>
        <p:nvSpPr>
          <p:cNvPr id="5" name="TextBox 4">
            <a:extLst>
              <a:ext uri="{FF2B5EF4-FFF2-40B4-BE49-F238E27FC236}">
                <a16:creationId xmlns:a16="http://schemas.microsoft.com/office/drawing/2014/main" id="{F169AFC0-9F48-E87C-2F65-F40535B4673C}"/>
              </a:ext>
            </a:extLst>
          </p:cNvPr>
          <p:cNvSpPr txBox="1"/>
          <p:nvPr/>
        </p:nvSpPr>
        <p:spPr>
          <a:xfrm>
            <a:off x="469900" y="4383087"/>
            <a:ext cx="27987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Open Sans"/>
              </a:rPr>
              <a:t>Find meeting request templates at </a:t>
            </a:r>
            <a:r>
              <a:rPr lang="en-US" sz="1200" b="1" dirty="0">
                <a:latin typeface="Open Sans"/>
                <a:ea typeface="+mn-lt"/>
                <a:cs typeface="+mn-lt"/>
                <a:hlinkClick r:id="rId3"/>
              </a:rPr>
              <a:t>results.org/lobbying</a:t>
            </a:r>
            <a:endParaRPr lang="en-US" sz="1200" b="1" dirty="0">
              <a:latin typeface="Open Sans"/>
              <a:ea typeface="+mn-lt"/>
              <a:cs typeface="+mn-lt"/>
            </a:endParaRPr>
          </a:p>
          <a:p>
            <a:endParaRPr lang="en-US" sz="1200" b="1" dirty="0">
              <a:latin typeface="Open Sans"/>
              <a:ea typeface="Open Sans"/>
              <a:cs typeface="Calibri"/>
            </a:endParaRPr>
          </a:p>
        </p:txBody>
      </p:sp>
      <p:sp>
        <p:nvSpPr>
          <p:cNvPr id="6" name="Slide Number Placeholder 5">
            <a:extLst>
              <a:ext uri="{FF2B5EF4-FFF2-40B4-BE49-F238E27FC236}">
                <a16:creationId xmlns:a16="http://schemas.microsoft.com/office/drawing/2014/main" id="{6E18EDFE-2763-6930-B86C-E1A5432BAE39}"/>
              </a:ext>
            </a:extLst>
          </p:cNvPr>
          <p:cNvSpPr>
            <a:spLocks noGrp="1"/>
          </p:cNvSpPr>
          <p:nvPr>
            <p:ph type="sldNum" sz="quarter" idx="12"/>
          </p:nvPr>
        </p:nvSpPr>
        <p:spPr/>
        <p:txBody>
          <a:bodyPr/>
          <a:lstStyle/>
          <a:p>
            <a:fld id="{307E6868-079E-1649-B8D1-459B42CE4DE3}" type="slidenum">
              <a:rPr lang="en-US" smtClean="0"/>
              <a:t>15</a:t>
            </a:fld>
            <a:endParaRPr lang="en-US"/>
          </a:p>
        </p:txBody>
      </p:sp>
    </p:spTree>
    <p:extLst>
      <p:ext uri="{BB962C8B-B14F-4D97-AF65-F5344CB8AC3E}">
        <p14:creationId xmlns:p14="http://schemas.microsoft.com/office/powerpoint/2010/main" val="353561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4622F-0B0F-BBA7-4444-722D21CD8435}"/>
              </a:ext>
            </a:extLst>
          </p:cNvPr>
          <p:cNvSpPr>
            <a:spLocks noGrp="1"/>
          </p:cNvSpPr>
          <p:nvPr>
            <p:ph type="title"/>
          </p:nvPr>
        </p:nvSpPr>
        <p:spPr/>
        <p:txBody>
          <a:bodyPr/>
          <a:lstStyle/>
          <a:p>
            <a:r>
              <a:rPr lang="en-US" dirty="0"/>
              <a:t>Lobby prep</a:t>
            </a:r>
          </a:p>
        </p:txBody>
      </p:sp>
    </p:spTree>
    <p:extLst>
      <p:ext uri="{BB962C8B-B14F-4D97-AF65-F5344CB8AC3E}">
        <p14:creationId xmlns:p14="http://schemas.microsoft.com/office/powerpoint/2010/main" val="331856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0DD4750-5AA6-DEE2-11CE-25EF47F04264}"/>
              </a:ext>
            </a:extLst>
          </p:cNvPr>
          <p:cNvGraphicFramePr/>
          <p:nvPr/>
        </p:nvGraphicFramePr>
        <p:xfrm>
          <a:off x="368113" y="349624"/>
          <a:ext cx="7014322" cy="4444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0F86C19A-FCFD-42A8-C32D-A2BB8913427D}"/>
              </a:ext>
            </a:extLst>
          </p:cNvPr>
          <p:cNvSpPr>
            <a:spLocks noGrp="1"/>
          </p:cNvSpPr>
          <p:nvPr>
            <p:ph type="sldNum" sz="quarter" idx="12"/>
          </p:nvPr>
        </p:nvSpPr>
        <p:spPr/>
        <p:txBody>
          <a:bodyPr/>
          <a:lstStyle/>
          <a:p>
            <a:fld id="{307E6868-079E-1649-B8D1-459B42CE4DE3}" type="slidenum">
              <a:rPr lang="en-US" smtClean="0"/>
              <a:t>17</a:t>
            </a:fld>
            <a:endParaRPr lang="en-US"/>
          </a:p>
        </p:txBody>
      </p:sp>
    </p:spTree>
    <p:extLst>
      <p:ext uri="{BB962C8B-B14F-4D97-AF65-F5344CB8AC3E}">
        <p14:creationId xmlns:p14="http://schemas.microsoft.com/office/powerpoint/2010/main" val="397244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068D3A-9A81-365D-3F2E-B05855275490}"/>
              </a:ext>
            </a:extLst>
          </p:cNvPr>
          <p:cNvSpPr txBox="1"/>
          <p:nvPr/>
        </p:nvSpPr>
        <p:spPr>
          <a:xfrm>
            <a:off x="418516" y="292624"/>
            <a:ext cx="632814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b="1" dirty="0">
                <a:solidFill>
                  <a:schemeClr val="tx2"/>
                </a:solidFill>
                <a:latin typeface="Open Sans" pitchFamily="2" charset="0"/>
                <a:ea typeface="Open Sans" pitchFamily="2" charset="0"/>
                <a:cs typeface="Open Sans" pitchFamily="2" charset="0"/>
              </a:rPr>
              <a:t>What does this look like? </a:t>
            </a:r>
          </a:p>
        </p:txBody>
      </p:sp>
      <p:grpSp>
        <p:nvGrpSpPr>
          <p:cNvPr id="20" name="Group 19">
            <a:extLst>
              <a:ext uri="{FF2B5EF4-FFF2-40B4-BE49-F238E27FC236}">
                <a16:creationId xmlns:a16="http://schemas.microsoft.com/office/drawing/2014/main" id="{C39E1A87-58C8-39A8-04E6-ABB4A16E3678}"/>
              </a:ext>
            </a:extLst>
          </p:cNvPr>
          <p:cNvGrpSpPr/>
          <p:nvPr/>
        </p:nvGrpSpPr>
        <p:grpSpPr>
          <a:xfrm>
            <a:off x="4778373" y="3020282"/>
            <a:ext cx="3937611" cy="983940"/>
            <a:chOff x="4770436" y="1805844"/>
            <a:chExt cx="3937611" cy="983940"/>
          </a:xfrm>
        </p:grpSpPr>
        <p:sp>
          <p:nvSpPr>
            <p:cNvPr id="2" name="Speech Bubble: Rectangle with Corners Rounded 1">
              <a:extLst>
                <a:ext uri="{FF2B5EF4-FFF2-40B4-BE49-F238E27FC236}">
                  <a16:creationId xmlns:a16="http://schemas.microsoft.com/office/drawing/2014/main" id="{49891430-37BD-3F49-9348-BA0198000547}"/>
                </a:ext>
              </a:extLst>
            </p:cNvPr>
            <p:cNvSpPr/>
            <p:nvPr/>
          </p:nvSpPr>
          <p:spPr>
            <a:xfrm>
              <a:off x="4770436" y="1805844"/>
              <a:ext cx="3879057" cy="983940"/>
            </a:xfrm>
            <a:prstGeom prst="wedgeRoundRectCallout">
              <a:avLst/>
            </a:prstGeom>
            <a:noFill/>
            <a:ln w="57150">
              <a:solidFill>
                <a:srgbClr val="FFB8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48E2A9-FF3F-0145-5A27-09ECEB9BE292}"/>
                </a:ext>
              </a:extLst>
            </p:cNvPr>
            <p:cNvSpPr txBox="1"/>
            <p:nvPr/>
          </p:nvSpPr>
          <p:spPr>
            <a:xfrm>
              <a:off x="4990368" y="1904206"/>
              <a:ext cx="37176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Open Sans"/>
                  <a:ea typeface="Calibri"/>
                  <a:cs typeface="Calibri"/>
                </a:rPr>
                <a:t>What is the Congressperson's position on fighting malnutrition through USAID?</a:t>
              </a:r>
            </a:p>
          </p:txBody>
        </p:sp>
      </p:grpSp>
      <p:grpSp>
        <p:nvGrpSpPr>
          <p:cNvPr id="15" name="Group 14">
            <a:extLst>
              <a:ext uri="{FF2B5EF4-FFF2-40B4-BE49-F238E27FC236}">
                <a16:creationId xmlns:a16="http://schemas.microsoft.com/office/drawing/2014/main" id="{18718BAF-0876-8865-B400-13C1757BD80F}"/>
              </a:ext>
            </a:extLst>
          </p:cNvPr>
          <p:cNvGrpSpPr/>
          <p:nvPr/>
        </p:nvGrpSpPr>
        <p:grpSpPr>
          <a:xfrm>
            <a:off x="546894" y="1287648"/>
            <a:ext cx="3482790" cy="738061"/>
            <a:chOff x="515144" y="1462273"/>
            <a:chExt cx="3324040" cy="738061"/>
          </a:xfrm>
        </p:grpSpPr>
        <p:sp>
          <p:nvSpPr>
            <p:cNvPr id="5" name="Speech Bubble: Rectangle with Corners Rounded 4">
              <a:extLst>
                <a:ext uri="{FF2B5EF4-FFF2-40B4-BE49-F238E27FC236}">
                  <a16:creationId xmlns:a16="http://schemas.microsoft.com/office/drawing/2014/main" id="{986FC90A-DEAB-166E-8A3F-B31CAA5F635B}"/>
                </a:ext>
              </a:extLst>
            </p:cNvPr>
            <p:cNvSpPr/>
            <p:nvPr/>
          </p:nvSpPr>
          <p:spPr>
            <a:xfrm flipH="1">
              <a:off x="515144" y="1462273"/>
              <a:ext cx="3324040" cy="738061"/>
            </a:xfrm>
            <a:prstGeom prst="wedgeRoundRectCallout">
              <a:avLst/>
            </a:prstGeom>
            <a:noFill/>
            <a:ln w="57150">
              <a:solidFill>
                <a:srgbClr val="FFB8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969B091-CAB0-51BA-2EDC-C551E5E539CC}"/>
                </a:ext>
              </a:extLst>
            </p:cNvPr>
            <p:cNvSpPr txBox="1"/>
            <p:nvPr/>
          </p:nvSpPr>
          <p:spPr>
            <a:xfrm>
              <a:off x="580169" y="1539690"/>
              <a:ext cx="32017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Open Sans"/>
                  <a:ea typeface="Calibri"/>
                  <a:cs typeface="Calibri"/>
                </a:rPr>
                <a:t>What motivates you? What are you passionate about? </a:t>
              </a:r>
              <a:endParaRPr lang="en-US" dirty="0">
                <a:latin typeface="Open Sans"/>
                <a:ea typeface="Open Sans"/>
                <a:cs typeface="Open Sans"/>
              </a:endParaRPr>
            </a:p>
          </p:txBody>
        </p:sp>
      </p:grpSp>
      <p:grpSp>
        <p:nvGrpSpPr>
          <p:cNvPr id="16" name="Group 15">
            <a:extLst>
              <a:ext uri="{FF2B5EF4-FFF2-40B4-BE49-F238E27FC236}">
                <a16:creationId xmlns:a16="http://schemas.microsoft.com/office/drawing/2014/main" id="{ED393BBF-67C4-4447-D9B0-057A619A7B1D}"/>
              </a:ext>
            </a:extLst>
          </p:cNvPr>
          <p:cNvGrpSpPr/>
          <p:nvPr/>
        </p:nvGrpSpPr>
        <p:grpSpPr>
          <a:xfrm>
            <a:off x="4750592" y="1706811"/>
            <a:ext cx="3902279" cy="726228"/>
            <a:chOff x="464342" y="2389434"/>
            <a:chExt cx="3879057" cy="680236"/>
          </a:xfrm>
        </p:grpSpPr>
        <p:sp>
          <p:nvSpPr>
            <p:cNvPr id="4" name="Speech Bubble: Rectangle with Corners Rounded 3">
              <a:extLst>
                <a:ext uri="{FF2B5EF4-FFF2-40B4-BE49-F238E27FC236}">
                  <a16:creationId xmlns:a16="http://schemas.microsoft.com/office/drawing/2014/main" id="{E393DE30-1C74-7149-4814-1C43BD5AF6FB}"/>
                </a:ext>
              </a:extLst>
            </p:cNvPr>
            <p:cNvSpPr/>
            <p:nvPr/>
          </p:nvSpPr>
          <p:spPr>
            <a:xfrm>
              <a:off x="464342" y="2389434"/>
              <a:ext cx="3879057" cy="546766"/>
            </a:xfrm>
            <a:prstGeom prst="wedgeRoundRectCallout">
              <a:avLst/>
            </a:prstGeom>
            <a:noFill/>
            <a:ln w="57150">
              <a:solidFill>
                <a:srgbClr val="FFB8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A0CE8E-3015-B618-1E7D-8E3A425BD117}"/>
                </a:ext>
              </a:extLst>
            </p:cNvPr>
            <p:cNvSpPr txBox="1"/>
            <p:nvPr/>
          </p:nvSpPr>
          <p:spPr>
            <a:xfrm>
              <a:off x="548419" y="2521929"/>
              <a:ext cx="3644841" cy="547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Open Sans"/>
                  <a:ea typeface="+mn-lt"/>
                  <a:cs typeface="+mn-lt"/>
                </a:rPr>
                <a:t>How did you get into public service?</a:t>
              </a:r>
              <a:endParaRPr lang="en-US" sz="1600">
                <a:solidFill>
                  <a:srgbClr val="808080"/>
                </a:solidFill>
                <a:latin typeface="Open Sans"/>
                <a:ea typeface="+mn-lt"/>
                <a:cs typeface="+mn-lt"/>
              </a:endParaRPr>
            </a:p>
            <a:p>
              <a:endParaRPr lang="en-US" sz="1600">
                <a:latin typeface="Open Sans"/>
                <a:ea typeface="Calibri"/>
                <a:cs typeface="Calibri"/>
              </a:endParaRPr>
            </a:p>
          </p:txBody>
        </p:sp>
      </p:grpSp>
      <p:grpSp>
        <p:nvGrpSpPr>
          <p:cNvPr id="21" name="Group 20">
            <a:extLst>
              <a:ext uri="{FF2B5EF4-FFF2-40B4-BE49-F238E27FC236}">
                <a16:creationId xmlns:a16="http://schemas.microsoft.com/office/drawing/2014/main" id="{DE15CDBB-41EC-E2BE-D9D1-49E98A5745CF}"/>
              </a:ext>
            </a:extLst>
          </p:cNvPr>
          <p:cNvGrpSpPr/>
          <p:nvPr/>
        </p:nvGrpSpPr>
        <p:grpSpPr>
          <a:xfrm>
            <a:off x="419894" y="3767933"/>
            <a:ext cx="3782705" cy="857124"/>
            <a:chOff x="4674393" y="2870995"/>
            <a:chExt cx="3782705" cy="857124"/>
          </a:xfrm>
        </p:grpSpPr>
        <p:sp>
          <p:nvSpPr>
            <p:cNvPr id="6" name="Speech Bubble: Rectangle with Corners Rounded 5">
              <a:extLst>
                <a:ext uri="{FF2B5EF4-FFF2-40B4-BE49-F238E27FC236}">
                  <a16:creationId xmlns:a16="http://schemas.microsoft.com/office/drawing/2014/main" id="{E2021195-19CE-B2C9-175F-1DEE7C9A2506}"/>
                </a:ext>
              </a:extLst>
            </p:cNvPr>
            <p:cNvSpPr/>
            <p:nvPr/>
          </p:nvSpPr>
          <p:spPr>
            <a:xfrm flipH="1">
              <a:off x="4674393" y="2870995"/>
              <a:ext cx="3641541" cy="857124"/>
            </a:xfrm>
            <a:prstGeom prst="wedgeRoundRectCallout">
              <a:avLst/>
            </a:prstGeom>
            <a:noFill/>
            <a:ln w="57150">
              <a:solidFill>
                <a:srgbClr val="FFB8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5E0938-022A-AB2E-EED3-4E892DFECF6C}"/>
                </a:ext>
              </a:extLst>
            </p:cNvPr>
            <p:cNvSpPr txBox="1"/>
            <p:nvPr/>
          </p:nvSpPr>
          <p:spPr>
            <a:xfrm>
              <a:off x="4818794" y="3008127"/>
              <a:ext cx="36383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Open Sans"/>
                  <a:ea typeface="+mn-lt"/>
                  <a:cs typeface="+mn-lt"/>
                </a:rPr>
                <a:t>Is there additional information we can provide to your office?</a:t>
              </a:r>
              <a:endParaRPr lang="en-US">
                <a:latin typeface="Open Sans"/>
                <a:ea typeface="+mn-lt"/>
                <a:cs typeface="+mn-lt"/>
              </a:endParaRPr>
            </a:p>
          </p:txBody>
        </p:sp>
      </p:grpSp>
      <p:grpSp>
        <p:nvGrpSpPr>
          <p:cNvPr id="17" name="Group 16">
            <a:extLst>
              <a:ext uri="{FF2B5EF4-FFF2-40B4-BE49-F238E27FC236}">
                <a16:creationId xmlns:a16="http://schemas.microsoft.com/office/drawing/2014/main" id="{B063BC0F-7F07-5703-67EB-5503729F69EA}"/>
              </a:ext>
            </a:extLst>
          </p:cNvPr>
          <p:cNvGrpSpPr/>
          <p:nvPr/>
        </p:nvGrpSpPr>
        <p:grpSpPr>
          <a:xfrm>
            <a:off x="1062831" y="2438585"/>
            <a:ext cx="3482790" cy="1154635"/>
            <a:chOff x="515144" y="1462273"/>
            <a:chExt cx="3324040" cy="1154635"/>
          </a:xfrm>
        </p:grpSpPr>
        <p:sp>
          <p:nvSpPr>
            <p:cNvPr id="18" name="Speech Bubble: Rectangle with Corners Rounded 17">
              <a:extLst>
                <a:ext uri="{FF2B5EF4-FFF2-40B4-BE49-F238E27FC236}">
                  <a16:creationId xmlns:a16="http://schemas.microsoft.com/office/drawing/2014/main" id="{E1ED84D1-3D4D-1333-B365-5DFF7CDB1CCC}"/>
                </a:ext>
              </a:extLst>
            </p:cNvPr>
            <p:cNvSpPr/>
            <p:nvPr/>
          </p:nvSpPr>
          <p:spPr>
            <a:xfrm flipH="1">
              <a:off x="515144" y="1462273"/>
              <a:ext cx="3324040" cy="999998"/>
            </a:xfrm>
            <a:prstGeom prst="wedgeRoundRectCallout">
              <a:avLst/>
            </a:prstGeom>
            <a:noFill/>
            <a:ln w="57150">
              <a:solidFill>
                <a:srgbClr val="FFB8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C96123F-D5F2-2C51-B7AC-5F3E507F294D}"/>
                </a:ext>
              </a:extLst>
            </p:cNvPr>
            <p:cNvSpPr txBox="1"/>
            <p:nvPr/>
          </p:nvSpPr>
          <p:spPr>
            <a:xfrm>
              <a:off x="633199" y="1539690"/>
              <a:ext cx="320174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Open Sans"/>
                  <a:ea typeface="Calibri"/>
                  <a:cs typeface="Calibri"/>
                </a:rPr>
                <a:t>Has the Congressmen supported global nutrition efforts in the past?</a:t>
              </a:r>
              <a:endParaRPr lang="en-US" sz="1600">
                <a:solidFill>
                  <a:srgbClr val="808080"/>
                </a:solidFill>
                <a:latin typeface="Open Sans"/>
                <a:ea typeface="Calibri"/>
                <a:cs typeface="Calibri"/>
              </a:endParaRPr>
            </a:p>
            <a:p>
              <a:endParaRPr lang="en-US" sz="1600">
                <a:latin typeface="Open Sans"/>
                <a:ea typeface="Calibri"/>
                <a:cs typeface="Calibri"/>
              </a:endParaRPr>
            </a:p>
          </p:txBody>
        </p:sp>
      </p:grpSp>
      <p:sp>
        <p:nvSpPr>
          <p:cNvPr id="7" name="Slide Number Placeholder 6">
            <a:extLst>
              <a:ext uri="{FF2B5EF4-FFF2-40B4-BE49-F238E27FC236}">
                <a16:creationId xmlns:a16="http://schemas.microsoft.com/office/drawing/2014/main" id="{0E9E595B-095C-DAA7-B02D-8E7A4D8646F8}"/>
              </a:ext>
            </a:extLst>
          </p:cNvPr>
          <p:cNvSpPr>
            <a:spLocks noGrp="1"/>
          </p:cNvSpPr>
          <p:nvPr>
            <p:ph type="sldNum" sz="quarter" idx="12"/>
          </p:nvPr>
        </p:nvSpPr>
        <p:spPr/>
        <p:txBody>
          <a:bodyPr/>
          <a:lstStyle/>
          <a:p>
            <a:fld id="{307E6868-079E-1649-B8D1-459B42CE4DE3}" type="slidenum">
              <a:rPr lang="en-US" smtClean="0"/>
              <a:t>18</a:t>
            </a:fld>
            <a:endParaRPr lang="en-US"/>
          </a:p>
        </p:txBody>
      </p:sp>
    </p:spTree>
    <p:extLst>
      <p:ext uri="{BB962C8B-B14F-4D97-AF65-F5344CB8AC3E}">
        <p14:creationId xmlns:p14="http://schemas.microsoft.com/office/powerpoint/2010/main" val="388312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0964-2217-3339-A41C-950F3B201203}"/>
              </a:ext>
            </a:extLst>
          </p:cNvPr>
          <p:cNvSpPr>
            <a:spLocks noGrp="1"/>
          </p:cNvSpPr>
          <p:nvPr>
            <p:ph type="title"/>
          </p:nvPr>
        </p:nvSpPr>
        <p:spPr>
          <a:xfrm>
            <a:off x="457200" y="205979"/>
            <a:ext cx="7401491" cy="857250"/>
          </a:xfrm>
        </p:spPr>
        <p:txBody>
          <a:bodyPr anchor="ctr">
            <a:normAutofit/>
          </a:bodyPr>
          <a:lstStyle/>
          <a:p>
            <a:r>
              <a:rPr lang="en-US" b="1" dirty="0">
                <a:solidFill>
                  <a:schemeClr val="tx2"/>
                </a:solidFill>
              </a:rPr>
              <a:t>Meeting Roles</a:t>
            </a:r>
            <a:endParaRPr lang="en-US" dirty="0">
              <a:solidFill>
                <a:schemeClr val="tx2"/>
              </a:solidFill>
            </a:endParaRPr>
          </a:p>
        </p:txBody>
      </p:sp>
      <p:graphicFrame>
        <p:nvGraphicFramePr>
          <p:cNvPr id="11" name="Diagram 10">
            <a:extLst>
              <a:ext uri="{FF2B5EF4-FFF2-40B4-BE49-F238E27FC236}">
                <a16:creationId xmlns:a16="http://schemas.microsoft.com/office/drawing/2014/main" id="{D290B858-41EC-A48B-6556-6F526D3527B3}"/>
              </a:ext>
            </a:extLst>
          </p:cNvPr>
          <p:cNvGraphicFramePr/>
          <p:nvPr>
            <p:extLst>
              <p:ext uri="{D42A27DB-BD31-4B8C-83A1-F6EECF244321}">
                <p14:modId xmlns:p14="http://schemas.microsoft.com/office/powerpoint/2010/main" val="2228863242"/>
              </p:ext>
            </p:extLst>
          </p:nvPr>
        </p:nvGraphicFramePr>
        <p:xfrm>
          <a:off x="714376" y="778670"/>
          <a:ext cx="7600949" cy="430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A4B9403-849A-C2F8-D98D-854CF2A75F5F}"/>
              </a:ext>
            </a:extLst>
          </p:cNvPr>
          <p:cNvSpPr>
            <a:spLocks noGrp="1"/>
          </p:cNvSpPr>
          <p:nvPr>
            <p:ph type="sldNum" sz="quarter" idx="12"/>
          </p:nvPr>
        </p:nvSpPr>
        <p:spPr/>
        <p:txBody>
          <a:bodyPr/>
          <a:lstStyle/>
          <a:p>
            <a:fld id="{307E6868-079E-1649-B8D1-459B42CE4DE3}" type="slidenum">
              <a:rPr lang="en-US" smtClean="0"/>
              <a:t>19</a:t>
            </a:fld>
            <a:endParaRPr lang="en-US"/>
          </a:p>
        </p:txBody>
      </p:sp>
    </p:spTree>
    <p:extLst>
      <p:ext uri="{BB962C8B-B14F-4D97-AF65-F5344CB8AC3E}">
        <p14:creationId xmlns:p14="http://schemas.microsoft.com/office/powerpoint/2010/main" val="182419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RESULTS volunteers on Capitol Hill">
            <a:extLst>
              <a:ext uri="{FF2B5EF4-FFF2-40B4-BE49-F238E27FC236}">
                <a16:creationId xmlns:a16="http://schemas.microsoft.com/office/drawing/2014/main" id="{0AD11D71-BDC1-F7E7-B6F8-5E64474D17BD}"/>
              </a:ext>
            </a:extLst>
          </p:cNvPr>
          <p:cNvPicPr>
            <a:picLocks noChangeAspect="1"/>
          </p:cNvPicPr>
          <p:nvPr/>
        </p:nvPicPr>
        <p:blipFill>
          <a:blip r:embed="rId3">
            <a:alphaModFix amt="50000"/>
          </a:blip>
          <a:stretch>
            <a:fillRect/>
          </a:stretch>
        </p:blipFill>
        <p:spPr>
          <a:xfrm>
            <a:off x="-822874" y="-28526"/>
            <a:ext cx="10181005" cy="6787337"/>
          </a:xfrm>
          <a:prstGeom prst="rect">
            <a:avLst/>
          </a:prstGeom>
        </p:spPr>
      </p:pic>
      <p:sp>
        <p:nvSpPr>
          <p:cNvPr id="12" name="TextBox 11">
            <a:extLst>
              <a:ext uri="{FF2B5EF4-FFF2-40B4-BE49-F238E27FC236}">
                <a16:creationId xmlns:a16="http://schemas.microsoft.com/office/drawing/2014/main" id="{BE7923AC-2E26-AA53-04A5-731C1680F489}"/>
              </a:ext>
            </a:extLst>
          </p:cNvPr>
          <p:cNvSpPr txBox="1"/>
          <p:nvPr/>
        </p:nvSpPr>
        <p:spPr>
          <a:xfrm>
            <a:off x="-228530" y="732785"/>
            <a:ext cx="9144002" cy="3677930"/>
          </a:xfrm>
          <a:prstGeom prst="rect">
            <a:avLst/>
          </a:prstGeom>
          <a:noFill/>
        </p:spPr>
        <p:txBody>
          <a:bodyPr wrap="square" lIns="91440" tIns="45720" rIns="91440" bIns="45720" anchor="t">
            <a:spAutoFit/>
          </a:bodyPr>
          <a:lstStyle/>
          <a:p>
            <a:pPr lvl="1">
              <a:spcAft>
                <a:spcPts val="600"/>
              </a:spcAft>
            </a:pPr>
            <a:r>
              <a:rPr lang="en-US" sz="4800" b="1" i="1" dirty="0">
                <a:latin typeface="Open Sans"/>
                <a:ea typeface="Open Sans"/>
                <a:cs typeface="Open Sans"/>
              </a:rPr>
              <a:t>Welcome! </a:t>
            </a:r>
            <a:endParaRPr lang="en-US" sz="1200" b="1" i="1" dirty="0">
              <a:latin typeface="Open Sans" panose="020B0606030504020204" pitchFamily="34" charset="0"/>
              <a:ea typeface="Open Sans" panose="020B0606030504020204" pitchFamily="34" charset="0"/>
              <a:cs typeface="Open Sans" panose="020B0606030504020204" pitchFamily="34" charset="0"/>
            </a:endParaRPr>
          </a:p>
          <a:p>
            <a:pPr lvl="1"/>
            <a:r>
              <a:rPr lang="en-US" sz="3600" b="1" dirty="0">
                <a:latin typeface="Open Sans" panose="020B0606030504020204" pitchFamily="34" charset="0"/>
                <a:ea typeface="Open Sans" panose="020B0606030504020204" pitchFamily="34" charset="0"/>
                <a:cs typeface="Open Sans" panose="020B0606030504020204" pitchFamily="34" charset="0"/>
              </a:rPr>
              <a:t>Use the chat to introduce yourself</a:t>
            </a:r>
          </a:p>
          <a:p>
            <a:pPr marL="1485900" lvl="2" indent="-571500">
              <a:buFont typeface="Arial" panose="020B0604020202020204" pitchFamily="34" charset="0"/>
              <a:buChar char="•"/>
            </a:pPr>
            <a:r>
              <a:rPr lang="en-US" sz="3600" b="1" dirty="0">
                <a:latin typeface="Open Sans"/>
                <a:ea typeface="Open Sans"/>
                <a:cs typeface="Open Sans"/>
              </a:rPr>
              <a:t>Name &amp; pronoun</a:t>
            </a:r>
          </a:p>
          <a:p>
            <a:pPr marL="1485900" lvl="2" indent="-571500">
              <a:buFont typeface="Arial" panose="020B0604020202020204" pitchFamily="34" charset="0"/>
              <a:buChar char="•"/>
            </a:pPr>
            <a:r>
              <a:rPr lang="en-US" sz="3600" b="1" dirty="0">
                <a:latin typeface="Open Sans"/>
                <a:ea typeface="Open Sans"/>
                <a:cs typeface="Open Sans"/>
              </a:rPr>
              <a:t>City </a:t>
            </a:r>
          </a:p>
          <a:p>
            <a:pPr marL="1485900" lvl="2" indent="-571500">
              <a:buFont typeface="Arial" panose="020B0604020202020204" pitchFamily="34" charset="0"/>
              <a:buChar char="•"/>
            </a:pPr>
            <a:r>
              <a:rPr lang="en-US" sz="3600" b="1" dirty="0">
                <a:latin typeface="Open Sans"/>
                <a:ea typeface="Open Sans"/>
                <a:cs typeface="Open Sans"/>
              </a:rPr>
              <a:t>One word that describes why you’re joining </a:t>
            </a:r>
          </a:p>
        </p:txBody>
      </p:sp>
      <p:sp>
        <p:nvSpPr>
          <p:cNvPr id="2" name="Slide Number Placeholder 1">
            <a:extLst>
              <a:ext uri="{FF2B5EF4-FFF2-40B4-BE49-F238E27FC236}">
                <a16:creationId xmlns:a16="http://schemas.microsoft.com/office/drawing/2014/main" id="{7EB0A68A-B539-3507-7179-2126ED62E1EA}"/>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283839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65275-4610-EE39-89DC-4230B0A81757}"/>
              </a:ext>
            </a:extLst>
          </p:cNvPr>
          <p:cNvSpPr>
            <a:spLocks noGrp="1"/>
          </p:cNvSpPr>
          <p:nvPr>
            <p:ph type="title"/>
          </p:nvPr>
        </p:nvSpPr>
        <p:spPr/>
        <p:txBody>
          <a:bodyPr/>
          <a:lstStyle/>
          <a:p>
            <a:r>
              <a:rPr lang="en-US" dirty="0"/>
              <a:t>Attend and follow-up</a:t>
            </a:r>
          </a:p>
        </p:txBody>
      </p:sp>
    </p:spTree>
    <p:extLst>
      <p:ext uri="{BB962C8B-B14F-4D97-AF65-F5344CB8AC3E}">
        <p14:creationId xmlns:p14="http://schemas.microsoft.com/office/powerpoint/2010/main" val="251557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Tips when attending</a:t>
            </a:r>
            <a:endParaRPr lang="en-US" dirty="0">
              <a:solidFill>
                <a:schemeClr val="tx2"/>
              </a:solidFill>
            </a:endParaRPr>
          </a:p>
        </p:txBody>
      </p:sp>
      <p:sp>
        <p:nvSpPr>
          <p:cNvPr id="7" name="TextBox 6">
            <a:extLst>
              <a:ext uri="{FF2B5EF4-FFF2-40B4-BE49-F238E27FC236}">
                <a16:creationId xmlns:a16="http://schemas.microsoft.com/office/drawing/2014/main" id="{480F6F21-A6CA-1D7C-8162-A87FFA19A907}"/>
              </a:ext>
            </a:extLst>
          </p:cNvPr>
          <p:cNvSpPr txBox="1"/>
          <p:nvPr/>
        </p:nvSpPr>
        <p:spPr>
          <a:xfrm>
            <a:off x="0" y="1421311"/>
            <a:ext cx="3948545" cy="3077766"/>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1" indent="-342900">
              <a:lnSpc>
                <a:spcPct val="150000"/>
              </a:lnSpc>
              <a:buFont typeface="Wingdings"/>
              <a:buChar char="ü"/>
            </a:pPr>
            <a:r>
              <a:rPr lang="en-US" sz="2400" dirty="0">
                <a:solidFill>
                  <a:srgbClr val="000000"/>
                </a:solidFill>
                <a:latin typeface="Open Sans"/>
                <a:ea typeface="Open Sans"/>
                <a:cs typeface="Calibri"/>
              </a:rPr>
              <a:t>Be yourself </a:t>
            </a:r>
          </a:p>
          <a:p>
            <a:pPr marL="685800" lvl="1" indent="-342900">
              <a:lnSpc>
                <a:spcPct val="150000"/>
              </a:lnSpc>
              <a:buFont typeface="Wingdings"/>
              <a:buChar char="ü"/>
            </a:pPr>
            <a:r>
              <a:rPr lang="en-US" sz="2400" dirty="0">
                <a:solidFill>
                  <a:srgbClr val="000000"/>
                </a:solidFill>
                <a:latin typeface="Open Sans"/>
                <a:ea typeface="Open Sans"/>
                <a:cs typeface="Calibri"/>
              </a:rPr>
              <a:t>Nerves are normal </a:t>
            </a:r>
            <a:endParaRPr lang="en-US" sz="2400" dirty="0">
              <a:latin typeface="Open Sans"/>
              <a:ea typeface="Open Sans"/>
              <a:cs typeface="Open Sans"/>
            </a:endParaRPr>
          </a:p>
          <a:p>
            <a:pPr marL="685800" lvl="1" indent="-342900">
              <a:lnSpc>
                <a:spcPct val="150000"/>
              </a:lnSpc>
              <a:buFont typeface="Wingdings"/>
              <a:buChar char="ü"/>
            </a:pPr>
            <a:r>
              <a:rPr lang="en-US" sz="2400" dirty="0">
                <a:solidFill>
                  <a:srgbClr val="000000"/>
                </a:solidFill>
                <a:latin typeface="Open Sans"/>
                <a:ea typeface="Open Sans"/>
                <a:cs typeface="Calibri"/>
              </a:rPr>
              <a:t>Power in attending </a:t>
            </a:r>
            <a:endParaRPr lang="en-US" sz="2400" dirty="0">
              <a:latin typeface="Open Sans"/>
              <a:ea typeface="Open Sans"/>
              <a:cs typeface="Open Sans"/>
            </a:endParaRPr>
          </a:p>
          <a:p>
            <a:pPr marL="685800" lvl="1" indent="-342900">
              <a:lnSpc>
                <a:spcPct val="150000"/>
              </a:lnSpc>
              <a:buFont typeface="Wingdings"/>
              <a:buChar char="ü"/>
            </a:pPr>
            <a:r>
              <a:rPr lang="en-US" sz="2400" dirty="0">
                <a:solidFill>
                  <a:srgbClr val="000000"/>
                </a:solidFill>
                <a:latin typeface="Open Sans"/>
                <a:ea typeface="+mn-lt"/>
                <a:cs typeface="+mn-lt"/>
              </a:rPr>
              <a:t>Confirm logistics </a:t>
            </a:r>
          </a:p>
          <a:p>
            <a:pPr marL="685800" lvl="1" indent="-342900">
              <a:lnSpc>
                <a:spcPct val="150000"/>
              </a:lnSpc>
              <a:buFont typeface="Wingdings"/>
              <a:buChar char="ü"/>
            </a:pPr>
            <a:r>
              <a:rPr lang="en-US" sz="2400" dirty="0">
                <a:solidFill>
                  <a:srgbClr val="000000"/>
                </a:solidFill>
                <a:latin typeface="Open Sans"/>
                <a:ea typeface="Open Sans"/>
                <a:cs typeface="Calibri"/>
              </a:rPr>
              <a:t>Take a picture </a:t>
            </a:r>
            <a:endParaRPr lang="en-US" sz="2400" dirty="0">
              <a:latin typeface="Open Sans"/>
              <a:ea typeface="Open Sans"/>
              <a:cs typeface="Open Sans"/>
            </a:endParaRPr>
          </a:p>
          <a:p>
            <a:pPr lvl="1"/>
            <a:endParaRPr lang="en-US" sz="1400" dirty="0">
              <a:solidFill>
                <a:srgbClr val="000000"/>
              </a:solidFill>
              <a:latin typeface="Open Sans"/>
              <a:ea typeface="Open Sans"/>
              <a:cs typeface="Calibri"/>
            </a:endParaRPr>
          </a:p>
        </p:txBody>
      </p:sp>
      <p:pic>
        <p:nvPicPr>
          <p:cNvPr id="3" name="Picture 2" descr="RESULTS MN meeting virtually with Rep. Dean Phillips, 2020">
            <a:extLst>
              <a:ext uri="{FF2B5EF4-FFF2-40B4-BE49-F238E27FC236}">
                <a16:creationId xmlns:a16="http://schemas.microsoft.com/office/drawing/2014/main" id="{5B05391D-B73D-665A-FA42-BD43388DB5AD}"/>
              </a:ext>
            </a:extLst>
          </p:cNvPr>
          <p:cNvPicPr>
            <a:picLocks noChangeAspect="1"/>
          </p:cNvPicPr>
          <p:nvPr/>
        </p:nvPicPr>
        <p:blipFill>
          <a:blip r:embed="rId3"/>
          <a:stretch>
            <a:fillRect/>
          </a:stretch>
        </p:blipFill>
        <p:spPr>
          <a:xfrm>
            <a:off x="4081968" y="1477108"/>
            <a:ext cx="4609024" cy="2606377"/>
          </a:xfrm>
          <a:prstGeom prst="rect">
            <a:avLst/>
          </a:prstGeom>
        </p:spPr>
      </p:pic>
      <p:sp>
        <p:nvSpPr>
          <p:cNvPr id="5" name="TextBox 4">
            <a:extLst>
              <a:ext uri="{FF2B5EF4-FFF2-40B4-BE49-F238E27FC236}">
                <a16:creationId xmlns:a16="http://schemas.microsoft.com/office/drawing/2014/main" id="{9DC144E1-4876-A49D-EA90-030E8A9FEC1A}"/>
              </a:ext>
            </a:extLst>
          </p:cNvPr>
          <p:cNvSpPr txBox="1"/>
          <p:nvPr/>
        </p:nvSpPr>
        <p:spPr>
          <a:xfrm>
            <a:off x="4183687" y="4288965"/>
            <a:ext cx="4405585" cy="276999"/>
          </a:xfrm>
          <a:prstGeom prst="rect">
            <a:avLst/>
          </a:prstGeom>
          <a:noFill/>
        </p:spPr>
        <p:txBody>
          <a:bodyPr wrap="square">
            <a:spAutoFit/>
          </a:bodyPr>
          <a:lstStyle/>
          <a:p>
            <a:r>
              <a:rPr lang="en-US" sz="1200" dirty="0">
                <a:solidFill>
                  <a:srgbClr val="000000"/>
                </a:solidFill>
                <a:latin typeface="Open Sans"/>
                <a:ea typeface="Open Sans"/>
                <a:cs typeface="Calibri"/>
              </a:rPr>
              <a:t>RESULTS MN meeting virtually with Rep. Dean Phillips, 2020</a:t>
            </a:r>
            <a:endParaRPr lang="en-US" sz="1200" dirty="0"/>
          </a:p>
        </p:txBody>
      </p:sp>
      <p:sp>
        <p:nvSpPr>
          <p:cNvPr id="4" name="Slide Number Placeholder 3">
            <a:extLst>
              <a:ext uri="{FF2B5EF4-FFF2-40B4-BE49-F238E27FC236}">
                <a16:creationId xmlns:a16="http://schemas.microsoft.com/office/drawing/2014/main" id="{637734BF-D062-6AD2-65F0-748FA0967CF9}"/>
              </a:ext>
            </a:extLst>
          </p:cNvPr>
          <p:cNvSpPr>
            <a:spLocks noGrp="1"/>
          </p:cNvSpPr>
          <p:nvPr>
            <p:ph type="sldNum" sz="quarter" idx="12"/>
          </p:nvPr>
        </p:nvSpPr>
        <p:spPr/>
        <p:txBody>
          <a:bodyPr/>
          <a:lstStyle/>
          <a:p>
            <a:fld id="{307E6868-079E-1649-B8D1-459B42CE4DE3}" type="slidenum">
              <a:rPr lang="en-US" smtClean="0"/>
              <a:t>21</a:t>
            </a:fld>
            <a:endParaRPr lang="en-US"/>
          </a:p>
        </p:txBody>
      </p:sp>
    </p:spTree>
    <p:extLst>
      <p:ext uri="{BB962C8B-B14F-4D97-AF65-F5344CB8AC3E}">
        <p14:creationId xmlns:p14="http://schemas.microsoft.com/office/powerpoint/2010/main" val="286165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208E2EF-48F6-FDF5-4D86-0F4698C2ABA0}"/>
              </a:ext>
            </a:extLst>
          </p:cNvPr>
          <p:cNvSpPr txBox="1">
            <a:spLocks/>
          </p:cNvSpPr>
          <p:nvPr/>
        </p:nvSpPr>
        <p:spPr>
          <a:xfrm>
            <a:off x="1335171" y="3671240"/>
            <a:ext cx="7511879" cy="1142983"/>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3750" kern="1200">
                <a:solidFill>
                  <a:schemeClr val="tx1"/>
                </a:solidFill>
                <a:latin typeface="+mj-lt"/>
                <a:ea typeface="+mj-ea"/>
                <a:cs typeface="+mj-cs"/>
              </a:defRPr>
            </a:lvl1pPr>
          </a:lstStyle>
          <a:p>
            <a:pPr algn="l"/>
            <a:endParaRPr lang="en-US" sz="2400"/>
          </a:p>
        </p:txBody>
      </p:sp>
      <p:sp>
        <p:nvSpPr>
          <p:cNvPr id="9" name="Title 1">
            <a:extLst>
              <a:ext uri="{FF2B5EF4-FFF2-40B4-BE49-F238E27FC236}">
                <a16:creationId xmlns:a16="http://schemas.microsoft.com/office/drawing/2014/main" id="{68F4648D-FD1F-6ADB-CFAF-541E79FEEA0C}"/>
              </a:ext>
            </a:extLst>
          </p:cNvPr>
          <p:cNvSpPr txBox="1">
            <a:spLocks/>
          </p:cNvSpPr>
          <p:nvPr/>
        </p:nvSpPr>
        <p:spPr>
          <a:xfrm>
            <a:off x="296950" y="1710085"/>
            <a:ext cx="8272745" cy="2839452"/>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3750" kern="1200">
                <a:solidFill>
                  <a:schemeClr val="tx1"/>
                </a:solidFill>
                <a:latin typeface="+mj-lt"/>
                <a:ea typeface="+mj-ea"/>
                <a:cs typeface="+mj-cs"/>
              </a:defRPr>
            </a:lvl1pPr>
          </a:lstStyle>
          <a:p>
            <a:r>
              <a:rPr lang="en-US" sz="3200" b="1" dirty="0">
                <a:effectLst/>
                <a:latin typeface="Open Sans" pitchFamily="2" charset="0"/>
                <a:ea typeface="Open Sans" pitchFamily="2" charset="0"/>
                <a:cs typeface="Open Sans" pitchFamily="2" charset="0"/>
              </a:rPr>
              <a:t>“Do not underestimate your impact… One meeting may not feel like you are </a:t>
            </a:r>
            <a:r>
              <a:rPr lang="en-US" sz="3200" b="1" dirty="0">
                <a:latin typeface="Open Sans" pitchFamily="2" charset="0"/>
                <a:ea typeface="Open Sans" pitchFamily="2" charset="0"/>
                <a:cs typeface="Open Sans" pitchFamily="2" charset="0"/>
              </a:rPr>
              <a:t>changing </a:t>
            </a:r>
            <a:r>
              <a:rPr lang="en-US" sz="3200" b="1" dirty="0">
                <a:effectLst/>
                <a:latin typeface="Open Sans" pitchFamily="2" charset="0"/>
                <a:ea typeface="Open Sans" pitchFamily="2" charset="0"/>
                <a:cs typeface="Open Sans" pitchFamily="2" charset="0"/>
              </a:rPr>
              <a:t>the world. Your advocacy really does make a difference!”</a:t>
            </a:r>
          </a:p>
          <a:p>
            <a:pPr algn="r"/>
            <a:endParaRPr lang="en-US" sz="1800" dirty="0">
              <a:latin typeface="Open Sans" pitchFamily="2" charset="0"/>
              <a:ea typeface="Open Sans" pitchFamily="2" charset="0"/>
              <a:cs typeface="Open Sans" pitchFamily="2" charset="0"/>
            </a:endParaRPr>
          </a:p>
          <a:p>
            <a:pPr algn="r"/>
            <a:endParaRPr lang="en-US" sz="1800" dirty="0">
              <a:latin typeface="Open Sans" pitchFamily="2" charset="0"/>
              <a:ea typeface="Open Sans" pitchFamily="2" charset="0"/>
              <a:cs typeface="Open Sans" pitchFamily="2" charset="0"/>
            </a:endParaRPr>
          </a:p>
          <a:p>
            <a:pPr algn="r"/>
            <a:r>
              <a:rPr lang="en-US" sz="2000" dirty="0">
                <a:latin typeface="Open Sans" pitchFamily="2" charset="0"/>
                <a:ea typeface="Open Sans" pitchFamily="2" charset="0"/>
                <a:cs typeface="Open Sans" pitchFamily="2" charset="0"/>
              </a:rPr>
              <a:t>Anna Dieterich</a:t>
            </a:r>
          </a:p>
          <a:p>
            <a:pPr algn="r"/>
            <a:r>
              <a:rPr lang="en-US" sz="2000" dirty="0">
                <a:latin typeface="Open Sans" pitchFamily="2" charset="0"/>
                <a:ea typeface="Open Sans" pitchFamily="2" charset="0"/>
                <a:cs typeface="Open Sans" pitchFamily="2" charset="0"/>
              </a:rPr>
              <a:t>f</a:t>
            </a:r>
            <a:r>
              <a:rPr lang="en-US" sz="2000" dirty="0">
                <a:effectLst/>
                <a:latin typeface="Open Sans" pitchFamily="2" charset="0"/>
                <a:ea typeface="Open Sans" pitchFamily="2" charset="0"/>
                <a:cs typeface="Open Sans" pitchFamily="2" charset="0"/>
              </a:rPr>
              <a:t>ormer staff for Senator Murkowski (AK, R) </a:t>
            </a:r>
            <a:endParaRPr lang="en-US" sz="2000" dirty="0">
              <a:solidFill>
                <a:srgbClr val="ED1944"/>
              </a:solidFill>
              <a:latin typeface="Open Sans" pitchFamily="2" charset="0"/>
              <a:ea typeface="Open Sans" pitchFamily="2" charset="0"/>
              <a:cs typeface="Open Sans" pitchFamily="2" charset="0"/>
            </a:endParaRPr>
          </a:p>
        </p:txBody>
      </p:sp>
      <p:pic>
        <p:nvPicPr>
          <p:cNvPr id="3" name="Graphic 2" descr="Open quotation mark with solid fill">
            <a:extLst>
              <a:ext uri="{FF2B5EF4-FFF2-40B4-BE49-F238E27FC236}">
                <a16:creationId xmlns:a16="http://schemas.microsoft.com/office/drawing/2014/main" id="{CCCCB407-199C-F27A-0C33-0F52BCE56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73" y="0"/>
            <a:ext cx="1200668" cy="1200668"/>
          </a:xfrm>
          <a:prstGeom prst="rect">
            <a:avLst/>
          </a:prstGeom>
        </p:spPr>
      </p:pic>
      <p:sp>
        <p:nvSpPr>
          <p:cNvPr id="2" name="Slide Number Placeholder 1">
            <a:extLst>
              <a:ext uri="{FF2B5EF4-FFF2-40B4-BE49-F238E27FC236}">
                <a16:creationId xmlns:a16="http://schemas.microsoft.com/office/drawing/2014/main" id="{909C1F23-3E76-9D4D-E1DC-E3FA63E2D509}"/>
              </a:ext>
            </a:extLst>
          </p:cNvPr>
          <p:cNvSpPr>
            <a:spLocks noGrp="1"/>
          </p:cNvSpPr>
          <p:nvPr>
            <p:ph type="sldNum" sz="quarter" idx="12"/>
          </p:nvPr>
        </p:nvSpPr>
        <p:spPr/>
        <p:txBody>
          <a:bodyPr/>
          <a:lstStyle/>
          <a:p>
            <a:fld id="{307E6868-079E-1649-B8D1-459B42CE4DE3}" type="slidenum">
              <a:rPr lang="en-US" smtClean="0"/>
              <a:t>22</a:t>
            </a:fld>
            <a:endParaRPr lang="en-US"/>
          </a:p>
        </p:txBody>
      </p:sp>
    </p:spTree>
    <p:extLst>
      <p:ext uri="{BB962C8B-B14F-4D97-AF65-F5344CB8AC3E}">
        <p14:creationId xmlns:p14="http://schemas.microsoft.com/office/powerpoint/2010/main" val="137225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Follow-up </a:t>
            </a:r>
            <a:endParaRPr lang="en-US" dirty="0">
              <a:solidFill>
                <a:schemeClr val="tx2"/>
              </a:solidFill>
            </a:endParaRPr>
          </a:p>
        </p:txBody>
      </p:sp>
      <p:sp>
        <p:nvSpPr>
          <p:cNvPr id="7" name="TextBox 6">
            <a:extLst>
              <a:ext uri="{FF2B5EF4-FFF2-40B4-BE49-F238E27FC236}">
                <a16:creationId xmlns:a16="http://schemas.microsoft.com/office/drawing/2014/main" id="{480F6F21-A6CA-1D7C-8162-A87FFA19A907}"/>
              </a:ext>
            </a:extLst>
          </p:cNvPr>
          <p:cNvSpPr txBox="1"/>
          <p:nvPr/>
        </p:nvSpPr>
        <p:spPr>
          <a:xfrm>
            <a:off x="534275" y="1403273"/>
            <a:ext cx="7337263" cy="2677656"/>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buFont typeface="Arial"/>
              <a:buChar char="•"/>
            </a:pPr>
            <a:r>
              <a:rPr lang="en-US" sz="2400" dirty="0">
                <a:solidFill>
                  <a:srgbClr val="000000"/>
                </a:solidFill>
                <a:latin typeface="Open Sans"/>
                <a:ea typeface="Open Sans"/>
                <a:cs typeface="Calibri"/>
              </a:rPr>
              <a:t>Send an email to the office and reiterate your request </a:t>
            </a:r>
          </a:p>
          <a:p>
            <a:pPr marL="285750" indent="-285750">
              <a:buFont typeface="Arial"/>
              <a:buChar char="•"/>
            </a:pPr>
            <a:r>
              <a:rPr lang="en-US" sz="2400" dirty="0">
                <a:latin typeface="Open Sans"/>
                <a:ea typeface="Open Sans"/>
                <a:cs typeface="Calibri"/>
              </a:rPr>
              <a:t>Include:</a:t>
            </a:r>
            <a:endParaRPr lang="en-US" dirty="0">
              <a:cs typeface="Calibri"/>
            </a:endParaRPr>
          </a:p>
          <a:p>
            <a:pPr marL="628650" lvl="1" indent="-285750">
              <a:buFont typeface="Courier New"/>
              <a:buChar char="o"/>
            </a:pPr>
            <a:r>
              <a:rPr lang="en-US" sz="2400" dirty="0">
                <a:latin typeface="Open Sans"/>
                <a:ea typeface="Open Sans"/>
                <a:cs typeface="Calibri"/>
                <a:hlinkClick r:id="rId3"/>
              </a:rPr>
              <a:t>Lobby leave-behinds</a:t>
            </a:r>
            <a:r>
              <a:rPr lang="en-US" sz="2400" dirty="0">
                <a:latin typeface="Open Sans"/>
                <a:ea typeface="Open Sans"/>
                <a:cs typeface="Calibri"/>
              </a:rPr>
              <a:t> </a:t>
            </a:r>
          </a:p>
          <a:p>
            <a:pPr marL="628650" lvl="1" indent="-285750">
              <a:buFont typeface="Courier New"/>
              <a:buChar char="o"/>
            </a:pPr>
            <a:r>
              <a:rPr lang="en-US" sz="2400" dirty="0">
                <a:latin typeface="Open Sans"/>
                <a:ea typeface="Open Sans"/>
                <a:cs typeface="Calibri"/>
              </a:rPr>
              <a:t>Address questions from meeting</a:t>
            </a:r>
          </a:p>
          <a:p>
            <a:pPr marL="628650" lvl="1" indent="-285750">
              <a:buFont typeface="Courier New"/>
              <a:buChar char="o"/>
            </a:pPr>
            <a:r>
              <a:rPr lang="en-US" sz="2400" dirty="0">
                <a:latin typeface="Open Sans"/>
                <a:ea typeface="Open Sans"/>
                <a:cs typeface="Calibri"/>
              </a:rPr>
              <a:t>Photo </a:t>
            </a:r>
          </a:p>
          <a:p>
            <a:pPr marL="342900" indent="-342900">
              <a:buFont typeface="Arial"/>
              <a:buChar char="•"/>
            </a:pPr>
            <a:r>
              <a:rPr lang="en-US" sz="2400" i="1" dirty="0">
                <a:latin typeface="Open Sans"/>
                <a:ea typeface="Open Sans"/>
                <a:cs typeface="Calibri"/>
              </a:rPr>
              <a:t>Where the relationship begins!</a:t>
            </a:r>
          </a:p>
        </p:txBody>
      </p:sp>
      <p:sp>
        <p:nvSpPr>
          <p:cNvPr id="3" name="Slide Number Placeholder 2">
            <a:extLst>
              <a:ext uri="{FF2B5EF4-FFF2-40B4-BE49-F238E27FC236}">
                <a16:creationId xmlns:a16="http://schemas.microsoft.com/office/drawing/2014/main" id="{087BA6FD-F399-E18A-52E1-072CD29831EC}"/>
              </a:ext>
            </a:extLst>
          </p:cNvPr>
          <p:cNvSpPr>
            <a:spLocks noGrp="1"/>
          </p:cNvSpPr>
          <p:nvPr>
            <p:ph type="sldNum" sz="quarter" idx="12"/>
          </p:nvPr>
        </p:nvSpPr>
        <p:spPr/>
        <p:txBody>
          <a:bodyPr/>
          <a:lstStyle/>
          <a:p>
            <a:fld id="{307E6868-079E-1649-B8D1-459B42CE4DE3}" type="slidenum">
              <a:rPr lang="en-US" smtClean="0"/>
              <a:t>23</a:t>
            </a:fld>
            <a:endParaRPr lang="en-US"/>
          </a:p>
        </p:txBody>
      </p:sp>
    </p:spTree>
    <p:extLst>
      <p:ext uri="{BB962C8B-B14F-4D97-AF65-F5344CB8AC3E}">
        <p14:creationId xmlns:p14="http://schemas.microsoft.com/office/powerpoint/2010/main" val="411811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70A54-E38E-9E78-AF1C-8F2E987D2890}"/>
              </a:ext>
            </a:extLst>
          </p:cNvPr>
          <p:cNvSpPr>
            <a:spLocks noGrp="1"/>
          </p:cNvSpPr>
          <p:nvPr>
            <p:ph type="title"/>
          </p:nvPr>
        </p:nvSpPr>
        <p:spPr/>
        <p:txBody>
          <a:bodyPr/>
          <a:lstStyle/>
          <a:p>
            <a:r>
              <a:rPr lang="en-US" dirty="0"/>
              <a:t>Powerful speaking</a:t>
            </a:r>
          </a:p>
        </p:txBody>
      </p:sp>
    </p:spTree>
    <p:extLst>
      <p:ext uri="{BB962C8B-B14F-4D97-AF65-F5344CB8AC3E}">
        <p14:creationId xmlns:p14="http://schemas.microsoft.com/office/powerpoint/2010/main" val="2500604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"EPIC" Laser Talk Model</a:t>
            </a:r>
            <a:endParaRPr lang="en-US" dirty="0">
              <a:solidFill>
                <a:schemeClr val="tx2"/>
              </a:solidFill>
            </a:endParaRPr>
          </a:p>
        </p:txBody>
      </p:sp>
      <p:sp>
        <p:nvSpPr>
          <p:cNvPr id="7" name="TextBox 6">
            <a:extLst>
              <a:ext uri="{FF2B5EF4-FFF2-40B4-BE49-F238E27FC236}">
                <a16:creationId xmlns:a16="http://schemas.microsoft.com/office/drawing/2014/main" id="{480F6F21-A6CA-1D7C-8162-A87FFA19A907}"/>
              </a:ext>
            </a:extLst>
          </p:cNvPr>
          <p:cNvSpPr txBox="1"/>
          <p:nvPr/>
        </p:nvSpPr>
        <p:spPr>
          <a:xfrm>
            <a:off x="246938" y="1288974"/>
            <a:ext cx="8107200" cy="3539430"/>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r>
              <a:rPr lang="en-US" sz="3200" dirty="0">
                <a:latin typeface="Open Sans"/>
                <a:ea typeface="Open Sans"/>
                <a:cs typeface="Calibri"/>
              </a:rPr>
              <a:t>E – Engage</a:t>
            </a:r>
          </a:p>
          <a:p>
            <a:pPr lvl="1"/>
            <a:endParaRPr lang="en-US" sz="3200" dirty="0">
              <a:latin typeface="Open Sans"/>
              <a:ea typeface="Open Sans"/>
              <a:cs typeface="Calibri"/>
            </a:endParaRPr>
          </a:p>
          <a:p>
            <a:pPr lvl="1"/>
            <a:r>
              <a:rPr lang="en-US" sz="3200" dirty="0">
                <a:latin typeface="Open Sans"/>
                <a:ea typeface="Open Sans"/>
                <a:cs typeface="Calibri"/>
              </a:rPr>
              <a:t>P – Problem </a:t>
            </a:r>
          </a:p>
          <a:p>
            <a:pPr lvl="1"/>
            <a:endParaRPr lang="en-US" sz="3200" dirty="0">
              <a:latin typeface="Open Sans"/>
              <a:ea typeface="Open Sans"/>
              <a:cs typeface="Calibri"/>
            </a:endParaRPr>
          </a:p>
          <a:p>
            <a:pPr lvl="1"/>
            <a:r>
              <a:rPr lang="en-US" sz="3200" dirty="0">
                <a:latin typeface="Open Sans"/>
                <a:ea typeface="Open Sans"/>
                <a:cs typeface="Calibri"/>
              </a:rPr>
              <a:t>I – Inform</a:t>
            </a:r>
          </a:p>
          <a:p>
            <a:pPr lvl="1"/>
            <a:endParaRPr lang="en-US" sz="3200" dirty="0">
              <a:latin typeface="Open Sans"/>
              <a:ea typeface="Open Sans"/>
              <a:cs typeface="Calibri"/>
            </a:endParaRPr>
          </a:p>
          <a:p>
            <a:pPr lvl="1"/>
            <a:r>
              <a:rPr lang="en-US" sz="3200" dirty="0">
                <a:latin typeface="Open Sans"/>
                <a:ea typeface="Open Sans"/>
                <a:cs typeface="Calibri"/>
              </a:rPr>
              <a:t>C – Call to action</a:t>
            </a:r>
          </a:p>
        </p:txBody>
      </p:sp>
      <p:sp>
        <p:nvSpPr>
          <p:cNvPr id="3" name="Slide Number Placeholder 2">
            <a:extLst>
              <a:ext uri="{FF2B5EF4-FFF2-40B4-BE49-F238E27FC236}">
                <a16:creationId xmlns:a16="http://schemas.microsoft.com/office/drawing/2014/main" id="{DB04EE8D-3119-8818-FC98-BF37705028E5}"/>
              </a:ext>
            </a:extLst>
          </p:cNvPr>
          <p:cNvSpPr>
            <a:spLocks noGrp="1"/>
          </p:cNvSpPr>
          <p:nvPr>
            <p:ph type="sldNum" sz="quarter" idx="12"/>
          </p:nvPr>
        </p:nvSpPr>
        <p:spPr/>
        <p:txBody>
          <a:bodyPr/>
          <a:lstStyle/>
          <a:p>
            <a:fld id="{307E6868-079E-1649-B8D1-459B42CE4DE3}" type="slidenum">
              <a:rPr lang="en-US" smtClean="0"/>
              <a:t>25</a:t>
            </a:fld>
            <a:endParaRPr lang="en-US"/>
          </a:p>
        </p:txBody>
      </p:sp>
    </p:spTree>
    <p:extLst>
      <p:ext uri="{BB962C8B-B14F-4D97-AF65-F5344CB8AC3E}">
        <p14:creationId xmlns:p14="http://schemas.microsoft.com/office/powerpoint/2010/main" val="202647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5BDD5-1A26-A15D-0D01-2C340421B4B3}"/>
              </a:ext>
            </a:extLst>
          </p:cNvPr>
          <p:cNvSpPr/>
          <p:nvPr/>
        </p:nvSpPr>
        <p:spPr>
          <a:xfrm>
            <a:off x="0" y="0"/>
            <a:ext cx="9144000" cy="1690255"/>
          </a:xfrm>
          <a:prstGeom prst="rect">
            <a:avLst/>
          </a:prstGeom>
          <a:solidFill>
            <a:srgbClr val="FFB81C"/>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B4A-000B-607D-B64B-74DFFF2C4729}"/>
              </a:ext>
            </a:extLst>
          </p:cNvPr>
          <p:cNvSpPr>
            <a:spLocks noGrp="1"/>
          </p:cNvSpPr>
          <p:nvPr>
            <p:ph type="title"/>
          </p:nvPr>
        </p:nvSpPr>
        <p:spPr>
          <a:xfrm>
            <a:off x="277091" y="448677"/>
            <a:ext cx="7401491" cy="857250"/>
          </a:xfrm>
        </p:spPr>
        <p:txBody>
          <a:bodyPr>
            <a:normAutofit/>
          </a:bodyPr>
          <a:lstStyle/>
          <a:p>
            <a:pPr algn="l"/>
            <a:r>
              <a:rPr lang="en-US" b="1" dirty="0">
                <a:solidFill>
                  <a:schemeClr val="tx1"/>
                </a:solidFill>
                <a:latin typeface="Open Sans"/>
                <a:ea typeface="Open Sans"/>
                <a:cs typeface="Open Sans"/>
              </a:rPr>
              <a:t>E - Engage</a:t>
            </a:r>
            <a:endParaRPr lang="en-US" dirty="0">
              <a:solidFill>
                <a:schemeClr val="tx1"/>
              </a:solidFill>
            </a:endParaRPr>
          </a:p>
        </p:txBody>
      </p:sp>
      <p:sp>
        <p:nvSpPr>
          <p:cNvPr id="3" name="Content Placeholder 2">
            <a:extLst>
              <a:ext uri="{FF2B5EF4-FFF2-40B4-BE49-F238E27FC236}">
                <a16:creationId xmlns:a16="http://schemas.microsoft.com/office/drawing/2014/main" id="{88B81AF4-9C26-C208-E68D-4C5AA5C5A977}"/>
              </a:ext>
            </a:extLst>
          </p:cNvPr>
          <p:cNvSpPr>
            <a:spLocks noGrp="1"/>
          </p:cNvSpPr>
          <p:nvPr>
            <p:ph idx="1"/>
          </p:nvPr>
        </p:nvSpPr>
        <p:spPr>
          <a:xfrm>
            <a:off x="277091" y="1791457"/>
            <a:ext cx="8229600" cy="3394472"/>
          </a:xfrm>
        </p:spPr>
        <p:txBody>
          <a:bodyPr vert="horz" lIns="91440" tIns="45720" rIns="91440" bIns="45720" rtlCol="0" anchor="t">
            <a:normAutofit/>
          </a:bodyPr>
          <a:lstStyle/>
          <a:p>
            <a:pPr marL="0" indent="0">
              <a:buNone/>
            </a:pPr>
            <a:r>
              <a:rPr lang="en-US" sz="2400" dirty="0">
                <a:solidFill>
                  <a:srgbClr val="000000"/>
                </a:solidFill>
                <a:latin typeface="Open Sans"/>
                <a:ea typeface="Open Sans"/>
                <a:cs typeface="Calibri"/>
              </a:rPr>
              <a:t>Capture your listener’s attention with a dramatic fact, short statement, or personal story. </a:t>
            </a:r>
          </a:p>
          <a:p>
            <a:pPr marL="0" indent="0">
              <a:buNone/>
            </a:pPr>
            <a:endParaRPr lang="en-US" sz="2400" dirty="0">
              <a:solidFill>
                <a:srgbClr val="000000"/>
              </a:solidFill>
              <a:latin typeface="Open Sans"/>
              <a:ea typeface="Open Sans"/>
              <a:cs typeface="Calibri"/>
            </a:endParaRPr>
          </a:p>
          <a:p>
            <a:pPr marL="0" indent="0">
              <a:buNone/>
            </a:pPr>
            <a:r>
              <a:rPr lang="en-US" sz="2400" dirty="0">
                <a:solidFill>
                  <a:srgbClr val="000000"/>
                </a:solidFill>
                <a:latin typeface="Open Sans"/>
                <a:ea typeface="Open Sans"/>
                <a:cs typeface="Calibri"/>
              </a:rPr>
              <a:t>In the case of a lobby meeting, we would be talking to the staffer or even the member of Congress. </a:t>
            </a:r>
            <a:endParaRPr lang="en-US" sz="2400" dirty="0">
              <a:latin typeface="Open Sans"/>
              <a:ea typeface="Open Sans"/>
              <a:cs typeface="Calibri"/>
            </a:endParaRPr>
          </a:p>
        </p:txBody>
      </p:sp>
      <p:pic>
        <p:nvPicPr>
          <p:cNvPr id="8" name="Picture 7" descr="A red and black rectangular sign with white text&#10;&#10;Description automatically generated">
            <a:extLst>
              <a:ext uri="{FF2B5EF4-FFF2-40B4-BE49-F238E27FC236}">
                <a16:creationId xmlns:a16="http://schemas.microsoft.com/office/drawing/2014/main" id="{ED7F151F-A1B8-E7D8-1960-20147DFEA989}"/>
              </a:ext>
            </a:extLst>
          </p:cNvPr>
          <p:cNvPicPr>
            <a:picLocks noChangeAspect="1"/>
          </p:cNvPicPr>
          <p:nvPr/>
        </p:nvPicPr>
        <p:blipFill>
          <a:blip r:embed="rId2"/>
          <a:stretch>
            <a:fillRect/>
          </a:stretch>
        </p:blipFill>
        <p:spPr>
          <a:xfrm>
            <a:off x="8052954" y="148936"/>
            <a:ext cx="907473" cy="728366"/>
          </a:xfrm>
          <a:prstGeom prst="rect">
            <a:avLst/>
          </a:prstGeom>
        </p:spPr>
      </p:pic>
      <p:sp>
        <p:nvSpPr>
          <p:cNvPr id="5" name="Slide Number Placeholder 4">
            <a:extLst>
              <a:ext uri="{FF2B5EF4-FFF2-40B4-BE49-F238E27FC236}">
                <a16:creationId xmlns:a16="http://schemas.microsoft.com/office/drawing/2014/main" id="{E8D9D4D9-B4D2-68FB-920A-1DCBCD69D583}"/>
              </a:ext>
            </a:extLst>
          </p:cNvPr>
          <p:cNvSpPr>
            <a:spLocks noGrp="1"/>
          </p:cNvSpPr>
          <p:nvPr>
            <p:ph type="sldNum" sz="quarter" idx="12"/>
          </p:nvPr>
        </p:nvSpPr>
        <p:spPr/>
        <p:txBody>
          <a:bodyPr/>
          <a:lstStyle/>
          <a:p>
            <a:fld id="{307E6868-079E-1649-B8D1-459B42CE4DE3}" type="slidenum">
              <a:rPr lang="en-US" smtClean="0"/>
              <a:t>26</a:t>
            </a:fld>
            <a:endParaRPr lang="en-US"/>
          </a:p>
        </p:txBody>
      </p:sp>
    </p:spTree>
    <p:extLst>
      <p:ext uri="{BB962C8B-B14F-4D97-AF65-F5344CB8AC3E}">
        <p14:creationId xmlns:p14="http://schemas.microsoft.com/office/powerpoint/2010/main" val="415602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5BDD5-1A26-A15D-0D01-2C340421B4B3}"/>
              </a:ext>
            </a:extLst>
          </p:cNvPr>
          <p:cNvSpPr/>
          <p:nvPr/>
        </p:nvSpPr>
        <p:spPr>
          <a:xfrm>
            <a:off x="0" y="0"/>
            <a:ext cx="9144000" cy="1690255"/>
          </a:xfrm>
          <a:prstGeom prst="rect">
            <a:avLst/>
          </a:prstGeom>
          <a:solidFill>
            <a:srgbClr val="FFB81C"/>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B4A-000B-607D-B64B-74DFFF2C4729}"/>
              </a:ext>
            </a:extLst>
          </p:cNvPr>
          <p:cNvSpPr>
            <a:spLocks noGrp="1"/>
          </p:cNvSpPr>
          <p:nvPr>
            <p:ph type="title"/>
          </p:nvPr>
        </p:nvSpPr>
        <p:spPr>
          <a:xfrm>
            <a:off x="277091" y="448677"/>
            <a:ext cx="7401491" cy="857250"/>
          </a:xfrm>
        </p:spPr>
        <p:txBody>
          <a:bodyPr>
            <a:normAutofit/>
          </a:bodyPr>
          <a:lstStyle/>
          <a:p>
            <a:pPr algn="l"/>
            <a:r>
              <a:rPr lang="en-US" b="1" dirty="0">
                <a:solidFill>
                  <a:schemeClr val="tx1"/>
                </a:solidFill>
                <a:latin typeface="Open Sans"/>
                <a:ea typeface="Open Sans"/>
                <a:cs typeface="Open Sans"/>
              </a:rPr>
              <a:t>P - Problem</a:t>
            </a:r>
            <a:endParaRPr lang="en-US" dirty="0">
              <a:solidFill>
                <a:schemeClr val="tx1"/>
              </a:solidFill>
            </a:endParaRPr>
          </a:p>
        </p:txBody>
      </p:sp>
      <p:sp>
        <p:nvSpPr>
          <p:cNvPr id="3" name="Content Placeholder 2">
            <a:extLst>
              <a:ext uri="{FF2B5EF4-FFF2-40B4-BE49-F238E27FC236}">
                <a16:creationId xmlns:a16="http://schemas.microsoft.com/office/drawing/2014/main" id="{88B81AF4-9C26-C208-E68D-4C5AA5C5A977}"/>
              </a:ext>
            </a:extLst>
          </p:cNvPr>
          <p:cNvSpPr>
            <a:spLocks noGrp="1"/>
          </p:cNvSpPr>
          <p:nvPr>
            <p:ph idx="1"/>
          </p:nvPr>
        </p:nvSpPr>
        <p:spPr>
          <a:xfrm>
            <a:off x="277091" y="1791457"/>
            <a:ext cx="8229600" cy="3394472"/>
          </a:xfrm>
        </p:spPr>
        <p:txBody>
          <a:bodyPr vert="horz" lIns="91440" tIns="45720" rIns="91440" bIns="45720" rtlCol="0" anchor="t">
            <a:normAutofit/>
          </a:bodyPr>
          <a:lstStyle/>
          <a:p>
            <a:pPr marL="0" indent="0">
              <a:buNone/>
            </a:pPr>
            <a:r>
              <a:rPr lang="en-US" sz="2400" dirty="0">
                <a:solidFill>
                  <a:srgbClr val="000000"/>
                </a:solidFill>
                <a:latin typeface="Open Sans"/>
                <a:ea typeface="Open Sans"/>
                <a:cs typeface="Calibri"/>
              </a:rPr>
              <a:t>Present causes of the problem you introduced in the first section. </a:t>
            </a:r>
          </a:p>
          <a:p>
            <a:pPr marL="0" indent="0">
              <a:buNone/>
            </a:pPr>
            <a:endParaRPr lang="en-US" sz="2400" dirty="0">
              <a:solidFill>
                <a:srgbClr val="000000"/>
              </a:solidFill>
              <a:latin typeface="Open Sans"/>
              <a:ea typeface="Open Sans"/>
              <a:cs typeface="Calibri"/>
            </a:endParaRPr>
          </a:p>
          <a:p>
            <a:pPr marL="0" indent="0">
              <a:buNone/>
            </a:pPr>
            <a:r>
              <a:rPr lang="en-US" sz="2400" dirty="0">
                <a:solidFill>
                  <a:srgbClr val="000000"/>
                </a:solidFill>
                <a:latin typeface="Open Sans"/>
                <a:ea typeface="Open Sans"/>
                <a:cs typeface="Calibri"/>
              </a:rPr>
              <a:t>How widespread or serious is the problem? How has the problem impacted you or your community?</a:t>
            </a:r>
            <a:endParaRPr lang="en-US" sz="2400" dirty="0">
              <a:latin typeface="Open Sans"/>
              <a:ea typeface="Open Sans"/>
              <a:cs typeface="Calibri"/>
            </a:endParaRPr>
          </a:p>
        </p:txBody>
      </p:sp>
      <p:pic>
        <p:nvPicPr>
          <p:cNvPr id="8" name="Picture 7" descr="A red and black rectangular sign with white text&#10;&#10;Description automatically generated">
            <a:extLst>
              <a:ext uri="{FF2B5EF4-FFF2-40B4-BE49-F238E27FC236}">
                <a16:creationId xmlns:a16="http://schemas.microsoft.com/office/drawing/2014/main" id="{ED7F151F-A1B8-E7D8-1960-20147DFEA989}"/>
              </a:ext>
            </a:extLst>
          </p:cNvPr>
          <p:cNvPicPr>
            <a:picLocks noChangeAspect="1"/>
          </p:cNvPicPr>
          <p:nvPr/>
        </p:nvPicPr>
        <p:blipFill>
          <a:blip r:embed="rId2"/>
          <a:stretch>
            <a:fillRect/>
          </a:stretch>
        </p:blipFill>
        <p:spPr>
          <a:xfrm>
            <a:off x="8052954" y="148936"/>
            <a:ext cx="907473" cy="728366"/>
          </a:xfrm>
          <a:prstGeom prst="rect">
            <a:avLst/>
          </a:prstGeom>
        </p:spPr>
      </p:pic>
      <p:sp>
        <p:nvSpPr>
          <p:cNvPr id="5" name="Slide Number Placeholder 4">
            <a:extLst>
              <a:ext uri="{FF2B5EF4-FFF2-40B4-BE49-F238E27FC236}">
                <a16:creationId xmlns:a16="http://schemas.microsoft.com/office/drawing/2014/main" id="{234B8F14-74EB-9E6A-B563-C710E6FB22A6}"/>
              </a:ext>
            </a:extLst>
          </p:cNvPr>
          <p:cNvSpPr>
            <a:spLocks noGrp="1"/>
          </p:cNvSpPr>
          <p:nvPr>
            <p:ph type="sldNum" sz="quarter" idx="12"/>
          </p:nvPr>
        </p:nvSpPr>
        <p:spPr/>
        <p:txBody>
          <a:bodyPr/>
          <a:lstStyle/>
          <a:p>
            <a:fld id="{307E6868-079E-1649-B8D1-459B42CE4DE3}" type="slidenum">
              <a:rPr lang="en-US" smtClean="0"/>
              <a:t>27</a:t>
            </a:fld>
            <a:endParaRPr lang="en-US"/>
          </a:p>
        </p:txBody>
      </p:sp>
    </p:spTree>
    <p:extLst>
      <p:ext uri="{BB962C8B-B14F-4D97-AF65-F5344CB8AC3E}">
        <p14:creationId xmlns:p14="http://schemas.microsoft.com/office/powerpoint/2010/main" val="87650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5BDD5-1A26-A15D-0D01-2C340421B4B3}"/>
              </a:ext>
            </a:extLst>
          </p:cNvPr>
          <p:cNvSpPr/>
          <p:nvPr/>
        </p:nvSpPr>
        <p:spPr>
          <a:xfrm>
            <a:off x="0" y="0"/>
            <a:ext cx="9144000" cy="1690255"/>
          </a:xfrm>
          <a:prstGeom prst="rect">
            <a:avLst/>
          </a:prstGeom>
          <a:solidFill>
            <a:srgbClr val="FFB81C"/>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B4A-000B-607D-B64B-74DFFF2C4729}"/>
              </a:ext>
            </a:extLst>
          </p:cNvPr>
          <p:cNvSpPr>
            <a:spLocks noGrp="1"/>
          </p:cNvSpPr>
          <p:nvPr>
            <p:ph type="title"/>
          </p:nvPr>
        </p:nvSpPr>
        <p:spPr>
          <a:xfrm>
            <a:off x="277091" y="448677"/>
            <a:ext cx="7401491" cy="857250"/>
          </a:xfrm>
        </p:spPr>
        <p:txBody>
          <a:bodyPr>
            <a:normAutofit/>
          </a:bodyPr>
          <a:lstStyle/>
          <a:p>
            <a:pPr algn="l"/>
            <a:r>
              <a:rPr lang="en-US" b="1" dirty="0">
                <a:solidFill>
                  <a:schemeClr val="tx1"/>
                </a:solidFill>
                <a:latin typeface="Open Sans"/>
                <a:ea typeface="Open Sans"/>
                <a:cs typeface="Open Sans"/>
              </a:rPr>
              <a:t>I - Inform</a:t>
            </a:r>
            <a:endParaRPr lang="en-US" dirty="0">
              <a:solidFill>
                <a:schemeClr val="tx1"/>
              </a:solidFill>
            </a:endParaRPr>
          </a:p>
        </p:txBody>
      </p:sp>
      <p:sp>
        <p:nvSpPr>
          <p:cNvPr id="3" name="Content Placeholder 2">
            <a:extLst>
              <a:ext uri="{FF2B5EF4-FFF2-40B4-BE49-F238E27FC236}">
                <a16:creationId xmlns:a16="http://schemas.microsoft.com/office/drawing/2014/main" id="{88B81AF4-9C26-C208-E68D-4C5AA5C5A977}"/>
              </a:ext>
            </a:extLst>
          </p:cNvPr>
          <p:cNvSpPr>
            <a:spLocks noGrp="1"/>
          </p:cNvSpPr>
          <p:nvPr>
            <p:ph idx="1"/>
          </p:nvPr>
        </p:nvSpPr>
        <p:spPr>
          <a:xfrm>
            <a:off x="277091" y="1791457"/>
            <a:ext cx="8229600" cy="3394472"/>
          </a:xfrm>
        </p:spPr>
        <p:txBody>
          <a:bodyPr vert="horz" lIns="91440" tIns="45720" rIns="91440" bIns="45720" rtlCol="0" anchor="t">
            <a:normAutofit/>
          </a:bodyPr>
          <a:lstStyle/>
          <a:p>
            <a:pPr marL="0" indent="0">
              <a:buNone/>
            </a:pPr>
            <a:r>
              <a:rPr lang="en-US" sz="2400" dirty="0">
                <a:solidFill>
                  <a:srgbClr val="000000"/>
                </a:solidFill>
                <a:latin typeface="Open Sans"/>
                <a:ea typeface="Open Sans"/>
                <a:cs typeface="Calibri"/>
              </a:rPr>
              <a:t>Inform the listener about a solution to the problem you presented. </a:t>
            </a:r>
            <a:endParaRPr lang="en-US" sz="2400" b="1" dirty="0">
              <a:solidFill>
                <a:srgbClr val="333333"/>
              </a:solidFill>
              <a:latin typeface="Open Sans"/>
              <a:ea typeface="Open Sans"/>
              <a:cs typeface="Open Sans"/>
            </a:endParaRPr>
          </a:p>
          <a:p>
            <a:pPr marL="0" indent="0">
              <a:buNone/>
            </a:pPr>
            <a:endParaRPr lang="en-US" sz="2400" dirty="0">
              <a:solidFill>
                <a:srgbClr val="000000"/>
              </a:solidFill>
              <a:latin typeface="Open Sans"/>
              <a:ea typeface="Open Sans"/>
              <a:cs typeface="Calibri"/>
            </a:endParaRPr>
          </a:p>
          <a:p>
            <a:pPr marL="0" indent="0">
              <a:buNone/>
            </a:pPr>
            <a:r>
              <a:rPr lang="en-US" sz="2400" dirty="0">
                <a:solidFill>
                  <a:srgbClr val="000000"/>
                </a:solidFill>
                <a:latin typeface="Open Sans"/>
                <a:ea typeface="Open Sans"/>
                <a:cs typeface="Calibri"/>
              </a:rPr>
              <a:t>You might cite a recent study or tell a first-person account of how the solution has impacted you or others you know</a:t>
            </a:r>
            <a:endParaRPr lang="en-US" sz="2400" b="1" dirty="0">
              <a:solidFill>
                <a:srgbClr val="333333"/>
              </a:solidFill>
              <a:latin typeface="Open Sans"/>
              <a:ea typeface="Open Sans"/>
              <a:cs typeface="Open Sans"/>
            </a:endParaRPr>
          </a:p>
        </p:txBody>
      </p:sp>
      <p:pic>
        <p:nvPicPr>
          <p:cNvPr id="8" name="Picture 7" descr="A red and black rectangular sign with white text&#10;&#10;Description automatically generated">
            <a:extLst>
              <a:ext uri="{FF2B5EF4-FFF2-40B4-BE49-F238E27FC236}">
                <a16:creationId xmlns:a16="http://schemas.microsoft.com/office/drawing/2014/main" id="{ED7F151F-A1B8-E7D8-1960-20147DFEA989}"/>
              </a:ext>
            </a:extLst>
          </p:cNvPr>
          <p:cNvPicPr>
            <a:picLocks noChangeAspect="1"/>
          </p:cNvPicPr>
          <p:nvPr/>
        </p:nvPicPr>
        <p:blipFill>
          <a:blip r:embed="rId2"/>
          <a:stretch>
            <a:fillRect/>
          </a:stretch>
        </p:blipFill>
        <p:spPr>
          <a:xfrm>
            <a:off x="8052954" y="148936"/>
            <a:ext cx="907473" cy="728366"/>
          </a:xfrm>
          <a:prstGeom prst="rect">
            <a:avLst/>
          </a:prstGeom>
        </p:spPr>
      </p:pic>
      <p:sp>
        <p:nvSpPr>
          <p:cNvPr id="5" name="Slide Number Placeholder 4">
            <a:extLst>
              <a:ext uri="{FF2B5EF4-FFF2-40B4-BE49-F238E27FC236}">
                <a16:creationId xmlns:a16="http://schemas.microsoft.com/office/drawing/2014/main" id="{6F271EBE-BC7A-6C1C-CE86-B6EA7EB2169D}"/>
              </a:ext>
            </a:extLst>
          </p:cNvPr>
          <p:cNvSpPr>
            <a:spLocks noGrp="1"/>
          </p:cNvSpPr>
          <p:nvPr>
            <p:ph type="sldNum" sz="quarter" idx="12"/>
          </p:nvPr>
        </p:nvSpPr>
        <p:spPr/>
        <p:txBody>
          <a:bodyPr/>
          <a:lstStyle/>
          <a:p>
            <a:fld id="{307E6868-079E-1649-B8D1-459B42CE4DE3}" type="slidenum">
              <a:rPr lang="en-US" smtClean="0"/>
              <a:t>28</a:t>
            </a:fld>
            <a:endParaRPr lang="en-US"/>
          </a:p>
        </p:txBody>
      </p:sp>
    </p:spTree>
    <p:extLst>
      <p:ext uri="{BB962C8B-B14F-4D97-AF65-F5344CB8AC3E}">
        <p14:creationId xmlns:p14="http://schemas.microsoft.com/office/powerpoint/2010/main" val="120009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5BDD5-1A26-A15D-0D01-2C340421B4B3}"/>
              </a:ext>
            </a:extLst>
          </p:cNvPr>
          <p:cNvSpPr/>
          <p:nvPr/>
        </p:nvSpPr>
        <p:spPr>
          <a:xfrm>
            <a:off x="0" y="0"/>
            <a:ext cx="9144000" cy="1690255"/>
          </a:xfrm>
          <a:prstGeom prst="rect">
            <a:avLst/>
          </a:prstGeom>
          <a:solidFill>
            <a:srgbClr val="FFB81C"/>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B4A-000B-607D-B64B-74DFFF2C4729}"/>
              </a:ext>
            </a:extLst>
          </p:cNvPr>
          <p:cNvSpPr>
            <a:spLocks noGrp="1"/>
          </p:cNvSpPr>
          <p:nvPr>
            <p:ph type="title"/>
          </p:nvPr>
        </p:nvSpPr>
        <p:spPr>
          <a:xfrm>
            <a:off x="277091" y="448677"/>
            <a:ext cx="7401491" cy="857250"/>
          </a:xfrm>
        </p:spPr>
        <p:txBody>
          <a:bodyPr>
            <a:normAutofit/>
          </a:bodyPr>
          <a:lstStyle/>
          <a:p>
            <a:pPr algn="l"/>
            <a:r>
              <a:rPr lang="en-US" b="1" dirty="0">
                <a:solidFill>
                  <a:schemeClr val="tx1"/>
                </a:solidFill>
                <a:latin typeface="Open Sans"/>
                <a:ea typeface="Open Sans"/>
                <a:cs typeface="Open Sans"/>
              </a:rPr>
              <a:t>C – Call to action</a:t>
            </a:r>
          </a:p>
        </p:txBody>
      </p:sp>
      <p:sp>
        <p:nvSpPr>
          <p:cNvPr id="3" name="Content Placeholder 2">
            <a:extLst>
              <a:ext uri="{FF2B5EF4-FFF2-40B4-BE49-F238E27FC236}">
                <a16:creationId xmlns:a16="http://schemas.microsoft.com/office/drawing/2014/main" id="{88B81AF4-9C26-C208-E68D-4C5AA5C5A977}"/>
              </a:ext>
            </a:extLst>
          </p:cNvPr>
          <p:cNvSpPr>
            <a:spLocks noGrp="1"/>
          </p:cNvSpPr>
          <p:nvPr>
            <p:ph idx="1"/>
          </p:nvPr>
        </p:nvSpPr>
        <p:spPr>
          <a:xfrm>
            <a:off x="277091" y="1791457"/>
            <a:ext cx="8229600" cy="3394472"/>
          </a:xfrm>
        </p:spPr>
        <p:txBody>
          <a:bodyPr vert="horz" lIns="91440" tIns="45720" rIns="91440" bIns="45720" rtlCol="0" anchor="t">
            <a:normAutofit/>
          </a:bodyPr>
          <a:lstStyle/>
          <a:p>
            <a:pPr marL="0" indent="0">
              <a:buNone/>
            </a:pPr>
            <a:r>
              <a:rPr lang="en-US" sz="2400" dirty="0">
                <a:solidFill>
                  <a:srgbClr val="000000"/>
                </a:solidFill>
                <a:latin typeface="Open Sans"/>
                <a:ea typeface="Open Sans"/>
                <a:cs typeface="Calibri"/>
              </a:rPr>
              <a:t>Call to Action answers the question “so what do you want me to do about it?” </a:t>
            </a:r>
          </a:p>
          <a:p>
            <a:pPr marL="0" indent="0">
              <a:buNone/>
            </a:pPr>
            <a:endParaRPr lang="en-US" sz="2400" dirty="0">
              <a:solidFill>
                <a:srgbClr val="000000"/>
              </a:solidFill>
              <a:latin typeface="Open Sans"/>
              <a:ea typeface="Open Sans"/>
              <a:cs typeface="Calibri"/>
            </a:endParaRPr>
          </a:p>
          <a:p>
            <a:pPr marL="0" indent="0">
              <a:buNone/>
            </a:pPr>
            <a:r>
              <a:rPr lang="en-US" sz="2400" dirty="0">
                <a:solidFill>
                  <a:srgbClr val="000000"/>
                </a:solidFill>
                <a:latin typeface="Open Sans"/>
                <a:ea typeface="Open Sans"/>
                <a:cs typeface="Calibri"/>
              </a:rPr>
              <a:t>Make the action something specific you can follow up on. Frame it as a yes or no question.</a:t>
            </a:r>
            <a:endParaRPr lang="en-US" sz="2400" dirty="0">
              <a:latin typeface="Open Sans"/>
              <a:ea typeface="Open Sans"/>
              <a:cs typeface="Calibri"/>
            </a:endParaRPr>
          </a:p>
        </p:txBody>
      </p:sp>
      <p:pic>
        <p:nvPicPr>
          <p:cNvPr id="8" name="Picture 7" descr="A red and black rectangular sign with white text&#10;&#10;Description automatically generated">
            <a:extLst>
              <a:ext uri="{FF2B5EF4-FFF2-40B4-BE49-F238E27FC236}">
                <a16:creationId xmlns:a16="http://schemas.microsoft.com/office/drawing/2014/main" id="{ED7F151F-A1B8-E7D8-1960-20147DFEA989}"/>
              </a:ext>
            </a:extLst>
          </p:cNvPr>
          <p:cNvPicPr>
            <a:picLocks noChangeAspect="1"/>
          </p:cNvPicPr>
          <p:nvPr/>
        </p:nvPicPr>
        <p:blipFill>
          <a:blip r:embed="rId2"/>
          <a:stretch>
            <a:fillRect/>
          </a:stretch>
        </p:blipFill>
        <p:spPr>
          <a:xfrm>
            <a:off x="8052954" y="148936"/>
            <a:ext cx="907473" cy="728366"/>
          </a:xfrm>
          <a:prstGeom prst="rect">
            <a:avLst/>
          </a:prstGeom>
        </p:spPr>
      </p:pic>
      <p:sp>
        <p:nvSpPr>
          <p:cNvPr id="5" name="Slide Number Placeholder 4">
            <a:extLst>
              <a:ext uri="{FF2B5EF4-FFF2-40B4-BE49-F238E27FC236}">
                <a16:creationId xmlns:a16="http://schemas.microsoft.com/office/drawing/2014/main" id="{78963F9D-EE37-4D7C-CF33-BE75BFD1F876}"/>
              </a:ext>
            </a:extLst>
          </p:cNvPr>
          <p:cNvSpPr>
            <a:spLocks noGrp="1"/>
          </p:cNvSpPr>
          <p:nvPr>
            <p:ph type="sldNum" sz="quarter" idx="12"/>
          </p:nvPr>
        </p:nvSpPr>
        <p:spPr/>
        <p:txBody>
          <a:bodyPr/>
          <a:lstStyle/>
          <a:p>
            <a:fld id="{307E6868-079E-1649-B8D1-459B42CE4DE3}" type="slidenum">
              <a:rPr lang="en-US" smtClean="0"/>
              <a:t>29</a:t>
            </a:fld>
            <a:endParaRPr lang="en-US"/>
          </a:p>
        </p:txBody>
      </p:sp>
    </p:spTree>
    <p:extLst>
      <p:ext uri="{BB962C8B-B14F-4D97-AF65-F5344CB8AC3E}">
        <p14:creationId xmlns:p14="http://schemas.microsoft.com/office/powerpoint/2010/main" val="90989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20528-6826-B747-5503-9ACF874B0C79}"/>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278316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138637" y="103350"/>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Example </a:t>
            </a:r>
            <a:endParaRPr lang="en-US" dirty="0">
              <a:solidFill>
                <a:schemeClr val="tx2"/>
              </a:solidFill>
            </a:endParaRPr>
          </a:p>
        </p:txBody>
      </p:sp>
      <p:graphicFrame>
        <p:nvGraphicFramePr>
          <p:cNvPr id="4" name="Table 3" descr="Table showing an example using the EPIC format">
            <a:extLst>
              <a:ext uri="{FF2B5EF4-FFF2-40B4-BE49-F238E27FC236}">
                <a16:creationId xmlns:a16="http://schemas.microsoft.com/office/drawing/2014/main" id="{16E25205-AD1D-CA93-6BA4-FE882C83D1CD}"/>
              </a:ext>
            </a:extLst>
          </p:cNvPr>
          <p:cNvGraphicFramePr>
            <a:graphicFrameLocks noGrp="1"/>
          </p:cNvGraphicFramePr>
          <p:nvPr>
            <p:extLst>
              <p:ext uri="{D42A27DB-BD31-4B8C-83A1-F6EECF244321}">
                <p14:modId xmlns:p14="http://schemas.microsoft.com/office/powerpoint/2010/main" val="2026387178"/>
              </p:ext>
            </p:extLst>
          </p:nvPr>
        </p:nvGraphicFramePr>
        <p:xfrm>
          <a:off x="139959" y="1043862"/>
          <a:ext cx="8860266" cy="3958013"/>
        </p:xfrm>
        <a:graphic>
          <a:graphicData uri="http://schemas.openxmlformats.org/drawingml/2006/table">
            <a:tbl>
              <a:tblPr firstRow="1" bandRow="1">
                <a:tableStyleId>{5940675A-B579-460E-94D1-54222C63F5DA}</a:tableStyleId>
              </a:tblPr>
              <a:tblGrid>
                <a:gridCol w="880788">
                  <a:extLst>
                    <a:ext uri="{9D8B030D-6E8A-4147-A177-3AD203B41FA5}">
                      <a16:colId xmlns:a16="http://schemas.microsoft.com/office/drawing/2014/main" val="2763313131"/>
                    </a:ext>
                  </a:extLst>
                </a:gridCol>
                <a:gridCol w="7979478">
                  <a:extLst>
                    <a:ext uri="{9D8B030D-6E8A-4147-A177-3AD203B41FA5}">
                      <a16:colId xmlns:a16="http://schemas.microsoft.com/office/drawing/2014/main" val="3704345476"/>
                    </a:ext>
                  </a:extLst>
                </a:gridCol>
              </a:tblGrid>
              <a:tr h="969065">
                <a:tc>
                  <a:txBody>
                    <a:bodyPr/>
                    <a:lstStyle/>
                    <a:p>
                      <a:r>
                        <a:rPr lang="en-US" sz="1300" dirty="0">
                          <a:latin typeface="Open Sans" pitchFamily="2" charset="0"/>
                          <a:ea typeface="Open Sans" pitchFamily="2" charset="0"/>
                          <a:cs typeface="Open Sans" pitchFamily="2" charset="0"/>
                        </a:rPr>
                        <a:t>Engage</a:t>
                      </a:r>
                    </a:p>
                  </a:txBody>
                  <a:tcPr/>
                </a:tc>
                <a:tc>
                  <a:txBody>
                    <a:bodyPr/>
                    <a:lstStyle/>
                    <a:p>
                      <a:pPr lvl="0" algn="l">
                        <a:lnSpc>
                          <a:spcPct val="100000"/>
                        </a:lnSpc>
                        <a:spcBef>
                          <a:spcPts val="0"/>
                        </a:spcBef>
                        <a:spcAft>
                          <a:spcPts val="0"/>
                        </a:spcAft>
                        <a:buNone/>
                      </a:pPr>
                      <a:r>
                        <a:rPr lang="en-US" sz="1300" b="0" i="1" u="none" strike="noStrike" noProof="0" dirty="0">
                          <a:latin typeface="Open Sans" pitchFamily="2" charset="0"/>
                          <a:ea typeface="Open Sans" pitchFamily="2" charset="0"/>
                          <a:cs typeface="Open Sans" pitchFamily="2" charset="0"/>
                        </a:rPr>
                        <a:t>Personal Story</a:t>
                      </a:r>
                      <a:endParaRPr lang="en-US" sz="1300" dirty="0">
                        <a:latin typeface="Open Sans" pitchFamily="2" charset="0"/>
                        <a:ea typeface="Open Sans" pitchFamily="2" charset="0"/>
                        <a:cs typeface="Open Sans" pitchFamily="2" charset="0"/>
                      </a:endParaRPr>
                    </a:p>
                    <a:p>
                      <a:pPr lvl="0">
                        <a:buNone/>
                      </a:pPr>
                      <a:r>
                        <a:rPr lang="en-US" sz="1300" b="0" i="0" u="none" strike="noStrike" noProof="0" dirty="0">
                          <a:latin typeface="Open Sans" pitchFamily="2" charset="0"/>
                          <a:ea typeface="Open Sans" pitchFamily="2" charset="0"/>
                          <a:cs typeface="Open Sans" pitchFamily="2" charset="0"/>
                        </a:rPr>
                        <a:t>We know how to keep moms and babies healthy and thriving. Yet still: 300,000 women and girls die every year from lack of basic healthcare for pregnancy and birth. And 2.3 million newborns die in their first months of life.</a:t>
                      </a:r>
                      <a:endParaRPr lang="en-US" sz="13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862728691"/>
                  </a:ext>
                </a:extLst>
              </a:tr>
              <a:tr h="953454">
                <a:tc>
                  <a:txBody>
                    <a:bodyPr/>
                    <a:lstStyle/>
                    <a:p>
                      <a:r>
                        <a:rPr lang="en-US" sz="1300">
                          <a:latin typeface="Open Sans" pitchFamily="2" charset="0"/>
                          <a:ea typeface="Open Sans" pitchFamily="2" charset="0"/>
                          <a:cs typeface="Open Sans" pitchFamily="2" charset="0"/>
                        </a:rPr>
                        <a:t>Problem</a:t>
                      </a:r>
                    </a:p>
                  </a:txBody>
                  <a:tcPr/>
                </a:tc>
                <a:tc>
                  <a:txBody>
                    <a:bodyPr/>
                    <a:lstStyle/>
                    <a:p>
                      <a:pPr lvl="0">
                        <a:buNone/>
                      </a:pPr>
                      <a:r>
                        <a:rPr lang="en-US" sz="1300" b="0" i="0" u="none" strike="noStrike" noProof="0" dirty="0">
                          <a:latin typeface="Open Sans" pitchFamily="2" charset="0"/>
                          <a:ea typeface="Open Sans" pitchFamily="2" charset="0"/>
                          <a:cs typeface="Open Sans" pitchFamily="2" charset="0"/>
                        </a:rPr>
                        <a:t>The problem isn’t a need for a new medical intervention that doesn’t exist yet. It’s ensuring that all people, no matter where they live, have access to lifesaving healthcare and basic nutrition. Things like routine healthcare for women and babies, access to emergency hospital care, training for health workers, access to lifesaving vaccines, and nutrition supplementation have all proven to save millions of lives every year. </a:t>
                      </a:r>
                      <a:endParaRPr lang="en-US" sz="13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3459077253"/>
                  </a:ext>
                </a:extLst>
              </a:tr>
              <a:tr h="953454">
                <a:tc>
                  <a:txBody>
                    <a:bodyPr/>
                    <a:lstStyle/>
                    <a:p>
                      <a:r>
                        <a:rPr lang="en-US" sz="1300">
                          <a:latin typeface="Open Sans" pitchFamily="2" charset="0"/>
                          <a:ea typeface="Open Sans" pitchFamily="2" charset="0"/>
                          <a:cs typeface="Open Sans" pitchFamily="2" charset="0"/>
                        </a:rPr>
                        <a:t>Inform on Solution</a:t>
                      </a:r>
                    </a:p>
                  </a:txBody>
                  <a:tcPr/>
                </a:tc>
                <a:tc>
                  <a:txBody>
                    <a:bodyPr/>
                    <a:lstStyle/>
                    <a:p>
                      <a:pPr lvl="0">
                        <a:buNone/>
                      </a:pPr>
                      <a:r>
                        <a:rPr lang="en-US" sz="1300" b="0" i="0" u="none" strike="noStrike" noProof="0" dirty="0">
                          <a:latin typeface="Open Sans" pitchFamily="2" charset="0"/>
                          <a:ea typeface="Open Sans" pitchFamily="2" charset="0"/>
                          <a:cs typeface="Open Sans" pitchFamily="2" charset="0"/>
                        </a:rPr>
                        <a:t>USAID, the primary federal agency that administers foreign aid and development assistance, has a strong record of supporting maternal and child health programs that make a difference. In 2021 alone, USAID helped increase access to essential care for more than 59 million women and children.</a:t>
                      </a:r>
                      <a:endParaRPr lang="en-US" sz="13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1474699829"/>
                  </a:ext>
                </a:extLst>
              </a:tr>
              <a:tr h="953454">
                <a:tc>
                  <a:txBody>
                    <a:bodyPr/>
                    <a:lstStyle/>
                    <a:p>
                      <a:r>
                        <a:rPr lang="en-US" sz="1300">
                          <a:latin typeface="Open Sans" pitchFamily="2" charset="0"/>
                          <a:ea typeface="Open Sans" pitchFamily="2" charset="0"/>
                          <a:cs typeface="Open Sans" pitchFamily="2" charset="0"/>
                        </a:rPr>
                        <a:t>Call to Action</a:t>
                      </a:r>
                    </a:p>
                  </a:txBody>
                  <a:tcPr/>
                </a:tc>
                <a:tc>
                  <a:txBody>
                    <a:bodyPr/>
                    <a:lstStyle/>
                    <a:p>
                      <a:pPr lvl="0">
                        <a:buNone/>
                      </a:pPr>
                      <a:r>
                        <a:rPr lang="en-US" sz="1300" b="0" i="0" u="none" strike="noStrike" noProof="0" dirty="0">
                          <a:latin typeface="Open Sans" pitchFamily="2" charset="0"/>
                          <a:ea typeface="Open Sans" pitchFamily="2" charset="0"/>
                          <a:cs typeface="Open Sans" pitchFamily="2" charset="0"/>
                        </a:rPr>
                        <a:t>We have the resources right now to ensure all children, no matter where they live, can access their rights to health and nutrition. We’re asking you to help us make that possibility a reality. Will you support lifesaving maternal and child health programs by including $1.15 billion for USAID Maternal and Child Health programs in your FY25 budget request? </a:t>
                      </a:r>
                      <a:endParaRPr lang="en-US" sz="13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2822332738"/>
                  </a:ext>
                </a:extLst>
              </a:tr>
            </a:tbl>
          </a:graphicData>
        </a:graphic>
      </p:graphicFrame>
      <p:sp>
        <p:nvSpPr>
          <p:cNvPr id="3" name="Slide Number Placeholder 2">
            <a:extLst>
              <a:ext uri="{FF2B5EF4-FFF2-40B4-BE49-F238E27FC236}">
                <a16:creationId xmlns:a16="http://schemas.microsoft.com/office/drawing/2014/main" id="{04667162-DAAC-A05B-841E-AF95CD1D3757}"/>
              </a:ext>
            </a:extLst>
          </p:cNvPr>
          <p:cNvSpPr>
            <a:spLocks noGrp="1"/>
          </p:cNvSpPr>
          <p:nvPr>
            <p:ph type="sldNum" sz="quarter" idx="12"/>
          </p:nvPr>
        </p:nvSpPr>
        <p:spPr/>
        <p:txBody>
          <a:bodyPr/>
          <a:lstStyle/>
          <a:p>
            <a:fld id="{307E6868-079E-1649-B8D1-459B42CE4DE3}" type="slidenum">
              <a:rPr lang="en-US" smtClean="0"/>
              <a:t>30</a:t>
            </a:fld>
            <a:endParaRPr lang="en-US"/>
          </a:p>
        </p:txBody>
      </p:sp>
    </p:spTree>
    <p:extLst>
      <p:ext uri="{BB962C8B-B14F-4D97-AF65-F5344CB8AC3E}">
        <p14:creationId xmlns:p14="http://schemas.microsoft.com/office/powerpoint/2010/main" val="107829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7B2B9-ED20-89E2-6AD3-0FB0CDCFDF0B}"/>
              </a:ext>
            </a:extLst>
          </p:cNvPr>
          <p:cNvSpPr>
            <a:spLocks noGrp="1"/>
          </p:cNvSpPr>
          <p:nvPr>
            <p:ph type="ctrTitle"/>
          </p:nvPr>
        </p:nvSpPr>
        <p:spPr/>
        <p:txBody>
          <a:bodyPr/>
          <a:lstStyle/>
          <a:p>
            <a:r>
              <a:rPr lang="en-US" dirty="0">
                <a:solidFill>
                  <a:schemeClr val="tx2"/>
                </a:solidFill>
              </a:rPr>
              <a:t>Raise your voice – </a:t>
            </a:r>
            <a:r>
              <a:rPr lang="en-US" i="1" dirty="0">
                <a:solidFill>
                  <a:schemeClr val="tx2"/>
                </a:solidFill>
              </a:rPr>
              <a:t>right now</a:t>
            </a:r>
            <a:endParaRPr lang="en-US" dirty="0">
              <a:solidFill>
                <a:schemeClr val="tx2"/>
              </a:solidFill>
            </a:endParaRPr>
          </a:p>
        </p:txBody>
      </p:sp>
      <p:sp>
        <p:nvSpPr>
          <p:cNvPr id="5" name="Slide Number Placeholder 4">
            <a:extLst>
              <a:ext uri="{FF2B5EF4-FFF2-40B4-BE49-F238E27FC236}">
                <a16:creationId xmlns:a16="http://schemas.microsoft.com/office/drawing/2014/main" id="{4155BDCE-EE9E-4A7B-3CD9-7F65779D628D}"/>
              </a:ext>
            </a:extLst>
          </p:cNvPr>
          <p:cNvSpPr>
            <a:spLocks noGrp="1"/>
          </p:cNvSpPr>
          <p:nvPr>
            <p:ph type="sldNum" sz="quarter" idx="12"/>
          </p:nvPr>
        </p:nvSpPr>
        <p:spPr/>
        <p:txBody>
          <a:bodyPr/>
          <a:lstStyle/>
          <a:p>
            <a:fld id="{307E6868-079E-1649-B8D1-459B42CE4DE3}" type="slidenum">
              <a:rPr lang="en-US" smtClean="0"/>
              <a:t>31</a:t>
            </a:fld>
            <a:endParaRPr lang="en-US" dirty="0"/>
          </a:p>
        </p:txBody>
      </p:sp>
    </p:spTree>
    <p:extLst>
      <p:ext uri="{BB962C8B-B14F-4D97-AF65-F5344CB8AC3E}">
        <p14:creationId xmlns:p14="http://schemas.microsoft.com/office/powerpoint/2010/main" val="91725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524518" y="271606"/>
            <a:ext cx="7579734" cy="964375"/>
          </a:xfrm>
        </p:spPr>
        <p:txBody>
          <a:bodyPr>
            <a:noAutofit/>
          </a:bodyPr>
          <a:lstStyle/>
          <a:p>
            <a:pPr algn="l"/>
            <a:r>
              <a:rPr lang="en-US" sz="4000" b="1" dirty="0">
                <a:solidFill>
                  <a:schemeClr val="tx2"/>
                </a:solidFill>
                <a:latin typeface="Open Sans"/>
                <a:ea typeface="Open Sans"/>
                <a:cs typeface="Open Sans"/>
              </a:rPr>
              <a:t>RESULTS Solidarity Action</a:t>
            </a:r>
            <a:endParaRPr lang="en-US" sz="3200" dirty="0">
              <a:solidFill>
                <a:schemeClr val="tx2"/>
              </a:solidFill>
            </a:endParaRPr>
          </a:p>
        </p:txBody>
      </p:sp>
      <p:sp>
        <p:nvSpPr>
          <p:cNvPr id="4" name="TextBox 3">
            <a:extLst>
              <a:ext uri="{FF2B5EF4-FFF2-40B4-BE49-F238E27FC236}">
                <a16:creationId xmlns:a16="http://schemas.microsoft.com/office/drawing/2014/main" id="{93699D9B-8ADE-D3BC-32CA-914F62A0573E}"/>
              </a:ext>
            </a:extLst>
          </p:cNvPr>
          <p:cNvSpPr txBox="1"/>
          <p:nvPr/>
        </p:nvSpPr>
        <p:spPr>
          <a:xfrm>
            <a:off x="338788" y="4538591"/>
            <a:ext cx="8598044" cy="384721"/>
          </a:xfrm>
          <a:prstGeom prst="rect">
            <a:avLst/>
          </a:prstGeom>
          <a:noFill/>
        </p:spPr>
        <p:txBody>
          <a:bodyPr wrap="square">
            <a:spAutoFit/>
          </a:bodyPr>
          <a:lstStyle/>
          <a:p>
            <a:pPr algn="ctr"/>
            <a:r>
              <a:rPr lang="en-US" sz="1900" b="1" dirty="0">
                <a:solidFill>
                  <a:srgbClr val="D50032"/>
                </a:solidFill>
                <a:latin typeface="Open Sans"/>
                <a:ea typeface="Open Sans"/>
                <a:cs typeface="Open Sans"/>
                <a:hlinkClick r:id="rId3"/>
              </a:rPr>
              <a:t>results.org/raise-your-voice-us</a:t>
            </a:r>
            <a:r>
              <a:rPr lang="en-US" sz="1900" b="1" dirty="0">
                <a:solidFill>
                  <a:srgbClr val="D50032"/>
                </a:solidFill>
                <a:latin typeface="Open Sans"/>
                <a:ea typeface="Open Sans"/>
                <a:cs typeface="Open Sans"/>
              </a:rPr>
              <a:t> </a:t>
            </a:r>
            <a:r>
              <a:rPr lang="en-US" sz="1900" b="1" dirty="0">
                <a:solidFill>
                  <a:schemeClr val="tx2"/>
                </a:solidFill>
                <a:latin typeface="Open Sans"/>
                <a:ea typeface="Open Sans"/>
                <a:cs typeface="Open Sans"/>
              </a:rPr>
              <a:t>|</a:t>
            </a:r>
            <a:r>
              <a:rPr lang="en-US" sz="1900" b="1" dirty="0">
                <a:solidFill>
                  <a:srgbClr val="D50032"/>
                </a:solidFill>
                <a:latin typeface="Open Sans"/>
                <a:ea typeface="Open Sans"/>
                <a:cs typeface="Open Sans"/>
              </a:rPr>
              <a:t> </a:t>
            </a:r>
            <a:r>
              <a:rPr lang="en-US" sz="1900" b="1" dirty="0">
                <a:solidFill>
                  <a:srgbClr val="D50032"/>
                </a:solidFill>
                <a:latin typeface="Open Sans"/>
                <a:ea typeface="Open Sans"/>
                <a:cs typeface="Open Sans"/>
                <a:hlinkClick r:id="rId4"/>
              </a:rPr>
              <a:t>results.org/raise-your-voice-global</a:t>
            </a:r>
            <a:endParaRPr lang="en-US" sz="1900" dirty="0"/>
          </a:p>
        </p:txBody>
      </p:sp>
      <p:pic>
        <p:nvPicPr>
          <p:cNvPr id="7" name="Picture 2" descr="Screenshot of RESULTS' U.S. solidarity action">
            <a:extLst>
              <a:ext uri="{FF2B5EF4-FFF2-40B4-BE49-F238E27FC236}">
                <a16:creationId xmlns:a16="http://schemas.microsoft.com/office/drawing/2014/main" id="{D94C3DD4-8D97-2005-FC4F-575713FAE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62" y="1235981"/>
            <a:ext cx="6220691" cy="31643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918572C-5B83-B8E3-3A61-0ABF670999DD}"/>
              </a:ext>
            </a:extLst>
          </p:cNvPr>
          <p:cNvSpPr txBox="1">
            <a:spLocks/>
          </p:cNvSpPr>
          <p:nvPr/>
        </p:nvSpPr>
        <p:spPr>
          <a:xfrm>
            <a:off x="6710562" y="3903023"/>
            <a:ext cx="2787380" cy="521064"/>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3750" kern="1200">
                <a:solidFill>
                  <a:schemeClr val="tx1"/>
                </a:solidFill>
                <a:latin typeface="+mj-lt"/>
                <a:ea typeface="+mj-ea"/>
                <a:cs typeface="+mj-cs"/>
              </a:defRPr>
            </a:lvl1pPr>
          </a:lstStyle>
          <a:p>
            <a:r>
              <a:rPr lang="en-US" sz="2400" i="1" dirty="0">
                <a:latin typeface="Open Sans"/>
                <a:ea typeface="Open Sans"/>
                <a:cs typeface="Open Sans"/>
              </a:rPr>
              <a:t>follow along!</a:t>
            </a:r>
            <a:endParaRPr lang="en-US" sz="2400" i="1" dirty="0"/>
          </a:p>
        </p:txBody>
      </p:sp>
      <p:sp>
        <p:nvSpPr>
          <p:cNvPr id="9" name="Arrow: Curved Up 8">
            <a:extLst>
              <a:ext uri="{FF2B5EF4-FFF2-40B4-BE49-F238E27FC236}">
                <a16:creationId xmlns:a16="http://schemas.microsoft.com/office/drawing/2014/main" id="{9EA2CA14-5540-0D01-3431-78035824E752}"/>
              </a:ext>
              <a:ext uri="{C183D7F6-B498-43B3-948B-1728B52AA6E4}">
                <adec:decorative xmlns:adec="http://schemas.microsoft.com/office/drawing/2017/decorative" val="1"/>
              </a:ext>
            </a:extLst>
          </p:cNvPr>
          <p:cNvSpPr/>
          <p:nvPr/>
        </p:nvSpPr>
        <p:spPr>
          <a:xfrm rot="13860000">
            <a:off x="6969428" y="2442188"/>
            <a:ext cx="1689360" cy="860791"/>
          </a:xfrm>
          <a:prstGeom prst="curvedUpArrow">
            <a:avLst>
              <a:gd name="adj1" fmla="val 28043"/>
              <a:gd name="adj2" fmla="val 71824"/>
              <a:gd name="adj3" fmla="val 41468"/>
            </a:avLst>
          </a:prstGeom>
          <a:solidFill>
            <a:srgbClr val="29B5CF"/>
          </a:solidFill>
          <a:ln>
            <a:solidFill>
              <a:srgbClr val="29B5C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B0DDDB99-2B91-783D-3D38-ACA457C20857}"/>
              </a:ext>
            </a:extLst>
          </p:cNvPr>
          <p:cNvSpPr>
            <a:spLocks noGrp="1"/>
          </p:cNvSpPr>
          <p:nvPr>
            <p:ph type="sldNum" sz="quarter" idx="12"/>
          </p:nvPr>
        </p:nvSpPr>
        <p:spPr/>
        <p:txBody>
          <a:bodyPr/>
          <a:lstStyle/>
          <a:p>
            <a:fld id="{307E6868-079E-1649-B8D1-459B42CE4DE3}" type="slidenum">
              <a:rPr lang="en-US" smtClean="0"/>
              <a:t>32</a:t>
            </a:fld>
            <a:endParaRPr lang="en-US"/>
          </a:p>
        </p:txBody>
      </p:sp>
    </p:spTree>
    <p:extLst>
      <p:ext uri="{BB962C8B-B14F-4D97-AF65-F5344CB8AC3E}">
        <p14:creationId xmlns:p14="http://schemas.microsoft.com/office/powerpoint/2010/main" val="2585448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5CBB0-C944-105A-D670-EFAFF30B364E}"/>
              </a:ext>
            </a:extLst>
          </p:cNvPr>
          <p:cNvSpPr>
            <a:spLocks noGrp="1"/>
          </p:cNvSpPr>
          <p:nvPr>
            <p:ph type="title"/>
          </p:nvPr>
        </p:nvSpPr>
        <p:spPr/>
        <p:txBody>
          <a:bodyPr/>
          <a:lstStyle/>
          <a:p>
            <a:r>
              <a:rPr lang="en-US" dirty="0"/>
              <a:t>Lobby with RESULTS</a:t>
            </a:r>
          </a:p>
        </p:txBody>
      </p:sp>
    </p:spTree>
    <p:extLst>
      <p:ext uri="{BB962C8B-B14F-4D97-AF65-F5344CB8AC3E}">
        <p14:creationId xmlns:p14="http://schemas.microsoft.com/office/powerpoint/2010/main" val="136164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AA745BAF-5760-FEF7-3994-77A8A0812F5C}"/>
              </a:ext>
            </a:extLst>
          </p:cNvPr>
          <p:cNvPicPr>
            <a:picLocks noChangeAspect="1"/>
          </p:cNvPicPr>
          <p:nvPr/>
        </p:nvPicPr>
        <p:blipFill rotWithShape="1">
          <a:blip r:embed="rId2"/>
          <a:srcRect t="32" r="63" b="101"/>
          <a:stretch/>
        </p:blipFill>
        <p:spPr>
          <a:xfrm>
            <a:off x="15" y="8"/>
            <a:ext cx="9143985" cy="5143493"/>
          </a:xfrm>
          <a:prstGeom prst="rect">
            <a:avLst/>
          </a:prstGeom>
        </p:spPr>
      </p:pic>
      <p:sp>
        <p:nvSpPr>
          <p:cNvPr id="4" name="Rectangle 3">
            <a:extLst>
              <a:ext uri="{FF2B5EF4-FFF2-40B4-BE49-F238E27FC236}">
                <a16:creationId xmlns:a16="http://schemas.microsoft.com/office/drawing/2014/main" id="{6CF4996E-A762-433B-0E30-9FF990A96D1C}"/>
              </a:ext>
            </a:extLst>
          </p:cNvPr>
          <p:cNvSpPr/>
          <p:nvPr/>
        </p:nvSpPr>
        <p:spPr>
          <a:xfrm>
            <a:off x="0" y="4086224"/>
            <a:ext cx="6443661" cy="8072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EA3C2-3678-5F3F-4078-0AC69650D3B9}"/>
              </a:ext>
            </a:extLst>
          </p:cNvPr>
          <p:cNvSpPr>
            <a:spLocks noGrp="1"/>
          </p:cNvSpPr>
          <p:nvPr>
            <p:ph type="title"/>
          </p:nvPr>
        </p:nvSpPr>
        <p:spPr>
          <a:xfrm>
            <a:off x="46238" y="3826278"/>
            <a:ext cx="8166233" cy="1004888"/>
          </a:xfrm>
        </p:spPr>
        <p:txBody>
          <a:bodyPr vert="horz" lIns="68580" tIns="34290" rIns="68580" bIns="34290" rtlCol="0" anchor="b">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400" b="1" dirty="0">
                <a:solidFill>
                  <a:schemeClr val="bg1"/>
                </a:solidFill>
                <a:latin typeface="Open Sans"/>
                <a:ea typeface="Open Sans"/>
                <a:cs typeface="Open Sans"/>
              </a:rPr>
              <a:t>Community of Change </a:t>
            </a:r>
          </a:p>
        </p:txBody>
      </p:sp>
      <p:sp>
        <p:nvSpPr>
          <p:cNvPr id="5" name="Slide Number Placeholder 4">
            <a:extLst>
              <a:ext uri="{FF2B5EF4-FFF2-40B4-BE49-F238E27FC236}">
                <a16:creationId xmlns:a16="http://schemas.microsoft.com/office/drawing/2014/main" id="{D2208F6C-0C37-93E8-4628-0FC4F417616C}"/>
              </a:ext>
            </a:extLst>
          </p:cNvPr>
          <p:cNvSpPr>
            <a:spLocks noGrp="1"/>
          </p:cNvSpPr>
          <p:nvPr>
            <p:ph type="sldNum" sz="quarter" idx="12"/>
          </p:nvPr>
        </p:nvSpPr>
        <p:spPr/>
        <p:txBody>
          <a:bodyPr/>
          <a:lstStyle/>
          <a:p>
            <a:fld id="{307E6868-079E-1649-B8D1-459B42CE4DE3}" type="slidenum">
              <a:rPr lang="en-US" smtClean="0"/>
              <a:t>34</a:t>
            </a:fld>
            <a:endParaRPr lang="en-US"/>
          </a:p>
        </p:txBody>
      </p:sp>
    </p:spTree>
    <p:extLst>
      <p:ext uri="{BB962C8B-B14F-4D97-AF65-F5344CB8AC3E}">
        <p14:creationId xmlns:p14="http://schemas.microsoft.com/office/powerpoint/2010/main" val="954977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51">
            <a:extLst>
              <a:ext uri="{FF2B5EF4-FFF2-40B4-BE49-F238E27FC236}">
                <a16:creationId xmlns:a16="http://schemas.microsoft.com/office/drawing/2014/main" id="{DD775521-3BA7-D54A-93EE-4FD0A3D4D5CB}"/>
              </a:ext>
            </a:extLst>
          </p:cNvPr>
          <p:cNvSpPr txBox="1">
            <a:spLocks/>
          </p:cNvSpPr>
          <p:nvPr/>
        </p:nvSpPr>
        <p:spPr>
          <a:xfrm>
            <a:off x="354842" y="280851"/>
            <a:ext cx="7424381" cy="1221387"/>
          </a:xfrm>
          <a:prstGeom prst="rect">
            <a:avLst/>
          </a:prstGeom>
        </p:spPr>
        <p:txBody>
          <a:bodyPr lIns="0" tIns="0" rIns="0" bIns="0" anchor="t">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74675">
              <a:spcBef>
                <a:spcPts val="700"/>
              </a:spcBef>
              <a:buFontTx/>
              <a:buNone/>
              <a:defRPr sz="3400" b="1">
                <a:solidFill>
                  <a:srgbClr val="000000"/>
                </a:solidFill>
              </a:defRPr>
            </a:pPr>
            <a:endParaRPr lang="en-US" sz="2200" b="1" dirty="0">
              <a:solidFill>
                <a:schemeClr val="tx2"/>
              </a:solidFill>
              <a:latin typeface="+mj-lt"/>
              <a:cs typeface="Calibri"/>
            </a:endParaRPr>
          </a:p>
          <a:p>
            <a:pPr marL="0" indent="0" defTabSz="474675">
              <a:spcBef>
                <a:spcPts val="700"/>
              </a:spcBef>
              <a:buNone/>
              <a:defRPr sz="3400" b="1">
                <a:solidFill>
                  <a:srgbClr val="000000"/>
                </a:solidFill>
              </a:defRPr>
            </a:pPr>
            <a:r>
              <a:rPr lang="en-US" sz="8600" b="1" dirty="0">
                <a:solidFill>
                  <a:schemeClr val="tx2"/>
                </a:solidFill>
                <a:latin typeface="Open Sans"/>
                <a:ea typeface="Open Sans"/>
                <a:cs typeface="Open Sans"/>
              </a:rPr>
              <a:t>What to expect when lobbying with RESULTS? </a:t>
            </a:r>
            <a:endParaRPr lang="en-US" sz="8600" dirty="0">
              <a:solidFill>
                <a:schemeClr val="tx2"/>
              </a:solidFill>
              <a:cs typeface="Calibri"/>
            </a:endParaRPr>
          </a:p>
        </p:txBody>
      </p:sp>
      <p:sp>
        <p:nvSpPr>
          <p:cNvPr id="6" name="TextBox 5">
            <a:extLst>
              <a:ext uri="{FF2B5EF4-FFF2-40B4-BE49-F238E27FC236}">
                <a16:creationId xmlns:a16="http://schemas.microsoft.com/office/drawing/2014/main" id="{67DBC47D-A7C5-6343-829D-7A75BE5F1FDE}"/>
              </a:ext>
            </a:extLst>
          </p:cNvPr>
          <p:cNvSpPr txBox="1"/>
          <p:nvPr/>
        </p:nvSpPr>
        <p:spPr>
          <a:xfrm>
            <a:off x="4752619" y="1656231"/>
            <a:ext cx="4077815" cy="276998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Open Sans"/>
                <a:ea typeface="Open Sans"/>
                <a:cs typeface="Open Sans"/>
              </a:rPr>
              <a:t>Connect to your lobby team (based on city/state) </a:t>
            </a:r>
          </a:p>
          <a:p>
            <a:pPr marL="342900" indent="-342900">
              <a:buFont typeface="Arial" panose="020B0604020202020204" pitchFamily="34" charset="0"/>
              <a:buChar char="•"/>
            </a:pPr>
            <a:r>
              <a:rPr lang="en-US" sz="2000" dirty="0">
                <a:latin typeface="Open Sans"/>
                <a:ea typeface="Open Sans"/>
                <a:cs typeface="Open Sans"/>
              </a:rPr>
              <a:t>Be included on plans to lobby your members of Congress</a:t>
            </a:r>
          </a:p>
          <a:p>
            <a:pPr marL="342900" indent="-342900">
              <a:buFont typeface="Arial" panose="020B0604020202020204" pitchFamily="34" charset="0"/>
              <a:buChar char="•"/>
            </a:pPr>
            <a:r>
              <a:rPr lang="en-US" sz="2000" dirty="0">
                <a:latin typeface="Open Sans"/>
                <a:ea typeface="Open Sans"/>
                <a:cs typeface="Open Sans"/>
              </a:rPr>
              <a:t>Participate in lobby prep</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a:ea typeface="Open Sans"/>
                <a:cs typeface="Open Sans"/>
              </a:rPr>
              <a:t>Attend lobby meetings</a:t>
            </a:r>
          </a:p>
          <a:p>
            <a:pPr marL="342900" indent="-342900">
              <a:buFont typeface="Arial" panose="020B0604020202020204" pitchFamily="34" charset="0"/>
              <a:buChar char="•"/>
            </a:pPr>
            <a:r>
              <a:rPr lang="en-US" sz="2000" i="1" dirty="0">
                <a:latin typeface="Open Sans"/>
                <a:ea typeface="Open Sans"/>
                <a:cs typeface="Open Sans"/>
              </a:rPr>
              <a:t>3-6 hours/month </a:t>
            </a: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i="1" dirty="0">
                <a:latin typeface="Open Sans"/>
                <a:ea typeface="Open Sans"/>
                <a:cs typeface="Open Sans"/>
              </a:rPr>
              <a:t>February – May </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Content Placeholder 3" descr="RESULTS volunteers in a lobby meeting">
            <a:extLst>
              <a:ext uri="{FF2B5EF4-FFF2-40B4-BE49-F238E27FC236}">
                <a16:creationId xmlns:a16="http://schemas.microsoft.com/office/drawing/2014/main" id="{7A6384A7-B27E-CEDD-B8FB-60E059D428DC}"/>
              </a:ext>
            </a:extLst>
          </p:cNvPr>
          <p:cNvPicPr>
            <a:picLocks noChangeAspect="1"/>
          </p:cNvPicPr>
          <p:nvPr/>
        </p:nvPicPr>
        <p:blipFill>
          <a:blip r:embed="rId2"/>
          <a:stretch>
            <a:fillRect/>
          </a:stretch>
        </p:blipFill>
        <p:spPr>
          <a:xfrm>
            <a:off x="552443" y="1553195"/>
            <a:ext cx="3858008" cy="2873441"/>
          </a:xfrm>
          <a:prstGeom prst="rect">
            <a:avLst/>
          </a:prstGeom>
        </p:spPr>
      </p:pic>
      <p:sp>
        <p:nvSpPr>
          <p:cNvPr id="3" name="Slide Number Placeholder 2">
            <a:extLst>
              <a:ext uri="{FF2B5EF4-FFF2-40B4-BE49-F238E27FC236}">
                <a16:creationId xmlns:a16="http://schemas.microsoft.com/office/drawing/2014/main" id="{C7796FA2-0784-E7A2-684D-457DCD1A3B3B}"/>
              </a:ext>
            </a:extLst>
          </p:cNvPr>
          <p:cNvSpPr>
            <a:spLocks noGrp="1"/>
          </p:cNvSpPr>
          <p:nvPr>
            <p:ph type="sldNum" sz="quarter" idx="12"/>
          </p:nvPr>
        </p:nvSpPr>
        <p:spPr/>
        <p:txBody>
          <a:bodyPr/>
          <a:lstStyle/>
          <a:p>
            <a:fld id="{307E6868-079E-1649-B8D1-459B42CE4DE3}" type="slidenum">
              <a:rPr lang="en-US" smtClean="0"/>
              <a:t>35</a:t>
            </a:fld>
            <a:endParaRPr lang="en-US"/>
          </a:p>
        </p:txBody>
      </p:sp>
    </p:spTree>
    <p:extLst>
      <p:ext uri="{BB962C8B-B14F-4D97-AF65-F5344CB8AC3E}">
        <p14:creationId xmlns:p14="http://schemas.microsoft.com/office/powerpoint/2010/main" val="582667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1583-F290-45E9-B7F0-BE43DA796551}"/>
              </a:ext>
            </a:extLst>
          </p:cNvPr>
          <p:cNvSpPr>
            <a:spLocks noGrp="1"/>
          </p:cNvSpPr>
          <p:nvPr>
            <p:ph type="title"/>
          </p:nvPr>
        </p:nvSpPr>
        <p:spPr/>
        <p:txBody>
          <a:bodyPr>
            <a:normAutofit/>
          </a:bodyPr>
          <a:lstStyle/>
          <a:p>
            <a:r>
              <a:rPr lang="en-US" b="1" dirty="0">
                <a:solidFill>
                  <a:schemeClr val="tx2"/>
                </a:solidFill>
                <a:latin typeface="Open Sans"/>
                <a:ea typeface="Open Sans"/>
                <a:cs typeface="Calibri"/>
              </a:rPr>
              <a:t>How to get involved</a:t>
            </a:r>
            <a:endParaRPr lang="en-US" b="1" dirty="0">
              <a:solidFill>
                <a:schemeClr val="tx2"/>
              </a:solidFill>
              <a:latin typeface="Open Sans"/>
              <a:ea typeface="Open Sans"/>
              <a:cs typeface="Open Sans"/>
            </a:endParaRPr>
          </a:p>
        </p:txBody>
      </p:sp>
      <p:graphicFrame>
        <p:nvGraphicFramePr>
          <p:cNvPr id="4" name="Diagram 4">
            <a:extLst>
              <a:ext uri="{FF2B5EF4-FFF2-40B4-BE49-F238E27FC236}">
                <a16:creationId xmlns:a16="http://schemas.microsoft.com/office/drawing/2014/main" id="{6D26884D-3618-485F-9FD0-B24FB8DBDDE9}"/>
              </a:ext>
            </a:extLst>
          </p:cNvPr>
          <p:cNvGraphicFramePr/>
          <p:nvPr>
            <p:extLst>
              <p:ext uri="{D42A27DB-BD31-4B8C-83A1-F6EECF244321}">
                <p14:modId xmlns:p14="http://schemas.microsoft.com/office/powerpoint/2010/main" val="991770616"/>
              </p:ext>
            </p:extLst>
          </p:nvPr>
        </p:nvGraphicFramePr>
        <p:xfrm>
          <a:off x="457200" y="1286566"/>
          <a:ext cx="7961126" cy="3650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755957A-FB9B-C63E-298F-16F356CC77BA}"/>
              </a:ext>
            </a:extLst>
          </p:cNvPr>
          <p:cNvSpPr>
            <a:spLocks noGrp="1"/>
          </p:cNvSpPr>
          <p:nvPr>
            <p:ph type="sldNum" sz="quarter" idx="12"/>
          </p:nvPr>
        </p:nvSpPr>
        <p:spPr/>
        <p:txBody>
          <a:bodyPr/>
          <a:lstStyle/>
          <a:p>
            <a:fld id="{307E6868-079E-1649-B8D1-459B42CE4DE3}" type="slidenum">
              <a:rPr lang="en-US" smtClean="0"/>
              <a:t>36</a:t>
            </a:fld>
            <a:endParaRPr lang="en-US"/>
          </a:p>
        </p:txBody>
      </p:sp>
    </p:spTree>
    <p:extLst>
      <p:ext uri="{BB962C8B-B14F-4D97-AF65-F5344CB8AC3E}">
        <p14:creationId xmlns:p14="http://schemas.microsoft.com/office/powerpoint/2010/main" val="2283280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6" y="275878"/>
            <a:ext cx="7956182"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b="1" dirty="0">
                <a:solidFill>
                  <a:schemeClr val="tx2"/>
                </a:solidFill>
                <a:latin typeface="Open Sans"/>
                <a:ea typeface="Open Sans"/>
                <a:cs typeface="Calibri"/>
              </a:rPr>
              <a:t>Resources</a:t>
            </a:r>
            <a:endParaRPr lang="en-US" dirty="0">
              <a:solidFill>
                <a:schemeClr val="tx2"/>
              </a:solidFill>
              <a:ea typeface="Calibri"/>
              <a:cs typeface="Calibri"/>
            </a:endParaRPr>
          </a:p>
        </p:txBody>
      </p:sp>
      <p:sp>
        <p:nvSpPr>
          <p:cNvPr id="7" name="TextBox 6">
            <a:extLst>
              <a:ext uri="{FF2B5EF4-FFF2-40B4-BE49-F238E27FC236}">
                <a16:creationId xmlns:a16="http://schemas.microsoft.com/office/drawing/2014/main" id="{480F6F21-A6CA-1D7C-8162-A87FFA19A907}"/>
              </a:ext>
            </a:extLst>
          </p:cNvPr>
          <p:cNvSpPr txBox="1"/>
          <p:nvPr/>
        </p:nvSpPr>
        <p:spPr>
          <a:xfrm>
            <a:off x="50088" y="1411211"/>
            <a:ext cx="4567075" cy="2492990"/>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r>
              <a:rPr lang="en-US" sz="2200" b="1" dirty="0">
                <a:latin typeface="Open Sans"/>
                <a:ea typeface="Open Sans"/>
                <a:cs typeface="Calibri"/>
              </a:rPr>
              <a:t>Lobbying</a:t>
            </a:r>
            <a:endParaRPr lang="en-US" sz="2200" dirty="0">
              <a:ea typeface="Calibri"/>
              <a:cs typeface="Calibri"/>
            </a:endParaRPr>
          </a:p>
          <a:p>
            <a:pPr marL="685800" lvl="1" indent="-342900">
              <a:buFont typeface="Arial"/>
              <a:buChar char="•"/>
            </a:pPr>
            <a:r>
              <a:rPr lang="en-US" sz="2200" dirty="0">
                <a:latin typeface="Segoe UI"/>
                <a:ea typeface="Open Sans"/>
                <a:cs typeface="Segoe UI"/>
                <a:hlinkClick r:id="rId3"/>
              </a:rPr>
              <a:t>Guide - Meet with Congress</a:t>
            </a:r>
            <a:r>
              <a:rPr lang="en-US" sz="2200" dirty="0">
                <a:ea typeface="+mn-lt"/>
                <a:cs typeface="+mn-lt"/>
              </a:rPr>
              <a:t> </a:t>
            </a:r>
            <a:endParaRPr lang="en-US" sz="2200" dirty="0">
              <a:latin typeface="Open Sans"/>
              <a:ea typeface="Open Sans"/>
              <a:cs typeface="Calibri"/>
            </a:endParaRPr>
          </a:p>
          <a:p>
            <a:pPr marL="685800" lvl="1" indent="-342900">
              <a:buFont typeface="Arial"/>
              <a:buChar char="•"/>
            </a:pPr>
            <a:r>
              <a:rPr lang="en-US" sz="2200" dirty="0">
                <a:latin typeface="Open Sans"/>
                <a:ea typeface="Open Sans"/>
                <a:cs typeface="Calibri"/>
                <a:hlinkClick r:id="rId4"/>
              </a:rPr>
              <a:t>Lobby Resource Hub</a:t>
            </a:r>
            <a:r>
              <a:rPr lang="en-US" sz="2200" dirty="0">
                <a:latin typeface="Open Sans"/>
                <a:ea typeface="Open Sans"/>
                <a:cs typeface="Calibri"/>
              </a:rPr>
              <a:t> </a:t>
            </a:r>
            <a:endParaRPr lang="en-US" sz="2200" dirty="0">
              <a:latin typeface="Open Sans"/>
              <a:ea typeface="Calibri"/>
              <a:cs typeface="Calibri"/>
            </a:endParaRPr>
          </a:p>
          <a:p>
            <a:pPr marL="685800" lvl="1" indent="-342900">
              <a:buFont typeface="Arial"/>
              <a:buChar char="•"/>
            </a:pPr>
            <a:r>
              <a:rPr lang="en-US" sz="2200" dirty="0">
                <a:latin typeface="Open Sans"/>
                <a:ea typeface="Open Sans"/>
                <a:cs typeface="Calibri"/>
                <a:hlinkClick r:id="rId5"/>
              </a:rPr>
              <a:t>Legislator Look-up</a:t>
            </a:r>
            <a:endParaRPr lang="en-US" sz="2200" dirty="0">
              <a:latin typeface="Open Sans"/>
              <a:ea typeface="Open Sans"/>
              <a:cs typeface="Calibri"/>
            </a:endParaRPr>
          </a:p>
          <a:p>
            <a:pPr marL="685800" lvl="1" indent="-342900">
              <a:buFont typeface="Arial"/>
              <a:buChar char="•"/>
            </a:pPr>
            <a:r>
              <a:rPr lang="en-US" sz="2200" dirty="0">
                <a:latin typeface="Open Sans"/>
                <a:ea typeface="Open Sans"/>
                <a:cs typeface="Calibri"/>
                <a:hlinkClick r:id="rId6"/>
              </a:rPr>
              <a:t>Congressional Scorecard</a:t>
            </a:r>
            <a:endParaRPr lang="en-US" sz="2200" dirty="0">
              <a:latin typeface="Open Sans"/>
              <a:ea typeface="Open Sans"/>
              <a:cs typeface="Calibri"/>
            </a:endParaRPr>
          </a:p>
          <a:p>
            <a:pPr marL="685800" lvl="1" indent="-342900">
              <a:buFont typeface="Arial"/>
              <a:buChar char="•"/>
            </a:pPr>
            <a:r>
              <a:rPr lang="en-US" sz="2200" dirty="0">
                <a:latin typeface="Open Sans"/>
                <a:ea typeface="Open Sans"/>
                <a:cs typeface="Calibri"/>
                <a:hlinkClick r:id="rId7"/>
              </a:rPr>
              <a:t>Champion Scale</a:t>
            </a:r>
            <a:r>
              <a:rPr lang="en-US" sz="2200" dirty="0">
                <a:latin typeface="Open Sans"/>
                <a:ea typeface="Open Sans"/>
                <a:cs typeface="Calibri"/>
              </a:rPr>
              <a:t> </a:t>
            </a:r>
          </a:p>
          <a:p>
            <a:pPr lvl="1"/>
            <a:endParaRPr lang="en-US" sz="2200" b="1" dirty="0">
              <a:latin typeface="Open Sans"/>
              <a:ea typeface="Open Sans"/>
              <a:cs typeface="Calibri"/>
            </a:endParaRPr>
          </a:p>
        </p:txBody>
      </p:sp>
      <p:sp>
        <p:nvSpPr>
          <p:cNvPr id="3" name="TextBox 2">
            <a:extLst>
              <a:ext uri="{FF2B5EF4-FFF2-40B4-BE49-F238E27FC236}">
                <a16:creationId xmlns:a16="http://schemas.microsoft.com/office/drawing/2014/main" id="{A9A81A5D-34AF-9E29-F1FE-5B9408C08000}"/>
              </a:ext>
            </a:extLst>
          </p:cNvPr>
          <p:cNvSpPr txBox="1"/>
          <p:nvPr/>
        </p:nvSpPr>
        <p:spPr>
          <a:xfrm>
            <a:off x="4708525" y="1382713"/>
            <a:ext cx="452119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Open Sans"/>
                <a:cs typeface="Segoe UI"/>
              </a:rPr>
              <a:t>Powerful Speaking</a:t>
            </a:r>
            <a:r>
              <a:rPr lang="en-US" sz="2200" dirty="0">
                <a:solidFill>
                  <a:srgbClr val="808080"/>
                </a:solidFill>
                <a:latin typeface="Open Sans"/>
                <a:cs typeface="Segoe UI"/>
              </a:rPr>
              <a:t>​</a:t>
            </a:r>
            <a:endParaRPr lang="en-US" sz="2200" dirty="0">
              <a:solidFill>
                <a:srgbClr val="808080"/>
              </a:solidFill>
              <a:latin typeface="Open Sans"/>
              <a:ea typeface="Open Sans"/>
              <a:cs typeface="Segoe UI"/>
            </a:endParaRPr>
          </a:p>
          <a:p>
            <a:pPr marL="685800" lvl="1" indent="-342900">
              <a:buClr>
                <a:schemeClr val="tx1"/>
              </a:buClr>
              <a:buFont typeface="Arial" panose="020B0604020202020204" pitchFamily="34" charset="0"/>
              <a:buChar char="•"/>
            </a:pPr>
            <a:r>
              <a:rPr lang="en-US" sz="2200" u="sng" dirty="0">
                <a:solidFill>
                  <a:srgbClr val="45AFD0"/>
                </a:solidFill>
                <a:latin typeface="Open Sans"/>
                <a:cs typeface="Arial"/>
                <a:hlinkClick r:id="rId8"/>
              </a:rPr>
              <a:t>Guide - EPIC Laser Talk</a:t>
            </a:r>
            <a:r>
              <a:rPr lang="en-US" sz="2200" dirty="0">
                <a:latin typeface="Open Sans"/>
                <a:cs typeface="Arial"/>
              </a:rPr>
              <a:t> </a:t>
            </a:r>
            <a:r>
              <a:rPr lang="en-US" sz="2200" dirty="0">
                <a:solidFill>
                  <a:srgbClr val="808080"/>
                </a:solidFill>
                <a:latin typeface="Open Sans"/>
                <a:cs typeface="Arial"/>
              </a:rPr>
              <a:t>​</a:t>
            </a:r>
            <a:endParaRPr lang="en-US" sz="2200" dirty="0">
              <a:solidFill>
                <a:srgbClr val="808080"/>
              </a:solidFill>
              <a:latin typeface="Open Sans"/>
              <a:ea typeface="Open Sans"/>
              <a:cs typeface="Arial"/>
            </a:endParaRPr>
          </a:p>
          <a:p>
            <a:pPr marL="685800" lvl="1" indent="-342900">
              <a:buClr>
                <a:schemeClr val="tx1"/>
              </a:buClr>
              <a:buFont typeface="Arial" panose="020B0604020202020204" pitchFamily="34" charset="0"/>
              <a:buChar char="•"/>
            </a:pPr>
            <a:r>
              <a:rPr lang="en-US" sz="2200" u="sng" dirty="0">
                <a:solidFill>
                  <a:srgbClr val="45AFD0"/>
                </a:solidFill>
                <a:latin typeface="Open Sans"/>
                <a:cs typeface="Arial"/>
                <a:hlinkClick r:id="rId9"/>
              </a:rPr>
              <a:t>Current Laser Talks</a:t>
            </a:r>
            <a:r>
              <a:rPr lang="en-US" sz="2200" dirty="0">
                <a:solidFill>
                  <a:srgbClr val="808080"/>
                </a:solidFill>
                <a:latin typeface="Open Sans"/>
                <a:cs typeface="Arial"/>
              </a:rPr>
              <a:t>​</a:t>
            </a:r>
            <a:endParaRPr lang="en-US" sz="2200" dirty="0">
              <a:solidFill>
                <a:srgbClr val="808080"/>
              </a:solidFill>
              <a:latin typeface="Open Sans"/>
              <a:ea typeface="Open Sans"/>
              <a:cs typeface="Arial"/>
            </a:endParaRPr>
          </a:p>
          <a:p>
            <a:pPr marL="685800" lvl="1" indent="-342900">
              <a:buClr>
                <a:schemeClr val="tx1"/>
              </a:buClr>
              <a:buFont typeface="Arial" panose="020B0604020202020204" pitchFamily="34" charset="0"/>
              <a:buChar char="•"/>
            </a:pPr>
            <a:r>
              <a:rPr lang="en-US" sz="2200" u="sng" dirty="0">
                <a:solidFill>
                  <a:srgbClr val="45AFD0"/>
                </a:solidFill>
                <a:latin typeface="Open Sans"/>
                <a:cs typeface="Arial"/>
                <a:hlinkClick r:id="rId10"/>
              </a:rPr>
              <a:t>EPIC Worksheet</a:t>
            </a:r>
            <a:r>
              <a:rPr lang="en-US" sz="2200" dirty="0">
                <a:latin typeface="Open Sans"/>
                <a:cs typeface="Arial"/>
              </a:rPr>
              <a:t> </a:t>
            </a:r>
            <a:r>
              <a:rPr lang="en-US" sz="2200" dirty="0">
                <a:solidFill>
                  <a:srgbClr val="808080"/>
                </a:solidFill>
                <a:latin typeface="Open Sans"/>
                <a:cs typeface="Arial"/>
              </a:rPr>
              <a:t>​</a:t>
            </a:r>
            <a:endParaRPr lang="en-US" sz="2200" dirty="0">
              <a:solidFill>
                <a:srgbClr val="808080"/>
              </a:solidFill>
              <a:latin typeface="Open Sans"/>
              <a:ea typeface="Open Sans"/>
              <a:cs typeface="Arial"/>
            </a:endParaRPr>
          </a:p>
          <a:p>
            <a:pPr indent="-114300"/>
            <a:endParaRPr lang="en-US" sz="2200" b="1" dirty="0">
              <a:solidFill>
                <a:srgbClr val="000000"/>
              </a:solidFill>
              <a:latin typeface="Open Sans"/>
              <a:ea typeface="Open Sans"/>
              <a:cs typeface="Arial"/>
            </a:endParaRPr>
          </a:p>
          <a:p>
            <a:pPr indent="-114300"/>
            <a:r>
              <a:rPr lang="en-US" sz="2200" b="1" dirty="0">
                <a:solidFill>
                  <a:srgbClr val="000000"/>
                </a:solidFill>
                <a:latin typeface="Open Sans"/>
                <a:ea typeface="Open Sans"/>
                <a:cs typeface="Arial"/>
              </a:rPr>
              <a:t>Amplify your meeting</a:t>
            </a:r>
            <a:r>
              <a:rPr lang="en-US" sz="2200" dirty="0">
                <a:solidFill>
                  <a:srgbClr val="808080"/>
                </a:solidFill>
                <a:latin typeface="Open Sans"/>
                <a:ea typeface="Open Sans"/>
                <a:cs typeface="Arial"/>
              </a:rPr>
              <a:t> </a:t>
            </a:r>
            <a:r>
              <a:rPr lang="en-US" sz="2200" dirty="0">
                <a:solidFill>
                  <a:srgbClr val="000000"/>
                </a:solidFill>
                <a:latin typeface="Open Sans"/>
                <a:ea typeface="Open Sans"/>
                <a:cs typeface="Arial"/>
              </a:rPr>
              <a:t> </a:t>
            </a:r>
            <a:endParaRPr lang="en-US" sz="2200" dirty="0">
              <a:solidFill>
                <a:srgbClr val="808080"/>
              </a:solidFill>
              <a:latin typeface="Open Sans"/>
              <a:ea typeface="Open Sans"/>
              <a:cs typeface="Arial"/>
            </a:endParaRPr>
          </a:p>
          <a:p>
            <a:pPr marL="628650" lvl="1" indent="-285750">
              <a:buFont typeface="Arial,Sans-Serif"/>
              <a:buChar char="•"/>
            </a:pPr>
            <a:r>
              <a:rPr lang="en-US" sz="2200" dirty="0">
                <a:solidFill>
                  <a:srgbClr val="000000"/>
                </a:solidFill>
                <a:latin typeface="Open Sans"/>
                <a:ea typeface="Open Sans"/>
                <a:cs typeface="Arial"/>
                <a:hlinkClick r:id="rId11"/>
              </a:rPr>
              <a:t>Solidarity Action – US</a:t>
            </a:r>
            <a:r>
              <a:rPr lang="en-US" sz="2200" dirty="0">
                <a:solidFill>
                  <a:srgbClr val="000000"/>
                </a:solidFill>
                <a:latin typeface="Open Sans"/>
                <a:ea typeface="Open Sans"/>
                <a:cs typeface="Arial"/>
              </a:rPr>
              <a:t> </a:t>
            </a:r>
            <a:r>
              <a:rPr lang="en-US" sz="2200" dirty="0">
                <a:solidFill>
                  <a:srgbClr val="808080"/>
                </a:solidFill>
                <a:latin typeface="Open Sans"/>
                <a:ea typeface="Open Sans"/>
                <a:cs typeface="Arial"/>
              </a:rPr>
              <a:t> </a:t>
            </a:r>
            <a:r>
              <a:rPr lang="en-US" sz="2200" dirty="0">
                <a:solidFill>
                  <a:srgbClr val="000000"/>
                </a:solidFill>
                <a:latin typeface="Open Sans"/>
                <a:ea typeface="Open Sans"/>
                <a:cs typeface="Arial"/>
              </a:rPr>
              <a:t> </a:t>
            </a:r>
            <a:endParaRPr lang="en-US" sz="2200" dirty="0">
              <a:solidFill>
                <a:srgbClr val="808080"/>
              </a:solidFill>
              <a:latin typeface="Open Sans"/>
              <a:ea typeface="Open Sans"/>
              <a:cs typeface="Arial"/>
            </a:endParaRPr>
          </a:p>
          <a:p>
            <a:pPr marL="628650" lvl="1" indent="-285750">
              <a:buFont typeface="Arial,Sans-Serif"/>
              <a:buChar char="•"/>
            </a:pPr>
            <a:r>
              <a:rPr lang="en-US" sz="2200" dirty="0">
                <a:solidFill>
                  <a:srgbClr val="000000"/>
                </a:solidFill>
                <a:latin typeface="Open Sans"/>
                <a:ea typeface="Open Sans"/>
                <a:cs typeface="Arial"/>
                <a:hlinkClick r:id="rId12"/>
              </a:rPr>
              <a:t>Solidarity Action - Global</a:t>
            </a:r>
            <a:endParaRPr lang="en-US" sz="2200" dirty="0">
              <a:solidFill>
                <a:srgbClr val="808080"/>
              </a:solidFill>
              <a:latin typeface="Open Sans"/>
              <a:ea typeface="Open Sans"/>
              <a:cs typeface="Arial"/>
            </a:endParaRPr>
          </a:p>
          <a:p>
            <a:pPr marL="628650" lvl="1" indent="-285750">
              <a:buFont typeface="Arial,Sans-Serif"/>
              <a:buChar char="•"/>
            </a:pPr>
            <a:endParaRPr lang="en-US" sz="2200" dirty="0">
              <a:solidFill>
                <a:srgbClr val="808080"/>
              </a:solidFill>
              <a:latin typeface="Open Sans"/>
              <a:ea typeface="Open Sans"/>
              <a:cs typeface="Arial"/>
            </a:endParaRPr>
          </a:p>
          <a:p>
            <a:r>
              <a:rPr lang="en-US" sz="2200" dirty="0">
                <a:solidFill>
                  <a:srgbClr val="808080"/>
                </a:solidFill>
                <a:latin typeface="Open Sans"/>
                <a:cs typeface="Segoe UI"/>
              </a:rPr>
              <a:t>​</a:t>
            </a:r>
            <a:endParaRPr lang="en-US" sz="2200" dirty="0">
              <a:latin typeface="Open Sans"/>
              <a:ea typeface="Open Sans"/>
              <a:cs typeface="Arial"/>
            </a:endParaRPr>
          </a:p>
        </p:txBody>
      </p:sp>
      <p:sp>
        <p:nvSpPr>
          <p:cNvPr id="4" name="Slide Number Placeholder 3">
            <a:extLst>
              <a:ext uri="{FF2B5EF4-FFF2-40B4-BE49-F238E27FC236}">
                <a16:creationId xmlns:a16="http://schemas.microsoft.com/office/drawing/2014/main" id="{9E95B3C5-8307-CDC6-9C16-823048A6A029}"/>
              </a:ext>
            </a:extLst>
          </p:cNvPr>
          <p:cNvSpPr>
            <a:spLocks noGrp="1"/>
          </p:cNvSpPr>
          <p:nvPr>
            <p:ph type="sldNum" sz="quarter" idx="12"/>
          </p:nvPr>
        </p:nvSpPr>
        <p:spPr/>
        <p:txBody>
          <a:bodyPr/>
          <a:lstStyle/>
          <a:p>
            <a:fld id="{307E6868-079E-1649-B8D1-459B42CE4DE3}" type="slidenum">
              <a:rPr lang="en-US" smtClean="0"/>
              <a:t>37</a:t>
            </a:fld>
            <a:endParaRPr lang="en-US"/>
          </a:p>
        </p:txBody>
      </p:sp>
    </p:spTree>
    <p:extLst>
      <p:ext uri="{BB962C8B-B14F-4D97-AF65-F5344CB8AC3E}">
        <p14:creationId xmlns:p14="http://schemas.microsoft.com/office/powerpoint/2010/main" val="2614681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0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1300-9EB7-4DE9-9054-F187D742DE6B}"/>
              </a:ext>
            </a:extLst>
          </p:cNvPr>
          <p:cNvSpPr>
            <a:spLocks noGrp="1"/>
          </p:cNvSpPr>
          <p:nvPr>
            <p:ph type="title"/>
          </p:nvPr>
        </p:nvSpPr>
        <p:spPr>
          <a:xfrm>
            <a:off x="681135" y="442104"/>
            <a:ext cx="7401491" cy="857250"/>
          </a:xfrm>
        </p:spPr>
        <p:txBody>
          <a:bodyPr/>
          <a:lstStyle/>
          <a:p>
            <a:pPr algn="l"/>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in mind…</a:t>
            </a:r>
          </a:p>
        </p:txBody>
      </p:sp>
      <p:sp>
        <p:nvSpPr>
          <p:cNvPr id="3" name="Content Placeholder 2">
            <a:extLst>
              <a:ext uri="{FF2B5EF4-FFF2-40B4-BE49-F238E27FC236}">
                <a16:creationId xmlns:a16="http://schemas.microsoft.com/office/drawing/2014/main" id="{93DF3D40-427B-4DD5-9219-F635E2A57FC1}"/>
              </a:ext>
            </a:extLst>
          </p:cNvPr>
          <p:cNvSpPr>
            <a:spLocks noGrp="1"/>
          </p:cNvSpPr>
          <p:nvPr>
            <p:ph idx="1"/>
          </p:nvPr>
        </p:nvSpPr>
        <p:spPr>
          <a:xfrm>
            <a:off x="380120" y="1544995"/>
            <a:ext cx="5306431" cy="2831416"/>
          </a:xfrm>
        </p:spPr>
        <p:txBody>
          <a:bodyPr vert="horz" lIns="91440" tIns="45720" rIns="91440" bIns="45720" rtlCol="0" anchor="t">
            <a:normAutofit/>
          </a:bodyPr>
          <a:lstStyle/>
          <a:p>
            <a:pPr>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Stay on mute</a:t>
            </a:r>
          </a:p>
          <a:p>
            <a:pPr>
              <a:buFont typeface="Wingdings" panose="05000000000000000000" pitchFamily="2" charset="2"/>
              <a:buChar char="ü"/>
            </a:pPr>
            <a:r>
              <a:rPr lang="en-US" dirty="0">
                <a:latin typeface="Open Sans"/>
                <a:ea typeface="Open Sans"/>
                <a:cs typeface="Open Sans"/>
              </a:rPr>
              <a:t>Private chat us if you have tech issues </a:t>
            </a:r>
            <a:endParaRPr lang="en-US" dirty="0"/>
          </a:p>
          <a:p>
            <a:pPr>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Live transcript available</a:t>
            </a:r>
          </a:p>
          <a:p>
            <a:endParaRPr lang="en-US" dirty="0">
              <a:cs typeface="Calibri"/>
            </a:endParaRPr>
          </a:p>
        </p:txBody>
      </p:sp>
      <p:sp>
        <p:nvSpPr>
          <p:cNvPr id="5" name="Rectangle: Folded Corner 4">
            <a:extLst>
              <a:ext uri="{FF2B5EF4-FFF2-40B4-BE49-F238E27FC236}">
                <a16:creationId xmlns:a16="http://schemas.microsoft.com/office/drawing/2014/main" id="{1DA49D13-A60D-4E25-955E-EC7E18CAB2C6}"/>
              </a:ext>
            </a:extLst>
          </p:cNvPr>
          <p:cNvSpPr/>
          <p:nvPr/>
        </p:nvSpPr>
        <p:spPr>
          <a:xfrm>
            <a:off x="5931071" y="1641838"/>
            <a:ext cx="2960557" cy="2245732"/>
          </a:xfrm>
          <a:prstGeom prst="foldedCorner">
            <a:avLst/>
          </a:prstGeom>
          <a:solidFill>
            <a:srgbClr val="29B5CF"/>
          </a:solidFill>
          <a:ln>
            <a:solidFill>
              <a:srgbClr val="29B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Want to rename yourself?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Right click</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on your </a:t>
            </a:r>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Zoom square &amp; select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rename</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dirty="0">
              <a:solidFill>
                <a:schemeClr val="tx1"/>
              </a:solidFill>
            </a:endParaRPr>
          </a:p>
        </p:txBody>
      </p:sp>
      <p:sp>
        <p:nvSpPr>
          <p:cNvPr id="6" name="TextBox 5">
            <a:extLst>
              <a:ext uri="{FF2B5EF4-FFF2-40B4-BE49-F238E27FC236}">
                <a16:creationId xmlns:a16="http://schemas.microsoft.com/office/drawing/2014/main" id="{EBADF548-8B50-4C17-ABE9-78D13A1843E9}"/>
              </a:ext>
            </a:extLst>
          </p:cNvPr>
          <p:cNvSpPr txBox="1"/>
          <p:nvPr/>
        </p:nvSpPr>
        <p:spPr>
          <a:xfrm>
            <a:off x="6682592" y="1826458"/>
            <a:ext cx="2173574" cy="584775"/>
          </a:xfrm>
          <a:prstGeom prst="rect">
            <a:avLst/>
          </a:prstGeom>
          <a:noFill/>
        </p:spPr>
        <p:txBody>
          <a:bodyPr wrap="square">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Zoom tip</a:t>
            </a:r>
            <a:endParaRPr lang="en-US" sz="3200" dirty="0"/>
          </a:p>
        </p:txBody>
      </p:sp>
      <p:pic>
        <p:nvPicPr>
          <p:cNvPr id="9" name="Graphic 8" descr="Lights On with solid fill">
            <a:extLst>
              <a:ext uri="{FF2B5EF4-FFF2-40B4-BE49-F238E27FC236}">
                <a16:creationId xmlns:a16="http://schemas.microsoft.com/office/drawing/2014/main" id="{D0D4218F-7D57-3ABE-23BB-B68D55CB4E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8139" y="1787298"/>
            <a:ext cx="668991" cy="668991"/>
          </a:xfrm>
          <a:prstGeom prst="rect">
            <a:avLst/>
          </a:prstGeom>
        </p:spPr>
      </p:pic>
      <p:pic>
        <p:nvPicPr>
          <p:cNvPr id="19" name="Picture 18" descr="Zoom task bar">
            <a:extLst>
              <a:ext uri="{FF2B5EF4-FFF2-40B4-BE49-F238E27FC236}">
                <a16:creationId xmlns:a16="http://schemas.microsoft.com/office/drawing/2014/main" id="{0908E1C9-D436-DC3E-F68E-97A601C7E0DC}"/>
              </a:ext>
            </a:extLst>
          </p:cNvPr>
          <p:cNvPicPr>
            <a:picLocks noChangeAspect="1"/>
          </p:cNvPicPr>
          <p:nvPr/>
        </p:nvPicPr>
        <p:blipFill rotWithShape="1">
          <a:blip r:embed="rId4"/>
          <a:srcRect b="10926"/>
          <a:stretch/>
        </p:blipFill>
        <p:spPr>
          <a:xfrm>
            <a:off x="201738" y="4254552"/>
            <a:ext cx="8763881" cy="506806"/>
          </a:xfrm>
          <a:prstGeom prst="rect">
            <a:avLst/>
          </a:prstGeom>
        </p:spPr>
      </p:pic>
      <p:sp>
        <p:nvSpPr>
          <p:cNvPr id="17" name="Oval 16" descr="Circle showing live transcript button on Zoom">
            <a:extLst>
              <a:ext uri="{FF2B5EF4-FFF2-40B4-BE49-F238E27FC236}">
                <a16:creationId xmlns:a16="http://schemas.microsoft.com/office/drawing/2014/main" id="{62673E79-70D9-9421-7C7E-2E60D10B1311}"/>
              </a:ext>
            </a:extLst>
          </p:cNvPr>
          <p:cNvSpPr/>
          <p:nvPr/>
        </p:nvSpPr>
        <p:spPr>
          <a:xfrm>
            <a:off x="5831812" y="4132384"/>
            <a:ext cx="889947" cy="778973"/>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descr="Circle showing the mute and unmute button on Zoom">
            <a:extLst>
              <a:ext uri="{FF2B5EF4-FFF2-40B4-BE49-F238E27FC236}">
                <a16:creationId xmlns:a16="http://schemas.microsoft.com/office/drawing/2014/main" id="{8AD50698-0DE2-D2FB-A0B1-FFCE0AEE86B0}"/>
              </a:ext>
              <a:ext uri="{C183D7F6-B498-43B3-948B-1728B52AA6E4}">
                <adec:decorative xmlns:adec="http://schemas.microsoft.com/office/drawing/2017/decorative" val="0"/>
              </a:ext>
            </a:extLst>
          </p:cNvPr>
          <p:cNvSpPr/>
          <p:nvPr/>
        </p:nvSpPr>
        <p:spPr>
          <a:xfrm>
            <a:off x="147279" y="4132384"/>
            <a:ext cx="889947" cy="778973"/>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3241D06-0436-9829-40C6-E09DE7F5FF3A}"/>
              </a:ext>
            </a:extLst>
          </p:cNvPr>
          <p:cNvSpPr>
            <a:spLocks noGrp="1"/>
          </p:cNvSpPr>
          <p:nvPr>
            <p:ph type="sldNum" sz="quarter" idx="12"/>
          </p:nvPr>
        </p:nvSpPr>
        <p:spPr/>
        <p:txBody>
          <a:bodyPr/>
          <a:lstStyle/>
          <a:p>
            <a:fld id="{307E6868-079E-1649-B8D1-459B42CE4DE3}" type="slidenum">
              <a:rPr lang="en-US" smtClean="0"/>
              <a:t>4</a:t>
            </a:fld>
            <a:endParaRPr lang="en-US"/>
          </a:p>
        </p:txBody>
      </p:sp>
    </p:spTree>
    <p:extLst>
      <p:ext uri="{BB962C8B-B14F-4D97-AF65-F5344CB8AC3E}">
        <p14:creationId xmlns:p14="http://schemas.microsoft.com/office/powerpoint/2010/main" val="278860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FF7A6-0497-7A33-617A-6F272EE5993F}"/>
              </a:ext>
            </a:extLst>
          </p:cNvPr>
          <p:cNvSpPr>
            <a:spLocks noGrp="1"/>
          </p:cNvSpPr>
          <p:nvPr>
            <p:ph type="title"/>
          </p:nvPr>
        </p:nvSpPr>
        <p:spPr/>
        <p:txBody>
          <a:bodyPr/>
          <a:lstStyle/>
          <a:p>
            <a:r>
              <a:rPr lang="en-US" dirty="0"/>
              <a:t>The basics</a:t>
            </a:r>
          </a:p>
        </p:txBody>
      </p:sp>
    </p:spTree>
    <p:extLst>
      <p:ext uri="{BB962C8B-B14F-4D97-AF65-F5344CB8AC3E}">
        <p14:creationId xmlns:p14="http://schemas.microsoft.com/office/powerpoint/2010/main" val="190823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1266907" y="2102517"/>
            <a:ext cx="6610185" cy="1142983"/>
          </a:xfrm>
        </p:spPr>
        <p:txBody>
          <a:bodyPr>
            <a:noAutofit/>
          </a:bodyPr>
          <a:lstStyle/>
          <a:p>
            <a:r>
              <a:rPr lang="en-US" sz="3600" b="1" dirty="0">
                <a:solidFill>
                  <a:schemeClr val="tx2"/>
                </a:solidFill>
                <a:latin typeface="Open Sans"/>
                <a:ea typeface="Open Sans"/>
                <a:cs typeface="Open Sans"/>
              </a:rPr>
              <a:t>What is a lobby meeting?</a:t>
            </a:r>
            <a:endParaRPr lang="en-US" sz="3600" dirty="0">
              <a:solidFill>
                <a:schemeClr val="tx2"/>
              </a:solidFill>
            </a:endParaRPr>
          </a:p>
        </p:txBody>
      </p:sp>
      <p:sp>
        <p:nvSpPr>
          <p:cNvPr id="3" name="Slide Number Placeholder 2">
            <a:extLst>
              <a:ext uri="{FF2B5EF4-FFF2-40B4-BE49-F238E27FC236}">
                <a16:creationId xmlns:a16="http://schemas.microsoft.com/office/drawing/2014/main" id="{77B773A9-FA3A-8794-96E3-25B5716DF230}"/>
              </a:ext>
            </a:extLst>
          </p:cNvPr>
          <p:cNvSpPr>
            <a:spLocks noGrp="1"/>
          </p:cNvSpPr>
          <p:nvPr>
            <p:ph type="sldNum" sz="quarter" idx="12"/>
          </p:nvPr>
        </p:nvSpPr>
        <p:spPr/>
        <p:txBody>
          <a:bodyPr/>
          <a:lstStyle/>
          <a:p>
            <a:fld id="{307E6868-079E-1649-B8D1-459B42CE4DE3}" type="slidenum">
              <a:rPr lang="en-US" smtClean="0"/>
              <a:t>6</a:t>
            </a:fld>
            <a:endParaRPr lang="en-US"/>
          </a:p>
        </p:txBody>
      </p:sp>
    </p:spTree>
    <p:extLst>
      <p:ext uri="{BB962C8B-B14F-4D97-AF65-F5344CB8AC3E}">
        <p14:creationId xmlns:p14="http://schemas.microsoft.com/office/powerpoint/2010/main" val="282445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4ED793-2F2C-14BD-0970-70DAC1E43E78}"/>
              </a:ext>
            </a:extLst>
          </p:cNvPr>
          <p:cNvSpPr txBox="1"/>
          <p:nvPr/>
        </p:nvSpPr>
        <p:spPr>
          <a:xfrm>
            <a:off x="420565" y="526166"/>
            <a:ext cx="7401491" cy="85725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b="1" kern="1200" dirty="0">
                <a:latin typeface="Open Sans"/>
                <a:ea typeface="Open Sans"/>
                <a:cs typeface="Open Sans"/>
              </a:rPr>
              <a:t>A meeting with our elected officials or their staff, to influence them to take action around an issue.  </a:t>
            </a:r>
            <a:endParaRPr lang="en-US" b="1" dirty="0">
              <a:ea typeface="Calibri"/>
              <a:cs typeface="Calibri"/>
            </a:endParaRPr>
          </a:p>
        </p:txBody>
      </p:sp>
      <p:pic>
        <p:nvPicPr>
          <p:cNvPr id="8" name="Picture 7" descr="RESULTS volunteers and staff in a meeting with an elected official">
            <a:extLst>
              <a:ext uri="{FF2B5EF4-FFF2-40B4-BE49-F238E27FC236}">
                <a16:creationId xmlns:a16="http://schemas.microsoft.com/office/drawing/2014/main" id="{BC136CB8-16FF-A2F9-F212-CE1565C544C0}"/>
              </a:ext>
            </a:extLst>
          </p:cNvPr>
          <p:cNvPicPr>
            <a:picLocks noChangeAspect="1"/>
          </p:cNvPicPr>
          <p:nvPr/>
        </p:nvPicPr>
        <p:blipFill rotWithShape="1">
          <a:blip r:embed="rId3"/>
          <a:srcRect l="-260" t="20806" r="260" b="17425"/>
          <a:stretch/>
        </p:blipFill>
        <p:spPr>
          <a:xfrm>
            <a:off x="530470" y="1966181"/>
            <a:ext cx="6910761" cy="2850939"/>
          </a:xfrm>
          <a:prstGeom prst="rect">
            <a:avLst/>
          </a:prstGeom>
          <a:noFill/>
        </p:spPr>
      </p:pic>
      <p:sp>
        <p:nvSpPr>
          <p:cNvPr id="3" name="Slide Number Placeholder 2">
            <a:extLst>
              <a:ext uri="{FF2B5EF4-FFF2-40B4-BE49-F238E27FC236}">
                <a16:creationId xmlns:a16="http://schemas.microsoft.com/office/drawing/2014/main" id="{CBC8519D-4BA0-C504-D106-627171A4FFF5}"/>
              </a:ext>
            </a:extLst>
          </p:cNvPr>
          <p:cNvSpPr>
            <a:spLocks noGrp="1"/>
          </p:cNvSpPr>
          <p:nvPr>
            <p:ph type="sldNum" sz="quarter" idx="12"/>
          </p:nvPr>
        </p:nvSpPr>
        <p:spPr/>
        <p:txBody>
          <a:bodyPr/>
          <a:lstStyle/>
          <a:p>
            <a:fld id="{307E6868-079E-1649-B8D1-459B42CE4DE3}" type="slidenum">
              <a:rPr lang="en-US" smtClean="0"/>
              <a:t>7</a:t>
            </a:fld>
            <a:endParaRPr lang="en-US"/>
          </a:p>
        </p:txBody>
      </p:sp>
    </p:spTree>
    <p:extLst>
      <p:ext uri="{BB962C8B-B14F-4D97-AF65-F5344CB8AC3E}">
        <p14:creationId xmlns:p14="http://schemas.microsoft.com/office/powerpoint/2010/main" val="338606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0964-2217-3339-A41C-950F3B201203}"/>
              </a:ext>
            </a:extLst>
          </p:cNvPr>
          <p:cNvSpPr>
            <a:spLocks noGrp="1"/>
          </p:cNvSpPr>
          <p:nvPr>
            <p:ph type="title"/>
          </p:nvPr>
        </p:nvSpPr>
        <p:spPr>
          <a:xfrm>
            <a:off x="457200" y="205979"/>
            <a:ext cx="7401491" cy="857250"/>
          </a:xfrm>
        </p:spPr>
        <p:txBody>
          <a:bodyPr anchor="ctr">
            <a:normAutofit/>
          </a:bodyPr>
          <a:lstStyle/>
          <a:p>
            <a:r>
              <a:rPr lang="en-US" b="1" dirty="0">
                <a:solidFill>
                  <a:schemeClr val="tx2"/>
                </a:solidFill>
              </a:rPr>
              <a:t>Goals of lobby meeting</a:t>
            </a:r>
            <a:endParaRPr lang="en-US" dirty="0">
              <a:solidFill>
                <a:schemeClr val="tx2"/>
              </a:solidFill>
            </a:endParaRPr>
          </a:p>
        </p:txBody>
      </p:sp>
      <p:graphicFrame>
        <p:nvGraphicFramePr>
          <p:cNvPr id="11" name="Diagram 10">
            <a:extLst>
              <a:ext uri="{FF2B5EF4-FFF2-40B4-BE49-F238E27FC236}">
                <a16:creationId xmlns:a16="http://schemas.microsoft.com/office/drawing/2014/main" id="{D290B858-41EC-A48B-6556-6F526D3527B3}"/>
              </a:ext>
            </a:extLst>
          </p:cNvPr>
          <p:cNvGraphicFramePr/>
          <p:nvPr>
            <p:extLst>
              <p:ext uri="{D42A27DB-BD31-4B8C-83A1-F6EECF244321}">
                <p14:modId xmlns:p14="http://schemas.microsoft.com/office/powerpoint/2010/main" val="1209806545"/>
              </p:ext>
            </p:extLst>
          </p:nvPr>
        </p:nvGraphicFramePr>
        <p:xfrm>
          <a:off x="714376" y="778670"/>
          <a:ext cx="7600949" cy="430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55B4559-1E3D-5EA8-7527-C0EFEF6C532B}"/>
              </a:ext>
            </a:extLst>
          </p:cNvPr>
          <p:cNvSpPr>
            <a:spLocks noGrp="1"/>
          </p:cNvSpPr>
          <p:nvPr>
            <p:ph type="sldNum" sz="quarter" idx="12"/>
          </p:nvPr>
        </p:nvSpPr>
        <p:spPr/>
        <p:txBody>
          <a:bodyPr/>
          <a:lstStyle/>
          <a:p>
            <a:fld id="{307E6868-079E-1649-B8D1-459B42CE4DE3}" type="slidenum">
              <a:rPr lang="en-US" smtClean="0"/>
              <a:t>8</a:t>
            </a:fld>
            <a:endParaRPr lang="en-US"/>
          </a:p>
        </p:txBody>
      </p:sp>
    </p:spTree>
    <p:extLst>
      <p:ext uri="{BB962C8B-B14F-4D97-AF65-F5344CB8AC3E}">
        <p14:creationId xmlns:p14="http://schemas.microsoft.com/office/powerpoint/2010/main" val="96806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D67A-9CE0-F466-DCB8-F0DB7AE1EBBA}"/>
              </a:ext>
            </a:extLst>
          </p:cNvPr>
          <p:cNvSpPr>
            <a:spLocks noGrp="1"/>
          </p:cNvSpPr>
          <p:nvPr>
            <p:ph type="title"/>
          </p:nvPr>
        </p:nvSpPr>
        <p:spPr>
          <a:xfrm>
            <a:off x="473503" y="2098890"/>
            <a:ext cx="3829616" cy="857250"/>
          </a:xfrm>
        </p:spPr>
        <p:txBody>
          <a:bodyPr anchor="ctr">
            <a:noAutofit/>
          </a:bodyPr>
          <a:lstStyle/>
          <a:p>
            <a:pPr algn="l"/>
            <a:r>
              <a:rPr lang="en-US" sz="3600" b="1" dirty="0">
                <a:solidFill>
                  <a:schemeClr val="tx2"/>
                </a:solidFill>
                <a:latin typeface="Open Sans"/>
                <a:ea typeface="Open Sans"/>
                <a:cs typeface="Open Sans"/>
              </a:rPr>
              <a:t>Steps to a successful meeting</a:t>
            </a:r>
            <a:endParaRPr lang="en-US" sz="3600" dirty="0">
              <a:solidFill>
                <a:schemeClr val="tx2"/>
              </a:solidFill>
              <a:ea typeface="Calibri"/>
              <a:cs typeface="Calibri"/>
            </a:endParaRPr>
          </a:p>
        </p:txBody>
      </p:sp>
      <p:pic>
        <p:nvPicPr>
          <p:cNvPr id="4" name="Picture 3" descr="Steps for a successful meeting include: choose meeting target, schedule meeting, plan agenda and practice.">
            <a:extLst>
              <a:ext uri="{FF2B5EF4-FFF2-40B4-BE49-F238E27FC236}">
                <a16:creationId xmlns:a16="http://schemas.microsoft.com/office/drawing/2014/main" id="{CBB5FC8A-BD7A-ECD8-56C3-18A7CFBA9EC1}"/>
              </a:ext>
            </a:extLst>
          </p:cNvPr>
          <p:cNvPicPr>
            <a:picLocks noChangeAspect="1"/>
          </p:cNvPicPr>
          <p:nvPr/>
        </p:nvPicPr>
        <p:blipFill rotWithShape="1">
          <a:blip r:embed="rId2"/>
          <a:srcRect r="1164"/>
          <a:stretch/>
        </p:blipFill>
        <p:spPr>
          <a:xfrm>
            <a:off x="3228189" y="414339"/>
            <a:ext cx="4456416" cy="1964560"/>
          </a:xfrm>
          <a:prstGeom prst="rect">
            <a:avLst/>
          </a:prstGeom>
        </p:spPr>
      </p:pic>
      <p:pic>
        <p:nvPicPr>
          <p:cNvPr id="5" name="Picture 4" descr="Steps continued: collect letters, attend meeting, and follow up.">
            <a:extLst>
              <a:ext uri="{FF2B5EF4-FFF2-40B4-BE49-F238E27FC236}">
                <a16:creationId xmlns:a16="http://schemas.microsoft.com/office/drawing/2014/main" id="{D8EA1B86-C5B1-625A-C738-87583E9F7DF5}"/>
              </a:ext>
            </a:extLst>
          </p:cNvPr>
          <p:cNvPicPr>
            <a:picLocks noChangeAspect="1"/>
          </p:cNvPicPr>
          <p:nvPr/>
        </p:nvPicPr>
        <p:blipFill rotWithShape="1">
          <a:blip r:embed="rId3"/>
          <a:srcRect r="1153"/>
          <a:stretch/>
        </p:blipFill>
        <p:spPr>
          <a:xfrm>
            <a:off x="3200110" y="2617099"/>
            <a:ext cx="4492428" cy="2027530"/>
          </a:xfrm>
          <a:prstGeom prst="rect">
            <a:avLst/>
          </a:prstGeom>
        </p:spPr>
      </p:pic>
      <p:sp>
        <p:nvSpPr>
          <p:cNvPr id="3" name="Slide Number Placeholder 2">
            <a:extLst>
              <a:ext uri="{FF2B5EF4-FFF2-40B4-BE49-F238E27FC236}">
                <a16:creationId xmlns:a16="http://schemas.microsoft.com/office/drawing/2014/main" id="{FE354CCC-2DE9-5DC7-3D2A-9BF300D87C71}"/>
              </a:ext>
            </a:extLst>
          </p:cNvPr>
          <p:cNvSpPr>
            <a:spLocks noGrp="1"/>
          </p:cNvSpPr>
          <p:nvPr>
            <p:ph type="sldNum" sz="quarter" idx="12"/>
          </p:nvPr>
        </p:nvSpPr>
        <p:spPr/>
        <p:txBody>
          <a:bodyPr/>
          <a:lstStyle/>
          <a:p>
            <a:fld id="{307E6868-079E-1649-B8D1-459B42CE4DE3}" type="slidenum">
              <a:rPr lang="en-US" smtClean="0"/>
              <a:t>9</a:t>
            </a:fld>
            <a:endParaRPr lang="en-US"/>
          </a:p>
        </p:txBody>
      </p:sp>
    </p:spTree>
    <p:extLst>
      <p:ext uri="{BB962C8B-B14F-4D97-AF65-F5344CB8AC3E}">
        <p14:creationId xmlns:p14="http://schemas.microsoft.com/office/powerpoint/2010/main" val="1187076797"/>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partment xmlns="8ee30887-f2a8-4008-a2f9-85531acb3cd7">
      <Value>Accounting</Value>
    </Department>
    <Presented_x0020_on xmlns="8ee30887-f2a8-4008-a2f9-85531acb3cd7" xsi:nil="true"/>
    <lcf76f155ced4ddcb4097134ff3c332f xmlns="8ee30887-f2a8-4008-a2f9-85531acb3cd7">
      <Terms xmlns="http://schemas.microsoft.com/office/infopath/2007/PartnerControls"/>
    </lcf76f155ced4ddcb4097134ff3c332f>
    <TaxCatchAll xmlns="876372d7-2542-4065-ad3b-22612840f7b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F1D465B8E88F4FAF5AAC80E25144D0" ma:contentTypeVersion="21" ma:contentTypeDescription="Create a new document." ma:contentTypeScope="" ma:versionID="076004fa7f325933d3356a5b69716573">
  <xsd:schema xmlns:xsd="http://www.w3.org/2001/XMLSchema" xmlns:xs="http://www.w3.org/2001/XMLSchema" xmlns:p="http://schemas.microsoft.com/office/2006/metadata/properties" xmlns:ns2="8ee30887-f2a8-4008-a2f9-85531acb3cd7" xmlns:ns3="876372d7-2542-4065-ad3b-22612840f7b4" targetNamespace="http://schemas.microsoft.com/office/2006/metadata/properties" ma:root="true" ma:fieldsID="dd887f3f9dcb11697009b157afd60a7e" ns2:_="" ns3:_="">
    <xsd:import namespace="8ee30887-f2a8-4008-a2f9-85531acb3cd7"/>
    <xsd:import namespace="876372d7-2542-4065-ad3b-22612840f7b4"/>
    <xsd:element name="properties">
      <xsd:complexType>
        <xsd:sequence>
          <xsd:element name="documentManagement">
            <xsd:complexType>
              <xsd:all>
                <xsd:element ref="ns2:Department" minOccurs="0"/>
                <xsd:element ref="ns3:SharedWithUsers" minOccurs="0"/>
                <xsd:element ref="ns3:SharingHintHash" minOccurs="0"/>
                <xsd:element ref="ns3:SharedWithDetails" minOccurs="0"/>
                <xsd:element ref="ns2:Presented_x0020_on"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30887-f2a8-4008-a2f9-85531acb3cd7" elementFormDefault="qualified">
    <xsd:import namespace="http://schemas.microsoft.com/office/2006/documentManagement/types"/>
    <xsd:import namespace="http://schemas.microsoft.com/office/infopath/2007/PartnerControls"/>
    <xsd:element name="Department" ma:index="8" nillable="true" ma:displayName="Department" ma:default="Accounting" ma:internalName="Department" ma:requiredMultiChoice="true">
      <xsd:complexType>
        <xsd:complexContent>
          <xsd:extension base="dms:MultiChoice">
            <xsd:sequence>
              <xsd:element name="Value" maxOccurs="unbounded" minOccurs="0" nillable="true">
                <xsd:simpleType>
                  <xsd:restriction base="dms:Choice">
                    <xsd:enumeration value="Accounting"/>
                    <xsd:enumeration value="Development"/>
                    <xsd:enumeration value="Domestic"/>
                    <xsd:enumeration value="Global"/>
                    <xsd:enumeration value="Human Resources"/>
                    <xsd:enumeration value="MCS"/>
                    <xsd:enumeration value="Operations"/>
                  </xsd:restriction>
                </xsd:simpleType>
              </xsd:element>
            </xsd:sequence>
          </xsd:extension>
        </xsd:complexContent>
      </xsd:complexType>
    </xsd:element>
    <xsd:element name="Presented_x0020_on" ma:index="12" nillable="true" ma:displayName="Presented on" ma:format="DateOnly" ma:internalName="Presented_x0020_on">
      <xsd:simpleType>
        <xsd:restriction base="dms:DateTime"/>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c4304401-0739-43d9-9756-6f1eda3a30aa}" ma:internalName="TaxCatchAll" ma:showField="CatchAllData" ma:web="876372d7-2542-4065-ad3b-22612840f7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E52F1-4951-4DD9-BF95-3E463086C528}">
  <ds:schemaRef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8ee30887-f2a8-4008-a2f9-85531acb3cd7"/>
    <ds:schemaRef ds:uri="http://purl.org/dc/terms/"/>
    <ds:schemaRef ds:uri="http://schemas.openxmlformats.org/package/2006/metadata/core-properties"/>
    <ds:schemaRef ds:uri="876372d7-2542-4065-ad3b-22612840f7b4"/>
  </ds:schemaRefs>
</ds:datastoreItem>
</file>

<file path=customXml/itemProps2.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3.xml><?xml version="1.0" encoding="utf-8"?>
<ds:datastoreItem xmlns:ds="http://schemas.openxmlformats.org/officeDocument/2006/customXml" ds:itemID="{F233D517-157E-4DD2-87C0-25FB445AC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30887-f2a8-4008-a2f9-85531acb3cd7"/>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9115</TotalTime>
  <Words>1602</Words>
  <Application>Microsoft Office PowerPoint</Application>
  <PresentationFormat>On-screen Show (16:9)</PresentationFormat>
  <Paragraphs>273</Paragraphs>
  <Slides>38</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Arial,Sans-Serif</vt:lpstr>
      <vt:lpstr>Calibri</vt:lpstr>
      <vt:lpstr>Courier New</vt:lpstr>
      <vt:lpstr>Helvetica Neue</vt:lpstr>
      <vt:lpstr>Open Sans</vt:lpstr>
      <vt:lpstr>Segoe UI</vt:lpstr>
      <vt:lpstr>Wingdings</vt:lpstr>
      <vt:lpstr>Custom Design</vt:lpstr>
      <vt:lpstr>Office Theme</vt:lpstr>
      <vt:lpstr>Lobby 101 Training</vt:lpstr>
      <vt:lpstr>PowerPoint Presentation</vt:lpstr>
      <vt:lpstr>poll</vt:lpstr>
      <vt:lpstr>Keep in mind…</vt:lpstr>
      <vt:lpstr>The basics</vt:lpstr>
      <vt:lpstr>What is a lobby meeting?</vt:lpstr>
      <vt:lpstr>PowerPoint Presentation</vt:lpstr>
      <vt:lpstr>Goals of lobby meeting</vt:lpstr>
      <vt:lpstr>Steps to a successful meeting</vt:lpstr>
      <vt:lpstr>Set up the meeting</vt:lpstr>
      <vt:lpstr>Identify your target</vt:lpstr>
      <vt:lpstr>Champion Scale</vt:lpstr>
      <vt:lpstr>Research your target </vt:lpstr>
      <vt:lpstr>Send the meeting request </vt:lpstr>
      <vt:lpstr>Send the meeting request </vt:lpstr>
      <vt:lpstr>Lobby prep</vt:lpstr>
      <vt:lpstr>PowerPoint Presentation</vt:lpstr>
      <vt:lpstr>PowerPoint Presentation</vt:lpstr>
      <vt:lpstr>Meeting Roles</vt:lpstr>
      <vt:lpstr>Attend and follow-up</vt:lpstr>
      <vt:lpstr>Tips when attending</vt:lpstr>
      <vt:lpstr>PowerPoint Presentation</vt:lpstr>
      <vt:lpstr>Follow-up </vt:lpstr>
      <vt:lpstr>Powerful speaking</vt:lpstr>
      <vt:lpstr>"EPIC" Laser Talk Model</vt:lpstr>
      <vt:lpstr>E - Engage</vt:lpstr>
      <vt:lpstr>P - Problem</vt:lpstr>
      <vt:lpstr>I - Inform</vt:lpstr>
      <vt:lpstr>C – Call to action</vt:lpstr>
      <vt:lpstr>Example </vt:lpstr>
      <vt:lpstr>Raise your voice – right now</vt:lpstr>
      <vt:lpstr>RESULTS Solidarity Action</vt:lpstr>
      <vt:lpstr>Lobby with RESULTS</vt:lpstr>
      <vt:lpstr>Community of Change </vt:lpstr>
      <vt:lpstr>PowerPoint Presentation</vt:lpstr>
      <vt:lpstr>How to get involved</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Safiqa Khimani</cp:lastModifiedBy>
  <cp:revision>37</cp:revision>
  <dcterms:created xsi:type="dcterms:W3CDTF">2023-10-06T16:24:49Z</dcterms:created>
  <dcterms:modified xsi:type="dcterms:W3CDTF">2024-02-22T17:35:56Z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0x01010035F1D465B8E88F4FAF5AAC80E25144D0</vt:lpwstr>
  </property>
</Properties>
</file>