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8" r:id="rId5"/>
    <p:sldMasterId id="2147483684" r:id="rId6"/>
    <p:sldMasterId id="2147483695" r:id="rId7"/>
    <p:sldMasterId id="2147483760" r:id="rId8"/>
  </p:sldMasterIdLst>
  <p:notesMasterIdLst>
    <p:notesMasterId r:id="rId33"/>
  </p:notesMasterIdLst>
  <p:handoutMasterIdLst>
    <p:handoutMasterId r:id="rId34"/>
  </p:handoutMasterIdLst>
  <p:sldIdLst>
    <p:sldId id="259" r:id="rId9"/>
    <p:sldId id="649" r:id="rId10"/>
    <p:sldId id="597" r:id="rId11"/>
    <p:sldId id="653" r:id="rId12"/>
    <p:sldId id="264" r:id="rId13"/>
    <p:sldId id="684" r:id="rId14"/>
    <p:sldId id="679" r:id="rId15"/>
    <p:sldId id="687" r:id="rId16"/>
    <p:sldId id="686" r:id="rId17"/>
    <p:sldId id="657" r:id="rId18"/>
    <p:sldId id="622" r:id="rId19"/>
    <p:sldId id="688" r:id="rId20"/>
    <p:sldId id="689" r:id="rId21"/>
    <p:sldId id="694" r:id="rId22"/>
    <p:sldId id="692" r:id="rId23"/>
    <p:sldId id="675" r:id="rId24"/>
    <p:sldId id="647" r:id="rId25"/>
    <p:sldId id="676" r:id="rId26"/>
    <p:sldId id="695" r:id="rId27"/>
    <p:sldId id="691" r:id="rId28"/>
    <p:sldId id="693" r:id="rId29"/>
    <p:sldId id="652" r:id="rId30"/>
    <p:sldId id="586" r:id="rId31"/>
    <p:sldId id="515" r:id="rId3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2D1F"/>
    <a:srgbClr val="006600"/>
    <a:srgbClr val="58585B"/>
    <a:srgbClr val="C00000"/>
    <a:srgbClr val="9F9FA1"/>
    <a:srgbClr val="F76143"/>
    <a:srgbClr val="F4330C"/>
    <a:srgbClr val="B01F2D"/>
    <a:srgbClr val="89898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68" autoAdjust="0"/>
    <p:restoredTop sz="94668" autoAdjust="0"/>
  </p:normalViewPr>
  <p:slideViewPr>
    <p:cSldViewPr snapToGrid="0" snapToObjects="1">
      <p:cViewPr varScale="1">
        <p:scale>
          <a:sx n="112" d="100"/>
          <a:sy n="112" d="100"/>
        </p:scale>
        <p:origin x="200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EEAA9A-F5A8-4341-B776-2F6CDBEF6FFA}" type="datetimeFigureOut">
              <a:rPr lang="en-US" smtClean="0"/>
              <a:t>6/7/18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05275D-303A-417E-9A01-FA10F403DB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7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F8C0E6-F0C7-478E-8A01-4B7094FD38FC}" type="datetimeFigureOut">
              <a:rPr lang="en-US" smtClean="0"/>
              <a:t>6/7/18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492179-49F8-43CF-BF00-5960C38239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3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92179-49F8-43CF-BF00-5960C382394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7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  <a:latin typeface="Helvetica"/>
                <a:cs typeface="Helvetica"/>
              </a:defRPr>
            </a:lvl1pPr>
            <a:lvl2pPr marL="742950" indent="-285750">
              <a:buFont typeface="Courier New"/>
              <a:buChar char="o"/>
              <a:defRPr>
                <a:solidFill>
                  <a:schemeClr val="accent4"/>
                </a:solidFill>
                <a:latin typeface="Helvetica"/>
                <a:cs typeface="Helvetica"/>
              </a:defRPr>
            </a:lvl2pPr>
            <a:lvl3pPr>
              <a:defRPr>
                <a:solidFill>
                  <a:schemeClr val="accent4"/>
                </a:solidFill>
                <a:latin typeface="Helvetica"/>
                <a:cs typeface="Helvetica"/>
              </a:defRPr>
            </a:lvl3pPr>
            <a:lvl4pPr marL="1600200" indent="-228600">
              <a:buFont typeface="Courier New"/>
              <a:buChar char="o"/>
              <a:defRPr>
                <a:solidFill>
                  <a:schemeClr val="accent4"/>
                </a:solidFill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-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E56B-342A-4DC0-9920-D07A8AAB69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CCC71-9D8E-4BB4-9CDB-A0DD738B6F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86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  <a:latin typeface="Helvetica"/>
                <a:cs typeface="Helvetica"/>
              </a:defRPr>
            </a:lvl1pPr>
            <a:lvl2pPr marL="742950" indent="-285750">
              <a:buFont typeface="Courier New"/>
              <a:buChar char="o"/>
              <a:defRPr>
                <a:solidFill>
                  <a:schemeClr val="accent4"/>
                </a:solidFill>
                <a:latin typeface="Helvetica"/>
                <a:cs typeface="Helvetica"/>
              </a:defRPr>
            </a:lvl2pPr>
            <a:lvl3pPr>
              <a:defRPr>
                <a:solidFill>
                  <a:schemeClr val="accent4"/>
                </a:solidFill>
                <a:latin typeface="Helvetica"/>
                <a:cs typeface="Helvetica"/>
              </a:defRPr>
            </a:lvl3pPr>
            <a:lvl4pPr marL="1600200" indent="-228600">
              <a:buFont typeface="Courier New"/>
              <a:buChar char="o"/>
              <a:defRPr>
                <a:solidFill>
                  <a:schemeClr val="accent4"/>
                </a:solidFill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-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E56B-342A-4DC0-9920-D07A8AAB69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11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1766" y="4984276"/>
            <a:ext cx="8218851" cy="1564477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text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83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-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E56B-342A-4DC0-9920-D07A8AAB69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1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4852" y="4402163"/>
            <a:ext cx="7772400" cy="1470025"/>
          </a:xfrm>
        </p:spPr>
        <p:txBody>
          <a:bodyPr anchor="t"/>
          <a:lstStyle>
            <a:lvl1pPr algn="l">
              <a:defRPr>
                <a:solidFill>
                  <a:srgbClr val="58585B"/>
                </a:solidFill>
                <a:latin typeface="Helvetic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E56B-342A-4DC0-9920-D07A8AAB69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4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b="1" dirty="0">
              <a:solidFill>
                <a:srgbClr val="56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733800"/>
            <a:ext cx="9144000" cy="31242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2022477"/>
            <a:ext cx="33528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 flipV="1">
            <a:off x="0" y="6811965"/>
            <a:ext cx="9144000" cy="46037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04800" y="4038600"/>
            <a:ext cx="8534400" cy="609600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5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349250"/>
          </a:xfrm>
        </p:spPr>
        <p:txBody>
          <a:bodyPr/>
          <a:lstStyle>
            <a:lvl1pPr>
              <a:defRPr>
                <a:solidFill>
                  <a:srgbClr val="701400"/>
                </a:solidFill>
              </a:defRPr>
            </a:lvl1pPr>
          </a:lstStyle>
          <a:p>
            <a:fld id="{647F7E6F-8FB5-4F6C-B5FB-1C8A02FA70C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512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2"/>
            <a:ext cx="2133600" cy="288925"/>
          </a:xfrm>
        </p:spPr>
        <p:txBody>
          <a:bodyPr/>
          <a:lstStyle>
            <a:lvl1pPr>
              <a:defRPr>
                <a:solidFill>
                  <a:srgbClr val="701400"/>
                </a:solidFill>
              </a:defRPr>
            </a:lvl1pPr>
          </a:lstStyle>
          <a:p>
            <a:fld id="{0F89E143-FC6E-46C4-A3EB-D7507DA59D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901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rgbClr val="701400"/>
                </a:solidFill>
              </a:defRPr>
            </a:lvl1pPr>
          </a:lstStyle>
          <a:p>
            <a:fld id="{3C57D8CA-CA83-470A-9009-27B4C3C561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246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371600"/>
            <a:ext cx="3017838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2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E38C1CC-FB0E-439C-8620-CE9CC387FFEE}" type="datetimeFigureOut">
              <a:rPr lang="en-US"/>
              <a:pPr defTabSz="914400">
                <a:defRPr/>
              </a:pPr>
              <a:t>6/7/18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rgbClr val="701400"/>
                </a:solidFill>
              </a:defRPr>
            </a:lvl1pPr>
          </a:lstStyle>
          <a:p>
            <a:fld id="{28846A7E-2974-4423-B0A7-0999C14D0A9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341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/>
              <a:endParaRPr lang="en-US" altLang="en-US" sz="2400" dirty="0">
                <a:solidFill>
                  <a:srgbClr val="56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/>
              <a:endParaRPr lang="en-US" altLang="en-US" sz="2400" dirty="0">
                <a:solidFill>
                  <a:srgbClr val="56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4416 w 4917"/>
                <a:gd name="T3" fmla="*/ 0 h 1000"/>
                <a:gd name="T4" fmla="*/ 4917 w 4917"/>
                <a:gd name="T5" fmla="*/ 500 h 1000"/>
                <a:gd name="T6" fmla="*/ 4417 w 4917"/>
                <a:gd name="T7" fmla="*/ 1000 h 1000"/>
                <a:gd name="T8" fmla="*/ 0 w 4917"/>
                <a:gd name="T9" fmla="*/ 1000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US" dirty="0">
                <a:solidFill>
                  <a:srgbClr val="560000"/>
                </a:solidFill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/>
              <a:endParaRPr lang="en-US" dirty="0">
                <a:solidFill>
                  <a:srgbClr val="560000"/>
                </a:solidFill>
              </a:endParaRPr>
            </a:p>
          </p:txBody>
        </p:sp>
      </p:grpSp>
      <p:sp>
        <p:nvSpPr>
          <p:cNvPr id="81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5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560000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1537EA35-FCD0-4DBA-BEDB-75C08A2958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974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04800" y="1752601"/>
            <a:ext cx="8534400" cy="437356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spcBef>
                <a:spcPts val="800"/>
              </a:spcBef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1pPr>
            <a:lvl2pPr>
              <a:spcBef>
                <a:spcPts val="800"/>
              </a:spcBef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2pPr>
            <a:lvl3pPr>
              <a:spcBef>
                <a:spcPts val="800"/>
              </a:spcBef>
              <a:buFont typeface="Courier New" pitchFamily="49" charset="0"/>
              <a:buChar char="o"/>
              <a:defRPr sz="2000">
                <a:latin typeface="Arial" pitchFamily="34" charset="0"/>
                <a:cs typeface="Arial" pitchFamily="34" charset="0"/>
              </a:defRPr>
            </a:lvl3pPr>
            <a:lvl4pPr>
              <a:spcBef>
                <a:spcPts val="800"/>
              </a:spcBef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4pPr>
            <a:lvl5pPr>
              <a:spcBef>
                <a:spcPts val="8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rgbClr val="660000"/>
                </a:solidFill>
              </a:defRPr>
            </a:lvl1pPr>
          </a:lstStyle>
          <a:p>
            <a:fld id="{67BAA746-E8F4-43C6-AE0B-0C907953BEA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502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pic>
        <p:nvPicPr>
          <p:cNvPr id="7" name="Picture 6" descr="Slide Template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126163"/>
            <a:ext cx="9157511" cy="154550"/>
          </a:xfrm>
          <a:prstGeom prst="rect">
            <a:avLst/>
          </a:prstGeom>
          <a:solidFill>
            <a:srgbClr val="AF1F2C"/>
          </a:solidFill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-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CB84E56B-342A-4DC0-9920-D07A8AAB69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4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4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/>
        <a:buChar char="o"/>
        <a:defRPr sz="2800" kern="1200">
          <a:solidFill>
            <a:schemeClr val="accent4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4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accent4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128" y="4379065"/>
            <a:ext cx="7885672" cy="1747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7" name="Picture 6" descr="Slide Template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613"/>
          <a:stretch/>
        </p:blipFill>
        <p:spPr>
          <a:xfrm>
            <a:off x="-40536" y="-13510"/>
            <a:ext cx="9211560" cy="4246843"/>
          </a:xfrm>
          <a:prstGeom prst="rect">
            <a:avLst/>
          </a:prstGeom>
          <a:solidFill>
            <a:srgbClr val="B11F30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342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35D4A53D-EB96-447E-9477-8A7CA2AD73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7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4400" kern="1200">
          <a:solidFill>
            <a:srgbClr val="58585B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98989"/>
                </a:solidFill>
              </a:defRPr>
            </a:lvl1pPr>
          </a:lstStyle>
          <a:p>
            <a:pPr defTabSz="914400"/>
            <a:fld id="{F907C71B-639C-487D-98C9-6D7F7391A03D}" type="slidenum">
              <a:rPr lang="en-US" altLang="en-US"/>
              <a:pPr defTabSz="914400"/>
              <a:t>‹#›</a:t>
            </a:fld>
            <a:endParaRPr lang="en-US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61125"/>
            <a:ext cx="37338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6461125"/>
            <a:ext cx="32766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pic>
        <p:nvPicPr>
          <p:cNvPr id="2055" name="Picture 9" descr="clasp-primary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601" y="6072188"/>
            <a:ext cx="15382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 flipV="1">
            <a:off x="0" y="0"/>
            <a:ext cx="9144000" cy="46038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dirty="0">
              <a:solidFill>
                <a:srgbClr val="560000"/>
              </a:solidFill>
            </a:endParaRP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152401" y="6492875"/>
            <a:ext cx="12446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en-US" sz="1000" dirty="0">
                <a:solidFill>
                  <a:srgbClr val="660000"/>
                </a:solidFill>
              </a:rPr>
              <a:t>www.clasp.org</a:t>
            </a:r>
          </a:p>
        </p:txBody>
      </p:sp>
    </p:spTree>
    <p:extLst>
      <p:ext uri="{BB962C8B-B14F-4D97-AF65-F5344CB8AC3E}">
        <p14:creationId xmlns:p14="http://schemas.microsoft.com/office/powerpoint/2010/main" val="701128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pic>
        <p:nvPicPr>
          <p:cNvPr id="7" name="Picture 6" descr="Slide Template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126163"/>
            <a:ext cx="9157511" cy="154550"/>
          </a:xfrm>
          <a:prstGeom prst="rect">
            <a:avLst/>
          </a:prstGeom>
          <a:solidFill>
            <a:srgbClr val="AF1F2C"/>
          </a:solidFill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-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CB84E56B-342A-4DC0-9920-D07A8AAB69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09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4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4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/>
        <a:buChar char="o"/>
        <a:defRPr sz="2800" kern="1200">
          <a:solidFill>
            <a:schemeClr val="accent4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4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accent4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3" descr="Slide Templa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656667"/>
            <a:ext cx="9174161" cy="2201333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227" y="4987637"/>
            <a:ext cx="8229600" cy="1455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-30161" y="0"/>
            <a:ext cx="363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CF84AE24-846E-4A1C-B0B1-0E6945328E2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4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 baseline="0">
          <a:solidFill>
            <a:schemeClr val="bg1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uze.me/3020480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st.typewell.com/faelapgb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GRBM2018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lmarchal@results.org" TargetMode="External"/><Relationship Id="rId2" Type="http://schemas.openxmlformats.org/officeDocument/2006/relationships/hyperlink" Target="https://www.eventbrite.com/e/hiv-101-tickets-3193682891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ults.salsalabs.org/momsandkids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0500" y="4325113"/>
            <a:ext cx="8670696" cy="22309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8585B"/>
                </a:solidFill>
                <a:latin typeface="Helvetica"/>
                <a:ea typeface="+mj-ea"/>
                <a:cs typeface="+mj-cs"/>
              </a:defRPr>
            </a:lvl1pPr>
          </a:lstStyle>
          <a:p>
            <a:pPr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RESULTS June 2018 Global National Webinar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>
                <a:solidFill>
                  <a:srgbClr val="B01F2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International Conference: Power in DC and Power Back Home</a:t>
            </a:r>
            <a:endParaRPr lang="en-US" altLang="en-US" sz="2400" b="1" dirty="0">
              <a:solidFill>
                <a:srgbClr val="B01F2D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u="sng" dirty="0">
                <a:hlinkClick r:id="rId3"/>
              </a:rPr>
              <a:t>http://fuze.me/30204806</a:t>
            </a:r>
            <a:r>
              <a:rPr lang="en-US" sz="1800" b="1" dirty="0"/>
              <a:t>, or </a:t>
            </a:r>
            <a:r>
              <a:rPr lang="en-US" sz="1800" dirty="0"/>
              <a:t>dial (201) 479-4595, meeting ID 30204806.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i="1" dirty="0">
                <a:latin typeface="Helvetica" panose="020B0604020202020204" pitchFamily="34" charset="0"/>
                <a:cs typeface="Helvetica" panose="020B0604020202020204" pitchFamily="34" charset="0"/>
              </a:rPr>
              <a:t>Closed captioning: </a:t>
            </a:r>
            <a:r>
              <a:rPr lang="en-US" sz="1800" dirty="0">
                <a:hlinkClick r:id="rId4"/>
              </a:rPr>
              <a:t>http://west.typewell.com/faelapgb</a:t>
            </a:r>
            <a:br>
              <a:rPr lang="en-US" altLang="en-US" sz="1400" i="1" dirty="0">
                <a:latin typeface="+mn-lt"/>
              </a:rPr>
            </a:b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6108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D41D32-D711-4DD6-8A2E-E1F8A94F678F}"/>
              </a:ext>
            </a:extLst>
          </p:cNvPr>
          <p:cNvSpPr txBox="1"/>
          <p:nvPr/>
        </p:nvSpPr>
        <p:spPr>
          <a:xfrm>
            <a:off x="1036878" y="817545"/>
            <a:ext cx="7272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Grassroots Cafe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DBD19E-5F4A-42A7-A573-88532375E868}"/>
              </a:ext>
            </a:extLst>
          </p:cNvPr>
          <p:cNvSpPr txBox="1"/>
          <p:nvPr/>
        </p:nvSpPr>
        <p:spPr>
          <a:xfrm>
            <a:off x="3241965" y="1997490"/>
            <a:ext cx="52619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02D1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Ken Patterson</a:t>
            </a:r>
          </a:p>
          <a:p>
            <a:r>
              <a:rPr lang="en-US" sz="2800" b="1" dirty="0">
                <a:solidFill>
                  <a:srgbClr val="B02D1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Director of Global Grassroots Advocacy</a:t>
            </a:r>
          </a:p>
          <a:p>
            <a:endParaRPr lang="en-US" sz="2800" b="1" dirty="0">
              <a:solidFill>
                <a:srgbClr val="B02D1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b="1" dirty="0">
                <a:solidFill>
                  <a:srgbClr val="B02D1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kpatterson@results.org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8BC9C3-3B0A-0A4B-B107-52551E5987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2034" y="1997490"/>
            <a:ext cx="2256363" cy="243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01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2018 Vision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29754"/>
            <a:ext cx="414593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Engage Communities</a:t>
            </a:r>
          </a:p>
          <a:p>
            <a:pPr algn="ctr"/>
            <a:r>
              <a:rPr lang="en-US" sz="28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#LettersGetLOUD</a:t>
            </a:r>
          </a:p>
          <a:p>
            <a:pPr algn="ctr"/>
            <a:endParaRPr lang="en-US" sz="28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International Conference</a:t>
            </a: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Election Engagement</a:t>
            </a:r>
          </a:p>
        </p:txBody>
      </p:sp>
      <p:sp>
        <p:nvSpPr>
          <p:cNvPr id="6" name="Down Arrow 5"/>
          <p:cNvSpPr/>
          <p:nvPr/>
        </p:nvSpPr>
        <p:spPr>
          <a:xfrm>
            <a:off x="2015699" y="2464420"/>
            <a:ext cx="571731" cy="89790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015699" y="4496991"/>
            <a:ext cx="571731" cy="9370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3EF6D7-16DF-EA45-A359-D8099C5BC0F7}"/>
              </a:ext>
            </a:extLst>
          </p:cNvPr>
          <p:cNvSpPr txBox="1"/>
          <p:nvPr/>
        </p:nvSpPr>
        <p:spPr>
          <a:xfrm>
            <a:off x="5018049" y="1293042"/>
            <a:ext cx="3897350" cy="47397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600" b="1" dirty="0">
                <a:solidFill>
                  <a:srgbClr val="C00000"/>
                </a:solidFill>
              </a:rPr>
              <a:t>Engaging Our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Write letters to hand-carry to local meetings &amp; DC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Get people to join local meetings with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Have them make calls before, during, after the 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Invite them to the IC!!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If the can’t come, have them join DC meetings remotely.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F24F4BF2-CADE-1D45-A331-FF530337619B}"/>
              </a:ext>
            </a:extLst>
          </p:cNvPr>
          <p:cNvSpPr/>
          <p:nvPr/>
        </p:nvSpPr>
        <p:spPr>
          <a:xfrm rot="5400000">
            <a:off x="4652528" y="1074508"/>
            <a:ext cx="571731" cy="13859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19D4DC-5502-456D-9B46-EA1DEFBB92A0}"/>
              </a:ext>
            </a:extLst>
          </p:cNvPr>
          <p:cNvSpPr/>
          <p:nvPr/>
        </p:nvSpPr>
        <p:spPr>
          <a:xfrm>
            <a:off x="676274" y="1377166"/>
            <a:ext cx="77914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1. Let’s hear first from those going to the IC the first time or who have been 1 to 3 times (then others chime in):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Why is the International Conference important to you and fellow advocates? 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Take 2-3 minutes to talk in the room about #2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2. Let’s hear ideas from everyone: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How can we include people who are home in our efforts in Washington at the IC?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EF0E7-0022-4848-8689-F2AAF92C87EA}"/>
              </a:ext>
            </a:extLst>
          </p:cNvPr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Let’s Hear from You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3646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" y="832104"/>
            <a:ext cx="8166847" cy="4738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30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Want to Share Your Ideas/Thoughts?</a:t>
            </a:r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endParaRPr lang="en-US" sz="3000" b="1" dirty="0">
              <a:solidFill>
                <a:schemeClr val="accent6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Unmute your line on your computer by clicking    in Fuze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Press *1 on your phone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30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in the Chat Window in Fuze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en-US" sz="3000" b="1" dirty="0">
              <a:solidFill>
                <a:schemeClr val="accent6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30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you are not speaking, please stay muted.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2098" y="2679552"/>
            <a:ext cx="375402" cy="37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01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19D4DC-5502-456D-9B46-EA1DEFBB92A0}"/>
              </a:ext>
            </a:extLst>
          </p:cNvPr>
          <p:cNvSpPr/>
          <p:nvPr/>
        </p:nvSpPr>
        <p:spPr>
          <a:xfrm>
            <a:off x="676274" y="1377166"/>
            <a:ext cx="779145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Get them to write letters, generate media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Get them to join by phone or video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Ask them to make calls while you are in DC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Have them post LGL letters on social media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Have them join the streaming plenaries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Have them set up a meeting in the district or in 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EF0E7-0022-4848-8689-F2AAF92C87EA}"/>
              </a:ext>
            </a:extLst>
          </p:cNvPr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Ideas for People Not in DC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6536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19D4DC-5502-456D-9B46-EA1DEFBB92A0}"/>
              </a:ext>
            </a:extLst>
          </p:cNvPr>
          <p:cNvSpPr/>
          <p:nvPr/>
        </p:nvSpPr>
        <p:spPr>
          <a:xfrm>
            <a:off x="593602" y="1125706"/>
            <a:ext cx="7791451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>
              <a:spcAft>
                <a:spcPts val="1200"/>
              </a:spcAft>
            </a:pPr>
            <a:r>
              <a:rPr lang="en-US" sz="3200" b="1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1. It is not to late to decide to come or invite other people—5 weeks!</a:t>
            </a:r>
          </a:p>
          <a:p>
            <a:pPr marL="463550" indent="-463550">
              <a:spcAft>
                <a:spcPts val="1200"/>
              </a:spcAft>
            </a:pPr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2. Make nominations for the Bob Dickerson Award. Nomination form in Weekly Update!</a:t>
            </a:r>
            <a:endParaRPr lang="en-US" sz="1400" dirty="0"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L="463550" indent="-463550">
              <a:spcAft>
                <a:spcPts val="1200"/>
              </a:spcAft>
            </a:pPr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3. We are offering two intensive workshops: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7/14 at 9 am: Running for Office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  <a:ea typeface="Times New Roman" panose="02020603050405020304" pitchFamily="18" charset="0"/>
                <a:cs typeface="Helvetica" panose="020B0604020202020204" pitchFamily="34" charset="0"/>
              </a:rPr>
              <a:t>7/18 at 9 am: </a:t>
            </a:r>
            <a:r>
              <a:rPr lang="en-US" sz="2800" dirty="0">
                <a:latin typeface="Helvetica" pitchFamily="2" charset="0"/>
              </a:rPr>
              <a:t>Running a Great Advocacy Skills Workshop in Your Community </a:t>
            </a:r>
          </a:p>
          <a:p>
            <a:pPr>
              <a:spcAft>
                <a:spcPts val="600"/>
              </a:spcAft>
            </a:pPr>
            <a:endParaRPr lang="en-US" sz="1400" dirty="0"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See the Weekly Update!</a:t>
            </a:r>
            <a:endParaRPr lang="en-US" sz="2800" b="1" dirty="0">
              <a:solidFill>
                <a:schemeClr val="tx2"/>
              </a:solidFill>
              <a:latin typeface="Helvetica" pitchFamily="2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EF0E7-0022-4848-8689-F2AAF92C87EA}"/>
              </a:ext>
            </a:extLst>
          </p:cNvPr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IC Related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031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825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Congress Meetings </a:t>
            </a:r>
            <a:r>
              <a:rPr lang="en-US" sz="4000" b="1" u="sng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Reported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38067" y="884231"/>
            <a:ext cx="7755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Through May 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1" y="1625914"/>
            <a:ext cx="838865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6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Face-to-face with Reps = 39 with 34% of groups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6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With House aides = 59 with 41% of groups</a:t>
            </a:r>
          </a:p>
          <a:p>
            <a:pPr>
              <a:spcAft>
                <a:spcPts val="2400"/>
              </a:spcAft>
            </a:pPr>
            <a:r>
              <a:rPr lang="en-US" sz="2600" b="1" dirty="0">
                <a:solidFill>
                  <a:srgbClr val="006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Total in House = 98 with 58% of groups</a:t>
            </a:r>
            <a:endParaRPr lang="en-US" sz="2600" dirty="0">
              <a:solidFill>
                <a:srgbClr val="0066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Face-to-face with Senators  = 15 with 15% of groups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With Senate aides = 58 with 46% of groups</a:t>
            </a:r>
          </a:p>
          <a:p>
            <a:pPr>
              <a:spcAft>
                <a:spcPts val="3000"/>
              </a:spcAft>
            </a:pPr>
            <a:r>
              <a:rPr lang="en-US" sz="2600" b="1" u="sng" dirty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Total in Senate = 73 with 53% of groups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Total Meetings = 164, 70% group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027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Outreach </a:t>
            </a:r>
            <a:r>
              <a:rPr lang="en-US" sz="4000" b="1" u="sng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Reported</a:t>
            </a:r>
            <a:endParaRPr lang="en-US" sz="4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38067" y="884231"/>
            <a:ext cx="7755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Through May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B55943-A60B-4CF9-9D17-F0B9F23116C6}"/>
              </a:ext>
            </a:extLst>
          </p:cNvPr>
          <p:cNvSpPr txBox="1"/>
          <p:nvPr/>
        </p:nvSpPr>
        <p:spPr>
          <a:xfrm>
            <a:off x="457200" y="1777769"/>
            <a:ext cx="8641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Outreach Events: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90 with 36%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#LettersGetLoud Letters: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858 with 15%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New partners/advocates: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47 with 16%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New Action Network members: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78 with 12% of Groups</a:t>
            </a:r>
          </a:p>
        </p:txBody>
      </p:sp>
    </p:spTree>
    <p:extLst>
      <p:ext uri="{BB962C8B-B14F-4D97-AF65-F5344CB8AC3E}">
        <p14:creationId xmlns:p14="http://schemas.microsoft.com/office/powerpoint/2010/main" val="21030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18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Media </a:t>
            </a:r>
            <a:r>
              <a:rPr lang="en-US" sz="4000" b="1" u="sng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Reported</a:t>
            </a:r>
            <a:endParaRPr lang="en-US" sz="4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38067" y="884231"/>
            <a:ext cx="7755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Through May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28C695-581E-45BF-8F8F-9DE4855F7C80}"/>
              </a:ext>
            </a:extLst>
          </p:cNvPr>
          <p:cNvSpPr txBox="1"/>
          <p:nvPr/>
        </p:nvSpPr>
        <p:spPr>
          <a:xfrm>
            <a:off x="457200" y="168606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Op-eds =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11 with 4%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Editorials =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2 with 2%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Letters to the Editor =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113 with 38%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Other media =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3 with 4% of groups</a:t>
            </a:r>
          </a:p>
          <a:p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Total Media = 129 with 45% group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02787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19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Grassroots Fundraising</a:t>
            </a:r>
            <a:endParaRPr lang="en-US" sz="4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38067" y="884231"/>
            <a:ext cx="7755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So far this year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28C695-581E-45BF-8F8F-9DE4855F7C80}"/>
              </a:ext>
            </a:extLst>
          </p:cNvPr>
          <p:cNvSpPr txBox="1"/>
          <p:nvPr/>
        </p:nvSpPr>
        <p:spPr>
          <a:xfrm>
            <a:off x="457200" y="168606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17 Global Groups 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have participated </a:t>
            </a:r>
          </a:p>
          <a:p>
            <a:pPr algn="ctr"/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in fundraising in 2018</a:t>
            </a:r>
          </a:p>
          <a:p>
            <a:pPr algn="ctr"/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This is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21%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of Global Groups</a:t>
            </a:r>
          </a:p>
          <a:p>
            <a:pPr algn="ctr"/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These groups have raised an incredible 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$86,000!</a:t>
            </a:r>
          </a:p>
          <a:p>
            <a:pPr algn="ctr"/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Congratulations and Thank You!</a:t>
            </a:r>
          </a:p>
          <a:p>
            <a:pPr algn="ctr"/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Let’s get 100% participation this year.</a:t>
            </a:r>
          </a:p>
        </p:txBody>
      </p:sp>
    </p:spTree>
    <p:extLst>
      <p:ext uri="{BB962C8B-B14F-4D97-AF65-F5344CB8AC3E}">
        <p14:creationId xmlns:p14="http://schemas.microsoft.com/office/powerpoint/2010/main" val="246259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4058" y="2635135"/>
            <a:ext cx="41864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Welcome from </a:t>
            </a:r>
          </a:p>
          <a:p>
            <a:r>
              <a:rPr lang="en-US" sz="32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Executive Director</a:t>
            </a:r>
          </a:p>
          <a:p>
            <a:r>
              <a:rPr lang="en-US" sz="32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Joanne Carter</a:t>
            </a:r>
          </a:p>
          <a:p>
            <a:endParaRPr lang="en-US" sz="3200" b="1" dirty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2192A0-8DCE-4A3E-8F3F-F80CD9A2BF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911181"/>
            <a:ext cx="4039865" cy="26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49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602" y="218285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Grassroot Reporting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28C695-581E-45BF-8F8F-9DE4855F7C80}"/>
              </a:ext>
            </a:extLst>
          </p:cNvPr>
          <p:cNvSpPr txBox="1"/>
          <p:nvPr/>
        </p:nvSpPr>
        <p:spPr>
          <a:xfrm>
            <a:off x="322729" y="1136650"/>
            <a:ext cx="83640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Please catch up on reporting </a:t>
            </a:r>
          </a:p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Congress, Media, Outreach!</a:t>
            </a:r>
          </a:p>
          <a:p>
            <a:pPr algn="ctr"/>
            <a:endParaRPr lang="en-US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Let’s get good numbers through June</a:t>
            </a:r>
          </a:p>
          <a:p>
            <a:pPr algn="ctr"/>
            <a:endParaRPr lang="en-US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Find out what you’ve reported here: </a:t>
            </a:r>
            <a:r>
              <a:rPr lang="en-US" sz="3200" b="1" dirty="0">
                <a:solidFill>
                  <a:srgbClr val="B02D1F"/>
                </a:solidFill>
              </a:rPr>
              <a:t>https://</a:t>
            </a:r>
            <a:r>
              <a:rPr lang="en-US" sz="3200" b="1" dirty="0" err="1">
                <a:solidFill>
                  <a:srgbClr val="B02D1F"/>
                </a:solidFill>
              </a:rPr>
              <a:t>tinyurl.com</a:t>
            </a:r>
            <a:r>
              <a:rPr lang="en-US" sz="3200" b="1" dirty="0">
                <a:solidFill>
                  <a:srgbClr val="B02D1F"/>
                </a:solidFill>
              </a:rPr>
              <a:t>/</a:t>
            </a:r>
            <a:r>
              <a:rPr lang="en-US" sz="3200" b="1" dirty="0" err="1">
                <a:solidFill>
                  <a:srgbClr val="B02D1F"/>
                </a:solidFill>
              </a:rPr>
              <a:t>RESULTSGlobalReporting</a:t>
            </a:r>
            <a:endParaRPr lang="en-US" sz="3200" b="1" dirty="0">
              <a:solidFill>
                <a:srgbClr val="B02D1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Please do it today with your group!</a:t>
            </a:r>
          </a:p>
          <a:p>
            <a:pPr algn="ctr"/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8122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21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183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0394" y="388468"/>
            <a:ext cx="766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Grassroot Board </a:t>
            </a:r>
            <a:r>
              <a:rPr lang="en-US" sz="4000" b="1" dirty="0">
                <a:solidFill>
                  <a:schemeClr val="tx2"/>
                </a:solidFill>
                <a:latin typeface="Helvetica" panose="020B0604020202020204" pitchFamily="34" charset="0"/>
              </a:rPr>
              <a:t>Statements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28C695-581E-45BF-8F8F-9DE4855F7C80}"/>
              </a:ext>
            </a:extLst>
          </p:cNvPr>
          <p:cNvSpPr txBox="1"/>
          <p:nvPr/>
        </p:nvSpPr>
        <p:spPr>
          <a:xfrm>
            <a:off x="296984" y="1397587"/>
            <a:ext cx="83640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Stephan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Blobaum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(Des Moines, IA)</a:t>
            </a:r>
          </a:p>
          <a:p>
            <a:pPr algn="ctr"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Bob Cosgrove (Salt Lake City, UT)</a:t>
            </a:r>
          </a:p>
          <a:p>
            <a:pPr algn="ctr"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Gerry Fairbrother (Santa Fe, NM)</a:t>
            </a:r>
          </a:p>
          <a:p>
            <a:pPr algn="ctr"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Joyce James (Louisiana)</a:t>
            </a:r>
          </a:p>
          <a:p>
            <a:pPr algn="ctr">
              <a:spcAft>
                <a:spcPts val="12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Qiana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Torregano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(Louisiana)</a:t>
            </a:r>
          </a:p>
          <a:p>
            <a:pPr>
              <a:spcAft>
                <a:spcPts val="1200"/>
              </a:spcAft>
            </a:pPr>
            <a:endParaRPr lang="en-US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See more on the candidates here: 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http://</a:t>
            </a:r>
            <a:r>
              <a:rPr lang="en-US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www.results.org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/blog/results_2018_grassroots_board_nominations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Vote Here: </a:t>
            </a:r>
            <a:r>
              <a:rPr lang="en-US" sz="2400" b="1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https://www.surveymonkey.com/r/GRBM2018</a:t>
            </a:r>
            <a:endParaRPr lang="en-US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1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22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29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88486" y="210817"/>
            <a:ext cx="8233387" cy="54579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Helvetica" panose="020B0604020202020204" pitchFamily="34" charset="0"/>
                <a:ea typeface="ＭＳ Ｐゴシック" charset="0"/>
                <a:cs typeface="Helvetica" panose="020B0604020202020204" pitchFamily="34" charset="0"/>
              </a:rPr>
              <a:t>For Your Calendar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6205" y="954487"/>
            <a:ext cx="8560741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b="1" dirty="0">
                <a:solidFill>
                  <a:schemeClr val="accent6"/>
                </a:solidFill>
              </a:rPr>
              <a:t>June 14</a:t>
            </a:r>
            <a:r>
              <a:rPr lang="en-US" sz="3000" dirty="0">
                <a:solidFill>
                  <a:schemeClr val="accent6"/>
                </a:solidFill>
              </a:rPr>
              <a:t>. New Advocate Orientation, 8:30 pm ET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b="1" dirty="0">
                <a:solidFill>
                  <a:schemeClr val="accent6"/>
                </a:solidFill>
              </a:rPr>
              <a:t>June 18. </a:t>
            </a:r>
            <a:r>
              <a:rPr lang="en-US" sz="3000" dirty="0">
                <a:solidFill>
                  <a:schemeClr val="accent6"/>
                </a:solidFill>
              </a:rPr>
              <a:t>Global Free Agents, 1 &amp; 8 pm ET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b="1" dirty="0">
                <a:solidFill>
                  <a:schemeClr val="accent6"/>
                </a:solidFill>
              </a:rPr>
              <a:t>June 20. </a:t>
            </a:r>
            <a:r>
              <a:rPr lang="en-US" sz="3000" dirty="0">
                <a:solidFill>
                  <a:schemeClr val="accent6"/>
                </a:solidFill>
              </a:rPr>
              <a:t>New Advocate Orientation, 8:30 pm ET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b="1" dirty="0">
                <a:solidFill>
                  <a:schemeClr val="accent6"/>
                </a:solidFill>
              </a:rPr>
              <a:t>June 22. </a:t>
            </a:r>
            <a:r>
              <a:rPr lang="en-US" sz="3000" dirty="0">
                <a:solidFill>
                  <a:schemeClr val="accent6"/>
                </a:solidFill>
              </a:rPr>
              <a:t>New Advocate Orientation, 1 pm ET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dirty="0">
                <a:solidFill>
                  <a:schemeClr val="accent6"/>
                </a:solidFill>
              </a:rPr>
              <a:t>June 29-July 9. </a:t>
            </a:r>
            <a:r>
              <a:rPr lang="en-US" sz="2800" dirty="0">
                <a:solidFill>
                  <a:schemeClr val="accent6"/>
                </a:solidFill>
              </a:rPr>
              <a:t>House Recess, </a:t>
            </a:r>
            <a:r>
              <a:rPr lang="en-US" sz="2800" b="1" dirty="0">
                <a:solidFill>
                  <a:schemeClr val="accent6"/>
                </a:solidFill>
              </a:rPr>
              <a:t>July 2-6. </a:t>
            </a:r>
            <a:r>
              <a:rPr lang="en-US" sz="2800" dirty="0">
                <a:solidFill>
                  <a:schemeClr val="accent6"/>
                </a:solidFill>
              </a:rPr>
              <a:t>Senate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dirty="0">
                <a:solidFill>
                  <a:schemeClr val="accent6"/>
                </a:solidFill>
              </a:rPr>
              <a:t>June 30. </a:t>
            </a:r>
            <a:r>
              <a:rPr lang="en-US" sz="2800" dirty="0">
                <a:solidFill>
                  <a:schemeClr val="accent6"/>
                </a:solidFill>
              </a:rPr>
              <a:t>End of Friends and Family Fundraising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dirty="0">
                <a:solidFill>
                  <a:schemeClr val="accent6"/>
                </a:solidFill>
              </a:rPr>
              <a:t>July: </a:t>
            </a:r>
            <a:r>
              <a:rPr lang="en-US" sz="2800" dirty="0">
                <a:solidFill>
                  <a:schemeClr val="accent6"/>
                </a:solidFill>
              </a:rPr>
              <a:t>NO GLOBAL WEBINAR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dirty="0">
                <a:solidFill>
                  <a:schemeClr val="accent6"/>
                </a:solidFill>
              </a:rPr>
              <a:t>July 14-17</a:t>
            </a:r>
            <a:r>
              <a:rPr lang="en-US" sz="2800" dirty="0">
                <a:solidFill>
                  <a:schemeClr val="accent6"/>
                </a:solidFill>
              </a:rPr>
              <a:t>. RESULTS 2018 IC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EF451C-9A51-4F68-909D-4542ACF81011}"/>
              </a:ext>
            </a:extLst>
          </p:cNvPr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D8DCE0-EADF-42BA-9A36-40E56A97EF86}"/>
              </a:ext>
            </a:extLst>
          </p:cNvPr>
          <p:cNvSpPr/>
          <p:nvPr/>
        </p:nvSpPr>
        <p:spPr>
          <a:xfrm>
            <a:off x="2438400" y="29812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84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23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29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2" name="Rectangle 1"/>
          <p:cNvSpPr/>
          <p:nvPr/>
        </p:nvSpPr>
        <p:spPr>
          <a:xfrm>
            <a:off x="378700" y="750499"/>
            <a:ext cx="849788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  <a:hlinkClick r:id="rId2"/>
            </a:endParaRPr>
          </a:p>
          <a:p>
            <a:pPr algn="ctr"/>
            <a:r>
              <a:rPr lang="en-US" sz="3600" dirty="0">
                <a:latin typeface="Helvetica" panose="020B0604020202020204" pitchFamily="34" charset="0"/>
                <a:cs typeface="Helvetica" panose="020B0604020202020204" pitchFamily="34" charset="0"/>
              </a:rPr>
              <a:t>How many people from your group </a:t>
            </a:r>
          </a:p>
          <a:p>
            <a:pPr algn="ctr"/>
            <a:r>
              <a:rPr lang="en-US" sz="3600" dirty="0">
                <a:latin typeface="Helvetica" panose="020B0604020202020204" pitchFamily="34" charset="0"/>
                <a:cs typeface="Helvetica" panose="020B0604020202020204" pitchFamily="34" charset="0"/>
              </a:rPr>
              <a:t>joined in today’s webinar?</a:t>
            </a:r>
          </a:p>
          <a:p>
            <a:pPr algn="ctr"/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Let us know your numbers directly in the chat box or send to Lisa Marchal,</a:t>
            </a:r>
          </a:p>
          <a:p>
            <a:pPr algn="ctr"/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Global Grassroots Manager</a:t>
            </a:r>
          </a:p>
          <a:p>
            <a:pPr algn="ctr"/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lmarchal@results.org</a:t>
            </a: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BEDE9D-690A-48C1-B4CD-1F3D1B77F26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2297" y="3653946"/>
            <a:ext cx="1798476" cy="243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11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039" y="2475571"/>
            <a:ext cx="8726489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29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8" name="Picture 2" descr="C:\Users\Jos\Documents\RESULTS\Admin Info\Style Packet\Logos\Logo_Squar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683125"/>
            <a:ext cx="21717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1D1C2B-D189-41A7-ADA4-B34D9AD2AB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6350" y="358776"/>
            <a:ext cx="6923611" cy="474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2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13984" y="832104"/>
            <a:ext cx="7528142" cy="143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4000" b="1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Does the International Conference Mean For Us?</a:t>
            </a:r>
          </a:p>
        </p:txBody>
      </p:sp>
    </p:spTree>
    <p:extLst>
      <p:ext uri="{BB962C8B-B14F-4D97-AF65-F5344CB8AC3E}">
        <p14:creationId xmlns:p14="http://schemas.microsoft.com/office/powerpoint/2010/main" val="366883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8050" y="670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84E56B-342A-4DC0-9920-D07A8AAB6938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29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spcBef>
                <a:spcPts val="600"/>
              </a:spcBef>
            </a:pPr>
            <a:endParaRPr lang="en-US" altLang="en-US" sz="2400" b="1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04447" y="1731307"/>
            <a:ext cx="8354156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/>
              <a:t>					     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Support Moms, Champion Kids</a:t>
            </a:r>
          </a:p>
          <a:p>
            <a:pPr marL="0" indent="0" algn="ctr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i="1" dirty="0">
                <a:solidFill>
                  <a:schemeClr val="tx1"/>
                </a:solidFill>
              </a:rPr>
              <a:t>Extended Through June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7F29D7-40F0-4BD2-8744-A2AAB660A91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447" y="141665"/>
            <a:ext cx="1831678" cy="18482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C85611-571E-4536-8D26-1A099FCA8C18}"/>
              </a:ext>
            </a:extLst>
          </p:cNvPr>
          <p:cNvSpPr txBox="1"/>
          <p:nvPr/>
        </p:nvSpPr>
        <p:spPr>
          <a:xfrm>
            <a:off x="585083" y="3727247"/>
            <a:ext cx="83095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	</a:t>
            </a:r>
            <a:r>
              <a:rPr lang="en-US" u="sng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https://results.salsalabs.org/momsandkids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 </a:t>
            </a:r>
          </a:p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	Questions?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		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Mea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Geizhals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Grassroots Fundraising Manager</a:t>
            </a:r>
          </a:p>
          <a:p>
            <a:pPr algn="ct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		(202) 783-4800 x131 or mgeizhals@results.org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7F612C7-0097-4521-97D0-2E578114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435936"/>
            <a:ext cx="6126480" cy="98170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Spring Friends &amp; Family Fundraising Campaign</a:t>
            </a:r>
          </a:p>
        </p:txBody>
      </p:sp>
    </p:spTree>
    <p:extLst>
      <p:ext uri="{BB962C8B-B14F-4D97-AF65-F5344CB8AC3E}">
        <p14:creationId xmlns:p14="http://schemas.microsoft.com/office/powerpoint/2010/main" val="189009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046E-1C85-42F5-AC4A-BDDA89FE3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Big Goal!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0F6C8-825A-409E-BA46-32A0A71AD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$40,000 fundraising goal 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57175" indent="-257175"/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 Joanne’s Challenge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: 100% Group participation in grassroots fundraising in 2018 </a:t>
            </a:r>
            <a:b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57175" indent="-257175"/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Tip: Don’t wait to fundraise!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Fundraise this spring to avoid competing with mid-term elections fundraising in the fall. </a:t>
            </a:r>
          </a:p>
          <a:p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96C838-EAAE-4C0B-A649-AF2072512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94450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</p:spTree>
    <p:extLst>
      <p:ext uri="{BB962C8B-B14F-4D97-AF65-F5344CB8AC3E}">
        <p14:creationId xmlns:p14="http://schemas.microsoft.com/office/powerpoint/2010/main" val="381567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13984" y="832104"/>
            <a:ext cx="7528142" cy="394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Want to Share Your Ideas/Thoughts?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Unmute your line on your computer by clicking    in Fuze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Press *1 on your phone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in the Chat Window in Fuze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en-US" sz="2800" dirty="0">
              <a:solidFill>
                <a:srgbClr val="58585B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you are not speaking, please stay muted.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0678" y="2085192"/>
            <a:ext cx="256054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8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57973A-69D9-451B-BA72-3DCDF59E4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698" y="1831415"/>
            <a:ext cx="2664056" cy="26640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7EA0DD-7F72-4BAB-991C-62D1425F1B54}"/>
              </a:ext>
            </a:extLst>
          </p:cNvPr>
          <p:cNvSpPr txBox="1"/>
          <p:nvPr/>
        </p:nvSpPr>
        <p:spPr>
          <a:xfrm>
            <a:off x="232757" y="1831416"/>
            <a:ext cx="4791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John Fawcett</a:t>
            </a:r>
          </a:p>
          <a:p>
            <a:r>
              <a:rPr lang="en-US" sz="28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Director, Global Policy and Advocacy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jfawcett@results.org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179E3E-8AF5-4B13-81B9-77D316B9572A}"/>
              </a:ext>
            </a:extLst>
          </p:cNvPr>
          <p:cNvSpPr txBox="1"/>
          <p:nvPr/>
        </p:nvSpPr>
        <p:spPr>
          <a:xfrm>
            <a:off x="790575" y="180975"/>
            <a:ext cx="7239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IC Learning Tracks and Advocacy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8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7EA0DD-7F72-4BAB-991C-62D1425F1B54}"/>
              </a:ext>
            </a:extLst>
          </p:cNvPr>
          <p:cNvSpPr txBox="1"/>
          <p:nvPr/>
        </p:nvSpPr>
        <p:spPr>
          <a:xfrm>
            <a:off x="232757" y="1638300"/>
            <a:ext cx="85302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Important elements of the IC to keep in mind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Contacting Susan </a:t>
            </a:r>
            <a:r>
              <a:rPr lang="en-US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Fleurant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(sfleurant@results.org) for lobby prep call scheduling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Advocacy Day prep materials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#</a:t>
            </a:r>
            <a:r>
              <a:rPr lang="en-US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LettersGetLOUD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 and getting media published in June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C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179E3E-8AF5-4B13-81B9-77D316B9572A}"/>
              </a:ext>
            </a:extLst>
          </p:cNvPr>
          <p:cNvSpPr txBox="1"/>
          <p:nvPr/>
        </p:nvSpPr>
        <p:spPr>
          <a:xfrm>
            <a:off x="790575" y="180975"/>
            <a:ext cx="7239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IC Learning Tracks and Advocacy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7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-6350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F3EF4-838E-4AE3-99FF-7D32A336DC45}" type="slidenum">
              <a:rPr lang="en-US" altLang="en-US" sz="14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>
              <a:solidFill>
                <a:srgbClr val="898989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365875"/>
            <a:ext cx="9144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58585B"/>
                </a:solidFill>
                <a:latin typeface="Helvetica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58585B"/>
                </a:solidFill>
                <a:latin typeface="Helvetica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8585B"/>
                </a:solidFill>
                <a:latin typeface="Helvetica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58585B"/>
                </a:solidFill>
                <a:latin typeface="Helvetica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E3A192"/>
                </a:solidFill>
                <a:ea typeface="ＭＳ Ｐゴシック" pitchFamily="34" charset="-128"/>
                <a:cs typeface="Helvetica" charset="0"/>
              </a:rPr>
              <a:t>RESULTS Global Poverty Campaigns National Webinar</a:t>
            </a:r>
          </a:p>
        </p:txBody>
      </p:sp>
      <p:sp>
        <p:nvSpPr>
          <p:cNvPr id="4" name="Rectangle 3"/>
          <p:cNvSpPr/>
          <p:nvPr/>
        </p:nvSpPr>
        <p:spPr>
          <a:xfrm>
            <a:off x="713984" y="832104"/>
            <a:ext cx="7528142" cy="394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Want to Share Your Ideas/Thoughts?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Unmute your line on your computer by clicking    in Fuze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Press *1 on your phone</a:t>
            </a:r>
          </a:p>
          <a:p>
            <a:pPr marL="514350" indent="-51435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in the Chat Window in Fuze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en-US" sz="2800" dirty="0">
              <a:solidFill>
                <a:srgbClr val="58585B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2800" dirty="0">
                <a:solidFill>
                  <a:srgbClr val="5858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you are not speaking, please stay muted.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0678" y="2085192"/>
            <a:ext cx="256054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26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AF1F2C"/>
      </a:dk2>
      <a:lt2>
        <a:srgbClr val="FFFFFF"/>
      </a:lt2>
      <a:accent1>
        <a:srgbClr val="58585B"/>
      </a:accent1>
      <a:accent2>
        <a:srgbClr val="AF1F2C"/>
      </a:accent2>
      <a:accent3>
        <a:srgbClr val="BFBEBE"/>
      </a:accent3>
      <a:accent4>
        <a:srgbClr val="58585B"/>
      </a:accent4>
      <a:accent5>
        <a:srgbClr val="FFFFFF"/>
      </a:accent5>
      <a:accent6>
        <a:srgbClr val="231F20"/>
      </a:accent6>
      <a:hlink>
        <a:srgbClr val="AF1F2C"/>
      </a:hlink>
      <a:folHlink>
        <a:srgbClr val="BFBE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Custom 1">
      <a:dk1>
        <a:sysClr val="windowText" lastClr="000000"/>
      </a:dk1>
      <a:lt1>
        <a:sysClr val="window" lastClr="FFFFFF"/>
      </a:lt1>
      <a:dk2>
        <a:srgbClr val="B01F2E"/>
      </a:dk2>
      <a:lt2>
        <a:srgbClr val="FFFFFF"/>
      </a:lt2>
      <a:accent1>
        <a:srgbClr val="58585B"/>
      </a:accent1>
      <a:accent2>
        <a:srgbClr val="B01F2E"/>
      </a:accent2>
      <a:accent3>
        <a:srgbClr val="BFBEBE"/>
      </a:accent3>
      <a:accent4>
        <a:srgbClr val="58585B"/>
      </a:accent4>
      <a:accent5>
        <a:srgbClr val="FFFFFF"/>
      </a:accent5>
      <a:accent6>
        <a:srgbClr val="231F20"/>
      </a:accent6>
      <a:hlink>
        <a:srgbClr val="B01F2E"/>
      </a:hlink>
      <a:folHlink>
        <a:srgbClr val="BFBE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LASPStyleSet">
  <a:themeElements>
    <a:clrScheme name="powerpoint">
      <a:dk1>
        <a:srgbClr val="FFFFFF"/>
      </a:dk1>
      <a:lt1>
        <a:srgbClr val="560000"/>
      </a:lt1>
      <a:dk2>
        <a:srgbClr val="E6E3D9"/>
      </a:dk2>
      <a:lt2>
        <a:srgbClr val="701400"/>
      </a:lt2>
      <a:accent1>
        <a:srgbClr val="701400"/>
      </a:accent1>
      <a:accent2>
        <a:srgbClr val="9B5338"/>
      </a:accent2>
      <a:accent3>
        <a:srgbClr val="CB9C87"/>
      </a:accent3>
      <a:accent4>
        <a:srgbClr val="D0CAB7"/>
      </a:accent4>
      <a:accent5>
        <a:srgbClr val="E6E3D9"/>
      </a:accent5>
      <a:accent6>
        <a:srgbClr val="FFFFFF"/>
      </a:accent6>
      <a:hlink>
        <a:srgbClr val="701400"/>
      </a:hlink>
      <a:folHlink>
        <a:srgbClr val="56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Custom 5">
      <a:dk1>
        <a:sysClr val="windowText" lastClr="000000"/>
      </a:dk1>
      <a:lt1>
        <a:sysClr val="window" lastClr="FFFFFF"/>
      </a:lt1>
      <a:dk2>
        <a:srgbClr val="AF1F2C"/>
      </a:dk2>
      <a:lt2>
        <a:srgbClr val="FFFFFF"/>
      </a:lt2>
      <a:accent1>
        <a:srgbClr val="58585B"/>
      </a:accent1>
      <a:accent2>
        <a:srgbClr val="AF1F2C"/>
      </a:accent2>
      <a:accent3>
        <a:srgbClr val="BFBEBE"/>
      </a:accent3>
      <a:accent4>
        <a:srgbClr val="58585B"/>
      </a:accent4>
      <a:accent5>
        <a:srgbClr val="FFFFFF"/>
      </a:accent5>
      <a:accent6>
        <a:srgbClr val="231F20"/>
      </a:accent6>
      <a:hlink>
        <a:srgbClr val="AF1F2C"/>
      </a:hlink>
      <a:folHlink>
        <a:srgbClr val="BFBE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B01F2E"/>
      </a:dk2>
      <a:lt2>
        <a:srgbClr val="FFFFFF"/>
      </a:lt2>
      <a:accent1>
        <a:srgbClr val="58585B"/>
      </a:accent1>
      <a:accent2>
        <a:srgbClr val="B01F2E"/>
      </a:accent2>
      <a:accent3>
        <a:srgbClr val="BFBEBE"/>
      </a:accent3>
      <a:accent4>
        <a:srgbClr val="58585B"/>
      </a:accent4>
      <a:accent5>
        <a:srgbClr val="FFFFFF"/>
      </a:accent5>
      <a:accent6>
        <a:srgbClr val="231F20"/>
      </a:accent6>
      <a:hlink>
        <a:srgbClr val="B01F2E"/>
      </a:hlink>
      <a:folHlink>
        <a:srgbClr val="BFBE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76372d7-2542-4065-ad3b-22612840f7b4">
      <UserInfo>
        <DisplayName>Amy Kazanegras</DisplayName>
        <AccountId>132</AccountId>
        <AccountType/>
      </UserInfo>
      <UserInfo>
        <DisplayName>Lisa Marchal</DisplayName>
        <AccountId>85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0AB9154C171E409E0131327301D05C" ma:contentTypeVersion="2" ma:contentTypeDescription="Create a new document." ma:contentTypeScope="" ma:versionID="49d1b66e0ae59d5925ce5caa2077d8bb">
  <xsd:schema xmlns:xsd="http://www.w3.org/2001/XMLSchema" xmlns:xs="http://www.w3.org/2001/XMLSchema" xmlns:p="http://schemas.microsoft.com/office/2006/metadata/properties" xmlns:ns2="876372d7-2542-4065-ad3b-22612840f7b4" targetNamespace="http://schemas.microsoft.com/office/2006/metadata/properties" ma:root="true" ma:fieldsID="543b86bee8c888cfe64041e990e53d99" ns2:_="">
    <xsd:import namespace="876372d7-2542-4065-ad3b-22612840f7b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372d7-2542-4065-ad3b-22612840f7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F1B832-EE5A-4032-AEB4-4AE550B845BF}">
  <ds:schemaRefs>
    <ds:schemaRef ds:uri="http://purl.org/dc/elements/1.1/"/>
    <ds:schemaRef ds:uri="876372d7-2542-4065-ad3b-22612840f7b4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85BB800-5A70-4E4E-9E28-3648C75100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656E43-1D40-435B-A8B6-DA4D8F7E16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372d7-2542-4065-ad3b-22612840f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55757</TotalTime>
  <Words>1151</Words>
  <Application>Microsoft Macintosh PowerPoint</Application>
  <PresentationFormat>On-screen Show (4:3)</PresentationFormat>
  <Paragraphs>222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ＭＳ Ｐゴシック</vt:lpstr>
      <vt:lpstr>Arial</vt:lpstr>
      <vt:lpstr>Calibri</vt:lpstr>
      <vt:lpstr>Courier New</vt:lpstr>
      <vt:lpstr>Helvetica</vt:lpstr>
      <vt:lpstr>Times New Roman</vt:lpstr>
      <vt:lpstr>Wingdings</vt:lpstr>
      <vt:lpstr>Office Theme</vt:lpstr>
      <vt:lpstr>2_Custom Design</vt:lpstr>
      <vt:lpstr>1_CLASPStyleSet</vt:lpstr>
      <vt:lpstr>2_Office Theme</vt:lpstr>
      <vt:lpstr>Custom Design</vt:lpstr>
      <vt:lpstr>PowerPoint Presentation</vt:lpstr>
      <vt:lpstr>PowerPoint Presentation</vt:lpstr>
      <vt:lpstr>PowerPoint Presentation</vt:lpstr>
      <vt:lpstr>Spring Friends &amp; Family Fundraising Campaign</vt:lpstr>
      <vt:lpstr>Big Goal!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Your Calendar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Avery Artman</dc:creator>
  <cp:lastModifiedBy>Ken Patterson</cp:lastModifiedBy>
  <cp:revision>1176</cp:revision>
  <cp:lastPrinted>2014-10-10T20:50:48Z</cp:lastPrinted>
  <dcterms:created xsi:type="dcterms:W3CDTF">2014-08-28T20:50:18Z</dcterms:created>
  <dcterms:modified xsi:type="dcterms:W3CDTF">2018-06-08T22:29:09Z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0x0101003D0AB9154C171E409E0131327301D05C</vt:lpwstr>
  </property>
</Properties>
</file>