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762" autoAdjust="0"/>
  </p:normalViewPr>
  <p:slideViewPr>
    <p:cSldViewPr>
      <p:cViewPr varScale="1">
        <p:scale>
          <a:sx n="74" d="100"/>
          <a:sy n="74" d="100"/>
        </p:scale>
        <p:origin x="-619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results-fs\public\Global%20Team\Education%20For%20All\World%20Bank\2013\World%20Bank%20Project%20Database%207.16.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IDA Commitments to Basic Education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348568928883889"/>
          <c:y val="0.12591899970836976"/>
          <c:w val="0.79191113610798647"/>
          <c:h val="0.550296049421755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ALL!$A$2</c:f>
              <c:strCache>
                <c:ptCount val="1"/>
                <c:pt idx="0">
                  <c:v>All IDA countries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</c:spPr>
          <c:invertIfNegative val="0"/>
          <c:cat>
            <c:strRef>
              <c:f>ALL!$Q$1:$U$1</c:f>
              <c:strCache>
                <c:ptCount val="5"/>
                <c:pt idx="0">
                  <c:v>1999-2001
(IDA 12)</c:v>
                </c:pt>
                <c:pt idx="1">
                  <c:v>2002-2004
(IDA 13)</c:v>
                </c:pt>
                <c:pt idx="2">
                  <c:v>2005-2007
(IDA 14)</c:v>
                </c:pt>
                <c:pt idx="3">
                  <c:v>2008-2010
(IDA 15)</c:v>
                </c:pt>
                <c:pt idx="4">
                  <c:v>2011-2013
(IDA 16)</c:v>
                </c:pt>
              </c:strCache>
            </c:strRef>
          </c:cat>
          <c:val>
            <c:numRef>
              <c:f>ALL!$Q$2:$U$2</c:f>
              <c:numCache>
                <c:formatCode>General</c:formatCode>
                <c:ptCount val="5"/>
                <c:pt idx="0">
                  <c:v>1.05070135</c:v>
                </c:pt>
                <c:pt idx="1">
                  <c:v>1.9746985499999998</c:v>
                </c:pt>
                <c:pt idx="2">
                  <c:v>2.0402619</c:v>
                </c:pt>
                <c:pt idx="3">
                  <c:v>3.4365618999999996</c:v>
                </c:pt>
                <c:pt idx="4">
                  <c:v>3.1651527499999998</c:v>
                </c:pt>
              </c:numCache>
            </c:numRef>
          </c:val>
        </c:ser>
        <c:ser>
          <c:idx val="1"/>
          <c:order val="1"/>
          <c:tx>
            <c:strRef>
              <c:f>ALL!$A$3</c:f>
              <c:strCache>
                <c:ptCount val="1"/>
                <c:pt idx="0">
                  <c:v>Global Partnership for Education (GPE) countries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ALL!$Q$1:$U$1</c:f>
              <c:strCache>
                <c:ptCount val="5"/>
                <c:pt idx="0">
                  <c:v>1999-2001
(IDA 12)</c:v>
                </c:pt>
                <c:pt idx="1">
                  <c:v>2002-2004
(IDA 13)</c:v>
                </c:pt>
                <c:pt idx="2">
                  <c:v>2005-2007
(IDA 14)</c:v>
                </c:pt>
                <c:pt idx="3">
                  <c:v>2008-2010
(IDA 15)</c:v>
                </c:pt>
                <c:pt idx="4">
                  <c:v>2011-2013
(IDA 16)</c:v>
                </c:pt>
              </c:strCache>
            </c:strRef>
          </c:cat>
          <c:val>
            <c:numRef>
              <c:f>ALL!$Q$3:$U$3</c:f>
              <c:numCache>
                <c:formatCode>General</c:formatCode>
                <c:ptCount val="5"/>
                <c:pt idx="0">
                  <c:v>0.71248875</c:v>
                </c:pt>
                <c:pt idx="1">
                  <c:v>1.28394305</c:v>
                </c:pt>
                <c:pt idx="2">
                  <c:v>1.6027134000000003</c:v>
                </c:pt>
                <c:pt idx="3">
                  <c:v>1.8400891499999998</c:v>
                </c:pt>
                <c:pt idx="4">
                  <c:v>2.1241852499999996</c:v>
                </c:pt>
              </c:numCache>
            </c:numRef>
          </c:val>
        </c:ser>
        <c:ser>
          <c:idx val="2"/>
          <c:order val="2"/>
          <c:tx>
            <c:strRef>
              <c:f>ALL!$A$4</c:f>
              <c:strCache>
                <c:ptCount val="1"/>
                <c:pt idx="0">
                  <c:v>GPE countries without Pakistan and Ethiopia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strRef>
              <c:f>ALL!$Q$1:$U$1</c:f>
              <c:strCache>
                <c:ptCount val="5"/>
                <c:pt idx="0">
                  <c:v>1999-2001
(IDA 12)</c:v>
                </c:pt>
                <c:pt idx="1">
                  <c:v>2002-2004
(IDA 13)</c:v>
                </c:pt>
                <c:pt idx="2">
                  <c:v>2005-2007
(IDA 14)</c:v>
                </c:pt>
                <c:pt idx="3">
                  <c:v>2008-2010
(IDA 15)</c:v>
                </c:pt>
                <c:pt idx="4">
                  <c:v>2011-2013
(IDA 16)</c:v>
                </c:pt>
              </c:strCache>
            </c:strRef>
          </c:cat>
          <c:val>
            <c:numRef>
              <c:f>ALL!$Q$4:$U$4</c:f>
              <c:numCache>
                <c:formatCode>General</c:formatCode>
                <c:ptCount val="5"/>
                <c:pt idx="0">
                  <c:v>0.67048874999999997</c:v>
                </c:pt>
                <c:pt idx="1">
                  <c:v>1.1896230500000002</c:v>
                </c:pt>
                <c:pt idx="2">
                  <c:v>1.0832834</c:v>
                </c:pt>
                <c:pt idx="3">
                  <c:v>1.0272516500000002</c:v>
                </c:pt>
                <c:pt idx="4">
                  <c:v>0.88982275</c:v>
                </c:pt>
              </c:numCache>
            </c:numRef>
          </c:val>
        </c:ser>
        <c:ser>
          <c:idx val="3"/>
          <c:order val="3"/>
          <c:tx>
            <c:strRef>
              <c:f>ALL!$A$5</c:f>
              <c:strCache>
                <c:ptCount val="1"/>
                <c:pt idx="0">
                  <c:v>Africa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ALL!$Q$1:$U$1</c:f>
              <c:strCache>
                <c:ptCount val="5"/>
                <c:pt idx="0">
                  <c:v>1999-2001
(IDA 12)</c:v>
                </c:pt>
                <c:pt idx="1">
                  <c:v>2002-2004
(IDA 13)</c:v>
                </c:pt>
                <c:pt idx="2">
                  <c:v>2005-2007
(IDA 14)</c:v>
                </c:pt>
                <c:pt idx="3">
                  <c:v>2008-2010
(IDA 15)</c:v>
                </c:pt>
                <c:pt idx="4">
                  <c:v>2011-2013
(IDA 16)</c:v>
                </c:pt>
              </c:strCache>
            </c:strRef>
          </c:cat>
          <c:val>
            <c:numRef>
              <c:f>ALL!$Q$5:$U$5</c:f>
              <c:numCache>
                <c:formatCode>General</c:formatCode>
                <c:ptCount val="5"/>
                <c:pt idx="0">
                  <c:v>0.41757375000000002</c:v>
                </c:pt>
                <c:pt idx="1">
                  <c:v>0.87829344999999992</c:v>
                </c:pt>
                <c:pt idx="2">
                  <c:v>0.87836075000000002</c:v>
                </c:pt>
                <c:pt idx="3">
                  <c:v>0.92099934999999988</c:v>
                </c:pt>
                <c:pt idx="4">
                  <c:v>0.87307274999999995</c:v>
                </c:pt>
              </c:numCache>
            </c:numRef>
          </c:val>
        </c:ser>
        <c:ser>
          <c:idx val="4"/>
          <c:order val="4"/>
          <c:tx>
            <c:strRef>
              <c:f>ALL!$A$6</c:f>
              <c:strCache>
                <c:ptCount val="1"/>
                <c:pt idx="0">
                  <c:v>Conflict-affected and fragile states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ALL!$Q$1:$U$1</c:f>
              <c:strCache>
                <c:ptCount val="5"/>
                <c:pt idx="0">
                  <c:v>1999-2001
(IDA 12)</c:v>
                </c:pt>
                <c:pt idx="1">
                  <c:v>2002-2004
(IDA 13)</c:v>
                </c:pt>
                <c:pt idx="2">
                  <c:v>2005-2007
(IDA 14)</c:v>
                </c:pt>
                <c:pt idx="3">
                  <c:v>2008-2010
(IDA 15)</c:v>
                </c:pt>
                <c:pt idx="4">
                  <c:v>2011-2013
(IDA 16)</c:v>
                </c:pt>
              </c:strCache>
            </c:strRef>
          </c:cat>
          <c:val>
            <c:numRef>
              <c:f>ALL!$Q$6:$U$6</c:f>
              <c:numCache>
                <c:formatCode>General</c:formatCode>
                <c:ptCount val="5"/>
                <c:pt idx="0">
                  <c:v>0.1277895</c:v>
                </c:pt>
                <c:pt idx="1">
                  <c:v>0.28252025000000003</c:v>
                </c:pt>
                <c:pt idx="2">
                  <c:v>0.42527575000000001</c:v>
                </c:pt>
                <c:pt idx="3">
                  <c:v>0.31765409999999999</c:v>
                </c:pt>
                <c:pt idx="4">
                  <c:v>0.29830800000000002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9"/>
        <c:overlap val="51"/>
        <c:axId val="82024320"/>
        <c:axId val="82080896"/>
      </c:barChart>
      <c:catAx>
        <c:axId val="820243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2080896"/>
        <c:crosses val="autoZero"/>
        <c:auto val="1"/>
        <c:lblAlgn val="ctr"/>
        <c:lblOffset val="100"/>
        <c:noMultiLvlLbl val="0"/>
      </c:catAx>
      <c:valAx>
        <c:axId val="820808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USD billions</a:t>
                </a:r>
              </a:p>
            </c:rich>
          </c:tx>
          <c:layout>
            <c:manualLayout>
              <c:xMode val="edge"/>
              <c:yMode val="edge"/>
              <c:x val="1.1246094238220223E-2"/>
              <c:y val="0.29418015456401281"/>
            </c:manualLayout>
          </c:layout>
          <c:overlay val="0"/>
        </c:title>
        <c:numFmt formatCode="&quot;$&quot;#,##0.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2024320"/>
        <c:crosses val="autoZero"/>
        <c:crossBetween val="between"/>
      </c:valAx>
      <c:spPr>
        <a:noFill/>
      </c:spPr>
    </c:plotArea>
    <c:legend>
      <c:legendPos val="b"/>
      <c:layout>
        <c:manualLayout>
          <c:xMode val="edge"/>
          <c:yMode val="edge"/>
          <c:x val="0.1059697537807774"/>
          <c:y val="0.80491670312044328"/>
          <c:w val="0.80710798650168725"/>
          <c:h val="0.18119440799066786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74265-E541-436C-A9DD-49B1586E7D0A}" type="datetimeFigureOut">
              <a:rPr lang="en-US" smtClean="0"/>
              <a:t>7/19/2013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A7D69-4C74-496F-8BC0-9ECF47F07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368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2BAA9-46F4-459D-8961-4CD366B1FBF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C6F0-1898-46C8-A9B0-3053754108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D6AB-6B81-4110-9CD0-57820BF823D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370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C6F0-1898-46C8-A9B0-3053754108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D6AB-6B81-4110-9CD0-57820BF823D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217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C6F0-1898-46C8-A9B0-3053754108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D6AB-6B81-4110-9CD0-57820BF823D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395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C6F0-1898-46C8-A9B0-3053754108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D6AB-6B81-4110-9CD0-57820BF823D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591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C6F0-1898-46C8-A9B0-3053754108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D6AB-6B81-4110-9CD0-57820BF823D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098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C6F0-1898-46C8-A9B0-3053754108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D6AB-6B81-4110-9CD0-57820BF823D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416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C6F0-1898-46C8-A9B0-3053754108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D6AB-6B81-4110-9CD0-57820BF823D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9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C6F0-1898-46C8-A9B0-3053754108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D6AB-6B81-4110-9CD0-57820BF823D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124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C6F0-1898-46C8-A9B0-3053754108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D6AB-6B81-4110-9CD0-57820BF823D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194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C6F0-1898-46C8-A9B0-3053754108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D6AB-6B81-4110-9CD0-57820BF823D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049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AC6F0-1898-46C8-A9B0-3053754108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ED6AB-6B81-4110-9CD0-57820BF823D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588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alpha val="6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AC6F0-1898-46C8-A9B0-30537541087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ED6AB-6B81-4110-9CD0-57820BF823D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5022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REFLogo_large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76200" y="6054009"/>
            <a:ext cx="1384025" cy="72779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0" y="607391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prstClr val="white"/>
                </a:solidFill>
              </a:rPr>
              <a:t>Tony Baker</a:t>
            </a:r>
          </a:p>
          <a:p>
            <a:pPr algn="ctr"/>
            <a:r>
              <a:rPr lang="en-US" sz="1000" dirty="0" smtClean="0">
                <a:solidFill>
                  <a:prstClr val="white"/>
                </a:solidFill>
              </a:rPr>
              <a:t>RESULTS International Conference</a:t>
            </a:r>
            <a:endParaRPr lang="en-US" sz="1000" dirty="0">
              <a:solidFill>
                <a:prstClr val="white"/>
              </a:solidFill>
            </a:endParaRPr>
          </a:p>
          <a:p>
            <a:pPr algn="ctr"/>
            <a:r>
              <a:rPr lang="en-US" sz="1000" dirty="0" smtClean="0">
                <a:solidFill>
                  <a:prstClr val="white"/>
                </a:solidFill>
              </a:rPr>
              <a:t>Washington, DC</a:t>
            </a:r>
            <a:endParaRPr lang="en-US" sz="1000" dirty="0">
              <a:solidFill>
                <a:prstClr val="white"/>
              </a:solidFill>
            </a:endParaRPr>
          </a:p>
          <a:p>
            <a:pPr algn="ctr"/>
            <a:r>
              <a:rPr lang="en-US" sz="1000" dirty="0" smtClean="0">
                <a:solidFill>
                  <a:prstClr val="white"/>
                </a:solidFill>
              </a:rPr>
              <a:t>July 20</a:t>
            </a:r>
            <a:r>
              <a:rPr lang="en-US" sz="1000" baseline="30000" dirty="0" smtClean="0">
                <a:solidFill>
                  <a:prstClr val="white"/>
                </a:solidFill>
              </a:rPr>
              <a:t>th</a:t>
            </a:r>
            <a:r>
              <a:rPr lang="en-US" sz="1000" dirty="0" smtClean="0">
                <a:solidFill>
                  <a:prstClr val="white"/>
                </a:solidFill>
              </a:rPr>
              <a:t>, 2013</a:t>
            </a:r>
            <a:endParaRPr lang="en-US" sz="1000" dirty="0">
              <a:solidFill>
                <a:prstClr val="white"/>
              </a:solidFill>
            </a:endParaRPr>
          </a:p>
        </p:txBody>
      </p:sp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3475110"/>
              </p:ext>
            </p:extLst>
          </p:nvPr>
        </p:nvGraphicFramePr>
        <p:xfrm>
          <a:off x="609600" y="304799"/>
          <a:ext cx="8001000" cy="5749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33191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>
        <p:bldSub>
          <a:bldChart bld="series"/>
        </p:bldSub>
      </p:bldGraphic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20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tbaker</dc:creator>
  <cp:lastModifiedBy>tbaker</cp:lastModifiedBy>
  <cp:revision>4</cp:revision>
  <dcterms:created xsi:type="dcterms:W3CDTF">2013-07-19T21:15:41Z</dcterms:created>
  <dcterms:modified xsi:type="dcterms:W3CDTF">2013-07-19T21:58:40Z</dcterms:modified>
</cp:coreProperties>
</file>