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8" r:id="rId5"/>
    <p:sldMasterId id="2147483670" r:id="rId6"/>
  </p:sldMasterIdLst>
  <p:notesMasterIdLst>
    <p:notesMasterId r:id="rId25"/>
  </p:notesMasterIdLst>
  <p:handoutMasterIdLst>
    <p:handoutMasterId r:id="rId26"/>
  </p:handoutMasterIdLst>
  <p:sldIdLst>
    <p:sldId id="259" r:id="rId7"/>
    <p:sldId id="264" r:id="rId8"/>
    <p:sldId id="278" r:id="rId9"/>
    <p:sldId id="270" r:id="rId10"/>
    <p:sldId id="272" r:id="rId11"/>
    <p:sldId id="273" r:id="rId12"/>
    <p:sldId id="271" r:id="rId13"/>
    <p:sldId id="274" r:id="rId14"/>
    <p:sldId id="277" r:id="rId15"/>
    <p:sldId id="266" r:id="rId16"/>
    <p:sldId id="267" r:id="rId17"/>
    <p:sldId id="265" r:id="rId18"/>
    <p:sldId id="263" r:id="rId19"/>
    <p:sldId id="268" r:id="rId20"/>
    <p:sldId id="269" r:id="rId21"/>
    <p:sldId id="279" r:id="rId22"/>
    <p:sldId id="280" r:id="rId23"/>
    <p:sldId id="262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85B"/>
    <a:srgbClr val="AF1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561" autoAdjust="0"/>
  </p:normalViewPr>
  <p:slideViewPr>
    <p:cSldViewPr snapToGrid="0" snapToObjects="1">
      <p:cViewPr varScale="1">
        <p:scale>
          <a:sx n="77" d="100"/>
          <a:sy n="77" d="100"/>
        </p:scale>
        <p:origin x="164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EA833A-9FD2-488A-BB21-6B524B7D9992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5B7430-1426-469B-B2E3-AD7B3CBED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90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2FE27C-CA60-4E12-A396-F218F29B4CF7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62BD8F-9A90-46E7-AB5D-E4DD8FB4F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ashtag/ACA?src=hash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witter.com/hashtag/Medicaid?src=hash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r>
              <a:rPr lang="en-US" dirty="0"/>
              <a:t>https://www.cbpp.org/blog/cbo-32-million-people-would-lose-health-coverage-under-aca-repeal</a:t>
            </a:r>
          </a:p>
          <a:p>
            <a:endParaRPr lang="en-US" dirty="0"/>
          </a:p>
          <a:p>
            <a:r>
              <a:rPr lang="en-US" dirty="0"/>
              <a:t>https://www.washingtonpost.com/news/monkey-cage/wp/2017/07/19/why-cant-the-senate-repeal-obamacare-because-its-actual-policies-are-popular/?utm_term=.6e3706fc351a</a:t>
            </a:r>
          </a:p>
          <a:p>
            <a:endParaRPr lang="en-US" dirty="0"/>
          </a:p>
          <a:p>
            <a:r>
              <a:rPr lang="en-US" dirty="0"/>
              <a:t>http://www.politico.com/story/2017/07/18/republican-budget-tax-plan-240659</a:t>
            </a:r>
          </a:p>
          <a:p>
            <a:endParaRPr lang="en-US" dirty="0"/>
          </a:p>
          <a:p>
            <a:r>
              <a:rPr lang="en-US" dirty="0"/>
              <a:t>https://www.americanprogress.org/issues/economy/news/2017/07/18/435981/8-ways-house-republicans-budget-will-harm-working-families-pay-millionaire-tax-cuts/</a:t>
            </a:r>
          </a:p>
          <a:p>
            <a:endParaRPr lang="en-US" dirty="0"/>
          </a:p>
          <a:p>
            <a:r>
              <a:rPr lang="en-US" dirty="0"/>
              <a:t>https://www.cbpp.org/blog/house-budget-would-cut-non-defense-programs-to-historic-lows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2BD8F-9A90-46E7-AB5D-E4DD8FB4F5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7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2BD8F-9A90-46E7-AB5D-E4DD8FB4F5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9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Bullet</a:t>
            </a:r>
            <a:r>
              <a:rPr lang="en-US" baseline="0" dirty="0"/>
              <a:t> 2 is more relevant for us—highlighting the effects of the Medicaid expansion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17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important of the </a:t>
            </a:r>
            <a:r>
              <a:rPr lang="en-US" dirty="0">
                <a:hlinkClick r:id="rId3"/>
              </a:rPr>
              <a:t>ACA</a:t>
            </a:r>
            <a:r>
              <a:rPr lang="en-US" dirty="0"/>
              <a:t> &amp; </a:t>
            </a:r>
            <a:r>
              <a:rPr lang="en-US" dirty="0">
                <a:hlinkClick r:id="rId4"/>
              </a:rPr>
              <a:t>Medicaid</a:t>
            </a:r>
            <a:r>
              <a:rPr lang="en-US" dirty="0"/>
              <a:t> for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759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Medicaid is Key – Especially for Low-Income Children </a:t>
            </a:r>
          </a:p>
          <a:p>
            <a:r>
              <a:rPr lang="en-US" dirty="0"/>
              <a:t>Medicaid plays a crucial role in providing health care for millions of children in low-income families, seniors, people with disabilities, and others. </a:t>
            </a:r>
          </a:p>
          <a:p>
            <a:endParaRPr lang="en-US" dirty="0"/>
          </a:p>
          <a:p>
            <a:r>
              <a:rPr lang="en-US" dirty="0"/>
              <a:t>Medicaid covers 35.7</a:t>
            </a:r>
            <a:r>
              <a:rPr lang="en-US" baseline="0" dirty="0"/>
              <a:t> million children – here is a breakdown of the critical role Medicaid and CHIP (the Children’s Health Insurance Program) play in the lives of millions of children from Georgetown’s Center for Children and Families.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34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8" name="Shape 3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Whites have a net-worth 15 times that of Blacks ($111,740 vs $7,113) and over 13 times that of Latinos ($111,740 vs $8,113). </a:t>
            </a:r>
          </a:p>
        </p:txBody>
      </p:sp>
    </p:spTree>
    <p:extLst>
      <p:ext uri="{BB962C8B-B14F-4D97-AF65-F5344CB8AC3E}">
        <p14:creationId xmlns:p14="http://schemas.microsoft.com/office/powerpoint/2010/main" val="386301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4" name="Shape 3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Whites have a net-worth 15 times that of Blacks ($111,740 vs $7,113) and over 13 times that of Latinos ($111,740 vs $8,113). </a:t>
            </a:r>
          </a:p>
        </p:txBody>
      </p:sp>
    </p:spTree>
    <p:extLst>
      <p:ext uri="{BB962C8B-B14F-4D97-AF65-F5344CB8AC3E}">
        <p14:creationId xmlns:p14="http://schemas.microsoft.com/office/powerpoint/2010/main" val="1345256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4224" indent="-164224" defTabSz="218967">
              <a:spcBef>
                <a:spcPts val="306"/>
              </a:spcBef>
              <a:defRPr sz="1504"/>
            </a:pPr>
            <a:endParaRPr lang="en-US" dirty="0"/>
          </a:p>
          <a:p>
            <a:pPr marL="164224" indent="-164224" defTabSz="218967">
              <a:spcBef>
                <a:spcPts val="306"/>
              </a:spcBef>
              <a:defRPr sz="1504"/>
            </a:pPr>
            <a:r>
              <a:rPr lang="en-US" dirty="0"/>
              <a:t>---</a:t>
            </a:r>
          </a:p>
          <a:p>
            <a:pPr marL="164224" indent="-164224" defTabSz="218967">
              <a:spcBef>
                <a:spcPts val="306"/>
              </a:spcBef>
              <a:defRPr sz="1504"/>
            </a:pPr>
            <a:r>
              <a:rPr lang="en-US" dirty="0"/>
              <a:t>Dismantling Obamacare means higher premiums, deductibles and cost-sharing for the 57 million senior citizens and disabled Americans enrolled in the program. It would also bring back the “donut hole” in Medicare’s prescription drug coverage</a:t>
            </a:r>
          </a:p>
          <a:p>
            <a:pPr marL="164224" indent="-164224" defTabSz="218967">
              <a:spcBef>
                <a:spcPts val="306"/>
              </a:spcBef>
              <a:defRPr sz="1504"/>
            </a:pPr>
            <a:r>
              <a:rPr lang="en-US" dirty="0"/>
              <a:t>According to the Congressional Budget Office (CBO), repealing Obamacare would increase Medicare spending by $802 billion over 10 years</a:t>
            </a:r>
          </a:p>
          <a:p>
            <a:endParaRPr lang="en-US" dirty="0"/>
          </a:p>
          <a:p>
            <a:pPr defTabSz="931774">
              <a:defRPr/>
            </a:pPr>
            <a:r>
              <a:rPr lang="en-US" dirty="0"/>
              <a:t>After the elimination of the ACA’s expansion of Medicaid eligibility and of subsidies for insurance purchased through the ACA marketplaces, </a:t>
            </a:r>
            <a:r>
              <a:rPr lang="en-US" b="1" dirty="0"/>
              <a:t>that number would increase to 27 million, and then to 32 million in 2026.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8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Helvetica"/>
                <a:cs typeface="Helvetica"/>
              </a:defRPr>
            </a:lvl1pPr>
            <a:lvl2pPr marL="742950" indent="-285750">
              <a:buFont typeface="Courier New"/>
              <a:buChar char="o"/>
              <a:defRPr>
                <a:solidFill>
                  <a:schemeClr val="accent4"/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accent4"/>
                </a:solidFill>
                <a:latin typeface="Helvetica"/>
                <a:cs typeface="Helvetica"/>
              </a:defRPr>
            </a:lvl3pPr>
            <a:lvl4pPr marL="1600200" indent="-228600">
              <a:buFont typeface="Courier New"/>
              <a:buChar char="o"/>
              <a:defRPr>
                <a:solidFill>
                  <a:schemeClr val="accent4"/>
                </a:solidFill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0829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4852" y="4402163"/>
            <a:ext cx="7772400" cy="1470025"/>
          </a:xfrm>
        </p:spPr>
        <p:txBody>
          <a:bodyPr anchor="t"/>
          <a:lstStyle>
            <a:lvl1pPr algn="l">
              <a:defRPr>
                <a:solidFill>
                  <a:srgbClr val="58585B"/>
                </a:solidFill>
                <a:latin typeface="Helvetica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3044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1766" y="4984276"/>
            <a:ext cx="8218851" cy="156447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68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3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pic>
        <p:nvPicPr>
          <p:cNvPr id="7" name="Picture 6" descr="Slide Templat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52"/>
          <a:stretch/>
        </p:blipFill>
        <p:spPr>
          <a:xfrm>
            <a:off x="1" y="6126163"/>
            <a:ext cx="9157511" cy="154550"/>
          </a:xfrm>
          <a:prstGeom prst="rect">
            <a:avLst/>
          </a:prstGeom>
          <a:solidFill>
            <a:srgbClr val="AF1F2C"/>
          </a:solidFill>
        </p:spPr>
      </p:pic>
    </p:spTree>
    <p:extLst>
      <p:ext uri="{BB962C8B-B14F-4D97-AF65-F5344CB8AC3E}">
        <p14:creationId xmlns:p14="http://schemas.microsoft.com/office/powerpoint/2010/main" val="119033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4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4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chemeClr val="accent4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4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accent4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128" y="4379065"/>
            <a:ext cx="7885672" cy="174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7" name="Picture 6" descr="Slide Templat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3"/>
          <a:stretch/>
        </p:blipFill>
        <p:spPr>
          <a:xfrm>
            <a:off x="-40536" y="-13510"/>
            <a:ext cx="9211560" cy="4246843"/>
          </a:xfrm>
          <a:prstGeom prst="rect">
            <a:avLst/>
          </a:prstGeom>
          <a:solidFill>
            <a:srgbClr val="B11F30"/>
          </a:solidFill>
        </p:spPr>
      </p:pic>
    </p:spTree>
    <p:extLst>
      <p:ext uri="{BB962C8B-B14F-4D97-AF65-F5344CB8AC3E}">
        <p14:creationId xmlns:p14="http://schemas.microsoft.com/office/powerpoint/2010/main" val="167817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4400" kern="1200">
          <a:solidFill>
            <a:srgbClr val="58585B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Slide Templa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4669897"/>
            <a:ext cx="9174161" cy="220133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227" y="4987637"/>
            <a:ext cx="8229600" cy="1455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6586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chemeClr val="bg1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o.gov/publication/5294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interactive/2017/07/13/us/politics/senate-revised-health-care-whip-count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dailybeast.com/manchin-attempting-to-form-bipartisan-group-on-health-care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ff.org/medicaid/issue-brief/understanding-the-intersection-of-medicaid-and-work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bpp.org/research/health/policy-basics-introduction-to-medicai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care.gov/glossary/affordable-care-ac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cf.georgetown.edu/wp-content/uploads/2017/02/MedicaidYoungChildren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it.ly/ACAandRac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" y="4554079"/>
            <a:ext cx="8775700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85B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RESULTS International Conference – July 22, 2017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200" b="1" i="1" dirty="0">
                <a:solidFill>
                  <a:srgbClr val="B01F2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Background</a:t>
            </a:r>
            <a:r>
              <a:rPr lang="en-US" altLang="en-US" sz="2200" b="1" i="1">
                <a:solidFill>
                  <a:srgbClr val="B01F2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Healthcare</a:t>
            </a:r>
            <a:endParaRPr lang="en-US" altLang="en-US" sz="2200" b="1" i="1" dirty="0">
              <a:solidFill>
                <a:srgbClr val="B01F2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800" b="1" dirty="0">
                <a:latin typeface="Helvetica" charset="0"/>
                <a:ea typeface="ＭＳ Ｐゴシック" pitchFamily="34" charset="-128"/>
                <a:cs typeface="Helvetica" charset="0"/>
              </a:rPr>
              <a:t>Meredith Dodson</a:t>
            </a:r>
            <a:br>
              <a:rPr lang="en-US" altLang="en-US" sz="1800" b="1" dirty="0">
                <a:latin typeface="Helvetica" charset="0"/>
                <a:ea typeface="ＭＳ Ｐゴシック" pitchFamily="34" charset="-128"/>
                <a:cs typeface="Helvetica" charset="0"/>
              </a:rPr>
            </a:br>
            <a:r>
              <a:rPr lang="en-US" altLang="en-US" sz="1800" dirty="0">
                <a:latin typeface="Helvetica" charset="0"/>
                <a:ea typeface="ＭＳ Ｐゴシック" pitchFamily="34" charset="-128"/>
                <a:cs typeface="Helvetica" charset="0"/>
              </a:rPr>
              <a:t>Director of U.S. Poverty Campaigns</a:t>
            </a:r>
            <a:endParaRPr lang="en-US" altLang="en-US" sz="18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br>
              <a:rPr lang="en-US" altLang="en-US" sz="2000" i="1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6108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954157"/>
            <a:ext cx="3572933" cy="5172007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dirty="0"/>
              <a:t>Expected vote on </a:t>
            </a:r>
            <a:r>
              <a:rPr lang="en-US" i="1" dirty="0"/>
              <a:t>Better Care Reconciliation Act </a:t>
            </a:r>
            <a:r>
              <a:rPr lang="en-US" dirty="0"/>
              <a:t>(BCRA) this past week </a:t>
            </a:r>
          </a:p>
          <a:p>
            <a:pPr fontAlgn="base"/>
            <a:r>
              <a:rPr lang="en-US" dirty="0"/>
              <a:t>Key points:</a:t>
            </a:r>
          </a:p>
          <a:p>
            <a:pPr lvl="1" fontAlgn="base"/>
            <a:r>
              <a:rPr lang="en-US" dirty="0"/>
              <a:t>Ending Medicaid</a:t>
            </a:r>
          </a:p>
          <a:p>
            <a:pPr lvl="1" fontAlgn="base"/>
            <a:r>
              <a:rPr lang="en-US" dirty="0"/>
              <a:t>Capping and cutting federal funding</a:t>
            </a:r>
          </a:p>
          <a:p>
            <a:pPr lvl="1" fontAlgn="base"/>
            <a:r>
              <a:rPr lang="en-US" dirty="0"/>
              <a:t>Increasing premiums and deductibles </a:t>
            </a:r>
          </a:p>
          <a:p>
            <a:pPr lvl="1" fontAlgn="base"/>
            <a:r>
              <a:rPr lang="en-US" dirty="0"/>
              <a:t>Weakening protections for older people and people with pre-existing conditions​</a:t>
            </a:r>
          </a:p>
          <a:p>
            <a:pPr fontAlgn="base"/>
            <a:r>
              <a:rPr lang="en-US" dirty="0"/>
              <a:t>Updated version is no different from the original – this bill cannot be fixed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9413" y="168619"/>
            <a:ext cx="8469312" cy="538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2900" b="1" dirty="0">
                <a:solidFill>
                  <a:srgbClr val="AF1F2C"/>
                </a:solidFill>
              </a:rPr>
              <a:t>Senate Option 1: BCRA</a:t>
            </a:r>
            <a:endParaRPr lang="en-US" altLang="en-US" sz="2900" b="1" dirty="0">
              <a:solidFill>
                <a:srgbClr val="AF1F2C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1026" name="Picture 2" descr="Net effects of two versions of the Better Care Reconciliation Act on the budget defic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7" b="19344"/>
          <a:stretch/>
        </p:blipFill>
        <p:spPr bwMode="auto">
          <a:xfrm>
            <a:off x="4179886" y="1245401"/>
            <a:ext cx="4821237" cy="463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et effects of two versions of the Better Care Reconciliation Act on the budget defic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1545"/>
          <a:stretch/>
        </p:blipFill>
        <p:spPr bwMode="auto">
          <a:xfrm>
            <a:off x="4179887" y="707010"/>
            <a:ext cx="4821237" cy="5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01512" y="5883399"/>
            <a:ext cx="3225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https://www.cbo.gov/publication/52941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5115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290" t="21452" r="11305" b="20034"/>
          <a:stretch/>
        </p:blipFill>
        <p:spPr>
          <a:xfrm>
            <a:off x="0" y="1524000"/>
            <a:ext cx="9144001" cy="424496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7637" y="416379"/>
            <a:ext cx="8848725" cy="538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2900" b="1" dirty="0">
                <a:solidFill>
                  <a:srgbClr val="AF1F2C"/>
                </a:solidFill>
              </a:rPr>
              <a:t>Who opposed the motion the proceed on BCRA? </a:t>
            </a:r>
            <a:endParaRPr lang="en-US" altLang="en-US" sz="2900" b="1" dirty="0">
              <a:solidFill>
                <a:srgbClr val="AF1F2C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051" y="5870713"/>
            <a:ext cx="7832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kern="0" dirty="0">
                <a:solidFill>
                  <a:srgbClr val="58585B"/>
                </a:solidFill>
                <a:latin typeface="Helvetica" charset="0"/>
                <a:cs typeface="Arial" pitchFamily="34" charset="0"/>
              </a:rPr>
              <a:t>Source: </a:t>
            </a:r>
            <a:r>
              <a:rPr lang="en-US" altLang="en-US" sz="1200" kern="0" dirty="0">
                <a:solidFill>
                  <a:srgbClr val="58585B"/>
                </a:solidFill>
                <a:latin typeface="Helvetica" charset="0"/>
                <a:cs typeface="Arial" pitchFamily="34" charset="0"/>
                <a:hlinkClick r:id="rId3"/>
              </a:rPr>
              <a:t>https://www.nytimes.com/interactive/2017/07/13/us/politics/senate-revised-health-care-whip-count.html</a:t>
            </a:r>
            <a:r>
              <a:rPr lang="en-US" altLang="en-US" sz="1200" kern="0" dirty="0">
                <a:solidFill>
                  <a:srgbClr val="58585B"/>
                </a:solidFill>
                <a:latin typeface="Helvetica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1651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54157"/>
            <a:ext cx="3684133" cy="517200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Trump: “Let Obamacare fail” and repeal and replace</a:t>
            </a:r>
          </a:p>
          <a:p>
            <a:r>
              <a:rPr lang="en-US" dirty="0"/>
              <a:t>McConnell announced plans to vote next week on a repeal of the law with a two-year delay </a:t>
            </a:r>
          </a:p>
          <a:p>
            <a:r>
              <a:rPr lang="en-US" dirty="0"/>
              <a:t>Repeal would leave 32 million people without coverage by 2026</a:t>
            </a:r>
          </a:p>
          <a:p>
            <a:r>
              <a:rPr lang="en-US" dirty="0"/>
              <a:t>Country’s richest get tax cuts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pbs.twimg.com/media/DFBa_oOXYAA2wG4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33" y="707010"/>
            <a:ext cx="4499085" cy="528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9413" y="168619"/>
            <a:ext cx="8469312" cy="538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2900" b="1" dirty="0">
                <a:solidFill>
                  <a:srgbClr val="AF1F2C"/>
                </a:solidFill>
              </a:rPr>
              <a:t>Senate Option 2: “Repeal and Delay”</a:t>
            </a:r>
            <a:endParaRPr lang="en-US" altLang="en-US" sz="2900" b="1" dirty="0">
              <a:solidFill>
                <a:srgbClr val="AF1F2C"/>
              </a:solidFill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286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8592" y="3354573"/>
            <a:ext cx="5575647" cy="2758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https://pbs.twimg.com/media/DFBq_i3XgAIP_j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8831"/>
            <a:ext cx="9144000" cy="491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79413" y="168619"/>
            <a:ext cx="8469312" cy="538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900" b="1" dirty="0">
              <a:solidFill>
                <a:srgbClr val="AF1F2C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1813" y="321019"/>
            <a:ext cx="8469312" cy="538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2900" b="1" dirty="0">
                <a:solidFill>
                  <a:srgbClr val="AF1F2C"/>
                </a:solidFill>
              </a:rPr>
              <a:t>ACA Repeal = Tax Cuts for the Wealthy</a:t>
            </a:r>
            <a:endParaRPr lang="en-US" altLang="en-US" sz="2900" b="1" dirty="0">
              <a:solidFill>
                <a:srgbClr val="AF1F2C"/>
              </a:solidFill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86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832"/>
            <a:ext cx="8229600" cy="893203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rgbClr val="AF1F2C"/>
                </a:solidFill>
              </a:rPr>
              <a:t>House Budget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4265"/>
            <a:ext cx="3281081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Take up legislation that "fast tracks" at least $20 billion in cuts to Medicaid</a:t>
            </a:r>
          </a:p>
          <a:p>
            <a:r>
              <a:rPr lang="en-US" dirty="0"/>
              <a:t>The House budget would cut funding for Medicaid and other health care programs by $1.5 trillion over 10 years</a:t>
            </a:r>
          </a:p>
        </p:txBody>
      </p:sp>
      <p:pic>
        <p:nvPicPr>
          <p:cNvPr id="3074" name="Picture 2" descr="CBO assumes that if Obamacare remains law, its Medicaid expansion will spread to even more states, enrolling 5 mill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869" y="1074265"/>
            <a:ext cx="5759226" cy="433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94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59" y="707010"/>
            <a:ext cx="8955741" cy="2856461"/>
          </a:xfrm>
        </p:spPr>
        <p:txBody>
          <a:bodyPr>
            <a:normAutofit lnSpcReduction="10000"/>
          </a:bodyPr>
          <a:lstStyle/>
          <a:p>
            <a:r>
              <a:rPr lang="en-US" sz="2500" dirty="0"/>
              <a:t>Senator Joe Manchin (D-WV) piecing together bipartisan working group </a:t>
            </a:r>
          </a:p>
          <a:p>
            <a:r>
              <a:rPr lang="en-US" sz="2500" dirty="0"/>
              <a:t>Wants to start new round of health care reform discussions after failure of BCRA</a:t>
            </a:r>
          </a:p>
          <a:p>
            <a:r>
              <a:rPr lang="en-US" sz="2500" dirty="0"/>
              <a:t>Manchin reached out to fellow former governors turned U.S. senators </a:t>
            </a:r>
          </a:p>
          <a:p>
            <a:r>
              <a:rPr lang="en-US" sz="2500" dirty="0"/>
              <a:t>Senators: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9413" y="168619"/>
            <a:ext cx="8469312" cy="538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2900" b="1" dirty="0">
                <a:solidFill>
                  <a:srgbClr val="AF1F2C"/>
                </a:solidFill>
              </a:rPr>
              <a:t>Next: Bipartisan Group</a:t>
            </a:r>
            <a:endParaRPr lang="en-US" altLang="en-US" sz="2900" b="1" dirty="0">
              <a:solidFill>
                <a:srgbClr val="AF1F2C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799" y="3356369"/>
            <a:ext cx="6884895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  <a:latin typeface="Helvetica"/>
                <a:cs typeface="Helvetica"/>
              </a:rPr>
              <a:t>Lamar Alexander (R-TN)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  <a:latin typeface="Helvetica"/>
                <a:cs typeface="Helvetica"/>
              </a:rPr>
              <a:t>Mike Rounds (R-SD)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  <a:latin typeface="Helvetica"/>
                <a:cs typeface="Helvetica"/>
              </a:rPr>
              <a:t>James </a:t>
            </a:r>
            <a:r>
              <a:rPr lang="en-US" dirty="0" err="1">
                <a:solidFill>
                  <a:schemeClr val="accent4"/>
                </a:solidFill>
                <a:latin typeface="Helvetica"/>
                <a:cs typeface="Helvetica"/>
              </a:rPr>
              <a:t>Risch</a:t>
            </a:r>
            <a:r>
              <a:rPr lang="en-US" dirty="0">
                <a:solidFill>
                  <a:schemeClr val="accent4"/>
                </a:solidFill>
                <a:latin typeface="Helvetica"/>
                <a:cs typeface="Helvetica"/>
              </a:rPr>
              <a:t> (R-ID)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  <a:latin typeface="Helvetica"/>
                <a:cs typeface="Helvetica"/>
              </a:rPr>
              <a:t>John </a:t>
            </a:r>
            <a:r>
              <a:rPr lang="en-US" dirty="0" err="1">
                <a:solidFill>
                  <a:schemeClr val="accent4"/>
                </a:solidFill>
                <a:latin typeface="Helvetica"/>
                <a:cs typeface="Helvetica"/>
              </a:rPr>
              <a:t>Hoeven</a:t>
            </a:r>
            <a:r>
              <a:rPr lang="en-US" dirty="0">
                <a:solidFill>
                  <a:schemeClr val="accent4"/>
                </a:solidFill>
                <a:latin typeface="Helvetica"/>
                <a:cs typeface="Helvetica"/>
              </a:rPr>
              <a:t> (R-ND)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  <a:latin typeface="Helvetica"/>
                <a:cs typeface="Helvetica"/>
              </a:rPr>
              <a:t>Mark Warner (D-VA)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/>
              </a:solidFill>
              <a:latin typeface="Helvetica"/>
              <a:cs typeface="Helvetic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/>
              </a:solidFill>
              <a:latin typeface="Helvetica"/>
              <a:cs typeface="Helvetic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/>
              </a:solidFill>
              <a:latin typeface="Helvetica"/>
              <a:cs typeface="Helvetic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  <a:latin typeface="Helvetica"/>
                <a:cs typeface="Helvetica"/>
              </a:rPr>
              <a:t>Tim </a:t>
            </a:r>
            <a:r>
              <a:rPr lang="en-US" dirty="0" err="1">
                <a:solidFill>
                  <a:schemeClr val="accent4"/>
                </a:solidFill>
                <a:latin typeface="Helvetica"/>
                <a:cs typeface="Helvetica"/>
              </a:rPr>
              <a:t>Kaine</a:t>
            </a:r>
            <a:r>
              <a:rPr lang="en-US" dirty="0">
                <a:solidFill>
                  <a:schemeClr val="accent4"/>
                </a:solidFill>
                <a:latin typeface="Helvetica"/>
                <a:cs typeface="Helvetica"/>
              </a:rPr>
              <a:t> (D-VA)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  <a:latin typeface="Helvetica"/>
                <a:cs typeface="Helvetica"/>
              </a:rPr>
              <a:t>Tom Carper (D-DE)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  <a:latin typeface="Helvetica"/>
                <a:cs typeface="Helvetica"/>
              </a:rPr>
              <a:t>Jeanne </a:t>
            </a:r>
            <a:r>
              <a:rPr lang="en-US" dirty="0" err="1">
                <a:solidFill>
                  <a:schemeClr val="accent4"/>
                </a:solidFill>
                <a:latin typeface="Helvetica"/>
                <a:cs typeface="Helvetica"/>
              </a:rPr>
              <a:t>Shaheen</a:t>
            </a:r>
            <a:r>
              <a:rPr lang="en-US" dirty="0">
                <a:solidFill>
                  <a:schemeClr val="accent4"/>
                </a:solidFill>
                <a:latin typeface="Helvetica"/>
                <a:cs typeface="Helvetica"/>
              </a:rPr>
              <a:t> (D-NH)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  <a:latin typeface="Helvetica"/>
                <a:cs typeface="Helvetica"/>
              </a:rPr>
              <a:t>Angus King (I-ME)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84273" y="5664693"/>
            <a:ext cx="6659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1200" dirty="0"/>
          </a:p>
          <a:p>
            <a:pPr algn="ctr"/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http://www.thedailybeast.com/manchin-attempting-to-form-bipartisan-group-on-health-care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88259" y="4510531"/>
            <a:ext cx="895574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accent4"/>
                </a:solidFill>
                <a:latin typeface="Helvetica"/>
                <a:cs typeface="Helvetica"/>
              </a:rPr>
              <a:t>Children’s Health Insurance Program up for renewal this fall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  <a:latin typeface="Helvetica"/>
                <a:cs typeface="Helvetica"/>
              </a:rPr>
              <a:t>Conservatives may make demands to cut Medicaid or the ACA as the price for renewal of CHIP</a:t>
            </a:r>
          </a:p>
        </p:txBody>
      </p:sp>
    </p:spTree>
    <p:extLst>
      <p:ext uri="{BB962C8B-B14F-4D97-AF65-F5344CB8AC3E}">
        <p14:creationId xmlns:p14="http://schemas.microsoft.com/office/powerpoint/2010/main" val="2507440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742"/>
            <a:ext cx="8229600" cy="5171422"/>
          </a:xfrm>
        </p:spPr>
        <p:txBody>
          <a:bodyPr>
            <a:normAutofit/>
          </a:bodyPr>
          <a:lstStyle/>
          <a:p>
            <a:r>
              <a:rPr lang="en-US" sz="2700" dirty="0"/>
              <a:t>The Argument:</a:t>
            </a:r>
          </a:p>
          <a:p>
            <a:pPr lvl="1"/>
            <a:r>
              <a:rPr lang="en-US" sz="2100" dirty="0"/>
              <a:t>Per capita caps needed to rein in the growing costs to the federal government</a:t>
            </a:r>
          </a:p>
          <a:p>
            <a:pPr lvl="1"/>
            <a:r>
              <a:rPr lang="en-US" sz="2100" dirty="0"/>
              <a:t>Gives states more “flexibility” to innovate, find efficiencies, and cut waste</a:t>
            </a:r>
            <a:endParaRPr lang="en-US" sz="2100" b="1" i="1" dirty="0"/>
          </a:p>
          <a:p>
            <a:pPr marL="0" indent="0" algn="ctr">
              <a:buNone/>
            </a:pPr>
            <a:r>
              <a:rPr lang="en-US" sz="3700" b="1" i="1" dirty="0">
                <a:solidFill>
                  <a:srgbClr val="C00000"/>
                </a:solidFill>
              </a:rPr>
              <a:t>But all that is false. Medicaid spending is not out of control</a:t>
            </a:r>
            <a:r>
              <a:rPr lang="en-US" sz="3700" i="1" dirty="0">
                <a:solidFill>
                  <a:srgbClr val="C00000"/>
                </a:solidFill>
              </a:rPr>
              <a:t>.</a:t>
            </a:r>
          </a:p>
          <a:p>
            <a:r>
              <a:rPr lang="en-US" sz="2700" dirty="0"/>
              <a:t>The Truth</a:t>
            </a:r>
          </a:p>
          <a:p>
            <a:pPr lvl="1"/>
            <a:r>
              <a:rPr lang="en-US" sz="2100" dirty="0"/>
              <a:t>Medicaid’s costs per beneficiary are substantially lower than for private insurance </a:t>
            </a:r>
          </a:p>
          <a:p>
            <a:pPr lvl="1"/>
            <a:r>
              <a:rPr lang="en-US" sz="2100" dirty="0"/>
              <a:t>Shifting millions of dollars in costs to states is just going to lead to cuts in services and eligibility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4606" y="242047"/>
            <a:ext cx="8054788" cy="537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2900" b="1" dirty="0">
                <a:solidFill>
                  <a:srgbClr val="AF1F2C"/>
                </a:solidFill>
              </a:rPr>
              <a:t>Isn’t Medicaid spending out of control?</a:t>
            </a:r>
          </a:p>
        </p:txBody>
      </p:sp>
    </p:spTree>
    <p:extLst>
      <p:ext uri="{BB962C8B-B14F-4D97-AF65-F5344CB8AC3E}">
        <p14:creationId xmlns:p14="http://schemas.microsoft.com/office/powerpoint/2010/main" val="3436438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gure 4: Main reasons for not working among non-SSI, adult Medicaid enrollees, 20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3"/>
          <a:stretch/>
        </p:blipFill>
        <p:spPr bwMode="auto">
          <a:xfrm>
            <a:off x="4269494" y="1264023"/>
            <a:ext cx="4780377" cy="419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Why is imposing work requirements on Medicaid recipients counterproductive?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44532"/>
            <a:ext cx="4269494" cy="48678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Some people turn to Medicaid in tough economic times or during a pregnancy</a:t>
            </a:r>
          </a:p>
          <a:p>
            <a:pPr lvl="1"/>
            <a:r>
              <a:rPr lang="en-US" dirty="0"/>
              <a:t>May not be able to find work or work consistently</a:t>
            </a:r>
          </a:p>
          <a:p>
            <a:r>
              <a:rPr lang="en-US" dirty="0"/>
              <a:t>Seniors and people with disabilities rely on Medicaid for long-term services </a:t>
            </a:r>
          </a:p>
          <a:p>
            <a:pPr lvl="1"/>
            <a:r>
              <a:rPr lang="en-US" dirty="0"/>
              <a:t>May face barriers to work due to impairments</a:t>
            </a:r>
          </a:p>
          <a:p>
            <a:r>
              <a:rPr lang="en-US" dirty="0"/>
              <a:t>No provisions for job training, child care, or work supports </a:t>
            </a:r>
          </a:p>
          <a:p>
            <a:r>
              <a:rPr lang="en-US" dirty="0"/>
              <a:t>Unsuccessful in increasing long-term employment</a:t>
            </a:r>
          </a:p>
        </p:txBody>
      </p:sp>
      <p:pic>
        <p:nvPicPr>
          <p:cNvPr id="2050" name="Picture 2" descr="Figure 4: Main reasons for not working among non-SSI, adult Medicaid enrollees, 20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4" t="88042" r="-3344"/>
          <a:stretch/>
        </p:blipFill>
        <p:spPr bwMode="auto">
          <a:xfrm>
            <a:off x="8506102" y="4845278"/>
            <a:ext cx="645459" cy="39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31043" y="5780822"/>
            <a:ext cx="66819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http://www.kff.org/medicaid/issue-brief/understanding-the-intersection-of-medicaid-and-work/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23404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766775" y="5024033"/>
            <a:ext cx="3625048" cy="1564477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Questions?</a:t>
            </a:r>
          </a:p>
        </p:txBody>
      </p:sp>
      <p:pic>
        <p:nvPicPr>
          <p:cNvPr id="6" name="Picture Placeholder 5" descr="Results_Capitol_web-70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1" b="4937"/>
          <a:stretch/>
        </p:blipFill>
        <p:spPr>
          <a:xfrm>
            <a:off x="0" y="-7476"/>
            <a:ext cx="9158598" cy="4690601"/>
          </a:xfrm>
        </p:spPr>
      </p:pic>
    </p:spTree>
    <p:extLst>
      <p:ext uri="{BB962C8B-B14F-4D97-AF65-F5344CB8AC3E}">
        <p14:creationId xmlns:p14="http://schemas.microsoft.com/office/powerpoint/2010/main" val="87732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037" y="1096347"/>
            <a:ext cx="4924032" cy="3919802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79413" y="168619"/>
            <a:ext cx="8469312" cy="538391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Helvetica" charset="0"/>
                <a:cs typeface="Helvetica" charset="0"/>
              </a:rPr>
              <a:t>Medicaid</a:t>
            </a:r>
            <a:br>
              <a:rPr lang="en-US" altLang="en-US" sz="2300" b="1" dirty="0">
                <a:solidFill>
                  <a:srgbClr val="C00000"/>
                </a:solidFill>
                <a:latin typeface="Helvetica" charset="0"/>
                <a:cs typeface="Helvetica" charset="0"/>
              </a:rPr>
            </a:br>
            <a:endParaRPr lang="en-US" altLang="en-US" sz="1400" dirty="0">
              <a:solidFill>
                <a:srgbClr val="C00000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448050" y="6705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0" y="920915"/>
            <a:ext cx="4424362" cy="451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Helvetica" charset="0"/>
                <a:cs typeface="Arial" pitchFamily="34" charset="0"/>
              </a:rPr>
              <a:t>Largest health program in the U.S.</a:t>
            </a:r>
          </a:p>
          <a:p>
            <a:pPr lvl="1" defTabSz="914400" eaLnBrk="1" fontAlgn="base" hangingPunct="1">
              <a:lnSpc>
                <a:spcPct val="114000"/>
              </a:lnSpc>
              <a:spcBef>
                <a:spcPts val="0"/>
              </a:spcBef>
              <a:defRPr/>
            </a:pPr>
            <a:r>
              <a:rPr lang="en-US" altLang="en-US" sz="1600" kern="0" dirty="0">
                <a:cs typeface="Arial" pitchFamily="34" charset="0"/>
              </a:rPr>
              <a:t>doctor visits</a:t>
            </a:r>
          </a:p>
          <a:p>
            <a:pPr lvl="1" defTabSz="914400" eaLnBrk="1" fontAlgn="base" hangingPunct="1">
              <a:lnSpc>
                <a:spcPct val="114000"/>
              </a:lnSpc>
              <a:spcBef>
                <a:spcPts val="0"/>
              </a:spcBef>
              <a:defRPr/>
            </a:pPr>
            <a:r>
              <a:rPr lang="en-US" altLang="en-US" sz="1600" kern="0" dirty="0">
                <a:cs typeface="Arial" pitchFamily="34" charset="0"/>
              </a:rPr>
              <a:t>hospital care</a:t>
            </a:r>
          </a:p>
          <a:p>
            <a:pPr lvl="1" defTabSz="914400" eaLnBrk="1" fontAlgn="base" hangingPunct="1">
              <a:lnSpc>
                <a:spcPct val="114000"/>
              </a:lnSpc>
              <a:spcBef>
                <a:spcPts val="0"/>
              </a:spcBef>
              <a:defRPr/>
            </a:pPr>
            <a:r>
              <a:rPr lang="en-US" altLang="en-US" sz="1600" kern="0" dirty="0">
                <a:cs typeface="Arial" pitchFamily="34" charset="0"/>
              </a:rPr>
              <a:t>prescription drugs</a:t>
            </a:r>
          </a:p>
          <a:p>
            <a:pPr lvl="1" defTabSz="914400" eaLnBrk="1" fontAlgn="base" hangingPunct="1">
              <a:lnSpc>
                <a:spcPct val="114000"/>
              </a:lnSpc>
              <a:spcBef>
                <a:spcPts val="0"/>
              </a:spcBef>
              <a:defRPr/>
            </a:pPr>
            <a:r>
              <a:rPr lang="en-US" altLang="en-US" sz="1600" kern="0" dirty="0">
                <a:cs typeface="Arial" pitchFamily="34" charset="0"/>
              </a:rPr>
              <a:t>nursing home costs</a:t>
            </a:r>
          </a:p>
          <a:p>
            <a:pPr marL="342900" marR="0" lvl="0" indent="-342900" defTabSz="91440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Helvetica" charset="0"/>
                <a:cs typeface="Arial" pitchFamily="34" charset="0"/>
              </a:rPr>
              <a:t>Largest population covered are </a:t>
            </a:r>
          </a:p>
          <a:p>
            <a:pPr marL="339725" marR="0" lvl="0" indent="0" defTabSz="91440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Helvetica" charset="0"/>
                <a:cs typeface="Arial" pitchFamily="34" charset="0"/>
              </a:rPr>
              <a:t>children</a:t>
            </a:r>
          </a:p>
          <a:p>
            <a:pPr marL="342900" marR="0" lvl="0" indent="-342900" defTabSz="91440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Helvetica" charset="0"/>
                <a:cs typeface="Arial" pitchFamily="34" charset="0"/>
              </a:rPr>
              <a:t>Medicaid used to be restricted to </a:t>
            </a:r>
          </a:p>
          <a:p>
            <a:pPr marL="339725" marR="0" lvl="0" indent="0" defTabSz="91440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Helvetica" charset="0"/>
                <a:cs typeface="Arial" pitchFamily="34" charset="0"/>
              </a:rPr>
              <a:t>mandatory populations </a:t>
            </a:r>
          </a:p>
          <a:p>
            <a:pPr marL="342900" marR="0" lvl="0" indent="-342900" defTabSz="91440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Helvetica" charset="0"/>
                <a:cs typeface="Arial" pitchFamily="34" charset="0"/>
              </a:rPr>
              <a:t>Medicaid expansion opened program to all low-income adults below 138 percent of federal poverty line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3FBE8-DE0B-4FB1-A88E-FB8E5B8D5E1E}" type="slidenum">
              <a:rPr kumimoji="0" lang="en-US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0177" y="5513408"/>
            <a:ext cx="7187784" cy="57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en-US" sz="1200" kern="0" dirty="0">
              <a:solidFill>
                <a:srgbClr val="58585B"/>
              </a:solidFill>
              <a:latin typeface="Helvetica" charset="0"/>
              <a:cs typeface="Arial" pitchFamily="34" charset="0"/>
            </a:endParaRPr>
          </a:p>
          <a:p>
            <a:pPr lvl="0" algn="ctr" defTabSz="914400" fontAlgn="base">
              <a:lnSpc>
                <a:spcPct val="114000"/>
              </a:lnSpc>
              <a:spcAft>
                <a:spcPts val="600"/>
              </a:spcAft>
              <a:defRPr/>
            </a:pPr>
            <a:r>
              <a:rPr lang="en-US" altLang="en-US" sz="1200" kern="0" dirty="0">
                <a:solidFill>
                  <a:srgbClr val="58585B"/>
                </a:solidFill>
                <a:latin typeface="Helvetica" charset="0"/>
                <a:cs typeface="Arial" pitchFamily="34" charset="0"/>
              </a:rPr>
              <a:t>Source: </a:t>
            </a:r>
            <a:r>
              <a:rPr lang="en-US" altLang="en-US" sz="1200" kern="0" dirty="0">
                <a:solidFill>
                  <a:srgbClr val="58585B"/>
                </a:solidFill>
                <a:latin typeface="Helvetica" charset="0"/>
                <a:cs typeface="Arial" pitchFamily="34" charset="0"/>
                <a:hlinkClick r:id="rId4"/>
              </a:rPr>
              <a:t>http://www.cbpp.org/research/health/policy-basics-introduction-to-medicaid</a:t>
            </a:r>
            <a:r>
              <a:rPr lang="en-US" altLang="en-US" sz="1200" kern="0" dirty="0">
                <a:solidFill>
                  <a:srgbClr val="58585B"/>
                </a:solidFill>
                <a:latin typeface="Helvetica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444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114" b="10450"/>
          <a:stretch/>
        </p:blipFill>
        <p:spPr>
          <a:xfrm>
            <a:off x="142406" y="319608"/>
            <a:ext cx="8859187" cy="5271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7935" y="5801193"/>
            <a:ext cx="3417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Center on Budget and Policy Priorities </a:t>
            </a:r>
          </a:p>
        </p:txBody>
      </p:sp>
    </p:spTree>
    <p:extLst>
      <p:ext uri="{BB962C8B-B14F-4D97-AF65-F5344CB8AC3E}">
        <p14:creationId xmlns:p14="http://schemas.microsoft.com/office/powerpoint/2010/main" val="277603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87"/>
            <a:ext cx="8229600" cy="892981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Affordable Care Act (ACA)</a:t>
            </a:r>
            <a:endParaRPr lang="en-US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814" y="928468"/>
            <a:ext cx="8994371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700" dirty="0"/>
              <a:t>The </a:t>
            </a:r>
            <a:r>
              <a:rPr lang="en-US" sz="2700" i="1" dirty="0"/>
              <a:t>Affordable Care Act </a:t>
            </a:r>
            <a:r>
              <a:rPr lang="en-US" sz="2700" dirty="0"/>
              <a:t>(ACA), has three primary goals: </a:t>
            </a:r>
          </a:p>
          <a:p>
            <a:pPr marL="514350" indent="-5143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700" dirty="0"/>
              <a:t>Make affordable health insurance available to more people.</a:t>
            </a:r>
          </a:p>
          <a:p>
            <a:pPr marL="514350" indent="-5143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700" b="1" dirty="0"/>
              <a:t>Expand the Medicaid program to cover all adults with income below 138% of the federal poverty level. </a:t>
            </a:r>
          </a:p>
          <a:p>
            <a:pPr marL="514350" indent="-5143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700" dirty="0"/>
              <a:t>Support innovative medical care delivery methods designed to lower the costs of health care generally</a:t>
            </a:r>
            <a:r>
              <a:rPr lang="en-US" sz="2700" baseline="30000" dirty="0">
                <a:hlinkClick r:id="rId3"/>
              </a:rPr>
              <a:t>[1]</a:t>
            </a:r>
            <a:endParaRPr lang="en-US" sz="27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B94B2-AC11-42EA-89D1-385350C14A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9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1"/>
          <a:stretch/>
        </p:blipFill>
        <p:spPr>
          <a:xfrm>
            <a:off x="0" y="484500"/>
            <a:ext cx="9144000" cy="51416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B94B2-AC11-42EA-89D1-385350C14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16570" y="5835988"/>
            <a:ext cx="63108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https://ccf.georgetown.edu/wp-content/uploads/2017/02/MedicaidYoungChildren.pdf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531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"/>
          <a:stretch/>
        </p:blipFill>
        <p:spPr>
          <a:xfrm>
            <a:off x="1181100" y="1"/>
            <a:ext cx="6749242" cy="596853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B94B2-AC11-42EA-89D1-385350C14A0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2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image14.png" descr="C:\Users\Jos\AppData\Local\Microsoft\Windows\INetCache\Content.Outlook\9B7D3Y88\People Uninsured by Race (2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6654" y="135593"/>
            <a:ext cx="8485506" cy="5611232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Shape 385"/>
          <p:cNvSpPr/>
          <p:nvPr/>
        </p:nvSpPr>
        <p:spPr>
          <a:xfrm>
            <a:off x="951644" y="5731835"/>
            <a:ext cx="719552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Obamacare Reduces Racial Disparities in Health Coverage</a:t>
            </a:r>
            <a:r>
              <a:rPr lang="en-US" dirty="0"/>
              <a:t>: </a:t>
            </a:r>
            <a:r>
              <a:rPr u="sng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hlinkClick r:id="rId4"/>
              </a:rPr>
              <a:t>http://bit.ly/ACAandRace</a:t>
            </a:r>
          </a:p>
        </p:txBody>
      </p:sp>
      <p:sp>
        <p:nvSpPr>
          <p:cNvPr id="386" name="Shape 386"/>
          <p:cNvSpPr>
            <a:spLocks noGrp="1"/>
          </p:cNvSpPr>
          <p:nvPr>
            <p:ph type="title"/>
          </p:nvPr>
        </p:nvSpPr>
        <p:spPr>
          <a:xfrm>
            <a:off x="306653" y="5599786"/>
            <a:ext cx="8485507" cy="2640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65760">
              <a:spcBef>
                <a:spcPts val="200"/>
              </a:spcBef>
              <a:defRPr sz="1200" spc="4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First Attack: ACA and Medicaid Expansion</a:t>
            </a:r>
            <a:br>
              <a:rPr dirty="0"/>
            </a:b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B94B2-AC11-42EA-89D1-385350C14A0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6700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image15.png" descr="C:\Users\Jos\AppData\Local\Microsoft\Windows\INetCache\Content.Outlook\9B7D3Y88\Kids Uninsured by Race (2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6653" y="141432"/>
            <a:ext cx="8502786" cy="5668525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Shape 392"/>
          <p:cNvSpPr>
            <a:spLocks noGrp="1"/>
          </p:cNvSpPr>
          <p:nvPr>
            <p:ph type="title"/>
          </p:nvPr>
        </p:nvSpPr>
        <p:spPr>
          <a:xfrm>
            <a:off x="306653" y="5928045"/>
            <a:ext cx="8485507" cy="2640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365760">
              <a:spcBef>
                <a:spcPts val="200"/>
              </a:spcBef>
              <a:defRPr sz="1080" spc="4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Despite the Impact of ACA on Closing the Gaps</a:t>
            </a:r>
            <a:br>
              <a:rPr dirty="0"/>
            </a:b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B94B2-AC11-42EA-89D1-385350C14A0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/>
          </p:cNvSpPr>
          <p:nvPr>
            <p:ph type="title"/>
          </p:nvPr>
        </p:nvSpPr>
        <p:spPr>
          <a:xfrm>
            <a:off x="457200" y="214454"/>
            <a:ext cx="8229600" cy="8846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Medicaid Under Attack</a:t>
            </a:r>
            <a:endParaRPr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7" name="Shape 397"/>
          <p:cNvSpPr>
            <a:spLocks noGrp="1"/>
          </p:cNvSpPr>
          <p:nvPr>
            <p:ph idx="1"/>
          </p:nvPr>
        </p:nvSpPr>
        <p:spPr>
          <a:xfrm>
            <a:off x="457200" y="1531923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 defTabSz="214884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504"/>
            </a:pP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RESULTS strongly opposes efforts to enact structural changes (including caps or “block grants”), changes in financing, or repeal of the Affordable Care Act’s Medicaid expansion.</a:t>
            </a:r>
            <a:endParaRPr sz="3600" u="sng" baseline="30000" dirty="0">
              <a:solidFill>
                <a:schemeClr val="accent2"/>
              </a:solidFill>
              <a:uFill>
                <a:solidFill>
                  <a:schemeClr val="accent2"/>
                </a:solidFill>
              </a:u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7B94B2-AC11-42EA-89D1-385350C14A0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8922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AF1F2C"/>
      </a:dk2>
      <a:lt2>
        <a:srgbClr val="FFFFFF"/>
      </a:lt2>
      <a:accent1>
        <a:srgbClr val="58585B"/>
      </a:accent1>
      <a:accent2>
        <a:srgbClr val="AF1F2C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AF1F2C"/>
      </a:hlink>
      <a:folHlink>
        <a:srgbClr val="BFBE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Custom 1">
      <a:dk1>
        <a:sysClr val="windowText" lastClr="000000"/>
      </a:dk1>
      <a:lt1>
        <a:sysClr val="window" lastClr="FFFFFF"/>
      </a:lt1>
      <a:dk2>
        <a:srgbClr val="B01F2E"/>
      </a:dk2>
      <a:lt2>
        <a:srgbClr val="FFFFFF"/>
      </a:lt2>
      <a:accent1>
        <a:srgbClr val="58585B"/>
      </a:accent1>
      <a:accent2>
        <a:srgbClr val="B01F2E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B01F2E"/>
      </a:hlink>
      <a:folHlink>
        <a:srgbClr val="BFBE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B01F2E"/>
      </a:dk2>
      <a:lt2>
        <a:srgbClr val="FFFFFF"/>
      </a:lt2>
      <a:accent1>
        <a:srgbClr val="58585B"/>
      </a:accent1>
      <a:accent2>
        <a:srgbClr val="B01F2E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B01F2E"/>
      </a:hlink>
      <a:folHlink>
        <a:srgbClr val="BFBE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76372d7-2542-4065-ad3b-22612840f7b4">
      <UserInfo>
        <DisplayName>Jackie Halliday</DisplayName>
        <AccountId>305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0AB9154C171E409E0131327301D05C" ma:contentTypeVersion="6" ma:contentTypeDescription="Create a new document." ma:contentTypeScope="" ma:versionID="ec8492ecca8cd11a14247819422e8d00">
  <xsd:schema xmlns:xsd="http://www.w3.org/2001/XMLSchema" xmlns:xs="http://www.w3.org/2001/XMLSchema" xmlns:p="http://schemas.microsoft.com/office/2006/metadata/properties" xmlns:ns2="876372d7-2542-4065-ad3b-22612840f7b4" xmlns:ns3="552b8659-eb92-470e-b40f-1c994b2ac523" targetNamespace="http://schemas.microsoft.com/office/2006/metadata/properties" ma:root="true" ma:fieldsID="bd206605787edc9471a5f6acd373868c" ns2:_="" ns3:_="">
    <xsd:import namespace="876372d7-2542-4065-ad3b-22612840f7b4"/>
    <xsd:import namespace="552b8659-eb92-470e-b40f-1c994b2ac5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372d7-2542-4065-ad3b-22612840f7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b8659-eb92-470e-b40f-1c994b2ac5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7556CD-A3B6-484A-956E-799C7295DAB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552b8659-eb92-470e-b40f-1c994b2ac523"/>
    <ds:schemaRef ds:uri="876372d7-2542-4065-ad3b-22612840f7b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ED2802-3F93-457F-BD30-CA848D946A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372d7-2542-4065-ad3b-22612840f7b4"/>
    <ds:schemaRef ds:uri="552b8659-eb92-470e-b40f-1c994b2ac5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CC8C02-9C3E-42A1-B333-3B215CD2B6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669</TotalTime>
  <Words>1020</Words>
  <Application>Microsoft Office PowerPoint</Application>
  <PresentationFormat>On-screen Show (4:3)</PresentationFormat>
  <Paragraphs>126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Courier New</vt:lpstr>
      <vt:lpstr>Helvetica</vt:lpstr>
      <vt:lpstr>Office Theme</vt:lpstr>
      <vt:lpstr>2_Custom Design</vt:lpstr>
      <vt:lpstr>Custom Design</vt:lpstr>
      <vt:lpstr>PowerPoint Presentation</vt:lpstr>
      <vt:lpstr>Medicaid </vt:lpstr>
      <vt:lpstr>PowerPoint Presentation</vt:lpstr>
      <vt:lpstr>Affordable Care Act (ACA)</vt:lpstr>
      <vt:lpstr>PowerPoint Presentation</vt:lpstr>
      <vt:lpstr>PowerPoint Presentation</vt:lpstr>
      <vt:lpstr>First Attack: ACA and Medicaid Expansion </vt:lpstr>
      <vt:lpstr>Despite the Impact of ACA on Closing the Gaps </vt:lpstr>
      <vt:lpstr>Medicaid Under Attack</vt:lpstr>
      <vt:lpstr>PowerPoint Presentation</vt:lpstr>
      <vt:lpstr>PowerPoint Presentation</vt:lpstr>
      <vt:lpstr>PowerPoint Presentation</vt:lpstr>
      <vt:lpstr>PowerPoint Presentation</vt:lpstr>
      <vt:lpstr>House Budget Proposal</vt:lpstr>
      <vt:lpstr>PowerPoint Presentation</vt:lpstr>
      <vt:lpstr>PowerPoint Presentation</vt:lpstr>
      <vt:lpstr>Why is imposing work requirements on Medicaid recipients counterproductive?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</dc:title>
  <dc:creator>Kathleen Ryan</dc:creator>
  <cp:lastModifiedBy>Meredith Dodson</cp:lastModifiedBy>
  <cp:revision>39</cp:revision>
  <cp:lastPrinted>2017-07-20T21:52:10Z</cp:lastPrinted>
  <dcterms:created xsi:type="dcterms:W3CDTF">2017-07-19T13:48:25Z</dcterms:created>
  <dcterms:modified xsi:type="dcterms:W3CDTF">2017-07-22T21:56:35Z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0x0101003D0AB9154C171E409E0131327301D05C</vt:lpwstr>
  </property>
</Properties>
</file>