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7"/>
  </p:notesMasterIdLst>
  <p:sldIdLst>
    <p:sldId id="256" r:id="rId5"/>
    <p:sldId id="259" r:id="rId6"/>
    <p:sldId id="260" r:id="rId7"/>
    <p:sldId id="261" r:id="rId8"/>
    <p:sldId id="267" r:id="rId9"/>
    <p:sldId id="268" r:id="rId10"/>
    <p:sldId id="263" r:id="rId11"/>
    <p:sldId id="269" r:id="rId12"/>
    <p:sldId id="262" r:id="rId13"/>
    <p:sldId id="271" r:id="rId14"/>
    <p:sldId id="264" r:id="rId15"/>
    <p:sldId id="266" r:id="rId16"/>
  </p:sldIdLst>
  <p:sldSz cx="9144000" cy="5143500" type="screen16x9"/>
  <p:notesSz cx="6858000" cy="9144000"/>
  <p:embeddedFontLst>
    <p:embeddedFont>
      <p:font typeface="EB Garamond" panose="020B060402020202020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b2a0df1a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b2a0df1a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b2a0df1a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b2a0df1a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2a0df1a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2a0df1a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b2a0df1a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b2a0df1a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2a0df1a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2a0df1a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29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b2a0df1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b2a0df1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621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b2a0df1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b2a0df1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b2a0df1a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b2a0df1a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b2a0df1a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b2a0df1a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EB Garamond"/>
              <a:buNone/>
              <a:defRPr sz="52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42400" y="1152475"/>
            <a:ext cx="828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800" y="-168000"/>
            <a:ext cx="456000" cy="5748000"/>
          </a:xfrm>
          <a:prstGeom prst="rect">
            <a:avLst/>
          </a:prstGeom>
          <a:solidFill>
            <a:srgbClr val="6CA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-100800" y="147600"/>
            <a:ext cx="9336000" cy="852600"/>
          </a:xfrm>
          <a:prstGeom prst="rect">
            <a:avLst/>
          </a:prstGeom>
          <a:solidFill>
            <a:srgbClr val="000D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42400" y="1152475"/>
            <a:ext cx="82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79006" y="4426025"/>
            <a:ext cx="1742143" cy="572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ensus.gov/topics/income-poverty/supplemental-poverty-measure.htm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overtycenter.columbia.edu/forecasting-monthly-poverty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vertycenter.columbia.edu/news-internal/losingout-ctc-largerfamilies" TargetMode="External"/><Relationship Id="rId2" Type="http://schemas.openxmlformats.org/officeDocument/2006/relationships/hyperlink" Target="https://www.povertycenter.columbia.edu/news-internal/leftoutofctc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overtycenter.columbia.edu/news-internal/2019/3/5/the-afa-and-child-povert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Introduction to CPSP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Megan Curran, Postdoctoral Research Scientist</a:t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9" name="Google Shape;59;p13"/>
          <p:cNvGrpSpPr/>
          <p:nvPr/>
        </p:nvGrpSpPr>
        <p:grpSpPr>
          <a:xfrm>
            <a:off x="-225975" y="-96850"/>
            <a:ext cx="9436800" cy="5337300"/>
            <a:chOff x="-225975" y="-96850"/>
            <a:chExt cx="9436800" cy="5337300"/>
          </a:xfrm>
        </p:grpSpPr>
        <p:sp>
          <p:nvSpPr>
            <p:cNvPr id="60" name="Google Shape;60;p13"/>
            <p:cNvSpPr/>
            <p:nvPr/>
          </p:nvSpPr>
          <p:spPr>
            <a:xfrm>
              <a:off x="-225975" y="-96850"/>
              <a:ext cx="9436800" cy="5337300"/>
            </a:xfrm>
            <a:prstGeom prst="rect">
              <a:avLst/>
            </a:prstGeom>
            <a:solidFill>
              <a:srgbClr val="6CA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" name="Google Shape;61;p13"/>
            <p:cNvPicPr preferRelativeResize="0"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2868212" y="108531"/>
              <a:ext cx="6064025" cy="492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8955" y="93348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Poverty &amp; Policy </a:t>
            </a:r>
            <a:br>
              <a:rPr lang="en-US" sz="4900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900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Amidst COVID-19</a:t>
            </a:r>
            <a:endParaRPr sz="4900" b="1" dirty="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06273" y="28311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</a:rPr>
              <a:t>Megan Curran, </a:t>
            </a:r>
            <a:r>
              <a:rPr lang="en-US" sz="2700" dirty="0">
                <a:solidFill>
                  <a:srgbClr val="FFFFFF"/>
                </a:solidFill>
              </a:rPr>
              <a:t>PhD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A1CE4-3218-496E-8C9D-459FB1326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98"/>
          <a:stretch/>
        </p:blipFill>
        <p:spPr>
          <a:xfrm>
            <a:off x="3040472" y="3433219"/>
            <a:ext cx="2852202" cy="727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CB02F-910F-4CAC-84D8-069FA8CA7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449" y="-65380"/>
            <a:ext cx="1588081" cy="1033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A5B1-2236-420B-B513-B8B993D6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Housing Assistance on Children: </a:t>
            </a:r>
            <a:r>
              <a:rPr lang="en-US" i="1" dirty="0"/>
              <a:t>Section 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FFF7C-B568-4B54-88D9-9FE68D6F4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9" t="50000" r="62976" b="26974"/>
          <a:stretch/>
        </p:blipFill>
        <p:spPr>
          <a:xfrm>
            <a:off x="962334" y="1166206"/>
            <a:ext cx="6995213" cy="2811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B70A3-46EB-4C70-889B-20BD7622572A}"/>
              </a:ext>
            </a:extLst>
          </p:cNvPr>
          <p:cNvSpPr txBox="1"/>
          <p:nvPr/>
        </p:nvSpPr>
        <p:spPr>
          <a:xfrm>
            <a:off x="1481178" y="4117286"/>
            <a:ext cx="5040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Combining a Child Tax Credit expansion with Section 8 housing voucher expansion cuts child poverty for all children &amp; helps narrow the racial child poverty gap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414D09-B2F7-45A8-B3AF-2646EACA148A}"/>
              </a:ext>
            </a:extLst>
          </p:cNvPr>
          <p:cNvSpPr/>
          <p:nvPr/>
        </p:nvSpPr>
        <p:spPr>
          <a:xfrm>
            <a:off x="2894340" y="2335121"/>
            <a:ext cx="566777" cy="1715445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230C63-D85C-4404-9623-0B5A564F7D42}"/>
              </a:ext>
            </a:extLst>
          </p:cNvPr>
          <p:cNvSpPr/>
          <p:nvPr/>
        </p:nvSpPr>
        <p:spPr>
          <a:xfrm>
            <a:off x="5888182" y="2359052"/>
            <a:ext cx="566777" cy="1715445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NY: </a:t>
            </a:r>
            <a:r>
              <a:rPr lang="en" dirty="0"/>
              <a:t>Poverty Tracker &amp; Early Childhood Poverty Tracker</a:t>
            </a:r>
            <a:endParaRPr dirty="0"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71379" y="1023493"/>
            <a:ext cx="5616575" cy="3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100" dirty="0"/>
              <a:t>If you’re in NY, follow our state &amp; local work:</a:t>
            </a:r>
            <a:endParaRPr sz="2100" dirty="0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927812"/>
            <a:ext cx="270342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098" y="1742517"/>
            <a:ext cx="2473733" cy="148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85F03-13CD-4707-9376-F8CBF45C5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5" t="38115" r="83196" b="49640"/>
          <a:stretch/>
        </p:blipFill>
        <p:spPr>
          <a:xfrm>
            <a:off x="612119" y="2035201"/>
            <a:ext cx="1307365" cy="902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CF3BC-8EEE-4918-96D2-0FE21BBC8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1" t="47557" r="61736" b="12185"/>
          <a:stretch/>
        </p:blipFill>
        <p:spPr>
          <a:xfrm>
            <a:off x="2992582" y="2602626"/>
            <a:ext cx="1579418" cy="1035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07BB7-0E53-4BA2-98A8-8135807A0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79" t="44030" r="64628" b="17769"/>
          <a:stretch/>
        </p:blipFill>
        <p:spPr>
          <a:xfrm>
            <a:off x="740587" y="3496711"/>
            <a:ext cx="1178897" cy="98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58774-CBAA-4EB1-880E-7D5FA1348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54" t="44619" r="63058" b="7762"/>
          <a:stretch/>
        </p:blipFill>
        <p:spPr>
          <a:xfrm>
            <a:off x="2485273" y="3801183"/>
            <a:ext cx="1388788" cy="122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9D57D-1677-4FD9-9AA9-9E0F12A30E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835" t="23756" r="62893" b="63023"/>
          <a:stretch/>
        </p:blipFill>
        <p:spPr>
          <a:xfrm>
            <a:off x="2360378" y="1845879"/>
            <a:ext cx="2624672" cy="56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1D646-4315-42A3-BE99-25354B8229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84" t="40211" r="63486" b="50000"/>
          <a:stretch/>
        </p:blipFill>
        <p:spPr>
          <a:xfrm>
            <a:off x="4911068" y="4442191"/>
            <a:ext cx="2025284" cy="251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390FB-6285-4A3C-BB1F-0FC3E9A6630D}"/>
              </a:ext>
            </a:extLst>
          </p:cNvPr>
          <p:cNvSpPr txBox="1"/>
          <p:nvPr/>
        </p:nvSpPr>
        <p:spPr>
          <a:xfrm>
            <a:off x="5418122" y="3682332"/>
            <a:ext cx="2099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In partnership with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542400" y="1152475"/>
            <a:ext cx="828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168" name="Google Shape;168;p23"/>
          <p:cNvGrpSpPr/>
          <p:nvPr/>
        </p:nvGrpSpPr>
        <p:grpSpPr>
          <a:xfrm>
            <a:off x="-225975" y="-96850"/>
            <a:ext cx="9436800" cy="5337300"/>
            <a:chOff x="-225975" y="-96850"/>
            <a:chExt cx="9436800" cy="5337300"/>
          </a:xfrm>
        </p:grpSpPr>
        <p:sp>
          <p:nvSpPr>
            <p:cNvPr id="169" name="Google Shape;169;p23"/>
            <p:cNvSpPr/>
            <p:nvPr/>
          </p:nvSpPr>
          <p:spPr>
            <a:xfrm>
              <a:off x="-225975" y="-96850"/>
              <a:ext cx="9436800" cy="5337300"/>
            </a:xfrm>
            <a:prstGeom prst="rect">
              <a:avLst/>
            </a:prstGeom>
            <a:solidFill>
              <a:srgbClr val="6CA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pic>
          <p:nvPicPr>
            <p:cNvPr id="170" name="Google Shape;170;p23"/>
            <p:cNvPicPr preferRelativeResize="0"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2868212" y="108531"/>
              <a:ext cx="6064025" cy="492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23"/>
          <p:cNvSpPr txBox="1"/>
          <p:nvPr/>
        </p:nvSpPr>
        <p:spPr>
          <a:xfrm>
            <a:off x="129231" y="558153"/>
            <a:ext cx="8289900" cy="347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Keep in touch!</a:t>
            </a:r>
            <a:endParaRPr sz="3700" b="1" dirty="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povertycenter.columbia.edu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cpsp@columbia.edu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@cpsppoverty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102701" y="3843046"/>
            <a:ext cx="5939654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our emailing list for policy analysis updates and information about upcoming policy seminars.</a:t>
            </a:r>
            <a:endParaRPr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F4CA3-5C13-49DB-A30E-E655DEE26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0" t="18315" r="55520" b="61253"/>
          <a:stretch/>
        </p:blipFill>
        <p:spPr>
          <a:xfrm>
            <a:off x="76943" y="2288621"/>
            <a:ext cx="1002299" cy="685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F5BC1-3AB1-468B-B03A-4FA3A35D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90" t="23102" r="57375" b="61822"/>
          <a:stretch/>
        </p:blipFill>
        <p:spPr>
          <a:xfrm>
            <a:off x="311700" y="3104077"/>
            <a:ext cx="522233" cy="6091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Center on Poverty &amp; Social Policy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80389" y="1069304"/>
            <a:ext cx="8520599" cy="813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en" sz="1500" b="1" i="1" dirty="0"/>
              <a:t>Mission</a:t>
            </a:r>
            <a:r>
              <a:rPr lang="en" sz="1500" dirty="0"/>
              <a:t>: The Center on Poverty and Social Policy (CPSP) at the Columbia School of Social Work produces cutting-edge research to advance our understanding of poverty and the role of social policy in the United States </a:t>
            </a:r>
            <a:r>
              <a:rPr lang="en-US" sz="1500" dirty="0"/>
              <a:t>and in </a:t>
            </a:r>
            <a:r>
              <a:rPr lang="en" sz="1500" dirty="0"/>
              <a:t>New York City.</a:t>
            </a:r>
            <a:endParaRPr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71900-4E82-47C7-B6E4-55003743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27" t="20574" b="-3229"/>
          <a:stretch/>
        </p:blipFill>
        <p:spPr>
          <a:xfrm>
            <a:off x="5794316" y="1885869"/>
            <a:ext cx="2184645" cy="46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2D3D3-029F-40F6-A6CD-BBAB4A8F2913}"/>
              </a:ext>
            </a:extLst>
          </p:cNvPr>
          <p:cNvSpPr txBox="1"/>
          <p:nvPr/>
        </p:nvSpPr>
        <p:spPr>
          <a:xfrm>
            <a:off x="5117939" y="2427347"/>
            <a:ext cx="72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(SPM)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ABF2C-3955-40BC-80AC-72CA13EF64A2}"/>
              </a:ext>
            </a:extLst>
          </p:cNvPr>
          <p:cNvSpPr txBox="1"/>
          <p:nvPr/>
        </p:nvSpPr>
        <p:spPr>
          <a:xfrm>
            <a:off x="3096560" y="2441355"/>
            <a:ext cx="72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(OPM)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F3C1-FF8A-4ABE-9491-AFD4DA54E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77"/>
          <a:stretch/>
        </p:blipFill>
        <p:spPr>
          <a:xfrm>
            <a:off x="7019369" y="2348179"/>
            <a:ext cx="2033627" cy="263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309483-5B82-44FD-80A7-97A89F1FA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470" b="15643"/>
          <a:stretch/>
        </p:blipFill>
        <p:spPr>
          <a:xfrm>
            <a:off x="459590" y="2447875"/>
            <a:ext cx="1909252" cy="2364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31DF5-F711-44BA-BB29-22039DB5D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 t="31034" r="75798" b="43837"/>
          <a:stretch/>
        </p:blipFill>
        <p:spPr>
          <a:xfrm>
            <a:off x="2748284" y="2905738"/>
            <a:ext cx="1428375" cy="1329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FDB4F3-4818-4486-BD28-B702F8FE69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53" t="28046" r="59446" b="32182"/>
          <a:stretch/>
        </p:blipFill>
        <p:spPr>
          <a:xfrm>
            <a:off x="4572000" y="2882800"/>
            <a:ext cx="2130115" cy="1479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3DC5D2-1930-44A8-99E2-9D9FDA4FE783}"/>
              </a:ext>
            </a:extLst>
          </p:cNvPr>
          <p:cNvSpPr txBox="1"/>
          <p:nvPr/>
        </p:nvSpPr>
        <p:spPr>
          <a:xfrm>
            <a:off x="303101" y="4855950"/>
            <a:ext cx="3369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For images &amp; more information, see US Census Bureau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8B8B71-4CA4-4D33-85D2-AB7C3241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74" r="56620"/>
          <a:stretch/>
        </p:blipFill>
        <p:spPr>
          <a:xfrm>
            <a:off x="1631995" y="1921339"/>
            <a:ext cx="1717691" cy="4442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r>
              <a:rPr lang="en-US" dirty="0"/>
              <a:t> Ways CPSP Is Measuring Poverty During COVID-19</a:t>
            </a:r>
            <a:endParaRPr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04140"/>
            <a:ext cx="8444594" cy="1298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Traditional SPM poverty analysis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Use annual data available on a one-year lag (e.g. 2019 data available to use in 2020)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Assess impact of policy on poverty within a one-year window</a:t>
            </a:r>
            <a:endParaRPr sz="1200" dirty="0"/>
          </a:p>
        </p:txBody>
      </p:sp>
      <p:sp>
        <p:nvSpPr>
          <p:cNvPr id="7" name="Google Shape;89;p17">
            <a:extLst>
              <a:ext uri="{FF2B5EF4-FFF2-40B4-BE49-F238E27FC236}">
                <a16:creationId xmlns:a16="http://schemas.microsoft.com/office/drawing/2014/main" id="{5E12A683-1F50-47E9-839A-B82D3EF7C0D8}"/>
              </a:ext>
            </a:extLst>
          </p:cNvPr>
          <p:cNvSpPr txBox="1">
            <a:spLocks/>
          </p:cNvSpPr>
          <p:nvPr/>
        </p:nvSpPr>
        <p:spPr>
          <a:xfrm>
            <a:off x="311699" y="2256506"/>
            <a:ext cx="8671367" cy="154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Forecasting ‘real-time’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</a:rPr>
              <a:t>monthly</a:t>
            </a:r>
            <a:r>
              <a:rPr lang="en-US" sz="2200" b="1" dirty="0"/>
              <a:t> SPM poverty estimates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 combination of monthly data (e.g. income surveys, unemployment rates, unemployment benefits receipt,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Assess changes in family income &amp; poverty rates by month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Monthly SPM poverty threshold = annual SPM income threshold (e.g. approx. $28,000) divided by 12</a:t>
            </a:r>
          </a:p>
        </p:txBody>
      </p:sp>
      <p:sp>
        <p:nvSpPr>
          <p:cNvPr id="8" name="Google Shape;89;p17">
            <a:extLst>
              <a:ext uri="{FF2B5EF4-FFF2-40B4-BE49-F238E27FC236}">
                <a16:creationId xmlns:a16="http://schemas.microsoft.com/office/drawing/2014/main" id="{21C985A2-48D3-4C90-B141-DB5CAC992DA7}"/>
              </a:ext>
            </a:extLst>
          </p:cNvPr>
          <p:cNvSpPr txBox="1">
            <a:spLocks/>
          </p:cNvSpPr>
          <p:nvPr/>
        </p:nvSpPr>
        <p:spPr>
          <a:xfrm>
            <a:off x="311698" y="3751854"/>
            <a:ext cx="8605529" cy="129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Forecasting ‘real-time’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annual</a:t>
            </a:r>
            <a:r>
              <a:rPr lang="en-US" b="1" dirty="0"/>
              <a:t> SPM poverty estimates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Use combination of data, including unemployment rates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Project family income &amp; poverty rates for the current year (e.g. what might 2021 poverty look like?)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5AD56B-C078-410A-9A2E-7CC5E9D52125}"/>
              </a:ext>
            </a:extLst>
          </p:cNvPr>
          <p:cNvSpPr/>
          <p:nvPr/>
        </p:nvSpPr>
        <p:spPr>
          <a:xfrm>
            <a:off x="1957269" y="2256506"/>
            <a:ext cx="1972384" cy="38964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8589B5-ABD6-453D-A45E-EB3CE7413CBD}"/>
              </a:ext>
            </a:extLst>
          </p:cNvPr>
          <p:cNvSpPr/>
          <p:nvPr/>
        </p:nvSpPr>
        <p:spPr>
          <a:xfrm>
            <a:off x="1957269" y="3800923"/>
            <a:ext cx="1859030" cy="34057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Monthly Poverty During COVID-19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8FE6B-E95D-42C1-A2A0-8F1BB8183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0" t="26231" r="65840" b="23991"/>
          <a:stretch/>
        </p:blipFill>
        <p:spPr>
          <a:xfrm>
            <a:off x="380389" y="1203301"/>
            <a:ext cx="4988415" cy="3010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8CB42-523E-4E0C-89CE-F48ECE951C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0" t="17129" r="70960" b="43333"/>
          <a:stretch/>
        </p:blipFill>
        <p:spPr>
          <a:xfrm>
            <a:off x="5844844" y="1039971"/>
            <a:ext cx="3094330" cy="1892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59E2D-8EE6-4AFD-86E7-CA38418C2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 t="31635" r="70240" b="27973"/>
          <a:stretch/>
        </p:blipFill>
        <p:spPr>
          <a:xfrm>
            <a:off x="5844845" y="2932052"/>
            <a:ext cx="3179120" cy="2064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43BFE-7B75-481D-9242-503CAB61FCBC}"/>
              </a:ext>
            </a:extLst>
          </p:cNvPr>
          <p:cNvSpPr txBox="1"/>
          <p:nvPr/>
        </p:nvSpPr>
        <p:spPr>
          <a:xfrm>
            <a:off x="573577" y="4534617"/>
            <a:ext cx="596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 more, visit:</a:t>
            </a:r>
          </a:p>
          <a:p>
            <a:r>
              <a:rPr lang="en-US" sz="1200" dirty="0">
                <a:hlinkClick r:id="rId6"/>
              </a:rPr>
              <a:t>https://www.povertycenter.columbia.edu/forecasting-monthly-poverty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2CDBEE-1A19-4F68-BC71-D32E25B0A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1" t="29645" r="63154" b="23991"/>
          <a:stretch/>
        </p:blipFill>
        <p:spPr>
          <a:xfrm>
            <a:off x="359474" y="1031443"/>
            <a:ext cx="4839293" cy="3994897"/>
          </a:xfrm>
          <a:prstGeom prst="rect">
            <a:avLst/>
          </a:prstGeom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Assessing the American Relief Plan</a:t>
            </a:r>
            <a:endParaRPr dirty="0"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28078"/>
          <a:stretch/>
        </p:blipFill>
        <p:spPr>
          <a:xfrm>
            <a:off x="5400567" y="1107928"/>
            <a:ext cx="3688061" cy="111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BA2D4-41F8-49F1-9182-928F64F862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83954" r="1079" b="2159"/>
          <a:stretch/>
        </p:blipFill>
        <p:spPr>
          <a:xfrm>
            <a:off x="6101629" y="3789273"/>
            <a:ext cx="2136038" cy="351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FA2D1-2242-4E79-8FE0-B44BE0FF43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t="3204" r="27365" b="50791"/>
          <a:stretch/>
        </p:blipFill>
        <p:spPr>
          <a:xfrm>
            <a:off x="6174781" y="2487316"/>
            <a:ext cx="1989735" cy="11631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0973B4-2C16-47F4-AB8E-250A393B8329}"/>
              </a:ext>
            </a:extLst>
          </p:cNvPr>
          <p:cNvSpPr/>
          <p:nvPr/>
        </p:nvSpPr>
        <p:spPr>
          <a:xfrm>
            <a:off x="3935578" y="2933395"/>
            <a:ext cx="468172" cy="234087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0235D7-DA03-4A5E-856A-341842A4CA0C}"/>
              </a:ext>
            </a:extLst>
          </p:cNvPr>
          <p:cNvCxnSpPr/>
          <p:nvPr/>
        </p:nvCxnSpPr>
        <p:spPr>
          <a:xfrm>
            <a:off x="4572000" y="3108960"/>
            <a:ext cx="424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3971E41-061A-47C3-B91B-40D957AE797D}"/>
              </a:ext>
            </a:extLst>
          </p:cNvPr>
          <p:cNvSpPr/>
          <p:nvPr/>
        </p:nvSpPr>
        <p:spPr>
          <a:xfrm>
            <a:off x="3911275" y="3934610"/>
            <a:ext cx="45719" cy="5549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820C0DC-7F48-4CC6-AC86-8A4B62D44DBF}"/>
              </a:ext>
            </a:extLst>
          </p:cNvPr>
          <p:cNvSpPr/>
          <p:nvPr/>
        </p:nvSpPr>
        <p:spPr>
          <a:xfrm>
            <a:off x="3911275" y="4133552"/>
            <a:ext cx="45719" cy="5549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31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0" y="297822"/>
            <a:ext cx="8971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Child Tax Credit: </a:t>
            </a:r>
            <a:r>
              <a:rPr lang="en-US" sz="2300" i="1" dirty="0"/>
              <a:t>Who’s Currently Left Out?</a:t>
            </a:r>
            <a:endParaRPr sz="23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A7C26-39B1-489B-9376-6F625AF8192D}"/>
              </a:ext>
            </a:extLst>
          </p:cNvPr>
          <p:cNvSpPr txBox="1"/>
          <p:nvPr/>
        </p:nvSpPr>
        <p:spPr>
          <a:xfrm>
            <a:off x="340156" y="1061840"/>
            <a:ext cx="8463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/>
              <a:t>One-third </a:t>
            </a:r>
            <a:r>
              <a:rPr lang="en-US" sz="2100" i="1" dirty="0"/>
              <a:t>of all children are in families who </a:t>
            </a:r>
            <a:r>
              <a:rPr lang="en-US" sz="2100" i="1" u="sng" dirty="0"/>
              <a:t>earn too little </a:t>
            </a:r>
            <a:r>
              <a:rPr lang="en-US" sz="2100" i="1" dirty="0"/>
              <a:t>to receive </a:t>
            </a:r>
            <a:br>
              <a:rPr lang="en-US" sz="2100" i="1" dirty="0"/>
            </a:br>
            <a:r>
              <a:rPr lang="en-US" sz="2100" i="1" dirty="0"/>
              <a:t>the full Child Tax Credit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F2031-C66A-4537-9476-E011FBB7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0" t="27654" r="62160" b="28826"/>
          <a:stretch/>
        </p:blipFill>
        <p:spPr>
          <a:xfrm>
            <a:off x="3870074" y="1843258"/>
            <a:ext cx="5222720" cy="33002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DC4993-406F-4A03-B067-3823AF1EEF8D}"/>
              </a:ext>
            </a:extLst>
          </p:cNvPr>
          <p:cNvSpPr/>
          <p:nvPr/>
        </p:nvSpPr>
        <p:spPr>
          <a:xfrm>
            <a:off x="8317383" y="3686861"/>
            <a:ext cx="351130" cy="102412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75BA6-BD53-4555-97EF-D5B0FABD338F}"/>
              </a:ext>
            </a:extLst>
          </p:cNvPr>
          <p:cNvSpPr txBox="1"/>
          <p:nvPr/>
        </p:nvSpPr>
        <p:spPr>
          <a:xfrm>
            <a:off x="8588045" y="3531074"/>
            <a:ext cx="50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1/3 of kids left 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ED4AB4-CF69-4165-A316-E2F2D8EB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44" t="34489" r="63475" b="21380"/>
          <a:stretch/>
        </p:blipFill>
        <p:spPr>
          <a:xfrm>
            <a:off x="340156" y="1891621"/>
            <a:ext cx="3571496" cy="286325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13BE650-7A3A-4B55-9DC0-D95C9A58E7E2}"/>
              </a:ext>
            </a:extLst>
          </p:cNvPr>
          <p:cNvSpPr/>
          <p:nvPr/>
        </p:nvSpPr>
        <p:spPr>
          <a:xfrm>
            <a:off x="2303068" y="3538423"/>
            <a:ext cx="169469" cy="19964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786168-7CB9-4A9A-8873-3DB3D20984FF}"/>
              </a:ext>
            </a:extLst>
          </p:cNvPr>
          <p:cNvSpPr/>
          <p:nvPr/>
        </p:nvSpPr>
        <p:spPr>
          <a:xfrm>
            <a:off x="2572510" y="3133512"/>
            <a:ext cx="169469" cy="19964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30CF13-CFFD-4C9A-A232-40451CB2637C}"/>
              </a:ext>
            </a:extLst>
          </p:cNvPr>
          <p:cNvSpPr/>
          <p:nvPr/>
        </p:nvSpPr>
        <p:spPr>
          <a:xfrm>
            <a:off x="2811641" y="2715794"/>
            <a:ext cx="187591" cy="19565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F08427-1DC6-499F-BDC2-F33C97F48D5C}"/>
              </a:ext>
            </a:extLst>
          </p:cNvPr>
          <p:cNvSpPr/>
          <p:nvPr/>
        </p:nvSpPr>
        <p:spPr>
          <a:xfrm>
            <a:off x="1997886" y="3977334"/>
            <a:ext cx="169469" cy="19964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4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0" y="297822"/>
            <a:ext cx="8971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Improving the Child Tax Credit: </a:t>
            </a:r>
            <a:r>
              <a:rPr lang="en-US" sz="2300" i="1" dirty="0"/>
              <a:t>American Family Act (AFA) Analysis</a:t>
            </a:r>
            <a:endParaRPr sz="23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5AE327-9A1A-477A-91C5-293952B1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1" t="40444" r="63420" b="34975"/>
          <a:stretch/>
        </p:blipFill>
        <p:spPr>
          <a:xfrm>
            <a:off x="343722" y="1477670"/>
            <a:ext cx="6429343" cy="29147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FE2A0-30B7-483A-94A7-3774DE80348B}"/>
              </a:ext>
            </a:extLst>
          </p:cNvPr>
          <p:cNvSpPr/>
          <p:nvPr/>
        </p:nvSpPr>
        <p:spPr>
          <a:xfrm>
            <a:off x="5866386" y="2394128"/>
            <a:ext cx="475488" cy="355244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7F12477-6580-42A8-9A89-36272BF6EED1}"/>
              </a:ext>
            </a:extLst>
          </p:cNvPr>
          <p:cNvSpPr/>
          <p:nvPr/>
        </p:nvSpPr>
        <p:spPr>
          <a:xfrm>
            <a:off x="5557433" y="2394128"/>
            <a:ext cx="241402" cy="3991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A6928B4-4B7E-4901-89B3-8909ADD308AF}"/>
              </a:ext>
            </a:extLst>
          </p:cNvPr>
          <p:cNvSpPr/>
          <p:nvPr/>
        </p:nvSpPr>
        <p:spPr>
          <a:xfrm>
            <a:off x="5762259" y="3971055"/>
            <a:ext cx="73152" cy="102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62F40EE-B1FA-4AD6-BE21-171B3979AA0B}"/>
              </a:ext>
            </a:extLst>
          </p:cNvPr>
          <p:cNvSpPr/>
          <p:nvPr/>
        </p:nvSpPr>
        <p:spPr>
          <a:xfrm>
            <a:off x="5773054" y="3490430"/>
            <a:ext cx="73152" cy="102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EEE3694-2457-45E9-925D-06B003C9FA44}"/>
              </a:ext>
            </a:extLst>
          </p:cNvPr>
          <p:cNvSpPr/>
          <p:nvPr/>
        </p:nvSpPr>
        <p:spPr>
          <a:xfrm>
            <a:off x="5776534" y="3264492"/>
            <a:ext cx="73152" cy="102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DEB3B-8417-4BC6-9A80-7F29C4E8A7D7}"/>
              </a:ext>
            </a:extLst>
          </p:cNvPr>
          <p:cNvSpPr txBox="1"/>
          <p:nvPr/>
        </p:nvSpPr>
        <p:spPr>
          <a:xfrm>
            <a:off x="6718378" y="1355784"/>
            <a:ext cx="2252911" cy="29854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/>
              <a:t>Proposed changes:</a:t>
            </a:r>
            <a:br>
              <a:rPr lang="en-US" sz="1700" b="1" dirty="0"/>
            </a:b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benefit value for all children, with extra bump for young children under age 6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it fully available to children in families with the lowest incomes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 it out monthly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C3924-F0C3-4692-81E3-B1093E7CC1D7}"/>
              </a:ext>
            </a:extLst>
          </p:cNvPr>
          <p:cNvSpPr txBox="1"/>
          <p:nvPr/>
        </p:nvSpPr>
        <p:spPr>
          <a:xfrm>
            <a:off x="343722" y="4835723"/>
            <a:ext cx="4849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Analysis led by CPSP Research Director: Sophie Collyer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F2DF-9F33-4406-BB2E-026F077A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CPSP Child Tax Credit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A4DF-58B6-4A7D-9CEA-33CAE2918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400" y="1263117"/>
            <a:ext cx="8289900" cy="3880383"/>
          </a:xfrm>
        </p:spPr>
        <p:txBody>
          <a:bodyPr/>
          <a:lstStyle/>
          <a:p>
            <a:r>
              <a:rPr lang="en-US" dirty="0"/>
              <a:t>CPSP policy briefs explaining: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national</a:t>
            </a:r>
            <a:r>
              <a:rPr lang="en-US" dirty="0"/>
              <a:t> profile of the children currently left out of the Child Tax Credit </a:t>
            </a:r>
            <a:r>
              <a:rPr lang="en-US" b="1" dirty="0">
                <a:hlinkClick r:id="rId2"/>
              </a:rPr>
              <a:t>HERE</a:t>
            </a:r>
            <a:r>
              <a:rPr lang="en-US" b="1" dirty="0"/>
              <a:t> &amp; </a:t>
            </a:r>
            <a:r>
              <a:rPr lang="en-US" b="1" dirty="0">
                <a:hlinkClick r:id="rId3"/>
              </a:rPr>
              <a:t>HERE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How many children are left out (i.e. would benefit from Child Tax Credit reform) by </a:t>
            </a:r>
            <a:br>
              <a:rPr lang="en-US" dirty="0"/>
            </a:br>
            <a:r>
              <a:rPr lang="en-US" b="1" dirty="0"/>
              <a:t>state &amp; Congressional district </a:t>
            </a:r>
            <a:r>
              <a:rPr lang="en-US" b="1" dirty="0">
                <a:hlinkClick r:id="rId3"/>
              </a:rPr>
              <a:t>HERE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CPSP fact sheets: </a:t>
            </a:r>
            <a:r>
              <a:rPr lang="en-US" sz="1400" b="1" dirty="0">
                <a:hlinkClick r:id="rId4"/>
              </a:rPr>
              <a:t>HERE</a:t>
            </a:r>
            <a:endParaRPr lang="en-US" sz="1400" b="1" dirty="0"/>
          </a:p>
          <a:p>
            <a:pPr lvl="1"/>
            <a:r>
              <a:rPr lang="en-US" dirty="0"/>
              <a:t>A breakdown of the anti-poverty impact of a reform like the American Family Act by: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Children’s race and ethnicity; family structure and size (# of parents &amp; # of children); immigration status; whether or not someone in the household has a disability </a:t>
            </a:r>
            <a:r>
              <a:rPr lang="en-US" b="1" i="1" dirty="0"/>
              <a:t>(national numbers)</a:t>
            </a:r>
          </a:p>
          <a:p>
            <a:pPr lvl="2"/>
            <a:r>
              <a:rPr lang="en-US" dirty="0"/>
              <a:t>The % and number of families who would be moved out of poverty (below 100% SPM), deep poverty (below 50% SPM), and near-poverty (between 100-200%SPM) </a:t>
            </a:r>
            <a:r>
              <a:rPr lang="en-US" b="1" i="1" dirty="0"/>
              <a:t>(state numbers)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1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28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Expanding Access to Housing Assistance: </a:t>
            </a:r>
            <a:r>
              <a:rPr lang="en-US" i="1" dirty="0"/>
              <a:t>Section 8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07E9D8-C9CA-4461-84CB-973CE9BC1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1" t="27923" r="63321" b="59833"/>
          <a:stretch/>
        </p:blipFill>
        <p:spPr>
          <a:xfrm>
            <a:off x="2011679" y="1038758"/>
            <a:ext cx="4608576" cy="996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C3EF3-F47F-409C-BFB9-7F57CDD89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1" t="27931" r="65187" b="46178"/>
          <a:stretch/>
        </p:blipFill>
        <p:spPr>
          <a:xfrm>
            <a:off x="577901" y="2155168"/>
            <a:ext cx="3035808" cy="1670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2C3E4-89D4-4AC9-BFEA-89C56A2B2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40" t="65484" r="63280" b="15742"/>
          <a:stretch/>
        </p:blipFill>
        <p:spPr>
          <a:xfrm>
            <a:off x="491782" y="3945837"/>
            <a:ext cx="3208046" cy="105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BBE18-C078-412C-A204-D4D346CE75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00" t="46711" r="63200" b="24276"/>
          <a:stretch/>
        </p:blipFill>
        <p:spPr>
          <a:xfrm>
            <a:off x="4194373" y="2213689"/>
            <a:ext cx="4371726" cy="2229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873AFE-3B03-4D27-832F-4C9E7AC010E3}"/>
              </a:ext>
            </a:extLst>
          </p:cNvPr>
          <p:cNvSpPr/>
          <p:nvPr/>
        </p:nvSpPr>
        <p:spPr>
          <a:xfrm>
            <a:off x="5025421" y="2629845"/>
            <a:ext cx="279610" cy="24182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21E456-A7D8-413D-8347-91F8F31B669D}"/>
              </a:ext>
            </a:extLst>
          </p:cNvPr>
          <p:cNvSpPr/>
          <p:nvPr/>
        </p:nvSpPr>
        <p:spPr>
          <a:xfrm>
            <a:off x="5389417" y="3328480"/>
            <a:ext cx="279610" cy="24182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3FBFC2-7054-4C5C-82B2-F1B609AC80BE}"/>
              </a:ext>
            </a:extLst>
          </p:cNvPr>
          <p:cNvCxnSpPr/>
          <p:nvPr/>
        </p:nvCxnSpPr>
        <p:spPr>
          <a:xfrm>
            <a:off x="5529222" y="2750757"/>
            <a:ext cx="0" cy="574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BAB1B96-8C0D-43DE-A9E9-139DAB3AEA76}"/>
              </a:ext>
            </a:extLst>
          </p:cNvPr>
          <p:cNvSpPr/>
          <p:nvPr/>
        </p:nvSpPr>
        <p:spPr>
          <a:xfrm>
            <a:off x="5830277" y="2629845"/>
            <a:ext cx="279610" cy="24182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F84C6A-D87A-4CE6-867D-B94D9580EA64}"/>
              </a:ext>
            </a:extLst>
          </p:cNvPr>
          <p:cNvSpPr/>
          <p:nvPr/>
        </p:nvSpPr>
        <p:spPr>
          <a:xfrm>
            <a:off x="6163572" y="3449392"/>
            <a:ext cx="279610" cy="24182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B31E2-7203-49AE-938B-6D1BC053F8AC}"/>
              </a:ext>
            </a:extLst>
          </p:cNvPr>
          <p:cNvSpPr txBox="1"/>
          <p:nvPr/>
        </p:nvSpPr>
        <p:spPr>
          <a:xfrm>
            <a:off x="5885695" y="2417506"/>
            <a:ext cx="890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rgbClr val="FF0000"/>
                </a:solidFill>
              </a:rPr>
              <a:t>Cuts Hispanic poverty by two-thirds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EA6A1-141A-47A2-BEF0-1B51BADF64A0}"/>
              </a:ext>
            </a:extLst>
          </p:cNvPr>
          <p:cNvSpPr txBox="1"/>
          <p:nvPr/>
        </p:nvSpPr>
        <p:spPr>
          <a:xfrm>
            <a:off x="5212550" y="2417507"/>
            <a:ext cx="890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</a:rPr>
              <a:t>Cuts Black poverty in half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0DCD90-77D6-48B9-916D-EBF4FC08AD9B}"/>
              </a:ext>
            </a:extLst>
          </p:cNvPr>
          <p:cNvCxnSpPr/>
          <p:nvPr/>
        </p:nvCxnSpPr>
        <p:spPr>
          <a:xfrm>
            <a:off x="6309673" y="2871669"/>
            <a:ext cx="0" cy="574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03D344-34D4-4232-B0A8-5AF938FD28E3}"/>
              </a:ext>
            </a:extLst>
          </p:cNvPr>
          <p:cNvCxnSpPr>
            <a:cxnSpLocks/>
          </p:cNvCxnSpPr>
          <p:nvPr/>
        </p:nvCxnSpPr>
        <p:spPr>
          <a:xfrm>
            <a:off x="5731234" y="4447174"/>
            <a:ext cx="1298003" cy="75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484A1C-A027-4D94-8A57-C90836E596FC}"/>
              </a:ext>
            </a:extLst>
          </p:cNvPr>
          <p:cNvSpPr txBox="1"/>
          <p:nvPr/>
        </p:nvSpPr>
        <p:spPr>
          <a:xfrm>
            <a:off x="5373863" y="4477487"/>
            <a:ext cx="2138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</a:rPr>
              <a:t>&amp; helps reduce the racial poverty gap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30AA80DE9ADF418297425347784E72" ma:contentTypeVersion="9" ma:contentTypeDescription="Create a new document." ma:contentTypeScope="" ma:versionID="3f5fff4e4bf6986c29f50150ec7c64c2">
  <xsd:schema xmlns:xsd="http://www.w3.org/2001/XMLSchema" xmlns:xs="http://www.w3.org/2001/XMLSchema" xmlns:p="http://schemas.microsoft.com/office/2006/metadata/properties" xmlns:ns2="9c583c1d-9d6e-4886-8536-9721f465a12a" targetNamespace="http://schemas.microsoft.com/office/2006/metadata/properties" ma:root="true" ma:fieldsID="c656ef2fad2b557ac93319990a835908" ns2:_="">
    <xsd:import namespace="9c583c1d-9d6e-4886-8536-9721f465a1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83c1d-9d6e-4886-8536-9721f465a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A49E63-D98D-48AE-BB96-79976DBE69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83c1d-9d6e-4886-8536-9721f465a1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2593D1-3731-4BE7-8740-16E333C15D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7E90C6-A2BD-49DA-80DE-16E3BC51EC95}">
  <ds:schemaRefs>
    <ds:schemaRef ds:uri="9c583c1d-9d6e-4886-8536-9721f465a12a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615</Words>
  <Application>Microsoft Office PowerPoint</Application>
  <PresentationFormat>On-screen Show (16:9)</PresentationFormat>
  <Paragraphs>61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Helvetica Neue</vt:lpstr>
      <vt:lpstr>EB Garamond</vt:lpstr>
      <vt:lpstr>Arial</vt:lpstr>
      <vt:lpstr>Simple Light</vt:lpstr>
      <vt:lpstr>An Introduction to CPSP</vt:lpstr>
      <vt:lpstr>About the Center on Poverty &amp; Social Policy</vt:lpstr>
      <vt:lpstr>3 Ways CPSP Is Measuring Poverty During COVID-19</vt:lpstr>
      <vt:lpstr>Monthly Poverty During COVID-19</vt:lpstr>
      <vt:lpstr>Assessing the American Relief Plan</vt:lpstr>
      <vt:lpstr>Child Tax Credit: Who’s Currently Left Out?</vt:lpstr>
      <vt:lpstr>Improving the Child Tax Credit: American Family Act (AFA) Analysis</vt:lpstr>
      <vt:lpstr>CPSP Child Tax Credit Resources</vt:lpstr>
      <vt:lpstr>Expanding Access to Housing Assistance: Section 8</vt:lpstr>
      <vt:lpstr>Impact of Housing Assistance on Children: Section 8</vt:lpstr>
      <vt:lpstr>NY: Poverty Tracker &amp; Early Childhood Poverty Tracker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CPSP</dc:title>
  <dc:creator>Megan A Curran</dc:creator>
  <cp:lastModifiedBy>Meredith Dodson</cp:lastModifiedBy>
  <cp:revision>75</cp:revision>
  <dcterms:modified xsi:type="dcterms:W3CDTF">2021-02-05T18:03:08Z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0x0101003430AA80DE9ADF418297425347784E72</vt:lpwstr>
  </property>
</Properties>
</file>