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48" r:id="rId5"/>
  </p:sldMasterIdLst>
  <p:sldIdLst>
    <p:sldId id="307" r:id="rId6"/>
    <p:sldId id="286" r:id="rId7"/>
    <p:sldId id="259" r:id="rId8"/>
    <p:sldId id="306" r:id="rId9"/>
    <p:sldId id="261" r:id="rId10"/>
    <p:sldId id="262" r:id="rId11"/>
    <p:sldId id="295" r:id="rId12"/>
    <p:sldId id="298" r:id="rId13"/>
    <p:sldId id="266" r:id="rId14"/>
    <p:sldId id="296" r:id="rId15"/>
    <p:sldId id="270" r:id="rId16"/>
    <p:sldId id="305" r:id="rId17"/>
    <p:sldId id="297" r:id="rId18"/>
    <p:sldId id="290" r:id="rId19"/>
    <p:sldId id="302" r:id="rId20"/>
    <p:sldId id="301" r:id="rId21"/>
    <p:sldId id="284" r:id="rId22"/>
    <p:sldId id="272" r:id="rId23"/>
    <p:sldId id="273" r:id="rId24"/>
    <p:sldId id="274" r:id="rId25"/>
    <p:sldId id="303" r:id="rId26"/>
    <p:sldId id="278" r:id="rId27"/>
    <p:sldId id="279" r:id="rId28"/>
    <p:sldId id="304" r:id="rId29"/>
    <p:sldId id="294" r:id="rId30"/>
    <p:sldId id="275" r:id="rId31"/>
    <p:sldId id="276" r:id="rId32"/>
    <p:sldId id="277" r:id="rId33"/>
    <p:sldId id="299" r:id="rId34"/>
    <p:sldId id="282" r:id="rId35"/>
    <p:sldId id="280" r:id="rId36"/>
    <p:sldId id="283" r:id="rId37"/>
    <p:sldId id="308"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0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75"/>
    <p:restoredTop sz="94705"/>
  </p:normalViewPr>
  <p:slideViewPr>
    <p:cSldViewPr snapToGrid="0" snapToObjects="1">
      <p:cViewPr varScale="1">
        <p:scale>
          <a:sx n="153" d="100"/>
          <a:sy n="153" d="100"/>
        </p:scale>
        <p:origin x="584"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EAAEB-4D85-46EB-B62D-80C13785CEE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16C7E12-55D1-45CF-860E-9F84E2DDE1A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RESULTS: Who We Are &amp; Why We Advocate</a:t>
          </a:r>
        </a:p>
      </dgm:t>
    </dgm:pt>
    <dgm:pt modelId="{C9134445-1293-4078-9DD2-5ACE435FFA29}" type="parTrans" cxnId="{AF83B4F3-42C3-4257-87EE-7CB8F905494D}">
      <dgm:prSet/>
      <dgm:spPr/>
      <dgm:t>
        <a:bodyPr/>
        <a:lstStyle/>
        <a:p>
          <a:endParaRPr lang="en-US"/>
        </a:p>
      </dgm:t>
    </dgm:pt>
    <dgm:pt modelId="{EAC7D95F-6A87-44BC-8791-B5834F844A96}" type="sibTrans" cxnId="{AF83B4F3-42C3-4257-87EE-7CB8F905494D}">
      <dgm:prSet/>
      <dgm:spPr/>
      <dgm:t>
        <a:bodyPr/>
        <a:lstStyle/>
        <a:p>
          <a:endParaRPr lang="en-US"/>
        </a:p>
      </dgm:t>
    </dgm:pt>
    <dgm:pt modelId="{93F447F2-72E8-49C5-841B-2512A7E43C4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Strategy: Actions that Make a Difference</a:t>
          </a:r>
        </a:p>
      </dgm:t>
    </dgm:pt>
    <dgm:pt modelId="{0F3FB680-F108-4E23-9FF9-3332F33D2DD1}" type="parTrans" cxnId="{2579F889-0D41-40C4-9E40-5C68BB255AA9}">
      <dgm:prSet/>
      <dgm:spPr/>
      <dgm:t>
        <a:bodyPr/>
        <a:lstStyle/>
        <a:p>
          <a:endParaRPr lang="en-US"/>
        </a:p>
      </dgm:t>
    </dgm:pt>
    <dgm:pt modelId="{828F9F24-D58F-433F-9371-4FAC077BD542}" type="sibTrans" cxnId="{2579F889-0D41-40C4-9E40-5C68BB255AA9}">
      <dgm:prSet/>
      <dgm:spPr/>
      <dgm:t>
        <a:bodyPr/>
        <a:lstStyle/>
        <a:p>
          <a:endParaRPr lang="en-US"/>
        </a:p>
      </dgm:t>
    </dgm:pt>
    <dgm:pt modelId="{E03AEB41-ECEF-4CA2-A78F-1408FDD0A26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2020 Issues &amp; RESULTS COVID-19 Response</a:t>
          </a:r>
        </a:p>
      </dgm:t>
    </dgm:pt>
    <dgm:pt modelId="{43442D18-B9C9-4128-9612-D6E924DB03BA}" type="parTrans" cxnId="{0501FD07-544C-4583-B71E-22982C96AC64}">
      <dgm:prSet/>
      <dgm:spPr/>
      <dgm:t>
        <a:bodyPr/>
        <a:lstStyle/>
        <a:p>
          <a:endParaRPr lang="en-US"/>
        </a:p>
      </dgm:t>
    </dgm:pt>
    <dgm:pt modelId="{B67AF11F-B56B-4B1E-AFC3-131F9AE4C021}" type="sibTrans" cxnId="{0501FD07-544C-4583-B71E-22982C96AC64}">
      <dgm:prSet/>
      <dgm:spPr/>
      <dgm:t>
        <a:bodyPr/>
        <a:lstStyle/>
        <a:p>
          <a:endParaRPr lang="en-US"/>
        </a:p>
      </dgm:t>
    </dgm:pt>
    <dgm:pt modelId="{8A13C423-1968-4855-BD1F-8532A8B9E01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Basic Advocacy Skills &amp; Other Support</a:t>
          </a:r>
        </a:p>
      </dgm:t>
    </dgm:pt>
    <dgm:pt modelId="{2B6A8F00-2098-426C-B103-31BDDB154FB4}" type="parTrans" cxnId="{10EE11A8-70C3-4693-BA5A-CDC351EBFFCE}">
      <dgm:prSet/>
      <dgm:spPr/>
      <dgm:t>
        <a:bodyPr/>
        <a:lstStyle/>
        <a:p>
          <a:endParaRPr lang="en-US"/>
        </a:p>
      </dgm:t>
    </dgm:pt>
    <dgm:pt modelId="{A5B2BB1E-D7AF-4467-ACC9-BC4DCA4CD62F}" type="sibTrans" cxnId="{10EE11A8-70C3-4693-BA5A-CDC351EBFFCE}">
      <dgm:prSet/>
      <dgm:spPr/>
      <dgm:t>
        <a:bodyPr/>
        <a:lstStyle/>
        <a:p>
          <a:endParaRPr lang="en-US"/>
        </a:p>
      </dgm:t>
    </dgm:pt>
    <dgm:pt modelId="{9544BE61-104F-4C2B-8355-716756AC38D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Connecting in your Community</a:t>
          </a:r>
        </a:p>
      </dgm:t>
    </dgm:pt>
    <dgm:pt modelId="{A3B057C4-C967-4619-B01E-1DF5F4B559F2}" type="parTrans" cxnId="{C89BE6BF-05B7-4F3C-9D9E-234A0EFAC39D}">
      <dgm:prSet/>
      <dgm:spPr/>
      <dgm:t>
        <a:bodyPr/>
        <a:lstStyle/>
        <a:p>
          <a:endParaRPr lang="en-US"/>
        </a:p>
      </dgm:t>
    </dgm:pt>
    <dgm:pt modelId="{FCF080D8-452C-4165-949E-907D66176406}" type="sibTrans" cxnId="{C89BE6BF-05B7-4F3C-9D9E-234A0EFAC39D}">
      <dgm:prSet/>
      <dgm:spPr/>
      <dgm:t>
        <a:bodyPr/>
        <a:lstStyle/>
        <a:p>
          <a:endParaRPr lang="en-US"/>
        </a:p>
      </dgm:t>
    </dgm:pt>
    <dgm:pt modelId="{E3F0634E-9162-E34C-BE7B-619956D1DFCC}" type="pres">
      <dgm:prSet presAssocID="{1BEEAAEB-4D85-46EB-B62D-80C13785CEEF}" presName="vert0" presStyleCnt="0">
        <dgm:presLayoutVars>
          <dgm:dir/>
          <dgm:animOne val="branch"/>
          <dgm:animLvl val="lvl"/>
        </dgm:presLayoutVars>
      </dgm:prSet>
      <dgm:spPr/>
    </dgm:pt>
    <dgm:pt modelId="{02FA44D3-7587-1D42-B029-8C76CF93F6F3}" type="pres">
      <dgm:prSet presAssocID="{D16C7E12-55D1-45CF-860E-9F84E2DDE1A3}" presName="thickLine" presStyleLbl="alignNode1" presStyleIdx="0" presStyleCnt="5"/>
      <dgm:spPr/>
    </dgm:pt>
    <dgm:pt modelId="{F480DEC5-2D8B-5D42-BCE7-40ECEF44E988}" type="pres">
      <dgm:prSet presAssocID="{D16C7E12-55D1-45CF-860E-9F84E2DDE1A3}" presName="horz1" presStyleCnt="0"/>
      <dgm:spPr/>
    </dgm:pt>
    <dgm:pt modelId="{F1A9CB72-1FF3-0449-AAF5-E51CEF3461AD}" type="pres">
      <dgm:prSet presAssocID="{D16C7E12-55D1-45CF-860E-9F84E2DDE1A3}" presName="tx1" presStyleLbl="revTx" presStyleIdx="0" presStyleCnt="5"/>
      <dgm:spPr/>
    </dgm:pt>
    <dgm:pt modelId="{722A83F8-AFBB-E245-8FCE-1C382F125F96}" type="pres">
      <dgm:prSet presAssocID="{D16C7E12-55D1-45CF-860E-9F84E2DDE1A3}" presName="vert1" presStyleCnt="0"/>
      <dgm:spPr/>
    </dgm:pt>
    <dgm:pt modelId="{3105F843-02B7-3640-9B8E-E25A88AAC4B1}" type="pres">
      <dgm:prSet presAssocID="{93F447F2-72E8-49C5-841B-2512A7E43C4A}" presName="thickLine" presStyleLbl="alignNode1" presStyleIdx="1" presStyleCnt="5"/>
      <dgm:spPr/>
    </dgm:pt>
    <dgm:pt modelId="{BA860F6D-9444-9748-AAA5-84B035B168EA}" type="pres">
      <dgm:prSet presAssocID="{93F447F2-72E8-49C5-841B-2512A7E43C4A}" presName="horz1" presStyleCnt="0"/>
      <dgm:spPr/>
    </dgm:pt>
    <dgm:pt modelId="{951D62AD-0AC3-B04B-880B-6ED3B16F7584}" type="pres">
      <dgm:prSet presAssocID="{93F447F2-72E8-49C5-841B-2512A7E43C4A}" presName="tx1" presStyleLbl="revTx" presStyleIdx="1" presStyleCnt="5"/>
      <dgm:spPr/>
    </dgm:pt>
    <dgm:pt modelId="{EE14727E-8E59-4048-9910-C4C38DC8EABC}" type="pres">
      <dgm:prSet presAssocID="{93F447F2-72E8-49C5-841B-2512A7E43C4A}" presName="vert1" presStyleCnt="0"/>
      <dgm:spPr/>
    </dgm:pt>
    <dgm:pt modelId="{3346F1DA-B05A-9F43-B6EB-1C87105C6A38}" type="pres">
      <dgm:prSet presAssocID="{E03AEB41-ECEF-4CA2-A78F-1408FDD0A26E}" presName="thickLine" presStyleLbl="alignNode1" presStyleIdx="2" presStyleCnt="5"/>
      <dgm:spPr/>
    </dgm:pt>
    <dgm:pt modelId="{4720B028-76D7-624C-A6A4-67311E6B9423}" type="pres">
      <dgm:prSet presAssocID="{E03AEB41-ECEF-4CA2-A78F-1408FDD0A26E}" presName="horz1" presStyleCnt="0"/>
      <dgm:spPr/>
    </dgm:pt>
    <dgm:pt modelId="{A62267A9-3445-4D40-B5F2-8D5308178CF8}" type="pres">
      <dgm:prSet presAssocID="{E03AEB41-ECEF-4CA2-A78F-1408FDD0A26E}" presName="tx1" presStyleLbl="revTx" presStyleIdx="2" presStyleCnt="5"/>
      <dgm:spPr/>
    </dgm:pt>
    <dgm:pt modelId="{6393707A-58E7-204C-B02B-A7EC2ADFB375}" type="pres">
      <dgm:prSet presAssocID="{E03AEB41-ECEF-4CA2-A78F-1408FDD0A26E}" presName="vert1" presStyleCnt="0"/>
      <dgm:spPr/>
    </dgm:pt>
    <dgm:pt modelId="{43D08915-EC35-FD4E-8622-43F63EFDB0B9}" type="pres">
      <dgm:prSet presAssocID="{8A13C423-1968-4855-BD1F-8532A8B9E013}" presName="thickLine" presStyleLbl="alignNode1" presStyleIdx="3" presStyleCnt="5"/>
      <dgm:spPr/>
    </dgm:pt>
    <dgm:pt modelId="{2FD9637D-DD43-A64F-B8A7-61AC6CDCD49C}" type="pres">
      <dgm:prSet presAssocID="{8A13C423-1968-4855-BD1F-8532A8B9E013}" presName="horz1" presStyleCnt="0"/>
      <dgm:spPr/>
    </dgm:pt>
    <dgm:pt modelId="{5AA5AD3E-A520-044D-9BD3-767938AAC901}" type="pres">
      <dgm:prSet presAssocID="{8A13C423-1968-4855-BD1F-8532A8B9E013}" presName="tx1" presStyleLbl="revTx" presStyleIdx="3" presStyleCnt="5"/>
      <dgm:spPr/>
    </dgm:pt>
    <dgm:pt modelId="{F4F16E8B-D82A-D44B-8CE5-B36A8EC5BDFD}" type="pres">
      <dgm:prSet presAssocID="{8A13C423-1968-4855-BD1F-8532A8B9E013}" presName="vert1" presStyleCnt="0"/>
      <dgm:spPr/>
    </dgm:pt>
    <dgm:pt modelId="{9326F6AC-1E29-8C45-BECA-4D25A725F124}" type="pres">
      <dgm:prSet presAssocID="{9544BE61-104F-4C2B-8355-716756AC38D2}" presName="thickLine" presStyleLbl="alignNode1" presStyleIdx="4" presStyleCnt="5"/>
      <dgm:spPr/>
    </dgm:pt>
    <dgm:pt modelId="{5F77AEE3-B456-F442-B2EF-D4ACC2EF5B24}" type="pres">
      <dgm:prSet presAssocID="{9544BE61-104F-4C2B-8355-716756AC38D2}" presName="horz1" presStyleCnt="0"/>
      <dgm:spPr/>
    </dgm:pt>
    <dgm:pt modelId="{3BBF43DB-6C97-BF4C-A68E-E060C96E2799}" type="pres">
      <dgm:prSet presAssocID="{9544BE61-104F-4C2B-8355-716756AC38D2}" presName="tx1" presStyleLbl="revTx" presStyleIdx="4" presStyleCnt="5"/>
      <dgm:spPr/>
    </dgm:pt>
    <dgm:pt modelId="{D4BC5A74-A2E7-B145-9286-9441640EFD44}" type="pres">
      <dgm:prSet presAssocID="{9544BE61-104F-4C2B-8355-716756AC38D2}" presName="vert1" presStyleCnt="0"/>
      <dgm:spPr/>
    </dgm:pt>
  </dgm:ptLst>
  <dgm:cxnLst>
    <dgm:cxn modelId="{0501FD07-544C-4583-B71E-22982C96AC64}" srcId="{1BEEAAEB-4D85-46EB-B62D-80C13785CEEF}" destId="{E03AEB41-ECEF-4CA2-A78F-1408FDD0A26E}" srcOrd="2" destOrd="0" parTransId="{43442D18-B9C9-4128-9612-D6E924DB03BA}" sibTransId="{B67AF11F-B56B-4B1E-AFC3-131F9AE4C021}"/>
    <dgm:cxn modelId="{CA3D0824-D586-FA40-8BCB-08F95F93981C}" type="presOf" srcId="{E03AEB41-ECEF-4CA2-A78F-1408FDD0A26E}" destId="{A62267A9-3445-4D40-B5F2-8D5308178CF8}" srcOrd="0" destOrd="0" presId="urn:microsoft.com/office/officeart/2008/layout/LinedList"/>
    <dgm:cxn modelId="{445F1435-01FA-8344-909B-783EEC2884A1}" type="presOf" srcId="{9544BE61-104F-4C2B-8355-716756AC38D2}" destId="{3BBF43DB-6C97-BF4C-A68E-E060C96E2799}" srcOrd="0" destOrd="0" presId="urn:microsoft.com/office/officeart/2008/layout/LinedList"/>
    <dgm:cxn modelId="{4F525A75-5D6A-1E45-839F-28BC5B7D841B}" type="presOf" srcId="{93F447F2-72E8-49C5-841B-2512A7E43C4A}" destId="{951D62AD-0AC3-B04B-880B-6ED3B16F7584}" srcOrd="0" destOrd="0" presId="urn:microsoft.com/office/officeart/2008/layout/LinedList"/>
    <dgm:cxn modelId="{2579F889-0D41-40C4-9E40-5C68BB255AA9}" srcId="{1BEEAAEB-4D85-46EB-B62D-80C13785CEEF}" destId="{93F447F2-72E8-49C5-841B-2512A7E43C4A}" srcOrd="1" destOrd="0" parTransId="{0F3FB680-F108-4E23-9FF9-3332F33D2DD1}" sibTransId="{828F9F24-D58F-433F-9371-4FAC077BD542}"/>
    <dgm:cxn modelId="{10EE11A8-70C3-4693-BA5A-CDC351EBFFCE}" srcId="{1BEEAAEB-4D85-46EB-B62D-80C13785CEEF}" destId="{8A13C423-1968-4855-BD1F-8532A8B9E013}" srcOrd="3" destOrd="0" parTransId="{2B6A8F00-2098-426C-B103-31BDDB154FB4}" sibTransId="{A5B2BB1E-D7AF-4467-ACC9-BC4DCA4CD62F}"/>
    <dgm:cxn modelId="{959961B3-45BD-F142-B4C3-D711EE0BF3F5}" type="presOf" srcId="{D16C7E12-55D1-45CF-860E-9F84E2DDE1A3}" destId="{F1A9CB72-1FF3-0449-AAF5-E51CEF3461AD}" srcOrd="0" destOrd="0" presId="urn:microsoft.com/office/officeart/2008/layout/LinedList"/>
    <dgm:cxn modelId="{C89BE6BF-05B7-4F3C-9D9E-234A0EFAC39D}" srcId="{1BEEAAEB-4D85-46EB-B62D-80C13785CEEF}" destId="{9544BE61-104F-4C2B-8355-716756AC38D2}" srcOrd="4" destOrd="0" parTransId="{A3B057C4-C967-4619-B01E-1DF5F4B559F2}" sibTransId="{FCF080D8-452C-4165-949E-907D66176406}"/>
    <dgm:cxn modelId="{790F99D1-E82E-B44A-B4C1-4732C75824A0}" type="presOf" srcId="{1BEEAAEB-4D85-46EB-B62D-80C13785CEEF}" destId="{E3F0634E-9162-E34C-BE7B-619956D1DFCC}" srcOrd="0" destOrd="0" presId="urn:microsoft.com/office/officeart/2008/layout/LinedList"/>
    <dgm:cxn modelId="{AF83B4F3-42C3-4257-87EE-7CB8F905494D}" srcId="{1BEEAAEB-4D85-46EB-B62D-80C13785CEEF}" destId="{D16C7E12-55D1-45CF-860E-9F84E2DDE1A3}" srcOrd="0" destOrd="0" parTransId="{C9134445-1293-4078-9DD2-5ACE435FFA29}" sibTransId="{EAC7D95F-6A87-44BC-8791-B5834F844A96}"/>
    <dgm:cxn modelId="{C73594F7-1343-AC43-ADEB-26657A07216F}" type="presOf" srcId="{8A13C423-1968-4855-BD1F-8532A8B9E013}" destId="{5AA5AD3E-A520-044D-9BD3-767938AAC901}" srcOrd="0" destOrd="0" presId="urn:microsoft.com/office/officeart/2008/layout/LinedList"/>
    <dgm:cxn modelId="{A63F5B16-19BA-FB48-9253-EA6AE22D06D5}" type="presParOf" srcId="{E3F0634E-9162-E34C-BE7B-619956D1DFCC}" destId="{02FA44D3-7587-1D42-B029-8C76CF93F6F3}" srcOrd="0" destOrd="0" presId="urn:microsoft.com/office/officeart/2008/layout/LinedList"/>
    <dgm:cxn modelId="{CA21497A-7FA3-D848-B368-82704F91CF2B}" type="presParOf" srcId="{E3F0634E-9162-E34C-BE7B-619956D1DFCC}" destId="{F480DEC5-2D8B-5D42-BCE7-40ECEF44E988}" srcOrd="1" destOrd="0" presId="urn:microsoft.com/office/officeart/2008/layout/LinedList"/>
    <dgm:cxn modelId="{9C3EC4A7-3BFE-5B40-976E-5D650BB3E1F6}" type="presParOf" srcId="{F480DEC5-2D8B-5D42-BCE7-40ECEF44E988}" destId="{F1A9CB72-1FF3-0449-AAF5-E51CEF3461AD}" srcOrd="0" destOrd="0" presId="urn:microsoft.com/office/officeart/2008/layout/LinedList"/>
    <dgm:cxn modelId="{2AB722B9-DE3F-3D4B-B347-63A1D6CDEA7D}" type="presParOf" srcId="{F480DEC5-2D8B-5D42-BCE7-40ECEF44E988}" destId="{722A83F8-AFBB-E245-8FCE-1C382F125F96}" srcOrd="1" destOrd="0" presId="urn:microsoft.com/office/officeart/2008/layout/LinedList"/>
    <dgm:cxn modelId="{60ADE5D9-C218-2040-8816-63C7CD82640C}" type="presParOf" srcId="{E3F0634E-9162-E34C-BE7B-619956D1DFCC}" destId="{3105F843-02B7-3640-9B8E-E25A88AAC4B1}" srcOrd="2" destOrd="0" presId="urn:microsoft.com/office/officeart/2008/layout/LinedList"/>
    <dgm:cxn modelId="{45CF0AF9-E543-454B-BE1B-B2F6F0C287BF}" type="presParOf" srcId="{E3F0634E-9162-E34C-BE7B-619956D1DFCC}" destId="{BA860F6D-9444-9748-AAA5-84B035B168EA}" srcOrd="3" destOrd="0" presId="urn:microsoft.com/office/officeart/2008/layout/LinedList"/>
    <dgm:cxn modelId="{9E391012-C25D-7D42-9CF9-94D76E4BD80D}" type="presParOf" srcId="{BA860F6D-9444-9748-AAA5-84B035B168EA}" destId="{951D62AD-0AC3-B04B-880B-6ED3B16F7584}" srcOrd="0" destOrd="0" presId="urn:microsoft.com/office/officeart/2008/layout/LinedList"/>
    <dgm:cxn modelId="{F82AEC65-02AF-2E4E-A26A-DB9559D37FF0}" type="presParOf" srcId="{BA860F6D-9444-9748-AAA5-84B035B168EA}" destId="{EE14727E-8E59-4048-9910-C4C38DC8EABC}" srcOrd="1" destOrd="0" presId="urn:microsoft.com/office/officeart/2008/layout/LinedList"/>
    <dgm:cxn modelId="{F8D47F51-D6CA-7442-80CD-53B0DDF74550}" type="presParOf" srcId="{E3F0634E-9162-E34C-BE7B-619956D1DFCC}" destId="{3346F1DA-B05A-9F43-B6EB-1C87105C6A38}" srcOrd="4" destOrd="0" presId="urn:microsoft.com/office/officeart/2008/layout/LinedList"/>
    <dgm:cxn modelId="{7F434C6B-1918-CA4F-BFC1-F6202D3EDC95}" type="presParOf" srcId="{E3F0634E-9162-E34C-BE7B-619956D1DFCC}" destId="{4720B028-76D7-624C-A6A4-67311E6B9423}" srcOrd="5" destOrd="0" presId="urn:microsoft.com/office/officeart/2008/layout/LinedList"/>
    <dgm:cxn modelId="{D23F30EF-48E7-D643-8E52-4E47B7F99214}" type="presParOf" srcId="{4720B028-76D7-624C-A6A4-67311E6B9423}" destId="{A62267A9-3445-4D40-B5F2-8D5308178CF8}" srcOrd="0" destOrd="0" presId="urn:microsoft.com/office/officeart/2008/layout/LinedList"/>
    <dgm:cxn modelId="{082602FA-B5DB-3F44-AA8F-D743FCDBB29D}" type="presParOf" srcId="{4720B028-76D7-624C-A6A4-67311E6B9423}" destId="{6393707A-58E7-204C-B02B-A7EC2ADFB375}" srcOrd="1" destOrd="0" presId="urn:microsoft.com/office/officeart/2008/layout/LinedList"/>
    <dgm:cxn modelId="{3996243D-3F45-2441-80E5-E3DF74E201F3}" type="presParOf" srcId="{E3F0634E-9162-E34C-BE7B-619956D1DFCC}" destId="{43D08915-EC35-FD4E-8622-43F63EFDB0B9}" srcOrd="6" destOrd="0" presId="urn:microsoft.com/office/officeart/2008/layout/LinedList"/>
    <dgm:cxn modelId="{A0C1D2ED-F676-5444-8921-B910A0AF1566}" type="presParOf" srcId="{E3F0634E-9162-E34C-BE7B-619956D1DFCC}" destId="{2FD9637D-DD43-A64F-B8A7-61AC6CDCD49C}" srcOrd="7" destOrd="0" presId="urn:microsoft.com/office/officeart/2008/layout/LinedList"/>
    <dgm:cxn modelId="{AD30C87A-7245-FC4E-BE9C-82084A9C4988}" type="presParOf" srcId="{2FD9637D-DD43-A64F-B8A7-61AC6CDCD49C}" destId="{5AA5AD3E-A520-044D-9BD3-767938AAC901}" srcOrd="0" destOrd="0" presId="urn:microsoft.com/office/officeart/2008/layout/LinedList"/>
    <dgm:cxn modelId="{8998335D-B430-9848-81B2-D609783C77DF}" type="presParOf" srcId="{2FD9637D-DD43-A64F-B8A7-61AC6CDCD49C}" destId="{F4F16E8B-D82A-D44B-8CE5-B36A8EC5BDFD}" srcOrd="1" destOrd="0" presId="urn:microsoft.com/office/officeart/2008/layout/LinedList"/>
    <dgm:cxn modelId="{6CD86A6E-7B86-2C40-B490-BFB7BAE1D0A6}" type="presParOf" srcId="{E3F0634E-9162-E34C-BE7B-619956D1DFCC}" destId="{9326F6AC-1E29-8C45-BECA-4D25A725F124}" srcOrd="8" destOrd="0" presId="urn:microsoft.com/office/officeart/2008/layout/LinedList"/>
    <dgm:cxn modelId="{9371F628-1B9E-C44A-8B56-99464F7615AE}" type="presParOf" srcId="{E3F0634E-9162-E34C-BE7B-619956D1DFCC}" destId="{5F77AEE3-B456-F442-B2EF-D4ACC2EF5B24}" srcOrd="9" destOrd="0" presId="urn:microsoft.com/office/officeart/2008/layout/LinedList"/>
    <dgm:cxn modelId="{CADEA65E-36DF-1B47-88F3-D68D708C87AC}" type="presParOf" srcId="{5F77AEE3-B456-F442-B2EF-D4ACC2EF5B24}" destId="{3BBF43DB-6C97-BF4C-A68E-E060C96E2799}" srcOrd="0" destOrd="0" presId="urn:microsoft.com/office/officeart/2008/layout/LinedList"/>
    <dgm:cxn modelId="{2B7D330D-E1C0-F842-98A6-1189CAD726C3}" type="presParOf" srcId="{5F77AEE3-B456-F442-B2EF-D4ACC2EF5B24}" destId="{D4BC5A74-A2E7-B145-9286-9441640EFD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44D3-7587-1D42-B029-8C76CF93F6F3}">
      <dsp:nvSpPr>
        <dsp:cNvPr id="0" name=""/>
        <dsp:cNvSpPr/>
      </dsp:nvSpPr>
      <dsp:spPr>
        <a:xfrm>
          <a:off x="0" y="41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9CB72-1FF3-0449-AAF5-E51CEF3461AD}">
      <dsp:nvSpPr>
        <dsp:cNvPr id="0" name=""/>
        <dsp:cNvSpPr/>
      </dsp:nvSpPr>
      <dsp:spPr>
        <a:xfrm>
          <a:off x="0" y="414"/>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Open Sans" panose="020B0606030504020204" pitchFamily="34" charset="0"/>
              <a:ea typeface="Open Sans" panose="020B0606030504020204" pitchFamily="34" charset="0"/>
              <a:cs typeface="Open Sans" panose="020B0606030504020204" pitchFamily="34" charset="0"/>
            </a:rPr>
            <a:t>RESULTS: Who We Are &amp; Why We Advocate</a:t>
          </a:r>
        </a:p>
      </dsp:txBody>
      <dsp:txXfrm>
        <a:off x="0" y="414"/>
        <a:ext cx="8229600" cy="678728"/>
      </dsp:txXfrm>
    </dsp:sp>
    <dsp:sp modelId="{3105F843-02B7-3640-9B8E-E25A88AAC4B1}">
      <dsp:nvSpPr>
        <dsp:cNvPr id="0" name=""/>
        <dsp:cNvSpPr/>
      </dsp:nvSpPr>
      <dsp:spPr>
        <a:xfrm>
          <a:off x="0" y="679143"/>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D62AD-0AC3-B04B-880B-6ED3B16F7584}">
      <dsp:nvSpPr>
        <dsp:cNvPr id="0" name=""/>
        <dsp:cNvSpPr/>
      </dsp:nvSpPr>
      <dsp:spPr>
        <a:xfrm>
          <a:off x="0" y="679143"/>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Open Sans" panose="020B0606030504020204" pitchFamily="34" charset="0"/>
              <a:ea typeface="Open Sans" panose="020B0606030504020204" pitchFamily="34" charset="0"/>
              <a:cs typeface="Open Sans" panose="020B0606030504020204" pitchFamily="34" charset="0"/>
            </a:rPr>
            <a:t>Strategy: Actions that Make a Difference</a:t>
          </a:r>
        </a:p>
      </dsp:txBody>
      <dsp:txXfrm>
        <a:off x="0" y="679143"/>
        <a:ext cx="8229600" cy="678728"/>
      </dsp:txXfrm>
    </dsp:sp>
    <dsp:sp modelId="{3346F1DA-B05A-9F43-B6EB-1C87105C6A38}">
      <dsp:nvSpPr>
        <dsp:cNvPr id="0" name=""/>
        <dsp:cNvSpPr/>
      </dsp:nvSpPr>
      <dsp:spPr>
        <a:xfrm>
          <a:off x="0" y="135787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2267A9-3445-4D40-B5F2-8D5308178CF8}">
      <dsp:nvSpPr>
        <dsp:cNvPr id="0" name=""/>
        <dsp:cNvSpPr/>
      </dsp:nvSpPr>
      <dsp:spPr>
        <a:xfrm>
          <a:off x="0" y="1357871"/>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Open Sans" panose="020B0606030504020204" pitchFamily="34" charset="0"/>
              <a:ea typeface="Open Sans" panose="020B0606030504020204" pitchFamily="34" charset="0"/>
              <a:cs typeface="Open Sans" panose="020B0606030504020204" pitchFamily="34" charset="0"/>
            </a:rPr>
            <a:t>2020 Issues &amp; RESULTS COVID-19 Response</a:t>
          </a:r>
        </a:p>
      </dsp:txBody>
      <dsp:txXfrm>
        <a:off x="0" y="1357871"/>
        <a:ext cx="8229600" cy="678728"/>
      </dsp:txXfrm>
    </dsp:sp>
    <dsp:sp modelId="{43D08915-EC35-FD4E-8622-43F63EFDB0B9}">
      <dsp:nvSpPr>
        <dsp:cNvPr id="0" name=""/>
        <dsp:cNvSpPr/>
      </dsp:nvSpPr>
      <dsp:spPr>
        <a:xfrm>
          <a:off x="0" y="203660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A5AD3E-A520-044D-9BD3-767938AAC901}">
      <dsp:nvSpPr>
        <dsp:cNvPr id="0" name=""/>
        <dsp:cNvSpPr/>
      </dsp:nvSpPr>
      <dsp:spPr>
        <a:xfrm>
          <a:off x="0" y="2036600"/>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Open Sans" panose="020B0606030504020204" pitchFamily="34" charset="0"/>
              <a:ea typeface="Open Sans" panose="020B0606030504020204" pitchFamily="34" charset="0"/>
              <a:cs typeface="Open Sans" panose="020B0606030504020204" pitchFamily="34" charset="0"/>
            </a:rPr>
            <a:t>Basic Advocacy Skills &amp; Other Support</a:t>
          </a:r>
        </a:p>
      </dsp:txBody>
      <dsp:txXfrm>
        <a:off x="0" y="2036600"/>
        <a:ext cx="8229600" cy="678728"/>
      </dsp:txXfrm>
    </dsp:sp>
    <dsp:sp modelId="{9326F6AC-1E29-8C45-BECA-4D25A725F124}">
      <dsp:nvSpPr>
        <dsp:cNvPr id="0" name=""/>
        <dsp:cNvSpPr/>
      </dsp:nvSpPr>
      <dsp:spPr>
        <a:xfrm>
          <a:off x="0" y="271532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F43DB-6C97-BF4C-A68E-E060C96E2799}">
      <dsp:nvSpPr>
        <dsp:cNvPr id="0" name=""/>
        <dsp:cNvSpPr/>
      </dsp:nvSpPr>
      <dsp:spPr>
        <a:xfrm>
          <a:off x="0" y="2715328"/>
          <a:ext cx="8229600" cy="67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Open Sans" panose="020B0606030504020204" pitchFamily="34" charset="0"/>
              <a:ea typeface="Open Sans" panose="020B0606030504020204" pitchFamily="34" charset="0"/>
              <a:cs typeface="Open Sans" panose="020B0606030504020204" pitchFamily="34" charset="0"/>
            </a:rPr>
            <a:t>Connecting in your Community</a:t>
          </a:r>
        </a:p>
      </dsp:txBody>
      <dsp:txXfrm>
        <a:off x="0" y="2715328"/>
        <a:ext cx="8229600" cy="6787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dirty="0">
                <a:solidFill>
                  <a:schemeClr val="bg1"/>
                </a:solidFill>
              </a:rPr>
              <a:t>/</a:t>
            </a:r>
            <a:r>
              <a:rPr lang="en-US" b="1" baseline="0" dirty="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dirty="0">
                <a:solidFill>
                  <a:schemeClr val="bg1"/>
                </a:solidFill>
              </a:rPr>
              <a:t>@</a:t>
            </a:r>
            <a:r>
              <a:rPr lang="en-US" b="1" baseline="0" dirty="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dirty="0">
                <a:solidFill>
                  <a:schemeClr val="bg1"/>
                </a:solidFill>
              </a:rPr>
              <a:t>@</a:t>
            </a:r>
            <a:r>
              <a:rPr lang="en-US" b="1" baseline="0" dirty="0">
                <a:solidFill>
                  <a:schemeClr val="bg1"/>
                </a:solidFill>
              </a:rPr>
              <a:t>voices4results</a:t>
            </a:r>
            <a:endParaRPr lang="en-US" b="1" dirty="0">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dirty="0">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4"/>
            <a:ext cx="7772400" cy="1021556"/>
          </a:xfrm>
        </p:spPr>
        <p:txBody>
          <a:bodyPr anchor="t"/>
          <a:lstStyle>
            <a:lvl1pPr algn="l">
              <a:defRPr sz="4000" b="0" cap="all">
                <a:solidFill>
                  <a:schemeClr val="tx1"/>
                </a:solidFill>
              </a:defRPr>
            </a:lvl1pPr>
          </a:lstStyle>
          <a:p>
            <a:r>
              <a:rPr lang="en-US" dirty="0"/>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dirty="0"/>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10/1/20</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10/1/20</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10/1/20</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10/1/20</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10/1/20</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858691" y="80916"/>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10/1/20</a:t>
            </a:fld>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results.org/volunteers/congressional-scorecard/" TargetMode="External"/><Relationship Id="rId2" Type="http://schemas.openxmlformats.org/officeDocument/2006/relationships/hyperlink" Target="https://results.org/volunteers/action-center/legislator-lookup/?vvsrc=%2fAddress"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mailto:results@results.org"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FA1CC-5989-C54B-B789-DC1B208336D6}"/>
              </a:ext>
            </a:extLst>
          </p:cNvPr>
          <p:cNvSpPr txBox="1"/>
          <p:nvPr/>
        </p:nvSpPr>
        <p:spPr>
          <a:xfrm>
            <a:off x="1480088" y="3897823"/>
            <a:ext cx="6183824" cy="523220"/>
          </a:xfrm>
          <a:prstGeom prst="rect">
            <a:avLst/>
          </a:prstGeom>
          <a:noFill/>
        </p:spPr>
        <p:txBody>
          <a:bodyPr wrap="squar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to RESULTS!</a:t>
            </a:r>
          </a:p>
        </p:txBody>
      </p:sp>
    </p:spTree>
    <p:extLst>
      <p:ext uri="{BB962C8B-B14F-4D97-AF65-F5344CB8AC3E}">
        <p14:creationId xmlns:p14="http://schemas.microsoft.com/office/powerpoint/2010/main" val="151582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F5D6-9106-8944-9CAC-FE1593CB95B2}"/>
              </a:ext>
            </a:extLst>
          </p:cNvPr>
          <p:cNvSpPr>
            <a:spLocks noGrp="1"/>
          </p:cNvSpPr>
          <p:nvPr>
            <p:ph type="title"/>
          </p:nvPr>
        </p:nvSpPr>
        <p:spPr>
          <a:xfrm>
            <a:off x="304800" y="74546"/>
            <a:ext cx="7401491" cy="857250"/>
          </a:xfrm>
        </p:spPr>
        <p:txBody>
          <a:bodyPr>
            <a:norm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Our Advocacy Strategy</a:t>
            </a:r>
          </a:p>
        </p:txBody>
      </p:sp>
      <p:sp>
        <p:nvSpPr>
          <p:cNvPr id="4" name="Content Placeholder 3">
            <a:extLst>
              <a:ext uri="{FF2B5EF4-FFF2-40B4-BE49-F238E27FC236}">
                <a16:creationId xmlns:a16="http://schemas.microsoft.com/office/drawing/2014/main" id="{1BF43BAC-B04B-7248-92C0-FD869292CC3A}"/>
              </a:ext>
            </a:extLst>
          </p:cNvPr>
          <p:cNvSpPr>
            <a:spLocks noGrp="1"/>
          </p:cNvSpPr>
          <p:nvPr>
            <p:ph sz="half" idx="2"/>
          </p:nvPr>
        </p:nvSpPr>
        <p:spPr>
          <a:xfrm>
            <a:off x="4648200" y="1063229"/>
            <a:ext cx="4038600" cy="3768900"/>
          </a:xfrm>
        </p:spPr>
        <p:txBody>
          <a:bodyPr>
            <a:normAutofit lnSpcReduction="10000"/>
          </a:bodyPr>
          <a:lstStyle/>
          <a:p>
            <a:pPr marL="0" indent="0" algn="r">
              <a:buNone/>
            </a:pPr>
            <a:r>
              <a:rPr lang="en-US" b="1" dirty="0">
                <a:latin typeface="Open Sans" panose="020B0606030504020204" pitchFamily="34" charset="0"/>
                <a:ea typeface="Open Sans" panose="020B0606030504020204" pitchFamily="34" charset="0"/>
                <a:cs typeface="Open Sans" panose="020B0606030504020204" pitchFamily="34" charset="0"/>
              </a:rPr>
              <a:t>Influence</a:t>
            </a:r>
          </a:p>
          <a:p>
            <a:pPr marL="0" indent="0" algn="r">
              <a:buNone/>
            </a:pPr>
            <a:endParaRPr lang="en-US" dirty="0"/>
          </a:p>
          <a:p>
            <a:pPr marL="0" indent="0" algn="ctr">
              <a:buNone/>
            </a:pPr>
            <a:endParaRPr lang="en-US" dirty="0"/>
          </a:p>
          <a:p>
            <a:pPr marL="0" indent="0" algn="ctr">
              <a:buNone/>
            </a:pPr>
            <a:endParaRPr lang="en-US" dirty="0"/>
          </a:p>
          <a:p>
            <a:pPr marL="0" indent="0" algn="ctr">
              <a:buNone/>
            </a:pPr>
            <a:r>
              <a:rPr lang="en-US" dirty="0">
                <a:latin typeface="Open Sans" panose="020B0606030504020204" pitchFamily="34" charset="0"/>
                <a:ea typeface="Open Sans" panose="020B0606030504020204" pitchFamily="34" charset="0"/>
                <a:cs typeface="Open Sans" panose="020B0606030504020204" pitchFamily="34" charset="0"/>
              </a:rPr>
              <a:t>Trust</a:t>
            </a:r>
          </a:p>
          <a:p>
            <a:pPr marL="0" indent="0" algn="ctr">
              <a:buNone/>
            </a:pPr>
            <a:endParaRPr lang="en-US" dirty="0"/>
          </a:p>
          <a:p>
            <a:pPr marL="0" indent="0" algn="ctr">
              <a:buNone/>
            </a:pPr>
            <a:endParaRPr lang="en-US" dirty="0"/>
          </a:p>
          <a:p>
            <a:pPr marL="0" indent="0">
              <a:buNone/>
            </a:pPr>
            <a:r>
              <a:rPr lang="en-US" b="1" dirty="0">
                <a:latin typeface="Open Sans" panose="020B0606030504020204" pitchFamily="34" charset="0"/>
                <a:ea typeface="Open Sans" panose="020B0606030504020204" pitchFamily="34" charset="0"/>
                <a:cs typeface="Open Sans" panose="020B0606030504020204" pitchFamily="34" charset="0"/>
              </a:rPr>
              <a:t>Relationships </a:t>
            </a:r>
          </a:p>
        </p:txBody>
      </p:sp>
      <p:pic>
        <p:nvPicPr>
          <p:cNvPr id="5" name="Content Placeholder 4" descr="A group of people sitting at a table using a computer&#10;&#10;Description automatically generated">
            <a:extLst>
              <a:ext uri="{FF2B5EF4-FFF2-40B4-BE49-F238E27FC236}">
                <a16:creationId xmlns:a16="http://schemas.microsoft.com/office/drawing/2014/main" id="{886A8FED-A224-1041-94E0-FE31021FB376}"/>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304800" y="939245"/>
            <a:ext cx="4038600" cy="2188660"/>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713256B9-B641-2547-BDB5-D6DE75E188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2773403"/>
            <a:ext cx="4038600" cy="2188660"/>
          </a:xfrm>
          <a:prstGeom prst="rect">
            <a:avLst/>
          </a:prstGeom>
        </p:spPr>
      </p:pic>
      <p:cxnSp>
        <p:nvCxnSpPr>
          <p:cNvPr id="9" name="Straight Arrow Connector 8">
            <a:extLst>
              <a:ext uri="{FF2B5EF4-FFF2-40B4-BE49-F238E27FC236}">
                <a16:creationId xmlns:a16="http://schemas.microsoft.com/office/drawing/2014/main" id="{95D57126-A7C5-8E4D-AA33-1FE789880F5B}"/>
              </a:ext>
            </a:extLst>
          </p:cNvPr>
          <p:cNvCxnSpPr>
            <a:cxnSpLocks/>
          </p:cNvCxnSpPr>
          <p:nvPr/>
        </p:nvCxnSpPr>
        <p:spPr>
          <a:xfrm flipV="1">
            <a:off x="5711687" y="3406843"/>
            <a:ext cx="571500" cy="909292"/>
          </a:xfrm>
          <a:prstGeom prst="straightConnector1">
            <a:avLst/>
          </a:prstGeom>
          <a:ln w="7302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A78C920-50DD-EC46-8714-1C554E076EBE}"/>
              </a:ext>
            </a:extLst>
          </p:cNvPr>
          <p:cNvCxnSpPr>
            <a:cxnSpLocks/>
          </p:cNvCxnSpPr>
          <p:nvPr/>
        </p:nvCxnSpPr>
        <p:spPr>
          <a:xfrm flipV="1">
            <a:off x="6667500" y="1780390"/>
            <a:ext cx="571500" cy="909292"/>
          </a:xfrm>
          <a:prstGeom prst="straightConnector1">
            <a:avLst/>
          </a:prstGeom>
          <a:ln w="73025">
            <a:solidFill>
              <a:schemeClr val="accent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526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62D9117-FD2D-F244-BB95-2A5C0AE7FA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5476"/>
            <a:ext cx="7687733" cy="5038024"/>
          </a:xfrm>
          <a:prstGeom prst="rect">
            <a:avLst/>
          </a:prstGeom>
          <a:ln w="12700">
            <a:miter lim="400000"/>
          </a:ln>
          <a:extLst>
            <a:ext uri="{C572A759-6A51-4108-AA02-DFA0A04FC94B}">
              <ma14:wrappingTextBoxFlag xmlns:ma14="http://schemas.microsoft.com/office/mac/drawingml/2011/main" xmlns="" val="1"/>
            </a:ext>
          </a:extLst>
        </p:spPr>
      </p:pic>
      <p:sp>
        <p:nvSpPr>
          <p:cNvPr id="3" name="Shape 232">
            <a:extLst>
              <a:ext uri="{FF2B5EF4-FFF2-40B4-BE49-F238E27FC236}">
                <a16:creationId xmlns:a16="http://schemas.microsoft.com/office/drawing/2014/main" id="{D10F048A-44B3-6C4A-9FC6-0892DDB88FC2}"/>
              </a:ext>
            </a:extLst>
          </p:cNvPr>
          <p:cNvSpPr txBox="1">
            <a:spLocks/>
          </p:cNvSpPr>
          <p:nvPr/>
        </p:nvSpPr>
        <p:spPr>
          <a:xfrm>
            <a:off x="6135319" y="3738683"/>
            <a:ext cx="2912535" cy="846667"/>
          </a:xfrm>
          <a:prstGeom prst="rect">
            <a:avLst/>
          </a:prstGeom>
        </p:spPr>
        <p:txBody>
          <a:bodyPr lIns="0" tIns="0" rIns="0" bIns="0">
            <a:normAutofit fontScale="52500" lnSpcReduction="20000"/>
          </a:bodyPr>
          <a:lstStyle>
            <a:lvl1pPr algn="ctr" defTabSz="352043" rtl="0" eaLnBrk="1" latinLnBrk="0" hangingPunct="1">
              <a:spcBef>
                <a:spcPct val="0"/>
              </a:spcBef>
              <a:buNone/>
              <a:defRPr sz="4466" kern="1200">
                <a:solidFill>
                  <a:srgbClr val="1C191A"/>
                </a:solidFill>
                <a:latin typeface="+mj-lt"/>
                <a:ea typeface="+mj-ea"/>
                <a:cs typeface="+mj-cs"/>
              </a:defRPr>
            </a:lvl1pPr>
          </a:lstStyle>
          <a:p>
            <a:r>
              <a:rPr lang="en-US" b="1" dirty="0">
                <a:solidFill>
                  <a:srgbClr val="E41034"/>
                </a:solidFill>
                <a:latin typeface="Open Sans" panose="020B0606030504020204" pitchFamily="34" charset="0"/>
                <a:ea typeface="Open Sans" panose="020B0606030504020204" pitchFamily="34" charset="0"/>
                <a:cs typeface="Open Sans" panose="020B0606030504020204" pitchFamily="34" charset="0"/>
              </a:rPr>
              <a:t>Actions that </a:t>
            </a:r>
          </a:p>
          <a:p>
            <a:r>
              <a:rPr lang="en-US" b="1" dirty="0">
                <a:solidFill>
                  <a:srgbClr val="E41034"/>
                </a:solidFill>
                <a:latin typeface="Open Sans" panose="020B0606030504020204" pitchFamily="34" charset="0"/>
                <a:ea typeface="Open Sans" panose="020B0606030504020204" pitchFamily="34" charset="0"/>
                <a:cs typeface="Open Sans" panose="020B0606030504020204" pitchFamily="34" charset="0"/>
              </a:rPr>
              <a:t>Make a Difference</a:t>
            </a:r>
          </a:p>
        </p:txBody>
      </p:sp>
      <p:sp>
        <p:nvSpPr>
          <p:cNvPr id="4" name="Rectangle 3">
            <a:extLst>
              <a:ext uri="{FF2B5EF4-FFF2-40B4-BE49-F238E27FC236}">
                <a16:creationId xmlns:a16="http://schemas.microsoft.com/office/drawing/2014/main" id="{00D37142-C0E4-674B-9FB2-FFCFD1A5A4DB}"/>
              </a:ext>
            </a:extLst>
          </p:cNvPr>
          <p:cNvSpPr/>
          <p:nvPr/>
        </p:nvSpPr>
        <p:spPr>
          <a:xfrm>
            <a:off x="140677" y="279075"/>
            <a:ext cx="7687733" cy="2739292"/>
          </a:xfrm>
          <a:prstGeom prst="rect">
            <a:avLst/>
          </a:prstGeom>
          <a:noFill/>
          <a:ln w="66675"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5" name="Shape 232">
            <a:extLst>
              <a:ext uri="{FF2B5EF4-FFF2-40B4-BE49-F238E27FC236}">
                <a16:creationId xmlns:a16="http://schemas.microsoft.com/office/drawing/2014/main" id="{DE6E580C-A373-CB4B-8D86-0AC3B04600F0}"/>
              </a:ext>
            </a:extLst>
          </p:cNvPr>
          <p:cNvSpPr txBox="1">
            <a:spLocks/>
          </p:cNvSpPr>
          <p:nvPr/>
        </p:nvSpPr>
        <p:spPr>
          <a:xfrm>
            <a:off x="6135318" y="4707970"/>
            <a:ext cx="2912535" cy="312910"/>
          </a:xfrm>
          <a:prstGeom prst="rect">
            <a:avLst/>
          </a:prstGeom>
        </p:spPr>
        <p:txBody>
          <a:bodyPr lIns="0" tIns="0" rIns="0" bIns="0">
            <a:normAutofit fontScale="97500"/>
          </a:bodyPr>
          <a:lstStyle>
            <a:lvl1pPr algn="ctr" defTabSz="352043" rtl="0" eaLnBrk="1" latinLnBrk="0" hangingPunct="1">
              <a:spcBef>
                <a:spcPct val="0"/>
              </a:spcBef>
              <a:buNone/>
              <a:defRPr sz="4466" kern="1200">
                <a:solidFill>
                  <a:srgbClr val="1C191A"/>
                </a:solidFill>
                <a:latin typeface="+mj-lt"/>
                <a:ea typeface="+mj-ea"/>
                <a:cs typeface="+mj-cs"/>
              </a:defRPr>
            </a:lvl1pPr>
          </a:lstStyle>
          <a:p>
            <a:r>
              <a:rPr lang="en-US" sz="1050" b="1" dirty="0">
                <a:solidFill>
                  <a:srgbClr val="E41034"/>
                </a:solidFill>
                <a:latin typeface="Open Sans" panose="020B0606030504020204" pitchFamily="34" charset="0"/>
                <a:ea typeface="Open Sans" panose="020B0606030504020204" pitchFamily="34" charset="0"/>
                <a:cs typeface="Open Sans" panose="020B0606030504020204" pitchFamily="34" charset="0"/>
              </a:rPr>
              <a:t>Congressional Management Foundation</a:t>
            </a:r>
          </a:p>
        </p:txBody>
      </p:sp>
    </p:spTree>
    <p:extLst>
      <p:ext uri="{BB962C8B-B14F-4D97-AF65-F5344CB8AC3E}">
        <p14:creationId xmlns:p14="http://schemas.microsoft.com/office/powerpoint/2010/main" val="284175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ma14="http://schemas.microsoft.com/office/mac/drawingml/2011/main" xmlns=""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RESULTS Campaigns</a:t>
            </a:r>
          </a:p>
        </p:txBody>
      </p:sp>
    </p:spTree>
    <p:extLst>
      <p:ext uri="{BB962C8B-B14F-4D97-AF65-F5344CB8AC3E}">
        <p14:creationId xmlns:p14="http://schemas.microsoft.com/office/powerpoint/2010/main" val="272016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5AD88-595B-FD4B-8049-7367CCD830F7}"/>
              </a:ext>
            </a:extLst>
          </p:cNvPr>
          <p:cNvPicPr>
            <a:picLocks noChangeAspect="1"/>
          </p:cNvPicPr>
          <p:nvPr/>
        </p:nvPicPr>
        <p:blipFill>
          <a:blip r:embed="rId2"/>
          <a:stretch>
            <a:fillRect/>
          </a:stretch>
        </p:blipFill>
        <p:spPr>
          <a:xfrm>
            <a:off x="123988" y="1293626"/>
            <a:ext cx="8736037" cy="987552"/>
          </a:xfrm>
          <a:prstGeom prst="rect">
            <a:avLst/>
          </a:prstGeom>
        </p:spPr>
      </p:pic>
      <p:sp>
        <p:nvSpPr>
          <p:cNvPr id="5" name="Title 1">
            <a:extLst>
              <a:ext uri="{FF2B5EF4-FFF2-40B4-BE49-F238E27FC236}">
                <a16:creationId xmlns:a16="http://schemas.microsoft.com/office/drawing/2014/main" id="{A05115FE-9C8A-C341-9E30-615755C6C13E}"/>
              </a:ext>
            </a:extLst>
          </p:cNvPr>
          <p:cNvSpPr>
            <a:spLocks noGrp="1"/>
          </p:cNvSpPr>
          <p:nvPr>
            <p:ph type="title"/>
          </p:nvPr>
        </p:nvSpPr>
        <p:spPr>
          <a:xfrm>
            <a:off x="190500" y="254450"/>
            <a:ext cx="7767251" cy="617838"/>
          </a:xfrm>
          <a:solidFill>
            <a:schemeClr val="bg1"/>
          </a:solidFill>
        </p:spPr>
        <p:txBody>
          <a:bodyPr>
            <a:no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Current Campaigns </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panose="020B0606030504020204" pitchFamily="34" charset="0"/>
                <a:ea typeface="Open Sans" panose="020B0606030504020204" pitchFamily="34" charset="0"/>
                <a:cs typeface="Open Sans" panose="020B0606030504020204" pitchFamily="34" charset="0"/>
              </a:rPr>
              <a:t>Addressing Coronavirus in U.S. and Globally</a:t>
            </a:r>
          </a:p>
        </p:txBody>
      </p:sp>
      <p:sp>
        <p:nvSpPr>
          <p:cNvPr id="7" name="TextBox 6">
            <a:extLst>
              <a:ext uri="{FF2B5EF4-FFF2-40B4-BE49-F238E27FC236}">
                <a16:creationId xmlns:a16="http://schemas.microsoft.com/office/drawing/2014/main" id="{B867729F-7202-874B-8368-47693A7BA5C3}"/>
              </a:ext>
            </a:extLst>
          </p:cNvPr>
          <p:cNvSpPr txBox="1"/>
          <p:nvPr/>
        </p:nvSpPr>
        <p:spPr>
          <a:xfrm>
            <a:off x="190500" y="2281178"/>
            <a:ext cx="8763000" cy="2554545"/>
          </a:xfrm>
          <a:prstGeom prst="rect">
            <a:avLst/>
          </a:prstGeom>
          <a:noFill/>
        </p:spPr>
        <p:txBody>
          <a:bodyPr wrap="square" rtlCol="0">
            <a:spAutoFit/>
          </a:bodyPr>
          <a:lstStyle/>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U.S. </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40+ million Americans have filed for unemployment</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Unemployment projected to stay at 10% through 2021</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1 in 3 Americans worried about keeping roof over head during a recession</a:t>
            </a: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Global</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Acute food insecurity could double by end of year (from 135 million to 265 million)</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People living with HIV/AIDS, TB, and other conditions risk not having access to life-saving care</a:t>
            </a:r>
          </a:p>
          <a:p>
            <a:pPr marL="285750" indent="-285750">
              <a:buFont typeface="Wingdings" pitchFamily="2" charset="2"/>
              <a:buChar char="q"/>
            </a:pPr>
            <a:r>
              <a:rPr lang="en-US" sz="1600" dirty="0">
                <a:latin typeface="Open Sans" panose="020B0606030504020204" pitchFamily="34" charset="0"/>
                <a:ea typeface="Open Sans" panose="020B0606030504020204" pitchFamily="34" charset="0"/>
                <a:cs typeface="Open Sans" panose="020B0606030504020204" pitchFamily="34" charset="0"/>
              </a:rPr>
              <a:t>95+% of world’s children affected by school closures</a:t>
            </a:r>
          </a:p>
        </p:txBody>
      </p:sp>
    </p:spTree>
    <p:extLst>
      <p:ext uri="{BB962C8B-B14F-4D97-AF65-F5344CB8AC3E}">
        <p14:creationId xmlns:p14="http://schemas.microsoft.com/office/powerpoint/2010/main" val="105097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icroscope, man, sign&#10;&#10;Description automatically generated">
            <a:extLst>
              <a:ext uri="{FF2B5EF4-FFF2-40B4-BE49-F238E27FC236}">
                <a16:creationId xmlns:a16="http://schemas.microsoft.com/office/drawing/2014/main" id="{D3450011-745F-0442-A055-8729EC5BBB4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2361582"/>
          </a:xfrm>
          <a:prstGeom prst="rect">
            <a:avLst/>
          </a:prstGeom>
        </p:spPr>
      </p:pic>
      <p:sp>
        <p:nvSpPr>
          <p:cNvPr id="6" name="TextBox 5">
            <a:extLst>
              <a:ext uri="{FF2B5EF4-FFF2-40B4-BE49-F238E27FC236}">
                <a16:creationId xmlns:a16="http://schemas.microsoft.com/office/drawing/2014/main" id="{B38E0F5D-32BE-904C-8720-52F6D1406262}"/>
              </a:ext>
            </a:extLst>
          </p:cNvPr>
          <p:cNvSpPr txBox="1"/>
          <p:nvPr/>
        </p:nvSpPr>
        <p:spPr>
          <a:xfrm>
            <a:off x="190500" y="1749399"/>
            <a:ext cx="8763000" cy="3200876"/>
          </a:xfrm>
          <a:prstGeom prst="rect">
            <a:avLst/>
          </a:prstGeom>
          <a:solidFill>
            <a:schemeClr val="bg1"/>
          </a:solid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RESULTS Policy Response</a:t>
            </a:r>
          </a:p>
          <a:p>
            <a:pPr marL="285750" indent="-285750">
              <a:buFont typeface="Arial" panose="020B0604020202020204" pitchFamily="34" charset="0"/>
              <a:buChar char="•"/>
            </a:pPr>
            <a:endParaRPr lang="en-US" sz="1600" b="1" dirty="0">
              <a:solidFill>
                <a:srgbClr val="E41034"/>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US PRIORITY</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Address needs of renters in the short and long term, prevent homelessness</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Ensure people can put food on the table &amp; address hunger (SNAP)</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Expand the EITC and CTC</a:t>
            </a:r>
          </a:p>
          <a:p>
            <a:pPr marL="742950" lvl="1" indent="-285750">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GLOBAL PRIORITY</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Step up fight against infectious diseases, specifically AIDS, TB, and malaria</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Ensure access to immunization for all</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Fight famine and malnutrition</a:t>
            </a:r>
          </a:p>
          <a:p>
            <a:pPr lvl="1"/>
            <a:endParaRPr lang="en-US" dirty="0"/>
          </a:p>
        </p:txBody>
      </p:sp>
    </p:spTree>
    <p:extLst>
      <p:ext uri="{BB962C8B-B14F-4D97-AF65-F5344CB8AC3E}">
        <p14:creationId xmlns:p14="http://schemas.microsoft.com/office/powerpoint/2010/main" val="2303793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30623C-D4BC-DA4B-B633-F78C39F81F7C}"/>
              </a:ext>
            </a:extLst>
          </p:cNvPr>
          <p:cNvSpPr/>
          <p:nvPr/>
        </p:nvSpPr>
        <p:spPr>
          <a:xfrm>
            <a:off x="11289" y="984641"/>
            <a:ext cx="4470400" cy="276999"/>
          </a:xfrm>
          <a:prstGeom prst="rect">
            <a:avLst/>
          </a:prstGeom>
        </p:spPr>
        <p:txBody>
          <a:bodyPr wrap="square">
            <a:spAutoFit/>
          </a:bodyPr>
          <a:lstStyle/>
          <a:p>
            <a:pPr algn="ctr"/>
            <a:r>
              <a:rPr lang="en-US" sz="1200" b="1" dirty="0" err="1">
                <a:solidFill>
                  <a:schemeClr val="accent1"/>
                </a:solidFill>
                <a:latin typeface="Open Sans" panose="020B0606030504020204"/>
              </a:rPr>
              <a:t>results.org</a:t>
            </a:r>
            <a:r>
              <a:rPr lang="en-US" sz="1200" b="1" dirty="0">
                <a:solidFill>
                  <a:schemeClr val="accent1"/>
                </a:solidFill>
                <a:latin typeface="Open Sans" panose="020B0606030504020204"/>
              </a:rPr>
              <a:t>/volunteers/national-webinars/</a:t>
            </a:r>
            <a:endParaRPr lang="en-US" sz="1200" dirty="0">
              <a:solidFill>
                <a:schemeClr val="accent1"/>
              </a:solidFill>
            </a:endParaRPr>
          </a:p>
        </p:txBody>
      </p:sp>
      <p:sp>
        <p:nvSpPr>
          <p:cNvPr id="11" name="Rectangle 10">
            <a:extLst>
              <a:ext uri="{FF2B5EF4-FFF2-40B4-BE49-F238E27FC236}">
                <a16:creationId xmlns:a16="http://schemas.microsoft.com/office/drawing/2014/main" id="{DC29DB46-764E-8F41-8AE0-D95280FB96A0}"/>
              </a:ext>
            </a:extLst>
          </p:cNvPr>
          <p:cNvSpPr/>
          <p:nvPr/>
        </p:nvSpPr>
        <p:spPr>
          <a:xfrm>
            <a:off x="238416" y="62339"/>
            <a:ext cx="4016146" cy="646331"/>
          </a:xfrm>
          <a:prstGeom prst="rect">
            <a:avLst/>
          </a:prstGeom>
        </p:spPr>
        <p:txBody>
          <a:bodyPr wrap="square">
            <a:spAutoFit/>
          </a:bodyPr>
          <a:lstStyle/>
          <a:p>
            <a:pPr algn="ctr"/>
            <a:r>
              <a:rPr lang="en-US" b="1" dirty="0">
                <a:solidFill>
                  <a:srgbClr val="201F1E"/>
                </a:solidFill>
                <a:latin typeface="Open Sans" panose="020B0606030504020204"/>
              </a:rPr>
              <a:t>Questions on our Campaigns?</a:t>
            </a:r>
          </a:p>
          <a:p>
            <a:pPr algn="ctr"/>
            <a:r>
              <a:rPr lang="en-US" b="1" dirty="0">
                <a:solidFill>
                  <a:srgbClr val="201F1E"/>
                </a:solidFill>
                <a:latin typeface="Open Sans" panose="020B0606030504020204"/>
              </a:rPr>
              <a:t>Listen to the RESULTS National Webinar</a:t>
            </a:r>
            <a:endParaRPr lang="en-US" dirty="0"/>
          </a:p>
        </p:txBody>
      </p:sp>
      <p:sp>
        <p:nvSpPr>
          <p:cNvPr id="15" name="Rectangle 14">
            <a:extLst>
              <a:ext uri="{FF2B5EF4-FFF2-40B4-BE49-F238E27FC236}">
                <a16:creationId xmlns:a16="http://schemas.microsoft.com/office/drawing/2014/main" id="{BF9ADBC5-A3B7-DE44-988D-0B4269282D2C}"/>
              </a:ext>
            </a:extLst>
          </p:cNvPr>
          <p:cNvSpPr/>
          <p:nvPr/>
        </p:nvSpPr>
        <p:spPr>
          <a:xfrm>
            <a:off x="4946002" y="1076974"/>
            <a:ext cx="2361865" cy="369332"/>
          </a:xfrm>
          <a:prstGeom prst="rect">
            <a:avLst/>
          </a:prstGeom>
        </p:spPr>
        <p:txBody>
          <a:bodyPr wrap="none">
            <a:spAutoFit/>
          </a:bodyPr>
          <a:lstStyle/>
          <a:p>
            <a:pPr algn="ctr"/>
            <a:r>
              <a:rPr lang="en-US" b="1" dirty="0">
                <a:solidFill>
                  <a:srgbClr val="201F1E"/>
                </a:solidFill>
                <a:latin typeface="Open Sans" panose="020B0606030504020204"/>
              </a:rPr>
              <a:t>Read the RESULTS Blog</a:t>
            </a:r>
            <a:endParaRPr lang="en-US" dirty="0"/>
          </a:p>
        </p:txBody>
      </p:sp>
      <p:pic>
        <p:nvPicPr>
          <p:cNvPr id="18" name="Picture 17" descr="A screenshot of a cell phone&#10;&#10;Description automatically generated">
            <a:extLst>
              <a:ext uri="{FF2B5EF4-FFF2-40B4-BE49-F238E27FC236}">
                <a16:creationId xmlns:a16="http://schemas.microsoft.com/office/drawing/2014/main" id="{061394F3-C135-6E47-8E29-08FB3F84F585}"/>
              </a:ext>
            </a:extLst>
          </p:cNvPr>
          <p:cNvPicPr>
            <a:picLocks noChangeAspect="1"/>
          </p:cNvPicPr>
          <p:nvPr/>
        </p:nvPicPr>
        <p:blipFill>
          <a:blip r:embed="rId2"/>
          <a:stretch>
            <a:fillRect/>
          </a:stretch>
        </p:blipFill>
        <p:spPr>
          <a:xfrm>
            <a:off x="4790644" y="1633601"/>
            <a:ext cx="2866027" cy="1729878"/>
          </a:xfrm>
          <a:prstGeom prst="rect">
            <a:avLst/>
          </a:prstGeom>
        </p:spPr>
      </p:pic>
      <p:pic>
        <p:nvPicPr>
          <p:cNvPr id="19" name="Picture 18">
            <a:extLst>
              <a:ext uri="{FF2B5EF4-FFF2-40B4-BE49-F238E27FC236}">
                <a16:creationId xmlns:a16="http://schemas.microsoft.com/office/drawing/2014/main" id="{C0DB973E-4716-4149-A328-49537EF29592}"/>
              </a:ext>
            </a:extLst>
          </p:cNvPr>
          <p:cNvPicPr>
            <a:picLocks noChangeAspect="1"/>
          </p:cNvPicPr>
          <p:nvPr/>
        </p:nvPicPr>
        <p:blipFill>
          <a:blip r:embed="rId3"/>
          <a:stretch>
            <a:fillRect/>
          </a:stretch>
        </p:blipFill>
        <p:spPr>
          <a:xfrm>
            <a:off x="6126935" y="2904963"/>
            <a:ext cx="2290564" cy="1857056"/>
          </a:xfrm>
          <a:prstGeom prst="rect">
            <a:avLst/>
          </a:prstGeom>
        </p:spPr>
      </p:pic>
      <p:pic>
        <p:nvPicPr>
          <p:cNvPr id="3" name="Picture 2">
            <a:extLst>
              <a:ext uri="{FF2B5EF4-FFF2-40B4-BE49-F238E27FC236}">
                <a16:creationId xmlns:a16="http://schemas.microsoft.com/office/drawing/2014/main" id="{889ED4A9-F43A-BE49-82E5-B953D230BC49}"/>
              </a:ext>
            </a:extLst>
          </p:cNvPr>
          <p:cNvPicPr>
            <a:picLocks noChangeAspect="1"/>
          </p:cNvPicPr>
          <p:nvPr/>
        </p:nvPicPr>
        <p:blipFill>
          <a:blip r:embed="rId4"/>
          <a:stretch>
            <a:fillRect/>
          </a:stretch>
        </p:blipFill>
        <p:spPr>
          <a:xfrm>
            <a:off x="337210" y="1418161"/>
            <a:ext cx="4016147" cy="3542545"/>
          </a:xfrm>
          <a:prstGeom prst="rect">
            <a:avLst/>
          </a:prstGeom>
        </p:spPr>
      </p:pic>
    </p:spTree>
    <p:extLst>
      <p:ext uri="{BB962C8B-B14F-4D97-AF65-F5344CB8AC3E}">
        <p14:creationId xmlns:p14="http://schemas.microsoft.com/office/powerpoint/2010/main" val="178573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B7B48CA3-5F29-6A43-A6DB-FA9970B477B0}"/>
              </a:ext>
            </a:extLst>
          </p:cNvPr>
          <p:cNvPicPr>
            <a:picLocks noChangeAspect="1"/>
          </p:cNvPicPr>
          <p:nvPr/>
        </p:nvPicPr>
        <p:blipFill>
          <a:blip r:embed="rId2"/>
          <a:stretch>
            <a:fillRect/>
          </a:stretch>
        </p:blipFill>
        <p:spPr>
          <a:xfrm>
            <a:off x="0" y="-139470"/>
            <a:ext cx="9222542" cy="5341389"/>
          </a:xfrm>
          <a:prstGeom prst="rect">
            <a:avLst/>
          </a:prstGeom>
        </p:spPr>
      </p:pic>
    </p:spTree>
    <p:extLst>
      <p:ext uri="{BB962C8B-B14F-4D97-AF65-F5344CB8AC3E}">
        <p14:creationId xmlns:p14="http://schemas.microsoft.com/office/powerpoint/2010/main" val="1373198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ma14="http://schemas.microsoft.com/office/mac/drawingml/2011/main" xmlns=""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Advocacy Skills</a:t>
            </a:r>
          </a:p>
        </p:txBody>
      </p:sp>
    </p:spTree>
    <p:extLst>
      <p:ext uri="{BB962C8B-B14F-4D97-AF65-F5344CB8AC3E}">
        <p14:creationId xmlns:p14="http://schemas.microsoft.com/office/powerpoint/2010/main" val="422855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3FDC2A4D-7018-B24D-8311-FB1B385D7FDE}"/>
              </a:ext>
            </a:extLst>
          </p:cNvPr>
          <p:cNvSpPr txBox="1">
            <a:spLocks/>
          </p:cNvSpPr>
          <p:nvPr/>
        </p:nvSpPr>
        <p:spPr>
          <a:xfrm>
            <a:off x="0" y="1354667"/>
            <a:ext cx="9144000" cy="1217083"/>
          </a:xfrm>
          <a:prstGeom prst="rect">
            <a:avLst/>
          </a:prstGeom>
          <a:solidFill>
            <a:schemeClr val="accent1"/>
          </a:solidFill>
        </p:spPr>
        <p:txBody>
          <a:bodyPr anchor="ctr">
            <a:normAutofit fontScale="45000" lnSpcReduction="200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endParaRPr lang="en-US" sz="597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defRPr sz="1800">
                <a:solidFill>
                  <a:srgbClr val="000000"/>
                </a:solidFill>
              </a:defRPr>
            </a:pPr>
            <a:r>
              <a:rPr lang="en-US" sz="6400" dirty="0">
                <a:solidFill>
                  <a:schemeClr val="bg1"/>
                </a:solidFill>
                <a:latin typeface="Open Sans" panose="020B0606030504020204" pitchFamily="34" charset="0"/>
                <a:ea typeface="Open Sans" panose="020B0606030504020204" pitchFamily="34" charset="0"/>
                <a:cs typeface="Open Sans" panose="020B0606030504020204" pitchFamily="34" charset="0"/>
              </a:rPr>
              <a:t>Who represents you? </a:t>
            </a:r>
          </a:p>
          <a:p>
            <a:pPr>
              <a:defRPr sz="1800">
                <a:solidFill>
                  <a:srgbClr val="000000"/>
                </a:solidFill>
              </a:defRPr>
            </a:pPr>
            <a:r>
              <a:rPr lang="en-US" sz="6400" dirty="0">
                <a:solidFill>
                  <a:schemeClr val="bg1"/>
                </a:solidFill>
                <a:latin typeface="Open Sans" panose="020B0606030504020204" pitchFamily="34" charset="0"/>
                <a:ea typeface="Open Sans" panose="020B0606030504020204" pitchFamily="34" charset="0"/>
                <a:cs typeface="Open Sans" panose="020B0606030504020204" pitchFamily="34" charset="0"/>
              </a:rPr>
              <a:t>Where do they stand on issues of poverty?</a:t>
            </a:r>
          </a:p>
          <a:p>
            <a:pPr>
              <a:defRPr sz="1800">
                <a:solidFill>
                  <a:srgbClr val="000000"/>
                </a:solidFill>
              </a:defRPr>
            </a:pPr>
            <a:endParaRPr lang="en-US" sz="5973" dirty="0">
              <a:solidFill>
                <a:schemeClr val="bg1"/>
              </a:solidFill>
              <a:latin typeface="+mn-lt"/>
            </a:endParaRPr>
          </a:p>
        </p:txBody>
      </p:sp>
      <p:sp>
        <p:nvSpPr>
          <p:cNvPr id="3" name="TextBox 2">
            <a:hlinkClick r:id="rId2"/>
            <a:extLst>
              <a:ext uri="{FF2B5EF4-FFF2-40B4-BE49-F238E27FC236}">
                <a16:creationId xmlns:a16="http://schemas.microsoft.com/office/drawing/2014/main" id="{7CD4595B-16C2-0A40-A476-64E341F5F9C6}"/>
              </a:ext>
            </a:extLst>
          </p:cNvPr>
          <p:cNvSpPr txBox="1"/>
          <p:nvPr/>
        </p:nvSpPr>
        <p:spPr>
          <a:xfrm>
            <a:off x="787399" y="2738336"/>
            <a:ext cx="3505200" cy="2062103"/>
          </a:xfrm>
          <a:prstGeom prst="rect">
            <a:avLst/>
          </a:prstGeom>
          <a:noFill/>
          <a:ln>
            <a:solidFill>
              <a:srgbClr val="E41034"/>
            </a:solidFill>
          </a:ln>
        </p:spPr>
        <p:txBody>
          <a:bodyPr wrap="square" rtlCol="0">
            <a:spAutoFit/>
          </a:bodyPr>
          <a:lstStyle/>
          <a:p>
            <a:pPr algn="ctr"/>
            <a:endParaRPr lang="en-US" sz="3200" dirty="0"/>
          </a:p>
          <a:p>
            <a:pPr algn="ctr"/>
            <a:r>
              <a:rPr lang="en-US" sz="3200" dirty="0">
                <a:latin typeface="Open Sans" panose="020B0606030504020204" pitchFamily="34" charset="0"/>
                <a:ea typeface="Open Sans" panose="020B0606030504020204" pitchFamily="34" charset="0"/>
                <a:cs typeface="Open Sans" panose="020B0606030504020204" pitchFamily="34" charset="0"/>
              </a:rPr>
              <a:t>Legislator </a:t>
            </a:r>
          </a:p>
          <a:p>
            <a:pPr algn="ctr"/>
            <a:r>
              <a:rPr lang="en-US" sz="3200" dirty="0">
                <a:latin typeface="Open Sans" panose="020B0606030504020204" pitchFamily="34" charset="0"/>
                <a:ea typeface="Open Sans" panose="020B0606030504020204" pitchFamily="34" charset="0"/>
                <a:cs typeface="Open Sans" panose="020B0606030504020204" pitchFamily="34" charset="0"/>
              </a:rPr>
              <a:t>Look Up</a:t>
            </a:r>
          </a:p>
          <a:p>
            <a:pPr algn="ctr"/>
            <a:endParaRPr lang="en-US" sz="3200" dirty="0"/>
          </a:p>
        </p:txBody>
      </p:sp>
      <p:sp>
        <p:nvSpPr>
          <p:cNvPr id="4" name="TextBox 3">
            <a:hlinkClick r:id="rId3"/>
            <a:extLst>
              <a:ext uri="{FF2B5EF4-FFF2-40B4-BE49-F238E27FC236}">
                <a16:creationId xmlns:a16="http://schemas.microsoft.com/office/drawing/2014/main" id="{41E4D702-AE53-3C41-A052-872BC7562356}"/>
              </a:ext>
            </a:extLst>
          </p:cNvPr>
          <p:cNvSpPr txBox="1"/>
          <p:nvPr/>
        </p:nvSpPr>
        <p:spPr>
          <a:xfrm>
            <a:off x="4851403" y="2738336"/>
            <a:ext cx="3505200" cy="2062103"/>
          </a:xfrm>
          <a:prstGeom prst="rect">
            <a:avLst/>
          </a:prstGeom>
          <a:noFill/>
          <a:ln>
            <a:solidFill>
              <a:srgbClr val="E41034"/>
            </a:solidFill>
          </a:ln>
        </p:spPr>
        <p:txBody>
          <a:bodyPr wrap="square" rtlCol="0">
            <a:spAutoFit/>
          </a:bodyPr>
          <a:lstStyle/>
          <a:p>
            <a:pPr algn="ctr"/>
            <a:endParaRPr lang="en-US" sz="3200" dirty="0"/>
          </a:p>
          <a:p>
            <a:pPr algn="ctr"/>
            <a:r>
              <a:rPr lang="en-US" sz="3200" dirty="0">
                <a:latin typeface="Open Sans" panose="020B0606030504020204" pitchFamily="34" charset="0"/>
                <a:ea typeface="Open Sans" panose="020B0606030504020204" pitchFamily="34" charset="0"/>
                <a:cs typeface="Open Sans" panose="020B0606030504020204" pitchFamily="34" charset="0"/>
              </a:rPr>
              <a:t>Congressional Scorecard</a:t>
            </a:r>
          </a:p>
          <a:p>
            <a:pPr algn="ctr"/>
            <a:endParaRPr lang="en-US" sz="3200" dirty="0"/>
          </a:p>
        </p:txBody>
      </p:sp>
      <p:sp>
        <p:nvSpPr>
          <p:cNvPr id="5" name="Shape 262">
            <a:extLst>
              <a:ext uri="{FF2B5EF4-FFF2-40B4-BE49-F238E27FC236}">
                <a16:creationId xmlns:a16="http://schemas.microsoft.com/office/drawing/2014/main" id="{AA4A0170-17E8-9D4B-83F4-795CAABF3039}"/>
              </a:ext>
            </a:extLst>
          </p:cNvPr>
          <p:cNvSpPr/>
          <p:nvPr/>
        </p:nvSpPr>
        <p:spPr>
          <a:xfrm>
            <a:off x="524934" y="372613"/>
            <a:ext cx="75353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defRPr>
                <a:solidFill>
                  <a:srgbClr val="000000"/>
                </a:solidFill>
              </a:defRPr>
            </a:pP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Advocacy Skill: Know Your </a:t>
            </a:r>
            <a:r>
              <a:rPr lang="en-US" sz="32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MoC</a:t>
            </a:r>
            <a:endParaRPr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013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3FDC2A4D-7018-B24D-8311-FB1B385D7FDE}"/>
              </a:ext>
            </a:extLst>
          </p:cNvPr>
          <p:cNvSpPr txBox="1">
            <a:spLocks/>
          </p:cNvSpPr>
          <p:nvPr/>
        </p:nvSpPr>
        <p:spPr>
          <a:xfrm>
            <a:off x="0" y="1354668"/>
            <a:ext cx="9144000" cy="2624666"/>
          </a:xfrm>
          <a:prstGeom prst="rect">
            <a:avLst/>
          </a:prstGeom>
          <a:solidFill>
            <a:schemeClr val="accent1"/>
          </a:solidFill>
        </p:spPr>
        <p:txBody>
          <a:bodyPr anchor="ctr">
            <a:normAutofit fontScale="975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lgn="l">
              <a:lnSpc>
                <a:spcPct val="150000"/>
              </a:lnSpc>
              <a:defRPr sz="1800">
                <a:solidFill>
                  <a:srgbClr val="000000"/>
                </a:solidFill>
              </a:defRPr>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do YOU care about… </a:t>
            </a:r>
          </a:p>
          <a:p>
            <a:pPr algn="l">
              <a:defRPr sz="1800">
                <a:solidFill>
                  <a:srgbClr val="000000"/>
                </a:solidFill>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…housing &amp; hunger in America</a:t>
            </a:r>
          </a:p>
          <a:p>
            <a:pPr algn="l">
              <a:defRPr sz="1800">
                <a:solidFill>
                  <a:srgbClr val="000000"/>
                </a:solidFill>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health &amp; well-being of people across the world</a:t>
            </a:r>
          </a:p>
          <a:p>
            <a:pPr algn="l">
              <a:defRPr sz="1800">
                <a:solidFill>
                  <a:srgbClr val="000000"/>
                </a:solidFill>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…ending poverty</a:t>
            </a:r>
          </a:p>
        </p:txBody>
      </p:sp>
      <p:sp>
        <p:nvSpPr>
          <p:cNvPr id="5" name="Shape 262">
            <a:extLst>
              <a:ext uri="{FF2B5EF4-FFF2-40B4-BE49-F238E27FC236}">
                <a16:creationId xmlns:a16="http://schemas.microsoft.com/office/drawing/2014/main" id="{AA4A0170-17E8-9D4B-83F4-795CAABF3039}"/>
              </a:ext>
            </a:extLst>
          </p:cNvPr>
          <p:cNvSpPr/>
          <p:nvPr/>
        </p:nvSpPr>
        <p:spPr>
          <a:xfrm>
            <a:off x="524934" y="372613"/>
            <a:ext cx="75353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defRPr>
                <a:solidFill>
                  <a:srgbClr val="000000"/>
                </a:solidFill>
              </a:defRPr>
            </a:pP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Advocacy Skill: Personal Stories</a:t>
            </a:r>
            <a:endParaRPr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hape 262">
            <a:extLst>
              <a:ext uri="{FF2B5EF4-FFF2-40B4-BE49-F238E27FC236}">
                <a16:creationId xmlns:a16="http://schemas.microsoft.com/office/drawing/2014/main" id="{BDF7780C-E991-A44C-95CC-9184D9E13984}"/>
              </a:ext>
            </a:extLst>
          </p:cNvPr>
          <p:cNvSpPr/>
          <p:nvPr/>
        </p:nvSpPr>
        <p:spPr>
          <a:xfrm>
            <a:off x="203200" y="4284290"/>
            <a:ext cx="8737600"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914399">
              <a:spcBef>
                <a:spcPts val="2800"/>
              </a:spcBef>
              <a:defRPr sz="6400">
                <a:solidFill>
                  <a:srgbClr val="C00202"/>
                </a:solidFill>
                <a:latin typeface="Arial"/>
                <a:ea typeface="Arial"/>
                <a:cs typeface="Arial"/>
                <a:sym typeface="Arial"/>
              </a:defRPr>
            </a:lvl1pPr>
          </a:lstStyle>
          <a:p>
            <a:pPr algn="ctr">
              <a:defRPr>
                <a:solidFill>
                  <a:srgbClr val="000000"/>
                </a:solidFill>
              </a:defRPr>
            </a:pPr>
            <a:r>
              <a:rPr lang="en-US" sz="3600"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What inspires you to act?</a:t>
            </a:r>
            <a:endParaRPr sz="3600" b="1" i="1" dirty="0">
              <a:solidFill>
                <a:srgbClr val="E4103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169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919D6-653B-6C4C-BEE1-2DD70E8596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75848"/>
          </a:xfrm>
          <a:prstGeom prst="rect">
            <a:avLst/>
          </a:prstGeom>
        </p:spPr>
      </p:pic>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462375" y="465991"/>
            <a:ext cx="8219250" cy="1028701"/>
          </a:xfrm>
          <a:prstGeom prst="rect">
            <a:avLst/>
          </a:prstGeom>
          <a:solidFill>
            <a:schemeClr val="bg1">
              <a:alpha val="86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RESULTS is a movement of passionate, committed, everyday people. Together, we use our voices to influence political decisions that will bring an end to poverty.   </a:t>
            </a:r>
          </a:p>
        </p:txBody>
      </p:sp>
    </p:spTree>
    <p:extLst>
      <p:ext uri="{BB962C8B-B14F-4D97-AF65-F5344CB8AC3E}">
        <p14:creationId xmlns:p14="http://schemas.microsoft.com/office/powerpoint/2010/main" val="377966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103D-E557-F742-B66F-0F619CB709FE}"/>
              </a:ext>
            </a:extLst>
          </p:cNvPr>
          <p:cNvSpPr>
            <a:spLocks noGrp="1"/>
          </p:cNvSpPr>
          <p:nvPr>
            <p:ph type="title"/>
          </p:nvPr>
        </p:nvSpPr>
        <p:spPr>
          <a:xfrm>
            <a:off x="253998" y="101600"/>
            <a:ext cx="7620001" cy="643467"/>
          </a:xfrm>
        </p:spPr>
        <p:txBody>
          <a:bodyPr anchor="ct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Advocacy Skill: EPIC Messages</a:t>
            </a:r>
          </a:p>
        </p:txBody>
      </p:sp>
      <p:sp>
        <p:nvSpPr>
          <p:cNvPr id="6" name="TextBox 5">
            <a:extLst>
              <a:ext uri="{FF2B5EF4-FFF2-40B4-BE49-F238E27FC236}">
                <a16:creationId xmlns:a16="http://schemas.microsoft.com/office/drawing/2014/main" id="{6D8F8199-F190-9143-8544-83646E09F21D}"/>
              </a:ext>
            </a:extLst>
          </p:cNvPr>
          <p:cNvSpPr txBox="1"/>
          <p:nvPr/>
        </p:nvSpPr>
        <p:spPr>
          <a:xfrm>
            <a:off x="253998" y="996806"/>
            <a:ext cx="7620001" cy="3785652"/>
          </a:xfrm>
          <a:prstGeom prst="rect">
            <a:avLst/>
          </a:prstGeom>
          <a:noFill/>
          <a:ln>
            <a:noFill/>
          </a:ln>
        </p:spPr>
        <p:txBody>
          <a:bodyPr wrap="square" rtlCol="0">
            <a:spAutoFit/>
          </a:bodyPr>
          <a:lstStyle/>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ENGAGE</a:t>
            </a:r>
          </a:p>
          <a:p>
            <a:r>
              <a:rPr lang="en-US" sz="1600" dirty="0">
                <a:latin typeface="Open Sans" panose="020B0606030504020204" pitchFamily="34" charset="0"/>
                <a:ea typeface="Open Sans" panose="020B0606030504020204" pitchFamily="34" charset="0"/>
                <a:cs typeface="Open Sans" panose="020B0606030504020204" pitchFamily="34" charset="0"/>
              </a:rPr>
              <a:t>Get the listener’s attention. Identify yourself. Invoke a value. Find a ‘thank you.’ Tell them WHY you care.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PROBLEM</a:t>
            </a:r>
          </a:p>
          <a:p>
            <a:r>
              <a:rPr lang="en-US" sz="1600" dirty="0">
                <a:latin typeface="Open Sans" panose="020B0606030504020204" pitchFamily="34" charset="0"/>
                <a:ea typeface="Open Sans" panose="020B0606030504020204" pitchFamily="34" charset="0"/>
                <a:cs typeface="Open Sans" panose="020B0606030504020204" pitchFamily="34" charset="0"/>
              </a:rPr>
              <a:t>Identify the problem you want them to solve, clearly. If you have a personal story, share your experience.</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INFORM ON SOLUTION </a:t>
            </a:r>
          </a:p>
          <a:p>
            <a:r>
              <a:rPr lang="en-US" sz="1600" dirty="0">
                <a:latin typeface="Open Sans" panose="020B0606030504020204" pitchFamily="34" charset="0"/>
                <a:ea typeface="Open Sans" panose="020B0606030504020204" pitchFamily="34" charset="0"/>
                <a:cs typeface="Open Sans" panose="020B0606030504020204" pitchFamily="34" charset="0"/>
              </a:rPr>
              <a:t>Lead them to the solution. Add details. Paint a picture. Show them how your solution addresses the problem. If you have a personal story, share it.</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CALL TO ACTION</a:t>
            </a:r>
          </a:p>
          <a:p>
            <a:r>
              <a:rPr lang="en-US" sz="1600" dirty="0">
                <a:latin typeface="Open Sans" panose="020B0606030504020204" pitchFamily="34" charset="0"/>
                <a:ea typeface="Open Sans" panose="020B0606030504020204" pitchFamily="34" charset="0"/>
                <a:cs typeface="Open Sans" panose="020B0606030504020204" pitchFamily="34" charset="0"/>
              </a:rPr>
              <a:t>Answers the question “So what do you want me to do about it?” Be specific. Include bill number, $ amount. Frame as YES or NO. Be confident. </a:t>
            </a:r>
          </a:p>
        </p:txBody>
      </p:sp>
    </p:spTree>
    <p:extLst>
      <p:ext uri="{BB962C8B-B14F-4D97-AF65-F5344CB8AC3E}">
        <p14:creationId xmlns:p14="http://schemas.microsoft.com/office/powerpoint/2010/main" val="114337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103D-E557-F742-B66F-0F619CB709FE}"/>
              </a:ext>
            </a:extLst>
          </p:cNvPr>
          <p:cNvSpPr>
            <a:spLocks noGrp="1"/>
          </p:cNvSpPr>
          <p:nvPr>
            <p:ph type="title"/>
          </p:nvPr>
        </p:nvSpPr>
        <p:spPr>
          <a:xfrm>
            <a:off x="253998" y="101600"/>
            <a:ext cx="7620001" cy="643467"/>
          </a:xfrm>
        </p:spPr>
        <p:txBody>
          <a:bodyPr anchor="ct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Advocacy Skill: EPIC Messages</a:t>
            </a:r>
          </a:p>
        </p:txBody>
      </p:sp>
      <p:sp>
        <p:nvSpPr>
          <p:cNvPr id="6" name="TextBox 5">
            <a:extLst>
              <a:ext uri="{FF2B5EF4-FFF2-40B4-BE49-F238E27FC236}">
                <a16:creationId xmlns:a16="http://schemas.microsoft.com/office/drawing/2014/main" id="{6D8F8199-F190-9143-8544-83646E09F21D}"/>
              </a:ext>
            </a:extLst>
          </p:cNvPr>
          <p:cNvSpPr txBox="1"/>
          <p:nvPr/>
        </p:nvSpPr>
        <p:spPr>
          <a:xfrm>
            <a:off x="253997" y="745067"/>
            <a:ext cx="7620001" cy="4185761"/>
          </a:xfrm>
          <a:prstGeom prst="rect">
            <a:avLst/>
          </a:prstGeom>
          <a:noFill/>
          <a:ln>
            <a:noFill/>
          </a:ln>
        </p:spPr>
        <p:txBody>
          <a:bodyPr wrap="square" rtlCol="0">
            <a:spAutoFit/>
          </a:bodyPr>
          <a:lstStyle/>
          <a:p>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ENGAGE</a:t>
            </a:r>
          </a:p>
          <a:p>
            <a:r>
              <a:rPr lang="en-US" sz="1400" dirty="0">
                <a:latin typeface="Open Sans" panose="020B0606030504020204" pitchFamily="34" charset="0"/>
                <a:ea typeface="Open Sans" panose="020B0606030504020204" pitchFamily="34" charset="0"/>
                <a:cs typeface="Open Sans" panose="020B0606030504020204" pitchFamily="34" charset="0"/>
              </a:rPr>
              <a:t>We have an affordable housing crisis – that is now acute in the current pandemic – which is hitting families in our community hard.</a:t>
            </a:r>
          </a:p>
          <a:p>
            <a:endParaRPr lang="en-US" sz="1400" b="1" dirty="0">
              <a:latin typeface="Open Sans" panose="020B0606030504020204" pitchFamily="34" charset="0"/>
              <a:ea typeface="Open Sans" panose="020B0606030504020204" pitchFamily="34" charset="0"/>
              <a:cs typeface="Open Sans" panose="020B0606030504020204" pitchFamily="34" charset="0"/>
            </a:endParaRPr>
          </a:p>
          <a:p>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PROBLEM</a:t>
            </a:r>
          </a:p>
          <a:p>
            <a:r>
              <a:rPr lang="en-US" sz="1400" dirty="0">
                <a:latin typeface="Open Sans" panose="020B0606030504020204" pitchFamily="34" charset="0"/>
                <a:ea typeface="Open Sans" panose="020B0606030504020204" pitchFamily="34" charset="0"/>
                <a:cs typeface="Open Sans" panose="020B0606030504020204" pitchFamily="34" charset="0"/>
              </a:rPr>
              <a:t>Right now, millions of American families are struggling to pay rent and put food on the table as layoffs skyrocket. Many of these families were struggling even before the impact of coronavirus. According to Harvard researchers, since 1960 renters’ median earnings have gone up 5 percent while cost of rent went up 61 percent. </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INFORM ON SOLUTION </a:t>
            </a:r>
          </a:p>
          <a:p>
            <a:r>
              <a:rPr lang="en-US" sz="1400" dirty="0">
                <a:latin typeface="Open Sans" panose="020B0606030504020204" pitchFamily="34" charset="0"/>
                <a:ea typeface="Open Sans" panose="020B0606030504020204" pitchFamily="34" charset="0"/>
                <a:cs typeface="Open Sans" panose="020B0606030504020204" pitchFamily="34" charset="0"/>
              </a:rPr>
              <a:t>Congress has moved legislation to help address the immediate crisis – including resources for people experiencing homelessness, but given the scale more needs to be done. We need a national moratorium on evictions and $100 billion in emergency rental assistance.</a:t>
            </a:r>
          </a:p>
          <a:p>
            <a:endPar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CALL TO ACTION</a:t>
            </a:r>
          </a:p>
          <a:p>
            <a:r>
              <a:rPr lang="en-US" sz="1400" dirty="0">
                <a:latin typeface="Open Sans" panose="020B0606030504020204" pitchFamily="34" charset="0"/>
                <a:ea typeface="Open Sans" panose="020B0606030504020204" pitchFamily="34" charset="0"/>
                <a:cs typeface="Open Sans" panose="020B0606030504020204" pitchFamily="34" charset="0"/>
              </a:rPr>
              <a:t>Will you tell leadership to include an eviction moratorium and $100 billion in emergency rental assistance for families facing evictions in upcoming economic recovery legislation</a:t>
            </a:r>
            <a:r>
              <a:rPr lang="en-US" sz="1400" dirty="0"/>
              <a:t>?</a:t>
            </a:r>
          </a:p>
        </p:txBody>
      </p:sp>
    </p:spTree>
    <p:extLst>
      <p:ext uri="{BB962C8B-B14F-4D97-AF65-F5344CB8AC3E}">
        <p14:creationId xmlns:p14="http://schemas.microsoft.com/office/powerpoint/2010/main" val="121512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DC18F-8995-F24E-BA53-C32AD473E5EA}"/>
              </a:ext>
            </a:extLst>
          </p:cNvPr>
          <p:cNvSpPr txBox="1"/>
          <p:nvPr/>
        </p:nvSpPr>
        <p:spPr>
          <a:xfrm>
            <a:off x="-242849" y="3428920"/>
            <a:ext cx="278780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Helvetica Light"/>
              </a:rPr>
              <a:t>Weekly Update: </a:t>
            </a:r>
          </a:p>
          <a:p>
            <a:pPr marL="0" marR="0" indent="0" algn="ctr" defTabSz="584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Helvetica Light"/>
              </a:rPr>
              <a:t>Every Tuesday</a:t>
            </a:r>
          </a:p>
        </p:txBody>
      </p:sp>
      <p:sp>
        <p:nvSpPr>
          <p:cNvPr id="4" name="TextBox 3">
            <a:extLst>
              <a:ext uri="{FF2B5EF4-FFF2-40B4-BE49-F238E27FC236}">
                <a16:creationId xmlns:a16="http://schemas.microsoft.com/office/drawing/2014/main" id="{1428F131-0BE2-6F4A-B5C2-E29D38615466}"/>
              </a:ext>
            </a:extLst>
          </p:cNvPr>
          <p:cNvSpPr txBox="1"/>
          <p:nvPr/>
        </p:nvSpPr>
        <p:spPr>
          <a:xfrm>
            <a:off x="248218" y="1389426"/>
            <a:ext cx="320313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Helvetica Light"/>
              </a:rPr>
              <a:t>National Campaigns Webinar</a:t>
            </a:r>
          </a:p>
          <a:p>
            <a:pPr marL="0" marR="0" indent="0" algn="ctr" defTabSz="584200" rtl="0" fontAlgn="auto" latinLnBrk="0" hangingPunct="0">
              <a:lnSpc>
                <a:spcPct val="100000"/>
              </a:lnSpc>
              <a:spcBef>
                <a:spcPts val="0"/>
              </a:spcBef>
              <a:spcAft>
                <a:spcPts val="0"/>
              </a:spcAft>
              <a:buClrTx/>
              <a:buSzTx/>
              <a:buFontTx/>
              <a:buNone/>
              <a:tabLst/>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1</a:t>
            </a:r>
            <a:r>
              <a:rPr lang="en-US" sz="1600" b="1" baseline="30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a:t>
            </a: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 Saturday @ 1pm ET Monthly</a:t>
            </a:r>
            <a:endParaRPr kumimoji="0" lang="en-US" sz="1600"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6" name="TextBox 5">
            <a:extLst>
              <a:ext uri="{FF2B5EF4-FFF2-40B4-BE49-F238E27FC236}">
                <a16:creationId xmlns:a16="http://schemas.microsoft.com/office/drawing/2014/main" id="{B35A2A57-3579-4740-A30B-EE4C73EFF3CA}"/>
              </a:ext>
            </a:extLst>
          </p:cNvPr>
          <p:cNvSpPr txBox="1"/>
          <p:nvPr/>
        </p:nvSpPr>
        <p:spPr>
          <a:xfrm>
            <a:off x="5444433" y="2384938"/>
            <a:ext cx="345134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Helvetica Light"/>
              </a:rPr>
              <a:t>Monthly Action Sheet</a:t>
            </a:r>
          </a:p>
        </p:txBody>
      </p:sp>
      <p:sp>
        <p:nvSpPr>
          <p:cNvPr id="9" name="Shape 251">
            <a:extLst>
              <a:ext uri="{FF2B5EF4-FFF2-40B4-BE49-F238E27FC236}">
                <a16:creationId xmlns:a16="http://schemas.microsoft.com/office/drawing/2014/main" id="{FF8CF4B0-A004-3849-B83F-1970AD7CEF8D}"/>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12" name="Picture 11" descr="A screenshot of a cell phone&#10;&#10;Description automatically generated">
            <a:extLst>
              <a:ext uri="{FF2B5EF4-FFF2-40B4-BE49-F238E27FC236}">
                <a16:creationId xmlns:a16="http://schemas.microsoft.com/office/drawing/2014/main" id="{70386BD2-664A-8143-A884-433D3AF3D4A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87871" y="2789893"/>
            <a:ext cx="3164474" cy="2356625"/>
          </a:xfrm>
          <a:prstGeom prst="rect">
            <a:avLst/>
          </a:prstGeom>
        </p:spPr>
      </p:pic>
      <p:pic>
        <p:nvPicPr>
          <p:cNvPr id="5" name="Picture 4">
            <a:extLst>
              <a:ext uri="{FF2B5EF4-FFF2-40B4-BE49-F238E27FC236}">
                <a16:creationId xmlns:a16="http://schemas.microsoft.com/office/drawing/2014/main" id="{3749BDF2-96CD-D14F-B557-19DA7A377FED}"/>
              </a:ext>
            </a:extLst>
          </p:cNvPr>
          <p:cNvPicPr>
            <a:picLocks noChangeAspect="1"/>
          </p:cNvPicPr>
          <p:nvPr/>
        </p:nvPicPr>
        <p:blipFill>
          <a:blip r:embed="rId3"/>
          <a:stretch>
            <a:fillRect/>
          </a:stretch>
        </p:blipFill>
        <p:spPr>
          <a:xfrm>
            <a:off x="3550665" y="1059563"/>
            <a:ext cx="5345117" cy="132797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D4F7665-93CB-1D43-8658-79C2A09A7806}"/>
              </a:ext>
            </a:extLst>
          </p:cNvPr>
          <p:cNvPicPr>
            <a:picLocks noChangeAspect="1"/>
          </p:cNvPicPr>
          <p:nvPr/>
        </p:nvPicPr>
        <p:blipFill>
          <a:blip r:embed="rId4"/>
          <a:stretch>
            <a:fillRect/>
          </a:stretch>
        </p:blipFill>
        <p:spPr>
          <a:xfrm>
            <a:off x="2164552" y="2921538"/>
            <a:ext cx="3202610" cy="1817515"/>
          </a:xfrm>
          <a:prstGeom prst="rect">
            <a:avLst/>
          </a:prstGeom>
        </p:spPr>
      </p:pic>
    </p:spTree>
    <p:extLst>
      <p:ext uri="{BB962C8B-B14F-4D97-AF65-F5344CB8AC3E}">
        <p14:creationId xmlns:p14="http://schemas.microsoft.com/office/powerpoint/2010/main" val="347174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1">
            <a:extLst>
              <a:ext uri="{FF2B5EF4-FFF2-40B4-BE49-F238E27FC236}">
                <a16:creationId xmlns:a16="http://schemas.microsoft.com/office/drawing/2014/main" id="{C89904A9-CA39-6145-99DF-292C33BD22F3}"/>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4" name="Picture 3">
            <a:extLst>
              <a:ext uri="{FF2B5EF4-FFF2-40B4-BE49-F238E27FC236}">
                <a16:creationId xmlns:a16="http://schemas.microsoft.com/office/drawing/2014/main" id="{7B7978F8-70F2-2D41-9054-EA4C0D195B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6762" y="1420422"/>
            <a:ext cx="1710267" cy="3631458"/>
          </a:xfrm>
          <a:prstGeom prst="rect">
            <a:avLst/>
          </a:prstGeom>
          <a:ln w="38100">
            <a:solidFill>
              <a:schemeClr val="bg1"/>
            </a:solidFill>
          </a:ln>
        </p:spPr>
      </p:pic>
      <p:sp>
        <p:nvSpPr>
          <p:cNvPr id="7" name="Oval 6">
            <a:extLst>
              <a:ext uri="{FF2B5EF4-FFF2-40B4-BE49-F238E27FC236}">
                <a16:creationId xmlns:a16="http://schemas.microsoft.com/office/drawing/2014/main" id="{EB992949-8F75-9046-9EA7-493534568F2B}"/>
              </a:ext>
            </a:extLst>
          </p:cNvPr>
          <p:cNvSpPr/>
          <p:nvPr/>
        </p:nvSpPr>
        <p:spPr>
          <a:xfrm>
            <a:off x="6866824" y="1554189"/>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8" name="Oval 7">
            <a:extLst>
              <a:ext uri="{FF2B5EF4-FFF2-40B4-BE49-F238E27FC236}">
                <a16:creationId xmlns:a16="http://schemas.microsoft.com/office/drawing/2014/main" id="{14BE86FB-2879-7945-B1C8-32C52ACFC89D}"/>
              </a:ext>
            </a:extLst>
          </p:cNvPr>
          <p:cNvSpPr/>
          <p:nvPr/>
        </p:nvSpPr>
        <p:spPr>
          <a:xfrm>
            <a:off x="6866824" y="2550230"/>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9" name="Oval 8">
            <a:extLst>
              <a:ext uri="{FF2B5EF4-FFF2-40B4-BE49-F238E27FC236}">
                <a16:creationId xmlns:a16="http://schemas.microsoft.com/office/drawing/2014/main" id="{60F288DF-E046-5B41-A108-6C23B42580FE}"/>
              </a:ext>
            </a:extLst>
          </p:cNvPr>
          <p:cNvSpPr/>
          <p:nvPr/>
        </p:nvSpPr>
        <p:spPr>
          <a:xfrm>
            <a:off x="6869070" y="2933091"/>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Oval 9">
            <a:extLst>
              <a:ext uri="{FF2B5EF4-FFF2-40B4-BE49-F238E27FC236}">
                <a16:creationId xmlns:a16="http://schemas.microsoft.com/office/drawing/2014/main" id="{0736AC39-5CFA-5640-8B14-EE4D9B4DCFB4}"/>
              </a:ext>
            </a:extLst>
          </p:cNvPr>
          <p:cNvSpPr/>
          <p:nvPr/>
        </p:nvSpPr>
        <p:spPr>
          <a:xfrm>
            <a:off x="6871998" y="4754919"/>
            <a:ext cx="257692" cy="254507"/>
          </a:xfrm>
          <a:prstGeom prst="ellipse">
            <a:avLst/>
          </a:prstGeom>
          <a:solidFill>
            <a:srgbClr val="E41034"/>
          </a:solidFill>
          <a:ln w="12700" cap="flat">
            <a:solidFill>
              <a:srgbClr val="E4103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Picture 11" descr="A screenshot of a cell phone&#10;&#10;Description automatically generated">
            <a:extLst>
              <a:ext uri="{FF2B5EF4-FFF2-40B4-BE49-F238E27FC236}">
                <a16:creationId xmlns:a16="http://schemas.microsoft.com/office/drawing/2014/main" id="{2EC402E5-528C-A740-9897-3BB7F0895070}"/>
              </a:ext>
            </a:extLst>
          </p:cNvPr>
          <p:cNvPicPr>
            <a:picLocks noChangeAspect="1"/>
          </p:cNvPicPr>
          <p:nvPr/>
        </p:nvPicPr>
        <p:blipFill>
          <a:blip r:embed="rId3"/>
          <a:stretch>
            <a:fillRect/>
          </a:stretch>
        </p:blipFill>
        <p:spPr>
          <a:xfrm>
            <a:off x="596039" y="2124447"/>
            <a:ext cx="6169910" cy="2835922"/>
          </a:xfrm>
          <a:prstGeom prst="rect">
            <a:avLst/>
          </a:prstGeom>
        </p:spPr>
      </p:pic>
      <p:pic>
        <p:nvPicPr>
          <p:cNvPr id="13" name="Picture 12">
            <a:extLst>
              <a:ext uri="{FF2B5EF4-FFF2-40B4-BE49-F238E27FC236}">
                <a16:creationId xmlns:a16="http://schemas.microsoft.com/office/drawing/2014/main" id="{8672B2FC-5108-BC48-AE14-174705EA3917}"/>
              </a:ext>
            </a:extLst>
          </p:cNvPr>
          <p:cNvPicPr>
            <a:picLocks noChangeAspect="1"/>
          </p:cNvPicPr>
          <p:nvPr/>
        </p:nvPicPr>
        <p:blipFill>
          <a:blip r:embed="rId4"/>
          <a:stretch>
            <a:fillRect/>
          </a:stretch>
        </p:blipFill>
        <p:spPr>
          <a:xfrm>
            <a:off x="1271058" y="1201177"/>
            <a:ext cx="5384800" cy="838200"/>
          </a:xfrm>
          <a:prstGeom prst="rect">
            <a:avLst/>
          </a:prstGeom>
        </p:spPr>
      </p:pic>
      <p:pic>
        <p:nvPicPr>
          <p:cNvPr id="14" name="Picture 13">
            <a:extLst>
              <a:ext uri="{FF2B5EF4-FFF2-40B4-BE49-F238E27FC236}">
                <a16:creationId xmlns:a16="http://schemas.microsoft.com/office/drawing/2014/main" id="{479370CF-E9DF-4444-A986-C54222F817EC}"/>
              </a:ext>
            </a:extLst>
          </p:cNvPr>
          <p:cNvPicPr>
            <a:picLocks noChangeAspect="1"/>
          </p:cNvPicPr>
          <p:nvPr/>
        </p:nvPicPr>
        <p:blipFill>
          <a:blip r:embed="rId5"/>
          <a:stretch>
            <a:fillRect/>
          </a:stretch>
        </p:blipFill>
        <p:spPr>
          <a:xfrm>
            <a:off x="346592" y="1211841"/>
            <a:ext cx="1282700" cy="965200"/>
          </a:xfrm>
          <a:prstGeom prst="rect">
            <a:avLst/>
          </a:prstGeom>
        </p:spPr>
      </p:pic>
      <p:pic>
        <p:nvPicPr>
          <p:cNvPr id="15" name="Picture 14">
            <a:extLst>
              <a:ext uri="{FF2B5EF4-FFF2-40B4-BE49-F238E27FC236}">
                <a16:creationId xmlns:a16="http://schemas.microsoft.com/office/drawing/2014/main" id="{8980888D-D13F-0B42-890C-F9A16D72CAB0}"/>
              </a:ext>
            </a:extLst>
          </p:cNvPr>
          <p:cNvPicPr>
            <a:picLocks noChangeAspect="1"/>
          </p:cNvPicPr>
          <p:nvPr/>
        </p:nvPicPr>
        <p:blipFill>
          <a:blip r:embed="rId6"/>
          <a:stretch>
            <a:fillRect/>
          </a:stretch>
        </p:blipFill>
        <p:spPr>
          <a:xfrm>
            <a:off x="5076566" y="910650"/>
            <a:ext cx="3441700" cy="381000"/>
          </a:xfrm>
          <a:prstGeom prst="rect">
            <a:avLst/>
          </a:prstGeom>
        </p:spPr>
      </p:pic>
      <p:sp>
        <p:nvSpPr>
          <p:cNvPr id="16" name="Oval 15">
            <a:extLst>
              <a:ext uri="{FF2B5EF4-FFF2-40B4-BE49-F238E27FC236}">
                <a16:creationId xmlns:a16="http://schemas.microsoft.com/office/drawing/2014/main" id="{9E665426-384B-834A-AE53-9D28DDF199AD}"/>
              </a:ext>
            </a:extLst>
          </p:cNvPr>
          <p:cNvSpPr/>
          <p:nvPr/>
        </p:nvSpPr>
        <p:spPr>
          <a:xfrm>
            <a:off x="6493565" y="781878"/>
            <a:ext cx="1261902" cy="509772"/>
          </a:xfrm>
          <a:prstGeom prst="ellipse">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24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1">
            <a:extLst>
              <a:ext uri="{FF2B5EF4-FFF2-40B4-BE49-F238E27FC236}">
                <a16:creationId xmlns:a16="http://schemas.microsoft.com/office/drawing/2014/main" id="{C89904A9-CA39-6145-99DF-292C33BD22F3}"/>
              </a:ext>
            </a:extLst>
          </p:cNvPr>
          <p:cNvSpPr txBox="1">
            <a:spLocks/>
          </p:cNvSpPr>
          <p:nvPr/>
        </p:nvSpPr>
        <p:spPr>
          <a:xfrm>
            <a:off x="152400" y="0"/>
            <a:ext cx="7603067" cy="1073103"/>
          </a:xfrm>
          <a:prstGeom prst="rect">
            <a:avLst/>
          </a:prstGeom>
        </p:spPr>
        <p:txBody>
          <a:bodyPr lIns="0" tIns="0" rIns="0" bIns="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3600" b="1" dirty="0">
              <a:solidFill>
                <a:srgbClr val="000000"/>
              </a:solidFill>
              <a:latin typeface="+mj-lt"/>
            </a:endParaRPr>
          </a:p>
          <a:p>
            <a:pPr marL="0" indent="0" algn="ctr" defTabSz="474675">
              <a:spcBef>
                <a:spcPts val="700"/>
              </a:spcBef>
              <a:buFontTx/>
              <a:buNone/>
              <a:defRPr sz="3400" b="1">
                <a:solidFill>
                  <a:srgbClr val="000000"/>
                </a:solidFill>
              </a:defRPr>
            </a:pPr>
            <a:r>
              <a:rPr lang="en-US"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RESULTS Support Tools</a:t>
            </a:r>
          </a:p>
          <a:p>
            <a:pPr marL="0" indent="0" algn="ctr" defTabSz="474675">
              <a:spcBef>
                <a:spcPts val="700"/>
              </a:spcBef>
              <a:buFontTx/>
              <a:buNone/>
              <a:defRPr sz="3400" b="1">
                <a:solidFill>
                  <a:srgbClr val="000000"/>
                </a:solidFill>
              </a:defRPr>
            </a:pPr>
            <a:endParaRPr lang="en-US" sz="3600" b="1" dirty="0">
              <a:solidFill>
                <a:srgbClr val="000000"/>
              </a:solidFill>
              <a:latin typeface="+mj-lt"/>
            </a:endParaRPr>
          </a:p>
        </p:txBody>
      </p:sp>
      <p:pic>
        <p:nvPicPr>
          <p:cNvPr id="3" name="Picture 2">
            <a:extLst>
              <a:ext uri="{FF2B5EF4-FFF2-40B4-BE49-F238E27FC236}">
                <a16:creationId xmlns:a16="http://schemas.microsoft.com/office/drawing/2014/main" id="{05FF4194-B98E-9142-B53C-5B4F3B3EBF69}"/>
              </a:ext>
            </a:extLst>
          </p:cNvPr>
          <p:cNvPicPr>
            <a:picLocks noChangeAspect="1"/>
          </p:cNvPicPr>
          <p:nvPr/>
        </p:nvPicPr>
        <p:blipFill>
          <a:blip r:embed="rId2"/>
          <a:stretch>
            <a:fillRect/>
          </a:stretch>
        </p:blipFill>
        <p:spPr>
          <a:xfrm>
            <a:off x="0" y="2173845"/>
            <a:ext cx="9144000" cy="795809"/>
          </a:xfrm>
          <a:prstGeom prst="rect">
            <a:avLst/>
          </a:prstGeom>
        </p:spPr>
      </p:pic>
    </p:spTree>
    <p:extLst>
      <p:ext uri="{BB962C8B-B14F-4D97-AF65-F5344CB8AC3E}">
        <p14:creationId xmlns:p14="http://schemas.microsoft.com/office/powerpoint/2010/main" val="57007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1" y="1800524"/>
            <a:ext cx="9144001" cy="1542451"/>
          </a:xfrm>
          <a:prstGeom prst="rect">
            <a:avLst/>
          </a:prstGeom>
          <a:solidFill>
            <a:schemeClr val="accent1"/>
          </a:solidFill>
          <a:ln w="12700">
            <a:noFill/>
            <a:miter lim="400000"/>
          </a:ln>
          <a:extLst>
            <a:ext uri="{C572A759-6A51-4108-AA02-DFA0A04FC94B}">
              <ma14:wrappingTextBoxFlag xmlns:ma14="http://schemas.microsoft.com/office/mac/drawingml/2011/main" xmlns=""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hangingPunct="1">
              <a:buClr>
                <a:srgbClr val="1C1819"/>
              </a:buClr>
              <a:buSzPts val="3160"/>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Don’t Have to Do This Alone</a:t>
            </a:r>
          </a:p>
          <a:p>
            <a:pPr hangingPunct="1">
              <a:buClr>
                <a:srgbClr val="1C1819"/>
              </a:buClr>
              <a:buSzPts val="3160"/>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Get Connected</a:t>
            </a:r>
          </a:p>
        </p:txBody>
      </p:sp>
    </p:spTree>
    <p:extLst>
      <p:ext uri="{BB962C8B-B14F-4D97-AF65-F5344CB8AC3E}">
        <p14:creationId xmlns:p14="http://schemas.microsoft.com/office/powerpoint/2010/main" val="2535099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98563-A195-C64F-98A8-6078A3C52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446021" cy="2257738"/>
          </a:xfrm>
          <a:prstGeom prst="rect">
            <a:avLst/>
          </a:prstGeom>
        </p:spPr>
      </p:pic>
      <p:pic>
        <p:nvPicPr>
          <p:cNvPr id="3" name="Picture 2">
            <a:extLst>
              <a:ext uri="{FF2B5EF4-FFF2-40B4-BE49-F238E27FC236}">
                <a16:creationId xmlns:a16="http://schemas.microsoft.com/office/drawing/2014/main" id="{F761C438-D507-464C-A574-B1FAB8B34E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57738"/>
            <a:ext cx="3456116" cy="2912533"/>
          </a:xfrm>
          <a:prstGeom prst="rect">
            <a:avLst/>
          </a:prstGeom>
        </p:spPr>
      </p:pic>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200" b="1" dirty="0">
              <a:solidFill>
                <a:srgbClr val="000000"/>
              </a:solidFill>
              <a:latin typeface="+mj-lt"/>
            </a:endParaRPr>
          </a:p>
          <a:p>
            <a:pPr marL="0" indent="0" algn="ctr" defTabSz="474675">
              <a:spcBef>
                <a:spcPts val="700"/>
              </a:spcBef>
              <a:buFontTx/>
              <a:buNone/>
              <a:defRPr sz="3400" b="1">
                <a:solidFill>
                  <a:srgbClr val="000000"/>
                </a:solidFill>
              </a:defRPr>
            </a:pPr>
            <a:r>
              <a:rPr lang="en-US" sz="2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Connect in your Community</a:t>
            </a:r>
          </a:p>
          <a:p>
            <a:pPr marL="0" indent="0" algn="ctr" defTabSz="474675">
              <a:spcBef>
                <a:spcPts val="700"/>
              </a:spcBef>
              <a:buFontTx/>
              <a:buNone/>
              <a:defRPr sz="3400" b="1">
                <a:solidFill>
                  <a:srgbClr val="000000"/>
                </a:solidFill>
              </a:defRPr>
            </a:pPr>
            <a:r>
              <a:rPr lang="en-US" sz="2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Join a RESULTS Group</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793067" y="1449760"/>
            <a:ext cx="4775200" cy="347787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Meet regularly</a:t>
            </a:r>
          </a:p>
          <a:p>
            <a:r>
              <a:rPr lang="en-US" sz="2000" dirty="0">
                <a:latin typeface="Open Sans" panose="020B0606030504020204" pitchFamily="34" charset="0"/>
                <a:ea typeface="Open Sans" panose="020B0606030504020204" pitchFamily="34" charset="0"/>
                <a:cs typeface="Open Sans" panose="020B0606030504020204" pitchFamily="34" charset="0"/>
              </a:rPr>
              <a:t>Learn about issues</a:t>
            </a:r>
          </a:p>
          <a:p>
            <a:r>
              <a:rPr lang="en-US" sz="2000" dirty="0">
                <a:latin typeface="Open Sans" panose="020B0606030504020204" pitchFamily="34" charset="0"/>
                <a:ea typeface="Open Sans" panose="020B0606030504020204" pitchFamily="34" charset="0"/>
                <a:cs typeface="Open Sans" panose="020B0606030504020204" pitchFamily="34" charset="0"/>
              </a:rPr>
              <a:t>Take action</a:t>
            </a:r>
          </a:p>
          <a:p>
            <a:r>
              <a:rPr lang="en-US" sz="2000" dirty="0">
                <a:latin typeface="Open Sans" panose="020B0606030504020204" pitchFamily="34" charset="0"/>
                <a:ea typeface="Open Sans" panose="020B0606030504020204" pitchFamily="34" charset="0"/>
                <a:cs typeface="Open Sans" panose="020B0606030504020204" pitchFamily="34" charset="0"/>
              </a:rPr>
              <a:t>Share leadership</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i="1" dirty="0">
                <a:latin typeface="Open Sans" panose="020B0606030504020204" pitchFamily="34" charset="0"/>
                <a:ea typeface="Open Sans" panose="020B0606030504020204" pitchFamily="34" charset="0"/>
                <a:cs typeface="Open Sans" panose="020B0606030504020204" pitchFamily="34" charset="0"/>
              </a:rPr>
              <a:t>*RESULTS groups are meeting virtually until it is safe to be together in person</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Time Commitment: 3-6 hours / month</a:t>
            </a:r>
          </a:p>
          <a:p>
            <a:r>
              <a:rPr lang="en-US" sz="2000" dirty="0">
                <a:latin typeface="Open Sans" panose="020B0606030504020204" pitchFamily="34" charset="0"/>
                <a:ea typeface="Open Sans" panose="020B0606030504020204" pitchFamily="34" charset="0"/>
                <a:cs typeface="Open Sans" panose="020B0606030504020204" pitchFamily="34" charset="0"/>
              </a:rPr>
              <a:t>Leadership positions available</a:t>
            </a:r>
          </a:p>
        </p:txBody>
      </p:sp>
    </p:spTree>
    <p:extLst>
      <p:ext uri="{BB962C8B-B14F-4D97-AF65-F5344CB8AC3E}">
        <p14:creationId xmlns:p14="http://schemas.microsoft.com/office/powerpoint/2010/main" val="363519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2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gn="ctr" defTabSz="474675">
              <a:spcBef>
                <a:spcPts val="700"/>
              </a:spcBef>
              <a:buFontTx/>
              <a:buNone/>
              <a:defRPr sz="3400" b="1">
                <a:solidFill>
                  <a:srgbClr val="000000"/>
                </a:solidFill>
              </a:defRPr>
            </a:pPr>
            <a:r>
              <a:rPr lang="en-US" sz="2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Connect in your Community</a:t>
            </a:r>
          </a:p>
          <a:p>
            <a:pPr marL="0" indent="0" algn="ctr" defTabSz="474675">
              <a:spcBef>
                <a:spcPts val="700"/>
              </a:spcBef>
              <a:buFontTx/>
              <a:buNone/>
              <a:defRPr sz="3400" b="1">
                <a:solidFill>
                  <a:srgbClr val="000000"/>
                </a:solidFill>
              </a:defRPr>
            </a:pPr>
            <a:r>
              <a:rPr lang="en-US" sz="2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Start a RESULTS Group</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800867" y="1807270"/>
            <a:ext cx="5046133" cy="2308324"/>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Recruit a Core Team (3-4 people)</a:t>
            </a:r>
          </a:p>
          <a:p>
            <a:r>
              <a:rPr lang="en-US" dirty="0">
                <a:latin typeface="Open Sans" panose="020B0606030504020204" pitchFamily="34" charset="0"/>
                <a:ea typeface="Open Sans" panose="020B0606030504020204" pitchFamily="34" charset="0"/>
                <a:cs typeface="Open Sans" panose="020B0606030504020204" pitchFamily="34" charset="0"/>
              </a:rPr>
              <a:t>Learn advocacy skills &amp; take action</a:t>
            </a:r>
          </a:p>
          <a:p>
            <a:r>
              <a:rPr lang="en-US" dirty="0">
                <a:latin typeface="Open Sans" panose="020B0606030504020204" pitchFamily="34" charset="0"/>
                <a:ea typeface="Open Sans" panose="020B0606030504020204" pitchFamily="34" charset="0"/>
                <a:cs typeface="Open Sans" panose="020B0606030504020204" pitchFamily="34" charset="0"/>
              </a:rPr>
              <a:t>Host a kick-off meeting</a:t>
            </a:r>
          </a:p>
          <a:p>
            <a:r>
              <a:rPr lang="en-US" dirty="0">
                <a:latin typeface="Open Sans" panose="020B0606030504020204" pitchFamily="34" charset="0"/>
                <a:ea typeface="Open Sans" panose="020B0606030504020204" pitchFamily="34" charset="0"/>
                <a:cs typeface="Open Sans" panose="020B0606030504020204" pitchFamily="34" charset="0"/>
              </a:rPr>
              <a:t>Confirm local leadership</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Time commitment</a:t>
            </a:r>
            <a:r>
              <a:rPr lang="en-US" dirty="0">
                <a:latin typeface="Open Sans" panose="020B0606030504020204" pitchFamily="34" charset="0"/>
                <a:ea typeface="Open Sans" panose="020B0606030504020204" pitchFamily="34" charset="0"/>
                <a:cs typeface="Open Sans" panose="020B0606030504020204" pitchFamily="34" charset="0"/>
              </a:rPr>
              <a:t>: 4-10 hours / month depending on how much leadership you want to take on!</a:t>
            </a:r>
          </a:p>
        </p:txBody>
      </p:sp>
      <p:pic>
        <p:nvPicPr>
          <p:cNvPr id="7" name="Picture 6">
            <a:extLst>
              <a:ext uri="{FF2B5EF4-FFF2-40B4-BE49-F238E27FC236}">
                <a16:creationId xmlns:a16="http://schemas.microsoft.com/office/drawing/2014/main" id="{84CA7105-4D00-7E43-92C8-A10B4E8001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0"/>
            <a:ext cx="3437467" cy="5173679"/>
          </a:xfrm>
          <a:prstGeom prst="rect">
            <a:avLst/>
          </a:prstGeom>
        </p:spPr>
      </p:pic>
    </p:spTree>
    <p:extLst>
      <p:ext uri="{BB962C8B-B14F-4D97-AF65-F5344CB8AC3E}">
        <p14:creationId xmlns:p14="http://schemas.microsoft.com/office/powerpoint/2010/main" val="45486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3672239" y="0"/>
            <a:ext cx="4083228" cy="1625600"/>
          </a:xfrm>
          <a:prstGeom prst="rect">
            <a:avLst/>
          </a:prstGeom>
        </p:spPr>
        <p:txBody>
          <a:bodyPr lIns="0" tIns="0" rIns="0" bIns="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4675">
              <a:spcBef>
                <a:spcPts val="700"/>
              </a:spcBef>
              <a:buFontTx/>
              <a:buNone/>
              <a:defRPr sz="3400" b="1">
                <a:solidFill>
                  <a:srgbClr val="000000"/>
                </a:solidFill>
              </a:defRPr>
            </a:pP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gn="ctr" defTabSz="474675">
              <a:spcBef>
                <a:spcPts val="700"/>
              </a:spcBef>
              <a:buFontTx/>
              <a:buNone/>
              <a:defRPr sz="3400" b="1">
                <a:solidFill>
                  <a:srgbClr val="000000"/>
                </a:solidFill>
              </a:defRP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No Group? No Problem.</a:t>
            </a:r>
          </a:p>
          <a:p>
            <a:pPr marL="0" indent="0" algn="ctr" defTabSz="474675">
              <a:spcBef>
                <a:spcPts val="700"/>
              </a:spcBef>
              <a:buFontTx/>
              <a:buNone/>
              <a:defRPr sz="3400" b="1">
                <a:solidFill>
                  <a:srgbClr val="000000"/>
                </a:solidFill>
              </a:defRP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Be a Free Agent</a:t>
            </a:r>
          </a:p>
          <a:p>
            <a:pPr marL="0" indent="0" algn="ctr" defTabSz="474675">
              <a:spcBef>
                <a:spcPts val="700"/>
              </a:spcBef>
              <a:buFontTx/>
              <a:buNone/>
              <a:defRPr sz="3400" b="1">
                <a:solidFill>
                  <a:srgbClr val="000000"/>
                </a:solidFill>
              </a:defRPr>
            </a:pPr>
            <a:endParaRPr lang="en-US" sz="2800" b="1" dirty="0">
              <a:solidFill>
                <a:srgbClr val="000000"/>
              </a:solidFill>
              <a:latin typeface="+mj-lt"/>
            </a:endParaRPr>
          </a:p>
        </p:txBody>
      </p:sp>
      <p:sp>
        <p:nvSpPr>
          <p:cNvPr id="6" name="TextBox 5">
            <a:extLst>
              <a:ext uri="{FF2B5EF4-FFF2-40B4-BE49-F238E27FC236}">
                <a16:creationId xmlns:a16="http://schemas.microsoft.com/office/drawing/2014/main" id="{67DBC47D-A7C5-6343-829D-7A75BE5F1FDE}"/>
              </a:ext>
            </a:extLst>
          </p:cNvPr>
          <p:cNvSpPr txBox="1"/>
          <p:nvPr/>
        </p:nvSpPr>
        <p:spPr>
          <a:xfrm>
            <a:off x="3800867" y="1807270"/>
            <a:ext cx="5046133" cy="255454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Virtual Group</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Monthly online meeting with staff &amp; other Free Agents</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Take action on your own</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Time commitment</a:t>
            </a:r>
            <a:r>
              <a:rPr lang="en-US" sz="2000" dirty="0">
                <a:latin typeface="Open Sans" panose="020B0606030504020204" pitchFamily="34" charset="0"/>
                <a:ea typeface="Open Sans" panose="020B0606030504020204" pitchFamily="34" charset="0"/>
                <a:cs typeface="Open Sans" panose="020B0606030504020204" pitchFamily="34" charset="0"/>
              </a:rPr>
              <a:t>: 2-4 hours / month</a:t>
            </a:r>
          </a:p>
        </p:txBody>
      </p:sp>
      <p:pic>
        <p:nvPicPr>
          <p:cNvPr id="5" name="Picture 4">
            <a:extLst>
              <a:ext uri="{FF2B5EF4-FFF2-40B4-BE49-F238E27FC236}">
                <a16:creationId xmlns:a16="http://schemas.microsoft.com/office/drawing/2014/main" id="{6DDF9469-4058-514A-A715-B04019E128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391809" cy="5143500"/>
          </a:xfrm>
          <a:prstGeom prst="rect">
            <a:avLst/>
          </a:prstGeom>
        </p:spPr>
      </p:pic>
    </p:spTree>
    <p:extLst>
      <p:ext uri="{BB962C8B-B14F-4D97-AF65-F5344CB8AC3E}">
        <p14:creationId xmlns:p14="http://schemas.microsoft.com/office/powerpoint/2010/main" val="2445857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1">
            <a:extLst>
              <a:ext uri="{FF2B5EF4-FFF2-40B4-BE49-F238E27FC236}">
                <a16:creationId xmlns:a16="http://schemas.microsoft.com/office/drawing/2014/main" id="{DD775521-3BA7-D54A-93EE-4FD0A3D4D5CB}"/>
              </a:ext>
            </a:extLst>
          </p:cNvPr>
          <p:cNvSpPr txBox="1">
            <a:spLocks/>
          </p:cNvSpPr>
          <p:nvPr/>
        </p:nvSpPr>
        <p:spPr>
          <a:xfrm>
            <a:off x="457200" y="170811"/>
            <a:ext cx="7401491" cy="994172"/>
          </a:xfrm>
          <a:prstGeom prst="rect">
            <a:avLst/>
          </a:prstGeom>
        </p:spPr>
        <p:txBody>
          <a:bodyPr vert="horz" lIns="91440" tIns="45720" rIns="91440" bIns="45720" rtlCol="0" anchor="ct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ct val="0"/>
              </a:spcBef>
              <a:spcAft>
                <a:spcPts val="600"/>
              </a:spcAft>
              <a:buNone/>
              <a:defRPr sz="3400" b="1">
                <a:solidFill>
                  <a:srgbClr val="000000"/>
                </a:solidFill>
              </a:defRPr>
            </a:pPr>
            <a:endParaRPr lang="en-US" sz="2100" b="1" kern="1200" dirty="0">
              <a:latin typeface="+mj-lt"/>
              <a:ea typeface="+mj-ea"/>
              <a:cs typeface="+mj-cs"/>
            </a:endParaRPr>
          </a:p>
          <a:p>
            <a:pPr marL="0" indent="0" algn="ctr">
              <a:lnSpc>
                <a:spcPct val="90000"/>
              </a:lnSpc>
              <a:spcBef>
                <a:spcPct val="0"/>
              </a:spcBef>
              <a:spcAft>
                <a:spcPts val="600"/>
              </a:spcAft>
              <a:buNone/>
              <a:defRPr sz="3400" b="1">
                <a:solidFill>
                  <a:srgbClr val="000000"/>
                </a:solidFill>
              </a:defRPr>
            </a:pPr>
            <a:r>
              <a:rPr lang="en-US" sz="2800" b="1" kern="1200" dirty="0">
                <a:latin typeface="Open Sans" panose="020B0606030504020204" pitchFamily="34" charset="0"/>
                <a:ea typeface="Open Sans" panose="020B0606030504020204" pitchFamily="34" charset="0"/>
                <a:cs typeface="Open Sans" panose="020B0606030504020204" pitchFamily="34" charset="0"/>
              </a:rPr>
              <a:t>RESULTS Fellowship</a:t>
            </a:r>
          </a:p>
          <a:p>
            <a:pPr marL="0" indent="0" algn="ctr">
              <a:lnSpc>
                <a:spcPct val="90000"/>
              </a:lnSpc>
              <a:spcBef>
                <a:spcPct val="0"/>
              </a:spcBef>
              <a:spcAft>
                <a:spcPts val="600"/>
              </a:spcAft>
              <a:buNone/>
              <a:defRPr sz="3400" b="1">
                <a:solidFill>
                  <a:srgbClr val="000000"/>
                </a:solidFill>
              </a:defRPr>
            </a:pPr>
            <a:r>
              <a:rPr lang="en-US" sz="19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Info at </a:t>
            </a:r>
            <a:r>
              <a:rPr lang="en-US" sz="1900" b="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results.org</a:t>
            </a:r>
            <a:r>
              <a:rPr lang="en-US" sz="19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/fellowship</a:t>
            </a:r>
            <a:endParaRPr lang="en-US" sz="1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0000"/>
              </a:lnSpc>
              <a:spcBef>
                <a:spcPct val="0"/>
              </a:spcBef>
              <a:spcAft>
                <a:spcPts val="600"/>
              </a:spcAft>
              <a:buNone/>
              <a:defRPr sz="3400" b="1">
                <a:solidFill>
                  <a:srgbClr val="000000"/>
                </a:solidFill>
              </a:defRPr>
            </a:pPr>
            <a:endParaRPr lang="en-US" sz="2100" b="1" kern="1200" dirty="0">
              <a:latin typeface="+mj-lt"/>
              <a:ea typeface="+mj-ea"/>
              <a:cs typeface="+mj-cs"/>
            </a:endParaRPr>
          </a:p>
        </p:txBody>
      </p:sp>
      <p:pic>
        <p:nvPicPr>
          <p:cNvPr id="2" name="Picture 1">
            <a:extLst>
              <a:ext uri="{FF2B5EF4-FFF2-40B4-BE49-F238E27FC236}">
                <a16:creationId xmlns:a16="http://schemas.microsoft.com/office/drawing/2014/main" id="{3A842BF1-921E-CE49-81AC-ADC3DCE0C6F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1" y="1200151"/>
            <a:ext cx="4038600" cy="1807272"/>
          </a:xfrm>
          <a:prstGeom prst="rect">
            <a:avLst/>
          </a:prstGeom>
          <a:noFill/>
        </p:spPr>
      </p:pic>
      <p:sp>
        <p:nvSpPr>
          <p:cNvPr id="6" name="TextBox 5">
            <a:extLst>
              <a:ext uri="{FF2B5EF4-FFF2-40B4-BE49-F238E27FC236}">
                <a16:creationId xmlns:a16="http://schemas.microsoft.com/office/drawing/2014/main" id="{67DBC47D-A7C5-6343-829D-7A75BE5F1FDE}"/>
              </a:ext>
            </a:extLst>
          </p:cNvPr>
          <p:cNvSpPr txBox="1"/>
          <p:nvPr/>
        </p:nvSpPr>
        <p:spPr>
          <a:xfrm>
            <a:off x="4648200" y="1337073"/>
            <a:ext cx="4495800" cy="3394472"/>
          </a:xfrm>
          <a:prstGeom prst="rect">
            <a:avLst/>
          </a:prstGeom>
        </p:spPr>
        <p:txBody>
          <a:bodyPr vert="horz" lIns="91440" tIns="45720" rIns="91440" bIns="45720" rtlCol="0">
            <a:normAutofit fontScale="92500" lnSpcReduction="20000"/>
          </a:bodyPr>
          <a:lstStyle/>
          <a:p>
            <a:pPr>
              <a:spcBef>
                <a:spcPct val="20000"/>
              </a:spcBef>
            </a:pPr>
            <a:r>
              <a:rPr lang="en-US" sz="2000" dirty="0">
                <a:latin typeface="Open Sans" panose="020B0606030504020204" pitchFamily="34" charset="0"/>
                <a:ea typeface="Open Sans" panose="020B0606030504020204" pitchFamily="34" charset="0"/>
                <a:cs typeface="Open Sans" panose="020B0606030504020204" pitchFamily="34" charset="0"/>
              </a:rPr>
              <a:t>Age: 20-30  </a:t>
            </a:r>
          </a:p>
          <a:p>
            <a:pPr>
              <a:spcBef>
                <a:spcPct val="200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Bef>
                <a:spcPct val="20000"/>
              </a:spcBef>
            </a:pPr>
            <a:r>
              <a:rPr lang="en-US" sz="2000" dirty="0">
                <a:latin typeface="Open Sans" panose="020B0606030504020204" pitchFamily="34" charset="0"/>
                <a:ea typeface="Open Sans" panose="020B0606030504020204" pitchFamily="34" charset="0"/>
                <a:cs typeface="Open Sans" panose="020B0606030504020204" pitchFamily="34" charset="0"/>
              </a:rPr>
              <a:t>1 Year Commitment</a:t>
            </a:r>
          </a:p>
          <a:p>
            <a:pPr>
              <a:spcBef>
                <a:spcPct val="200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Bef>
                <a:spcPct val="20000"/>
              </a:spcBef>
            </a:pPr>
            <a:r>
              <a:rPr lang="en-US" sz="2000" dirty="0">
                <a:latin typeface="Open Sans" panose="020B0606030504020204" pitchFamily="34" charset="0"/>
                <a:ea typeface="Open Sans" panose="020B0606030504020204" pitchFamily="34" charset="0"/>
                <a:cs typeface="Open Sans" panose="020B0606030504020204" pitchFamily="34" charset="0"/>
              </a:rPr>
              <a:t>Organize &amp; Advocate in Local Community</a:t>
            </a:r>
          </a:p>
          <a:p>
            <a:pPr>
              <a:spcBef>
                <a:spcPct val="200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Bef>
                <a:spcPct val="20000"/>
              </a:spcBef>
            </a:pPr>
            <a:r>
              <a:rPr lang="en-US" sz="2000" dirty="0">
                <a:latin typeface="Open Sans" panose="020B0606030504020204" pitchFamily="34" charset="0"/>
                <a:ea typeface="Open Sans" panose="020B0606030504020204" pitchFamily="34" charset="0"/>
                <a:cs typeface="Open Sans" panose="020B0606030504020204" pitchFamily="34" charset="0"/>
              </a:rPr>
              <a:t>Opportunity to learn and advocate in Washington D.C.*</a:t>
            </a:r>
          </a:p>
          <a:p>
            <a:pPr>
              <a:spcBef>
                <a:spcPct val="200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Bef>
                <a:spcPct val="20000"/>
              </a:spcBef>
            </a:pPr>
            <a:r>
              <a:rPr lang="en-US" sz="2000" dirty="0">
                <a:latin typeface="Open Sans" panose="020B0606030504020204" pitchFamily="34" charset="0"/>
                <a:ea typeface="Open Sans" panose="020B0606030504020204" pitchFamily="34" charset="0"/>
                <a:cs typeface="Open Sans" panose="020B0606030504020204" pitchFamily="34" charset="0"/>
              </a:rPr>
              <a:t>Current class is full – apply next year!</a:t>
            </a:r>
          </a:p>
        </p:txBody>
      </p:sp>
      <p:pic>
        <p:nvPicPr>
          <p:cNvPr id="3" name="Picture 2">
            <a:extLst>
              <a:ext uri="{FF2B5EF4-FFF2-40B4-BE49-F238E27FC236}">
                <a16:creationId xmlns:a16="http://schemas.microsoft.com/office/drawing/2014/main" id="{0C2FB5E5-37E6-0B43-B0AF-06748F2032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 y="3175691"/>
            <a:ext cx="4038600" cy="1555854"/>
          </a:xfrm>
          <a:prstGeom prst="rect">
            <a:avLst/>
          </a:prstGeom>
        </p:spPr>
      </p:pic>
    </p:spTree>
    <p:extLst>
      <p:ext uri="{BB962C8B-B14F-4D97-AF65-F5344CB8AC3E}">
        <p14:creationId xmlns:p14="http://schemas.microsoft.com/office/powerpoint/2010/main" val="18124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DE703FF-18D7-894F-9ABB-3A68745596E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7094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1E6E-9FCE-9E4E-AE3F-C71BB4AA5FD3}"/>
              </a:ext>
            </a:extLst>
          </p:cNvPr>
          <p:cNvSpPr>
            <a:spLocks noGrp="1"/>
          </p:cNvSpPr>
          <p:nvPr>
            <p:ph type="title"/>
          </p:nvPr>
        </p:nvSpPr>
        <p:spPr/>
        <p:txBody>
          <a:bodyPr>
            <a:no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RESULTS Volunteer Commitments</a:t>
            </a:r>
          </a:p>
        </p:txBody>
      </p:sp>
      <p:sp>
        <p:nvSpPr>
          <p:cNvPr id="3" name="Content Placeholder 2">
            <a:extLst>
              <a:ext uri="{FF2B5EF4-FFF2-40B4-BE49-F238E27FC236}">
                <a16:creationId xmlns:a16="http://schemas.microsoft.com/office/drawing/2014/main" id="{CAF4BF3E-4976-4F49-A2B8-116391D0EAAC}"/>
              </a:ext>
            </a:extLst>
          </p:cNvPr>
          <p:cNvSpPr>
            <a:spLocks noGrp="1"/>
          </p:cNvSpPr>
          <p:nvPr>
            <p:ph idx="1"/>
          </p:nvPr>
        </p:nvSpPr>
        <p:spPr>
          <a:xfrm>
            <a:off x="457200" y="1200151"/>
            <a:ext cx="8229600" cy="3737370"/>
          </a:xfrm>
        </p:spPr>
        <p:txBody>
          <a:bodyPr>
            <a:normAutofit fontScale="550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Help make the RESULTS movement a respectful, inclusive place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Connect with RESULTS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a:latin typeface="Open Sans" panose="020B0606030504020204" pitchFamily="34" charset="0"/>
                <a:ea typeface="Open Sans" panose="020B0606030504020204" pitchFamily="34" charset="0"/>
                <a:cs typeface="Open Sans" panose="020B0606030504020204" pitchFamily="34" charset="0"/>
              </a:rPr>
              <a:t>Join a local group or become a Free Agent (or start a group!)</a:t>
            </a:r>
          </a:p>
          <a:p>
            <a:pPr lvl="1"/>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a:latin typeface="Open Sans" panose="020B0606030504020204" pitchFamily="34" charset="0"/>
                <a:ea typeface="Open Sans" panose="020B0606030504020204" pitchFamily="34" charset="0"/>
                <a:cs typeface="Open Sans" panose="020B0606030504020204" pitchFamily="34" charset="0"/>
              </a:rPr>
              <a:t>Choose to be a U.S. (domestic) or Global Advocate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Take one RESULTS advocacy action each month</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Listen to the Monthly Campaigns Webinar (live or recorded)</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Read the Weekly Update</a:t>
            </a:r>
          </a:p>
          <a:p>
            <a:pPr marL="0" indent="0">
              <a:buNone/>
            </a:pPr>
            <a:endParaRPr lang="en-US" dirty="0"/>
          </a:p>
        </p:txBody>
      </p:sp>
    </p:spTree>
    <p:extLst>
      <p:ext uri="{BB962C8B-B14F-4D97-AF65-F5344CB8AC3E}">
        <p14:creationId xmlns:p14="http://schemas.microsoft.com/office/powerpoint/2010/main" val="180261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5">
            <a:extLst>
              <a:ext uri="{FF2B5EF4-FFF2-40B4-BE49-F238E27FC236}">
                <a16:creationId xmlns:a16="http://schemas.microsoft.com/office/drawing/2014/main" id="{5D761A70-34AE-E942-A3C7-DA6D9F82B648}"/>
              </a:ext>
            </a:extLst>
          </p:cNvPr>
          <p:cNvSpPr txBox="1">
            <a:spLocks/>
          </p:cNvSpPr>
          <p:nvPr/>
        </p:nvSpPr>
        <p:spPr>
          <a:xfrm>
            <a:off x="189477" y="189602"/>
            <a:ext cx="7619999" cy="778986"/>
          </a:xfrm>
          <a:prstGeom prst="rect">
            <a:avLst/>
          </a:prstGeom>
        </p:spPr>
        <p:txBody>
          <a:bodyPr>
            <a:normAutofit fontScale="97500"/>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Next Steps to Get Involved</a:t>
            </a:r>
          </a:p>
        </p:txBody>
      </p:sp>
      <p:sp>
        <p:nvSpPr>
          <p:cNvPr id="16" name="TextBox 15">
            <a:extLst>
              <a:ext uri="{FF2B5EF4-FFF2-40B4-BE49-F238E27FC236}">
                <a16:creationId xmlns:a16="http://schemas.microsoft.com/office/drawing/2014/main" id="{97A84998-B475-3148-8BED-B90F4D339326}"/>
              </a:ext>
            </a:extLst>
          </p:cNvPr>
          <p:cNvSpPr txBox="1"/>
          <p:nvPr/>
        </p:nvSpPr>
        <p:spPr>
          <a:xfrm>
            <a:off x="471431" y="968588"/>
            <a:ext cx="6176547"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584200" rtl="0" fontAlgn="auto" latinLnBrk="0" hangingPunct="0">
              <a:lnSpc>
                <a:spcPct val="100000"/>
              </a:lnSpc>
              <a:spcBef>
                <a:spcPts val="0"/>
              </a:spcBef>
              <a:spcAft>
                <a:spcPts val="0"/>
              </a:spcAft>
              <a:buClrTx/>
              <a:buSzTx/>
              <a:buFont typeface="Wingdings" pitchFamily="2" charset="2"/>
              <a:buChar char="q"/>
              <a:tabLst/>
            </a:pPr>
            <a:r>
              <a:rPr kumimoji="0" lang="en-US" sz="2400" b="1"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rPr>
              <a:t>Say </a:t>
            </a:r>
            <a:r>
              <a:rPr lang="en-US" sz="2400" b="1" dirty="0">
                <a:latin typeface="Open Sans" panose="020B0606030504020204" pitchFamily="34" charset="0"/>
                <a:ea typeface="Open Sans" panose="020B0606030504020204" pitchFamily="34" charset="0"/>
                <a:cs typeface="Open Sans" panose="020B0606030504020204" pitchFamily="34" charset="0"/>
                <a:sym typeface="Helvetica Light"/>
              </a:rPr>
              <a:t>Y</a:t>
            </a:r>
            <a:r>
              <a:rPr kumimoji="0" lang="en-US" sz="2400" b="1"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rPr>
              <a:t>es! I want to be an advocate</a:t>
            </a:r>
          </a:p>
          <a:p>
            <a:pPr marL="800100" lvl="1" indent="-342900" defTabSz="584200" hangingPunct="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Helvetica Light"/>
              </a:rPr>
              <a:t>Use chat box or email </a:t>
            </a:r>
            <a:r>
              <a:rPr lang="en-US" sz="2400" dirty="0">
                <a:latin typeface="Open Sans" panose="020B0606030504020204" pitchFamily="34" charset="0"/>
                <a:ea typeface="Open Sans" panose="020B0606030504020204" pitchFamily="34" charset="0"/>
                <a:cs typeface="Open Sans" panose="020B0606030504020204" pitchFamily="34" charset="0"/>
                <a:sym typeface="Helvetica Light"/>
                <a:hlinkClick r:id="rId2"/>
              </a:rPr>
              <a:t>results@results.org</a:t>
            </a:r>
            <a:r>
              <a:rPr lang="en-US" sz="2400" dirty="0">
                <a:latin typeface="Open Sans" panose="020B0606030504020204" pitchFamily="34" charset="0"/>
                <a:ea typeface="Open Sans" panose="020B0606030504020204" pitchFamily="34" charset="0"/>
                <a:cs typeface="Open Sans" panose="020B0606030504020204" pitchFamily="34" charset="0"/>
                <a:sym typeface="Helvetica Light"/>
              </a:rPr>
              <a:t> </a:t>
            </a:r>
            <a:endParaRPr kumimoji="0" lang="en-US" sz="2400" b="0"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endParaRPr>
          </a:p>
          <a:p>
            <a:pPr marL="1257300" lvl="2" indent="-342900" defTabSz="584200" hangingPunct="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Helvetica Light"/>
              </a:rPr>
              <a:t>First name</a:t>
            </a:r>
          </a:p>
          <a:p>
            <a:pPr marL="1257300" lvl="2"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rPr>
              <a:t>City, State</a:t>
            </a:r>
          </a:p>
          <a:p>
            <a:pPr marL="1257300" lvl="2" indent="-342900" defTabSz="584200" hangingPunct="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sym typeface="Helvetica Light"/>
              </a:rPr>
              <a:t>US or Global Focus</a:t>
            </a:r>
          </a:p>
          <a:p>
            <a:pPr marL="0" marR="0" indent="0"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endParaRPr>
          </a:p>
          <a:p>
            <a:pPr marL="0" marR="0" indent="0" defTabSz="584200" rtl="0" fontAlgn="auto" latinLnBrk="0" hangingPunct="0">
              <a:lnSpc>
                <a:spcPct val="100000"/>
              </a:lnSpc>
              <a:spcBef>
                <a:spcPts val="0"/>
              </a:spcBef>
              <a:spcAft>
                <a:spcPts val="0"/>
              </a:spcAft>
              <a:buClrTx/>
              <a:buSzTx/>
              <a:buFontTx/>
              <a:buNone/>
              <a:tabLst/>
            </a:pPr>
            <a:r>
              <a:rPr lang="en-US" sz="2400" b="1" dirty="0">
                <a:latin typeface="Open Sans" panose="020B0606030504020204" pitchFamily="34" charset="0"/>
                <a:ea typeface="Open Sans" panose="020B0606030504020204" pitchFamily="34" charset="0"/>
                <a:cs typeface="Open Sans" panose="020B0606030504020204" pitchFamily="34" charset="0"/>
                <a:sym typeface="Helvetica Light"/>
              </a:rPr>
              <a:t>Want more time to think? No problem. </a:t>
            </a:r>
          </a:p>
          <a:p>
            <a:pPr marL="800100" lvl="1"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rPr>
              <a:t>We’ll email everyone tomorrow. </a:t>
            </a:r>
          </a:p>
          <a:p>
            <a:pPr marL="800100" lvl="1" indent="-342900" defTabSz="584200" hangingPunct="0">
              <a:buFont typeface="Arial" panose="020B0604020202020204" pitchFamily="34" charset="0"/>
              <a:buChar char="•"/>
            </a:pPr>
            <a:r>
              <a:rPr kumimoji="0" lang="en-US" sz="2400" b="0" i="0" u="none" strike="noStrike" cap="none" spc="0" normalizeH="0" baseline="0" dirty="0">
                <a:ln>
                  <a:noFill/>
                </a:ln>
                <a:effectLst/>
                <a:uFillTx/>
                <a:latin typeface="Open Sans" panose="020B0606030504020204" pitchFamily="34" charset="0"/>
                <a:ea typeface="Open Sans" panose="020B0606030504020204" pitchFamily="34" charset="0"/>
                <a:cs typeface="Open Sans" panose="020B0606030504020204" pitchFamily="34" charset="0"/>
                <a:sym typeface="Helvetica Light"/>
              </a:rPr>
              <a:t>Reply when you’re ready.</a:t>
            </a:r>
          </a:p>
        </p:txBody>
      </p:sp>
    </p:spTree>
    <p:extLst>
      <p:ext uri="{BB962C8B-B14F-4D97-AF65-F5344CB8AC3E}">
        <p14:creationId xmlns:p14="http://schemas.microsoft.com/office/powerpoint/2010/main" val="27839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ACAB8-86B0-084D-BB6D-C6543E975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511258" cy="5372100"/>
          </a:xfrm>
          <a:prstGeom prst="rect">
            <a:avLst/>
          </a:prstGeom>
        </p:spPr>
      </p:pic>
      <p:sp>
        <p:nvSpPr>
          <p:cNvPr id="9" name="Shape 254">
            <a:extLst>
              <a:ext uri="{FF2B5EF4-FFF2-40B4-BE49-F238E27FC236}">
                <a16:creationId xmlns:a16="http://schemas.microsoft.com/office/drawing/2014/main" id="{763B48FC-9926-9E43-9340-8C1D9C15B302}"/>
              </a:ext>
            </a:extLst>
          </p:cNvPr>
          <p:cNvSpPr/>
          <p:nvPr/>
        </p:nvSpPr>
        <p:spPr>
          <a:xfrm>
            <a:off x="1998133" y="119754"/>
            <a:ext cx="5147734" cy="718145"/>
          </a:xfrm>
          <a:prstGeom prst="rect">
            <a:avLst/>
          </a:prstGeom>
          <a:solidFill>
            <a:schemeClr val="bg1">
              <a:alpha val="86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800" b="1">
                <a:solidFill>
                  <a:schemeClr val="accent5"/>
                </a:solidFill>
                <a:latin typeface="+mj-lt"/>
                <a:ea typeface="+mj-ea"/>
                <a:cs typeface="+mj-cs"/>
                <a:sym typeface="Helvetica Neue"/>
              </a:defRPr>
            </a:lvl1pPr>
          </a:lstStyle>
          <a:p>
            <a:pPr algn="ctr"/>
            <a:r>
              <a:rPr lang="en-US" sz="4000" dirty="0">
                <a:solidFill>
                  <a:schemeClr val="tx2"/>
                </a:solidFill>
                <a:latin typeface="Open Sans" panose="020B0606030504020204" pitchFamily="34" charset="0"/>
                <a:ea typeface="Open Sans" panose="020B0606030504020204" pitchFamily="34" charset="0"/>
                <a:cs typeface="Open Sans" panose="020B0606030504020204" pitchFamily="34" charset="0"/>
              </a:rPr>
              <a:t>Be an advocate</a:t>
            </a:r>
            <a:endParaRPr sz="4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4261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7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9995-A569-5D4C-A87D-EA3C38B3A7B1}"/>
              </a:ext>
            </a:extLst>
          </p:cNvPr>
          <p:cNvSpPr>
            <a:spLocks noGrp="1"/>
          </p:cNvSpPr>
          <p:nvPr>
            <p:ph type="title"/>
          </p:nvPr>
        </p:nvSpPr>
        <p:spPr>
          <a:xfrm>
            <a:off x="457200" y="205979"/>
            <a:ext cx="7401491" cy="857250"/>
          </a:xfrm>
        </p:spPr>
        <p:txBody>
          <a:bodyPr anchor="ctr">
            <a:normAutofit/>
          </a:bodyPr>
          <a:lstStyle/>
          <a:p>
            <a:pPr>
              <a:lnSpc>
                <a:spcPct val="90000"/>
              </a:lnSpc>
            </a:pPr>
            <a:r>
              <a:rPr lang="en-US" sz="2800" b="1" dirty="0">
                <a:latin typeface="Open Sans" panose="020B0606030504020204" pitchFamily="34" charset="0"/>
                <a:ea typeface="Open Sans" panose="020B0606030504020204" pitchFamily="34" charset="0"/>
                <a:cs typeface="Open Sans" panose="020B0606030504020204" pitchFamily="34" charset="0"/>
              </a:rPr>
              <a:t>RESULTS New Advocate Orientation</a:t>
            </a:r>
          </a:p>
        </p:txBody>
      </p:sp>
      <p:graphicFrame>
        <p:nvGraphicFramePr>
          <p:cNvPr id="5" name="Content Placeholder 2">
            <a:extLst>
              <a:ext uri="{FF2B5EF4-FFF2-40B4-BE49-F238E27FC236}">
                <a16:creationId xmlns:a16="http://schemas.microsoft.com/office/drawing/2014/main" id="{42DF411E-B768-4C1F-8F4A-C8C038A9A1BB}"/>
              </a:ext>
            </a:extLst>
          </p:cNvPr>
          <p:cNvGraphicFramePr>
            <a:graphicFrameLocks noGrp="1"/>
          </p:cNvGraphicFramePr>
          <p:nvPr>
            <p:ph idx="1"/>
            <p:extLst>
              <p:ext uri="{D42A27DB-BD31-4B8C-83A1-F6EECF244321}">
                <p14:modId xmlns:p14="http://schemas.microsoft.com/office/powerpoint/2010/main" val="2858146958"/>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02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5632145B-165F-1040-AF2B-9D45903887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506" y="171136"/>
            <a:ext cx="3206230" cy="2175249"/>
          </a:xfrm>
          <a:prstGeom prst="rect">
            <a:avLst/>
          </a:prstGeom>
        </p:spPr>
      </p:pic>
      <p:pic>
        <p:nvPicPr>
          <p:cNvPr id="3" name="Picture 2" descr="A close up of a map&#10;&#10;Description automatically generated">
            <a:extLst>
              <a:ext uri="{FF2B5EF4-FFF2-40B4-BE49-F238E27FC236}">
                <a16:creationId xmlns:a16="http://schemas.microsoft.com/office/drawing/2014/main" id="{6F34F160-C48E-D24E-877C-677F1A86BB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4793" y="171136"/>
            <a:ext cx="3256724" cy="2175249"/>
          </a:xfrm>
          <a:prstGeom prst="rect">
            <a:avLst/>
          </a:prstGeom>
        </p:spPr>
      </p:pic>
      <p:pic>
        <p:nvPicPr>
          <p:cNvPr id="4" name="Picture 3" descr="A close up of a map&#10;&#10;Description automatically generated">
            <a:extLst>
              <a:ext uri="{FF2B5EF4-FFF2-40B4-BE49-F238E27FC236}">
                <a16:creationId xmlns:a16="http://schemas.microsoft.com/office/drawing/2014/main" id="{B1A7BB1F-8A4D-4342-9A2F-0499919FC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76511" y="2797116"/>
            <a:ext cx="4093287" cy="2220942"/>
          </a:xfrm>
          <a:prstGeom prst="rect">
            <a:avLst/>
          </a:prstGeom>
        </p:spPr>
      </p:pic>
      <p:sp>
        <p:nvSpPr>
          <p:cNvPr id="5" name="Shape 195">
            <a:extLst>
              <a:ext uri="{FF2B5EF4-FFF2-40B4-BE49-F238E27FC236}">
                <a16:creationId xmlns:a16="http://schemas.microsoft.com/office/drawing/2014/main" id="{D34437B5-A90C-4D4D-9A02-C7B8F3F9EAC3}"/>
              </a:ext>
            </a:extLst>
          </p:cNvPr>
          <p:cNvSpPr txBox="1">
            <a:spLocks/>
          </p:cNvSpPr>
          <p:nvPr/>
        </p:nvSpPr>
        <p:spPr>
          <a:xfrm>
            <a:off x="393012" y="2346384"/>
            <a:ext cx="3256724" cy="450732"/>
          </a:xfrm>
          <a:prstGeom prst="rect">
            <a:avLst/>
          </a:prstGeom>
        </p:spPr>
        <p:txBody>
          <a:bodyPr>
            <a:normAutofit/>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RESULTS International</a:t>
            </a:r>
          </a:p>
        </p:txBody>
      </p:sp>
      <p:sp>
        <p:nvSpPr>
          <p:cNvPr id="6" name="Shape 195">
            <a:extLst>
              <a:ext uri="{FF2B5EF4-FFF2-40B4-BE49-F238E27FC236}">
                <a16:creationId xmlns:a16="http://schemas.microsoft.com/office/drawing/2014/main" id="{C6C9F901-0222-B049-9EDF-869A99A6A9BF}"/>
              </a:ext>
            </a:extLst>
          </p:cNvPr>
          <p:cNvSpPr txBox="1">
            <a:spLocks/>
          </p:cNvSpPr>
          <p:nvPr/>
        </p:nvSpPr>
        <p:spPr>
          <a:xfrm>
            <a:off x="3700230" y="2266479"/>
            <a:ext cx="3822004" cy="614859"/>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ACTION Global Health Partners</a:t>
            </a:r>
          </a:p>
        </p:txBody>
      </p:sp>
      <p:sp>
        <p:nvSpPr>
          <p:cNvPr id="7" name="Shape 195">
            <a:extLst>
              <a:ext uri="{FF2B5EF4-FFF2-40B4-BE49-F238E27FC236}">
                <a16:creationId xmlns:a16="http://schemas.microsoft.com/office/drawing/2014/main" id="{122E57E9-2E5B-E244-ADB7-08EBEB45B352}"/>
              </a:ext>
            </a:extLst>
          </p:cNvPr>
          <p:cNvSpPr txBox="1">
            <a:spLocks/>
          </p:cNvSpPr>
          <p:nvPr/>
        </p:nvSpPr>
        <p:spPr>
          <a:xfrm>
            <a:off x="319787" y="3247847"/>
            <a:ext cx="3256724" cy="123952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30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RESULTS </a:t>
            </a:r>
          </a:p>
          <a:p>
            <a:pPr hangingPunct="1">
              <a:defRPr sz="1800">
                <a:solidFill>
                  <a:srgbClr val="000000"/>
                </a:solidFill>
              </a:defRPr>
            </a:pPr>
            <a:r>
              <a:rPr lang="en-US" sz="30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U.S. Chapters</a:t>
            </a:r>
          </a:p>
        </p:txBody>
      </p:sp>
    </p:spTree>
    <p:extLst>
      <p:ext uri="{BB962C8B-B14F-4D97-AF65-F5344CB8AC3E}">
        <p14:creationId xmlns:p14="http://schemas.microsoft.com/office/powerpoint/2010/main" val="110641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9995-A569-5D4C-A87D-EA3C38B3A7B1}"/>
              </a:ext>
            </a:extLst>
          </p:cNvPr>
          <p:cNvSpPr>
            <a:spLocks noGrp="1"/>
          </p:cNvSpPr>
          <p:nvPr>
            <p:ph type="title"/>
          </p:nvPr>
        </p:nvSpPr>
        <p:spPr/>
        <p:txBody>
          <a:bodyPr>
            <a:normAutofit/>
          </a:bodyPr>
          <a:lstStyle/>
          <a:p>
            <a:r>
              <a:rPr lang="en-US" sz="3800" b="1" dirty="0">
                <a:latin typeface="Open Sans" panose="020B0606030504020204" pitchFamily="34" charset="0"/>
                <a:ea typeface="Open Sans" panose="020B0606030504020204" pitchFamily="34" charset="0"/>
                <a:cs typeface="Open Sans" panose="020B0606030504020204" pitchFamily="34" charset="0"/>
              </a:rPr>
              <a:t>RESULTS Believes…</a:t>
            </a:r>
          </a:p>
        </p:txBody>
      </p:sp>
      <p:sp>
        <p:nvSpPr>
          <p:cNvPr id="3" name="Content Placeholder 2">
            <a:extLst>
              <a:ext uri="{FF2B5EF4-FFF2-40B4-BE49-F238E27FC236}">
                <a16:creationId xmlns:a16="http://schemas.microsoft.com/office/drawing/2014/main" id="{E646BF4C-F498-4F4A-9707-B13E05987B7F}"/>
              </a:ext>
            </a:extLst>
          </p:cNvPr>
          <p:cNvSpPr>
            <a:spLocks noGrp="1"/>
          </p:cNvSpPr>
          <p:nvPr>
            <p:ph idx="1"/>
          </p:nvPr>
        </p:nvSpPr>
        <p:spPr/>
        <p:txBody>
          <a:bodyPr>
            <a:normAutofit fontScale="550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The end of poverty is possible and achievable. Political will is lacking.</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b="1" u="sng" dirty="0">
                <a:latin typeface="Open Sans" panose="020B0606030504020204" pitchFamily="34" charset="0"/>
                <a:ea typeface="Open Sans" panose="020B0606030504020204" pitchFamily="34" charset="0"/>
                <a:cs typeface="Open Sans" panose="020B0606030504020204" pitchFamily="34" charset="0"/>
              </a:rPr>
              <a:t>Poverty is driven by oppression. </a:t>
            </a:r>
            <a:r>
              <a:rPr lang="en-US" dirty="0">
                <a:latin typeface="Open Sans" panose="020B0606030504020204" pitchFamily="34" charset="0"/>
                <a:ea typeface="Open Sans" panose="020B0606030504020204" pitchFamily="34" charset="0"/>
                <a:cs typeface="Open Sans" panose="020B0606030504020204" pitchFamily="34" charset="0"/>
              </a:rPr>
              <a:t>RESULTS opposes all forms of oppression.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Government has an important role to play in ending poverty. Elected officials work for us. We need to supervise them.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Poverty is not partisan.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Nobody should be denied their basic rights to healthcare, education, or economic opportunity.</a:t>
            </a:r>
          </a:p>
          <a:p>
            <a:endParaRPr lang="en-US" dirty="0"/>
          </a:p>
        </p:txBody>
      </p:sp>
      <p:sp>
        <p:nvSpPr>
          <p:cNvPr id="4" name="Shape 195">
            <a:extLst>
              <a:ext uri="{FF2B5EF4-FFF2-40B4-BE49-F238E27FC236}">
                <a16:creationId xmlns:a16="http://schemas.microsoft.com/office/drawing/2014/main" id="{1B52E0F8-F65C-7442-B7D5-B07B24393041}"/>
              </a:ext>
            </a:extLst>
          </p:cNvPr>
          <p:cNvSpPr txBox="1">
            <a:spLocks/>
          </p:cNvSpPr>
          <p:nvPr/>
        </p:nvSpPr>
        <p:spPr>
          <a:xfrm>
            <a:off x="0" y="4333220"/>
            <a:ext cx="9144000" cy="77898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fontScale="97500"/>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30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We must take action now.</a:t>
            </a:r>
          </a:p>
        </p:txBody>
      </p:sp>
    </p:spTree>
    <p:extLst>
      <p:ext uri="{BB962C8B-B14F-4D97-AF65-F5344CB8AC3E}">
        <p14:creationId xmlns:p14="http://schemas.microsoft.com/office/powerpoint/2010/main" val="337525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in front of a building&#10;&#10;Description automatically generated">
            <a:extLst>
              <a:ext uri="{FF2B5EF4-FFF2-40B4-BE49-F238E27FC236}">
                <a16:creationId xmlns:a16="http://schemas.microsoft.com/office/drawing/2014/main" id="{950D927C-1C60-AE40-88D5-EF4A183429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28800" y="467682"/>
            <a:ext cx="5486400" cy="3086100"/>
          </a:xfrm>
          <a:prstGeom prst="rect">
            <a:avLst/>
          </a:prstGeom>
        </p:spPr>
      </p:pic>
      <p:sp>
        <p:nvSpPr>
          <p:cNvPr id="2" name="Title 1">
            <a:extLst>
              <a:ext uri="{FF2B5EF4-FFF2-40B4-BE49-F238E27FC236}">
                <a16:creationId xmlns:a16="http://schemas.microsoft.com/office/drawing/2014/main" id="{1471035E-B794-A649-A189-85129A7B5F32}"/>
              </a:ext>
            </a:extLst>
          </p:cNvPr>
          <p:cNvSpPr>
            <a:spLocks noGrp="1"/>
          </p:cNvSpPr>
          <p:nvPr>
            <p:ph type="title"/>
          </p:nvPr>
        </p:nvSpPr>
        <p:spPr>
          <a:xfrm>
            <a:off x="1792288" y="3600450"/>
            <a:ext cx="5486400" cy="425054"/>
          </a:xfrm>
        </p:spPr>
        <p:txBody>
          <a:bodyPr anchor="b">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RESULTS Advocates Influence Congress</a:t>
            </a:r>
          </a:p>
        </p:txBody>
      </p:sp>
      <p:sp>
        <p:nvSpPr>
          <p:cNvPr id="4" name="Text Placeholder 3">
            <a:extLst>
              <a:ext uri="{FF2B5EF4-FFF2-40B4-BE49-F238E27FC236}">
                <a16:creationId xmlns:a16="http://schemas.microsoft.com/office/drawing/2014/main" id="{FC9E3B2A-EB4F-0E4C-922B-A221BD91A0EC}"/>
              </a:ext>
            </a:extLst>
          </p:cNvPr>
          <p:cNvSpPr>
            <a:spLocks noGrp="1"/>
          </p:cNvSpPr>
          <p:nvPr>
            <p:ph type="body" sz="half" idx="2"/>
          </p:nvPr>
        </p:nvSpPr>
        <p:spPr>
          <a:xfrm>
            <a:off x="1792288" y="4025503"/>
            <a:ext cx="5486400" cy="603647"/>
          </a:xfrm>
        </p:spPr>
        <p:txBody>
          <a:bodyPr>
            <a:normAutofit fontScale="9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Members of Congress make decisions </a:t>
            </a:r>
            <a:r>
              <a:rPr lang="en-US" b="1" dirty="0">
                <a:solidFill>
                  <a:srgbClr val="E41034"/>
                </a:solidFill>
                <a:latin typeface="Open Sans" panose="020B0606030504020204" pitchFamily="34" charset="0"/>
                <a:ea typeface="Open Sans" panose="020B0606030504020204" pitchFamily="34" charset="0"/>
                <a:cs typeface="Open Sans" panose="020B0606030504020204" pitchFamily="34" charset="0"/>
              </a:rPr>
              <a:t>EVERY. SINGLE. DAY. </a:t>
            </a:r>
            <a:r>
              <a:rPr lang="en-US" dirty="0">
                <a:latin typeface="Open Sans" panose="020B0606030504020204" pitchFamily="34" charset="0"/>
                <a:ea typeface="Open Sans" panose="020B0606030504020204" pitchFamily="34" charset="0"/>
                <a:cs typeface="Open Sans" panose="020B0606030504020204" pitchFamily="34" charset="0"/>
              </a:rPr>
              <a:t>that impact the lives of millions of people here in the US and across the world.</a:t>
            </a:r>
          </a:p>
        </p:txBody>
      </p:sp>
      <p:sp>
        <p:nvSpPr>
          <p:cNvPr id="6" name="TextBox 5">
            <a:extLst>
              <a:ext uri="{FF2B5EF4-FFF2-40B4-BE49-F238E27FC236}">
                <a16:creationId xmlns:a16="http://schemas.microsoft.com/office/drawing/2014/main" id="{43BCFD0E-53CC-E246-8C46-C2FED894FF43}"/>
              </a:ext>
            </a:extLst>
          </p:cNvPr>
          <p:cNvSpPr txBox="1"/>
          <p:nvPr/>
        </p:nvSpPr>
        <p:spPr>
          <a:xfrm>
            <a:off x="2817620" y="1437018"/>
            <a:ext cx="3595816" cy="707886"/>
          </a:xfrm>
          <a:prstGeom prst="rect">
            <a:avLst/>
          </a:prstGeom>
          <a:solidFill>
            <a:schemeClr val="bg1">
              <a:alpha val="86000"/>
            </a:schemeClr>
          </a:solidFill>
        </p:spPr>
        <p:txBody>
          <a:bodyPr wrap="square" rtlCol="0">
            <a:spAutoFit/>
          </a:bodyPr>
          <a:lstStyle/>
          <a:p>
            <a:pPr algn="ctr"/>
            <a:r>
              <a:rPr lang="en-US" sz="4000" b="1" dirty="0">
                <a:latin typeface="Open Sans" panose="020B0606030504020204" pitchFamily="34" charset="0"/>
                <a:ea typeface="Open Sans" panose="020B0606030504020204" pitchFamily="34" charset="0"/>
                <a:cs typeface="Open Sans" panose="020B0606030504020204" pitchFamily="34" charset="0"/>
              </a:rPr>
              <a:t>Who am I???</a:t>
            </a:r>
          </a:p>
        </p:txBody>
      </p:sp>
      <p:sp>
        <p:nvSpPr>
          <p:cNvPr id="7" name="TextBox 6">
            <a:extLst>
              <a:ext uri="{FF2B5EF4-FFF2-40B4-BE49-F238E27FC236}">
                <a16:creationId xmlns:a16="http://schemas.microsoft.com/office/drawing/2014/main" id="{8698E6A8-6A87-254F-B744-09AA42327184}"/>
              </a:ext>
            </a:extLst>
          </p:cNvPr>
          <p:cNvSpPr txBox="1"/>
          <p:nvPr/>
        </p:nvSpPr>
        <p:spPr>
          <a:xfrm>
            <a:off x="0" y="422157"/>
            <a:ext cx="1865312" cy="646331"/>
          </a:xfrm>
          <a:prstGeom prst="rect">
            <a:avLst/>
          </a:prstGeom>
          <a:noFill/>
        </p:spPr>
        <p:txBody>
          <a:bodyPr wrap="square" rtlCol="0">
            <a:spAutoFit/>
          </a:bodyPr>
          <a:lstStyle/>
          <a:p>
            <a:pPr algn="ct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They won’t listen to me? </a:t>
            </a:r>
          </a:p>
        </p:txBody>
      </p:sp>
      <p:sp>
        <p:nvSpPr>
          <p:cNvPr id="9" name="TextBox 8">
            <a:extLst>
              <a:ext uri="{FF2B5EF4-FFF2-40B4-BE49-F238E27FC236}">
                <a16:creationId xmlns:a16="http://schemas.microsoft.com/office/drawing/2014/main" id="{FBA29A1B-82DA-6447-BC59-CDF5CB25B52F}"/>
              </a:ext>
            </a:extLst>
          </p:cNvPr>
          <p:cNvSpPr txBox="1"/>
          <p:nvPr/>
        </p:nvSpPr>
        <p:spPr>
          <a:xfrm>
            <a:off x="0" y="1831278"/>
            <a:ext cx="1792288" cy="646331"/>
          </a:xfrm>
          <a:prstGeom prst="rect">
            <a:avLst/>
          </a:prstGeom>
          <a:noFill/>
        </p:spPr>
        <p:txBody>
          <a:bodyPr wrap="square" rtlCol="0">
            <a:spAutoFit/>
          </a:bodyPr>
          <a:lstStyle/>
          <a:p>
            <a:pPr algn="ct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Government is CORRUPT. </a:t>
            </a:r>
          </a:p>
        </p:txBody>
      </p:sp>
      <p:sp>
        <p:nvSpPr>
          <p:cNvPr id="10" name="TextBox 9">
            <a:extLst>
              <a:ext uri="{FF2B5EF4-FFF2-40B4-BE49-F238E27FC236}">
                <a16:creationId xmlns:a16="http://schemas.microsoft.com/office/drawing/2014/main" id="{A555DA34-6520-8A4C-A4F8-E3E2B971BE56}"/>
              </a:ext>
            </a:extLst>
          </p:cNvPr>
          <p:cNvSpPr txBox="1"/>
          <p:nvPr/>
        </p:nvSpPr>
        <p:spPr>
          <a:xfrm>
            <a:off x="7278688" y="1254371"/>
            <a:ext cx="1865312" cy="923330"/>
          </a:xfrm>
          <a:prstGeom prst="rect">
            <a:avLst/>
          </a:prstGeom>
          <a:noFill/>
        </p:spPr>
        <p:txBody>
          <a:bodyPr wrap="square" rtlCol="0">
            <a:spAutoFit/>
          </a:bodyPr>
          <a:lstStyle/>
          <a:p>
            <a:pPr algn="ct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I don’t even know where to start.</a:t>
            </a:r>
          </a:p>
        </p:txBody>
      </p:sp>
      <p:sp>
        <p:nvSpPr>
          <p:cNvPr id="11" name="TextBox 10">
            <a:extLst>
              <a:ext uri="{FF2B5EF4-FFF2-40B4-BE49-F238E27FC236}">
                <a16:creationId xmlns:a16="http://schemas.microsoft.com/office/drawing/2014/main" id="{ED8AFDF8-F366-E94C-8FF9-5D83B84C35CA}"/>
              </a:ext>
            </a:extLst>
          </p:cNvPr>
          <p:cNvSpPr txBox="1"/>
          <p:nvPr/>
        </p:nvSpPr>
        <p:spPr>
          <a:xfrm>
            <a:off x="7278688" y="2576185"/>
            <a:ext cx="1865312" cy="646331"/>
          </a:xfrm>
          <a:prstGeom prst="rect">
            <a:avLst/>
          </a:prstGeom>
          <a:noFill/>
        </p:spPr>
        <p:txBody>
          <a:bodyPr wrap="square" rtlCol="0">
            <a:spAutoFit/>
          </a:bodyPr>
          <a:lstStyle/>
          <a:p>
            <a:pPr algn="ct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I’ll sound / look stupid …</a:t>
            </a:r>
          </a:p>
        </p:txBody>
      </p:sp>
      <p:sp>
        <p:nvSpPr>
          <p:cNvPr id="12" name="TextBox 11">
            <a:extLst>
              <a:ext uri="{FF2B5EF4-FFF2-40B4-BE49-F238E27FC236}">
                <a16:creationId xmlns:a16="http://schemas.microsoft.com/office/drawing/2014/main" id="{2F508CFC-421B-5A4D-A8F4-D46DBB78F06F}"/>
              </a:ext>
            </a:extLst>
          </p:cNvPr>
          <p:cNvSpPr txBox="1"/>
          <p:nvPr/>
        </p:nvSpPr>
        <p:spPr>
          <a:xfrm>
            <a:off x="7278688" y="3681034"/>
            <a:ext cx="1865312" cy="923330"/>
          </a:xfrm>
          <a:prstGeom prst="rect">
            <a:avLst/>
          </a:prstGeom>
          <a:noFill/>
        </p:spPr>
        <p:txBody>
          <a:bodyPr wrap="square" rtlCol="0">
            <a:spAutoFit/>
          </a:bodyPr>
          <a:lstStyle/>
          <a:p>
            <a:pPr algn="ct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I’m very busy.. This sounds like ... A lot …</a:t>
            </a:r>
          </a:p>
        </p:txBody>
      </p:sp>
      <p:sp>
        <p:nvSpPr>
          <p:cNvPr id="13" name="TextBox 12">
            <a:extLst>
              <a:ext uri="{FF2B5EF4-FFF2-40B4-BE49-F238E27FC236}">
                <a16:creationId xmlns:a16="http://schemas.microsoft.com/office/drawing/2014/main" id="{BEB04CAB-67A2-4A45-8123-E8317960032C}"/>
              </a:ext>
            </a:extLst>
          </p:cNvPr>
          <p:cNvSpPr txBox="1"/>
          <p:nvPr/>
        </p:nvSpPr>
        <p:spPr>
          <a:xfrm>
            <a:off x="0" y="2996804"/>
            <a:ext cx="1792288" cy="646331"/>
          </a:xfrm>
          <a:prstGeom prst="rect">
            <a:avLst/>
          </a:prstGeom>
          <a:noFill/>
        </p:spPr>
        <p:txBody>
          <a:bodyPr wrap="square" rtlCol="0">
            <a:spAutoFit/>
          </a:bodyPr>
          <a:lstStyle/>
          <a:p>
            <a:pPr algn="ctr"/>
            <a:r>
              <a:rPr lang="en-US" b="1" i="1" dirty="0">
                <a:solidFill>
                  <a:srgbClr val="E41034"/>
                </a:solidFill>
              </a:rPr>
              <a:t>They don’t care </a:t>
            </a:r>
            <a:r>
              <a:rPr lang="en-US" b="1" i="1" dirty="0">
                <a:solidFill>
                  <a:srgbClr val="E41034"/>
                </a:solidFill>
                <a:latin typeface="Open Sans" panose="020B0606030504020204" pitchFamily="34" charset="0"/>
                <a:ea typeface="Open Sans" panose="020B0606030504020204" pitchFamily="34" charset="0"/>
                <a:cs typeface="Open Sans" panose="020B0606030504020204" pitchFamily="34" charset="0"/>
              </a:rPr>
              <a:t>about</a:t>
            </a:r>
            <a:r>
              <a:rPr lang="en-US" b="1" i="1" dirty="0">
                <a:solidFill>
                  <a:srgbClr val="E41034"/>
                </a:solidFill>
              </a:rPr>
              <a:t> me.</a:t>
            </a:r>
          </a:p>
        </p:txBody>
      </p:sp>
      <p:sp>
        <p:nvSpPr>
          <p:cNvPr id="14" name="TextBox 13">
            <a:extLst>
              <a:ext uri="{FF2B5EF4-FFF2-40B4-BE49-F238E27FC236}">
                <a16:creationId xmlns:a16="http://schemas.microsoft.com/office/drawing/2014/main" id="{54E771AF-C870-2E42-AF6F-629573D2CB16}"/>
              </a:ext>
            </a:extLst>
          </p:cNvPr>
          <p:cNvSpPr txBox="1"/>
          <p:nvPr/>
        </p:nvSpPr>
        <p:spPr>
          <a:xfrm>
            <a:off x="2817620" y="2261228"/>
            <a:ext cx="3595816" cy="707886"/>
          </a:xfrm>
          <a:prstGeom prst="rect">
            <a:avLst/>
          </a:prstGeom>
          <a:solidFill>
            <a:schemeClr val="bg1">
              <a:alpha val="86000"/>
            </a:schemeClr>
          </a:solid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I won’t make a difference</a:t>
            </a:r>
          </a:p>
          <a:p>
            <a:pPr algn="ctr"/>
            <a:r>
              <a:rPr lang="en-US" sz="2000" b="1" dirty="0">
                <a:latin typeface="Open Sans" panose="020B0606030504020204" pitchFamily="34" charset="0"/>
                <a:ea typeface="Open Sans" panose="020B0606030504020204" pitchFamily="34" charset="0"/>
                <a:cs typeface="Open Sans" panose="020B0606030504020204" pitchFamily="34" charset="0"/>
              </a:rPr>
              <a:t>I can’t make a difference</a:t>
            </a:r>
          </a:p>
        </p:txBody>
      </p:sp>
      <p:sp>
        <p:nvSpPr>
          <p:cNvPr id="15" name="Rectangle 14">
            <a:extLst>
              <a:ext uri="{FF2B5EF4-FFF2-40B4-BE49-F238E27FC236}">
                <a16:creationId xmlns:a16="http://schemas.microsoft.com/office/drawing/2014/main" id="{3A1C51C0-8949-A249-8F85-95467A5EB5A6}"/>
              </a:ext>
            </a:extLst>
          </p:cNvPr>
          <p:cNvSpPr/>
          <p:nvPr/>
        </p:nvSpPr>
        <p:spPr>
          <a:xfrm>
            <a:off x="1865312" y="3809885"/>
            <a:ext cx="4233758" cy="45719"/>
          </a:xfrm>
          <a:prstGeom prst="rect">
            <a:avLst/>
          </a:prstGeom>
          <a:solidFill>
            <a:srgbClr val="E410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84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3"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035E-B794-A649-A189-85129A7B5F32}"/>
              </a:ext>
            </a:extLst>
          </p:cNvPr>
          <p:cNvSpPr>
            <a:spLocks noGrp="1"/>
          </p:cNvSpPr>
          <p:nvPr>
            <p:ph type="title"/>
          </p:nvPr>
        </p:nvSpPr>
        <p:spPr>
          <a:xfrm>
            <a:off x="1828799" y="3708675"/>
            <a:ext cx="5486400" cy="425054"/>
          </a:xfrm>
        </p:spPr>
        <p:txBody>
          <a:bodyPr anchor="b">
            <a:noAutofit/>
          </a:bodyPr>
          <a:lstStyle/>
          <a:p>
            <a:pPr algn="ctr"/>
            <a:r>
              <a:rPr lang="en-US" dirty="0">
                <a:solidFill>
                  <a:srgbClr val="E41034"/>
                </a:solidFill>
                <a:latin typeface="Open Sans" panose="020B0606030504020204" pitchFamily="34" charset="0"/>
                <a:ea typeface="Open Sans" panose="020B0606030504020204" pitchFamily="34" charset="0"/>
                <a:cs typeface="Open Sans" panose="020B0606030504020204" pitchFamily="34" charset="0"/>
              </a:rPr>
              <a:t>RESULTS Advocates Influence Congress</a:t>
            </a:r>
          </a:p>
        </p:txBody>
      </p:sp>
      <p:pic>
        <p:nvPicPr>
          <p:cNvPr id="5" name="Picture 4" descr="A large white building&#10;&#10;Description automatically generated">
            <a:extLst>
              <a:ext uri="{FF2B5EF4-FFF2-40B4-BE49-F238E27FC236}">
                <a16:creationId xmlns:a16="http://schemas.microsoft.com/office/drawing/2014/main" id="{BEE984EB-AEB1-A646-B856-088EFB43F43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1828800" y="459580"/>
            <a:ext cx="5486400" cy="3086100"/>
          </a:xfrm>
          <a:prstGeom prst="rect">
            <a:avLst/>
          </a:prstGeom>
          <a:noFill/>
        </p:spPr>
      </p:pic>
      <p:sp>
        <p:nvSpPr>
          <p:cNvPr id="4" name="Text Placeholder 3">
            <a:extLst>
              <a:ext uri="{FF2B5EF4-FFF2-40B4-BE49-F238E27FC236}">
                <a16:creationId xmlns:a16="http://schemas.microsoft.com/office/drawing/2014/main" id="{FC9E3B2A-EB4F-0E4C-922B-A221BD91A0EC}"/>
              </a:ext>
            </a:extLst>
          </p:cNvPr>
          <p:cNvSpPr>
            <a:spLocks noGrp="1"/>
          </p:cNvSpPr>
          <p:nvPr>
            <p:ph type="body" sz="half" idx="2"/>
          </p:nvPr>
        </p:nvSpPr>
        <p:spPr>
          <a:xfrm>
            <a:off x="1609065" y="4296724"/>
            <a:ext cx="5925869" cy="603647"/>
          </a:xfrm>
        </p:spPr>
        <p:txBody>
          <a:bodyPr>
            <a:normAutofit fontScale="92500"/>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Members of Congress make decisions </a:t>
            </a:r>
            <a:r>
              <a:rPr lang="en-US" b="1" dirty="0">
                <a:solidFill>
                  <a:srgbClr val="E41034"/>
                </a:solidFill>
                <a:latin typeface="Open Sans" panose="020B0606030504020204" pitchFamily="34" charset="0"/>
                <a:ea typeface="Open Sans" panose="020B0606030504020204" pitchFamily="34" charset="0"/>
                <a:cs typeface="Open Sans" panose="020B0606030504020204" pitchFamily="34" charset="0"/>
              </a:rPr>
              <a:t>EVERY. SINGLE. DAY. </a:t>
            </a:r>
            <a:r>
              <a:rPr lang="en-US" dirty="0">
                <a:latin typeface="Open Sans" panose="020B0606030504020204" pitchFamily="34" charset="0"/>
                <a:ea typeface="Open Sans" panose="020B0606030504020204" pitchFamily="34" charset="0"/>
                <a:cs typeface="Open Sans" panose="020B0606030504020204" pitchFamily="34" charset="0"/>
              </a:rPr>
              <a:t>that impact the lives of millions of people here in the US and across the world.</a:t>
            </a:r>
          </a:p>
        </p:txBody>
      </p:sp>
      <p:pic>
        <p:nvPicPr>
          <p:cNvPr id="6" name="Picture 5" descr="A group of people walking in front of a building&#10;&#10;Description automatically generated">
            <a:extLst>
              <a:ext uri="{FF2B5EF4-FFF2-40B4-BE49-F238E27FC236}">
                <a16:creationId xmlns:a16="http://schemas.microsoft.com/office/drawing/2014/main" id="{2CD01A19-5642-6947-9FB6-33002E2D98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28800" y="467682"/>
            <a:ext cx="5486400" cy="3086100"/>
          </a:xfrm>
          <a:prstGeom prst="rect">
            <a:avLst/>
          </a:prstGeom>
        </p:spPr>
      </p:pic>
    </p:spTree>
    <p:extLst>
      <p:ext uri="{BB962C8B-B14F-4D97-AF65-F5344CB8AC3E}">
        <p14:creationId xmlns:p14="http://schemas.microsoft.com/office/powerpoint/2010/main" val="140112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B545C-AAA5-E543-B534-0F9002822A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858" y="130953"/>
            <a:ext cx="3169984" cy="4897626"/>
          </a:xfrm>
          <a:prstGeom prst="rect">
            <a:avLst/>
          </a:prstGeom>
        </p:spPr>
      </p:pic>
      <p:sp>
        <p:nvSpPr>
          <p:cNvPr id="3" name="TextBox 2">
            <a:extLst>
              <a:ext uri="{FF2B5EF4-FFF2-40B4-BE49-F238E27FC236}">
                <a16:creationId xmlns:a16="http://schemas.microsoft.com/office/drawing/2014/main" id="{1A8D4292-F2A2-4249-9BF3-E36F738C286D}"/>
              </a:ext>
            </a:extLst>
          </p:cNvPr>
          <p:cNvSpPr txBox="1"/>
          <p:nvPr/>
        </p:nvSpPr>
        <p:spPr>
          <a:xfrm>
            <a:off x="3911601" y="1405249"/>
            <a:ext cx="4796541" cy="3170099"/>
          </a:xfrm>
          <a:prstGeom prst="rect">
            <a:avLst/>
          </a:prstGeom>
          <a:noFill/>
          <a:ln>
            <a:solidFill>
              <a:srgbClr val="E41034"/>
            </a:solidFill>
          </a:ln>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RESULTS U.S. Poverty Advocates were essential in securing  </a:t>
            </a:r>
          </a:p>
          <a:p>
            <a:pPr algn="ctr"/>
            <a:endParaRPr lang="en-US" sz="2800" b="1" dirty="0">
              <a:solidFill>
                <a:srgbClr val="E41034"/>
              </a:solidFill>
            </a:endParaRPr>
          </a:p>
          <a:p>
            <a:pPr algn="ctr"/>
            <a:r>
              <a:rPr lang="en-US" sz="2400" b="1" dirty="0">
                <a:solidFill>
                  <a:srgbClr val="E41034"/>
                </a:solidFill>
                <a:latin typeface="Open Sans" panose="020B0606030504020204" pitchFamily="34" charset="0"/>
                <a:ea typeface="Open Sans" panose="020B0606030504020204" pitchFamily="34" charset="0"/>
                <a:cs typeface="Open Sans" panose="020B0606030504020204" pitchFamily="34" charset="0"/>
              </a:rPr>
              <a:t>$1.27 Billion increase </a:t>
            </a:r>
            <a:r>
              <a:rPr lang="en-US" sz="2400" b="1" dirty="0">
                <a:latin typeface="Open Sans" panose="020B0606030504020204" pitchFamily="34" charset="0"/>
                <a:ea typeface="Open Sans" panose="020B0606030504020204" pitchFamily="34" charset="0"/>
                <a:cs typeface="Open Sans" panose="020B0606030504020204" pitchFamily="34" charset="0"/>
              </a:rPr>
              <a:t>in Housing assistance</a:t>
            </a:r>
          </a:p>
          <a:p>
            <a:pPr algn="ctr"/>
            <a:r>
              <a:rPr lang="en-US" sz="24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to address the affordable housing crisis, building momentum for a bigger housing push in 2020 </a:t>
            </a:r>
          </a:p>
        </p:txBody>
      </p:sp>
    </p:spTree>
    <p:extLst>
      <p:ext uri="{BB962C8B-B14F-4D97-AF65-F5344CB8AC3E}">
        <p14:creationId xmlns:p14="http://schemas.microsoft.com/office/powerpoint/2010/main" val="4143691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id="{F33E7347-EC07-5441-B89C-C58067A3B5FA}" vid="{29F49116-2657-6843-80AB-51F7BA29CFE7}"/>
    </a:ext>
  </a:ext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id="{F33E7347-EC07-5441-B89C-C58067A3B5FA}" vid="{8D45FA13-1DD1-5241-95DA-B679759A15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79455A8D187F48AAD38490FD235B94" ma:contentTypeVersion="6" ma:contentTypeDescription="Create a new document." ma:contentTypeScope="" ma:versionID="4fd80cc6c211d5c007f2e76dbfd98be7">
  <xsd:schema xmlns:xsd="http://www.w3.org/2001/XMLSchema" xmlns:xs="http://www.w3.org/2001/XMLSchema" xmlns:p="http://schemas.microsoft.com/office/2006/metadata/properties" xmlns:ns2="68d5cfe7-cf92-4fe2-8824-7698196b9c8e" xmlns:ns3="62c1b4f7-f44e-4711-8ac0-de2bcaab8d9a" targetNamespace="http://schemas.microsoft.com/office/2006/metadata/properties" ma:root="true" ma:fieldsID="2931fe8e784fa5b245c97c78a59894d9" ns2:_="" ns3:_="">
    <xsd:import namespace="68d5cfe7-cf92-4fe2-8824-7698196b9c8e"/>
    <xsd:import namespace="62c1b4f7-f44e-4711-8ac0-de2bcaab8d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5cfe7-cf92-4fe2-8824-7698196b9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c1b4f7-f44e-4711-8ac0-de2bcaab8d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959BF8-6FB4-40AF-AF38-2D057E67A4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223E2F6-89EB-4C1A-9B95-10F660D69816}">
  <ds:schemaRefs>
    <ds:schemaRef ds:uri="http://schemas.microsoft.com/sharepoint/v3/contenttype/forms"/>
  </ds:schemaRefs>
</ds:datastoreItem>
</file>

<file path=customXml/itemProps3.xml><?xml version="1.0" encoding="utf-8"?>
<ds:datastoreItem xmlns:ds="http://schemas.openxmlformats.org/officeDocument/2006/customXml" ds:itemID="{7D8B4182-0FCE-4374-B894-9FD7BB729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5cfe7-cf92-4fe2-8824-7698196b9c8e"/>
    <ds:schemaRef ds:uri="62c1b4f7-f44e-4711-8ac0-de2bcaab8d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TotalTime>
  <Words>1188</Words>
  <Application>Microsoft Macintosh PowerPoint</Application>
  <PresentationFormat>On-screen Show (16:9)</PresentationFormat>
  <Paragraphs>200</Paragraphs>
  <Slides>33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Courier New</vt:lpstr>
      <vt:lpstr>Helvetica Neue</vt:lpstr>
      <vt:lpstr>Open Sans</vt:lpstr>
      <vt:lpstr>Wingdings</vt:lpstr>
      <vt:lpstr>Custom Design</vt:lpstr>
      <vt:lpstr>Office Theme</vt:lpstr>
      <vt:lpstr>PowerPoint Presentation</vt:lpstr>
      <vt:lpstr>PowerPoint Presentation</vt:lpstr>
      <vt:lpstr>PowerPoint Presentation</vt:lpstr>
      <vt:lpstr>RESULTS New Advocate Orientation</vt:lpstr>
      <vt:lpstr>PowerPoint Presentation</vt:lpstr>
      <vt:lpstr>RESULTS Believes…</vt:lpstr>
      <vt:lpstr>RESULTS Advocates Influence Congress</vt:lpstr>
      <vt:lpstr>RESULTS Advocates Influence Congress</vt:lpstr>
      <vt:lpstr>PowerPoint Presentation</vt:lpstr>
      <vt:lpstr>Our Advocacy Strategy</vt:lpstr>
      <vt:lpstr>PowerPoint Presentation</vt:lpstr>
      <vt:lpstr>PowerPoint Presentation</vt:lpstr>
      <vt:lpstr>Current Campaigns  Addressing Coronavirus in U.S. and Globally</vt:lpstr>
      <vt:lpstr>PowerPoint Presentation</vt:lpstr>
      <vt:lpstr>PowerPoint Presentation</vt:lpstr>
      <vt:lpstr>PowerPoint Presentation</vt:lpstr>
      <vt:lpstr>PowerPoint Presentation</vt:lpstr>
      <vt:lpstr>PowerPoint Presentation</vt:lpstr>
      <vt:lpstr>PowerPoint Presentation</vt:lpstr>
      <vt:lpstr>Advocacy Skill: EPIC Messages</vt:lpstr>
      <vt:lpstr>Advocacy Skill: EPIC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Volunteer Commitments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Beals</dc:creator>
  <cp:lastModifiedBy>Deborah Lash</cp:lastModifiedBy>
  <cp:revision>13</cp:revision>
  <dcterms:created xsi:type="dcterms:W3CDTF">2020-06-08T22:05:02Z</dcterms:created>
  <dcterms:modified xsi:type="dcterms:W3CDTF">2020-10-01T13:49:27Z</dcterms:modified>
</cp:coreProperties>
</file>