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907" r:id="rId3"/>
    <p:sldId id="940" r:id="rId4"/>
    <p:sldId id="938" r:id="rId5"/>
    <p:sldId id="933" r:id="rId6"/>
    <p:sldId id="901" r:id="rId7"/>
    <p:sldId id="894" r:id="rId8"/>
    <p:sldId id="268" r:id="rId9"/>
    <p:sldId id="292" r:id="rId10"/>
    <p:sldId id="961" r:id="rId11"/>
    <p:sldId id="962" r:id="rId12"/>
    <p:sldId id="960" r:id="rId13"/>
    <p:sldId id="264" r:id="rId14"/>
    <p:sldId id="94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1B6695-5096-4811-9348-7EA2B0003225}" v="1" dt="2025-02-10T02:14:35.4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3" autoAdjust="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1" d="50"/>
        <a:sy n="31" d="5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Christian" userId="8c521bb486a1af28" providerId="LiveId" clId="{F21B6695-5096-4811-9348-7EA2B0003225}"/>
    <pc:docChg chg="custSel modSld">
      <pc:chgData name="David Christian" userId="8c521bb486a1af28" providerId="LiveId" clId="{F21B6695-5096-4811-9348-7EA2B0003225}" dt="2025-02-10T02:20:21.028" v="98" actId="12"/>
      <pc:docMkLst>
        <pc:docMk/>
      </pc:docMkLst>
      <pc:sldChg chg="modSp mod">
        <pc:chgData name="David Christian" userId="8c521bb486a1af28" providerId="LiveId" clId="{F21B6695-5096-4811-9348-7EA2B0003225}" dt="2025-02-10T02:20:21.028" v="98" actId="12"/>
        <pc:sldMkLst>
          <pc:docMk/>
          <pc:sldMk cId="3353620428" sldId="264"/>
        </pc:sldMkLst>
        <pc:spChg chg="mod">
          <ac:chgData name="David Christian" userId="8c521bb486a1af28" providerId="LiveId" clId="{F21B6695-5096-4811-9348-7EA2B0003225}" dt="2025-02-10T02:20:21.028" v="98" actId="12"/>
          <ac:spMkLst>
            <pc:docMk/>
            <pc:sldMk cId="3353620428" sldId="264"/>
            <ac:spMk id="3" creationId="{00000000-0000-0000-0000-000000000000}"/>
          </ac:spMkLst>
        </pc:spChg>
      </pc:sldChg>
      <pc:sldChg chg="addSp delSp modSp mod">
        <pc:chgData name="David Christian" userId="8c521bb486a1af28" providerId="LiveId" clId="{F21B6695-5096-4811-9348-7EA2B0003225}" dt="2025-02-10T02:17:50.363" v="97" actId="20577"/>
        <pc:sldMkLst>
          <pc:docMk/>
          <pc:sldMk cId="389677769" sldId="961"/>
        </pc:sldMkLst>
        <pc:spChg chg="mod">
          <ac:chgData name="David Christian" userId="8c521bb486a1af28" providerId="LiveId" clId="{F21B6695-5096-4811-9348-7EA2B0003225}" dt="2025-02-10T02:16:45.603" v="76" actId="1076"/>
          <ac:spMkLst>
            <pc:docMk/>
            <pc:sldMk cId="389677769" sldId="961"/>
            <ac:spMk id="2" creationId="{01508FEE-292B-48E8-BEF9-9F1D39EF9B4D}"/>
          </ac:spMkLst>
        </pc:spChg>
        <pc:spChg chg="add mod">
          <ac:chgData name="David Christian" userId="8c521bb486a1af28" providerId="LiveId" clId="{F21B6695-5096-4811-9348-7EA2B0003225}" dt="2025-02-10T02:17:50.363" v="97" actId="20577"/>
          <ac:spMkLst>
            <pc:docMk/>
            <pc:sldMk cId="389677769" sldId="961"/>
            <ac:spMk id="3" creationId="{948809E5-3199-8DD0-8EF3-85F110B24FA1}"/>
          </ac:spMkLst>
        </pc:spChg>
        <pc:spChg chg="del mod">
          <ac:chgData name="David Christian" userId="8c521bb486a1af28" providerId="LiveId" clId="{F21B6695-5096-4811-9348-7EA2B0003225}" dt="2025-02-10T02:15:37.213" v="14"/>
          <ac:spMkLst>
            <pc:docMk/>
            <pc:sldMk cId="389677769" sldId="961"/>
            <ac:spMk id="5" creationId="{E2A6A71B-50BA-4539-9121-7B16F47CB59B}"/>
          </ac:spMkLst>
        </pc:spChg>
      </pc:sldChg>
      <pc:sldChg chg="modSp mod">
        <pc:chgData name="David Christian" userId="8c521bb486a1af28" providerId="LiveId" clId="{F21B6695-5096-4811-9348-7EA2B0003225}" dt="2025-02-10T02:11:13.367" v="9" actId="14100"/>
        <pc:sldMkLst>
          <pc:docMk/>
          <pc:sldMk cId="1157046028" sldId="962"/>
        </pc:sldMkLst>
        <pc:spChg chg="mod">
          <ac:chgData name="David Christian" userId="8c521bb486a1af28" providerId="LiveId" clId="{F21B6695-5096-4811-9348-7EA2B0003225}" dt="2025-02-10T02:11:13.367" v="9" actId="14100"/>
          <ac:spMkLst>
            <pc:docMk/>
            <pc:sldMk cId="1157046028" sldId="962"/>
            <ac:spMk id="2" creationId="{EC247765-2088-4C5B-9BC1-4DBBE11FD71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111EB-5141-4A19-9B2F-E9785254A46E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90191-CF29-4EF6-BF37-82FCD2AF1D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68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85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11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912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2/9/2025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723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520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027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43082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2/9/2025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44802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2/9/2025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741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2/9/2025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12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76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73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</p:spTree>
    <p:extLst>
      <p:ext uri="{BB962C8B-B14F-4D97-AF65-F5344CB8AC3E}">
        <p14:creationId xmlns:p14="http://schemas.microsoft.com/office/powerpoint/2010/main" val="551053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541299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80786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60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053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92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42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00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020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9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709EE-E450-423E-8F72-DEF1C37697D4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2851C-F7D7-441F-866E-4FC6396654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76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2/9/2025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14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nference room table">
            <a:extLst>
              <a:ext uri="{FF2B5EF4-FFF2-40B4-BE49-F238E27FC236}">
                <a16:creationId xmlns:a16="http://schemas.microsoft.com/office/drawing/2014/main" id="{610E1982-BAC7-42A6-B7B9-1082473E7E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0806" b="516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3F9260-A5B9-46F2-95CA-1A4D40E01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0" y="965200"/>
            <a:ext cx="7696200" cy="3564869"/>
          </a:xfrm>
        </p:spPr>
        <p:txBody>
          <a:bodyPr>
            <a:normAutofit/>
          </a:bodyPr>
          <a:lstStyle/>
          <a:p>
            <a:pPr algn="l"/>
            <a:r>
              <a:rPr lang="en-US" sz="100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Motivational Interviewing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D27F8E-33CF-4DC8-8B20-99FC57296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900" y="4572002"/>
            <a:ext cx="7696200" cy="120299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200" dirty="0"/>
              <a:t>RESULTS Webinar Session 6</a:t>
            </a:r>
          </a:p>
          <a:p>
            <a:pPr algn="l">
              <a:lnSpc>
                <a:spcPct val="90000"/>
              </a:lnSpc>
            </a:pPr>
            <a:r>
              <a:rPr lang="en-US" sz="2200" dirty="0"/>
              <a:t>Presented 2-12-2025</a:t>
            </a:r>
          </a:p>
          <a:p>
            <a:pPr algn="l">
              <a:lnSpc>
                <a:spcPct val="90000"/>
              </a:lnSpc>
            </a:pPr>
            <a:r>
              <a:rPr lang="en-US" sz="2200" dirty="0"/>
              <a:t>By David Christian, Ph.D.</a:t>
            </a:r>
          </a:p>
        </p:txBody>
      </p:sp>
    </p:spTree>
    <p:extLst>
      <p:ext uri="{BB962C8B-B14F-4D97-AF65-F5344CB8AC3E}">
        <p14:creationId xmlns:p14="http://schemas.microsoft.com/office/powerpoint/2010/main" val="1000163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47765-2088-4C5B-9BC1-4DBBE11FD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66800"/>
            <a:ext cx="5097419" cy="16300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 is Like Jazz: </a:t>
            </a:r>
            <a:b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It’s Improvisational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9144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8950" y="4022220"/>
            <a:ext cx="611504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9190104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Saxophone Jazz Musician Silhouette - Free Stock Photo by mohamed hassan on  Stockvault.net">
            <a:extLst>
              <a:ext uri="{FF2B5EF4-FFF2-40B4-BE49-F238E27FC236}">
                <a16:creationId xmlns:a16="http://schemas.microsoft.com/office/drawing/2014/main" id="{515FCECE-22FB-458A-9DF1-497E86E80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0430" y="957795"/>
            <a:ext cx="3872266" cy="456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9143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46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2649" y="480060"/>
            <a:ext cx="409359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D158A9D-BEE4-451C-87FD-BAA990E7F6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" r="-1" b="-1"/>
          <a:stretch/>
        </p:blipFill>
        <p:spPr bwMode="auto">
          <a:xfrm>
            <a:off x="4815776" y="643467"/>
            <a:ext cx="384733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4093590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At the 2004 Armed Forces Wrestling Championship held at Archbishop Rummel  High School in New Orleans,">
            <a:extLst>
              <a:ext uri="{FF2B5EF4-FFF2-40B4-BE49-F238E27FC236}">
                <a16:creationId xmlns:a16="http://schemas.microsoft.com/office/drawing/2014/main" id="{BD969129-90D7-4811-9548-3609AB79C2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4" r="30851"/>
          <a:stretch/>
        </p:blipFill>
        <p:spPr bwMode="auto">
          <a:xfrm>
            <a:off x="480885" y="643467"/>
            <a:ext cx="384733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626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387" y="1371600"/>
            <a:ext cx="4629150" cy="1828800"/>
          </a:xfrm>
        </p:spPr>
        <p:txBody>
          <a:bodyPr>
            <a:normAutofit/>
          </a:bodyPr>
          <a:lstStyle/>
          <a:p>
            <a:r>
              <a:rPr lang="en-US" b="1" dirty="0"/>
              <a:t>Your Cases</a:t>
            </a:r>
          </a:p>
        </p:txBody>
      </p:sp>
      <p:pic>
        <p:nvPicPr>
          <p:cNvPr id="3076" name="Picture 4" descr="people sitting on chair in front of table while holding pens during daytime">
            <a:extLst>
              <a:ext uri="{FF2B5EF4-FFF2-40B4-BE49-F238E27FC236}">
                <a16:creationId xmlns:a16="http://schemas.microsoft.com/office/drawing/2014/main" id="{C38D6463-55A8-4FB6-9ECE-09F15979F2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49464" b="-1"/>
          <a:stretch/>
        </p:blipFill>
        <p:spPr bwMode="auto">
          <a:xfrm>
            <a:off x="20" y="10"/>
            <a:ext cx="34797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2895600"/>
            <a:ext cx="4222907" cy="22098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Brief description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Group suggestions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Dave’s suggestions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Discuss/Role Play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620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6" name="Rectangle 255">
            <a:extLst>
              <a:ext uri="{FF2B5EF4-FFF2-40B4-BE49-F238E27FC236}">
                <a16:creationId xmlns:a16="http://schemas.microsoft.com/office/drawing/2014/main" id="{0FBEE5C9-5C2E-46DB-81F2-F4A3DBD16C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4" name="Picture 4" descr="group of person eating indoors">
            <a:extLst>
              <a:ext uri="{FF2B5EF4-FFF2-40B4-BE49-F238E27FC236}">
                <a16:creationId xmlns:a16="http://schemas.microsoft.com/office/drawing/2014/main" id="{68237B28-EC9C-48A6-864E-CCDB6F4547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1795"/>
          <a:stretch/>
        </p:blipFill>
        <p:spPr bwMode="auto">
          <a:xfrm>
            <a:off x="3320143" y="3429004"/>
            <a:ext cx="5823858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ix Ways To Have Effective And Successful Meetings">
            <a:extLst>
              <a:ext uri="{FF2B5EF4-FFF2-40B4-BE49-F238E27FC236}">
                <a16:creationId xmlns:a16="http://schemas.microsoft.com/office/drawing/2014/main" id="{5484882E-90AB-409A-A1D3-6BBC223394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0" r="2" b="5693"/>
          <a:stretch/>
        </p:blipFill>
        <p:spPr bwMode="auto">
          <a:xfrm>
            <a:off x="3320139" y="-3"/>
            <a:ext cx="5823860" cy="343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7" name="Freeform: Shape 256">
            <a:extLst>
              <a:ext uri="{FF2B5EF4-FFF2-40B4-BE49-F238E27FC236}">
                <a16:creationId xmlns:a16="http://schemas.microsoft.com/office/drawing/2014/main" id="{34D94F3A-BF39-47F6-9AAA-3C61AF7E0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3628557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8" name="Freeform: Shape 257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3520273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59" name="Freeform: Shape 258">
            <a:extLst>
              <a:ext uri="{FF2B5EF4-FFF2-40B4-BE49-F238E27FC236}">
                <a16:creationId xmlns:a16="http://schemas.microsoft.com/office/drawing/2014/main" id="{B47765B4-4036-4622-8B6B-AB9832B66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3520273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533400"/>
            <a:ext cx="4038601" cy="559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1">
                    <a:alpha val="60000"/>
                  </a:schemeClr>
                </a:solidFill>
              </a:rPr>
              <a:t>Practice with-</a:t>
            </a:r>
          </a:p>
          <a:p>
            <a:r>
              <a:rPr lang="en-US" sz="2800" dirty="0">
                <a:solidFill>
                  <a:schemeClr val="bg1">
                    <a:alpha val="60000"/>
                  </a:schemeClr>
                </a:solidFill>
              </a:rPr>
              <a:t>Fellow Advocates</a:t>
            </a:r>
          </a:p>
          <a:p>
            <a:r>
              <a:rPr lang="en-US" sz="2800" dirty="0">
                <a:solidFill>
                  <a:schemeClr val="bg1">
                    <a:alpha val="60000"/>
                  </a:schemeClr>
                </a:solidFill>
              </a:rPr>
              <a:t>Friends</a:t>
            </a:r>
          </a:p>
          <a:p>
            <a:r>
              <a:rPr lang="en-US" sz="2800" dirty="0">
                <a:solidFill>
                  <a:schemeClr val="bg1">
                    <a:alpha val="60000"/>
                  </a:schemeClr>
                </a:solidFill>
              </a:rPr>
              <a:t>Family</a:t>
            </a:r>
          </a:p>
          <a:p>
            <a:r>
              <a:rPr lang="en-US" sz="2800" dirty="0">
                <a:solidFill>
                  <a:schemeClr val="bg1">
                    <a:alpha val="60000"/>
                  </a:schemeClr>
                </a:solidFill>
              </a:rPr>
              <a:t>Coworkers</a:t>
            </a:r>
          </a:p>
          <a:p>
            <a:pPr marL="0" indent="0">
              <a:buNone/>
            </a:pPr>
            <a:endParaRPr lang="en-US" sz="2800" dirty="0">
              <a:solidFill>
                <a:schemeClr val="bg1">
                  <a:alpha val="60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1">
                    <a:alpha val="60000"/>
                  </a:schemeClr>
                </a:solidFill>
              </a:rPr>
              <a:t>Next Session-  </a:t>
            </a:r>
          </a:p>
          <a:p>
            <a:r>
              <a:rPr lang="en-US" sz="2800" dirty="0">
                <a:solidFill>
                  <a:schemeClr val="bg1">
                    <a:alpha val="60000"/>
                  </a:schemeClr>
                </a:solidFill>
              </a:rPr>
              <a:t>Mar 23</a:t>
            </a:r>
          </a:p>
          <a:p>
            <a:r>
              <a:rPr lang="en-US" sz="2800" dirty="0">
                <a:solidFill>
                  <a:schemeClr val="bg1">
                    <a:alpha val="60000"/>
                  </a:schemeClr>
                </a:solidFill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3344661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ED4D6CE2-C4FB-4B4D-991A-84C9705CD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45F6E6F4-F9F1-416C-A558-C8DD26E15D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8576"/>
          <a:stretch/>
        </p:blipFill>
        <p:spPr bwMode="auto">
          <a:xfrm>
            <a:off x="20" y="10"/>
            <a:ext cx="3356342" cy="223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DF212C58-D7CC-47D6-AD5E-91C3F01B2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22658" y="831087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group of person eating indoors">
            <a:extLst>
              <a:ext uri="{FF2B5EF4-FFF2-40B4-BE49-F238E27FC236}">
                <a16:creationId xmlns:a16="http://schemas.microsoft.com/office/drawing/2014/main" id="{68237B28-EC9C-48A6-864E-CCDB6F4547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110"/>
          <a:stretch/>
        </p:blipFill>
        <p:spPr bwMode="auto">
          <a:xfrm>
            <a:off x="20" y="2325504"/>
            <a:ext cx="3356342" cy="221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ix Ways To Have Effective And Successful Meetings">
            <a:extLst>
              <a:ext uri="{FF2B5EF4-FFF2-40B4-BE49-F238E27FC236}">
                <a16:creationId xmlns:a16="http://schemas.microsoft.com/office/drawing/2014/main" id="{5484882E-90AB-409A-A1D3-6BBC223394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" r="1" b="1"/>
          <a:stretch/>
        </p:blipFill>
        <p:spPr bwMode="auto">
          <a:xfrm>
            <a:off x="20" y="4634159"/>
            <a:ext cx="3356342" cy="222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987044"/>
            <a:ext cx="4275410" cy="3553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/>
              <a:t>How’s Your Practice Going?</a:t>
            </a:r>
          </a:p>
        </p:txBody>
      </p:sp>
    </p:spTree>
    <p:extLst>
      <p:ext uri="{BB962C8B-B14F-4D97-AF65-F5344CB8AC3E}">
        <p14:creationId xmlns:p14="http://schemas.microsoft.com/office/powerpoint/2010/main" val="4271321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8605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ECD0E3-F94C-4154-8EEF-8446D0CB0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93" y="525085"/>
            <a:ext cx="4057217" cy="1837747"/>
          </a:xfrm>
        </p:spPr>
        <p:txBody>
          <a:bodyPr>
            <a:normAutofit fontScale="90000"/>
          </a:bodyPr>
          <a:lstStyle/>
          <a:p>
            <a:r>
              <a:rPr lang="en-US" dirty="0"/>
              <a:t>Session 6: </a:t>
            </a:r>
            <a:br>
              <a:rPr lang="en-US" dirty="0"/>
            </a:br>
            <a:r>
              <a:rPr lang="en-US" dirty="0"/>
              <a:t>Applying MI to Your Tough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59AA9-0FD6-463F-9BAD-A2F20D457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183" y="2959837"/>
            <a:ext cx="7448550" cy="322432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Active resistance from MOC’s. </a:t>
            </a:r>
          </a:p>
          <a:p>
            <a:r>
              <a:rPr lang="en-US" dirty="0"/>
              <a:t>Receiving misinformation. </a:t>
            </a:r>
          </a:p>
          <a:p>
            <a:r>
              <a:rPr lang="en-US" dirty="0"/>
              <a:t>Being excluded or ignored. </a:t>
            </a:r>
          </a:p>
          <a:p>
            <a:r>
              <a:rPr lang="en-US" dirty="0"/>
              <a:t>Coded Language (those people, welfare recipients, etc.)</a:t>
            </a:r>
          </a:p>
          <a:p>
            <a:r>
              <a:rPr lang="en-US" dirty="0"/>
              <a:t>In-person incidents of oppression. </a:t>
            </a:r>
          </a:p>
          <a:p>
            <a:endParaRPr lang="en-US" dirty="0"/>
          </a:p>
        </p:txBody>
      </p:sp>
      <p:pic>
        <p:nvPicPr>
          <p:cNvPr id="2050" name="Picture 2" descr="Are Meetings Killing Your Productivity at Work? | The Motley Fool">
            <a:extLst>
              <a:ext uri="{FF2B5EF4-FFF2-40B4-BE49-F238E27FC236}">
                <a16:creationId xmlns:a16="http://schemas.microsoft.com/office/drawing/2014/main" id="{955BB427-32E1-4316-B755-81D5960E5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5110" y="656712"/>
            <a:ext cx="2930866" cy="195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588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758" y="5823876"/>
            <a:ext cx="2685607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Precontemplation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Angry, In Denial, Defensive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9655" y="5177545"/>
            <a:ext cx="2220288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Contemplation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Maybe, Ambivalent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8260" y="4531214"/>
            <a:ext cx="2607893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Preparation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Open, Looking, Interested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9521" y="3886200"/>
            <a:ext cx="2580394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Action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Moving, Engaged, Acting.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86153" y="3229035"/>
            <a:ext cx="2612101" cy="64633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 Maintenance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Consistent,  Zealous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4192" y="1088796"/>
            <a:ext cx="45175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Stages of Change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58" y="4274800"/>
            <a:ext cx="1494404" cy="149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Image result for smiley face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966" y="1660121"/>
            <a:ext cx="1512842" cy="151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 rot="19874967">
            <a:off x="2660704" y="3232529"/>
            <a:ext cx="2111438" cy="6096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130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9144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935193" y="-479"/>
            <a:ext cx="7101526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9"/>
            <a:ext cx="6993732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962246"/>
            <a:ext cx="6390228" cy="429555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Spirit of MI: PACE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Partnership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Acceptance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Compassion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Evocation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14916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person wearing green pants">
            <a:extLst>
              <a:ext uri="{FF2B5EF4-FFF2-40B4-BE49-F238E27FC236}">
                <a16:creationId xmlns:a16="http://schemas.microsoft.com/office/drawing/2014/main" id="{6502B574-A46E-4A9F-B1FD-4A20B5D1B9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6" r="2193" b="-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965200"/>
            <a:ext cx="7696200" cy="3564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8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The Four Processes: </a:t>
            </a:r>
            <a:br>
              <a:rPr lang="en-US" sz="4800">
                <a:ln w="22225">
                  <a:solidFill>
                    <a:schemeClr val="tx1"/>
                  </a:solidFill>
                  <a:miter lim="800000"/>
                </a:ln>
                <a:noFill/>
              </a:rPr>
            </a:br>
            <a:r>
              <a:rPr lang="en-US" sz="48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1. Engage</a:t>
            </a:r>
            <a:br>
              <a:rPr lang="en-US" sz="4800">
                <a:ln w="22225">
                  <a:solidFill>
                    <a:schemeClr val="tx1"/>
                  </a:solidFill>
                  <a:miter lim="800000"/>
                </a:ln>
                <a:noFill/>
              </a:rPr>
            </a:br>
            <a:r>
              <a:rPr lang="en-US" sz="48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2. Focus</a:t>
            </a:r>
            <a:br>
              <a:rPr lang="en-US" sz="4800">
                <a:ln w="22225">
                  <a:solidFill>
                    <a:schemeClr val="tx1"/>
                  </a:solidFill>
                  <a:miter lim="800000"/>
                </a:ln>
                <a:noFill/>
              </a:rPr>
            </a:br>
            <a:r>
              <a:rPr lang="en-US" sz="48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3. Evoke</a:t>
            </a:r>
            <a:br>
              <a:rPr lang="en-US" sz="4800">
                <a:ln w="22225">
                  <a:solidFill>
                    <a:schemeClr val="tx1"/>
                  </a:solidFill>
                  <a:miter lim="800000"/>
                </a:ln>
                <a:noFill/>
              </a:rPr>
            </a:br>
            <a:r>
              <a:rPr lang="en-US" sz="48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4. Plan</a:t>
            </a:r>
          </a:p>
        </p:txBody>
      </p:sp>
    </p:spTree>
    <p:extLst>
      <p:ext uri="{BB962C8B-B14F-4D97-AF65-F5344CB8AC3E}">
        <p14:creationId xmlns:p14="http://schemas.microsoft.com/office/powerpoint/2010/main" val="4055450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4690872" cy="1828800"/>
          </a:xfrm>
        </p:spPr>
        <p:txBody>
          <a:bodyPr>
            <a:normAutofit/>
          </a:bodyPr>
          <a:lstStyle/>
          <a:p>
            <a:r>
              <a:rPr lang="en-US" b="1" dirty="0"/>
              <a:t>OARS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22576"/>
            <a:ext cx="4324350" cy="3858768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4000" dirty="0"/>
              <a:t>Open Questions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000" dirty="0"/>
              <a:t>Affirmations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000" dirty="0"/>
              <a:t>Reflective Listening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000" dirty="0"/>
              <a:t>Strategic Summaries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40B38B-3C5B-4E5F-BEB6-8D67D02F97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41" r="44590" b="-1"/>
          <a:stretch/>
        </p:blipFill>
        <p:spPr>
          <a:xfrm>
            <a:off x="5664199" y="10"/>
            <a:ext cx="34798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36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Russian blue cat wearing yellow sunglasses">
            <a:extLst>
              <a:ext uri="{FF2B5EF4-FFF2-40B4-BE49-F238E27FC236}">
                <a16:creationId xmlns:a16="http://schemas.microsoft.com/office/drawing/2014/main" id="{28F8B99D-0949-489F-97A5-9D45311D1F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168"/>
          <a:stretch/>
        </p:blipFill>
        <p:spPr bwMode="auto">
          <a:xfrm>
            <a:off x="3886578" y="10"/>
            <a:ext cx="5257422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860054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86912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981" y="160645"/>
            <a:ext cx="3586844" cy="132556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Elicit Change Talk: </a:t>
            </a:r>
            <a:br>
              <a:rPr lang="en-US" b="1" dirty="0"/>
            </a:br>
            <a:r>
              <a:rPr lang="en-US" b="1" dirty="0"/>
              <a:t>DARN CAT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53" y="1219200"/>
            <a:ext cx="3586843" cy="3181684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Change talk is self-expressed language that argues for change: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Desire</a:t>
            </a:r>
          </a:p>
          <a:p>
            <a:r>
              <a:rPr lang="en-US" sz="2400" dirty="0"/>
              <a:t>Ability </a:t>
            </a:r>
          </a:p>
          <a:p>
            <a:r>
              <a:rPr lang="en-US" sz="2400" dirty="0"/>
              <a:t>Reasons</a:t>
            </a:r>
          </a:p>
          <a:p>
            <a:r>
              <a:rPr lang="en-US" sz="2400" dirty="0"/>
              <a:t>Need</a:t>
            </a:r>
          </a:p>
          <a:p>
            <a:r>
              <a:rPr lang="en-US" sz="2400" dirty="0"/>
              <a:t>Commitment</a:t>
            </a:r>
          </a:p>
          <a:p>
            <a:r>
              <a:rPr lang="en-US" sz="2400" dirty="0"/>
              <a:t>Activation (Willingness)</a:t>
            </a:r>
          </a:p>
          <a:p>
            <a:r>
              <a:rPr lang="en-US" sz="2400" dirty="0"/>
              <a:t>Taking Steps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9326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08FEE-292B-48E8-BEF9-9F1D39EF9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850" y="152400"/>
            <a:ext cx="4686300" cy="685800"/>
          </a:xfrm>
        </p:spPr>
        <p:txBody>
          <a:bodyPr>
            <a:normAutofit/>
          </a:bodyPr>
          <a:lstStyle/>
          <a:p>
            <a:r>
              <a:rPr lang="en-US" sz="3600" b="1" dirty="0"/>
              <a:t>Resistance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809E5-3199-8DD0-8EF3-85F110B24FA1}"/>
              </a:ext>
            </a:extLst>
          </p:cNvPr>
          <p:cNvSpPr txBox="1">
            <a:spLocks/>
          </p:cNvSpPr>
          <p:nvPr/>
        </p:nvSpPr>
        <p:spPr>
          <a:xfrm>
            <a:off x="762000" y="1119673"/>
            <a:ext cx="7620000" cy="5585927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Ruler Method</a:t>
            </a:r>
            <a:r>
              <a:rPr lang="en-US" sz="2000" dirty="0"/>
              <a:t>: 1-10, how much do you support X? Why not one number lower?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Acknowledge Truth </a:t>
            </a:r>
            <a:r>
              <a:rPr lang="en-US" sz="2000" dirty="0"/>
              <a:t>in what they are saying, even if it is small.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Kind Curiosity</a:t>
            </a:r>
            <a:r>
              <a:rPr lang="en-US" sz="2000" dirty="0"/>
              <a:t>: Ask them to explain their view, revealing their knowledge gaps.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Reflect and Affirm </a:t>
            </a:r>
            <a:r>
              <a:rPr lang="en-US" sz="2000" dirty="0"/>
              <a:t>values</a:t>
            </a:r>
            <a:r>
              <a:rPr lang="en-US" sz="2000" b="1" dirty="0"/>
              <a:t> </a:t>
            </a:r>
            <a:r>
              <a:rPr lang="en-US" sz="2000" dirty="0"/>
              <a:t>underlying their resistance, which you share.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Amplified Reflection- </a:t>
            </a:r>
            <a:r>
              <a:rPr lang="en-US" sz="2000" dirty="0"/>
              <a:t>encourages them to moderate their view.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Two-Handed Reflection- </a:t>
            </a:r>
            <a:r>
              <a:rPr lang="en-US" sz="2000" dirty="0"/>
              <a:t>Reflect their objection “and on the other hand” …evoke change talk from them.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Emphasize their autonomy- </a:t>
            </a:r>
            <a:r>
              <a:rPr lang="en-US" sz="2000" dirty="0"/>
              <a:t>“Of course, you can do as you wish, however, doing X will produce desired outcome Y.”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Solicit their advice- </a:t>
            </a:r>
            <a:r>
              <a:rPr lang="en-US" sz="2000" dirty="0"/>
              <a:t>Ask for their  suggestions about the issue they raised.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Find the win/win- </a:t>
            </a:r>
            <a:r>
              <a:rPr lang="en-US" sz="2000" dirty="0"/>
              <a:t>Look for a way to serve their values and yours.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Colombo Method</a:t>
            </a:r>
            <a:r>
              <a:rPr lang="en-US" sz="2000" dirty="0"/>
              <a:t>- Express your confusion: 1) Reflect their view, 2) the discrepant facts as you know them, 3) ask for their help resolving the confusion.</a:t>
            </a:r>
          </a:p>
        </p:txBody>
      </p:sp>
    </p:spTree>
    <p:extLst>
      <p:ext uri="{BB962C8B-B14F-4D97-AF65-F5344CB8AC3E}">
        <p14:creationId xmlns:p14="http://schemas.microsoft.com/office/powerpoint/2010/main" val="389677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14729</TotalTime>
  <Words>379</Words>
  <Application>Microsoft Office PowerPoint</Application>
  <PresentationFormat>On-screen Show (4:3)</PresentationFormat>
  <Paragraphs>68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Office Theme</vt:lpstr>
      <vt:lpstr>1_Office Theme</vt:lpstr>
      <vt:lpstr>Motivational Interviewing</vt:lpstr>
      <vt:lpstr>PowerPoint Presentation</vt:lpstr>
      <vt:lpstr>Session 6:  Applying MI to Your Tough Cases</vt:lpstr>
      <vt:lpstr>PowerPoint Presentation</vt:lpstr>
      <vt:lpstr>The Spirit of MI: PACE  Partnership Acceptance Compassion Evocation </vt:lpstr>
      <vt:lpstr>The Four Processes:  1. Engage 2. Focus 3. Evoke 4. Plan</vt:lpstr>
      <vt:lpstr>OARS </vt:lpstr>
      <vt:lpstr>Elicit Change Talk:  DARN CAT </vt:lpstr>
      <vt:lpstr>Resistance Methods</vt:lpstr>
      <vt:lpstr>MI is Like Jazz:  It’s Improvisational</vt:lpstr>
      <vt:lpstr>PowerPoint Presentation</vt:lpstr>
      <vt:lpstr>Your Cases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David Christian</cp:lastModifiedBy>
  <cp:revision>15</cp:revision>
  <dcterms:created xsi:type="dcterms:W3CDTF">2021-10-05T14:11:47Z</dcterms:created>
  <dcterms:modified xsi:type="dcterms:W3CDTF">2025-02-10T02:20:30Z</dcterms:modified>
</cp:coreProperties>
</file>