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4" r:id="rId5"/>
  </p:sldMasterIdLst>
  <p:notesMasterIdLst>
    <p:notesMasterId r:id="rId21"/>
  </p:notesMasterIdLst>
  <p:sldIdLst>
    <p:sldId id="953" r:id="rId6"/>
    <p:sldId id="4595" r:id="rId7"/>
    <p:sldId id="1363" r:id="rId8"/>
    <p:sldId id="4594" r:id="rId9"/>
    <p:sldId id="4588" r:id="rId10"/>
    <p:sldId id="4587" r:id="rId11"/>
    <p:sldId id="4590" r:id="rId12"/>
    <p:sldId id="4586" r:id="rId13"/>
    <p:sldId id="4591" r:id="rId14"/>
    <p:sldId id="4592" r:id="rId15"/>
    <p:sldId id="4596" r:id="rId16"/>
    <p:sldId id="4575" r:id="rId17"/>
    <p:sldId id="4542" r:id="rId18"/>
    <p:sldId id="267" r:id="rId19"/>
    <p:sldId id="45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C695E-3711-F94C-972D-BC0BDE0B9637}" v="190" dt="2024-02-01T00:43:47.213"/>
    <p1510:client id="{2D2C7D4D-ECE3-B460-9BEF-43D30B0F0274}" v="1" dt="2024-01-31T16:58:44.915"/>
    <p1510:client id="{5EFDEE6C-307E-9034-0738-27B13D2E355E}" v="100" dt="2024-01-31T17:07:57.529"/>
    <p1510:client id="{8485A9F3-40FB-D8FD-D9DF-ECD12765BEA6}" v="493" dt="2024-02-01T00:47:40.301"/>
    <p1510:client id="{912C2AD3-AC1C-E245-5AC8-8D2238186E59}" v="395" dt="2024-02-01T01:00:24.599"/>
    <p1510:client id="{CF628660-7F24-9126-E5A4-4AA2CAA13E03}" v="1" dt="2024-02-01T00:49:00.473"/>
    <p1510:client id="{E7E4E2E7-9FE6-A2ED-7561-5A227294B5B8}" v="15" dt="2024-02-01T01:11:12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4CD5B-C82D-4171-BF90-CF6BE61507F4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23E76-30E9-4BE2-8DED-440615B5BA4D}">
      <dgm:prSet phldrT="[Text]"/>
      <dgm:spPr/>
      <dgm:t>
        <a:bodyPr/>
        <a:lstStyle/>
        <a:p>
          <a:r>
            <a:rPr lang="en-US" b="1">
              <a:latin typeface="Calibri"/>
            </a:rPr>
            <a:t>Group member</a:t>
          </a:r>
          <a:endParaRPr lang="en-US" b="1"/>
        </a:p>
      </dgm:t>
    </dgm:pt>
    <dgm:pt modelId="{A8F2A9B5-E333-4643-95D8-7BA8599B4842}" type="parTrans" cxnId="{94AC8C22-B43F-468C-B103-EA873872B101}">
      <dgm:prSet/>
      <dgm:spPr/>
      <dgm:t>
        <a:bodyPr/>
        <a:lstStyle/>
        <a:p>
          <a:endParaRPr lang="en-US"/>
        </a:p>
      </dgm:t>
    </dgm:pt>
    <dgm:pt modelId="{32C15DDA-EB2E-4F68-B564-3AB69FFCD7A0}" type="sibTrans" cxnId="{94AC8C22-B43F-468C-B103-EA873872B101}">
      <dgm:prSet/>
      <dgm:spPr/>
      <dgm:t>
        <a:bodyPr/>
        <a:lstStyle/>
        <a:p>
          <a:endParaRPr lang="en-US"/>
        </a:p>
      </dgm:t>
    </dgm:pt>
    <dgm:pt modelId="{333A89E0-DAC7-460C-8CE8-E1EE4F6389EB}">
      <dgm:prSet phldrT="[Text]"/>
      <dgm:spPr/>
      <dgm:t>
        <a:bodyPr/>
        <a:lstStyle/>
        <a:p>
          <a:pPr rtl="0"/>
          <a:r>
            <a:rPr lang="en-US" b="1"/>
            <a:t>Attend lobby</a:t>
          </a:r>
          <a:r>
            <a:rPr lang="en-US" b="1">
              <a:latin typeface="Calibri"/>
            </a:rPr>
            <a:t> </a:t>
          </a:r>
          <a:r>
            <a:rPr lang="en-US" b="1"/>
            <a:t>meeting</a:t>
          </a:r>
          <a:r>
            <a:rPr lang="en-US" b="1">
              <a:latin typeface="Calibri"/>
            </a:rPr>
            <a:t> </a:t>
          </a:r>
          <a:endParaRPr lang="en-US" b="1"/>
        </a:p>
      </dgm:t>
    </dgm:pt>
    <dgm:pt modelId="{00064913-EBB4-4AC6-B688-4EA25EF4247E}" type="parTrans" cxnId="{FEF3A113-952A-44AF-9F2B-E6971AD206CA}">
      <dgm:prSet/>
      <dgm:spPr/>
      <dgm:t>
        <a:bodyPr/>
        <a:lstStyle/>
        <a:p>
          <a:endParaRPr lang="en-US"/>
        </a:p>
      </dgm:t>
    </dgm:pt>
    <dgm:pt modelId="{1C0F8788-2FA1-43F5-B598-BB445D9BFB7E}" type="sibTrans" cxnId="{FEF3A113-952A-44AF-9F2B-E6971AD206CA}">
      <dgm:prSet/>
      <dgm:spPr/>
      <dgm:t>
        <a:bodyPr/>
        <a:lstStyle/>
        <a:p>
          <a:endParaRPr lang="en-US"/>
        </a:p>
      </dgm:t>
    </dgm:pt>
    <dgm:pt modelId="{EBB1B57E-D937-4171-A814-BAB856F465F5}">
      <dgm:prSet phldrT="[Text]"/>
      <dgm:spPr/>
      <dgm:t>
        <a:bodyPr/>
        <a:lstStyle/>
        <a:p>
          <a:pPr rtl="0"/>
          <a:r>
            <a:rPr lang="en-US" b="1"/>
            <a:t>Attend Orientation</a:t>
          </a:r>
          <a:r>
            <a:rPr lang="en-US" b="1">
              <a:latin typeface="Calibri"/>
            </a:rPr>
            <a:t> </a:t>
          </a:r>
          <a:endParaRPr lang="en-US" b="1"/>
        </a:p>
      </dgm:t>
    </dgm:pt>
    <dgm:pt modelId="{2375FCE2-9A2F-483E-B5D0-27CBA66CE478}" type="parTrans" cxnId="{0621C96A-82AE-4349-814C-3B247972F432}">
      <dgm:prSet/>
      <dgm:spPr/>
      <dgm:t>
        <a:bodyPr/>
        <a:lstStyle/>
        <a:p>
          <a:endParaRPr lang="en-US"/>
        </a:p>
      </dgm:t>
    </dgm:pt>
    <dgm:pt modelId="{2D0A4196-D4F6-4CD9-8B45-1B348BA18FE9}" type="sibTrans" cxnId="{0621C96A-82AE-4349-814C-3B247972F432}">
      <dgm:prSet/>
      <dgm:spPr/>
      <dgm:t>
        <a:bodyPr/>
        <a:lstStyle/>
        <a:p>
          <a:endParaRPr lang="en-US"/>
        </a:p>
      </dgm:t>
    </dgm:pt>
    <dgm:pt modelId="{F9E8F808-D4D9-4D05-A6D3-39C8FF575F42}">
      <dgm:prSet phldrT="[Text]"/>
      <dgm:spPr/>
      <dgm:t>
        <a:bodyPr/>
        <a:lstStyle/>
        <a:p>
          <a:pPr rtl="0"/>
          <a:r>
            <a:rPr lang="en-US" b="1"/>
            <a:t>Added to Action Network</a:t>
          </a:r>
          <a:r>
            <a:rPr lang="en-US" b="1">
              <a:latin typeface="Calibri"/>
            </a:rPr>
            <a:t> </a:t>
          </a:r>
          <a:endParaRPr lang="en-US" b="1"/>
        </a:p>
      </dgm:t>
    </dgm:pt>
    <dgm:pt modelId="{60E3A709-7934-490C-9704-3E83C37FE6C0}" type="parTrans" cxnId="{FEA4A5E9-D731-499A-9EC5-C5E9176B5BC0}">
      <dgm:prSet/>
      <dgm:spPr/>
      <dgm:t>
        <a:bodyPr/>
        <a:lstStyle/>
        <a:p>
          <a:endParaRPr lang="en-US"/>
        </a:p>
      </dgm:t>
    </dgm:pt>
    <dgm:pt modelId="{4BF118FF-78DC-4F15-A007-6EFDCA39DBCE}" type="sibTrans" cxnId="{FEA4A5E9-D731-499A-9EC5-C5E9176B5BC0}">
      <dgm:prSet/>
      <dgm:spPr/>
      <dgm:t>
        <a:bodyPr/>
        <a:lstStyle/>
        <a:p>
          <a:endParaRPr lang="en-US"/>
        </a:p>
      </dgm:t>
    </dgm:pt>
    <dgm:pt modelId="{9714765A-55C2-4F7A-9F97-3FD4ADD30026}">
      <dgm:prSet phldrT="[Text]"/>
      <dgm:spPr/>
      <dgm:t>
        <a:bodyPr/>
        <a:lstStyle/>
        <a:p>
          <a:r>
            <a: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RESULTS emails &amp; Action Alerts</a:t>
          </a:r>
        </a:p>
      </dgm:t>
    </dgm:pt>
    <dgm:pt modelId="{EF77FB9E-319D-48BE-A233-818AC33C3C3A}" type="parTrans" cxnId="{FC4B7CD0-BA79-4A09-BF85-14B2AE914591}">
      <dgm:prSet/>
      <dgm:spPr/>
      <dgm:t>
        <a:bodyPr/>
        <a:lstStyle/>
        <a:p>
          <a:endParaRPr lang="en-US"/>
        </a:p>
      </dgm:t>
    </dgm:pt>
    <dgm:pt modelId="{A3D756AC-B43A-489F-9C9E-595B98EBD747}" type="sibTrans" cxnId="{FC4B7CD0-BA79-4A09-BF85-14B2AE914591}">
      <dgm:prSet/>
      <dgm:spPr/>
      <dgm:t>
        <a:bodyPr/>
        <a:lstStyle/>
        <a:p>
          <a:endParaRPr lang="en-US"/>
        </a:p>
      </dgm:t>
    </dgm:pt>
    <dgm:pt modelId="{AEB442E9-818E-459E-BEDE-3494860ACBE0}">
      <dgm:prSet phldrT="[Text]"/>
      <dgm:spPr/>
      <dgm:t>
        <a:bodyPr/>
        <a:lstStyle/>
        <a:p>
          <a:r>
            <a: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Takes Solidarity Action</a:t>
          </a:r>
        </a:p>
      </dgm:t>
    </dgm:pt>
    <dgm:pt modelId="{7DC7EA3C-69B5-406E-93B7-D89BE6E56643}" type="parTrans" cxnId="{5AA94548-CB74-4914-93C6-54CDD47CA4A8}">
      <dgm:prSet/>
      <dgm:spPr/>
      <dgm:t>
        <a:bodyPr/>
        <a:lstStyle/>
        <a:p>
          <a:endParaRPr lang="en-US"/>
        </a:p>
      </dgm:t>
    </dgm:pt>
    <dgm:pt modelId="{A092D6CD-8500-46AA-861D-5481C47C7BA5}" type="sibTrans" cxnId="{5AA94548-CB74-4914-93C6-54CDD47CA4A8}">
      <dgm:prSet/>
      <dgm:spPr/>
      <dgm:t>
        <a:bodyPr/>
        <a:lstStyle/>
        <a:p>
          <a:endParaRPr lang="en-US"/>
        </a:p>
      </dgm:t>
    </dgm:pt>
    <dgm:pt modelId="{EF06956B-9D1F-433F-8102-68109297E7B4}" type="pres">
      <dgm:prSet presAssocID="{5164CD5B-C82D-4171-BF90-CF6BE61507F4}" presName="Name0" presStyleCnt="0">
        <dgm:presLayoutVars>
          <dgm:dir/>
          <dgm:animLvl val="lvl"/>
          <dgm:resizeHandles val="exact"/>
        </dgm:presLayoutVars>
      </dgm:prSet>
      <dgm:spPr/>
    </dgm:pt>
    <dgm:pt modelId="{4B2C36C7-6F8E-4C4F-B23C-AC0E9E754257}" type="pres">
      <dgm:prSet presAssocID="{AAE23E76-30E9-4BE2-8DED-440615B5BA4D}" presName="Name8" presStyleCnt="0"/>
      <dgm:spPr/>
    </dgm:pt>
    <dgm:pt modelId="{8633E89F-7D80-493B-BA9D-77461706D431}" type="pres">
      <dgm:prSet presAssocID="{AAE23E76-30E9-4BE2-8DED-440615B5BA4D}" presName="level" presStyleLbl="node1" presStyleIdx="0" presStyleCnt="6">
        <dgm:presLayoutVars>
          <dgm:chMax val="1"/>
          <dgm:bulletEnabled val="1"/>
        </dgm:presLayoutVars>
      </dgm:prSet>
      <dgm:spPr>
        <a:solidFill>
          <a:srgbClr val="00B0F0"/>
        </a:solidFill>
      </dgm:spPr>
    </dgm:pt>
    <dgm:pt modelId="{E30B68C9-A8DC-4F5F-A2F9-1500D87A5923}" type="pres">
      <dgm:prSet presAssocID="{AAE23E76-30E9-4BE2-8DED-440615B5BA4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2F71FE-D3E0-4902-81ED-F527AD73CFEA}" type="pres">
      <dgm:prSet presAssocID="{333A89E0-DAC7-460C-8CE8-E1EE4F6389EB}" presName="Name8" presStyleCnt="0"/>
      <dgm:spPr/>
    </dgm:pt>
    <dgm:pt modelId="{FB323997-A62C-40B8-B5C5-624C2FF0B737}" type="pres">
      <dgm:prSet presAssocID="{333A89E0-DAC7-460C-8CE8-E1EE4F6389EB}" presName="level" presStyleLbl="node1" presStyleIdx="1" presStyleCnt="6">
        <dgm:presLayoutVars>
          <dgm:chMax val="1"/>
          <dgm:bulletEnabled val="1"/>
        </dgm:presLayoutVars>
      </dgm:prSet>
      <dgm:spPr>
        <a:solidFill>
          <a:srgbClr val="00B0F0"/>
        </a:solidFill>
      </dgm:spPr>
    </dgm:pt>
    <dgm:pt modelId="{8BF1F7F4-3970-4007-9259-09F219D72D6A}" type="pres">
      <dgm:prSet presAssocID="{333A89E0-DAC7-460C-8CE8-E1EE4F6389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2C8F0BA-DFD8-4952-861D-DFA999F375F1}" type="pres">
      <dgm:prSet presAssocID="{EBB1B57E-D937-4171-A814-BAB856F465F5}" presName="Name8" presStyleCnt="0"/>
      <dgm:spPr/>
    </dgm:pt>
    <dgm:pt modelId="{9D15DE2C-1B72-4951-8205-3B7BEA355CFC}" type="pres">
      <dgm:prSet presAssocID="{EBB1B57E-D937-4171-A814-BAB856F465F5}" presName="level" presStyleLbl="node1" presStyleIdx="2" presStyleCnt="6">
        <dgm:presLayoutVars>
          <dgm:chMax val="1"/>
          <dgm:bulletEnabled val="1"/>
        </dgm:presLayoutVars>
      </dgm:prSet>
      <dgm:spPr>
        <a:solidFill>
          <a:srgbClr val="00B0F0"/>
        </a:solidFill>
      </dgm:spPr>
    </dgm:pt>
    <dgm:pt modelId="{9308411D-524C-41D6-96A4-158DC3FFD2AE}" type="pres">
      <dgm:prSet presAssocID="{EBB1B57E-D937-4171-A814-BAB856F465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7E7296-226C-49F1-9752-743FF0B9FCF3}" type="pres">
      <dgm:prSet presAssocID="{F9E8F808-D4D9-4D05-A6D3-39C8FF575F42}" presName="Name8" presStyleCnt="0"/>
      <dgm:spPr/>
    </dgm:pt>
    <dgm:pt modelId="{52586696-850C-40A8-96D9-743D9F019F58}" type="pres">
      <dgm:prSet presAssocID="{F9E8F808-D4D9-4D05-A6D3-39C8FF575F42}" presName="level" presStyleLbl="node1" presStyleIdx="3" presStyleCnt="6">
        <dgm:presLayoutVars>
          <dgm:chMax val="1"/>
          <dgm:bulletEnabled val="1"/>
        </dgm:presLayoutVars>
      </dgm:prSet>
      <dgm:spPr>
        <a:solidFill>
          <a:srgbClr val="00B0F0"/>
        </a:solidFill>
      </dgm:spPr>
    </dgm:pt>
    <dgm:pt modelId="{60F0AAAB-112D-4468-BF0F-D7DF45680074}" type="pres">
      <dgm:prSet presAssocID="{F9E8F808-D4D9-4D05-A6D3-39C8FF575F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C0B05C-5DB1-4EA6-8AB9-5EA3E1F35F69}" type="pres">
      <dgm:prSet presAssocID="{9714765A-55C2-4F7A-9F97-3FD4ADD30026}" presName="Name8" presStyleCnt="0"/>
      <dgm:spPr/>
    </dgm:pt>
    <dgm:pt modelId="{C2E76C2C-EBBD-4A10-B1FA-179DBF7557B4}" type="pres">
      <dgm:prSet presAssocID="{9714765A-55C2-4F7A-9F97-3FD4ADD30026}" presName="level" presStyleLbl="node1" presStyleIdx="4" presStyleCnt="6">
        <dgm:presLayoutVars>
          <dgm:chMax val="1"/>
          <dgm:bulletEnabled val="1"/>
        </dgm:presLayoutVars>
      </dgm:prSet>
      <dgm:spPr>
        <a:solidFill>
          <a:srgbClr val="00B0F0"/>
        </a:solidFill>
      </dgm:spPr>
    </dgm:pt>
    <dgm:pt modelId="{89899453-91B2-4069-80F4-058D81CCC4C6}" type="pres">
      <dgm:prSet presAssocID="{9714765A-55C2-4F7A-9F97-3FD4ADD300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4C9380D-2F86-4BA0-ACC7-F5A030CB1CED}" type="pres">
      <dgm:prSet presAssocID="{AEB442E9-818E-459E-BEDE-3494860ACBE0}" presName="Name8" presStyleCnt="0"/>
      <dgm:spPr/>
    </dgm:pt>
    <dgm:pt modelId="{311CABD4-CB59-4F7F-A355-A763E6968409}" type="pres">
      <dgm:prSet presAssocID="{AEB442E9-818E-459E-BEDE-3494860ACBE0}" presName="level" presStyleLbl="node1" presStyleIdx="5" presStyleCnt="6">
        <dgm:presLayoutVars>
          <dgm:chMax val="1"/>
          <dgm:bulletEnabled val="1"/>
        </dgm:presLayoutVars>
      </dgm:prSet>
      <dgm:spPr>
        <a:solidFill>
          <a:srgbClr val="00B0F0"/>
        </a:solidFill>
      </dgm:spPr>
    </dgm:pt>
    <dgm:pt modelId="{2BED7892-4EE9-4A61-81FA-F14AE790366B}" type="pres">
      <dgm:prSet presAssocID="{AEB442E9-818E-459E-BEDE-3494860ACBE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EF3A113-952A-44AF-9F2B-E6971AD206CA}" srcId="{5164CD5B-C82D-4171-BF90-CF6BE61507F4}" destId="{333A89E0-DAC7-460C-8CE8-E1EE4F6389EB}" srcOrd="1" destOrd="0" parTransId="{00064913-EBB4-4AC6-B688-4EA25EF4247E}" sibTransId="{1C0F8788-2FA1-43F5-B598-BB445D9BFB7E}"/>
    <dgm:cxn modelId="{5B04E61C-0336-469E-B519-4B74BD2E97A3}" type="presOf" srcId="{AEB442E9-818E-459E-BEDE-3494860ACBE0}" destId="{2BED7892-4EE9-4A61-81FA-F14AE790366B}" srcOrd="1" destOrd="0" presId="urn:microsoft.com/office/officeart/2005/8/layout/pyramid1"/>
    <dgm:cxn modelId="{94AC8C22-B43F-468C-B103-EA873872B101}" srcId="{5164CD5B-C82D-4171-BF90-CF6BE61507F4}" destId="{AAE23E76-30E9-4BE2-8DED-440615B5BA4D}" srcOrd="0" destOrd="0" parTransId="{A8F2A9B5-E333-4643-95D8-7BA8599B4842}" sibTransId="{32C15DDA-EB2E-4F68-B564-3AB69FFCD7A0}"/>
    <dgm:cxn modelId="{30B1022B-A530-4681-83B5-518A0789E8E9}" type="presOf" srcId="{9714765A-55C2-4F7A-9F97-3FD4ADD30026}" destId="{89899453-91B2-4069-80F4-058D81CCC4C6}" srcOrd="1" destOrd="0" presId="urn:microsoft.com/office/officeart/2005/8/layout/pyramid1"/>
    <dgm:cxn modelId="{51EA825C-211A-4F10-9D8D-BFB4FB473C00}" type="presOf" srcId="{AEB442E9-818E-459E-BEDE-3494860ACBE0}" destId="{311CABD4-CB59-4F7F-A355-A763E6968409}" srcOrd="0" destOrd="0" presId="urn:microsoft.com/office/officeart/2005/8/layout/pyramid1"/>
    <dgm:cxn modelId="{D5B8415F-F3A0-4F39-9DC3-D5A98634B1A4}" type="presOf" srcId="{333A89E0-DAC7-460C-8CE8-E1EE4F6389EB}" destId="{FB323997-A62C-40B8-B5C5-624C2FF0B737}" srcOrd="0" destOrd="0" presId="urn:microsoft.com/office/officeart/2005/8/layout/pyramid1"/>
    <dgm:cxn modelId="{B7E91D44-98DA-4B96-A43D-DB13C00BE7D5}" type="presOf" srcId="{EBB1B57E-D937-4171-A814-BAB856F465F5}" destId="{9D15DE2C-1B72-4951-8205-3B7BEA355CFC}" srcOrd="0" destOrd="0" presId="urn:microsoft.com/office/officeart/2005/8/layout/pyramid1"/>
    <dgm:cxn modelId="{5AA94548-CB74-4914-93C6-54CDD47CA4A8}" srcId="{5164CD5B-C82D-4171-BF90-CF6BE61507F4}" destId="{AEB442E9-818E-459E-BEDE-3494860ACBE0}" srcOrd="5" destOrd="0" parTransId="{7DC7EA3C-69B5-406E-93B7-D89BE6E56643}" sibTransId="{A092D6CD-8500-46AA-861D-5481C47C7BA5}"/>
    <dgm:cxn modelId="{0621C96A-82AE-4349-814C-3B247972F432}" srcId="{5164CD5B-C82D-4171-BF90-CF6BE61507F4}" destId="{EBB1B57E-D937-4171-A814-BAB856F465F5}" srcOrd="2" destOrd="0" parTransId="{2375FCE2-9A2F-483E-B5D0-27CBA66CE478}" sibTransId="{2D0A4196-D4F6-4CD9-8B45-1B348BA18FE9}"/>
    <dgm:cxn modelId="{E7ED237C-DA54-4233-AD20-684E550F56A1}" type="presOf" srcId="{9714765A-55C2-4F7A-9F97-3FD4ADD30026}" destId="{C2E76C2C-EBBD-4A10-B1FA-179DBF7557B4}" srcOrd="0" destOrd="0" presId="urn:microsoft.com/office/officeart/2005/8/layout/pyramid1"/>
    <dgm:cxn modelId="{32543B8B-8AF0-4F50-A41A-547264155D91}" type="presOf" srcId="{EBB1B57E-D937-4171-A814-BAB856F465F5}" destId="{9308411D-524C-41D6-96A4-158DC3FFD2AE}" srcOrd="1" destOrd="0" presId="urn:microsoft.com/office/officeart/2005/8/layout/pyramid1"/>
    <dgm:cxn modelId="{ACC09E92-C9FF-4298-84A1-1395AD28575D}" type="presOf" srcId="{333A89E0-DAC7-460C-8CE8-E1EE4F6389EB}" destId="{8BF1F7F4-3970-4007-9259-09F219D72D6A}" srcOrd="1" destOrd="0" presId="urn:microsoft.com/office/officeart/2005/8/layout/pyramid1"/>
    <dgm:cxn modelId="{3AA48F95-45E7-4109-9389-4239E7553761}" type="presOf" srcId="{F9E8F808-D4D9-4D05-A6D3-39C8FF575F42}" destId="{60F0AAAB-112D-4468-BF0F-D7DF45680074}" srcOrd="1" destOrd="0" presId="urn:microsoft.com/office/officeart/2005/8/layout/pyramid1"/>
    <dgm:cxn modelId="{5B1326BA-1FD0-44B8-9B13-719F75D46507}" type="presOf" srcId="{AAE23E76-30E9-4BE2-8DED-440615B5BA4D}" destId="{8633E89F-7D80-493B-BA9D-77461706D431}" srcOrd="0" destOrd="0" presId="urn:microsoft.com/office/officeart/2005/8/layout/pyramid1"/>
    <dgm:cxn modelId="{A47ECABA-82A4-43F9-8AEB-2ADAFBC4F518}" type="presOf" srcId="{AAE23E76-30E9-4BE2-8DED-440615B5BA4D}" destId="{E30B68C9-A8DC-4F5F-A2F9-1500D87A5923}" srcOrd="1" destOrd="0" presId="urn:microsoft.com/office/officeart/2005/8/layout/pyramid1"/>
    <dgm:cxn modelId="{A529F1BB-1268-4B74-A199-FE17C7AD2746}" type="presOf" srcId="{F9E8F808-D4D9-4D05-A6D3-39C8FF575F42}" destId="{52586696-850C-40A8-96D9-743D9F019F58}" srcOrd="0" destOrd="0" presId="urn:microsoft.com/office/officeart/2005/8/layout/pyramid1"/>
    <dgm:cxn modelId="{6A57F9BD-FFD6-41BD-AD23-709CA27CAFBE}" type="presOf" srcId="{5164CD5B-C82D-4171-BF90-CF6BE61507F4}" destId="{EF06956B-9D1F-433F-8102-68109297E7B4}" srcOrd="0" destOrd="0" presId="urn:microsoft.com/office/officeart/2005/8/layout/pyramid1"/>
    <dgm:cxn modelId="{FC4B7CD0-BA79-4A09-BF85-14B2AE914591}" srcId="{5164CD5B-C82D-4171-BF90-CF6BE61507F4}" destId="{9714765A-55C2-4F7A-9F97-3FD4ADD30026}" srcOrd="4" destOrd="0" parTransId="{EF77FB9E-319D-48BE-A233-818AC33C3C3A}" sibTransId="{A3D756AC-B43A-489F-9C9E-595B98EBD747}"/>
    <dgm:cxn modelId="{FEA4A5E9-D731-499A-9EC5-C5E9176B5BC0}" srcId="{5164CD5B-C82D-4171-BF90-CF6BE61507F4}" destId="{F9E8F808-D4D9-4D05-A6D3-39C8FF575F42}" srcOrd="3" destOrd="0" parTransId="{60E3A709-7934-490C-9704-3E83C37FE6C0}" sibTransId="{4BF118FF-78DC-4F15-A007-6EFDCA39DBCE}"/>
    <dgm:cxn modelId="{7A6E9BAF-5BFC-4499-B6CE-DEDC03DABB0E}" type="presParOf" srcId="{EF06956B-9D1F-433F-8102-68109297E7B4}" destId="{4B2C36C7-6F8E-4C4F-B23C-AC0E9E754257}" srcOrd="0" destOrd="0" presId="urn:microsoft.com/office/officeart/2005/8/layout/pyramid1"/>
    <dgm:cxn modelId="{51AE2224-59B8-4A47-9A61-D6619A56975D}" type="presParOf" srcId="{4B2C36C7-6F8E-4C4F-B23C-AC0E9E754257}" destId="{8633E89F-7D80-493B-BA9D-77461706D431}" srcOrd="0" destOrd="0" presId="urn:microsoft.com/office/officeart/2005/8/layout/pyramid1"/>
    <dgm:cxn modelId="{33145913-D2C3-48B6-9CD0-B3B05F01C12E}" type="presParOf" srcId="{4B2C36C7-6F8E-4C4F-B23C-AC0E9E754257}" destId="{E30B68C9-A8DC-4F5F-A2F9-1500D87A5923}" srcOrd="1" destOrd="0" presId="urn:microsoft.com/office/officeart/2005/8/layout/pyramid1"/>
    <dgm:cxn modelId="{E34B01E7-4D8C-4271-9B5C-021AE3DEAEF1}" type="presParOf" srcId="{EF06956B-9D1F-433F-8102-68109297E7B4}" destId="{2B2F71FE-D3E0-4902-81ED-F527AD73CFEA}" srcOrd="1" destOrd="0" presId="urn:microsoft.com/office/officeart/2005/8/layout/pyramid1"/>
    <dgm:cxn modelId="{5A8F08AF-0BA8-42E5-8DF3-19F3B4D46F08}" type="presParOf" srcId="{2B2F71FE-D3E0-4902-81ED-F527AD73CFEA}" destId="{FB323997-A62C-40B8-B5C5-624C2FF0B737}" srcOrd="0" destOrd="0" presId="urn:microsoft.com/office/officeart/2005/8/layout/pyramid1"/>
    <dgm:cxn modelId="{E5B2E747-B18E-48ED-B33D-11BF4A6FF7C6}" type="presParOf" srcId="{2B2F71FE-D3E0-4902-81ED-F527AD73CFEA}" destId="{8BF1F7F4-3970-4007-9259-09F219D72D6A}" srcOrd="1" destOrd="0" presId="urn:microsoft.com/office/officeart/2005/8/layout/pyramid1"/>
    <dgm:cxn modelId="{7B92DB84-5016-4D68-A014-18E3F770275F}" type="presParOf" srcId="{EF06956B-9D1F-433F-8102-68109297E7B4}" destId="{42C8F0BA-DFD8-4952-861D-DFA999F375F1}" srcOrd="2" destOrd="0" presId="urn:microsoft.com/office/officeart/2005/8/layout/pyramid1"/>
    <dgm:cxn modelId="{BC35FD0C-B875-404D-8845-76B78C988FD3}" type="presParOf" srcId="{42C8F0BA-DFD8-4952-861D-DFA999F375F1}" destId="{9D15DE2C-1B72-4951-8205-3B7BEA355CFC}" srcOrd="0" destOrd="0" presId="urn:microsoft.com/office/officeart/2005/8/layout/pyramid1"/>
    <dgm:cxn modelId="{85B668F5-1750-476A-936F-0F622F787E8E}" type="presParOf" srcId="{42C8F0BA-DFD8-4952-861D-DFA999F375F1}" destId="{9308411D-524C-41D6-96A4-158DC3FFD2AE}" srcOrd="1" destOrd="0" presId="urn:microsoft.com/office/officeart/2005/8/layout/pyramid1"/>
    <dgm:cxn modelId="{0D64469E-371E-4106-9AAC-C7E229153004}" type="presParOf" srcId="{EF06956B-9D1F-433F-8102-68109297E7B4}" destId="{B17E7296-226C-49F1-9752-743FF0B9FCF3}" srcOrd="3" destOrd="0" presId="urn:microsoft.com/office/officeart/2005/8/layout/pyramid1"/>
    <dgm:cxn modelId="{98D4223B-391D-471E-9FF3-68E9A44EEE9D}" type="presParOf" srcId="{B17E7296-226C-49F1-9752-743FF0B9FCF3}" destId="{52586696-850C-40A8-96D9-743D9F019F58}" srcOrd="0" destOrd="0" presId="urn:microsoft.com/office/officeart/2005/8/layout/pyramid1"/>
    <dgm:cxn modelId="{F7B996A6-27BD-4C83-BCC4-3BD21C12ADD4}" type="presParOf" srcId="{B17E7296-226C-49F1-9752-743FF0B9FCF3}" destId="{60F0AAAB-112D-4468-BF0F-D7DF45680074}" srcOrd="1" destOrd="0" presId="urn:microsoft.com/office/officeart/2005/8/layout/pyramid1"/>
    <dgm:cxn modelId="{FBACB9A7-B4F5-4251-A7AC-09FB3EFD6540}" type="presParOf" srcId="{EF06956B-9D1F-433F-8102-68109297E7B4}" destId="{6DC0B05C-5DB1-4EA6-8AB9-5EA3E1F35F69}" srcOrd="4" destOrd="0" presId="urn:microsoft.com/office/officeart/2005/8/layout/pyramid1"/>
    <dgm:cxn modelId="{11C479BE-BA5A-4714-9FF1-B23211771EB8}" type="presParOf" srcId="{6DC0B05C-5DB1-4EA6-8AB9-5EA3E1F35F69}" destId="{C2E76C2C-EBBD-4A10-B1FA-179DBF7557B4}" srcOrd="0" destOrd="0" presId="urn:microsoft.com/office/officeart/2005/8/layout/pyramid1"/>
    <dgm:cxn modelId="{9CA23CEA-E541-48E8-A231-C3D8CE7B2E84}" type="presParOf" srcId="{6DC0B05C-5DB1-4EA6-8AB9-5EA3E1F35F69}" destId="{89899453-91B2-4069-80F4-058D81CCC4C6}" srcOrd="1" destOrd="0" presId="urn:microsoft.com/office/officeart/2005/8/layout/pyramid1"/>
    <dgm:cxn modelId="{BF2B4E3D-370B-406E-8556-FB7AA123040C}" type="presParOf" srcId="{EF06956B-9D1F-433F-8102-68109297E7B4}" destId="{44C9380D-2F86-4BA0-ACC7-F5A030CB1CED}" srcOrd="5" destOrd="0" presId="urn:microsoft.com/office/officeart/2005/8/layout/pyramid1"/>
    <dgm:cxn modelId="{8D0C3305-B2A6-4894-8F74-9A3F79FDB46B}" type="presParOf" srcId="{44C9380D-2F86-4BA0-ACC7-F5A030CB1CED}" destId="{311CABD4-CB59-4F7F-A355-A763E6968409}" srcOrd="0" destOrd="0" presId="urn:microsoft.com/office/officeart/2005/8/layout/pyramid1"/>
    <dgm:cxn modelId="{7BFE63C3-F237-4DDB-A9B2-1DE957F3CD07}" type="presParOf" srcId="{44C9380D-2F86-4BA0-ACC7-F5A030CB1CED}" destId="{2BED7892-4EE9-4A61-81FA-F14AE790366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B3C75-1443-4610-A870-718BB4E7D7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3AC1A-3542-4230-AFB0-D3154F3DB1C6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Warm leads + new from 2023</a:t>
          </a:r>
          <a:endParaRPr lang="en-US"/>
        </a:p>
      </dgm:t>
    </dgm:pt>
    <dgm:pt modelId="{076B7789-AEA5-496A-A0F1-2705951EA93C}" type="parTrans" cxnId="{32A47533-67B0-42B8-98E7-3A27FAAE183B}">
      <dgm:prSet/>
      <dgm:spPr/>
      <dgm:t>
        <a:bodyPr/>
        <a:lstStyle/>
        <a:p>
          <a:endParaRPr lang="en-US"/>
        </a:p>
      </dgm:t>
    </dgm:pt>
    <dgm:pt modelId="{87D8456C-A61A-48E6-91B1-1079E3644A4C}" type="sibTrans" cxnId="{32A47533-67B0-42B8-98E7-3A27FAAE183B}">
      <dgm:prSet/>
      <dgm:spPr/>
      <dgm:t>
        <a:bodyPr/>
        <a:lstStyle/>
        <a:p>
          <a:endParaRPr lang="en-US"/>
        </a:p>
      </dgm:t>
    </dgm:pt>
    <dgm:pt modelId="{E46B3B55-3E6B-4AA8-B534-8383CB378FED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Outreach &amp; Partnerships Coordinator</a:t>
          </a:r>
          <a:endParaRPr lang="en-US"/>
        </a:p>
      </dgm:t>
    </dgm:pt>
    <dgm:pt modelId="{11FA4594-646A-4F86-BE12-AB154D004EA6}" type="parTrans" cxnId="{2C3C1E87-4963-45E1-ABC2-402F574402FB}">
      <dgm:prSet/>
      <dgm:spPr/>
      <dgm:t>
        <a:bodyPr/>
        <a:lstStyle/>
        <a:p>
          <a:endParaRPr lang="en-US"/>
        </a:p>
      </dgm:t>
    </dgm:pt>
    <dgm:pt modelId="{D39EAB0F-BC87-45A2-8A95-C0CFBB1128D1}" type="sibTrans" cxnId="{2C3C1E87-4963-45E1-ABC2-402F574402FB}">
      <dgm:prSet/>
      <dgm:spPr/>
      <dgm:t>
        <a:bodyPr/>
        <a:lstStyle/>
        <a:p>
          <a:endParaRPr lang="en-US"/>
        </a:p>
      </dgm:t>
    </dgm:pt>
    <dgm:pt modelId="{5E756438-CF5D-4838-AE3B-7C1E8B7ADCE6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Solidarity Action</a:t>
          </a:r>
          <a:endParaRPr lang="en-US"/>
        </a:p>
      </dgm:t>
    </dgm:pt>
    <dgm:pt modelId="{CB4D1FC1-9A1A-4419-AA7F-CCA91AEBC364}" type="parTrans" cxnId="{B9FEB00B-D18A-4DE2-9199-327D6767EDF0}">
      <dgm:prSet/>
      <dgm:spPr/>
      <dgm:t>
        <a:bodyPr/>
        <a:lstStyle/>
        <a:p>
          <a:endParaRPr lang="en-US"/>
        </a:p>
      </dgm:t>
    </dgm:pt>
    <dgm:pt modelId="{576A46B1-4198-47A3-8E09-5263D75A2F88}" type="sibTrans" cxnId="{B9FEB00B-D18A-4DE2-9199-327D6767EDF0}">
      <dgm:prSet/>
      <dgm:spPr/>
      <dgm:t>
        <a:bodyPr/>
        <a:lstStyle/>
        <a:p>
          <a:endParaRPr lang="en-US"/>
        </a:p>
      </dgm:t>
    </dgm:pt>
    <dgm:pt modelId="{E87892B5-D312-4FB4-945F-34724459DB16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May convening action</a:t>
          </a:r>
        </a:p>
      </dgm:t>
    </dgm:pt>
    <dgm:pt modelId="{23D5AF12-2E0A-42A1-8FB7-8B5F4B70AE5F}" type="parTrans" cxnId="{D74DCB03-7B4B-4E6A-BFBA-208ADCFBA3C1}">
      <dgm:prSet/>
      <dgm:spPr/>
    </dgm:pt>
    <dgm:pt modelId="{0658C7FE-F3C1-4A56-83E8-C477CC0E1675}" type="sibTrans" cxnId="{D74DCB03-7B4B-4E6A-BFBA-208ADCFBA3C1}">
      <dgm:prSet/>
      <dgm:spPr/>
    </dgm:pt>
    <dgm:pt modelId="{BFB3A90B-9AD8-4A93-9B19-5C7DF8C5C2EE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VolunteerMatch</a:t>
          </a:r>
        </a:p>
      </dgm:t>
    </dgm:pt>
    <dgm:pt modelId="{6BCC3CF0-3500-493E-AB3E-45120F2ABD76}" type="parTrans" cxnId="{54CA4DB2-4919-4F34-A62F-53464DCC47C8}">
      <dgm:prSet/>
      <dgm:spPr/>
    </dgm:pt>
    <dgm:pt modelId="{E4900222-E0F2-4067-AEE0-9886977C6D5C}" type="sibTrans" cxnId="{54CA4DB2-4919-4F34-A62F-53464DCC47C8}">
      <dgm:prSet/>
      <dgm:spPr/>
    </dgm:pt>
    <dgm:pt modelId="{4386B2F8-5438-4048-9122-187FA11FEBEF}" type="pres">
      <dgm:prSet presAssocID="{869B3C75-1443-4610-A870-718BB4E7D77C}" presName="linear" presStyleCnt="0">
        <dgm:presLayoutVars>
          <dgm:dir/>
          <dgm:animLvl val="lvl"/>
          <dgm:resizeHandles val="exact"/>
        </dgm:presLayoutVars>
      </dgm:prSet>
      <dgm:spPr/>
    </dgm:pt>
    <dgm:pt modelId="{858D62B6-AC75-447E-BB50-39C4AE347EA4}" type="pres">
      <dgm:prSet presAssocID="{BFB3A90B-9AD8-4A93-9B19-5C7DF8C5C2EE}" presName="parentLin" presStyleCnt="0"/>
      <dgm:spPr/>
    </dgm:pt>
    <dgm:pt modelId="{6F400E77-B4A7-4009-BFD9-D36DF54B7B93}" type="pres">
      <dgm:prSet presAssocID="{BFB3A90B-9AD8-4A93-9B19-5C7DF8C5C2EE}" presName="parentLeftMargin" presStyleLbl="node1" presStyleIdx="0" presStyleCnt="5"/>
      <dgm:spPr/>
    </dgm:pt>
    <dgm:pt modelId="{90F940DC-0D69-4D5B-8951-7C6E6D997A35}" type="pres">
      <dgm:prSet presAssocID="{BFB3A90B-9AD8-4A93-9B19-5C7DF8C5C2EE}" presName="parentText" presStyleLbl="node1" presStyleIdx="0" presStyleCnt="5">
        <dgm:presLayoutVars>
          <dgm:chMax val="0"/>
          <dgm:bulletEnabled val="1"/>
        </dgm:presLayoutVars>
      </dgm:prSet>
      <dgm:spPr>
        <a:solidFill>
          <a:srgbClr val="0070C0"/>
        </a:solidFill>
      </dgm:spPr>
    </dgm:pt>
    <dgm:pt modelId="{DAA876C5-D701-4389-8579-DBDA6A47FDB7}" type="pres">
      <dgm:prSet presAssocID="{BFB3A90B-9AD8-4A93-9B19-5C7DF8C5C2EE}" presName="negativeSpace" presStyleCnt="0"/>
      <dgm:spPr/>
    </dgm:pt>
    <dgm:pt modelId="{21293FA0-1B0B-484D-8207-7727120316A2}" type="pres">
      <dgm:prSet presAssocID="{BFB3A90B-9AD8-4A93-9B19-5C7DF8C5C2EE}" presName="childText" presStyleLbl="conFgAcc1" presStyleIdx="0" presStyleCnt="5">
        <dgm:presLayoutVars>
          <dgm:bulletEnabled val="1"/>
        </dgm:presLayoutVars>
      </dgm:prSet>
      <dgm:spPr/>
    </dgm:pt>
    <dgm:pt modelId="{FBD61D68-5FDB-432F-86F9-EDC62C7ACD39}" type="pres">
      <dgm:prSet presAssocID="{E4900222-E0F2-4067-AEE0-9886977C6D5C}" presName="spaceBetweenRectangles" presStyleCnt="0"/>
      <dgm:spPr/>
    </dgm:pt>
    <dgm:pt modelId="{92B629D0-86AE-423C-9C3F-87C079B00BDF}" type="pres">
      <dgm:prSet presAssocID="{4013AC1A-3542-4230-AFB0-D3154F3DB1C6}" presName="parentLin" presStyleCnt="0"/>
      <dgm:spPr/>
    </dgm:pt>
    <dgm:pt modelId="{DC8D61BC-FE57-4EA7-A2ED-EA70DBE21520}" type="pres">
      <dgm:prSet presAssocID="{4013AC1A-3542-4230-AFB0-D3154F3DB1C6}" presName="parentLeftMargin" presStyleLbl="node1" presStyleIdx="0" presStyleCnt="5"/>
      <dgm:spPr/>
    </dgm:pt>
    <dgm:pt modelId="{09EED23B-6234-424C-8F38-3BAF7CEBFA20}" type="pres">
      <dgm:prSet presAssocID="{4013AC1A-3542-4230-AFB0-D3154F3DB1C6}" presName="parentText" presStyleLbl="node1" presStyleIdx="1" presStyleCnt="5">
        <dgm:presLayoutVars>
          <dgm:chMax val="0"/>
          <dgm:bulletEnabled val="1"/>
        </dgm:presLayoutVars>
      </dgm:prSet>
      <dgm:spPr>
        <a:solidFill>
          <a:srgbClr val="0070C0"/>
        </a:solidFill>
      </dgm:spPr>
    </dgm:pt>
    <dgm:pt modelId="{81801A0F-2862-487B-968E-BEF52A861B40}" type="pres">
      <dgm:prSet presAssocID="{4013AC1A-3542-4230-AFB0-D3154F3DB1C6}" presName="negativeSpace" presStyleCnt="0"/>
      <dgm:spPr/>
    </dgm:pt>
    <dgm:pt modelId="{9D6B80C1-7262-4959-B87A-E9A114AE5254}" type="pres">
      <dgm:prSet presAssocID="{4013AC1A-3542-4230-AFB0-D3154F3DB1C6}" presName="childText" presStyleLbl="conFgAcc1" presStyleIdx="1" presStyleCnt="5">
        <dgm:presLayoutVars>
          <dgm:bulletEnabled val="1"/>
        </dgm:presLayoutVars>
      </dgm:prSet>
      <dgm:spPr/>
    </dgm:pt>
    <dgm:pt modelId="{B9F74B13-1DE2-4A0E-A8FA-6E7FD0C2D8B9}" type="pres">
      <dgm:prSet presAssocID="{87D8456C-A61A-48E6-91B1-1079E3644A4C}" presName="spaceBetweenRectangles" presStyleCnt="0"/>
      <dgm:spPr/>
    </dgm:pt>
    <dgm:pt modelId="{9B3635BE-9C78-486C-B973-1E9E65C3FC4E}" type="pres">
      <dgm:prSet presAssocID="{E46B3B55-3E6B-4AA8-B534-8383CB378FED}" presName="parentLin" presStyleCnt="0"/>
      <dgm:spPr/>
    </dgm:pt>
    <dgm:pt modelId="{ABCEAA95-EBB9-4444-A8A9-04FFF5CC4EB7}" type="pres">
      <dgm:prSet presAssocID="{E46B3B55-3E6B-4AA8-B534-8383CB378FED}" presName="parentLeftMargin" presStyleLbl="node1" presStyleIdx="1" presStyleCnt="5"/>
      <dgm:spPr/>
    </dgm:pt>
    <dgm:pt modelId="{697A09FF-79C3-4BBE-8CC6-66C77540E432}" type="pres">
      <dgm:prSet presAssocID="{E46B3B55-3E6B-4AA8-B534-8383CB378FED}" presName="parentText" presStyleLbl="node1" presStyleIdx="2" presStyleCnt="5">
        <dgm:presLayoutVars>
          <dgm:chMax val="0"/>
          <dgm:bulletEnabled val="1"/>
        </dgm:presLayoutVars>
      </dgm:prSet>
      <dgm:spPr>
        <a:solidFill>
          <a:srgbClr val="0070C0"/>
        </a:solidFill>
      </dgm:spPr>
    </dgm:pt>
    <dgm:pt modelId="{E9EB56BA-BC9F-494D-8402-5422D1A8FFED}" type="pres">
      <dgm:prSet presAssocID="{E46B3B55-3E6B-4AA8-B534-8383CB378FED}" presName="negativeSpace" presStyleCnt="0"/>
      <dgm:spPr/>
    </dgm:pt>
    <dgm:pt modelId="{EB4CEE31-A47E-4F5D-9170-35511D9BF54E}" type="pres">
      <dgm:prSet presAssocID="{E46B3B55-3E6B-4AA8-B534-8383CB378FED}" presName="childText" presStyleLbl="conFgAcc1" presStyleIdx="2" presStyleCnt="5">
        <dgm:presLayoutVars>
          <dgm:bulletEnabled val="1"/>
        </dgm:presLayoutVars>
      </dgm:prSet>
      <dgm:spPr/>
    </dgm:pt>
    <dgm:pt modelId="{B2CA9BD6-8DD7-4B31-BFEE-B80592BB1BD7}" type="pres">
      <dgm:prSet presAssocID="{D39EAB0F-BC87-45A2-8A95-C0CFBB1128D1}" presName="spaceBetweenRectangles" presStyleCnt="0"/>
      <dgm:spPr/>
    </dgm:pt>
    <dgm:pt modelId="{900BE5BF-35DD-4769-BBEB-897825A057A7}" type="pres">
      <dgm:prSet presAssocID="{5E756438-CF5D-4838-AE3B-7C1E8B7ADCE6}" presName="parentLin" presStyleCnt="0"/>
      <dgm:spPr/>
    </dgm:pt>
    <dgm:pt modelId="{E957AB34-C333-4C02-84D9-EFCAE4773E38}" type="pres">
      <dgm:prSet presAssocID="{5E756438-CF5D-4838-AE3B-7C1E8B7ADCE6}" presName="parentLeftMargin" presStyleLbl="node1" presStyleIdx="2" presStyleCnt="5"/>
      <dgm:spPr/>
    </dgm:pt>
    <dgm:pt modelId="{85213F2D-EFB8-4B2D-AC22-0656F8095307}" type="pres">
      <dgm:prSet presAssocID="{5E756438-CF5D-4838-AE3B-7C1E8B7ADCE6}" presName="parentText" presStyleLbl="node1" presStyleIdx="3" presStyleCnt="5">
        <dgm:presLayoutVars>
          <dgm:chMax val="0"/>
          <dgm:bulletEnabled val="1"/>
        </dgm:presLayoutVars>
      </dgm:prSet>
      <dgm:spPr>
        <a:solidFill>
          <a:srgbClr val="0070C0"/>
        </a:solidFill>
      </dgm:spPr>
    </dgm:pt>
    <dgm:pt modelId="{8B3FAAEC-6401-4A03-8B9E-8EEA38CAC871}" type="pres">
      <dgm:prSet presAssocID="{5E756438-CF5D-4838-AE3B-7C1E8B7ADCE6}" presName="negativeSpace" presStyleCnt="0"/>
      <dgm:spPr/>
    </dgm:pt>
    <dgm:pt modelId="{3E60B9AF-A6DE-4640-852B-AB2826A6EBF3}" type="pres">
      <dgm:prSet presAssocID="{5E756438-CF5D-4838-AE3B-7C1E8B7ADCE6}" presName="childText" presStyleLbl="conFgAcc1" presStyleIdx="3" presStyleCnt="5">
        <dgm:presLayoutVars>
          <dgm:bulletEnabled val="1"/>
        </dgm:presLayoutVars>
      </dgm:prSet>
      <dgm:spPr/>
    </dgm:pt>
    <dgm:pt modelId="{5D56FB38-BC64-4D4E-A741-04B3E0CCA281}" type="pres">
      <dgm:prSet presAssocID="{576A46B1-4198-47A3-8E09-5263D75A2F88}" presName="spaceBetweenRectangles" presStyleCnt="0"/>
      <dgm:spPr/>
    </dgm:pt>
    <dgm:pt modelId="{B918DEA0-B040-43EA-8A30-4D11D3B9F547}" type="pres">
      <dgm:prSet presAssocID="{E87892B5-D312-4FB4-945F-34724459DB16}" presName="parentLin" presStyleCnt="0"/>
      <dgm:spPr/>
    </dgm:pt>
    <dgm:pt modelId="{A596A299-890F-409D-9E12-AF209EEF2427}" type="pres">
      <dgm:prSet presAssocID="{E87892B5-D312-4FB4-945F-34724459DB16}" presName="parentLeftMargin" presStyleLbl="node1" presStyleIdx="3" presStyleCnt="5"/>
      <dgm:spPr/>
    </dgm:pt>
    <dgm:pt modelId="{87D95873-0075-4DF9-B087-CD0D6683FBBB}" type="pres">
      <dgm:prSet presAssocID="{E87892B5-D312-4FB4-945F-34724459DB16}" presName="parentText" presStyleLbl="node1" presStyleIdx="4" presStyleCnt="5">
        <dgm:presLayoutVars>
          <dgm:chMax val="0"/>
          <dgm:bulletEnabled val="1"/>
        </dgm:presLayoutVars>
      </dgm:prSet>
      <dgm:spPr>
        <a:solidFill>
          <a:srgbClr val="0070C0"/>
        </a:solidFill>
      </dgm:spPr>
    </dgm:pt>
    <dgm:pt modelId="{D5564782-876B-4689-8E79-F0FAED665DF3}" type="pres">
      <dgm:prSet presAssocID="{E87892B5-D312-4FB4-945F-34724459DB16}" presName="negativeSpace" presStyleCnt="0"/>
      <dgm:spPr/>
    </dgm:pt>
    <dgm:pt modelId="{CAFB307E-8B1C-4E7D-915C-6383882A86C5}" type="pres">
      <dgm:prSet presAssocID="{E87892B5-D312-4FB4-945F-34724459DB1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74DCB03-7B4B-4E6A-BFBA-208ADCFBA3C1}" srcId="{869B3C75-1443-4610-A870-718BB4E7D77C}" destId="{E87892B5-D312-4FB4-945F-34724459DB16}" srcOrd="4" destOrd="0" parTransId="{23D5AF12-2E0A-42A1-8FB7-8B5F4B70AE5F}" sibTransId="{0658C7FE-F3C1-4A56-83E8-C477CC0E1675}"/>
    <dgm:cxn modelId="{B9FEB00B-D18A-4DE2-9199-327D6767EDF0}" srcId="{869B3C75-1443-4610-A870-718BB4E7D77C}" destId="{5E756438-CF5D-4838-AE3B-7C1E8B7ADCE6}" srcOrd="3" destOrd="0" parTransId="{CB4D1FC1-9A1A-4419-AA7F-CCA91AEBC364}" sibTransId="{576A46B1-4198-47A3-8E09-5263D75A2F88}"/>
    <dgm:cxn modelId="{32A47533-67B0-42B8-98E7-3A27FAAE183B}" srcId="{869B3C75-1443-4610-A870-718BB4E7D77C}" destId="{4013AC1A-3542-4230-AFB0-D3154F3DB1C6}" srcOrd="1" destOrd="0" parTransId="{076B7789-AEA5-496A-A0F1-2705951EA93C}" sibTransId="{87D8456C-A61A-48E6-91B1-1079E3644A4C}"/>
    <dgm:cxn modelId="{EB3AA63C-CBDE-4645-AF42-ED18686F827D}" type="presOf" srcId="{5E756438-CF5D-4838-AE3B-7C1E8B7ADCE6}" destId="{85213F2D-EFB8-4B2D-AC22-0656F8095307}" srcOrd="1" destOrd="0" presId="urn:microsoft.com/office/officeart/2005/8/layout/list1"/>
    <dgm:cxn modelId="{C46A3C5C-4BA6-4E63-9F24-16F251B66AE2}" type="presOf" srcId="{E87892B5-D312-4FB4-945F-34724459DB16}" destId="{A596A299-890F-409D-9E12-AF209EEF2427}" srcOrd="0" destOrd="0" presId="urn:microsoft.com/office/officeart/2005/8/layout/list1"/>
    <dgm:cxn modelId="{BF03E241-B970-4744-AE52-6F61D9624726}" type="presOf" srcId="{E46B3B55-3E6B-4AA8-B534-8383CB378FED}" destId="{ABCEAA95-EBB9-4444-A8A9-04FFF5CC4EB7}" srcOrd="0" destOrd="0" presId="urn:microsoft.com/office/officeart/2005/8/layout/list1"/>
    <dgm:cxn modelId="{9C9E0058-0BC7-466B-8F37-944F01067307}" type="presOf" srcId="{4013AC1A-3542-4230-AFB0-D3154F3DB1C6}" destId="{DC8D61BC-FE57-4EA7-A2ED-EA70DBE21520}" srcOrd="0" destOrd="0" presId="urn:microsoft.com/office/officeart/2005/8/layout/list1"/>
    <dgm:cxn modelId="{875A3259-2389-4A91-86B6-9905217400D3}" type="presOf" srcId="{5E756438-CF5D-4838-AE3B-7C1E8B7ADCE6}" destId="{E957AB34-C333-4C02-84D9-EFCAE4773E38}" srcOrd="0" destOrd="0" presId="urn:microsoft.com/office/officeart/2005/8/layout/list1"/>
    <dgm:cxn modelId="{D280D05A-6F5A-4BBF-9C3F-AFE34E4C2743}" type="presOf" srcId="{4013AC1A-3542-4230-AFB0-D3154F3DB1C6}" destId="{09EED23B-6234-424C-8F38-3BAF7CEBFA20}" srcOrd="1" destOrd="0" presId="urn:microsoft.com/office/officeart/2005/8/layout/list1"/>
    <dgm:cxn modelId="{2C3C1E87-4963-45E1-ABC2-402F574402FB}" srcId="{869B3C75-1443-4610-A870-718BB4E7D77C}" destId="{E46B3B55-3E6B-4AA8-B534-8383CB378FED}" srcOrd="2" destOrd="0" parTransId="{11FA4594-646A-4F86-BE12-AB154D004EA6}" sibTransId="{D39EAB0F-BC87-45A2-8A95-C0CFBB1128D1}"/>
    <dgm:cxn modelId="{2922FB96-C404-4818-8F0C-A1280BBFD5ED}" type="presOf" srcId="{869B3C75-1443-4610-A870-718BB4E7D77C}" destId="{4386B2F8-5438-4048-9122-187FA11FEBEF}" srcOrd="0" destOrd="0" presId="urn:microsoft.com/office/officeart/2005/8/layout/list1"/>
    <dgm:cxn modelId="{5D2A459B-5B3C-4471-857B-9D8A0D13AF11}" type="presOf" srcId="{E46B3B55-3E6B-4AA8-B534-8383CB378FED}" destId="{697A09FF-79C3-4BBE-8CC6-66C77540E432}" srcOrd="1" destOrd="0" presId="urn:microsoft.com/office/officeart/2005/8/layout/list1"/>
    <dgm:cxn modelId="{54CA4DB2-4919-4F34-A62F-53464DCC47C8}" srcId="{869B3C75-1443-4610-A870-718BB4E7D77C}" destId="{BFB3A90B-9AD8-4A93-9B19-5C7DF8C5C2EE}" srcOrd="0" destOrd="0" parTransId="{6BCC3CF0-3500-493E-AB3E-45120F2ABD76}" sibTransId="{E4900222-E0F2-4067-AEE0-9886977C6D5C}"/>
    <dgm:cxn modelId="{DFED26BB-350B-4509-A9CD-C414D594B0C0}" type="presOf" srcId="{BFB3A90B-9AD8-4A93-9B19-5C7DF8C5C2EE}" destId="{6F400E77-B4A7-4009-BFD9-D36DF54B7B93}" srcOrd="0" destOrd="0" presId="urn:microsoft.com/office/officeart/2005/8/layout/list1"/>
    <dgm:cxn modelId="{931D74D0-15F1-4402-8F53-6E8D1CCACE5A}" type="presOf" srcId="{BFB3A90B-9AD8-4A93-9B19-5C7DF8C5C2EE}" destId="{90F940DC-0D69-4D5B-8951-7C6E6D997A35}" srcOrd="1" destOrd="0" presId="urn:microsoft.com/office/officeart/2005/8/layout/list1"/>
    <dgm:cxn modelId="{B892FCD2-6B2F-4323-AA9A-C414779BE3FD}" type="presOf" srcId="{E87892B5-D312-4FB4-945F-34724459DB16}" destId="{87D95873-0075-4DF9-B087-CD0D6683FBBB}" srcOrd="1" destOrd="0" presId="urn:microsoft.com/office/officeart/2005/8/layout/list1"/>
    <dgm:cxn modelId="{D98C76AE-7887-4FF4-AD7B-85E5A36227D7}" type="presParOf" srcId="{4386B2F8-5438-4048-9122-187FA11FEBEF}" destId="{858D62B6-AC75-447E-BB50-39C4AE347EA4}" srcOrd="0" destOrd="0" presId="urn:microsoft.com/office/officeart/2005/8/layout/list1"/>
    <dgm:cxn modelId="{035CF633-79F2-415C-81ED-C0DB0579D37C}" type="presParOf" srcId="{858D62B6-AC75-447E-BB50-39C4AE347EA4}" destId="{6F400E77-B4A7-4009-BFD9-D36DF54B7B93}" srcOrd="0" destOrd="0" presId="urn:microsoft.com/office/officeart/2005/8/layout/list1"/>
    <dgm:cxn modelId="{D86F64D6-C5AF-4EE7-BEAA-091F9F411785}" type="presParOf" srcId="{858D62B6-AC75-447E-BB50-39C4AE347EA4}" destId="{90F940DC-0D69-4D5B-8951-7C6E6D997A35}" srcOrd="1" destOrd="0" presId="urn:microsoft.com/office/officeart/2005/8/layout/list1"/>
    <dgm:cxn modelId="{3CB9854E-B60C-454A-9B08-B1F82D909EC1}" type="presParOf" srcId="{4386B2F8-5438-4048-9122-187FA11FEBEF}" destId="{DAA876C5-D701-4389-8579-DBDA6A47FDB7}" srcOrd="1" destOrd="0" presId="urn:microsoft.com/office/officeart/2005/8/layout/list1"/>
    <dgm:cxn modelId="{E1E3CAC6-CDC4-4662-8713-857A1BFDE328}" type="presParOf" srcId="{4386B2F8-5438-4048-9122-187FA11FEBEF}" destId="{21293FA0-1B0B-484D-8207-7727120316A2}" srcOrd="2" destOrd="0" presId="urn:microsoft.com/office/officeart/2005/8/layout/list1"/>
    <dgm:cxn modelId="{3A1CB672-015D-450E-9436-5034509E33B9}" type="presParOf" srcId="{4386B2F8-5438-4048-9122-187FA11FEBEF}" destId="{FBD61D68-5FDB-432F-86F9-EDC62C7ACD39}" srcOrd="3" destOrd="0" presId="urn:microsoft.com/office/officeart/2005/8/layout/list1"/>
    <dgm:cxn modelId="{B3273997-AFC3-4523-8E10-8CA314CE1259}" type="presParOf" srcId="{4386B2F8-5438-4048-9122-187FA11FEBEF}" destId="{92B629D0-86AE-423C-9C3F-87C079B00BDF}" srcOrd="4" destOrd="0" presId="urn:microsoft.com/office/officeart/2005/8/layout/list1"/>
    <dgm:cxn modelId="{9DB82007-B269-4693-A967-4105CC175BE0}" type="presParOf" srcId="{92B629D0-86AE-423C-9C3F-87C079B00BDF}" destId="{DC8D61BC-FE57-4EA7-A2ED-EA70DBE21520}" srcOrd="0" destOrd="0" presId="urn:microsoft.com/office/officeart/2005/8/layout/list1"/>
    <dgm:cxn modelId="{6DDCE186-06D2-46E7-903E-431ABDA054BA}" type="presParOf" srcId="{92B629D0-86AE-423C-9C3F-87C079B00BDF}" destId="{09EED23B-6234-424C-8F38-3BAF7CEBFA20}" srcOrd="1" destOrd="0" presId="urn:microsoft.com/office/officeart/2005/8/layout/list1"/>
    <dgm:cxn modelId="{137BCF43-DC26-41CF-9A93-5305BF36C474}" type="presParOf" srcId="{4386B2F8-5438-4048-9122-187FA11FEBEF}" destId="{81801A0F-2862-487B-968E-BEF52A861B40}" srcOrd="5" destOrd="0" presId="urn:microsoft.com/office/officeart/2005/8/layout/list1"/>
    <dgm:cxn modelId="{48E5B24D-FD0D-455A-ADC5-D7CA7BBD85D2}" type="presParOf" srcId="{4386B2F8-5438-4048-9122-187FA11FEBEF}" destId="{9D6B80C1-7262-4959-B87A-E9A114AE5254}" srcOrd="6" destOrd="0" presId="urn:microsoft.com/office/officeart/2005/8/layout/list1"/>
    <dgm:cxn modelId="{D0128A3A-1BBC-49D3-ADFA-A463E9B290BF}" type="presParOf" srcId="{4386B2F8-5438-4048-9122-187FA11FEBEF}" destId="{B9F74B13-1DE2-4A0E-A8FA-6E7FD0C2D8B9}" srcOrd="7" destOrd="0" presId="urn:microsoft.com/office/officeart/2005/8/layout/list1"/>
    <dgm:cxn modelId="{E0D426D1-1DFE-4D1B-AD2E-5BA7BED0CC4F}" type="presParOf" srcId="{4386B2F8-5438-4048-9122-187FA11FEBEF}" destId="{9B3635BE-9C78-486C-B973-1E9E65C3FC4E}" srcOrd="8" destOrd="0" presId="urn:microsoft.com/office/officeart/2005/8/layout/list1"/>
    <dgm:cxn modelId="{5BFBADEC-BD25-4F0B-8CB1-B3325104A159}" type="presParOf" srcId="{9B3635BE-9C78-486C-B973-1E9E65C3FC4E}" destId="{ABCEAA95-EBB9-4444-A8A9-04FFF5CC4EB7}" srcOrd="0" destOrd="0" presId="urn:microsoft.com/office/officeart/2005/8/layout/list1"/>
    <dgm:cxn modelId="{78028F9A-62E7-4A84-8A45-54C56D0B5CFD}" type="presParOf" srcId="{9B3635BE-9C78-486C-B973-1E9E65C3FC4E}" destId="{697A09FF-79C3-4BBE-8CC6-66C77540E432}" srcOrd="1" destOrd="0" presId="urn:microsoft.com/office/officeart/2005/8/layout/list1"/>
    <dgm:cxn modelId="{4F53DA4F-EB6C-4D5B-8F58-A63AFE01DF34}" type="presParOf" srcId="{4386B2F8-5438-4048-9122-187FA11FEBEF}" destId="{E9EB56BA-BC9F-494D-8402-5422D1A8FFED}" srcOrd="9" destOrd="0" presId="urn:microsoft.com/office/officeart/2005/8/layout/list1"/>
    <dgm:cxn modelId="{FEB13831-5FAF-44AC-AC5A-3FA42E460B82}" type="presParOf" srcId="{4386B2F8-5438-4048-9122-187FA11FEBEF}" destId="{EB4CEE31-A47E-4F5D-9170-35511D9BF54E}" srcOrd="10" destOrd="0" presId="urn:microsoft.com/office/officeart/2005/8/layout/list1"/>
    <dgm:cxn modelId="{5625D9BC-F50F-4135-814B-B870CECF6133}" type="presParOf" srcId="{4386B2F8-5438-4048-9122-187FA11FEBEF}" destId="{B2CA9BD6-8DD7-4B31-BFEE-B80592BB1BD7}" srcOrd="11" destOrd="0" presId="urn:microsoft.com/office/officeart/2005/8/layout/list1"/>
    <dgm:cxn modelId="{855BF0F3-0FB4-4A32-AA89-A94E049E682D}" type="presParOf" srcId="{4386B2F8-5438-4048-9122-187FA11FEBEF}" destId="{900BE5BF-35DD-4769-BBEB-897825A057A7}" srcOrd="12" destOrd="0" presId="urn:microsoft.com/office/officeart/2005/8/layout/list1"/>
    <dgm:cxn modelId="{C77AEFED-7AEF-4EE7-8A62-404A1AD3231D}" type="presParOf" srcId="{900BE5BF-35DD-4769-BBEB-897825A057A7}" destId="{E957AB34-C333-4C02-84D9-EFCAE4773E38}" srcOrd="0" destOrd="0" presId="urn:microsoft.com/office/officeart/2005/8/layout/list1"/>
    <dgm:cxn modelId="{5EF96BDE-1CB6-4515-B666-BDE2656AB8B7}" type="presParOf" srcId="{900BE5BF-35DD-4769-BBEB-897825A057A7}" destId="{85213F2D-EFB8-4B2D-AC22-0656F8095307}" srcOrd="1" destOrd="0" presId="urn:microsoft.com/office/officeart/2005/8/layout/list1"/>
    <dgm:cxn modelId="{EDFAAAFE-63F6-4BD7-AF96-29A4AA1A9199}" type="presParOf" srcId="{4386B2F8-5438-4048-9122-187FA11FEBEF}" destId="{8B3FAAEC-6401-4A03-8B9E-8EEA38CAC871}" srcOrd="13" destOrd="0" presId="urn:microsoft.com/office/officeart/2005/8/layout/list1"/>
    <dgm:cxn modelId="{29542B30-6F56-497D-985A-8D29CBF75634}" type="presParOf" srcId="{4386B2F8-5438-4048-9122-187FA11FEBEF}" destId="{3E60B9AF-A6DE-4640-852B-AB2826A6EBF3}" srcOrd="14" destOrd="0" presId="urn:microsoft.com/office/officeart/2005/8/layout/list1"/>
    <dgm:cxn modelId="{4A2F96E4-3EC1-4B0D-848A-E3C2817A7DA0}" type="presParOf" srcId="{4386B2F8-5438-4048-9122-187FA11FEBEF}" destId="{5D56FB38-BC64-4D4E-A741-04B3E0CCA281}" srcOrd="15" destOrd="0" presId="urn:microsoft.com/office/officeart/2005/8/layout/list1"/>
    <dgm:cxn modelId="{71115737-9D2A-4098-B97E-ED9284F6A185}" type="presParOf" srcId="{4386B2F8-5438-4048-9122-187FA11FEBEF}" destId="{B918DEA0-B040-43EA-8A30-4D11D3B9F547}" srcOrd="16" destOrd="0" presId="urn:microsoft.com/office/officeart/2005/8/layout/list1"/>
    <dgm:cxn modelId="{0DADC125-9423-4EBC-A1FB-FF74014D7037}" type="presParOf" srcId="{B918DEA0-B040-43EA-8A30-4D11D3B9F547}" destId="{A596A299-890F-409D-9E12-AF209EEF2427}" srcOrd="0" destOrd="0" presId="urn:microsoft.com/office/officeart/2005/8/layout/list1"/>
    <dgm:cxn modelId="{527CF155-2B1D-48F9-83C2-07632BDE5A04}" type="presParOf" srcId="{B918DEA0-B040-43EA-8A30-4D11D3B9F547}" destId="{87D95873-0075-4DF9-B087-CD0D6683FBBB}" srcOrd="1" destOrd="0" presId="urn:microsoft.com/office/officeart/2005/8/layout/list1"/>
    <dgm:cxn modelId="{10AC9491-71E7-4A9D-B0A2-0707909719D0}" type="presParOf" srcId="{4386B2F8-5438-4048-9122-187FA11FEBEF}" destId="{D5564782-876B-4689-8E79-F0FAED665DF3}" srcOrd="17" destOrd="0" presId="urn:microsoft.com/office/officeart/2005/8/layout/list1"/>
    <dgm:cxn modelId="{73335173-5980-478F-9646-39985EBC1596}" type="presParOf" srcId="{4386B2F8-5438-4048-9122-187FA11FEBEF}" destId="{CAFB307E-8B1C-4E7D-915C-6383882A86C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3E89F-7D80-493B-BA9D-77461706D431}">
      <dsp:nvSpPr>
        <dsp:cNvPr id="0" name=""/>
        <dsp:cNvSpPr/>
      </dsp:nvSpPr>
      <dsp:spPr>
        <a:xfrm>
          <a:off x="4478998" y="0"/>
          <a:ext cx="1791599" cy="839918"/>
        </a:xfrm>
        <a:prstGeom prst="trapezoid">
          <a:avLst>
            <a:gd name="adj" fmla="val 106653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Calibri"/>
            </a:rPr>
            <a:t>Group member</a:t>
          </a:r>
          <a:endParaRPr lang="en-US" sz="2700" b="1" kern="1200"/>
        </a:p>
      </dsp:txBody>
      <dsp:txXfrm>
        <a:off x="4478998" y="0"/>
        <a:ext cx="1791599" cy="839918"/>
      </dsp:txXfrm>
    </dsp:sp>
    <dsp:sp modelId="{FB323997-A62C-40B8-B5C5-624C2FF0B737}">
      <dsp:nvSpPr>
        <dsp:cNvPr id="0" name=""/>
        <dsp:cNvSpPr/>
      </dsp:nvSpPr>
      <dsp:spPr>
        <a:xfrm>
          <a:off x="3583198" y="839918"/>
          <a:ext cx="3583198" cy="839918"/>
        </a:xfrm>
        <a:prstGeom prst="trapezoid">
          <a:avLst>
            <a:gd name="adj" fmla="val 106653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Attend lobby</a:t>
          </a:r>
          <a:r>
            <a:rPr lang="en-US" sz="2700" b="1" kern="1200">
              <a:latin typeface="Calibri"/>
            </a:rPr>
            <a:t> </a:t>
          </a:r>
          <a:r>
            <a:rPr lang="en-US" sz="2700" b="1" kern="1200"/>
            <a:t>meeting</a:t>
          </a:r>
          <a:r>
            <a:rPr lang="en-US" sz="2700" b="1" kern="1200">
              <a:latin typeface="Calibri"/>
            </a:rPr>
            <a:t> </a:t>
          </a:r>
          <a:endParaRPr lang="en-US" sz="2700" b="1" kern="1200"/>
        </a:p>
      </dsp:txBody>
      <dsp:txXfrm>
        <a:off x="4210258" y="839918"/>
        <a:ext cx="2329079" cy="839918"/>
      </dsp:txXfrm>
    </dsp:sp>
    <dsp:sp modelId="{9D15DE2C-1B72-4951-8205-3B7BEA355CFC}">
      <dsp:nvSpPr>
        <dsp:cNvPr id="0" name=""/>
        <dsp:cNvSpPr/>
      </dsp:nvSpPr>
      <dsp:spPr>
        <a:xfrm>
          <a:off x="2687399" y="1679837"/>
          <a:ext cx="5374798" cy="839918"/>
        </a:xfrm>
        <a:prstGeom prst="trapezoid">
          <a:avLst>
            <a:gd name="adj" fmla="val 106653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Attend Orientation</a:t>
          </a:r>
          <a:r>
            <a:rPr lang="en-US" sz="2700" b="1" kern="1200">
              <a:latin typeface="Calibri"/>
            </a:rPr>
            <a:t> </a:t>
          </a:r>
          <a:endParaRPr lang="en-US" sz="2700" b="1" kern="1200"/>
        </a:p>
      </dsp:txBody>
      <dsp:txXfrm>
        <a:off x="3627988" y="1679837"/>
        <a:ext cx="3493618" cy="839918"/>
      </dsp:txXfrm>
    </dsp:sp>
    <dsp:sp modelId="{52586696-850C-40A8-96D9-743D9F019F58}">
      <dsp:nvSpPr>
        <dsp:cNvPr id="0" name=""/>
        <dsp:cNvSpPr/>
      </dsp:nvSpPr>
      <dsp:spPr>
        <a:xfrm>
          <a:off x="1791599" y="2519755"/>
          <a:ext cx="7166397" cy="839918"/>
        </a:xfrm>
        <a:prstGeom prst="trapezoid">
          <a:avLst>
            <a:gd name="adj" fmla="val 106653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Added to Action Network</a:t>
          </a:r>
          <a:r>
            <a:rPr lang="en-US" sz="2700" b="1" kern="1200">
              <a:latin typeface="Calibri"/>
            </a:rPr>
            <a:t> </a:t>
          </a:r>
          <a:endParaRPr lang="en-US" sz="2700" b="1" kern="1200"/>
        </a:p>
      </dsp:txBody>
      <dsp:txXfrm>
        <a:off x="3045718" y="2519755"/>
        <a:ext cx="4658158" cy="839918"/>
      </dsp:txXfrm>
    </dsp:sp>
    <dsp:sp modelId="{C2E76C2C-EBBD-4A10-B1FA-179DBF7557B4}">
      <dsp:nvSpPr>
        <dsp:cNvPr id="0" name=""/>
        <dsp:cNvSpPr/>
      </dsp:nvSpPr>
      <dsp:spPr>
        <a:xfrm>
          <a:off x="895799" y="3359674"/>
          <a:ext cx="8957996" cy="839918"/>
        </a:xfrm>
        <a:prstGeom prst="trapezoid">
          <a:avLst>
            <a:gd name="adj" fmla="val 106653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RESULTS emails &amp; Action Alerts</a:t>
          </a:r>
        </a:p>
      </dsp:txBody>
      <dsp:txXfrm>
        <a:off x="2463449" y="3359674"/>
        <a:ext cx="5822697" cy="839918"/>
      </dsp:txXfrm>
    </dsp:sp>
    <dsp:sp modelId="{311CABD4-CB59-4F7F-A355-A763E6968409}">
      <dsp:nvSpPr>
        <dsp:cNvPr id="0" name=""/>
        <dsp:cNvSpPr/>
      </dsp:nvSpPr>
      <dsp:spPr>
        <a:xfrm>
          <a:off x="0" y="4199593"/>
          <a:ext cx="10749596" cy="839918"/>
        </a:xfrm>
        <a:prstGeom prst="trapezoid">
          <a:avLst>
            <a:gd name="adj" fmla="val 106653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Takes Solidarity Action</a:t>
          </a:r>
        </a:p>
      </dsp:txBody>
      <dsp:txXfrm>
        <a:off x="1881179" y="4199593"/>
        <a:ext cx="6987237" cy="839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93FA0-1B0B-484D-8207-7727120316A2}">
      <dsp:nvSpPr>
        <dsp:cNvPr id="0" name=""/>
        <dsp:cNvSpPr/>
      </dsp:nvSpPr>
      <dsp:spPr>
        <a:xfrm>
          <a:off x="0" y="352222"/>
          <a:ext cx="104108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940DC-0D69-4D5B-8951-7C6E6D997A35}">
      <dsp:nvSpPr>
        <dsp:cNvPr id="0" name=""/>
        <dsp:cNvSpPr/>
      </dsp:nvSpPr>
      <dsp:spPr>
        <a:xfrm>
          <a:off x="520541" y="42262"/>
          <a:ext cx="7287577" cy="6199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53" tIns="0" rIns="275453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Calibri Light" panose="020F0302020204030204"/>
            </a:rPr>
            <a:t>VolunteerMatch</a:t>
          </a:r>
        </a:p>
      </dsp:txBody>
      <dsp:txXfrm>
        <a:off x="550803" y="72524"/>
        <a:ext cx="7227053" cy="559396"/>
      </dsp:txXfrm>
    </dsp:sp>
    <dsp:sp modelId="{9D6B80C1-7262-4959-B87A-E9A114AE5254}">
      <dsp:nvSpPr>
        <dsp:cNvPr id="0" name=""/>
        <dsp:cNvSpPr/>
      </dsp:nvSpPr>
      <dsp:spPr>
        <a:xfrm>
          <a:off x="0" y="1304782"/>
          <a:ext cx="104108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ED23B-6234-424C-8F38-3BAF7CEBFA20}">
      <dsp:nvSpPr>
        <dsp:cNvPr id="0" name=""/>
        <dsp:cNvSpPr/>
      </dsp:nvSpPr>
      <dsp:spPr>
        <a:xfrm>
          <a:off x="520541" y="994822"/>
          <a:ext cx="7287577" cy="6199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53" tIns="0" rIns="2754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Calibri Light" panose="020F0302020204030204"/>
            </a:rPr>
            <a:t>Warm leads + new from 2023</a:t>
          </a:r>
          <a:endParaRPr lang="en-US" sz="2100" kern="1200"/>
        </a:p>
      </dsp:txBody>
      <dsp:txXfrm>
        <a:off x="550803" y="1025084"/>
        <a:ext cx="7227053" cy="559396"/>
      </dsp:txXfrm>
    </dsp:sp>
    <dsp:sp modelId="{EB4CEE31-A47E-4F5D-9170-35511D9BF54E}">
      <dsp:nvSpPr>
        <dsp:cNvPr id="0" name=""/>
        <dsp:cNvSpPr/>
      </dsp:nvSpPr>
      <dsp:spPr>
        <a:xfrm>
          <a:off x="0" y="2257342"/>
          <a:ext cx="104108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A09FF-79C3-4BBE-8CC6-66C77540E432}">
      <dsp:nvSpPr>
        <dsp:cNvPr id="0" name=""/>
        <dsp:cNvSpPr/>
      </dsp:nvSpPr>
      <dsp:spPr>
        <a:xfrm>
          <a:off x="520541" y="1947382"/>
          <a:ext cx="7287577" cy="6199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53" tIns="0" rIns="275453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Calibri Light" panose="020F0302020204030204"/>
            </a:rPr>
            <a:t>Outreach &amp; Partnerships Coordinator</a:t>
          </a:r>
          <a:endParaRPr lang="en-US" sz="2100" kern="1200"/>
        </a:p>
      </dsp:txBody>
      <dsp:txXfrm>
        <a:off x="550803" y="1977644"/>
        <a:ext cx="7227053" cy="559396"/>
      </dsp:txXfrm>
    </dsp:sp>
    <dsp:sp modelId="{3E60B9AF-A6DE-4640-852B-AB2826A6EBF3}">
      <dsp:nvSpPr>
        <dsp:cNvPr id="0" name=""/>
        <dsp:cNvSpPr/>
      </dsp:nvSpPr>
      <dsp:spPr>
        <a:xfrm>
          <a:off x="0" y="3209902"/>
          <a:ext cx="104108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13F2D-EFB8-4B2D-AC22-0656F8095307}">
      <dsp:nvSpPr>
        <dsp:cNvPr id="0" name=""/>
        <dsp:cNvSpPr/>
      </dsp:nvSpPr>
      <dsp:spPr>
        <a:xfrm>
          <a:off x="520541" y="2899942"/>
          <a:ext cx="7287577" cy="6199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53" tIns="0" rIns="275453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Calibri Light" panose="020F0302020204030204"/>
            </a:rPr>
            <a:t>Solidarity Action</a:t>
          </a:r>
          <a:endParaRPr lang="en-US" sz="2100" kern="1200"/>
        </a:p>
      </dsp:txBody>
      <dsp:txXfrm>
        <a:off x="550803" y="2930204"/>
        <a:ext cx="7227053" cy="559396"/>
      </dsp:txXfrm>
    </dsp:sp>
    <dsp:sp modelId="{CAFB307E-8B1C-4E7D-915C-6383882A86C5}">
      <dsp:nvSpPr>
        <dsp:cNvPr id="0" name=""/>
        <dsp:cNvSpPr/>
      </dsp:nvSpPr>
      <dsp:spPr>
        <a:xfrm>
          <a:off x="0" y="4162462"/>
          <a:ext cx="104108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95873-0075-4DF9-B087-CD0D6683FBBB}">
      <dsp:nvSpPr>
        <dsp:cNvPr id="0" name=""/>
        <dsp:cNvSpPr/>
      </dsp:nvSpPr>
      <dsp:spPr>
        <a:xfrm>
          <a:off x="520541" y="3852502"/>
          <a:ext cx="7287577" cy="61992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53" tIns="0" rIns="275453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Calibri Light" panose="020F0302020204030204"/>
            </a:rPr>
            <a:t>May convening action</a:t>
          </a:r>
        </a:p>
      </dsp:txBody>
      <dsp:txXfrm>
        <a:off x="550803" y="3882764"/>
        <a:ext cx="722705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4B71-2F82-418A-A0DB-E69016E21473}" type="datetimeFigureOut"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BF36E-ED61-48C7-8F0F-D18DF371BB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B412F-BD62-4D23-A74D-7CDB5EF178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question is how is the battle going?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7BDF2-4A34-4B27-8FB8-A1399C1844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ea typeface="Calibri"/>
                <a:cs typeface="Calibri"/>
              </a:rPr>
              <a:t>Goals for recruitment have been to get people to join groups, make longer term commitments, more people take meaningful actions – but it can feel like an uphill climb to find those people and see meaningful growth – people don't turnout to events – people don’t have anyone to invite that they haven't already worn out – takes an enormous amount of effort to do turnout and most groups have fallen away from outreach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Previous recruitment and staff led campaigns were focused on connecting with people who want to volunteer 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--that list is what's built our warm leads list – or base of people that RESULTS groups have been reaching out to</a:t>
            </a:r>
          </a:p>
          <a:p>
            <a:r>
              <a:rPr lang="en-US">
                <a:cs typeface="Calibri"/>
              </a:rPr>
              <a:t>--missing a big portion of people – people who care about issues, who share values, who want to see change happen, but aren't actively on </a:t>
            </a:r>
            <a:r>
              <a:rPr lang="en-US" err="1">
                <a:cs typeface="Calibri"/>
              </a:rPr>
              <a:t>volunteermatch</a:t>
            </a:r>
            <a:r>
              <a:rPr lang="en-US">
                <a:cs typeface="Calibri"/>
              </a:rPr>
              <a:t> or necessarily looking for opportunities to volunteer </a:t>
            </a: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Add – why people turn out </a:t>
            </a:r>
            <a:endParaRPr lang="en-US"/>
          </a:p>
          <a:p>
            <a:endParaRPr lang="en-US"/>
          </a:p>
          <a:p>
            <a:r>
              <a:rPr lang="en-US"/>
              <a:t>Goal: </a:t>
            </a:r>
            <a:endParaRPr lang="en-US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 emphasis on building the base – creating the base of people for local groups to connect with</a:t>
            </a:r>
            <a:endParaRPr lang="en-US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--lower bar for people to connect, right now it’s “volunteer, join a group”. We want to build the community of people who care and connect with issues – maybe not jumping to full on volunteer yet (maybe they are)</a:t>
            </a:r>
            <a:endParaRPr lang="en-US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--this will make our elevated outreach ideals more effective – when we need people to show up, we have the people to invite</a:t>
            </a:r>
            <a:endParaRPr lang="en-US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--extension of the warm leads engagement, but warm leads 5.0</a:t>
            </a:r>
            <a:endParaRPr lang="en-US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 a broader base of people that care about RESULTS issues</a:t>
            </a:r>
            <a:endParaRPr lang="en-US">
              <a:cs typeface="Calibri"/>
            </a:endParaRPr>
          </a:p>
          <a:p>
            <a:r>
              <a:rPr lang="en-US"/>
              <a:t>Connect with large number of people on a personal level using RESULTS issues that are resonating in their own lives and communities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Lower the bar to connect with people (in the past – be a volunteer – built warm leads list. Now – show solidarity with issue you care about. Lower commitment. </a:t>
            </a:r>
            <a:endParaRPr lang="en-US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grassroots groups tools with messaging that they can use in community and relational organizing and outreach</a:t>
            </a:r>
            <a:endParaRPr lang="en-US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B412F-BD62-4D23-A74D-7CDB5EF178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6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B412F-BD62-4D23-A74D-7CDB5EF178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3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CEC19-8C5A-4843-AE4B-B1E64FE886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5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3352" y="5171108"/>
            <a:ext cx="342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>
                <a:solidFill>
                  <a:schemeClr val="bg1"/>
                </a:solidFill>
              </a:rPr>
              <a:t>/</a:t>
            </a:r>
            <a:r>
              <a:rPr lang="en-US" sz="2400" b="1" baseline="0">
                <a:solidFill>
                  <a:schemeClr val="bg1"/>
                </a:solidFill>
              </a:rPr>
              <a:t>RESULTSEdFund</a:t>
            </a:r>
          </a:p>
        </p:txBody>
      </p:sp>
      <p:pic>
        <p:nvPicPr>
          <p:cNvPr id="6" name="Picture 5" descr="instagram-ico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5852588"/>
            <a:ext cx="462037" cy="462037"/>
          </a:xfrm>
          <a:prstGeom prst="rect">
            <a:avLst/>
          </a:prstGeom>
        </p:spPr>
      </p:pic>
      <p:pic>
        <p:nvPicPr>
          <p:cNvPr id="7" name="Picture 6" descr="facebook_circ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5195298"/>
            <a:ext cx="462037" cy="462037"/>
          </a:xfrm>
          <a:prstGeom prst="rect">
            <a:avLst/>
          </a:prstGeom>
        </p:spPr>
      </p:pic>
      <p:pic>
        <p:nvPicPr>
          <p:cNvPr id="8" name="Picture 7" descr="twitter_circl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8" y="4536796"/>
            <a:ext cx="462037" cy="46203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13347" y="4521593"/>
            <a:ext cx="2693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aseline="0">
                <a:solidFill>
                  <a:schemeClr val="bg1"/>
                </a:solidFill>
              </a:rPr>
              <a:t>@</a:t>
            </a:r>
            <a:r>
              <a:rPr lang="en-US" sz="2400" b="1" baseline="0">
                <a:solidFill>
                  <a:schemeClr val="bg1"/>
                </a:solidFill>
              </a:rPr>
              <a:t>RESULTS_Tweets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05506" y="5838761"/>
            <a:ext cx="2332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0">
                <a:solidFill>
                  <a:schemeClr val="bg1"/>
                </a:solidFill>
              </a:rPr>
              <a:t>@</a:t>
            </a:r>
            <a:r>
              <a:rPr lang="en-US" sz="2400" b="1" baseline="0">
                <a:solidFill>
                  <a:schemeClr val="bg1"/>
                </a:solidFill>
              </a:rPr>
              <a:t>voices4results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27333" y="5571419"/>
            <a:ext cx="45599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solidFill>
                  <a:schemeClr val="bg1"/>
                </a:solidFill>
              </a:rPr>
              <a:t>www.results.org</a:t>
            </a:r>
          </a:p>
        </p:txBody>
      </p:sp>
    </p:spTree>
    <p:extLst>
      <p:ext uri="{BB962C8B-B14F-4D97-AF65-F5344CB8AC3E}">
        <p14:creationId xmlns:p14="http://schemas.microsoft.com/office/powerpoint/2010/main" val="318294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7EF0-EC59-4189-9572-B7B83B61D54B}" type="datetime1">
              <a:rPr lang="en-US" smtClean="0"/>
              <a:t>2/5/2024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477D-58A2-4113-BF73-BC0AB14880B3}" type="datetime1">
              <a:rPr lang="en-US" smtClean="0"/>
              <a:t>2/5/2024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1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9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1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430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sset 1@4x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572" y="991812"/>
            <a:ext cx="3918857" cy="31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3" r:id="rId2"/>
    <p:sldLayoutId id="2147483766" r:id="rId3"/>
    <p:sldLayoutId id="2147483767" r:id="rId4"/>
    <p:sldLayoutId id="214748376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astromberg@results.org" TargetMode="External"/><Relationship Id="rId4" Type="http://schemas.openxmlformats.org/officeDocument/2006/relationships/hyperlink" Target="mailto:sleone@results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ults.org/raise-your-voice-u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12654-F1BE-427F-95A1-3FF78C7F75D0}"/>
              </a:ext>
            </a:extLst>
          </p:cNvPr>
          <p:cNvSpPr txBox="1"/>
          <p:nvPr/>
        </p:nvSpPr>
        <p:spPr>
          <a:xfrm>
            <a:off x="0" y="2139512"/>
            <a:ext cx="12192000" cy="5129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00"/>
              </a:spcAft>
            </a:pPr>
            <a:endParaRPr lang="en-US" sz="3733" b="1">
              <a:solidFill>
                <a:schemeClr val="bg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1600"/>
              </a:spcAft>
            </a:pPr>
            <a:endParaRPr lang="en-US" sz="3733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endParaRPr lang="en-US" sz="3733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r>
              <a:rPr lang="en-US" sz="37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RESULTS Qtr. New Advocate Mentor Call!</a:t>
            </a:r>
            <a:endParaRPr lang="en-US" sz="3733">
              <a:solidFill>
                <a:schemeClr val="bg1"/>
              </a:solidFill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r>
              <a:rPr lang="en-US" sz="265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January 31st, 2024</a:t>
            </a:r>
          </a:p>
          <a:p>
            <a:pPr algn="ctr">
              <a:spcAft>
                <a:spcPts val="1600"/>
              </a:spcAft>
            </a:pPr>
            <a:r>
              <a:rPr lang="en-US" sz="3700" b="1" i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Welcome!</a:t>
            </a:r>
          </a:p>
          <a:p>
            <a:pPr algn="ctr">
              <a:spcAft>
                <a:spcPts val="1600"/>
              </a:spcAft>
            </a:pPr>
            <a:endParaRPr lang="en-US" sz="3200" b="1" i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4063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020D5-5BC6-7FAB-CDB1-203D7743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11" y="2766218"/>
            <a:ext cx="10515600" cy="1325563"/>
          </a:xfrm>
        </p:spPr>
        <p:txBody>
          <a:bodyPr/>
          <a:lstStyle/>
          <a:p>
            <a:r>
              <a:rPr lang="en-US" b="1">
                <a:latin typeface="Georgia" panose="02040502050405020303" pitchFamily="18" charset="0"/>
              </a:rPr>
              <a:t>Self Care in 2024: How do mentors prevent burn out?</a:t>
            </a:r>
            <a:endParaRPr lang="es-US" b="1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7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C753-B8D3-11E0-F08C-D7D6E52C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  <a:latin typeface="Georgia"/>
                <a:ea typeface="Calibri Light"/>
                <a:cs typeface="Calibri Light"/>
              </a:rPr>
              <a:t>Best Practices in 2024</a:t>
            </a:r>
            <a:endParaRPr lang="en-US">
              <a:latin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8292-2897-4ADB-C2CC-7C847547C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eorgia"/>
                <a:ea typeface="Calibri"/>
                <a:cs typeface="Calibri"/>
              </a:rPr>
              <a:t>Make sure your new advocate knows your name, the best way to contact you, and that they know when the next group meeting/webinar is! </a:t>
            </a:r>
          </a:p>
          <a:p>
            <a:r>
              <a:rPr lang="en-US">
                <a:latin typeface="Georgia"/>
                <a:ea typeface="Calibri"/>
                <a:cs typeface="Calibri"/>
              </a:rPr>
              <a:t>Check in twice a month via an email, text message, or phone call, not only to see how the advocates journey but to do a personal check-in, ask how they truly are!</a:t>
            </a:r>
          </a:p>
          <a:p>
            <a:r>
              <a:rPr lang="en-US">
                <a:latin typeface="Georgia"/>
                <a:ea typeface="Calibri"/>
                <a:cs typeface="Calibri"/>
              </a:rPr>
              <a:t>Make sure you do everything you can to encourage them to join their first meeting with a member of congress --- it's an experience they can't pass up!</a:t>
            </a:r>
          </a:p>
        </p:txBody>
      </p:sp>
    </p:spTree>
    <p:extLst>
      <p:ext uri="{BB962C8B-B14F-4D97-AF65-F5344CB8AC3E}">
        <p14:creationId xmlns:p14="http://schemas.microsoft.com/office/powerpoint/2010/main" val="21949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A8A5F5-A539-FB10-A5AF-05B844AE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5F8C3-5BA8-ED84-4BBE-C9C9248A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45" y="1614112"/>
            <a:ext cx="3201366" cy="3387497"/>
          </a:xfrm>
        </p:spPr>
        <p:txBody>
          <a:bodyPr anchor="b">
            <a:normAutofit fontScale="9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800" b="1">
                <a:solidFill>
                  <a:srgbClr val="FFFFFF"/>
                </a:solidFill>
                <a:latin typeface="Open Sans"/>
                <a:ea typeface="Open Sans"/>
                <a:cs typeface="Calibri"/>
              </a:rPr>
              <a:t>Quick Review: </a:t>
            </a:r>
            <a:br>
              <a:rPr lang="en-US" sz="4800" b="1">
                <a:solidFill>
                  <a:srgbClr val="FFFFFF"/>
                </a:solidFill>
                <a:latin typeface="Open Sans"/>
                <a:ea typeface="Open Sans"/>
                <a:cs typeface="Calibri"/>
              </a:rPr>
            </a:br>
            <a:br>
              <a:rPr lang="en-US" sz="4800" b="1">
                <a:latin typeface="Open Sans"/>
                <a:ea typeface="Open Sans"/>
                <a:cs typeface="Calibri"/>
              </a:rPr>
            </a:br>
            <a:r>
              <a:rPr lang="en-US" sz="4800" b="1" i="1">
                <a:solidFill>
                  <a:srgbClr val="FFFFFF"/>
                </a:solidFill>
                <a:latin typeface="Open Sans"/>
                <a:ea typeface="Open Sans"/>
                <a:cs typeface="Calibri"/>
              </a:rPr>
              <a:t>New Advocate 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E743-089C-D79E-B445-6C454DE74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759" y="516130"/>
            <a:ext cx="6926822" cy="59841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>
                <a:latin typeface="Open Sans"/>
                <a:ea typeface="Open Sans"/>
                <a:cs typeface="Open Sans"/>
              </a:rPr>
              <a:t>Supports new group members to get started</a:t>
            </a:r>
            <a:endParaRPr lang="en-US" sz="1800" b="1">
              <a:latin typeface="Open Sans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10000"/>
              </a:lnSpc>
            </a:pPr>
            <a:r>
              <a:rPr lang="en-US" sz="1600">
                <a:latin typeface="Open Sans"/>
                <a:ea typeface="Open Sans"/>
                <a:cs typeface="Open Sans"/>
              </a:rPr>
              <a:t>Organize 1:1 with new volunteers as they get started </a:t>
            </a:r>
          </a:p>
          <a:p>
            <a:pPr marL="285750" indent="-285750">
              <a:lnSpc>
                <a:spcPct val="110000"/>
              </a:lnSpc>
            </a:pPr>
            <a:r>
              <a:rPr lang="en-US" sz="1600">
                <a:latin typeface="Open Sans"/>
                <a:ea typeface="Open Sans"/>
                <a:cs typeface="Open Sans"/>
              </a:rPr>
              <a:t>Check to make sure they're on communication list-servs </a:t>
            </a:r>
          </a:p>
          <a:p>
            <a:pPr marL="285750" indent="-285750">
              <a:lnSpc>
                <a:spcPct val="110000"/>
              </a:lnSpc>
            </a:pPr>
            <a:r>
              <a:rPr lang="en-US" sz="1600">
                <a:latin typeface="Open Sans"/>
                <a:ea typeface="Open Sans"/>
                <a:cs typeface="Open Sans"/>
              </a:rPr>
              <a:t>Reminder &amp; follow-up texts for first group meeting </a:t>
            </a:r>
          </a:p>
          <a:p>
            <a:pPr marL="285750" indent="-285750">
              <a:lnSpc>
                <a:spcPct val="110000"/>
              </a:lnSpc>
            </a:pPr>
            <a:r>
              <a:rPr lang="en-US" sz="1600">
                <a:latin typeface="Open Sans"/>
                <a:ea typeface="Open Sans"/>
                <a:cs typeface="Open Sans"/>
              </a:rPr>
              <a:t>Ensures new members are up to speed on RESULTS and local group activities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>
                <a:latin typeface="Open Sans"/>
                <a:ea typeface="Open Sans"/>
                <a:cs typeface="Open Sans"/>
              </a:rPr>
              <a:t>Offers mentorship</a:t>
            </a:r>
            <a:endParaRPr lang="en-US" sz="1800">
              <a:latin typeface="Open Sans"/>
              <a:ea typeface="Calibri"/>
              <a:cs typeface="Calibri"/>
            </a:endParaRPr>
          </a:p>
          <a:p>
            <a:pPr marL="285750" indent="-285750">
              <a:lnSpc>
                <a:spcPct val="110000"/>
              </a:lnSpc>
            </a:pPr>
            <a:r>
              <a:rPr lang="en-US" sz="1600">
                <a:latin typeface="Open Sans"/>
                <a:ea typeface="Open Sans"/>
                <a:cs typeface="Open Sans"/>
              </a:rPr>
              <a:t>Gets new advocates engaged at a level they are comfortable with</a:t>
            </a:r>
            <a:endParaRPr lang="en-US" sz="1600">
              <a:latin typeface="Open Sans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10000"/>
              </a:lnSpc>
            </a:pPr>
            <a:r>
              <a:rPr lang="en-US" sz="1600">
                <a:latin typeface="Open Sans"/>
                <a:ea typeface="Open Sans"/>
                <a:cs typeface="Open Sans"/>
              </a:rPr>
              <a:t>Checks in periodically and acts as a resource</a:t>
            </a:r>
            <a:endParaRPr lang="en-US" sz="1600">
              <a:latin typeface="Open Sans"/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>
                <a:latin typeface="Open Sans"/>
                <a:ea typeface="Open Sans"/>
                <a:cs typeface="Open Sans"/>
              </a:rPr>
              <a:t>Fosters sense of community and belonging</a:t>
            </a:r>
          </a:p>
          <a:p>
            <a:pPr marL="285750" indent="-285750">
              <a:lnSpc>
                <a:spcPct val="110000"/>
              </a:lnSpc>
            </a:pPr>
            <a:r>
              <a:rPr lang="en-US" sz="1600">
                <a:latin typeface="Open Sans"/>
                <a:ea typeface="Open Sans"/>
                <a:cs typeface="Arial"/>
              </a:rPr>
              <a:t>Ensures the group maintains a welcoming atmosphere</a:t>
            </a:r>
            <a:endParaRPr lang="en-US" sz="1600">
              <a:latin typeface="Open Sans"/>
              <a:ea typeface="Open Sans"/>
              <a:cs typeface="Open Sans"/>
            </a:endParaRPr>
          </a:p>
          <a:p>
            <a:pPr marL="285750" indent="-285750">
              <a:lnSpc>
                <a:spcPct val="110000"/>
              </a:lnSpc>
            </a:pPr>
            <a:r>
              <a:rPr lang="en-US" sz="1600">
                <a:latin typeface="Open Sans"/>
                <a:ea typeface="Open Sans"/>
                <a:cs typeface="Arial"/>
              </a:rPr>
              <a:t>Make space in group meetings for questions</a:t>
            </a:r>
            <a:endParaRPr lang="en-US" sz="1600">
              <a:latin typeface="Open Sans"/>
              <a:ea typeface="Calibri" panose="020F0502020204030204"/>
              <a:cs typeface="Arial"/>
            </a:endParaRPr>
          </a:p>
          <a:p>
            <a:pPr marL="285750" indent="-285750">
              <a:lnSpc>
                <a:spcPct val="110000"/>
              </a:lnSpc>
            </a:pPr>
            <a:r>
              <a:rPr lang="en-US" sz="1600">
                <a:latin typeface="Open Sans"/>
                <a:ea typeface="Open Sans"/>
                <a:cs typeface="Arial"/>
              </a:rPr>
              <a:t>Stewards anti-oppression practices in the group</a:t>
            </a:r>
            <a:endParaRPr lang="en-US" sz="1600">
              <a:latin typeface="Open Sans"/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16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BCBD77-EC85-8D7C-28D6-89B5C4DE8A7F}"/>
              </a:ext>
            </a:extLst>
          </p:cNvPr>
          <p:cNvSpPr txBox="1">
            <a:spLocks/>
          </p:cNvSpPr>
          <p:nvPr/>
        </p:nvSpPr>
        <p:spPr>
          <a:xfrm>
            <a:off x="1161670" y="234501"/>
            <a:ext cx="9868655" cy="6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 fontScale="92500" lnSpcReduction="2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sz="4267" b="1" kern="0">
                <a:solidFill>
                  <a:srgbClr val="D50032"/>
                </a:solidFill>
              </a:rPr>
              <a:t>Guest Speaker</a:t>
            </a:r>
            <a:endParaRPr lang="en-US" sz="4267" kern="0"/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C8278796-2065-2A72-11FD-89E5D9C8B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8"/>
            <a:ext cx="12191999" cy="68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3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0218D-FFFB-28B3-9081-EFB9AD877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1" b="19317"/>
          <a:stretch/>
        </p:blipFill>
        <p:spPr>
          <a:xfrm>
            <a:off x="21" y="-183480"/>
            <a:ext cx="12191980" cy="74415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F393BB-1888-BBCF-B0B9-16F6C616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15953"/>
            <a:ext cx="5731963" cy="731068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0" b="1">
                <a:solidFill>
                  <a:srgbClr val="D50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3FB21F2-2370-DB1C-4DD4-3523699F7FAE}"/>
              </a:ext>
            </a:extLst>
          </p:cNvPr>
          <p:cNvSpPr txBox="1">
            <a:spLocks/>
          </p:cNvSpPr>
          <p:nvPr/>
        </p:nvSpPr>
        <p:spPr>
          <a:xfrm>
            <a:off x="7024341" y="418454"/>
            <a:ext cx="4914901" cy="98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9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For questions contact </a:t>
            </a:r>
            <a:r>
              <a:rPr lang="en-US" sz="2900" b="1">
                <a:solidFill>
                  <a:schemeClr val="bg1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sleone@results.org</a:t>
            </a:r>
            <a:r>
              <a:rPr lang="en-US" sz="29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 or </a:t>
            </a:r>
            <a:r>
              <a:rPr lang="en-US" sz="2900" b="1">
                <a:solidFill>
                  <a:schemeClr val="bg1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astromberg@results.org</a:t>
            </a:r>
            <a:r>
              <a:rPr lang="en-US" sz="29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 </a:t>
            </a:r>
            <a:endParaRPr lang="en-US" sz="29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0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026E1-C75D-0254-1684-3B759782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09B5B-5C49-2E85-77D1-393FB6C2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5123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79176-EA61-2DF4-4571-8AD65BFA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79" y="2220417"/>
            <a:ext cx="11682495" cy="20592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>
                <a:latin typeface="Georgia"/>
              </a:rPr>
              <a:t>Welcome! Please put your name, pronouns, where you’re joining from, and if this is your first time attending a mentor webinar in the chat!</a:t>
            </a:r>
            <a:endParaRPr lang="es-US" b="1" i="1">
              <a:latin typeface="Georgia"/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506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2;p33">
            <a:extLst>
              <a:ext uri="{FF2B5EF4-FFF2-40B4-BE49-F238E27FC236}">
                <a16:creationId xmlns:a16="http://schemas.microsoft.com/office/drawing/2014/main" id="{732CBF18-83CD-C64B-88DB-B02361B53464}"/>
              </a:ext>
            </a:extLst>
          </p:cNvPr>
          <p:cNvSpPr txBox="1">
            <a:spLocks/>
          </p:cNvSpPr>
          <p:nvPr/>
        </p:nvSpPr>
        <p:spPr>
          <a:xfrm>
            <a:off x="-1" y="2009235"/>
            <a:ext cx="12192001" cy="283953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2024 strategy</a:t>
            </a:r>
          </a:p>
        </p:txBody>
      </p:sp>
    </p:spTree>
    <p:extLst>
      <p:ext uri="{BB962C8B-B14F-4D97-AF65-F5344CB8AC3E}">
        <p14:creationId xmlns:p14="http://schemas.microsoft.com/office/powerpoint/2010/main" val="428961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A745BAF-5760-FEF7-3994-77A8A0812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1" r="9091" b="199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EA3C2-3678-5F3F-4078-0AC69650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53" y="3034778"/>
            <a:ext cx="99643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Community of Change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7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/>
          <p:nvPr/>
        </p:nvSpPr>
        <p:spPr>
          <a:xfrm>
            <a:off x="552452" y="210459"/>
            <a:ext cx="3511549" cy="2014271"/>
          </a:xfrm>
          <a:custGeom>
            <a:avLst/>
            <a:gdLst/>
            <a:ahLst/>
            <a:cxnLst/>
            <a:rect l="l" t="t" r="r" b="b"/>
            <a:pathLst>
              <a:path w="2274119" h="1137059" extrusionOk="0">
                <a:moveTo>
                  <a:pt x="0" y="189514"/>
                </a:moveTo>
                <a:cubicBezTo>
                  <a:pt x="0" y="84848"/>
                  <a:pt x="84848" y="0"/>
                  <a:pt x="189514" y="0"/>
                </a:cubicBezTo>
                <a:lnTo>
                  <a:pt x="2084605" y="0"/>
                </a:lnTo>
                <a:cubicBezTo>
                  <a:pt x="2189271" y="0"/>
                  <a:pt x="2274119" y="84848"/>
                  <a:pt x="2274119" y="189514"/>
                </a:cubicBezTo>
                <a:lnTo>
                  <a:pt x="2274119" y="947545"/>
                </a:lnTo>
                <a:cubicBezTo>
                  <a:pt x="2274119" y="1052211"/>
                  <a:pt x="2189271" y="1137059"/>
                  <a:pt x="2084605" y="1137059"/>
                </a:cubicBezTo>
                <a:lnTo>
                  <a:pt x="189514" y="1137059"/>
                </a:lnTo>
                <a:cubicBezTo>
                  <a:pt x="84848" y="1137059"/>
                  <a:pt x="0" y="1052211"/>
                  <a:pt x="0" y="947545"/>
                </a:cubicBezTo>
                <a:lnTo>
                  <a:pt x="0" y="189514"/>
                </a:lnTo>
                <a:close/>
              </a:path>
            </a:pathLst>
          </a:custGeom>
          <a:solidFill>
            <a:schemeClr val="lt1"/>
          </a:solidFill>
          <a:ln w="1873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4075" tIns="124075" rIns="124075" bIns="124075" anchor="ctr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lnSpc>
                <a:spcPct val="90000"/>
              </a:lnSpc>
              <a:buClr>
                <a:srgbClr val="E40D33"/>
              </a:buClr>
              <a:buSzPts val="1800"/>
              <a:defRPr/>
            </a:pPr>
            <a:r>
              <a:rPr lang="en-US" sz="2133" b="1" kern="0">
                <a:solidFill>
                  <a:srgbClr val="E40D33"/>
                </a:solidFill>
                <a:latin typeface="Open Sans"/>
                <a:ea typeface="Open Sans"/>
                <a:cs typeface="Open Sans"/>
                <a:sym typeface="Open Sans"/>
              </a:rPr>
              <a:t>Build the Base</a:t>
            </a:r>
            <a:endParaRPr sz="21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17B5EB00-D0C4-31FE-8959-17A28B98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55">
              <a:spcBef>
                <a:spcPct val="0"/>
              </a:spcBef>
              <a:defRPr/>
            </a:pPr>
            <a:fld id="{95BB2D1B-881B-4C36-91A0-2138573F7DA8}" type="slidenum"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defTabSz="609555">
                <a:spcBef>
                  <a:spcPct val="0"/>
                </a:spcBef>
                <a:defRPr/>
              </a:pPr>
              <a:t>5</a:t>
            </a:fld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Google Shape;167;p10">
            <a:extLst>
              <a:ext uri="{FF2B5EF4-FFF2-40B4-BE49-F238E27FC236}">
                <a16:creationId xmlns:a16="http://schemas.microsoft.com/office/drawing/2014/main" id="{EF91A009-9CD0-C615-3F66-396923D5AF46}"/>
              </a:ext>
            </a:extLst>
          </p:cNvPr>
          <p:cNvSpPr/>
          <p:nvPr/>
        </p:nvSpPr>
        <p:spPr>
          <a:xfrm>
            <a:off x="552452" y="2421866"/>
            <a:ext cx="3511549" cy="2014271"/>
          </a:xfrm>
          <a:custGeom>
            <a:avLst/>
            <a:gdLst/>
            <a:ahLst/>
            <a:cxnLst/>
            <a:rect l="l" t="t" r="r" b="b"/>
            <a:pathLst>
              <a:path w="2274119" h="1137059" extrusionOk="0">
                <a:moveTo>
                  <a:pt x="0" y="189514"/>
                </a:moveTo>
                <a:cubicBezTo>
                  <a:pt x="0" y="84848"/>
                  <a:pt x="84848" y="0"/>
                  <a:pt x="189514" y="0"/>
                </a:cubicBezTo>
                <a:lnTo>
                  <a:pt x="2084605" y="0"/>
                </a:lnTo>
                <a:cubicBezTo>
                  <a:pt x="2189271" y="0"/>
                  <a:pt x="2274119" y="84848"/>
                  <a:pt x="2274119" y="189514"/>
                </a:cubicBezTo>
                <a:lnTo>
                  <a:pt x="2274119" y="947545"/>
                </a:lnTo>
                <a:cubicBezTo>
                  <a:pt x="2274119" y="1052211"/>
                  <a:pt x="2189271" y="1137059"/>
                  <a:pt x="2084605" y="1137059"/>
                </a:cubicBezTo>
                <a:lnTo>
                  <a:pt x="189514" y="1137059"/>
                </a:lnTo>
                <a:cubicBezTo>
                  <a:pt x="84848" y="1137059"/>
                  <a:pt x="0" y="1052211"/>
                  <a:pt x="0" y="947545"/>
                </a:cubicBezTo>
                <a:lnTo>
                  <a:pt x="0" y="189514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4075" tIns="124075" rIns="124075" bIns="124075" anchor="ctr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lnSpc>
                <a:spcPct val="90000"/>
              </a:lnSpc>
              <a:buClr>
                <a:srgbClr val="E40D33"/>
              </a:buClr>
              <a:buSzPts val="1800"/>
              <a:defRPr/>
            </a:pPr>
            <a:r>
              <a:rPr lang="en-US" sz="2133" b="1" kern="0">
                <a:solidFill>
                  <a:srgbClr val="E40D33"/>
                </a:solidFill>
                <a:latin typeface="Open Sans"/>
                <a:ea typeface="Open Sans"/>
                <a:cs typeface="Open Sans"/>
                <a:sym typeface="Open Sans"/>
              </a:rPr>
              <a:t>Mobilize for Action</a:t>
            </a:r>
            <a:endParaRPr sz="21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67;p10">
            <a:extLst>
              <a:ext uri="{FF2B5EF4-FFF2-40B4-BE49-F238E27FC236}">
                <a16:creationId xmlns:a16="http://schemas.microsoft.com/office/drawing/2014/main" id="{3B124333-1034-E562-DD82-5F18CC8D70EA}"/>
              </a:ext>
            </a:extLst>
          </p:cNvPr>
          <p:cNvSpPr/>
          <p:nvPr/>
        </p:nvSpPr>
        <p:spPr>
          <a:xfrm>
            <a:off x="552452" y="4633274"/>
            <a:ext cx="3511549" cy="2014271"/>
          </a:xfrm>
          <a:custGeom>
            <a:avLst/>
            <a:gdLst/>
            <a:ahLst/>
            <a:cxnLst/>
            <a:rect l="l" t="t" r="r" b="b"/>
            <a:pathLst>
              <a:path w="2274119" h="1137059" extrusionOk="0">
                <a:moveTo>
                  <a:pt x="0" y="189514"/>
                </a:moveTo>
                <a:cubicBezTo>
                  <a:pt x="0" y="84848"/>
                  <a:pt x="84848" y="0"/>
                  <a:pt x="189514" y="0"/>
                </a:cubicBezTo>
                <a:lnTo>
                  <a:pt x="2084605" y="0"/>
                </a:lnTo>
                <a:cubicBezTo>
                  <a:pt x="2189271" y="0"/>
                  <a:pt x="2274119" y="84848"/>
                  <a:pt x="2274119" y="189514"/>
                </a:cubicBezTo>
                <a:lnTo>
                  <a:pt x="2274119" y="947545"/>
                </a:lnTo>
                <a:cubicBezTo>
                  <a:pt x="2274119" y="1052211"/>
                  <a:pt x="2189271" y="1137059"/>
                  <a:pt x="2084605" y="1137059"/>
                </a:cubicBezTo>
                <a:lnTo>
                  <a:pt x="189514" y="1137059"/>
                </a:lnTo>
                <a:cubicBezTo>
                  <a:pt x="84848" y="1137059"/>
                  <a:pt x="0" y="1052211"/>
                  <a:pt x="0" y="947545"/>
                </a:cubicBezTo>
                <a:lnTo>
                  <a:pt x="0" y="189514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4075" tIns="124075" rIns="124075" bIns="124075" anchor="ctr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lnSpc>
                <a:spcPct val="90000"/>
              </a:lnSpc>
              <a:buClr>
                <a:srgbClr val="E40D33"/>
              </a:buClr>
              <a:buSzPts val="1800"/>
              <a:defRPr/>
            </a:pPr>
            <a:r>
              <a:rPr lang="en-US" sz="2133" b="1" kern="0">
                <a:solidFill>
                  <a:srgbClr val="E40D33"/>
                </a:solidFill>
                <a:latin typeface="Open Sans"/>
                <a:ea typeface="Open Sans"/>
                <a:cs typeface="Open Sans"/>
                <a:sym typeface="Open Sans"/>
              </a:rPr>
              <a:t>Organize for Power</a:t>
            </a:r>
            <a:endParaRPr sz="21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4A694-38DD-570B-CD53-B159CA4D0517}"/>
              </a:ext>
            </a:extLst>
          </p:cNvPr>
          <p:cNvSpPr txBox="1"/>
          <p:nvPr/>
        </p:nvSpPr>
        <p:spPr>
          <a:xfrm>
            <a:off x="4307677" y="745669"/>
            <a:ext cx="53412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FOLLOWING</a:t>
            </a:r>
          </a:p>
          <a:p>
            <a:r>
              <a:rPr lang="en-US" sz="2667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community connection &amp; awareness.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D2B988-A766-F5EF-C147-194410A47E5E}"/>
              </a:ext>
            </a:extLst>
          </p:cNvPr>
          <p:cNvSpPr txBox="1"/>
          <p:nvPr/>
        </p:nvSpPr>
        <p:spPr>
          <a:xfrm>
            <a:off x="4307678" y="2957076"/>
            <a:ext cx="5341257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 YOUR FOLLOWING</a:t>
            </a:r>
          </a:p>
          <a:p>
            <a:r>
              <a:rPr lang="en-US" sz="2667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community to act.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344814-B4ED-3EB3-2C86-DC8250C0B62F}"/>
              </a:ext>
            </a:extLst>
          </p:cNvPr>
          <p:cNvSpPr txBox="1"/>
          <p:nvPr/>
        </p:nvSpPr>
        <p:spPr>
          <a:xfrm>
            <a:off x="4307676" y="4758116"/>
            <a:ext cx="7206989" cy="176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POWER</a:t>
            </a:r>
          </a:p>
          <a:p>
            <a:r>
              <a:rPr lang="en-US" sz="2667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community for long-term advocacy.</a:t>
            </a:r>
          </a:p>
          <a:p>
            <a:r>
              <a:rPr lang="en-US" sz="2667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Nurture new relationships. Enlist new advocates. Develop new leaders.</a:t>
            </a:r>
          </a:p>
        </p:txBody>
      </p:sp>
    </p:spTree>
    <p:extLst>
      <p:ext uri="{BB962C8B-B14F-4D97-AF65-F5344CB8AC3E}">
        <p14:creationId xmlns:p14="http://schemas.microsoft.com/office/powerpoint/2010/main" val="148277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91E9-F93A-FC1C-C36F-9CFF17DA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27" y="224963"/>
            <a:ext cx="10608243" cy="11430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b="1">
                <a:solidFill>
                  <a:srgbClr val="D50032"/>
                </a:solidFill>
                <a:cs typeface="Calibri"/>
              </a:rPr>
              <a:t>Ladder of Engagement</a:t>
            </a:r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BF31326-A077-AB22-E345-ED2FD4BFA6BB}"/>
              </a:ext>
            </a:extLst>
          </p:cNvPr>
          <p:cNvGraphicFramePr/>
          <p:nvPr/>
        </p:nvGraphicFramePr>
        <p:xfrm>
          <a:off x="580837" y="1367963"/>
          <a:ext cx="10749596" cy="503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700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A13A-4428-F8F6-E3AE-6EA42945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Open Sans"/>
                <a:ea typeface="Calibri Light"/>
                <a:cs typeface="Calibri Light"/>
              </a:rPr>
              <a:t>Menu of recruitment options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2B9C9E-F532-8DF4-22C5-C0823F59D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506682"/>
              </p:ext>
            </p:extLst>
          </p:nvPr>
        </p:nvGraphicFramePr>
        <p:xfrm>
          <a:off x="838200" y="1695450"/>
          <a:ext cx="10410825" cy="473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46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91E9-F93A-FC1C-C36F-9CFF17DA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27" y="224963"/>
            <a:ext cx="10608243" cy="11430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b="1">
                <a:solidFill>
                  <a:srgbClr val="D50032"/>
                </a:solidFill>
                <a:cs typeface="Calibri"/>
              </a:rPr>
              <a:t>Solidarity Action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8CA98-716E-53DF-84C2-1EE9B80D2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31" y="1277794"/>
            <a:ext cx="9534239" cy="4853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54687-7124-AD79-BB16-3BDDA6F14379}"/>
              </a:ext>
            </a:extLst>
          </p:cNvPr>
          <p:cNvSpPr txBox="1"/>
          <p:nvPr/>
        </p:nvSpPr>
        <p:spPr>
          <a:xfrm>
            <a:off x="2266951" y="6286499"/>
            <a:ext cx="7115175" cy="7797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33" b="1">
                <a:latin typeface="Open Sans"/>
                <a:ea typeface="+mn-lt"/>
                <a:cs typeface="+mn-lt"/>
                <a:hlinkClick r:id="rId4"/>
              </a:rPr>
              <a:t>https://results.org/raise-your-voice-us</a:t>
            </a:r>
            <a:endParaRPr lang="en-US" sz="2133" b="1">
              <a:latin typeface="Open Sans"/>
              <a:ea typeface="+mn-lt"/>
              <a:cs typeface="+mn-lt"/>
            </a:endParaRPr>
          </a:p>
          <a:p>
            <a:pPr algn="ctr"/>
            <a:endParaRPr lang="en-US" sz="2133" b="1">
              <a:latin typeface="Open Sans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53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D218-62F9-9365-FF09-DCEFE306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384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Open Sans"/>
                <a:ea typeface="Calibri Light"/>
                <a:cs typeface="Calibri Light"/>
              </a:rPr>
              <a:t>Group Discussion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F7779-6F9E-DF69-5182-652B8193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20923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Open Sans"/>
                <a:ea typeface="Calibri"/>
                <a:cs typeface="Calibri"/>
              </a:rPr>
              <a:t>What are your recruitment &amp; growth goals for the year? </a:t>
            </a:r>
          </a:p>
          <a:p>
            <a:pPr marL="0" indent="0">
              <a:buNone/>
            </a:pPr>
            <a:endParaRPr lang="en-US" sz="3200">
              <a:latin typeface="Open Sans"/>
              <a:ea typeface="Calibri"/>
              <a:cs typeface="Calibri"/>
            </a:endParaRPr>
          </a:p>
          <a:p>
            <a:r>
              <a:rPr lang="en-US" sz="3200">
                <a:latin typeface="Open Sans"/>
                <a:ea typeface="Calibri"/>
                <a:cs typeface="Calibri"/>
              </a:rPr>
              <a:t>Which of these options sounds like a good strategy for your group? </a:t>
            </a:r>
          </a:p>
          <a:p>
            <a:pPr marL="0" indent="0">
              <a:buNone/>
            </a:pPr>
            <a:endParaRPr lang="en-US" sz="3200">
              <a:latin typeface="Open Sans"/>
              <a:ea typeface="Calibri"/>
              <a:cs typeface="Calibri"/>
            </a:endParaRPr>
          </a:p>
          <a:p>
            <a:r>
              <a:rPr lang="en-US" sz="3200">
                <a:latin typeface="Open Sans"/>
                <a:ea typeface="Calibri"/>
                <a:cs typeface="Calibri"/>
              </a:rPr>
              <a:t>What questions do you have? </a:t>
            </a:r>
          </a:p>
        </p:txBody>
      </p:sp>
    </p:spTree>
    <p:extLst>
      <p:ext uri="{BB962C8B-B14F-4D97-AF65-F5344CB8AC3E}">
        <p14:creationId xmlns:p14="http://schemas.microsoft.com/office/powerpoint/2010/main" val="338598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2ee926-7c83-4218-bf2b-8b85ac63f15d" xsi:nil="true"/>
    <lcf76f155ced4ddcb4097134ff3c332f xmlns="655ca6b8-0f94-4989-841e-604707552b5c">
      <Terms xmlns="http://schemas.microsoft.com/office/infopath/2007/PartnerControls"/>
    </lcf76f155ced4ddcb4097134ff3c332f>
    <SharedWithUsers xmlns="f42ee926-7c83-4218-bf2b-8b85ac63f15d">
      <UserInfo>
        <DisplayName>Alicia Stromberg</DisplayName>
        <AccountId>70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C4F8466E1834FB2722B7EC1D9E46D" ma:contentTypeVersion="17" ma:contentTypeDescription="Create a new document." ma:contentTypeScope="" ma:versionID="a3758b459318eed394b45c0b3d30b25c">
  <xsd:schema xmlns:xsd="http://www.w3.org/2001/XMLSchema" xmlns:xs="http://www.w3.org/2001/XMLSchema" xmlns:p="http://schemas.microsoft.com/office/2006/metadata/properties" xmlns:ns2="655ca6b8-0f94-4989-841e-604707552b5c" xmlns:ns3="f42ee926-7c83-4218-bf2b-8b85ac63f15d" targetNamespace="http://schemas.microsoft.com/office/2006/metadata/properties" ma:root="true" ma:fieldsID="9c269dc2bf0302e54107ef456b2d348d" ns2:_="" ns3:_="">
    <xsd:import namespace="655ca6b8-0f94-4989-841e-604707552b5c"/>
    <xsd:import namespace="f42ee926-7c83-4218-bf2b-8b85ac63f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ca6b8-0f94-4989-841e-604707552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4f1d40-4f8b-488a-ba31-96bb90ef78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ee926-7c83-4218-bf2b-8b85ac63f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8b53412-1335-4c00-b969-11b828cd7721}" ma:internalName="TaxCatchAll" ma:showField="CatchAllData" ma:web="f42ee926-7c83-4218-bf2b-8b85ac63f1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F1F10B-97BB-4595-9D9E-DCCC6C865CA8}">
  <ds:schemaRefs>
    <ds:schemaRef ds:uri="655ca6b8-0f94-4989-841e-604707552b5c"/>
    <ds:schemaRef ds:uri="f42ee926-7c83-4218-bf2b-8b85ac63f15d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A0C7A494-2424-4B68-86EC-B40EF322B9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5D13C-3F85-44D1-8B83-15124866C4D4}">
  <ds:schemaRefs>
    <ds:schemaRef ds:uri="655ca6b8-0f94-4989-841e-604707552b5c"/>
    <ds:schemaRef ds:uri="f42ee926-7c83-4218-bf2b-8b85ac63f1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Welcome! Please put your name, pronouns, where you’re joining from, and if this is your first time attending a mentor webinar in the chat!</vt:lpstr>
      <vt:lpstr>PowerPoint Presentation</vt:lpstr>
      <vt:lpstr>Community of Change</vt:lpstr>
      <vt:lpstr>PowerPoint Presentation</vt:lpstr>
      <vt:lpstr>Ladder of Engagement</vt:lpstr>
      <vt:lpstr>Menu of recruitment options</vt:lpstr>
      <vt:lpstr>Solidarity Action</vt:lpstr>
      <vt:lpstr>Group Discussion </vt:lpstr>
      <vt:lpstr>Self Care in 2024: How do mentors prevent burn out?</vt:lpstr>
      <vt:lpstr>Best Practices in 2024</vt:lpstr>
      <vt:lpstr>Quick Review:   New Advocate Mentor</vt:lpstr>
      <vt:lpstr>PowerPoint Presentation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2024-01-30T22:22:45Z</dcterms:created>
  <dcterms:modified xsi:type="dcterms:W3CDTF">2024-02-05T22:49:48Z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0x010100187C4F8466E1834FB2722B7EC1D9E46D</vt:lpwstr>
  </property>
  <property fmtid="{D5CDD505-2E9C-101B-9397-08002B2CF9AE}" pid="3" name="Order">
    <vt:r8>139600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