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48" r:id="rId5"/>
  </p:sldMasterIdLst>
  <p:notesMasterIdLst>
    <p:notesMasterId r:id="rId41"/>
  </p:notesMasterIdLst>
  <p:handoutMasterIdLst>
    <p:handoutMasterId r:id="rId42"/>
  </p:handoutMasterIdLst>
  <p:sldIdLst>
    <p:sldId id="261" r:id="rId6"/>
    <p:sldId id="4534" r:id="rId7"/>
    <p:sldId id="1324" r:id="rId8"/>
    <p:sldId id="4552" r:id="rId9"/>
    <p:sldId id="1338" r:id="rId10"/>
    <p:sldId id="4570" r:id="rId11"/>
    <p:sldId id="1322" r:id="rId12"/>
    <p:sldId id="4586" r:id="rId13"/>
    <p:sldId id="4585" r:id="rId14"/>
    <p:sldId id="1672" r:id="rId15"/>
    <p:sldId id="4515" r:id="rId16"/>
    <p:sldId id="4583" r:id="rId17"/>
    <p:sldId id="4581" r:id="rId18"/>
    <p:sldId id="4566" r:id="rId19"/>
    <p:sldId id="4582" r:id="rId20"/>
    <p:sldId id="4557" r:id="rId21"/>
    <p:sldId id="4564" r:id="rId22"/>
    <p:sldId id="4580" r:id="rId23"/>
    <p:sldId id="4563" r:id="rId24"/>
    <p:sldId id="4565" r:id="rId25"/>
    <p:sldId id="4578" r:id="rId26"/>
    <p:sldId id="4568" r:id="rId27"/>
    <p:sldId id="4569" r:id="rId28"/>
    <p:sldId id="4579" r:id="rId29"/>
    <p:sldId id="4571" r:id="rId30"/>
    <p:sldId id="4555" r:id="rId31"/>
    <p:sldId id="4572" r:id="rId32"/>
    <p:sldId id="4573" r:id="rId33"/>
    <p:sldId id="4577" r:id="rId34"/>
    <p:sldId id="4576" r:id="rId35"/>
    <p:sldId id="4521" r:id="rId36"/>
    <p:sldId id="1334" r:id="rId37"/>
    <p:sldId id="4587" r:id="rId38"/>
    <p:sldId id="1364" r:id="rId39"/>
    <p:sldId id="271"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9DC606-7489-472F-4DE9-34E452169DBE}" name="Alicia Stromberg" initials="AS" userId="S::astromberg@results.org::1c01489c-44f1-42fe-bb20-c08d6f6793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Marchal" initials="LM" lastIdx="1" clrIdx="0">
    <p:extLst>
      <p:ext uri="{19B8F6BF-5375-455C-9EA6-DF929625EA0E}">
        <p15:presenceInfo xmlns:p15="http://schemas.microsoft.com/office/powerpoint/2012/main" userId="Lisa Mar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052"/>
    <a:srgbClr val="E41034"/>
    <a:srgbClr val="29B5CF"/>
    <a:srgbClr val="FFB81C"/>
    <a:srgbClr val="20FA20"/>
    <a:srgbClr val="00F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A2C7A-8DBB-6BFE-C044-30A356E54D1A}" v="46" dt="2024-11-14T18:22:03.260"/>
    <p1510:client id="{1655D0CF-B5D3-0922-B3BA-CEA38CADDF87}" v="118" dt="2024-11-14T22:27:31.696"/>
    <p1510:client id="{647A43D5-F332-3286-8902-424AE37CCE29}" v="15" dt="2024-11-14T23:45:31.397"/>
    <p1510:client id="{8FC2C081-24B5-CCCD-E0BB-8D272E00CD3F}" v="544" dt="2024-11-15T00:39:09.696"/>
    <p1510:client id="{9D7F8425-4B7F-C994-D013-F4F46DDC8AF8}" v="707" dt="2024-11-14T16:31:54.854"/>
    <p1510:client id="{ABB42C39-81E6-560A-FBE2-3AE8FECC974B}" v="103" dt="2024-11-14T20:20:07.550"/>
    <p1510:client id="{C1C9E6DE-07EA-47F1-8D63-EF140637EECE}" v="1038" dt="2024-11-14T23:43:40.891"/>
    <p1510:client id="{E7C5C983-ED00-A14C-E723-A2C08A40225F}" v="2227" dt="2024-11-14T17:34:02.559"/>
    <p1510:client id="{F32BDD07-5E4C-28E8-CFE6-096F7C6924BB}" v="78" dt="2024-11-14T21:55:16.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1" Type="http://schemas.openxmlformats.org/officeDocument/2006/relationships/hyperlink" Target="mailto:astromberg@results.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astromberg@results.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AD3475-B57E-47D9-B934-A302A4956F6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E6BE3CF-78B6-4AF8-9A0A-340786142B1A}">
      <dgm:prSet phldrT="[Text]" phldr="0" custT="1"/>
      <dgm:spPr/>
      <dgm:t>
        <a:bodyPr/>
        <a:lstStyle/>
        <a:p>
          <a:pPr rtl="0"/>
          <a:r>
            <a:rPr lang="en-US" sz="2200" b="1">
              <a:solidFill>
                <a:schemeClr val="tx1"/>
              </a:solidFill>
              <a:latin typeface="Open Sans"/>
              <a:ea typeface="Open Sans"/>
              <a:cs typeface="Open Sans"/>
            </a:rPr>
            <a:t>Step 1</a:t>
          </a:r>
        </a:p>
      </dgm:t>
    </dgm:pt>
    <dgm:pt modelId="{6A2D290C-5112-4014-B111-8FAFAD1CDDC9}" type="parTrans" cxnId="{0EF4A374-770C-44C6-B5E1-220FF01DAE7A}">
      <dgm:prSet/>
      <dgm:spPr/>
      <dgm:t>
        <a:bodyPr/>
        <a:lstStyle/>
        <a:p>
          <a:endParaRPr lang="en-US"/>
        </a:p>
      </dgm:t>
    </dgm:pt>
    <dgm:pt modelId="{CE67B404-7D9E-4657-802B-671E200253DE}" type="sibTrans" cxnId="{0EF4A374-770C-44C6-B5E1-220FF01DAE7A}">
      <dgm:prSet/>
      <dgm:spPr/>
      <dgm:t>
        <a:bodyPr/>
        <a:lstStyle/>
        <a:p>
          <a:endParaRPr lang="en-US"/>
        </a:p>
      </dgm:t>
    </dgm:pt>
    <dgm:pt modelId="{C619A90A-EA9F-4DC3-AE9E-752608A41A14}">
      <dgm:prSet phldrT="[Text]" phldr="0" custT="1"/>
      <dgm:spPr/>
      <dgm:t>
        <a:bodyPr/>
        <a:lstStyle/>
        <a:p>
          <a:pPr rtl="0"/>
          <a:r>
            <a:rPr lang="en-US" sz="2200" b="1">
              <a:solidFill>
                <a:schemeClr val="tx1"/>
              </a:solidFill>
              <a:latin typeface="Open Sans"/>
              <a:ea typeface="Open Sans"/>
              <a:cs typeface="Open Sans"/>
            </a:rPr>
            <a:t>Step 2</a:t>
          </a:r>
        </a:p>
      </dgm:t>
    </dgm:pt>
    <dgm:pt modelId="{B9833E59-DA86-48F6-98D9-7D5FE0019002}" type="parTrans" cxnId="{C379C5DB-DBC8-4402-91AE-02C1719EBCD2}">
      <dgm:prSet/>
      <dgm:spPr/>
      <dgm:t>
        <a:bodyPr/>
        <a:lstStyle/>
        <a:p>
          <a:endParaRPr lang="en-US"/>
        </a:p>
      </dgm:t>
    </dgm:pt>
    <dgm:pt modelId="{9AE0BAF7-BDCE-4936-B547-399EB898EB7D}" type="sibTrans" cxnId="{C379C5DB-DBC8-4402-91AE-02C1719EBCD2}">
      <dgm:prSet/>
      <dgm:spPr/>
      <dgm:t>
        <a:bodyPr/>
        <a:lstStyle/>
        <a:p>
          <a:endParaRPr lang="en-US"/>
        </a:p>
      </dgm:t>
    </dgm:pt>
    <dgm:pt modelId="{C9D83DA1-4FE8-4B6A-BEB9-25D59DADA9EC}">
      <dgm:prSet phldrT="[Text]" phldr="0" custT="1"/>
      <dgm:spPr/>
      <dgm:t>
        <a:bodyPr/>
        <a:lstStyle/>
        <a:p>
          <a:pPr rtl="0"/>
          <a:r>
            <a:rPr lang="en-US" sz="2200" b="1">
              <a:solidFill>
                <a:schemeClr val="tx1"/>
              </a:solidFill>
              <a:latin typeface="Open Sans"/>
              <a:ea typeface="Open Sans"/>
              <a:cs typeface="Open Sans"/>
            </a:rPr>
            <a:t>Step 3</a:t>
          </a:r>
        </a:p>
      </dgm:t>
    </dgm:pt>
    <dgm:pt modelId="{B30A51E9-BD64-4A65-8968-4ABEA691280A}" type="parTrans" cxnId="{0DD11CF8-653C-43B5-8940-E15BD08BA00F}">
      <dgm:prSet/>
      <dgm:spPr/>
      <dgm:t>
        <a:bodyPr/>
        <a:lstStyle/>
        <a:p>
          <a:endParaRPr lang="en-US"/>
        </a:p>
      </dgm:t>
    </dgm:pt>
    <dgm:pt modelId="{B6E63FE6-0720-4B63-B801-70A923998CF6}" type="sibTrans" cxnId="{0DD11CF8-653C-43B5-8940-E15BD08BA00F}">
      <dgm:prSet/>
      <dgm:spPr/>
      <dgm:t>
        <a:bodyPr/>
        <a:lstStyle/>
        <a:p>
          <a:endParaRPr lang="en-US"/>
        </a:p>
      </dgm:t>
    </dgm:pt>
    <dgm:pt modelId="{D0132441-1559-4A5E-B584-BF0FAF3445AB}">
      <dgm:prSet phldr="0" custT="1"/>
      <dgm:spPr/>
      <dgm:t>
        <a:bodyPr/>
        <a:lstStyle/>
        <a:p>
          <a:pPr algn="l" rtl="0"/>
          <a:r>
            <a:rPr lang="en-US" sz="2400" b="0" kern="1200">
              <a:solidFill>
                <a:srgbClr val="000000"/>
              </a:solidFill>
              <a:latin typeface="Open Sans" pitchFamily="2" charset="0"/>
              <a:ea typeface="Open Sans" pitchFamily="2" charset="0"/>
              <a:cs typeface="Open Sans" pitchFamily="2" charset="0"/>
            </a:rPr>
            <a:t>Fill out the form and make a commitment to advocacy </a:t>
          </a:r>
          <a:r>
            <a:rPr lang="en-US" sz="2400" b="1" kern="1200">
              <a:solidFill>
                <a:srgbClr val="ED1944"/>
              </a:solidFill>
              <a:latin typeface="Open Sans" pitchFamily="2" charset="0"/>
              <a:ea typeface="Open Sans" pitchFamily="2" charset="0"/>
              <a:cs typeface="Open Sans" pitchFamily="2" charset="0"/>
            </a:rPr>
            <a:t>in 2025</a:t>
          </a:r>
        </a:p>
      </dgm:t>
    </dgm:pt>
    <dgm:pt modelId="{A70600BA-5F3E-4524-8BC3-84676B2501B1}" type="parTrans" cxnId="{01AABB7E-DAE3-497E-9ED9-529A283D641E}">
      <dgm:prSet/>
      <dgm:spPr/>
      <dgm:t>
        <a:bodyPr/>
        <a:lstStyle/>
        <a:p>
          <a:endParaRPr lang="en-US"/>
        </a:p>
      </dgm:t>
    </dgm:pt>
    <dgm:pt modelId="{FB246F0A-D5C9-4260-9C37-0D240E9540E8}" type="sibTrans" cxnId="{01AABB7E-DAE3-497E-9ED9-529A283D641E}">
      <dgm:prSet/>
      <dgm:spPr/>
      <dgm:t>
        <a:bodyPr/>
        <a:lstStyle/>
        <a:p>
          <a:endParaRPr lang="en-US"/>
        </a:p>
      </dgm:t>
    </dgm:pt>
    <dgm:pt modelId="{6520D9F7-8D2C-422A-8D21-79AE66A5F89D}">
      <dgm:prSet phldr="0" custT="1"/>
      <dgm:spPr/>
      <dgm:t>
        <a:bodyPr/>
        <a:lstStyle/>
        <a:p>
          <a:pPr>
            <a:buClrTx/>
            <a:buFont typeface="Arial" panose="020B0604020202020204" pitchFamily="34" charset="0"/>
            <a:buChar char="•"/>
          </a:pPr>
          <a:r>
            <a:rPr lang="en-US" sz="2400" b="0">
              <a:solidFill>
                <a:srgbClr val="000000"/>
              </a:solidFill>
              <a:latin typeface="Open Sans" pitchFamily="2" charset="0"/>
              <a:ea typeface="Open Sans" pitchFamily="2" charset="0"/>
              <a:cs typeface="Open Sans" pitchFamily="2" charset="0"/>
            </a:rPr>
            <a:t>You will receive a follow-up email with </a:t>
          </a:r>
          <a:r>
            <a:rPr lang="en-US" sz="2400">
              <a:solidFill>
                <a:srgbClr val="000000"/>
              </a:solidFill>
              <a:latin typeface="Open Sans" pitchFamily="2" charset="0"/>
              <a:ea typeface="Open Sans" pitchFamily="2" charset="0"/>
              <a:cs typeface="Open Sans" pitchFamily="2" charset="0"/>
            </a:rPr>
            <a:t>resources</a:t>
          </a:r>
          <a:endParaRPr lang="en-US" sz="2400" b="1">
            <a:solidFill>
              <a:schemeClr val="tx1"/>
            </a:solidFill>
            <a:latin typeface="Open Sans" pitchFamily="2" charset="0"/>
            <a:ea typeface="Open Sans" pitchFamily="2" charset="0"/>
            <a:cs typeface="Open Sans" pitchFamily="2" charset="0"/>
          </a:endParaRPr>
        </a:p>
      </dgm:t>
    </dgm:pt>
    <dgm:pt modelId="{15D98E2C-F6F4-4B8F-99F6-381ADDF5B94D}" type="parTrans" cxnId="{16E61B55-079E-44F3-BFAD-C6B728610B34}">
      <dgm:prSet/>
      <dgm:spPr/>
      <dgm:t>
        <a:bodyPr/>
        <a:lstStyle/>
        <a:p>
          <a:endParaRPr lang="en-US"/>
        </a:p>
      </dgm:t>
    </dgm:pt>
    <dgm:pt modelId="{ADEEA24C-6BA8-448C-81BC-EAF0F0D7C079}" type="sibTrans" cxnId="{16E61B55-079E-44F3-BFAD-C6B728610B34}">
      <dgm:prSet/>
      <dgm:spPr/>
      <dgm:t>
        <a:bodyPr/>
        <a:lstStyle/>
        <a:p>
          <a:endParaRPr lang="en-US"/>
        </a:p>
      </dgm:t>
    </dgm:pt>
    <dgm:pt modelId="{50D0068F-38C9-4CB9-872B-34C8DAD2F9A7}">
      <dgm:prSet phldr="0" custT="1"/>
      <dgm:spPr/>
      <dgm:t>
        <a:bodyPr/>
        <a:lstStyle/>
        <a:p>
          <a:pPr rtl="0"/>
          <a:r>
            <a:rPr lang="en-US" sz="2400" kern="1200">
              <a:latin typeface="Open Sans"/>
              <a:ea typeface="Open Sans"/>
              <a:cs typeface="Open Sans"/>
            </a:rPr>
            <a:t>We will </a:t>
          </a:r>
          <a:r>
            <a:rPr lang="en-US" sz="2400" b="1" kern="1200">
              <a:solidFill>
                <a:srgbClr val="ED1944"/>
              </a:solidFill>
              <a:latin typeface="Open Sans"/>
              <a:ea typeface="Open Sans"/>
              <a:cs typeface="Open Sans"/>
            </a:rPr>
            <a:t>share next steps as the campaign approaches</a:t>
          </a:r>
          <a:endParaRPr lang="en-US" sz="2400" b="0" kern="1200">
            <a:solidFill>
              <a:srgbClr val="ED1944"/>
            </a:solidFill>
            <a:latin typeface="Open Sans"/>
            <a:ea typeface="Open Sans"/>
            <a:cs typeface="Open Sans"/>
          </a:endParaRPr>
        </a:p>
      </dgm:t>
    </dgm:pt>
    <dgm:pt modelId="{D0ED6E7C-0C77-460A-948C-E3725EC2B4E5}" type="parTrans" cxnId="{FC9BC775-A585-4194-978D-067C3B4705F2}">
      <dgm:prSet/>
      <dgm:spPr/>
      <dgm:t>
        <a:bodyPr/>
        <a:lstStyle/>
        <a:p>
          <a:endParaRPr lang="en-US"/>
        </a:p>
      </dgm:t>
    </dgm:pt>
    <dgm:pt modelId="{F957993C-9C45-483F-9D02-AB4263EFAF47}" type="sibTrans" cxnId="{FC9BC775-A585-4194-978D-067C3B4705F2}">
      <dgm:prSet/>
      <dgm:spPr/>
      <dgm:t>
        <a:bodyPr/>
        <a:lstStyle/>
        <a:p>
          <a:endParaRPr lang="en-US"/>
        </a:p>
      </dgm:t>
    </dgm:pt>
    <dgm:pt modelId="{8DFFAF0E-7916-4673-8542-637E33885C1D}">
      <dgm:prSet phldr="0" custT="1"/>
      <dgm:spPr/>
      <dgm:t>
        <a:bodyPr/>
        <a:lstStyle/>
        <a:p>
          <a:pPr rtl="0"/>
          <a:r>
            <a:rPr lang="en-US" sz="2400" kern="1200">
              <a:latin typeface="Open Sans"/>
              <a:ea typeface="Open Sans"/>
              <a:cs typeface="Open Sans"/>
            </a:rPr>
            <a:t>Questions? Email us at </a:t>
          </a:r>
          <a:r>
            <a:rPr lang="en-US" sz="2400" kern="1200">
              <a:latin typeface="Open Sans"/>
              <a:ea typeface="Open Sans"/>
              <a:cs typeface="Open Sans"/>
              <a:hlinkClick xmlns:r="http://schemas.openxmlformats.org/officeDocument/2006/relationships" r:id="rId1"/>
            </a:rPr>
            <a:t>volunteer@results.org</a:t>
          </a:r>
          <a:endParaRPr lang="en-US" sz="2400" b="1" kern="1200">
            <a:solidFill>
              <a:schemeClr val="tx1"/>
            </a:solidFill>
            <a:latin typeface="Open Sans"/>
            <a:ea typeface="Open Sans"/>
            <a:cs typeface="Open Sans"/>
          </a:endParaRPr>
        </a:p>
      </dgm:t>
    </dgm:pt>
    <dgm:pt modelId="{87212623-1857-41CC-BA3F-609CBF0F59C2}" type="parTrans" cxnId="{349CC614-3252-49E5-B200-F776A982AFFF}">
      <dgm:prSet/>
      <dgm:spPr/>
      <dgm:t>
        <a:bodyPr/>
        <a:lstStyle/>
        <a:p>
          <a:endParaRPr lang="en-US"/>
        </a:p>
      </dgm:t>
    </dgm:pt>
    <dgm:pt modelId="{509D9C2C-B834-4FB4-B4CB-E9C4CDF5D17F}" type="sibTrans" cxnId="{349CC614-3252-49E5-B200-F776A982AFFF}">
      <dgm:prSet/>
      <dgm:spPr/>
      <dgm:t>
        <a:bodyPr/>
        <a:lstStyle/>
        <a:p>
          <a:endParaRPr lang="en-US"/>
        </a:p>
      </dgm:t>
    </dgm:pt>
    <dgm:pt modelId="{D7B9593C-BCF0-413A-A1CA-37C3B024C5DA}" type="pres">
      <dgm:prSet presAssocID="{27AD3475-B57E-47D9-B934-A302A4956F6E}" presName="linearFlow" presStyleCnt="0">
        <dgm:presLayoutVars>
          <dgm:dir/>
          <dgm:animLvl val="lvl"/>
          <dgm:resizeHandles val="exact"/>
        </dgm:presLayoutVars>
      </dgm:prSet>
      <dgm:spPr/>
    </dgm:pt>
    <dgm:pt modelId="{5A6D4F97-8952-4CD7-9F72-448EABF49CA3}" type="pres">
      <dgm:prSet presAssocID="{FE6BE3CF-78B6-4AF8-9A0A-340786142B1A}" presName="composite" presStyleCnt="0"/>
      <dgm:spPr/>
    </dgm:pt>
    <dgm:pt modelId="{1C0E1621-CD52-4D15-8C1D-AD74D50E298E}" type="pres">
      <dgm:prSet presAssocID="{FE6BE3CF-78B6-4AF8-9A0A-340786142B1A}" presName="parentText" presStyleLbl="alignNode1" presStyleIdx="0" presStyleCnt="3">
        <dgm:presLayoutVars>
          <dgm:chMax val="1"/>
          <dgm:bulletEnabled val="1"/>
        </dgm:presLayoutVars>
      </dgm:prSet>
      <dgm:spPr/>
    </dgm:pt>
    <dgm:pt modelId="{152F4D7A-5406-442B-BD00-392DE21E441D}" type="pres">
      <dgm:prSet presAssocID="{FE6BE3CF-78B6-4AF8-9A0A-340786142B1A}" presName="descendantText" presStyleLbl="alignAcc1" presStyleIdx="0" presStyleCnt="3" custScaleY="112288">
        <dgm:presLayoutVars>
          <dgm:bulletEnabled val="1"/>
        </dgm:presLayoutVars>
      </dgm:prSet>
      <dgm:spPr/>
    </dgm:pt>
    <dgm:pt modelId="{30FDB34F-2993-4A84-A366-FA8D57322F06}" type="pres">
      <dgm:prSet presAssocID="{CE67B404-7D9E-4657-802B-671E200253DE}" presName="sp" presStyleCnt="0"/>
      <dgm:spPr/>
    </dgm:pt>
    <dgm:pt modelId="{D22DDB01-8883-4E1F-8573-0A6B02AA36DD}" type="pres">
      <dgm:prSet presAssocID="{C619A90A-EA9F-4DC3-AE9E-752608A41A14}" presName="composite" presStyleCnt="0"/>
      <dgm:spPr/>
    </dgm:pt>
    <dgm:pt modelId="{10C9C05A-B9D2-45B7-8672-3894BA4F04F7}" type="pres">
      <dgm:prSet presAssocID="{C619A90A-EA9F-4DC3-AE9E-752608A41A14}" presName="parentText" presStyleLbl="alignNode1" presStyleIdx="1" presStyleCnt="3">
        <dgm:presLayoutVars>
          <dgm:chMax val="1"/>
          <dgm:bulletEnabled val="1"/>
        </dgm:presLayoutVars>
      </dgm:prSet>
      <dgm:spPr/>
    </dgm:pt>
    <dgm:pt modelId="{30841C3C-3310-4F6A-9B2E-D6674E91224C}" type="pres">
      <dgm:prSet presAssocID="{C619A90A-EA9F-4DC3-AE9E-752608A41A14}" presName="descendantText" presStyleLbl="alignAcc1" presStyleIdx="1" presStyleCnt="3" custScaleY="102809">
        <dgm:presLayoutVars>
          <dgm:bulletEnabled val="1"/>
        </dgm:presLayoutVars>
      </dgm:prSet>
      <dgm:spPr/>
    </dgm:pt>
    <dgm:pt modelId="{C0C07021-0D61-4598-BF83-03B743F99B9E}" type="pres">
      <dgm:prSet presAssocID="{9AE0BAF7-BDCE-4936-B547-399EB898EB7D}" presName="sp" presStyleCnt="0"/>
      <dgm:spPr/>
    </dgm:pt>
    <dgm:pt modelId="{834159F5-C943-45D7-A1B0-28ABF51619DF}" type="pres">
      <dgm:prSet presAssocID="{C9D83DA1-4FE8-4B6A-BEB9-25D59DADA9EC}" presName="composite" presStyleCnt="0"/>
      <dgm:spPr/>
    </dgm:pt>
    <dgm:pt modelId="{1416FA5F-400B-444A-8D9E-4D2A096B03E1}" type="pres">
      <dgm:prSet presAssocID="{C9D83DA1-4FE8-4B6A-BEB9-25D59DADA9EC}" presName="parentText" presStyleLbl="alignNode1" presStyleIdx="2" presStyleCnt="3">
        <dgm:presLayoutVars>
          <dgm:chMax val="1"/>
          <dgm:bulletEnabled val="1"/>
        </dgm:presLayoutVars>
      </dgm:prSet>
      <dgm:spPr/>
    </dgm:pt>
    <dgm:pt modelId="{3E0261ED-D2B6-4169-AD24-21680BE84BFB}" type="pres">
      <dgm:prSet presAssocID="{C9D83DA1-4FE8-4B6A-BEB9-25D59DADA9EC}" presName="descendantText" presStyleLbl="alignAcc1" presStyleIdx="2" presStyleCnt="3" custScaleY="178698">
        <dgm:presLayoutVars>
          <dgm:bulletEnabled val="1"/>
        </dgm:presLayoutVars>
      </dgm:prSet>
      <dgm:spPr/>
    </dgm:pt>
  </dgm:ptLst>
  <dgm:cxnLst>
    <dgm:cxn modelId="{6ED79302-087F-4CDF-95DF-8BC856ECA932}" type="presOf" srcId="{C9D83DA1-4FE8-4B6A-BEB9-25D59DADA9EC}" destId="{1416FA5F-400B-444A-8D9E-4D2A096B03E1}" srcOrd="0" destOrd="0" presId="urn:microsoft.com/office/officeart/2005/8/layout/chevron2"/>
    <dgm:cxn modelId="{D4736003-1310-44C4-A51D-CE19BC3BCB2C}" type="presOf" srcId="{27AD3475-B57E-47D9-B934-A302A4956F6E}" destId="{D7B9593C-BCF0-413A-A1CA-37C3B024C5DA}" srcOrd="0" destOrd="0" presId="urn:microsoft.com/office/officeart/2005/8/layout/chevron2"/>
    <dgm:cxn modelId="{349CC614-3252-49E5-B200-F776A982AFFF}" srcId="{C9D83DA1-4FE8-4B6A-BEB9-25D59DADA9EC}" destId="{8DFFAF0E-7916-4673-8542-637E33885C1D}" srcOrd="1" destOrd="0" parTransId="{87212623-1857-41CC-BA3F-609CBF0F59C2}" sibTransId="{509D9C2C-B834-4FB4-B4CB-E9C4CDF5D17F}"/>
    <dgm:cxn modelId="{5D8ACE46-A826-44C6-A90B-09246662A8A4}" type="presOf" srcId="{6520D9F7-8D2C-422A-8D21-79AE66A5F89D}" destId="{30841C3C-3310-4F6A-9B2E-D6674E91224C}" srcOrd="0" destOrd="0" presId="urn:microsoft.com/office/officeart/2005/8/layout/chevron2"/>
    <dgm:cxn modelId="{DF072267-7F02-4B30-8039-E9B21635095D}" type="presOf" srcId="{D0132441-1559-4A5E-B584-BF0FAF3445AB}" destId="{152F4D7A-5406-442B-BD00-392DE21E441D}" srcOrd="0" destOrd="0" presId="urn:microsoft.com/office/officeart/2005/8/layout/chevron2"/>
    <dgm:cxn modelId="{972F7E4A-1CE7-48D4-8A19-A97AEE0AC1C7}" type="presOf" srcId="{FE6BE3CF-78B6-4AF8-9A0A-340786142B1A}" destId="{1C0E1621-CD52-4D15-8C1D-AD74D50E298E}" srcOrd="0" destOrd="0" presId="urn:microsoft.com/office/officeart/2005/8/layout/chevron2"/>
    <dgm:cxn modelId="{5C307872-DDEB-4AD6-823C-6020CBF29627}" type="presOf" srcId="{8DFFAF0E-7916-4673-8542-637E33885C1D}" destId="{3E0261ED-D2B6-4169-AD24-21680BE84BFB}" srcOrd="0" destOrd="1" presId="urn:microsoft.com/office/officeart/2005/8/layout/chevron2"/>
    <dgm:cxn modelId="{0EF4A374-770C-44C6-B5E1-220FF01DAE7A}" srcId="{27AD3475-B57E-47D9-B934-A302A4956F6E}" destId="{FE6BE3CF-78B6-4AF8-9A0A-340786142B1A}" srcOrd="0" destOrd="0" parTransId="{6A2D290C-5112-4014-B111-8FAFAD1CDDC9}" sibTransId="{CE67B404-7D9E-4657-802B-671E200253DE}"/>
    <dgm:cxn modelId="{16E61B55-079E-44F3-BFAD-C6B728610B34}" srcId="{C619A90A-EA9F-4DC3-AE9E-752608A41A14}" destId="{6520D9F7-8D2C-422A-8D21-79AE66A5F89D}" srcOrd="0" destOrd="0" parTransId="{15D98E2C-F6F4-4B8F-99F6-381ADDF5B94D}" sibTransId="{ADEEA24C-6BA8-448C-81BC-EAF0F0D7C079}"/>
    <dgm:cxn modelId="{FC9BC775-A585-4194-978D-067C3B4705F2}" srcId="{C9D83DA1-4FE8-4B6A-BEB9-25D59DADA9EC}" destId="{50D0068F-38C9-4CB9-872B-34C8DAD2F9A7}" srcOrd="0" destOrd="0" parTransId="{D0ED6E7C-0C77-460A-948C-E3725EC2B4E5}" sibTransId="{F957993C-9C45-483F-9D02-AB4263EFAF47}"/>
    <dgm:cxn modelId="{01AABB7E-DAE3-497E-9ED9-529A283D641E}" srcId="{FE6BE3CF-78B6-4AF8-9A0A-340786142B1A}" destId="{D0132441-1559-4A5E-B584-BF0FAF3445AB}" srcOrd="0" destOrd="0" parTransId="{A70600BA-5F3E-4524-8BC3-84676B2501B1}" sibTransId="{FB246F0A-D5C9-4260-9C37-0D240E9540E8}"/>
    <dgm:cxn modelId="{C80EE0BF-FD7A-472D-AF51-491005D2C193}" type="presOf" srcId="{50D0068F-38C9-4CB9-872B-34C8DAD2F9A7}" destId="{3E0261ED-D2B6-4169-AD24-21680BE84BFB}" srcOrd="0" destOrd="0" presId="urn:microsoft.com/office/officeart/2005/8/layout/chevron2"/>
    <dgm:cxn modelId="{C379C5DB-DBC8-4402-91AE-02C1719EBCD2}" srcId="{27AD3475-B57E-47D9-B934-A302A4956F6E}" destId="{C619A90A-EA9F-4DC3-AE9E-752608A41A14}" srcOrd="1" destOrd="0" parTransId="{B9833E59-DA86-48F6-98D9-7D5FE0019002}" sibTransId="{9AE0BAF7-BDCE-4936-B547-399EB898EB7D}"/>
    <dgm:cxn modelId="{DE03B1E6-954E-43AA-979A-A89F1783BA37}" type="presOf" srcId="{C619A90A-EA9F-4DC3-AE9E-752608A41A14}" destId="{10C9C05A-B9D2-45B7-8672-3894BA4F04F7}" srcOrd="0" destOrd="0" presId="urn:microsoft.com/office/officeart/2005/8/layout/chevron2"/>
    <dgm:cxn modelId="{0DD11CF8-653C-43B5-8940-E15BD08BA00F}" srcId="{27AD3475-B57E-47D9-B934-A302A4956F6E}" destId="{C9D83DA1-4FE8-4B6A-BEB9-25D59DADA9EC}" srcOrd="2" destOrd="0" parTransId="{B30A51E9-BD64-4A65-8968-4ABEA691280A}" sibTransId="{B6E63FE6-0720-4B63-B801-70A923998CF6}"/>
    <dgm:cxn modelId="{F841321B-238D-4ECE-9235-571CC9845E19}" type="presParOf" srcId="{D7B9593C-BCF0-413A-A1CA-37C3B024C5DA}" destId="{5A6D4F97-8952-4CD7-9F72-448EABF49CA3}" srcOrd="0" destOrd="0" presId="urn:microsoft.com/office/officeart/2005/8/layout/chevron2"/>
    <dgm:cxn modelId="{6FEB4352-9446-4812-AA61-5020A0CC25D2}" type="presParOf" srcId="{5A6D4F97-8952-4CD7-9F72-448EABF49CA3}" destId="{1C0E1621-CD52-4D15-8C1D-AD74D50E298E}" srcOrd="0" destOrd="0" presId="urn:microsoft.com/office/officeart/2005/8/layout/chevron2"/>
    <dgm:cxn modelId="{718FF9D3-A986-4FE6-A724-D6CD3155A67C}" type="presParOf" srcId="{5A6D4F97-8952-4CD7-9F72-448EABF49CA3}" destId="{152F4D7A-5406-442B-BD00-392DE21E441D}" srcOrd="1" destOrd="0" presId="urn:microsoft.com/office/officeart/2005/8/layout/chevron2"/>
    <dgm:cxn modelId="{816F8029-369C-4001-8857-19B437CDE6D7}" type="presParOf" srcId="{D7B9593C-BCF0-413A-A1CA-37C3B024C5DA}" destId="{30FDB34F-2993-4A84-A366-FA8D57322F06}" srcOrd="1" destOrd="0" presId="urn:microsoft.com/office/officeart/2005/8/layout/chevron2"/>
    <dgm:cxn modelId="{6A4A945A-FA08-4F2A-8EDD-F51309A35FC3}" type="presParOf" srcId="{D7B9593C-BCF0-413A-A1CA-37C3B024C5DA}" destId="{D22DDB01-8883-4E1F-8573-0A6B02AA36DD}" srcOrd="2" destOrd="0" presId="urn:microsoft.com/office/officeart/2005/8/layout/chevron2"/>
    <dgm:cxn modelId="{2820FB6E-3FDB-4D8A-A725-951F0E2A2A55}" type="presParOf" srcId="{D22DDB01-8883-4E1F-8573-0A6B02AA36DD}" destId="{10C9C05A-B9D2-45B7-8672-3894BA4F04F7}" srcOrd="0" destOrd="0" presId="urn:microsoft.com/office/officeart/2005/8/layout/chevron2"/>
    <dgm:cxn modelId="{0F316172-3E9F-4AEA-9DAF-FF8D012D9B75}" type="presParOf" srcId="{D22DDB01-8883-4E1F-8573-0A6B02AA36DD}" destId="{30841C3C-3310-4F6A-9B2E-D6674E91224C}" srcOrd="1" destOrd="0" presId="urn:microsoft.com/office/officeart/2005/8/layout/chevron2"/>
    <dgm:cxn modelId="{4520509A-335F-4C51-B4BC-035DE4DFE8B0}" type="presParOf" srcId="{D7B9593C-BCF0-413A-A1CA-37C3B024C5DA}" destId="{C0C07021-0D61-4598-BF83-03B743F99B9E}" srcOrd="3" destOrd="0" presId="urn:microsoft.com/office/officeart/2005/8/layout/chevron2"/>
    <dgm:cxn modelId="{B88E6E62-BAAC-4453-9580-D571303DCBB3}" type="presParOf" srcId="{D7B9593C-BCF0-413A-A1CA-37C3B024C5DA}" destId="{834159F5-C943-45D7-A1B0-28ABF51619DF}" srcOrd="4" destOrd="0" presId="urn:microsoft.com/office/officeart/2005/8/layout/chevron2"/>
    <dgm:cxn modelId="{D2E97065-9490-4322-A69B-3C6967EE58C6}" type="presParOf" srcId="{834159F5-C943-45D7-A1B0-28ABF51619DF}" destId="{1416FA5F-400B-444A-8D9E-4D2A096B03E1}" srcOrd="0" destOrd="0" presId="urn:microsoft.com/office/officeart/2005/8/layout/chevron2"/>
    <dgm:cxn modelId="{81B48650-0652-4996-96A9-3725E2A92BE0}" type="presParOf" srcId="{834159F5-C943-45D7-A1B0-28ABF51619DF}" destId="{3E0261ED-D2B6-4169-AD24-21680BE84BF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E1621-CD52-4D15-8C1D-AD74D50E298E}">
      <dsp:nvSpPr>
        <dsp:cNvPr id="0" name=""/>
        <dsp:cNvSpPr/>
      </dsp:nvSpPr>
      <dsp:spPr>
        <a:xfrm rot="5400000">
          <a:off x="-185655" y="238222"/>
          <a:ext cx="1237703" cy="8663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b="1" kern="1200">
              <a:solidFill>
                <a:schemeClr val="tx1"/>
              </a:solidFill>
              <a:latin typeface="Open Sans"/>
              <a:ea typeface="Open Sans"/>
              <a:cs typeface="Open Sans"/>
            </a:rPr>
            <a:t>Step 1</a:t>
          </a:r>
        </a:p>
      </dsp:txBody>
      <dsp:txXfrm rot="-5400000">
        <a:off x="1" y="485762"/>
        <a:ext cx="866392" cy="371311"/>
      </dsp:txXfrm>
    </dsp:sp>
    <dsp:sp modelId="{152F4D7A-5406-442B-BD00-392DE21E441D}">
      <dsp:nvSpPr>
        <dsp:cNvPr id="0" name=""/>
        <dsp:cNvSpPr/>
      </dsp:nvSpPr>
      <dsp:spPr>
        <a:xfrm rot="5400000">
          <a:off x="3961839" y="-3092334"/>
          <a:ext cx="903840" cy="70947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0" kern="1200">
              <a:solidFill>
                <a:srgbClr val="000000"/>
              </a:solidFill>
              <a:latin typeface="Open Sans" pitchFamily="2" charset="0"/>
              <a:ea typeface="Open Sans" pitchFamily="2" charset="0"/>
              <a:cs typeface="Open Sans" pitchFamily="2" charset="0"/>
            </a:rPr>
            <a:t>Fill out the form and make a commitment to advocacy </a:t>
          </a:r>
          <a:r>
            <a:rPr lang="en-US" sz="2400" b="1" kern="1200">
              <a:solidFill>
                <a:srgbClr val="ED1944"/>
              </a:solidFill>
              <a:latin typeface="Open Sans" pitchFamily="2" charset="0"/>
              <a:ea typeface="Open Sans" pitchFamily="2" charset="0"/>
              <a:cs typeface="Open Sans" pitchFamily="2" charset="0"/>
            </a:rPr>
            <a:t>in 2025</a:t>
          </a:r>
        </a:p>
      </dsp:txBody>
      <dsp:txXfrm rot="-5400000">
        <a:off x="866393" y="47234"/>
        <a:ext cx="7050611" cy="815596"/>
      </dsp:txXfrm>
    </dsp:sp>
    <dsp:sp modelId="{10C9C05A-B9D2-45B7-8672-3894BA4F04F7}">
      <dsp:nvSpPr>
        <dsp:cNvPr id="0" name=""/>
        <dsp:cNvSpPr/>
      </dsp:nvSpPr>
      <dsp:spPr>
        <a:xfrm rot="5400000">
          <a:off x="-185655" y="1310059"/>
          <a:ext cx="1237703" cy="8663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b="1" kern="1200">
              <a:solidFill>
                <a:schemeClr val="tx1"/>
              </a:solidFill>
              <a:latin typeface="Open Sans"/>
              <a:ea typeface="Open Sans"/>
              <a:cs typeface="Open Sans"/>
            </a:rPr>
            <a:t>Step 2</a:t>
          </a:r>
        </a:p>
      </dsp:txBody>
      <dsp:txXfrm rot="-5400000">
        <a:off x="1" y="1557599"/>
        <a:ext cx="866392" cy="371311"/>
      </dsp:txXfrm>
    </dsp:sp>
    <dsp:sp modelId="{30841C3C-3310-4F6A-9B2E-D6674E91224C}">
      <dsp:nvSpPr>
        <dsp:cNvPr id="0" name=""/>
        <dsp:cNvSpPr/>
      </dsp:nvSpPr>
      <dsp:spPr>
        <a:xfrm rot="5400000">
          <a:off x="4000206" y="-2020709"/>
          <a:ext cx="827105" cy="70947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lrTx/>
            <a:buFont typeface="Arial" panose="020B0604020202020204" pitchFamily="34" charset="0"/>
            <a:buChar char="•"/>
          </a:pPr>
          <a:r>
            <a:rPr lang="en-US" sz="2400" b="0" kern="1200">
              <a:solidFill>
                <a:srgbClr val="000000"/>
              </a:solidFill>
              <a:latin typeface="Open Sans" pitchFamily="2" charset="0"/>
              <a:ea typeface="Open Sans" pitchFamily="2" charset="0"/>
              <a:cs typeface="Open Sans" pitchFamily="2" charset="0"/>
            </a:rPr>
            <a:t>You will receive a follow-up email with </a:t>
          </a:r>
          <a:r>
            <a:rPr lang="en-US" sz="2400" kern="1200">
              <a:solidFill>
                <a:srgbClr val="000000"/>
              </a:solidFill>
              <a:latin typeface="Open Sans" pitchFamily="2" charset="0"/>
              <a:ea typeface="Open Sans" pitchFamily="2" charset="0"/>
              <a:cs typeface="Open Sans" pitchFamily="2" charset="0"/>
            </a:rPr>
            <a:t>resources</a:t>
          </a:r>
          <a:endParaRPr lang="en-US" sz="2400" b="1" kern="1200">
            <a:solidFill>
              <a:schemeClr val="tx1"/>
            </a:solidFill>
            <a:latin typeface="Open Sans" pitchFamily="2" charset="0"/>
            <a:ea typeface="Open Sans" pitchFamily="2" charset="0"/>
            <a:cs typeface="Open Sans" pitchFamily="2" charset="0"/>
          </a:endParaRPr>
        </a:p>
      </dsp:txBody>
      <dsp:txXfrm rot="-5400000">
        <a:off x="866392" y="1153481"/>
        <a:ext cx="7054357" cy="746353"/>
      </dsp:txXfrm>
    </dsp:sp>
    <dsp:sp modelId="{1416FA5F-400B-444A-8D9E-4D2A096B03E1}">
      <dsp:nvSpPr>
        <dsp:cNvPr id="0" name=""/>
        <dsp:cNvSpPr/>
      </dsp:nvSpPr>
      <dsp:spPr>
        <a:xfrm rot="5400000">
          <a:off x="-185655" y="2687161"/>
          <a:ext cx="1237703" cy="8663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b="1" kern="1200">
              <a:solidFill>
                <a:schemeClr val="tx1"/>
              </a:solidFill>
              <a:latin typeface="Open Sans"/>
              <a:ea typeface="Open Sans"/>
              <a:cs typeface="Open Sans"/>
            </a:rPr>
            <a:t>Step 3</a:t>
          </a:r>
        </a:p>
      </dsp:txBody>
      <dsp:txXfrm rot="-5400000">
        <a:off x="1" y="2934701"/>
        <a:ext cx="866392" cy="371311"/>
      </dsp:txXfrm>
    </dsp:sp>
    <dsp:sp modelId="{3E0261ED-D2B6-4169-AD24-21680BE84BFB}">
      <dsp:nvSpPr>
        <dsp:cNvPr id="0" name=""/>
        <dsp:cNvSpPr/>
      </dsp:nvSpPr>
      <dsp:spPr>
        <a:xfrm rot="5400000">
          <a:off x="3694940" y="-643606"/>
          <a:ext cx="1437638" cy="70947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a:latin typeface="Open Sans"/>
              <a:ea typeface="Open Sans"/>
              <a:cs typeface="Open Sans"/>
            </a:rPr>
            <a:t>We will </a:t>
          </a:r>
          <a:r>
            <a:rPr lang="en-US" sz="2400" b="1" kern="1200">
              <a:solidFill>
                <a:srgbClr val="ED1944"/>
              </a:solidFill>
              <a:latin typeface="Open Sans"/>
              <a:ea typeface="Open Sans"/>
              <a:cs typeface="Open Sans"/>
            </a:rPr>
            <a:t>share next steps as the campaign approaches</a:t>
          </a:r>
          <a:endParaRPr lang="en-US" sz="2400" b="0" kern="1200">
            <a:solidFill>
              <a:srgbClr val="ED1944"/>
            </a:solidFill>
            <a:latin typeface="Open Sans"/>
            <a:ea typeface="Open Sans"/>
            <a:cs typeface="Open Sans"/>
          </a:endParaRPr>
        </a:p>
        <a:p>
          <a:pPr marL="228600" lvl="1" indent="-228600" algn="l" defTabSz="1066800" rtl="0">
            <a:lnSpc>
              <a:spcPct val="90000"/>
            </a:lnSpc>
            <a:spcBef>
              <a:spcPct val="0"/>
            </a:spcBef>
            <a:spcAft>
              <a:spcPct val="15000"/>
            </a:spcAft>
            <a:buChar char="•"/>
          </a:pPr>
          <a:r>
            <a:rPr lang="en-US" sz="2400" kern="1200">
              <a:latin typeface="Open Sans"/>
              <a:ea typeface="Open Sans"/>
              <a:cs typeface="Open Sans"/>
            </a:rPr>
            <a:t>Questions? Email us at </a:t>
          </a:r>
          <a:r>
            <a:rPr lang="en-US" sz="2400" kern="1200">
              <a:latin typeface="Open Sans"/>
              <a:ea typeface="Open Sans"/>
              <a:cs typeface="Open Sans"/>
              <a:hlinkClick xmlns:r="http://schemas.openxmlformats.org/officeDocument/2006/relationships" r:id="rId1"/>
            </a:rPr>
            <a:t>volunteer@results.org</a:t>
          </a:r>
          <a:endParaRPr lang="en-US" sz="2400" b="1" kern="1200">
            <a:solidFill>
              <a:schemeClr val="tx1"/>
            </a:solidFill>
            <a:latin typeface="Open Sans"/>
            <a:ea typeface="Open Sans"/>
            <a:cs typeface="Open Sans"/>
          </a:endParaRPr>
        </a:p>
      </dsp:txBody>
      <dsp:txXfrm rot="-5400000">
        <a:off x="866393" y="2255121"/>
        <a:ext cx="7024553" cy="12972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26610F-83DF-79F9-33F8-46A2BEFDD1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100">
              <a:latin typeface="Open Sans" pitchFamily="2" charset="0"/>
              <a:ea typeface="Open Sans" pitchFamily="2" charset="0"/>
              <a:cs typeface="Open Sans" pitchFamily="2" charset="0"/>
            </a:endParaRPr>
          </a:p>
        </p:txBody>
      </p:sp>
      <p:sp>
        <p:nvSpPr>
          <p:cNvPr id="3" name="Date Placeholder 2">
            <a:extLst>
              <a:ext uri="{FF2B5EF4-FFF2-40B4-BE49-F238E27FC236}">
                <a16:creationId xmlns:a16="http://schemas.microsoft.com/office/drawing/2014/main" id="{45DFA258-7F9E-BE1E-1118-E87B800D0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1EB9-D398-4211-83C1-954D64E76C65}" type="datetimeFigureOut">
              <a:rPr lang="en-US" sz="1100" smtClean="0">
                <a:latin typeface="Open Sans" pitchFamily="2" charset="0"/>
                <a:ea typeface="Open Sans" pitchFamily="2" charset="0"/>
                <a:cs typeface="Open Sans" pitchFamily="2" charset="0"/>
              </a:rPr>
              <a:t>11/15/2024</a:t>
            </a:fld>
            <a:endParaRPr lang="en-US" sz="1100">
              <a:latin typeface="Open Sans" pitchFamily="2" charset="0"/>
              <a:ea typeface="Open Sans" pitchFamily="2" charset="0"/>
              <a:cs typeface="Open Sans" pitchFamily="2" charset="0"/>
            </a:endParaRPr>
          </a:p>
        </p:txBody>
      </p:sp>
      <p:sp>
        <p:nvSpPr>
          <p:cNvPr id="4" name="Footer Placeholder 3">
            <a:extLst>
              <a:ext uri="{FF2B5EF4-FFF2-40B4-BE49-F238E27FC236}">
                <a16:creationId xmlns:a16="http://schemas.microsoft.com/office/drawing/2014/main" id="{8E3DC261-2270-4A5F-EBF0-2DC5765E8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100">
              <a:latin typeface="Open Sans" pitchFamily="2" charset="0"/>
              <a:ea typeface="Open Sans" pitchFamily="2" charset="0"/>
              <a:cs typeface="Open Sans" pitchFamily="2" charset="0"/>
            </a:endParaRPr>
          </a:p>
        </p:txBody>
      </p:sp>
      <p:sp>
        <p:nvSpPr>
          <p:cNvPr id="5" name="Slide Number Placeholder 4">
            <a:extLst>
              <a:ext uri="{FF2B5EF4-FFF2-40B4-BE49-F238E27FC236}">
                <a16:creationId xmlns:a16="http://schemas.microsoft.com/office/drawing/2014/main" id="{D5F231E1-DD42-1C9F-769D-32AA00489A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A56921-9A57-45F4-918A-4251053F4824}" type="slidenum">
              <a:rPr lang="en-US" sz="1100" smtClean="0">
                <a:latin typeface="Open Sans" pitchFamily="2" charset="0"/>
                <a:ea typeface="Open Sans" pitchFamily="2" charset="0"/>
                <a:cs typeface="Open Sans" pitchFamily="2" charset="0"/>
              </a:rPr>
              <a:t>‹#›</a:t>
            </a:fld>
            <a:endParaRPr lang="en-US" sz="110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23259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Open Sans" pitchFamily="2" charset="0"/>
                <a:ea typeface="Open Sans" pitchFamily="2" charset="0"/>
                <a:cs typeface="Open Sans"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Open Sans" pitchFamily="2" charset="0"/>
                <a:ea typeface="Open Sans" pitchFamily="2" charset="0"/>
                <a:cs typeface="Open Sans" pitchFamily="2" charset="0"/>
              </a:defRPr>
            </a:lvl1pPr>
          </a:lstStyle>
          <a:p>
            <a:fld id="{36BD4AF3-D86E-456E-B40B-702753F85C4E}" type="datetimeFigureOut">
              <a:rPr lang="en-US" smtClean="0"/>
              <a:pPr/>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Open Sans" pitchFamily="2" charset="0"/>
                <a:ea typeface="Open Sans" pitchFamily="2" charset="0"/>
                <a:cs typeface="Open Sans"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Open Sans" pitchFamily="2" charset="0"/>
                <a:ea typeface="Open Sans" pitchFamily="2" charset="0"/>
                <a:cs typeface="Open Sans" pitchFamily="2" charset="0"/>
              </a:defRPr>
            </a:lvl1pPr>
          </a:lstStyle>
          <a:p>
            <a:fld id="{E1A05357-FEDC-42A6-A9AA-A177021FF7C8}" type="slidenum">
              <a:rPr lang="en-US" smtClean="0"/>
              <a:pPr/>
              <a:t>‹#›</a:t>
            </a:fld>
            <a:endParaRPr lang="en-US"/>
          </a:p>
        </p:txBody>
      </p:sp>
    </p:spTree>
    <p:extLst>
      <p:ext uri="{BB962C8B-B14F-4D97-AF65-F5344CB8AC3E}">
        <p14:creationId xmlns:p14="http://schemas.microsoft.com/office/powerpoint/2010/main" val="326257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itchFamily="2" charset="0"/>
        <a:ea typeface="Open Sans" pitchFamily="2" charset="0"/>
        <a:cs typeface="Open Sans" pitchFamily="2" charset="0"/>
      </a:defRPr>
    </a:lvl1pPr>
    <a:lvl2pPr marL="457200" algn="l" defTabSz="914400" rtl="0" eaLnBrk="1" latinLnBrk="0" hangingPunct="1">
      <a:defRPr sz="1200" kern="1200">
        <a:solidFill>
          <a:schemeClr val="tx1"/>
        </a:solidFill>
        <a:latin typeface="Open Sans" pitchFamily="2" charset="0"/>
        <a:ea typeface="Open Sans" pitchFamily="2" charset="0"/>
        <a:cs typeface="Open Sans" pitchFamily="2" charset="0"/>
      </a:defRPr>
    </a:lvl2pPr>
    <a:lvl3pPr marL="914400" algn="l" defTabSz="914400" rtl="0" eaLnBrk="1" latinLnBrk="0" hangingPunct="1">
      <a:defRPr sz="1200" kern="1200">
        <a:solidFill>
          <a:schemeClr val="tx1"/>
        </a:solidFill>
        <a:latin typeface="Open Sans" pitchFamily="2" charset="0"/>
        <a:ea typeface="Open Sans" pitchFamily="2" charset="0"/>
        <a:cs typeface="Open Sans" pitchFamily="2" charset="0"/>
      </a:defRPr>
    </a:lvl3pPr>
    <a:lvl4pPr marL="1371600" algn="l" defTabSz="914400" rtl="0" eaLnBrk="1" latinLnBrk="0" hangingPunct="1">
      <a:defRPr sz="1200" kern="1200">
        <a:solidFill>
          <a:schemeClr val="tx1"/>
        </a:solidFill>
        <a:latin typeface="Open Sans" pitchFamily="2" charset="0"/>
        <a:ea typeface="Open Sans" pitchFamily="2" charset="0"/>
        <a:cs typeface="Open Sans" pitchFamily="2" charset="0"/>
      </a:defRPr>
    </a:lvl4pPr>
    <a:lvl5pPr marL="1828800" algn="l" defTabSz="914400" rtl="0" eaLnBrk="1" latinLnBrk="0" hangingPunct="1">
      <a:defRPr sz="1200" kern="1200">
        <a:solidFill>
          <a:schemeClr val="tx1"/>
        </a:solidFill>
        <a:latin typeface="Open Sans" pitchFamily="2" charset="0"/>
        <a:ea typeface="Open Sans" pitchFamily="2" charset="0"/>
        <a:cs typeface="Open San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1</a:t>
            </a:fld>
            <a:endParaRPr lang="en-US"/>
          </a:p>
        </p:txBody>
      </p:sp>
    </p:spTree>
    <p:extLst>
      <p:ext uri="{BB962C8B-B14F-4D97-AF65-F5344CB8AC3E}">
        <p14:creationId xmlns:p14="http://schemas.microsoft.com/office/powerpoint/2010/main" val="295145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A7BDF2-4A34-4B27-8FB8-A1399C1844FC}" type="slidenum">
              <a:rPr lang="en-US" smtClean="0"/>
              <a:t>14</a:t>
            </a:fld>
            <a:endParaRPr lang="en-US"/>
          </a:p>
        </p:txBody>
      </p:sp>
    </p:spTree>
    <p:extLst>
      <p:ext uri="{BB962C8B-B14F-4D97-AF65-F5344CB8AC3E}">
        <p14:creationId xmlns:p14="http://schemas.microsoft.com/office/powerpoint/2010/main" val="3628949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CB206-0E76-37B7-F288-72DEE67F3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4CC84-8CB3-1B38-0222-2E87967DAA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6BCC6-898F-2F79-8B0A-CBC326E98FD2}"/>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D36B3300-B8C1-9C5A-5D5C-EEB8D5DB970D}"/>
              </a:ext>
            </a:extLst>
          </p:cNvPr>
          <p:cNvSpPr>
            <a:spLocks noGrp="1"/>
          </p:cNvSpPr>
          <p:nvPr>
            <p:ph type="sldNum" sz="quarter" idx="5"/>
          </p:nvPr>
        </p:nvSpPr>
        <p:spPr/>
        <p:txBody>
          <a:bodyPr/>
          <a:lstStyle/>
          <a:p>
            <a:fld id="{C5EB412F-BD62-4D23-A74D-7CDB5EF1780C}" type="slidenum">
              <a:rPr lang="en-US" smtClean="0"/>
              <a:t>15</a:t>
            </a:fld>
            <a:endParaRPr lang="en-US"/>
          </a:p>
        </p:txBody>
      </p:sp>
    </p:spTree>
    <p:extLst>
      <p:ext uri="{BB962C8B-B14F-4D97-AF65-F5344CB8AC3E}">
        <p14:creationId xmlns:p14="http://schemas.microsoft.com/office/powerpoint/2010/main" val="3069919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21</a:t>
            </a:fld>
            <a:endParaRPr lang="en-US"/>
          </a:p>
        </p:txBody>
      </p:sp>
    </p:spTree>
    <p:extLst>
      <p:ext uri="{BB962C8B-B14F-4D97-AF65-F5344CB8AC3E}">
        <p14:creationId xmlns:p14="http://schemas.microsoft.com/office/powerpoint/2010/main" val="227569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22</a:t>
            </a:fld>
            <a:endParaRPr lang="en-US"/>
          </a:p>
        </p:txBody>
      </p:sp>
    </p:spTree>
    <p:extLst>
      <p:ext uri="{BB962C8B-B14F-4D97-AF65-F5344CB8AC3E}">
        <p14:creationId xmlns:p14="http://schemas.microsoft.com/office/powerpoint/2010/main" val="3724998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23</a:t>
            </a:fld>
            <a:endParaRPr lang="en-US"/>
          </a:p>
        </p:txBody>
      </p:sp>
    </p:spTree>
    <p:extLst>
      <p:ext uri="{BB962C8B-B14F-4D97-AF65-F5344CB8AC3E}">
        <p14:creationId xmlns:p14="http://schemas.microsoft.com/office/powerpoint/2010/main" val="3076776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24</a:t>
            </a:fld>
            <a:endParaRPr lang="en-US"/>
          </a:p>
        </p:txBody>
      </p:sp>
    </p:spTree>
    <p:extLst>
      <p:ext uri="{BB962C8B-B14F-4D97-AF65-F5344CB8AC3E}">
        <p14:creationId xmlns:p14="http://schemas.microsoft.com/office/powerpoint/2010/main" val="1779516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A7BDF2-4A34-4B27-8FB8-A1399C1844FC}" type="slidenum">
              <a:rPr lang="en-US" smtClean="0"/>
              <a:t>25</a:t>
            </a:fld>
            <a:endParaRPr lang="en-US"/>
          </a:p>
        </p:txBody>
      </p:sp>
    </p:spTree>
    <p:extLst>
      <p:ext uri="{BB962C8B-B14F-4D97-AF65-F5344CB8AC3E}">
        <p14:creationId xmlns:p14="http://schemas.microsoft.com/office/powerpoint/2010/main" val="3982275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A7BDF2-4A34-4B27-8FB8-A1399C1844FC}" type="slidenum">
              <a:rPr lang="en-US" smtClean="0"/>
              <a:t>27</a:t>
            </a:fld>
            <a:endParaRPr lang="en-US"/>
          </a:p>
        </p:txBody>
      </p:sp>
    </p:spTree>
    <p:extLst>
      <p:ext uri="{BB962C8B-B14F-4D97-AF65-F5344CB8AC3E}">
        <p14:creationId xmlns:p14="http://schemas.microsoft.com/office/powerpoint/2010/main" val="1664731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A7BDF2-4A34-4B27-8FB8-A1399C1844FC}" type="slidenum">
              <a:rPr lang="en-US" smtClean="0"/>
              <a:t>30</a:t>
            </a:fld>
            <a:endParaRPr lang="en-US"/>
          </a:p>
        </p:txBody>
      </p:sp>
    </p:spTree>
    <p:extLst>
      <p:ext uri="{BB962C8B-B14F-4D97-AF65-F5344CB8AC3E}">
        <p14:creationId xmlns:p14="http://schemas.microsoft.com/office/powerpoint/2010/main" val="1815870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32</a:t>
            </a:fld>
            <a:endParaRPr lang="en-US"/>
          </a:p>
        </p:txBody>
      </p:sp>
    </p:spTree>
    <p:extLst>
      <p:ext uri="{BB962C8B-B14F-4D97-AF65-F5344CB8AC3E}">
        <p14:creationId xmlns:p14="http://schemas.microsoft.com/office/powerpoint/2010/main" val="2537741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C0A012-6833-4702-861A-20C31DE991F6}" type="slidenum">
              <a:rPr lang="en-US" smtClean="0"/>
              <a:t>3</a:t>
            </a:fld>
            <a:endParaRPr lang="en-US"/>
          </a:p>
        </p:txBody>
      </p:sp>
    </p:spTree>
    <p:extLst>
      <p:ext uri="{BB962C8B-B14F-4D97-AF65-F5344CB8AC3E}">
        <p14:creationId xmlns:p14="http://schemas.microsoft.com/office/powerpoint/2010/main" val="3903337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34</a:t>
            </a:fld>
            <a:endParaRPr lang="en-US"/>
          </a:p>
        </p:txBody>
      </p:sp>
    </p:spTree>
    <p:extLst>
      <p:ext uri="{BB962C8B-B14F-4D97-AF65-F5344CB8AC3E}">
        <p14:creationId xmlns:p14="http://schemas.microsoft.com/office/powerpoint/2010/main" val="341134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4</a:t>
            </a:fld>
            <a:endParaRPr lang="en-US"/>
          </a:p>
        </p:txBody>
      </p:sp>
    </p:spTree>
    <p:extLst>
      <p:ext uri="{BB962C8B-B14F-4D97-AF65-F5344CB8AC3E}">
        <p14:creationId xmlns:p14="http://schemas.microsoft.com/office/powerpoint/2010/main" val="915372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6855B-315E-5E66-69FE-7E0DF122E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DEB26-DE38-9976-51D8-746E9915A6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96252-5213-EAD6-4DE2-57DC063DB2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23C24B-DD76-6339-0B1E-CF133CA2C8F0}"/>
              </a:ext>
            </a:extLst>
          </p:cNvPr>
          <p:cNvSpPr>
            <a:spLocks noGrp="1"/>
          </p:cNvSpPr>
          <p:nvPr>
            <p:ph type="sldNum" sz="quarter" idx="5"/>
          </p:nvPr>
        </p:nvSpPr>
        <p:spPr/>
        <p:txBody>
          <a:bodyPr/>
          <a:lstStyle/>
          <a:p>
            <a:fld id="{F2A7BDF2-4A34-4B27-8FB8-A1399C1844FC}" type="slidenum">
              <a:rPr lang="en-US" smtClean="0"/>
              <a:t>8</a:t>
            </a:fld>
            <a:endParaRPr lang="en-US"/>
          </a:p>
        </p:txBody>
      </p:sp>
    </p:spTree>
    <p:extLst>
      <p:ext uri="{BB962C8B-B14F-4D97-AF65-F5344CB8AC3E}">
        <p14:creationId xmlns:p14="http://schemas.microsoft.com/office/powerpoint/2010/main" val="774072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20362-C070-7735-B63F-7D9CCE3CD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76336-D128-FFE7-CD91-045819F10A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3614D1-A352-A2A2-26D3-CC2E4C9C442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F5AC9E39-EA1B-BE36-8E86-16AF798820DD}"/>
              </a:ext>
            </a:extLst>
          </p:cNvPr>
          <p:cNvSpPr>
            <a:spLocks noGrp="1"/>
          </p:cNvSpPr>
          <p:nvPr>
            <p:ph type="sldNum" sz="quarter" idx="5"/>
          </p:nvPr>
        </p:nvSpPr>
        <p:spPr/>
        <p:txBody>
          <a:bodyPr/>
          <a:lstStyle/>
          <a:p>
            <a:fld id="{C5EB412F-BD62-4D23-A74D-7CDB5EF1780C}" type="slidenum">
              <a:rPr lang="en-US" smtClean="0"/>
              <a:t>9</a:t>
            </a:fld>
            <a:endParaRPr lang="en-US"/>
          </a:p>
        </p:txBody>
      </p:sp>
    </p:spTree>
    <p:extLst>
      <p:ext uri="{BB962C8B-B14F-4D97-AF65-F5344CB8AC3E}">
        <p14:creationId xmlns:p14="http://schemas.microsoft.com/office/powerpoint/2010/main" val="219088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10</a:t>
            </a:fld>
            <a:endParaRPr lang="en-US"/>
          </a:p>
        </p:txBody>
      </p:sp>
    </p:spTree>
    <p:extLst>
      <p:ext uri="{BB962C8B-B14F-4D97-AF65-F5344CB8AC3E}">
        <p14:creationId xmlns:p14="http://schemas.microsoft.com/office/powerpoint/2010/main" val="306381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A7BDF2-4A34-4B27-8FB8-A1399C1844FC}" type="slidenum">
              <a:rPr lang="en-US" smtClean="0"/>
              <a:t>11</a:t>
            </a:fld>
            <a:endParaRPr lang="en-US"/>
          </a:p>
        </p:txBody>
      </p:sp>
    </p:spTree>
    <p:extLst>
      <p:ext uri="{BB962C8B-B14F-4D97-AF65-F5344CB8AC3E}">
        <p14:creationId xmlns:p14="http://schemas.microsoft.com/office/powerpoint/2010/main" val="2264682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726F9-D6F3-F8AB-8FE5-B31980498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E4084-B81C-6CD3-91A1-D87A0B0486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31CDB0-91E3-7DEB-A18A-3F04DF76D3BB}"/>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E283F0B8-A93F-7944-C0ED-CB56E24AFF35}"/>
              </a:ext>
            </a:extLst>
          </p:cNvPr>
          <p:cNvSpPr>
            <a:spLocks noGrp="1"/>
          </p:cNvSpPr>
          <p:nvPr>
            <p:ph type="sldNum" sz="quarter" idx="5"/>
          </p:nvPr>
        </p:nvSpPr>
        <p:spPr/>
        <p:txBody>
          <a:bodyPr/>
          <a:lstStyle/>
          <a:p>
            <a:fld id="{C5EB412F-BD62-4D23-A74D-7CDB5EF1780C}" type="slidenum">
              <a:rPr lang="en-US" smtClean="0"/>
              <a:t>12</a:t>
            </a:fld>
            <a:endParaRPr lang="en-US"/>
          </a:p>
        </p:txBody>
      </p:sp>
    </p:spTree>
    <p:extLst>
      <p:ext uri="{BB962C8B-B14F-4D97-AF65-F5344CB8AC3E}">
        <p14:creationId xmlns:p14="http://schemas.microsoft.com/office/powerpoint/2010/main" val="1134485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62484-0250-E7E5-111E-5338B75B9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00021-75E6-E126-5841-83B909FD6D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F13C2-4DB3-2232-35C4-90F53B8E18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AE1C0D-C829-FC73-B0BD-AF04A0489AC6}"/>
              </a:ext>
            </a:extLst>
          </p:cNvPr>
          <p:cNvSpPr>
            <a:spLocks noGrp="1"/>
          </p:cNvSpPr>
          <p:nvPr>
            <p:ph type="sldNum" sz="quarter" idx="5"/>
          </p:nvPr>
        </p:nvSpPr>
        <p:spPr/>
        <p:txBody>
          <a:bodyPr/>
          <a:lstStyle/>
          <a:p>
            <a:fld id="{E1A05357-FEDC-42A6-A9AA-A177021FF7C8}" type="slidenum">
              <a:rPr lang="en-US" smtClean="0"/>
              <a:pPr/>
              <a:t>13</a:t>
            </a:fld>
            <a:endParaRPr lang="en-US"/>
          </a:p>
        </p:txBody>
      </p:sp>
    </p:spTree>
    <p:extLst>
      <p:ext uri="{BB962C8B-B14F-4D97-AF65-F5344CB8AC3E}">
        <p14:creationId xmlns:p14="http://schemas.microsoft.com/office/powerpoint/2010/main" val="12020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lvl1pPr>
              <a:lnSpc>
                <a:spcPct val="114000"/>
              </a:lnSpc>
              <a:defRPr/>
            </a:lvl1pPr>
          </a:lstStyle>
          <a:p>
            <a:r>
              <a:rPr lang="en-US"/>
              <a:t>Click to edit Master title style</a:t>
            </a:r>
          </a:p>
        </p:txBody>
      </p:sp>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lnSpc>
                <a:spcPct val="114000"/>
              </a:lnSpc>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lnSpc>
                <a:spcPct val="114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lnSpc>
                <a:spcPct val="114000"/>
              </a:lnSpc>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lnSpc>
                <a:spcPct val="114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14000"/>
              </a:lnSpc>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6524F4-98DA-4AB7-889D-5EAB1E9C2FCB}" type="datetime1">
              <a:rPr lang="en-US" smtClean="0"/>
              <a:t>11/15/2024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2418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lnSpc>
                <a:spcPct val="114000"/>
              </a:lnSpc>
              <a:defRPr sz="4000" b="0" cap="none">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nSpc>
                <a:spcPct val="114000"/>
              </a:lnSpc>
            </a:pPr>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lnSpc>
                <a:spcPct val="114000"/>
              </a:lnSpc>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lnSpc>
                <a:spcPct val="114000"/>
              </a:lnSpc>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14000"/>
              </a:lnSpc>
              <a:defRPr/>
            </a:lvl1pPr>
          </a:lstStyle>
          <a:p>
            <a:r>
              <a:rPr lang="en-US"/>
              <a:t>Click to edit master title style</a:t>
            </a:r>
          </a:p>
        </p:txBody>
      </p:sp>
      <p:sp>
        <p:nvSpPr>
          <p:cNvPr id="3" name="Content Placeholder 2"/>
          <p:cNvSpPr>
            <a:spLocks noGrp="1"/>
          </p:cNvSpPr>
          <p:nvPr>
            <p:ph idx="1"/>
          </p:nvPr>
        </p:nvSpPr>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14000"/>
              </a:lnSpc>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14000"/>
              </a:lnSpc>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lnSpc>
                <a:spcPct val="114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lnSpc>
                <a:spcPct val="114000"/>
              </a:lnSpc>
              <a:defRPr sz="2400"/>
            </a:lvl1pPr>
            <a:lvl2pPr>
              <a:lnSpc>
                <a:spcPct val="114000"/>
              </a:lnSpc>
              <a:defRPr sz="2000"/>
            </a:lvl2pPr>
            <a:lvl3pPr>
              <a:lnSpc>
                <a:spcPct val="114000"/>
              </a:lnSpc>
              <a:defRPr sz="1800"/>
            </a:lvl3pPr>
            <a:lvl4pPr>
              <a:lnSpc>
                <a:spcPct val="114000"/>
              </a:lnSpc>
              <a:defRPr sz="1600"/>
            </a:lvl4pPr>
            <a:lvl5pPr>
              <a:lnSpc>
                <a:spcPct val="114000"/>
              </a:lnSpc>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lnSpc>
                <a:spcPct val="114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lnSpc>
                <a:spcPct val="114000"/>
              </a:lnSpc>
              <a:defRPr sz="2400"/>
            </a:lvl1pPr>
            <a:lvl2pPr>
              <a:lnSpc>
                <a:spcPct val="114000"/>
              </a:lnSpc>
              <a:defRPr sz="2000"/>
            </a:lvl2pPr>
            <a:lvl3pPr>
              <a:lnSpc>
                <a:spcPct val="114000"/>
              </a:lnSpc>
              <a:defRPr sz="1800"/>
            </a:lvl3pPr>
            <a:lvl4pPr>
              <a:lnSpc>
                <a:spcPct val="114000"/>
              </a:lnSpc>
              <a:defRPr sz="1600"/>
            </a:lvl4pPr>
            <a:lvl5pPr>
              <a:lnSpc>
                <a:spcPct val="114000"/>
              </a:lnSpc>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14000"/>
              </a:lnSpc>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995034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RESULT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71" r:id="rId3"/>
  </p:sldLayoutIdLst>
  <p:hf hdr="0" ftr="0" dt="0"/>
  <p:txStyles>
    <p:titleStyle>
      <a:lvl1pPr algn="ctr" defTabSz="457200" rtl="0" eaLnBrk="1" latinLnBrk="0" hangingPunct="1">
        <a:lnSpc>
          <a:spcPct val="114000"/>
        </a:lnSpc>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 logo"/>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solidFill>
                <a:latin typeface="Open Sans" pitchFamily="2" charset="0"/>
                <a:ea typeface="Open Sans" pitchFamily="2" charset="0"/>
                <a:cs typeface="Open Sans" pitchFamily="2" charset="0"/>
              </a:defRPr>
            </a:lvl1pPr>
          </a:lstStyle>
          <a:p>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457200" rtl="0" eaLnBrk="1" latinLnBrk="0" hangingPunct="1">
        <a:lnSpc>
          <a:spcPct val="114000"/>
        </a:lnSpc>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lnSpc>
          <a:spcPct val="114000"/>
        </a:lnSpc>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lnSpc>
          <a:spcPct val="114000"/>
        </a:lnSpc>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lnSpc>
          <a:spcPct val="114000"/>
        </a:lnSpc>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lnSpc>
          <a:spcPct val="114000"/>
        </a:lnSpc>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lnSpc>
          <a:spcPct val="114000"/>
        </a:lnSpc>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mailto:egray@results.org"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mailto:cnicovich@results.org"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hyperlink" Target="https://results.org/wp-content/uploads/Building-Resilience-as-an-Advocate_resources.pdf"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abeals@results.org"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mailto:sleone@results.org"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F1CFD-743A-A2F2-4D18-894E20DB6B94}"/>
              </a:ext>
            </a:extLst>
          </p:cNvPr>
          <p:cNvSpPr>
            <a:spLocks noGrp="1"/>
          </p:cNvSpPr>
          <p:nvPr>
            <p:ph type="title"/>
          </p:nvPr>
        </p:nvSpPr>
        <p:spPr>
          <a:xfrm>
            <a:off x="457200" y="3629932"/>
            <a:ext cx="8229600" cy="857250"/>
          </a:xfrm>
        </p:spPr>
        <p:txBody>
          <a:bodyPr/>
          <a:lstStyle/>
          <a:p>
            <a:pPr>
              <a:lnSpc>
                <a:spcPct val="113999"/>
              </a:lnSpc>
            </a:pPr>
            <a:r>
              <a:rPr lang="en-US">
                <a:latin typeface="Open Sans"/>
                <a:ea typeface="Open Sans"/>
                <a:cs typeface="Open Sans"/>
              </a:rPr>
              <a:t>Organizing for the Future</a:t>
            </a:r>
            <a:endParaRPr lang="en-US"/>
          </a:p>
        </p:txBody>
      </p:sp>
    </p:spTree>
    <p:extLst>
      <p:ext uri="{BB962C8B-B14F-4D97-AF65-F5344CB8AC3E}">
        <p14:creationId xmlns:p14="http://schemas.microsoft.com/office/powerpoint/2010/main" val="406919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600" b="1">
                <a:solidFill>
                  <a:srgbClr val="ED1944"/>
                </a:solidFill>
                <a:latin typeface="Open Sans" pitchFamily="2" charset="0"/>
                <a:ea typeface="Open Sans" pitchFamily="2" charset="0"/>
                <a:cs typeface="Open Sans" pitchFamily="2" charset="0"/>
              </a:rPr>
              <a:t>RESULTS Values</a:t>
            </a:r>
          </a:p>
        </p:txBody>
      </p:sp>
      <p:sp>
        <p:nvSpPr>
          <p:cNvPr id="2" name="Content Placeholder 1">
            <a:extLst>
              <a:ext uri="{FF2B5EF4-FFF2-40B4-BE49-F238E27FC236}">
                <a16:creationId xmlns:a16="http://schemas.microsoft.com/office/drawing/2014/main" id="{49CEE701-FBA2-758C-86EA-7F893C107FFE}"/>
              </a:ext>
            </a:extLst>
          </p:cNvPr>
          <p:cNvSpPr>
            <a:spLocks noGrp="1"/>
          </p:cNvSpPr>
          <p:nvPr>
            <p:ph idx="1"/>
          </p:nvPr>
        </p:nvSpPr>
        <p:spPr>
          <a:xfrm>
            <a:off x="457200" y="1461631"/>
            <a:ext cx="8356294" cy="3089212"/>
          </a:xfrm>
        </p:spPr>
        <p:txBody>
          <a:bodyPr>
            <a:normAutofit fontScale="32500" lnSpcReduction="20000"/>
          </a:bodyPr>
          <a:lstStyle/>
          <a:p>
            <a:pPr marL="0" indent="0" defTabSz="457189">
              <a:buNone/>
              <a:defRPr/>
            </a:pPr>
            <a:r>
              <a:rPr lang="en-US" sz="5500">
                <a:latin typeface="Open Sans"/>
                <a:ea typeface="Open Sans"/>
                <a:cs typeface="Open Sans"/>
              </a:rPr>
              <a:t>We pledge to create space for all voices, including those of us who are currently experiencing poverty. We will address oppressive behavior in our interactions, families, communities, work, and world. </a:t>
            </a:r>
            <a:endParaRPr lang="en-US" sz="5500"/>
          </a:p>
          <a:p>
            <a:pPr defTabSz="457189">
              <a:defRPr/>
            </a:pPr>
            <a:endParaRPr lang="en-US" sz="5500">
              <a:latin typeface="Open Sans"/>
              <a:ea typeface="Open Sans"/>
              <a:cs typeface="Open Sans"/>
            </a:endParaRPr>
          </a:p>
          <a:p>
            <a:pPr marL="0" indent="0" defTabSz="457189">
              <a:buNone/>
              <a:defRPr/>
            </a:pPr>
            <a:r>
              <a:rPr lang="en-US" sz="5500">
                <a:latin typeface="Open Sans"/>
                <a:ea typeface="Open Sans"/>
                <a:cs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p>
          <a:p>
            <a:pPr marL="0" indent="0" algn="ctr" defTabSz="457189">
              <a:buNone/>
              <a:defRPr/>
            </a:pPr>
            <a:endParaRPr lang="en-US" sz="3200">
              <a:latin typeface="Open Sans"/>
              <a:ea typeface="Open Sans"/>
              <a:cs typeface="Open Sans"/>
            </a:endParaRPr>
          </a:p>
          <a:p>
            <a:pPr marL="0" indent="0" algn="ctr" defTabSz="457189">
              <a:buNone/>
              <a:defRPr/>
            </a:pPr>
            <a:r>
              <a:rPr lang="en-US" sz="7400" b="1">
                <a:latin typeface="Open Sans"/>
                <a:ea typeface="Open Sans"/>
                <a:cs typeface="Open Sans"/>
              </a:rPr>
              <a:t>Read more at: </a:t>
            </a:r>
            <a:r>
              <a:rPr lang="en-US" sz="7400" b="1" u="sng">
                <a:solidFill>
                  <a:schemeClr val="tx2"/>
                </a:solidFill>
                <a:latin typeface="Open Sans"/>
                <a:ea typeface="Open Sans"/>
                <a:cs typeface="Open Sans"/>
              </a:rPr>
              <a:t>results.org/values</a:t>
            </a:r>
            <a:endParaRPr lang="en-US" sz="7400"/>
          </a:p>
        </p:txBody>
      </p:sp>
    </p:spTree>
    <p:extLst>
      <p:ext uri="{BB962C8B-B14F-4D97-AF65-F5344CB8AC3E}">
        <p14:creationId xmlns:p14="http://schemas.microsoft.com/office/powerpoint/2010/main" val="250809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C7CAD65-0FDD-7F85-20FC-FA3F56C64814}"/>
              </a:ext>
            </a:extLst>
          </p:cNvPr>
          <p:cNvSpPr txBox="1">
            <a:spLocks/>
          </p:cNvSpPr>
          <p:nvPr/>
        </p:nvSpPr>
        <p:spPr>
          <a:xfrm>
            <a:off x="809978" y="1363090"/>
            <a:ext cx="7521435" cy="2418993"/>
          </a:xfrm>
          <a:prstGeom prst="rect">
            <a:avLst/>
          </a:prstGeom>
        </p:spPr>
        <p:txBody>
          <a:bodyPr lIns="91440" tIns="45720" rIns="91440" bIns="45720" anchor="ctr">
            <a:normAutofit/>
          </a:bodyPr>
          <a:lstStyle>
            <a:defPPr>
              <a:defRPr lang="en-US"/>
            </a:defPPr>
            <a:lvl1pPr marL="0" algn="l" defTabSz="685800" rtl="0" eaLnBrk="1" latinLnBrk="0" hangingPunct="1">
              <a:lnSpc>
                <a:spcPct val="114000"/>
              </a:lnSpc>
              <a:spcBef>
                <a:spcPct val="0"/>
              </a:spcBef>
              <a:buNone/>
              <a:defRPr sz="135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ct val="113999"/>
              </a:lnSpc>
            </a:pPr>
            <a:r>
              <a:rPr lang="en-US" sz="5400">
                <a:latin typeface="Open Sans"/>
                <a:ea typeface="Open Sans"/>
                <a:cs typeface="Open Sans"/>
              </a:rPr>
              <a:t>The Power of the RESULTS Community</a:t>
            </a:r>
            <a:endParaRPr lang="en-US" sz="2000">
              <a:cs typeface="Calibri"/>
            </a:endParaRPr>
          </a:p>
        </p:txBody>
      </p:sp>
    </p:spTree>
    <p:extLst>
      <p:ext uri="{BB962C8B-B14F-4D97-AF65-F5344CB8AC3E}">
        <p14:creationId xmlns:p14="http://schemas.microsoft.com/office/powerpoint/2010/main" val="3434745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CFABB-7813-E888-C324-2ABCD71E4866}"/>
            </a:ext>
          </a:extLst>
        </p:cNvPr>
        <p:cNvGrpSpPr/>
        <p:nvPr/>
      </p:nvGrpSpPr>
      <p:grpSpPr>
        <a:xfrm>
          <a:off x="0" y="0"/>
          <a:ext cx="0" cy="0"/>
          <a:chOff x="0" y="0"/>
          <a:chExt cx="0" cy="0"/>
        </a:xfrm>
      </p:grpSpPr>
      <p:sp>
        <p:nvSpPr>
          <p:cNvPr id="4" name="AutoShape 6" descr="Joanne Carter">
            <a:extLst>
              <a:ext uri="{FF2B5EF4-FFF2-40B4-BE49-F238E27FC236}">
                <a16:creationId xmlns:a16="http://schemas.microsoft.com/office/drawing/2014/main" id="{73C44674-11EE-0C26-37C0-1D1E9C58FDE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Joanne Carter">
            <a:extLst>
              <a:ext uri="{FF2B5EF4-FFF2-40B4-BE49-F238E27FC236}">
                <a16:creationId xmlns:a16="http://schemas.microsoft.com/office/drawing/2014/main" id="{800838F5-CCB9-0927-BAFB-219BFE53CF65}"/>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Joanne Carter">
            <a:extLst>
              <a:ext uri="{FF2B5EF4-FFF2-40B4-BE49-F238E27FC236}">
                <a16:creationId xmlns:a16="http://schemas.microsoft.com/office/drawing/2014/main" id="{8B8BF79F-12EC-35DF-75AB-F1E869ABCCDC}"/>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a:extLst>
              <a:ext uri="{FF2B5EF4-FFF2-40B4-BE49-F238E27FC236}">
                <a16:creationId xmlns:a16="http://schemas.microsoft.com/office/drawing/2014/main" id="{7DB95FCB-23EC-F2F6-C2E7-7694284839F5}"/>
              </a:ext>
            </a:extLst>
          </p:cNvPr>
          <p:cNvSpPr txBox="1">
            <a:spLocks/>
          </p:cNvSpPr>
          <p:nvPr/>
        </p:nvSpPr>
        <p:spPr>
          <a:xfrm>
            <a:off x="783552" y="454266"/>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200" b="1">
              <a:solidFill>
                <a:srgbClr val="D50032"/>
              </a:solidFill>
              <a:latin typeface="Open Sans"/>
              <a:ea typeface="Open Sans"/>
              <a:cs typeface="Open Sans"/>
            </a:endParaRPr>
          </a:p>
        </p:txBody>
      </p:sp>
      <p:sp>
        <p:nvSpPr>
          <p:cNvPr id="9" name="Title 1">
            <a:extLst>
              <a:ext uri="{FF2B5EF4-FFF2-40B4-BE49-F238E27FC236}">
                <a16:creationId xmlns:a16="http://schemas.microsoft.com/office/drawing/2014/main" id="{3E69BC6E-17B3-B9FE-54E1-F8EEB64752AD}"/>
              </a:ext>
            </a:extLst>
          </p:cNvPr>
          <p:cNvSpPr txBox="1">
            <a:spLocks/>
          </p:cNvSpPr>
          <p:nvPr/>
        </p:nvSpPr>
        <p:spPr>
          <a:xfrm>
            <a:off x="4724400" y="2477251"/>
            <a:ext cx="3837495" cy="646198"/>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br>
              <a:rPr lang="en-US" sz="2000">
                <a:latin typeface="Open Sans"/>
              </a:rPr>
            </a:br>
            <a:r>
              <a:rPr lang="en-US" sz="2000" b="1">
                <a:latin typeface="Open Sans"/>
                <a:ea typeface="Open Sans"/>
                <a:cs typeface="Open Sans"/>
              </a:rPr>
              <a:t>Errolyn Gray</a:t>
            </a:r>
            <a:br>
              <a:rPr lang="en-US" sz="2000" b="1">
                <a:latin typeface="Open Sans"/>
              </a:rPr>
            </a:br>
            <a:r>
              <a:rPr lang="en-US" sz="2000">
                <a:latin typeface="Open Sans"/>
                <a:ea typeface="Open Sans"/>
                <a:cs typeface="Open Sans"/>
              </a:rPr>
              <a:t>Senior Associate, </a:t>
            </a:r>
          </a:p>
          <a:p>
            <a:pPr algn="l"/>
            <a:r>
              <a:rPr lang="en-US" sz="2000">
                <a:latin typeface="Open Sans"/>
                <a:ea typeface="Open Sans"/>
                <a:cs typeface="Open Sans"/>
              </a:rPr>
              <a:t>Grassroots Expansion</a:t>
            </a:r>
            <a:br>
              <a:rPr lang="en-US" sz="2000">
                <a:latin typeface="Open Sans"/>
              </a:rPr>
            </a:br>
            <a:r>
              <a:rPr lang="en-US" sz="2000">
                <a:latin typeface="Open Sans"/>
                <a:ea typeface="Open Sans"/>
                <a:cs typeface="Open Sans"/>
                <a:hlinkClick r:id="rId3"/>
              </a:rPr>
              <a:t>egray@results.org</a:t>
            </a:r>
            <a:endParaRPr lang="en-US" sz="2000">
              <a:latin typeface="Open Sans"/>
              <a:ea typeface="Open Sans"/>
              <a:cs typeface="Open Sans"/>
            </a:endParaRPr>
          </a:p>
        </p:txBody>
      </p:sp>
      <p:sp>
        <p:nvSpPr>
          <p:cNvPr id="11" name="Title 10">
            <a:extLst>
              <a:ext uri="{FF2B5EF4-FFF2-40B4-BE49-F238E27FC236}">
                <a16:creationId xmlns:a16="http://schemas.microsoft.com/office/drawing/2014/main" id="{B950C127-71AF-695D-C38C-A1A88577EDFF}"/>
              </a:ext>
            </a:extLst>
          </p:cNvPr>
          <p:cNvSpPr>
            <a:spLocks noGrp="1"/>
          </p:cNvSpPr>
          <p:nvPr>
            <p:ph type="title"/>
          </p:nvPr>
        </p:nvSpPr>
        <p:spPr>
          <a:xfrm>
            <a:off x="650274" y="236415"/>
            <a:ext cx="7401491" cy="857250"/>
          </a:xfrm>
        </p:spPr>
        <p:txBody>
          <a:bodyPr>
            <a:normAutofit/>
          </a:bodyPr>
          <a:lstStyle/>
          <a:p>
            <a:r>
              <a:rPr lang="en-US" sz="4200">
                <a:latin typeface="Open Sans"/>
                <a:ea typeface="Open Sans"/>
                <a:cs typeface="Open Sans"/>
              </a:rPr>
              <a:t>RESULTS Successes</a:t>
            </a:r>
            <a:endParaRPr lang="en-US" sz="4200" b="1">
              <a:latin typeface="Open Sans"/>
              <a:ea typeface="Open Sans"/>
              <a:cs typeface="Open Sans"/>
            </a:endParaRPr>
          </a:p>
        </p:txBody>
      </p:sp>
      <p:pic>
        <p:nvPicPr>
          <p:cNvPr id="14" name="Picture 13">
            <a:extLst>
              <a:ext uri="{FF2B5EF4-FFF2-40B4-BE49-F238E27FC236}">
                <a16:creationId xmlns:a16="http://schemas.microsoft.com/office/drawing/2014/main" id="{DA1E427F-7672-FAEB-A7E9-24C4DD415557}"/>
              </a:ext>
            </a:extLst>
          </p:cNvPr>
          <p:cNvPicPr>
            <a:picLocks noChangeAspect="1"/>
          </p:cNvPicPr>
          <p:nvPr/>
        </p:nvPicPr>
        <p:blipFill>
          <a:blip r:embed="rId4"/>
          <a:stretch>
            <a:fillRect/>
          </a:stretch>
        </p:blipFill>
        <p:spPr>
          <a:xfrm>
            <a:off x="1333696" y="1333470"/>
            <a:ext cx="3080045" cy="3094708"/>
          </a:xfrm>
          <a:prstGeom prst="rect">
            <a:avLst/>
          </a:prstGeom>
        </p:spPr>
      </p:pic>
    </p:spTree>
    <p:extLst>
      <p:ext uri="{BB962C8B-B14F-4D97-AF65-F5344CB8AC3E}">
        <p14:creationId xmlns:p14="http://schemas.microsoft.com/office/powerpoint/2010/main" val="2811073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2B22-3F3E-0446-26FA-AB4F044388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735FF-BEA4-B766-F949-B8795457C95E}"/>
              </a:ext>
            </a:extLst>
          </p:cNvPr>
          <p:cNvSpPr>
            <a:spLocks noGrp="1"/>
          </p:cNvSpPr>
          <p:nvPr>
            <p:ph type="title"/>
          </p:nvPr>
        </p:nvSpPr>
        <p:spPr>
          <a:xfrm>
            <a:off x="457200" y="298885"/>
            <a:ext cx="7401491" cy="857250"/>
          </a:xfrm>
        </p:spPr>
        <p:txBody>
          <a:bodyPr>
            <a:noAutofit/>
          </a:bodyPr>
          <a:lstStyle/>
          <a:p>
            <a:pPr>
              <a:lnSpc>
                <a:spcPct val="113999"/>
              </a:lnSpc>
            </a:pPr>
            <a:r>
              <a:rPr lang="en-US">
                <a:latin typeface="Open Sans"/>
                <a:ea typeface="Open Sans"/>
                <a:cs typeface="Open Sans"/>
              </a:rPr>
              <a:t>What we have achieved</a:t>
            </a:r>
            <a:endParaRPr lang="en-US"/>
          </a:p>
        </p:txBody>
      </p:sp>
      <p:sp>
        <p:nvSpPr>
          <p:cNvPr id="4" name="Slide Number Placeholder 3">
            <a:extLst>
              <a:ext uri="{FF2B5EF4-FFF2-40B4-BE49-F238E27FC236}">
                <a16:creationId xmlns:a16="http://schemas.microsoft.com/office/drawing/2014/main" id="{3C69E207-76A4-43F6-7AE3-65433EBEC628}"/>
              </a:ext>
            </a:extLst>
          </p:cNvPr>
          <p:cNvSpPr>
            <a:spLocks noGrp="1"/>
          </p:cNvSpPr>
          <p:nvPr>
            <p:ph type="sldNum" sz="quarter" idx="12"/>
          </p:nvPr>
        </p:nvSpPr>
        <p:spPr/>
        <p:txBody>
          <a:bodyPr/>
          <a:lstStyle/>
          <a:p>
            <a:fld id="{307E6868-079E-1649-B8D1-459B42CE4DE3}" type="slidenum">
              <a:rPr lang="en-US" smtClean="0"/>
              <a:t>13</a:t>
            </a:fld>
            <a:endParaRPr lang="en-US"/>
          </a:p>
        </p:txBody>
      </p:sp>
      <p:sp>
        <p:nvSpPr>
          <p:cNvPr id="3" name="TextBox 2">
            <a:extLst>
              <a:ext uri="{FF2B5EF4-FFF2-40B4-BE49-F238E27FC236}">
                <a16:creationId xmlns:a16="http://schemas.microsoft.com/office/drawing/2014/main" id="{BD60B1E2-40FC-AF05-7B68-9A29F0C9E16A}"/>
              </a:ext>
            </a:extLst>
          </p:cNvPr>
          <p:cNvSpPr txBox="1"/>
          <p:nvPr/>
        </p:nvSpPr>
        <p:spPr>
          <a:xfrm>
            <a:off x="533400" y="1473200"/>
            <a:ext cx="8153400" cy="3416320"/>
          </a:xfrm>
          <a:prstGeom prst="rect">
            <a:avLst/>
          </a:prstGeom>
          <a:noFill/>
        </p:spPr>
        <p:txBody>
          <a:bodyPr wrap="square" lIns="91440" tIns="45720" rIns="91440" bIns="45720" rtlCol="0" anchor="t">
            <a:spAutoFit/>
          </a:bodyPr>
          <a:lstStyle/>
          <a:p>
            <a:r>
              <a:rPr lang="en-US" b="1">
                <a:latin typeface="Open Sans"/>
                <a:ea typeface="Open Sans"/>
                <a:cs typeface="Open Sans"/>
              </a:rPr>
              <a:t>2002:</a:t>
            </a:r>
          </a:p>
          <a:p>
            <a:pPr marL="742950" lvl="1" indent="-285750">
              <a:buFont typeface="Courier New"/>
              <a:buChar char="o"/>
            </a:pPr>
            <a:r>
              <a:rPr lang="en-US">
                <a:latin typeface="Open Sans"/>
                <a:ea typeface="Open Sans"/>
                <a:cs typeface="Open Sans"/>
              </a:rPr>
              <a:t>$1 million increase to international TB control funding</a:t>
            </a:r>
          </a:p>
          <a:p>
            <a:endParaRPr lang="en-US">
              <a:latin typeface="Open Sans"/>
              <a:ea typeface="Open Sans"/>
              <a:cs typeface="Open Sans"/>
            </a:endParaRPr>
          </a:p>
          <a:p>
            <a:r>
              <a:rPr lang="en-US" b="1">
                <a:latin typeface="Open Sans"/>
                <a:ea typeface="Open Sans"/>
                <a:cs typeface="Open Sans"/>
              </a:rPr>
              <a:t>2005:</a:t>
            </a:r>
          </a:p>
          <a:p>
            <a:pPr marL="742950" lvl="1" indent="-285750">
              <a:buFont typeface="Courier New"/>
              <a:buChar char="o"/>
            </a:pPr>
            <a:r>
              <a:rPr lang="en-US">
                <a:latin typeface="Open Sans"/>
                <a:ea typeface="Open Sans"/>
                <a:cs typeface="Open Sans"/>
              </a:rPr>
              <a:t>Suspension of the National Reporting System</a:t>
            </a:r>
          </a:p>
          <a:p>
            <a:endParaRPr lang="en-US">
              <a:latin typeface="Open Sans"/>
              <a:ea typeface="Open Sans"/>
              <a:cs typeface="Open Sans"/>
            </a:endParaRPr>
          </a:p>
          <a:p>
            <a:r>
              <a:rPr lang="en-US" b="1">
                <a:latin typeface="Open Sans"/>
                <a:ea typeface="Open Sans"/>
                <a:cs typeface="Open Sans"/>
              </a:rPr>
              <a:t>2018:</a:t>
            </a:r>
          </a:p>
          <a:p>
            <a:pPr marL="742950" lvl="1" indent="-285750">
              <a:buFont typeface="Courier New"/>
              <a:buChar char="o"/>
            </a:pPr>
            <a:r>
              <a:rPr lang="en-US">
                <a:latin typeface="Open Sans"/>
                <a:ea typeface="Open Sans"/>
                <a:cs typeface="Open Sans"/>
              </a:rPr>
              <a:t>Passage of bipartisan Farm Bill</a:t>
            </a:r>
          </a:p>
          <a:p>
            <a:pPr marL="742950" lvl="1" indent="-285750">
              <a:buFont typeface="Courier New"/>
              <a:buChar char="o"/>
            </a:pPr>
            <a:r>
              <a:rPr lang="en-US">
                <a:latin typeface="Open Sans"/>
                <a:ea typeface="Open Sans"/>
                <a:cs typeface="Open Sans"/>
              </a:rPr>
              <a:t>263 signers in support of the Reach Act</a:t>
            </a:r>
          </a:p>
          <a:p>
            <a:endParaRPr lang="en-US">
              <a:latin typeface="Open Sans"/>
              <a:ea typeface="Open Sans"/>
              <a:cs typeface="Open Sans"/>
            </a:endParaRPr>
          </a:p>
          <a:p>
            <a:r>
              <a:rPr lang="en-US" b="1">
                <a:latin typeface="Open Sans"/>
                <a:ea typeface="Open Sans"/>
                <a:cs typeface="Open Sans"/>
              </a:rPr>
              <a:t>2021:</a:t>
            </a:r>
          </a:p>
          <a:p>
            <a:pPr marL="742950" lvl="1" indent="-285750">
              <a:buFont typeface="Courier New"/>
              <a:buChar char="o"/>
            </a:pPr>
            <a:r>
              <a:rPr lang="en-US">
                <a:latin typeface="Open Sans"/>
                <a:ea typeface="Open Sans"/>
                <a:cs typeface="Open Sans"/>
              </a:rPr>
              <a:t>Passage of the American Rescue Plan</a:t>
            </a:r>
          </a:p>
        </p:txBody>
      </p:sp>
    </p:spTree>
    <p:extLst>
      <p:ext uri="{BB962C8B-B14F-4D97-AF65-F5344CB8AC3E}">
        <p14:creationId xmlns:p14="http://schemas.microsoft.com/office/powerpoint/2010/main" val="4057195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C7CAD65-0FDD-7F85-20FC-FA3F56C64814}"/>
              </a:ext>
            </a:extLst>
          </p:cNvPr>
          <p:cNvSpPr txBox="1">
            <a:spLocks/>
          </p:cNvSpPr>
          <p:nvPr/>
        </p:nvSpPr>
        <p:spPr>
          <a:xfrm>
            <a:off x="873478" y="347091"/>
            <a:ext cx="7401491" cy="4796715"/>
          </a:xfrm>
          <a:prstGeom prst="rect">
            <a:avLst/>
          </a:prstGeom>
        </p:spPr>
        <p:txBody>
          <a:bodyPr lIns="91440" tIns="45720" rIns="91440" bIns="45720" anchor="ctr">
            <a:normAutofit/>
          </a:bodyPr>
          <a:lstStyle>
            <a:defPPr>
              <a:defRPr lang="en-US"/>
            </a:defPPr>
            <a:lvl1pPr marL="0" algn="l" defTabSz="685800" rtl="0" eaLnBrk="1" latinLnBrk="0" hangingPunct="1">
              <a:lnSpc>
                <a:spcPct val="114000"/>
              </a:lnSpc>
              <a:spcBef>
                <a:spcPct val="0"/>
              </a:spcBef>
              <a:buNone/>
              <a:defRPr sz="135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ct val="113999"/>
              </a:lnSpc>
            </a:pPr>
            <a:r>
              <a:rPr lang="en-US" sz="5400">
                <a:latin typeface="Open Sans"/>
                <a:ea typeface="Open Sans"/>
                <a:cs typeface="Open Sans"/>
              </a:rPr>
              <a:t>2024 Elections: Impact on RESULTS Advocacy</a:t>
            </a:r>
            <a:endParaRPr lang="en-US" sz="5400">
              <a:cs typeface="Calibri"/>
            </a:endParaRPr>
          </a:p>
        </p:txBody>
      </p:sp>
    </p:spTree>
    <p:extLst>
      <p:ext uri="{BB962C8B-B14F-4D97-AF65-F5344CB8AC3E}">
        <p14:creationId xmlns:p14="http://schemas.microsoft.com/office/powerpoint/2010/main" val="373399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CDE75-A5A2-6333-5750-9FA2B6E62388}"/>
            </a:ext>
          </a:extLst>
        </p:cNvPr>
        <p:cNvGrpSpPr/>
        <p:nvPr/>
      </p:nvGrpSpPr>
      <p:grpSpPr>
        <a:xfrm>
          <a:off x="0" y="0"/>
          <a:ext cx="0" cy="0"/>
          <a:chOff x="0" y="0"/>
          <a:chExt cx="0" cy="0"/>
        </a:xfrm>
      </p:grpSpPr>
      <p:sp>
        <p:nvSpPr>
          <p:cNvPr id="4" name="AutoShape 6" descr="Joanne Carter">
            <a:extLst>
              <a:ext uri="{FF2B5EF4-FFF2-40B4-BE49-F238E27FC236}">
                <a16:creationId xmlns:a16="http://schemas.microsoft.com/office/drawing/2014/main" id="{E1C2C268-AEC8-91B1-6A7F-81B0DFEE435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Joanne Carter">
            <a:extLst>
              <a:ext uri="{FF2B5EF4-FFF2-40B4-BE49-F238E27FC236}">
                <a16:creationId xmlns:a16="http://schemas.microsoft.com/office/drawing/2014/main" id="{F4BCE304-F6ED-4FB8-EB2D-ECD72471F3ED}"/>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Joanne Carter">
            <a:extLst>
              <a:ext uri="{FF2B5EF4-FFF2-40B4-BE49-F238E27FC236}">
                <a16:creationId xmlns:a16="http://schemas.microsoft.com/office/drawing/2014/main" id="{CB59FA0A-F1C1-5847-ADE5-91E637E14731}"/>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a:extLst>
              <a:ext uri="{FF2B5EF4-FFF2-40B4-BE49-F238E27FC236}">
                <a16:creationId xmlns:a16="http://schemas.microsoft.com/office/drawing/2014/main" id="{5CEA7D55-58E4-DE94-791D-9D7973800D81}"/>
              </a:ext>
            </a:extLst>
          </p:cNvPr>
          <p:cNvSpPr txBox="1">
            <a:spLocks/>
          </p:cNvSpPr>
          <p:nvPr/>
        </p:nvSpPr>
        <p:spPr>
          <a:xfrm>
            <a:off x="783552" y="454266"/>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200" b="1">
              <a:solidFill>
                <a:srgbClr val="D50032"/>
              </a:solidFill>
              <a:latin typeface="Open Sans"/>
              <a:ea typeface="Open Sans"/>
              <a:cs typeface="Open Sans"/>
            </a:endParaRPr>
          </a:p>
        </p:txBody>
      </p:sp>
      <p:sp>
        <p:nvSpPr>
          <p:cNvPr id="9" name="Title 1">
            <a:extLst>
              <a:ext uri="{FF2B5EF4-FFF2-40B4-BE49-F238E27FC236}">
                <a16:creationId xmlns:a16="http://schemas.microsoft.com/office/drawing/2014/main" id="{815DE5B0-E128-5149-4240-912FADC04528}"/>
              </a:ext>
            </a:extLst>
          </p:cNvPr>
          <p:cNvSpPr txBox="1">
            <a:spLocks/>
          </p:cNvSpPr>
          <p:nvPr/>
        </p:nvSpPr>
        <p:spPr>
          <a:xfrm>
            <a:off x="4724400" y="2477251"/>
            <a:ext cx="3837495" cy="646198"/>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br>
              <a:rPr lang="en-US" sz="2000">
                <a:latin typeface="Open Sans"/>
              </a:rPr>
            </a:br>
            <a:r>
              <a:rPr lang="en-US" sz="2000" b="1">
                <a:latin typeface="Open Sans"/>
                <a:ea typeface="Open Sans"/>
                <a:cs typeface="Open Sans"/>
              </a:rPr>
              <a:t>Crickett Nicovich</a:t>
            </a:r>
            <a:br>
              <a:rPr lang="en-US" sz="2000" b="1">
                <a:latin typeface="Open Sans"/>
              </a:rPr>
            </a:br>
            <a:r>
              <a:rPr lang="en-US" sz="2000">
                <a:latin typeface="Open Sans"/>
                <a:ea typeface="Open Sans"/>
                <a:cs typeface="Open Sans"/>
              </a:rPr>
              <a:t>Director of Policy and Government Affairs</a:t>
            </a:r>
            <a:br>
              <a:rPr lang="en-US" sz="2000">
                <a:latin typeface="Open Sans"/>
              </a:rPr>
            </a:br>
            <a:r>
              <a:rPr lang="en-US" sz="2000">
                <a:latin typeface="Open Sans"/>
                <a:ea typeface="Open Sans"/>
                <a:cs typeface="Open Sans"/>
                <a:hlinkClick r:id="rId3"/>
              </a:rPr>
              <a:t>cnicovich@results.org</a:t>
            </a:r>
            <a:r>
              <a:rPr lang="en-US" sz="2000">
                <a:latin typeface="Open Sans"/>
                <a:ea typeface="Open Sans"/>
                <a:cs typeface="Open Sans"/>
              </a:rPr>
              <a:t> </a:t>
            </a:r>
            <a:endParaRPr lang="en-US" sz="6600"/>
          </a:p>
        </p:txBody>
      </p:sp>
      <p:sp>
        <p:nvSpPr>
          <p:cNvPr id="11" name="Title 10">
            <a:extLst>
              <a:ext uri="{FF2B5EF4-FFF2-40B4-BE49-F238E27FC236}">
                <a16:creationId xmlns:a16="http://schemas.microsoft.com/office/drawing/2014/main" id="{E035E2AE-320C-B6CD-195A-44C1A61A754A}"/>
              </a:ext>
            </a:extLst>
          </p:cNvPr>
          <p:cNvSpPr>
            <a:spLocks noGrp="1"/>
          </p:cNvSpPr>
          <p:nvPr>
            <p:ph type="title"/>
          </p:nvPr>
        </p:nvSpPr>
        <p:spPr>
          <a:xfrm>
            <a:off x="650274" y="236415"/>
            <a:ext cx="7401491" cy="857250"/>
          </a:xfrm>
        </p:spPr>
        <p:txBody>
          <a:bodyPr>
            <a:normAutofit/>
          </a:bodyPr>
          <a:lstStyle/>
          <a:p>
            <a:r>
              <a:rPr lang="en-US" sz="4200">
                <a:latin typeface="Open Sans"/>
                <a:ea typeface="Open Sans"/>
                <a:cs typeface="Open Sans"/>
              </a:rPr>
              <a:t>Election Outcomes</a:t>
            </a:r>
            <a:endParaRPr lang="en-US" sz="4200" b="1">
              <a:latin typeface="Open Sans"/>
              <a:ea typeface="Open Sans"/>
              <a:cs typeface="Open Sans"/>
            </a:endParaRPr>
          </a:p>
        </p:txBody>
      </p:sp>
      <p:pic>
        <p:nvPicPr>
          <p:cNvPr id="12" name="Picture 11">
            <a:extLst>
              <a:ext uri="{FF2B5EF4-FFF2-40B4-BE49-F238E27FC236}">
                <a16:creationId xmlns:a16="http://schemas.microsoft.com/office/drawing/2014/main" id="{F0AA957A-D0FA-F6A9-1DF9-46A212DF0B31}"/>
              </a:ext>
            </a:extLst>
          </p:cNvPr>
          <p:cNvPicPr>
            <a:picLocks noChangeAspect="1"/>
          </p:cNvPicPr>
          <p:nvPr/>
        </p:nvPicPr>
        <p:blipFill>
          <a:blip r:embed="rId4"/>
          <a:stretch>
            <a:fillRect/>
          </a:stretch>
        </p:blipFill>
        <p:spPr>
          <a:xfrm>
            <a:off x="1428210" y="1369417"/>
            <a:ext cx="3102548" cy="3090661"/>
          </a:xfrm>
          <a:prstGeom prst="rect">
            <a:avLst/>
          </a:prstGeom>
        </p:spPr>
      </p:pic>
    </p:spTree>
    <p:extLst>
      <p:ext uri="{BB962C8B-B14F-4D97-AF65-F5344CB8AC3E}">
        <p14:creationId xmlns:p14="http://schemas.microsoft.com/office/powerpoint/2010/main" val="1882106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46129" y="4071207"/>
            <a:ext cx="2126375" cy="1269578"/>
          </a:xfrm>
          <a:prstGeom prst="rect">
            <a:avLst/>
          </a:prstGeom>
          <a:noFill/>
        </p:spPr>
        <p:txBody>
          <a:bodyPr wrap="square" lIns="68580" tIns="34290" rIns="68580" bIns="3429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2000">
                <a:latin typeface="Open Sans"/>
                <a:cs typeface="Helvetica"/>
              </a:rPr>
              <a:t>Senate Majority leader</a:t>
            </a:r>
            <a:r>
              <a:rPr lang="en-US" sz="2000" b="1">
                <a:latin typeface="Open Sans"/>
                <a:cs typeface="Helvetica"/>
              </a:rPr>
              <a:t> </a:t>
            </a:r>
            <a:r>
              <a:rPr lang="en-US" sz="2000" b="1">
                <a:highlight>
                  <a:srgbClr val="00FF00"/>
                </a:highlight>
                <a:latin typeface="Open Sans"/>
                <a:cs typeface="Helvetica"/>
              </a:rPr>
              <a:t>John Thune (R-SD)</a:t>
            </a:r>
            <a:endParaRPr lang="en-US" sz="2000">
              <a:highlight>
                <a:srgbClr val="00FF00"/>
              </a:highlight>
              <a:latin typeface="Open Sans"/>
              <a:ea typeface="Open Sans"/>
              <a:cs typeface="Helvetica"/>
            </a:endParaRPr>
          </a:p>
          <a:p>
            <a:r>
              <a:rPr lang="en-US" sz="1800">
                <a:latin typeface="Open Sans"/>
                <a:cs typeface="Helvetica"/>
              </a:rPr>
              <a:t>		</a:t>
            </a:r>
            <a:endParaRPr lang="en-US" sz="1800">
              <a:latin typeface="Open Sans"/>
              <a:ea typeface="Open Sans"/>
              <a:cs typeface="Helvetica"/>
            </a:endParaRPr>
          </a:p>
        </p:txBody>
      </p:sp>
      <p:sp>
        <p:nvSpPr>
          <p:cNvPr id="3" name="AutoShape 2" descr="Image result for hal rogers"/>
          <p:cNvSpPr>
            <a:spLocks noChangeAspect="1" noChangeArrowheads="1"/>
          </p:cNvSpPr>
          <p:nvPr/>
        </p:nvSpPr>
        <p:spPr bwMode="auto">
          <a:xfrm>
            <a:off x="1259681" y="-108347"/>
            <a:ext cx="1679967" cy="16799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sz="1350"/>
          </a:p>
        </p:txBody>
      </p:sp>
      <p:sp>
        <p:nvSpPr>
          <p:cNvPr id="4" name="AutoShape 4" descr="Image result for hal rogers"/>
          <p:cNvSpPr>
            <a:spLocks noChangeAspect="1" noChangeArrowheads="1"/>
          </p:cNvSpPr>
          <p:nvPr/>
        </p:nvSpPr>
        <p:spPr bwMode="auto">
          <a:xfrm>
            <a:off x="1259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sz="1350"/>
          </a:p>
        </p:txBody>
      </p:sp>
      <p:sp>
        <p:nvSpPr>
          <p:cNvPr id="7" name="Title 10">
            <a:extLst>
              <a:ext uri="{FF2B5EF4-FFF2-40B4-BE49-F238E27FC236}">
                <a16:creationId xmlns:a16="http://schemas.microsoft.com/office/drawing/2014/main" id="{B1C0977B-3F02-31F5-B664-045C2558D2BA}"/>
              </a:ext>
            </a:extLst>
          </p:cNvPr>
          <p:cNvSpPr txBox="1">
            <a:spLocks/>
          </p:cNvSpPr>
          <p:nvPr/>
        </p:nvSpPr>
        <p:spPr>
          <a:xfrm>
            <a:off x="718854" y="304602"/>
            <a:ext cx="7401491" cy="857250"/>
          </a:xfrm>
          <a:prstGeom prst="rect">
            <a:avLst/>
          </a:prstGeom>
        </p:spPr>
        <p:txBody>
          <a:bodyPr vert="horz" lIns="91440" tIns="45720" rIns="91440" bIns="45720" rtlCol="0" anchor="ctr">
            <a:normAutofit/>
          </a:bodyPr>
          <a:lstStyle>
            <a:lvl1pPr algn="ctr" defTabSz="457200" rtl="0" eaLnBrk="1" latinLnBrk="0" hangingPunct="1">
              <a:lnSpc>
                <a:spcPct val="114000"/>
              </a:lnSpc>
              <a:spcBef>
                <a:spcPct val="0"/>
              </a:spcBef>
              <a:buNone/>
              <a:defRPr sz="3600" b="1" kern="1200">
                <a:solidFill>
                  <a:srgbClr val="E41034"/>
                </a:solidFill>
                <a:latin typeface="Open Sans" pitchFamily="2" charset="0"/>
                <a:ea typeface="Open Sans" pitchFamily="2" charset="0"/>
                <a:cs typeface="Open Sans" pitchFamily="2" charset="0"/>
              </a:defRPr>
            </a:lvl1pPr>
          </a:lstStyle>
          <a:p>
            <a:pPr>
              <a:lnSpc>
                <a:spcPct val="113999"/>
              </a:lnSpc>
            </a:pPr>
            <a:r>
              <a:rPr lang="en-US" sz="4200">
                <a:solidFill>
                  <a:srgbClr val="D50032"/>
                </a:solidFill>
                <a:latin typeface="Open Sans"/>
                <a:ea typeface="Open Sans"/>
                <a:cs typeface="Open Sans"/>
              </a:rPr>
              <a:t>Congressional Leadership</a:t>
            </a:r>
            <a:endParaRPr lang="en-US"/>
          </a:p>
        </p:txBody>
      </p:sp>
      <p:pic>
        <p:nvPicPr>
          <p:cNvPr id="10" name="Picture 9" descr="A person in a suit and tie&#10;&#10;Description automatically generated">
            <a:extLst>
              <a:ext uri="{FF2B5EF4-FFF2-40B4-BE49-F238E27FC236}">
                <a16:creationId xmlns:a16="http://schemas.microsoft.com/office/drawing/2014/main" id="{C40ED561-33AB-7072-9905-74992F9D2CA1}"/>
              </a:ext>
            </a:extLst>
          </p:cNvPr>
          <p:cNvPicPr>
            <a:picLocks noChangeAspect="1"/>
          </p:cNvPicPr>
          <p:nvPr/>
        </p:nvPicPr>
        <p:blipFill>
          <a:blip r:embed="rId2"/>
          <a:stretch>
            <a:fillRect/>
          </a:stretch>
        </p:blipFill>
        <p:spPr>
          <a:xfrm>
            <a:off x="4648856" y="1221827"/>
            <a:ext cx="2122433" cy="2709699"/>
          </a:xfrm>
          <a:prstGeom prst="rect">
            <a:avLst/>
          </a:prstGeom>
        </p:spPr>
      </p:pic>
      <p:pic>
        <p:nvPicPr>
          <p:cNvPr id="17" name="Picture 16" descr="A person in a suit and tie&#10;&#10;Description automatically generated">
            <a:extLst>
              <a:ext uri="{FF2B5EF4-FFF2-40B4-BE49-F238E27FC236}">
                <a16:creationId xmlns:a16="http://schemas.microsoft.com/office/drawing/2014/main" id="{3B031F25-BB8A-4A79-AE99-D4A46385B09F}"/>
              </a:ext>
            </a:extLst>
          </p:cNvPr>
          <p:cNvPicPr>
            <a:picLocks noChangeAspect="1"/>
          </p:cNvPicPr>
          <p:nvPr/>
        </p:nvPicPr>
        <p:blipFill>
          <a:blip r:embed="rId3"/>
          <a:stretch>
            <a:fillRect/>
          </a:stretch>
        </p:blipFill>
        <p:spPr>
          <a:xfrm>
            <a:off x="6895443" y="1221827"/>
            <a:ext cx="2122434" cy="2709699"/>
          </a:xfrm>
          <a:prstGeom prst="rect">
            <a:avLst/>
          </a:prstGeom>
        </p:spPr>
      </p:pic>
      <p:sp>
        <p:nvSpPr>
          <p:cNvPr id="19" name="TextBox 18">
            <a:extLst>
              <a:ext uri="{FF2B5EF4-FFF2-40B4-BE49-F238E27FC236}">
                <a16:creationId xmlns:a16="http://schemas.microsoft.com/office/drawing/2014/main" id="{073BA836-56BC-8EC1-80E2-CA86598E704F}"/>
              </a:ext>
            </a:extLst>
          </p:cNvPr>
          <p:cNvSpPr txBox="1"/>
          <p:nvPr/>
        </p:nvSpPr>
        <p:spPr>
          <a:xfrm>
            <a:off x="6895223" y="4072393"/>
            <a:ext cx="224658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aseline="0">
                <a:latin typeface="Open Sans"/>
                <a:ea typeface="Open Sans"/>
                <a:cs typeface="Open Sans"/>
              </a:rPr>
              <a:t>Senate Minority Leader Chuck Schumer (D-NY)</a:t>
            </a:r>
            <a:endParaRPr lang="en-US" sz="2000"/>
          </a:p>
        </p:txBody>
      </p:sp>
      <p:sp>
        <p:nvSpPr>
          <p:cNvPr id="20" name="TextBox 19">
            <a:extLst>
              <a:ext uri="{FF2B5EF4-FFF2-40B4-BE49-F238E27FC236}">
                <a16:creationId xmlns:a16="http://schemas.microsoft.com/office/drawing/2014/main" id="{24B25BF3-52F3-6C3B-FFEB-19FDD85CEC66}"/>
              </a:ext>
            </a:extLst>
          </p:cNvPr>
          <p:cNvSpPr txBox="1"/>
          <p:nvPr/>
        </p:nvSpPr>
        <p:spPr>
          <a:xfrm>
            <a:off x="137949" y="4071663"/>
            <a:ext cx="224804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Open Sans"/>
                <a:ea typeface="Open Sans"/>
                <a:cs typeface="Open Sans"/>
              </a:rPr>
              <a:t>Speaker of the House Mike Johnson (R-LA)</a:t>
            </a:r>
          </a:p>
        </p:txBody>
      </p:sp>
      <p:sp>
        <p:nvSpPr>
          <p:cNvPr id="21" name="TextBox 20">
            <a:extLst>
              <a:ext uri="{FF2B5EF4-FFF2-40B4-BE49-F238E27FC236}">
                <a16:creationId xmlns:a16="http://schemas.microsoft.com/office/drawing/2014/main" id="{4F09005A-4FD7-4F98-D72C-ED7DC0414015}"/>
              </a:ext>
            </a:extLst>
          </p:cNvPr>
          <p:cNvSpPr txBox="1"/>
          <p:nvPr/>
        </p:nvSpPr>
        <p:spPr>
          <a:xfrm>
            <a:off x="2483069" y="4071663"/>
            <a:ext cx="209039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Open Sans"/>
                <a:ea typeface="Open Sans"/>
                <a:cs typeface="Open Sans"/>
              </a:rPr>
              <a:t>House Minority Leader Hakeem Jeffries (D-NY) </a:t>
            </a:r>
          </a:p>
        </p:txBody>
      </p:sp>
      <p:pic>
        <p:nvPicPr>
          <p:cNvPr id="22" name="Picture 21" descr="A person in a suit&#10;&#10;Description automatically generated">
            <a:extLst>
              <a:ext uri="{FF2B5EF4-FFF2-40B4-BE49-F238E27FC236}">
                <a16:creationId xmlns:a16="http://schemas.microsoft.com/office/drawing/2014/main" id="{CDC852D9-47AF-7506-533B-57C50B23916D}"/>
              </a:ext>
            </a:extLst>
          </p:cNvPr>
          <p:cNvPicPr>
            <a:picLocks noChangeAspect="1"/>
          </p:cNvPicPr>
          <p:nvPr/>
        </p:nvPicPr>
        <p:blipFill>
          <a:blip r:embed="rId4"/>
          <a:stretch>
            <a:fillRect/>
          </a:stretch>
        </p:blipFill>
        <p:spPr>
          <a:xfrm>
            <a:off x="134664" y="1217230"/>
            <a:ext cx="2253155" cy="2718894"/>
          </a:xfrm>
          <a:prstGeom prst="rect">
            <a:avLst/>
          </a:prstGeom>
        </p:spPr>
      </p:pic>
      <p:pic>
        <p:nvPicPr>
          <p:cNvPr id="23" name="Picture 22" descr="A person in a suit and tie&#10;&#10;Description automatically generated">
            <a:extLst>
              <a:ext uri="{FF2B5EF4-FFF2-40B4-BE49-F238E27FC236}">
                <a16:creationId xmlns:a16="http://schemas.microsoft.com/office/drawing/2014/main" id="{F89748D3-2355-D44C-450E-6297ED046055}"/>
              </a:ext>
            </a:extLst>
          </p:cNvPr>
          <p:cNvPicPr>
            <a:picLocks noChangeAspect="1"/>
          </p:cNvPicPr>
          <p:nvPr/>
        </p:nvPicPr>
        <p:blipFill>
          <a:blip r:embed="rId5"/>
          <a:srcRect l="146" t="-211" r="324" b="6930"/>
          <a:stretch/>
        </p:blipFill>
        <p:spPr>
          <a:xfrm>
            <a:off x="2482842" y="1221428"/>
            <a:ext cx="2085664" cy="2709953"/>
          </a:xfrm>
          <a:prstGeom prst="rect">
            <a:avLst/>
          </a:prstGeom>
        </p:spPr>
      </p:pic>
    </p:spTree>
    <p:extLst>
      <p:ext uri="{BB962C8B-B14F-4D97-AF65-F5344CB8AC3E}">
        <p14:creationId xmlns:p14="http://schemas.microsoft.com/office/powerpoint/2010/main" val="173653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9B07-C326-3F7E-13EB-B2A5623A7240}"/>
              </a:ext>
            </a:extLst>
          </p:cNvPr>
          <p:cNvSpPr>
            <a:spLocks noGrp="1"/>
          </p:cNvSpPr>
          <p:nvPr>
            <p:ph type="title"/>
          </p:nvPr>
        </p:nvSpPr>
        <p:spPr/>
        <p:txBody>
          <a:bodyPr/>
          <a:lstStyle/>
          <a:p>
            <a:r>
              <a:rPr lang="en-US">
                <a:latin typeface="Open Sans"/>
                <a:ea typeface="Open Sans"/>
                <a:cs typeface="Open Sans"/>
              </a:rPr>
              <a:t>Key U.S. Policy Committees</a:t>
            </a:r>
            <a:endParaRPr lang="en-US"/>
          </a:p>
        </p:txBody>
      </p:sp>
      <p:sp>
        <p:nvSpPr>
          <p:cNvPr id="3" name="Content Placeholder 2">
            <a:extLst>
              <a:ext uri="{FF2B5EF4-FFF2-40B4-BE49-F238E27FC236}">
                <a16:creationId xmlns:a16="http://schemas.microsoft.com/office/drawing/2014/main" id="{AF2AF910-7214-2D83-5219-D6A3488B1814}"/>
              </a:ext>
            </a:extLst>
          </p:cNvPr>
          <p:cNvSpPr>
            <a:spLocks noGrp="1"/>
          </p:cNvSpPr>
          <p:nvPr>
            <p:ph idx="1"/>
          </p:nvPr>
        </p:nvSpPr>
        <p:spPr>
          <a:xfrm>
            <a:off x="579120" y="1394331"/>
            <a:ext cx="8290560" cy="3041830"/>
          </a:xfrm>
        </p:spPr>
        <p:txBody>
          <a:bodyPr vert="horz" lIns="91440" tIns="45720" rIns="91440" bIns="45720" rtlCol="0" anchor="t">
            <a:noAutofit/>
          </a:bodyPr>
          <a:lstStyle/>
          <a:p>
            <a:pPr>
              <a:lnSpc>
                <a:spcPct val="113999"/>
              </a:lnSpc>
            </a:pPr>
            <a:r>
              <a:rPr lang="en-US" sz="2800" b="1">
                <a:latin typeface="Open Sans"/>
                <a:ea typeface="Open Sans"/>
                <a:cs typeface="Open Sans"/>
              </a:rPr>
              <a:t>House Ways &amp; Means</a:t>
            </a:r>
            <a:endParaRPr lang="en-US" sz="2800" b="1"/>
          </a:p>
          <a:p>
            <a:pPr lvl="1">
              <a:lnSpc>
                <a:spcPct val="113999"/>
              </a:lnSpc>
            </a:pPr>
            <a:r>
              <a:rPr lang="en-US" sz="2200">
                <a:latin typeface="Open Sans"/>
                <a:ea typeface="Open Sans"/>
                <a:cs typeface="Open Sans"/>
              </a:rPr>
              <a:t>Chair Jason Smith (R-MO)</a:t>
            </a:r>
          </a:p>
          <a:p>
            <a:pPr lvl="1">
              <a:lnSpc>
                <a:spcPct val="113999"/>
              </a:lnSpc>
            </a:pPr>
            <a:r>
              <a:rPr lang="en-US" sz="2200">
                <a:latin typeface="Open Sans"/>
                <a:ea typeface="Open Sans"/>
                <a:cs typeface="Open Sans"/>
              </a:rPr>
              <a:t>Ranking Member Richard Neal (D-MA)</a:t>
            </a:r>
            <a:endParaRPr lang="en-US" sz="2400" b="1">
              <a:latin typeface="Open Sans"/>
              <a:ea typeface="Open Sans"/>
              <a:cs typeface="Open Sans"/>
            </a:endParaRPr>
          </a:p>
          <a:p>
            <a:pPr>
              <a:lnSpc>
                <a:spcPct val="113999"/>
              </a:lnSpc>
            </a:pPr>
            <a:r>
              <a:rPr lang="en-US" sz="2800" b="1">
                <a:latin typeface="Open Sans"/>
                <a:ea typeface="Open Sans"/>
                <a:cs typeface="Open Sans"/>
              </a:rPr>
              <a:t>Senate Finance</a:t>
            </a:r>
          </a:p>
          <a:p>
            <a:pPr lvl="1">
              <a:lnSpc>
                <a:spcPct val="113999"/>
              </a:lnSpc>
            </a:pPr>
            <a:r>
              <a:rPr lang="en-US" sz="2200">
                <a:latin typeface="Open Sans"/>
                <a:ea typeface="Open Sans"/>
                <a:cs typeface="Open Sans"/>
              </a:rPr>
              <a:t>Chair Mike Crapo (R-ID)</a:t>
            </a:r>
          </a:p>
          <a:p>
            <a:pPr lvl="1">
              <a:lnSpc>
                <a:spcPct val="113999"/>
              </a:lnSpc>
            </a:pPr>
            <a:r>
              <a:rPr lang="en-US" sz="2200">
                <a:latin typeface="Open Sans"/>
                <a:ea typeface="Open Sans"/>
                <a:cs typeface="Open Sans"/>
              </a:rPr>
              <a:t>Ranking Member Ron Wyden (D-OR)</a:t>
            </a:r>
          </a:p>
        </p:txBody>
      </p:sp>
      <p:sp>
        <p:nvSpPr>
          <p:cNvPr id="4" name="Slide Number Placeholder 3">
            <a:extLst>
              <a:ext uri="{FF2B5EF4-FFF2-40B4-BE49-F238E27FC236}">
                <a16:creationId xmlns:a16="http://schemas.microsoft.com/office/drawing/2014/main" id="{64F60E09-11CD-DEB3-314F-832B09420A4C}"/>
              </a:ext>
            </a:extLst>
          </p:cNvPr>
          <p:cNvSpPr>
            <a:spLocks noGrp="1"/>
          </p:cNvSpPr>
          <p:nvPr>
            <p:ph type="sldNum" sz="quarter" idx="12"/>
          </p:nvPr>
        </p:nvSpPr>
        <p:spPr/>
        <p:txBody>
          <a:bodyPr/>
          <a:lstStyle/>
          <a:p>
            <a:fld id="{307E6868-079E-1649-B8D1-459B42CE4DE3}" type="slidenum">
              <a:rPr lang="en-US" smtClean="0"/>
              <a:t>17</a:t>
            </a:fld>
            <a:endParaRPr lang="en-US"/>
          </a:p>
        </p:txBody>
      </p:sp>
    </p:spTree>
    <p:extLst>
      <p:ext uri="{BB962C8B-B14F-4D97-AF65-F5344CB8AC3E}">
        <p14:creationId xmlns:p14="http://schemas.microsoft.com/office/powerpoint/2010/main" val="3058630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F50CB-5F36-39FF-0E69-E2E73A174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8D4C4-E66A-F0E2-B852-D4B85728821A}"/>
              </a:ext>
            </a:extLst>
          </p:cNvPr>
          <p:cNvSpPr>
            <a:spLocks noGrp="1"/>
          </p:cNvSpPr>
          <p:nvPr>
            <p:ph type="title"/>
          </p:nvPr>
        </p:nvSpPr>
        <p:spPr/>
        <p:txBody>
          <a:bodyPr/>
          <a:lstStyle/>
          <a:p>
            <a:r>
              <a:rPr lang="en-US">
                <a:latin typeface="Open Sans"/>
                <a:ea typeface="Open Sans"/>
                <a:cs typeface="Open Sans"/>
              </a:rPr>
              <a:t>Key U.S. Policy Committees</a:t>
            </a:r>
            <a:endParaRPr lang="en-US"/>
          </a:p>
        </p:txBody>
      </p:sp>
      <p:sp>
        <p:nvSpPr>
          <p:cNvPr id="3" name="Content Placeholder 2">
            <a:extLst>
              <a:ext uri="{FF2B5EF4-FFF2-40B4-BE49-F238E27FC236}">
                <a16:creationId xmlns:a16="http://schemas.microsoft.com/office/drawing/2014/main" id="{B7EEFF82-08D2-E8F9-EB73-C7D232E4FC6A}"/>
              </a:ext>
            </a:extLst>
          </p:cNvPr>
          <p:cNvSpPr>
            <a:spLocks noGrp="1"/>
          </p:cNvSpPr>
          <p:nvPr>
            <p:ph idx="1"/>
          </p:nvPr>
        </p:nvSpPr>
        <p:spPr>
          <a:xfrm>
            <a:off x="556260" y="1359436"/>
            <a:ext cx="7665720" cy="3681671"/>
          </a:xfrm>
        </p:spPr>
        <p:txBody>
          <a:bodyPr vert="horz" lIns="91440" tIns="45720" rIns="91440" bIns="45720" rtlCol="0" anchor="t">
            <a:noAutofit/>
          </a:bodyPr>
          <a:lstStyle/>
          <a:p>
            <a:pPr>
              <a:lnSpc>
                <a:spcPct val="113999"/>
              </a:lnSpc>
            </a:pPr>
            <a:r>
              <a:rPr lang="en-US" sz="2800" b="1">
                <a:latin typeface="Open Sans"/>
                <a:ea typeface="Open Sans"/>
                <a:cs typeface="Open Sans"/>
              </a:rPr>
              <a:t>House Agriculture</a:t>
            </a:r>
          </a:p>
          <a:p>
            <a:pPr lvl="1">
              <a:lnSpc>
                <a:spcPct val="113999"/>
              </a:lnSpc>
            </a:pPr>
            <a:r>
              <a:rPr lang="en-US" sz="2200">
                <a:highlight>
                  <a:srgbClr val="00FF00"/>
                </a:highlight>
                <a:latin typeface="Open Sans"/>
                <a:ea typeface="Open Sans"/>
                <a:cs typeface="Open Sans"/>
              </a:rPr>
              <a:t>Chair Glenn Thompson (R-PA)??</a:t>
            </a:r>
            <a:endParaRPr lang="en-US" sz="2200">
              <a:latin typeface="Open Sans"/>
              <a:ea typeface="Open Sans"/>
              <a:cs typeface="Open Sans"/>
            </a:endParaRPr>
          </a:p>
          <a:p>
            <a:pPr lvl="1">
              <a:lnSpc>
                <a:spcPct val="113999"/>
              </a:lnSpc>
            </a:pPr>
            <a:r>
              <a:rPr lang="en-US" sz="2200">
                <a:latin typeface="Open Sans"/>
                <a:ea typeface="Open Sans"/>
                <a:cs typeface="Open Sans"/>
              </a:rPr>
              <a:t>Ranking Member David Scott (D-GA)</a:t>
            </a:r>
            <a:endParaRPr lang="en-US" sz="2400" b="1">
              <a:latin typeface="Open Sans"/>
              <a:ea typeface="Open Sans"/>
              <a:cs typeface="Open Sans"/>
            </a:endParaRPr>
          </a:p>
          <a:p>
            <a:pPr>
              <a:lnSpc>
                <a:spcPct val="113999"/>
              </a:lnSpc>
            </a:pPr>
            <a:r>
              <a:rPr lang="en-US" sz="2800" b="1">
                <a:latin typeface="Open Sans"/>
                <a:ea typeface="Open Sans"/>
                <a:cs typeface="Open Sans"/>
              </a:rPr>
              <a:t>Senate Agriculture</a:t>
            </a:r>
          </a:p>
          <a:p>
            <a:pPr lvl="1">
              <a:lnSpc>
                <a:spcPct val="113999"/>
              </a:lnSpc>
            </a:pPr>
            <a:r>
              <a:rPr lang="en-US" sz="2200">
                <a:latin typeface="Open Sans"/>
                <a:ea typeface="Open Sans"/>
                <a:cs typeface="Open Sans"/>
              </a:rPr>
              <a:t>Chair John Boozman (R-AR)</a:t>
            </a:r>
          </a:p>
          <a:p>
            <a:pPr lvl="1">
              <a:lnSpc>
                <a:spcPct val="113999"/>
              </a:lnSpc>
            </a:pPr>
            <a:r>
              <a:rPr lang="en-US" sz="2200">
                <a:latin typeface="Open Sans"/>
                <a:ea typeface="Open Sans"/>
                <a:cs typeface="Open Sans"/>
              </a:rPr>
              <a:t>Ranking Member </a:t>
            </a:r>
            <a:r>
              <a:rPr lang="en-US" sz="2200">
                <a:highlight>
                  <a:srgbClr val="00FF00"/>
                </a:highlight>
                <a:latin typeface="Open Sans"/>
                <a:ea typeface="Open Sans"/>
                <a:cs typeface="Open Sans"/>
              </a:rPr>
              <a:t>Amy Klobuchar (D-MN)</a:t>
            </a:r>
            <a:endParaRPr lang="en-US" sz="2200" b="1">
              <a:highlight>
                <a:srgbClr val="00FF00"/>
              </a:highlight>
            </a:endParaRPr>
          </a:p>
        </p:txBody>
      </p:sp>
      <p:sp>
        <p:nvSpPr>
          <p:cNvPr id="4" name="Slide Number Placeholder 3">
            <a:extLst>
              <a:ext uri="{FF2B5EF4-FFF2-40B4-BE49-F238E27FC236}">
                <a16:creationId xmlns:a16="http://schemas.microsoft.com/office/drawing/2014/main" id="{CEE85EF7-DB20-30AE-2DC4-ECBB12BC3D4A}"/>
              </a:ext>
            </a:extLst>
          </p:cNvPr>
          <p:cNvSpPr>
            <a:spLocks noGrp="1"/>
          </p:cNvSpPr>
          <p:nvPr>
            <p:ph type="sldNum" sz="quarter" idx="12"/>
          </p:nvPr>
        </p:nvSpPr>
        <p:spPr/>
        <p:txBody>
          <a:bodyPr/>
          <a:lstStyle/>
          <a:p>
            <a:fld id="{307E6868-079E-1649-B8D1-459B42CE4DE3}" type="slidenum">
              <a:rPr lang="en-US" smtClean="0"/>
              <a:t>18</a:t>
            </a:fld>
            <a:endParaRPr lang="en-US"/>
          </a:p>
        </p:txBody>
      </p:sp>
    </p:spTree>
    <p:extLst>
      <p:ext uri="{BB962C8B-B14F-4D97-AF65-F5344CB8AC3E}">
        <p14:creationId xmlns:p14="http://schemas.microsoft.com/office/powerpoint/2010/main" val="373494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9B07-C326-3F7E-13EB-B2A5623A7240}"/>
              </a:ext>
            </a:extLst>
          </p:cNvPr>
          <p:cNvSpPr>
            <a:spLocks noGrp="1"/>
          </p:cNvSpPr>
          <p:nvPr>
            <p:ph type="title"/>
          </p:nvPr>
        </p:nvSpPr>
        <p:spPr/>
        <p:txBody>
          <a:bodyPr/>
          <a:lstStyle/>
          <a:p>
            <a:r>
              <a:rPr lang="en-US">
                <a:latin typeface="Open Sans"/>
                <a:ea typeface="Open Sans"/>
                <a:cs typeface="Open Sans"/>
              </a:rPr>
              <a:t>Key Global Policy Committees</a:t>
            </a:r>
            <a:endParaRPr lang="en-US"/>
          </a:p>
        </p:txBody>
      </p:sp>
      <p:sp>
        <p:nvSpPr>
          <p:cNvPr id="3" name="Content Placeholder 2">
            <a:extLst>
              <a:ext uri="{FF2B5EF4-FFF2-40B4-BE49-F238E27FC236}">
                <a16:creationId xmlns:a16="http://schemas.microsoft.com/office/drawing/2014/main" id="{AF2AF910-7214-2D83-5219-D6A3488B1814}"/>
              </a:ext>
            </a:extLst>
          </p:cNvPr>
          <p:cNvSpPr>
            <a:spLocks noGrp="1"/>
          </p:cNvSpPr>
          <p:nvPr>
            <p:ph idx="1"/>
          </p:nvPr>
        </p:nvSpPr>
        <p:spPr>
          <a:xfrm>
            <a:off x="457200" y="1372791"/>
            <a:ext cx="8229600" cy="3394472"/>
          </a:xfrm>
        </p:spPr>
        <p:txBody>
          <a:bodyPr vert="horz" lIns="91440" tIns="45720" rIns="91440" bIns="45720" rtlCol="0" anchor="t">
            <a:normAutofit/>
          </a:bodyPr>
          <a:lstStyle/>
          <a:p>
            <a:r>
              <a:rPr lang="en-US" sz="2800" b="1">
                <a:latin typeface="Open Sans"/>
                <a:ea typeface="Open Sans"/>
                <a:cs typeface="Open Sans"/>
              </a:rPr>
              <a:t>House Foreign Affairs</a:t>
            </a:r>
          </a:p>
          <a:p>
            <a:pPr lvl="1">
              <a:lnSpc>
                <a:spcPct val="113999"/>
              </a:lnSpc>
            </a:pPr>
            <a:r>
              <a:rPr lang="en-US" sz="2200">
                <a:latin typeface="Open Sans"/>
                <a:ea typeface="Open Sans"/>
                <a:cs typeface="Open Sans"/>
              </a:rPr>
              <a:t>Chair </a:t>
            </a:r>
            <a:r>
              <a:rPr lang="en-US" sz="2200" b="1">
                <a:highlight>
                  <a:srgbClr val="00FF00"/>
                </a:highlight>
                <a:latin typeface="Open Sans"/>
                <a:ea typeface="Open Sans"/>
                <a:cs typeface="Open Sans"/>
              </a:rPr>
              <a:t>Ann Wagner (R-MO)</a:t>
            </a:r>
            <a:r>
              <a:rPr lang="en-US" sz="2200">
                <a:latin typeface="Open Sans"/>
                <a:ea typeface="Open Sans"/>
                <a:cs typeface="Open Sans"/>
              </a:rPr>
              <a:t> or </a:t>
            </a:r>
            <a:r>
              <a:rPr lang="en-US" sz="2200" b="1">
                <a:highlight>
                  <a:srgbClr val="00FF00"/>
                </a:highlight>
                <a:latin typeface="Open Sans"/>
                <a:ea typeface="Open Sans"/>
                <a:cs typeface="Open Sans"/>
              </a:rPr>
              <a:t>Darrell Issa (R-CA)</a:t>
            </a:r>
            <a:endParaRPr lang="en-US" sz="2200">
              <a:latin typeface="Open Sans"/>
              <a:ea typeface="Open Sans"/>
              <a:cs typeface="Open Sans"/>
            </a:endParaRPr>
          </a:p>
          <a:p>
            <a:pPr lvl="1">
              <a:lnSpc>
                <a:spcPct val="113999"/>
              </a:lnSpc>
            </a:pPr>
            <a:r>
              <a:rPr lang="en-US" sz="2200">
                <a:latin typeface="Open Sans"/>
                <a:ea typeface="Open Sans"/>
                <a:cs typeface="Open Sans"/>
              </a:rPr>
              <a:t>Ranking Member Gregory Meeks (D-NY)</a:t>
            </a:r>
          </a:p>
          <a:p>
            <a:pPr>
              <a:lnSpc>
                <a:spcPct val="113999"/>
              </a:lnSpc>
            </a:pPr>
            <a:r>
              <a:rPr lang="en-US" sz="2800" b="1">
                <a:latin typeface="Open Sans"/>
                <a:ea typeface="Open Sans"/>
                <a:cs typeface="Open Sans"/>
              </a:rPr>
              <a:t>Senate Foreign Relations</a:t>
            </a:r>
          </a:p>
          <a:p>
            <a:pPr lvl="1">
              <a:lnSpc>
                <a:spcPct val="113999"/>
              </a:lnSpc>
            </a:pPr>
            <a:r>
              <a:rPr lang="en-US" sz="2200">
                <a:latin typeface="Open Sans"/>
                <a:ea typeface="Open Sans"/>
                <a:cs typeface="Open Sans"/>
              </a:rPr>
              <a:t>Chair James Risch (R-ID)</a:t>
            </a:r>
          </a:p>
          <a:p>
            <a:pPr lvl="1">
              <a:lnSpc>
                <a:spcPct val="113999"/>
              </a:lnSpc>
            </a:pPr>
            <a:r>
              <a:rPr lang="en-US" sz="2200">
                <a:latin typeface="Open Sans"/>
                <a:ea typeface="Open Sans"/>
                <a:cs typeface="Open Sans"/>
              </a:rPr>
              <a:t>Ranking Member </a:t>
            </a:r>
            <a:r>
              <a:rPr lang="en-US" sz="2200" b="1">
                <a:highlight>
                  <a:srgbClr val="00FF00"/>
                </a:highlight>
                <a:latin typeface="Open Sans"/>
                <a:ea typeface="Open Sans"/>
                <a:cs typeface="Open Sans"/>
              </a:rPr>
              <a:t>Jeanne Shaheen (D-NH)</a:t>
            </a:r>
          </a:p>
        </p:txBody>
      </p:sp>
      <p:sp>
        <p:nvSpPr>
          <p:cNvPr id="4" name="Slide Number Placeholder 3">
            <a:extLst>
              <a:ext uri="{FF2B5EF4-FFF2-40B4-BE49-F238E27FC236}">
                <a16:creationId xmlns:a16="http://schemas.microsoft.com/office/drawing/2014/main" id="{64F60E09-11CD-DEB3-314F-832B09420A4C}"/>
              </a:ext>
            </a:extLst>
          </p:cNvPr>
          <p:cNvSpPr>
            <a:spLocks noGrp="1"/>
          </p:cNvSpPr>
          <p:nvPr>
            <p:ph type="sldNum" sz="quarter" idx="12"/>
          </p:nvPr>
        </p:nvSpPr>
        <p:spPr/>
        <p:txBody>
          <a:bodyPr/>
          <a:lstStyle/>
          <a:p>
            <a:fld id="{307E6868-079E-1649-B8D1-459B42CE4DE3}" type="slidenum">
              <a:rPr lang="en-US" smtClean="0"/>
              <a:t>19</a:t>
            </a:fld>
            <a:endParaRPr lang="en-US"/>
          </a:p>
        </p:txBody>
      </p:sp>
    </p:spTree>
    <p:extLst>
      <p:ext uri="{BB962C8B-B14F-4D97-AF65-F5344CB8AC3E}">
        <p14:creationId xmlns:p14="http://schemas.microsoft.com/office/powerpoint/2010/main" val="112962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B81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3404-08B0-0BCB-F761-271CFFE953DA}"/>
              </a:ext>
            </a:extLst>
          </p:cNvPr>
          <p:cNvSpPr>
            <a:spLocks noGrp="1"/>
          </p:cNvSpPr>
          <p:nvPr>
            <p:ph type="title"/>
          </p:nvPr>
        </p:nvSpPr>
        <p:spPr/>
        <p:txBody>
          <a:bodyPr/>
          <a:lstStyle/>
          <a:p>
            <a:r>
              <a:rPr lang="en-US">
                <a:solidFill>
                  <a:schemeClr val="tx1"/>
                </a:solidFill>
              </a:rPr>
              <a:t>Welcome!</a:t>
            </a:r>
          </a:p>
        </p:txBody>
      </p:sp>
      <p:sp>
        <p:nvSpPr>
          <p:cNvPr id="3" name="Content Placeholder 2">
            <a:extLst>
              <a:ext uri="{FF2B5EF4-FFF2-40B4-BE49-F238E27FC236}">
                <a16:creationId xmlns:a16="http://schemas.microsoft.com/office/drawing/2014/main" id="{33756BF4-90B2-AE68-99A6-6AC43B784748}"/>
              </a:ext>
            </a:extLst>
          </p:cNvPr>
          <p:cNvSpPr>
            <a:spLocks noGrp="1"/>
          </p:cNvSpPr>
          <p:nvPr>
            <p:ph idx="1"/>
          </p:nvPr>
        </p:nvSpPr>
        <p:spPr>
          <a:xfrm>
            <a:off x="455716" y="1372869"/>
            <a:ext cx="8229600" cy="3394472"/>
          </a:xfrm>
        </p:spPr>
        <p:txBody>
          <a:bodyPr/>
          <a:lstStyle/>
          <a:p>
            <a:pPr marL="0" indent="0">
              <a:buNone/>
            </a:pPr>
            <a:r>
              <a:rPr lang="en-US" b="1"/>
              <a:t>Use the chat to introduce yourself</a:t>
            </a:r>
          </a:p>
          <a:p>
            <a:r>
              <a:rPr lang="en-US" b="1"/>
              <a:t>Name</a:t>
            </a:r>
          </a:p>
          <a:p>
            <a:r>
              <a:rPr lang="en-US" b="1"/>
              <a:t>Pronoun</a:t>
            </a:r>
          </a:p>
          <a:p>
            <a:r>
              <a:rPr lang="en-US" b="1"/>
              <a:t>ONE WORD that describes why you're joining today </a:t>
            </a:r>
          </a:p>
          <a:p>
            <a:pPr marL="0" indent="0">
              <a:buNone/>
            </a:pPr>
            <a:endParaRPr lang="en-US"/>
          </a:p>
        </p:txBody>
      </p:sp>
      <p:sp>
        <p:nvSpPr>
          <p:cNvPr id="4" name="Slide Number Placeholder 3">
            <a:extLst>
              <a:ext uri="{FF2B5EF4-FFF2-40B4-BE49-F238E27FC236}">
                <a16:creationId xmlns:a16="http://schemas.microsoft.com/office/drawing/2014/main" id="{A7153405-6598-8BAE-6061-C8D276CEF476}"/>
              </a:ext>
            </a:extLst>
          </p:cNvPr>
          <p:cNvSpPr>
            <a:spLocks noGrp="1"/>
          </p:cNvSpPr>
          <p:nvPr>
            <p:ph type="sldNum" sz="quarter" idx="12"/>
          </p:nvPr>
        </p:nvSpPr>
        <p:spPr/>
        <p:txBody>
          <a:bodyPr/>
          <a:lstStyle/>
          <a:p>
            <a:fld id="{307E6868-079E-1649-B8D1-459B42CE4DE3}" type="slidenum">
              <a:rPr lang="en-US" smtClean="0"/>
              <a:t>2</a:t>
            </a:fld>
            <a:endParaRPr lang="en-US"/>
          </a:p>
        </p:txBody>
      </p:sp>
    </p:spTree>
    <p:extLst>
      <p:ext uri="{BB962C8B-B14F-4D97-AF65-F5344CB8AC3E}">
        <p14:creationId xmlns:p14="http://schemas.microsoft.com/office/powerpoint/2010/main" val="119120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9B07-C326-3F7E-13EB-B2A5623A7240}"/>
              </a:ext>
            </a:extLst>
          </p:cNvPr>
          <p:cNvSpPr>
            <a:spLocks noGrp="1"/>
          </p:cNvSpPr>
          <p:nvPr>
            <p:ph type="title"/>
          </p:nvPr>
        </p:nvSpPr>
        <p:spPr/>
        <p:txBody>
          <a:bodyPr>
            <a:normAutofit fontScale="90000"/>
          </a:bodyPr>
          <a:lstStyle/>
          <a:p>
            <a:r>
              <a:rPr lang="en-US">
                <a:latin typeface="Open Sans"/>
                <a:ea typeface="Open Sans"/>
                <a:cs typeface="Open Sans"/>
              </a:rPr>
              <a:t>Key Appropriations Committees</a:t>
            </a:r>
            <a:endParaRPr lang="en-US"/>
          </a:p>
        </p:txBody>
      </p:sp>
      <p:sp>
        <p:nvSpPr>
          <p:cNvPr id="3" name="Content Placeholder 2">
            <a:extLst>
              <a:ext uri="{FF2B5EF4-FFF2-40B4-BE49-F238E27FC236}">
                <a16:creationId xmlns:a16="http://schemas.microsoft.com/office/drawing/2014/main" id="{AF2AF910-7214-2D83-5219-D6A3488B1814}"/>
              </a:ext>
            </a:extLst>
          </p:cNvPr>
          <p:cNvSpPr>
            <a:spLocks noGrp="1"/>
          </p:cNvSpPr>
          <p:nvPr>
            <p:ph idx="1"/>
          </p:nvPr>
        </p:nvSpPr>
        <p:spPr>
          <a:xfrm>
            <a:off x="495300" y="1151797"/>
            <a:ext cx="7871460" cy="4084211"/>
          </a:xfrm>
        </p:spPr>
        <p:txBody>
          <a:bodyPr vert="horz" lIns="91440" tIns="45720" rIns="91440" bIns="45720" rtlCol="0" anchor="t">
            <a:normAutofit fontScale="92500" lnSpcReduction="20000"/>
          </a:bodyPr>
          <a:lstStyle/>
          <a:p>
            <a:pPr>
              <a:lnSpc>
                <a:spcPct val="113999"/>
              </a:lnSpc>
            </a:pPr>
            <a:r>
              <a:rPr lang="en-US" b="1">
                <a:latin typeface="Open Sans"/>
                <a:ea typeface="Open Sans"/>
                <a:cs typeface="Open Sans"/>
              </a:rPr>
              <a:t>House</a:t>
            </a:r>
            <a:endParaRPr lang="en-US" b="1"/>
          </a:p>
          <a:p>
            <a:pPr lvl="1">
              <a:lnSpc>
                <a:spcPct val="113999"/>
              </a:lnSpc>
            </a:pPr>
            <a:r>
              <a:rPr lang="en-US" sz="2400">
                <a:latin typeface="Open Sans"/>
                <a:ea typeface="Open Sans"/>
                <a:cs typeface="Open Sans"/>
              </a:rPr>
              <a:t>Chair Tom Cole (R-OK); Ranking Member Rosa DeLauro (D-CT)</a:t>
            </a:r>
          </a:p>
          <a:p>
            <a:pPr lvl="1">
              <a:lnSpc>
                <a:spcPct val="113999"/>
              </a:lnSpc>
            </a:pPr>
            <a:r>
              <a:rPr lang="en-US" sz="2400">
                <a:latin typeface="Open Sans"/>
                <a:ea typeface="Open Sans"/>
                <a:cs typeface="Open Sans"/>
              </a:rPr>
              <a:t>SFOPS Chair Mario Diaz-Balart (R-FL); Ranking Member </a:t>
            </a:r>
            <a:r>
              <a:rPr lang="en-US" sz="2400" b="1">
                <a:highlight>
                  <a:srgbClr val="00F900"/>
                </a:highlight>
                <a:latin typeface="Open Sans"/>
                <a:ea typeface="Open Sans"/>
                <a:cs typeface="Open Sans"/>
              </a:rPr>
              <a:t>Grace Meng (D-NY)</a:t>
            </a:r>
          </a:p>
          <a:p>
            <a:pPr>
              <a:lnSpc>
                <a:spcPct val="113999"/>
              </a:lnSpc>
            </a:pPr>
            <a:r>
              <a:rPr lang="en-US" b="1">
                <a:latin typeface="Open Sans"/>
                <a:ea typeface="Open Sans"/>
                <a:cs typeface="Open Sans"/>
              </a:rPr>
              <a:t>Senate</a:t>
            </a:r>
          </a:p>
          <a:p>
            <a:pPr lvl="1">
              <a:lnSpc>
                <a:spcPct val="113999"/>
              </a:lnSpc>
            </a:pPr>
            <a:r>
              <a:rPr lang="en-US" sz="2400">
                <a:latin typeface="Open Sans"/>
                <a:ea typeface="Open Sans"/>
                <a:cs typeface="Open Sans"/>
              </a:rPr>
              <a:t>Chair Susan Collins (R-ME); Vice Chair Patty Murray (D-WA)</a:t>
            </a:r>
            <a:endParaRPr lang="en-US" sz="2400"/>
          </a:p>
          <a:p>
            <a:pPr lvl="1">
              <a:lnSpc>
                <a:spcPct val="113999"/>
              </a:lnSpc>
            </a:pPr>
            <a:r>
              <a:rPr lang="en-US" sz="2400">
                <a:latin typeface="Open Sans"/>
                <a:ea typeface="Open Sans"/>
                <a:cs typeface="Open Sans"/>
              </a:rPr>
              <a:t> SFOPS Chair Lindsey Graham (R-SC); Ranking Member Chris Coons (D-DE)</a:t>
            </a:r>
            <a:endParaRPr lang="en-US" sz="2400"/>
          </a:p>
        </p:txBody>
      </p:sp>
      <p:sp>
        <p:nvSpPr>
          <p:cNvPr id="4" name="Slide Number Placeholder 3">
            <a:extLst>
              <a:ext uri="{FF2B5EF4-FFF2-40B4-BE49-F238E27FC236}">
                <a16:creationId xmlns:a16="http://schemas.microsoft.com/office/drawing/2014/main" id="{64F60E09-11CD-DEB3-314F-832B09420A4C}"/>
              </a:ext>
            </a:extLst>
          </p:cNvPr>
          <p:cNvSpPr>
            <a:spLocks noGrp="1"/>
          </p:cNvSpPr>
          <p:nvPr>
            <p:ph type="sldNum" sz="quarter" idx="12"/>
          </p:nvPr>
        </p:nvSpPr>
        <p:spPr/>
        <p:txBody>
          <a:bodyPr/>
          <a:lstStyle/>
          <a:p>
            <a:fld id="{307E6868-079E-1649-B8D1-459B42CE4DE3}" type="slidenum">
              <a:rPr lang="en-US" smtClean="0"/>
              <a:t>20</a:t>
            </a:fld>
            <a:endParaRPr lang="en-US"/>
          </a:p>
        </p:txBody>
      </p:sp>
    </p:spTree>
    <p:extLst>
      <p:ext uri="{BB962C8B-B14F-4D97-AF65-F5344CB8AC3E}">
        <p14:creationId xmlns:p14="http://schemas.microsoft.com/office/powerpoint/2010/main" val="2580586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1583-F290-45E9-B7F0-BE43DA796551}"/>
              </a:ext>
            </a:extLst>
          </p:cNvPr>
          <p:cNvSpPr>
            <a:spLocks noGrp="1"/>
          </p:cNvSpPr>
          <p:nvPr>
            <p:ph type="title"/>
          </p:nvPr>
        </p:nvSpPr>
        <p:spPr/>
        <p:txBody>
          <a:bodyPr>
            <a:normAutofit/>
          </a:bodyPr>
          <a:lstStyle/>
          <a:p>
            <a:pPr>
              <a:lnSpc>
                <a:spcPct val="113999"/>
              </a:lnSpc>
            </a:pPr>
            <a:r>
              <a:rPr lang="en-US">
                <a:latin typeface="Open Sans"/>
                <a:ea typeface="Open Sans"/>
                <a:cs typeface="Calibri"/>
              </a:rPr>
              <a:t>US Poverty Policy Outlook</a:t>
            </a:r>
            <a:endParaRPr lang="en-US"/>
          </a:p>
        </p:txBody>
      </p:sp>
      <p:sp>
        <p:nvSpPr>
          <p:cNvPr id="1592" name="Content Placeholder 2">
            <a:extLst>
              <a:ext uri="{FF2B5EF4-FFF2-40B4-BE49-F238E27FC236}">
                <a16:creationId xmlns:a16="http://schemas.microsoft.com/office/drawing/2014/main" id="{F6734111-EDC2-0340-049B-2A8B717F8D99}"/>
              </a:ext>
            </a:extLst>
          </p:cNvPr>
          <p:cNvSpPr txBox="1">
            <a:spLocks/>
          </p:cNvSpPr>
          <p:nvPr/>
        </p:nvSpPr>
        <p:spPr>
          <a:xfrm>
            <a:off x="457200" y="1336253"/>
            <a:ext cx="8229600" cy="3394472"/>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lnSpc>
                <a:spcPct val="114000"/>
              </a:lnSpc>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lnSpc>
                <a:spcPct val="114000"/>
              </a:lnSpc>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lnSpc>
                <a:spcPct val="114000"/>
              </a:lnSpc>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lnSpc>
                <a:spcPct val="114000"/>
              </a:lnSpc>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lnSpc>
                <a:spcPct val="114000"/>
              </a:lnSpc>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3999"/>
              </a:lnSpc>
            </a:pPr>
            <a:r>
              <a:rPr lang="en-US" b="1">
                <a:latin typeface="Open Sans"/>
                <a:ea typeface="Open Sans"/>
                <a:cs typeface="Open Sans"/>
              </a:rPr>
              <a:t>Opportunities</a:t>
            </a:r>
          </a:p>
          <a:p>
            <a:pPr lvl="1">
              <a:lnSpc>
                <a:spcPct val="113999"/>
              </a:lnSpc>
            </a:pPr>
            <a:r>
              <a:rPr lang="en-US">
                <a:latin typeface="Open Sans"/>
                <a:ea typeface="Open Sans"/>
                <a:cs typeface="Open Sans"/>
              </a:rPr>
              <a:t>Major focus on federal tax policy in new Congress</a:t>
            </a:r>
          </a:p>
          <a:p>
            <a:pPr lvl="1">
              <a:lnSpc>
                <a:spcPct val="113999"/>
              </a:lnSpc>
            </a:pPr>
            <a:r>
              <a:rPr lang="en-US">
                <a:latin typeface="Open Sans"/>
                <a:ea typeface="Open Sans"/>
                <a:cs typeface="Open Sans"/>
              </a:rPr>
              <a:t>Increasing the CTC has been championed by President-Elect Trump and Vice President-Elect Vance</a:t>
            </a:r>
            <a:endParaRPr lang="en-US"/>
          </a:p>
          <a:p>
            <a:pPr lvl="1">
              <a:lnSpc>
                <a:spcPct val="113999"/>
              </a:lnSpc>
            </a:pPr>
            <a:r>
              <a:rPr lang="en-US">
                <a:latin typeface="Open Sans"/>
                <a:ea typeface="Open Sans"/>
                <a:cs typeface="Open Sans"/>
              </a:rPr>
              <a:t>Opportunities to educate on the need for housing &amp; nutrition</a:t>
            </a:r>
            <a:endParaRPr lang="en-US"/>
          </a:p>
          <a:p>
            <a:pPr lvl="1">
              <a:lnSpc>
                <a:spcPct val="113999"/>
              </a:lnSpc>
            </a:pPr>
            <a:r>
              <a:rPr lang="en-US">
                <a:latin typeface="Open Sans"/>
                <a:ea typeface="Open Sans"/>
                <a:cs typeface="Open Sans"/>
              </a:rPr>
              <a:t>New members of Congress to educate</a:t>
            </a:r>
            <a:endParaRPr lang="en-US"/>
          </a:p>
          <a:p>
            <a:pPr>
              <a:lnSpc>
                <a:spcPct val="113999"/>
              </a:lnSpc>
            </a:pPr>
            <a:endParaRPr lang="en-US"/>
          </a:p>
        </p:txBody>
      </p:sp>
    </p:spTree>
    <p:extLst>
      <p:ext uri="{BB962C8B-B14F-4D97-AF65-F5344CB8AC3E}">
        <p14:creationId xmlns:p14="http://schemas.microsoft.com/office/powerpoint/2010/main" val="1275664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1583-F290-45E9-B7F0-BE43DA796551}"/>
              </a:ext>
            </a:extLst>
          </p:cNvPr>
          <p:cNvSpPr>
            <a:spLocks noGrp="1"/>
          </p:cNvSpPr>
          <p:nvPr>
            <p:ph type="title"/>
          </p:nvPr>
        </p:nvSpPr>
        <p:spPr/>
        <p:txBody>
          <a:bodyPr>
            <a:normAutofit/>
          </a:bodyPr>
          <a:lstStyle/>
          <a:p>
            <a:pPr>
              <a:lnSpc>
                <a:spcPct val="113999"/>
              </a:lnSpc>
            </a:pPr>
            <a:r>
              <a:rPr lang="en-US">
                <a:latin typeface="Open Sans"/>
                <a:ea typeface="Open Sans"/>
                <a:cs typeface="Calibri"/>
              </a:rPr>
              <a:t>US Poverty Policy Outlook</a:t>
            </a:r>
            <a:endParaRPr lang="en-US"/>
          </a:p>
        </p:txBody>
      </p:sp>
      <p:sp>
        <p:nvSpPr>
          <p:cNvPr id="1592" name="Content Placeholder 2">
            <a:extLst>
              <a:ext uri="{FF2B5EF4-FFF2-40B4-BE49-F238E27FC236}">
                <a16:creationId xmlns:a16="http://schemas.microsoft.com/office/drawing/2014/main" id="{F6734111-EDC2-0340-049B-2A8B717F8D99}"/>
              </a:ext>
            </a:extLst>
          </p:cNvPr>
          <p:cNvSpPr txBox="1">
            <a:spLocks/>
          </p:cNvSpPr>
          <p:nvPr/>
        </p:nvSpPr>
        <p:spPr>
          <a:xfrm>
            <a:off x="457200" y="1336253"/>
            <a:ext cx="8229600" cy="3394472"/>
          </a:xfrm>
          <a:prstGeom prst="rect">
            <a:avLst/>
          </a:prstGeom>
        </p:spPr>
        <p:txBody>
          <a:bodyPr vert="horz" lIns="91440" tIns="45720" rIns="91440" bIns="45720" rtlCol="0" anchor="t">
            <a:normAutofit lnSpcReduction="10000"/>
          </a:bodyPr>
          <a:lstStyle>
            <a:lvl1pPr marL="342900" indent="-342900" algn="l" defTabSz="457200" rtl="0" eaLnBrk="1" latinLnBrk="0" hangingPunct="1">
              <a:lnSpc>
                <a:spcPct val="114000"/>
              </a:lnSpc>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lnSpc>
                <a:spcPct val="114000"/>
              </a:lnSpc>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lnSpc>
                <a:spcPct val="114000"/>
              </a:lnSpc>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lnSpc>
                <a:spcPct val="114000"/>
              </a:lnSpc>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lnSpc>
                <a:spcPct val="114000"/>
              </a:lnSpc>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3999"/>
              </a:lnSpc>
            </a:pPr>
            <a:r>
              <a:rPr lang="en-US" b="1">
                <a:latin typeface="Open Sans"/>
                <a:ea typeface="Open Sans"/>
                <a:cs typeface="Open Sans"/>
              </a:rPr>
              <a:t>Challenges</a:t>
            </a:r>
          </a:p>
          <a:p>
            <a:pPr lvl="1">
              <a:lnSpc>
                <a:spcPct val="113999"/>
              </a:lnSpc>
            </a:pPr>
            <a:r>
              <a:rPr lang="en-US">
                <a:latin typeface="Open Sans"/>
                <a:ea typeface="Open Sans"/>
                <a:cs typeface="Open Sans"/>
              </a:rPr>
              <a:t>Expect pushback from Trump Administration and Congress on some US Policy goals</a:t>
            </a:r>
            <a:endParaRPr lang="en-US"/>
          </a:p>
          <a:p>
            <a:pPr lvl="1">
              <a:lnSpc>
                <a:spcPct val="113999"/>
              </a:lnSpc>
            </a:pPr>
            <a:r>
              <a:rPr lang="en-US">
                <a:latin typeface="Open Sans"/>
                <a:ea typeface="Open Sans"/>
                <a:cs typeface="Open Sans"/>
              </a:rPr>
              <a:t>Increased partisanship in 2025 and beyond</a:t>
            </a:r>
          </a:p>
          <a:p>
            <a:pPr lvl="1">
              <a:lnSpc>
                <a:spcPct val="113999"/>
              </a:lnSpc>
            </a:pPr>
            <a:r>
              <a:rPr lang="en-US">
                <a:latin typeface="Open Sans"/>
                <a:ea typeface="Open Sans"/>
                <a:cs typeface="Open Sans"/>
              </a:rPr>
              <a:t>Changing leadership on key committees</a:t>
            </a:r>
            <a:endParaRPr lang="en-US"/>
          </a:p>
          <a:p>
            <a:pPr lvl="1">
              <a:lnSpc>
                <a:spcPct val="113999"/>
              </a:lnSpc>
            </a:pPr>
            <a:r>
              <a:rPr lang="en-US">
                <a:latin typeface="Open Sans"/>
                <a:ea typeface="Open Sans"/>
                <a:cs typeface="Open Sans"/>
              </a:rPr>
              <a:t>Critical decisions on nutrition policy &amp; SNAP are imminent</a:t>
            </a:r>
            <a:endParaRPr lang="en-US"/>
          </a:p>
          <a:p>
            <a:pPr>
              <a:lnSpc>
                <a:spcPct val="113999"/>
              </a:lnSpc>
            </a:pPr>
            <a:endParaRPr lang="en-US"/>
          </a:p>
        </p:txBody>
      </p:sp>
    </p:spTree>
    <p:extLst>
      <p:ext uri="{BB962C8B-B14F-4D97-AF65-F5344CB8AC3E}">
        <p14:creationId xmlns:p14="http://schemas.microsoft.com/office/powerpoint/2010/main" val="3845986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1583-F290-45E9-B7F0-BE43DA796551}"/>
              </a:ext>
            </a:extLst>
          </p:cNvPr>
          <p:cNvSpPr>
            <a:spLocks noGrp="1"/>
          </p:cNvSpPr>
          <p:nvPr>
            <p:ph type="title"/>
          </p:nvPr>
        </p:nvSpPr>
        <p:spPr/>
        <p:txBody>
          <a:bodyPr>
            <a:normAutofit/>
          </a:bodyPr>
          <a:lstStyle/>
          <a:p>
            <a:pPr>
              <a:lnSpc>
                <a:spcPct val="113999"/>
              </a:lnSpc>
            </a:pPr>
            <a:r>
              <a:rPr lang="en-US">
                <a:latin typeface="Open Sans"/>
                <a:ea typeface="Open Sans"/>
                <a:cs typeface="Calibri"/>
              </a:rPr>
              <a:t>Global Poverty Policy Outlook</a:t>
            </a:r>
            <a:endParaRPr lang="en-US"/>
          </a:p>
        </p:txBody>
      </p:sp>
      <p:sp>
        <p:nvSpPr>
          <p:cNvPr id="68" name="Content Placeholder 2">
            <a:extLst>
              <a:ext uri="{FF2B5EF4-FFF2-40B4-BE49-F238E27FC236}">
                <a16:creationId xmlns:a16="http://schemas.microsoft.com/office/drawing/2014/main" id="{9D6BC868-3FC5-4994-45D0-12C2F996D052}"/>
              </a:ext>
            </a:extLst>
          </p:cNvPr>
          <p:cNvSpPr txBox="1">
            <a:spLocks/>
          </p:cNvSpPr>
          <p:nvPr/>
        </p:nvSpPr>
        <p:spPr>
          <a:xfrm>
            <a:off x="457200" y="1336253"/>
            <a:ext cx="8229600" cy="3394472"/>
          </a:xfrm>
          <a:prstGeom prst="rect">
            <a:avLst/>
          </a:prstGeom>
        </p:spPr>
        <p:txBody>
          <a:bodyPr vert="horz" lIns="91440" tIns="45720" rIns="91440" bIns="45720" rtlCol="0" anchor="t">
            <a:normAutofit/>
          </a:bodyPr>
          <a:lstStyle>
            <a:lvl1pPr marL="342900" indent="-342900" algn="l" defTabSz="457200" rtl="0" eaLnBrk="1" latinLnBrk="0" hangingPunct="1">
              <a:lnSpc>
                <a:spcPct val="114000"/>
              </a:lnSpc>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lnSpc>
                <a:spcPct val="114000"/>
              </a:lnSpc>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lnSpc>
                <a:spcPct val="114000"/>
              </a:lnSpc>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lnSpc>
                <a:spcPct val="114000"/>
              </a:lnSpc>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lnSpc>
                <a:spcPct val="114000"/>
              </a:lnSpc>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3999"/>
              </a:lnSpc>
            </a:pPr>
            <a:r>
              <a:rPr lang="en-US" b="1">
                <a:latin typeface="Open Sans"/>
                <a:ea typeface="Open Sans"/>
                <a:cs typeface="Open Sans"/>
              </a:rPr>
              <a:t>Challenges</a:t>
            </a:r>
          </a:p>
          <a:p>
            <a:pPr lvl="1">
              <a:lnSpc>
                <a:spcPct val="113999"/>
              </a:lnSpc>
            </a:pPr>
            <a:r>
              <a:rPr lang="en-US">
                <a:latin typeface="Open Sans"/>
                <a:ea typeface="Open Sans"/>
                <a:cs typeface="Open Sans"/>
              </a:rPr>
              <a:t>Extremely likely that Trump Administration will propose changes to global poverty policy and deep cuts to funding for global poverty programs</a:t>
            </a:r>
            <a:endParaRPr lang="en-US"/>
          </a:p>
          <a:p>
            <a:pPr>
              <a:lnSpc>
                <a:spcPct val="113999"/>
              </a:lnSpc>
            </a:pPr>
            <a:endParaRPr lang="en-US"/>
          </a:p>
        </p:txBody>
      </p:sp>
    </p:spTree>
    <p:extLst>
      <p:ext uri="{BB962C8B-B14F-4D97-AF65-F5344CB8AC3E}">
        <p14:creationId xmlns:p14="http://schemas.microsoft.com/office/powerpoint/2010/main" val="2123128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1583-F290-45E9-B7F0-BE43DA796551}"/>
              </a:ext>
            </a:extLst>
          </p:cNvPr>
          <p:cNvSpPr>
            <a:spLocks noGrp="1"/>
          </p:cNvSpPr>
          <p:nvPr>
            <p:ph type="title"/>
          </p:nvPr>
        </p:nvSpPr>
        <p:spPr/>
        <p:txBody>
          <a:bodyPr>
            <a:normAutofit/>
          </a:bodyPr>
          <a:lstStyle/>
          <a:p>
            <a:pPr>
              <a:lnSpc>
                <a:spcPct val="113999"/>
              </a:lnSpc>
            </a:pPr>
            <a:r>
              <a:rPr lang="en-US">
                <a:latin typeface="Open Sans"/>
                <a:ea typeface="Open Sans"/>
                <a:cs typeface="Calibri"/>
              </a:rPr>
              <a:t>Gloal Poverty Policy Outlook</a:t>
            </a:r>
            <a:endParaRPr lang="en-US"/>
          </a:p>
        </p:txBody>
      </p:sp>
      <p:sp>
        <p:nvSpPr>
          <p:cNvPr id="1592" name="Content Placeholder 2">
            <a:extLst>
              <a:ext uri="{FF2B5EF4-FFF2-40B4-BE49-F238E27FC236}">
                <a16:creationId xmlns:a16="http://schemas.microsoft.com/office/drawing/2014/main" id="{F6734111-EDC2-0340-049B-2A8B717F8D99}"/>
              </a:ext>
            </a:extLst>
          </p:cNvPr>
          <p:cNvSpPr txBox="1">
            <a:spLocks/>
          </p:cNvSpPr>
          <p:nvPr/>
        </p:nvSpPr>
        <p:spPr>
          <a:xfrm>
            <a:off x="457200" y="1336253"/>
            <a:ext cx="8229600" cy="3394472"/>
          </a:xfrm>
          <a:prstGeom prst="rect">
            <a:avLst/>
          </a:prstGeom>
        </p:spPr>
        <p:txBody>
          <a:bodyPr vert="horz" lIns="91440" tIns="45720" rIns="91440" bIns="45720" rtlCol="0" anchor="t">
            <a:normAutofit/>
          </a:bodyPr>
          <a:lstStyle>
            <a:lvl1pPr marL="342900" indent="-342900" algn="l" defTabSz="457200" rtl="0" eaLnBrk="1" latinLnBrk="0" hangingPunct="1">
              <a:lnSpc>
                <a:spcPct val="114000"/>
              </a:lnSpc>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lnSpc>
                <a:spcPct val="114000"/>
              </a:lnSpc>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lnSpc>
                <a:spcPct val="114000"/>
              </a:lnSpc>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lnSpc>
                <a:spcPct val="114000"/>
              </a:lnSpc>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lnSpc>
                <a:spcPct val="114000"/>
              </a:lnSpc>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3999"/>
              </a:lnSpc>
            </a:pPr>
            <a:r>
              <a:rPr lang="en-US" b="1">
                <a:latin typeface="Open Sans"/>
                <a:ea typeface="Open Sans"/>
                <a:cs typeface="Open Sans"/>
              </a:rPr>
              <a:t>Opportunities</a:t>
            </a:r>
          </a:p>
          <a:p>
            <a:pPr lvl="1">
              <a:lnSpc>
                <a:spcPct val="113999"/>
              </a:lnSpc>
            </a:pPr>
            <a:r>
              <a:rPr lang="en-US" sz="2200">
                <a:latin typeface="Open Sans"/>
                <a:ea typeface="Open Sans"/>
                <a:cs typeface="Open Sans"/>
              </a:rPr>
              <a:t>Advocates can shape how Congress responds</a:t>
            </a:r>
            <a:endParaRPr lang="en-US" sz="2200"/>
          </a:p>
          <a:p>
            <a:pPr lvl="1">
              <a:lnSpc>
                <a:spcPct val="113999"/>
              </a:lnSpc>
            </a:pPr>
            <a:r>
              <a:rPr lang="en-US" sz="2200">
                <a:latin typeface="Open Sans"/>
                <a:ea typeface="Open Sans"/>
                <a:cs typeface="Open Sans"/>
              </a:rPr>
              <a:t>Advance the fight against AIDS, TB, and Malaria </a:t>
            </a:r>
            <a:endParaRPr lang="en-US" sz="2200"/>
          </a:p>
          <a:p>
            <a:pPr lvl="2">
              <a:lnSpc>
                <a:spcPct val="113999"/>
              </a:lnSpc>
            </a:pPr>
            <a:r>
              <a:rPr lang="en-US">
                <a:latin typeface="Open Sans"/>
                <a:ea typeface="Open Sans"/>
                <a:cs typeface="Open Sans"/>
              </a:rPr>
              <a:t>Global Fund to Fight AIDS, TB, and Malaria Replenishment</a:t>
            </a:r>
          </a:p>
          <a:p>
            <a:pPr lvl="1">
              <a:lnSpc>
                <a:spcPct val="113999"/>
              </a:lnSpc>
            </a:pPr>
            <a:r>
              <a:rPr lang="en-US" sz="2200">
                <a:latin typeface="Open Sans"/>
                <a:ea typeface="Open Sans"/>
                <a:cs typeface="Open Sans"/>
              </a:rPr>
              <a:t>Build new champions and strong, bipartisan support across global issues during annual appropriations</a:t>
            </a:r>
            <a:endParaRPr lang="en-US" sz="2200"/>
          </a:p>
          <a:p>
            <a:pPr>
              <a:lnSpc>
                <a:spcPct val="113999"/>
              </a:lnSpc>
            </a:pPr>
            <a:endParaRPr lang="en-US"/>
          </a:p>
        </p:txBody>
      </p:sp>
    </p:spTree>
    <p:extLst>
      <p:ext uri="{BB962C8B-B14F-4D97-AF65-F5344CB8AC3E}">
        <p14:creationId xmlns:p14="http://schemas.microsoft.com/office/powerpoint/2010/main" val="4171000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C7CAD65-0FDD-7F85-20FC-FA3F56C64814}"/>
              </a:ext>
            </a:extLst>
          </p:cNvPr>
          <p:cNvSpPr txBox="1">
            <a:spLocks/>
          </p:cNvSpPr>
          <p:nvPr/>
        </p:nvSpPr>
        <p:spPr>
          <a:xfrm>
            <a:off x="358422" y="347090"/>
            <a:ext cx="8431602" cy="4796715"/>
          </a:xfrm>
          <a:prstGeom prst="rect">
            <a:avLst/>
          </a:prstGeom>
        </p:spPr>
        <p:txBody>
          <a:bodyPr lIns="91440" tIns="45720" rIns="91440" bIns="45720" anchor="ctr">
            <a:normAutofit/>
          </a:bodyPr>
          <a:lstStyle>
            <a:defPPr>
              <a:defRPr lang="en-US"/>
            </a:defPPr>
            <a:lvl1pPr marL="0" algn="l" defTabSz="685800" rtl="0" eaLnBrk="1" latinLnBrk="0" hangingPunct="1">
              <a:lnSpc>
                <a:spcPct val="114000"/>
              </a:lnSpc>
              <a:spcBef>
                <a:spcPct val="0"/>
              </a:spcBef>
              <a:buNone/>
              <a:defRPr sz="135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ct val="113999"/>
              </a:lnSpc>
            </a:pPr>
            <a:r>
              <a:rPr lang="en-US" sz="5400">
                <a:latin typeface="Open Sans"/>
                <a:ea typeface="Open Sans"/>
                <a:cs typeface="Open Sans"/>
              </a:rPr>
              <a:t>What’s Most Important Right now</a:t>
            </a:r>
          </a:p>
        </p:txBody>
      </p:sp>
    </p:spTree>
    <p:extLst>
      <p:ext uri="{BB962C8B-B14F-4D97-AF65-F5344CB8AC3E}">
        <p14:creationId xmlns:p14="http://schemas.microsoft.com/office/powerpoint/2010/main" val="2986402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B96C-E6D2-A54A-CAE1-A121D31F1322}"/>
              </a:ext>
            </a:extLst>
          </p:cNvPr>
          <p:cNvSpPr>
            <a:spLocks noGrp="1"/>
          </p:cNvSpPr>
          <p:nvPr>
            <p:ph type="title"/>
          </p:nvPr>
        </p:nvSpPr>
        <p:spPr/>
        <p:txBody>
          <a:bodyPr>
            <a:normAutofit fontScale="90000"/>
          </a:bodyPr>
          <a:lstStyle/>
          <a:p>
            <a:r>
              <a:rPr lang="en-US">
                <a:latin typeface="Open Sans"/>
                <a:ea typeface="Open Sans"/>
                <a:cs typeface="Open Sans"/>
              </a:rPr>
              <a:t>Sustain Yourself as an Advocate</a:t>
            </a:r>
            <a:endParaRPr lang="en-US"/>
          </a:p>
        </p:txBody>
      </p:sp>
      <p:sp>
        <p:nvSpPr>
          <p:cNvPr id="3" name="Content Placeholder 2">
            <a:extLst>
              <a:ext uri="{FF2B5EF4-FFF2-40B4-BE49-F238E27FC236}">
                <a16:creationId xmlns:a16="http://schemas.microsoft.com/office/drawing/2014/main" id="{83053704-2914-2A88-0675-D2DA09A5DF91}"/>
              </a:ext>
            </a:extLst>
          </p:cNvPr>
          <p:cNvSpPr>
            <a:spLocks noGrp="1"/>
          </p:cNvSpPr>
          <p:nvPr>
            <p:ph idx="1"/>
          </p:nvPr>
        </p:nvSpPr>
        <p:spPr>
          <a:xfrm>
            <a:off x="528034" y="1218010"/>
            <a:ext cx="8229600" cy="3394472"/>
          </a:xfrm>
        </p:spPr>
        <p:txBody>
          <a:bodyPr vert="horz" lIns="91440" tIns="45720" rIns="91440" bIns="45720" rtlCol="0" anchor="t">
            <a:normAutofit lnSpcReduction="10000"/>
          </a:bodyPr>
          <a:lstStyle/>
          <a:p>
            <a:r>
              <a:rPr lang="en-US">
                <a:latin typeface="Open Sans"/>
                <a:ea typeface="Open Sans"/>
                <a:cs typeface="Open Sans"/>
              </a:rPr>
              <a:t>Stay Connected to </a:t>
            </a:r>
            <a:r>
              <a:rPr lang="en-US" b="1">
                <a:latin typeface="Open Sans"/>
                <a:ea typeface="Open Sans"/>
                <a:cs typeface="Open Sans"/>
              </a:rPr>
              <a:t>Community</a:t>
            </a:r>
          </a:p>
          <a:p>
            <a:pPr>
              <a:lnSpc>
                <a:spcPct val="113999"/>
              </a:lnSpc>
            </a:pPr>
            <a:r>
              <a:rPr lang="en-US">
                <a:latin typeface="Open Sans"/>
                <a:ea typeface="Open Sans"/>
                <a:cs typeface="Open Sans"/>
              </a:rPr>
              <a:t>Prioritize </a:t>
            </a:r>
            <a:r>
              <a:rPr lang="en-US" b="1">
                <a:latin typeface="Open Sans"/>
                <a:ea typeface="Open Sans"/>
                <a:cs typeface="Open Sans"/>
              </a:rPr>
              <a:t>Self-Care</a:t>
            </a:r>
          </a:p>
          <a:p>
            <a:pPr>
              <a:lnSpc>
                <a:spcPct val="113999"/>
              </a:lnSpc>
            </a:pPr>
            <a:r>
              <a:rPr lang="en-US">
                <a:latin typeface="Open Sans"/>
                <a:ea typeface="Open Sans"/>
                <a:cs typeface="Open Sans"/>
              </a:rPr>
              <a:t>Set </a:t>
            </a:r>
            <a:r>
              <a:rPr lang="en-US" b="1">
                <a:latin typeface="Open Sans"/>
                <a:ea typeface="Open Sans"/>
                <a:cs typeface="Open Sans"/>
              </a:rPr>
              <a:t>Boundaries</a:t>
            </a:r>
          </a:p>
          <a:p>
            <a:pPr>
              <a:lnSpc>
                <a:spcPct val="113999"/>
              </a:lnSpc>
            </a:pPr>
            <a:r>
              <a:rPr lang="en-US">
                <a:latin typeface="Open Sans"/>
                <a:ea typeface="Open Sans"/>
                <a:cs typeface="Open Sans"/>
              </a:rPr>
              <a:t>Focus on </a:t>
            </a:r>
            <a:r>
              <a:rPr lang="en-US" b="1">
                <a:latin typeface="Open Sans"/>
                <a:ea typeface="Open Sans"/>
                <a:cs typeface="Open Sans"/>
              </a:rPr>
              <a:t>Values</a:t>
            </a:r>
            <a:r>
              <a:rPr lang="en-US">
                <a:latin typeface="Open Sans"/>
                <a:ea typeface="Open Sans"/>
                <a:cs typeface="Open Sans"/>
              </a:rPr>
              <a:t>-Based Living &amp; Tangible, Effective </a:t>
            </a:r>
            <a:r>
              <a:rPr lang="en-US" b="1">
                <a:latin typeface="Open Sans"/>
                <a:ea typeface="Open Sans"/>
                <a:cs typeface="Open Sans"/>
              </a:rPr>
              <a:t>Action</a:t>
            </a:r>
          </a:p>
          <a:p>
            <a:pPr>
              <a:lnSpc>
                <a:spcPct val="113999"/>
              </a:lnSpc>
            </a:pPr>
            <a:r>
              <a:rPr lang="en-US">
                <a:latin typeface="Open Sans"/>
                <a:ea typeface="Open Sans"/>
                <a:cs typeface="Open Sans"/>
                <a:hlinkClick r:id="rId2"/>
              </a:rPr>
              <a:t>RESULTS Tool for Building Resilience</a:t>
            </a:r>
            <a:endParaRPr lang="en-US"/>
          </a:p>
        </p:txBody>
      </p:sp>
      <p:sp>
        <p:nvSpPr>
          <p:cNvPr id="4" name="Slide Number Placeholder 3">
            <a:extLst>
              <a:ext uri="{FF2B5EF4-FFF2-40B4-BE49-F238E27FC236}">
                <a16:creationId xmlns:a16="http://schemas.microsoft.com/office/drawing/2014/main" id="{16034EE6-5CCE-ED08-E738-65AE78A6CF79}"/>
              </a:ext>
            </a:extLst>
          </p:cNvPr>
          <p:cNvSpPr>
            <a:spLocks noGrp="1"/>
          </p:cNvSpPr>
          <p:nvPr>
            <p:ph type="sldNum" sz="quarter" idx="12"/>
          </p:nvPr>
        </p:nvSpPr>
        <p:spPr/>
        <p:txBody>
          <a:bodyPr/>
          <a:lstStyle/>
          <a:p>
            <a:fld id="{307E6868-079E-1649-B8D1-459B42CE4DE3}" type="slidenum">
              <a:rPr lang="en-US" smtClean="0"/>
              <a:t>26</a:t>
            </a:fld>
            <a:endParaRPr lang="en-US"/>
          </a:p>
        </p:txBody>
      </p:sp>
    </p:spTree>
    <p:extLst>
      <p:ext uri="{BB962C8B-B14F-4D97-AF65-F5344CB8AC3E}">
        <p14:creationId xmlns:p14="http://schemas.microsoft.com/office/powerpoint/2010/main" val="4292704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C7CAD65-0FDD-7F85-20FC-FA3F56C64814}"/>
              </a:ext>
            </a:extLst>
          </p:cNvPr>
          <p:cNvSpPr txBox="1">
            <a:spLocks/>
          </p:cNvSpPr>
          <p:nvPr/>
        </p:nvSpPr>
        <p:spPr>
          <a:xfrm>
            <a:off x="485422" y="347090"/>
            <a:ext cx="8170547" cy="4796715"/>
          </a:xfrm>
          <a:prstGeom prst="rect">
            <a:avLst/>
          </a:prstGeom>
        </p:spPr>
        <p:txBody>
          <a:bodyPr lIns="91440" tIns="45720" rIns="91440" bIns="45720" anchor="ctr">
            <a:normAutofit/>
          </a:bodyPr>
          <a:lstStyle>
            <a:defPPr>
              <a:defRPr lang="en-US"/>
            </a:defPPr>
            <a:lvl1pPr marL="0" algn="l" defTabSz="685800" rtl="0" eaLnBrk="1" latinLnBrk="0" hangingPunct="1">
              <a:lnSpc>
                <a:spcPct val="114000"/>
              </a:lnSpc>
              <a:spcBef>
                <a:spcPct val="0"/>
              </a:spcBef>
              <a:buNone/>
              <a:defRPr sz="135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ct val="113999"/>
              </a:lnSpc>
            </a:pPr>
            <a:r>
              <a:rPr lang="en-US" sz="5400">
                <a:latin typeface="Open Sans"/>
                <a:ea typeface="Open Sans"/>
                <a:cs typeface="Open Sans"/>
              </a:rPr>
              <a:t>Opportunities for Tangible, Effective Action</a:t>
            </a:r>
            <a:endParaRPr lang="en-US" sz="5400">
              <a:cs typeface="Calibri"/>
            </a:endParaRPr>
          </a:p>
        </p:txBody>
      </p:sp>
    </p:spTree>
    <p:extLst>
      <p:ext uri="{BB962C8B-B14F-4D97-AF65-F5344CB8AC3E}">
        <p14:creationId xmlns:p14="http://schemas.microsoft.com/office/powerpoint/2010/main" val="2940302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B96C-E6D2-A54A-CAE1-A121D31F1322}"/>
              </a:ext>
            </a:extLst>
          </p:cNvPr>
          <p:cNvSpPr>
            <a:spLocks noGrp="1"/>
          </p:cNvSpPr>
          <p:nvPr>
            <p:ph type="title"/>
          </p:nvPr>
        </p:nvSpPr>
        <p:spPr/>
        <p:txBody>
          <a:bodyPr>
            <a:normAutofit/>
          </a:bodyPr>
          <a:lstStyle/>
          <a:p>
            <a:pPr>
              <a:lnSpc>
                <a:spcPct val="113999"/>
              </a:lnSpc>
            </a:pPr>
            <a:r>
              <a:rPr lang="en-US">
                <a:latin typeface="Open Sans"/>
                <a:ea typeface="Open Sans"/>
                <a:cs typeface="Open Sans"/>
              </a:rPr>
              <a:t>Actions to Take Right Now</a:t>
            </a:r>
            <a:endParaRPr lang="en-US"/>
          </a:p>
        </p:txBody>
      </p:sp>
      <p:sp>
        <p:nvSpPr>
          <p:cNvPr id="3" name="Content Placeholder 2">
            <a:extLst>
              <a:ext uri="{FF2B5EF4-FFF2-40B4-BE49-F238E27FC236}">
                <a16:creationId xmlns:a16="http://schemas.microsoft.com/office/drawing/2014/main" id="{83053704-2914-2A88-0675-D2DA09A5DF91}"/>
              </a:ext>
            </a:extLst>
          </p:cNvPr>
          <p:cNvSpPr>
            <a:spLocks noGrp="1"/>
          </p:cNvSpPr>
          <p:nvPr>
            <p:ph idx="1"/>
          </p:nvPr>
        </p:nvSpPr>
        <p:spPr>
          <a:xfrm>
            <a:off x="457200" y="1199331"/>
            <a:ext cx="8229600" cy="3704854"/>
          </a:xfrm>
        </p:spPr>
        <p:txBody>
          <a:bodyPr vert="horz" lIns="91440" tIns="45720" rIns="91440" bIns="45720" rtlCol="0" anchor="t">
            <a:normAutofit fontScale="62500" lnSpcReduction="20000"/>
          </a:bodyPr>
          <a:lstStyle/>
          <a:p>
            <a:pPr>
              <a:lnSpc>
                <a:spcPct val="113999"/>
              </a:lnSpc>
            </a:pPr>
            <a:r>
              <a:rPr lang="en-US" sz="4000" b="1"/>
              <a:t>Global Poverty</a:t>
            </a:r>
          </a:p>
          <a:p>
            <a:pPr lvl="1">
              <a:lnSpc>
                <a:spcPct val="113999"/>
              </a:lnSpc>
            </a:pPr>
            <a:r>
              <a:rPr lang="en-US" sz="3500"/>
              <a:t>Pass the End TB Now Act in the House</a:t>
            </a:r>
          </a:p>
          <a:p>
            <a:pPr lvl="2">
              <a:lnSpc>
                <a:spcPct val="113999"/>
              </a:lnSpc>
              <a:buFont typeface="Wingdings"/>
              <a:buChar char="§"/>
            </a:pPr>
            <a:r>
              <a:rPr lang="en-US" sz="3500"/>
              <a:t>Ask your Representative to cosponsor H.R. 1776</a:t>
            </a:r>
          </a:p>
          <a:p>
            <a:pPr lvl="2">
              <a:lnSpc>
                <a:spcPct val="113999"/>
              </a:lnSpc>
              <a:buFont typeface="Wingdings"/>
              <a:buChar char="§"/>
            </a:pPr>
            <a:r>
              <a:rPr lang="en-US" sz="3500"/>
              <a:t>Elevate in the media</a:t>
            </a:r>
          </a:p>
          <a:p>
            <a:pPr>
              <a:lnSpc>
                <a:spcPct val="113999"/>
              </a:lnSpc>
            </a:pPr>
            <a:r>
              <a:rPr lang="en-US" sz="4500" b="1"/>
              <a:t>US Poverty</a:t>
            </a:r>
          </a:p>
          <a:p>
            <a:pPr lvl="1">
              <a:lnSpc>
                <a:spcPct val="113999"/>
              </a:lnSpc>
            </a:pPr>
            <a:r>
              <a:rPr lang="en-US" sz="3500"/>
              <a:t>Protect SNAP in the next Farm Bill</a:t>
            </a:r>
          </a:p>
          <a:p>
            <a:pPr lvl="2">
              <a:lnSpc>
                <a:spcPct val="113999"/>
              </a:lnSpc>
              <a:buFont typeface="Wingdings"/>
              <a:buChar char="§"/>
            </a:pPr>
            <a:r>
              <a:rPr lang="en-US" sz="3500"/>
              <a:t>Urge Senators &amp; Representatives to support SNAP, educate on importance</a:t>
            </a:r>
          </a:p>
          <a:p>
            <a:pPr lvl="2">
              <a:lnSpc>
                <a:spcPct val="113999"/>
              </a:lnSpc>
              <a:buFont typeface="Wingdings,Sans-Serif"/>
              <a:buChar char="§"/>
            </a:pPr>
            <a:r>
              <a:rPr lang="en-US" sz="3500"/>
              <a:t>Elevate in the media</a:t>
            </a:r>
          </a:p>
          <a:p>
            <a:pPr lvl="1">
              <a:lnSpc>
                <a:spcPct val="113999"/>
              </a:lnSpc>
            </a:pPr>
            <a:endParaRPr lang="en-US"/>
          </a:p>
        </p:txBody>
      </p:sp>
      <p:sp>
        <p:nvSpPr>
          <p:cNvPr id="4" name="Slide Number Placeholder 3">
            <a:extLst>
              <a:ext uri="{FF2B5EF4-FFF2-40B4-BE49-F238E27FC236}">
                <a16:creationId xmlns:a16="http://schemas.microsoft.com/office/drawing/2014/main" id="{16034EE6-5CCE-ED08-E738-65AE78A6CF79}"/>
              </a:ext>
            </a:extLst>
          </p:cNvPr>
          <p:cNvSpPr>
            <a:spLocks noGrp="1"/>
          </p:cNvSpPr>
          <p:nvPr>
            <p:ph type="sldNum" sz="quarter" idx="12"/>
          </p:nvPr>
        </p:nvSpPr>
        <p:spPr/>
        <p:txBody>
          <a:bodyPr/>
          <a:lstStyle/>
          <a:p>
            <a:fld id="{307E6868-079E-1649-B8D1-459B42CE4DE3}" type="slidenum">
              <a:rPr lang="en-US" smtClean="0"/>
              <a:t>28</a:t>
            </a:fld>
            <a:endParaRPr lang="en-US"/>
          </a:p>
        </p:txBody>
      </p:sp>
    </p:spTree>
    <p:extLst>
      <p:ext uri="{BB962C8B-B14F-4D97-AF65-F5344CB8AC3E}">
        <p14:creationId xmlns:p14="http://schemas.microsoft.com/office/powerpoint/2010/main" val="365650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B96C-E6D2-A54A-CAE1-A121D31F1322}"/>
              </a:ext>
            </a:extLst>
          </p:cNvPr>
          <p:cNvSpPr>
            <a:spLocks noGrp="1"/>
          </p:cNvSpPr>
          <p:nvPr>
            <p:ph type="title"/>
          </p:nvPr>
        </p:nvSpPr>
        <p:spPr/>
        <p:txBody>
          <a:bodyPr>
            <a:normAutofit/>
          </a:bodyPr>
          <a:lstStyle/>
          <a:p>
            <a:pPr>
              <a:lnSpc>
                <a:spcPct val="113999"/>
              </a:lnSpc>
            </a:pPr>
            <a:r>
              <a:rPr lang="en-US">
                <a:latin typeface="Open Sans"/>
                <a:ea typeface="Open Sans"/>
                <a:cs typeface="Open Sans"/>
              </a:rPr>
              <a:t>RESULTS Plan for 2025</a:t>
            </a:r>
            <a:endParaRPr lang="en-US"/>
          </a:p>
        </p:txBody>
      </p:sp>
      <p:sp>
        <p:nvSpPr>
          <p:cNvPr id="3" name="Content Placeholder 2">
            <a:extLst>
              <a:ext uri="{FF2B5EF4-FFF2-40B4-BE49-F238E27FC236}">
                <a16:creationId xmlns:a16="http://schemas.microsoft.com/office/drawing/2014/main" id="{83053704-2914-2A88-0675-D2DA09A5DF91}"/>
              </a:ext>
            </a:extLst>
          </p:cNvPr>
          <p:cNvSpPr>
            <a:spLocks noGrp="1"/>
          </p:cNvSpPr>
          <p:nvPr>
            <p:ph idx="1"/>
          </p:nvPr>
        </p:nvSpPr>
        <p:spPr>
          <a:xfrm>
            <a:off x="528141" y="1099767"/>
            <a:ext cx="8229600" cy="3667496"/>
          </a:xfrm>
        </p:spPr>
        <p:txBody>
          <a:bodyPr vert="horz" lIns="91440" tIns="45720" rIns="91440" bIns="45720" rtlCol="0" anchor="t">
            <a:noAutofit/>
          </a:bodyPr>
          <a:lstStyle/>
          <a:p>
            <a:pPr>
              <a:lnSpc>
                <a:spcPct val="113999"/>
              </a:lnSpc>
            </a:pPr>
            <a:r>
              <a:rPr lang="en-US" sz="2400" b="1">
                <a:latin typeface="Open Sans"/>
                <a:ea typeface="Open Sans"/>
                <a:cs typeface="Open Sans"/>
              </a:rPr>
              <a:t>First 100 Days Lobby Campaign </a:t>
            </a:r>
          </a:p>
          <a:p>
            <a:pPr lvl="1">
              <a:lnSpc>
                <a:spcPct val="113999"/>
              </a:lnSpc>
            </a:pPr>
            <a:r>
              <a:rPr lang="en-US" sz="2000">
                <a:latin typeface="Open Sans"/>
                <a:ea typeface="Open Sans"/>
                <a:cs typeface="Open Sans"/>
              </a:rPr>
              <a:t>January-April 2025</a:t>
            </a:r>
          </a:p>
          <a:p>
            <a:pPr lvl="1">
              <a:lnSpc>
                <a:spcPct val="113999"/>
              </a:lnSpc>
            </a:pPr>
            <a:r>
              <a:rPr lang="en-US" sz="2000">
                <a:latin typeface="Open Sans"/>
                <a:ea typeface="Open Sans"/>
                <a:cs typeface="Open Sans"/>
              </a:rPr>
              <a:t>Support existing champions &amp; enlist new allies in Congress </a:t>
            </a:r>
            <a:endParaRPr lang="en-US"/>
          </a:p>
          <a:p>
            <a:pPr lvl="1">
              <a:lnSpc>
                <a:spcPct val="113999"/>
              </a:lnSpc>
            </a:pPr>
            <a:r>
              <a:rPr lang="en-US" sz="2000">
                <a:latin typeface="Open Sans"/>
                <a:ea typeface="Open Sans"/>
                <a:cs typeface="Open Sans"/>
              </a:rPr>
              <a:t>Meet with 100% of the Senate</a:t>
            </a:r>
          </a:p>
          <a:p>
            <a:pPr lvl="1">
              <a:lnSpc>
                <a:spcPct val="113999"/>
              </a:lnSpc>
            </a:pPr>
            <a:r>
              <a:rPr lang="en-US" sz="2000">
                <a:latin typeface="Open Sans"/>
                <a:ea typeface="Open Sans"/>
                <a:cs typeface="Open Sans"/>
              </a:rPr>
              <a:t>Meet with key committee members in the House</a:t>
            </a:r>
          </a:p>
          <a:p>
            <a:pPr>
              <a:lnSpc>
                <a:spcPct val="113999"/>
              </a:lnSpc>
              <a:buFont typeface="Courier New" charset="2"/>
            </a:pPr>
            <a:r>
              <a:rPr lang="en-US" sz="2400" b="1">
                <a:latin typeface="Open Sans"/>
                <a:ea typeface="Open Sans"/>
                <a:cs typeface="Open Sans"/>
              </a:rPr>
              <a:t>Key Issues &amp; Asks</a:t>
            </a:r>
          </a:p>
          <a:p>
            <a:pPr lvl="1">
              <a:lnSpc>
                <a:spcPct val="113999"/>
              </a:lnSpc>
            </a:pPr>
            <a:r>
              <a:rPr lang="en-US" sz="2000">
                <a:latin typeface="Open Sans"/>
                <a:ea typeface="Open Sans"/>
                <a:cs typeface="Open Sans"/>
              </a:rPr>
              <a:t>Funding the fight against poverty: Appropriations</a:t>
            </a:r>
          </a:p>
          <a:p>
            <a:pPr lvl="1">
              <a:lnSpc>
                <a:spcPct val="113999"/>
              </a:lnSpc>
            </a:pPr>
            <a:r>
              <a:rPr lang="en-US" sz="2000">
                <a:latin typeface="Open Sans"/>
                <a:ea typeface="Open Sans"/>
                <a:cs typeface="Open Sans"/>
              </a:rPr>
              <a:t>Justice in the tax code: CTC and EITC</a:t>
            </a:r>
          </a:p>
          <a:p>
            <a:pPr lvl="1">
              <a:lnSpc>
                <a:spcPct val="113999"/>
              </a:lnSpc>
            </a:pPr>
            <a:r>
              <a:rPr lang="en-US" sz="2000">
                <a:latin typeface="Open Sans"/>
                <a:ea typeface="Open Sans"/>
                <a:cs typeface="Open Sans"/>
              </a:rPr>
              <a:t>Bold commitments to the Global Fund</a:t>
            </a:r>
            <a:endParaRPr lang="en-US" sz="2000"/>
          </a:p>
        </p:txBody>
      </p:sp>
      <p:sp>
        <p:nvSpPr>
          <p:cNvPr id="4" name="Slide Number Placeholder 3">
            <a:extLst>
              <a:ext uri="{FF2B5EF4-FFF2-40B4-BE49-F238E27FC236}">
                <a16:creationId xmlns:a16="http://schemas.microsoft.com/office/drawing/2014/main" id="{16034EE6-5CCE-ED08-E738-65AE78A6CF79}"/>
              </a:ext>
            </a:extLst>
          </p:cNvPr>
          <p:cNvSpPr>
            <a:spLocks noGrp="1"/>
          </p:cNvSpPr>
          <p:nvPr>
            <p:ph type="sldNum" sz="quarter" idx="12"/>
          </p:nvPr>
        </p:nvSpPr>
        <p:spPr/>
        <p:txBody>
          <a:bodyPr/>
          <a:lstStyle/>
          <a:p>
            <a:fld id="{307E6868-079E-1649-B8D1-459B42CE4DE3}" type="slidenum">
              <a:rPr lang="en-US" smtClean="0"/>
              <a:t>29</a:t>
            </a:fld>
            <a:endParaRPr lang="en-US"/>
          </a:p>
        </p:txBody>
      </p:sp>
    </p:spTree>
    <p:extLst>
      <p:ext uri="{BB962C8B-B14F-4D97-AF65-F5344CB8AC3E}">
        <p14:creationId xmlns:p14="http://schemas.microsoft.com/office/powerpoint/2010/main" val="2362058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B1300-9EB7-4DE9-9054-F187D742DE6B}"/>
              </a:ext>
            </a:extLst>
          </p:cNvPr>
          <p:cNvSpPr>
            <a:spLocks noGrp="1"/>
          </p:cNvSpPr>
          <p:nvPr>
            <p:ph type="title"/>
          </p:nvPr>
        </p:nvSpPr>
        <p:spPr/>
        <p:txBody>
          <a:bodyPr/>
          <a:lstStyle/>
          <a:p>
            <a:pPr algn="l"/>
            <a:r>
              <a:rPr lang="en-US" b="1">
                <a:latin typeface="Open Sans" panose="020B0606030504020204" pitchFamily="34" charset="0"/>
                <a:ea typeface="Open Sans" panose="020B0606030504020204" pitchFamily="34" charset="0"/>
                <a:cs typeface="Open Sans" panose="020B0606030504020204" pitchFamily="34" charset="0"/>
              </a:rPr>
              <a:t>Keep in mind…</a:t>
            </a:r>
          </a:p>
        </p:txBody>
      </p:sp>
      <p:sp>
        <p:nvSpPr>
          <p:cNvPr id="3" name="Content Placeholder 2">
            <a:extLst>
              <a:ext uri="{FF2B5EF4-FFF2-40B4-BE49-F238E27FC236}">
                <a16:creationId xmlns:a16="http://schemas.microsoft.com/office/drawing/2014/main" id="{93DF3D40-427B-4DD5-9219-F635E2A57FC1}"/>
              </a:ext>
            </a:extLst>
          </p:cNvPr>
          <p:cNvSpPr>
            <a:spLocks noGrp="1"/>
          </p:cNvSpPr>
          <p:nvPr>
            <p:ph sz="half" idx="1"/>
          </p:nvPr>
        </p:nvSpPr>
        <p:spPr>
          <a:xfrm>
            <a:off x="457200" y="1062991"/>
            <a:ext cx="4038600" cy="3394472"/>
          </a:xfrm>
        </p:spPr>
        <p:txBody>
          <a:bodyPr vert="horz" lIns="91440" tIns="45720" rIns="91440" bIns="45720" rtlCol="0" anchor="t">
            <a:normAutofit/>
          </a:bodyPr>
          <a:lstStyle/>
          <a:p>
            <a:pPr>
              <a:lnSpc>
                <a:spcPct val="113999"/>
              </a:lnSpc>
              <a:buFont typeface="Wingdings" panose="05000000000000000000" pitchFamily="2" charset="2"/>
              <a:buChar char="ü"/>
            </a:pPr>
            <a:r>
              <a:rPr lang="en-US">
                <a:latin typeface="Open Sans"/>
                <a:ea typeface="Open Sans"/>
                <a:cs typeface="Open Sans"/>
              </a:rPr>
              <a:t>This webinar is recorded</a:t>
            </a:r>
            <a:endParaRPr lang="en-US"/>
          </a:p>
          <a:p>
            <a:pPr>
              <a:buFont typeface="Wingdings" panose="05000000000000000000" pitchFamily="2" charset="2"/>
              <a:buChar char="ü"/>
            </a:pPr>
            <a:r>
              <a:rPr lang="en-US">
                <a:latin typeface="Open Sans"/>
                <a:ea typeface="Open Sans"/>
                <a:cs typeface="Open Sans"/>
              </a:rPr>
              <a:t>Private chat us if you have tech issues </a:t>
            </a:r>
            <a:endParaRPr lang="en-US"/>
          </a:p>
          <a:p>
            <a:pPr>
              <a:buFont typeface="Wingdings" panose="05000000000000000000" pitchFamily="2" charset="2"/>
              <a:buChar char="ü"/>
            </a:pPr>
            <a:r>
              <a:rPr lang="en-US">
                <a:latin typeface="Open Sans"/>
                <a:ea typeface="Open Sans"/>
                <a:cs typeface="Open Sans"/>
              </a:rPr>
              <a:t>Live transcript available</a:t>
            </a:r>
          </a:p>
          <a:p>
            <a:endParaRPr lang="en-US">
              <a:cs typeface="Calibri"/>
            </a:endParaRPr>
          </a:p>
        </p:txBody>
      </p:sp>
      <p:sp>
        <p:nvSpPr>
          <p:cNvPr id="4" name="Content Placeholder 3">
            <a:extLst>
              <a:ext uri="{FF2B5EF4-FFF2-40B4-BE49-F238E27FC236}">
                <a16:creationId xmlns:a16="http://schemas.microsoft.com/office/drawing/2014/main" id="{B100F8AE-F023-512B-9EEC-0C7FD026EDF6}"/>
              </a:ext>
            </a:extLst>
          </p:cNvPr>
          <p:cNvSpPr>
            <a:spLocks noGrp="1"/>
          </p:cNvSpPr>
          <p:nvPr>
            <p:ph sz="half" idx="2"/>
          </p:nvPr>
        </p:nvSpPr>
        <p:spPr>
          <a:xfrm>
            <a:off x="4648200" y="1200151"/>
            <a:ext cx="4038600" cy="2703023"/>
          </a:xfrm>
          <a:solidFill>
            <a:schemeClr val="accent1"/>
          </a:solidFill>
        </p:spPr>
        <p:txBody>
          <a:bodyPr/>
          <a:lstStyle/>
          <a:p>
            <a:pPr marL="0" indent="0" algn="ctr">
              <a:buNone/>
            </a:pPr>
            <a:r>
              <a:rPr lang="en-US"/>
              <a:t>	</a:t>
            </a:r>
            <a:r>
              <a:rPr lang="en-US" b="1"/>
              <a:t>Zoom tip</a:t>
            </a:r>
          </a:p>
          <a:p>
            <a:pPr marL="0" indent="0" algn="ctr">
              <a:buNone/>
            </a:pPr>
            <a:r>
              <a:rPr lang="en-US"/>
              <a:t>Want to rename yourself? </a:t>
            </a:r>
            <a:r>
              <a:rPr lang="en-US" b="1"/>
              <a:t>Right click</a:t>
            </a:r>
            <a:r>
              <a:rPr lang="en-US"/>
              <a:t> on your Zoom square and select “</a:t>
            </a:r>
            <a:r>
              <a:rPr lang="en-US" b="1"/>
              <a:t>rename</a:t>
            </a:r>
            <a:r>
              <a:rPr lang="en-US"/>
              <a:t>”</a:t>
            </a:r>
          </a:p>
        </p:txBody>
      </p:sp>
      <p:pic>
        <p:nvPicPr>
          <p:cNvPr id="9" name="Graphic 8">
            <a:extLst>
              <a:ext uri="{FF2B5EF4-FFF2-40B4-BE49-F238E27FC236}">
                <a16:creationId xmlns:a16="http://schemas.microsoft.com/office/drawing/2014/main" id="{D0D4218F-7D57-3ABE-23BB-B68D55CB4EA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7168" y="1220979"/>
            <a:ext cx="514906" cy="514906"/>
          </a:xfrm>
          <a:prstGeom prst="rect">
            <a:avLst/>
          </a:prstGeom>
        </p:spPr>
      </p:pic>
      <p:pic>
        <p:nvPicPr>
          <p:cNvPr id="19" name="Picture 18" descr="Screenshot of Zoom toolbar">
            <a:extLst>
              <a:ext uri="{FF2B5EF4-FFF2-40B4-BE49-F238E27FC236}">
                <a16:creationId xmlns:a16="http://schemas.microsoft.com/office/drawing/2014/main" id="{0908E1C9-D436-DC3E-F68E-97A601C7E0DC}"/>
              </a:ext>
            </a:extLst>
          </p:cNvPr>
          <p:cNvPicPr>
            <a:picLocks noChangeAspect="1"/>
          </p:cNvPicPr>
          <p:nvPr/>
        </p:nvPicPr>
        <p:blipFill rotWithShape="1">
          <a:blip r:embed="rId5"/>
          <a:srcRect b="10926"/>
          <a:stretch/>
        </p:blipFill>
        <p:spPr>
          <a:xfrm>
            <a:off x="190059" y="4352222"/>
            <a:ext cx="8763881" cy="506806"/>
          </a:xfrm>
          <a:prstGeom prst="rect">
            <a:avLst/>
          </a:prstGeom>
        </p:spPr>
      </p:pic>
      <p:sp>
        <p:nvSpPr>
          <p:cNvPr id="17" name="Oval 16">
            <a:extLst>
              <a:ext uri="{FF2B5EF4-FFF2-40B4-BE49-F238E27FC236}">
                <a16:creationId xmlns:a16="http://schemas.microsoft.com/office/drawing/2014/main" id="{62673E79-70D9-9421-7C7E-2E60D10B1311}"/>
              </a:ext>
            </a:extLst>
          </p:cNvPr>
          <p:cNvSpPr/>
          <p:nvPr/>
        </p:nvSpPr>
        <p:spPr>
          <a:xfrm>
            <a:off x="5820133" y="4230054"/>
            <a:ext cx="889947" cy="778973"/>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AD50698-0DE2-D2FB-A0B1-FFCE0AEE86B0}"/>
              </a:ext>
            </a:extLst>
          </p:cNvPr>
          <p:cNvSpPr/>
          <p:nvPr/>
        </p:nvSpPr>
        <p:spPr>
          <a:xfrm>
            <a:off x="135600" y="4230054"/>
            <a:ext cx="889947" cy="778973"/>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601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C7CAD65-0FDD-7F85-20FC-FA3F56C64814}"/>
              </a:ext>
            </a:extLst>
          </p:cNvPr>
          <p:cNvSpPr txBox="1">
            <a:spLocks/>
          </p:cNvSpPr>
          <p:nvPr/>
        </p:nvSpPr>
        <p:spPr>
          <a:xfrm>
            <a:off x="1261533" y="347089"/>
            <a:ext cx="6618325" cy="4796715"/>
          </a:xfrm>
          <a:prstGeom prst="rect">
            <a:avLst/>
          </a:prstGeom>
        </p:spPr>
        <p:txBody>
          <a:bodyPr lIns="91440" tIns="45720" rIns="91440" bIns="45720" anchor="ctr">
            <a:normAutofit/>
          </a:bodyPr>
          <a:lstStyle>
            <a:defPPr>
              <a:defRPr lang="en-US"/>
            </a:defPPr>
            <a:lvl1pPr marL="0" algn="l" defTabSz="685800" rtl="0" eaLnBrk="1" latinLnBrk="0" hangingPunct="1">
              <a:lnSpc>
                <a:spcPct val="114000"/>
              </a:lnSpc>
              <a:spcBef>
                <a:spcPct val="0"/>
              </a:spcBef>
              <a:buNone/>
              <a:defRPr sz="135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ct val="113999"/>
              </a:lnSpc>
            </a:pPr>
            <a:r>
              <a:rPr lang="en-US" sz="5400">
                <a:latin typeface="Open Sans"/>
                <a:ea typeface="Open Sans"/>
                <a:cs typeface="Open Sans"/>
              </a:rPr>
              <a:t>Organizing for the Future: Recommit to Advocacy</a:t>
            </a:r>
          </a:p>
        </p:txBody>
      </p:sp>
    </p:spTree>
    <p:extLst>
      <p:ext uri="{BB962C8B-B14F-4D97-AF65-F5344CB8AC3E}">
        <p14:creationId xmlns:p14="http://schemas.microsoft.com/office/powerpoint/2010/main" val="3945314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S volunteers and staff">
            <a:extLst>
              <a:ext uri="{FF2B5EF4-FFF2-40B4-BE49-F238E27FC236}">
                <a16:creationId xmlns:a16="http://schemas.microsoft.com/office/drawing/2014/main" id="{AA745BAF-5760-FEF7-3994-77A8A0812F5C}"/>
              </a:ext>
            </a:extLst>
          </p:cNvPr>
          <p:cNvPicPr>
            <a:picLocks noChangeAspect="1"/>
          </p:cNvPicPr>
          <p:nvPr/>
        </p:nvPicPr>
        <p:blipFill rotWithShape="1">
          <a:blip r:embed="rId2"/>
          <a:srcRect t="32" r="63" b="101"/>
          <a:stretch/>
        </p:blipFill>
        <p:spPr>
          <a:xfrm>
            <a:off x="15" y="8"/>
            <a:ext cx="9143985" cy="5143493"/>
          </a:xfrm>
          <a:prstGeom prst="rect">
            <a:avLst/>
          </a:prstGeom>
        </p:spPr>
      </p:pic>
      <p:sp>
        <p:nvSpPr>
          <p:cNvPr id="4" name="Rectangle 3">
            <a:extLst>
              <a:ext uri="{FF2B5EF4-FFF2-40B4-BE49-F238E27FC236}">
                <a16:creationId xmlns:a16="http://schemas.microsoft.com/office/drawing/2014/main" id="{6CF4996E-A762-433B-0E30-9FF990A96D1C}"/>
              </a:ext>
            </a:extLst>
          </p:cNvPr>
          <p:cNvSpPr/>
          <p:nvPr/>
        </p:nvSpPr>
        <p:spPr>
          <a:xfrm>
            <a:off x="-465" y="4086224"/>
            <a:ext cx="9141837" cy="792304"/>
          </a:xfrm>
          <a:prstGeom prst="rect">
            <a:avLst/>
          </a:prstGeom>
          <a:solidFill>
            <a:srgbClr val="D500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4EA3C2-3678-5F3F-4078-0AC69650D3B9}"/>
              </a:ext>
            </a:extLst>
          </p:cNvPr>
          <p:cNvSpPr>
            <a:spLocks noGrp="1"/>
          </p:cNvSpPr>
          <p:nvPr>
            <p:ph type="title" idx="4294967295"/>
          </p:nvPr>
        </p:nvSpPr>
        <p:spPr>
          <a:xfrm>
            <a:off x="95991" y="3846840"/>
            <a:ext cx="8974054" cy="1034966"/>
          </a:xfrm>
        </p:spPr>
        <p:txBody>
          <a:bodyPr vert="horz" lIns="68580" tIns="34290" rIns="68580" bIns="34290" rtlCol="0" anchor="b">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13999"/>
              </a:lnSpc>
            </a:pPr>
            <a:r>
              <a:rPr lang="en-US" sz="4400">
                <a:solidFill>
                  <a:schemeClr val="bg1"/>
                </a:solidFill>
                <a:latin typeface="Open Sans"/>
                <a:ea typeface="Open Sans"/>
                <a:cs typeface="Open Sans"/>
              </a:rPr>
              <a:t>Find your role in the movement</a:t>
            </a:r>
            <a:endParaRPr lang="en-US">
              <a:solidFill>
                <a:schemeClr val="bg1"/>
              </a:solidFill>
            </a:endParaRPr>
          </a:p>
        </p:txBody>
      </p:sp>
    </p:spTree>
    <p:extLst>
      <p:ext uri="{BB962C8B-B14F-4D97-AF65-F5344CB8AC3E}">
        <p14:creationId xmlns:p14="http://schemas.microsoft.com/office/powerpoint/2010/main" val="954977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1583-F290-45E9-B7F0-BE43DA796551}"/>
              </a:ext>
            </a:extLst>
          </p:cNvPr>
          <p:cNvSpPr>
            <a:spLocks noGrp="1"/>
          </p:cNvSpPr>
          <p:nvPr>
            <p:ph type="title"/>
          </p:nvPr>
        </p:nvSpPr>
        <p:spPr/>
        <p:txBody>
          <a:bodyPr>
            <a:normAutofit/>
          </a:bodyPr>
          <a:lstStyle/>
          <a:p>
            <a:r>
              <a:rPr lang="en-US" b="1">
                <a:latin typeface="Open Sans"/>
                <a:ea typeface="Open Sans"/>
                <a:cs typeface="Calibri"/>
              </a:rPr>
              <a:t>Commit to </a:t>
            </a:r>
            <a:r>
              <a:rPr lang="en-US">
                <a:latin typeface="Open Sans"/>
                <a:ea typeface="Open Sans"/>
                <a:cs typeface="Calibri"/>
              </a:rPr>
              <a:t>take action</a:t>
            </a:r>
            <a:endParaRPr lang="en-US" b="1">
              <a:latin typeface="Open Sans"/>
              <a:ea typeface="Open Sans"/>
              <a:cs typeface="Open Sans"/>
            </a:endParaRPr>
          </a:p>
        </p:txBody>
      </p:sp>
      <p:graphicFrame>
        <p:nvGraphicFramePr>
          <p:cNvPr id="4" name="Diagram 4">
            <a:extLst>
              <a:ext uri="{FF2B5EF4-FFF2-40B4-BE49-F238E27FC236}">
                <a16:creationId xmlns:a16="http://schemas.microsoft.com/office/drawing/2014/main" id="{6D26884D-3618-485F-9FD0-B24FB8DBDDE9}"/>
              </a:ext>
            </a:extLst>
          </p:cNvPr>
          <p:cNvGraphicFramePr/>
          <p:nvPr>
            <p:extLst>
              <p:ext uri="{D42A27DB-BD31-4B8C-83A1-F6EECF244321}">
                <p14:modId xmlns:p14="http://schemas.microsoft.com/office/powerpoint/2010/main" val="4092214915"/>
              </p:ext>
            </p:extLst>
          </p:nvPr>
        </p:nvGraphicFramePr>
        <p:xfrm>
          <a:off x="544920" y="1236373"/>
          <a:ext cx="7961126" cy="374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3280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4D05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B0D65A-857E-DB32-A2A8-0BA328D632E4}"/>
              </a:ext>
            </a:extLst>
          </p:cNvPr>
          <p:cNvSpPr>
            <a:spLocks noGrp="1"/>
          </p:cNvSpPr>
          <p:nvPr>
            <p:ph type="sldNum" sz="quarter" idx="12"/>
          </p:nvPr>
        </p:nvSpPr>
        <p:spPr/>
        <p:txBody>
          <a:bodyPr/>
          <a:lstStyle/>
          <a:p>
            <a:fld id="{307E6868-079E-1649-B8D1-459B42CE4DE3}" type="slidenum">
              <a:rPr lang="en-US" smtClean="0"/>
              <a:t>33</a:t>
            </a:fld>
            <a:endParaRPr lang="en-US"/>
          </a:p>
        </p:txBody>
      </p:sp>
      <p:pic>
        <p:nvPicPr>
          <p:cNvPr id="5" name="Picture 4">
            <a:extLst>
              <a:ext uri="{FF2B5EF4-FFF2-40B4-BE49-F238E27FC236}">
                <a16:creationId xmlns:a16="http://schemas.microsoft.com/office/drawing/2014/main" id="{3CE8C1FD-0BE8-E0E8-2D56-E1090DAC4F39}"/>
              </a:ext>
            </a:extLst>
          </p:cNvPr>
          <p:cNvPicPr>
            <a:picLocks noChangeAspect="1"/>
          </p:cNvPicPr>
          <p:nvPr/>
        </p:nvPicPr>
        <p:blipFill>
          <a:blip r:embed="rId2"/>
          <a:srcRect l="6358" t="31974" r="11257" b="18686"/>
          <a:stretch/>
        </p:blipFill>
        <p:spPr>
          <a:xfrm>
            <a:off x="444321" y="1131701"/>
            <a:ext cx="7958578" cy="3526092"/>
          </a:xfrm>
          <a:prstGeom prst="rect">
            <a:avLst/>
          </a:prstGeom>
        </p:spPr>
      </p:pic>
    </p:spTree>
    <p:extLst>
      <p:ext uri="{BB962C8B-B14F-4D97-AF65-F5344CB8AC3E}">
        <p14:creationId xmlns:p14="http://schemas.microsoft.com/office/powerpoint/2010/main" val="4231653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together&#10;&#10;Description automatically generated">
            <a:extLst>
              <a:ext uri="{FF2B5EF4-FFF2-40B4-BE49-F238E27FC236}">
                <a16:creationId xmlns:a16="http://schemas.microsoft.com/office/drawing/2014/main" id="{0C9A4212-3605-363D-DCBC-6C8FDEEF897A}"/>
              </a:ext>
            </a:extLst>
          </p:cNvPr>
          <p:cNvPicPr>
            <a:picLocks noChangeAspect="1"/>
          </p:cNvPicPr>
          <p:nvPr/>
        </p:nvPicPr>
        <p:blipFill>
          <a:blip r:embed="rId3"/>
          <a:stretch>
            <a:fillRect/>
          </a:stretch>
        </p:blipFill>
        <p:spPr>
          <a:xfrm>
            <a:off x="-3160787" y="-75152"/>
            <a:ext cx="15465574" cy="5218652"/>
          </a:xfrm>
          <a:prstGeom prst="rect">
            <a:avLst/>
          </a:prstGeom>
        </p:spPr>
      </p:pic>
      <p:sp>
        <p:nvSpPr>
          <p:cNvPr id="6" name="Text Placeholder 2" descr="RESULTS volunteers on Capitol Hill">
            <a:extLst>
              <a:ext uri="{FF2B5EF4-FFF2-40B4-BE49-F238E27FC236}">
                <a16:creationId xmlns:a16="http://schemas.microsoft.com/office/drawing/2014/main" id="{57F52120-2742-1D41-BDBB-9A75077377ED}"/>
              </a:ext>
            </a:extLst>
          </p:cNvPr>
          <p:cNvSpPr txBox="1">
            <a:spLocks/>
          </p:cNvSpPr>
          <p:nvPr/>
        </p:nvSpPr>
        <p:spPr>
          <a:xfrm>
            <a:off x="-3160787" y="3259016"/>
            <a:ext cx="13200184" cy="1884484"/>
          </a:xfrm>
          <a:prstGeom prst="rect">
            <a:avLst/>
          </a:prstGeom>
          <a:solidFill>
            <a:srgbClr val="FFFFFF">
              <a:alpha val="46000"/>
            </a:srgb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Courier New"/>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Wingdings" charset="2"/>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Courier New"/>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8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pPr>
            <a:r>
              <a:rPr lang="en-US" sz="8000" b="1" i="1">
                <a:solidFill>
                  <a:schemeClr val="tx1"/>
                </a:solidFill>
                <a:latin typeface="Open Sans" panose="020B0606030504020204" pitchFamily="34" charset="0"/>
                <a:ea typeface="Open Sans" panose="020B0606030504020204" pitchFamily="34" charset="0"/>
                <a:cs typeface="Open Sans" panose="020B0606030504020204" pitchFamily="34" charset="0"/>
              </a:rPr>
              <a:t>                    Thank you     </a:t>
            </a:r>
            <a:endParaRPr lang="en-US" sz="4400" b="1" i="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descr="Text&#10;&#10;Description automatically generated with low confidence">
            <a:extLst>
              <a:ext uri="{FF2B5EF4-FFF2-40B4-BE49-F238E27FC236}">
                <a16:creationId xmlns:a16="http://schemas.microsoft.com/office/drawing/2014/main" id="{C6926DF2-7BF3-D3AB-F4DE-2FF102CFE60B}"/>
              </a:ext>
            </a:extLst>
          </p:cNvPr>
          <p:cNvPicPr>
            <a:picLocks noChangeAspect="1"/>
          </p:cNvPicPr>
          <p:nvPr/>
        </p:nvPicPr>
        <p:blipFill>
          <a:blip r:embed="rId4"/>
          <a:stretch>
            <a:fillRect/>
          </a:stretch>
        </p:blipFill>
        <p:spPr>
          <a:xfrm>
            <a:off x="8007620" y="221248"/>
            <a:ext cx="928249" cy="745042"/>
          </a:xfrm>
          <a:prstGeom prst="rect">
            <a:avLst/>
          </a:prstGeom>
        </p:spPr>
      </p:pic>
    </p:spTree>
    <p:extLst>
      <p:ext uri="{BB962C8B-B14F-4D97-AF65-F5344CB8AC3E}">
        <p14:creationId xmlns:p14="http://schemas.microsoft.com/office/powerpoint/2010/main" val="598190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20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a:extLst>
              <a:ext uri="{FF2B5EF4-FFF2-40B4-BE49-F238E27FC236}">
                <a16:creationId xmlns:a16="http://schemas.microsoft.com/office/drawing/2014/main" id="{910307DF-B13D-A3A4-F98D-50B37D822953}"/>
              </a:ext>
            </a:extLst>
          </p:cNvPr>
          <p:cNvSpPr txBox="1">
            <a:spLocks/>
          </p:cNvSpPr>
          <p:nvPr/>
        </p:nvSpPr>
        <p:spPr>
          <a:xfrm>
            <a:off x="783552" y="454266"/>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200" b="1">
              <a:solidFill>
                <a:srgbClr val="D50032"/>
              </a:solidFill>
              <a:latin typeface="Open Sans"/>
              <a:ea typeface="Open Sans"/>
              <a:cs typeface="Open Sans"/>
            </a:endParaRPr>
          </a:p>
        </p:txBody>
      </p:sp>
      <p:sp>
        <p:nvSpPr>
          <p:cNvPr id="9" name="Title 1">
            <a:extLst>
              <a:ext uri="{FF2B5EF4-FFF2-40B4-BE49-F238E27FC236}">
                <a16:creationId xmlns:a16="http://schemas.microsoft.com/office/drawing/2014/main" id="{61B91B5E-C8CC-EA4E-9340-B6B2036D33C6}"/>
              </a:ext>
            </a:extLst>
          </p:cNvPr>
          <p:cNvSpPr txBox="1">
            <a:spLocks/>
          </p:cNvSpPr>
          <p:nvPr/>
        </p:nvSpPr>
        <p:spPr>
          <a:xfrm>
            <a:off x="4724400" y="2477251"/>
            <a:ext cx="3837495" cy="646198"/>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br>
              <a:rPr lang="en-US" sz="2000">
                <a:latin typeface="Open Sans"/>
              </a:rPr>
            </a:br>
            <a:r>
              <a:rPr lang="en-US" sz="2000" b="1">
                <a:latin typeface="Open Sans"/>
                <a:ea typeface="Open Sans"/>
                <a:cs typeface="Open Sans"/>
              </a:rPr>
              <a:t>Amanda Beals</a:t>
            </a:r>
            <a:br>
              <a:rPr lang="en-US" sz="2000" b="1">
                <a:latin typeface="Open Sans"/>
              </a:rPr>
            </a:br>
            <a:r>
              <a:rPr lang="en-US" sz="2000">
                <a:latin typeface="Open Sans"/>
                <a:ea typeface="Open Sans"/>
                <a:cs typeface="Open Sans"/>
              </a:rPr>
              <a:t>Associate Director, </a:t>
            </a:r>
          </a:p>
          <a:p>
            <a:pPr algn="l"/>
            <a:r>
              <a:rPr lang="en-US" sz="2000">
                <a:latin typeface="Open Sans"/>
                <a:ea typeface="Open Sans"/>
                <a:cs typeface="Open Sans"/>
              </a:rPr>
              <a:t>Grassroots Expansion</a:t>
            </a:r>
            <a:br>
              <a:rPr lang="en-US" sz="2000">
                <a:latin typeface="Open Sans"/>
              </a:rPr>
            </a:br>
            <a:r>
              <a:rPr lang="en-US" sz="2000">
                <a:latin typeface="Open Sans"/>
                <a:ea typeface="Open Sans"/>
                <a:cs typeface="Open Sans"/>
                <a:hlinkClick r:id="rId3"/>
              </a:rPr>
              <a:t>abeals@results.org</a:t>
            </a:r>
            <a:endParaRPr lang="en-US" sz="2000">
              <a:latin typeface="Open Sans"/>
              <a:ea typeface="Open Sans"/>
              <a:cs typeface="Open Sans"/>
            </a:endParaRPr>
          </a:p>
        </p:txBody>
      </p:sp>
      <p:sp>
        <p:nvSpPr>
          <p:cNvPr id="11" name="Title 10">
            <a:extLst>
              <a:ext uri="{FF2B5EF4-FFF2-40B4-BE49-F238E27FC236}">
                <a16:creationId xmlns:a16="http://schemas.microsoft.com/office/drawing/2014/main" id="{696A52BC-A52D-21BA-6CB4-FC77CA4442E5}"/>
              </a:ext>
            </a:extLst>
          </p:cNvPr>
          <p:cNvSpPr>
            <a:spLocks noGrp="1"/>
          </p:cNvSpPr>
          <p:nvPr>
            <p:ph type="title"/>
          </p:nvPr>
        </p:nvSpPr>
        <p:spPr>
          <a:xfrm>
            <a:off x="650274" y="236415"/>
            <a:ext cx="7401491" cy="857250"/>
          </a:xfrm>
        </p:spPr>
        <p:txBody>
          <a:bodyPr>
            <a:normAutofit/>
          </a:bodyPr>
          <a:lstStyle/>
          <a:p>
            <a:r>
              <a:rPr lang="en-US" sz="4200" b="1">
                <a:latin typeface="Open Sans"/>
                <a:ea typeface="Open Sans"/>
                <a:cs typeface="Open Sans"/>
              </a:rPr>
              <a:t>Let’s get started</a:t>
            </a:r>
          </a:p>
        </p:txBody>
      </p:sp>
      <p:pic>
        <p:nvPicPr>
          <p:cNvPr id="16" name="Picture 15">
            <a:extLst>
              <a:ext uri="{FF2B5EF4-FFF2-40B4-BE49-F238E27FC236}">
                <a16:creationId xmlns:a16="http://schemas.microsoft.com/office/drawing/2014/main" id="{B280B1D5-C2DB-BEA3-61EA-B1C65A33EBF2}"/>
              </a:ext>
            </a:extLst>
          </p:cNvPr>
          <p:cNvPicPr>
            <a:picLocks noChangeAspect="1"/>
          </p:cNvPicPr>
          <p:nvPr/>
        </p:nvPicPr>
        <p:blipFill>
          <a:blip r:embed="rId4"/>
          <a:stretch>
            <a:fillRect/>
          </a:stretch>
        </p:blipFill>
        <p:spPr>
          <a:xfrm>
            <a:off x="1220060" y="1311516"/>
            <a:ext cx="3264237" cy="3230880"/>
          </a:xfrm>
          <a:prstGeom prst="rect">
            <a:avLst/>
          </a:prstGeom>
        </p:spPr>
      </p:pic>
    </p:spTree>
    <p:extLst>
      <p:ext uri="{BB962C8B-B14F-4D97-AF65-F5344CB8AC3E}">
        <p14:creationId xmlns:p14="http://schemas.microsoft.com/office/powerpoint/2010/main" val="222932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ESULTS volunteer holding a sign that says voices that change the world">
            <a:extLst>
              <a:ext uri="{FF2B5EF4-FFF2-40B4-BE49-F238E27FC236}">
                <a16:creationId xmlns:a16="http://schemas.microsoft.com/office/drawing/2014/main" id="{29F76B04-9A43-419D-A061-57E84B9222EA}"/>
              </a:ext>
            </a:extLst>
          </p:cNvPr>
          <p:cNvPicPr>
            <a:picLocks noChangeAspect="1"/>
          </p:cNvPicPr>
          <p:nvPr/>
        </p:nvPicPr>
        <p:blipFill>
          <a:blip r:embed="rId2"/>
          <a:stretch>
            <a:fillRect/>
          </a:stretch>
        </p:blipFill>
        <p:spPr>
          <a:xfrm>
            <a:off x="-1466" y="-872341"/>
            <a:ext cx="9146931" cy="6123520"/>
          </a:xfrm>
          <a:prstGeom prst="rect">
            <a:avLst/>
          </a:prstGeom>
        </p:spPr>
      </p:pic>
      <p:sp>
        <p:nvSpPr>
          <p:cNvPr id="6" name="Text Placeholder 2">
            <a:extLst>
              <a:ext uri="{FF2B5EF4-FFF2-40B4-BE49-F238E27FC236}">
                <a16:creationId xmlns:a16="http://schemas.microsoft.com/office/drawing/2014/main" id="{57F52120-2742-1D41-BDBB-9A75077377ED}"/>
              </a:ext>
            </a:extLst>
          </p:cNvPr>
          <p:cNvSpPr txBox="1">
            <a:spLocks/>
          </p:cNvSpPr>
          <p:nvPr/>
        </p:nvSpPr>
        <p:spPr>
          <a:xfrm>
            <a:off x="784758" y="4027393"/>
            <a:ext cx="7574481" cy="1028701"/>
          </a:xfrm>
          <a:prstGeom prst="rect">
            <a:avLst/>
          </a:prstGeom>
          <a:solidFill>
            <a:schemeClr val="bg1">
              <a:alpha val="9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Courier New"/>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Wingdings" charset="2"/>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Courier New"/>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b="1">
                <a:solidFill>
                  <a:schemeClr val="tx1"/>
                </a:solidFill>
                <a:latin typeface="Open Sans" panose="020B0606030504020204" pitchFamily="34" charset="0"/>
                <a:ea typeface="Open Sans" panose="020B0606030504020204" pitchFamily="34" charset="0"/>
                <a:cs typeface="Open Sans" panose="020B0606030504020204" pitchFamily="34" charset="0"/>
              </a:rPr>
              <a:t>RESULTS is a movement of passionate, committed, everyday people. Together, we use our voices to influence political decisions that will bring an end to poverty.   </a:t>
            </a:r>
          </a:p>
        </p:txBody>
      </p:sp>
    </p:spTree>
    <p:extLst>
      <p:ext uri="{BB962C8B-B14F-4D97-AF65-F5344CB8AC3E}">
        <p14:creationId xmlns:p14="http://schemas.microsoft.com/office/powerpoint/2010/main" val="197750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3AC1AF7-A328-4FF6-B9AC-D400D66FCA2A}"/>
              </a:ext>
            </a:extLst>
          </p:cNvPr>
          <p:cNvSpPr>
            <a:spLocks noGrp="1"/>
          </p:cNvSpPr>
          <p:nvPr>
            <p:ph type="title"/>
          </p:nvPr>
        </p:nvSpPr>
        <p:spPr>
          <a:xfrm rot="21300000">
            <a:off x="103184" y="256219"/>
            <a:ext cx="4129653" cy="847288"/>
          </a:xfrm>
        </p:spPr>
        <p:txBody>
          <a:bodyPr>
            <a:noAutofit/>
          </a:bodyPr>
          <a:lstStyle/>
          <a:p>
            <a:r>
              <a:rPr lang="en-US" sz="4400" i="1">
                <a:latin typeface="Open Sans"/>
                <a:ea typeface="Open Sans"/>
                <a:cs typeface="Open Sans"/>
              </a:rPr>
              <a:t>Ground Rules</a:t>
            </a:r>
          </a:p>
        </p:txBody>
      </p:sp>
      <p:sp>
        <p:nvSpPr>
          <p:cNvPr id="3" name="Content Placeholder 2">
            <a:extLst>
              <a:ext uri="{FF2B5EF4-FFF2-40B4-BE49-F238E27FC236}">
                <a16:creationId xmlns:a16="http://schemas.microsoft.com/office/drawing/2014/main" id="{D99B8A32-464D-99FE-B402-0549DD928D63}"/>
              </a:ext>
            </a:extLst>
          </p:cNvPr>
          <p:cNvSpPr>
            <a:spLocks noGrp="1"/>
          </p:cNvSpPr>
          <p:nvPr>
            <p:ph idx="1"/>
          </p:nvPr>
        </p:nvSpPr>
        <p:spPr>
          <a:xfrm>
            <a:off x="457200" y="1336253"/>
            <a:ext cx="8229600" cy="3394472"/>
          </a:xfrm>
        </p:spPr>
        <p:txBody>
          <a:bodyPr vert="horz" lIns="91440" tIns="45720" rIns="91440" bIns="45720" rtlCol="0" anchor="t">
            <a:normAutofit/>
          </a:bodyPr>
          <a:lstStyle/>
          <a:p>
            <a:pPr marL="0" indent="0">
              <a:lnSpc>
                <a:spcPct val="113999"/>
              </a:lnSpc>
              <a:buNone/>
            </a:pPr>
            <a:endParaRPr lang="en-US" sz="2000" b="1"/>
          </a:p>
          <a:p>
            <a:pPr marL="0" indent="0">
              <a:buNone/>
            </a:pPr>
            <a:endParaRPr lang="en-US"/>
          </a:p>
        </p:txBody>
      </p:sp>
      <p:sp>
        <p:nvSpPr>
          <p:cNvPr id="6" name="Content Placeholder 2">
            <a:extLst>
              <a:ext uri="{FF2B5EF4-FFF2-40B4-BE49-F238E27FC236}">
                <a16:creationId xmlns:a16="http://schemas.microsoft.com/office/drawing/2014/main" id="{6CA9A33F-3791-AC90-7725-D0EA992D0381}"/>
              </a:ext>
            </a:extLst>
          </p:cNvPr>
          <p:cNvSpPr txBox="1">
            <a:spLocks/>
          </p:cNvSpPr>
          <p:nvPr/>
        </p:nvSpPr>
        <p:spPr>
          <a:xfrm>
            <a:off x="527756" y="1390651"/>
            <a:ext cx="8233410" cy="3394472"/>
          </a:xfrm>
          <a:prstGeom prst="rect">
            <a:avLst/>
          </a:prstGeom>
        </p:spPr>
        <p:txBody>
          <a:bodyPr vert="horz" lIns="91440" tIns="45720" rIns="91440" bIns="45720" rtlCol="0" anchor="t">
            <a:normAutofit lnSpcReduction="10000"/>
          </a:bodyPr>
          <a:lstStyle>
            <a:lvl1pPr marL="342900" indent="-342900" algn="l" defTabSz="457200" rtl="0" eaLnBrk="1" latinLnBrk="0" hangingPunct="1">
              <a:lnSpc>
                <a:spcPct val="114000"/>
              </a:lnSpc>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lnSpc>
                <a:spcPct val="114000"/>
              </a:lnSpc>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lnSpc>
                <a:spcPct val="114000"/>
              </a:lnSpc>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lnSpc>
                <a:spcPct val="114000"/>
              </a:lnSpc>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lnSpc>
                <a:spcPct val="114000"/>
              </a:lnSpc>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3999"/>
              </a:lnSpc>
              <a:buFont typeface="Wingdings" panose="05000000000000000000" pitchFamily="2" charset="2"/>
              <a:buChar char="ü"/>
            </a:pPr>
            <a:r>
              <a:rPr lang="en-US">
                <a:latin typeface="Open Sans"/>
                <a:ea typeface="Open Sans"/>
                <a:cs typeface="Open Sans"/>
              </a:rPr>
              <a:t>Inclusive &amp; welcoming space</a:t>
            </a:r>
          </a:p>
          <a:p>
            <a:pPr>
              <a:lnSpc>
                <a:spcPct val="113999"/>
              </a:lnSpc>
              <a:buFont typeface="Wingdings" panose="05000000000000000000" pitchFamily="2" charset="2"/>
              <a:buChar char="ü"/>
            </a:pPr>
            <a:r>
              <a:rPr lang="en-US">
                <a:latin typeface="Open Sans"/>
                <a:ea typeface="Open Sans"/>
                <a:cs typeface="Open Sans"/>
              </a:rPr>
              <a:t>Use the chat to connect &amp; ask questions</a:t>
            </a:r>
            <a:endParaRPr lang="en-US">
              <a:latin typeface="Open Sans" panose="020B0606030504020204" pitchFamily="34" charset="0"/>
              <a:ea typeface="Open Sans" panose="020B0606030504020204" pitchFamily="34" charset="0"/>
              <a:cs typeface="Open Sans" panose="020B0606030504020204" pitchFamily="34" charset="0"/>
            </a:endParaRPr>
          </a:p>
          <a:p>
            <a:pPr>
              <a:lnSpc>
                <a:spcPct val="113999"/>
              </a:lnSpc>
              <a:buFont typeface="Wingdings" panose="05000000000000000000" pitchFamily="2" charset="2"/>
              <a:buChar char="ü"/>
            </a:pPr>
            <a:r>
              <a:rPr lang="en-US">
                <a:latin typeface="Open Sans"/>
                <a:ea typeface="Open Sans"/>
                <a:cs typeface="Open Sans"/>
              </a:rPr>
              <a:t>Share from your own experience &amp; respect the experience of others</a:t>
            </a:r>
          </a:p>
          <a:p>
            <a:pPr>
              <a:lnSpc>
                <a:spcPct val="113999"/>
              </a:lnSpc>
              <a:buFont typeface="Wingdings" panose="05000000000000000000" pitchFamily="2" charset="2"/>
              <a:buChar char="ü"/>
            </a:pPr>
            <a:r>
              <a:rPr lang="en-US">
                <a:latin typeface="Open Sans"/>
                <a:ea typeface="Open Sans"/>
                <a:cs typeface="Open Sans"/>
              </a:rPr>
              <a:t>RESULTS is </a:t>
            </a:r>
            <a:r>
              <a:rPr lang="en-US" b="1" u="sng">
                <a:latin typeface="Open Sans"/>
                <a:ea typeface="Open Sans"/>
                <a:cs typeface="Open Sans"/>
              </a:rPr>
              <a:t>nonpartisan</a:t>
            </a:r>
            <a:r>
              <a:rPr lang="en-US">
                <a:latin typeface="Open Sans"/>
                <a:ea typeface="Open Sans"/>
                <a:cs typeface="Open Sans"/>
              </a:rPr>
              <a:t> - stay focused on values, issues, people &amp; community</a:t>
            </a:r>
            <a:endParaRPr lang="en-US">
              <a:cs typeface="Open Sans"/>
            </a:endParaRPr>
          </a:p>
          <a:p>
            <a:endParaRPr lang="en-US">
              <a:cs typeface="Calibri"/>
            </a:endParaRPr>
          </a:p>
        </p:txBody>
      </p:sp>
    </p:spTree>
    <p:extLst>
      <p:ext uri="{BB962C8B-B14F-4D97-AF65-F5344CB8AC3E}">
        <p14:creationId xmlns:p14="http://schemas.microsoft.com/office/powerpoint/2010/main" val="45636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3AC1AF7-A328-4FF6-B9AC-D400D66FCA2A}"/>
              </a:ext>
            </a:extLst>
          </p:cNvPr>
          <p:cNvSpPr>
            <a:spLocks noGrp="1"/>
          </p:cNvSpPr>
          <p:nvPr>
            <p:ph type="title"/>
          </p:nvPr>
        </p:nvSpPr>
        <p:spPr>
          <a:xfrm rot="-300000">
            <a:off x="-627489" y="271394"/>
            <a:ext cx="4129653" cy="847288"/>
          </a:xfrm>
        </p:spPr>
        <p:txBody>
          <a:bodyPr>
            <a:noAutofit/>
          </a:bodyPr>
          <a:lstStyle/>
          <a:p>
            <a:r>
              <a:rPr lang="en-US" sz="4400" i="1">
                <a:latin typeface="Open Sans"/>
                <a:ea typeface="Open Sans"/>
                <a:cs typeface="Open Sans"/>
              </a:rPr>
              <a:t>Agenda</a:t>
            </a:r>
          </a:p>
        </p:txBody>
      </p:sp>
      <p:sp>
        <p:nvSpPr>
          <p:cNvPr id="3" name="Content Placeholder 2">
            <a:extLst>
              <a:ext uri="{FF2B5EF4-FFF2-40B4-BE49-F238E27FC236}">
                <a16:creationId xmlns:a16="http://schemas.microsoft.com/office/drawing/2014/main" id="{D99B8A32-464D-99FE-B402-0549DD928D63}"/>
              </a:ext>
            </a:extLst>
          </p:cNvPr>
          <p:cNvSpPr>
            <a:spLocks noGrp="1"/>
          </p:cNvSpPr>
          <p:nvPr>
            <p:ph idx="1"/>
          </p:nvPr>
        </p:nvSpPr>
        <p:spPr>
          <a:xfrm>
            <a:off x="617220" y="1297032"/>
            <a:ext cx="8384822" cy="3429749"/>
          </a:xfrm>
        </p:spPr>
        <p:txBody>
          <a:bodyPr vert="horz" lIns="91440" tIns="45720" rIns="91440" bIns="45720" rtlCol="0" anchor="t">
            <a:noAutofit/>
          </a:bodyPr>
          <a:lstStyle/>
          <a:p>
            <a:pPr marL="514350" indent="-514350">
              <a:lnSpc>
                <a:spcPct val="113999"/>
              </a:lnSpc>
              <a:buAutoNum type="arabicPeriod"/>
            </a:pPr>
            <a:r>
              <a:rPr lang="en-US">
                <a:latin typeface="Open Sans"/>
                <a:ea typeface="Open Sans"/>
                <a:cs typeface="Open Sans"/>
              </a:rPr>
              <a:t>Connect with RESULTS Community</a:t>
            </a:r>
            <a:endParaRPr lang="en-US"/>
          </a:p>
          <a:p>
            <a:pPr marL="514350" indent="-514350">
              <a:lnSpc>
                <a:spcPct val="113999"/>
              </a:lnSpc>
              <a:buAutoNum type="arabicPeriod"/>
            </a:pPr>
            <a:r>
              <a:rPr lang="en-US">
                <a:latin typeface="Open Sans"/>
                <a:ea typeface="Open Sans"/>
                <a:cs typeface="Open Sans"/>
              </a:rPr>
              <a:t>Get Grounded in Shared Values</a:t>
            </a:r>
            <a:endParaRPr lang="en-US"/>
          </a:p>
          <a:p>
            <a:pPr marL="514350" indent="-514350">
              <a:lnSpc>
                <a:spcPct val="113999"/>
              </a:lnSpc>
              <a:buAutoNum type="arabicPeriod"/>
            </a:pPr>
            <a:r>
              <a:rPr lang="en-US">
                <a:latin typeface="Open Sans"/>
                <a:ea typeface="Open Sans"/>
                <a:cs typeface="Open Sans"/>
              </a:rPr>
              <a:t>Understand How Election Results Impact our Advocacy </a:t>
            </a:r>
            <a:endParaRPr lang="en-US"/>
          </a:p>
          <a:p>
            <a:pPr marL="514350" indent="-514350">
              <a:lnSpc>
                <a:spcPct val="113999"/>
              </a:lnSpc>
              <a:buAutoNum type="arabicPeriod"/>
            </a:pPr>
            <a:r>
              <a:rPr lang="en-US">
                <a:latin typeface="Open Sans"/>
                <a:ea typeface="Open Sans"/>
                <a:cs typeface="Open Sans"/>
              </a:rPr>
              <a:t>Actions That Make a Difference Right Now</a:t>
            </a:r>
            <a:endParaRPr lang="en-US"/>
          </a:p>
          <a:p>
            <a:pPr marL="514350" indent="-514350">
              <a:lnSpc>
                <a:spcPct val="113999"/>
              </a:lnSpc>
              <a:buAutoNum type="arabicPeriod"/>
            </a:pPr>
            <a:r>
              <a:rPr lang="en-US">
                <a:latin typeface="Open Sans"/>
                <a:ea typeface="Open Sans"/>
                <a:cs typeface="Open Sans"/>
              </a:rPr>
              <a:t>Looking Ahead: First 100 Days in 2025 </a:t>
            </a:r>
            <a:endParaRPr lang="en-US"/>
          </a:p>
          <a:p>
            <a:pPr marL="514350" indent="-514350">
              <a:lnSpc>
                <a:spcPct val="113999"/>
              </a:lnSpc>
              <a:buAutoNum type="arabicPeriod"/>
            </a:pPr>
            <a:endParaRPr lang="en-US" b="1"/>
          </a:p>
          <a:p>
            <a:pPr marL="514350" indent="-514350">
              <a:buAutoNum type="arabicPeriod"/>
            </a:pPr>
            <a:endParaRPr lang="en-US"/>
          </a:p>
        </p:txBody>
      </p:sp>
    </p:spTree>
    <p:extLst>
      <p:ext uri="{BB962C8B-B14F-4D97-AF65-F5344CB8AC3E}">
        <p14:creationId xmlns:p14="http://schemas.microsoft.com/office/powerpoint/2010/main" val="688497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a:extLst>
            <a:ext uri="{FF2B5EF4-FFF2-40B4-BE49-F238E27FC236}">
              <a16:creationId xmlns:a16="http://schemas.microsoft.com/office/drawing/2014/main" id="{684C5C97-9092-B650-B7CD-B719BC46D0F4}"/>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975D2A41-E83D-B71F-8D04-C9BBF4299413}"/>
              </a:ext>
            </a:extLst>
          </p:cNvPr>
          <p:cNvSpPr txBox="1">
            <a:spLocks/>
          </p:cNvSpPr>
          <p:nvPr/>
        </p:nvSpPr>
        <p:spPr>
          <a:xfrm>
            <a:off x="809978" y="1363090"/>
            <a:ext cx="7521435" cy="2418993"/>
          </a:xfrm>
          <a:prstGeom prst="rect">
            <a:avLst/>
          </a:prstGeom>
        </p:spPr>
        <p:txBody>
          <a:bodyPr lIns="91440" tIns="45720" rIns="91440" bIns="45720" anchor="ctr">
            <a:normAutofit/>
          </a:bodyPr>
          <a:lstStyle>
            <a:defPPr>
              <a:defRPr lang="en-US"/>
            </a:defPPr>
            <a:lvl1pPr marL="0" algn="l" defTabSz="685800" rtl="0" eaLnBrk="1" latinLnBrk="0" hangingPunct="1">
              <a:lnSpc>
                <a:spcPct val="114000"/>
              </a:lnSpc>
              <a:spcBef>
                <a:spcPct val="0"/>
              </a:spcBef>
              <a:buNone/>
              <a:defRPr sz="135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ct val="113999"/>
              </a:lnSpc>
            </a:pPr>
            <a:r>
              <a:rPr lang="en-US" sz="5400">
                <a:latin typeface="Open Sans"/>
                <a:ea typeface="Open Sans"/>
                <a:cs typeface="Open Sans"/>
              </a:rPr>
              <a:t>RESULTS Values</a:t>
            </a:r>
            <a:endParaRPr lang="en-US" sz="2000">
              <a:cs typeface="Calibri"/>
            </a:endParaRPr>
          </a:p>
        </p:txBody>
      </p:sp>
    </p:spTree>
    <p:extLst>
      <p:ext uri="{BB962C8B-B14F-4D97-AF65-F5344CB8AC3E}">
        <p14:creationId xmlns:p14="http://schemas.microsoft.com/office/powerpoint/2010/main" val="132827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1054A-56F4-F556-A78A-CCD907D21BEF}"/>
            </a:ext>
          </a:extLst>
        </p:cNvPr>
        <p:cNvGrpSpPr/>
        <p:nvPr/>
      </p:nvGrpSpPr>
      <p:grpSpPr>
        <a:xfrm>
          <a:off x="0" y="0"/>
          <a:ext cx="0" cy="0"/>
          <a:chOff x="0" y="0"/>
          <a:chExt cx="0" cy="0"/>
        </a:xfrm>
      </p:grpSpPr>
      <p:sp>
        <p:nvSpPr>
          <p:cNvPr id="4" name="AutoShape 6" descr="Joanne Carter">
            <a:extLst>
              <a:ext uri="{FF2B5EF4-FFF2-40B4-BE49-F238E27FC236}">
                <a16:creationId xmlns:a16="http://schemas.microsoft.com/office/drawing/2014/main" id="{C8EF9ADC-22BA-19B4-0441-84F00B2816C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Joanne Carter">
            <a:extLst>
              <a:ext uri="{FF2B5EF4-FFF2-40B4-BE49-F238E27FC236}">
                <a16:creationId xmlns:a16="http://schemas.microsoft.com/office/drawing/2014/main" id="{11F47CE7-4DFE-DEB9-D5F4-50909C4DF7C7}"/>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Joanne Carter">
            <a:extLst>
              <a:ext uri="{FF2B5EF4-FFF2-40B4-BE49-F238E27FC236}">
                <a16:creationId xmlns:a16="http://schemas.microsoft.com/office/drawing/2014/main" id="{39C353E1-195F-E03D-8916-86426CE5B6B8}"/>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a:extLst>
              <a:ext uri="{FF2B5EF4-FFF2-40B4-BE49-F238E27FC236}">
                <a16:creationId xmlns:a16="http://schemas.microsoft.com/office/drawing/2014/main" id="{AC6486E0-85C6-42EF-302F-09C6FC976941}"/>
              </a:ext>
            </a:extLst>
          </p:cNvPr>
          <p:cNvSpPr txBox="1">
            <a:spLocks/>
          </p:cNvSpPr>
          <p:nvPr/>
        </p:nvSpPr>
        <p:spPr>
          <a:xfrm>
            <a:off x="783552" y="454266"/>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200" b="1">
              <a:solidFill>
                <a:srgbClr val="D50032"/>
              </a:solidFill>
              <a:latin typeface="Open Sans"/>
              <a:ea typeface="Open Sans"/>
              <a:cs typeface="Open Sans"/>
            </a:endParaRPr>
          </a:p>
        </p:txBody>
      </p:sp>
      <p:sp>
        <p:nvSpPr>
          <p:cNvPr id="9" name="Title 1">
            <a:extLst>
              <a:ext uri="{FF2B5EF4-FFF2-40B4-BE49-F238E27FC236}">
                <a16:creationId xmlns:a16="http://schemas.microsoft.com/office/drawing/2014/main" id="{73D723C1-0766-0C47-4E42-C96BD735BC69}"/>
              </a:ext>
            </a:extLst>
          </p:cNvPr>
          <p:cNvSpPr txBox="1">
            <a:spLocks/>
          </p:cNvSpPr>
          <p:nvPr/>
        </p:nvSpPr>
        <p:spPr>
          <a:xfrm>
            <a:off x="4724400" y="2477251"/>
            <a:ext cx="3837495" cy="646198"/>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br>
              <a:rPr lang="en-US" sz="2000">
                <a:latin typeface="Open Sans"/>
              </a:rPr>
            </a:br>
            <a:r>
              <a:rPr lang="en-US" sz="2000" b="1">
                <a:latin typeface="Open Sans"/>
                <a:ea typeface="Open Sans"/>
                <a:cs typeface="Open Sans"/>
              </a:rPr>
              <a:t>Sarah Leone</a:t>
            </a:r>
            <a:br>
              <a:rPr lang="en-US" sz="2000" b="1">
                <a:latin typeface="Open Sans"/>
              </a:rPr>
            </a:br>
            <a:r>
              <a:rPr lang="en-US" sz="2000">
                <a:latin typeface="Open Sans"/>
                <a:ea typeface="Open Sans"/>
                <a:cs typeface="Open Sans"/>
              </a:rPr>
              <a:t>Associate, </a:t>
            </a:r>
          </a:p>
          <a:p>
            <a:pPr algn="l"/>
            <a:r>
              <a:rPr lang="en-US" sz="2000">
                <a:latin typeface="Open Sans"/>
                <a:ea typeface="Open Sans"/>
                <a:cs typeface="Open Sans"/>
              </a:rPr>
              <a:t>Grassroots Impact</a:t>
            </a:r>
          </a:p>
          <a:p>
            <a:pPr algn="l"/>
            <a:r>
              <a:rPr lang="en-US" sz="2000">
                <a:latin typeface="Open Sans"/>
                <a:ea typeface="Open Sans"/>
                <a:cs typeface="Open Sans"/>
                <a:hlinkClick r:id="rId3"/>
              </a:rPr>
              <a:t>sleone@results.org</a:t>
            </a:r>
            <a:endParaRPr lang="en-US" sz="2000">
              <a:latin typeface="Open Sans"/>
              <a:ea typeface="Open Sans"/>
              <a:cs typeface="Open Sans"/>
            </a:endParaRPr>
          </a:p>
        </p:txBody>
      </p:sp>
      <p:sp>
        <p:nvSpPr>
          <p:cNvPr id="11" name="Title 10">
            <a:extLst>
              <a:ext uri="{FF2B5EF4-FFF2-40B4-BE49-F238E27FC236}">
                <a16:creationId xmlns:a16="http://schemas.microsoft.com/office/drawing/2014/main" id="{173D869D-F100-093B-4E26-91506B633E0D}"/>
              </a:ext>
            </a:extLst>
          </p:cNvPr>
          <p:cNvSpPr>
            <a:spLocks noGrp="1"/>
          </p:cNvSpPr>
          <p:nvPr>
            <p:ph type="title"/>
          </p:nvPr>
        </p:nvSpPr>
        <p:spPr>
          <a:xfrm>
            <a:off x="650274" y="236415"/>
            <a:ext cx="7401491" cy="857250"/>
          </a:xfrm>
        </p:spPr>
        <p:txBody>
          <a:bodyPr>
            <a:normAutofit/>
          </a:bodyPr>
          <a:lstStyle/>
          <a:p>
            <a:r>
              <a:rPr lang="en-US" sz="4200" b="1">
                <a:latin typeface="Open Sans"/>
                <a:ea typeface="Open Sans"/>
                <a:cs typeface="Open Sans"/>
              </a:rPr>
              <a:t>Community values</a:t>
            </a:r>
          </a:p>
        </p:txBody>
      </p:sp>
      <p:pic>
        <p:nvPicPr>
          <p:cNvPr id="3" name="Picture 2">
            <a:extLst>
              <a:ext uri="{FF2B5EF4-FFF2-40B4-BE49-F238E27FC236}">
                <a16:creationId xmlns:a16="http://schemas.microsoft.com/office/drawing/2014/main" id="{D75AB9E2-B958-D926-F026-BEA8EDA04A34}"/>
              </a:ext>
            </a:extLst>
          </p:cNvPr>
          <p:cNvPicPr>
            <a:picLocks noChangeAspect="1"/>
          </p:cNvPicPr>
          <p:nvPr/>
        </p:nvPicPr>
        <p:blipFill>
          <a:blip r:embed="rId4"/>
          <a:stretch>
            <a:fillRect/>
          </a:stretch>
        </p:blipFill>
        <p:spPr>
          <a:xfrm>
            <a:off x="1236890" y="1311516"/>
            <a:ext cx="3247407" cy="3230880"/>
          </a:xfrm>
          <a:prstGeom prst="rect">
            <a:avLst/>
          </a:prstGeom>
        </p:spPr>
      </p:pic>
    </p:spTree>
    <p:extLst>
      <p:ext uri="{BB962C8B-B14F-4D97-AF65-F5344CB8AC3E}">
        <p14:creationId xmlns:p14="http://schemas.microsoft.com/office/powerpoint/2010/main" val="3612865585"/>
      </p:ext>
    </p:extLst>
  </p:cSld>
  <p:clrMapOvr>
    <a:masterClrMapping/>
  </p:clrMapOvr>
</p:sld>
</file>

<file path=ppt/theme/theme1.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832DD5D-845C-40AD-BFBA-578B836A1331}" vid="{FC6FCF02-BAC4-4886-AF25-B80E097A6730}"/>
    </a:ext>
  </a:extLst>
</a:theme>
</file>

<file path=ppt/theme/theme2.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832DD5D-845C-40AD-BFBA-578B836A1331}" vid="{F231D5F6-82B5-41A8-AB3D-1EFD8E85B6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79455A8D187F48AAD38490FD235B94" ma:contentTypeVersion="16" ma:contentTypeDescription="Create a new document." ma:contentTypeScope="" ma:versionID="0632191cc29f11542fe21abc41a09d5d">
  <xsd:schema xmlns:xsd="http://www.w3.org/2001/XMLSchema" xmlns:xs="http://www.w3.org/2001/XMLSchema" xmlns:p="http://schemas.microsoft.com/office/2006/metadata/properties" xmlns:ns2="68d5cfe7-cf92-4fe2-8824-7698196b9c8e" xmlns:ns3="62c1b4f7-f44e-4711-8ac0-de2bcaab8d9a" targetNamespace="http://schemas.microsoft.com/office/2006/metadata/properties" ma:root="true" ma:fieldsID="dfbdc1289d0cfa2b4ee360e3678a9103" ns2:_="" ns3:_="">
    <xsd:import namespace="68d5cfe7-cf92-4fe2-8824-7698196b9c8e"/>
    <xsd:import namespace="62c1b4f7-f44e-4711-8ac0-de2bcaab8d9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d5cfe7-cf92-4fe2-8824-7698196b9c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c1b4f7-f44e-4711-8ac0-de2bcaab8d9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13e284-0729-41f8-809f-3044a230a9c4}" ma:internalName="TaxCatchAll" ma:showField="CatchAllData" ma:web="62c1b4f7-f44e-4711-8ac0-de2bcaab8d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2c1b4f7-f44e-4711-8ac0-de2bcaab8d9a">
      <UserInfo>
        <DisplayName>Amanda Beals</DisplayName>
        <AccountId>6</AccountId>
        <AccountType/>
      </UserInfo>
      <UserInfo>
        <DisplayName>Alicia Stromberg</DisplayName>
        <AccountId>89</AccountId>
        <AccountType/>
      </UserInfo>
    </SharedWithUsers>
    <lcf76f155ced4ddcb4097134ff3c332f xmlns="68d5cfe7-cf92-4fe2-8824-7698196b9c8e">
      <Terms xmlns="http://schemas.microsoft.com/office/infopath/2007/PartnerControls"/>
    </lcf76f155ced4ddcb4097134ff3c332f>
    <TaxCatchAll xmlns="62c1b4f7-f44e-4711-8ac0-de2bcaab8d9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B6FF7B-FBF9-48EB-BFC5-BC5F4507B882}">
  <ds:schemaRefs>
    <ds:schemaRef ds:uri="62c1b4f7-f44e-4711-8ac0-de2bcaab8d9a"/>
    <ds:schemaRef ds:uri="68d5cfe7-cf92-4fe2-8824-7698196b9c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C1E52F1-4951-4DD9-BF95-3E463086C528}">
  <ds:schemaRefs>
    <ds:schemaRef ds:uri="62c1b4f7-f44e-4711-8ac0-de2bcaab8d9a"/>
    <ds:schemaRef ds:uri="68d5cfe7-cf92-4fe2-8824-7698196b9c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D3BFE3-120A-4D0C-8A41-240C296CE0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RESULTS PowerPoint presentation template</Template>
  <Application>Microsoft Office PowerPoint</Application>
  <PresentationFormat>On-screen Show (16:9)</PresentationFormat>
  <Slides>35</Slides>
  <Notes>20</Notes>
  <HiddenSlides>0</HiddenSlide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Custom Design</vt:lpstr>
      <vt:lpstr>Office Theme</vt:lpstr>
      <vt:lpstr>Organizing for the Future</vt:lpstr>
      <vt:lpstr>Welcome!</vt:lpstr>
      <vt:lpstr>Keep in mind…</vt:lpstr>
      <vt:lpstr>Let’s get started</vt:lpstr>
      <vt:lpstr>PowerPoint Presentation</vt:lpstr>
      <vt:lpstr>Ground Rules</vt:lpstr>
      <vt:lpstr>Agenda</vt:lpstr>
      <vt:lpstr>PowerPoint Presentation</vt:lpstr>
      <vt:lpstr>Community values</vt:lpstr>
      <vt:lpstr>RESULTS Values</vt:lpstr>
      <vt:lpstr>PowerPoint Presentation</vt:lpstr>
      <vt:lpstr>RESULTS Successes</vt:lpstr>
      <vt:lpstr>What we have achieved</vt:lpstr>
      <vt:lpstr>PowerPoint Presentation</vt:lpstr>
      <vt:lpstr>Election Outcomes</vt:lpstr>
      <vt:lpstr>PowerPoint Presentation</vt:lpstr>
      <vt:lpstr>Key U.S. Policy Committees</vt:lpstr>
      <vt:lpstr>Key U.S. Policy Committees</vt:lpstr>
      <vt:lpstr>Key Global Policy Committees</vt:lpstr>
      <vt:lpstr>Key Appropriations Committees</vt:lpstr>
      <vt:lpstr>US Poverty Policy Outlook</vt:lpstr>
      <vt:lpstr>US Poverty Policy Outlook</vt:lpstr>
      <vt:lpstr>Global Poverty Policy Outlook</vt:lpstr>
      <vt:lpstr>Gloal Poverty Policy Outlook</vt:lpstr>
      <vt:lpstr>PowerPoint Presentation</vt:lpstr>
      <vt:lpstr>Sustain Yourself as an Advocate</vt:lpstr>
      <vt:lpstr>PowerPoint Presentation</vt:lpstr>
      <vt:lpstr>Actions to Take Right Now</vt:lpstr>
      <vt:lpstr>RESULTS Plan for 2025</vt:lpstr>
      <vt:lpstr>PowerPoint Presentation</vt:lpstr>
      <vt:lpstr>Find your role in the movement</vt:lpstr>
      <vt:lpstr>Commit to take action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Advocate Orientation</dc:title>
  <dc:creator>Safiqa Khimani</dc:creator>
  <cp:revision>2</cp:revision>
  <dcterms:created xsi:type="dcterms:W3CDTF">2024-02-29T20:33:33Z</dcterms:created>
  <dcterms:modified xsi:type="dcterms:W3CDTF">2024-11-15T16:20:09Z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0x0101007279455A8D187F48AAD38490FD235B94</vt:lpwstr>
  </property>
  <property fmtid="{D5CDD505-2E9C-101B-9397-08002B2CF9AE}" pid="3" name="MediaServiceImageTags">
    <vt:lpwstr/>
  </property>
</Properties>
</file>