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48" r:id="rId5"/>
  </p:sldMasterIdLst>
  <p:notesMasterIdLst>
    <p:notesMasterId r:id="rId33"/>
  </p:notesMasterIdLst>
  <p:sldIdLst>
    <p:sldId id="277" r:id="rId6"/>
    <p:sldId id="1753" r:id="rId7"/>
    <p:sldId id="1756" r:id="rId8"/>
    <p:sldId id="1760" r:id="rId9"/>
    <p:sldId id="1780" r:id="rId10"/>
    <p:sldId id="1781" r:id="rId11"/>
    <p:sldId id="1768" r:id="rId12"/>
    <p:sldId id="1761" r:id="rId13"/>
    <p:sldId id="1770" r:id="rId14"/>
    <p:sldId id="1737" r:id="rId15"/>
    <p:sldId id="1769" r:id="rId16"/>
    <p:sldId id="1771" r:id="rId17"/>
    <p:sldId id="1772" r:id="rId18"/>
    <p:sldId id="1773" r:id="rId19"/>
    <p:sldId id="1774" r:id="rId20"/>
    <p:sldId id="1775" r:id="rId21"/>
    <p:sldId id="1776" r:id="rId22"/>
    <p:sldId id="1777" r:id="rId23"/>
    <p:sldId id="314" r:id="rId24"/>
    <p:sldId id="1783" r:id="rId25"/>
    <p:sldId id="1785" r:id="rId26"/>
    <p:sldId id="1784" r:id="rId27"/>
    <p:sldId id="1779" r:id="rId28"/>
    <p:sldId id="1764" r:id="rId29"/>
    <p:sldId id="1766" r:id="rId30"/>
    <p:sldId id="278" r:id="rId31"/>
    <p:sldId id="1758"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yne Bury" initials="KB" lastIdx="1" clrIdx="0">
    <p:extLst>
      <p:ext uri="{19B8F6BF-5375-455C-9EA6-DF929625EA0E}">
        <p15:presenceInfo xmlns:p15="http://schemas.microsoft.com/office/powerpoint/2012/main" userId="S::kbury@results.org::072c30e2-e547-4e48-929e-426222b99a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034"/>
    <a:srgbClr val="95C7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A2B23-0477-5CFC-9CCB-5F94BA967B28}" v="512" dt="2025-09-25T14:52:34.860"/>
    <p1510:client id="{284134B4-7CC8-5C61-E21E-DE9F61136DAF}" v="1970" dt="2025-09-26T00:45:37.069"/>
    <p1510:client id="{94C82923-81B2-4BF4-8892-E816B8B60919}" v="102" dt="2025-09-26T00:00:33.887"/>
    <p1510:client id="{DDAEF77A-9545-744F-E5D1-8D36964ECE72}" v="903" dt="2025-09-25T19:01:28.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79953-4106-4EC9-857F-522B78E16448}" type="datetimeFigureOut">
              <a:rPr lang="en-US" smtClean="0"/>
              <a:t>9/26/2025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EA70A-BE10-40B1-A850-11121D77317B}" type="slidenum">
              <a:rPr lang="en-US" smtClean="0"/>
              <a:t>‹#›</a:t>
            </a:fld>
            <a:endParaRPr lang="en-US"/>
          </a:p>
        </p:txBody>
      </p:sp>
    </p:spTree>
    <p:extLst>
      <p:ext uri="{BB962C8B-B14F-4D97-AF65-F5344CB8AC3E}">
        <p14:creationId xmlns:p14="http://schemas.microsoft.com/office/powerpoint/2010/main" val="59777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8EA70A-BE10-40B1-A850-11121D77317B}" type="slidenum">
              <a:rPr lang="en-US" smtClean="0"/>
              <a:t>1</a:t>
            </a:fld>
            <a:endParaRPr lang="en-US"/>
          </a:p>
        </p:txBody>
      </p:sp>
    </p:spTree>
    <p:extLst>
      <p:ext uri="{BB962C8B-B14F-4D97-AF65-F5344CB8AC3E}">
        <p14:creationId xmlns:p14="http://schemas.microsoft.com/office/powerpoint/2010/main" val="2024259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21267-40B6-4DBA-E50D-BD11B77DE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7C2BD-DD8F-F18E-5B06-35620650D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7D674-7643-2692-A8BB-DB14709A76BB}"/>
              </a:ext>
            </a:extLst>
          </p:cNvPr>
          <p:cNvSpPr>
            <a:spLocks noGrp="1"/>
          </p:cNvSpPr>
          <p:nvPr>
            <p:ph type="body" idx="1"/>
          </p:nvPr>
        </p:nvSpPr>
        <p:spPr/>
        <p:txBody>
          <a:bodyPr/>
          <a:lstStyle/>
          <a:p>
            <a:pPr>
              <a:lnSpc>
                <a:spcPct val="107000"/>
              </a:lnSpc>
            </a:pPr>
            <a:r>
              <a:rPr lang="en-US" sz="1100" i="1">
                <a:latin typeface="Open Sans"/>
                <a:ea typeface="Calibri"/>
                <a:cs typeface="Open Sans"/>
              </a:rPr>
              <a:t>Karyne</a:t>
            </a:r>
            <a:br>
              <a:rPr lang="en-US" sz="1100">
                <a:latin typeface="Open Sans"/>
                <a:ea typeface="Calibri"/>
                <a:cs typeface="Open Sans"/>
              </a:rPr>
            </a:br>
            <a:br>
              <a:rPr lang="en-US" sz="1100">
                <a:latin typeface="Open Sans"/>
                <a:ea typeface="Calibri"/>
                <a:cs typeface="Open Sans"/>
              </a:rPr>
            </a:br>
            <a:r>
              <a:rPr lang="en-US" sz="1100">
                <a:latin typeface="Open Sans"/>
                <a:ea typeface="Calibri"/>
                <a:cs typeface="Open Sans"/>
              </a:rPr>
              <a:t>Review work on Community</a:t>
            </a:r>
            <a:r>
              <a:rPr lang="en-US" sz="1100">
                <a:effectLst/>
                <a:latin typeface="Open Sans"/>
                <a:ea typeface="Calibri"/>
                <a:cs typeface="Open Sans"/>
              </a:rPr>
              <a:t> &amp; Partnership Mapping Tool:</a:t>
            </a:r>
          </a:p>
          <a:p>
            <a:pPr marL="742950" marR="0" lvl="1" indent="-285750">
              <a:lnSpc>
                <a:spcPct val="107000"/>
              </a:lnSpc>
              <a:spcBef>
                <a:spcPts val="0"/>
              </a:spcBef>
              <a:spcAft>
                <a:spcPts val="0"/>
              </a:spcAft>
              <a:buFont typeface="+mj-lt"/>
              <a:buAutoNum type="alphaLcPeriod"/>
            </a:pPr>
            <a:r>
              <a:rPr lang="en-US" sz="1100">
                <a:effectLst/>
                <a:latin typeface="Open Sans"/>
                <a:ea typeface="Calibri"/>
                <a:cs typeface="Open Sans"/>
              </a:rPr>
              <a:t>So as part of the resources available on our website under the “Community Outreach” tab, you will find the </a:t>
            </a:r>
            <a:r>
              <a:rPr lang="en-US" sz="1100" b="1" u="sng">
                <a:solidFill>
                  <a:srgbClr val="0563C1"/>
                </a:solidFill>
                <a:effectLst/>
                <a:latin typeface="Open Sans"/>
                <a:ea typeface="Calibri"/>
                <a:cs typeface="Open Sans"/>
                <a:hlinkClick r:id="rId3"/>
              </a:rPr>
              <a:t>Community &amp; Partnership mapping</a:t>
            </a:r>
            <a:r>
              <a:rPr lang="en-US" sz="1100" b="1">
                <a:effectLst/>
                <a:latin typeface="Open Sans"/>
                <a:ea typeface="Calibri"/>
                <a:cs typeface="Open Sans"/>
              </a:rPr>
              <a:t> </a:t>
            </a:r>
            <a:r>
              <a:rPr lang="en-US" sz="1100">
                <a:effectLst/>
                <a:latin typeface="Open Sans"/>
                <a:ea typeface="Calibri"/>
                <a:cs typeface="Open Sans"/>
              </a:rPr>
              <a:t>tool. This gives you a framework where you can, using one of our results issues, begin mapping out potential people to work with locally.</a:t>
            </a:r>
          </a:p>
          <a:p>
            <a:endParaRPr lang="en-US"/>
          </a:p>
        </p:txBody>
      </p:sp>
      <p:sp>
        <p:nvSpPr>
          <p:cNvPr id="4" name="Slide Number Placeholder 3">
            <a:extLst>
              <a:ext uri="{FF2B5EF4-FFF2-40B4-BE49-F238E27FC236}">
                <a16:creationId xmlns:a16="http://schemas.microsoft.com/office/drawing/2014/main" id="{60A15BCE-3619-4227-3026-01E1D6262E99}"/>
              </a:ext>
            </a:extLst>
          </p:cNvPr>
          <p:cNvSpPr>
            <a:spLocks noGrp="1"/>
          </p:cNvSpPr>
          <p:nvPr>
            <p:ph type="sldNum" sz="quarter" idx="5"/>
          </p:nvPr>
        </p:nvSpPr>
        <p:spPr/>
        <p:txBody>
          <a:bodyPr/>
          <a:lstStyle/>
          <a:p>
            <a:fld id="{158EA70A-BE10-40B1-A850-11121D77317B}" type="slidenum">
              <a:rPr lang="en-US" smtClean="0"/>
              <a:t>11</a:t>
            </a:fld>
            <a:endParaRPr lang="en-US"/>
          </a:p>
        </p:txBody>
      </p:sp>
    </p:spTree>
    <p:extLst>
      <p:ext uri="{BB962C8B-B14F-4D97-AF65-F5344CB8AC3E}">
        <p14:creationId xmlns:p14="http://schemas.microsoft.com/office/powerpoint/2010/main" val="632019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149B2-DDAF-4D98-BB25-87A9C93ECA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CA2E8-3D9C-B140-C507-82D536DFF2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5E3B4-AC4C-F9DB-3438-F55977CB1D23}"/>
              </a:ext>
            </a:extLst>
          </p:cNvPr>
          <p:cNvSpPr>
            <a:spLocks noGrp="1"/>
          </p:cNvSpPr>
          <p:nvPr>
            <p:ph type="body" idx="1"/>
          </p:nvPr>
        </p:nvSpPr>
        <p:spPr/>
        <p:txBody>
          <a:bodyPr/>
          <a:lstStyle/>
          <a:p>
            <a:pPr>
              <a:lnSpc>
                <a:spcPct val="107000"/>
              </a:lnSpc>
            </a:pPr>
            <a:r>
              <a:rPr lang="en-US" sz="1100" i="1">
                <a:latin typeface="Open Sans"/>
                <a:ea typeface="Calibri"/>
                <a:cs typeface="Open Sans"/>
              </a:rPr>
              <a:t>Karyne</a:t>
            </a:r>
            <a:br>
              <a:rPr lang="en-US" sz="1100">
                <a:latin typeface="Open Sans"/>
                <a:ea typeface="Calibri"/>
                <a:cs typeface="Open Sans"/>
              </a:rPr>
            </a:br>
            <a:br>
              <a:rPr lang="en-US" sz="1100">
                <a:latin typeface="Open Sans"/>
                <a:ea typeface="Calibri"/>
                <a:cs typeface="Open Sans"/>
              </a:rPr>
            </a:br>
            <a:r>
              <a:rPr lang="en-US" sz="1100">
                <a:latin typeface="Open Sans"/>
                <a:ea typeface="Calibri"/>
                <a:cs typeface="Open Sans"/>
              </a:rPr>
              <a:t>Review work on Community</a:t>
            </a:r>
            <a:r>
              <a:rPr lang="en-US" sz="1100">
                <a:effectLst/>
                <a:latin typeface="Open Sans"/>
                <a:ea typeface="Calibri"/>
                <a:cs typeface="Open Sans"/>
              </a:rPr>
              <a:t> &amp; Partnership Mapping Tool:</a:t>
            </a:r>
          </a:p>
          <a:p>
            <a:pPr marL="742950" marR="0" lvl="1" indent="-285750">
              <a:lnSpc>
                <a:spcPct val="107000"/>
              </a:lnSpc>
              <a:spcBef>
                <a:spcPts val="0"/>
              </a:spcBef>
              <a:spcAft>
                <a:spcPts val="0"/>
              </a:spcAft>
              <a:buFont typeface="+mj-lt"/>
              <a:buAutoNum type="alphaLcPeriod"/>
            </a:pPr>
            <a:r>
              <a:rPr lang="en-US" sz="1100">
                <a:effectLst/>
                <a:latin typeface="Open Sans"/>
                <a:ea typeface="Calibri"/>
                <a:cs typeface="Open Sans"/>
              </a:rPr>
              <a:t>So as part of the resources available on our website under the “Community Outreach” tab, you will find the </a:t>
            </a:r>
            <a:r>
              <a:rPr lang="en-US" sz="1100" b="1" u="sng">
                <a:solidFill>
                  <a:srgbClr val="0563C1"/>
                </a:solidFill>
                <a:effectLst/>
                <a:latin typeface="Open Sans"/>
                <a:ea typeface="Calibri"/>
                <a:cs typeface="Open Sans"/>
                <a:hlinkClick r:id="rId3"/>
              </a:rPr>
              <a:t>Community &amp; Partnership mapping</a:t>
            </a:r>
            <a:r>
              <a:rPr lang="en-US" sz="1100" b="1">
                <a:effectLst/>
                <a:latin typeface="Open Sans"/>
                <a:ea typeface="Calibri"/>
                <a:cs typeface="Open Sans"/>
              </a:rPr>
              <a:t> </a:t>
            </a:r>
            <a:r>
              <a:rPr lang="en-US" sz="1100">
                <a:effectLst/>
                <a:latin typeface="Open Sans"/>
                <a:ea typeface="Calibri"/>
                <a:cs typeface="Open Sans"/>
              </a:rPr>
              <a:t>tool. This gives you a framework where you can, using one of our results issues, begin mapping out potential people to work with locally.</a:t>
            </a:r>
          </a:p>
          <a:p>
            <a:endParaRPr lang="en-US"/>
          </a:p>
        </p:txBody>
      </p:sp>
      <p:sp>
        <p:nvSpPr>
          <p:cNvPr id="4" name="Slide Number Placeholder 3">
            <a:extLst>
              <a:ext uri="{FF2B5EF4-FFF2-40B4-BE49-F238E27FC236}">
                <a16:creationId xmlns:a16="http://schemas.microsoft.com/office/drawing/2014/main" id="{B386B694-C7FC-260C-0208-A7E6DF31D45C}"/>
              </a:ext>
            </a:extLst>
          </p:cNvPr>
          <p:cNvSpPr>
            <a:spLocks noGrp="1"/>
          </p:cNvSpPr>
          <p:nvPr>
            <p:ph type="sldNum" sz="quarter" idx="5"/>
          </p:nvPr>
        </p:nvSpPr>
        <p:spPr/>
        <p:txBody>
          <a:bodyPr/>
          <a:lstStyle/>
          <a:p>
            <a:fld id="{158EA70A-BE10-40B1-A850-11121D77317B}" type="slidenum">
              <a:rPr lang="en-US" smtClean="0"/>
              <a:t>12</a:t>
            </a:fld>
            <a:endParaRPr lang="en-US"/>
          </a:p>
        </p:txBody>
      </p:sp>
    </p:spTree>
    <p:extLst>
      <p:ext uri="{BB962C8B-B14F-4D97-AF65-F5344CB8AC3E}">
        <p14:creationId xmlns:p14="http://schemas.microsoft.com/office/powerpoint/2010/main" val="1097337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F40A8-21BA-3D0F-4AA5-79F42279C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0B78C4-8BF2-29F2-EF80-FB87F789C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FCC41-0F50-DC36-B4F9-2BD59A892439}"/>
              </a:ext>
            </a:extLst>
          </p:cNvPr>
          <p:cNvSpPr>
            <a:spLocks noGrp="1"/>
          </p:cNvSpPr>
          <p:nvPr>
            <p:ph type="body" idx="1"/>
          </p:nvPr>
        </p:nvSpPr>
        <p:spPr/>
        <p:txBody>
          <a:bodyPr/>
          <a:lstStyle/>
          <a:p>
            <a:pPr>
              <a:lnSpc>
                <a:spcPct val="107000"/>
              </a:lnSpc>
            </a:pPr>
            <a:r>
              <a:rPr lang="en-US" sz="1100" i="1">
                <a:latin typeface="Open Sans"/>
                <a:ea typeface="Calibri"/>
                <a:cs typeface="Open Sans"/>
              </a:rPr>
              <a:t>Karyne</a:t>
            </a:r>
            <a:br>
              <a:rPr lang="en-US" sz="1100">
                <a:latin typeface="Open Sans"/>
                <a:ea typeface="Calibri"/>
                <a:cs typeface="Open Sans"/>
              </a:rPr>
            </a:br>
            <a:br>
              <a:rPr lang="en-US" sz="1100">
                <a:latin typeface="Open Sans"/>
                <a:ea typeface="Calibri"/>
                <a:cs typeface="Open Sans"/>
              </a:rPr>
            </a:br>
            <a:r>
              <a:rPr lang="en-US" sz="1100">
                <a:latin typeface="Open Sans"/>
                <a:ea typeface="Calibri"/>
                <a:cs typeface="Open Sans"/>
              </a:rPr>
              <a:t>Review work on Community</a:t>
            </a:r>
            <a:r>
              <a:rPr lang="en-US" sz="1100">
                <a:effectLst/>
                <a:latin typeface="Open Sans"/>
                <a:ea typeface="Calibri"/>
                <a:cs typeface="Open Sans"/>
              </a:rPr>
              <a:t> &amp; Partnership Mapping Tool:</a:t>
            </a:r>
          </a:p>
          <a:p>
            <a:pPr marL="742950" marR="0" lvl="1" indent="-285750">
              <a:lnSpc>
                <a:spcPct val="107000"/>
              </a:lnSpc>
              <a:spcBef>
                <a:spcPts val="0"/>
              </a:spcBef>
              <a:spcAft>
                <a:spcPts val="0"/>
              </a:spcAft>
              <a:buFont typeface="+mj-lt"/>
              <a:buAutoNum type="alphaLcPeriod"/>
            </a:pPr>
            <a:r>
              <a:rPr lang="en-US" sz="1100">
                <a:effectLst/>
                <a:latin typeface="Open Sans"/>
                <a:ea typeface="Calibri"/>
                <a:cs typeface="Open Sans"/>
              </a:rPr>
              <a:t>So as part of the resources available on our website under the “Community Outreach” tab, you will find the </a:t>
            </a:r>
            <a:r>
              <a:rPr lang="en-US" sz="1100" b="1" u="sng">
                <a:solidFill>
                  <a:srgbClr val="0563C1"/>
                </a:solidFill>
                <a:effectLst/>
                <a:latin typeface="Open Sans"/>
                <a:ea typeface="Calibri"/>
                <a:cs typeface="Open Sans"/>
                <a:hlinkClick r:id="rId3"/>
              </a:rPr>
              <a:t>Community &amp; Partnership mapping</a:t>
            </a:r>
            <a:r>
              <a:rPr lang="en-US" sz="1100" b="1">
                <a:effectLst/>
                <a:latin typeface="Open Sans"/>
                <a:ea typeface="Calibri"/>
                <a:cs typeface="Open Sans"/>
              </a:rPr>
              <a:t> </a:t>
            </a:r>
            <a:r>
              <a:rPr lang="en-US" sz="1100">
                <a:effectLst/>
                <a:latin typeface="Open Sans"/>
                <a:ea typeface="Calibri"/>
                <a:cs typeface="Open Sans"/>
              </a:rPr>
              <a:t>tool. This gives you a framework where you can, using one of our results issues, begin mapping out potential people to work with locally.</a:t>
            </a:r>
          </a:p>
          <a:p>
            <a:endParaRPr lang="en-US"/>
          </a:p>
        </p:txBody>
      </p:sp>
      <p:sp>
        <p:nvSpPr>
          <p:cNvPr id="4" name="Slide Number Placeholder 3">
            <a:extLst>
              <a:ext uri="{FF2B5EF4-FFF2-40B4-BE49-F238E27FC236}">
                <a16:creationId xmlns:a16="http://schemas.microsoft.com/office/drawing/2014/main" id="{A846014D-338D-16EB-772B-A157330925A1}"/>
              </a:ext>
            </a:extLst>
          </p:cNvPr>
          <p:cNvSpPr>
            <a:spLocks noGrp="1"/>
          </p:cNvSpPr>
          <p:nvPr>
            <p:ph type="sldNum" sz="quarter" idx="5"/>
          </p:nvPr>
        </p:nvSpPr>
        <p:spPr/>
        <p:txBody>
          <a:bodyPr/>
          <a:lstStyle/>
          <a:p>
            <a:fld id="{158EA70A-BE10-40B1-A850-11121D77317B}" type="slidenum">
              <a:rPr lang="en-US" smtClean="0"/>
              <a:t>13</a:t>
            </a:fld>
            <a:endParaRPr lang="en-US"/>
          </a:p>
        </p:txBody>
      </p:sp>
    </p:spTree>
    <p:extLst>
      <p:ext uri="{BB962C8B-B14F-4D97-AF65-F5344CB8AC3E}">
        <p14:creationId xmlns:p14="http://schemas.microsoft.com/office/powerpoint/2010/main" val="816774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1D805-79D7-827C-A567-3D064AF3C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35A41-165B-BCD2-2B39-F728E06A7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D9207-C483-278F-414B-BEED7AD17EEE}"/>
              </a:ext>
            </a:extLst>
          </p:cNvPr>
          <p:cNvSpPr>
            <a:spLocks noGrp="1"/>
          </p:cNvSpPr>
          <p:nvPr>
            <p:ph type="body" idx="1"/>
          </p:nvPr>
        </p:nvSpPr>
        <p:spPr/>
        <p:txBody>
          <a:bodyPr/>
          <a:lstStyle/>
          <a:p>
            <a:pPr>
              <a:lnSpc>
                <a:spcPct val="107000"/>
              </a:lnSpc>
            </a:pPr>
            <a:r>
              <a:rPr lang="en-US" sz="1100" i="1">
                <a:latin typeface="Open Sans"/>
                <a:ea typeface="Calibri"/>
                <a:cs typeface="Open Sans"/>
              </a:rPr>
              <a:t>Karyne</a:t>
            </a:r>
            <a:br>
              <a:rPr lang="en-US" sz="1100">
                <a:latin typeface="Open Sans"/>
                <a:ea typeface="Calibri"/>
                <a:cs typeface="Open Sans"/>
              </a:rPr>
            </a:br>
            <a:br>
              <a:rPr lang="en-US" sz="1100">
                <a:latin typeface="Open Sans"/>
                <a:ea typeface="Calibri"/>
                <a:cs typeface="Open Sans"/>
              </a:rPr>
            </a:br>
            <a:r>
              <a:rPr lang="en-US" sz="1100">
                <a:latin typeface="Open Sans"/>
                <a:ea typeface="Calibri"/>
                <a:cs typeface="Open Sans"/>
              </a:rPr>
              <a:t>Review work on Community</a:t>
            </a:r>
            <a:r>
              <a:rPr lang="en-US" sz="1100">
                <a:effectLst/>
                <a:latin typeface="Open Sans"/>
                <a:ea typeface="Calibri"/>
                <a:cs typeface="Open Sans"/>
              </a:rPr>
              <a:t> &amp; Partnership Mapping Tool:</a:t>
            </a:r>
          </a:p>
          <a:p>
            <a:pPr marL="742950" marR="0" lvl="1" indent="-285750">
              <a:lnSpc>
                <a:spcPct val="107000"/>
              </a:lnSpc>
              <a:spcBef>
                <a:spcPts val="0"/>
              </a:spcBef>
              <a:spcAft>
                <a:spcPts val="0"/>
              </a:spcAft>
              <a:buFont typeface="+mj-lt"/>
              <a:buAutoNum type="alphaLcPeriod"/>
            </a:pPr>
            <a:r>
              <a:rPr lang="en-US" sz="1100">
                <a:effectLst/>
                <a:latin typeface="Open Sans"/>
                <a:ea typeface="Calibri"/>
                <a:cs typeface="Open Sans"/>
              </a:rPr>
              <a:t>So as part of the resources available on our website under the “Community Outreach” tab, you will find the </a:t>
            </a:r>
            <a:r>
              <a:rPr lang="en-US" sz="1100" b="1" u="sng">
                <a:solidFill>
                  <a:srgbClr val="0563C1"/>
                </a:solidFill>
                <a:effectLst/>
                <a:latin typeface="Open Sans"/>
                <a:ea typeface="Calibri"/>
                <a:cs typeface="Open Sans"/>
                <a:hlinkClick r:id="rId3"/>
              </a:rPr>
              <a:t>Community &amp; Partnership mapping</a:t>
            </a:r>
            <a:r>
              <a:rPr lang="en-US" sz="1100" b="1">
                <a:effectLst/>
                <a:latin typeface="Open Sans"/>
                <a:ea typeface="Calibri"/>
                <a:cs typeface="Open Sans"/>
              </a:rPr>
              <a:t> </a:t>
            </a:r>
            <a:r>
              <a:rPr lang="en-US" sz="1100">
                <a:effectLst/>
                <a:latin typeface="Open Sans"/>
                <a:ea typeface="Calibri"/>
                <a:cs typeface="Open Sans"/>
              </a:rPr>
              <a:t>tool. This gives you a framework where you can, using one of our results issues, begin mapping out potential people to work with locally.</a:t>
            </a:r>
          </a:p>
          <a:p>
            <a:endParaRPr lang="en-US"/>
          </a:p>
        </p:txBody>
      </p:sp>
      <p:sp>
        <p:nvSpPr>
          <p:cNvPr id="4" name="Slide Number Placeholder 3">
            <a:extLst>
              <a:ext uri="{FF2B5EF4-FFF2-40B4-BE49-F238E27FC236}">
                <a16:creationId xmlns:a16="http://schemas.microsoft.com/office/drawing/2014/main" id="{6CB26130-B3E3-197B-DC33-63C92076088E}"/>
              </a:ext>
            </a:extLst>
          </p:cNvPr>
          <p:cNvSpPr>
            <a:spLocks noGrp="1"/>
          </p:cNvSpPr>
          <p:nvPr>
            <p:ph type="sldNum" sz="quarter" idx="5"/>
          </p:nvPr>
        </p:nvSpPr>
        <p:spPr/>
        <p:txBody>
          <a:bodyPr/>
          <a:lstStyle/>
          <a:p>
            <a:fld id="{158EA70A-BE10-40B1-A850-11121D77317B}" type="slidenum">
              <a:rPr lang="en-US" smtClean="0"/>
              <a:t>14</a:t>
            </a:fld>
            <a:endParaRPr lang="en-US"/>
          </a:p>
        </p:txBody>
      </p:sp>
    </p:spTree>
    <p:extLst>
      <p:ext uri="{BB962C8B-B14F-4D97-AF65-F5344CB8AC3E}">
        <p14:creationId xmlns:p14="http://schemas.microsoft.com/office/powerpoint/2010/main" val="2322157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A019C-4C31-FB10-15E2-6E9A0A17B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A2CCA-ED8E-24FF-E469-B91955A45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1888DE-281C-39E5-5680-7699F995781F}"/>
              </a:ext>
            </a:extLst>
          </p:cNvPr>
          <p:cNvSpPr>
            <a:spLocks noGrp="1"/>
          </p:cNvSpPr>
          <p:nvPr>
            <p:ph type="body" idx="1"/>
          </p:nvPr>
        </p:nvSpPr>
        <p:spPr/>
        <p:txBody>
          <a:bodyPr/>
          <a:lstStyle/>
          <a:p>
            <a:pPr>
              <a:lnSpc>
                <a:spcPct val="107000"/>
              </a:lnSpc>
            </a:pPr>
            <a:r>
              <a:rPr lang="en-US" sz="1100" i="1">
                <a:latin typeface="Open Sans"/>
                <a:ea typeface="Calibri"/>
                <a:cs typeface="Open Sans"/>
              </a:rPr>
              <a:t>Karyne</a:t>
            </a:r>
            <a:br>
              <a:rPr lang="en-US" sz="1100">
                <a:latin typeface="Open Sans"/>
                <a:ea typeface="Calibri"/>
                <a:cs typeface="Open Sans"/>
              </a:rPr>
            </a:br>
            <a:br>
              <a:rPr lang="en-US" sz="1100">
                <a:latin typeface="Open Sans"/>
                <a:ea typeface="Calibri"/>
                <a:cs typeface="Open Sans"/>
              </a:rPr>
            </a:br>
            <a:r>
              <a:rPr lang="en-US" sz="1100">
                <a:latin typeface="Open Sans"/>
                <a:ea typeface="Calibri"/>
                <a:cs typeface="Open Sans"/>
              </a:rPr>
              <a:t>Review work on Community</a:t>
            </a:r>
            <a:r>
              <a:rPr lang="en-US" sz="1100">
                <a:effectLst/>
                <a:latin typeface="Open Sans"/>
                <a:ea typeface="Calibri"/>
                <a:cs typeface="Open Sans"/>
              </a:rPr>
              <a:t> &amp; Partnership Mapping Tool:</a:t>
            </a:r>
          </a:p>
          <a:p>
            <a:pPr marL="742950" marR="0" lvl="1" indent="-285750">
              <a:lnSpc>
                <a:spcPct val="107000"/>
              </a:lnSpc>
              <a:spcBef>
                <a:spcPts val="0"/>
              </a:spcBef>
              <a:spcAft>
                <a:spcPts val="0"/>
              </a:spcAft>
              <a:buFont typeface="+mj-lt"/>
              <a:buAutoNum type="alphaLcPeriod"/>
            </a:pPr>
            <a:r>
              <a:rPr lang="en-US" sz="1100">
                <a:effectLst/>
                <a:latin typeface="Open Sans"/>
                <a:ea typeface="Calibri"/>
                <a:cs typeface="Open Sans"/>
              </a:rPr>
              <a:t>So as part of the resources available on our website under the “Community Outreach” tab, you will find the </a:t>
            </a:r>
            <a:r>
              <a:rPr lang="en-US" sz="1100" b="1" u="sng">
                <a:solidFill>
                  <a:srgbClr val="0563C1"/>
                </a:solidFill>
                <a:effectLst/>
                <a:latin typeface="Open Sans"/>
                <a:ea typeface="Calibri"/>
                <a:cs typeface="Open Sans"/>
                <a:hlinkClick r:id="rId3"/>
              </a:rPr>
              <a:t>Community &amp; Partnership mapping</a:t>
            </a:r>
            <a:r>
              <a:rPr lang="en-US" sz="1100" b="1">
                <a:effectLst/>
                <a:latin typeface="Open Sans"/>
                <a:ea typeface="Calibri"/>
                <a:cs typeface="Open Sans"/>
              </a:rPr>
              <a:t> </a:t>
            </a:r>
            <a:r>
              <a:rPr lang="en-US" sz="1100">
                <a:effectLst/>
                <a:latin typeface="Open Sans"/>
                <a:ea typeface="Calibri"/>
                <a:cs typeface="Open Sans"/>
              </a:rPr>
              <a:t>tool. This gives you a framework where you can, using one of our results issues, begin mapping out potential people to work with locally.</a:t>
            </a:r>
          </a:p>
          <a:p>
            <a:endParaRPr lang="en-US"/>
          </a:p>
        </p:txBody>
      </p:sp>
      <p:sp>
        <p:nvSpPr>
          <p:cNvPr id="4" name="Slide Number Placeholder 3">
            <a:extLst>
              <a:ext uri="{FF2B5EF4-FFF2-40B4-BE49-F238E27FC236}">
                <a16:creationId xmlns:a16="http://schemas.microsoft.com/office/drawing/2014/main" id="{CDED60B1-A25A-8CCC-3FD8-86BF7A994211}"/>
              </a:ext>
            </a:extLst>
          </p:cNvPr>
          <p:cNvSpPr>
            <a:spLocks noGrp="1"/>
          </p:cNvSpPr>
          <p:nvPr>
            <p:ph type="sldNum" sz="quarter" idx="5"/>
          </p:nvPr>
        </p:nvSpPr>
        <p:spPr/>
        <p:txBody>
          <a:bodyPr/>
          <a:lstStyle/>
          <a:p>
            <a:fld id="{158EA70A-BE10-40B1-A850-11121D77317B}" type="slidenum">
              <a:rPr lang="en-US" smtClean="0"/>
              <a:t>15</a:t>
            </a:fld>
            <a:endParaRPr lang="en-US"/>
          </a:p>
        </p:txBody>
      </p:sp>
    </p:spTree>
    <p:extLst>
      <p:ext uri="{BB962C8B-B14F-4D97-AF65-F5344CB8AC3E}">
        <p14:creationId xmlns:p14="http://schemas.microsoft.com/office/powerpoint/2010/main" val="1144865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97A9F-EC70-14C6-1ABE-F5338818F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4DAAE-4C76-9E2A-17F4-C6D4CEBB6F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D4264-0450-2E00-A271-E97B6C6241EE}"/>
              </a:ext>
            </a:extLst>
          </p:cNvPr>
          <p:cNvSpPr>
            <a:spLocks noGrp="1"/>
          </p:cNvSpPr>
          <p:nvPr>
            <p:ph type="body" idx="1"/>
          </p:nvPr>
        </p:nvSpPr>
        <p:spPr/>
        <p:txBody>
          <a:bodyPr/>
          <a:lstStyle/>
          <a:p>
            <a:pPr>
              <a:lnSpc>
                <a:spcPct val="107000"/>
              </a:lnSpc>
            </a:pPr>
            <a:r>
              <a:rPr lang="en-US" sz="1100" i="1">
                <a:latin typeface="Open Sans"/>
                <a:ea typeface="Calibri"/>
                <a:cs typeface="Open Sans"/>
              </a:rPr>
              <a:t>Karyne</a:t>
            </a:r>
            <a:br>
              <a:rPr lang="en-US" sz="1100">
                <a:latin typeface="Open Sans"/>
                <a:ea typeface="Calibri"/>
                <a:cs typeface="Open Sans"/>
              </a:rPr>
            </a:br>
            <a:br>
              <a:rPr lang="en-US" sz="1100">
                <a:latin typeface="Open Sans"/>
                <a:ea typeface="Calibri"/>
                <a:cs typeface="Open Sans"/>
              </a:rPr>
            </a:br>
            <a:r>
              <a:rPr lang="en-US" sz="1100">
                <a:latin typeface="Open Sans"/>
                <a:ea typeface="Calibri"/>
                <a:cs typeface="Open Sans"/>
              </a:rPr>
              <a:t>Review work on Community</a:t>
            </a:r>
            <a:r>
              <a:rPr lang="en-US" sz="1100">
                <a:effectLst/>
                <a:latin typeface="Open Sans"/>
                <a:ea typeface="Calibri"/>
                <a:cs typeface="Open Sans"/>
              </a:rPr>
              <a:t> &amp; Partnership Mapping Tool:</a:t>
            </a:r>
          </a:p>
          <a:p>
            <a:pPr marL="742950" marR="0" lvl="1" indent="-285750">
              <a:lnSpc>
                <a:spcPct val="107000"/>
              </a:lnSpc>
              <a:spcBef>
                <a:spcPts val="0"/>
              </a:spcBef>
              <a:spcAft>
                <a:spcPts val="0"/>
              </a:spcAft>
              <a:buFont typeface="+mj-lt"/>
              <a:buAutoNum type="alphaLcPeriod"/>
            </a:pPr>
            <a:r>
              <a:rPr lang="en-US" sz="1100">
                <a:effectLst/>
                <a:latin typeface="Open Sans"/>
                <a:ea typeface="Calibri"/>
                <a:cs typeface="Open Sans"/>
              </a:rPr>
              <a:t>So as part of the resources available on our website under the “Community Outreach” tab, you will find the </a:t>
            </a:r>
            <a:r>
              <a:rPr lang="en-US" sz="1100" b="1" u="sng">
                <a:solidFill>
                  <a:srgbClr val="0563C1"/>
                </a:solidFill>
                <a:effectLst/>
                <a:latin typeface="Open Sans"/>
                <a:ea typeface="Calibri"/>
                <a:cs typeface="Open Sans"/>
                <a:hlinkClick r:id="rId3"/>
              </a:rPr>
              <a:t>Community &amp; Partnership mapping</a:t>
            </a:r>
            <a:r>
              <a:rPr lang="en-US" sz="1100" b="1">
                <a:effectLst/>
                <a:latin typeface="Open Sans"/>
                <a:ea typeface="Calibri"/>
                <a:cs typeface="Open Sans"/>
              </a:rPr>
              <a:t> </a:t>
            </a:r>
            <a:r>
              <a:rPr lang="en-US" sz="1100">
                <a:effectLst/>
                <a:latin typeface="Open Sans"/>
                <a:ea typeface="Calibri"/>
                <a:cs typeface="Open Sans"/>
              </a:rPr>
              <a:t>tool. This gives you a framework where you can, using one of our results issues, begin mapping out potential people to work with locally.</a:t>
            </a:r>
          </a:p>
          <a:p>
            <a:endParaRPr lang="en-US"/>
          </a:p>
        </p:txBody>
      </p:sp>
      <p:sp>
        <p:nvSpPr>
          <p:cNvPr id="4" name="Slide Number Placeholder 3">
            <a:extLst>
              <a:ext uri="{FF2B5EF4-FFF2-40B4-BE49-F238E27FC236}">
                <a16:creationId xmlns:a16="http://schemas.microsoft.com/office/drawing/2014/main" id="{3EB4652C-88BF-9A26-EF74-BEEE384692B3}"/>
              </a:ext>
            </a:extLst>
          </p:cNvPr>
          <p:cNvSpPr>
            <a:spLocks noGrp="1"/>
          </p:cNvSpPr>
          <p:nvPr>
            <p:ph type="sldNum" sz="quarter" idx="5"/>
          </p:nvPr>
        </p:nvSpPr>
        <p:spPr/>
        <p:txBody>
          <a:bodyPr/>
          <a:lstStyle/>
          <a:p>
            <a:fld id="{158EA70A-BE10-40B1-A850-11121D77317B}" type="slidenum">
              <a:rPr lang="en-US" smtClean="0"/>
              <a:t>16</a:t>
            </a:fld>
            <a:endParaRPr lang="en-US"/>
          </a:p>
        </p:txBody>
      </p:sp>
    </p:spTree>
    <p:extLst>
      <p:ext uri="{BB962C8B-B14F-4D97-AF65-F5344CB8AC3E}">
        <p14:creationId xmlns:p14="http://schemas.microsoft.com/office/powerpoint/2010/main" val="3781814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1EA07-26AD-6254-D699-1226DEBCC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F3296-26B9-7CBF-F85C-7D716EA947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4FAB7-AA98-D8E3-7230-11D1FDEDAB2A}"/>
              </a:ext>
            </a:extLst>
          </p:cNvPr>
          <p:cNvSpPr>
            <a:spLocks noGrp="1"/>
          </p:cNvSpPr>
          <p:nvPr>
            <p:ph type="body" idx="1"/>
          </p:nvPr>
        </p:nvSpPr>
        <p:spPr/>
        <p:txBody>
          <a:bodyPr/>
          <a:lstStyle/>
          <a:p>
            <a:pPr>
              <a:lnSpc>
                <a:spcPct val="107000"/>
              </a:lnSpc>
            </a:pPr>
            <a:r>
              <a:rPr lang="en-US" sz="1100" i="1">
                <a:latin typeface="Open Sans"/>
                <a:ea typeface="Calibri"/>
                <a:cs typeface="Open Sans"/>
              </a:rPr>
              <a:t>Karyne</a:t>
            </a:r>
            <a:br>
              <a:rPr lang="en-US" sz="1100">
                <a:latin typeface="Open Sans"/>
                <a:ea typeface="Calibri"/>
                <a:cs typeface="Open Sans"/>
              </a:rPr>
            </a:br>
            <a:br>
              <a:rPr lang="en-US" sz="1100">
                <a:latin typeface="Open Sans"/>
                <a:ea typeface="Calibri"/>
                <a:cs typeface="Open Sans"/>
              </a:rPr>
            </a:br>
            <a:r>
              <a:rPr lang="en-US" sz="1100">
                <a:latin typeface="Open Sans"/>
                <a:ea typeface="Calibri"/>
                <a:cs typeface="Open Sans"/>
              </a:rPr>
              <a:t>Review work on Community</a:t>
            </a:r>
            <a:r>
              <a:rPr lang="en-US" sz="1100">
                <a:effectLst/>
                <a:latin typeface="Open Sans"/>
                <a:ea typeface="Calibri"/>
                <a:cs typeface="Open Sans"/>
              </a:rPr>
              <a:t> &amp; Partnership Mapping Tool:</a:t>
            </a:r>
          </a:p>
          <a:p>
            <a:pPr marL="742950" marR="0" lvl="1" indent="-285750">
              <a:lnSpc>
                <a:spcPct val="107000"/>
              </a:lnSpc>
              <a:spcBef>
                <a:spcPts val="0"/>
              </a:spcBef>
              <a:spcAft>
                <a:spcPts val="0"/>
              </a:spcAft>
              <a:buFont typeface="+mj-lt"/>
              <a:buAutoNum type="alphaLcPeriod"/>
            </a:pPr>
            <a:r>
              <a:rPr lang="en-US" sz="1100">
                <a:effectLst/>
                <a:latin typeface="Open Sans"/>
                <a:ea typeface="Calibri"/>
                <a:cs typeface="Open Sans"/>
              </a:rPr>
              <a:t>So as part of the resources available on our website under the “Community Outreach” tab, you will find the </a:t>
            </a:r>
            <a:r>
              <a:rPr lang="en-US" sz="1100" b="1" u="sng">
                <a:solidFill>
                  <a:srgbClr val="0563C1"/>
                </a:solidFill>
                <a:effectLst/>
                <a:latin typeface="Open Sans"/>
                <a:ea typeface="Calibri"/>
                <a:cs typeface="Open Sans"/>
                <a:hlinkClick r:id="rId3"/>
              </a:rPr>
              <a:t>Community &amp; Partnership mapping</a:t>
            </a:r>
            <a:r>
              <a:rPr lang="en-US" sz="1100" b="1">
                <a:effectLst/>
                <a:latin typeface="Open Sans"/>
                <a:ea typeface="Calibri"/>
                <a:cs typeface="Open Sans"/>
              </a:rPr>
              <a:t> </a:t>
            </a:r>
            <a:r>
              <a:rPr lang="en-US" sz="1100">
                <a:effectLst/>
                <a:latin typeface="Open Sans"/>
                <a:ea typeface="Calibri"/>
                <a:cs typeface="Open Sans"/>
              </a:rPr>
              <a:t>tool. This gives you a framework where you can, using one of our results issues, begin mapping out potential people to work with locally.</a:t>
            </a:r>
          </a:p>
          <a:p>
            <a:endParaRPr lang="en-US"/>
          </a:p>
        </p:txBody>
      </p:sp>
      <p:sp>
        <p:nvSpPr>
          <p:cNvPr id="4" name="Slide Number Placeholder 3">
            <a:extLst>
              <a:ext uri="{FF2B5EF4-FFF2-40B4-BE49-F238E27FC236}">
                <a16:creationId xmlns:a16="http://schemas.microsoft.com/office/drawing/2014/main" id="{89ED2543-BD9E-5860-FC63-2DAAE16AAF90}"/>
              </a:ext>
            </a:extLst>
          </p:cNvPr>
          <p:cNvSpPr>
            <a:spLocks noGrp="1"/>
          </p:cNvSpPr>
          <p:nvPr>
            <p:ph type="sldNum" sz="quarter" idx="5"/>
          </p:nvPr>
        </p:nvSpPr>
        <p:spPr/>
        <p:txBody>
          <a:bodyPr/>
          <a:lstStyle/>
          <a:p>
            <a:fld id="{158EA70A-BE10-40B1-A850-11121D77317B}" type="slidenum">
              <a:rPr lang="en-US" smtClean="0"/>
              <a:t>17</a:t>
            </a:fld>
            <a:endParaRPr lang="en-US"/>
          </a:p>
        </p:txBody>
      </p:sp>
    </p:spTree>
    <p:extLst>
      <p:ext uri="{BB962C8B-B14F-4D97-AF65-F5344CB8AC3E}">
        <p14:creationId xmlns:p14="http://schemas.microsoft.com/office/powerpoint/2010/main" val="609787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AB026-1FFB-AC93-9BA4-96BCBA62A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8D3B8-602D-2FEE-C119-00AC45566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CB4C44-2338-40AF-9FB2-E3F4B9FF85AE}"/>
              </a:ext>
            </a:extLst>
          </p:cNvPr>
          <p:cNvSpPr>
            <a:spLocks noGrp="1"/>
          </p:cNvSpPr>
          <p:nvPr>
            <p:ph type="body" idx="1"/>
          </p:nvPr>
        </p:nvSpPr>
        <p:spPr/>
        <p:txBody>
          <a:bodyPr/>
          <a:lstStyle/>
          <a:p>
            <a:pPr>
              <a:lnSpc>
                <a:spcPct val="107000"/>
              </a:lnSpc>
            </a:pPr>
            <a:r>
              <a:rPr lang="en-US" sz="1100" i="1">
                <a:latin typeface="Open Sans"/>
                <a:ea typeface="Calibri"/>
                <a:cs typeface="Open Sans"/>
              </a:rPr>
              <a:t>Karyne</a:t>
            </a:r>
            <a:br>
              <a:rPr lang="en-US" sz="1100">
                <a:latin typeface="Open Sans"/>
                <a:ea typeface="Calibri"/>
                <a:cs typeface="Open Sans"/>
              </a:rPr>
            </a:br>
            <a:br>
              <a:rPr lang="en-US" sz="1100">
                <a:latin typeface="Open Sans"/>
                <a:ea typeface="Calibri"/>
                <a:cs typeface="Open Sans"/>
              </a:rPr>
            </a:br>
            <a:r>
              <a:rPr lang="en-US" sz="1100">
                <a:latin typeface="Open Sans"/>
                <a:ea typeface="Calibri"/>
                <a:cs typeface="Open Sans"/>
              </a:rPr>
              <a:t>Review work on Community</a:t>
            </a:r>
            <a:r>
              <a:rPr lang="en-US" sz="1100">
                <a:effectLst/>
                <a:latin typeface="Open Sans"/>
                <a:ea typeface="Calibri"/>
                <a:cs typeface="Open Sans"/>
              </a:rPr>
              <a:t> &amp; Partnership Mapping Tool:</a:t>
            </a:r>
          </a:p>
          <a:p>
            <a:pPr marL="742950" marR="0" lvl="1" indent="-285750">
              <a:lnSpc>
                <a:spcPct val="107000"/>
              </a:lnSpc>
              <a:spcBef>
                <a:spcPts val="0"/>
              </a:spcBef>
              <a:spcAft>
                <a:spcPts val="0"/>
              </a:spcAft>
              <a:buFont typeface="+mj-lt"/>
              <a:buAutoNum type="alphaLcPeriod"/>
            </a:pPr>
            <a:r>
              <a:rPr lang="en-US" sz="1100">
                <a:effectLst/>
                <a:latin typeface="Open Sans"/>
                <a:ea typeface="Calibri"/>
                <a:cs typeface="Open Sans"/>
              </a:rPr>
              <a:t>So as part of the resources available on our website under the “Community Outreach” tab, you will find the </a:t>
            </a:r>
            <a:r>
              <a:rPr lang="en-US" sz="1100" b="1" u="sng">
                <a:solidFill>
                  <a:srgbClr val="0563C1"/>
                </a:solidFill>
                <a:effectLst/>
                <a:latin typeface="Open Sans"/>
                <a:ea typeface="Calibri"/>
                <a:cs typeface="Open Sans"/>
                <a:hlinkClick r:id="rId3"/>
              </a:rPr>
              <a:t>Community &amp; Partnership mapping</a:t>
            </a:r>
            <a:r>
              <a:rPr lang="en-US" sz="1100" b="1">
                <a:effectLst/>
                <a:latin typeface="Open Sans"/>
                <a:ea typeface="Calibri"/>
                <a:cs typeface="Open Sans"/>
              </a:rPr>
              <a:t> </a:t>
            </a:r>
            <a:r>
              <a:rPr lang="en-US" sz="1100">
                <a:effectLst/>
                <a:latin typeface="Open Sans"/>
                <a:ea typeface="Calibri"/>
                <a:cs typeface="Open Sans"/>
              </a:rPr>
              <a:t>tool. This gives you a framework where you can, using one of our results issues, begin mapping out potential people to work with locally.</a:t>
            </a:r>
          </a:p>
          <a:p>
            <a:endParaRPr lang="en-US"/>
          </a:p>
        </p:txBody>
      </p:sp>
      <p:sp>
        <p:nvSpPr>
          <p:cNvPr id="4" name="Slide Number Placeholder 3">
            <a:extLst>
              <a:ext uri="{FF2B5EF4-FFF2-40B4-BE49-F238E27FC236}">
                <a16:creationId xmlns:a16="http://schemas.microsoft.com/office/drawing/2014/main" id="{8B4AE103-37B2-62EC-8077-C371DEDA58E9}"/>
              </a:ext>
            </a:extLst>
          </p:cNvPr>
          <p:cNvSpPr>
            <a:spLocks noGrp="1"/>
          </p:cNvSpPr>
          <p:nvPr>
            <p:ph type="sldNum" sz="quarter" idx="5"/>
          </p:nvPr>
        </p:nvSpPr>
        <p:spPr/>
        <p:txBody>
          <a:bodyPr/>
          <a:lstStyle/>
          <a:p>
            <a:fld id="{158EA70A-BE10-40B1-A850-11121D77317B}" type="slidenum">
              <a:rPr lang="en-US" smtClean="0"/>
              <a:t>18</a:t>
            </a:fld>
            <a:endParaRPr lang="en-US"/>
          </a:p>
        </p:txBody>
      </p:sp>
    </p:spTree>
    <p:extLst>
      <p:ext uri="{BB962C8B-B14F-4D97-AF65-F5344CB8AC3E}">
        <p14:creationId xmlns:p14="http://schemas.microsoft.com/office/powerpoint/2010/main" val="930327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a:t>
            </a:r>
          </a:p>
        </p:txBody>
      </p:sp>
      <p:sp>
        <p:nvSpPr>
          <p:cNvPr id="4" name="Slide Number Placeholder 3"/>
          <p:cNvSpPr>
            <a:spLocks noGrp="1"/>
          </p:cNvSpPr>
          <p:nvPr>
            <p:ph type="sldNum" sz="quarter" idx="5"/>
          </p:nvPr>
        </p:nvSpPr>
        <p:spPr/>
        <p:txBody>
          <a:bodyPr/>
          <a:lstStyle/>
          <a:p>
            <a:fld id="{158EA70A-BE10-40B1-A850-11121D77317B}" type="slidenum">
              <a:rPr lang="en-US" smtClean="0"/>
              <a:t>19</a:t>
            </a:fld>
            <a:endParaRPr lang="en-US"/>
          </a:p>
        </p:txBody>
      </p:sp>
    </p:spTree>
    <p:extLst>
      <p:ext uri="{BB962C8B-B14F-4D97-AF65-F5344CB8AC3E}">
        <p14:creationId xmlns:p14="http://schemas.microsoft.com/office/powerpoint/2010/main" val="2396112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BB3E7-7B09-0152-D09A-908512CBA4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47780-1F62-39B5-785D-EE7378C32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871BFF-12D2-4406-EFBF-820604141EE9}"/>
              </a:ext>
            </a:extLst>
          </p:cNvPr>
          <p:cNvSpPr>
            <a:spLocks noGrp="1"/>
          </p:cNvSpPr>
          <p:nvPr>
            <p:ph type="body" idx="1"/>
          </p:nvPr>
        </p:nvSpPr>
        <p:spPr/>
        <p:txBody>
          <a:bodyPr/>
          <a:lstStyle/>
          <a:p>
            <a:pPr>
              <a:lnSpc>
                <a:spcPct val="107000"/>
              </a:lnSpc>
            </a:pPr>
            <a:r>
              <a:rPr lang="en-US" sz="1100" i="1">
                <a:latin typeface="Open Sans"/>
                <a:ea typeface="Calibri"/>
                <a:cs typeface="Open Sans"/>
              </a:rPr>
              <a:t>Joanna</a:t>
            </a:r>
            <a:br>
              <a:rPr lang="en-US" sz="1100">
                <a:latin typeface="Open Sans"/>
                <a:ea typeface="Calibri"/>
                <a:cs typeface="Open Sans"/>
              </a:rPr>
            </a:br>
            <a:br>
              <a:rPr lang="en-US" sz="1100">
                <a:latin typeface="Open Sans"/>
                <a:ea typeface="Calibri"/>
                <a:cs typeface="Open Sans"/>
              </a:rPr>
            </a:br>
            <a:r>
              <a:rPr lang="en-US" sz="1100">
                <a:latin typeface="Open Sans"/>
                <a:ea typeface="Calibri"/>
                <a:cs typeface="Open Sans"/>
              </a:rPr>
              <a:t>Review work on Community</a:t>
            </a:r>
            <a:r>
              <a:rPr lang="en-US" sz="1100">
                <a:effectLst/>
                <a:latin typeface="Open Sans"/>
                <a:ea typeface="Calibri"/>
                <a:cs typeface="Open Sans"/>
              </a:rPr>
              <a:t> &amp; Partnership Mapping Tool:</a:t>
            </a:r>
          </a:p>
          <a:p>
            <a:pPr marL="742950" marR="0" lvl="1" indent="-285750">
              <a:lnSpc>
                <a:spcPct val="107000"/>
              </a:lnSpc>
              <a:spcBef>
                <a:spcPts val="0"/>
              </a:spcBef>
              <a:spcAft>
                <a:spcPts val="0"/>
              </a:spcAft>
              <a:buFont typeface="+mj-lt"/>
              <a:buAutoNum type="alphaLcPeriod"/>
            </a:pPr>
            <a:r>
              <a:rPr lang="en-US" sz="1100">
                <a:effectLst/>
                <a:latin typeface="Open Sans"/>
                <a:ea typeface="Calibri"/>
                <a:cs typeface="Open Sans"/>
              </a:rPr>
              <a:t>So as part of the resources available on our website under the “Community Outreach” tab, you will find the </a:t>
            </a:r>
            <a:r>
              <a:rPr lang="en-US" sz="1100" b="1" u="sng">
                <a:solidFill>
                  <a:srgbClr val="0563C1"/>
                </a:solidFill>
                <a:effectLst/>
                <a:latin typeface="Open Sans"/>
                <a:ea typeface="Calibri"/>
                <a:cs typeface="Open Sans"/>
                <a:hlinkClick r:id="rId3"/>
              </a:rPr>
              <a:t>Community &amp; Partnership mapping</a:t>
            </a:r>
            <a:r>
              <a:rPr lang="en-US" sz="1100" b="1">
                <a:effectLst/>
                <a:latin typeface="Open Sans"/>
                <a:ea typeface="Calibri"/>
                <a:cs typeface="Open Sans"/>
              </a:rPr>
              <a:t> </a:t>
            </a:r>
            <a:r>
              <a:rPr lang="en-US" sz="1100">
                <a:effectLst/>
                <a:latin typeface="Open Sans"/>
                <a:ea typeface="Calibri"/>
                <a:cs typeface="Open Sans"/>
              </a:rPr>
              <a:t>tool. This gives you a framework where you can, using one of our results issues, begin mapping out potential people to work with locally.</a:t>
            </a:r>
          </a:p>
          <a:p>
            <a:endParaRPr lang="en-US"/>
          </a:p>
        </p:txBody>
      </p:sp>
      <p:sp>
        <p:nvSpPr>
          <p:cNvPr id="4" name="Slide Number Placeholder 3">
            <a:extLst>
              <a:ext uri="{FF2B5EF4-FFF2-40B4-BE49-F238E27FC236}">
                <a16:creationId xmlns:a16="http://schemas.microsoft.com/office/drawing/2014/main" id="{CF622B7A-0674-DCB6-9198-2D951F7EC0E2}"/>
              </a:ext>
            </a:extLst>
          </p:cNvPr>
          <p:cNvSpPr>
            <a:spLocks noGrp="1"/>
          </p:cNvSpPr>
          <p:nvPr>
            <p:ph type="sldNum" sz="quarter" idx="5"/>
          </p:nvPr>
        </p:nvSpPr>
        <p:spPr/>
        <p:txBody>
          <a:bodyPr/>
          <a:lstStyle/>
          <a:p>
            <a:fld id="{158EA70A-BE10-40B1-A850-11121D77317B}" type="slidenum">
              <a:rPr lang="en-US" smtClean="0"/>
              <a:t>20</a:t>
            </a:fld>
            <a:endParaRPr lang="en-US"/>
          </a:p>
        </p:txBody>
      </p:sp>
    </p:spTree>
    <p:extLst>
      <p:ext uri="{BB962C8B-B14F-4D97-AF65-F5344CB8AC3E}">
        <p14:creationId xmlns:p14="http://schemas.microsoft.com/office/powerpoint/2010/main" val="372885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6BBC6-FFCE-595B-CADC-35F5F87568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2C9B56-34EE-CB28-9444-F9AE0E03E2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C875D-2F0A-2309-3D05-C0281992E6C8}"/>
              </a:ext>
            </a:extLst>
          </p:cNvPr>
          <p:cNvSpPr>
            <a:spLocks noGrp="1"/>
          </p:cNvSpPr>
          <p:nvPr>
            <p:ph type="body" idx="1"/>
          </p:nvPr>
        </p:nvSpPr>
        <p:spPr/>
        <p:txBody>
          <a:bodyPr/>
          <a:lstStyle/>
          <a:p>
            <a:r>
              <a:rPr lang="en-US"/>
              <a:t>Intros - sharing our why statement, “”who do you want to be in the world?”</a:t>
            </a:r>
          </a:p>
        </p:txBody>
      </p:sp>
      <p:sp>
        <p:nvSpPr>
          <p:cNvPr id="4" name="Slide Number Placeholder 3">
            <a:extLst>
              <a:ext uri="{FF2B5EF4-FFF2-40B4-BE49-F238E27FC236}">
                <a16:creationId xmlns:a16="http://schemas.microsoft.com/office/drawing/2014/main" id="{103BC218-215E-4F46-ACD3-FD71809F0F2D}"/>
              </a:ext>
            </a:extLst>
          </p:cNvPr>
          <p:cNvSpPr>
            <a:spLocks noGrp="1"/>
          </p:cNvSpPr>
          <p:nvPr>
            <p:ph type="sldNum" sz="quarter" idx="5"/>
          </p:nvPr>
        </p:nvSpPr>
        <p:spPr/>
        <p:txBody>
          <a:bodyPr/>
          <a:lstStyle/>
          <a:p>
            <a:fld id="{158EA70A-BE10-40B1-A850-11121D77317B}" type="slidenum">
              <a:rPr lang="en-US" smtClean="0"/>
              <a:t>3</a:t>
            </a:fld>
            <a:endParaRPr lang="en-US"/>
          </a:p>
        </p:txBody>
      </p:sp>
    </p:spTree>
    <p:extLst>
      <p:ext uri="{BB962C8B-B14F-4D97-AF65-F5344CB8AC3E}">
        <p14:creationId xmlns:p14="http://schemas.microsoft.com/office/powerpoint/2010/main" val="2963478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0284B-EEF4-0EAE-81AC-69E874E62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56366-7EB7-C927-E8D7-067633D3B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ED019D-1EDA-A5F4-E749-2B40BE1366F3}"/>
              </a:ext>
            </a:extLst>
          </p:cNvPr>
          <p:cNvSpPr>
            <a:spLocks noGrp="1"/>
          </p:cNvSpPr>
          <p:nvPr>
            <p:ph type="body" idx="1"/>
          </p:nvPr>
        </p:nvSpPr>
        <p:spPr/>
        <p:txBody>
          <a:bodyPr/>
          <a:lstStyle/>
          <a:p>
            <a:r>
              <a:rPr lang="en-US" i="1" err="1">
                <a:solidFill>
                  <a:srgbClr val="000000"/>
                </a:solidFill>
                <a:latin typeface="Calibri"/>
                <a:ea typeface="Calibri"/>
                <a:cs typeface="Calibri"/>
              </a:rPr>
              <a:t>Errolyn</a:t>
            </a:r>
            <a:endParaRPr lang="en-US" b="0" i="1" err="1">
              <a:solidFill>
                <a:srgbClr val="000000"/>
              </a:solidFill>
              <a:effectLst/>
              <a:latin typeface="Calibri"/>
              <a:ea typeface="Calibri"/>
              <a:cs typeface="Calibri"/>
            </a:endParaRPr>
          </a:p>
          <a:p>
            <a:endParaRPr lang="en-US" sz="1100">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4" name="Slide Number Placeholder 3">
            <a:extLst>
              <a:ext uri="{FF2B5EF4-FFF2-40B4-BE49-F238E27FC236}">
                <a16:creationId xmlns:a16="http://schemas.microsoft.com/office/drawing/2014/main" id="{B4B613BA-3472-D7CE-7114-D073313B3769}"/>
              </a:ext>
            </a:extLst>
          </p:cNvPr>
          <p:cNvSpPr>
            <a:spLocks noGrp="1"/>
          </p:cNvSpPr>
          <p:nvPr>
            <p:ph type="sldNum" sz="quarter" idx="5"/>
          </p:nvPr>
        </p:nvSpPr>
        <p:spPr/>
        <p:txBody>
          <a:bodyPr/>
          <a:lstStyle/>
          <a:p>
            <a:fld id="{158EA70A-BE10-40B1-A850-11121D77317B}" type="slidenum">
              <a:rPr lang="en-US" smtClean="0"/>
              <a:t>21</a:t>
            </a:fld>
            <a:endParaRPr lang="en-US"/>
          </a:p>
        </p:txBody>
      </p:sp>
    </p:spTree>
    <p:extLst>
      <p:ext uri="{BB962C8B-B14F-4D97-AF65-F5344CB8AC3E}">
        <p14:creationId xmlns:p14="http://schemas.microsoft.com/office/powerpoint/2010/main" val="1374632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585B0-B586-B997-ABDA-30C4F83D4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448F7-D8A9-C014-7F69-247DCD35F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F4C5F1-A42B-3A5E-FD51-B2C0B84EA2D6}"/>
              </a:ext>
            </a:extLst>
          </p:cNvPr>
          <p:cNvSpPr>
            <a:spLocks noGrp="1"/>
          </p:cNvSpPr>
          <p:nvPr>
            <p:ph type="body" idx="1"/>
          </p:nvPr>
        </p:nvSpPr>
        <p:spPr/>
        <p:txBody>
          <a:bodyPr/>
          <a:lstStyle/>
          <a:p>
            <a:r>
              <a:rPr lang="en-US" i="1" err="1">
                <a:solidFill>
                  <a:srgbClr val="000000"/>
                </a:solidFill>
                <a:latin typeface="Calibri"/>
                <a:ea typeface="Calibri"/>
                <a:cs typeface="Calibri"/>
              </a:rPr>
              <a:t>Errolyn</a:t>
            </a:r>
            <a:endParaRPr lang="en-US" b="0" i="1" err="1">
              <a:solidFill>
                <a:srgbClr val="000000"/>
              </a:solidFill>
              <a:effectLst/>
              <a:latin typeface="Calibri"/>
              <a:ea typeface="Calibri"/>
              <a:cs typeface="Calibri"/>
            </a:endParaRPr>
          </a:p>
          <a:p>
            <a:endParaRPr lang="en-US" sz="1100">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4" name="Slide Number Placeholder 3">
            <a:extLst>
              <a:ext uri="{FF2B5EF4-FFF2-40B4-BE49-F238E27FC236}">
                <a16:creationId xmlns:a16="http://schemas.microsoft.com/office/drawing/2014/main" id="{26BCBDBF-2D0A-E96A-A4DC-68626202655E}"/>
              </a:ext>
            </a:extLst>
          </p:cNvPr>
          <p:cNvSpPr>
            <a:spLocks noGrp="1"/>
          </p:cNvSpPr>
          <p:nvPr>
            <p:ph type="sldNum" sz="quarter" idx="5"/>
          </p:nvPr>
        </p:nvSpPr>
        <p:spPr/>
        <p:txBody>
          <a:bodyPr/>
          <a:lstStyle/>
          <a:p>
            <a:fld id="{158EA70A-BE10-40B1-A850-11121D77317B}" type="slidenum">
              <a:rPr lang="en-US" smtClean="0"/>
              <a:t>22</a:t>
            </a:fld>
            <a:endParaRPr lang="en-US"/>
          </a:p>
        </p:txBody>
      </p:sp>
    </p:spTree>
    <p:extLst>
      <p:ext uri="{BB962C8B-B14F-4D97-AF65-F5344CB8AC3E}">
        <p14:creationId xmlns:p14="http://schemas.microsoft.com/office/powerpoint/2010/main" val="233227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DD1E8-7E54-5945-3A48-B14F100C7F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B758D-761B-663D-2D39-BE2D08784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395673-89E0-26D9-5E82-1CF73BF4DB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663D98-E06E-23DD-FB0C-A0CE47409A1F}"/>
              </a:ext>
            </a:extLst>
          </p:cNvPr>
          <p:cNvSpPr>
            <a:spLocks noGrp="1"/>
          </p:cNvSpPr>
          <p:nvPr>
            <p:ph type="sldNum" sz="quarter" idx="5"/>
          </p:nvPr>
        </p:nvSpPr>
        <p:spPr/>
        <p:txBody>
          <a:bodyPr/>
          <a:lstStyle/>
          <a:p>
            <a:fld id="{158EA70A-BE10-40B1-A850-11121D77317B}" type="slidenum">
              <a:rPr lang="en-US" smtClean="0"/>
              <a:t>23</a:t>
            </a:fld>
            <a:endParaRPr lang="en-US"/>
          </a:p>
        </p:txBody>
      </p:sp>
    </p:spTree>
    <p:extLst>
      <p:ext uri="{BB962C8B-B14F-4D97-AF65-F5344CB8AC3E}">
        <p14:creationId xmlns:p14="http://schemas.microsoft.com/office/powerpoint/2010/main" val="775103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A9F4E-40D4-F4FB-8CBE-E39A90914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66CB8-C638-BC8E-4BB7-A7DE63D851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9FB10-2D0E-426D-D26A-ACE2028AC88C}"/>
              </a:ext>
            </a:extLst>
          </p:cNvPr>
          <p:cNvSpPr>
            <a:spLocks noGrp="1"/>
          </p:cNvSpPr>
          <p:nvPr>
            <p:ph type="body" idx="1"/>
          </p:nvPr>
        </p:nvSpPr>
        <p:spPr/>
        <p:txBody>
          <a:bodyPr/>
          <a:lstStyle/>
          <a:p>
            <a:r>
              <a:rPr lang="en-US" i="1" err="1">
                <a:solidFill>
                  <a:srgbClr val="000000"/>
                </a:solidFill>
                <a:latin typeface="Calibri"/>
                <a:ea typeface="Calibri"/>
                <a:cs typeface="Calibri"/>
              </a:rPr>
              <a:t>Errolyn</a:t>
            </a:r>
            <a:endParaRPr lang="en-US" b="0" i="1" err="1">
              <a:solidFill>
                <a:srgbClr val="000000"/>
              </a:solidFill>
              <a:effectLst/>
              <a:latin typeface="Calibri"/>
              <a:ea typeface="Calibri"/>
              <a:cs typeface="Calibri"/>
            </a:endParaRPr>
          </a:p>
          <a:p>
            <a:endParaRPr lang="en-US" sz="1100">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4" name="Slide Number Placeholder 3">
            <a:extLst>
              <a:ext uri="{FF2B5EF4-FFF2-40B4-BE49-F238E27FC236}">
                <a16:creationId xmlns:a16="http://schemas.microsoft.com/office/drawing/2014/main" id="{CB56C95B-4402-E345-DFA4-FB92763BEE24}"/>
              </a:ext>
            </a:extLst>
          </p:cNvPr>
          <p:cNvSpPr>
            <a:spLocks noGrp="1"/>
          </p:cNvSpPr>
          <p:nvPr>
            <p:ph type="sldNum" sz="quarter" idx="5"/>
          </p:nvPr>
        </p:nvSpPr>
        <p:spPr/>
        <p:txBody>
          <a:bodyPr/>
          <a:lstStyle/>
          <a:p>
            <a:fld id="{158EA70A-BE10-40B1-A850-11121D77317B}" type="slidenum">
              <a:rPr lang="en-US" smtClean="0"/>
              <a:t>24</a:t>
            </a:fld>
            <a:endParaRPr lang="en-US"/>
          </a:p>
        </p:txBody>
      </p:sp>
    </p:spTree>
    <p:extLst>
      <p:ext uri="{BB962C8B-B14F-4D97-AF65-F5344CB8AC3E}">
        <p14:creationId xmlns:p14="http://schemas.microsoft.com/office/powerpoint/2010/main" val="3853360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EB3BB-8811-E40A-B062-687C05E74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33264-20C5-0254-1193-F522FDA3E8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E377A-E433-BD86-5245-F51ADA89C4F1}"/>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E74AD19F-DE0D-ED9B-A1DA-8E31B427880F}"/>
              </a:ext>
            </a:extLst>
          </p:cNvPr>
          <p:cNvSpPr>
            <a:spLocks noGrp="1"/>
          </p:cNvSpPr>
          <p:nvPr>
            <p:ph type="sldNum" sz="quarter" idx="5"/>
          </p:nvPr>
        </p:nvSpPr>
        <p:spPr/>
        <p:txBody>
          <a:bodyPr/>
          <a:lstStyle/>
          <a:p>
            <a:fld id="{158EA70A-BE10-40B1-A850-11121D77317B}" type="slidenum">
              <a:rPr lang="en-US" smtClean="0"/>
              <a:t>25</a:t>
            </a:fld>
            <a:endParaRPr lang="en-US"/>
          </a:p>
        </p:txBody>
      </p:sp>
    </p:spTree>
    <p:extLst>
      <p:ext uri="{BB962C8B-B14F-4D97-AF65-F5344CB8AC3E}">
        <p14:creationId xmlns:p14="http://schemas.microsoft.com/office/powerpoint/2010/main" val="2927404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01A25-47B6-B546-21E9-28C1117A5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AE6CA-70F1-E5F5-4DFD-9495EF915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16E6A-A359-57F7-6EFB-99E4CC35C49B}"/>
              </a:ext>
            </a:extLst>
          </p:cNvPr>
          <p:cNvSpPr>
            <a:spLocks noGrp="1"/>
          </p:cNvSpPr>
          <p:nvPr>
            <p:ph type="body" idx="1"/>
          </p:nvPr>
        </p:nvSpPr>
        <p:spPr/>
        <p:txBody>
          <a:bodyPr/>
          <a:lstStyle/>
          <a:p>
            <a:r>
              <a:rPr lang="en-US" i="1" err="1">
                <a:solidFill>
                  <a:srgbClr val="000000"/>
                </a:solidFill>
                <a:latin typeface="Calibri"/>
                <a:ea typeface="Calibri"/>
                <a:cs typeface="Calibri"/>
              </a:rPr>
              <a:t>Errolyn</a:t>
            </a:r>
            <a:endParaRPr lang="en-US" b="0" i="1" err="1">
              <a:solidFill>
                <a:srgbClr val="000000"/>
              </a:solidFill>
              <a:effectLst/>
              <a:latin typeface="Calibri"/>
              <a:ea typeface="Calibri"/>
              <a:cs typeface="Calibri"/>
            </a:endParaRPr>
          </a:p>
          <a:p>
            <a:endParaRPr lang="en-US" sz="1100">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4" name="Slide Number Placeholder 3">
            <a:extLst>
              <a:ext uri="{FF2B5EF4-FFF2-40B4-BE49-F238E27FC236}">
                <a16:creationId xmlns:a16="http://schemas.microsoft.com/office/drawing/2014/main" id="{060B58EE-03FF-E5A4-5C90-AEDFF35C5EF2}"/>
              </a:ext>
            </a:extLst>
          </p:cNvPr>
          <p:cNvSpPr>
            <a:spLocks noGrp="1"/>
          </p:cNvSpPr>
          <p:nvPr>
            <p:ph type="sldNum" sz="quarter" idx="5"/>
          </p:nvPr>
        </p:nvSpPr>
        <p:spPr/>
        <p:txBody>
          <a:bodyPr/>
          <a:lstStyle/>
          <a:p>
            <a:fld id="{158EA70A-BE10-40B1-A850-11121D77317B}" type="slidenum">
              <a:rPr lang="en-US" smtClean="0"/>
              <a:t>27</a:t>
            </a:fld>
            <a:endParaRPr lang="en-US"/>
          </a:p>
        </p:txBody>
      </p:sp>
    </p:spTree>
    <p:extLst>
      <p:ext uri="{BB962C8B-B14F-4D97-AF65-F5344CB8AC3E}">
        <p14:creationId xmlns:p14="http://schemas.microsoft.com/office/powerpoint/2010/main" val="217570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Joanna</a:t>
            </a:r>
          </a:p>
        </p:txBody>
      </p:sp>
      <p:sp>
        <p:nvSpPr>
          <p:cNvPr id="4" name="Slide Number Placeholder 3"/>
          <p:cNvSpPr>
            <a:spLocks noGrp="1"/>
          </p:cNvSpPr>
          <p:nvPr>
            <p:ph type="sldNum" sz="quarter" idx="5"/>
          </p:nvPr>
        </p:nvSpPr>
        <p:spPr/>
        <p:txBody>
          <a:bodyPr/>
          <a:lstStyle/>
          <a:p>
            <a:fld id="{158EA70A-BE10-40B1-A850-11121D77317B}" type="slidenum">
              <a:rPr lang="en-US" smtClean="0"/>
              <a:t>4</a:t>
            </a:fld>
            <a:endParaRPr lang="en-US"/>
          </a:p>
        </p:txBody>
      </p:sp>
    </p:spTree>
    <p:extLst>
      <p:ext uri="{BB962C8B-B14F-4D97-AF65-F5344CB8AC3E}">
        <p14:creationId xmlns:p14="http://schemas.microsoft.com/office/powerpoint/2010/main" val="305797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547DE-049B-F1D9-7A90-8E70EF84A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0412DF-02C6-920C-C4C2-77919824F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32103F-E62B-36A5-5121-EA49DEF9611F}"/>
              </a:ext>
            </a:extLst>
          </p:cNvPr>
          <p:cNvSpPr>
            <a:spLocks noGrp="1"/>
          </p:cNvSpPr>
          <p:nvPr>
            <p:ph type="body" idx="1"/>
          </p:nvPr>
        </p:nvSpPr>
        <p:spPr/>
        <p:txBody>
          <a:bodyPr/>
          <a:lstStyle/>
          <a:p>
            <a:r>
              <a:rPr lang="en-US"/>
              <a:t>Joanna</a:t>
            </a:r>
          </a:p>
        </p:txBody>
      </p:sp>
      <p:sp>
        <p:nvSpPr>
          <p:cNvPr id="4" name="Slide Number Placeholder 3">
            <a:extLst>
              <a:ext uri="{FF2B5EF4-FFF2-40B4-BE49-F238E27FC236}">
                <a16:creationId xmlns:a16="http://schemas.microsoft.com/office/drawing/2014/main" id="{C6CD3292-37EF-80D6-C90C-669E437AB84E}"/>
              </a:ext>
            </a:extLst>
          </p:cNvPr>
          <p:cNvSpPr>
            <a:spLocks noGrp="1"/>
          </p:cNvSpPr>
          <p:nvPr>
            <p:ph type="sldNum" sz="quarter" idx="5"/>
          </p:nvPr>
        </p:nvSpPr>
        <p:spPr/>
        <p:txBody>
          <a:bodyPr/>
          <a:lstStyle/>
          <a:p>
            <a:fld id="{158EA70A-BE10-40B1-A850-11121D77317B}" type="slidenum">
              <a:rPr lang="en-US" smtClean="0"/>
              <a:t>5</a:t>
            </a:fld>
            <a:endParaRPr lang="en-US"/>
          </a:p>
        </p:txBody>
      </p:sp>
    </p:spTree>
    <p:extLst>
      <p:ext uri="{BB962C8B-B14F-4D97-AF65-F5344CB8AC3E}">
        <p14:creationId xmlns:p14="http://schemas.microsoft.com/office/powerpoint/2010/main" val="342520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31AB5-21BD-AAAB-5C71-0A006C3DCB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30FFCE-B6FD-3367-29DB-33E415ADDC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122888-58A9-578D-F990-8C8CD42B29FD}"/>
              </a:ext>
            </a:extLst>
          </p:cNvPr>
          <p:cNvSpPr>
            <a:spLocks noGrp="1"/>
          </p:cNvSpPr>
          <p:nvPr>
            <p:ph type="body" idx="1"/>
          </p:nvPr>
        </p:nvSpPr>
        <p:spPr/>
        <p:txBody>
          <a:bodyPr/>
          <a:lstStyle/>
          <a:p>
            <a:r>
              <a:rPr lang="en-US"/>
              <a:t>Joanna</a:t>
            </a:r>
          </a:p>
        </p:txBody>
      </p:sp>
      <p:sp>
        <p:nvSpPr>
          <p:cNvPr id="4" name="Slide Number Placeholder 3">
            <a:extLst>
              <a:ext uri="{FF2B5EF4-FFF2-40B4-BE49-F238E27FC236}">
                <a16:creationId xmlns:a16="http://schemas.microsoft.com/office/drawing/2014/main" id="{0A868F45-FB1E-959B-FE5E-4EAFE7D09416}"/>
              </a:ext>
            </a:extLst>
          </p:cNvPr>
          <p:cNvSpPr>
            <a:spLocks noGrp="1"/>
          </p:cNvSpPr>
          <p:nvPr>
            <p:ph type="sldNum" sz="quarter" idx="5"/>
          </p:nvPr>
        </p:nvSpPr>
        <p:spPr/>
        <p:txBody>
          <a:bodyPr/>
          <a:lstStyle/>
          <a:p>
            <a:fld id="{158EA70A-BE10-40B1-A850-11121D77317B}" type="slidenum">
              <a:rPr lang="en-US" smtClean="0"/>
              <a:t>6</a:t>
            </a:fld>
            <a:endParaRPr lang="en-US"/>
          </a:p>
        </p:txBody>
      </p:sp>
    </p:spTree>
    <p:extLst>
      <p:ext uri="{BB962C8B-B14F-4D97-AF65-F5344CB8AC3E}">
        <p14:creationId xmlns:p14="http://schemas.microsoft.com/office/powerpoint/2010/main" val="2602937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E2905-18C4-F063-230F-D25D313DB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5B205-A759-85F7-376A-E5A6196146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55A31-DE92-B0FA-DE8F-750603D3A1CA}"/>
              </a:ext>
            </a:extLst>
          </p:cNvPr>
          <p:cNvSpPr>
            <a:spLocks noGrp="1"/>
          </p:cNvSpPr>
          <p:nvPr>
            <p:ph type="body" idx="1"/>
          </p:nvPr>
        </p:nvSpPr>
        <p:spPr/>
        <p:txBody>
          <a:bodyPr/>
          <a:lstStyle/>
          <a:p>
            <a:r>
              <a:rPr lang="en-US"/>
              <a:t>Karyne</a:t>
            </a:r>
          </a:p>
        </p:txBody>
      </p:sp>
      <p:sp>
        <p:nvSpPr>
          <p:cNvPr id="4" name="Slide Number Placeholder 3">
            <a:extLst>
              <a:ext uri="{FF2B5EF4-FFF2-40B4-BE49-F238E27FC236}">
                <a16:creationId xmlns:a16="http://schemas.microsoft.com/office/drawing/2014/main" id="{F3344D46-A3B4-983A-3396-00898118D6E1}"/>
              </a:ext>
            </a:extLst>
          </p:cNvPr>
          <p:cNvSpPr>
            <a:spLocks noGrp="1"/>
          </p:cNvSpPr>
          <p:nvPr>
            <p:ph type="sldNum" sz="quarter" idx="5"/>
          </p:nvPr>
        </p:nvSpPr>
        <p:spPr/>
        <p:txBody>
          <a:bodyPr/>
          <a:lstStyle/>
          <a:p>
            <a:fld id="{158EA70A-BE10-40B1-A850-11121D77317B}" type="slidenum">
              <a:rPr lang="en-US" smtClean="0"/>
              <a:t>7</a:t>
            </a:fld>
            <a:endParaRPr lang="en-US"/>
          </a:p>
        </p:txBody>
      </p:sp>
    </p:spTree>
    <p:extLst>
      <p:ext uri="{BB962C8B-B14F-4D97-AF65-F5344CB8AC3E}">
        <p14:creationId xmlns:p14="http://schemas.microsoft.com/office/powerpoint/2010/main" val="1750283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100" i="1">
                <a:latin typeface="Open Sans"/>
                <a:ea typeface="Calibri"/>
                <a:cs typeface="Open Sans"/>
              </a:rPr>
              <a:t>Joanna</a:t>
            </a:r>
            <a:br>
              <a:rPr lang="en-US" sz="1100">
                <a:latin typeface="Open Sans"/>
                <a:ea typeface="Calibri"/>
                <a:cs typeface="Open Sans"/>
              </a:rPr>
            </a:br>
            <a:br>
              <a:rPr lang="en-US" sz="1100">
                <a:latin typeface="Open Sans"/>
                <a:ea typeface="Calibri"/>
                <a:cs typeface="Open Sans"/>
              </a:rPr>
            </a:br>
            <a:r>
              <a:rPr lang="en-US" sz="1100">
                <a:latin typeface="Open Sans"/>
                <a:ea typeface="Calibri"/>
                <a:cs typeface="Open Sans"/>
              </a:rPr>
              <a:t>Review work on Community</a:t>
            </a:r>
            <a:r>
              <a:rPr lang="en-US" sz="1100">
                <a:effectLst/>
                <a:latin typeface="Open Sans"/>
                <a:ea typeface="Calibri"/>
                <a:cs typeface="Open Sans"/>
              </a:rPr>
              <a:t> &amp; Partnership Mapping Tool:</a:t>
            </a:r>
          </a:p>
          <a:p>
            <a:pPr marL="742950" marR="0" lvl="1" indent="-285750">
              <a:lnSpc>
                <a:spcPct val="107000"/>
              </a:lnSpc>
              <a:spcBef>
                <a:spcPts val="0"/>
              </a:spcBef>
              <a:spcAft>
                <a:spcPts val="0"/>
              </a:spcAft>
              <a:buFont typeface="+mj-lt"/>
              <a:buAutoNum type="alphaLcPeriod"/>
            </a:pPr>
            <a:r>
              <a:rPr lang="en-US" sz="1100">
                <a:effectLst/>
                <a:latin typeface="Open Sans"/>
                <a:ea typeface="Calibri"/>
                <a:cs typeface="Open Sans"/>
              </a:rPr>
              <a:t>So as part of the resources available on our website under the “Community Outreach” tab, you will find the </a:t>
            </a:r>
            <a:r>
              <a:rPr lang="en-US" sz="1100" b="1" u="sng">
                <a:solidFill>
                  <a:srgbClr val="0563C1"/>
                </a:solidFill>
                <a:effectLst/>
                <a:latin typeface="Open Sans"/>
                <a:ea typeface="Calibri"/>
                <a:cs typeface="Open Sans"/>
                <a:hlinkClick r:id="rId3"/>
              </a:rPr>
              <a:t>Community &amp; Partnership mapping</a:t>
            </a:r>
            <a:r>
              <a:rPr lang="en-US" sz="1100" b="1">
                <a:effectLst/>
                <a:latin typeface="Open Sans"/>
                <a:ea typeface="Calibri"/>
                <a:cs typeface="Open Sans"/>
              </a:rPr>
              <a:t> </a:t>
            </a:r>
            <a:r>
              <a:rPr lang="en-US" sz="1100">
                <a:effectLst/>
                <a:latin typeface="Open Sans"/>
                <a:ea typeface="Calibri"/>
                <a:cs typeface="Open Sans"/>
              </a:rPr>
              <a:t>tool. This gives you a framework where you can, using one of our results issues, begin mapping out potential people to work with locally.</a:t>
            </a:r>
          </a:p>
          <a:p>
            <a:endParaRPr lang="en-US"/>
          </a:p>
        </p:txBody>
      </p:sp>
      <p:sp>
        <p:nvSpPr>
          <p:cNvPr id="4" name="Slide Number Placeholder 3"/>
          <p:cNvSpPr>
            <a:spLocks noGrp="1"/>
          </p:cNvSpPr>
          <p:nvPr>
            <p:ph type="sldNum" sz="quarter" idx="5"/>
          </p:nvPr>
        </p:nvSpPr>
        <p:spPr/>
        <p:txBody>
          <a:bodyPr/>
          <a:lstStyle/>
          <a:p>
            <a:fld id="{158EA70A-BE10-40B1-A850-11121D77317B}" type="slidenum">
              <a:rPr lang="en-US" smtClean="0"/>
              <a:t>8</a:t>
            </a:fld>
            <a:endParaRPr lang="en-US"/>
          </a:p>
        </p:txBody>
      </p:sp>
    </p:spTree>
    <p:extLst>
      <p:ext uri="{BB962C8B-B14F-4D97-AF65-F5344CB8AC3E}">
        <p14:creationId xmlns:p14="http://schemas.microsoft.com/office/powerpoint/2010/main" val="3207810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3BE7E-76F6-4A7E-A24D-A89E862F5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B50F28-6B60-CB51-74CA-55F845195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D7E6C0-6EC8-2857-A485-23AAED05562E}"/>
              </a:ext>
            </a:extLst>
          </p:cNvPr>
          <p:cNvSpPr>
            <a:spLocks noGrp="1"/>
          </p:cNvSpPr>
          <p:nvPr>
            <p:ph type="body" idx="1"/>
          </p:nvPr>
        </p:nvSpPr>
        <p:spPr/>
        <p:txBody>
          <a:bodyPr/>
          <a:lstStyle/>
          <a:p>
            <a:pPr>
              <a:lnSpc>
                <a:spcPct val="107000"/>
              </a:lnSpc>
            </a:pPr>
            <a:r>
              <a:rPr lang="en-US" sz="1100" i="1">
                <a:latin typeface="Open Sans"/>
                <a:ea typeface="Calibri"/>
                <a:cs typeface="Open Sans"/>
              </a:rPr>
              <a:t>Joanna</a:t>
            </a:r>
            <a:br>
              <a:rPr lang="en-US" sz="1100">
                <a:latin typeface="Open Sans"/>
                <a:ea typeface="Calibri"/>
                <a:cs typeface="Open Sans"/>
              </a:rPr>
            </a:br>
            <a:br>
              <a:rPr lang="en-US" sz="1100">
                <a:latin typeface="Open Sans"/>
                <a:ea typeface="Calibri"/>
                <a:cs typeface="Open Sans"/>
              </a:rPr>
            </a:br>
            <a:r>
              <a:rPr lang="en-US" sz="1100">
                <a:latin typeface="Open Sans"/>
                <a:ea typeface="Calibri"/>
                <a:cs typeface="Open Sans"/>
              </a:rPr>
              <a:t>Review work on Community</a:t>
            </a:r>
            <a:r>
              <a:rPr lang="en-US" sz="1100">
                <a:effectLst/>
                <a:latin typeface="Open Sans"/>
                <a:ea typeface="Calibri"/>
                <a:cs typeface="Open Sans"/>
              </a:rPr>
              <a:t> &amp; Partnership Mapping Tool:</a:t>
            </a:r>
          </a:p>
          <a:p>
            <a:pPr marL="742950" marR="0" lvl="1" indent="-285750">
              <a:lnSpc>
                <a:spcPct val="107000"/>
              </a:lnSpc>
              <a:spcBef>
                <a:spcPts val="0"/>
              </a:spcBef>
              <a:spcAft>
                <a:spcPts val="0"/>
              </a:spcAft>
              <a:buFont typeface="+mj-lt"/>
              <a:buAutoNum type="alphaLcPeriod"/>
            </a:pPr>
            <a:r>
              <a:rPr lang="en-US" sz="1100">
                <a:effectLst/>
                <a:latin typeface="Open Sans"/>
                <a:ea typeface="Calibri"/>
                <a:cs typeface="Open Sans"/>
              </a:rPr>
              <a:t>So as part of the resources available on our website under the “Community Outreach” tab, you will find the </a:t>
            </a:r>
            <a:r>
              <a:rPr lang="en-US" sz="1100" b="1" u="sng">
                <a:solidFill>
                  <a:srgbClr val="0563C1"/>
                </a:solidFill>
                <a:effectLst/>
                <a:latin typeface="Open Sans"/>
                <a:ea typeface="Calibri"/>
                <a:cs typeface="Open Sans"/>
                <a:hlinkClick r:id="rId3"/>
              </a:rPr>
              <a:t>Community &amp; Partnership mapping</a:t>
            </a:r>
            <a:r>
              <a:rPr lang="en-US" sz="1100" b="1">
                <a:effectLst/>
                <a:latin typeface="Open Sans"/>
                <a:ea typeface="Calibri"/>
                <a:cs typeface="Open Sans"/>
              </a:rPr>
              <a:t> </a:t>
            </a:r>
            <a:r>
              <a:rPr lang="en-US" sz="1100">
                <a:effectLst/>
                <a:latin typeface="Open Sans"/>
                <a:ea typeface="Calibri"/>
                <a:cs typeface="Open Sans"/>
              </a:rPr>
              <a:t>tool. This gives you a framework where you can, using one of our results issues, begin mapping out potential people to work with locally.</a:t>
            </a:r>
          </a:p>
          <a:p>
            <a:endParaRPr lang="en-US"/>
          </a:p>
        </p:txBody>
      </p:sp>
      <p:sp>
        <p:nvSpPr>
          <p:cNvPr id="4" name="Slide Number Placeholder 3">
            <a:extLst>
              <a:ext uri="{FF2B5EF4-FFF2-40B4-BE49-F238E27FC236}">
                <a16:creationId xmlns:a16="http://schemas.microsoft.com/office/drawing/2014/main" id="{1A2349D1-A4A0-9ABB-C2DC-9CC2E49544EC}"/>
              </a:ext>
            </a:extLst>
          </p:cNvPr>
          <p:cNvSpPr>
            <a:spLocks noGrp="1"/>
          </p:cNvSpPr>
          <p:nvPr>
            <p:ph type="sldNum" sz="quarter" idx="5"/>
          </p:nvPr>
        </p:nvSpPr>
        <p:spPr/>
        <p:txBody>
          <a:bodyPr/>
          <a:lstStyle/>
          <a:p>
            <a:fld id="{158EA70A-BE10-40B1-A850-11121D77317B}" type="slidenum">
              <a:rPr lang="en-US" smtClean="0"/>
              <a:t>9</a:t>
            </a:fld>
            <a:endParaRPr lang="en-US"/>
          </a:p>
        </p:txBody>
      </p:sp>
    </p:spTree>
    <p:extLst>
      <p:ext uri="{BB962C8B-B14F-4D97-AF65-F5344CB8AC3E}">
        <p14:creationId xmlns:p14="http://schemas.microsoft.com/office/powerpoint/2010/main" val="264717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10</a:t>
            </a:fld>
            <a:endParaRPr lang="en-US"/>
          </a:p>
        </p:txBody>
      </p:sp>
    </p:spTree>
    <p:extLst>
      <p:ext uri="{BB962C8B-B14F-4D97-AF65-F5344CB8AC3E}">
        <p14:creationId xmlns:p14="http://schemas.microsoft.com/office/powerpoint/2010/main" val="154730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9/26/2025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9/26/2025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9/26/2025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9/26/2025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9/26/2025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9/26/2025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9/26/2025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9/26/2025</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9/26/2025</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9/26/2025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9/26/2025</a:t>
            </a:fld>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results.org/wp-content/uploads/PowerfulSpeakingWorkbook.pdf"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results.org/wp-content/uploads/New-volunteer-one-on-one-meeting.pdf" TargetMode="External"/><Relationship Id="rId5" Type="http://schemas.openxmlformats.org/officeDocument/2006/relationships/hyperlink" Target="https://results.org/wp-content/uploads/Outreach_Email-Template-1-1.docx" TargetMode="External"/><Relationship Id="rId4" Type="http://schemas.openxmlformats.org/officeDocument/2006/relationships/hyperlink" Target="https://docs.google.com/spreadsheets/d/1bf-LifR7dkVAco2OFslGpocSbRpU2b1i/edit?gid=873898752#gid=87389875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mailto:kbury@results.org" TargetMode="External"/><Relationship Id="rId4" Type="http://schemas.openxmlformats.org/officeDocument/2006/relationships/hyperlink" Target="mailto:egray@results.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results.org/wp-content/uploads/Revised-2025-Outreach-Laser-Talk.pdf" TargetMode="External"/><Relationship Id="rId7" Type="http://schemas.openxmlformats.org/officeDocument/2006/relationships/hyperlink" Target="https://results.org/wp-content/uploads/Resource-Guide-for-Planning-In-Person-Events_Final-JD-edits-March-2024.pdf"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results.org/volunteers/outreach-how-tos" TargetMode="External"/><Relationship Id="rId5" Type="http://schemas.openxmlformats.org/officeDocument/2006/relationships/hyperlink" Target="https://results.org/wp-content/uploads/Supporting-Your-Leaders-to-Welcome-and-Engage-New-Advocates.pdf" TargetMode="External"/><Relationship Id="rId4" Type="http://schemas.openxmlformats.org/officeDocument/2006/relationships/hyperlink" Target="https://results.org/wp-content/uploads/RESULTS-Individual-Planning-Form-2024.doc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results.zoom.us/meeting/register/2n8XCHzmQMmONdsujKp0OA"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results.org/wp-content/uploads/Action-Guide-Action-Matters-Summer-2025.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results.org/wp-content/uploads/Action-Guide-Action-Matters-Summer-2025.pdf" TargetMode="External"/><Relationship Id="rId7"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CEC6F-775D-124D-9CA4-2E1433027E4B}"/>
              </a:ext>
            </a:extLst>
          </p:cNvPr>
          <p:cNvSpPr txBox="1"/>
          <p:nvPr/>
        </p:nvSpPr>
        <p:spPr>
          <a:xfrm>
            <a:off x="0" y="3284220"/>
            <a:ext cx="9143999" cy="1138773"/>
          </a:xfrm>
          <a:prstGeom prst="rect">
            <a:avLst/>
          </a:prstGeom>
          <a:noFill/>
        </p:spPr>
        <p:txBody>
          <a:bodyPr wrap="square" lIns="91440" tIns="45720" rIns="91440" bIns="45720" rtlCol="0" anchor="t">
            <a:spAutoFit/>
          </a:bodyPr>
          <a:lstStyle/>
          <a:p>
            <a:pPr algn="ctr"/>
            <a:r>
              <a:rPr lang="en-US" sz="3200" b="1">
                <a:solidFill>
                  <a:schemeClr val="bg1"/>
                </a:solidFill>
                <a:latin typeface="Open Sans"/>
                <a:ea typeface="Open Sans"/>
                <a:cs typeface="Open Sans"/>
              </a:rPr>
              <a:t>September 2025 Outreach Quarterly Call</a:t>
            </a:r>
            <a:br>
              <a:rPr lang="en-US" sz="3600" b="1">
                <a:solidFill>
                  <a:schemeClr val="bg1"/>
                </a:solidFill>
                <a:latin typeface="Open Sans"/>
                <a:ea typeface="Open Sans"/>
                <a:cs typeface="Open Sans"/>
              </a:rPr>
            </a:br>
            <a:r>
              <a:rPr lang="en-US" sz="3600" b="1" i="1">
                <a:solidFill>
                  <a:schemeClr val="bg1"/>
                </a:solidFill>
                <a:latin typeface="Open Sans"/>
                <a:ea typeface="Open Sans"/>
                <a:cs typeface="Open Sans"/>
              </a:rPr>
              <a:t>Belonging that Builds Power</a:t>
            </a:r>
          </a:p>
        </p:txBody>
      </p:sp>
    </p:spTree>
    <p:extLst>
      <p:ext uri="{BB962C8B-B14F-4D97-AF65-F5344CB8AC3E}">
        <p14:creationId xmlns:p14="http://schemas.microsoft.com/office/powerpoint/2010/main" val="325922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p:txBody>
          <a:bodyPr/>
          <a:lstStyle/>
          <a:p>
            <a:r>
              <a:rPr lang="en-US" b="1">
                <a:latin typeface="Open Sans" panose="020B0606030504020204" pitchFamily="34" charset="0"/>
                <a:ea typeface="Open Sans" panose="020B0606030504020204" pitchFamily="34" charset="0"/>
                <a:cs typeface="Open Sans" panose="020B0606030504020204" pitchFamily="34" charset="0"/>
              </a:rPr>
              <a:t>Time to breakout!</a:t>
            </a:r>
          </a:p>
        </p:txBody>
      </p:sp>
      <p:pic>
        <p:nvPicPr>
          <p:cNvPr id="4" name="Graphic 4" descr="Alarm clock with solid fill">
            <a:extLst>
              <a:ext uri="{FF2B5EF4-FFF2-40B4-BE49-F238E27FC236}">
                <a16:creationId xmlns:a16="http://schemas.microsoft.com/office/drawing/2014/main" id="{59F3A559-A87B-4E57-E677-4B63C12344C3}"/>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504306" y="1010703"/>
            <a:ext cx="3307277" cy="3282064"/>
          </a:xfrm>
        </p:spPr>
      </p:pic>
      <p:sp>
        <p:nvSpPr>
          <p:cNvPr id="3" name="Title 1">
            <a:extLst>
              <a:ext uri="{FF2B5EF4-FFF2-40B4-BE49-F238E27FC236}">
                <a16:creationId xmlns:a16="http://schemas.microsoft.com/office/drawing/2014/main" id="{BA8B0D23-BE6E-E5CF-B3E0-86ABC6B51791}"/>
              </a:ext>
            </a:extLst>
          </p:cNvPr>
          <p:cNvSpPr txBox="1">
            <a:spLocks/>
          </p:cNvSpPr>
          <p:nvPr/>
        </p:nvSpPr>
        <p:spPr>
          <a:xfrm>
            <a:off x="-334312" y="4292767"/>
            <a:ext cx="8984512" cy="85725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a:latin typeface="Open Sans" panose="020B0606030504020204" pitchFamily="34" charset="0"/>
                <a:ea typeface="Open Sans" panose="020B0606030504020204" pitchFamily="34" charset="0"/>
                <a:cs typeface="Open Sans" panose="020B0606030504020204" pitchFamily="34" charset="0"/>
              </a:rPr>
              <a:t>10 mins</a:t>
            </a:r>
          </a:p>
        </p:txBody>
      </p:sp>
    </p:spTree>
    <p:extLst>
      <p:ext uri="{BB962C8B-B14F-4D97-AF65-F5344CB8AC3E}">
        <p14:creationId xmlns:p14="http://schemas.microsoft.com/office/powerpoint/2010/main" val="428721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D3D23-45CE-42FD-5E55-F4A13B150D0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AA948AA-BA40-E6E0-F2E2-54DB4A212E8F}"/>
              </a:ext>
            </a:extLst>
          </p:cNvPr>
          <p:cNvSpPr>
            <a:spLocks noGrp="1"/>
          </p:cNvSpPr>
          <p:nvPr>
            <p:ph type="title"/>
          </p:nvPr>
        </p:nvSpPr>
        <p:spPr>
          <a:xfrm>
            <a:off x="74428" y="1807534"/>
            <a:ext cx="9069572" cy="1796902"/>
          </a:xfrm>
        </p:spPr>
        <p:txBody>
          <a:bodyPr>
            <a:normAutofit fontScale="90000"/>
          </a:bodyPr>
          <a:lstStyle/>
          <a:p>
            <a:r>
              <a:rPr lang="en-US" b="1">
                <a:latin typeface="Open Sans" panose="020B0606030504020204" pitchFamily="34" charset="0"/>
                <a:ea typeface="Open Sans" panose="020B0606030504020204" pitchFamily="34" charset="0"/>
                <a:cs typeface="Open Sans" panose="020B0606030504020204" pitchFamily="34" charset="0"/>
              </a:rPr>
              <a:t>Skills Building: </a:t>
            </a:r>
            <a:br>
              <a:rPr lang="en-US" b="1">
                <a:latin typeface="Open Sans" panose="020B0606030504020204" pitchFamily="34" charset="0"/>
                <a:ea typeface="Open Sans" panose="020B0606030504020204" pitchFamily="34" charset="0"/>
                <a:cs typeface="Open Sans" panose="020B0606030504020204" pitchFamily="34" charset="0"/>
              </a:rPr>
            </a:br>
            <a:r>
              <a:rPr lang="en-US" b="1">
                <a:latin typeface="Open Sans" panose="020B0606030504020204" pitchFamily="34" charset="0"/>
                <a:ea typeface="Open Sans" panose="020B0606030504020204" pitchFamily="34" charset="0"/>
                <a:cs typeface="Open Sans" panose="020B0606030504020204" pitchFamily="34" charset="0"/>
              </a:rPr>
              <a:t>It starts with YOU! </a:t>
            </a:r>
            <a:br>
              <a:rPr lang="en-US" b="1">
                <a:latin typeface="Open Sans" panose="020B0606030504020204" pitchFamily="34" charset="0"/>
                <a:ea typeface="Open Sans" panose="020B0606030504020204" pitchFamily="34" charset="0"/>
                <a:cs typeface="Open Sans" panose="020B0606030504020204" pitchFamily="34" charset="0"/>
              </a:rPr>
            </a:br>
            <a:r>
              <a:rPr lang="en-US" b="1">
                <a:latin typeface="Open Sans" panose="020B0606030504020204" pitchFamily="34" charset="0"/>
                <a:ea typeface="Open Sans" panose="020B0606030504020204" pitchFamily="34" charset="0"/>
                <a:cs typeface="Open Sans" panose="020B0606030504020204" pitchFamily="34" charset="0"/>
              </a:rPr>
              <a:t>What is your story?</a:t>
            </a:r>
            <a:br>
              <a:rPr lang="en-US" b="1">
                <a:latin typeface="Open Sans" panose="020B0606030504020204" pitchFamily="34" charset="0"/>
                <a:ea typeface="Open Sans" panose="020B0606030504020204" pitchFamily="34" charset="0"/>
                <a:cs typeface="Open Sans" panose="020B0606030504020204" pitchFamily="34" charset="0"/>
              </a:rPr>
            </a:br>
            <a:br>
              <a:rPr lang="en-US" b="1">
                <a:latin typeface="Open Sans" panose="020B0606030504020204" pitchFamily="34" charset="0"/>
                <a:ea typeface="Open Sans" panose="020B0606030504020204" pitchFamily="34" charset="0"/>
                <a:cs typeface="Open Sans" panose="020B0606030504020204" pitchFamily="34" charset="0"/>
              </a:rPr>
            </a:br>
            <a:endParaRPr lang="en-US"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49099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84612-3E5A-FBCF-97AA-1E78BFDE6C8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EAEDB0C-F3EF-8E1B-7152-17D5C792DA39}"/>
              </a:ext>
            </a:extLst>
          </p:cNvPr>
          <p:cNvSpPr>
            <a:spLocks noGrp="1"/>
          </p:cNvSpPr>
          <p:nvPr>
            <p:ph type="title"/>
          </p:nvPr>
        </p:nvSpPr>
        <p:spPr>
          <a:xfrm>
            <a:off x="74428" y="1807534"/>
            <a:ext cx="9069572" cy="1796902"/>
          </a:xfrm>
        </p:spPr>
        <p:txBody>
          <a:bodyPr>
            <a:normAutofit/>
          </a:bodyPr>
          <a:lstStyle/>
          <a:p>
            <a:r>
              <a:rPr lang="en-US" b="1">
                <a:latin typeface="Open Sans" panose="020B0606030504020204" pitchFamily="34" charset="0"/>
                <a:ea typeface="Open Sans" panose="020B0606030504020204" pitchFamily="34" charset="0"/>
                <a:cs typeface="Open Sans" panose="020B0606030504020204" pitchFamily="34" charset="0"/>
                <a:hlinkClick r:id="rId3"/>
              </a:rPr>
              <a:t>Your Public Narrative</a:t>
            </a:r>
            <a:endParaRPr lang="en-US"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67243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EC017-A888-219F-B22B-D92BDC405FE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1E17BA3-A992-B354-7ABC-3CF8EF32C9A4}"/>
              </a:ext>
            </a:extLst>
          </p:cNvPr>
          <p:cNvSpPr>
            <a:spLocks noGrp="1"/>
          </p:cNvSpPr>
          <p:nvPr>
            <p:ph type="title"/>
          </p:nvPr>
        </p:nvSpPr>
        <p:spPr>
          <a:xfrm>
            <a:off x="74428" y="1807534"/>
            <a:ext cx="9069572" cy="1796902"/>
          </a:xfrm>
        </p:spPr>
        <p:txBody>
          <a:bodyPr>
            <a:normAutofit/>
          </a:bodyPr>
          <a:lstStyle/>
          <a:p>
            <a:r>
              <a:rPr lang="fr-FR" b="1"/>
              <a:t>Values </a:t>
            </a:r>
            <a:r>
              <a:rPr lang="en-US" b="1">
                <a:sym typeface="Wingdings" panose="05000000000000000000" pitchFamily="2" charset="2"/>
              </a:rPr>
              <a:t></a:t>
            </a:r>
            <a:r>
              <a:rPr lang="fr-FR" b="1"/>
              <a:t>  Emotion </a:t>
            </a:r>
            <a:r>
              <a:rPr lang="fr-FR" b="1">
                <a:sym typeface="Wingdings" panose="05000000000000000000" pitchFamily="2" charset="2"/>
              </a:rPr>
              <a:t></a:t>
            </a:r>
            <a:r>
              <a:rPr lang="fr-FR" b="1"/>
              <a:t> Action</a:t>
            </a:r>
            <a:r>
              <a:rPr lang="fr-FR"/>
              <a:t> </a:t>
            </a:r>
            <a:endParaRPr lang="en-US"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25193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8F80A-DF1A-3FA7-4E0C-6F3BDF5307F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91C2885-B70D-5B05-2E2B-BA98E47AAB5C}"/>
              </a:ext>
            </a:extLst>
          </p:cNvPr>
          <p:cNvSpPr>
            <a:spLocks noGrp="1"/>
          </p:cNvSpPr>
          <p:nvPr>
            <p:ph type="title"/>
          </p:nvPr>
        </p:nvSpPr>
        <p:spPr>
          <a:xfrm>
            <a:off x="156071" y="1546277"/>
            <a:ext cx="9069572" cy="1796902"/>
          </a:xfrm>
        </p:spPr>
        <p:txBody>
          <a:bodyPr>
            <a:normAutofit fontScale="90000"/>
          </a:bodyPr>
          <a:lstStyle/>
          <a:p>
            <a:pPr algn="l"/>
            <a:r>
              <a:rPr lang="en-US" b="1"/>
              <a:t>Telling YOUR story to create change</a:t>
            </a:r>
            <a:br>
              <a:rPr lang="en-US" b="1"/>
            </a:br>
            <a:br>
              <a:rPr lang="en-US" b="1"/>
            </a:br>
            <a:r>
              <a:rPr lang="en-US" b="1"/>
              <a:t>- </a:t>
            </a:r>
            <a:r>
              <a:rPr lang="en-US"/>
              <a:t>Why you joined RESULTS  </a:t>
            </a:r>
            <a:br>
              <a:rPr lang="en-US"/>
            </a:br>
            <a:r>
              <a:rPr lang="en-US"/>
              <a:t>- Why someone you know joined you and took action</a:t>
            </a:r>
            <a:br>
              <a:rPr lang="en-US"/>
            </a:br>
            <a:r>
              <a:rPr lang="en-US"/>
              <a:t>- Why your group took action and how it made you feel </a:t>
            </a: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36670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4B7DE-8F43-DCCA-B58D-C8007466FDF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E227C55-281B-A2C0-9B2F-8D823A9E609F}"/>
              </a:ext>
            </a:extLst>
          </p:cNvPr>
          <p:cNvSpPr>
            <a:spLocks noGrp="1"/>
          </p:cNvSpPr>
          <p:nvPr>
            <p:ph type="title"/>
          </p:nvPr>
        </p:nvSpPr>
        <p:spPr>
          <a:xfrm>
            <a:off x="147906" y="774848"/>
            <a:ext cx="9069572" cy="1796902"/>
          </a:xfrm>
        </p:spPr>
        <p:txBody>
          <a:bodyPr>
            <a:normAutofit fontScale="90000"/>
          </a:bodyPr>
          <a:lstStyle/>
          <a:p>
            <a:pPr algn="l"/>
            <a:r>
              <a:rPr lang="en-US" b="1"/>
              <a:t>What makes a good story:</a:t>
            </a:r>
            <a:br>
              <a:rPr lang="en-US" b="1"/>
            </a:br>
            <a:br>
              <a:rPr lang="en-US" b="1"/>
            </a:br>
            <a:r>
              <a:rPr lang="en-US" b="1"/>
              <a:t>- </a:t>
            </a:r>
            <a:r>
              <a:rPr lang="en-US"/>
              <a:t>Challenge</a:t>
            </a:r>
            <a:br>
              <a:rPr lang="en-US"/>
            </a:br>
            <a:r>
              <a:rPr lang="en-US"/>
              <a:t>- Choice</a:t>
            </a:r>
            <a:br>
              <a:rPr lang="en-US"/>
            </a:br>
            <a:r>
              <a:rPr lang="en-US"/>
              <a:t>- Outcome</a:t>
            </a: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55335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22272-B1AF-BA0C-4A48-B618C71D1BE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B32ED3E-668A-CDC8-5D22-0A5508D83CED}"/>
              </a:ext>
            </a:extLst>
          </p:cNvPr>
          <p:cNvSpPr>
            <a:spLocks noGrp="1"/>
          </p:cNvSpPr>
          <p:nvPr>
            <p:ph type="title"/>
          </p:nvPr>
        </p:nvSpPr>
        <p:spPr>
          <a:xfrm>
            <a:off x="-419372" y="-298710"/>
            <a:ext cx="9069572" cy="1796902"/>
          </a:xfrm>
        </p:spPr>
        <p:txBody>
          <a:bodyPr>
            <a:normAutofit/>
          </a:bodyPr>
          <a:lstStyle/>
          <a:p>
            <a:r>
              <a:rPr lang="en-US" b="1">
                <a:latin typeface="Open Sans" panose="020B0606030504020204" pitchFamily="34" charset="0"/>
                <a:ea typeface="Open Sans" panose="020B0606030504020204" pitchFamily="34" charset="0"/>
                <a:cs typeface="Open Sans" panose="020B0606030504020204" pitchFamily="34" charset="0"/>
              </a:rPr>
              <a:t>Start drafting your story…</a:t>
            </a:r>
          </a:p>
        </p:txBody>
      </p:sp>
      <p:pic>
        <p:nvPicPr>
          <p:cNvPr id="2" name="Graphic 4" descr="Alarm clock with solid fill">
            <a:extLst>
              <a:ext uri="{FF2B5EF4-FFF2-40B4-BE49-F238E27FC236}">
                <a16:creationId xmlns:a16="http://schemas.microsoft.com/office/drawing/2014/main" id="{239A8F2B-072C-329E-860E-E43ABFF16052}"/>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504306" y="1010703"/>
            <a:ext cx="3307277" cy="3282064"/>
          </a:xfrm>
        </p:spPr>
      </p:pic>
      <p:sp>
        <p:nvSpPr>
          <p:cNvPr id="3" name="Title 1">
            <a:extLst>
              <a:ext uri="{FF2B5EF4-FFF2-40B4-BE49-F238E27FC236}">
                <a16:creationId xmlns:a16="http://schemas.microsoft.com/office/drawing/2014/main" id="{4EEB700E-9066-ABB7-0F72-A93A52B29D05}"/>
              </a:ext>
            </a:extLst>
          </p:cNvPr>
          <p:cNvSpPr txBox="1">
            <a:spLocks/>
          </p:cNvSpPr>
          <p:nvPr/>
        </p:nvSpPr>
        <p:spPr>
          <a:xfrm>
            <a:off x="-334312" y="4132797"/>
            <a:ext cx="8984512" cy="85725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a:latin typeface="Open Sans" panose="020B0606030504020204" pitchFamily="34" charset="0"/>
                <a:ea typeface="Open Sans" panose="020B0606030504020204" pitchFamily="34" charset="0"/>
                <a:cs typeface="Open Sans" panose="020B0606030504020204" pitchFamily="34" charset="0"/>
              </a:rPr>
              <a:t>10 mins</a:t>
            </a:r>
          </a:p>
        </p:txBody>
      </p:sp>
    </p:spTree>
    <p:extLst>
      <p:ext uri="{BB962C8B-B14F-4D97-AF65-F5344CB8AC3E}">
        <p14:creationId xmlns:p14="http://schemas.microsoft.com/office/powerpoint/2010/main" val="4063796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D1778-B277-D6AC-910E-8BC71E7DDC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FF3402-F1DA-4D08-139C-085411D441FC}"/>
              </a:ext>
            </a:extLst>
          </p:cNvPr>
          <p:cNvSpPr>
            <a:spLocks noGrp="1"/>
          </p:cNvSpPr>
          <p:nvPr>
            <p:ph type="title"/>
          </p:nvPr>
        </p:nvSpPr>
        <p:spPr>
          <a:xfrm>
            <a:off x="522514" y="71266"/>
            <a:ext cx="7401491" cy="857250"/>
          </a:xfrm>
        </p:spPr>
        <p:txBody>
          <a:bodyPr anchor="ctr">
            <a:normAutofit/>
          </a:bodyPr>
          <a:lstStyle/>
          <a:p>
            <a:r>
              <a:rPr lang="en-US" b="1"/>
              <a:t>Format your story</a:t>
            </a:r>
          </a:p>
        </p:txBody>
      </p:sp>
      <p:pic>
        <p:nvPicPr>
          <p:cNvPr id="6" name="Picture 5">
            <a:extLst>
              <a:ext uri="{FF2B5EF4-FFF2-40B4-BE49-F238E27FC236}">
                <a16:creationId xmlns:a16="http://schemas.microsoft.com/office/drawing/2014/main" id="{DA3B3384-6623-9395-4FA2-52005D85106D}"/>
              </a:ext>
            </a:extLst>
          </p:cNvPr>
          <p:cNvPicPr>
            <a:picLocks noChangeAspect="1"/>
          </p:cNvPicPr>
          <p:nvPr/>
        </p:nvPicPr>
        <p:blipFill>
          <a:blip r:embed="rId3"/>
          <a:stretch>
            <a:fillRect/>
          </a:stretch>
        </p:blipFill>
        <p:spPr>
          <a:xfrm>
            <a:off x="1316113" y="809199"/>
            <a:ext cx="5884788" cy="4178201"/>
          </a:xfrm>
          <a:prstGeom prst="rect">
            <a:avLst/>
          </a:prstGeom>
          <a:noFill/>
        </p:spPr>
      </p:pic>
    </p:spTree>
    <p:extLst>
      <p:ext uri="{BB962C8B-B14F-4D97-AF65-F5344CB8AC3E}">
        <p14:creationId xmlns:p14="http://schemas.microsoft.com/office/powerpoint/2010/main" val="96098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5DEF9-45B8-36FC-8F78-1C929602AA8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FC18924-DF64-9948-DE01-CA35DFFFFEC7}"/>
              </a:ext>
            </a:extLst>
          </p:cNvPr>
          <p:cNvSpPr>
            <a:spLocks noGrp="1"/>
          </p:cNvSpPr>
          <p:nvPr>
            <p:ph type="title"/>
          </p:nvPr>
        </p:nvSpPr>
        <p:spPr>
          <a:xfrm>
            <a:off x="37214" y="1497433"/>
            <a:ext cx="9069572" cy="1796902"/>
          </a:xfrm>
        </p:spPr>
        <p:txBody>
          <a:bodyPr>
            <a:normAutofit/>
          </a:bodyPr>
          <a:lstStyle/>
          <a:p>
            <a:r>
              <a:rPr lang="en-US">
                <a:latin typeface="Open Sans" panose="020B0606030504020204" pitchFamily="34" charset="0"/>
                <a:ea typeface="Open Sans" panose="020B0606030504020204" pitchFamily="34" charset="0"/>
                <a:cs typeface="Open Sans" panose="020B0606030504020204" pitchFamily="34" charset="0"/>
              </a:rPr>
              <a:t>Story of Us &amp; Now </a:t>
            </a:r>
            <a:r>
              <a:rPr lang="en-US">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br>
              <a:rPr lang="en-US">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br>
            <a:r>
              <a:rPr lang="en-US">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Group Culture?</a:t>
            </a: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24775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81C6-D76A-AE8D-414A-9FC03F6BFC34}"/>
              </a:ext>
            </a:extLst>
          </p:cNvPr>
          <p:cNvSpPr>
            <a:spLocks noGrp="1"/>
          </p:cNvSpPr>
          <p:nvPr>
            <p:ph type="title"/>
          </p:nvPr>
        </p:nvSpPr>
        <p:spPr>
          <a:xfrm>
            <a:off x="1" y="0"/>
            <a:ext cx="7800230" cy="857250"/>
          </a:xfrm>
        </p:spPr>
        <p:txBody>
          <a:bodyPr>
            <a:normAutofit/>
          </a:bodyPr>
          <a:lstStyle/>
          <a:p>
            <a:r>
              <a:rPr lang="en-US" sz="3600" b="1">
                <a:latin typeface="Open Sans" panose="020B0606030504020204" pitchFamily="34" charset="0"/>
                <a:ea typeface="Open Sans" panose="020B0606030504020204" pitchFamily="34" charset="0"/>
                <a:cs typeface="Open Sans" panose="020B0606030504020204" pitchFamily="34" charset="0"/>
              </a:rPr>
              <a:t>Next steps</a:t>
            </a:r>
            <a:endParaRPr lang="en-US" sz="360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14DE194D-A9BC-B43E-DCAE-81236A5AEF23}"/>
              </a:ext>
            </a:extLst>
          </p:cNvPr>
          <p:cNvSpPr>
            <a:spLocks noGrp="1"/>
          </p:cNvSpPr>
          <p:nvPr>
            <p:ph idx="1"/>
          </p:nvPr>
        </p:nvSpPr>
        <p:spPr>
          <a:xfrm>
            <a:off x="0" y="965637"/>
            <a:ext cx="9140269" cy="4174547"/>
          </a:xfrm>
        </p:spPr>
        <p:txBody>
          <a:bodyPr vert="horz" lIns="91440" tIns="45720" rIns="91440" bIns="45720" rtlCol="0" anchor="t">
            <a:normAutofit/>
          </a:bodyPr>
          <a:lstStyle/>
          <a:p>
            <a:pPr marL="628650" indent="-514350">
              <a:lnSpc>
                <a:spcPct val="107000"/>
              </a:lnSpc>
              <a:spcBef>
                <a:spcPts val="0"/>
              </a:spcBef>
              <a:buFont typeface="+mj-lt"/>
              <a:buAutoNum type="arabicPeriod"/>
            </a:pPr>
            <a:r>
              <a:rPr lang="en-US" sz="2400">
                <a:effectLst/>
                <a:latin typeface="Open Sans"/>
                <a:ea typeface="Calibri"/>
                <a:cs typeface="Times New Roman"/>
              </a:rPr>
              <a:t>Practice your public narrative.</a:t>
            </a:r>
            <a:endParaRPr lang="en-US"/>
          </a:p>
          <a:p>
            <a:pPr marL="628650" indent="-514350">
              <a:lnSpc>
                <a:spcPct val="107000"/>
              </a:lnSpc>
              <a:spcBef>
                <a:spcPts val="0"/>
              </a:spcBef>
              <a:buAutoNum type="arabicPeriod"/>
            </a:pPr>
            <a:r>
              <a:rPr lang="en-US" sz="2400">
                <a:latin typeface="Open Sans"/>
                <a:ea typeface="Calibri"/>
                <a:cs typeface="Times New Roman"/>
              </a:rPr>
              <a:t>Encourage your group members to work on theirs, support them with the worksheet and other resources.</a:t>
            </a:r>
          </a:p>
          <a:p>
            <a:pPr marL="628650" indent="-514350">
              <a:lnSpc>
                <a:spcPct val="107000"/>
              </a:lnSpc>
              <a:spcBef>
                <a:spcPts val="0"/>
              </a:spcBef>
              <a:buAutoNum type="arabicPeriod"/>
            </a:pPr>
            <a:r>
              <a:rPr lang="en-US" sz="2400">
                <a:latin typeface="Open Sans"/>
                <a:ea typeface="Calibri"/>
                <a:cs typeface="Times New Roman"/>
              </a:rPr>
              <a:t>Does your group have a mission statement that ties in “story of us” and “story of now”?</a:t>
            </a:r>
          </a:p>
          <a:p>
            <a:pPr marL="628650" indent="-514350">
              <a:lnSpc>
                <a:spcPct val="107000"/>
              </a:lnSpc>
              <a:spcBef>
                <a:spcPts val="0"/>
              </a:spcBef>
              <a:buAutoNum type="arabicPeriod"/>
            </a:pPr>
            <a:r>
              <a:rPr lang="en-US" sz="2400">
                <a:effectLst/>
                <a:latin typeface="Open Sans"/>
                <a:ea typeface="Calibri"/>
                <a:cs typeface="Times New Roman"/>
              </a:rPr>
              <a:t>How does t</a:t>
            </a:r>
            <a:r>
              <a:rPr lang="en-US" sz="2400">
                <a:latin typeface="Open Sans"/>
                <a:ea typeface="Calibri"/>
                <a:cs typeface="Times New Roman"/>
              </a:rPr>
              <a:t>his impact the  group culture?</a:t>
            </a:r>
          </a:p>
          <a:p>
            <a:pPr marL="628650" indent="-514350">
              <a:lnSpc>
                <a:spcPct val="107000"/>
              </a:lnSpc>
              <a:spcBef>
                <a:spcPts val="0"/>
              </a:spcBef>
              <a:buAutoNum type="arabicPeriod"/>
            </a:pPr>
            <a:r>
              <a:rPr lang="en-US" sz="2400">
                <a:effectLst/>
                <a:latin typeface="Open Sans"/>
                <a:ea typeface="Calibri"/>
                <a:cs typeface="Times New Roman"/>
              </a:rPr>
              <a:t>Assess your group: What is the volunteer experience like? Are there issues to be addressed?</a:t>
            </a:r>
          </a:p>
          <a:p>
            <a:pPr marL="628650" lvl="1" indent="0">
              <a:spcBef>
                <a:spcPts val="0"/>
              </a:spcBef>
              <a:buNone/>
            </a:pPr>
            <a:endParaRPr lang="en" sz="2400" b="1" i="1">
              <a:latin typeface="Open Sans" panose="020B0606030504020204" pitchFamily="34" charset="0"/>
              <a:ea typeface="Open Sans" panose="020B0606030504020204" pitchFamily="34" charset="0"/>
              <a:cs typeface="Open Sans" panose="020B0606030504020204" pitchFamily="34" charset="0"/>
            </a:endParaRPr>
          </a:p>
          <a:p>
            <a:pPr marL="514350" indent="-514350">
              <a:buAutoNum type="arabicPeriod"/>
            </a:pPr>
            <a:endParaRPr lang="en-US" sz="2400">
              <a:latin typeface="Open Sans"/>
              <a:ea typeface="Open Sans"/>
              <a:cs typeface="Open Sans"/>
            </a:endParaRPr>
          </a:p>
        </p:txBody>
      </p:sp>
    </p:spTree>
    <p:extLst>
      <p:ext uri="{BB962C8B-B14F-4D97-AF65-F5344CB8AC3E}">
        <p14:creationId xmlns:p14="http://schemas.microsoft.com/office/powerpoint/2010/main" val="3333055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80B66-4D98-FE64-F87A-A42FADB4241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41884A5-7F0A-9258-75C5-A32F60F83165}"/>
              </a:ext>
            </a:extLst>
          </p:cNvPr>
          <p:cNvSpPr txBox="1"/>
          <p:nvPr/>
        </p:nvSpPr>
        <p:spPr>
          <a:xfrm>
            <a:off x="3687792" y="1284179"/>
            <a:ext cx="5456208"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i="1" u="sng">
                <a:ea typeface="Calibri"/>
                <a:cs typeface="Calibri"/>
              </a:rPr>
              <a:t>Welcome</a:t>
            </a:r>
            <a:br>
              <a:rPr lang="en-US" sz="4400" b="1" i="1">
                <a:ea typeface="Calibri"/>
                <a:cs typeface="Calibri"/>
              </a:rPr>
            </a:br>
            <a:r>
              <a:rPr lang="en-US" sz="4400" b="1" i="1">
                <a:ea typeface="Calibri"/>
                <a:cs typeface="Calibri"/>
              </a:rPr>
              <a:t>Let us know where you are joining from in the chat!</a:t>
            </a:r>
            <a:endParaRPr lang="en-US"/>
          </a:p>
        </p:txBody>
      </p:sp>
      <p:sp>
        <p:nvSpPr>
          <p:cNvPr id="3" name="TextBox 2">
            <a:extLst>
              <a:ext uri="{FF2B5EF4-FFF2-40B4-BE49-F238E27FC236}">
                <a16:creationId xmlns:a16="http://schemas.microsoft.com/office/drawing/2014/main" id="{0A85228E-2C65-4B0F-3FDD-79B3DDF8A13D}"/>
              </a:ext>
            </a:extLst>
          </p:cNvPr>
          <p:cNvSpPr txBox="1"/>
          <p:nvPr/>
        </p:nvSpPr>
        <p:spPr>
          <a:xfrm>
            <a:off x="3765564" y="4897279"/>
            <a:ext cx="544474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ea typeface="+mn-lt"/>
                <a:cs typeface="+mn-lt"/>
              </a:rPr>
              <a:t>Photo Credit: Annie Nyle (Unsplash.com)</a:t>
            </a:r>
            <a:endParaRPr lang="en-US" sz="1000"/>
          </a:p>
        </p:txBody>
      </p:sp>
      <p:pic>
        <p:nvPicPr>
          <p:cNvPr id="5" name="Picture 4" descr="A path through a forest with orange leaves&#10;&#10;AI-generated content may be incorrect.">
            <a:extLst>
              <a:ext uri="{FF2B5EF4-FFF2-40B4-BE49-F238E27FC236}">
                <a16:creationId xmlns:a16="http://schemas.microsoft.com/office/drawing/2014/main" id="{E4ABDAEF-BBE6-AB46-1327-A4F0505900AF}"/>
              </a:ext>
            </a:extLst>
          </p:cNvPr>
          <p:cNvPicPr>
            <a:picLocks noChangeAspect="1"/>
          </p:cNvPicPr>
          <p:nvPr/>
        </p:nvPicPr>
        <p:blipFill>
          <a:blip r:embed="rId2"/>
          <a:stretch>
            <a:fillRect/>
          </a:stretch>
        </p:blipFill>
        <p:spPr>
          <a:xfrm>
            <a:off x="-92061" y="0"/>
            <a:ext cx="3857625" cy="5143500"/>
          </a:xfrm>
          <a:prstGeom prst="rect">
            <a:avLst/>
          </a:prstGeom>
        </p:spPr>
      </p:pic>
    </p:spTree>
    <p:extLst>
      <p:ext uri="{BB962C8B-B14F-4D97-AF65-F5344CB8AC3E}">
        <p14:creationId xmlns:p14="http://schemas.microsoft.com/office/powerpoint/2010/main" val="3441815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F944A-478B-28CB-460F-13F42836810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8A793D1-9CFB-BB1E-9CBE-AAA47497D36E}"/>
              </a:ext>
            </a:extLst>
          </p:cNvPr>
          <p:cNvSpPr>
            <a:spLocks noGrp="1"/>
          </p:cNvSpPr>
          <p:nvPr>
            <p:ph type="title"/>
          </p:nvPr>
        </p:nvSpPr>
        <p:spPr>
          <a:xfrm>
            <a:off x="74428" y="1807534"/>
            <a:ext cx="9069572" cy="1796902"/>
          </a:xfrm>
        </p:spPr>
        <p:txBody>
          <a:bodyPr>
            <a:normAutofit fontScale="90000"/>
          </a:bodyPr>
          <a:lstStyle/>
          <a:p>
            <a:r>
              <a:rPr lang="en-US" b="1">
                <a:latin typeface="Open Sans"/>
                <a:ea typeface="Open Sans"/>
                <a:cs typeface="Open Sans"/>
              </a:rPr>
              <a:t>Tracking and Follow-up:</a:t>
            </a:r>
            <a:br>
              <a:rPr lang="en-US" b="1">
                <a:latin typeface="Open Sans"/>
                <a:ea typeface="Open Sans"/>
                <a:cs typeface="Open Sans"/>
              </a:rPr>
            </a:br>
            <a:r>
              <a:rPr lang="en-US" b="1">
                <a:latin typeface="Open Sans"/>
                <a:ea typeface="Open Sans"/>
                <a:cs typeface="Open Sans"/>
              </a:rPr>
              <a:t>An Essential Next Step</a:t>
            </a:r>
            <a:br>
              <a:rPr lang="en-US" b="1">
                <a:latin typeface="Open Sans" panose="020B0606030504020204" pitchFamily="34" charset="0"/>
                <a:ea typeface="Open Sans" panose="020B0606030504020204" pitchFamily="34" charset="0"/>
                <a:cs typeface="Open Sans" panose="020B0606030504020204" pitchFamily="34" charset="0"/>
              </a:rPr>
            </a:br>
            <a:br>
              <a:rPr lang="en-US" b="1">
                <a:latin typeface="Open Sans" panose="020B0606030504020204" pitchFamily="34" charset="0"/>
                <a:ea typeface="Open Sans" panose="020B0606030504020204" pitchFamily="34" charset="0"/>
                <a:cs typeface="Open Sans" panose="020B0606030504020204" pitchFamily="34" charset="0"/>
              </a:rPr>
            </a:br>
            <a:endParaRPr lang="en-US"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28343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51304-7A32-E63F-F200-37B7C4EF6E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C26814-381D-F92B-EA68-7FCC83615DA0}"/>
              </a:ext>
            </a:extLst>
          </p:cNvPr>
          <p:cNvSpPr>
            <a:spLocks noGrp="1"/>
          </p:cNvSpPr>
          <p:nvPr>
            <p:ph type="title"/>
          </p:nvPr>
        </p:nvSpPr>
        <p:spPr>
          <a:xfrm>
            <a:off x="457200" y="121328"/>
            <a:ext cx="7401491" cy="857250"/>
          </a:xfrm>
        </p:spPr>
        <p:txBody>
          <a:bodyPr>
            <a:normAutofit/>
          </a:bodyPr>
          <a:lstStyle/>
          <a:p>
            <a:pPr algn="l"/>
            <a:r>
              <a:rPr lang="en-US" b="1">
                <a:latin typeface="Calibri"/>
                <a:ea typeface="Open Sans"/>
                <a:cs typeface="Open Sans"/>
              </a:rPr>
              <a:t>Tips</a:t>
            </a:r>
          </a:p>
        </p:txBody>
      </p:sp>
      <p:graphicFrame>
        <p:nvGraphicFramePr>
          <p:cNvPr id="4" name="Table 3">
            <a:extLst>
              <a:ext uri="{FF2B5EF4-FFF2-40B4-BE49-F238E27FC236}">
                <a16:creationId xmlns:a16="http://schemas.microsoft.com/office/drawing/2014/main" id="{B875265B-26A3-6190-55C9-54D8670F7E7A}"/>
              </a:ext>
            </a:extLst>
          </p:cNvPr>
          <p:cNvGraphicFramePr>
            <a:graphicFrameLocks noGrp="1"/>
          </p:cNvGraphicFramePr>
          <p:nvPr>
            <p:extLst>
              <p:ext uri="{D42A27DB-BD31-4B8C-83A1-F6EECF244321}">
                <p14:modId xmlns:p14="http://schemas.microsoft.com/office/powerpoint/2010/main" val="3557361765"/>
              </p:ext>
            </p:extLst>
          </p:nvPr>
        </p:nvGraphicFramePr>
        <p:xfrm>
          <a:off x="1199970" y="1666384"/>
          <a:ext cx="5924550" cy="1551940"/>
        </p:xfrm>
        <a:graphic>
          <a:graphicData uri="http://schemas.openxmlformats.org/drawingml/2006/table">
            <a:tbl>
              <a:tblPr bandRow="1">
                <a:tableStyleId>{5C22544A-7EE6-4342-B048-85BDC9FD1C3A}</a:tableStyleId>
              </a:tblPr>
              <a:tblGrid>
                <a:gridCol w="2962275">
                  <a:extLst>
                    <a:ext uri="{9D8B030D-6E8A-4147-A177-3AD203B41FA5}">
                      <a16:colId xmlns:a16="http://schemas.microsoft.com/office/drawing/2014/main" val="1393542182"/>
                    </a:ext>
                  </a:extLst>
                </a:gridCol>
                <a:gridCol w="2962275">
                  <a:extLst>
                    <a:ext uri="{9D8B030D-6E8A-4147-A177-3AD203B41FA5}">
                      <a16:colId xmlns:a16="http://schemas.microsoft.com/office/drawing/2014/main" val="3073793628"/>
                    </a:ext>
                  </a:extLst>
                </a:gridCol>
              </a:tblGrid>
              <a:tr h="190500">
                <a:tc>
                  <a:txBody>
                    <a:bodyPr/>
                    <a:lstStyle/>
                    <a:p>
                      <a:pPr rtl="0" fontAlgn="base">
                        <a:lnSpc>
                          <a:spcPts val="1425"/>
                        </a:lnSpc>
                        <a:buNone/>
                      </a:pPr>
                      <a:r>
                        <a:rPr lang="en-US" sz="1200" b="1">
                          <a:effectLst/>
                          <a:latin typeface="Calibri"/>
                        </a:rPr>
                        <a:t>Timing</a:t>
                      </a:r>
                      <a:r>
                        <a:rPr lang="en-US" sz="1200">
                          <a:effectLst/>
                          <a:latin typeface="Calibri"/>
                        </a:rPr>
                        <a:t> </a:t>
                      </a:r>
                      <a:endParaRPr lang="en-US">
                        <a:effectLst/>
                        <a:latin typeface="Calibri"/>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425"/>
                        </a:lnSpc>
                        <a:buNone/>
                      </a:pPr>
                      <a:r>
                        <a:rPr lang="en-US" sz="1200" b="1">
                          <a:effectLst/>
                          <a:latin typeface="Calibri"/>
                        </a:rPr>
                        <a:t>Follow Up Method</a:t>
                      </a:r>
                      <a:r>
                        <a:rPr lang="en-US" sz="1200">
                          <a:effectLst/>
                          <a:latin typeface="Calibri"/>
                        </a:rPr>
                        <a:t> </a:t>
                      </a:r>
                      <a:endParaRPr lang="en-US">
                        <a:effectLst/>
                        <a:latin typeface="Calibri"/>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1333910"/>
                  </a:ext>
                </a:extLst>
              </a:tr>
              <a:tr h="190500">
                <a:tc>
                  <a:txBody>
                    <a:bodyPr/>
                    <a:lstStyle/>
                    <a:p>
                      <a:pPr rtl="0" fontAlgn="base">
                        <a:lnSpc>
                          <a:spcPts val="1275"/>
                        </a:lnSpc>
                        <a:buNone/>
                      </a:pPr>
                      <a:r>
                        <a:rPr lang="en-US" sz="1100">
                          <a:effectLst/>
                          <a:latin typeface="Calibri"/>
                        </a:rPr>
                        <a:t>24-48 hours after signing up  </a:t>
                      </a:r>
                      <a:endParaRPr lang="en-US">
                        <a:effectLst/>
                        <a:latin typeface="Calibri"/>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buNone/>
                      </a:pPr>
                      <a:r>
                        <a:rPr lang="en-US" sz="1100">
                          <a:effectLst/>
                          <a:latin typeface="Calibri"/>
                        </a:rPr>
                        <a:t>Touchpoint 1</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146434"/>
                  </a:ext>
                </a:extLst>
              </a:tr>
              <a:tr h="190500">
                <a:tc>
                  <a:txBody>
                    <a:bodyPr/>
                    <a:lstStyle/>
                    <a:p>
                      <a:pPr rtl="0" fontAlgn="base">
                        <a:lnSpc>
                          <a:spcPts val="1275"/>
                        </a:lnSpc>
                        <a:buNone/>
                      </a:pPr>
                      <a:r>
                        <a:rPr lang="en-US" sz="1100">
                          <a:effectLst/>
                          <a:latin typeface="Calibri"/>
                        </a:rPr>
                        <a:t>2 weeks after initial touchpoint </a:t>
                      </a:r>
                      <a:endParaRPr lang="en-US">
                        <a:effectLst/>
                        <a:latin typeface="Calibri"/>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275"/>
                        </a:lnSpc>
                        <a:buNone/>
                      </a:pPr>
                      <a:r>
                        <a:rPr lang="en-US" sz="1100" b="0" i="0" u="none" strike="noStrike" noProof="0">
                          <a:solidFill>
                            <a:srgbClr val="000000"/>
                          </a:solidFill>
                          <a:effectLst/>
                          <a:latin typeface="Calibri"/>
                        </a:rPr>
                        <a:t>Touchpoint 2</a:t>
                      </a:r>
                      <a:endParaRPr lang="en-US"/>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6732798"/>
                  </a:ext>
                </a:extLst>
              </a:tr>
              <a:tr h="190500">
                <a:tc>
                  <a:txBody>
                    <a:bodyPr/>
                    <a:lstStyle/>
                    <a:p>
                      <a:pPr rtl="0" fontAlgn="base">
                        <a:lnSpc>
                          <a:spcPts val="1275"/>
                        </a:lnSpc>
                        <a:buNone/>
                      </a:pPr>
                      <a:r>
                        <a:rPr lang="en-US" sz="1100">
                          <a:effectLst/>
                          <a:latin typeface="Calibri"/>
                        </a:rPr>
                        <a:t>4 weeks after initial </a:t>
                      </a:r>
                      <a:r>
                        <a:rPr lang="en-US" sz="1100" b="0" i="0" u="none" strike="noStrike" noProof="0">
                          <a:solidFill>
                            <a:srgbClr val="000000"/>
                          </a:solidFill>
                          <a:effectLst/>
                          <a:latin typeface="Calibri"/>
                        </a:rPr>
                        <a:t>touchpoint</a:t>
                      </a:r>
                      <a:r>
                        <a:rPr lang="en-US" sz="1100">
                          <a:effectLst/>
                          <a:latin typeface="Calibri"/>
                        </a:rPr>
                        <a:t> </a:t>
                      </a:r>
                      <a:endParaRPr lang="en-US">
                        <a:effectLst/>
                        <a:latin typeface="Calibri"/>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275"/>
                        </a:lnSpc>
                        <a:buNone/>
                      </a:pPr>
                      <a:r>
                        <a:rPr lang="en-US" sz="1100" b="0" i="0" u="none" strike="noStrike" noProof="0">
                          <a:solidFill>
                            <a:srgbClr val="000000"/>
                          </a:solidFill>
                          <a:effectLst/>
                          <a:latin typeface="Calibri"/>
                        </a:rPr>
                        <a:t>Touchpoint 3</a:t>
                      </a:r>
                      <a:endParaRPr lang="en-US" sz="1100">
                        <a:effectLst/>
                        <a:latin typeface="Calibri"/>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411912"/>
                  </a:ext>
                </a:extLst>
              </a:tr>
              <a:tr h="190500">
                <a:tc>
                  <a:txBody>
                    <a:bodyPr/>
                    <a:lstStyle/>
                    <a:p>
                      <a:pPr rtl="0" fontAlgn="base">
                        <a:lnSpc>
                          <a:spcPts val="1275"/>
                        </a:lnSpc>
                        <a:buNone/>
                      </a:pPr>
                      <a:r>
                        <a:rPr lang="en-US" sz="1100">
                          <a:effectLst/>
                          <a:latin typeface="Calibri"/>
                        </a:rPr>
                        <a:t>6-8 weeks after initial </a:t>
                      </a:r>
                      <a:r>
                        <a:rPr lang="en-US" sz="1100" b="0" i="0" u="none" strike="noStrike" noProof="0">
                          <a:solidFill>
                            <a:srgbClr val="000000"/>
                          </a:solidFill>
                          <a:effectLst/>
                          <a:latin typeface="Calibri"/>
                        </a:rPr>
                        <a:t>touchpoint</a:t>
                      </a:r>
                      <a:r>
                        <a:rPr lang="en-US" sz="1100">
                          <a:effectLst/>
                          <a:latin typeface="Calibri"/>
                        </a:rPr>
                        <a:t> </a:t>
                      </a:r>
                      <a:endParaRPr lang="en-US">
                        <a:effectLst/>
                        <a:latin typeface="Calibri"/>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275"/>
                        </a:lnSpc>
                        <a:buNone/>
                      </a:pPr>
                      <a:r>
                        <a:rPr lang="en-US" sz="1100" b="0" i="0" u="none" strike="noStrike" noProof="0">
                          <a:solidFill>
                            <a:srgbClr val="000000"/>
                          </a:solidFill>
                          <a:effectLst/>
                          <a:latin typeface="Calibri"/>
                        </a:rPr>
                        <a:t>Touchpoint 4</a:t>
                      </a:r>
                      <a:endParaRPr lang="en-US"/>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2385296"/>
                  </a:ext>
                </a:extLst>
              </a:tr>
              <a:tr h="190500">
                <a:tc>
                  <a:txBody>
                    <a:bodyPr/>
                    <a:lstStyle/>
                    <a:p>
                      <a:pPr rtl="0" fontAlgn="base">
                        <a:lnSpc>
                          <a:spcPts val="1275"/>
                        </a:lnSpc>
                        <a:buNone/>
                      </a:pPr>
                      <a:r>
                        <a:rPr lang="en-US" sz="1100">
                          <a:effectLst/>
                          <a:latin typeface="Calibri"/>
                        </a:rPr>
                        <a:t>9 weeks</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75"/>
                        </a:lnSpc>
                        <a:buNone/>
                      </a:pPr>
                      <a:r>
                        <a:rPr lang="en-US" sz="1100">
                          <a:effectLst/>
                          <a:latin typeface="Calibri"/>
                        </a:rPr>
                        <a:t>Final Email &amp; Move to Cold Leads</a:t>
                      </a:r>
                      <a:endParaRPr lang="en-US">
                        <a:effectLst/>
                        <a:latin typeface="Calibri"/>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8080029"/>
                  </a:ext>
                </a:extLst>
              </a:tr>
            </a:tbl>
          </a:graphicData>
        </a:graphic>
      </p:graphicFrame>
    </p:spTree>
    <p:extLst>
      <p:ext uri="{BB962C8B-B14F-4D97-AF65-F5344CB8AC3E}">
        <p14:creationId xmlns:p14="http://schemas.microsoft.com/office/powerpoint/2010/main" val="283736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53BD1-DBAA-0AD8-C57C-BFF28A425E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E7A2D-61E0-B8CE-F776-0AA86214BE41}"/>
              </a:ext>
            </a:extLst>
          </p:cNvPr>
          <p:cNvSpPr>
            <a:spLocks noGrp="1"/>
          </p:cNvSpPr>
          <p:nvPr>
            <p:ph type="title"/>
          </p:nvPr>
        </p:nvSpPr>
        <p:spPr>
          <a:xfrm>
            <a:off x="457200" y="121328"/>
            <a:ext cx="7401491" cy="857250"/>
          </a:xfrm>
        </p:spPr>
        <p:txBody>
          <a:bodyPr>
            <a:normAutofit/>
          </a:bodyPr>
          <a:lstStyle/>
          <a:p>
            <a:pPr algn="l"/>
            <a:r>
              <a:rPr lang="en-US" b="1">
                <a:latin typeface="Calibri"/>
                <a:ea typeface="Open Sans"/>
                <a:cs typeface="Open Sans"/>
              </a:rPr>
              <a:t>Resources</a:t>
            </a:r>
          </a:p>
        </p:txBody>
      </p:sp>
      <p:sp>
        <p:nvSpPr>
          <p:cNvPr id="5" name="TextBox 4">
            <a:extLst>
              <a:ext uri="{FF2B5EF4-FFF2-40B4-BE49-F238E27FC236}">
                <a16:creationId xmlns:a16="http://schemas.microsoft.com/office/drawing/2014/main" id="{87DE0540-3B57-737E-2172-8D868933D663}"/>
              </a:ext>
            </a:extLst>
          </p:cNvPr>
          <p:cNvSpPr txBox="1"/>
          <p:nvPr/>
        </p:nvSpPr>
        <p:spPr>
          <a:xfrm>
            <a:off x="455582" y="976254"/>
            <a:ext cx="7841950"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a:latin typeface="Open Sans"/>
                <a:ea typeface="Calibri"/>
                <a:cs typeface="Calibri"/>
                <a:hlinkClick r:id="rId3"/>
              </a:rPr>
              <a:t>Community Mapping Tool</a:t>
            </a:r>
            <a:r>
              <a:rPr lang="en-US" sz="2200">
                <a:latin typeface="Open Sans"/>
                <a:ea typeface="Calibri"/>
                <a:cs typeface="Calibri"/>
              </a:rPr>
              <a:t>: Helps you identify potential partners and advocates</a:t>
            </a:r>
            <a:endParaRPr lang="en-US" sz="2200">
              <a:ea typeface="Calibri"/>
              <a:cs typeface="Calibri"/>
            </a:endParaRPr>
          </a:p>
          <a:p>
            <a:pPr marL="342900" indent="-342900">
              <a:buFont typeface="Arial"/>
              <a:buChar char="•"/>
            </a:pPr>
            <a:endParaRPr lang="en-US" sz="2200">
              <a:latin typeface="Open Sans"/>
              <a:ea typeface="Calibri"/>
              <a:cs typeface="Calibri"/>
            </a:endParaRPr>
          </a:p>
          <a:p>
            <a:pPr marL="342900" indent="-342900">
              <a:buFont typeface="Arial"/>
              <a:buChar char="•"/>
            </a:pPr>
            <a:r>
              <a:rPr lang="en-US" sz="2200">
                <a:latin typeface="Open Sans"/>
                <a:ea typeface="Calibri"/>
                <a:cs typeface="Calibri"/>
                <a:hlinkClick r:id="rId4"/>
              </a:rPr>
              <a:t>Engagement Tracker</a:t>
            </a:r>
            <a:r>
              <a:rPr lang="en-US" sz="2200">
                <a:latin typeface="Open Sans"/>
                <a:ea typeface="Calibri"/>
                <a:cs typeface="Calibri"/>
              </a:rPr>
              <a:t>: Helps you track engagement and build relationships with intentionality</a:t>
            </a:r>
            <a:br>
              <a:rPr lang="en-US" sz="2200">
                <a:latin typeface="Open Sans"/>
                <a:ea typeface="Calibri"/>
                <a:cs typeface="Calibri"/>
              </a:rPr>
            </a:br>
            <a:endParaRPr lang="en-US" sz="2200">
              <a:latin typeface="Open Sans"/>
              <a:ea typeface="Calibri"/>
              <a:cs typeface="Calibri"/>
            </a:endParaRPr>
          </a:p>
          <a:p>
            <a:pPr marL="342900" indent="-342900">
              <a:buFont typeface="Arial"/>
              <a:buChar char="•"/>
            </a:pPr>
            <a:r>
              <a:rPr lang="en-US" sz="2200">
                <a:latin typeface="Open Sans"/>
                <a:ea typeface="Calibri"/>
                <a:cs typeface="Calibri"/>
                <a:hlinkClick r:id="rId5"/>
              </a:rPr>
              <a:t>Partner Email Template</a:t>
            </a:r>
            <a:r>
              <a:rPr lang="en-US" sz="2200">
                <a:latin typeface="Open Sans"/>
                <a:ea typeface="Calibri"/>
                <a:cs typeface="Calibri"/>
              </a:rPr>
              <a:t>: Supports you to reach out to potential partners</a:t>
            </a:r>
          </a:p>
          <a:p>
            <a:pPr marL="342900" indent="-342900">
              <a:buFont typeface="Arial"/>
              <a:buChar char="•"/>
            </a:pPr>
            <a:endParaRPr lang="en-US" sz="2200">
              <a:latin typeface="Open Sans"/>
              <a:ea typeface="Calibri"/>
              <a:cs typeface="Calibri"/>
            </a:endParaRPr>
          </a:p>
          <a:p>
            <a:pPr marL="342900" indent="-342900">
              <a:buFont typeface="Arial"/>
              <a:buChar char="•"/>
            </a:pPr>
            <a:r>
              <a:rPr lang="en-US" sz="2200">
                <a:latin typeface="Open Sans"/>
                <a:ea typeface="Calibri"/>
                <a:cs typeface="Calibri"/>
                <a:hlinkClick r:id="rId6"/>
              </a:rPr>
              <a:t>One-on-One Conversations Guide</a:t>
            </a:r>
            <a:r>
              <a:rPr lang="en-US" sz="2200">
                <a:latin typeface="Open Sans"/>
                <a:ea typeface="Calibri"/>
                <a:cs typeface="Calibri"/>
              </a:rPr>
              <a:t>: Helps you engage in impactful conversations with potential partners and advocates</a:t>
            </a:r>
          </a:p>
          <a:p>
            <a:endParaRPr lang="en-US">
              <a:ea typeface="Calibri"/>
              <a:cs typeface="Calibri"/>
            </a:endParaRPr>
          </a:p>
        </p:txBody>
      </p:sp>
    </p:spTree>
    <p:extLst>
      <p:ext uri="{BB962C8B-B14F-4D97-AF65-F5344CB8AC3E}">
        <p14:creationId xmlns:p14="http://schemas.microsoft.com/office/powerpoint/2010/main" val="421413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851F6-CC4C-4AE8-43D9-71518CACE52B}"/>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CA642D6E-E5E9-CFCD-1738-E4EA62AFB684}"/>
              </a:ext>
            </a:extLst>
          </p:cNvPr>
          <p:cNvSpPr>
            <a:spLocks noGrp="1"/>
          </p:cNvSpPr>
          <p:nvPr>
            <p:ph type="title"/>
          </p:nvPr>
        </p:nvSpPr>
        <p:spPr>
          <a:xfrm>
            <a:off x="457200" y="205979"/>
            <a:ext cx="7401491" cy="857250"/>
          </a:xfrm>
        </p:spPr>
        <p:txBody>
          <a:bodyPr anchor="ctr">
            <a:normAutofit fontScale="90000"/>
          </a:bodyPr>
          <a:lstStyle/>
          <a:p>
            <a:pPr>
              <a:lnSpc>
                <a:spcPct val="90000"/>
              </a:lnSpc>
            </a:pPr>
            <a:r>
              <a:rPr lang="en-US" sz="2400" b="1"/>
              <a:t>Need additional support outreach &amp; community engagement? </a:t>
            </a:r>
            <a:br>
              <a:rPr lang="en-US" sz="2400" b="1"/>
            </a:br>
            <a:r>
              <a:rPr lang="en-US" sz="2400" b="1"/>
              <a:t>Contact us!</a:t>
            </a:r>
          </a:p>
        </p:txBody>
      </p:sp>
      <p:pic>
        <p:nvPicPr>
          <p:cNvPr id="5" name="Content Placeholder 4" descr="A person smiling at the camera&#10;&#10;AI-generated content may be incorrect.">
            <a:extLst>
              <a:ext uri="{FF2B5EF4-FFF2-40B4-BE49-F238E27FC236}">
                <a16:creationId xmlns:a16="http://schemas.microsoft.com/office/drawing/2014/main" id="{81C2A27C-6DA0-9F8B-AA01-CDF6BBC988D8}"/>
              </a:ext>
            </a:extLst>
          </p:cNvPr>
          <p:cNvPicPr>
            <a:picLocks noGrp="1" noChangeAspect="1"/>
          </p:cNvPicPr>
          <p:nvPr>
            <p:ph sz="half" idx="1"/>
          </p:nvPr>
        </p:nvPicPr>
        <p:blipFill>
          <a:blip r:embed="rId3"/>
          <a:srcRect l="15814" t="11592" r="16343" b="-3"/>
          <a:stretch/>
        </p:blipFill>
        <p:spPr>
          <a:xfrm>
            <a:off x="355697" y="1468194"/>
            <a:ext cx="2316940" cy="2015411"/>
          </a:xfrm>
          <a:noFill/>
        </p:spPr>
      </p:pic>
      <p:sp>
        <p:nvSpPr>
          <p:cNvPr id="17" name="Content Placeholder 2">
            <a:extLst>
              <a:ext uri="{FF2B5EF4-FFF2-40B4-BE49-F238E27FC236}">
                <a16:creationId xmlns:a16="http://schemas.microsoft.com/office/drawing/2014/main" id="{47A75CC1-599B-BE48-F365-37361DD4165C}"/>
              </a:ext>
            </a:extLst>
          </p:cNvPr>
          <p:cNvSpPr>
            <a:spLocks noGrp="1"/>
          </p:cNvSpPr>
          <p:nvPr>
            <p:ph sz="half" idx="2"/>
          </p:nvPr>
        </p:nvSpPr>
        <p:spPr>
          <a:xfrm>
            <a:off x="6038865" y="3590281"/>
            <a:ext cx="3843508" cy="3037962"/>
          </a:xfrm>
        </p:spPr>
        <p:txBody>
          <a:bodyPr>
            <a:normAutofit/>
          </a:bodyPr>
          <a:lstStyle/>
          <a:p>
            <a:pPr marL="0" indent="0">
              <a:buNone/>
            </a:pPr>
            <a:r>
              <a:rPr lang="en-US" sz="2000"/>
              <a:t>Errolyn Gray</a:t>
            </a:r>
            <a:br>
              <a:rPr lang="en-US" sz="2000"/>
            </a:br>
            <a:r>
              <a:rPr lang="en-US" sz="2000"/>
              <a:t>New Advocate Engagement</a:t>
            </a:r>
          </a:p>
          <a:p>
            <a:pPr marL="0" indent="0">
              <a:buNone/>
            </a:pPr>
            <a:r>
              <a:rPr lang="en-US" sz="2000">
                <a:solidFill>
                  <a:srgbClr val="00B0F0"/>
                </a:solidFill>
                <a:hlinkClick r:id="rId4">
                  <a:extLst>
                    <a:ext uri="{A12FA001-AC4F-418D-AE19-62706E023703}">
                      <ahyp:hlinkClr xmlns:ahyp="http://schemas.microsoft.com/office/drawing/2018/hyperlinkcolor" val="tx"/>
                    </a:ext>
                  </a:extLst>
                </a:hlinkClick>
              </a:rPr>
              <a:t>egray@results.org</a:t>
            </a:r>
            <a:r>
              <a:rPr lang="en-US" sz="2000">
                <a:solidFill>
                  <a:srgbClr val="00B0F0"/>
                </a:solidFill>
              </a:rPr>
              <a:t> </a:t>
            </a:r>
          </a:p>
          <a:p>
            <a:endParaRPr lang="en-US" sz="2000"/>
          </a:p>
        </p:txBody>
      </p:sp>
      <p:sp>
        <p:nvSpPr>
          <p:cNvPr id="2" name="Content Placeholder 2">
            <a:extLst>
              <a:ext uri="{FF2B5EF4-FFF2-40B4-BE49-F238E27FC236}">
                <a16:creationId xmlns:a16="http://schemas.microsoft.com/office/drawing/2014/main" id="{B0CF5FBB-BC79-A3D9-001F-79F6A515E796}"/>
              </a:ext>
            </a:extLst>
          </p:cNvPr>
          <p:cNvSpPr txBox="1">
            <a:spLocks/>
          </p:cNvSpPr>
          <p:nvPr/>
        </p:nvSpPr>
        <p:spPr>
          <a:xfrm>
            <a:off x="222302" y="3191209"/>
            <a:ext cx="4038600"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br>
              <a:rPr lang="en-US"/>
            </a:br>
            <a:r>
              <a:rPr lang="en-US" sz="2000"/>
              <a:t>Karyne Bury</a:t>
            </a:r>
            <a:br>
              <a:rPr lang="en-US" sz="2000"/>
            </a:br>
            <a:r>
              <a:rPr lang="en-US" sz="2000"/>
              <a:t>Grassroots Team</a:t>
            </a:r>
          </a:p>
          <a:p>
            <a:pPr marL="0" indent="0">
              <a:buFont typeface="Arial"/>
              <a:buNone/>
            </a:pPr>
            <a:r>
              <a:rPr lang="en-US" sz="2000">
                <a:solidFill>
                  <a:srgbClr val="00B0F0"/>
                </a:solidFill>
                <a:hlinkClick r:id="rId5">
                  <a:extLst>
                    <a:ext uri="{A12FA001-AC4F-418D-AE19-62706E023703}">
                      <ahyp:hlinkClr xmlns:ahyp="http://schemas.microsoft.com/office/drawing/2018/hyperlinkcolor" val="tx"/>
                    </a:ext>
                  </a:extLst>
                </a:hlinkClick>
              </a:rPr>
              <a:t>kbury@results.org</a:t>
            </a:r>
            <a:r>
              <a:rPr lang="en-US" sz="2000">
                <a:solidFill>
                  <a:srgbClr val="00B0F0"/>
                </a:solidFill>
              </a:rPr>
              <a:t>  </a:t>
            </a:r>
          </a:p>
          <a:p>
            <a:endParaRPr lang="en-US"/>
          </a:p>
        </p:txBody>
      </p:sp>
      <p:pic>
        <p:nvPicPr>
          <p:cNvPr id="4" name="Picture 3">
            <a:extLst>
              <a:ext uri="{FF2B5EF4-FFF2-40B4-BE49-F238E27FC236}">
                <a16:creationId xmlns:a16="http://schemas.microsoft.com/office/drawing/2014/main" id="{8E3157DA-753B-467E-1B04-033ACE96A501}"/>
              </a:ext>
            </a:extLst>
          </p:cNvPr>
          <p:cNvPicPr>
            <a:picLocks noChangeAspect="1"/>
          </p:cNvPicPr>
          <p:nvPr/>
        </p:nvPicPr>
        <p:blipFill>
          <a:blip r:embed="rId6"/>
          <a:stretch>
            <a:fillRect/>
          </a:stretch>
        </p:blipFill>
        <p:spPr>
          <a:xfrm>
            <a:off x="6123727" y="1455094"/>
            <a:ext cx="2000529" cy="2029627"/>
          </a:xfrm>
          <a:prstGeom prst="rect">
            <a:avLst/>
          </a:prstGeom>
        </p:spPr>
      </p:pic>
      <p:sp>
        <p:nvSpPr>
          <p:cNvPr id="3" name="Content Placeholder 2">
            <a:extLst>
              <a:ext uri="{FF2B5EF4-FFF2-40B4-BE49-F238E27FC236}">
                <a16:creationId xmlns:a16="http://schemas.microsoft.com/office/drawing/2014/main" id="{B9BA8A60-1E1C-CE79-4B23-8DFD63D8C104}"/>
              </a:ext>
            </a:extLst>
          </p:cNvPr>
          <p:cNvSpPr txBox="1">
            <a:spLocks/>
          </p:cNvSpPr>
          <p:nvPr/>
        </p:nvSpPr>
        <p:spPr>
          <a:xfrm>
            <a:off x="3170949" y="3191209"/>
            <a:ext cx="4038600"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br>
              <a:rPr lang="en-US"/>
            </a:br>
            <a:r>
              <a:rPr lang="en-US" sz="2000"/>
              <a:t>Joanna DiStefano</a:t>
            </a:r>
            <a:br>
              <a:rPr lang="en-US" sz="2000"/>
            </a:br>
            <a:r>
              <a:rPr lang="en-US" sz="2000"/>
              <a:t>Grassroots Team</a:t>
            </a:r>
          </a:p>
          <a:p>
            <a:pPr marL="0" indent="0">
              <a:buFont typeface="Arial"/>
              <a:buNone/>
            </a:pPr>
            <a:r>
              <a:rPr lang="en-US" sz="2000">
                <a:solidFill>
                  <a:srgbClr val="00B0F0"/>
                </a:solidFill>
                <a:hlinkClick r:id="rId5">
                  <a:extLst>
                    <a:ext uri="{A12FA001-AC4F-418D-AE19-62706E023703}">
                      <ahyp:hlinkClr xmlns:ahyp="http://schemas.microsoft.com/office/drawing/2018/hyperlinkcolor" val="tx"/>
                    </a:ext>
                  </a:extLst>
                </a:hlinkClick>
              </a:rPr>
              <a:t>jdistefano@results.org</a:t>
            </a:r>
            <a:r>
              <a:rPr lang="en-US" sz="2000">
                <a:solidFill>
                  <a:srgbClr val="00B0F0"/>
                </a:solidFill>
              </a:rPr>
              <a:t>  </a:t>
            </a:r>
          </a:p>
          <a:p>
            <a:endParaRPr lang="en-US"/>
          </a:p>
        </p:txBody>
      </p:sp>
      <p:pic>
        <p:nvPicPr>
          <p:cNvPr id="8" name="Picture 7">
            <a:extLst>
              <a:ext uri="{FF2B5EF4-FFF2-40B4-BE49-F238E27FC236}">
                <a16:creationId xmlns:a16="http://schemas.microsoft.com/office/drawing/2014/main" id="{41EDFBB8-464D-8D4B-3F63-CD5508EFCD1A}"/>
              </a:ext>
            </a:extLst>
          </p:cNvPr>
          <p:cNvPicPr>
            <a:picLocks noChangeAspect="1"/>
          </p:cNvPicPr>
          <p:nvPr/>
        </p:nvPicPr>
        <p:blipFill>
          <a:blip r:embed="rId7"/>
          <a:srcRect t="4569"/>
          <a:stretch>
            <a:fillRect/>
          </a:stretch>
        </p:blipFill>
        <p:spPr>
          <a:xfrm>
            <a:off x="3379606" y="1455094"/>
            <a:ext cx="2000529" cy="2109132"/>
          </a:xfrm>
          <a:prstGeom prst="rect">
            <a:avLst/>
          </a:prstGeom>
        </p:spPr>
      </p:pic>
    </p:spTree>
    <p:extLst>
      <p:ext uri="{BB962C8B-B14F-4D97-AF65-F5344CB8AC3E}">
        <p14:creationId xmlns:p14="http://schemas.microsoft.com/office/powerpoint/2010/main" val="1017754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83A90-4AD0-A094-D919-CB9097BCA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C01EA-1271-B9DB-2F84-15158E5226AB}"/>
              </a:ext>
            </a:extLst>
          </p:cNvPr>
          <p:cNvSpPr>
            <a:spLocks noGrp="1"/>
          </p:cNvSpPr>
          <p:nvPr>
            <p:ph type="title"/>
          </p:nvPr>
        </p:nvSpPr>
        <p:spPr/>
        <p:txBody>
          <a:bodyPr>
            <a:normAutofit fontScale="90000"/>
          </a:bodyPr>
          <a:lstStyle/>
          <a:p>
            <a:pPr algn="l"/>
            <a:r>
              <a:rPr lang="en-US" b="1">
                <a:latin typeface="Calibri"/>
                <a:ea typeface="Open Sans"/>
                <a:cs typeface="Open Sans"/>
              </a:rPr>
              <a:t>Additional Outreach Resources:</a:t>
            </a:r>
          </a:p>
        </p:txBody>
      </p:sp>
      <p:sp>
        <p:nvSpPr>
          <p:cNvPr id="3" name="Content Placeholder 2">
            <a:extLst>
              <a:ext uri="{FF2B5EF4-FFF2-40B4-BE49-F238E27FC236}">
                <a16:creationId xmlns:a16="http://schemas.microsoft.com/office/drawing/2014/main" id="{24451930-2C78-0056-345B-D67A08704350}"/>
              </a:ext>
            </a:extLst>
          </p:cNvPr>
          <p:cNvSpPr>
            <a:spLocks noGrp="1" noRot="1" noMove="1" noResize="1" noEditPoints="1" noAdjustHandles="1" noChangeArrowheads="1" noChangeShapeType="1"/>
          </p:cNvSpPr>
          <p:nvPr>
            <p:ph idx="1"/>
          </p:nvPr>
        </p:nvSpPr>
        <p:spPr>
          <a:xfrm>
            <a:off x="191386" y="683141"/>
            <a:ext cx="8952614" cy="4254380"/>
          </a:xfrm>
        </p:spPr>
        <p:txBody>
          <a:bodyPr vert="horz" lIns="91440" tIns="45720" rIns="91440" bIns="45720" rtlCol="0" anchor="t">
            <a:normAutofit/>
          </a:bodyPr>
          <a:lstStyle/>
          <a:p>
            <a:pPr>
              <a:buFont typeface="Arial" panose="020B0604020202020204" pitchFamily="34" charset="0"/>
              <a:buChar char="•"/>
            </a:pPr>
            <a:endParaRPr lang="en-US" sz="2400">
              <a:latin typeface="Open Sans" panose="020B0606030504020204" pitchFamily="34" charset="0"/>
              <a:ea typeface="Open Sans" panose="020B0606030504020204" pitchFamily="34" charset="0"/>
              <a:cs typeface="Open Sans" panose="020B0606030504020204" pitchFamily="34" charset="0"/>
            </a:endParaRPr>
          </a:p>
          <a:p>
            <a:pPr fontAlgn="base">
              <a:buFont typeface="Arial" panose="020B0604020202020204" pitchFamily="34" charset="0"/>
              <a:buChar char="•"/>
            </a:pPr>
            <a:r>
              <a:rPr lang="en-US" sz="2800">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EPIC Laser Talk: Invitation to RESULTS movement</a:t>
            </a:r>
            <a:endParaRPr lang="en-US" sz="2800">
              <a:solidFill>
                <a:srgbClr val="0070C0"/>
              </a:solidFill>
              <a:latin typeface="Open Sans"/>
              <a:ea typeface="Open Sans"/>
              <a:cs typeface="Open Sans"/>
            </a:endParaRPr>
          </a:p>
          <a:p>
            <a:pPr>
              <a:buFont typeface="Arial" panose="020B0604020202020204" pitchFamily="34" charset="0"/>
              <a:buChar char="•"/>
            </a:pPr>
            <a:r>
              <a:rPr lang="en-US" sz="2800">
                <a:solidFill>
                  <a:srgbClr val="0070C0"/>
                </a:solidFill>
                <a:latin typeface="Open Sans"/>
                <a:ea typeface="Open Sans"/>
                <a:cs typeface="Open Sans"/>
                <a:hlinkClick r:id="rId4">
                  <a:extLst>
                    <a:ext uri="{A12FA001-AC4F-418D-AE19-62706E023703}">
                      <ahyp:hlinkClr xmlns:ahyp="http://schemas.microsoft.com/office/drawing/2018/hyperlinkcolor" val="tx"/>
                    </a:ext>
                  </a:extLst>
                </a:hlinkClick>
              </a:rPr>
              <a:t>Individual planning form</a:t>
            </a:r>
            <a:endParaRPr lang="en-US" sz="2800">
              <a:solidFill>
                <a:srgbClr val="0070C0"/>
              </a:solidFill>
              <a:latin typeface="Open Sans"/>
              <a:ea typeface="Open Sans"/>
              <a:cs typeface="Open Sans"/>
            </a:endParaRPr>
          </a:p>
          <a:p>
            <a:pPr>
              <a:buFont typeface="Arial" panose="020B0604020202020204" pitchFamily="34" charset="0"/>
              <a:buChar char="•"/>
            </a:pPr>
            <a:r>
              <a:rPr lang="en-US" sz="2800">
                <a:solidFill>
                  <a:srgbClr val="0070C0"/>
                </a:solidFill>
                <a:latin typeface="Open Sans"/>
                <a:ea typeface="Open Sans"/>
                <a:cs typeface="Open Sans"/>
                <a:hlinkClick r:id="rId5">
                  <a:extLst>
                    <a:ext uri="{A12FA001-AC4F-418D-AE19-62706E023703}">
                      <ahyp:hlinkClr xmlns:ahyp="http://schemas.microsoft.com/office/drawing/2018/hyperlinkcolor" val="tx"/>
                    </a:ext>
                  </a:extLst>
                </a:hlinkClick>
              </a:rPr>
              <a:t>Supporting your leaders to welcome &amp; engage new advocates</a:t>
            </a:r>
            <a:endParaRPr lang="en-US" sz="2800">
              <a:solidFill>
                <a:srgbClr val="0070C0"/>
              </a:solidFill>
              <a:latin typeface="Open Sans"/>
              <a:ea typeface="Open Sans"/>
              <a:cs typeface="Open Sans"/>
            </a:endParaRPr>
          </a:p>
          <a:p>
            <a:pPr algn="l">
              <a:buFont typeface="Arial" panose="020B0604020202020204" pitchFamily="34" charset="0"/>
              <a:buChar char="•"/>
            </a:pPr>
            <a:r>
              <a:rPr lang="en-US" sz="2800">
                <a:solidFill>
                  <a:srgbClr val="0070C0"/>
                </a:solidFill>
                <a:latin typeface="Open Sans"/>
                <a:ea typeface="Open Sans"/>
                <a:cs typeface="Open Sans"/>
                <a:hlinkClick r:id="rId6">
                  <a:extLst>
                    <a:ext uri="{A12FA001-AC4F-418D-AE19-62706E023703}">
                      <ahyp:hlinkClr xmlns:ahyp="http://schemas.microsoft.com/office/drawing/2018/hyperlinkcolor" val="tx"/>
                    </a:ext>
                  </a:extLst>
                </a:hlinkClick>
              </a:rPr>
              <a:t>Outreach</a:t>
            </a:r>
            <a:r>
              <a:rPr lang="en-US" sz="2800">
                <a:solidFill>
                  <a:srgbClr val="45AFD0"/>
                </a:solidFill>
                <a:latin typeface="Open Sans"/>
                <a:ea typeface="Open Sans"/>
                <a:cs typeface="Open Sans"/>
                <a:hlinkClick r:id="rId6">
                  <a:extLst>
                    <a:ext uri="{A12FA001-AC4F-418D-AE19-62706E023703}">
                      <ahyp:hlinkClr xmlns:ahyp="http://schemas.microsoft.com/office/drawing/2018/hyperlinkcolor" val="tx"/>
                    </a:ext>
                  </a:extLst>
                </a:hlinkClick>
              </a:rPr>
              <a:t> </a:t>
            </a:r>
            <a:r>
              <a:rPr lang="en-US" sz="2800">
                <a:solidFill>
                  <a:srgbClr val="0070C0"/>
                </a:solidFill>
                <a:latin typeface="Open Sans"/>
                <a:ea typeface="Open Sans"/>
                <a:cs typeface="Open Sans"/>
                <a:hlinkClick r:id="rId6">
                  <a:extLst>
                    <a:ext uri="{A12FA001-AC4F-418D-AE19-62706E023703}">
                      <ahyp:hlinkClr xmlns:ahyp="http://schemas.microsoft.com/office/drawing/2018/hyperlinkcolor" val="tx"/>
                    </a:ext>
                  </a:extLst>
                </a:hlinkClick>
              </a:rPr>
              <a:t>How To’s</a:t>
            </a:r>
            <a:endParaRPr lang="en-US" sz="2800">
              <a:solidFill>
                <a:srgbClr val="0070C0"/>
              </a:solidFill>
              <a:latin typeface="Open Sans"/>
              <a:ea typeface="Open Sans"/>
              <a:cs typeface="Open Sans"/>
            </a:endParaRPr>
          </a:p>
          <a:p>
            <a:pPr algn="l" rtl="0" fontAlgn="base">
              <a:buFont typeface="Arial" panose="020B0604020202020204" pitchFamily="34" charset="0"/>
              <a:buChar char="•"/>
            </a:pPr>
            <a:r>
              <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Resource guide for planning in-person events </a:t>
            </a:r>
            <a:r>
              <a:rPr lang="en-US" sz="2800" b="0" i="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(Updated March 2024)</a:t>
            </a:r>
          </a:p>
          <a:p>
            <a:endParaRPr lang="en-US" sz="240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0222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145BA-7B0C-AF47-F7A0-8B7154828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2F2E1-B07B-6BF0-56B5-A1CCFB8C56B7}"/>
              </a:ext>
            </a:extLst>
          </p:cNvPr>
          <p:cNvSpPr>
            <a:spLocks noGrp="1"/>
          </p:cNvSpPr>
          <p:nvPr>
            <p:ph type="title"/>
          </p:nvPr>
        </p:nvSpPr>
        <p:spPr>
          <a:xfrm>
            <a:off x="771133" y="1245493"/>
            <a:ext cx="7401491" cy="857250"/>
          </a:xfrm>
        </p:spPr>
        <p:txBody>
          <a:bodyPr>
            <a:noAutofit/>
          </a:bodyPr>
          <a:lstStyle/>
          <a:p>
            <a:br>
              <a:rPr lang="en-US" sz="4800" b="1">
                <a:latin typeface="Open Sans" panose="020B0606030504020204" pitchFamily="34" charset="0"/>
                <a:ea typeface="Open Sans" panose="020B0606030504020204" pitchFamily="34" charset="0"/>
                <a:cs typeface="Open Sans" panose="020B0606030504020204" pitchFamily="34" charset="0"/>
              </a:rPr>
            </a:br>
            <a:r>
              <a:rPr lang="en-US" sz="4800" b="1">
                <a:latin typeface="Open Sans" panose="020B0606030504020204" pitchFamily="34" charset="0"/>
                <a:ea typeface="Open Sans" panose="020B0606030504020204" pitchFamily="34" charset="0"/>
                <a:cs typeface="Open Sans" panose="020B0606030504020204" pitchFamily="34" charset="0"/>
              </a:rPr>
              <a:t>Final Outreach Gathering of 2025</a:t>
            </a:r>
            <a:br>
              <a:rPr lang="en-US" sz="4800" b="1">
                <a:latin typeface="Open Sans" panose="020B0606030504020204" pitchFamily="34" charset="0"/>
                <a:ea typeface="Open Sans" panose="020B0606030504020204" pitchFamily="34" charset="0"/>
                <a:cs typeface="Open Sans" panose="020B0606030504020204" pitchFamily="34" charset="0"/>
              </a:rPr>
            </a:br>
            <a:r>
              <a:rPr lang="en-US" sz="4800" b="1">
                <a:latin typeface="Open Sans" panose="020B0606030504020204" pitchFamily="34" charset="0"/>
                <a:ea typeface="Open Sans" panose="020B0606030504020204" pitchFamily="34" charset="0"/>
                <a:cs typeface="Open Sans" panose="020B0606030504020204" pitchFamily="34" charset="0"/>
              </a:rPr>
              <a:t>December 11 @ 8pm ET</a:t>
            </a:r>
          </a:p>
        </p:txBody>
      </p:sp>
      <p:sp>
        <p:nvSpPr>
          <p:cNvPr id="3" name="Title 1">
            <a:extLst>
              <a:ext uri="{FF2B5EF4-FFF2-40B4-BE49-F238E27FC236}">
                <a16:creationId xmlns:a16="http://schemas.microsoft.com/office/drawing/2014/main" id="{6D3FB1EC-B9D7-1F26-47AD-B7735FF834AE}"/>
              </a:ext>
            </a:extLst>
          </p:cNvPr>
          <p:cNvSpPr txBox="1">
            <a:spLocks/>
          </p:cNvSpPr>
          <p:nvPr/>
        </p:nvSpPr>
        <p:spPr>
          <a:xfrm>
            <a:off x="79744" y="3865666"/>
            <a:ext cx="8984512" cy="85725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a:latin typeface="Open Sans"/>
                <a:ea typeface="Open Sans"/>
                <a:cs typeface="Open Sans"/>
                <a:hlinkClick r:id="rId3"/>
              </a:rPr>
              <a:t>Register here</a:t>
            </a:r>
            <a:endParaRPr lang="en-US" i="1">
              <a:latin typeface="Open Sans"/>
              <a:ea typeface="Open Sans"/>
              <a:cs typeface="Open Sans"/>
            </a:endParaRPr>
          </a:p>
        </p:txBody>
      </p:sp>
    </p:spTree>
    <p:extLst>
      <p:ext uri="{BB962C8B-B14F-4D97-AF65-F5344CB8AC3E}">
        <p14:creationId xmlns:p14="http://schemas.microsoft.com/office/powerpoint/2010/main" val="3649966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046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FBA34-5B01-E1D4-93B5-91A51E34A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B006FE-CDD7-C258-85A3-2822842A29F3}"/>
              </a:ext>
            </a:extLst>
          </p:cNvPr>
          <p:cNvSpPr>
            <a:spLocks noGrp="1"/>
          </p:cNvSpPr>
          <p:nvPr>
            <p:ph type="title"/>
          </p:nvPr>
        </p:nvSpPr>
        <p:spPr>
          <a:xfrm>
            <a:off x="457200" y="1102"/>
            <a:ext cx="7401491" cy="857250"/>
          </a:xfrm>
        </p:spPr>
        <p:txBody>
          <a:bodyPr>
            <a:normAutofit/>
          </a:bodyPr>
          <a:lstStyle/>
          <a:p>
            <a:pPr algn="l"/>
            <a:r>
              <a:rPr lang="en-US" b="1">
                <a:latin typeface="Calibri"/>
                <a:ea typeface="Open Sans"/>
                <a:cs typeface="Open Sans"/>
              </a:rPr>
              <a:t>Closing</a:t>
            </a:r>
          </a:p>
        </p:txBody>
      </p:sp>
    </p:spTree>
    <p:extLst>
      <p:ext uri="{BB962C8B-B14F-4D97-AF65-F5344CB8AC3E}">
        <p14:creationId xmlns:p14="http://schemas.microsoft.com/office/powerpoint/2010/main" val="101053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13893-1A3B-BBA1-7D1F-8B700169300E}"/>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6ABFEC78-1543-9224-27F8-7A9A23BB5E2D}"/>
              </a:ext>
            </a:extLst>
          </p:cNvPr>
          <p:cNvSpPr>
            <a:spLocks noGrp="1"/>
          </p:cNvSpPr>
          <p:nvPr>
            <p:ph type="title"/>
          </p:nvPr>
        </p:nvSpPr>
        <p:spPr>
          <a:xfrm>
            <a:off x="457200" y="205979"/>
            <a:ext cx="7401491" cy="857250"/>
          </a:xfrm>
        </p:spPr>
        <p:txBody>
          <a:bodyPr anchor="ctr">
            <a:normAutofit/>
          </a:bodyPr>
          <a:lstStyle/>
          <a:p>
            <a:pPr>
              <a:lnSpc>
                <a:spcPct val="90000"/>
              </a:lnSpc>
            </a:pPr>
            <a:r>
              <a:rPr lang="en-US" sz="3200" b="1"/>
              <a:t>Introducing the team!</a:t>
            </a:r>
          </a:p>
        </p:txBody>
      </p:sp>
      <p:pic>
        <p:nvPicPr>
          <p:cNvPr id="5" name="Content Placeholder 4" descr="A person smiling at the camera&#10;&#10;AI-generated content may be incorrect.">
            <a:extLst>
              <a:ext uri="{FF2B5EF4-FFF2-40B4-BE49-F238E27FC236}">
                <a16:creationId xmlns:a16="http://schemas.microsoft.com/office/drawing/2014/main" id="{62FDACE7-B177-A3A5-1246-1AA5FD624232}"/>
              </a:ext>
            </a:extLst>
          </p:cNvPr>
          <p:cNvPicPr>
            <a:picLocks noGrp="1" noChangeAspect="1"/>
          </p:cNvPicPr>
          <p:nvPr>
            <p:ph sz="half" idx="1"/>
          </p:nvPr>
        </p:nvPicPr>
        <p:blipFill>
          <a:blip r:embed="rId3"/>
          <a:srcRect l="15814" t="11592" r="16343" b="-3"/>
          <a:stretch/>
        </p:blipFill>
        <p:spPr>
          <a:xfrm>
            <a:off x="355697" y="1468194"/>
            <a:ext cx="2316940" cy="2015411"/>
          </a:xfrm>
          <a:noFill/>
        </p:spPr>
      </p:pic>
      <p:sp>
        <p:nvSpPr>
          <p:cNvPr id="17" name="Content Placeholder 2">
            <a:extLst>
              <a:ext uri="{FF2B5EF4-FFF2-40B4-BE49-F238E27FC236}">
                <a16:creationId xmlns:a16="http://schemas.microsoft.com/office/drawing/2014/main" id="{465C7D81-3ED9-43FF-5CFD-2719C7C28FF4}"/>
              </a:ext>
            </a:extLst>
          </p:cNvPr>
          <p:cNvSpPr>
            <a:spLocks noGrp="1"/>
          </p:cNvSpPr>
          <p:nvPr>
            <p:ph sz="half" idx="2"/>
          </p:nvPr>
        </p:nvSpPr>
        <p:spPr>
          <a:xfrm>
            <a:off x="6038865" y="3590281"/>
            <a:ext cx="3843508" cy="3037962"/>
          </a:xfrm>
        </p:spPr>
        <p:txBody>
          <a:bodyPr>
            <a:normAutofit/>
          </a:bodyPr>
          <a:lstStyle/>
          <a:p>
            <a:pPr marL="0" indent="0">
              <a:buNone/>
            </a:pPr>
            <a:r>
              <a:rPr lang="en-US" sz="2000"/>
              <a:t>Errolyn Gray</a:t>
            </a:r>
            <a:br>
              <a:rPr lang="en-US" sz="2000"/>
            </a:br>
            <a:r>
              <a:rPr lang="en-US" sz="2000"/>
              <a:t>New Advocate Engagement</a:t>
            </a:r>
          </a:p>
        </p:txBody>
      </p:sp>
      <p:sp>
        <p:nvSpPr>
          <p:cNvPr id="2" name="Content Placeholder 2">
            <a:extLst>
              <a:ext uri="{FF2B5EF4-FFF2-40B4-BE49-F238E27FC236}">
                <a16:creationId xmlns:a16="http://schemas.microsoft.com/office/drawing/2014/main" id="{C8E0743E-468E-1F41-E6D6-44C9FD636DED}"/>
              </a:ext>
            </a:extLst>
          </p:cNvPr>
          <p:cNvSpPr txBox="1">
            <a:spLocks/>
          </p:cNvSpPr>
          <p:nvPr/>
        </p:nvSpPr>
        <p:spPr>
          <a:xfrm>
            <a:off x="222302" y="3191209"/>
            <a:ext cx="4038600"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br>
              <a:rPr lang="en-US"/>
            </a:br>
            <a:r>
              <a:rPr lang="en-US" sz="2000"/>
              <a:t>Karyne Bury</a:t>
            </a:r>
            <a:br>
              <a:rPr lang="en-US" sz="2000"/>
            </a:br>
            <a:r>
              <a:rPr lang="en-US" sz="2000"/>
              <a:t>Grassroots Team</a:t>
            </a:r>
          </a:p>
          <a:p>
            <a:pPr marL="0" indent="0">
              <a:buNone/>
            </a:pPr>
            <a:endParaRPr lang="en-US"/>
          </a:p>
        </p:txBody>
      </p:sp>
      <p:pic>
        <p:nvPicPr>
          <p:cNvPr id="4" name="Picture 3">
            <a:extLst>
              <a:ext uri="{FF2B5EF4-FFF2-40B4-BE49-F238E27FC236}">
                <a16:creationId xmlns:a16="http://schemas.microsoft.com/office/drawing/2014/main" id="{63235E33-A644-44DD-ABEA-7953C4162B89}"/>
              </a:ext>
            </a:extLst>
          </p:cNvPr>
          <p:cNvPicPr>
            <a:picLocks noChangeAspect="1"/>
          </p:cNvPicPr>
          <p:nvPr/>
        </p:nvPicPr>
        <p:blipFill>
          <a:blip r:embed="rId4"/>
          <a:stretch>
            <a:fillRect/>
          </a:stretch>
        </p:blipFill>
        <p:spPr>
          <a:xfrm>
            <a:off x="6123727" y="1455094"/>
            <a:ext cx="2000529" cy="2029627"/>
          </a:xfrm>
          <a:prstGeom prst="rect">
            <a:avLst/>
          </a:prstGeom>
        </p:spPr>
      </p:pic>
      <p:sp>
        <p:nvSpPr>
          <p:cNvPr id="3" name="Content Placeholder 2">
            <a:extLst>
              <a:ext uri="{FF2B5EF4-FFF2-40B4-BE49-F238E27FC236}">
                <a16:creationId xmlns:a16="http://schemas.microsoft.com/office/drawing/2014/main" id="{9922B658-1744-ED17-7107-0BA8AE4C4A65}"/>
              </a:ext>
            </a:extLst>
          </p:cNvPr>
          <p:cNvSpPr txBox="1">
            <a:spLocks/>
          </p:cNvSpPr>
          <p:nvPr/>
        </p:nvSpPr>
        <p:spPr>
          <a:xfrm>
            <a:off x="3170949" y="3191209"/>
            <a:ext cx="4038600"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br>
              <a:rPr lang="en-US"/>
            </a:br>
            <a:r>
              <a:rPr lang="en-US" sz="2000"/>
              <a:t>Joanna DiStefano</a:t>
            </a:r>
            <a:br>
              <a:rPr lang="en-US" sz="2000"/>
            </a:br>
            <a:r>
              <a:rPr lang="en-US" sz="2000"/>
              <a:t>Grassroots Team</a:t>
            </a:r>
          </a:p>
        </p:txBody>
      </p:sp>
      <p:pic>
        <p:nvPicPr>
          <p:cNvPr id="8" name="Picture 7">
            <a:extLst>
              <a:ext uri="{FF2B5EF4-FFF2-40B4-BE49-F238E27FC236}">
                <a16:creationId xmlns:a16="http://schemas.microsoft.com/office/drawing/2014/main" id="{8D8EB9AA-90CF-B87B-5522-A40E2598C77D}"/>
              </a:ext>
            </a:extLst>
          </p:cNvPr>
          <p:cNvPicPr>
            <a:picLocks noChangeAspect="1"/>
          </p:cNvPicPr>
          <p:nvPr/>
        </p:nvPicPr>
        <p:blipFill>
          <a:blip r:embed="rId5"/>
          <a:srcRect t="4569"/>
          <a:stretch>
            <a:fillRect/>
          </a:stretch>
        </p:blipFill>
        <p:spPr>
          <a:xfrm>
            <a:off x="3379606" y="1455094"/>
            <a:ext cx="2000529" cy="2109132"/>
          </a:xfrm>
          <a:prstGeom prst="rect">
            <a:avLst/>
          </a:prstGeom>
        </p:spPr>
      </p:pic>
    </p:spTree>
    <p:extLst>
      <p:ext uri="{BB962C8B-B14F-4D97-AF65-F5344CB8AC3E}">
        <p14:creationId xmlns:p14="http://schemas.microsoft.com/office/powerpoint/2010/main" val="123124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0518A-EE46-3F3B-A537-D9841958E9C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822949B-EA2E-78B8-0BAE-F3DD831B3649}"/>
              </a:ext>
            </a:extLst>
          </p:cNvPr>
          <p:cNvSpPr txBox="1"/>
          <p:nvPr/>
        </p:nvSpPr>
        <p:spPr>
          <a:xfrm>
            <a:off x="347198" y="91713"/>
            <a:ext cx="7859869"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u="sng">
                <a:latin typeface="Open Sans"/>
                <a:ea typeface="Calibri"/>
                <a:cs typeface="Calibri"/>
              </a:rPr>
              <a:t>Tonight's Agenda</a:t>
            </a:r>
            <a:endParaRPr lang="en-US" sz="2800">
              <a:latin typeface="Open Sans"/>
              <a:ea typeface="Calibri"/>
              <a:cs typeface="Calibri"/>
            </a:endParaRPr>
          </a:p>
          <a:p>
            <a:pPr algn="ctr"/>
            <a:endParaRPr lang="en-US" sz="1400" b="1" u="sng">
              <a:latin typeface="Open Sans"/>
              <a:ea typeface="Calibri"/>
              <a:cs typeface="Calibri"/>
            </a:endParaRPr>
          </a:p>
          <a:p>
            <a:pPr marL="571500" indent="-571500">
              <a:buFont typeface="Arial"/>
              <a:buChar char="•"/>
            </a:pPr>
            <a:r>
              <a:rPr lang="en-US" sz="2600" b="1">
                <a:latin typeface="Open Sans"/>
                <a:ea typeface="Calibri"/>
                <a:cs typeface="Calibri"/>
              </a:rPr>
              <a:t>Discuss </a:t>
            </a:r>
            <a:r>
              <a:rPr lang="en-US" sz="2600">
                <a:latin typeface="Open Sans"/>
                <a:ea typeface="Calibri"/>
                <a:cs typeface="Calibri"/>
              </a:rPr>
              <a:t>recent events and impact on outreach and gatherings</a:t>
            </a:r>
            <a:br>
              <a:rPr lang="en-US" sz="2600">
                <a:latin typeface="Open Sans"/>
                <a:ea typeface="Calibri"/>
                <a:cs typeface="Calibri"/>
              </a:rPr>
            </a:br>
            <a:endParaRPr lang="en-US" sz="2600">
              <a:latin typeface="Open Sans"/>
              <a:ea typeface="Calibri"/>
              <a:cs typeface="Calibri"/>
            </a:endParaRPr>
          </a:p>
          <a:p>
            <a:pPr marL="571500" indent="-571500">
              <a:buFont typeface="Arial"/>
              <a:buChar char="•"/>
            </a:pPr>
            <a:r>
              <a:rPr lang="en-US" sz="2600" b="1">
                <a:latin typeface="Open Sans"/>
                <a:ea typeface="Calibri"/>
                <a:cs typeface="Calibri"/>
              </a:rPr>
              <a:t>Recap</a:t>
            </a:r>
            <a:r>
              <a:rPr lang="en-US" sz="2600">
                <a:latin typeface="Open Sans"/>
                <a:ea typeface="Calibri"/>
                <a:cs typeface="Calibri"/>
              </a:rPr>
              <a:t> session 1 and session 2</a:t>
            </a:r>
            <a:br>
              <a:rPr lang="en-US" sz="2600">
                <a:latin typeface="Open Sans"/>
                <a:ea typeface="Calibri"/>
                <a:cs typeface="Calibri"/>
              </a:rPr>
            </a:br>
            <a:endParaRPr lang="en-US" sz="2600">
              <a:latin typeface="Open Sans"/>
              <a:ea typeface="Calibri"/>
              <a:cs typeface="Calibri"/>
            </a:endParaRPr>
          </a:p>
          <a:p>
            <a:pPr marL="571500" indent="-571500">
              <a:buFont typeface="Arial"/>
              <a:buChar char="•"/>
            </a:pPr>
            <a:r>
              <a:rPr lang="en-US" sz="2600" b="1">
                <a:latin typeface="Open Sans"/>
                <a:ea typeface="Calibri"/>
                <a:cs typeface="Calibri"/>
              </a:rPr>
              <a:t>Discuss </a:t>
            </a:r>
            <a:r>
              <a:rPr lang="en-US" sz="2600">
                <a:latin typeface="Open Sans"/>
                <a:ea typeface="Calibri"/>
                <a:cs typeface="Calibri"/>
              </a:rPr>
              <a:t>volunteer engagement and retention</a:t>
            </a:r>
          </a:p>
          <a:p>
            <a:pPr marL="571500" indent="-571500">
              <a:buFont typeface="Arial"/>
              <a:buChar char="•"/>
            </a:pPr>
            <a:endParaRPr lang="en-US" sz="2600">
              <a:latin typeface="Open Sans"/>
              <a:ea typeface="Calibri"/>
              <a:cs typeface="Calibri"/>
            </a:endParaRPr>
          </a:p>
          <a:p>
            <a:pPr marL="571500" indent="-571500">
              <a:buFont typeface="Arial"/>
              <a:buChar char="•"/>
            </a:pPr>
            <a:r>
              <a:rPr lang="en-US" sz="2600" b="1">
                <a:latin typeface="Open Sans"/>
                <a:ea typeface="Calibri"/>
                <a:cs typeface="Calibri"/>
              </a:rPr>
              <a:t>Skills building: </a:t>
            </a:r>
            <a:r>
              <a:rPr lang="en-US" sz="2600">
                <a:latin typeface="Open Sans"/>
                <a:ea typeface="Calibri"/>
                <a:cs typeface="Calibri"/>
              </a:rPr>
              <a:t>Public Narrative</a:t>
            </a:r>
            <a:br>
              <a:rPr lang="en-US" sz="2600">
                <a:latin typeface="Open Sans"/>
                <a:ea typeface="Calibri"/>
                <a:cs typeface="Calibri"/>
              </a:rPr>
            </a:br>
            <a:endParaRPr lang="en-US" sz="2600">
              <a:latin typeface="Open Sans"/>
              <a:ea typeface="Calibri"/>
              <a:cs typeface="Calibri"/>
            </a:endParaRPr>
          </a:p>
          <a:p>
            <a:pPr marL="571500" indent="-571500">
              <a:buFont typeface="Arial"/>
              <a:buChar char="•"/>
            </a:pPr>
            <a:r>
              <a:rPr lang="en-US" sz="2600" b="1">
                <a:latin typeface="Open Sans"/>
                <a:ea typeface="Calibri"/>
                <a:cs typeface="Calibri"/>
              </a:rPr>
              <a:t>Review </a:t>
            </a:r>
            <a:r>
              <a:rPr lang="en-US" sz="2600">
                <a:latin typeface="Open Sans"/>
                <a:ea typeface="Calibri"/>
                <a:cs typeface="Calibri"/>
              </a:rPr>
              <a:t>resources</a:t>
            </a:r>
            <a:r>
              <a:rPr lang="en-US" sz="2600" b="1">
                <a:latin typeface="Open Sans"/>
                <a:ea typeface="Calibri"/>
                <a:cs typeface="Calibri"/>
              </a:rPr>
              <a:t> </a:t>
            </a:r>
            <a:r>
              <a:rPr lang="en-US" sz="2600">
                <a:latin typeface="Open Sans"/>
                <a:ea typeface="Calibri"/>
                <a:cs typeface="Calibri"/>
              </a:rPr>
              <a:t>and share next steps</a:t>
            </a:r>
            <a:br>
              <a:rPr lang="en-US" sz="2600">
                <a:latin typeface="Open Sans"/>
                <a:ea typeface="Calibri"/>
                <a:cs typeface="Calibri"/>
              </a:rPr>
            </a:br>
            <a:endParaRPr lang="en-US" sz="2600">
              <a:latin typeface="Open Sans"/>
              <a:ea typeface="Calibri"/>
              <a:cs typeface="Calibri"/>
              <a:hlinkClick r:id="rId3"/>
            </a:endParaRPr>
          </a:p>
        </p:txBody>
      </p:sp>
    </p:spTree>
    <p:extLst>
      <p:ext uri="{BB962C8B-B14F-4D97-AF65-F5344CB8AC3E}">
        <p14:creationId xmlns:p14="http://schemas.microsoft.com/office/powerpoint/2010/main" val="216721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D63C3-C9EA-8A6A-1F7C-3FF8FA8730D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6794A90-D0CE-A7B1-968C-B24D83AD66CD}"/>
              </a:ext>
            </a:extLst>
          </p:cNvPr>
          <p:cNvSpPr txBox="1"/>
          <p:nvPr/>
        </p:nvSpPr>
        <p:spPr>
          <a:xfrm>
            <a:off x="309599" y="99233"/>
            <a:ext cx="785986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u="sng">
                <a:latin typeface="Open Sans"/>
                <a:ea typeface="Calibri"/>
                <a:cs typeface="Calibri"/>
              </a:rPr>
              <a:t>Anti-Oppression Values</a:t>
            </a:r>
            <a:endParaRPr lang="en-US"/>
          </a:p>
          <a:p>
            <a:endParaRPr lang="en-US" sz="900" u="sng">
              <a:latin typeface="Open Sans"/>
              <a:ea typeface="Open Sans"/>
              <a:cs typeface="Open Sans"/>
            </a:endParaRPr>
          </a:p>
          <a:p>
            <a:r>
              <a:rPr lang="en-US" sz="1400">
                <a:latin typeface="Open Sans"/>
                <a:ea typeface="Open Sans"/>
                <a:cs typeface="Open Sans"/>
              </a:rPr>
              <a:t>RESULTS is a movement of passionate, committed everyday people. Together we use our voices to influence political decisions that will bring an end to poverty. Poverty cannot end as long as oppression exists.</a:t>
            </a:r>
            <a:endParaRPr lang="en-US" sz="1400">
              <a:latin typeface="Open Sans"/>
              <a:ea typeface="Calibri"/>
              <a:cs typeface="Calibri"/>
            </a:endParaRPr>
          </a:p>
          <a:p>
            <a:endParaRPr lang="en-US" sz="1400">
              <a:latin typeface="Open Sans"/>
              <a:ea typeface="Open Sans"/>
              <a:cs typeface="Open Sans"/>
            </a:endParaRPr>
          </a:p>
          <a:p>
            <a:r>
              <a:rPr lang="en-US" sz="1400">
                <a:latin typeface="Open Sans"/>
                <a:ea typeface="Open Sans"/>
                <a:cs typeface="Open Sans"/>
              </a:rPr>
              <a:t>We commit to opposing all forms of oppression, including ableism, ageism, biphobia, classism, colonialism, homophobia, racism, religious discrimination, sexism, transphobia,</a:t>
            </a:r>
            <a:br>
              <a:rPr lang="en-US" sz="1400">
                <a:latin typeface="Open Sans"/>
                <a:ea typeface="Open Sans"/>
                <a:cs typeface="Open Sans"/>
              </a:rPr>
            </a:br>
            <a:r>
              <a:rPr lang="en-US" sz="1400">
                <a:latin typeface="Open Sans"/>
                <a:ea typeface="Open Sans"/>
                <a:cs typeface="Open Sans"/>
              </a:rPr>
              <a:t>white saviorism, and xenophobia.</a:t>
            </a:r>
          </a:p>
          <a:p>
            <a:endParaRPr lang="en-US" sz="1400">
              <a:latin typeface="Open Sans"/>
              <a:ea typeface="Open Sans"/>
              <a:cs typeface="Open Sans"/>
            </a:endParaRPr>
          </a:p>
          <a:p>
            <a:r>
              <a:rPr lang="en-US" sz="1400">
                <a:latin typeface="Open Sans"/>
                <a:ea typeface="Open Sans"/>
                <a:cs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lang="en-US" sz="1400">
              <a:latin typeface="Open Sans"/>
              <a:ea typeface="Calibri"/>
              <a:cs typeface="Calibri"/>
            </a:endParaRPr>
          </a:p>
          <a:p>
            <a:endParaRPr lang="en-US" sz="1400">
              <a:latin typeface="Open Sans"/>
              <a:ea typeface="Open Sans"/>
              <a:cs typeface="Open Sans"/>
            </a:endParaRPr>
          </a:p>
          <a:p>
            <a:r>
              <a:rPr lang="en-US" sz="1400">
                <a:latin typeface="Open Sans"/>
                <a:ea typeface="Open Sans"/>
                <a:cs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400">
              <a:latin typeface="Open Sans"/>
              <a:ea typeface="Calibri"/>
              <a:cs typeface="Calibri"/>
            </a:endParaRPr>
          </a:p>
          <a:p>
            <a:endParaRPr lang="en-US" sz="1400">
              <a:latin typeface="Open Sans"/>
              <a:ea typeface="Open Sans"/>
              <a:cs typeface="Open Sans"/>
            </a:endParaRPr>
          </a:p>
          <a:p>
            <a:r>
              <a:rPr lang="en-US" sz="1400">
                <a:latin typeface="Open Sans"/>
                <a:ea typeface="Open Sans"/>
                <a:cs typeface="Open Sans"/>
              </a:rPr>
              <a:t>There are no saviors — only partners, advocates, and allies. We agree to help make the RESULTS movement a respectful, inclusive space.</a:t>
            </a:r>
            <a:endParaRPr lang="en-US" sz="1400">
              <a:latin typeface="Open Sans"/>
              <a:ea typeface="Calibri"/>
              <a:cs typeface="Calibri"/>
            </a:endParaRPr>
          </a:p>
          <a:p>
            <a:pPr algn="ctr"/>
            <a:endParaRPr lang="en-US" sz="1400" b="1">
              <a:latin typeface="Open Sans"/>
              <a:ea typeface="Calibri"/>
              <a:cs typeface="Calibri"/>
            </a:endParaRPr>
          </a:p>
        </p:txBody>
      </p:sp>
    </p:spTree>
    <p:extLst>
      <p:ext uri="{BB962C8B-B14F-4D97-AF65-F5344CB8AC3E}">
        <p14:creationId xmlns:p14="http://schemas.microsoft.com/office/powerpoint/2010/main" val="71122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BACB8-2EB9-D39A-4822-BA1BE476D50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32A6D42-8830-7881-2E00-C6FE2243B187}"/>
              </a:ext>
            </a:extLst>
          </p:cNvPr>
          <p:cNvSpPr txBox="1"/>
          <p:nvPr/>
        </p:nvSpPr>
        <p:spPr>
          <a:xfrm>
            <a:off x="347198" y="91713"/>
            <a:ext cx="7859869"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u="sng">
                <a:latin typeface="Open Sans"/>
                <a:ea typeface="Calibri"/>
                <a:cs typeface="Calibri"/>
              </a:rPr>
              <a:t>In-Person Event Safety</a:t>
            </a:r>
            <a:endParaRPr lang="en-US" sz="2800">
              <a:latin typeface="Open Sans"/>
              <a:ea typeface="Calibri"/>
              <a:cs typeface="Calibri"/>
            </a:endParaRPr>
          </a:p>
          <a:p>
            <a:pPr algn="ctr"/>
            <a:endParaRPr lang="en-US" sz="1400" b="1" u="sng">
              <a:latin typeface="Open Sans"/>
              <a:ea typeface="Calibri"/>
              <a:cs typeface="Calibri"/>
            </a:endParaRPr>
          </a:p>
          <a:p>
            <a:pPr marL="571500" indent="-571500">
              <a:buFont typeface="Arial"/>
              <a:buChar char="•"/>
            </a:pPr>
            <a:r>
              <a:rPr lang="en-US" sz="2600">
                <a:latin typeface="Open Sans"/>
                <a:ea typeface="Calibri"/>
                <a:cs typeface="Calibri"/>
              </a:rPr>
              <a:t>Lean into relational organizing strengths</a:t>
            </a:r>
          </a:p>
          <a:p>
            <a:endParaRPr lang="en-US" sz="2600">
              <a:latin typeface="Open Sans"/>
              <a:ea typeface="Calibri"/>
              <a:cs typeface="Calibri"/>
            </a:endParaRPr>
          </a:p>
          <a:p>
            <a:pPr marL="571500" indent="-571500">
              <a:buFont typeface="Arial"/>
              <a:buChar char="•"/>
            </a:pPr>
            <a:r>
              <a:rPr lang="en-US" sz="2600">
                <a:latin typeface="Open Sans"/>
                <a:ea typeface="Calibri"/>
                <a:cs typeface="Calibri"/>
              </a:rPr>
              <a:t>Screen/register all event participants</a:t>
            </a:r>
          </a:p>
          <a:p>
            <a:endParaRPr lang="en-US" sz="2600" b="1">
              <a:latin typeface="Open Sans"/>
              <a:ea typeface="Calibri"/>
              <a:cs typeface="Calibri"/>
            </a:endParaRPr>
          </a:p>
          <a:p>
            <a:pPr marL="571500" indent="-571500">
              <a:buFont typeface="Arial"/>
              <a:buChar char="•"/>
            </a:pPr>
            <a:r>
              <a:rPr lang="en-US" sz="2600">
                <a:latin typeface="Open Sans"/>
                <a:ea typeface="Calibri"/>
                <a:cs typeface="Calibri"/>
              </a:rPr>
              <a:t>Continue to schedule 1:1's with new volunteers and warm leads</a:t>
            </a:r>
            <a:endParaRPr lang="en-US"/>
          </a:p>
          <a:p>
            <a:pPr marL="571500" indent="-571500">
              <a:buFont typeface="Arial"/>
              <a:buChar char="•"/>
            </a:pPr>
            <a:endParaRPr lang="en-US" sz="2600">
              <a:latin typeface="Open Sans"/>
              <a:ea typeface="Calibri"/>
              <a:cs typeface="Calibri"/>
            </a:endParaRPr>
          </a:p>
          <a:p>
            <a:pPr marL="571500" indent="-571500">
              <a:buFont typeface="Arial"/>
              <a:buChar char="•"/>
            </a:pPr>
            <a:r>
              <a:rPr lang="en-US" sz="2600">
                <a:latin typeface="Open Sans"/>
                <a:ea typeface="Calibri"/>
                <a:cs typeface="Calibri"/>
              </a:rPr>
              <a:t>Get creative with virtual event alternatives</a:t>
            </a:r>
          </a:p>
          <a:p>
            <a:pPr marL="571500" indent="-571500">
              <a:buFont typeface="Arial"/>
              <a:buChar char="•"/>
            </a:pPr>
            <a:endParaRPr lang="en-US" sz="2600">
              <a:latin typeface="Open Sans"/>
              <a:ea typeface="Calibri"/>
              <a:cs typeface="Calibri"/>
            </a:endParaRPr>
          </a:p>
          <a:p>
            <a:pPr marL="571500" indent="-571500">
              <a:buFont typeface="Arial"/>
              <a:buChar char="•"/>
            </a:pPr>
            <a:r>
              <a:rPr lang="en-US" sz="2600">
                <a:latin typeface="Open Sans"/>
                <a:ea typeface="Calibri"/>
                <a:cs typeface="Calibri"/>
              </a:rPr>
              <a:t>Touch base with RCs and RESULTS staff</a:t>
            </a:r>
            <a:endParaRPr lang="en-US" sz="2600">
              <a:latin typeface="Open Sans"/>
              <a:ea typeface="Calibri"/>
              <a:cs typeface="Calibri"/>
              <a:hlinkClick r:id="" action="ppaction://noaction"/>
            </a:endParaRPr>
          </a:p>
        </p:txBody>
      </p:sp>
    </p:spTree>
    <p:extLst>
      <p:ext uri="{BB962C8B-B14F-4D97-AF65-F5344CB8AC3E}">
        <p14:creationId xmlns:p14="http://schemas.microsoft.com/office/powerpoint/2010/main" val="706768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77242-0DC0-3013-F8A4-71D796E35CF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2A10706-E2F0-1EFB-6A35-90E628770968}"/>
              </a:ext>
            </a:extLst>
          </p:cNvPr>
          <p:cNvSpPr txBox="1"/>
          <p:nvPr/>
        </p:nvSpPr>
        <p:spPr>
          <a:xfrm>
            <a:off x="2581156" y="1100154"/>
            <a:ext cx="7859869"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latin typeface="Open Sans"/>
                <a:ea typeface="Calibri"/>
                <a:cs typeface="Calibri"/>
              </a:rPr>
              <a:t>Session 1 (March): </a:t>
            </a:r>
            <a:br>
              <a:rPr lang="en-US" sz="2600" b="1">
                <a:latin typeface="Open Sans"/>
                <a:ea typeface="Calibri"/>
                <a:cs typeface="Calibri"/>
              </a:rPr>
            </a:br>
            <a:r>
              <a:rPr lang="en-US" sz="2600" b="1">
                <a:latin typeface="Open Sans"/>
                <a:ea typeface="Calibri"/>
                <a:cs typeface="Calibri"/>
              </a:rPr>
              <a:t>Community &amp; Partnership Mapping</a:t>
            </a:r>
            <a:br>
              <a:rPr lang="en-US" sz="2600" b="1">
                <a:latin typeface="Open Sans"/>
                <a:ea typeface="Calibri"/>
                <a:cs typeface="Calibri"/>
              </a:rPr>
            </a:br>
            <a:endParaRPr lang="en-US" sz="2600" b="1">
              <a:latin typeface="Open Sans"/>
              <a:ea typeface="Calibri"/>
              <a:cs typeface="Calibri"/>
            </a:endParaRPr>
          </a:p>
          <a:p>
            <a:br>
              <a:rPr lang="en-US" sz="2600" b="1">
                <a:latin typeface="Open Sans"/>
                <a:ea typeface="Calibri"/>
                <a:cs typeface="Calibri"/>
              </a:rPr>
            </a:br>
            <a:endParaRPr lang="en-US" sz="2600" b="1">
              <a:latin typeface="Open Sans"/>
              <a:ea typeface="Calibri"/>
              <a:cs typeface="Calibri"/>
            </a:endParaRPr>
          </a:p>
          <a:p>
            <a:r>
              <a:rPr lang="en-US" sz="2600" b="1">
                <a:latin typeface="Open Sans"/>
                <a:ea typeface="Calibri"/>
                <a:cs typeface="Calibri"/>
              </a:rPr>
              <a:t>Session 2 (June): </a:t>
            </a:r>
            <a:br>
              <a:rPr lang="en-US" sz="2600" b="1">
                <a:latin typeface="Open Sans"/>
                <a:ea typeface="Calibri"/>
                <a:cs typeface="Calibri"/>
              </a:rPr>
            </a:br>
            <a:r>
              <a:rPr lang="en-US" sz="2600" b="1">
                <a:latin typeface="Open Sans"/>
                <a:ea typeface="Calibri"/>
                <a:cs typeface="Calibri"/>
              </a:rPr>
              <a:t>Effective one–on-one conversations</a:t>
            </a:r>
            <a:r>
              <a:rPr lang="en-US" sz="2600">
                <a:latin typeface="Open Sans"/>
                <a:ea typeface="Calibri"/>
                <a:cs typeface="Calibri"/>
              </a:rPr>
              <a:t> </a:t>
            </a:r>
            <a:br>
              <a:rPr lang="en-US" sz="2600">
                <a:latin typeface="Open Sans"/>
                <a:ea typeface="Calibri"/>
                <a:cs typeface="Calibri"/>
              </a:rPr>
            </a:br>
            <a:endParaRPr lang="en-US" sz="2600">
              <a:latin typeface="Open Sans"/>
              <a:ea typeface="Calibri"/>
              <a:cs typeface="Calibri"/>
              <a:hlinkClick r:id="rId3"/>
            </a:endParaRPr>
          </a:p>
        </p:txBody>
      </p:sp>
      <p:pic>
        <p:nvPicPr>
          <p:cNvPr id="3" name="Graphic 2" descr="Map with pin with solid fill">
            <a:extLst>
              <a:ext uri="{FF2B5EF4-FFF2-40B4-BE49-F238E27FC236}">
                <a16:creationId xmlns:a16="http://schemas.microsoft.com/office/drawing/2014/main" id="{77268155-8602-4FC4-BEA4-D93B51ED08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478" y="621393"/>
            <a:ext cx="1673678" cy="1673678"/>
          </a:xfrm>
          <a:prstGeom prst="rect">
            <a:avLst/>
          </a:prstGeom>
        </p:spPr>
      </p:pic>
      <p:pic>
        <p:nvPicPr>
          <p:cNvPr id="10" name="Graphic 9" descr="Chat with solid fill">
            <a:extLst>
              <a:ext uri="{FF2B5EF4-FFF2-40B4-BE49-F238E27FC236}">
                <a16:creationId xmlns:a16="http://schemas.microsoft.com/office/drawing/2014/main" id="{260EB59C-6737-35E9-CFC4-41EA0A4FA7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3773" y="2659152"/>
            <a:ext cx="1523093" cy="1523093"/>
          </a:xfrm>
          <a:prstGeom prst="rect">
            <a:avLst/>
          </a:prstGeom>
        </p:spPr>
      </p:pic>
    </p:spTree>
    <p:extLst>
      <p:ext uri="{BB962C8B-B14F-4D97-AF65-F5344CB8AC3E}">
        <p14:creationId xmlns:p14="http://schemas.microsoft.com/office/powerpoint/2010/main" val="1490861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5E3910-8BBA-4013-BBFF-B2D7021969D3}"/>
              </a:ext>
            </a:extLst>
          </p:cNvPr>
          <p:cNvSpPr>
            <a:spLocks noGrp="1"/>
          </p:cNvSpPr>
          <p:nvPr>
            <p:ph type="title"/>
          </p:nvPr>
        </p:nvSpPr>
        <p:spPr>
          <a:xfrm>
            <a:off x="74428" y="1807534"/>
            <a:ext cx="9069572" cy="1796902"/>
          </a:xfrm>
        </p:spPr>
        <p:txBody>
          <a:bodyPr>
            <a:normAutofit fontScale="90000"/>
          </a:bodyPr>
          <a:lstStyle/>
          <a:p>
            <a:r>
              <a:rPr lang="en-US" b="1">
                <a:latin typeface="Open Sans" panose="020B0606030504020204" pitchFamily="34" charset="0"/>
                <a:ea typeface="Open Sans" panose="020B0606030504020204" pitchFamily="34" charset="0"/>
                <a:cs typeface="Open Sans" panose="020B0606030504020204" pitchFamily="34" charset="0"/>
              </a:rPr>
              <a:t>Discussion: </a:t>
            </a:r>
            <a:br>
              <a:rPr lang="en-US" b="1">
                <a:latin typeface="Open Sans" panose="020B0606030504020204" pitchFamily="34" charset="0"/>
                <a:ea typeface="Open Sans" panose="020B0606030504020204" pitchFamily="34" charset="0"/>
                <a:cs typeface="Open Sans" panose="020B0606030504020204" pitchFamily="34" charset="0"/>
              </a:rPr>
            </a:br>
            <a:r>
              <a:rPr lang="en-US" b="1">
                <a:latin typeface="Open Sans" panose="020B0606030504020204" pitchFamily="34" charset="0"/>
                <a:ea typeface="Open Sans" panose="020B0606030504020204" pitchFamily="34" charset="0"/>
                <a:cs typeface="Open Sans" panose="020B0606030504020204" pitchFamily="34" charset="0"/>
              </a:rPr>
              <a:t>Volunteer Engagement &amp; Retention</a:t>
            </a:r>
            <a:br>
              <a:rPr lang="en-US" b="1">
                <a:latin typeface="Open Sans" panose="020B0606030504020204" pitchFamily="34" charset="0"/>
                <a:ea typeface="Open Sans" panose="020B0606030504020204" pitchFamily="34" charset="0"/>
                <a:cs typeface="Open Sans" panose="020B0606030504020204" pitchFamily="34" charset="0"/>
              </a:rPr>
            </a:br>
            <a:br>
              <a:rPr lang="en-US" b="1">
                <a:latin typeface="Open Sans" panose="020B0606030504020204" pitchFamily="34" charset="0"/>
                <a:ea typeface="Open Sans" panose="020B0606030504020204" pitchFamily="34" charset="0"/>
                <a:cs typeface="Open Sans" panose="020B0606030504020204" pitchFamily="34" charset="0"/>
              </a:rPr>
            </a:br>
            <a:endParaRPr lang="en-US"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6140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19B69-559C-B6D8-E729-8394B7F4CE8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FB9049D-8CDE-E77D-4ED5-DF620928FA30}"/>
              </a:ext>
            </a:extLst>
          </p:cNvPr>
          <p:cNvSpPr>
            <a:spLocks noGrp="1"/>
          </p:cNvSpPr>
          <p:nvPr>
            <p:ph type="title"/>
          </p:nvPr>
        </p:nvSpPr>
        <p:spPr>
          <a:xfrm>
            <a:off x="156072" y="2754591"/>
            <a:ext cx="9069572" cy="1796902"/>
          </a:xfrm>
        </p:spPr>
        <p:txBody>
          <a:bodyPr>
            <a:noAutofit/>
          </a:bodyPr>
          <a:lstStyle/>
          <a:p>
            <a:pPr algn="l"/>
            <a:r>
              <a:rPr lang="en-US" sz="2800">
                <a:latin typeface="Open Sans" panose="020B0606030504020204" pitchFamily="34" charset="0"/>
                <a:ea typeface="Open Sans" panose="020B0606030504020204" pitchFamily="34" charset="0"/>
                <a:cs typeface="Open Sans" panose="020B0606030504020204" pitchFamily="34" charset="0"/>
              </a:rPr>
              <a:t>1. Introductions  (share the group you’re in, how long you’ve been in RESULTS, etc.)</a:t>
            </a:r>
            <a:br>
              <a:rPr lang="en-US" sz="2800">
                <a:latin typeface="Open Sans" panose="020B0606030504020204" pitchFamily="34" charset="0"/>
                <a:ea typeface="Open Sans" panose="020B0606030504020204" pitchFamily="34" charset="0"/>
                <a:cs typeface="Open Sans" panose="020B0606030504020204" pitchFamily="34" charset="0"/>
              </a:rPr>
            </a:br>
            <a:br>
              <a:rPr lang="en-US" sz="2800">
                <a:latin typeface="Open Sans" panose="020B0606030504020204" pitchFamily="34" charset="0"/>
                <a:ea typeface="Open Sans" panose="020B0606030504020204" pitchFamily="34" charset="0"/>
                <a:cs typeface="Open Sans" panose="020B0606030504020204" pitchFamily="34" charset="0"/>
              </a:rPr>
            </a:br>
            <a:r>
              <a:rPr lang="en-US" sz="2800">
                <a:latin typeface="Open Sans" panose="020B0606030504020204" pitchFamily="34" charset="0"/>
                <a:ea typeface="Open Sans" panose="020B0606030504020204" pitchFamily="34" charset="0"/>
                <a:cs typeface="Open Sans" panose="020B0606030504020204" pitchFamily="34" charset="0"/>
              </a:rPr>
              <a:t>2. Share your affirmative truth - Why are you committed to advocacy? Why does it matter?  </a:t>
            </a:r>
            <a:br>
              <a:rPr lang="en-US" sz="2800">
                <a:latin typeface="Open Sans" panose="020B0606030504020204" pitchFamily="34" charset="0"/>
                <a:ea typeface="Open Sans" panose="020B0606030504020204" pitchFamily="34" charset="0"/>
                <a:cs typeface="Open Sans" panose="020B0606030504020204" pitchFamily="34" charset="0"/>
              </a:rPr>
            </a:br>
            <a:br>
              <a:rPr lang="en-US" sz="2800">
                <a:latin typeface="Open Sans" panose="020B0606030504020204" pitchFamily="34" charset="0"/>
                <a:ea typeface="Open Sans" panose="020B0606030504020204" pitchFamily="34" charset="0"/>
                <a:cs typeface="Open Sans" panose="020B0606030504020204" pitchFamily="34" charset="0"/>
              </a:rPr>
            </a:br>
            <a:r>
              <a:rPr lang="en-US" sz="2800">
                <a:latin typeface="Open Sans" panose="020B0606030504020204" pitchFamily="34" charset="0"/>
                <a:ea typeface="Open Sans" panose="020B0606030504020204" pitchFamily="34" charset="0"/>
                <a:cs typeface="Open Sans" panose="020B0606030504020204" pitchFamily="34" charset="0"/>
              </a:rPr>
              <a:t>3. How does your group culture reflect your affirmative truth?  </a:t>
            </a:r>
            <a:br>
              <a:rPr lang="en-US" sz="2800"/>
            </a:br>
            <a:br>
              <a:rPr lang="en-US" sz="2800" b="1">
                <a:latin typeface="Open Sans" panose="020B0606030504020204" pitchFamily="34" charset="0"/>
                <a:ea typeface="Open Sans" panose="020B0606030504020204" pitchFamily="34" charset="0"/>
                <a:cs typeface="Open Sans" panose="020B0606030504020204" pitchFamily="34" charset="0"/>
              </a:rPr>
            </a:br>
            <a:br>
              <a:rPr lang="en-US" sz="2800" b="1">
                <a:latin typeface="Open Sans" panose="020B0606030504020204" pitchFamily="34" charset="0"/>
                <a:ea typeface="Open Sans" panose="020B0606030504020204" pitchFamily="34" charset="0"/>
                <a:cs typeface="Open Sans" panose="020B0606030504020204" pitchFamily="34" charset="0"/>
              </a:rPr>
            </a:br>
            <a:endParaRPr lang="en-US" sz="2800" b="1">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4CFB6D68-3620-007D-7452-867E2AE72320}"/>
              </a:ext>
            </a:extLst>
          </p:cNvPr>
          <p:cNvSpPr txBox="1"/>
          <p:nvPr/>
        </p:nvSpPr>
        <p:spPr>
          <a:xfrm>
            <a:off x="2220687" y="367394"/>
            <a:ext cx="4765215" cy="646331"/>
          </a:xfrm>
          <a:prstGeom prst="rect">
            <a:avLst/>
          </a:prstGeom>
          <a:noFill/>
        </p:spPr>
        <p:txBody>
          <a:bodyPr wrap="none" rtlCol="0">
            <a:spAutoFit/>
          </a:bodyPr>
          <a:lstStyle/>
          <a:p>
            <a:r>
              <a:rPr lang="en-US" sz="3600" b="1">
                <a:latin typeface="Open Sans" panose="020B0606030504020204" pitchFamily="34" charset="0"/>
                <a:ea typeface="Open Sans" panose="020B0606030504020204" pitchFamily="34" charset="0"/>
                <a:cs typeface="Open Sans" panose="020B0606030504020204" pitchFamily="34" charset="0"/>
              </a:rPr>
              <a:t>Breakout Questions</a:t>
            </a:r>
            <a:endParaRPr lang="en-US" sz="3600"/>
          </a:p>
        </p:txBody>
      </p:sp>
    </p:spTree>
    <p:extLst>
      <p:ext uri="{BB962C8B-B14F-4D97-AF65-F5344CB8AC3E}">
        <p14:creationId xmlns:p14="http://schemas.microsoft.com/office/powerpoint/2010/main" val="37641835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86E97C4478C64296CB54CBD262A696" ma:contentTypeVersion="12" ma:contentTypeDescription="Create a new document." ma:contentTypeScope="" ma:versionID="b93343e445889c20f982579cabfd1fb9">
  <xsd:schema xmlns:xsd="http://www.w3.org/2001/XMLSchema" xmlns:xs="http://www.w3.org/2001/XMLSchema" xmlns:p="http://schemas.microsoft.com/office/2006/metadata/properties" xmlns:ns2="ab3ae46a-59fb-4e23-90f7-b622544884d2" xmlns:ns3="e678df6b-9e7d-47a0-94a4-e1eb04841a33" targetNamespace="http://schemas.microsoft.com/office/2006/metadata/properties" ma:root="true" ma:fieldsID="4db215b339a118b612fc97530baa1b54" ns2:_="" ns3:_="">
    <xsd:import namespace="ab3ae46a-59fb-4e23-90f7-b622544884d2"/>
    <xsd:import namespace="e678df6b-9e7d-47a0-94a4-e1eb04841a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ae46a-59fb-4e23-90f7-b62254488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78df6b-9e7d-47a0-94a4-e1eb04841a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b8be421-f39a-42f2-b27c-7d148e3b3901}" ma:internalName="TaxCatchAll" ma:showField="CatchAllData" ma:web="e678df6b-9e7d-47a0-94a4-e1eb04841a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678df6b-9e7d-47a0-94a4-e1eb04841a33" xsi:nil="true"/>
    <lcf76f155ced4ddcb4097134ff3c332f xmlns="ab3ae46a-59fb-4e23-90f7-b622544884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2.xml><?xml version="1.0" encoding="utf-8"?>
<ds:datastoreItem xmlns:ds="http://schemas.openxmlformats.org/officeDocument/2006/customXml" ds:itemID="{8D050F10-D531-4C5C-9202-6B9244FB9B48}">
  <ds:schemaRefs>
    <ds:schemaRef ds:uri="ab3ae46a-59fb-4e23-90f7-b622544884d2"/>
    <ds:schemaRef ds:uri="e678df6b-9e7d-47a0-94a4-e1eb04841a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9959BF8-6FB4-40AF-AF38-2D057E67A497}">
  <ds:schemaRefs>
    <ds:schemaRef ds:uri="e678df6b-9e7d-47a0-94a4-e1eb04841a33"/>
    <ds:schemaRef ds:uri="http://www.w3.org/XML/1998/namespace"/>
    <ds:schemaRef ds:uri="http://purl.org/dc/dcmitype/"/>
    <ds:schemaRef ds:uri="ab3ae46a-59fb-4e23-90f7-b622544884d2"/>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1590</Words>
  <Application>Microsoft Office PowerPoint</Application>
  <PresentationFormat>On-screen Show (16:9)</PresentationFormat>
  <Paragraphs>155</Paragraphs>
  <Slides>27</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Courier New</vt:lpstr>
      <vt:lpstr>Open Sans</vt:lpstr>
      <vt:lpstr>Wingdings</vt:lpstr>
      <vt:lpstr>Custom Design</vt:lpstr>
      <vt:lpstr>Office Theme</vt:lpstr>
      <vt:lpstr>PowerPoint Presentation</vt:lpstr>
      <vt:lpstr>PowerPoint Presentation</vt:lpstr>
      <vt:lpstr>Introducing the team!</vt:lpstr>
      <vt:lpstr>PowerPoint Presentation</vt:lpstr>
      <vt:lpstr>PowerPoint Presentation</vt:lpstr>
      <vt:lpstr>PowerPoint Presentation</vt:lpstr>
      <vt:lpstr>PowerPoint Presentation</vt:lpstr>
      <vt:lpstr>Discussion:  Volunteer Engagement &amp; Retention  </vt:lpstr>
      <vt:lpstr>1. Introductions  (share the group you’re in, how long you’ve been in RESULTS, etc.)  2. Share your affirmative truth - Why are you committed to advocacy? Why does it matter?    3. How does your group culture reflect your affirmative truth?     </vt:lpstr>
      <vt:lpstr>Time to breakout!</vt:lpstr>
      <vt:lpstr>Skills Building:  It starts with YOU!  What is your story?  </vt:lpstr>
      <vt:lpstr>Your Public Narrative</vt:lpstr>
      <vt:lpstr>Values   Emotion  Action </vt:lpstr>
      <vt:lpstr>Telling YOUR story to create change  - Why you joined RESULTS   - Why someone you know joined you and took action - Why your group took action and how it made you feel </vt:lpstr>
      <vt:lpstr>What makes a good story:  - Challenge - Choice - Outcome</vt:lpstr>
      <vt:lpstr>Start drafting your story…</vt:lpstr>
      <vt:lpstr>Format your story</vt:lpstr>
      <vt:lpstr>Story of Us &amp; Now   Group Culture?</vt:lpstr>
      <vt:lpstr>Next steps</vt:lpstr>
      <vt:lpstr>Tracking and Follow-up: An Essential Next Step  </vt:lpstr>
      <vt:lpstr>Tips</vt:lpstr>
      <vt:lpstr>Resources</vt:lpstr>
      <vt:lpstr>Need additional support outreach &amp; community engagement?  Contact us!</vt:lpstr>
      <vt:lpstr>Additional Outreach Resources:</vt:lpstr>
      <vt:lpstr> Final Outreach Gathering of 2025 December 11 @ 8pm ET</vt:lpstr>
      <vt:lpstr>PowerPoint Presentation</vt:lpstr>
      <vt:lpstr>Closing</vt:lpstr>
    </vt:vector>
  </TitlesOfParts>
  <Company>RESULTS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Lash</dc:creator>
  <cp:lastModifiedBy>Karyne Bury</cp:lastModifiedBy>
  <cp:revision>2</cp:revision>
  <dcterms:created xsi:type="dcterms:W3CDTF">2019-10-01T16:09:08Z</dcterms:created>
  <dcterms:modified xsi:type="dcterms:W3CDTF">2025-09-26T17:04:20Z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0x0101009786E97C4478C64296CB54CBD262A696</vt:lpwstr>
  </property>
  <property fmtid="{D5CDD505-2E9C-101B-9397-08002B2CF9AE}" pid="3" name="MediaServiceImageTags">
    <vt:lpwstr/>
  </property>
</Properties>
</file>