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1" r:id="rId4"/>
    <p:sldMasterId id="2147483648" r:id="rId5"/>
  </p:sldMasterIdLst>
  <p:notesMasterIdLst>
    <p:notesMasterId r:id="rId44"/>
  </p:notesMasterIdLst>
  <p:sldIdLst>
    <p:sldId id="277" r:id="rId6"/>
    <p:sldId id="1753" r:id="rId7"/>
    <p:sldId id="1760" r:id="rId8"/>
    <p:sldId id="1761" r:id="rId9"/>
    <p:sldId id="1762" r:id="rId10"/>
    <p:sldId id="1738" r:id="rId11"/>
    <p:sldId id="1757" r:id="rId12"/>
    <p:sldId id="1767" r:id="rId13"/>
    <p:sldId id="1763" r:id="rId14"/>
    <p:sldId id="1739" r:id="rId15"/>
    <p:sldId id="1740" r:id="rId16"/>
    <p:sldId id="1741" r:id="rId17"/>
    <p:sldId id="1747" r:id="rId18"/>
    <p:sldId id="314" r:id="rId19"/>
    <p:sldId id="1737" r:id="rId20"/>
    <p:sldId id="1756" r:id="rId21"/>
    <p:sldId id="1758" r:id="rId22"/>
    <p:sldId id="1764" r:id="rId23"/>
    <p:sldId id="1766" r:id="rId24"/>
    <p:sldId id="278" r:id="rId25"/>
    <p:sldId id="1765" r:id="rId26"/>
    <p:sldId id="1743" r:id="rId27"/>
    <p:sldId id="1746" r:id="rId28"/>
    <p:sldId id="1748" r:id="rId29"/>
    <p:sldId id="1730" r:id="rId30"/>
    <p:sldId id="1732" r:id="rId31"/>
    <p:sldId id="1733" r:id="rId32"/>
    <p:sldId id="1749" r:id="rId33"/>
    <p:sldId id="284" r:id="rId34"/>
    <p:sldId id="286" r:id="rId35"/>
    <p:sldId id="288" r:id="rId36"/>
    <p:sldId id="299" r:id="rId37"/>
    <p:sldId id="291" r:id="rId38"/>
    <p:sldId id="289" r:id="rId39"/>
    <p:sldId id="300" r:id="rId40"/>
    <p:sldId id="1751" r:id="rId41"/>
    <p:sldId id="1729" r:id="rId42"/>
    <p:sldId id="303" r:id="rId43"/>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aryne Bury" initials="KB" lastIdx="1" clrIdx="0">
    <p:extLst>
      <p:ext uri="{19B8F6BF-5375-455C-9EA6-DF929625EA0E}">
        <p15:presenceInfo xmlns:p15="http://schemas.microsoft.com/office/powerpoint/2012/main" userId="S::kbury@results.org::072c30e2-e547-4e48-929e-426222b99a4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41034"/>
    <a:srgbClr val="95C7C6"/>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2A1E4F1-17DE-45C1-F55A-310461A5F81C}" v="817" dt="2025-06-25T01:42:01.158"/>
    <p1510:client id="{460725C6-07EF-0D8A-5998-383E375096AB}" v="314" dt="2025-06-25T23:32:37.651"/>
    <p1510:client id="{829E0554-4F77-4FA4-92AA-279456F04984}" v="6" dt="2025-06-25T20:31:30.430"/>
    <p1510:client id="{9FBAE907-BE21-CD3A-F16F-9AC54EFBAB11}" v="214" dt="2025-06-25T15:35:53.398"/>
    <p1510:client id="{B34D8502-EB1B-8302-D3E6-656893ACF234}" v="6" dt="2025-06-25T23:59:04.71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0" d="100"/>
          <a:sy n="80" d="100"/>
        </p:scale>
        <p:origin x="880" y="44"/>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viewProps" Target="viewProps.xml"/><Relationship Id="rId50" Type="http://schemas.microsoft.com/office/2015/10/relationships/revisionInfo" Target="revisionInfo.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commentAuthors" Target="commentAuthor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theme" Target="theme/theme1.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presProps" Target="presProps.xml"/><Relationship Id="rId20" Type="http://schemas.openxmlformats.org/officeDocument/2006/relationships/slide" Target="slides/slide15.xml"/><Relationship Id="rId41" Type="http://schemas.openxmlformats.org/officeDocument/2006/relationships/slide" Target="slides/slide36.xml"/><Relationship Id="rId1" Type="http://schemas.openxmlformats.org/officeDocument/2006/relationships/customXml" Target="../customXml/item1.xml"/><Relationship Id="rId6"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C479953-4106-4EC9-857F-522B78E16448}" type="datetimeFigureOut">
              <a:rPr lang="en-US" smtClean="0"/>
              <a:t>6/26/2025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58EA70A-BE10-40B1-A850-11121D77317B}" type="slidenum">
              <a:rPr lang="en-US" smtClean="0"/>
              <a:t>‹#›</a:t>
            </a:fld>
            <a:endParaRPr lang="en-US"/>
          </a:p>
        </p:txBody>
      </p:sp>
    </p:spTree>
    <p:extLst>
      <p:ext uri="{BB962C8B-B14F-4D97-AF65-F5344CB8AC3E}">
        <p14:creationId xmlns:p14="http://schemas.microsoft.com/office/powerpoint/2010/main" val="5977797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results.zoom.us/rec/share/2YKVPyAMiry9zMcEV7Pyw7wMzN1lody1hNPYcrCfK-oQX6hPbEjw_nRxcDOO_oBi.Y2A65UXWegD8WXja?startTime=1714763044000"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results.zoom.us/rec/share/2YKVPyAMiry9zMcEV7Pyw7wMzN1lody1hNPYcrCfK-oQX6hPbEjw_nRxcDOO_oBi.Y2A65UXWegD8WXja?startTime=1714764483000"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results.zoom.us/rec/share/2YKVPyAMiry9zMcEV7Pyw7wMzN1lody1hNPYcrCfK-oQX6hPbEjw_nRxcDOO_oBi.Y2A65UXWegD8WXja?startTime=1714763647000"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results.org/wp-content/uploads/Community-Partnership-Mapping.pdf"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results.org/wp-content/uploads/Community-Partnership-Mapping.pdf"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58EA70A-BE10-40B1-A850-11121D77317B}" type="slidenum">
              <a:rPr lang="en-US" smtClean="0"/>
              <a:t>1</a:t>
            </a:fld>
            <a:endParaRPr lang="en-US"/>
          </a:p>
        </p:txBody>
      </p:sp>
    </p:spTree>
    <p:extLst>
      <p:ext uri="{BB962C8B-B14F-4D97-AF65-F5344CB8AC3E}">
        <p14:creationId xmlns:p14="http://schemas.microsoft.com/office/powerpoint/2010/main" val="20242596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158EA70A-BE10-40B1-A850-11121D77317B}" type="slidenum">
              <a:rPr lang="en-US" smtClean="0"/>
              <a:t>13</a:t>
            </a:fld>
            <a:endParaRPr lang="en-US"/>
          </a:p>
        </p:txBody>
      </p:sp>
    </p:spTree>
    <p:extLst>
      <p:ext uri="{BB962C8B-B14F-4D97-AF65-F5344CB8AC3E}">
        <p14:creationId xmlns:p14="http://schemas.microsoft.com/office/powerpoint/2010/main" val="33447678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0"/>
              </a:spcAft>
              <a:buFont typeface="+mj-lt"/>
              <a:buAutoNum type="arabicParenR"/>
            </a:pPr>
            <a:r>
              <a:rPr lang="en-US" sz="1100">
                <a:effectLst/>
                <a:latin typeface="Open Sans" panose="020B0606030504020204" pitchFamily="34" charset="0"/>
                <a:ea typeface="Calibri" panose="020F0502020204030204" pitchFamily="34" charset="0"/>
                <a:cs typeface="Times New Roman" panose="02020603050405020304" pitchFamily="18" charset="0"/>
              </a:rPr>
              <a:t>Now, with our balance of time we will break up into breakout rooms to practice these initial conversations.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Font typeface="+mj-lt"/>
              <a:buAutoNum type="alphaLcPeriod"/>
            </a:pPr>
            <a:r>
              <a:rPr lang="en-US" sz="1100">
                <a:effectLst/>
                <a:latin typeface="Open Sans" panose="020B0606030504020204" pitchFamily="34" charset="0"/>
                <a:ea typeface="Calibri" panose="020F0502020204030204" pitchFamily="34" charset="0"/>
                <a:cs typeface="Times New Roman" panose="02020603050405020304" pitchFamily="18" charset="0"/>
              </a:rPr>
              <a:t>Instructions: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pPr marL="1143000" marR="0" lvl="2" indent="-228600">
              <a:lnSpc>
                <a:spcPct val="107000"/>
              </a:lnSpc>
              <a:spcBef>
                <a:spcPts val="0"/>
              </a:spcBef>
              <a:spcAft>
                <a:spcPts val="0"/>
              </a:spcAft>
              <a:buFont typeface="+mj-lt"/>
              <a:buAutoNum type="romanLcPeriod"/>
            </a:pPr>
            <a:r>
              <a:rPr lang="en-US" sz="1100">
                <a:effectLst/>
                <a:latin typeface="Open Sans" panose="020B0606030504020204" pitchFamily="34" charset="0"/>
                <a:ea typeface="Calibri" panose="020F0502020204030204" pitchFamily="34" charset="0"/>
                <a:cs typeface="Times New Roman" panose="02020603050405020304" pitchFamily="18" charset="0"/>
              </a:rPr>
              <a:t>We’re going to break out in pairs, and give enough time for a roleplay where we have 1 RESULTS volunteer, and 1 potential partner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pPr marL="1143000" marR="0" lvl="2" indent="-228600">
              <a:lnSpc>
                <a:spcPct val="107000"/>
              </a:lnSpc>
              <a:spcBef>
                <a:spcPts val="0"/>
              </a:spcBef>
              <a:spcAft>
                <a:spcPts val="0"/>
              </a:spcAft>
              <a:buFont typeface="+mj-lt"/>
              <a:buAutoNum type="romanLcPeriod"/>
            </a:pPr>
            <a:r>
              <a:rPr lang="en-US" sz="1100">
                <a:effectLst/>
                <a:latin typeface="Open Sans" panose="020B0606030504020204" pitchFamily="34" charset="0"/>
                <a:ea typeface="Calibri" panose="020F0502020204030204" pitchFamily="34" charset="0"/>
                <a:cs typeface="Times New Roman" panose="02020603050405020304" pitchFamily="18" charset="0"/>
              </a:rPr>
              <a:t>Take note on the 5 steps we talked about earlier,  keep to about 5 mins each round, then switch roles.</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pPr marL="1143000" marR="0" lvl="2" indent="-228600">
              <a:lnSpc>
                <a:spcPct val="107000"/>
              </a:lnSpc>
              <a:spcBef>
                <a:spcPts val="0"/>
              </a:spcBef>
              <a:spcAft>
                <a:spcPts val="0"/>
              </a:spcAft>
              <a:buFont typeface="+mj-lt"/>
              <a:buAutoNum type="romanLcPeriod"/>
            </a:pPr>
            <a:r>
              <a:rPr lang="en-US" sz="1100">
                <a:effectLst/>
                <a:latin typeface="Open Sans" panose="020B0606030504020204" pitchFamily="34" charset="0"/>
                <a:ea typeface="Calibri" panose="020F0502020204030204" pitchFamily="34" charset="0"/>
                <a:cs typeface="Times New Roman" panose="02020603050405020304" pitchFamily="18" charset="0"/>
              </a:rPr>
              <a:t>Don’t always say yes immediately, change it up (although who would say no to joining or partnering with  RESULTS!), but the reality is there could be a variety of responses to an invitation – a “no” can be “not a good fit” or “not yet”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pPr marL="1143000" marR="0" lvl="2" indent="-228600">
              <a:lnSpc>
                <a:spcPct val="107000"/>
              </a:lnSpc>
              <a:spcBef>
                <a:spcPts val="0"/>
              </a:spcBef>
              <a:spcAft>
                <a:spcPts val="800"/>
              </a:spcAft>
              <a:buFont typeface="+mj-lt"/>
              <a:buAutoNum type="romanLcPeriod"/>
            </a:pPr>
            <a:r>
              <a:rPr lang="en-US" sz="1100">
                <a:effectLst/>
                <a:latin typeface="Open Sans" panose="020B0606030504020204" pitchFamily="34" charset="0"/>
                <a:ea typeface="Calibri" panose="020F0502020204030204" pitchFamily="34" charset="0"/>
                <a:cs typeface="Times New Roman" panose="02020603050405020304" pitchFamily="18" charset="0"/>
              </a:rPr>
              <a:t>Take a few mins to debrief, highlight what went well, what maybe not so well, then we will return and read out to the full group – </a:t>
            </a:r>
            <a:r>
              <a:rPr lang="en-US" sz="1100" i="1">
                <a:effectLst/>
                <a:latin typeface="Open Sans" panose="020B0606030504020204" pitchFamily="34" charset="0"/>
                <a:ea typeface="Calibri" panose="020F0502020204030204" pitchFamily="34" charset="0"/>
                <a:cs typeface="Times New Roman" panose="02020603050405020304" pitchFamily="18" charset="0"/>
              </a:rPr>
              <a:t>what was this like? What did you observe?  Do you feel confident in having these conversations with members of your own community/future partners? Why or why not?</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158EA70A-BE10-40B1-A850-11121D77317B}" type="slidenum">
              <a:rPr lang="en-US" smtClean="0"/>
              <a:t>14</a:t>
            </a:fld>
            <a:endParaRPr lang="en-US"/>
          </a:p>
        </p:txBody>
      </p:sp>
    </p:spTree>
    <p:extLst>
      <p:ext uri="{BB962C8B-B14F-4D97-AF65-F5344CB8AC3E}">
        <p14:creationId xmlns:p14="http://schemas.microsoft.com/office/powerpoint/2010/main" val="23961120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158EA70A-BE10-40B1-A850-11121D77317B}" type="slidenum">
              <a:rPr lang="en-US" smtClean="0"/>
              <a:t>15</a:t>
            </a:fld>
            <a:endParaRPr lang="en-US"/>
          </a:p>
        </p:txBody>
      </p:sp>
    </p:spTree>
    <p:extLst>
      <p:ext uri="{BB962C8B-B14F-4D97-AF65-F5344CB8AC3E}">
        <p14:creationId xmlns:p14="http://schemas.microsoft.com/office/powerpoint/2010/main" val="15473053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D6BBC6-FFCE-595B-CADC-35F5F875686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62C9B56-34EE-CB28-9444-F9AE0E03E22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A9C875D-2F0A-2309-3D05-C0281992E6C8}"/>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103BC218-215E-4F46-ACD3-FD71809F0F2D}"/>
              </a:ext>
            </a:extLst>
          </p:cNvPr>
          <p:cNvSpPr>
            <a:spLocks noGrp="1"/>
          </p:cNvSpPr>
          <p:nvPr>
            <p:ph type="sldNum" sz="quarter" idx="5"/>
          </p:nvPr>
        </p:nvSpPr>
        <p:spPr/>
        <p:txBody>
          <a:bodyPr/>
          <a:lstStyle/>
          <a:p>
            <a:fld id="{158EA70A-BE10-40B1-A850-11121D77317B}" type="slidenum">
              <a:rPr lang="en-US" smtClean="0"/>
              <a:t>16</a:t>
            </a:fld>
            <a:endParaRPr lang="en-US"/>
          </a:p>
        </p:txBody>
      </p:sp>
    </p:spTree>
    <p:extLst>
      <p:ext uri="{BB962C8B-B14F-4D97-AF65-F5344CB8AC3E}">
        <p14:creationId xmlns:p14="http://schemas.microsoft.com/office/powerpoint/2010/main" val="29634782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301A25-47B6-B546-21E9-28C1117A5D4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34AE6CA-70F1-E5F5-4DFD-9495EF9156B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EB16E6A-A359-57F7-6EFB-99E4CC35C49B}"/>
              </a:ext>
            </a:extLst>
          </p:cNvPr>
          <p:cNvSpPr>
            <a:spLocks noGrp="1"/>
          </p:cNvSpPr>
          <p:nvPr>
            <p:ph type="body" idx="1"/>
          </p:nvPr>
        </p:nvSpPr>
        <p:spPr/>
        <p:txBody>
          <a:bodyPr/>
          <a:lstStyle/>
          <a:p>
            <a:r>
              <a:rPr lang="en-US" i="1" err="1">
                <a:solidFill>
                  <a:srgbClr val="000000"/>
                </a:solidFill>
                <a:latin typeface="Calibri"/>
                <a:ea typeface="Calibri"/>
                <a:cs typeface="Calibri"/>
              </a:rPr>
              <a:t>Errolyn</a:t>
            </a:r>
            <a:endParaRPr lang="en-US" b="0" i="1" err="1">
              <a:solidFill>
                <a:srgbClr val="000000"/>
              </a:solidFill>
              <a:effectLst/>
              <a:latin typeface="Calibri"/>
              <a:ea typeface="Calibri"/>
              <a:cs typeface="Calibri"/>
            </a:endParaRPr>
          </a:p>
          <a:p>
            <a:endParaRPr lang="en-US" sz="1100">
              <a:latin typeface="Open Sans" panose="020B0606030504020204" pitchFamily="34" charset="0"/>
              <a:ea typeface="Open Sans" panose="020B0606030504020204" pitchFamily="34" charset="0"/>
              <a:cs typeface="Open Sans" panose="020B0606030504020204" pitchFamily="34" charset="0"/>
            </a:endParaRPr>
          </a:p>
          <a:p>
            <a:endParaRPr lang="en-US"/>
          </a:p>
        </p:txBody>
      </p:sp>
      <p:sp>
        <p:nvSpPr>
          <p:cNvPr id="4" name="Slide Number Placeholder 3">
            <a:extLst>
              <a:ext uri="{FF2B5EF4-FFF2-40B4-BE49-F238E27FC236}">
                <a16:creationId xmlns:a16="http://schemas.microsoft.com/office/drawing/2014/main" id="{060B58EE-03FF-E5A4-5C90-AEDFF35C5EF2}"/>
              </a:ext>
            </a:extLst>
          </p:cNvPr>
          <p:cNvSpPr>
            <a:spLocks noGrp="1"/>
          </p:cNvSpPr>
          <p:nvPr>
            <p:ph type="sldNum" sz="quarter" idx="5"/>
          </p:nvPr>
        </p:nvSpPr>
        <p:spPr/>
        <p:txBody>
          <a:bodyPr/>
          <a:lstStyle/>
          <a:p>
            <a:fld id="{158EA70A-BE10-40B1-A850-11121D77317B}" type="slidenum">
              <a:rPr lang="en-US" smtClean="0"/>
              <a:t>17</a:t>
            </a:fld>
            <a:endParaRPr lang="en-US"/>
          </a:p>
        </p:txBody>
      </p:sp>
    </p:spTree>
    <p:extLst>
      <p:ext uri="{BB962C8B-B14F-4D97-AF65-F5344CB8AC3E}">
        <p14:creationId xmlns:p14="http://schemas.microsoft.com/office/powerpoint/2010/main" val="21757055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7A9F4E-40D4-F4FB-8CBE-E39A909141E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2666CB8-C638-BC8E-4BB7-A7DE63D8517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569FB10-2D0E-426D-D26A-ACE2028AC88C}"/>
              </a:ext>
            </a:extLst>
          </p:cNvPr>
          <p:cNvSpPr>
            <a:spLocks noGrp="1"/>
          </p:cNvSpPr>
          <p:nvPr>
            <p:ph type="body" idx="1"/>
          </p:nvPr>
        </p:nvSpPr>
        <p:spPr/>
        <p:txBody>
          <a:bodyPr/>
          <a:lstStyle/>
          <a:p>
            <a:r>
              <a:rPr lang="en-US" i="1" err="1">
                <a:solidFill>
                  <a:srgbClr val="000000"/>
                </a:solidFill>
                <a:latin typeface="Calibri"/>
                <a:ea typeface="Calibri"/>
                <a:cs typeface="Calibri"/>
              </a:rPr>
              <a:t>Errolyn</a:t>
            </a:r>
            <a:endParaRPr lang="en-US" b="0" i="1" err="1">
              <a:solidFill>
                <a:srgbClr val="000000"/>
              </a:solidFill>
              <a:effectLst/>
              <a:latin typeface="Calibri"/>
              <a:ea typeface="Calibri"/>
              <a:cs typeface="Calibri"/>
            </a:endParaRPr>
          </a:p>
          <a:p>
            <a:endParaRPr lang="en-US" sz="1100">
              <a:latin typeface="Open Sans" panose="020B0606030504020204" pitchFamily="34" charset="0"/>
              <a:ea typeface="Open Sans" panose="020B0606030504020204" pitchFamily="34" charset="0"/>
              <a:cs typeface="Open Sans" panose="020B0606030504020204" pitchFamily="34" charset="0"/>
            </a:endParaRPr>
          </a:p>
          <a:p>
            <a:endParaRPr lang="en-US"/>
          </a:p>
        </p:txBody>
      </p:sp>
      <p:sp>
        <p:nvSpPr>
          <p:cNvPr id="4" name="Slide Number Placeholder 3">
            <a:extLst>
              <a:ext uri="{FF2B5EF4-FFF2-40B4-BE49-F238E27FC236}">
                <a16:creationId xmlns:a16="http://schemas.microsoft.com/office/drawing/2014/main" id="{CB56C95B-4402-E345-DFA4-FB92763BEE24}"/>
              </a:ext>
            </a:extLst>
          </p:cNvPr>
          <p:cNvSpPr>
            <a:spLocks noGrp="1"/>
          </p:cNvSpPr>
          <p:nvPr>
            <p:ph type="sldNum" sz="quarter" idx="5"/>
          </p:nvPr>
        </p:nvSpPr>
        <p:spPr/>
        <p:txBody>
          <a:bodyPr/>
          <a:lstStyle/>
          <a:p>
            <a:fld id="{158EA70A-BE10-40B1-A850-11121D77317B}" type="slidenum">
              <a:rPr lang="en-US" smtClean="0"/>
              <a:t>18</a:t>
            </a:fld>
            <a:endParaRPr lang="en-US"/>
          </a:p>
        </p:txBody>
      </p:sp>
    </p:spTree>
    <p:extLst>
      <p:ext uri="{BB962C8B-B14F-4D97-AF65-F5344CB8AC3E}">
        <p14:creationId xmlns:p14="http://schemas.microsoft.com/office/powerpoint/2010/main" val="38533601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9EB3BB-8811-E40A-B062-687C05E74AA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BC33264-20C5-0254-1193-F522FDA3E81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C7E377A-E433-BD86-5245-F51ADA89C4F1}"/>
              </a:ext>
            </a:extLst>
          </p:cNvPr>
          <p:cNvSpPr>
            <a:spLocks noGrp="1"/>
          </p:cNvSpPr>
          <p:nvPr>
            <p:ph type="body" idx="1"/>
          </p:nvPr>
        </p:nvSpPr>
        <p:spPr/>
        <p:txBody>
          <a:bodyPr/>
          <a:lstStyle/>
          <a:p>
            <a:endParaRPr lang="en-US">
              <a:cs typeface="Calibri"/>
            </a:endParaRPr>
          </a:p>
        </p:txBody>
      </p:sp>
      <p:sp>
        <p:nvSpPr>
          <p:cNvPr id="4" name="Slide Number Placeholder 3">
            <a:extLst>
              <a:ext uri="{FF2B5EF4-FFF2-40B4-BE49-F238E27FC236}">
                <a16:creationId xmlns:a16="http://schemas.microsoft.com/office/drawing/2014/main" id="{E74AD19F-DE0D-ED9B-A1DA-8E31B427880F}"/>
              </a:ext>
            </a:extLst>
          </p:cNvPr>
          <p:cNvSpPr>
            <a:spLocks noGrp="1"/>
          </p:cNvSpPr>
          <p:nvPr>
            <p:ph type="sldNum" sz="quarter" idx="5"/>
          </p:nvPr>
        </p:nvSpPr>
        <p:spPr/>
        <p:txBody>
          <a:bodyPr/>
          <a:lstStyle/>
          <a:p>
            <a:fld id="{158EA70A-BE10-40B1-A850-11121D77317B}" type="slidenum">
              <a:rPr lang="en-US" smtClean="0"/>
              <a:t>19</a:t>
            </a:fld>
            <a:endParaRPr lang="en-US"/>
          </a:p>
        </p:txBody>
      </p:sp>
    </p:spTree>
    <p:extLst>
      <p:ext uri="{BB962C8B-B14F-4D97-AF65-F5344CB8AC3E}">
        <p14:creationId xmlns:p14="http://schemas.microsoft.com/office/powerpoint/2010/main" val="29274044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1A4C8D-C2CD-6B73-8646-43584BB168D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DEA5250-2507-9250-EC9C-E7216BFD464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0C5BF30-3AEE-F1CF-CF1D-8AF8E348A92E}"/>
              </a:ext>
            </a:extLst>
          </p:cNvPr>
          <p:cNvSpPr>
            <a:spLocks noGrp="1"/>
          </p:cNvSpPr>
          <p:nvPr>
            <p:ph type="body" idx="1"/>
          </p:nvPr>
        </p:nvSpPr>
        <p:spPr/>
        <p:txBody>
          <a:bodyPr/>
          <a:lstStyle/>
          <a:p>
            <a:pPr marL="228600" marR="0" lvl="0" indent="-228600">
              <a:lnSpc>
                <a:spcPct val="107000"/>
              </a:lnSpc>
              <a:spcBef>
                <a:spcPts val="0"/>
              </a:spcBef>
              <a:spcAft>
                <a:spcPts val="0"/>
              </a:spcAft>
              <a:buFont typeface="+mj-lt"/>
              <a:buAutoNum type="arabicPeriod"/>
            </a:pPr>
            <a:r>
              <a:rPr lang="en-US" sz="1100">
                <a:effectLst/>
                <a:latin typeface="Open Sans" panose="020B0606030504020204" pitchFamily="34" charset="0"/>
                <a:ea typeface="Calibri" panose="020F0502020204030204" pitchFamily="34" charset="0"/>
                <a:cs typeface="Times New Roman" panose="02020603050405020304" pitchFamily="18" charset="0"/>
              </a:rPr>
              <a:t>“Good” convo with a hard ask (8 mins): </a:t>
            </a:r>
            <a:r>
              <a:rPr lang="en-US" sz="1100" u="sng">
                <a:solidFill>
                  <a:srgbClr val="0563C1"/>
                </a:solidFill>
                <a:effectLst/>
                <a:latin typeface="Open Sans" panose="020B0606030504020204" pitchFamily="34" charset="0"/>
                <a:ea typeface="Calibri" panose="020F0502020204030204" pitchFamily="34" charset="0"/>
                <a:cs typeface="Times New Roman" panose="02020603050405020304" pitchFamily="18" charset="0"/>
                <a:hlinkClick r:id="rId3"/>
              </a:rPr>
              <a:t>https://results.zoom.us/rec/share/2YKVPyAMiry9zMcEV7Pyw7wMzN1lody1hNPYcrCfK-oQX6hPbEjw_nRxcDOO_oBi.Y2A65UXWegD8WXja?startTime=1714763044000</a:t>
            </a:r>
            <a:r>
              <a:rPr lang="en-US" sz="1100">
                <a:effectLst/>
                <a:latin typeface="Open Sans" panose="020B0606030504020204" pitchFamily="34" charset="0"/>
                <a:ea typeface="Calibri" panose="020F0502020204030204" pitchFamily="34" charset="0"/>
                <a:cs typeface="Times New Roman" panose="02020603050405020304" pitchFamily="18"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pPr marL="685800" marR="0" lvl="1" indent="-228600">
              <a:lnSpc>
                <a:spcPct val="107000"/>
              </a:lnSpc>
              <a:spcBef>
                <a:spcPts val="0"/>
              </a:spcBef>
              <a:spcAft>
                <a:spcPts val="0"/>
              </a:spcAft>
              <a:buFont typeface="+mj-lt"/>
              <a:buAutoNum type="arabicPeriod"/>
            </a:pPr>
            <a:r>
              <a:rPr lang="en-US" sz="1100" i="1">
                <a:effectLst/>
                <a:latin typeface="Open Sans" panose="020B0606030504020204" pitchFamily="34" charset="0"/>
                <a:ea typeface="Calibri" panose="020F0502020204030204" pitchFamily="34" charset="0"/>
                <a:cs typeface="Times New Roman" panose="02020603050405020304" pitchFamily="18" charset="0"/>
              </a:rPr>
              <a:t>What are your thoughts on this conversations?</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pPr marL="1143000" marR="0" lvl="2" indent="-228600">
              <a:lnSpc>
                <a:spcPct val="107000"/>
              </a:lnSpc>
              <a:spcBef>
                <a:spcPts val="0"/>
              </a:spcBef>
              <a:spcAft>
                <a:spcPts val="0"/>
              </a:spcAft>
              <a:buFont typeface="+mj-lt"/>
              <a:buAutoNum type="arabicPeriod"/>
            </a:pPr>
            <a:r>
              <a:rPr lang="en-US" sz="1100">
                <a:effectLst/>
                <a:latin typeface="Open Sans" panose="020B0606030504020204" pitchFamily="34" charset="0"/>
                <a:ea typeface="Calibri" panose="020F0502020204030204" pitchFamily="34" charset="0"/>
                <a:cs typeface="Times New Roman" panose="02020603050405020304" pitchFamily="18" charset="0"/>
              </a:rPr>
              <a:t>Shared values and understand of what people are going through</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pPr marL="1143000" marR="0" lvl="2" indent="-228600">
              <a:lnSpc>
                <a:spcPct val="107000"/>
              </a:lnSpc>
              <a:spcBef>
                <a:spcPts val="0"/>
              </a:spcBef>
              <a:spcAft>
                <a:spcPts val="0"/>
              </a:spcAft>
              <a:buFont typeface="+mj-lt"/>
              <a:buAutoNum type="arabicPeriod"/>
            </a:pPr>
            <a:r>
              <a:rPr lang="en-US" sz="1100">
                <a:effectLst/>
                <a:latin typeface="Open Sans" panose="020B0606030504020204" pitchFamily="34" charset="0"/>
                <a:ea typeface="Calibri" panose="020F0502020204030204" pitchFamily="34" charset="0"/>
                <a:cs typeface="Times New Roman" panose="02020603050405020304" pitchFamily="18" charset="0"/>
              </a:rPr>
              <a:t>Shared frustration with ppl in power not doing enough to help the people – so shared how RESULTS is the antidote to the frustration.</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pPr marL="1143000" marR="0" lvl="2" indent="-228600">
              <a:lnSpc>
                <a:spcPct val="107000"/>
              </a:lnSpc>
              <a:spcBef>
                <a:spcPts val="0"/>
              </a:spcBef>
              <a:spcAft>
                <a:spcPts val="0"/>
              </a:spcAft>
              <a:buFont typeface="+mj-lt"/>
              <a:buAutoNum type="arabicPeriod"/>
            </a:pPr>
            <a:r>
              <a:rPr lang="en-US" sz="1100">
                <a:effectLst/>
                <a:latin typeface="Open Sans" panose="020B0606030504020204" pitchFamily="34" charset="0"/>
                <a:ea typeface="Calibri" panose="020F0502020204030204" pitchFamily="34" charset="0"/>
                <a:cs typeface="Times New Roman" panose="02020603050405020304" pitchFamily="18" charset="0"/>
              </a:rPr>
              <a:t>Very clear example of what our group does! Share opportunities to make an impact and how we do it. Share successes too!</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pPr marL="1143000" marR="0" lvl="2" indent="-228600">
              <a:lnSpc>
                <a:spcPct val="107000"/>
              </a:lnSpc>
              <a:spcBef>
                <a:spcPts val="0"/>
              </a:spcBef>
              <a:spcAft>
                <a:spcPts val="800"/>
              </a:spcAft>
              <a:buFont typeface="+mj-lt"/>
              <a:buAutoNum type="arabicPeriod"/>
            </a:pPr>
            <a:r>
              <a:rPr lang="en-US" sz="1100">
                <a:effectLst/>
                <a:latin typeface="Open Sans" panose="020B0606030504020204" pitchFamily="34" charset="0"/>
                <a:ea typeface="Calibri" panose="020F0502020204030204" pitchFamily="34" charset="0"/>
                <a:cs typeface="Times New Roman" panose="02020603050405020304" pitchFamily="18" charset="0"/>
              </a:rPr>
              <a:t>Was not available to join the meeting, so be flexible, what other opportunities do you have to take this forward?</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endParaRPr lang="en-US">
              <a:cs typeface="Calibri"/>
            </a:endParaRPr>
          </a:p>
        </p:txBody>
      </p:sp>
      <p:sp>
        <p:nvSpPr>
          <p:cNvPr id="4" name="Slide Number Placeholder 3">
            <a:extLst>
              <a:ext uri="{FF2B5EF4-FFF2-40B4-BE49-F238E27FC236}">
                <a16:creationId xmlns:a16="http://schemas.microsoft.com/office/drawing/2014/main" id="{8B322DB2-9680-8271-B715-AF8033428728}"/>
              </a:ext>
            </a:extLst>
          </p:cNvPr>
          <p:cNvSpPr>
            <a:spLocks noGrp="1"/>
          </p:cNvSpPr>
          <p:nvPr>
            <p:ph type="sldNum" sz="quarter" idx="5"/>
          </p:nvPr>
        </p:nvSpPr>
        <p:spPr/>
        <p:txBody>
          <a:bodyPr/>
          <a:lstStyle/>
          <a:p>
            <a:fld id="{158EA70A-BE10-40B1-A850-11121D77317B}" type="slidenum">
              <a:rPr lang="en-US" smtClean="0"/>
              <a:t>21</a:t>
            </a:fld>
            <a:endParaRPr lang="en-US"/>
          </a:p>
        </p:txBody>
      </p:sp>
    </p:spTree>
    <p:extLst>
      <p:ext uri="{BB962C8B-B14F-4D97-AF65-F5344CB8AC3E}">
        <p14:creationId xmlns:p14="http://schemas.microsoft.com/office/powerpoint/2010/main" val="25201227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a:lnSpc>
                <a:spcPct val="107000"/>
              </a:lnSpc>
              <a:spcBef>
                <a:spcPts val="0"/>
              </a:spcBef>
              <a:spcAft>
                <a:spcPts val="0"/>
              </a:spcAft>
              <a:buFont typeface="+mj-lt"/>
              <a:buAutoNum type="arabicPeriod"/>
            </a:pPr>
            <a:r>
              <a:rPr lang="en-US" sz="1100">
                <a:effectLst/>
                <a:latin typeface="Open Sans" panose="020B0606030504020204" pitchFamily="34" charset="0"/>
                <a:ea typeface="Calibri" panose="020F0502020204030204" pitchFamily="34" charset="0"/>
                <a:cs typeface="Times New Roman" panose="02020603050405020304" pitchFamily="18" charset="0"/>
              </a:rPr>
              <a:t>“Bad” model 1: What not to do – complain and then go off topic, with no hard ask: </a:t>
            </a:r>
            <a:r>
              <a:rPr lang="en-US" sz="1100" u="sng">
                <a:solidFill>
                  <a:srgbClr val="0563C1"/>
                </a:solidFill>
                <a:effectLst/>
                <a:latin typeface="Open Sans" panose="020B0606030504020204" pitchFamily="34" charset="0"/>
                <a:ea typeface="Calibri" panose="020F0502020204030204" pitchFamily="34" charset="0"/>
                <a:cs typeface="Times New Roman" panose="02020603050405020304" pitchFamily="18" charset="0"/>
                <a:hlinkClick r:id="rId3"/>
              </a:rPr>
              <a:t>https://results.zoom.us/rec/share/2YKVPyAMiry9zMcEV7Pyw7wMzN1lody1hNPYcrCfK-oQX6hPbEjw_nRxcDOO_oBi.Y2A65UXWegD8WXja?startTime=1714764483000</a:t>
            </a:r>
            <a:r>
              <a:rPr lang="en-US" sz="1100">
                <a:effectLst/>
                <a:latin typeface="Open Sans" panose="020B0606030504020204" pitchFamily="34" charset="0"/>
                <a:ea typeface="Calibri" panose="020F0502020204030204" pitchFamily="34" charset="0"/>
                <a:cs typeface="Times New Roman" panose="02020603050405020304" pitchFamily="18"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pPr marL="685800" marR="0" lvl="1" indent="-228600">
              <a:lnSpc>
                <a:spcPct val="107000"/>
              </a:lnSpc>
              <a:spcBef>
                <a:spcPts val="0"/>
              </a:spcBef>
              <a:spcAft>
                <a:spcPts val="0"/>
              </a:spcAft>
              <a:buFont typeface="+mj-lt"/>
              <a:buAutoNum type="arabicPeriod"/>
            </a:pPr>
            <a:r>
              <a:rPr lang="en-US" sz="1100" i="1">
                <a:effectLst/>
                <a:latin typeface="Open Sans" panose="020B0606030504020204" pitchFamily="34" charset="0"/>
                <a:ea typeface="Calibri" panose="020F0502020204030204" pitchFamily="34" charset="0"/>
                <a:cs typeface="Times New Roman" panose="02020603050405020304" pitchFamily="18" charset="0"/>
              </a:rPr>
              <a:t>What are your thoughts on this conversations?</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pPr marL="685800" marR="0" lvl="1" indent="-228600">
              <a:lnSpc>
                <a:spcPct val="107000"/>
              </a:lnSpc>
              <a:spcBef>
                <a:spcPts val="0"/>
              </a:spcBef>
              <a:spcAft>
                <a:spcPts val="800"/>
              </a:spcAft>
              <a:buFont typeface="+mj-lt"/>
              <a:buAutoNum type="arabicPeriod"/>
            </a:pPr>
            <a:r>
              <a:rPr lang="en-US" sz="1100">
                <a:effectLst/>
                <a:latin typeface="Open Sans" panose="020B0606030504020204" pitchFamily="34" charset="0"/>
                <a:ea typeface="Calibri" panose="020F0502020204030204" pitchFamily="34" charset="0"/>
                <a:cs typeface="Times New Roman" panose="02020603050405020304" pitchFamily="18" charset="0"/>
              </a:rPr>
              <a:t>Count how many missed opportunities there were to veer the conversation back to an invitation to learn more about advocacy? Shared experiences and issues, interested in voting and democratic ideals, shared about other organizations, including her own, but then didn’t ask further questions.</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endParaRPr lang="en-US">
              <a:cs typeface="Calibri"/>
            </a:endParaRPr>
          </a:p>
        </p:txBody>
      </p:sp>
      <p:sp>
        <p:nvSpPr>
          <p:cNvPr id="4" name="Slide Number Placeholder 3"/>
          <p:cNvSpPr>
            <a:spLocks noGrp="1"/>
          </p:cNvSpPr>
          <p:nvPr>
            <p:ph type="sldNum" sz="quarter" idx="5"/>
          </p:nvPr>
        </p:nvSpPr>
        <p:spPr/>
        <p:txBody>
          <a:bodyPr/>
          <a:lstStyle/>
          <a:p>
            <a:fld id="{158EA70A-BE10-40B1-A850-11121D77317B}" type="slidenum">
              <a:rPr lang="en-US" smtClean="0"/>
              <a:t>22</a:t>
            </a:fld>
            <a:endParaRPr lang="en-US"/>
          </a:p>
        </p:txBody>
      </p:sp>
    </p:spTree>
    <p:extLst>
      <p:ext uri="{BB962C8B-B14F-4D97-AF65-F5344CB8AC3E}">
        <p14:creationId xmlns:p14="http://schemas.microsoft.com/office/powerpoint/2010/main" val="307406292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a:lnSpc>
                <a:spcPct val="107000"/>
              </a:lnSpc>
              <a:spcBef>
                <a:spcPts val="0"/>
              </a:spcBef>
              <a:spcAft>
                <a:spcPts val="0"/>
              </a:spcAft>
              <a:buFont typeface="+mj-lt"/>
              <a:buAutoNum type="arabicPeriod"/>
            </a:pPr>
            <a:r>
              <a:rPr lang="en-US" sz="1100">
                <a:effectLst/>
                <a:latin typeface="Open Sans" panose="020B0606030504020204" pitchFamily="34" charset="0"/>
                <a:ea typeface="Calibri" panose="020F0502020204030204" pitchFamily="34" charset="0"/>
                <a:cs typeface="Times New Roman" panose="02020603050405020304" pitchFamily="18" charset="0"/>
              </a:rPr>
              <a:t>“Bad” Model 2: What not to do – if they can’t make the meeting, don’t close the door! (</a:t>
            </a:r>
            <a:r>
              <a:rPr lang="en-US" sz="1100" i="1">
                <a:effectLst/>
                <a:latin typeface="Open Sans" panose="020B0606030504020204" pitchFamily="34" charset="0"/>
                <a:ea typeface="Calibri" panose="020F0502020204030204" pitchFamily="34" charset="0"/>
                <a:cs typeface="Times New Roman" panose="02020603050405020304" pitchFamily="18" charset="0"/>
              </a:rPr>
              <a:t>End video at 1:50)</a:t>
            </a:r>
            <a:r>
              <a:rPr lang="en-US" sz="1100">
                <a:effectLst/>
                <a:latin typeface="Open Sans" panose="020B0606030504020204" pitchFamily="34" charset="0"/>
                <a:ea typeface="Calibri" panose="020F0502020204030204" pitchFamily="34" charset="0"/>
                <a:cs typeface="Times New Roman" panose="02020603050405020304" pitchFamily="18" charset="0"/>
              </a:rPr>
              <a:t> </a:t>
            </a:r>
            <a:r>
              <a:rPr lang="en-US" sz="1100" u="sng">
                <a:solidFill>
                  <a:srgbClr val="0563C1"/>
                </a:solidFill>
                <a:effectLst/>
                <a:latin typeface="Open Sans" panose="020B0606030504020204" pitchFamily="34" charset="0"/>
                <a:ea typeface="Calibri" panose="020F0502020204030204" pitchFamily="34" charset="0"/>
                <a:cs typeface="Times New Roman" panose="02020603050405020304" pitchFamily="18" charset="0"/>
                <a:hlinkClick r:id="rId3"/>
              </a:rPr>
              <a:t>https://results.zoom.us/rec/share/2YKVPyAMiry9zMcEV7Pyw7wMzN1lody1hNPYcrCfK-oQX6hPbEjw_nRxcDOO_oBi.Y2A65UXWegD8WXja?startTime=1714763647000</a:t>
            </a:r>
            <a:r>
              <a:rPr lang="en-US" sz="1100">
                <a:effectLst/>
                <a:latin typeface="Open Sans" panose="020B0606030504020204" pitchFamily="34" charset="0"/>
                <a:ea typeface="Calibri" panose="020F0502020204030204" pitchFamily="34" charset="0"/>
                <a:cs typeface="Times New Roman" panose="02020603050405020304" pitchFamily="18"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pPr marL="685800" marR="0" lvl="1" indent="-228600">
              <a:lnSpc>
                <a:spcPct val="107000"/>
              </a:lnSpc>
              <a:spcBef>
                <a:spcPts val="0"/>
              </a:spcBef>
              <a:spcAft>
                <a:spcPts val="0"/>
              </a:spcAft>
              <a:buFont typeface="+mj-lt"/>
              <a:buAutoNum type="arabicPeriod"/>
            </a:pPr>
            <a:r>
              <a:rPr lang="en-US" sz="1100" i="1">
                <a:effectLst/>
                <a:latin typeface="Open Sans" panose="020B0606030504020204" pitchFamily="34" charset="0"/>
                <a:ea typeface="Calibri" panose="020F0502020204030204" pitchFamily="34" charset="0"/>
                <a:cs typeface="Times New Roman" panose="02020603050405020304" pitchFamily="18" charset="0"/>
              </a:rPr>
              <a:t>What are your thoughts on this conversations?</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pPr marL="685800" marR="0" lvl="1" indent="-228600">
              <a:lnSpc>
                <a:spcPct val="107000"/>
              </a:lnSpc>
              <a:spcBef>
                <a:spcPts val="0"/>
              </a:spcBef>
              <a:spcAft>
                <a:spcPts val="800"/>
              </a:spcAft>
              <a:buFont typeface="+mj-lt"/>
              <a:buAutoNum type="arabicPeriod"/>
            </a:pPr>
            <a:r>
              <a:rPr lang="en-US" sz="1100">
                <a:effectLst/>
                <a:latin typeface="Open Sans" panose="020B0606030504020204" pitchFamily="34" charset="0"/>
                <a:ea typeface="Calibri" panose="020F0502020204030204" pitchFamily="34" charset="0"/>
                <a:cs typeface="Times New Roman" panose="02020603050405020304" pitchFamily="18" charset="0"/>
              </a:rPr>
              <a:t>Picking up from the invitation, sometimes the timing doesn’t work out! Don’t close the door if they can’t make the meeting, there may be another way to connect!</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endParaRPr lang="en-US">
              <a:cs typeface="Calibri"/>
            </a:endParaRPr>
          </a:p>
        </p:txBody>
      </p:sp>
      <p:sp>
        <p:nvSpPr>
          <p:cNvPr id="4" name="Slide Number Placeholder 3"/>
          <p:cNvSpPr>
            <a:spLocks noGrp="1"/>
          </p:cNvSpPr>
          <p:nvPr>
            <p:ph type="sldNum" sz="quarter" idx="5"/>
          </p:nvPr>
        </p:nvSpPr>
        <p:spPr/>
        <p:txBody>
          <a:bodyPr/>
          <a:lstStyle/>
          <a:p>
            <a:fld id="{158EA70A-BE10-40B1-A850-11121D77317B}" type="slidenum">
              <a:rPr lang="en-US" smtClean="0"/>
              <a:t>23</a:t>
            </a:fld>
            <a:endParaRPr lang="en-US"/>
          </a:p>
        </p:txBody>
      </p:sp>
    </p:spTree>
    <p:extLst>
      <p:ext uri="{BB962C8B-B14F-4D97-AF65-F5344CB8AC3E}">
        <p14:creationId xmlns:p14="http://schemas.microsoft.com/office/powerpoint/2010/main" val="4217152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pPr>
            <a:r>
              <a:rPr lang="en-US" sz="1100" i="1">
                <a:latin typeface="Open Sans"/>
                <a:ea typeface="Calibri"/>
                <a:cs typeface="Open Sans"/>
              </a:rPr>
              <a:t>Karyne</a:t>
            </a:r>
            <a:br>
              <a:rPr lang="en-US" sz="1100">
                <a:latin typeface="Open Sans"/>
                <a:ea typeface="Calibri"/>
                <a:cs typeface="Open Sans"/>
              </a:rPr>
            </a:br>
            <a:br>
              <a:rPr lang="en-US" sz="1100">
                <a:latin typeface="Open Sans"/>
                <a:ea typeface="Calibri"/>
                <a:cs typeface="Open Sans"/>
              </a:rPr>
            </a:br>
            <a:r>
              <a:rPr lang="en-US" sz="1100">
                <a:latin typeface="Open Sans"/>
                <a:ea typeface="Calibri"/>
                <a:cs typeface="Open Sans"/>
              </a:rPr>
              <a:t>Review work on Community</a:t>
            </a:r>
            <a:r>
              <a:rPr lang="en-US" sz="1100">
                <a:effectLst/>
                <a:latin typeface="Open Sans"/>
                <a:ea typeface="Calibri"/>
                <a:cs typeface="Open Sans"/>
              </a:rPr>
              <a:t> &amp; Partnership Mapping Tool:</a:t>
            </a:r>
          </a:p>
          <a:p>
            <a:pPr marL="742950" marR="0" lvl="1" indent="-285750">
              <a:lnSpc>
                <a:spcPct val="107000"/>
              </a:lnSpc>
              <a:spcBef>
                <a:spcPts val="0"/>
              </a:spcBef>
              <a:spcAft>
                <a:spcPts val="0"/>
              </a:spcAft>
              <a:buFont typeface="+mj-lt"/>
              <a:buAutoNum type="alphaLcPeriod"/>
            </a:pPr>
            <a:r>
              <a:rPr lang="en-US" sz="1100">
                <a:effectLst/>
                <a:latin typeface="Open Sans"/>
                <a:ea typeface="Calibri"/>
                <a:cs typeface="Open Sans"/>
              </a:rPr>
              <a:t>So as part of the resources available on our website under the “Community Outreach” tab, you will find the </a:t>
            </a:r>
            <a:r>
              <a:rPr lang="en-US" sz="1100" b="1" u="sng">
                <a:solidFill>
                  <a:srgbClr val="0563C1"/>
                </a:solidFill>
                <a:effectLst/>
                <a:latin typeface="Open Sans"/>
                <a:ea typeface="Calibri"/>
                <a:cs typeface="Open Sans"/>
                <a:hlinkClick r:id="rId3"/>
              </a:rPr>
              <a:t>Community &amp; Partnership mapping</a:t>
            </a:r>
            <a:r>
              <a:rPr lang="en-US" sz="1100" b="1">
                <a:effectLst/>
                <a:latin typeface="Open Sans"/>
                <a:ea typeface="Calibri"/>
                <a:cs typeface="Open Sans"/>
              </a:rPr>
              <a:t> </a:t>
            </a:r>
            <a:r>
              <a:rPr lang="en-US" sz="1100">
                <a:effectLst/>
                <a:latin typeface="Open Sans"/>
                <a:ea typeface="Calibri"/>
                <a:cs typeface="Open Sans"/>
              </a:rPr>
              <a:t>tool. This gives you a framework where you can, using one of our results issues, begin mapping out potential people to work with locally.</a:t>
            </a:r>
          </a:p>
          <a:p>
            <a:endParaRPr lang="en-US"/>
          </a:p>
        </p:txBody>
      </p:sp>
      <p:sp>
        <p:nvSpPr>
          <p:cNvPr id="4" name="Slide Number Placeholder 3"/>
          <p:cNvSpPr>
            <a:spLocks noGrp="1"/>
          </p:cNvSpPr>
          <p:nvPr>
            <p:ph type="sldNum" sz="quarter" idx="5"/>
          </p:nvPr>
        </p:nvSpPr>
        <p:spPr/>
        <p:txBody>
          <a:bodyPr/>
          <a:lstStyle/>
          <a:p>
            <a:fld id="{158EA70A-BE10-40B1-A850-11121D77317B}" type="slidenum">
              <a:rPr lang="en-US" smtClean="0"/>
              <a:t>4</a:t>
            </a:fld>
            <a:endParaRPr lang="en-US"/>
          </a:p>
        </p:txBody>
      </p:sp>
    </p:spTree>
    <p:extLst>
      <p:ext uri="{BB962C8B-B14F-4D97-AF65-F5344CB8AC3E}">
        <p14:creationId xmlns:p14="http://schemas.microsoft.com/office/powerpoint/2010/main" val="32078107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28650" indent="-514350">
              <a:lnSpc>
                <a:spcPct val="107000"/>
              </a:lnSpc>
              <a:spcBef>
                <a:spcPts val="0"/>
              </a:spcBef>
              <a:buFont typeface="+mj-lt"/>
              <a:buAutoNum type="arabicPeriod"/>
            </a:pPr>
            <a:r>
              <a:rPr lang="en-US" sz="1100" b="1">
                <a:effectLst/>
                <a:latin typeface="Open Sans" panose="020B0606030504020204" pitchFamily="34" charset="0"/>
                <a:ea typeface="Calibri" panose="020F0502020204030204" pitchFamily="34" charset="0"/>
                <a:cs typeface="Times New Roman" panose="02020603050405020304" pitchFamily="18" charset="0"/>
              </a:rPr>
              <a:t>Complete your community &amp; partnership map. </a:t>
            </a:r>
            <a:r>
              <a:rPr lang="en-US" sz="1100">
                <a:effectLst/>
                <a:latin typeface="Open Sans" panose="020B0606030504020204" pitchFamily="34" charset="0"/>
                <a:ea typeface="Calibri" panose="020F0502020204030204" pitchFamily="34" charset="0"/>
                <a:cs typeface="Times New Roman" panose="02020603050405020304" pitchFamily="18" charset="0"/>
              </a:rPr>
              <a:t>Work with your group, do further research, and explore</a:t>
            </a:r>
            <a:r>
              <a:rPr lang="en-US" sz="1100">
                <a:latin typeface="Open Sans" panose="020B0606030504020204" pitchFamily="34" charset="0"/>
                <a:ea typeface="Calibri" panose="020F0502020204030204" pitchFamily="34" charset="0"/>
                <a:cs typeface="Times New Roman" panose="02020603050405020304" pitchFamily="18" charset="0"/>
              </a:rPr>
              <a:t> local</a:t>
            </a:r>
            <a:r>
              <a:rPr lang="en-US" sz="1100">
                <a:effectLst/>
                <a:latin typeface="Open Sans" panose="020B0606030504020204" pitchFamily="34" charset="0"/>
                <a:ea typeface="Calibri" panose="020F0502020204030204" pitchFamily="34" charset="0"/>
                <a:cs typeface="Times New Roman" panose="02020603050405020304" pitchFamily="18" charset="0"/>
              </a:rPr>
              <a:t> organizations whose issues intersect.</a:t>
            </a:r>
          </a:p>
          <a:p>
            <a:pPr marL="628650" indent="-514350">
              <a:lnSpc>
                <a:spcPct val="107000"/>
              </a:lnSpc>
              <a:spcBef>
                <a:spcPts val="0"/>
              </a:spcBef>
              <a:buFont typeface="+mj-lt"/>
              <a:buAutoNum type="arabicPeriod"/>
            </a:pPr>
            <a:r>
              <a:rPr lang="en-US" sz="1100" b="1">
                <a:latin typeface="Open Sans" panose="020B0606030504020204" pitchFamily="34" charset="0"/>
                <a:ea typeface="Calibri" panose="020F0502020204030204" pitchFamily="34" charset="0"/>
                <a:cs typeface="Times New Roman" panose="02020603050405020304" pitchFamily="18" charset="0"/>
              </a:rPr>
              <a:t>Practice</a:t>
            </a:r>
            <a:r>
              <a:rPr lang="en-US" sz="1100">
                <a:latin typeface="Open Sans" panose="020B0606030504020204" pitchFamily="34" charset="0"/>
                <a:ea typeface="Calibri" panose="020F0502020204030204" pitchFamily="34" charset="0"/>
                <a:cs typeface="Times New Roman" panose="02020603050405020304" pitchFamily="18" charset="0"/>
              </a:rPr>
              <a:t>. Continue practicing your one-on-one conversations.</a:t>
            </a:r>
            <a:endParaRPr lang="en-US" sz="1100" b="1">
              <a:latin typeface="Open Sans" panose="020B0606030504020204" pitchFamily="34" charset="0"/>
              <a:ea typeface="Calibri" panose="020F0502020204030204" pitchFamily="34" charset="0"/>
              <a:cs typeface="Times New Roman" panose="02020603050405020304" pitchFamily="18" charset="0"/>
            </a:endParaRPr>
          </a:p>
          <a:p>
            <a:pPr marL="628650" indent="-514350">
              <a:lnSpc>
                <a:spcPct val="107000"/>
              </a:lnSpc>
              <a:spcBef>
                <a:spcPts val="0"/>
              </a:spcBef>
              <a:buFont typeface="+mj-lt"/>
              <a:buAutoNum type="arabicPeriod"/>
            </a:pPr>
            <a:r>
              <a:rPr lang="en-US" sz="1100" b="1">
                <a:latin typeface="Open Sans" panose="020B0606030504020204" pitchFamily="34" charset="0"/>
                <a:ea typeface="Calibri" panose="020F0502020204030204" pitchFamily="34" charset="0"/>
                <a:cs typeface="Times New Roman" panose="02020603050405020304" pitchFamily="18" charset="0"/>
              </a:rPr>
              <a:t>Review resources</a:t>
            </a:r>
            <a:r>
              <a:rPr lang="en-US" sz="1100">
                <a:latin typeface="Open Sans" panose="020B0606030504020204" pitchFamily="34" charset="0"/>
                <a:ea typeface="Calibri" panose="020F0502020204030204" pitchFamily="34" charset="0"/>
                <a:cs typeface="Times New Roman" panose="02020603050405020304" pitchFamily="18" charset="0"/>
              </a:rPr>
              <a:t>. Check out the guides to help plan your June Community Actions and explore </a:t>
            </a:r>
            <a:r>
              <a:rPr lang="en-US" sz="1100">
                <a:latin typeface="Open Sans" panose="020B0606030504020204" pitchFamily="34" charset="0"/>
                <a:ea typeface="Open Sans" panose="020B0606030504020204" pitchFamily="34" charset="0"/>
                <a:cs typeface="Times New Roman" panose="02020603050405020304" pitchFamily="18" charset="0"/>
              </a:rPr>
              <a:t>additional resources on the RESULTS website under “Engaging the Community.”</a:t>
            </a:r>
            <a:endParaRPr lang="en" sz="1100">
              <a:latin typeface="Open Sans" panose="020B0606030504020204" pitchFamily="34" charset="0"/>
              <a:ea typeface="Open Sans" panose="020B0606030504020204" pitchFamily="34" charset="0"/>
              <a:cs typeface="Open Sans" panose="020B0606030504020204" pitchFamily="34" charset="0"/>
            </a:endParaRPr>
          </a:p>
          <a:p>
            <a:endParaRPr lang="en-US"/>
          </a:p>
        </p:txBody>
      </p:sp>
      <p:sp>
        <p:nvSpPr>
          <p:cNvPr id="4" name="Slide Number Placeholder 3"/>
          <p:cNvSpPr>
            <a:spLocks noGrp="1"/>
          </p:cNvSpPr>
          <p:nvPr>
            <p:ph type="sldNum" sz="quarter" idx="5"/>
          </p:nvPr>
        </p:nvSpPr>
        <p:spPr/>
        <p:txBody>
          <a:bodyPr/>
          <a:lstStyle/>
          <a:p>
            <a:fld id="{158EA70A-BE10-40B1-A850-11121D77317B}" type="slidenum">
              <a:rPr lang="en-US" smtClean="0"/>
              <a:t>24</a:t>
            </a:fld>
            <a:endParaRPr lang="en-US"/>
          </a:p>
        </p:txBody>
      </p:sp>
    </p:spTree>
    <p:extLst>
      <p:ext uri="{BB962C8B-B14F-4D97-AF65-F5344CB8AC3E}">
        <p14:creationId xmlns:p14="http://schemas.microsoft.com/office/powerpoint/2010/main" val="406285604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Open Sans" panose="020B0606030504020204" pitchFamily="34" charset="0"/>
                <a:ea typeface="Calibri" panose="020F0502020204030204" pitchFamily="34" charset="0"/>
                <a:cs typeface="Times New Roman" panose="02020603050405020304" pitchFamily="18" charset="0"/>
              </a:rPr>
              <a:t>The issues we are trying to address – ending poverty – cannot be done alone, not by one individual, nor one organization. Partnership helps us expand our work and our impact to move our advocacy forward.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158EA70A-BE10-40B1-A850-11121D77317B}" type="slidenum">
              <a:rPr lang="en-US" smtClean="0"/>
              <a:t>26</a:t>
            </a:fld>
            <a:endParaRPr lang="en-US"/>
          </a:p>
        </p:txBody>
      </p:sp>
    </p:spTree>
    <p:extLst>
      <p:ext uri="{BB962C8B-B14F-4D97-AF65-F5344CB8AC3E}">
        <p14:creationId xmlns:p14="http://schemas.microsoft.com/office/powerpoint/2010/main" val="188990377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algn="l">
              <a:lnSpc>
                <a:spcPct val="107000"/>
              </a:lnSpc>
              <a:spcBef>
                <a:spcPts val="0"/>
              </a:spcBef>
              <a:spcAft>
                <a:spcPts val="0"/>
              </a:spcAft>
              <a:buFont typeface="+mj-lt"/>
              <a:buAutoNum type="arabicPeriod"/>
            </a:pPr>
            <a:r>
              <a:rPr lang="en-US" sz="1800">
                <a:effectLst/>
                <a:latin typeface="Open Sans" panose="020B0606030504020204" pitchFamily="34" charset="0"/>
                <a:ea typeface="Calibri" panose="020F0502020204030204" pitchFamily="34" charset="0"/>
                <a:cs typeface="Times New Roman" panose="02020603050405020304" pitchFamily="18" charset="0"/>
              </a:rPr>
              <a:t>Shared values – while we all may not agree with everything, or approach things the same way, good partners have some shared values.</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228600" marR="0" lvl="0" indent="-228600" algn="l">
              <a:lnSpc>
                <a:spcPct val="107000"/>
              </a:lnSpc>
              <a:spcBef>
                <a:spcPts val="0"/>
              </a:spcBef>
              <a:spcAft>
                <a:spcPts val="0"/>
              </a:spcAft>
              <a:buFont typeface="+mj-lt"/>
              <a:buAutoNum type="arabicPeriod"/>
            </a:pPr>
            <a:r>
              <a:rPr lang="en-US" sz="1800">
                <a:effectLst/>
                <a:latin typeface="Open Sans" panose="020B0606030504020204" pitchFamily="34" charset="0"/>
                <a:ea typeface="Calibri" panose="020F0502020204030204" pitchFamily="34" charset="0"/>
                <a:cs typeface="Times New Roman" panose="02020603050405020304" pitchFamily="18" charset="0"/>
              </a:rPr>
              <a:t>Communication – even if it’s just to update what the other is doing</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228600" marR="0" lvl="0" indent="-228600" algn="l">
              <a:lnSpc>
                <a:spcPct val="107000"/>
              </a:lnSpc>
              <a:spcBef>
                <a:spcPts val="0"/>
              </a:spcBef>
              <a:spcAft>
                <a:spcPts val="800"/>
              </a:spcAft>
              <a:buFont typeface="+mj-lt"/>
              <a:buAutoNum type="arabicPeriod"/>
            </a:pPr>
            <a:r>
              <a:rPr lang="en-US" sz="1800">
                <a:effectLst/>
                <a:latin typeface="Open Sans" panose="020B0606030504020204" pitchFamily="34" charset="0"/>
                <a:ea typeface="Calibri" panose="020F0502020204030204" pitchFamily="34" charset="0"/>
                <a:cs typeface="Times New Roman" panose="02020603050405020304" pitchFamily="18" charset="0"/>
              </a:rPr>
              <a:t>Not transactional – don’t just call up someone when you need something, like personal relationships, or relationships with MOCs, it’s important to have consistency in engaging with partners and avoid making the relationship transactional. Share upcoming news with them, or invites to events, new information, etc.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158EA70A-BE10-40B1-A850-11121D77317B}" type="slidenum">
              <a:rPr lang="en-US" smtClean="0"/>
              <a:t>27</a:t>
            </a:fld>
            <a:endParaRPr lang="en-US"/>
          </a:p>
        </p:txBody>
      </p:sp>
    </p:spTree>
    <p:extLst>
      <p:ext uri="{BB962C8B-B14F-4D97-AF65-F5344CB8AC3E}">
        <p14:creationId xmlns:p14="http://schemas.microsoft.com/office/powerpoint/2010/main" val="28928430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Two RESULTS organizational partners</a:t>
            </a:r>
          </a:p>
        </p:txBody>
      </p:sp>
      <p:sp>
        <p:nvSpPr>
          <p:cNvPr id="4" name="Slide Number Placeholder 3"/>
          <p:cNvSpPr>
            <a:spLocks noGrp="1"/>
          </p:cNvSpPr>
          <p:nvPr>
            <p:ph type="sldNum" sz="quarter" idx="5"/>
          </p:nvPr>
        </p:nvSpPr>
        <p:spPr/>
        <p:txBody>
          <a:bodyPr/>
          <a:lstStyle/>
          <a:p>
            <a:fld id="{158EA70A-BE10-40B1-A850-11121D77317B}" type="slidenum">
              <a:rPr lang="en-US" smtClean="0"/>
              <a:t>28</a:t>
            </a:fld>
            <a:endParaRPr lang="en-US"/>
          </a:p>
        </p:txBody>
      </p:sp>
    </p:spTree>
    <p:extLst>
      <p:ext uri="{BB962C8B-B14F-4D97-AF65-F5344CB8AC3E}">
        <p14:creationId xmlns:p14="http://schemas.microsoft.com/office/powerpoint/2010/main" val="183893821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nSpc>
                <a:spcPct val="107000"/>
              </a:lnSpc>
              <a:spcBef>
                <a:spcPts val="0"/>
              </a:spcBef>
              <a:spcAft>
                <a:spcPts val="0"/>
              </a:spcAft>
              <a:buFont typeface="+mj-lt"/>
              <a:buNone/>
            </a:pPr>
            <a:r>
              <a:rPr lang="en-US" sz="1100">
                <a:effectLst/>
                <a:latin typeface="Open Sans" panose="020B0606030504020204" pitchFamily="34" charset="0"/>
                <a:ea typeface="Calibri" panose="020F0502020204030204" pitchFamily="34" charset="0"/>
                <a:cs typeface="Times New Roman" panose="02020603050405020304" pitchFamily="18" charset="0"/>
              </a:rPr>
              <a:t>Community &amp; Partnership Mapping Tool:</a:t>
            </a:r>
          </a:p>
          <a:p>
            <a:pPr marL="742950" marR="0" lvl="1" indent="-285750">
              <a:lnSpc>
                <a:spcPct val="107000"/>
              </a:lnSpc>
              <a:spcBef>
                <a:spcPts val="0"/>
              </a:spcBef>
              <a:spcAft>
                <a:spcPts val="0"/>
              </a:spcAft>
              <a:buFont typeface="+mj-lt"/>
              <a:buAutoNum type="alphaLcPeriod"/>
            </a:pPr>
            <a:r>
              <a:rPr lang="en-US" sz="1100">
                <a:effectLst/>
                <a:latin typeface="Open Sans" panose="020B0606030504020204" pitchFamily="34" charset="0"/>
                <a:ea typeface="Calibri" panose="020F0502020204030204" pitchFamily="34" charset="0"/>
                <a:cs typeface="Times New Roman" panose="02020603050405020304" pitchFamily="18" charset="0"/>
              </a:rPr>
              <a:t>So as part of the resources available on our website under the “Community Outreach” tab, you will find the </a:t>
            </a:r>
            <a:r>
              <a:rPr lang="en-US" sz="1100" b="1" u="sng">
                <a:solidFill>
                  <a:srgbClr val="0563C1"/>
                </a:solidFill>
                <a:effectLst/>
                <a:latin typeface="Open Sans" panose="020B0606030504020204" pitchFamily="34" charset="0"/>
                <a:ea typeface="Calibri" panose="020F0502020204030204" pitchFamily="34" charset="0"/>
                <a:cs typeface="Times New Roman" panose="02020603050405020304" pitchFamily="18" charset="0"/>
                <a:hlinkClick r:id="rId3"/>
              </a:rPr>
              <a:t>Community &amp; Partnership mapping</a:t>
            </a:r>
            <a:r>
              <a:rPr lang="en-US" sz="1100" b="1">
                <a:effectLst/>
                <a:latin typeface="Open Sans" panose="020B0606030504020204" pitchFamily="34" charset="0"/>
                <a:ea typeface="Calibri" panose="020F0502020204030204" pitchFamily="34" charset="0"/>
                <a:cs typeface="Times New Roman" panose="02020603050405020304" pitchFamily="18" charset="0"/>
              </a:rPr>
              <a:t> </a:t>
            </a:r>
            <a:r>
              <a:rPr lang="en-US" sz="1100">
                <a:effectLst/>
                <a:latin typeface="Open Sans" panose="020B0606030504020204" pitchFamily="34" charset="0"/>
                <a:ea typeface="Calibri" panose="020F0502020204030204" pitchFamily="34" charset="0"/>
                <a:cs typeface="Times New Roman" panose="02020603050405020304" pitchFamily="18" charset="0"/>
              </a:rPr>
              <a:t>tool. This gives you a framework where you can, using one of our results issues, begin mapping out potential people to work with locally.</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158EA70A-BE10-40B1-A850-11121D77317B}" type="slidenum">
              <a:rPr lang="en-US" smtClean="0"/>
              <a:t>29</a:t>
            </a:fld>
            <a:endParaRPr lang="en-US"/>
          </a:p>
        </p:txBody>
      </p:sp>
    </p:spTree>
    <p:extLst>
      <p:ext uri="{BB962C8B-B14F-4D97-AF65-F5344CB8AC3E}">
        <p14:creationId xmlns:p14="http://schemas.microsoft.com/office/powerpoint/2010/main" val="32078107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742950" marR="0" lvl="1" indent="-285750">
              <a:lnSpc>
                <a:spcPct val="107000"/>
              </a:lnSpc>
              <a:spcBef>
                <a:spcPts val="0"/>
              </a:spcBef>
              <a:spcAft>
                <a:spcPts val="0"/>
              </a:spcAft>
              <a:buFont typeface="+mj-lt"/>
              <a:buAutoNum type="alphaLcPeriod"/>
            </a:pPr>
            <a:r>
              <a:rPr lang="en-US" sz="1100">
                <a:effectLst/>
                <a:latin typeface="Open Sans" panose="020B0606030504020204" pitchFamily="34" charset="0"/>
                <a:ea typeface="Calibri" panose="020F0502020204030204" pitchFamily="34" charset="0"/>
                <a:cs typeface="Times New Roman" panose="02020603050405020304" pitchFamily="18" charset="0"/>
              </a:rPr>
              <a:t>With the advocacy issue of focus in the center, the mapping two essentially has 3 areas where you think about:</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pPr marL="1143000" marR="0" lvl="2" indent="-228600">
              <a:lnSpc>
                <a:spcPct val="107000"/>
              </a:lnSpc>
              <a:spcBef>
                <a:spcPts val="0"/>
              </a:spcBef>
              <a:spcAft>
                <a:spcPts val="0"/>
              </a:spcAft>
              <a:buFont typeface="+mj-lt"/>
              <a:buAutoNum type="romanLcPeriod"/>
            </a:pPr>
            <a:r>
              <a:rPr lang="en-US" sz="1100">
                <a:effectLst/>
                <a:latin typeface="Open Sans" panose="020B0606030504020204" pitchFamily="34" charset="0"/>
                <a:ea typeface="Calibri" panose="020F0502020204030204" pitchFamily="34" charset="0"/>
                <a:cs typeface="Times New Roman" panose="02020603050405020304" pitchFamily="18" charset="0"/>
              </a:rPr>
              <a:t>The issue</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pPr marL="1143000" marR="0" lvl="2" indent="-228600">
              <a:lnSpc>
                <a:spcPct val="107000"/>
              </a:lnSpc>
              <a:spcBef>
                <a:spcPts val="0"/>
              </a:spcBef>
              <a:spcAft>
                <a:spcPts val="0"/>
              </a:spcAft>
              <a:buFont typeface="+mj-lt"/>
              <a:buAutoNum type="romanLcPeriod"/>
            </a:pPr>
            <a:r>
              <a:rPr lang="en-US" sz="1100">
                <a:effectLst/>
                <a:latin typeface="Open Sans" panose="020B0606030504020204" pitchFamily="34" charset="0"/>
                <a:ea typeface="Calibri" panose="020F0502020204030204" pitchFamily="34" charset="0"/>
                <a:cs typeface="Times New Roman" panose="02020603050405020304" pitchFamily="18" charset="0"/>
              </a:rPr>
              <a:t>Who cares about or is affected by the issue</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pPr marL="1143000" marR="0" lvl="2" indent="-228600">
              <a:lnSpc>
                <a:spcPct val="107000"/>
              </a:lnSpc>
              <a:spcBef>
                <a:spcPts val="0"/>
              </a:spcBef>
              <a:spcAft>
                <a:spcPts val="800"/>
              </a:spcAft>
              <a:buFont typeface="+mj-lt"/>
              <a:buAutoNum type="romanLcPeriod"/>
            </a:pPr>
            <a:r>
              <a:rPr lang="en-US" sz="1100">
                <a:effectLst/>
                <a:latin typeface="Open Sans" panose="020B0606030504020204" pitchFamily="34" charset="0"/>
                <a:ea typeface="Calibri" panose="020F0502020204030204" pitchFamily="34" charset="0"/>
                <a:cs typeface="Times New Roman" panose="02020603050405020304" pitchFamily="18" charset="0"/>
              </a:rPr>
              <a:t>How are we connected to those who care about or are affected by the issue?</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158EA70A-BE10-40B1-A850-11121D77317B}" type="slidenum">
              <a:rPr lang="en-US" smtClean="0"/>
              <a:t>30</a:t>
            </a:fld>
            <a:endParaRPr lang="en-US"/>
          </a:p>
        </p:txBody>
      </p:sp>
    </p:spTree>
    <p:extLst>
      <p:ext uri="{BB962C8B-B14F-4D97-AF65-F5344CB8AC3E}">
        <p14:creationId xmlns:p14="http://schemas.microsoft.com/office/powerpoint/2010/main" val="183396795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742950" marR="0" lvl="1" indent="-285750">
              <a:lnSpc>
                <a:spcPct val="107000"/>
              </a:lnSpc>
              <a:spcBef>
                <a:spcPts val="0"/>
              </a:spcBef>
              <a:spcAft>
                <a:spcPts val="0"/>
              </a:spcAft>
              <a:buFont typeface="+mj-lt"/>
              <a:buAutoNum type="alphaLcPeriod"/>
            </a:pPr>
            <a:r>
              <a:rPr lang="en-US" sz="1100">
                <a:effectLst/>
                <a:latin typeface="Open Sans" panose="020B0606030504020204" pitchFamily="34" charset="0"/>
                <a:ea typeface="Calibri" panose="020F0502020204030204" pitchFamily="34" charset="0"/>
                <a:cs typeface="Times New Roman" panose="02020603050405020304" pitchFamily="18" charset="0"/>
              </a:rPr>
              <a:t>There the Mapping Tool has been completed on the issue of food insecurity</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Font typeface="+mj-lt"/>
              <a:buAutoNum type="alphaLcPeriod"/>
            </a:pPr>
            <a:r>
              <a:rPr lang="en-US" sz="1100" b="1" u="sng">
                <a:solidFill>
                  <a:srgbClr val="0563C1"/>
                </a:solidFill>
                <a:effectLst/>
                <a:latin typeface="Open Sans" panose="020B0606030504020204" pitchFamily="34" charset="0"/>
                <a:ea typeface="Calibri" panose="020F0502020204030204" pitchFamily="34" charset="0"/>
                <a:cs typeface="Times New Roman" panose="02020603050405020304" pitchFamily="18" charset="0"/>
              </a:rPr>
              <a:t>Who cares about or is affected by the issue of food insecurity </a:t>
            </a:r>
            <a:r>
              <a:rPr lang="en-US" sz="1100">
                <a:effectLst/>
                <a:latin typeface="Open Sans" panose="020B0606030504020204" pitchFamily="34" charset="0"/>
                <a:ea typeface="Calibri" panose="020F0502020204030204" pitchFamily="34" charset="0"/>
                <a:cs typeface="Times New Roman" panose="02020603050405020304" pitchFamily="18" charset="0"/>
              </a:rPr>
              <a:t> </a:t>
            </a:r>
            <a:r>
              <a:rPr lang="en-US" sz="1100" b="1">
                <a:effectLst/>
                <a:latin typeface="Open Sans" panose="020B0606030504020204" pitchFamily="34" charset="0"/>
                <a:ea typeface="Calibri" panose="020F0502020204030204" pitchFamily="34" charset="0"/>
                <a:cs typeface="Times New Roman" panose="02020603050405020304" pitchFamily="18" charset="0"/>
              </a:rPr>
              <a:t>as it affects children in your community? Do you know of a specific organization which provides support for children experiencing food insecurity? Or where there may be summer food programs? Name them!</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pPr marL="1143000" marR="0" lvl="2" indent="-228600">
              <a:lnSpc>
                <a:spcPct val="107000"/>
              </a:lnSpc>
              <a:spcBef>
                <a:spcPts val="0"/>
              </a:spcBef>
              <a:spcAft>
                <a:spcPts val="0"/>
              </a:spcAft>
              <a:buFont typeface="+mj-lt"/>
              <a:buAutoNum type="romanLcPeriod"/>
            </a:pPr>
            <a:r>
              <a:rPr lang="en-US" sz="1100" b="1">
                <a:effectLst/>
                <a:latin typeface="Open Sans" panose="020B0606030504020204" pitchFamily="34" charset="0"/>
                <a:ea typeface="Calibri" panose="020F0502020204030204" pitchFamily="34" charset="0"/>
                <a:cs typeface="Times New Roman" panose="02020603050405020304" pitchFamily="18" charset="0"/>
              </a:rPr>
              <a:t>Domestically</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pPr marL="1600200" marR="0" lvl="3" indent="-228600">
              <a:lnSpc>
                <a:spcPct val="107000"/>
              </a:lnSpc>
              <a:spcBef>
                <a:spcPts val="0"/>
              </a:spcBef>
              <a:spcAft>
                <a:spcPts val="0"/>
              </a:spcAft>
              <a:buFont typeface="+mj-lt"/>
              <a:buAutoNum type="arabicPeriod"/>
            </a:pPr>
            <a:r>
              <a:rPr lang="en-US" sz="1100">
                <a:effectLst/>
                <a:latin typeface="Open Sans" panose="020B0606030504020204" pitchFamily="34" charset="0"/>
                <a:ea typeface="Calibri" panose="020F0502020204030204" pitchFamily="34" charset="0"/>
                <a:cs typeface="Times New Roman" panose="02020603050405020304" pitchFamily="18" charset="0"/>
              </a:rPr>
              <a:t>Child poverty organizations, service providers</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pPr marL="1600200" marR="0" lvl="3" indent="-228600">
              <a:lnSpc>
                <a:spcPct val="107000"/>
              </a:lnSpc>
              <a:spcBef>
                <a:spcPts val="0"/>
              </a:spcBef>
              <a:spcAft>
                <a:spcPts val="0"/>
              </a:spcAft>
              <a:buFont typeface="+mj-lt"/>
              <a:buAutoNum type="arabicPeriod"/>
            </a:pPr>
            <a:r>
              <a:rPr lang="en-US" sz="1100">
                <a:effectLst/>
                <a:latin typeface="Open Sans" panose="020B0606030504020204" pitchFamily="34" charset="0"/>
                <a:ea typeface="Calibri" panose="020F0502020204030204" pitchFamily="34" charset="0"/>
                <a:cs typeface="Times New Roman" panose="02020603050405020304" pitchFamily="18" charset="0"/>
              </a:rPr>
              <a:t>Schools</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pPr marL="1600200" marR="0" lvl="3" indent="-228600">
              <a:lnSpc>
                <a:spcPct val="107000"/>
              </a:lnSpc>
              <a:spcBef>
                <a:spcPts val="0"/>
              </a:spcBef>
              <a:spcAft>
                <a:spcPts val="0"/>
              </a:spcAft>
              <a:buFont typeface="+mj-lt"/>
              <a:buAutoNum type="arabicPeriod"/>
            </a:pPr>
            <a:r>
              <a:rPr lang="en-US" sz="1100">
                <a:effectLst/>
                <a:latin typeface="Open Sans" panose="020B0606030504020204" pitchFamily="34" charset="0"/>
                <a:ea typeface="Calibri" panose="020F0502020204030204" pitchFamily="34" charset="0"/>
                <a:cs typeface="Times New Roman" panose="02020603050405020304" pitchFamily="18" charset="0"/>
              </a:rPr>
              <a:t>Pediatric associations</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pPr marL="1600200" marR="0" lvl="3" indent="-228600">
              <a:lnSpc>
                <a:spcPct val="107000"/>
              </a:lnSpc>
              <a:spcBef>
                <a:spcPts val="0"/>
              </a:spcBef>
              <a:spcAft>
                <a:spcPts val="0"/>
              </a:spcAft>
              <a:buFont typeface="+mj-lt"/>
              <a:buAutoNum type="arabicPeriod"/>
            </a:pPr>
            <a:r>
              <a:rPr lang="en-US" sz="1100">
                <a:effectLst/>
                <a:latin typeface="Open Sans" panose="020B0606030504020204" pitchFamily="34" charset="0"/>
                <a:ea typeface="Calibri" panose="020F0502020204030204" pitchFamily="34" charset="0"/>
                <a:cs typeface="Times New Roman" panose="02020603050405020304" pitchFamily="18" charset="0"/>
              </a:rPr>
              <a:t>United Way</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pPr marL="1600200" marR="0" lvl="3" indent="-228600">
              <a:lnSpc>
                <a:spcPct val="107000"/>
              </a:lnSpc>
              <a:spcBef>
                <a:spcPts val="0"/>
              </a:spcBef>
              <a:spcAft>
                <a:spcPts val="0"/>
              </a:spcAft>
              <a:buFont typeface="+mj-lt"/>
              <a:buAutoNum type="arabicPeriod"/>
            </a:pPr>
            <a:r>
              <a:rPr lang="en-US" sz="1100">
                <a:effectLst/>
                <a:latin typeface="Open Sans" panose="020B0606030504020204" pitchFamily="34" charset="0"/>
                <a:ea typeface="Calibri" panose="020F0502020204030204" pitchFamily="34" charset="0"/>
                <a:cs typeface="Times New Roman" panose="02020603050405020304" pitchFamily="18" charset="0"/>
              </a:rPr>
              <a:t>Children’s Trust</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pPr marL="1600200" marR="0" lvl="3" indent="-228600">
              <a:lnSpc>
                <a:spcPct val="107000"/>
              </a:lnSpc>
              <a:spcBef>
                <a:spcPts val="0"/>
              </a:spcBef>
              <a:spcAft>
                <a:spcPts val="0"/>
              </a:spcAft>
              <a:buFont typeface="+mj-lt"/>
              <a:buAutoNum type="arabicPeriod"/>
            </a:pPr>
            <a:r>
              <a:rPr lang="en-US" sz="1100">
                <a:effectLst/>
                <a:latin typeface="Open Sans" panose="020B0606030504020204" pitchFamily="34" charset="0"/>
                <a:ea typeface="Calibri" panose="020F0502020204030204" pitchFamily="34" charset="0"/>
                <a:cs typeface="Times New Roman" panose="02020603050405020304" pitchFamily="18" charset="0"/>
              </a:rPr>
              <a:t>Food Banks</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pPr marL="1600200" marR="0" lvl="3" indent="-228600">
              <a:lnSpc>
                <a:spcPct val="107000"/>
              </a:lnSpc>
              <a:spcBef>
                <a:spcPts val="0"/>
              </a:spcBef>
              <a:spcAft>
                <a:spcPts val="0"/>
              </a:spcAft>
              <a:buFont typeface="+mj-lt"/>
              <a:buAutoNum type="arabicPeriod"/>
            </a:pPr>
            <a:r>
              <a:rPr lang="en-US" sz="1100">
                <a:effectLst/>
                <a:latin typeface="Open Sans" panose="020B0606030504020204" pitchFamily="34" charset="0"/>
                <a:ea typeface="Calibri" panose="020F0502020204030204" pitchFamily="34" charset="0"/>
                <a:cs typeface="Times New Roman" panose="02020603050405020304" pitchFamily="18" charset="0"/>
              </a:rPr>
              <a:t>Faith Groups</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pPr marL="1600200" marR="0" lvl="3" indent="-228600">
              <a:lnSpc>
                <a:spcPct val="107000"/>
              </a:lnSpc>
              <a:spcBef>
                <a:spcPts val="0"/>
              </a:spcBef>
              <a:spcAft>
                <a:spcPts val="0"/>
              </a:spcAft>
              <a:buFont typeface="+mj-lt"/>
              <a:buAutoNum type="arabicPeriod"/>
            </a:pPr>
            <a:r>
              <a:rPr lang="en-US" sz="1100">
                <a:effectLst/>
                <a:latin typeface="Open Sans" panose="020B0606030504020204" pitchFamily="34" charset="0"/>
                <a:ea typeface="Calibri" panose="020F0502020204030204" pitchFamily="34" charset="0"/>
                <a:cs typeface="Times New Roman" panose="02020603050405020304" pitchFamily="18" charset="0"/>
              </a:rPr>
              <a:t>Rotary groups</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pPr marL="1143000" marR="0" lvl="2" indent="-228600">
              <a:lnSpc>
                <a:spcPct val="107000"/>
              </a:lnSpc>
              <a:spcBef>
                <a:spcPts val="0"/>
              </a:spcBef>
              <a:spcAft>
                <a:spcPts val="0"/>
              </a:spcAft>
              <a:buFont typeface="+mj-lt"/>
              <a:buAutoNum type="romanLcPeriod"/>
            </a:pPr>
            <a:r>
              <a:rPr lang="en-US" sz="1100" b="1">
                <a:effectLst/>
                <a:latin typeface="Open Sans" panose="020B0606030504020204" pitchFamily="34" charset="0"/>
                <a:ea typeface="Calibri" panose="020F0502020204030204" pitchFamily="34" charset="0"/>
                <a:cs typeface="Times New Roman" panose="02020603050405020304" pitchFamily="18" charset="0"/>
              </a:rPr>
              <a:t>Global</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pPr marL="1600200" marR="0" lvl="3" indent="-228600">
              <a:lnSpc>
                <a:spcPct val="107000"/>
              </a:lnSpc>
              <a:spcBef>
                <a:spcPts val="0"/>
              </a:spcBef>
              <a:spcAft>
                <a:spcPts val="0"/>
              </a:spcAft>
              <a:buFont typeface="+mj-lt"/>
              <a:buAutoNum type="arabicPeriod"/>
            </a:pPr>
            <a:r>
              <a:rPr lang="en-US" sz="1100">
                <a:effectLst/>
                <a:latin typeface="Open Sans" panose="020B0606030504020204" pitchFamily="34" charset="0"/>
                <a:ea typeface="Calibri" panose="020F0502020204030204" pitchFamily="34" charset="0"/>
                <a:cs typeface="Times New Roman" panose="02020603050405020304" pitchFamily="18" charset="0"/>
              </a:rPr>
              <a:t>USGLC</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pPr marL="1600200" marR="0" lvl="3" indent="-228600">
              <a:lnSpc>
                <a:spcPct val="107000"/>
              </a:lnSpc>
              <a:spcBef>
                <a:spcPts val="0"/>
              </a:spcBef>
              <a:spcAft>
                <a:spcPts val="0"/>
              </a:spcAft>
              <a:buFont typeface="+mj-lt"/>
              <a:buAutoNum type="arabicPeriod"/>
            </a:pPr>
            <a:r>
              <a:rPr lang="en-US" sz="1100">
                <a:effectLst/>
                <a:latin typeface="Open Sans" panose="020B0606030504020204" pitchFamily="34" charset="0"/>
                <a:ea typeface="Calibri" panose="020F0502020204030204" pitchFamily="34" charset="0"/>
                <a:cs typeface="Times New Roman" panose="02020603050405020304" pitchFamily="18" charset="0"/>
              </a:rPr>
              <a:t>UN Association</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pPr marL="1600200" marR="0" lvl="3" indent="-228600">
              <a:lnSpc>
                <a:spcPct val="107000"/>
              </a:lnSpc>
              <a:spcBef>
                <a:spcPts val="0"/>
              </a:spcBef>
              <a:spcAft>
                <a:spcPts val="0"/>
              </a:spcAft>
              <a:buFont typeface="+mj-lt"/>
              <a:buAutoNum type="arabicPeriod"/>
            </a:pPr>
            <a:r>
              <a:rPr lang="en-US" sz="1100">
                <a:effectLst/>
                <a:latin typeface="Open Sans" panose="020B0606030504020204" pitchFamily="34" charset="0"/>
                <a:ea typeface="Calibri" panose="020F0502020204030204" pitchFamily="34" charset="0"/>
                <a:cs typeface="Times New Roman" panose="02020603050405020304" pitchFamily="18" charset="0"/>
              </a:rPr>
              <a:t>Care</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pPr marL="1600200" marR="0" lvl="3" indent="-228600">
              <a:lnSpc>
                <a:spcPct val="107000"/>
              </a:lnSpc>
              <a:spcBef>
                <a:spcPts val="0"/>
              </a:spcBef>
              <a:spcAft>
                <a:spcPts val="0"/>
              </a:spcAft>
              <a:buFont typeface="+mj-lt"/>
              <a:buAutoNum type="arabicPeriod"/>
            </a:pPr>
            <a:r>
              <a:rPr lang="en-US" sz="1100">
                <a:effectLst/>
                <a:latin typeface="Open Sans" panose="020B0606030504020204" pitchFamily="34" charset="0"/>
                <a:ea typeface="Calibri" panose="020F0502020204030204" pitchFamily="34" charset="0"/>
                <a:cs typeface="Times New Roman" panose="02020603050405020304" pitchFamily="18" charset="0"/>
              </a:rPr>
              <a:t>ONE Campaign</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pPr marL="1600200" marR="0" lvl="3" indent="-228600">
              <a:lnSpc>
                <a:spcPct val="107000"/>
              </a:lnSpc>
              <a:spcBef>
                <a:spcPts val="0"/>
              </a:spcBef>
              <a:spcAft>
                <a:spcPts val="0"/>
              </a:spcAft>
              <a:buFont typeface="+mj-lt"/>
              <a:buAutoNum type="arabicPeriod"/>
            </a:pPr>
            <a:r>
              <a:rPr lang="en-US" sz="1100">
                <a:effectLst/>
                <a:latin typeface="Open Sans" panose="020B0606030504020204" pitchFamily="34" charset="0"/>
                <a:ea typeface="Calibri" panose="020F0502020204030204" pitchFamily="34" charset="0"/>
                <a:cs typeface="Times New Roman" panose="02020603050405020304" pitchFamily="18" charset="0"/>
              </a:rPr>
              <a:t>Partners in Health</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pPr marL="1600200" marR="0" lvl="3" indent="-228600">
              <a:lnSpc>
                <a:spcPct val="107000"/>
              </a:lnSpc>
              <a:spcBef>
                <a:spcPts val="0"/>
              </a:spcBef>
              <a:spcAft>
                <a:spcPts val="0"/>
              </a:spcAft>
              <a:buFont typeface="+mj-lt"/>
              <a:buAutoNum type="arabicPeriod"/>
            </a:pPr>
            <a:r>
              <a:rPr lang="en-US" sz="1100">
                <a:effectLst/>
                <a:latin typeface="Open Sans" panose="020B0606030504020204" pitchFamily="34" charset="0"/>
                <a:ea typeface="Calibri" panose="020F0502020204030204" pitchFamily="34" charset="0"/>
                <a:cs typeface="Times New Roman" panose="02020603050405020304" pitchFamily="18" charset="0"/>
              </a:rPr>
              <a:t>University Global Health Programs</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pPr marL="1600200" marR="0" lvl="3" indent="-228600">
              <a:lnSpc>
                <a:spcPct val="107000"/>
              </a:lnSpc>
              <a:spcBef>
                <a:spcPts val="0"/>
              </a:spcBef>
              <a:spcAft>
                <a:spcPts val="0"/>
              </a:spcAft>
              <a:buFont typeface="+mj-lt"/>
              <a:buAutoNum type="arabicPeriod"/>
            </a:pPr>
            <a:r>
              <a:rPr lang="en-US" sz="1100">
                <a:effectLst/>
                <a:latin typeface="Open Sans" panose="020B0606030504020204" pitchFamily="34" charset="0"/>
                <a:ea typeface="Calibri" panose="020F0502020204030204" pitchFamily="34" charset="0"/>
                <a:cs typeface="Times New Roman" panose="02020603050405020304" pitchFamily="18" charset="0"/>
              </a:rPr>
              <a:t>Others? (brainstorm with audience)</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Font typeface="+mj-lt"/>
              <a:buAutoNum type="alphaLcPeriod"/>
            </a:pPr>
            <a:r>
              <a:rPr lang="en-US" sz="1100" b="1">
                <a:effectLst/>
                <a:latin typeface="Open Sans" panose="020B0606030504020204" pitchFamily="34" charset="0"/>
                <a:ea typeface="Calibri" panose="020F0502020204030204" pitchFamily="34" charset="0"/>
                <a:cs typeface="Times New Roman" panose="02020603050405020304" pitchFamily="18" charset="0"/>
              </a:rPr>
              <a:t>Who has connections to these organizations within your group?</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pPr marL="1143000" marR="0" lvl="2" indent="-228600">
              <a:lnSpc>
                <a:spcPct val="107000"/>
              </a:lnSpc>
              <a:spcBef>
                <a:spcPts val="0"/>
              </a:spcBef>
              <a:spcAft>
                <a:spcPts val="0"/>
              </a:spcAft>
              <a:buFont typeface="+mj-lt"/>
              <a:buAutoNum type="romanLcPeriod"/>
            </a:pPr>
            <a:r>
              <a:rPr lang="en-US" sz="1100">
                <a:effectLst/>
                <a:latin typeface="Open Sans" panose="020B0606030504020204" pitchFamily="34" charset="0"/>
                <a:ea typeface="Calibri" panose="020F0502020204030204" pitchFamily="34" charset="0"/>
                <a:cs typeface="Times New Roman" panose="02020603050405020304" pitchFamily="18" charset="0"/>
              </a:rPr>
              <a:t>Current volunteers</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pPr marL="1143000" marR="0" lvl="2" indent="-228600">
              <a:lnSpc>
                <a:spcPct val="107000"/>
              </a:lnSpc>
              <a:spcBef>
                <a:spcPts val="0"/>
              </a:spcBef>
              <a:spcAft>
                <a:spcPts val="0"/>
              </a:spcAft>
              <a:buFont typeface="+mj-lt"/>
              <a:buAutoNum type="romanLcPeriod"/>
            </a:pPr>
            <a:r>
              <a:rPr lang="en-US" sz="1100">
                <a:effectLst/>
                <a:latin typeface="Open Sans" panose="020B0606030504020204" pitchFamily="34" charset="0"/>
                <a:ea typeface="Calibri" panose="020F0502020204030204" pitchFamily="34" charset="0"/>
                <a:cs typeface="Times New Roman" panose="02020603050405020304" pitchFamily="18" charset="0"/>
              </a:rPr>
              <a:t>Fellows</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pPr marL="1143000" marR="0" lvl="2" indent="-228600">
              <a:lnSpc>
                <a:spcPct val="107000"/>
              </a:lnSpc>
              <a:spcBef>
                <a:spcPts val="0"/>
              </a:spcBef>
              <a:spcAft>
                <a:spcPts val="0"/>
              </a:spcAft>
              <a:buFont typeface="+mj-lt"/>
              <a:buAutoNum type="romanLcPeriod"/>
            </a:pPr>
            <a:r>
              <a:rPr lang="en-US" sz="1100">
                <a:effectLst/>
                <a:latin typeface="Open Sans" panose="020B0606030504020204" pitchFamily="34" charset="0"/>
                <a:ea typeface="Calibri" panose="020F0502020204030204" pitchFamily="34" charset="0"/>
                <a:cs typeface="Times New Roman" panose="02020603050405020304" pitchFamily="18" charset="0"/>
              </a:rPr>
              <a:t>Former volunteers</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pPr marL="1143000" marR="0" lvl="2" indent="-228600">
              <a:lnSpc>
                <a:spcPct val="107000"/>
              </a:lnSpc>
              <a:spcBef>
                <a:spcPts val="0"/>
              </a:spcBef>
              <a:spcAft>
                <a:spcPts val="0"/>
              </a:spcAft>
              <a:buFont typeface="+mj-lt"/>
              <a:buAutoNum type="romanLcPeriod"/>
            </a:pPr>
            <a:r>
              <a:rPr lang="en-US" sz="1100">
                <a:effectLst/>
                <a:latin typeface="Open Sans" panose="020B0606030504020204" pitchFamily="34" charset="0"/>
                <a:ea typeface="Calibri" panose="020F0502020204030204" pitchFamily="34" charset="0"/>
                <a:cs typeface="Times New Roman" panose="02020603050405020304" pitchFamily="18" charset="0"/>
              </a:rPr>
              <a:t>Friends, family, colleagues?</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pPr marL="1143000" marR="0" lvl="2" indent="-228600">
              <a:lnSpc>
                <a:spcPct val="107000"/>
              </a:lnSpc>
              <a:spcBef>
                <a:spcPts val="0"/>
              </a:spcBef>
              <a:spcAft>
                <a:spcPts val="0"/>
              </a:spcAft>
              <a:buFont typeface="+mj-lt"/>
              <a:buAutoNum type="romanLcPeriod"/>
            </a:pPr>
            <a:r>
              <a:rPr lang="en-US" sz="1100">
                <a:effectLst/>
                <a:latin typeface="Open Sans" panose="020B0606030504020204" pitchFamily="34" charset="0"/>
                <a:ea typeface="Calibri" panose="020F0502020204030204" pitchFamily="34" charset="0"/>
                <a:cs typeface="Times New Roman" panose="02020603050405020304" pitchFamily="18" charset="0"/>
              </a:rPr>
              <a:t>Fellow members of your faith community?</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pPr marL="1143000" marR="0" lvl="2" indent="-228600">
              <a:lnSpc>
                <a:spcPct val="107000"/>
              </a:lnSpc>
              <a:spcBef>
                <a:spcPts val="0"/>
              </a:spcBef>
              <a:spcAft>
                <a:spcPts val="0"/>
              </a:spcAft>
              <a:buFont typeface="+mj-lt"/>
              <a:buAutoNum type="romanLcPeriod"/>
            </a:pPr>
            <a:r>
              <a:rPr lang="en-US" sz="1100">
                <a:effectLst/>
                <a:latin typeface="Open Sans" panose="020B0606030504020204" pitchFamily="34" charset="0"/>
                <a:ea typeface="Calibri" panose="020F0502020204030204" pitchFamily="34" charset="0"/>
                <a:cs typeface="Times New Roman" panose="02020603050405020304" pitchFamily="18" charset="0"/>
              </a:rPr>
              <a:t>Other places where you and other group members are volunteering?</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pPr marL="1600200" marR="0" lvl="3" indent="-228600">
              <a:lnSpc>
                <a:spcPct val="107000"/>
              </a:lnSpc>
              <a:spcBef>
                <a:spcPts val="0"/>
              </a:spcBef>
              <a:spcAft>
                <a:spcPts val="0"/>
              </a:spcAft>
              <a:buFont typeface="+mj-lt"/>
              <a:buAutoNum type="arabicPeriod"/>
            </a:pPr>
            <a:r>
              <a:rPr lang="en-US" sz="1100">
                <a:effectLst/>
                <a:latin typeface="Open Sans" panose="020B0606030504020204" pitchFamily="34" charset="0"/>
                <a:ea typeface="Calibri" panose="020F0502020204030204" pitchFamily="34" charset="0"/>
                <a:cs typeface="Times New Roman" panose="02020603050405020304" pitchFamily="18" charset="0"/>
              </a:rPr>
              <a:t>Elections? Campaigns?</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Font typeface="+mj-lt"/>
              <a:buAutoNum type="alphaLcPeriod"/>
            </a:pPr>
            <a:r>
              <a:rPr lang="en-US" sz="1100" b="1">
                <a:effectLst/>
                <a:latin typeface="Open Sans" panose="020B0606030504020204" pitchFamily="34" charset="0"/>
                <a:ea typeface="Calibri" panose="020F0502020204030204" pitchFamily="34" charset="0"/>
                <a:cs typeface="Times New Roman" panose="02020603050405020304" pitchFamily="18" charset="0"/>
              </a:rPr>
              <a:t>What are the ways that you can work together? </a:t>
            </a:r>
            <a:r>
              <a:rPr lang="en-US" sz="1100" b="1" i="1">
                <a:effectLst/>
                <a:latin typeface="Open Sans" panose="020B0606030504020204" pitchFamily="34" charset="0"/>
                <a:ea typeface="Calibri" panose="020F0502020204030204" pitchFamily="34" charset="0"/>
                <a:cs typeface="Times New Roman" panose="02020603050405020304" pitchFamily="18" charset="0"/>
              </a:rPr>
              <a:t>Open to the group for shared brainstorm</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pPr marL="1143000" marR="0" lvl="2" indent="-228600">
              <a:lnSpc>
                <a:spcPct val="107000"/>
              </a:lnSpc>
              <a:spcBef>
                <a:spcPts val="0"/>
              </a:spcBef>
              <a:spcAft>
                <a:spcPts val="0"/>
              </a:spcAft>
              <a:buFont typeface="+mj-lt"/>
              <a:buAutoNum type="romanLcPeriod"/>
            </a:pPr>
            <a:r>
              <a:rPr lang="en-US" sz="1100">
                <a:effectLst/>
                <a:latin typeface="Open Sans" panose="020B0606030504020204" pitchFamily="34" charset="0"/>
                <a:ea typeface="Calibri" panose="020F0502020204030204" pitchFamily="34" charset="0"/>
                <a:cs typeface="Times New Roman" panose="02020603050405020304" pitchFamily="18" charset="0"/>
              </a:rPr>
              <a:t>Joint lobby meetings</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pPr marL="1143000" marR="0" lvl="2" indent="-228600">
              <a:lnSpc>
                <a:spcPct val="107000"/>
              </a:lnSpc>
              <a:spcBef>
                <a:spcPts val="0"/>
              </a:spcBef>
              <a:spcAft>
                <a:spcPts val="0"/>
              </a:spcAft>
              <a:buFont typeface="+mj-lt"/>
              <a:buAutoNum type="romanLcPeriod"/>
            </a:pPr>
            <a:r>
              <a:rPr lang="en-US" sz="1100">
                <a:effectLst/>
                <a:latin typeface="Open Sans" panose="020B0606030504020204" pitchFamily="34" charset="0"/>
                <a:ea typeface="Calibri" panose="020F0502020204030204" pitchFamily="34" charset="0"/>
                <a:cs typeface="Times New Roman" panose="02020603050405020304" pitchFamily="18" charset="0"/>
              </a:rPr>
              <a:t>Community events to build awareness – bringing in a guest speaker/expert to talk about the issue and educate</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pPr marL="1143000" marR="0" lvl="2" indent="-228600">
              <a:lnSpc>
                <a:spcPct val="107000"/>
              </a:lnSpc>
              <a:spcBef>
                <a:spcPts val="0"/>
              </a:spcBef>
              <a:spcAft>
                <a:spcPts val="0"/>
              </a:spcAft>
              <a:buFont typeface="+mj-lt"/>
              <a:buAutoNum type="romanLcPeriod"/>
            </a:pPr>
            <a:r>
              <a:rPr lang="en-US" sz="1100">
                <a:effectLst/>
                <a:latin typeface="Open Sans" panose="020B0606030504020204" pitchFamily="34" charset="0"/>
                <a:ea typeface="Calibri" panose="020F0502020204030204" pitchFamily="34" charset="0"/>
                <a:cs typeface="Times New Roman" panose="02020603050405020304" pitchFamily="18" charset="0"/>
              </a:rPr>
              <a:t>Letter writing/postcard writing to MOCs</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pPr marL="1143000" marR="0" lvl="2" indent="-228600">
              <a:lnSpc>
                <a:spcPct val="107000"/>
              </a:lnSpc>
              <a:spcBef>
                <a:spcPts val="0"/>
              </a:spcBef>
              <a:spcAft>
                <a:spcPts val="800"/>
              </a:spcAft>
              <a:buFont typeface="+mj-lt"/>
              <a:buAutoNum type="romanLcPeriod"/>
            </a:pPr>
            <a:r>
              <a:rPr lang="en-US" sz="1100" i="1">
                <a:effectLst/>
                <a:latin typeface="Open Sans" panose="020B0606030504020204" pitchFamily="34" charset="0"/>
                <a:ea typeface="Calibri" panose="020F0502020204030204" pitchFamily="34" charset="0"/>
                <a:cs typeface="Times New Roman" panose="02020603050405020304" pitchFamily="18" charset="0"/>
              </a:rPr>
              <a:t>Any other ideas folks want to share of how they can work with potential partners?</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100">
                <a:effectLst/>
                <a:latin typeface="Calibri" panose="020F0502020204030204" pitchFamily="34" charset="0"/>
                <a:ea typeface="Calibri" panose="020F0502020204030204" pitchFamily="34" charset="0"/>
                <a:cs typeface="Times New Roman" panose="02020603050405020304" pitchFamily="18" charset="0"/>
              </a:rPr>
              <a:t>Perhaps phrase as "who cares about or is affected by issues of food insecurity as it affects children </a:t>
            </a:r>
            <a:r>
              <a:rPr lang="en-US" sz="1100" b="1">
                <a:effectLst/>
                <a:latin typeface="Calibri" panose="020F0502020204030204" pitchFamily="34" charset="0"/>
                <a:ea typeface="Calibri" panose="020F0502020204030204" pitchFamily="34" charset="0"/>
                <a:cs typeface="Times New Roman" panose="02020603050405020304" pitchFamily="18" charset="0"/>
              </a:rPr>
              <a:t>in your community</a:t>
            </a:r>
            <a:r>
              <a:rPr lang="en-US" sz="1100">
                <a:effectLst/>
                <a:latin typeface="Calibri" panose="020F0502020204030204" pitchFamily="34" charset="0"/>
                <a:ea typeface="Calibri" panose="020F0502020204030204" pitchFamily="34" charset="0"/>
                <a:cs typeface="Times New Roman" panose="02020603050405020304" pitchFamily="18" charset="0"/>
              </a:rPr>
              <a:t>. Coach people to be specific - instead of saying 'local elementary schools' name the school/s in their community that they would want to reach out to, name the specific organization, </a:t>
            </a:r>
            <a:r>
              <a:rPr lang="en-US" sz="1100" err="1">
                <a:effectLst/>
                <a:latin typeface="Calibri" panose="020F0502020204030204" pitchFamily="34" charset="0"/>
                <a:ea typeface="Calibri" panose="020F0502020204030204" pitchFamily="34" charset="0"/>
                <a:cs typeface="Times New Roman" panose="02020603050405020304" pitchFamily="18" charset="0"/>
              </a:rPr>
              <a:t>etc</a:t>
            </a:r>
            <a:r>
              <a:rPr lang="en-US" sz="1100">
                <a:effectLst/>
                <a:latin typeface="Calibri" panose="020F0502020204030204" pitchFamily="34" charset="0"/>
                <a:ea typeface="Calibri" panose="020F0502020204030204" pitchFamily="34" charset="0"/>
                <a:cs typeface="Times New Roman" panose="02020603050405020304" pitchFamily="18" charset="0"/>
              </a:rPr>
              <a:t>, The more specific people can get with their list building the better </a:t>
            </a:r>
          </a:p>
          <a:p>
            <a:pPr marL="0" marR="0" lvl="0" indent="0">
              <a:lnSpc>
                <a:spcPct val="115000"/>
              </a:lnSpc>
              <a:spcBef>
                <a:spcPts val="1200"/>
              </a:spcBef>
              <a:spcAft>
                <a:spcPts val="1200"/>
              </a:spcAft>
              <a:buFont typeface="Arial" panose="020B0604020202020204" pitchFamily="34" charset="0"/>
              <a:buNone/>
            </a:pPr>
            <a:endParaRPr lang="en-US" sz="1800">
              <a:effectLst/>
              <a:latin typeface="Open Sans" panose="020B0606030504020204" pitchFamily="34" charset="0"/>
              <a:ea typeface="Arial" panose="020B0604020202020204" pitchFamily="34" charset="0"/>
            </a:endParaRPr>
          </a:p>
        </p:txBody>
      </p:sp>
      <p:sp>
        <p:nvSpPr>
          <p:cNvPr id="4" name="Slide Number Placeholder 3"/>
          <p:cNvSpPr>
            <a:spLocks noGrp="1"/>
          </p:cNvSpPr>
          <p:nvPr>
            <p:ph type="sldNum" sz="quarter" idx="5"/>
          </p:nvPr>
        </p:nvSpPr>
        <p:spPr/>
        <p:txBody>
          <a:bodyPr/>
          <a:lstStyle/>
          <a:p>
            <a:fld id="{158EA70A-BE10-40B1-A850-11121D77317B}" type="slidenum">
              <a:rPr lang="en-US" smtClean="0"/>
              <a:t>31</a:t>
            </a:fld>
            <a:endParaRPr lang="en-US"/>
          </a:p>
        </p:txBody>
      </p:sp>
    </p:spTree>
    <p:extLst>
      <p:ext uri="{BB962C8B-B14F-4D97-AF65-F5344CB8AC3E}">
        <p14:creationId xmlns:p14="http://schemas.microsoft.com/office/powerpoint/2010/main" val="25560972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742950" marR="0" lvl="1" indent="-285750">
              <a:lnSpc>
                <a:spcPct val="107000"/>
              </a:lnSpc>
              <a:spcBef>
                <a:spcPts val="0"/>
              </a:spcBef>
              <a:spcAft>
                <a:spcPts val="0"/>
              </a:spcAft>
              <a:buFont typeface="+mj-lt"/>
              <a:buAutoNum type="alphaLcPeriod"/>
            </a:pPr>
            <a:r>
              <a:rPr lang="en-US" sz="1100">
                <a:effectLst/>
                <a:latin typeface="Open Sans" panose="020B0606030504020204" pitchFamily="34" charset="0"/>
                <a:ea typeface="Calibri" panose="020F0502020204030204" pitchFamily="34" charset="0"/>
                <a:cs typeface="Times New Roman" panose="02020603050405020304" pitchFamily="18" charset="0"/>
              </a:rPr>
              <a:t>For example, food insecurity  – think about how it affects your community?</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Font typeface="+mj-lt"/>
              <a:buAutoNum type="alphaLcPeriod"/>
            </a:pPr>
            <a:r>
              <a:rPr lang="en-US" sz="1100">
                <a:effectLst/>
                <a:latin typeface="Open Sans" panose="020B0606030504020204" pitchFamily="34" charset="0"/>
                <a:ea typeface="Calibri" panose="020F0502020204030204" pitchFamily="34" charset="0"/>
                <a:cs typeface="Times New Roman" panose="02020603050405020304" pitchFamily="18" charset="0"/>
              </a:rPr>
              <a:t>Do you know of a specific organization which provides support for those experiencing food insecurity? Who are those most affected – children? The elderly? What organizations exist to support? If it’s children,  where are there summer food programs? Try to name them and be specific!</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800"/>
              </a:spcAft>
              <a:buFont typeface="+mj-lt"/>
              <a:buAutoNum type="alphaLcPeriod"/>
            </a:pPr>
            <a:r>
              <a:rPr lang="en-US" sz="1100">
                <a:effectLst/>
                <a:latin typeface="Open Sans" panose="020B0606030504020204" pitchFamily="34" charset="0"/>
                <a:ea typeface="Calibri" panose="020F0502020204030204" pitchFamily="34" charset="0"/>
                <a:cs typeface="Times New Roman" panose="02020603050405020304" pitchFamily="18" charset="0"/>
              </a:rPr>
              <a:t>Who is affected by it, and how are they included in solutions to resolve it?</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158EA70A-BE10-40B1-A850-11121D77317B}" type="slidenum">
              <a:rPr lang="en-US" smtClean="0"/>
              <a:t>32</a:t>
            </a:fld>
            <a:endParaRPr lang="en-US"/>
          </a:p>
        </p:txBody>
      </p:sp>
    </p:spTree>
    <p:extLst>
      <p:ext uri="{BB962C8B-B14F-4D97-AF65-F5344CB8AC3E}">
        <p14:creationId xmlns:p14="http://schemas.microsoft.com/office/powerpoint/2010/main" val="26420207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742950" marR="0" lvl="1" indent="-285750">
              <a:lnSpc>
                <a:spcPct val="107000"/>
              </a:lnSpc>
              <a:spcBef>
                <a:spcPts val="0"/>
              </a:spcBef>
              <a:spcAft>
                <a:spcPts val="0"/>
              </a:spcAft>
              <a:buFont typeface="+mj-lt"/>
              <a:buAutoNum type="alphaLcPeriod"/>
            </a:pPr>
            <a:r>
              <a:rPr lang="en-US" sz="1100">
                <a:effectLst/>
                <a:latin typeface="Open Sans" panose="020B0606030504020204" pitchFamily="34" charset="0"/>
                <a:ea typeface="Calibri" panose="020F0502020204030204" pitchFamily="34" charset="0"/>
                <a:cs typeface="Times New Roman" panose="02020603050405020304" pitchFamily="18" charset="0"/>
              </a:rPr>
              <a:t>There the Mapping Tool has been completed on the issue of food insecurity</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Font typeface="+mj-lt"/>
              <a:buAutoNum type="alphaLcPeriod"/>
            </a:pPr>
            <a:r>
              <a:rPr lang="en-US" sz="1100" b="1" u="sng">
                <a:solidFill>
                  <a:srgbClr val="0563C1"/>
                </a:solidFill>
                <a:effectLst/>
                <a:latin typeface="Open Sans" panose="020B0606030504020204" pitchFamily="34" charset="0"/>
                <a:ea typeface="Calibri" panose="020F0502020204030204" pitchFamily="34" charset="0"/>
                <a:cs typeface="Times New Roman" panose="02020603050405020304" pitchFamily="18" charset="0"/>
              </a:rPr>
              <a:t>Who cares about or is affected by the issue of food insecurity </a:t>
            </a:r>
            <a:r>
              <a:rPr lang="en-US" sz="1100">
                <a:effectLst/>
                <a:latin typeface="Open Sans" panose="020B0606030504020204" pitchFamily="34" charset="0"/>
                <a:ea typeface="Calibri" panose="020F0502020204030204" pitchFamily="34" charset="0"/>
                <a:cs typeface="Times New Roman" panose="02020603050405020304" pitchFamily="18" charset="0"/>
              </a:rPr>
              <a:t> </a:t>
            </a:r>
            <a:r>
              <a:rPr lang="en-US" sz="1100" b="1">
                <a:effectLst/>
                <a:latin typeface="Open Sans" panose="020B0606030504020204" pitchFamily="34" charset="0"/>
                <a:ea typeface="Calibri" panose="020F0502020204030204" pitchFamily="34" charset="0"/>
                <a:cs typeface="Times New Roman" panose="02020603050405020304" pitchFamily="18" charset="0"/>
              </a:rPr>
              <a:t>as it affects children in your community? Do you know of a specific organization which provides support for children experiencing food insecurity? Or where there may be summer food programs? Name them!</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pPr marL="1143000" marR="0" lvl="2" indent="-228600">
              <a:lnSpc>
                <a:spcPct val="107000"/>
              </a:lnSpc>
              <a:spcBef>
                <a:spcPts val="0"/>
              </a:spcBef>
              <a:spcAft>
                <a:spcPts val="0"/>
              </a:spcAft>
              <a:buFont typeface="+mj-lt"/>
              <a:buAutoNum type="romanLcPeriod"/>
            </a:pPr>
            <a:r>
              <a:rPr lang="en-US" sz="1100" b="1">
                <a:effectLst/>
                <a:latin typeface="Open Sans" panose="020B0606030504020204" pitchFamily="34" charset="0"/>
                <a:ea typeface="Calibri" panose="020F0502020204030204" pitchFamily="34" charset="0"/>
                <a:cs typeface="Times New Roman" panose="02020603050405020304" pitchFamily="18" charset="0"/>
              </a:rPr>
              <a:t>Domestically</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pPr marL="1600200" marR="0" lvl="3" indent="-228600">
              <a:lnSpc>
                <a:spcPct val="107000"/>
              </a:lnSpc>
              <a:spcBef>
                <a:spcPts val="0"/>
              </a:spcBef>
              <a:spcAft>
                <a:spcPts val="0"/>
              </a:spcAft>
              <a:buFont typeface="+mj-lt"/>
              <a:buAutoNum type="arabicPeriod"/>
            </a:pPr>
            <a:r>
              <a:rPr lang="en-US" sz="1100">
                <a:effectLst/>
                <a:latin typeface="Open Sans" panose="020B0606030504020204" pitchFamily="34" charset="0"/>
                <a:ea typeface="Calibri" panose="020F0502020204030204" pitchFamily="34" charset="0"/>
                <a:cs typeface="Times New Roman" panose="02020603050405020304" pitchFamily="18" charset="0"/>
              </a:rPr>
              <a:t>Child poverty organizations, service providers</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pPr marL="1600200" marR="0" lvl="3" indent="-228600">
              <a:lnSpc>
                <a:spcPct val="107000"/>
              </a:lnSpc>
              <a:spcBef>
                <a:spcPts val="0"/>
              </a:spcBef>
              <a:spcAft>
                <a:spcPts val="0"/>
              </a:spcAft>
              <a:buFont typeface="+mj-lt"/>
              <a:buAutoNum type="arabicPeriod"/>
            </a:pPr>
            <a:r>
              <a:rPr lang="en-US" sz="1100">
                <a:effectLst/>
                <a:latin typeface="Open Sans" panose="020B0606030504020204" pitchFamily="34" charset="0"/>
                <a:ea typeface="Calibri" panose="020F0502020204030204" pitchFamily="34" charset="0"/>
                <a:cs typeface="Times New Roman" panose="02020603050405020304" pitchFamily="18" charset="0"/>
              </a:rPr>
              <a:t>Schools</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pPr marL="1600200" marR="0" lvl="3" indent="-228600">
              <a:lnSpc>
                <a:spcPct val="107000"/>
              </a:lnSpc>
              <a:spcBef>
                <a:spcPts val="0"/>
              </a:spcBef>
              <a:spcAft>
                <a:spcPts val="0"/>
              </a:spcAft>
              <a:buFont typeface="+mj-lt"/>
              <a:buAutoNum type="arabicPeriod"/>
            </a:pPr>
            <a:r>
              <a:rPr lang="en-US" sz="1100">
                <a:effectLst/>
                <a:latin typeface="Open Sans" panose="020B0606030504020204" pitchFamily="34" charset="0"/>
                <a:ea typeface="Calibri" panose="020F0502020204030204" pitchFamily="34" charset="0"/>
                <a:cs typeface="Times New Roman" panose="02020603050405020304" pitchFamily="18" charset="0"/>
              </a:rPr>
              <a:t>Pediatric associations</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pPr marL="1600200" marR="0" lvl="3" indent="-228600">
              <a:lnSpc>
                <a:spcPct val="107000"/>
              </a:lnSpc>
              <a:spcBef>
                <a:spcPts val="0"/>
              </a:spcBef>
              <a:spcAft>
                <a:spcPts val="0"/>
              </a:spcAft>
              <a:buFont typeface="+mj-lt"/>
              <a:buAutoNum type="arabicPeriod"/>
            </a:pPr>
            <a:r>
              <a:rPr lang="en-US" sz="1100">
                <a:effectLst/>
                <a:latin typeface="Open Sans" panose="020B0606030504020204" pitchFamily="34" charset="0"/>
                <a:ea typeface="Calibri" panose="020F0502020204030204" pitchFamily="34" charset="0"/>
                <a:cs typeface="Times New Roman" panose="02020603050405020304" pitchFamily="18" charset="0"/>
              </a:rPr>
              <a:t>United Way</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pPr marL="1600200" marR="0" lvl="3" indent="-228600">
              <a:lnSpc>
                <a:spcPct val="107000"/>
              </a:lnSpc>
              <a:spcBef>
                <a:spcPts val="0"/>
              </a:spcBef>
              <a:spcAft>
                <a:spcPts val="0"/>
              </a:spcAft>
              <a:buFont typeface="+mj-lt"/>
              <a:buAutoNum type="arabicPeriod"/>
            </a:pPr>
            <a:r>
              <a:rPr lang="en-US" sz="1100">
                <a:effectLst/>
                <a:latin typeface="Open Sans" panose="020B0606030504020204" pitchFamily="34" charset="0"/>
                <a:ea typeface="Calibri" panose="020F0502020204030204" pitchFamily="34" charset="0"/>
                <a:cs typeface="Times New Roman" panose="02020603050405020304" pitchFamily="18" charset="0"/>
              </a:rPr>
              <a:t>Children’s Trust</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pPr marL="1600200" marR="0" lvl="3" indent="-228600">
              <a:lnSpc>
                <a:spcPct val="107000"/>
              </a:lnSpc>
              <a:spcBef>
                <a:spcPts val="0"/>
              </a:spcBef>
              <a:spcAft>
                <a:spcPts val="0"/>
              </a:spcAft>
              <a:buFont typeface="+mj-lt"/>
              <a:buAutoNum type="arabicPeriod"/>
            </a:pPr>
            <a:r>
              <a:rPr lang="en-US" sz="1100">
                <a:effectLst/>
                <a:latin typeface="Open Sans" panose="020B0606030504020204" pitchFamily="34" charset="0"/>
                <a:ea typeface="Calibri" panose="020F0502020204030204" pitchFamily="34" charset="0"/>
                <a:cs typeface="Times New Roman" panose="02020603050405020304" pitchFamily="18" charset="0"/>
              </a:rPr>
              <a:t>Food Banks</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pPr marL="1600200" marR="0" lvl="3" indent="-228600">
              <a:lnSpc>
                <a:spcPct val="107000"/>
              </a:lnSpc>
              <a:spcBef>
                <a:spcPts val="0"/>
              </a:spcBef>
              <a:spcAft>
                <a:spcPts val="0"/>
              </a:spcAft>
              <a:buFont typeface="+mj-lt"/>
              <a:buAutoNum type="arabicPeriod"/>
            </a:pPr>
            <a:r>
              <a:rPr lang="en-US" sz="1100">
                <a:effectLst/>
                <a:latin typeface="Open Sans" panose="020B0606030504020204" pitchFamily="34" charset="0"/>
                <a:ea typeface="Calibri" panose="020F0502020204030204" pitchFamily="34" charset="0"/>
                <a:cs typeface="Times New Roman" panose="02020603050405020304" pitchFamily="18" charset="0"/>
              </a:rPr>
              <a:t>Faith Groups</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pPr marL="1600200" marR="0" lvl="3" indent="-228600">
              <a:lnSpc>
                <a:spcPct val="107000"/>
              </a:lnSpc>
              <a:spcBef>
                <a:spcPts val="0"/>
              </a:spcBef>
              <a:spcAft>
                <a:spcPts val="0"/>
              </a:spcAft>
              <a:buFont typeface="+mj-lt"/>
              <a:buAutoNum type="arabicPeriod"/>
            </a:pPr>
            <a:r>
              <a:rPr lang="en-US" sz="1100">
                <a:effectLst/>
                <a:latin typeface="Open Sans" panose="020B0606030504020204" pitchFamily="34" charset="0"/>
                <a:ea typeface="Calibri" panose="020F0502020204030204" pitchFamily="34" charset="0"/>
                <a:cs typeface="Times New Roman" panose="02020603050405020304" pitchFamily="18" charset="0"/>
              </a:rPr>
              <a:t>Rotary groups</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pPr marL="1143000" marR="0" lvl="2" indent="-228600">
              <a:lnSpc>
                <a:spcPct val="107000"/>
              </a:lnSpc>
              <a:spcBef>
                <a:spcPts val="0"/>
              </a:spcBef>
              <a:spcAft>
                <a:spcPts val="0"/>
              </a:spcAft>
              <a:buFont typeface="+mj-lt"/>
              <a:buAutoNum type="romanLcPeriod"/>
            </a:pPr>
            <a:r>
              <a:rPr lang="en-US" sz="1100" b="1">
                <a:effectLst/>
                <a:latin typeface="Open Sans" panose="020B0606030504020204" pitchFamily="34" charset="0"/>
                <a:ea typeface="Calibri" panose="020F0502020204030204" pitchFamily="34" charset="0"/>
                <a:cs typeface="Times New Roman" panose="02020603050405020304" pitchFamily="18" charset="0"/>
              </a:rPr>
              <a:t>Global</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pPr marL="1600200" marR="0" lvl="3" indent="-228600">
              <a:lnSpc>
                <a:spcPct val="107000"/>
              </a:lnSpc>
              <a:spcBef>
                <a:spcPts val="0"/>
              </a:spcBef>
              <a:spcAft>
                <a:spcPts val="0"/>
              </a:spcAft>
              <a:buFont typeface="+mj-lt"/>
              <a:buAutoNum type="arabicPeriod"/>
            </a:pPr>
            <a:r>
              <a:rPr lang="en-US" sz="1100">
                <a:effectLst/>
                <a:latin typeface="Open Sans" panose="020B0606030504020204" pitchFamily="34" charset="0"/>
                <a:ea typeface="Calibri" panose="020F0502020204030204" pitchFamily="34" charset="0"/>
                <a:cs typeface="Times New Roman" panose="02020603050405020304" pitchFamily="18" charset="0"/>
              </a:rPr>
              <a:t>USGLC</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pPr marL="1600200" marR="0" lvl="3" indent="-228600">
              <a:lnSpc>
                <a:spcPct val="107000"/>
              </a:lnSpc>
              <a:spcBef>
                <a:spcPts val="0"/>
              </a:spcBef>
              <a:spcAft>
                <a:spcPts val="0"/>
              </a:spcAft>
              <a:buFont typeface="+mj-lt"/>
              <a:buAutoNum type="arabicPeriod"/>
            </a:pPr>
            <a:r>
              <a:rPr lang="en-US" sz="1100">
                <a:effectLst/>
                <a:latin typeface="Open Sans" panose="020B0606030504020204" pitchFamily="34" charset="0"/>
                <a:ea typeface="Calibri" panose="020F0502020204030204" pitchFamily="34" charset="0"/>
                <a:cs typeface="Times New Roman" panose="02020603050405020304" pitchFamily="18" charset="0"/>
              </a:rPr>
              <a:t>UN Association</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pPr marL="1600200" marR="0" lvl="3" indent="-228600">
              <a:lnSpc>
                <a:spcPct val="107000"/>
              </a:lnSpc>
              <a:spcBef>
                <a:spcPts val="0"/>
              </a:spcBef>
              <a:spcAft>
                <a:spcPts val="0"/>
              </a:spcAft>
              <a:buFont typeface="+mj-lt"/>
              <a:buAutoNum type="arabicPeriod"/>
            </a:pPr>
            <a:r>
              <a:rPr lang="en-US" sz="1100">
                <a:effectLst/>
                <a:latin typeface="Open Sans" panose="020B0606030504020204" pitchFamily="34" charset="0"/>
                <a:ea typeface="Calibri" panose="020F0502020204030204" pitchFamily="34" charset="0"/>
                <a:cs typeface="Times New Roman" panose="02020603050405020304" pitchFamily="18" charset="0"/>
              </a:rPr>
              <a:t>Care</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pPr marL="1600200" marR="0" lvl="3" indent="-228600">
              <a:lnSpc>
                <a:spcPct val="107000"/>
              </a:lnSpc>
              <a:spcBef>
                <a:spcPts val="0"/>
              </a:spcBef>
              <a:spcAft>
                <a:spcPts val="0"/>
              </a:spcAft>
              <a:buFont typeface="+mj-lt"/>
              <a:buAutoNum type="arabicPeriod"/>
            </a:pPr>
            <a:r>
              <a:rPr lang="en-US" sz="1100">
                <a:effectLst/>
                <a:latin typeface="Open Sans" panose="020B0606030504020204" pitchFamily="34" charset="0"/>
                <a:ea typeface="Calibri" panose="020F0502020204030204" pitchFamily="34" charset="0"/>
                <a:cs typeface="Times New Roman" panose="02020603050405020304" pitchFamily="18" charset="0"/>
              </a:rPr>
              <a:t>ONE Campaign</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pPr marL="1600200" marR="0" lvl="3" indent="-228600">
              <a:lnSpc>
                <a:spcPct val="107000"/>
              </a:lnSpc>
              <a:spcBef>
                <a:spcPts val="0"/>
              </a:spcBef>
              <a:spcAft>
                <a:spcPts val="0"/>
              </a:spcAft>
              <a:buFont typeface="+mj-lt"/>
              <a:buAutoNum type="arabicPeriod"/>
            </a:pPr>
            <a:r>
              <a:rPr lang="en-US" sz="1100">
                <a:effectLst/>
                <a:latin typeface="Open Sans" panose="020B0606030504020204" pitchFamily="34" charset="0"/>
                <a:ea typeface="Calibri" panose="020F0502020204030204" pitchFamily="34" charset="0"/>
                <a:cs typeface="Times New Roman" panose="02020603050405020304" pitchFamily="18" charset="0"/>
              </a:rPr>
              <a:t>Partners in Health</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pPr marL="1600200" marR="0" lvl="3" indent="-228600">
              <a:lnSpc>
                <a:spcPct val="107000"/>
              </a:lnSpc>
              <a:spcBef>
                <a:spcPts val="0"/>
              </a:spcBef>
              <a:spcAft>
                <a:spcPts val="0"/>
              </a:spcAft>
              <a:buFont typeface="+mj-lt"/>
              <a:buAutoNum type="arabicPeriod"/>
            </a:pPr>
            <a:r>
              <a:rPr lang="en-US" sz="1100">
                <a:effectLst/>
                <a:latin typeface="Open Sans" panose="020B0606030504020204" pitchFamily="34" charset="0"/>
                <a:ea typeface="Calibri" panose="020F0502020204030204" pitchFamily="34" charset="0"/>
                <a:cs typeface="Times New Roman" panose="02020603050405020304" pitchFamily="18" charset="0"/>
              </a:rPr>
              <a:t>University Global Health Programs</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pPr marL="1600200" marR="0" lvl="3" indent="-228600">
              <a:lnSpc>
                <a:spcPct val="107000"/>
              </a:lnSpc>
              <a:spcBef>
                <a:spcPts val="0"/>
              </a:spcBef>
              <a:spcAft>
                <a:spcPts val="0"/>
              </a:spcAft>
              <a:buFont typeface="+mj-lt"/>
              <a:buAutoNum type="arabicPeriod"/>
            </a:pPr>
            <a:r>
              <a:rPr lang="en-US" sz="1100">
                <a:effectLst/>
                <a:latin typeface="Open Sans" panose="020B0606030504020204" pitchFamily="34" charset="0"/>
                <a:ea typeface="Calibri" panose="020F0502020204030204" pitchFamily="34" charset="0"/>
                <a:cs typeface="Times New Roman" panose="02020603050405020304" pitchFamily="18" charset="0"/>
              </a:rPr>
              <a:t>Others? (brainstorm with audience)</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Font typeface="+mj-lt"/>
              <a:buAutoNum type="alphaLcPeriod"/>
            </a:pPr>
            <a:r>
              <a:rPr lang="en-US" sz="1100" b="1">
                <a:effectLst/>
                <a:latin typeface="Open Sans" panose="020B0606030504020204" pitchFamily="34" charset="0"/>
                <a:ea typeface="Calibri" panose="020F0502020204030204" pitchFamily="34" charset="0"/>
                <a:cs typeface="Times New Roman" panose="02020603050405020304" pitchFamily="18" charset="0"/>
              </a:rPr>
              <a:t>Who has connections to these organizations within your group?</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pPr marL="1143000" marR="0" lvl="2" indent="-228600">
              <a:lnSpc>
                <a:spcPct val="107000"/>
              </a:lnSpc>
              <a:spcBef>
                <a:spcPts val="0"/>
              </a:spcBef>
              <a:spcAft>
                <a:spcPts val="0"/>
              </a:spcAft>
              <a:buFont typeface="+mj-lt"/>
              <a:buAutoNum type="romanLcPeriod"/>
            </a:pPr>
            <a:r>
              <a:rPr lang="en-US" sz="1100">
                <a:effectLst/>
                <a:latin typeface="Open Sans" panose="020B0606030504020204" pitchFamily="34" charset="0"/>
                <a:ea typeface="Calibri" panose="020F0502020204030204" pitchFamily="34" charset="0"/>
                <a:cs typeface="Times New Roman" panose="02020603050405020304" pitchFamily="18" charset="0"/>
              </a:rPr>
              <a:t>Current volunteers</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pPr marL="1143000" marR="0" lvl="2" indent="-228600">
              <a:lnSpc>
                <a:spcPct val="107000"/>
              </a:lnSpc>
              <a:spcBef>
                <a:spcPts val="0"/>
              </a:spcBef>
              <a:spcAft>
                <a:spcPts val="0"/>
              </a:spcAft>
              <a:buFont typeface="+mj-lt"/>
              <a:buAutoNum type="romanLcPeriod"/>
            </a:pPr>
            <a:r>
              <a:rPr lang="en-US" sz="1100">
                <a:effectLst/>
                <a:latin typeface="Open Sans" panose="020B0606030504020204" pitchFamily="34" charset="0"/>
                <a:ea typeface="Calibri" panose="020F0502020204030204" pitchFamily="34" charset="0"/>
                <a:cs typeface="Times New Roman" panose="02020603050405020304" pitchFamily="18" charset="0"/>
              </a:rPr>
              <a:t>Fellows</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pPr marL="1143000" marR="0" lvl="2" indent="-228600">
              <a:lnSpc>
                <a:spcPct val="107000"/>
              </a:lnSpc>
              <a:spcBef>
                <a:spcPts val="0"/>
              </a:spcBef>
              <a:spcAft>
                <a:spcPts val="0"/>
              </a:spcAft>
              <a:buFont typeface="+mj-lt"/>
              <a:buAutoNum type="romanLcPeriod"/>
            </a:pPr>
            <a:r>
              <a:rPr lang="en-US" sz="1100">
                <a:effectLst/>
                <a:latin typeface="Open Sans" panose="020B0606030504020204" pitchFamily="34" charset="0"/>
                <a:ea typeface="Calibri" panose="020F0502020204030204" pitchFamily="34" charset="0"/>
                <a:cs typeface="Times New Roman" panose="02020603050405020304" pitchFamily="18" charset="0"/>
              </a:rPr>
              <a:t>Former volunteers</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pPr marL="1143000" marR="0" lvl="2" indent="-228600">
              <a:lnSpc>
                <a:spcPct val="107000"/>
              </a:lnSpc>
              <a:spcBef>
                <a:spcPts val="0"/>
              </a:spcBef>
              <a:spcAft>
                <a:spcPts val="0"/>
              </a:spcAft>
              <a:buFont typeface="+mj-lt"/>
              <a:buAutoNum type="romanLcPeriod"/>
            </a:pPr>
            <a:r>
              <a:rPr lang="en-US" sz="1100">
                <a:effectLst/>
                <a:latin typeface="Open Sans" panose="020B0606030504020204" pitchFamily="34" charset="0"/>
                <a:ea typeface="Calibri" panose="020F0502020204030204" pitchFamily="34" charset="0"/>
                <a:cs typeface="Times New Roman" panose="02020603050405020304" pitchFamily="18" charset="0"/>
              </a:rPr>
              <a:t>Friends, family, colleagues?</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pPr marL="1143000" marR="0" lvl="2" indent="-228600">
              <a:lnSpc>
                <a:spcPct val="107000"/>
              </a:lnSpc>
              <a:spcBef>
                <a:spcPts val="0"/>
              </a:spcBef>
              <a:spcAft>
                <a:spcPts val="0"/>
              </a:spcAft>
              <a:buFont typeface="+mj-lt"/>
              <a:buAutoNum type="romanLcPeriod"/>
            </a:pPr>
            <a:r>
              <a:rPr lang="en-US" sz="1100">
                <a:effectLst/>
                <a:latin typeface="Open Sans" panose="020B0606030504020204" pitchFamily="34" charset="0"/>
                <a:ea typeface="Calibri" panose="020F0502020204030204" pitchFamily="34" charset="0"/>
                <a:cs typeface="Times New Roman" panose="02020603050405020304" pitchFamily="18" charset="0"/>
              </a:rPr>
              <a:t>Fellow members of your faith community?</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pPr marL="1143000" marR="0" lvl="2" indent="-228600">
              <a:lnSpc>
                <a:spcPct val="107000"/>
              </a:lnSpc>
              <a:spcBef>
                <a:spcPts val="0"/>
              </a:spcBef>
              <a:spcAft>
                <a:spcPts val="0"/>
              </a:spcAft>
              <a:buFont typeface="+mj-lt"/>
              <a:buAutoNum type="romanLcPeriod"/>
            </a:pPr>
            <a:r>
              <a:rPr lang="en-US" sz="1100">
                <a:effectLst/>
                <a:latin typeface="Open Sans" panose="020B0606030504020204" pitchFamily="34" charset="0"/>
                <a:ea typeface="Calibri" panose="020F0502020204030204" pitchFamily="34" charset="0"/>
                <a:cs typeface="Times New Roman" panose="02020603050405020304" pitchFamily="18" charset="0"/>
              </a:rPr>
              <a:t>Other places where you and other group members are volunteering?</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pPr marL="1600200" marR="0" lvl="3" indent="-228600">
              <a:lnSpc>
                <a:spcPct val="107000"/>
              </a:lnSpc>
              <a:spcBef>
                <a:spcPts val="0"/>
              </a:spcBef>
              <a:spcAft>
                <a:spcPts val="0"/>
              </a:spcAft>
              <a:buFont typeface="+mj-lt"/>
              <a:buAutoNum type="arabicPeriod"/>
            </a:pPr>
            <a:r>
              <a:rPr lang="en-US" sz="1100">
                <a:effectLst/>
                <a:latin typeface="Open Sans" panose="020B0606030504020204" pitchFamily="34" charset="0"/>
                <a:ea typeface="Calibri" panose="020F0502020204030204" pitchFamily="34" charset="0"/>
                <a:cs typeface="Times New Roman" panose="02020603050405020304" pitchFamily="18" charset="0"/>
              </a:rPr>
              <a:t>Elections? Campaigns?</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Font typeface="+mj-lt"/>
              <a:buAutoNum type="alphaLcPeriod"/>
            </a:pPr>
            <a:r>
              <a:rPr lang="en-US" sz="1100" b="1">
                <a:effectLst/>
                <a:latin typeface="Open Sans" panose="020B0606030504020204" pitchFamily="34" charset="0"/>
                <a:ea typeface="Calibri" panose="020F0502020204030204" pitchFamily="34" charset="0"/>
                <a:cs typeface="Times New Roman" panose="02020603050405020304" pitchFamily="18" charset="0"/>
              </a:rPr>
              <a:t>What are the ways that you can work together? </a:t>
            </a:r>
            <a:r>
              <a:rPr lang="en-US" sz="1100" b="1" i="1">
                <a:effectLst/>
                <a:latin typeface="Open Sans" panose="020B0606030504020204" pitchFamily="34" charset="0"/>
                <a:ea typeface="Calibri" panose="020F0502020204030204" pitchFamily="34" charset="0"/>
                <a:cs typeface="Times New Roman" panose="02020603050405020304" pitchFamily="18" charset="0"/>
              </a:rPr>
              <a:t>Open to the group for shared brainstorm</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pPr marL="1143000" marR="0" lvl="2" indent="-228600">
              <a:lnSpc>
                <a:spcPct val="107000"/>
              </a:lnSpc>
              <a:spcBef>
                <a:spcPts val="0"/>
              </a:spcBef>
              <a:spcAft>
                <a:spcPts val="0"/>
              </a:spcAft>
              <a:buFont typeface="+mj-lt"/>
              <a:buAutoNum type="romanLcPeriod"/>
            </a:pPr>
            <a:r>
              <a:rPr lang="en-US" sz="1100">
                <a:effectLst/>
                <a:latin typeface="Open Sans" panose="020B0606030504020204" pitchFamily="34" charset="0"/>
                <a:ea typeface="Calibri" panose="020F0502020204030204" pitchFamily="34" charset="0"/>
                <a:cs typeface="Times New Roman" panose="02020603050405020304" pitchFamily="18" charset="0"/>
              </a:rPr>
              <a:t>Joint lobby meetings</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pPr marL="1143000" marR="0" lvl="2" indent="-228600">
              <a:lnSpc>
                <a:spcPct val="107000"/>
              </a:lnSpc>
              <a:spcBef>
                <a:spcPts val="0"/>
              </a:spcBef>
              <a:spcAft>
                <a:spcPts val="0"/>
              </a:spcAft>
              <a:buFont typeface="+mj-lt"/>
              <a:buAutoNum type="romanLcPeriod"/>
            </a:pPr>
            <a:r>
              <a:rPr lang="en-US" sz="1100">
                <a:effectLst/>
                <a:latin typeface="Open Sans" panose="020B0606030504020204" pitchFamily="34" charset="0"/>
                <a:ea typeface="Calibri" panose="020F0502020204030204" pitchFamily="34" charset="0"/>
                <a:cs typeface="Times New Roman" panose="02020603050405020304" pitchFamily="18" charset="0"/>
              </a:rPr>
              <a:t>Community events to build awareness – bringing in a guest speaker/expert to talk about the issue and educate</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pPr marL="1143000" marR="0" lvl="2" indent="-228600">
              <a:lnSpc>
                <a:spcPct val="107000"/>
              </a:lnSpc>
              <a:spcBef>
                <a:spcPts val="0"/>
              </a:spcBef>
              <a:spcAft>
                <a:spcPts val="0"/>
              </a:spcAft>
              <a:buFont typeface="+mj-lt"/>
              <a:buAutoNum type="romanLcPeriod"/>
            </a:pPr>
            <a:r>
              <a:rPr lang="en-US" sz="1100">
                <a:effectLst/>
                <a:latin typeface="Open Sans" panose="020B0606030504020204" pitchFamily="34" charset="0"/>
                <a:ea typeface="Calibri" panose="020F0502020204030204" pitchFamily="34" charset="0"/>
                <a:cs typeface="Times New Roman" panose="02020603050405020304" pitchFamily="18" charset="0"/>
              </a:rPr>
              <a:t>Letter writing/postcard writing to MOCs</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pPr marL="1143000" marR="0" lvl="2" indent="-228600">
              <a:lnSpc>
                <a:spcPct val="107000"/>
              </a:lnSpc>
              <a:spcBef>
                <a:spcPts val="0"/>
              </a:spcBef>
              <a:spcAft>
                <a:spcPts val="800"/>
              </a:spcAft>
              <a:buFont typeface="+mj-lt"/>
              <a:buAutoNum type="romanLcPeriod"/>
            </a:pPr>
            <a:r>
              <a:rPr lang="en-US" sz="1100" i="1">
                <a:effectLst/>
                <a:latin typeface="Open Sans" panose="020B0606030504020204" pitchFamily="34" charset="0"/>
                <a:ea typeface="Calibri" panose="020F0502020204030204" pitchFamily="34" charset="0"/>
                <a:cs typeface="Times New Roman" panose="02020603050405020304" pitchFamily="18" charset="0"/>
              </a:rPr>
              <a:t>Any other ideas folks want to share of how they can work with potential partners?</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100">
                <a:effectLst/>
                <a:latin typeface="Calibri" panose="020F0502020204030204" pitchFamily="34" charset="0"/>
                <a:ea typeface="Calibri" panose="020F0502020204030204" pitchFamily="34" charset="0"/>
                <a:cs typeface="Times New Roman" panose="02020603050405020304" pitchFamily="18" charset="0"/>
              </a:rPr>
              <a:t>Perhaps phrase as "who cares about or is affected by issues of food insecurity as it affects children </a:t>
            </a:r>
            <a:r>
              <a:rPr lang="en-US" sz="1100" b="1">
                <a:effectLst/>
                <a:latin typeface="Calibri" panose="020F0502020204030204" pitchFamily="34" charset="0"/>
                <a:ea typeface="Calibri" panose="020F0502020204030204" pitchFamily="34" charset="0"/>
                <a:cs typeface="Times New Roman" panose="02020603050405020304" pitchFamily="18" charset="0"/>
              </a:rPr>
              <a:t>in your community</a:t>
            </a:r>
            <a:r>
              <a:rPr lang="en-US" sz="1100">
                <a:effectLst/>
                <a:latin typeface="Calibri" panose="020F0502020204030204" pitchFamily="34" charset="0"/>
                <a:ea typeface="Calibri" panose="020F0502020204030204" pitchFamily="34" charset="0"/>
                <a:cs typeface="Times New Roman" panose="02020603050405020304" pitchFamily="18" charset="0"/>
              </a:rPr>
              <a:t>. Coach people to be specific - instead of saying 'local elementary schools' name the school/s in their community that they would want to reach out to, name the specific organization, </a:t>
            </a:r>
            <a:r>
              <a:rPr lang="en-US" sz="1100" err="1">
                <a:effectLst/>
                <a:latin typeface="Calibri" panose="020F0502020204030204" pitchFamily="34" charset="0"/>
                <a:ea typeface="Calibri" panose="020F0502020204030204" pitchFamily="34" charset="0"/>
                <a:cs typeface="Times New Roman" panose="02020603050405020304" pitchFamily="18" charset="0"/>
              </a:rPr>
              <a:t>etc</a:t>
            </a:r>
            <a:r>
              <a:rPr lang="en-US" sz="1100">
                <a:effectLst/>
                <a:latin typeface="Calibri" panose="020F0502020204030204" pitchFamily="34" charset="0"/>
                <a:ea typeface="Calibri" panose="020F0502020204030204" pitchFamily="34" charset="0"/>
                <a:cs typeface="Times New Roman" panose="02020603050405020304" pitchFamily="18" charset="0"/>
              </a:rPr>
              <a:t>, The more specific people can get with their list building the better </a:t>
            </a:r>
          </a:p>
          <a:p>
            <a:endParaRPr lang="en-US"/>
          </a:p>
        </p:txBody>
      </p:sp>
      <p:sp>
        <p:nvSpPr>
          <p:cNvPr id="4" name="Slide Number Placeholder 3"/>
          <p:cNvSpPr>
            <a:spLocks noGrp="1"/>
          </p:cNvSpPr>
          <p:nvPr>
            <p:ph type="sldNum" sz="quarter" idx="5"/>
          </p:nvPr>
        </p:nvSpPr>
        <p:spPr/>
        <p:txBody>
          <a:bodyPr/>
          <a:lstStyle/>
          <a:p>
            <a:fld id="{158EA70A-BE10-40B1-A850-11121D77317B}" type="slidenum">
              <a:rPr lang="en-US" smtClean="0"/>
              <a:t>33</a:t>
            </a:fld>
            <a:endParaRPr lang="en-US"/>
          </a:p>
        </p:txBody>
      </p:sp>
    </p:spTree>
    <p:extLst>
      <p:ext uri="{BB962C8B-B14F-4D97-AF65-F5344CB8AC3E}">
        <p14:creationId xmlns:p14="http://schemas.microsoft.com/office/powerpoint/2010/main" val="410714808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742950" marR="0" lvl="1" indent="-285750">
              <a:lnSpc>
                <a:spcPct val="107000"/>
              </a:lnSpc>
              <a:spcBef>
                <a:spcPts val="0"/>
              </a:spcBef>
              <a:spcAft>
                <a:spcPts val="0"/>
              </a:spcAft>
              <a:buFont typeface="+mj-lt"/>
              <a:buAutoNum type="alphaLcPeriod"/>
            </a:pPr>
            <a:r>
              <a:rPr lang="en-US" sz="1100">
                <a:effectLst/>
                <a:latin typeface="Open Sans" panose="020B0606030504020204" pitchFamily="34" charset="0"/>
                <a:ea typeface="Calibri" panose="020F0502020204030204" pitchFamily="34" charset="0"/>
                <a:cs typeface="Times New Roman" panose="02020603050405020304" pitchFamily="18" charset="0"/>
              </a:rPr>
              <a:t>There the Mapping Tool has been completed on the issue of food insecurity</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Font typeface="+mj-lt"/>
              <a:buAutoNum type="alphaLcPeriod"/>
            </a:pPr>
            <a:r>
              <a:rPr lang="en-US" sz="1100" b="1" u="sng">
                <a:solidFill>
                  <a:srgbClr val="0563C1"/>
                </a:solidFill>
                <a:effectLst/>
                <a:latin typeface="Open Sans" panose="020B0606030504020204" pitchFamily="34" charset="0"/>
                <a:ea typeface="Calibri" panose="020F0502020204030204" pitchFamily="34" charset="0"/>
                <a:cs typeface="Times New Roman" panose="02020603050405020304" pitchFamily="18" charset="0"/>
              </a:rPr>
              <a:t>Who cares about or is affected by the issue of food insecurity </a:t>
            </a:r>
            <a:r>
              <a:rPr lang="en-US" sz="1100">
                <a:effectLst/>
                <a:latin typeface="Open Sans" panose="020B0606030504020204" pitchFamily="34" charset="0"/>
                <a:ea typeface="Calibri" panose="020F0502020204030204" pitchFamily="34" charset="0"/>
                <a:cs typeface="Times New Roman" panose="02020603050405020304" pitchFamily="18" charset="0"/>
              </a:rPr>
              <a:t> </a:t>
            </a:r>
            <a:r>
              <a:rPr lang="en-US" sz="1100" b="1">
                <a:effectLst/>
                <a:latin typeface="Open Sans" panose="020B0606030504020204" pitchFamily="34" charset="0"/>
                <a:ea typeface="Calibri" panose="020F0502020204030204" pitchFamily="34" charset="0"/>
                <a:cs typeface="Times New Roman" panose="02020603050405020304" pitchFamily="18" charset="0"/>
              </a:rPr>
              <a:t>as it affects children in your community? Do you know of a specific organization which provides support for children experiencing food insecurity? Or where there may be summer food programs? Name them, specifically!</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pPr marL="1143000" marR="0" lvl="2" indent="-228600">
              <a:lnSpc>
                <a:spcPct val="107000"/>
              </a:lnSpc>
              <a:spcBef>
                <a:spcPts val="0"/>
              </a:spcBef>
              <a:spcAft>
                <a:spcPts val="0"/>
              </a:spcAft>
              <a:buFont typeface="+mj-lt"/>
              <a:buAutoNum type="romanLcPeriod"/>
            </a:pPr>
            <a:r>
              <a:rPr lang="en-US" sz="1100" b="1">
                <a:effectLst/>
                <a:latin typeface="Open Sans" panose="020B0606030504020204" pitchFamily="34" charset="0"/>
                <a:ea typeface="Calibri" panose="020F0502020204030204" pitchFamily="34" charset="0"/>
                <a:cs typeface="Times New Roman" panose="02020603050405020304" pitchFamily="18" charset="0"/>
              </a:rPr>
              <a:t>Domestically</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pPr marL="1600200" marR="0" lvl="3" indent="-228600">
              <a:lnSpc>
                <a:spcPct val="107000"/>
              </a:lnSpc>
              <a:spcBef>
                <a:spcPts val="0"/>
              </a:spcBef>
              <a:spcAft>
                <a:spcPts val="0"/>
              </a:spcAft>
              <a:buFont typeface="+mj-lt"/>
              <a:buAutoNum type="arabicPeriod"/>
            </a:pPr>
            <a:r>
              <a:rPr lang="en-US" sz="1100">
                <a:effectLst/>
                <a:latin typeface="Open Sans" panose="020B0606030504020204" pitchFamily="34" charset="0"/>
                <a:ea typeface="Calibri" panose="020F0502020204030204" pitchFamily="34" charset="0"/>
                <a:cs typeface="Times New Roman" panose="02020603050405020304" pitchFamily="18" charset="0"/>
              </a:rPr>
              <a:t>Child poverty organizations, service providers</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pPr marL="1600200" marR="0" lvl="3" indent="-228600">
              <a:lnSpc>
                <a:spcPct val="107000"/>
              </a:lnSpc>
              <a:spcBef>
                <a:spcPts val="0"/>
              </a:spcBef>
              <a:spcAft>
                <a:spcPts val="0"/>
              </a:spcAft>
              <a:buFont typeface="+mj-lt"/>
              <a:buAutoNum type="arabicPeriod"/>
            </a:pPr>
            <a:r>
              <a:rPr lang="en-US" sz="1100">
                <a:effectLst/>
                <a:latin typeface="Open Sans" panose="020B0606030504020204" pitchFamily="34" charset="0"/>
                <a:ea typeface="Calibri" panose="020F0502020204030204" pitchFamily="34" charset="0"/>
                <a:cs typeface="Times New Roman" panose="02020603050405020304" pitchFamily="18" charset="0"/>
              </a:rPr>
              <a:t>Schools</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pPr marL="1600200" marR="0" lvl="3" indent="-228600">
              <a:lnSpc>
                <a:spcPct val="107000"/>
              </a:lnSpc>
              <a:spcBef>
                <a:spcPts val="0"/>
              </a:spcBef>
              <a:spcAft>
                <a:spcPts val="0"/>
              </a:spcAft>
              <a:buFont typeface="+mj-lt"/>
              <a:buAutoNum type="arabicPeriod"/>
            </a:pPr>
            <a:r>
              <a:rPr lang="en-US" sz="1100">
                <a:effectLst/>
                <a:latin typeface="Open Sans" panose="020B0606030504020204" pitchFamily="34" charset="0"/>
                <a:ea typeface="Calibri" panose="020F0502020204030204" pitchFamily="34" charset="0"/>
                <a:cs typeface="Times New Roman" panose="02020603050405020304" pitchFamily="18" charset="0"/>
              </a:rPr>
              <a:t>Pediatric associations</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pPr marL="1600200" marR="0" lvl="3" indent="-228600">
              <a:lnSpc>
                <a:spcPct val="107000"/>
              </a:lnSpc>
              <a:spcBef>
                <a:spcPts val="0"/>
              </a:spcBef>
              <a:spcAft>
                <a:spcPts val="0"/>
              </a:spcAft>
              <a:buFont typeface="+mj-lt"/>
              <a:buAutoNum type="arabicPeriod"/>
            </a:pPr>
            <a:r>
              <a:rPr lang="en-US" sz="1100">
                <a:effectLst/>
                <a:latin typeface="Open Sans" panose="020B0606030504020204" pitchFamily="34" charset="0"/>
                <a:ea typeface="Calibri" panose="020F0502020204030204" pitchFamily="34" charset="0"/>
                <a:cs typeface="Times New Roman" panose="02020603050405020304" pitchFamily="18" charset="0"/>
              </a:rPr>
              <a:t>United Way</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pPr marL="1600200" marR="0" lvl="3" indent="-228600">
              <a:lnSpc>
                <a:spcPct val="107000"/>
              </a:lnSpc>
              <a:spcBef>
                <a:spcPts val="0"/>
              </a:spcBef>
              <a:spcAft>
                <a:spcPts val="0"/>
              </a:spcAft>
              <a:buFont typeface="+mj-lt"/>
              <a:buAutoNum type="arabicPeriod"/>
            </a:pPr>
            <a:r>
              <a:rPr lang="en-US" sz="1100">
                <a:effectLst/>
                <a:latin typeface="Open Sans" panose="020B0606030504020204" pitchFamily="34" charset="0"/>
                <a:ea typeface="Calibri" panose="020F0502020204030204" pitchFamily="34" charset="0"/>
                <a:cs typeface="Times New Roman" panose="02020603050405020304" pitchFamily="18" charset="0"/>
              </a:rPr>
              <a:t>Children’s Trust</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pPr marL="1600200" marR="0" lvl="3" indent="-228600">
              <a:lnSpc>
                <a:spcPct val="107000"/>
              </a:lnSpc>
              <a:spcBef>
                <a:spcPts val="0"/>
              </a:spcBef>
              <a:spcAft>
                <a:spcPts val="0"/>
              </a:spcAft>
              <a:buFont typeface="+mj-lt"/>
              <a:buAutoNum type="arabicPeriod"/>
            </a:pPr>
            <a:r>
              <a:rPr lang="en-US" sz="1100">
                <a:effectLst/>
                <a:latin typeface="Open Sans" panose="020B0606030504020204" pitchFamily="34" charset="0"/>
                <a:ea typeface="Calibri" panose="020F0502020204030204" pitchFamily="34" charset="0"/>
                <a:cs typeface="Times New Roman" panose="02020603050405020304" pitchFamily="18" charset="0"/>
              </a:rPr>
              <a:t>Food Banks</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pPr marL="1600200" marR="0" lvl="3" indent="-228600">
              <a:lnSpc>
                <a:spcPct val="107000"/>
              </a:lnSpc>
              <a:spcBef>
                <a:spcPts val="0"/>
              </a:spcBef>
              <a:spcAft>
                <a:spcPts val="0"/>
              </a:spcAft>
              <a:buFont typeface="+mj-lt"/>
              <a:buAutoNum type="arabicPeriod"/>
            </a:pPr>
            <a:r>
              <a:rPr lang="en-US" sz="1100">
                <a:effectLst/>
                <a:latin typeface="Open Sans" panose="020B0606030504020204" pitchFamily="34" charset="0"/>
                <a:ea typeface="Calibri" panose="020F0502020204030204" pitchFamily="34" charset="0"/>
                <a:cs typeface="Times New Roman" panose="02020603050405020304" pitchFamily="18" charset="0"/>
              </a:rPr>
              <a:t>Faith Groups</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pPr marL="1600200" marR="0" lvl="3" indent="-228600">
              <a:lnSpc>
                <a:spcPct val="107000"/>
              </a:lnSpc>
              <a:spcBef>
                <a:spcPts val="0"/>
              </a:spcBef>
              <a:spcAft>
                <a:spcPts val="0"/>
              </a:spcAft>
              <a:buFont typeface="+mj-lt"/>
              <a:buAutoNum type="arabicPeriod"/>
            </a:pPr>
            <a:r>
              <a:rPr lang="en-US" sz="1100">
                <a:effectLst/>
                <a:latin typeface="Open Sans" panose="020B0606030504020204" pitchFamily="34" charset="0"/>
                <a:ea typeface="Calibri" panose="020F0502020204030204" pitchFamily="34" charset="0"/>
                <a:cs typeface="Times New Roman" panose="02020603050405020304" pitchFamily="18" charset="0"/>
              </a:rPr>
              <a:t>Rotary groups</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pPr marL="1143000" marR="0" lvl="2" indent="-228600">
              <a:lnSpc>
                <a:spcPct val="107000"/>
              </a:lnSpc>
              <a:spcBef>
                <a:spcPts val="0"/>
              </a:spcBef>
              <a:spcAft>
                <a:spcPts val="0"/>
              </a:spcAft>
              <a:buFont typeface="+mj-lt"/>
              <a:buAutoNum type="romanLcPeriod"/>
            </a:pPr>
            <a:r>
              <a:rPr lang="en-US" sz="1100" b="1">
                <a:effectLst/>
                <a:latin typeface="Open Sans" panose="020B0606030504020204" pitchFamily="34" charset="0"/>
                <a:ea typeface="Calibri" panose="020F0502020204030204" pitchFamily="34" charset="0"/>
                <a:cs typeface="Times New Roman" panose="02020603050405020304" pitchFamily="18" charset="0"/>
              </a:rPr>
              <a:t>Global</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pPr marL="1600200" marR="0" lvl="3" indent="-228600">
              <a:lnSpc>
                <a:spcPct val="107000"/>
              </a:lnSpc>
              <a:spcBef>
                <a:spcPts val="0"/>
              </a:spcBef>
              <a:spcAft>
                <a:spcPts val="0"/>
              </a:spcAft>
              <a:buFont typeface="+mj-lt"/>
              <a:buAutoNum type="arabicPeriod"/>
            </a:pPr>
            <a:r>
              <a:rPr lang="en-US" sz="1100">
                <a:effectLst/>
                <a:latin typeface="Open Sans" panose="020B0606030504020204" pitchFamily="34" charset="0"/>
                <a:ea typeface="Calibri" panose="020F0502020204030204" pitchFamily="34" charset="0"/>
                <a:cs typeface="Times New Roman" panose="02020603050405020304" pitchFamily="18" charset="0"/>
              </a:rPr>
              <a:t>USGLC</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pPr marL="1600200" marR="0" lvl="3" indent="-228600">
              <a:lnSpc>
                <a:spcPct val="107000"/>
              </a:lnSpc>
              <a:spcBef>
                <a:spcPts val="0"/>
              </a:spcBef>
              <a:spcAft>
                <a:spcPts val="0"/>
              </a:spcAft>
              <a:buFont typeface="+mj-lt"/>
              <a:buAutoNum type="arabicPeriod"/>
            </a:pPr>
            <a:r>
              <a:rPr lang="en-US" sz="1100">
                <a:effectLst/>
                <a:latin typeface="Open Sans" panose="020B0606030504020204" pitchFamily="34" charset="0"/>
                <a:ea typeface="Calibri" panose="020F0502020204030204" pitchFamily="34" charset="0"/>
                <a:cs typeface="Times New Roman" panose="02020603050405020304" pitchFamily="18" charset="0"/>
              </a:rPr>
              <a:t>UN Association</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pPr marL="1600200" marR="0" lvl="3" indent="-228600">
              <a:lnSpc>
                <a:spcPct val="107000"/>
              </a:lnSpc>
              <a:spcBef>
                <a:spcPts val="0"/>
              </a:spcBef>
              <a:spcAft>
                <a:spcPts val="0"/>
              </a:spcAft>
              <a:buFont typeface="+mj-lt"/>
              <a:buAutoNum type="arabicPeriod"/>
            </a:pPr>
            <a:r>
              <a:rPr lang="en-US" sz="1100">
                <a:effectLst/>
                <a:latin typeface="Open Sans" panose="020B0606030504020204" pitchFamily="34" charset="0"/>
                <a:ea typeface="Calibri" panose="020F0502020204030204" pitchFamily="34" charset="0"/>
                <a:cs typeface="Times New Roman" panose="02020603050405020304" pitchFamily="18" charset="0"/>
              </a:rPr>
              <a:t>Care</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pPr marL="1600200" marR="0" lvl="3" indent="-228600">
              <a:lnSpc>
                <a:spcPct val="107000"/>
              </a:lnSpc>
              <a:spcBef>
                <a:spcPts val="0"/>
              </a:spcBef>
              <a:spcAft>
                <a:spcPts val="0"/>
              </a:spcAft>
              <a:buFont typeface="+mj-lt"/>
              <a:buAutoNum type="arabicPeriod"/>
            </a:pPr>
            <a:r>
              <a:rPr lang="en-US" sz="1100">
                <a:effectLst/>
                <a:latin typeface="Open Sans" panose="020B0606030504020204" pitchFamily="34" charset="0"/>
                <a:ea typeface="Calibri" panose="020F0502020204030204" pitchFamily="34" charset="0"/>
                <a:cs typeface="Times New Roman" panose="02020603050405020304" pitchFamily="18" charset="0"/>
              </a:rPr>
              <a:t>ONE Campaign</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pPr marL="1600200" marR="0" lvl="3" indent="-228600">
              <a:lnSpc>
                <a:spcPct val="107000"/>
              </a:lnSpc>
              <a:spcBef>
                <a:spcPts val="0"/>
              </a:spcBef>
              <a:spcAft>
                <a:spcPts val="0"/>
              </a:spcAft>
              <a:buFont typeface="+mj-lt"/>
              <a:buAutoNum type="arabicPeriod"/>
            </a:pPr>
            <a:r>
              <a:rPr lang="en-US" sz="1100">
                <a:effectLst/>
                <a:latin typeface="Open Sans" panose="020B0606030504020204" pitchFamily="34" charset="0"/>
                <a:ea typeface="Calibri" panose="020F0502020204030204" pitchFamily="34" charset="0"/>
                <a:cs typeface="Times New Roman" panose="02020603050405020304" pitchFamily="18" charset="0"/>
              </a:rPr>
              <a:t>Partners in Health</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pPr marL="1600200" marR="0" lvl="3" indent="-228600">
              <a:lnSpc>
                <a:spcPct val="107000"/>
              </a:lnSpc>
              <a:spcBef>
                <a:spcPts val="0"/>
              </a:spcBef>
              <a:spcAft>
                <a:spcPts val="0"/>
              </a:spcAft>
              <a:buFont typeface="+mj-lt"/>
              <a:buAutoNum type="arabicPeriod"/>
            </a:pPr>
            <a:r>
              <a:rPr lang="en-US" sz="1100">
                <a:effectLst/>
                <a:latin typeface="Open Sans" panose="020B0606030504020204" pitchFamily="34" charset="0"/>
                <a:ea typeface="Calibri" panose="020F0502020204030204" pitchFamily="34" charset="0"/>
                <a:cs typeface="Times New Roman" panose="02020603050405020304" pitchFamily="18" charset="0"/>
              </a:rPr>
              <a:t>University Global Health Programs</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pPr marL="1600200" marR="0" lvl="3" indent="-228600">
              <a:lnSpc>
                <a:spcPct val="107000"/>
              </a:lnSpc>
              <a:spcBef>
                <a:spcPts val="0"/>
              </a:spcBef>
              <a:spcAft>
                <a:spcPts val="0"/>
              </a:spcAft>
              <a:buFont typeface="+mj-lt"/>
              <a:buAutoNum type="arabicPeriod"/>
            </a:pPr>
            <a:r>
              <a:rPr lang="en-US" sz="1100">
                <a:effectLst/>
                <a:latin typeface="Open Sans" panose="020B0606030504020204" pitchFamily="34" charset="0"/>
                <a:ea typeface="Calibri" panose="020F0502020204030204" pitchFamily="34" charset="0"/>
                <a:cs typeface="Times New Roman" panose="02020603050405020304" pitchFamily="18" charset="0"/>
              </a:rPr>
              <a:t>Others? (brainstorm with audience)</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Font typeface="+mj-lt"/>
              <a:buAutoNum type="alphaLcPeriod"/>
            </a:pPr>
            <a:r>
              <a:rPr lang="en-US" sz="1100" b="1">
                <a:effectLst/>
                <a:latin typeface="Open Sans" panose="020B0606030504020204" pitchFamily="34" charset="0"/>
                <a:ea typeface="Calibri" panose="020F0502020204030204" pitchFamily="34" charset="0"/>
                <a:cs typeface="Times New Roman" panose="02020603050405020304" pitchFamily="18" charset="0"/>
              </a:rPr>
              <a:t>Who has connections to these organizations within your group?</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pPr marL="1143000" marR="0" lvl="2" indent="-228600">
              <a:lnSpc>
                <a:spcPct val="107000"/>
              </a:lnSpc>
              <a:spcBef>
                <a:spcPts val="0"/>
              </a:spcBef>
              <a:spcAft>
                <a:spcPts val="0"/>
              </a:spcAft>
              <a:buFont typeface="+mj-lt"/>
              <a:buAutoNum type="romanLcPeriod"/>
            </a:pPr>
            <a:r>
              <a:rPr lang="en-US" sz="1100">
                <a:effectLst/>
                <a:latin typeface="Open Sans" panose="020B0606030504020204" pitchFamily="34" charset="0"/>
                <a:ea typeface="Calibri" panose="020F0502020204030204" pitchFamily="34" charset="0"/>
                <a:cs typeface="Times New Roman" panose="02020603050405020304" pitchFamily="18" charset="0"/>
              </a:rPr>
              <a:t>Current volunteers</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pPr marL="1143000" marR="0" lvl="2" indent="-228600">
              <a:lnSpc>
                <a:spcPct val="107000"/>
              </a:lnSpc>
              <a:spcBef>
                <a:spcPts val="0"/>
              </a:spcBef>
              <a:spcAft>
                <a:spcPts val="0"/>
              </a:spcAft>
              <a:buFont typeface="+mj-lt"/>
              <a:buAutoNum type="romanLcPeriod"/>
            </a:pPr>
            <a:r>
              <a:rPr lang="en-US" sz="1100">
                <a:effectLst/>
                <a:latin typeface="Open Sans" panose="020B0606030504020204" pitchFamily="34" charset="0"/>
                <a:ea typeface="Calibri" panose="020F0502020204030204" pitchFamily="34" charset="0"/>
                <a:cs typeface="Times New Roman" panose="02020603050405020304" pitchFamily="18" charset="0"/>
              </a:rPr>
              <a:t>Fellows</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pPr marL="1143000" marR="0" lvl="2" indent="-228600">
              <a:lnSpc>
                <a:spcPct val="107000"/>
              </a:lnSpc>
              <a:spcBef>
                <a:spcPts val="0"/>
              </a:spcBef>
              <a:spcAft>
                <a:spcPts val="0"/>
              </a:spcAft>
              <a:buFont typeface="+mj-lt"/>
              <a:buAutoNum type="romanLcPeriod"/>
            </a:pPr>
            <a:r>
              <a:rPr lang="en-US" sz="1100">
                <a:effectLst/>
                <a:latin typeface="Open Sans" panose="020B0606030504020204" pitchFamily="34" charset="0"/>
                <a:ea typeface="Calibri" panose="020F0502020204030204" pitchFamily="34" charset="0"/>
                <a:cs typeface="Times New Roman" panose="02020603050405020304" pitchFamily="18" charset="0"/>
              </a:rPr>
              <a:t>Former volunteers</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pPr marL="1143000" marR="0" lvl="2" indent="-228600">
              <a:lnSpc>
                <a:spcPct val="107000"/>
              </a:lnSpc>
              <a:spcBef>
                <a:spcPts val="0"/>
              </a:spcBef>
              <a:spcAft>
                <a:spcPts val="0"/>
              </a:spcAft>
              <a:buFont typeface="+mj-lt"/>
              <a:buAutoNum type="romanLcPeriod"/>
            </a:pPr>
            <a:r>
              <a:rPr lang="en-US" sz="1100">
                <a:effectLst/>
                <a:latin typeface="Open Sans" panose="020B0606030504020204" pitchFamily="34" charset="0"/>
                <a:ea typeface="Calibri" panose="020F0502020204030204" pitchFamily="34" charset="0"/>
                <a:cs typeface="Times New Roman" panose="02020603050405020304" pitchFamily="18" charset="0"/>
              </a:rPr>
              <a:t>Friends, family, colleagues?</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pPr marL="1143000" marR="0" lvl="2" indent="-228600">
              <a:lnSpc>
                <a:spcPct val="107000"/>
              </a:lnSpc>
              <a:spcBef>
                <a:spcPts val="0"/>
              </a:spcBef>
              <a:spcAft>
                <a:spcPts val="0"/>
              </a:spcAft>
              <a:buFont typeface="+mj-lt"/>
              <a:buAutoNum type="romanLcPeriod"/>
            </a:pPr>
            <a:r>
              <a:rPr lang="en-US" sz="1100">
                <a:effectLst/>
                <a:latin typeface="Open Sans" panose="020B0606030504020204" pitchFamily="34" charset="0"/>
                <a:ea typeface="Calibri" panose="020F0502020204030204" pitchFamily="34" charset="0"/>
                <a:cs typeface="Times New Roman" panose="02020603050405020304" pitchFamily="18" charset="0"/>
              </a:rPr>
              <a:t>Fellow members of your faith community?</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pPr marL="1143000" marR="0" lvl="2" indent="-228600">
              <a:lnSpc>
                <a:spcPct val="107000"/>
              </a:lnSpc>
              <a:spcBef>
                <a:spcPts val="0"/>
              </a:spcBef>
              <a:spcAft>
                <a:spcPts val="0"/>
              </a:spcAft>
              <a:buFont typeface="+mj-lt"/>
              <a:buAutoNum type="romanLcPeriod"/>
            </a:pPr>
            <a:r>
              <a:rPr lang="en-US" sz="1100">
                <a:effectLst/>
                <a:latin typeface="Open Sans" panose="020B0606030504020204" pitchFamily="34" charset="0"/>
                <a:ea typeface="Calibri" panose="020F0502020204030204" pitchFamily="34" charset="0"/>
                <a:cs typeface="Times New Roman" panose="02020603050405020304" pitchFamily="18" charset="0"/>
              </a:rPr>
              <a:t>Other places where you and other group members are volunteering?</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pPr marL="1600200" marR="0" lvl="3" indent="-228600">
              <a:lnSpc>
                <a:spcPct val="107000"/>
              </a:lnSpc>
              <a:spcBef>
                <a:spcPts val="0"/>
              </a:spcBef>
              <a:spcAft>
                <a:spcPts val="0"/>
              </a:spcAft>
              <a:buFont typeface="+mj-lt"/>
              <a:buAutoNum type="arabicPeriod"/>
            </a:pPr>
            <a:r>
              <a:rPr lang="en-US" sz="1100">
                <a:effectLst/>
                <a:latin typeface="Open Sans" panose="020B0606030504020204" pitchFamily="34" charset="0"/>
                <a:ea typeface="Calibri" panose="020F0502020204030204" pitchFamily="34" charset="0"/>
                <a:cs typeface="Times New Roman" panose="02020603050405020304" pitchFamily="18" charset="0"/>
              </a:rPr>
              <a:t>Elections? Campaigns?</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Font typeface="+mj-lt"/>
              <a:buAutoNum type="alphaLcPeriod"/>
            </a:pPr>
            <a:r>
              <a:rPr lang="en-US" sz="1100" b="1">
                <a:effectLst/>
                <a:latin typeface="Open Sans" panose="020B0606030504020204" pitchFamily="34" charset="0"/>
                <a:ea typeface="Calibri" panose="020F0502020204030204" pitchFamily="34" charset="0"/>
                <a:cs typeface="Times New Roman" panose="02020603050405020304" pitchFamily="18" charset="0"/>
              </a:rPr>
              <a:t>What are the ways that you can work together? </a:t>
            </a:r>
            <a:r>
              <a:rPr lang="en-US" sz="1100" b="1" i="1">
                <a:effectLst/>
                <a:latin typeface="Open Sans" panose="020B0606030504020204" pitchFamily="34" charset="0"/>
                <a:ea typeface="Calibri" panose="020F0502020204030204" pitchFamily="34" charset="0"/>
                <a:cs typeface="Times New Roman" panose="02020603050405020304" pitchFamily="18" charset="0"/>
              </a:rPr>
              <a:t>Open to the group for shared brainstorm</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pPr marL="1143000" marR="0" lvl="2" indent="-228600">
              <a:lnSpc>
                <a:spcPct val="107000"/>
              </a:lnSpc>
              <a:spcBef>
                <a:spcPts val="0"/>
              </a:spcBef>
              <a:spcAft>
                <a:spcPts val="0"/>
              </a:spcAft>
              <a:buFont typeface="+mj-lt"/>
              <a:buAutoNum type="romanLcPeriod"/>
            </a:pPr>
            <a:r>
              <a:rPr lang="en-US" sz="1100">
                <a:effectLst/>
                <a:latin typeface="Open Sans" panose="020B0606030504020204" pitchFamily="34" charset="0"/>
                <a:ea typeface="Calibri" panose="020F0502020204030204" pitchFamily="34" charset="0"/>
                <a:cs typeface="Times New Roman" panose="02020603050405020304" pitchFamily="18" charset="0"/>
              </a:rPr>
              <a:t>Joint lobby meetings</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pPr marL="1143000" marR="0" lvl="2" indent="-228600">
              <a:lnSpc>
                <a:spcPct val="107000"/>
              </a:lnSpc>
              <a:spcBef>
                <a:spcPts val="0"/>
              </a:spcBef>
              <a:spcAft>
                <a:spcPts val="0"/>
              </a:spcAft>
              <a:buFont typeface="+mj-lt"/>
              <a:buAutoNum type="romanLcPeriod"/>
            </a:pPr>
            <a:r>
              <a:rPr lang="en-US" sz="1100">
                <a:effectLst/>
                <a:latin typeface="Open Sans" panose="020B0606030504020204" pitchFamily="34" charset="0"/>
                <a:ea typeface="Calibri" panose="020F0502020204030204" pitchFamily="34" charset="0"/>
                <a:cs typeface="Times New Roman" panose="02020603050405020304" pitchFamily="18" charset="0"/>
              </a:rPr>
              <a:t>Community events to build awareness – bringing in a guest speaker/expert to talk about the issue and educate</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pPr marL="1143000" marR="0" lvl="2" indent="-228600">
              <a:lnSpc>
                <a:spcPct val="107000"/>
              </a:lnSpc>
              <a:spcBef>
                <a:spcPts val="0"/>
              </a:spcBef>
              <a:spcAft>
                <a:spcPts val="0"/>
              </a:spcAft>
              <a:buFont typeface="+mj-lt"/>
              <a:buAutoNum type="romanLcPeriod"/>
            </a:pPr>
            <a:r>
              <a:rPr lang="en-US" sz="1100">
                <a:effectLst/>
                <a:latin typeface="Open Sans" panose="020B0606030504020204" pitchFamily="34" charset="0"/>
                <a:ea typeface="Calibri" panose="020F0502020204030204" pitchFamily="34" charset="0"/>
                <a:cs typeface="Times New Roman" panose="02020603050405020304" pitchFamily="18" charset="0"/>
              </a:rPr>
              <a:t>Letter writing/postcard writing to MOCs</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pPr marL="1143000" marR="0" lvl="2" indent="-228600">
              <a:lnSpc>
                <a:spcPct val="107000"/>
              </a:lnSpc>
              <a:spcBef>
                <a:spcPts val="0"/>
              </a:spcBef>
              <a:spcAft>
                <a:spcPts val="800"/>
              </a:spcAft>
              <a:buFont typeface="+mj-lt"/>
              <a:buAutoNum type="romanLcPeriod"/>
            </a:pPr>
            <a:r>
              <a:rPr lang="en-US" sz="1100" i="1">
                <a:effectLst/>
                <a:latin typeface="Open Sans" panose="020B0606030504020204" pitchFamily="34" charset="0"/>
                <a:ea typeface="Calibri" panose="020F0502020204030204" pitchFamily="34" charset="0"/>
                <a:cs typeface="Times New Roman" panose="02020603050405020304" pitchFamily="18" charset="0"/>
              </a:rPr>
              <a:t>Any other ideas folks want to share of how they can work with potential partners?</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100">
                <a:effectLst/>
                <a:latin typeface="Calibri" panose="020F0502020204030204" pitchFamily="34" charset="0"/>
                <a:ea typeface="Calibri" panose="020F0502020204030204" pitchFamily="34" charset="0"/>
                <a:cs typeface="Times New Roman" panose="02020603050405020304" pitchFamily="18" charset="0"/>
              </a:rPr>
              <a:t>Perhaps phrase as "who cares about or is affected by issues of food insecurity as it affects children </a:t>
            </a:r>
            <a:r>
              <a:rPr lang="en-US" sz="1100" b="1">
                <a:effectLst/>
                <a:latin typeface="Calibri" panose="020F0502020204030204" pitchFamily="34" charset="0"/>
                <a:ea typeface="Calibri" panose="020F0502020204030204" pitchFamily="34" charset="0"/>
                <a:cs typeface="Times New Roman" panose="02020603050405020304" pitchFamily="18" charset="0"/>
              </a:rPr>
              <a:t>in your community</a:t>
            </a:r>
            <a:r>
              <a:rPr lang="en-US" sz="1100">
                <a:effectLst/>
                <a:latin typeface="Calibri" panose="020F0502020204030204" pitchFamily="34" charset="0"/>
                <a:ea typeface="Calibri" panose="020F0502020204030204" pitchFamily="34" charset="0"/>
                <a:cs typeface="Times New Roman" panose="02020603050405020304" pitchFamily="18" charset="0"/>
              </a:rPr>
              <a:t>. Coach people to be specific - instead of saying 'local elementary schools' name the school/s in their community that they would want to reach out to, name the specific organization, </a:t>
            </a:r>
            <a:r>
              <a:rPr lang="en-US" sz="1100" err="1">
                <a:effectLst/>
                <a:latin typeface="Calibri" panose="020F0502020204030204" pitchFamily="34" charset="0"/>
                <a:ea typeface="Calibri" panose="020F0502020204030204" pitchFamily="34" charset="0"/>
                <a:cs typeface="Times New Roman" panose="02020603050405020304" pitchFamily="18" charset="0"/>
              </a:rPr>
              <a:t>etc</a:t>
            </a:r>
            <a:r>
              <a:rPr lang="en-US" sz="1100">
                <a:effectLst/>
                <a:latin typeface="Calibri" panose="020F0502020204030204" pitchFamily="34" charset="0"/>
                <a:ea typeface="Calibri" panose="020F0502020204030204" pitchFamily="34" charset="0"/>
                <a:cs typeface="Times New Roman" panose="02020603050405020304" pitchFamily="18" charset="0"/>
              </a:rPr>
              <a:t>, The more specific people can get with their list building the better </a:t>
            </a:r>
          </a:p>
          <a:p>
            <a:pPr marL="342900" marR="0" lvl="0" indent="-342900">
              <a:lnSpc>
                <a:spcPct val="115000"/>
              </a:lnSpc>
              <a:spcBef>
                <a:spcPts val="1200"/>
              </a:spcBef>
              <a:spcAft>
                <a:spcPts val="1200"/>
              </a:spcAft>
              <a:buFont typeface="Arial" panose="020B0604020202020204" pitchFamily="34" charset="0"/>
              <a:buChar char="-"/>
            </a:pPr>
            <a:endParaRPr lang="en-US" sz="1800">
              <a:effectLst/>
              <a:latin typeface="Open Sans" panose="020B0606030504020204" pitchFamily="34" charset="0"/>
              <a:ea typeface="Arial" panose="020B0604020202020204" pitchFamily="34" charset="0"/>
            </a:endParaRPr>
          </a:p>
          <a:p>
            <a:pPr marL="342900" marR="0" lvl="0" indent="-342900">
              <a:lnSpc>
                <a:spcPct val="115000"/>
              </a:lnSpc>
              <a:spcBef>
                <a:spcPts val="1200"/>
              </a:spcBef>
              <a:spcAft>
                <a:spcPts val="1200"/>
              </a:spcAft>
              <a:buFont typeface="Arial" panose="020B0604020202020204" pitchFamily="34" charset="0"/>
              <a:buChar char="-"/>
            </a:pPr>
            <a:r>
              <a:rPr lang="en-US" sz="1800">
                <a:effectLst/>
                <a:latin typeface="Arial" panose="020B0604020202020204" pitchFamily="34" charset="0"/>
                <a:ea typeface="Arial" panose="020B0604020202020204" pitchFamily="34" charset="0"/>
              </a:rPr>
              <a:t> </a:t>
            </a:r>
          </a:p>
        </p:txBody>
      </p:sp>
      <p:sp>
        <p:nvSpPr>
          <p:cNvPr id="4" name="Slide Number Placeholder 3"/>
          <p:cNvSpPr>
            <a:spLocks noGrp="1"/>
          </p:cNvSpPr>
          <p:nvPr>
            <p:ph type="sldNum" sz="quarter" idx="5"/>
          </p:nvPr>
        </p:nvSpPr>
        <p:spPr/>
        <p:txBody>
          <a:bodyPr/>
          <a:lstStyle/>
          <a:p>
            <a:fld id="{158EA70A-BE10-40B1-A850-11121D77317B}" type="slidenum">
              <a:rPr lang="en-US" smtClean="0"/>
              <a:t>34</a:t>
            </a:fld>
            <a:endParaRPr lang="en-US"/>
          </a:p>
        </p:txBody>
      </p:sp>
    </p:spTree>
    <p:extLst>
      <p:ext uri="{BB962C8B-B14F-4D97-AF65-F5344CB8AC3E}">
        <p14:creationId xmlns:p14="http://schemas.microsoft.com/office/powerpoint/2010/main" val="18326930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lnSpc>
                <a:spcPct val="107000"/>
              </a:lnSpc>
            </a:pPr>
            <a:r>
              <a:rPr lang="en-US" sz="1100" i="1">
                <a:latin typeface="Open Sans"/>
                <a:ea typeface="Calibri"/>
                <a:cs typeface="Open Sans"/>
              </a:rPr>
              <a:t>Karyne – check in and share what folks have worked on</a:t>
            </a:r>
          </a:p>
          <a:p>
            <a:pPr lvl="1">
              <a:lnSpc>
                <a:spcPct val="107000"/>
              </a:lnSpc>
            </a:pPr>
            <a:endParaRPr lang="en-US" sz="1100">
              <a:latin typeface="Open Sans"/>
              <a:ea typeface="Calibri"/>
              <a:cs typeface="Open Sans"/>
            </a:endParaRPr>
          </a:p>
          <a:p>
            <a:pPr marR="0" lvl="1">
              <a:lnSpc>
                <a:spcPct val="107000"/>
              </a:lnSpc>
              <a:spcBef>
                <a:spcPts val="0"/>
              </a:spcBef>
              <a:spcAft>
                <a:spcPts val="0"/>
              </a:spcAft>
            </a:pPr>
            <a:r>
              <a:rPr lang="en-US" sz="1100">
                <a:effectLst/>
                <a:latin typeface="Open Sans"/>
                <a:ea typeface="Calibri"/>
                <a:cs typeface="Open Sans"/>
              </a:rPr>
              <a:t>With the advocacy issue of focus in the center, the mapping two essentially has 3 areas where you think about:</a:t>
            </a:r>
            <a:endParaRPr lang="en-US" sz="1100">
              <a:effectLst/>
              <a:latin typeface="Calibri"/>
              <a:ea typeface="Calibri"/>
              <a:cs typeface="Calibri"/>
            </a:endParaRPr>
          </a:p>
          <a:p>
            <a:pPr marL="1143000" marR="0" lvl="2" indent="-228600">
              <a:lnSpc>
                <a:spcPct val="107000"/>
              </a:lnSpc>
              <a:spcBef>
                <a:spcPts val="0"/>
              </a:spcBef>
              <a:spcAft>
                <a:spcPts val="0"/>
              </a:spcAft>
              <a:buFont typeface="+mj-lt"/>
              <a:buAutoNum type="romanLcPeriod"/>
            </a:pPr>
            <a:r>
              <a:rPr lang="en-US" sz="1100">
                <a:effectLst/>
                <a:latin typeface="Open Sans"/>
                <a:ea typeface="Calibri"/>
                <a:cs typeface="Open Sans"/>
              </a:rPr>
              <a:t>The issue</a:t>
            </a:r>
          </a:p>
          <a:p>
            <a:pPr marL="1143000" marR="0" lvl="2" indent="-228600">
              <a:lnSpc>
                <a:spcPct val="107000"/>
              </a:lnSpc>
              <a:spcBef>
                <a:spcPts val="0"/>
              </a:spcBef>
              <a:spcAft>
                <a:spcPts val="0"/>
              </a:spcAft>
              <a:buFont typeface="+mj-lt"/>
              <a:buAutoNum type="romanLcPeriod"/>
            </a:pPr>
            <a:r>
              <a:rPr lang="en-US" sz="1100">
                <a:effectLst/>
                <a:latin typeface="Open Sans"/>
                <a:ea typeface="Calibri"/>
                <a:cs typeface="Open Sans"/>
              </a:rPr>
              <a:t>Who cares about or is affected by the issue</a:t>
            </a:r>
          </a:p>
          <a:p>
            <a:pPr marL="1143000" marR="0" lvl="2" indent="-228600">
              <a:lnSpc>
                <a:spcPct val="107000"/>
              </a:lnSpc>
              <a:spcBef>
                <a:spcPts val="0"/>
              </a:spcBef>
              <a:spcAft>
                <a:spcPts val="800"/>
              </a:spcAft>
              <a:buFont typeface="+mj-lt"/>
              <a:buAutoNum type="romanLcPeriod"/>
            </a:pPr>
            <a:r>
              <a:rPr lang="en-US" sz="1100">
                <a:effectLst/>
                <a:latin typeface="Open Sans"/>
                <a:ea typeface="Calibri"/>
                <a:cs typeface="Open Sans"/>
              </a:rPr>
              <a:t>How are we connected to those who care about or are affected by the issue?</a:t>
            </a:r>
          </a:p>
          <a:p>
            <a:endParaRPr lang="en-US"/>
          </a:p>
        </p:txBody>
      </p:sp>
      <p:sp>
        <p:nvSpPr>
          <p:cNvPr id="4" name="Slide Number Placeholder 3"/>
          <p:cNvSpPr>
            <a:spLocks noGrp="1"/>
          </p:cNvSpPr>
          <p:nvPr>
            <p:ph type="sldNum" sz="quarter" idx="5"/>
          </p:nvPr>
        </p:nvSpPr>
        <p:spPr/>
        <p:txBody>
          <a:bodyPr/>
          <a:lstStyle/>
          <a:p>
            <a:fld id="{158EA70A-BE10-40B1-A850-11121D77317B}" type="slidenum">
              <a:rPr lang="en-US" smtClean="0"/>
              <a:t>5</a:t>
            </a:fld>
            <a:endParaRPr lang="en-US"/>
          </a:p>
        </p:txBody>
      </p:sp>
    </p:spTree>
    <p:extLst>
      <p:ext uri="{BB962C8B-B14F-4D97-AF65-F5344CB8AC3E}">
        <p14:creationId xmlns:p14="http://schemas.microsoft.com/office/powerpoint/2010/main" val="183396795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742950" marR="0" lvl="1" indent="-285750">
              <a:lnSpc>
                <a:spcPct val="107000"/>
              </a:lnSpc>
              <a:spcBef>
                <a:spcPts val="0"/>
              </a:spcBef>
              <a:spcAft>
                <a:spcPts val="0"/>
              </a:spcAft>
              <a:buFont typeface="+mj-lt"/>
              <a:buAutoNum type="alphaLcPeriod"/>
            </a:pPr>
            <a:r>
              <a:rPr lang="en-US" sz="1100" b="1">
                <a:effectLst/>
                <a:latin typeface="Open Sans" panose="020B0606030504020204" pitchFamily="34" charset="0"/>
                <a:ea typeface="Calibri" panose="020F0502020204030204" pitchFamily="34" charset="0"/>
                <a:cs typeface="Times New Roman" panose="02020603050405020304" pitchFamily="18" charset="0"/>
              </a:rPr>
              <a:t>Who has connections to these organizations within your group?</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pPr marL="1143000" marR="0" lvl="2" indent="-228600">
              <a:lnSpc>
                <a:spcPct val="107000"/>
              </a:lnSpc>
              <a:spcBef>
                <a:spcPts val="0"/>
              </a:spcBef>
              <a:spcAft>
                <a:spcPts val="0"/>
              </a:spcAft>
              <a:buFont typeface="+mj-lt"/>
              <a:buAutoNum type="romanLcPeriod"/>
            </a:pPr>
            <a:r>
              <a:rPr lang="en-US" sz="1100">
                <a:effectLst/>
                <a:latin typeface="Open Sans" panose="020B0606030504020204" pitchFamily="34" charset="0"/>
                <a:ea typeface="Calibri" panose="020F0502020204030204" pitchFamily="34" charset="0"/>
                <a:cs typeface="Times New Roman" panose="02020603050405020304" pitchFamily="18" charset="0"/>
              </a:rPr>
              <a:t>Current volunteers</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pPr marL="1143000" marR="0" lvl="2" indent="-228600">
              <a:lnSpc>
                <a:spcPct val="107000"/>
              </a:lnSpc>
              <a:spcBef>
                <a:spcPts val="0"/>
              </a:spcBef>
              <a:spcAft>
                <a:spcPts val="0"/>
              </a:spcAft>
              <a:buFont typeface="+mj-lt"/>
              <a:buAutoNum type="romanLcPeriod"/>
            </a:pPr>
            <a:r>
              <a:rPr lang="en-US" sz="1100">
                <a:effectLst/>
                <a:latin typeface="Open Sans" panose="020B0606030504020204" pitchFamily="34" charset="0"/>
                <a:ea typeface="Calibri" panose="020F0502020204030204" pitchFamily="34" charset="0"/>
                <a:cs typeface="Times New Roman" panose="02020603050405020304" pitchFamily="18" charset="0"/>
              </a:rPr>
              <a:t>Fellows</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pPr marL="1143000" marR="0" lvl="2" indent="-228600">
              <a:lnSpc>
                <a:spcPct val="107000"/>
              </a:lnSpc>
              <a:spcBef>
                <a:spcPts val="0"/>
              </a:spcBef>
              <a:spcAft>
                <a:spcPts val="0"/>
              </a:spcAft>
              <a:buFont typeface="+mj-lt"/>
              <a:buAutoNum type="romanLcPeriod"/>
            </a:pPr>
            <a:r>
              <a:rPr lang="en-US" sz="1100">
                <a:effectLst/>
                <a:latin typeface="Open Sans" panose="020B0606030504020204" pitchFamily="34" charset="0"/>
                <a:ea typeface="Calibri" panose="020F0502020204030204" pitchFamily="34" charset="0"/>
                <a:cs typeface="Times New Roman" panose="02020603050405020304" pitchFamily="18" charset="0"/>
              </a:rPr>
              <a:t>Former volunteers</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pPr marL="1143000" marR="0" lvl="2" indent="-228600">
              <a:lnSpc>
                <a:spcPct val="107000"/>
              </a:lnSpc>
              <a:spcBef>
                <a:spcPts val="0"/>
              </a:spcBef>
              <a:spcAft>
                <a:spcPts val="0"/>
              </a:spcAft>
              <a:buFont typeface="+mj-lt"/>
              <a:buAutoNum type="romanLcPeriod"/>
            </a:pPr>
            <a:r>
              <a:rPr lang="en-US" sz="1100">
                <a:effectLst/>
                <a:latin typeface="Open Sans" panose="020B0606030504020204" pitchFamily="34" charset="0"/>
                <a:ea typeface="Calibri" panose="020F0502020204030204" pitchFamily="34" charset="0"/>
                <a:cs typeface="Times New Roman" panose="02020603050405020304" pitchFamily="18" charset="0"/>
              </a:rPr>
              <a:t>Friends, family, colleagues?</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pPr marL="1143000" marR="0" lvl="2" indent="-228600">
              <a:lnSpc>
                <a:spcPct val="107000"/>
              </a:lnSpc>
              <a:spcBef>
                <a:spcPts val="0"/>
              </a:spcBef>
              <a:spcAft>
                <a:spcPts val="0"/>
              </a:spcAft>
              <a:buFont typeface="+mj-lt"/>
              <a:buAutoNum type="romanLcPeriod"/>
            </a:pPr>
            <a:r>
              <a:rPr lang="en-US" sz="1100">
                <a:effectLst/>
                <a:latin typeface="Open Sans" panose="020B0606030504020204" pitchFamily="34" charset="0"/>
                <a:ea typeface="Calibri" panose="020F0502020204030204" pitchFamily="34" charset="0"/>
                <a:cs typeface="Times New Roman" panose="02020603050405020304" pitchFamily="18" charset="0"/>
              </a:rPr>
              <a:t>Fellow members of your faith community?</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pPr marL="1143000" marR="0" lvl="2" indent="-228600">
              <a:lnSpc>
                <a:spcPct val="107000"/>
              </a:lnSpc>
              <a:spcBef>
                <a:spcPts val="0"/>
              </a:spcBef>
              <a:spcAft>
                <a:spcPts val="0"/>
              </a:spcAft>
              <a:buFont typeface="+mj-lt"/>
              <a:buAutoNum type="romanLcPeriod"/>
            </a:pPr>
            <a:r>
              <a:rPr lang="en-US" sz="1100">
                <a:effectLst/>
                <a:latin typeface="Open Sans" panose="020B0606030504020204" pitchFamily="34" charset="0"/>
                <a:ea typeface="Calibri" panose="020F0502020204030204" pitchFamily="34" charset="0"/>
                <a:cs typeface="Times New Roman" panose="02020603050405020304" pitchFamily="18" charset="0"/>
              </a:rPr>
              <a:t>Other places where you and other group members are volunteering?</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pPr marL="1600200" marR="0" lvl="3" indent="-228600">
              <a:lnSpc>
                <a:spcPct val="107000"/>
              </a:lnSpc>
              <a:spcBef>
                <a:spcPts val="0"/>
              </a:spcBef>
              <a:spcAft>
                <a:spcPts val="0"/>
              </a:spcAft>
              <a:buFont typeface="+mj-lt"/>
              <a:buAutoNum type="arabicPeriod"/>
            </a:pPr>
            <a:r>
              <a:rPr lang="en-US" sz="1100">
                <a:effectLst/>
                <a:latin typeface="Open Sans" panose="020B0606030504020204" pitchFamily="34" charset="0"/>
                <a:ea typeface="Calibri" panose="020F0502020204030204" pitchFamily="34" charset="0"/>
                <a:cs typeface="Times New Roman" panose="02020603050405020304" pitchFamily="18" charset="0"/>
              </a:rPr>
              <a:t>Elections? Campaigns?</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Font typeface="+mj-lt"/>
              <a:buAutoNum type="alphaLcPeriod"/>
            </a:pPr>
            <a:r>
              <a:rPr lang="en-US" sz="1100" b="1">
                <a:effectLst/>
                <a:latin typeface="Open Sans" panose="020B0606030504020204" pitchFamily="34" charset="0"/>
                <a:ea typeface="Calibri" panose="020F0502020204030204" pitchFamily="34" charset="0"/>
                <a:cs typeface="Times New Roman" panose="02020603050405020304" pitchFamily="18" charset="0"/>
              </a:rPr>
              <a:t>What are the ways that you can work together? </a:t>
            </a:r>
            <a:r>
              <a:rPr lang="en-US" sz="1100" b="1" i="1">
                <a:effectLst/>
                <a:latin typeface="Open Sans" panose="020B0606030504020204" pitchFamily="34" charset="0"/>
                <a:ea typeface="Calibri" panose="020F0502020204030204" pitchFamily="34" charset="0"/>
                <a:cs typeface="Times New Roman" panose="02020603050405020304" pitchFamily="18" charset="0"/>
              </a:rPr>
              <a:t>Open to the group for shared brainstorm</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pPr marL="1143000" marR="0" lvl="2" indent="-228600">
              <a:lnSpc>
                <a:spcPct val="107000"/>
              </a:lnSpc>
              <a:spcBef>
                <a:spcPts val="0"/>
              </a:spcBef>
              <a:spcAft>
                <a:spcPts val="0"/>
              </a:spcAft>
              <a:buFont typeface="+mj-lt"/>
              <a:buAutoNum type="romanLcPeriod"/>
            </a:pPr>
            <a:r>
              <a:rPr lang="en-US" sz="1100">
                <a:effectLst/>
                <a:latin typeface="Open Sans" panose="020B0606030504020204" pitchFamily="34" charset="0"/>
                <a:ea typeface="Calibri" panose="020F0502020204030204" pitchFamily="34" charset="0"/>
                <a:cs typeface="Times New Roman" panose="02020603050405020304" pitchFamily="18" charset="0"/>
              </a:rPr>
              <a:t>Joint lobby meetings</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pPr marL="1143000" marR="0" lvl="2" indent="-228600">
              <a:lnSpc>
                <a:spcPct val="107000"/>
              </a:lnSpc>
              <a:spcBef>
                <a:spcPts val="0"/>
              </a:spcBef>
              <a:spcAft>
                <a:spcPts val="0"/>
              </a:spcAft>
              <a:buFont typeface="+mj-lt"/>
              <a:buAutoNum type="romanLcPeriod"/>
            </a:pPr>
            <a:r>
              <a:rPr lang="en-US" sz="1100">
                <a:effectLst/>
                <a:latin typeface="Open Sans" panose="020B0606030504020204" pitchFamily="34" charset="0"/>
                <a:ea typeface="Calibri" panose="020F0502020204030204" pitchFamily="34" charset="0"/>
                <a:cs typeface="Times New Roman" panose="02020603050405020304" pitchFamily="18" charset="0"/>
              </a:rPr>
              <a:t>Community events to build awareness – bringing in a guest speaker/expert to talk about the issue and educate</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pPr marL="1143000" marR="0" lvl="2" indent="-228600">
              <a:lnSpc>
                <a:spcPct val="107000"/>
              </a:lnSpc>
              <a:spcBef>
                <a:spcPts val="0"/>
              </a:spcBef>
              <a:spcAft>
                <a:spcPts val="0"/>
              </a:spcAft>
              <a:buFont typeface="+mj-lt"/>
              <a:buAutoNum type="romanLcPeriod"/>
            </a:pPr>
            <a:r>
              <a:rPr lang="en-US" sz="1100">
                <a:effectLst/>
                <a:latin typeface="Open Sans" panose="020B0606030504020204" pitchFamily="34" charset="0"/>
                <a:ea typeface="Calibri" panose="020F0502020204030204" pitchFamily="34" charset="0"/>
                <a:cs typeface="Times New Roman" panose="02020603050405020304" pitchFamily="18" charset="0"/>
              </a:rPr>
              <a:t>Letter writing/postcard writing to MOCs</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pPr marL="1143000" marR="0" lvl="2" indent="-228600">
              <a:lnSpc>
                <a:spcPct val="107000"/>
              </a:lnSpc>
              <a:spcBef>
                <a:spcPts val="0"/>
              </a:spcBef>
              <a:spcAft>
                <a:spcPts val="800"/>
              </a:spcAft>
              <a:buFont typeface="+mj-lt"/>
              <a:buAutoNum type="romanLcPeriod"/>
            </a:pPr>
            <a:r>
              <a:rPr lang="en-US" sz="1100" i="1">
                <a:effectLst/>
                <a:latin typeface="Open Sans" panose="020B0606030504020204" pitchFamily="34" charset="0"/>
                <a:ea typeface="Calibri" panose="020F0502020204030204" pitchFamily="34" charset="0"/>
                <a:cs typeface="Times New Roman" panose="02020603050405020304" pitchFamily="18" charset="0"/>
              </a:rPr>
              <a:t>Any other ideas folks want to share of how they can work with potential partners?</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100">
                <a:effectLst/>
                <a:latin typeface="Calibri" panose="020F0502020204030204" pitchFamily="34" charset="0"/>
                <a:ea typeface="Calibri" panose="020F0502020204030204" pitchFamily="34" charset="0"/>
                <a:cs typeface="Times New Roman" panose="02020603050405020304" pitchFamily="18" charset="0"/>
              </a:rPr>
              <a:t>Perhaps phrase as "who cares about or is affected by issues of food insecurity as it affects children </a:t>
            </a:r>
            <a:r>
              <a:rPr lang="en-US" sz="1100" b="1">
                <a:effectLst/>
                <a:latin typeface="Calibri" panose="020F0502020204030204" pitchFamily="34" charset="0"/>
                <a:ea typeface="Calibri" panose="020F0502020204030204" pitchFamily="34" charset="0"/>
                <a:cs typeface="Times New Roman" panose="02020603050405020304" pitchFamily="18" charset="0"/>
              </a:rPr>
              <a:t>in your community</a:t>
            </a:r>
            <a:r>
              <a:rPr lang="en-US" sz="1100">
                <a:effectLst/>
                <a:latin typeface="Calibri" panose="020F0502020204030204" pitchFamily="34" charset="0"/>
                <a:ea typeface="Calibri" panose="020F0502020204030204" pitchFamily="34" charset="0"/>
                <a:cs typeface="Times New Roman" panose="02020603050405020304" pitchFamily="18" charset="0"/>
              </a:rPr>
              <a:t>. Coach people to be specific - instead of saying 'local elementary schools' name the school/s in their community that they would want to reach out to, name the specific organization, </a:t>
            </a:r>
            <a:r>
              <a:rPr lang="en-US" sz="1100" err="1">
                <a:effectLst/>
                <a:latin typeface="Calibri" panose="020F0502020204030204" pitchFamily="34" charset="0"/>
                <a:ea typeface="Calibri" panose="020F0502020204030204" pitchFamily="34" charset="0"/>
                <a:cs typeface="Times New Roman" panose="02020603050405020304" pitchFamily="18" charset="0"/>
              </a:rPr>
              <a:t>etc</a:t>
            </a:r>
            <a:r>
              <a:rPr lang="en-US" sz="1100">
                <a:effectLst/>
                <a:latin typeface="Calibri" panose="020F0502020204030204" pitchFamily="34" charset="0"/>
                <a:ea typeface="Calibri" panose="020F0502020204030204" pitchFamily="34" charset="0"/>
                <a:cs typeface="Times New Roman" panose="02020603050405020304" pitchFamily="18" charset="0"/>
              </a:rPr>
              <a:t>, The more specific people can get with their list building the better </a:t>
            </a:r>
          </a:p>
          <a:p>
            <a:pPr marL="571500" marR="0" indent="-114300">
              <a:lnSpc>
                <a:spcPct val="115000"/>
              </a:lnSpc>
              <a:spcBef>
                <a:spcPts val="1200"/>
              </a:spcBef>
              <a:spcAft>
                <a:spcPts val="1200"/>
              </a:spcAft>
            </a:pPr>
            <a:endParaRPr lang="en-US" sz="1800">
              <a:effectLst/>
              <a:latin typeface="Arial" panose="020B0604020202020204" pitchFamily="34" charset="0"/>
              <a:ea typeface="Arial" panose="020B0604020202020204" pitchFamily="34" charset="0"/>
            </a:endParaRPr>
          </a:p>
        </p:txBody>
      </p:sp>
      <p:sp>
        <p:nvSpPr>
          <p:cNvPr id="4" name="Slide Number Placeholder 3"/>
          <p:cNvSpPr>
            <a:spLocks noGrp="1"/>
          </p:cNvSpPr>
          <p:nvPr>
            <p:ph type="sldNum" sz="quarter" idx="5"/>
          </p:nvPr>
        </p:nvSpPr>
        <p:spPr/>
        <p:txBody>
          <a:bodyPr/>
          <a:lstStyle/>
          <a:p>
            <a:fld id="{158EA70A-BE10-40B1-A850-11121D77317B}" type="slidenum">
              <a:rPr lang="en-US" smtClean="0"/>
              <a:t>35</a:t>
            </a:fld>
            <a:endParaRPr lang="en-US"/>
          </a:p>
        </p:txBody>
      </p:sp>
    </p:spTree>
    <p:extLst>
      <p:ext uri="{BB962C8B-B14F-4D97-AF65-F5344CB8AC3E}">
        <p14:creationId xmlns:p14="http://schemas.microsoft.com/office/powerpoint/2010/main" val="406102608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631DD4-4443-FB0A-4D18-D6EDC160DCD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A4898B2-3AA2-B139-862F-52477B88390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E7F1A9F-9AB3-E0A7-50DA-53E12901FB76}"/>
              </a:ext>
            </a:extLst>
          </p:cNvPr>
          <p:cNvSpPr>
            <a:spLocks noGrp="1"/>
          </p:cNvSpPr>
          <p:nvPr>
            <p:ph type="body" idx="1"/>
          </p:nvPr>
        </p:nvSpPr>
        <p:spPr/>
        <p:txBody>
          <a:bodyPr/>
          <a:lstStyle/>
          <a:p>
            <a:pPr marL="742950" marR="0" lvl="1" indent="-285750">
              <a:lnSpc>
                <a:spcPct val="107000"/>
              </a:lnSpc>
              <a:spcBef>
                <a:spcPts val="0"/>
              </a:spcBef>
              <a:spcAft>
                <a:spcPts val="0"/>
              </a:spcAft>
              <a:buFont typeface="+mj-lt"/>
              <a:buAutoNum type="alphaLcPeriod"/>
            </a:pPr>
            <a:r>
              <a:rPr lang="en-US" sz="1100">
                <a:effectLst/>
                <a:latin typeface="Open Sans" panose="020B0606030504020204" pitchFamily="34" charset="0"/>
                <a:ea typeface="Calibri" panose="020F0502020204030204" pitchFamily="34" charset="0"/>
                <a:cs typeface="Times New Roman" panose="02020603050405020304" pitchFamily="18" charset="0"/>
              </a:rPr>
              <a:t>There the Mapping Tool has been completed on the issue of food insecurity</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Font typeface="+mj-lt"/>
              <a:buAutoNum type="alphaLcPeriod"/>
            </a:pPr>
            <a:r>
              <a:rPr lang="en-US" sz="1100" b="1" u="sng">
                <a:solidFill>
                  <a:srgbClr val="0563C1"/>
                </a:solidFill>
                <a:effectLst/>
                <a:latin typeface="Open Sans" panose="020B0606030504020204" pitchFamily="34" charset="0"/>
                <a:ea typeface="Calibri" panose="020F0502020204030204" pitchFamily="34" charset="0"/>
                <a:cs typeface="Times New Roman" panose="02020603050405020304" pitchFamily="18" charset="0"/>
              </a:rPr>
              <a:t>Who cares about or is affected by the issue of food insecurity </a:t>
            </a:r>
            <a:r>
              <a:rPr lang="en-US" sz="1100">
                <a:effectLst/>
                <a:latin typeface="Open Sans" panose="020B0606030504020204" pitchFamily="34" charset="0"/>
                <a:ea typeface="Calibri" panose="020F0502020204030204" pitchFamily="34" charset="0"/>
                <a:cs typeface="Times New Roman" panose="02020603050405020304" pitchFamily="18" charset="0"/>
              </a:rPr>
              <a:t> </a:t>
            </a:r>
            <a:r>
              <a:rPr lang="en-US" sz="1100" b="1">
                <a:effectLst/>
                <a:latin typeface="Open Sans" panose="020B0606030504020204" pitchFamily="34" charset="0"/>
                <a:ea typeface="Calibri" panose="020F0502020204030204" pitchFamily="34" charset="0"/>
                <a:cs typeface="Times New Roman" panose="02020603050405020304" pitchFamily="18" charset="0"/>
              </a:rPr>
              <a:t>as it affects children in your community? Do you know of a specific organization which provides support for children experiencing food insecurity? Or where there may be summer food programs? Name them, specifically!</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pPr marL="1143000" marR="0" lvl="2" indent="-228600">
              <a:lnSpc>
                <a:spcPct val="107000"/>
              </a:lnSpc>
              <a:spcBef>
                <a:spcPts val="0"/>
              </a:spcBef>
              <a:spcAft>
                <a:spcPts val="0"/>
              </a:spcAft>
              <a:buFont typeface="+mj-lt"/>
              <a:buAutoNum type="romanLcPeriod"/>
            </a:pPr>
            <a:r>
              <a:rPr lang="en-US" sz="1100" b="1">
                <a:effectLst/>
                <a:latin typeface="Open Sans" panose="020B0606030504020204" pitchFamily="34" charset="0"/>
                <a:ea typeface="Calibri" panose="020F0502020204030204" pitchFamily="34" charset="0"/>
                <a:cs typeface="Times New Roman" panose="02020603050405020304" pitchFamily="18" charset="0"/>
              </a:rPr>
              <a:t>Domestically</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pPr marL="1600200" marR="0" lvl="3" indent="-228600">
              <a:lnSpc>
                <a:spcPct val="107000"/>
              </a:lnSpc>
              <a:spcBef>
                <a:spcPts val="0"/>
              </a:spcBef>
              <a:spcAft>
                <a:spcPts val="0"/>
              </a:spcAft>
              <a:buFont typeface="+mj-lt"/>
              <a:buAutoNum type="arabicPeriod"/>
            </a:pPr>
            <a:r>
              <a:rPr lang="en-US" sz="1100">
                <a:effectLst/>
                <a:latin typeface="Open Sans" panose="020B0606030504020204" pitchFamily="34" charset="0"/>
                <a:ea typeface="Calibri" panose="020F0502020204030204" pitchFamily="34" charset="0"/>
                <a:cs typeface="Times New Roman" panose="02020603050405020304" pitchFamily="18" charset="0"/>
              </a:rPr>
              <a:t>Child poverty organizations, service providers</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pPr marL="1600200" marR="0" lvl="3" indent="-228600">
              <a:lnSpc>
                <a:spcPct val="107000"/>
              </a:lnSpc>
              <a:spcBef>
                <a:spcPts val="0"/>
              </a:spcBef>
              <a:spcAft>
                <a:spcPts val="0"/>
              </a:spcAft>
              <a:buFont typeface="+mj-lt"/>
              <a:buAutoNum type="arabicPeriod"/>
            </a:pPr>
            <a:r>
              <a:rPr lang="en-US" sz="1100">
                <a:effectLst/>
                <a:latin typeface="Open Sans" panose="020B0606030504020204" pitchFamily="34" charset="0"/>
                <a:ea typeface="Calibri" panose="020F0502020204030204" pitchFamily="34" charset="0"/>
                <a:cs typeface="Times New Roman" panose="02020603050405020304" pitchFamily="18" charset="0"/>
              </a:rPr>
              <a:t>Schools</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pPr marL="1600200" marR="0" lvl="3" indent="-228600">
              <a:lnSpc>
                <a:spcPct val="107000"/>
              </a:lnSpc>
              <a:spcBef>
                <a:spcPts val="0"/>
              </a:spcBef>
              <a:spcAft>
                <a:spcPts val="0"/>
              </a:spcAft>
              <a:buFont typeface="+mj-lt"/>
              <a:buAutoNum type="arabicPeriod"/>
            </a:pPr>
            <a:r>
              <a:rPr lang="en-US" sz="1100">
                <a:effectLst/>
                <a:latin typeface="Open Sans" panose="020B0606030504020204" pitchFamily="34" charset="0"/>
                <a:ea typeface="Calibri" panose="020F0502020204030204" pitchFamily="34" charset="0"/>
                <a:cs typeface="Times New Roman" panose="02020603050405020304" pitchFamily="18" charset="0"/>
              </a:rPr>
              <a:t>Pediatric associations</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pPr marL="1600200" marR="0" lvl="3" indent="-228600">
              <a:lnSpc>
                <a:spcPct val="107000"/>
              </a:lnSpc>
              <a:spcBef>
                <a:spcPts val="0"/>
              </a:spcBef>
              <a:spcAft>
                <a:spcPts val="0"/>
              </a:spcAft>
              <a:buFont typeface="+mj-lt"/>
              <a:buAutoNum type="arabicPeriod"/>
            </a:pPr>
            <a:r>
              <a:rPr lang="en-US" sz="1100">
                <a:effectLst/>
                <a:latin typeface="Open Sans" panose="020B0606030504020204" pitchFamily="34" charset="0"/>
                <a:ea typeface="Calibri" panose="020F0502020204030204" pitchFamily="34" charset="0"/>
                <a:cs typeface="Times New Roman" panose="02020603050405020304" pitchFamily="18" charset="0"/>
              </a:rPr>
              <a:t>United Way</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pPr marL="1600200" marR="0" lvl="3" indent="-228600">
              <a:lnSpc>
                <a:spcPct val="107000"/>
              </a:lnSpc>
              <a:spcBef>
                <a:spcPts val="0"/>
              </a:spcBef>
              <a:spcAft>
                <a:spcPts val="0"/>
              </a:spcAft>
              <a:buFont typeface="+mj-lt"/>
              <a:buAutoNum type="arabicPeriod"/>
            </a:pPr>
            <a:r>
              <a:rPr lang="en-US" sz="1100">
                <a:effectLst/>
                <a:latin typeface="Open Sans" panose="020B0606030504020204" pitchFamily="34" charset="0"/>
                <a:ea typeface="Calibri" panose="020F0502020204030204" pitchFamily="34" charset="0"/>
                <a:cs typeface="Times New Roman" panose="02020603050405020304" pitchFamily="18" charset="0"/>
              </a:rPr>
              <a:t>Children’s Trust</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pPr marL="1600200" marR="0" lvl="3" indent="-228600">
              <a:lnSpc>
                <a:spcPct val="107000"/>
              </a:lnSpc>
              <a:spcBef>
                <a:spcPts val="0"/>
              </a:spcBef>
              <a:spcAft>
                <a:spcPts val="0"/>
              </a:spcAft>
              <a:buFont typeface="+mj-lt"/>
              <a:buAutoNum type="arabicPeriod"/>
            </a:pPr>
            <a:r>
              <a:rPr lang="en-US" sz="1100">
                <a:effectLst/>
                <a:latin typeface="Open Sans" panose="020B0606030504020204" pitchFamily="34" charset="0"/>
                <a:ea typeface="Calibri" panose="020F0502020204030204" pitchFamily="34" charset="0"/>
                <a:cs typeface="Times New Roman" panose="02020603050405020304" pitchFamily="18" charset="0"/>
              </a:rPr>
              <a:t>Food Banks</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pPr marL="1600200" marR="0" lvl="3" indent="-228600">
              <a:lnSpc>
                <a:spcPct val="107000"/>
              </a:lnSpc>
              <a:spcBef>
                <a:spcPts val="0"/>
              </a:spcBef>
              <a:spcAft>
                <a:spcPts val="0"/>
              </a:spcAft>
              <a:buFont typeface="+mj-lt"/>
              <a:buAutoNum type="arabicPeriod"/>
            </a:pPr>
            <a:r>
              <a:rPr lang="en-US" sz="1100">
                <a:effectLst/>
                <a:latin typeface="Open Sans" panose="020B0606030504020204" pitchFamily="34" charset="0"/>
                <a:ea typeface="Calibri" panose="020F0502020204030204" pitchFamily="34" charset="0"/>
                <a:cs typeface="Times New Roman" panose="02020603050405020304" pitchFamily="18" charset="0"/>
              </a:rPr>
              <a:t>Faith Groups</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pPr marL="1600200" marR="0" lvl="3" indent="-228600">
              <a:lnSpc>
                <a:spcPct val="107000"/>
              </a:lnSpc>
              <a:spcBef>
                <a:spcPts val="0"/>
              </a:spcBef>
              <a:spcAft>
                <a:spcPts val="0"/>
              </a:spcAft>
              <a:buFont typeface="+mj-lt"/>
              <a:buAutoNum type="arabicPeriod"/>
            </a:pPr>
            <a:r>
              <a:rPr lang="en-US" sz="1100">
                <a:effectLst/>
                <a:latin typeface="Open Sans" panose="020B0606030504020204" pitchFamily="34" charset="0"/>
                <a:ea typeface="Calibri" panose="020F0502020204030204" pitchFamily="34" charset="0"/>
                <a:cs typeface="Times New Roman" panose="02020603050405020304" pitchFamily="18" charset="0"/>
              </a:rPr>
              <a:t>Rotary groups</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pPr marL="1143000" marR="0" lvl="2" indent="-228600">
              <a:lnSpc>
                <a:spcPct val="107000"/>
              </a:lnSpc>
              <a:spcBef>
                <a:spcPts val="0"/>
              </a:spcBef>
              <a:spcAft>
                <a:spcPts val="0"/>
              </a:spcAft>
              <a:buFont typeface="+mj-lt"/>
              <a:buAutoNum type="romanLcPeriod"/>
            </a:pPr>
            <a:r>
              <a:rPr lang="en-US" sz="1100" b="1">
                <a:effectLst/>
                <a:latin typeface="Open Sans" panose="020B0606030504020204" pitchFamily="34" charset="0"/>
                <a:ea typeface="Calibri" panose="020F0502020204030204" pitchFamily="34" charset="0"/>
                <a:cs typeface="Times New Roman" panose="02020603050405020304" pitchFamily="18" charset="0"/>
              </a:rPr>
              <a:t>Global</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pPr marL="1600200" marR="0" lvl="3" indent="-228600">
              <a:lnSpc>
                <a:spcPct val="107000"/>
              </a:lnSpc>
              <a:spcBef>
                <a:spcPts val="0"/>
              </a:spcBef>
              <a:spcAft>
                <a:spcPts val="0"/>
              </a:spcAft>
              <a:buFont typeface="+mj-lt"/>
              <a:buAutoNum type="arabicPeriod"/>
            </a:pPr>
            <a:r>
              <a:rPr lang="en-US" sz="1100">
                <a:effectLst/>
                <a:latin typeface="Open Sans" panose="020B0606030504020204" pitchFamily="34" charset="0"/>
                <a:ea typeface="Calibri" panose="020F0502020204030204" pitchFamily="34" charset="0"/>
                <a:cs typeface="Times New Roman" panose="02020603050405020304" pitchFamily="18" charset="0"/>
              </a:rPr>
              <a:t>USGLC</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pPr marL="1600200" marR="0" lvl="3" indent="-228600">
              <a:lnSpc>
                <a:spcPct val="107000"/>
              </a:lnSpc>
              <a:spcBef>
                <a:spcPts val="0"/>
              </a:spcBef>
              <a:spcAft>
                <a:spcPts val="0"/>
              </a:spcAft>
              <a:buFont typeface="+mj-lt"/>
              <a:buAutoNum type="arabicPeriod"/>
            </a:pPr>
            <a:r>
              <a:rPr lang="en-US" sz="1100">
                <a:effectLst/>
                <a:latin typeface="Open Sans" panose="020B0606030504020204" pitchFamily="34" charset="0"/>
                <a:ea typeface="Calibri" panose="020F0502020204030204" pitchFamily="34" charset="0"/>
                <a:cs typeface="Times New Roman" panose="02020603050405020304" pitchFamily="18" charset="0"/>
              </a:rPr>
              <a:t>UN Association</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pPr marL="1600200" marR="0" lvl="3" indent="-228600">
              <a:lnSpc>
                <a:spcPct val="107000"/>
              </a:lnSpc>
              <a:spcBef>
                <a:spcPts val="0"/>
              </a:spcBef>
              <a:spcAft>
                <a:spcPts val="0"/>
              </a:spcAft>
              <a:buFont typeface="+mj-lt"/>
              <a:buAutoNum type="arabicPeriod"/>
            </a:pPr>
            <a:r>
              <a:rPr lang="en-US" sz="1100">
                <a:effectLst/>
                <a:latin typeface="Open Sans" panose="020B0606030504020204" pitchFamily="34" charset="0"/>
                <a:ea typeface="Calibri" panose="020F0502020204030204" pitchFamily="34" charset="0"/>
                <a:cs typeface="Times New Roman" panose="02020603050405020304" pitchFamily="18" charset="0"/>
              </a:rPr>
              <a:t>Care</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pPr marL="1600200" marR="0" lvl="3" indent="-228600">
              <a:lnSpc>
                <a:spcPct val="107000"/>
              </a:lnSpc>
              <a:spcBef>
                <a:spcPts val="0"/>
              </a:spcBef>
              <a:spcAft>
                <a:spcPts val="0"/>
              </a:spcAft>
              <a:buFont typeface="+mj-lt"/>
              <a:buAutoNum type="arabicPeriod"/>
            </a:pPr>
            <a:r>
              <a:rPr lang="en-US" sz="1100">
                <a:effectLst/>
                <a:latin typeface="Open Sans" panose="020B0606030504020204" pitchFamily="34" charset="0"/>
                <a:ea typeface="Calibri" panose="020F0502020204030204" pitchFamily="34" charset="0"/>
                <a:cs typeface="Times New Roman" panose="02020603050405020304" pitchFamily="18" charset="0"/>
              </a:rPr>
              <a:t>ONE Campaign</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pPr marL="1600200" marR="0" lvl="3" indent="-228600">
              <a:lnSpc>
                <a:spcPct val="107000"/>
              </a:lnSpc>
              <a:spcBef>
                <a:spcPts val="0"/>
              </a:spcBef>
              <a:spcAft>
                <a:spcPts val="0"/>
              </a:spcAft>
              <a:buFont typeface="+mj-lt"/>
              <a:buAutoNum type="arabicPeriod"/>
            </a:pPr>
            <a:r>
              <a:rPr lang="en-US" sz="1100">
                <a:effectLst/>
                <a:latin typeface="Open Sans" panose="020B0606030504020204" pitchFamily="34" charset="0"/>
                <a:ea typeface="Calibri" panose="020F0502020204030204" pitchFamily="34" charset="0"/>
                <a:cs typeface="Times New Roman" panose="02020603050405020304" pitchFamily="18" charset="0"/>
              </a:rPr>
              <a:t>Partners in Health</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pPr marL="1600200" marR="0" lvl="3" indent="-228600">
              <a:lnSpc>
                <a:spcPct val="107000"/>
              </a:lnSpc>
              <a:spcBef>
                <a:spcPts val="0"/>
              </a:spcBef>
              <a:spcAft>
                <a:spcPts val="0"/>
              </a:spcAft>
              <a:buFont typeface="+mj-lt"/>
              <a:buAutoNum type="arabicPeriod"/>
            </a:pPr>
            <a:r>
              <a:rPr lang="en-US" sz="1100">
                <a:effectLst/>
                <a:latin typeface="Open Sans" panose="020B0606030504020204" pitchFamily="34" charset="0"/>
                <a:ea typeface="Calibri" panose="020F0502020204030204" pitchFamily="34" charset="0"/>
                <a:cs typeface="Times New Roman" panose="02020603050405020304" pitchFamily="18" charset="0"/>
              </a:rPr>
              <a:t>University Global Health Programs</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pPr marL="1600200" marR="0" lvl="3" indent="-228600">
              <a:lnSpc>
                <a:spcPct val="107000"/>
              </a:lnSpc>
              <a:spcBef>
                <a:spcPts val="0"/>
              </a:spcBef>
              <a:spcAft>
                <a:spcPts val="0"/>
              </a:spcAft>
              <a:buFont typeface="+mj-lt"/>
              <a:buAutoNum type="arabicPeriod"/>
            </a:pPr>
            <a:r>
              <a:rPr lang="en-US" sz="1100">
                <a:effectLst/>
                <a:latin typeface="Open Sans" panose="020B0606030504020204" pitchFamily="34" charset="0"/>
                <a:ea typeface="Calibri" panose="020F0502020204030204" pitchFamily="34" charset="0"/>
                <a:cs typeface="Times New Roman" panose="02020603050405020304" pitchFamily="18" charset="0"/>
              </a:rPr>
              <a:t>Others? (brainstorm with audience)</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Font typeface="+mj-lt"/>
              <a:buAutoNum type="alphaLcPeriod"/>
            </a:pPr>
            <a:r>
              <a:rPr lang="en-US" sz="1100" b="1">
                <a:effectLst/>
                <a:latin typeface="Open Sans" panose="020B0606030504020204" pitchFamily="34" charset="0"/>
                <a:ea typeface="Calibri" panose="020F0502020204030204" pitchFamily="34" charset="0"/>
                <a:cs typeface="Times New Roman" panose="02020603050405020304" pitchFamily="18" charset="0"/>
              </a:rPr>
              <a:t>Who has connections to these organizations within your group?</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pPr marL="1143000" marR="0" lvl="2" indent="-228600">
              <a:lnSpc>
                <a:spcPct val="107000"/>
              </a:lnSpc>
              <a:spcBef>
                <a:spcPts val="0"/>
              </a:spcBef>
              <a:spcAft>
                <a:spcPts val="0"/>
              </a:spcAft>
              <a:buFont typeface="+mj-lt"/>
              <a:buAutoNum type="romanLcPeriod"/>
            </a:pPr>
            <a:r>
              <a:rPr lang="en-US" sz="1100">
                <a:effectLst/>
                <a:latin typeface="Open Sans" panose="020B0606030504020204" pitchFamily="34" charset="0"/>
                <a:ea typeface="Calibri" panose="020F0502020204030204" pitchFamily="34" charset="0"/>
                <a:cs typeface="Times New Roman" panose="02020603050405020304" pitchFamily="18" charset="0"/>
              </a:rPr>
              <a:t>Current volunteers</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pPr marL="1143000" marR="0" lvl="2" indent="-228600">
              <a:lnSpc>
                <a:spcPct val="107000"/>
              </a:lnSpc>
              <a:spcBef>
                <a:spcPts val="0"/>
              </a:spcBef>
              <a:spcAft>
                <a:spcPts val="0"/>
              </a:spcAft>
              <a:buFont typeface="+mj-lt"/>
              <a:buAutoNum type="romanLcPeriod"/>
            </a:pPr>
            <a:r>
              <a:rPr lang="en-US" sz="1100">
                <a:effectLst/>
                <a:latin typeface="Open Sans" panose="020B0606030504020204" pitchFamily="34" charset="0"/>
                <a:ea typeface="Calibri" panose="020F0502020204030204" pitchFamily="34" charset="0"/>
                <a:cs typeface="Times New Roman" panose="02020603050405020304" pitchFamily="18" charset="0"/>
              </a:rPr>
              <a:t>Fellows</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pPr marL="1143000" marR="0" lvl="2" indent="-228600">
              <a:lnSpc>
                <a:spcPct val="107000"/>
              </a:lnSpc>
              <a:spcBef>
                <a:spcPts val="0"/>
              </a:spcBef>
              <a:spcAft>
                <a:spcPts val="0"/>
              </a:spcAft>
              <a:buFont typeface="+mj-lt"/>
              <a:buAutoNum type="romanLcPeriod"/>
            </a:pPr>
            <a:r>
              <a:rPr lang="en-US" sz="1100">
                <a:effectLst/>
                <a:latin typeface="Open Sans" panose="020B0606030504020204" pitchFamily="34" charset="0"/>
                <a:ea typeface="Calibri" panose="020F0502020204030204" pitchFamily="34" charset="0"/>
                <a:cs typeface="Times New Roman" panose="02020603050405020304" pitchFamily="18" charset="0"/>
              </a:rPr>
              <a:t>Former volunteers</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pPr marL="1143000" marR="0" lvl="2" indent="-228600">
              <a:lnSpc>
                <a:spcPct val="107000"/>
              </a:lnSpc>
              <a:spcBef>
                <a:spcPts val="0"/>
              </a:spcBef>
              <a:spcAft>
                <a:spcPts val="0"/>
              </a:spcAft>
              <a:buFont typeface="+mj-lt"/>
              <a:buAutoNum type="romanLcPeriod"/>
            </a:pPr>
            <a:r>
              <a:rPr lang="en-US" sz="1100">
                <a:effectLst/>
                <a:latin typeface="Open Sans" panose="020B0606030504020204" pitchFamily="34" charset="0"/>
                <a:ea typeface="Calibri" panose="020F0502020204030204" pitchFamily="34" charset="0"/>
                <a:cs typeface="Times New Roman" panose="02020603050405020304" pitchFamily="18" charset="0"/>
              </a:rPr>
              <a:t>Friends, family, colleagues?</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pPr marL="1143000" marR="0" lvl="2" indent="-228600">
              <a:lnSpc>
                <a:spcPct val="107000"/>
              </a:lnSpc>
              <a:spcBef>
                <a:spcPts val="0"/>
              </a:spcBef>
              <a:spcAft>
                <a:spcPts val="0"/>
              </a:spcAft>
              <a:buFont typeface="+mj-lt"/>
              <a:buAutoNum type="romanLcPeriod"/>
            </a:pPr>
            <a:r>
              <a:rPr lang="en-US" sz="1100">
                <a:effectLst/>
                <a:latin typeface="Open Sans" panose="020B0606030504020204" pitchFamily="34" charset="0"/>
                <a:ea typeface="Calibri" panose="020F0502020204030204" pitchFamily="34" charset="0"/>
                <a:cs typeface="Times New Roman" panose="02020603050405020304" pitchFamily="18" charset="0"/>
              </a:rPr>
              <a:t>Fellow members of your faith community?</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pPr marL="1143000" marR="0" lvl="2" indent="-228600">
              <a:lnSpc>
                <a:spcPct val="107000"/>
              </a:lnSpc>
              <a:spcBef>
                <a:spcPts val="0"/>
              </a:spcBef>
              <a:spcAft>
                <a:spcPts val="0"/>
              </a:spcAft>
              <a:buFont typeface="+mj-lt"/>
              <a:buAutoNum type="romanLcPeriod"/>
            </a:pPr>
            <a:r>
              <a:rPr lang="en-US" sz="1100">
                <a:effectLst/>
                <a:latin typeface="Open Sans" panose="020B0606030504020204" pitchFamily="34" charset="0"/>
                <a:ea typeface="Calibri" panose="020F0502020204030204" pitchFamily="34" charset="0"/>
                <a:cs typeface="Times New Roman" panose="02020603050405020304" pitchFamily="18" charset="0"/>
              </a:rPr>
              <a:t>Other places where you and other group members are volunteering?</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pPr marL="1600200" marR="0" lvl="3" indent="-228600">
              <a:lnSpc>
                <a:spcPct val="107000"/>
              </a:lnSpc>
              <a:spcBef>
                <a:spcPts val="0"/>
              </a:spcBef>
              <a:spcAft>
                <a:spcPts val="0"/>
              </a:spcAft>
              <a:buFont typeface="+mj-lt"/>
              <a:buAutoNum type="arabicPeriod"/>
            </a:pPr>
            <a:r>
              <a:rPr lang="en-US" sz="1100">
                <a:effectLst/>
                <a:latin typeface="Open Sans" panose="020B0606030504020204" pitchFamily="34" charset="0"/>
                <a:ea typeface="Calibri" panose="020F0502020204030204" pitchFamily="34" charset="0"/>
                <a:cs typeface="Times New Roman" panose="02020603050405020304" pitchFamily="18" charset="0"/>
              </a:rPr>
              <a:t>Elections? Campaigns?</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Font typeface="+mj-lt"/>
              <a:buAutoNum type="alphaLcPeriod"/>
            </a:pPr>
            <a:r>
              <a:rPr lang="en-US" sz="1100" b="1">
                <a:effectLst/>
                <a:latin typeface="Open Sans" panose="020B0606030504020204" pitchFamily="34" charset="0"/>
                <a:ea typeface="Calibri" panose="020F0502020204030204" pitchFamily="34" charset="0"/>
                <a:cs typeface="Times New Roman" panose="02020603050405020304" pitchFamily="18" charset="0"/>
              </a:rPr>
              <a:t>What are the ways that you can work together? </a:t>
            </a:r>
            <a:r>
              <a:rPr lang="en-US" sz="1100" b="1" i="1">
                <a:effectLst/>
                <a:latin typeface="Open Sans" panose="020B0606030504020204" pitchFamily="34" charset="0"/>
                <a:ea typeface="Calibri" panose="020F0502020204030204" pitchFamily="34" charset="0"/>
                <a:cs typeface="Times New Roman" panose="02020603050405020304" pitchFamily="18" charset="0"/>
              </a:rPr>
              <a:t>Open to the group for shared brainstorm</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pPr marL="1143000" marR="0" lvl="2" indent="-228600">
              <a:lnSpc>
                <a:spcPct val="107000"/>
              </a:lnSpc>
              <a:spcBef>
                <a:spcPts val="0"/>
              </a:spcBef>
              <a:spcAft>
                <a:spcPts val="0"/>
              </a:spcAft>
              <a:buFont typeface="+mj-lt"/>
              <a:buAutoNum type="romanLcPeriod"/>
            </a:pPr>
            <a:r>
              <a:rPr lang="en-US" sz="1100">
                <a:effectLst/>
                <a:latin typeface="Open Sans" panose="020B0606030504020204" pitchFamily="34" charset="0"/>
                <a:ea typeface="Calibri" panose="020F0502020204030204" pitchFamily="34" charset="0"/>
                <a:cs typeface="Times New Roman" panose="02020603050405020304" pitchFamily="18" charset="0"/>
              </a:rPr>
              <a:t>Joint lobby meetings</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pPr marL="1143000" marR="0" lvl="2" indent="-228600">
              <a:lnSpc>
                <a:spcPct val="107000"/>
              </a:lnSpc>
              <a:spcBef>
                <a:spcPts val="0"/>
              </a:spcBef>
              <a:spcAft>
                <a:spcPts val="0"/>
              </a:spcAft>
              <a:buFont typeface="+mj-lt"/>
              <a:buAutoNum type="romanLcPeriod"/>
            </a:pPr>
            <a:r>
              <a:rPr lang="en-US" sz="1100">
                <a:effectLst/>
                <a:latin typeface="Open Sans" panose="020B0606030504020204" pitchFamily="34" charset="0"/>
                <a:ea typeface="Calibri" panose="020F0502020204030204" pitchFamily="34" charset="0"/>
                <a:cs typeface="Times New Roman" panose="02020603050405020304" pitchFamily="18" charset="0"/>
              </a:rPr>
              <a:t>Community events to build awareness – bringing in a guest speaker/expert to talk about the issue and educate</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pPr marL="1143000" marR="0" lvl="2" indent="-228600">
              <a:lnSpc>
                <a:spcPct val="107000"/>
              </a:lnSpc>
              <a:spcBef>
                <a:spcPts val="0"/>
              </a:spcBef>
              <a:spcAft>
                <a:spcPts val="0"/>
              </a:spcAft>
              <a:buFont typeface="+mj-lt"/>
              <a:buAutoNum type="romanLcPeriod"/>
            </a:pPr>
            <a:r>
              <a:rPr lang="en-US" sz="1100">
                <a:effectLst/>
                <a:latin typeface="Open Sans" panose="020B0606030504020204" pitchFamily="34" charset="0"/>
                <a:ea typeface="Calibri" panose="020F0502020204030204" pitchFamily="34" charset="0"/>
                <a:cs typeface="Times New Roman" panose="02020603050405020304" pitchFamily="18" charset="0"/>
              </a:rPr>
              <a:t>Letter writing/postcard writing to MOCs</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pPr marL="1143000" marR="0" lvl="2" indent="-228600">
              <a:lnSpc>
                <a:spcPct val="107000"/>
              </a:lnSpc>
              <a:spcBef>
                <a:spcPts val="0"/>
              </a:spcBef>
              <a:spcAft>
                <a:spcPts val="800"/>
              </a:spcAft>
              <a:buFont typeface="+mj-lt"/>
              <a:buAutoNum type="romanLcPeriod"/>
            </a:pPr>
            <a:r>
              <a:rPr lang="en-US" sz="1100" i="1">
                <a:effectLst/>
                <a:latin typeface="Open Sans" panose="020B0606030504020204" pitchFamily="34" charset="0"/>
                <a:ea typeface="Calibri" panose="020F0502020204030204" pitchFamily="34" charset="0"/>
                <a:cs typeface="Times New Roman" panose="02020603050405020304" pitchFamily="18" charset="0"/>
              </a:rPr>
              <a:t>Any other ideas folks want to share of how they can work with potential partners?</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100">
                <a:effectLst/>
                <a:latin typeface="Calibri" panose="020F0502020204030204" pitchFamily="34" charset="0"/>
                <a:ea typeface="Calibri" panose="020F0502020204030204" pitchFamily="34" charset="0"/>
                <a:cs typeface="Times New Roman" panose="02020603050405020304" pitchFamily="18" charset="0"/>
              </a:rPr>
              <a:t>Perhaps phrase as "who cares about or is affected by issues of food insecurity as it affects children </a:t>
            </a:r>
            <a:r>
              <a:rPr lang="en-US" sz="1100" b="1">
                <a:effectLst/>
                <a:latin typeface="Calibri" panose="020F0502020204030204" pitchFamily="34" charset="0"/>
                <a:ea typeface="Calibri" panose="020F0502020204030204" pitchFamily="34" charset="0"/>
                <a:cs typeface="Times New Roman" panose="02020603050405020304" pitchFamily="18" charset="0"/>
              </a:rPr>
              <a:t>in your community</a:t>
            </a:r>
            <a:r>
              <a:rPr lang="en-US" sz="1100">
                <a:effectLst/>
                <a:latin typeface="Calibri" panose="020F0502020204030204" pitchFamily="34" charset="0"/>
                <a:ea typeface="Calibri" panose="020F0502020204030204" pitchFamily="34" charset="0"/>
                <a:cs typeface="Times New Roman" panose="02020603050405020304" pitchFamily="18" charset="0"/>
              </a:rPr>
              <a:t>. Coach people to be specific - instead of saying 'local elementary schools' name the school/s in their community that they would want to reach out to, name the specific organization, </a:t>
            </a:r>
            <a:r>
              <a:rPr lang="en-US" sz="1100" err="1">
                <a:effectLst/>
                <a:latin typeface="Calibri" panose="020F0502020204030204" pitchFamily="34" charset="0"/>
                <a:ea typeface="Calibri" panose="020F0502020204030204" pitchFamily="34" charset="0"/>
                <a:cs typeface="Times New Roman" panose="02020603050405020304" pitchFamily="18" charset="0"/>
              </a:rPr>
              <a:t>etc</a:t>
            </a:r>
            <a:r>
              <a:rPr lang="en-US" sz="1100">
                <a:effectLst/>
                <a:latin typeface="Calibri" panose="020F0502020204030204" pitchFamily="34" charset="0"/>
                <a:ea typeface="Calibri" panose="020F0502020204030204" pitchFamily="34" charset="0"/>
                <a:cs typeface="Times New Roman" panose="02020603050405020304" pitchFamily="18" charset="0"/>
              </a:rPr>
              <a:t>, The more specific people can get with their list building the better </a:t>
            </a:r>
          </a:p>
          <a:p>
            <a:pPr marL="342900" marR="0" lvl="0" indent="-342900">
              <a:lnSpc>
                <a:spcPct val="115000"/>
              </a:lnSpc>
              <a:spcBef>
                <a:spcPts val="1200"/>
              </a:spcBef>
              <a:spcAft>
                <a:spcPts val="1200"/>
              </a:spcAft>
              <a:buFont typeface="Arial" panose="020B0604020202020204" pitchFamily="34" charset="0"/>
              <a:buChar char="-"/>
            </a:pPr>
            <a:endParaRPr lang="en-US" sz="1800">
              <a:effectLst/>
              <a:latin typeface="Open Sans" panose="020B0606030504020204" pitchFamily="34" charset="0"/>
              <a:ea typeface="Arial" panose="020B0604020202020204" pitchFamily="34" charset="0"/>
            </a:endParaRPr>
          </a:p>
          <a:p>
            <a:pPr marL="342900" marR="0" lvl="0" indent="-342900">
              <a:lnSpc>
                <a:spcPct val="115000"/>
              </a:lnSpc>
              <a:spcBef>
                <a:spcPts val="1200"/>
              </a:spcBef>
              <a:spcAft>
                <a:spcPts val="1200"/>
              </a:spcAft>
              <a:buFont typeface="Arial" panose="020B0604020202020204" pitchFamily="34" charset="0"/>
              <a:buChar char="-"/>
            </a:pPr>
            <a:r>
              <a:rPr lang="en-US" sz="1800">
                <a:effectLst/>
                <a:latin typeface="Arial" panose="020B0604020202020204" pitchFamily="34" charset="0"/>
                <a:ea typeface="Arial" panose="020B0604020202020204" pitchFamily="34" charset="0"/>
              </a:rPr>
              <a:t> </a:t>
            </a:r>
          </a:p>
        </p:txBody>
      </p:sp>
      <p:sp>
        <p:nvSpPr>
          <p:cNvPr id="4" name="Slide Number Placeholder 3">
            <a:extLst>
              <a:ext uri="{FF2B5EF4-FFF2-40B4-BE49-F238E27FC236}">
                <a16:creationId xmlns:a16="http://schemas.microsoft.com/office/drawing/2014/main" id="{68C89D59-D337-BE89-3653-A0C43D23EE78}"/>
              </a:ext>
            </a:extLst>
          </p:cNvPr>
          <p:cNvSpPr>
            <a:spLocks noGrp="1"/>
          </p:cNvSpPr>
          <p:nvPr>
            <p:ph type="sldNum" sz="quarter" idx="5"/>
          </p:nvPr>
        </p:nvSpPr>
        <p:spPr/>
        <p:txBody>
          <a:bodyPr/>
          <a:lstStyle/>
          <a:p>
            <a:fld id="{158EA70A-BE10-40B1-A850-11121D77317B}" type="slidenum">
              <a:rPr lang="en-US" smtClean="0"/>
              <a:t>36</a:t>
            </a:fld>
            <a:endParaRPr lang="en-US"/>
          </a:p>
        </p:txBody>
      </p:sp>
    </p:spTree>
    <p:extLst>
      <p:ext uri="{BB962C8B-B14F-4D97-AF65-F5344CB8AC3E}">
        <p14:creationId xmlns:p14="http://schemas.microsoft.com/office/powerpoint/2010/main" val="285065904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cs typeface="Calibri"/>
              </a:rPr>
              <a:t> </a:t>
            </a:r>
            <a:r>
              <a:rPr lang="en-US" sz="1800">
                <a:effectLst/>
                <a:latin typeface="Open Sans" panose="020B0606030504020204" pitchFamily="34" charset="0"/>
                <a:ea typeface="Calibri" panose="020F0502020204030204" pitchFamily="34" charset="0"/>
                <a:cs typeface="Times New Roman" panose="02020603050405020304" pitchFamily="18" charset="0"/>
              </a:rPr>
              <a:t> I would like to give you all about a minute or two to get started take the initial step of the mapping tool. Once you’ve decided on an issue, name as many local people or organizations as you can think of, this is a great activity that you can complete with your group at your group meeting this month!</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endParaRPr lang="en-US">
              <a:cs typeface="Calibri"/>
            </a:endParaRPr>
          </a:p>
        </p:txBody>
      </p:sp>
      <p:sp>
        <p:nvSpPr>
          <p:cNvPr id="4" name="Slide Number Placeholder 3"/>
          <p:cNvSpPr>
            <a:spLocks noGrp="1"/>
          </p:cNvSpPr>
          <p:nvPr>
            <p:ph type="sldNum" sz="quarter" idx="5"/>
          </p:nvPr>
        </p:nvSpPr>
        <p:spPr/>
        <p:txBody>
          <a:bodyPr/>
          <a:lstStyle/>
          <a:p>
            <a:fld id="{158EA70A-BE10-40B1-A850-11121D77317B}" type="slidenum">
              <a:rPr lang="en-US" smtClean="0"/>
              <a:t>37</a:t>
            </a:fld>
            <a:endParaRPr lang="en-US"/>
          </a:p>
        </p:txBody>
      </p:sp>
    </p:spTree>
    <p:extLst>
      <p:ext uri="{BB962C8B-B14F-4D97-AF65-F5344CB8AC3E}">
        <p14:creationId xmlns:p14="http://schemas.microsoft.com/office/powerpoint/2010/main" val="153248687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58EA70A-BE10-40B1-A850-11121D77317B}" type="slidenum">
              <a:rPr lang="en-US" smtClean="0"/>
              <a:t>38</a:t>
            </a:fld>
            <a:endParaRPr lang="en-US"/>
          </a:p>
        </p:txBody>
      </p:sp>
    </p:spTree>
    <p:extLst>
      <p:ext uri="{BB962C8B-B14F-4D97-AF65-F5344CB8AC3E}">
        <p14:creationId xmlns:p14="http://schemas.microsoft.com/office/powerpoint/2010/main" val="24184413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lnSpc>
                <a:spcPct val="107000"/>
              </a:lnSpc>
              <a:buFont typeface="+mj-lt"/>
              <a:buAutoNum type="arabicParenR"/>
            </a:pPr>
            <a:r>
              <a:rPr lang="en-US" sz="1800" b="1">
                <a:effectLst/>
                <a:latin typeface="Open Sans"/>
                <a:ea typeface="Calibri"/>
                <a:cs typeface="Open Sans"/>
              </a:rPr>
              <a:t>8:30- 8:45pm – Now that we have the map, what does the </a:t>
            </a:r>
            <a:r>
              <a:rPr lang="en-US" sz="1800" b="1">
                <a:latin typeface="Open Sans"/>
                <a:ea typeface="Calibri"/>
                <a:cs typeface="Open Sans"/>
              </a:rPr>
              <a:t>conversation sound</a:t>
            </a:r>
            <a:r>
              <a:rPr lang="en-US" sz="1800" b="1">
                <a:effectLst/>
                <a:latin typeface="Open Sans"/>
                <a:ea typeface="Calibri"/>
                <a:cs typeface="Open Sans"/>
              </a:rPr>
              <a:t> like </a:t>
            </a:r>
            <a:endParaRPr lang="en-US" sz="1800">
              <a:effectLst/>
              <a:latin typeface="Open Sans"/>
              <a:ea typeface="Calibri"/>
              <a:cs typeface="Open Sans"/>
            </a:endParaRPr>
          </a:p>
          <a:p>
            <a:pPr marL="685800" marR="0">
              <a:lnSpc>
                <a:spcPct val="107000"/>
              </a:lnSpc>
              <a:spcBef>
                <a:spcPts val="0"/>
              </a:spcBef>
              <a:spcAft>
                <a:spcPts val="800"/>
              </a:spcAft>
            </a:pPr>
            <a:r>
              <a:rPr lang="en-US" sz="1800">
                <a:effectLst/>
                <a:latin typeface="Open Sans"/>
                <a:ea typeface="Calibri"/>
                <a:cs typeface="Open Sans"/>
              </a:rPr>
              <a:t>Most effective - Have a one-on-one conversation with someone from a potential partner organization!</a:t>
            </a:r>
            <a:r>
              <a:rPr lang="en-US" sz="1800" b="1">
                <a:effectLst/>
                <a:latin typeface="Open Sans"/>
                <a:ea typeface="Calibri"/>
                <a:cs typeface="Open Sans"/>
              </a:rPr>
              <a:t>  </a:t>
            </a:r>
            <a:r>
              <a:rPr lang="en-US" sz="1800">
                <a:effectLst/>
                <a:latin typeface="Open Sans"/>
                <a:ea typeface="Calibri"/>
                <a:cs typeface="Open Sans"/>
              </a:rPr>
              <a:t>As you may have already experienced, in organizing, one on one convos are a key tool to building, establishing, maintaining, and growing relationships based on shared interests, values, and resources. </a:t>
            </a:r>
            <a:r>
              <a:rPr lang="en-US" sz="1800" b="1">
                <a:effectLst/>
                <a:latin typeface="Open Sans"/>
                <a:ea typeface="Calibri"/>
                <a:cs typeface="Open Sans"/>
              </a:rPr>
              <a:t>But how do you have effective one on one conversation? </a:t>
            </a:r>
            <a:r>
              <a:rPr lang="en-US" sz="1800">
                <a:effectLst/>
                <a:latin typeface="Open Sans"/>
                <a:ea typeface="Calibri"/>
                <a:cs typeface="Open Sans"/>
              </a:rPr>
              <a:t>Relationships building is one of the core practices of building power in organizing and developing partnerships. And as a core practice, it is sometimes hard to know if we are doing it right!</a:t>
            </a:r>
          </a:p>
          <a:p>
            <a:endParaRPr lang="en-US">
              <a:cs typeface="Calibri"/>
            </a:endParaRPr>
          </a:p>
        </p:txBody>
      </p:sp>
      <p:sp>
        <p:nvSpPr>
          <p:cNvPr id="4" name="Slide Number Placeholder 3"/>
          <p:cNvSpPr>
            <a:spLocks noGrp="1"/>
          </p:cNvSpPr>
          <p:nvPr>
            <p:ph type="sldNum" sz="quarter" idx="5"/>
          </p:nvPr>
        </p:nvSpPr>
        <p:spPr/>
        <p:txBody>
          <a:bodyPr/>
          <a:lstStyle/>
          <a:p>
            <a:fld id="{158EA70A-BE10-40B1-A850-11121D77317B}" type="slidenum">
              <a:rPr lang="en-US" smtClean="0"/>
              <a:t>6</a:t>
            </a:fld>
            <a:endParaRPr lang="en-US"/>
          </a:p>
        </p:txBody>
      </p:sp>
    </p:spTree>
    <p:extLst>
      <p:ext uri="{BB962C8B-B14F-4D97-AF65-F5344CB8AC3E}">
        <p14:creationId xmlns:p14="http://schemas.microsoft.com/office/powerpoint/2010/main" val="4180171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err="1">
                <a:ea typeface="Calibri"/>
                <a:cs typeface="Calibri"/>
              </a:rPr>
              <a:t>Errolyn</a:t>
            </a:r>
          </a:p>
        </p:txBody>
      </p:sp>
      <p:sp>
        <p:nvSpPr>
          <p:cNvPr id="4" name="Slide Number Placeholder 3"/>
          <p:cNvSpPr>
            <a:spLocks noGrp="1"/>
          </p:cNvSpPr>
          <p:nvPr>
            <p:ph type="sldNum" sz="quarter" idx="5"/>
          </p:nvPr>
        </p:nvSpPr>
        <p:spPr/>
        <p:txBody>
          <a:bodyPr/>
          <a:lstStyle/>
          <a:p>
            <a:fld id="{158EA70A-BE10-40B1-A850-11121D77317B}" type="slidenum">
              <a:rPr lang="en-US" smtClean="0"/>
              <a:t>7</a:t>
            </a:fld>
            <a:endParaRPr lang="en-US"/>
          </a:p>
        </p:txBody>
      </p:sp>
    </p:spTree>
    <p:extLst>
      <p:ext uri="{BB962C8B-B14F-4D97-AF65-F5344CB8AC3E}">
        <p14:creationId xmlns:p14="http://schemas.microsoft.com/office/powerpoint/2010/main" val="6077198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404A7A-7F5A-F9B6-DBB6-2A33E68CB69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FC0E82E-0345-84E1-7A98-7AE5F7012A4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2AE3D3A-4C90-DC91-8090-59C040DF291B}"/>
              </a:ext>
            </a:extLst>
          </p:cNvPr>
          <p:cNvSpPr>
            <a:spLocks noGrp="1"/>
          </p:cNvSpPr>
          <p:nvPr>
            <p:ph type="body" idx="1"/>
          </p:nvPr>
        </p:nvSpPr>
        <p:spPr/>
        <p:txBody>
          <a:bodyPr/>
          <a:lstStyle/>
          <a:p>
            <a:r>
              <a:rPr lang="en-US" err="1">
                <a:ea typeface="Calibri"/>
                <a:cs typeface="Calibri"/>
              </a:rPr>
              <a:t>Errolyn</a:t>
            </a:r>
          </a:p>
        </p:txBody>
      </p:sp>
      <p:sp>
        <p:nvSpPr>
          <p:cNvPr id="4" name="Slide Number Placeholder 3">
            <a:extLst>
              <a:ext uri="{FF2B5EF4-FFF2-40B4-BE49-F238E27FC236}">
                <a16:creationId xmlns:a16="http://schemas.microsoft.com/office/drawing/2014/main" id="{C0AAE6F5-E063-9C45-1D63-8BDD42BE3D42}"/>
              </a:ext>
            </a:extLst>
          </p:cNvPr>
          <p:cNvSpPr>
            <a:spLocks noGrp="1"/>
          </p:cNvSpPr>
          <p:nvPr>
            <p:ph type="sldNum" sz="quarter" idx="5"/>
          </p:nvPr>
        </p:nvSpPr>
        <p:spPr/>
        <p:txBody>
          <a:bodyPr/>
          <a:lstStyle/>
          <a:p>
            <a:fld id="{158EA70A-BE10-40B1-A850-11121D77317B}" type="slidenum">
              <a:rPr lang="en-US" smtClean="0"/>
              <a:t>9</a:t>
            </a:fld>
            <a:endParaRPr lang="en-US"/>
          </a:p>
        </p:txBody>
      </p:sp>
    </p:spTree>
    <p:extLst>
      <p:ext uri="{BB962C8B-B14F-4D97-AF65-F5344CB8AC3E}">
        <p14:creationId xmlns:p14="http://schemas.microsoft.com/office/powerpoint/2010/main" val="1135362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0"/>
              </a:spcAft>
              <a:buFont typeface="+mj-lt"/>
              <a:buAutoNum type="alphaLcPeriod"/>
            </a:pPr>
            <a:r>
              <a:rPr lang="en-US" sz="1100">
                <a:effectLst/>
                <a:latin typeface="Open Sans" panose="020B0606030504020204" pitchFamily="34" charset="0"/>
                <a:ea typeface="Calibri" panose="020F0502020204030204" pitchFamily="34" charset="0"/>
                <a:cs typeface="Times New Roman" panose="02020603050405020304" pitchFamily="18" charset="0"/>
              </a:rPr>
              <a:t>A good model of how to start genuine yet structured 1:1’s has this kind of a structure:</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pPr marL="1143000" marR="0" lvl="2" indent="-228600">
              <a:lnSpc>
                <a:spcPct val="107000"/>
              </a:lnSpc>
              <a:spcBef>
                <a:spcPts val="0"/>
              </a:spcBef>
              <a:spcAft>
                <a:spcPts val="0"/>
              </a:spcAft>
              <a:buFont typeface="+mj-lt"/>
              <a:buAutoNum type="romanLcPeriod"/>
            </a:pPr>
            <a:r>
              <a:rPr lang="en-US" sz="1100" b="1">
                <a:effectLst/>
                <a:latin typeface="Open Sans" panose="020B0606030504020204" pitchFamily="34" charset="0"/>
                <a:ea typeface="Calibri" panose="020F0502020204030204" pitchFamily="34" charset="0"/>
                <a:cs typeface="Times New Roman" panose="02020603050405020304" pitchFamily="18" charset="0"/>
              </a:rPr>
              <a:t>Attention:</a:t>
            </a:r>
            <a:r>
              <a:rPr lang="en-US" sz="1100">
                <a:effectLst/>
                <a:latin typeface="Open Sans" panose="020B0606030504020204" pitchFamily="34" charset="0"/>
                <a:ea typeface="Calibri" panose="020F0502020204030204" pitchFamily="34" charset="0"/>
                <a:cs typeface="Times New Roman" panose="02020603050405020304" pitchFamily="18" charset="0"/>
              </a:rPr>
              <a:t> What’s grabbed your attention about this individual or organization? What would make them a good potential partner to meet our groups advocacy goals?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pPr marL="1143000" marR="0" lvl="2" indent="-228600">
              <a:lnSpc>
                <a:spcPct val="107000"/>
              </a:lnSpc>
              <a:spcBef>
                <a:spcPts val="0"/>
              </a:spcBef>
              <a:spcAft>
                <a:spcPts val="0"/>
              </a:spcAft>
              <a:buFont typeface="+mj-lt"/>
              <a:buAutoNum type="romanLcPeriod"/>
            </a:pPr>
            <a:r>
              <a:rPr lang="en-US" sz="1100" b="1">
                <a:effectLst/>
                <a:latin typeface="Open Sans" panose="020B0606030504020204" pitchFamily="34" charset="0"/>
                <a:ea typeface="Calibri" panose="020F0502020204030204" pitchFamily="34" charset="0"/>
                <a:cs typeface="Times New Roman" panose="02020603050405020304" pitchFamily="18" charset="0"/>
              </a:rPr>
              <a:t>Interest:</a:t>
            </a:r>
            <a:r>
              <a:rPr lang="en-US" sz="1100">
                <a:effectLst/>
                <a:latin typeface="Open Sans" panose="020B0606030504020204" pitchFamily="34" charset="0"/>
                <a:ea typeface="Calibri" panose="020F0502020204030204" pitchFamily="34" charset="0"/>
                <a:cs typeface="Times New Roman" panose="02020603050405020304" pitchFamily="18" charset="0"/>
              </a:rPr>
              <a:t> You have made some assumptions about the person you are talking to, and the first meeting is where you will prove and dispel these assumptions</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pPr marL="1143000" marR="0" lvl="2" indent="-228600">
              <a:lnSpc>
                <a:spcPct val="107000"/>
              </a:lnSpc>
              <a:spcBef>
                <a:spcPts val="0"/>
              </a:spcBef>
              <a:spcAft>
                <a:spcPts val="0"/>
              </a:spcAft>
              <a:buFont typeface="+mj-lt"/>
              <a:buAutoNum type="romanLcPeriod"/>
            </a:pPr>
            <a:r>
              <a:rPr lang="en-US" sz="1100" b="1">
                <a:effectLst/>
                <a:latin typeface="Open Sans" panose="020B0606030504020204" pitchFamily="34" charset="0"/>
                <a:ea typeface="Calibri" panose="020F0502020204030204" pitchFamily="34" charset="0"/>
                <a:cs typeface="Times New Roman" panose="02020603050405020304" pitchFamily="18" charset="0"/>
              </a:rPr>
              <a:t>Exploration:</a:t>
            </a:r>
            <a:r>
              <a:rPr lang="en-US" sz="1100">
                <a:effectLst/>
                <a:latin typeface="Open Sans" panose="020B0606030504020204" pitchFamily="34" charset="0"/>
                <a:ea typeface="Calibri" panose="020F0502020204030204" pitchFamily="34" charset="0"/>
                <a:cs typeface="Times New Roman" panose="02020603050405020304" pitchFamily="18" charset="0"/>
              </a:rPr>
              <a:t> Asking good, open, questions to learn more about them, like asking “Why?” Dig in deeper to understand what they value</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pPr marL="1143000" marR="0" lvl="2" indent="-228600">
              <a:lnSpc>
                <a:spcPct val="107000"/>
              </a:lnSpc>
              <a:spcBef>
                <a:spcPts val="0"/>
              </a:spcBef>
              <a:spcAft>
                <a:spcPts val="0"/>
              </a:spcAft>
              <a:buFont typeface="+mj-lt"/>
              <a:buAutoNum type="romanLcPeriod"/>
            </a:pPr>
            <a:r>
              <a:rPr lang="en-US" sz="1100" b="1">
                <a:effectLst/>
                <a:latin typeface="Open Sans" panose="020B0606030504020204" pitchFamily="34" charset="0"/>
                <a:ea typeface="Calibri" panose="020F0502020204030204" pitchFamily="34" charset="0"/>
                <a:cs typeface="Times New Roman" panose="02020603050405020304" pitchFamily="18" charset="0"/>
              </a:rPr>
              <a:t>Have an Exchange: </a:t>
            </a:r>
            <a:r>
              <a:rPr lang="en-US" sz="1100">
                <a:effectLst/>
                <a:latin typeface="Open Sans" panose="020B0606030504020204" pitchFamily="34" charset="0"/>
                <a:ea typeface="Calibri" panose="020F0502020204030204" pitchFamily="34" charset="0"/>
                <a:cs typeface="Times New Roman" panose="02020603050405020304" pitchFamily="18" charset="0"/>
              </a:rPr>
              <a:t>Once we have established that we have some shared values we can continue our exchange, what can we offer that can set the basis of this relationship (insight, information, opportunities for a next meeting)</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pPr marL="1143000" marR="0" lvl="2" indent="-228600">
              <a:lnSpc>
                <a:spcPct val="107000"/>
              </a:lnSpc>
              <a:spcBef>
                <a:spcPts val="0"/>
              </a:spcBef>
              <a:spcAft>
                <a:spcPts val="800"/>
              </a:spcAft>
              <a:buFont typeface="+mj-lt"/>
              <a:buAutoNum type="romanLcPeriod"/>
            </a:pPr>
            <a:r>
              <a:rPr lang="en-US" sz="1100" b="1">
                <a:effectLst/>
                <a:latin typeface="Open Sans" panose="020B0606030504020204" pitchFamily="34" charset="0"/>
                <a:ea typeface="Calibri" panose="020F0502020204030204" pitchFamily="34" charset="0"/>
                <a:cs typeface="Times New Roman" panose="02020603050405020304" pitchFamily="18" charset="0"/>
              </a:rPr>
              <a:t>Commitment:</a:t>
            </a:r>
            <a:r>
              <a:rPr lang="en-US" sz="1100">
                <a:effectLst/>
                <a:latin typeface="Open Sans" panose="020B0606030504020204" pitchFamily="34" charset="0"/>
                <a:ea typeface="Calibri" panose="020F0502020204030204" pitchFamily="34" charset="0"/>
                <a:cs typeface="Times New Roman" panose="02020603050405020304" pitchFamily="18" charset="0"/>
              </a:rPr>
              <a:t> </a:t>
            </a:r>
            <a:r>
              <a:rPr lang="en-US" sz="1100" u="sng">
                <a:effectLst/>
                <a:latin typeface="Open Sans" panose="020B0606030504020204" pitchFamily="34" charset="0"/>
                <a:ea typeface="Calibri" panose="020F0502020204030204" pitchFamily="34" charset="0"/>
                <a:cs typeface="Times New Roman" panose="02020603050405020304" pitchFamily="18" charset="0"/>
              </a:rPr>
              <a:t>Make a specific ask</a:t>
            </a:r>
            <a:r>
              <a:rPr lang="en-US" sz="1100">
                <a:effectLst/>
                <a:latin typeface="Open Sans" panose="020B0606030504020204" pitchFamily="34" charset="0"/>
                <a:ea typeface="Calibri" panose="020F0502020204030204" pitchFamily="34" charset="0"/>
                <a:cs typeface="Times New Roman" panose="02020603050405020304" pitchFamily="18" charset="0"/>
              </a:rPr>
              <a:t> – this is where people sometimes are shy, but without the ask we won’t have the next step. Give a clear ask and opportunity for people to act with us, be specific and use plain language.</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endParaRPr lang="en-US">
              <a:cs typeface="Calibri"/>
            </a:endParaRPr>
          </a:p>
        </p:txBody>
      </p:sp>
      <p:sp>
        <p:nvSpPr>
          <p:cNvPr id="4" name="Slide Number Placeholder 3"/>
          <p:cNvSpPr>
            <a:spLocks noGrp="1"/>
          </p:cNvSpPr>
          <p:nvPr>
            <p:ph type="sldNum" sz="quarter" idx="5"/>
          </p:nvPr>
        </p:nvSpPr>
        <p:spPr/>
        <p:txBody>
          <a:bodyPr/>
          <a:lstStyle/>
          <a:p>
            <a:fld id="{158EA70A-BE10-40B1-A850-11121D77317B}" type="slidenum">
              <a:rPr lang="en-US" smtClean="0"/>
              <a:t>10</a:t>
            </a:fld>
            <a:endParaRPr lang="en-US"/>
          </a:p>
        </p:txBody>
      </p:sp>
    </p:spTree>
    <p:extLst>
      <p:ext uri="{BB962C8B-B14F-4D97-AF65-F5344CB8AC3E}">
        <p14:creationId xmlns:p14="http://schemas.microsoft.com/office/powerpoint/2010/main" val="19033850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0"/>
              </a:spcAft>
              <a:buFont typeface="+mj-lt"/>
              <a:buAutoNum type="alphaLcPeriod"/>
            </a:pPr>
            <a:r>
              <a:rPr lang="en-US" sz="1100">
                <a:effectLst/>
                <a:latin typeface="Open Sans" panose="020B0606030504020204" pitchFamily="34" charset="0"/>
                <a:ea typeface="Calibri" panose="020F0502020204030204" pitchFamily="34" charset="0"/>
                <a:cs typeface="Times New Roman" panose="02020603050405020304" pitchFamily="18" charset="0"/>
              </a:rPr>
              <a:t>A good model of how to start genuine yet structured 1:1’s has this kind of a structure:</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pPr marL="1143000" marR="0" lvl="2" indent="-228600">
              <a:lnSpc>
                <a:spcPct val="107000"/>
              </a:lnSpc>
              <a:spcBef>
                <a:spcPts val="0"/>
              </a:spcBef>
              <a:spcAft>
                <a:spcPts val="0"/>
              </a:spcAft>
              <a:buFont typeface="+mj-lt"/>
              <a:buAutoNum type="romanLcPeriod"/>
            </a:pPr>
            <a:r>
              <a:rPr lang="en-US" sz="1100" b="1">
                <a:effectLst/>
                <a:latin typeface="Open Sans" panose="020B0606030504020204" pitchFamily="34" charset="0"/>
                <a:ea typeface="Calibri" panose="020F0502020204030204" pitchFamily="34" charset="0"/>
                <a:cs typeface="Times New Roman" panose="02020603050405020304" pitchFamily="18" charset="0"/>
              </a:rPr>
              <a:t>Attention:</a:t>
            </a:r>
            <a:r>
              <a:rPr lang="en-US" sz="1100">
                <a:effectLst/>
                <a:latin typeface="Open Sans" panose="020B0606030504020204" pitchFamily="34" charset="0"/>
                <a:ea typeface="Calibri" panose="020F0502020204030204" pitchFamily="34" charset="0"/>
                <a:cs typeface="Times New Roman" panose="02020603050405020304" pitchFamily="18" charset="0"/>
              </a:rPr>
              <a:t> What’s grabbed your attention about this individual or organization? What would make them a good potential partner to meet our groups advocacy goals?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pPr marL="1143000" marR="0" lvl="2" indent="-228600">
              <a:lnSpc>
                <a:spcPct val="107000"/>
              </a:lnSpc>
              <a:spcBef>
                <a:spcPts val="0"/>
              </a:spcBef>
              <a:spcAft>
                <a:spcPts val="0"/>
              </a:spcAft>
              <a:buFont typeface="+mj-lt"/>
              <a:buAutoNum type="romanLcPeriod"/>
            </a:pPr>
            <a:r>
              <a:rPr lang="en-US" sz="1100" b="1">
                <a:effectLst/>
                <a:latin typeface="Open Sans" panose="020B0606030504020204" pitchFamily="34" charset="0"/>
                <a:ea typeface="Calibri" panose="020F0502020204030204" pitchFamily="34" charset="0"/>
                <a:cs typeface="Times New Roman" panose="02020603050405020304" pitchFamily="18" charset="0"/>
              </a:rPr>
              <a:t>Interest:</a:t>
            </a:r>
            <a:r>
              <a:rPr lang="en-US" sz="1100">
                <a:effectLst/>
                <a:latin typeface="Open Sans" panose="020B0606030504020204" pitchFamily="34" charset="0"/>
                <a:ea typeface="Calibri" panose="020F0502020204030204" pitchFamily="34" charset="0"/>
                <a:cs typeface="Times New Roman" panose="02020603050405020304" pitchFamily="18" charset="0"/>
              </a:rPr>
              <a:t> You have made some assumptions about the person you are talking to, and the first meeting is where you will prove and dispel these assumptions</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pPr marL="1143000" marR="0" lvl="2" indent="-228600">
              <a:lnSpc>
                <a:spcPct val="107000"/>
              </a:lnSpc>
              <a:spcBef>
                <a:spcPts val="0"/>
              </a:spcBef>
              <a:spcAft>
                <a:spcPts val="0"/>
              </a:spcAft>
              <a:buFont typeface="+mj-lt"/>
              <a:buAutoNum type="romanLcPeriod"/>
            </a:pPr>
            <a:r>
              <a:rPr lang="en-US" sz="1100" b="1">
                <a:effectLst/>
                <a:latin typeface="Open Sans" panose="020B0606030504020204" pitchFamily="34" charset="0"/>
                <a:ea typeface="Calibri" panose="020F0502020204030204" pitchFamily="34" charset="0"/>
                <a:cs typeface="Times New Roman" panose="02020603050405020304" pitchFamily="18" charset="0"/>
              </a:rPr>
              <a:t>Exploration:</a:t>
            </a:r>
            <a:r>
              <a:rPr lang="en-US" sz="1100">
                <a:effectLst/>
                <a:latin typeface="Open Sans" panose="020B0606030504020204" pitchFamily="34" charset="0"/>
                <a:ea typeface="Calibri" panose="020F0502020204030204" pitchFamily="34" charset="0"/>
                <a:cs typeface="Times New Roman" panose="02020603050405020304" pitchFamily="18" charset="0"/>
              </a:rPr>
              <a:t> Asking good, open, questions to learn more about them, like asking “Why?” Dig in deeper to understand what they value</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endParaRPr lang="en-US">
              <a:cs typeface="Calibri"/>
            </a:endParaRPr>
          </a:p>
        </p:txBody>
      </p:sp>
      <p:sp>
        <p:nvSpPr>
          <p:cNvPr id="4" name="Slide Number Placeholder 3"/>
          <p:cNvSpPr>
            <a:spLocks noGrp="1"/>
          </p:cNvSpPr>
          <p:nvPr>
            <p:ph type="sldNum" sz="quarter" idx="5"/>
          </p:nvPr>
        </p:nvSpPr>
        <p:spPr/>
        <p:txBody>
          <a:bodyPr/>
          <a:lstStyle/>
          <a:p>
            <a:fld id="{158EA70A-BE10-40B1-A850-11121D77317B}" type="slidenum">
              <a:rPr lang="en-US" smtClean="0"/>
              <a:t>11</a:t>
            </a:fld>
            <a:endParaRPr lang="en-US"/>
          </a:p>
        </p:txBody>
      </p:sp>
    </p:spTree>
    <p:extLst>
      <p:ext uri="{BB962C8B-B14F-4D97-AF65-F5344CB8AC3E}">
        <p14:creationId xmlns:p14="http://schemas.microsoft.com/office/powerpoint/2010/main" val="26777951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143000" marR="0" lvl="2" indent="-228600">
              <a:lnSpc>
                <a:spcPct val="107000"/>
              </a:lnSpc>
              <a:spcBef>
                <a:spcPts val="0"/>
              </a:spcBef>
              <a:spcAft>
                <a:spcPts val="0"/>
              </a:spcAft>
              <a:buFont typeface="+mj-lt"/>
              <a:buAutoNum type="romanLcPeriod"/>
            </a:pPr>
            <a:r>
              <a:rPr lang="en-US" sz="1200" b="1">
                <a:effectLst/>
                <a:latin typeface="Open Sans" panose="020B0606030504020204" pitchFamily="34" charset="0"/>
                <a:ea typeface="Calibri" panose="020F0502020204030204" pitchFamily="34" charset="0"/>
                <a:cs typeface="Times New Roman" panose="02020603050405020304" pitchFamily="18" charset="0"/>
              </a:rPr>
              <a:t>Have an Exchange: </a:t>
            </a:r>
            <a:r>
              <a:rPr lang="en-US" sz="1200">
                <a:effectLst/>
                <a:latin typeface="Open Sans" panose="020B0606030504020204" pitchFamily="34" charset="0"/>
                <a:ea typeface="Calibri" panose="020F0502020204030204" pitchFamily="34" charset="0"/>
                <a:cs typeface="Times New Roman" panose="02020603050405020304" pitchFamily="18" charset="0"/>
              </a:rPr>
              <a:t>Once we have established that we have some shared values we can continue our exchange, what can we offer that can set the basis of this relationship (insight, information, opportunities for a next meeting)</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pPr marL="1143000" marR="0" lvl="2" indent="-228600">
              <a:lnSpc>
                <a:spcPct val="107000"/>
              </a:lnSpc>
              <a:spcBef>
                <a:spcPts val="0"/>
              </a:spcBef>
              <a:spcAft>
                <a:spcPts val="800"/>
              </a:spcAft>
              <a:buFont typeface="+mj-lt"/>
              <a:buAutoNum type="romanLcPeriod"/>
            </a:pPr>
            <a:r>
              <a:rPr lang="en-US" sz="1200" b="1">
                <a:effectLst/>
                <a:latin typeface="Open Sans" panose="020B0606030504020204" pitchFamily="34" charset="0"/>
                <a:ea typeface="Calibri" panose="020F0502020204030204" pitchFamily="34" charset="0"/>
                <a:cs typeface="Times New Roman" panose="02020603050405020304" pitchFamily="18" charset="0"/>
              </a:rPr>
              <a:t>Commitment:</a:t>
            </a:r>
            <a:r>
              <a:rPr lang="en-US" sz="1200">
                <a:effectLst/>
                <a:latin typeface="Open Sans" panose="020B0606030504020204" pitchFamily="34" charset="0"/>
                <a:ea typeface="Calibri" panose="020F0502020204030204" pitchFamily="34" charset="0"/>
                <a:cs typeface="Times New Roman" panose="02020603050405020304" pitchFamily="18" charset="0"/>
              </a:rPr>
              <a:t> </a:t>
            </a:r>
            <a:r>
              <a:rPr lang="en-US" sz="1200" u="sng">
                <a:effectLst/>
                <a:latin typeface="Open Sans" panose="020B0606030504020204" pitchFamily="34" charset="0"/>
                <a:ea typeface="Calibri" panose="020F0502020204030204" pitchFamily="34" charset="0"/>
                <a:cs typeface="Times New Roman" panose="02020603050405020304" pitchFamily="18" charset="0"/>
              </a:rPr>
              <a:t>Make a specific ask</a:t>
            </a:r>
            <a:r>
              <a:rPr lang="en-US" sz="1200">
                <a:effectLst/>
                <a:latin typeface="Open Sans" panose="020B0606030504020204" pitchFamily="34" charset="0"/>
                <a:ea typeface="Calibri" panose="020F0502020204030204" pitchFamily="34" charset="0"/>
                <a:cs typeface="Times New Roman" panose="02020603050405020304" pitchFamily="18" charset="0"/>
              </a:rPr>
              <a:t> – this is where people sometimes are shy, but without the ask we won’t have the next step. Give a clear ask and opportunity for people to act with us, be specific and use plain language.</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endParaRPr lang="en-US">
              <a:cs typeface="Calibri"/>
            </a:endParaRPr>
          </a:p>
        </p:txBody>
      </p:sp>
      <p:sp>
        <p:nvSpPr>
          <p:cNvPr id="4" name="Slide Number Placeholder 3"/>
          <p:cNvSpPr>
            <a:spLocks noGrp="1"/>
          </p:cNvSpPr>
          <p:nvPr>
            <p:ph type="sldNum" sz="quarter" idx="5"/>
          </p:nvPr>
        </p:nvSpPr>
        <p:spPr/>
        <p:txBody>
          <a:bodyPr/>
          <a:lstStyle/>
          <a:p>
            <a:fld id="{158EA70A-BE10-40B1-A850-11121D77317B}" type="slidenum">
              <a:rPr lang="en-US" smtClean="0"/>
              <a:t>12</a:t>
            </a:fld>
            <a:endParaRPr lang="en-US"/>
          </a:p>
        </p:txBody>
      </p:sp>
    </p:spTree>
    <p:extLst>
      <p:ext uri="{BB962C8B-B14F-4D97-AF65-F5344CB8AC3E}">
        <p14:creationId xmlns:p14="http://schemas.microsoft.com/office/powerpoint/2010/main" val="17678617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99502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779617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42354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D76588A-5827-4843-A700-508233C9F32B}" type="datetimeFigureOut">
              <a:rPr lang="en-US" smtClean="0"/>
              <a:t>6/26/2025</a:t>
            </a:fld>
            <a:endParaRPr lang="en-US"/>
          </a:p>
        </p:txBody>
      </p:sp>
      <p:sp>
        <p:nvSpPr>
          <p:cNvPr id="7" name="Slide Number Placeholder 6"/>
          <p:cNvSpPr>
            <a:spLocks noGrp="1"/>
          </p:cNvSpPr>
          <p:nvPr>
            <p:ph type="sldNum" sz="quarter" idx="12"/>
          </p:nvPr>
        </p:nvSpPr>
        <p:spPr/>
        <p:txBody>
          <a:bodyPr/>
          <a:lstStyle/>
          <a:p>
            <a:fld id="{307E6868-079E-1649-B8D1-459B42CE4DE3}" type="slidenum">
              <a:rPr lang="en-US" smtClean="0"/>
              <a:t>‹#›</a:t>
            </a:fld>
            <a:endParaRPr lang="en-US"/>
          </a:p>
        </p:txBody>
      </p:sp>
    </p:spTree>
    <p:extLst>
      <p:ext uri="{BB962C8B-B14F-4D97-AF65-F5344CB8AC3E}">
        <p14:creationId xmlns:p14="http://schemas.microsoft.com/office/powerpoint/2010/main" val="14555818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D76588A-5827-4843-A700-508233C9F32B}" type="datetimeFigureOut">
              <a:rPr lang="en-US" smtClean="0"/>
              <a:t>6/26/2025</a:t>
            </a:fld>
            <a:endParaRPr lang="en-US"/>
          </a:p>
        </p:txBody>
      </p:sp>
      <p:sp>
        <p:nvSpPr>
          <p:cNvPr id="7" name="Slide Number Placeholder 6"/>
          <p:cNvSpPr>
            <a:spLocks noGrp="1"/>
          </p:cNvSpPr>
          <p:nvPr>
            <p:ph type="sldNum" sz="quarter" idx="12"/>
          </p:nvPr>
        </p:nvSpPr>
        <p:spPr/>
        <p:txBody>
          <a:bodyPr/>
          <a:lstStyle/>
          <a:p>
            <a:fld id="{307E6868-079E-1649-B8D1-459B42CE4DE3}" type="slidenum">
              <a:rPr lang="en-US" smtClean="0"/>
              <a:t>‹#›</a:t>
            </a:fld>
            <a:endParaRPr lang="en-US"/>
          </a:p>
        </p:txBody>
      </p:sp>
    </p:spTree>
    <p:extLst>
      <p:ext uri="{BB962C8B-B14F-4D97-AF65-F5344CB8AC3E}">
        <p14:creationId xmlns:p14="http://schemas.microsoft.com/office/powerpoint/2010/main" val="230395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D76588A-5827-4843-A700-508233C9F32B}" type="datetimeFigureOut">
              <a:rPr lang="en-US" smtClean="0"/>
              <a:t>6/26/2025</a:t>
            </a:fld>
            <a:endParaRPr lang="en-US"/>
          </a:p>
        </p:txBody>
      </p:sp>
      <p:sp>
        <p:nvSpPr>
          <p:cNvPr id="6" name="Slide Number Placeholder 5"/>
          <p:cNvSpPr>
            <a:spLocks noGrp="1"/>
          </p:cNvSpPr>
          <p:nvPr>
            <p:ph type="sldNum" sz="quarter" idx="12"/>
          </p:nvPr>
        </p:nvSpPr>
        <p:spPr/>
        <p:txBody>
          <a:bodyPr/>
          <a:lstStyle/>
          <a:p>
            <a:fld id="{307E6868-079E-1649-B8D1-459B42CE4DE3}" type="slidenum">
              <a:rPr lang="en-US" smtClean="0"/>
              <a:t>‹#›</a:t>
            </a:fld>
            <a:endParaRPr lang="en-US"/>
          </a:p>
        </p:txBody>
      </p:sp>
    </p:spTree>
    <p:extLst>
      <p:ext uri="{BB962C8B-B14F-4D97-AF65-F5344CB8AC3E}">
        <p14:creationId xmlns:p14="http://schemas.microsoft.com/office/powerpoint/2010/main" val="91096398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1162957"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D76588A-5827-4843-A700-508233C9F32B}" type="datetimeFigureOut">
              <a:rPr lang="en-US" smtClean="0"/>
              <a:t>6/26/2025</a:t>
            </a:fld>
            <a:endParaRPr lang="en-US"/>
          </a:p>
        </p:txBody>
      </p:sp>
      <p:sp>
        <p:nvSpPr>
          <p:cNvPr id="5" name="Footer Placeholder 4"/>
          <p:cNvSpPr>
            <a:spLocks noGrp="1"/>
          </p:cNvSpPr>
          <p:nvPr>
            <p:ph type="ftr" sz="quarter" idx="11"/>
          </p:nvPr>
        </p:nvSpPr>
        <p:spPr>
          <a:xfrm>
            <a:off x="3124200" y="4767263"/>
            <a:ext cx="2895600" cy="273844"/>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307E6868-079E-1649-B8D1-459B42CE4DE3}" type="slidenum">
              <a:rPr lang="en-US" smtClean="0"/>
              <a:t>‹#›</a:t>
            </a:fld>
            <a:endParaRPr lang="en-US"/>
          </a:p>
        </p:txBody>
      </p:sp>
    </p:spTree>
    <p:extLst>
      <p:ext uri="{BB962C8B-B14F-4D97-AF65-F5344CB8AC3E}">
        <p14:creationId xmlns:p14="http://schemas.microsoft.com/office/powerpoint/2010/main" val="16983327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TextBox 4"/>
          <p:cNvSpPr txBox="1"/>
          <p:nvPr userDrawn="1"/>
        </p:nvSpPr>
        <p:spPr>
          <a:xfrm>
            <a:off x="835014" y="3878331"/>
            <a:ext cx="2567214" cy="369332"/>
          </a:xfrm>
          <a:prstGeom prst="rect">
            <a:avLst/>
          </a:prstGeom>
          <a:noFill/>
        </p:spPr>
        <p:txBody>
          <a:bodyPr wrap="square" rtlCol="0">
            <a:spAutoFit/>
          </a:bodyPr>
          <a:lstStyle/>
          <a:p>
            <a:r>
              <a:rPr lang="en-US" baseline="0">
                <a:solidFill>
                  <a:schemeClr val="bg1"/>
                </a:solidFill>
              </a:rPr>
              <a:t>/</a:t>
            </a:r>
            <a:r>
              <a:rPr lang="en-US" b="1" baseline="0">
                <a:solidFill>
                  <a:schemeClr val="bg1"/>
                </a:solidFill>
              </a:rPr>
              <a:t>RESULTSEdFund</a:t>
            </a:r>
          </a:p>
        </p:txBody>
      </p:sp>
      <p:pic>
        <p:nvPicPr>
          <p:cNvPr id="6" name="Picture 5" descr="instagram-icon.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2600" y="4389441"/>
            <a:ext cx="346528" cy="346528"/>
          </a:xfrm>
          <a:prstGeom prst="rect">
            <a:avLst/>
          </a:prstGeom>
        </p:spPr>
      </p:pic>
      <p:pic>
        <p:nvPicPr>
          <p:cNvPr id="7" name="Picture 6" descr="facebook_circle.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82600" y="3896473"/>
            <a:ext cx="346528" cy="346528"/>
          </a:xfrm>
          <a:prstGeom prst="rect">
            <a:avLst/>
          </a:prstGeom>
        </p:spPr>
      </p:pic>
      <p:pic>
        <p:nvPicPr>
          <p:cNvPr id="8" name="Picture 7" descr="twitter_circle.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82601" y="3402597"/>
            <a:ext cx="346528" cy="346528"/>
          </a:xfrm>
          <a:prstGeom prst="rect">
            <a:avLst/>
          </a:prstGeom>
        </p:spPr>
      </p:pic>
      <p:sp>
        <p:nvSpPr>
          <p:cNvPr id="9" name="Rectangle 8"/>
          <p:cNvSpPr/>
          <p:nvPr userDrawn="1"/>
        </p:nvSpPr>
        <p:spPr>
          <a:xfrm>
            <a:off x="835010" y="3391195"/>
            <a:ext cx="2020167" cy="369332"/>
          </a:xfrm>
          <a:prstGeom prst="rect">
            <a:avLst/>
          </a:prstGeom>
        </p:spPr>
        <p:txBody>
          <a:bodyPr wrap="none">
            <a:spAutoFit/>
          </a:bodyPr>
          <a:lstStyle/>
          <a:p>
            <a:pPr algn="l"/>
            <a:r>
              <a:rPr lang="en-US" baseline="0">
                <a:solidFill>
                  <a:schemeClr val="bg1"/>
                </a:solidFill>
              </a:rPr>
              <a:t>@</a:t>
            </a:r>
            <a:r>
              <a:rPr lang="en-US" b="1" baseline="0">
                <a:solidFill>
                  <a:schemeClr val="bg1"/>
                </a:solidFill>
              </a:rPr>
              <a:t>RESULTS_Tweets</a:t>
            </a:r>
          </a:p>
        </p:txBody>
      </p:sp>
      <p:sp>
        <p:nvSpPr>
          <p:cNvPr id="10" name="Rectangle 9"/>
          <p:cNvSpPr/>
          <p:nvPr userDrawn="1"/>
        </p:nvSpPr>
        <p:spPr>
          <a:xfrm>
            <a:off x="829129" y="4379071"/>
            <a:ext cx="1749197" cy="369332"/>
          </a:xfrm>
          <a:prstGeom prst="rect">
            <a:avLst/>
          </a:prstGeom>
        </p:spPr>
        <p:txBody>
          <a:bodyPr wrap="none">
            <a:spAutoFit/>
          </a:bodyPr>
          <a:lstStyle/>
          <a:p>
            <a:r>
              <a:rPr lang="en-US" baseline="0">
                <a:solidFill>
                  <a:schemeClr val="bg1"/>
                </a:solidFill>
              </a:rPr>
              <a:t>@</a:t>
            </a:r>
            <a:r>
              <a:rPr lang="en-US" b="1" baseline="0">
                <a:solidFill>
                  <a:schemeClr val="bg1"/>
                </a:solidFill>
              </a:rPr>
              <a:t>voices4results</a:t>
            </a:r>
            <a:endParaRPr lang="en-US" b="1">
              <a:solidFill>
                <a:schemeClr val="bg1"/>
              </a:solidFill>
            </a:endParaRPr>
          </a:p>
        </p:txBody>
      </p:sp>
      <p:sp>
        <p:nvSpPr>
          <p:cNvPr id="11" name="TextBox 10"/>
          <p:cNvSpPr txBox="1"/>
          <p:nvPr userDrawn="1"/>
        </p:nvSpPr>
        <p:spPr>
          <a:xfrm>
            <a:off x="5270500" y="4178564"/>
            <a:ext cx="3419930" cy="584776"/>
          </a:xfrm>
          <a:prstGeom prst="rect">
            <a:avLst/>
          </a:prstGeom>
          <a:noFill/>
        </p:spPr>
        <p:txBody>
          <a:bodyPr wrap="square" rtlCol="0">
            <a:spAutoFit/>
          </a:bodyPr>
          <a:lstStyle/>
          <a:p>
            <a:pPr algn="r"/>
            <a:r>
              <a:rPr lang="en-US" sz="3200" b="1">
                <a:solidFill>
                  <a:schemeClr val="bg1"/>
                </a:solidFill>
              </a:rPr>
              <a:t>www.results.org</a:t>
            </a:r>
          </a:p>
        </p:txBody>
      </p:sp>
    </p:spTree>
    <p:extLst>
      <p:ext uri="{BB962C8B-B14F-4D97-AF65-F5344CB8AC3E}">
        <p14:creationId xmlns:p14="http://schemas.microsoft.com/office/powerpoint/2010/main" val="31829442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13" y="3815954"/>
            <a:ext cx="7772400" cy="1021556"/>
          </a:xfrm>
        </p:spPr>
        <p:txBody>
          <a:bodyPr anchor="t"/>
          <a:lstStyle>
            <a:lvl1pPr algn="l">
              <a:defRPr sz="4000" b="0" cap="all">
                <a:solidFill>
                  <a:schemeClr val="tx1"/>
                </a:solidFill>
              </a:defRPr>
            </a:lvl1pPr>
          </a:lstStyle>
          <a:p>
            <a:r>
              <a:rPr lang="en-US"/>
              <a:t>Click to edit Master title style</a:t>
            </a:r>
          </a:p>
        </p:txBody>
      </p:sp>
      <p:sp>
        <p:nvSpPr>
          <p:cNvPr id="9" name="Title 1"/>
          <p:cNvSpPr txBox="1">
            <a:spLocks/>
          </p:cNvSpPr>
          <p:nvPr userDrawn="1"/>
        </p:nvSpPr>
        <p:spPr>
          <a:xfrm>
            <a:off x="722313" y="2794398"/>
            <a:ext cx="7772400" cy="1021556"/>
          </a:xfrm>
          <a:prstGeom prst="rect">
            <a:avLst/>
          </a:prstGeom>
        </p:spPr>
        <p:txBody>
          <a:bodyPr vert="horz" lIns="91440" tIns="45720" rIns="91440" bIns="45720" rtlCol="0" anchor="t">
            <a:normAutofit/>
          </a:bodyPr>
          <a:lstStyle>
            <a:lvl1pPr algn="l" defTabSz="457200" rtl="0" eaLnBrk="1" latinLnBrk="0" hangingPunct="1">
              <a:spcBef>
                <a:spcPct val="0"/>
              </a:spcBef>
              <a:buNone/>
              <a:defRPr sz="4000" b="1" kern="1200" cap="all">
                <a:solidFill>
                  <a:schemeClr val="tx1"/>
                </a:solidFill>
                <a:latin typeface="+mj-lt"/>
                <a:ea typeface="+mj-ea"/>
                <a:cs typeface="+mj-cs"/>
              </a:defRPr>
            </a:lvl1pPr>
          </a:lstStyle>
          <a:p>
            <a:r>
              <a:rPr lang="en-US" b="1"/>
              <a:t>Click to edit Master title style</a:t>
            </a:r>
          </a:p>
        </p:txBody>
      </p:sp>
    </p:spTree>
    <p:extLst>
      <p:ext uri="{BB962C8B-B14F-4D97-AF65-F5344CB8AC3E}">
        <p14:creationId xmlns:p14="http://schemas.microsoft.com/office/powerpoint/2010/main" val="1808537174"/>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D76588A-5827-4843-A700-508233C9F32B}" type="datetimeFigureOut">
              <a:rPr lang="en-US" smtClean="0"/>
              <a:t>6/26/2025</a:t>
            </a:fld>
            <a:endParaRPr lang="en-US"/>
          </a:p>
        </p:txBody>
      </p:sp>
      <p:sp>
        <p:nvSpPr>
          <p:cNvPr id="6" name="Slide Number Placeholder 5"/>
          <p:cNvSpPr>
            <a:spLocks noGrp="1"/>
          </p:cNvSpPr>
          <p:nvPr>
            <p:ph type="sldNum" sz="quarter" idx="12"/>
          </p:nvPr>
        </p:nvSpPr>
        <p:spPr/>
        <p:txBody>
          <a:bodyPr/>
          <a:lstStyle/>
          <a:p>
            <a:fld id="{307E6868-079E-1649-B8D1-459B42CE4DE3}" type="slidenum">
              <a:rPr lang="en-US" smtClean="0"/>
              <a:t>‹#›</a:t>
            </a:fld>
            <a:endParaRPr lang="en-US"/>
          </a:p>
        </p:txBody>
      </p:sp>
    </p:spTree>
    <p:extLst>
      <p:ext uri="{BB962C8B-B14F-4D97-AF65-F5344CB8AC3E}">
        <p14:creationId xmlns:p14="http://schemas.microsoft.com/office/powerpoint/2010/main" val="15173686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D76588A-5827-4843-A700-508233C9F32B}" type="datetimeFigureOut">
              <a:rPr lang="en-US" smtClean="0"/>
              <a:t>6/26/2025</a:t>
            </a:fld>
            <a:endParaRPr lang="en-US"/>
          </a:p>
        </p:txBody>
      </p:sp>
      <p:sp>
        <p:nvSpPr>
          <p:cNvPr id="6" name="Slide Number Placeholder 5"/>
          <p:cNvSpPr>
            <a:spLocks noGrp="1"/>
          </p:cNvSpPr>
          <p:nvPr>
            <p:ph type="sldNum" sz="quarter" idx="12"/>
          </p:nvPr>
        </p:nvSpPr>
        <p:spPr/>
        <p:txBody>
          <a:bodyPr/>
          <a:lstStyle/>
          <a:p>
            <a:fld id="{307E6868-079E-1649-B8D1-459B42CE4DE3}" type="slidenum">
              <a:rPr lang="en-US" smtClean="0"/>
              <a:t>‹#›</a:t>
            </a:fld>
            <a:endParaRPr lang="en-US"/>
          </a:p>
        </p:txBody>
      </p:sp>
    </p:spTree>
    <p:extLst>
      <p:ext uri="{BB962C8B-B14F-4D97-AF65-F5344CB8AC3E}">
        <p14:creationId xmlns:p14="http://schemas.microsoft.com/office/powerpoint/2010/main" val="7910438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D76588A-5827-4843-A700-508233C9F32B}" type="datetimeFigureOut">
              <a:rPr lang="en-US" smtClean="0"/>
              <a:t>6/26/2025</a:t>
            </a:fld>
            <a:endParaRPr lang="en-US"/>
          </a:p>
        </p:txBody>
      </p:sp>
      <p:sp>
        <p:nvSpPr>
          <p:cNvPr id="7" name="Slide Number Placeholder 6"/>
          <p:cNvSpPr>
            <a:spLocks noGrp="1"/>
          </p:cNvSpPr>
          <p:nvPr>
            <p:ph type="sldNum" sz="quarter" idx="12"/>
          </p:nvPr>
        </p:nvSpPr>
        <p:spPr/>
        <p:txBody>
          <a:bodyPr/>
          <a:lstStyle/>
          <a:p>
            <a:fld id="{307E6868-079E-1649-B8D1-459B42CE4DE3}" type="slidenum">
              <a:rPr lang="en-US" smtClean="0"/>
              <a:t>‹#›</a:t>
            </a:fld>
            <a:endParaRPr lang="en-US"/>
          </a:p>
        </p:txBody>
      </p:sp>
    </p:spTree>
    <p:extLst>
      <p:ext uri="{BB962C8B-B14F-4D97-AF65-F5344CB8AC3E}">
        <p14:creationId xmlns:p14="http://schemas.microsoft.com/office/powerpoint/2010/main" val="36103735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D76588A-5827-4843-A700-508233C9F32B}" type="datetimeFigureOut">
              <a:rPr lang="en-US" smtClean="0"/>
              <a:t>6/26/2025</a:t>
            </a:fld>
            <a:endParaRPr lang="en-US"/>
          </a:p>
        </p:txBody>
      </p:sp>
      <p:sp>
        <p:nvSpPr>
          <p:cNvPr id="9" name="Slide Number Placeholder 8"/>
          <p:cNvSpPr>
            <a:spLocks noGrp="1"/>
          </p:cNvSpPr>
          <p:nvPr>
            <p:ph type="sldNum" sz="quarter" idx="12"/>
          </p:nvPr>
        </p:nvSpPr>
        <p:spPr/>
        <p:txBody>
          <a:bodyPr/>
          <a:lstStyle/>
          <a:p>
            <a:fld id="{307E6868-079E-1649-B8D1-459B42CE4DE3}" type="slidenum">
              <a:rPr lang="en-US" smtClean="0"/>
              <a:t>‹#›</a:t>
            </a:fld>
            <a:endParaRPr lang="en-US"/>
          </a:p>
        </p:txBody>
      </p:sp>
    </p:spTree>
    <p:extLst>
      <p:ext uri="{BB962C8B-B14F-4D97-AF65-F5344CB8AC3E}">
        <p14:creationId xmlns:p14="http://schemas.microsoft.com/office/powerpoint/2010/main" val="34483673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D76588A-5827-4843-A700-508233C9F32B}" type="datetimeFigureOut">
              <a:rPr lang="en-US" smtClean="0"/>
              <a:t>6/26/2025</a:t>
            </a:fld>
            <a:endParaRPr lang="en-US"/>
          </a:p>
        </p:txBody>
      </p:sp>
      <p:sp>
        <p:nvSpPr>
          <p:cNvPr id="5" name="Slide Number Placeholder 4"/>
          <p:cNvSpPr>
            <a:spLocks noGrp="1"/>
          </p:cNvSpPr>
          <p:nvPr>
            <p:ph type="sldNum" sz="quarter" idx="12"/>
          </p:nvPr>
        </p:nvSpPr>
        <p:spPr/>
        <p:txBody>
          <a:bodyPr/>
          <a:lstStyle/>
          <a:p>
            <a:fld id="{307E6868-079E-1649-B8D1-459B42CE4DE3}" type="slidenum">
              <a:rPr lang="en-US" smtClean="0"/>
              <a:t>‹#›</a:t>
            </a:fld>
            <a:endParaRPr lang="en-US"/>
          </a:p>
        </p:txBody>
      </p:sp>
    </p:spTree>
    <p:extLst>
      <p:ext uri="{BB962C8B-B14F-4D97-AF65-F5344CB8AC3E}">
        <p14:creationId xmlns:p14="http://schemas.microsoft.com/office/powerpoint/2010/main" val="29950347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D76588A-5827-4843-A700-508233C9F32B}" type="datetimeFigureOut">
              <a:rPr lang="en-US" smtClean="0"/>
              <a:t>6/26/2025</a:t>
            </a:fld>
            <a:endParaRPr lang="en-US"/>
          </a:p>
        </p:txBody>
      </p:sp>
      <p:sp>
        <p:nvSpPr>
          <p:cNvPr id="4" name="Slide Number Placeholder 3"/>
          <p:cNvSpPr>
            <a:spLocks noGrp="1"/>
          </p:cNvSpPr>
          <p:nvPr>
            <p:ph type="sldNum" sz="quarter" idx="12"/>
          </p:nvPr>
        </p:nvSpPr>
        <p:spPr/>
        <p:txBody>
          <a:bodyPr/>
          <a:lstStyle/>
          <a:p>
            <a:fld id="{307E6868-079E-1649-B8D1-459B42CE4DE3}" type="slidenum">
              <a:rPr lang="en-US" smtClean="0"/>
              <a:t>‹#›</a:t>
            </a:fld>
            <a:endParaRPr lang="en-US"/>
          </a:p>
        </p:txBody>
      </p:sp>
    </p:spTree>
    <p:extLst>
      <p:ext uri="{BB962C8B-B14F-4D97-AF65-F5344CB8AC3E}">
        <p14:creationId xmlns:p14="http://schemas.microsoft.com/office/powerpoint/2010/main" val="51126063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theme" Target="../theme/theme2.xml"/><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slideLayout" Target="../slideLayouts/slideLayout14.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 Id="rId14"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E41034"/>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4007304"/>
            <a:ext cx="8229600" cy="857250"/>
          </a:xfrm>
          <a:prstGeom prst="rect">
            <a:avLst/>
          </a:prstGeom>
        </p:spPr>
        <p:txBody>
          <a:bodyPr vert="horz" lIns="91440" tIns="45720" rIns="91440" bIns="45720" rtlCol="0" anchor="ctr">
            <a:normAutofit/>
          </a:bodyPr>
          <a:lstStyle/>
          <a:p>
            <a:r>
              <a:rPr lang="en-US"/>
              <a:t>Click to edit Master title style</a:t>
            </a:r>
          </a:p>
        </p:txBody>
      </p:sp>
      <p:pic>
        <p:nvPicPr>
          <p:cNvPr id="8" name="Picture 7" descr="Asset 1@4x.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102428" y="743859"/>
            <a:ext cx="2939143" cy="2342602"/>
          </a:xfrm>
          <a:prstGeom prst="rect">
            <a:avLst/>
          </a:prstGeom>
        </p:spPr>
      </p:pic>
    </p:spTree>
    <p:extLst>
      <p:ext uri="{BB962C8B-B14F-4D97-AF65-F5344CB8AC3E}">
        <p14:creationId xmlns:p14="http://schemas.microsoft.com/office/powerpoint/2010/main" val="1247377454"/>
      </p:ext>
    </p:extLst>
  </p:cSld>
  <p:clrMap bg1="lt1" tx1="dk1" bg2="lt2" tx2="dk2" accent1="accent1" accent2="accent2" accent3="accent3" accent4="accent4" accent5="accent5" accent6="accent6" hlink="hlink" folHlink="folHlink"/>
  <p:sldLayoutIdLst>
    <p:sldLayoutId id="2147483669" r:id="rId1"/>
    <p:sldLayoutId id="2147483668" r:id="rId2"/>
  </p:sldLayoutIdLst>
  <p:txStyles>
    <p:titleStyle>
      <a:lvl1pPr algn="ctr" defTabSz="457200" rtl="0" eaLnBrk="1" latinLnBrk="0" hangingPunct="1">
        <a:spcBef>
          <a:spcPct val="0"/>
        </a:spcBef>
        <a:buNone/>
        <a:defRPr sz="4400" b="1" kern="1200">
          <a:solidFill>
            <a:schemeClr val="bg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RESULTS_logo_EN_CMYK_BIG (flat)2_RESULTS_logo_EN_CMYK_BIG.png"/>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7858691" y="80916"/>
            <a:ext cx="1223628" cy="982313"/>
          </a:xfrm>
          <a:prstGeom prst="rect">
            <a:avLst/>
          </a:prstGeom>
        </p:spPr>
      </p:pic>
      <p:sp>
        <p:nvSpPr>
          <p:cNvPr id="2" name="Title Placeholder 1"/>
          <p:cNvSpPr>
            <a:spLocks noGrp="1"/>
          </p:cNvSpPr>
          <p:nvPr>
            <p:ph type="title"/>
          </p:nvPr>
        </p:nvSpPr>
        <p:spPr>
          <a:xfrm>
            <a:off x="457200" y="205979"/>
            <a:ext cx="7401491"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6D76588A-5827-4843-A700-508233C9F32B}" type="datetimeFigureOut">
              <a:rPr lang="en-US" smtClean="0"/>
              <a:t>6/26/2025</a:t>
            </a:fld>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307E6868-079E-1649-B8D1-459B42CE4DE3}" type="slidenum">
              <a:rPr lang="en-US" smtClean="0"/>
              <a:t>‹#›</a:t>
            </a:fld>
            <a:endParaRPr lang="en-US"/>
          </a:p>
        </p:txBody>
      </p:sp>
    </p:spTree>
    <p:extLst>
      <p:ext uri="{BB962C8B-B14F-4D97-AF65-F5344CB8AC3E}">
        <p14:creationId xmlns:p14="http://schemas.microsoft.com/office/powerpoint/2010/main" val="3922636308"/>
      </p:ext>
    </p:extLst>
  </p:cSld>
  <p:clrMap bg1="lt1" tx1="dk1" bg2="lt2" tx2="dk2" accent1="accent1" accent2="accent2" accent3="accent3" accent4="accent4" accent5="accent5" accent6="accent6" hlink="hlink" folHlink="folHlink"/>
  <p:sldLayoutIdLst>
    <p:sldLayoutId id="2147483651" r:id="rId1"/>
    <p:sldLayoutId id="2147483649" r:id="rId2"/>
    <p:sldLayoutId id="2147483650" r:id="rId3"/>
    <p:sldLayoutId id="2147483652" r:id="rId4"/>
    <p:sldLayoutId id="2147483653" r:id="rId5"/>
    <p:sldLayoutId id="2147483654" r:id="rId6"/>
    <p:sldLayoutId id="2147483655" r:id="rId7"/>
    <p:sldLayoutId id="2147483660" r:id="rId8"/>
    <p:sldLayoutId id="2147483656" r:id="rId9"/>
    <p:sldLayoutId id="2147483657" r:id="rId10"/>
    <p:sldLayoutId id="2147483658" r:id="rId11"/>
    <p:sldLayoutId id="2147483659"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Courier New"/>
        <a:buChar char="o"/>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Wingdings" charset="2"/>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Courier New"/>
        <a:buChar char="o"/>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5.xml"/><Relationship Id="rId4" Type="http://schemas.openxmlformats.org/officeDocument/2006/relationships/image" Target="../media/image11.svg"/></Relationships>
</file>

<file path=ppt/slides/_rels/slide1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image" Target="../media/image13.png"/><Relationship Id="rId5" Type="http://schemas.openxmlformats.org/officeDocument/2006/relationships/hyperlink" Target="mailto:kbury@results.org" TargetMode="External"/><Relationship Id="rId4" Type="http://schemas.openxmlformats.org/officeDocument/2006/relationships/hyperlink" Target="mailto:egray@results.org" TargetMode="External"/></Relationships>
</file>

<file path=ppt/slides/_rels/slide17.xml.rels><?xml version="1.0" encoding="UTF-8" standalone="yes"?>
<Relationships xmlns="http://schemas.openxmlformats.org/package/2006/relationships"><Relationship Id="rId8" Type="http://schemas.openxmlformats.org/officeDocument/2006/relationships/hyperlink" Target="https://results.org/wp-content/uploads/Build-Power-Through-Advocacy-Guide_Summer-2025.pdf" TargetMode="External"/><Relationship Id="rId3" Type="http://schemas.openxmlformats.org/officeDocument/2006/relationships/hyperlink" Target="https://results.org/wp-content/uploads/Action-Guide-Action-Matters-Summer-2025.pdf" TargetMode="External"/><Relationship Id="rId7" Type="http://schemas.openxmlformats.org/officeDocument/2006/relationships/hyperlink" Target="https://results.org/wp-content/uploads/Warm-leads-communication-templates.pdf" TargetMode="External"/><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openxmlformats.org/officeDocument/2006/relationships/hyperlink" Target="https://results.org/wp-content/uploads/New-volunteer-one-on-one-meeting.pdf" TargetMode="External"/><Relationship Id="rId5" Type="http://schemas.openxmlformats.org/officeDocument/2006/relationships/hyperlink" Target="https://results.org/wp-content/uploads/Community-Partnership-Mapping.pdf" TargetMode="External"/><Relationship Id="rId4" Type="http://schemas.openxmlformats.org/officeDocument/2006/relationships/hyperlink" Target="https://results.org/wp-content/uploads/Summer-2025-Action-Sheet_Global-and-U.S.pdf" TargetMode="External"/><Relationship Id="rId9" Type="http://schemas.openxmlformats.org/officeDocument/2006/relationships/hyperlink" Target="https://results.org/wp-content/uploads/Group-Guide-to-Welcoming-and-Supporting-New-Advocates.pdf" TargetMode="External"/></Relationships>
</file>

<file path=ppt/slides/_rels/slide18.xml.rels><?xml version="1.0" encoding="UTF-8" standalone="yes"?>
<Relationships xmlns="http://schemas.openxmlformats.org/package/2006/relationships"><Relationship Id="rId3" Type="http://schemas.openxmlformats.org/officeDocument/2006/relationships/hyperlink" Target="https://results.org/wp-content/uploads/Revised-2025-Outreach-Laser-Talk.pdf" TargetMode="External"/><Relationship Id="rId7" Type="http://schemas.openxmlformats.org/officeDocument/2006/relationships/hyperlink" Target="https://results.org/wp-content/uploads/Resource-Guide-for-Planning-In-Person-Events_Final-JD-edits-March-2024.pdf" TargetMode="External"/><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hyperlink" Target="https://results.org/volunteers/outreach-how-tos" TargetMode="External"/><Relationship Id="rId5" Type="http://schemas.openxmlformats.org/officeDocument/2006/relationships/hyperlink" Target="https://results.org/wp-content/uploads/Supporting-Your-Leaders-to-Welcome-and-Engage-New-Advocates.pdf" TargetMode="External"/><Relationship Id="rId4" Type="http://schemas.openxmlformats.org/officeDocument/2006/relationships/hyperlink" Target="https://results.org/wp-content/uploads/RESULTS-Individual-Planning-Form-2024.docx" TargetMode="Externa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7.xml"/><Relationship Id="rId1" Type="http://schemas.openxmlformats.org/officeDocument/2006/relationships/slideLayout" Target="../slideLayouts/slideLayout6.xml"/><Relationship Id="rId5" Type="http://schemas.openxmlformats.org/officeDocument/2006/relationships/hyperlink" Target="https://results.zoom.us/rec/share/2YKVPyAMiry9zMcEV7Pyw7wMzN1lody1hNPYcrCfK-oQX6hPbEjw_nRxcDOO_oBi.Y2A65UXWegD8WXja?startTime=1714763044000" TargetMode="External"/><Relationship Id="rId4" Type="http://schemas.openxmlformats.org/officeDocument/2006/relationships/image" Target="../media/image15.png"/></Relationships>
</file>

<file path=ppt/slides/_rels/slide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8.xml"/><Relationship Id="rId1" Type="http://schemas.openxmlformats.org/officeDocument/2006/relationships/slideLayout" Target="../slideLayouts/slideLayout6.xml"/><Relationship Id="rId4" Type="http://schemas.openxmlformats.org/officeDocument/2006/relationships/image" Target="../media/image15.png"/></Relationships>
</file>

<file path=ppt/slides/_rels/slide2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9.xml"/><Relationship Id="rId1" Type="http://schemas.openxmlformats.org/officeDocument/2006/relationships/slideLayout" Target="../slideLayouts/slideLayout6.xml"/><Relationship Id="rId4" Type="http://schemas.openxmlformats.org/officeDocument/2006/relationships/image" Target="../media/image15.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3.xml"/><Relationship Id="rId1" Type="http://schemas.openxmlformats.org/officeDocument/2006/relationships/slideLayout" Target="../slideLayouts/slideLayout6.xml"/><Relationship Id="rId5" Type="http://schemas.openxmlformats.org/officeDocument/2006/relationships/image" Target="../media/image19.png"/><Relationship Id="rId4" Type="http://schemas.openxmlformats.org/officeDocument/2006/relationships/image" Target="../media/image18.png"/></Relationships>
</file>

<file path=ppt/slides/_rels/slide29.xml.rels><?xml version="1.0" encoding="UTF-8" standalone="yes"?>
<Relationships xmlns="http://schemas.openxmlformats.org/package/2006/relationships"><Relationship Id="rId3" Type="http://schemas.openxmlformats.org/officeDocument/2006/relationships/hyperlink" Target="https://results.org/wp-content/uploads/Community-Partnership-Mapping.pdf" TargetMode="External"/><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hyperlink" Target="https://results.org/wp-content/uploads/Action-Guide-Action-Matters-Summer-2025.pdf" TargetMode="Externa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2.xml"/><Relationship Id="rId1" Type="http://schemas.openxmlformats.org/officeDocument/2006/relationships/slideLayout" Target="../slideLayouts/slideLayout5.xml"/><Relationship Id="rId4" Type="http://schemas.openxmlformats.org/officeDocument/2006/relationships/image" Target="../media/image11.sv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hyperlink" Target="https://results.org/wp-content/uploads/Community-Partnership-Mapping.pdf" TargetMode="External"/><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8.sv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hyperlink" Target="https://results.org/wp-content/uploads/Action-Guide-Action-Matters-Summer-2025.pdf" TargetMode="External"/><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15CEC6F-775D-124D-9CA4-2E1433027E4B}"/>
              </a:ext>
            </a:extLst>
          </p:cNvPr>
          <p:cNvSpPr txBox="1"/>
          <p:nvPr/>
        </p:nvSpPr>
        <p:spPr>
          <a:xfrm>
            <a:off x="0" y="3284220"/>
            <a:ext cx="9143999" cy="1200329"/>
          </a:xfrm>
          <a:prstGeom prst="rect">
            <a:avLst/>
          </a:prstGeom>
          <a:noFill/>
        </p:spPr>
        <p:txBody>
          <a:bodyPr wrap="square" lIns="91440" tIns="45720" rIns="91440" bIns="45720" rtlCol="0" anchor="t">
            <a:spAutoFit/>
          </a:bodyPr>
          <a:lstStyle/>
          <a:p>
            <a:pPr algn="ctr"/>
            <a:r>
              <a:rPr lang="en-US" sz="3600" b="1">
                <a:solidFill>
                  <a:schemeClr val="bg1"/>
                </a:solidFill>
                <a:latin typeface="Open Sans"/>
                <a:ea typeface="Open Sans"/>
                <a:cs typeface="Open Sans"/>
              </a:rPr>
              <a:t>Building Power through Action</a:t>
            </a:r>
            <a:br>
              <a:rPr lang="en-US" sz="3600" b="1">
                <a:solidFill>
                  <a:schemeClr val="bg1"/>
                </a:solidFill>
                <a:latin typeface="Open Sans"/>
                <a:ea typeface="Open Sans"/>
                <a:cs typeface="Open Sans"/>
              </a:rPr>
            </a:br>
            <a:r>
              <a:rPr lang="en-US" sz="3600" b="1" i="1">
                <a:solidFill>
                  <a:schemeClr val="bg1"/>
                </a:solidFill>
                <a:latin typeface="Open Sans"/>
                <a:ea typeface="Open Sans"/>
                <a:cs typeface="Open Sans"/>
              </a:rPr>
              <a:t>Summer Action Matters Campaign</a:t>
            </a:r>
            <a:endParaRPr lang="en-US" sz="3600" b="1">
              <a:solidFill>
                <a:schemeClr val="bg1"/>
              </a:solidFill>
              <a:latin typeface="Open Sans"/>
              <a:ea typeface="Open Sans"/>
              <a:cs typeface="Open Sans"/>
            </a:endParaRPr>
          </a:p>
        </p:txBody>
      </p:sp>
    </p:spTree>
    <p:extLst>
      <p:ext uri="{BB962C8B-B14F-4D97-AF65-F5344CB8AC3E}">
        <p14:creationId xmlns:p14="http://schemas.microsoft.com/office/powerpoint/2010/main" val="32592229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8B0D23-BE6E-E5CF-B3E0-86ABC6B51791}"/>
              </a:ext>
            </a:extLst>
          </p:cNvPr>
          <p:cNvSpPr>
            <a:spLocks noGrp="1"/>
          </p:cNvSpPr>
          <p:nvPr>
            <p:ph type="title"/>
          </p:nvPr>
        </p:nvSpPr>
        <p:spPr>
          <a:xfrm>
            <a:off x="589230" y="535588"/>
            <a:ext cx="7401491" cy="857250"/>
          </a:xfrm>
        </p:spPr>
        <p:txBody>
          <a:bodyPr>
            <a:normAutofit fontScale="90000"/>
          </a:bodyPr>
          <a:lstStyle/>
          <a:p>
            <a:r>
              <a:rPr lang="en-US" b="1">
                <a:latin typeface="Open Sans" panose="020B0606030504020204" pitchFamily="34" charset="0"/>
                <a:ea typeface="Open Sans" panose="020B0606030504020204" pitchFamily="34" charset="0"/>
                <a:cs typeface="Open Sans" panose="020B0606030504020204" pitchFamily="34" charset="0"/>
              </a:rPr>
              <a:t>How do you have effective one-on-one conversation? </a:t>
            </a:r>
          </a:p>
        </p:txBody>
      </p:sp>
      <p:sp>
        <p:nvSpPr>
          <p:cNvPr id="3" name="Content Placeholder 2">
            <a:extLst>
              <a:ext uri="{FF2B5EF4-FFF2-40B4-BE49-F238E27FC236}">
                <a16:creationId xmlns:a16="http://schemas.microsoft.com/office/drawing/2014/main" id="{D9FF716B-0D06-1681-8608-4B9C8DBC4601}"/>
              </a:ext>
            </a:extLst>
          </p:cNvPr>
          <p:cNvSpPr>
            <a:spLocks noGrp="1"/>
          </p:cNvSpPr>
          <p:nvPr>
            <p:ph idx="1"/>
          </p:nvPr>
        </p:nvSpPr>
        <p:spPr>
          <a:xfrm>
            <a:off x="175176" y="1749028"/>
            <a:ext cx="8229600" cy="3394472"/>
          </a:xfrm>
        </p:spPr>
        <p:txBody>
          <a:bodyPr>
            <a:normAutofit/>
          </a:bodyPr>
          <a:lstStyle/>
          <a:p>
            <a:pPr marL="514350" indent="-514350">
              <a:buAutoNum type="arabicPeriod"/>
            </a:pPr>
            <a:r>
              <a:rPr lang="en-US">
                <a:latin typeface="Open Sans" panose="020B0606030504020204" pitchFamily="34" charset="0"/>
                <a:ea typeface="Open Sans" panose="020B0606030504020204" pitchFamily="34" charset="0"/>
                <a:cs typeface="Open Sans" panose="020B0606030504020204" pitchFamily="34" charset="0"/>
              </a:rPr>
              <a:t>Attention </a:t>
            </a:r>
          </a:p>
          <a:p>
            <a:pPr marL="514350" indent="-514350">
              <a:buAutoNum type="arabicPeriod"/>
            </a:pPr>
            <a:r>
              <a:rPr lang="en-US">
                <a:latin typeface="Open Sans" panose="020B0606030504020204" pitchFamily="34" charset="0"/>
                <a:ea typeface="Open Sans" panose="020B0606030504020204" pitchFamily="34" charset="0"/>
                <a:cs typeface="Open Sans" panose="020B0606030504020204" pitchFamily="34" charset="0"/>
              </a:rPr>
              <a:t>Interest</a:t>
            </a:r>
          </a:p>
          <a:p>
            <a:pPr marL="514350" indent="-514350">
              <a:buAutoNum type="arabicPeriod"/>
            </a:pPr>
            <a:r>
              <a:rPr lang="en-US">
                <a:latin typeface="Open Sans" panose="020B0606030504020204" pitchFamily="34" charset="0"/>
                <a:ea typeface="Open Sans" panose="020B0606030504020204" pitchFamily="34" charset="0"/>
                <a:cs typeface="Open Sans" panose="020B0606030504020204" pitchFamily="34" charset="0"/>
              </a:rPr>
              <a:t>Exploration</a:t>
            </a:r>
          </a:p>
          <a:p>
            <a:pPr marL="514350" indent="-514350">
              <a:buAutoNum type="arabicPeriod"/>
            </a:pPr>
            <a:r>
              <a:rPr lang="en-US">
                <a:latin typeface="Open Sans" panose="020B0606030504020204" pitchFamily="34" charset="0"/>
                <a:ea typeface="Open Sans" panose="020B0606030504020204" pitchFamily="34" charset="0"/>
                <a:cs typeface="Open Sans" panose="020B0606030504020204" pitchFamily="34" charset="0"/>
              </a:rPr>
              <a:t>Exchange</a:t>
            </a:r>
          </a:p>
          <a:p>
            <a:pPr marL="514350" indent="-514350">
              <a:buAutoNum type="arabicPeriod"/>
            </a:pPr>
            <a:r>
              <a:rPr lang="en-US">
                <a:latin typeface="Open Sans" panose="020B0606030504020204" pitchFamily="34" charset="0"/>
                <a:ea typeface="Open Sans" panose="020B0606030504020204" pitchFamily="34" charset="0"/>
                <a:cs typeface="Open Sans" panose="020B0606030504020204" pitchFamily="34" charset="0"/>
              </a:rPr>
              <a:t>Commitment</a:t>
            </a:r>
          </a:p>
          <a:p>
            <a:pPr marL="0" indent="0">
              <a:buNone/>
            </a:pPr>
            <a:endParaRPr lang="en-US"/>
          </a:p>
          <a:p>
            <a:pPr marL="0" indent="0">
              <a:buNone/>
            </a:pPr>
            <a:endParaRPr lang="en-US"/>
          </a:p>
        </p:txBody>
      </p:sp>
    </p:spTree>
    <p:extLst>
      <p:ext uri="{BB962C8B-B14F-4D97-AF65-F5344CB8AC3E}">
        <p14:creationId xmlns:p14="http://schemas.microsoft.com/office/powerpoint/2010/main" val="24700055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8B0D23-BE6E-E5CF-B3E0-86ABC6B51791}"/>
              </a:ext>
            </a:extLst>
          </p:cNvPr>
          <p:cNvSpPr>
            <a:spLocks noGrp="1"/>
          </p:cNvSpPr>
          <p:nvPr>
            <p:ph type="title"/>
          </p:nvPr>
        </p:nvSpPr>
        <p:spPr>
          <a:xfrm>
            <a:off x="589230" y="535588"/>
            <a:ext cx="7401491" cy="857250"/>
          </a:xfrm>
        </p:spPr>
        <p:txBody>
          <a:bodyPr>
            <a:normAutofit fontScale="90000"/>
          </a:bodyPr>
          <a:lstStyle/>
          <a:p>
            <a:r>
              <a:rPr lang="en-US" b="1">
                <a:latin typeface="Open Sans" panose="020B0606030504020204" pitchFamily="34" charset="0"/>
                <a:ea typeface="Open Sans" panose="020B0606030504020204" pitchFamily="34" charset="0"/>
                <a:cs typeface="Open Sans" panose="020B0606030504020204" pitchFamily="34" charset="0"/>
              </a:rPr>
              <a:t>How do you have effective one-on-one conversation? </a:t>
            </a:r>
          </a:p>
        </p:txBody>
      </p:sp>
      <p:sp>
        <p:nvSpPr>
          <p:cNvPr id="3" name="Content Placeholder 2">
            <a:extLst>
              <a:ext uri="{FF2B5EF4-FFF2-40B4-BE49-F238E27FC236}">
                <a16:creationId xmlns:a16="http://schemas.microsoft.com/office/drawing/2014/main" id="{D9FF716B-0D06-1681-8608-4B9C8DBC4601}"/>
              </a:ext>
            </a:extLst>
          </p:cNvPr>
          <p:cNvSpPr>
            <a:spLocks noGrp="1"/>
          </p:cNvSpPr>
          <p:nvPr>
            <p:ph idx="1"/>
          </p:nvPr>
        </p:nvSpPr>
        <p:spPr>
          <a:xfrm>
            <a:off x="175176" y="1749028"/>
            <a:ext cx="8229600" cy="3394472"/>
          </a:xfrm>
        </p:spPr>
        <p:txBody>
          <a:bodyPr vert="horz" lIns="91440" tIns="45720" rIns="91440" bIns="45720" rtlCol="0" anchor="t">
            <a:normAutofit/>
          </a:bodyPr>
          <a:lstStyle/>
          <a:p>
            <a:pPr marL="514350" indent="-514350">
              <a:buAutoNum type="arabicPeriod"/>
            </a:pPr>
            <a:r>
              <a:rPr lang="en-US" sz="2200" b="1">
                <a:latin typeface="Open Sans"/>
                <a:ea typeface="Open Sans"/>
                <a:cs typeface="Open Sans"/>
              </a:rPr>
              <a:t>Attention</a:t>
            </a:r>
            <a:r>
              <a:rPr lang="en-US" sz="2200">
                <a:latin typeface="Open Sans"/>
                <a:ea typeface="Open Sans"/>
                <a:cs typeface="Open Sans"/>
              </a:rPr>
              <a:t> – </a:t>
            </a:r>
            <a:r>
              <a:rPr lang="en-US" sz="2200">
                <a:latin typeface="Open Sans"/>
                <a:ea typeface="Calibri"/>
                <a:cs typeface="Open Sans"/>
              </a:rPr>
              <a:t>What has</a:t>
            </a:r>
            <a:r>
              <a:rPr lang="en-US" sz="2200">
                <a:effectLst/>
                <a:latin typeface="Open Sans"/>
                <a:ea typeface="Calibri"/>
                <a:cs typeface="Open Sans"/>
              </a:rPr>
              <a:t> grabbed your attention about this individual or organization? </a:t>
            </a:r>
            <a:br>
              <a:rPr lang="en-US" sz="2200">
                <a:effectLst/>
                <a:latin typeface="Open Sans" panose="020B0606030504020204" pitchFamily="34" charset="0"/>
                <a:ea typeface="Calibri" panose="020F0502020204030204" pitchFamily="34" charset="0"/>
              </a:rPr>
            </a:br>
            <a:endParaRPr lang="en-US" sz="2200">
              <a:latin typeface="Open Sans" panose="020B0606030504020204" pitchFamily="34" charset="0"/>
              <a:ea typeface="Open Sans" panose="020B0606030504020204" pitchFamily="34" charset="0"/>
              <a:cs typeface="Open Sans" panose="020B0606030504020204" pitchFamily="34" charset="0"/>
            </a:endParaRPr>
          </a:p>
          <a:p>
            <a:pPr marL="514350" indent="-514350">
              <a:buAutoNum type="arabicPeriod"/>
            </a:pPr>
            <a:r>
              <a:rPr lang="en-US" sz="2200" b="1">
                <a:latin typeface="Open Sans"/>
                <a:ea typeface="Open Sans"/>
                <a:cs typeface="Open Sans"/>
              </a:rPr>
              <a:t>Interest </a:t>
            </a:r>
            <a:r>
              <a:rPr lang="en-US" sz="2200">
                <a:latin typeface="Open Sans"/>
                <a:ea typeface="Open Sans"/>
                <a:cs typeface="Open Sans"/>
              </a:rPr>
              <a:t>- You have made some assumptions about the person, this is where you will prove and dispel these assumptions.</a:t>
            </a:r>
            <a:br>
              <a:rPr lang="en-US" sz="2200">
                <a:latin typeface="Open Sans" panose="020B0606030504020204" pitchFamily="34" charset="0"/>
                <a:ea typeface="Open Sans" panose="020B0606030504020204" pitchFamily="34" charset="0"/>
                <a:cs typeface="Open Sans" panose="020B0606030504020204" pitchFamily="34" charset="0"/>
              </a:rPr>
            </a:br>
            <a:endParaRPr lang="en-US" sz="2200">
              <a:latin typeface="Open Sans" panose="020B0606030504020204" pitchFamily="34" charset="0"/>
              <a:ea typeface="Open Sans" panose="020B0606030504020204" pitchFamily="34" charset="0"/>
              <a:cs typeface="Open Sans" panose="020B0606030504020204" pitchFamily="34" charset="0"/>
            </a:endParaRPr>
          </a:p>
          <a:p>
            <a:pPr marL="514350" indent="-514350">
              <a:buAutoNum type="arabicPeriod"/>
            </a:pPr>
            <a:r>
              <a:rPr lang="en-US" sz="2200" b="1">
                <a:latin typeface="Open Sans"/>
                <a:ea typeface="Open Sans"/>
                <a:cs typeface="Open Sans"/>
              </a:rPr>
              <a:t>Exploration </a:t>
            </a:r>
            <a:r>
              <a:rPr lang="en-US" sz="2200">
                <a:latin typeface="Open Sans"/>
                <a:ea typeface="Open Sans"/>
                <a:cs typeface="Open Sans"/>
              </a:rPr>
              <a:t>- Asking good, open, questions to learn more about them, dig in deeper to understand what they value</a:t>
            </a:r>
          </a:p>
          <a:p>
            <a:pPr marL="0" indent="0">
              <a:buNone/>
            </a:pPr>
            <a:endParaRPr lang="en-US"/>
          </a:p>
          <a:p>
            <a:pPr marL="0" indent="0">
              <a:buNone/>
            </a:pPr>
            <a:endParaRPr lang="en-US"/>
          </a:p>
        </p:txBody>
      </p:sp>
    </p:spTree>
    <p:extLst>
      <p:ext uri="{BB962C8B-B14F-4D97-AF65-F5344CB8AC3E}">
        <p14:creationId xmlns:p14="http://schemas.microsoft.com/office/powerpoint/2010/main" val="24641786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8B0D23-BE6E-E5CF-B3E0-86ABC6B51791}"/>
              </a:ext>
            </a:extLst>
          </p:cNvPr>
          <p:cNvSpPr>
            <a:spLocks noGrp="1"/>
          </p:cNvSpPr>
          <p:nvPr>
            <p:ph type="title"/>
          </p:nvPr>
        </p:nvSpPr>
        <p:spPr>
          <a:xfrm>
            <a:off x="589230" y="535588"/>
            <a:ext cx="7401491" cy="857250"/>
          </a:xfrm>
        </p:spPr>
        <p:txBody>
          <a:bodyPr>
            <a:normAutofit fontScale="90000"/>
          </a:bodyPr>
          <a:lstStyle/>
          <a:p>
            <a:r>
              <a:rPr lang="en-US" b="1">
                <a:latin typeface="Open Sans" panose="020B0606030504020204" pitchFamily="34" charset="0"/>
                <a:ea typeface="Open Sans" panose="020B0606030504020204" pitchFamily="34" charset="0"/>
                <a:cs typeface="Open Sans" panose="020B0606030504020204" pitchFamily="34" charset="0"/>
              </a:rPr>
              <a:t>How do you have effective one-on-one conversation? </a:t>
            </a:r>
          </a:p>
        </p:txBody>
      </p:sp>
      <p:sp>
        <p:nvSpPr>
          <p:cNvPr id="3" name="Content Placeholder 2">
            <a:extLst>
              <a:ext uri="{FF2B5EF4-FFF2-40B4-BE49-F238E27FC236}">
                <a16:creationId xmlns:a16="http://schemas.microsoft.com/office/drawing/2014/main" id="{D9FF716B-0D06-1681-8608-4B9C8DBC4601}"/>
              </a:ext>
            </a:extLst>
          </p:cNvPr>
          <p:cNvSpPr>
            <a:spLocks noGrp="1"/>
          </p:cNvSpPr>
          <p:nvPr>
            <p:ph idx="1"/>
          </p:nvPr>
        </p:nvSpPr>
        <p:spPr>
          <a:xfrm>
            <a:off x="175176" y="1749028"/>
            <a:ext cx="8229600" cy="3394472"/>
          </a:xfrm>
        </p:spPr>
        <p:txBody>
          <a:bodyPr>
            <a:normAutofit lnSpcReduction="10000"/>
          </a:bodyPr>
          <a:lstStyle/>
          <a:p>
            <a:pPr marL="514350" indent="-514350">
              <a:buFont typeface="+mj-lt"/>
              <a:buAutoNum type="arabicPeriod" startAt="4"/>
            </a:pPr>
            <a:r>
              <a:rPr lang="en-US" b="1">
                <a:latin typeface="Open Sans" panose="020B0606030504020204" pitchFamily="34" charset="0"/>
                <a:ea typeface="Open Sans" panose="020B0606030504020204" pitchFamily="34" charset="0"/>
                <a:cs typeface="Open Sans" panose="020B0606030504020204" pitchFamily="34" charset="0"/>
              </a:rPr>
              <a:t>Exchange </a:t>
            </a:r>
            <a:r>
              <a:rPr lang="en-US">
                <a:latin typeface="Open Sans" panose="020B0606030504020204" pitchFamily="34" charset="0"/>
                <a:ea typeface="Open Sans" panose="020B0606030504020204" pitchFamily="34" charset="0"/>
                <a:cs typeface="Open Sans" panose="020B0606030504020204" pitchFamily="34" charset="0"/>
              </a:rPr>
              <a:t> - Once we have established shared values we can continue our exchange, what can we offer -  insight, information, opportunities? </a:t>
            </a:r>
            <a:br>
              <a:rPr lang="en-US">
                <a:latin typeface="Open Sans" panose="020B0606030504020204" pitchFamily="34" charset="0"/>
                <a:ea typeface="Open Sans" panose="020B0606030504020204" pitchFamily="34" charset="0"/>
                <a:cs typeface="Open Sans" panose="020B0606030504020204" pitchFamily="34" charset="0"/>
              </a:rPr>
            </a:br>
            <a:endParaRPr lang="en-US" b="1">
              <a:latin typeface="Open Sans" panose="020B0606030504020204" pitchFamily="34" charset="0"/>
              <a:ea typeface="Open Sans" panose="020B0606030504020204" pitchFamily="34" charset="0"/>
              <a:cs typeface="Open Sans" panose="020B0606030504020204" pitchFamily="34" charset="0"/>
            </a:endParaRPr>
          </a:p>
          <a:p>
            <a:pPr marL="514350" indent="-514350">
              <a:buAutoNum type="arabicPeriod" startAt="4"/>
            </a:pPr>
            <a:r>
              <a:rPr lang="en-US" b="1">
                <a:latin typeface="Open Sans" panose="020B0606030504020204" pitchFamily="34" charset="0"/>
                <a:ea typeface="Open Sans" panose="020B0606030504020204" pitchFamily="34" charset="0"/>
                <a:cs typeface="Open Sans" panose="020B0606030504020204" pitchFamily="34" charset="0"/>
              </a:rPr>
              <a:t>Commitment</a:t>
            </a:r>
            <a:r>
              <a:rPr lang="en-US">
                <a:latin typeface="Open Sans" panose="020B0606030504020204" pitchFamily="34" charset="0"/>
                <a:ea typeface="Open Sans" panose="020B0606030504020204" pitchFamily="34" charset="0"/>
                <a:cs typeface="Open Sans" panose="020B0606030504020204" pitchFamily="34" charset="0"/>
              </a:rPr>
              <a:t> - Make an ask, and be specific!</a:t>
            </a:r>
          </a:p>
          <a:p>
            <a:pPr marL="0" indent="0">
              <a:buNone/>
            </a:pPr>
            <a:endParaRPr lang="en-US"/>
          </a:p>
          <a:p>
            <a:pPr marL="0" indent="0">
              <a:buNone/>
            </a:pPr>
            <a:endParaRPr lang="en-US"/>
          </a:p>
        </p:txBody>
      </p:sp>
    </p:spTree>
    <p:extLst>
      <p:ext uri="{BB962C8B-B14F-4D97-AF65-F5344CB8AC3E}">
        <p14:creationId xmlns:p14="http://schemas.microsoft.com/office/powerpoint/2010/main" val="871322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8B0D23-BE6E-E5CF-B3E0-86ABC6B51791}"/>
              </a:ext>
            </a:extLst>
          </p:cNvPr>
          <p:cNvSpPr>
            <a:spLocks noGrp="1"/>
          </p:cNvSpPr>
          <p:nvPr>
            <p:ph type="title"/>
          </p:nvPr>
        </p:nvSpPr>
        <p:spPr>
          <a:xfrm>
            <a:off x="4253432" y="2143125"/>
            <a:ext cx="4604129" cy="857250"/>
          </a:xfrm>
        </p:spPr>
        <p:txBody>
          <a:bodyPr anchor="ctr">
            <a:normAutofit fontScale="90000"/>
          </a:bodyPr>
          <a:lstStyle/>
          <a:p>
            <a:r>
              <a:rPr lang="en-US" b="1">
                <a:latin typeface="Open Sans" panose="020B0606030504020204" pitchFamily="34" charset="0"/>
                <a:ea typeface="Open Sans" panose="020B0606030504020204" pitchFamily="34" charset="0"/>
                <a:cs typeface="Open Sans" panose="020B0606030504020204" pitchFamily="34" charset="0"/>
              </a:rPr>
              <a:t>Time to roleplay</a:t>
            </a:r>
          </a:p>
        </p:txBody>
      </p:sp>
      <p:pic>
        <p:nvPicPr>
          <p:cNvPr id="5" name="Picture 4" descr="A gold statuette on a stand next to a movie clapper board&#10;&#10;AI-generated content may be incorrect.">
            <a:extLst>
              <a:ext uri="{FF2B5EF4-FFF2-40B4-BE49-F238E27FC236}">
                <a16:creationId xmlns:a16="http://schemas.microsoft.com/office/drawing/2014/main" id="{8BEEBDB2-BB49-56EB-2F87-605AF2CCEA28}"/>
              </a:ext>
            </a:extLst>
          </p:cNvPr>
          <p:cNvPicPr>
            <a:picLocks noChangeAspect="1"/>
          </p:cNvPicPr>
          <p:nvPr/>
        </p:nvPicPr>
        <p:blipFill>
          <a:blip r:embed="rId3"/>
          <a:stretch>
            <a:fillRect/>
          </a:stretch>
        </p:blipFill>
        <p:spPr>
          <a:xfrm>
            <a:off x="0" y="-399007"/>
            <a:ext cx="3745735" cy="5636685"/>
          </a:xfrm>
          <a:prstGeom prst="rect">
            <a:avLst/>
          </a:prstGeom>
        </p:spPr>
      </p:pic>
      <p:sp>
        <p:nvSpPr>
          <p:cNvPr id="3" name="TextBox 2">
            <a:extLst>
              <a:ext uri="{FF2B5EF4-FFF2-40B4-BE49-F238E27FC236}">
                <a16:creationId xmlns:a16="http://schemas.microsoft.com/office/drawing/2014/main" id="{3AC9463B-7155-5EED-7E18-0D8AB94BDA6C}"/>
              </a:ext>
            </a:extLst>
          </p:cNvPr>
          <p:cNvSpPr txBox="1"/>
          <p:nvPr/>
        </p:nvSpPr>
        <p:spPr>
          <a:xfrm>
            <a:off x="3833121" y="4897279"/>
            <a:ext cx="5444749"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ea typeface="+mn-lt"/>
                <a:cs typeface="+mn-lt"/>
              </a:rPr>
              <a:t>Photo Credit: Mirko Fabian (Unsplash.com)</a:t>
            </a:r>
            <a:endParaRPr lang="en-US" sz="1000"/>
          </a:p>
        </p:txBody>
      </p:sp>
    </p:spTree>
    <p:extLst>
      <p:ext uri="{BB962C8B-B14F-4D97-AF65-F5344CB8AC3E}">
        <p14:creationId xmlns:p14="http://schemas.microsoft.com/office/powerpoint/2010/main" val="18649292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C981C6-D76A-AE8D-414A-9FC03F6BFC34}"/>
              </a:ext>
            </a:extLst>
          </p:cNvPr>
          <p:cNvSpPr>
            <a:spLocks noGrp="1"/>
          </p:cNvSpPr>
          <p:nvPr>
            <p:ph type="title"/>
          </p:nvPr>
        </p:nvSpPr>
        <p:spPr>
          <a:xfrm>
            <a:off x="0" y="0"/>
            <a:ext cx="8272745" cy="857250"/>
          </a:xfrm>
        </p:spPr>
        <p:txBody>
          <a:bodyPr>
            <a:normAutofit/>
          </a:bodyPr>
          <a:lstStyle/>
          <a:p>
            <a:r>
              <a:rPr lang="en-US" sz="3600" b="1">
                <a:latin typeface="Open Sans" panose="020B0606030504020204" pitchFamily="34" charset="0"/>
                <a:ea typeface="Open Sans" panose="020B0606030504020204" pitchFamily="34" charset="0"/>
                <a:cs typeface="Open Sans" panose="020B0606030504020204" pitchFamily="34" charset="0"/>
              </a:rPr>
              <a:t>Practice your 1:1 Conversations</a:t>
            </a:r>
            <a:endParaRPr lang="en-US" sz="3600">
              <a:latin typeface="Open Sans" panose="020B0606030504020204" pitchFamily="34" charset="0"/>
              <a:ea typeface="Open Sans" panose="020B0606030504020204" pitchFamily="34" charset="0"/>
              <a:cs typeface="Open Sans" panose="020B0606030504020204" pitchFamily="34" charset="0"/>
            </a:endParaRPr>
          </a:p>
        </p:txBody>
      </p:sp>
      <p:sp>
        <p:nvSpPr>
          <p:cNvPr id="3" name="Content Placeholder 2">
            <a:extLst>
              <a:ext uri="{FF2B5EF4-FFF2-40B4-BE49-F238E27FC236}">
                <a16:creationId xmlns:a16="http://schemas.microsoft.com/office/drawing/2014/main" id="{14DE194D-A9BC-B43E-DCAE-81236A5AEF23}"/>
              </a:ext>
            </a:extLst>
          </p:cNvPr>
          <p:cNvSpPr>
            <a:spLocks noGrp="1"/>
          </p:cNvSpPr>
          <p:nvPr>
            <p:ph idx="1"/>
          </p:nvPr>
        </p:nvSpPr>
        <p:spPr>
          <a:xfrm>
            <a:off x="0" y="965637"/>
            <a:ext cx="9140269" cy="4174547"/>
          </a:xfrm>
        </p:spPr>
        <p:txBody>
          <a:bodyPr vert="horz" lIns="91440" tIns="45720" rIns="91440" bIns="45720" rtlCol="0" anchor="t">
            <a:normAutofit fontScale="77500" lnSpcReduction="20000"/>
          </a:bodyPr>
          <a:lstStyle/>
          <a:p>
            <a:pPr marL="628650" indent="-514350">
              <a:lnSpc>
                <a:spcPct val="107000"/>
              </a:lnSpc>
              <a:spcBef>
                <a:spcPts val="0"/>
              </a:spcBef>
              <a:buFont typeface="+mj-lt"/>
              <a:buAutoNum type="arabicPeriod"/>
            </a:pPr>
            <a:r>
              <a:rPr lang="en-US" sz="2400">
                <a:effectLst/>
                <a:latin typeface="Open Sans"/>
                <a:ea typeface="Calibri"/>
                <a:cs typeface="Times New Roman"/>
              </a:rPr>
              <a:t>Roleplaying pairs: </a:t>
            </a:r>
            <a:r>
              <a:rPr lang="en-US" sz="2400">
                <a:latin typeface="Open Sans"/>
                <a:ea typeface="Calibri"/>
                <a:cs typeface="Times New Roman"/>
              </a:rPr>
              <a:t> </a:t>
            </a:r>
            <a:r>
              <a:rPr lang="en-US" sz="2400">
                <a:effectLst/>
                <a:latin typeface="Open Sans"/>
                <a:ea typeface="Calibri"/>
                <a:cs typeface="Times New Roman"/>
              </a:rPr>
              <a:t>1 RESULTS volunteer, and 1 </a:t>
            </a:r>
            <a:r>
              <a:rPr lang="en-US" sz="2400">
                <a:latin typeface="Open Sans"/>
                <a:ea typeface="Calibri"/>
                <a:cs typeface="Times New Roman"/>
              </a:rPr>
              <a:t>community member, potential partner, new advocate, family member or friend.</a:t>
            </a:r>
            <a:br>
              <a:rPr lang="en-US" sz="2400">
                <a:latin typeface="Open Sans"/>
                <a:ea typeface="Calibri"/>
                <a:cs typeface="Times New Roman"/>
              </a:rPr>
            </a:br>
            <a:endParaRPr lang="en-US"/>
          </a:p>
          <a:p>
            <a:pPr marL="628650" indent="-514350">
              <a:lnSpc>
                <a:spcPct val="107000"/>
              </a:lnSpc>
              <a:spcBef>
                <a:spcPts val="0"/>
              </a:spcBef>
              <a:buAutoNum type="arabicPeriod"/>
            </a:pPr>
            <a:r>
              <a:rPr lang="en-US" sz="2400">
                <a:effectLst/>
                <a:latin typeface="Open Sans"/>
                <a:ea typeface="Calibri"/>
                <a:cs typeface="Times New Roman"/>
              </a:rPr>
              <a:t>Try to have </a:t>
            </a:r>
            <a:r>
              <a:rPr lang="en-US" sz="2400">
                <a:latin typeface="Open Sans"/>
                <a:ea typeface="Calibri"/>
                <a:cs typeface="Times New Roman"/>
              </a:rPr>
              <a:t>your one-on-one conversation outlined</a:t>
            </a:r>
            <a:r>
              <a:rPr lang="en-US" sz="2400">
                <a:effectLst/>
                <a:latin typeface="Open Sans"/>
                <a:ea typeface="Calibri"/>
                <a:cs typeface="Times New Roman"/>
              </a:rPr>
              <a:t> with the 5 </a:t>
            </a:r>
            <a:r>
              <a:rPr lang="en-US" sz="2400">
                <a:latin typeface="Open Sans"/>
                <a:ea typeface="Calibri"/>
                <a:cs typeface="Times New Roman"/>
              </a:rPr>
              <a:t>steps: Attention, Interest, Exploration, Exchange, &amp; Commitment.</a:t>
            </a:r>
            <a:br>
              <a:rPr lang="en-US" sz="2400">
                <a:latin typeface="Open Sans"/>
                <a:ea typeface="Calibri"/>
                <a:cs typeface="Times New Roman"/>
              </a:rPr>
            </a:br>
            <a:endParaRPr lang="en-US">
              <a:latin typeface="Calibri"/>
              <a:ea typeface="Calibri"/>
              <a:cs typeface="Calibri"/>
            </a:endParaRPr>
          </a:p>
          <a:p>
            <a:pPr marL="628650" indent="-514350">
              <a:lnSpc>
                <a:spcPct val="107000"/>
              </a:lnSpc>
              <a:spcBef>
                <a:spcPts val="0"/>
              </a:spcBef>
              <a:buAutoNum type="arabicPeriod"/>
            </a:pPr>
            <a:r>
              <a:rPr lang="en-US" sz="2400">
                <a:latin typeface="Open Sans"/>
                <a:ea typeface="Calibri"/>
                <a:cs typeface="Times New Roman"/>
              </a:rPr>
              <a:t>We will do 2 rounds, please keep</a:t>
            </a:r>
            <a:r>
              <a:rPr lang="en-US" sz="2400">
                <a:effectLst/>
                <a:latin typeface="Open Sans"/>
                <a:ea typeface="Calibri"/>
                <a:cs typeface="Times New Roman"/>
              </a:rPr>
              <a:t> to about </a:t>
            </a:r>
            <a:r>
              <a:rPr lang="en-US" sz="2400">
                <a:latin typeface="Open Sans"/>
                <a:ea typeface="Calibri"/>
                <a:cs typeface="Times New Roman"/>
              </a:rPr>
              <a:t>3 - 5</a:t>
            </a:r>
            <a:r>
              <a:rPr lang="en-US" sz="2400">
                <a:effectLst/>
                <a:latin typeface="Open Sans"/>
                <a:ea typeface="Calibri"/>
                <a:cs typeface="Times New Roman"/>
              </a:rPr>
              <a:t> mins, then switch roles.</a:t>
            </a:r>
            <a:r>
              <a:rPr lang="en-US" sz="2400">
                <a:latin typeface="Open Sans"/>
                <a:ea typeface="Calibri"/>
                <a:cs typeface="Times New Roman"/>
              </a:rPr>
              <a:t> </a:t>
            </a:r>
            <a:br>
              <a:rPr lang="en-US" sz="2400">
                <a:latin typeface="Open Sans"/>
                <a:ea typeface="Calibri"/>
                <a:cs typeface="Times New Roman"/>
              </a:rPr>
            </a:br>
            <a:endParaRPr lang="en-US" sz="2400">
              <a:latin typeface="Open Sans"/>
              <a:ea typeface="Calibri"/>
              <a:cs typeface="Times New Roman"/>
            </a:endParaRPr>
          </a:p>
          <a:p>
            <a:pPr marL="628650" indent="-514350">
              <a:lnSpc>
                <a:spcPct val="107000"/>
              </a:lnSpc>
              <a:spcBef>
                <a:spcPts val="0"/>
              </a:spcBef>
              <a:spcAft>
                <a:spcPts val="800"/>
              </a:spcAft>
              <a:buFont typeface="+mj-lt"/>
              <a:buAutoNum type="arabicPeriod"/>
            </a:pPr>
            <a:r>
              <a:rPr lang="en-US" sz="2400" i="1">
                <a:effectLst/>
                <a:latin typeface="Open Sans"/>
                <a:ea typeface="Calibri"/>
                <a:cs typeface="Times New Roman"/>
              </a:rPr>
              <a:t>Don’t always say yes immediately</a:t>
            </a:r>
            <a:r>
              <a:rPr lang="en-US" sz="2400">
                <a:effectLst/>
                <a:latin typeface="Open Sans"/>
                <a:ea typeface="Calibri"/>
                <a:cs typeface="Times New Roman"/>
              </a:rPr>
              <a:t>, think about some responses you’ve received </a:t>
            </a:r>
            <a:r>
              <a:rPr lang="en-US" sz="2400">
                <a:latin typeface="Open Sans"/>
                <a:ea typeface="Calibri"/>
                <a:cs typeface="Times New Roman"/>
              </a:rPr>
              <a:t>in prior one-on-one conversations.</a:t>
            </a:r>
            <a:r>
              <a:rPr lang="en-US" sz="2400">
                <a:effectLst/>
                <a:latin typeface="Open Sans"/>
                <a:ea typeface="Calibri"/>
                <a:cs typeface="Times New Roman"/>
              </a:rPr>
              <a:t> </a:t>
            </a:r>
            <a:br>
              <a:rPr lang="en-US" sz="2400">
                <a:latin typeface="Open Sans"/>
                <a:ea typeface="Calibri"/>
                <a:cs typeface="Times New Roman"/>
              </a:rPr>
            </a:br>
            <a:endParaRPr lang="en-US" sz="2400">
              <a:effectLst/>
              <a:latin typeface="Open Sans"/>
              <a:ea typeface="Calibri"/>
              <a:cs typeface="Times New Roman"/>
            </a:endParaRPr>
          </a:p>
          <a:p>
            <a:pPr marL="628650" indent="-514350">
              <a:lnSpc>
                <a:spcPct val="107000"/>
              </a:lnSpc>
              <a:spcBef>
                <a:spcPts val="0"/>
              </a:spcBef>
              <a:spcAft>
                <a:spcPts val="800"/>
              </a:spcAft>
              <a:buAutoNum type="arabicPeriod"/>
            </a:pPr>
            <a:r>
              <a:rPr lang="en-US" sz="2400">
                <a:latin typeface="Open Sans"/>
                <a:ea typeface="Open Sans"/>
                <a:cs typeface="Open Sans"/>
              </a:rPr>
              <a:t>Then take a few minutes to debrief and be ready to share with the group when</a:t>
            </a:r>
            <a:r>
              <a:rPr lang="en-US" sz="2400">
                <a:effectLst/>
                <a:latin typeface="Open Sans"/>
                <a:ea typeface="Calibri"/>
                <a:cs typeface="Times New Roman"/>
              </a:rPr>
              <a:t> we return to the main room! </a:t>
            </a:r>
          </a:p>
          <a:p>
            <a:pPr marL="628650" lvl="1" indent="0">
              <a:spcBef>
                <a:spcPts val="0"/>
              </a:spcBef>
              <a:buNone/>
            </a:pPr>
            <a:endParaRPr lang="en" sz="2400" b="1" i="1">
              <a:latin typeface="Open Sans" panose="020B0606030504020204" pitchFamily="34" charset="0"/>
              <a:ea typeface="Open Sans" panose="020B0606030504020204" pitchFamily="34" charset="0"/>
              <a:cs typeface="Open Sans" panose="020B0606030504020204" pitchFamily="34" charset="0"/>
            </a:endParaRPr>
          </a:p>
          <a:p>
            <a:pPr marL="514350" indent="-514350">
              <a:buAutoNum type="arabicPeriod"/>
            </a:pPr>
            <a:endParaRPr lang="en-US" sz="2400">
              <a:latin typeface="Open Sans"/>
              <a:ea typeface="Open Sans"/>
              <a:cs typeface="Open Sans"/>
            </a:endParaRPr>
          </a:p>
        </p:txBody>
      </p:sp>
    </p:spTree>
    <p:extLst>
      <p:ext uri="{BB962C8B-B14F-4D97-AF65-F5344CB8AC3E}">
        <p14:creationId xmlns:p14="http://schemas.microsoft.com/office/powerpoint/2010/main" val="33330556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8B0D23-BE6E-E5CF-B3E0-86ABC6B51791}"/>
              </a:ext>
            </a:extLst>
          </p:cNvPr>
          <p:cNvSpPr>
            <a:spLocks noGrp="1"/>
          </p:cNvSpPr>
          <p:nvPr>
            <p:ph type="title"/>
          </p:nvPr>
        </p:nvSpPr>
        <p:spPr/>
        <p:txBody>
          <a:bodyPr/>
          <a:lstStyle/>
          <a:p>
            <a:r>
              <a:rPr lang="en-US" b="1">
                <a:latin typeface="Open Sans" panose="020B0606030504020204" pitchFamily="34" charset="0"/>
                <a:ea typeface="Open Sans" panose="020B0606030504020204" pitchFamily="34" charset="0"/>
                <a:cs typeface="Open Sans" panose="020B0606030504020204" pitchFamily="34" charset="0"/>
              </a:rPr>
              <a:t>Time to breakout!</a:t>
            </a:r>
          </a:p>
        </p:txBody>
      </p:sp>
      <p:pic>
        <p:nvPicPr>
          <p:cNvPr id="4" name="Graphic 4" descr="Alarm clock with solid fill">
            <a:extLst>
              <a:ext uri="{FF2B5EF4-FFF2-40B4-BE49-F238E27FC236}">
                <a16:creationId xmlns:a16="http://schemas.microsoft.com/office/drawing/2014/main" id="{59F3A559-A87B-4E57-E677-4B63C12344C3}"/>
              </a:ext>
            </a:extLst>
          </p:cNvPr>
          <p:cNvPicPr>
            <a:picLocks noGrp="1" noChangeAspect="1"/>
          </p:cNvPicPr>
          <p:nvPr>
            <p:ph idx="1"/>
          </p:nvPr>
        </p:nvPicPr>
        <p:blipFill>
          <a:blip r:embed="rId3">
            <a:extLst>
              <a:ext uri="{96DAC541-7B7A-43D3-8B79-37D633B846F1}">
                <asvg:svgBlip xmlns:asvg="http://schemas.microsoft.com/office/drawing/2016/SVG/main" r:embed="rId4"/>
              </a:ext>
            </a:extLst>
          </a:blip>
          <a:stretch>
            <a:fillRect/>
          </a:stretch>
        </p:blipFill>
        <p:spPr>
          <a:xfrm>
            <a:off x="2504306" y="1010703"/>
            <a:ext cx="3307277" cy="3282064"/>
          </a:xfrm>
        </p:spPr>
      </p:pic>
      <p:sp>
        <p:nvSpPr>
          <p:cNvPr id="3" name="Title 1">
            <a:extLst>
              <a:ext uri="{FF2B5EF4-FFF2-40B4-BE49-F238E27FC236}">
                <a16:creationId xmlns:a16="http://schemas.microsoft.com/office/drawing/2014/main" id="{BA8B0D23-BE6E-E5CF-B3E0-86ABC6B51791}"/>
              </a:ext>
            </a:extLst>
          </p:cNvPr>
          <p:cNvSpPr txBox="1">
            <a:spLocks/>
          </p:cNvSpPr>
          <p:nvPr/>
        </p:nvSpPr>
        <p:spPr>
          <a:xfrm>
            <a:off x="0" y="4240240"/>
            <a:ext cx="8984512" cy="857250"/>
          </a:xfrm>
          <a:prstGeom prst="rect">
            <a:avLst/>
          </a:prstGeom>
        </p:spPr>
        <p:txBody>
          <a:bodyPr vert="horz" lIns="91440" tIns="45720" rIns="91440" bIns="45720" rtlCol="0" anchor="ctr">
            <a:normAutofit fontScale="97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a:latin typeface="Open Sans" panose="020B0606030504020204" pitchFamily="34" charset="0"/>
                <a:ea typeface="Open Sans" panose="020B0606030504020204" pitchFamily="34" charset="0"/>
                <a:cs typeface="Open Sans" panose="020B0606030504020204" pitchFamily="34" charset="0"/>
              </a:rPr>
              <a:t>Practice your 1:1 conversations!</a:t>
            </a:r>
          </a:p>
        </p:txBody>
      </p:sp>
    </p:spTree>
    <p:extLst>
      <p:ext uri="{BB962C8B-B14F-4D97-AF65-F5344CB8AC3E}">
        <p14:creationId xmlns:p14="http://schemas.microsoft.com/office/powerpoint/2010/main" val="42872149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D13893-1A3B-BBA1-7D1F-8B700169300E}"/>
            </a:ext>
          </a:extLst>
        </p:cNvPr>
        <p:cNvGrpSpPr/>
        <p:nvPr/>
      </p:nvGrpSpPr>
      <p:grpSpPr>
        <a:xfrm>
          <a:off x="0" y="0"/>
          <a:ext cx="0" cy="0"/>
          <a:chOff x="0" y="0"/>
          <a:chExt cx="0" cy="0"/>
        </a:xfrm>
      </p:grpSpPr>
      <p:sp>
        <p:nvSpPr>
          <p:cNvPr id="12" name="Title 1">
            <a:extLst>
              <a:ext uri="{FF2B5EF4-FFF2-40B4-BE49-F238E27FC236}">
                <a16:creationId xmlns:a16="http://schemas.microsoft.com/office/drawing/2014/main" id="{6ABFEC78-1543-9224-27F8-7A9A23BB5E2D}"/>
              </a:ext>
            </a:extLst>
          </p:cNvPr>
          <p:cNvSpPr>
            <a:spLocks noGrp="1"/>
          </p:cNvSpPr>
          <p:nvPr>
            <p:ph type="title"/>
          </p:nvPr>
        </p:nvSpPr>
        <p:spPr>
          <a:xfrm>
            <a:off x="457200" y="205979"/>
            <a:ext cx="7401491" cy="857250"/>
          </a:xfrm>
        </p:spPr>
        <p:txBody>
          <a:bodyPr anchor="ctr">
            <a:normAutofit fontScale="90000"/>
          </a:bodyPr>
          <a:lstStyle/>
          <a:p>
            <a:pPr>
              <a:lnSpc>
                <a:spcPct val="90000"/>
              </a:lnSpc>
            </a:pPr>
            <a:r>
              <a:rPr lang="en-US" sz="2400" b="1"/>
              <a:t>Need additional support outreach &amp; community engagement? </a:t>
            </a:r>
            <a:br>
              <a:rPr lang="en-US" sz="2400" b="1"/>
            </a:br>
            <a:r>
              <a:rPr lang="en-US" sz="2400" b="1"/>
              <a:t>Contact us!</a:t>
            </a:r>
          </a:p>
        </p:txBody>
      </p:sp>
      <p:pic>
        <p:nvPicPr>
          <p:cNvPr id="5" name="Content Placeholder 4" descr="A person smiling at the camera&#10;&#10;AI-generated content may be incorrect.">
            <a:extLst>
              <a:ext uri="{FF2B5EF4-FFF2-40B4-BE49-F238E27FC236}">
                <a16:creationId xmlns:a16="http://schemas.microsoft.com/office/drawing/2014/main" id="{62FDACE7-B177-A3A5-1246-1AA5FD624232}"/>
              </a:ext>
            </a:extLst>
          </p:cNvPr>
          <p:cNvPicPr>
            <a:picLocks noGrp="1" noChangeAspect="1"/>
          </p:cNvPicPr>
          <p:nvPr>
            <p:ph sz="half" idx="1"/>
          </p:nvPr>
        </p:nvPicPr>
        <p:blipFill>
          <a:blip r:embed="rId3"/>
          <a:srcRect l="15814" t="11592" r="16343" b="-3"/>
          <a:stretch/>
        </p:blipFill>
        <p:spPr>
          <a:xfrm>
            <a:off x="1411754" y="1468194"/>
            <a:ext cx="2316940" cy="2015411"/>
          </a:xfrm>
          <a:noFill/>
        </p:spPr>
      </p:pic>
      <p:sp>
        <p:nvSpPr>
          <p:cNvPr id="17" name="Content Placeholder 2">
            <a:extLst>
              <a:ext uri="{FF2B5EF4-FFF2-40B4-BE49-F238E27FC236}">
                <a16:creationId xmlns:a16="http://schemas.microsoft.com/office/drawing/2014/main" id="{465C7D81-3ED9-43FF-5CFD-2719C7C28FF4}"/>
              </a:ext>
            </a:extLst>
          </p:cNvPr>
          <p:cNvSpPr>
            <a:spLocks noGrp="1"/>
          </p:cNvSpPr>
          <p:nvPr>
            <p:ph sz="half" idx="2"/>
          </p:nvPr>
        </p:nvSpPr>
        <p:spPr>
          <a:xfrm>
            <a:off x="5276756" y="3600500"/>
            <a:ext cx="4038600" cy="3394472"/>
          </a:xfrm>
        </p:spPr>
        <p:txBody>
          <a:bodyPr>
            <a:normAutofit/>
          </a:bodyPr>
          <a:lstStyle/>
          <a:p>
            <a:pPr marL="0" indent="0">
              <a:buNone/>
            </a:pPr>
            <a:r>
              <a:rPr lang="en-US" sz="2000"/>
              <a:t>Errolyn Gray</a:t>
            </a:r>
            <a:br>
              <a:rPr lang="en-US" sz="2000"/>
            </a:br>
            <a:r>
              <a:rPr lang="en-US" sz="2000"/>
              <a:t>RESULTS Grassroots Team</a:t>
            </a:r>
          </a:p>
          <a:p>
            <a:pPr marL="0" indent="0">
              <a:buNone/>
            </a:pPr>
            <a:r>
              <a:rPr lang="en-US" sz="2000">
                <a:solidFill>
                  <a:srgbClr val="00B0F0"/>
                </a:solidFill>
                <a:hlinkClick r:id="rId4">
                  <a:extLst>
                    <a:ext uri="{A12FA001-AC4F-418D-AE19-62706E023703}">
                      <ahyp:hlinkClr xmlns:ahyp="http://schemas.microsoft.com/office/drawing/2018/hyperlinkcolor" val="tx"/>
                    </a:ext>
                  </a:extLst>
                </a:hlinkClick>
              </a:rPr>
              <a:t>egray@results.org</a:t>
            </a:r>
            <a:r>
              <a:rPr lang="en-US" sz="2000">
                <a:solidFill>
                  <a:srgbClr val="00B0F0"/>
                </a:solidFill>
              </a:rPr>
              <a:t> </a:t>
            </a:r>
          </a:p>
          <a:p>
            <a:endParaRPr lang="en-US" sz="2000"/>
          </a:p>
        </p:txBody>
      </p:sp>
      <p:sp>
        <p:nvSpPr>
          <p:cNvPr id="2" name="Content Placeholder 2">
            <a:extLst>
              <a:ext uri="{FF2B5EF4-FFF2-40B4-BE49-F238E27FC236}">
                <a16:creationId xmlns:a16="http://schemas.microsoft.com/office/drawing/2014/main" id="{C8E0743E-468E-1F41-E6D6-44C9FD636DED}"/>
              </a:ext>
            </a:extLst>
          </p:cNvPr>
          <p:cNvSpPr txBox="1">
            <a:spLocks/>
          </p:cNvSpPr>
          <p:nvPr/>
        </p:nvSpPr>
        <p:spPr>
          <a:xfrm>
            <a:off x="1327533" y="3191209"/>
            <a:ext cx="4038600" cy="3394472"/>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2800" kern="1200">
                <a:solidFill>
                  <a:schemeClr val="tx1"/>
                </a:solidFill>
                <a:latin typeface="+mn-lt"/>
                <a:ea typeface="+mn-ea"/>
                <a:cs typeface="+mn-cs"/>
              </a:defRPr>
            </a:lvl1pPr>
            <a:lvl2pPr marL="742950" indent="-285750" algn="l" defTabSz="457200" rtl="0" eaLnBrk="1" latinLnBrk="0" hangingPunct="1">
              <a:spcBef>
                <a:spcPct val="20000"/>
              </a:spcBef>
              <a:buFont typeface="Courier New"/>
              <a:buChar char="o"/>
              <a:defRPr sz="2400" kern="1200">
                <a:solidFill>
                  <a:schemeClr val="tx1"/>
                </a:solidFill>
                <a:latin typeface="+mn-lt"/>
                <a:ea typeface="+mn-ea"/>
                <a:cs typeface="+mn-cs"/>
              </a:defRPr>
            </a:lvl2pPr>
            <a:lvl3pPr marL="1143000" indent="-228600" algn="l" defTabSz="457200" rtl="0" eaLnBrk="1" latinLnBrk="0" hangingPunct="1">
              <a:spcBef>
                <a:spcPct val="20000"/>
              </a:spcBef>
              <a:buFont typeface="Wingdings" charset="2"/>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800" kern="1200">
                <a:solidFill>
                  <a:schemeClr val="tx1"/>
                </a:solidFill>
                <a:latin typeface="+mn-lt"/>
                <a:ea typeface="+mn-ea"/>
                <a:cs typeface="+mn-cs"/>
              </a:defRPr>
            </a:lvl4pPr>
            <a:lvl5pPr marL="2057400" indent="-228600" algn="l" defTabSz="457200" rtl="0" eaLnBrk="1" latinLnBrk="0" hangingPunct="1">
              <a:spcBef>
                <a:spcPct val="20000"/>
              </a:spcBef>
              <a:buFont typeface="Courier New"/>
              <a:buChar char="o"/>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pPr marL="0" indent="0">
              <a:buFont typeface="Arial"/>
              <a:buNone/>
            </a:pPr>
            <a:br>
              <a:rPr lang="en-US"/>
            </a:br>
            <a:r>
              <a:rPr lang="en-US" sz="2000"/>
              <a:t>Karyne Bury</a:t>
            </a:r>
            <a:br>
              <a:rPr lang="en-US" sz="2000"/>
            </a:br>
            <a:r>
              <a:rPr lang="en-US" sz="2000"/>
              <a:t>RESULTS Grassroots Team</a:t>
            </a:r>
          </a:p>
          <a:p>
            <a:pPr marL="0" indent="0">
              <a:buFont typeface="Arial"/>
              <a:buNone/>
            </a:pPr>
            <a:r>
              <a:rPr lang="en-US" sz="2000">
                <a:solidFill>
                  <a:srgbClr val="00B0F0"/>
                </a:solidFill>
                <a:hlinkClick r:id="rId5">
                  <a:extLst>
                    <a:ext uri="{A12FA001-AC4F-418D-AE19-62706E023703}">
                      <ahyp:hlinkClr xmlns:ahyp="http://schemas.microsoft.com/office/drawing/2018/hyperlinkcolor" val="tx"/>
                    </a:ext>
                  </a:extLst>
                </a:hlinkClick>
              </a:rPr>
              <a:t>kbury@results.org</a:t>
            </a:r>
            <a:r>
              <a:rPr lang="en-US" sz="2000">
                <a:solidFill>
                  <a:srgbClr val="00B0F0"/>
                </a:solidFill>
              </a:rPr>
              <a:t>  </a:t>
            </a:r>
          </a:p>
          <a:p>
            <a:endParaRPr lang="en-US"/>
          </a:p>
        </p:txBody>
      </p:sp>
      <p:pic>
        <p:nvPicPr>
          <p:cNvPr id="4" name="Picture 3">
            <a:extLst>
              <a:ext uri="{FF2B5EF4-FFF2-40B4-BE49-F238E27FC236}">
                <a16:creationId xmlns:a16="http://schemas.microsoft.com/office/drawing/2014/main" id="{63235E33-A644-44DD-ABEA-7953C4162B89}"/>
              </a:ext>
            </a:extLst>
          </p:cNvPr>
          <p:cNvPicPr>
            <a:picLocks noChangeAspect="1"/>
          </p:cNvPicPr>
          <p:nvPr/>
        </p:nvPicPr>
        <p:blipFill>
          <a:blip r:embed="rId6"/>
          <a:stretch>
            <a:fillRect/>
          </a:stretch>
        </p:blipFill>
        <p:spPr>
          <a:xfrm>
            <a:off x="5366133" y="1468194"/>
            <a:ext cx="1986517" cy="2015411"/>
          </a:xfrm>
          <a:prstGeom prst="rect">
            <a:avLst/>
          </a:prstGeom>
        </p:spPr>
      </p:pic>
    </p:spTree>
    <p:extLst>
      <p:ext uri="{BB962C8B-B14F-4D97-AF65-F5344CB8AC3E}">
        <p14:creationId xmlns:p14="http://schemas.microsoft.com/office/powerpoint/2010/main" val="12312415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7FBA34-5B01-E1D4-93B5-91A51E34A2D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BB006FE-CDD7-C258-85A3-2822842A29F3}"/>
              </a:ext>
            </a:extLst>
          </p:cNvPr>
          <p:cNvSpPr>
            <a:spLocks noGrp="1"/>
          </p:cNvSpPr>
          <p:nvPr>
            <p:ph type="title"/>
          </p:nvPr>
        </p:nvSpPr>
        <p:spPr>
          <a:xfrm>
            <a:off x="457200" y="1102"/>
            <a:ext cx="7401491" cy="857250"/>
          </a:xfrm>
        </p:spPr>
        <p:txBody>
          <a:bodyPr>
            <a:normAutofit/>
          </a:bodyPr>
          <a:lstStyle/>
          <a:p>
            <a:pPr algn="l"/>
            <a:r>
              <a:rPr lang="en-US" b="1">
                <a:latin typeface="Calibri"/>
                <a:ea typeface="Open Sans"/>
                <a:cs typeface="Open Sans"/>
              </a:rPr>
              <a:t>Summer Outreach Resources:</a:t>
            </a:r>
          </a:p>
        </p:txBody>
      </p:sp>
      <p:sp>
        <p:nvSpPr>
          <p:cNvPr id="3" name="Content Placeholder 2">
            <a:extLst>
              <a:ext uri="{FF2B5EF4-FFF2-40B4-BE49-F238E27FC236}">
                <a16:creationId xmlns:a16="http://schemas.microsoft.com/office/drawing/2014/main" id="{CADCB059-D939-1836-8142-74049A2BD6D6}"/>
              </a:ext>
            </a:extLst>
          </p:cNvPr>
          <p:cNvSpPr>
            <a:spLocks noGrp="1" noRot="1" noMove="1" noResize="1" noEditPoints="1" noAdjustHandles="1" noChangeArrowheads="1" noChangeShapeType="1"/>
          </p:cNvSpPr>
          <p:nvPr>
            <p:ph idx="1"/>
          </p:nvPr>
        </p:nvSpPr>
        <p:spPr>
          <a:xfrm>
            <a:off x="191386" y="683141"/>
            <a:ext cx="8952614" cy="4254380"/>
          </a:xfrm>
        </p:spPr>
        <p:txBody>
          <a:bodyPr vert="horz" lIns="91440" tIns="45720" rIns="91440" bIns="45720" rtlCol="0" anchor="t">
            <a:normAutofit/>
          </a:bodyPr>
          <a:lstStyle/>
          <a:p>
            <a:pPr fontAlgn="base">
              <a:buFont typeface="Arial" panose="020B0604020202020204" pitchFamily="34" charset="0"/>
              <a:buChar char="•"/>
            </a:pPr>
            <a:r>
              <a:rPr lang="en-US" sz="2800">
                <a:solidFill>
                  <a:srgbClr val="0070C0"/>
                </a:solidFill>
                <a:latin typeface="Open Sans"/>
                <a:ea typeface="Open Sans"/>
                <a:cs typeface="Open Sans"/>
                <a:hlinkClick r:id="rId3">
                  <a:extLst>
                    <a:ext uri="{A12FA001-AC4F-418D-AE19-62706E023703}">
                      <ahyp:hlinkClr xmlns:ahyp="http://schemas.microsoft.com/office/drawing/2018/hyperlinkcolor" val="tx"/>
                    </a:ext>
                  </a:extLst>
                </a:hlinkClick>
              </a:rPr>
              <a:t>Summer Action Matters Campaign Guide</a:t>
            </a:r>
            <a:r>
              <a:rPr lang="en-US" sz="2800">
                <a:solidFill>
                  <a:srgbClr val="0070C0"/>
                </a:solidFill>
                <a:latin typeface="Open Sans"/>
                <a:ea typeface="Open Sans"/>
                <a:cs typeface="Open Sans"/>
              </a:rPr>
              <a:t> </a:t>
            </a:r>
            <a:endParaRPr lang="en-US"/>
          </a:p>
          <a:p>
            <a:pPr fontAlgn="base">
              <a:buFont typeface="Arial" panose="020B0604020202020204" pitchFamily="34" charset="0"/>
              <a:buChar char="•"/>
            </a:pPr>
            <a:r>
              <a:rPr lang="en-US" sz="2800">
                <a:solidFill>
                  <a:srgbClr val="0070C0"/>
                </a:solidFill>
                <a:latin typeface="Open Sans"/>
                <a:ea typeface="Open Sans"/>
                <a:cs typeface="Open Sans"/>
                <a:hlinkClick r:id="rId4">
                  <a:extLst>
                    <a:ext uri="{A12FA001-AC4F-418D-AE19-62706E023703}">
                      <ahyp:hlinkClr xmlns:ahyp="http://schemas.microsoft.com/office/drawing/2018/hyperlinkcolor" val="tx"/>
                    </a:ext>
                  </a:extLst>
                </a:hlinkClick>
              </a:rPr>
              <a:t>Summer 2025 Action Sheet: Action Matters</a:t>
            </a:r>
            <a:r>
              <a:rPr lang="en-US" sz="2800">
                <a:solidFill>
                  <a:srgbClr val="0070C0"/>
                </a:solidFill>
                <a:latin typeface="Open Sans"/>
                <a:ea typeface="Open Sans"/>
                <a:cs typeface="Open Sans"/>
              </a:rPr>
              <a:t> </a:t>
            </a:r>
          </a:p>
          <a:p>
            <a:pPr fontAlgn="base">
              <a:buFont typeface="Arial" panose="020B0604020202020204" pitchFamily="34" charset="0"/>
              <a:buChar char="•"/>
            </a:pPr>
            <a:r>
              <a:rPr lang="en-US" sz="2800">
                <a:solidFill>
                  <a:srgbClr val="0070C0"/>
                </a:solidFill>
                <a:latin typeface="Open Sans" panose="020B0606030504020204" pitchFamily="34" charset="0"/>
                <a:ea typeface="Open Sans" panose="020B0606030504020204" pitchFamily="34" charset="0"/>
                <a:cs typeface="Open Sans" panose="020B0606030504020204" pitchFamily="34" charset="0"/>
                <a:hlinkClick r:id="rId5">
                  <a:extLst>
                    <a:ext uri="{A12FA001-AC4F-418D-AE19-62706E023703}">
                      <ahyp:hlinkClr xmlns:ahyp="http://schemas.microsoft.com/office/drawing/2018/hyperlinkcolor" val="tx"/>
                    </a:ext>
                  </a:extLst>
                </a:hlinkClick>
              </a:rPr>
              <a:t>Community &amp; Partnership Mapping Tool</a:t>
            </a:r>
            <a:endParaRPr lang="en-US" sz="2800">
              <a:solidFill>
                <a:srgbClr val="0070C0"/>
              </a:solidFill>
              <a:latin typeface="Open Sans" panose="020B0606030504020204" pitchFamily="34" charset="0"/>
              <a:ea typeface="Open Sans" panose="020B0606030504020204" pitchFamily="34" charset="0"/>
              <a:cs typeface="Open Sans" panose="020B0606030504020204" pitchFamily="34" charset="0"/>
            </a:endParaRPr>
          </a:p>
          <a:p>
            <a:pPr fontAlgn="base">
              <a:buFont typeface="Arial" panose="020B0604020202020204" pitchFamily="34" charset="0"/>
              <a:buChar char="•"/>
            </a:pPr>
            <a:r>
              <a:rPr lang="en-US" sz="2800">
                <a:solidFill>
                  <a:srgbClr val="0070C0"/>
                </a:solidFill>
                <a:latin typeface="Open Sans" panose="020B0606030504020204" pitchFamily="34" charset="0"/>
                <a:ea typeface="Open Sans" panose="020B0606030504020204" pitchFamily="34" charset="0"/>
                <a:cs typeface="Open Sans" panose="020B0606030504020204" pitchFamily="34" charset="0"/>
                <a:hlinkClick r:id="rId6">
                  <a:extLst>
                    <a:ext uri="{A12FA001-AC4F-418D-AE19-62706E023703}">
                      <ahyp:hlinkClr xmlns:ahyp="http://schemas.microsoft.com/office/drawing/2018/hyperlinkcolor" val="tx"/>
                    </a:ext>
                  </a:extLst>
                </a:hlinkClick>
              </a:rPr>
              <a:t>One-on-one new advocate meeting</a:t>
            </a:r>
            <a:endParaRPr lang="en-US" sz="2800">
              <a:solidFill>
                <a:srgbClr val="0070C0"/>
              </a:solidFill>
              <a:latin typeface="Open Sans" panose="020B0606030504020204" pitchFamily="34" charset="0"/>
              <a:ea typeface="Open Sans" panose="020B0606030504020204" pitchFamily="34" charset="0"/>
              <a:cs typeface="Open Sans" panose="020B0606030504020204" pitchFamily="34" charset="0"/>
            </a:endParaRPr>
          </a:p>
          <a:p>
            <a:pPr>
              <a:buFont typeface="Arial" panose="020B0604020202020204" pitchFamily="34" charset="0"/>
              <a:buChar char="•"/>
            </a:pPr>
            <a:r>
              <a:rPr lang="en-US" sz="2800">
                <a:solidFill>
                  <a:srgbClr val="0070C0"/>
                </a:solidFill>
                <a:latin typeface="Open Sans" panose="020B0606030504020204" pitchFamily="34" charset="0"/>
                <a:ea typeface="Open Sans" panose="020B0606030504020204" pitchFamily="34" charset="0"/>
                <a:cs typeface="Open Sans" panose="020B0606030504020204" pitchFamily="34" charset="0"/>
                <a:hlinkClick r:id="rId7">
                  <a:extLst>
                    <a:ext uri="{A12FA001-AC4F-418D-AE19-62706E023703}">
                      <ahyp:hlinkClr xmlns:ahyp="http://schemas.microsoft.com/office/drawing/2018/hyperlinkcolor" val="tx"/>
                    </a:ext>
                  </a:extLst>
                </a:hlinkClick>
              </a:rPr>
              <a:t>Warm leads communication templates</a:t>
            </a:r>
            <a:endParaRPr lang="en-US" sz="2800">
              <a:solidFill>
                <a:srgbClr val="0070C0"/>
              </a:solidFill>
              <a:latin typeface="Open Sans" panose="020B0606030504020204" pitchFamily="34" charset="0"/>
              <a:ea typeface="Open Sans" panose="020B0606030504020204" pitchFamily="34" charset="0"/>
              <a:cs typeface="Open Sans" panose="020B0606030504020204" pitchFamily="34" charset="0"/>
            </a:endParaRPr>
          </a:p>
          <a:p>
            <a:pPr fontAlgn="base">
              <a:buFont typeface="Arial" panose="020B0604020202020204" pitchFamily="34" charset="0"/>
              <a:buChar char="•"/>
            </a:pPr>
            <a:r>
              <a:rPr lang="en-US" sz="2800">
                <a:solidFill>
                  <a:srgbClr val="0070C0"/>
                </a:solidFill>
                <a:latin typeface="Open Sans" panose="020B0606030504020204" pitchFamily="34" charset="0"/>
                <a:ea typeface="Open Sans" panose="020B0606030504020204" pitchFamily="34" charset="0"/>
                <a:cs typeface="Open Sans" panose="020B0606030504020204" pitchFamily="34" charset="0"/>
                <a:hlinkClick r:id="rId8">
                  <a:extLst>
                    <a:ext uri="{A12FA001-AC4F-418D-AE19-62706E023703}">
                      <ahyp:hlinkClr xmlns:ahyp="http://schemas.microsoft.com/office/drawing/2018/hyperlinkcolor" val="tx"/>
                    </a:ext>
                  </a:extLst>
                </a:hlinkClick>
              </a:rPr>
              <a:t>Guide: Support new advocates to lobby</a:t>
            </a:r>
            <a:endParaRPr lang="en-US" sz="2800">
              <a:solidFill>
                <a:srgbClr val="0070C0"/>
              </a:solidFill>
              <a:latin typeface="Open Sans" panose="020B0606030504020204" pitchFamily="34" charset="0"/>
              <a:ea typeface="Open Sans" panose="020B0606030504020204" pitchFamily="34" charset="0"/>
              <a:cs typeface="Open Sans" panose="020B0606030504020204" pitchFamily="34" charset="0"/>
            </a:endParaRPr>
          </a:p>
          <a:p>
            <a:pPr>
              <a:buFont typeface="Arial" panose="020B0604020202020204" pitchFamily="34" charset="0"/>
              <a:buChar char="•"/>
            </a:pPr>
            <a:r>
              <a:rPr lang="en-US" sz="2800">
                <a:solidFill>
                  <a:srgbClr val="0070C0"/>
                </a:solidFill>
                <a:latin typeface="Open Sans" panose="020B0606030504020204" pitchFamily="34" charset="0"/>
                <a:ea typeface="Open Sans" panose="020B0606030504020204" pitchFamily="34" charset="0"/>
                <a:cs typeface="Open Sans" panose="020B0606030504020204" pitchFamily="34" charset="0"/>
                <a:hlinkClick r:id="rId9">
                  <a:extLst>
                    <a:ext uri="{A12FA001-AC4F-418D-AE19-62706E023703}">
                      <ahyp:hlinkClr xmlns:ahyp="http://schemas.microsoft.com/office/drawing/2018/hyperlinkcolor" val="tx"/>
                    </a:ext>
                  </a:extLst>
                </a:hlinkClick>
              </a:rPr>
              <a:t>Group guide to welcoming &amp; supporting new advocates</a:t>
            </a:r>
            <a:endParaRPr lang="en-US" sz="2800">
              <a:solidFill>
                <a:srgbClr val="0070C0"/>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0105372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B83A90-4AD0-A094-D919-CB9097BCA92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BEC01EA-1271-B9DB-2F84-15158E5226AB}"/>
              </a:ext>
            </a:extLst>
          </p:cNvPr>
          <p:cNvSpPr>
            <a:spLocks noGrp="1"/>
          </p:cNvSpPr>
          <p:nvPr>
            <p:ph type="title"/>
          </p:nvPr>
        </p:nvSpPr>
        <p:spPr/>
        <p:txBody>
          <a:bodyPr>
            <a:normAutofit fontScale="90000"/>
          </a:bodyPr>
          <a:lstStyle/>
          <a:p>
            <a:pPr algn="l"/>
            <a:r>
              <a:rPr lang="en-US" b="1">
                <a:latin typeface="Calibri"/>
                <a:ea typeface="Open Sans"/>
                <a:cs typeface="Open Sans"/>
              </a:rPr>
              <a:t>Additional Outreach Resources:</a:t>
            </a:r>
          </a:p>
        </p:txBody>
      </p:sp>
      <p:sp>
        <p:nvSpPr>
          <p:cNvPr id="3" name="Content Placeholder 2">
            <a:extLst>
              <a:ext uri="{FF2B5EF4-FFF2-40B4-BE49-F238E27FC236}">
                <a16:creationId xmlns:a16="http://schemas.microsoft.com/office/drawing/2014/main" id="{24451930-2C78-0056-345B-D67A08704350}"/>
              </a:ext>
            </a:extLst>
          </p:cNvPr>
          <p:cNvSpPr>
            <a:spLocks noGrp="1" noRot="1" noMove="1" noResize="1" noEditPoints="1" noAdjustHandles="1" noChangeArrowheads="1" noChangeShapeType="1"/>
          </p:cNvSpPr>
          <p:nvPr>
            <p:ph idx="1"/>
          </p:nvPr>
        </p:nvSpPr>
        <p:spPr>
          <a:xfrm>
            <a:off x="191386" y="683141"/>
            <a:ext cx="8952614" cy="4254380"/>
          </a:xfrm>
        </p:spPr>
        <p:txBody>
          <a:bodyPr vert="horz" lIns="91440" tIns="45720" rIns="91440" bIns="45720" rtlCol="0" anchor="t">
            <a:normAutofit/>
          </a:bodyPr>
          <a:lstStyle/>
          <a:p>
            <a:pPr>
              <a:buFont typeface="Arial" panose="020B0604020202020204" pitchFamily="34" charset="0"/>
              <a:buChar char="•"/>
            </a:pPr>
            <a:endParaRPr lang="en-US" sz="2400">
              <a:latin typeface="Open Sans" panose="020B0606030504020204" pitchFamily="34" charset="0"/>
              <a:ea typeface="Open Sans" panose="020B0606030504020204" pitchFamily="34" charset="0"/>
              <a:cs typeface="Open Sans" panose="020B0606030504020204" pitchFamily="34" charset="0"/>
            </a:endParaRPr>
          </a:p>
          <a:p>
            <a:pPr fontAlgn="base">
              <a:buFont typeface="Arial" panose="020B0604020202020204" pitchFamily="34" charset="0"/>
              <a:buChar char="•"/>
            </a:pPr>
            <a:r>
              <a:rPr lang="en-US" sz="2800">
                <a:solidFill>
                  <a:srgbClr val="0070C0"/>
                </a:solidFill>
                <a:latin typeface="Open Sans"/>
                <a:ea typeface="Open Sans"/>
                <a:cs typeface="Open Sans"/>
                <a:hlinkClick r:id="rId3">
                  <a:extLst>
                    <a:ext uri="{A12FA001-AC4F-418D-AE19-62706E023703}">
                      <ahyp:hlinkClr xmlns:ahyp="http://schemas.microsoft.com/office/drawing/2018/hyperlinkcolor" val="tx"/>
                    </a:ext>
                  </a:extLst>
                </a:hlinkClick>
              </a:rPr>
              <a:t>EPIC Laser Talk: Invitation to RESULTS movement</a:t>
            </a:r>
            <a:endParaRPr lang="en-US" sz="2800">
              <a:solidFill>
                <a:srgbClr val="0070C0"/>
              </a:solidFill>
              <a:latin typeface="Open Sans"/>
              <a:ea typeface="Open Sans"/>
              <a:cs typeface="Open Sans"/>
            </a:endParaRPr>
          </a:p>
          <a:p>
            <a:pPr>
              <a:buFont typeface="Arial" panose="020B0604020202020204" pitchFamily="34" charset="0"/>
              <a:buChar char="•"/>
            </a:pPr>
            <a:r>
              <a:rPr lang="en-US" sz="2800">
                <a:solidFill>
                  <a:srgbClr val="0070C0"/>
                </a:solidFill>
                <a:latin typeface="Open Sans"/>
                <a:ea typeface="Open Sans"/>
                <a:cs typeface="Open Sans"/>
                <a:hlinkClick r:id="rId4">
                  <a:extLst>
                    <a:ext uri="{A12FA001-AC4F-418D-AE19-62706E023703}">
                      <ahyp:hlinkClr xmlns:ahyp="http://schemas.microsoft.com/office/drawing/2018/hyperlinkcolor" val="tx"/>
                    </a:ext>
                  </a:extLst>
                </a:hlinkClick>
              </a:rPr>
              <a:t>Individual planning form</a:t>
            </a:r>
            <a:endParaRPr lang="en-US" sz="2800">
              <a:solidFill>
                <a:srgbClr val="0070C0"/>
              </a:solidFill>
              <a:latin typeface="Open Sans"/>
              <a:ea typeface="Open Sans"/>
              <a:cs typeface="Open Sans"/>
            </a:endParaRPr>
          </a:p>
          <a:p>
            <a:pPr>
              <a:buFont typeface="Arial" panose="020B0604020202020204" pitchFamily="34" charset="0"/>
              <a:buChar char="•"/>
            </a:pPr>
            <a:r>
              <a:rPr lang="en-US" sz="2800">
                <a:solidFill>
                  <a:srgbClr val="0070C0"/>
                </a:solidFill>
                <a:latin typeface="Open Sans"/>
                <a:ea typeface="Open Sans"/>
                <a:cs typeface="Open Sans"/>
                <a:hlinkClick r:id="rId5">
                  <a:extLst>
                    <a:ext uri="{A12FA001-AC4F-418D-AE19-62706E023703}">
                      <ahyp:hlinkClr xmlns:ahyp="http://schemas.microsoft.com/office/drawing/2018/hyperlinkcolor" val="tx"/>
                    </a:ext>
                  </a:extLst>
                </a:hlinkClick>
              </a:rPr>
              <a:t>Supporting your leaders to welcome &amp; engage new advocates</a:t>
            </a:r>
            <a:endParaRPr lang="en-US" sz="2800">
              <a:solidFill>
                <a:srgbClr val="0070C0"/>
              </a:solidFill>
              <a:latin typeface="Open Sans"/>
              <a:ea typeface="Open Sans"/>
              <a:cs typeface="Open Sans"/>
            </a:endParaRPr>
          </a:p>
          <a:p>
            <a:pPr algn="l">
              <a:buFont typeface="Arial" panose="020B0604020202020204" pitchFamily="34" charset="0"/>
              <a:buChar char="•"/>
            </a:pPr>
            <a:r>
              <a:rPr lang="en-US" sz="2800">
                <a:solidFill>
                  <a:srgbClr val="0070C0"/>
                </a:solidFill>
                <a:latin typeface="Open Sans"/>
                <a:ea typeface="Open Sans"/>
                <a:cs typeface="Open Sans"/>
                <a:hlinkClick r:id="rId6">
                  <a:extLst>
                    <a:ext uri="{A12FA001-AC4F-418D-AE19-62706E023703}">
                      <ahyp:hlinkClr xmlns:ahyp="http://schemas.microsoft.com/office/drawing/2018/hyperlinkcolor" val="tx"/>
                    </a:ext>
                  </a:extLst>
                </a:hlinkClick>
              </a:rPr>
              <a:t>Outreach</a:t>
            </a:r>
            <a:r>
              <a:rPr lang="en-US" sz="2800">
                <a:solidFill>
                  <a:srgbClr val="45AFD0"/>
                </a:solidFill>
                <a:latin typeface="Open Sans"/>
                <a:ea typeface="Open Sans"/>
                <a:cs typeface="Open Sans"/>
                <a:hlinkClick r:id="rId6">
                  <a:extLst>
                    <a:ext uri="{A12FA001-AC4F-418D-AE19-62706E023703}">
                      <ahyp:hlinkClr xmlns:ahyp="http://schemas.microsoft.com/office/drawing/2018/hyperlinkcolor" val="tx"/>
                    </a:ext>
                  </a:extLst>
                </a:hlinkClick>
              </a:rPr>
              <a:t> </a:t>
            </a:r>
            <a:r>
              <a:rPr lang="en-US" sz="2800">
                <a:solidFill>
                  <a:srgbClr val="0070C0"/>
                </a:solidFill>
                <a:latin typeface="Open Sans"/>
                <a:ea typeface="Open Sans"/>
                <a:cs typeface="Open Sans"/>
                <a:hlinkClick r:id="rId6">
                  <a:extLst>
                    <a:ext uri="{A12FA001-AC4F-418D-AE19-62706E023703}">
                      <ahyp:hlinkClr xmlns:ahyp="http://schemas.microsoft.com/office/drawing/2018/hyperlinkcolor" val="tx"/>
                    </a:ext>
                  </a:extLst>
                </a:hlinkClick>
              </a:rPr>
              <a:t>How To’s</a:t>
            </a:r>
            <a:endParaRPr lang="en-US" sz="2800">
              <a:solidFill>
                <a:srgbClr val="0070C0"/>
              </a:solidFill>
              <a:latin typeface="Open Sans"/>
              <a:ea typeface="Open Sans"/>
              <a:cs typeface="Open Sans"/>
            </a:endParaRPr>
          </a:p>
          <a:p>
            <a:pPr algn="l" rtl="0" fontAlgn="base">
              <a:buFont typeface="Arial" panose="020B0604020202020204" pitchFamily="34" charset="0"/>
              <a:buChar char="•"/>
            </a:pPr>
            <a:r>
              <a:rPr lang="en-US" sz="2800">
                <a:solidFill>
                  <a:srgbClr val="0070C0"/>
                </a:solidFill>
                <a:latin typeface="Open Sans" panose="020B0606030504020204" pitchFamily="34" charset="0"/>
                <a:ea typeface="Open Sans" panose="020B0606030504020204" pitchFamily="34" charset="0"/>
                <a:cs typeface="Open Sans" panose="020B0606030504020204" pitchFamily="34" charset="0"/>
                <a:hlinkClick r:id="rId7">
                  <a:extLst>
                    <a:ext uri="{A12FA001-AC4F-418D-AE19-62706E023703}">
                      <ahyp:hlinkClr xmlns:ahyp="http://schemas.microsoft.com/office/drawing/2018/hyperlinkcolor" val="tx"/>
                    </a:ext>
                  </a:extLst>
                </a:hlinkClick>
              </a:rPr>
              <a:t>Resource guide for planning in-person events </a:t>
            </a:r>
            <a:r>
              <a:rPr lang="en-US" sz="2800" b="0" i="0">
                <a:solidFill>
                  <a:srgbClr val="0070C0"/>
                </a:solidFill>
                <a:effectLst/>
                <a:latin typeface="Open Sans" panose="020B0606030504020204" pitchFamily="34" charset="0"/>
                <a:ea typeface="Open Sans" panose="020B0606030504020204" pitchFamily="34" charset="0"/>
                <a:cs typeface="Open Sans" panose="020B0606030504020204" pitchFamily="34" charset="0"/>
              </a:rPr>
              <a:t>(Updated March 2024)</a:t>
            </a:r>
          </a:p>
          <a:p>
            <a:endParaRPr lang="en-US" sz="2400">
              <a:latin typeface="Open Sans" panose="020B0606030504020204" pitchFamily="34" charset="0"/>
              <a:ea typeface="Open Sans" panose="020B0606030504020204" pitchFamily="34" charset="0"/>
              <a:cs typeface="Open Sans" panose="020B0606030504020204" pitchFamily="34" charset="0"/>
            </a:endParaRPr>
          </a:p>
          <a:p>
            <a:pPr marL="0" indent="0">
              <a:buNone/>
            </a:pPr>
            <a:endParaRPr lang="en-US" sz="240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4022239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F145BA-7B0C-AF47-F7A0-8B715482835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DE2F2E1-B07B-6BF0-56B5-A1CCFB8C56B7}"/>
              </a:ext>
            </a:extLst>
          </p:cNvPr>
          <p:cNvSpPr>
            <a:spLocks noGrp="1"/>
          </p:cNvSpPr>
          <p:nvPr>
            <p:ph type="title"/>
          </p:nvPr>
        </p:nvSpPr>
        <p:spPr>
          <a:xfrm>
            <a:off x="699571" y="1627155"/>
            <a:ext cx="7401491" cy="857250"/>
          </a:xfrm>
        </p:spPr>
        <p:txBody>
          <a:bodyPr>
            <a:noAutofit/>
          </a:bodyPr>
          <a:lstStyle/>
          <a:p>
            <a:r>
              <a:rPr lang="en-US" sz="4800" b="1">
                <a:latin typeface="Open Sans" panose="020B0606030504020204" pitchFamily="34" charset="0"/>
                <a:ea typeface="Open Sans" panose="020B0606030504020204" pitchFamily="34" charset="0"/>
                <a:cs typeface="Open Sans" panose="020B0606030504020204" pitchFamily="34" charset="0"/>
              </a:rPr>
              <a:t>Join our Q3 Outreach Gathering in September</a:t>
            </a:r>
          </a:p>
        </p:txBody>
      </p:sp>
      <p:sp>
        <p:nvSpPr>
          <p:cNvPr id="3" name="Title 1">
            <a:extLst>
              <a:ext uri="{FF2B5EF4-FFF2-40B4-BE49-F238E27FC236}">
                <a16:creationId xmlns:a16="http://schemas.microsoft.com/office/drawing/2014/main" id="{6D3FB1EC-B9D7-1F26-47AD-B7735FF834AE}"/>
              </a:ext>
            </a:extLst>
          </p:cNvPr>
          <p:cNvSpPr txBox="1">
            <a:spLocks/>
          </p:cNvSpPr>
          <p:nvPr/>
        </p:nvSpPr>
        <p:spPr>
          <a:xfrm>
            <a:off x="79744" y="3865666"/>
            <a:ext cx="8984512" cy="857250"/>
          </a:xfrm>
          <a:prstGeom prst="rect">
            <a:avLst/>
          </a:prstGeom>
        </p:spPr>
        <p:txBody>
          <a:bodyPr vert="horz" lIns="91440" tIns="45720" rIns="91440" bIns="45720" rtlCol="0" anchor="ctr">
            <a:normAutofit fontScale="675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i="1">
                <a:latin typeface="Open Sans"/>
                <a:ea typeface="Open Sans"/>
                <a:cs typeface="Open Sans"/>
              </a:rPr>
              <a:t>In the meantime practice your one-on-one conversations!</a:t>
            </a:r>
          </a:p>
        </p:txBody>
      </p:sp>
    </p:spTree>
    <p:extLst>
      <p:ext uri="{BB962C8B-B14F-4D97-AF65-F5344CB8AC3E}">
        <p14:creationId xmlns:p14="http://schemas.microsoft.com/office/powerpoint/2010/main" val="36499663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580B66-4D98-FE64-F87A-A42FADB42416}"/>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341884A5-7F0A-9258-75C5-A32F60F83165}"/>
              </a:ext>
            </a:extLst>
          </p:cNvPr>
          <p:cNvSpPr txBox="1"/>
          <p:nvPr/>
        </p:nvSpPr>
        <p:spPr>
          <a:xfrm>
            <a:off x="3687792" y="1284179"/>
            <a:ext cx="5456208" cy="280076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400" b="1" i="1" u="sng">
                <a:ea typeface="Calibri"/>
                <a:cs typeface="Calibri"/>
              </a:rPr>
              <a:t>Welcome</a:t>
            </a:r>
            <a:br>
              <a:rPr lang="en-US" sz="4400" b="1" i="1">
                <a:ea typeface="Calibri"/>
                <a:cs typeface="Calibri"/>
              </a:rPr>
            </a:br>
            <a:r>
              <a:rPr lang="en-US" sz="4400" b="1" i="1">
                <a:ea typeface="Calibri"/>
                <a:cs typeface="Calibri"/>
              </a:rPr>
              <a:t>Let us know where you are joining from in the chat!</a:t>
            </a:r>
            <a:endParaRPr lang="en-US"/>
          </a:p>
        </p:txBody>
      </p:sp>
      <p:pic>
        <p:nvPicPr>
          <p:cNvPr id="2" name="Picture 1" descr="Palm trees against a blue sky&#10;&#10;AI-generated content may be incorrect.">
            <a:extLst>
              <a:ext uri="{FF2B5EF4-FFF2-40B4-BE49-F238E27FC236}">
                <a16:creationId xmlns:a16="http://schemas.microsoft.com/office/drawing/2014/main" id="{AD5EA5FF-CB0F-7E47-E4E9-6F969B8679FE}"/>
              </a:ext>
            </a:extLst>
          </p:cNvPr>
          <p:cNvPicPr>
            <a:picLocks noChangeAspect="1"/>
          </p:cNvPicPr>
          <p:nvPr/>
        </p:nvPicPr>
        <p:blipFill>
          <a:blip r:embed="rId2"/>
          <a:stretch>
            <a:fillRect/>
          </a:stretch>
        </p:blipFill>
        <p:spPr>
          <a:xfrm>
            <a:off x="0" y="0"/>
            <a:ext cx="3429000" cy="5143500"/>
          </a:xfrm>
          <a:prstGeom prst="rect">
            <a:avLst/>
          </a:prstGeom>
        </p:spPr>
      </p:pic>
      <p:sp>
        <p:nvSpPr>
          <p:cNvPr id="3" name="TextBox 2">
            <a:extLst>
              <a:ext uri="{FF2B5EF4-FFF2-40B4-BE49-F238E27FC236}">
                <a16:creationId xmlns:a16="http://schemas.microsoft.com/office/drawing/2014/main" id="{0A85228E-2C65-4B0F-3FDD-79B3DDF8A13D}"/>
              </a:ext>
            </a:extLst>
          </p:cNvPr>
          <p:cNvSpPr txBox="1"/>
          <p:nvPr/>
        </p:nvSpPr>
        <p:spPr>
          <a:xfrm>
            <a:off x="3528172" y="4897558"/>
            <a:ext cx="5444749"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ea typeface="+mn-lt"/>
                <a:cs typeface="+mn-lt"/>
              </a:rPr>
              <a:t>Photo Credit: Roberto Nickson (Unsplash.com)</a:t>
            </a:r>
            <a:endParaRPr lang="en-US" sz="1000"/>
          </a:p>
        </p:txBody>
      </p:sp>
    </p:spTree>
    <p:extLst>
      <p:ext uri="{BB962C8B-B14F-4D97-AF65-F5344CB8AC3E}">
        <p14:creationId xmlns:p14="http://schemas.microsoft.com/office/powerpoint/2010/main" val="344181538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07604629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0CE718F1-5A7E-1924-0120-8BFC16E4ABFA}"/>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FE2BC0E7-F665-5F2D-7BB9-5E4964E6A264}"/>
              </a:ext>
            </a:extLst>
          </p:cNvPr>
          <p:cNvPicPr>
            <a:picLocks noChangeAspect="1"/>
          </p:cNvPicPr>
          <p:nvPr/>
        </p:nvPicPr>
        <p:blipFill rotWithShape="1">
          <a:blip r:embed="rId3"/>
          <a:srcRect r="13717"/>
          <a:stretch/>
        </p:blipFill>
        <p:spPr>
          <a:xfrm>
            <a:off x="2507192" y="1034849"/>
            <a:ext cx="6328464" cy="3394472"/>
          </a:xfrm>
          <a:prstGeom prst="rect">
            <a:avLst/>
          </a:prstGeom>
        </p:spPr>
      </p:pic>
      <p:sp>
        <p:nvSpPr>
          <p:cNvPr id="2" name="Title 1">
            <a:extLst>
              <a:ext uri="{FF2B5EF4-FFF2-40B4-BE49-F238E27FC236}">
                <a16:creationId xmlns:a16="http://schemas.microsoft.com/office/drawing/2014/main" id="{F2DEB757-F234-F37E-E98C-A91B8399C6FC}"/>
              </a:ext>
            </a:extLst>
          </p:cNvPr>
          <p:cNvSpPr>
            <a:spLocks noGrp="1"/>
          </p:cNvSpPr>
          <p:nvPr>
            <p:ph type="title"/>
          </p:nvPr>
        </p:nvSpPr>
        <p:spPr>
          <a:xfrm>
            <a:off x="457200" y="205979"/>
            <a:ext cx="7401491" cy="857250"/>
          </a:xfrm>
        </p:spPr>
        <p:txBody>
          <a:bodyPr anchor="ctr">
            <a:normAutofit/>
          </a:bodyPr>
          <a:lstStyle/>
          <a:p>
            <a:r>
              <a:rPr lang="en-US" b="1"/>
              <a:t>Examples of 1:1 Conversations</a:t>
            </a:r>
          </a:p>
        </p:txBody>
      </p:sp>
      <p:pic>
        <p:nvPicPr>
          <p:cNvPr id="7" name="Picture 6">
            <a:extLst>
              <a:ext uri="{FF2B5EF4-FFF2-40B4-BE49-F238E27FC236}">
                <a16:creationId xmlns:a16="http://schemas.microsoft.com/office/drawing/2014/main" id="{A4BE85DD-251D-EFC7-5992-22B7937AEF0C}"/>
              </a:ext>
            </a:extLst>
          </p:cNvPr>
          <p:cNvPicPr>
            <a:picLocks noChangeAspect="1"/>
          </p:cNvPicPr>
          <p:nvPr/>
        </p:nvPicPr>
        <p:blipFill rotWithShape="1">
          <a:blip r:embed="rId4"/>
          <a:srcRect l="24315" r="20063" b="-1"/>
          <a:stretch/>
        </p:blipFill>
        <p:spPr>
          <a:xfrm>
            <a:off x="457200" y="1034849"/>
            <a:ext cx="4038600" cy="3394472"/>
          </a:xfrm>
          <a:prstGeom prst="rect">
            <a:avLst/>
          </a:prstGeom>
          <a:noFill/>
        </p:spPr>
      </p:pic>
      <p:sp>
        <p:nvSpPr>
          <p:cNvPr id="10" name="Title 1">
            <a:extLst>
              <a:ext uri="{FF2B5EF4-FFF2-40B4-BE49-F238E27FC236}">
                <a16:creationId xmlns:a16="http://schemas.microsoft.com/office/drawing/2014/main" id="{79498532-4CE1-3393-151E-58C3A7D64EF3}"/>
              </a:ext>
            </a:extLst>
          </p:cNvPr>
          <p:cNvSpPr txBox="1">
            <a:spLocks/>
          </p:cNvSpPr>
          <p:nvPr/>
        </p:nvSpPr>
        <p:spPr>
          <a:xfrm>
            <a:off x="0" y="4377487"/>
            <a:ext cx="9144000" cy="85725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b="1">
                <a:ea typeface="Calibri"/>
                <a:cs typeface="Calibri"/>
                <a:hlinkClick r:id="rId5"/>
              </a:rPr>
              <a:t>Link</a:t>
            </a:r>
            <a:endParaRPr lang="en-US" sz="3600" b="1">
              <a:ea typeface="Calibri"/>
              <a:cs typeface="Calibri"/>
            </a:endParaRPr>
          </a:p>
        </p:txBody>
      </p:sp>
    </p:spTree>
    <p:extLst>
      <p:ext uri="{BB962C8B-B14F-4D97-AF65-F5344CB8AC3E}">
        <p14:creationId xmlns:p14="http://schemas.microsoft.com/office/powerpoint/2010/main" val="69610146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996E9C5-BF30-A413-2232-99434A060C86}"/>
              </a:ext>
            </a:extLst>
          </p:cNvPr>
          <p:cNvPicPr>
            <a:picLocks noChangeAspect="1"/>
          </p:cNvPicPr>
          <p:nvPr/>
        </p:nvPicPr>
        <p:blipFill rotWithShape="1">
          <a:blip r:embed="rId3"/>
          <a:srcRect r="13717"/>
          <a:stretch/>
        </p:blipFill>
        <p:spPr>
          <a:xfrm>
            <a:off x="2507192" y="1034849"/>
            <a:ext cx="6328464" cy="3394472"/>
          </a:xfrm>
          <a:prstGeom prst="rect">
            <a:avLst/>
          </a:prstGeom>
        </p:spPr>
      </p:pic>
      <p:sp>
        <p:nvSpPr>
          <p:cNvPr id="2" name="Title 1">
            <a:extLst>
              <a:ext uri="{FF2B5EF4-FFF2-40B4-BE49-F238E27FC236}">
                <a16:creationId xmlns:a16="http://schemas.microsoft.com/office/drawing/2014/main" id="{BA8B0D23-BE6E-E5CF-B3E0-86ABC6B51791}"/>
              </a:ext>
            </a:extLst>
          </p:cNvPr>
          <p:cNvSpPr>
            <a:spLocks noGrp="1"/>
          </p:cNvSpPr>
          <p:nvPr>
            <p:ph type="title"/>
          </p:nvPr>
        </p:nvSpPr>
        <p:spPr>
          <a:xfrm>
            <a:off x="457200" y="205979"/>
            <a:ext cx="7401491" cy="857250"/>
          </a:xfrm>
        </p:spPr>
        <p:txBody>
          <a:bodyPr anchor="ctr">
            <a:normAutofit/>
          </a:bodyPr>
          <a:lstStyle/>
          <a:p>
            <a:r>
              <a:rPr lang="en-US" b="1"/>
              <a:t>Examples of 1:1 Conversations</a:t>
            </a:r>
          </a:p>
        </p:txBody>
      </p:sp>
      <p:pic>
        <p:nvPicPr>
          <p:cNvPr id="7" name="Picture 6">
            <a:extLst>
              <a:ext uri="{FF2B5EF4-FFF2-40B4-BE49-F238E27FC236}">
                <a16:creationId xmlns:a16="http://schemas.microsoft.com/office/drawing/2014/main" id="{98266436-EF96-96DB-128A-2F1885C789D3}"/>
              </a:ext>
            </a:extLst>
          </p:cNvPr>
          <p:cNvPicPr>
            <a:picLocks noChangeAspect="1"/>
          </p:cNvPicPr>
          <p:nvPr/>
        </p:nvPicPr>
        <p:blipFill rotWithShape="1">
          <a:blip r:embed="rId4"/>
          <a:srcRect l="24315" r="20063" b="-1"/>
          <a:stretch/>
        </p:blipFill>
        <p:spPr>
          <a:xfrm>
            <a:off x="457200" y="1034849"/>
            <a:ext cx="4038600" cy="3394472"/>
          </a:xfrm>
          <a:prstGeom prst="rect">
            <a:avLst/>
          </a:prstGeom>
          <a:noFill/>
        </p:spPr>
      </p:pic>
      <p:sp>
        <p:nvSpPr>
          <p:cNvPr id="10" name="Title 1">
            <a:extLst>
              <a:ext uri="{FF2B5EF4-FFF2-40B4-BE49-F238E27FC236}">
                <a16:creationId xmlns:a16="http://schemas.microsoft.com/office/drawing/2014/main" id="{B844E036-1F11-9CB9-0A14-1429101F471B}"/>
              </a:ext>
            </a:extLst>
          </p:cNvPr>
          <p:cNvSpPr txBox="1">
            <a:spLocks/>
          </p:cNvSpPr>
          <p:nvPr/>
        </p:nvSpPr>
        <p:spPr>
          <a:xfrm>
            <a:off x="871254" y="4377487"/>
            <a:ext cx="7401491" cy="857250"/>
          </a:xfrm>
          <a:prstGeom prst="rect">
            <a:avLst/>
          </a:prstGeom>
        </p:spPr>
        <p:txBody>
          <a:bodyPr vert="horz" lIns="91440" tIns="45720" rIns="91440" bIns="45720" rtlCol="0" anchor="ctr">
            <a:normAutofit fontScale="85000"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b="1"/>
              <a:t>Version 1: “Bad” model, off topic and no ask</a:t>
            </a:r>
          </a:p>
        </p:txBody>
      </p:sp>
    </p:spTree>
    <p:extLst>
      <p:ext uri="{BB962C8B-B14F-4D97-AF65-F5344CB8AC3E}">
        <p14:creationId xmlns:p14="http://schemas.microsoft.com/office/powerpoint/2010/main" val="298769329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996E9C5-BF30-A413-2232-99434A060C86}"/>
              </a:ext>
            </a:extLst>
          </p:cNvPr>
          <p:cNvPicPr>
            <a:picLocks noChangeAspect="1"/>
          </p:cNvPicPr>
          <p:nvPr/>
        </p:nvPicPr>
        <p:blipFill rotWithShape="1">
          <a:blip r:embed="rId3"/>
          <a:srcRect r="13717"/>
          <a:stretch/>
        </p:blipFill>
        <p:spPr>
          <a:xfrm>
            <a:off x="2507192" y="1034849"/>
            <a:ext cx="6328464" cy="3394472"/>
          </a:xfrm>
          <a:prstGeom prst="rect">
            <a:avLst/>
          </a:prstGeom>
        </p:spPr>
      </p:pic>
      <p:sp>
        <p:nvSpPr>
          <p:cNvPr id="2" name="Title 1">
            <a:extLst>
              <a:ext uri="{FF2B5EF4-FFF2-40B4-BE49-F238E27FC236}">
                <a16:creationId xmlns:a16="http://schemas.microsoft.com/office/drawing/2014/main" id="{BA8B0D23-BE6E-E5CF-B3E0-86ABC6B51791}"/>
              </a:ext>
            </a:extLst>
          </p:cNvPr>
          <p:cNvSpPr>
            <a:spLocks noGrp="1"/>
          </p:cNvSpPr>
          <p:nvPr>
            <p:ph type="title"/>
          </p:nvPr>
        </p:nvSpPr>
        <p:spPr>
          <a:xfrm>
            <a:off x="457200" y="205979"/>
            <a:ext cx="7401491" cy="857250"/>
          </a:xfrm>
        </p:spPr>
        <p:txBody>
          <a:bodyPr anchor="ctr">
            <a:normAutofit/>
          </a:bodyPr>
          <a:lstStyle/>
          <a:p>
            <a:r>
              <a:rPr lang="en-US" b="1"/>
              <a:t>Examples of 1:1 Conversations</a:t>
            </a:r>
          </a:p>
        </p:txBody>
      </p:sp>
      <p:pic>
        <p:nvPicPr>
          <p:cNvPr id="7" name="Picture 6">
            <a:extLst>
              <a:ext uri="{FF2B5EF4-FFF2-40B4-BE49-F238E27FC236}">
                <a16:creationId xmlns:a16="http://schemas.microsoft.com/office/drawing/2014/main" id="{98266436-EF96-96DB-128A-2F1885C789D3}"/>
              </a:ext>
            </a:extLst>
          </p:cNvPr>
          <p:cNvPicPr>
            <a:picLocks noChangeAspect="1"/>
          </p:cNvPicPr>
          <p:nvPr/>
        </p:nvPicPr>
        <p:blipFill rotWithShape="1">
          <a:blip r:embed="rId4"/>
          <a:srcRect l="24315" r="20063" b="-1"/>
          <a:stretch/>
        </p:blipFill>
        <p:spPr>
          <a:xfrm>
            <a:off x="457200" y="1034849"/>
            <a:ext cx="4038600" cy="3394472"/>
          </a:xfrm>
          <a:prstGeom prst="rect">
            <a:avLst/>
          </a:prstGeom>
          <a:noFill/>
        </p:spPr>
      </p:pic>
      <p:sp>
        <p:nvSpPr>
          <p:cNvPr id="10" name="Title 1">
            <a:extLst>
              <a:ext uri="{FF2B5EF4-FFF2-40B4-BE49-F238E27FC236}">
                <a16:creationId xmlns:a16="http://schemas.microsoft.com/office/drawing/2014/main" id="{B844E036-1F11-9CB9-0A14-1429101F471B}"/>
              </a:ext>
            </a:extLst>
          </p:cNvPr>
          <p:cNvSpPr txBox="1">
            <a:spLocks/>
          </p:cNvSpPr>
          <p:nvPr/>
        </p:nvSpPr>
        <p:spPr>
          <a:xfrm>
            <a:off x="871254" y="4377487"/>
            <a:ext cx="7401491" cy="857250"/>
          </a:xfrm>
          <a:prstGeom prst="rect">
            <a:avLst/>
          </a:prstGeom>
        </p:spPr>
        <p:txBody>
          <a:bodyPr vert="horz" lIns="91440" tIns="45720" rIns="91440" bIns="45720" rtlCol="0" anchor="ctr">
            <a:normAutofit fontScale="92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b="1"/>
              <a:t>Version 2: “Bad” model, closed the door!</a:t>
            </a:r>
          </a:p>
        </p:txBody>
      </p:sp>
    </p:spTree>
    <p:extLst>
      <p:ext uri="{BB962C8B-B14F-4D97-AF65-F5344CB8AC3E}">
        <p14:creationId xmlns:p14="http://schemas.microsoft.com/office/powerpoint/2010/main" val="89852654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C981C6-D76A-AE8D-414A-9FC03F6BFC34}"/>
              </a:ext>
            </a:extLst>
          </p:cNvPr>
          <p:cNvSpPr>
            <a:spLocks noGrp="1"/>
          </p:cNvSpPr>
          <p:nvPr>
            <p:ph type="title"/>
          </p:nvPr>
        </p:nvSpPr>
        <p:spPr>
          <a:xfrm>
            <a:off x="0" y="170121"/>
            <a:ext cx="8272745" cy="857250"/>
          </a:xfrm>
        </p:spPr>
        <p:txBody>
          <a:bodyPr>
            <a:normAutofit/>
          </a:bodyPr>
          <a:lstStyle/>
          <a:p>
            <a:r>
              <a:rPr lang="en-US" sz="3200" b="1">
                <a:latin typeface="Open Sans" panose="020B0606030504020204" pitchFamily="34" charset="0"/>
                <a:ea typeface="Open Sans" panose="020B0606030504020204" pitchFamily="34" charset="0"/>
                <a:cs typeface="Open Sans" panose="020B0606030504020204" pitchFamily="34" charset="0"/>
              </a:rPr>
              <a:t>Next steps for you and your group!</a:t>
            </a:r>
            <a:endParaRPr lang="en-US" sz="3200">
              <a:latin typeface="Open Sans" panose="020B0606030504020204" pitchFamily="34" charset="0"/>
              <a:ea typeface="Open Sans" panose="020B0606030504020204" pitchFamily="34" charset="0"/>
              <a:cs typeface="Open Sans" panose="020B0606030504020204" pitchFamily="34" charset="0"/>
            </a:endParaRPr>
          </a:p>
        </p:txBody>
      </p:sp>
      <p:sp>
        <p:nvSpPr>
          <p:cNvPr id="3" name="Content Placeholder 2">
            <a:extLst>
              <a:ext uri="{FF2B5EF4-FFF2-40B4-BE49-F238E27FC236}">
                <a16:creationId xmlns:a16="http://schemas.microsoft.com/office/drawing/2014/main" id="{14DE194D-A9BC-B43E-DCAE-81236A5AEF23}"/>
              </a:ext>
            </a:extLst>
          </p:cNvPr>
          <p:cNvSpPr>
            <a:spLocks noGrp="1"/>
          </p:cNvSpPr>
          <p:nvPr>
            <p:ph idx="1"/>
          </p:nvPr>
        </p:nvSpPr>
        <p:spPr>
          <a:xfrm>
            <a:off x="0" y="1250655"/>
            <a:ext cx="9100856" cy="4795312"/>
          </a:xfrm>
        </p:spPr>
        <p:txBody>
          <a:bodyPr vert="horz" lIns="91440" tIns="45720" rIns="91440" bIns="45720" rtlCol="0" anchor="t">
            <a:normAutofit/>
          </a:bodyPr>
          <a:lstStyle/>
          <a:p>
            <a:pPr marL="628650" indent="-514350">
              <a:lnSpc>
                <a:spcPct val="107000"/>
              </a:lnSpc>
              <a:spcBef>
                <a:spcPts val="0"/>
              </a:spcBef>
              <a:buFont typeface="+mj-lt"/>
              <a:buAutoNum type="arabicPeriod"/>
            </a:pPr>
            <a:r>
              <a:rPr lang="en-US" sz="2400" b="1">
                <a:effectLst/>
                <a:latin typeface="Open Sans" panose="020B0606030504020204" pitchFamily="34" charset="0"/>
                <a:ea typeface="Calibri" panose="020F0502020204030204" pitchFamily="34" charset="0"/>
                <a:cs typeface="Times New Roman" panose="02020603050405020304" pitchFamily="18" charset="0"/>
              </a:rPr>
              <a:t>Complete your community &amp; partnership map. </a:t>
            </a:r>
            <a:r>
              <a:rPr lang="en-US" sz="2400">
                <a:effectLst/>
                <a:latin typeface="Open Sans" panose="020B0606030504020204" pitchFamily="34" charset="0"/>
                <a:ea typeface="Calibri" panose="020F0502020204030204" pitchFamily="34" charset="0"/>
                <a:cs typeface="Times New Roman" panose="02020603050405020304" pitchFamily="18" charset="0"/>
              </a:rPr>
              <a:t>Work with your group, do further research, and explore</a:t>
            </a:r>
            <a:r>
              <a:rPr lang="en-US" sz="2400">
                <a:latin typeface="Open Sans" panose="020B0606030504020204" pitchFamily="34" charset="0"/>
                <a:ea typeface="Calibri" panose="020F0502020204030204" pitchFamily="34" charset="0"/>
                <a:cs typeface="Times New Roman" panose="02020603050405020304" pitchFamily="18" charset="0"/>
              </a:rPr>
              <a:t> local</a:t>
            </a:r>
            <a:r>
              <a:rPr lang="en-US" sz="2400">
                <a:effectLst/>
                <a:latin typeface="Open Sans" panose="020B0606030504020204" pitchFamily="34" charset="0"/>
                <a:ea typeface="Calibri" panose="020F0502020204030204" pitchFamily="34" charset="0"/>
                <a:cs typeface="Times New Roman" panose="02020603050405020304" pitchFamily="18" charset="0"/>
              </a:rPr>
              <a:t> organizations whose issues intersect.</a:t>
            </a:r>
          </a:p>
          <a:p>
            <a:pPr marL="628650" indent="-514350">
              <a:lnSpc>
                <a:spcPct val="107000"/>
              </a:lnSpc>
              <a:spcBef>
                <a:spcPts val="0"/>
              </a:spcBef>
              <a:buFont typeface="+mj-lt"/>
              <a:buAutoNum type="arabicPeriod"/>
            </a:pPr>
            <a:r>
              <a:rPr lang="en-US" sz="2400" b="1">
                <a:latin typeface="Open Sans" panose="020B0606030504020204" pitchFamily="34" charset="0"/>
                <a:ea typeface="Calibri" panose="020F0502020204030204" pitchFamily="34" charset="0"/>
                <a:cs typeface="Times New Roman" panose="02020603050405020304" pitchFamily="18" charset="0"/>
              </a:rPr>
              <a:t>Practice</a:t>
            </a:r>
            <a:r>
              <a:rPr lang="en-US" sz="2400">
                <a:latin typeface="Open Sans" panose="020B0606030504020204" pitchFamily="34" charset="0"/>
                <a:ea typeface="Calibri" panose="020F0502020204030204" pitchFamily="34" charset="0"/>
                <a:cs typeface="Times New Roman" panose="02020603050405020304" pitchFamily="18" charset="0"/>
              </a:rPr>
              <a:t>. Continue practicing your one-on-one conversations.</a:t>
            </a:r>
            <a:endParaRPr lang="en-US" sz="2400" b="1">
              <a:latin typeface="Open Sans" panose="020B0606030504020204" pitchFamily="34" charset="0"/>
              <a:ea typeface="Calibri" panose="020F0502020204030204" pitchFamily="34" charset="0"/>
              <a:cs typeface="Times New Roman" panose="02020603050405020304" pitchFamily="18" charset="0"/>
            </a:endParaRPr>
          </a:p>
          <a:p>
            <a:pPr marL="628650" indent="-514350">
              <a:lnSpc>
                <a:spcPct val="107000"/>
              </a:lnSpc>
              <a:spcBef>
                <a:spcPts val="0"/>
              </a:spcBef>
              <a:buFont typeface="+mj-lt"/>
              <a:buAutoNum type="arabicPeriod"/>
            </a:pPr>
            <a:r>
              <a:rPr lang="en-US" sz="2400" b="1">
                <a:latin typeface="Open Sans" panose="020B0606030504020204" pitchFamily="34" charset="0"/>
                <a:ea typeface="Calibri" panose="020F0502020204030204" pitchFamily="34" charset="0"/>
                <a:cs typeface="Times New Roman" panose="02020603050405020304" pitchFamily="18" charset="0"/>
              </a:rPr>
              <a:t>Review resources</a:t>
            </a:r>
            <a:r>
              <a:rPr lang="en-US" sz="2400">
                <a:latin typeface="Open Sans" panose="020B0606030504020204" pitchFamily="34" charset="0"/>
                <a:ea typeface="Calibri" panose="020F0502020204030204" pitchFamily="34" charset="0"/>
                <a:cs typeface="Times New Roman" panose="02020603050405020304" pitchFamily="18" charset="0"/>
              </a:rPr>
              <a:t>. Check out the guides to help plan your June Community Actions and explore </a:t>
            </a:r>
            <a:r>
              <a:rPr lang="en-US" sz="2400">
                <a:latin typeface="Open Sans" panose="020B0606030504020204" pitchFamily="34" charset="0"/>
                <a:ea typeface="Open Sans" panose="020B0606030504020204" pitchFamily="34" charset="0"/>
                <a:cs typeface="Times New Roman" panose="02020603050405020304" pitchFamily="18" charset="0"/>
              </a:rPr>
              <a:t>additional resources on the RESULTS website under “Engaging the Community.”</a:t>
            </a:r>
            <a:endParaRPr lang="en" sz="2400">
              <a:latin typeface="Open Sans" panose="020B0606030504020204" pitchFamily="34" charset="0"/>
              <a:ea typeface="Open Sans" panose="020B0606030504020204" pitchFamily="34" charset="0"/>
              <a:cs typeface="Open Sans" panose="020B0606030504020204" pitchFamily="34" charset="0"/>
            </a:endParaRPr>
          </a:p>
          <a:p>
            <a:pPr marL="514350" indent="-514350">
              <a:buAutoNum type="arabicPeriod"/>
            </a:pPr>
            <a:endParaRPr lang="en-US" sz="2400">
              <a:latin typeface="Open Sans"/>
              <a:ea typeface="Open Sans"/>
              <a:cs typeface="Open Sans"/>
            </a:endParaRPr>
          </a:p>
        </p:txBody>
      </p:sp>
    </p:spTree>
    <p:extLst>
      <p:ext uri="{BB962C8B-B14F-4D97-AF65-F5344CB8AC3E}">
        <p14:creationId xmlns:p14="http://schemas.microsoft.com/office/powerpoint/2010/main" val="264286170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7BC1E9B4-F217-DF1D-3C2B-25359AA282AB}"/>
              </a:ext>
            </a:extLst>
          </p:cNvPr>
          <p:cNvSpPr txBox="1"/>
          <p:nvPr/>
        </p:nvSpPr>
        <p:spPr>
          <a:xfrm>
            <a:off x="0" y="2187029"/>
            <a:ext cx="9144000"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400" b="1">
                <a:ea typeface="+mn-lt"/>
                <a:cs typeface="+mn-lt"/>
              </a:rPr>
              <a:t>Why do we partner?</a:t>
            </a:r>
            <a:endParaRPr lang="en-US" sz="4400">
              <a:cs typeface="Calibri"/>
            </a:endParaRPr>
          </a:p>
        </p:txBody>
      </p:sp>
    </p:spTree>
    <p:extLst>
      <p:ext uri="{BB962C8B-B14F-4D97-AF65-F5344CB8AC3E}">
        <p14:creationId xmlns:p14="http://schemas.microsoft.com/office/powerpoint/2010/main" val="311004217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441178-BFA1-C35E-8935-A376F73653E6}"/>
              </a:ext>
            </a:extLst>
          </p:cNvPr>
          <p:cNvSpPr>
            <a:spLocks noGrp="1"/>
          </p:cNvSpPr>
          <p:nvPr>
            <p:ph type="title"/>
          </p:nvPr>
        </p:nvSpPr>
        <p:spPr>
          <a:xfrm>
            <a:off x="457200" y="205979"/>
            <a:ext cx="7401491" cy="857250"/>
          </a:xfrm>
        </p:spPr>
        <p:txBody>
          <a:bodyPr anchor="ctr">
            <a:normAutofit/>
          </a:bodyPr>
          <a:lstStyle/>
          <a:p>
            <a:r>
              <a:rPr lang="en-US" b="1"/>
              <a:t>Why do we partner?</a:t>
            </a:r>
          </a:p>
        </p:txBody>
      </p:sp>
      <p:pic>
        <p:nvPicPr>
          <p:cNvPr id="7" name="Content Placeholder 6" descr="A picture containing tree, person, sky, outdoor&#10;&#10;Description automatically generated">
            <a:extLst>
              <a:ext uri="{FF2B5EF4-FFF2-40B4-BE49-F238E27FC236}">
                <a16:creationId xmlns:a16="http://schemas.microsoft.com/office/drawing/2014/main" id="{018BB036-543F-EB32-DBA7-5C40A8EBB2E8}"/>
              </a:ext>
            </a:extLst>
          </p:cNvPr>
          <p:cNvPicPr>
            <a:picLocks noGrp="1" noChangeAspect="1"/>
          </p:cNvPicPr>
          <p:nvPr>
            <p:ph sz="half" idx="1"/>
          </p:nvPr>
        </p:nvPicPr>
        <p:blipFill rotWithShape="1">
          <a:blip r:embed="rId3"/>
          <a:srcRect l="19763" r="819" b="-3"/>
          <a:stretch/>
        </p:blipFill>
        <p:spPr>
          <a:xfrm>
            <a:off x="457200" y="1200151"/>
            <a:ext cx="4038600" cy="3394472"/>
          </a:xfrm>
          <a:noFill/>
        </p:spPr>
      </p:pic>
      <p:sp>
        <p:nvSpPr>
          <p:cNvPr id="12" name="Content Placeholder 2">
            <a:extLst>
              <a:ext uri="{FF2B5EF4-FFF2-40B4-BE49-F238E27FC236}">
                <a16:creationId xmlns:a16="http://schemas.microsoft.com/office/drawing/2014/main" id="{42190958-B947-1CC5-9781-1C0F6BD4A638}"/>
              </a:ext>
            </a:extLst>
          </p:cNvPr>
          <p:cNvSpPr>
            <a:spLocks noGrp="1"/>
          </p:cNvSpPr>
          <p:nvPr>
            <p:ph sz="half" idx="2"/>
          </p:nvPr>
        </p:nvSpPr>
        <p:spPr>
          <a:xfrm>
            <a:off x="4648200" y="1200151"/>
            <a:ext cx="4038600" cy="3394472"/>
          </a:xfrm>
        </p:spPr>
        <p:txBody>
          <a:bodyPr>
            <a:normAutofit lnSpcReduction="10000"/>
          </a:bodyPr>
          <a:lstStyle/>
          <a:p>
            <a:r>
              <a:rPr lang="en-US"/>
              <a:t>Issues &gt; individual, group, organization</a:t>
            </a:r>
            <a:br>
              <a:rPr lang="en-US"/>
            </a:br>
            <a:endParaRPr lang="en-US"/>
          </a:p>
          <a:p>
            <a:r>
              <a:rPr lang="en-US"/>
              <a:t>Helps to complete gaps in knowledge or resources.</a:t>
            </a:r>
            <a:br>
              <a:rPr lang="en-US"/>
            </a:br>
            <a:endParaRPr lang="en-US"/>
          </a:p>
          <a:p>
            <a:r>
              <a:rPr lang="en-US"/>
              <a:t>Expands our impact!</a:t>
            </a:r>
          </a:p>
          <a:p>
            <a:endParaRPr lang="en-US"/>
          </a:p>
        </p:txBody>
      </p:sp>
    </p:spTree>
    <p:extLst>
      <p:ext uri="{BB962C8B-B14F-4D97-AF65-F5344CB8AC3E}">
        <p14:creationId xmlns:p14="http://schemas.microsoft.com/office/powerpoint/2010/main" val="201662233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441178-BFA1-C35E-8935-A376F73653E6}"/>
              </a:ext>
            </a:extLst>
          </p:cNvPr>
          <p:cNvSpPr>
            <a:spLocks noGrp="1"/>
          </p:cNvSpPr>
          <p:nvPr>
            <p:ph type="title"/>
          </p:nvPr>
        </p:nvSpPr>
        <p:spPr>
          <a:xfrm>
            <a:off x="-106326" y="205979"/>
            <a:ext cx="7965017" cy="857250"/>
          </a:xfrm>
        </p:spPr>
        <p:txBody>
          <a:bodyPr anchor="ctr">
            <a:noAutofit/>
          </a:bodyPr>
          <a:lstStyle/>
          <a:p>
            <a:r>
              <a:rPr lang="en-US" sz="3200" b="1">
                <a:latin typeface="Open Sans" panose="020B0606030504020204" pitchFamily="34" charset="0"/>
                <a:ea typeface="Open Sans" panose="020B0606030504020204" pitchFamily="34" charset="0"/>
                <a:cs typeface="Open Sans" panose="020B0606030504020204" pitchFamily="34" charset="0"/>
              </a:rPr>
              <a:t>What does an effective partnership look like?</a:t>
            </a:r>
          </a:p>
        </p:txBody>
      </p:sp>
      <p:sp>
        <p:nvSpPr>
          <p:cNvPr id="12" name="Content Placeholder 2">
            <a:extLst>
              <a:ext uri="{FF2B5EF4-FFF2-40B4-BE49-F238E27FC236}">
                <a16:creationId xmlns:a16="http://schemas.microsoft.com/office/drawing/2014/main" id="{42190958-B947-1CC5-9781-1C0F6BD4A638}"/>
              </a:ext>
            </a:extLst>
          </p:cNvPr>
          <p:cNvSpPr>
            <a:spLocks noGrp="1"/>
          </p:cNvSpPr>
          <p:nvPr>
            <p:ph sz="half" idx="2"/>
          </p:nvPr>
        </p:nvSpPr>
        <p:spPr>
          <a:xfrm>
            <a:off x="101009" y="1657350"/>
            <a:ext cx="8941981" cy="3280171"/>
          </a:xfrm>
        </p:spPr>
        <p:txBody>
          <a:bodyPr vert="horz" lIns="91440" tIns="45720" rIns="91440" bIns="45720" rtlCol="0" anchor="t">
            <a:normAutofit/>
          </a:bodyPr>
          <a:lstStyle/>
          <a:p>
            <a:pPr marL="514350" indent="-514350">
              <a:buFont typeface="+mj-lt"/>
              <a:buAutoNum type="arabicPeriod"/>
            </a:pPr>
            <a:r>
              <a:rPr lang="en-US">
                <a:latin typeface="Open Sans" panose="020B0606030504020204" pitchFamily="34" charset="0"/>
                <a:ea typeface="Open Sans" panose="020B0606030504020204" pitchFamily="34" charset="0"/>
                <a:cs typeface="Open Sans" panose="020B0606030504020204" pitchFamily="34" charset="0"/>
              </a:rPr>
              <a:t>Shared values.</a:t>
            </a:r>
            <a:br>
              <a:rPr lang="en-US">
                <a:latin typeface="Open Sans" panose="020B0606030504020204" pitchFamily="34" charset="0"/>
                <a:ea typeface="Open Sans" panose="020B0606030504020204" pitchFamily="34" charset="0"/>
                <a:cs typeface="Open Sans" panose="020B0606030504020204" pitchFamily="34" charset="0"/>
              </a:rPr>
            </a:br>
            <a:endParaRPr lang="en-US">
              <a:latin typeface="Open Sans" panose="020B0606030504020204" pitchFamily="34" charset="0"/>
              <a:ea typeface="Open Sans" panose="020B0606030504020204" pitchFamily="34" charset="0"/>
              <a:cs typeface="Open Sans" panose="020B0606030504020204" pitchFamily="34" charset="0"/>
            </a:endParaRPr>
          </a:p>
          <a:p>
            <a:pPr marL="514350" indent="-514350">
              <a:buFont typeface="+mj-lt"/>
              <a:buAutoNum type="arabicPeriod"/>
            </a:pPr>
            <a:r>
              <a:rPr lang="en-US">
                <a:latin typeface="Open Sans" panose="020B0606030504020204" pitchFamily="34" charset="0"/>
                <a:ea typeface="Open Sans" panose="020B0606030504020204" pitchFamily="34" charset="0"/>
                <a:cs typeface="Open Sans" panose="020B0606030504020204" pitchFamily="34" charset="0"/>
              </a:rPr>
              <a:t>Good communication.</a:t>
            </a:r>
            <a:br>
              <a:rPr lang="en-US">
                <a:latin typeface="Open Sans" panose="020B0606030504020204" pitchFamily="34" charset="0"/>
                <a:ea typeface="Open Sans" panose="020B0606030504020204" pitchFamily="34" charset="0"/>
                <a:cs typeface="Open Sans" panose="020B0606030504020204" pitchFamily="34" charset="0"/>
              </a:rPr>
            </a:br>
            <a:endParaRPr lang="en-US">
              <a:latin typeface="Open Sans" panose="020B0606030504020204" pitchFamily="34" charset="0"/>
              <a:ea typeface="Open Sans" panose="020B0606030504020204" pitchFamily="34" charset="0"/>
              <a:cs typeface="Open Sans" panose="020B0606030504020204" pitchFamily="34" charset="0"/>
            </a:endParaRPr>
          </a:p>
          <a:p>
            <a:pPr marL="514350" indent="-514350">
              <a:buFont typeface="+mj-lt"/>
              <a:buAutoNum type="arabicPeriod"/>
            </a:pPr>
            <a:r>
              <a:rPr lang="en-US">
                <a:latin typeface="Open Sans"/>
                <a:ea typeface="Open Sans"/>
                <a:cs typeface="Open Sans"/>
              </a:rPr>
              <a:t>Not transactional, but transformational.</a:t>
            </a:r>
          </a:p>
          <a:p>
            <a:endParaRPr lang="en-US"/>
          </a:p>
        </p:txBody>
      </p:sp>
    </p:spTree>
    <p:extLst>
      <p:ext uri="{BB962C8B-B14F-4D97-AF65-F5344CB8AC3E}">
        <p14:creationId xmlns:p14="http://schemas.microsoft.com/office/powerpoint/2010/main" val="248880874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441178-BFA1-C35E-8935-A376F73653E6}"/>
              </a:ext>
            </a:extLst>
          </p:cNvPr>
          <p:cNvSpPr>
            <a:spLocks noGrp="1"/>
          </p:cNvSpPr>
          <p:nvPr>
            <p:ph type="title"/>
          </p:nvPr>
        </p:nvSpPr>
        <p:spPr>
          <a:xfrm>
            <a:off x="444466" y="108671"/>
            <a:ext cx="7965017" cy="857250"/>
          </a:xfrm>
        </p:spPr>
        <p:txBody>
          <a:bodyPr anchor="ctr">
            <a:noAutofit/>
          </a:bodyPr>
          <a:lstStyle/>
          <a:p>
            <a:r>
              <a:rPr lang="en-US" sz="3200" b="1">
                <a:latin typeface="Open Sans"/>
                <a:ea typeface="Open Sans"/>
                <a:cs typeface="Open Sans"/>
              </a:rPr>
              <a:t>RESULTS Organizational Partners</a:t>
            </a:r>
          </a:p>
        </p:txBody>
      </p:sp>
      <p:pic>
        <p:nvPicPr>
          <p:cNvPr id="4" name="Picture 3" descr="A white circle with blue text and a hand holding a leaf&#10;&#10;Description automatically generated">
            <a:extLst>
              <a:ext uri="{FF2B5EF4-FFF2-40B4-BE49-F238E27FC236}">
                <a16:creationId xmlns:a16="http://schemas.microsoft.com/office/drawing/2014/main" id="{92404EDF-3C5E-1389-7D68-8D9F5312D5F5}"/>
              </a:ext>
            </a:extLst>
          </p:cNvPr>
          <p:cNvPicPr>
            <a:picLocks noChangeAspect="1"/>
          </p:cNvPicPr>
          <p:nvPr/>
        </p:nvPicPr>
        <p:blipFill>
          <a:blip r:embed="rId3"/>
          <a:stretch>
            <a:fillRect/>
          </a:stretch>
        </p:blipFill>
        <p:spPr>
          <a:xfrm>
            <a:off x="1477395" y="3182367"/>
            <a:ext cx="1648582" cy="1648582"/>
          </a:xfrm>
          <a:prstGeom prst="rect">
            <a:avLst/>
          </a:prstGeom>
          <a:solidFill>
            <a:srgbClr val="95C7C6"/>
          </a:solidFill>
        </p:spPr>
      </p:pic>
      <p:pic>
        <p:nvPicPr>
          <p:cNvPr id="8" name="Picture 7" descr="Blue text on a black background&#10;&#10;Description automatically generated">
            <a:extLst>
              <a:ext uri="{FF2B5EF4-FFF2-40B4-BE49-F238E27FC236}">
                <a16:creationId xmlns:a16="http://schemas.microsoft.com/office/drawing/2014/main" id="{775B7C61-6EA1-C958-C7B8-457463E066F8}"/>
              </a:ext>
            </a:extLst>
          </p:cNvPr>
          <p:cNvPicPr>
            <a:picLocks noChangeAspect="1"/>
          </p:cNvPicPr>
          <p:nvPr/>
        </p:nvPicPr>
        <p:blipFill>
          <a:blip r:embed="rId4"/>
          <a:stretch>
            <a:fillRect/>
          </a:stretch>
        </p:blipFill>
        <p:spPr>
          <a:xfrm>
            <a:off x="3892379" y="2135649"/>
            <a:ext cx="4855523" cy="1297552"/>
          </a:xfrm>
          <a:prstGeom prst="rect">
            <a:avLst/>
          </a:prstGeom>
        </p:spPr>
      </p:pic>
      <p:pic>
        <p:nvPicPr>
          <p:cNvPr id="3" name="Picture 2" descr="A red rectangular object with white text&#10;&#10;AI-generated content may be incorrect.">
            <a:extLst>
              <a:ext uri="{FF2B5EF4-FFF2-40B4-BE49-F238E27FC236}">
                <a16:creationId xmlns:a16="http://schemas.microsoft.com/office/drawing/2014/main" id="{5C2FA4B9-9583-63CC-2794-8D50EA2B5E3A}"/>
              </a:ext>
            </a:extLst>
          </p:cNvPr>
          <p:cNvPicPr>
            <a:picLocks noChangeAspect="1"/>
          </p:cNvPicPr>
          <p:nvPr/>
        </p:nvPicPr>
        <p:blipFill>
          <a:blip r:embed="rId5"/>
          <a:stretch>
            <a:fillRect/>
          </a:stretch>
        </p:blipFill>
        <p:spPr>
          <a:xfrm>
            <a:off x="899854" y="1138109"/>
            <a:ext cx="2756844" cy="1986863"/>
          </a:xfrm>
          <a:prstGeom prst="rect">
            <a:avLst/>
          </a:prstGeom>
        </p:spPr>
      </p:pic>
    </p:spTree>
    <p:extLst>
      <p:ext uri="{BB962C8B-B14F-4D97-AF65-F5344CB8AC3E}">
        <p14:creationId xmlns:p14="http://schemas.microsoft.com/office/powerpoint/2010/main" val="77413550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675E3910-8BBA-4013-BBFF-B2D7021969D3}"/>
              </a:ext>
            </a:extLst>
          </p:cNvPr>
          <p:cNvSpPr>
            <a:spLocks noGrp="1"/>
          </p:cNvSpPr>
          <p:nvPr>
            <p:ph type="title"/>
          </p:nvPr>
        </p:nvSpPr>
        <p:spPr>
          <a:xfrm>
            <a:off x="74428" y="1807534"/>
            <a:ext cx="9069572" cy="1796902"/>
          </a:xfrm>
        </p:spPr>
        <p:txBody>
          <a:bodyPr>
            <a:normAutofit/>
          </a:bodyPr>
          <a:lstStyle/>
          <a:p>
            <a:r>
              <a:rPr lang="en-US" b="1">
                <a:latin typeface="Open Sans" panose="020B0606030504020204" pitchFamily="34" charset="0"/>
                <a:ea typeface="Open Sans" panose="020B0606030504020204" pitchFamily="34" charset="0"/>
                <a:cs typeface="Open Sans" panose="020B0606030504020204" pitchFamily="34" charset="0"/>
                <a:hlinkClick r:id="rId3"/>
              </a:rPr>
              <a:t>Community &amp; Partnership Mapping Tool</a:t>
            </a:r>
            <a:endParaRPr lang="en-US" b="1">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274722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C0518A-EE46-3F3B-A537-D9841958E9C6}"/>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F822949B-EA2E-78B8-0BAE-F3DD831B3649}"/>
              </a:ext>
            </a:extLst>
          </p:cNvPr>
          <p:cNvSpPr txBox="1"/>
          <p:nvPr/>
        </p:nvSpPr>
        <p:spPr>
          <a:xfrm>
            <a:off x="151255" y="124370"/>
            <a:ext cx="7859869" cy="473975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b="1" u="sng">
                <a:latin typeface="Open Sans"/>
                <a:ea typeface="Calibri"/>
                <a:cs typeface="Calibri"/>
              </a:rPr>
              <a:t>Tonight's Agenda</a:t>
            </a:r>
            <a:endParaRPr lang="en-US" sz="2800">
              <a:latin typeface="Open Sans"/>
              <a:ea typeface="Calibri"/>
              <a:cs typeface="Calibri"/>
            </a:endParaRPr>
          </a:p>
          <a:p>
            <a:pPr algn="ctr"/>
            <a:endParaRPr lang="en-US" sz="1400" b="1" u="sng">
              <a:latin typeface="Open Sans"/>
              <a:ea typeface="Calibri"/>
              <a:cs typeface="Calibri"/>
            </a:endParaRPr>
          </a:p>
          <a:p>
            <a:pPr marL="571500" indent="-571500">
              <a:buFont typeface="Arial"/>
              <a:buChar char="•"/>
            </a:pPr>
            <a:r>
              <a:rPr lang="en-US" sz="2600" b="1">
                <a:latin typeface="Open Sans"/>
                <a:ea typeface="Calibri"/>
                <a:cs typeface="Calibri"/>
              </a:rPr>
              <a:t>Discuss </a:t>
            </a:r>
            <a:r>
              <a:rPr lang="en-US" sz="2600">
                <a:latin typeface="Open Sans"/>
                <a:ea typeface="Calibri"/>
                <a:cs typeface="Calibri"/>
              </a:rPr>
              <a:t>the what and why of outreach </a:t>
            </a:r>
            <a:br>
              <a:rPr lang="en-US" sz="2600">
                <a:latin typeface="Open Sans"/>
                <a:ea typeface="Calibri"/>
                <a:cs typeface="Calibri"/>
              </a:rPr>
            </a:br>
            <a:r>
              <a:rPr lang="en-US" sz="2600">
                <a:latin typeface="Open Sans"/>
                <a:ea typeface="Calibri"/>
                <a:cs typeface="Calibri"/>
              </a:rPr>
              <a:t>(as advocacy!)</a:t>
            </a:r>
          </a:p>
          <a:p>
            <a:pPr marL="571500" indent="-571500">
              <a:buFont typeface="Arial"/>
              <a:buChar char="•"/>
            </a:pPr>
            <a:endParaRPr lang="en-US" sz="2600">
              <a:latin typeface="Open Sans"/>
              <a:ea typeface="Calibri"/>
              <a:cs typeface="Calibri"/>
            </a:endParaRPr>
          </a:p>
          <a:p>
            <a:pPr marL="571500" indent="-571500">
              <a:buFont typeface="Arial"/>
              <a:buChar char="•"/>
            </a:pPr>
            <a:r>
              <a:rPr lang="en-US" sz="2600" b="1">
                <a:latin typeface="Open Sans"/>
                <a:ea typeface="Calibri"/>
                <a:cs typeface="Calibri"/>
              </a:rPr>
              <a:t>Review </a:t>
            </a:r>
            <a:r>
              <a:rPr lang="en-US" sz="2600">
                <a:latin typeface="Open Sans"/>
                <a:ea typeface="Calibri"/>
                <a:cs typeface="Calibri"/>
              </a:rPr>
              <a:t>our work on community mapping</a:t>
            </a:r>
            <a:br>
              <a:rPr lang="en-US" sz="2600">
                <a:latin typeface="Open Sans"/>
                <a:ea typeface="Calibri"/>
                <a:cs typeface="Calibri"/>
              </a:rPr>
            </a:br>
            <a:endParaRPr lang="en-US" sz="2600">
              <a:latin typeface="Open Sans"/>
              <a:ea typeface="Calibri"/>
              <a:cs typeface="Calibri"/>
            </a:endParaRPr>
          </a:p>
          <a:p>
            <a:pPr marL="571500" indent="-571500">
              <a:buFont typeface="Arial"/>
              <a:buChar char="•"/>
            </a:pPr>
            <a:r>
              <a:rPr lang="en-US" sz="2600" b="1">
                <a:latin typeface="Open Sans"/>
                <a:ea typeface="Calibri"/>
                <a:cs typeface="Calibri"/>
              </a:rPr>
              <a:t>Identify </a:t>
            </a:r>
            <a:r>
              <a:rPr lang="en-US" sz="2600">
                <a:latin typeface="Open Sans"/>
                <a:ea typeface="Calibri"/>
                <a:cs typeface="Calibri"/>
              </a:rPr>
              <a:t>next steps in community engagement (one-on-ones)</a:t>
            </a:r>
            <a:br>
              <a:rPr lang="en-US" sz="2600">
                <a:latin typeface="Open Sans"/>
                <a:ea typeface="Calibri"/>
                <a:cs typeface="Calibri"/>
              </a:rPr>
            </a:br>
            <a:endParaRPr lang="en-US" sz="2600">
              <a:latin typeface="Open Sans"/>
              <a:ea typeface="Calibri"/>
              <a:cs typeface="Calibri"/>
            </a:endParaRPr>
          </a:p>
          <a:p>
            <a:pPr marL="571500" indent="-571500">
              <a:buFont typeface="Arial"/>
              <a:buChar char="•"/>
            </a:pPr>
            <a:r>
              <a:rPr lang="en-US" sz="2600" b="1">
                <a:latin typeface="Open Sans"/>
                <a:ea typeface="Calibri"/>
                <a:cs typeface="Calibri"/>
              </a:rPr>
              <a:t>Start </a:t>
            </a:r>
            <a:r>
              <a:rPr lang="en-US" sz="2600">
                <a:latin typeface="Open Sans"/>
                <a:ea typeface="Calibri"/>
                <a:cs typeface="Calibri"/>
              </a:rPr>
              <a:t>defining your groups actions for summer </a:t>
            </a:r>
            <a:r>
              <a:rPr lang="en-US" sz="2600">
                <a:latin typeface="Open Sans"/>
                <a:ea typeface="Calibri"/>
                <a:cs typeface="Calibri"/>
                <a:hlinkClick r:id="rId2"/>
              </a:rPr>
              <a:t>Action Matters Campaign</a:t>
            </a:r>
          </a:p>
        </p:txBody>
      </p:sp>
    </p:spTree>
    <p:extLst>
      <p:ext uri="{BB962C8B-B14F-4D97-AF65-F5344CB8AC3E}">
        <p14:creationId xmlns:p14="http://schemas.microsoft.com/office/powerpoint/2010/main" val="21672186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40610900-86EA-4EDC-9C31-F59F28B92E20}"/>
              </a:ext>
            </a:extLst>
          </p:cNvPr>
          <p:cNvSpPr/>
          <p:nvPr/>
        </p:nvSpPr>
        <p:spPr>
          <a:xfrm>
            <a:off x="4124008" y="2137410"/>
            <a:ext cx="895985" cy="868680"/>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9" name="Oval 8">
            <a:extLst>
              <a:ext uri="{FF2B5EF4-FFF2-40B4-BE49-F238E27FC236}">
                <a16:creationId xmlns:a16="http://schemas.microsoft.com/office/drawing/2014/main" id="{9645A9DB-7A4D-43F7-BBB3-AAB9DE5F9AF3}"/>
              </a:ext>
            </a:extLst>
          </p:cNvPr>
          <p:cNvSpPr/>
          <p:nvPr/>
        </p:nvSpPr>
        <p:spPr>
          <a:xfrm>
            <a:off x="3141663" y="1241108"/>
            <a:ext cx="2860675" cy="2661285"/>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nvGrpSpPr>
          <p:cNvPr id="10" name="Group 9">
            <a:extLst>
              <a:ext uri="{FF2B5EF4-FFF2-40B4-BE49-F238E27FC236}">
                <a16:creationId xmlns:a16="http://schemas.microsoft.com/office/drawing/2014/main" id="{CAE0C875-9817-4A55-9A86-181BE6049B41}"/>
              </a:ext>
            </a:extLst>
          </p:cNvPr>
          <p:cNvGrpSpPr/>
          <p:nvPr/>
        </p:nvGrpSpPr>
        <p:grpSpPr>
          <a:xfrm>
            <a:off x="-20179" y="403543"/>
            <a:ext cx="6845794" cy="4336415"/>
            <a:chOff x="-2338753" y="0"/>
            <a:chExt cx="6846347" cy="4336610"/>
          </a:xfrm>
        </p:grpSpPr>
        <p:sp>
          <p:nvSpPr>
            <p:cNvPr id="11" name="Oval 10">
              <a:extLst>
                <a:ext uri="{FF2B5EF4-FFF2-40B4-BE49-F238E27FC236}">
                  <a16:creationId xmlns:a16="http://schemas.microsoft.com/office/drawing/2014/main" id="{A6A946BB-D889-48E1-996F-5D33FB790CFC}"/>
                </a:ext>
              </a:extLst>
            </p:cNvPr>
            <p:cNvSpPr/>
            <p:nvPr/>
          </p:nvSpPr>
          <p:spPr>
            <a:xfrm>
              <a:off x="0" y="0"/>
              <a:ext cx="4507594" cy="4336610"/>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2" name="Text Box 5">
              <a:extLst>
                <a:ext uri="{FF2B5EF4-FFF2-40B4-BE49-F238E27FC236}">
                  <a16:creationId xmlns:a16="http://schemas.microsoft.com/office/drawing/2014/main" id="{F8A54286-41D7-40D7-95F9-D4463A0306DE}"/>
                </a:ext>
              </a:extLst>
            </p:cNvPr>
            <p:cNvSpPr txBox="1"/>
            <p:nvPr/>
          </p:nvSpPr>
          <p:spPr>
            <a:xfrm>
              <a:off x="-2338753" y="327474"/>
              <a:ext cx="2007079" cy="49784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spcBef>
                  <a:spcPts val="0"/>
                </a:spcBef>
                <a:spcAft>
                  <a:spcPts val="0"/>
                </a:spcAft>
              </a:pPr>
              <a:r>
                <a:rPr lang="en-US" sz="2000">
                  <a:effectLst/>
                  <a:latin typeface="Open Sans" panose="020B0606030504020204" pitchFamily="34" charset="0"/>
                  <a:ea typeface="Open Sans" panose="020B0606030504020204" pitchFamily="34" charset="0"/>
                  <a:cs typeface="Open Sans" panose="020B0606030504020204" pitchFamily="34" charset="0"/>
                </a:rPr>
                <a:t>Who cares about the issue?</a:t>
              </a:r>
            </a:p>
          </p:txBody>
        </p:sp>
        <p:sp>
          <p:nvSpPr>
            <p:cNvPr id="13" name="Text Box 6">
              <a:extLst>
                <a:ext uri="{FF2B5EF4-FFF2-40B4-BE49-F238E27FC236}">
                  <a16:creationId xmlns:a16="http://schemas.microsoft.com/office/drawing/2014/main" id="{277776D7-8636-4928-B847-DE6BD08A76E2}"/>
                </a:ext>
              </a:extLst>
            </p:cNvPr>
            <p:cNvSpPr txBox="1"/>
            <p:nvPr/>
          </p:nvSpPr>
          <p:spPr>
            <a:xfrm>
              <a:off x="-2318572" y="3201377"/>
              <a:ext cx="2552467" cy="29763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spcBef>
                  <a:spcPts val="0"/>
                </a:spcBef>
                <a:spcAft>
                  <a:spcPts val="0"/>
                </a:spcAft>
              </a:pPr>
              <a:r>
                <a:rPr lang="en-US" sz="2000">
                  <a:effectLst/>
                  <a:latin typeface="Open Sans" panose="020B0606030504020204" pitchFamily="34" charset="0"/>
                  <a:ea typeface="Open Sans" panose="020B0606030504020204" pitchFamily="34" charset="0"/>
                  <a:cs typeface="Open Sans" panose="020B0606030504020204" pitchFamily="34" charset="0"/>
                </a:rPr>
                <a:t>How are we connected to those who care about</a:t>
              </a:r>
              <a:br>
                <a:rPr lang="en-US" sz="2000">
                  <a:effectLst/>
                  <a:latin typeface="Open Sans" panose="020B0606030504020204" pitchFamily="34" charset="0"/>
                  <a:ea typeface="Open Sans" panose="020B0606030504020204" pitchFamily="34" charset="0"/>
                  <a:cs typeface="Open Sans" panose="020B0606030504020204" pitchFamily="34" charset="0"/>
                </a:rPr>
              </a:br>
              <a:r>
                <a:rPr lang="en-US" sz="2000">
                  <a:effectLst/>
                  <a:latin typeface="Open Sans" panose="020B0606030504020204" pitchFamily="34" charset="0"/>
                  <a:ea typeface="Open Sans" panose="020B0606030504020204" pitchFamily="34" charset="0"/>
                  <a:cs typeface="Open Sans" panose="020B0606030504020204" pitchFamily="34" charset="0"/>
                </a:rPr>
                <a:t> the issue?</a:t>
              </a:r>
            </a:p>
          </p:txBody>
        </p:sp>
      </p:grpSp>
      <p:sp>
        <p:nvSpPr>
          <p:cNvPr id="14" name="Text Box 5">
            <a:extLst>
              <a:ext uri="{FF2B5EF4-FFF2-40B4-BE49-F238E27FC236}">
                <a16:creationId xmlns:a16="http://schemas.microsoft.com/office/drawing/2014/main" id="{40D9FF19-4EF6-4E01-9A59-EB2D77682210}"/>
              </a:ext>
            </a:extLst>
          </p:cNvPr>
          <p:cNvSpPr txBox="1"/>
          <p:nvPr/>
        </p:nvSpPr>
        <p:spPr>
          <a:xfrm>
            <a:off x="7137083" y="2303005"/>
            <a:ext cx="2006917" cy="497818"/>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spcBef>
                <a:spcPts val="0"/>
              </a:spcBef>
              <a:spcAft>
                <a:spcPts val="0"/>
              </a:spcAft>
            </a:pPr>
            <a:r>
              <a:rPr lang="en-US" sz="2000">
                <a:effectLst/>
                <a:latin typeface="Open Sans" panose="020B0606030504020204" pitchFamily="34" charset="0"/>
                <a:ea typeface="Open Sans" panose="020B0606030504020204" pitchFamily="34" charset="0"/>
                <a:cs typeface="Open Sans" panose="020B0606030504020204" pitchFamily="34" charset="0"/>
              </a:rPr>
              <a:t>The Issue</a:t>
            </a:r>
          </a:p>
        </p:txBody>
      </p:sp>
      <p:cxnSp>
        <p:nvCxnSpPr>
          <p:cNvPr id="15" name="Straight Arrow Connector 14">
            <a:extLst>
              <a:ext uri="{FF2B5EF4-FFF2-40B4-BE49-F238E27FC236}">
                <a16:creationId xmlns:a16="http://schemas.microsoft.com/office/drawing/2014/main" id="{346FBD33-8B33-4F3A-BF88-516C0B881870}"/>
              </a:ext>
            </a:extLst>
          </p:cNvPr>
          <p:cNvCxnSpPr>
            <a:cxnSpLocks/>
          </p:cNvCxnSpPr>
          <p:nvPr/>
        </p:nvCxnSpPr>
        <p:spPr>
          <a:xfrm flipH="1">
            <a:off x="4572000" y="2495778"/>
            <a:ext cx="2744787" cy="56136"/>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18" name="Straight Arrow Connector 17">
            <a:extLst>
              <a:ext uri="{FF2B5EF4-FFF2-40B4-BE49-F238E27FC236}">
                <a16:creationId xmlns:a16="http://schemas.microsoft.com/office/drawing/2014/main" id="{362828B7-79D0-4DDD-A276-4047E524183F}"/>
              </a:ext>
            </a:extLst>
          </p:cNvPr>
          <p:cNvCxnSpPr>
            <a:cxnSpLocks/>
          </p:cNvCxnSpPr>
          <p:nvPr/>
        </p:nvCxnSpPr>
        <p:spPr>
          <a:xfrm>
            <a:off x="1614525" y="1455581"/>
            <a:ext cx="1979280" cy="768764"/>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21" name="Straight Arrow Connector 20">
            <a:extLst>
              <a:ext uri="{FF2B5EF4-FFF2-40B4-BE49-F238E27FC236}">
                <a16:creationId xmlns:a16="http://schemas.microsoft.com/office/drawing/2014/main" id="{7FBAAD23-71F4-4325-8988-2DADC0F0488F}"/>
              </a:ext>
            </a:extLst>
          </p:cNvPr>
          <p:cNvCxnSpPr>
            <a:cxnSpLocks/>
          </p:cNvCxnSpPr>
          <p:nvPr/>
        </p:nvCxnSpPr>
        <p:spPr>
          <a:xfrm flipV="1">
            <a:off x="2552261" y="3522952"/>
            <a:ext cx="650203" cy="606202"/>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21182168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FC90C3E-C682-46E6-BFF7-B55A66C580F8}"/>
              </a:ext>
            </a:extLst>
          </p:cNvPr>
          <p:cNvSpPr txBox="1"/>
          <p:nvPr/>
        </p:nvSpPr>
        <p:spPr>
          <a:xfrm>
            <a:off x="4851402" y="1906141"/>
            <a:ext cx="3036322" cy="1077218"/>
          </a:xfrm>
          <a:prstGeom prst="rect">
            <a:avLst/>
          </a:prstGeom>
          <a:noFill/>
        </p:spPr>
        <p:txBody>
          <a:bodyPr wrap="square" rtlCol="0">
            <a:spAutoFit/>
          </a:bodyPr>
          <a:lstStyle/>
          <a:p>
            <a:pPr algn="ctr"/>
            <a:r>
              <a:rPr lang="en-US" sz="3200" b="1">
                <a:latin typeface="Open Sans" panose="020B0606030504020204" pitchFamily="34" charset="0"/>
                <a:ea typeface="Open Sans" panose="020B0606030504020204" pitchFamily="34" charset="0"/>
                <a:cs typeface="Open Sans" panose="020B0606030504020204" pitchFamily="34" charset="0"/>
              </a:rPr>
              <a:t>Food</a:t>
            </a:r>
            <a:br>
              <a:rPr lang="en-US" sz="3200" b="1">
                <a:latin typeface="Open Sans" panose="020B0606030504020204" pitchFamily="34" charset="0"/>
                <a:ea typeface="Open Sans" panose="020B0606030504020204" pitchFamily="34" charset="0"/>
                <a:cs typeface="Open Sans" panose="020B0606030504020204" pitchFamily="34" charset="0"/>
              </a:rPr>
            </a:br>
            <a:r>
              <a:rPr lang="en-US" sz="3200" b="1">
                <a:latin typeface="Open Sans" panose="020B0606030504020204" pitchFamily="34" charset="0"/>
                <a:ea typeface="Open Sans" panose="020B0606030504020204" pitchFamily="34" charset="0"/>
                <a:cs typeface="Open Sans" panose="020B0606030504020204" pitchFamily="34" charset="0"/>
              </a:rPr>
              <a:t>Insecurity</a:t>
            </a:r>
          </a:p>
        </p:txBody>
      </p:sp>
      <p:sp>
        <p:nvSpPr>
          <p:cNvPr id="4" name="Oval 3">
            <a:extLst>
              <a:ext uri="{FF2B5EF4-FFF2-40B4-BE49-F238E27FC236}">
                <a16:creationId xmlns:a16="http://schemas.microsoft.com/office/drawing/2014/main" id="{41202FE1-E540-4967-8CC7-D5DCB0E73DD5}"/>
              </a:ext>
            </a:extLst>
          </p:cNvPr>
          <p:cNvSpPr/>
          <p:nvPr/>
        </p:nvSpPr>
        <p:spPr>
          <a:xfrm>
            <a:off x="2044700" y="1320800"/>
            <a:ext cx="2247900" cy="2247900"/>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5" name="TextBox 4">
            <a:extLst>
              <a:ext uri="{FF2B5EF4-FFF2-40B4-BE49-F238E27FC236}">
                <a16:creationId xmlns:a16="http://schemas.microsoft.com/office/drawing/2014/main" id="{592D7D74-BEBF-4906-8C87-E45151C9E6C5}"/>
              </a:ext>
            </a:extLst>
          </p:cNvPr>
          <p:cNvSpPr txBox="1"/>
          <p:nvPr/>
        </p:nvSpPr>
        <p:spPr>
          <a:xfrm>
            <a:off x="1650489" y="1906141"/>
            <a:ext cx="3036322" cy="1077218"/>
          </a:xfrm>
          <a:prstGeom prst="rect">
            <a:avLst/>
          </a:prstGeom>
          <a:noFill/>
        </p:spPr>
        <p:txBody>
          <a:bodyPr wrap="square" rtlCol="0">
            <a:spAutoFit/>
          </a:bodyPr>
          <a:lstStyle/>
          <a:p>
            <a:pPr algn="ctr"/>
            <a:r>
              <a:rPr lang="en-US" sz="3200" b="1">
                <a:latin typeface="Open Sans" panose="020B0606030504020204" pitchFamily="34" charset="0"/>
                <a:ea typeface="Open Sans" panose="020B0606030504020204" pitchFamily="34" charset="0"/>
                <a:cs typeface="Open Sans" panose="020B0606030504020204" pitchFamily="34" charset="0"/>
              </a:rPr>
              <a:t>the</a:t>
            </a:r>
          </a:p>
          <a:p>
            <a:pPr algn="ctr"/>
            <a:r>
              <a:rPr lang="en-US" sz="3200" b="1">
                <a:latin typeface="Open Sans" panose="020B0606030504020204" pitchFamily="34" charset="0"/>
                <a:ea typeface="Open Sans" panose="020B0606030504020204" pitchFamily="34" charset="0"/>
                <a:cs typeface="Open Sans" panose="020B0606030504020204" pitchFamily="34" charset="0"/>
              </a:rPr>
              <a:t>Issue</a:t>
            </a:r>
          </a:p>
        </p:txBody>
      </p:sp>
    </p:spTree>
    <p:extLst>
      <p:ext uri="{BB962C8B-B14F-4D97-AF65-F5344CB8AC3E}">
        <p14:creationId xmlns:p14="http://schemas.microsoft.com/office/powerpoint/2010/main" val="83033394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91DAE2E-7301-487A-8FB7-A591B335916A}"/>
              </a:ext>
            </a:extLst>
          </p:cNvPr>
          <p:cNvSpPr txBox="1"/>
          <p:nvPr/>
        </p:nvSpPr>
        <p:spPr>
          <a:xfrm>
            <a:off x="294719" y="268166"/>
            <a:ext cx="8344456" cy="584775"/>
          </a:xfrm>
          <a:prstGeom prst="rect">
            <a:avLst/>
          </a:prstGeom>
          <a:noFill/>
        </p:spPr>
        <p:txBody>
          <a:bodyPr wrap="square" lIns="91440" tIns="45720" rIns="91440" bIns="45720" rtlCol="0" anchor="t">
            <a:spAutoFit/>
          </a:bodyPr>
          <a:lstStyle/>
          <a:p>
            <a:pPr algn="ctr"/>
            <a:r>
              <a:rPr lang="en-US" sz="3200" b="1">
                <a:latin typeface="Open Sans"/>
                <a:ea typeface="Open Sans"/>
                <a:cs typeface="Open Sans"/>
              </a:rPr>
              <a:t>Food Insecurity</a:t>
            </a:r>
          </a:p>
        </p:txBody>
      </p:sp>
      <p:sp>
        <p:nvSpPr>
          <p:cNvPr id="4" name="TextBox 3">
            <a:extLst>
              <a:ext uri="{FF2B5EF4-FFF2-40B4-BE49-F238E27FC236}">
                <a16:creationId xmlns:a16="http://schemas.microsoft.com/office/drawing/2014/main" id="{9B38A5B1-1060-4567-8228-6E813DCE1F10}"/>
              </a:ext>
            </a:extLst>
          </p:cNvPr>
          <p:cNvSpPr txBox="1"/>
          <p:nvPr/>
        </p:nvSpPr>
        <p:spPr>
          <a:xfrm>
            <a:off x="5040459" y="3726340"/>
            <a:ext cx="3794039" cy="1107996"/>
          </a:xfrm>
          <a:prstGeom prst="rect">
            <a:avLst/>
          </a:prstGeom>
          <a:noFill/>
        </p:spPr>
        <p:txBody>
          <a:bodyPr wrap="square" rtlCol="0">
            <a:spAutoFit/>
          </a:bodyPr>
          <a:lstStyle/>
          <a:p>
            <a:pPr algn="ctr"/>
            <a:r>
              <a:rPr lang="en-US" sz="2200">
                <a:latin typeface="Open Sans" panose="020B0606030504020204" pitchFamily="34" charset="0"/>
                <a:ea typeface="Open Sans" panose="020B0606030504020204" pitchFamily="34" charset="0"/>
                <a:cs typeface="Open Sans" panose="020B0606030504020204" pitchFamily="34" charset="0"/>
              </a:rPr>
              <a:t>Businesses, non-profits, educational institutions, foundations?</a:t>
            </a:r>
          </a:p>
        </p:txBody>
      </p:sp>
      <p:sp>
        <p:nvSpPr>
          <p:cNvPr id="5" name="TextBox 4">
            <a:extLst>
              <a:ext uri="{FF2B5EF4-FFF2-40B4-BE49-F238E27FC236}">
                <a16:creationId xmlns:a16="http://schemas.microsoft.com/office/drawing/2014/main" id="{7DA39359-8BDE-4824-A6DD-527747039BFB}"/>
              </a:ext>
            </a:extLst>
          </p:cNvPr>
          <p:cNvSpPr txBox="1"/>
          <p:nvPr/>
        </p:nvSpPr>
        <p:spPr>
          <a:xfrm>
            <a:off x="2484480" y="2020046"/>
            <a:ext cx="3794039" cy="1446550"/>
          </a:xfrm>
          <a:prstGeom prst="rect">
            <a:avLst/>
          </a:prstGeom>
          <a:noFill/>
        </p:spPr>
        <p:txBody>
          <a:bodyPr wrap="square" rtlCol="0">
            <a:spAutoFit/>
          </a:bodyPr>
          <a:lstStyle/>
          <a:p>
            <a:pPr algn="ctr"/>
            <a:r>
              <a:rPr lang="en-US" sz="2200">
                <a:latin typeface="Open Sans" panose="020B0606030504020204" pitchFamily="34" charset="0"/>
                <a:ea typeface="Open Sans" panose="020B0606030504020204" pitchFamily="34" charset="0"/>
                <a:cs typeface="Open Sans" panose="020B0606030504020204" pitchFamily="34" charset="0"/>
              </a:rPr>
              <a:t>Who experiences it?</a:t>
            </a:r>
          </a:p>
          <a:p>
            <a:pPr algn="ctr"/>
            <a:r>
              <a:rPr lang="en-US" sz="2200">
                <a:latin typeface="Open Sans" panose="020B0606030504020204" pitchFamily="34" charset="0"/>
                <a:ea typeface="Open Sans" panose="020B0606030504020204" pitchFamily="34" charset="0"/>
                <a:cs typeface="Open Sans" panose="020B0606030504020204" pitchFamily="34" charset="0"/>
              </a:rPr>
              <a:t> </a:t>
            </a:r>
            <a:r>
              <a:rPr lang="en-US" sz="2200" b="1">
                <a:latin typeface="Open Sans" panose="020B0606030504020204" pitchFamily="34" charset="0"/>
                <a:ea typeface="Open Sans" panose="020B0606030504020204" pitchFamily="34" charset="0"/>
                <a:cs typeface="Open Sans" panose="020B0606030504020204" pitchFamily="34" charset="0"/>
              </a:rPr>
              <a:t>And how am I including them in working on the solution?</a:t>
            </a:r>
          </a:p>
        </p:txBody>
      </p:sp>
      <p:sp>
        <p:nvSpPr>
          <p:cNvPr id="6" name="TextBox 5">
            <a:extLst>
              <a:ext uri="{FF2B5EF4-FFF2-40B4-BE49-F238E27FC236}">
                <a16:creationId xmlns:a16="http://schemas.microsoft.com/office/drawing/2014/main" id="{49DB9D94-0E47-4EE2-A1C7-C8F62FD04739}"/>
              </a:ext>
            </a:extLst>
          </p:cNvPr>
          <p:cNvSpPr txBox="1"/>
          <p:nvPr/>
        </p:nvSpPr>
        <p:spPr>
          <a:xfrm>
            <a:off x="5218259" y="1311454"/>
            <a:ext cx="3794039" cy="430887"/>
          </a:xfrm>
          <a:prstGeom prst="rect">
            <a:avLst/>
          </a:prstGeom>
          <a:noFill/>
        </p:spPr>
        <p:txBody>
          <a:bodyPr wrap="square" rtlCol="0">
            <a:spAutoFit/>
          </a:bodyPr>
          <a:lstStyle/>
          <a:p>
            <a:pPr algn="ctr"/>
            <a:r>
              <a:rPr lang="en-US" sz="2200">
                <a:latin typeface="Open Sans" panose="020B0606030504020204" pitchFamily="34" charset="0"/>
                <a:ea typeface="Open Sans" panose="020B0606030504020204" pitchFamily="34" charset="0"/>
                <a:cs typeface="Open Sans" panose="020B0606030504020204" pitchFamily="34" charset="0"/>
              </a:rPr>
              <a:t>Who studies it?</a:t>
            </a:r>
          </a:p>
        </p:txBody>
      </p:sp>
      <p:sp>
        <p:nvSpPr>
          <p:cNvPr id="8" name="TextBox 7">
            <a:extLst>
              <a:ext uri="{FF2B5EF4-FFF2-40B4-BE49-F238E27FC236}">
                <a16:creationId xmlns:a16="http://schemas.microsoft.com/office/drawing/2014/main" id="{D6407AE2-D323-4325-8704-7D3AF6749042}"/>
              </a:ext>
            </a:extLst>
          </p:cNvPr>
          <p:cNvSpPr txBox="1"/>
          <p:nvPr/>
        </p:nvSpPr>
        <p:spPr>
          <a:xfrm>
            <a:off x="0" y="3763586"/>
            <a:ext cx="3406732" cy="1107996"/>
          </a:xfrm>
          <a:prstGeom prst="rect">
            <a:avLst/>
          </a:prstGeom>
          <a:noFill/>
        </p:spPr>
        <p:txBody>
          <a:bodyPr wrap="square" rtlCol="0">
            <a:spAutoFit/>
          </a:bodyPr>
          <a:lstStyle/>
          <a:p>
            <a:pPr algn="ctr"/>
            <a:r>
              <a:rPr lang="en-US" sz="2200">
                <a:latin typeface="Open Sans" panose="020B0606030504020204" pitchFamily="34" charset="0"/>
                <a:ea typeface="Open Sans" panose="020B0606030504020204" pitchFamily="34" charset="0"/>
                <a:cs typeface="Open Sans" panose="020B0606030504020204" pitchFamily="34" charset="0"/>
              </a:rPr>
              <a:t>Who in your local</a:t>
            </a:r>
          </a:p>
          <a:p>
            <a:pPr algn="ctr"/>
            <a:r>
              <a:rPr lang="en-US" sz="2200">
                <a:latin typeface="Open Sans" panose="020B0606030504020204" pitchFamily="34" charset="0"/>
                <a:ea typeface="Open Sans" panose="020B0606030504020204" pitchFamily="34" charset="0"/>
                <a:cs typeface="Open Sans" panose="020B0606030504020204" pitchFamily="34" charset="0"/>
              </a:rPr>
              <a:t> (or state) government works on this issue?</a:t>
            </a:r>
          </a:p>
        </p:txBody>
      </p:sp>
      <p:sp>
        <p:nvSpPr>
          <p:cNvPr id="9" name="TextBox 8">
            <a:extLst>
              <a:ext uri="{FF2B5EF4-FFF2-40B4-BE49-F238E27FC236}">
                <a16:creationId xmlns:a16="http://schemas.microsoft.com/office/drawing/2014/main" id="{A8B6465E-F277-4651-93BC-3E9593B4A7B8}"/>
              </a:ext>
            </a:extLst>
          </p:cNvPr>
          <p:cNvSpPr txBox="1"/>
          <p:nvPr/>
        </p:nvSpPr>
        <p:spPr>
          <a:xfrm>
            <a:off x="131702" y="1200884"/>
            <a:ext cx="3406732" cy="769441"/>
          </a:xfrm>
          <a:prstGeom prst="rect">
            <a:avLst/>
          </a:prstGeom>
          <a:noFill/>
        </p:spPr>
        <p:txBody>
          <a:bodyPr wrap="square" rtlCol="0">
            <a:spAutoFit/>
          </a:bodyPr>
          <a:lstStyle/>
          <a:p>
            <a:pPr algn="ctr"/>
            <a:r>
              <a:rPr lang="en-US" sz="2200">
                <a:latin typeface="Open Sans" panose="020B0606030504020204" pitchFamily="34" charset="0"/>
                <a:ea typeface="Open Sans" panose="020B0606030504020204" pitchFamily="34" charset="0"/>
                <a:cs typeface="Open Sans" panose="020B0606030504020204" pitchFamily="34" charset="0"/>
              </a:rPr>
              <a:t>Who covers it in the media?</a:t>
            </a:r>
          </a:p>
        </p:txBody>
      </p:sp>
    </p:spTree>
    <p:extLst>
      <p:ext uri="{BB962C8B-B14F-4D97-AF65-F5344CB8AC3E}">
        <p14:creationId xmlns:p14="http://schemas.microsoft.com/office/powerpoint/2010/main" val="109659726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Oval 5">
            <a:extLst>
              <a:ext uri="{FF2B5EF4-FFF2-40B4-BE49-F238E27FC236}">
                <a16:creationId xmlns:a16="http://schemas.microsoft.com/office/drawing/2014/main" id="{46900B05-30C6-45E4-9487-57299D51D70D}"/>
              </a:ext>
            </a:extLst>
          </p:cNvPr>
          <p:cNvSpPr/>
          <p:nvPr/>
        </p:nvSpPr>
        <p:spPr>
          <a:xfrm>
            <a:off x="2997677" y="2048379"/>
            <a:ext cx="1574323" cy="1526346"/>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8" name="Oval 7">
            <a:extLst>
              <a:ext uri="{FF2B5EF4-FFF2-40B4-BE49-F238E27FC236}">
                <a16:creationId xmlns:a16="http://schemas.microsoft.com/office/drawing/2014/main" id="{E5164F78-3CB2-4CF5-8A51-9AF3BB130A70}"/>
              </a:ext>
            </a:extLst>
          </p:cNvPr>
          <p:cNvSpPr/>
          <p:nvPr/>
        </p:nvSpPr>
        <p:spPr>
          <a:xfrm>
            <a:off x="1524000" y="708248"/>
            <a:ext cx="4579939" cy="4260716"/>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 name="TextBox 1">
            <a:extLst>
              <a:ext uri="{FF2B5EF4-FFF2-40B4-BE49-F238E27FC236}">
                <a16:creationId xmlns:a16="http://schemas.microsoft.com/office/drawing/2014/main" id="{34DC0C10-9237-4E32-B5E3-6EAA1DE220BD}"/>
              </a:ext>
            </a:extLst>
          </p:cNvPr>
          <p:cNvSpPr txBox="1"/>
          <p:nvPr/>
        </p:nvSpPr>
        <p:spPr>
          <a:xfrm>
            <a:off x="3000310" y="2391884"/>
            <a:ext cx="1441420" cy="830997"/>
          </a:xfrm>
          <a:prstGeom prst="rect">
            <a:avLst/>
          </a:prstGeom>
          <a:noFill/>
        </p:spPr>
        <p:txBody>
          <a:bodyPr wrap="none" rtlCol="0">
            <a:spAutoFit/>
          </a:bodyPr>
          <a:lstStyle/>
          <a:p>
            <a:pPr algn="ctr"/>
            <a:r>
              <a:rPr lang="en-US" sz="2400" b="1"/>
              <a:t>Food</a:t>
            </a:r>
            <a:br>
              <a:rPr lang="en-US" sz="2400" b="1"/>
            </a:br>
            <a:r>
              <a:rPr lang="en-US" sz="2400" b="1"/>
              <a:t>Insecurity</a:t>
            </a:r>
          </a:p>
        </p:txBody>
      </p:sp>
      <p:sp>
        <p:nvSpPr>
          <p:cNvPr id="9" name="TextBox 8">
            <a:extLst>
              <a:ext uri="{FF2B5EF4-FFF2-40B4-BE49-F238E27FC236}">
                <a16:creationId xmlns:a16="http://schemas.microsoft.com/office/drawing/2014/main" id="{D562DF9A-CEA2-4987-A541-D3592C6948D5}"/>
              </a:ext>
            </a:extLst>
          </p:cNvPr>
          <p:cNvSpPr txBox="1"/>
          <p:nvPr/>
        </p:nvSpPr>
        <p:spPr>
          <a:xfrm>
            <a:off x="4639639" y="1690111"/>
            <a:ext cx="970073" cy="400110"/>
          </a:xfrm>
          <a:prstGeom prst="rect">
            <a:avLst/>
          </a:prstGeom>
          <a:noFill/>
        </p:spPr>
        <p:txBody>
          <a:bodyPr wrap="none" rtlCol="0">
            <a:spAutoFit/>
          </a:bodyPr>
          <a:lstStyle/>
          <a:p>
            <a:pPr algn="ctr"/>
            <a:r>
              <a:rPr lang="en-US" sz="2000"/>
              <a:t>Parents</a:t>
            </a:r>
          </a:p>
        </p:txBody>
      </p:sp>
      <p:sp>
        <p:nvSpPr>
          <p:cNvPr id="10" name="TextBox 9">
            <a:extLst>
              <a:ext uri="{FF2B5EF4-FFF2-40B4-BE49-F238E27FC236}">
                <a16:creationId xmlns:a16="http://schemas.microsoft.com/office/drawing/2014/main" id="{D27AD9C6-C8BF-4792-8869-0E17E72A0836}"/>
              </a:ext>
            </a:extLst>
          </p:cNvPr>
          <p:cNvSpPr txBox="1"/>
          <p:nvPr/>
        </p:nvSpPr>
        <p:spPr>
          <a:xfrm>
            <a:off x="1753319" y="1994397"/>
            <a:ext cx="1264305" cy="400110"/>
          </a:xfrm>
          <a:prstGeom prst="rect">
            <a:avLst/>
          </a:prstGeom>
          <a:noFill/>
        </p:spPr>
        <p:txBody>
          <a:bodyPr wrap="square" rtlCol="0">
            <a:spAutoFit/>
          </a:bodyPr>
          <a:lstStyle/>
          <a:p>
            <a:pPr algn="ctr"/>
            <a:r>
              <a:rPr lang="en-US" sz="2000"/>
              <a:t>Educators</a:t>
            </a:r>
          </a:p>
        </p:txBody>
      </p:sp>
      <p:sp>
        <p:nvSpPr>
          <p:cNvPr id="11" name="TextBox 10">
            <a:extLst>
              <a:ext uri="{FF2B5EF4-FFF2-40B4-BE49-F238E27FC236}">
                <a16:creationId xmlns:a16="http://schemas.microsoft.com/office/drawing/2014/main" id="{D1A4602E-1F3D-4939-980C-A99D2A87161E}"/>
              </a:ext>
            </a:extLst>
          </p:cNvPr>
          <p:cNvSpPr txBox="1"/>
          <p:nvPr/>
        </p:nvSpPr>
        <p:spPr>
          <a:xfrm>
            <a:off x="2778597" y="3963118"/>
            <a:ext cx="2079864" cy="707886"/>
          </a:xfrm>
          <a:prstGeom prst="rect">
            <a:avLst/>
          </a:prstGeom>
          <a:noFill/>
        </p:spPr>
        <p:txBody>
          <a:bodyPr wrap="none" rtlCol="0">
            <a:spAutoFit/>
          </a:bodyPr>
          <a:lstStyle/>
          <a:p>
            <a:pPr algn="ctr"/>
            <a:r>
              <a:rPr lang="en-US" sz="2000"/>
              <a:t>Homeless Trust/</a:t>
            </a:r>
          </a:p>
          <a:p>
            <a:pPr algn="ctr"/>
            <a:r>
              <a:rPr lang="en-US" sz="2000"/>
              <a:t>Housing Authority</a:t>
            </a:r>
          </a:p>
        </p:txBody>
      </p:sp>
      <p:sp>
        <p:nvSpPr>
          <p:cNvPr id="12" name="TextBox 11">
            <a:extLst>
              <a:ext uri="{FF2B5EF4-FFF2-40B4-BE49-F238E27FC236}">
                <a16:creationId xmlns:a16="http://schemas.microsoft.com/office/drawing/2014/main" id="{EC968D5E-6938-4893-95A3-275B3F1FC492}"/>
              </a:ext>
            </a:extLst>
          </p:cNvPr>
          <p:cNvSpPr txBox="1"/>
          <p:nvPr/>
        </p:nvSpPr>
        <p:spPr>
          <a:xfrm>
            <a:off x="4441751" y="3375203"/>
            <a:ext cx="1374607" cy="400110"/>
          </a:xfrm>
          <a:prstGeom prst="rect">
            <a:avLst/>
          </a:prstGeom>
          <a:noFill/>
        </p:spPr>
        <p:txBody>
          <a:bodyPr wrap="none" rtlCol="0">
            <a:spAutoFit/>
          </a:bodyPr>
          <a:lstStyle/>
          <a:p>
            <a:pPr algn="ctr"/>
            <a:r>
              <a:rPr lang="en-US" sz="2000"/>
              <a:t>Food Banks</a:t>
            </a:r>
          </a:p>
        </p:txBody>
      </p:sp>
      <p:sp>
        <p:nvSpPr>
          <p:cNvPr id="13" name="TextBox 12">
            <a:extLst>
              <a:ext uri="{FF2B5EF4-FFF2-40B4-BE49-F238E27FC236}">
                <a16:creationId xmlns:a16="http://schemas.microsoft.com/office/drawing/2014/main" id="{8E5CA5DA-54DB-447F-B024-303FBC4B2B99}"/>
              </a:ext>
            </a:extLst>
          </p:cNvPr>
          <p:cNvSpPr txBox="1"/>
          <p:nvPr/>
        </p:nvSpPr>
        <p:spPr>
          <a:xfrm>
            <a:off x="2575744" y="1096259"/>
            <a:ext cx="2476447" cy="707886"/>
          </a:xfrm>
          <a:prstGeom prst="rect">
            <a:avLst/>
          </a:prstGeom>
          <a:noFill/>
        </p:spPr>
        <p:txBody>
          <a:bodyPr wrap="none" rtlCol="0">
            <a:spAutoFit/>
          </a:bodyPr>
          <a:lstStyle/>
          <a:p>
            <a:pPr algn="ctr"/>
            <a:r>
              <a:rPr lang="en-US" sz="2000"/>
              <a:t>Community Colleges/ </a:t>
            </a:r>
          </a:p>
          <a:p>
            <a:pPr algn="ctr"/>
            <a:r>
              <a:rPr lang="en-US" sz="2000"/>
              <a:t>Universities</a:t>
            </a:r>
          </a:p>
        </p:txBody>
      </p:sp>
      <p:sp>
        <p:nvSpPr>
          <p:cNvPr id="15" name="TextBox 14">
            <a:extLst>
              <a:ext uri="{FF2B5EF4-FFF2-40B4-BE49-F238E27FC236}">
                <a16:creationId xmlns:a16="http://schemas.microsoft.com/office/drawing/2014/main" id="{FD0384EC-EFE2-43E4-9E66-8B6903B34061}"/>
              </a:ext>
            </a:extLst>
          </p:cNvPr>
          <p:cNvSpPr txBox="1"/>
          <p:nvPr/>
        </p:nvSpPr>
        <p:spPr>
          <a:xfrm>
            <a:off x="4562493" y="2453945"/>
            <a:ext cx="1369799" cy="707886"/>
          </a:xfrm>
          <a:prstGeom prst="rect">
            <a:avLst/>
          </a:prstGeom>
          <a:noFill/>
        </p:spPr>
        <p:txBody>
          <a:bodyPr wrap="square" rtlCol="0">
            <a:spAutoFit/>
          </a:bodyPr>
          <a:lstStyle/>
          <a:p>
            <a:pPr algn="ctr"/>
            <a:r>
              <a:rPr lang="en-US" sz="2000"/>
              <a:t>Healthcare Providers</a:t>
            </a:r>
          </a:p>
        </p:txBody>
      </p:sp>
      <p:sp>
        <p:nvSpPr>
          <p:cNvPr id="3" name="TextBox 2">
            <a:extLst>
              <a:ext uri="{FF2B5EF4-FFF2-40B4-BE49-F238E27FC236}">
                <a16:creationId xmlns:a16="http://schemas.microsoft.com/office/drawing/2014/main" id="{3D0EB49B-2C9E-88EB-6F6E-9D068805D9B4}"/>
              </a:ext>
            </a:extLst>
          </p:cNvPr>
          <p:cNvSpPr txBox="1"/>
          <p:nvPr/>
        </p:nvSpPr>
        <p:spPr>
          <a:xfrm>
            <a:off x="1655446" y="2670981"/>
            <a:ext cx="1460049" cy="1015663"/>
          </a:xfrm>
          <a:prstGeom prst="rect">
            <a:avLst/>
          </a:prstGeom>
          <a:noFill/>
        </p:spPr>
        <p:txBody>
          <a:bodyPr wrap="square" rtlCol="0">
            <a:spAutoFit/>
          </a:bodyPr>
          <a:lstStyle/>
          <a:p>
            <a:pPr algn="ctr"/>
            <a:r>
              <a:rPr lang="en-US" sz="2000"/>
              <a:t>Child Services Agencies</a:t>
            </a:r>
          </a:p>
        </p:txBody>
      </p:sp>
    </p:spTree>
    <p:extLst>
      <p:ext uri="{BB962C8B-B14F-4D97-AF65-F5344CB8AC3E}">
        <p14:creationId xmlns:p14="http://schemas.microsoft.com/office/powerpoint/2010/main" val="192149901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Oval 4">
            <a:extLst>
              <a:ext uri="{FF2B5EF4-FFF2-40B4-BE49-F238E27FC236}">
                <a16:creationId xmlns:a16="http://schemas.microsoft.com/office/drawing/2014/main" id="{E5EFE974-58CB-4681-80DD-3C1CDC9D0F44}"/>
              </a:ext>
            </a:extLst>
          </p:cNvPr>
          <p:cNvSpPr/>
          <p:nvPr/>
        </p:nvSpPr>
        <p:spPr>
          <a:xfrm>
            <a:off x="2997677" y="1857879"/>
            <a:ext cx="1574323" cy="1526346"/>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6" name="Oval 5">
            <a:extLst>
              <a:ext uri="{FF2B5EF4-FFF2-40B4-BE49-F238E27FC236}">
                <a16:creationId xmlns:a16="http://schemas.microsoft.com/office/drawing/2014/main" id="{44D51C08-2A2C-40E2-89BF-BE27926DF80D}"/>
              </a:ext>
            </a:extLst>
          </p:cNvPr>
          <p:cNvSpPr/>
          <p:nvPr/>
        </p:nvSpPr>
        <p:spPr>
          <a:xfrm>
            <a:off x="1911350" y="866026"/>
            <a:ext cx="3911599" cy="3605239"/>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8" name="TextBox 7">
            <a:extLst>
              <a:ext uri="{FF2B5EF4-FFF2-40B4-BE49-F238E27FC236}">
                <a16:creationId xmlns:a16="http://schemas.microsoft.com/office/drawing/2014/main" id="{FC526749-CB21-4F13-B3D6-72AD61A6EC73}"/>
              </a:ext>
            </a:extLst>
          </p:cNvPr>
          <p:cNvSpPr txBox="1"/>
          <p:nvPr/>
        </p:nvSpPr>
        <p:spPr>
          <a:xfrm>
            <a:off x="2994786" y="2160613"/>
            <a:ext cx="1441420" cy="830997"/>
          </a:xfrm>
          <a:prstGeom prst="rect">
            <a:avLst/>
          </a:prstGeom>
          <a:noFill/>
        </p:spPr>
        <p:txBody>
          <a:bodyPr wrap="none" rtlCol="0">
            <a:spAutoFit/>
          </a:bodyPr>
          <a:lstStyle/>
          <a:p>
            <a:pPr algn="ctr"/>
            <a:r>
              <a:rPr lang="en-US" sz="2400" b="1"/>
              <a:t>Food</a:t>
            </a:r>
            <a:br>
              <a:rPr lang="en-US" sz="2400" b="1"/>
            </a:br>
            <a:r>
              <a:rPr lang="en-US" sz="2400" b="1"/>
              <a:t>Insecurity</a:t>
            </a:r>
          </a:p>
        </p:txBody>
      </p:sp>
      <p:sp>
        <p:nvSpPr>
          <p:cNvPr id="10" name="TextBox 9">
            <a:extLst>
              <a:ext uri="{FF2B5EF4-FFF2-40B4-BE49-F238E27FC236}">
                <a16:creationId xmlns:a16="http://schemas.microsoft.com/office/drawing/2014/main" id="{FEB11854-81B0-4B75-B74D-526F66397077}"/>
              </a:ext>
            </a:extLst>
          </p:cNvPr>
          <p:cNvSpPr txBox="1"/>
          <p:nvPr/>
        </p:nvSpPr>
        <p:spPr>
          <a:xfrm>
            <a:off x="2049313" y="1726100"/>
            <a:ext cx="1264305" cy="646331"/>
          </a:xfrm>
          <a:prstGeom prst="rect">
            <a:avLst/>
          </a:prstGeom>
          <a:noFill/>
        </p:spPr>
        <p:txBody>
          <a:bodyPr wrap="square" rtlCol="0">
            <a:spAutoFit/>
          </a:bodyPr>
          <a:lstStyle/>
          <a:p>
            <a:pPr algn="ctr"/>
            <a:r>
              <a:rPr lang="en-US"/>
              <a:t>Alabama Arise</a:t>
            </a:r>
          </a:p>
        </p:txBody>
      </p:sp>
      <p:sp>
        <p:nvSpPr>
          <p:cNvPr id="11" name="TextBox 10">
            <a:extLst>
              <a:ext uri="{FF2B5EF4-FFF2-40B4-BE49-F238E27FC236}">
                <a16:creationId xmlns:a16="http://schemas.microsoft.com/office/drawing/2014/main" id="{2BACB159-6103-496D-8FA6-F50B8743ECD4}"/>
              </a:ext>
            </a:extLst>
          </p:cNvPr>
          <p:cNvSpPr txBox="1"/>
          <p:nvPr/>
        </p:nvSpPr>
        <p:spPr>
          <a:xfrm>
            <a:off x="2896383" y="3582094"/>
            <a:ext cx="2035045" cy="646331"/>
          </a:xfrm>
          <a:prstGeom prst="rect">
            <a:avLst/>
          </a:prstGeom>
          <a:noFill/>
        </p:spPr>
        <p:txBody>
          <a:bodyPr wrap="none" rtlCol="0">
            <a:spAutoFit/>
          </a:bodyPr>
          <a:lstStyle/>
          <a:p>
            <a:pPr algn="ctr"/>
            <a:r>
              <a:rPr lang="en-US"/>
              <a:t>Voices for</a:t>
            </a:r>
            <a:br>
              <a:rPr lang="en-US"/>
            </a:br>
            <a:r>
              <a:rPr lang="en-US"/>
              <a:t> Alabama’s Children</a:t>
            </a:r>
          </a:p>
        </p:txBody>
      </p:sp>
      <p:sp>
        <p:nvSpPr>
          <p:cNvPr id="12" name="TextBox 11">
            <a:extLst>
              <a:ext uri="{FF2B5EF4-FFF2-40B4-BE49-F238E27FC236}">
                <a16:creationId xmlns:a16="http://schemas.microsoft.com/office/drawing/2014/main" id="{020F5FB3-E250-49E1-BFAA-B5FD16FCE7FE}"/>
              </a:ext>
            </a:extLst>
          </p:cNvPr>
          <p:cNvSpPr txBox="1"/>
          <p:nvPr/>
        </p:nvSpPr>
        <p:spPr>
          <a:xfrm>
            <a:off x="4399264" y="3046293"/>
            <a:ext cx="1259063" cy="584775"/>
          </a:xfrm>
          <a:prstGeom prst="rect">
            <a:avLst/>
          </a:prstGeom>
          <a:noFill/>
        </p:spPr>
        <p:txBody>
          <a:bodyPr wrap="none" rtlCol="0">
            <a:spAutoFit/>
          </a:bodyPr>
          <a:lstStyle/>
          <a:p>
            <a:pPr algn="ctr"/>
            <a:r>
              <a:rPr lang="en-US" sz="1600"/>
              <a:t>Hunger Free </a:t>
            </a:r>
          </a:p>
          <a:p>
            <a:pPr algn="ctr"/>
            <a:r>
              <a:rPr lang="en-US" sz="1600"/>
              <a:t>Alabama</a:t>
            </a:r>
          </a:p>
        </p:txBody>
      </p:sp>
      <p:sp>
        <p:nvSpPr>
          <p:cNvPr id="13" name="TextBox 12">
            <a:extLst>
              <a:ext uri="{FF2B5EF4-FFF2-40B4-BE49-F238E27FC236}">
                <a16:creationId xmlns:a16="http://schemas.microsoft.com/office/drawing/2014/main" id="{4D08142F-3B45-4C13-9585-65A94AF14416}"/>
              </a:ext>
            </a:extLst>
          </p:cNvPr>
          <p:cNvSpPr txBox="1"/>
          <p:nvPr/>
        </p:nvSpPr>
        <p:spPr>
          <a:xfrm>
            <a:off x="2672949" y="1181396"/>
            <a:ext cx="2330680" cy="584775"/>
          </a:xfrm>
          <a:prstGeom prst="rect">
            <a:avLst/>
          </a:prstGeom>
          <a:noFill/>
        </p:spPr>
        <p:txBody>
          <a:bodyPr wrap="square" rtlCol="0">
            <a:spAutoFit/>
          </a:bodyPr>
          <a:lstStyle/>
          <a:p>
            <a:pPr algn="ctr"/>
            <a:r>
              <a:rPr lang="en-US" sz="1600"/>
              <a:t>Unitarian Universalist Church of Birmingham</a:t>
            </a:r>
          </a:p>
        </p:txBody>
      </p:sp>
      <p:sp>
        <p:nvSpPr>
          <p:cNvPr id="15" name="TextBox 14">
            <a:extLst>
              <a:ext uri="{FF2B5EF4-FFF2-40B4-BE49-F238E27FC236}">
                <a16:creationId xmlns:a16="http://schemas.microsoft.com/office/drawing/2014/main" id="{8D8EEF73-580D-443E-BBE2-6995D5C9CD1E}"/>
              </a:ext>
            </a:extLst>
          </p:cNvPr>
          <p:cNvSpPr txBox="1"/>
          <p:nvPr/>
        </p:nvSpPr>
        <p:spPr>
          <a:xfrm>
            <a:off x="4528077" y="1863159"/>
            <a:ext cx="1162802" cy="738664"/>
          </a:xfrm>
          <a:prstGeom prst="rect">
            <a:avLst/>
          </a:prstGeom>
          <a:noFill/>
        </p:spPr>
        <p:txBody>
          <a:bodyPr wrap="square" rtlCol="0">
            <a:spAutoFit/>
          </a:bodyPr>
          <a:lstStyle/>
          <a:p>
            <a:pPr algn="ctr"/>
            <a:r>
              <a:rPr lang="en-US" sz="1400"/>
              <a:t>Grace Klein Community</a:t>
            </a:r>
          </a:p>
          <a:p>
            <a:pPr algn="ctr"/>
            <a:r>
              <a:rPr lang="en-US" sz="1400"/>
              <a:t>(Food Banks)</a:t>
            </a:r>
          </a:p>
        </p:txBody>
      </p:sp>
      <p:sp>
        <p:nvSpPr>
          <p:cNvPr id="16" name="Oval 15">
            <a:extLst>
              <a:ext uri="{FF2B5EF4-FFF2-40B4-BE49-F238E27FC236}">
                <a16:creationId xmlns:a16="http://schemas.microsoft.com/office/drawing/2014/main" id="{F3CDF297-ACC0-483A-AE26-7F92E45EF831}"/>
              </a:ext>
            </a:extLst>
          </p:cNvPr>
          <p:cNvSpPr/>
          <p:nvPr/>
        </p:nvSpPr>
        <p:spPr>
          <a:xfrm>
            <a:off x="1346200" y="206538"/>
            <a:ext cx="5044140" cy="4852977"/>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3" name="TextBox 2">
            <a:extLst>
              <a:ext uri="{FF2B5EF4-FFF2-40B4-BE49-F238E27FC236}">
                <a16:creationId xmlns:a16="http://schemas.microsoft.com/office/drawing/2014/main" id="{2322D842-7E68-6BAE-FE0E-F47D6F3B61D5}"/>
              </a:ext>
            </a:extLst>
          </p:cNvPr>
          <p:cNvSpPr txBox="1"/>
          <p:nvPr/>
        </p:nvSpPr>
        <p:spPr>
          <a:xfrm>
            <a:off x="4855985" y="2633026"/>
            <a:ext cx="585160" cy="369332"/>
          </a:xfrm>
          <a:prstGeom prst="rect">
            <a:avLst/>
          </a:prstGeom>
          <a:noFill/>
        </p:spPr>
        <p:txBody>
          <a:bodyPr wrap="none" rtlCol="0">
            <a:spAutoFit/>
          </a:bodyPr>
          <a:lstStyle/>
          <a:p>
            <a:pPr algn="ctr"/>
            <a:r>
              <a:rPr lang="en-US"/>
              <a:t>UAB</a:t>
            </a:r>
          </a:p>
        </p:txBody>
      </p:sp>
      <p:sp>
        <p:nvSpPr>
          <p:cNvPr id="18" name="TextBox 17">
            <a:extLst>
              <a:ext uri="{FF2B5EF4-FFF2-40B4-BE49-F238E27FC236}">
                <a16:creationId xmlns:a16="http://schemas.microsoft.com/office/drawing/2014/main" id="{81640A5F-4BAF-7C21-17C9-DD69AE62218C}"/>
              </a:ext>
            </a:extLst>
          </p:cNvPr>
          <p:cNvSpPr txBox="1"/>
          <p:nvPr/>
        </p:nvSpPr>
        <p:spPr>
          <a:xfrm>
            <a:off x="2024654" y="2578442"/>
            <a:ext cx="1231156" cy="1200329"/>
          </a:xfrm>
          <a:prstGeom prst="rect">
            <a:avLst/>
          </a:prstGeom>
          <a:noFill/>
        </p:spPr>
        <p:txBody>
          <a:bodyPr wrap="square">
            <a:spAutoFit/>
          </a:bodyPr>
          <a:lstStyle/>
          <a:p>
            <a:pPr algn="ctr"/>
            <a:r>
              <a:rPr lang="en-US" sz="1800"/>
              <a:t>Jones Valley Teaching Farm</a:t>
            </a:r>
          </a:p>
        </p:txBody>
      </p:sp>
    </p:spTree>
    <p:extLst>
      <p:ext uri="{BB962C8B-B14F-4D97-AF65-F5344CB8AC3E}">
        <p14:creationId xmlns:p14="http://schemas.microsoft.com/office/powerpoint/2010/main" val="85593847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FC90C3E-C682-46E6-BFF7-B55A66C580F8}"/>
              </a:ext>
            </a:extLst>
          </p:cNvPr>
          <p:cNvSpPr txBox="1"/>
          <p:nvPr/>
        </p:nvSpPr>
        <p:spPr>
          <a:xfrm>
            <a:off x="538219" y="1680339"/>
            <a:ext cx="3036322" cy="461665"/>
          </a:xfrm>
          <a:prstGeom prst="rect">
            <a:avLst/>
          </a:prstGeom>
          <a:noFill/>
        </p:spPr>
        <p:txBody>
          <a:bodyPr wrap="square" rtlCol="0">
            <a:spAutoFit/>
          </a:bodyPr>
          <a:lstStyle/>
          <a:p>
            <a:pPr algn="ctr"/>
            <a:r>
              <a:rPr lang="en-US" sz="2400">
                <a:latin typeface="Open Sans" panose="020B0606030504020204" pitchFamily="34" charset="0"/>
                <a:ea typeface="Open Sans" panose="020B0606030504020204" pitchFamily="34" charset="0"/>
                <a:cs typeface="Open Sans" panose="020B0606030504020204" pitchFamily="34" charset="0"/>
              </a:rPr>
              <a:t>Work connections?</a:t>
            </a:r>
          </a:p>
        </p:txBody>
      </p:sp>
      <p:sp>
        <p:nvSpPr>
          <p:cNvPr id="4" name="TextBox 3">
            <a:extLst>
              <a:ext uri="{FF2B5EF4-FFF2-40B4-BE49-F238E27FC236}">
                <a16:creationId xmlns:a16="http://schemas.microsoft.com/office/drawing/2014/main" id="{28370B04-923E-4883-AC57-FF4D7D316D11}"/>
              </a:ext>
            </a:extLst>
          </p:cNvPr>
          <p:cNvSpPr txBox="1"/>
          <p:nvPr/>
        </p:nvSpPr>
        <p:spPr>
          <a:xfrm>
            <a:off x="316523" y="341354"/>
            <a:ext cx="7981950" cy="954107"/>
          </a:xfrm>
          <a:prstGeom prst="rect">
            <a:avLst/>
          </a:prstGeom>
          <a:noFill/>
        </p:spPr>
        <p:txBody>
          <a:bodyPr wrap="square" lIns="91440" tIns="45720" rIns="91440" bIns="45720" rtlCol="0" anchor="t">
            <a:spAutoFit/>
          </a:bodyPr>
          <a:lstStyle/>
          <a:p>
            <a:pPr algn="ctr"/>
            <a:r>
              <a:rPr lang="en-US" sz="2800" b="1">
                <a:latin typeface="Open Sans"/>
                <a:ea typeface="Open Sans"/>
                <a:cs typeface="Open Sans"/>
              </a:rPr>
              <a:t>Six Degrees of Separation:</a:t>
            </a:r>
            <a:br>
              <a:rPr lang="en-US" sz="2800" b="1">
                <a:latin typeface="Open Sans"/>
                <a:ea typeface="Open Sans"/>
                <a:cs typeface="Open Sans"/>
              </a:rPr>
            </a:br>
            <a:r>
              <a:rPr lang="en-US" sz="2800" b="1">
                <a:latin typeface="Open Sans"/>
                <a:ea typeface="Open Sans"/>
                <a:cs typeface="Open Sans"/>
              </a:rPr>
              <a:t>How are we connected….?</a:t>
            </a:r>
          </a:p>
        </p:txBody>
      </p:sp>
      <p:sp>
        <p:nvSpPr>
          <p:cNvPr id="5" name="TextBox 4">
            <a:extLst>
              <a:ext uri="{FF2B5EF4-FFF2-40B4-BE49-F238E27FC236}">
                <a16:creationId xmlns:a16="http://schemas.microsoft.com/office/drawing/2014/main" id="{1254A372-B296-4119-B9EF-F40382E38623}"/>
              </a:ext>
            </a:extLst>
          </p:cNvPr>
          <p:cNvSpPr txBox="1"/>
          <p:nvPr/>
        </p:nvSpPr>
        <p:spPr>
          <a:xfrm>
            <a:off x="708340" y="2475228"/>
            <a:ext cx="3557022" cy="830997"/>
          </a:xfrm>
          <a:prstGeom prst="rect">
            <a:avLst/>
          </a:prstGeom>
          <a:noFill/>
        </p:spPr>
        <p:txBody>
          <a:bodyPr wrap="square" rtlCol="0">
            <a:spAutoFit/>
          </a:bodyPr>
          <a:lstStyle/>
          <a:p>
            <a:pPr algn="ctr"/>
            <a:r>
              <a:rPr lang="en-US" sz="2400">
                <a:latin typeface="Open Sans" panose="020B0606030504020204" pitchFamily="34" charset="0"/>
                <a:ea typeface="Open Sans" panose="020B0606030504020204" pitchFamily="34" charset="0"/>
                <a:cs typeface="Open Sans" panose="020B0606030504020204" pitchFamily="34" charset="0"/>
              </a:rPr>
              <a:t>Connections in your faith community?</a:t>
            </a:r>
          </a:p>
        </p:txBody>
      </p:sp>
      <p:sp>
        <p:nvSpPr>
          <p:cNvPr id="6" name="TextBox 5">
            <a:extLst>
              <a:ext uri="{FF2B5EF4-FFF2-40B4-BE49-F238E27FC236}">
                <a16:creationId xmlns:a16="http://schemas.microsoft.com/office/drawing/2014/main" id="{5A96657E-BF21-4C0D-A394-1FAD6586AAE5}"/>
              </a:ext>
            </a:extLst>
          </p:cNvPr>
          <p:cNvSpPr txBox="1"/>
          <p:nvPr/>
        </p:nvSpPr>
        <p:spPr>
          <a:xfrm>
            <a:off x="4425440" y="1644231"/>
            <a:ext cx="3036322" cy="830997"/>
          </a:xfrm>
          <a:prstGeom prst="rect">
            <a:avLst/>
          </a:prstGeom>
          <a:noFill/>
        </p:spPr>
        <p:txBody>
          <a:bodyPr wrap="square" rtlCol="0">
            <a:spAutoFit/>
          </a:bodyPr>
          <a:lstStyle/>
          <a:p>
            <a:pPr algn="ctr"/>
            <a:r>
              <a:rPr lang="en-US" sz="2400">
                <a:latin typeface="Open Sans" panose="020B0606030504020204" pitchFamily="34" charset="0"/>
                <a:ea typeface="Open Sans" panose="020B0606030504020204" pitchFamily="34" charset="0"/>
                <a:cs typeface="Open Sans" panose="020B0606030504020204" pitchFamily="34" charset="0"/>
              </a:rPr>
              <a:t>Neighborhood connections?</a:t>
            </a:r>
          </a:p>
        </p:txBody>
      </p:sp>
      <p:sp>
        <p:nvSpPr>
          <p:cNvPr id="10" name="TextBox 9">
            <a:extLst>
              <a:ext uri="{FF2B5EF4-FFF2-40B4-BE49-F238E27FC236}">
                <a16:creationId xmlns:a16="http://schemas.microsoft.com/office/drawing/2014/main" id="{33575B9F-0B7C-4BC0-8776-FE6CF563AFF9}"/>
              </a:ext>
            </a:extLst>
          </p:cNvPr>
          <p:cNvSpPr txBox="1"/>
          <p:nvPr/>
        </p:nvSpPr>
        <p:spPr>
          <a:xfrm>
            <a:off x="4270121" y="2591685"/>
            <a:ext cx="3346959" cy="830997"/>
          </a:xfrm>
          <a:prstGeom prst="rect">
            <a:avLst/>
          </a:prstGeom>
          <a:noFill/>
        </p:spPr>
        <p:txBody>
          <a:bodyPr wrap="square" rtlCol="0">
            <a:spAutoFit/>
          </a:bodyPr>
          <a:lstStyle/>
          <a:p>
            <a:pPr algn="ctr"/>
            <a:r>
              <a:rPr lang="en-US" sz="2400">
                <a:latin typeface="Open Sans" panose="020B0606030504020204" pitchFamily="34" charset="0"/>
                <a:ea typeface="Open Sans" panose="020B0606030504020204" pitchFamily="34" charset="0"/>
                <a:cs typeface="Open Sans" panose="020B0606030504020204" pitchFamily="34" charset="0"/>
              </a:rPr>
              <a:t>Other volunteer or social organizations?</a:t>
            </a:r>
          </a:p>
        </p:txBody>
      </p:sp>
    </p:spTree>
    <p:extLst>
      <p:ext uri="{BB962C8B-B14F-4D97-AF65-F5344CB8AC3E}">
        <p14:creationId xmlns:p14="http://schemas.microsoft.com/office/powerpoint/2010/main" val="50180623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29E1F04C-8B38-EAC5-6E30-FC27DC3B68F8}"/>
            </a:ext>
          </a:extLst>
        </p:cNvPr>
        <p:cNvGrpSpPr/>
        <p:nvPr/>
      </p:nvGrpSpPr>
      <p:grpSpPr>
        <a:xfrm>
          <a:off x="0" y="0"/>
          <a:ext cx="0" cy="0"/>
          <a:chOff x="0" y="0"/>
          <a:chExt cx="0" cy="0"/>
        </a:xfrm>
      </p:grpSpPr>
      <p:sp>
        <p:nvSpPr>
          <p:cNvPr id="5" name="Oval 4">
            <a:extLst>
              <a:ext uri="{FF2B5EF4-FFF2-40B4-BE49-F238E27FC236}">
                <a16:creationId xmlns:a16="http://schemas.microsoft.com/office/drawing/2014/main" id="{66AEE7AB-7ECF-0BAC-19BF-01E8189C9FFF}"/>
              </a:ext>
            </a:extLst>
          </p:cNvPr>
          <p:cNvSpPr/>
          <p:nvPr/>
        </p:nvSpPr>
        <p:spPr>
          <a:xfrm>
            <a:off x="2997677" y="1857879"/>
            <a:ext cx="1574323" cy="1526346"/>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6" name="Oval 5">
            <a:extLst>
              <a:ext uri="{FF2B5EF4-FFF2-40B4-BE49-F238E27FC236}">
                <a16:creationId xmlns:a16="http://schemas.microsoft.com/office/drawing/2014/main" id="{B5441D41-70D7-5F12-2CE3-E72922A1F512}"/>
              </a:ext>
            </a:extLst>
          </p:cNvPr>
          <p:cNvSpPr/>
          <p:nvPr/>
        </p:nvSpPr>
        <p:spPr>
          <a:xfrm>
            <a:off x="1911350" y="866026"/>
            <a:ext cx="3911599" cy="3605239"/>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8" name="TextBox 7">
            <a:extLst>
              <a:ext uri="{FF2B5EF4-FFF2-40B4-BE49-F238E27FC236}">
                <a16:creationId xmlns:a16="http://schemas.microsoft.com/office/drawing/2014/main" id="{25C60309-0964-92B1-8EB6-7A735E63EBAC}"/>
              </a:ext>
            </a:extLst>
          </p:cNvPr>
          <p:cNvSpPr txBox="1"/>
          <p:nvPr/>
        </p:nvSpPr>
        <p:spPr>
          <a:xfrm>
            <a:off x="3102908" y="2152890"/>
            <a:ext cx="1441420" cy="830997"/>
          </a:xfrm>
          <a:prstGeom prst="rect">
            <a:avLst/>
          </a:prstGeom>
          <a:noFill/>
        </p:spPr>
        <p:txBody>
          <a:bodyPr wrap="none" rtlCol="0">
            <a:spAutoFit/>
          </a:bodyPr>
          <a:lstStyle/>
          <a:p>
            <a:pPr algn="ctr"/>
            <a:r>
              <a:rPr lang="en-US" sz="2400" b="1"/>
              <a:t>Food</a:t>
            </a:r>
            <a:br>
              <a:rPr lang="en-US" sz="2400" b="1"/>
            </a:br>
            <a:r>
              <a:rPr lang="en-US" sz="2400" b="1"/>
              <a:t>Insecurity</a:t>
            </a:r>
          </a:p>
        </p:txBody>
      </p:sp>
      <p:sp>
        <p:nvSpPr>
          <p:cNvPr id="10" name="TextBox 9">
            <a:extLst>
              <a:ext uri="{FF2B5EF4-FFF2-40B4-BE49-F238E27FC236}">
                <a16:creationId xmlns:a16="http://schemas.microsoft.com/office/drawing/2014/main" id="{C828F4F0-D3F7-36D4-6A8C-C0557C69B7C2}"/>
              </a:ext>
            </a:extLst>
          </p:cNvPr>
          <p:cNvSpPr txBox="1"/>
          <p:nvPr/>
        </p:nvSpPr>
        <p:spPr>
          <a:xfrm>
            <a:off x="2049313" y="1726100"/>
            <a:ext cx="1264305" cy="646331"/>
          </a:xfrm>
          <a:prstGeom prst="rect">
            <a:avLst/>
          </a:prstGeom>
          <a:noFill/>
        </p:spPr>
        <p:txBody>
          <a:bodyPr wrap="square" rtlCol="0">
            <a:spAutoFit/>
          </a:bodyPr>
          <a:lstStyle/>
          <a:p>
            <a:pPr algn="ctr"/>
            <a:r>
              <a:rPr lang="en-US"/>
              <a:t>Alabama Arise</a:t>
            </a:r>
          </a:p>
        </p:txBody>
      </p:sp>
      <p:sp>
        <p:nvSpPr>
          <p:cNvPr id="11" name="TextBox 10">
            <a:extLst>
              <a:ext uri="{FF2B5EF4-FFF2-40B4-BE49-F238E27FC236}">
                <a16:creationId xmlns:a16="http://schemas.microsoft.com/office/drawing/2014/main" id="{5C66ECA7-F0B6-76A6-D8CE-4DC46CD68ECF}"/>
              </a:ext>
            </a:extLst>
          </p:cNvPr>
          <p:cNvSpPr txBox="1"/>
          <p:nvPr/>
        </p:nvSpPr>
        <p:spPr>
          <a:xfrm>
            <a:off x="2765092" y="3582094"/>
            <a:ext cx="2035045" cy="646331"/>
          </a:xfrm>
          <a:prstGeom prst="rect">
            <a:avLst/>
          </a:prstGeom>
          <a:noFill/>
        </p:spPr>
        <p:txBody>
          <a:bodyPr wrap="none" rtlCol="0">
            <a:spAutoFit/>
          </a:bodyPr>
          <a:lstStyle/>
          <a:p>
            <a:pPr algn="ctr"/>
            <a:r>
              <a:rPr lang="en-US"/>
              <a:t>Voices for</a:t>
            </a:r>
            <a:br>
              <a:rPr lang="en-US"/>
            </a:br>
            <a:r>
              <a:rPr lang="en-US"/>
              <a:t> Alabama’s Children</a:t>
            </a:r>
          </a:p>
        </p:txBody>
      </p:sp>
      <p:sp>
        <p:nvSpPr>
          <p:cNvPr id="12" name="TextBox 11">
            <a:extLst>
              <a:ext uri="{FF2B5EF4-FFF2-40B4-BE49-F238E27FC236}">
                <a16:creationId xmlns:a16="http://schemas.microsoft.com/office/drawing/2014/main" id="{54AADFF1-11CB-C160-24E8-C41C1B0F8235}"/>
              </a:ext>
            </a:extLst>
          </p:cNvPr>
          <p:cNvSpPr txBox="1"/>
          <p:nvPr/>
        </p:nvSpPr>
        <p:spPr>
          <a:xfrm>
            <a:off x="4314311" y="3084908"/>
            <a:ext cx="1259063" cy="584775"/>
          </a:xfrm>
          <a:prstGeom prst="rect">
            <a:avLst/>
          </a:prstGeom>
          <a:noFill/>
        </p:spPr>
        <p:txBody>
          <a:bodyPr wrap="none" rtlCol="0">
            <a:spAutoFit/>
          </a:bodyPr>
          <a:lstStyle/>
          <a:p>
            <a:pPr algn="ctr"/>
            <a:r>
              <a:rPr lang="en-US" sz="1600"/>
              <a:t>Hunger Free </a:t>
            </a:r>
          </a:p>
          <a:p>
            <a:pPr algn="ctr"/>
            <a:r>
              <a:rPr lang="en-US" sz="1600"/>
              <a:t>Alabama</a:t>
            </a:r>
          </a:p>
        </p:txBody>
      </p:sp>
      <p:sp>
        <p:nvSpPr>
          <p:cNvPr id="13" name="TextBox 12">
            <a:extLst>
              <a:ext uri="{FF2B5EF4-FFF2-40B4-BE49-F238E27FC236}">
                <a16:creationId xmlns:a16="http://schemas.microsoft.com/office/drawing/2014/main" id="{88D13545-9AEE-DD1E-2289-ECD281719BCB}"/>
              </a:ext>
            </a:extLst>
          </p:cNvPr>
          <p:cNvSpPr txBox="1"/>
          <p:nvPr/>
        </p:nvSpPr>
        <p:spPr>
          <a:xfrm>
            <a:off x="2672949" y="1181396"/>
            <a:ext cx="2330680" cy="584775"/>
          </a:xfrm>
          <a:prstGeom prst="rect">
            <a:avLst/>
          </a:prstGeom>
          <a:noFill/>
        </p:spPr>
        <p:txBody>
          <a:bodyPr wrap="square" rtlCol="0">
            <a:spAutoFit/>
          </a:bodyPr>
          <a:lstStyle/>
          <a:p>
            <a:pPr algn="ctr"/>
            <a:r>
              <a:rPr lang="en-US" sz="1600"/>
              <a:t>Unitarian Universalist Church of Birmingham</a:t>
            </a:r>
          </a:p>
        </p:txBody>
      </p:sp>
      <p:sp>
        <p:nvSpPr>
          <p:cNvPr id="15" name="TextBox 14">
            <a:extLst>
              <a:ext uri="{FF2B5EF4-FFF2-40B4-BE49-F238E27FC236}">
                <a16:creationId xmlns:a16="http://schemas.microsoft.com/office/drawing/2014/main" id="{B8E6EE63-70DA-D9E3-0385-41A36F055FE2}"/>
              </a:ext>
            </a:extLst>
          </p:cNvPr>
          <p:cNvSpPr txBox="1"/>
          <p:nvPr/>
        </p:nvSpPr>
        <p:spPr>
          <a:xfrm>
            <a:off x="4535800" y="1770483"/>
            <a:ext cx="1162802" cy="738664"/>
          </a:xfrm>
          <a:prstGeom prst="rect">
            <a:avLst/>
          </a:prstGeom>
          <a:noFill/>
        </p:spPr>
        <p:txBody>
          <a:bodyPr wrap="square" lIns="91440" tIns="45720" rIns="91440" bIns="45720" rtlCol="0" anchor="t">
            <a:spAutoFit/>
          </a:bodyPr>
          <a:lstStyle/>
          <a:p>
            <a:pPr algn="ctr"/>
            <a:r>
              <a:rPr lang="en-US" sz="1400"/>
              <a:t>Grace Klein Community</a:t>
            </a:r>
          </a:p>
          <a:p>
            <a:pPr algn="ctr"/>
            <a:r>
              <a:rPr lang="en-US" sz="1400"/>
              <a:t>(Food Bank)</a:t>
            </a:r>
            <a:endParaRPr lang="en-US" sz="1400">
              <a:ea typeface="Calibri"/>
              <a:cs typeface="Calibri"/>
            </a:endParaRPr>
          </a:p>
        </p:txBody>
      </p:sp>
      <p:sp>
        <p:nvSpPr>
          <p:cNvPr id="16" name="Oval 15">
            <a:extLst>
              <a:ext uri="{FF2B5EF4-FFF2-40B4-BE49-F238E27FC236}">
                <a16:creationId xmlns:a16="http://schemas.microsoft.com/office/drawing/2014/main" id="{A25F63E1-AC62-DBB3-D388-3C13F5E15522}"/>
              </a:ext>
            </a:extLst>
          </p:cNvPr>
          <p:cNvSpPr/>
          <p:nvPr/>
        </p:nvSpPr>
        <p:spPr>
          <a:xfrm>
            <a:off x="1346200" y="206538"/>
            <a:ext cx="5044140" cy="4852977"/>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3" name="TextBox 2">
            <a:extLst>
              <a:ext uri="{FF2B5EF4-FFF2-40B4-BE49-F238E27FC236}">
                <a16:creationId xmlns:a16="http://schemas.microsoft.com/office/drawing/2014/main" id="{F5F4781C-B437-6C2D-1A7B-C18BA5D4AA3C}"/>
              </a:ext>
            </a:extLst>
          </p:cNvPr>
          <p:cNvSpPr txBox="1"/>
          <p:nvPr/>
        </p:nvSpPr>
        <p:spPr>
          <a:xfrm>
            <a:off x="4855985" y="2633026"/>
            <a:ext cx="585160" cy="369332"/>
          </a:xfrm>
          <a:prstGeom prst="rect">
            <a:avLst/>
          </a:prstGeom>
          <a:noFill/>
        </p:spPr>
        <p:txBody>
          <a:bodyPr wrap="none" rtlCol="0">
            <a:spAutoFit/>
          </a:bodyPr>
          <a:lstStyle/>
          <a:p>
            <a:pPr algn="ctr"/>
            <a:r>
              <a:rPr lang="en-US"/>
              <a:t>UAB</a:t>
            </a:r>
          </a:p>
        </p:txBody>
      </p:sp>
      <p:sp>
        <p:nvSpPr>
          <p:cNvPr id="18" name="TextBox 17">
            <a:extLst>
              <a:ext uri="{FF2B5EF4-FFF2-40B4-BE49-F238E27FC236}">
                <a16:creationId xmlns:a16="http://schemas.microsoft.com/office/drawing/2014/main" id="{EEE12C34-A46C-C16C-95E4-242EC3095F19}"/>
              </a:ext>
            </a:extLst>
          </p:cNvPr>
          <p:cNvSpPr txBox="1"/>
          <p:nvPr/>
        </p:nvSpPr>
        <p:spPr>
          <a:xfrm>
            <a:off x="2024654" y="2578442"/>
            <a:ext cx="1231156" cy="1200329"/>
          </a:xfrm>
          <a:prstGeom prst="rect">
            <a:avLst/>
          </a:prstGeom>
          <a:noFill/>
        </p:spPr>
        <p:txBody>
          <a:bodyPr wrap="square">
            <a:spAutoFit/>
          </a:bodyPr>
          <a:lstStyle/>
          <a:p>
            <a:pPr algn="ctr"/>
            <a:r>
              <a:rPr lang="en-US" sz="1800"/>
              <a:t>Jones Valley Teaching Farm</a:t>
            </a:r>
          </a:p>
        </p:txBody>
      </p:sp>
      <p:cxnSp>
        <p:nvCxnSpPr>
          <p:cNvPr id="4" name="Straight Arrow Connector 3">
            <a:extLst>
              <a:ext uri="{FF2B5EF4-FFF2-40B4-BE49-F238E27FC236}">
                <a16:creationId xmlns:a16="http://schemas.microsoft.com/office/drawing/2014/main" id="{7EEB0117-3C91-3ED2-AB79-7F567300FD73}"/>
              </a:ext>
            </a:extLst>
          </p:cNvPr>
          <p:cNvCxnSpPr>
            <a:cxnSpLocks/>
          </p:cNvCxnSpPr>
          <p:nvPr/>
        </p:nvCxnSpPr>
        <p:spPr>
          <a:xfrm flipH="1">
            <a:off x="5633784" y="1208110"/>
            <a:ext cx="1027368" cy="930651"/>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7" name="TextBox 6">
            <a:extLst>
              <a:ext uri="{FF2B5EF4-FFF2-40B4-BE49-F238E27FC236}">
                <a16:creationId xmlns:a16="http://schemas.microsoft.com/office/drawing/2014/main" id="{AFFE145A-AA24-3A58-CE4F-05E7B8DD05B4}"/>
              </a:ext>
            </a:extLst>
          </p:cNvPr>
          <p:cNvSpPr txBox="1"/>
          <p:nvPr/>
        </p:nvSpPr>
        <p:spPr>
          <a:xfrm>
            <a:off x="149606" y="3566705"/>
            <a:ext cx="1439184" cy="1323439"/>
          </a:xfrm>
          <a:prstGeom prst="rect">
            <a:avLst/>
          </a:prstGeom>
          <a:noFill/>
        </p:spPr>
        <p:txBody>
          <a:bodyPr wrap="square" rtlCol="0">
            <a:spAutoFit/>
          </a:bodyPr>
          <a:lstStyle/>
          <a:p>
            <a:pPr algn="ctr"/>
            <a:r>
              <a:rPr lang="en-US" sz="1600"/>
              <a:t>Group member read about their work in an article</a:t>
            </a:r>
          </a:p>
        </p:txBody>
      </p:sp>
      <p:sp>
        <p:nvSpPr>
          <p:cNvPr id="14" name="TextBox 13">
            <a:extLst>
              <a:ext uri="{FF2B5EF4-FFF2-40B4-BE49-F238E27FC236}">
                <a16:creationId xmlns:a16="http://schemas.microsoft.com/office/drawing/2014/main" id="{E1DF9791-614A-2746-BBB6-82003E1342AC}"/>
              </a:ext>
            </a:extLst>
          </p:cNvPr>
          <p:cNvSpPr txBox="1"/>
          <p:nvPr/>
        </p:nvSpPr>
        <p:spPr>
          <a:xfrm>
            <a:off x="5932949" y="347280"/>
            <a:ext cx="1917426" cy="830997"/>
          </a:xfrm>
          <a:prstGeom prst="rect">
            <a:avLst/>
          </a:prstGeom>
          <a:noFill/>
        </p:spPr>
        <p:txBody>
          <a:bodyPr wrap="square" lIns="91440" tIns="45720" rIns="91440" bIns="45720" rtlCol="0" anchor="t">
            <a:spAutoFit/>
          </a:bodyPr>
          <a:lstStyle/>
          <a:p>
            <a:pPr algn="ctr"/>
            <a:r>
              <a:rPr lang="en-US" sz="1600"/>
              <a:t>Group member has</a:t>
            </a:r>
            <a:br>
              <a:rPr lang="en-US" sz="1600"/>
            </a:br>
            <a:r>
              <a:rPr lang="en-US" sz="1600"/>
              <a:t>volunteered at this food bank</a:t>
            </a:r>
          </a:p>
        </p:txBody>
      </p:sp>
      <p:cxnSp>
        <p:nvCxnSpPr>
          <p:cNvPr id="19" name="Straight Arrow Connector 18">
            <a:extLst>
              <a:ext uri="{FF2B5EF4-FFF2-40B4-BE49-F238E27FC236}">
                <a16:creationId xmlns:a16="http://schemas.microsoft.com/office/drawing/2014/main" id="{24298BAA-9B78-11B1-B1CD-10B8DE1C8692}"/>
              </a:ext>
            </a:extLst>
          </p:cNvPr>
          <p:cNvCxnSpPr>
            <a:cxnSpLocks/>
            <a:stCxn id="7" idx="3"/>
          </p:cNvCxnSpPr>
          <p:nvPr/>
        </p:nvCxnSpPr>
        <p:spPr>
          <a:xfrm flipV="1">
            <a:off x="1588790" y="3500546"/>
            <a:ext cx="700758" cy="727879"/>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21" name="TextBox 20">
            <a:extLst>
              <a:ext uri="{FF2B5EF4-FFF2-40B4-BE49-F238E27FC236}">
                <a16:creationId xmlns:a16="http://schemas.microsoft.com/office/drawing/2014/main" id="{A1845D37-9F3B-2DBE-98FC-B59A6E540CB1}"/>
              </a:ext>
            </a:extLst>
          </p:cNvPr>
          <p:cNvSpPr txBox="1"/>
          <p:nvPr/>
        </p:nvSpPr>
        <p:spPr>
          <a:xfrm>
            <a:off x="0" y="330956"/>
            <a:ext cx="1917426" cy="830997"/>
          </a:xfrm>
          <a:prstGeom prst="rect">
            <a:avLst/>
          </a:prstGeom>
          <a:noFill/>
        </p:spPr>
        <p:txBody>
          <a:bodyPr wrap="square" rtlCol="0">
            <a:spAutoFit/>
          </a:bodyPr>
          <a:lstStyle/>
          <a:p>
            <a:pPr algn="ctr"/>
            <a:r>
              <a:rPr lang="en-US" sz="1600"/>
              <a:t>AL group member sings in the church choir</a:t>
            </a:r>
          </a:p>
        </p:txBody>
      </p:sp>
      <p:cxnSp>
        <p:nvCxnSpPr>
          <p:cNvPr id="22" name="Straight Arrow Connector 21">
            <a:extLst>
              <a:ext uri="{FF2B5EF4-FFF2-40B4-BE49-F238E27FC236}">
                <a16:creationId xmlns:a16="http://schemas.microsoft.com/office/drawing/2014/main" id="{B060B32D-9511-1265-F790-77FB28B9E34A}"/>
              </a:ext>
            </a:extLst>
          </p:cNvPr>
          <p:cNvCxnSpPr>
            <a:cxnSpLocks/>
          </p:cNvCxnSpPr>
          <p:nvPr/>
        </p:nvCxnSpPr>
        <p:spPr>
          <a:xfrm>
            <a:off x="1639926" y="941236"/>
            <a:ext cx="1169375" cy="47994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23" name="TextBox 22">
            <a:extLst>
              <a:ext uri="{FF2B5EF4-FFF2-40B4-BE49-F238E27FC236}">
                <a16:creationId xmlns:a16="http://schemas.microsoft.com/office/drawing/2014/main" id="{EC973ED5-A49E-F633-99D2-D76C13EF728A}"/>
              </a:ext>
            </a:extLst>
          </p:cNvPr>
          <p:cNvSpPr txBox="1"/>
          <p:nvPr/>
        </p:nvSpPr>
        <p:spPr>
          <a:xfrm>
            <a:off x="-188224" y="1473783"/>
            <a:ext cx="1917426" cy="1077218"/>
          </a:xfrm>
          <a:prstGeom prst="rect">
            <a:avLst/>
          </a:prstGeom>
          <a:noFill/>
        </p:spPr>
        <p:txBody>
          <a:bodyPr wrap="square" rtlCol="0">
            <a:spAutoFit/>
          </a:bodyPr>
          <a:lstStyle/>
          <a:p>
            <a:pPr algn="ctr"/>
            <a:r>
              <a:rPr lang="en-US" sz="1600"/>
              <a:t>Group member</a:t>
            </a:r>
          </a:p>
          <a:p>
            <a:pPr algn="ctr"/>
            <a:r>
              <a:rPr lang="en-US" sz="1600"/>
              <a:t> has a friend</a:t>
            </a:r>
          </a:p>
          <a:p>
            <a:pPr algn="ctr"/>
            <a:r>
              <a:rPr lang="en-US" sz="1600"/>
              <a:t> who </a:t>
            </a:r>
          </a:p>
          <a:p>
            <a:pPr algn="ctr"/>
            <a:r>
              <a:rPr lang="en-US" sz="1600"/>
              <a:t>works there</a:t>
            </a:r>
          </a:p>
        </p:txBody>
      </p:sp>
      <p:cxnSp>
        <p:nvCxnSpPr>
          <p:cNvPr id="24" name="Straight Arrow Connector 23">
            <a:extLst>
              <a:ext uri="{FF2B5EF4-FFF2-40B4-BE49-F238E27FC236}">
                <a16:creationId xmlns:a16="http://schemas.microsoft.com/office/drawing/2014/main" id="{396BF0B1-FB7E-EA2E-8900-9A40441C56EE}"/>
              </a:ext>
            </a:extLst>
          </p:cNvPr>
          <p:cNvCxnSpPr>
            <a:cxnSpLocks/>
          </p:cNvCxnSpPr>
          <p:nvPr/>
        </p:nvCxnSpPr>
        <p:spPr>
          <a:xfrm flipV="1">
            <a:off x="1332630" y="2106553"/>
            <a:ext cx="872870" cy="14513"/>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9" name="Straight Arrow Connector 8">
            <a:extLst>
              <a:ext uri="{FF2B5EF4-FFF2-40B4-BE49-F238E27FC236}">
                <a16:creationId xmlns:a16="http://schemas.microsoft.com/office/drawing/2014/main" id="{71F7192A-B6B2-81DE-3FB3-255BCCA95041}"/>
              </a:ext>
            </a:extLst>
          </p:cNvPr>
          <p:cNvCxnSpPr>
            <a:cxnSpLocks/>
          </p:cNvCxnSpPr>
          <p:nvPr/>
        </p:nvCxnSpPr>
        <p:spPr>
          <a:xfrm flipH="1" flipV="1">
            <a:off x="4861484" y="3922770"/>
            <a:ext cx="2139474" cy="521264"/>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17" name="TextBox 16">
            <a:extLst>
              <a:ext uri="{FF2B5EF4-FFF2-40B4-BE49-F238E27FC236}">
                <a16:creationId xmlns:a16="http://schemas.microsoft.com/office/drawing/2014/main" id="{97C1D531-C82F-BAA6-937A-DB51127F85A2}"/>
              </a:ext>
            </a:extLst>
          </p:cNvPr>
          <p:cNvSpPr txBox="1"/>
          <p:nvPr/>
        </p:nvSpPr>
        <p:spPr>
          <a:xfrm>
            <a:off x="6952381" y="3776280"/>
            <a:ext cx="1917426" cy="1077218"/>
          </a:xfrm>
          <a:prstGeom prst="rect">
            <a:avLst/>
          </a:prstGeom>
          <a:noFill/>
        </p:spPr>
        <p:txBody>
          <a:bodyPr wrap="square" lIns="91440" tIns="45720" rIns="91440" bIns="45720" rtlCol="0" anchor="t">
            <a:spAutoFit/>
          </a:bodyPr>
          <a:lstStyle/>
          <a:p>
            <a:pPr algn="ctr"/>
            <a:r>
              <a:rPr lang="en-US" sz="1600"/>
              <a:t>Group member has a contact who shared info about these organizations.</a:t>
            </a:r>
          </a:p>
        </p:txBody>
      </p:sp>
      <p:sp>
        <p:nvSpPr>
          <p:cNvPr id="20" name="TextBox 19">
            <a:extLst>
              <a:ext uri="{FF2B5EF4-FFF2-40B4-BE49-F238E27FC236}">
                <a16:creationId xmlns:a16="http://schemas.microsoft.com/office/drawing/2014/main" id="{B8757EA1-5F67-303C-BB60-3176877A0D3B}"/>
              </a:ext>
            </a:extLst>
          </p:cNvPr>
          <p:cNvSpPr txBox="1"/>
          <p:nvPr/>
        </p:nvSpPr>
        <p:spPr>
          <a:xfrm>
            <a:off x="6631161" y="2045282"/>
            <a:ext cx="1917426" cy="1077218"/>
          </a:xfrm>
          <a:prstGeom prst="rect">
            <a:avLst/>
          </a:prstGeom>
          <a:noFill/>
        </p:spPr>
        <p:txBody>
          <a:bodyPr wrap="square" lIns="91440" tIns="45720" rIns="91440" bIns="45720" rtlCol="0" anchor="t">
            <a:spAutoFit/>
          </a:bodyPr>
          <a:lstStyle/>
          <a:p>
            <a:pPr algn="ctr"/>
            <a:r>
              <a:rPr lang="en-US" sz="1600"/>
              <a:t>Group members were professors, alumni or are current students.</a:t>
            </a:r>
            <a:endParaRPr lang="en-US" sz="1600">
              <a:ea typeface="Calibri"/>
              <a:cs typeface="Calibri"/>
            </a:endParaRPr>
          </a:p>
        </p:txBody>
      </p:sp>
      <p:cxnSp>
        <p:nvCxnSpPr>
          <p:cNvPr id="25" name="Straight Arrow Connector 24">
            <a:extLst>
              <a:ext uri="{FF2B5EF4-FFF2-40B4-BE49-F238E27FC236}">
                <a16:creationId xmlns:a16="http://schemas.microsoft.com/office/drawing/2014/main" id="{B2A6DCCD-602E-1337-4D2C-A219D90B0F04}"/>
              </a:ext>
            </a:extLst>
          </p:cNvPr>
          <p:cNvCxnSpPr>
            <a:cxnSpLocks/>
          </p:cNvCxnSpPr>
          <p:nvPr/>
        </p:nvCxnSpPr>
        <p:spPr>
          <a:xfrm flipH="1" flipV="1">
            <a:off x="5440708" y="3474835"/>
            <a:ext cx="1614311" cy="521266"/>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26" name="Straight Arrow Connector 25">
            <a:extLst>
              <a:ext uri="{FF2B5EF4-FFF2-40B4-BE49-F238E27FC236}">
                <a16:creationId xmlns:a16="http://schemas.microsoft.com/office/drawing/2014/main" id="{982C3BF6-9C06-BB7A-0E68-3E373DF9CB7A}"/>
              </a:ext>
            </a:extLst>
          </p:cNvPr>
          <p:cNvCxnSpPr>
            <a:cxnSpLocks/>
          </p:cNvCxnSpPr>
          <p:nvPr/>
        </p:nvCxnSpPr>
        <p:spPr>
          <a:xfrm flipH="1">
            <a:off x="5510213" y="2660028"/>
            <a:ext cx="1328564" cy="96571"/>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275599392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8B0D23-BE6E-E5CF-B3E0-86ABC6B51791}"/>
              </a:ext>
            </a:extLst>
          </p:cNvPr>
          <p:cNvSpPr>
            <a:spLocks noGrp="1"/>
          </p:cNvSpPr>
          <p:nvPr>
            <p:ph type="title"/>
          </p:nvPr>
        </p:nvSpPr>
        <p:spPr>
          <a:xfrm>
            <a:off x="871253" y="3821049"/>
            <a:ext cx="7401491" cy="857250"/>
          </a:xfrm>
        </p:spPr>
        <p:txBody>
          <a:bodyPr>
            <a:normAutofit fontScale="90000"/>
          </a:bodyPr>
          <a:lstStyle/>
          <a:p>
            <a:r>
              <a:rPr lang="en-US" b="1">
                <a:latin typeface="Open Sans"/>
                <a:ea typeface="Open Sans"/>
                <a:cs typeface="Open Sans"/>
              </a:rPr>
              <a:t>Take a few minutes to start your map!</a:t>
            </a:r>
            <a:endParaRPr lang="en-US" b="1">
              <a:latin typeface="Open Sans" panose="020B0606030504020204" pitchFamily="34" charset="0"/>
              <a:ea typeface="Open Sans" panose="020B0606030504020204" pitchFamily="34" charset="0"/>
              <a:cs typeface="Open Sans" panose="020B0606030504020204" pitchFamily="34" charset="0"/>
            </a:endParaRPr>
          </a:p>
        </p:txBody>
      </p:sp>
      <p:pic>
        <p:nvPicPr>
          <p:cNvPr id="4" name="Graphic 4" descr="Alarm clock with solid fill">
            <a:extLst>
              <a:ext uri="{FF2B5EF4-FFF2-40B4-BE49-F238E27FC236}">
                <a16:creationId xmlns:a16="http://schemas.microsoft.com/office/drawing/2014/main" id="{59F3A559-A87B-4E57-E677-4B63C12344C3}"/>
              </a:ext>
            </a:extLst>
          </p:cNvPr>
          <p:cNvPicPr>
            <a:picLocks noGrp="1" noChangeAspect="1"/>
          </p:cNvPicPr>
          <p:nvPr>
            <p:ph idx="1"/>
          </p:nvPr>
        </p:nvPicPr>
        <p:blipFill>
          <a:blip r:embed="rId3">
            <a:extLst>
              <a:ext uri="{96DAC541-7B7A-43D3-8B79-37D633B846F1}">
                <asvg:svgBlip xmlns:asvg="http://schemas.microsoft.com/office/drawing/2016/SVG/main" r:embed="rId4"/>
              </a:ext>
            </a:extLst>
          </a:blip>
          <a:stretch>
            <a:fillRect/>
          </a:stretch>
        </p:blipFill>
        <p:spPr>
          <a:xfrm>
            <a:off x="2918359" y="362245"/>
            <a:ext cx="3307277" cy="3282064"/>
          </a:xfrm>
        </p:spPr>
      </p:pic>
    </p:spTree>
    <p:extLst>
      <p:ext uri="{BB962C8B-B14F-4D97-AF65-F5344CB8AC3E}">
        <p14:creationId xmlns:p14="http://schemas.microsoft.com/office/powerpoint/2010/main" val="263116047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5E6828-FC40-43D6-8235-C854F741F9F4}"/>
              </a:ext>
            </a:extLst>
          </p:cNvPr>
          <p:cNvSpPr>
            <a:spLocks noGrp="1"/>
          </p:cNvSpPr>
          <p:nvPr>
            <p:ph type="title"/>
          </p:nvPr>
        </p:nvSpPr>
        <p:spPr>
          <a:xfrm>
            <a:off x="710588" y="0"/>
            <a:ext cx="7401491" cy="857250"/>
          </a:xfrm>
        </p:spPr>
        <p:txBody>
          <a:bodyPr/>
          <a:lstStyle/>
          <a:p>
            <a:r>
              <a:rPr lang="en-US" b="1">
                <a:latin typeface="Calibri"/>
                <a:ea typeface="Open Sans"/>
                <a:cs typeface="Open Sans"/>
              </a:rPr>
              <a:t>What’s next?</a:t>
            </a:r>
          </a:p>
        </p:txBody>
      </p:sp>
      <p:sp>
        <p:nvSpPr>
          <p:cNvPr id="3" name="Content Placeholder 2">
            <a:extLst>
              <a:ext uri="{FF2B5EF4-FFF2-40B4-BE49-F238E27FC236}">
                <a16:creationId xmlns:a16="http://schemas.microsoft.com/office/drawing/2014/main" id="{4D939670-07B4-41EE-8904-473461C1855A}"/>
              </a:ext>
            </a:extLst>
          </p:cNvPr>
          <p:cNvSpPr>
            <a:spLocks noGrp="1"/>
          </p:cNvSpPr>
          <p:nvPr>
            <p:ph idx="1"/>
          </p:nvPr>
        </p:nvSpPr>
        <p:spPr>
          <a:xfrm>
            <a:off x="0" y="521678"/>
            <a:ext cx="8952614" cy="4254380"/>
          </a:xfrm>
        </p:spPr>
        <p:txBody>
          <a:bodyPr vert="horz" lIns="91440" tIns="45720" rIns="91440" bIns="45720" rtlCol="0" anchor="t">
            <a:normAutofit fontScale="92500" lnSpcReduction="20000"/>
          </a:bodyPr>
          <a:lstStyle/>
          <a:p>
            <a:pPr marL="0" indent="0">
              <a:buNone/>
            </a:pPr>
            <a:endParaRPr lang="en-US" sz="2400">
              <a:latin typeface="Open Sans" panose="020B0606030504020204" pitchFamily="34" charset="0"/>
              <a:ea typeface="Open Sans" panose="020B0606030504020204" pitchFamily="34" charset="0"/>
              <a:cs typeface="Open Sans" panose="020B0606030504020204" pitchFamily="34" charset="0"/>
            </a:endParaRPr>
          </a:p>
          <a:p>
            <a:pPr algn="l" rtl="0" fontAlgn="base">
              <a:buFont typeface="Arial" panose="020B0604020202020204" pitchFamily="34" charset="0"/>
              <a:buChar char="•"/>
            </a:pPr>
            <a:r>
              <a:rPr lang="en-US" sz="2800" b="0" i="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Be inspired! Think about connections you can </a:t>
            </a:r>
            <a:br>
              <a:rPr lang="en-US" sz="2800" b="0" i="0">
                <a:solidFill>
                  <a:srgbClr val="000000"/>
                </a:solidFill>
                <a:effectLst/>
                <a:latin typeface="Open Sans" panose="020B0606030504020204" pitchFamily="34" charset="0"/>
                <a:ea typeface="Open Sans" panose="020B0606030504020204" pitchFamily="34" charset="0"/>
                <a:cs typeface="Open Sans" panose="020B0606030504020204" pitchFamily="34" charset="0"/>
              </a:rPr>
            </a:br>
            <a:r>
              <a:rPr lang="en-US" sz="2800" b="0" i="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make in your community. Complete the map at your next group meeting.</a:t>
            </a:r>
          </a:p>
          <a:p>
            <a:pPr algn="l" rtl="0" fontAlgn="base">
              <a:buFont typeface="Arial" panose="020B0604020202020204" pitchFamily="34" charset="0"/>
              <a:buChar char="•"/>
            </a:pPr>
            <a:r>
              <a:rPr lang="en-US" sz="2800" b="0" i="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Share ideas on how to work with  potential partnerships.</a:t>
            </a:r>
          </a:p>
          <a:p>
            <a:pPr algn="l" rtl="0" fontAlgn="base">
              <a:buFont typeface="Arial" panose="020B0604020202020204" pitchFamily="34" charset="0"/>
              <a:buChar char="•"/>
            </a:pPr>
            <a:r>
              <a:rPr lang="en-US" sz="2800">
                <a:solidFill>
                  <a:srgbClr val="000000"/>
                </a:solidFill>
                <a:latin typeface="Open Sans" panose="020B0606030504020204" pitchFamily="34" charset="0"/>
                <a:ea typeface="Open Sans" panose="020B0606030504020204" pitchFamily="34" charset="0"/>
                <a:cs typeface="Open Sans" panose="020B0606030504020204" pitchFamily="34" charset="0"/>
              </a:rPr>
              <a:t>Outline what the first steps could look like:</a:t>
            </a:r>
          </a:p>
          <a:p>
            <a:pPr lvl="1" fontAlgn="base">
              <a:buFont typeface="Arial" panose="020B0604020202020204" pitchFamily="34" charset="0"/>
              <a:buChar char="•"/>
            </a:pPr>
            <a:r>
              <a:rPr lang="en-US" sz="2400">
                <a:solidFill>
                  <a:srgbClr val="000000"/>
                </a:solidFill>
                <a:latin typeface="Open Sans" panose="020B0606030504020204" pitchFamily="34" charset="0"/>
                <a:ea typeface="Open Sans" panose="020B0606030504020204" pitchFamily="34" charset="0"/>
                <a:cs typeface="Open Sans" panose="020B0606030504020204" pitchFamily="34" charset="0"/>
              </a:rPr>
              <a:t>6 Degrees of Separation – who knows who?</a:t>
            </a:r>
          </a:p>
          <a:p>
            <a:pPr lvl="1" fontAlgn="base">
              <a:buFont typeface="Arial" panose="020B0604020202020204" pitchFamily="34" charset="0"/>
              <a:buChar char="•"/>
            </a:pPr>
            <a:r>
              <a:rPr lang="en-US" sz="2400">
                <a:solidFill>
                  <a:srgbClr val="000000"/>
                </a:solidFill>
                <a:latin typeface="Open Sans" panose="020B0606030504020204" pitchFamily="34" charset="0"/>
                <a:ea typeface="Open Sans" panose="020B0606030504020204" pitchFamily="34" charset="0"/>
                <a:cs typeface="Open Sans" panose="020B0606030504020204" pitchFamily="34" charset="0"/>
              </a:rPr>
              <a:t>What are some activities they’re doing in the community? </a:t>
            </a:r>
            <a:r>
              <a:rPr lang="en-US" sz="2400" i="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Where can we potentially explore work together?</a:t>
            </a:r>
          </a:p>
          <a:p>
            <a:pPr lvl="1" fontAlgn="base">
              <a:buFont typeface="Arial" panose="020B0604020202020204" pitchFamily="34" charset="0"/>
              <a:buChar char="•"/>
            </a:pPr>
            <a:r>
              <a:rPr lang="en-US" sz="2400">
                <a:solidFill>
                  <a:srgbClr val="000000"/>
                </a:solidFill>
                <a:latin typeface="Open Sans" panose="020B0606030504020204" pitchFamily="34" charset="0"/>
                <a:ea typeface="Open Sans" panose="020B0606030504020204" pitchFamily="34" charset="0"/>
                <a:cs typeface="Open Sans" panose="020B0606030504020204" pitchFamily="34" charset="0"/>
              </a:rPr>
              <a:t>Who can contact them for a 1:1 conversation? What could it sound like? </a:t>
            </a:r>
            <a:r>
              <a:rPr lang="en-US" sz="2400" i="1">
                <a:solidFill>
                  <a:srgbClr val="000000"/>
                </a:solidFill>
                <a:latin typeface="Open Sans" panose="020B0606030504020204" pitchFamily="34" charset="0"/>
                <a:ea typeface="Open Sans" panose="020B0606030504020204" pitchFamily="34" charset="0"/>
                <a:cs typeface="Open Sans" panose="020B0606030504020204" pitchFamily="34" charset="0"/>
              </a:rPr>
              <a:t>See a link to sample convos here!</a:t>
            </a:r>
            <a:endParaRPr lang="en-US" sz="2400" i="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p>
            <a:endParaRPr lang="en-US" sz="2400">
              <a:latin typeface="Open Sans" panose="020B0606030504020204" pitchFamily="34" charset="0"/>
              <a:ea typeface="Open Sans" panose="020B0606030504020204" pitchFamily="34" charset="0"/>
              <a:cs typeface="Open Sans" panose="020B0606030504020204" pitchFamily="34" charset="0"/>
            </a:endParaRPr>
          </a:p>
          <a:p>
            <a:pPr marL="0" indent="0">
              <a:buNone/>
            </a:pPr>
            <a:endParaRPr lang="en-US" sz="240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3632611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675E3910-8BBA-4013-BBFF-B2D7021969D3}"/>
              </a:ext>
            </a:extLst>
          </p:cNvPr>
          <p:cNvSpPr>
            <a:spLocks noGrp="1"/>
          </p:cNvSpPr>
          <p:nvPr>
            <p:ph type="title"/>
          </p:nvPr>
        </p:nvSpPr>
        <p:spPr>
          <a:xfrm>
            <a:off x="74428" y="1807534"/>
            <a:ext cx="9069572" cy="1796902"/>
          </a:xfrm>
        </p:spPr>
        <p:txBody>
          <a:bodyPr>
            <a:normAutofit/>
          </a:bodyPr>
          <a:lstStyle/>
          <a:p>
            <a:r>
              <a:rPr lang="en-US" b="1">
                <a:latin typeface="Open Sans" panose="020B0606030504020204" pitchFamily="34" charset="0"/>
                <a:ea typeface="Open Sans" panose="020B0606030504020204" pitchFamily="34" charset="0"/>
                <a:cs typeface="Open Sans" panose="020B0606030504020204" pitchFamily="34" charset="0"/>
                <a:hlinkClick r:id="rId3"/>
              </a:rPr>
              <a:t>Community &amp; Partnership Mapping Tool</a:t>
            </a:r>
            <a:endParaRPr lang="en-US" b="1">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1661404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40610900-86EA-4EDC-9C31-F59F28B92E20}"/>
              </a:ext>
            </a:extLst>
          </p:cNvPr>
          <p:cNvSpPr/>
          <p:nvPr/>
        </p:nvSpPr>
        <p:spPr>
          <a:xfrm>
            <a:off x="4124008" y="2137410"/>
            <a:ext cx="895985" cy="868680"/>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9" name="Oval 8">
            <a:extLst>
              <a:ext uri="{FF2B5EF4-FFF2-40B4-BE49-F238E27FC236}">
                <a16:creationId xmlns:a16="http://schemas.microsoft.com/office/drawing/2014/main" id="{9645A9DB-7A4D-43F7-BBB3-AAB9DE5F9AF3}"/>
              </a:ext>
            </a:extLst>
          </p:cNvPr>
          <p:cNvSpPr/>
          <p:nvPr/>
        </p:nvSpPr>
        <p:spPr>
          <a:xfrm>
            <a:off x="3141663" y="1241108"/>
            <a:ext cx="2860675" cy="2661285"/>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nvGrpSpPr>
          <p:cNvPr id="10" name="Group 9">
            <a:extLst>
              <a:ext uri="{FF2B5EF4-FFF2-40B4-BE49-F238E27FC236}">
                <a16:creationId xmlns:a16="http://schemas.microsoft.com/office/drawing/2014/main" id="{CAE0C875-9817-4A55-9A86-181BE6049B41}"/>
              </a:ext>
            </a:extLst>
          </p:cNvPr>
          <p:cNvGrpSpPr/>
          <p:nvPr/>
        </p:nvGrpSpPr>
        <p:grpSpPr>
          <a:xfrm>
            <a:off x="-20179" y="403543"/>
            <a:ext cx="6845794" cy="4336415"/>
            <a:chOff x="-2338753" y="0"/>
            <a:chExt cx="6846347" cy="4336610"/>
          </a:xfrm>
        </p:grpSpPr>
        <p:sp>
          <p:nvSpPr>
            <p:cNvPr id="11" name="Oval 10">
              <a:extLst>
                <a:ext uri="{FF2B5EF4-FFF2-40B4-BE49-F238E27FC236}">
                  <a16:creationId xmlns:a16="http://schemas.microsoft.com/office/drawing/2014/main" id="{A6A946BB-D889-48E1-996F-5D33FB790CFC}"/>
                </a:ext>
              </a:extLst>
            </p:cNvPr>
            <p:cNvSpPr/>
            <p:nvPr/>
          </p:nvSpPr>
          <p:spPr>
            <a:xfrm>
              <a:off x="0" y="0"/>
              <a:ext cx="4507594" cy="4336610"/>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2" name="Text Box 5">
              <a:extLst>
                <a:ext uri="{FF2B5EF4-FFF2-40B4-BE49-F238E27FC236}">
                  <a16:creationId xmlns:a16="http://schemas.microsoft.com/office/drawing/2014/main" id="{F8A54286-41D7-40D7-95F9-D4463A0306DE}"/>
                </a:ext>
              </a:extLst>
            </p:cNvPr>
            <p:cNvSpPr txBox="1"/>
            <p:nvPr/>
          </p:nvSpPr>
          <p:spPr>
            <a:xfrm>
              <a:off x="-2338753" y="327474"/>
              <a:ext cx="2007079" cy="49784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spcBef>
                  <a:spcPts val="0"/>
                </a:spcBef>
                <a:spcAft>
                  <a:spcPts val="0"/>
                </a:spcAft>
              </a:pPr>
              <a:r>
                <a:rPr lang="en-US" sz="2000">
                  <a:effectLst/>
                  <a:latin typeface="Open Sans" panose="020B0606030504020204" pitchFamily="34" charset="0"/>
                  <a:ea typeface="Open Sans" panose="020B0606030504020204" pitchFamily="34" charset="0"/>
                  <a:cs typeface="Open Sans" panose="020B0606030504020204" pitchFamily="34" charset="0"/>
                </a:rPr>
                <a:t>Who cares about the issue?</a:t>
              </a:r>
            </a:p>
          </p:txBody>
        </p:sp>
        <p:sp>
          <p:nvSpPr>
            <p:cNvPr id="13" name="Text Box 6">
              <a:extLst>
                <a:ext uri="{FF2B5EF4-FFF2-40B4-BE49-F238E27FC236}">
                  <a16:creationId xmlns:a16="http://schemas.microsoft.com/office/drawing/2014/main" id="{277776D7-8636-4928-B847-DE6BD08A76E2}"/>
                </a:ext>
              </a:extLst>
            </p:cNvPr>
            <p:cNvSpPr txBox="1"/>
            <p:nvPr/>
          </p:nvSpPr>
          <p:spPr>
            <a:xfrm>
              <a:off x="-2318572" y="3201377"/>
              <a:ext cx="2552467" cy="29763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spcBef>
                  <a:spcPts val="0"/>
                </a:spcBef>
                <a:spcAft>
                  <a:spcPts val="0"/>
                </a:spcAft>
              </a:pPr>
              <a:r>
                <a:rPr lang="en-US" sz="2000">
                  <a:effectLst/>
                  <a:latin typeface="Open Sans" panose="020B0606030504020204" pitchFamily="34" charset="0"/>
                  <a:ea typeface="Open Sans" panose="020B0606030504020204" pitchFamily="34" charset="0"/>
                  <a:cs typeface="Open Sans" panose="020B0606030504020204" pitchFamily="34" charset="0"/>
                </a:rPr>
                <a:t>How are we connected to those who care about</a:t>
              </a:r>
              <a:br>
                <a:rPr lang="en-US" sz="2000">
                  <a:effectLst/>
                  <a:latin typeface="Open Sans" panose="020B0606030504020204" pitchFamily="34" charset="0"/>
                  <a:ea typeface="Open Sans" panose="020B0606030504020204" pitchFamily="34" charset="0"/>
                  <a:cs typeface="Open Sans" panose="020B0606030504020204" pitchFamily="34" charset="0"/>
                </a:rPr>
              </a:br>
              <a:r>
                <a:rPr lang="en-US" sz="2000">
                  <a:effectLst/>
                  <a:latin typeface="Open Sans" panose="020B0606030504020204" pitchFamily="34" charset="0"/>
                  <a:ea typeface="Open Sans" panose="020B0606030504020204" pitchFamily="34" charset="0"/>
                  <a:cs typeface="Open Sans" panose="020B0606030504020204" pitchFamily="34" charset="0"/>
                </a:rPr>
                <a:t> the issue?</a:t>
              </a:r>
            </a:p>
          </p:txBody>
        </p:sp>
      </p:grpSp>
      <p:sp>
        <p:nvSpPr>
          <p:cNvPr id="14" name="Text Box 5">
            <a:extLst>
              <a:ext uri="{FF2B5EF4-FFF2-40B4-BE49-F238E27FC236}">
                <a16:creationId xmlns:a16="http://schemas.microsoft.com/office/drawing/2014/main" id="{40D9FF19-4EF6-4E01-9A59-EB2D77682210}"/>
              </a:ext>
            </a:extLst>
          </p:cNvPr>
          <p:cNvSpPr txBox="1"/>
          <p:nvPr/>
        </p:nvSpPr>
        <p:spPr>
          <a:xfrm>
            <a:off x="7137083" y="2303005"/>
            <a:ext cx="2006917" cy="497818"/>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spcBef>
                <a:spcPts val="0"/>
              </a:spcBef>
              <a:spcAft>
                <a:spcPts val="0"/>
              </a:spcAft>
            </a:pPr>
            <a:r>
              <a:rPr lang="en-US" sz="2000">
                <a:effectLst/>
                <a:latin typeface="Open Sans" panose="020B0606030504020204" pitchFamily="34" charset="0"/>
                <a:ea typeface="Open Sans" panose="020B0606030504020204" pitchFamily="34" charset="0"/>
                <a:cs typeface="Open Sans" panose="020B0606030504020204" pitchFamily="34" charset="0"/>
              </a:rPr>
              <a:t>The Issue</a:t>
            </a:r>
          </a:p>
        </p:txBody>
      </p:sp>
      <p:cxnSp>
        <p:nvCxnSpPr>
          <p:cNvPr id="15" name="Straight Arrow Connector 14">
            <a:extLst>
              <a:ext uri="{FF2B5EF4-FFF2-40B4-BE49-F238E27FC236}">
                <a16:creationId xmlns:a16="http://schemas.microsoft.com/office/drawing/2014/main" id="{346FBD33-8B33-4F3A-BF88-516C0B881870}"/>
              </a:ext>
            </a:extLst>
          </p:cNvPr>
          <p:cNvCxnSpPr>
            <a:cxnSpLocks/>
          </p:cNvCxnSpPr>
          <p:nvPr/>
        </p:nvCxnSpPr>
        <p:spPr>
          <a:xfrm flipH="1">
            <a:off x="4572000" y="2495778"/>
            <a:ext cx="2744787" cy="56136"/>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18" name="Straight Arrow Connector 17">
            <a:extLst>
              <a:ext uri="{FF2B5EF4-FFF2-40B4-BE49-F238E27FC236}">
                <a16:creationId xmlns:a16="http://schemas.microsoft.com/office/drawing/2014/main" id="{362828B7-79D0-4DDD-A276-4047E524183F}"/>
              </a:ext>
            </a:extLst>
          </p:cNvPr>
          <p:cNvCxnSpPr>
            <a:cxnSpLocks/>
          </p:cNvCxnSpPr>
          <p:nvPr/>
        </p:nvCxnSpPr>
        <p:spPr>
          <a:xfrm>
            <a:off x="1614525" y="1455581"/>
            <a:ext cx="1979280" cy="768764"/>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21" name="Straight Arrow Connector 20">
            <a:extLst>
              <a:ext uri="{FF2B5EF4-FFF2-40B4-BE49-F238E27FC236}">
                <a16:creationId xmlns:a16="http://schemas.microsoft.com/office/drawing/2014/main" id="{7FBAAD23-71F4-4325-8988-2DADC0F0488F}"/>
              </a:ext>
            </a:extLst>
          </p:cNvPr>
          <p:cNvCxnSpPr>
            <a:cxnSpLocks/>
          </p:cNvCxnSpPr>
          <p:nvPr/>
        </p:nvCxnSpPr>
        <p:spPr>
          <a:xfrm flipV="1">
            <a:off x="2552261" y="3522952"/>
            <a:ext cx="650203" cy="606202"/>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25938457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8B0D23-BE6E-E5CF-B3E0-86ABC6B51791}"/>
              </a:ext>
            </a:extLst>
          </p:cNvPr>
          <p:cNvSpPr>
            <a:spLocks noGrp="1"/>
          </p:cNvSpPr>
          <p:nvPr>
            <p:ph type="title"/>
          </p:nvPr>
        </p:nvSpPr>
        <p:spPr>
          <a:xfrm>
            <a:off x="691117" y="2002881"/>
            <a:ext cx="7401491" cy="857250"/>
          </a:xfrm>
        </p:spPr>
        <p:txBody>
          <a:bodyPr>
            <a:normAutofit fontScale="90000"/>
          </a:bodyPr>
          <a:lstStyle/>
          <a:p>
            <a:r>
              <a:rPr lang="en-US" b="1">
                <a:latin typeface="Open Sans" panose="020B0606030504020204" pitchFamily="34" charset="0"/>
                <a:ea typeface="Open Sans" panose="020B0606030504020204" pitchFamily="34" charset="0"/>
                <a:cs typeface="Open Sans" panose="020B0606030504020204" pitchFamily="34" charset="0"/>
              </a:rPr>
              <a:t>What does the conversation sound like? </a:t>
            </a:r>
          </a:p>
        </p:txBody>
      </p:sp>
    </p:spTree>
    <p:extLst>
      <p:ext uri="{BB962C8B-B14F-4D97-AF65-F5344CB8AC3E}">
        <p14:creationId xmlns:p14="http://schemas.microsoft.com/office/powerpoint/2010/main" val="2425619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03F4C3-4426-279A-4C45-643280F51C7B}"/>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862F61AA-2024-8858-BF7E-06A419B1DC4A}"/>
              </a:ext>
            </a:extLst>
          </p:cNvPr>
          <p:cNvSpPr txBox="1"/>
          <p:nvPr/>
        </p:nvSpPr>
        <p:spPr>
          <a:xfrm>
            <a:off x="4078500" y="353689"/>
            <a:ext cx="5486400" cy="425054"/>
          </a:xfrm>
          <a:prstGeom prst="rect">
            <a:avLst/>
          </a:prstGeom>
        </p:spPr>
        <p:txBody>
          <a:bodyPr rot="0" spcFirstLastPara="0" vertOverflow="overflow" horzOverflow="overflow" vert="horz" lIns="91440" tIns="45720" rIns="91440" bIns="45720" numCol="1" spcCol="0" rtlCol="0" fromWordArt="0" anchor="b" anchorCtr="0" forceAA="0" compatLnSpc="1">
            <a:prstTxWarp prst="textNoShape">
              <a:avLst/>
            </a:prstTxWarp>
            <a:noAutofit/>
          </a:bodyPr>
          <a:lstStyle/>
          <a:p>
            <a:r>
              <a:rPr lang="en-US" sz="1600">
                <a:latin typeface="+mj-lt"/>
                <a:ea typeface="+mj-ea"/>
                <a:cs typeface="+mj-cs"/>
              </a:rPr>
              <a:t>First 100 Days</a:t>
            </a:r>
          </a:p>
          <a:p>
            <a:pPr>
              <a:lnSpc>
                <a:spcPct val="90000"/>
              </a:lnSpc>
              <a:spcBef>
                <a:spcPct val="0"/>
              </a:spcBef>
              <a:spcAft>
                <a:spcPts val="600"/>
              </a:spcAft>
            </a:pPr>
            <a:r>
              <a:rPr lang="en-US" sz="1600" kern="1200">
                <a:latin typeface="+mj-lt"/>
                <a:ea typeface="+mj-ea"/>
                <a:cs typeface="+mj-cs"/>
              </a:rPr>
              <a:t>January – May 2025</a:t>
            </a:r>
            <a:endParaRPr lang="en-US">
              <a:ea typeface="+mj-ea"/>
              <a:cs typeface="+mj-cs"/>
            </a:endParaRPr>
          </a:p>
        </p:txBody>
      </p:sp>
      <p:pic>
        <p:nvPicPr>
          <p:cNvPr id="3" name="Graphic 2" descr="Road outline">
            <a:extLst>
              <a:ext uri="{FF2B5EF4-FFF2-40B4-BE49-F238E27FC236}">
                <a16:creationId xmlns:a16="http://schemas.microsoft.com/office/drawing/2014/main" id="{1E75DDA5-2C89-2A78-5216-E078BABD285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358033" y="355076"/>
            <a:ext cx="3086100" cy="3086100"/>
          </a:xfrm>
          <a:prstGeom prst="rect">
            <a:avLst/>
          </a:prstGeom>
        </p:spPr>
      </p:pic>
      <p:sp>
        <p:nvSpPr>
          <p:cNvPr id="11" name="Text Placeholder 3">
            <a:extLst>
              <a:ext uri="{FF2B5EF4-FFF2-40B4-BE49-F238E27FC236}">
                <a16:creationId xmlns:a16="http://schemas.microsoft.com/office/drawing/2014/main" id="{AFE28A52-0DE8-28EE-2B12-61A7632EB644}"/>
              </a:ext>
            </a:extLst>
          </p:cNvPr>
          <p:cNvSpPr>
            <a:spLocks noGrp="1"/>
          </p:cNvSpPr>
          <p:nvPr>
            <p:ph type="body" sz="half" idx="2"/>
          </p:nvPr>
        </p:nvSpPr>
        <p:spPr>
          <a:xfrm>
            <a:off x="156245" y="3439991"/>
            <a:ext cx="6467654" cy="603647"/>
          </a:xfrm>
        </p:spPr>
        <p:txBody>
          <a:bodyPr vert="horz" lIns="91440" tIns="45720" rIns="91440" bIns="45720" rtlCol="0" anchor="t">
            <a:noAutofit/>
          </a:bodyPr>
          <a:lstStyle/>
          <a:p>
            <a:r>
              <a:rPr lang="en-US" sz="3200" b="1"/>
              <a:t>Summer Action Matters Campaign</a:t>
            </a:r>
            <a:br>
              <a:rPr lang="en-US" sz="3200"/>
            </a:br>
            <a:r>
              <a:rPr lang="en-US" sz="3200"/>
              <a:t>June 2025 – August 2025</a:t>
            </a:r>
          </a:p>
        </p:txBody>
      </p:sp>
    </p:spTree>
    <p:extLst>
      <p:ext uri="{BB962C8B-B14F-4D97-AF65-F5344CB8AC3E}">
        <p14:creationId xmlns:p14="http://schemas.microsoft.com/office/powerpoint/2010/main" val="38396467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0C0568-F90F-EA79-4096-0A956858BBEB}"/>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9DB8F241-EED9-02DD-17F2-6177C9031E40}"/>
              </a:ext>
            </a:extLst>
          </p:cNvPr>
          <p:cNvSpPr txBox="1"/>
          <p:nvPr/>
        </p:nvSpPr>
        <p:spPr>
          <a:xfrm>
            <a:off x="214255" y="375439"/>
            <a:ext cx="7859869" cy="437042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b="1" u="sng">
                <a:latin typeface="Open Sans"/>
                <a:ea typeface="Calibri"/>
                <a:cs typeface="Calibri"/>
              </a:rPr>
              <a:t>Level Up Your Advocacy</a:t>
            </a:r>
          </a:p>
          <a:p>
            <a:pPr algn="ctr"/>
            <a:endParaRPr lang="en-US" sz="2800" b="1" u="sng">
              <a:latin typeface="Open Sans"/>
              <a:ea typeface="Calibri"/>
              <a:cs typeface="Calibri"/>
            </a:endParaRPr>
          </a:p>
          <a:p>
            <a:pPr algn="ctr"/>
            <a:endParaRPr lang="en-US" sz="1400" b="1" u="sng">
              <a:latin typeface="Open Sans"/>
              <a:ea typeface="Calibri"/>
              <a:cs typeface="Calibri"/>
            </a:endParaRPr>
          </a:p>
          <a:p>
            <a:pPr marL="457200" indent="-457200">
              <a:buFont typeface="Arial"/>
              <a:buChar char="•"/>
            </a:pPr>
            <a:r>
              <a:rPr lang="en-US" sz="2600" b="1">
                <a:latin typeface="Open Sans"/>
                <a:ea typeface="Calibri"/>
                <a:cs typeface="Calibri"/>
              </a:rPr>
              <a:t>Relational Organizing &amp; 1:1 Conversations</a:t>
            </a:r>
            <a:endParaRPr lang="en-US" sz="2600">
              <a:latin typeface="Open Sans"/>
              <a:ea typeface="Calibri"/>
              <a:cs typeface="Calibri"/>
            </a:endParaRPr>
          </a:p>
          <a:p>
            <a:pPr marL="571500" indent="-571500">
              <a:buFont typeface="Arial"/>
              <a:buChar char="•"/>
            </a:pPr>
            <a:endParaRPr lang="en-US" sz="2600">
              <a:latin typeface="Open Sans"/>
              <a:ea typeface="Calibri"/>
              <a:cs typeface="Calibri"/>
            </a:endParaRPr>
          </a:p>
          <a:p>
            <a:pPr marL="457200" indent="-457200">
              <a:buFont typeface="Arial"/>
              <a:buChar char="•"/>
            </a:pPr>
            <a:r>
              <a:rPr lang="en-US" sz="2600" b="1">
                <a:latin typeface="Open Sans"/>
                <a:ea typeface="Calibri"/>
                <a:cs typeface="Calibri"/>
              </a:rPr>
              <a:t>Warm Leads Lists</a:t>
            </a:r>
            <a:endParaRPr lang="en-US" sz="2600">
              <a:latin typeface="Open Sans"/>
              <a:ea typeface="Calibri"/>
              <a:cs typeface="Calibri"/>
            </a:endParaRPr>
          </a:p>
          <a:p>
            <a:pPr marL="457200" indent="-457200">
              <a:buFont typeface="Arial"/>
              <a:buChar char="•"/>
            </a:pPr>
            <a:endParaRPr lang="en-US" sz="2600" b="1">
              <a:latin typeface="Open Sans"/>
              <a:ea typeface="Calibri"/>
              <a:cs typeface="Calibri"/>
            </a:endParaRPr>
          </a:p>
          <a:p>
            <a:pPr marL="457200" indent="-457200">
              <a:buFont typeface="Arial"/>
              <a:buChar char="•"/>
            </a:pPr>
            <a:r>
              <a:rPr lang="en-US" sz="2600" b="1">
                <a:latin typeface="Open Sans"/>
                <a:ea typeface="Calibri"/>
                <a:cs typeface="Calibri"/>
              </a:rPr>
              <a:t>Retention Plan</a:t>
            </a:r>
          </a:p>
          <a:p>
            <a:pPr marL="571500" indent="-571500">
              <a:buFont typeface="Arial"/>
              <a:buChar char="•"/>
            </a:pPr>
            <a:endParaRPr lang="en-US" sz="2600">
              <a:latin typeface="Open Sans"/>
              <a:ea typeface="Calibri"/>
              <a:cs typeface="Calibri"/>
            </a:endParaRPr>
          </a:p>
          <a:p>
            <a:pPr marL="457200" indent="-457200">
              <a:buFont typeface="Arial"/>
              <a:buChar char="•"/>
            </a:pPr>
            <a:r>
              <a:rPr lang="en-US" sz="2600" b="1">
                <a:latin typeface="Open Sans"/>
                <a:ea typeface="Calibri"/>
                <a:cs typeface="Calibri"/>
              </a:rPr>
              <a:t>Community Mapping &amp; Partnerships</a:t>
            </a:r>
            <a:br>
              <a:rPr lang="en-US" sz="2600">
                <a:latin typeface="Open Sans"/>
                <a:ea typeface="Calibri"/>
                <a:cs typeface="Calibri"/>
              </a:rPr>
            </a:br>
            <a:endParaRPr lang="en-US" sz="2600">
              <a:latin typeface="Open Sans"/>
              <a:ea typeface="Calibri"/>
              <a:cs typeface="Calibri"/>
            </a:endParaRPr>
          </a:p>
        </p:txBody>
      </p:sp>
    </p:spTree>
    <p:extLst>
      <p:ext uri="{BB962C8B-B14F-4D97-AF65-F5344CB8AC3E}">
        <p14:creationId xmlns:p14="http://schemas.microsoft.com/office/powerpoint/2010/main" val="2364146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B455A8-DD23-D042-6186-DBED94DDE8F1}"/>
            </a:ext>
          </a:extLst>
        </p:cNvPr>
        <p:cNvGrpSpPr/>
        <p:nvPr/>
      </p:nvGrpSpPr>
      <p:grpSpPr>
        <a:xfrm>
          <a:off x="0" y="0"/>
          <a:ext cx="0" cy="0"/>
          <a:chOff x="0" y="0"/>
          <a:chExt cx="0" cy="0"/>
        </a:xfrm>
      </p:grpSpPr>
      <p:sp>
        <p:nvSpPr>
          <p:cNvPr id="11" name="Text Placeholder 3">
            <a:extLst>
              <a:ext uri="{FF2B5EF4-FFF2-40B4-BE49-F238E27FC236}">
                <a16:creationId xmlns:a16="http://schemas.microsoft.com/office/drawing/2014/main" id="{42947A78-0F4D-0D37-870B-F1ACE9147006}"/>
              </a:ext>
            </a:extLst>
          </p:cNvPr>
          <p:cNvSpPr>
            <a:spLocks noGrp="1"/>
          </p:cNvSpPr>
          <p:nvPr>
            <p:ph type="body" sz="half" idx="2"/>
          </p:nvPr>
        </p:nvSpPr>
        <p:spPr>
          <a:xfrm>
            <a:off x="0" y="4347678"/>
            <a:ext cx="6467654" cy="603647"/>
          </a:xfrm>
        </p:spPr>
        <p:txBody>
          <a:bodyPr vert="horz" lIns="91440" tIns="45720" rIns="91440" bIns="45720" rtlCol="0" anchor="t">
            <a:noAutofit/>
          </a:bodyPr>
          <a:lstStyle/>
          <a:p>
            <a:r>
              <a:rPr lang="en-US" sz="3200" b="1"/>
              <a:t> </a:t>
            </a:r>
            <a:r>
              <a:rPr lang="en-US" sz="3200" b="1">
                <a:hlinkClick r:id="rId3"/>
              </a:rPr>
              <a:t>Action Matters Campaign Guide</a:t>
            </a:r>
            <a:br>
              <a:rPr lang="en-US" sz="3200"/>
            </a:br>
            <a:endParaRPr lang="en-US" sz="3200">
              <a:ea typeface="Calibri"/>
              <a:cs typeface="Calibri"/>
            </a:endParaRPr>
          </a:p>
        </p:txBody>
      </p:sp>
      <p:sp>
        <p:nvSpPr>
          <p:cNvPr id="2" name="TextBox 1">
            <a:extLst>
              <a:ext uri="{FF2B5EF4-FFF2-40B4-BE49-F238E27FC236}">
                <a16:creationId xmlns:a16="http://schemas.microsoft.com/office/drawing/2014/main" id="{3E295952-714B-1060-D2B2-3030B78A408E}"/>
              </a:ext>
            </a:extLst>
          </p:cNvPr>
          <p:cNvSpPr txBox="1"/>
          <p:nvPr/>
        </p:nvSpPr>
        <p:spPr>
          <a:xfrm>
            <a:off x="1497002" y="1263699"/>
            <a:ext cx="9110067" cy="261610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400" b="1">
                <a:solidFill>
                  <a:srgbClr val="E41034"/>
                </a:solidFill>
              </a:rPr>
              <a:t>Take action. </a:t>
            </a:r>
            <a:br>
              <a:rPr lang="en-US" sz="4400" b="1"/>
            </a:br>
            <a:r>
              <a:rPr lang="en-US" sz="4400" b="1">
                <a:solidFill>
                  <a:srgbClr val="E41034"/>
                </a:solidFill>
              </a:rPr>
              <a:t>Connect with community. </a:t>
            </a:r>
            <a:br>
              <a:rPr lang="en-US" sz="4400" b="1"/>
            </a:br>
            <a:r>
              <a:rPr lang="en-US" sz="4400" b="1">
                <a:solidFill>
                  <a:srgbClr val="E41034"/>
                </a:solidFill>
              </a:rPr>
              <a:t>Build power.</a:t>
            </a:r>
            <a:br>
              <a:rPr lang="en-US" sz="3200">
                <a:solidFill>
                  <a:srgbClr val="E41034"/>
                </a:solidFill>
                <a:ea typeface="Calibri"/>
                <a:cs typeface="Calibri"/>
              </a:rPr>
            </a:br>
            <a:endParaRPr lang="en-US" sz="3200">
              <a:solidFill>
                <a:srgbClr val="E41034"/>
              </a:solidFill>
              <a:ea typeface="Calibri"/>
              <a:cs typeface="Calibri"/>
            </a:endParaRPr>
          </a:p>
        </p:txBody>
      </p:sp>
    </p:spTree>
    <p:extLst>
      <p:ext uri="{BB962C8B-B14F-4D97-AF65-F5344CB8AC3E}">
        <p14:creationId xmlns:p14="http://schemas.microsoft.com/office/powerpoint/2010/main" val="2665755760"/>
      </p:ext>
    </p:extLst>
  </p:cSld>
  <p:clrMapOvr>
    <a:masterClrMapping/>
  </p:clrMapOvr>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2020 Rebrand Colors">
      <a:dk1>
        <a:srgbClr val="000000"/>
      </a:dk1>
      <a:lt1>
        <a:sysClr val="window" lastClr="FFFFFF"/>
      </a:lt1>
      <a:dk2>
        <a:srgbClr val="E41034"/>
      </a:dk2>
      <a:lt2>
        <a:srgbClr val="F3F0E9"/>
      </a:lt2>
      <a:accent1>
        <a:srgbClr val="45AFD0"/>
      </a:accent1>
      <a:accent2>
        <a:srgbClr val="F0AA19"/>
      </a:accent2>
      <a:accent3>
        <a:srgbClr val="56AB46"/>
      </a:accent3>
      <a:accent4>
        <a:srgbClr val="886BB0"/>
      </a:accent4>
      <a:accent5>
        <a:srgbClr val="C645A4"/>
      </a:accent5>
      <a:accent6>
        <a:srgbClr val="F77024"/>
      </a:accent6>
      <a:hlink>
        <a:srgbClr val="45AFD0"/>
      </a:hlink>
      <a:folHlink>
        <a:srgbClr val="980099"/>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e678df6b-9e7d-47a0-94a4-e1eb04841a33" xsi:nil="true"/>
    <lcf76f155ced4ddcb4097134ff3c332f xmlns="ab3ae46a-59fb-4e23-90f7-b622544884d2">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9786E97C4478C64296CB54CBD262A696" ma:contentTypeVersion="12" ma:contentTypeDescription="Create a new document." ma:contentTypeScope="" ma:versionID="b93343e445889c20f982579cabfd1fb9">
  <xsd:schema xmlns:xsd="http://www.w3.org/2001/XMLSchema" xmlns:xs="http://www.w3.org/2001/XMLSchema" xmlns:p="http://schemas.microsoft.com/office/2006/metadata/properties" xmlns:ns2="ab3ae46a-59fb-4e23-90f7-b622544884d2" xmlns:ns3="e678df6b-9e7d-47a0-94a4-e1eb04841a33" targetNamespace="http://schemas.microsoft.com/office/2006/metadata/properties" ma:root="true" ma:fieldsID="4db215b339a118b612fc97530baa1b54" ns2:_="" ns3:_="">
    <xsd:import namespace="ab3ae46a-59fb-4e23-90f7-b622544884d2"/>
    <xsd:import namespace="e678df6b-9e7d-47a0-94a4-e1eb04841a33"/>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b3ae46a-59fb-4e23-90f7-b622544884d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f04f1d40-4f8b-488a-ba31-96bb90ef78ff"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Location" ma:index="19"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678df6b-9e7d-47a0-94a4-e1eb04841a33"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5b8be421-f39a-42f2-b27c-7d148e3b3901}" ma:internalName="TaxCatchAll" ma:showField="CatchAllData" ma:web="e678df6b-9e7d-47a0-94a4-e1eb04841a3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9959BF8-6FB4-40AF-AF38-2D057E67A497}">
  <ds:schemaRefs>
    <ds:schemaRef ds:uri="http://schemas.microsoft.com/office/2006/documentManagement/types"/>
    <ds:schemaRef ds:uri="ab3ae46a-59fb-4e23-90f7-b622544884d2"/>
    <ds:schemaRef ds:uri="http://purl.org/dc/dcmitype/"/>
    <ds:schemaRef ds:uri="e678df6b-9e7d-47a0-94a4-e1eb04841a33"/>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 ds:uri="http://purl.org/dc/terms/"/>
    <ds:schemaRef ds:uri="http://purl.org/dc/elements/1.1/"/>
  </ds:schemaRefs>
</ds:datastoreItem>
</file>

<file path=customXml/itemProps2.xml><?xml version="1.0" encoding="utf-8"?>
<ds:datastoreItem xmlns:ds="http://schemas.openxmlformats.org/officeDocument/2006/customXml" ds:itemID="{0223E2F6-89EB-4C1A-9B95-10F660D69816}">
  <ds:schemaRefs>
    <ds:schemaRef ds:uri="http://schemas.microsoft.com/sharepoint/v3/contenttype/forms"/>
  </ds:schemaRefs>
</ds:datastoreItem>
</file>

<file path=customXml/itemProps3.xml><?xml version="1.0" encoding="utf-8"?>
<ds:datastoreItem xmlns:ds="http://schemas.openxmlformats.org/officeDocument/2006/customXml" ds:itemID="{8D050F10-D531-4C5C-9202-6B9244FB9B48}">
  <ds:schemaRefs>
    <ds:schemaRef ds:uri="ab3ae46a-59fb-4e23-90f7-b622544884d2"/>
    <ds:schemaRef ds:uri="e678df6b-9e7d-47a0-94a4-e1eb04841a3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
  <TotalTime>0</TotalTime>
  <Words>4001</Words>
  <Application>Microsoft Office PowerPoint</Application>
  <PresentationFormat>On-screen Show (16:9)</PresentationFormat>
  <Paragraphs>408</Paragraphs>
  <Slides>38</Slides>
  <Notes>33</Notes>
  <HiddenSlides>18</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38</vt:i4>
      </vt:variant>
    </vt:vector>
  </HeadingPairs>
  <TitlesOfParts>
    <vt:vector size="45" baseType="lpstr">
      <vt:lpstr>Arial</vt:lpstr>
      <vt:lpstr>Calibri</vt:lpstr>
      <vt:lpstr>Courier New</vt:lpstr>
      <vt:lpstr>Open Sans</vt:lpstr>
      <vt:lpstr>Wingdings</vt:lpstr>
      <vt:lpstr>Custom Design</vt:lpstr>
      <vt:lpstr>Office Theme</vt:lpstr>
      <vt:lpstr>PowerPoint Presentation</vt:lpstr>
      <vt:lpstr>PowerPoint Presentation</vt:lpstr>
      <vt:lpstr>PowerPoint Presentation</vt:lpstr>
      <vt:lpstr>Community &amp; Partnership Mapping Tool</vt:lpstr>
      <vt:lpstr>PowerPoint Presentation</vt:lpstr>
      <vt:lpstr>What does the conversation sound like? </vt:lpstr>
      <vt:lpstr>PowerPoint Presentation</vt:lpstr>
      <vt:lpstr>PowerPoint Presentation</vt:lpstr>
      <vt:lpstr>PowerPoint Presentation</vt:lpstr>
      <vt:lpstr>How do you have effective one-on-one conversation? </vt:lpstr>
      <vt:lpstr>How do you have effective one-on-one conversation? </vt:lpstr>
      <vt:lpstr>How do you have effective one-on-one conversation? </vt:lpstr>
      <vt:lpstr>Time to roleplay</vt:lpstr>
      <vt:lpstr>Practice your 1:1 Conversations</vt:lpstr>
      <vt:lpstr>Time to breakout!</vt:lpstr>
      <vt:lpstr>Need additional support outreach &amp; community engagement?  Contact us!</vt:lpstr>
      <vt:lpstr>Summer Outreach Resources:</vt:lpstr>
      <vt:lpstr>Additional Outreach Resources:</vt:lpstr>
      <vt:lpstr>Join our Q3 Outreach Gathering in September</vt:lpstr>
      <vt:lpstr>PowerPoint Presentation</vt:lpstr>
      <vt:lpstr>Examples of 1:1 Conversations</vt:lpstr>
      <vt:lpstr>Examples of 1:1 Conversations</vt:lpstr>
      <vt:lpstr>Examples of 1:1 Conversations</vt:lpstr>
      <vt:lpstr>Next steps for you and your group!</vt:lpstr>
      <vt:lpstr>PowerPoint Presentation</vt:lpstr>
      <vt:lpstr>Why do we partner?</vt:lpstr>
      <vt:lpstr>What does an effective partnership look like?</vt:lpstr>
      <vt:lpstr>RESULTS Organizational Partners</vt:lpstr>
      <vt:lpstr>Community &amp; Partnership Mapping Tool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Take a few minutes to start your map!</vt:lpstr>
      <vt:lpstr>What’s next?</vt:lpstr>
    </vt:vector>
  </TitlesOfParts>
  <Company>RESULTS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Deborah Lash</dc:creator>
  <cp:lastModifiedBy>Karyne Bury</cp:lastModifiedBy>
  <cp:revision>2</cp:revision>
  <dcterms:created xsi:type="dcterms:W3CDTF">2019-10-01T16:09:08Z</dcterms:created>
  <dcterms:modified xsi:type="dcterms:W3CDTF">2025-06-26T13:08:31Z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0x0101009786E97C4478C64296CB54CBD262A696</vt:lpwstr>
  </property>
  <property fmtid="{D5CDD505-2E9C-101B-9397-08002B2CF9AE}" pid="3" name="MediaServiceImageTags">
    <vt:lpwstr/>
  </property>
</Properties>
</file>