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38"/>
  </p:notesMasterIdLst>
  <p:sldIdLst>
    <p:sldId id="277" r:id="rId6"/>
    <p:sldId id="1730" r:id="rId7"/>
    <p:sldId id="1732" r:id="rId8"/>
    <p:sldId id="1733" r:id="rId9"/>
    <p:sldId id="1749" r:id="rId10"/>
    <p:sldId id="284" r:id="rId11"/>
    <p:sldId id="286" r:id="rId12"/>
    <p:sldId id="288" r:id="rId13"/>
    <p:sldId id="299" r:id="rId14"/>
    <p:sldId id="291" r:id="rId15"/>
    <p:sldId id="289" r:id="rId16"/>
    <p:sldId id="300" r:id="rId17"/>
    <p:sldId id="1751" r:id="rId18"/>
    <p:sldId id="1729" r:id="rId19"/>
    <p:sldId id="303" r:id="rId20"/>
    <p:sldId id="304" r:id="rId21"/>
    <p:sldId id="1753" r:id="rId22"/>
    <p:sldId id="1752" r:id="rId23"/>
    <p:sldId id="1754" r:id="rId24"/>
    <p:sldId id="1755" r:id="rId25"/>
    <p:sldId id="278" r:id="rId26"/>
    <p:sldId id="1738" r:id="rId27"/>
    <p:sldId id="1739" r:id="rId28"/>
    <p:sldId id="1740" r:id="rId29"/>
    <p:sldId id="1741" r:id="rId30"/>
    <p:sldId id="1743" r:id="rId31"/>
    <p:sldId id="1746" r:id="rId32"/>
    <p:sldId id="1747" r:id="rId33"/>
    <p:sldId id="314" r:id="rId34"/>
    <p:sldId id="1737" r:id="rId35"/>
    <p:sldId id="1748" r:id="rId36"/>
    <p:sldId id="1728"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yne Bury" initials="KB" lastIdx="1" clrIdx="0">
    <p:extLst>
      <p:ext uri="{19B8F6BF-5375-455C-9EA6-DF929625EA0E}">
        <p15:presenceInfo xmlns:p15="http://schemas.microsoft.com/office/powerpoint/2012/main" userId="S::kbury@results.org::072c30e2-e547-4e48-929e-426222b99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7C6"/>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6AC5B-FD4C-459F-B34F-647089CC62ED}" v="5" dt="2025-03-25T23:32:29.864"/>
    <p1510:client id="{B666BD48-2F7E-4AA2-46C1-F23CC7CC53C7}" v="340" dt="2025-03-25T22:21:54.725"/>
    <p1510:client id="{E3BF2DC0-54B7-0B8F-85AD-25A85E3EBFCE}" v="385" dt="2025-03-25T23:08:47.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e Bury" userId="072c30e2-e547-4e48-929e-426222b99a49" providerId="ADAL" clId="{2B86AC5B-FD4C-459F-B34F-647089CC62ED}"/>
    <pc:docChg chg="undo custSel addSld delSld modSld sldOrd">
      <pc:chgData name="Karyne Bury" userId="072c30e2-e547-4e48-929e-426222b99a49" providerId="ADAL" clId="{2B86AC5B-FD4C-459F-B34F-647089CC62ED}" dt="2025-03-25T23:32:29.864" v="902" actId="47"/>
      <pc:docMkLst>
        <pc:docMk/>
      </pc:docMkLst>
      <pc:sldChg chg="delSp modSp mod modNotesTx">
        <pc:chgData name="Karyne Bury" userId="072c30e2-e547-4e48-929e-426222b99a49" providerId="ADAL" clId="{2B86AC5B-FD4C-459F-B34F-647089CC62ED}" dt="2025-03-25T16:15:19.328" v="2" actId="20577"/>
        <pc:sldMkLst>
          <pc:docMk/>
          <pc:sldMk cId="3259222999" sldId="277"/>
        </pc:sldMkLst>
        <pc:spChg chg="del mod">
          <ac:chgData name="Karyne Bury" userId="072c30e2-e547-4e48-929e-426222b99a49" providerId="ADAL" clId="{2B86AC5B-FD4C-459F-B34F-647089CC62ED}" dt="2025-03-25T16:15:16.566" v="1" actId="478"/>
          <ac:spMkLst>
            <pc:docMk/>
            <pc:sldMk cId="3259222999" sldId="277"/>
            <ac:spMk id="3" creationId="{856A2A4B-F61A-3EAA-5309-ADEB476AF4C6}"/>
          </ac:spMkLst>
        </pc:spChg>
      </pc:sldChg>
      <pc:sldChg chg="modSp mod">
        <pc:chgData name="Karyne Bury" userId="072c30e2-e547-4e48-929e-426222b99a49" providerId="ADAL" clId="{2B86AC5B-FD4C-459F-B34F-647089CC62ED}" dt="2025-03-25T16:20:37.298" v="278" actId="1076"/>
        <pc:sldMkLst>
          <pc:docMk/>
          <pc:sldMk cId="855938479" sldId="289"/>
        </pc:sldMkLst>
        <pc:spChg chg="mod">
          <ac:chgData name="Karyne Bury" userId="072c30e2-e547-4e48-929e-426222b99a49" providerId="ADAL" clId="{2B86AC5B-FD4C-459F-B34F-647089CC62ED}" dt="2025-03-25T16:20:25.240" v="277" actId="255"/>
          <ac:spMkLst>
            <pc:docMk/>
            <pc:sldMk cId="855938479" sldId="289"/>
            <ac:spMk id="3" creationId="{2322D842-7E68-6BAE-FE0E-F47D6F3B61D5}"/>
          </ac:spMkLst>
        </pc:spChg>
        <pc:spChg chg="mod">
          <ac:chgData name="Karyne Bury" userId="072c30e2-e547-4e48-929e-426222b99a49" providerId="ADAL" clId="{2B86AC5B-FD4C-459F-B34F-647089CC62ED}" dt="2025-03-25T16:19:10.633" v="189" actId="1076"/>
          <ac:spMkLst>
            <pc:docMk/>
            <pc:sldMk cId="855938479" sldId="289"/>
            <ac:spMk id="8" creationId="{FC526749-CB21-4F13-B3D6-72AD61A6EC73}"/>
          </ac:spMkLst>
        </pc:spChg>
        <pc:spChg chg="mod">
          <ac:chgData name="Karyne Bury" userId="072c30e2-e547-4e48-929e-426222b99a49" providerId="ADAL" clId="{2B86AC5B-FD4C-459F-B34F-647089CC62ED}" dt="2025-03-25T16:20:05.976" v="273" actId="1076"/>
          <ac:spMkLst>
            <pc:docMk/>
            <pc:sldMk cId="855938479" sldId="289"/>
            <ac:spMk id="10" creationId="{FEB11854-81B0-4B75-B74D-526F66397077}"/>
          </ac:spMkLst>
        </pc:spChg>
        <pc:spChg chg="mod">
          <ac:chgData name="Karyne Bury" userId="072c30e2-e547-4e48-929e-426222b99a49" providerId="ADAL" clId="{2B86AC5B-FD4C-459F-B34F-647089CC62ED}" dt="2025-03-25T16:20:16.044" v="275" actId="1076"/>
          <ac:spMkLst>
            <pc:docMk/>
            <pc:sldMk cId="855938479" sldId="289"/>
            <ac:spMk id="11" creationId="{2BACB159-6103-496D-8FA6-F50B8743ECD4}"/>
          </ac:spMkLst>
        </pc:spChg>
        <pc:spChg chg="mod">
          <ac:chgData name="Karyne Bury" userId="072c30e2-e547-4e48-929e-426222b99a49" providerId="ADAL" clId="{2B86AC5B-FD4C-459F-B34F-647089CC62ED}" dt="2025-03-25T16:20:20.417" v="276" actId="1076"/>
          <ac:spMkLst>
            <pc:docMk/>
            <pc:sldMk cId="855938479" sldId="289"/>
            <ac:spMk id="12" creationId="{020F5FB3-E250-49E1-BFAA-B5FD16FCE7FE}"/>
          </ac:spMkLst>
        </pc:spChg>
        <pc:spChg chg="mod">
          <ac:chgData name="Karyne Bury" userId="072c30e2-e547-4e48-929e-426222b99a49" providerId="ADAL" clId="{2B86AC5B-FD4C-459F-B34F-647089CC62ED}" dt="2025-03-25T16:16:58.022" v="66" actId="1076"/>
          <ac:spMkLst>
            <pc:docMk/>
            <pc:sldMk cId="855938479" sldId="289"/>
            <ac:spMk id="13" creationId="{4D08142F-3B45-4C13-9585-65A94AF14416}"/>
          </ac:spMkLst>
        </pc:spChg>
        <pc:spChg chg="mod">
          <ac:chgData name="Karyne Bury" userId="072c30e2-e547-4e48-929e-426222b99a49" providerId="ADAL" clId="{2B86AC5B-FD4C-459F-B34F-647089CC62ED}" dt="2025-03-25T16:20:37.298" v="278" actId="1076"/>
          <ac:spMkLst>
            <pc:docMk/>
            <pc:sldMk cId="855938479" sldId="289"/>
            <ac:spMk id="15" creationId="{8D8EEF73-580D-443E-BBE2-6995D5C9CD1E}"/>
          </ac:spMkLst>
        </pc:spChg>
        <pc:spChg chg="mod">
          <ac:chgData name="Karyne Bury" userId="072c30e2-e547-4e48-929e-426222b99a49" providerId="ADAL" clId="{2B86AC5B-FD4C-459F-B34F-647089CC62ED}" dt="2025-03-25T16:19:56.661" v="272" actId="1076"/>
          <ac:spMkLst>
            <pc:docMk/>
            <pc:sldMk cId="855938479" sldId="289"/>
            <ac:spMk id="18" creationId="{81640A5F-4BAF-7C21-17C9-DD69AE62218C}"/>
          </ac:spMkLst>
        </pc:spChg>
      </pc:sldChg>
      <pc:sldChg chg="del">
        <pc:chgData name="Karyne Bury" userId="072c30e2-e547-4e48-929e-426222b99a49" providerId="ADAL" clId="{2B86AC5B-FD4C-459F-B34F-647089CC62ED}" dt="2025-03-25T16:15:36.755" v="4" actId="47"/>
        <pc:sldMkLst>
          <pc:docMk/>
          <pc:sldMk cId="989855970" sldId="298"/>
        </pc:sldMkLst>
      </pc:sldChg>
      <pc:sldChg chg="modSp mod">
        <pc:chgData name="Karyne Bury" userId="072c30e2-e547-4e48-929e-426222b99a49" providerId="ADAL" clId="{2B86AC5B-FD4C-459F-B34F-647089CC62ED}" dt="2025-03-25T16:29:49.953" v="852" actId="20577"/>
        <pc:sldMkLst>
          <pc:docMk/>
          <pc:sldMk cId="2363261153" sldId="303"/>
        </pc:sldMkLst>
        <pc:spChg chg="mod">
          <ac:chgData name="Karyne Bury" userId="072c30e2-e547-4e48-929e-426222b99a49" providerId="ADAL" clId="{2B86AC5B-FD4C-459F-B34F-647089CC62ED}" dt="2025-03-25T16:27:19.103" v="696" actId="1076"/>
          <ac:spMkLst>
            <pc:docMk/>
            <pc:sldMk cId="2363261153" sldId="303"/>
            <ac:spMk id="2" creationId="{275E6828-FC40-43D6-8235-C854F741F9F4}"/>
          </ac:spMkLst>
        </pc:spChg>
        <pc:spChg chg="mod">
          <ac:chgData name="Karyne Bury" userId="072c30e2-e547-4e48-929e-426222b99a49" providerId="ADAL" clId="{2B86AC5B-FD4C-459F-B34F-647089CC62ED}" dt="2025-03-25T16:29:49.953" v="852" actId="20577"/>
          <ac:spMkLst>
            <pc:docMk/>
            <pc:sldMk cId="2363261153" sldId="303"/>
            <ac:spMk id="3" creationId="{4D939670-07B4-41EE-8904-473461C1855A}"/>
          </ac:spMkLst>
        </pc:spChg>
      </pc:sldChg>
      <pc:sldChg chg="addSp delSp modSp mod">
        <pc:chgData name="Karyne Bury" userId="072c30e2-e547-4e48-929e-426222b99a49" providerId="ADAL" clId="{2B86AC5B-FD4C-459F-B34F-647089CC62ED}" dt="2025-03-25T17:58:49.548" v="900" actId="26606"/>
        <pc:sldMkLst>
          <pc:docMk/>
          <pc:sldMk cId="817840745" sldId="304"/>
        </pc:sldMkLst>
        <pc:spChg chg="add del mod">
          <ac:chgData name="Karyne Bury" userId="072c30e2-e547-4e48-929e-426222b99a49" providerId="ADAL" clId="{2B86AC5B-FD4C-459F-B34F-647089CC62ED}" dt="2025-03-25T17:57:11.664" v="855" actId="931"/>
          <ac:spMkLst>
            <pc:docMk/>
            <pc:sldMk cId="817840745" sldId="304"/>
            <ac:spMk id="3" creationId="{46526C01-8D8F-AF97-49A1-071D058177F0}"/>
          </ac:spMkLst>
        </pc:spChg>
        <pc:spChg chg="mod">
          <ac:chgData name="Karyne Bury" userId="072c30e2-e547-4e48-929e-426222b99a49" providerId="ADAL" clId="{2B86AC5B-FD4C-459F-B34F-647089CC62ED}" dt="2025-03-25T17:57:45.180" v="885" actId="20577"/>
          <ac:spMkLst>
            <pc:docMk/>
            <pc:sldMk cId="817840745" sldId="304"/>
            <ac:spMk id="12" creationId="{3C705740-4783-47DD-8DB9-3B54782C6DEF}"/>
          </ac:spMkLst>
        </pc:spChg>
        <pc:spChg chg="mod ord">
          <ac:chgData name="Karyne Bury" userId="072c30e2-e547-4e48-929e-426222b99a49" providerId="ADAL" clId="{2B86AC5B-FD4C-459F-B34F-647089CC62ED}" dt="2025-03-25T17:58:49.548" v="900" actId="26606"/>
          <ac:spMkLst>
            <pc:docMk/>
            <pc:sldMk cId="817840745" sldId="304"/>
            <ac:spMk id="17" creationId="{367891D6-103B-DE00-C0F2-60FB90C2FD05}"/>
          </ac:spMkLst>
        </pc:spChg>
        <pc:picChg chg="add mod">
          <ac:chgData name="Karyne Bury" userId="072c30e2-e547-4e48-929e-426222b99a49" providerId="ADAL" clId="{2B86AC5B-FD4C-459F-B34F-647089CC62ED}" dt="2025-03-25T17:58:49.548" v="900" actId="26606"/>
          <ac:picMkLst>
            <pc:docMk/>
            <pc:sldMk cId="817840745" sldId="304"/>
            <ac:picMk id="5" creationId="{E48BA4DA-3EDE-D1C1-62F7-F4B92A48555A}"/>
          </ac:picMkLst>
        </pc:picChg>
        <pc:picChg chg="del">
          <ac:chgData name="Karyne Bury" userId="072c30e2-e547-4e48-929e-426222b99a49" providerId="ADAL" clId="{2B86AC5B-FD4C-459F-B34F-647089CC62ED}" dt="2025-03-25T17:53:16.713" v="854" actId="478"/>
          <ac:picMkLst>
            <pc:docMk/>
            <pc:sldMk cId="817840745" sldId="304"/>
            <ac:picMk id="6" creationId="{2E1AA29B-6831-E4A8-E240-AD6FBB1BFB84}"/>
          </ac:picMkLst>
        </pc:picChg>
      </pc:sldChg>
      <pc:sldChg chg="del">
        <pc:chgData name="Karyne Bury" userId="072c30e2-e547-4e48-929e-426222b99a49" providerId="ADAL" clId="{2B86AC5B-FD4C-459F-B34F-647089CC62ED}" dt="2025-03-25T16:15:23.217" v="3" actId="47"/>
        <pc:sldMkLst>
          <pc:docMk/>
          <pc:sldMk cId="2399661655" sldId="305"/>
        </pc:sldMkLst>
      </pc:sldChg>
      <pc:sldChg chg="del">
        <pc:chgData name="Karyne Bury" userId="072c30e2-e547-4e48-929e-426222b99a49" providerId="ADAL" clId="{2B86AC5B-FD4C-459F-B34F-647089CC62ED}" dt="2025-03-25T16:15:40.055" v="5" actId="47"/>
        <pc:sldMkLst>
          <pc:docMk/>
          <pc:sldMk cId="2274399618" sldId="313"/>
        </pc:sldMkLst>
      </pc:sldChg>
      <pc:sldChg chg="mod ord modShow">
        <pc:chgData name="Karyne Bury" userId="072c30e2-e547-4e48-929e-426222b99a49" providerId="ADAL" clId="{2B86AC5B-FD4C-459F-B34F-647089CC62ED}" dt="2025-03-25T16:29:24.277" v="812" actId="729"/>
        <pc:sldMkLst>
          <pc:docMk/>
          <pc:sldMk cId="3333055635" sldId="314"/>
        </pc:sldMkLst>
      </pc:sldChg>
      <pc:sldChg chg="del">
        <pc:chgData name="Karyne Bury" userId="072c30e2-e547-4e48-929e-426222b99a49" providerId="ADAL" clId="{2B86AC5B-FD4C-459F-B34F-647089CC62ED}" dt="2025-03-25T17:59:05.245" v="901" actId="47"/>
        <pc:sldMkLst>
          <pc:docMk/>
          <pc:sldMk cId="1897031390" sldId="1727"/>
        </pc:sldMkLst>
      </pc:sldChg>
      <pc:sldChg chg="mod ord modShow">
        <pc:chgData name="Karyne Bury" userId="072c30e2-e547-4e48-929e-426222b99a49" providerId="ADAL" clId="{2B86AC5B-FD4C-459F-B34F-647089CC62ED}" dt="2025-03-25T16:29:30.957" v="814"/>
        <pc:sldMkLst>
          <pc:docMk/>
          <pc:sldMk cId="398127083" sldId="1728"/>
        </pc:sldMkLst>
      </pc:sldChg>
      <pc:sldChg chg="modSp mod">
        <pc:chgData name="Karyne Bury" userId="072c30e2-e547-4e48-929e-426222b99a49" providerId="ADAL" clId="{2B86AC5B-FD4C-459F-B34F-647089CC62ED}" dt="2025-03-25T16:25:58.594" v="543" actId="20577"/>
        <pc:sldMkLst>
          <pc:docMk/>
          <pc:sldMk cId="2631160478" sldId="1729"/>
        </pc:sldMkLst>
        <pc:spChg chg="mod">
          <ac:chgData name="Karyne Bury" userId="072c30e2-e547-4e48-929e-426222b99a49" providerId="ADAL" clId="{2B86AC5B-FD4C-459F-B34F-647089CC62ED}" dt="2025-03-25T16:25:58.594" v="543" actId="20577"/>
          <ac:spMkLst>
            <pc:docMk/>
            <pc:sldMk cId="2631160478" sldId="1729"/>
            <ac:spMk id="2" creationId="{BA8B0D23-BE6E-E5CF-B3E0-86ABC6B51791}"/>
          </ac:spMkLst>
        </pc:spChg>
      </pc:sldChg>
      <pc:sldChg chg="del">
        <pc:chgData name="Karyne Bury" userId="072c30e2-e547-4e48-929e-426222b99a49" providerId="ADAL" clId="{2B86AC5B-FD4C-459F-B34F-647089CC62ED}" dt="2025-03-25T17:16:01.613" v="853" actId="47"/>
        <pc:sldMkLst>
          <pc:docMk/>
          <pc:sldMk cId="1225565894" sldId="1734"/>
        </pc:sldMkLst>
      </pc:sldChg>
      <pc:sldChg chg="del">
        <pc:chgData name="Karyne Bury" userId="072c30e2-e547-4e48-929e-426222b99a49" providerId="ADAL" clId="{2B86AC5B-FD4C-459F-B34F-647089CC62ED}" dt="2025-03-25T16:15:53.208" v="6" actId="47"/>
        <pc:sldMkLst>
          <pc:docMk/>
          <pc:sldMk cId="2762641729" sldId="1735"/>
        </pc:sldMkLst>
      </pc:sldChg>
      <pc:sldChg chg="del">
        <pc:chgData name="Karyne Bury" userId="072c30e2-e547-4e48-929e-426222b99a49" providerId="ADAL" clId="{2B86AC5B-FD4C-459F-B34F-647089CC62ED}" dt="2025-03-25T23:32:29.864" v="902" actId="47"/>
        <pc:sldMkLst>
          <pc:docMk/>
          <pc:sldMk cId="1306000129" sldId="1736"/>
        </pc:sldMkLst>
      </pc:sldChg>
      <pc:sldChg chg="mod ord modShow">
        <pc:chgData name="Karyne Bury" userId="072c30e2-e547-4e48-929e-426222b99a49" providerId="ADAL" clId="{2B86AC5B-FD4C-459F-B34F-647089CC62ED}" dt="2025-03-25T16:29:24.277" v="812" actId="729"/>
        <pc:sldMkLst>
          <pc:docMk/>
          <pc:sldMk cId="4287214915" sldId="1737"/>
        </pc:sldMkLst>
      </pc:sldChg>
      <pc:sldChg chg="mod ord modShow">
        <pc:chgData name="Karyne Bury" userId="072c30e2-e547-4e48-929e-426222b99a49" providerId="ADAL" clId="{2B86AC5B-FD4C-459F-B34F-647089CC62ED}" dt="2025-03-25T16:29:24.277" v="812" actId="729"/>
        <pc:sldMkLst>
          <pc:docMk/>
          <pc:sldMk cId="242561903" sldId="1738"/>
        </pc:sldMkLst>
      </pc:sldChg>
      <pc:sldChg chg="mod ord modShow">
        <pc:chgData name="Karyne Bury" userId="072c30e2-e547-4e48-929e-426222b99a49" providerId="ADAL" clId="{2B86AC5B-FD4C-459F-B34F-647089CC62ED}" dt="2025-03-25T16:29:24.277" v="812" actId="729"/>
        <pc:sldMkLst>
          <pc:docMk/>
          <pc:sldMk cId="2470005513" sldId="1739"/>
        </pc:sldMkLst>
      </pc:sldChg>
      <pc:sldChg chg="mod ord modShow">
        <pc:chgData name="Karyne Bury" userId="072c30e2-e547-4e48-929e-426222b99a49" providerId="ADAL" clId="{2B86AC5B-FD4C-459F-B34F-647089CC62ED}" dt="2025-03-25T16:29:24.277" v="812" actId="729"/>
        <pc:sldMkLst>
          <pc:docMk/>
          <pc:sldMk cId="2464178643" sldId="1740"/>
        </pc:sldMkLst>
      </pc:sldChg>
      <pc:sldChg chg="mod ord modShow">
        <pc:chgData name="Karyne Bury" userId="072c30e2-e547-4e48-929e-426222b99a49" providerId="ADAL" clId="{2B86AC5B-FD4C-459F-B34F-647089CC62ED}" dt="2025-03-25T16:29:24.277" v="812" actId="729"/>
        <pc:sldMkLst>
          <pc:docMk/>
          <pc:sldMk cId="87132298" sldId="1741"/>
        </pc:sldMkLst>
      </pc:sldChg>
      <pc:sldChg chg="mod ord modShow">
        <pc:chgData name="Karyne Bury" userId="072c30e2-e547-4e48-929e-426222b99a49" providerId="ADAL" clId="{2B86AC5B-FD4C-459F-B34F-647089CC62ED}" dt="2025-03-25T16:29:24.277" v="812" actId="729"/>
        <pc:sldMkLst>
          <pc:docMk/>
          <pc:sldMk cId="2987693292" sldId="1743"/>
        </pc:sldMkLst>
      </pc:sldChg>
      <pc:sldChg chg="mod ord modShow">
        <pc:chgData name="Karyne Bury" userId="072c30e2-e547-4e48-929e-426222b99a49" providerId="ADAL" clId="{2B86AC5B-FD4C-459F-B34F-647089CC62ED}" dt="2025-03-25T16:29:24.277" v="812" actId="729"/>
        <pc:sldMkLst>
          <pc:docMk/>
          <pc:sldMk cId="898526546" sldId="1746"/>
        </pc:sldMkLst>
      </pc:sldChg>
      <pc:sldChg chg="mod ord modShow">
        <pc:chgData name="Karyne Bury" userId="072c30e2-e547-4e48-929e-426222b99a49" providerId="ADAL" clId="{2B86AC5B-FD4C-459F-B34F-647089CC62ED}" dt="2025-03-25T16:29:24.277" v="812" actId="729"/>
        <pc:sldMkLst>
          <pc:docMk/>
          <pc:sldMk cId="1864929205" sldId="1747"/>
        </pc:sldMkLst>
      </pc:sldChg>
      <pc:sldChg chg="mod ord modShow">
        <pc:chgData name="Karyne Bury" userId="072c30e2-e547-4e48-929e-426222b99a49" providerId="ADAL" clId="{2B86AC5B-FD4C-459F-B34F-647089CC62ED}" dt="2025-03-25T16:29:24.277" v="812" actId="729"/>
        <pc:sldMkLst>
          <pc:docMk/>
          <pc:sldMk cId="2642861705" sldId="1748"/>
        </pc:sldMkLst>
      </pc:sldChg>
      <pc:sldChg chg="del">
        <pc:chgData name="Karyne Bury" userId="072c30e2-e547-4e48-929e-426222b99a49" providerId="ADAL" clId="{2B86AC5B-FD4C-459F-B34F-647089CC62ED}" dt="2025-03-25T16:21:44.229" v="285" actId="47"/>
        <pc:sldMkLst>
          <pc:docMk/>
          <pc:sldMk cId="2153442290" sldId="1750"/>
        </pc:sldMkLst>
      </pc:sldChg>
      <pc:sldChg chg="addSp delSp modSp add mod ord">
        <pc:chgData name="Karyne Bury" userId="072c30e2-e547-4e48-929e-426222b99a49" providerId="ADAL" clId="{2B86AC5B-FD4C-459F-B34F-647089CC62ED}" dt="2025-03-25T16:25:46.610" v="537" actId="1076"/>
        <pc:sldMkLst>
          <pc:docMk/>
          <pc:sldMk cId="2755993922" sldId="1751"/>
        </pc:sldMkLst>
        <pc:spChg chg="add mod">
          <ac:chgData name="Karyne Bury" userId="072c30e2-e547-4e48-929e-426222b99a49" providerId="ADAL" clId="{2B86AC5B-FD4C-459F-B34F-647089CC62ED}" dt="2025-03-25T16:25:46.610" v="537" actId="1076"/>
          <ac:spMkLst>
            <pc:docMk/>
            <pc:sldMk cId="2755993922" sldId="1751"/>
            <ac:spMk id="2" creationId="{800EC921-ECC3-8A3F-DA95-C84E0F4E2D71}"/>
          </ac:spMkLst>
        </pc:spChg>
        <pc:spChg chg="add mod">
          <ac:chgData name="Karyne Bury" userId="072c30e2-e547-4e48-929e-426222b99a49" providerId="ADAL" clId="{2B86AC5B-FD4C-459F-B34F-647089CC62ED}" dt="2025-03-25T16:25:03.148" v="503" actId="1076"/>
          <ac:spMkLst>
            <pc:docMk/>
            <pc:sldMk cId="2755993922" sldId="1751"/>
            <ac:spMk id="7" creationId="{AFFE145A-AA24-3A58-CE4F-05E7B8DD05B4}"/>
          </ac:spMkLst>
        </pc:spChg>
        <pc:spChg chg="add del mod">
          <ac:chgData name="Karyne Bury" userId="072c30e2-e547-4e48-929e-426222b99a49" providerId="ADAL" clId="{2B86AC5B-FD4C-459F-B34F-647089CC62ED}" dt="2025-03-25T16:24:04.568" v="398" actId="478"/>
          <ac:spMkLst>
            <pc:docMk/>
            <pc:sldMk cId="2755993922" sldId="1751"/>
            <ac:spMk id="9" creationId="{6849878A-DDBD-4018-875F-BBA6AC8DD82D}"/>
          </ac:spMkLst>
        </pc:spChg>
        <pc:spChg chg="add mod">
          <ac:chgData name="Karyne Bury" userId="072c30e2-e547-4e48-929e-426222b99a49" providerId="ADAL" clId="{2B86AC5B-FD4C-459F-B34F-647089CC62ED}" dt="2025-03-25T16:24:25.699" v="445" actId="20577"/>
          <ac:spMkLst>
            <pc:docMk/>
            <pc:sldMk cId="2755993922" sldId="1751"/>
            <ac:spMk id="14" creationId="{E1DF9791-614A-2746-BBB6-82003E1342AC}"/>
          </ac:spMkLst>
        </pc:spChg>
        <pc:spChg chg="add mod">
          <ac:chgData name="Karyne Bury" userId="072c30e2-e547-4e48-929e-426222b99a49" providerId="ADAL" clId="{2B86AC5B-FD4C-459F-B34F-647089CC62ED}" dt="2025-03-25T16:22:27.814" v="336" actId="1076"/>
          <ac:spMkLst>
            <pc:docMk/>
            <pc:sldMk cId="2755993922" sldId="1751"/>
            <ac:spMk id="21" creationId="{A1845D37-9F3B-2DBE-98FC-B59A6E540CB1}"/>
          </ac:spMkLst>
        </pc:spChg>
        <pc:spChg chg="add mod">
          <ac:chgData name="Karyne Bury" userId="072c30e2-e547-4e48-929e-426222b99a49" providerId="ADAL" clId="{2B86AC5B-FD4C-459F-B34F-647089CC62ED}" dt="2025-03-25T16:23:34.525" v="396" actId="1076"/>
          <ac:spMkLst>
            <pc:docMk/>
            <pc:sldMk cId="2755993922" sldId="1751"/>
            <ac:spMk id="23" creationId="{EC973ED5-A49E-F633-99D2-D76C13EF728A}"/>
          </ac:spMkLst>
        </pc:spChg>
        <pc:cxnChg chg="add mod">
          <ac:chgData name="Karyne Bury" userId="072c30e2-e547-4e48-929e-426222b99a49" providerId="ADAL" clId="{2B86AC5B-FD4C-459F-B34F-647089CC62ED}" dt="2025-03-25T16:21:40.964" v="284"/>
          <ac:cxnSpMkLst>
            <pc:docMk/>
            <pc:sldMk cId="2755993922" sldId="1751"/>
            <ac:cxnSpMk id="4" creationId="{7EEB0117-3C91-3ED2-AB79-7F567300FD73}"/>
          </ac:cxnSpMkLst>
        </pc:cxnChg>
        <pc:cxnChg chg="add del mod">
          <ac:chgData name="Karyne Bury" userId="072c30e2-e547-4e48-929e-426222b99a49" providerId="ADAL" clId="{2B86AC5B-FD4C-459F-B34F-647089CC62ED}" dt="2025-03-25T16:24:30.823" v="446" actId="478"/>
          <ac:cxnSpMkLst>
            <pc:docMk/>
            <pc:sldMk cId="2755993922" sldId="1751"/>
            <ac:cxnSpMk id="17" creationId="{C2AC8BEB-EF8E-89A7-D905-C3EA15AEA498}"/>
          </ac:cxnSpMkLst>
        </pc:cxnChg>
        <pc:cxnChg chg="add mod">
          <ac:chgData name="Karyne Bury" userId="072c30e2-e547-4e48-929e-426222b99a49" providerId="ADAL" clId="{2B86AC5B-FD4C-459F-B34F-647089CC62ED}" dt="2025-03-25T16:25:14.601" v="506" actId="14100"/>
          <ac:cxnSpMkLst>
            <pc:docMk/>
            <pc:sldMk cId="2755993922" sldId="1751"/>
            <ac:cxnSpMk id="19" creationId="{24298BAA-9B78-11B1-B1CD-10B8DE1C8692}"/>
          </ac:cxnSpMkLst>
        </pc:cxnChg>
        <pc:cxnChg chg="del">
          <ac:chgData name="Karyne Bury" userId="072c30e2-e547-4e48-929e-426222b99a49" providerId="ADAL" clId="{2B86AC5B-FD4C-459F-B34F-647089CC62ED}" dt="2025-03-25T16:24:36.082" v="447" actId="478"/>
          <ac:cxnSpMkLst>
            <pc:docMk/>
            <pc:sldMk cId="2755993922" sldId="1751"/>
            <ac:cxnSpMk id="20" creationId="{A21125BF-AAA8-F607-BF86-768F0A8250AB}"/>
          </ac:cxnSpMkLst>
        </pc:cxnChg>
        <pc:cxnChg chg="mod">
          <ac:chgData name="Karyne Bury" userId="072c30e2-e547-4e48-929e-426222b99a49" providerId="ADAL" clId="{2B86AC5B-FD4C-459F-B34F-647089CC62ED}" dt="2025-03-25T16:21:57.828" v="286" actId="14100"/>
          <ac:cxnSpMkLst>
            <pc:docMk/>
            <pc:sldMk cId="2755993922" sldId="1751"/>
            <ac:cxnSpMk id="22" creationId="{B060B32D-9511-1265-F790-77FB28B9E34A}"/>
          </ac:cxnSpMkLst>
        </pc:cxnChg>
        <pc:cxnChg chg="add mod">
          <ac:chgData name="Karyne Bury" userId="072c30e2-e547-4e48-929e-426222b99a49" providerId="ADAL" clId="{2B86AC5B-FD4C-459F-B34F-647089CC62ED}" dt="2025-03-25T16:23:42.980" v="397" actId="14100"/>
          <ac:cxnSpMkLst>
            <pc:docMk/>
            <pc:sldMk cId="2755993922" sldId="1751"/>
            <ac:cxnSpMk id="24" creationId="{396BF0B1-FB7E-EA2E-8900-9A40441C56EE}"/>
          </ac:cxnSpMkLst>
        </pc:cxnChg>
      </pc:sldChg>
    </pc:docChg>
  </pc:docChgLst>
  <pc:docChgLst>
    <pc:chgData name="Karyne Bury" userId="S::kbury@results.org::072c30e2-e547-4e48-929e-426222b99a49" providerId="AD" clId="Web-{B666BD48-2F7E-4AA2-46C1-F23CC7CC53C7}"/>
    <pc:docChg chg="modSld">
      <pc:chgData name="Karyne Bury" userId="S::kbury@results.org::072c30e2-e547-4e48-929e-426222b99a49" providerId="AD" clId="Web-{B666BD48-2F7E-4AA2-46C1-F23CC7CC53C7}" dt="2025-03-25T22:21:54.725" v="219" actId="20577"/>
      <pc:docMkLst>
        <pc:docMk/>
      </pc:docMkLst>
      <pc:sldChg chg="modSp">
        <pc:chgData name="Karyne Bury" userId="S::kbury@results.org::072c30e2-e547-4e48-929e-426222b99a49" providerId="AD" clId="Web-{B666BD48-2F7E-4AA2-46C1-F23CC7CC53C7}" dt="2025-03-25T22:13:57.928" v="40" actId="1076"/>
        <pc:sldMkLst>
          <pc:docMk/>
          <pc:sldMk cId="855938479" sldId="289"/>
        </pc:sldMkLst>
        <pc:spChg chg="mod">
          <ac:chgData name="Karyne Bury" userId="S::kbury@results.org::072c30e2-e547-4e48-929e-426222b99a49" providerId="AD" clId="Web-{B666BD48-2F7E-4AA2-46C1-F23CC7CC53C7}" dt="2025-03-25T22:13:57.928" v="40" actId="1076"/>
          <ac:spMkLst>
            <pc:docMk/>
            <pc:sldMk cId="855938479" sldId="289"/>
            <ac:spMk id="8" creationId="{FC526749-CB21-4F13-B3D6-72AD61A6EC73}"/>
          </ac:spMkLst>
        </pc:spChg>
      </pc:sldChg>
      <pc:sldChg chg="modSp">
        <pc:chgData name="Karyne Bury" userId="S::kbury@results.org::072c30e2-e547-4e48-929e-426222b99a49" providerId="AD" clId="Web-{B666BD48-2F7E-4AA2-46C1-F23CC7CC53C7}" dt="2025-03-25T22:13:41.879" v="39" actId="1076"/>
        <pc:sldMkLst>
          <pc:docMk/>
          <pc:sldMk cId="1921499019" sldId="291"/>
        </pc:sldMkLst>
        <pc:spChg chg="mod">
          <ac:chgData name="Karyne Bury" userId="S::kbury@results.org::072c30e2-e547-4e48-929e-426222b99a49" providerId="AD" clId="Web-{B666BD48-2F7E-4AA2-46C1-F23CC7CC53C7}" dt="2025-03-25T22:13:41.879" v="39" actId="1076"/>
          <ac:spMkLst>
            <pc:docMk/>
            <pc:sldMk cId="1921499019" sldId="291"/>
            <ac:spMk id="2" creationId="{34DC0C10-9237-4E32-B5E3-6EAA1DE220BD}"/>
          </ac:spMkLst>
        </pc:spChg>
      </pc:sldChg>
      <pc:sldChg chg="modSp">
        <pc:chgData name="Karyne Bury" userId="S::kbury@results.org::072c30e2-e547-4e48-929e-426222b99a49" providerId="AD" clId="Web-{B666BD48-2F7E-4AA2-46C1-F23CC7CC53C7}" dt="2025-03-25T22:15:53.368" v="57" actId="20577"/>
        <pc:sldMkLst>
          <pc:docMk/>
          <pc:sldMk cId="501806231" sldId="300"/>
        </pc:sldMkLst>
        <pc:spChg chg="mod">
          <ac:chgData name="Karyne Bury" userId="S::kbury@results.org::072c30e2-e547-4e48-929e-426222b99a49" providerId="AD" clId="Web-{B666BD48-2F7E-4AA2-46C1-F23CC7CC53C7}" dt="2025-03-25T22:15:53.368" v="57" actId="20577"/>
          <ac:spMkLst>
            <pc:docMk/>
            <pc:sldMk cId="501806231" sldId="300"/>
            <ac:spMk id="4" creationId="{28370B04-923E-4883-AC57-FF4D7D316D11}"/>
          </ac:spMkLst>
        </pc:spChg>
      </pc:sldChg>
      <pc:sldChg chg="modSp">
        <pc:chgData name="Karyne Bury" userId="S::kbury@results.org::072c30e2-e547-4e48-929e-426222b99a49" providerId="AD" clId="Web-{B666BD48-2F7E-4AA2-46C1-F23CC7CC53C7}" dt="2025-03-25T22:21:54.725" v="219" actId="20577"/>
        <pc:sldMkLst>
          <pc:docMk/>
          <pc:sldMk cId="2631160478" sldId="1729"/>
        </pc:sldMkLst>
        <pc:spChg chg="mod">
          <ac:chgData name="Karyne Bury" userId="S::kbury@results.org::072c30e2-e547-4e48-929e-426222b99a49" providerId="AD" clId="Web-{B666BD48-2F7E-4AA2-46C1-F23CC7CC53C7}" dt="2025-03-25T22:21:54.725" v="219" actId="20577"/>
          <ac:spMkLst>
            <pc:docMk/>
            <pc:sldMk cId="2631160478" sldId="1729"/>
            <ac:spMk id="2" creationId="{BA8B0D23-BE6E-E5CF-B3E0-86ABC6B51791}"/>
          </ac:spMkLst>
        </pc:spChg>
      </pc:sldChg>
      <pc:sldChg chg="modSp">
        <pc:chgData name="Karyne Bury" userId="S::kbury@results.org::072c30e2-e547-4e48-929e-426222b99a49" providerId="AD" clId="Web-{B666BD48-2F7E-4AA2-46C1-F23CC7CC53C7}" dt="2025-03-25T22:11:53.672" v="8" actId="20577"/>
        <pc:sldMkLst>
          <pc:docMk/>
          <pc:sldMk cId="2488808745" sldId="1733"/>
        </pc:sldMkLst>
        <pc:spChg chg="mod">
          <ac:chgData name="Karyne Bury" userId="S::kbury@results.org::072c30e2-e547-4e48-929e-426222b99a49" providerId="AD" clId="Web-{B666BD48-2F7E-4AA2-46C1-F23CC7CC53C7}" dt="2025-03-25T22:11:53.672" v="8" actId="20577"/>
          <ac:spMkLst>
            <pc:docMk/>
            <pc:sldMk cId="2488808745" sldId="1733"/>
            <ac:spMk id="12" creationId="{42190958-B947-1CC5-9781-1C0F6BD4A638}"/>
          </ac:spMkLst>
        </pc:spChg>
      </pc:sldChg>
      <pc:sldChg chg="modSp">
        <pc:chgData name="Karyne Bury" userId="S::kbury@results.org::072c30e2-e547-4e48-929e-426222b99a49" providerId="AD" clId="Web-{B666BD48-2F7E-4AA2-46C1-F23CC7CC53C7}" dt="2025-03-25T22:13:23.456" v="38" actId="20577"/>
        <pc:sldMkLst>
          <pc:docMk/>
          <pc:sldMk cId="1306000129" sldId="1736"/>
        </pc:sldMkLst>
        <pc:spChg chg="mod">
          <ac:chgData name="Karyne Bury" userId="S::kbury@results.org::072c30e2-e547-4e48-929e-426222b99a49" providerId="AD" clId="Web-{B666BD48-2F7E-4AA2-46C1-F23CC7CC53C7}" dt="2025-03-25T22:13:23.456" v="38" actId="20577"/>
          <ac:spMkLst>
            <pc:docMk/>
            <pc:sldMk cId="1306000129" sldId="1736"/>
            <ac:spMk id="3" creationId="{F598610F-59E5-4CD9-8FEA-89BE53AAC562}"/>
          </ac:spMkLst>
        </pc:spChg>
      </pc:sldChg>
      <pc:sldChg chg="addSp modSp">
        <pc:chgData name="Karyne Bury" userId="S::kbury@results.org::072c30e2-e547-4e48-929e-426222b99a49" providerId="AD" clId="Web-{B666BD48-2F7E-4AA2-46C1-F23CC7CC53C7}" dt="2025-03-25T22:13:11.722" v="27" actId="1076"/>
        <pc:sldMkLst>
          <pc:docMk/>
          <pc:sldMk cId="774135504" sldId="1749"/>
        </pc:sldMkLst>
        <pc:spChg chg="mod">
          <ac:chgData name="Karyne Bury" userId="S::kbury@results.org::072c30e2-e547-4e48-929e-426222b99a49" providerId="AD" clId="Web-{B666BD48-2F7E-4AA2-46C1-F23CC7CC53C7}" dt="2025-03-25T22:13:11.722" v="27" actId="1076"/>
          <ac:spMkLst>
            <pc:docMk/>
            <pc:sldMk cId="774135504" sldId="1749"/>
            <ac:spMk id="2" creationId="{3A441178-BFA1-C35E-8935-A376F73653E6}"/>
          </ac:spMkLst>
        </pc:spChg>
        <pc:picChg chg="add mod">
          <ac:chgData name="Karyne Bury" userId="S::kbury@results.org::072c30e2-e547-4e48-929e-426222b99a49" providerId="AD" clId="Web-{B666BD48-2F7E-4AA2-46C1-F23CC7CC53C7}" dt="2025-03-25T22:13:00.768" v="24" actId="1076"/>
          <ac:picMkLst>
            <pc:docMk/>
            <pc:sldMk cId="774135504" sldId="1749"/>
            <ac:picMk id="3" creationId="{5C2FA4B9-9583-63CC-2794-8D50EA2B5E3A}"/>
          </ac:picMkLst>
        </pc:picChg>
        <pc:picChg chg="mod">
          <ac:chgData name="Karyne Bury" userId="S::kbury@results.org::072c30e2-e547-4e48-929e-426222b99a49" providerId="AD" clId="Web-{B666BD48-2F7E-4AA2-46C1-F23CC7CC53C7}" dt="2025-03-25T22:13:00.752" v="23" actId="1076"/>
          <ac:picMkLst>
            <pc:docMk/>
            <pc:sldMk cId="774135504" sldId="1749"/>
            <ac:picMk id="4" creationId="{92404EDF-3C5E-1389-7D68-8D9F5312D5F5}"/>
          </ac:picMkLst>
        </pc:picChg>
        <pc:picChg chg="mod">
          <ac:chgData name="Karyne Bury" userId="S::kbury@results.org::072c30e2-e547-4e48-929e-426222b99a49" providerId="AD" clId="Web-{B666BD48-2F7E-4AA2-46C1-F23CC7CC53C7}" dt="2025-03-25T22:12:49.049" v="20" actId="1076"/>
          <ac:picMkLst>
            <pc:docMk/>
            <pc:sldMk cId="774135504" sldId="1749"/>
            <ac:picMk id="8" creationId="{775B7C61-6EA1-C958-C7B8-457463E066F8}"/>
          </ac:picMkLst>
        </pc:picChg>
      </pc:sldChg>
      <pc:sldChg chg="addSp delSp modSp">
        <pc:chgData name="Karyne Bury" userId="S::kbury@results.org::072c30e2-e547-4e48-929e-426222b99a49" providerId="AD" clId="Web-{B666BD48-2F7E-4AA2-46C1-F23CC7CC53C7}" dt="2025-03-25T22:21:31.896" v="213" actId="20577"/>
        <pc:sldMkLst>
          <pc:docMk/>
          <pc:sldMk cId="2755993922" sldId="1751"/>
        </pc:sldMkLst>
        <pc:spChg chg="del mod">
          <ac:chgData name="Karyne Bury" userId="S::kbury@results.org::072c30e2-e547-4e48-929e-426222b99a49" providerId="AD" clId="Web-{B666BD48-2F7E-4AA2-46C1-F23CC7CC53C7}" dt="2025-03-25T22:16:05.743" v="64"/>
          <ac:spMkLst>
            <pc:docMk/>
            <pc:sldMk cId="2755993922" sldId="1751"/>
            <ac:spMk id="2" creationId="{800EC921-ECC3-8A3F-DA95-C84E0F4E2D71}"/>
          </ac:spMkLst>
        </pc:spChg>
        <pc:spChg chg="mod">
          <ac:chgData name="Karyne Bury" userId="S::kbury@results.org::072c30e2-e547-4e48-929e-426222b99a49" providerId="AD" clId="Web-{B666BD48-2F7E-4AA2-46C1-F23CC7CC53C7}" dt="2025-03-25T22:16:55.323" v="93" actId="1076"/>
          <ac:spMkLst>
            <pc:docMk/>
            <pc:sldMk cId="2755993922" sldId="1751"/>
            <ac:spMk id="11" creationId="{5C66ECA7-F0B6-76A6-D8CE-4DC46CD68ECF}"/>
          </ac:spMkLst>
        </pc:spChg>
        <pc:spChg chg="mod">
          <ac:chgData name="Karyne Bury" userId="S::kbury@results.org::072c30e2-e547-4e48-929e-426222b99a49" providerId="AD" clId="Web-{B666BD48-2F7E-4AA2-46C1-F23CC7CC53C7}" dt="2025-03-25T22:17:00.323" v="94" actId="1076"/>
          <ac:spMkLst>
            <pc:docMk/>
            <pc:sldMk cId="2755993922" sldId="1751"/>
            <ac:spMk id="12" creationId="{54AADFF1-11CB-C160-24E8-C41C1B0F8235}"/>
          </ac:spMkLst>
        </pc:spChg>
        <pc:spChg chg="mod">
          <ac:chgData name="Karyne Bury" userId="S::kbury@results.org::072c30e2-e547-4e48-929e-426222b99a49" providerId="AD" clId="Web-{B666BD48-2F7E-4AA2-46C1-F23CC7CC53C7}" dt="2025-03-25T22:21:11.114" v="209" actId="1076"/>
          <ac:spMkLst>
            <pc:docMk/>
            <pc:sldMk cId="2755993922" sldId="1751"/>
            <ac:spMk id="14" creationId="{E1DF9791-614A-2746-BBB6-82003E1342AC}"/>
          </ac:spMkLst>
        </pc:spChg>
        <pc:spChg chg="mod">
          <ac:chgData name="Karyne Bury" userId="S::kbury@results.org::072c30e2-e547-4e48-929e-426222b99a49" providerId="AD" clId="Web-{B666BD48-2F7E-4AA2-46C1-F23CC7CC53C7}" dt="2025-03-25T22:21:31.896" v="213" actId="20577"/>
          <ac:spMkLst>
            <pc:docMk/>
            <pc:sldMk cId="2755993922" sldId="1751"/>
            <ac:spMk id="15" creationId="{B8E6EE63-70DA-D9E3-0385-41A36F055FE2}"/>
          </ac:spMkLst>
        </pc:spChg>
        <pc:spChg chg="add mod">
          <ac:chgData name="Karyne Bury" userId="S::kbury@results.org::072c30e2-e547-4e48-929e-426222b99a49" providerId="AD" clId="Web-{B666BD48-2F7E-4AA2-46C1-F23CC7CC53C7}" dt="2025-03-25T22:19:42.189" v="202" actId="20577"/>
          <ac:spMkLst>
            <pc:docMk/>
            <pc:sldMk cId="2755993922" sldId="1751"/>
            <ac:spMk id="17" creationId="{97C1D531-C82F-BAA6-937A-DB51127F85A2}"/>
          </ac:spMkLst>
        </pc:spChg>
        <pc:spChg chg="add mod">
          <ac:chgData name="Karyne Bury" userId="S::kbury@results.org::072c30e2-e547-4e48-929e-426222b99a49" providerId="AD" clId="Web-{B666BD48-2F7E-4AA2-46C1-F23CC7CC53C7}" dt="2025-03-25T22:19:04.265" v="192" actId="20577"/>
          <ac:spMkLst>
            <pc:docMk/>
            <pc:sldMk cId="2755993922" sldId="1751"/>
            <ac:spMk id="20" creationId="{B8757EA1-5F67-303C-BB60-3176877A0D3B}"/>
          </ac:spMkLst>
        </pc:spChg>
        <pc:cxnChg chg="mod">
          <ac:chgData name="Karyne Bury" userId="S::kbury@results.org::072c30e2-e547-4e48-929e-426222b99a49" providerId="AD" clId="Web-{B666BD48-2F7E-4AA2-46C1-F23CC7CC53C7}" dt="2025-03-25T22:21:27.146" v="212" actId="14100"/>
          <ac:cxnSpMkLst>
            <pc:docMk/>
            <pc:sldMk cId="2755993922" sldId="1751"/>
            <ac:cxnSpMk id="4" creationId="{7EEB0117-3C91-3ED2-AB79-7F567300FD73}"/>
          </ac:cxnSpMkLst>
        </pc:cxnChg>
        <pc:cxnChg chg="add mod">
          <ac:chgData name="Karyne Bury" userId="S::kbury@results.org::072c30e2-e547-4e48-929e-426222b99a49" providerId="AD" clId="Web-{B666BD48-2F7E-4AA2-46C1-F23CC7CC53C7}" dt="2025-03-25T22:19:31.923" v="199" actId="14100"/>
          <ac:cxnSpMkLst>
            <pc:docMk/>
            <pc:sldMk cId="2755993922" sldId="1751"/>
            <ac:cxnSpMk id="9" creationId="{71F7192A-B6B2-81DE-3FB3-255BCCA95041}"/>
          </ac:cxnSpMkLst>
        </pc:cxnChg>
        <pc:cxnChg chg="mod">
          <ac:chgData name="Karyne Bury" userId="S::kbury@results.org::072c30e2-e547-4e48-929e-426222b99a49" providerId="AD" clId="Web-{B666BD48-2F7E-4AA2-46C1-F23CC7CC53C7}" dt="2025-03-25T22:20:50.535" v="208" actId="14100"/>
          <ac:cxnSpMkLst>
            <pc:docMk/>
            <pc:sldMk cId="2755993922" sldId="1751"/>
            <ac:cxnSpMk id="24" creationId="{396BF0B1-FB7E-EA2E-8900-9A40441C56EE}"/>
          </ac:cxnSpMkLst>
        </pc:cxnChg>
        <pc:cxnChg chg="add mod">
          <ac:chgData name="Karyne Bury" userId="S::kbury@results.org::072c30e2-e547-4e48-929e-426222b99a49" providerId="AD" clId="Web-{B666BD48-2F7E-4AA2-46C1-F23CC7CC53C7}" dt="2025-03-25T22:19:25.860" v="198" actId="14100"/>
          <ac:cxnSpMkLst>
            <pc:docMk/>
            <pc:sldMk cId="2755993922" sldId="1751"/>
            <ac:cxnSpMk id="25" creationId="{B2A6DCCD-602E-1337-4D2C-A219D90B0F04}"/>
          </ac:cxnSpMkLst>
        </pc:cxnChg>
        <pc:cxnChg chg="add mod">
          <ac:chgData name="Karyne Bury" userId="S::kbury@results.org::072c30e2-e547-4e48-929e-426222b99a49" providerId="AD" clId="Web-{B666BD48-2F7E-4AA2-46C1-F23CC7CC53C7}" dt="2025-03-25T22:20:29.768" v="207" actId="14100"/>
          <ac:cxnSpMkLst>
            <pc:docMk/>
            <pc:sldMk cId="2755993922" sldId="1751"/>
            <ac:cxnSpMk id="26" creationId="{982C3BF6-9C06-BB7A-0E68-3E373DF9CB7A}"/>
          </ac:cxnSpMkLst>
        </pc:cxnChg>
        <pc:cxnChg chg="add del mod">
          <ac:chgData name="Karyne Bury" userId="S::kbury@results.org::072c30e2-e547-4e48-929e-426222b99a49" providerId="AD" clId="Web-{B666BD48-2F7E-4AA2-46C1-F23CC7CC53C7}" dt="2025-03-25T22:20:15.393" v="205"/>
          <ac:cxnSpMkLst>
            <pc:docMk/>
            <pc:sldMk cId="2755993922" sldId="1751"/>
            <ac:cxnSpMk id="27" creationId="{DBE0F889-9E7E-C1C7-99A9-F19E78823F8F}"/>
          </ac:cxnSpMkLst>
        </pc:cxnChg>
      </pc:sldChg>
    </pc:docChg>
  </pc:docChgLst>
  <pc:docChgLst>
    <pc:chgData name="Errolyn Gray" userId="S::egray@results.org::b0bc876b-c39d-4be7-aed2-e563bb0d02c3" providerId="AD" clId="Web-{E3BF2DC0-54B7-0B8F-85AD-25A85E3EBFCE}"/>
    <pc:docChg chg="addSld delSld modSld">
      <pc:chgData name="Errolyn Gray" userId="S::egray@results.org::b0bc876b-c39d-4be7-aed2-e563bb0d02c3" providerId="AD" clId="Web-{E3BF2DC0-54B7-0B8F-85AD-25A85E3EBFCE}" dt="2025-03-25T23:07:16.261" v="348" actId="20577"/>
      <pc:docMkLst>
        <pc:docMk/>
      </pc:docMkLst>
      <pc:sldChg chg="addSp delSp modSp add del replId">
        <pc:chgData name="Errolyn Gray" userId="S::egray@results.org::b0bc876b-c39d-4be7-aed2-e563bb0d02c3" providerId="AD" clId="Web-{E3BF2DC0-54B7-0B8F-85AD-25A85E3EBFCE}" dt="2025-03-25T23:06:59.605" v="345" actId="20577"/>
        <pc:sldMkLst>
          <pc:docMk/>
          <pc:sldMk cId="3825114112" sldId="1752"/>
        </pc:sldMkLst>
        <pc:spChg chg="mod">
          <ac:chgData name="Errolyn Gray" userId="S::egray@results.org::b0bc876b-c39d-4be7-aed2-e563bb0d02c3" providerId="AD" clId="Web-{E3BF2DC0-54B7-0B8F-85AD-25A85E3EBFCE}" dt="2025-03-25T23:06:59.605" v="345" actId="20577"/>
          <ac:spMkLst>
            <pc:docMk/>
            <pc:sldMk cId="3825114112" sldId="1752"/>
            <ac:spMk id="3" creationId="{FD77CC25-3BA7-DA23-01D8-8AAD8057C5C2}"/>
          </ac:spMkLst>
        </pc:spChg>
        <pc:spChg chg="add del mod">
          <ac:chgData name="Errolyn Gray" userId="S::egray@results.org::b0bc876b-c39d-4be7-aed2-e563bb0d02c3" providerId="AD" clId="Web-{E3BF2DC0-54B7-0B8F-85AD-25A85E3EBFCE}" dt="2025-03-25T22:54:41.328" v="75" actId="20577"/>
          <ac:spMkLst>
            <pc:docMk/>
            <pc:sldMk cId="3825114112" sldId="1752"/>
            <ac:spMk id="4" creationId="{2EA214D2-44CF-7F6E-949F-D78C6AA52B1E}"/>
          </ac:spMkLst>
        </pc:spChg>
        <pc:spChg chg="add del mod">
          <ac:chgData name="Errolyn Gray" userId="S::egray@results.org::b0bc876b-c39d-4be7-aed2-e563bb0d02c3" providerId="AD" clId="Web-{E3BF2DC0-54B7-0B8F-85AD-25A85E3EBFCE}" dt="2025-03-25T22:50:55.064" v="2"/>
          <ac:spMkLst>
            <pc:docMk/>
            <pc:sldMk cId="3825114112" sldId="1752"/>
            <ac:spMk id="5" creationId="{9C6A96E1-36DD-7644-A911-FF82A6968025}"/>
          </ac:spMkLst>
        </pc:spChg>
        <pc:spChg chg="add del mod">
          <ac:chgData name="Errolyn Gray" userId="S::egray@results.org::b0bc876b-c39d-4be7-aed2-e563bb0d02c3" providerId="AD" clId="Web-{E3BF2DC0-54B7-0B8F-85AD-25A85E3EBFCE}" dt="2025-03-25T22:58:56.591" v="193"/>
          <ac:spMkLst>
            <pc:docMk/>
            <pc:sldMk cId="3825114112" sldId="1752"/>
            <ac:spMk id="6" creationId="{C8EA9699-935B-23B0-77E3-B999C8E11BE5}"/>
          </ac:spMkLst>
        </pc:spChg>
      </pc:sldChg>
      <pc:sldChg chg="modSp add replId">
        <pc:chgData name="Errolyn Gray" userId="S::egray@results.org::b0bc876b-c39d-4be7-aed2-e563bb0d02c3" providerId="AD" clId="Web-{E3BF2DC0-54B7-0B8F-85AD-25A85E3EBFCE}" dt="2025-03-25T23:05:43.059" v="331" actId="1076"/>
        <pc:sldMkLst>
          <pc:docMk/>
          <pc:sldMk cId="3441815389" sldId="1753"/>
        </pc:sldMkLst>
        <pc:spChg chg="mod">
          <ac:chgData name="Errolyn Gray" userId="S::egray@results.org::b0bc876b-c39d-4be7-aed2-e563bb0d02c3" providerId="AD" clId="Web-{E3BF2DC0-54B7-0B8F-85AD-25A85E3EBFCE}" dt="2025-03-25T23:05:43.059" v="331" actId="1076"/>
          <ac:spMkLst>
            <pc:docMk/>
            <pc:sldMk cId="3441815389" sldId="1753"/>
            <ac:spMk id="6" creationId="{341884A5-7F0A-9258-75C5-A32F60F83165}"/>
          </ac:spMkLst>
        </pc:spChg>
      </pc:sldChg>
      <pc:sldChg chg="modSp add replId">
        <pc:chgData name="Errolyn Gray" userId="S::egray@results.org::b0bc876b-c39d-4be7-aed2-e563bb0d02c3" providerId="AD" clId="Web-{E3BF2DC0-54B7-0B8F-85AD-25A85E3EBFCE}" dt="2025-03-25T23:06:46.418" v="343" actId="20577"/>
        <pc:sldMkLst>
          <pc:docMk/>
          <pc:sldMk cId="135935979" sldId="1754"/>
        </pc:sldMkLst>
        <pc:spChg chg="mod">
          <ac:chgData name="Errolyn Gray" userId="S::egray@results.org::b0bc876b-c39d-4be7-aed2-e563bb0d02c3" providerId="AD" clId="Web-{E3BF2DC0-54B7-0B8F-85AD-25A85E3EBFCE}" dt="2025-03-25T23:06:46.418" v="343" actId="20577"/>
          <ac:spMkLst>
            <pc:docMk/>
            <pc:sldMk cId="135935979" sldId="1754"/>
            <ac:spMk id="3" creationId="{C7512ADF-A201-A0A2-2159-FCB7A2CC7F2A}"/>
          </ac:spMkLst>
        </pc:spChg>
        <pc:spChg chg="mod">
          <ac:chgData name="Errolyn Gray" userId="S::egray@results.org::b0bc876b-c39d-4be7-aed2-e563bb0d02c3" providerId="AD" clId="Web-{E3BF2DC0-54B7-0B8F-85AD-25A85E3EBFCE}" dt="2025-03-25T22:59:32.826" v="227" actId="20577"/>
          <ac:spMkLst>
            <pc:docMk/>
            <pc:sldMk cId="135935979" sldId="1754"/>
            <ac:spMk id="4" creationId="{EE381698-981B-0AE5-3291-6F6AB417216C}"/>
          </ac:spMkLst>
        </pc:spChg>
      </pc:sldChg>
      <pc:sldChg chg="modSp add replId">
        <pc:chgData name="Errolyn Gray" userId="S::egray@results.org::b0bc876b-c39d-4be7-aed2-e563bb0d02c3" providerId="AD" clId="Web-{E3BF2DC0-54B7-0B8F-85AD-25A85E3EBFCE}" dt="2025-03-25T23:07:16.261" v="348" actId="20577"/>
        <pc:sldMkLst>
          <pc:docMk/>
          <pc:sldMk cId="3083196037" sldId="1755"/>
        </pc:sldMkLst>
        <pc:spChg chg="mod">
          <ac:chgData name="Errolyn Gray" userId="S::egray@results.org::b0bc876b-c39d-4be7-aed2-e563bb0d02c3" providerId="AD" clId="Web-{E3BF2DC0-54B7-0B8F-85AD-25A85E3EBFCE}" dt="2025-03-25T23:07:16.261" v="348" actId="20577"/>
          <ac:spMkLst>
            <pc:docMk/>
            <pc:sldMk cId="3083196037" sldId="1755"/>
            <ac:spMk id="3" creationId="{0A91DFF7-669F-A0C8-E547-CB8129AF34AD}"/>
          </ac:spMkLst>
        </pc:spChg>
        <pc:spChg chg="mod">
          <ac:chgData name="Errolyn Gray" userId="S::egray@results.org::b0bc876b-c39d-4be7-aed2-e563bb0d02c3" providerId="AD" clId="Web-{E3BF2DC0-54B7-0B8F-85AD-25A85E3EBFCE}" dt="2025-03-25T23:00:19.451" v="231" actId="20577"/>
          <ac:spMkLst>
            <pc:docMk/>
            <pc:sldMk cId="3083196037" sldId="1755"/>
            <ac:spMk id="4" creationId="{FE5215E3-CF82-7362-B094-19E4F3AB61FE}"/>
          </ac:spMkLst>
        </pc:spChg>
      </pc:sldChg>
      <pc:sldChg chg="modSp add del replId">
        <pc:chgData name="Errolyn Gray" userId="S::egray@results.org::b0bc876b-c39d-4be7-aed2-e563bb0d02c3" providerId="AD" clId="Web-{E3BF2DC0-54B7-0B8F-85AD-25A85E3EBFCE}" dt="2025-03-25T23:05:19.763" v="330"/>
        <pc:sldMkLst>
          <pc:docMk/>
          <pc:sldMk cId="2074095650" sldId="1756"/>
        </pc:sldMkLst>
        <pc:spChg chg="mod">
          <ac:chgData name="Errolyn Gray" userId="S::egray@results.org::b0bc876b-c39d-4be7-aed2-e563bb0d02c3" providerId="AD" clId="Web-{E3BF2DC0-54B7-0B8F-85AD-25A85E3EBFCE}" dt="2025-03-25T23:05:14.825" v="329" actId="20577"/>
          <ac:spMkLst>
            <pc:docMk/>
            <pc:sldMk cId="2074095650" sldId="1756"/>
            <ac:spMk id="12" creationId="{508CB70E-425F-A4E8-6071-D2E3223513CC}"/>
          </ac:spMkLst>
        </pc:spChg>
        <pc:spChg chg="mod">
          <ac:chgData name="Errolyn Gray" userId="S::egray@results.org::b0bc876b-c39d-4be7-aed2-e563bb0d02c3" providerId="AD" clId="Web-{E3BF2DC0-54B7-0B8F-85AD-25A85E3EBFCE}" dt="2025-03-25T23:05:11.747" v="327" actId="20577"/>
          <ac:spMkLst>
            <pc:docMk/>
            <pc:sldMk cId="2074095650" sldId="1756"/>
            <ac:spMk id="17" creationId="{EF5D07C3-FB2B-C648-8A13-85FD11BC8E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sults.zoom.us/rec/share/2YKVPyAMiry9zMcEV7Pyw7wMzN1lody1hNPYcrCfK-oQX6hPbEjw_nRxcDOO_oBi.Y2A65UXWegD8WXja?startTime=171476448300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sults.zoom.us/rec/share/2YKVPyAMiry9zMcEV7Pyw7wMzN1lody1hNPYcrCfK-oQX6hPbEjw_nRxcDOO_oBi.Y2A65UXWegD8WXja?startTime=171476364700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esults.zoom.us/rec/share/2YKVPyAMiry9zMcEV7Pyw7wMzN1lody1hNPYcrCfK-oQX6hPbEjw_nRxcDOO_oBi.Y2A65UXWegD8WXja?startTime=171476304400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results.org/wp-content/uploads/2023-Resource-Guide-for-Planning-In-Person-Events_Final.pdf" TargetMode="External"/><Relationship Id="rId5" Type="http://schemas.openxmlformats.org/officeDocument/2006/relationships/hyperlink" Target="https://results.org/volunteers/outreach-how-tos" TargetMode="External"/><Relationship Id="rId4" Type="http://schemas.openxmlformats.org/officeDocument/2006/relationships/hyperlink" Target="https://results.org/wp-content/uploads/Outreach-and-Partnership-Guide_updated-July-202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1</a:t>
            </a:fld>
            <a:endParaRPr lang="en-US"/>
          </a:p>
        </p:txBody>
      </p:sp>
    </p:spTree>
    <p:extLst>
      <p:ext uri="{BB962C8B-B14F-4D97-AF65-F5344CB8AC3E}">
        <p14:creationId xmlns:p14="http://schemas.microsoft.com/office/powerpoint/2010/main" val="202425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 specifically!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342900" marR="0" lvl="0" indent="-342900">
              <a:lnSpc>
                <a:spcPct val="115000"/>
              </a:lnSpc>
              <a:spcBef>
                <a:spcPts val="1200"/>
              </a:spcBef>
              <a:spcAft>
                <a:spcPts val="1200"/>
              </a:spcAft>
              <a:buFont typeface="Arial" panose="020B0604020202020204" pitchFamily="34" charset="0"/>
              <a:buChar char="-"/>
            </a:pPr>
            <a:endParaRPr lang="en-US" sz="1800">
              <a:effectLst/>
              <a:latin typeface="Open Sans" panose="020B0606030504020204" pitchFamily="34" charset="0"/>
              <a:ea typeface="Arial" panose="020B0604020202020204" pitchFamily="34" charset="0"/>
            </a:endParaRPr>
          </a:p>
          <a:p>
            <a:pPr marL="342900" marR="0" lvl="0" indent="-342900">
              <a:lnSpc>
                <a:spcPct val="115000"/>
              </a:lnSpc>
              <a:spcBef>
                <a:spcPts val="1200"/>
              </a:spcBef>
              <a:spcAft>
                <a:spcPts val="1200"/>
              </a:spcAft>
              <a:buFont typeface="Arial" panose="020B0604020202020204" pitchFamily="34" charset="0"/>
              <a:buChar char="-"/>
            </a:pPr>
            <a:r>
              <a:rPr lang="en-US" sz="180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fld id="{158EA70A-BE10-40B1-A850-11121D77317B}" type="slidenum">
              <a:rPr lang="en-US" smtClean="0"/>
              <a:t>11</a:t>
            </a:fld>
            <a:endParaRPr lang="en-US"/>
          </a:p>
        </p:txBody>
      </p:sp>
    </p:spTree>
    <p:extLst>
      <p:ext uri="{BB962C8B-B14F-4D97-AF65-F5344CB8AC3E}">
        <p14:creationId xmlns:p14="http://schemas.microsoft.com/office/powerpoint/2010/main" val="183269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571500" marR="0" indent="-114300">
              <a:lnSpc>
                <a:spcPct val="115000"/>
              </a:lnSpc>
              <a:spcBef>
                <a:spcPts val="1200"/>
              </a:spcBef>
              <a:spcAft>
                <a:spcPts val="120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a:p>
        </p:txBody>
      </p:sp>
    </p:spTree>
    <p:extLst>
      <p:ext uri="{BB962C8B-B14F-4D97-AF65-F5344CB8AC3E}">
        <p14:creationId xmlns:p14="http://schemas.microsoft.com/office/powerpoint/2010/main" val="406102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1DD4-4443-FB0A-4D18-D6EDC160D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898B2-3AA2-B139-862F-52477B883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F1A9F-9AB3-E0A7-50DA-53E12901FB76}"/>
              </a:ext>
            </a:extLst>
          </p:cNvPr>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 specifically!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342900" marR="0" lvl="0" indent="-342900">
              <a:lnSpc>
                <a:spcPct val="115000"/>
              </a:lnSpc>
              <a:spcBef>
                <a:spcPts val="1200"/>
              </a:spcBef>
              <a:spcAft>
                <a:spcPts val="1200"/>
              </a:spcAft>
              <a:buFont typeface="Arial" panose="020B0604020202020204" pitchFamily="34" charset="0"/>
              <a:buChar char="-"/>
            </a:pPr>
            <a:endParaRPr lang="en-US" sz="1800">
              <a:effectLst/>
              <a:latin typeface="Open Sans" panose="020B0606030504020204" pitchFamily="34" charset="0"/>
              <a:ea typeface="Arial" panose="020B0604020202020204" pitchFamily="34" charset="0"/>
            </a:endParaRPr>
          </a:p>
          <a:p>
            <a:pPr marL="342900" marR="0" lvl="0" indent="-342900">
              <a:lnSpc>
                <a:spcPct val="115000"/>
              </a:lnSpc>
              <a:spcBef>
                <a:spcPts val="1200"/>
              </a:spcBef>
              <a:spcAft>
                <a:spcPts val="1200"/>
              </a:spcAft>
              <a:buFont typeface="Arial" panose="020B0604020202020204" pitchFamily="34" charset="0"/>
              <a:buChar char="-"/>
            </a:pPr>
            <a:r>
              <a:rPr lang="en-US" sz="1800">
                <a:effectLst/>
                <a:latin typeface="Arial" panose="020B0604020202020204" pitchFamily="34" charset="0"/>
                <a:ea typeface="Arial" panose="020B0604020202020204" pitchFamily="34" charset="0"/>
              </a:rPr>
              <a:t> </a:t>
            </a:r>
          </a:p>
        </p:txBody>
      </p:sp>
      <p:sp>
        <p:nvSpPr>
          <p:cNvPr id="4" name="Slide Number Placeholder 3">
            <a:extLst>
              <a:ext uri="{FF2B5EF4-FFF2-40B4-BE49-F238E27FC236}">
                <a16:creationId xmlns:a16="http://schemas.microsoft.com/office/drawing/2014/main" id="{68C89D59-D337-BE89-3653-A0C43D23EE78}"/>
              </a:ext>
            </a:extLst>
          </p:cNvPr>
          <p:cNvSpPr>
            <a:spLocks noGrp="1"/>
          </p:cNvSpPr>
          <p:nvPr>
            <p:ph type="sldNum" sz="quarter" idx="5"/>
          </p:nvPr>
        </p:nvSpPr>
        <p:spPr/>
        <p:txBody>
          <a:bodyPr/>
          <a:lstStyle/>
          <a:p>
            <a:fld id="{158EA70A-BE10-40B1-A850-11121D77317B}" type="slidenum">
              <a:rPr lang="en-US" smtClean="0"/>
              <a:t>13</a:t>
            </a:fld>
            <a:endParaRPr lang="en-US"/>
          </a:p>
        </p:txBody>
      </p:sp>
    </p:spTree>
    <p:extLst>
      <p:ext uri="{BB962C8B-B14F-4D97-AF65-F5344CB8AC3E}">
        <p14:creationId xmlns:p14="http://schemas.microsoft.com/office/powerpoint/2010/main" val="285065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 </a:t>
            </a:r>
            <a:r>
              <a:rPr lang="en-US" sz="1800">
                <a:effectLst/>
                <a:latin typeface="Open Sans" panose="020B0606030504020204" pitchFamily="34" charset="0"/>
                <a:ea typeface="Calibri" panose="020F0502020204030204" pitchFamily="34" charset="0"/>
                <a:cs typeface="Times New Roman" panose="02020603050405020304" pitchFamily="18" charset="0"/>
              </a:rPr>
              <a:t> I would like to give you all about a minute or two to get started take the initial step of the mapping tool. Once you’ve decided on an issue, name as many local people or organizations as you can think of, this is a great activity that you can complete with your group at your group meeting this month!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14</a:t>
            </a:fld>
            <a:endParaRPr lang="en-US"/>
          </a:p>
        </p:txBody>
      </p:sp>
    </p:spTree>
    <p:extLst>
      <p:ext uri="{BB962C8B-B14F-4D97-AF65-F5344CB8AC3E}">
        <p14:creationId xmlns:p14="http://schemas.microsoft.com/office/powerpoint/2010/main" val="1532486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15</a:t>
            </a:fld>
            <a:endParaRPr lang="en-US"/>
          </a:p>
        </p:txBody>
      </p:sp>
    </p:spTree>
    <p:extLst>
      <p:ext uri="{BB962C8B-B14F-4D97-AF65-F5344CB8AC3E}">
        <p14:creationId xmlns:p14="http://schemas.microsoft.com/office/powerpoint/2010/main" val="241844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16</a:t>
            </a:fld>
            <a:endParaRPr lang="en-US"/>
          </a:p>
        </p:txBody>
      </p:sp>
    </p:spTree>
    <p:extLst>
      <p:ext uri="{BB962C8B-B14F-4D97-AF65-F5344CB8AC3E}">
        <p14:creationId xmlns:p14="http://schemas.microsoft.com/office/powerpoint/2010/main" val="379492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B769-62AE-C02F-2DBB-767C9BD77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E605E-E6B3-3098-0FF5-9FF576773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8EDF1-CD16-7876-7B72-C9CE4CD4DF8B}"/>
              </a:ext>
            </a:extLst>
          </p:cNvPr>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endParaRPr lang="en-US"/>
          </a:p>
        </p:txBody>
      </p:sp>
      <p:sp>
        <p:nvSpPr>
          <p:cNvPr id="4" name="Slide Number Placeholder 3">
            <a:extLst>
              <a:ext uri="{FF2B5EF4-FFF2-40B4-BE49-F238E27FC236}">
                <a16:creationId xmlns:a16="http://schemas.microsoft.com/office/drawing/2014/main" id="{8A60659D-BF30-9936-C8F3-8A841BECC351}"/>
              </a:ext>
            </a:extLst>
          </p:cNvPr>
          <p:cNvSpPr>
            <a:spLocks noGrp="1"/>
          </p:cNvSpPr>
          <p:nvPr>
            <p:ph type="sldNum" sz="quarter" idx="5"/>
          </p:nvPr>
        </p:nvSpPr>
        <p:spPr/>
        <p:txBody>
          <a:bodyPr/>
          <a:lstStyle/>
          <a:p>
            <a:fld id="{158EA70A-BE10-40B1-A850-11121D77317B}" type="slidenum">
              <a:rPr lang="en-US" smtClean="0"/>
              <a:t>18</a:t>
            </a:fld>
            <a:endParaRPr lang="en-US"/>
          </a:p>
        </p:txBody>
      </p:sp>
    </p:spTree>
    <p:extLst>
      <p:ext uri="{BB962C8B-B14F-4D97-AF65-F5344CB8AC3E}">
        <p14:creationId xmlns:p14="http://schemas.microsoft.com/office/powerpoint/2010/main" val="127142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2297-74A8-7E0C-D8AC-C1EC6191C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12543-7AEE-3C8E-7E74-1331FD134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74D81-61A1-44E9-5F68-CFC31841AD7A}"/>
              </a:ext>
            </a:extLst>
          </p:cNvPr>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endParaRPr lang="en-US"/>
          </a:p>
        </p:txBody>
      </p:sp>
      <p:sp>
        <p:nvSpPr>
          <p:cNvPr id="4" name="Slide Number Placeholder 3">
            <a:extLst>
              <a:ext uri="{FF2B5EF4-FFF2-40B4-BE49-F238E27FC236}">
                <a16:creationId xmlns:a16="http://schemas.microsoft.com/office/drawing/2014/main" id="{8977FA8C-A4C9-548B-FC32-9F946463110A}"/>
              </a:ext>
            </a:extLst>
          </p:cNvPr>
          <p:cNvSpPr>
            <a:spLocks noGrp="1"/>
          </p:cNvSpPr>
          <p:nvPr>
            <p:ph type="sldNum" sz="quarter" idx="5"/>
          </p:nvPr>
        </p:nvSpPr>
        <p:spPr/>
        <p:txBody>
          <a:bodyPr/>
          <a:lstStyle/>
          <a:p>
            <a:fld id="{158EA70A-BE10-40B1-A850-11121D77317B}" type="slidenum">
              <a:rPr lang="en-US" smtClean="0"/>
              <a:t>19</a:t>
            </a:fld>
            <a:endParaRPr lang="en-US"/>
          </a:p>
        </p:txBody>
      </p:sp>
    </p:spTree>
    <p:extLst>
      <p:ext uri="{BB962C8B-B14F-4D97-AF65-F5344CB8AC3E}">
        <p14:creationId xmlns:p14="http://schemas.microsoft.com/office/powerpoint/2010/main" val="302356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F994-38CB-E98C-D481-72EF81E47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A3559-A7C9-72E8-1665-55874CC74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3463E-C891-B52D-7270-A2774023F934}"/>
              </a:ext>
            </a:extLst>
          </p:cNvPr>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endParaRPr lang="en-US"/>
          </a:p>
        </p:txBody>
      </p:sp>
      <p:sp>
        <p:nvSpPr>
          <p:cNvPr id="4" name="Slide Number Placeholder 3">
            <a:extLst>
              <a:ext uri="{FF2B5EF4-FFF2-40B4-BE49-F238E27FC236}">
                <a16:creationId xmlns:a16="http://schemas.microsoft.com/office/drawing/2014/main" id="{09101748-4E6D-B8E2-014D-1889BBF2CDBB}"/>
              </a:ext>
            </a:extLst>
          </p:cNvPr>
          <p:cNvSpPr>
            <a:spLocks noGrp="1"/>
          </p:cNvSpPr>
          <p:nvPr>
            <p:ph type="sldNum" sz="quarter" idx="5"/>
          </p:nvPr>
        </p:nvSpPr>
        <p:spPr/>
        <p:txBody>
          <a:bodyPr/>
          <a:lstStyle/>
          <a:p>
            <a:fld id="{158EA70A-BE10-40B1-A850-11121D77317B}" type="slidenum">
              <a:rPr lang="en-US" smtClean="0"/>
              <a:t>20</a:t>
            </a:fld>
            <a:endParaRPr lang="en-US"/>
          </a:p>
        </p:txBody>
      </p:sp>
    </p:spTree>
    <p:extLst>
      <p:ext uri="{BB962C8B-B14F-4D97-AF65-F5344CB8AC3E}">
        <p14:creationId xmlns:p14="http://schemas.microsoft.com/office/powerpoint/2010/main" val="1892739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arenR"/>
            </a:pPr>
            <a:r>
              <a:rPr lang="en-US" sz="1800" b="1">
                <a:effectLst/>
                <a:latin typeface="Open Sans" panose="020B0606030504020204" pitchFamily="34" charset="0"/>
                <a:ea typeface="Calibri" panose="020F0502020204030204" pitchFamily="34" charset="0"/>
                <a:cs typeface="Times New Roman" panose="02020603050405020304" pitchFamily="18" charset="0"/>
              </a:rPr>
              <a:t>8:30- 8:45pm – Now that we have the map, what does the conversations </a:t>
            </a:r>
            <a:r>
              <a:rPr lang="en-US" sz="1800" b="1" err="1">
                <a:effectLst/>
                <a:latin typeface="Open Sans" panose="020B0606030504020204" pitchFamily="34" charset="0"/>
                <a:ea typeface="Calibri" panose="020F0502020204030204" pitchFamily="34" charset="0"/>
                <a:cs typeface="Times New Roman" panose="02020603050405020304" pitchFamily="18" charset="0"/>
              </a:rPr>
              <a:t>ound</a:t>
            </a:r>
            <a:r>
              <a:rPr lang="en-US" sz="1800" b="1">
                <a:effectLst/>
                <a:latin typeface="Open Sans" panose="020B0606030504020204" pitchFamily="34" charset="0"/>
                <a:ea typeface="Calibri" panose="020F0502020204030204" pitchFamily="34" charset="0"/>
                <a:cs typeface="Times New Roman" panose="02020603050405020304" pitchFamily="18" charset="0"/>
              </a:rPr>
              <a:t> like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1800">
                <a:effectLst/>
                <a:latin typeface="Open Sans" panose="020B0606030504020204" pitchFamily="34" charset="0"/>
                <a:ea typeface="Calibri" panose="020F0502020204030204" pitchFamily="34" charset="0"/>
                <a:cs typeface="Times New Roman" panose="02020603050405020304" pitchFamily="18" charset="0"/>
              </a:rPr>
              <a:t>Most effective - Have a one-on-one conversation with someone from a potential partner organization!</a:t>
            </a:r>
            <a:r>
              <a:rPr lang="en-US" sz="1800" b="1">
                <a:effectLst/>
                <a:latin typeface="Open Sans" panose="020B0606030504020204" pitchFamily="34" charset="0"/>
                <a:ea typeface="Calibri" panose="020F0502020204030204" pitchFamily="34" charset="0"/>
                <a:cs typeface="Times New Roman" panose="02020603050405020304" pitchFamily="18" charset="0"/>
              </a:rPr>
              <a:t>  </a:t>
            </a:r>
            <a:r>
              <a:rPr lang="en-US" sz="1800">
                <a:effectLst/>
                <a:latin typeface="Open Sans" panose="020B0606030504020204" pitchFamily="34" charset="0"/>
                <a:ea typeface="Calibri" panose="020F0502020204030204" pitchFamily="34" charset="0"/>
                <a:cs typeface="Times New Roman" panose="02020603050405020304" pitchFamily="18" charset="0"/>
              </a:rPr>
              <a:t>As you may have already experienced, in organizing, one on one convos are a key tool to building, establishing, maintaining, and growing relationships based on shared interests, values, and resources. </a:t>
            </a:r>
            <a:r>
              <a:rPr lang="en-US" sz="1800" b="1">
                <a:effectLst/>
                <a:latin typeface="Open Sans" panose="020B0606030504020204" pitchFamily="34" charset="0"/>
                <a:ea typeface="Calibri" panose="020F0502020204030204" pitchFamily="34" charset="0"/>
                <a:cs typeface="Times New Roman" panose="02020603050405020304" pitchFamily="18" charset="0"/>
              </a:rPr>
              <a:t>But how do you have effective one on one conversation? </a:t>
            </a:r>
            <a:r>
              <a:rPr lang="en-US" sz="1800">
                <a:effectLst/>
                <a:latin typeface="Open Sans" panose="020B0606030504020204" pitchFamily="34" charset="0"/>
                <a:ea typeface="Calibri" panose="020F0502020204030204" pitchFamily="34" charset="0"/>
                <a:cs typeface="Times New Roman" panose="02020603050405020304" pitchFamily="18" charset="0"/>
              </a:rPr>
              <a:t>Relationships building is one of the core practices of building power in organizing and developing partnerships. And as a core practice, it is sometimes hard to know if we are doing it right!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22</a:t>
            </a:fld>
            <a:endParaRPr lang="en-US"/>
          </a:p>
        </p:txBody>
      </p:sp>
    </p:spTree>
    <p:extLst>
      <p:ext uri="{BB962C8B-B14F-4D97-AF65-F5344CB8AC3E}">
        <p14:creationId xmlns:p14="http://schemas.microsoft.com/office/powerpoint/2010/main" val="41801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Open Sans" panose="020B0606030504020204" pitchFamily="34" charset="0"/>
                <a:ea typeface="Calibri" panose="020F0502020204030204" pitchFamily="34" charset="0"/>
                <a:cs typeface="Times New Roman" panose="02020603050405020304" pitchFamily="18" charset="0"/>
              </a:rPr>
              <a:t>The issues we are trying to address – ending poverty – cannot be done alone, not by one individual, nor one organization. Partnership helps us expand our work and our impact to move our advocacy forward.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3</a:t>
            </a:fld>
            <a:endParaRPr lang="en-US"/>
          </a:p>
        </p:txBody>
      </p:sp>
    </p:spTree>
    <p:extLst>
      <p:ext uri="{BB962C8B-B14F-4D97-AF65-F5344CB8AC3E}">
        <p14:creationId xmlns:p14="http://schemas.microsoft.com/office/powerpoint/2010/main" val="1889903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A good model of how to start genuine yet structured 1:1’s has this kind of a 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Attention:</a:t>
            </a:r>
            <a:r>
              <a:rPr lang="en-US" sz="1100">
                <a:effectLst/>
                <a:latin typeface="Open Sans" panose="020B0606030504020204" pitchFamily="34" charset="0"/>
                <a:ea typeface="Calibri" panose="020F0502020204030204" pitchFamily="34" charset="0"/>
                <a:cs typeface="Times New Roman" panose="02020603050405020304" pitchFamily="18" charset="0"/>
              </a:rPr>
              <a:t> What’s grabbed your attention about this individual or organization? What would make them a good potential partner to meet our groups advocacy goals?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Interest:</a:t>
            </a:r>
            <a:r>
              <a:rPr lang="en-US" sz="1100">
                <a:effectLst/>
                <a:latin typeface="Open Sans" panose="020B0606030504020204" pitchFamily="34" charset="0"/>
                <a:ea typeface="Calibri" panose="020F0502020204030204" pitchFamily="34" charset="0"/>
                <a:cs typeface="Times New Roman" panose="02020603050405020304" pitchFamily="18" charset="0"/>
              </a:rPr>
              <a:t> You have made some assumptions about the person you are talking to, and the first meeting is where you will prove and dispel these assumptions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Exploration:</a:t>
            </a:r>
            <a:r>
              <a:rPr lang="en-US" sz="1100">
                <a:effectLst/>
                <a:latin typeface="Open Sans" panose="020B0606030504020204" pitchFamily="34" charset="0"/>
                <a:ea typeface="Calibri" panose="020F0502020204030204" pitchFamily="34" charset="0"/>
                <a:cs typeface="Times New Roman" panose="02020603050405020304" pitchFamily="18" charset="0"/>
              </a:rPr>
              <a:t> Asking good, open, questions to learn more about them, like asking “Why?” Dig in deeper to understand what they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Have an Exchange: </a:t>
            </a:r>
            <a:r>
              <a:rPr lang="en-US" sz="1100">
                <a:effectLst/>
                <a:latin typeface="Open Sans" panose="020B0606030504020204" pitchFamily="34" charset="0"/>
                <a:ea typeface="Calibri" panose="020F0502020204030204" pitchFamily="34" charset="0"/>
                <a:cs typeface="Times New Roman" panose="02020603050405020304" pitchFamily="18" charset="0"/>
              </a:rPr>
              <a:t>Once we have established that we have some shared values we can continue our exchange, what can we offer that can set the basis of this relationship (insight, information, opportunities for a next meeting)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Commitment:</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u="sng">
                <a:effectLst/>
                <a:latin typeface="Open Sans" panose="020B0606030504020204" pitchFamily="34" charset="0"/>
                <a:ea typeface="Calibri" panose="020F0502020204030204" pitchFamily="34" charset="0"/>
                <a:cs typeface="Times New Roman" panose="02020603050405020304" pitchFamily="18" charset="0"/>
              </a:rPr>
              <a:t>Make a specific ask</a:t>
            </a:r>
            <a:r>
              <a:rPr lang="en-US" sz="1100">
                <a:effectLst/>
                <a:latin typeface="Open Sans" panose="020B0606030504020204" pitchFamily="34" charset="0"/>
                <a:ea typeface="Calibri" panose="020F0502020204030204" pitchFamily="34" charset="0"/>
                <a:cs typeface="Times New Roman" panose="02020603050405020304" pitchFamily="18" charset="0"/>
              </a:rPr>
              <a:t> – this is where people sometimes are shy, but without the ask we won’t have the next step. Give a clear ask and opportunity for people to act with us, be specific and use plain language.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23</a:t>
            </a:fld>
            <a:endParaRPr lang="en-US"/>
          </a:p>
        </p:txBody>
      </p:sp>
    </p:spTree>
    <p:extLst>
      <p:ext uri="{BB962C8B-B14F-4D97-AF65-F5344CB8AC3E}">
        <p14:creationId xmlns:p14="http://schemas.microsoft.com/office/powerpoint/2010/main" val="1903385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A good model of how to start genuine yet structured 1:1’s has this kind of a 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Attention:</a:t>
            </a:r>
            <a:r>
              <a:rPr lang="en-US" sz="1100">
                <a:effectLst/>
                <a:latin typeface="Open Sans" panose="020B0606030504020204" pitchFamily="34" charset="0"/>
                <a:ea typeface="Calibri" panose="020F0502020204030204" pitchFamily="34" charset="0"/>
                <a:cs typeface="Times New Roman" panose="02020603050405020304" pitchFamily="18" charset="0"/>
              </a:rPr>
              <a:t> What’s grabbed your attention about this individual or organization? What would make them a good potential partner to meet our groups advocacy goals?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Interest:</a:t>
            </a:r>
            <a:r>
              <a:rPr lang="en-US" sz="1100">
                <a:effectLst/>
                <a:latin typeface="Open Sans" panose="020B0606030504020204" pitchFamily="34" charset="0"/>
                <a:ea typeface="Calibri" panose="020F0502020204030204" pitchFamily="34" charset="0"/>
                <a:cs typeface="Times New Roman" panose="02020603050405020304" pitchFamily="18" charset="0"/>
              </a:rPr>
              <a:t> You have made some assumptions about the person you are talking to, and the first meeting is where you will prove and dispel these assumptions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Exploration:</a:t>
            </a:r>
            <a:r>
              <a:rPr lang="en-US" sz="1100">
                <a:effectLst/>
                <a:latin typeface="Open Sans" panose="020B0606030504020204" pitchFamily="34" charset="0"/>
                <a:ea typeface="Calibri" panose="020F0502020204030204" pitchFamily="34" charset="0"/>
                <a:cs typeface="Times New Roman" panose="02020603050405020304" pitchFamily="18" charset="0"/>
              </a:rPr>
              <a:t> Asking good, open, questions to learn more about them, like asking “Why?” Dig in deeper to understand what they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24</a:t>
            </a:fld>
            <a:endParaRPr lang="en-US"/>
          </a:p>
        </p:txBody>
      </p:sp>
    </p:spTree>
    <p:extLst>
      <p:ext uri="{BB962C8B-B14F-4D97-AF65-F5344CB8AC3E}">
        <p14:creationId xmlns:p14="http://schemas.microsoft.com/office/powerpoint/2010/main" val="267779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sz="1200" b="1">
                <a:effectLst/>
                <a:latin typeface="Open Sans" panose="020B0606030504020204" pitchFamily="34" charset="0"/>
                <a:ea typeface="Calibri" panose="020F0502020204030204" pitchFamily="34" charset="0"/>
                <a:cs typeface="Times New Roman" panose="02020603050405020304" pitchFamily="18" charset="0"/>
              </a:rPr>
              <a:t>Have an Exchange: </a:t>
            </a:r>
            <a:r>
              <a:rPr lang="en-US" sz="1200">
                <a:effectLst/>
                <a:latin typeface="Open Sans" panose="020B0606030504020204" pitchFamily="34" charset="0"/>
                <a:ea typeface="Calibri" panose="020F0502020204030204" pitchFamily="34" charset="0"/>
                <a:cs typeface="Times New Roman" panose="02020603050405020304" pitchFamily="18" charset="0"/>
              </a:rPr>
              <a:t>Once we have established that we have some shared values we can continue our exchange, what can we offer that can set the basis of this relationship (insight, information, opportunities for a next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200" b="1">
                <a:effectLst/>
                <a:latin typeface="Open Sans" panose="020B0606030504020204" pitchFamily="34" charset="0"/>
                <a:ea typeface="Calibri" panose="020F0502020204030204" pitchFamily="34" charset="0"/>
                <a:cs typeface="Times New Roman" panose="02020603050405020304" pitchFamily="18" charset="0"/>
              </a:rPr>
              <a:t>Commitment:</a:t>
            </a:r>
            <a:r>
              <a:rPr lang="en-US" sz="1200">
                <a:effectLst/>
                <a:latin typeface="Open Sans" panose="020B0606030504020204" pitchFamily="34" charset="0"/>
                <a:ea typeface="Calibri" panose="020F0502020204030204" pitchFamily="34" charset="0"/>
                <a:cs typeface="Times New Roman" panose="02020603050405020304" pitchFamily="18" charset="0"/>
              </a:rPr>
              <a:t> </a:t>
            </a:r>
            <a:r>
              <a:rPr lang="en-US" sz="1200" u="sng">
                <a:effectLst/>
                <a:latin typeface="Open Sans" panose="020B0606030504020204" pitchFamily="34" charset="0"/>
                <a:ea typeface="Calibri" panose="020F0502020204030204" pitchFamily="34" charset="0"/>
                <a:cs typeface="Times New Roman" panose="02020603050405020304" pitchFamily="18" charset="0"/>
              </a:rPr>
              <a:t>Make a specific ask</a:t>
            </a:r>
            <a:r>
              <a:rPr lang="en-US" sz="1200">
                <a:effectLst/>
                <a:latin typeface="Open Sans" panose="020B0606030504020204" pitchFamily="34" charset="0"/>
                <a:ea typeface="Calibri" panose="020F0502020204030204" pitchFamily="34" charset="0"/>
                <a:cs typeface="Times New Roman" panose="02020603050405020304" pitchFamily="18" charset="0"/>
              </a:rPr>
              <a:t> – this is where people sometimes are shy, but without the ask we won’t have the next step. Give a clear ask and opportunity for people to act with us, be specific and use plain language.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25</a:t>
            </a:fld>
            <a:endParaRPr lang="en-US"/>
          </a:p>
        </p:txBody>
      </p:sp>
    </p:spTree>
    <p:extLst>
      <p:ext uri="{BB962C8B-B14F-4D97-AF65-F5344CB8AC3E}">
        <p14:creationId xmlns:p14="http://schemas.microsoft.com/office/powerpoint/2010/main" val="1767861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“Bad” model 1: What not to do – complain and then go off topic, with no hard ask: </a:t>
            </a:r>
            <a:r>
              <a:rPr lang="en-US" sz="1100"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https://results.zoom.us/rec/share/2YKVPyAMiry9zMcEV7Pyw7wMzN1lody1hNPYcrCfK-oQX6hPbEjw_nRxcDOO_oBi.Y2A65UXWegD8WXja?startTime=1714764483000</a:t>
            </a:r>
            <a:r>
              <a:rPr lang="en-US" sz="1100">
                <a:effectLst/>
                <a:latin typeface="Open Sans" panose="020B0606030504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What are your thoughts on this conversations?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Count how many missed opportunities there were to veer the conversation back to an invitation to learn more about advocacy? Shared experiences and issues, interested in voting and democratic ideals, shared about other organizations, including her own, but then didn’t ask further 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26</a:t>
            </a:fld>
            <a:endParaRPr lang="en-US"/>
          </a:p>
        </p:txBody>
      </p:sp>
    </p:spTree>
    <p:extLst>
      <p:ext uri="{BB962C8B-B14F-4D97-AF65-F5344CB8AC3E}">
        <p14:creationId xmlns:p14="http://schemas.microsoft.com/office/powerpoint/2010/main" val="3074062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“Bad” Model 2: What not to do – if they can’t make the meeting, don’t close the door! (</a:t>
            </a:r>
            <a:r>
              <a:rPr lang="en-US" sz="1100" i="1">
                <a:effectLst/>
                <a:latin typeface="Open Sans" panose="020B0606030504020204" pitchFamily="34" charset="0"/>
                <a:ea typeface="Calibri" panose="020F0502020204030204" pitchFamily="34" charset="0"/>
                <a:cs typeface="Times New Roman" panose="02020603050405020304" pitchFamily="18" charset="0"/>
              </a:rPr>
              <a:t>End video at 1:50)</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https://results.zoom.us/rec/share/2YKVPyAMiry9zMcEV7Pyw7wMzN1lody1hNPYcrCfK-oQX6hPbEjw_nRxcDOO_oBi.Y2A65UXWegD8WXja?startTime=1714763647000</a:t>
            </a:r>
            <a:r>
              <a:rPr lang="en-US" sz="1100">
                <a:effectLst/>
                <a:latin typeface="Open Sans" panose="020B0606030504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What are your thoughts on this conversations?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Picking up from the invitation, sometimes the timing doesn’t work out! Don’t close the door if they can’t make the meeting, there may be another way to connect!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27</a:t>
            </a:fld>
            <a:endParaRPr lang="en-US"/>
          </a:p>
        </p:txBody>
      </p:sp>
    </p:spTree>
    <p:extLst>
      <p:ext uri="{BB962C8B-B14F-4D97-AF65-F5344CB8AC3E}">
        <p14:creationId xmlns:p14="http://schemas.microsoft.com/office/powerpoint/2010/main" val="421715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“Good” convo with a hard ask (8 mins): </a:t>
            </a:r>
            <a:r>
              <a:rPr lang="en-US" sz="1100"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https://results.zoom.us/rec/share/2YKVPyAMiry9zMcEV7Pyw7wMzN1lody1hNPYcrCfK-oQX6hPbEjw_nRxcDOO_oBi.Y2A65UXWegD8WXja?startTime=1714763044000</a:t>
            </a:r>
            <a:r>
              <a:rPr lang="en-US" sz="1100">
                <a:effectLst/>
                <a:latin typeface="Open Sans" panose="020B0606030504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What are your thoughts on this conversations?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Shared values and understand of what people are going through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Shared frustration with ppl in power not doing enough to help the people – so shared how RESULTS is the antidote to the frustration.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Very clear example of what our group does! Share opportunities to make an impact and how we do it. Share successes too!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Was not available to join the meeting, so be flexible, what other opportunities do you have to take this forward?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28</a:t>
            </a:fld>
            <a:endParaRPr lang="en-US"/>
          </a:p>
        </p:txBody>
      </p:sp>
    </p:spTree>
    <p:extLst>
      <p:ext uri="{BB962C8B-B14F-4D97-AF65-F5344CB8AC3E}">
        <p14:creationId xmlns:p14="http://schemas.microsoft.com/office/powerpoint/2010/main" val="3344767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arenR"/>
            </a:pPr>
            <a:r>
              <a:rPr lang="en-US" sz="1100">
                <a:effectLst/>
                <a:latin typeface="Open Sans" panose="020B0606030504020204" pitchFamily="34" charset="0"/>
                <a:ea typeface="Calibri" panose="020F0502020204030204" pitchFamily="34" charset="0"/>
                <a:cs typeface="Times New Roman" panose="02020603050405020304" pitchFamily="18" charset="0"/>
              </a:rPr>
              <a:t>Now, with our balance of time we will break up into breakout rooms to practice these initial conversations.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Instructions: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We’re going to break out in pairs, and give enough time for a roleplay where we have 1 RESULTS volunteer, and 1 potential partner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Take note on the 5 steps we talked about earlier,  keep to about 5 mins each round, then switch roles.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Don’t always say yes immediately, change it up (although who would say no to joining or partnering with  RESULTS!), but the reality is there could be a variety of responses to an invitation – a “no” can be “not a good fit” or “not yet”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Take a few mins to debrief, highlight what went well, what maybe not so well, then we will return and read out to the full group – </a:t>
            </a:r>
            <a:r>
              <a:rPr lang="en-US" sz="1100" i="1">
                <a:effectLst/>
                <a:latin typeface="Open Sans" panose="020B0606030504020204" pitchFamily="34" charset="0"/>
                <a:ea typeface="Calibri" panose="020F0502020204030204" pitchFamily="34" charset="0"/>
                <a:cs typeface="Times New Roman" panose="02020603050405020304" pitchFamily="18" charset="0"/>
              </a:rPr>
              <a:t>what was this like? What did you observe?  Do you feel confident in having these conversations with members of your own community/future partners? Why or why not?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29</a:t>
            </a:fld>
            <a:endParaRPr lang="en-US"/>
          </a:p>
        </p:txBody>
      </p:sp>
    </p:spTree>
    <p:extLst>
      <p:ext uri="{BB962C8B-B14F-4D97-AF65-F5344CB8AC3E}">
        <p14:creationId xmlns:p14="http://schemas.microsoft.com/office/powerpoint/2010/main" val="2396112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30</a:t>
            </a:fld>
            <a:endParaRPr lang="en-US"/>
          </a:p>
        </p:txBody>
      </p:sp>
    </p:spTree>
    <p:extLst>
      <p:ext uri="{BB962C8B-B14F-4D97-AF65-F5344CB8AC3E}">
        <p14:creationId xmlns:p14="http://schemas.microsoft.com/office/powerpoint/2010/main" val="1547305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514350">
              <a:lnSpc>
                <a:spcPct val="107000"/>
              </a:lnSpc>
              <a:spcBef>
                <a:spcPts val="0"/>
              </a:spcBef>
              <a:buFont typeface="+mj-lt"/>
              <a:buAutoNum type="arabi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Complete your community &amp; partnership map. </a:t>
            </a:r>
            <a:r>
              <a:rPr lang="en-US" sz="1100">
                <a:effectLst/>
                <a:latin typeface="Open Sans" panose="020B0606030504020204" pitchFamily="34" charset="0"/>
                <a:ea typeface="Calibri" panose="020F0502020204030204" pitchFamily="34" charset="0"/>
                <a:cs typeface="Times New Roman" panose="02020603050405020304" pitchFamily="18" charset="0"/>
              </a:rPr>
              <a:t>Work with your group, do further research, and explore</a:t>
            </a:r>
            <a:r>
              <a:rPr lang="en-US" sz="1100">
                <a:latin typeface="Open Sans" panose="020B0606030504020204" pitchFamily="34" charset="0"/>
                <a:ea typeface="Calibri" panose="020F0502020204030204" pitchFamily="34" charset="0"/>
                <a:cs typeface="Times New Roman" panose="02020603050405020304" pitchFamily="18" charset="0"/>
              </a:rPr>
              <a:t> local</a:t>
            </a:r>
            <a:r>
              <a:rPr lang="en-US" sz="1100">
                <a:effectLst/>
                <a:latin typeface="Open Sans" panose="020B0606030504020204" pitchFamily="34" charset="0"/>
                <a:ea typeface="Calibri" panose="020F0502020204030204" pitchFamily="34" charset="0"/>
                <a:cs typeface="Times New Roman" panose="02020603050405020304" pitchFamily="18" charset="0"/>
              </a:rPr>
              <a:t> organizations whose issues intersect.</a:t>
            </a:r>
          </a:p>
          <a:p>
            <a:pPr marL="628650" indent="-514350">
              <a:lnSpc>
                <a:spcPct val="107000"/>
              </a:lnSpc>
              <a:spcBef>
                <a:spcPts val="0"/>
              </a:spcBef>
              <a:buFont typeface="+mj-lt"/>
              <a:buAutoNum type="arabicPeriod"/>
            </a:pPr>
            <a:r>
              <a:rPr lang="en-US" sz="1100" b="1">
                <a:latin typeface="Open Sans" panose="020B0606030504020204" pitchFamily="34" charset="0"/>
                <a:ea typeface="Calibri" panose="020F0502020204030204" pitchFamily="34" charset="0"/>
                <a:cs typeface="Times New Roman" panose="02020603050405020304" pitchFamily="18" charset="0"/>
              </a:rPr>
              <a:t>Practice</a:t>
            </a:r>
            <a:r>
              <a:rPr lang="en-US" sz="1100">
                <a:latin typeface="Open Sans" panose="020B0606030504020204" pitchFamily="34" charset="0"/>
                <a:ea typeface="Calibri" panose="020F0502020204030204" pitchFamily="34" charset="0"/>
                <a:cs typeface="Times New Roman" panose="02020603050405020304" pitchFamily="18" charset="0"/>
              </a:rPr>
              <a:t>. Continue practicing your one-on-one conversations.</a:t>
            </a:r>
            <a:endParaRPr lang="en-US" sz="1100" b="1">
              <a:latin typeface="Open Sans" panose="020B0606030504020204" pitchFamily="34" charset="0"/>
              <a:ea typeface="Calibri" panose="020F0502020204030204" pitchFamily="34" charset="0"/>
              <a:cs typeface="Times New Roman" panose="02020603050405020304" pitchFamily="18" charset="0"/>
            </a:endParaRPr>
          </a:p>
          <a:p>
            <a:pPr marL="628650" indent="-514350">
              <a:lnSpc>
                <a:spcPct val="107000"/>
              </a:lnSpc>
              <a:spcBef>
                <a:spcPts val="0"/>
              </a:spcBef>
              <a:buFont typeface="+mj-lt"/>
              <a:buAutoNum type="arabicPeriod"/>
            </a:pPr>
            <a:r>
              <a:rPr lang="en-US" sz="1100" b="1">
                <a:latin typeface="Open Sans" panose="020B0606030504020204" pitchFamily="34" charset="0"/>
                <a:ea typeface="Calibri" panose="020F0502020204030204" pitchFamily="34" charset="0"/>
                <a:cs typeface="Times New Roman" panose="02020603050405020304" pitchFamily="18" charset="0"/>
              </a:rPr>
              <a:t>Review resources</a:t>
            </a:r>
            <a:r>
              <a:rPr lang="en-US" sz="1100">
                <a:latin typeface="Open Sans" panose="020B0606030504020204" pitchFamily="34" charset="0"/>
                <a:ea typeface="Calibri" panose="020F0502020204030204" pitchFamily="34" charset="0"/>
                <a:cs typeface="Times New Roman" panose="02020603050405020304" pitchFamily="18" charset="0"/>
              </a:rPr>
              <a:t>. Check out the guides to help plan your June Community Actions and explore </a:t>
            </a:r>
            <a:r>
              <a:rPr lang="en-US" sz="1100">
                <a:latin typeface="Open Sans" panose="020B0606030504020204" pitchFamily="34" charset="0"/>
                <a:ea typeface="Open Sans" panose="020B0606030504020204" pitchFamily="34" charset="0"/>
                <a:cs typeface="Times New Roman" panose="02020603050405020304" pitchFamily="18" charset="0"/>
              </a:rPr>
              <a:t>additional resources on the RESULTS website under “Engaging the Community.”</a:t>
            </a:r>
            <a:endParaRPr lang="en" sz="11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31</a:t>
            </a:fld>
            <a:endParaRPr lang="en-US"/>
          </a:p>
        </p:txBody>
      </p:sp>
    </p:spTree>
    <p:extLst>
      <p:ext uri="{BB962C8B-B14F-4D97-AF65-F5344CB8AC3E}">
        <p14:creationId xmlns:p14="http://schemas.microsoft.com/office/powerpoint/2010/main" val="4062856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resources:</a:t>
            </a:r>
            <a:endParaRPr lang="en-US" sz="1100">
              <a:latin typeface="Open Sans" panose="020B0606030504020204" pitchFamily="34" charset="0"/>
              <a:ea typeface="Open Sans" panose="020B0606030504020204" pitchFamily="34" charset="0"/>
              <a:cs typeface="Open Sans" panose="020B0606030504020204" pitchFamily="34" charset="0"/>
            </a:endParaRPr>
          </a:p>
          <a:p>
            <a:pPr algn="l" rtl="0" fontAlgn="base">
              <a:buClr>
                <a:schemeClr val="tx1"/>
              </a:buClr>
              <a:buFont typeface="Arial" panose="020B0604020202020204" pitchFamily="34" charset="0"/>
              <a:buChar char="•"/>
            </a:pPr>
            <a:r>
              <a:rPr lang="en-US" sz="1200" b="0" i="0">
                <a:effectLst/>
                <a:latin typeface="Open Sans" panose="020B0606030504020204" pitchFamily="34" charset="0"/>
                <a:ea typeface="Open Sans" panose="020B0606030504020204" pitchFamily="34" charset="0"/>
                <a:cs typeface="Open Sans" panose="020B0606030504020204" pitchFamily="34" charset="0"/>
              </a:rPr>
              <a:t>June Community Action Guide</a:t>
            </a:r>
          </a:p>
          <a:p>
            <a:pPr fontAlgn="base">
              <a:buFont typeface="Arial" panose="020B0604020202020204" pitchFamily="34" charset="0"/>
              <a:buChar char="•"/>
            </a:pPr>
            <a:r>
              <a:rPr lang="en-US" sz="12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Community &amp; Partnership Mapping Tool</a:t>
            </a:r>
            <a:endParaRPr lang="en-US" sz="12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2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Outreach and Partnerships Guide</a:t>
            </a:r>
            <a:endParaRPr lang="en-US" sz="12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2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Outreach</a:t>
            </a:r>
            <a:r>
              <a:rPr lang="en-US" sz="1200">
                <a:solidFill>
                  <a:srgbClr val="45AFD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 </a:t>
            </a:r>
            <a:r>
              <a:rPr lang="en-US" sz="12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How </a:t>
            </a:r>
            <a:r>
              <a:rPr lang="en-US" sz="1200" err="1">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To’s</a:t>
            </a:r>
            <a:endParaRPr lang="en-US" sz="12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2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Resource guide for planning in-person events</a:t>
            </a:r>
            <a:endParaRPr lang="en-US" sz="12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1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32</a:t>
            </a:fld>
            <a:endParaRPr lang="en-US"/>
          </a:p>
        </p:txBody>
      </p:sp>
    </p:spTree>
    <p:extLst>
      <p:ext uri="{BB962C8B-B14F-4D97-AF65-F5344CB8AC3E}">
        <p14:creationId xmlns:p14="http://schemas.microsoft.com/office/powerpoint/2010/main" val="221678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a:lnSpc>
                <a:spcPct val="107000"/>
              </a:lnSpc>
              <a:spcBef>
                <a:spcPts val="0"/>
              </a:spcBef>
              <a:spcAft>
                <a:spcPts val="0"/>
              </a:spcAft>
              <a:buFont typeface="+mj-lt"/>
              <a:buAutoNum type="arabicPeriod"/>
            </a:pPr>
            <a:r>
              <a:rPr lang="en-US" sz="1800">
                <a:effectLst/>
                <a:latin typeface="Open Sans" panose="020B0606030504020204" pitchFamily="34" charset="0"/>
                <a:ea typeface="Calibri" panose="020F0502020204030204" pitchFamily="34" charset="0"/>
                <a:cs typeface="Times New Roman" panose="02020603050405020304" pitchFamily="18" charset="0"/>
              </a:rPr>
              <a:t>Shared values – while we all may not agree with everything, or approach things the same way, good partners have some shared values.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a:lnSpc>
                <a:spcPct val="107000"/>
              </a:lnSpc>
              <a:spcBef>
                <a:spcPts val="0"/>
              </a:spcBef>
              <a:spcAft>
                <a:spcPts val="0"/>
              </a:spcAft>
              <a:buFont typeface="+mj-lt"/>
              <a:buAutoNum type="arabicPeriod"/>
            </a:pPr>
            <a:r>
              <a:rPr lang="en-US" sz="1800">
                <a:effectLst/>
                <a:latin typeface="Open Sans" panose="020B0606030504020204" pitchFamily="34" charset="0"/>
                <a:ea typeface="Calibri" panose="020F0502020204030204" pitchFamily="34" charset="0"/>
                <a:cs typeface="Times New Roman" panose="02020603050405020304" pitchFamily="18" charset="0"/>
              </a:rPr>
              <a:t>Communication – even if it’s just to update what the other is doing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a:lnSpc>
                <a:spcPct val="107000"/>
              </a:lnSpc>
              <a:spcBef>
                <a:spcPts val="0"/>
              </a:spcBef>
              <a:spcAft>
                <a:spcPts val="800"/>
              </a:spcAft>
              <a:buFont typeface="+mj-lt"/>
              <a:buAutoNum type="arabicPeriod"/>
            </a:pPr>
            <a:r>
              <a:rPr lang="en-US" sz="1800">
                <a:effectLst/>
                <a:latin typeface="Open Sans" panose="020B0606030504020204" pitchFamily="34" charset="0"/>
                <a:ea typeface="Calibri" panose="020F0502020204030204" pitchFamily="34" charset="0"/>
                <a:cs typeface="Times New Roman" panose="02020603050405020304" pitchFamily="18" charset="0"/>
              </a:rPr>
              <a:t>Not transactional – don’t just call up someone when you need something, like personal relationships, or relationships with MOCs, it’s important to have consistency in engaging with partners and avoid making the relationship transactional. Share upcoming news with them, or invites to events, new information, etc.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a:p>
        </p:txBody>
      </p:sp>
    </p:spTree>
    <p:extLst>
      <p:ext uri="{BB962C8B-B14F-4D97-AF65-F5344CB8AC3E}">
        <p14:creationId xmlns:p14="http://schemas.microsoft.com/office/powerpoint/2010/main" val="28928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RESULTS organizational partners</a:t>
            </a:r>
          </a:p>
        </p:txBody>
      </p:sp>
      <p:sp>
        <p:nvSpPr>
          <p:cNvPr id="4" name="Slide Number Placeholder 3"/>
          <p:cNvSpPr>
            <a:spLocks noGrp="1"/>
          </p:cNvSpPr>
          <p:nvPr>
            <p:ph type="sldNum" sz="quarter" idx="5"/>
          </p:nvPr>
        </p:nvSpPr>
        <p:spPr/>
        <p:txBody>
          <a:bodyPr/>
          <a:lstStyle/>
          <a:p>
            <a:fld id="{158EA70A-BE10-40B1-A850-11121D77317B}" type="slidenum">
              <a:rPr lang="en-US" smtClean="0"/>
              <a:t>5</a:t>
            </a:fld>
            <a:endParaRPr lang="en-US"/>
          </a:p>
        </p:txBody>
      </p:sp>
    </p:spTree>
    <p:extLst>
      <p:ext uri="{BB962C8B-B14F-4D97-AF65-F5344CB8AC3E}">
        <p14:creationId xmlns:p14="http://schemas.microsoft.com/office/powerpoint/2010/main" val="183893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&amp; Partnership Mapping Tool:</a:t>
            </a:r>
          </a:p>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So as part of the resources available on our website under the “Community Outreach” tab, you will find the </a:t>
            </a: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Community &amp; Partnership mapping</a:t>
            </a:r>
            <a:r>
              <a:rPr lang="en-US" sz="1100" b="1">
                <a:effectLst/>
                <a:latin typeface="Open Sans" panose="020B0606030504020204" pitchFamily="34" charset="0"/>
                <a:ea typeface="Calibri" panose="020F0502020204030204" pitchFamily="34" charset="0"/>
                <a:cs typeface="Times New Roman" panose="02020603050405020304" pitchFamily="18" charset="0"/>
              </a:rPr>
              <a:t> </a:t>
            </a:r>
            <a:r>
              <a:rPr lang="en-US" sz="1100">
                <a:effectLst/>
                <a:latin typeface="Open Sans" panose="020B0606030504020204" pitchFamily="34" charset="0"/>
                <a:ea typeface="Calibri" panose="020F0502020204030204" pitchFamily="34" charset="0"/>
                <a:cs typeface="Times New Roman" panose="02020603050405020304" pitchFamily="18" charset="0"/>
              </a:rPr>
              <a:t>tool. This gives you a framework where you can, using one of our results issues, begin mapping out potential people to work with locally.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6</a:t>
            </a:fld>
            <a:endParaRPr lang="en-US"/>
          </a:p>
        </p:txBody>
      </p:sp>
    </p:spTree>
    <p:extLst>
      <p:ext uri="{BB962C8B-B14F-4D97-AF65-F5344CB8AC3E}">
        <p14:creationId xmlns:p14="http://schemas.microsoft.com/office/powerpoint/2010/main" val="320781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With the advocacy issue of focus in the center, the mapping two essentially has 3 areas where you think about: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 issue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How are we connected to those who care about or are affected by the issue?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7</a:t>
            </a:fld>
            <a:endParaRPr lang="en-US"/>
          </a:p>
        </p:txBody>
      </p:sp>
    </p:spTree>
    <p:extLst>
      <p:ext uri="{BB962C8B-B14F-4D97-AF65-F5344CB8AC3E}">
        <p14:creationId xmlns:p14="http://schemas.microsoft.com/office/powerpoint/2010/main" val="183396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0" marR="0" lvl="0" indent="0">
              <a:lnSpc>
                <a:spcPct val="115000"/>
              </a:lnSpc>
              <a:spcBef>
                <a:spcPts val="1200"/>
              </a:spcBef>
              <a:spcAft>
                <a:spcPts val="1200"/>
              </a:spcAft>
              <a:buFont typeface="Arial" panose="020B0604020202020204" pitchFamily="34" charset="0"/>
              <a:buNone/>
            </a:pPr>
            <a:endParaRPr lang="en-US" sz="1800">
              <a:effectLst/>
              <a:latin typeface="Open Sans" panose="020B0606030504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8</a:t>
            </a:fld>
            <a:endParaRPr lang="en-US"/>
          </a:p>
        </p:txBody>
      </p:sp>
    </p:spTree>
    <p:extLst>
      <p:ext uri="{BB962C8B-B14F-4D97-AF65-F5344CB8AC3E}">
        <p14:creationId xmlns:p14="http://schemas.microsoft.com/office/powerpoint/2010/main" val="25560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 example, food insecurity  – think about how it affects your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Do you know of a specific organization which provides support for those experiencing food insecurity? Who are those most affected – children? The elderly? What organizations exist to support? If it’s children,  where are there summer food programs? Try to name them and be specific!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Who is affected by it, and how are they included in solutions to resolve 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a:p>
        </p:txBody>
      </p:sp>
    </p:spTree>
    <p:extLst>
      <p:ext uri="{BB962C8B-B14F-4D97-AF65-F5344CB8AC3E}">
        <p14:creationId xmlns:p14="http://schemas.microsoft.com/office/powerpoint/2010/main" val="26420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a:effectLst/>
                <a:latin typeface="Open Sans" panose="020B0606030504020204" pitchFamily="34" charset="0"/>
                <a:ea typeface="Calibri" panose="020F0502020204030204" pitchFamily="34" charset="0"/>
                <a:cs typeface="Times New Roman" panose="02020603050405020304" pitchFamily="18" charset="0"/>
              </a:rPr>
              <a:t> </a:t>
            </a:r>
            <a:r>
              <a:rPr lang="en-US" sz="1100" b="1">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err="1">
                <a:effectLst/>
                <a:latin typeface="Calibri" panose="020F0502020204030204" pitchFamily="34" charset="0"/>
                <a:ea typeface="Calibri" panose="020F0502020204030204" pitchFamily="34" charset="0"/>
                <a:cs typeface="Times New Roman" panose="02020603050405020304" pitchFamily="18" charset="0"/>
              </a:rPr>
              <a:t>etc</a:t>
            </a:r>
            <a:r>
              <a:rPr lang="en-US" sz="110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a:p>
        </p:txBody>
      </p:sp>
    </p:spTree>
    <p:extLst>
      <p:ext uri="{BB962C8B-B14F-4D97-AF65-F5344CB8AC3E}">
        <p14:creationId xmlns:p14="http://schemas.microsoft.com/office/powerpoint/2010/main" val="410714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3/25/2025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3/25/2025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3/25/2025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3/25/2025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3/25/2025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3/25/2025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3/25/2025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3/25/2025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3/25/2025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3/25/2025</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mailto:kbury@result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results.org/volunteers/outreach-how-tos" TargetMode="External"/><Relationship Id="rId3" Type="http://schemas.openxmlformats.org/officeDocument/2006/relationships/hyperlink" Target="https://results.org/wp-content/uploads/Inspiration-Guide-June-2024-Community-Action.pdf" TargetMode="External"/><Relationship Id="rId7" Type="http://schemas.openxmlformats.org/officeDocument/2006/relationships/hyperlink" Target="https://results.org/wp-content/uploads/Outreach-and-Partnership-Guide_updated-July-2022.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results.org/wp-content/uploads/Community-Partnership-Mapping.pdf" TargetMode="External"/><Relationship Id="rId5" Type="http://schemas.openxmlformats.org/officeDocument/2006/relationships/hyperlink" Target="https://results.org/wp-content/uploads/Action-Sheet-June-2024-Community-Action.pdf" TargetMode="External"/><Relationship Id="rId4" Type="http://schemas.openxmlformats.org/officeDocument/2006/relationships/hyperlink" Target="https://results.org/wp-content/uploads/How-To-June-2024-Community-Action.pdf" TargetMode="External"/><Relationship Id="rId9" Type="http://schemas.openxmlformats.org/officeDocument/2006/relationships/hyperlink" Target="https://results.org/wp-content/uploads/Resource-Guide-for-Planning-In-Person-Events_Final-JD-edits-March-2024.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EC6F-775D-124D-9CA4-2E1433027E4B}"/>
              </a:ext>
            </a:extLst>
          </p:cNvPr>
          <p:cNvSpPr txBox="1"/>
          <p:nvPr/>
        </p:nvSpPr>
        <p:spPr>
          <a:xfrm>
            <a:off x="0" y="3284220"/>
            <a:ext cx="9143999" cy="1200329"/>
          </a:xfrm>
          <a:prstGeom prst="rect">
            <a:avLst/>
          </a:prstGeom>
          <a:noFill/>
        </p:spPr>
        <p:txBody>
          <a:bodyPr wrap="square" lIns="91440" tIns="45720" rIns="91440" bIns="45720" rtlCol="0" anchor="t">
            <a:spAutoFit/>
          </a:bodyPr>
          <a:lstStyle/>
          <a:p>
            <a:pPr algn="ctr"/>
            <a:r>
              <a:rPr lang="en-US" sz="3600" b="1">
                <a:solidFill>
                  <a:schemeClr val="bg1"/>
                </a:solidFill>
                <a:latin typeface="Open Sans"/>
                <a:ea typeface="Open Sans"/>
                <a:cs typeface="Open Sans"/>
              </a:rPr>
              <a:t>Building Community Partnerships to End Poverty</a:t>
            </a:r>
          </a:p>
        </p:txBody>
      </p:sp>
    </p:spTree>
    <p:extLst>
      <p:ext uri="{BB962C8B-B14F-4D97-AF65-F5344CB8AC3E}">
        <p14:creationId xmlns:p14="http://schemas.microsoft.com/office/powerpoint/2010/main" val="32592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6900B05-30C6-45E4-9487-57299D51D70D}"/>
              </a:ext>
            </a:extLst>
          </p:cNvPr>
          <p:cNvSpPr/>
          <p:nvPr/>
        </p:nvSpPr>
        <p:spPr>
          <a:xfrm>
            <a:off x="2997677" y="2048379"/>
            <a:ext cx="1574323" cy="15263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E5164F78-3CB2-4CF5-8A51-9AF3BB130A70}"/>
              </a:ext>
            </a:extLst>
          </p:cNvPr>
          <p:cNvSpPr/>
          <p:nvPr/>
        </p:nvSpPr>
        <p:spPr>
          <a:xfrm>
            <a:off x="1524000" y="708248"/>
            <a:ext cx="4579939" cy="42607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34DC0C10-9237-4E32-B5E3-6EAA1DE220BD}"/>
              </a:ext>
            </a:extLst>
          </p:cNvPr>
          <p:cNvSpPr txBox="1"/>
          <p:nvPr/>
        </p:nvSpPr>
        <p:spPr>
          <a:xfrm>
            <a:off x="3000310" y="2391884"/>
            <a:ext cx="1441420" cy="830997"/>
          </a:xfrm>
          <a:prstGeom prst="rect">
            <a:avLst/>
          </a:prstGeom>
          <a:noFill/>
        </p:spPr>
        <p:txBody>
          <a:bodyPr wrap="none" rtlCol="0">
            <a:spAutoFit/>
          </a:bodyPr>
          <a:lstStyle/>
          <a:p>
            <a:pPr algn="ctr"/>
            <a:r>
              <a:rPr lang="en-US" sz="2400" b="1"/>
              <a:t>Food</a:t>
            </a:r>
            <a:br>
              <a:rPr lang="en-US" sz="2400" b="1"/>
            </a:br>
            <a:r>
              <a:rPr lang="en-US" sz="2400" b="1"/>
              <a:t>Insecurity</a:t>
            </a:r>
          </a:p>
        </p:txBody>
      </p:sp>
      <p:sp>
        <p:nvSpPr>
          <p:cNvPr id="9" name="TextBox 8">
            <a:extLst>
              <a:ext uri="{FF2B5EF4-FFF2-40B4-BE49-F238E27FC236}">
                <a16:creationId xmlns:a16="http://schemas.microsoft.com/office/drawing/2014/main" id="{D562DF9A-CEA2-4987-A541-D3592C6948D5}"/>
              </a:ext>
            </a:extLst>
          </p:cNvPr>
          <p:cNvSpPr txBox="1"/>
          <p:nvPr/>
        </p:nvSpPr>
        <p:spPr>
          <a:xfrm>
            <a:off x="4639639" y="1690111"/>
            <a:ext cx="970073" cy="400110"/>
          </a:xfrm>
          <a:prstGeom prst="rect">
            <a:avLst/>
          </a:prstGeom>
          <a:noFill/>
        </p:spPr>
        <p:txBody>
          <a:bodyPr wrap="none" rtlCol="0">
            <a:spAutoFit/>
          </a:bodyPr>
          <a:lstStyle/>
          <a:p>
            <a:pPr algn="ctr"/>
            <a:r>
              <a:rPr lang="en-US" sz="2000"/>
              <a:t>Parents</a:t>
            </a:r>
          </a:p>
        </p:txBody>
      </p:sp>
      <p:sp>
        <p:nvSpPr>
          <p:cNvPr id="10" name="TextBox 9">
            <a:extLst>
              <a:ext uri="{FF2B5EF4-FFF2-40B4-BE49-F238E27FC236}">
                <a16:creationId xmlns:a16="http://schemas.microsoft.com/office/drawing/2014/main" id="{D27AD9C6-C8BF-4792-8869-0E17E72A0836}"/>
              </a:ext>
            </a:extLst>
          </p:cNvPr>
          <p:cNvSpPr txBox="1"/>
          <p:nvPr/>
        </p:nvSpPr>
        <p:spPr>
          <a:xfrm>
            <a:off x="1753319" y="1994397"/>
            <a:ext cx="1264305" cy="400110"/>
          </a:xfrm>
          <a:prstGeom prst="rect">
            <a:avLst/>
          </a:prstGeom>
          <a:noFill/>
        </p:spPr>
        <p:txBody>
          <a:bodyPr wrap="square" rtlCol="0">
            <a:spAutoFit/>
          </a:bodyPr>
          <a:lstStyle/>
          <a:p>
            <a:pPr algn="ctr"/>
            <a:r>
              <a:rPr lang="en-US" sz="2000"/>
              <a:t>Educators</a:t>
            </a:r>
          </a:p>
        </p:txBody>
      </p:sp>
      <p:sp>
        <p:nvSpPr>
          <p:cNvPr id="11" name="TextBox 10">
            <a:extLst>
              <a:ext uri="{FF2B5EF4-FFF2-40B4-BE49-F238E27FC236}">
                <a16:creationId xmlns:a16="http://schemas.microsoft.com/office/drawing/2014/main" id="{D1A4602E-1F3D-4939-980C-A99D2A87161E}"/>
              </a:ext>
            </a:extLst>
          </p:cNvPr>
          <p:cNvSpPr txBox="1"/>
          <p:nvPr/>
        </p:nvSpPr>
        <p:spPr>
          <a:xfrm>
            <a:off x="2778597" y="3963118"/>
            <a:ext cx="2079864" cy="707886"/>
          </a:xfrm>
          <a:prstGeom prst="rect">
            <a:avLst/>
          </a:prstGeom>
          <a:noFill/>
        </p:spPr>
        <p:txBody>
          <a:bodyPr wrap="none" rtlCol="0">
            <a:spAutoFit/>
          </a:bodyPr>
          <a:lstStyle/>
          <a:p>
            <a:pPr algn="ctr"/>
            <a:r>
              <a:rPr lang="en-US" sz="2000"/>
              <a:t>Homeless Trust/</a:t>
            </a:r>
          </a:p>
          <a:p>
            <a:pPr algn="ctr"/>
            <a:r>
              <a:rPr lang="en-US" sz="2000"/>
              <a:t>Housing Authority</a:t>
            </a:r>
          </a:p>
        </p:txBody>
      </p:sp>
      <p:sp>
        <p:nvSpPr>
          <p:cNvPr id="12" name="TextBox 11">
            <a:extLst>
              <a:ext uri="{FF2B5EF4-FFF2-40B4-BE49-F238E27FC236}">
                <a16:creationId xmlns:a16="http://schemas.microsoft.com/office/drawing/2014/main" id="{EC968D5E-6938-4893-95A3-275B3F1FC492}"/>
              </a:ext>
            </a:extLst>
          </p:cNvPr>
          <p:cNvSpPr txBox="1"/>
          <p:nvPr/>
        </p:nvSpPr>
        <p:spPr>
          <a:xfrm>
            <a:off x="4441751" y="3375203"/>
            <a:ext cx="1374607" cy="400110"/>
          </a:xfrm>
          <a:prstGeom prst="rect">
            <a:avLst/>
          </a:prstGeom>
          <a:noFill/>
        </p:spPr>
        <p:txBody>
          <a:bodyPr wrap="none" rtlCol="0">
            <a:spAutoFit/>
          </a:bodyPr>
          <a:lstStyle/>
          <a:p>
            <a:pPr algn="ctr"/>
            <a:r>
              <a:rPr lang="en-US" sz="2000"/>
              <a:t>Food Banks</a:t>
            </a:r>
          </a:p>
        </p:txBody>
      </p:sp>
      <p:sp>
        <p:nvSpPr>
          <p:cNvPr id="13" name="TextBox 12">
            <a:extLst>
              <a:ext uri="{FF2B5EF4-FFF2-40B4-BE49-F238E27FC236}">
                <a16:creationId xmlns:a16="http://schemas.microsoft.com/office/drawing/2014/main" id="{8E5CA5DA-54DB-447F-B024-303FBC4B2B99}"/>
              </a:ext>
            </a:extLst>
          </p:cNvPr>
          <p:cNvSpPr txBox="1"/>
          <p:nvPr/>
        </p:nvSpPr>
        <p:spPr>
          <a:xfrm>
            <a:off x="2575744" y="1096259"/>
            <a:ext cx="2476447" cy="707886"/>
          </a:xfrm>
          <a:prstGeom prst="rect">
            <a:avLst/>
          </a:prstGeom>
          <a:noFill/>
        </p:spPr>
        <p:txBody>
          <a:bodyPr wrap="none" rtlCol="0">
            <a:spAutoFit/>
          </a:bodyPr>
          <a:lstStyle/>
          <a:p>
            <a:pPr algn="ctr"/>
            <a:r>
              <a:rPr lang="en-US" sz="2000"/>
              <a:t>Community Colleges/ </a:t>
            </a:r>
          </a:p>
          <a:p>
            <a:pPr algn="ctr"/>
            <a:r>
              <a:rPr lang="en-US" sz="2000"/>
              <a:t>Universities</a:t>
            </a:r>
          </a:p>
        </p:txBody>
      </p:sp>
      <p:sp>
        <p:nvSpPr>
          <p:cNvPr id="15" name="TextBox 14">
            <a:extLst>
              <a:ext uri="{FF2B5EF4-FFF2-40B4-BE49-F238E27FC236}">
                <a16:creationId xmlns:a16="http://schemas.microsoft.com/office/drawing/2014/main" id="{FD0384EC-EFE2-43E4-9E66-8B6903B34061}"/>
              </a:ext>
            </a:extLst>
          </p:cNvPr>
          <p:cNvSpPr txBox="1"/>
          <p:nvPr/>
        </p:nvSpPr>
        <p:spPr>
          <a:xfrm>
            <a:off x="4562493" y="2453945"/>
            <a:ext cx="1369799" cy="707886"/>
          </a:xfrm>
          <a:prstGeom prst="rect">
            <a:avLst/>
          </a:prstGeom>
          <a:noFill/>
        </p:spPr>
        <p:txBody>
          <a:bodyPr wrap="square" rtlCol="0">
            <a:spAutoFit/>
          </a:bodyPr>
          <a:lstStyle/>
          <a:p>
            <a:pPr algn="ctr"/>
            <a:r>
              <a:rPr lang="en-US" sz="2000"/>
              <a:t>Healthcare Providers</a:t>
            </a:r>
          </a:p>
        </p:txBody>
      </p:sp>
      <p:sp>
        <p:nvSpPr>
          <p:cNvPr id="3" name="TextBox 2">
            <a:extLst>
              <a:ext uri="{FF2B5EF4-FFF2-40B4-BE49-F238E27FC236}">
                <a16:creationId xmlns:a16="http://schemas.microsoft.com/office/drawing/2014/main" id="{3D0EB49B-2C9E-88EB-6F6E-9D068805D9B4}"/>
              </a:ext>
            </a:extLst>
          </p:cNvPr>
          <p:cNvSpPr txBox="1"/>
          <p:nvPr/>
        </p:nvSpPr>
        <p:spPr>
          <a:xfrm>
            <a:off x="1655446" y="2670981"/>
            <a:ext cx="1460049" cy="1015663"/>
          </a:xfrm>
          <a:prstGeom prst="rect">
            <a:avLst/>
          </a:prstGeom>
          <a:noFill/>
        </p:spPr>
        <p:txBody>
          <a:bodyPr wrap="square" rtlCol="0">
            <a:spAutoFit/>
          </a:bodyPr>
          <a:lstStyle/>
          <a:p>
            <a:pPr algn="ctr"/>
            <a:r>
              <a:rPr lang="en-US" sz="2000"/>
              <a:t>Child Services Agencies</a:t>
            </a:r>
          </a:p>
        </p:txBody>
      </p:sp>
    </p:spTree>
    <p:extLst>
      <p:ext uri="{BB962C8B-B14F-4D97-AF65-F5344CB8AC3E}">
        <p14:creationId xmlns:p14="http://schemas.microsoft.com/office/powerpoint/2010/main" val="192149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5EFE974-58CB-4681-80DD-3C1CDC9D0F44}"/>
              </a:ext>
            </a:extLst>
          </p:cNvPr>
          <p:cNvSpPr/>
          <p:nvPr/>
        </p:nvSpPr>
        <p:spPr>
          <a:xfrm>
            <a:off x="2997677" y="1857879"/>
            <a:ext cx="1574323" cy="15263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44D51C08-2A2C-40E2-89BF-BE27926DF80D}"/>
              </a:ext>
            </a:extLst>
          </p:cNvPr>
          <p:cNvSpPr/>
          <p:nvPr/>
        </p:nvSpPr>
        <p:spPr>
          <a:xfrm>
            <a:off x="1911350" y="866026"/>
            <a:ext cx="3911599" cy="36052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FC526749-CB21-4F13-B3D6-72AD61A6EC73}"/>
              </a:ext>
            </a:extLst>
          </p:cNvPr>
          <p:cNvSpPr txBox="1"/>
          <p:nvPr/>
        </p:nvSpPr>
        <p:spPr>
          <a:xfrm>
            <a:off x="2994786" y="2160613"/>
            <a:ext cx="1441420" cy="830997"/>
          </a:xfrm>
          <a:prstGeom prst="rect">
            <a:avLst/>
          </a:prstGeom>
          <a:noFill/>
        </p:spPr>
        <p:txBody>
          <a:bodyPr wrap="none" rtlCol="0">
            <a:spAutoFit/>
          </a:bodyPr>
          <a:lstStyle/>
          <a:p>
            <a:pPr algn="ctr"/>
            <a:r>
              <a:rPr lang="en-US" sz="2400" b="1"/>
              <a:t>Food</a:t>
            </a:r>
            <a:br>
              <a:rPr lang="en-US" sz="2400" b="1"/>
            </a:br>
            <a:r>
              <a:rPr lang="en-US" sz="2400" b="1"/>
              <a:t>Insecurity</a:t>
            </a:r>
          </a:p>
        </p:txBody>
      </p:sp>
      <p:sp>
        <p:nvSpPr>
          <p:cNvPr id="10" name="TextBox 9">
            <a:extLst>
              <a:ext uri="{FF2B5EF4-FFF2-40B4-BE49-F238E27FC236}">
                <a16:creationId xmlns:a16="http://schemas.microsoft.com/office/drawing/2014/main" id="{FEB11854-81B0-4B75-B74D-526F66397077}"/>
              </a:ext>
            </a:extLst>
          </p:cNvPr>
          <p:cNvSpPr txBox="1"/>
          <p:nvPr/>
        </p:nvSpPr>
        <p:spPr>
          <a:xfrm>
            <a:off x="2049313" y="1726100"/>
            <a:ext cx="1264305" cy="646331"/>
          </a:xfrm>
          <a:prstGeom prst="rect">
            <a:avLst/>
          </a:prstGeom>
          <a:noFill/>
        </p:spPr>
        <p:txBody>
          <a:bodyPr wrap="square" rtlCol="0">
            <a:spAutoFit/>
          </a:bodyPr>
          <a:lstStyle/>
          <a:p>
            <a:pPr algn="ctr"/>
            <a:r>
              <a:rPr lang="en-US"/>
              <a:t>Alabama Arise</a:t>
            </a:r>
          </a:p>
        </p:txBody>
      </p:sp>
      <p:sp>
        <p:nvSpPr>
          <p:cNvPr id="11" name="TextBox 10">
            <a:extLst>
              <a:ext uri="{FF2B5EF4-FFF2-40B4-BE49-F238E27FC236}">
                <a16:creationId xmlns:a16="http://schemas.microsoft.com/office/drawing/2014/main" id="{2BACB159-6103-496D-8FA6-F50B8743ECD4}"/>
              </a:ext>
            </a:extLst>
          </p:cNvPr>
          <p:cNvSpPr txBox="1"/>
          <p:nvPr/>
        </p:nvSpPr>
        <p:spPr>
          <a:xfrm>
            <a:off x="2896383" y="3582094"/>
            <a:ext cx="2035045" cy="646331"/>
          </a:xfrm>
          <a:prstGeom prst="rect">
            <a:avLst/>
          </a:prstGeom>
          <a:noFill/>
        </p:spPr>
        <p:txBody>
          <a:bodyPr wrap="none" rtlCol="0">
            <a:spAutoFit/>
          </a:bodyPr>
          <a:lstStyle/>
          <a:p>
            <a:pPr algn="ctr"/>
            <a:r>
              <a:rPr lang="en-US"/>
              <a:t>Voices for</a:t>
            </a:r>
            <a:br>
              <a:rPr lang="en-US"/>
            </a:br>
            <a:r>
              <a:rPr lang="en-US"/>
              <a:t> Alabama’s Children</a:t>
            </a:r>
          </a:p>
        </p:txBody>
      </p:sp>
      <p:sp>
        <p:nvSpPr>
          <p:cNvPr id="12" name="TextBox 11">
            <a:extLst>
              <a:ext uri="{FF2B5EF4-FFF2-40B4-BE49-F238E27FC236}">
                <a16:creationId xmlns:a16="http://schemas.microsoft.com/office/drawing/2014/main" id="{020F5FB3-E250-49E1-BFAA-B5FD16FCE7FE}"/>
              </a:ext>
            </a:extLst>
          </p:cNvPr>
          <p:cNvSpPr txBox="1"/>
          <p:nvPr/>
        </p:nvSpPr>
        <p:spPr>
          <a:xfrm>
            <a:off x="4399264" y="3046293"/>
            <a:ext cx="1259063" cy="584775"/>
          </a:xfrm>
          <a:prstGeom prst="rect">
            <a:avLst/>
          </a:prstGeom>
          <a:noFill/>
        </p:spPr>
        <p:txBody>
          <a:bodyPr wrap="none" rtlCol="0">
            <a:spAutoFit/>
          </a:bodyPr>
          <a:lstStyle/>
          <a:p>
            <a:pPr algn="ctr"/>
            <a:r>
              <a:rPr lang="en-US" sz="1600"/>
              <a:t>Hunger Free </a:t>
            </a:r>
          </a:p>
          <a:p>
            <a:pPr algn="ctr"/>
            <a:r>
              <a:rPr lang="en-US" sz="1600"/>
              <a:t>Alabama</a:t>
            </a:r>
          </a:p>
        </p:txBody>
      </p:sp>
      <p:sp>
        <p:nvSpPr>
          <p:cNvPr id="13" name="TextBox 12">
            <a:extLst>
              <a:ext uri="{FF2B5EF4-FFF2-40B4-BE49-F238E27FC236}">
                <a16:creationId xmlns:a16="http://schemas.microsoft.com/office/drawing/2014/main" id="{4D08142F-3B45-4C13-9585-65A94AF14416}"/>
              </a:ext>
            </a:extLst>
          </p:cNvPr>
          <p:cNvSpPr txBox="1"/>
          <p:nvPr/>
        </p:nvSpPr>
        <p:spPr>
          <a:xfrm>
            <a:off x="2672949" y="1181396"/>
            <a:ext cx="2330680" cy="584775"/>
          </a:xfrm>
          <a:prstGeom prst="rect">
            <a:avLst/>
          </a:prstGeom>
          <a:noFill/>
        </p:spPr>
        <p:txBody>
          <a:bodyPr wrap="square" rtlCol="0">
            <a:spAutoFit/>
          </a:bodyPr>
          <a:lstStyle/>
          <a:p>
            <a:pPr algn="ctr"/>
            <a:r>
              <a:rPr lang="en-US" sz="1600"/>
              <a:t>Unitarian Universalist Church of Birmingham</a:t>
            </a:r>
          </a:p>
        </p:txBody>
      </p:sp>
      <p:sp>
        <p:nvSpPr>
          <p:cNvPr id="15" name="TextBox 14">
            <a:extLst>
              <a:ext uri="{FF2B5EF4-FFF2-40B4-BE49-F238E27FC236}">
                <a16:creationId xmlns:a16="http://schemas.microsoft.com/office/drawing/2014/main" id="{8D8EEF73-580D-443E-BBE2-6995D5C9CD1E}"/>
              </a:ext>
            </a:extLst>
          </p:cNvPr>
          <p:cNvSpPr txBox="1"/>
          <p:nvPr/>
        </p:nvSpPr>
        <p:spPr>
          <a:xfrm>
            <a:off x="4528077" y="1863159"/>
            <a:ext cx="1162802" cy="738664"/>
          </a:xfrm>
          <a:prstGeom prst="rect">
            <a:avLst/>
          </a:prstGeom>
          <a:noFill/>
        </p:spPr>
        <p:txBody>
          <a:bodyPr wrap="square" rtlCol="0">
            <a:spAutoFit/>
          </a:bodyPr>
          <a:lstStyle/>
          <a:p>
            <a:pPr algn="ctr"/>
            <a:r>
              <a:rPr lang="en-US" sz="1400"/>
              <a:t>Grace Klein Community</a:t>
            </a:r>
          </a:p>
          <a:p>
            <a:pPr algn="ctr"/>
            <a:r>
              <a:rPr lang="en-US" sz="1400"/>
              <a:t>(Food Banks)</a:t>
            </a:r>
          </a:p>
        </p:txBody>
      </p:sp>
      <p:sp>
        <p:nvSpPr>
          <p:cNvPr id="16" name="Oval 15">
            <a:extLst>
              <a:ext uri="{FF2B5EF4-FFF2-40B4-BE49-F238E27FC236}">
                <a16:creationId xmlns:a16="http://schemas.microsoft.com/office/drawing/2014/main" id="{F3CDF297-ACC0-483A-AE26-7F92E45EF831}"/>
              </a:ext>
            </a:extLst>
          </p:cNvPr>
          <p:cNvSpPr/>
          <p:nvPr/>
        </p:nvSpPr>
        <p:spPr>
          <a:xfrm>
            <a:off x="1346200" y="206538"/>
            <a:ext cx="5044140" cy="48529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2322D842-7E68-6BAE-FE0E-F47D6F3B61D5}"/>
              </a:ext>
            </a:extLst>
          </p:cNvPr>
          <p:cNvSpPr txBox="1"/>
          <p:nvPr/>
        </p:nvSpPr>
        <p:spPr>
          <a:xfrm>
            <a:off x="4855985" y="2633026"/>
            <a:ext cx="585160" cy="369332"/>
          </a:xfrm>
          <a:prstGeom prst="rect">
            <a:avLst/>
          </a:prstGeom>
          <a:noFill/>
        </p:spPr>
        <p:txBody>
          <a:bodyPr wrap="none" rtlCol="0">
            <a:spAutoFit/>
          </a:bodyPr>
          <a:lstStyle/>
          <a:p>
            <a:pPr algn="ctr"/>
            <a:r>
              <a:rPr lang="en-US"/>
              <a:t>UAB</a:t>
            </a:r>
          </a:p>
        </p:txBody>
      </p:sp>
      <p:sp>
        <p:nvSpPr>
          <p:cNvPr id="18" name="TextBox 17">
            <a:extLst>
              <a:ext uri="{FF2B5EF4-FFF2-40B4-BE49-F238E27FC236}">
                <a16:creationId xmlns:a16="http://schemas.microsoft.com/office/drawing/2014/main" id="{81640A5F-4BAF-7C21-17C9-DD69AE62218C}"/>
              </a:ext>
            </a:extLst>
          </p:cNvPr>
          <p:cNvSpPr txBox="1"/>
          <p:nvPr/>
        </p:nvSpPr>
        <p:spPr>
          <a:xfrm>
            <a:off x="2024654" y="2578442"/>
            <a:ext cx="1231156" cy="1200329"/>
          </a:xfrm>
          <a:prstGeom prst="rect">
            <a:avLst/>
          </a:prstGeom>
          <a:noFill/>
        </p:spPr>
        <p:txBody>
          <a:bodyPr wrap="square">
            <a:spAutoFit/>
          </a:bodyPr>
          <a:lstStyle/>
          <a:p>
            <a:pPr algn="ctr"/>
            <a:r>
              <a:rPr lang="en-US" sz="1800"/>
              <a:t>Jones Valley Teaching Farm</a:t>
            </a:r>
          </a:p>
        </p:txBody>
      </p:sp>
    </p:spTree>
    <p:extLst>
      <p:ext uri="{BB962C8B-B14F-4D97-AF65-F5344CB8AC3E}">
        <p14:creationId xmlns:p14="http://schemas.microsoft.com/office/powerpoint/2010/main" val="85593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90C3E-C682-46E6-BFF7-B55A66C580F8}"/>
              </a:ext>
            </a:extLst>
          </p:cNvPr>
          <p:cNvSpPr txBox="1"/>
          <p:nvPr/>
        </p:nvSpPr>
        <p:spPr>
          <a:xfrm>
            <a:off x="538219" y="1680339"/>
            <a:ext cx="3036322" cy="461665"/>
          </a:xfrm>
          <a:prstGeom prst="rect">
            <a:avLst/>
          </a:prstGeom>
          <a:noFill/>
        </p:spPr>
        <p:txBody>
          <a:bodyPr wrap="square" rtlCol="0">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Work connections?</a:t>
            </a:r>
          </a:p>
        </p:txBody>
      </p:sp>
      <p:sp>
        <p:nvSpPr>
          <p:cNvPr id="4" name="TextBox 3">
            <a:extLst>
              <a:ext uri="{FF2B5EF4-FFF2-40B4-BE49-F238E27FC236}">
                <a16:creationId xmlns:a16="http://schemas.microsoft.com/office/drawing/2014/main" id="{28370B04-923E-4883-AC57-FF4D7D316D11}"/>
              </a:ext>
            </a:extLst>
          </p:cNvPr>
          <p:cNvSpPr txBox="1"/>
          <p:nvPr/>
        </p:nvSpPr>
        <p:spPr>
          <a:xfrm>
            <a:off x="316523" y="341354"/>
            <a:ext cx="7981950" cy="954107"/>
          </a:xfrm>
          <a:prstGeom prst="rect">
            <a:avLst/>
          </a:prstGeom>
          <a:noFill/>
        </p:spPr>
        <p:txBody>
          <a:bodyPr wrap="square" lIns="91440" tIns="45720" rIns="91440" bIns="45720" rtlCol="0" anchor="t">
            <a:spAutoFit/>
          </a:bodyPr>
          <a:lstStyle/>
          <a:p>
            <a:pPr algn="ctr"/>
            <a:r>
              <a:rPr lang="en-US" sz="2800" b="1">
                <a:latin typeface="Open Sans"/>
                <a:ea typeface="Open Sans"/>
                <a:cs typeface="Open Sans"/>
              </a:rPr>
              <a:t>Six Degrees of Separation:</a:t>
            </a:r>
            <a:br>
              <a:rPr lang="en-US" sz="2800" b="1">
                <a:latin typeface="Open Sans"/>
                <a:ea typeface="Open Sans"/>
                <a:cs typeface="Open Sans"/>
              </a:rPr>
            </a:br>
            <a:r>
              <a:rPr lang="en-US" sz="2800" b="1">
                <a:latin typeface="Open Sans"/>
                <a:ea typeface="Open Sans"/>
                <a:cs typeface="Open Sans"/>
              </a:rPr>
              <a:t>How are we connected….?</a:t>
            </a:r>
          </a:p>
        </p:txBody>
      </p:sp>
      <p:sp>
        <p:nvSpPr>
          <p:cNvPr id="5" name="TextBox 4">
            <a:extLst>
              <a:ext uri="{FF2B5EF4-FFF2-40B4-BE49-F238E27FC236}">
                <a16:creationId xmlns:a16="http://schemas.microsoft.com/office/drawing/2014/main" id="{1254A372-B296-4119-B9EF-F40382E38623}"/>
              </a:ext>
            </a:extLst>
          </p:cNvPr>
          <p:cNvSpPr txBox="1"/>
          <p:nvPr/>
        </p:nvSpPr>
        <p:spPr>
          <a:xfrm>
            <a:off x="708340" y="2475228"/>
            <a:ext cx="3557022" cy="830997"/>
          </a:xfrm>
          <a:prstGeom prst="rect">
            <a:avLst/>
          </a:prstGeom>
          <a:noFill/>
        </p:spPr>
        <p:txBody>
          <a:bodyPr wrap="square" rtlCol="0">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Connections in your faith community?</a:t>
            </a:r>
          </a:p>
        </p:txBody>
      </p:sp>
      <p:sp>
        <p:nvSpPr>
          <p:cNvPr id="6" name="TextBox 5">
            <a:extLst>
              <a:ext uri="{FF2B5EF4-FFF2-40B4-BE49-F238E27FC236}">
                <a16:creationId xmlns:a16="http://schemas.microsoft.com/office/drawing/2014/main" id="{5A96657E-BF21-4C0D-A394-1FAD6586AAE5}"/>
              </a:ext>
            </a:extLst>
          </p:cNvPr>
          <p:cNvSpPr txBox="1"/>
          <p:nvPr/>
        </p:nvSpPr>
        <p:spPr>
          <a:xfrm>
            <a:off x="4425440" y="1644231"/>
            <a:ext cx="3036322" cy="830997"/>
          </a:xfrm>
          <a:prstGeom prst="rect">
            <a:avLst/>
          </a:prstGeom>
          <a:noFill/>
        </p:spPr>
        <p:txBody>
          <a:bodyPr wrap="square" rtlCol="0">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Neighborhood connections?</a:t>
            </a:r>
          </a:p>
        </p:txBody>
      </p:sp>
      <p:sp>
        <p:nvSpPr>
          <p:cNvPr id="10" name="TextBox 9">
            <a:extLst>
              <a:ext uri="{FF2B5EF4-FFF2-40B4-BE49-F238E27FC236}">
                <a16:creationId xmlns:a16="http://schemas.microsoft.com/office/drawing/2014/main" id="{33575B9F-0B7C-4BC0-8776-FE6CF563AFF9}"/>
              </a:ext>
            </a:extLst>
          </p:cNvPr>
          <p:cNvSpPr txBox="1"/>
          <p:nvPr/>
        </p:nvSpPr>
        <p:spPr>
          <a:xfrm>
            <a:off x="4270121" y="2591685"/>
            <a:ext cx="3346959" cy="830997"/>
          </a:xfrm>
          <a:prstGeom prst="rect">
            <a:avLst/>
          </a:prstGeom>
          <a:noFill/>
        </p:spPr>
        <p:txBody>
          <a:bodyPr wrap="square" rtlCol="0">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Other volunteer or social organizations?</a:t>
            </a:r>
          </a:p>
        </p:txBody>
      </p:sp>
    </p:spTree>
    <p:extLst>
      <p:ext uri="{BB962C8B-B14F-4D97-AF65-F5344CB8AC3E}">
        <p14:creationId xmlns:p14="http://schemas.microsoft.com/office/powerpoint/2010/main" val="50180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1F04C-8B38-EAC5-6E30-FC27DC3B68F8}"/>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66AEE7AB-7ECF-0BAC-19BF-01E8189C9FFF}"/>
              </a:ext>
            </a:extLst>
          </p:cNvPr>
          <p:cNvSpPr/>
          <p:nvPr/>
        </p:nvSpPr>
        <p:spPr>
          <a:xfrm>
            <a:off x="2997677" y="1857879"/>
            <a:ext cx="1574323" cy="15263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B5441D41-70D7-5F12-2CE3-E72922A1F512}"/>
              </a:ext>
            </a:extLst>
          </p:cNvPr>
          <p:cNvSpPr/>
          <p:nvPr/>
        </p:nvSpPr>
        <p:spPr>
          <a:xfrm>
            <a:off x="1911350" y="866026"/>
            <a:ext cx="3911599" cy="36052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25C60309-0964-92B1-8EB6-7A735E63EBAC}"/>
              </a:ext>
            </a:extLst>
          </p:cNvPr>
          <p:cNvSpPr txBox="1"/>
          <p:nvPr/>
        </p:nvSpPr>
        <p:spPr>
          <a:xfrm>
            <a:off x="3102908" y="2152890"/>
            <a:ext cx="1441420" cy="830997"/>
          </a:xfrm>
          <a:prstGeom prst="rect">
            <a:avLst/>
          </a:prstGeom>
          <a:noFill/>
        </p:spPr>
        <p:txBody>
          <a:bodyPr wrap="none" rtlCol="0">
            <a:spAutoFit/>
          </a:bodyPr>
          <a:lstStyle/>
          <a:p>
            <a:pPr algn="ctr"/>
            <a:r>
              <a:rPr lang="en-US" sz="2400" b="1"/>
              <a:t>Food</a:t>
            </a:r>
            <a:br>
              <a:rPr lang="en-US" sz="2400" b="1"/>
            </a:br>
            <a:r>
              <a:rPr lang="en-US" sz="2400" b="1"/>
              <a:t>Insecurity</a:t>
            </a:r>
          </a:p>
        </p:txBody>
      </p:sp>
      <p:sp>
        <p:nvSpPr>
          <p:cNvPr id="10" name="TextBox 9">
            <a:extLst>
              <a:ext uri="{FF2B5EF4-FFF2-40B4-BE49-F238E27FC236}">
                <a16:creationId xmlns:a16="http://schemas.microsoft.com/office/drawing/2014/main" id="{C828F4F0-D3F7-36D4-6A8C-C0557C69B7C2}"/>
              </a:ext>
            </a:extLst>
          </p:cNvPr>
          <p:cNvSpPr txBox="1"/>
          <p:nvPr/>
        </p:nvSpPr>
        <p:spPr>
          <a:xfrm>
            <a:off x="2049313" y="1726100"/>
            <a:ext cx="1264305" cy="646331"/>
          </a:xfrm>
          <a:prstGeom prst="rect">
            <a:avLst/>
          </a:prstGeom>
          <a:noFill/>
        </p:spPr>
        <p:txBody>
          <a:bodyPr wrap="square" rtlCol="0">
            <a:spAutoFit/>
          </a:bodyPr>
          <a:lstStyle/>
          <a:p>
            <a:pPr algn="ctr"/>
            <a:r>
              <a:rPr lang="en-US"/>
              <a:t>Alabama Arise</a:t>
            </a:r>
          </a:p>
        </p:txBody>
      </p:sp>
      <p:sp>
        <p:nvSpPr>
          <p:cNvPr id="11" name="TextBox 10">
            <a:extLst>
              <a:ext uri="{FF2B5EF4-FFF2-40B4-BE49-F238E27FC236}">
                <a16:creationId xmlns:a16="http://schemas.microsoft.com/office/drawing/2014/main" id="{5C66ECA7-F0B6-76A6-D8CE-4DC46CD68ECF}"/>
              </a:ext>
            </a:extLst>
          </p:cNvPr>
          <p:cNvSpPr txBox="1"/>
          <p:nvPr/>
        </p:nvSpPr>
        <p:spPr>
          <a:xfrm>
            <a:off x="2765092" y="3582094"/>
            <a:ext cx="2035045" cy="646331"/>
          </a:xfrm>
          <a:prstGeom prst="rect">
            <a:avLst/>
          </a:prstGeom>
          <a:noFill/>
        </p:spPr>
        <p:txBody>
          <a:bodyPr wrap="none" rtlCol="0">
            <a:spAutoFit/>
          </a:bodyPr>
          <a:lstStyle/>
          <a:p>
            <a:pPr algn="ctr"/>
            <a:r>
              <a:rPr lang="en-US"/>
              <a:t>Voices for</a:t>
            </a:r>
            <a:br>
              <a:rPr lang="en-US"/>
            </a:br>
            <a:r>
              <a:rPr lang="en-US"/>
              <a:t> Alabama’s Children</a:t>
            </a:r>
          </a:p>
        </p:txBody>
      </p:sp>
      <p:sp>
        <p:nvSpPr>
          <p:cNvPr id="12" name="TextBox 11">
            <a:extLst>
              <a:ext uri="{FF2B5EF4-FFF2-40B4-BE49-F238E27FC236}">
                <a16:creationId xmlns:a16="http://schemas.microsoft.com/office/drawing/2014/main" id="{54AADFF1-11CB-C160-24E8-C41C1B0F8235}"/>
              </a:ext>
            </a:extLst>
          </p:cNvPr>
          <p:cNvSpPr txBox="1"/>
          <p:nvPr/>
        </p:nvSpPr>
        <p:spPr>
          <a:xfrm>
            <a:off x="4314311" y="3084908"/>
            <a:ext cx="1259063" cy="584775"/>
          </a:xfrm>
          <a:prstGeom prst="rect">
            <a:avLst/>
          </a:prstGeom>
          <a:noFill/>
        </p:spPr>
        <p:txBody>
          <a:bodyPr wrap="none" rtlCol="0">
            <a:spAutoFit/>
          </a:bodyPr>
          <a:lstStyle/>
          <a:p>
            <a:pPr algn="ctr"/>
            <a:r>
              <a:rPr lang="en-US" sz="1600"/>
              <a:t>Hunger Free </a:t>
            </a:r>
          </a:p>
          <a:p>
            <a:pPr algn="ctr"/>
            <a:r>
              <a:rPr lang="en-US" sz="1600"/>
              <a:t>Alabama</a:t>
            </a:r>
          </a:p>
        </p:txBody>
      </p:sp>
      <p:sp>
        <p:nvSpPr>
          <p:cNvPr id="13" name="TextBox 12">
            <a:extLst>
              <a:ext uri="{FF2B5EF4-FFF2-40B4-BE49-F238E27FC236}">
                <a16:creationId xmlns:a16="http://schemas.microsoft.com/office/drawing/2014/main" id="{88D13545-9AEE-DD1E-2289-ECD281719BCB}"/>
              </a:ext>
            </a:extLst>
          </p:cNvPr>
          <p:cNvSpPr txBox="1"/>
          <p:nvPr/>
        </p:nvSpPr>
        <p:spPr>
          <a:xfrm>
            <a:off x="2672949" y="1181396"/>
            <a:ext cx="2330680" cy="584775"/>
          </a:xfrm>
          <a:prstGeom prst="rect">
            <a:avLst/>
          </a:prstGeom>
          <a:noFill/>
        </p:spPr>
        <p:txBody>
          <a:bodyPr wrap="square" rtlCol="0">
            <a:spAutoFit/>
          </a:bodyPr>
          <a:lstStyle/>
          <a:p>
            <a:pPr algn="ctr"/>
            <a:r>
              <a:rPr lang="en-US" sz="1600"/>
              <a:t>Unitarian Universalist Church of Birmingham</a:t>
            </a:r>
          </a:p>
        </p:txBody>
      </p:sp>
      <p:sp>
        <p:nvSpPr>
          <p:cNvPr id="15" name="TextBox 14">
            <a:extLst>
              <a:ext uri="{FF2B5EF4-FFF2-40B4-BE49-F238E27FC236}">
                <a16:creationId xmlns:a16="http://schemas.microsoft.com/office/drawing/2014/main" id="{B8E6EE63-70DA-D9E3-0385-41A36F055FE2}"/>
              </a:ext>
            </a:extLst>
          </p:cNvPr>
          <p:cNvSpPr txBox="1"/>
          <p:nvPr/>
        </p:nvSpPr>
        <p:spPr>
          <a:xfrm>
            <a:off x="4535800" y="1770483"/>
            <a:ext cx="1162802" cy="738664"/>
          </a:xfrm>
          <a:prstGeom prst="rect">
            <a:avLst/>
          </a:prstGeom>
          <a:noFill/>
        </p:spPr>
        <p:txBody>
          <a:bodyPr wrap="square" lIns="91440" tIns="45720" rIns="91440" bIns="45720" rtlCol="0" anchor="t">
            <a:spAutoFit/>
          </a:bodyPr>
          <a:lstStyle/>
          <a:p>
            <a:pPr algn="ctr"/>
            <a:r>
              <a:rPr lang="en-US" sz="1400"/>
              <a:t>Grace Klein Community</a:t>
            </a:r>
          </a:p>
          <a:p>
            <a:pPr algn="ctr"/>
            <a:r>
              <a:rPr lang="en-US" sz="1400"/>
              <a:t>(Food Bank)</a:t>
            </a:r>
            <a:endParaRPr lang="en-US" sz="1400">
              <a:ea typeface="Calibri"/>
              <a:cs typeface="Calibri"/>
            </a:endParaRPr>
          </a:p>
        </p:txBody>
      </p:sp>
      <p:sp>
        <p:nvSpPr>
          <p:cNvPr id="16" name="Oval 15">
            <a:extLst>
              <a:ext uri="{FF2B5EF4-FFF2-40B4-BE49-F238E27FC236}">
                <a16:creationId xmlns:a16="http://schemas.microsoft.com/office/drawing/2014/main" id="{A25F63E1-AC62-DBB3-D388-3C13F5E15522}"/>
              </a:ext>
            </a:extLst>
          </p:cNvPr>
          <p:cNvSpPr/>
          <p:nvPr/>
        </p:nvSpPr>
        <p:spPr>
          <a:xfrm>
            <a:off x="1346200" y="206538"/>
            <a:ext cx="5044140" cy="48529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5F4781C-B437-6C2D-1A7B-C18BA5D4AA3C}"/>
              </a:ext>
            </a:extLst>
          </p:cNvPr>
          <p:cNvSpPr txBox="1"/>
          <p:nvPr/>
        </p:nvSpPr>
        <p:spPr>
          <a:xfrm>
            <a:off x="4855985" y="2633026"/>
            <a:ext cx="585160" cy="369332"/>
          </a:xfrm>
          <a:prstGeom prst="rect">
            <a:avLst/>
          </a:prstGeom>
          <a:noFill/>
        </p:spPr>
        <p:txBody>
          <a:bodyPr wrap="none" rtlCol="0">
            <a:spAutoFit/>
          </a:bodyPr>
          <a:lstStyle/>
          <a:p>
            <a:pPr algn="ctr"/>
            <a:r>
              <a:rPr lang="en-US"/>
              <a:t>UAB</a:t>
            </a:r>
          </a:p>
        </p:txBody>
      </p:sp>
      <p:sp>
        <p:nvSpPr>
          <p:cNvPr id="18" name="TextBox 17">
            <a:extLst>
              <a:ext uri="{FF2B5EF4-FFF2-40B4-BE49-F238E27FC236}">
                <a16:creationId xmlns:a16="http://schemas.microsoft.com/office/drawing/2014/main" id="{EEE12C34-A46C-C16C-95E4-242EC3095F19}"/>
              </a:ext>
            </a:extLst>
          </p:cNvPr>
          <p:cNvSpPr txBox="1"/>
          <p:nvPr/>
        </p:nvSpPr>
        <p:spPr>
          <a:xfrm>
            <a:off x="2024654" y="2578442"/>
            <a:ext cx="1231156" cy="1200329"/>
          </a:xfrm>
          <a:prstGeom prst="rect">
            <a:avLst/>
          </a:prstGeom>
          <a:noFill/>
        </p:spPr>
        <p:txBody>
          <a:bodyPr wrap="square">
            <a:spAutoFit/>
          </a:bodyPr>
          <a:lstStyle/>
          <a:p>
            <a:pPr algn="ctr"/>
            <a:r>
              <a:rPr lang="en-US" sz="1800"/>
              <a:t>Jones Valley Teaching Farm</a:t>
            </a:r>
          </a:p>
        </p:txBody>
      </p:sp>
      <p:cxnSp>
        <p:nvCxnSpPr>
          <p:cNvPr id="4" name="Straight Arrow Connector 3">
            <a:extLst>
              <a:ext uri="{FF2B5EF4-FFF2-40B4-BE49-F238E27FC236}">
                <a16:creationId xmlns:a16="http://schemas.microsoft.com/office/drawing/2014/main" id="{7EEB0117-3C91-3ED2-AB79-7F567300FD73}"/>
              </a:ext>
            </a:extLst>
          </p:cNvPr>
          <p:cNvCxnSpPr>
            <a:cxnSpLocks/>
          </p:cNvCxnSpPr>
          <p:nvPr/>
        </p:nvCxnSpPr>
        <p:spPr>
          <a:xfrm flipH="1">
            <a:off x="5633784" y="1208110"/>
            <a:ext cx="1027368" cy="9306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AFFE145A-AA24-3A58-CE4F-05E7B8DD05B4}"/>
              </a:ext>
            </a:extLst>
          </p:cNvPr>
          <p:cNvSpPr txBox="1"/>
          <p:nvPr/>
        </p:nvSpPr>
        <p:spPr>
          <a:xfrm>
            <a:off x="149606" y="3566705"/>
            <a:ext cx="1439184" cy="1323439"/>
          </a:xfrm>
          <a:prstGeom prst="rect">
            <a:avLst/>
          </a:prstGeom>
          <a:noFill/>
        </p:spPr>
        <p:txBody>
          <a:bodyPr wrap="square" rtlCol="0">
            <a:spAutoFit/>
          </a:bodyPr>
          <a:lstStyle/>
          <a:p>
            <a:pPr algn="ctr"/>
            <a:r>
              <a:rPr lang="en-US" sz="1600"/>
              <a:t>Group member read about their work in an article</a:t>
            </a:r>
          </a:p>
        </p:txBody>
      </p:sp>
      <p:sp>
        <p:nvSpPr>
          <p:cNvPr id="14" name="TextBox 13">
            <a:extLst>
              <a:ext uri="{FF2B5EF4-FFF2-40B4-BE49-F238E27FC236}">
                <a16:creationId xmlns:a16="http://schemas.microsoft.com/office/drawing/2014/main" id="{E1DF9791-614A-2746-BBB6-82003E1342AC}"/>
              </a:ext>
            </a:extLst>
          </p:cNvPr>
          <p:cNvSpPr txBox="1"/>
          <p:nvPr/>
        </p:nvSpPr>
        <p:spPr>
          <a:xfrm>
            <a:off x="5932949" y="347280"/>
            <a:ext cx="1917426" cy="830997"/>
          </a:xfrm>
          <a:prstGeom prst="rect">
            <a:avLst/>
          </a:prstGeom>
          <a:noFill/>
        </p:spPr>
        <p:txBody>
          <a:bodyPr wrap="square" lIns="91440" tIns="45720" rIns="91440" bIns="45720" rtlCol="0" anchor="t">
            <a:spAutoFit/>
          </a:bodyPr>
          <a:lstStyle/>
          <a:p>
            <a:pPr algn="ctr"/>
            <a:r>
              <a:rPr lang="en-US" sz="1600"/>
              <a:t>Group member has</a:t>
            </a:r>
            <a:br>
              <a:rPr lang="en-US" sz="1600"/>
            </a:br>
            <a:r>
              <a:rPr lang="en-US" sz="1600"/>
              <a:t>volunteered at this food bank</a:t>
            </a:r>
          </a:p>
        </p:txBody>
      </p:sp>
      <p:cxnSp>
        <p:nvCxnSpPr>
          <p:cNvPr id="19" name="Straight Arrow Connector 18">
            <a:extLst>
              <a:ext uri="{FF2B5EF4-FFF2-40B4-BE49-F238E27FC236}">
                <a16:creationId xmlns:a16="http://schemas.microsoft.com/office/drawing/2014/main" id="{24298BAA-9B78-11B1-B1CD-10B8DE1C8692}"/>
              </a:ext>
            </a:extLst>
          </p:cNvPr>
          <p:cNvCxnSpPr>
            <a:cxnSpLocks/>
            <a:stCxn id="7" idx="3"/>
          </p:cNvCxnSpPr>
          <p:nvPr/>
        </p:nvCxnSpPr>
        <p:spPr>
          <a:xfrm flipV="1">
            <a:off x="1588790" y="3500546"/>
            <a:ext cx="700758" cy="7278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A1845D37-9F3B-2DBE-98FC-B59A6E540CB1}"/>
              </a:ext>
            </a:extLst>
          </p:cNvPr>
          <p:cNvSpPr txBox="1"/>
          <p:nvPr/>
        </p:nvSpPr>
        <p:spPr>
          <a:xfrm>
            <a:off x="0" y="330956"/>
            <a:ext cx="1917426" cy="830997"/>
          </a:xfrm>
          <a:prstGeom prst="rect">
            <a:avLst/>
          </a:prstGeom>
          <a:noFill/>
        </p:spPr>
        <p:txBody>
          <a:bodyPr wrap="square" rtlCol="0">
            <a:spAutoFit/>
          </a:bodyPr>
          <a:lstStyle/>
          <a:p>
            <a:pPr algn="ctr"/>
            <a:r>
              <a:rPr lang="en-US" sz="1600"/>
              <a:t>AL group member sings in the church choir</a:t>
            </a:r>
          </a:p>
        </p:txBody>
      </p:sp>
      <p:cxnSp>
        <p:nvCxnSpPr>
          <p:cNvPr id="22" name="Straight Arrow Connector 21">
            <a:extLst>
              <a:ext uri="{FF2B5EF4-FFF2-40B4-BE49-F238E27FC236}">
                <a16:creationId xmlns:a16="http://schemas.microsoft.com/office/drawing/2014/main" id="{B060B32D-9511-1265-F790-77FB28B9E34A}"/>
              </a:ext>
            </a:extLst>
          </p:cNvPr>
          <p:cNvCxnSpPr>
            <a:cxnSpLocks/>
          </p:cNvCxnSpPr>
          <p:nvPr/>
        </p:nvCxnSpPr>
        <p:spPr>
          <a:xfrm>
            <a:off x="1639926" y="941236"/>
            <a:ext cx="1169375" cy="4799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EC973ED5-A49E-F633-99D2-D76C13EF728A}"/>
              </a:ext>
            </a:extLst>
          </p:cNvPr>
          <p:cNvSpPr txBox="1"/>
          <p:nvPr/>
        </p:nvSpPr>
        <p:spPr>
          <a:xfrm>
            <a:off x="-188224" y="1473783"/>
            <a:ext cx="1917426" cy="1077218"/>
          </a:xfrm>
          <a:prstGeom prst="rect">
            <a:avLst/>
          </a:prstGeom>
          <a:noFill/>
        </p:spPr>
        <p:txBody>
          <a:bodyPr wrap="square" rtlCol="0">
            <a:spAutoFit/>
          </a:bodyPr>
          <a:lstStyle/>
          <a:p>
            <a:pPr algn="ctr"/>
            <a:r>
              <a:rPr lang="en-US" sz="1600"/>
              <a:t>Group member</a:t>
            </a:r>
          </a:p>
          <a:p>
            <a:pPr algn="ctr"/>
            <a:r>
              <a:rPr lang="en-US" sz="1600"/>
              <a:t> has a friend</a:t>
            </a:r>
          </a:p>
          <a:p>
            <a:pPr algn="ctr"/>
            <a:r>
              <a:rPr lang="en-US" sz="1600"/>
              <a:t> who </a:t>
            </a:r>
          </a:p>
          <a:p>
            <a:pPr algn="ctr"/>
            <a:r>
              <a:rPr lang="en-US" sz="1600"/>
              <a:t>works there</a:t>
            </a:r>
          </a:p>
        </p:txBody>
      </p:sp>
      <p:cxnSp>
        <p:nvCxnSpPr>
          <p:cNvPr id="24" name="Straight Arrow Connector 23">
            <a:extLst>
              <a:ext uri="{FF2B5EF4-FFF2-40B4-BE49-F238E27FC236}">
                <a16:creationId xmlns:a16="http://schemas.microsoft.com/office/drawing/2014/main" id="{396BF0B1-FB7E-EA2E-8900-9A40441C56EE}"/>
              </a:ext>
            </a:extLst>
          </p:cNvPr>
          <p:cNvCxnSpPr>
            <a:cxnSpLocks/>
          </p:cNvCxnSpPr>
          <p:nvPr/>
        </p:nvCxnSpPr>
        <p:spPr>
          <a:xfrm flipV="1">
            <a:off x="1332630" y="2106553"/>
            <a:ext cx="872870" cy="145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71F7192A-B6B2-81DE-3FB3-255BCCA95041}"/>
              </a:ext>
            </a:extLst>
          </p:cNvPr>
          <p:cNvCxnSpPr>
            <a:cxnSpLocks/>
          </p:cNvCxnSpPr>
          <p:nvPr/>
        </p:nvCxnSpPr>
        <p:spPr>
          <a:xfrm flipH="1" flipV="1">
            <a:off x="4861484" y="3922770"/>
            <a:ext cx="2139474" cy="521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97C1D531-C82F-BAA6-937A-DB51127F85A2}"/>
              </a:ext>
            </a:extLst>
          </p:cNvPr>
          <p:cNvSpPr txBox="1"/>
          <p:nvPr/>
        </p:nvSpPr>
        <p:spPr>
          <a:xfrm>
            <a:off x="6952381" y="3776280"/>
            <a:ext cx="1917426" cy="1077218"/>
          </a:xfrm>
          <a:prstGeom prst="rect">
            <a:avLst/>
          </a:prstGeom>
          <a:noFill/>
        </p:spPr>
        <p:txBody>
          <a:bodyPr wrap="square" lIns="91440" tIns="45720" rIns="91440" bIns="45720" rtlCol="0" anchor="t">
            <a:spAutoFit/>
          </a:bodyPr>
          <a:lstStyle/>
          <a:p>
            <a:pPr algn="ctr"/>
            <a:r>
              <a:rPr lang="en-US" sz="1600"/>
              <a:t>Group member has a contact who shared info about these organizations.</a:t>
            </a:r>
          </a:p>
        </p:txBody>
      </p:sp>
      <p:sp>
        <p:nvSpPr>
          <p:cNvPr id="20" name="TextBox 19">
            <a:extLst>
              <a:ext uri="{FF2B5EF4-FFF2-40B4-BE49-F238E27FC236}">
                <a16:creationId xmlns:a16="http://schemas.microsoft.com/office/drawing/2014/main" id="{B8757EA1-5F67-303C-BB60-3176877A0D3B}"/>
              </a:ext>
            </a:extLst>
          </p:cNvPr>
          <p:cNvSpPr txBox="1"/>
          <p:nvPr/>
        </p:nvSpPr>
        <p:spPr>
          <a:xfrm>
            <a:off x="6631161" y="2045282"/>
            <a:ext cx="1917426" cy="1077218"/>
          </a:xfrm>
          <a:prstGeom prst="rect">
            <a:avLst/>
          </a:prstGeom>
          <a:noFill/>
        </p:spPr>
        <p:txBody>
          <a:bodyPr wrap="square" lIns="91440" tIns="45720" rIns="91440" bIns="45720" rtlCol="0" anchor="t">
            <a:spAutoFit/>
          </a:bodyPr>
          <a:lstStyle/>
          <a:p>
            <a:pPr algn="ctr"/>
            <a:r>
              <a:rPr lang="en-US" sz="1600"/>
              <a:t>Group members were professors, alumni or are current students.</a:t>
            </a:r>
            <a:endParaRPr lang="en-US" sz="1600">
              <a:ea typeface="Calibri"/>
              <a:cs typeface="Calibri"/>
            </a:endParaRPr>
          </a:p>
        </p:txBody>
      </p:sp>
      <p:cxnSp>
        <p:nvCxnSpPr>
          <p:cNvPr id="25" name="Straight Arrow Connector 24">
            <a:extLst>
              <a:ext uri="{FF2B5EF4-FFF2-40B4-BE49-F238E27FC236}">
                <a16:creationId xmlns:a16="http://schemas.microsoft.com/office/drawing/2014/main" id="{B2A6DCCD-602E-1337-4D2C-A219D90B0F04}"/>
              </a:ext>
            </a:extLst>
          </p:cNvPr>
          <p:cNvCxnSpPr>
            <a:cxnSpLocks/>
          </p:cNvCxnSpPr>
          <p:nvPr/>
        </p:nvCxnSpPr>
        <p:spPr>
          <a:xfrm flipH="1" flipV="1">
            <a:off x="5440708" y="3474835"/>
            <a:ext cx="1614311" cy="5212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982C3BF6-9C06-BB7A-0E68-3E373DF9CB7A}"/>
              </a:ext>
            </a:extLst>
          </p:cNvPr>
          <p:cNvCxnSpPr>
            <a:cxnSpLocks/>
          </p:cNvCxnSpPr>
          <p:nvPr/>
        </p:nvCxnSpPr>
        <p:spPr>
          <a:xfrm flipH="1">
            <a:off x="5510213" y="2660028"/>
            <a:ext cx="1328564" cy="965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559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871253" y="3821049"/>
            <a:ext cx="7401491" cy="857250"/>
          </a:xfrm>
        </p:spPr>
        <p:txBody>
          <a:bodyPr>
            <a:normAutofit fontScale="90000"/>
          </a:bodyPr>
          <a:lstStyle/>
          <a:p>
            <a:r>
              <a:rPr lang="en-US" b="1">
                <a:latin typeface="Open Sans"/>
                <a:ea typeface="Open Sans"/>
                <a:cs typeface="Open Sans"/>
              </a:rPr>
              <a:t>Take a few minutes to start your map!</a:t>
            </a:r>
            <a:endParaRPr lang="en-US" b="1">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4" descr="Alarm clock with solid fill">
            <a:extLst>
              <a:ext uri="{FF2B5EF4-FFF2-40B4-BE49-F238E27FC236}">
                <a16:creationId xmlns:a16="http://schemas.microsoft.com/office/drawing/2014/main" id="{59F3A559-A87B-4E57-E677-4B63C12344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918359" y="362245"/>
            <a:ext cx="3307277" cy="3282064"/>
          </a:xfrm>
        </p:spPr>
      </p:pic>
    </p:spTree>
    <p:extLst>
      <p:ext uri="{BB962C8B-B14F-4D97-AF65-F5344CB8AC3E}">
        <p14:creationId xmlns:p14="http://schemas.microsoft.com/office/powerpoint/2010/main" val="263116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6828-FC40-43D6-8235-C854F741F9F4}"/>
              </a:ext>
            </a:extLst>
          </p:cNvPr>
          <p:cNvSpPr>
            <a:spLocks noGrp="1"/>
          </p:cNvSpPr>
          <p:nvPr>
            <p:ph type="title"/>
          </p:nvPr>
        </p:nvSpPr>
        <p:spPr>
          <a:xfrm>
            <a:off x="710588" y="0"/>
            <a:ext cx="7401491" cy="857250"/>
          </a:xfrm>
        </p:spPr>
        <p:txBody>
          <a:bodyPr/>
          <a:lstStyle/>
          <a:p>
            <a:r>
              <a:rPr lang="en-US" b="1">
                <a:latin typeface="Calibri"/>
                <a:ea typeface="Open Sans"/>
                <a:cs typeface="Open Sans"/>
              </a:rPr>
              <a:t>What’s next?</a:t>
            </a:r>
          </a:p>
        </p:txBody>
      </p:sp>
      <p:sp>
        <p:nvSpPr>
          <p:cNvPr id="3" name="Content Placeholder 2">
            <a:extLst>
              <a:ext uri="{FF2B5EF4-FFF2-40B4-BE49-F238E27FC236}">
                <a16:creationId xmlns:a16="http://schemas.microsoft.com/office/drawing/2014/main" id="{4D939670-07B4-41EE-8904-473461C1855A}"/>
              </a:ext>
            </a:extLst>
          </p:cNvPr>
          <p:cNvSpPr>
            <a:spLocks noGrp="1"/>
          </p:cNvSpPr>
          <p:nvPr>
            <p:ph idx="1"/>
          </p:nvPr>
        </p:nvSpPr>
        <p:spPr>
          <a:xfrm>
            <a:off x="0" y="521678"/>
            <a:ext cx="8952614" cy="4254380"/>
          </a:xfrm>
        </p:spPr>
        <p:txBody>
          <a:bodyPr vert="horz" lIns="91440" tIns="45720" rIns="91440" bIns="45720" rtlCol="0" anchor="t">
            <a:normAutofit fontScale="92500" lnSpcReduction="20000"/>
          </a:bodyPr>
          <a:lstStyle/>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 inspired! Think about connections you can </a:t>
            </a:r>
            <a:br>
              <a:rPr lang="en-US" sz="2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US" sz="2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make in your community. Complete the map at your next group meeting.</a:t>
            </a:r>
          </a:p>
          <a:p>
            <a:pPr algn="l" rtl="0" fontAlgn="base">
              <a:buFont typeface="Arial" panose="020B0604020202020204" pitchFamily="34" charset="0"/>
              <a:buChar char="•"/>
            </a:pPr>
            <a:r>
              <a:rPr lang="en-US" sz="28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Share ideas on how to work with  potential partnerships.</a:t>
            </a:r>
          </a:p>
          <a:p>
            <a:pPr algn="l" rtl="0" fontAlgn="base">
              <a:buFont typeface="Arial" panose="020B0604020202020204" pitchFamily="34" charset="0"/>
              <a:buChar char="•"/>
            </a:pP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Outline what the first steps could look like:</a:t>
            </a:r>
          </a:p>
          <a:p>
            <a:pPr lvl="1" fontAlgn="base">
              <a:buFont typeface="Arial" panose="020B0604020202020204" pitchFamily="34" charset="0"/>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6 Degrees of Separation – who knows who?</a:t>
            </a:r>
          </a:p>
          <a:p>
            <a:pPr lvl="1" fontAlgn="base">
              <a:buFont typeface="Arial" panose="020B0604020202020204" pitchFamily="34" charset="0"/>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What are some activities they’re doing in the community? </a:t>
            </a:r>
            <a:r>
              <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Where can we potentially explore work together?</a:t>
            </a:r>
          </a:p>
          <a:p>
            <a:pPr lvl="1" fontAlgn="base">
              <a:buFont typeface="Arial" panose="020B0604020202020204" pitchFamily="34" charset="0"/>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Who can contact them for a 1:1 conversation? What could it sound like? </a:t>
            </a:r>
            <a:r>
              <a:rPr lang="en-US" sz="2400" i="1">
                <a:solidFill>
                  <a:srgbClr val="000000"/>
                </a:solidFill>
                <a:latin typeface="Open Sans" panose="020B0606030504020204" pitchFamily="34" charset="0"/>
                <a:ea typeface="Open Sans" panose="020B0606030504020204" pitchFamily="34" charset="0"/>
                <a:cs typeface="Open Sans" panose="020B0606030504020204" pitchFamily="34" charset="0"/>
              </a:rPr>
              <a:t>See a link to sample convos here!</a:t>
            </a:r>
            <a:endParaRPr lang="en-US" sz="240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326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C705740-4783-47DD-8DB9-3B54782C6DEF}"/>
              </a:ext>
            </a:extLst>
          </p:cNvPr>
          <p:cNvSpPr>
            <a:spLocks noGrp="1"/>
          </p:cNvSpPr>
          <p:nvPr>
            <p:ph type="title"/>
          </p:nvPr>
        </p:nvSpPr>
        <p:spPr>
          <a:xfrm>
            <a:off x="457200" y="205979"/>
            <a:ext cx="7401491" cy="857250"/>
          </a:xfrm>
        </p:spPr>
        <p:txBody>
          <a:bodyPr anchor="ctr">
            <a:normAutofit/>
          </a:bodyPr>
          <a:lstStyle/>
          <a:p>
            <a:pPr>
              <a:lnSpc>
                <a:spcPct val="90000"/>
              </a:lnSpc>
            </a:pPr>
            <a:r>
              <a:rPr lang="en-US" sz="2400" b="1"/>
              <a:t>Need additional support with community mapping? </a:t>
            </a:r>
            <a:br>
              <a:rPr lang="en-US" sz="2400" b="1"/>
            </a:br>
            <a:r>
              <a:rPr lang="en-US" sz="2400" b="1"/>
              <a:t>Contact me!</a:t>
            </a:r>
          </a:p>
        </p:txBody>
      </p:sp>
      <p:pic>
        <p:nvPicPr>
          <p:cNvPr id="5" name="Content Placeholder 4" descr="A person smiling at the camera&#10;&#10;AI-generated content may be incorrect.">
            <a:extLst>
              <a:ext uri="{FF2B5EF4-FFF2-40B4-BE49-F238E27FC236}">
                <a16:creationId xmlns:a16="http://schemas.microsoft.com/office/drawing/2014/main" id="{E48BA4DA-3EDE-D1C1-62F7-F4B92A48555A}"/>
              </a:ext>
            </a:extLst>
          </p:cNvPr>
          <p:cNvPicPr>
            <a:picLocks noGrp="1" noChangeAspect="1"/>
          </p:cNvPicPr>
          <p:nvPr>
            <p:ph sz="half" idx="1"/>
          </p:nvPr>
        </p:nvPicPr>
        <p:blipFill>
          <a:blip r:embed="rId3"/>
          <a:srcRect l="8667" r="11914" b="-3"/>
          <a:stretch/>
        </p:blipFill>
        <p:spPr>
          <a:xfrm>
            <a:off x="457200" y="1200151"/>
            <a:ext cx="4038600" cy="3394472"/>
          </a:xfrm>
          <a:noFill/>
        </p:spPr>
      </p:pic>
      <p:sp>
        <p:nvSpPr>
          <p:cNvPr id="17" name="Content Placeholder 2">
            <a:extLst>
              <a:ext uri="{FF2B5EF4-FFF2-40B4-BE49-F238E27FC236}">
                <a16:creationId xmlns:a16="http://schemas.microsoft.com/office/drawing/2014/main" id="{367891D6-103B-DE00-C0F2-60FB90C2FD05}"/>
              </a:ext>
            </a:extLst>
          </p:cNvPr>
          <p:cNvSpPr>
            <a:spLocks noGrp="1"/>
          </p:cNvSpPr>
          <p:nvPr>
            <p:ph sz="half" idx="2"/>
          </p:nvPr>
        </p:nvSpPr>
        <p:spPr>
          <a:xfrm>
            <a:off x="4648200" y="1200151"/>
            <a:ext cx="4038600" cy="3394472"/>
          </a:xfrm>
        </p:spPr>
        <p:txBody>
          <a:bodyPr>
            <a:normAutofit/>
          </a:bodyPr>
          <a:lstStyle/>
          <a:p>
            <a:pPr marL="0" indent="0">
              <a:buNone/>
            </a:pPr>
            <a:br>
              <a:rPr lang="en-US"/>
            </a:br>
            <a:r>
              <a:rPr lang="en-US"/>
              <a:t>Karyne Bury</a:t>
            </a:r>
            <a:br>
              <a:rPr lang="en-US"/>
            </a:br>
            <a:r>
              <a:rPr lang="en-US"/>
              <a:t>Manager, Grassroots Team</a:t>
            </a:r>
          </a:p>
          <a:p>
            <a:pPr marL="0" indent="0">
              <a:buNone/>
            </a:pPr>
            <a:r>
              <a:rPr lang="en-US">
                <a:hlinkClick r:id="rId4">
                  <a:extLst>
                    <a:ext uri="{A12FA001-AC4F-418D-AE19-62706E023703}">
                      <ahyp:hlinkClr xmlns:ahyp="http://schemas.microsoft.com/office/drawing/2018/hyperlinkcolor" val="tx"/>
                    </a:ext>
                  </a:extLst>
                </a:hlinkClick>
              </a:rPr>
              <a:t>kbury@results.org</a:t>
            </a:r>
            <a:r>
              <a:rPr lang="en-US"/>
              <a:t> </a:t>
            </a:r>
          </a:p>
          <a:p>
            <a:endParaRPr lang="en-US"/>
          </a:p>
        </p:txBody>
      </p:sp>
    </p:spTree>
    <p:extLst>
      <p:ext uri="{BB962C8B-B14F-4D97-AF65-F5344CB8AC3E}">
        <p14:creationId xmlns:p14="http://schemas.microsoft.com/office/powerpoint/2010/main" val="81784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0B66-4D98-FE64-F87A-A42FADB424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1884A5-7F0A-9258-75C5-A32F60F83165}"/>
              </a:ext>
            </a:extLst>
          </p:cNvPr>
          <p:cNvSpPr txBox="1"/>
          <p:nvPr/>
        </p:nvSpPr>
        <p:spPr>
          <a:xfrm>
            <a:off x="0" y="1852755"/>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ea typeface="Calibri"/>
                <a:cs typeface="Calibri"/>
              </a:rPr>
              <a:t>Defining Short-term</a:t>
            </a:r>
            <a:endParaRPr lang="en-US"/>
          </a:p>
          <a:p>
            <a:pPr algn="ctr"/>
            <a:r>
              <a:rPr lang="en-US" sz="4400" b="1">
                <a:ea typeface="Calibri"/>
                <a:cs typeface="Calibri"/>
              </a:rPr>
              <a:t>Outreach Objectives</a:t>
            </a:r>
          </a:p>
        </p:txBody>
      </p:sp>
    </p:spTree>
    <p:extLst>
      <p:ext uri="{BB962C8B-B14F-4D97-AF65-F5344CB8AC3E}">
        <p14:creationId xmlns:p14="http://schemas.microsoft.com/office/powerpoint/2010/main" val="344181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7912-215B-5E32-80AA-2E61F51581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7CC25-3BA7-DA23-01D8-8AAD8057C5C2}"/>
              </a:ext>
            </a:extLst>
          </p:cNvPr>
          <p:cNvSpPr>
            <a:spLocks noGrp="1"/>
          </p:cNvSpPr>
          <p:nvPr>
            <p:ph idx="1"/>
          </p:nvPr>
        </p:nvSpPr>
        <p:spPr>
          <a:xfrm>
            <a:off x="228339" y="1338086"/>
            <a:ext cx="8229600" cy="3394472"/>
          </a:xfrm>
        </p:spPr>
        <p:txBody>
          <a:bodyPr vert="horz" lIns="91440" tIns="45720" rIns="91440" bIns="45720" rtlCol="0" anchor="t">
            <a:normAutofit/>
          </a:bodyPr>
          <a:lstStyle/>
          <a:p>
            <a:pPr marL="0" indent="0" algn="ctr">
              <a:buNone/>
            </a:pPr>
            <a:endParaRPr lang="en-US" sz="2000" b="1">
              <a:latin typeface="Aptos"/>
              <a:ea typeface="Open Sans"/>
              <a:cs typeface="Open Sans"/>
            </a:endParaRPr>
          </a:p>
          <a:p>
            <a:pPr marL="0" indent="0" algn="ctr">
              <a:buNone/>
            </a:pPr>
            <a:endParaRPr lang="en-US" sz="2000" b="1">
              <a:latin typeface="Aptos"/>
              <a:ea typeface="Open Sans"/>
              <a:cs typeface="Open Sans"/>
            </a:endParaRPr>
          </a:p>
          <a:p>
            <a:pPr marL="0" indent="0">
              <a:buNone/>
            </a:pPr>
            <a:r>
              <a:rPr lang="en-US" sz="2000" b="1">
                <a:latin typeface="Aptos"/>
                <a:ea typeface="Open Sans"/>
                <a:cs typeface="Open Sans"/>
              </a:rPr>
              <a:t>Goals = "What" you want to achieve (big picture, long-term vision).</a:t>
            </a:r>
            <a:endParaRPr lang="en-US" sz="2000">
              <a:latin typeface="Aptos"/>
              <a:ea typeface="Open Sans"/>
              <a:cs typeface="Open Sans"/>
            </a:endParaRPr>
          </a:p>
          <a:p>
            <a:pPr marL="0" indent="0">
              <a:buNone/>
            </a:pPr>
            <a:endParaRPr lang="en-US" sz="2000" b="1">
              <a:latin typeface="Aptos"/>
              <a:ea typeface="Open Sans"/>
              <a:cs typeface="Open Sans"/>
            </a:endParaRPr>
          </a:p>
          <a:p>
            <a:pPr marL="0" indent="0">
              <a:buNone/>
            </a:pPr>
            <a:r>
              <a:rPr lang="en-US" sz="2000" b="1">
                <a:latin typeface="Aptos"/>
                <a:ea typeface="Open Sans"/>
                <a:cs typeface="Open Sans"/>
              </a:rPr>
              <a:t>Objectives = "How" you will achieve it (specific, measurable actions).</a:t>
            </a:r>
            <a:endParaRPr lang="en-US" sz="2000">
              <a:latin typeface="Aptos"/>
              <a:ea typeface="Open Sans"/>
              <a:cs typeface="Open Sans"/>
            </a:endParaRPr>
          </a:p>
          <a:p>
            <a:pPr marL="0" indent="0">
              <a:buNone/>
            </a:pPr>
            <a:endParaRPr lang="en-US">
              <a:latin typeface="Calibri"/>
              <a:ea typeface="Calibri"/>
              <a:cs typeface="Calibri"/>
            </a:endParaRPr>
          </a:p>
        </p:txBody>
      </p:sp>
      <p:sp>
        <p:nvSpPr>
          <p:cNvPr id="4" name="Title 1">
            <a:extLst>
              <a:ext uri="{FF2B5EF4-FFF2-40B4-BE49-F238E27FC236}">
                <a16:creationId xmlns:a16="http://schemas.microsoft.com/office/drawing/2014/main" id="{2EA214D2-44CF-7F6E-949F-D78C6AA52B1E}"/>
              </a:ext>
            </a:extLst>
          </p:cNvPr>
          <p:cNvSpPr>
            <a:spLocks noGrp="1"/>
          </p:cNvSpPr>
          <p:nvPr>
            <p:ph type="title"/>
          </p:nvPr>
        </p:nvSpPr>
        <p:spPr>
          <a:xfrm>
            <a:off x="642394" y="248468"/>
            <a:ext cx="7401491" cy="857250"/>
          </a:xfrm>
        </p:spPr>
        <p:txBody>
          <a:bodyPr>
            <a:normAutofit fontScale="90000"/>
          </a:bodyPr>
          <a:lstStyle/>
          <a:p>
            <a:r>
              <a:rPr lang="en-US" b="1">
                <a:latin typeface="Open Sans"/>
                <a:ea typeface="Open Sans"/>
                <a:cs typeface="Open Sans"/>
              </a:rPr>
              <a:t>Turning Goals into Objectives</a:t>
            </a:r>
          </a:p>
        </p:txBody>
      </p:sp>
    </p:spTree>
    <p:extLst>
      <p:ext uri="{BB962C8B-B14F-4D97-AF65-F5344CB8AC3E}">
        <p14:creationId xmlns:p14="http://schemas.microsoft.com/office/powerpoint/2010/main" val="382511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3CBF-2E0C-3E84-4102-37AF13A769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12ADF-A201-A0A2-2159-FCB7A2CC7F2A}"/>
              </a:ext>
            </a:extLst>
          </p:cNvPr>
          <p:cNvSpPr>
            <a:spLocks noGrp="1"/>
          </p:cNvSpPr>
          <p:nvPr>
            <p:ph idx="1"/>
          </p:nvPr>
        </p:nvSpPr>
        <p:spPr>
          <a:xfrm>
            <a:off x="228339" y="1338086"/>
            <a:ext cx="8229600" cy="3394472"/>
          </a:xfrm>
        </p:spPr>
        <p:txBody>
          <a:bodyPr vert="horz" lIns="91440" tIns="45720" rIns="91440" bIns="45720" rtlCol="0" anchor="t">
            <a:normAutofit/>
          </a:bodyPr>
          <a:lstStyle/>
          <a:p>
            <a:pPr marL="0" indent="0" algn="ctr">
              <a:buNone/>
            </a:pPr>
            <a:endParaRPr lang="en-US">
              <a:latin typeface="Calibri"/>
              <a:ea typeface="Calibri"/>
              <a:cs typeface="Calibri"/>
            </a:endParaRPr>
          </a:p>
          <a:p>
            <a:pPr marL="0" indent="0">
              <a:buNone/>
            </a:pPr>
            <a:r>
              <a:rPr lang="en-US">
                <a:ea typeface="Calibri"/>
                <a:cs typeface="Calibri"/>
              </a:rPr>
              <a:t>What steps will be taken over the next three months to achieve the outreach goals we've set for the year.</a:t>
            </a:r>
          </a:p>
          <a:p>
            <a:pPr marL="0" indent="0">
              <a:buNone/>
            </a:pPr>
            <a:endParaRPr lang="en-US"/>
          </a:p>
        </p:txBody>
      </p:sp>
      <p:sp>
        <p:nvSpPr>
          <p:cNvPr id="4" name="Title 1">
            <a:extLst>
              <a:ext uri="{FF2B5EF4-FFF2-40B4-BE49-F238E27FC236}">
                <a16:creationId xmlns:a16="http://schemas.microsoft.com/office/drawing/2014/main" id="{EE381698-981B-0AE5-3291-6F6AB417216C}"/>
              </a:ext>
            </a:extLst>
          </p:cNvPr>
          <p:cNvSpPr>
            <a:spLocks noGrp="1"/>
          </p:cNvSpPr>
          <p:nvPr>
            <p:ph type="title"/>
          </p:nvPr>
        </p:nvSpPr>
        <p:spPr>
          <a:xfrm>
            <a:off x="642394" y="248468"/>
            <a:ext cx="7401491" cy="857250"/>
          </a:xfrm>
        </p:spPr>
        <p:txBody>
          <a:bodyPr>
            <a:normAutofit fontScale="90000"/>
          </a:bodyPr>
          <a:lstStyle/>
          <a:p>
            <a:r>
              <a:rPr lang="en-US" b="1">
                <a:latin typeface="Open Sans"/>
                <a:ea typeface="Open Sans"/>
                <a:cs typeface="Open Sans"/>
              </a:rPr>
              <a:t>Short-term Outreach Objectives</a:t>
            </a:r>
          </a:p>
        </p:txBody>
      </p:sp>
    </p:spTree>
    <p:extLst>
      <p:ext uri="{BB962C8B-B14F-4D97-AF65-F5344CB8AC3E}">
        <p14:creationId xmlns:p14="http://schemas.microsoft.com/office/powerpoint/2010/main" val="13593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C1E9B4-F217-DF1D-3C2B-25359AA282AB}"/>
              </a:ext>
            </a:extLst>
          </p:cNvPr>
          <p:cNvSpPr txBox="1"/>
          <p:nvPr/>
        </p:nvSpPr>
        <p:spPr>
          <a:xfrm>
            <a:off x="0" y="2187029"/>
            <a:ext cx="9144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ea typeface="+mn-lt"/>
                <a:cs typeface="+mn-lt"/>
              </a:rPr>
              <a:t>Why do we partner?</a:t>
            </a:r>
            <a:endParaRPr lang="en-US" sz="4400">
              <a:cs typeface="Calibri"/>
            </a:endParaRPr>
          </a:p>
        </p:txBody>
      </p:sp>
    </p:spTree>
    <p:extLst>
      <p:ext uri="{BB962C8B-B14F-4D97-AF65-F5344CB8AC3E}">
        <p14:creationId xmlns:p14="http://schemas.microsoft.com/office/powerpoint/2010/main" val="3110042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544B-83A4-91C0-587F-A7A880EFDE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1DFF7-669F-A0C8-E547-CB8129AF34AD}"/>
              </a:ext>
            </a:extLst>
          </p:cNvPr>
          <p:cNvSpPr>
            <a:spLocks noGrp="1"/>
          </p:cNvSpPr>
          <p:nvPr>
            <p:ph idx="1"/>
          </p:nvPr>
        </p:nvSpPr>
        <p:spPr>
          <a:xfrm>
            <a:off x="228339" y="1338086"/>
            <a:ext cx="8229600" cy="3394472"/>
          </a:xfrm>
        </p:spPr>
        <p:txBody>
          <a:bodyPr vert="horz" lIns="91440" tIns="45720" rIns="91440" bIns="45720" rtlCol="0" anchor="t">
            <a:normAutofit/>
          </a:bodyPr>
          <a:lstStyle/>
          <a:p>
            <a:pPr marL="0" indent="0">
              <a:buNone/>
            </a:pPr>
            <a:endParaRPr lang="en-US" sz="2000" b="1">
              <a:latin typeface="Aptos"/>
              <a:ea typeface="Open Sans"/>
              <a:cs typeface="Open Sans"/>
            </a:endParaRPr>
          </a:p>
          <a:p>
            <a:pPr marL="0" indent="0">
              <a:buNone/>
            </a:pPr>
            <a:r>
              <a:rPr lang="en-US" sz="2000" b="1">
                <a:latin typeface="Aptos"/>
                <a:ea typeface="Open Sans"/>
                <a:cs typeface="Open Sans"/>
              </a:rPr>
              <a:t>Revisit Group Roadmaps</a:t>
            </a:r>
            <a:endParaRPr lang="en-US" sz="2000" b="1">
              <a:latin typeface="Aptos"/>
              <a:ea typeface="Open Sans" panose="020B0606030504020204" pitchFamily="34" charset="0"/>
              <a:cs typeface="Open Sans" panose="020B0606030504020204" pitchFamily="34" charset="0"/>
            </a:endParaRPr>
          </a:p>
          <a:p>
            <a:pPr marL="0" indent="0">
              <a:buNone/>
            </a:pPr>
            <a:endParaRPr lang="en-US" sz="2000" b="1">
              <a:latin typeface="Aptos"/>
              <a:ea typeface="Open Sans"/>
              <a:cs typeface="Open Sans"/>
            </a:endParaRPr>
          </a:p>
          <a:p>
            <a:pPr marL="0" indent="0">
              <a:buNone/>
            </a:pPr>
            <a:r>
              <a:rPr lang="en-US" sz="2000" b="1">
                <a:latin typeface="Aptos"/>
                <a:ea typeface="Open Sans"/>
                <a:cs typeface="Open Sans"/>
              </a:rPr>
              <a:t>Set Dates and Identify Locations for In-Person Meetings</a:t>
            </a:r>
          </a:p>
          <a:p>
            <a:pPr marL="0" indent="0">
              <a:buNone/>
            </a:pPr>
            <a:endParaRPr lang="en-US" sz="2000" b="1">
              <a:latin typeface="Aptos"/>
              <a:ea typeface="Open Sans"/>
              <a:cs typeface="Open Sans"/>
            </a:endParaRPr>
          </a:p>
          <a:p>
            <a:pPr marL="0" indent="0">
              <a:buNone/>
            </a:pPr>
            <a:r>
              <a:rPr lang="en-US" sz="2000" b="1">
                <a:latin typeface="Aptos"/>
                <a:ea typeface="Open Sans"/>
                <a:cs typeface="Open Sans"/>
              </a:rPr>
              <a:t>Identify Events and Registration Deadlines</a:t>
            </a:r>
          </a:p>
          <a:p>
            <a:pPr marL="0" indent="0">
              <a:buNone/>
            </a:pPr>
            <a:endParaRPr lang="en-US">
              <a:latin typeface="Calibri"/>
              <a:ea typeface="Calibri"/>
              <a:cs typeface="Calibri"/>
            </a:endParaRPr>
          </a:p>
        </p:txBody>
      </p:sp>
      <p:sp>
        <p:nvSpPr>
          <p:cNvPr id="4" name="Title 1">
            <a:extLst>
              <a:ext uri="{FF2B5EF4-FFF2-40B4-BE49-F238E27FC236}">
                <a16:creationId xmlns:a16="http://schemas.microsoft.com/office/drawing/2014/main" id="{FE5215E3-CF82-7362-B094-19E4F3AB61FE}"/>
              </a:ext>
            </a:extLst>
          </p:cNvPr>
          <p:cNvSpPr>
            <a:spLocks noGrp="1"/>
          </p:cNvSpPr>
          <p:nvPr>
            <p:ph type="title"/>
          </p:nvPr>
        </p:nvSpPr>
        <p:spPr>
          <a:xfrm>
            <a:off x="642394" y="248468"/>
            <a:ext cx="7401491" cy="857250"/>
          </a:xfrm>
        </p:spPr>
        <p:txBody>
          <a:bodyPr>
            <a:normAutofit/>
          </a:bodyPr>
          <a:lstStyle/>
          <a:p>
            <a:r>
              <a:rPr lang="en-US" b="1">
                <a:latin typeface="Open Sans"/>
                <a:ea typeface="Open Sans"/>
                <a:cs typeface="Open Sans"/>
              </a:rPr>
              <a:t>Our Objectives</a:t>
            </a:r>
          </a:p>
        </p:txBody>
      </p:sp>
    </p:spTree>
    <p:extLst>
      <p:ext uri="{BB962C8B-B14F-4D97-AF65-F5344CB8AC3E}">
        <p14:creationId xmlns:p14="http://schemas.microsoft.com/office/powerpoint/2010/main" val="308319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691117" y="2002881"/>
            <a:ext cx="7401491" cy="857250"/>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What does the conversation sound like? </a:t>
            </a:r>
          </a:p>
        </p:txBody>
      </p:sp>
    </p:spTree>
    <p:extLst>
      <p:ext uri="{BB962C8B-B14F-4D97-AF65-F5344CB8AC3E}">
        <p14:creationId xmlns:p14="http://schemas.microsoft.com/office/powerpoint/2010/main" val="24256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589230" y="535588"/>
            <a:ext cx="7401491" cy="857250"/>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How do you have effective one-on-one conversation? </a:t>
            </a:r>
          </a:p>
        </p:txBody>
      </p:sp>
      <p:sp>
        <p:nvSpPr>
          <p:cNvPr id="3" name="Content Placeholder 2">
            <a:extLst>
              <a:ext uri="{FF2B5EF4-FFF2-40B4-BE49-F238E27FC236}">
                <a16:creationId xmlns:a16="http://schemas.microsoft.com/office/drawing/2014/main" id="{D9FF716B-0D06-1681-8608-4B9C8DBC4601}"/>
              </a:ext>
            </a:extLst>
          </p:cNvPr>
          <p:cNvSpPr>
            <a:spLocks noGrp="1"/>
          </p:cNvSpPr>
          <p:nvPr>
            <p:ph idx="1"/>
          </p:nvPr>
        </p:nvSpPr>
        <p:spPr>
          <a:xfrm>
            <a:off x="175176" y="1749028"/>
            <a:ext cx="8229600" cy="3394472"/>
          </a:xfrm>
        </p:spPr>
        <p:txBody>
          <a:bodyPr>
            <a:normAutofit/>
          </a:bodyPr>
          <a:lstStyle/>
          <a:p>
            <a:pPr marL="514350" indent="-514350">
              <a:buAutoNum type="arabicPeriod"/>
            </a:pPr>
            <a:r>
              <a:rPr lang="en-US">
                <a:latin typeface="Open Sans" panose="020B0606030504020204" pitchFamily="34" charset="0"/>
                <a:ea typeface="Open Sans" panose="020B0606030504020204" pitchFamily="34" charset="0"/>
                <a:cs typeface="Open Sans" panose="020B0606030504020204" pitchFamily="34" charset="0"/>
              </a:rPr>
              <a:t>Attention </a:t>
            </a:r>
          </a:p>
          <a:p>
            <a:pPr marL="514350" indent="-514350">
              <a:buAutoNum type="arabicPeriod"/>
            </a:pPr>
            <a:r>
              <a:rPr lang="en-US">
                <a:latin typeface="Open Sans" panose="020B0606030504020204" pitchFamily="34" charset="0"/>
                <a:ea typeface="Open Sans" panose="020B0606030504020204" pitchFamily="34" charset="0"/>
                <a:cs typeface="Open Sans" panose="020B0606030504020204" pitchFamily="34" charset="0"/>
              </a:rPr>
              <a:t>Interest</a:t>
            </a:r>
          </a:p>
          <a:p>
            <a:pPr marL="514350" indent="-514350">
              <a:buAutoNum type="arabicPeriod"/>
            </a:pPr>
            <a:r>
              <a:rPr lang="en-US">
                <a:latin typeface="Open Sans" panose="020B0606030504020204" pitchFamily="34" charset="0"/>
                <a:ea typeface="Open Sans" panose="020B0606030504020204" pitchFamily="34" charset="0"/>
                <a:cs typeface="Open Sans" panose="020B0606030504020204" pitchFamily="34" charset="0"/>
              </a:rPr>
              <a:t>Exploration</a:t>
            </a:r>
          </a:p>
          <a:p>
            <a:pPr marL="514350" indent="-514350">
              <a:buAutoNum type="arabicPeriod"/>
            </a:pPr>
            <a:r>
              <a:rPr lang="en-US">
                <a:latin typeface="Open Sans" panose="020B0606030504020204" pitchFamily="34" charset="0"/>
                <a:ea typeface="Open Sans" panose="020B0606030504020204" pitchFamily="34" charset="0"/>
                <a:cs typeface="Open Sans" panose="020B0606030504020204" pitchFamily="34" charset="0"/>
              </a:rPr>
              <a:t>Exchange</a:t>
            </a:r>
          </a:p>
          <a:p>
            <a:pPr marL="514350" indent="-514350">
              <a:buAutoNum type="arabicPeriod"/>
            </a:pPr>
            <a:r>
              <a:rPr lang="en-US">
                <a:latin typeface="Open Sans" panose="020B0606030504020204" pitchFamily="34" charset="0"/>
                <a:ea typeface="Open Sans" panose="020B0606030504020204" pitchFamily="34" charset="0"/>
                <a:cs typeface="Open Sans" panose="020B0606030504020204" pitchFamily="34" charset="0"/>
              </a:rPr>
              <a:t>Commitment</a:t>
            </a:r>
          </a:p>
          <a:p>
            <a:pPr marL="0" indent="0">
              <a:buNone/>
            </a:pPr>
            <a:endParaRPr lang="en-US"/>
          </a:p>
          <a:p>
            <a:pPr marL="0" indent="0">
              <a:buNone/>
            </a:pPr>
            <a:endParaRPr lang="en-US"/>
          </a:p>
        </p:txBody>
      </p:sp>
    </p:spTree>
    <p:extLst>
      <p:ext uri="{BB962C8B-B14F-4D97-AF65-F5344CB8AC3E}">
        <p14:creationId xmlns:p14="http://schemas.microsoft.com/office/powerpoint/2010/main" val="2470005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589230" y="535588"/>
            <a:ext cx="7401491" cy="857250"/>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How do you have effective one-on-one conversation? </a:t>
            </a:r>
          </a:p>
        </p:txBody>
      </p:sp>
      <p:sp>
        <p:nvSpPr>
          <p:cNvPr id="3" name="Content Placeholder 2">
            <a:extLst>
              <a:ext uri="{FF2B5EF4-FFF2-40B4-BE49-F238E27FC236}">
                <a16:creationId xmlns:a16="http://schemas.microsoft.com/office/drawing/2014/main" id="{D9FF716B-0D06-1681-8608-4B9C8DBC4601}"/>
              </a:ext>
            </a:extLst>
          </p:cNvPr>
          <p:cNvSpPr>
            <a:spLocks noGrp="1"/>
          </p:cNvSpPr>
          <p:nvPr>
            <p:ph idx="1"/>
          </p:nvPr>
        </p:nvSpPr>
        <p:spPr>
          <a:xfrm>
            <a:off x="175176" y="1749028"/>
            <a:ext cx="8229600" cy="3394472"/>
          </a:xfrm>
        </p:spPr>
        <p:txBody>
          <a:bodyPr>
            <a:normAutofit fontScale="77500" lnSpcReduction="20000"/>
          </a:bodyPr>
          <a:lstStyle/>
          <a:p>
            <a:pPr marL="514350" indent="-514350">
              <a:buAutoNum type="arabicPeriod"/>
            </a:pPr>
            <a:r>
              <a:rPr lang="en-US" b="1">
                <a:latin typeface="Open Sans" panose="020B0606030504020204" pitchFamily="34" charset="0"/>
                <a:ea typeface="Open Sans" panose="020B0606030504020204" pitchFamily="34" charset="0"/>
                <a:cs typeface="Open Sans" panose="020B0606030504020204" pitchFamily="34" charset="0"/>
              </a:rPr>
              <a:t>Attention</a:t>
            </a:r>
            <a:r>
              <a:rPr lang="en-US">
                <a:latin typeface="Open Sans" panose="020B0606030504020204" pitchFamily="34" charset="0"/>
                <a:ea typeface="Open Sans" panose="020B0606030504020204" pitchFamily="34" charset="0"/>
                <a:cs typeface="Open Sans" panose="020B0606030504020204" pitchFamily="34" charset="0"/>
              </a:rPr>
              <a:t> - </a:t>
            </a:r>
            <a:r>
              <a:rPr lang="en-US" sz="2800">
                <a:effectLst/>
                <a:latin typeface="Open Sans" panose="020B0606030504020204" pitchFamily="34" charset="0"/>
                <a:ea typeface="Calibri" panose="020F0502020204030204" pitchFamily="34" charset="0"/>
              </a:rPr>
              <a:t>What’s grabbed your attention about this individual or organization? </a:t>
            </a:r>
            <a:br>
              <a:rPr lang="en-US" sz="2800">
                <a:effectLst/>
                <a:latin typeface="Open Sans" panose="020B0606030504020204" pitchFamily="34" charset="0"/>
                <a:ea typeface="Calibri" panose="020F0502020204030204" pitchFamily="34" charset="0"/>
              </a:rPr>
            </a:br>
            <a:endParaRPr lang="en-US" sz="280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r>
              <a:rPr lang="en-US" b="1">
                <a:latin typeface="Open Sans" panose="020B0606030504020204" pitchFamily="34" charset="0"/>
                <a:ea typeface="Open Sans" panose="020B0606030504020204" pitchFamily="34" charset="0"/>
                <a:cs typeface="Open Sans" panose="020B0606030504020204" pitchFamily="34" charset="0"/>
              </a:rPr>
              <a:t>Interest </a:t>
            </a:r>
            <a:r>
              <a:rPr lang="en-US">
                <a:latin typeface="Open Sans" panose="020B0606030504020204" pitchFamily="34" charset="0"/>
                <a:ea typeface="Open Sans" panose="020B0606030504020204" pitchFamily="34" charset="0"/>
                <a:cs typeface="Open Sans" panose="020B0606030504020204" pitchFamily="34" charset="0"/>
              </a:rPr>
              <a:t>- You have made some assumptions about the person, this is where you will prove and dispel these assumptions.</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r>
              <a:rPr lang="en-US" b="1">
                <a:latin typeface="Open Sans" panose="020B0606030504020204" pitchFamily="34" charset="0"/>
                <a:ea typeface="Open Sans" panose="020B0606030504020204" pitchFamily="34" charset="0"/>
                <a:cs typeface="Open Sans" panose="020B0606030504020204" pitchFamily="34" charset="0"/>
              </a:rPr>
              <a:t>Exploration </a:t>
            </a:r>
            <a:r>
              <a:rPr lang="en-US">
                <a:latin typeface="Open Sans" panose="020B0606030504020204" pitchFamily="34" charset="0"/>
                <a:ea typeface="Open Sans" panose="020B0606030504020204" pitchFamily="34" charset="0"/>
                <a:cs typeface="Open Sans" panose="020B0606030504020204" pitchFamily="34" charset="0"/>
              </a:rPr>
              <a:t>- Asking good, open, questions to learn more about them, dig in deeper to understand what they value</a:t>
            </a:r>
          </a:p>
          <a:p>
            <a:pPr marL="0" indent="0">
              <a:buNone/>
            </a:pPr>
            <a:endParaRPr lang="en-US"/>
          </a:p>
          <a:p>
            <a:pPr marL="0" indent="0">
              <a:buNone/>
            </a:pPr>
            <a:endParaRPr lang="en-US"/>
          </a:p>
        </p:txBody>
      </p:sp>
    </p:spTree>
    <p:extLst>
      <p:ext uri="{BB962C8B-B14F-4D97-AF65-F5344CB8AC3E}">
        <p14:creationId xmlns:p14="http://schemas.microsoft.com/office/powerpoint/2010/main" val="246417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589230" y="535588"/>
            <a:ext cx="7401491" cy="857250"/>
          </a:xfrm>
        </p:spPr>
        <p:txBody>
          <a:bodyPr>
            <a:normAutofit fontScale="90000"/>
          </a:bodyPr>
          <a:lstStyle/>
          <a:p>
            <a:r>
              <a:rPr lang="en-US" b="1">
                <a:latin typeface="Open Sans" panose="020B0606030504020204" pitchFamily="34" charset="0"/>
                <a:ea typeface="Open Sans" panose="020B0606030504020204" pitchFamily="34" charset="0"/>
                <a:cs typeface="Open Sans" panose="020B0606030504020204" pitchFamily="34" charset="0"/>
              </a:rPr>
              <a:t>How do you have effective one-on-one conversation? </a:t>
            </a:r>
          </a:p>
        </p:txBody>
      </p:sp>
      <p:sp>
        <p:nvSpPr>
          <p:cNvPr id="3" name="Content Placeholder 2">
            <a:extLst>
              <a:ext uri="{FF2B5EF4-FFF2-40B4-BE49-F238E27FC236}">
                <a16:creationId xmlns:a16="http://schemas.microsoft.com/office/drawing/2014/main" id="{D9FF716B-0D06-1681-8608-4B9C8DBC4601}"/>
              </a:ext>
            </a:extLst>
          </p:cNvPr>
          <p:cNvSpPr>
            <a:spLocks noGrp="1"/>
          </p:cNvSpPr>
          <p:nvPr>
            <p:ph idx="1"/>
          </p:nvPr>
        </p:nvSpPr>
        <p:spPr>
          <a:xfrm>
            <a:off x="175176" y="1749028"/>
            <a:ext cx="8229600" cy="3394472"/>
          </a:xfrm>
        </p:spPr>
        <p:txBody>
          <a:bodyPr>
            <a:normAutofit lnSpcReduction="10000"/>
          </a:bodyPr>
          <a:lstStyle/>
          <a:p>
            <a:pPr marL="514350" indent="-514350">
              <a:buFont typeface="+mj-lt"/>
              <a:buAutoNum type="arabicPeriod" startAt="4"/>
            </a:pPr>
            <a:r>
              <a:rPr lang="en-US" b="1">
                <a:latin typeface="Open Sans" panose="020B0606030504020204" pitchFamily="34" charset="0"/>
                <a:ea typeface="Open Sans" panose="020B0606030504020204" pitchFamily="34" charset="0"/>
                <a:cs typeface="Open Sans" panose="020B0606030504020204" pitchFamily="34" charset="0"/>
              </a:rPr>
              <a:t>Exchange </a:t>
            </a:r>
            <a:r>
              <a:rPr lang="en-US">
                <a:latin typeface="Open Sans" panose="020B0606030504020204" pitchFamily="34" charset="0"/>
                <a:ea typeface="Open Sans" panose="020B0606030504020204" pitchFamily="34" charset="0"/>
                <a:cs typeface="Open Sans" panose="020B0606030504020204" pitchFamily="34" charset="0"/>
              </a:rPr>
              <a:t> - Once we have established shared values we can continue our exchange, what can we offer -  insight, information, opportunities? </a:t>
            </a:r>
            <a:br>
              <a:rPr lang="en-US">
                <a:latin typeface="Open Sans" panose="020B0606030504020204" pitchFamily="34" charset="0"/>
                <a:ea typeface="Open Sans" panose="020B0606030504020204" pitchFamily="34" charset="0"/>
                <a:cs typeface="Open Sans" panose="020B0606030504020204" pitchFamily="34" charset="0"/>
              </a:rPr>
            </a:br>
            <a:endParaRPr lang="en-US" b="1">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startAt="4"/>
            </a:pPr>
            <a:r>
              <a:rPr lang="en-US" b="1">
                <a:latin typeface="Open Sans" panose="020B0606030504020204" pitchFamily="34" charset="0"/>
                <a:ea typeface="Open Sans" panose="020B0606030504020204" pitchFamily="34" charset="0"/>
                <a:cs typeface="Open Sans" panose="020B0606030504020204" pitchFamily="34" charset="0"/>
              </a:rPr>
              <a:t>Commitment</a:t>
            </a:r>
            <a:r>
              <a:rPr lang="en-US">
                <a:latin typeface="Open Sans" panose="020B0606030504020204" pitchFamily="34" charset="0"/>
                <a:ea typeface="Open Sans" panose="020B0606030504020204" pitchFamily="34" charset="0"/>
                <a:cs typeface="Open Sans" panose="020B0606030504020204" pitchFamily="34" charset="0"/>
              </a:rPr>
              <a:t> - Make an ask, and be specific!</a:t>
            </a:r>
          </a:p>
          <a:p>
            <a:pPr marL="0" indent="0">
              <a:buNone/>
            </a:pPr>
            <a:endParaRPr lang="en-US"/>
          </a:p>
          <a:p>
            <a:pPr marL="0" indent="0">
              <a:buNone/>
            </a:pPr>
            <a:endParaRPr lang="en-US"/>
          </a:p>
        </p:txBody>
      </p:sp>
    </p:spTree>
    <p:extLst>
      <p:ext uri="{BB962C8B-B14F-4D97-AF65-F5344CB8AC3E}">
        <p14:creationId xmlns:p14="http://schemas.microsoft.com/office/powerpoint/2010/main" val="8713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6E9C5-BF30-A413-2232-99434A060C86}"/>
              </a:ext>
            </a:extLst>
          </p:cNvPr>
          <p:cNvPicPr>
            <a:picLocks noChangeAspect="1"/>
          </p:cNvPicPr>
          <p:nvPr/>
        </p:nvPicPr>
        <p:blipFill rotWithShape="1">
          <a:blip r:embed="rId3"/>
          <a:srcRect r="13717"/>
          <a:stretch/>
        </p:blipFill>
        <p:spPr>
          <a:xfrm>
            <a:off x="2507192" y="1034849"/>
            <a:ext cx="6328464" cy="3394472"/>
          </a:xfrm>
          <a:prstGeom prst="rect">
            <a:avLst/>
          </a:prstGeom>
        </p:spPr>
      </p:pic>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457200" y="205979"/>
            <a:ext cx="7401491" cy="857250"/>
          </a:xfrm>
        </p:spPr>
        <p:txBody>
          <a:bodyPr anchor="ctr">
            <a:normAutofit/>
          </a:bodyPr>
          <a:lstStyle/>
          <a:p>
            <a:r>
              <a:rPr lang="en-US" b="1"/>
              <a:t>Examples of 1:1 Conversations</a:t>
            </a:r>
          </a:p>
        </p:txBody>
      </p:sp>
      <p:pic>
        <p:nvPicPr>
          <p:cNvPr id="7" name="Picture 6">
            <a:extLst>
              <a:ext uri="{FF2B5EF4-FFF2-40B4-BE49-F238E27FC236}">
                <a16:creationId xmlns:a16="http://schemas.microsoft.com/office/drawing/2014/main" id="{98266436-EF96-96DB-128A-2F1885C789D3}"/>
              </a:ext>
            </a:extLst>
          </p:cNvPr>
          <p:cNvPicPr>
            <a:picLocks noChangeAspect="1"/>
          </p:cNvPicPr>
          <p:nvPr/>
        </p:nvPicPr>
        <p:blipFill rotWithShape="1">
          <a:blip r:embed="rId4"/>
          <a:srcRect l="24315" r="20063" b="-1"/>
          <a:stretch/>
        </p:blipFill>
        <p:spPr>
          <a:xfrm>
            <a:off x="457200" y="1034849"/>
            <a:ext cx="4038600" cy="3394472"/>
          </a:xfrm>
          <a:prstGeom prst="rect">
            <a:avLst/>
          </a:prstGeom>
          <a:noFill/>
        </p:spPr>
      </p:pic>
      <p:sp>
        <p:nvSpPr>
          <p:cNvPr id="10" name="Title 1">
            <a:extLst>
              <a:ext uri="{FF2B5EF4-FFF2-40B4-BE49-F238E27FC236}">
                <a16:creationId xmlns:a16="http://schemas.microsoft.com/office/drawing/2014/main" id="{B844E036-1F11-9CB9-0A14-1429101F471B}"/>
              </a:ext>
            </a:extLst>
          </p:cNvPr>
          <p:cNvSpPr txBox="1">
            <a:spLocks/>
          </p:cNvSpPr>
          <p:nvPr/>
        </p:nvSpPr>
        <p:spPr>
          <a:xfrm>
            <a:off x="871254" y="4377487"/>
            <a:ext cx="7401491"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t>Version 1: “Bad” model, off topic and no ask</a:t>
            </a:r>
          </a:p>
        </p:txBody>
      </p:sp>
    </p:spTree>
    <p:extLst>
      <p:ext uri="{BB962C8B-B14F-4D97-AF65-F5344CB8AC3E}">
        <p14:creationId xmlns:p14="http://schemas.microsoft.com/office/powerpoint/2010/main" val="298769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6E9C5-BF30-A413-2232-99434A060C86}"/>
              </a:ext>
            </a:extLst>
          </p:cNvPr>
          <p:cNvPicPr>
            <a:picLocks noChangeAspect="1"/>
          </p:cNvPicPr>
          <p:nvPr/>
        </p:nvPicPr>
        <p:blipFill rotWithShape="1">
          <a:blip r:embed="rId3"/>
          <a:srcRect r="13717"/>
          <a:stretch/>
        </p:blipFill>
        <p:spPr>
          <a:xfrm>
            <a:off x="2507192" y="1034849"/>
            <a:ext cx="6328464" cy="3394472"/>
          </a:xfrm>
          <a:prstGeom prst="rect">
            <a:avLst/>
          </a:prstGeom>
        </p:spPr>
      </p:pic>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457200" y="205979"/>
            <a:ext cx="7401491" cy="857250"/>
          </a:xfrm>
        </p:spPr>
        <p:txBody>
          <a:bodyPr anchor="ctr">
            <a:normAutofit/>
          </a:bodyPr>
          <a:lstStyle/>
          <a:p>
            <a:r>
              <a:rPr lang="en-US" b="1"/>
              <a:t>Examples of 1:1 Conversations</a:t>
            </a:r>
          </a:p>
        </p:txBody>
      </p:sp>
      <p:pic>
        <p:nvPicPr>
          <p:cNvPr id="7" name="Picture 6">
            <a:extLst>
              <a:ext uri="{FF2B5EF4-FFF2-40B4-BE49-F238E27FC236}">
                <a16:creationId xmlns:a16="http://schemas.microsoft.com/office/drawing/2014/main" id="{98266436-EF96-96DB-128A-2F1885C789D3}"/>
              </a:ext>
            </a:extLst>
          </p:cNvPr>
          <p:cNvPicPr>
            <a:picLocks noChangeAspect="1"/>
          </p:cNvPicPr>
          <p:nvPr/>
        </p:nvPicPr>
        <p:blipFill rotWithShape="1">
          <a:blip r:embed="rId4"/>
          <a:srcRect l="24315" r="20063" b="-1"/>
          <a:stretch/>
        </p:blipFill>
        <p:spPr>
          <a:xfrm>
            <a:off x="457200" y="1034849"/>
            <a:ext cx="4038600" cy="3394472"/>
          </a:xfrm>
          <a:prstGeom prst="rect">
            <a:avLst/>
          </a:prstGeom>
          <a:noFill/>
        </p:spPr>
      </p:pic>
      <p:sp>
        <p:nvSpPr>
          <p:cNvPr id="10" name="Title 1">
            <a:extLst>
              <a:ext uri="{FF2B5EF4-FFF2-40B4-BE49-F238E27FC236}">
                <a16:creationId xmlns:a16="http://schemas.microsoft.com/office/drawing/2014/main" id="{B844E036-1F11-9CB9-0A14-1429101F471B}"/>
              </a:ext>
            </a:extLst>
          </p:cNvPr>
          <p:cNvSpPr txBox="1">
            <a:spLocks/>
          </p:cNvSpPr>
          <p:nvPr/>
        </p:nvSpPr>
        <p:spPr>
          <a:xfrm>
            <a:off x="871254" y="4377487"/>
            <a:ext cx="7401491" cy="85725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t>Version 2: “Bad” model, closed the door!</a:t>
            </a:r>
          </a:p>
        </p:txBody>
      </p:sp>
    </p:spTree>
    <p:extLst>
      <p:ext uri="{BB962C8B-B14F-4D97-AF65-F5344CB8AC3E}">
        <p14:creationId xmlns:p14="http://schemas.microsoft.com/office/powerpoint/2010/main" val="89852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6E9C5-BF30-A413-2232-99434A060C86}"/>
              </a:ext>
            </a:extLst>
          </p:cNvPr>
          <p:cNvPicPr>
            <a:picLocks noChangeAspect="1"/>
          </p:cNvPicPr>
          <p:nvPr/>
        </p:nvPicPr>
        <p:blipFill rotWithShape="1">
          <a:blip r:embed="rId3"/>
          <a:srcRect r="13717"/>
          <a:stretch/>
        </p:blipFill>
        <p:spPr>
          <a:xfrm>
            <a:off x="2507192" y="1034849"/>
            <a:ext cx="6328464" cy="3394472"/>
          </a:xfrm>
          <a:prstGeom prst="rect">
            <a:avLst/>
          </a:prstGeom>
        </p:spPr>
      </p:pic>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457200" y="205979"/>
            <a:ext cx="7401491" cy="857250"/>
          </a:xfrm>
        </p:spPr>
        <p:txBody>
          <a:bodyPr anchor="ctr">
            <a:normAutofit/>
          </a:bodyPr>
          <a:lstStyle/>
          <a:p>
            <a:r>
              <a:rPr lang="en-US" b="1"/>
              <a:t>Examples of 1:1 Conversations</a:t>
            </a:r>
          </a:p>
        </p:txBody>
      </p:sp>
      <p:pic>
        <p:nvPicPr>
          <p:cNvPr id="7" name="Picture 6">
            <a:extLst>
              <a:ext uri="{FF2B5EF4-FFF2-40B4-BE49-F238E27FC236}">
                <a16:creationId xmlns:a16="http://schemas.microsoft.com/office/drawing/2014/main" id="{98266436-EF96-96DB-128A-2F1885C789D3}"/>
              </a:ext>
            </a:extLst>
          </p:cNvPr>
          <p:cNvPicPr>
            <a:picLocks noChangeAspect="1"/>
          </p:cNvPicPr>
          <p:nvPr/>
        </p:nvPicPr>
        <p:blipFill rotWithShape="1">
          <a:blip r:embed="rId4"/>
          <a:srcRect l="24315" r="20063" b="-1"/>
          <a:stretch/>
        </p:blipFill>
        <p:spPr>
          <a:xfrm>
            <a:off x="457200" y="1034849"/>
            <a:ext cx="4038600" cy="3394472"/>
          </a:xfrm>
          <a:prstGeom prst="rect">
            <a:avLst/>
          </a:prstGeom>
          <a:noFill/>
        </p:spPr>
      </p:pic>
      <p:sp>
        <p:nvSpPr>
          <p:cNvPr id="10" name="Title 1">
            <a:extLst>
              <a:ext uri="{FF2B5EF4-FFF2-40B4-BE49-F238E27FC236}">
                <a16:creationId xmlns:a16="http://schemas.microsoft.com/office/drawing/2014/main" id="{B844E036-1F11-9CB9-0A14-1429101F471B}"/>
              </a:ext>
            </a:extLst>
          </p:cNvPr>
          <p:cNvSpPr txBox="1">
            <a:spLocks/>
          </p:cNvSpPr>
          <p:nvPr/>
        </p:nvSpPr>
        <p:spPr>
          <a:xfrm>
            <a:off x="0" y="4377487"/>
            <a:ext cx="9144000" cy="85725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t>Version 3: “Good” model, clear with a specific ask</a:t>
            </a:r>
          </a:p>
        </p:txBody>
      </p:sp>
    </p:spTree>
    <p:extLst>
      <p:ext uri="{BB962C8B-B14F-4D97-AF65-F5344CB8AC3E}">
        <p14:creationId xmlns:p14="http://schemas.microsoft.com/office/powerpoint/2010/main" val="1864929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81C6-D76A-AE8D-414A-9FC03F6BFC34}"/>
              </a:ext>
            </a:extLst>
          </p:cNvPr>
          <p:cNvSpPr>
            <a:spLocks noGrp="1"/>
          </p:cNvSpPr>
          <p:nvPr>
            <p:ph type="title"/>
          </p:nvPr>
        </p:nvSpPr>
        <p:spPr>
          <a:xfrm>
            <a:off x="0" y="0"/>
            <a:ext cx="8272745" cy="857250"/>
          </a:xfrm>
        </p:spPr>
        <p:txBody>
          <a:bodyPr>
            <a:norm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Practice your 1:1 Conversations</a:t>
            </a:r>
            <a:endParaRPr lang="en-US" sz="360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14DE194D-A9BC-B43E-DCAE-81236A5AEF23}"/>
              </a:ext>
            </a:extLst>
          </p:cNvPr>
          <p:cNvSpPr>
            <a:spLocks noGrp="1"/>
          </p:cNvSpPr>
          <p:nvPr>
            <p:ph idx="1"/>
          </p:nvPr>
        </p:nvSpPr>
        <p:spPr>
          <a:xfrm>
            <a:off x="0" y="857250"/>
            <a:ext cx="9100856" cy="4795312"/>
          </a:xfrm>
        </p:spPr>
        <p:txBody>
          <a:bodyPr vert="horz" lIns="91440" tIns="45720" rIns="91440" bIns="45720" rtlCol="0" anchor="t">
            <a:normAutofit/>
          </a:bodyPr>
          <a:lstStyle/>
          <a:p>
            <a:pPr marL="628650" indent="-514350">
              <a:lnSpc>
                <a:spcPct val="107000"/>
              </a:lnSpc>
              <a:spcBef>
                <a:spcPts val="0"/>
              </a:spcBef>
              <a:buFont typeface="+mj-lt"/>
              <a:buAutoNum type="arabicPeriod"/>
            </a:pPr>
            <a:r>
              <a:rPr lang="en-US" sz="2400">
                <a:effectLst/>
                <a:latin typeface="Open Sans" panose="020B0606030504020204" pitchFamily="34" charset="0"/>
                <a:ea typeface="Calibri" panose="020F0502020204030204" pitchFamily="34" charset="0"/>
                <a:cs typeface="Times New Roman" panose="02020603050405020304" pitchFamily="18" charset="0"/>
              </a:rPr>
              <a:t>Roleplaying pairs: 1 RESULTS volunteer, and 1 potential partner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lnSpc>
                <a:spcPct val="107000"/>
              </a:lnSpc>
              <a:spcBef>
                <a:spcPts val="0"/>
              </a:spcBef>
              <a:buFont typeface="+mj-lt"/>
              <a:buAutoNum type="arabicPeriod"/>
            </a:pPr>
            <a:r>
              <a:rPr lang="en-US" sz="2400">
                <a:effectLst/>
                <a:latin typeface="Open Sans" panose="020B0606030504020204" pitchFamily="34" charset="0"/>
                <a:ea typeface="Calibri" panose="020F0502020204030204" pitchFamily="34" charset="0"/>
                <a:cs typeface="Times New Roman" panose="02020603050405020304" pitchFamily="18" charset="0"/>
              </a:rPr>
              <a:t>Try to have a 1:1 outlined with the 5 steps,  keep to about </a:t>
            </a:r>
            <a:r>
              <a:rPr lang="en-US" sz="2400">
                <a:latin typeface="Open Sans" panose="020B0606030504020204" pitchFamily="34" charset="0"/>
                <a:ea typeface="Calibri" panose="020F0502020204030204" pitchFamily="34" charset="0"/>
                <a:cs typeface="Times New Roman" panose="02020603050405020304" pitchFamily="18" charset="0"/>
              </a:rPr>
              <a:t>3 - 5</a:t>
            </a:r>
            <a:r>
              <a:rPr lang="en-US" sz="2400">
                <a:effectLst/>
                <a:latin typeface="Open Sans" panose="020B0606030504020204" pitchFamily="34" charset="0"/>
                <a:ea typeface="Calibri" panose="020F0502020204030204" pitchFamily="34" charset="0"/>
                <a:cs typeface="Times New Roman" panose="02020603050405020304" pitchFamily="18" charset="0"/>
              </a:rPr>
              <a:t> mins, then switch roles.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628650" indent="-514350">
              <a:lnSpc>
                <a:spcPct val="107000"/>
              </a:lnSpc>
              <a:spcBef>
                <a:spcPts val="0"/>
              </a:spcBef>
              <a:spcAft>
                <a:spcPts val="800"/>
              </a:spcAft>
              <a:buFont typeface="+mj-lt"/>
              <a:buAutoNum type="arabicPeriod"/>
            </a:pPr>
            <a:r>
              <a:rPr lang="en-US" sz="2400" i="1">
                <a:effectLst/>
                <a:latin typeface="Open Sans" panose="020B0606030504020204" pitchFamily="34" charset="0"/>
                <a:ea typeface="Calibri" panose="020F0502020204030204" pitchFamily="34" charset="0"/>
                <a:cs typeface="Times New Roman" panose="02020603050405020304" pitchFamily="18" charset="0"/>
              </a:rPr>
              <a:t>Don’t always say yes immediately</a:t>
            </a:r>
            <a:r>
              <a:rPr lang="en-US" sz="2400">
                <a:effectLst/>
                <a:latin typeface="Open Sans" panose="020B0606030504020204" pitchFamily="34" charset="0"/>
                <a:ea typeface="Calibri" panose="020F0502020204030204" pitchFamily="34" charset="0"/>
                <a:cs typeface="Times New Roman" panose="02020603050405020304" pitchFamily="18" charset="0"/>
              </a:rPr>
              <a:t>, think about some responses you’ve received - change it up! There could be a variety of responses to an invitation – a “no” can be “not a good fit” or “not yet.”</a:t>
            </a:r>
          </a:p>
          <a:p>
            <a:pPr marL="628650" indent="-514350">
              <a:lnSpc>
                <a:spcPct val="107000"/>
              </a:lnSpc>
              <a:spcBef>
                <a:spcPts val="0"/>
              </a:spcBef>
              <a:spcAft>
                <a:spcPts val="800"/>
              </a:spcAft>
              <a:buFont typeface="+mj-lt"/>
              <a:buAutoNum type="arabicPeriod"/>
            </a:pPr>
            <a:r>
              <a:rPr lang="en-US" sz="2400">
                <a:effectLst/>
                <a:latin typeface="Open Sans" panose="020B0606030504020204" pitchFamily="34" charset="0"/>
                <a:ea typeface="Calibri" panose="020F0502020204030204" pitchFamily="34" charset="0"/>
                <a:cs typeface="Times New Roman" panose="02020603050405020304" pitchFamily="18" charset="0"/>
              </a:rPr>
              <a:t>Take a moment to debrief before we return to the main room!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0">
              <a:spcBef>
                <a:spcPts val="0"/>
              </a:spcBef>
              <a:buNone/>
            </a:pPr>
            <a:endParaRPr lang="en" sz="2400" b="1" i="1">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endParaRPr lang="en-US" sz="2400">
              <a:latin typeface="Open Sans"/>
              <a:ea typeface="Open Sans"/>
              <a:cs typeface="Open Sans"/>
            </a:endParaRPr>
          </a:p>
        </p:txBody>
      </p:sp>
    </p:spTree>
    <p:extLst>
      <p:ext uri="{BB962C8B-B14F-4D97-AF65-F5344CB8AC3E}">
        <p14:creationId xmlns:p14="http://schemas.microsoft.com/office/powerpoint/2010/main" val="333305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457200" y="205979"/>
            <a:ext cx="7401491" cy="857250"/>
          </a:xfrm>
        </p:spPr>
        <p:txBody>
          <a:bodyPr anchor="ctr">
            <a:normAutofit/>
          </a:bodyPr>
          <a:lstStyle/>
          <a:p>
            <a:r>
              <a:rPr lang="en-US" b="1"/>
              <a:t>Why do we partner?</a:t>
            </a:r>
          </a:p>
        </p:txBody>
      </p:sp>
      <p:pic>
        <p:nvPicPr>
          <p:cNvPr id="7" name="Content Placeholder 6" descr="A picture containing tree, person, sky, outdoor&#10;&#10;Description automatically generated">
            <a:extLst>
              <a:ext uri="{FF2B5EF4-FFF2-40B4-BE49-F238E27FC236}">
                <a16:creationId xmlns:a16="http://schemas.microsoft.com/office/drawing/2014/main" id="{018BB036-543F-EB32-DBA7-5C40A8EBB2E8}"/>
              </a:ext>
            </a:extLst>
          </p:cNvPr>
          <p:cNvPicPr>
            <a:picLocks noGrp="1" noChangeAspect="1"/>
          </p:cNvPicPr>
          <p:nvPr>
            <p:ph sz="half" idx="1"/>
          </p:nvPr>
        </p:nvPicPr>
        <p:blipFill rotWithShape="1">
          <a:blip r:embed="rId3"/>
          <a:srcRect l="19763" r="819" b="-3"/>
          <a:stretch/>
        </p:blipFill>
        <p:spPr>
          <a:xfrm>
            <a:off x="457200" y="1200151"/>
            <a:ext cx="4038600" cy="3394472"/>
          </a:xfrm>
          <a:noFill/>
        </p:spPr>
      </p:pic>
      <p:sp>
        <p:nvSpPr>
          <p:cNvPr id="12" name="Content Placeholder 2">
            <a:extLst>
              <a:ext uri="{FF2B5EF4-FFF2-40B4-BE49-F238E27FC236}">
                <a16:creationId xmlns:a16="http://schemas.microsoft.com/office/drawing/2014/main" id="{42190958-B947-1CC5-9781-1C0F6BD4A638}"/>
              </a:ext>
            </a:extLst>
          </p:cNvPr>
          <p:cNvSpPr>
            <a:spLocks noGrp="1"/>
          </p:cNvSpPr>
          <p:nvPr>
            <p:ph sz="half" idx="2"/>
          </p:nvPr>
        </p:nvSpPr>
        <p:spPr>
          <a:xfrm>
            <a:off x="4648200" y="1200151"/>
            <a:ext cx="4038600" cy="3394472"/>
          </a:xfrm>
        </p:spPr>
        <p:txBody>
          <a:bodyPr>
            <a:normAutofit lnSpcReduction="10000"/>
          </a:bodyPr>
          <a:lstStyle/>
          <a:p>
            <a:r>
              <a:rPr lang="en-US"/>
              <a:t>Issues &gt; individual, group, organization</a:t>
            </a:r>
            <a:br>
              <a:rPr lang="en-US"/>
            </a:br>
            <a:endParaRPr lang="en-US"/>
          </a:p>
          <a:p>
            <a:r>
              <a:rPr lang="en-US"/>
              <a:t>Helps to complete gaps in knowledge or resources.</a:t>
            </a:r>
            <a:br>
              <a:rPr lang="en-US"/>
            </a:br>
            <a:endParaRPr lang="en-US"/>
          </a:p>
          <a:p>
            <a:r>
              <a:rPr lang="en-US"/>
              <a:t>Expands our impact!</a:t>
            </a:r>
          </a:p>
          <a:p>
            <a:endParaRPr lang="en-US"/>
          </a:p>
        </p:txBody>
      </p:sp>
    </p:spTree>
    <p:extLst>
      <p:ext uri="{BB962C8B-B14F-4D97-AF65-F5344CB8AC3E}">
        <p14:creationId xmlns:p14="http://schemas.microsoft.com/office/powerpoint/2010/main" val="2016622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Time to breakout!</a:t>
            </a:r>
          </a:p>
        </p:txBody>
      </p:sp>
      <p:pic>
        <p:nvPicPr>
          <p:cNvPr id="4" name="Graphic 4" descr="Alarm clock with solid fill">
            <a:extLst>
              <a:ext uri="{FF2B5EF4-FFF2-40B4-BE49-F238E27FC236}">
                <a16:creationId xmlns:a16="http://schemas.microsoft.com/office/drawing/2014/main" id="{59F3A559-A87B-4E57-E677-4B63C12344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504306" y="1010703"/>
            <a:ext cx="3307277" cy="3282064"/>
          </a:xfrm>
        </p:spPr>
      </p:pic>
      <p:sp>
        <p:nvSpPr>
          <p:cNvPr id="3" name="Title 1">
            <a:extLst>
              <a:ext uri="{FF2B5EF4-FFF2-40B4-BE49-F238E27FC236}">
                <a16:creationId xmlns:a16="http://schemas.microsoft.com/office/drawing/2014/main" id="{BA8B0D23-BE6E-E5CF-B3E0-86ABC6B51791}"/>
              </a:ext>
            </a:extLst>
          </p:cNvPr>
          <p:cNvSpPr txBox="1">
            <a:spLocks/>
          </p:cNvSpPr>
          <p:nvPr/>
        </p:nvSpPr>
        <p:spPr>
          <a:xfrm>
            <a:off x="0" y="4240240"/>
            <a:ext cx="8984512" cy="85725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latin typeface="Open Sans" panose="020B0606030504020204" pitchFamily="34" charset="0"/>
                <a:ea typeface="Open Sans" panose="020B0606030504020204" pitchFamily="34" charset="0"/>
                <a:cs typeface="Open Sans" panose="020B0606030504020204" pitchFamily="34" charset="0"/>
              </a:rPr>
              <a:t>Practice your 1:1 conversations!</a:t>
            </a:r>
          </a:p>
        </p:txBody>
      </p:sp>
    </p:spTree>
    <p:extLst>
      <p:ext uri="{BB962C8B-B14F-4D97-AF65-F5344CB8AC3E}">
        <p14:creationId xmlns:p14="http://schemas.microsoft.com/office/powerpoint/2010/main" val="428721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81C6-D76A-AE8D-414A-9FC03F6BFC34}"/>
              </a:ext>
            </a:extLst>
          </p:cNvPr>
          <p:cNvSpPr>
            <a:spLocks noGrp="1"/>
          </p:cNvSpPr>
          <p:nvPr>
            <p:ph type="title"/>
          </p:nvPr>
        </p:nvSpPr>
        <p:spPr>
          <a:xfrm>
            <a:off x="0" y="170121"/>
            <a:ext cx="8272745" cy="857250"/>
          </a:xfrm>
        </p:spPr>
        <p:txBody>
          <a:bodyPr>
            <a:norm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Next steps for you and your group!</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14DE194D-A9BC-B43E-DCAE-81236A5AEF23}"/>
              </a:ext>
            </a:extLst>
          </p:cNvPr>
          <p:cNvSpPr>
            <a:spLocks noGrp="1"/>
          </p:cNvSpPr>
          <p:nvPr>
            <p:ph idx="1"/>
          </p:nvPr>
        </p:nvSpPr>
        <p:spPr>
          <a:xfrm>
            <a:off x="0" y="1250655"/>
            <a:ext cx="9100856" cy="4795312"/>
          </a:xfrm>
        </p:spPr>
        <p:txBody>
          <a:bodyPr vert="horz" lIns="91440" tIns="45720" rIns="91440" bIns="45720" rtlCol="0" anchor="t">
            <a:normAutofit/>
          </a:bodyPr>
          <a:lstStyle/>
          <a:p>
            <a:pPr marL="628650" indent="-514350">
              <a:lnSpc>
                <a:spcPct val="107000"/>
              </a:lnSpc>
              <a:spcBef>
                <a:spcPts val="0"/>
              </a:spcBef>
              <a:buFont typeface="+mj-lt"/>
              <a:buAutoNum type="arabicPeriod"/>
            </a:pPr>
            <a:r>
              <a:rPr lang="en-US" sz="2400" b="1">
                <a:effectLst/>
                <a:latin typeface="Open Sans" panose="020B0606030504020204" pitchFamily="34" charset="0"/>
                <a:ea typeface="Calibri" panose="020F0502020204030204" pitchFamily="34" charset="0"/>
                <a:cs typeface="Times New Roman" panose="02020603050405020304" pitchFamily="18" charset="0"/>
              </a:rPr>
              <a:t>Complete your community &amp; partnership map. </a:t>
            </a:r>
            <a:r>
              <a:rPr lang="en-US" sz="2400">
                <a:effectLst/>
                <a:latin typeface="Open Sans" panose="020B0606030504020204" pitchFamily="34" charset="0"/>
                <a:ea typeface="Calibri" panose="020F0502020204030204" pitchFamily="34" charset="0"/>
                <a:cs typeface="Times New Roman" panose="02020603050405020304" pitchFamily="18" charset="0"/>
              </a:rPr>
              <a:t>Work with your group, do further research, and explore</a:t>
            </a:r>
            <a:r>
              <a:rPr lang="en-US" sz="2400">
                <a:latin typeface="Open Sans" panose="020B0606030504020204" pitchFamily="34" charset="0"/>
                <a:ea typeface="Calibri" panose="020F0502020204030204" pitchFamily="34" charset="0"/>
                <a:cs typeface="Times New Roman" panose="02020603050405020304" pitchFamily="18" charset="0"/>
              </a:rPr>
              <a:t> local</a:t>
            </a:r>
            <a:r>
              <a:rPr lang="en-US" sz="2400">
                <a:effectLst/>
                <a:latin typeface="Open Sans" panose="020B0606030504020204" pitchFamily="34" charset="0"/>
                <a:ea typeface="Calibri" panose="020F0502020204030204" pitchFamily="34" charset="0"/>
                <a:cs typeface="Times New Roman" panose="02020603050405020304" pitchFamily="18" charset="0"/>
              </a:rPr>
              <a:t> organizations whose issues intersect.</a:t>
            </a:r>
          </a:p>
          <a:p>
            <a:pPr marL="628650" indent="-514350">
              <a:lnSpc>
                <a:spcPct val="107000"/>
              </a:lnSpc>
              <a:spcBef>
                <a:spcPts val="0"/>
              </a:spcBef>
              <a:buFont typeface="+mj-lt"/>
              <a:buAutoNum type="arabicPeriod"/>
            </a:pPr>
            <a:r>
              <a:rPr lang="en-US" sz="2400" b="1">
                <a:latin typeface="Open Sans" panose="020B0606030504020204" pitchFamily="34" charset="0"/>
                <a:ea typeface="Calibri" panose="020F0502020204030204" pitchFamily="34" charset="0"/>
                <a:cs typeface="Times New Roman" panose="02020603050405020304" pitchFamily="18" charset="0"/>
              </a:rPr>
              <a:t>Practice</a:t>
            </a:r>
            <a:r>
              <a:rPr lang="en-US" sz="2400">
                <a:latin typeface="Open Sans" panose="020B0606030504020204" pitchFamily="34" charset="0"/>
                <a:ea typeface="Calibri" panose="020F0502020204030204" pitchFamily="34" charset="0"/>
                <a:cs typeface="Times New Roman" panose="02020603050405020304" pitchFamily="18" charset="0"/>
              </a:rPr>
              <a:t>. Continue practicing your one-on-one conversations.</a:t>
            </a:r>
            <a:endParaRPr lang="en-US" sz="2400" b="1">
              <a:latin typeface="Open Sans" panose="020B0606030504020204" pitchFamily="34" charset="0"/>
              <a:ea typeface="Calibri" panose="020F0502020204030204" pitchFamily="34" charset="0"/>
              <a:cs typeface="Times New Roman" panose="02020603050405020304" pitchFamily="18" charset="0"/>
            </a:endParaRPr>
          </a:p>
          <a:p>
            <a:pPr marL="628650" indent="-514350">
              <a:lnSpc>
                <a:spcPct val="107000"/>
              </a:lnSpc>
              <a:spcBef>
                <a:spcPts val="0"/>
              </a:spcBef>
              <a:buFont typeface="+mj-lt"/>
              <a:buAutoNum type="arabicPeriod"/>
            </a:pPr>
            <a:r>
              <a:rPr lang="en-US" sz="2400" b="1">
                <a:latin typeface="Open Sans" panose="020B0606030504020204" pitchFamily="34" charset="0"/>
                <a:ea typeface="Calibri" panose="020F0502020204030204" pitchFamily="34" charset="0"/>
                <a:cs typeface="Times New Roman" panose="02020603050405020304" pitchFamily="18" charset="0"/>
              </a:rPr>
              <a:t>Review resources</a:t>
            </a:r>
            <a:r>
              <a:rPr lang="en-US" sz="2400">
                <a:latin typeface="Open Sans" panose="020B0606030504020204" pitchFamily="34" charset="0"/>
                <a:ea typeface="Calibri" panose="020F0502020204030204" pitchFamily="34" charset="0"/>
                <a:cs typeface="Times New Roman" panose="02020603050405020304" pitchFamily="18" charset="0"/>
              </a:rPr>
              <a:t>. Check out the guides to help plan your June Community Actions and explore </a:t>
            </a:r>
            <a:r>
              <a:rPr lang="en-US" sz="2400">
                <a:latin typeface="Open Sans" panose="020B0606030504020204" pitchFamily="34" charset="0"/>
                <a:ea typeface="Open Sans" panose="020B0606030504020204" pitchFamily="34" charset="0"/>
                <a:cs typeface="Times New Roman" panose="02020603050405020304" pitchFamily="18" charset="0"/>
              </a:rPr>
              <a:t>additional resources on the RESULTS website under “Engaging the Community.”</a:t>
            </a:r>
            <a:endParaRPr lang="en" sz="240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endParaRPr lang="en-US" sz="2400">
              <a:latin typeface="Open Sans"/>
              <a:ea typeface="Open Sans"/>
              <a:cs typeface="Open Sans"/>
            </a:endParaRPr>
          </a:p>
        </p:txBody>
      </p:sp>
    </p:spTree>
    <p:extLst>
      <p:ext uri="{BB962C8B-B14F-4D97-AF65-F5344CB8AC3E}">
        <p14:creationId xmlns:p14="http://schemas.microsoft.com/office/powerpoint/2010/main" val="2642861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6828-FC40-43D6-8235-C854F741F9F4}"/>
              </a:ext>
            </a:extLst>
          </p:cNvPr>
          <p:cNvSpPr>
            <a:spLocks noGrp="1"/>
          </p:cNvSpPr>
          <p:nvPr>
            <p:ph type="title"/>
          </p:nvPr>
        </p:nvSpPr>
        <p:spPr/>
        <p:txBody>
          <a:bodyPr>
            <a:normAutofit fontScale="90000"/>
          </a:bodyPr>
          <a:lstStyle/>
          <a:p>
            <a:pPr algn="l"/>
            <a:r>
              <a:rPr lang="en-US" b="1">
                <a:latin typeface="Calibri"/>
                <a:ea typeface="Open Sans"/>
                <a:cs typeface="Open Sans"/>
              </a:rPr>
              <a:t>Additional Outreach Resources:</a:t>
            </a:r>
          </a:p>
        </p:txBody>
      </p:sp>
      <p:sp>
        <p:nvSpPr>
          <p:cNvPr id="3" name="Content Placeholder 2">
            <a:extLst>
              <a:ext uri="{FF2B5EF4-FFF2-40B4-BE49-F238E27FC236}">
                <a16:creationId xmlns:a16="http://schemas.microsoft.com/office/drawing/2014/main" id="{4D939670-07B4-41EE-8904-473461C1855A}"/>
              </a:ext>
            </a:extLst>
          </p:cNvPr>
          <p:cNvSpPr>
            <a:spLocks noGrp="1" noRot="1" noMove="1" noResize="1" noEditPoints="1" noAdjustHandles="1" noChangeArrowheads="1" noChangeShapeType="1"/>
          </p:cNvSpPr>
          <p:nvPr>
            <p:ph idx="1"/>
          </p:nvPr>
        </p:nvSpPr>
        <p:spPr>
          <a:xfrm>
            <a:off x="191386" y="683141"/>
            <a:ext cx="8952614" cy="4254380"/>
          </a:xfrm>
        </p:spPr>
        <p:txBody>
          <a:bodyPr vert="horz" lIns="91440" tIns="45720" rIns="91440" bIns="45720" rtlCol="0" anchor="t">
            <a:normAutofit fontScale="92500"/>
          </a:bodyPr>
          <a:lstStyle/>
          <a:p>
            <a:pPr>
              <a:buFont typeface="Arial" panose="020B0604020202020204" pitchFamily="34" charset="0"/>
              <a:buChar char="•"/>
            </a:pPr>
            <a:endParaRPr lang="en-US" sz="2400">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June Community </a:t>
            </a:r>
            <a:r>
              <a:rPr lang="en-US" sz="2800" err="1">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ActionDiscussion</a:t>
            </a: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&amp; Inspiration Guide</a:t>
            </a:r>
            <a:endPar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pPr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June Community Action “How To” Guide</a:t>
            </a:r>
            <a:endPar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June Action Sheet</a:t>
            </a:r>
            <a:endPar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Community &amp; Partnership Mapping Tool</a:t>
            </a:r>
            <a:endPar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Outreach and Partnerships Guide</a:t>
            </a:r>
            <a:endParaRPr lang="en-US" sz="28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Outreach</a:t>
            </a:r>
            <a:r>
              <a:rPr lang="en-US" sz="2800">
                <a:solidFill>
                  <a:srgbClr val="45AFD0"/>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 </a:t>
            </a: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How To’s</a:t>
            </a:r>
            <a:endPar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Resource guide for planning in-person events </a:t>
            </a:r>
            <a:r>
              <a:rPr lang="en-US" sz="2800" b="0" i="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(Updated March 2024)</a:t>
            </a:r>
          </a:p>
          <a:p>
            <a:endParaRPr lang="en-US" sz="24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12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106326" y="205979"/>
            <a:ext cx="7965017" cy="857250"/>
          </a:xfrm>
        </p:spPr>
        <p:txBody>
          <a:bodyPr anchor="ctr">
            <a:no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What does an effective partnership look like?</a:t>
            </a:r>
          </a:p>
        </p:txBody>
      </p:sp>
      <p:sp>
        <p:nvSpPr>
          <p:cNvPr id="12" name="Content Placeholder 2">
            <a:extLst>
              <a:ext uri="{FF2B5EF4-FFF2-40B4-BE49-F238E27FC236}">
                <a16:creationId xmlns:a16="http://schemas.microsoft.com/office/drawing/2014/main" id="{42190958-B947-1CC5-9781-1C0F6BD4A638}"/>
              </a:ext>
            </a:extLst>
          </p:cNvPr>
          <p:cNvSpPr>
            <a:spLocks noGrp="1"/>
          </p:cNvSpPr>
          <p:nvPr>
            <p:ph sz="half" idx="2"/>
          </p:nvPr>
        </p:nvSpPr>
        <p:spPr>
          <a:xfrm>
            <a:off x="101009" y="1657350"/>
            <a:ext cx="8941981" cy="3280171"/>
          </a:xfrm>
        </p:spPr>
        <p:txBody>
          <a:bodyPr vert="horz" lIns="91440" tIns="45720" rIns="91440" bIns="45720" rtlCol="0" anchor="t">
            <a:normAutofit/>
          </a:bodyPr>
          <a:lstStyle/>
          <a:p>
            <a:pPr marL="514350" indent="-51435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Shared values.</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a:latin typeface="Open Sans" panose="020B0606030504020204" pitchFamily="34" charset="0"/>
                <a:ea typeface="Open Sans" panose="020B0606030504020204" pitchFamily="34" charset="0"/>
                <a:cs typeface="Open Sans" panose="020B0606030504020204" pitchFamily="34" charset="0"/>
              </a:rPr>
              <a:t>Good communication.</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a:latin typeface="Open Sans"/>
                <a:ea typeface="Open Sans"/>
                <a:cs typeface="Open Sans"/>
              </a:rPr>
              <a:t>Not transactional, but transformational.</a:t>
            </a:r>
          </a:p>
          <a:p>
            <a:endParaRPr lang="en-US"/>
          </a:p>
        </p:txBody>
      </p:sp>
    </p:spTree>
    <p:extLst>
      <p:ext uri="{BB962C8B-B14F-4D97-AF65-F5344CB8AC3E}">
        <p14:creationId xmlns:p14="http://schemas.microsoft.com/office/powerpoint/2010/main" val="248880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444466" y="108671"/>
            <a:ext cx="7965017" cy="857250"/>
          </a:xfrm>
        </p:spPr>
        <p:txBody>
          <a:bodyPr anchor="ctr">
            <a:noAutofit/>
          </a:bodyPr>
          <a:lstStyle/>
          <a:p>
            <a:r>
              <a:rPr lang="en-US" sz="3200" b="1">
                <a:latin typeface="Open Sans"/>
                <a:ea typeface="Open Sans"/>
                <a:cs typeface="Open Sans"/>
              </a:rPr>
              <a:t>RESULTS Organizational Partners</a:t>
            </a:r>
          </a:p>
        </p:txBody>
      </p:sp>
      <p:pic>
        <p:nvPicPr>
          <p:cNvPr id="4" name="Picture 3" descr="A white circle with blue text and a hand holding a leaf&#10;&#10;Description automatically generated">
            <a:extLst>
              <a:ext uri="{FF2B5EF4-FFF2-40B4-BE49-F238E27FC236}">
                <a16:creationId xmlns:a16="http://schemas.microsoft.com/office/drawing/2014/main" id="{92404EDF-3C5E-1389-7D68-8D9F5312D5F5}"/>
              </a:ext>
            </a:extLst>
          </p:cNvPr>
          <p:cNvPicPr>
            <a:picLocks noChangeAspect="1"/>
          </p:cNvPicPr>
          <p:nvPr/>
        </p:nvPicPr>
        <p:blipFill>
          <a:blip r:embed="rId3"/>
          <a:stretch>
            <a:fillRect/>
          </a:stretch>
        </p:blipFill>
        <p:spPr>
          <a:xfrm>
            <a:off x="1477395" y="3182367"/>
            <a:ext cx="1648582" cy="1648582"/>
          </a:xfrm>
          <a:prstGeom prst="rect">
            <a:avLst/>
          </a:prstGeom>
          <a:solidFill>
            <a:srgbClr val="95C7C6"/>
          </a:solidFill>
        </p:spPr>
      </p:pic>
      <p:pic>
        <p:nvPicPr>
          <p:cNvPr id="8" name="Picture 7" descr="Blue text on a black background&#10;&#10;Description automatically generated">
            <a:extLst>
              <a:ext uri="{FF2B5EF4-FFF2-40B4-BE49-F238E27FC236}">
                <a16:creationId xmlns:a16="http://schemas.microsoft.com/office/drawing/2014/main" id="{775B7C61-6EA1-C958-C7B8-457463E066F8}"/>
              </a:ext>
            </a:extLst>
          </p:cNvPr>
          <p:cNvPicPr>
            <a:picLocks noChangeAspect="1"/>
          </p:cNvPicPr>
          <p:nvPr/>
        </p:nvPicPr>
        <p:blipFill>
          <a:blip r:embed="rId4"/>
          <a:stretch>
            <a:fillRect/>
          </a:stretch>
        </p:blipFill>
        <p:spPr>
          <a:xfrm>
            <a:off x="3892379" y="2135649"/>
            <a:ext cx="4855523" cy="1297552"/>
          </a:xfrm>
          <a:prstGeom prst="rect">
            <a:avLst/>
          </a:prstGeom>
        </p:spPr>
      </p:pic>
      <p:pic>
        <p:nvPicPr>
          <p:cNvPr id="3" name="Picture 2" descr="A red rectangular object with white text&#10;&#10;AI-generated content may be incorrect.">
            <a:extLst>
              <a:ext uri="{FF2B5EF4-FFF2-40B4-BE49-F238E27FC236}">
                <a16:creationId xmlns:a16="http://schemas.microsoft.com/office/drawing/2014/main" id="{5C2FA4B9-9583-63CC-2794-8D50EA2B5E3A}"/>
              </a:ext>
            </a:extLst>
          </p:cNvPr>
          <p:cNvPicPr>
            <a:picLocks noChangeAspect="1"/>
          </p:cNvPicPr>
          <p:nvPr/>
        </p:nvPicPr>
        <p:blipFill>
          <a:blip r:embed="rId5"/>
          <a:stretch>
            <a:fillRect/>
          </a:stretch>
        </p:blipFill>
        <p:spPr>
          <a:xfrm>
            <a:off x="899854" y="1138109"/>
            <a:ext cx="2756844" cy="1986863"/>
          </a:xfrm>
          <a:prstGeom prst="rect">
            <a:avLst/>
          </a:prstGeom>
        </p:spPr>
      </p:pic>
    </p:spTree>
    <p:extLst>
      <p:ext uri="{BB962C8B-B14F-4D97-AF65-F5344CB8AC3E}">
        <p14:creationId xmlns:p14="http://schemas.microsoft.com/office/powerpoint/2010/main" val="77413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5E3910-8BBA-4013-BBFF-B2D7021969D3}"/>
              </a:ext>
            </a:extLst>
          </p:cNvPr>
          <p:cNvSpPr>
            <a:spLocks noGrp="1"/>
          </p:cNvSpPr>
          <p:nvPr>
            <p:ph type="title"/>
          </p:nvPr>
        </p:nvSpPr>
        <p:spPr>
          <a:xfrm>
            <a:off x="74428" y="1807534"/>
            <a:ext cx="9069572" cy="1796902"/>
          </a:xfrm>
        </p:spPr>
        <p:txBody>
          <a:bodyPr>
            <a:normAutofit/>
          </a:bodyPr>
          <a:lstStyle/>
          <a:p>
            <a:r>
              <a:rPr lang="en-US" b="1">
                <a:latin typeface="Open Sans" panose="020B0606030504020204" pitchFamily="34" charset="0"/>
                <a:ea typeface="Open Sans" panose="020B0606030504020204" pitchFamily="34" charset="0"/>
                <a:cs typeface="Open Sans" panose="020B0606030504020204" pitchFamily="34" charset="0"/>
                <a:hlinkClick r:id="rId3"/>
              </a:rPr>
              <a:t>Community &amp; Partnership Mapping Tool</a:t>
            </a: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4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0610900-86EA-4EDC-9C31-F59F28B92E20}"/>
              </a:ext>
            </a:extLst>
          </p:cNvPr>
          <p:cNvSpPr/>
          <p:nvPr/>
        </p:nvSpPr>
        <p:spPr>
          <a:xfrm>
            <a:off x="4124008" y="2137410"/>
            <a:ext cx="895985" cy="8686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9645A9DB-7A4D-43F7-BBB3-AAB9DE5F9AF3}"/>
              </a:ext>
            </a:extLst>
          </p:cNvPr>
          <p:cNvSpPr/>
          <p:nvPr/>
        </p:nvSpPr>
        <p:spPr>
          <a:xfrm>
            <a:off x="3141663" y="1241108"/>
            <a:ext cx="2860675" cy="26612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0" name="Group 9">
            <a:extLst>
              <a:ext uri="{FF2B5EF4-FFF2-40B4-BE49-F238E27FC236}">
                <a16:creationId xmlns:a16="http://schemas.microsoft.com/office/drawing/2014/main" id="{CAE0C875-9817-4A55-9A86-181BE6049B41}"/>
              </a:ext>
            </a:extLst>
          </p:cNvPr>
          <p:cNvGrpSpPr/>
          <p:nvPr/>
        </p:nvGrpSpPr>
        <p:grpSpPr>
          <a:xfrm>
            <a:off x="-20179" y="403543"/>
            <a:ext cx="6845794" cy="4336415"/>
            <a:chOff x="-2338753" y="0"/>
            <a:chExt cx="6846347" cy="4336610"/>
          </a:xfrm>
        </p:grpSpPr>
        <p:sp>
          <p:nvSpPr>
            <p:cNvPr id="11" name="Oval 10">
              <a:extLst>
                <a:ext uri="{FF2B5EF4-FFF2-40B4-BE49-F238E27FC236}">
                  <a16:creationId xmlns:a16="http://schemas.microsoft.com/office/drawing/2014/main" id="{A6A946BB-D889-48E1-996F-5D33FB790CFC}"/>
                </a:ext>
              </a:extLst>
            </p:cNvPr>
            <p:cNvSpPr/>
            <p:nvPr/>
          </p:nvSpPr>
          <p:spPr>
            <a:xfrm>
              <a:off x="0" y="0"/>
              <a:ext cx="4507594" cy="43366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5">
              <a:extLst>
                <a:ext uri="{FF2B5EF4-FFF2-40B4-BE49-F238E27FC236}">
                  <a16:creationId xmlns:a16="http://schemas.microsoft.com/office/drawing/2014/main" id="{F8A54286-41D7-40D7-95F9-D4463A0306DE}"/>
                </a:ext>
              </a:extLst>
            </p:cNvPr>
            <p:cNvSpPr txBox="1"/>
            <p:nvPr/>
          </p:nvSpPr>
          <p:spPr>
            <a:xfrm>
              <a:off x="-2338753" y="327474"/>
              <a:ext cx="2007079" cy="497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a:effectLst/>
                  <a:latin typeface="Open Sans" panose="020B0606030504020204" pitchFamily="34" charset="0"/>
                  <a:ea typeface="Open Sans" panose="020B0606030504020204" pitchFamily="34" charset="0"/>
                  <a:cs typeface="Open Sans" panose="020B0606030504020204" pitchFamily="34" charset="0"/>
                </a:rPr>
                <a:t>Who cares about the issue?</a:t>
              </a:r>
            </a:p>
          </p:txBody>
        </p:sp>
        <p:sp>
          <p:nvSpPr>
            <p:cNvPr id="13" name="Text Box 6">
              <a:extLst>
                <a:ext uri="{FF2B5EF4-FFF2-40B4-BE49-F238E27FC236}">
                  <a16:creationId xmlns:a16="http://schemas.microsoft.com/office/drawing/2014/main" id="{277776D7-8636-4928-B847-DE6BD08A76E2}"/>
                </a:ext>
              </a:extLst>
            </p:cNvPr>
            <p:cNvSpPr txBox="1"/>
            <p:nvPr/>
          </p:nvSpPr>
          <p:spPr>
            <a:xfrm>
              <a:off x="-2318572" y="3201377"/>
              <a:ext cx="2552467" cy="2976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a:effectLst/>
                  <a:latin typeface="Open Sans" panose="020B0606030504020204" pitchFamily="34" charset="0"/>
                  <a:ea typeface="Open Sans" panose="020B0606030504020204" pitchFamily="34" charset="0"/>
                  <a:cs typeface="Open Sans" panose="020B0606030504020204" pitchFamily="34" charset="0"/>
                </a:rPr>
                <a:t>How are we connected to those who care about</a:t>
              </a:r>
              <a:br>
                <a:rPr lang="en-US" sz="2000">
                  <a:effectLst/>
                  <a:latin typeface="Open Sans" panose="020B0606030504020204" pitchFamily="34" charset="0"/>
                  <a:ea typeface="Open Sans" panose="020B0606030504020204" pitchFamily="34" charset="0"/>
                  <a:cs typeface="Open Sans" panose="020B0606030504020204" pitchFamily="34" charset="0"/>
                </a:rPr>
              </a:br>
              <a:r>
                <a:rPr lang="en-US" sz="2000">
                  <a:effectLst/>
                  <a:latin typeface="Open Sans" panose="020B0606030504020204" pitchFamily="34" charset="0"/>
                  <a:ea typeface="Open Sans" panose="020B0606030504020204" pitchFamily="34" charset="0"/>
                  <a:cs typeface="Open Sans" panose="020B0606030504020204" pitchFamily="34" charset="0"/>
                </a:rPr>
                <a:t> the issue?</a:t>
              </a:r>
            </a:p>
          </p:txBody>
        </p:sp>
      </p:grpSp>
      <p:sp>
        <p:nvSpPr>
          <p:cNvPr id="14" name="Text Box 5">
            <a:extLst>
              <a:ext uri="{FF2B5EF4-FFF2-40B4-BE49-F238E27FC236}">
                <a16:creationId xmlns:a16="http://schemas.microsoft.com/office/drawing/2014/main" id="{40D9FF19-4EF6-4E01-9A59-EB2D77682210}"/>
              </a:ext>
            </a:extLst>
          </p:cNvPr>
          <p:cNvSpPr txBox="1"/>
          <p:nvPr/>
        </p:nvSpPr>
        <p:spPr>
          <a:xfrm>
            <a:off x="7137083" y="2303005"/>
            <a:ext cx="2006917" cy="4978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a:effectLst/>
                <a:latin typeface="Open Sans" panose="020B0606030504020204" pitchFamily="34" charset="0"/>
                <a:ea typeface="Open Sans" panose="020B0606030504020204" pitchFamily="34" charset="0"/>
                <a:cs typeface="Open Sans" panose="020B0606030504020204" pitchFamily="34" charset="0"/>
              </a:rPr>
              <a:t>The Issue</a:t>
            </a:r>
          </a:p>
        </p:txBody>
      </p:sp>
      <p:cxnSp>
        <p:nvCxnSpPr>
          <p:cNvPr id="15" name="Straight Arrow Connector 14">
            <a:extLst>
              <a:ext uri="{FF2B5EF4-FFF2-40B4-BE49-F238E27FC236}">
                <a16:creationId xmlns:a16="http://schemas.microsoft.com/office/drawing/2014/main" id="{346FBD33-8B33-4F3A-BF88-516C0B881870}"/>
              </a:ext>
            </a:extLst>
          </p:cNvPr>
          <p:cNvCxnSpPr>
            <a:cxnSpLocks/>
          </p:cNvCxnSpPr>
          <p:nvPr/>
        </p:nvCxnSpPr>
        <p:spPr>
          <a:xfrm flipH="1">
            <a:off x="4572000" y="2495778"/>
            <a:ext cx="2744787" cy="561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362828B7-79D0-4DDD-A276-4047E524183F}"/>
              </a:ext>
            </a:extLst>
          </p:cNvPr>
          <p:cNvCxnSpPr>
            <a:cxnSpLocks/>
          </p:cNvCxnSpPr>
          <p:nvPr/>
        </p:nvCxnSpPr>
        <p:spPr>
          <a:xfrm>
            <a:off x="1614525" y="1455581"/>
            <a:ext cx="1979280" cy="7687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7FBAAD23-71F4-4325-8988-2DADC0F0488F}"/>
              </a:ext>
            </a:extLst>
          </p:cNvPr>
          <p:cNvCxnSpPr>
            <a:cxnSpLocks/>
          </p:cNvCxnSpPr>
          <p:nvPr/>
        </p:nvCxnSpPr>
        <p:spPr>
          <a:xfrm flipV="1">
            <a:off x="2552261" y="3522952"/>
            <a:ext cx="650203" cy="6062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182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90C3E-C682-46E6-BFF7-B55A66C580F8}"/>
              </a:ext>
            </a:extLst>
          </p:cNvPr>
          <p:cNvSpPr txBox="1"/>
          <p:nvPr/>
        </p:nvSpPr>
        <p:spPr>
          <a:xfrm>
            <a:off x="4851402" y="1906141"/>
            <a:ext cx="3036322" cy="1077218"/>
          </a:xfrm>
          <a:prstGeom prst="rect">
            <a:avLst/>
          </a:prstGeom>
          <a:noFill/>
        </p:spPr>
        <p:txBody>
          <a:bodyPr wrap="square" rtlCol="0">
            <a:sp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Food</a:t>
            </a:r>
            <a:br>
              <a:rPr lang="en-US" sz="3200" b="1">
                <a:latin typeface="Open Sans" panose="020B0606030504020204" pitchFamily="34" charset="0"/>
                <a:ea typeface="Open Sans" panose="020B0606030504020204" pitchFamily="34" charset="0"/>
                <a:cs typeface="Open Sans" panose="020B0606030504020204" pitchFamily="34" charset="0"/>
              </a:rPr>
            </a:br>
            <a:r>
              <a:rPr lang="en-US" sz="3200" b="1">
                <a:latin typeface="Open Sans" panose="020B0606030504020204" pitchFamily="34" charset="0"/>
                <a:ea typeface="Open Sans" panose="020B0606030504020204" pitchFamily="34" charset="0"/>
                <a:cs typeface="Open Sans" panose="020B0606030504020204" pitchFamily="34" charset="0"/>
              </a:rPr>
              <a:t>Insecurity</a:t>
            </a:r>
          </a:p>
        </p:txBody>
      </p:sp>
      <p:sp>
        <p:nvSpPr>
          <p:cNvPr id="4" name="Oval 3">
            <a:extLst>
              <a:ext uri="{FF2B5EF4-FFF2-40B4-BE49-F238E27FC236}">
                <a16:creationId xmlns:a16="http://schemas.microsoft.com/office/drawing/2014/main" id="{41202FE1-E540-4967-8CC7-D5DCB0E73DD5}"/>
              </a:ext>
            </a:extLst>
          </p:cNvPr>
          <p:cNvSpPr/>
          <p:nvPr/>
        </p:nvSpPr>
        <p:spPr>
          <a:xfrm>
            <a:off x="2044700" y="1320800"/>
            <a:ext cx="2247900" cy="2247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592D7D74-BEBF-4906-8C87-E45151C9E6C5}"/>
              </a:ext>
            </a:extLst>
          </p:cNvPr>
          <p:cNvSpPr txBox="1"/>
          <p:nvPr/>
        </p:nvSpPr>
        <p:spPr>
          <a:xfrm>
            <a:off x="1650489" y="1906141"/>
            <a:ext cx="3036322" cy="1077218"/>
          </a:xfrm>
          <a:prstGeom prst="rect">
            <a:avLst/>
          </a:prstGeom>
          <a:noFill/>
        </p:spPr>
        <p:txBody>
          <a:bodyPr wrap="square" rtlCol="0">
            <a:sp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the</a:t>
            </a:r>
          </a:p>
          <a:p>
            <a:pPr algn="ctr"/>
            <a:r>
              <a:rPr lang="en-US" sz="3200" b="1">
                <a:latin typeface="Open Sans" panose="020B0606030504020204" pitchFamily="34" charset="0"/>
                <a:ea typeface="Open Sans" panose="020B0606030504020204" pitchFamily="34" charset="0"/>
                <a:cs typeface="Open Sans" panose="020B0606030504020204" pitchFamily="34" charset="0"/>
              </a:rPr>
              <a:t>Issue</a:t>
            </a:r>
          </a:p>
        </p:txBody>
      </p:sp>
    </p:spTree>
    <p:extLst>
      <p:ext uri="{BB962C8B-B14F-4D97-AF65-F5344CB8AC3E}">
        <p14:creationId xmlns:p14="http://schemas.microsoft.com/office/powerpoint/2010/main" val="83033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1DAE2E-7301-487A-8FB7-A591B335916A}"/>
              </a:ext>
            </a:extLst>
          </p:cNvPr>
          <p:cNvSpPr txBox="1"/>
          <p:nvPr/>
        </p:nvSpPr>
        <p:spPr>
          <a:xfrm>
            <a:off x="294719" y="268166"/>
            <a:ext cx="8344456" cy="584775"/>
          </a:xfrm>
          <a:prstGeom prst="rect">
            <a:avLst/>
          </a:prstGeom>
          <a:noFill/>
        </p:spPr>
        <p:txBody>
          <a:bodyPr wrap="square" lIns="91440" tIns="45720" rIns="91440" bIns="45720" rtlCol="0" anchor="t">
            <a:spAutoFit/>
          </a:bodyPr>
          <a:lstStyle/>
          <a:p>
            <a:pPr algn="ctr"/>
            <a:r>
              <a:rPr lang="en-US" sz="3200" b="1">
                <a:latin typeface="Open Sans"/>
                <a:ea typeface="Open Sans"/>
                <a:cs typeface="Open Sans"/>
              </a:rPr>
              <a:t>Food Insecurity</a:t>
            </a:r>
          </a:p>
        </p:txBody>
      </p:sp>
      <p:sp>
        <p:nvSpPr>
          <p:cNvPr id="4" name="TextBox 3">
            <a:extLst>
              <a:ext uri="{FF2B5EF4-FFF2-40B4-BE49-F238E27FC236}">
                <a16:creationId xmlns:a16="http://schemas.microsoft.com/office/drawing/2014/main" id="{9B38A5B1-1060-4567-8228-6E813DCE1F10}"/>
              </a:ext>
            </a:extLst>
          </p:cNvPr>
          <p:cNvSpPr txBox="1"/>
          <p:nvPr/>
        </p:nvSpPr>
        <p:spPr>
          <a:xfrm>
            <a:off x="5040459" y="3726340"/>
            <a:ext cx="3794039" cy="1107996"/>
          </a:xfrm>
          <a:prstGeom prst="rect">
            <a:avLst/>
          </a:prstGeom>
          <a:noFill/>
        </p:spPr>
        <p:txBody>
          <a:bodyPr wrap="square" rtlCol="0">
            <a:spAutoFit/>
          </a:bodyPr>
          <a:lstStyle/>
          <a:p>
            <a:pPr algn="ctr"/>
            <a:r>
              <a:rPr lang="en-US" sz="2200">
                <a:latin typeface="Open Sans" panose="020B0606030504020204" pitchFamily="34" charset="0"/>
                <a:ea typeface="Open Sans" panose="020B0606030504020204" pitchFamily="34" charset="0"/>
                <a:cs typeface="Open Sans" panose="020B0606030504020204" pitchFamily="34" charset="0"/>
              </a:rPr>
              <a:t>Businesses, non-profits, educational institutions, foundations?</a:t>
            </a:r>
          </a:p>
        </p:txBody>
      </p:sp>
      <p:sp>
        <p:nvSpPr>
          <p:cNvPr id="5" name="TextBox 4">
            <a:extLst>
              <a:ext uri="{FF2B5EF4-FFF2-40B4-BE49-F238E27FC236}">
                <a16:creationId xmlns:a16="http://schemas.microsoft.com/office/drawing/2014/main" id="{7DA39359-8BDE-4824-A6DD-527747039BFB}"/>
              </a:ext>
            </a:extLst>
          </p:cNvPr>
          <p:cNvSpPr txBox="1"/>
          <p:nvPr/>
        </p:nvSpPr>
        <p:spPr>
          <a:xfrm>
            <a:off x="2484480" y="2020046"/>
            <a:ext cx="3794039" cy="1446550"/>
          </a:xfrm>
          <a:prstGeom prst="rect">
            <a:avLst/>
          </a:prstGeom>
          <a:noFill/>
        </p:spPr>
        <p:txBody>
          <a:bodyPr wrap="square" rtlCol="0">
            <a:spAutoFit/>
          </a:bodyPr>
          <a:lstStyle/>
          <a:p>
            <a:pPr algn="ctr"/>
            <a:r>
              <a:rPr lang="en-US" sz="2200">
                <a:latin typeface="Open Sans" panose="020B0606030504020204" pitchFamily="34" charset="0"/>
                <a:ea typeface="Open Sans" panose="020B0606030504020204" pitchFamily="34" charset="0"/>
                <a:cs typeface="Open Sans" panose="020B0606030504020204" pitchFamily="34" charset="0"/>
              </a:rPr>
              <a:t>Who experiences it?</a:t>
            </a:r>
          </a:p>
          <a:p>
            <a:pPr algn="ctr"/>
            <a:r>
              <a:rPr lang="en-US" sz="2200">
                <a:latin typeface="Open Sans" panose="020B0606030504020204" pitchFamily="34" charset="0"/>
                <a:ea typeface="Open Sans" panose="020B0606030504020204" pitchFamily="34" charset="0"/>
                <a:cs typeface="Open Sans" panose="020B0606030504020204" pitchFamily="34" charset="0"/>
              </a:rPr>
              <a:t> </a:t>
            </a:r>
            <a:r>
              <a:rPr lang="en-US" sz="2200" b="1">
                <a:latin typeface="Open Sans" panose="020B0606030504020204" pitchFamily="34" charset="0"/>
                <a:ea typeface="Open Sans" panose="020B0606030504020204" pitchFamily="34" charset="0"/>
                <a:cs typeface="Open Sans" panose="020B0606030504020204" pitchFamily="34" charset="0"/>
              </a:rPr>
              <a:t>And how am I including them in working on the solution?</a:t>
            </a:r>
          </a:p>
        </p:txBody>
      </p:sp>
      <p:sp>
        <p:nvSpPr>
          <p:cNvPr id="6" name="TextBox 5">
            <a:extLst>
              <a:ext uri="{FF2B5EF4-FFF2-40B4-BE49-F238E27FC236}">
                <a16:creationId xmlns:a16="http://schemas.microsoft.com/office/drawing/2014/main" id="{49DB9D94-0E47-4EE2-A1C7-C8F62FD04739}"/>
              </a:ext>
            </a:extLst>
          </p:cNvPr>
          <p:cNvSpPr txBox="1"/>
          <p:nvPr/>
        </p:nvSpPr>
        <p:spPr>
          <a:xfrm>
            <a:off x="5218259" y="1311454"/>
            <a:ext cx="3794039" cy="430887"/>
          </a:xfrm>
          <a:prstGeom prst="rect">
            <a:avLst/>
          </a:prstGeom>
          <a:noFill/>
        </p:spPr>
        <p:txBody>
          <a:bodyPr wrap="square" rtlCol="0">
            <a:spAutoFit/>
          </a:bodyPr>
          <a:lstStyle/>
          <a:p>
            <a:pPr algn="ctr"/>
            <a:r>
              <a:rPr lang="en-US" sz="2200">
                <a:latin typeface="Open Sans" panose="020B0606030504020204" pitchFamily="34" charset="0"/>
                <a:ea typeface="Open Sans" panose="020B0606030504020204" pitchFamily="34" charset="0"/>
                <a:cs typeface="Open Sans" panose="020B0606030504020204" pitchFamily="34" charset="0"/>
              </a:rPr>
              <a:t>Who studies it?</a:t>
            </a:r>
          </a:p>
        </p:txBody>
      </p:sp>
      <p:sp>
        <p:nvSpPr>
          <p:cNvPr id="8" name="TextBox 7">
            <a:extLst>
              <a:ext uri="{FF2B5EF4-FFF2-40B4-BE49-F238E27FC236}">
                <a16:creationId xmlns:a16="http://schemas.microsoft.com/office/drawing/2014/main" id="{D6407AE2-D323-4325-8704-7D3AF6749042}"/>
              </a:ext>
            </a:extLst>
          </p:cNvPr>
          <p:cNvSpPr txBox="1"/>
          <p:nvPr/>
        </p:nvSpPr>
        <p:spPr>
          <a:xfrm>
            <a:off x="0" y="3763586"/>
            <a:ext cx="3406732" cy="1107996"/>
          </a:xfrm>
          <a:prstGeom prst="rect">
            <a:avLst/>
          </a:prstGeom>
          <a:noFill/>
        </p:spPr>
        <p:txBody>
          <a:bodyPr wrap="square" rtlCol="0">
            <a:spAutoFit/>
          </a:bodyPr>
          <a:lstStyle/>
          <a:p>
            <a:pPr algn="ctr"/>
            <a:r>
              <a:rPr lang="en-US" sz="2200">
                <a:latin typeface="Open Sans" panose="020B0606030504020204" pitchFamily="34" charset="0"/>
                <a:ea typeface="Open Sans" panose="020B0606030504020204" pitchFamily="34" charset="0"/>
                <a:cs typeface="Open Sans" panose="020B0606030504020204" pitchFamily="34" charset="0"/>
              </a:rPr>
              <a:t>Who in your local</a:t>
            </a:r>
          </a:p>
          <a:p>
            <a:pPr algn="ctr"/>
            <a:r>
              <a:rPr lang="en-US" sz="2200">
                <a:latin typeface="Open Sans" panose="020B0606030504020204" pitchFamily="34" charset="0"/>
                <a:ea typeface="Open Sans" panose="020B0606030504020204" pitchFamily="34" charset="0"/>
                <a:cs typeface="Open Sans" panose="020B0606030504020204" pitchFamily="34" charset="0"/>
              </a:rPr>
              <a:t> (or state) government works on this issue?</a:t>
            </a:r>
          </a:p>
        </p:txBody>
      </p:sp>
      <p:sp>
        <p:nvSpPr>
          <p:cNvPr id="9" name="TextBox 8">
            <a:extLst>
              <a:ext uri="{FF2B5EF4-FFF2-40B4-BE49-F238E27FC236}">
                <a16:creationId xmlns:a16="http://schemas.microsoft.com/office/drawing/2014/main" id="{A8B6465E-F277-4651-93BC-3E9593B4A7B8}"/>
              </a:ext>
            </a:extLst>
          </p:cNvPr>
          <p:cNvSpPr txBox="1"/>
          <p:nvPr/>
        </p:nvSpPr>
        <p:spPr>
          <a:xfrm>
            <a:off x="131702" y="1200884"/>
            <a:ext cx="3406732" cy="769441"/>
          </a:xfrm>
          <a:prstGeom prst="rect">
            <a:avLst/>
          </a:prstGeom>
          <a:noFill/>
        </p:spPr>
        <p:txBody>
          <a:bodyPr wrap="square" rtlCol="0">
            <a:spAutoFit/>
          </a:bodyPr>
          <a:lstStyle/>
          <a:p>
            <a:pPr algn="ctr"/>
            <a:r>
              <a:rPr lang="en-US" sz="2200">
                <a:latin typeface="Open Sans" panose="020B0606030504020204" pitchFamily="34" charset="0"/>
                <a:ea typeface="Open Sans" panose="020B0606030504020204" pitchFamily="34" charset="0"/>
                <a:cs typeface="Open Sans" panose="020B0606030504020204" pitchFamily="34" charset="0"/>
              </a:rPr>
              <a:t>Who covers it in the media?</a:t>
            </a:r>
          </a:p>
        </p:txBody>
      </p:sp>
    </p:spTree>
    <p:extLst>
      <p:ext uri="{BB962C8B-B14F-4D97-AF65-F5344CB8AC3E}">
        <p14:creationId xmlns:p14="http://schemas.microsoft.com/office/powerpoint/2010/main" val="10965972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86E97C4478C64296CB54CBD262A696" ma:contentTypeVersion="11" ma:contentTypeDescription="Create a new document." ma:contentTypeScope="" ma:versionID="b8ed4382e084c9e0999408128b4c3cd5">
  <xsd:schema xmlns:xsd="http://www.w3.org/2001/XMLSchema" xmlns:xs="http://www.w3.org/2001/XMLSchema" xmlns:p="http://schemas.microsoft.com/office/2006/metadata/properties" xmlns:ns2="ab3ae46a-59fb-4e23-90f7-b622544884d2" xmlns:ns3="e678df6b-9e7d-47a0-94a4-e1eb04841a33" targetNamespace="http://schemas.microsoft.com/office/2006/metadata/properties" ma:root="true" ma:fieldsID="fa5d8e5d7f60f3f988b32e67420a8c3d" ns2:_="" ns3:_="">
    <xsd:import namespace="ab3ae46a-59fb-4e23-90f7-b622544884d2"/>
    <xsd:import namespace="e678df6b-9e7d-47a0-94a4-e1eb04841a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ae46a-59fb-4e23-90f7-b62254488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8df6b-9e7d-47a0-94a4-e1eb04841a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8be421-f39a-42f2-b27c-7d148e3b3901}" ma:internalName="TaxCatchAll" ma:showField="CatchAllData" ma:web="e678df6b-9e7d-47a0-94a4-e1eb04841a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78df6b-9e7d-47a0-94a4-e1eb04841a33" xsi:nil="true"/>
    <lcf76f155ced4ddcb4097134ff3c332f xmlns="ab3ae46a-59fb-4e23-90f7-b622544884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EF6331-C339-46DE-8535-6D433D8B03AA}">
  <ds:schemaRefs>
    <ds:schemaRef ds:uri="ab3ae46a-59fb-4e23-90f7-b622544884d2"/>
    <ds:schemaRef ds:uri="e678df6b-9e7d-47a0-94a4-e1eb04841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B9959BF8-6FB4-40AF-AF38-2D057E67A497}">
  <ds:schemaRefs>
    <ds:schemaRef ds:uri="ab3ae46a-59fb-4e23-90f7-b622544884d2"/>
    <ds:schemaRef ds:uri="e678df6b-9e7d-47a0-94a4-e1eb04841a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32</Slides>
  <Notes>29</Notes>
  <HiddenSlides>11</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Custom Design</vt:lpstr>
      <vt:lpstr>Office Theme</vt:lpstr>
      <vt:lpstr>PowerPoint Presentation</vt:lpstr>
      <vt:lpstr>PowerPoint Presentation</vt:lpstr>
      <vt:lpstr>Why do we partner?</vt:lpstr>
      <vt:lpstr>What does an effective partnership look like?</vt:lpstr>
      <vt:lpstr>RESULTS Organizational Partners</vt:lpstr>
      <vt:lpstr>Community &amp; Partnership Mapping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 few minutes to start your map!</vt:lpstr>
      <vt:lpstr>What’s next?</vt:lpstr>
      <vt:lpstr>Need additional support with community mapping?  Contact me!</vt:lpstr>
      <vt:lpstr>PowerPoint Presentation</vt:lpstr>
      <vt:lpstr>Turning Goals into Objectives</vt:lpstr>
      <vt:lpstr>Short-term Outreach Objectives</vt:lpstr>
      <vt:lpstr>Our Objectives</vt:lpstr>
      <vt:lpstr>PowerPoint Presentation</vt:lpstr>
      <vt:lpstr>What does the conversation sound like? </vt:lpstr>
      <vt:lpstr>How do you have effective one-on-one conversation? </vt:lpstr>
      <vt:lpstr>How do you have effective one-on-one conversation? </vt:lpstr>
      <vt:lpstr>How do you have effective one-on-one conversation? </vt:lpstr>
      <vt:lpstr>Examples of 1:1 Conversations</vt:lpstr>
      <vt:lpstr>Examples of 1:1 Conversations</vt:lpstr>
      <vt:lpstr>Examples of 1:1 Conversations</vt:lpstr>
      <vt:lpstr>Practice your 1:1 Conversations</vt:lpstr>
      <vt:lpstr>Time to breakout!</vt:lpstr>
      <vt:lpstr>Next steps for you and your group!</vt:lpstr>
      <vt:lpstr>Additional Outreach Resources:</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revision>1</cp:revision>
  <dcterms:created xsi:type="dcterms:W3CDTF">2019-10-01T16:09:08Z</dcterms:created>
  <dcterms:modified xsi:type="dcterms:W3CDTF">2025-03-25T23:32:32Z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0x0101009786E97C4478C64296CB54CBD262A696</vt:lpwstr>
  </property>
  <property fmtid="{D5CDD505-2E9C-101B-9397-08002B2CF9AE}" pid="3" name="MediaServiceImageTags">
    <vt:lpwstr/>
  </property>
</Properties>
</file>