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48" r:id="rId5"/>
  </p:sldMasterIdLst>
  <p:sldIdLst>
    <p:sldId id="285" r:id="rId6"/>
    <p:sldId id="286" r:id="rId7"/>
    <p:sldId id="259" r:id="rId8"/>
    <p:sldId id="306" r:id="rId9"/>
    <p:sldId id="261" r:id="rId10"/>
    <p:sldId id="262" r:id="rId11"/>
    <p:sldId id="295" r:id="rId12"/>
    <p:sldId id="298" r:id="rId13"/>
    <p:sldId id="266" r:id="rId14"/>
    <p:sldId id="296" r:id="rId15"/>
    <p:sldId id="270" r:id="rId16"/>
    <p:sldId id="305" r:id="rId17"/>
    <p:sldId id="297" r:id="rId18"/>
    <p:sldId id="290" r:id="rId19"/>
    <p:sldId id="302" r:id="rId20"/>
    <p:sldId id="301" r:id="rId21"/>
    <p:sldId id="284" r:id="rId22"/>
    <p:sldId id="272" r:id="rId23"/>
    <p:sldId id="273" r:id="rId24"/>
    <p:sldId id="274" r:id="rId25"/>
    <p:sldId id="303" r:id="rId26"/>
    <p:sldId id="278" r:id="rId27"/>
    <p:sldId id="279" r:id="rId28"/>
    <p:sldId id="304" r:id="rId29"/>
    <p:sldId id="294" r:id="rId30"/>
    <p:sldId id="275" r:id="rId31"/>
    <p:sldId id="276" r:id="rId32"/>
    <p:sldId id="277" r:id="rId33"/>
    <p:sldId id="299" r:id="rId34"/>
    <p:sldId id="282" r:id="rId35"/>
    <p:sldId id="280" r:id="rId36"/>
    <p:sldId id="283"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410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72"/>
    <p:restoredTop sz="94705"/>
  </p:normalViewPr>
  <p:slideViewPr>
    <p:cSldViewPr snapToGrid="0" snapToObjects="1">
      <p:cViewPr varScale="1">
        <p:scale>
          <a:sx n="113" d="100"/>
          <a:sy n="113" d="100"/>
        </p:scale>
        <p:origin x="184" y="7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EEAAEB-4D85-46EB-B62D-80C13785CEE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16C7E12-55D1-45CF-860E-9F84E2DDE1A3}">
      <dgm:prSet/>
      <dgm:spPr/>
      <dgm:t>
        <a:bodyPr/>
        <a:lstStyle/>
        <a:p>
          <a:r>
            <a:rPr lang="en-US"/>
            <a:t>RESULTS: Who We Are &amp; Why We Advocate</a:t>
          </a:r>
        </a:p>
      </dgm:t>
    </dgm:pt>
    <dgm:pt modelId="{C9134445-1293-4078-9DD2-5ACE435FFA29}" type="parTrans" cxnId="{AF83B4F3-42C3-4257-87EE-7CB8F905494D}">
      <dgm:prSet/>
      <dgm:spPr/>
      <dgm:t>
        <a:bodyPr/>
        <a:lstStyle/>
        <a:p>
          <a:endParaRPr lang="en-US"/>
        </a:p>
      </dgm:t>
    </dgm:pt>
    <dgm:pt modelId="{EAC7D95F-6A87-44BC-8791-B5834F844A96}" type="sibTrans" cxnId="{AF83B4F3-42C3-4257-87EE-7CB8F905494D}">
      <dgm:prSet/>
      <dgm:spPr/>
      <dgm:t>
        <a:bodyPr/>
        <a:lstStyle/>
        <a:p>
          <a:endParaRPr lang="en-US"/>
        </a:p>
      </dgm:t>
    </dgm:pt>
    <dgm:pt modelId="{93F447F2-72E8-49C5-841B-2512A7E43C4A}">
      <dgm:prSet/>
      <dgm:spPr/>
      <dgm:t>
        <a:bodyPr/>
        <a:lstStyle/>
        <a:p>
          <a:r>
            <a:rPr lang="en-US"/>
            <a:t>Strategy: Actions that Make a Difference</a:t>
          </a:r>
        </a:p>
      </dgm:t>
    </dgm:pt>
    <dgm:pt modelId="{0F3FB680-F108-4E23-9FF9-3332F33D2DD1}" type="parTrans" cxnId="{2579F889-0D41-40C4-9E40-5C68BB255AA9}">
      <dgm:prSet/>
      <dgm:spPr/>
      <dgm:t>
        <a:bodyPr/>
        <a:lstStyle/>
        <a:p>
          <a:endParaRPr lang="en-US"/>
        </a:p>
      </dgm:t>
    </dgm:pt>
    <dgm:pt modelId="{828F9F24-D58F-433F-9371-4FAC077BD542}" type="sibTrans" cxnId="{2579F889-0D41-40C4-9E40-5C68BB255AA9}">
      <dgm:prSet/>
      <dgm:spPr/>
      <dgm:t>
        <a:bodyPr/>
        <a:lstStyle/>
        <a:p>
          <a:endParaRPr lang="en-US"/>
        </a:p>
      </dgm:t>
    </dgm:pt>
    <dgm:pt modelId="{E03AEB41-ECEF-4CA2-A78F-1408FDD0A26E}">
      <dgm:prSet/>
      <dgm:spPr/>
      <dgm:t>
        <a:bodyPr/>
        <a:lstStyle/>
        <a:p>
          <a:r>
            <a:rPr lang="en-US"/>
            <a:t>2020 Issues &amp; RESULTS COVID-19 Response</a:t>
          </a:r>
        </a:p>
      </dgm:t>
    </dgm:pt>
    <dgm:pt modelId="{43442D18-B9C9-4128-9612-D6E924DB03BA}" type="parTrans" cxnId="{0501FD07-544C-4583-B71E-22982C96AC64}">
      <dgm:prSet/>
      <dgm:spPr/>
      <dgm:t>
        <a:bodyPr/>
        <a:lstStyle/>
        <a:p>
          <a:endParaRPr lang="en-US"/>
        </a:p>
      </dgm:t>
    </dgm:pt>
    <dgm:pt modelId="{B67AF11F-B56B-4B1E-AFC3-131F9AE4C021}" type="sibTrans" cxnId="{0501FD07-544C-4583-B71E-22982C96AC64}">
      <dgm:prSet/>
      <dgm:spPr/>
      <dgm:t>
        <a:bodyPr/>
        <a:lstStyle/>
        <a:p>
          <a:endParaRPr lang="en-US"/>
        </a:p>
      </dgm:t>
    </dgm:pt>
    <dgm:pt modelId="{8A13C423-1968-4855-BD1F-8532A8B9E013}">
      <dgm:prSet/>
      <dgm:spPr/>
      <dgm:t>
        <a:bodyPr/>
        <a:lstStyle/>
        <a:p>
          <a:r>
            <a:rPr lang="en-US"/>
            <a:t>Basic Advocacy Skills &amp; Other Support</a:t>
          </a:r>
        </a:p>
      </dgm:t>
    </dgm:pt>
    <dgm:pt modelId="{2B6A8F00-2098-426C-B103-31BDDB154FB4}" type="parTrans" cxnId="{10EE11A8-70C3-4693-BA5A-CDC351EBFFCE}">
      <dgm:prSet/>
      <dgm:spPr/>
      <dgm:t>
        <a:bodyPr/>
        <a:lstStyle/>
        <a:p>
          <a:endParaRPr lang="en-US"/>
        </a:p>
      </dgm:t>
    </dgm:pt>
    <dgm:pt modelId="{A5B2BB1E-D7AF-4467-ACC9-BC4DCA4CD62F}" type="sibTrans" cxnId="{10EE11A8-70C3-4693-BA5A-CDC351EBFFCE}">
      <dgm:prSet/>
      <dgm:spPr/>
      <dgm:t>
        <a:bodyPr/>
        <a:lstStyle/>
        <a:p>
          <a:endParaRPr lang="en-US"/>
        </a:p>
      </dgm:t>
    </dgm:pt>
    <dgm:pt modelId="{9544BE61-104F-4C2B-8355-716756AC38D2}">
      <dgm:prSet/>
      <dgm:spPr/>
      <dgm:t>
        <a:bodyPr/>
        <a:lstStyle/>
        <a:p>
          <a:r>
            <a:rPr lang="en-US"/>
            <a:t>Connecting in your Community</a:t>
          </a:r>
        </a:p>
      </dgm:t>
    </dgm:pt>
    <dgm:pt modelId="{A3B057C4-C967-4619-B01E-1DF5F4B559F2}" type="parTrans" cxnId="{C89BE6BF-05B7-4F3C-9D9E-234A0EFAC39D}">
      <dgm:prSet/>
      <dgm:spPr/>
      <dgm:t>
        <a:bodyPr/>
        <a:lstStyle/>
        <a:p>
          <a:endParaRPr lang="en-US"/>
        </a:p>
      </dgm:t>
    </dgm:pt>
    <dgm:pt modelId="{FCF080D8-452C-4165-949E-907D66176406}" type="sibTrans" cxnId="{C89BE6BF-05B7-4F3C-9D9E-234A0EFAC39D}">
      <dgm:prSet/>
      <dgm:spPr/>
      <dgm:t>
        <a:bodyPr/>
        <a:lstStyle/>
        <a:p>
          <a:endParaRPr lang="en-US"/>
        </a:p>
      </dgm:t>
    </dgm:pt>
    <dgm:pt modelId="{E3F0634E-9162-E34C-BE7B-619956D1DFCC}" type="pres">
      <dgm:prSet presAssocID="{1BEEAAEB-4D85-46EB-B62D-80C13785CEEF}" presName="vert0" presStyleCnt="0">
        <dgm:presLayoutVars>
          <dgm:dir/>
          <dgm:animOne val="branch"/>
          <dgm:animLvl val="lvl"/>
        </dgm:presLayoutVars>
      </dgm:prSet>
      <dgm:spPr/>
    </dgm:pt>
    <dgm:pt modelId="{02FA44D3-7587-1D42-B029-8C76CF93F6F3}" type="pres">
      <dgm:prSet presAssocID="{D16C7E12-55D1-45CF-860E-9F84E2DDE1A3}" presName="thickLine" presStyleLbl="alignNode1" presStyleIdx="0" presStyleCnt="5"/>
      <dgm:spPr/>
    </dgm:pt>
    <dgm:pt modelId="{F480DEC5-2D8B-5D42-BCE7-40ECEF44E988}" type="pres">
      <dgm:prSet presAssocID="{D16C7E12-55D1-45CF-860E-9F84E2DDE1A3}" presName="horz1" presStyleCnt="0"/>
      <dgm:spPr/>
    </dgm:pt>
    <dgm:pt modelId="{F1A9CB72-1FF3-0449-AAF5-E51CEF3461AD}" type="pres">
      <dgm:prSet presAssocID="{D16C7E12-55D1-45CF-860E-9F84E2DDE1A3}" presName="tx1" presStyleLbl="revTx" presStyleIdx="0" presStyleCnt="5"/>
      <dgm:spPr/>
    </dgm:pt>
    <dgm:pt modelId="{722A83F8-AFBB-E245-8FCE-1C382F125F96}" type="pres">
      <dgm:prSet presAssocID="{D16C7E12-55D1-45CF-860E-9F84E2DDE1A3}" presName="vert1" presStyleCnt="0"/>
      <dgm:spPr/>
    </dgm:pt>
    <dgm:pt modelId="{3105F843-02B7-3640-9B8E-E25A88AAC4B1}" type="pres">
      <dgm:prSet presAssocID="{93F447F2-72E8-49C5-841B-2512A7E43C4A}" presName="thickLine" presStyleLbl="alignNode1" presStyleIdx="1" presStyleCnt="5"/>
      <dgm:spPr/>
    </dgm:pt>
    <dgm:pt modelId="{BA860F6D-9444-9748-AAA5-84B035B168EA}" type="pres">
      <dgm:prSet presAssocID="{93F447F2-72E8-49C5-841B-2512A7E43C4A}" presName="horz1" presStyleCnt="0"/>
      <dgm:spPr/>
    </dgm:pt>
    <dgm:pt modelId="{951D62AD-0AC3-B04B-880B-6ED3B16F7584}" type="pres">
      <dgm:prSet presAssocID="{93F447F2-72E8-49C5-841B-2512A7E43C4A}" presName="tx1" presStyleLbl="revTx" presStyleIdx="1" presStyleCnt="5"/>
      <dgm:spPr/>
    </dgm:pt>
    <dgm:pt modelId="{EE14727E-8E59-4048-9910-C4C38DC8EABC}" type="pres">
      <dgm:prSet presAssocID="{93F447F2-72E8-49C5-841B-2512A7E43C4A}" presName="vert1" presStyleCnt="0"/>
      <dgm:spPr/>
    </dgm:pt>
    <dgm:pt modelId="{3346F1DA-B05A-9F43-B6EB-1C87105C6A38}" type="pres">
      <dgm:prSet presAssocID="{E03AEB41-ECEF-4CA2-A78F-1408FDD0A26E}" presName="thickLine" presStyleLbl="alignNode1" presStyleIdx="2" presStyleCnt="5"/>
      <dgm:spPr/>
    </dgm:pt>
    <dgm:pt modelId="{4720B028-76D7-624C-A6A4-67311E6B9423}" type="pres">
      <dgm:prSet presAssocID="{E03AEB41-ECEF-4CA2-A78F-1408FDD0A26E}" presName="horz1" presStyleCnt="0"/>
      <dgm:spPr/>
    </dgm:pt>
    <dgm:pt modelId="{A62267A9-3445-4D40-B5F2-8D5308178CF8}" type="pres">
      <dgm:prSet presAssocID="{E03AEB41-ECEF-4CA2-A78F-1408FDD0A26E}" presName="tx1" presStyleLbl="revTx" presStyleIdx="2" presStyleCnt="5"/>
      <dgm:spPr/>
    </dgm:pt>
    <dgm:pt modelId="{6393707A-58E7-204C-B02B-A7EC2ADFB375}" type="pres">
      <dgm:prSet presAssocID="{E03AEB41-ECEF-4CA2-A78F-1408FDD0A26E}" presName="vert1" presStyleCnt="0"/>
      <dgm:spPr/>
    </dgm:pt>
    <dgm:pt modelId="{43D08915-EC35-FD4E-8622-43F63EFDB0B9}" type="pres">
      <dgm:prSet presAssocID="{8A13C423-1968-4855-BD1F-8532A8B9E013}" presName="thickLine" presStyleLbl="alignNode1" presStyleIdx="3" presStyleCnt="5"/>
      <dgm:spPr/>
    </dgm:pt>
    <dgm:pt modelId="{2FD9637D-DD43-A64F-B8A7-61AC6CDCD49C}" type="pres">
      <dgm:prSet presAssocID="{8A13C423-1968-4855-BD1F-8532A8B9E013}" presName="horz1" presStyleCnt="0"/>
      <dgm:spPr/>
    </dgm:pt>
    <dgm:pt modelId="{5AA5AD3E-A520-044D-9BD3-767938AAC901}" type="pres">
      <dgm:prSet presAssocID="{8A13C423-1968-4855-BD1F-8532A8B9E013}" presName="tx1" presStyleLbl="revTx" presStyleIdx="3" presStyleCnt="5"/>
      <dgm:spPr/>
    </dgm:pt>
    <dgm:pt modelId="{F4F16E8B-D82A-D44B-8CE5-B36A8EC5BDFD}" type="pres">
      <dgm:prSet presAssocID="{8A13C423-1968-4855-BD1F-8532A8B9E013}" presName="vert1" presStyleCnt="0"/>
      <dgm:spPr/>
    </dgm:pt>
    <dgm:pt modelId="{9326F6AC-1E29-8C45-BECA-4D25A725F124}" type="pres">
      <dgm:prSet presAssocID="{9544BE61-104F-4C2B-8355-716756AC38D2}" presName="thickLine" presStyleLbl="alignNode1" presStyleIdx="4" presStyleCnt="5"/>
      <dgm:spPr/>
    </dgm:pt>
    <dgm:pt modelId="{5F77AEE3-B456-F442-B2EF-D4ACC2EF5B24}" type="pres">
      <dgm:prSet presAssocID="{9544BE61-104F-4C2B-8355-716756AC38D2}" presName="horz1" presStyleCnt="0"/>
      <dgm:spPr/>
    </dgm:pt>
    <dgm:pt modelId="{3BBF43DB-6C97-BF4C-A68E-E060C96E2799}" type="pres">
      <dgm:prSet presAssocID="{9544BE61-104F-4C2B-8355-716756AC38D2}" presName="tx1" presStyleLbl="revTx" presStyleIdx="4" presStyleCnt="5"/>
      <dgm:spPr/>
    </dgm:pt>
    <dgm:pt modelId="{D4BC5A74-A2E7-B145-9286-9441640EFD44}" type="pres">
      <dgm:prSet presAssocID="{9544BE61-104F-4C2B-8355-716756AC38D2}" presName="vert1" presStyleCnt="0"/>
      <dgm:spPr/>
    </dgm:pt>
  </dgm:ptLst>
  <dgm:cxnLst>
    <dgm:cxn modelId="{0501FD07-544C-4583-B71E-22982C96AC64}" srcId="{1BEEAAEB-4D85-46EB-B62D-80C13785CEEF}" destId="{E03AEB41-ECEF-4CA2-A78F-1408FDD0A26E}" srcOrd="2" destOrd="0" parTransId="{43442D18-B9C9-4128-9612-D6E924DB03BA}" sibTransId="{B67AF11F-B56B-4B1E-AFC3-131F9AE4C021}"/>
    <dgm:cxn modelId="{CA3D0824-D586-FA40-8BCB-08F95F93981C}" type="presOf" srcId="{E03AEB41-ECEF-4CA2-A78F-1408FDD0A26E}" destId="{A62267A9-3445-4D40-B5F2-8D5308178CF8}" srcOrd="0" destOrd="0" presId="urn:microsoft.com/office/officeart/2008/layout/LinedList"/>
    <dgm:cxn modelId="{445F1435-01FA-8344-909B-783EEC2884A1}" type="presOf" srcId="{9544BE61-104F-4C2B-8355-716756AC38D2}" destId="{3BBF43DB-6C97-BF4C-A68E-E060C96E2799}" srcOrd="0" destOrd="0" presId="urn:microsoft.com/office/officeart/2008/layout/LinedList"/>
    <dgm:cxn modelId="{4F525A75-5D6A-1E45-839F-28BC5B7D841B}" type="presOf" srcId="{93F447F2-72E8-49C5-841B-2512A7E43C4A}" destId="{951D62AD-0AC3-B04B-880B-6ED3B16F7584}" srcOrd="0" destOrd="0" presId="urn:microsoft.com/office/officeart/2008/layout/LinedList"/>
    <dgm:cxn modelId="{2579F889-0D41-40C4-9E40-5C68BB255AA9}" srcId="{1BEEAAEB-4D85-46EB-B62D-80C13785CEEF}" destId="{93F447F2-72E8-49C5-841B-2512A7E43C4A}" srcOrd="1" destOrd="0" parTransId="{0F3FB680-F108-4E23-9FF9-3332F33D2DD1}" sibTransId="{828F9F24-D58F-433F-9371-4FAC077BD542}"/>
    <dgm:cxn modelId="{10EE11A8-70C3-4693-BA5A-CDC351EBFFCE}" srcId="{1BEEAAEB-4D85-46EB-B62D-80C13785CEEF}" destId="{8A13C423-1968-4855-BD1F-8532A8B9E013}" srcOrd="3" destOrd="0" parTransId="{2B6A8F00-2098-426C-B103-31BDDB154FB4}" sibTransId="{A5B2BB1E-D7AF-4467-ACC9-BC4DCA4CD62F}"/>
    <dgm:cxn modelId="{959961B3-45BD-F142-B4C3-D711EE0BF3F5}" type="presOf" srcId="{D16C7E12-55D1-45CF-860E-9F84E2DDE1A3}" destId="{F1A9CB72-1FF3-0449-AAF5-E51CEF3461AD}" srcOrd="0" destOrd="0" presId="urn:microsoft.com/office/officeart/2008/layout/LinedList"/>
    <dgm:cxn modelId="{C89BE6BF-05B7-4F3C-9D9E-234A0EFAC39D}" srcId="{1BEEAAEB-4D85-46EB-B62D-80C13785CEEF}" destId="{9544BE61-104F-4C2B-8355-716756AC38D2}" srcOrd="4" destOrd="0" parTransId="{A3B057C4-C967-4619-B01E-1DF5F4B559F2}" sibTransId="{FCF080D8-452C-4165-949E-907D66176406}"/>
    <dgm:cxn modelId="{790F99D1-E82E-B44A-B4C1-4732C75824A0}" type="presOf" srcId="{1BEEAAEB-4D85-46EB-B62D-80C13785CEEF}" destId="{E3F0634E-9162-E34C-BE7B-619956D1DFCC}" srcOrd="0" destOrd="0" presId="urn:microsoft.com/office/officeart/2008/layout/LinedList"/>
    <dgm:cxn modelId="{AF83B4F3-42C3-4257-87EE-7CB8F905494D}" srcId="{1BEEAAEB-4D85-46EB-B62D-80C13785CEEF}" destId="{D16C7E12-55D1-45CF-860E-9F84E2DDE1A3}" srcOrd="0" destOrd="0" parTransId="{C9134445-1293-4078-9DD2-5ACE435FFA29}" sibTransId="{EAC7D95F-6A87-44BC-8791-B5834F844A96}"/>
    <dgm:cxn modelId="{C73594F7-1343-AC43-ADEB-26657A07216F}" type="presOf" srcId="{8A13C423-1968-4855-BD1F-8532A8B9E013}" destId="{5AA5AD3E-A520-044D-9BD3-767938AAC901}" srcOrd="0" destOrd="0" presId="urn:microsoft.com/office/officeart/2008/layout/LinedList"/>
    <dgm:cxn modelId="{A63F5B16-19BA-FB48-9253-EA6AE22D06D5}" type="presParOf" srcId="{E3F0634E-9162-E34C-BE7B-619956D1DFCC}" destId="{02FA44D3-7587-1D42-B029-8C76CF93F6F3}" srcOrd="0" destOrd="0" presId="urn:microsoft.com/office/officeart/2008/layout/LinedList"/>
    <dgm:cxn modelId="{CA21497A-7FA3-D848-B368-82704F91CF2B}" type="presParOf" srcId="{E3F0634E-9162-E34C-BE7B-619956D1DFCC}" destId="{F480DEC5-2D8B-5D42-BCE7-40ECEF44E988}" srcOrd="1" destOrd="0" presId="urn:microsoft.com/office/officeart/2008/layout/LinedList"/>
    <dgm:cxn modelId="{9C3EC4A7-3BFE-5B40-976E-5D650BB3E1F6}" type="presParOf" srcId="{F480DEC5-2D8B-5D42-BCE7-40ECEF44E988}" destId="{F1A9CB72-1FF3-0449-AAF5-E51CEF3461AD}" srcOrd="0" destOrd="0" presId="urn:microsoft.com/office/officeart/2008/layout/LinedList"/>
    <dgm:cxn modelId="{2AB722B9-DE3F-3D4B-B347-63A1D6CDEA7D}" type="presParOf" srcId="{F480DEC5-2D8B-5D42-BCE7-40ECEF44E988}" destId="{722A83F8-AFBB-E245-8FCE-1C382F125F96}" srcOrd="1" destOrd="0" presId="urn:microsoft.com/office/officeart/2008/layout/LinedList"/>
    <dgm:cxn modelId="{60ADE5D9-C218-2040-8816-63C7CD82640C}" type="presParOf" srcId="{E3F0634E-9162-E34C-BE7B-619956D1DFCC}" destId="{3105F843-02B7-3640-9B8E-E25A88AAC4B1}" srcOrd="2" destOrd="0" presId="urn:microsoft.com/office/officeart/2008/layout/LinedList"/>
    <dgm:cxn modelId="{45CF0AF9-E543-454B-BE1B-B2F6F0C287BF}" type="presParOf" srcId="{E3F0634E-9162-E34C-BE7B-619956D1DFCC}" destId="{BA860F6D-9444-9748-AAA5-84B035B168EA}" srcOrd="3" destOrd="0" presId="urn:microsoft.com/office/officeart/2008/layout/LinedList"/>
    <dgm:cxn modelId="{9E391012-C25D-7D42-9CF9-94D76E4BD80D}" type="presParOf" srcId="{BA860F6D-9444-9748-AAA5-84B035B168EA}" destId="{951D62AD-0AC3-B04B-880B-6ED3B16F7584}" srcOrd="0" destOrd="0" presId="urn:microsoft.com/office/officeart/2008/layout/LinedList"/>
    <dgm:cxn modelId="{F82AEC65-02AF-2E4E-A26A-DB9559D37FF0}" type="presParOf" srcId="{BA860F6D-9444-9748-AAA5-84B035B168EA}" destId="{EE14727E-8E59-4048-9910-C4C38DC8EABC}" srcOrd="1" destOrd="0" presId="urn:microsoft.com/office/officeart/2008/layout/LinedList"/>
    <dgm:cxn modelId="{F8D47F51-D6CA-7442-80CD-53B0DDF74550}" type="presParOf" srcId="{E3F0634E-9162-E34C-BE7B-619956D1DFCC}" destId="{3346F1DA-B05A-9F43-B6EB-1C87105C6A38}" srcOrd="4" destOrd="0" presId="urn:microsoft.com/office/officeart/2008/layout/LinedList"/>
    <dgm:cxn modelId="{7F434C6B-1918-CA4F-BFC1-F6202D3EDC95}" type="presParOf" srcId="{E3F0634E-9162-E34C-BE7B-619956D1DFCC}" destId="{4720B028-76D7-624C-A6A4-67311E6B9423}" srcOrd="5" destOrd="0" presId="urn:microsoft.com/office/officeart/2008/layout/LinedList"/>
    <dgm:cxn modelId="{D23F30EF-48E7-D643-8E52-4E47B7F99214}" type="presParOf" srcId="{4720B028-76D7-624C-A6A4-67311E6B9423}" destId="{A62267A9-3445-4D40-B5F2-8D5308178CF8}" srcOrd="0" destOrd="0" presId="urn:microsoft.com/office/officeart/2008/layout/LinedList"/>
    <dgm:cxn modelId="{082602FA-B5DB-3F44-AA8F-D743FCDBB29D}" type="presParOf" srcId="{4720B028-76D7-624C-A6A4-67311E6B9423}" destId="{6393707A-58E7-204C-B02B-A7EC2ADFB375}" srcOrd="1" destOrd="0" presId="urn:microsoft.com/office/officeart/2008/layout/LinedList"/>
    <dgm:cxn modelId="{3996243D-3F45-2441-80E5-E3DF74E201F3}" type="presParOf" srcId="{E3F0634E-9162-E34C-BE7B-619956D1DFCC}" destId="{43D08915-EC35-FD4E-8622-43F63EFDB0B9}" srcOrd="6" destOrd="0" presId="urn:microsoft.com/office/officeart/2008/layout/LinedList"/>
    <dgm:cxn modelId="{A0C1D2ED-F676-5444-8921-B910A0AF1566}" type="presParOf" srcId="{E3F0634E-9162-E34C-BE7B-619956D1DFCC}" destId="{2FD9637D-DD43-A64F-B8A7-61AC6CDCD49C}" srcOrd="7" destOrd="0" presId="urn:microsoft.com/office/officeart/2008/layout/LinedList"/>
    <dgm:cxn modelId="{AD30C87A-7245-FC4E-BE9C-82084A9C4988}" type="presParOf" srcId="{2FD9637D-DD43-A64F-B8A7-61AC6CDCD49C}" destId="{5AA5AD3E-A520-044D-9BD3-767938AAC901}" srcOrd="0" destOrd="0" presId="urn:microsoft.com/office/officeart/2008/layout/LinedList"/>
    <dgm:cxn modelId="{8998335D-B430-9848-81B2-D609783C77DF}" type="presParOf" srcId="{2FD9637D-DD43-A64F-B8A7-61AC6CDCD49C}" destId="{F4F16E8B-D82A-D44B-8CE5-B36A8EC5BDFD}" srcOrd="1" destOrd="0" presId="urn:microsoft.com/office/officeart/2008/layout/LinedList"/>
    <dgm:cxn modelId="{6CD86A6E-7B86-2C40-B490-BFB7BAE1D0A6}" type="presParOf" srcId="{E3F0634E-9162-E34C-BE7B-619956D1DFCC}" destId="{9326F6AC-1E29-8C45-BECA-4D25A725F124}" srcOrd="8" destOrd="0" presId="urn:microsoft.com/office/officeart/2008/layout/LinedList"/>
    <dgm:cxn modelId="{9371F628-1B9E-C44A-8B56-99464F7615AE}" type="presParOf" srcId="{E3F0634E-9162-E34C-BE7B-619956D1DFCC}" destId="{5F77AEE3-B456-F442-B2EF-D4ACC2EF5B24}" srcOrd="9" destOrd="0" presId="urn:microsoft.com/office/officeart/2008/layout/LinedList"/>
    <dgm:cxn modelId="{CADEA65E-36DF-1B47-88F3-D68D708C87AC}" type="presParOf" srcId="{5F77AEE3-B456-F442-B2EF-D4ACC2EF5B24}" destId="{3BBF43DB-6C97-BF4C-A68E-E060C96E2799}" srcOrd="0" destOrd="0" presId="urn:microsoft.com/office/officeart/2008/layout/LinedList"/>
    <dgm:cxn modelId="{2B7D330D-E1C0-F842-98A6-1189CAD726C3}" type="presParOf" srcId="{5F77AEE3-B456-F442-B2EF-D4ACC2EF5B24}" destId="{D4BC5A74-A2E7-B145-9286-9441640EFD4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44D3-7587-1D42-B029-8C76CF93F6F3}">
      <dsp:nvSpPr>
        <dsp:cNvPr id="0" name=""/>
        <dsp:cNvSpPr/>
      </dsp:nvSpPr>
      <dsp:spPr>
        <a:xfrm>
          <a:off x="0" y="41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9CB72-1FF3-0449-AAF5-E51CEF3461AD}">
      <dsp:nvSpPr>
        <dsp:cNvPr id="0" name=""/>
        <dsp:cNvSpPr/>
      </dsp:nvSpPr>
      <dsp:spPr>
        <a:xfrm>
          <a:off x="0" y="414"/>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RESULTS: Who We Are &amp; Why We Advocate</a:t>
          </a:r>
        </a:p>
      </dsp:txBody>
      <dsp:txXfrm>
        <a:off x="0" y="414"/>
        <a:ext cx="8229600" cy="678728"/>
      </dsp:txXfrm>
    </dsp:sp>
    <dsp:sp modelId="{3105F843-02B7-3640-9B8E-E25A88AAC4B1}">
      <dsp:nvSpPr>
        <dsp:cNvPr id="0" name=""/>
        <dsp:cNvSpPr/>
      </dsp:nvSpPr>
      <dsp:spPr>
        <a:xfrm>
          <a:off x="0" y="679143"/>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D62AD-0AC3-B04B-880B-6ED3B16F7584}">
      <dsp:nvSpPr>
        <dsp:cNvPr id="0" name=""/>
        <dsp:cNvSpPr/>
      </dsp:nvSpPr>
      <dsp:spPr>
        <a:xfrm>
          <a:off x="0" y="679143"/>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Strategy: Actions that Make a Difference</a:t>
          </a:r>
        </a:p>
      </dsp:txBody>
      <dsp:txXfrm>
        <a:off x="0" y="679143"/>
        <a:ext cx="8229600" cy="678728"/>
      </dsp:txXfrm>
    </dsp:sp>
    <dsp:sp modelId="{3346F1DA-B05A-9F43-B6EB-1C87105C6A38}">
      <dsp:nvSpPr>
        <dsp:cNvPr id="0" name=""/>
        <dsp:cNvSpPr/>
      </dsp:nvSpPr>
      <dsp:spPr>
        <a:xfrm>
          <a:off x="0" y="135787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2267A9-3445-4D40-B5F2-8D5308178CF8}">
      <dsp:nvSpPr>
        <dsp:cNvPr id="0" name=""/>
        <dsp:cNvSpPr/>
      </dsp:nvSpPr>
      <dsp:spPr>
        <a:xfrm>
          <a:off x="0" y="1357871"/>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2020 Issues &amp; RESULTS COVID-19 Response</a:t>
          </a:r>
        </a:p>
      </dsp:txBody>
      <dsp:txXfrm>
        <a:off x="0" y="1357871"/>
        <a:ext cx="8229600" cy="678728"/>
      </dsp:txXfrm>
    </dsp:sp>
    <dsp:sp modelId="{43D08915-EC35-FD4E-8622-43F63EFDB0B9}">
      <dsp:nvSpPr>
        <dsp:cNvPr id="0" name=""/>
        <dsp:cNvSpPr/>
      </dsp:nvSpPr>
      <dsp:spPr>
        <a:xfrm>
          <a:off x="0" y="203660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A5AD3E-A520-044D-9BD3-767938AAC901}">
      <dsp:nvSpPr>
        <dsp:cNvPr id="0" name=""/>
        <dsp:cNvSpPr/>
      </dsp:nvSpPr>
      <dsp:spPr>
        <a:xfrm>
          <a:off x="0" y="2036600"/>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Basic Advocacy Skills &amp; Other Support</a:t>
          </a:r>
        </a:p>
      </dsp:txBody>
      <dsp:txXfrm>
        <a:off x="0" y="2036600"/>
        <a:ext cx="8229600" cy="678728"/>
      </dsp:txXfrm>
    </dsp:sp>
    <dsp:sp modelId="{9326F6AC-1E29-8C45-BECA-4D25A725F124}">
      <dsp:nvSpPr>
        <dsp:cNvPr id="0" name=""/>
        <dsp:cNvSpPr/>
      </dsp:nvSpPr>
      <dsp:spPr>
        <a:xfrm>
          <a:off x="0" y="2715328"/>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BF43DB-6C97-BF4C-A68E-E060C96E2799}">
      <dsp:nvSpPr>
        <dsp:cNvPr id="0" name=""/>
        <dsp:cNvSpPr/>
      </dsp:nvSpPr>
      <dsp:spPr>
        <a:xfrm>
          <a:off x="0" y="2715328"/>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Connecting in your Community</a:t>
          </a:r>
        </a:p>
      </dsp:txBody>
      <dsp:txXfrm>
        <a:off x="0" y="2715328"/>
        <a:ext cx="8229600" cy="67872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0T22:41:56.816"/>
    </inkml:context>
    <inkml:brush xml:id="br0">
      <inkml:brushProperty name="width" value="0.05" units="cm"/>
      <inkml:brushProperty name="height" value="0.05" units="cm"/>
      <inkml:brushProperty name="color" value="#E71224"/>
    </inkml:brush>
  </inkml:definitions>
  <inkml:trace contextRef="#ctx0" brushRef="#br0">37 1827 24575,'0'-11'0,"0"-1"0,0 1 0,0-1 0,0 0 0,-11 6 0,8-5 0,-7 5 0,10-6 0,0 0 0,0 1 0,0-1 0,-6 0 0,5 0 0,-4-1 0,5 1 0,0-1 0,0 2 0,0-1 0,0 0 0,0-7 0,0 4 0,0-11 0,0 11 0,0-4 0,0 6 0,0 1 0,0-1 0,0 1 0,0-7 0,0-2 0,0 0 0,0-6 0,0 6 0,0 0 0,0-5 0,0 11 0,0-4 0,0 6 0,0 0 0,0 1 0,0-6 0,0 5 0,0-11 0,0 9 0,0-11 0,0 5 0,0-1 0,0 3 0,0 6 0,0 1 0,0-1 0,0 2 0,0-2 0,0 1 0,0-1 0,0 1 0,0-1 0,0 0 0,0 1 0,0 0 0,0-7 0,0 4 0,5-4 0,2 6 0,0 1 0,-1-1 0,-6-3 0,0 2 0,5-3 0,3-3 0,-1 6 0,5-6 0,-11 8 0,11-1 0,-11 0 0,10 6 0,-10-4 0,9 10 0,-3-16 0,5 9 0,1-11 0,-1 7 0,1-8 0,0 11 0,-5-9 0,3 11 0,-5 0 0,6 1 0,0 1 0,0-2 0,1-6 0,0 0 0,-1 6 0,1-4 0,-1 9 0,-5-9 0,5 9 0,-6-3 0,6 5 0,-1-10 0,1 1 0,0-8 0,1-3 0,0 6 0,0-6 0,-1 8 0,0 5 0,0-9 0,7 14 0,-6-14 0,7 9 0,-8 0 0,1 1 0,-6 0 0,4 5 0,-5-5 0,6 6 0,0-5 0,7 3 0,-5-9 0,5 4 0,-6 0 0,-1 1 0,1 1 0,0 3 0,-1-4 0,-5 1 0,3 4 0,-3-4 0,5 5 0,1-6 0,6-2 0,2 1 0,0-5 0,-1 11 0,-8-11 0,1 11 0,0-5 0,-6 1 0,3 3 0,-3-3 0,4 5 0,1 0 0,0 0 0,1 0 0,6-7 0,2-1 0,1 1 0,-3-5 0,-6 10 0,-1-3 0,1-1 0,-1 4 0,0-3 0,0 5 0,0-6 0,1 5 0,6-11 0,-5 10 0,6-10 0,-8 11 0,1-5 0,-1 6 0,1-6 0,-1 5 0,1-10 0,5 9 0,-3-9 0,4 9 0,-6-9 0,6 10 0,2-11 0,7 10 0,-7-4 0,-2 0 0,-6 5 0,0-5 0,-1 6 0,1 0 0,-1 0 0,0 0 0,-1 0 0,8 0 0,1 0 0,8 0 0,0 0 0,8 0 0,-13 0 0,11 0 0,-20 0 0,6 0 0,-8 0 0,1 0 0,0 0 0,-1 0 0,-1 0 0,1 0 0,15 0 0,-4 0 0,21 0 0,-14 0 0,14 0 0,-6 0 0,-1 0 0,-1 0 0,-8 0 0,-7 0 0,-1 0 0,-8 0 0,1 0 0,-1 0 0,0 0 0,-1 0 0,8 0 0,2 0 0,15 0 0,-7 0 0,15 0 0,-14 0 0,6 0 0,-8 0 0,-7 0 0,-2 0 0,-6 0 0,-1 0 0,1 0 0,-6 5 0,4-4 0,-5 10 0,13-10 0,2 5 0,7 0 0,-7-4 0,5 4 0,-11-1 0,4-3 0,-6 3 0,-1-5 0,0 6 0,-5 0 0,4 1 0,-4 3 0,12-8 0,2 9 0,15-2 0,-7 5 0,7 0 0,-15-6 0,5 4 0,-11-4 0,4-1 0,-6 4 0,-1-9 0,-5 9 0,4-5 0,-10 6 0,5 0 0,-6-1 0,0 1 0,0 0 0,5 0 0,2 1 0,5-1 0,1 7 0,0 2 0,1 0 0,-1-1 0,0-1 0,0-5 0,-5 6 0,-3-8 0,-5 1 0,0-1 0,0-1 0,0 1 0,0-1 0,0 1 0,0 0 0,0-1 0,-5-4 0,3 3 0,-8-9 0,3 10 0,-5-10 0,0 10 0,0-10 0,0 10 0,0-10 0,5 11 0,-4-11 0,4 10 0,-6-10 0,1 10 0,0-10 0,0 4 0,6 0 0,-5-3 0,4 3 0,-5-5 0,-1 0 0,2 0 0,4 6 0,-4-5 0,4 5 0,-5-6 0,0 0 0,0 0 0,0 5 0,0-4 0,0 4 0,-15 2 0,10 1 0,-17 6 0,13-1 0,0 1 0,-6-1 0,18 0 0,-9-5 0,11-3 0,0 1 0,-4-5 0,0 10 0,-18-3 0,-6 5 0,-11 9 0,8 1 0,2 0 0,7-3 0,1-6 0,7-1 0,7 0 0,3-6 0,4-1 0,-5-6 0,1 0 0,4 6 0,-23 1 0,-16 16 0,-10-6 0,-19 16 0,18-8 0,-1 0 0,11-2 0,11-8 0,8-2 0,6 1 0,3-7 0,6-1 0,1-6 0,0 0 0,0 0 0,-25 7 0,-6 3 0,-6 5 0,4 0 0,9 0 0,-2-1 0,7-5 0,-4 4 0,21-12 0,-6 5 0,3-6 0,-12 0 0,-6 7 0,-3 1 0,-6 7 0,14-1 0,0 0 0,4 0 0,12-7 0,-5-1 0,7-6 0,0 0 0,-19 6 0,-1 3 0,-18 5 0,4 2 0,0-1 0,8-7 0,2 5 0,14-5 0,-4-1 0,12-1 0,-5-6 0,2 0 0,-3 0 0,1 0 0,-7 6 0,11 1 0,-4 6 0,6-6 0,0-1 0,0-1 0,-4-3 0,-3 9 0,-6-3 0,5 0 0,-6 4 0,13-5 0,-6 1 0,7 3 0,1-9 0,5 8 0,1-3 0,6 4 0,-6 1 0,-8 1 0,0 0 0,-13 1 0,13-1 0,-6 0 0,8-1 0,4 1 0,-3-6 0,0-1 0,-3-6 0,-3 0 0,-3 0 0,5 5 0,-4-3 0,6 9 0,1-10 0,5 5 0,1-6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04788"/>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6/8/20</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6/8/20</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6/8/20</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6/8/20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baseline="0" dirty="0">
                <a:solidFill>
                  <a:schemeClr val="bg1"/>
                </a:solidFill>
              </a:rPr>
              <a:t>/</a:t>
            </a:r>
            <a:r>
              <a:rPr lang="en-US" b="1" baseline="0" dirty="0">
                <a:solidFill>
                  <a:schemeClr val="bg1"/>
                </a:solidFill>
              </a:rPr>
              <a:t>RESULTSEdFund</a:t>
            </a:r>
          </a:p>
        </p:txBody>
      </p:sp>
      <p:pic>
        <p:nvPicPr>
          <p:cNvPr id="6" name="Picture 5" descr="instagram-ic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600" y="3896473"/>
            <a:ext cx="346528" cy="346528"/>
          </a:xfrm>
          <a:prstGeom prst="rect">
            <a:avLst/>
          </a:prstGeom>
        </p:spPr>
      </p:pic>
      <p:pic>
        <p:nvPicPr>
          <p:cNvPr id="8" name="Picture 7" descr="twitter_circl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2601" y="3402597"/>
            <a:ext cx="346528" cy="346528"/>
          </a:xfrm>
          <a:prstGeom prst="rect">
            <a:avLst/>
          </a:prstGeom>
        </p:spPr>
      </p:pic>
      <p:sp>
        <p:nvSpPr>
          <p:cNvPr id="9" name="Rectangle 8"/>
          <p:cNvSpPr/>
          <p:nvPr userDrawn="1"/>
        </p:nvSpPr>
        <p:spPr>
          <a:xfrm>
            <a:off x="835010" y="3391195"/>
            <a:ext cx="2020167" cy="369332"/>
          </a:xfrm>
          <a:prstGeom prst="rect">
            <a:avLst/>
          </a:prstGeom>
        </p:spPr>
        <p:txBody>
          <a:bodyPr wrap="none">
            <a:spAutoFit/>
          </a:bodyPr>
          <a:lstStyle/>
          <a:p>
            <a:pPr algn="l"/>
            <a:r>
              <a:rPr lang="en-US" baseline="0" dirty="0">
                <a:solidFill>
                  <a:schemeClr val="bg1"/>
                </a:solidFill>
              </a:rPr>
              <a:t>@</a:t>
            </a:r>
            <a:r>
              <a:rPr lang="en-US" b="1" baseline="0" dirty="0">
                <a:solidFill>
                  <a:schemeClr val="bg1"/>
                </a:solidFill>
              </a:rPr>
              <a:t>RESULTS_Tweets</a:t>
            </a:r>
          </a:p>
        </p:txBody>
      </p:sp>
      <p:sp>
        <p:nvSpPr>
          <p:cNvPr id="10" name="Rectangle 9"/>
          <p:cNvSpPr/>
          <p:nvPr userDrawn="1"/>
        </p:nvSpPr>
        <p:spPr>
          <a:xfrm>
            <a:off x="829129" y="4379071"/>
            <a:ext cx="1749197" cy="369332"/>
          </a:xfrm>
          <a:prstGeom prst="rect">
            <a:avLst/>
          </a:prstGeom>
        </p:spPr>
        <p:txBody>
          <a:bodyPr wrap="none">
            <a:spAutoFit/>
          </a:bodyPr>
          <a:lstStyle/>
          <a:p>
            <a:r>
              <a:rPr lang="en-US" baseline="0" dirty="0">
                <a:solidFill>
                  <a:schemeClr val="bg1"/>
                </a:solidFill>
              </a:rPr>
              <a:t>@</a:t>
            </a:r>
            <a:r>
              <a:rPr lang="en-US" b="1" baseline="0" dirty="0">
                <a:solidFill>
                  <a:schemeClr val="bg1"/>
                </a:solidFill>
              </a:rPr>
              <a:t>voices4results</a:t>
            </a:r>
            <a:endParaRPr lang="en-US" b="1" dirty="0">
              <a:solidFill>
                <a:schemeClr val="bg1"/>
              </a:solidFill>
            </a:endParaRPr>
          </a:p>
        </p:txBody>
      </p:sp>
      <p:sp>
        <p:nvSpPr>
          <p:cNvPr id="11" name="TextBox 10"/>
          <p:cNvSpPr txBox="1"/>
          <p:nvPr userDrawn="1"/>
        </p:nvSpPr>
        <p:spPr>
          <a:xfrm>
            <a:off x="5270500" y="4178564"/>
            <a:ext cx="3419930" cy="584776"/>
          </a:xfrm>
          <a:prstGeom prst="rect">
            <a:avLst/>
          </a:prstGeom>
          <a:noFill/>
        </p:spPr>
        <p:txBody>
          <a:bodyPr wrap="square" rtlCol="0">
            <a:spAutoFit/>
          </a:bodyPr>
          <a:lstStyle/>
          <a:p>
            <a:pPr algn="r"/>
            <a:r>
              <a:rPr lang="en-US" sz="3200" b="1" dirty="0">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4"/>
            <a:ext cx="7772400" cy="1021556"/>
          </a:xfrm>
        </p:spPr>
        <p:txBody>
          <a:bodyPr anchor="t"/>
          <a:lstStyle>
            <a:lvl1pPr algn="l">
              <a:defRPr sz="4000" b="0" cap="all">
                <a:solidFill>
                  <a:schemeClr val="tx1"/>
                </a:solidFill>
              </a:defRPr>
            </a:lvl1pPr>
          </a:lstStyle>
          <a:p>
            <a:r>
              <a:rPr lang="en-US" dirty="0"/>
              <a:t>Click to edit Master title style</a:t>
            </a:r>
          </a:p>
        </p:txBody>
      </p:sp>
      <p:sp>
        <p:nvSpPr>
          <p:cNvPr id="9" name="Title 1"/>
          <p:cNvSpPr txBox="1">
            <a:spLocks/>
          </p:cNvSpPr>
          <p:nvPr userDrawn="1"/>
        </p:nvSpPr>
        <p:spPr>
          <a:xfrm>
            <a:off x="722313" y="2794398"/>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dirty="0"/>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6/8/20</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6/8/20</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6/8/20</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6/8/20</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6/8/20</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6/8/20</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8" name="Picture 7" descr="Asset 1@4x.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669" r:id="rId1"/>
    <p:sldLayoutId id="2147483668" r:id="rId2"/>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858691" y="80916"/>
            <a:ext cx="1223628" cy="982313"/>
          </a:xfrm>
          <a:prstGeom prst="rect">
            <a:avLst/>
          </a:prstGeom>
        </p:spPr>
      </p:pic>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6/8/20</a:t>
            </a:fld>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results.org/volunteers/congressional-scorecard/" TargetMode="External"/><Relationship Id="rId2" Type="http://schemas.openxmlformats.org/officeDocument/2006/relationships/hyperlink" Target="https://results.org/volunteers/action-center/legislator-lookup/?vvsrc=%2fAddress"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hyperlink" Target="mailto:results@results.org"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89D405B4-287A-4545-B7B6-C62721C78ECE}"/>
              </a:ext>
            </a:extLst>
          </p:cNvPr>
          <p:cNvPicPr>
            <a:picLocks noChangeAspect="1"/>
          </p:cNvPicPr>
          <p:nvPr/>
        </p:nvPicPr>
        <p:blipFill rotWithShape="1">
          <a:blip r:embed="rId2"/>
          <a:srcRect l="1033" r="17601"/>
          <a:stretch/>
        </p:blipFill>
        <p:spPr>
          <a:xfrm>
            <a:off x="3456633" y="963907"/>
            <a:ext cx="5142245" cy="4027219"/>
          </a:xfrm>
          <a:prstGeom prst="rect">
            <a:avLst/>
          </a:prstGeom>
          <a:ln w="53975">
            <a:noFill/>
          </a:ln>
        </p:spPr>
      </p:pic>
      <p:pic>
        <p:nvPicPr>
          <p:cNvPr id="11" name="Picture 10" descr="A screenshot of a cell phone&#10;&#10;Description automatically generated">
            <a:extLst>
              <a:ext uri="{FF2B5EF4-FFF2-40B4-BE49-F238E27FC236}">
                <a16:creationId xmlns:a16="http://schemas.microsoft.com/office/drawing/2014/main" id="{5A655880-15E5-CF43-9239-39E604599F38}"/>
              </a:ext>
            </a:extLst>
          </p:cNvPr>
          <p:cNvPicPr>
            <a:picLocks noChangeAspect="1"/>
          </p:cNvPicPr>
          <p:nvPr/>
        </p:nvPicPr>
        <p:blipFill>
          <a:blip r:embed="rId3"/>
          <a:stretch>
            <a:fillRect/>
          </a:stretch>
        </p:blipFill>
        <p:spPr>
          <a:xfrm>
            <a:off x="419589" y="2571750"/>
            <a:ext cx="2670985" cy="2415931"/>
          </a:xfrm>
          <a:prstGeom prst="rect">
            <a:avLst/>
          </a:prstGeom>
        </p:spPr>
      </p:pic>
      <p:sp>
        <p:nvSpPr>
          <p:cNvPr id="12" name="TextBox 11">
            <a:extLst>
              <a:ext uri="{FF2B5EF4-FFF2-40B4-BE49-F238E27FC236}">
                <a16:creationId xmlns:a16="http://schemas.microsoft.com/office/drawing/2014/main" id="{C955831A-FEB5-304D-A834-DE15E239B73A}"/>
              </a:ext>
            </a:extLst>
          </p:cNvPr>
          <p:cNvSpPr txBox="1"/>
          <p:nvPr/>
        </p:nvSpPr>
        <p:spPr>
          <a:xfrm>
            <a:off x="419589" y="123092"/>
            <a:ext cx="6860442" cy="646331"/>
          </a:xfrm>
          <a:prstGeom prst="rect">
            <a:avLst/>
          </a:prstGeom>
          <a:noFill/>
        </p:spPr>
        <p:txBody>
          <a:bodyPr wrap="square" rtlCol="0">
            <a:spAutoFit/>
          </a:bodyPr>
          <a:lstStyle/>
          <a:p>
            <a:r>
              <a:rPr lang="en-US" sz="3600" b="1" dirty="0">
                <a:solidFill>
                  <a:schemeClr val="tx2"/>
                </a:solidFill>
              </a:rPr>
              <a:t>Can’t Hear Us? Set Up Your Audio </a:t>
            </a:r>
          </a:p>
        </p:txBody>
      </p:sp>
      <p:sp>
        <p:nvSpPr>
          <p:cNvPr id="13" name="Oval 12">
            <a:extLst>
              <a:ext uri="{FF2B5EF4-FFF2-40B4-BE49-F238E27FC236}">
                <a16:creationId xmlns:a16="http://schemas.microsoft.com/office/drawing/2014/main" id="{510DF3C0-7E18-1F4C-9E0B-572372ADE3AF}"/>
              </a:ext>
            </a:extLst>
          </p:cNvPr>
          <p:cNvSpPr/>
          <p:nvPr/>
        </p:nvSpPr>
        <p:spPr>
          <a:xfrm>
            <a:off x="3235569" y="4497169"/>
            <a:ext cx="844062" cy="523240"/>
          </a:xfrm>
          <a:prstGeom prst="ellipse">
            <a:avLst/>
          </a:prstGeom>
          <a:noFill/>
          <a:ln w="79375">
            <a:solidFill>
              <a:srgbClr val="E410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05BF6D0-74DC-9A4A-AB5E-82EA5680CE25}"/>
              </a:ext>
            </a:extLst>
          </p:cNvPr>
          <p:cNvCxnSpPr/>
          <p:nvPr/>
        </p:nvCxnSpPr>
        <p:spPr>
          <a:xfrm flipV="1">
            <a:off x="4079631" y="1951892"/>
            <a:ext cx="1951892" cy="2545277"/>
          </a:xfrm>
          <a:prstGeom prst="straightConnector1">
            <a:avLst/>
          </a:prstGeom>
          <a:ln w="60325">
            <a:solidFill>
              <a:srgbClr val="E41034"/>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2B12406-6210-B944-8293-AD5E20F11189}"/>
              </a:ext>
            </a:extLst>
          </p:cNvPr>
          <p:cNvSpPr txBox="1"/>
          <p:nvPr/>
        </p:nvSpPr>
        <p:spPr>
          <a:xfrm>
            <a:off x="4304463" y="934715"/>
            <a:ext cx="1723292" cy="523220"/>
          </a:xfrm>
          <a:prstGeom prst="rect">
            <a:avLst/>
          </a:prstGeom>
          <a:noFill/>
        </p:spPr>
        <p:txBody>
          <a:bodyPr wrap="square" rtlCol="0">
            <a:spAutoFit/>
          </a:bodyPr>
          <a:lstStyle/>
          <a:p>
            <a:r>
              <a:rPr lang="en-US" sz="2800" dirty="0">
                <a:ln w="0"/>
                <a:effectLst>
                  <a:outerShdw blurRad="38100" dist="19050" dir="2700000" algn="tl" rotWithShape="0">
                    <a:schemeClr val="dk1">
                      <a:alpha val="40000"/>
                    </a:schemeClr>
                  </a:outerShdw>
                </a:effectLst>
              </a:rPr>
              <a:t>Join Audio</a:t>
            </a:r>
          </a:p>
        </p:txBody>
      </p:sp>
      <p:sp>
        <p:nvSpPr>
          <p:cNvPr id="17" name="TextBox 16">
            <a:extLst>
              <a:ext uri="{FF2B5EF4-FFF2-40B4-BE49-F238E27FC236}">
                <a16:creationId xmlns:a16="http://schemas.microsoft.com/office/drawing/2014/main" id="{D6B4212F-F7F7-244A-99E3-53535DEB7BC9}"/>
              </a:ext>
            </a:extLst>
          </p:cNvPr>
          <p:cNvSpPr txBox="1"/>
          <p:nvPr/>
        </p:nvSpPr>
        <p:spPr>
          <a:xfrm>
            <a:off x="256232" y="2022483"/>
            <a:ext cx="3200401" cy="523220"/>
          </a:xfrm>
          <a:prstGeom prst="rect">
            <a:avLst/>
          </a:prstGeom>
          <a:noFill/>
        </p:spPr>
        <p:txBody>
          <a:bodyPr wrap="square" rtlCol="0">
            <a:spAutoFit/>
          </a:bodyPr>
          <a:lstStyle/>
          <a:p>
            <a:r>
              <a:rPr lang="en-US" sz="2800" dirty="0">
                <a:ln w="0"/>
                <a:effectLst>
                  <a:outerShdw blurRad="38100" dist="19050" dir="2700000" algn="tl" rotWithShape="0">
                    <a:schemeClr val="dk1">
                      <a:alpha val="40000"/>
                    </a:schemeClr>
                  </a:outerShdw>
                </a:effectLst>
              </a:rPr>
              <a:t>Troubleshoot Audio</a:t>
            </a: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B1C2A5A-B6AC-1C4B-8AA7-010F499EED0F}"/>
                  </a:ext>
                </a:extLst>
              </p14:cNvPr>
              <p14:cNvContentPartPr/>
              <p14:nvPr/>
            </p14:nvContentPartPr>
            <p14:xfrm>
              <a:off x="861397" y="4326978"/>
              <a:ext cx="1126440" cy="658080"/>
            </p14:xfrm>
          </p:contentPart>
        </mc:Choice>
        <mc:Fallback xmlns="">
          <p:pic>
            <p:nvPicPr>
              <p:cNvPr id="20" name="Ink 19">
                <a:extLst>
                  <a:ext uri="{FF2B5EF4-FFF2-40B4-BE49-F238E27FC236}">
                    <a16:creationId xmlns:a16="http://schemas.microsoft.com/office/drawing/2014/main" id="{5B1C2A5A-B6AC-1C4B-8AA7-010F499EED0F}"/>
                  </a:ext>
                </a:extLst>
              </p:cNvPr>
              <p:cNvPicPr/>
              <p:nvPr/>
            </p:nvPicPr>
            <p:blipFill>
              <a:blip r:embed="rId5"/>
              <a:stretch>
                <a:fillRect/>
              </a:stretch>
            </p:blipFill>
            <p:spPr>
              <a:xfrm>
                <a:off x="852757" y="4317978"/>
                <a:ext cx="1144080" cy="675720"/>
              </a:xfrm>
              <a:prstGeom prst="rect">
                <a:avLst/>
              </a:prstGeom>
            </p:spPr>
          </p:pic>
        </mc:Fallback>
      </mc:AlternateContent>
      <p:sp>
        <p:nvSpPr>
          <p:cNvPr id="21" name="TextBox 20">
            <a:extLst>
              <a:ext uri="{FF2B5EF4-FFF2-40B4-BE49-F238E27FC236}">
                <a16:creationId xmlns:a16="http://schemas.microsoft.com/office/drawing/2014/main" id="{85BE52ED-8987-6844-90DF-C887275AFB70}"/>
              </a:ext>
            </a:extLst>
          </p:cNvPr>
          <p:cNvSpPr txBox="1"/>
          <p:nvPr/>
        </p:nvSpPr>
        <p:spPr>
          <a:xfrm>
            <a:off x="419589" y="769423"/>
            <a:ext cx="3200401" cy="707886"/>
          </a:xfrm>
          <a:prstGeom prst="rect">
            <a:avLst/>
          </a:prstGeom>
          <a:noFill/>
        </p:spPr>
        <p:txBody>
          <a:bodyPr wrap="square" rtlCol="0">
            <a:spAutoFit/>
          </a:bodyPr>
          <a:lstStyle/>
          <a:p>
            <a:r>
              <a:rPr lang="en-US" sz="2000" dirty="0"/>
              <a:t>Or Dial-In @ 1(929)436-2866 </a:t>
            </a:r>
          </a:p>
          <a:p>
            <a:r>
              <a:rPr lang="en-US" sz="2000" dirty="0"/>
              <a:t>Meeting ID: 513-804-326</a:t>
            </a:r>
          </a:p>
        </p:txBody>
      </p:sp>
    </p:spTree>
    <p:extLst>
      <p:ext uri="{BB962C8B-B14F-4D97-AF65-F5344CB8AC3E}">
        <p14:creationId xmlns:p14="http://schemas.microsoft.com/office/powerpoint/2010/main" val="50643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3F5D6-9106-8944-9CAC-FE1593CB95B2}"/>
              </a:ext>
            </a:extLst>
          </p:cNvPr>
          <p:cNvSpPr>
            <a:spLocks noGrp="1"/>
          </p:cNvSpPr>
          <p:nvPr>
            <p:ph type="title"/>
          </p:nvPr>
        </p:nvSpPr>
        <p:spPr/>
        <p:txBody>
          <a:bodyPr>
            <a:normAutofit/>
          </a:bodyPr>
          <a:lstStyle/>
          <a:p>
            <a:r>
              <a:rPr lang="en-US" dirty="0"/>
              <a:t>Our Advocacy Strategy</a:t>
            </a:r>
          </a:p>
        </p:txBody>
      </p:sp>
      <p:sp>
        <p:nvSpPr>
          <p:cNvPr id="4" name="Content Placeholder 3">
            <a:extLst>
              <a:ext uri="{FF2B5EF4-FFF2-40B4-BE49-F238E27FC236}">
                <a16:creationId xmlns:a16="http://schemas.microsoft.com/office/drawing/2014/main" id="{1BF43BAC-B04B-7248-92C0-FD869292CC3A}"/>
              </a:ext>
            </a:extLst>
          </p:cNvPr>
          <p:cNvSpPr>
            <a:spLocks noGrp="1"/>
          </p:cNvSpPr>
          <p:nvPr>
            <p:ph sz="half" idx="2"/>
          </p:nvPr>
        </p:nvSpPr>
        <p:spPr>
          <a:xfrm>
            <a:off x="4648200" y="1063229"/>
            <a:ext cx="4038600" cy="3768900"/>
          </a:xfrm>
        </p:spPr>
        <p:txBody>
          <a:bodyPr>
            <a:normAutofit lnSpcReduction="10000"/>
          </a:bodyPr>
          <a:lstStyle/>
          <a:p>
            <a:pPr marL="0" indent="0" algn="r">
              <a:buNone/>
            </a:pPr>
            <a:r>
              <a:rPr lang="en-US" b="1" dirty="0"/>
              <a:t>Influence</a:t>
            </a:r>
          </a:p>
          <a:p>
            <a:pPr marL="0" indent="0" algn="r">
              <a:buNone/>
            </a:pPr>
            <a:endParaRPr lang="en-US" dirty="0"/>
          </a:p>
          <a:p>
            <a:pPr marL="0" indent="0" algn="ctr">
              <a:buNone/>
            </a:pPr>
            <a:endParaRPr lang="en-US" dirty="0"/>
          </a:p>
          <a:p>
            <a:pPr marL="0" indent="0" algn="ctr">
              <a:buNone/>
            </a:pPr>
            <a:endParaRPr lang="en-US" dirty="0"/>
          </a:p>
          <a:p>
            <a:pPr marL="0" indent="0" algn="ctr">
              <a:buNone/>
            </a:pPr>
            <a:r>
              <a:rPr lang="en-US" dirty="0"/>
              <a:t>Trust</a:t>
            </a:r>
          </a:p>
          <a:p>
            <a:pPr marL="0" indent="0" algn="ctr">
              <a:buNone/>
            </a:pPr>
            <a:endParaRPr lang="en-US" dirty="0"/>
          </a:p>
          <a:p>
            <a:pPr marL="0" indent="0" algn="ctr">
              <a:buNone/>
            </a:pPr>
            <a:endParaRPr lang="en-US" dirty="0"/>
          </a:p>
          <a:p>
            <a:pPr marL="0" indent="0">
              <a:buNone/>
            </a:pPr>
            <a:r>
              <a:rPr lang="en-US" b="1" dirty="0"/>
              <a:t>Relationships </a:t>
            </a:r>
          </a:p>
        </p:txBody>
      </p:sp>
      <p:pic>
        <p:nvPicPr>
          <p:cNvPr id="5" name="Content Placeholder 4" descr="A group of people sitting at a table using a computer&#10;&#10;Description automatically generated">
            <a:extLst>
              <a:ext uri="{FF2B5EF4-FFF2-40B4-BE49-F238E27FC236}">
                <a16:creationId xmlns:a16="http://schemas.microsoft.com/office/drawing/2014/main" id="{886A8FED-A224-1041-94E0-FE31021FB376}"/>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304800" y="1063229"/>
            <a:ext cx="4038600" cy="2188660"/>
          </a:xfrm>
          <a:prstGeom prst="rect">
            <a:avLst/>
          </a:prstGeom>
        </p:spPr>
      </p:pic>
      <p:pic>
        <p:nvPicPr>
          <p:cNvPr id="6" name="Picture 5" descr="A group of people posing for the camera&#10;&#10;Description automatically generated">
            <a:extLst>
              <a:ext uri="{FF2B5EF4-FFF2-40B4-BE49-F238E27FC236}">
                <a16:creationId xmlns:a16="http://schemas.microsoft.com/office/drawing/2014/main" id="{713256B9-B641-2547-BDB5-D6DE75E188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2897387"/>
            <a:ext cx="4038600" cy="2188660"/>
          </a:xfrm>
          <a:prstGeom prst="rect">
            <a:avLst/>
          </a:prstGeom>
        </p:spPr>
      </p:pic>
      <p:cxnSp>
        <p:nvCxnSpPr>
          <p:cNvPr id="9" name="Straight Arrow Connector 8">
            <a:extLst>
              <a:ext uri="{FF2B5EF4-FFF2-40B4-BE49-F238E27FC236}">
                <a16:creationId xmlns:a16="http://schemas.microsoft.com/office/drawing/2014/main" id="{95D57126-A7C5-8E4D-AA33-1FE789880F5B}"/>
              </a:ext>
            </a:extLst>
          </p:cNvPr>
          <p:cNvCxnSpPr>
            <a:cxnSpLocks/>
          </p:cNvCxnSpPr>
          <p:nvPr/>
        </p:nvCxnSpPr>
        <p:spPr>
          <a:xfrm flipV="1">
            <a:off x="5711687" y="3406843"/>
            <a:ext cx="571500" cy="909292"/>
          </a:xfrm>
          <a:prstGeom prst="straightConnector1">
            <a:avLst/>
          </a:prstGeom>
          <a:ln w="73025">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CA78C920-50DD-EC46-8714-1C554E076EBE}"/>
              </a:ext>
            </a:extLst>
          </p:cNvPr>
          <p:cNvCxnSpPr>
            <a:cxnSpLocks/>
          </p:cNvCxnSpPr>
          <p:nvPr/>
        </p:nvCxnSpPr>
        <p:spPr>
          <a:xfrm flipV="1">
            <a:off x="6667500" y="1780390"/>
            <a:ext cx="571500" cy="909292"/>
          </a:xfrm>
          <a:prstGeom prst="straightConnector1">
            <a:avLst/>
          </a:prstGeom>
          <a:ln w="73025">
            <a:solidFill>
              <a:schemeClr val="accent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5263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62D9117-FD2D-F244-BB95-2A5C0AE7FA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5476"/>
            <a:ext cx="7687733" cy="5038024"/>
          </a:xfrm>
          <a:prstGeom prst="rect">
            <a:avLst/>
          </a:prstGeom>
          <a:ln w="12700">
            <a:miter lim="400000"/>
          </a:ln>
          <a:extLst>
            <a:ext uri="{C572A759-6A51-4108-AA02-DFA0A04FC94B}">
              <ma14:wrappingTextBoxFlag xmlns="" xmlns:ma14="http://schemas.microsoft.com/office/mac/drawingml/2011/main" val="1"/>
            </a:ext>
          </a:extLst>
        </p:spPr>
      </p:pic>
      <p:sp>
        <p:nvSpPr>
          <p:cNvPr id="3" name="Shape 232">
            <a:extLst>
              <a:ext uri="{FF2B5EF4-FFF2-40B4-BE49-F238E27FC236}">
                <a16:creationId xmlns:a16="http://schemas.microsoft.com/office/drawing/2014/main" id="{D10F048A-44B3-6C4A-9FC6-0892DDB88FC2}"/>
              </a:ext>
            </a:extLst>
          </p:cNvPr>
          <p:cNvSpPr txBox="1">
            <a:spLocks/>
          </p:cNvSpPr>
          <p:nvPr/>
        </p:nvSpPr>
        <p:spPr>
          <a:xfrm>
            <a:off x="6011332" y="3657600"/>
            <a:ext cx="2912535" cy="846667"/>
          </a:xfrm>
          <a:prstGeom prst="rect">
            <a:avLst/>
          </a:prstGeom>
        </p:spPr>
        <p:txBody>
          <a:bodyPr lIns="0" tIns="0" rIns="0" bIns="0">
            <a:normAutofit fontScale="67500" lnSpcReduction="20000"/>
          </a:bodyPr>
          <a:lstStyle>
            <a:lvl1pPr algn="ctr" defTabSz="352043" rtl="0" eaLnBrk="1" latinLnBrk="0" hangingPunct="1">
              <a:spcBef>
                <a:spcPct val="0"/>
              </a:spcBef>
              <a:buNone/>
              <a:defRPr sz="4466" kern="1200">
                <a:solidFill>
                  <a:srgbClr val="1C191A"/>
                </a:solidFill>
                <a:latin typeface="+mj-lt"/>
                <a:ea typeface="+mj-ea"/>
                <a:cs typeface="+mj-cs"/>
              </a:defRPr>
            </a:lvl1pPr>
          </a:lstStyle>
          <a:p>
            <a:r>
              <a:rPr lang="en-US" b="1" dirty="0">
                <a:solidFill>
                  <a:srgbClr val="E41034"/>
                </a:solidFill>
              </a:rPr>
              <a:t>Actions that </a:t>
            </a:r>
          </a:p>
          <a:p>
            <a:r>
              <a:rPr lang="en-US" b="1" dirty="0">
                <a:solidFill>
                  <a:srgbClr val="E41034"/>
                </a:solidFill>
              </a:rPr>
              <a:t>Make a Difference</a:t>
            </a:r>
          </a:p>
        </p:txBody>
      </p:sp>
      <p:sp>
        <p:nvSpPr>
          <p:cNvPr id="4" name="Rectangle 3">
            <a:extLst>
              <a:ext uri="{FF2B5EF4-FFF2-40B4-BE49-F238E27FC236}">
                <a16:creationId xmlns:a16="http://schemas.microsoft.com/office/drawing/2014/main" id="{00D37142-C0E4-674B-9FB2-FFCFD1A5A4DB}"/>
              </a:ext>
            </a:extLst>
          </p:cNvPr>
          <p:cNvSpPr/>
          <p:nvPr/>
        </p:nvSpPr>
        <p:spPr>
          <a:xfrm>
            <a:off x="140677" y="279075"/>
            <a:ext cx="7687733" cy="2739292"/>
          </a:xfrm>
          <a:prstGeom prst="rect">
            <a:avLst/>
          </a:prstGeom>
          <a:noFill/>
          <a:ln w="66675"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5" name="Shape 232">
            <a:extLst>
              <a:ext uri="{FF2B5EF4-FFF2-40B4-BE49-F238E27FC236}">
                <a16:creationId xmlns:a16="http://schemas.microsoft.com/office/drawing/2014/main" id="{DE6E580C-A373-CB4B-8D86-0AC3B04600F0}"/>
              </a:ext>
            </a:extLst>
          </p:cNvPr>
          <p:cNvSpPr txBox="1">
            <a:spLocks/>
          </p:cNvSpPr>
          <p:nvPr/>
        </p:nvSpPr>
        <p:spPr>
          <a:xfrm>
            <a:off x="6231465" y="4707970"/>
            <a:ext cx="2912535" cy="312910"/>
          </a:xfrm>
          <a:prstGeom prst="rect">
            <a:avLst/>
          </a:prstGeom>
        </p:spPr>
        <p:txBody>
          <a:bodyPr lIns="0" tIns="0" rIns="0" bIns="0">
            <a:normAutofit fontScale="97500"/>
          </a:bodyPr>
          <a:lstStyle>
            <a:lvl1pPr algn="ctr" defTabSz="352043" rtl="0" eaLnBrk="1" latinLnBrk="0" hangingPunct="1">
              <a:spcBef>
                <a:spcPct val="0"/>
              </a:spcBef>
              <a:buNone/>
              <a:defRPr sz="4466" kern="1200">
                <a:solidFill>
                  <a:srgbClr val="1C191A"/>
                </a:solidFill>
                <a:latin typeface="+mj-lt"/>
                <a:ea typeface="+mj-ea"/>
                <a:cs typeface="+mj-cs"/>
              </a:defRPr>
            </a:lvl1pPr>
          </a:lstStyle>
          <a:p>
            <a:r>
              <a:rPr lang="en-US" sz="1200" b="1" dirty="0">
                <a:solidFill>
                  <a:srgbClr val="E41034"/>
                </a:solidFill>
              </a:rPr>
              <a:t>Congressional Management Foundation</a:t>
            </a:r>
          </a:p>
        </p:txBody>
      </p:sp>
    </p:spTree>
    <p:extLst>
      <p:ext uri="{BB962C8B-B14F-4D97-AF65-F5344CB8AC3E}">
        <p14:creationId xmlns:p14="http://schemas.microsoft.com/office/powerpoint/2010/main" val="284175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p33">
            <a:extLst>
              <a:ext uri="{FF2B5EF4-FFF2-40B4-BE49-F238E27FC236}">
                <a16:creationId xmlns:a16="http://schemas.microsoft.com/office/drawing/2014/main" id="{732CBF18-83CD-C64B-88DB-B02361B53464}"/>
              </a:ext>
            </a:extLst>
          </p:cNvPr>
          <p:cNvSpPr txBox="1">
            <a:spLocks/>
          </p:cNvSpPr>
          <p:nvPr/>
        </p:nvSpPr>
        <p:spPr>
          <a:xfrm>
            <a:off x="-1" y="1800524"/>
            <a:ext cx="9144001" cy="1542451"/>
          </a:xfrm>
          <a:prstGeom prst="rect">
            <a:avLst/>
          </a:prstGeom>
          <a:solidFill>
            <a:schemeClr val="accent1"/>
          </a:solidFill>
          <a:ln w="12700">
            <a:noFill/>
            <a:miter lim="400000"/>
          </a:ln>
          <a:extLst>
            <a:ext uri="{C572A759-6A51-4108-AA02-DFA0A04FC94B}">
              <ma14:wrappingTextBoxFlag xmlns="" xmlns:ma14="http://schemas.microsoft.com/office/mac/drawingml/2011/main"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hangingPunct="1">
              <a:buClr>
                <a:srgbClr val="1C1819"/>
              </a:buClr>
              <a:buSzPts val="3160"/>
            </a:pPr>
            <a:r>
              <a:rPr lang="en-US" sz="4800" dirty="0">
                <a:solidFill>
                  <a:schemeClr val="bg1"/>
                </a:solidFill>
                <a:latin typeface="+mn-lt"/>
              </a:rPr>
              <a:t>RESULTS Campaigns</a:t>
            </a:r>
          </a:p>
        </p:txBody>
      </p:sp>
    </p:spTree>
    <p:extLst>
      <p:ext uri="{BB962C8B-B14F-4D97-AF65-F5344CB8AC3E}">
        <p14:creationId xmlns:p14="http://schemas.microsoft.com/office/powerpoint/2010/main" val="272016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5AD88-595B-FD4B-8049-7367CCD830F7}"/>
              </a:ext>
            </a:extLst>
          </p:cNvPr>
          <p:cNvPicPr>
            <a:picLocks noChangeAspect="1"/>
          </p:cNvPicPr>
          <p:nvPr/>
        </p:nvPicPr>
        <p:blipFill>
          <a:blip r:embed="rId2"/>
          <a:stretch>
            <a:fillRect/>
          </a:stretch>
        </p:blipFill>
        <p:spPr>
          <a:xfrm>
            <a:off x="0" y="1148560"/>
            <a:ext cx="8763000" cy="990600"/>
          </a:xfrm>
          <a:prstGeom prst="rect">
            <a:avLst/>
          </a:prstGeom>
        </p:spPr>
      </p:pic>
      <p:sp>
        <p:nvSpPr>
          <p:cNvPr id="5" name="Title 1">
            <a:extLst>
              <a:ext uri="{FF2B5EF4-FFF2-40B4-BE49-F238E27FC236}">
                <a16:creationId xmlns:a16="http://schemas.microsoft.com/office/drawing/2014/main" id="{A05115FE-9C8A-C341-9E30-615755C6C13E}"/>
              </a:ext>
            </a:extLst>
          </p:cNvPr>
          <p:cNvSpPr>
            <a:spLocks noGrp="1"/>
          </p:cNvSpPr>
          <p:nvPr>
            <p:ph type="title"/>
          </p:nvPr>
        </p:nvSpPr>
        <p:spPr>
          <a:xfrm>
            <a:off x="190500" y="161461"/>
            <a:ext cx="7767251" cy="617838"/>
          </a:xfrm>
          <a:solidFill>
            <a:schemeClr val="bg1"/>
          </a:solidFill>
        </p:spPr>
        <p:txBody>
          <a:bodyPr>
            <a:normAutofit fontScale="90000"/>
          </a:bodyPr>
          <a:lstStyle/>
          <a:p>
            <a:r>
              <a:rPr lang="en-US" sz="3600" dirty="0"/>
              <a:t>Current Campaigns </a:t>
            </a:r>
            <a:br>
              <a:rPr lang="en-US" sz="3600" dirty="0"/>
            </a:br>
            <a:r>
              <a:rPr lang="en-US" sz="3600" dirty="0"/>
              <a:t>Addressing Coronavirus in US and Globally</a:t>
            </a:r>
          </a:p>
        </p:txBody>
      </p:sp>
      <p:sp>
        <p:nvSpPr>
          <p:cNvPr id="7" name="TextBox 6">
            <a:extLst>
              <a:ext uri="{FF2B5EF4-FFF2-40B4-BE49-F238E27FC236}">
                <a16:creationId xmlns:a16="http://schemas.microsoft.com/office/drawing/2014/main" id="{B867729F-7202-874B-8368-47693A7BA5C3}"/>
              </a:ext>
            </a:extLst>
          </p:cNvPr>
          <p:cNvSpPr txBox="1"/>
          <p:nvPr/>
        </p:nvSpPr>
        <p:spPr>
          <a:xfrm>
            <a:off x="190500" y="2281178"/>
            <a:ext cx="8763000" cy="2862322"/>
          </a:xfrm>
          <a:prstGeom prst="rect">
            <a:avLst/>
          </a:prstGeom>
          <a:noFill/>
        </p:spPr>
        <p:txBody>
          <a:bodyPr wrap="square" rtlCol="0">
            <a:spAutoFit/>
          </a:bodyPr>
          <a:lstStyle/>
          <a:p>
            <a:r>
              <a:rPr lang="en-US" dirty="0"/>
              <a:t>U.S. </a:t>
            </a:r>
          </a:p>
          <a:p>
            <a:pPr marL="285750" indent="-285750">
              <a:buFont typeface="Wingdings" pitchFamily="2" charset="2"/>
              <a:buChar char="q"/>
            </a:pPr>
            <a:r>
              <a:rPr lang="en-US" dirty="0"/>
              <a:t>40+ million Americans have filed for unemployment</a:t>
            </a:r>
          </a:p>
          <a:p>
            <a:pPr marL="285750" indent="-285750">
              <a:buFont typeface="Wingdings" pitchFamily="2" charset="2"/>
              <a:buChar char="q"/>
            </a:pPr>
            <a:r>
              <a:rPr lang="en-US" dirty="0"/>
              <a:t>Unemployment projected to stay at 10% through 2021</a:t>
            </a:r>
          </a:p>
          <a:p>
            <a:pPr marL="285750" indent="-285750">
              <a:buFont typeface="Wingdings" pitchFamily="2" charset="2"/>
              <a:buChar char="q"/>
            </a:pPr>
            <a:r>
              <a:rPr lang="en-US" dirty="0"/>
              <a:t>1 in 3 Americans worried about keeping roof over head during a recession</a:t>
            </a:r>
          </a:p>
          <a:p>
            <a:endParaRPr lang="en-US" b="1" dirty="0"/>
          </a:p>
          <a:p>
            <a:r>
              <a:rPr lang="en-US" dirty="0"/>
              <a:t>Global</a:t>
            </a:r>
          </a:p>
          <a:p>
            <a:pPr marL="285750" indent="-285750">
              <a:buFont typeface="Wingdings" pitchFamily="2" charset="2"/>
              <a:buChar char="q"/>
            </a:pPr>
            <a:r>
              <a:rPr lang="en-US" dirty="0"/>
              <a:t>Acute food insecurity could double by end of year (from 135 million to 265 million)</a:t>
            </a:r>
          </a:p>
          <a:p>
            <a:pPr marL="285750" indent="-285750">
              <a:buFont typeface="Wingdings" pitchFamily="2" charset="2"/>
              <a:buChar char="q"/>
            </a:pPr>
            <a:r>
              <a:rPr lang="en-US" dirty="0"/>
              <a:t>People living with HIV/AIDS, TB, and other conditions risk not having access to life-saving care</a:t>
            </a:r>
          </a:p>
          <a:p>
            <a:pPr marL="285750" indent="-285750">
              <a:buFont typeface="Wingdings" pitchFamily="2" charset="2"/>
              <a:buChar char="q"/>
            </a:pPr>
            <a:r>
              <a:rPr lang="en-US" dirty="0"/>
              <a:t>95+% of world’s children affected by school closures</a:t>
            </a:r>
          </a:p>
        </p:txBody>
      </p:sp>
    </p:spTree>
    <p:extLst>
      <p:ext uri="{BB962C8B-B14F-4D97-AF65-F5344CB8AC3E}">
        <p14:creationId xmlns:p14="http://schemas.microsoft.com/office/powerpoint/2010/main" val="105097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icroscope, man, sign&#10;&#10;Description automatically generated">
            <a:extLst>
              <a:ext uri="{FF2B5EF4-FFF2-40B4-BE49-F238E27FC236}">
                <a16:creationId xmlns:a16="http://schemas.microsoft.com/office/drawing/2014/main" id="{D3450011-745F-0442-A055-8729EC5BBB40}"/>
              </a:ext>
            </a:extLst>
          </p:cNvPr>
          <p:cNvPicPr>
            <a:picLocks noChangeAspect="1"/>
          </p:cNvPicPr>
          <p:nvPr/>
        </p:nvPicPr>
        <p:blipFill rotWithShape="1">
          <a:blip r:embed="rId2"/>
          <a:srcRect t="20737"/>
          <a:stretch/>
        </p:blipFill>
        <p:spPr>
          <a:xfrm>
            <a:off x="0" y="0"/>
            <a:ext cx="9144000" cy="2361582"/>
          </a:xfrm>
          <a:prstGeom prst="rect">
            <a:avLst/>
          </a:prstGeom>
        </p:spPr>
      </p:pic>
      <p:sp>
        <p:nvSpPr>
          <p:cNvPr id="6" name="TextBox 5">
            <a:extLst>
              <a:ext uri="{FF2B5EF4-FFF2-40B4-BE49-F238E27FC236}">
                <a16:creationId xmlns:a16="http://schemas.microsoft.com/office/drawing/2014/main" id="{B38E0F5D-32BE-904C-8720-52F6D1406262}"/>
              </a:ext>
            </a:extLst>
          </p:cNvPr>
          <p:cNvSpPr txBox="1"/>
          <p:nvPr/>
        </p:nvSpPr>
        <p:spPr>
          <a:xfrm>
            <a:off x="190500" y="1856994"/>
            <a:ext cx="8763000" cy="3139321"/>
          </a:xfrm>
          <a:prstGeom prst="rect">
            <a:avLst/>
          </a:prstGeom>
          <a:solidFill>
            <a:schemeClr val="bg1"/>
          </a:solidFill>
        </p:spPr>
        <p:txBody>
          <a:bodyPr wrap="square" rtlCol="0">
            <a:spAutoFit/>
          </a:bodyPr>
          <a:lstStyle/>
          <a:p>
            <a:r>
              <a:rPr lang="en-US" b="1" dirty="0"/>
              <a:t>RESULTS Policy Response</a:t>
            </a:r>
          </a:p>
          <a:p>
            <a:pPr marL="285750" indent="-285750">
              <a:buFont typeface="Arial" panose="020B0604020202020204" pitchFamily="34" charset="0"/>
              <a:buChar char="•"/>
            </a:pPr>
            <a:r>
              <a:rPr lang="en-US" b="1" dirty="0">
                <a:solidFill>
                  <a:srgbClr val="E41034"/>
                </a:solidFill>
              </a:rPr>
              <a:t>US PRIORITY</a:t>
            </a:r>
            <a:r>
              <a:rPr lang="en-US" dirty="0"/>
              <a:t>: </a:t>
            </a:r>
          </a:p>
          <a:p>
            <a:pPr marL="742950" lvl="1" indent="-285750">
              <a:buFont typeface="Arial" panose="020B0604020202020204" pitchFamily="34" charset="0"/>
              <a:buChar char="•"/>
            </a:pPr>
            <a:r>
              <a:rPr lang="en-US" dirty="0"/>
              <a:t>Address needs of renters in the short and long term, prevent homelessness</a:t>
            </a:r>
          </a:p>
          <a:p>
            <a:pPr marL="742950" lvl="1" indent="-285750">
              <a:buFont typeface="Arial" panose="020B0604020202020204" pitchFamily="34" charset="0"/>
              <a:buChar char="•"/>
            </a:pPr>
            <a:r>
              <a:rPr lang="en-US" dirty="0"/>
              <a:t>Ensure people can put food on the table &amp; address hunger (SNAP)</a:t>
            </a:r>
          </a:p>
          <a:p>
            <a:pPr marL="742950" lvl="1" indent="-285750">
              <a:buFont typeface="Arial" panose="020B0604020202020204" pitchFamily="34" charset="0"/>
              <a:buChar char="•"/>
            </a:pPr>
            <a:r>
              <a:rPr lang="en-US" dirty="0"/>
              <a:t>Expand the EITC and CTC</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E41034"/>
                </a:solidFill>
              </a:rPr>
              <a:t>GLOBAL PRIORITY</a:t>
            </a:r>
            <a:r>
              <a:rPr lang="en-US" dirty="0"/>
              <a:t>: </a:t>
            </a:r>
          </a:p>
          <a:p>
            <a:pPr marL="742950" lvl="1" indent="-285750">
              <a:buFont typeface="Arial" panose="020B0604020202020204" pitchFamily="34" charset="0"/>
              <a:buChar char="•"/>
            </a:pPr>
            <a:r>
              <a:rPr lang="en-US" dirty="0"/>
              <a:t>Step up fight against infectious diseases, specifically AIDS, TB, and malaria</a:t>
            </a:r>
          </a:p>
          <a:p>
            <a:pPr marL="742950" lvl="1" indent="-285750">
              <a:buFont typeface="Arial" panose="020B0604020202020204" pitchFamily="34" charset="0"/>
              <a:buChar char="•"/>
            </a:pPr>
            <a:r>
              <a:rPr lang="en-US" dirty="0"/>
              <a:t>Ensure access to immunization for all</a:t>
            </a:r>
          </a:p>
          <a:p>
            <a:pPr marL="742950" lvl="1" indent="-285750">
              <a:buFont typeface="Arial" panose="020B0604020202020204" pitchFamily="34" charset="0"/>
              <a:buChar char="•"/>
            </a:pPr>
            <a:r>
              <a:rPr lang="en-US" dirty="0"/>
              <a:t>Fight famine and malnutrition</a:t>
            </a:r>
          </a:p>
          <a:p>
            <a:pPr lvl="1"/>
            <a:endParaRPr lang="en-US" dirty="0"/>
          </a:p>
        </p:txBody>
      </p:sp>
    </p:spTree>
    <p:extLst>
      <p:ext uri="{BB962C8B-B14F-4D97-AF65-F5344CB8AC3E}">
        <p14:creationId xmlns:p14="http://schemas.microsoft.com/office/powerpoint/2010/main" val="2303793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30623C-D4BC-DA4B-B633-F78C39F81F7C}"/>
              </a:ext>
            </a:extLst>
          </p:cNvPr>
          <p:cNvSpPr/>
          <p:nvPr/>
        </p:nvSpPr>
        <p:spPr>
          <a:xfrm>
            <a:off x="11289" y="841798"/>
            <a:ext cx="4470400" cy="338554"/>
          </a:xfrm>
          <a:prstGeom prst="rect">
            <a:avLst/>
          </a:prstGeom>
        </p:spPr>
        <p:txBody>
          <a:bodyPr wrap="square">
            <a:spAutoFit/>
          </a:bodyPr>
          <a:lstStyle/>
          <a:p>
            <a:pPr algn="ctr"/>
            <a:r>
              <a:rPr lang="en-US" sz="1600" b="1" dirty="0">
                <a:solidFill>
                  <a:srgbClr val="E41034"/>
                </a:solidFill>
                <a:latin typeface="Open Sans" panose="020B0606030504020204"/>
              </a:rPr>
              <a:t>https://</a:t>
            </a:r>
            <a:r>
              <a:rPr lang="en-US" sz="1600" b="1" dirty="0" err="1">
                <a:solidFill>
                  <a:srgbClr val="E41034"/>
                </a:solidFill>
                <a:latin typeface="Open Sans" panose="020B0606030504020204"/>
              </a:rPr>
              <a:t>results.org</a:t>
            </a:r>
            <a:r>
              <a:rPr lang="en-US" sz="1600" b="1" dirty="0">
                <a:solidFill>
                  <a:srgbClr val="E41034"/>
                </a:solidFill>
                <a:latin typeface="Open Sans" panose="020B0606030504020204"/>
              </a:rPr>
              <a:t>/volunteers/national-webinars/</a:t>
            </a:r>
            <a:endParaRPr lang="en-US" sz="1600" dirty="0">
              <a:solidFill>
                <a:srgbClr val="E41034"/>
              </a:solidFill>
            </a:endParaRPr>
          </a:p>
        </p:txBody>
      </p:sp>
      <p:sp>
        <p:nvSpPr>
          <p:cNvPr id="11" name="Rectangle 10">
            <a:extLst>
              <a:ext uri="{FF2B5EF4-FFF2-40B4-BE49-F238E27FC236}">
                <a16:creationId xmlns:a16="http://schemas.microsoft.com/office/drawing/2014/main" id="{DC29DB46-764E-8F41-8AE0-D95280FB96A0}"/>
              </a:ext>
            </a:extLst>
          </p:cNvPr>
          <p:cNvSpPr/>
          <p:nvPr/>
        </p:nvSpPr>
        <p:spPr>
          <a:xfrm>
            <a:off x="238416" y="62339"/>
            <a:ext cx="4016146" cy="646331"/>
          </a:xfrm>
          <a:prstGeom prst="rect">
            <a:avLst/>
          </a:prstGeom>
        </p:spPr>
        <p:txBody>
          <a:bodyPr wrap="square">
            <a:spAutoFit/>
          </a:bodyPr>
          <a:lstStyle/>
          <a:p>
            <a:pPr algn="ctr"/>
            <a:r>
              <a:rPr lang="en-US" b="1" dirty="0">
                <a:solidFill>
                  <a:srgbClr val="201F1E"/>
                </a:solidFill>
                <a:latin typeface="Open Sans" panose="020B0606030504020204"/>
              </a:rPr>
              <a:t>Questions on our Campaigns?</a:t>
            </a:r>
          </a:p>
          <a:p>
            <a:pPr algn="ctr"/>
            <a:r>
              <a:rPr lang="en-US" b="1" dirty="0">
                <a:solidFill>
                  <a:srgbClr val="201F1E"/>
                </a:solidFill>
                <a:latin typeface="Open Sans" panose="020B0606030504020204"/>
              </a:rPr>
              <a:t>Listen to the RESULTS National Webinar</a:t>
            </a:r>
            <a:endParaRPr lang="en-US" dirty="0"/>
          </a:p>
        </p:txBody>
      </p:sp>
      <p:sp>
        <p:nvSpPr>
          <p:cNvPr id="15" name="Rectangle 14">
            <a:extLst>
              <a:ext uri="{FF2B5EF4-FFF2-40B4-BE49-F238E27FC236}">
                <a16:creationId xmlns:a16="http://schemas.microsoft.com/office/drawing/2014/main" id="{BF9ADBC5-A3B7-DE44-988D-0B4269282D2C}"/>
              </a:ext>
            </a:extLst>
          </p:cNvPr>
          <p:cNvSpPr/>
          <p:nvPr/>
        </p:nvSpPr>
        <p:spPr>
          <a:xfrm>
            <a:off x="5391907" y="890994"/>
            <a:ext cx="2361865" cy="369332"/>
          </a:xfrm>
          <a:prstGeom prst="rect">
            <a:avLst/>
          </a:prstGeom>
        </p:spPr>
        <p:txBody>
          <a:bodyPr wrap="none">
            <a:spAutoFit/>
          </a:bodyPr>
          <a:lstStyle/>
          <a:p>
            <a:pPr algn="ctr"/>
            <a:r>
              <a:rPr lang="en-US" b="1" dirty="0">
                <a:solidFill>
                  <a:srgbClr val="201F1E"/>
                </a:solidFill>
                <a:latin typeface="Open Sans" panose="020B0606030504020204"/>
              </a:rPr>
              <a:t>Read the RESULTS Blog</a:t>
            </a:r>
            <a:endParaRPr lang="en-US" dirty="0"/>
          </a:p>
        </p:txBody>
      </p:sp>
      <p:pic>
        <p:nvPicPr>
          <p:cNvPr id="18" name="Picture 17" descr="A screenshot of a cell phone&#10;&#10;Description automatically generated">
            <a:extLst>
              <a:ext uri="{FF2B5EF4-FFF2-40B4-BE49-F238E27FC236}">
                <a16:creationId xmlns:a16="http://schemas.microsoft.com/office/drawing/2014/main" id="{061394F3-C135-6E47-8E29-08FB3F84F585}"/>
              </a:ext>
            </a:extLst>
          </p:cNvPr>
          <p:cNvPicPr>
            <a:picLocks noChangeAspect="1"/>
          </p:cNvPicPr>
          <p:nvPr/>
        </p:nvPicPr>
        <p:blipFill>
          <a:blip r:embed="rId2"/>
          <a:stretch>
            <a:fillRect/>
          </a:stretch>
        </p:blipFill>
        <p:spPr>
          <a:xfrm>
            <a:off x="4790643" y="1346882"/>
            <a:ext cx="2866027" cy="1729878"/>
          </a:xfrm>
          <a:prstGeom prst="rect">
            <a:avLst/>
          </a:prstGeom>
        </p:spPr>
      </p:pic>
      <p:pic>
        <p:nvPicPr>
          <p:cNvPr id="19" name="Picture 18">
            <a:extLst>
              <a:ext uri="{FF2B5EF4-FFF2-40B4-BE49-F238E27FC236}">
                <a16:creationId xmlns:a16="http://schemas.microsoft.com/office/drawing/2014/main" id="{C0DB973E-4716-4149-A328-49537EF29592}"/>
              </a:ext>
            </a:extLst>
          </p:cNvPr>
          <p:cNvPicPr>
            <a:picLocks noChangeAspect="1"/>
          </p:cNvPicPr>
          <p:nvPr/>
        </p:nvPicPr>
        <p:blipFill>
          <a:blip r:embed="rId3"/>
          <a:stretch>
            <a:fillRect/>
          </a:stretch>
        </p:blipFill>
        <p:spPr>
          <a:xfrm>
            <a:off x="6088189" y="2571750"/>
            <a:ext cx="2290564" cy="1857056"/>
          </a:xfrm>
          <a:prstGeom prst="rect">
            <a:avLst/>
          </a:prstGeom>
        </p:spPr>
      </p:pic>
      <p:pic>
        <p:nvPicPr>
          <p:cNvPr id="3" name="Picture 2">
            <a:extLst>
              <a:ext uri="{FF2B5EF4-FFF2-40B4-BE49-F238E27FC236}">
                <a16:creationId xmlns:a16="http://schemas.microsoft.com/office/drawing/2014/main" id="{889ED4A9-F43A-BE49-82E5-B953D230BC49}"/>
              </a:ext>
            </a:extLst>
          </p:cNvPr>
          <p:cNvPicPr>
            <a:picLocks noChangeAspect="1"/>
          </p:cNvPicPr>
          <p:nvPr/>
        </p:nvPicPr>
        <p:blipFill>
          <a:blip r:embed="rId4"/>
          <a:stretch>
            <a:fillRect/>
          </a:stretch>
        </p:blipFill>
        <p:spPr>
          <a:xfrm>
            <a:off x="337211" y="1346882"/>
            <a:ext cx="4016147" cy="3542545"/>
          </a:xfrm>
          <a:prstGeom prst="rect">
            <a:avLst/>
          </a:prstGeom>
        </p:spPr>
      </p:pic>
    </p:spTree>
    <p:extLst>
      <p:ext uri="{BB962C8B-B14F-4D97-AF65-F5344CB8AC3E}">
        <p14:creationId xmlns:p14="http://schemas.microsoft.com/office/powerpoint/2010/main" val="1785738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flower&#10;&#10;Description automatically generated">
            <a:extLst>
              <a:ext uri="{FF2B5EF4-FFF2-40B4-BE49-F238E27FC236}">
                <a16:creationId xmlns:a16="http://schemas.microsoft.com/office/drawing/2014/main" id="{19B1E6B1-83F3-334E-9122-0227710F8D85}"/>
              </a:ext>
            </a:extLst>
          </p:cNvPr>
          <p:cNvPicPr>
            <a:picLocks noChangeAspect="1"/>
          </p:cNvPicPr>
          <p:nvPr/>
        </p:nvPicPr>
        <p:blipFill>
          <a:blip r:embed="rId2"/>
          <a:stretch>
            <a:fillRect/>
          </a:stretch>
        </p:blipFill>
        <p:spPr>
          <a:xfrm>
            <a:off x="0" y="13544"/>
            <a:ext cx="9144000" cy="5116412"/>
          </a:xfrm>
          <a:prstGeom prst="rect">
            <a:avLst/>
          </a:prstGeom>
        </p:spPr>
      </p:pic>
    </p:spTree>
    <p:extLst>
      <p:ext uri="{BB962C8B-B14F-4D97-AF65-F5344CB8AC3E}">
        <p14:creationId xmlns:p14="http://schemas.microsoft.com/office/powerpoint/2010/main" val="1373198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p33">
            <a:extLst>
              <a:ext uri="{FF2B5EF4-FFF2-40B4-BE49-F238E27FC236}">
                <a16:creationId xmlns:a16="http://schemas.microsoft.com/office/drawing/2014/main" id="{732CBF18-83CD-C64B-88DB-B02361B53464}"/>
              </a:ext>
            </a:extLst>
          </p:cNvPr>
          <p:cNvSpPr txBox="1">
            <a:spLocks/>
          </p:cNvSpPr>
          <p:nvPr/>
        </p:nvSpPr>
        <p:spPr>
          <a:xfrm>
            <a:off x="-1" y="1800524"/>
            <a:ext cx="9144001" cy="1542451"/>
          </a:xfrm>
          <a:prstGeom prst="rect">
            <a:avLst/>
          </a:prstGeom>
          <a:solidFill>
            <a:schemeClr val="accent1"/>
          </a:solidFill>
          <a:ln w="12700">
            <a:noFill/>
            <a:miter lim="400000"/>
          </a:ln>
          <a:extLst>
            <a:ext uri="{C572A759-6A51-4108-AA02-DFA0A04FC94B}">
              <ma14:wrappingTextBoxFlag xmlns="" xmlns:ma14="http://schemas.microsoft.com/office/mac/drawingml/2011/main"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hangingPunct="1">
              <a:buClr>
                <a:srgbClr val="1C1819"/>
              </a:buClr>
              <a:buSzPts val="3160"/>
            </a:pPr>
            <a:r>
              <a:rPr lang="en-US" sz="4800" dirty="0">
                <a:solidFill>
                  <a:schemeClr val="bg1"/>
                </a:solidFill>
                <a:latin typeface="+mn-lt"/>
              </a:rPr>
              <a:t>Advocacy Skills</a:t>
            </a:r>
          </a:p>
        </p:txBody>
      </p:sp>
    </p:spTree>
    <p:extLst>
      <p:ext uri="{BB962C8B-B14F-4D97-AF65-F5344CB8AC3E}">
        <p14:creationId xmlns:p14="http://schemas.microsoft.com/office/powerpoint/2010/main" val="4228553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5">
            <a:extLst>
              <a:ext uri="{FF2B5EF4-FFF2-40B4-BE49-F238E27FC236}">
                <a16:creationId xmlns:a16="http://schemas.microsoft.com/office/drawing/2014/main" id="{3FDC2A4D-7018-B24D-8311-FB1B385D7FDE}"/>
              </a:ext>
            </a:extLst>
          </p:cNvPr>
          <p:cNvSpPr txBox="1">
            <a:spLocks/>
          </p:cNvSpPr>
          <p:nvPr/>
        </p:nvSpPr>
        <p:spPr>
          <a:xfrm>
            <a:off x="0" y="1354667"/>
            <a:ext cx="9144000" cy="1217083"/>
          </a:xfrm>
          <a:prstGeom prst="rect">
            <a:avLst/>
          </a:prstGeom>
          <a:solidFill>
            <a:schemeClr val="accent1"/>
          </a:solidFill>
        </p:spPr>
        <p:txBody>
          <a:bodyPr anchor="ctr">
            <a:normAutofit fontScale="45000" lnSpcReduction="20000"/>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defRPr sz="1800">
                <a:solidFill>
                  <a:srgbClr val="000000"/>
                </a:solidFill>
              </a:defRPr>
            </a:pPr>
            <a:endParaRPr lang="en-US" sz="5973" dirty="0">
              <a:solidFill>
                <a:schemeClr val="bg1"/>
              </a:solidFill>
              <a:latin typeface="+mn-lt"/>
            </a:endParaRPr>
          </a:p>
          <a:p>
            <a:pPr>
              <a:defRPr sz="1800">
                <a:solidFill>
                  <a:srgbClr val="000000"/>
                </a:solidFill>
              </a:defRPr>
            </a:pPr>
            <a:r>
              <a:rPr lang="en-US" sz="6400" dirty="0">
                <a:solidFill>
                  <a:schemeClr val="bg1"/>
                </a:solidFill>
                <a:latin typeface="+mn-lt"/>
              </a:rPr>
              <a:t>Who represents you? </a:t>
            </a:r>
          </a:p>
          <a:p>
            <a:pPr>
              <a:defRPr sz="1800">
                <a:solidFill>
                  <a:srgbClr val="000000"/>
                </a:solidFill>
              </a:defRPr>
            </a:pPr>
            <a:r>
              <a:rPr lang="en-US" sz="6400" dirty="0">
                <a:solidFill>
                  <a:schemeClr val="bg1"/>
                </a:solidFill>
                <a:latin typeface="+mn-lt"/>
              </a:rPr>
              <a:t>Where do they stand on issues of poverty?</a:t>
            </a:r>
          </a:p>
          <a:p>
            <a:pPr>
              <a:defRPr sz="1800">
                <a:solidFill>
                  <a:srgbClr val="000000"/>
                </a:solidFill>
              </a:defRPr>
            </a:pPr>
            <a:endParaRPr lang="en-US" sz="5973" dirty="0">
              <a:solidFill>
                <a:schemeClr val="bg1"/>
              </a:solidFill>
              <a:latin typeface="+mn-lt"/>
            </a:endParaRPr>
          </a:p>
        </p:txBody>
      </p:sp>
      <p:sp>
        <p:nvSpPr>
          <p:cNvPr id="3" name="TextBox 2">
            <a:hlinkClick r:id="rId2"/>
            <a:extLst>
              <a:ext uri="{FF2B5EF4-FFF2-40B4-BE49-F238E27FC236}">
                <a16:creationId xmlns:a16="http://schemas.microsoft.com/office/drawing/2014/main" id="{7CD4595B-16C2-0A40-A476-64E341F5F9C6}"/>
              </a:ext>
            </a:extLst>
          </p:cNvPr>
          <p:cNvSpPr txBox="1"/>
          <p:nvPr/>
        </p:nvSpPr>
        <p:spPr>
          <a:xfrm>
            <a:off x="787399" y="2738336"/>
            <a:ext cx="3505200" cy="2062103"/>
          </a:xfrm>
          <a:prstGeom prst="rect">
            <a:avLst/>
          </a:prstGeom>
          <a:noFill/>
          <a:ln>
            <a:solidFill>
              <a:srgbClr val="E41034"/>
            </a:solidFill>
          </a:ln>
        </p:spPr>
        <p:txBody>
          <a:bodyPr wrap="square" rtlCol="0">
            <a:spAutoFit/>
          </a:bodyPr>
          <a:lstStyle/>
          <a:p>
            <a:pPr algn="ctr"/>
            <a:endParaRPr lang="en-US" sz="3200" dirty="0"/>
          </a:p>
          <a:p>
            <a:pPr algn="ctr"/>
            <a:r>
              <a:rPr lang="en-US" sz="3200" dirty="0"/>
              <a:t>Legislator </a:t>
            </a:r>
          </a:p>
          <a:p>
            <a:pPr algn="ctr"/>
            <a:r>
              <a:rPr lang="en-US" sz="3200" dirty="0"/>
              <a:t>Look Up</a:t>
            </a:r>
          </a:p>
          <a:p>
            <a:pPr algn="ctr"/>
            <a:endParaRPr lang="en-US" sz="3200" dirty="0"/>
          </a:p>
        </p:txBody>
      </p:sp>
      <p:sp>
        <p:nvSpPr>
          <p:cNvPr id="4" name="TextBox 3">
            <a:hlinkClick r:id="rId3"/>
            <a:extLst>
              <a:ext uri="{FF2B5EF4-FFF2-40B4-BE49-F238E27FC236}">
                <a16:creationId xmlns:a16="http://schemas.microsoft.com/office/drawing/2014/main" id="{41E4D702-AE53-3C41-A052-872BC7562356}"/>
              </a:ext>
            </a:extLst>
          </p:cNvPr>
          <p:cNvSpPr txBox="1"/>
          <p:nvPr/>
        </p:nvSpPr>
        <p:spPr>
          <a:xfrm>
            <a:off x="4851403" y="2738336"/>
            <a:ext cx="3505200" cy="2062103"/>
          </a:xfrm>
          <a:prstGeom prst="rect">
            <a:avLst/>
          </a:prstGeom>
          <a:noFill/>
          <a:ln>
            <a:solidFill>
              <a:srgbClr val="E41034"/>
            </a:solidFill>
          </a:ln>
        </p:spPr>
        <p:txBody>
          <a:bodyPr wrap="square" rtlCol="0">
            <a:spAutoFit/>
          </a:bodyPr>
          <a:lstStyle/>
          <a:p>
            <a:pPr algn="ctr"/>
            <a:endParaRPr lang="en-US" sz="3200" dirty="0"/>
          </a:p>
          <a:p>
            <a:pPr algn="ctr"/>
            <a:r>
              <a:rPr lang="en-US" sz="3200" dirty="0"/>
              <a:t>Congressional Scorecard</a:t>
            </a:r>
          </a:p>
          <a:p>
            <a:pPr algn="ctr"/>
            <a:endParaRPr lang="en-US" sz="3200" dirty="0"/>
          </a:p>
        </p:txBody>
      </p:sp>
      <p:sp>
        <p:nvSpPr>
          <p:cNvPr id="5" name="Shape 262">
            <a:extLst>
              <a:ext uri="{FF2B5EF4-FFF2-40B4-BE49-F238E27FC236}">
                <a16:creationId xmlns:a16="http://schemas.microsoft.com/office/drawing/2014/main" id="{AA4A0170-17E8-9D4B-83F4-795CAABF3039}"/>
              </a:ext>
            </a:extLst>
          </p:cNvPr>
          <p:cNvSpPr/>
          <p:nvPr/>
        </p:nvSpPr>
        <p:spPr>
          <a:xfrm>
            <a:off x="524934" y="372613"/>
            <a:ext cx="7535334"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914399">
              <a:spcBef>
                <a:spcPts val="2800"/>
              </a:spcBef>
              <a:defRPr sz="6400">
                <a:solidFill>
                  <a:srgbClr val="C00202"/>
                </a:solidFill>
                <a:latin typeface="Arial"/>
                <a:ea typeface="Arial"/>
                <a:cs typeface="Arial"/>
                <a:sym typeface="Arial"/>
              </a:defRPr>
            </a:lvl1pPr>
          </a:lstStyle>
          <a:p>
            <a:pPr>
              <a:defRPr>
                <a:solidFill>
                  <a:srgbClr val="000000"/>
                </a:solidFill>
              </a:defRPr>
            </a:pPr>
            <a:r>
              <a:rPr lang="en-US" sz="4000" dirty="0">
                <a:solidFill>
                  <a:schemeClr val="tx1"/>
                </a:solidFill>
                <a:latin typeface="+mj-lt"/>
              </a:rPr>
              <a:t>Advocacy Skill: Know Your </a:t>
            </a:r>
            <a:r>
              <a:rPr lang="en-US" sz="4000" dirty="0" err="1">
                <a:solidFill>
                  <a:schemeClr val="tx1"/>
                </a:solidFill>
                <a:latin typeface="+mj-lt"/>
              </a:rPr>
              <a:t>MoC</a:t>
            </a:r>
            <a:endParaRPr sz="4000" dirty="0">
              <a:solidFill>
                <a:schemeClr val="tx1"/>
              </a:solidFill>
              <a:latin typeface="+mj-lt"/>
            </a:endParaRPr>
          </a:p>
        </p:txBody>
      </p:sp>
    </p:spTree>
    <p:extLst>
      <p:ext uri="{BB962C8B-B14F-4D97-AF65-F5344CB8AC3E}">
        <p14:creationId xmlns:p14="http://schemas.microsoft.com/office/powerpoint/2010/main" val="1090137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5">
            <a:extLst>
              <a:ext uri="{FF2B5EF4-FFF2-40B4-BE49-F238E27FC236}">
                <a16:creationId xmlns:a16="http://schemas.microsoft.com/office/drawing/2014/main" id="{3FDC2A4D-7018-B24D-8311-FB1B385D7FDE}"/>
              </a:ext>
            </a:extLst>
          </p:cNvPr>
          <p:cNvSpPr txBox="1">
            <a:spLocks/>
          </p:cNvSpPr>
          <p:nvPr/>
        </p:nvSpPr>
        <p:spPr>
          <a:xfrm>
            <a:off x="0" y="1354668"/>
            <a:ext cx="9144000" cy="2624666"/>
          </a:xfrm>
          <a:prstGeom prst="rect">
            <a:avLst/>
          </a:prstGeom>
          <a:solidFill>
            <a:schemeClr val="accent1"/>
          </a:solidFill>
        </p:spPr>
        <p:txBody>
          <a:bodyPr anchor="ctr">
            <a:normAutofit fontScale="97500"/>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lgn="l">
              <a:defRPr sz="1800">
                <a:solidFill>
                  <a:srgbClr val="000000"/>
                </a:solidFill>
              </a:defRPr>
            </a:pPr>
            <a:r>
              <a:rPr lang="en-US" sz="3000" dirty="0">
                <a:solidFill>
                  <a:schemeClr val="bg1"/>
                </a:solidFill>
                <a:latin typeface="+mn-lt"/>
              </a:rPr>
              <a:t>Why do YOU care about… </a:t>
            </a:r>
          </a:p>
          <a:p>
            <a:pPr algn="l">
              <a:defRPr sz="1800">
                <a:solidFill>
                  <a:srgbClr val="000000"/>
                </a:solidFill>
              </a:defRPr>
            </a:pPr>
            <a:r>
              <a:rPr lang="en-US" sz="3000" dirty="0">
                <a:solidFill>
                  <a:schemeClr val="bg1"/>
                </a:solidFill>
                <a:latin typeface="+mn-lt"/>
              </a:rPr>
              <a:t>…housing &amp; hunger in America</a:t>
            </a:r>
          </a:p>
          <a:p>
            <a:pPr algn="l">
              <a:defRPr sz="1800">
                <a:solidFill>
                  <a:srgbClr val="000000"/>
                </a:solidFill>
              </a:defRPr>
            </a:pPr>
            <a:r>
              <a:rPr lang="en-US" sz="3000" dirty="0">
                <a:solidFill>
                  <a:schemeClr val="bg1"/>
                </a:solidFill>
                <a:latin typeface="+mn-lt"/>
              </a:rPr>
              <a:t>…the health &amp; well-being of people across the world</a:t>
            </a:r>
          </a:p>
          <a:p>
            <a:pPr algn="l">
              <a:defRPr sz="1800">
                <a:solidFill>
                  <a:srgbClr val="000000"/>
                </a:solidFill>
              </a:defRPr>
            </a:pPr>
            <a:r>
              <a:rPr lang="en-US" sz="3000" dirty="0">
                <a:solidFill>
                  <a:schemeClr val="bg1"/>
                </a:solidFill>
                <a:latin typeface="+mn-lt"/>
              </a:rPr>
              <a:t>…ending poverty</a:t>
            </a:r>
          </a:p>
        </p:txBody>
      </p:sp>
      <p:sp>
        <p:nvSpPr>
          <p:cNvPr id="5" name="Shape 262">
            <a:extLst>
              <a:ext uri="{FF2B5EF4-FFF2-40B4-BE49-F238E27FC236}">
                <a16:creationId xmlns:a16="http://schemas.microsoft.com/office/drawing/2014/main" id="{AA4A0170-17E8-9D4B-83F4-795CAABF3039}"/>
              </a:ext>
            </a:extLst>
          </p:cNvPr>
          <p:cNvSpPr/>
          <p:nvPr/>
        </p:nvSpPr>
        <p:spPr>
          <a:xfrm>
            <a:off x="524934" y="372613"/>
            <a:ext cx="7535334"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914399">
              <a:spcBef>
                <a:spcPts val="2800"/>
              </a:spcBef>
              <a:defRPr sz="6400">
                <a:solidFill>
                  <a:srgbClr val="C00202"/>
                </a:solidFill>
                <a:latin typeface="Arial"/>
                <a:ea typeface="Arial"/>
                <a:cs typeface="Arial"/>
                <a:sym typeface="Arial"/>
              </a:defRPr>
            </a:lvl1pPr>
          </a:lstStyle>
          <a:p>
            <a:pPr>
              <a:defRPr>
                <a:solidFill>
                  <a:srgbClr val="000000"/>
                </a:solidFill>
              </a:defRPr>
            </a:pPr>
            <a:r>
              <a:rPr lang="en-US" sz="4000" dirty="0">
                <a:solidFill>
                  <a:schemeClr val="tx1"/>
                </a:solidFill>
                <a:latin typeface="+mj-lt"/>
              </a:rPr>
              <a:t>Advocacy Skill: Personal Stories</a:t>
            </a:r>
            <a:endParaRPr sz="4000" dirty="0">
              <a:solidFill>
                <a:schemeClr val="tx1"/>
              </a:solidFill>
              <a:latin typeface="+mj-lt"/>
            </a:endParaRPr>
          </a:p>
        </p:txBody>
      </p:sp>
      <p:sp>
        <p:nvSpPr>
          <p:cNvPr id="6" name="Shape 262">
            <a:extLst>
              <a:ext uri="{FF2B5EF4-FFF2-40B4-BE49-F238E27FC236}">
                <a16:creationId xmlns:a16="http://schemas.microsoft.com/office/drawing/2014/main" id="{BDF7780C-E991-A44C-95CC-9184D9E13984}"/>
              </a:ext>
            </a:extLst>
          </p:cNvPr>
          <p:cNvSpPr/>
          <p:nvPr/>
        </p:nvSpPr>
        <p:spPr>
          <a:xfrm>
            <a:off x="203200" y="4345836"/>
            <a:ext cx="8737600"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914399">
              <a:spcBef>
                <a:spcPts val="2800"/>
              </a:spcBef>
              <a:defRPr sz="6400">
                <a:solidFill>
                  <a:srgbClr val="C00202"/>
                </a:solidFill>
                <a:latin typeface="Arial"/>
                <a:ea typeface="Arial"/>
                <a:cs typeface="Arial"/>
                <a:sym typeface="Arial"/>
              </a:defRPr>
            </a:lvl1pPr>
          </a:lstStyle>
          <a:p>
            <a:pPr algn="ctr">
              <a:defRPr>
                <a:solidFill>
                  <a:srgbClr val="000000"/>
                </a:solidFill>
              </a:defRPr>
            </a:pPr>
            <a:r>
              <a:rPr lang="en-US" sz="4000" b="1" i="1" dirty="0">
                <a:solidFill>
                  <a:srgbClr val="E41034"/>
                </a:solidFill>
                <a:latin typeface="+mj-lt"/>
              </a:rPr>
              <a:t>What inspires you to act?</a:t>
            </a:r>
            <a:endParaRPr sz="4000" b="1" i="1" dirty="0">
              <a:solidFill>
                <a:srgbClr val="E41034"/>
              </a:solidFill>
              <a:latin typeface="+mj-lt"/>
            </a:endParaRPr>
          </a:p>
        </p:txBody>
      </p:sp>
    </p:spTree>
    <p:extLst>
      <p:ext uri="{BB962C8B-B14F-4D97-AF65-F5344CB8AC3E}">
        <p14:creationId xmlns:p14="http://schemas.microsoft.com/office/powerpoint/2010/main" val="271169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A919D6-653B-6C4C-BEE1-2DD70E8596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348"/>
            <a:ext cx="9144000" cy="5175848"/>
          </a:xfrm>
          <a:prstGeom prst="rect">
            <a:avLst/>
          </a:prstGeom>
        </p:spPr>
      </p:pic>
      <p:sp>
        <p:nvSpPr>
          <p:cNvPr id="5" name="Title 1">
            <a:extLst>
              <a:ext uri="{FF2B5EF4-FFF2-40B4-BE49-F238E27FC236}">
                <a16:creationId xmlns:a16="http://schemas.microsoft.com/office/drawing/2014/main" id="{8C3664D2-5ED8-2A4D-B989-AC5825ED8478}"/>
              </a:ext>
            </a:extLst>
          </p:cNvPr>
          <p:cNvSpPr txBox="1">
            <a:spLocks/>
          </p:cNvSpPr>
          <p:nvPr/>
        </p:nvSpPr>
        <p:spPr>
          <a:xfrm>
            <a:off x="462375" y="287377"/>
            <a:ext cx="8219250" cy="1239522"/>
          </a:xfrm>
          <a:prstGeom prst="rect">
            <a:avLst/>
          </a:prstGeom>
          <a:solidFill>
            <a:schemeClr val="tx2">
              <a:alpha val="81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bg1"/>
                </a:solidFill>
              </a:rPr>
              <a:t>Welcome to RESULTS! </a:t>
            </a:r>
            <a:endParaRPr lang="en-US" b="1" dirty="0">
              <a:solidFill>
                <a:schemeClr val="bg1"/>
              </a:solidFill>
            </a:endParaRPr>
          </a:p>
        </p:txBody>
      </p:sp>
      <p:sp>
        <p:nvSpPr>
          <p:cNvPr id="6" name="Text Placeholder 2">
            <a:extLst>
              <a:ext uri="{FF2B5EF4-FFF2-40B4-BE49-F238E27FC236}">
                <a16:creationId xmlns:a16="http://schemas.microsoft.com/office/drawing/2014/main" id="{57F52120-2742-1D41-BDBB-9A75077377ED}"/>
              </a:ext>
            </a:extLst>
          </p:cNvPr>
          <p:cNvSpPr txBox="1">
            <a:spLocks/>
          </p:cNvSpPr>
          <p:nvPr/>
        </p:nvSpPr>
        <p:spPr>
          <a:xfrm>
            <a:off x="462375" y="1183468"/>
            <a:ext cx="8219250" cy="1043225"/>
          </a:xfrm>
          <a:prstGeom prst="rect">
            <a:avLst/>
          </a:prstGeom>
          <a:solidFill>
            <a:schemeClr val="tx2">
              <a:alpha val="81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Courier New"/>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Wingdings"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Courier New"/>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dirty="0">
                <a:solidFill>
                  <a:schemeClr val="bg1"/>
                </a:solidFill>
              </a:rPr>
              <a:t>RESULTS is a movement of passionate, committed, everyday people. Together, we use our voices to influence political decisions that will bring an end to poverty.   </a:t>
            </a:r>
          </a:p>
        </p:txBody>
      </p:sp>
    </p:spTree>
    <p:extLst>
      <p:ext uri="{BB962C8B-B14F-4D97-AF65-F5344CB8AC3E}">
        <p14:creationId xmlns:p14="http://schemas.microsoft.com/office/powerpoint/2010/main" val="3779663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103D-E557-F742-B66F-0F619CB709FE}"/>
              </a:ext>
            </a:extLst>
          </p:cNvPr>
          <p:cNvSpPr>
            <a:spLocks noGrp="1"/>
          </p:cNvSpPr>
          <p:nvPr>
            <p:ph type="title"/>
          </p:nvPr>
        </p:nvSpPr>
        <p:spPr>
          <a:xfrm>
            <a:off x="253998" y="101600"/>
            <a:ext cx="7620001" cy="643467"/>
          </a:xfrm>
        </p:spPr>
        <p:txBody>
          <a:bodyPr anchor="ctr">
            <a:normAutofit/>
          </a:bodyPr>
          <a:lstStyle/>
          <a:p>
            <a:r>
              <a:rPr lang="en-US" sz="3000" dirty="0"/>
              <a:t>Advocacy Skill: EPIC Messages</a:t>
            </a:r>
          </a:p>
        </p:txBody>
      </p:sp>
      <p:sp>
        <p:nvSpPr>
          <p:cNvPr id="6" name="TextBox 5">
            <a:extLst>
              <a:ext uri="{FF2B5EF4-FFF2-40B4-BE49-F238E27FC236}">
                <a16:creationId xmlns:a16="http://schemas.microsoft.com/office/drawing/2014/main" id="{6D8F8199-F190-9143-8544-83646E09F21D}"/>
              </a:ext>
            </a:extLst>
          </p:cNvPr>
          <p:cNvSpPr txBox="1"/>
          <p:nvPr/>
        </p:nvSpPr>
        <p:spPr>
          <a:xfrm>
            <a:off x="253998" y="794583"/>
            <a:ext cx="7620001" cy="4247317"/>
          </a:xfrm>
          <a:prstGeom prst="rect">
            <a:avLst/>
          </a:prstGeom>
          <a:solidFill>
            <a:schemeClr val="accent1">
              <a:alpha val="33000"/>
            </a:schemeClr>
          </a:solidFill>
          <a:ln>
            <a:solidFill>
              <a:srgbClr val="E41034"/>
            </a:solidFill>
          </a:ln>
        </p:spPr>
        <p:txBody>
          <a:bodyPr wrap="square" rtlCol="0">
            <a:spAutoFit/>
          </a:bodyPr>
          <a:lstStyle/>
          <a:p>
            <a:r>
              <a:rPr lang="en-US" b="1" dirty="0"/>
              <a:t>ENGAGE</a:t>
            </a:r>
          </a:p>
          <a:p>
            <a:r>
              <a:rPr lang="en-US" dirty="0"/>
              <a:t>Get the listener’s attention. Identify yourself. Invoke a value. Find a ‘thank you.’ Tell them WHY you care. </a:t>
            </a:r>
          </a:p>
          <a:p>
            <a:endParaRPr lang="en-US" dirty="0"/>
          </a:p>
          <a:p>
            <a:r>
              <a:rPr lang="en-US" b="1" dirty="0"/>
              <a:t>PROBLEM</a:t>
            </a:r>
          </a:p>
          <a:p>
            <a:r>
              <a:rPr lang="en-US" dirty="0"/>
              <a:t>Identify the problem you want them to solve, clearly. If you have a personal story, share your experience.</a:t>
            </a:r>
          </a:p>
          <a:p>
            <a:endParaRPr lang="en-US" dirty="0"/>
          </a:p>
          <a:p>
            <a:r>
              <a:rPr lang="en-US" b="1" dirty="0"/>
              <a:t>INFORM ON SOLUTION </a:t>
            </a:r>
          </a:p>
          <a:p>
            <a:r>
              <a:rPr lang="en-US" dirty="0"/>
              <a:t>Lead them to the solution. Add details. Paint a picture. Show them how your solution addresses the problem. If you have a personal story, share it.</a:t>
            </a:r>
          </a:p>
          <a:p>
            <a:endParaRPr lang="en-US" dirty="0"/>
          </a:p>
          <a:p>
            <a:r>
              <a:rPr lang="en-US" b="1" dirty="0"/>
              <a:t>CALL TO ACTION</a:t>
            </a:r>
          </a:p>
          <a:p>
            <a:r>
              <a:rPr lang="en-US" dirty="0"/>
              <a:t>Answers the question “So what do you want me to do about it?” Be specific. Include bill number, $ amount. Frame as YES or NO. Be confident. </a:t>
            </a:r>
          </a:p>
        </p:txBody>
      </p:sp>
    </p:spTree>
    <p:extLst>
      <p:ext uri="{BB962C8B-B14F-4D97-AF65-F5344CB8AC3E}">
        <p14:creationId xmlns:p14="http://schemas.microsoft.com/office/powerpoint/2010/main" val="1143374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103D-E557-F742-B66F-0F619CB709FE}"/>
              </a:ext>
            </a:extLst>
          </p:cNvPr>
          <p:cNvSpPr>
            <a:spLocks noGrp="1"/>
          </p:cNvSpPr>
          <p:nvPr>
            <p:ph type="title"/>
          </p:nvPr>
        </p:nvSpPr>
        <p:spPr>
          <a:xfrm>
            <a:off x="253998" y="101600"/>
            <a:ext cx="7620001" cy="643467"/>
          </a:xfrm>
        </p:spPr>
        <p:txBody>
          <a:bodyPr anchor="ctr">
            <a:normAutofit/>
          </a:bodyPr>
          <a:lstStyle/>
          <a:p>
            <a:r>
              <a:rPr lang="en-US" sz="3000" dirty="0"/>
              <a:t>Advocacy Skill: EPIC Messages</a:t>
            </a:r>
          </a:p>
        </p:txBody>
      </p:sp>
      <p:sp>
        <p:nvSpPr>
          <p:cNvPr id="6" name="TextBox 5">
            <a:extLst>
              <a:ext uri="{FF2B5EF4-FFF2-40B4-BE49-F238E27FC236}">
                <a16:creationId xmlns:a16="http://schemas.microsoft.com/office/drawing/2014/main" id="{6D8F8199-F190-9143-8544-83646E09F21D}"/>
              </a:ext>
            </a:extLst>
          </p:cNvPr>
          <p:cNvSpPr txBox="1"/>
          <p:nvPr/>
        </p:nvSpPr>
        <p:spPr>
          <a:xfrm>
            <a:off x="253998" y="745067"/>
            <a:ext cx="7620001" cy="4339650"/>
          </a:xfrm>
          <a:prstGeom prst="rect">
            <a:avLst/>
          </a:prstGeom>
          <a:solidFill>
            <a:schemeClr val="accent1">
              <a:alpha val="33000"/>
            </a:schemeClr>
          </a:solidFill>
          <a:ln>
            <a:solidFill>
              <a:srgbClr val="E41034"/>
            </a:solidFill>
          </a:ln>
        </p:spPr>
        <p:txBody>
          <a:bodyPr wrap="square" rtlCol="0">
            <a:spAutoFit/>
          </a:bodyPr>
          <a:lstStyle/>
          <a:p>
            <a:r>
              <a:rPr lang="en-US" sz="1600" b="1" dirty="0"/>
              <a:t>ENGAGE</a:t>
            </a:r>
          </a:p>
          <a:p>
            <a:r>
              <a:rPr lang="en-US" sz="1400" dirty="0"/>
              <a:t>We have an affordable housing crisis – that is now acute in the current pandemic – which is hitting families in our community hard.</a:t>
            </a:r>
          </a:p>
          <a:p>
            <a:endParaRPr lang="en-US" sz="1600" b="1" dirty="0"/>
          </a:p>
          <a:p>
            <a:r>
              <a:rPr lang="en-US" sz="1600" b="1" dirty="0"/>
              <a:t>PROBLEM</a:t>
            </a:r>
          </a:p>
          <a:p>
            <a:r>
              <a:rPr lang="en-US" sz="1400" dirty="0"/>
              <a:t>Right now, millions of American families are struggling to pay rent and put food on the table as layoffs skyrocket. Many of these families were struggling even before the impact of coronavirus. According to Harvard researchers, since 1960 renters’ median earnings have gone up 5 percent while cost of rent went up 61 percent. </a:t>
            </a:r>
          </a:p>
          <a:p>
            <a:endParaRPr lang="en-US" sz="1600" dirty="0"/>
          </a:p>
          <a:p>
            <a:r>
              <a:rPr lang="en-US" sz="1600" b="1" dirty="0"/>
              <a:t>INFORM ON SOLUTION </a:t>
            </a:r>
          </a:p>
          <a:p>
            <a:r>
              <a:rPr lang="en-US" sz="1400" dirty="0"/>
              <a:t>Congress has moved legislation to help address the immediate crisis – including resources for people experiencing homelessness, but given the scale more needs to be done. We need a national moratorium on evictions and $100 billion in emergency rental assistance.</a:t>
            </a:r>
          </a:p>
          <a:p>
            <a:endParaRPr lang="en-US" sz="1600" b="1" dirty="0"/>
          </a:p>
          <a:p>
            <a:r>
              <a:rPr lang="en-US" sz="1600" b="1" dirty="0"/>
              <a:t>CALL TO ACTION</a:t>
            </a:r>
          </a:p>
          <a:p>
            <a:r>
              <a:rPr lang="en-US" sz="1400" dirty="0"/>
              <a:t>Will you tell leadership to include an eviction moratorium and $100 billion in emergency rental assistance for families facing evictions in upcoming economic recovery legislation?</a:t>
            </a:r>
          </a:p>
        </p:txBody>
      </p:sp>
    </p:spTree>
    <p:extLst>
      <p:ext uri="{BB962C8B-B14F-4D97-AF65-F5344CB8AC3E}">
        <p14:creationId xmlns:p14="http://schemas.microsoft.com/office/powerpoint/2010/main" val="1215129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CDC18F-8995-F24E-BA53-C32AD473E5EA}"/>
              </a:ext>
            </a:extLst>
          </p:cNvPr>
          <p:cNvSpPr txBox="1"/>
          <p:nvPr/>
        </p:nvSpPr>
        <p:spPr>
          <a:xfrm>
            <a:off x="-242849" y="3367365"/>
            <a:ext cx="2787802"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accent1"/>
                </a:solidFill>
                <a:effectLst/>
                <a:uFillTx/>
                <a:latin typeface="+mn-lt"/>
                <a:ea typeface="+mn-ea"/>
                <a:cs typeface="+mn-cs"/>
                <a:sym typeface="Helvetica Light"/>
              </a:rPr>
              <a:t>Weekly Update: </a:t>
            </a:r>
          </a:p>
          <a:p>
            <a:pPr marL="0" marR="0" indent="0" algn="ctr" defTabSz="584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accent1"/>
                </a:solidFill>
                <a:effectLst/>
                <a:uFillTx/>
                <a:latin typeface="+mn-lt"/>
                <a:ea typeface="+mn-ea"/>
                <a:cs typeface="+mn-cs"/>
                <a:sym typeface="Helvetica Light"/>
              </a:rPr>
              <a:t>Every Tuesday</a:t>
            </a:r>
          </a:p>
        </p:txBody>
      </p:sp>
      <p:pic>
        <p:nvPicPr>
          <p:cNvPr id="3" name="Picture 2">
            <a:extLst>
              <a:ext uri="{FF2B5EF4-FFF2-40B4-BE49-F238E27FC236}">
                <a16:creationId xmlns:a16="http://schemas.microsoft.com/office/drawing/2014/main" id="{0D290D9A-78B6-774F-80A6-B46A9A8695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264" t="-2960"/>
          <a:stretch/>
        </p:blipFill>
        <p:spPr>
          <a:xfrm>
            <a:off x="2112063" y="2957184"/>
            <a:ext cx="3196975" cy="1855658"/>
          </a:xfrm>
          <a:prstGeom prst="rect">
            <a:avLst/>
          </a:prstGeom>
        </p:spPr>
      </p:pic>
      <p:sp>
        <p:nvSpPr>
          <p:cNvPr id="4" name="TextBox 3">
            <a:extLst>
              <a:ext uri="{FF2B5EF4-FFF2-40B4-BE49-F238E27FC236}">
                <a16:creationId xmlns:a16="http://schemas.microsoft.com/office/drawing/2014/main" id="{1428F131-0BE2-6F4A-B5C2-E29D38615466}"/>
              </a:ext>
            </a:extLst>
          </p:cNvPr>
          <p:cNvSpPr txBox="1"/>
          <p:nvPr/>
        </p:nvSpPr>
        <p:spPr>
          <a:xfrm>
            <a:off x="0" y="1274010"/>
            <a:ext cx="3451349" cy="1072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chemeClr val="accent1"/>
                </a:solidFill>
                <a:effectLst/>
                <a:uFillTx/>
                <a:latin typeface="+mn-lt"/>
                <a:ea typeface="+mn-ea"/>
                <a:cs typeface="+mn-cs"/>
                <a:sym typeface="Helvetica Light"/>
              </a:rPr>
              <a:t>National Campaigns Webinar</a:t>
            </a:r>
          </a:p>
          <a:p>
            <a:pPr marL="0" marR="0" indent="0" algn="ctr" defTabSz="584200" rtl="0" fontAlgn="auto" latinLnBrk="0" hangingPunct="0">
              <a:lnSpc>
                <a:spcPct val="100000"/>
              </a:lnSpc>
              <a:spcBef>
                <a:spcPts val="0"/>
              </a:spcBef>
              <a:spcAft>
                <a:spcPts val="0"/>
              </a:spcAft>
              <a:buClrTx/>
              <a:buSzTx/>
              <a:buFontTx/>
              <a:buNone/>
              <a:tabLst/>
            </a:pPr>
            <a:r>
              <a:rPr lang="en-US" sz="2100" b="1" dirty="0">
                <a:solidFill>
                  <a:schemeClr val="accent1"/>
                </a:solidFill>
              </a:rPr>
              <a:t>1</a:t>
            </a:r>
            <a:r>
              <a:rPr lang="en-US" sz="2100" b="1" baseline="30000" dirty="0">
                <a:solidFill>
                  <a:schemeClr val="accent1"/>
                </a:solidFill>
              </a:rPr>
              <a:t>st</a:t>
            </a:r>
            <a:r>
              <a:rPr lang="en-US" sz="2100" b="1" dirty="0">
                <a:solidFill>
                  <a:schemeClr val="accent1"/>
                </a:solidFill>
              </a:rPr>
              <a:t> Saturday @ 1pm ET Monthly</a:t>
            </a:r>
            <a:endParaRPr kumimoji="0" lang="en-US" sz="2100" b="1" i="0" u="none" strike="noStrike" cap="none" spc="0" normalizeH="0" baseline="0" dirty="0">
              <a:ln>
                <a:noFill/>
              </a:ln>
              <a:solidFill>
                <a:schemeClr val="accent1"/>
              </a:solidFill>
              <a:effectLst/>
              <a:uFillTx/>
              <a:sym typeface="Helvetica Light"/>
            </a:endParaRPr>
          </a:p>
        </p:txBody>
      </p:sp>
      <p:sp>
        <p:nvSpPr>
          <p:cNvPr id="6" name="TextBox 5">
            <a:extLst>
              <a:ext uri="{FF2B5EF4-FFF2-40B4-BE49-F238E27FC236}">
                <a16:creationId xmlns:a16="http://schemas.microsoft.com/office/drawing/2014/main" id="{B35A2A57-3579-4740-A30B-EE4C73EFF3CA}"/>
              </a:ext>
            </a:extLst>
          </p:cNvPr>
          <p:cNvSpPr txBox="1"/>
          <p:nvPr/>
        </p:nvSpPr>
        <p:spPr>
          <a:xfrm>
            <a:off x="5444433" y="2354161"/>
            <a:ext cx="3451349"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accent1"/>
                </a:solidFill>
                <a:effectLst/>
                <a:uFillTx/>
                <a:latin typeface="+mn-lt"/>
                <a:ea typeface="+mn-ea"/>
                <a:cs typeface="+mn-cs"/>
                <a:sym typeface="Helvetica Light"/>
              </a:rPr>
              <a:t>Monthly Action Sheet</a:t>
            </a:r>
          </a:p>
        </p:txBody>
      </p:sp>
      <p:sp>
        <p:nvSpPr>
          <p:cNvPr id="9" name="Shape 251">
            <a:extLst>
              <a:ext uri="{FF2B5EF4-FFF2-40B4-BE49-F238E27FC236}">
                <a16:creationId xmlns:a16="http://schemas.microsoft.com/office/drawing/2014/main" id="{FF8CF4B0-A004-3849-B83F-1970AD7CEF8D}"/>
              </a:ext>
            </a:extLst>
          </p:cNvPr>
          <p:cNvSpPr txBox="1">
            <a:spLocks/>
          </p:cNvSpPr>
          <p:nvPr/>
        </p:nvSpPr>
        <p:spPr>
          <a:xfrm>
            <a:off x="152400" y="0"/>
            <a:ext cx="7603067" cy="1073103"/>
          </a:xfrm>
          <a:prstGeom prst="rect">
            <a:avLst/>
          </a:prstGeom>
        </p:spPr>
        <p:txBody>
          <a:bodyPr lIns="0" tIns="0" rIns="0" bIns="0"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3600" b="1" dirty="0">
              <a:solidFill>
                <a:srgbClr val="000000"/>
              </a:solidFill>
              <a:latin typeface="+mj-lt"/>
            </a:endParaRPr>
          </a:p>
          <a:p>
            <a:pPr marL="0" indent="0" algn="ctr" defTabSz="474675">
              <a:spcBef>
                <a:spcPts val="700"/>
              </a:spcBef>
              <a:buFontTx/>
              <a:buNone/>
              <a:defRPr sz="3400" b="1">
                <a:solidFill>
                  <a:srgbClr val="000000"/>
                </a:solidFill>
              </a:defRPr>
            </a:pPr>
            <a:r>
              <a:rPr lang="en-US" sz="3600" b="1" dirty="0">
                <a:solidFill>
                  <a:srgbClr val="000000"/>
                </a:solidFill>
                <a:latin typeface="+mj-lt"/>
              </a:rPr>
              <a:t>RESULTS Support Tools</a:t>
            </a:r>
          </a:p>
          <a:p>
            <a:pPr marL="0" indent="0" algn="ctr" defTabSz="474675">
              <a:spcBef>
                <a:spcPts val="700"/>
              </a:spcBef>
              <a:buFontTx/>
              <a:buNone/>
              <a:defRPr sz="3400" b="1">
                <a:solidFill>
                  <a:srgbClr val="000000"/>
                </a:solidFill>
              </a:defRPr>
            </a:pPr>
            <a:endParaRPr lang="en-US" sz="3600" b="1" dirty="0">
              <a:solidFill>
                <a:srgbClr val="000000"/>
              </a:solidFill>
              <a:latin typeface="+mj-lt"/>
            </a:endParaRPr>
          </a:p>
        </p:txBody>
      </p:sp>
      <p:pic>
        <p:nvPicPr>
          <p:cNvPr id="12" name="Picture 11" descr="A screenshot of a cell phone&#10;&#10;Description automatically generated">
            <a:extLst>
              <a:ext uri="{FF2B5EF4-FFF2-40B4-BE49-F238E27FC236}">
                <a16:creationId xmlns:a16="http://schemas.microsoft.com/office/drawing/2014/main" id="{70386BD2-664A-8143-A884-433D3AF3D4A0}"/>
              </a:ext>
            </a:extLst>
          </p:cNvPr>
          <p:cNvPicPr>
            <a:picLocks noChangeAspect="1"/>
          </p:cNvPicPr>
          <p:nvPr/>
        </p:nvPicPr>
        <p:blipFill>
          <a:blip r:embed="rId3"/>
          <a:stretch>
            <a:fillRect/>
          </a:stretch>
        </p:blipFill>
        <p:spPr>
          <a:xfrm>
            <a:off x="5587871" y="2789893"/>
            <a:ext cx="3164474" cy="2356625"/>
          </a:xfrm>
          <a:prstGeom prst="rect">
            <a:avLst/>
          </a:prstGeom>
        </p:spPr>
      </p:pic>
      <p:pic>
        <p:nvPicPr>
          <p:cNvPr id="5" name="Picture 4">
            <a:extLst>
              <a:ext uri="{FF2B5EF4-FFF2-40B4-BE49-F238E27FC236}">
                <a16:creationId xmlns:a16="http://schemas.microsoft.com/office/drawing/2014/main" id="{3749BDF2-96CD-D14F-B557-19DA7A377FED}"/>
              </a:ext>
            </a:extLst>
          </p:cNvPr>
          <p:cNvPicPr>
            <a:picLocks noChangeAspect="1"/>
          </p:cNvPicPr>
          <p:nvPr/>
        </p:nvPicPr>
        <p:blipFill>
          <a:blip r:embed="rId4"/>
          <a:stretch>
            <a:fillRect/>
          </a:stretch>
        </p:blipFill>
        <p:spPr>
          <a:xfrm>
            <a:off x="3550665" y="1059563"/>
            <a:ext cx="5345117" cy="1327979"/>
          </a:xfrm>
          <a:prstGeom prst="rect">
            <a:avLst/>
          </a:prstGeom>
        </p:spPr>
      </p:pic>
    </p:spTree>
    <p:extLst>
      <p:ext uri="{BB962C8B-B14F-4D97-AF65-F5344CB8AC3E}">
        <p14:creationId xmlns:p14="http://schemas.microsoft.com/office/powerpoint/2010/main" val="3471748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51">
            <a:extLst>
              <a:ext uri="{FF2B5EF4-FFF2-40B4-BE49-F238E27FC236}">
                <a16:creationId xmlns:a16="http://schemas.microsoft.com/office/drawing/2014/main" id="{C89904A9-CA39-6145-99DF-292C33BD22F3}"/>
              </a:ext>
            </a:extLst>
          </p:cNvPr>
          <p:cNvSpPr txBox="1">
            <a:spLocks/>
          </p:cNvSpPr>
          <p:nvPr/>
        </p:nvSpPr>
        <p:spPr>
          <a:xfrm>
            <a:off x="152400" y="0"/>
            <a:ext cx="7603067" cy="1073103"/>
          </a:xfrm>
          <a:prstGeom prst="rect">
            <a:avLst/>
          </a:prstGeom>
        </p:spPr>
        <p:txBody>
          <a:bodyPr lIns="0" tIns="0" rIns="0" bIns="0"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3600" b="1" dirty="0">
              <a:solidFill>
                <a:srgbClr val="000000"/>
              </a:solidFill>
              <a:latin typeface="+mj-lt"/>
            </a:endParaRPr>
          </a:p>
          <a:p>
            <a:pPr marL="0" indent="0" algn="ctr" defTabSz="474675">
              <a:spcBef>
                <a:spcPts val="700"/>
              </a:spcBef>
              <a:buFontTx/>
              <a:buNone/>
              <a:defRPr sz="3400" b="1">
                <a:solidFill>
                  <a:srgbClr val="000000"/>
                </a:solidFill>
              </a:defRPr>
            </a:pPr>
            <a:r>
              <a:rPr lang="en-US" sz="3600" b="1" dirty="0">
                <a:solidFill>
                  <a:srgbClr val="000000"/>
                </a:solidFill>
                <a:latin typeface="+mj-lt"/>
              </a:rPr>
              <a:t>RESULTS Support Tools</a:t>
            </a:r>
          </a:p>
          <a:p>
            <a:pPr marL="0" indent="0" algn="ctr" defTabSz="474675">
              <a:spcBef>
                <a:spcPts val="700"/>
              </a:spcBef>
              <a:buFontTx/>
              <a:buNone/>
              <a:defRPr sz="3400" b="1">
                <a:solidFill>
                  <a:srgbClr val="000000"/>
                </a:solidFill>
              </a:defRPr>
            </a:pPr>
            <a:endParaRPr lang="en-US" sz="3600" b="1" dirty="0">
              <a:solidFill>
                <a:srgbClr val="000000"/>
              </a:solidFill>
              <a:latin typeface="+mj-lt"/>
            </a:endParaRPr>
          </a:p>
        </p:txBody>
      </p:sp>
      <p:pic>
        <p:nvPicPr>
          <p:cNvPr id="4" name="Picture 3">
            <a:extLst>
              <a:ext uri="{FF2B5EF4-FFF2-40B4-BE49-F238E27FC236}">
                <a16:creationId xmlns:a16="http://schemas.microsoft.com/office/drawing/2014/main" id="{7B7978F8-70F2-2D41-9054-EA4C0D195B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8933" y="1512042"/>
            <a:ext cx="1710267" cy="3631458"/>
          </a:xfrm>
          <a:prstGeom prst="rect">
            <a:avLst/>
          </a:prstGeom>
          <a:ln w="38100">
            <a:solidFill>
              <a:schemeClr val="bg1"/>
            </a:solidFill>
          </a:ln>
        </p:spPr>
      </p:pic>
      <p:sp>
        <p:nvSpPr>
          <p:cNvPr id="7" name="Oval 6">
            <a:extLst>
              <a:ext uri="{FF2B5EF4-FFF2-40B4-BE49-F238E27FC236}">
                <a16:creationId xmlns:a16="http://schemas.microsoft.com/office/drawing/2014/main" id="{EB992949-8F75-9046-9EA7-493534568F2B}"/>
              </a:ext>
            </a:extLst>
          </p:cNvPr>
          <p:cNvSpPr/>
          <p:nvPr/>
        </p:nvSpPr>
        <p:spPr>
          <a:xfrm>
            <a:off x="6938974" y="1540089"/>
            <a:ext cx="257692" cy="254507"/>
          </a:xfrm>
          <a:prstGeom prst="ellipse">
            <a:avLst/>
          </a:prstGeom>
          <a:solidFill>
            <a:srgbClr val="E41034"/>
          </a:solidFill>
          <a:ln w="12700"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8" name="Oval 7">
            <a:extLst>
              <a:ext uri="{FF2B5EF4-FFF2-40B4-BE49-F238E27FC236}">
                <a16:creationId xmlns:a16="http://schemas.microsoft.com/office/drawing/2014/main" id="{14BE86FB-2879-7945-B1C8-32C52ACFC89D}"/>
              </a:ext>
            </a:extLst>
          </p:cNvPr>
          <p:cNvSpPr/>
          <p:nvPr/>
        </p:nvSpPr>
        <p:spPr>
          <a:xfrm>
            <a:off x="6871241" y="2577486"/>
            <a:ext cx="257692" cy="254507"/>
          </a:xfrm>
          <a:prstGeom prst="ellipse">
            <a:avLst/>
          </a:prstGeom>
          <a:solidFill>
            <a:srgbClr val="E41034"/>
          </a:solidFill>
          <a:ln w="12700"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9" name="Oval 8">
            <a:extLst>
              <a:ext uri="{FF2B5EF4-FFF2-40B4-BE49-F238E27FC236}">
                <a16:creationId xmlns:a16="http://schemas.microsoft.com/office/drawing/2014/main" id="{60F288DF-E046-5B41-A108-6C23B42580FE}"/>
              </a:ext>
            </a:extLst>
          </p:cNvPr>
          <p:cNvSpPr/>
          <p:nvPr/>
        </p:nvSpPr>
        <p:spPr>
          <a:xfrm>
            <a:off x="6860928" y="3009139"/>
            <a:ext cx="257692" cy="254507"/>
          </a:xfrm>
          <a:prstGeom prst="ellipse">
            <a:avLst/>
          </a:prstGeom>
          <a:solidFill>
            <a:srgbClr val="E41034"/>
          </a:solidFill>
          <a:ln w="12700"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Oval 9">
            <a:extLst>
              <a:ext uri="{FF2B5EF4-FFF2-40B4-BE49-F238E27FC236}">
                <a16:creationId xmlns:a16="http://schemas.microsoft.com/office/drawing/2014/main" id="{0736AC39-5CFA-5640-8B14-EE4D9B4DCFB4}"/>
              </a:ext>
            </a:extLst>
          </p:cNvPr>
          <p:cNvSpPr/>
          <p:nvPr/>
        </p:nvSpPr>
        <p:spPr>
          <a:xfrm>
            <a:off x="6813820" y="4833116"/>
            <a:ext cx="257692" cy="254507"/>
          </a:xfrm>
          <a:prstGeom prst="ellipse">
            <a:avLst/>
          </a:prstGeom>
          <a:solidFill>
            <a:srgbClr val="E41034"/>
          </a:solidFill>
          <a:ln w="12700"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pic>
        <p:nvPicPr>
          <p:cNvPr id="12" name="Picture 11" descr="A screenshot of a cell phone&#10;&#10;Description automatically generated">
            <a:extLst>
              <a:ext uri="{FF2B5EF4-FFF2-40B4-BE49-F238E27FC236}">
                <a16:creationId xmlns:a16="http://schemas.microsoft.com/office/drawing/2014/main" id="{2EC402E5-528C-A740-9897-3BB7F0895070}"/>
              </a:ext>
            </a:extLst>
          </p:cNvPr>
          <p:cNvPicPr>
            <a:picLocks noChangeAspect="1"/>
          </p:cNvPicPr>
          <p:nvPr/>
        </p:nvPicPr>
        <p:blipFill>
          <a:blip r:embed="rId3"/>
          <a:stretch>
            <a:fillRect/>
          </a:stretch>
        </p:blipFill>
        <p:spPr>
          <a:xfrm>
            <a:off x="596039" y="2124447"/>
            <a:ext cx="6169910" cy="2835922"/>
          </a:xfrm>
          <a:prstGeom prst="rect">
            <a:avLst/>
          </a:prstGeom>
        </p:spPr>
      </p:pic>
      <p:pic>
        <p:nvPicPr>
          <p:cNvPr id="13" name="Picture 12">
            <a:extLst>
              <a:ext uri="{FF2B5EF4-FFF2-40B4-BE49-F238E27FC236}">
                <a16:creationId xmlns:a16="http://schemas.microsoft.com/office/drawing/2014/main" id="{8672B2FC-5108-BC48-AE14-174705EA3917}"/>
              </a:ext>
            </a:extLst>
          </p:cNvPr>
          <p:cNvPicPr>
            <a:picLocks noChangeAspect="1"/>
          </p:cNvPicPr>
          <p:nvPr/>
        </p:nvPicPr>
        <p:blipFill>
          <a:blip r:embed="rId4"/>
          <a:stretch>
            <a:fillRect/>
          </a:stretch>
        </p:blipFill>
        <p:spPr>
          <a:xfrm>
            <a:off x="1271058" y="1201177"/>
            <a:ext cx="5384800" cy="838200"/>
          </a:xfrm>
          <a:prstGeom prst="rect">
            <a:avLst/>
          </a:prstGeom>
        </p:spPr>
      </p:pic>
      <p:pic>
        <p:nvPicPr>
          <p:cNvPr id="14" name="Picture 13">
            <a:extLst>
              <a:ext uri="{FF2B5EF4-FFF2-40B4-BE49-F238E27FC236}">
                <a16:creationId xmlns:a16="http://schemas.microsoft.com/office/drawing/2014/main" id="{479370CF-E9DF-4444-A986-C54222F817EC}"/>
              </a:ext>
            </a:extLst>
          </p:cNvPr>
          <p:cNvPicPr>
            <a:picLocks noChangeAspect="1"/>
          </p:cNvPicPr>
          <p:nvPr/>
        </p:nvPicPr>
        <p:blipFill>
          <a:blip r:embed="rId5"/>
          <a:stretch>
            <a:fillRect/>
          </a:stretch>
        </p:blipFill>
        <p:spPr>
          <a:xfrm>
            <a:off x="346592" y="1211841"/>
            <a:ext cx="1282700" cy="965200"/>
          </a:xfrm>
          <a:prstGeom prst="rect">
            <a:avLst/>
          </a:prstGeom>
        </p:spPr>
      </p:pic>
      <p:pic>
        <p:nvPicPr>
          <p:cNvPr id="15" name="Picture 14">
            <a:extLst>
              <a:ext uri="{FF2B5EF4-FFF2-40B4-BE49-F238E27FC236}">
                <a16:creationId xmlns:a16="http://schemas.microsoft.com/office/drawing/2014/main" id="{8980888D-D13F-0B42-890C-F9A16D72CAB0}"/>
              </a:ext>
            </a:extLst>
          </p:cNvPr>
          <p:cNvPicPr>
            <a:picLocks noChangeAspect="1"/>
          </p:cNvPicPr>
          <p:nvPr/>
        </p:nvPicPr>
        <p:blipFill>
          <a:blip r:embed="rId6"/>
          <a:stretch>
            <a:fillRect/>
          </a:stretch>
        </p:blipFill>
        <p:spPr>
          <a:xfrm>
            <a:off x="5076566" y="910650"/>
            <a:ext cx="3441700" cy="381000"/>
          </a:xfrm>
          <a:prstGeom prst="rect">
            <a:avLst/>
          </a:prstGeom>
        </p:spPr>
      </p:pic>
      <p:sp>
        <p:nvSpPr>
          <p:cNvPr id="16" name="Oval 15">
            <a:extLst>
              <a:ext uri="{FF2B5EF4-FFF2-40B4-BE49-F238E27FC236}">
                <a16:creationId xmlns:a16="http://schemas.microsoft.com/office/drawing/2014/main" id="{9E665426-384B-834A-AE53-9D28DDF199AD}"/>
              </a:ext>
            </a:extLst>
          </p:cNvPr>
          <p:cNvSpPr/>
          <p:nvPr/>
        </p:nvSpPr>
        <p:spPr>
          <a:xfrm>
            <a:off x="6493565" y="781878"/>
            <a:ext cx="1261902" cy="509772"/>
          </a:xfrm>
          <a:prstGeom prst="ellipse">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243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51">
            <a:extLst>
              <a:ext uri="{FF2B5EF4-FFF2-40B4-BE49-F238E27FC236}">
                <a16:creationId xmlns:a16="http://schemas.microsoft.com/office/drawing/2014/main" id="{C89904A9-CA39-6145-99DF-292C33BD22F3}"/>
              </a:ext>
            </a:extLst>
          </p:cNvPr>
          <p:cNvSpPr txBox="1">
            <a:spLocks/>
          </p:cNvSpPr>
          <p:nvPr/>
        </p:nvSpPr>
        <p:spPr>
          <a:xfrm>
            <a:off x="152400" y="0"/>
            <a:ext cx="7603067" cy="1073103"/>
          </a:xfrm>
          <a:prstGeom prst="rect">
            <a:avLst/>
          </a:prstGeom>
        </p:spPr>
        <p:txBody>
          <a:bodyPr lIns="0" tIns="0" rIns="0" bIns="0"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3600" b="1" dirty="0">
              <a:solidFill>
                <a:srgbClr val="000000"/>
              </a:solidFill>
              <a:latin typeface="+mj-lt"/>
            </a:endParaRPr>
          </a:p>
          <a:p>
            <a:pPr marL="0" indent="0" algn="ctr" defTabSz="474675">
              <a:spcBef>
                <a:spcPts val="700"/>
              </a:spcBef>
              <a:buFontTx/>
              <a:buNone/>
              <a:defRPr sz="3400" b="1">
                <a:solidFill>
                  <a:srgbClr val="000000"/>
                </a:solidFill>
              </a:defRPr>
            </a:pPr>
            <a:r>
              <a:rPr lang="en-US" sz="3600" b="1" dirty="0">
                <a:solidFill>
                  <a:srgbClr val="000000"/>
                </a:solidFill>
                <a:latin typeface="+mj-lt"/>
              </a:rPr>
              <a:t>RESULTS Support Tools</a:t>
            </a:r>
          </a:p>
          <a:p>
            <a:pPr marL="0" indent="0" algn="ctr" defTabSz="474675">
              <a:spcBef>
                <a:spcPts val="700"/>
              </a:spcBef>
              <a:buFontTx/>
              <a:buNone/>
              <a:defRPr sz="3400" b="1">
                <a:solidFill>
                  <a:srgbClr val="000000"/>
                </a:solidFill>
              </a:defRPr>
            </a:pPr>
            <a:endParaRPr lang="en-US" sz="3600" b="1" dirty="0">
              <a:solidFill>
                <a:srgbClr val="000000"/>
              </a:solidFill>
              <a:latin typeface="+mj-lt"/>
            </a:endParaRPr>
          </a:p>
        </p:txBody>
      </p:sp>
      <p:pic>
        <p:nvPicPr>
          <p:cNvPr id="3" name="Picture 2">
            <a:extLst>
              <a:ext uri="{FF2B5EF4-FFF2-40B4-BE49-F238E27FC236}">
                <a16:creationId xmlns:a16="http://schemas.microsoft.com/office/drawing/2014/main" id="{05FF4194-B98E-9142-B53C-5B4F3B3EBF69}"/>
              </a:ext>
            </a:extLst>
          </p:cNvPr>
          <p:cNvPicPr>
            <a:picLocks noChangeAspect="1"/>
          </p:cNvPicPr>
          <p:nvPr/>
        </p:nvPicPr>
        <p:blipFill>
          <a:blip r:embed="rId2"/>
          <a:stretch>
            <a:fillRect/>
          </a:stretch>
        </p:blipFill>
        <p:spPr>
          <a:xfrm>
            <a:off x="0" y="2173845"/>
            <a:ext cx="9144000" cy="795809"/>
          </a:xfrm>
          <a:prstGeom prst="rect">
            <a:avLst/>
          </a:prstGeom>
        </p:spPr>
      </p:pic>
    </p:spTree>
    <p:extLst>
      <p:ext uri="{BB962C8B-B14F-4D97-AF65-F5344CB8AC3E}">
        <p14:creationId xmlns:p14="http://schemas.microsoft.com/office/powerpoint/2010/main" val="57007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p33">
            <a:extLst>
              <a:ext uri="{FF2B5EF4-FFF2-40B4-BE49-F238E27FC236}">
                <a16:creationId xmlns:a16="http://schemas.microsoft.com/office/drawing/2014/main" id="{732CBF18-83CD-C64B-88DB-B02361B53464}"/>
              </a:ext>
            </a:extLst>
          </p:cNvPr>
          <p:cNvSpPr txBox="1">
            <a:spLocks/>
          </p:cNvSpPr>
          <p:nvPr/>
        </p:nvSpPr>
        <p:spPr>
          <a:xfrm>
            <a:off x="-1" y="1800524"/>
            <a:ext cx="9144001" cy="1542451"/>
          </a:xfrm>
          <a:prstGeom prst="rect">
            <a:avLst/>
          </a:prstGeom>
          <a:solidFill>
            <a:schemeClr val="accent1"/>
          </a:solidFill>
          <a:ln w="12700">
            <a:noFill/>
            <a:miter lim="400000"/>
          </a:ln>
          <a:extLst>
            <a:ext uri="{C572A759-6A51-4108-AA02-DFA0A04FC94B}">
              <ma14:wrappingTextBoxFlag xmlns="" xmlns:ma14="http://schemas.microsoft.com/office/mac/drawingml/2011/main"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hangingPunct="1">
              <a:buClr>
                <a:srgbClr val="1C1819"/>
              </a:buClr>
              <a:buSzPts val="3160"/>
            </a:pPr>
            <a:r>
              <a:rPr lang="en-US" sz="4800" dirty="0">
                <a:solidFill>
                  <a:schemeClr val="bg1"/>
                </a:solidFill>
                <a:latin typeface="+mn-lt"/>
              </a:rPr>
              <a:t>You Don’t Have to Do This Alone</a:t>
            </a:r>
          </a:p>
          <a:p>
            <a:pPr hangingPunct="1">
              <a:buClr>
                <a:srgbClr val="1C1819"/>
              </a:buClr>
              <a:buSzPts val="3160"/>
            </a:pPr>
            <a:r>
              <a:rPr lang="en-US" sz="4800" dirty="0">
                <a:solidFill>
                  <a:schemeClr val="bg1"/>
                </a:solidFill>
                <a:latin typeface="+mn-lt"/>
              </a:rPr>
              <a:t>Get Connected</a:t>
            </a:r>
          </a:p>
        </p:txBody>
      </p:sp>
    </p:spTree>
    <p:extLst>
      <p:ext uri="{BB962C8B-B14F-4D97-AF65-F5344CB8AC3E}">
        <p14:creationId xmlns:p14="http://schemas.microsoft.com/office/powerpoint/2010/main" val="2535099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98563-A195-C64F-98A8-6078A3C526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446021" cy="2257738"/>
          </a:xfrm>
          <a:prstGeom prst="rect">
            <a:avLst/>
          </a:prstGeom>
        </p:spPr>
      </p:pic>
      <p:pic>
        <p:nvPicPr>
          <p:cNvPr id="3" name="Picture 2">
            <a:extLst>
              <a:ext uri="{FF2B5EF4-FFF2-40B4-BE49-F238E27FC236}">
                <a16:creationId xmlns:a16="http://schemas.microsoft.com/office/drawing/2014/main" id="{F761C438-D507-464C-A574-B1FAB8B34E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57738"/>
            <a:ext cx="3456116" cy="2912533"/>
          </a:xfrm>
          <a:prstGeom prst="rect">
            <a:avLst/>
          </a:prstGeom>
        </p:spPr>
      </p:pic>
      <p:sp>
        <p:nvSpPr>
          <p:cNvPr id="4" name="Shape 251">
            <a:extLst>
              <a:ext uri="{FF2B5EF4-FFF2-40B4-BE49-F238E27FC236}">
                <a16:creationId xmlns:a16="http://schemas.microsoft.com/office/drawing/2014/main" id="{DD775521-3BA7-D54A-93EE-4FD0A3D4D5CB}"/>
              </a:ext>
            </a:extLst>
          </p:cNvPr>
          <p:cNvSpPr txBox="1">
            <a:spLocks/>
          </p:cNvSpPr>
          <p:nvPr/>
        </p:nvSpPr>
        <p:spPr>
          <a:xfrm>
            <a:off x="3672239" y="0"/>
            <a:ext cx="4083228" cy="1625600"/>
          </a:xfrm>
          <a:prstGeom prst="rect">
            <a:avLst/>
          </a:prstGeom>
        </p:spPr>
        <p:txBody>
          <a:bodyPr lIns="0" tIns="0" rIns="0" bIns="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2800" b="1" dirty="0">
              <a:solidFill>
                <a:srgbClr val="000000"/>
              </a:solidFill>
              <a:latin typeface="+mj-lt"/>
            </a:endParaRPr>
          </a:p>
          <a:p>
            <a:pPr marL="0" indent="0" algn="ctr" defTabSz="474675">
              <a:spcBef>
                <a:spcPts val="700"/>
              </a:spcBef>
              <a:buFontTx/>
              <a:buNone/>
              <a:defRPr sz="3400" b="1">
                <a:solidFill>
                  <a:srgbClr val="000000"/>
                </a:solidFill>
              </a:defRPr>
            </a:pPr>
            <a:r>
              <a:rPr lang="en-US" sz="2800" b="1" dirty="0">
                <a:solidFill>
                  <a:srgbClr val="000000"/>
                </a:solidFill>
                <a:latin typeface="+mj-lt"/>
              </a:rPr>
              <a:t>Connect in your Community</a:t>
            </a:r>
          </a:p>
          <a:p>
            <a:pPr marL="0" indent="0" algn="ctr" defTabSz="474675">
              <a:spcBef>
                <a:spcPts val="700"/>
              </a:spcBef>
              <a:buFontTx/>
              <a:buNone/>
              <a:defRPr sz="3400" b="1">
                <a:solidFill>
                  <a:srgbClr val="000000"/>
                </a:solidFill>
              </a:defRPr>
            </a:pPr>
            <a:r>
              <a:rPr lang="en-US" sz="2800" b="1" dirty="0">
                <a:solidFill>
                  <a:srgbClr val="000000"/>
                </a:solidFill>
                <a:latin typeface="+mj-lt"/>
              </a:rPr>
              <a:t>Join a RESULTS Group</a:t>
            </a:r>
          </a:p>
          <a:p>
            <a:pPr marL="0" indent="0" algn="ctr" defTabSz="474675">
              <a:spcBef>
                <a:spcPts val="700"/>
              </a:spcBef>
              <a:buFontTx/>
              <a:buNone/>
              <a:defRPr sz="3400" b="1">
                <a:solidFill>
                  <a:srgbClr val="000000"/>
                </a:solidFill>
              </a:defRPr>
            </a:pPr>
            <a:endParaRPr lang="en-US" sz="2800" b="1" dirty="0">
              <a:solidFill>
                <a:srgbClr val="000000"/>
              </a:solidFill>
              <a:latin typeface="+mj-lt"/>
            </a:endParaRPr>
          </a:p>
        </p:txBody>
      </p:sp>
      <p:sp>
        <p:nvSpPr>
          <p:cNvPr id="6" name="TextBox 5">
            <a:extLst>
              <a:ext uri="{FF2B5EF4-FFF2-40B4-BE49-F238E27FC236}">
                <a16:creationId xmlns:a16="http://schemas.microsoft.com/office/drawing/2014/main" id="{67DBC47D-A7C5-6343-829D-7A75BE5F1FDE}"/>
              </a:ext>
            </a:extLst>
          </p:cNvPr>
          <p:cNvSpPr txBox="1"/>
          <p:nvPr/>
        </p:nvSpPr>
        <p:spPr>
          <a:xfrm>
            <a:off x="3793067" y="1625600"/>
            <a:ext cx="4775200" cy="3477875"/>
          </a:xfrm>
          <a:prstGeom prst="rect">
            <a:avLst/>
          </a:prstGeom>
          <a:noFill/>
        </p:spPr>
        <p:txBody>
          <a:bodyPr wrap="square" rtlCol="0">
            <a:spAutoFit/>
          </a:bodyPr>
          <a:lstStyle/>
          <a:p>
            <a:r>
              <a:rPr lang="en-US" sz="2200" dirty="0"/>
              <a:t>Meet regularly</a:t>
            </a:r>
          </a:p>
          <a:p>
            <a:r>
              <a:rPr lang="en-US" sz="2200" dirty="0"/>
              <a:t>Learn about issues</a:t>
            </a:r>
          </a:p>
          <a:p>
            <a:r>
              <a:rPr lang="en-US" sz="2200" dirty="0"/>
              <a:t>Take action</a:t>
            </a:r>
          </a:p>
          <a:p>
            <a:r>
              <a:rPr lang="en-US" sz="2200" dirty="0"/>
              <a:t>Share leadership</a:t>
            </a:r>
          </a:p>
          <a:p>
            <a:endParaRPr lang="en-US" sz="2200" dirty="0"/>
          </a:p>
          <a:p>
            <a:r>
              <a:rPr lang="en-US" sz="2200" i="1" dirty="0"/>
              <a:t>*RESULTS groups are meeting virtually until it is safe to be together in person</a:t>
            </a:r>
          </a:p>
          <a:p>
            <a:endParaRPr lang="en-US" sz="2200" dirty="0"/>
          </a:p>
          <a:p>
            <a:r>
              <a:rPr lang="en-US" sz="2200" b="1" dirty="0"/>
              <a:t>Time Commitment: 3-6 hours / month</a:t>
            </a:r>
          </a:p>
          <a:p>
            <a:r>
              <a:rPr lang="en-US" sz="2200" dirty="0"/>
              <a:t>Leadership positions available</a:t>
            </a:r>
          </a:p>
        </p:txBody>
      </p:sp>
    </p:spTree>
    <p:extLst>
      <p:ext uri="{BB962C8B-B14F-4D97-AF65-F5344CB8AC3E}">
        <p14:creationId xmlns:p14="http://schemas.microsoft.com/office/powerpoint/2010/main" val="3635197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1">
            <a:extLst>
              <a:ext uri="{FF2B5EF4-FFF2-40B4-BE49-F238E27FC236}">
                <a16:creationId xmlns:a16="http://schemas.microsoft.com/office/drawing/2014/main" id="{DD775521-3BA7-D54A-93EE-4FD0A3D4D5CB}"/>
              </a:ext>
            </a:extLst>
          </p:cNvPr>
          <p:cNvSpPr txBox="1">
            <a:spLocks/>
          </p:cNvSpPr>
          <p:nvPr/>
        </p:nvSpPr>
        <p:spPr>
          <a:xfrm>
            <a:off x="3672239" y="0"/>
            <a:ext cx="4083228" cy="1625600"/>
          </a:xfrm>
          <a:prstGeom prst="rect">
            <a:avLst/>
          </a:prstGeom>
        </p:spPr>
        <p:txBody>
          <a:bodyPr lIns="0" tIns="0" rIns="0" bIns="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2800" b="1" dirty="0">
              <a:solidFill>
                <a:srgbClr val="000000"/>
              </a:solidFill>
              <a:latin typeface="+mj-lt"/>
            </a:endParaRPr>
          </a:p>
          <a:p>
            <a:pPr marL="0" indent="0" algn="ctr" defTabSz="474675">
              <a:spcBef>
                <a:spcPts val="700"/>
              </a:spcBef>
              <a:buFontTx/>
              <a:buNone/>
              <a:defRPr sz="3400" b="1">
                <a:solidFill>
                  <a:srgbClr val="000000"/>
                </a:solidFill>
              </a:defRPr>
            </a:pPr>
            <a:r>
              <a:rPr lang="en-US" sz="2800" b="1" dirty="0">
                <a:solidFill>
                  <a:srgbClr val="000000"/>
                </a:solidFill>
                <a:latin typeface="+mj-lt"/>
              </a:rPr>
              <a:t>Connect in your Community</a:t>
            </a:r>
          </a:p>
          <a:p>
            <a:pPr marL="0" indent="0" algn="ctr" defTabSz="474675">
              <a:spcBef>
                <a:spcPts val="700"/>
              </a:spcBef>
              <a:buFontTx/>
              <a:buNone/>
              <a:defRPr sz="3400" b="1">
                <a:solidFill>
                  <a:srgbClr val="000000"/>
                </a:solidFill>
              </a:defRPr>
            </a:pPr>
            <a:r>
              <a:rPr lang="en-US" sz="2800" b="1" dirty="0">
                <a:solidFill>
                  <a:srgbClr val="000000"/>
                </a:solidFill>
                <a:latin typeface="+mj-lt"/>
              </a:rPr>
              <a:t>Start a RESULTS Group</a:t>
            </a:r>
          </a:p>
          <a:p>
            <a:pPr marL="0" indent="0" algn="ctr" defTabSz="474675">
              <a:spcBef>
                <a:spcPts val="700"/>
              </a:spcBef>
              <a:buFontTx/>
              <a:buNone/>
              <a:defRPr sz="3400" b="1">
                <a:solidFill>
                  <a:srgbClr val="000000"/>
                </a:solidFill>
              </a:defRPr>
            </a:pPr>
            <a:endParaRPr lang="en-US" sz="2800" b="1" dirty="0">
              <a:solidFill>
                <a:srgbClr val="000000"/>
              </a:solidFill>
              <a:latin typeface="+mj-lt"/>
            </a:endParaRPr>
          </a:p>
        </p:txBody>
      </p:sp>
      <p:sp>
        <p:nvSpPr>
          <p:cNvPr id="6" name="TextBox 5">
            <a:extLst>
              <a:ext uri="{FF2B5EF4-FFF2-40B4-BE49-F238E27FC236}">
                <a16:creationId xmlns:a16="http://schemas.microsoft.com/office/drawing/2014/main" id="{67DBC47D-A7C5-6343-829D-7A75BE5F1FDE}"/>
              </a:ext>
            </a:extLst>
          </p:cNvPr>
          <p:cNvSpPr txBox="1"/>
          <p:nvPr/>
        </p:nvSpPr>
        <p:spPr>
          <a:xfrm>
            <a:off x="3800867" y="1807270"/>
            <a:ext cx="5046133" cy="2554545"/>
          </a:xfrm>
          <a:prstGeom prst="rect">
            <a:avLst/>
          </a:prstGeom>
          <a:noFill/>
        </p:spPr>
        <p:txBody>
          <a:bodyPr wrap="square" rtlCol="0">
            <a:spAutoFit/>
          </a:bodyPr>
          <a:lstStyle/>
          <a:p>
            <a:r>
              <a:rPr lang="en-US" sz="2000" dirty="0"/>
              <a:t>Recruit a Core Team (3-4 people)</a:t>
            </a:r>
          </a:p>
          <a:p>
            <a:r>
              <a:rPr lang="en-US" sz="2000" dirty="0"/>
              <a:t>Learn advocacy skills &amp; take action</a:t>
            </a:r>
          </a:p>
          <a:p>
            <a:r>
              <a:rPr lang="en-US" sz="2000" dirty="0"/>
              <a:t>Host a kick-off meeting</a:t>
            </a:r>
          </a:p>
          <a:p>
            <a:r>
              <a:rPr lang="en-US" sz="2000" dirty="0"/>
              <a:t>Confirm local leadership</a:t>
            </a:r>
          </a:p>
          <a:p>
            <a:endParaRPr lang="en-US" sz="2000" dirty="0"/>
          </a:p>
          <a:p>
            <a:r>
              <a:rPr lang="en-US" sz="2000" b="1" dirty="0"/>
              <a:t>Time commitment</a:t>
            </a:r>
            <a:r>
              <a:rPr lang="en-US" sz="2000" dirty="0"/>
              <a:t>: 4-10 hours / month depending on how much leadership you want to take on!</a:t>
            </a:r>
          </a:p>
        </p:txBody>
      </p:sp>
      <p:pic>
        <p:nvPicPr>
          <p:cNvPr id="7" name="Picture 6">
            <a:extLst>
              <a:ext uri="{FF2B5EF4-FFF2-40B4-BE49-F238E27FC236}">
                <a16:creationId xmlns:a16="http://schemas.microsoft.com/office/drawing/2014/main" id="{84CA7105-4D00-7E43-92C8-A10B4E8001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050"/>
            <a:ext cx="3437467" cy="5173679"/>
          </a:xfrm>
          <a:prstGeom prst="rect">
            <a:avLst/>
          </a:prstGeom>
        </p:spPr>
      </p:pic>
    </p:spTree>
    <p:extLst>
      <p:ext uri="{BB962C8B-B14F-4D97-AF65-F5344CB8AC3E}">
        <p14:creationId xmlns:p14="http://schemas.microsoft.com/office/powerpoint/2010/main" val="454865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1">
            <a:extLst>
              <a:ext uri="{FF2B5EF4-FFF2-40B4-BE49-F238E27FC236}">
                <a16:creationId xmlns:a16="http://schemas.microsoft.com/office/drawing/2014/main" id="{DD775521-3BA7-D54A-93EE-4FD0A3D4D5CB}"/>
              </a:ext>
            </a:extLst>
          </p:cNvPr>
          <p:cNvSpPr txBox="1">
            <a:spLocks/>
          </p:cNvSpPr>
          <p:nvPr/>
        </p:nvSpPr>
        <p:spPr>
          <a:xfrm>
            <a:off x="3672239" y="0"/>
            <a:ext cx="4083228" cy="1625600"/>
          </a:xfrm>
          <a:prstGeom prst="rect">
            <a:avLst/>
          </a:prstGeom>
        </p:spPr>
        <p:txBody>
          <a:bodyPr lIns="0" tIns="0" rIns="0" bIns="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2800" b="1" dirty="0">
              <a:solidFill>
                <a:srgbClr val="000000"/>
              </a:solidFill>
              <a:latin typeface="+mj-lt"/>
            </a:endParaRPr>
          </a:p>
          <a:p>
            <a:pPr marL="0" indent="0" algn="ctr" defTabSz="474675">
              <a:spcBef>
                <a:spcPts val="700"/>
              </a:spcBef>
              <a:buFontTx/>
              <a:buNone/>
              <a:defRPr sz="3400" b="1">
                <a:solidFill>
                  <a:srgbClr val="000000"/>
                </a:solidFill>
              </a:defRPr>
            </a:pPr>
            <a:r>
              <a:rPr lang="en-US" sz="2800" b="1" dirty="0">
                <a:solidFill>
                  <a:srgbClr val="000000"/>
                </a:solidFill>
                <a:latin typeface="+mj-lt"/>
              </a:rPr>
              <a:t>No Group? No Problem.</a:t>
            </a:r>
          </a:p>
          <a:p>
            <a:pPr marL="0" indent="0" algn="ctr" defTabSz="474675">
              <a:spcBef>
                <a:spcPts val="700"/>
              </a:spcBef>
              <a:buFontTx/>
              <a:buNone/>
              <a:defRPr sz="3400" b="1">
                <a:solidFill>
                  <a:srgbClr val="000000"/>
                </a:solidFill>
              </a:defRPr>
            </a:pPr>
            <a:r>
              <a:rPr lang="en-US" sz="2800" b="1" dirty="0">
                <a:solidFill>
                  <a:srgbClr val="000000"/>
                </a:solidFill>
                <a:latin typeface="+mj-lt"/>
              </a:rPr>
              <a:t>Be a Free Agent</a:t>
            </a:r>
          </a:p>
          <a:p>
            <a:pPr marL="0" indent="0" algn="ctr" defTabSz="474675">
              <a:spcBef>
                <a:spcPts val="700"/>
              </a:spcBef>
              <a:buFontTx/>
              <a:buNone/>
              <a:defRPr sz="3400" b="1">
                <a:solidFill>
                  <a:srgbClr val="000000"/>
                </a:solidFill>
              </a:defRPr>
            </a:pPr>
            <a:endParaRPr lang="en-US" sz="2800" b="1" dirty="0">
              <a:solidFill>
                <a:srgbClr val="000000"/>
              </a:solidFill>
              <a:latin typeface="+mj-lt"/>
            </a:endParaRPr>
          </a:p>
        </p:txBody>
      </p:sp>
      <p:sp>
        <p:nvSpPr>
          <p:cNvPr id="6" name="TextBox 5">
            <a:extLst>
              <a:ext uri="{FF2B5EF4-FFF2-40B4-BE49-F238E27FC236}">
                <a16:creationId xmlns:a16="http://schemas.microsoft.com/office/drawing/2014/main" id="{67DBC47D-A7C5-6343-829D-7A75BE5F1FDE}"/>
              </a:ext>
            </a:extLst>
          </p:cNvPr>
          <p:cNvSpPr txBox="1"/>
          <p:nvPr/>
        </p:nvSpPr>
        <p:spPr>
          <a:xfrm>
            <a:off x="3800867" y="1807270"/>
            <a:ext cx="5046133" cy="3046988"/>
          </a:xfrm>
          <a:prstGeom prst="rect">
            <a:avLst/>
          </a:prstGeom>
          <a:noFill/>
        </p:spPr>
        <p:txBody>
          <a:bodyPr wrap="square" rtlCol="0">
            <a:spAutoFit/>
          </a:bodyPr>
          <a:lstStyle/>
          <a:p>
            <a:r>
              <a:rPr lang="en-US" sz="2400" dirty="0"/>
              <a:t>Virtual Group</a:t>
            </a:r>
          </a:p>
          <a:p>
            <a:endParaRPr lang="en-US" sz="2400" dirty="0"/>
          </a:p>
          <a:p>
            <a:r>
              <a:rPr lang="en-US" sz="2400" dirty="0"/>
              <a:t>Monthly online meeting with staff &amp; other Free Agents</a:t>
            </a:r>
          </a:p>
          <a:p>
            <a:endParaRPr lang="en-US" sz="2400" dirty="0"/>
          </a:p>
          <a:p>
            <a:r>
              <a:rPr lang="en-US" sz="2400" dirty="0"/>
              <a:t>Take action on your own</a:t>
            </a:r>
          </a:p>
          <a:p>
            <a:endParaRPr lang="en-US" sz="2400" dirty="0"/>
          </a:p>
          <a:p>
            <a:r>
              <a:rPr lang="en-US" sz="2400" b="1" dirty="0"/>
              <a:t>Time commitment</a:t>
            </a:r>
            <a:r>
              <a:rPr lang="en-US" sz="2400" dirty="0"/>
              <a:t>: 2-4 hours / month</a:t>
            </a:r>
          </a:p>
        </p:txBody>
      </p:sp>
      <p:pic>
        <p:nvPicPr>
          <p:cNvPr id="5" name="Picture 4">
            <a:extLst>
              <a:ext uri="{FF2B5EF4-FFF2-40B4-BE49-F238E27FC236}">
                <a16:creationId xmlns:a16="http://schemas.microsoft.com/office/drawing/2014/main" id="{6DDF9469-4058-514A-A715-B04019E128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391809" cy="5143500"/>
          </a:xfrm>
          <a:prstGeom prst="rect">
            <a:avLst/>
          </a:prstGeom>
        </p:spPr>
      </p:pic>
    </p:spTree>
    <p:extLst>
      <p:ext uri="{BB962C8B-B14F-4D97-AF65-F5344CB8AC3E}">
        <p14:creationId xmlns:p14="http://schemas.microsoft.com/office/powerpoint/2010/main" val="2445857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1">
            <a:extLst>
              <a:ext uri="{FF2B5EF4-FFF2-40B4-BE49-F238E27FC236}">
                <a16:creationId xmlns:a16="http://schemas.microsoft.com/office/drawing/2014/main" id="{DD775521-3BA7-D54A-93EE-4FD0A3D4D5CB}"/>
              </a:ext>
            </a:extLst>
          </p:cNvPr>
          <p:cNvSpPr txBox="1">
            <a:spLocks/>
          </p:cNvSpPr>
          <p:nvPr/>
        </p:nvSpPr>
        <p:spPr>
          <a:xfrm>
            <a:off x="457200" y="205979"/>
            <a:ext cx="7401491" cy="994172"/>
          </a:xfrm>
          <a:prstGeom prst="rect">
            <a:avLst/>
          </a:prstGeom>
        </p:spPr>
        <p:txBody>
          <a:bodyPr vert="horz" lIns="91440" tIns="45720" rIns="91440" bIns="45720" rtlCol="0" anchor="ct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ct val="0"/>
              </a:spcBef>
              <a:spcAft>
                <a:spcPts val="600"/>
              </a:spcAft>
              <a:buNone/>
              <a:defRPr sz="3400" b="1">
                <a:solidFill>
                  <a:srgbClr val="000000"/>
                </a:solidFill>
              </a:defRPr>
            </a:pPr>
            <a:endParaRPr lang="en-US" sz="2100" b="1" kern="1200" dirty="0">
              <a:latin typeface="+mj-lt"/>
              <a:ea typeface="+mj-ea"/>
              <a:cs typeface="+mj-cs"/>
            </a:endParaRPr>
          </a:p>
          <a:p>
            <a:pPr marL="0" indent="0" algn="ctr">
              <a:lnSpc>
                <a:spcPct val="90000"/>
              </a:lnSpc>
              <a:spcBef>
                <a:spcPct val="0"/>
              </a:spcBef>
              <a:spcAft>
                <a:spcPts val="600"/>
              </a:spcAft>
              <a:buNone/>
              <a:defRPr sz="3400" b="1">
                <a:solidFill>
                  <a:srgbClr val="000000"/>
                </a:solidFill>
              </a:defRPr>
            </a:pPr>
            <a:r>
              <a:rPr lang="en-US" sz="3100" b="1" kern="1200" dirty="0">
                <a:latin typeface="+mj-lt"/>
                <a:ea typeface="+mj-ea"/>
                <a:cs typeface="+mj-cs"/>
              </a:rPr>
              <a:t>RESULTS Fellowship</a:t>
            </a:r>
          </a:p>
          <a:p>
            <a:pPr marL="0" indent="0" algn="ctr">
              <a:lnSpc>
                <a:spcPct val="90000"/>
              </a:lnSpc>
              <a:spcBef>
                <a:spcPct val="0"/>
              </a:spcBef>
              <a:spcAft>
                <a:spcPts val="600"/>
              </a:spcAft>
              <a:buNone/>
              <a:defRPr sz="3400" b="1">
                <a:solidFill>
                  <a:srgbClr val="000000"/>
                </a:solidFill>
              </a:defRPr>
            </a:pPr>
            <a:r>
              <a:rPr lang="en-US" sz="2100" b="1" dirty="0">
                <a:solidFill>
                  <a:srgbClr val="E41034"/>
                </a:solidFill>
                <a:latin typeface="+mj-lt"/>
                <a:ea typeface="+mj-ea"/>
                <a:cs typeface="+mj-cs"/>
              </a:rPr>
              <a:t>Apply Today @ </a:t>
            </a:r>
            <a:r>
              <a:rPr lang="en-US" sz="2100" b="1" dirty="0" err="1">
                <a:solidFill>
                  <a:srgbClr val="E41034"/>
                </a:solidFill>
                <a:latin typeface="+mj-lt"/>
                <a:ea typeface="+mj-ea"/>
                <a:cs typeface="+mj-cs"/>
              </a:rPr>
              <a:t>www.results.org</a:t>
            </a:r>
            <a:r>
              <a:rPr lang="en-US" sz="2100" b="1" dirty="0">
                <a:solidFill>
                  <a:srgbClr val="E41034"/>
                </a:solidFill>
                <a:latin typeface="+mj-lt"/>
                <a:ea typeface="+mj-ea"/>
                <a:cs typeface="+mj-cs"/>
              </a:rPr>
              <a:t>/fellowship</a:t>
            </a:r>
            <a:endParaRPr lang="en-US" sz="2100" b="1" kern="1200" dirty="0">
              <a:solidFill>
                <a:srgbClr val="E41034"/>
              </a:solidFill>
              <a:latin typeface="+mj-lt"/>
              <a:ea typeface="+mj-ea"/>
              <a:cs typeface="+mj-cs"/>
            </a:endParaRPr>
          </a:p>
          <a:p>
            <a:pPr marL="0" indent="0" algn="ctr">
              <a:lnSpc>
                <a:spcPct val="90000"/>
              </a:lnSpc>
              <a:spcBef>
                <a:spcPct val="0"/>
              </a:spcBef>
              <a:spcAft>
                <a:spcPts val="600"/>
              </a:spcAft>
              <a:buNone/>
              <a:defRPr sz="3400" b="1">
                <a:solidFill>
                  <a:srgbClr val="000000"/>
                </a:solidFill>
              </a:defRPr>
            </a:pPr>
            <a:endParaRPr lang="en-US" sz="2100" b="1" kern="1200" dirty="0">
              <a:latin typeface="+mj-lt"/>
              <a:ea typeface="+mj-ea"/>
              <a:cs typeface="+mj-cs"/>
            </a:endParaRPr>
          </a:p>
        </p:txBody>
      </p:sp>
      <p:pic>
        <p:nvPicPr>
          <p:cNvPr id="2" name="Picture 1">
            <a:extLst>
              <a:ext uri="{FF2B5EF4-FFF2-40B4-BE49-F238E27FC236}">
                <a16:creationId xmlns:a16="http://schemas.microsoft.com/office/drawing/2014/main" id="{3A842BF1-921E-CE49-81AC-ADC3DCE0C6F2}"/>
              </a:ext>
            </a:extLst>
          </p:cNvPr>
          <p:cNvPicPr>
            <a:picLocks noChangeAspect="1"/>
          </p:cNvPicPr>
          <p:nvPr/>
        </p:nvPicPr>
        <p:blipFill>
          <a:blip r:embed="rId2"/>
          <a:stretch>
            <a:fillRect/>
          </a:stretch>
        </p:blipFill>
        <p:spPr>
          <a:xfrm>
            <a:off x="457201" y="1200151"/>
            <a:ext cx="4038600" cy="1807272"/>
          </a:xfrm>
          <a:prstGeom prst="rect">
            <a:avLst/>
          </a:prstGeom>
          <a:noFill/>
        </p:spPr>
      </p:pic>
      <p:sp>
        <p:nvSpPr>
          <p:cNvPr id="6" name="TextBox 5">
            <a:extLst>
              <a:ext uri="{FF2B5EF4-FFF2-40B4-BE49-F238E27FC236}">
                <a16:creationId xmlns:a16="http://schemas.microsoft.com/office/drawing/2014/main" id="{67DBC47D-A7C5-6343-829D-7A75BE5F1FDE}"/>
              </a:ext>
            </a:extLst>
          </p:cNvPr>
          <p:cNvSpPr txBox="1"/>
          <p:nvPr/>
        </p:nvSpPr>
        <p:spPr>
          <a:xfrm>
            <a:off x="4648200" y="1200151"/>
            <a:ext cx="4495800" cy="3394472"/>
          </a:xfrm>
          <a:prstGeom prst="rect">
            <a:avLst/>
          </a:prstGeom>
        </p:spPr>
        <p:txBody>
          <a:bodyPr vert="horz" lIns="91440" tIns="45720" rIns="91440" bIns="45720" rtlCol="0">
            <a:normAutofit lnSpcReduction="10000"/>
          </a:bodyPr>
          <a:lstStyle/>
          <a:p>
            <a:pPr>
              <a:spcBef>
                <a:spcPct val="20000"/>
              </a:spcBef>
            </a:pPr>
            <a:r>
              <a:rPr lang="en-US" sz="2200" dirty="0"/>
              <a:t>Age: 20-30  </a:t>
            </a:r>
          </a:p>
          <a:p>
            <a:pPr>
              <a:spcBef>
                <a:spcPct val="20000"/>
              </a:spcBef>
            </a:pPr>
            <a:endParaRPr lang="en-US" sz="2200" dirty="0"/>
          </a:p>
          <a:p>
            <a:pPr>
              <a:spcBef>
                <a:spcPct val="20000"/>
              </a:spcBef>
            </a:pPr>
            <a:r>
              <a:rPr lang="en-US" sz="2200" dirty="0"/>
              <a:t>1 Year Commitment</a:t>
            </a:r>
          </a:p>
          <a:p>
            <a:pPr>
              <a:spcBef>
                <a:spcPct val="20000"/>
              </a:spcBef>
            </a:pPr>
            <a:endParaRPr lang="en-US" sz="2200" dirty="0"/>
          </a:p>
          <a:p>
            <a:pPr>
              <a:spcBef>
                <a:spcPct val="20000"/>
              </a:spcBef>
            </a:pPr>
            <a:r>
              <a:rPr lang="en-US" sz="2200" dirty="0"/>
              <a:t>Organize &amp; Advocate in Local Community</a:t>
            </a:r>
          </a:p>
          <a:p>
            <a:pPr>
              <a:spcBef>
                <a:spcPct val="20000"/>
              </a:spcBef>
            </a:pPr>
            <a:endParaRPr lang="en-US" sz="2200" dirty="0"/>
          </a:p>
          <a:p>
            <a:pPr>
              <a:spcBef>
                <a:spcPct val="20000"/>
              </a:spcBef>
            </a:pPr>
            <a:r>
              <a:rPr lang="en-US" sz="2200" dirty="0"/>
              <a:t>Opportunity to learn and advocate in Washington D.C*</a:t>
            </a:r>
          </a:p>
        </p:txBody>
      </p:sp>
      <p:pic>
        <p:nvPicPr>
          <p:cNvPr id="3" name="Picture 2">
            <a:extLst>
              <a:ext uri="{FF2B5EF4-FFF2-40B4-BE49-F238E27FC236}">
                <a16:creationId xmlns:a16="http://schemas.microsoft.com/office/drawing/2014/main" id="{0C2FB5E5-37E6-0B43-B0AF-06748F2032AC}"/>
              </a:ext>
            </a:extLst>
          </p:cNvPr>
          <p:cNvPicPr>
            <a:picLocks noChangeAspect="1"/>
          </p:cNvPicPr>
          <p:nvPr/>
        </p:nvPicPr>
        <p:blipFill>
          <a:blip r:embed="rId3"/>
          <a:stretch>
            <a:fillRect/>
          </a:stretch>
        </p:blipFill>
        <p:spPr>
          <a:xfrm>
            <a:off x="457200" y="3175691"/>
            <a:ext cx="4038600" cy="1555854"/>
          </a:xfrm>
          <a:prstGeom prst="rect">
            <a:avLst/>
          </a:prstGeom>
        </p:spPr>
      </p:pic>
    </p:spTree>
    <p:extLst>
      <p:ext uri="{BB962C8B-B14F-4D97-AF65-F5344CB8AC3E}">
        <p14:creationId xmlns:p14="http://schemas.microsoft.com/office/powerpoint/2010/main" val="18124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DE703FF-18D7-894F-9ABB-3A68745596E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70941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91E6E-9FCE-9E4E-AE3F-C71BB4AA5FD3}"/>
              </a:ext>
            </a:extLst>
          </p:cNvPr>
          <p:cNvSpPr>
            <a:spLocks noGrp="1"/>
          </p:cNvSpPr>
          <p:nvPr>
            <p:ph type="title"/>
          </p:nvPr>
        </p:nvSpPr>
        <p:spPr/>
        <p:txBody>
          <a:bodyPr>
            <a:normAutofit fontScale="90000"/>
          </a:bodyPr>
          <a:lstStyle/>
          <a:p>
            <a:r>
              <a:rPr lang="en-US" dirty="0"/>
              <a:t>RESULTS Volunteer Commitments</a:t>
            </a:r>
          </a:p>
        </p:txBody>
      </p:sp>
      <p:sp>
        <p:nvSpPr>
          <p:cNvPr id="3" name="Content Placeholder 2">
            <a:extLst>
              <a:ext uri="{FF2B5EF4-FFF2-40B4-BE49-F238E27FC236}">
                <a16:creationId xmlns:a16="http://schemas.microsoft.com/office/drawing/2014/main" id="{CAF4BF3E-4976-4F49-A2B8-116391D0EAAC}"/>
              </a:ext>
            </a:extLst>
          </p:cNvPr>
          <p:cNvSpPr>
            <a:spLocks noGrp="1"/>
          </p:cNvSpPr>
          <p:nvPr>
            <p:ph idx="1"/>
          </p:nvPr>
        </p:nvSpPr>
        <p:spPr>
          <a:xfrm>
            <a:off x="457200" y="1200151"/>
            <a:ext cx="8229600" cy="3737370"/>
          </a:xfrm>
        </p:spPr>
        <p:txBody>
          <a:bodyPr>
            <a:normAutofit fontScale="55000" lnSpcReduction="20000"/>
          </a:bodyPr>
          <a:lstStyle/>
          <a:p>
            <a:r>
              <a:rPr lang="en-US" dirty="0"/>
              <a:t>Help make the RESULTS movement a respectful, inclusive place</a:t>
            </a:r>
          </a:p>
          <a:p>
            <a:endParaRPr lang="en-US" dirty="0"/>
          </a:p>
          <a:p>
            <a:r>
              <a:rPr lang="en-US" dirty="0"/>
              <a:t>Connect with RESULTS</a:t>
            </a:r>
          </a:p>
          <a:p>
            <a:endParaRPr lang="en-US" dirty="0"/>
          </a:p>
          <a:p>
            <a:pPr lvl="1"/>
            <a:r>
              <a:rPr lang="en-US" dirty="0"/>
              <a:t>Join a local group or become a Free Agent (or start a group!)</a:t>
            </a:r>
          </a:p>
          <a:p>
            <a:pPr lvl="1"/>
            <a:endParaRPr lang="en-US" dirty="0"/>
          </a:p>
          <a:p>
            <a:pPr lvl="1"/>
            <a:r>
              <a:rPr lang="en-US" dirty="0"/>
              <a:t>Choose to be a U.S. (domestic) or Global Advocate</a:t>
            </a:r>
          </a:p>
          <a:p>
            <a:endParaRPr lang="en-US" dirty="0"/>
          </a:p>
          <a:p>
            <a:r>
              <a:rPr lang="en-US" dirty="0"/>
              <a:t>Take one RESULTS advocacy action each month</a:t>
            </a:r>
          </a:p>
          <a:p>
            <a:endParaRPr lang="en-US" dirty="0"/>
          </a:p>
          <a:p>
            <a:r>
              <a:rPr lang="en-US" dirty="0"/>
              <a:t>Listen to the Monthly Campaigns Webinar (live or recorded)</a:t>
            </a:r>
          </a:p>
          <a:p>
            <a:endParaRPr lang="en-US" dirty="0"/>
          </a:p>
          <a:p>
            <a:r>
              <a:rPr lang="en-US" dirty="0"/>
              <a:t>Read the Weekly Update</a:t>
            </a:r>
          </a:p>
          <a:p>
            <a:pPr marL="0" indent="0">
              <a:buNone/>
            </a:pPr>
            <a:endParaRPr lang="en-US" dirty="0"/>
          </a:p>
        </p:txBody>
      </p:sp>
    </p:spTree>
    <p:extLst>
      <p:ext uri="{BB962C8B-B14F-4D97-AF65-F5344CB8AC3E}">
        <p14:creationId xmlns:p14="http://schemas.microsoft.com/office/powerpoint/2010/main" val="1802615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5">
            <a:extLst>
              <a:ext uri="{FF2B5EF4-FFF2-40B4-BE49-F238E27FC236}">
                <a16:creationId xmlns:a16="http://schemas.microsoft.com/office/drawing/2014/main" id="{5D761A70-34AE-E942-A3C7-DA6D9F82B648}"/>
              </a:ext>
            </a:extLst>
          </p:cNvPr>
          <p:cNvSpPr txBox="1">
            <a:spLocks/>
          </p:cNvSpPr>
          <p:nvPr/>
        </p:nvSpPr>
        <p:spPr>
          <a:xfrm>
            <a:off x="189477" y="189602"/>
            <a:ext cx="7619999" cy="778986"/>
          </a:xfrm>
          <a:prstGeom prst="rect">
            <a:avLst/>
          </a:prstGeom>
        </p:spPr>
        <p:txBody>
          <a:bodyPr>
            <a:normAutofit fontScale="97500"/>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defRPr sz="1800">
                <a:solidFill>
                  <a:srgbClr val="000000"/>
                </a:solidFill>
              </a:defRPr>
            </a:pPr>
            <a:r>
              <a:rPr lang="en-US" sz="3200" b="1" dirty="0">
                <a:solidFill>
                  <a:srgbClr val="000000"/>
                </a:solidFill>
              </a:rPr>
              <a:t>Next Steps to Get Involved</a:t>
            </a:r>
          </a:p>
        </p:txBody>
      </p:sp>
      <p:sp>
        <p:nvSpPr>
          <p:cNvPr id="16" name="TextBox 15">
            <a:extLst>
              <a:ext uri="{FF2B5EF4-FFF2-40B4-BE49-F238E27FC236}">
                <a16:creationId xmlns:a16="http://schemas.microsoft.com/office/drawing/2014/main" id="{97A84998-B475-3148-8BED-B90F4D339326}"/>
              </a:ext>
            </a:extLst>
          </p:cNvPr>
          <p:cNvSpPr txBox="1"/>
          <p:nvPr/>
        </p:nvSpPr>
        <p:spPr>
          <a:xfrm>
            <a:off x="418677" y="971577"/>
            <a:ext cx="6176547"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584200" rtl="0" fontAlgn="auto" latinLnBrk="0" hangingPunct="0">
              <a:lnSpc>
                <a:spcPct val="100000"/>
              </a:lnSpc>
              <a:spcBef>
                <a:spcPts val="0"/>
              </a:spcBef>
              <a:spcAft>
                <a:spcPts val="0"/>
              </a:spcAft>
              <a:buClrTx/>
              <a:buSzTx/>
              <a:buFont typeface="Wingdings" pitchFamily="2" charset="2"/>
              <a:buChar char="q"/>
              <a:tabLst/>
            </a:pPr>
            <a:r>
              <a:rPr kumimoji="0" lang="en-US" sz="2400" b="1" i="0" u="none" strike="noStrike" cap="none" spc="0" normalizeH="0" baseline="0" dirty="0">
                <a:ln>
                  <a:noFill/>
                </a:ln>
                <a:effectLst/>
                <a:uFillTx/>
                <a:latin typeface="+mn-lt"/>
                <a:ea typeface="+mn-ea"/>
                <a:cs typeface="+mn-cs"/>
                <a:sym typeface="Helvetica Light"/>
              </a:rPr>
              <a:t>Say </a:t>
            </a:r>
            <a:r>
              <a:rPr lang="en-US" sz="2400" b="1" dirty="0">
                <a:sym typeface="Helvetica Light"/>
              </a:rPr>
              <a:t>Y</a:t>
            </a:r>
            <a:r>
              <a:rPr kumimoji="0" lang="en-US" sz="2400" b="1" i="0" u="none" strike="noStrike" cap="none" spc="0" normalizeH="0" baseline="0" dirty="0">
                <a:ln>
                  <a:noFill/>
                </a:ln>
                <a:effectLst/>
                <a:uFillTx/>
                <a:latin typeface="+mn-lt"/>
                <a:ea typeface="+mn-ea"/>
                <a:cs typeface="+mn-cs"/>
                <a:sym typeface="Helvetica Light"/>
              </a:rPr>
              <a:t>es! I want to be an advocate</a:t>
            </a:r>
          </a:p>
          <a:p>
            <a:pPr marL="800100" lvl="1" indent="-342900" defTabSz="584200" hangingPunct="0">
              <a:buFont typeface="Arial" panose="020B0604020202020204" pitchFamily="34" charset="0"/>
              <a:buChar char="•"/>
            </a:pPr>
            <a:r>
              <a:rPr lang="en-US" sz="2400" dirty="0">
                <a:sym typeface="Helvetica Light"/>
              </a:rPr>
              <a:t>Use chat box or email </a:t>
            </a:r>
            <a:r>
              <a:rPr lang="en-US" sz="2400" dirty="0">
                <a:sym typeface="Helvetica Light"/>
                <a:hlinkClick r:id="rId2"/>
              </a:rPr>
              <a:t>results@results.org</a:t>
            </a:r>
            <a:r>
              <a:rPr lang="en-US" sz="2400" dirty="0">
                <a:sym typeface="Helvetica Light"/>
              </a:rPr>
              <a:t> </a:t>
            </a:r>
            <a:endParaRPr kumimoji="0" lang="en-US" sz="2400" b="0" i="0" u="none" strike="noStrike" cap="none" spc="0" normalizeH="0" baseline="0" dirty="0">
              <a:ln>
                <a:noFill/>
              </a:ln>
              <a:effectLst/>
              <a:uFillTx/>
              <a:latin typeface="+mn-lt"/>
              <a:ea typeface="+mn-ea"/>
              <a:cs typeface="+mn-cs"/>
              <a:sym typeface="Helvetica Light"/>
            </a:endParaRPr>
          </a:p>
          <a:p>
            <a:pPr marL="1257300" lvl="2" indent="-342900" defTabSz="584200" hangingPunct="0">
              <a:buFont typeface="Arial" panose="020B0604020202020204" pitchFamily="34" charset="0"/>
              <a:buChar char="•"/>
            </a:pPr>
            <a:r>
              <a:rPr lang="en-US" sz="2400" dirty="0">
                <a:sym typeface="Helvetica Light"/>
              </a:rPr>
              <a:t>First name</a:t>
            </a:r>
          </a:p>
          <a:p>
            <a:pPr marL="1257300" lvl="2" indent="-342900" defTabSz="584200" hangingPunct="0">
              <a:buFont typeface="Arial" panose="020B0604020202020204" pitchFamily="34" charset="0"/>
              <a:buChar char="•"/>
            </a:pPr>
            <a:r>
              <a:rPr kumimoji="0" lang="en-US" sz="2400" b="0" i="0" u="none" strike="noStrike" cap="none" spc="0" normalizeH="0" baseline="0" dirty="0">
                <a:ln>
                  <a:noFill/>
                </a:ln>
                <a:effectLst/>
                <a:uFillTx/>
                <a:latin typeface="+mn-lt"/>
                <a:ea typeface="+mn-ea"/>
                <a:cs typeface="+mn-cs"/>
                <a:sym typeface="Helvetica Light"/>
              </a:rPr>
              <a:t>City, State</a:t>
            </a:r>
          </a:p>
          <a:p>
            <a:pPr marL="1257300" lvl="2" indent="-342900" defTabSz="584200" hangingPunct="0">
              <a:buFont typeface="Arial" panose="020B0604020202020204" pitchFamily="34" charset="0"/>
              <a:buChar char="•"/>
            </a:pPr>
            <a:r>
              <a:rPr lang="en-US" sz="2400" dirty="0">
                <a:sym typeface="Helvetica Light"/>
              </a:rPr>
              <a:t>US or Global Focus</a:t>
            </a:r>
          </a:p>
          <a:p>
            <a:pPr marL="0" marR="0" indent="0"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effectLst/>
              <a:uFillTx/>
              <a:latin typeface="+mn-lt"/>
              <a:ea typeface="+mn-ea"/>
              <a:cs typeface="+mn-cs"/>
              <a:sym typeface="Helvetica Light"/>
            </a:endParaRPr>
          </a:p>
          <a:p>
            <a:pPr marL="0" marR="0" indent="0" defTabSz="584200" rtl="0" fontAlgn="auto" latinLnBrk="0" hangingPunct="0">
              <a:lnSpc>
                <a:spcPct val="100000"/>
              </a:lnSpc>
              <a:spcBef>
                <a:spcPts val="0"/>
              </a:spcBef>
              <a:spcAft>
                <a:spcPts val="0"/>
              </a:spcAft>
              <a:buClrTx/>
              <a:buSzTx/>
              <a:buFontTx/>
              <a:buNone/>
              <a:tabLst/>
            </a:pPr>
            <a:r>
              <a:rPr lang="en-US" sz="2400" b="1" dirty="0">
                <a:sym typeface="Helvetica Light"/>
              </a:rPr>
              <a:t>Want more time to think? No problem. </a:t>
            </a:r>
          </a:p>
          <a:p>
            <a:pPr marL="800100" lvl="1" indent="-342900" defTabSz="584200" hangingPunct="0">
              <a:buFont typeface="Arial" panose="020B0604020202020204" pitchFamily="34" charset="0"/>
              <a:buChar char="•"/>
            </a:pPr>
            <a:r>
              <a:rPr kumimoji="0" lang="en-US" sz="2400" b="0" i="0" u="none" strike="noStrike" cap="none" spc="0" normalizeH="0" baseline="0" dirty="0">
                <a:ln>
                  <a:noFill/>
                </a:ln>
                <a:effectLst/>
                <a:uFillTx/>
                <a:latin typeface="+mn-lt"/>
                <a:ea typeface="+mn-ea"/>
                <a:cs typeface="+mn-cs"/>
                <a:sym typeface="Helvetica Light"/>
              </a:rPr>
              <a:t>We’ll email everyone tomorrow. </a:t>
            </a:r>
          </a:p>
          <a:p>
            <a:pPr marL="800100" lvl="1" indent="-342900" defTabSz="584200" hangingPunct="0">
              <a:buFont typeface="Arial" panose="020B0604020202020204" pitchFamily="34" charset="0"/>
              <a:buChar char="•"/>
            </a:pPr>
            <a:r>
              <a:rPr kumimoji="0" lang="en-US" sz="2400" b="0" i="0" u="none" strike="noStrike" cap="none" spc="0" normalizeH="0" baseline="0" dirty="0">
                <a:ln>
                  <a:noFill/>
                </a:ln>
                <a:effectLst/>
                <a:uFillTx/>
                <a:latin typeface="+mn-lt"/>
                <a:ea typeface="+mn-ea"/>
                <a:cs typeface="+mn-cs"/>
                <a:sym typeface="Helvetica Light"/>
              </a:rPr>
              <a:t>Reply when you’re ready.</a:t>
            </a:r>
          </a:p>
        </p:txBody>
      </p:sp>
    </p:spTree>
    <p:extLst>
      <p:ext uri="{BB962C8B-B14F-4D97-AF65-F5344CB8AC3E}">
        <p14:creationId xmlns:p14="http://schemas.microsoft.com/office/powerpoint/2010/main" val="2783993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3ACAB8-86B0-084D-BB6D-C6543E975B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64667"/>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3A494C0-8EB0-EE4B-B492-50096E8B9112}"/>
              </a:ext>
            </a:extLst>
          </p:cNvPr>
          <p:cNvPicPr>
            <a:picLocks noChangeAspect="1"/>
          </p:cNvPicPr>
          <p:nvPr/>
        </p:nvPicPr>
        <p:blipFill>
          <a:blip r:embed="rId3"/>
          <a:stretch>
            <a:fillRect/>
          </a:stretch>
        </p:blipFill>
        <p:spPr>
          <a:xfrm>
            <a:off x="0" y="3505226"/>
            <a:ext cx="2451101" cy="165944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BEB77CB-DFB6-EA4D-A69E-6A06D57FE5A9}"/>
              </a:ext>
            </a:extLst>
          </p:cNvPr>
          <p:cNvPicPr>
            <a:picLocks noChangeAspect="1"/>
          </p:cNvPicPr>
          <p:nvPr/>
        </p:nvPicPr>
        <p:blipFill>
          <a:blip r:embed="rId4"/>
          <a:stretch>
            <a:fillRect/>
          </a:stretch>
        </p:blipFill>
        <p:spPr>
          <a:xfrm>
            <a:off x="6692900" y="4601710"/>
            <a:ext cx="2451100" cy="584200"/>
          </a:xfrm>
          <a:prstGeom prst="rect">
            <a:avLst/>
          </a:prstGeom>
        </p:spPr>
      </p:pic>
      <p:sp>
        <p:nvSpPr>
          <p:cNvPr id="9" name="Shape 254">
            <a:extLst>
              <a:ext uri="{FF2B5EF4-FFF2-40B4-BE49-F238E27FC236}">
                <a16:creationId xmlns:a16="http://schemas.microsoft.com/office/drawing/2014/main" id="{763B48FC-9926-9E43-9340-8C1D9C15B302}"/>
              </a:ext>
            </a:extLst>
          </p:cNvPr>
          <p:cNvSpPr/>
          <p:nvPr/>
        </p:nvSpPr>
        <p:spPr>
          <a:xfrm>
            <a:off x="1998133" y="88976"/>
            <a:ext cx="5147734" cy="779701"/>
          </a:xfrm>
          <a:prstGeom prst="rect">
            <a:avLst/>
          </a:prstGeom>
          <a:solidFill>
            <a:schemeClr val="bg1">
              <a:alpha val="68000"/>
            </a:schemeClr>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4800" b="1">
                <a:solidFill>
                  <a:schemeClr val="accent5"/>
                </a:solidFill>
                <a:latin typeface="+mj-lt"/>
                <a:ea typeface="+mj-ea"/>
                <a:cs typeface="+mj-cs"/>
                <a:sym typeface="Helvetica Neue"/>
              </a:defRPr>
            </a:lvl1pPr>
          </a:lstStyle>
          <a:p>
            <a:pPr algn="ctr"/>
            <a:r>
              <a:rPr lang="en-US" sz="4400" dirty="0">
                <a:solidFill>
                  <a:srgbClr val="E41034"/>
                </a:solidFill>
              </a:rPr>
              <a:t>BE AN ADVOCATE</a:t>
            </a:r>
            <a:endParaRPr sz="4400" dirty="0">
              <a:solidFill>
                <a:srgbClr val="E41034"/>
              </a:solidFill>
            </a:endParaRPr>
          </a:p>
        </p:txBody>
      </p:sp>
    </p:spTree>
    <p:extLst>
      <p:ext uri="{BB962C8B-B14F-4D97-AF65-F5344CB8AC3E}">
        <p14:creationId xmlns:p14="http://schemas.microsoft.com/office/powerpoint/2010/main" val="1884261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9995-A569-5D4C-A87D-EA3C38B3A7B1}"/>
              </a:ext>
            </a:extLst>
          </p:cNvPr>
          <p:cNvSpPr>
            <a:spLocks noGrp="1"/>
          </p:cNvSpPr>
          <p:nvPr>
            <p:ph type="title"/>
          </p:nvPr>
        </p:nvSpPr>
        <p:spPr>
          <a:xfrm>
            <a:off x="457200" y="205979"/>
            <a:ext cx="7401491" cy="857250"/>
          </a:xfrm>
        </p:spPr>
        <p:txBody>
          <a:bodyPr anchor="ctr">
            <a:normAutofit/>
          </a:bodyPr>
          <a:lstStyle/>
          <a:p>
            <a:pPr>
              <a:lnSpc>
                <a:spcPct val="90000"/>
              </a:lnSpc>
            </a:pPr>
            <a:r>
              <a:rPr lang="en-US" sz="3700" b="1" dirty="0"/>
              <a:t>RESULTS New Advocate Orientation</a:t>
            </a:r>
          </a:p>
        </p:txBody>
      </p:sp>
      <p:graphicFrame>
        <p:nvGraphicFramePr>
          <p:cNvPr id="5" name="Content Placeholder 2">
            <a:extLst>
              <a:ext uri="{FF2B5EF4-FFF2-40B4-BE49-F238E27FC236}">
                <a16:creationId xmlns:a16="http://schemas.microsoft.com/office/drawing/2014/main" id="{42DF411E-B768-4C1F-8F4A-C8C038A9A1BB}"/>
              </a:ext>
            </a:extLst>
          </p:cNvPr>
          <p:cNvGraphicFramePr>
            <a:graphicFrameLocks noGrp="1"/>
          </p:cNvGraphicFramePr>
          <p:nvPr>
            <p:ph idx="1"/>
            <p:extLst>
              <p:ext uri="{D42A27DB-BD31-4B8C-83A1-F6EECF244321}">
                <p14:modId xmlns:p14="http://schemas.microsoft.com/office/powerpoint/2010/main" val="3322805909"/>
              </p:ext>
            </p:extLst>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7020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5632145B-165F-1040-AF2B-9D45903887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3506" y="171136"/>
            <a:ext cx="3206230" cy="2175249"/>
          </a:xfrm>
          <a:prstGeom prst="rect">
            <a:avLst/>
          </a:prstGeom>
        </p:spPr>
      </p:pic>
      <p:pic>
        <p:nvPicPr>
          <p:cNvPr id="3" name="Picture 2" descr="A close up of a map&#10;&#10;Description automatically generated">
            <a:extLst>
              <a:ext uri="{FF2B5EF4-FFF2-40B4-BE49-F238E27FC236}">
                <a16:creationId xmlns:a16="http://schemas.microsoft.com/office/drawing/2014/main" id="{6F34F160-C48E-D24E-877C-677F1A86BB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4793" y="171136"/>
            <a:ext cx="3256724" cy="2175249"/>
          </a:xfrm>
          <a:prstGeom prst="rect">
            <a:avLst/>
          </a:prstGeom>
        </p:spPr>
      </p:pic>
      <p:pic>
        <p:nvPicPr>
          <p:cNvPr id="4" name="Picture 3" descr="A close up of a map&#10;&#10;Description automatically generated">
            <a:extLst>
              <a:ext uri="{FF2B5EF4-FFF2-40B4-BE49-F238E27FC236}">
                <a16:creationId xmlns:a16="http://schemas.microsoft.com/office/drawing/2014/main" id="{B1A7BB1F-8A4D-4342-9A2F-0499919FC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76511" y="2797116"/>
            <a:ext cx="4093287" cy="2220942"/>
          </a:xfrm>
          <a:prstGeom prst="rect">
            <a:avLst/>
          </a:prstGeom>
        </p:spPr>
      </p:pic>
      <p:sp>
        <p:nvSpPr>
          <p:cNvPr id="5" name="Shape 195">
            <a:extLst>
              <a:ext uri="{FF2B5EF4-FFF2-40B4-BE49-F238E27FC236}">
                <a16:creationId xmlns:a16="http://schemas.microsoft.com/office/drawing/2014/main" id="{D34437B5-A90C-4D4D-9A02-C7B8F3F9EAC3}"/>
              </a:ext>
            </a:extLst>
          </p:cNvPr>
          <p:cNvSpPr txBox="1">
            <a:spLocks/>
          </p:cNvSpPr>
          <p:nvPr/>
        </p:nvSpPr>
        <p:spPr>
          <a:xfrm>
            <a:off x="393012" y="2346384"/>
            <a:ext cx="3256724" cy="450732"/>
          </a:xfrm>
          <a:prstGeom prst="rect">
            <a:avLst/>
          </a:prstGeom>
        </p:spPr>
        <p:txBody>
          <a:bodyPr>
            <a:normAutofit/>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defRPr sz="1800">
                <a:solidFill>
                  <a:srgbClr val="000000"/>
                </a:solidFill>
              </a:defRPr>
            </a:pPr>
            <a:r>
              <a:rPr lang="en-US" sz="1800" b="1" dirty="0">
                <a:solidFill>
                  <a:srgbClr val="000000"/>
                </a:solidFill>
                <a:latin typeface="+mn-lt"/>
              </a:rPr>
              <a:t>RESULTS International</a:t>
            </a:r>
          </a:p>
        </p:txBody>
      </p:sp>
      <p:sp>
        <p:nvSpPr>
          <p:cNvPr id="6" name="Shape 195">
            <a:extLst>
              <a:ext uri="{FF2B5EF4-FFF2-40B4-BE49-F238E27FC236}">
                <a16:creationId xmlns:a16="http://schemas.microsoft.com/office/drawing/2014/main" id="{C6C9F901-0222-B049-9EDF-869A99A6A9BF}"/>
              </a:ext>
            </a:extLst>
          </p:cNvPr>
          <p:cNvSpPr txBox="1">
            <a:spLocks/>
          </p:cNvSpPr>
          <p:nvPr/>
        </p:nvSpPr>
        <p:spPr>
          <a:xfrm>
            <a:off x="3700230" y="2266479"/>
            <a:ext cx="3822004" cy="614859"/>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ctr">
            <a:normAutofit/>
          </a:bodyPr>
          <a:lstStyle>
            <a:lvl1pPr marL="0" marR="0" indent="0" algn="ctr" defTabSz="321468" rtl="0" latinLnBrk="0">
              <a:lnSpc>
                <a:spcPct val="100000"/>
              </a:lnSpc>
              <a:spcBef>
                <a:spcPts val="0"/>
              </a:spcBef>
              <a:spcAft>
                <a:spcPts val="0"/>
              </a:spcAft>
              <a:buClrTx/>
              <a:buSzTx/>
              <a:buFontTx/>
              <a:buNone/>
              <a:tabLst/>
              <a:defRPr sz="6200" b="0" i="0" u="none" strike="noStrike" cap="none" spc="0" baseline="0">
                <a:ln>
                  <a:noFill/>
                </a:ln>
                <a:solidFill>
                  <a:srgbClr val="58585B"/>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defRPr sz="1800">
                <a:solidFill>
                  <a:srgbClr val="000000"/>
                </a:solidFill>
              </a:defRPr>
            </a:pPr>
            <a:r>
              <a:rPr lang="en-US" sz="1800" b="1" dirty="0">
                <a:solidFill>
                  <a:srgbClr val="000000"/>
                </a:solidFill>
                <a:latin typeface="+mn-lt"/>
              </a:rPr>
              <a:t>ACTION Global Health Partners</a:t>
            </a:r>
          </a:p>
        </p:txBody>
      </p:sp>
      <p:sp>
        <p:nvSpPr>
          <p:cNvPr id="7" name="Shape 195">
            <a:extLst>
              <a:ext uri="{FF2B5EF4-FFF2-40B4-BE49-F238E27FC236}">
                <a16:creationId xmlns:a16="http://schemas.microsoft.com/office/drawing/2014/main" id="{122E57E9-2E5B-E244-ADB7-08EBEB45B352}"/>
              </a:ext>
            </a:extLst>
          </p:cNvPr>
          <p:cNvSpPr txBox="1">
            <a:spLocks/>
          </p:cNvSpPr>
          <p:nvPr/>
        </p:nvSpPr>
        <p:spPr>
          <a:xfrm>
            <a:off x="319787" y="3247847"/>
            <a:ext cx="3256724" cy="1239522"/>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ctr">
            <a:noAutofit/>
          </a:bodyPr>
          <a:lstStyle>
            <a:lvl1pPr marL="0" marR="0" indent="0" algn="ctr" defTabSz="321468" rtl="0" latinLnBrk="0">
              <a:lnSpc>
                <a:spcPct val="100000"/>
              </a:lnSpc>
              <a:spcBef>
                <a:spcPts val="0"/>
              </a:spcBef>
              <a:spcAft>
                <a:spcPts val="0"/>
              </a:spcAft>
              <a:buClrTx/>
              <a:buSzTx/>
              <a:buFontTx/>
              <a:buNone/>
              <a:tabLst/>
              <a:defRPr sz="6200" b="0" i="0" u="none" strike="noStrike" cap="none" spc="0" baseline="0">
                <a:ln>
                  <a:noFill/>
                </a:ln>
                <a:solidFill>
                  <a:srgbClr val="58585B"/>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defRPr sz="1800">
                <a:solidFill>
                  <a:srgbClr val="000000"/>
                </a:solidFill>
              </a:defRPr>
            </a:pPr>
            <a:r>
              <a:rPr lang="en-US" sz="3000" b="1" dirty="0">
                <a:solidFill>
                  <a:srgbClr val="E41034"/>
                </a:solidFill>
                <a:latin typeface="+mn-lt"/>
              </a:rPr>
              <a:t>RESULTS </a:t>
            </a:r>
          </a:p>
          <a:p>
            <a:pPr hangingPunct="1">
              <a:defRPr sz="1800">
                <a:solidFill>
                  <a:srgbClr val="000000"/>
                </a:solidFill>
              </a:defRPr>
            </a:pPr>
            <a:r>
              <a:rPr lang="en-US" sz="3000" b="1" dirty="0">
                <a:solidFill>
                  <a:srgbClr val="E41034"/>
                </a:solidFill>
                <a:latin typeface="+mn-lt"/>
              </a:rPr>
              <a:t>U.S. Chapters</a:t>
            </a:r>
          </a:p>
        </p:txBody>
      </p:sp>
    </p:spTree>
    <p:extLst>
      <p:ext uri="{BB962C8B-B14F-4D97-AF65-F5344CB8AC3E}">
        <p14:creationId xmlns:p14="http://schemas.microsoft.com/office/powerpoint/2010/main" val="110641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9995-A569-5D4C-A87D-EA3C38B3A7B1}"/>
              </a:ext>
            </a:extLst>
          </p:cNvPr>
          <p:cNvSpPr>
            <a:spLocks noGrp="1"/>
          </p:cNvSpPr>
          <p:nvPr>
            <p:ph type="title"/>
          </p:nvPr>
        </p:nvSpPr>
        <p:spPr/>
        <p:txBody>
          <a:bodyPr>
            <a:normAutofit/>
          </a:bodyPr>
          <a:lstStyle/>
          <a:p>
            <a:r>
              <a:rPr lang="en-US" sz="3800" dirty="0"/>
              <a:t>RESULTS Believes…</a:t>
            </a:r>
          </a:p>
        </p:txBody>
      </p:sp>
      <p:sp>
        <p:nvSpPr>
          <p:cNvPr id="3" name="Content Placeholder 2">
            <a:extLst>
              <a:ext uri="{FF2B5EF4-FFF2-40B4-BE49-F238E27FC236}">
                <a16:creationId xmlns:a16="http://schemas.microsoft.com/office/drawing/2014/main" id="{E646BF4C-F498-4F4A-9707-B13E05987B7F}"/>
              </a:ext>
            </a:extLst>
          </p:cNvPr>
          <p:cNvSpPr>
            <a:spLocks noGrp="1"/>
          </p:cNvSpPr>
          <p:nvPr>
            <p:ph idx="1"/>
          </p:nvPr>
        </p:nvSpPr>
        <p:spPr/>
        <p:txBody>
          <a:bodyPr>
            <a:normAutofit fontScale="62500" lnSpcReduction="20000"/>
          </a:bodyPr>
          <a:lstStyle/>
          <a:p>
            <a:r>
              <a:rPr lang="en-US" dirty="0"/>
              <a:t>The end of poverty is possible and achievable. Political will is lacking.</a:t>
            </a:r>
          </a:p>
          <a:p>
            <a:endParaRPr lang="en-US" dirty="0"/>
          </a:p>
          <a:p>
            <a:r>
              <a:rPr lang="en-US" b="1" u="sng" dirty="0"/>
              <a:t>Poverty is driven by oppression. </a:t>
            </a:r>
            <a:r>
              <a:rPr lang="en-US" dirty="0"/>
              <a:t>RESULTS opposes all forms of oppression. </a:t>
            </a:r>
          </a:p>
          <a:p>
            <a:endParaRPr lang="en-US" dirty="0"/>
          </a:p>
          <a:p>
            <a:r>
              <a:rPr lang="en-US" dirty="0"/>
              <a:t>Government has an important role to play in ending poverty. Elected officials work for us. We need to supervise them. </a:t>
            </a:r>
          </a:p>
          <a:p>
            <a:endParaRPr lang="en-US" dirty="0"/>
          </a:p>
          <a:p>
            <a:r>
              <a:rPr lang="en-US" dirty="0"/>
              <a:t>Poverty is not partisan. </a:t>
            </a:r>
          </a:p>
          <a:p>
            <a:endParaRPr lang="en-US" dirty="0"/>
          </a:p>
          <a:p>
            <a:r>
              <a:rPr lang="en-US" dirty="0"/>
              <a:t>Nobody should be denied their basic rights to healthcare, education, or economic opportunity.</a:t>
            </a:r>
          </a:p>
          <a:p>
            <a:endParaRPr lang="en-US" dirty="0"/>
          </a:p>
        </p:txBody>
      </p:sp>
      <p:sp>
        <p:nvSpPr>
          <p:cNvPr id="4" name="Shape 195">
            <a:extLst>
              <a:ext uri="{FF2B5EF4-FFF2-40B4-BE49-F238E27FC236}">
                <a16:creationId xmlns:a16="http://schemas.microsoft.com/office/drawing/2014/main" id="{1B52E0F8-F65C-7442-B7D5-B07B24393041}"/>
              </a:ext>
            </a:extLst>
          </p:cNvPr>
          <p:cNvSpPr txBox="1">
            <a:spLocks/>
          </p:cNvSpPr>
          <p:nvPr/>
        </p:nvSpPr>
        <p:spPr>
          <a:xfrm>
            <a:off x="0" y="4333220"/>
            <a:ext cx="9144000" cy="778986"/>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ctr">
            <a:normAutofit fontScale="97500"/>
          </a:bodyPr>
          <a:lstStyle>
            <a:lvl1pPr marL="0" marR="0" indent="0" algn="ctr" defTabSz="321468" rtl="0" latinLnBrk="0">
              <a:lnSpc>
                <a:spcPct val="100000"/>
              </a:lnSpc>
              <a:spcBef>
                <a:spcPts val="0"/>
              </a:spcBef>
              <a:spcAft>
                <a:spcPts val="0"/>
              </a:spcAft>
              <a:buClrTx/>
              <a:buSzTx/>
              <a:buFontTx/>
              <a:buNone/>
              <a:tabLst/>
              <a:defRPr sz="6200" b="0" i="0" u="none" strike="noStrike" cap="none" spc="0" baseline="0">
                <a:ln>
                  <a:noFill/>
                </a:ln>
                <a:solidFill>
                  <a:srgbClr val="58585B"/>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defRPr sz="1800">
                <a:solidFill>
                  <a:srgbClr val="000000"/>
                </a:solidFill>
              </a:defRPr>
            </a:pPr>
            <a:r>
              <a:rPr lang="en-US" sz="3000" b="1" dirty="0">
                <a:solidFill>
                  <a:srgbClr val="E41034"/>
                </a:solidFill>
                <a:latin typeface="+mn-lt"/>
              </a:rPr>
              <a:t>We must take action now.</a:t>
            </a:r>
          </a:p>
        </p:txBody>
      </p:sp>
    </p:spTree>
    <p:extLst>
      <p:ext uri="{BB962C8B-B14F-4D97-AF65-F5344CB8AC3E}">
        <p14:creationId xmlns:p14="http://schemas.microsoft.com/office/powerpoint/2010/main" val="337525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035E-B794-A649-A189-85129A7B5F32}"/>
              </a:ext>
            </a:extLst>
          </p:cNvPr>
          <p:cNvSpPr>
            <a:spLocks noGrp="1"/>
          </p:cNvSpPr>
          <p:nvPr>
            <p:ph type="title"/>
          </p:nvPr>
        </p:nvSpPr>
        <p:spPr>
          <a:xfrm>
            <a:off x="1792288" y="3600450"/>
            <a:ext cx="5486400" cy="425054"/>
          </a:xfrm>
        </p:spPr>
        <p:txBody>
          <a:bodyPr anchor="b">
            <a:normAutofit/>
          </a:bodyPr>
          <a:lstStyle/>
          <a:p>
            <a:r>
              <a:rPr lang="en-US" dirty="0"/>
              <a:t>RESULTS Advocates Influence Congress</a:t>
            </a:r>
          </a:p>
        </p:txBody>
      </p:sp>
      <p:pic>
        <p:nvPicPr>
          <p:cNvPr id="5" name="Picture 4" descr="A large white building&#10;&#10;Description automatically generated">
            <a:extLst>
              <a:ext uri="{FF2B5EF4-FFF2-40B4-BE49-F238E27FC236}">
                <a16:creationId xmlns:a16="http://schemas.microsoft.com/office/drawing/2014/main" id="{BEE984EB-AEB1-A646-B856-088EFB43F4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3" b="-2"/>
          <a:stretch/>
        </p:blipFill>
        <p:spPr>
          <a:xfrm>
            <a:off x="1792288" y="459581"/>
            <a:ext cx="5486400" cy="3086100"/>
          </a:xfrm>
          <a:prstGeom prst="rect">
            <a:avLst/>
          </a:prstGeom>
          <a:noFill/>
        </p:spPr>
      </p:pic>
      <p:sp>
        <p:nvSpPr>
          <p:cNvPr id="4" name="Text Placeholder 3">
            <a:extLst>
              <a:ext uri="{FF2B5EF4-FFF2-40B4-BE49-F238E27FC236}">
                <a16:creationId xmlns:a16="http://schemas.microsoft.com/office/drawing/2014/main" id="{FC9E3B2A-EB4F-0E4C-922B-A221BD91A0EC}"/>
              </a:ext>
            </a:extLst>
          </p:cNvPr>
          <p:cNvSpPr>
            <a:spLocks noGrp="1"/>
          </p:cNvSpPr>
          <p:nvPr>
            <p:ph type="body" sz="half" idx="2"/>
          </p:nvPr>
        </p:nvSpPr>
        <p:spPr>
          <a:xfrm>
            <a:off x="1792288" y="4025503"/>
            <a:ext cx="5486400" cy="603647"/>
          </a:xfrm>
        </p:spPr>
        <p:txBody>
          <a:bodyPr>
            <a:normAutofit/>
          </a:bodyPr>
          <a:lstStyle/>
          <a:p>
            <a:r>
              <a:rPr lang="en-US" dirty="0"/>
              <a:t>Members of Congress make decisions </a:t>
            </a:r>
            <a:r>
              <a:rPr lang="en-US" b="1" dirty="0">
                <a:solidFill>
                  <a:srgbClr val="E41034"/>
                </a:solidFill>
              </a:rPr>
              <a:t>EVERY. SINGLE. DAY. </a:t>
            </a:r>
            <a:r>
              <a:rPr lang="en-US" dirty="0"/>
              <a:t>that impact the lives of millions of people here in the US and across the world.</a:t>
            </a:r>
          </a:p>
        </p:txBody>
      </p:sp>
      <p:sp>
        <p:nvSpPr>
          <p:cNvPr id="6" name="TextBox 5">
            <a:extLst>
              <a:ext uri="{FF2B5EF4-FFF2-40B4-BE49-F238E27FC236}">
                <a16:creationId xmlns:a16="http://schemas.microsoft.com/office/drawing/2014/main" id="{43BCFD0E-53CC-E246-8C46-C2FED894FF43}"/>
              </a:ext>
            </a:extLst>
          </p:cNvPr>
          <p:cNvSpPr txBox="1"/>
          <p:nvPr/>
        </p:nvSpPr>
        <p:spPr>
          <a:xfrm>
            <a:off x="2990336" y="1446558"/>
            <a:ext cx="3595816" cy="769441"/>
          </a:xfrm>
          <a:prstGeom prst="rect">
            <a:avLst/>
          </a:prstGeom>
          <a:solidFill>
            <a:schemeClr val="bg1"/>
          </a:solidFill>
        </p:spPr>
        <p:txBody>
          <a:bodyPr wrap="square" rtlCol="0">
            <a:spAutoFit/>
          </a:bodyPr>
          <a:lstStyle/>
          <a:p>
            <a:r>
              <a:rPr lang="en-US" sz="4400" b="1" dirty="0"/>
              <a:t>Who am I???</a:t>
            </a:r>
          </a:p>
        </p:txBody>
      </p:sp>
      <p:sp>
        <p:nvSpPr>
          <p:cNvPr id="7" name="TextBox 6">
            <a:extLst>
              <a:ext uri="{FF2B5EF4-FFF2-40B4-BE49-F238E27FC236}">
                <a16:creationId xmlns:a16="http://schemas.microsoft.com/office/drawing/2014/main" id="{8698E6A8-6A87-254F-B744-09AA42327184}"/>
              </a:ext>
            </a:extLst>
          </p:cNvPr>
          <p:cNvSpPr txBox="1"/>
          <p:nvPr/>
        </p:nvSpPr>
        <p:spPr>
          <a:xfrm>
            <a:off x="0" y="422157"/>
            <a:ext cx="1865312" cy="646331"/>
          </a:xfrm>
          <a:prstGeom prst="rect">
            <a:avLst/>
          </a:prstGeom>
          <a:noFill/>
        </p:spPr>
        <p:txBody>
          <a:bodyPr wrap="square" rtlCol="0">
            <a:spAutoFit/>
          </a:bodyPr>
          <a:lstStyle/>
          <a:p>
            <a:pPr algn="ctr"/>
            <a:r>
              <a:rPr lang="en-US" b="1" i="1" dirty="0">
                <a:solidFill>
                  <a:srgbClr val="E41034"/>
                </a:solidFill>
              </a:rPr>
              <a:t>They won’t listen to me? </a:t>
            </a:r>
          </a:p>
        </p:txBody>
      </p:sp>
      <p:sp>
        <p:nvSpPr>
          <p:cNvPr id="9" name="TextBox 8">
            <a:extLst>
              <a:ext uri="{FF2B5EF4-FFF2-40B4-BE49-F238E27FC236}">
                <a16:creationId xmlns:a16="http://schemas.microsoft.com/office/drawing/2014/main" id="{FBA29A1B-82DA-6447-BC59-CDF5CB25B52F}"/>
              </a:ext>
            </a:extLst>
          </p:cNvPr>
          <p:cNvSpPr txBox="1"/>
          <p:nvPr/>
        </p:nvSpPr>
        <p:spPr>
          <a:xfrm>
            <a:off x="0" y="1831278"/>
            <a:ext cx="1792288" cy="646331"/>
          </a:xfrm>
          <a:prstGeom prst="rect">
            <a:avLst/>
          </a:prstGeom>
          <a:noFill/>
        </p:spPr>
        <p:txBody>
          <a:bodyPr wrap="square" rtlCol="0">
            <a:spAutoFit/>
          </a:bodyPr>
          <a:lstStyle/>
          <a:p>
            <a:pPr algn="ctr"/>
            <a:r>
              <a:rPr lang="en-US" b="1" i="1" dirty="0">
                <a:solidFill>
                  <a:srgbClr val="E41034"/>
                </a:solidFill>
              </a:rPr>
              <a:t>Government is CORRUPT. </a:t>
            </a:r>
          </a:p>
        </p:txBody>
      </p:sp>
      <p:sp>
        <p:nvSpPr>
          <p:cNvPr id="10" name="TextBox 9">
            <a:extLst>
              <a:ext uri="{FF2B5EF4-FFF2-40B4-BE49-F238E27FC236}">
                <a16:creationId xmlns:a16="http://schemas.microsoft.com/office/drawing/2014/main" id="{A555DA34-6520-8A4C-A4F8-E3E2B971BE56}"/>
              </a:ext>
            </a:extLst>
          </p:cNvPr>
          <p:cNvSpPr txBox="1"/>
          <p:nvPr/>
        </p:nvSpPr>
        <p:spPr>
          <a:xfrm>
            <a:off x="7278688" y="1254371"/>
            <a:ext cx="1865312" cy="923330"/>
          </a:xfrm>
          <a:prstGeom prst="rect">
            <a:avLst/>
          </a:prstGeom>
          <a:noFill/>
        </p:spPr>
        <p:txBody>
          <a:bodyPr wrap="square" rtlCol="0">
            <a:spAutoFit/>
          </a:bodyPr>
          <a:lstStyle/>
          <a:p>
            <a:pPr algn="ctr"/>
            <a:r>
              <a:rPr lang="en-US" b="1" i="1" dirty="0">
                <a:solidFill>
                  <a:srgbClr val="E41034"/>
                </a:solidFill>
              </a:rPr>
              <a:t>I don’t even know where to start.</a:t>
            </a:r>
          </a:p>
        </p:txBody>
      </p:sp>
      <p:sp>
        <p:nvSpPr>
          <p:cNvPr id="11" name="TextBox 10">
            <a:extLst>
              <a:ext uri="{FF2B5EF4-FFF2-40B4-BE49-F238E27FC236}">
                <a16:creationId xmlns:a16="http://schemas.microsoft.com/office/drawing/2014/main" id="{ED8AFDF8-F366-E94C-8FF9-5D83B84C35CA}"/>
              </a:ext>
            </a:extLst>
          </p:cNvPr>
          <p:cNvSpPr txBox="1"/>
          <p:nvPr/>
        </p:nvSpPr>
        <p:spPr>
          <a:xfrm>
            <a:off x="7278688" y="2576185"/>
            <a:ext cx="1865312" cy="646331"/>
          </a:xfrm>
          <a:prstGeom prst="rect">
            <a:avLst/>
          </a:prstGeom>
          <a:noFill/>
        </p:spPr>
        <p:txBody>
          <a:bodyPr wrap="square" rtlCol="0">
            <a:spAutoFit/>
          </a:bodyPr>
          <a:lstStyle/>
          <a:p>
            <a:pPr algn="ctr"/>
            <a:r>
              <a:rPr lang="en-US" b="1" i="1" dirty="0">
                <a:solidFill>
                  <a:srgbClr val="E41034"/>
                </a:solidFill>
              </a:rPr>
              <a:t>I’ll sound / look stupid …</a:t>
            </a:r>
          </a:p>
        </p:txBody>
      </p:sp>
      <p:sp>
        <p:nvSpPr>
          <p:cNvPr id="12" name="TextBox 11">
            <a:extLst>
              <a:ext uri="{FF2B5EF4-FFF2-40B4-BE49-F238E27FC236}">
                <a16:creationId xmlns:a16="http://schemas.microsoft.com/office/drawing/2014/main" id="{2F508CFC-421B-5A4D-A8F4-D46DBB78F06F}"/>
              </a:ext>
            </a:extLst>
          </p:cNvPr>
          <p:cNvSpPr txBox="1"/>
          <p:nvPr/>
        </p:nvSpPr>
        <p:spPr>
          <a:xfrm>
            <a:off x="7278688" y="3681034"/>
            <a:ext cx="1865312" cy="923330"/>
          </a:xfrm>
          <a:prstGeom prst="rect">
            <a:avLst/>
          </a:prstGeom>
          <a:noFill/>
        </p:spPr>
        <p:txBody>
          <a:bodyPr wrap="square" rtlCol="0">
            <a:spAutoFit/>
          </a:bodyPr>
          <a:lstStyle/>
          <a:p>
            <a:pPr algn="ctr"/>
            <a:r>
              <a:rPr lang="en-US" b="1" i="1" dirty="0">
                <a:solidFill>
                  <a:srgbClr val="E41034"/>
                </a:solidFill>
              </a:rPr>
              <a:t>I’m very busy.. This sounds like .. A lot …</a:t>
            </a:r>
          </a:p>
        </p:txBody>
      </p:sp>
      <p:sp>
        <p:nvSpPr>
          <p:cNvPr id="13" name="TextBox 12">
            <a:extLst>
              <a:ext uri="{FF2B5EF4-FFF2-40B4-BE49-F238E27FC236}">
                <a16:creationId xmlns:a16="http://schemas.microsoft.com/office/drawing/2014/main" id="{BEB04CAB-67A2-4A45-8123-E8317960032C}"/>
              </a:ext>
            </a:extLst>
          </p:cNvPr>
          <p:cNvSpPr txBox="1"/>
          <p:nvPr/>
        </p:nvSpPr>
        <p:spPr>
          <a:xfrm>
            <a:off x="0" y="2996804"/>
            <a:ext cx="1792288" cy="646331"/>
          </a:xfrm>
          <a:prstGeom prst="rect">
            <a:avLst/>
          </a:prstGeom>
          <a:noFill/>
        </p:spPr>
        <p:txBody>
          <a:bodyPr wrap="square" rtlCol="0">
            <a:spAutoFit/>
          </a:bodyPr>
          <a:lstStyle/>
          <a:p>
            <a:pPr algn="ctr"/>
            <a:r>
              <a:rPr lang="en-US" b="1" i="1" dirty="0">
                <a:solidFill>
                  <a:srgbClr val="E41034"/>
                </a:solidFill>
              </a:rPr>
              <a:t>They don’t care about me.</a:t>
            </a:r>
          </a:p>
        </p:txBody>
      </p:sp>
      <p:sp>
        <p:nvSpPr>
          <p:cNvPr id="14" name="TextBox 13">
            <a:extLst>
              <a:ext uri="{FF2B5EF4-FFF2-40B4-BE49-F238E27FC236}">
                <a16:creationId xmlns:a16="http://schemas.microsoft.com/office/drawing/2014/main" id="{54E771AF-C870-2E42-AF6F-629573D2CB16}"/>
              </a:ext>
            </a:extLst>
          </p:cNvPr>
          <p:cNvSpPr txBox="1"/>
          <p:nvPr/>
        </p:nvSpPr>
        <p:spPr>
          <a:xfrm>
            <a:off x="2990336" y="2270768"/>
            <a:ext cx="3595816" cy="830997"/>
          </a:xfrm>
          <a:prstGeom prst="rect">
            <a:avLst/>
          </a:prstGeom>
          <a:solidFill>
            <a:schemeClr val="bg1"/>
          </a:solidFill>
        </p:spPr>
        <p:txBody>
          <a:bodyPr wrap="square" rtlCol="0">
            <a:spAutoFit/>
          </a:bodyPr>
          <a:lstStyle/>
          <a:p>
            <a:pPr algn="ctr"/>
            <a:r>
              <a:rPr lang="en-US" sz="2400" b="1" dirty="0"/>
              <a:t>I won’t make a difference</a:t>
            </a:r>
          </a:p>
          <a:p>
            <a:pPr algn="ctr"/>
            <a:r>
              <a:rPr lang="en-US" sz="2400" b="1" dirty="0"/>
              <a:t>I can’t make a difference</a:t>
            </a:r>
          </a:p>
        </p:txBody>
      </p:sp>
      <p:sp>
        <p:nvSpPr>
          <p:cNvPr id="15" name="Rectangle 14">
            <a:extLst>
              <a:ext uri="{FF2B5EF4-FFF2-40B4-BE49-F238E27FC236}">
                <a16:creationId xmlns:a16="http://schemas.microsoft.com/office/drawing/2014/main" id="{3A1C51C0-8949-A249-8F85-95467A5EB5A6}"/>
              </a:ext>
            </a:extLst>
          </p:cNvPr>
          <p:cNvSpPr/>
          <p:nvPr/>
        </p:nvSpPr>
        <p:spPr>
          <a:xfrm>
            <a:off x="1792288" y="3807502"/>
            <a:ext cx="4233758" cy="45719"/>
          </a:xfrm>
          <a:prstGeom prst="rect">
            <a:avLst/>
          </a:prstGeom>
          <a:solidFill>
            <a:srgbClr val="E410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84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p:bldP spid="12" grpId="0"/>
      <p:bldP spid="13"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035E-B794-A649-A189-85129A7B5F32}"/>
              </a:ext>
            </a:extLst>
          </p:cNvPr>
          <p:cNvSpPr>
            <a:spLocks noGrp="1"/>
          </p:cNvSpPr>
          <p:nvPr>
            <p:ph type="title"/>
          </p:nvPr>
        </p:nvSpPr>
        <p:spPr>
          <a:xfrm>
            <a:off x="1792288" y="3600450"/>
            <a:ext cx="5486400" cy="425054"/>
          </a:xfrm>
        </p:spPr>
        <p:txBody>
          <a:bodyPr anchor="b">
            <a:noAutofit/>
          </a:bodyPr>
          <a:lstStyle/>
          <a:p>
            <a:r>
              <a:rPr lang="en-US" sz="2400" u="sng" dirty="0">
                <a:solidFill>
                  <a:srgbClr val="E41034"/>
                </a:solidFill>
              </a:rPr>
              <a:t>RESULTS Advocates Influence Congress</a:t>
            </a:r>
          </a:p>
        </p:txBody>
      </p:sp>
      <p:pic>
        <p:nvPicPr>
          <p:cNvPr id="5" name="Picture 4" descr="A large white building&#10;&#10;Description automatically generated">
            <a:extLst>
              <a:ext uri="{FF2B5EF4-FFF2-40B4-BE49-F238E27FC236}">
                <a16:creationId xmlns:a16="http://schemas.microsoft.com/office/drawing/2014/main" id="{BEE984EB-AEB1-A646-B856-088EFB43F4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3" b="-2"/>
          <a:stretch/>
        </p:blipFill>
        <p:spPr>
          <a:xfrm>
            <a:off x="1792288" y="459581"/>
            <a:ext cx="5486400" cy="3086100"/>
          </a:xfrm>
          <a:prstGeom prst="rect">
            <a:avLst/>
          </a:prstGeom>
          <a:noFill/>
        </p:spPr>
      </p:pic>
      <p:sp>
        <p:nvSpPr>
          <p:cNvPr id="4" name="Text Placeholder 3">
            <a:extLst>
              <a:ext uri="{FF2B5EF4-FFF2-40B4-BE49-F238E27FC236}">
                <a16:creationId xmlns:a16="http://schemas.microsoft.com/office/drawing/2014/main" id="{FC9E3B2A-EB4F-0E4C-922B-A221BD91A0EC}"/>
              </a:ext>
            </a:extLst>
          </p:cNvPr>
          <p:cNvSpPr>
            <a:spLocks noGrp="1"/>
          </p:cNvSpPr>
          <p:nvPr>
            <p:ph type="body" sz="half" idx="2"/>
          </p:nvPr>
        </p:nvSpPr>
        <p:spPr>
          <a:xfrm>
            <a:off x="1792288" y="4025503"/>
            <a:ext cx="5486400" cy="603647"/>
          </a:xfrm>
        </p:spPr>
        <p:txBody>
          <a:bodyPr>
            <a:normAutofit/>
          </a:bodyPr>
          <a:lstStyle/>
          <a:p>
            <a:r>
              <a:rPr lang="en-US" dirty="0"/>
              <a:t>Members of Congress make decisions </a:t>
            </a:r>
            <a:r>
              <a:rPr lang="en-US" b="1" dirty="0">
                <a:solidFill>
                  <a:srgbClr val="E41034"/>
                </a:solidFill>
              </a:rPr>
              <a:t>EVERY. SINGLE. DAY. </a:t>
            </a:r>
            <a:r>
              <a:rPr lang="en-US" dirty="0"/>
              <a:t>that impact the lives of millions of people here in the US and across the world.</a:t>
            </a:r>
          </a:p>
        </p:txBody>
      </p:sp>
    </p:spTree>
    <p:extLst>
      <p:ext uri="{BB962C8B-B14F-4D97-AF65-F5344CB8AC3E}">
        <p14:creationId xmlns:p14="http://schemas.microsoft.com/office/powerpoint/2010/main" val="140112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B545C-AAA5-E543-B534-0F9002822A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858" y="130953"/>
            <a:ext cx="3169984" cy="4897626"/>
          </a:xfrm>
          <a:prstGeom prst="rect">
            <a:avLst/>
          </a:prstGeom>
        </p:spPr>
      </p:pic>
      <p:sp>
        <p:nvSpPr>
          <p:cNvPr id="3" name="TextBox 2">
            <a:extLst>
              <a:ext uri="{FF2B5EF4-FFF2-40B4-BE49-F238E27FC236}">
                <a16:creationId xmlns:a16="http://schemas.microsoft.com/office/drawing/2014/main" id="{1A8D4292-F2A2-4249-9BF3-E36F738C286D}"/>
              </a:ext>
            </a:extLst>
          </p:cNvPr>
          <p:cNvSpPr txBox="1"/>
          <p:nvPr/>
        </p:nvSpPr>
        <p:spPr>
          <a:xfrm>
            <a:off x="3911601" y="1196022"/>
            <a:ext cx="4796541" cy="3600986"/>
          </a:xfrm>
          <a:prstGeom prst="rect">
            <a:avLst/>
          </a:prstGeom>
          <a:noFill/>
          <a:ln>
            <a:solidFill>
              <a:srgbClr val="E41034"/>
            </a:solidFill>
          </a:ln>
        </p:spPr>
        <p:txBody>
          <a:bodyPr wrap="square" rtlCol="0">
            <a:spAutoFit/>
          </a:bodyPr>
          <a:lstStyle/>
          <a:p>
            <a:r>
              <a:rPr lang="en-US" sz="2400" dirty="0"/>
              <a:t>RESULTS US Poverty Advocates were essential in securing  </a:t>
            </a:r>
          </a:p>
          <a:p>
            <a:pPr algn="ctr"/>
            <a:endParaRPr lang="en-US" sz="2800" b="1" dirty="0">
              <a:solidFill>
                <a:srgbClr val="E41034"/>
              </a:solidFill>
            </a:endParaRPr>
          </a:p>
          <a:p>
            <a:pPr algn="ctr"/>
            <a:r>
              <a:rPr lang="en-US" sz="2800" b="1" dirty="0">
                <a:solidFill>
                  <a:srgbClr val="E41034"/>
                </a:solidFill>
              </a:rPr>
              <a:t>$1.27 Billion increase </a:t>
            </a:r>
            <a:r>
              <a:rPr lang="en-US" sz="2800" b="1" dirty="0"/>
              <a:t>in Housing assistance</a:t>
            </a:r>
          </a:p>
          <a:p>
            <a:r>
              <a:rPr lang="en-US" sz="2400" dirty="0"/>
              <a:t> </a:t>
            </a:r>
          </a:p>
          <a:p>
            <a:r>
              <a:rPr lang="en-US" sz="2400" dirty="0"/>
              <a:t>to address the affordable housing crisis, building momentum for a bigger housing push in 2020 </a:t>
            </a:r>
          </a:p>
        </p:txBody>
      </p:sp>
    </p:spTree>
    <p:extLst>
      <p:ext uri="{BB962C8B-B14F-4D97-AF65-F5344CB8AC3E}">
        <p14:creationId xmlns:p14="http://schemas.microsoft.com/office/powerpoint/2010/main" val="41436910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id="{F33E7347-EC07-5441-B89C-C58067A3B5FA}" vid="{29F49116-2657-6843-80AB-51F7BA29CFE7}"/>
    </a:ext>
  </a:extLst>
</a:theme>
</file>

<file path=ppt/theme/theme2.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id="{F33E7347-EC07-5441-B89C-C58067A3B5FA}" vid="{8D45FA13-1DD1-5241-95DA-B679759A15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79455A8D187F48AAD38490FD235B94" ma:contentTypeVersion="6" ma:contentTypeDescription="Create a new document." ma:contentTypeScope="" ma:versionID="4fd80cc6c211d5c007f2e76dbfd98be7">
  <xsd:schema xmlns:xsd="http://www.w3.org/2001/XMLSchema" xmlns:xs="http://www.w3.org/2001/XMLSchema" xmlns:p="http://schemas.microsoft.com/office/2006/metadata/properties" xmlns:ns2="68d5cfe7-cf92-4fe2-8824-7698196b9c8e" xmlns:ns3="62c1b4f7-f44e-4711-8ac0-de2bcaab8d9a" targetNamespace="http://schemas.microsoft.com/office/2006/metadata/properties" ma:root="true" ma:fieldsID="2931fe8e784fa5b245c97c78a59894d9" ns2:_="" ns3:_="">
    <xsd:import namespace="68d5cfe7-cf92-4fe2-8824-7698196b9c8e"/>
    <xsd:import namespace="62c1b4f7-f44e-4711-8ac0-de2bcaab8d9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5cfe7-cf92-4fe2-8824-7698196b9c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c1b4f7-f44e-4711-8ac0-de2bcaab8d9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8B4182-0FCE-4374-B894-9FD7BB729D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d5cfe7-cf92-4fe2-8824-7698196b9c8e"/>
    <ds:schemaRef ds:uri="62c1b4f7-f44e-4711-8ac0-de2bcaab8d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23E2F6-89EB-4C1A-9B95-10F660D69816}">
  <ds:schemaRefs>
    <ds:schemaRef ds:uri="http://schemas.microsoft.com/sharepoint/v3/contenttype/forms"/>
  </ds:schemaRefs>
</ds:datastoreItem>
</file>

<file path=customXml/itemProps3.xml><?xml version="1.0" encoding="utf-8"?>
<ds:datastoreItem xmlns:ds="http://schemas.openxmlformats.org/officeDocument/2006/customXml" ds:itemID="{B9959BF8-6FB4-40AF-AF38-2D057E67A49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TotalTime>
  <Words>1198</Words>
  <Application>Microsoft Macintosh PowerPoint</Application>
  <PresentationFormat>On-screen Show (16:9)</PresentationFormat>
  <Paragraphs>202</Paragraphs>
  <Slides>32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Courier New</vt:lpstr>
      <vt:lpstr>Helvetica Neue</vt:lpstr>
      <vt:lpstr>Open Sans</vt:lpstr>
      <vt:lpstr>Wingdings</vt:lpstr>
      <vt:lpstr>Custom Design</vt:lpstr>
      <vt:lpstr>Office Theme</vt:lpstr>
      <vt:lpstr>PowerPoint Presentation</vt:lpstr>
      <vt:lpstr>PowerPoint Presentation</vt:lpstr>
      <vt:lpstr>PowerPoint Presentation</vt:lpstr>
      <vt:lpstr>RESULTS New Advocate Orientation</vt:lpstr>
      <vt:lpstr>PowerPoint Presentation</vt:lpstr>
      <vt:lpstr>RESULTS Believes…</vt:lpstr>
      <vt:lpstr>RESULTS Advocates Influence Congress</vt:lpstr>
      <vt:lpstr>RESULTS Advocates Influence Congress</vt:lpstr>
      <vt:lpstr>PowerPoint Presentation</vt:lpstr>
      <vt:lpstr>Our Advocacy Strategy</vt:lpstr>
      <vt:lpstr>PowerPoint Presentation</vt:lpstr>
      <vt:lpstr>PowerPoint Presentation</vt:lpstr>
      <vt:lpstr>Current Campaigns  Addressing Coronavirus in US and Globally</vt:lpstr>
      <vt:lpstr>PowerPoint Presentation</vt:lpstr>
      <vt:lpstr>PowerPoint Presentation</vt:lpstr>
      <vt:lpstr>PowerPoint Presentation</vt:lpstr>
      <vt:lpstr>PowerPoint Presentation</vt:lpstr>
      <vt:lpstr>PowerPoint Presentation</vt:lpstr>
      <vt:lpstr>PowerPoint Presentation</vt:lpstr>
      <vt:lpstr>Advocacy Skill: EPIC Messages</vt:lpstr>
      <vt:lpstr>Advocacy Skill: EPIC Messages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Volunteer Commitments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Beals</dc:creator>
  <cp:lastModifiedBy>Amanda Beals</cp:lastModifiedBy>
  <cp:revision>2</cp:revision>
  <dcterms:created xsi:type="dcterms:W3CDTF">2020-06-08T22:05:02Z</dcterms:created>
  <dcterms:modified xsi:type="dcterms:W3CDTF">2020-06-08T22:15:19Z</dcterms:modified>
</cp:coreProperties>
</file>