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5" r:id="rId4"/>
    <p:sldMasterId id="2147483769" r:id="rId5"/>
    <p:sldMasterId id="2147483764" r:id="rId6"/>
    <p:sldMasterId id="2147483694" r:id="rId7"/>
    <p:sldMasterId id="2147483717" r:id="rId8"/>
    <p:sldMasterId id="2147483734" r:id="rId9"/>
    <p:sldMasterId id="2147483679" r:id="rId10"/>
    <p:sldMasterId id="2147483807" r:id="rId11"/>
  </p:sldMasterIdLst>
  <p:notesMasterIdLst>
    <p:notesMasterId r:id="rId36"/>
  </p:notesMasterIdLst>
  <p:sldIdLst>
    <p:sldId id="953" r:id="rId12"/>
    <p:sldId id="1346" r:id="rId13"/>
    <p:sldId id="1700" r:id="rId14"/>
    <p:sldId id="1716" r:id="rId15"/>
    <p:sldId id="1702" r:id="rId16"/>
    <p:sldId id="1703" r:id="rId17"/>
    <p:sldId id="1704" r:id="rId18"/>
    <p:sldId id="1715" r:id="rId19"/>
    <p:sldId id="258" r:id="rId20"/>
    <p:sldId id="257" r:id="rId21"/>
    <p:sldId id="259" r:id="rId22"/>
    <p:sldId id="1708" r:id="rId23"/>
    <p:sldId id="1664" r:id="rId24"/>
    <p:sldId id="1711" r:id="rId25"/>
    <p:sldId id="1718" r:id="rId26"/>
    <p:sldId id="1719" r:id="rId27"/>
    <p:sldId id="1720" r:id="rId28"/>
    <p:sldId id="1722" r:id="rId29"/>
    <p:sldId id="1706" r:id="rId30"/>
    <p:sldId id="1707" r:id="rId31"/>
    <p:sldId id="1710" r:id="rId32"/>
    <p:sldId id="1712" r:id="rId33"/>
    <p:sldId id="1709" r:id="rId34"/>
    <p:sldId id="954"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236F06-47AD-FC03-EDF0-2FCA5D3AFB9E}" name="Katie Fleischer" initials="KF" userId="S::kfleischer@results.org::245d91a2-b874-4458-8cf1-313eb8d1d067" providerId="AD"/>
  <p188:author id="{0521AA30-22C4-80C6-2A4C-19C759C2BBBA}" name="Meredith Dodson" initials="MD" userId="S::mdodson@results.org::b527efdd-0004-489a-9f17-7b9e156c8416" providerId="AD"/>
  <p188:author id="{BD823E34-3925-9941-8C30-25418EC29A5A}" name="Sean" initials="S" userId="Sean" providerId="None"/>
  <p188:author id="{BB9DAE35-DCE7-55EA-A43E-6B5F23787161}" name="Michael Santos" initials="MS" userId="S::msantos@results.org::c2c81859-0763-49e8-9efe-48b9db78a9cc" providerId="AD"/>
  <p188:author id="{EF24129D-97F3-C03F-308B-4B66F8341C5F}" name="Ken Patterson" initials="KP" userId="S::kpatterson@results.org::88e63aaa-76ae-4019-8c1c-bcddfe995a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isa Marchal" initials="LM" lastIdx="1" clrIdx="6">
    <p:extLst>
      <p:ext uri="{19B8F6BF-5375-455C-9EA6-DF929625EA0E}">
        <p15:presenceInfo xmlns:p15="http://schemas.microsoft.com/office/powerpoint/2012/main" userId="S::lmarchal@results.org::a3c7f03c-0fb5-4fb0-bd6e-4e40ec3db419" providerId="AD"/>
      </p:ext>
    </p:extLst>
  </p:cmAuthor>
  <p:cmAuthor id="1" name="Meredith Dodson" initials="MD" lastIdx="33" clrIdx="0">
    <p:extLst>
      <p:ext uri="{19B8F6BF-5375-455C-9EA6-DF929625EA0E}">
        <p15:presenceInfo xmlns:p15="http://schemas.microsoft.com/office/powerpoint/2012/main" userId="S::mdodson@results.org::b527efdd-0004-489a-9f17-7b9e156c8416" providerId="AD"/>
      </p:ext>
    </p:extLst>
  </p:cmAuthor>
  <p:cmAuthor id="8" name="Michael Santos" initials="MS" lastIdx="9" clrIdx="7">
    <p:extLst>
      <p:ext uri="{19B8F6BF-5375-455C-9EA6-DF929625EA0E}">
        <p15:presenceInfo xmlns:p15="http://schemas.microsoft.com/office/powerpoint/2012/main" userId="S::msantos@results.org::c2c81859-0763-49e8-9efe-48b9db78a9cc" providerId="AD"/>
      </p:ext>
    </p:extLst>
  </p:cmAuthor>
  <p:cmAuthor id="2" name="Jessi Russell" initials="JR" lastIdx="2" clrIdx="1">
    <p:extLst>
      <p:ext uri="{19B8F6BF-5375-455C-9EA6-DF929625EA0E}">
        <p15:presenceInfo xmlns:p15="http://schemas.microsoft.com/office/powerpoint/2012/main" userId="S::jrussell@results.org::2b248bfa-964e-405f-b4f5-4efe61ce48dd" providerId="AD"/>
      </p:ext>
    </p:extLst>
  </p:cmAuthor>
  <p:cmAuthor id="9" name="Sarah Leone" initials="SL" lastIdx="4" clrIdx="8">
    <p:extLst>
      <p:ext uri="{19B8F6BF-5375-455C-9EA6-DF929625EA0E}">
        <p15:presenceInfo xmlns:p15="http://schemas.microsoft.com/office/powerpoint/2012/main" userId="S::sleone@results.org::6fd6b9b4-7dd9-4ff6-962d-65e3b34e859e" providerId="AD"/>
      </p:ext>
    </p:extLst>
  </p:cmAuthor>
  <p:cmAuthor id="3" name="Alexa Angelo" initials="AA" lastIdx="1" clrIdx="2">
    <p:extLst>
      <p:ext uri="{19B8F6BF-5375-455C-9EA6-DF929625EA0E}">
        <p15:presenceInfo xmlns:p15="http://schemas.microsoft.com/office/powerpoint/2012/main" userId="S::aangelo@results.org::856f2e18-2518-4e0c-af50-d33678c50fb5" providerId="AD"/>
      </p:ext>
    </p:extLst>
  </p:cmAuthor>
  <p:cmAuthor id="10" name="Ken Patterson" initials="KP" lastIdx="1" clrIdx="9">
    <p:extLst>
      <p:ext uri="{19B8F6BF-5375-455C-9EA6-DF929625EA0E}">
        <p15:presenceInfo xmlns:p15="http://schemas.microsoft.com/office/powerpoint/2012/main" userId="S::kpatterson@results.org::88e63aaa-76ae-4019-8c1c-bcddfe995a39" providerId="AD"/>
      </p:ext>
    </p:extLst>
  </p:cmAuthor>
  <p:cmAuthor id="4" name="Jos Linn" initials="JL" lastIdx="6" clrIdx="3">
    <p:extLst>
      <p:ext uri="{19B8F6BF-5375-455C-9EA6-DF929625EA0E}">
        <p15:presenceInfo xmlns:p15="http://schemas.microsoft.com/office/powerpoint/2012/main" userId="S::jlinn@results.org::55fbf92f-147f-4c15-a351-ac42045ce5c1" providerId="AD"/>
      </p:ext>
    </p:extLst>
  </p:cmAuthor>
  <p:cmAuthor id="5" name="Dorothy Monza" initials="DM" lastIdx="4" clrIdx="4">
    <p:extLst>
      <p:ext uri="{19B8F6BF-5375-455C-9EA6-DF929625EA0E}">
        <p15:presenceInfo xmlns:p15="http://schemas.microsoft.com/office/powerpoint/2012/main" userId="S::dmonza@results.org::043ee8e1-e4ea-4588-a66a-785612e0a5e6" providerId="AD"/>
      </p:ext>
    </p:extLst>
  </p:cmAuthor>
  <p:cmAuthor id="6" name="Alicia Stromberg" initials="AS" lastIdx="2" clrIdx="5">
    <p:extLst>
      <p:ext uri="{19B8F6BF-5375-455C-9EA6-DF929625EA0E}">
        <p15:presenceInfo xmlns:p15="http://schemas.microsoft.com/office/powerpoint/2012/main" userId="S::astromberg@results.org::1c01489c-44f1-42fe-bb20-c08d6f6793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50032"/>
    <a:srgbClr val="29B5CF"/>
    <a:srgbClr val="FFB81C"/>
    <a:srgbClr val="D50035"/>
    <a:srgbClr val="ED1944"/>
    <a:srgbClr val="FBFBFB"/>
    <a:srgbClr val="E41034"/>
    <a:srgbClr val="F5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2" autoAdjust="0"/>
    <p:restoredTop sz="94811"/>
  </p:normalViewPr>
  <p:slideViewPr>
    <p:cSldViewPr snapToGrid="0">
      <p:cViewPr varScale="1">
        <p:scale>
          <a:sx n="83" d="100"/>
          <a:sy n="83" d="100"/>
        </p:scale>
        <p:origin x="388" y="5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2T19:04:07.9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17 198,'-3'5,"1"0,0 0,0 0,0 0,0 0,1 0,0 1,0-1,1 1,-1 9,2-12,-1 0,1-1,-1 1,1 0,0-1,0 1,0-1,0 1,1-1,-1 1,1-1,-1 0,1 0,0 0,0 0,0 0,0 0,0 0,1-1,-1 1,0-1,6 3,5 2,1-1,0-1,0 0,0-1,1 0,18 1,92-2,-71-3,165 4,326-8,-147-26,204-12,324 20,1 50,-264 12,1-29,419-49,-521 15,206 21,-368 7,1420-69,-1212 24,343-15,-102 52,-573 6,404 17,-328-5,694 52,-465-45,2-32,-46 1,-48-1,54-1,-115 16,177-2,-2-20,697-27,-458-3,-329 14,-328 24,357-16,-1 33,210 16,-707-19,-42-4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30807-8F53-483E-A197-58E6C39F5B15}"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B412F-BD62-4D23-A74D-7CDB5EF1780C}" type="slidenum">
              <a:rPr lang="en-US" smtClean="0"/>
              <a:t>‹#›</a:t>
            </a:fld>
            <a:endParaRPr lang="en-US"/>
          </a:p>
        </p:txBody>
      </p:sp>
    </p:spTree>
    <p:extLst>
      <p:ext uri="{BB962C8B-B14F-4D97-AF65-F5344CB8AC3E}">
        <p14:creationId xmlns:p14="http://schemas.microsoft.com/office/powerpoint/2010/main" val="740773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esults.org/event/117143/"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results.zoom.us/meeting/register/tJ0pc-2spjkiY3WkF4QbtgAWikteQvMT2A" TargetMode="External"/><Relationship Id="rId4" Type="http://schemas.openxmlformats.org/officeDocument/2006/relationships/hyperlink" Target="https://us02web.zoom.us/j/89994576857?pwd=WUwyZ0NuNUFsVnh6TDR1MXF1Zy80dz09#succes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cbpp.org/blog/inflation-report-underscores-urgency-to-extend-child-tax-credit-expansion" TargetMode="External"/><Relationship Id="rId3" Type="http://schemas.openxmlformats.org/officeDocument/2006/relationships/hyperlink" Target="https://www.cbpp.org/blog/rising-food-and-energy-prices-underscore-the-urgency-of-acting-on-the-child-tax-credit" TargetMode="External"/><Relationship Id="rId7" Type="http://schemas.openxmlformats.org/officeDocument/2006/relationships/hyperlink" Target="https://skdknick.us2.list-manage.com/track/click?u=13ebd05ffc936c0e3ce907205&amp;id=1cf1e84b37&amp;e=1039295ccd"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thehill.com/policy/finance/597621-expected-rent-spike-adds-to-record-inflation/" TargetMode="External"/><Relationship Id="rId5" Type="http://schemas.openxmlformats.org/officeDocument/2006/relationships/hyperlink" Target="https://skdknick.us2.list-manage.com/track/click?u=13ebd05ffc936c0e3ce907205&amp;id=3c5c965646&amp;e=1039295ccd" TargetMode="External"/><Relationship Id="rId10" Type="http://schemas.openxmlformats.org/officeDocument/2006/relationships/hyperlink" Target="https://humanityforward.com/2022/04/study-finds-employment-declined-for-parents-after-ending-ctc-payments/" TargetMode="External"/><Relationship Id="rId4" Type="http://schemas.openxmlformats.org/officeDocument/2006/relationships/hyperlink" Target="https://www.brookings.edu/wp-content/uploads/2022/04/Child-Tax-Credit-Report-Final_Updated.pdf" TargetMode="External"/><Relationship Id="rId9" Type="http://schemas.openxmlformats.org/officeDocument/2006/relationships/hyperlink" Target="https://www.nytimes.com/2022/05/02/opinion/child-tax-credit.html?unlocked_article_code=AAAAAAAAAAAAAAAACEIPuomT1JKd6J17Vw1cRCfTTMQmqxCdw_PIxftm3iWka3DIDm4YiOMNAo6B_EGKbqpiY9d2wz2LAdRbPbMuWLpy0upbdQRLejWfn6Glyt4DMjln7sW6RH831JbAGuo0qWG7Pme3bbslnrH64hvcb326W_eOzXYrLAo29cdhJl760WcahfuQSp4D0dZ-3fsnBJ58VG1AMHHM56-0fk04bNaWbRjc6R00X_VbWlzQn92e7LEDd2ZCGA6MDSM_sStntoQqaJ5AN73_LhUgZMP6nbwSb2RpJ46tDJU1LJPGxuCQ3axhcabq9wP4ixdzrQ&amp;smid=url-shar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1</a:t>
            </a:fld>
            <a:endParaRPr lang="en-US"/>
          </a:p>
        </p:txBody>
      </p:sp>
    </p:spTree>
    <p:extLst>
      <p:ext uri="{BB962C8B-B14F-4D97-AF65-F5344CB8AC3E}">
        <p14:creationId xmlns:p14="http://schemas.microsoft.com/office/powerpoint/2010/main" val="292513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B412F-BD62-4D23-A74D-7CDB5EF1780C}" type="slidenum">
              <a:rPr lang="en-US" smtClean="0"/>
              <a:t>12</a:t>
            </a:fld>
            <a:endParaRPr lang="en-US"/>
          </a:p>
        </p:txBody>
      </p:sp>
    </p:spTree>
    <p:extLst>
      <p:ext uri="{BB962C8B-B14F-4D97-AF65-F5344CB8AC3E}">
        <p14:creationId xmlns:p14="http://schemas.microsoft.com/office/powerpoint/2010/main" val="46534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B412F-BD62-4D23-A74D-7CDB5EF1780C}" type="slidenum">
              <a:rPr lang="en-US" smtClean="0"/>
              <a:t>14</a:t>
            </a:fld>
            <a:endParaRPr lang="en-US"/>
          </a:p>
        </p:txBody>
      </p:sp>
    </p:spTree>
    <p:extLst>
      <p:ext uri="{BB962C8B-B14F-4D97-AF65-F5344CB8AC3E}">
        <p14:creationId xmlns:p14="http://schemas.microsoft.com/office/powerpoint/2010/main" val="3283488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Chat: </a:t>
            </a:r>
            <a:r>
              <a:rPr lang="en-US" dirty="0">
                <a:hlinkClick r:id="rId3"/>
              </a:rPr>
              <a:t>https://results.org/event/117143/</a:t>
            </a:r>
            <a:endParaRPr lang="en-US" dirty="0"/>
          </a:p>
          <a:p>
            <a:r>
              <a:rPr lang="en-US" dirty="0">
                <a:hlinkClick r:id="rId4"/>
              </a:rPr>
              <a:t>https://us02web.zoom.us/j/89994576857?pwd=WUwyZ0NuNUFsVnh6TDR1MXF1Zy80dz09#success</a:t>
            </a:r>
            <a:endParaRPr lang="en-US" dirty="0"/>
          </a:p>
          <a:p>
            <a:r>
              <a:rPr lang="en-US" dirty="0">
                <a:hlinkClick r:id="rId5"/>
              </a:rPr>
              <a:t>https://results.zoom.us/meeting/register/tJ0pc-2spjkiY3WkF4QbtgAWikteQvMT2A</a:t>
            </a:r>
            <a:endParaRPr lang="en-US" dirty="0"/>
          </a:p>
        </p:txBody>
      </p:sp>
      <p:sp>
        <p:nvSpPr>
          <p:cNvPr id="4" name="Slide Number Placeholder 3"/>
          <p:cNvSpPr>
            <a:spLocks noGrp="1"/>
          </p:cNvSpPr>
          <p:nvPr>
            <p:ph type="sldNum" sz="quarter" idx="5"/>
          </p:nvPr>
        </p:nvSpPr>
        <p:spPr/>
        <p:txBody>
          <a:bodyPr/>
          <a:lstStyle/>
          <a:p>
            <a:fld id="{C5EB412F-BD62-4D23-A74D-7CDB5EF1780C}" type="slidenum">
              <a:rPr lang="en-US" smtClean="0"/>
              <a:t>23</a:t>
            </a:fld>
            <a:endParaRPr lang="en-US"/>
          </a:p>
        </p:txBody>
      </p:sp>
    </p:spTree>
    <p:extLst>
      <p:ext uri="{BB962C8B-B14F-4D97-AF65-F5344CB8AC3E}">
        <p14:creationId xmlns:p14="http://schemas.microsoft.com/office/powerpoint/2010/main" val="1662934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24</a:t>
            </a:fld>
            <a:endParaRPr lang="en-US"/>
          </a:p>
        </p:txBody>
      </p:sp>
    </p:spTree>
    <p:extLst>
      <p:ext uri="{BB962C8B-B14F-4D97-AF65-F5344CB8AC3E}">
        <p14:creationId xmlns:p14="http://schemas.microsoft.com/office/powerpoint/2010/main" val="102233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2</a:t>
            </a:fld>
            <a:endParaRPr lang="en-US"/>
          </a:p>
        </p:txBody>
      </p:sp>
    </p:spTree>
    <p:extLst>
      <p:ext uri="{BB962C8B-B14F-4D97-AF65-F5344CB8AC3E}">
        <p14:creationId xmlns:p14="http://schemas.microsoft.com/office/powerpoint/2010/main" val="306381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3</a:t>
            </a:fld>
            <a:endParaRPr lang="en-US"/>
          </a:p>
        </p:txBody>
      </p:sp>
    </p:spTree>
    <p:extLst>
      <p:ext uri="{BB962C8B-B14F-4D97-AF65-F5344CB8AC3E}">
        <p14:creationId xmlns:p14="http://schemas.microsoft.com/office/powerpoint/2010/main" val="2216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B412F-BD62-4D23-A74D-7CDB5EF1780C}" type="slidenum">
              <a:rPr lang="en-US" smtClean="0"/>
              <a:t>4</a:t>
            </a:fld>
            <a:endParaRPr lang="en-US"/>
          </a:p>
        </p:txBody>
      </p:sp>
    </p:spTree>
    <p:extLst>
      <p:ext uri="{BB962C8B-B14F-4D97-AF65-F5344CB8AC3E}">
        <p14:creationId xmlns:p14="http://schemas.microsoft.com/office/powerpoint/2010/main" val="166327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Key for conversations: make it real, share how you have used the CTC, how your family or community has been impacted, and share some of the important data on the impact of the CTC. </a:t>
            </a:r>
          </a:p>
          <a:p>
            <a:pPr>
              <a:defRPr/>
            </a:pPr>
            <a:r>
              <a:rPr lang="en-US">
                <a:ea typeface="Calibri"/>
                <a:cs typeface="Calibri"/>
              </a:rPr>
              <a:t>Talking points:</a:t>
            </a:r>
            <a:endParaRPr lang="en-US">
              <a:cs typeface="Calibri"/>
            </a:endParaRPr>
          </a:p>
          <a:p>
            <a:r>
              <a:rPr lang="en-US">
                <a:ea typeface="Calibri"/>
                <a:cs typeface="Calibri"/>
              </a:rPr>
              <a:t>1. The CTC is so effective helping families make ends meet – and we have  studies show how families use their CTC – which includes housing. </a:t>
            </a:r>
            <a:r>
              <a:rPr lang="en-US" sz="1200">
                <a:effectLst/>
                <a:latin typeface="Open Sans"/>
                <a:ea typeface="Calibri"/>
                <a:cs typeface="Open Sans"/>
              </a:rPr>
              <a:t>This </a:t>
            </a:r>
            <a:r>
              <a:rPr lang="en-US" sz="1200" i="1"/>
              <a:t>CBPP analysis of U.S. </a:t>
            </a:r>
            <a:r>
              <a:rPr lang="en-US" sz="1200" i="1">
                <a:ea typeface="+mn-lt"/>
                <a:cs typeface="+mn-lt"/>
              </a:rPr>
              <a:t>Census Bureau’s Household Pulse Survey collected between July and September 2021 </a:t>
            </a:r>
            <a:r>
              <a:rPr lang="en-US" sz="1200" i="0">
                <a:ea typeface="+mn-lt"/>
                <a:cs typeface="+mn-lt"/>
              </a:rPr>
              <a:t>focuses specifically on how lower-income families used the CTC --</a:t>
            </a:r>
            <a:r>
              <a:rPr lang="en-US">
                <a:ea typeface="Calibri"/>
                <a:cs typeface="Calibri"/>
              </a:rPr>
              <a:t> families used the CTC for </a:t>
            </a:r>
            <a:r>
              <a:rPr lang="en-US">
                <a:solidFill>
                  <a:srgbClr val="000000"/>
                </a:solidFill>
                <a:latin typeface="Open Sans"/>
                <a:ea typeface="Open Sans"/>
                <a:cs typeface="Open Sans"/>
              </a:rPr>
              <a:t>housing, food, clothing, and utilities — and education.</a:t>
            </a:r>
            <a:endParaRPr lang="en-US">
              <a:ea typeface="Calibri"/>
              <a:cs typeface="Calibri"/>
            </a:endParaRPr>
          </a:p>
          <a:p>
            <a:pPr>
              <a:defRPr/>
            </a:pPr>
            <a:r>
              <a:rPr lang="en-US">
                <a:hlinkClick r:id="rId3"/>
              </a:rPr>
              <a:t>https://www.cbpp.org/blog/rising-food-and-energy-prices-underscore-the-urgency-of-acting-on-the-child-tax-credit</a:t>
            </a:r>
            <a:r>
              <a:rPr lang="en-US"/>
              <a:t> </a:t>
            </a:r>
          </a:p>
          <a:p>
            <a:pPr marL="0" marR="0">
              <a:lnSpc>
                <a:spcPct val="115000"/>
              </a:lnSpc>
              <a:spcBef>
                <a:spcPts val="0"/>
              </a:spcBef>
              <a:spcAft>
                <a:spcPts val="600"/>
              </a:spcAft>
            </a:pPr>
            <a:r>
              <a:rPr lang="en-US" sz="1800">
                <a:solidFill>
                  <a:srgbClr val="080F0F"/>
                </a:solidFill>
                <a:effectLst/>
                <a:latin typeface="Open Sans" panose="020B0606030504020204" pitchFamily="34" charset="0"/>
                <a:ea typeface="Times New Roman" panose="02020603050405020304" pitchFamily="18" charset="0"/>
              </a:rPr>
              <a:t>Related: A </a:t>
            </a:r>
            <a:r>
              <a:rPr lang="en-US" sz="1800" u="sng">
                <a:solidFill>
                  <a:srgbClr val="D50032"/>
                </a:solidFill>
                <a:effectLst/>
                <a:latin typeface="Open Sans" panose="020B0606030504020204" pitchFamily="34" charset="0"/>
                <a:ea typeface="Times New Roman" panose="02020603050405020304" pitchFamily="18" charset="0"/>
                <a:hlinkClick r:id="rId4"/>
              </a:rPr>
              <a:t>new study from the Brookings Institution</a:t>
            </a:r>
            <a:r>
              <a:rPr lang="en-US" sz="1800">
                <a:solidFill>
                  <a:srgbClr val="080F0F"/>
                </a:solidFill>
                <a:effectLst/>
                <a:latin typeface="Open Sans" panose="020B0606030504020204" pitchFamily="34" charset="0"/>
                <a:ea typeface="Times New Roman" panose="02020603050405020304" pitchFamily="18" charset="0"/>
              </a:rPr>
              <a:t> shows that the CTC monthly payments dramatically reduced child poverty, fostered healthier eating, and allowed parents to invest in their children’s education. Also, a steady supplement to their monthly income helped families avoid high-interest payday loans for financial help. As the study confirms, families spent their CTC payments on rent, food, and clothes for their kids.</a:t>
            </a:r>
            <a:endParaRPr lang="en-US" sz="1800">
              <a:effectLst/>
              <a:latin typeface="Times New Roman" panose="02020603050405020304" pitchFamily="18" charset="0"/>
              <a:ea typeface="Times New Roman" panose="02020603050405020304" pitchFamily="18" charset="0"/>
            </a:endParaRPr>
          </a:p>
          <a:p>
            <a:pPr>
              <a:defRPr/>
            </a:pPr>
            <a:r>
              <a:rPr lang="en-US">
                <a:ea typeface="Calibri"/>
                <a:cs typeface="Calibri"/>
              </a:rPr>
              <a:t>2. At a time when federal rental assistance is not universally available to all those who need it and instead only reaches one in four eligible households, the CTC played a role for some families as another form of rental assistance – and this is a big deal to help families weather high costs due to inflation.</a:t>
            </a:r>
          </a:p>
          <a:p>
            <a:pPr marL="0" marR="0">
              <a:lnSpc>
                <a:spcPct val="115000"/>
              </a:lnSpc>
              <a:spcBef>
                <a:spcPts val="0"/>
              </a:spcBef>
              <a:spcAft>
                <a:spcPts val="600"/>
              </a:spcAft>
            </a:pPr>
            <a:r>
              <a:rPr lang="en-US" sz="180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3. This loss of monthly CTC payments and full refundability comes at the worst possible time – when families are facing higher costs from inflation. Moody’s Analytics says the average household is spending an </a:t>
            </a:r>
            <a:r>
              <a:rPr lang="en-US" sz="1800" u="sng">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hlinkClick r:id="rId5"/>
              </a:rPr>
              <a:t>extra $327 per month</a:t>
            </a:r>
            <a:r>
              <a:rPr lang="en-US" sz="180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due to inflation</a:t>
            </a:r>
            <a:r>
              <a:rPr lang="en-US" sz="18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with a </a:t>
            </a:r>
            <a:r>
              <a:rPr lang="en-US" sz="1800" u="sng">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hlinkClick r:id="rId6"/>
              </a:rPr>
              <a:t>steep rise in rents</a:t>
            </a:r>
            <a:r>
              <a:rPr lang="en-US" sz="18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fueling it.</a:t>
            </a:r>
            <a:r>
              <a:rPr lang="en-US" sz="180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The 2021 CTC monthly payments averaged $444 per month per household</a:t>
            </a:r>
            <a:r>
              <a:rPr lang="en-US" sz="18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math is simple; if you want to help families with higher costs, extend the CTC. </a:t>
            </a:r>
            <a:r>
              <a:rPr lang="en-US" sz="180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a:solidFill>
                  <a:srgbClr val="000000"/>
                </a:solidFill>
                <a:effectLst/>
                <a:latin typeface="Open Sans" panose="020B0606030504020204" pitchFamily="34" charset="0"/>
                <a:ea typeface="Times New Roman" panose="02020603050405020304" pitchFamily="18" charset="0"/>
              </a:rPr>
              <a:t>4. Meanwhile it is important to note that the CTC does not cause inflation – and is a key tool for families feeling the pressure of rising costs</a:t>
            </a:r>
            <a:r>
              <a:rPr lang="en-US" sz="1800" b="1">
                <a:solidFill>
                  <a:srgbClr val="000000"/>
                </a:solidFill>
                <a:effectLst/>
                <a:latin typeface="Open Sans" panose="020B0606030504020204" pitchFamily="34" charset="0"/>
                <a:ea typeface="Times New Roman" panose="02020603050405020304" pitchFamily="18" charset="0"/>
              </a:rPr>
              <a:t>. </a:t>
            </a:r>
            <a:r>
              <a:rPr lang="en-US" sz="1800">
                <a:solidFill>
                  <a:srgbClr val="000000"/>
                </a:solidFill>
                <a:effectLst/>
                <a:latin typeface="Open Sans" panose="020B0606030504020204" pitchFamily="34" charset="0"/>
                <a:ea typeface="Times New Roman" panose="02020603050405020304" pitchFamily="18" charset="0"/>
              </a:rPr>
              <a:t>In April,</a:t>
            </a:r>
            <a:r>
              <a:rPr lang="en-US" sz="1800" b="1">
                <a:solidFill>
                  <a:srgbClr val="000000"/>
                </a:solidFill>
                <a:effectLst/>
                <a:latin typeface="Open Sans" panose="020B0606030504020204" pitchFamily="34" charset="0"/>
                <a:ea typeface="Times New Roman" panose="02020603050405020304" pitchFamily="18" charset="0"/>
              </a:rPr>
              <a:t> </a:t>
            </a:r>
            <a:r>
              <a:rPr lang="en-US" sz="1800">
                <a:solidFill>
                  <a:srgbClr val="080F0F"/>
                </a:solidFill>
                <a:effectLst/>
                <a:latin typeface="Open Sans" panose="020B0606030504020204" pitchFamily="34" charset="0"/>
                <a:ea typeface="Times New Roman" panose="02020603050405020304" pitchFamily="18" charset="0"/>
              </a:rPr>
              <a:t>more than </a:t>
            </a:r>
            <a:r>
              <a:rPr lang="en-US" sz="1800" u="sng">
                <a:solidFill>
                  <a:srgbClr val="D50032"/>
                </a:solidFill>
                <a:effectLst/>
                <a:latin typeface="Open Sans" panose="020B0606030504020204" pitchFamily="34" charset="0"/>
                <a:ea typeface="Times New Roman" panose="02020603050405020304" pitchFamily="18" charset="0"/>
                <a:hlinkClick r:id="rId7"/>
              </a:rPr>
              <a:t>130 economists wrote</a:t>
            </a:r>
            <a:r>
              <a:rPr lang="en-US" sz="1800">
                <a:solidFill>
                  <a:srgbClr val="080F0F"/>
                </a:solidFill>
                <a:effectLst/>
                <a:latin typeface="Open Sans" panose="020B0606030504020204" pitchFamily="34" charset="0"/>
                <a:ea typeface="Times New Roman" panose="02020603050405020304" pitchFamily="18" charset="0"/>
              </a:rPr>
              <a:t> that, “the expanded Child Tax Credit is one of the easiest, most effective, and direct tools currently at our disposal to help families deal with the impact of inflation on family budgets.” </a:t>
            </a:r>
            <a:r>
              <a:rPr lang="en-US" sz="1800">
                <a:solidFill>
                  <a:srgbClr val="000000"/>
                </a:solidFill>
                <a:effectLst/>
                <a:latin typeface="Open Sans" panose="020B0606030504020204" pitchFamily="34" charset="0"/>
                <a:ea typeface="Times New Roman" panose="02020603050405020304" pitchFamily="18" charset="0"/>
              </a:rPr>
              <a:t>There is no evidence that the increased CTC in 2021 contributed to rising costs. </a:t>
            </a:r>
            <a:r>
              <a:rPr lang="en-US" sz="1800" u="sng">
                <a:solidFill>
                  <a:srgbClr val="000000"/>
                </a:solidFill>
                <a:effectLst/>
                <a:latin typeface="Open Sans" panose="020B0606030504020204" pitchFamily="34" charset="0"/>
                <a:ea typeface="Times New Roman" panose="02020603050405020304" pitchFamily="18" charset="0"/>
                <a:hlinkClick r:id="rId8"/>
              </a:rPr>
              <a:t>As noted by CBPP</a:t>
            </a:r>
            <a:r>
              <a:rPr lang="en-US" sz="1800">
                <a:solidFill>
                  <a:srgbClr val="000000"/>
                </a:solidFill>
                <a:effectLst/>
                <a:latin typeface="Open Sans" panose="020B0606030504020204" pitchFamily="34" charset="0"/>
                <a:ea typeface="Times New Roman" panose="02020603050405020304" pitchFamily="18" charset="0"/>
              </a:rPr>
              <a:t>, the expanded CTC would contribute “little or no inflationary pressure”, and two former Treasury Secretaries made a similar point in a </a:t>
            </a:r>
            <a:r>
              <a:rPr lang="en-US" sz="1800" u="sng">
                <a:solidFill>
                  <a:srgbClr val="000000"/>
                </a:solidFill>
                <a:effectLst/>
                <a:latin typeface="Open Sans" panose="020B0606030504020204" pitchFamily="34" charset="0"/>
                <a:ea typeface="Times New Roman" panose="02020603050405020304" pitchFamily="18" charset="0"/>
                <a:hlinkClick r:id="rId9"/>
              </a:rPr>
              <a:t>May 2 </a:t>
            </a:r>
            <a:r>
              <a:rPr lang="en-US" sz="1800" i="1" u="sng">
                <a:solidFill>
                  <a:srgbClr val="000000"/>
                </a:solidFill>
                <a:effectLst/>
                <a:latin typeface="Open Sans" panose="020B0606030504020204" pitchFamily="34" charset="0"/>
                <a:ea typeface="Times New Roman" panose="02020603050405020304" pitchFamily="18" charset="0"/>
                <a:hlinkClick r:id="rId9"/>
              </a:rPr>
              <a:t>New York </a:t>
            </a:r>
            <a:r>
              <a:rPr lang="en-US" sz="1800" u="sng">
                <a:solidFill>
                  <a:srgbClr val="000000"/>
                </a:solidFill>
                <a:effectLst/>
                <a:latin typeface="Times New Roman" panose="02020603050405020304" pitchFamily="18" charset="0"/>
                <a:ea typeface="Times New Roman" panose="02020603050405020304" pitchFamily="18" charset="0"/>
                <a:hlinkClick r:id="rId9"/>
              </a:rPr>
              <a:t>Times</a:t>
            </a:r>
            <a:r>
              <a:rPr lang="en-US" sz="1800" u="sng">
                <a:solidFill>
                  <a:srgbClr val="000000"/>
                </a:solidFill>
                <a:effectLst/>
                <a:latin typeface="Open Sans" panose="020B0606030504020204" pitchFamily="34" charset="0"/>
                <a:ea typeface="Times New Roman" panose="02020603050405020304" pitchFamily="18" charset="0"/>
                <a:hlinkClick r:id="rId9"/>
              </a:rPr>
              <a:t> op-ed</a:t>
            </a:r>
            <a:r>
              <a:rPr lang="en-US" sz="1800">
                <a:solidFill>
                  <a:srgbClr val="000000"/>
                </a:solidFill>
                <a:effectLst/>
                <a:latin typeface="Open Sans" panose="020B0606030504020204" pitchFamily="34" charset="0"/>
                <a:ea typeface="Times New Roman" panose="02020603050405020304" pitchFamily="18" charset="0"/>
              </a:rPr>
              <a:t>. </a:t>
            </a:r>
            <a:r>
              <a:rPr lang="en-US" sz="1800">
                <a:solidFill>
                  <a:srgbClr val="080F0F"/>
                </a:solidFill>
                <a:effectLst/>
                <a:latin typeface="Open Sans" panose="020B0606030504020204" pitchFamily="34" charset="0"/>
                <a:ea typeface="Times New Roman" panose="02020603050405020304" pitchFamily="18" charset="0"/>
              </a:rPr>
              <a:t>When a politician says that inflation is hurting families, the response should be, “Then why haven’t you extended the Child Tax Credit payments?”</a:t>
            </a:r>
            <a:endParaRPr lang="en-US" sz="1800">
              <a:effectLst/>
              <a:latin typeface="Times New Roman" panose="02020603050405020304" pitchFamily="18" charset="0"/>
              <a:ea typeface="Times New Roman" panose="02020603050405020304" pitchFamily="18" charset="0"/>
            </a:endParaRPr>
          </a:p>
          <a:p>
            <a:pPr marL="0" marR="0" algn="l">
              <a:lnSpc>
                <a:spcPct val="115000"/>
              </a:lnSpc>
              <a:spcBef>
                <a:spcPts val="0"/>
              </a:spcBef>
              <a:spcAft>
                <a:spcPts val="600"/>
              </a:spcAft>
            </a:pPr>
            <a:r>
              <a:rPr lang="en-US" sz="1200">
                <a:solidFill>
                  <a:srgbClr val="080F0F"/>
                </a:solidFill>
                <a:effectLst/>
                <a:latin typeface="Open Sans" panose="020B0606030504020204" pitchFamily="34" charset="0"/>
                <a:ea typeface="Times New Roman" panose="02020603050405020304" pitchFamily="18" charset="0"/>
              </a:rPr>
              <a:t>5. Finally, we know that many of you have heard from policymakers that they would like an earnings requirement linked to the CTC. We urge you to share why you think investing in dramatic reductions in child poverty should be the goal, and that you are focused on reducing hardship for children regardless of their parents’ work history. You could share that </a:t>
            </a:r>
            <a:r>
              <a:rPr lang="en-US" sz="1200" u="sng">
                <a:solidFill>
                  <a:srgbClr val="D50032"/>
                </a:solidFill>
                <a:effectLst/>
                <a:latin typeface="Open Sans" panose="020B0606030504020204" pitchFamily="34" charset="0"/>
                <a:ea typeface="Times New Roman" panose="02020603050405020304" pitchFamily="18" charset="0"/>
                <a:hlinkClick r:id="rId10"/>
              </a:rPr>
              <a:t>1.4 million CTC households</a:t>
            </a:r>
            <a:r>
              <a:rPr lang="en-US" sz="1200">
                <a:solidFill>
                  <a:srgbClr val="080F0F"/>
                </a:solidFill>
                <a:effectLst/>
                <a:latin typeface="Open Sans" panose="020B0606030504020204" pitchFamily="34" charset="0"/>
                <a:ea typeface="Times New Roman" panose="02020603050405020304" pitchFamily="18" charset="0"/>
              </a:rPr>
              <a:t> have left their jobs since the payments stopped, primarily because they can no longer afford childcare. Now, as inflation bears down, families are facing greater obstacles to making ends meet.</a:t>
            </a:r>
            <a:endParaRPr lang="en-US" sz="1200">
              <a:effectLst/>
              <a:latin typeface="Times New Roman" panose="02020603050405020304" pitchFamily="18" charset="0"/>
              <a:ea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Open Sans" panose="020B0606030504020204" pitchFamily="34" charset="0"/>
                <a:ea typeface="Open Sans" panose="020B0606030504020204" pitchFamily="34" charset="0"/>
                <a:cs typeface="Calibri"/>
              </a:rPr>
              <a:t>INTERACTIVE: what is something you’ve shared about why you think the CTC is important in your media, outreach, or advocacy meetings? Or, what is something you plan to emphasize in your Advocacy Month meetings? </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7</a:t>
            </a:fld>
            <a:endParaRPr lang="en-US"/>
          </a:p>
        </p:txBody>
      </p:sp>
    </p:spTree>
    <p:extLst>
      <p:ext uri="{BB962C8B-B14F-4D97-AF65-F5344CB8AC3E}">
        <p14:creationId xmlns:p14="http://schemas.microsoft.com/office/powerpoint/2010/main" val="214240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B412F-BD62-4D23-A74D-7CDB5EF1780C}" type="slidenum">
              <a:rPr lang="en-US" smtClean="0"/>
              <a:t>8</a:t>
            </a:fld>
            <a:endParaRPr lang="en-US"/>
          </a:p>
        </p:txBody>
      </p:sp>
    </p:spTree>
    <p:extLst>
      <p:ext uri="{BB962C8B-B14F-4D97-AF65-F5344CB8AC3E}">
        <p14:creationId xmlns:p14="http://schemas.microsoft.com/office/powerpoint/2010/main" val="974085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46ad7614f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46ad7614f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7" name="Google Shape;527;g146ad7614fe_0_8:notes"/>
          <p:cNvSpPr txBox="1">
            <a:spLocks noGrp="1"/>
          </p:cNvSpPr>
          <p:nvPr>
            <p:ph type="sldNum" idx="12"/>
          </p:nvPr>
        </p:nvSpPr>
        <p:spPr>
          <a:xfrm>
            <a:off x="3884613" y="8685213"/>
            <a:ext cx="2971800" cy="4572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9</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46ad7614f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46ad7614f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46ad7614f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46ad7614f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g146ad7614fe_0_15:notes"/>
          <p:cNvSpPr txBox="1">
            <a:spLocks noGrp="1"/>
          </p:cNvSpPr>
          <p:nvPr>
            <p:ph type="sldNum" idx="12"/>
          </p:nvPr>
        </p:nvSpPr>
        <p:spPr>
          <a:xfrm>
            <a:off x="3884613" y="8685213"/>
            <a:ext cx="2971800" cy="4572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11</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10/13/2022</a:t>
            </a:fld>
            <a:endParaRPr lang="en-US"/>
          </a:p>
        </p:txBody>
      </p:sp>
      <p:sp>
        <p:nvSpPr>
          <p:cNvPr id="7" name="Slide Number Placeholder 6"/>
          <p:cNvSpPr>
            <a:spLocks noGrp="1"/>
          </p:cNvSpPr>
          <p:nvPr>
            <p:ph type="sldNum" sz="quarter" idx="12"/>
          </p:nvPr>
        </p:nvSpPr>
        <p:spPr>
          <a:xfrm>
            <a:off x="0" y="2092"/>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10/13/2022</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6D41B-F5D9-44D5-9B27-26CBAACACAE0}" type="datetime1">
              <a:rPr lang="en-US" smtClean="0"/>
              <a:t>10/13/2022</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7FC47-9AEE-4F6E-B06C-E4CFEAF93761}" type="datetime1">
              <a:rPr lang="en-US" smtClean="0"/>
              <a:t>10/13/2022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ue/Gray 1 Content + Right Photo">
  <p:cSld name="Blue/Gray 1 Content + Right Photo">
    <p:bg>
      <p:bgPr>
        <a:solidFill>
          <a:srgbClr val="E7E7E5"/>
        </a:solidFill>
        <a:effectLst/>
      </p:bgPr>
    </p:bg>
    <p:spTree>
      <p:nvGrpSpPr>
        <p:cNvPr id="1" name="Shape 92"/>
        <p:cNvGrpSpPr/>
        <p:nvPr/>
      </p:nvGrpSpPr>
      <p:grpSpPr>
        <a:xfrm>
          <a:off x="0" y="0"/>
          <a:ext cx="0" cy="0"/>
          <a:chOff x="0" y="0"/>
          <a:chExt cx="0" cy="0"/>
        </a:xfrm>
      </p:grpSpPr>
      <p:sp>
        <p:nvSpPr>
          <p:cNvPr id="93" name="Google Shape;93;p19"/>
          <p:cNvSpPr>
            <a:spLocks noGrp="1"/>
          </p:cNvSpPr>
          <p:nvPr>
            <p:ph type="pic" idx="2"/>
          </p:nvPr>
        </p:nvSpPr>
        <p:spPr>
          <a:xfrm>
            <a:off x="4572000" y="114300"/>
            <a:ext cx="4419600" cy="4914900"/>
          </a:xfrm>
          <a:prstGeom prst="rect">
            <a:avLst/>
          </a:prstGeom>
          <a:solidFill>
            <a:srgbClr val="FFFFFF"/>
          </a:solidFill>
          <a:ln>
            <a:noFill/>
          </a:ln>
        </p:spPr>
        <p:txBody>
          <a:bodyPr spcFirstLastPara="1" wrap="square" lIns="91425" tIns="45700" rIns="91425" bIns="45700" anchor="t" anchorCtr="0">
            <a:no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Arial"/>
                <a:ea typeface="Arial"/>
                <a:cs typeface="Arial"/>
                <a:sym typeface="Arial"/>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 name="Google Shape;94;p19"/>
          <p:cNvSpPr txBox="1">
            <a:spLocks noGrp="1"/>
          </p:cNvSpPr>
          <p:nvPr>
            <p:ph type="dt" idx="10"/>
          </p:nvPr>
        </p:nvSpPr>
        <p:spPr>
          <a:xfrm>
            <a:off x="152400" y="4890700"/>
            <a:ext cx="2133600" cy="138600"/>
          </a:xfrm>
          <a:prstGeom prst="rect">
            <a:avLst/>
          </a:prstGeom>
          <a:noFill/>
          <a:ln>
            <a:noFill/>
          </a:ln>
        </p:spPr>
        <p:txBody>
          <a:bodyPr spcFirstLastPara="1" wrap="square" lIns="91425" tIns="45700" rIns="91425" bIns="45700" anchor="ctr" anchorCtr="0">
            <a:spAutoFit/>
          </a:bodyPr>
          <a:lstStyle>
            <a:lvl1pPr lvl="0" algn="l" rtl="0">
              <a:lnSpc>
                <a:spcPct val="100000"/>
              </a:lnSpc>
              <a:spcBef>
                <a:spcPts val="0"/>
              </a:spcBef>
              <a:spcAft>
                <a:spcPts val="0"/>
              </a:spcAft>
              <a:buSzPts val="1400"/>
              <a:buNone/>
              <a:defRPr sz="600" b="0" i="0">
                <a:solidFill>
                  <a:srgbClr val="6C6463"/>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858000" y="4890700"/>
            <a:ext cx="2133600" cy="184800"/>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9"/>
          <p:cNvSpPr txBox="1">
            <a:spLocks noGrp="1"/>
          </p:cNvSpPr>
          <p:nvPr>
            <p:ph type="body" idx="1"/>
          </p:nvPr>
        </p:nvSpPr>
        <p:spPr>
          <a:xfrm>
            <a:off x="685800" y="1543050"/>
            <a:ext cx="3657600" cy="3086100"/>
          </a:xfrm>
          <a:prstGeom prst="rect">
            <a:avLst/>
          </a:prstGeom>
          <a:noFill/>
          <a:ln>
            <a:noFill/>
          </a:ln>
        </p:spPr>
        <p:txBody>
          <a:bodyPr spcFirstLastPara="1" wrap="square" lIns="91425" tIns="45700" rIns="91425" bIns="45700" anchor="t" anchorCtr="0">
            <a:normAutofit/>
          </a:bodyPr>
          <a:lstStyle>
            <a:lvl1pPr marL="457200" lvl="0" indent="-355600" algn="l" rtl="0">
              <a:lnSpc>
                <a:spcPct val="100000"/>
              </a:lnSpc>
              <a:spcBef>
                <a:spcPts val="0"/>
              </a:spcBef>
              <a:spcAft>
                <a:spcPts val="0"/>
              </a:spcAft>
              <a:buClr>
                <a:srgbClr val="6C6463"/>
              </a:buClr>
              <a:buSzPts val="2000"/>
              <a:buChar char="•"/>
              <a:defRPr sz="2000">
                <a:solidFill>
                  <a:srgbClr val="6C6463"/>
                </a:solidFill>
              </a:defRPr>
            </a:lvl1pPr>
            <a:lvl2pPr marL="914400" lvl="1" indent="-342900" algn="l" rtl="0">
              <a:lnSpc>
                <a:spcPct val="100000"/>
              </a:lnSpc>
              <a:spcBef>
                <a:spcPts val="1200"/>
              </a:spcBef>
              <a:spcAft>
                <a:spcPts val="0"/>
              </a:spcAft>
              <a:buClr>
                <a:srgbClr val="6C6463"/>
              </a:buClr>
              <a:buSzPts val="1800"/>
              <a:buChar char="–"/>
              <a:defRPr sz="1800">
                <a:solidFill>
                  <a:srgbClr val="6C6463"/>
                </a:solidFill>
              </a:defRPr>
            </a:lvl2pPr>
            <a:lvl3pPr marL="1371600" lvl="2" indent="-330200" algn="l" rtl="0">
              <a:lnSpc>
                <a:spcPct val="100000"/>
              </a:lnSpc>
              <a:spcBef>
                <a:spcPts val="1200"/>
              </a:spcBef>
              <a:spcAft>
                <a:spcPts val="0"/>
              </a:spcAft>
              <a:buClr>
                <a:srgbClr val="6C6463"/>
              </a:buClr>
              <a:buSzPts val="1600"/>
              <a:buChar char="•"/>
              <a:defRPr sz="1600">
                <a:solidFill>
                  <a:srgbClr val="6C6463"/>
                </a:solidFill>
              </a:defRPr>
            </a:lvl3pPr>
            <a:lvl4pPr marL="1828800" lvl="3" indent="-317500" algn="l" rtl="0">
              <a:lnSpc>
                <a:spcPct val="100000"/>
              </a:lnSpc>
              <a:spcBef>
                <a:spcPts val="280"/>
              </a:spcBef>
              <a:spcAft>
                <a:spcPts val="0"/>
              </a:spcAft>
              <a:buClr>
                <a:srgbClr val="6C6463"/>
              </a:buClr>
              <a:buSzPts val="1400"/>
              <a:buChar char="–"/>
              <a:defRPr sz="1400">
                <a:solidFill>
                  <a:srgbClr val="6C6463"/>
                </a:solidFill>
              </a:defRPr>
            </a:lvl4pPr>
            <a:lvl5pPr marL="2286000" lvl="4" indent="-317500" algn="l" rtl="0">
              <a:lnSpc>
                <a:spcPct val="100000"/>
              </a:lnSpc>
              <a:spcBef>
                <a:spcPts val="280"/>
              </a:spcBef>
              <a:spcAft>
                <a:spcPts val="0"/>
              </a:spcAft>
              <a:buClr>
                <a:srgbClr val="FFFFFF"/>
              </a:buClr>
              <a:buSzPts val="1400"/>
              <a:buChar char="»"/>
              <a:defRPr>
                <a:solidFill>
                  <a:srgbClr val="FFFFFF"/>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7" name="Google Shape;97;p19"/>
          <p:cNvSpPr txBox="1">
            <a:spLocks noGrp="1"/>
          </p:cNvSpPr>
          <p:nvPr>
            <p:ph type="title"/>
          </p:nvPr>
        </p:nvSpPr>
        <p:spPr>
          <a:xfrm>
            <a:off x="685800" y="306153"/>
            <a:ext cx="3657300" cy="1042500"/>
          </a:xfrm>
          <a:prstGeom prst="rect">
            <a:avLst/>
          </a:prstGeom>
          <a:noFill/>
          <a:ln>
            <a:noFill/>
          </a:ln>
        </p:spPr>
        <p:txBody>
          <a:bodyPr spcFirstLastPara="1" wrap="square" lIns="91425" tIns="45700" rIns="91425" bIns="45700" anchor="b" anchorCtr="0">
            <a:spAutoFit/>
          </a:bodyPr>
          <a:lstStyle>
            <a:lvl1pPr lvl="0" algn="l" rtl="0">
              <a:lnSpc>
                <a:spcPct val="100000"/>
              </a:lnSpc>
              <a:spcBef>
                <a:spcPts val="0"/>
              </a:spcBef>
              <a:spcAft>
                <a:spcPts val="0"/>
              </a:spcAft>
              <a:buClr>
                <a:srgbClr val="0067B9"/>
              </a:buClr>
              <a:buSzPts val="2800"/>
              <a:buFont typeface="Arial"/>
              <a:buNone/>
              <a:defRPr>
                <a:solidFill>
                  <a:srgbClr val="0067B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p19"/>
          <p:cNvSpPr txBox="1">
            <a:spLocks noGrp="1"/>
          </p:cNvSpPr>
          <p:nvPr>
            <p:ph type="body" idx="3"/>
          </p:nvPr>
        </p:nvSpPr>
        <p:spPr>
          <a:xfrm rot="-5400000">
            <a:off x="7870634" y="1050599"/>
            <a:ext cx="2057400" cy="184800"/>
          </a:xfrm>
          <a:prstGeom prst="rect">
            <a:avLst/>
          </a:prstGeom>
          <a:noFill/>
          <a:ln>
            <a:noFill/>
          </a:ln>
        </p:spPr>
        <p:txBody>
          <a:bodyPr spcFirstLastPara="1" wrap="square" lIns="91425" tIns="45700" rIns="91425" bIns="45700" anchor="t" anchorCtr="0">
            <a:spAutoFit/>
          </a:bodyPr>
          <a:lstStyle>
            <a:lvl1pPr marL="457200" lvl="0" indent="-228600" algn="r" rtl="0">
              <a:lnSpc>
                <a:spcPct val="100000"/>
              </a:lnSpc>
              <a:spcBef>
                <a:spcPts val="0"/>
              </a:spcBef>
              <a:spcAft>
                <a:spcPts val="0"/>
              </a:spcAft>
              <a:buClr>
                <a:srgbClr val="FFFFFF"/>
              </a:buClr>
              <a:buSzPts val="600"/>
              <a:buNone/>
              <a:defRPr sz="600">
                <a:solidFill>
                  <a:srgbClr val="FFFFFF"/>
                </a:solidFill>
              </a:defRPr>
            </a:lvl1pPr>
            <a:lvl2pPr marL="914400" lvl="1" indent="-228600" algn="l" rtl="0">
              <a:lnSpc>
                <a:spcPct val="100000"/>
              </a:lnSpc>
              <a:spcBef>
                <a:spcPts val="1200"/>
              </a:spcBef>
              <a:spcAft>
                <a:spcPts val="0"/>
              </a:spcAft>
              <a:buClr>
                <a:schemeClr val="lt1"/>
              </a:buClr>
              <a:buSzPts val="1800"/>
              <a:buNone/>
              <a:defRPr sz="1800">
                <a:solidFill>
                  <a:schemeClr val="lt1"/>
                </a:solidFill>
              </a:defRPr>
            </a:lvl2pPr>
            <a:lvl3pPr marL="1371600" lvl="2" indent="-228600" algn="l" rtl="0">
              <a:lnSpc>
                <a:spcPct val="100000"/>
              </a:lnSpc>
              <a:spcBef>
                <a:spcPts val="1200"/>
              </a:spcBef>
              <a:spcAft>
                <a:spcPts val="0"/>
              </a:spcAft>
              <a:buClr>
                <a:schemeClr val="lt1"/>
              </a:buClr>
              <a:buSzPts val="1600"/>
              <a:buNone/>
              <a:defRPr sz="1600">
                <a:solidFill>
                  <a:schemeClr val="lt1"/>
                </a:solidFill>
              </a:defRPr>
            </a:lvl3pPr>
            <a:lvl4pPr marL="1828800" lvl="3" indent="-228600" algn="l" rtl="0">
              <a:lnSpc>
                <a:spcPct val="100000"/>
              </a:lnSpc>
              <a:spcBef>
                <a:spcPts val="280"/>
              </a:spcBef>
              <a:spcAft>
                <a:spcPts val="0"/>
              </a:spcAft>
              <a:buClr>
                <a:schemeClr val="lt1"/>
              </a:buClr>
              <a:buSzPts val="1400"/>
              <a:buNone/>
              <a:defRPr sz="1400">
                <a:solidFill>
                  <a:schemeClr val="lt1"/>
                </a:solidFill>
              </a:defRPr>
            </a:lvl4pPr>
            <a:lvl5pPr marL="2286000" lvl="4" indent="-228600" algn="l" rtl="0">
              <a:lnSpc>
                <a:spcPct val="100000"/>
              </a:lnSpc>
              <a:spcBef>
                <a:spcPts val="240"/>
              </a:spcBef>
              <a:spcAft>
                <a:spcPts val="0"/>
              </a:spcAft>
              <a:buClr>
                <a:schemeClr val="lt1"/>
              </a:buClr>
              <a:buSzPts val="1200"/>
              <a:buNone/>
              <a:defRPr sz="1200">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4018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d/Gray 1 Content">
  <p:cSld name="Red/Gray 1 Content">
    <p:bg>
      <p:bgPr>
        <a:solidFill>
          <a:srgbClr val="E7E7E5"/>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body" idx="1"/>
          </p:nvPr>
        </p:nvSpPr>
        <p:spPr>
          <a:xfrm>
            <a:off x="685800" y="1200150"/>
            <a:ext cx="7772400" cy="34290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rgbClr val="635C5B"/>
              </a:buClr>
              <a:buSzPts val="1800"/>
              <a:buChar char="•"/>
              <a:defRPr/>
            </a:lvl1pPr>
            <a:lvl2pPr marL="914400" lvl="1" indent="-342900" algn="l" rtl="0">
              <a:lnSpc>
                <a:spcPct val="100000"/>
              </a:lnSpc>
              <a:spcBef>
                <a:spcPts val="1200"/>
              </a:spcBef>
              <a:spcAft>
                <a:spcPts val="0"/>
              </a:spcAft>
              <a:buClr>
                <a:srgbClr val="635C5B"/>
              </a:buClr>
              <a:buSzPts val="1800"/>
              <a:buChar char="–"/>
              <a:defRPr/>
            </a:lvl2pPr>
            <a:lvl3pPr marL="1371600" lvl="2" indent="-342900" algn="l" rtl="0">
              <a:lnSpc>
                <a:spcPct val="100000"/>
              </a:lnSpc>
              <a:spcBef>
                <a:spcPts val="1200"/>
              </a:spcBef>
              <a:spcAft>
                <a:spcPts val="0"/>
              </a:spcAft>
              <a:buClr>
                <a:srgbClr val="6C6463"/>
              </a:buClr>
              <a:buSzPts val="1800"/>
              <a:buChar char="•"/>
              <a:defRPr/>
            </a:lvl3pPr>
            <a:lvl4pPr marL="1828800" lvl="3" indent="-342900" algn="l" rtl="0">
              <a:lnSpc>
                <a:spcPct val="100000"/>
              </a:lnSpc>
              <a:spcBef>
                <a:spcPts val="360"/>
              </a:spcBef>
              <a:spcAft>
                <a:spcPts val="0"/>
              </a:spcAft>
              <a:buClr>
                <a:srgbClr val="6C6463"/>
              </a:buClr>
              <a:buSzPts val="1800"/>
              <a:buChar char="–"/>
              <a:defRPr/>
            </a:lvl4pPr>
            <a:lvl5pPr marL="2286000" lvl="4" indent="-342900" algn="l" rtl="0">
              <a:lnSpc>
                <a:spcPct val="100000"/>
              </a:lnSpc>
              <a:spcBef>
                <a:spcPts val="360"/>
              </a:spcBef>
              <a:spcAft>
                <a:spcPts val="0"/>
              </a:spcAft>
              <a:buClr>
                <a:srgbClr val="6C6463"/>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7" name="Google Shape;67;p15"/>
          <p:cNvSpPr txBox="1">
            <a:spLocks noGrp="1"/>
          </p:cNvSpPr>
          <p:nvPr>
            <p:ph type="dt" idx="10"/>
          </p:nvPr>
        </p:nvSpPr>
        <p:spPr>
          <a:xfrm>
            <a:off x="152400" y="4890700"/>
            <a:ext cx="2133600" cy="138600"/>
          </a:xfrm>
          <a:prstGeom prst="rect">
            <a:avLst/>
          </a:prstGeom>
          <a:noFill/>
          <a:ln>
            <a:noFill/>
          </a:ln>
        </p:spPr>
        <p:txBody>
          <a:bodyPr spcFirstLastPara="1" wrap="square" lIns="91425" tIns="45700" rIns="91425" bIns="45700" anchor="ctr" anchorCtr="0">
            <a:spAutoFit/>
          </a:bodyPr>
          <a:lstStyle>
            <a:lvl1pPr lvl="0" algn="l" rtl="0">
              <a:lnSpc>
                <a:spcPct val="100000"/>
              </a:lnSpc>
              <a:spcBef>
                <a:spcPts val="0"/>
              </a:spcBef>
              <a:spcAft>
                <a:spcPts val="0"/>
              </a:spcAft>
              <a:buSzPts val="1400"/>
              <a:buNone/>
              <a:defRPr sz="600" b="0" i="0">
                <a:solidFill>
                  <a:srgbClr val="6C6463"/>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5"/>
          <p:cNvSpPr txBox="1">
            <a:spLocks noGrp="1"/>
          </p:cNvSpPr>
          <p:nvPr>
            <p:ph type="ftr" idx="11"/>
          </p:nvPr>
        </p:nvSpPr>
        <p:spPr>
          <a:xfrm>
            <a:off x="3124200" y="4890700"/>
            <a:ext cx="2895600" cy="138600"/>
          </a:xfrm>
          <a:prstGeom prst="rect">
            <a:avLst/>
          </a:prstGeom>
          <a:noFill/>
          <a:ln>
            <a:noFill/>
          </a:ln>
        </p:spPr>
        <p:txBody>
          <a:bodyPr spcFirstLastPara="1" wrap="square" lIns="91425" tIns="45700" rIns="91425" bIns="45700" anchor="ctr" anchorCtr="0">
            <a:spAutoFit/>
          </a:bodyPr>
          <a:lstStyle>
            <a:lvl1pPr lvl="0" algn="ctr" rtl="0">
              <a:lnSpc>
                <a:spcPct val="100000"/>
              </a:lnSpc>
              <a:spcBef>
                <a:spcPts val="0"/>
              </a:spcBef>
              <a:spcAft>
                <a:spcPts val="0"/>
              </a:spcAft>
              <a:buSzPts val="1400"/>
              <a:buNone/>
              <a:defRPr sz="600" b="0" i="0">
                <a:solidFill>
                  <a:srgbClr val="6C6463"/>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15"/>
          <p:cNvSpPr txBox="1">
            <a:spLocks noGrp="1"/>
          </p:cNvSpPr>
          <p:nvPr>
            <p:ph type="sldNum" idx="12"/>
          </p:nvPr>
        </p:nvSpPr>
        <p:spPr>
          <a:xfrm>
            <a:off x="6858000" y="4890700"/>
            <a:ext cx="2133600" cy="184800"/>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15"/>
          <p:cNvSpPr txBox="1">
            <a:spLocks noGrp="1"/>
          </p:cNvSpPr>
          <p:nvPr>
            <p:ph type="title"/>
          </p:nvPr>
        </p:nvSpPr>
        <p:spPr>
          <a:xfrm>
            <a:off x="686104" y="342900"/>
            <a:ext cx="7772400" cy="685800"/>
          </a:xfrm>
          <a:prstGeom prst="rect">
            <a:avLst/>
          </a:prstGeom>
          <a:noFill/>
          <a:ln>
            <a:noFill/>
          </a:ln>
        </p:spPr>
        <p:txBody>
          <a:bodyPr spcFirstLastPara="1" wrap="square" lIns="91425" tIns="45700" rIns="91425" bIns="45700" anchor="b" anchorCtr="0">
            <a:spAutoFit/>
          </a:bodyPr>
          <a:lstStyle>
            <a:lvl1pPr lvl="0" algn="l" rtl="0">
              <a:lnSpc>
                <a:spcPct val="100000"/>
              </a:lnSpc>
              <a:spcBef>
                <a:spcPts val="0"/>
              </a:spcBef>
              <a:spcAft>
                <a:spcPts val="0"/>
              </a:spcAft>
              <a:buClr>
                <a:srgbClr val="BA0C2F"/>
              </a:buClr>
              <a:buSzPts val="2800"/>
              <a:buFont typeface="Arial"/>
              <a:buNone/>
              <a:defRPr>
                <a:solidFill>
                  <a:srgbClr val="BA0C2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47657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a:solidFill>
                  <a:schemeClr val="bg1"/>
                </a:solidFill>
              </a:rPr>
              <a:t>/</a:t>
            </a:r>
            <a:r>
              <a:rPr lang="en-US" b="1" baseline="0">
                <a:solidFill>
                  <a:schemeClr val="bg1"/>
                </a:solidFill>
              </a:rPr>
              <a:t>RESULTSEdFund</a:t>
            </a:r>
          </a:p>
        </p:txBody>
      </p:sp>
      <p:pic>
        <p:nvPicPr>
          <p:cNvPr id="6" name="Picture 5" descr="instagram-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a:solidFill>
                  <a:schemeClr val="bg1"/>
                </a:solidFill>
              </a:rPr>
              <a:t>@</a:t>
            </a:r>
            <a:r>
              <a:rPr lang="en-US" b="1" baseline="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a:solidFill>
                  <a:schemeClr val="bg1"/>
                </a:solidFill>
              </a:rPr>
              <a:t>@</a:t>
            </a:r>
            <a:r>
              <a:rPr lang="en-US" b="1" baseline="0">
                <a:solidFill>
                  <a:schemeClr val="bg1"/>
                </a:solidFill>
              </a:rPr>
              <a:t>voices4results</a:t>
            </a:r>
            <a:endParaRPr lang="en-US" b="1">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ack cover">
    <p:spTree>
      <p:nvGrpSpPr>
        <p:cNvPr id="1" name=""/>
        <p:cNvGrpSpPr/>
        <p:nvPr/>
      </p:nvGrpSpPr>
      <p:grpSpPr>
        <a:xfrm>
          <a:off x="0" y="0"/>
          <a:ext cx="0" cy="0"/>
          <a:chOff x="0" y="0"/>
          <a:chExt cx="0" cy="0"/>
        </a:xfrm>
      </p:grpSpPr>
      <p:sp>
        <p:nvSpPr>
          <p:cNvPr id="3" name="TextBox 2"/>
          <p:cNvSpPr txBox="1"/>
          <p:nvPr userDrawn="1"/>
        </p:nvSpPr>
        <p:spPr>
          <a:xfrm>
            <a:off x="3701098" y="2616639"/>
            <a:ext cx="4754880" cy="1762021"/>
          </a:xfrm>
          <a:prstGeom prst="rect">
            <a:avLst/>
          </a:prstGeom>
          <a:noFill/>
        </p:spPr>
        <p:txBody>
          <a:bodyPr wrap="square" rtlCol="0">
            <a:spAutoFit/>
          </a:bodyPr>
          <a:lstStyle/>
          <a:p>
            <a:pPr lvl="0">
              <a:lnSpc>
                <a:spcPct val="130000"/>
              </a:lnSpc>
            </a:pPr>
            <a:r>
              <a:rPr lang="en-US" sz="1400">
                <a:solidFill>
                  <a:schemeClr val="bg1"/>
                </a:solidFill>
                <a:latin typeface="Arial"/>
                <a:cs typeface="Arial"/>
              </a:rPr>
              <a:t>25 E STREET, NW</a:t>
            </a:r>
          </a:p>
          <a:p>
            <a:pPr lvl="0">
              <a:lnSpc>
                <a:spcPct val="130000"/>
              </a:lnSpc>
            </a:pPr>
            <a:r>
              <a:rPr lang="en-US" sz="1400">
                <a:solidFill>
                  <a:schemeClr val="bg1"/>
                </a:solidFill>
                <a:latin typeface="Arial"/>
                <a:cs typeface="Arial"/>
              </a:rPr>
              <a:t>WASHINGTON, DC 20001</a:t>
            </a:r>
          </a:p>
          <a:p>
            <a:pPr lvl="0">
              <a:lnSpc>
                <a:spcPct val="130000"/>
              </a:lnSpc>
            </a:pPr>
            <a:r>
              <a:rPr lang="en-US" sz="1400">
                <a:solidFill>
                  <a:schemeClr val="bg1"/>
                </a:solidFill>
                <a:latin typeface="Arial"/>
                <a:cs typeface="Arial"/>
              </a:rPr>
              <a:t>(202) 628-8787</a:t>
            </a:r>
          </a:p>
          <a:p>
            <a:pPr lvl="0">
              <a:lnSpc>
                <a:spcPct val="130000"/>
              </a:lnSpc>
            </a:pPr>
            <a:r>
              <a:rPr lang="en-US" sz="1400">
                <a:solidFill>
                  <a:schemeClr val="bg1"/>
                </a:solidFill>
                <a:latin typeface="Arial"/>
                <a:cs typeface="Arial"/>
              </a:rPr>
              <a:t>1 (800) 233-1200</a:t>
            </a:r>
          </a:p>
          <a:p>
            <a:pPr lvl="0">
              <a:lnSpc>
                <a:spcPct val="130000"/>
              </a:lnSpc>
            </a:pPr>
            <a:r>
              <a:rPr lang="en-US" sz="1400" b="1">
                <a:solidFill>
                  <a:schemeClr val="bg1"/>
                </a:solidFill>
                <a:latin typeface="Arial"/>
                <a:cs typeface="Arial"/>
              </a:rPr>
              <a:t>WWW.CHILDRENSDEFENSE.ORG</a:t>
            </a:r>
          </a:p>
          <a:p>
            <a:pPr>
              <a:lnSpc>
                <a:spcPct val="130000"/>
              </a:lnSpc>
            </a:pPr>
            <a:endParaRPr lang="en-US" sz="1400">
              <a:solidFill>
                <a:schemeClr val="bg1"/>
              </a:solidFill>
              <a:latin typeface="Arial"/>
              <a:cs typeface="Arial"/>
            </a:endParaRPr>
          </a:p>
        </p:txBody>
      </p:sp>
    </p:spTree>
    <p:extLst>
      <p:ext uri="{BB962C8B-B14F-4D97-AF65-F5344CB8AC3E}">
        <p14:creationId xmlns:p14="http://schemas.microsoft.com/office/powerpoint/2010/main" val="1428446268"/>
      </p:ext>
    </p:extLst>
  </p:cSld>
  <p:clrMapOvr>
    <a:masterClrMapping/>
  </p:clrMapOvr>
  <p:transition spd="slow" advTm="7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a:solidFill>
                  <a:schemeClr val="bg1"/>
                </a:solidFill>
              </a:rPr>
              <a:t>/</a:t>
            </a:r>
            <a:r>
              <a:rPr lang="en-US" b="1" baseline="0">
                <a:solidFill>
                  <a:schemeClr val="bg1"/>
                </a:solidFill>
              </a:rPr>
              <a:t>RESULTSEdFund</a:t>
            </a:r>
          </a:p>
        </p:txBody>
      </p:sp>
      <p:pic>
        <p:nvPicPr>
          <p:cNvPr id="6" name="Picture 5" descr="instagram-icon.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a:solidFill>
                  <a:schemeClr val="bg1"/>
                </a:solidFill>
              </a:rPr>
              <a:t>@</a:t>
            </a:r>
            <a:r>
              <a:rPr lang="en-US" b="1" baseline="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a:solidFill>
                  <a:schemeClr val="bg1"/>
                </a:solidFill>
              </a:rPr>
              <a:t>@</a:t>
            </a:r>
            <a:r>
              <a:rPr lang="en-US" b="1" baseline="0">
                <a:solidFill>
                  <a:schemeClr val="bg1"/>
                </a:solidFill>
              </a:rPr>
              <a:t>voices4results</a:t>
            </a:r>
            <a:endParaRPr lang="en-US" b="1">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One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209674"/>
            <a:ext cx="8200390" cy="3707765"/>
          </a:xfrm>
          <a:prstGeom prst="rect">
            <a:avLst/>
          </a:prstGeom>
        </p:spPr>
        <p:txBody>
          <a:bodyPr vert="horz"/>
          <a:lstStyle>
            <a:lvl1pPr marL="342900" marR="0" indent="-342900" algn="l" defTabSz="457200" rtl="0" eaLnBrk="1" fontAlgn="auto" latinLnBrk="0" hangingPunct="1">
              <a:lnSpc>
                <a:spcPct val="13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endParaRPr lang="en-US"/>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500298" y="10227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2281524663"/>
      </p:ext>
    </p:extLst>
  </p:cSld>
  <p:clrMapOvr>
    <a:masterClrMapping/>
  </p:clrMapOvr>
  <p:transition spd="slow" advTm="7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lumns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209674"/>
            <a:ext cx="8200390" cy="3707765"/>
          </a:xfrm>
          <a:prstGeom prst="rect">
            <a:avLst/>
          </a:prstGeom>
        </p:spPr>
        <p:txBody>
          <a:bodyPr vert="horz" numCol="2"/>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r>
              <a:rPr lang="en-US"/>
              <a:t> or smaller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500298" y="10227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561675242"/>
      </p:ext>
    </p:extLst>
  </p:cSld>
  <p:clrMapOvr>
    <a:masterClrMapping/>
  </p:clrMapOvr>
  <p:transition spd="slow" advTm="7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lines title/One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350963"/>
            <a:ext cx="8200390" cy="3566476"/>
          </a:xfrm>
          <a:prstGeom prst="rect">
            <a:avLst/>
          </a:prstGeom>
        </p:spPr>
        <p:txBody>
          <a:bodyPr vert="horz"/>
          <a:lstStyle>
            <a:lvl1pPr marL="342900" marR="0" indent="-342900" algn="l" defTabSz="457200" rtl="0" eaLnBrk="1" fontAlgn="auto" latinLnBrk="0" hangingPunct="1">
              <a:lnSpc>
                <a:spcPct val="13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endParaRPr lang="en-US"/>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491227" y="-106361"/>
            <a:ext cx="8353485" cy="761328"/>
          </a:xfrm>
          <a:prstGeom prst="rect">
            <a:avLst/>
          </a:prstGeom>
          <a:effectLst>
            <a:outerShdw blurRad="50800" dist="38100" dir="2700000" algn="tl" rotWithShape="0">
              <a:prstClr val="black">
                <a:alpha val="40000"/>
              </a:prstClr>
            </a:outerShdw>
          </a:effectLst>
        </p:spPr>
        <p:txBody>
          <a:bodyPr/>
          <a:lstStyle>
            <a:lvl1pPr marL="0" indent="0" algn="l">
              <a:lnSpc>
                <a:spcPct val="90000"/>
              </a:lnSpc>
              <a:buNone/>
              <a:defRPr sz="32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(2 lines)</a:t>
            </a:r>
            <a:br>
              <a:rPr lang="en-US"/>
            </a:br>
            <a:r>
              <a:rPr lang="en-US"/>
              <a:t>Arial Bold 32 </a:t>
            </a:r>
            <a:r>
              <a:rPr lang="en-US" err="1"/>
              <a:t>pts</a:t>
            </a:r>
            <a:endParaRPr lang="en-US"/>
          </a:p>
        </p:txBody>
      </p:sp>
    </p:spTree>
    <p:extLst>
      <p:ext uri="{BB962C8B-B14F-4D97-AF65-F5344CB8AC3E}">
        <p14:creationId xmlns:p14="http://schemas.microsoft.com/office/powerpoint/2010/main" val="3954959215"/>
      </p:ext>
    </p:extLst>
  </p:cSld>
  <p:clrMapOvr>
    <a:masterClrMapping/>
  </p:clrMapOvr>
  <p:transition spd="slow" advTm="7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wo lines titles/2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350963"/>
            <a:ext cx="8200390" cy="3566476"/>
          </a:xfrm>
          <a:prstGeom prst="rect">
            <a:avLst/>
          </a:prstGeom>
        </p:spPr>
        <p:txBody>
          <a:bodyPr vert="horz" numCol="2"/>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r>
              <a:rPr lang="en-US"/>
              <a:t> or smaller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p:txBody>
      </p:sp>
      <p:sp>
        <p:nvSpPr>
          <p:cNvPr id="4" name="Subtitle 2"/>
          <p:cNvSpPr>
            <a:spLocks noGrp="1"/>
          </p:cNvSpPr>
          <p:nvPr>
            <p:ph type="subTitle" idx="1" hasCustomPrompt="1"/>
          </p:nvPr>
        </p:nvSpPr>
        <p:spPr>
          <a:xfrm>
            <a:off x="491227" y="-106361"/>
            <a:ext cx="8353485" cy="761328"/>
          </a:xfrm>
          <a:prstGeom prst="rect">
            <a:avLst/>
          </a:prstGeom>
          <a:effectLst>
            <a:outerShdw blurRad="50800" dist="38100" dir="2700000" algn="tl" rotWithShape="0">
              <a:prstClr val="black">
                <a:alpha val="40000"/>
              </a:prstClr>
            </a:outerShdw>
          </a:effectLst>
        </p:spPr>
        <p:txBody>
          <a:bodyPr/>
          <a:lstStyle>
            <a:lvl1pPr marL="0" indent="0" algn="l">
              <a:lnSpc>
                <a:spcPct val="90000"/>
              </a:lnSpc>
              <a:buNone/>
              <a:defRPr sz="32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(2 lines)</a:t>
            </a:r>
            <a:br>
              <a:rPr lang="en-US"/>
            </a:br>
            <a:r>
              <a:rPr lang="en-US"/>
              <a:t>Arial Bold 32 </a:t>
            </a:r>
            <a:r>
              <a:rPr lang="en-US" err="1"/>
              <a:t>pts</a:t>
            </a:r>
            <a:endParaRPr lang="en-US"/>
          </a:p>
        </p:txBody>
      </p:sp>
    </p:spTree>
    <p:extLst>
      <p:ext uri="{BB962C8B-B14F-4D97-AF65-F5344CB8AC3E}">
        <p14:creationId xmlns:p14="http://schemas.microsoft.com/office/powerpoint/2010/main" val="3072182027"/>
      </p:ext>
    </p:extLst>
  </p:cSld>
  <p:clrMapOvr>
    <a:masterClrMapping/>
  </p:clrMapOvr>
  <p:transition spd="slow" advTm="7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on the lef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577850" y="955040"/>
            <a:ext cx="6209029" cy="4188460"/>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9"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199313424"/>
      </p:ext>
    </p:extLst>
  </p:cSld>
  <p:clrMapOvr>
    <a:masterClrMapping/>
  </p:clrMapOvr>
  <p:transition spd="slow" advTm="7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ull page photo">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193040" y="955040"/>
            <a:ext cx="9489440" cy="4358640"/>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4"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207331902"/>
      </p:ext>
    </p:extLst>
  </p:cSld>
  <p:clrMapOvr>
    <a:masterClrMapping/>
  </p:clrMapOvr>
  <p:transition spd="slow" advTm="7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wo pics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00531" y="958489"/>
            <a:ext cx="3923029" cy="4185011"/>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9" name="Picture Placeholder 7"/>
          <p:cNvSpPr>
            <a:spLocks noGrp="1"/>
          </p:cNvSpPr>
          <p:nvPr>
            <p:ph type="pic" sz="quarter" idx="11"/>
          </p:nvPr>
        </p:nvSpPr>
        <p:spPr>
          <a:xfrm>
            <a:off x="4844143" y="958489"/>
            <a:ext cx="4299857" cy="2626995"/>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266264105"/>
      </p:ext>
    </p:extLst>
  </p:cSld>
  <p:clrMapOvr>
    <a:masterClrMapping/>
  </p:clrMapOvr>
  <p:transition spd="slow" advTm="7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on the left/title">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5061117" y="2109931"/>
            <a:ext cx="3909701" cy="660719"/>
          </a:xfrm>
          <a:prstGeom prst="rect">
            <a:avLst/>
          </a:prstGeom>
        </p:spPr>
        <p:txBody>
          <a:bodyPr vert="horz"/>
          <a:lstStyle>
            <a:lvl1pPr marL="0" indent="0">
              <a:buNone/>
              <a:defRPr sz="2800" b="1" baseline="0">
                <a:latin typeface="Arial"/>
                <a:cs typeface="Arial"/>
              </a:defRPr>
            </a:lvl1pPr>
          </a:lstStyle>
          <a:p>
            <a:pPr lvl="0"/>
            <a:r>
              <a:rPr lang="en-US"/>
              <a:t>Name</a:t>
            </a:r>
          </a:p>
        </p:txBody>
      </p:sp>
      <p:sp>
        <p:nvSpPr>
          <p:cNvPr id="5" name="Text Placeholder 7"/>
          <p:cNvSpPr>
            <a:spLocks noGrp="1"/>
          </p:cNvSpPr>
          <p:nvPr>
            <p:ph type="body" sz="quarter" idx="12" hasCustomPrompt="1"/>
          </p:nvPr>
        </p:nvSpPr>
        <p:spPr>
          <a:xfrm>
            <a:off x="5061117" y="2770650"/>
            <a:ext cx="3909701" cy="792656"/>
          </a:xfrm>
          <a:prstGeom prst="rect">
            <a:avLst/>
          </a:prstGeom>
        </p:spPr>
        <p:txBody>
          <a:bodyPr vert="horz"/>
          <a:lstStyle>
            <a:lvl1pPr marL="0" indent="0">
              <a:buNone/>
              <a:defRPr sz="1800" b="0" baseline="0">
                <a:latin typeface="Arial"/>
                <a:cs typeface="Arial"/>
              </a:defRPr>
            </a:lvl1pPr>
          </a:lstStyle>
          <a:p>
            <a:pPr lvl="0"/>
            <a:r>
              <a:rPr lang="en-US"/>
              <a:t>Title</a:t>
            </a:r>
          </a:p>
        </p:txBody>
      </p:sp>
      <p:sp>
        <p:nvSpPr>
          <p:cNvPr id="7" name="Picture Placeholder 7"/>
          <p:cNvSpPr>
            <a:spLocks noGrp="1"/>
          </p:cNvSpPr>
          <p:nvPr>
            <p:ph type="pic" sz="quarter" idx="10" hasCustomPrompt="1"/>
          </p:nvPr>
        </p:nvSpPr>
        <p:spPr>
          <a:xfrm>
            <a:off x="592138" y="966574"/>
            <a:ext cx="4254182" cy="4176926"/>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r>
              <a:rPr lang="en-US"/>
              <a:t>     </a:t>
            </a:r>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183933131"/>
      </p:ext>
    </p:extLst>
  </p:cSld>
  <p:clrMapOvr>
    <a:masterClrMapping/>
  </p:clrMapOvr>
  <p:transition spd="slow" advTm="7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5107298" y="1246188"/>
            <a:ext cx="3863520" cy="2706052"/>
          </a:xfrm>
          <a:prstGeom prst="rect">
            <a:avLst/>
          </a:prstGeom>
        </p:spPr>
        <p:txBody>
          <a:bodyPr vert="horz"/>
          <a:lstStyle>
            <a:lvl1pPr marL="0" indent="0">
              <a:lnSpc>
                <a:spcPct val="110000"/>
              </a:lnSpc>
              <a:buNone/>
              <a:defRPr sz="2400" b="1" i="1" baseline="0">
                <a:solidFill>
                  <a:srgbClr val="15A3BC"/>
                </a:solidFill>
                <a:latin typeface="Arial"/>
                <a:cs typeface="Arial"/>
              </a:defRPr>
            </a:lvl1pPr>
          </a:lstStyle>
          <a:p>
            <a:pPr lvl="0"/>
            <a:r>
              <a:rPr lang="en-US"/>
              <a:t>Pull quote! </a:t>
            </a:r>
            <a:br>
              <a:rPr lang="en-US"/>
            </a:br>
            <a:r>
              <a:rPr lang="en-US"/>
              <a:t>Arial Bold 24pts</a:t>
            </a:r>
          </a:p>
        </p:txBody>
      </p:sp>
      <p:sp>
        <p:nvSpPr>
          <p:cNvPr id="5" name="Text Placeholder 7"/>
          <p:cNvSpPr>
            <a:spLocks noGrp="1"/>
          </p:cNvSpPr>
          <p:nvPr>
            <p:ph type="body" sz="quarter" idx="12" hasCustomPrompt="1"/>
          </p:nvPr>
        </p:nvSpPr>
        <p:spPr>
          <a:xfrm>
            <a:off x="5107298" y="4094480"/>
            <a:ext cx="3655702" cy="864677"/>
          </a:xfrm>
          <a:prstGeom prst="rect">
            <a:avLst/>
          </a:prstGeom>
        </p:spPr>
        <p:txBody>
          <a:bodyPr vert="horz"/>
          <a:lstStyle>
            <a:lvl1pPr marL="0" indent="0">
              <a:buNone/>
              <a:defRPr sz="1800" b="0" baseline="0">
                <a:latin typeface="Arial"/>
                <a:cs typeface="Arial"/>
              </a:defRPr>
            </a:lvl1pPr>
          </a:lstStyle>
          <a:p>
            <a:pPr lvl="0"/>
            <a:r>
              <a:rPr lang="en-US"/>
              <a:t>Name and Title</a:t>
            </a:r>
          </a:p>
        </p:txBody>
      </p:sp>
      <p:sp>
        <p:nvSpPr>
          <p:cNvPr id="9" name="Picture Placeholder 7"/>
          <p:cNvSpPr>
            <a:spLocks noGrp="1"/>
          </p:cNvSpPr>
          <p:nvPr>
            <p:ph type="pic" sz="quarter" idx="10"/>
          </p:nvPr>
        </p:nvSpPr>
        <p:spPr>
          <a:xfrm>
            <a:off x="600531" y="964402"/>
            <a:ext cx="4268469" cy="4179098"/>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181836260"/>
      </p:ext>
    </p:extLst>
  </p:cSld>
  <p:clrMapOvr>
    <a:masterClrMapping/>
  </p:clrMapOvr>
  <p:transition spd="slow" advTm="7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with bullet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72440" y="1147334"/>
            <a:ext cx="8297863" cy="675217"/>
          </a:xfrm>
          <a:prstGeom prst="rect">
            <a:avLst/>
          </a:prstGeom>
        </p:spPr>
        <p:txBody>
          <a:bodyPr/>
          <a:lstStyle>
            <a:lvl1pPr algn="l">
              <a:defRPr sz="2800" b="1">
                <a:solidFill>
                  <a:srgbClr val="15A3BC"/>
                </a:solidFill>
                <a:latin typeface="Arial"/>
                <a:cs typeface="Arial"/>
              </a:defRPr>
            </a:lvl1pPr>
          </a:lstStyle>
          <a:p>
            <a:r>
              <a:rPr lang="en-US"/>
              <a:t>Subhead: Arial Bold 28pts</a:t>
            </a:r>
          </a:p>
        </p:txBody>
      </p:sp>
      <p:sp>
        <p:nvSpPr>
          <p:cNvPr id="9" name="Content Placeholder 3"/>
          <p:cNvSpPr>
            <a:spLocks noGrp="1"/>
          </p:cNvSpPr>
          <p:nvPr>
            <p:ph sz="half" idx="2"/>
          </p:nvPr>
        </p:nvSpPr>
        <p:spPr>
          <a:xfrm>
            <a:off x="4721543" y="1818223"/>
            <a:ext cx="4038600" cy="3058578"/>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0"/>
          </p:nvPr>
        </p:nvSpPr>
        <p:spPr>
          <a:xfrm>
            <a:off x="484363" y="1807639"/>
            <a:ext cx="4038600" cy="3069161"/>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194325260"/>
      </p:ext>
    </p:extLst>
  </p:cSld>
  <p:clrMapOvr>
    <a:masterClrMapping/>
  </p:clrMapOvr>
  <p:transition spd="slow" advTm="7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4"/>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layou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95618" y="1146177"/>
            <a:ext cx="8290935" cy="585642"/>
          </a:xfrm>
          <a:prstGeom prst="rect">
            <a:avLst/>
          </a:prstGeom>
        </p:spPr>
        <p:txBody>
          <a:bodyPr vert="horz"/>
          <a:lstStyle>
            <a:lvl1pPr marL="0" indent="0">
              <a:buNone/>
              <a:defRPr sz="2800" b="1">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a:t>Subhead (28pts)</a:t>
            </a:r>
          </a:p>
        </p:txBody>
      </p:sp>
      <p:sp>
        <p:nvSpPr>
          <p:cNvPr id="19" name="Content Placeholder 17"/>
          <p:cNvSpPr>
            <a:spLocks noGrp="1"/>
          </p:cNvSpPr>
          <p:nvPr>
            <p:ph sz="quarter" idx="11" hasCustomPrompt="1"/>
          </p:nvPr>
        </p:nvSpPr>
        <p:spPr>
          <a:xfrm>
            <a:off x="485458" y="1731820"/>
            <a:ext cx="8290935" cy="3071090"/>
          </a:xfrm>
          <a:prstGeom prst="rect">
            <a:avLst/>
          </a:prstGeom>
        </p:spPr>
        <p:txBody>
          <a:bodyPr vert="horz"/>
          <a:lstStyle>
            <a:lvl1pPr marL="0" marR="0" indent="0" algn="l" defTabSz="457200" rtl="0" eaLnBrk="1" fontAlgn="auto" latinLnBrk="0" hangingPunct="1">
              <a:lnSpc>
                <a:spcPct val="120000"/>
              </a:lnSpc>
              <a:spcBef>
                <a:spcPct val="20000"/>
              </a:spcBef>
              <a:spcAft>
                <a:spcPts val="0"/>
              </a:spcAft>
              <a:buClrTx/>
              <a:buSzTx/>
              <a:buFont typeface="Arial"/>
              <a:buNone/>
              <a:tabLst/>
              <a:defRPr sz="2000">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Body text 18-20 </a:t>
            </a:r>
            <a:r>
              <a:rPr lang="en-US" err="1"/>
              <a:t>pts</a:t>
            </a:r>
            <a:r>
              <a:rPr lang="en-US"/>
              <a: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a:t>
            </a:r>
          </a:p>
          <a:p>
            <a:pPr lvl="0"/>
            <a:r>
              <a:rPr lang="en-US"/>
              <a:t> </a:t>
            </a:r>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025370040"/>
      </p:ext>
    </p:extLst>
  </p:cSld>
  <p:clrMapOvr>
    <a:masterClrMapping/>
  </p:clrMapOvr>
  <p:transition spd="slow" advTm="7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 with bullet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8799" y="1754909"/>
            <a:ext cx="8109527" cy="2839316"/>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0"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6" name="Title 1"/>
          <p:cNvSpPr>
            <a:spLocks noGrp="1"/>
          </p:cNvSpPr>
          <p:nvPr>
            <p:ph type="title" hasCustomPrompt="1"/>
          </p:nvPr>
        </p:nvSpPr>
        <p:spPr>
          <a:xfrm>
            <a:off x="472440" y="1147334"/>
            <a:ext cx="8297863" cy="675217"/>
          </a:xfrm>
          <a:prstGeom prst="rect">
            <a:avLst/>
          </a:prstGeom>
        </p:spPr>
        <p:txBody>
          <a:bodyPr/>
          <a:lstStyle>
            <a:lvl1pPr algn="l">
              <a:defRPr sz="2800" b="1">
                <a:solidFill>
                  <a:srgbClr val="15A3BC"/>
                </a:solidFill>
                <a:latin typeface="Arial"/>
                <a:cs typeface="Arial"/>
              </a:defRPr>
            </a:lvl1pPr>
          </a:lstStyle>
          <a:p>
            <a:r>
              <a:rPr lang="en-US"/>
              <a:t>Subhead: Arial Bold 28pts</a:t>
            </a:r>
          </a:p>
        </p:txBody>
      </p:sp>
    </p:spTree>
    <p:extLst>
      <p:ext uri="{BB962C8B-B14F-4D97-AF65-F5344CB8AC3E}">
        <p14:creationId xmlns:p14="http://schemas.microsoft.com/office/powerpoint/2010/main" val="318443763"/>
      </p:ext>
    </p:extLst>
  </p:cSld>
  <p:clrMapOvr>
    <a:masterClrMapping/>
  </p:clrMapOvr>
  <p:transition spd="slow" advTm="7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1 column with Graphic">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30" name="Content Placeholder 10"/>
          <p:cNvSpPr>
            <a:spLocks noGrp="1"/>
          </p:cNvSpPr>
          <p:nvPr>
            <p:ph sz="quarter" idx="11" hasCustomPrompt="1"/>
          </p:nvPr>
        </p:nvSpPr>
        <p:spPr>
          <a:xfrm>
            <a:off x="576263" y="1210599"/>
            <a:ext cx="7886555" cy="418821"/>
          </a:xfrm>
          <a:prstGeom prst="rect">
            <a:avLst/>
          </a:prstGeom>
        </p:spPr>
        <p:txBody>
          <a:bodyPr vert="horz"/>
          <a:lstStyle>
            <a:lvl1pPr marL="0" indent="0">
              <a:buNone/>
              <a:defRPr sz="2000" b="1" baseline="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Subhead: Arial Bold 20 </a:t>
            </a:r>
            <a:r>
              <a:rPr lang="en-US" err="1"/>
              <a:t>pts</a:t>
            </a:r>
            <a:endParaRPr lang="en-US"/>
          </a:p>
        </p:txBody>
      </p:sp>
      <p:sp>
        <p:nvSpPr>
          <p:cNvPr id="31" name="Content Placeholder 10"/>
          <p:cNvSpPr>
            <a:spLocks noGrp="1"/>
          </p:cNvSpPr>
          <p:nvPr>
            <p:ph sz="quarter" idx="12" hasCustomPrompt="1"/>
          </p:nvPr>
        </p:nvSpPr>
        <p:spPr>
          <a:xfrm>
            <a:off x="576263" y="4004166"/>
            <a:ext cx="8336828" cy="733136"/>
          </a:xfrm>
          <a:prstGeom prst="rect">
            <a:avLst/>
          </a:prstGeom>
        </p:spPr>
        <p:txBody>
          <a:bodyPr vert="horz"/>
          <a:lstStyle>
            <a:lvl1pPr marL="0" indent="0">
              <a:buNone/>
              <a:defRPr sz="1800" b="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Text</a:t>
            </a:r>
          </a:p>
        </p:txBody>
      </p:sp>
      <p:sp>
        <p:nvSpPr>
          <p:cNvPr id="5" name="ClipArt Placeholder 4"/>
          <p:cNvSpPr>
            <a:spLocks noGrp="1"/>
          </p:cNvSpPr>
          <p:nvPr>
            <p:ph type="clipArt" sz="quarter" idx="13" hasCustomPrompt="1"/>
          </p:nvPr>
        </p:nvSpPr>
        <p:spPr>
          <a:xfrm>
            <a:off x="576262" y="1798638"/>
            <a:ext cx="7998777" cy="2103437"/>
          </a:xfrm>
          <a:prstGeom prst="rect">
            <a:avLst/>
          </a:prstGeom>
        </p:spPr>
        <p:txBody>
          <a:bodyPr vert="horz"/>
          <a:lstStyle>
            <a:lvl1pPr marL="0" indent="0">
              <a:buNone/>
              <a:defRPr>
                <a:latin typeface="Arial"/>
                <a:cs typeface="Arial"/>
              </a:defRPr>
            </a:lvl1pPr>
          </a:lstStyle>
          <a:p>
            <a:r>
              <a:rPr lang="en-US"/>
              <a:t>Graphic</a:t>
            </a:r>
          </a:p>
        </p:txBody>
      </p:sp>
    </p:spTree>
    <p:extLst>
      <p:ext uri="{BB962C8B-B14F-4D97-AF65-F5344CB8AC3E}">
        <p14:creationId xmlns:p14="http://schemas.microsoft.com/office/powerpoint/2010/main" val="253223371"/>
      </p:ext>
    </p:extLst>
  </p:cSld>
  <p:clrMapOvr>
    <a:masterClrMapping/>
  </p:clrMapOvr>
  <p:transition spd="slow" advTm="7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Graphic with text">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4" name="Text Placeholder 3"/>
          <p:cNvSpPr>
            <a:spLocks noGrp="1"/>
          </p:cNvSpPr>
          <p:nvPr>
            <p:ph type="body" sz="quarter" idx="10" hasCustomPrompt="1"/>
          </p:nvPr>
        </p:nvSpPr>
        <p:spPr>
          <a:xfrm>
            <a:off x="4379594" y="2074485"/>
            <a:ext cx="4114165" cy="1827590"/>
          </a:xfrm>
          <a:prstGeom prst="rect">
            <a:avLst/>
          </a:prstGeom>
        </p:spPr>
        <p:txBody>
          <a:bodyPr vert="horz"/>
          <a:lstStyle>
            <a:lvl1pPr marL="0" indent="0">
              <a:buNone/>
              <a:defRPr sz="2800" b="1" baseline="0">
                <a:latin typeface="Arial"/>
                <a:cs typeface="Arial"/>
              </a:defRPr>
            </a:lvl1pPr>
            <a:lvl2pPr marL="457200" indent="0">
              <a:buNone/>
              <a:defRPr b="1">
                <a:latin typeface="Arial"/>
                <a:cs typeface="Arial"/>
              </a:defRPr>
            </a:lvl2pPr>
            <a:lvl3pPr marL="914400" indent="0">
              <a:buNone/>
              <a:defRPr b="1">
                <a:latin typeface="Arial"/>
                <a:cs typeface="Arial"/>
              </a:defRPr>
            </a:lvl3pPr>
            <a:lvl4pPr marL="1371600" indent="0">
              <a:buNone/>
              <a:defRPr b="1">
                <a:latin typeface="Arial"/>
                <a:cs typeface="Arial"/>
              </a:defRPr>
            </a:lvl4pPr>
            <a:lvl5pPr marL="1828800" indent="0">
              <a:buNone/>
              <a:defRPr b="1">
                <a:latin typeface="Arial"/>
                <a:cs typeface="Arial"/>
              </a:defRPr>
            </a:lvl5pPr>
          </a:lstStyle>
          <a:p>
            <a:pPr lvl="0"/>
            <a:r>
              <a:rPr lang="en-US"/>
              <a:t>Arial Bold 28pts</a:t>
            </a:r>
          </a:p>
        </p:txBody>
      </p:sp>
      <p:sp>
        <p:nvSpPr>
          <p:cNvPr id="3" name="ClipArt Placeholder 2"/>
          <p:cNvSpPr>
            <a:spLocks noGrp="1"/>
          </p:cNvSpPr>
          <p:nvPr>
            <p:ph type="clipArt" sz="quarter" idx="11" hasCustomPrompt="1"/>
          </p:nvPr>
        </p:nvSpPr>
        <p:spPr>
          <a:xfrm>
            <a:off x="500297" y="1361758"/>
            <a:ext cx="3479565" cy="3515042"/>
          </a:xfrm>
          <a:prstGeom prst="rect">
            <a:avLst/>
          </a:prstGeom>
        </p:spPr>
        <p:txBody>
          <a:bodyPr vert="horz"/>
          <a:lstStyle>
            <a:lvl1pPr marL="0" indent="0">
              <a:buNone/>
              <a:defRPr>
                <a:latin typeface="Arial"/>
                <a:cs typeface="Arial"/>
              </a:defRPr>
            </a:lvl1pPr>
          </a:lstStyle>
          <a:p>
            <a:r>
              <a:rPr lang="en-US"/>
              <a:t>Graphic</a:t>
            </a:r>
          </a:p>
        </p:txBody>
      </p:sp>
    </p:spTree>
    <p:extLst>
      <p:ext uri="{BB962C8B-B14F-4D97-AF65-F5344CB8AC3E}">
        <p14:creationId xmlns:p14="http://schemas.microsoft.com/office/powerpoint/2010/main" val="352275896"/>
      </p:ext>
    </p:extLst>
  </p:cSld>
  <p:clrMapOvr>
    <a:masterClrMapping/>
  </p:clrMapOvr>
  <p:transition spd="slow" advTm="7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headline/statistic">
    <p:spTree>
      <p:nvGrpSpPr>
        <p:cNvPr id="1" name=""/>
        <p:cNvGrpSpPr/>
        <p:nvPr/>
      </p:nvGrpSpPr>
      <p:grpSpPr>
        <a:xfrm>
          <a:off x="0" y="0"/>
          <a:ext cx="0" cy="0"/>
          <a:chOff x="0" y="0"/>
          <a:chExt cx="0" cy="0"/>
        </a:xfrm>
      </p:grpSpPr>
      <p:sp>
        <p:nvSpPr>
          <p:cNvPr id="10" name="Content Placeholder 10"/>
          <p:cNvSpPr>
            <a:spLocks noGrp="1"/>
          </p:cNvSpPr>
          <p:nvPr>
            <p:ph sz="quarter" idx="15" hasCustomPrompt="1"/>
          </p:nvPr>
        </p:nvSpPr>
        <p:spPr>
          <a:xfrm>
            <a:off x="576263" y="1209675"/>
            <a:ext cx="7966365" cy="703262"/>
          </a:xfrm>
          <a:prstGeom prst="rect">
            <a:avLst/>
          </a:prstGeom>
        </p:spPr>
        <p:txBody>
          <a:bodyPr vert="horz"/>
          <a:lstStyle>
            <a:lvl1pPr marL="0" indent="0">
              <a:buNone/>
              <a:defRPr sz="2400" b="1" baseline="0">
                <a:solidFill>
                  <a:srgbClr val="15A3BC"/>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Blue Subhead: Arial Bold 24pts</a:t>
            </a:r>
          </a:p>
        </p:txBody>
      </p:sp>
      <p:sp>
        <p:nvSpPr>
          <p:cNvPr id="12" name="Content Placeholder 10"/>
          <p:cNvSpPr>
            <a:spLocks noGrp="1"/>
          </p:cNvSpPr>
          <p:nvPr>
            <p:ph sz="quarter" idx="16" hasCustomPrompt="1"/>
          </p:nvPr>
        </p:nvSpPr>
        <p:spPr>
          <a:xfrm>
            <a:off x="576263" y="2351499"/>
            <a:ext cx="8096023" cy="2240821"/>
          </a:xfrm>
          <a:prstGeom prst="rect">
            <a:avLst/>
          </a:prstGeom>
        </p:spPr>
        <p:txBody>
          <a:bodyPr vert="horz"/>
          <a:lstStyle>
            <a:lvl1pPr marL="0" indent="0">
              <a:buNone/>
              <a:defRPr sz="1800" b="0" baseline="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Statistic: Arial </a:t>
            </a:r>
            <a:r>
              <a:rPr lang="en-US" err="1"/>
              <a:t>Reg</a:t>
            </a:r>
            <a:r>
              <a:rPr lang="en-US"/>
              <a:t> 18pts</a:t>
            </a:r>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123422535"/>
      </p:ext>
    </p:extLst>
  </p:cSld>
  <p:clrMapOvr>
    <a:masterClrMapping/>
  </p:clrMapOvr>
  <p:transition spd="slow" advTm="7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userDrawn="1"/>
        </p:nvSpPr>
        <p:spPr>
          <a:xfrm>
            <a:off x="722313" y="2794399"/>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10/13/2022</a:t>
            </a:fld>
            <a:endParaRPr lang="en-US"/>
          </a:p>
        </p:txBody>
      </p:sp>
      <p:sp>
        <p:nvSpPr>
          <p:cNvPr id="6" name="Slide Number Placeholder 5"/>
          <p:cNvSpPr>
            <a:spLocks noGrp="1"/>
          </p:cNvSpPr>
          <p:nvPr>
            <p:ph type="sldNum" sz="quarter" idx="12"/>
          </p:nvPr>
        </p:nvSpPr>
        <p:spPr>
          <a:xfrm>
            <a:off x="0" y="0"/>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673297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10/13/2022</a:t>
            </a:fld>
            <a:endParaRPr lang="en-US"/>
          </a:p>
        </p:txBody>
      </p:sp>
      <p:sp>
        <p:nvSpPr>
          <p:cNvPr id="6" name="Slide Number Placeholder 5"/>
          <p:cNvSpPr>
            <a:spLocks noGrp="1"/>
          </p:cNvSpPr>
          <p:nvPr>
            <p:ph type="sldNum" sz="quarter" idx="12"/>
          </p:nvPr>
        </p:nvSpPr>
        <p:spPr>
          <a:xfrm>
            <a:off x="0" y="9834"/>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9FA7FB-9C61-4F84-9688-F121FD8A3F8D}" type="datetime1">
              <a:rPr lang="en-US" smtClean="0"/>
              <a:t>10/13/2022</a:t>
            </a:fld>
            <a:endParaRPr lang="en-US"/>
          </a:p>
        </p:txBody>
      </p:sp>
      <p:sp>
        <p:nvSpPr>
          <p:cNvPr id="7" name="Slide Number Placeholder 6"/>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10/13/2022</a:t>
            </a:fld>
            <a:endParaRPr lang="en-US"/>
          </a:p>
        </p:txBody>
      </p:sp>
      <p:sp>
        <p:nvSpPr>
          <p:cNvPr id="9" name="Slide Number Placeholder 8"/>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10/13/2022</a:t>
            </a:fld>
            <a:endParaRPr lang="en-US"/>
          </a:p>
        </p:txBody>
      </p:sp>
      <p:sp>
        <p:nvSpPr>
          <p:cNvPr id="6" name="Slide Number Placeholder 5"/>
          <p:cNvSpPr>
            <a:spLocks noGrp="1"/>
          </p:cNvSpPr>
          <p:nvPr>
            <p:ph type="sldNum" sz="quarter" idx="12"/>
          </p:nvPr>
        </p:nvSpPr>
        <p:spPr>
          <a:xfrm>
            <a:off x="0" y="0"/>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AE079-6187-4F33-8EBD-9EFC16937369}" type="datetime1">
              <a:rPr lang="en-US" smtClean="0"/>
              <a:t>10/13/2022</a:t>
            </a:fld>
            <a:endParaRPr lang="en-US"/>
          </a:p>
        </p:txBody>
      </p:sp>
      <p:sp>
        <p:nvSpPr>
          <p:cNvPr id="5" name="Slide Number Placeholder 4"/>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10/13/2022</a:t>
            </a:fld>
            <a:endParaRPr lang="en-US"/>
          </a:p>
        </p:txBody>
      </p:sp>
      <p:sp>
        <p:nvSpPr>
          <p:cNvPr id="4" name="Slide Number Placeholder 3"/>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10/13/2022</a:t>
            </a:fld>
            <a:endParaRPr lang="en-US"/>
          </a:p>
        </p:txBody>
      </p:sp>
      <p:sp>
        <p:nvSpPr>
          <p:cNvPr id="7" name="Slide Number Placeholder 6"/>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10/13/2022</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6D41B-F5D9-44D5-9B27-26CBAACACAE0}" type="datetime1">
              <a:rPr lang="en-US" smtClean="0"/>
              <a:t>10/13/2022</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7FC47-9AEE-4F6E-B06C-E4CFEAF93761}" type="datetime1">
              <a:rPr lang="en-US" smtClean="0"/>
              <a:t>10/13/2022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247771235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10/13/2022</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83672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10/13/2022</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3033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10/13/2022</a:t>
            </a:fld>
            <a:endParaRPr lang="en-US"/>
          </a:p>
        </p:txBody>
      </p:sp>
      <p:sp>
        <p:nvSpPr>
          <p:cNvPr id="6" name="Slide Number Placeholder 5"/>
          <p:cNvSpPr>
            <a:spLocks noGrp="1"/>
          </p:cNvSpPr>
          <p:nvPr>
            <p:ph type="sldNum" sz="quarter" idx="12"/>
          </p:nvPr>
        </p:nvSpPr>
        <p:spPr>
          <a:xfrm>
            <a:off x="0" y="9834"/>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10/13/2022</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22650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10/13/2022</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2404538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10/13/2022</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24861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10/13/2022</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14568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525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10/13/2022</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82791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10/13/2022</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35565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10/13/2022</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697689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10/13/2022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138484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Bulleted ">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85800" y="1028700"/>
            <a:ext cx="7787640" cy="3657600"/>
          </a:xfrm>
          <a:prstGeom prst="rect">
            <a:avLst/>
          </a:prstGeom>
        </p:spPr>
        <p:txBody>
          <a:bodyPr>
            <a:noAutofit/>
          </a:bodyPr>
          <a:lstStyle>
            <a:lvl1pPr marL="219075" indent="-219075">
              <a:spcBef>
                <a:spcPts val="450"/>
              </a:spcBef>
              <a:spcAft>
                <a:spcPts val="0"/>
              </a:spcAft>
              <a:buClr>
                <a:srgbClr val="50B3CF"/>
              </a:buClr>
              <a:buFont typeface="Symbol" pitchFamily="18" charset="2"/>
              <a:buChar char="·"/>
              <a:defRPr lang="pt-BR" sz="2100" b="0" i="0" u="none" strike="noStrike" baseline="0" smtClean="0">
                <a:solidFill>
                  <a:srgbClr val="231F20"/>
                </a:solidFill>
                <a:latin typeface="Lato" pitchFamily="34" charset="0"/>
              </a:defRPr>
            </a:lvl1pPr>
          </a:lstStyle>
          <a:p>
            <a:pPr>
              <a:buFont typeface="Symbol" pitchFamily="18" charset="2"/>
              <a:buChar char="·"/>
            </a:pPr>
            <a:r>
              <a:rPr lang="en-US">
                <a:latin typeface="Lato" pitchFamily="34" charset="0"/>
              </a:rPr>
              <a:t>One column bulleted list. Font size is 28 pts.</a:t>
            </a:r>
          </a:p>
        </p:txBody>
      </p:sp>
      <p:sp>
        <p:nvSpPr>
          <p:cNvPr id="7"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2" name="TextBox 11"/>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5" name="TextBox 14"/>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Tree>
    <p:extLst>
      <p:ext uri="{BB962C8B-B14F-4D97-AF65-F5344CB8AC3E}">
        <p14:creationId xmlns:p14="http://schemas.microsoft.com/office/powerpoint/2010/main" val="242861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9FA7FB-9C61-4F84-9688-F121FD8A3F8D}" type="datetime1">
              <a:rPr lang="en-US" smtClean="0"/>
              <a:t>10/13/2022</a:t>
            </a:fld>
            <a:endParaRPr lang="en-US"/>
          </a:p>
        </p:txBody>
      </p:sp>
      <p:sp>
        <p:nvSpPr>
          <p:cNvPr id="7" name="Slide Number Placeholder 6"/>
          <p:cNvSpPr>
            <a:spLocks noGrp="1"/>
          </p:cNvSpPr>
          <p:nvPr>
            <p:ph type="sldNum" sz="quarter" idx="12"/>
          </p:nvPr>
        </p:nvSpPr>
        <p:spPr>
          <a:xfrm>
            <a:off x="0" y="2092"/>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Hierarchy ">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28600" y="54864"/>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6" name="TextBox 15"/>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7" name="TextBox 16"/>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
        <p:nvSpPr>
          <p:cNvPr id="9" name="Text Placeholder 8"/>
          <p:cNvSpPr>
            <a:spLocks noGrp="1"/>
          </p:cNvSpPr>
          <p:nvPr>
            <p:ph type="body" sz="quarter" idx="10" hasCustomPrompt="1"/>
          </p:nvPr>
        </p:nvSpPr>
        <p:spPr>
          <a:xfrm>
            <a:off x="685800" y="1028700"/>
            <a:ext cx="7863840" cy="3771900"/>
          </a:xfrm>
          <a:prstGeom prst="rect">
            <a:avLst/>
          </a:prstGeom>
        </p:spPr>
        <p:txBody>
          <a:bodyPr/>
          <a:lstStyle>
            <a:lvl1pPr marL="0" indent="-219456">
              <a:spcBef>
                <a:spcPts val="1350"/>
              </a:spcBef>
              <a:buClr>
                <a:srgbClr val="50B3CE"/>
              </a:buClr>
              <a:buFont typeface="Symbol" pitchFamily="18" charset="2"/>
              <a:buChar char="·"/>
              <a:defRPr sz="2100">
                <a:solidFill>
                  <a:srgbClr val="231F20"/>
                </a:solidFill>
                <a:latin typeface="Lato" pitchFamily="34" charset="0"/>
              </a:defRPr>
            </a:lvl1pPr>
            <a:lvl2pPr marL="514350" marR="0" indent="-171450" algn="l" defTabSz="685800" rtl="0" eaLnBrk="1" fontAlgn="auto" latinLnBrk="0" hangingPunct="1">
              <a:lnSpc>
                <a:spcPct val="100000"/>
              </a:lnSpc>
              <a:spcBef>
                <a:spcPts val="450"/>
              </a:spcBef>
              <a:spcAft>
                <a:spcPts val="0"/>
              </a:spcAft>
              <a:buClr>
                <a:srgbClr val="55B3CE"/>
              </a:buClr>
              <a:buSzTx/>
              <a:buFont typeface="Lato" pitchFamily="34" charset="0"/>
              <a:buChar char="-"/>
              <a:tabLst/>
              <a:defRPr sz="2100">
                <a:solidFill>
                  <a:srgbClr val="231F20"/>
                </a:solidFill>
                <a:latin typeface="Lato" pitchFamily="34" charset="0"/>
              </a:defRPr>
            </a:lvl2pPr>
            <a:lvl3pPr marL="902494" marR="0" indent="-216694" algn="l" defTabSz="685800" rtl="0" eaLnBrk="1" fontAlgn="auto" latinLnBrk="0" hangingPunct="1">
              <a:lnSpc>
                <a:spcPct val="100000"/>
              </a:lnSpc>
              <a:spcBef>
                <a:spcPts val="450"/>
              </a:spcBef>
              <a:spcAft>
                <a:spcPts val="0"/>
              </a:spcAft>
              <a:buClr>
                <a:srgbClr val="55B3CE"/>
              </a:buClr>
              <a:buSzTx/>
              <a:buFont typeface="Wingdings" pitchFamily="2" charset="2"/>
              <a:buChar char=""/>
              <a:tabLst/>
              <a:defRPr sz="2100">
                <a:solidFill>
                  <a:srgbClr val="231F20"/>
                </a:solidFill>
                <a:latin typeface="Lato" pitchFamily="34" charset="0"/>
              </a:defRPr>
            </a:lvl3pPr>
            <a:lvl5pPr marL="0" indent="0">
              <a:buNone/>
              <a:defRPr/>
            </a:lvl5pPr>
          </a:lstStyle>
          <a:p>
            <a:r>
              <a:rPr lang="en-US">
                <a:solidFill>
                  <a:srgbClr val="231F20"/>
                </a:solidFill>
                <a:latin typeface="Lato" pitchFamily="34" charset="0"/>
              </a:rPr>
              <a:t>Bullet hierarchy. Font size is 28 pts.</a:t>
            </a:r>
          </a:p>
          <a:p>
            <a:pPr lvl="1"/>
            <a:r>
              <a:rPr lang="en-US" err="1">
                <a:solidFill>
                  <a:srgbClr val="231F20"/>
                </a:solidFill>
                <a:latin typeface="Lato" pitchFamily="34" charset="0"/>
              </a:rPr>
              <a:t>Claritas</a:t>
            </a:r>
            <a:r>
              <a:rPr lang="en-US">
                <a:solidFill>
                  <a:srgbClr val="231F20"/>
                </a:solidFill>
                <a:latin typeface="Lato" pitchFamily="34" charset="0"/>
              </a:rPr>
              <a:t> </a:t>
            </a:r>
            <a:r>
              <a:rPr lang="en-US" err="1">
                <a:solidFill>
                  <a:srgbClr val="231F20"/>
                </a:solidFill>
                <a:latin typeface="Lato" pitchFamily="34" charset="0"/>
              </a:rPr>
              <a:t>est</a:t>
            </a:r>
            <a:r>
              <a:rPr lang="en-US">
                <a:solidFill>
                  <a:srgbClr val="231F20"/>
                </a:solidFill>
                <a:latin typeface="Lato" pitchFamily="34" charset="0"/>
              </a:rPr>
              <a:t> </a:t>
            </a:r>
            <a:r>
              <a:rPr lang="en-US" err="1">
                <a:solidFill>
                  <a:srgbClr val="231F20"/>
                </a:solidFill>
                <a:latin typeface="Lato" pitchFamily="34" charset="0"/>
              </a:rPr>
              <a:t>etiam</a:t>
            </a:r>
            <a:r>
              <a:rPr lang="en-US">
                <a:solidFill>
                  <a:srgbClr val="231F20"/>
                </a:solidFill>
                <a:latin typeface="Lato" pitchFamily="34" charset="0"/>
              </a:rPr>
              <a:t> </a:t>
            </a:r>
            <a:r>
              <a:rPr lang="en-US" err="1">
                <a:solidFill>
                  <a:srgbClr val="231F20"/>
                </a:solidFill>
                <a:latin typeface="Lato" pitchFamily="34" charset="0"/>
              </a:rPr>
              <a:t>processus</a:t>
            </a:r>
            <a:r>
              <a:rPr lang="en-US">
                <a:solidFill>
                  <a:srgbClr val="231F20"/>
                </a:solidFill>
                <a:latin typeface="Lato" pitchFamily="34" charset="0"/>
              </a:rPr>
              <a:t> </a:t>
            </a:r>
            <a:r>
              <a:rPr lang="en-US" err="1">
                <a:solidFill>
                  <a:srgbClr val="231F20"/>
                </a:solidFill>
                <a:latin typeface="Lato" pitchFamily="34" charset="0"/>
              </a:rPr>
              <a:t>dynamicus</a:t>
            </a:r>
            <a:endParaRPr lang="en-US">
              <a:solidFill>
                <a:srgbClr val="231F20"/>
              </a:solidFill>
              <a:latin typeface="Lato" pitchFamily="34" charset="0"/>
            </a:endParaRPr>
          </a:p>
          <a:p>
            <a:pPr marL="902494" lvl="2" indent="-216694">
              <a:buClr>
                <a:srgbClr val="55B3CE"/>
              </a:buClr>
              <a:buFont typeface="Wingdings" pitchFamily="2" charset="2"/>
              <a:buChar char=""/>
            </a:pPr>
            <a:r>
              <a:rPr lang="en-US" sz="2100" err="1">
                <a:solidFill>
                  <a:srgbClr val="231F20"/>
                </a:solidFill>
                <a:latin typeface="Lato" pitchFamily="34" charset="0"/>
              </a:rPr>
              <a:t>Nibh</a:t>
            </a:r>
            <a:r>
              <a:rPr lang="en-US" sz="2100">
                <a:solidFill>
                  <a:srgbClr val="231F20"/>
                </a:solidFill>
                <a:latin typeface="Lato" pitchFamily="34" charset="0"/>
              </a:rPr>
              <a:t> </a:t>
            </a:r>
            <a:r>
              <a:rPr lang="en-US" sz="2100" err="1">
                <a:solidFill>
                  <a:srgbClr val="231F20"/>
                </a:solidFill>
                <a:latin typeface="Lato" pitchFamily="34" charset="0"/>
              </a:rPr>
              <a:t>euismod</a:t>
            </a:r>
            <a:r>
              <a:rPr lang="en-US" sz="2100">
                <a:solidFill>
                  <a:srgbClr val="231F20"/>
                </a:solidFill>
                <a:latin typeface="Lato" pitchFamily="34" charset="0"/>
              </a:rPr>
              <a:t> </a:t>
            </a:r>
            <a:r>
              <a:rPr lang="en-US" sz="2100" err="1">
                <a:solidFill>
                  <a:srgbClr val="231F20"/>
                </a:solidFill>
                <a:latin typeface="Lato" pitchFamily="34" charset="0"/>
              </a:rPr>
              <a:t>tincidunt</a:t>
            </a:r>
            <a:r>
              <a:rPr lang="en-US" sz="2100">
                <a:solidFill>
                  <a:srgbClr val="231F20"/>
                </a:solidFill>
                <a:latin typeface="Lato" pitchFamily="34" charset="0"/>
              </a:rPr>
              <a:t> </a:t>
            </a:r>
            <a:r>
              <a:rPr lang="en-US" sz="2100" err="1">
                <a:solidFill>
                  <a:srgbClr val="231F20"/>
                </a:solidFill>
                <a:latin typeface="Lato" pitchFamily="34" charset="0"/>
              </a:rPr>
              <a:t>ut</a:t>
            </a:r>
            <a:r>
              <a:rPr lang="en-US" sz="2100">
                <a:solidFill>
                  <a:srgbClr val="231F20"/>
                </a:solidFill>
                <a:latin typeface="Lato" pitchFamily="34" charset="0"/>
              </a:rPr>
              <a:t> </a:t>
            </a:r>
            <a:r>
              <a:rPr lang="en-US" sz="2100" err="1">
                <a:solidFill>
                  <a:srgbClr val="231F20"/>
                </a:solidFill>
                <a:latin typeface="Lato" pitchFamily="34" charset="0"/>
              </a:rPr>
              <a:t>laoreet</a:t>
            </a:r>
            <a:r>
              <a:rPr lang="en-US" sz="2100">
                <a:solidFill>
                  <a:srgbClr val="231F20"/>
                </a:solidFill>
                <a:latin typeface="Lato" pitchFamily="34" charset="0"/>
              </a:rPr>
              <a:t> 25 pts.</a:t>
            </a:r>
          </a:p>
          <a:p>
            <a:r>
              <a:rPr lang="pt-BR">
                <a:solidFill>
                  <a:srgbClr val="231F20"/>
                </a:solidFill>
                <a:latin typeface="Lato" pitchFamily="34" charset="0"/>
              </a:rPr>
              <a:t>Lorem ipsum dolor sit amet adiapisa putamus</a:t>
            </a:r>
          </a:p>
          <a:p>
            <a:pPr lvl="1"/>
            <a:r>
              <a:rPr lang="en-US">
                <a:solidFill>
                  <a:srgbClr val="231F20"/>
                </a:solidFill>
                <a:latin typeface="Lato" pitchFamily="34" charset="0"/>
              </a:rPr>
              <a:t>Me </a:t>
            </a:r>
            <a:r>
              <a:rPr lang="en-US" err="1">
                <a:solidFill>
                  <a:srgbClr val="231F20"/>
                </a:solidFill>
                <a:latin typeface="Lato" pitchFamily="34" charset="0"/>
              </a:rPr>
              <a:t>lius</a:t>
            </a:r>
            <a:r>
              <a:rPr lang="en-US">
                <a:solidFill>
                  <a:srgbClr val="231F20"/>
                </a:solidFill>
                <a:latin typeface="Lato" pitchFamily="34" charset="0"/>
              </a:rPr>
              <a:t> quod ii </a:t>
            </a:r>
            <a:r>
              <a:rPr lang="en-US" err="1">
                <a:solidFill>
                  <a:srgbClr val="231F20"/>
                </a:solidFill>
                <a:latin typeface="Lato" pitchFamily="34" charset="0"/>
              </a:rPr>
              <a:t>legunt</a:t>
            </a:r>
            <a:r>
              <a:rPr lang="en-US">
                <a:solidFill>
                  <a:srgbClr val="231F20"/>
                </a:solidFill>
                <a:latin typeface="Lato" pitchFamily="34" charset="0"/>
              </a:rPr>
              <a:t> </a:t>
            </a:r>
            <a:r>
              <a:rPr lang="en-US" err="1">
                <a:solidFill>
                  <a:srgbClr val="231F20"/>
                </a:solidFill>
                <a:latin typeface="Lato" pitchFamily="34" charset="0"/>
              </a:rPr>
              <a:t>saepius</a:t>
            </a:r>
            <a:r>
              <a:rPr lang="en-US">
                <a:solidFill>
                  <a:srgbClr val="231F20"/>
                </a:solidFill>
                <a:latin typeface="Lato" pitchFamily="34" charset="0"/>
              </a:rPr>
              <a:t> </a:t>
            </a:r>
            <a:r>
              <a:rPr lang="en-US" err="1">
                <a:solidFill>
                  <a:srgbClr val="231F20"/>
                </a:solidFill>
                <a:latin typeface="Lato" pitchFamily="34" charset="0"/>
              </a:rPr>
              <a:t>dynamicus</a:t>
            </a:r>
            <a:endParaRPr lang="en-US">
              <a:solidFill>
                <a:srgbClr val="231F20"/>
              </a:solidFill>
              <a:latin typeface="Lato" pitchFamily="34" charset="0"/>
            </a:endParaRPr>
          </a:p>
          <a:p>
            <a:pPr lvl="2"/>
            <a:r>
              <a:rPr lang="en-US" sz="2100" err="1">
                <a:solidFill>
                  <a:srgbClr val="231F20"/>
                </a:solidFill>
                <a:latin typeface="Lato" pitchFamily="34" charset="0"/>
              </a:rPr>
              <a:t>Nibh</a:t>
            </a:r>
            <a:r>
              <a:rPr lang="en-US" sz="2100">
                <a:solidFill>
                  <a:srgbClr val="231F20"/>
                </a:solidFill>
                <a:latin typeface="Lato" pitchFamily="34" charset="0"/>
              </a:rPr>
              <a:t> </a:t>
            </a:r>
            <a:r>
              <a:rPr lang="en-US" sz="2100" err="1">
                <a:solidFill>
                  <a:srgbClr val="231F20"/>
                </a:solidFill>
                <a:latin typeface="Lato" pitchFamily="34" charset="0"/>
              </a:rPr>
              <a:t>euismod</a:t>
            </a:r>
            <a:r>
              <a:rPr lang="en-US" sz="2100">
                <a:solidFill>
                  <a:srgbClr val="231F20"/>
                </a:solidFill>
                <a:latin typeface="Lato" pitchFamily="34" charset="0"/>
              </a:rPr>
              <a:t> </a:t>
            </a:r>
            <a:r>
              <a:rPr lang="en-US" sz="2100" err="1">
                <a:solidFill>
                  <a:srgbClr val="231F20"/>
                </a:solidFill>
                <a:latin typeface="Lato" pitchFamily="34" charset="0"/>
              </a:rPr>
              <a:t>tincidunt</a:t>
            </a:r>
            <a:r>
              <a:rPr lang="en-US" sz="2100">
                <a:solidFill>
                  <a:srgbClr val="231F20"/>
                </a:solidFill>
                <a:latin typeface="Lato" pitchFamily="34" charset="0"/>
              </a:rPr>
              <a:t> </a:t>
            </a:r>
            <a:r>
              <a:rPr lang="en-US" sz="2100" err="1">
                <a:solidFill>
                  <a:srgbClr val="231F20"/>
                </a:solidFill>
                <a:latin typeface="Lato" pitchFamily="34" charset="0"/>
              </a:rPr>
              <a:t>ut</a:t>
            </a:r>
            <a:r>
              <a:rPr lang="en-US" sz="2100">
                <a:solidFill>
                  <a:srgbClr val="231F20"/>
                </a:solidFill>
                <a:latin typeface="Lato" pitchFamily="34" charset="0"/>
              </a:rPr>
              <a:t> </a:t>
            </a:r>
            <a:r>
              <a:rPr lang="en-US" sz="2100" err="1">
                <a:solidFill>
                  <a:srgbClr val="231F20"/>
                </a:solidFill>
                <a:latin typeface="Lato" pitchFamily="34" charset="0"/>
              </a:rPr>
              <a:t>laoreet</a:t>
            </a:r>
            <a:endParaRPr lang="en-US" sz="2100">
              <a:solidFill>
                <a:srgbClr val="231F20"/>
              </a:solidFill>
              <a:latin typeface="Lato" pitchFamily="34" charset="0"/>
            </a:endParaRPr>
          </a:p>
          <a:p>
            <a:r>
              <a:rPr lang="fr-FR" err="1">
                <a:solidFill>
                  <a:srgbClr val="231F20"/>
                </a:solidFill>
                <a:latin typeface="Lato" pitchFamily="34" charset="0"/>
              </a:rPr>
              <a:t>Suscipit</a:t>
            </a:r>
            <a:r>
              <a:rPr lang="fr-FR">
                <a:solidFill>
                  <a:srgbClr val="231F20"/>
                </a:solidFill>
                <a:latin typeface="Lato" pitchFamily="34" charset="0"/>
              </a:rPr>
              <a:t> </a:t>
            </a:r>
            <a:r>
              <a:rPr lang="fr-FR" err="1">
                <a:solidFill>
                  <a:srgbClr val="231F20"/>
                </a:solidFill>
                <a:latin typeface="Lato" pitchFamily="34" charset="0"/>
              </a:rPr>
              <a:t>lobortis</a:t>
            </a:r>
            <a:r>
              <a:rPr lang="fr-FR">
                <a:solidFill>
                  <a:srgbClr val="231F20"/>
                </a:solidFill>
                <a:latin typeface="Lato" pitchFamily="34" charset="0"/>
              </a:rPr>
              <a:t> </a:t>
            </a:r>
            <a:r>
              <a:rPr lang="fr-FR" err="1">
                <a:solidFill>
                  <a:srgbClr val="231F20"/>
                </a:solidFill>
                <a:latin typeface="Lato" pitchFamily="34" charset="0"/>
              </a:rPr>
              <a:t>nisl</a:t>
            </a:r>
            <a:r>
              <a:rPr lang="fr-FR">
                <a:solidFill>
                  <a:srgbClr val="231F20"/>
                </a:solidFill>
                <a:latin typeface="Lato" pitchFamily="34" charset="0"/>
              </a:rPr>
              <a:t> ut </a:t>
            </a:r>
            <a:r>
              <a:rPr lang="fr-FR" err="1">
                <a:solidFill>
                  <a:srgbClr val="231F20"/>
                </a:solidFill>
                <a:latin typeface="Lato" pitchFamily="34" charset="0"/>
              </a:rPr>
              <a:t>aliquip</a:t>
            </a:r>
            <a:r>
              <a:rPr lang="fr-FR">
                <a:solidFill>
                  <a:srgbClr val="231F20"/>
                </a:solidFill>
                <a:latin typeface="Lato" pitchFamily="34" charset="0"/>
              </a:rPr>
              <a:t> </a:t>
            </a:r>
            <a:r>
              <a:rPr lang="fr-FR" err="1">
                <a:solidFill>
                  <a:srgbClr val="231F20"/>
                </a:solidFill>
                <a:latin typeface="Lato" pitchFamily="34" charset="0"/>
              </a:rPr>
              <a:t>commodo</a:t>
            </a:r>
            <a:endParaRPr lang="fr-FR">
              <a:solidFill>
                <a:srgbClr val="231F20"/>
              </a:solidFill>
              <a:latin typeface="Lato" pitchFamily="34" charset="0"/>
            </a:endParaRPr>
          </a:p>
          <a:p>
            <a:pPr lvl="1"/>
            <a:r>
              <a:rPr lang="en-US" err="1">
                <a:solidFill>
                  <a:srgbClr val="231F20"/>
                </a:solidFill>
                <a:latin typeface="Lato" pitchFamily="34" charset="0"/>
              </a:rPr>
              <a:t>Investigationes</a:t>
            </a:r>
            <a:r>
              <a:rPr lang="en-US">
                <a:solidFill>
                  <a:srgbClr val="231F20"/>
                </a:solidFill>
                <a:latin typeface="Lato" pitchFamily="34" charset="0"/>
              </a:rPr>
              <a:t> </a:t>
            </a:r>
            <a:r>
              <a:rPr lang="en-US" err="1">
                <a:solidFill>
                  <a:srgbClr val="231F20"/>
                </a:solidFill>
                <a:latin typeface="Lato" pitchFamily="34" charset="0"/>
              </a:rPr>
              <a:t>demonstraverunt</a:t>
            </a:r>
            <a:r>
              <a:rPr lang="en-US">
                <a:solidFill>
                  <a:srgbClr val="231F20"/>
                </a:solidFill>
                <a:latin typeface="Lato" pitchFamily="34" charset="0"/>
              </a:rPr>
              <a:t> </a:t>
            </a:r>
            <a:r>
              <a:rPr lang="en-US" err="1">
                <a:solidFill>
                  <a:srgbClr val="231F20"/>
                </a:solidFill>
                <a:latin typeface="Lato" pitchFamily="34" charset="0"/>
              </a:rPr>
              <a:t>lectores</a:t>
            </a:r>
            <a:endParaRPr lang="en-US">
              <a:solidFill>
                <a:srgbClr val="231F20"/>
              </a:solidFill>
              <a:latin typeface="Lato" pitchFamily="34" charset="0"/>
            </a:endParaRPr>
          </a:p>
          <a:p>
            <a:pPr lvl="2"/>
            <a:r>
              <a:rPr lang="fr-FR" sz="2100" err="1">
                <a:solidFill>
                  <a:srgbClr val="231F20"/>
                </a:solidFill>
                <a:latin typeface="Lato" pitchFamily="34" charset="0"/>
              </a:rPr>
              <a:t>Suscipit</a:t>
            </a:r>
            <a:r>
              <a:rPr lang="fr-FR" sz="2100">
                <a:solidFill>
                  <a:srgbClr val="231F20"/>
                </a:solidFill>
                <a:latin typeface="Lato" pitchFamily="34" charset="0"/>
              </a:rPr>
              <a:t> </a:t>
            </a:r>
            <a:r>
              <a:rPr lang="fr-FR" sz="2100" err="1">
                <a:solidFill>
                  <a:srgbClr val="231F20"/>
                </a:solidFill>
                <a:latin typeface="Lato" pitchFamily="34" charset="0"/>
              </a:rPr>
              <a:t>lobortis</a:t>
            </a:r>
            <a:r>
              <a:rPr lang="fr-FR" sz="2100">
                <a:solidFill>
                  <a:srgbClr val="231F20"/>
                </a:solidFill>
                <a:latin typeface="Lato" pitchFamily="34" charset="0"/>
              </a:rPr>
              <a:t> </a:t>
            </a:r>
            <a:r>
              <a:rPr lang="fr-FR" sz="2100" err="1">
                <a:solidFill>
                  <a:srgbClr val="231F20"/>
                </a:solidFill>
                <a:latin typeface="Lato" pitchFamily="34" charset="0"/>
              </a:rPr>
              <a:t>nislut</a:t>
            </a:r>
            <a:r>
              <a:rPr lang="fr-FR" sz="2100">
                <a:solidFill>
                  <a:srgbClr val="231F20"/>
                </a:solidFill>
                <a:latin typeface="Lato" pitchFamily="34" charset="0"/>
              </a:rPr>
              <a:t> </a:t>
            </a:r>
            <a:r>
              <a:rPr lang="fr-FR" sz="2100" err="1">
                <a:solidFill>
                  <a:srgbClr val="231F20"/>
                </a:solidFill>
                <a:latin typeface="Lato" pitchFamily="34" charset="0"/>
              </a:rPr>
              <a:t>aliquip</a:t>
            </a:r>
            <a:r>
              <a:rPr lang="fr-FR" sz="2100">
                <a:solidFill>
                  <a:srgbClr val="231F20"/>
                </a:solidFill>
                <a:latin typeface="Lato" pitchFamily="34" charset="0"/>
              </a:rPr>
              <a:t> </a:t>
            </a:r>
            <a:r>
              <a:rPr lang="fr-FR" sz="2100" err="1">
                <a:solidFill>
                  <a:srgbClr val="231F20"/>
                </a:solidFill>
                <a:latin typeface="Lato" pitchFamily="34" charset="0"/>
              </a:rPr>
              <a:t>comodo</a:t>
            </a:r>
            <a:endParaRPr lang="en-US" sz="2100">
              <a:solidFill>
                <a:srgbClr val="231F20"/>
              </a:solidFill>
              <a:latin typeface="Lato" pitchFamily="34" charset="0"/>
            </a:endParaRPr>
          </a:p>
          <a:p>
            <a:pPr lvl="2"/>
            <a:endParaRPr lang="en-US">
              <a:latin typeface="Lato" pitchFamily="34" charset="0"/>
            </a:endParaRPr>
          </a:p>
          <a:p>
            <a:pPr lvl="4"/>
            <a:endParaRPr lang="en-US"/>
          </a:p>
        </p:txBody>
      </p:sp>
    </p:spTree>
    <p:extLst>
      <p:ext uri="{BB962C8B-B14F-4D97-AF65-F5344CB8AC3E}">
        <p14:creationId xmlns:p14="http://schemas.microsoft.com/office/powerpoint/2010/main" val="3565463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1" name="Text Placeholder 7"/>
          <p:cNvSpPr>
            <a:spLocks noGrp="1"/>
          </p:cNvSpPr>
          <p:nvPr>
            <p:ph type="body" sz="quarter" idx="14" hasCustomPrompt="1"/>
          </p:nvPr>
        </p:nvSpPr>
        <p:spPr>
          <a:xfrm>
            <a:off x="5029200" y="1028700"/>
            <a:ext cx="3657600" cy="3657600"/>
          </a:xfrm>
          <a:prstGeom prst="rect">
            <a:avLst/>
          </a:prstGeom>
        </p:spPr>
        <p:txBody>
          <a:bodyPr>
            <a:noAutofit/>
          </a:bodyPr>
          <a:lstStyle>
            <a:lvl1pPr marL="0" indent="0">
              <a:spcBef>
                <a:spcPts val="1350"/>
              </a:spcBef>
              <a:spcAft>
                <a:spcPts val="0"/>
              </a:spcAft>
              <a:buClr>
                <a:srgbClr val="50B3CF"/>
              </a:buClr>
              <a:buFont typeface="Symbol" pitchFamily="18" charset="2"/>
              <a:buChar char="·"/>
              <a:tabLst>
                <a:tab pos="257175" algn="l"/>
              </a:tabLst>
              <a:defRPr lang="en-US" sz="2100" b="0" i="0" u="none" strike="noStrike" kern="1200" baseline="0" dirty="0" smtClean="0">
                <a:solidFill>
                  <a:srgbClr val="231F20"/>
                </a:solidFill>
                <a:latin typeface="Lato" pitchFamily="34" charset="0"/>
                <a:ea typeface="+mn-ea"/>
                <a:cs typeface="+mn-cs"/>
              </a:defRPr>
            </a:lvl1pPr>
          </a:lstStyle>
          <a:p>
            <a:r>
              <a:rPr lang="en-US" sz="2100" b="0" i="0" u="none" strike="noStrike" baseline="0">
                <a:solidFill>
                  <a:srgbClr val="FFFFFF"/>
                </a:solidFill>
                <a:latin typeface="Lato-Regular"/>
              </a:rPr>
              <a:t> </a:t>
            </a:r>
            <a:r>
              <a:rPr lang="en-US">
                <a:latin typeface="Lato" pitchFamily="34" charset="0"/>
              </a:rPr>
              <a:t>Two column slide, font size is 28 pts.</a:t>
            </a:r>
          </a:p>
        </p:txBody>
      </p:sp>
      <p:sp>
        <p:nvSpPr>
          <p:cNvPr id="13"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6" name="TextBox 15"/>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7" name="TextBox 16"/>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
        <p:nvSpPr>
          <p:cNvPr id="7" name="Text Placeholder 7"/>
          <p:cNvSpPr>
            <a:spLocks noGrp="1"/>
          </p:cNvSpPr>
          <p:nvPr>
            <p:ph type="body" sz="quarter" idx="15" hasCustomPrompt="1"/>
          </p:nvPr>
        </p:nvSpPr>
        <p:spPr>
          <a:xfrm>
            <a:off x="685800" y="1028700"/>
            <a:ext cx="3657600" cy="3657600"/>
          </a:xfrm>
          <a:prstGeom prst="rect">
            <a:avLst/>
          </a:prstGeom>
        </p:spPr>
        <p:txBody>
          <a:bodyPr>
            <a:noAutofit/>
          </a:bodyPr>
          <a:lstStyle>
            <a:lvl1pPr marL="0" indent="0">
              <a:spcBef>
                <a:spcPts val="1350"/>
              </a:spcBef>
              <a:spcAft>
                <a:spcPts val="0"/>
              </a:spcAft>
              <a:buClr>
                <a:srgbClr val="50B3CF"/>
              </a:buClr>
              <a:buFont typeface="Symbol" pitchFamily="18" charset="2"/>
              <a:buChar char="·"/>
              <a:tabLst>
                <a:tab pos="257175" algn="l"/>
              </a:tabLst>
              <a:defRPr lang="en-US" sz="2100" b="0" i="0" u="none" strike="noStrike" kern="1200" baseline="0" dirty="0" smtClean="0">
                <a:solidFill>
                  <a:srgbClr val="231F20"/>
                </a:solidFill>
                <a:latin typeface="Lato" pitchFamily="34" charset="0"/>
                <a:ea typeface="+mn-ea"/>
                <a:cs typeface="+mn-cs"/>
              </a:defRPr>
            </a:lvl1pPr>
          </a:lstStyle>
          <a:p>
            <a:r>
              <a:rPr lang="en-US" sz="2100" b="0" i="0" u="none" strike="noStrike" baseline="0">
                <a:solidFill>
                  <a:srgbClr val="FFFFFF"/>
                </a:solidFill>
                <a:latin typeface="Lato-Regular"/>
              </a:rPr>
              <a:t> </a:t>
            </a:r>
            <a:r>
              <a:rPr lang="en-US">
                <a:latin typeface="Lato" pitchFamily="34" charset="0"/>
              </a:rPr>
              <a:t>Two column slide, font size is 28 pts.</a:t>
            </a:r>
          </a:p>
        </p:txBody>
      </p:sp>
    </p:spTree>
    <p:extLst>
      <p:ext uri="{BB962C8B-B14F-4D97-AF65-F5344CB8AC3E}">
        <p14:creationId xmlns:p14="http://schemas.microsoft.com/office/powerpoint/2010/main" val="393709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b="0">
                <a:solidFill>
                  <a:srgbClr val="164A7D"/>
                </a:solidFill>
              </a:rPr>
              <a:t>Slide Title - Font Size 28pts</a:t>
            </a:r>
            <a:endParaRPr lang="en-US"/>
          </a:p>
        </p:txBody>
      </p:sp>
      <p:sp>
        <p:nvSpPr>
          <p:cNvPr id="12" name="TextBox 11"/>
          <p:cNvSpPr txBox="1"/>
          <p:nvPr userDrawn="1"/>
        </p:nvSpPr>
        <p:spPr>
          <a:xfrm>
            <a:off x="228600" y="4800600"/>
            <a:ext cx="3429000" cy="230832"/>
          </a:xfrm>
          <a:prstGeom prst="rect">
            <a:avLst/>
          </a:prstGeom>
          <a:noFill/>
        </p:spPr>
        <p:txBody>
          <a:bodyPr wrap="square" rtlCol="0">
            <a:spAutoFit/>
          </a:bodyPr>
          <a:lstStyle/>
          <a:p>
            <a:r>
              <a:rPr lang="en-US" sz="900" kern="1200">
                <a:solidFill>
                  <a:srgbClr val="164A7D"/>
                </a:solidFill>
                <a:latin typeface="Lato" pitchFamily="34" charset="0"/>
                <a:ea typeface="+mn-ea"/>
                <a:cs typeface="+mn-cs"/>
              </a:rPr>
              <a:t>www.taxpolicycenter.org</a:t>
            </a:r>
          </a:p>
        </p:txBody>
      </p:sp>
      <p:sp>
        <p:nvSpPr>
          <p:cNvPr id="13" name="TextBox 12"/>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solidFill>
                  <a:srgbClr val="164A7D"/>
                </a:solidFill>
                <a:latin typeface="Lato" pitchFamily="34" charset="0"/>
              </a:rPr>
              <a:pPr algn="r"/>
              <a:t>‹#›</a:t>
            </a:fld>
            <a:endParaRPr lang="en-US" sz="900">
              <a:solidFill>
                <a:srgbClr val="164A7D"/>
              </a:solidFill>
              <a:latin typeface="Lato" pitchFamily="34" charset="0"/>
            </a:endParaRPr>
          </a:p>
        </p:txBody>
      </p:sp>
    </p:spTree>
    <p:extLst>
      <p:ext uri="{BB962C8B-B14F-4D97-AF65-F5344CB8AC3E}">
        <p14:creationId xmlns:p14="http://schemas.microsoft.com/office/powerpoint/2010/main" val="141947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228600" y="4800600"/>
            <a:ext cx="3429000" cy="230832"/>
          </a:xfrm>
          <a:prstGeom prst="rect">
            <a:avLst/>
          </a:prstGeom>
          <a:noFill/>
        </p:spPr>
        <p:txBody>
          <a:bodyPr wrap="square" rtlCol="0">
            <a:spAutoFit/>
          </a:bodyPr>
          <a:lstStyle/>
          <a:p>
            <a:r>
              <a:rPr lang="en-US" sz="900" kern="1200">
                <a:solidFill>
                  <a:srgbClr val="164A7D"/>
                </a:solidFill>
                <a:latin typeface="Lato" pitchFamily="34" charset="0"/>
                <a:ea typeface="+mn-ea"/>
                <a:cs typeface="+mn-cs"/>
              </a:rPr>
              <a:t>www.taxpolicycenter.org</a:t>
            </a:r>
          </a:p>
        </p:txBody>
      </p:sp>
      <p:sp>
        <p:nvSpPr>
          <p:cNvPr id="6" name="TextBox 5"/>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solidFill>
                  <a:srgbClr val="164A7D"/>
                </a:solidFill>
                <a:latin typeface="Lato" pitchFamily="34" charset="0"/>
              </a:rPr>
              <a:pPr algn="r"/>
              <a:t>‹#›</a:t>
            </a:fld>
            <a:endParaRPr lang="en-US" sz="900">
              <a:solidFill>
                <a:srgbClr val="164A7D"/>
              </a:solidFill>
              <a:latin typeface="Lato" pitchFamily="34" charset="0"/>
            </a:endParaRPr>
          </a:p>
        </p:txBody>
      </p:sp>
    </p:spTree>
    <p:extLst>
      <p:ext uri="{BB962C8B-B14F-4D97-AF65-F5344CB8AC3E}">
        <p14:creationId xmlns:p14="http://schemas.microsoft.com/office/powerpoint/2010/main" val="1906782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10/13/2022</a:t>
            </a:fld>
            <a:endParaRPr lang="en-US"/>
          </a:p>
        </p:txBody>
      </p:sp>
      <p:sp>
        <p:nvSpPr>
          <p:cNvPr id="9" name="Slide Number Placeholder 8"/>
          <p:cNvSpPr>
            <a:spLocks noGrp="1"/>
          </p:cNvSpPr>
          <p:nvPr>
            <p:ph type="sldNum" sz="quarter" idx="12"/>
          </p:nvPr>
        </p:nvSpPr>
        <p:spPr>
          <a:xfrm>
            <a:off x="0" y="2092"/>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AE079-6187-4F33-8EBD-9EFC16937369}" type="datetime1">
              <a:rPr lang="en-US" smtClean="0"/>
              <a:t>10/13/2022</a:t>
            </a:fld>
            <a:endParaRPr lang="en-US"/>
          </a:p>
        </p:txBody>
      </p:sp>
      <p:sp>
        <p:nvSpPr>
          <p:cNvPr id="5" name="Slide Number Placeholder 4"/>
          <p:cNvSpPr>
            <a:spLocks noGrp="1"/>
          </p:cNvSpPr>
          <p:nvPr>
            <p:ph type="sldNum" sz="quarter" idx="12"/>
          </p:nvPr>
        </p:nvSpPr>
        <p:spPr>
          <a:xfrm>
            <a:off x="0" y="2092"/>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10/13/2022</a:t>
            </a:fld>
            <a:endParaRPr lang="en-US"/>
          </a:p>
        </p:txBody>
      </p:sp>
      <p:sp>
        <p:nvSpPr>
          <p:cNvPr id="4" name="Slide Number Placeholder 3"/>
          <p:cNvSpPr>
            <a:spLocks noGrp="1"/>
          </p:cNvSpPr>
          <p:nvPr>
            <p:ph type="sldNum" sz="quarter" idx="12"/>
          </p:nvPr>
        </p:nvSpPr>
        <p:spPr>
          <a:xfrm>
            <a:off x="0" y="2092"/>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19.xml"/><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12.png"/><Relationship Id="rId2" Type="http://schemas.openxmlformats.org/officeDocument/2006/relationships/slideLayout" Target="../slideLayouts/slideLayout21.xml"/><Relationship Id="rId16" Type="http://schemas.openxmlformats.org/officeDocument/2006/relationships/theme" Target="../theme/theme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4.jpe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6.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61.xml"/><Relationship Id="rId7" Type="http://schemas.openxmlformats.org/officeDocument/2006/relationships/image" Target="../media/image15.jpe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8.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738" r:id="rId1"/>
    <p:sldLayoutId id="2147483737" r:id="rId2"/>
  </p:sldLayoutIdLst>
  <p:hf hdr="0" ftr="0" dt="0"/>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7858691" y="143447"/>
            <a:ext cx="1223628" cy="982313"/>
          </a:xfrm>
          <a:prstGeom prst="rect">
            <a:avLst/>
          </a:prstGeom>
        </p:spPr>
      </p:pic>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993FC7D-EDB8-42B6-B18C-A191D57ABB0D}" type="datetime1">
              <a:rPr lang="en-US" smtClean="0"/>
              <a:t>10/13/2022</a:t>
            </a:fld>
            <a:endParaRPr lang="en-US"/>
          </a:p>
        </p:txBody>
      </p:sp>
      <p:sp>
        <p:nvSpPr>
          <p:cNvPr id="6" name="Slide Number Placeholder 5"/>
          <p:cNvSpPr>
            <a:spLocks noGrp="1"/>
          </p:cNvSpPr>
          <p:nvPr>
            <p:ph type="sldNum" sz="quarter" idx="4"/>
          </p:nvPr>
        </p:nvSpPr>
        <p:spPr>
          <a:xfrm>
            <a:off x="0" y="2092"/>
            <a:ext cx="457200" cy="273844"/>
          </a:xfrm>
          <a:prstGeom prst="rect">
            <a:avLst/>
          </a:prstGeom>
        </p:spPr>
        <p:txBody>
          <a:bodyPr vert="horz" lIns="91440" tIns="45720" rIns="91440" bIns="45720" rtlCol="0" anchor="ctr"/>
          <a:lstStyle>
            <a:lvl1pPr algn="ctr">
              <a:defRPr sz="1200" b="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858691" y="139014"/>
            <a:ext cx="1223628" cy="982313"/>
          </a:xfrm>
          <a:prstGeom prst="rect">
            <a:avLst/>
          </a:prstGeom>
        </p:spPr>
      </p:pic>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750" r:id="rId1"/>
    <p:sldLayoutId id="2147483770" r:id="rId2"/>
    <p:sldLayoutId id="2147483771" r:id="rId3"/>
    <p:sldLayoutId id="2147483751" r:id="rId4"/>
    <p:sldLayoutId id="2147483752" r:id="rId5"/>
    <p:sldLayoutId id="2147483753" r:id="rId6"/>
    <p:sldLayoutId id="2147483754" r:id="rId7"/>
    <p:sldLayoutId id="2147483733" r:id="rId8"/>
    <p:sldLayoutId id="2147483755" r:id="rId9"/>
    <p:sldLayoutId id="2147483756" r:id="rId10"/>
    <p:sldLayoutId id="2147483757" r:id="rId11"/>
    <p:sldLayoutId id="2147483758" r:id="rId12"/>
    <p:sldLayoutId id="2147483813" r:id="rId13"/>
    <p:sldLayoutId id="2147483814"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765" r:id="rId1"/>
    <p:sldLayoutId id="2147483763" r:id="rId2"/>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219364" y="-160462"/>
            <a:ext cx="9477664" cy="5557962"/>
          </a:xfrm>
          <a:prstGeom prst="rect">
            <a:avLst/>
          </a:prstGeom>
          <a:solidFill>
            <a:srgbClr val="15A3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A3BC"/>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408" y="1270000"/>
            <a:ext cx="4198529" cy="1196975"/>
          </a:xfrm>
          <a:prstGeom prst="rect">
            <a:avLst/>
          </a:prstGeom>
        </p:spPr>
      </p:pic>
      <p:pic>
        <p:nvPicPr>
          <p:cNvPr id="4" name="Picture 3" descr="Blue pattern-PMS-018-Envelopes-D1.png"/>
          <p:cNvPicPr>
            <a:picLocks noChangeAspect="1"/>
          </p:cNvPicPr>
          <p:nvPr/>
        </p:nvPicPr>
        <p:blipFill rotWithShape="1">
          <a:blip r:embed="rId4">
            <a:alphaModFix amt="60000"/>
            <a:extLst>
              <a:ext uri="{28A0092B-C50C-407E-A947-70E740481C1C}">
                <a14:useLocalDpi xmlns:a14="http://schemas.microsoft.com/office/drawing/2010/main" val="0"/>
              </a:ext>
            </a:extLst>
          </a:blip>
          <a:srcRect r="5"/>
          <a:stretch/>
        </p:blipFill>
        <p:spPr>
          <a:xfrm flipH="1">
            <a:off x="7890722" y="-291850"/>
            <a:ext cx="1486958" cy="6064776"/>
          </a:xfrm>
          <a:prstGeom prst="rect">
            <a:avLst/>
          </a:prstGeom>
        </p:spPr>
      </p:pic>
    </p:spTree>
    <p:extLst>
      <p:ext uri="{BB962C8B-B14F-4D97-AF65-F5344CB8AC3E}">
        <p14:creationId xmlns:p14="http://schemas.microsoft.com/office/powerpoint/2010/main" val="2556883786"/>
      </p:ext>
    </p:extLst>
  </p:cSld>
  <p:clrMap bg1="lt1" tx1="dk1" bg2="lt2" tx2="dk2" accent1="accent1" accent2="accent2" accent3="accent3" accent4="accent4" accent5="accent5" accent6="accent6" hlink="hlink" folHlink="folHlink"/>
  <p:sldLayoutIdLst>
    <p:sldLayoutId id="2147483696" r:id="rId1"/>
  </p:sldLayoutIdLst>
  <p:transition spd="slow" advTm="7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142240" y="892908"/>
            <a:ext cx="9400540" cy="4450701"/>
          </a:xfrm>
          <a:prstGeom prst="rect">
            <a:avLst/>
          </a:prstGeom>
          <a:solidFill>
            <a:srgbClr val="15A3BC">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A3BC"/>
              </a:solidFill>
            </a:endParaRPr>
          </a:p>
        </p:txBody>
      </p:sp>
      <p:sp>
        <p:nvSpPr>
          <p:cNvPr id="10" name="Rectangle 9"/>
          <p:cNvSpPr/>
          <p:nvPr/>
        </p:nvSpPr>
        <p:spPr>
          <a:xfrm>
            <a:off x="-188042" y="-203200"/>
            <a:ext cx="9575882" cy="1096108"/>
          </a:xfrm>
          <a:prstGeom prst="rect">
            <a:avLst/>
          </a:prstGeom>
          <a:solidFill>
            <a:srgbClr val="15A3B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ue pattern-PMS-018-Envelopes-D1.png"/>
          <p:cNvPicPr>
            <a:picLocks noChangeAspect="1"/>
          </p:cNvPicPr>
          <p:nvPr/>
        </p:nvPicPr>
        <p:blipFill rotWithShape="1">
          <a:blip r:embed="rId17">
            <a:alphaModFix amt="60000"/>
            <a:extLst>
              <a:ext uri="{28A0092B-C50C-407E-A947-70E740481C1C}">
                <a14:useLocalDpi xmlns:a14="http://schemas.microsoft.com/office/drawing/2010/main" val="0"/>
              </a:ext>
            </a:extLst>
          </a:blip>
          <a:srcRect r="5"/>
          <a:stretch/>
        </p:blipFill>
        <p:spPr>
          <a:xfrm flipH="1">
            <a:off x="7890722" y="-291850"/>
            <a:ext cx="1486958" cy="6064776"/>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05753" y="4569965"/>
            <a:ext cx="1470888" cy="329620"/>
          </a:xfrm>
          <a:prstGeom prst="rect">
            <a:avLst/>
          </a:prstGeom>
        </p:spPr>
      </p:pic>
      <p:pic>
        <p:nvPicPr>
          <p:cNvPr id="9" name="Picture 8" descr="Green pattern.png"/>
          <p:cNvPicPr>
            <a:picLocks noChangeAspect="1"/>
          </p:cNvPicPr>
          <p:nvPr/>
        </p:nvPicPr>
        <p:blipFill rotWithShape="1">
          <a:blip r:embed="rId19">
            <a:extLst>
              <a:ext uri="{28A0092B-C50C-407E-A947-70E740481C1C}">
                <a14:useLocalDpi xmlns:a14="http://schemas.microsoft.com/office/drawing/2010/main" val="0"/>
              </a:ext>
            </a:extLst>
          </a:blip>
          <a:srcRect b="2239"/>
          <a:stretch/>
        </p:blipFill>
        <p:spPr>
          <a:xfrm>
            <a:off x="-637541" y="842743"/>
            <a:ext cx="9893301" cy="123092"/>
          </a:xfrm>
          <a:prstGeom prst="rect">
            <a:avLst/>
          </a:prstGeom>
        </p:spPr>
      </p:pic>
    </p:spTree>
    <p:extLst>
      <p:ext uri="{BB962C8B-B14F-4D97-AF65-F5344CB8AC3E}">
        <p14:creationId xmlns:p14="http://schemas.microsoft.com/office/powerpoint/2010/main" val="110965392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ransition spd="slow" advTm="7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858691" y="143448"/>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993FC7D-EDB8-42B6-B18C-A191D57ABB0D}" type="datetime1">
              <a:rPr lang="en-US" smtClean="0"/>
              <a:t>10/13/2022</a:t>
            </a:fld>
            <a:endParaRPr lang="en-US"/>
          </a:p>
        </p:txBody>
      </p:sp>
      <p:sp>
        <p:nvSpPr>
          <p:cNvPr id="6" name="Slide Number Placeholder 5"/>
          <p:cNvSpPr>
            <a:spLocks noGrp="1"/>
          </p:cNvSpPr>
          <p:nvPr>
            <p:ph type="sldNum" sz="quarter" idx="4"/>
          </p:nvPr>
        </p:nvSpPr>
        <p:spPr>
          <a:xfrm>
            <a:off x="0" y="2093"/>
            <a:ext cx="457200" cy="273844"/>
          </a:xfrm>
          <a:prstGeom prst="rect">
            <a:avLst/>
          </a:prstGeom>
        </p:spPr>
        <p:txBody>
          <a:bodyPr vert="horz" lIns="91440" tIns="45720" rIns="91440" bIns="45720" rtlCol="0" anchor="ctr"/>
          <a:lstStyle>
            <a:lvl1pPr algn="ctr">
              <a:defRPr sz="1200" b="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858691" y="139015"/>
            <a:ext cx="1223628" cy="982313"/>
          </a:xfrm>
          <a:prstGeom prst="rect">
            <a:avLst/>
          </a:prstGeom>
        </p:spPr>
      </p:pic>
    </p:spTree>
    <p:extLst>
      <p:ext uri="{BB962C8B-B14F-4D97-AF65-F5344CB8AC3E}">
        <p14:creationId xmlns:p14="http://schemas.microsoft.com/office/powerpoint/2010/main" val="3035491392"/>
      </p:ext>
    </p:extLst>
  </p:cSld>
  <p:clrMap bg1="lt1" tx1="dk1" bg2="lt2" tx2="dk2" accent1="accent1" accent2="accent2" accent3="accent3" accent4="accent4" accent5="accent5" accent6="accent6" hlink="hlink" folHlink="folHlink"/>
  <p:sldLayoutIdLst>
    <p:sldLayoutId id="2147483794" r:id="rId1"/>
    <p:sldLayoutId id="2147483736" r:id="rId2"/>
    <p:sldLayoutId id="2147483768" r:id="rId3"/>
    <p:sldLayoutId id="2147483716" r:id="rId4"/>
    <p:sldLayoutId id="2147483796" r:id="rId5"/>
    <p:sldLayoutId id="2147483797" r:id="rId6"/>
    <p:sldLayoutId id="2147483798" r:id="rId7"/>
    <p:sldLayoutId id="2147483772" r:id="rId8"/>
    <p:sldLayoutId id="2147483799" r:id="rId9"/>
    <p:sldLayoutId id="2147483800" r:id="rId10"/>
    <p:sldLayoutId id="2147483801" r:id="rId11"/>
    <p:sldLayoutId id="2147483802" r:id="rId12"/>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10/13/2022</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16149180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E:\Others\Pers\oDesk\Roxanne\New folder\oDesk_Source_Files\Untitled-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9144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Others\Pers\oDesk\Roxanne\New folder\oDesk_Source_Files\logo s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1202" y="162522"/>
            <a:ext cx="569913" cy="36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823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Lst>
  <p:hf hdr="0" ftr="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orld-education-blog.org/2022/09/13/from-learning-recovery-to-education-transforma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icef.org/learning-crisis/commitment-action-foundational-learning"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results.org/volunteers/anti-oppression/" TargetMode="External"/><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hyperlink" Target="https://unesdoc.unesco.org/ark:/48223/pf0000379707." TargetMode="External"/><Relationship Id="rId3" Type="http://schemas.openxmlformats.org/officeDocument/2006/relationships/hyperlink" Target="https://www.usaid.gov/sites/default/files/documents/1865/USG-Education-Strategy_FY2019-2023_Final_Web.pdf" TargetMode="External"/><Relationship Id="rId7" Type="http://schemas.openxmlformats.org/officeDocument/2006/relationships/hyperlink" Target="https://thedocs.worldbank.org/en/doc/e52f55322528903b27f1b7e61238e416-0200022022/original/Learning-poverty-report-2022-06-21-final-V7-0-conferenceEdition.pdf"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unesdoc.unesco.org/ark:/48223/pf0000379875" TargetMode="External"/><Relationship Id="rId5" Type="http://schemas.openxmlformats.org/officeDocument/2006/relationships/hyperlink" Target="https://education-estimates.org/" TargetMode="External"/><Relationship Id="rId4" Type="http://schemas.openxmlformats.org/officeDocument/2006/relationships/hyperlink" Target="https://unesdoc.unesco.org/ark:/48223/pf0000381091" TargetMode="External"/><Relationship Id="rId9" Type="http://schemas.openxmlformats.org/officeDocument/2006/relationships/hyperlink" Target="https://www.ungei.org/publication/g7-global-objectives-girls-educatio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604633"/>
            <a:ext cx="9144000"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endParaRPr lang="en-US" sz="2800" b="1" dirty="0">
              <a:solidFill>
                <a:schemeClr val="bg1"/>
              </a:solidFill>
              <a:latin typeface="Open Sans"/>
              <a:ea typeface="Open Sans" panose="020B0606030504020204" pitchFamily="34" charset="0"/>
              <a:cs typeface="Open Sans" panose="020B0606030504020204" pitchFamily="34" charset="0"/>
            </a:endParaRPr>
          </a:p>
          <a:p>
            <a:pPr algn="ctr">
              <a:spcAft>
                <a:spcPts val="1200"/>
              </a:spcAft>
            </a:pPr>
            <a:endParaRPr lang="en-US" sz="2800" b="1" dirty="0">
              <a:solidFill>
                <a:schemeClr val="bg1"/>
              </a:solidFill>
              <a:latin typeface="Open Sans"/>
              <a:ea typeface="Open Sans"/>
              <a:cs typeface="Open Sans"/>
            </a:endParaRPr>
          </a:p>
          <a:p>
            <a:pPr algn="ctr">
              <a:spcAft>
                <a:spcPts val="1200"/>
              </a:spcAft>
            </a:pPr>
            <a:endParaRPr lang="en-US" sz="2800" b="1" dirty="0">
              <a:solidFill>
                <a:schemeClr val="bg1"/>
              </a:solidFill>
              <a:latin typeface="Open Sans"/>
              <a:ea typeface="Open Sans"/>
              <a:cs typeface="Open Sans"/>
            </a:endParaRPr>
          </a:p>
          <a:p>
            <a:pPr algn="ctr">
              <a:spcAft>
                <a:spcPts val="1200"/>
              </a:spcAft>
            </a:pPr>
            <a:r>
              <a:rPr lang="en-US" sz="2800" b="1" dirty="0">
                <a:solidFill>
                  <a:schemeClr val="bg1"/>
                </a:solidFill>
                <a:latin typeface="Open Sans"/>
                <a:ea typeface="Open Sans"/>
                <a:cs typeface="Open Sans"/>
              </a:rPr>
              <a:t>Global Allies Presentation</a:t>
            </a:r>
            <a:endParaRPr lang="en-US" sz="2800" dirty="0">
              <a:solidFill>
                <a:schemeClr val="bg1"/>
              </a:solidFill>
              <a:ea typeface="Open Sans"/>
              <a:cs typeface="Open Sans"/>
            </a:endParaRPr>
          </a:p>
          <a:p>
            <a:pPr algn="ctr">
              <a:spcAft>
                <a:spcPts val="1200"/>
              </a:spcAft>
            </a:pPr>
            <a:r>
              <a:rPr lang="en-US" sz="2000" b="1" dirty="0">
                <a:solidFill>
                  <a:schemeClr val="bg1"/>
                </a:solidFill>
                <a:latin typeface="Open Sans"/>
                <a:ea typeface="Open Sans"/>
                <a:cs typeface="Open Sans"/>
              </a:rPr>
              <a:t>October 13, 2022</a:t>
            </a:r>
          </a:p>
        </p:txBody>
      </p:sp>
    </p:spTree>
    <p:extLst>
      <p:ext uri="{BB962C8B-B14F-4D97-AF65-F5344CB8AC3E}">
        <p14:creationId xmlns:p14="http://schemas.microsoft.com/office/powerpoint/2010/main" val="1440631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9"/>
          <p:cNvSpPr txBox="1">
            <a:spLocks noGrp="1"/>
          </p:cNvSpPr>
          <p:nvPr>
            <p:ph type="body" idx="1"/>
          </p:nvPr>
        </p:nvSpPr>
        <p:spPr>
          <a:xfrm>
            <a:off x="685800" y="1543050"/>
            <a:ext cx="3657600" cy="3086100"/>
          </a:xfrm>
          <a:prstGeom prst="rect">
            <a:avLst/>
          </a:prstGeom>
        </p:spPr>
        <p:txBody>
          <a:bodyPr spcFirstLastPara="1" wrap="square" lIns="91425" tIns="45700" rIns="91425" bIns="45700" anchor="t" anchorCtr="0">
            <a:normAutofit/>
          </a:bodyPr>
          <a:lstStyle/>
          <a:p>
            <a:pPr marL="457200" lvl="0" indent="-355600" algn="l" rtl="0">
              <a:spcBef>
                <a:spcPts val="0"/>
              </a:spcBef>
              <a:spcAft>
                <a:spcPts val="0"/>
              </a:spcAft>
              <a:buSzPts val="2000"/>
              <a:buFont typeface="Gill Sans"/>
              <a:buAutoNum type="arabicPeriod"/>
            </a:pPr>
            <a:r>
              <a:rPr lang="en" dirty="0">
                <a:latin typeface="Gill Sans"/>
                <a:ea typeface="Gill Sans"/>
                <a:cs typeface="Gill Sans"/>
                <a:sym typeface="Gill Sans"/>
              </a:rPr>
              <a:t>Improving Learning Outcomes</a:t>
            </a:r>
            <a:endParaRPr dirty="0">
              <a:latin typeface="Gill Sans"/>
              <a:ea typeface="Gill Sans"/>
              <a:cs typeface="Gill Sans"/>
              <a:sym typeface="Gill Sans"/>
            </a:endParaRPr>
          </a:p>
          <a:p>
            <a:pPr marL="457200" lvl="0" indent="-355600" algn="l" rtl="0">
              <a:spcBef>
                <a:spcPts val="0"/>
              </a:spcBef>
              <a:spcAft>
                <a:spcPts val="0"/>
              </a:spcAft>
              <a:buSzPts val="2000"/>
              <a:buFont typeface="Gill Sans"/>
              <a:buAutoNum type="arabicPeriod"/>
            </a:pPr>
            <a:r>
              <a:rPr lang="en" dirty="0">
                <a:latin typeface="Gill Sans"/>
                <a:ea typeface="Gill Sans"/>
                <a:cs typeface="Gill Sans"/>
                <a:sym typeface="Gill Sans"/>
              </a:rPr>
              <a:t>Expand access to quality basic education for all, particularly the most marginalized and vulnerable populations</a:t>
            </a:r>
            <a:endParaRPr dirty="0">
              <a:latin typeface="Gill Sans"/>
              <a:ea typeface="Gill Sans"/>
              <a:cs typeface="Gill Sans"/>
              <a:sym typeface="Gill Sans"/>
            </a:endParaRPr>
          </a:p>
          <a:p>
            <a:pPr marL="457200" lvl="0" indent="0" algn="l" rtl="0">
              <a:spcBef>
                <a:spcPts val="0"/>
              </a:spcBef>
              <a:spcAft>
                <a:spcPts val="0"/>
              </a:spcAft>
              <a:buNone/>
            </a:pPr>
            <a:endParaRPr dirty="0"/>
          </a:p>
        </p:txBody>
      </p:sp>
      <p:sp>
        <p:nvSpPr>
          <p:cNvPr id="522" name="Google Shape;522;p79"/>
          <p:cNvSpPr txBox="1">
            <a:spLocks noGrp="1"/>
          </p:cNvSpPr>
          <p:nvPr>
            <p:ph type="title"/>
          </p:nvPr>
        </p:nvSpPr>
        <p:spPr>
          <a:xfrm>
            <a:off x="686100" y="-580568"/>
            <a:ext cx="3657300" cy="2123618"/>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br>
              <a:rPr lang="en" dirty="0">
                <a:latin typeface="Gill Sans"/>
                <a:ea typeface="Gill Sans"/>
                <a:cs typeface="Gill Sans"/>
                <a:sym typeface="Gill Sans"/>
              </a:rPr>
            </a:br>
            <a:r>
              <a:rPr lang="en" dirty="0">
                <a:latin typeface="Gill Sans"/>
                <a:ea typeface="Gill Sans"/>
                <a:cs typeface="Gill Sans"/>
                <a:sym typeface="Gill Sans"/>
              </a:rPr>
              <a:t>USAID’s Policy Goals</a:t>
            </a:r>
            <a:endParaRPr dirty="0">
              <a:latin typeface="Gill Sans"/>
              <a:ea typeface="Gill Sans"/>
              <a:cs typeface="Gill Sans"/>
              <a:sym typeface="Gill Sans"/>
            </a:endParaRPr>
          </a:p>
        </p:txBody>
      </p:sp>
      <p:pic>
        <p:nvPicPr>
          <p:cNvPr id="523" name="Google Shape;523;p79"/>
          <p:cNvPicPr preferRelativeResize="0"/>
          <p:nvPr/>
        </p:nvPicPr>
        <p:blipFill rotWithShape="1">
          <a:blip r:embed="rId3">
            <a:alphaModFix/>
          </a:blip>
          <a:srcRect l="-2710" t="3900" r="2709" b="-3899"/>
          <a:stretch/>
        </p:blipFill>
        <p:spPr>
          <a:xfrm>
            <a:off x="4872748" y="79125"/>
            <a:ext cx="4271252"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1"/>
          <p:cNvSpPr txBox="1">
            <a:spLocks noGrp="1"/>
          </p:cNvSpPr>
          <p:nvPr>
            <p:ph type="sldNum" idx="12"/>
          </p:nvPr>
        </p:nvSpPr>
        <p:spPr>
          <a:xfrm>
            <a:off x="6858000" y="4890700"/>
            <a:ext cx="2133600" cy="184800"/>
          </a:xfrm>
          <a:prstGeom prst="rect">
            <a:avLst/>
          </a:prstGeom>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
              <a:t>11</a:t>
            </a:fld>
            <a:endParaRPr/>
          </a:p>
        </p:txBody>
      </p:sp>
      <p:sp>
        <p:nvSpPr>
          <p:cNvPr id="541" name="Google Shape;541;p81"/>
          <p:cNvSpPr txBox="1"/>
          <p:nvPr/>
        </p:nvSpPr>
        <p:spPr>
          <a:xfrm>
            <a:off x="278025" y="161100"/>
            <a:ext cx="7963575"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rgbClr val="000000"/>
                </a:solidFill>
                <a:latin typeface="Gill Sans"/>
                <a:ea typeface="Gill Sans"/>
                <a:cs typeface="Gill Sans"/>
                <a:sym typeface="Gill Sans"/>
              </a:rPr>
              <a:t>Addressing the challenges of learning loss</a:t>
            </a:r>
            <a:endParaRPr dirty="0">
              <a:solidFill>
                <a:srgbClr val="000000"/>
              </a:solidFill>
              <a:latin typeface="Gill Sans"/>
              <a:ea typeface="Gill Sans"/>
              <a:cs typeface="Gill Sans"/>
              <a:sym typeface="Gill Sans"/>
            </a:endParaRPr>
          </a:p>
        </p:txBody>
      </p:sp>
      <p:sp>
        <p:nvSpPr>
          <p:cNvPr id="542" name="Google Shape;542;p81"/>
          <p:cNvSpPr txBox="1"/>
          <p:nvPr/>
        </p:nvSpPr>
        <p:spPr>
          <a:xfrm>
            <a:off x="278025" y="776700"/>
            <a:ext cx="4387760" cy="4385786"/>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6C6463"/>
              </a:buClr>
              <a:buSzPts val="2000"/>
              <a:buFont typeface="Gill Sans"/>
              <a:buChar char="●"/>
            </a:pPr>
            <a:endParaRPr lang="en" sz="2000" dirty="0">
              <a:solidFill>
                <a:srgbClr val="6C6463"/>
              </a:solidFill>
              <a:latin typeface="Gill Sans"/>
              <a:ea typeface="Gill Sans"/>
              <a:cs typeface="Gill Sans"/>
              <a:sym typeface="Gill Sans"/>
            </a:endParaRPr>
          </a:p>
          <a:p>
            <a:pPr marL="457200" lvl="0" indent="-355600" algn="l" rtl="0">
              <a:spcBef>
                <a:spcPts val="0"/>
              </a:spcBef>
              <a:spcAft>
                <a:spcPts val="0"/>
              </a:spcAft>
              <a:buClr>
                <a:srgbClr val="6C6463"/>
              </a:buClr>
              <a:buSzPts val="2000"/>
              <a:buFont typeface="Gill Sans"/>
              <a:buChar char="●"/>
            </a:pPr>
            <a:r>
              <a:rPr lang="en" sz="2000" dirty="0">
                <a:solidFill>
                  <a:srgbClr val="6C6463"/>
                </a:solidFill>
                <a:latin typeface="Gill Sans"/>
                <a:ea typeface="Gill Sans"/>
                <a:cs typeface="Gill Sans"/>
                <a:sym typeface="Gill Sans"/>
              </a:rPr>
              <a:t>USAID, UNICEF, and other agencies recommend that governments implement the </a:t>
            </a:r>
            <a:r>
              <a:rPr lang="en" sz="2000" b="1" dirty="0">
                <a:solidFill>
                  <a:srgbClr val="6C6463"/>
                </a:solidFill>
                <a:latin typeface="Gill Sans"/>
                <a:ea typeface="Gill Sans"/>
                <a:cs typeface="Gill Sans"/>
                <a:sym typeface="Gill Sans"/>
              </a:rPr>
              <a:t>RAPID Framework</a:t>
            </a:r>
          </a:p>
          <a:p>
            <a:pPr marL="101600" lvl="0" algn="l" rtl="0">
              <a:spcBef>
                <a:spcPts val="0"/>
              </a:spcBef>
              <a:spcAft>
                <a:spcPts val="0"/>
              </a:spcAft>
              <a:buClr>
                <a:srgbClr val="6C6463"/>
              </a:buClr>
              <a:buSzPts val="2000"/>
            </a:pPr>
            <a:endParaRPr sz="2000" dirty="0">
              <a:solidFill>
                <a:srgbClr val="6C6463"/>
              </a:solidFill>
              <a:latin typeface="Gill Sans"/>
              <a:ea typeface="Gill Sans"/>
              <a:cs typeface="Gill Sans"/>
              <a:sym typeface="Gill Sans"/>
            </a:endParaRPr>
          </a:p>
          <a:p>
            <a:pPr marL="457200" lvl="0" indent="-355600" algn="l" rtl="0">
              <a:spcBef>
                <a:spcPts val="0"/>
              </a:spcBef>
              <a:spcAft>
                <a:spcPts val="0"/>
              </a:spcAft>
              <a:buClr>
                <a:srgbClr val="6C6463"/>
              </a:buClr>
              <a:buSzPts val="2000"/>
              <a:buFont typeface="Gill Sans"/>
              <a:buChar char="●"/>
            </a:pPr>
            <a:r>
              <a:rPr lang="en" sz="2000" dirty="0">
                <a:solidFill>
                  <a:srgbClr val="6C6463"/>
                </a:solidFill>
                <a:latin typeface="Gill Sans"/>
                <a:ea typeface="Gill Sans"/>
                <a:cs typeface="Gill Sans"/>
                <a:sym typeface="Gill Sans"/>
              </a:rPr>
              <a:t>Assess learning losses and prioritize inclusive and differentiated instruction </a:t>
            </a:r>
            <a:endParaRPr sz="2000" dirty="0">
              <a:solidFill>
                <a:srgbClr val="6C6463"/>
              </a:solidFill>
              <a:latin typeface="Gill Sans"/>
              <a:ea typeface="Gill Sans"/>
              <a:cs typeface="Gill Sans"/>
              <a:sym typeface="Gill Sans"/>
            </a:endParaRPr>
          </a:p>
          <a:p>
            <a:pPr marL="457200" lvl="0" indent="0" algn="l" rtl="0">
              <a:spcBef>
                <a:spcPts val="0"/>
              </a:spcBef>
              <a:spcAft>
                <a:spcPts val="0"/>
              </a:spcAft>
              <a:buNone/>
            </a:pPr>
            <a:endParaRPr sz="2000" dirty="0">
              <a:solidFill>
                <a:srgbClr val="6C6463"/>
              </a:solidFill>
              <a:latin typeface="Gill Sans"/>
              <a:ea typeface="Gill Sans"/>
              <a:cs typeface="Gill Sans"/>
              <a:sym typeface="Gill Sans"/>
            </a:endParaRPr>
          </a:p>
          <a:p>
            <a:pPr marL="457200" lvl="0" indent="-355600" algn="l" rtl="0">
              <a:spcBef>
                <a:spcPts val="0"/>
              </a:spcBef>
              <a:spcAft>
                <a:spcPts val="0"/>
              </a:spcAft>
              <a:buClr>
                <a:srgbClr val="6C6463"/>
              </a:buClr>
              <a:buSzPts val="2000"/>
              <a:buFont typeface="Gill Sans"/>
              <a:buChar char="●"/>
            </a:pPr>
            <a:r>
              <a:rPr lang="en" sz="2000" dirty="0">
                <a:solidFill>
                  <a:srgbClr val="6C6463"/>
                </a:solidFill>
                <a:latin typeface="Gill Sans"/>
                <a:ea typeface="Gill Sans"/>
                <a:cs typeface="Gill Sans"/>
                <a:sym typeface="Gill Sans"/>
              </a:rPr>
              <a:t>Give greater attention to social and emotional skills and the wellbeing of teachers and students.</a:t>
            </a:r>
            <a:endParaRPr dirty="0"/>
          </a:p>
          <a:p>
            <a:pPr marL="0" lvl="0" indent="0" algn="l" rtl="0">
              <a:spcBef>
                <a:spcPts val="0"/>
              </a:spcBef>
              <a:spcAft>
                <a:spcPts val="0"/>
              </a:spcAft>
              <a:buNone/>
            </a:pPr>
            <a:endParaRPr sz="1300" dirty="0"/>
          </a:p>
        </p:txBody>
      </p:sp>
      <p:sp>
        <p:nvSpPr>
          <p:cNvPr id="543" name="Google Shape;543;p81"/>
          <p:cNvSpPr txBox="1"/>
          <p:nvPr/>
        </p:nvSpPr>
        <p:spPr>
          <a:xfrm>
            <a:off x="6712850" y="3084275"/>
            <a:ext cx="250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44" name="Google Shape;544;p81"/>
          <p:cNvPicPr preferRelativeResize="0"/>
          <p:nvPr/>
        </p:nvPicPr>
        <p:blipFill>
          <a:blip r:embed="rId3">
            <a:alphaModFix/>
          </a:blip>
          <a:stretch>
            <a:fillRect/>
          </a:stretch>
        </p:blipFill>
        <p:spPr>
          <a:xfrm>
            <a:off x="4665785" y="1517650"/>
            <a:ext cx="4200190" cy="2632100"/>
          </a:xfrm>
          <a:prstGeom prst="rect">
            <a:avLst/>
          </a:prstGeom>
          <a:noFill/>
          <a:ln>
            <a:noFill/>
          </a:ln>
        </p:spPr>
      </p:pic>
      <p:sp>
        <p:nvSpPr>
          <p:cNvPr id="545" name="Google Shape;545;p81"/>
          <p:cNvSpPr txBox="1"/>
          <p:nvPr/>
        </p:nvSpPr>
        <p:spPr>
          <a:xfrm>
            <a:off x="6712850" y="3710600"/>
            <a:ext cx="1986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a:solidFill>
                  <a:schemeClr val="lt1"/>
                </a:solidFill>
              </a:rPr>
              <a:t>Photo credit: USAID Nepal</a:t>
            </a:r>
            <a:endParaRPr sz="1100" i="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7112-5FA1-6890-886C-0DCFCF97D161}"/>
              </a:ext>
            </a:extLst>
          </p:cNvPr>
          <p:cNvSpPr>
            <a:spLocks noGrp="1"/>
          </p:cNvSpPr>
          <p:nvPr>
            <p:ph type="title"/>
          </p:nvPr>
        </p:nvSpPr>
        <p:spPr/>
        <p:txBody>
          <a:bodyPr/>
          <a:lstStyle/>
          <a:p>
            <a:r>
              <a:rPr lang="en-US" dirty="0"/>
              <a:t>RAPID Framework</a:t>
            </a:r>
          </a:p>
        </p:txBody>
      </p:sp>
      <p:sp>
        <p:nvSpPr>
          <p:cNvPr id="3" name="Content Placeholder 2">
            <a:extLst>
              <a:ext uri="{FF2B5EF4-FFF2-40B4-BE49-F238E27FC236}">
                <a16:creationId xmlns:a16="http://schemas.microsoft.com/office/drawing/2014/main" id="{F5AC9D67-8AF8-AC81-5EB6-44A075CCB497}"/>
              </a:ext>
            </a:extLst>
          </p:cNvPr>
          <p:cNvSpPr>
            <a:spLocks noGrp="1"/>
          </p:cNvSpPr>
          <p:nvPr>
            <p:ph idx="1"/>
          </p:nvPr>
        </p:nvSpPr>
        <p:spPr>
          <a:xfrm>
            <a:off x="457200" y="1200151"/>
            <a:ext cx="8217017" cy="3187291"/>
          </a:xfrm>
        </p:spPr>
        <p:txBody>
          <a:bodyPr/>
          <a:lstStyle/>
          <a:p>
            <a:endParaRPr lang="en-US" dirty="0"/>
          </a:p>
        </p:txBody>
      </p:sp>
      <p:sp>
        <p:nvSpPr>
          <p:cNvPr id="4" name="Slide Number Placeholder 3">
            <a:extLst>
              <a:ext uri="{FF2B5EF4-FFF2-40B4-BE49-F238E27FC236}">
                <a16:creationId xmlns:a16="http://schemas.microsoft.com/office/drawing/2014/main" id="{84035FEF-EBE9-AC85-0802-D482404C6777}"/>
              </a:ext>
            </a:extLst>
          </p:cNvPr>
          <p:cNvSpPr>
            <a:spLocks noGrp="1"/>
          </p:cNvSpPr>
          <p:nvPr>
            <p:ph type="sldNum" sz="quarter" idx="12"/>
          </p:nvPr>
        </p:nvSpPr>
        <p:spPr/>
        <p:txBody>
          <a:bodyPr/>
          <a:lstStyle/>
          <a:p>
            <a:fld id="{307E6868-079E-1649-B8D1-459B42CE4DE3}" type="slidenum">
              <a:rPr lang="en-US" smtClean="0"/>
              <a:t>12</a:t>
            </a:fld>
            <a:endParaRPr lang="en-US"/>
          </a:p>
        </p:txBody>
      </p:sp>
      <p:pic>
        <p:nvPicPr>
          <p:cNvPr id="5" name="Picture 4" descr="Timeline&#10;&#10;Description automatically generated">
            <a:extLst>
              <a:ext uri="{FF2B5EF4-FFF2-40B4-BE49-F238E27FC236}">
                <a16:creationId xmlns:a16="http://schemas.microsoft.com/office/drawing/2014/main" id="{7BB0E89A-228C-133D-FF62-B5EE332C21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20" y="934230"/>
            <a:ext cx="7764011" cy="3719132"/>
          </a:xfrm>
          <a:prstGeom prst="rect">
            <a:avLst/>
          </a:prstGeom>
        </p:spPr>
      </p:pic>
      <p:sp>
        <p:nvSpPr>
          <p:cNvPr id="7" name="TextBox 6">
            <a:extLst>
              <a:ext uri="{FF2B5EF4-FFF2-40B4-BE49-F238E27FC236}">
                <a16:creationId xmlns:a16="http://schemas.microsoft.com/office/drawing/2014/main" id="{20A895AB-765A-4D9C-E952-A603B224369C}"/>
              </a:ext>
            </a:extLst>
          </p:cNvPr>
          <p:cNvSpPr txBox="1"/>
          <p:nvPr/>
        </p:nvSpPr>
        <p:spPr>
          <a:xfrm>
            <a:off x="341851" y="4629744"/>
            <a:ext cx="8726648" cy="307777"/>
          </a:xfrm>
          <a:prstGeom prst="rect">
            <a:avLst/>
          </a:prstGeom>
          <a:noFill/>
        </p:spPr>
        <p:txBody>
          <a:bodyPr wrap="square">
            <a:spAutoFit/>
          </a:bodyPr>
          <a:lstStyle/>
          <a:p>
            <a:r>
              <a:rPr lang="en-US" sz="1400" dirty="0">
                <a:hlinkClick r:id="rId4"/>
              </a:rPr>
              <a:t>From learning recovery to education transformation  - World Education Blog (world-education-blog.org)</a:t>
            </a:r>
            <a:endParaRPr lang="en-US" sz="1400" dirty="0"/>
          </a:p>
        </p:txBody>
      </p:sp>
    </p:spTree>
    <p:extLst>
      <p:ext uri="{BB962C8B-B14F-4D97-AF65-F5344CB8AC3E}">
        <p14:creationId xmlns:p14="http://schemas.microsoft.com/office/powerpoint/2010/main" val="357731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6857-FE0C-56ED-8D4F-F8E09241143E}"/>
              </a:ext>
            </a:extLst>
          </p:cNvPr>
          <p:cNvSpPr>
            <a:spLocks noGrp="1"/>
          </p:cNvSpPr>
          <p:nvPr>
            <p:ph type="title"/>
          </p:nvPr>
        </p:nvSpPr>
        <p:spPr/>
        <p:txBody>
          <a:bodyPr>
            <a:normAutofit/>
          </a:bodyPr>
          <a:lstStyle/>
          <a:p>
            <a:r>
              <a:rPr lang="en-US" sz="3200" b="1" dirty="0">
                <a:solidFill>
                  <a:srgbClr val="D50032"/>
                </a:solidFill>
                <a:latin typeface="Open Sans"/>
                <a:ea typeface="Open Sans"/>
                <a:cs typeface="Calibri"/>
              </a:rPr>
              <a:t>“LET ME LEARN” Campaign</a:t>
            </a:r>
            <a:endParaRPr lang="en-US" sz="3200" b="1" dirty="0">
              <a:solidFill>
                <a:srgbClr val="D50032"/>
              </a:solidFill>
              <a:latin typeface="Open Sans"/>
              <a:ea typeface="Open Sans"/>
              <a:cs typeface="Open Sans"/>
            </a:endParaRPr>
          </a:p>
        </p:txBody>
      </p:sp>
      <p:sp>
        <p:nvSpPr>
          <p:cNvPr id="3" name="Content Placeholder 2">
            <a:extLst>
              <a:ext uri="{FF2B5EF4-FFF2-40B4-BE49-F238E27FC236}">
                <a16:creationId xmlns:a16="http://schemas.microsoft.com/office/drawing/2014/main" id="{052DF135-D710-AE55-D6F3-2394778610E2}"/>
              </a:ext>
            </a:extLst>
          </p:cNvPr>
          <p:cNvSpPr>
            <a:spLocks noGrp="1"/>
          </p:cNvSpPr>
          <p:nvPr>
            <p:ph idx="1"/>
          </p:nvPr>
        </p:nvSpPr>
        <p:spPr>
          <a:xfrm>
            <a:off x="457200" y="1373333"/>
            <a:ext cx="8229600" cy="3394472"/>
          </a:xfrm>
        </p:spPr>
        <p:txBody>
          <a:bodyPr vert="horz" lIns="91440" tIns="45720" rIns="91440" bIns="45720" rtlCol="0" anchor="t">
            <a:normAutofit/>
          </a:bodyPr>
          <a:lstStyle/>
          <a:p>
            <a:pPr>
              <a:spcBef>
                <a:spcPts val="0"/>
              </a:spcBef>
              <a:spcAft>
                <a:spcPts val="1400"/>
              </a:spcAft>
            </a:pPr>
            <a:endParaRPr lang="en-US" sz="2400" dirty="0">
              <a:latin typeface="Open Sans"/>
              <a:ea typeface="Open Sans"/>
              <a:cs typeface="Calibri"/>
            </a:endParaRPr>
          </a:p>
        </p:txBody>
      </p:sp>
      <p:sp>
        <p:nvSpPr>
          <p:cNvPr id="4" name="Slide Number Placeholder 3">
            <a:extLst>
              <a:ext uri="{FF2B5EF4-FFF2-40B4-BE49-F238E27FC236}">
                <a16:creationId xmlns:a16="http://schemas.microsoft.com/office/drawing/2014/main" id="{FD9963EE-2DB4-3270-344A-1B27612E3AA1}"/>
              </a:ext>
            </a:extLst>
          </p:cNvPr>
          <p:cNvSpPr>
            <a:spLocks noGrp="1"/>
          </p:cNvSpPr>
          <p:nvPr>
            <p:ph type="sldNum" sz="quarter" idx="12"/>
          </p:nvPr>
        </p:nvSpPr>
        <p:spPr/>
        <p:txBody>
          <a:bodyPr/>
          <a:lstStyle/>
          <a:p>
            <a:fld id="{307E6868-079E-1649-B8D1-459B42CE4DE3}" type="slidenum">
              <a:rPr lang="en-US" smtClean="0"/>
              <a:t>13</a:t>
            </a:fld>
            <a:endParaRPr lang="en-US"/>
          </a:p>
        </p:txBody>
      </p:sp>
      <p:pic>
        <p:nvPicPr>
          <p:cNvPr id="5" name="Picture 4">
            <a:extLst>
              <a:ext uri="{FF2B5EF4-FFF2-40B4-BE49-F238E27FC236}">
                <a16:creationId xmlns:a16="http://schemas.microsoft.com/office/drawing/2014/main" id="{59EF2F81-7C42-9BD5-DFCF-49AAB3C03F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993" y="1373333"/>
            <a:ext cx="6772013" cy="3500321"/>
          </a:xfrm>
          <a:prstGeom prst="rect">
            <a:avLst/>
          </a:prstGeom>
        </p:spPr>
      </p:pic>
    </p:spTree>
    <p:extLst>
      <p:ext uri="{BB962C8B-B14F-4D97-AF65-F5344CB8AC3E}">
        <p14:creationId xmlns:p14="http://schemas.microsoft.com/office/powerpoint/2010/main" val="292934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5842-269E-C156-CCF3-2501E188C27F}"/>
              </a:ext>
            </a:extLst>
          </p:cNvPr>
          <p:cNvSpPr>
            <a:spLocks noGrp="1"/>
          </p:cNvSpPr>
          <p:nvPr>
            <p:ph type="title"/>
          </p:nvPr>
        </p:nvSpPr>
        <p:spPr>
          <a:xfrm>
            <a:off x="302004" y="-2006"/>
            <a:ext cx="7508255" cy="857250"/>
          </a:xfrm>
        </p:spPr>
        <p:txBody>
          <a:bodyPr spcFirstLastPara="1" wrap="square" lIns="91425" tIns="45700" rIns="91425" bIns="45700" anchor="ctr" anchorCtr="0">
            <a:noAutofit/>
          </a:bodyPr>
          <a:lstStyle/>
          <a:p>
            <a:r>
              <a:rPr lang="en-US" sz="2400" b="1" dirty="0">
                <a:solidFill>
                  <a:srgbClr val="D50032"/>
                </a:solidFill>
                <a:latin typeface="Open Sans"/>
              </a:rPr>
              <a:t>Dr. Jill Biden Addresses World Leaders at TES</a:t>
            </a:r>
            <a:endParaRPr lang="en-US" sz="2400" dirty="0"/>
          </a:p>
        </p:txBody>
      </p:sp>
      <p:cxnSp>
        <p:nvCxnSpPr>
          <p:cNvPr id="6" name="Straight Arrow Connector 5">
            <a:extLst>
              <a:ext uri="{FF2B5EF4-FFF2-40B4-BE49-F238E27FC236}">
                <a16:creationId xmlns:a16="http://schemas.microsoft.com/office/drawing/2014/main" id="{12DCEAC7-E02B-85F8-D1FE-02D30961395B}"/>
              </a:ext>
            </a:extLst>
          </p:cNvPr>
          <p:cNvCxnSpPr/>
          <p:nvPr/>
        </p:nvCxnSpPr>
        <p:spPr>
          <a:xfrm>
            <a:off x="5725738" y="1295962"/>
            <a:ext cx="19210" cy="3227292"/>
          </a:xfrm>
          <a:prstGeom prst="straightConnector1">
            <a:avLst/>
          </a:prstGeom>
          <a:ln>
            <a:solidFill>
              <a:srgbClr val="D50035"/>
            </a:solidFill>
          </a:ln>
        </p:spPr>
        <p:style>
          <a:lnRef idx="1">
            <a:schemeClr val="accent1"/>
          </a:lnRef>
          <a:fillRef idx="0">
            <a:schemeClr val="accent1"/>
          </a:fillRef>
          <a:effectRef idx="0">
            <a:schemeClr val="accent1"/>
          </a:effectRef>
          <a:fontRef idx="minor">
            <a:schemeClr val="tx1"/>
          </a:fontRef>
        </p:style>
      </p:cxnSp>
      <p:sp>
        <p:nvSpPr>
          <p:cNvPr id="9" name="Rectangle 5">
            <a:extLst>
              <a:ext uri="{FF2B5EF4-FFF2-40B4-BE49-F238E27FC236}">
                <a16:creationId xmlns:a16="http://schemas.microsoft.com/office/drawing/2014/main" id="{8FEC85E1-E5CA-E494-2D1F-A0EA281F24CD}"/>
              </a:ext>
            </a:extLst>
          </p:cNvPr>
          <p:cNvSpPr>
            <a:spLocks noChangeArrowheads="1"/>
          </p:cNvSpPr>
          <p:nvPr/>
        </p:nvSpPr>
        <p:spPr bwMode="auto">
          <a:xfrm>
            <a:off x="0" y="7802"/>
            <a:ext cx="4143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fld id="{95BB2D1B-881B-4C36-91A0-2138573F7DA8}" type="slidenum">
              <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457189" rtl="0" eaLnBrk="1" fontAlgn="auto" latinLnBrk="0" hangingPunct="1">
                <a:lnSpc>
                  <a:spcPct val="100000"/>
                </a:lnSpc>
                <a:spcBef>
                  <a:spcPct val="0"/>
                </a:spcBef>
                <a:spcAft>
                  <a:spcPts val="0"/>
                </a:spcAft>
                <a:buClrTx/>
                <a:buSzTx/>
                <a:buFontTx/>
                <a:buNone/>
                <a:tabLst/>
                <a:defRPr/>
              </a:pPr>
              <a:t>14</a:t>
            </a:fld>
            <a:endPar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12E3757-3B0E-5287-E5F7-0AD852F25753}"/>
              </a:ext>
            </a:extLst>
          </p:cNvPr>
          <p:cNvSpPr txBox="1"/>
          <p:nvPr/>
        </p:nvSpPr>
        <p:spPr>
          <a:xfrm>
            <a:off x="3030858" y="1728132"/>
            <a:ext cx="27191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linkClick r:id="rId3"/>
              </a:rPr>
              <a:t>Commitment to Action on Foundational Learning | UNICEF</a:t>
            </a:r>
            <a:endParaRPr lang="en-US" sz="2000" i="1" dirty="0">
              <a:latin typeface="Open Sans"/>
              <a:ea typeface="+mn-lt"/>
              <a:cs typeface="+mn-lt"/>
            </a:endParaRPr>
          </a:p>
        </p:txBody>
      </p:sp>
      <p:pic>
        <p:nvPicPr>
          <p:cNvPr id="10" name="Picture 9">
            <a:extLst>
              <a:ext uri="{FF2B5EF4-FFF2-40B4-BE49-F238E27FC236}">
                <a16:creationId xmlns:a16="http://schemas.microsoft.com/office/drawing/2014/main" id="{1476F0AF-5985-4895-289B-727E828DF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18" y="855244"/>
            <a:ext cx="2207242" cy="3945907"/>
          </a:xfrm>
          <a:prstGeom prst="rect">
            <a:avLst/>
          </a:prstGeom>
        </p:spPr>
      </p:pic>
      <p:sp>
        <p:nvSpPr>
          <p:cNvPr id="13" name="TextBox 12">
            <a:extLst>
              <a:ext uri="{FF2B5EF4-FFF2-40B4-BE49-F238E27FC236}">
                <a16:creationId xmlns:a16="http://schemas.microsoft.com/office/drawing/2014/main" id="{464CE4CC-0758-EDCD-6B9D-ADB3EFB8AA5D}"/>
              </a:ext>
            </a:extLst>
          </p:cNvPr>
          <p:cNvSpPr txBox="1"/>
          <p:nvPr/>
        </p:nvSpPr>
        <p:spPr>
          <a:xfrm>
            <a:off x="5744948" y="1166070"/>
            <a:ext cx="3010727" cy="3785652"/>
          </a:xfrm>
          <a:prstGeom prst="rect">
            <a:avLst/>
          </a:prstGeom>
          <a:noFill/>
        </p:spPr>
        <p:txBody>
          <a:bodyPr wrap="square">
            <a:spAutoFit/>
          </a:bodyPr>
          <a:lstStyle/>
          <a:p>
            <a:pPr marL="285750" indent="-285750" algn="l">
              <a:buFont typeface="Arial" panose="020B0604020202020204" pitchFamily="34" charset="0"/>
              <a:buChar char="•"/>
            </a:pPr>
            <a:r>
              <a:rPr lang="en-US" sz="1500" b="0" i="0" dirty="0">
                <a:solidFill>
                  <a:srgbClr val="333333"/>
                </a:solidFill>
                <a:effectLst/>
                <a:latin typeface="Roboto" panose="02000000000000000000" pitchFamily="2" charset="0"/>
              </a:rPr>
              <a:t>The Commitment to Action (</a:t>
            </a:r>
            <a:r>
              <a:rPr lang="en-US" sz="1500" b="0" i="0" dirty="0" err="1">
                <a:solidFill>
                  <a:srgbClr val="333333"/>
                </a:solidFill>
                <a:effectLst/>
                <a:latin typeface="Roboto" panose="02000000000000000000" pitchFamily="2" charset="0"/>
              </a:rPr>
              <a:t>CtA</a:t>
            </a:r>
            <a:r>
              <a:rPr lang="en-US" sz="1500" b="0" i="0" dirty="0">
                <a:solidFill>
                  <a:srgbClr val="333333"/>
                </a:solidFill>
                <a:effectLst/>
                <a:latin typeface="Roboto" panose="02000000000000000000" pitchFamily="2" charset="0"/>
              </a:rPr>
              <a:t>) recognizes that </a:t>
            </a:r>
            <a:r>
              <a:rPr lang="en-US" sz="1500" b="1" i="0" dirty="0">
                <a:solidFill>
                  <a:srgbClr val="333333"/>
                </a:solidFill>
                <a:effectLst/>
                <a:latin typeface="Roboto" panose="02000000000000000000" pitchFamily="2" charset="0"/>
              </a:rPr>
              <a:t>foundational learning </a:t>
            </a:r>
            <a:r>
              <a:rPr lang="en-US" sz="1500" b="0" i="0" dirty="0">
                <a:solidFill>
                  <a:srgbClr val="333333"/>
                </a:solidFill>
                <a:effectLst/>
                <a:latin typeface="Roboto" panose="02000000000000000000" pitchFamily="2" charset="0"/>
              </a:rPr>
              <a:t>provides the essential building blocks for all other learning, knowledge and higher-order skills.</a:t>
            </a:r>
          </a:p>
          <a:p>
            <a:pPr marL="285750" indent="-285750" algn="l">
              <a:buFont typeface="Arial" panose="020B0604020202020204" pitchFamily="34" charset="0"/>
              <a:buChar char="•"/>
            </a:pPr>
            <a:endParaRPr lang="en-US" sz="1500" b="0" i="0" dirty="0">
              <a:solidFill>
                <a:srgbClr val="333333"/>
              </a:solidFill>
              <a:effectLst/>
              <a:latin typeface="Roboto" panose="02000000000000000000" pitchFamily="2" charset="0"/>
            </a:endParaRPr>
          </a:p>
          <a:p>
            <a:pPr marL="285750" indent="-285750" algn="l">
              <a:buFont typeface="Arial" panose="020B0604020202020204" pitchFamily="34" charset="0"/>
              <a:buChar char="•"/>
            </a:pPr>
            <a:r>
              <a:rPr lang="en-US" sz="1500" b="0" i="0" dirty="0">
                <a:solidFill>
                  <a:srgbClr val="333333"/>
                </a:solidFill>
                <a:effectLst/>
                <a:latin typeface="Roboto" panose="02000000000000000000" pitchFamily="2" charset="0"/>
              </a:rPr>
              <a:t>By endorsing the </a:t>
            </a:r>
            <a:r>
              <a:rPr lang="en-US" sz="1500" b="0" i="0" dirty="0" err="1">
                <a:solidFill>
                  <a:srgbClr val="333333"/>
                </a:solidFill>
                <a:effectLst/>
                <a:latin typeface="Roboto" panose="02000000000000000000" pitchFamily="2" charset="0"/>
              </a:rPr>
              <a:t>CtA</a:t>
            </a:r>
            <a:r>
              <a:rPr lang="en-US" sz="1500" b="0" i="0" dirty="0">
                <a:solidFill>
                  <a:srgbClr val="333333"/>
                </a:solidFill>
                <a:effectLst/>
                <a:latin typeface="Roboto" panose="02000000000000000000" pitchFamily="2" charset="0"/>
              </a:rPr>
              <a:t>, countries and organizations </a:t>
            </a:r>
            <a:r>
              <a:rPr lang="en-US" sz="1500" b="1" i="0" dirty="0">
                <a:solidFill>
                  <a:srgbClr val="333333"/>
                </a:solidFill>
                <a:effectLst/>
                <a:latin typeface="Roboto" panose="02000000000000000000" pitchFamily="2" charset="0"/>
              </a:rPr>
              <a:t>commit to taking urgent and decisive action </a:t>
            </a:r>
            <a:r>
              <a:rPr lang="en-US" sz="1500" b="0" i="0" dirty="0">
                <a:solidFill>
                  <a:srgbClr val="333333"/>
                </a:solidFill>
                <a:effectLst/>
                <a:latin typeface="Roboto" panose="02000000000000000000" pitchFamily="2" charset="0"/>
              </a:rPr>
              <a:t>to reduce by half the global share of children unable to read and understand a simple text by age ten, by 2030. </a:t>
            </a:r>
          </a:p>
        </p:txBody>
      </p:sp>
    </p:spTree>
    <p:extLst>
      <p:ext uri="{BB962C8B-B14F-4D97-AF65-F5344CB8AC3E}">
        <p14:creationId xmlns:p14="http://schemas.microsoft.com/office/powerpoint/2010/main" val="2628684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BAD0-7420-FA51-C060-DF632602CD33}"/>
              </a:ext>
            </a:extLst>
          </p:cNvPr>
          <p:cNvSpPr>
            <a:spLocks noGrp="1"/>
          </p:cNvSpPr>
          <p:nvPr>
            <p:ph type="title"/>
          </p:nvPr>
        </p:nvSpPr>
        <p:spPr/>
        <p:txBody>
          <a:bodyPr/>
          <a:lstStyle/>
          <a:p>
            <a:r>
              <a:rPr lang="en-US" dirty="0"/>
              <a:t>#</a:t>
            </a:r>
            <a:r>
              <a:rPr lang="en-US" dirty="0" err="1"/>
              <a:t>GetGirlsLearning</a:t>
            </a:r>
            <a:endParaRPr lang="en-US" dirty="0"/>
          </a:p>
        </p:txBody>
      </p:sp>
      <p:sp>
        <p:nvSpPr>
          <p:cNvPr id="4" name="Slide Number Placeholder 3">
            <a:extLst>
              <a:ext uri="{FF2B5EF4-FFF2-40B4-BE49-F238E27FC236}">
                <a16:creationId xmlns:a16="http://schemas.microsoft.com/office/drawing/2014/main" id="{60EFBB19-2127-7B80-43E8-D31E8516C462}"/>
              </a:ext>
            </a:extLst>
          </p:cNvPr>
          <p:cNvSpPr>
            <a:spLocks noGrp="1"/>
          </p:cNvSpPr>
          <p:nvPr>
            <p:ph type="sldNum" sz="quarter" idx="12"/>
          </p:nvPr>
        </p:nvSpPr>
        <p:spPr/>
        <p:txBody>
          <a:bodyPr/>
          <a:lstStyle/>
          <a:p>
            <a:fld id="{307E6868-079E-1649-B8D1-459B42CE4DE3}" type="slidenum">
              <a:rPr lang="en-US" smtClean="0"/>
              <a:t>15</a:t>
            </a:fld>
            <a:endParaRPr lang="en-US"/>
          </a:p>
        </p:txBody>
      </p:sp>
      <p:pic>
        <p:nvPicPr>
          <p:cNvPr id="5" name="Picture 4">
            <a:extLst>
              <a:ext uri="{FF2B5EF4-FFF2-40B4-BE49-F238E27FC236}">
                <a16:creationId xmlns:a16="http://schemas.microsoft.com/office/drawing/2014/main" id="{D2692219-9FAE-7FA1-8C6A-B2AA56408F8E}"/>
              </a:ext>
            </a:extLst>
          </p:cNvPr>
          <p:cNvPicPr>
            <a:picLocks noChangeAspect="1"/>
          </p:cNvPicPr>
          <p:nvPr/>
        </p:nvPicPr>
        <p:blipFill>
          <a:blip r:embed="rId2"/>
          <a:stretch>
            <a:fillRect/>
          </a:stretch>
        </p:blipFill>
        <p:spPr>
          <a:xfrm>
            <a:off x="0" y="863304"/>
            <a:ext cx="5827028" cy="4172620"/>
          </a:xfrm>
          <a:prstGeom prst="rect">
            <a:avLst/>
          </a:prstGeom>
        </p:spPr>
      </p:pic>
      <p:pic>
        <p:nvPicPr>
          <p:cNvPr id="10" name="Picture 9">
            <a:extLst>
              <a:ext uri="{FF2B5EF4-FFF2-40B4-BE49-F238E27FC236}">
                <a16:creationId xmlns:a16="http://schemas.microsoft.com/office/drawing/2014/main" id="{08779F39-A9E7-5A1D-27B0-17A459D5C73B}"/>
              </a:ext>
            </a:extLst>
          </p:cNvPr>
          <p:cNvPicPr>
            <a:picLocks noChangeAspect="1"/>
          </p:cNvPicPr>
          <p:nvPr/>
        </p:nvPicPr>
        <p:blipFill>
          <a:blip r:embed="rId3"/>
          <a:stretch>
            <a:fillRect/>
          </a:stretch>
        </p:blipFill>
        <p:spPr>
          <a:xfrm>
            <a:off x="5827028" y="1492625"/>
            <a:ext cx="3226898" cy="3592678"/>
          </a:xfrm>
          <a:prstGeom prst="rect">
            <a:avLst/>
          </a:prstGeom>
        </p:spPr>
      </p:pic>
    </p:spTree>
    <p:extLst>
      <p:ext uri="{BB962C8B-B14F-4D97-AF65-F5344CB8AC3E}">
        <p14:creationId xmlns:p14="http://schemas.microsoft.com/office/powerpoint/2010/main" val="3810262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BAD0-7420-FA51-C060-DF632602CD33}"/>
              </a:ext>
            </a:extLst>
          </p:cNvPr>
          <p:cNvSpPr>
            <a:spLocks noGrp="1"/>
          </p:cNvSpPr>
          <p:nvPr>
            <p:ph type="title"/>
          </p:nvPr>
        </p:nvSpPr>
        <p:spPr>
          <a:xfrm>
            <a:off x="457200" y="205979"/>
            <a:ext cx="7401491" cy="721868"/>
          </a:xfrm>
        </p:spPr>
        <p:txBody>
          <a:bodyPr>
            <a:normAutofit fontScale="90000"/>
          </a:bodyPr>
          <a:lstStyle/>
          <a:p>
            <a:r>
              <a:rPr lang="en-US" dirty="0"/>
              <a:t>#</a:t>
            </a:r>
            <a:r>
              <a:rPr lang="en-US" dirty="0" err="1"/>
              <a:t>GetGirlsLearning</a:t>
            </a:r>
            <a:endParaRPr lang="en-US" dirty="0"/>
          </a:p>
        </p:txBody>
      </p:sp>
      <p:sp>
        <p:nvSpPr>
          <p:cNvPr id="4" name="Slide Number Placeholder 3">
            <a:extLst>
              <a:ext uri="{FF2B5EF4-FFF2-40B4-BE49-F238E27FC236}">
                <a16:creationId xmlns:a16="http://schemas.microsoft.com/office/drawing/2014/main" id="{60EFBB19-2127-7B80-43E8-D31E8516C462}"/>
              </a:ext>
            </a:extLst>
          </p:cNvPr>
          <p:cNvSpPr>
            <a:spLocks noGrp="1"/>
          </p:cNvSpPr>
          <p:nvPr>
            <p:ph type="sldNum" sz="quarter" idx="12"/>
          </p:nvPr>
        </p:nvSpPr>
        <p:spPr/>
        <p:txBody>
          <a:bodyPr/>
          <a:lstStyle/>
          <a:p>
            <a:fld id="{307E6868-079E-1649-B8D1-459B42CE4DE3}" type="slidenum">
              <a:rPr lang="en-US" smtClean="0"/>
              <a:t>16</a:t>
            </a:fld>
            <a:endParaRPr lang="en-US"/>
          </a:p>
        </p:txBody>
      </p:sp>
      <p:pic>
        <p:nvPicPr>
          <p:cNvPr id="8" name="Picture 7">
            <a:extLst>
              <a:ext uri="{FF2B5EF4-FFF2-40B4-BE49-F238E27FC236}">
                <a16:creationId xmlns:a16="http://schemas.microsoft.com/office/drawing/2014/main" id="{C5E85A5E-BE46-1FD2-DE35-154D99AC18BC}"/>
              </a:ext>
            </a:extLst>
          </p:cNvPr>
          <p:cNvPicPr>
            <a:picLocks noChangeAspect="1"/>
          </p:cNvPicPr>
          <p:nvPr/>
        </p:nvPicPr>
        <p:blipFill>
          <a:blip r:embed="rId2"/>
          <a:stretch>
            <a:fillRect/>
          </a:stretch>
        </p:blipFill>
        <p:spPr>
          <a:xfrm>
            <a:off x="1479177" y="824740"/>
            <a:ext cx="5715000" cy="4315661"/>
          </a:xfrm>
          <a:prstGeom prst="rect">
            <a:avLst/>
          </a:prstGeom>
        </p:spPr>
      </p:pic>
    </p:spTree>
    <p:extLst>
      <p:ext uri="{BB962C8B-B14F-4D97-AF65-F5344CB8AC3E}">
        <p14:creationId xmlns:p14="http://schemas.microsoft.com/office/powerpoint/2010/main" val="375852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BAD0-7420-FA51-C060-DF632602CD33}"/>
              </a:ext>
            </a:extLst>
          </p:cNvPr>
          <p:cNvSpPr>
            <a:spLocks noGrp="1"/>
          </p:cNvSpPr>
          <p:nvPr>
            <p:ph type="title"/>
          </p:nvPr>
        </p:nvSpPr>
        <p:spPr/>
        <p:txBody>
          <a:bodyPr/>
          <a:lstStyle/>
          <a:p>
            <a:r>
              <a:rPr lang="en-US" dirty="0"/>
              <a:t>#</a:t>
            </a:r>
            <a:r>
              <a:rPr lang="en-US" dirty="0" err="1"/>
              <a:t>GetGirlsLearning</a:t>
            </a:r>
            <a:endParaRPr lang="en-US" dirty="0"/>
          </a:p>
        </p:txBody>
      </p:sp>
      <p:sp>
        <p:nvSpPr>
          <p:cNvPr id="4" name="Slide Number Placeholder 3">
            <a:extLst>
              <a:ext uri="{FF2B5EF4-FFF2-40B4-BE49-F238E27FC236}">
                <a16:creationId xmlns:a16="http://schemas.microsoft.com/office/drawing/2014/main" id="{60EFBB19-2127-7B80-43E8-D31E8516C462}"/>
              </a:ext>
            </a:extLst>
          </p:cNvPr>
          <p:cNvSpPr>
            <a:spLocks noGrp="1"/>
          </p:cNvSpPr>
          <p:nvPr>
            <p:ph type="sldNum" sz="quarter" idx="12"/>
          </p:nvPr>
        </p:nvSpPr>
        <p:spPr/>
        <p:txBody>
          <a:bodyPr/>
          <a:lstStyle/>
          <a:p>
            <a:fld id="{307E6868-079E-1649-B8D1-459B42CE4DE3}" type="slidenum">
              <a:rPr lang="en-US" smtClean="0"/>
              <a:t>17</a:t>
            </a:fld>
            <a:endParaRPr lang="en-US"/>
          </a:p>
        </p:txBody>
      </p:sp>
      <p:pic>
        <p:nvPicPr>
          <p:cNvPr id="6" name="Picture 5">
            <a:extLst>
              <a:ext uri="{FF2B5EF4-FFF2-40B4-BE49-F238E27FC236}">
                <a16:creationId xmlns:a16="http://schemas.microsoft.com/office/drawing/2014/main" id="{35FC5F05-CC86-1F1E-C3BC-671B69529E69}"/>
              </a:ext>
            </a:extLst>
          </p:cNvPr>
          <p:cNvPicPr>
            <a:picLocks noChangeAspect="1"/>
          </p:cNvPicPr>
          <p:nvPr/>
        </p:nvPicPr>
        <p:blipFill>
          <a:blip r:embed="rId2"/>
          <a:stretch>
            <a:fillRect/>
          </a:stretch>
        </p:blipFill>
        <p:spPr>
          <a:xfrm>
            <a:off x="1558487" y="1033443"/>
            <a:ext cx="5729820" cy="4110057"/>
          </a:xfrm>
          <a:prstGeom prst="rect">
            <a:avLst/>
          </a:prstGeom>
        </p:spPr>
      </p:pic>
    </p:spTree>
    <p:extLst>
      <p:ext uri="{BB962C8B-B14F-4D97-AF65-F5344CB8AC3E}">
        <p14:creationId xmlns:p14="http://schemas.microsoft.com/office/powerpoint/2010/main" val="387511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81B6-EB15-5C34-B0E2-6C0EA06C97B0}"/>
              </a:ext>
            </a:extLst>
          </p:cNvPr>
          <p:cNvSpPr>
            <a:spLocks noGrp="1"/>
          </p:cNvSpPr>
          <p:nvPr>
            <p:ph type="title"/>
          </p:nvPr>
        </p:nvSpPr>
        <p:spPr/>
        <p:txBody>
          <a:bodyPr>
            <a:normAutofit fontScale="90000"/>
          </a:bodyPr>
          <a:lstStyle/>
          <a:p>
            <a:br>
              <a:rPr lang="en-US" sz="2700" b="1" dirty="0"/>
            </a:br>
            <a:br>
              <a:rPr lang="en-US" sz="2700" b="1" dirty="0"/>
            </a:br>
            <a:r>
              <a:rPr lang="en-US" sz="3100" b="1" dirty="0"/>
              <a:t>Cultural Factors Impact Girls’ Recovery from  Covid Learning Loss</a:t>
            </a:r>
            <a:br>
              <a:rPr lang="en-US" b="1" dirty="0"/>
            </a:br>
            <a:endParaRPr lang="en-US" dirty="0"/>
          </a:p>
        </p:txBody>
      </p:sp>
      <p:sp>
        <p:nvSpPr>
          <p:cNvPr id="3" name="Content Placeholder 2">
            <a:extLst>
              <a:ext uri="{FF2B5EF4-FFF2-40B4-BE49-F238E27FC236}">
                <a16:creationId xmlns:a16="http://schemas.microsoft.com/office/drawing/2014/main" id="{4FCC2CB2-2774-8A8F-9237-3CC49F662F81}"/>
              </a:ext>
            </a:extLst>
          </p:cNvPr>
          <p:cNvSpPr>
            <a:spLocks noGrp="1"/>
          </p:cNvSpPr>
          <p:nvPr>
            <p:ph idx="1"/>
          </p:nvPr>
        </p:nvSpPr>
        <p:spPr>
          <a:xfrm>
            <a:off x="295836" y="1200151"/>
            <a:ext cx="8673352" cy="3737370"/>
          </a:xfrm>
        </p:spPr>
        <p:txBody>
          <a:bodyPr>
            <a:noAutofit/>
          </a:bodyPr>
          <a:lstStyle/>
          <a:p>
            <a:pPr>
              <a:buFont typeface="Wingdings" pitchFamily="2" charset="2"/>
              <a:buChar char="Ø"/>
            </a:pPr>
            <a:r>
              <a:rPr lang="en-US" sz="2000" dirty="0"/>
              <a:t>Existing social norms in some countries and communities may create inequalities for girls in accessing and using digital devices. For example, fathers in </a:t>
            </a:r>
            <a:r>
              <a:rPr lang="en-US" sz="2000" b="1" dirty="0"/>
              <a:t>Nigeria</a:t>
            </a:r>
            <a:r>
              <a:rPr lang="en-US" sz="2000" dirty="0"/>
              <a:t> reported actively discouraging their daughters but not their sons from using the internet and were less likely to assist their daughters’ learning through technology during COVID-19. </a:t>
            </a:r>
          </a:p>
          <a:p>
            <a:pPr>
              <a:buFont typeface="Wingdings" pitchFamily="2" charset="2"/>
              <a:buChar char="Ø"/>
            </a:pPr>
            <a:r>
              <a:rPr lang="en-US" sz="2000" dirty="0"/>
              <a:t>In </a:t>
            </a:r>
            <a:r>
              <a:rPr lang="en-US" sz="2000" b="1" dirty="0"/>
              <a:t>Kenya</a:t>
            </a:r>
            <a:r>
              <a:rPr lang="en-US" sz="2000" dirty="0"/>
              <a:t>, 74 percent of adolescent girls reported household chores distracted them from remote learning. </a:t>
            </a:r>
          </a:p>
          <a:p>
            <a:pPr>
              <a:buFont typeface="Wingdings" pitchFamily="2" charset="2"/>
              <a:buChar char="Ø"/>
            </a:pPr>
            <a:r>
              <a:rPr lang="en-US" sz="2000" dirty="0"/>
              <a:t>In </a:t>
            </a:r>
            <a:r>
              <a:rPr lang="en-US" sz="2000" b="1" dirty="0"/>
              <a:t>Peru</a:t>
            </a:r>
            <a:r>
              <a:rPr lang="en-US" sz="2000" dirty="0"/>
              <a:t>, male students were less likely than female students to engage in distance learning. </a:t>
            </a:r>
          </a:p>
          <a:p>
            <a:pPr>
              <a:buFont typeface="Wingdings" pitchFamily="2" charset="2"/>
              <a:buChar char="Ø"/>
            </a:pPr>
            <a:r>
              <a:rPr lang="en-US" sz="2000" dirty="0"/>
              <a:t>In </a:t>
            </a:r>
            <a:r>
              <a:rPr lang="en-US" sz="2000" b="1" dirty="0"/>
              <a:t>Ethiopia</a:t>
            </a:r>
            <a:r>
              <a:rPr lang="en-US" sz="2000" dirty="0"/>
              <a:t> and </a:t>
            </a:r>
            <a:r>
              <a:rPr lang="en-US" sz="2000" b="1" dirty="0"/>
              <a:t>Bangladesh</a:t>
            </a:r>
            <a:r>
              <a:rPr lang="en-US" sz="2000" dirty="0"/>
              <a:t>, adolescent boys were more likely than adolescent girls to receive help from their family with their schoolwork.</a:t>
            </a:r>
          </a:p>
        </p:txBody>
      </p:sp>
      <p:sp>
        <p:nvSpPr>
          <p:cNvPr id="4" name="Slide Number Placeholder 3">
            <a:extLst>
              <a:ext uri="{FF2B5EF4-FFF2-40B4-BE49-F238E27FC236}">
                <a16:creationId xmlns:a16="http://schemas.microsoft.com/office/drawing/2014/main" id="{861B39AD-CA21-1AE2-6951-38DA5E8B14AC}"/>
              </a:ext>
            </a:extLst>
          </p:cNvPr>
          <p:cNvSpPr>
            <a:spLocks noGrp="1"/>
          </p:cNvSpPr>
          <p:nvPr>
            <p:ph type="sldNum" sz="quarter" idx="12"/>
          </p:nvPr>
        </p:nvSpPr>
        <p:spPr/>
        <p:txBody>
          <a:bodyPr/>
          <a:lstStyle/>
          <a:p>
            <a:fld id="{307E6868-079E-1649-B8D1-459B42CE4DE3}" type="slidenum">
              <a:rPr lang="en-US" smtClean="0"/>
              <a:t>18</a:t>
            </a:fld>
            <a:endParaRPr lang="en-US"/>
          </a:p>
        </p:txBody>
      </p:sp>
    </p:spTree>
    <p:extLst>
      <p:ext uri="{BB962C8B-B14F-4D97-AF65-F5344CB8AC3E}">
        <p14:creationId xmlns:p14="http://schemas.microsoft.com/office/powerpoint/2010/main" val="1165578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CAD0-B3A1-8A0F-F016-F1E357429DD2}"/>
              </a:ext>
            </a:extLst>
          </p:cNvPr>
          <p:cNvSpPr>
            <a:spLocks noGrp="1"/>
          </p:cNvSpPr>
          <p:nvPr>
            <p:ph type="title"/>
          </p:nvPr>
        </p:nvSpPr>
        <p:spPr>
          <a:xfrm>
            <a:off x="219974" y="205979"/>
            <a:ext cx="7638717" cy="857250"/>
          </a:xfrm>
        </p:spPr>
        <p:txBody>
          <a:bodyPr vert="horz" lIns="91440" tIns="45720" rIns="91440" bIns="45720" rtlCol="0" anchor="ctr">
            <a:noAutofit/>
          </a:bodyPr>
          <a:lstStyle/>
          <a:p>
            <a:r>
              <a:rPr lang="en-US" sz="3200" b="1">
                <a:solidFill>
                  <a:srgbClr val="D50032"/>
                </a:solidFill>
                <a:latin typeface="Open Sans"/>
                <a:ea typeface="Open Sans"/>
                <a:cs typeface="Calibri"/>
              </a:rPr>
              <a:t>READ Act Reauthorization Act (H.R.7240/S.3938)</a:t>
            </a:r>
            <a:endParaRPr lang="en-US" sz="3200" b="1">
              <a:solidFill>
                <a:srgbClr val="D50032"/>
              </a:solidFill>
              <a:cs typeface="Calibri"/>
            </a:endParaRPr>
          </a:p>
        </p:txBody>
      </p:sp>
      <p:sp>
        <p:nvSpPr>
          <p:cNvPr id="3" name="Content Placeholder 2">
            <a:extLst>
              <a:ext uri="{FF2B5EF4-FFF2-40B4-BE49-F238E27FC236}">
                <a16:creationId xmlns:a16="http://schemas.microsoft.com/office/drawing/2014/main" id="{750CB647-A987-3FDA-407E-DAB96B76BF73}"/>
              </a:ext>
            </a:extLst>
          </p:cNvPr>
          <p:cNvSpPr>
            <a:spLocks noGrp="1"/>
          </p:cNvSpPr>
          <p:nvPr>
            <p:ph idx="1"/>
          </p:nvPr>
        </p:nvSpPr>
        <p:spPr>
          <a:xfrm>
            <a:off x="307362" y="1286742"/>
            <a:ext cx="8613234" cy="3394472"/>
          </a:xfrm>
        </p:spPr>
        <p:txBody>
          <a:bodyPr vert="horz" lIns="91440" tIns="45720" rIns="91440" bIns="45720" rtlCol="0" anchor="t">
            <a:noAutofit/>
          </a:bodyPr>
          <a:lstStyle/>
          <a:p>
            <a:pPr marL="457200" indent="-457200">
              <a:spcBef>
                <a:spcPts val="0"/>
              </a:spcBef>
              <a:spcAft>
                <a:spcPts val="1000"/>
              </a:spcAft>
            </a:pPr>
            <a:r>
              <a:rPr lang="en-US" sz="2000" dirty="0">
                <a:latin typeface="Open Sans"/>
                <a:ea typeface="+mn-lt"/>
                <a:cs typeface="+mn-lt"/>
              </a:rPr>
              <a:t>Reauthorizes the 2017 READ Act for an </a:t>
            </a:r>
            <a:r>
              <a:rPr lang="en-US" sz="2000" b="1" dirty="0">
                <a:latin typeface="Open Sans"/>
                <a:ea typeface="+mn-lt"/>
                <a:cs typeface="+mn-lt"/>
              </a:rPr>
              <a:t>additional 5 years</a:t>
            </a:r>
            <a:r>
              <a:rPr lang="en-US" sz="2000" dirty="0">
                <a:latin typeface="Open Sans"/>
                <a:ea typeface="+mn-lt"/>
                <a:cs typeface="+mn-lt"/>
              </a:rPr>
              <a:t>.</a:t>
            </a:r>
            <a:endParaRPr lang="en-US" sz="2000" dirty="0">
              <a:latin typeface="Open Sans"/>
              <a:ea typeface="Open Sans"/>
              <a:cs typeface="Calibri"/>
            </a:endParaRPr>
          </a:p>
          <a:p>
            <a:pPr marL="457200" indent="-457200">
              <a:spcBef>
                <a:spcPts val="0"/>
              </a:spcBef>
              <a:spcAft>
                <a:spcPts val="1000"/>
              </a:spcAft>
            </a:pPr>
            <a:r>
              <a:rPr lang="en-US" sz="2000" dirty="0">
                <a:latin typeface="Open Sans"/>
                <a:ea typeface="+mn-lt"/>
                <a:cs typeface="+mn-lt"/>
              </a:rPr>
              <a:t>Continues and updates the USG comprehensive strategy to </a:t>
            </a:r>
            <a:r>
              <a:rPr lang="en-US" sz="2000" b="1" dirty="0">
                <a:latin typeface="Open Sans"/>
                <a:ea typeface="+mn-lt"/>
                <a:cs typeface="+mn-lt"/>
              </a:rPr>
              <a:t>promote basic education</a:t>
            </a:r>
            <a:r>
              <a:rPr lang="en-US" sz="2000" dirty="0">
                <a:latin typeface="Open Sans"/>
                <a:ea typeface="+mn-lt"/>
                <a:cs typeface="+mn-lt"/>
              </a:rPr>
              <a:t> and support students, especially girls.</a:t>
            </a:r>
          </a:p>
          <a:p>
            <a:pPr marL="457200" indent="-457200">
              <a:spcBef>
                <a:spcPts val="0"/>
              </a:spcBef>
              <a:spcAft>
                <a:spcPts val="1000"/>
              </a:spcAft>
            </a:pPr>
            <a:r>
              <a:rPr lang="en-US" sz="2000" dirty="0">
                <a:latin typeface="Open Sans"/>
                <a:ea typeface="+mn-lt"/>
                <a:cs typeface="+mn-lt"/>
              </a:rPr>
              <a:t>Ensures access to basic, quality education for children affected by conflict and other emergencies.</a:t>
            </a:r>
          </a:p>
          <a:p>
            <a:pPr marL="457200" indent="-457200">
              <a:spcBef>
                <a:spcPts val="0"/>
              </a:spcBef>
              <a:spcAft>
                <a:spcPts val="1000"/>
              </a:spcAft>
            </a:pPr>
            <a:r>
              <a:rPr lang="en-US" sz="2000" b="1" dirty="0">
                <a:latin typeface="Open Sans"/>
                <a:ea typeface="+mn-lt"/>
                <a:cs typeface="+mn-lt"/>
              </a:rPr>
              <a:t>Improves coordination</a:t>
            </a:r>
            <a:r>
              <a:rPr lang="en-US" sz="2000" dirty="0">
                <a:latin typeface="Open Sans"/>
                <a:ea typeface="+mn-lt"/>
                <a:cs typeface="+mn-lt"/>
              </a:rPr>
              <a:t> between U.S. agencies, partner countries, and civil society organizations like the Global Partnership for Education (GPE) &amp; Education Cannot Wait (ECW).</a:t>
            </a:r>
          </a:p>
          <a:p>
            <a:pPr marL="457200" indent="-457200">
              <a:spcBef>
                <a:spcPts val="0"/>
              </a:spcBef>
              <a:spcAft>
                <a:spcPts val="1000"/>
              </a:spcAft>
            </a:pPr>
            <a:r>
              <a:rPr lang="en-US" sz="2000" dirty="0">
                <a:latin typeface="Open Sans"/>
                <a:ea typeface="+mn-lt"/>
                <a:cs typeface="+mn-lt"/>
              </a:rPr>
              <a:t>Requires rigorous </a:t>
            </a:r>
            <a:r>
              <a:rPr lang="en-US" sz="2000" b="1" dirty="0">
                <a:latin typeface="Open Sans"/>
                <a:ea typeface="+mn-lt"/>
                <a:cs typeface="+mn-lt"/>
              </a:rPr>
              <a:t>monitoring and evaluations</a:t>
            </a:r>
            <a:r>
              <a:rPr lang="en-US" sz="2000" dirty="0">
                <a:latin typeface="Open Sans"/>
                <a:ea typeface="+mn-lt"/>
                <a:cs typeface="+mn-lt"/>
              </a:rPr>
              <a:t> and a yearly report to Congress.</a:t>
            </a:r>
          </a:p>
          <a:p>
            <a:pPr marL="457200" indent="-457200">
              <a:spcBef>
                <a:spcPts val="0"/>
              </a:spcBef>
              <a:spcAft>
                <a:spcPts val="1000"/>
              </a:spcAft>
            </a:pPr>
            <a:endParaRPr lang="en-US" dirty="0">
              <a:cs typeface="Calibri"/>
            </a:endParaRPr>
          </a:p>
        </p:txBody>
      </p:sp>
      <p:sp>
        <p:nvSpPr>
          <p:cNvPr id="4" name="Slide Number Placeholder 3">
            <a:extLst>
              <a:ext uri="{FF2B5EF4-FFF2-40B4-BE49-F238E27FC236}">
                <a16:creationId xmlns:a16="http://schemas.microsoft.com/office/drawing/2014/main" id="{C1AB9E2C-0C89-8280-9558-D25CC296B819}"/>
              </a:ext>
            </a:extLst>
          </p:cNvPr>
          <p:cNvSpPr>
            <a:spLocks noGrp="1"/>
          </p:cNvSpPr>
          <p:nvPr>
            <p:ph type="sldNum" sz="quarter" idx="12"/>
          </p:nvPr>
        </p:nvSpPr>
        <p:spPr/>
        <p:txBody>
          <a:bodyPr/>
          <a:lstStyle/>
          <a:p>
            <a:fld id="{307E6868-079E-1649-B8D1-459B42CE4DE3}" type="slidenum">
              <a:rPr lang="en-US" smtClean="0"/>
              <a:t>19</a:t>
            </a:fld>
            <a:endParaRPr lang="en-US"/>
          </a:p>
        </p:txBody>
      </p:sp>
    </p:spTree>
    <p:extLst>
      <p:ext uri="{BB962C8B-B14F-4D97-AF65-F5344CB8AC3E}">
        <p14:creationId xmlns:p14="http://schemas.microsoft.com/office/powerpoint/2010/main" val="140210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0AF678-9D00-4F4A-8358-C8698305689A}"/>
              </a:ext>
            </a:extLst>
          </p:cNvPr>
          <p:cNvSpPr>
            <a:spLocks noGrp="1"/>
          </p:cNvSpPr>
          <p:nvPr>
            <p:ph type="ctrTitle"/>
          </p:nvPr>
        </p:nvSpPr>
        <p:spPr>
          <a:xfrm>
            <a:off x="416378" y="152401"/>
            <a:ext cx="7356021" cy="70617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b="1">
                <a:solidFill>
                  <a:srgbClr val="D50032"/>
                </a:solidFill>
                <a:latin typeface="Open Sans"/>
                <a:ea typeface="Open Sans" panose="020B0606030504020204" pitchFamily="34" charset="0"/>
                <a:cs typeface="Open Sans" panose="020B0606030504020204" pitchFamily="34" charset="0"/>
              </a:rPr>
              <a:t>Our Anti-Oppression Values</a:t>
            </a:r>
          </a:p>
        </p:txBody>
      </p:sp>
      <p:sp>
        <p:nvSpPr>
          <p:cNvPr id="6" name="TextBox 5">
            <a:extLst>
              <a:ext uri="{FF2B5EF4-FFF2-40B4-BE49-F238E27FC236}">
                <a16:creationId xmlns:a16="http://schemas.microsoft.com/office/drawing/2014/main" id="{8AC52DA5-5208-446A-B31E-C4CC58F02086}"/>
              </a:ext>
            </a:extLst>
          </p:cNvPr>
          <p:cNvSpPr txBox="1"/>
          <p:nvPr/>
        </p:nvSpPr>
        <p:spPr>
          <a:xfrm>
            <a:off x="237084" y="820778"/>
            <a:ext cx="7718196" cy="4154342"/>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defRPr/>
            </a:pPr>
            <a:r>
              <a:rPr lang="en-US" sz="1800">
                <a:solidFill>
                  <a:srgbClr val="000000"/>
                </a:solidFill>
                <a:latin typeface="Calibri"/>
              </a:rPr>
              <a:t>​</a:t>
            </a:r>
            <a:r>
              <a:rPr lang="en-US" i="1">
                <a:latin typeface="Open Sans"/>
                <a:ea typeface="Open Sans"/>
                <a:cs typeface="Open Sans"/>
              </a:rPr>
              <a:t>RESULTS is a movement of passionate, committed everyday people. Together we use our voices to influence political decisions that will bring an end to poverty. Poverty cannot end as long as oppression exists. We commit to opposing all forms of oppression, including ableism, ageism, biphobia, classism, colonialism, homophobia, racism, religious discrimination, sexism, transphobia, white saviorism, and xenophobia.</a:t>
            </a:r>
          </a:p>
          <a:p>
            <a:pPr defTabSz="457189">
              <a:defRPr/>
            </a:pPr>
            <a:endParaRPr lang="en-US" i="1">
              <a:latin typeface="Open Sans"/>
              <a:ea typeface="Open Sans"/>
              <a:cs typeface="Open Sans"/>
            </a:endParaRPr>
          </a:p>
          <a:p>
            <a:pPr defTabSz="457189">
              <a:defRPr/>
            </a:pPr>
            <a:r>
              <a:rPr lang="en-US" i="1">
                <a:latin typeface="Open Sans"/>
                <a:ea typeface="Open Sans"/>
                <a:cs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p>
          <a:p>
            <a:pPr defTabSz="457189">
              <a:defRPr/>
            </a:pPr>
            <a:endParaRPr lang="en-US" i="1">
              <a:latin typeface="Open Sans"/>
              <a:ea typeface="Open Sans"/>
              <a:cs typeface="Open Sans"/>
            </a:endParaRPr>
          </a:p>
          <a:p>
            <a:pPr defTabSz="457189">
              <a:defRPr/>
            </a:pPr>
            <a:r>
              <a:rPr lang="en-US" i="1">
                <a:latin typeface="Open Sans"/>
                <a:ea typeface="Open Sans"/>
                <a:cs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p>
          <a:p>
            <a:pPr defTabSz="457189">
              <a:defRPr/>
            </a:pPr>
            <a:endParaRPr lang="en-US" i="1">
              <a:latin typeface="Open Sans"/>
              <a:ea typeface="Open Sans"/>
              <a:cs typeface="Open Sans"/>
            </a:endParaRPr>
          </a:p>
          <a:p>
            <a:pPr defTabSz="457189">
              <a:defRPr/>
            </a:pPr>
            <a:r>
              <a:rPr lang="en-US" i="1">
                <a:latin typeface="Open Sans"/>
                <a:ea typeface="Open Sans"/>
                <a:cs typeface="Open Sans"/>
              </a:rPr>
              <a:t>There are no saviors — only partners, advocates, and allies. We agree to help make the RESULTS movement a respectful, inclusive space.</a:t>
            </a:r>
          </a:p>
          <a:p>
            <a:pPr defTabSz="457189">
              <a:defRPr/>
            </a:pPr>
            <a:endParaRPr lang="en-US">
              <a:latin typeface="Open Sans"/>
              <a:ea typeface="Open Sans"/>
              <a:cs typeface="Open Sans"/>
            </a:endParaRPr>
          </a:p>
          <a:p>
            <a:pPr defTabSz="457189">
              <a:defRPr/>
            </a:pPr>
            <a:r>
              <a:rPr lang="en-US">
                <a:latin typeface="Open Sans"/>
                <a:ea typeface="Open Sans"/>
                <a:cs typeface="Open Sans"/>
              </a:rPr>
              <a:t>Find all our anti-oppression resources at </a:t>
            </a:r>
            <a:r>
              <a:rPr lang="en-US">
                <a:solidFill>
                  <a:schemeClr val="tx2"/>
                </a:solidFill>
                <a:latin typeface="Open Sans"/>
                <a:ea typeface="Open Sans"/>
                <a:cs typeface="Open Sans"/>
                <a:hlinkClick r:id="rId3">
                  <a:extLst>
                    <a:ext uri="{A12FA001-AC4F-418D-AE19-62706E023703}">
                      <ahyp:hlinkClr xmlns:ahyp="http://schemas.microsoft.com/office/drawing/2018/hyperlinkcolor" val="tx"/>
                    </a:ext>
                  </a:extLst>
                </a:hlinkClick>
              </a:rPr>
              <a:t>https://results.org/volunteers/anti-oppression/</a:t>
            </a:r>
            <a:r>
              <a:rPr lang="en-US">
                <a:solidFill>
                  <a:schemeClr val="tx2"/>
                </a:solidFill>
                <a:latin typeface="Open Sans"/>
                <a:ea typeface="Open Sans"/>
                <a:cs typeface="Open Sans"/>
              </a:rPr>
              <a:t> </a:t>
            </a:r>
            <a:r>
              <a:rPr lang="en-US">
                <a:solidFill>
                  <a:schemeClr val="tx2"/>
                </a:solidFill>
                <a:ea typeface="+mn-lt"/>
                <a:cs typeface="+mn-lt"/>
              </a:rPr>
              <a:t> </a:t>
            </a:r>
          </a:p>
          <a:p>
            <a:pPr defTabSz="457189">
              <a:defRPr/>
            </a:pPr>
            <a:endParaRPr lang="en-US" sz="1400">
              <a:ea typeface="+mn-lt"/>
              <a:cs typeface="+mn-lt"/>
            </a:endParaRPr>
          </a:p>
          <a:p>
            <a:pPr defTabSz="457189">
              <a:lnSpc>
                <a:spcPct val="113999"/>
              </a:lnSpc>
              <a:spcAft>
                <a:spcPts val="600"/>
              </a:spcAft>
              <a:defRPr/>
            </a:pPr>
            <a:endParaRPr lang="en-US" sz="1400">
              <a:solidFill>
                <a:srgbClr val="000000"/>
              </a:solidFill>
              <a:latin typeface="Calibri"/>
              <a:ea typeface="Open Sans" panose="020B0606030504020204" pitchFamily="34" charset="0"/>
              <a:cs typeface="Calibri"/>
            </a:endParaRPr>
          </a:p>
        </p:txBody>
      </p:sp>
      <p:sp>
        <p:nvSpPr>
          <p:cNvPr id="8" name="Rectangle 5">
            <a:extLst>
              <a:ext uri="{FF2B5EF4-FFF2-40B4-BE49-F238E27FC236}">
                <a16:creationId xmlns:a16="http://schemas.microsoft.com/office/drawing/2014/main" id="{6C542F64-7D1E-47E2-A286-B4E072C88045}"/>
              </a:ext>
            </a:extLst>
          </p:cNvPr>
          <p:cNvSpPr>
            <a:spLocks noChangeArrowheads="1"/>
          </p:cNvSpPr>
          <p:nvPr/>
        </p:nvSpPr>
        <p:spPr bwMode="auto">
          <a:xfrm>
            <a:off x="0" y="7802"/>
            <a:ext cx="23708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spcBef>
                <a:spcPct val="0"/>
              </a:spcBef>
              <a:buNone/>
            </a:pPr>
            <a:fld id="{95BB2D1B-881B-4C36-91A0-2138573F7DA8}" type="slidenum">
              <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457189">
                <a:spcBef>
                  <a:spcPct val="0"/>
                </a:spcBef>
                <a:buNone/>
              </a:pPr>
              <a:t>2</a:t>
            </a:fld>
            <a:endPar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5478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CAD0-B3A1-8A0F-F016-F1E357429DD2}"/>
              </a:ext>
            </a:extLst>
          </p:cNvPr>
          <p:cNvSpPr>
            <a:spLocks noGrp="1"/>
          </p:cNvSpPr>
          <p:nvPr>
            <p:ph type="title"/>
          </p:nvPr>
        </p:nvSpPr>
        <p:spPr>
          <a:xfrm>
            <a:off x="219974" y="205979"/>
            <a:ext cx="7638717" cy="857250"/>
          </a:xfrm>
        </p:spPr>
        <p:txBody>
          <a:bodyPr vert="horz" lIns="91440" tIns="45720" rIns="91440" bIns="45720" rtlCol="0" anchor="ctr">
            <a:noAutofit/>
          </a:bodyPr>
          <a:lstStyle/>
          <a:p>
            <a:r>
              <a:rPr lang="en-US" sz="3200" b="1" dirty="0">
                <a:solidFill>
                  <a:srgbClr val="D50032"/>
                </a:solidFill>
                <a:latin typeface="Open Sans"/>
                <a:ea typeface="+mj-lt"/>
                <a:cs typeface="+mj-lt"/>
              </a:rPr>
              <a:t>Current Status</a:t>
            </a:r>
            <a:endParaRPr lang="en-US" dirty="0">
              <a:latin typeface="Open Sans"/>
            </a:endParaRPr>
          </a:p>
        </p:txBody>
      </p:sp>
      <p:sp>
        <p:nvSpPr>
          <p:cNvPr id="3" name="Content Placeholder 2">
            <a:extLst>
              <a:ext uri="{FF2B5EF4-FFF2-40B4-BE49-F238E27FC236}">
                <a16:creationId xmlns:a16="http://schemas.microsoft.com/office/drawing/2014/main" id="{750CB647-A987-3FDA-407E-DAB96B76BF73}"/>
              </a:ext>
            </a:extLst>
          </p:cNvPr>
          <p:cNvSpPr>
            <a:spLocks noGrp="1"/>
          </p:cNvSpPr>
          <p:nvPr>
            <p:ph idx="1"/>
          </p:nvPr>
        </p:nvSpPr>
        <p:spPr>
          <a:xfrm>
            <a:off x="457200" y="884420"/>
            <a:ext cx="8229600" cy="3710203"/>
          </a:xfrm>
        </p:spPr>
        <p:txBody>
          <a:bodyPr vert="horz" lIns="91440" tIns="45720" rIns="91440" bIns="45720" rtlCol="0" anchor="t">
            <a:normAutofit/>
          </a:bodyPr>
          <a:lstStyle/>
          <a:p>
            <a:pPr>
              <a:spcBef>
                <a:spcPts val="0"/>
              </a:spcBef>
              <a:spcAft>
                <a:spcPts val="1000"/>
              </a:spcAft>
            </a:pPr>
            <a:r>
              <a:rPr lang="en-US" sz="1800" dirty="0">
                <a:latin typeface="Open Sans"/>
                <a:ea typeface="+mn-lt"/>
                <a:cs typeface="+mn-lt"/>
              </a:rPr>
              <a:t>Introduced by Sens. Durbin (D-IL) and Rubio (R-FL) in the Senate and Reps. Bass (D-CA) and Smith (R-NJ) in the House</a:t>
            </a:r>
          </a:p>
          <a:p>
            <a:pPr>
              <a:spcBef>
                <a:spcPts val="0"/>
              </a:spcBef>
              <a:spcAft>
                <a:spcPts val="1000"/>
              </a:spcAft>
            </a:pPr>
            <a:r>
              <a:rPr lang="en-US" sz="1800" dirty="0">
                <a:latin typeface="Open Sans"/>
                <a:ea typeface="+mn-lt"/>
                <a:cs typeface="+mn-lt"/>
              </a:rPr>
              <a:t>Passed the House Foreign Affairs Committee already!</a:t>
            </a:r>
          </a:p>
          <a:p>
            <a:pPr>
              <a:spcBef>
                <a:spcPts val="0"/>
              </a:spcBef>
              <a:spcAft>
                <a:spcPts val="1000"/>
              </a:spcAft>
            </a:pPr>
            <a:r>
              <a:rPr lang="en-US" sz="1800" dirty="0">
                <a:latin typeface="Open Sans"/>
                <a:ea typeface="+mn-lt"/>
                <a:cs typeface="+mn-lt"/>
              </a:rPr>
              <a:t>Recently passed the House! </a:t>
            </a:r>
            <a:endParaRPr lang="en-US" sz="1800" dirty="0">
              <a:latin typeface="Open Sans"/>
              <a:ea typeface="Open Sans"/>
              <a:cs typeface="Calibri"/>
            </a:endParaRPr>
          </a:p>
          <a:p>
            <a:pPr>
              <a:spcBef>
                <a:spcPts val="0"/>
              </a:spcBef>
              <a:spcAft>
                <a:spcPts val="1000"/>
              </a:spcAft>
            </a:pPr>
            <a:r>
              <a:rPr lang="en-US" sz="1800" dirty="0">
                <a:latin typeface="Open Sans"/>
                <a:ea typeface="+mn-lt"/>
                <a:cs typeface="+mn-lt"/>
              </a:rPr>
              <a:t>Goal: Gain cosponsors in the Senate.</a:t>
            </a:r>
            <a:endParaRPr lang="en-US" sz="1800" dirty="0">
              <a:latin typeface="Open Sans"/>
              <a:ea typeface="Open Sans"/>
              <a:cs typeface="Calibri"/>
            </a:endParaRPr>
          </a:p>
        </p:txBody>
      </p:sp>
      <p:sp>
        <p:nvSpPr>
          <p:cNvPr id="4" name="Slide Number Placeholder 3">
            <a:extLst>
              <a:ext uri="{FF2B5EF4-FFF2-40B4-BE49-F238E27FC236}">
                <a16:creationId xmlns:a16="http://schemas.microsoft.com/office/drawing/2014/main" id="{C1AB9E2C-0C89-8280-9558-D25CC296B819}"/>
              </a:ext>
            </a:extLst>
          </p:cNvPr>
          <p:cNvSpPr>
            <a:spLocks noGrp="1"/>
          </p:cNvSpPr>
          <p:nvPr>
            <p:ph type="sldNum" sz="quarter" idx="12"/>
          </p:nvPr>
        </p:nvSpPr>
        <p:spPr/>
        <p:txBody>
          <a:bodyPr/>
          <a:lstStyle/>
          <a:p>
            <a:fld id="{307E6868-079E-1649-B8D1-459B42CE4DE3}" type="slidenum">
              <a:rPr lang="en-US" smtClean="0"/>
              <a:t>20</a:t>
            </a:fld>
            <a:endParaRPr lang="en-US"/>
          </a:p>
        </p:txBody>
      </p:sp>
      <p:pic>
        <p:nvPicPr>
          <p:cNvPr id="7" name="Picture 6" descr="Graphical user interface, application&#10;&#10;Description automatically generated">
            <a:extLst>
              <a:ext uri="{FF2B5EF4-FFF2-40B4-BE49-F238E27FC236}">
                <a16:creationId xmlns:a16="http://schemas.microsoft.com/office/drawing/2014/main" id="{5898FABA-377B-840E-F55F-309C92886F15}"/>
              </a:ext>
            </a:extLst>
          </p:cNvPr>
          <p:cNvPicPr>
            <a:picLocks noChangeAspect="1"/>
          </p:cNvPicPr>
          <p:nvPr/>
        </p:nvPicPr>
        <p:blipFill>
          <a:blip r:embed="rId2"/>
          <a:stretch>
            <a:fillRect/>
          </a:stretch>
        </p:blipFill>
        <p:spPr>
          <a:xfrm>
            <a:off x="268356" y="2813748"/>
            <a:ext cx="8555400" cy="2194992"/>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1D0F9489-8E2A-EA40-165C-8024186E34FB}"/>
                  </a:ext>
                </a:extLst>
              </p14:cNvPr>
              <p14:cNvContentPartPr/>
              <p14:nvPr/>
            </p14:nvContentPartPr>
            <p14:xfrm>
              <a:off x="228600" y="4597523"/>
              <a:ext cx="8555400" cy="126720"/>
            </p14:xfrm>
          </p:contentPart>
        </mc:Choice>
        <mc:Fallback xmlns="">
          <p:pic>
            <p:nvPicPr>
              <p:cNvPr id="8" name="Ink 7">
                <a:extLst>
                  <a:ext uri="{FF2B5EF4-FFF2-40B4-BE49-F238E27FC236}">
                    <a16:creationId xmlns:a16="http://schemas.microsoft.com/office/drawing/2014/main" id="{1D0F9489-8E2A-EA40-165C-8024186E34FB}"/>
                  </a:ext>
                </a:extLst>
              </p:cNvPr>
              <p:cNvPicPr/>
              <p:nvPr/>
            </p:nvPicPr>
            <p:blipFill>
              <a:blip r:embed="rId4"/>
              <a:stretch>
                <a:fillRect/>
              </a:stretch>
            </p:blipFill>
            <p:spPr>
              <a:xfrm>
                <a:off x="174600" y="4489523"/>
                <a:ext cx="8663040" cy="342360"/>
              </a:xfrm>
              <a:prstGeom prst="rect">
                <a:avLst/>
              </a:prstGeom>
            </p:spPr>
          </p:pic>
        </mc:Fallback>
      </mc:AlternateContent>
    </p:spTree>
    <p:extLst>
      <p:ext uri="{BB962C8B-B14F-4D97-AF65-F5344CB8AC3E}">
        <p14:creationId xmlns:p14="http://schemas.microsoft.com/office/powerpoint/2010/main" val="46540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753-579D-A9A1-2AE6-6575094816E1}"/>
              </a:ext>
            </a:extLst>
          </p:cNvPr>
          <p:cNvSpPr>
            <a:spLocks noGrp="1"/>
          </p:cNvSpPr>
          <p:nvPr>
            <p:ph type="title"/>
          </p:nvPr>
        </p:nvSpPr>
        <p:spPr/>
        <p:txBody>
          <a:bodyPr/>
          <a:lstStyle/>
          <a:p>
            <a:r>
              <a:rPr lang="en-US" dirty="0"/>
              <a:t>Q &amp; A</a:t>
            </a:r>
          </a:p>
        </p:txBody>
      </p:sp>
      <p:sp>
        <p:nvSpPr>
          <p:cNvPr id="3" name="Content Placeholder 2">
            <a:extLst>
              <a:ext uri="{FF2B5EF4-FFF2-40B4-BE49-F238E27FC236}">
                <a16:creationId xmlns:a16="http://schemas.microsoft.com/office/drawing/2014/main" id="{E68ECC4F-FFE3-E57E-4ADC-72B11EC7E46A}"/>
              </a:ext>
            </a:extLst>
          </p:cNvPr>
          <p:cNvSpPr>
            <a:spLocks noGrp="1"/>
          </p:cNvSpPr>
          <p:nvPr>
            <p:ph idx="1"/>
          </p:nvPr>
        </p:nvSpPr>
        <p:spPr>
          <a:xfrm>
            <a:off x="1125415" y="1430214"/>
            <a:ext cx="6611816" cy="3223631"/>
          </a:xfrm>
        </p:spPr>
        <p:txBody>
          <a:bodyPr>
            <a:normAutofit/>
          </a:bodyPr>
          <a:lstStyle/>
          <a:p>
            <a:pPr>
              <a:buFont typeface="Arial" panose="020B0604020202020204" pitchFamily="34" charset="0"/>
              <a:buChar char="•"/>
            </a:pPr>
            <a:r>
              <a:rPr lang="en-US" dirty="0"/>
              <a:t>What issues are the most important to you in the area of global education?</a:t>
            </a:r>
          </a:p>
          <a:p>
            <a:pPr>
              <a:buFont typeface="Arial" panose="020B0604020202020204" pitchFamily="34" charset="0"/>
              <a:buChar char="•"/>
            </a:pPr>
            <a:r>
              <a:rPr lang="en-US" dirty="0"/>
              <a:t>What actions can you take to ensure children’s right to inclusive quality education?</a:t>
            </a:r>
          </a:p>
        </p:txBody>
      </p:sp>
      <p:sp>
        <p:nvSpPr>
          <p:cNvPr id="4" name="Slide Number Placeholder 3">
            <a:extLst>
              <a:ext uri="{FF2B5EF4-FFF2-40B4-BE49-F238E27FC236}">
                <a16:creationId xmlns:a16="http://schemas.microsoft.com/office/drawing/2014/main" id="{3A507DD8-6486-1B0A-0DFA-6CDC3988327C}"/>
              </a:ext>
            </a:extLst>
          </p:cNvPr>
          <p:cNvSpPr>
            <a:spLocks noGrp="1"/>
          </p:cNvSpPr>
          <p:nvPr>
            <p:ph type="sldNum" sz="quarter" idx="12"/>
          </p:nvPr>
        </p:nvSpPr>
        <p:spPr/>
        <p:txBody>
          <a:bodyPr/>
          <a:lstStyle/>
          <a:p>
            <a:fld id="{307E6868-079E-1649-B8D1-459B42CE4DE3}" type="slidenum">
              <a:rPr lang="en-US" smtClean="0"/>
              <a:t>21</a:t>
            </a:fld>
            <a:endParaRPr lang="en-US"/>
          </a:p>
        </p:txBody>
      </p:sp>
    </p:spTree>
    <p:extLst>
      <p:ext uri="{BB962C8B-B14F-4D97-AF65-F5344CB8AC3E}">
        <p14:creationId xmlns:p14="http://schemas.microsoft.com/office/powerpoint/2010/main" val="1317174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6857-FE0C-56ED-8D4F-F8E09241143E}"/>
              </a:ext>
            </a:extLst>
          </p:cNvPr>
          <p:cNvSpPr>
            <a:spLocks noGrp="1"/>
          </p:cNvSpPr>
          <p:nvPr>
            <p:ph type="title"/>
          </p:nvPr>
        </p:nvSpPr>
        <p:spPr/>
        <p:txBody>
          <a:bodyPr>
            <a:normAutofit/>
          </a:bodyPr>
          <a:lstStyle/>
          <a:p>
            <a:r>
              <a:rPr lang="en-US" sz="3200" b="1" dirty="0">
                <a:solidFill>
                  <a:srgbClr val="D50032"/>
                </a:solidFill>
                <a:latin typeface="Open Sans"/>
                <a:ea typeface="Open Sans"/>
                <a:cs typeface="Calibri"/>
              </a:rPr>
              <a:t>Looking Ahead</a:t>
            </a:r>
            <a:endParaRPr lang="en-US" sz="3200" b="1" dirty="0">
              <a:solidFill>
                <a:srgbClr val="D50032"/>
              </a:solidFill>
              <a:latin typeface="Open Sans"/>
              <a:ea typeface="Open Sans"/>
              <a:cs typeface="Open Sans"/>
            </a:endParaRPr>
          </a:p>
        </p:txBody>
      </p:sp>
      <p:sp>
        <p:nvSpPr>
          <p:cNvPr id="3" name="Content Placeholder 2">
            <a:extLst>
              <a:ext uri="{FF2B5EF4-FFF2-40B4-BE49-F238E27FC236}">
                <a16:creationId xmlns:a16="http://schemas.microsoft.com/office/drawing/2014/main" id="{052DF135-D710-AE55-D6F3-2394778610E2}"/>
              </a:ext>
            </a:extLst>
          </p:cNvPr>
          <p:cNvSpPr>
            <a:spLocks noGrp="1"/>
          </p:cNvSpPr>
          <p:nvPr>
            <p:ph idx="1"/>
          </p:nvPr>
        </p:nvSpPr>
        <p:spPr>
          <a:xfrm>
            <a:off x="457200" y="1373333"/>
            <a:ext cx="8229600" cy="3394472"/>
          </a:xfrm>
        </p:spPr>
        <p:txBody>
          <a:bodyPr vert="horz" lIns="91440" tIns="45720" rIns="91440" bIns="45720" rtlCol="0" anchor="t">
            <a:normAutofit lnSpcReduction="10000"/>
          </a:bodyPr>
          <a:lstStyle/>
          <a:p>
            <a:pPr>
              <a:spcBef>
                <a:spcPts val="0"/>
              </a:spcBef>
              <a:spcAft>
                <a:spcPts val="1400"/>
              </a:spcAft>
            </a:pPr>
            <a:r>
              <a:rPr lang="en-US" sz="2400" b="1" dirty="0">
                <a:latin typeface="Open Sans"/>
                <a:ea typeface="Open Sans"/>
                <a:cs typeface="Calibri"/>
              </a:rPr>
              <a:t>Overall goals</a:t>
            </a:r>
            <a:r>
              <a:rPr lang="en-US" sz="2400" dirty="0">
                <a:latin typeface="Open Sans"/>
                <a:ea typeface="Open Sans"/>
                <a:cs typeface="Calibri"/>
              </a:rPr>
              <a:t>: Improve the effectiveness, equity, and impact of U.S. programs for global health and education. </a:t>
            </a:r>
          </a:p>
          <a:p>
            <a:pPr>
              <a:spcBef>
                <a:spcPts val="0"/>
              </a:spcBef>
              <a:spcAft>
                <a:spcPts val="1400"/>
              </a:spcAft>
            </a:pPr>
            <a:r>
              <a:rPr lang="en-US" b="1" dirty="0">
                <a:latin typeface="Open Sans" panose="020B0606030504020204" pitchFamily="34" charset="0"/>
                <a:ea typeface="Open Sans" panose="020B0606030504020204" pitchFamily="34" charset="0"/>
                <a:cs typeface="Open Sans" panose="020B0606030504020204" pitchFamily="34" charset="0"/>
              </a:rPr>
              <a:t>PASS THESE BILLS!</a:t>
            </a:r>
          </a:p>
          <a:p>
            <a:pPr lvl="1">
              <a:spcBef>
                <a:spcPts val="0"/>
              </a:spcBef>
              <a:spcAft>
                <a:spcPts val="1400"/>
              </a:spcAft>
            </a:pPr>
            <a:r>
              <a:rPr lang="en-US" sz="2000" b="1" dirty="0">
                <a:latin typeface="Open Sans"/>
                <a:ea typeface="Open Sans"/>
                <a:cs typeface="Calibri"/>
              </a:rPr>
              <a:t>Nutrition</a:t>
            </a:r>
            <a:r>
              <a:rPr lang="en-US" sz="2000" dirty="0">
                <a:latin typeface="Open Sans"/>
                <a:ea typeface="Open Sans"/>
                <a:cs typeface="Calibri"/>
              </a:rPr>
              <a:t>: Need full Senate vote</a:t>
            </a:r>
          </a:p>
          <a:p>
            <a:pPr lvl="1">
              <a:spcBef>
                <a:spcPts val="0"/>
              </a:spcBef>
              <a:spcAft>
                <a:spcPts val="1400"/>
              </a:spcAft>
            </a:pPr>
            <a:r>
              <a:rPr lang="en-US" sz="2000" b="1" dirty="0">
                <a:latin typeface="Open Sans"/>
                <a:ea typeface="Open Sans"/>
                <a:cs typeface="Calibri"/>
              </a:rPr>
              <a:t>Education</a:t>
            </a:r>
            <a:r>
              <a:rPr lang="en-US" sz="2000" dirty="0">
                <a:latin typeface="Open Sans"/>
                <a:ea typeface="Open Sans"/>
                <a:cs typeface="Calibri"/>
              </a:rPr>
              <a:t>: Gain cosponsors, bring to Senate floor </a:t>
            </a:r>
          </a:p>
          <a:p>
            <a:pPr lvl="1">
              <a:spcBef>
                <a:spcPts val="0"/>
              </a:spcBef>
              <a:spcAft>
                <a:spcPts val="1400"/>
              </a:spcAft>
            </a:pPr>
            <a:r>
              <a:rPr lang="en-US" sz="2000" b="1" dirty="0">
                <a:latin typeface="Open Sans"/>
                <a:ea typeface="Open Sans"/>
                <a:cs typeface="Calibri"/>
              </a:rPr>
              <a:t>Tuberculosis</a:t>
            </a:r>
            <a:r>
              <a:rPr lang="en-US" sz="2000" dirty="0">
                <a:latin typeface="Open Sans"/>
                <a:ea typeface="Open Sans"/>
                <a:cs typeface="Calibri"/>
              </a:rPr>
              <a:t>: Gain cosponsors, pass committees</a:t>
            </a:r>
          </a:p>
          <a:p>
            <a:pPr>
              <a:spcBef>
                <a:spcPts val="0"/>
              </a:spcBef>
              <a:spcAft>
                <a:spcPts val="1400"/>
              </a:spcAft>
            </a:pPr>
            <a:endParaRPr lang="en-US" sz="2400" dirty="0">
              <a:latin typeface="Open Sans"/>
              <a:ea typeface="Open Sans"/>
              <a:cs typeface="Calibri"/>
            </a:endParaRPr>
          </a:p>
        </p:txBody>
      </p:sp>
      <p:sp>
        <p:nvSpPr>
          <p:cNvPr id="4" name="Slide Number Placeholder 3">
            <a:extLst>
              <a:ext uri="{FF2B5EF4-FFF2-40B4-BE49-F238E27FC236}">
                <a16:creationId xmlns:a16="http://schemas.microsoft.com/office/drawing/2014/main" id="{FD9963EE-2DB4-3270-344A-1B27612E3AA1}"/>
              </a:ext>
            </a:extLst>
          </p:cNvPr>
          <p:cNvSpPr>
            <a:spLocks noGrp="1"/>
          </p:cNvSpPr>
          <p:nvPr>
            <p:ph type="sldNum" sz="quarter" idx="12"/>
          </p:nvPr>
        </p:nvSpPr>
        <p:spPr/>
        <p:txBody>
          <a:bodyPr/>
          <a:lstStyle/>
          <a:p>
            <a:fld id="{307E6868-079E-1649-B8D1-459B42CE4DE3}" type="slidenum">
              <a:rPr lang="en-US" smtClean="0"/>
              <a:t>22</a:t>
            </a:fld>
            <a:endParaRPr lang="en-US"/>
          </a:p>
        </p:txBody>
      </p:sp>
    </p:spTree>
    <p:extLst>
      <p:ext uri="{BB962C8B-B14F-4D97-AF65-F5344CB8AC3E}">
        <p14:creationId xmlns:p14="http://schemas.microsoft.com/office/powerpoint/2010/main" val="962369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extBox 148">
            <a:extLst>
              <a:ext uri="{FF2B5EF4-FFF2-40B4-BE49-F238E27FC236}">
                <a16:creationId xmlns:a16="http://schemas.microsoft.com/office/drawing/2014/main" id="{E559B237-F597-4427-83D5-86EF8FF0EB34}"/>
              </a:ext>
            </a:extLst>
          </p:cNvPr>
          <p:cNvSpPr txBox="1"/>
          <p:nvPr/>
        </p:nvSpPr>
        <p:spPr>
          <a:xfrm>
            <a:off x="398438" y="1367406"/>
            <a:ext cx="8502281" cy="3370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spcAft>
                <a:spcPts val="1200"/>
              </a:spcAft>
              <a:buFont typeface="Arial"/>
              <a:buChar char="•"/>
            </a:pPr>
            <a:r>
              <a:rPr lang="en-US" dirty="0">
                <a:hlinkClick r:id="rId3"/>
              </a:rPr>
              <a:t>U.S. Government Strategy on International Basic Education, Fiscal Years 2019-2023</a:t>
            </a:r>
            <a:endParaRPr lang="en-US" dirty="0"/>
          </a:p>
          <a:p>
            <a:pPr marL="285750" indent="-285750">
              <a:lnSpc>
                <a:spcPct val="114000"/>
              </a:lnSpc>
              <a:spcAft>
                <a:spcPts val="1200"/>
              </a:spcAft>
              <a:buFont typeface="Arial"/>
              <a:buChar char="•"/>
            </a:pPr>
            <a:r>
              <a:rPr lang="en-US" dirty="0"/>
              <a:t>UNICEF, UNESCO and the World Bank. </a:t>
            </a:r>
            <a:r>
              <a:rPr lang="en-US" dirty="0">
                <a:hlinkClick r:id="rId4"/>
              </a:rPr>
              <a:t>Where are we on Education Recovery? </a:t>
            </a:r>
            <a:endParaRPr lang="en-US" dirty="0"/>
          </a:p>
          <a:p>
            <a:pPr marL="285750" indent="-285750">
              <a:lnSpc>
                <a:spcPct val="114000"/>
              </a:lnSpc>
              <a:spcAft>
                <a:spcPts val="1200"/>
              </a:spcAft>
              <a:buFont typeface="Arial"/>
              <a:buChar char="•"/>
            </a:pPr>
            <a:r>
              <a:rPr lang="en-US" dirty="0"/>
              <a:t>UNESCO. </a:t>
            </a:r>
            <a:r>
              <a:rPr lang="en-US" dirty="0">
                <a:hlinkClick r:id="rId5"/>
              </a:rPr>
              <a:t>Visualizing Indicators of Education for the World</a:t>
            </a:r>
            <a:r>
              <a:rPr lang="en-US" dirty="0"/>
              <a:t>. Based on the </a:t>
            </a:r>
            <a:r>
              <a:rPr lang="en-US" dirty="0">
                <a:hlinkClick r:id="rId6"/>
              </a:rPr>
              <a:t>Global Education Monitoring Report</a:t>
            </a:r>
            <a:r>
              <a:rPr lang="en-US" dirty="0"/>
              <a:t>. Consulted 7 Sep 2022. </a:t>
            </a:r>
          </a:p>
          <a:p>
            <a:pPr marL="285750" indent="-285750">
              <a:lnSpc>
                <a:spcPct val="114000"/>
              </a:lnSpc>
              <a:spcAft>
                <a:spcPts val="1200"/>
              </a:spcAft>
              <a:buFont typeface="Arial"/>
              <a:buChar char="•"/>
            </a:pPr>
            <a:r>
              <a:rPr lang="en-US" dirty="0"/>
              <a:t>World Bank, UNICEF, FCDO, USAID, the Bill &amp; Melinda Gates Foundation, and UNESCO, </a:t>
            </a:r>
            <a:r>
              <a:rPr lang="en-US" dirty="0">
                <a:hlinkClick r:id="rId7"/>
              </a:rPr>
              <a:t>The State of Global Learning Poverty: 2022 Update </a:t>
            </a:r>
            <a:endParaRPr lang="en-US" dirty="0"/>
          </a:p>
          <a:p>
            <a:pPr marL="285750" indent="-285750">
              <a:lnSpc>
                <a:spcPct val="114000"/>
              </a:lnSpc>
              <a:spcAft>
                <a:spcPts val="1200"/>
              </a:spcAft>
              <a:buFont typeface="Arial"/>
              <a:buChar char="•"/>
            </a:pPr>
            <a:r>
              <a:rPr lang="en-US" dirty="0"/>
              <a:t>UNESCO, “</a:t>
            </a:r>
            <a:r>
              <a:rPr lang="en-US" dirty="0">
                <a:hlinkClick r:id="rId8"/>
              </a:rPr>
              <a:t>Reimagining our futures together: a new social contract for education.</a:t>
            </a:r>
            <a:r>
              <a:rPr lang="en-US" dirty="0"/>
              <a:t>”</a:t>
            </a:r>
          </a:p>
          <a:p>
            <a:pPr marL="285750" indent="-285750">
              <a:lnSpc>
                <a:spcPct val="114000"/>
              </a:lnSpc>
              <a:spcAft>
                <a:spcPts val="1200"/>
              </a:spcAft>
              <a:buFont typeface="Arial"/>
              <a:buChar char="•"/>
            </a:pPr>
            <a:r>
              <a:rPr lang="en-US" dirty="0">
                <a:hlinkClick r:id="rId9"/>
              </a:rPr>
              <a:t>https://www.ungei.org/publication/g7-global-objectives-girls-education</a:t>
            </a:r>
            <a:r>
              <a:rPr lang="en-US" dirty="0"/>
              <a:t> </a:t>
            </a:r>
          </a:p>
        </p:txBody>
      </p:sp>
      <p:sp>
        <p:nvSpPr>
          <p:cNvPr id="6" name="Rectangle 5">
            <a:extLst>
              <a:ext uri="{FF2B5EF4-FFF2-40B4-BE49-F238E27FC236}">
                <a16:creationId xmlns:a16="http://schemas.microsoft.com/office/drawing/2014/main" id="{3B437165-232B-4941-B335-847FAFFD7EC9}"/>
              </a:ext>
            </a:extLst>
          </p:cNvPr>
          <p:cNvSpPr>
            <a:spLocks noChangeArrowheads="1"/>
          </p:cNvSpPr>
          <p:nvPr/>
        </p:nvSpPr>
        <p:spPr bwMode="auto">
          <a:xfrm>
            <a:off x="-1" y="7802"/>
            <a:ext cx="41910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spcBef>
                <a:spcPct val="0"/>
              </a:spcBef>
              <a:buNone/>
            </a:pPr>
            <a:fld id="{95BB2D1B-881B-4C36-91A0-2138573F7DA8}" type="slidenum">
              <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457189">
                <a:spcBef>
                  <a:spcPct val="0"/>
                </a:spcBef>
                <a:buNone/>
              </a:pPr>
              <a:t>23</a:t>
            </a:fld>
            <a:endPar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2C2595CE-1CFA-4847-AAE5-FAE41AD06DF4}"/>
              </a:ext>
            </a:extLst>
          </p:cNvPr>
          <p:cNvSpPr txBox="1">
            <a:spLocks/>
          </p:cNvSpPr>
          <p:nvPr/>
        </p:nvSpPr>
        <p:spPr>
          <a:xfrm>
            <a:off x="1182848" y="157341"/>
            <a:ext cx="664402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b="1" dirty="0">
              <a:solidFill>
                <a:srgbClr val="D50032"/>
              </a:solidFill>
              <a:latin typeface="Open Sans"/>
              <a:cs typeface="Open Sans"/>
            </a:endParaRPr>
          </a:p>
          <a:p>
            <a:endParaRPr lang="en-US" sz="2000" b="1" dirty="0">
              <a:solidFill>
                <a:srgbClr val="D50032"/>
              </a:solidFill>
              <a:latin typeface="Open Sans"/>
              <a:cs typeface="Open Sans"/>
            </a:endParaRPr>
          </a:p>
          <a:p>
            <a:r>
              <a:rPr lang="en-US" sz="2800" b="1" dirty="0">
                <a:solidFill>
                  <a:srgbClr val="D50032"/>
                </a:solidFill>
                <a:latin typeface="Open Sans"/>
                <a:cs typeface="Open Sans"/>
              </a:rPr>
              <a:t>Resources on Foundational Learning and Global Education</a:t>
            </a:r>
            <a:endParaRPr lang="en-US" dirty="0">
              <a:solidFill>
                <a:srgbClr val="D50032"/>
              </a:solidFill>
            </a:endParaRPr>
          </a:p>
        </p:txBody>
      </p:sp>
    </p:spTree>
    <p:extLst>
      <p:ext uri="{BB962C8B-B14F-4D97-AF65-F5344CB8AC3E}">
        <p14:creationId xmlns:p14="http://schemas.microsoft.com/office/powerpoint/2010/main" val="296785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22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141B-8495-5DD0-C0CA-F7DF78044AEC}"/>
              </a:ext>
            </a:extLst>
          </p:cNvPr>
          <p:cNvSpPr>
            <a:spLocks noGrp="1"/>
          </p:cNvSpPr>
          <p:nvPr>
            <p:ph type="title"/>
          </p:nvPr>
        </p:nvSpPr>
        <p:spPr>
          <a:xfrm>
            <a:off x="823824" y="3354621"/>
            <a:ext cx="7401491" cy="857250"/>
          </a:xfrm>
        </p:spPr>
        <p:txBody>
          <a:bodyPr>
            <a:normAutofit fontScale="90000"/>
          </a:bodyPr>
          <a:lstStyle/>
          <a:p>
            <a:r>
              <a:rPr lang="en-US" sz="3600" b="1">
                <a:solidFill>
                  <a:srgbClr val="D50032"/>
                </a:solidFill>
                <a:latin typeface="Open Sans"/>
                <a:ea typeface="Open Sans"/>
                <a:cs typeface="Calibri"/>
              </a:rPr>
              <a:t>Global Education </a:t>
            </a:r>
            <a:br>
              <a:rPr lang="en-US" sz="3600" b="1">
                <a:solidFill>
                  <a:srgbClr val="D50032"/>
                </a:solidFill>
                <a:latin typeface="Open Sans"/>
                <a:ea typeface="Open Sans"/>
                <a:cs typeface="Calibri"/>
              </a:rPr>
            </a:br>
            <a:endParaRPr lang="en-US" sz="3600" b="1">
              <a:solidFill>
                <a:srgbClr val="D50032"/>
              </a:solidFill>
              <a:latin typeface="Open Sans"/>
              <a:ea typeface="Open Sans"/>
              <a:cs typeface="Calibri"/>
            </a:endParaRPr>
          </a:p>
        </p:txBody>
      </p:sp>
      <p:pic>
        <p:nvPicPr>
          <p:cNvPr id="5" name="Graphic 5">
            <a:extLst>
              <a:ext uri="{FF2B5EF4-FFF2-40B4-BE49-F238E27FC236}">
                <a16:creationId xmlns:a16="http://schemas.microsoft.com/office/drawing/2014/main" id="{640EB1AA-5F55-CE89-0DF2-87EFBF65C853}"/>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997679" y="554248"/>
            <a:ext cx="2769079" cy="2769079"/>
          </a:xfrm>
        </p:spPr>
      </p:pic>
    </p:spTree>
    <p:extLst>
      <p:ext uri="{BB962C8B-B14F-4D97-AF65-F5344CB8AC3E}">
        <p14:creationId xmlns:p14="http://schemas.microsoft.com/office/powerpoint/2010/main" val="377390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E44A-DD7E-1E40-954E-D6B85AF8278F}"/>
              </a:ext>
            </a:extLst>
          </p:cNvPr>
          <p:cNvSpPr>
            <a:spLocks noGrp="1"/>
          </p:cNvSpPr>
          <p:nvPr>
            <p:ph type="title"/>
          </p:nvPr>
        </p:nvSpPr>
        <p:spPr/>
        <p:txBody>
          <a:bodyPr/>
          <a:lstStyle/>
          <a:p>
            <a:r>
              <a:rPr lang="en-US" dirty="0"/>
              <a:t>Dr. Meg P. Gardinier</a:t>
            </a:r>
          </a:p>
        </p:txBody>
      </p:sp>
      <p:sp>
        <p:nvSpPr>
          <p:cNvPr id="3" name="Content Placeholder 2">
            <a:extLst>
              <a:ext uri="{FF2B5EF4-FFF2-40B4-BE49-F238E27FC236}">
                <a16:creationId xmlns:a16="http://schemas.microsoft.com/office/drawing/2014/main" id="{DFD39E15-203E-260F-09B0-A6961A87A4CB}"/>
              </a:ext>
            </a:extLst>
          </p:cNvPr>
          <p:cNvSpPr>
            <a:spLocks noGrp="1"/>
          </p:cNvSpPr>
          <p:nvPr>
            <p:ph idx="1"/>
          </p:nvPr>
        </p:nvSpPr>
        <p:spPr>
          <a:xfrm>
            <a:off x="3567165" y="204789"/>
            <a:ext cx="4243335" cy="4610492"/>
          </a:xfrm>
        </p:spPr>
        <p:txBody>
          <a:bodyPr>
            <a:normAutofit fontScale="92500" lnSpcReduction="20000"/>
          </a:bodyPr>
          <a:lstStyle/>
          <a:p>
            <a:pPr marL="0" indent="0">
              <a:buNone/>
            </a:pPr>
            <a:r>
              <a:rPr lang="en-US" dirty="0"/>
              <a:t>Introduction</a:t>
            </a:r>
          </a:p>
          <a:p>
            <a:pPr marL="0" indent="0">
              <a:buNone/>
            </a:pPr>
            <a:endParaRPr lang="en-US" dirty="0"/>
          </a:p>
          <a:p>
            <a:r>
              <a:rPr lang="en-US" sz="1900" dirty="0"/>
              <a:t>Former Fulbright Advisor @ Georgetown University</a:t>
            </a:r>
          </a:p>
          <a:p>
            <a:r>
              <a:rPr lang="en-US" sz="1900" dirty="0"/>
              <a:t>Graduate Education Faculty @ School for International Training (SIT), Florida International University, and Indiana Tech</a:t>
            </a:r>
          </a:p>
          <a:p>
            <a:r>
              <a:rPr lang="en-US" sz="1900" dirty="0"/>
              <a:t>Comparative and International Education Researcher with publications on Educational Reform in Post-Communist Albania </a:t>
            </a:r>
          </a:p>
          <a:p>
            <a:r>
              <a:rPr lang="en-US" sz="1900" dirty="0"/>
              <a:t>Worked with UNESCO and NGOs</a:t>
            </a:r>
          </a:p>
          <a:p>
            <a:r>
              <a:rPr lang="en-US" sz="1900" dirty="0"/>
              <a:t>Served as Global Peace Education Campaign Coordinator for Hague Appeal for Peace (2001-2003)</a:t>
            </a:r>
          </a:p>
          <a:p>
            <a:endParaRPr lang="en-US" sz="2000" dirty="0"/>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D5296ECE-44E2-F4A0-E275-CF9424BBF85F}"/>
              </a:ext>
            </a:extLst>
          </p:cNvPr>
          <p:cNvSpPr>
            <a:spLocks noGrp="1"/>
          </p:cNvSpPr>
          <p:nvPr>
            <p:ph type="body" sz="half" idx="2"/>
          </p:nvPr>
        </p:nvSpPr>
        <p:spPr/>
        <p:txBody>
          <a:bodyPr/>
          <a:lstStyle/>
          <a:p>
            <a:r>
              <a:rPr lang="en-US" dirty="0"/>
              <a:t>Global Education Policy Manager</a:t>
            </a:r>
          </a:p>
          <a:p>
            <a:endParaRPr lang="en-US" dirty="0"/>
          </a:p>
          <a:p>
            <a:endParaRPr lang="en-US" dirty="0"/>
          </a:p>
        </p:txBody>
      </p:sp>
      <p:sp>
        <p:nvSpPr>
          <p:cNvPr id="5" name="Slide Number Placeholder 4">
            <a:extLst>
              <a:ext uri="{FF2B5EF4-FFF2-40B4-BE49-F238E27FC236}">
                <a16:creationId xmlns:a16="http://schemas.microsoft.com/office/drawing/2014/main" id="{F38E920A-EB8A-3689-4274-22E5A805BCE2}"/>
              </a:ext>
            </a:extLst>
          </p:cNvPr>
          <p:cNvSpPr>
            <a:spLocks noGrp="1"/>
          </p:cNvSpPr>
          <p:nvPr>
            <p:ph type="sldNum" sz="quarter" idx="12"/>
          </p:nvPr>
        </p:nvSpPr>
        <p:spPr/>
        <p:txBody>
          <a:bodyPr/>
          <a:lstStyle/>
          <a:p>
            <a:fld id="{307E6868-079E-1649-B8D1-459B42CE4DE3}" type="slidenum">
              <a:rPr lang="en-US" smtClean="0"/>
              <a:t>4</a:t>
            </a:fld>
            <a:endParaRPr lang="en-US"/>
          </a:p>
        </p:txBody>
      </p:sp>
      <p:pic>
        <p:nvPicPr>
          <p:cNvPr id="7" name="Picture 6">
            <a:extLst>
              <a:ext uri="{FF2B5EF4-FFF2-40B4-BE49-F238E27FC236}">
                <a16:creationId xmlns:a16="http://schemas.microsoft.com/office/drawing/2014/main" id="{A27D7F49-BEE4-4D8F-E8D3-18363A23B210}"/>
              </a:ext>
            </a:extLst>
          </p:cNvPr>
          <p:cNvPicPr>
            <a:picLocks noChangeAspect="1"/>
          </p:cNvPicPr>
          <p:nvPr/>
        </p:nvPicPr>
        <p:blipFill>
          <a:blip r:embed="rId3"/>
          <a:stretch>
            <a:fillRect/>
          </a:stretch>
        </p:blipFill>
        <p:spPr>
          <a:xfrm>
            <a:off x="151003" y="1683264"/>
            <a:ext cx="2776756" cy="3255449"/>
          </a:xfrm>
          <a:prstGeom prst="rect">
            <a:avLst/>
          </a:prstGeom>
        </p:spPr>
      </p:pic>
    </p:spTree>
    <p:extLst>
      <p:ext uri="{BB962C8B-B14F-4D97-AF65-F5344CB8AC3E}">
        <p14:creationId xmlns:p14="http://schemas.microsoft.com/office/powerpoint/2010/main" val="4054946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CAD0-B3A1-8A0F-F016-F1E357429DD2}"/>
              </a:ext>
            </a:extLst>
          </p:cNvPr>
          <p:cNvSpPr>
            <a:spLocks noGrp="1"/>
          </p:cNvSpPr>
          <p:nvPr>
            <p:ph type="title"/>
          </p:nvPr>
        </p:nvSpPr>
        <p:spPr>
          <a:xfrm>
            <a:off x="228600" y="297226"/>
            <a:ext cx="7638717" cy="857250"/>
          </a:xfrm>
        </p:spPr>
        <p:txBody>
          <a:bodyPr vert="horz" lIns="91440" tIns="45720" rIns="91440" bIns="45720" rtlCol="0" anchor="ctr">
            <a:noAutofit/>
          </a:bodyPr>
          <a:lstStyle/>
          <a:p>
            <a:r>
              <a:rPr lang="en-US" sz="3200" b="1" dirty="0">
                <a:solidFill>
                  <a:srgbClr val="D50032"/>
                </a:solidFill>
                <a:latin typeface="Open Sans"/>
                <a:ea typeface="Open Sans"/>
                <a:cs typeface="Calibri"/>
              </a:rPr>
              <a:t>Why Focus on Education?</a:t>
            </a:r>
            <a:endParaRPr lang="en-US" dirty="0"/>
          </a:p>
        </p:txBody>
      </p:sp>
      <p:sp>
        <p:nvSpPr>
          <p:cNvPr id="3" name="Content Placeholder 2">
            <a:extLst>
              <a:ext uri="{FF2B5EF4-FFF2-40B4-BE49-F238E27FC236}">
                <a16:creationId xmlns:a16="http://schemas.microsoft.com/office/drawing/2014/main" id="{750CB647-A987-3FDA-407E-DAB96B76BF73}"/>
              </a:ext>
            </a:extLst>
          </p:cNvPr>
          <p:cNvSpPr>
            <a:spLocks noGrp="1"/>
          </p:cNvSpPr>
          <p:nvPr>
            <p:ph idx="1"/>
          </p:nvPr>
        </p:nvSpPr>
        <p:spPr>
          <a:xfrm>
            <a:off x="322218" y="1200150"/>
            <a:ext cx="8482148" cy="3646124"/>
          </a:xfrm>
        </p:spPr>
        <p:txBody>
          <a:bodyPr vert="horz" lIns="91440" tIns="45720" rIns="91440" bIns="45720" rtlCol="0" anchor="t">
            <a:normAutofit fontScale="85000" lnSpcReduction="20000"/>
          </a:bodyPr>
          <a:lstStyle/>
          <a:p>
            <a:pPr>
              <a:spcBef>
                <a:spcPts val="0"/>
              </a:spcBef>
              <a:spcAft>
                <a:spcPts val="1000"/>
              </a:spcAft>
            </a:pPr>
            <a:r>
              <a:rPr lang="en-US" sz="2400" dirty="0">
                <a:latin typeface="Open Sans"/>
                <a:ea typeface="+mn-lt"/>
                <a:cs typeface="Calibri"/>
              </a:rPr>
              <a:t>Education has the power to </a:t>
            </a:r>
            <a:r>
              <a:rPr lang="en-US" sz="2400" b="1" dirty="0">
                <a:latin typeface="Open Sans"/>
                <a:ea typeface="+mn-lt"/>
                <a:cs typeface="Calibri"/>
              </a:rPr>
              <a:t>end cycles of poverty</a:t>
            </a:r>
            <a:r>
              <a:rPr lang="en-US" sz="2400" dirty="0">
                <a:latin typeface="Open Sans"/>
                <a:ea typeface="+mn-lt"/>
                <a:cs typeface="Calibri"/>
              </a:rPr>
              <a:t> by increasing future wages, preventing child marriages, and reducing infant mortality.</a:t>
            </a:r>
          </a:p>
          <a:p>
            <a:pPr>
              <a:spcBef>
                <a:spcPts val="0"/>
              </a:spcBef>
              <a:spcAft>
                <a:spcPts val="1000"/>
              </a:spcAft>
            </a:pPr>
            <a:r>
              <a:rPr lang="en-US" sz="2400" dirty="0">
                <a:latin typeface="Open Sans"/>
                <a:ea typeface="+mn-lt"/>
                <a:cs typeface="Calibri"/>
              </a:rPr>
              <a:t>Achieving universal primary and secondary education would help lift more than </a:t>
            </a:r>
            <a:r>
              <a:rPr lang="en-US" sz="2400" b="1" dirty="0">
                <a:latin typeface="Open Sans"/>
                <a:ea typeface="+mn-lt"/>
                <a:cs typeface="Calibri"/>
              </a:rPr>
              <a:t>420 million out of poverty</a:t>
            </a:r>
            <a:r>
              <a:rPr lang="en-US" sz="2400" dirty="0">
                <a:latin typeface="Open Sans"/>
                <a:ea typeface="+mn-lt"/>
                <a:cs typeface="Calibri"/>
              </a:rPr>
              <a:t>.</a:t>
            </a:r>
          </a:p>
          <a:p>
            <a:pPr>
              <a:spcBef>
                <a:spcPts val="0"/>
              </a:spcBef>
              <a:spcAft>
                <a:spcPts val="1000"/>
              </a:spcAft>
            </a:pPr>
            <a:r>
              <a:rPr lang="en-US" sz="2400" dirty="0">
                <a:latin typeface="Open Sans"/>
                <a:ea typeface="+mn-lt"/>
                <a:cs typeface="+mn-lt"/>
              </a:rPr>
              <a:t>Girls, low-income children, and children with disabilities, and youth affected by conflict face the </a:t>
            </a:r>
            <a:r>
              <a:rPr lang="en-US" sz="2400" b="1" dirty="0">
                <a:latin typeface="Open Sans"/>
                <a:ea typeface="+mn-lt"/>
                <a:cs typeface="+mn-lt"/>
              </a:rPr>
              <a:t>greatest barriers to education</a:t>
            </a:r>
            <a:r>
              <a:rPr lang="en-US" sz="2400" dirty="0">
                <a:latin typeface="Open Sans"/>
                <a:ea typeface="+mn-lt"/>
                <a:cs typeface="+mn-lt"/>
              </a:rPr>
              <a:t>.</a:t>
            </a:r>
          </a:p>
          <a:p>
            <a:pPr>
              <a:spcBef>
                <a:spcPts val="0"/>
              </a:spcBef>
              <a:spcAft>
                <a:spcPts val="1000"/>
              </a:spcAft>
            </a:pPr>
            <a:r>
              <a:rPr lang="en-US" sz="2400" dirty="0">
                <a:latin typeface="Open Sans"/>
                <a:ea typeface="+mn-lt"/>
                <a:cs typeface="+mn-lt"/>
              </a:rPr>
              <a:t>The COVID-19 pandemic has </a:t>
            </a:r>
            <a:r>
              <a:rPr lang="en-US" sz="2400" b="1" dirty="0">
                <a:latin typeface="Open Sans"/>
                <a:ea typeface="+mn-lt"/>
                <a:cs typeface="+mn-lt"/>
              </a:rPr>
              <a:t>severely disrupted </a:t>
            </a:r>
            <a:r>
              <a:rPr lang="en-US" sz="2400" dirty="0">
                <a:latin typeface="Open Sans"/>
                <a:ea typeface="+mn-lt"/>
                <a:cs typeface="+mn-lt"/>
              </a:rPr>
              <a:t>children's access to quality education around the world.</a:t>
            </a:r>
          </a:p>
          <a:p>
            <a:pPr>
              <a:spcBef>
                <a:spcPts val="0"/>
              </a:spcBef>
              <a:spcAft>
                <a:spcPts val="1000"/>
              </a:spcAft>
            </a:pPr>
            <a:r>
              <a:rPr lang="en-US" sz="2400" b="1" dirty="0">
                <a:latin typeface="Open Sans"/>
                <a:ea typeface="+mn-lt"/>
                <a:cs typeface="+mn-lt"/>
              </a:rPr>
              <a:t>Education = HOPE </a:t>
            </a:r>
            <a:r>
              <a:rPr lang="en-US" sz="2400" dirty="0">
                <a:latin typeface="Open Sans"/>
                <a:ea typeface="+mn-lt"/>
                <a:cs typeface="+mn-lt"/>
              </a:rPr>
              <a:t>for children and families, particularly those living in situations of conflict and crisis.</a:t>
            </a:r>
          </a:p>
          <a:p>
            <a:pPr>
              <a:spcBef>
                <a:spcPts val="1400"/>
              </a:spcBef>
              <a:spcAft>
                <a:spcPts val="1000"/>
              </a:spcAft>
            </a:pPr>
            <a:endParaRPr lang="en-US" sz="2400" dirty="0">
              <a:latin typeface="Open Sans"/>
              <a:ea typeface="+mn-lt"/>
              <a:cs typeface="Calibri"/>
            </a:endParaRPr>
          </a:p>
        </p:txBody>
      </p:sp>
      <p:sp>
        <p:nvSpPr>
          <p:cNvPr id="4" name="Slide Number Placeholder 3">
            <a:extLst>
              <a:ext uri="{FF2B5EF4-FFF2-40B4-BE49-F238E27FC236}">
                <a16:creationId xmlns:a16="http://schemas.microsoft.com/office/drawing/2014/main" id="{C1AB9E2C-0C89-8280-9558-D25CC296B819}"/>
              </a:ext>
            </a:extLst>
          </p:cNvPr>
          <p:cNvSpPr>
            <a:spLocks noGrp="1"/>
          </p:cNvSpPr>
          <p:nvPr>
            <p:ph type="sldNum" sz="quarter" idx="12"/>
          </p:nvPr>
        </p:nvSpPr>
        <p:spPr/>
        <p:txBody>
          <a:bodyPr/>
          <a:lstStyle/>
          <a:p>
            <a:fld id="{307E6868-079E-1649-B8D1-459B42CE4DE3}" type="slidenum">
              <a:rPr lang="en-US" smtClean="0"/>
              <a:t>5</a:t>
            </a:fld>
            <a:endParaRPr lang="en-US"/>
          </a:p>
        </p:txBody>
      </p:sp>
    </p:spTree>
    <p:extLst>
      <p:ext uri="{BB962C8B-B14F-4D97-AF65-F5344CB8AC3E}">
        <p14:creationId xmlns:p14="http://schemas.microsoft.com/office/powerpoint/2010/main" val="3904020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CAD0-B3A1-8A0F-F016-F1E357429DD2}"/>
              </a:ext>
            </a:extLst>
          </p:cNvPr>
          <p:cNvSpPr>
            <a:spLocks noGrp="1"/>
          </p:cNvSpPr>
          <p:nvPr>
            <p:ph type="title"/>
          </p:nvPr>
        </p:nvSpPr>
        <p:spPr>
          <a:xfrm>
            <a:off x="872455" y="205979"/>
            <a:ext cx="6986236" cy="857250"/>
          </a:xfrm>
        </p:spPr>
        <p:txBody>
          <a:bodyPr vert="horz" lIns="91440" tIns="45720" rIns="91440" bIns="45720" rtlCol="0" anchor="ctr">
            <a:noAutofit/>
          </a:bodyPr>
          <a:lstStyle/>
          <a:p>
            <a:r>
              <a:rPr lang="en-US" sz="3200" b="1" dirty="0">
                <a:solidFill>
                  <a:srgbClr val="D50032"/>
                </a:solidFill>
                <a:latin typeface="Open Sans"/>
                <a:ea typeface="Open Sans"/>
                <a:cs typeface="Calibri"/>
              </a:rPr>
              <a:t>The Learning Crisis</a:t>
            </a:r>
            <a:endParaRPr lang="en-US" dirty="0"/>
          </a:p>
        </p:txBody>
      </p:sp>
      <p:sp>
        <p:nvSpPr>
          <p:cNvPr id="3" name="Content Placeholder 2">
            <a:extLst>
              <a:ext uri="{FF2B5EF4-FFF2-40B4-BE49-F238E27FC236}">
                <a16:creationId xmlns:a16="http://schemas.microsoft.com/office/drawing/2014/main" id="{750CB647-A987-3FDA-407E-DAB96B76BF73}"/>
              </a:ext>
            </a:extLst>
          </p:cNvPr>
          <p:cNvSpPr>
            <a:spLocks noGrp="1"/>
          </p:cNvSpPr>
          <p:nvPr>
            <p:ph idx="1"/>
          </p:nvPr>
        </p:nvSpPr>
        <p:spPr>
          <a:xfrm>
            <a:off x="457199" y="1200151"/>
            <a:ext cx="8292517" cy="3394472"/>
          </a:xfrm>
        </p:spPr>
        <p:txBody>
          <a:bodyPr vert="horz" lIns="91440" tIns="45720" rIns="91440" bIns="45720" rtlCol="0" anchor="t">
            <a:normAutofit fontScale="85000" lnSpcReduction="20000"/>
          </a:bodyPr>
          <a:lstStyle/>
          <a:p>
            <a:pPr>
              <a:spcBef>
                <a:spcPts val="0"/>
              </a:spcBef>
              <a:spcAft>
                <a:spcPts val="1000"/>
              </a:spcAft>
            </a:pPr>
            <a:r>
              <a:rPr lang="en-US" sz="2400" dirty="0">
                <a:latin typeface="Open Sans"/>
                <a:ea typeface="Open Sans"/>
                <a:cs typeface="Calibri"/>
              </a:rPr>
              <a:t>More than </a:t>
            </a:r>
            <a:r>
              <a:rPr lang="en-US" sz="2400" b="1" dirty="0">
                <a:latin typeface="Open Sans"/>
                <a:ea typeface="Open Sans"/>
                <a:cs typeface="Calibri"/>
              </a:rPr>
              <a:t>90% of the world’s children </a:t>
            </a:r>
            <a:r>
              <a:rPr lang="en-US" sz="2400" dirty="0">
                <a:latin typeface="Open Sans"/>
                <a:ea typeface="Open Sans"/>
                <a:cs typeface="Calibri"/>
              </a:rPr>
              <a:t>have had their education disrupted by the pandemic. </a:t>
            </a:r>
          </a:p>
          <a:p>
            <a:pPr>
              <a:spcBef>
                <a:spcPts val="0"/>
              </a:spcBef>
              <a:spcAft>
                <a:spcPts val="1000"/>
              </a:spcAft>
            </a:pPr>
            <a:r>
              <a:rPr lang="en-US" sz="2400" dirty="0">
                <a:latin typeface="Open Sans"/>
                <a:ea typeface="Open Sans"/>
                <a:cs typeface="Calibri"/>
              </a:rPr>
              <a:t>In 2021, </a:t>
            </a:r>
            <a:r>
              <a:rPr lang="en-US" sz="2400" b="1" dirty="0">
                <a:latin typeface="Open Sans"/>
                <a:ea typeface="Open Sans"/>
                <a:cs typeface="Calibri"/>
              </a:rPr>
              <a:t>244 million children and young people were out of school.</a:t>
            </a:r>
          </a:p>
          <a:p>
            <a:pPr>
              <a:spcBef>
                <a:spcPts val="0"/>
              </a:spcBef>
              <a:spcAft>
                <a:spcPts val="1000"/>
              </a:spcAft>
            </a:pPr>
            <a:r>
              <a:rPr lang="en-US" sz="2400" dirty="0">
                <a:latin typeface="Open Sans"/>
                <a:ea typeface="Open Sans"/>
                <a:cs typeface="Calibri"/>
              </a:rPr>
              <a:t>Nearly </a:t>
            </a:r>
            <a:r>
              <a:rPr lang="en-US" sz="2400" b="1" dirty="0">
                <a:latin typeface="Open Sans"/>
                <a:ea typeface="Open Sans"/>
                <a:cs typeface="Calibri"/>
              </a:rPr>
              <a:t>370 million children </a:t>
            </a:r>
            <a:r>
              <a:rPr lang="en-US" sz="2400" dirty="0">
                <a:latin typeface="Open Sans"/>
                <a:ea typeface="Open Sans"/>
                <a:cs typeface="Calibri"/>
              </a:rPr>
              <a:t>worldwide were deprived of            </a:t>
            </a:r>
            <a:r>
              <a:rPr lang="en-US" sz="2400" b="1" dirty="0">
                <a:latin typeface="Open Sans"/>
                <a:ea typeface="Open Sans"/>
                <a:cs typeface="Calibri"/>
              </a:rPr>
              <a:t>in-school meals.</a:t>
            </a:r>
          </a:p>
          <a:p>
            <a:pPr>
              <a:spcBef>
                <a:spcPts val="0"/>
              </a:spcBef>
              <a:spcAft>
                <a:spcPts val="1000"/>
              </a:spcAft>
            </a:pPr>
            <a:r>
              <a:rPr lang="en-US" sz="2400" dirty="0">
                <a:latin typeface="Open Sans"/>
                <a:ea typeface="Open Sans"/>
                <a:cs typeface="Arial"/>
              </a:rPr>
              <a:t>The longer vulnerable children are out of school, the less likely they are to return; the World Bank estimates that this generation of students will </a:t>
            </a:r>
            <a:r>
              <a:rPr lang="en-US" sz="2400" b="1" dirty="0">
                <a:latin typeface="Open Sans"/>
                <a:ea typeface="Open Sans"/>
                <a:cs typeface="Arial"/>
              </a:rPr>
              <a:t>lose $10 trillion</a:t>
            </a:r>
            <a:r>
              <a:rPr lang="en-US" sz="2400" dirty="0">
                <a:latin typeface="Open Sans"/>
                <a:ea typeface="Open Sans"/>
                <a:cs typeface="Arial"/>
              </a:rPr>
              <a:t> in lifetime earnings because of </a:t>
            </a:r>
            <a:r>
              <a:rPr lang="en-US" sz="2400" b="1" dirty="0">
                <a:latin typeface="Open Sans"/>
                <a:ea typeface="Open Sans"/>
                <a:cs typeface="Arial"/>
              </a:rPr>
              <a:t>learning loss</a:t>
            </a:r>
            <a:r>
              <a:rPr lang="en-US" sz="2400" dirty="0">
                <a:latin typeface="Open Sans"/>
                <a:ea typeface="Open Sans"/>
                <a:cs typeface="Arial"/>
              </a:rPr>
              <a:t>.</a:t>
            </a:r>
          </a:p>
          <a:p>
            <a:pPr>
              <a:spcBef>
                <a:spcPts val="0"/>
              </a:spcBef>
              <a:spcAft>
                <a:spcPts val="1000"/>
              </a:spcAft>
            </a:pPr>
            <a:r>
              <a:rPr lang="en-US" sz="2400" dirty="0">
                <a:latin typeface="Open Sans"/>
                <a:ea typeface="Open Sans"/>
                <a:cs typeface="Calibri"/>
              </a:rPr>
              <a:t>These factors have created a </a:t>
            </a:r>
            <a:r>
              <a:rPr lang="en-US" sz="2400" b="1" dirty="0">
                <a:latin typeface="Open Sans"/>
                <a:ea typeface="Open Sans"/>
                <a:cs typeface="Calibri"/>
              </a:rPr>
              <a:t>learning crisis</a:t>
            </a:r>
            <a:r>
              <a:rPr lang="en-US" sz="2400" dirty="0">
                <a:latin typeface="Open Sans"/>
                <a:ea typeface="Open Sans"/>
                <a:cs typeface="Calibri"/>
              </a:rPr>
              <a:t>. </a:t>
            </a:r>
          </a:p>
        </p:txBody>
      </p:sp>
      <p:sp>
        <p:nvSpPr>
          <p:cNvPr id="4" name="Slide Number Placeholder 3">
            <a:extLst>
              <a:ext uri="{FF2B5EF4-FFF2-40B4-BE49-F238E27FC236}">
                <a16:creationId xmlns:a16="http://schemas.microsoft.com/office/drawing/2014/main" id="{C1AB9E2C-0C89-8280-9558-D25CC296B819}"/>
              </a:ext>
            </a:extLst>
          </p:cNvPr>
          <p:cNvSpPr>
            <a:spLocks noGrp="1"/>
          </p:cNvSpPr>
          <p:nvPr>
            <p:ph type="sldNum" sz="quarter" idx="12"/>
          </p:nvPr>
        </p:nvSpPr>
        <p:spPr/>
        <p:txBody>
          <a:bodyPr/>
          <a:lstStyle/>
          <a:p>
            <a:fld id="{307E6868-079E-1649-B8D1-459B42CE4DE3}" type="slidenum">
              <a:rPr lang="en-US" smtClean="0"/>
              <a:t>6</a:t>
            </a:fld>
            <a:endParaRPr lang="en-US"/>
          </a:p>
        </p:txBody>
      </p:sp>
    </p:spTree>
    <p:extLst>
      <p:ext uri="{BB962C8B-B14F-4D97-AF65-F5344CB8AC3E}">
        <p14:creationId xmlns:p14="http://schemas.microsoft.com/office/powerpoint/2010/main" val="2598109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5842-269E-C156-CCF3-2501E188C27F}"/>
              </a:ext>
            </a:extLst>
          </p:cNvPr>
          <p:cNvSpPr>
            <a:spLocks noGrp="1"/>
          </p:cNvSpPr>
          <p:nvPr>
            <p:ph type="title"/>
          </p:nvPr>
        </p:nvSpPr>
        <p:spPr>
          <a:xfrm>
            <a:off x="408768" y="-2006"/>
            <a:ext cx="7401491" cy="857250"/>
          </a:xfrm>
        </p:spPr>
        <p:txBody>
          <a:bodyPr spcFirstLastPara="1" wrap="square" lIns="91425" tIns="45700" rIns="91425" bIns="45700" anchor="ctr" anchorCtr="0">
            <a:noAutofit/>
          </a:bodyPr>
          <a:lstStyle/>
          <a:p>
            <a:r>
              <a:rPr lang="en-US" sz="3200" b="1">
                <a:solidFill>
                  <a:srgbClr val="D50032"/>
                </a:solidFill>
                <a:latin typeface="Open Sans"/>
              </a:rPr>
              <a:t>Global Impact</a:t>
            </a:r>
            <a:endParaRPr lang="en-US"/>
          </a:p>
        </p:txBody>
      </p:sp>
      <p:cxnSp>
        <p:nvCxnSpPr>
          <p:cNvPr id="6" name="Straight Arrow Connector 5">
            <a:extLst>
              <a:ext uri="{FF2B5EF4-FFF2-40B4-BE49-F238E27FC236}">
                <a16:creationId xmlns:a16="http://schemas.microsoft.com/office/drawing/2014/main" id="{12DCEAC7-E02B-85F8-D1FE-02D30961395B}"/>
              </a:ext>
            </a:extLst>
          </p:cNvPr>
          <p:cNvCxnSpPr/>
          <p:nvPr/>
        </p:nvCxnSpPr>
        <p:spPr>
          <a:xfrm>
            <a:off x="6191995" y="1287573"/>
            <a:ext cx="19210" cy="3227292"/>
          </a:xfrm>
          <a:prstGeom prst="straightConnector1">
            <a:avLst/>
          </a:prstGeom>
          <a:ln>
            <a:solidFill>
              <a:srgbClr val="D5003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6C858B-9638-920E-1DCD-98946E096D02}"/>
              </a:ext>
            </a:extLst>
          </p:cNvPr>
          <p:cNvSpPr txBox="1"/>
          <p:nvPr/>
        </p:nvSpPr>
        <p:spPr>
          <a:xfrm>
            <a:off x="6211205" y="1492030"/>
            <a:ext cx="2853285" cy="31752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panose="020B0604020202020204" pitchFamily="34" charset="0"/>
              <a:buChar char="•"/>
            </a:pPr>
            <a:r>
              <a:rPr lang="en-US" sz="1600" dirty="0">
                <a:latin typeface="Open Sans"/>
                <a:ea typeface="+mn-lt"/>
                <a:cs typeface="+mn-lt"/>
              </a:rPr>
              <a:t>In low- and middle-income countries, up to </a:t>
            </a:r>
            <a:r>
              <a:rPr lang="en-US" sz="1600" b="1" dirty="0">
                <a:latin typeface="Open Sans"/>
                <a:ea typeface="+mn-lt"/>
                <a:cs typeface="+mn-lt"/>
              </a:rPr>
              <a:t>70% of 10-year-olds</a:t>
            </a:r>
            <a:r>
              <a:rPr lang="en-US" sz="1600" dirty="0">
                <a:latin typeface="Open Sans"/>
                <a:ea typeface="+mn-lt"/>
                <a:cs typeface="+mn-lt"/>
              </a:rPr>
              <a:t> are unable to read a simple text (worse than pre-pandemic). </a:t>
            </a:r>
            <a:endParaRPr lang="en-US" sz="1600" dirty="0">
              <a:latin typeface="Open Sans"/>
              <a:ea typeface="Open Sans"/>
              <a:cs typeface="+mn-lt"/>
            </a:endParaRPr>
          </a:p>
          <a:p>
            <a:pPr marL="342900" indent="-342900">
              <a:spcAft>
                <a:spcPts val="1000"/>
              </a:spcAft>
              <a:buFont typeface="Arial" panose="020B0604020202020204" pitchFamily="34" charset="0"/>
              <a:buChar char="•"/>
            </a:pPr>
            <a:r>
              <a:rPr lang="en-US" sz="1600" dirty="0">
                <a:latin typeface="Open Sans"/>
                <a:ea typeface="+mn-lt"/>
                <a:cs typeface="+mn-lt"/>
              </a:rPr>
              <a:t>Around </a:t>
            </a:r>
            <a:r>
              <a:rPr lang="en-US" sz="1600" b="1" dirty="0">
                <a:latin typeface="Open Sans"/>
                <a:ea typeface="+mn-lt"/>
                <a:cs typeface="+mn-lt"/>
              </a:rPr>
              <a:t>200 million youth</a:t>
            </a:r>
            <a:r>
              <a:rPr lang="en-US" sz="1600" dirty="0">
                <a:latin typeface="Open Sans"/>
                <a:ea typeface="+mn-lt"/>
                <a:cs typeface="+mn-lt"/>
              </a:rPr>
              <a:t> ages 12-17 are out of school, and 80% of children in low-income countries </a:t>
            </a:r>
            <a:r>
              <a:rPr lang="en-US" sz="1600" b="1" dirty="0">
                <a:latin typeface="Open Sans"/>
                <a:ea typeface="+mn-lt"/>
                <a:cs typeface="+mn-lt"/>
              </a:rPr>
              <a:t>lack access to preschool</a:t>
            </a:r>
            <a:r>
              <a:rPr lang="en-US" sz="1600" dirty="0">
                <a:latin typeface="Open Sans"/>
                <a:ea typeface="+mn-lt"/>
                <a:cs typeface="+mn-lt"/>
              </a:rPr>
              <a:t>.</a:t>
            </a:r>
            <a:endParaRPr lang="en-US" sz="1600" dirty="0">
              <a:latin typeface="Open Sans"/>
              <a:ea typeface="Open Sans"/>
              <a:cs typeface="Arial"/>
            </a:endParaRPr>
          </a:p>
        </p:txBody>
      </p:sp>
      <p:sp>
        <p:nvSpPr>
          <p:cNvPr id="9" name="Rectangle 5">
            <a:extLst>
              <a:ext uri="{FF2B5EF4-FFF2-40B4-BE49-F238E27FC236}">
                <a16:creationId xmlns:a16="http://schemas.microsoft.com/office/drawing/2014/main" id="{8FEC85E1-E5CA-E494-2D1F-A0EA281F24CD}"/>
              </a:ext>
            </a:extLst>
          </p:cNvPr>
          <p:cNvSpPr>
            <a:spLocks noChangeArrowheads="1"/>
          </p:cNvSpPr>
          <p:nvPr/>
        </p:nvSpPr>
        <p:spPr bwMode="auto">
          <a:xfrm>
            <a:off x="0" y="7802"/>
            <a:ext cx="4143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fld id="{95BB2D1B-881B-4C36-91A0-2138573F7DA8}" type="slidenum">
              <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457189" rtl="0" eaLnBrk="1" fontAlgn="auto" latinLnBrk="0" hangingPunct="1">
                <a:lnSpc>
                  <a:spcPct val="100000"/>
                </a:lnSpc>
                <a:spcBef>
                  <a:spcPct val="0"/>
                </a:spcBef>
                <a:spcAft>
                  <a:spcPts val="0"/>
                </a:spcAft>
                <a:buClrTx/>
                <a:buSzTx/>
                <a:buFontTx/>
                <a:buNone/>
                <a:tabLst/>
                <a:defRPr/>
              </a:pPr>
              <a:t>7</a:t>
            </a:fld>
            <a:endPar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3" descr="A chart showing that hundreds of millions of students in low- and middle-income countries have been affected by school closures between February 2020 and August 2021.">
            <a:extLst>
              <a:ext uri="{FF2B5EF4-FFF2-40B4-BE49-F238E27FC236}">
                <a16:creationId xmlns:a16="http://schemas.microsoft.com/office/drawing/2014/main" id="{D72CCE90-9066-7115-DEA7-0C56AF65A8D4}"/>
              </a:ext>
            </a:extLst>
          </p:cNvPr>
          <p:cNvPicPr>
            <a:picLocks noChangeAspect="1"/>
          </p:cNvPicPr>
          <p:nvPr/>
        </p:nvPicPr>
        <p:blipFill>
          <a:blip r:embed="rId3"/>
          <a:stretch>
            <a:fillRect/>
          </a:stretch>
        </p:blipFill>
        <p:spPr>
          <a:xfrm>
            <a:off x="305378" y="681338"/>
            <a:ext cx="5769071" cy="4049255"/>
          </a:xfrm>
          <a:prstGeom prst="rect">
            <a:avLst/>
          </a:prstGeom>
        </p:spPr>
      </p:pic>
      <p:sp>
        <p:nvSpPr>
          <p:cNvPr id="5" name="TextBox 4">
            <a:extLst>
              <a:ext uri="{FF2B5EF4-FFF2-40B4-BE49-F238E27FC236}">
                <a16:creationId xmlns:a16="http://schemas.microsoft.com/office/drawing/2014/main" id="{712E3757-3B0E-5287-E5F7-0AD852F25753}"/>
              </a:ext>
            </a:extLst>
          </p:cNvPr>
          <p:cNvSpPr txBox="1"/>
          <p:nvPr/>
        </p:nvSpPr>
        <p:spPr>
          <a:xfrm>
            <a:off x="468211" y="4819650"/>
            <a:ext cx="620454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Open Sans"/>
                <a:ea typeface="Open Sans"/>
                <a:cs typeface="Open Sans"/>
              </a:rPr>
              <a:t>Source: </a:t>
            </a:r>
            <a:r>
              <a:rPr lang="en-US" sz="1100" i="1">
                <a:latin typeface="Open Sans"/>
                <a:ea typeface="+mn-lt"/>
                <a:cs typeface="+mn-lt"/>
              </a:rPr>
              <a:t>"The State of the Global Education Crisis" by UNESCO, UNICEF, and the World Bank </a:t>
            </a:r>
          </a:p>
        </p:txBody>
      </p:sp>
    </p:spTree>
    <p:extLst>
      <p:ext uri="{BB962C8B-B14F-4D97-AF65-F5344CB8AC3E}">
        <p14:creationId xmlns:p14="http://schemas.microsoft.com/office/powerpoint/2010/main" val="2924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5842-269E-C156-CCF3-2501E188C27F}"/>
              </a:ext>
            </a:extLst>
          </p:cNvPr>
          <p:cNvSpPr>
            <a:spLocks noGrp="1"/>
          </p:cNvSpPr>
          <p:nvPr>
            <p:ph type="title"/>
          </p:nvPr>
        </p:nvSpPr>
        <p:spPr>
          <a:xfrm>
            <a:off x="408768" y="-2006"/>
            <a:ext cx="7401491" cy="857250"/>
          </a:xfrm>
        </p:spPr>
        <p:txBody>
          <a:bodyPr spcFirstLastPara="1" wrap="square" lIns="91425" tIns="45700" rIns="91425" bIns="45700" anchor="ctr" anchorCtr="0">
            <a:noAutofit/>
          </a:bodyPr>
          <a:lstStyle/>
          <a:p>
            <a:r>
              <a:rPr lang="en-US" sz="3200" b="1">
                <a:solidFill>
                  <a:srgbClr val="D50032"/>
                </a:solidFill>
                <a:latin typeface="Open Sans"/>
              </a:rPr>
              <a:t>Global Impact</a:t>
            </a:r>
            <a:endParaRPr lang="en-US"/>
          </a:p>
        </p:txBody>
      </p:sp>
      <p:cxnSp>
        <p:nvCxnSpPr>
          <p:cNvPr id="6" name="Straight Arrow Connector 5">
            <a:extLst>
              <a:ext uri="{FF2B5EF4-FFF2-40B4-BE49-F238E27FC236}">
                <a16:creationId xmlns:a16="http://schemas.microsoft.com/office/drawing/2014/main" id="{12DCEAC7-E02B-85F8-D1FE-02D30961395B}"/>
              </a:ext>
            </a:extLst>
          </p:cNvPr>
          <p:cNvCxnSpPr/>
          <p:nvPr/>
        </p:nvCxnSpPr>
        <p:spPr>
          <a:xfrm>
            <a:off x="6191995" y="1287573"/>
            <a:ext cx="19210" cy="3227292"/>
          </a:xfrm>
          <a:prstGeom prst="straightConnector1">
            <a:avLst/>
          </a:prstGeom>
          <a:ln>
            <a:solidFill>
              <a:srgbClr val="D50035"/>
            </a:solidFill>
          </a:ln>
        </p:spPr>
        <p:style>
          <a:lnRef idx="1">
            <a:schemeClr val="accent1"/>
          </a:lnRef>
          <a:fillRef idx="0">
            <a:schemeClr val="accent1"/>
          </a:fillRef>
          <a:effectRef idx="0">
            <a:schemeClr val="accent1"/>
          </a:effectRef>
          <a:fontRef idx="minor">
            <a:schemeClr val="tx1"/>
          </a:fontRef>
        </p:style>
      </p:cxnSp>
      <p:sp>
        <p:nvSpPr>
          <p:cNvPr id="9" name="Rectangle 5">
            <a:extLst>
              <a:ext uri="{FF2B5EF4-FFF2-40B4-BE49-F238E27FC236}">
                <a16:creationId xmlns:a16="http://schemas.microsoft.com/office/drawing/2014/main" id="{8FEC85E1-E5CA-E494-2D1F-A0EA281F24CD}"/>
              </a:ext>
            </a:extLst>
          </p:cNvPr>
          <p:cNvSpPr>
            <a:spLocks noChangeArrowheads="1"/>
          </p:cNvSpPr>
          <p:nvPr/>
        </p:nvSpPr>
        <p:spPr bwMode="auto">
          <a:xfrm>
            <a:off x="0" y="7802"/>
            <a:ext cx="4143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fld id="{95BB2D1B-881B-4C36-91A0-2138573F7DA8}" type="slidenum">
              <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457189" rtl="0" eaLnBrk="1" fontAlgn="auto" latinLnBrk="0" hangingPunct="1">
                <a:lnSpc>
                  <a:spcPct val="100000"/>
                </a:lnSpc>
                <a:spcBef>
                  <a:spcPct val="0"/>
                </a:spcBef>
                <a:spcAft>
                  <a:spcPts val="0"/>
                </a:spcAft>
                <a:buClrTx/>
                <a:buSzTx/>
                <a:buFontTx/>
                <a:buNone/>
                <a:tabLst/>
                <a:defRPr/>
              </a:pPr>
              <a:t>8</a:t>
            </a:fld>
            <a:endPar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12E3757-3B0E-5287-E5F7-0AD852F25753}"/>
              </a:ext>
            </a:extLst>
          </p:cNvPr>
          <p:cNvSpPr txBox="1"/>
          <p:nvPr/>
        </p:nvSpPr>
        <p:spPr>
          <a:xfrm>
            <a:off x="468211" y="4819650"/>
            <a:ext cx="620454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dirty="0">
                <a:latin typeface="Open Sans"/>
                <a:ea typeface="Open Sans"/>
                <a:cs typeface="Open Sans"/>
              </a:rPr>
              <a:t>Source: </a:t>
            </a:r>
            <a:r>
              <a:rPr lang="en-US" sz="1100" i="1" dirty="0">
                <a:latin typeface="Open Sans"/>
                <a:ea typeface="+mn-lt"/>
                <a:cs typeface="+mn-lt"/>
              </a:rPr>
              <a:t>“Where Are We in Education Recovery" by UNESCO, UNICEF, and the World Bank </a:t>
            </a:r>
          </a:p>
        </p:txBody>
      </p:sp>
      <p:pic>
        <p:nvPicPr>
          <p:cNvPr id="7" name="Picture 6" descr="A picture containing map&#10;&#10;Description automatically generated">
            <a:extLst>
              <a:ext uri="{FF2B5EF4-FFF2-40B4-BE49-F238E27FC236}">
                <a16:creationId xmlns:a16="http://schemas.microsoft.com/office/drawing/2014/main" id="{4A875436-1A9F-EE9A-A6A0-7E09A15E9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1" y="584570"/>
            <a:ext cx="6857004" cy="4235080"/>
          </a:xfrm>
          <a:prstGeom prst="rect">
            <a:avLst/>
          </a:prstGeom>
        </p:spPr>
      </p:pic>
    </p:spTree>
    <p:extLst>
      <p:ext uri="{BB962C8B-B14F-4D97-AF65-F5344CB8AC3E}">
        <p14:creationId xmlns:p14="http://schemas.microsoft.com/office/powerpoint/2010/main" val="8500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0"/>
          <p:cNvSpPr txBox="1">
            <a:spLocks noGrp="1"/>
          </p:cNvSpPr>
          <p:nvPr>
            <p:ph type="sldNum" idx="12"/>
          </p:nvPr>
        </p:nvSpPr>
        <p:spPr>
          <a:xfrm>
            <a:off x="6858000" y="4890700"/>
            <a:ext cx="2133600" cy="184800"/>
          </a:xfrm>
          <a:prstGeom prst="rect">
            <a:avLst/>
          </a:prstGeom>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
                <a:solidFill>
                  <a:srgbClr val="FFFFFF"/>
                </a:solidFill>
              </a:rPr>
              <a:t>9</a:t>
            </a:fld>
            <a:endParaRPr>
              <a:solidFill>
                <a:srgbClr val="FFFFFF"/>
              </a:solidFill>
            </a:endParaRPr>
          </a:p>
        </p:txBody>
      </p:sp>
      <p:sp>
        <p:nvSpPr>
          <p:cNvPr id="530" name="Google Shape;530;p80"/>
          <p:cNvSpPr txBox="1"/>
          <p:nvPr/>
        </p:nvSpPr>
        <p:spPr>
          <a:xfrm>
            <a:off x="624000" y="302775"/>
            <a:ext cx="7896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rgbClr val="000000"/>
                </a:solidFill>
                <a:latin typeface="Gill Sans"/>
                <a:ea typeface="Gill Sans"/>
                <a:cs typeface="Gill Sans"/>
                <a:sym typeface="Gill Sans"/>
              </a:rPr>
              <a:t>COVID’s impact on foundational skills</a:t>
            </a:r>
            <a:endParaRPr dirty="0">
              <a:solidFill>
                <a:srgbClr val="000000"/>
              </a:solidFill>
              <a:latin typeface="Gill Sans"/>
              <a:ea typeface="Gill Sans"/>
              <a:cs typeface="Gill Sans"/>
              <a:sym typeface="Gill Sans"/>
            </a:endParaRPr>
          </a:p>
        </p:txBody>
      </p:sp>
      <p:sp>
        <p:nvSpPr>
          <p:cNvPr id="531" name="Google Shape;531;p80"/>
          <p:cNvSpPr txBox="1"/>
          <p:nvPr/>
        </p:nvSpPr>
        <p:spPr>
          <a:xfrm>
            <a:off x="219199" y="1201825"/>
            <a:ext cx="4487271" cy="3785621"/>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6C6463"/>
              </a:buClr>
              <a:buSzPts val="1500"/>
              <a:buChar char="●"/>
            </a:pPr>
            <a:r>
              <a:rPr lang="en" sz="1500" dirty="0">
                <a:solidFill>
                  <a:srgbClr val="6C6463"/>
                </a:solidFill>
                <a:latin typeface="Gill Sans"/>
                <a:ea typeface="Gill Sans"/>
                <a:cs typeface="Gill Sans"/>
                <a:sym typeface="Gill Sans"/>
              </a:rPr>
              <a:t>An estimated </a:t>
            </a:r>
            <a:r>
              <a:rPr lang="en" sz="1500" b="1" dirty="0">
                <a:solidFill>
                  <a:srgbClr val="6C6463"/>
                </a:solidFill>
                <a:latin typeface="Gill Sans"/>
                <a:ea typeface="Gill Sans"/>
                <a:cs typeface="Gill Sans"/>
                <a:sym typeface="Gill Sans"/>
              </a:rPr>
              <a:t>70% of 10 year olds in lower and middle income contexts experience learning poverty. </a:t>
            </a:r>
            <a:r>
              <a:rPr lang="en" sz="1500" dirty="0">
                <a:solidFill>
                  <a:srgbClr val="6C6463"/>
                </a:solidFill>
                <a:latin typeface="Gill Sans"/>
                <a:ea typeface="Gill Sans"/>
                <a:cs typeface="Gill Sans"/>
                <a:sym typeface="Gill Sans"/>
              </a:rPr>
              <a:t>They are unable to understand a simple text.</a:t>
            </a:r>
            <a:endParaRPr sz="1500" dirty="0">
              <a:solidFill>
                <a:srgbClr val="6C6463"/>
              </a:solidFill>
              <a:latin typeface="Gill Sans"/>
              <a:ea typeface="Gill Sans"/>
              <a:cs typeface="Gill Sans"/>
              <a:sym typeface="Gill Sans"/>
            </a:endParaRPr>
          </a:p>
          <a:p>
            <a:pPr marL="0" lvl="0" indent="0" algn="l" rtl="0">
              <a:spcBef>
                <a:spcPts val="0"/>
              </a:spcBef>
              <a:spcAft>
                <a:spcPts val="0"/>
              </a:spcAft>
              <a:buNone/>
            </a:pPr>
            <a:endParaRPr sz="1500" dirty="0">
              <a:solidFill>
                <a:srgbClr val="6C6463"/>
              </a:solidFill>
              <a:latin typeface="Gill Sans"/>
              <a:ea typeface="Gill Sans"/>
              <a:cs typeface="Gill Sans"/>
              <a:sym typeface="Gill Sans"/>
            </a:endParaRPr>
          </a:p>
          <a:p>
            <a:pPr marL="457200" lvl="0" indent="-323850" algn="l" rtl="0">
              <a:spcBef>
                <a:spcPts val="0"/>
              </a:spcBef>
              <a:spcAft>
                <a:spcPts val="0"/>
              </a:spcAft>
              <a:buClr>
                <a:srgbClr val="6C6463"/>
              </a:buClr>
              <a:buSzPts val="1500"/>
              <a:buFont typeface="Gill Sans"/>
              <a:buChar char="●"/>
            </a:pPr>
            <a:r>
              <a:rPr lang="en" sz="1500" dirty="0">
                <a:solidFill>
                  <a:srgbClr val="6C6463"/>
                </a:solidFill>
                <a:latin typeface="Gill Sans"/>
                <a:ea typeface="Gill Sans"/>
                <a:cs typeface="Gill Sans"/>
                <a:sym typeface="Gill Sans"/>
              </a:rPr>
              <a:t>Those marginalized by disability, poverty, race, gender and other factors were the least likely to access remote learning opportunities.</a:t>
            </a:r>
            <a:endParaRPr sz="1500" dirty="0">
              <a:solidFill>
                <a:srgbClr val="6C6463"/>
              </a:solidFill>
              <a:latin typeface="Gill Sans"/>
              <a:ea typeface="Gill Sans"/>
              <a:cs typeface="Gill Sans"/>
              <a:sym typeface="Gill Sans"/>
            </a:endParaRPr>
          </a:p>
          <a:p>
            <a:pPr marL="457200" lvl="0" indent="0" algn="l" rtl="0">
              <a:spcBef>
                <a:spcPts val="0"/>
              </a:spcBef>
              <a:spcAft>
                <a:spcPts val="0"/>
              </a:spcAft>
              <a:buNone/>
            </a:pPr>
            <a:endParaRPr sz="1500" dirty="0">
              <a:solidFill>
                <a:srgbClr val="6C6463"/>
              </a:solidFill>
              <a:latin typeface="Gill Sans"/>
              <a:ea typeface="Gill Sans"/>
              <a:cs typeface="Gill Sans"/>
              <a:sym typeface="Gill Sans"/>
            </a:endParaRPr>
          </a:p>
          <a:p>
            <a:pPr marL="457200" lvl="0" indent="-323850" algn="l" rtl="0">
              <a:spcBef>
                <a:spcPts val="0"/>
              </a:spcBef>
              <a:spcAft>
                <a:spcPts val="0"/>
              </a:spcAft>
              <a:buClr>
                <a:srgbClr val="6C6463"/>
              </a:buClr>
              <a:buSzPts val="1500"/>
              <a:buFont typeface="Gill Sans"/>
              <a:buChar char="●"/>
            </a:pPr>
            <a:r>
              <a:rPr lang="en" sz="1500" dirty="0">
                <a:solidFill>
                  <a:srgbClr val="6C6463"/>
                </a:solidFill>
                <a:latin typeface="Gill Sans"/>
                <a:ea typeface="Gill Sans"/>
                <a:cs typeface="Gill Sans"/>
                <a:sym typeface="Gill Sans"/>
              </a:rPr>
              <a:t>USAID is committed to addressing these gaps in foundational learning to ensure all students have opportunities to progress</a:t>
            </a:r>
            <a:endParaRPr sz="1500" dirty="0">
              <a:solidFill>
                <a:srgbClr val="6C6463"/>
              </a:solidFill>
              <a:latin typeface="Gill Sans"/>
              <a:ea typeface="Gill Sans"/>
              <a:cs typeface="Gill Sans"/>
              <a:sym typeface="Gill Sans"/>
            </a:endParaRPr>
          </a:p>
          <a:p>
            <a:pPr marL="45720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533" name="Google Shape;533;p80"/>
          <p:cNvPicPr preferRelativeResize="0"/>
          <p:nvPr/>
        </p:nvPicPr>
        <p:blipFill rotWithShape="1">
          <a:blip r:embed="rId3">
            <a:alphaModFix/>
          </a:blip>
          <a:srcRect t="2823" b="24040"/>
          <a:stretch/>
        </p:blipFill>
        <p:spPr>
          <a:xfrm>
            <a:off x="4999550" y="1163787"/>
            <a:ext cx="3113672" cy="3084020"/>
          </a:xfrm>
          <a:prstGeom prst="rect">
            <a:avLst/>
          </a:prstGeom>
          <a:noFill/>
          <a:ln>
            <a:noFill/>
          </a:ln>
        </p:spPr>
      </p:pic>
      <p:sp>
        <p:nvSpPr>
          <p:cNvPr id="534" name="Google Shape;534;p80"/>
          <p:cNvSpPr txBox="1"/>
          <p:nvPr/>
        </p:nvSpPr>
        <p:spPr>
          <a:xfrm>
            <a:off x="4971402" y="4310400"/>
            <a:ext cx="3548698"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dirty="0">
                <a:solidFill>
                  <a:srgbClr val="000000"/>
                </a:solidFill>
              </a:rPr>
              <a:t>Photo Credit: USAID LIberia</a:t>
            </a:r>
            <a:endParaRPr sz="1100" i="1" dirty="0">
              <a:solidFill>
                <a:srgbClr val="000000"/>
              </a:solidFill>
            </a:endParaRP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ck cov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Inside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Custom 2">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Header Slides">
  <a:themeElements>
    <a:clrScheme name="TPC Dark1">
      <a:dk1>
        <a:srgbClr val="002060"/>
      </a:dk1>
      <a:lt1>
        <a:sysClr val="window" lastClr="FFFFFF"/>
      </a:lt1>
      <a:dk2>
        <a:srgbClr val="008BB0"/>
      </a:dk2>
      <a:lt2>
        <a:srgbClr val="CDE6EF"/>
      </a:lt2>
      <a:accent1>
        <a:srgbClr val="AD2C42"/>
      </a:accent1>
      <a:accent2>
        <a:srgbClr val="ED9520"/>
      </a:accent2>
      <a:accent3>
        <a:srgbClr val="B3D234"/>
      </a:accent3>
      <a:accent4>
        <a:srgbClr val="FFE783"/>
      </a:accent4>
      <a:accent5>
        <a:srgbClr val="91CBE0"/>
      </a:accent5>
      <a:accent6>
        <a:srgbClr val="008BB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fety Net_2019" id="{19CA9091-CE6E-421A-9391-A49DEE120021}" vid="{2F77C441-187C-4D55-AB78-7486EB7DBC5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f035fee-706e-4acb-9a43-6ee1a9ecef89">
      <UserInfo>
        <DisplayName>Blake Turpin</DisplayName>
        <AccountId>301</AccountId>
        <AccountType/>
      </UserInfo>
    </SharedWithUsers>
    <MediaLengthInSeconds xmlns="e1541ae8-567d-462c-9e78-c3b0dfdaed9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DF2243E6C85A4794611ACAEA088222" ma:contentTypeVersion="12" ma:contentTypeDescription="Create a new document." ma:contentTypeScope="" ma:versionID="2ae2e35b561639a804116eff63996398">
  <xsd:schema xmlns:xsd="http://www.w3.org/2001/XMLSchema" xmlns:xs="http://www.w3.org/2001/XMLSchema" xmlns:p="http://schemas.microsoft.com/office/2006/metadata/properties" xmlns:ns2="ef035fee-706e-4acb-9a43-6ee1a9ecef89" xmlns:ns3="e1541ae8-567d-462c-9e78-c3b0dfdaed9d" targetNamespace="http://schemas.microsoft.com/office/2006/metadata/properties" ma:root="true" ma:fieldsID="b8d69c45f7ee132e03bd064721501db2" ns2:_="" ns3:_="">
    <xsd:import namespace="ef035fee-706e-4acb-9a43-6ee1a9ecef89"/>
    <xsd:import namespace="e1541ae8-567d-462c-9e78-c3b0dfdaed9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35fee-706e-4acb-9a43-6ee1a9ecef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541ae8-567d-462c-9e78-c3b0dfdaed9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23E2F6-89EB-4C1A-9B95-10F660D69816}">
  <ds:schemaRefs>
    <ds:schemaRef ds:uri="http://schemas.microsoft.com/sharepoint/v3/contenttype/forms"/>
  </ds:schemaRefs>
</ds:datastoreItem>
</file>

<file path=customXml/itemProps2.xml><?xml version="1.0" encoding="utf-8"?>
<ds:datastoreItem xmlns:ds="http://schemas.openxmlformats.org/officeDocument/2006/customXml" ds:itemID="{B9959BF8-6FB4-40AF-AF38-2D057E67A497}">
  <ds:schemaRefs>
    <ds:schemaRef ds:uri="e1541ae8-567d-462c-9e78-c3b0dfdaed9d"/>
    <ds:schemaRef ds:uri="ef035fee-706e-4acb-9a43-6ee1a9ecef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C0ED92C-0AC8-4923-A955-D334E4AD191C}">
  <ds:schemaRefs>
    <ds:schemaRef ds:uri="e1541ae8-567d-462c-9e78-c3b0dfdaed9d"/>
    <ds:schemaRef ds:uri="ef035fee-706e-4acb-9a43-6ee1a9ecef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889</TotalTime>
  <Words>2049</Words>
  <Application>Microsoft Office PowerPoint</Application>
  <PresentationFormat>On-screen Show (16:9)</PresentationFormat>
  <Paragraphs>155</Paragraphs>
  <Slides>24</Slides>
  <Notes>13</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24</vt:i4>
      </vt:variant>
    </vt:vector>
  </HeadingPairs>
  <TitlesOfParts>
    <vt:vector size="43" baseType="lpstr">
      <vt:lpstr>Arial</vt:lpstr>
      <vt:lpstr>Calibri</vt:lpstr>
      <vt:lpstr>Courier New</vt:lpstr>
      <vt:lpstr>Gill Sans</vt:lpstr>
      <vt:lpstr>Lato</vt:lpstr>
      <vt:lpstr>Lato-Regular</vt:lpstr>
      <vt:lpstr>Open Sans</vt:lpstr>
      <vt:lpstr>Roboto</vt:lpstr>
      <vt:lpstr>Symbol</vt:lpstr>
      <vt:lpstr>Times New Roman</vt:lpstr>
      <vt:lpstr>Wingdings</vt:lpstr>
      <vt:lpstr>Custom Design</vt:lpstr>
      <vt:lpstr>Office Theme</vt:lpstr>
      <vt:lpstr>Custom Design</vt:lpstr>
      <vt:lpstr>Back cover 2</vt:lpstr>
      <vt:lpstr>2_Inside layout</vt:lpstr>
      <vt:lpstr>1_Office Theme</vt:lpstr>
      <vt:lpstr>1_Office Theme</vt:lpstr>
      <vt:lpstr>Header Slides</vt:lpstr>
      <vt:lpstr>PowerPoint Presentation</vt:lpstr>
      <vt:lpstr>Our Anti-Oppression Values</vt:lpstr>
      <vt:lpstr>Global Education  </vt:lpstr>
      <vt:lpstr>Dr. Meg P. Gardinier</vt:lpstr>
      <vt:lpstr>Why Focus on Education?</vt:lpstr>
      <vt:lpstr>The Learning Crisis</vt:lpstr>
      <vt:lpstr>Global Impact</vt:lpstr>
      <vt:lpstr>Global Impact</vt:lpstr>
      <vt:lpstr>PowerPoint Presentation</vt:lpstr>
      <vt:lpstr> USAID’s Policy Goals</vt:lpstr>
      <vt:lpstr>PowerPoint Presentation</vt:lpstr>
      <vt:lpstr>RAPID Framework</vt:lpstr>
      <vt:lpstr>“LET ME LEARN” Campaign</vt:lpstr>
      <vt:lpstr>Dr. Jill Biden Addresses World Leaders at TES</vt:lpstr>
      <vt:lpstr>#GetGirlsLearning</vt:lpstr>
      <vt:lpstr>#GetGirlsLearning</vt:lpstr>
      <vt:lpstr>#GetGirlsLearning</vt:lpstr>
      <vt:lpstr>  Cultural Factors Impact Girls’ Recovery from  Covid Learning Loss </vt:lpstr>
      <vt:lpstr>READ Act Reauthorization Act (H.R.7240/S.3938)</vt:lpstr>
      <vt:lpstr>Current Status</vt:lpstr>
      <vt:lpstr>Q &amp; A</vt:lpstr>
      <vt:lpstr>Looking Ahead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Patterson</dc:creator>
  <cp:lastModifiedBy>Karyne Bury</cp:lastModifiedBy>
  <cp:revision>27</cp:revision>
  <dcterms:created xsi:type="dcterms:W3CDTF">2021-11-05T14:44:55Z</dcterms:created>
  <dcterms:modified xsi:type="dcterms:W3CDTF">2022-10-14T00:14:02Z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0x010100E1DF2243E6C85A4794611ACAEA088222</vt:lpwstr>
  </property>
  <property fmtid="{D5CDD505-2E9C-101B-9397-08002B2CF9AE}" pid="4" name="NXPowerLiteLastOptimized">
    <vt:lpwstr>1209460</vt:lpwstr>
  </property>
  <property fmtid="{D5CDD505-2E9C-101B-9397-08002B2CF9AE}" pid="5" name="NXPowerLiteSettings">
    <vt:lpwstr>F7000400038000</vt:lpwstr>
  </property>
  <property fmtid="{D5CDD505-2E9C-101B-9397-08002B2CF9AE}" pid="6" name="NXPowerLiteVersion">
    <vt:lpwstr>S9.1.4</vt:lpwstr>
  </property>
  <property fmtid="{D5CDD505-2E9C-101B-9397-08002B2CF9AE}" pid="7" name="Order">
    <vt:r8>79600</vt:r8>
  </property>
  <property fmtid="{D5CDD505-2E9C-101B-9397-08002B2CF9AE}" pid="8" name="TemplateUrl">
    <vt:lpwstr/>
  </property>
  <property fmtid="{D5CDD505-2E9C-101B-9397-08002B2CF9AE}" pid="9" name="TriggerFlowInfo">
    <vt:lpwstr/>
  </property>
  <property fmtid="{D5CDD505-2E9C-101B-9397-08002B2CF9AE}" pid="10" name="_ExtendedDescription">
    <vt:lpwstr/>
  </property>
  <property fmtid="{D5CDD505-2E9C-101B-9397-08002B2CF9AE}" pid="11" name="xd_ProgID">
    <vt:lpwstr/>
  </property>
  <property fmtid="{D5CDD505-2E9C-101B-9397-08002B2CF9AE}" pid="12" name="xd_Signature">
    <vt:bool>false</vt:bool>
  </property>
</Properties>
</file>