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82" r:id="rId5"/>
    <p:sldMasterId id="2147483964" r:id="rId6"/>
    <p:sldMasterId id="2147483977" r:id="rId7"/>
    <p:sldMasterId id="2147483982" r:id="rId8"/>
  </p:sldMasterIdLst>
  <p:notesMasterIdLst>
    <p:notesMasterId r:id="rId45"/>
  </p:notesMasterIdLst>
  <p:sldIdLst>
    <p:sldId id="256" r:id="rId9"/>
    <p:sldId id="278" r:id="rId10"/>
    <p:sldId id="257" r:id="rId11"/>
    <p:sldId id="258" r:id="rId12"/>
    <p:sldId id="261" r:id="rId13"/>
    <p:sldId id="4580" r:id="rId14"/>
    <p:sldId id="4581" r:id="rId15"/>
    <p:sldId id="4582" r:id="rId16"/>
    <p:sldId id="4583" r:id="rId17"/>
    <p:sldId id="4584" r:id="rId18"/>
    <p:sldId id="325" r:id="rId19"/>
    <p:sldId id="327" r:id="rId20"/>
    <p:sldId id="326" r:id="rId21"/>
    <p:sldId id="4509" r:id="rId22"/>
    <p:sldId id="4585" r:id="rId23"/>
    <p:sldId id="4530" r:id="rId24"/>
    <p:sldId id="4586" r:id="rId25"/>
    <p:sldId id="4587" r:id="rId26"/>
    <p:sldId id="4538" r:id="rId27"/>
    <p:sldId id="4540" r:id="rId28"/>
    <p:sldId id="4589" r:id="rId29"/>
    <p:sldId id="4545" r:id="rId30"/>
    <p:sldId id="4590" r:id="rId31"/>
    <p:sldId id="4591" r:id="rId32"/>
    <p:sldId id="4541" r:id="rId33"/>
    <p:sldId id="4588" r:id="rId34"/>
    <p:sldId id="4592" r:id="rId35"/>
    <p:sldId id="4542" r:id="rId36"/>
    <p:sldId id="322" r:id="rId37"/>
    <p:sldId id="323" r:id="rId38"/>
    <p:sldId id="4593" r:id="rId39"/>
    <p:sldId id="4563" r:id="rId40"/>
    <p:sldId id="4564" r:id="rId41"/>
    <p:sldId id="273" r:id="rId42"/>
    <p:sldId id="4594" r:id="rId43"/>
    <p:sldId id="4532" r:id="rId44"/>
  </p:sldIdLst>
  <p:sldSz cx="9144000" cy="5143500" type="screen16x9"/>
  <p:notesSz cx="6858000" cy="9144000"/>
  <p:embeddedFontLst>
    <p:embeddedFont>
      <p:font typeface="Open Sans" panose="020B060603050402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3" roundtripDataSignature="AMtx7mh/RppANV+w5T5655ZidcN9QgRo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AFD0"/>
    <a:srgbClr val="29B5C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E63685-91F4-4ED7-AEF8-CCDD05489899}" v="5" dt="2024-10-10T21:54:58.6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83333" autoAdjust="0"/>
  </p:normalViewPr>
  <p:slideViewPr>
    <p:cSldViewPr snapToGrid="0">
      <p:cViewPr varScale="1">
        <p:scale>
          <a:sx n="123" d="100"/>
          <a:sy n="123" d="100"/>
        </p:scale>
        <p:origin x="1212"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font" Target="fonts/font2.fntdata"/><Relationship Id="rId63" Type="http://customschemas.google.com/relationships/presentationmetadata" Target="metadata"/><Relationship Id="rId68"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66"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font" Target="fonts/font3.fntdata"/><Relationship Id="rId64"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font" Target="fonts/font1.fntdata"/><Relationship Id="rId67"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88b835e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14388b835e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cdbaf79bb4_1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1cdbaf79bb4_1_1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20" name="Google Shape;420;g1cdbaf79bb4_1_1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892795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4388b835e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262" name="Google Shape;262;g14388b835e1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extLst>
      <p:ext uri="{BB962C8B-B14F-4D97-AF65-F5344CB8AC3E}">
        <p14:creationId xmlns:p14="http://schemas.microsoft.com/office/powerpoint/2010/main" val="1360093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4967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3177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Karyne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005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Karyne – here are some ideas of hooks, any one?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3932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Karyne – here are some ideas of hooks, any more?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6986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Karyne – here are some ideas of hooks, any more?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1743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Karyne – here are some ideas of hooks, any one?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5416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Karyne – here are some ideas of hooks, any more?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198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4388b835e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extLst>
      <p:ext uri="{BB962C8B-B14F-4D97-AF65-F5344CB8AC3E}">
        <p14:creationId xmlns:p14="http://schemas.microsoft.com/office/powerpoint/2010/main" val="3178562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Karyne</a:t>
            </a:r>
          </a:p>
          <a:p>
            <a:r>
              <a:rPr lang="en-US" dirty="0"/>
              <a:t>Action Alert (direct link) - https://results.org/volunteers/action-center/action-alerts?vvsrc=%2fcampaigns%2f63557%2frespond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209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3052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7379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p>
          <a:p>
            <a:pPr marL="0" lvl="0" indent="0" algn="l" rtl="0">
              <a:lnSpc>
                <a:spcPct val="100000"/>
              </a:lnSpc>
              <a:spcBef>
                <a:spcPts val="0"/>
              </a:spcBef>
              <a:spcAft>
                <a:spcPts val="0"/>
              </a:spcAft>
              <a:buSzPts val="1400"/>
              <a:buNone/>
            </a:pPr>
            <a:br>
              <a:rPr lang="en-US">
                <a:highlight>
                  <a:srgbClr val="FFF2CC"/>
                </a:highlight>
              </a:rPr>
            </a:br>
            <a:endParaRPr>
              <a:highlight>
                <a:srgbClr val="FFFFFF"/>
              </a:highlight>
            </a:endParaRPr>
          </a:p>
        </p:txBody>
      </p:sp>
      <p:sp>
        <p:nvSpPr>
          <p:cNvPr id="320" name="Google Shape;320;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extLst>
      <p:ext uri="{BB962C8B-B14F-4D97-AF65-F5344CB8AC3E}">
        <p14:creationId xmlns:p14="http://schemas.microsoft.com/office/powerpoint/2010/main" val="1263332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Karyne</a:t>
            </a:r>
          </a:p>
          <a:p>
            <a:pPr marL="0" lvl="0" indent="0" algn="l" rtl="0">
              <a:lnSpc>
                <a:spcPct val="100000"/>
              </a:lnSpc>
              <a:spcBef>
                <a:spcPts val="0"/>
              </a:spcBef>
              <a:spcAft>
                <a:spcPts val="0"/>
              </a:spcAft>
              <a:buSzPts val="1400"/>
              <a:buNone/>
            </a:pPr>
            <a:br>
              <a:rPr lang="en-US" dirty="0">
                <a:highlight>
                  <a:srgbClr val="FFF2CC"/>
                </a:highlight>
              </a:rPr>
            </a:br>
            <a:endParaRPr dirty="0">
              <a:highlight>
                <a:srgbClr val="FFFFFF"/>
              </a:highlight>
            </a:endParaRPr>
          </a:p>
        </p:txBody>
      </p:sp>
      <p:sp>
        <p:nvSpPr>
          <p:cNvPr id="320" name="Google Shape;320;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extLst>
      <p:ext uri="{BB962C8B-B14F-4D97-AF65-F5344CB8AC3E}">
        <p14:creationId xmlns:p14="http://schemas.microsoft.com/office/powerpoint/2010/main" val="1916116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Karyne – here are some ideas of hooks, any more?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2290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Gavi will launch their investment case to fund their next strategic period from 2026-2030. </a:t>
            </a:r>
            <a:endParaRPr/>
          </a:p>
          <a:p>
            <a:pPr marL="457200" marR="0" lvl="0" indent="-22860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chemeClr val="dk1"/>
              </a:buClr>
              <a:buSzPts val="1200"/>
              <a:buFont typeface="Calibri"/>
              <a:buNone/>
            </a:pPr>
            <a:r>
              <a:rPr lang="en-US"/>
              <a:t>https://www.gavi.org/our-alliance/strategy/phase-6-2026-2030</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317" name="Google Shape;317;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100" i="1">
                <a:latin typeface="Arial"/>
                <a:ea typeface="Arial"/>
                <a:cs typeface="Arial"/>
                <a:sym typeface="Arial"/>
              </a:rPr>
              <a:t>Karyne</a:t>
            </a:r>
            <a:br>
              <a:rPr lang="en-US" sz="1100" i="1">
                <a:latin typeface="Arial"/>
                <a:ea typeface="Arial"/>
                <a:cs typeface="Arial"/>
                <a:sym typeface="Arial"/>
              </a:rPr>
            </a:br>
            <a:endParaRPr sz="1100" i="1">
              <a:latin typeface="Arial"/>
              <a:ea typeface="Arial"/>
              <a:cs typeface="Arial"/>
              <a:sym typeface="Arial"/>
            </a:endParaRPr>
          </a:p>
        </p:txBody>
      </p:sp>
      <p:sp>
        <p:nvSpPr>
          <p:cNvPr id="325" name="Google Shape;325;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4fc29c28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g14fc29c28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4fc29c28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g14fc29c28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9326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dc84acdb8d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1dc84acdb8d_0_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1dc84acdb8d_0_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6971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4388b835e1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f1ec144a3f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i="1" dirty="0">
                <a:latin typeface="Arial"/>
                <a:ea typeface="Arial"/>
                <a:cs typeface="Arial"/>
                <a:sym typeface="Arial"/>
              </a:rPr>
              <a:t>Karyne</a:t>
            </a:r>
            <a:endParaRPr sz="1100" i="1" dirty="0">
              <a:latin typeface="Arial"/>
              <a:ea typeface="Arial"/>
              <a:cs typeface="Arial"/>
              <a:sym typeface="Arial"/>
            </a:endParaRPr>
          </a:p>
          <a:p>
            <a:pPr marL="0" lvl="0" indent="0" algn="l" rtl="0">
              <a:lnSpc>
                <a:spcPct val="115000"/>
              </a:lnSpc>
              <a:spcBef>
                <a:spcPts val="0"/>
              </a:spcBef>
              <a:spcAft>
                <a:spcPts val="0"/>
              </a:spcAft>
              <a:buSzPts val="1400"/>
              <a:buNone/>
            </a:pPr>
            <a:endParaRPr sz="1100" dirty="0">
              <a:latin typeface="Arial"/>
              <a:ea typeface="Arial"/>
              <a:cs typeface="Arial"/>
              <a:sym typeface="Arial"/>
            </a:endParaRPr>
          </a:p>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f1ec144a3f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extLst>
      <p:ext uri="{BB962C8B-B14F-4D97-AF65-F5344CB8AC3E}">
        <p14:creationId xmlns:p14="http://schemas.microsoft.com/office/powerpoint/2010/main" val="1934328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f1ec144a3f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dirty="0">
                <a:latin typeface="Arial"/>
                <a:ea typeface="Arial"/>
                <a:cs typeface="Arial"/>
                <a:sym typeface="Arial"/>
              </a:rPr>
              <a:t>Add image of Todd Young in Senate</a:t>
            </a:r>
            <a:endParaRPr sz="1100" dirty="0">
              <a:latin typeface="Arial"/>
              <a:ea typeface="Arial"/>
              <a:cs typeface="Arial"/>
              <a:sym typeface="Arial"/>
            </a:endParaRPr>
          </a:p>
        </p:txBody>
      </p:sp>
      <p:sp>
        <p:nvSpPr>
          <p:cNvPr id="194" name="Google Shape;194;g1f1ec144a3f_0_1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2933988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f1ec144a3f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3009978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cdbaf79bb4_1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1cdbaf79bb4_1_1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0" name="Google Shape;420;g1cdbaf79bb4_1_1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extLst>
      <p:ext uri="{BB962C8B-B14F-4D97-AF65-F5344CB8AC3E}">
        <p14:creationId xmlns:p14="http://schemas.microsoft.com/office/powerpoint/2010/main" val="2294799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9"/>
          <p:cNvSpPr>
            <a:spLocks noGrp="1"/>
          </p:cNvSpPr>
          <p:nvPr>
            <p:ph type="pic" idx="2"/>
          </p:nvPr>
        </p:nvSpPr>
        <p:spPr>
          <a:xfrm>
            <a:off x="1792288" y="459581"/>
            <a:ext cx="5486400" cy="3086100"/>
          </a:xfrm>
          <a:prstGeom prst="rect">
            <a:avLst/>
          </a:prstGeom>
          <a:noFill/>
          <a:ln>
            <a:noFill/>
          </a:ln>
        </p:spPr>
      </p:sp>
      <p:sp>
        <p:nvSpPr>
          <p:cNvPr id="79" name="Google Shape;79;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0" name="Google Shape;80;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 name="Google Shape;90;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4"/>
        <p:cNvGrpSpPr/>
        <p:nvPr/>
      </p:nvGrpSpPr>
      <p:grpSpPr>
        <a:xfrm>
          <a:off x="0" y="0"/>
          <a:ext cx="0" cy="0"/>
          <a:chOff x="0" y="0"/>
          <a:chExt cx="0" cy="0"/>
        </a:xfrm>
      </p:grpSpPr>
      <p:sp>
        <p:nvSpPr>
          <p:cNvPr id="185" name="Google Shape;185;g1dc84acdb8d_0_93"/>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6" name="Google Shape;186;g1dc84acdb8d_0_93"/>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rtl="0">
              <a:spcBef>
                <a:spcPts val="853"/>
              </a:spcBef>
              <a:spcAft>
                <a:spcPts val="0"/>
              </a:spcAft>
              <a:buClr>
                <a:srgbClr val="888888"/>
              </a:buClr>
              <a:buSzPts val="4267"/>
              <a:buNone/>
              <a:defRPr>
                <a:solidFill>
                  <a:srgbClr val="888888"/>
                </a:solidFill>
              </a:defRPr>
            </a:lvl1pPr>
            <a:lvl2pPr lvl="1" algn="ctr" rtl="0">
              <a:spcBef>
                <a:spcPts val="747"/>
              </a:spcBef>
              <a:spcAft>
                <a:spcPts val="0"/>
              </a:spcAft>
              <a:buClr>
                <a:srgbClr val="888888"/>
              </a:buClr>
              <a:buSzPts val="3733"/>
              <a:buNone/>
              <a:defRPr>
                <a:solidFill>
                  <a:srgbClr val="888888"/>
                </a:solidFill>
              </a:defRPr>
            </a:lvl2pPr>
            <a:lvl3pPr lvl="2" algn="ctr" rtl="0">
              <a:spcBef>
                <a:spcPts val="640"/>
              </a:spcBef>
              <a:spcAft>
                <a:spcPts val="0"/>
              </a:spcAft>
              <a:buClr>
                <a:srgbClr val="888888"/>
              </a:buClr>
              <a:buSzPts val="3200"/>
              <a:buNone/>
              <a:defRPr>
                <a:solidFill>
                  <a:srgbClr val="888888"/>
                </a:solidFill>
              </a:defRPr>
            </a:lvl3pPr>
            <a:lvl4pPr lvl="3" algn="ctr" rtl="0">
              <a:spcBef>
                <a:spcPts val="533"/>
              </a:spcBef>
              <a:spcAft>
                <a:spcPts val="0"/>
              </a:spcAft>
              <a:buClr>
                <a:srgbClr val="888888"/>
              </a:buClr>
              <a:buSzPts val="2667"/>
              <a:buNone/>
              <a:defRPr>
                <a:solidFill>
                  <a:srgbClr val="888888"/>
                </a:solidFill>
              </a:defRPr>
            </a:lvl4pPr>
            <a:lvl5pPr lvl="4" algn="ctr" rtl="0">
              <a:spcBef>
                <a:spcPts val="533"/>
              </a:spcBef>
              <a:spcAft>
                <a:spcPts val="0"/>
              </a:spcAft>
              <a:buClr>
                <a:srgbClr val="888888"/>
              </a:buClr>
              <a:buSzPts val="2667"/>
              <a:buNone/>
              <a:defRPr>
                <a:solidFill>
                  <a:srgbClr val="888888"/>
                </a:solidFill>
              </a:defRPr>
            </a:lvl5pPr>
            <a:lvl6pPr lvl="5" algn="ctr" rtl="0">
              <a:spcBef>
                <a:spcPts val="533"/>
              </a:spcBef>
              <a:spcAft>
                <a:spcPts val="0"/>
              </a:spcAft>
              <a:buClr>
                <a:srgbClr val="888888"/>
              </a:buClr>
              <a:buSzPts val="2667"/>
              <a:buNone/>
              <a:defRPr>
                <a:solidFill>
                  <a:srgbClr val="888888"/>
                </a:solidFill>
              </a:defRPr>
            </a:lvl6pPr>
            <a:lvl7pPr lvl="6" algn="ctr" rtl="0">
              <a:spcBef>
                <a:spcPts val="533"/>
              </a:spcBef>
              <a:spcAft>
                <a:spcPts val="0"/>
              </a:spcAft>
              <a:buClr>
                <a:srgbClr val="888888"/>
              </a:buClr>
              <a:buSzPts val="2667"/>
              <a:buNone/>
              <a:defRPr>
                <a:solidFill>
                  <a:srgbClr val="888888"/>
                </a:solidFill>
              </a:defRPr>
            </a:lvl7pPr>
            <a:lvl8pPr lvl="7" algn="ctr" rtl="0">
              <a:spcBef>
                <a:spcPts val="533"/>
              </a:spcBef>
              <a:spcAft>
                <a:spcPts val="0"/>
              </a:spcAft>
              <a:buClr>
                <a:srgbClr val="888888"/>
              </a:buClr>
              <a:buSzPts val="2667"/>
              <a:buNone/>
              <a:defRPr>
                <a:solidFill>
                  <a:srgbClr val="888888"/>
                </a:solidFill>
              </a:defRPr>
            </a:lvl8pPr>
            <a:lvl9pPr lvl="8" algn="ctr" rtl="0">
              <a:spcBef>
                <a:spcPts val="533"/>
              </a:spcBef>
              <a:spcAft>
                <a:spcPts val="0"/>
              </a:spcAft>
              <a:buClr>
                <a:srgbClr val="888888"/>
              </a:buClr>
              <a:buSzPts val="2667"/>
              <a:buNone/>
              <a:defRPr>
                <a:solidFill>
                  <a:srgbClr val="888888"/>
                </a:solidFill>
              </a:defRPr>
            </a:lvl9pPr>
          </a:lstStyle>
          <a:p>
            <a:endParaRPr/>
          </a:p>
        </p:txBody>
      </p:sp>
      <p:sp>
        <p:nvSpPr>
          <p:cNvPr id="187" name="Google Shape;187;g1dc84acdb8d_0_9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8" name="Google Shape;188;g1dc84acdb8d_0_93"/>
          <p:cNvSpPr txBox="1">
            <a:spLocks noGrp="1"/>
          </p:cNvSpPr>
          <p:nvPr>
            <p:ph type="sldNum" idx="12"/>
          </p:nvPr>
        </p:nvSpPr>
        <p:spPr>
          <a:xfrm>
            <a:off x="0" y="0"/>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7"/>
        <p:cNvGrpSpPr/>
        <p:nvPr/>
      </p:nvGrpSpPr>
      <p:grpSpPr>
        <a:xfrm>
          <a:off x="0" y="0"/>
          <a:ext cx="0" cy="0"/>
          <a:chOff x="0" y="0"/>
          <a:chExt cx="0" cy="0"/>
        </a:xfrm>
      </p:grpSpPr>
      <p:sp>
        <p:nvSpPr>
          <p:cNvPr id="198" name="Google Shape;198;g1dc84acdb8d_0_106"/>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9" name="Google Shape;199;g1dc84acdb8d_0_106"/>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o"/>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o"/>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0" name="Google Shape;200;g1dc84acdb8d_0_106"/>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o"/>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o"/>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201" name="Google Shape;201;g1dc84acdb8d_0_10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2" name="Google Shape;202;g1dc84acdb8d_0_106"/>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3"/>
        <p:cNvGrpSpPr/>
        <p:nvPr/>
      </p:nvGrpSpPr>
      <p:grpSpPr>
        <a:xfrm>
          <a:off x="0" y="0"/>
          <a:ext cx="0" cy="0"/>
          <a:chOff x="0" y="0"/>
          <a:chExt cx="0" cy="0"/>
        </a:xfrm>
      </p:grpSpPr>
      <p:sp>
        <p:nvSpPr>
          <p:cNvPr id="204" name="Google Shape;204;g1dc84acdb8d_0_112"/>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5867"/>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5" name="Google Shape;205;g1dc84acdb8d_0_112"/>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6" name="Google Shape;206;g1dc84acdb8d_0_112"/>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o"/>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o"/>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07" name="Google Shape;207;g1dc84acdb8d_0_112"/>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208" name="Google Shape;208;g1dc84acdb8d_0_112"/>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o"/>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o"/>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209" name="Google Shape;209;g1dc84acdb8d_0_11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0" name="Google Shape;210;g1dc84acdb8d_0_112"/>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1"/>
        <p:cNvGrpSpPr/>
        <p:nvPr/>
      </p:nvGrpSpPr>
      <p:grpSpPr>
        <a:xfrm>
          <a:off x="0" y="0"/>
          <a:ext cx="0" cy="0"/>
          <a:chOff x="0" y="0"/>
          <a:chExt cx="0" cy="0"/>
        </a:xfrm>
      </p:grpSpPr>
      <p:sp>
        <p:nvSpPr>
          <p:cNvPr id="212" name="Google Shape;212;g1dc84acdb8d_0_120"/>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3" name="Google Shape;213;g1dc84acdb8d_0_12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4" name="Google Shape;214;g1dc84acdb8d_0_120"/>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5"/>
        <p:cNvGrpSpPr/>
        <p:nvPr/>
      </p:nvGrpSpPr>
      <p:grpSpPr>
        <a:xfrm>
          <a:off x="0" y="0"/>
          <a:ext cx="0" cy="0"/>
          <a:chOff x="0" y="0"/>
          <a:chExt cx="0" cy="0"/>
        </a:xfrm>
      </p:grpSpPr>
      <p:sp>
        <p:nvSpPr>
          <p:cNvPr id="216" name="Google Shape;216;g1dc84acdb8d_0_124"/>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7" name="Google Shape;217;g1dc84acdb8d_0_124"/>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8"/>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9"/>
        <p:cNvGrpSpPr/>
        <p:nvPr/>
      </p:nvGrpSpPr>
      <p:grpSpPr>
        <a:xfrm>
          <a:off x="0" y="0"/>
          <a:ext cx="0" cy="0"/>
          <a:chOff x="0" y="0"/>
          <a:chExt cx="0" cy="0"/>
        </a:xfrm>
      </p:grpSpPr>
      <p:sp>
        <p:nvSpPr>
          <p:cNvPr id="220" name="Google Shape;220;g1dc84acdb8d_0_128"/>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1" name="Google Shape;221;g1dc84acdb8d_0_128"/>
          <p:cNvSpPr txBox="1">
            <a:spLocks noGrp="1"/>
          </p:cNvSpPr>
          <p:nvPr>
            <p:ph type="body" idx="1"/>
          </p:nvPr>
        </p:nvSpPr>
        <p:spPr>
          <a:xfrm>
            <a:off x="3575050" y="204789"/>
            <a:ext cx="4235400" cy="43899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o"/>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o"/>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222" name="Google Shape;222;g1dc84acdb8d_0_128"/>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23" name="Google Shape;223;g1dc84acdb8d_0_128"/>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4" name="Google Shape;224;g1dc84acdb8d_0_128"/>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1" name="Google Shape;21;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5"/>
        <p:cNvGrpSpPr/>
        <p:nvPr/>
      </p:nvGrpSpPr>
      <p:grpSpPr>
        <a:xfrm>
          <a:off x="0" y="0"/>
          <a:ext cx="0" cy="0"/>
          <a:chOff x="0" y="0"/>
          <a:chExt cx="0" cy="0"/>
        </a:xfrm>
      </p:grpSpPr>
      <p:sp>
        <p:nvSpPr>
          <p:cNvPr id="226" name="Google Shape;226;g1dc84acdb8d_0_134"/>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7" name="Google Shape;227;g1dc84acdb8d_0_134"/>
          <p:cNvSpPr>
            <a:spLocks noGrp="1"/>
          </p:cNvSpPr>
          <p:nvPr>
            <p:ph type="pic" idx="2"/>
          </p:nvPr>
        </p:nvSpPr>
        <p:spPr>
          <a:xfrm>
            <a:off x="1792288" y="459581"/>
            <a:ext cx="5486400" cy="3086100"/>
          </a:xfrm>
          <a:prstGeom prst="rect">
            <a:avLst/>
          </a:prstGeom>
          <a:noFill/>
          <a:ln>
            <a:noFill/>
          </a:ln>
        </p:spPr>
      </p:sp>
      <p:sp>
        <p:nvSpPr>
          <p:cNvPr id="228" name="Google Shape;228;g1dc84acdb8d_0_134"/>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229" name="Google Shape;229;g1dc84acdb8d_0_134"/>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0" name="Google Shape;230;g1dc84acdb8d_0_134"/>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1"/>
        <p:cNvGrpSpPr/>
        <p:nvPr/>
      </p:nvGrpSpPr>
      <p:grpSpPr>
        <a:xfrm>
          <a:off x="0" y="0"/>
          <a:ext cx="0" cy="0"/>
          <a:chOff x="0" y="0"/>
          <a:chExt cx="0" cy="0"/>
        </a:xfrm>
      </p:grpSpPr>
      <p:sp>
        <p:nvSpPr>
          <p:cNvPr id="232" name="Google Shape;232;g1dc84acdb8d_0_140"/>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3" name="Google Shape;233;g1dc84acdb8d_0_140"/>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4" name="Google Shape;234;g1dc84acdb8d_0_14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5" name="Google Shape;235;g1dc84acdb8d_0_140"/>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6"/>
        <p:cNvGrpSpPr/>
        <p:nvPr/>
      </p:nvGrpSpPr>
      <p:grpSpPr>
        <a:xfrm>
          <a:off x="0" y="0"/>
          <a:ext cx="0" cy="0"/>
          <a:chOff x="0" y="0"/>
          <a:chExt cx="0" cy="0"/>
        </a:xfrm>
      </p:grpSpPr>
      <p:sp>
        <p:nvSpPr>
          <p:cNvPr id="237" name="Google Shape;237;g1dc84acdb8d_0_145"/>
          <p:cNvSpPr txBox="1">
            <a:spLocks noGrp="1"/>
          </p:cNvSpPr>
          <p:nvPr>
            <p:ph type="title"/>
          </p:nvPr>
        </p:nvSpPr>
        <p:spPr>
          <a:xfrm rot="5400000">
            <a:off x="5016458" y="1818780"/>
            <a:ext cx="4388700" cy="11631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8" name="Google Shape;238;g1dc84acdb8d_0_145"/>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o"/>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9" name="Google Shape;239;g1dc84acdb8d_0_14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0" name="Google Shape;240;g1dc84acdb8d_0_145"/>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1" name="Google Shape;241;g1dc84acdb8d_0_145"/>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p:nvSpPr>
        <p:spPr>
          <a:xfrm>
            <a:off x="722313" y="2794399"/>
            <a:ext cx="7772400" cy="102155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4000" b="1"/>
              <a:t>Click to edit Master title style</a:t>
            </a:r>
          </a:p>
        </p:txBody>
      </p:sp>
    </p:spTree>
    <p:extLst>
      <p:ext uri="{BB962C8B-B14F-4D97-AF65-F5344CB8AC3E}">
        <p14:creationId xmlns:p14="http://schemas.microsoft.com/office/powerpoint/2010/main" val="391519278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10/11/2024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095930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10/11/2024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0827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10/11/2024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082883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10/11/2024</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7710875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10/11/2024</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286587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10/11/2024</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21416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005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10/11/2024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984260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10/11/2024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194615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10/11/2024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5084483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10/11/2024</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5586116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185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p:nvSpPr>
        <p:spPr>
          <a:xfrm>
            <a:off x="835014" y="3878332"/>
            <a:ext cx="2567214" cy="369332"/>
          </a:xfrm>
          <a:prstGeom prst="rect">
            <a:avLst/>
          </a:prstGeom>
          <a:noFill/>
        </p:spPr>
        <p:txBody>
          <a:bodyPr wrap="square" rtlCol="0">
            <a:spAutoFit/>
          </a:bodyPr>
          <a:lstStyle/>
          <a:p>
            <a:r>
              <a:rPr lang="en-US" sz="1800" baseline="0">
                <a:solidFill>
                  <a:schemeClr val="bg1"/>
                </a:solidFill>
              </a:rPr>
              <a:t>/</a:t>
            </a:r>
            <a:r>
              <a:rPr lang="en-US" sz="1800" b="1" baseline="0">
                <a:solidFill>
                  <a:schemeClr val="bg1"/>
                </a:solidFill>
              </a:rPr>
              <a:t>RESULTSEdFund</a:t>
            </a:r>
          </a:p>
        </p:txBody>
      </p:sp>
      <p:pic>
        <p:nvPicPr>
          <p:cNvPr id="6" name="Picture 5" descr="instagram-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1" y="4389441"/>
            <a:ext cx="346528" cy="346528"/>
          </a:xfrm>
          <a:prstGeom prst="rect">
            <a:avLst/>
          </a:prstGeom>
        </p:spPr>
      </p:pic>
      <p:pic>
        <p:nvPicPr>
          <p:cNvPr id="7" name="Picture 6" descr="facebook_circ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1" y="3896474"/>
            <a:ext cx="346528" cy="346528"/>
          </a:xfrm>
          <a:prstGeom prst="rect">
            <a:avLst/>
          </a:prstGeom>
        </p:spPr>
      </p:pic>
      <p:pic>
        <p:nvPicPr>
          <p:cNvPr id="8" name="Picture 7" descr="twitter_circ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01" y="3402597"/>
            <a:ext cx="346528" cy="346528"/>
          </a:xfrm>
          <a:prstGeom prst="rect">
            <a:avLst/>
          </a:prstGeom>
        </p:spPr>
      </p:pic>
      <p:sp>
        <p:nvSpPr>
          <p:cNvPr id="9" name="Rectangle 8"/>
          <p:cNvSpPr/>
          <p:nvPr/>
        </p:nvSpPr>
        <p:spPr>
          <a:xfrm>
            <a:off x="835010" y="3391195"/>
            <a:ext cx="2406428" cy="369332"/>
          </a:xfrm>
          <a:prstGeom prst="rect">
            <a:avLst/>
          </a:prstGeom>
        </p:spPr>
        <p:txBody>
          <a:bodyPr wrap="none">
            <a:spAutoFit/>
          </a:bodyPr>
          <a:lstStyle/>
          <a:p>
            <a:pPr algn="l"/>
            <a:r>
              <a:rPr lang="en-US" sz="1800" baseline="0">
                <a:solidFill>
                  <a:schemeClr val="bg1"/>
                </a:solidFill>
              </a:rPr>
              <a:t>@</a:t>
            </a:r>
            <a:r>
              <a:rPr lang="en-US" sz="1800" b="1" baseline="0">
                <a:solidFill>
                  <a:schemeClr val="bg1"/>
                </a:solidFill>
              </a:rPr>
              <a:t>RESULTS_Tweets</a:t>
            </a:r>
          </a:p>
        </p:txBody>
      </p:sp>
      <p:sp>
        <p:nvSpPr>
          <p:cNvPr id="10" name="Rectangle 9"/>
          <p:cNvSpPr/>
          <p:nvPr/>
        </p:nvSpPr>
        <p:spPr>
          <a:xfrm>
            <a:off x="829129" y="4379072"/>
            <a:ext cx="2021707" cy="369332"/>
          </a:xfrm>
          <a:prstGeom prst="rect">
            <a:avLst/>
          </a:prstGeom>
        </p:spPr>
        <p:txBody>
          <a:bodyPr wrap="none">
            <a:spAutoFit/>
          </a:bodyPr>
          <a:lstStyle/>
          <a:p>
            <a:r>
              <a:rPr lang="en-US" sz="1800" baseline="0">
                <a:solidFill>
                  <a:schemeClr val="bg1"/>
                </a:solidFill>
              </a:rPr>
              <a:t>@</a:t>
            </a:r>
            <a:r>
              <a:rPr lang="en-US" sz="1800" b="1" baseline="0">
                <a:solidFill>
                  <a:schemeClr val="bg1"/>
                </a:solidFill>
              </a:rPr>
              <a:t>voices4results</a:t>
            </a:r>
            <a:endParaRPr lang="en-US" sz="1800" b="1">
              <a:solidFill>
                <a:schemeClr val="bg1"/>
              </a:solidFill>
            </a:endParaRPr>
          </a:p>
        </p:txBody>
      </p:sp>
      <p:sp>
        <p:nvSpPr>
          <p:cNvPr id="11" name="TextBox 10"/>
          <p:cNvSpPr txBox="1"/>
          <p:nvPr/>
        </p:nvSpPr>
        <p:spPr>
          <a:xfrm>
            <a:off x="5270500" y="4178565"/>
            <a:ext cx="3419930" cy="584775"/>
          </a:xfrm>
          <a:prstGeom prst="rect">
            <a:avLst/>
          </a:prstGeom>
          <a:noFill/>
        </p:spPr>
        <p:txBody>
          <a:bodyPr wrap="square" rtlCol="0">
            <a:spAutoFit/>
          </a:bodyPr>
          <a:lstStyle/>
          <a:p>
            <a:pPr algn="r"/>
            <a:r>
              <a:rPr lang="en-US" sz="3200" b="1">
                <a:solidFill>
                  <a:schemeClr val="bg1"/>
                </a:solidFill>
              </a:rPr>
              <a:t>www.results.org</a:t>
            </a:r>
          </a:p>
        </p:txBody>
      </p:sp>
    </p:spTree>
    <p:extLst>
      <p:ext uri="{BB962C8B-B14F-4D97-AF65-F5344CB8AC3E}">
        <p14:creationId xmlns:p14="http://schemas.microsoft.com/office/powerpoint/2010/main" val="8723986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FF1E2-8E9B-4C9D-8666-63C493A1137D}"/>
              </a:ext>
            </a:extLst>
          </p:cNvPr>
          <p:cNvSpPr>
            <a:spLocks noGrp="1"/>
          </p:cNvSpPr>
          <p:nvPr>
            <p:ph type="title"/>
          </p:nvPr>
        </p:nvSpPr>
        <p:spPr>
          <a:xfrm>
            <a:off x="457200" y="3599297"/>
            <a:ext cx="8229600" cy="857250"/>
          </a:xfrm>
        </p:spPr>
        <p:txBody>
          <a:bodyPr/>
          <a:lstStyle/>
          <a:p>
            <a:r>
              <a:rPr lang="en-US"/>
              <a:t>Click to edit Master title style</a:t>
            </a:r>
          </a:p>
        </p:txBody>
      </p:sp>
      <p:sp>
        <p:nvSpPr>
          <p:cNvPr id="3" name="Date Placeholder 2">
            <a:extLst>
              <a:ext uri="{FF2B5EF4-FFF2-40B4-BE49-F238E27FC236}">
                <a16:creationId xmlns:a16="http://schemas.microsoft.com/office/drawing/2014/main" id="{7E3F91E7-56CB-44D4-A0AD-861824C97C25}"/>
              </a:ext>
            </a:extLst>
          </p:cNvPr>
          <p:cNvSpPr>
            <a:spLocks noGrp="1"/>
          </p:cNvSpPr>
          <p:nvPr>
            <p:ph type="dt" sz="half" idx="10"/>
          </p:nvPr>
        </p:nvSpPr>
        <p:spPr/>
        <p:txBody>
          <a:bodyPr/>
          <a:lstStyle/>
          <a:p>
            <a:fld id="{2008A808-75AA-4826-8E30-8714D9A7BC4A}" type="datetimeFigureOut">
              <a:rPr lang="en-US" smtClean="0"/>
              <a:t>10/11/2024</a:t>
            </a:fld>
            <a:endParaRPr lang="en-US"/>
          </a:p>
        </p:txBody>
      </p:sp>
      <p:sp>
        <p:nvSpPr>
          <p:cNvPr id="4" name="Footer Placeholder 3">
            <a:extLst>
              <a:ext uri="{FF2B5EF4-FFF2-40B4-BE49-F238E27FC236}">
                <a16:creationId xmlns:a16="http://schemas.microsoft.com/office/drawing/2014/main" id="{05A2242C-FF49-4B14-8BF7-CD64ABB47B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73F38F-F1AA-4DF1-AEC6-322C25339993}"/>
              </a:ext>
            </a:extLst>
          </p:cNvPr>
          <p:cNvSpPr>
            <a:spLocks noGrp="1"/>
          </p:cNvSpPr>
          <p:nvPr>
            <p:ph type="sldNum" sz="quarter" idx="12"/>
          </p:nvPr>
        </p:nvSpPr>
        <p:spPr/>
        <p:txBody>
          <a:bodyPr/>
          <a:lstStyle/>
          <a:p>
            <a:fld id="{92F8934A-EF5E-46D5-A016-C0B1BD0CA723}" type="slidenum">
              <a:rPr lang="en-US" smtClean="0"/>
              <a:t>‹#›</a:t>
            </a:fld>
            <a:endParaRPr lang="en-US"/>
          </a:p>
        </p:txBody>
      </p:sp>
    </p:spTree>
    <p:extLst>
      <p:ext uri="{BB962C8B-B14F-4D97-AF65-F5344CB8AC3E}">
        <p14:creationId xmlns:p14="http://schemas.microsoft.com/office/powerpoint/2010/main" val="10804779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10/11/2024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2483729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10/11/2024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853062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34" name="Google Shape;34;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10/11/2024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581719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10/11/2024</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160732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10/11/2024</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3983761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10/11/2024</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0414020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5909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10/11/2024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361729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10/11/2024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0575661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10/11/2024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254206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10/11/2024</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072320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45"/>
        <p:cNvGrpSpPr/>
        <p:nvPr/>
      </p:nvGrpSpPr>
      <p:grpSpPr>
        <a:xfrm>
          <a:off x="0" y="0"/>
          <a:ext cx="0" cy="0"/>
          <a:chOff x="0" y="0"/>
          <a:chExt cx="0" cy="0"/>
        </a:xfrm>
      </p:grpSpPr>
      <p:pic>
        <p:nvPicPr>
          <p:cNvPr id="46" name="Google Shape;46;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47" name="Google Shape;47;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48" name="Google Shape;48;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49" name="Google Shape;49;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0" name="Google Shape;50;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1" name="Google Shape;51;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ent Slide Teal + Image 1">
  <p:cSld name="Content Slide Teal + Image 2">
    <p:spTree>
      <p:nvGrpSpPr>
        <p:cNvPr id="1" name="Shape 52"/>
        <p:cNvGrpSpPr/>
        <p:nvPr/>
      </p:nvGrpSpPr>
      <p:grpSpPr>
        <a:xfrm>
          <a:off x="0" y="0"/>
          <a:ext cx="0" cy="0"/>
          <a:chOff x="0" y="0"/>
          <a:chExt cx="0" cy="0"/>
        </a:xfrm>
      </p:grpSpPr>
      <p:pic>
        <p:nvPicPr>
          <p:cNvPr id="53" name="Google Shape;53;g119407a4a4b_0_208"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sp>
        <p:nvSpPr>
          <p:cNvPr id="54" name="Google Shape;54;g119407a4a4b_0_208"/>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5" name="Google Shape;55;g119407a4a4b_0_208"/>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6" name="Google Shape;56;g119407a4a4b_0_208"/>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
        <p:nvSpPr>
          <p:cNvPr id="57" name="Google Shape;57;g119407a4a4b_0_208"/>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3" name="Google Shape;73;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4" name="Google Shape;74;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7.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1.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4">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 id="2147483657" r:id="rId6"/>
    <p:sldLayoutId id="2147483658" r:id="rId7"/>
    <p:sldLayoutId id="2147483660" r:id="rId8"/>
    <p:sldLayoutId id="2147483661" r:id="rId9"/>
    <p:sldLayoutId id="2147483662" r:id="rId10"/>
    <p:sldLayoutId id="2147483663" r:id="rId11"/>
    <p:sldLayoutId id="214748366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pic>
        <p:nvPicPr>
          <p:cNvPr id="178" name="Google Shape;178;g1dc84acdb8d_0_86" descr="RESULTS_logo_EN_CMYK_BIG (flat)2_RESULTS_logo_EN_CMYK_BIG.png"/>
          <p:cNvPicPr preferRelativeResize="0"/>
          <p:nvPr/>
        </p:nvPicPr>
        <p:blipFill rotWithShape="1">
          <a:blip r:embed="rId12">
            <a:alphaModFix/>
          </a:blip>
          <a:srcRect/>
          <a:stretch/>
        </p:blipFill>
        <p:spPr>
          <a:xfrm>
            <a:off x="7858691" y="143448"/>
            <a:ext cx="1223628" cy="982313"/>
          </a:xfrm>
          <a:prstGeom prst="rect">
            <a:avLst/>
          </a:prstGeom>
          <a:noFill/>
          <a:ln>
            <a:noFill/>
          </a:ln>
        </p:spPr>
      </p:pic>
      <p:sp>
        <p:nvSpPr>
          <p:cNvPr id="179" name="Google Shape;179;g1dc84acdb8d_0_86"/>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0" name="Google Shape;180;g1dc84acdb8d_0_86"/>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spcBef>
                <a:spcPts val="747"/>
              </a:spcBef>
              <a:spcAft>
                <a:spcPts val="0"/>
              </a:spcAft>
              <a:buClr>
                <a:schemeClr val="dk1"/>
              </a:buClr>
              <a:buSzPts val="3733"/>
              <a:buFont typeface="Courier New"/>
              <a:buChar char="o"/>
              <a:defRPr sz="3733"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spcBef>
                <a:spcPts val="533"/>
              </a:spcBef>
              <a:spcAft>
                <a:spcPts val="0"/>
              </a:spcAft>
              <a:buClr>
                <a:schemeClr val="dk1"/>
              </a:buClr>
              <a:buSzPts val="2667"/>
              <a:buFont typeface="Courier New"/>
              <a:buChar char="o"/>
              <a:defRPr sz="2667"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81" name="Google Shape;181;g1dc84acdb8d_0_86"/>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g1dc84acdb8d_0_86"/>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350" b="0" i="0" u="none" strike="noStrike" cap="none">
                <a:solidFill>
                  <a:schemeClr val="dk1"/>
                </a:solidFill>
                <a:latin typeface="Open Sans"/>
                <a:ea typeface="Open Sans"/>
                <a:cs typeface="Open Sans"/>
                <a:sym typeface="Open Sans"/>
              </a:defRPr>
            </a:lvl1pPr>
            <a:lvl2pPr marL="0" marR="0" lvl="1" indent="0" algn="ctr" rtl="0">
              <a:spcBef>
                <a:spcPts val="0"/>
              </a:spcBef>
              <a:buNone/>
              <a:defRPr sz="1350" b="0" i="0" u="none" strike="noStrike" cap="none">
                <a:solidFill>
                  <a:schemeClr val="dk1"/>
                </a:solidFill>
                <a:latin typeface="Open Sans"/>
                <a:ea typeface="Open Sans"/>
                <a:cs typeface="Open Sans"/>
                <a:sym typeface="Open Sans"/>
              </a:defRPr>
            </a:lvl2pPr>
            <a:lvl3pPr marL="0" marR="0" lvl="2" indent="0" algn="ctr" rtl="0">
              <a:spcBef>
                <a:spcPts val="0"/>
              </a:spcBef>
              <a:buNone/>
              <a:defRPr sz="1350" b="0" i="0" u="none" strike="noStrike" cap="none">
                <a:solidFill>
                  <a:schemeClr val="dk1"/>
                </a:solidFill>
                <a:latin typeface="Open Sans"/>
                <a:ea typeface="Open Sans"/>
                <a:cs typeface="Open Sans"/>
                <a:sym typeface="Open Sans"/>
              </a:defRPr>
            </a:lvl3pPr>
            <a:lvl4pPr marL="0" marR="0" lvl="3" indent="0" algn="ctr" rtl="0">
              <a:spcBef>
                <a:spcPts val="0"/>
              </a:spcBef>
              <a:buNone/>
              <a:defRPr sz="1350" b="0" i="0" u="none" strike="noStrike" cap="none">
                <a:solidFill>
                  <a:schemeClr val="dk1"/>
                </a:solidFill>
                <a:latin typeface="Open Sans"/>
                <a:ea typeface="Open Sans"/>
                <a:cs typeface="Open Sans"/>
                <a:sym typeface="Open Sans"/>
              </a:defRPr>
            </a:lvl4pPr>
            <a:lvl5pPr marL="0" marR="0" lvl="4" indent="0" algn="ctr" rtl="0">
              <a:spcBef>
                <a:spcPts val="0"/>
              </a:spcBef>
              <a:buNone/>
              <a:defRPr sz="1350" b="0" i="0" u="none" strike="noStrike" cap="none">
                <a:solidFill>
                  <a:schemeClr val="dk1"/>
                </a:solidFill>
                <a:latin typeface="Open Sans"/>
                <a:ea typeface="Open Sans"/>
                <a:cs typeface="Open Sans"/>
                <a:sym typeface="Open Sans"/>
              </a:defRPr>
            </a:lvl5pPr>
            <a:lvl6pPr marL="0" marR="0" lvl="5" indent="0" algn="ctr" rtl="0">
              <a:spcBef>
                <a:spcPts val="0"/>
              </a:spcBef>
              <a:buNone/>
              <a:defRPr sz="1350" b="0" i="0" u="none" strike="noStrike" cap="none">
                <a:solidFill>
                  <a:schemeClr val="dk1"/>
                </a:solidFill>
                <a:latin typeface="Open Sans"/>
                <a:ea typeface="Open Sans"/>
                <a:cs typeface="Open Sans"/>
                <a:sym typeface="Open Sans"/>
              </a:defRPr>
            </a:lvl6pPr>
            <a:lvl7pPr marL="0" marR="0" lvl="6" indent="0" algn="ctr" rtl="0">
              <a:spcBef>
                <a:spcPts val="0"/>
              </a:spcBef>
              <a:buNone/>
              <a:defRPr sz="1350" b="0" i="0" u="none" strike="noStrike" cap="none">
                <a:solidFill>
                  <a:schemeClr val="dk1"/>
                </a:solidFill>
                <a:latin typeface="Open Sans"/>
                <a:ea typeface="Open Sans"/>
                <a:cs typeface="Open Sans"/>
                <a:sym typeface="Open Sans"/>
              </a:defRPr>
            </a:lvl7pPr>
            <a:lvl8pPr marL="0" marR="0" lvl="7" indent="0" algn="ctr" rtl="0">
              <a:spcBef>
                <a:spcPts val="0"/>
              </a:spcBef>
              <a:buNone/>
              <a:defRPr sz="1350" b="0" i="0" u="none" strike="noStrike" cap="none">
                <a:solidFill>
                  <a:schemeClr val="dk1"/>
                </a:solidFill>
                <a:latin typeface="Open Sans"/>
                <a:ea typeface="Open Sans"/>
                <a:cs typeface="Open Sans"/>
                <a:sym typeface="Open Sans"/>
              </a:defRPr>
            </a:lvl8pPr>
            <a:lvl9pPr marL="0" marR="0" lvl="8" indent="0" algn="ctr" rtl="0">
              <a:spcBef>
                <a:spcPts val="0"/>
              </a:spcBef>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183" name="Google Shape;183;g1dc84acdb8d_0_86" descr="RESULTS_logo_EN_CMYK_BIG (flat)2_RESULTS_logo_EN_CMYK_BIG.png"/>
          <p:cNvPicPr preferRelativeResize="0"/>
          <p:nvPr/>
        </p:nvPicPr>
        <p:blipFill rotWithShape="1">
          <a:blip r:embed="rId13">
            <a:alphaModFix/>
          </a:blip>
          <a:srcRect/>
          <a:stretch/>
        </p:blipFill>
        <p:spPr>
          <a:xfrm>
            <a:off x="7858691" y="139015"/>
            <a:ext cx="1223629" cy="982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3"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10/11/2024</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
        <p:nvSpPr>
          <p:cNvPr id="5" name="Slide Number Placeholder 5">
            <a:extLst>
              <a:ext uri="{FF2B5EF4-FFF2-40B4-BE49-F238E27FC236}">
                <a16:creationId xmlns:a16="http://schemas.microsoft.com/office/drawing/2014/main" id="{DD9A90A2-C34F-7151-E756-14F237C2D6E3}"/>
              </a:ext>
            </a:extLst>
          </p:cNvPr>
          <p:cNvSpPr txBox="1">
            <a:spLocks/>
          </p:cNvSpPr>
          <p:nvPr userDrawn="1"/>
        </p:nvSpPr>
        <p:spPr>
          <a:xfrm>
            <a:off x="0" y="-6570"/>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t>‹#›</a:t>
            </a:fld>
            <a:endParaRPr lang="en-US" sz="135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0982665"/>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2429" y="743859"/>
            <a:ext cx="2939143" cy="2342602"/>
          </a:xfrm>
          <a:prstGeom prst="rect">
            <a:avLst/>
          </a:prstGeom>
        </p:spPr>
      </p:pic>
    </p:spTree>
    <p:extLst>
      <p:ext uri="{BB962C8B-B14F-4D97-AF65-F5344CB8AC3E}">
        <p14:creationId xmlns:p14="http://schemas.microsoft.com/office/powerpoint/2010/main" val="251465738"/>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1" r:id="rId3"/>
  </p:sldLayoutIdLst>
  <p:txStyles>
    <p:titleStyle>
      <a:lvl1pPr algn="ctr" defTabSz="457189" rtl="0" eaLnBrk="1" latinLnBrk="0" hangingPunct="1">
        <a:spcBef>
          <a:spcPct val="0"/>
        </a:spcBef>
        <a:buNone/>
        <a:defRPr sz="3750" b="1" kern="1200">
          <a:solidFill>
            <a:schemeClr val="bg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10/11/2024</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Tree>
    <p:extLst>
      <p:ext uri="{BB962C8B-B14F-4D97-AF65-F5344CB8AC3E}">
        <p14:creationId xmlns:p14="http://schemas.microsoft.com/office/powerpoint/2010/main" val="584000657"/>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hyperlink" Target="https://www.stoptb.org/advocate-to-endtb/united-nations-high-level-meeting-tb#:~:text=The%202023%20UN%20High%2DLevel%20Meeting%20on%20TB&amp;text=It%20is%20anticipated%20the%202023,on%2018%2D23rd%20September%202023."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results.org/wp-content/uploads/Tuberculosis-UN-High-Level-Meeting-House-Dear-Colleague-FINAL.pdf" TargetMode="External"/><Relationship Id="rId2" Type="http://schemas.openxmlformats.org/officeDocument/2006/relationships/hyperlink" Target="https://results.org/wp-content/uploads/Tuberculosis-UN-High-Level-Meeting-Senate-Dear-Colleague-FINAL.pdf"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spreadsheets/d/1QF2HKawtGx1kYYfYwGibPpKKnFs0jmX5-RxcpWyEpsk/edit?gid=2081581321#gid=208158132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hyperlink" Target="https://docs.google.com/spreadsheets/d/1QF2HKawtGx1kYYfYwGibPpKKnFs0jmX5-RxcpWyEpsk/edit?gid=2081581321#gid=2081581321"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forbes.com/sites/judystone/2023/08/09/food-supplements-are-transforming-tuberculosis-survival-in-india/?sh=339485604e53" TargetMode="External"/><Relationship Id="rId4" Type="http://schemas.openxmlformats.org/officeDocument/2006/relationships/hyperlink" Target="https://www.nytimes.com/2023/08/28/opinion/malria-polio-tb-prevention.html?campaign_id=39&amp;emc=edit_ty_20230828&amp;instance_id=101322&amp;nl=opinion-today&#174;i_id=27332220&amp;segment_id=143069&amp;te=1&amp;user_id=182b8e25a44385b8b5fad11c5bac89ec"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ocs.google.com/spreadsheets/d/1nSwDWnl4YVotu0eANgw4TYbwtJrn6hmg/edit?gid=969013197#gid=969013197"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results.org/wp-content/uploads/2024-RESULTS-Global-Poverty-Media-Packet.pdf" TargetMode="Externa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results.org/volunteers/action-center/action-alerts?vvsrc=%2fcampaigns%2f59439%2frespond"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results.org/volunteers/action-center/action-alerts?vvsrc=%2fcampaigns%2f60670%2frespond" TargetMode="External"/><Relationship Id="rId5" Type="http://schemas.openxmlformats.org/officeDocument/2006/relationships/hyperlink" Target="https://results.org/volunteers/action-center/action-alerts?vvsrc=%2fcampaigns%2f87023%2frespond" TargetMode="External"/><Relationship Id="rId4" Type="http://schemas.openxmlformats.org/officeDocument/2006/relationships/hyperlink" Target="https://results.org/volunteers/action-center/action-alerts?vvsrc=%2fcampaigns%2f63557%2frespon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results.org/resources/write-a-letter-to-the-editor"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results.org/resources/write-a-letter-to-the-edito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results.org/volunteers/action-center/action-alerts?vvsrc=%2fcampaigns%2f63557%2frespond" TargetMode="Externa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1.gif"/></Relationships>
</file>

<file path=ppt/slides/_rels/slide3.xml.rels><?xml version="1.0" encoding="UTF-8" standalone="yes"?>
<Relationships xmlns="http://schemas.openxmlformats.org/package/2006/relationships"><Relationship Id="rId3" Type="http://schemas.openxmlformats.org/officeDocument/2006/relationships/hyperlink" Target="https://results.org/wp-content/uploads/Spring-2024-AO-Workshop-Descriptions.pdf"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results.org/volunteers/action-center/action-alerts?vvsrc=%2fcampaigns%2f63557%2frespond" TargetMode="External"/><Relationship Id="rId4" Type="http://schemas.openxmlformats.org/officeDocument/2006/relationships/hyperlink" Target="https://docs.google.com/document/d/15W4SuTvf1GpQnSZUD7waQO6Y-LGr4huk9qkfZ_-fK7s/edit?usp=shari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results.org/volunteers/action-center/action-alerts?vvsrc=%2fcampaigns%2f59439%2frespond"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results.org/volunteers/action-center/action-alerts?vvsrc=%2fcampaigns%2f60670%2frespond" TargetMode="External"/><Relationship Id="rId5" Type="http://schemas.openxmlformats.org/officeDocument/2006/relationships/hyperlink" Target="https://results.org/volunteers/action-center/action-alerts?vvsrc=%2fcampaigns%2f87023%2frespond" TargetMode="External"/><Relationship Id="rId4" Type="http://schemas.openxmlformats.org/officeDocument/2006/relationships/hyperlink" Target="https://results.org/volunteers/action-center/action-alerts?vvsrc=%2fcampaigns%2f63557%2frespond"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8" Type="http://schemas.openxmlformats.org/officeDocument/2006/relationships/hyperlink" Target="https://docs.google.com/document/d/1b5kNFpMo0Q8uTrKLzZQ2Ptx2exzLgTES/edit" TargetMode="External"/><Relationship Id="rId3" Type="http://schemas.openxmlformats.org/officeDocument/2006/relationships/hyperlink" Target="https://docs.google.com/spreadsheets/d/1QF2HKawtGx1kYYfYwGibPpKKnFs0jmX5-RxcpWyEpsk/edit#gid=2081581321" TargetMode="External"/><Relationship Id="rId7" Type="http://schemas.openxmlformats.org/officeDocument/2006/relationships/hyperlink" Target="mailto:Max.Price@mail.house.gov" TargetMode="External"/><Relationship Id="rId2" Type="http://schemas.openxmlformats.org/officeDocument/2006/relationships/notesSlide" Target="../notesSlides/notesSlide27.xml"/><Relationship Id="rId1" Type="http://schemas.openxmlformats.org/officeDocument/2006/relationships/slideLayout" Target="../slideLayouts/slideLayout38.xml"/><Relationship Id="rId6" Type="http://schemas.openxmlformats.org/officeDocument/2006/relationships/hyperlink" Target="mailto:FirstName.LastName@mail.house.gov" TargetMode="External"/><Relationship Id="rId5" Type="http://schemas.openxmlformats.org/officeDocument/2006/relationships/hyperlink" Target="mailto:FirstName_LastName@SenatorsLastName.Senate.Gov" TargetMode="External"/><Relationship Id="rId4" Type="http://schemas.openxmlformats.org/officeDocument/2006/relationships/hyperlink" Target="https://results.org/volunteers/legislator-lookup" TargetMode="External"/><Relationship Id="rId9"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https/www.cdc.gov/tb/statistics/default.htm" TargetMode="External"/><Relationship Id="rId4" Type="http://schemas.openxmlformats.org/officeDocument/2006/relationships/hyperlink" Target="http://--https/www.cdc.gov/tb/default.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ng.senate.gov/newsroom/press-releases/young-praises-senate-passage-of-end-tuberculosis-now-ac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g14388b835e1_0_0"/>
          <p:cNvSpPr txBox="1"/>
          <p:nvPr/>
        </p:nvSpPr>
        <p:spPr>
          <a:xfrm>
            <a:off x="-75" y="3445750"/>
            <a:ext cx="9144000" cy="1277232"/>
          </a:xfrm>
          <a:prstGeom prst="rect">
            <a:avLst/>
          </a:prstGeom>
          <a:noFill/>
          <a:ln>
            <a:noFill/>
          </a:ln>
        </p:spPr>
        <p:txBody>
          <a:bodyPr spcFirstLastPara="1" wrap="square" lIns="91425" tIns="45700" rIns="91425" bIns="45700" anchor="t" anchorCtr="0">
            <a:spAutoFit/>
          </a:bodyPr>
          <a:lstStyle/>
          <a:p>
            <a:pPr algn="ctr">
              <a:buSzPts val="2400"/>
            </a:pPr>
            <a:r>
              <a:rPr lang="en-US" sz="2900" b="1" dirty="0">
                <a:solidFill>
                  <a:schemeClr val="dk1"/>
                </a:solidFill>
                <a:latin typeface="Open Sans"/>
                <a:ea typeface="Open Sans"/>
                <a:cs typeface="Open Sans"/>
                <a:sym typeface="Open Sans"/>
              </a:rPr>
              <a:t>Monthly Webinar</a:t>
            </a:r>
            <a:br>
              <a:rPr lang="en-US" sz="2900" b="1" i="0" u="none" strike="noStrike" cap="none" dirty="0">
                <a:solidFill>
                  <a:schemeClr val="dk1"/>
                </a:solidFill>
                <a:latin typeface="Open Sans"/>
                <a:ea typeface="Open Sans"/>
                <a:cs typeface="Open Sans"/>
                <a:sym typeface="Open Sans"/>
              </a:rPr>
            </a:br>
            <a:br>
              <a:rPr lang="en-US" sz="2400" b="1" i="0" u="none" strike="noStrike" cap="none" dirty="0">
                <a:solidFill>
                  <a:schemeClr val="dk1"/>
                </a:solidFill>
                <a:latin typeface="Open Sans"/>
                <a:ea typeface="Open Sans"/>
                <a:cs typeface="Open Sans"/>
                <a:sym typeface="Open Sans"/>
              </a:rPr>
            </a:br>
            <a:r>
              <a:rPr lang="en-US" sz="2400" b="1" i="0" u="none" strike="noStrike" cap="none" dirty="0">
                <a:solidFill>
                  <a:schemeClr val="dk1"/>
                </a:solidFill>
                <a:latin typeface="Open Sans"/>
                <a:ea typeface="Open Sans"/>
                <a:cs typeface="Open Sans"/>
                <a:sym typeface="Open Sans"/>
              </a:rPr>
              <a:t>October 10</a:t>
            </a:r>
            <a:r>
              <a:rPr lang="en-US" sz="2400" b="1" dirty="0">
                <a:solidFill>
                  <a:schemeClr val="dk1"/>
                </a:solidFill>
                <a:latin typeface="Open Sans"/>
                <a:ea typeface="Open Sans"/>
                <a:cs typeface="Open Sans"/>
                <a:sym typeface="Open Sans"/>
              </a:rPr>
              <a:t>, </a:t>
            </a:r>
            <a:r>
              <a:rPr lang="en-US" sz="2400" b="1" i="0" u="none" strike="noStrike" cap="none" dirty="0">
                <a:solidFill>
                  <a:schemeClr val="dk1"/>
                </a:solidFill>
                <a:latin typeface="Open Sans"/>
                <a:ea typeface="Open Sans"/>
                <a:cs typeface="Open Sans"/>
                <a:sym typeface="Open Sans"/>
              </a:rPr>
              <a:t>2024</a:t>
            </a:r>
            <a:endParaRPr lang="en-US" sz="2400" b="1" i="0" u="none" strike="noStrike" cap="none" dirty="0">
              <a:solidFill>
                <a:schemeClr val="dk1"/>
              </a:solidFill>
              <a:latin typeface="Open Sans"/>
              <a:ea typeface="Open Sans"/>
              <a:cs typeface="Open Sans"/>
            </a:endParaRPr>
          </a:p>
        </p:txBody>
      </p:sp>
      <p:pic>
        <p:nvPicPr>
          <p:cNvPr id="247" name="Google Shape;247;g14388b835e1_0_0" descr="Logo&#10;&#10;Description automatically generated"/>
          <p:cNvPicPr preferRelativeResize="0"/>
          <p:nvPr/>
        </p:nvPicPr>
        <p:blipFill rotWithShape="1">
          <a:blip r:embed="rId3">
            <a:alphaModFix/>
          </a:blip>
          <a:srcRect/>
          <a:stretch/>
        </p:blipFill>
        <p:spPr>
          <a:xfrm>
            <a:off x="3097160" y="654556"/>
            <a:ext cx="3226450" cy="2571558"/>
          </a:xfrm>
          <a:prstGeom prst="rect">
            <a:avLst/>
          </a:prstGeom>
          <a:noFill/>
          <a:ln>
            <a:noFill/>
          </a:ln>
        </p:spPr>
      </p:pic>
      <p:pic>
        <p:nvPicPr>
          <p:cNvPr id="248" name="Google Shape;248;g14388b835e1_0_0" descr="Text, application&#10;&#10;Description automatically generated"/>
          <p:cNvPicPr preferRelativeResize="0"/>
          <p:nvPr/>
        </p:nvPicPr>
        <p:blipFill rotWithShape="1">
          <a:blip r:embed="rId4">
            <a:alphaModFix/>
          </a:blip>
          <a:srcRect/>
          <a:stretch/>
        </p:blipFill>
        <p:spPr>
          <a:xfrm>
            <a:off x="2664655" y="434920"/>
            <a:ext cx="3814690" cy="2783541"/>
          </a:xfrm>
          <a:prstGeom prst="rect">
            <a:avLst/>
          </a:prstGeom>
          <a:noFill/>
          <a:ln>
            <a:noFill/>
          </a:ln>
        </p:spPr>
      </p:pic>
      <p:sp>
        <p:nvSpPr>
          <p:cNvPr id="249" name="Google Shape;249;g14388b835e1_0_0"/>
          <p:cNvSpPr txBox="1">
            <a:spLocks noGrp="1"/>
          </p:cNvSpPr>
          <p:nvPr>
            <p:ph type="sldNum" idx="12"/>
          </p:nvPr>
        </p:nvSpPr>
        <p:spPr>
          <a:xfrm>
            <a:off x="6553200" y="4767263"/>
            <a:ext cx="2133600" cy="2739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
        <p:nvSpPr>
          <p:cNvPr id="250" name="Google Shape;250;g14388b835e1_0_0"/>
          <p:cNvSpPr/>
          <p:nvPr/>
        </p:nvSpPr>
        <p:spPr>
          <a:xfrm>
            <a:off x="6553200" y="181435"/>
            <a:ext cx="2391000" cy="1758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1cdbaf79bb4_1_184"/>
          <p:cNvSpPr txBox="1">
            <a:spLocks noGrp="1"/>
          </p:cNvSpPr>
          <p:nvPr>
            <p:ph type="title"/>
          </p:nvPr>
        </p:nvSpPr>
        <p:spPr>
          <a:xfrm>
            <a:off x="540327" y="198750"/>
            <a:ext cx="7401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sz="2850" b="1" u="sng">
                <a:solidFill>
                  <a:schemeClr val="hlink"/>
                </a:solidFill>
                <a:latin typeface="Open Sans"/>
                <a:ea typeface="Open Sans"/>
                <a:cs typeface="Open Sans"/>
                <a:sym typeface="Open Sans"/>
                <a:hlinkClick r:id="rId3"/>
              </a:rPr>
              <a:t>UN High-Level Meeting on TB</a:t>
            </a:r>
            <a:endParaRPr sz="2850" b="1">
              <a:latin typeface="Open Sans"/>
              <a:ea typeface="Open Sans"/>
              <a:cs typeface="Open Sans"/>
              <a:sym typeface="Open Sans"/>
            </a:endParaRPr>
          </a:p>
        </p:txBody>
      </p:sp>
      <p:sp>
        <p:nvSpPr>
          <p:cNvPr id="423" name="Google Shape;423;g1cdbaf79bb4_1_184"/>
          <p:cNvSpPr txBox="1">
            <a:spLocks noGrp="1"/>
          </p:cNvSpPr>
          <p:nvPr>
            <p:ph type="body" idx="1"/>
          </p:nvPr>
        </p:nvSpPr>
        <p:spPr>
          <a:xfrm>
            <a:off x="347400" y="4373151"/>
            <a:ext cx="8229600" cy="33945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360"/>
              </a:spcBef>
              <a:spcAft>
                <a:spcPts val="0"/>
              </a:spcAft>
              <a:buSzPts val="1800"/>
              <a:buNone/>
            </a:pPr>
            <a:r>
              <a:rPr lang="en-US" b="1">
                <a:latin typeface="Open Sans"/>
                <a:ea typeface="Open Sans"/>
                <a:cs typeface="Open Sans"/>
                <a:sym typeface="Open Sans"/>
              </a:rPr>
              <a:t>September 22, 2023</a:t>
            </a:r>
            <a:endParaRPr b="1">
              <a:latin typeface="Open Sans"/>
              <a:ea typeface="Open Sans"/>
              <a:cs typeface="Open Sans"/>
              <a:sym typeface="Open Sans"/>
            </a:endParaRPr>
          </a:p>
        </p:txBody>
      </p:sp>
      <p:pic>
        <p:nvPicPr>
          <p:cNvPr id="424" name="Google Shape;424;g1cdbaf79bb4_1_184" descr="Text, application&#10;&#10;Description automatically generated"/>
          <p:cNvPicPr preferRelativeResize="0"/>
          <p:nvPr/>
        </p:nvPicPr>
        <p:blipFill rotWithShape="1">
          <a:blip r:embed="rId4">
            <a:alphaModFix/>
          </a:blip>
          <a:srcRect/>
          <a:stretch/>
        </p:blipFill>
        <p:spPr>
          <a:xfrm>
            <a:off x="7600568" y="76200"/>
            <a:ext cx="1510907" cy="1102501"/>
          </a:xfrm>
          <a:prstGeom prst="rect">
            <a:avLst/>
          </a:prstGeom>
          <a:noFill/>
          <a:ln>
            <a:noFill/>
          </a:ln>
        </p:spPr>
      </p:pic>
      <p:pic>
        <p:nvPicPr>
          <p:cNvPr id="425" name="Google Shape;425;g1cdbaf79bb4_1_184"/>
          <p:cNvPicPr preferRelativeResize="0"/>
          <p:nvPr/>
        </p:nvPicPr>
        <p:blipFill rotWithShape="1">
          <a:blip r:embed="rId5">
            <a:alphaModFix/>
          </a:blip>
          <a:srcRect/>
          <a:stretch/>
        </p:blipFill>
        <p:spPr>
          <a:xfrm>
            <a:off x="0" y="1239772"/>
            <a:ext cx="9144000" cy="2932678"/>
          </a:xfrm>
          <a:prstGeom prst="rect">
            <a:avLst/>
          </a:prstGeom>
          <a:noFill/>
          <a:ln>
            <a:noFill/>
          </a:ln>
        </p:spPr>
      </p:pic>
    </p:spTree>
    <p:extLst>
      <p:ext uri="{BB962C8B-B14F-4D97-AF65-F5344CB8AC3E}">
        <p14:creationId xmlns:p14="http://schemas.microsoft.com/office/powerpoint/2010/main" val="676710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1cdbaf79bb4_1_184"/>
          <p:cNvSpPr txBox="1">
            <a:spLocks noGrp="1"/>
          </p:cNvSpPr>
          <p:nvPr>
            <p:ph type="title"/>
          </p:nvPr>
        </p:nvSpPr>
        <p:spPr>
          <a:xfrm>
            <a:off x="473825" y="198750"/>
            <a:ext cx="7401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sz="3200" b="1" dirty="0">
                <a:latin typeface="Open Sans" panose="020B0606030504020204" pitchFamily="34" charset="0"/>
                <a:ea typeface="Open Sans" panose="020B0606030504020204" pitchFamily="34" charset="0"/>
                <a:cs typeface="Open Sans" panose="020B0606030504020204" pitchFamily="34" charset="0"/>
              </a:rPr>
              <a:t>Dear Colleague Letters on TB</a:t>
            </a:r>
            <a:endParaRPr sz="3200" b="1" dirty="0">
              <a:solidFill>
                <a:schemeClr val="tx1"/>
              </a:solidFill>
              <a:latin typeface="Open Sans"/>
              <a:ea typeface="Open Sans"/>
              <a:cs typeface="Open Sans"/>
              <a:sym typeface="Open Sans"/>
            </a:endParaRPr>
          </a:p>
        </p:txBody>
      </p:sp>
      <p:pic>
        <p:nvPicPr>
          <p:cNvPr id="424" name="Google Shape;424;g1cdbaf79bb4_1_184"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3" name="Text Placeholder 2">
            <a:extLst>
              <a:ext uri="{FF2B5EF4-FFF2-40B4-BE49-F238E27FC236}">
                <a16:creationId xmlns:a16="http://schemas.microsoft.com/office/drawing/2014/main" id="{3FBA95FD-887E-76FD-81E6-E69B190E0AE5}"/>
              </a:ext>
            </a:extLst>
          </p:cNvPr>
          <p:cNvSpPr>
            <a:spLocks noGrp="1"/>
          </p:cNvSpPr>
          <p:nvPr>
            <p:ph type="body" idx="1"/>
          </p:nvPr>
        </p:nvSpPr>
        <p:spPr>
          <a:xfrm>
            <a:off x="0" y="1056150"/>
            <a:ext cx="9003409" cy="4049777"/>
          </a:xfrm>
        </p:spPr>
        <p:txBody>
          <a:bodyPr>
            <a:normAutofit fontScale="70000" lnSpcReduction="20000"/>
          </a:bodyPr>
          <a:lstStyle/>
          <a:p>
            <a:pPr>
              <a:buFont typeface="Arial" panose="020B0604020202020204" pitchFamily="34" charset="0"/>
              <a:buChar char="•"/>
            </a:pPr>
            <a:r>
              <a:rPr lang="en-US" sz="3400" dirty="0">
                <a:latin typeface="Open Sans" panose="020B0606030504020204" pitchFamily="34" charset="0"/>
                <a:ea typeface="Open Sans" panose="020B0606030504020204" pitchFamily="34" charset="0"/>
                <a:cs typeface="Open Sans" panose="020B0606030504020204" pitchFamily="34" charset="0"/>
              </a:rPr>
              <a:t>Prioritizing the following five priorities:</a:t>
            </a:r>
          </a:p>
          <a:p>
            <a:pPr marL="1085850" lvl="1" indent="-514350">
              <a:buFont typeface="+mj-lt"/>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a measurable goal to reach everyone sick with TB with quality testing and treatment;</a:t>
            </a:r>
          </a:p>
          <a:p>
            <a:pPr marL="1085850" lvl="1" indent="-514350">
              <a:buFont typeface="+mj-lt"/>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specific, bold new financial commitments to close the global funding gap; </a:t>
            </a:r>
          </a:p>
          <a:p>
            <a:pPr marL="1085850" lvl="1" indent="-514350">
              <a:buFont typeface="+mj-lt"/>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priority for a human rights and a person-centered approach to the pandemic; </a:t>
            </a:r>
          </a:p>
          <a:p>
            <a:pPr marL="1085850" lvl="1" indent="-514350">
              <a:buFont typeface="+mj-lt"/>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faster development and broad access to new tools, including diagnostics, treatments, and vaccines; and </a:t>
            </a:r>
          </a:p>
          <a:p>
            <a:pPr marL="1085850" lvl="1" indent="-514350">
              <a:buFont typeface="+mj-lt"/>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commitment to ongoing high-level accountability against the declaration’s</a:t>
            </a:r>
          </a:p>
          <a:p>
            <a:pPr marL="571500" lvl="1" indent="0">
              <a:buNone/>
            </a:pPr>
            <a:br>
              <a:rPr lang="en-US" sz="2200" dirty="0">
                <a:latin typeface="Open Sans" panose="020B0606030504020204" pitchFamily="34" charset="0"/>
                <a:ea typeface="Open Sans" panose="020B0606030504020204" pitchFamily="34" charset="0"/>
                <a:cs typeface="Open Sans" panose="020B0606030504020204" pitchFamily="34" charset="0"/>
              </a:rPr>
            </a:br>
            <a:br>
              <a:rPr lang="en-US" dirty="0">
                <a:latin typeface="Open Sans" panose="020B0606030504020204" pitchFamily="34" charset="0"/>
                <a:ea typeface="Open Sans" panose="020B0606030504020204" pitchFamily="34" charset="0"/>
                <a:cs typeface="Open Sans" panose="020B0606030504020204" pitchFamily="34" charset="0"/>
              </a:rPr>
            </a:b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52363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F7FDD-CA55-06C3-9B95-C79A10D85812}"/>
              </a:ext>
            </a:extLst>
          </p:cNvPr>
          <p:cNvSpPr>
            <a:spLocks noGrp="1"/>
          </p:cNvSpPr>
          <p:nvPr>
            <p:ph type="ctrTitle"/>
          </p:nvPr>
        </p:nvSpPr>
        <p:spPr>
          <a:xfrm>
            <a:off x="299071" y="0"/>
            <a:ext cx="7772400" cy="1102519"/>
          </a:xfrm>
        </p:spPr>
        <p:txBody>
          <a:bodyPr>
            <a:norm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Dear Colleague Letters on TB</a:t>
            </a:r>
          </a:p>
        </p:txBody>
      </p:sp>
      <p:sp>
        <p:nvSpPr>
          <p:cNvPr id="3" name="Subtitle 2">
            <a:extLst>
              <a:ext uri="{FF2B5EF4-FFF2-40B4-BE49-F238E27FC236}">
                <a16:creationId xmlns:a16="http://schemas.microsoft.com/office/drawing/2014/main" id="{4215F0EF-0DD1-DAFA-CB07-3C0924E88736}"/>
              </a:ext>
            </a:extLst>
          </p:cNvPr>
          <p:cNvSpPr>
            <a:spLocks noGrp="1"/>
          </p:cNvSpPr>
          <p:nvPr>
            <p:ph type="subTitle" idx="1"/>
          </p:nvPr>
        </p:nvSpPr>
        <p:spPr>
          <a:xfrm>
            <a:off x="162093" y="1157304"/>
            <a:ext cx="8362613" cy="3724276"/>
          </a:xfrm>
        </p:spPr>
        <p:txBody>
          <a:bodyPr>
            <a:normAutofit/>
          </a:bodyPr>
          <a:lstStyle/>
          <a:p>
            <a:pPr marL="482600" indent="-457200" algn="l">
              <a:buClrTx/>
              <a:buFont typeface="Arial" panose="020B0604020202020204" pitchFamily="34" charset="0"/>
              <a:buChar char="•"/>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2"/>
              </a:rPr>
              <a:t>Senate TB Dear Colleague Letter</a:t>
            </a: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 closed with 34 Senators (just over 1/3 of the Senate)</a:t>
            </a:r>
            <a:b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b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482600" indent="-457200" algn="l">
              <a:buClrTx/>
              <a:buFont typeface="Arial" panose="020B0604020202020204" pitchFamily="34" charset="0"/>
              <a:buChar char="•"/>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House TB Dear Colleague Letter </a:t>
            </a: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closed with 108 members signing on. </a:t>
            </a:r>
            <a:b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b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482600" indent="-457200" algn="l">
              <a:buClrTx/>
              <a:buFont typeface="Arial" panose="020B0604020202020204" pitchFamily="34" charset="0"/>
              <a:buChar char="•"/>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Continued follow up actions on these letters</a:t>
            </a:r>
          </a:p>
          <a:p>
            <a:pPr marL="482600" indent="-457200" algn="l">
              <a:buClrTx/>
              <a:buFont typeface="Arial" panose="020B0604020202020204" pitchFamily="34" charset="0"/>
              <a:buChar char="•"/>
            </a:pP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Google Shape;424;g1cdbaf79bb4_1_184" descr="Text, application&#10;&#10;Description automatically generated">
            <a:extLst>
              <a:ext uri="{FF2B5EF4-FFF2-40B4-BE49-F238E27FC236}">
                <a16:creationId xmlns:a16="http://schemas.microsoft.com/office/drawing/2014/main" id="{C742576A-17CB-7DEE-19F5-EA080D1B92AA}"/>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565481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4388b835e1_0_23"/>
          <p:cNvSpPr txBox="1">
            <a:spLocks noGrp="1"/>
          </p:cNvSpPr>
          <p:nvPr>
            <p:ph type="subTitle" idx="1"/>
          </p:nvPr>
        </p:nvSpPr>
        <p:spPr>
          <a:xfrm>
            <a:off x="373346" y="76200"/>
            <a:ext cx="75064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sz="2800" b="1" dirty="0">
                <a:solidFill>
                  <a:schemeClr val="dk1"/>
                </a:solidFill>
                <a:latin typeface="Open Sans"/>
                <a:ea typeface="Open Sans"/>
                <a:cs typeface="Open Sans"/>
                <a:sym typeface="Open Sans"/>
              </a:rPr>
              <a:t>More progress on End TB Now Act </a:t>
            </a:r>
            <a:br>
              <a:rPr lang="en-US" sz="2800" b="1" dirty="0">
                <a:solidFill>
                  <a:schemeClr val="dk1"/>
                </a:solidFill>
                <a:latin typeface="Open Sans"/>
                <a:ea typeface="Open Sans"/>
                <a:cs typeface="Open Sans"/>
                <a:sym typeface="Open Sans"/>
              </a:rPr>
            </a:br>
            <a:r>
              <a:rPr lang="en-US" sz="2800" b="1" dirty="0">
                <a:solidFill>
                  <a:schemeClr val="dk1"/>
                </a:solidFill>
                <a:latin typeface="Open Sans"/>
                <a:ea typeface="Open Sans"/>
                <a:cs typeface="Open Sans"/>
                <a:sym typeface="Open Sans"/>
              </a:rPr>
              <a:t>(S. 288/ H.R. 1776)</a:t>
            </a:r>
            <a:endParaRPr sz="2800" b="1" dirty="0">
              <a:solidFill>
                <a:schemeClr val="dk1"/>
              </a:solidFill>
              <a:latin typeface="Open Sans"/>
              <a:ea typeface="Open Sans"/>
              <a:cs typeface="Open Sans"/>
              <a:sym typeface="Open Sans"/>
            </a:endParaRPr>
          </a:p>
        </p:txBody>
      </p:sp>
      <p:sp>
        <p:nvSpPr>
          <p:cNvPr id="265" name="Google Shape;265;g14388b835e1_0_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
        <p:nvSpPr>
          <p:cNvPr id="266" name="Google Shape;266;g14388b835e1_0_23"/>
          <p:cNvSpPr txBox="1"/>
          <p:nvPr/>
        </p:nvSpPr>
        <p:spPr>
          <a:xfrm>
            <a:off x="130921" y="1196663"/>
            <a:ext cx="8225100" cy="3570600"/>
          </a:xfrm>
          <a:prstGeom prst="rect">
            <a:avLst/>
          </a:prstGeom>
          <a:noFill/>
          <a:ln>
            <a:noFill/>
          </a:ln>
        </p:spPr>
        <p:txBody>
          <a:bodyPr spcFirstLastPara="1" wrap="square" lIns="91425" tIns="45700" rIns="91425" bIns="45700" anchor="t" anchorCtr="0">
            <a:normAutofit fontScale="25000" lnSpcReduction="20000"/>
          </a:bodyPr>
          <a:lstStyle/>
          <a:p>
            <a:pPr marL="482600" indent="-411480">
              <a:spcBef>
                <a:spcPts val="640"/>
              </a:spcBef>
              <a:buClr>
                <a:schemeClr val="dk1"/>
              </a:buClr>
              <a:buSzPct val="100000"/>
              <a:buFont typeface="Arial"/>
              <a:buChar char="•"/>
            </a:pPr>
            <a:r>
              <a:rPr lang="en-US" sz="9900" dirty="0">
                <a:solidFill>
                  <a:schemeClr val="dk1"/>
                </a:solidFill>
                <a:latin typeface="Open Sans"/>
                <a:ea typeface="Open Sans"/>
                <a:cs typeface="Open Sans"/>
                <a:sym typeface="Open Sans"/>
              </a:rPr>
              <a:t>Passed House Foreign Affairs Committee &amp; Senate Foreign Relations Committee!</a:t>
            </a:r>
            <a:endParaRPr lang="en-US" sz="9907" dirty="0">
              <a:solidFill>
                <a:schemeClr val="dk1"/>
              </a:solidFill>
              <a:latin typeface="Open Sans"/>
              <a:ea typeface="Open Sans"/>
              <a:cs typeface="Open Sans"/>
              <a:sym typeface="Open Sans"/>
            </a:endParaRPr>
          </a:p>
          <a:p>
            <a:pPr marL="482600" indent="-411480">
              <a:spcBef>
                <a:spcPts val="640"/>
              </a:spcBef>
              <a:buClr>
                <a:schemeClr val="dk1"/>
              </a:buClr>
              <a:buSzPct val="100000"/>
              <a:buFont typeface="Arial"/>
              <a:buChar char="•"/>
            </a:pPr>
            <a:endParaRPr lang="en-US" sz="9900" dirty="0">
              <a:solidFill>
                <a:schemeClr val="dk1"/>
              </a:solidFill>
              <a:latin typeface="Open Sans"/>
              <a:ea typeface="Open Sans"/>
              <a:cs typeface="Open Sans"/>
            </a:endParaRPr>
          </a:p>
          <a:p>
            <a:pPr marL="482600" indent="-411480">
              <a:spcBef>
                <a:spcPts val="640"/>
              </a:spcBef>
              <a:buClr>
                <a:schemeClr val="dk1"/>
              </a:buClr>
              <a:buSzPct val="100000"/>
              <a:buFont typeface="Arial"/>
              <a:buChar char="•"/>
            </a:pPr>
            <a:r>
              <a:rPr lang="en-US" sz="9900" dirty="0">
                <a:latin typeface="Open Sans"/>
                <a:ea typeface="Open Sans"/>
                <a:cs typeface="Open Sans"/>
              </a:rPr>
              <a:t>More co-sponsors = more support to move bill to floor for a vote in both chambers</a:t>
            </a:r>
            <a:br>
              <a:rPr lang="en-US" sz="9900" dirty="0">
                <a:latin typeface="Open Sans"/>
                <a:ea typeface="Open Sans"/>
                <a:cs typeface="Open Sans"/>
              </a:rPr>
            </a:br>
            <a:endParaRPr lang="en-US" sz="9900" dirty="0">
              <a:latin typeface="Open Sans"/>
              <a:ea typeface="Open Sans"/>
              <a:cs typeface="Open Sans"/>
            </a:endParaRPr>
          </a:p>
          <a:p>
            <a:pPr marL="482600" indent="-411480">
              <a:spcBef>
                <a:spcPts val="640"/>
              </a:spcBef>
              <a:buClr>
                <a:schemeClr val="dk1"/>
              </a:buClr>
              <a:buSzPct val="100000"/>
              <a:buFont typeface="Arial"/>
              <a:buChar char="•"/>
            </a:pPr>
            <a:r>
              <a:rPr lang="en-US" sz="9900" dirty="0">
                <a:solidFill>
                  <a:schemeClr val="dk1"/>
                </a:solidFill>
                <a:latin typeface="Open Sans"/>
                <a:ea typeface="Open Sans"/>
                <a:cs typeface="Open Sans"/>
                <a:sym typeface="Open Sans"/>
              </a:rPr>
              <a:t>Current co-sponsors: </a:t>
            </a:r>
            <a:r>
              <a:rPr lang="en-US" sz="9900" dirty="0">
                <a:solidFill>
                  <a:schemeClr val="dk1"/>
                </a:solidFill>
                <a:latin typeface="Open Sans"/>
                <a:ea typeface="Open Sans"/>
                <a:cs typeface="Open Sans"/>
                <a:sym typeface="Open Sans"/>
                <a:hlinkClick r:id="rId3"/>
              </a:rPr>
              <a:t>congressional scorecard</a:t>
            </a:r>
            <a:endParaRPr lang="en-US" sz="9900" dirty="0">
              <a:solidFill>
                <a:schemeClr val="dk1"/>
              </a:solidFill>
              <a:latin typeface="Open Sans"/>
              <a:ea typeface="Open Sans"/>
              <a:cs typeface="Open Sans"/>
              <a:sym typeface="Open Sans"/>
            </a:endParaRPr>
          </a:p>
          <a:p>
            <a:pPr marL="482600" indent="-411480">
              <a:spcBef>
                <a:spcPts val="640"/>
              </a:spcBef>
              <a:buClr>
                <a:schemeClr val="dk1"/>
              </a:buClr>
              <a:buSzPct val="100000"/>
              <a:buFont typeface="Arial"/>
              <a:buChar char="•"/>
            </a:pPr>
            <a:endParaRPr lang="en-US" sz="9900" dirty="0">
              <a:solidFill>
                <a:schemeClr val="dk1"/>
              </a:solidFill>
              <a:latin typeface="Open Sans"/>
              <a:ea typeface="Open Sans"/>
              <a:cs typeface="Open Sans"/>
              <a:sym typeface="Open Sans"/>
            </a:endParaRPr>
          </a:p>
          <a:p>
            <a:pPr marL="482600" indent="-411480">
              <a:spcBef>
                <a:spcPts val="640"/>
              </a:spcBef>
              <a:buClr>
                <a:schemeClr val="dk1"/>
              </a:buClr>
              <a:buSzPct val="100000"/>
              <a:buFont typeface="Arial"/>
              <a:buChar char="•"/>
            </a:pPr>
            <a:r>
              <a:rPr lang="en-US" sz="9900" b="1" dirty="0">
                <a:solidFill>
                  <a:schemeClr val="dk1"/>
                </a:solidFill>
                <a:latin typeface="Open Sans"/>
                <a:ea typeface="Open Sans"/>
                <a:cs typeface="Open Sans"/>
                <a:sym typeface="Open Sans"/>
              </a:rPr>
              <a:t>Action: Reach out to your Rep. in the House, ask to bring H.R. 1776 to a floor vote before end of 118</a:t>
            </a:r>
            <a:r>
              <a:rPr lang="en-US" sz="9900" b="1" baseline="30000" dirty="0">
                <a:solidFill>
                  <a:schemeClr val="dk1"/>
                </a:solidFill>
                <a:latin typeface="Open Sans"/>
                <a:ea typeface="Open Sans"/>
                <a:cs typeface="Open Sans"/>
                <a:sym typeface="Open Sans"/>
              </a:rPr>
              <a:t>th</a:t>
            </a:r>
            <a:r>
              <a:rPr lang="en-US" sz="9900" b="1" dirty="0">
                <a:solidFill>
                  <a:schemeClr val="dk1"/>
                </a:solidFill>
                <a:latin typeface="Open Sans"/>
                <a:ea typeface="Open Sans"/>
                <a:cs typeface="Open Sans"/>
                <a:sym typeface="Open Sans"/>
              </a:rPr>
              <a:t> Congress (December!).</a:t>
            </a:r>
            <a:br>
              <a:rPr lang="en-US" sz="9900" dirty="0">
                <a:latin typeface="Open Sans"/>
                <a:ea typeface="Open Sans"/>
                <a:cs typeface="Open Sans"/>
              </a:rPr>
            </a:br>
            <a:endParaRPr lang="en-US" sz="9900" dirty="0">
              <a:latin typeface="Open Sans"/>
              <a:ea typeface="Open Sans"/>
              <a:cs typeface="Open Sans"/>
            </a:endParaRPr>
          </a:p>
          <a:p>
            <a:pPr marL="71120">
              <a:spcBef>
                <a:spcPts val="640"/>
              </a:spcBef>
              <a:buClr>
                <a:schemeClr val="dk1"/>
              </a:buClr>
              <a:buSzPct val="100000"/>
            </a:pPr>
            <a:endParaRPr lang="en-US" sz="9900" dirty="0">
              <a:latin typeface="Open Sans"/>
              <a:ea typeface="Open Sans"/>
              <a:cs typeface="Open Sans"/>
            </a:endParaRPr>
          </a:p>
          <a:p>
            <a:pPr marL="71120">
              <a:spcBef>
                <a:spcPts val="640"/>
              </a:spcBef>
              <a:buClr>
                <a:schemeClr val="dk1"/>
              </a:buClr>
              <a:buSzPct val="100000"/>
            </a:pPr>
            <a:br>
              <a:rPr lang="en-US" sz="9907" b="0" i="0" u="none" strike="noStrike" cap="none" dirty="0">
                <a:solidFill>
                  <a:schemeClr val="dk1"/>
                </a:solidFill>
                <a:latin typeface="Open Sans"/>
                <a:ea typeface="Open Sans"/>
                <a:cs typeface="Open Sans"/>
                <a:sym typeface="Open Sans"/>
              </a:rPr>
            </a:br>
            <a:endParaRPr lang="en-US" sz="9907" b="0" i="0" u="none" strike="noStrike" cap="none" dirty="0">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9907"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9907"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819385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72EE1B-D4F9-5AC9-4A79-32D2E8F9A098}"/>
              </a:ext>
            </a:extLst>
          </p:cNvPr>
          <p:cNvSpPr>
            <a:spLocks noGrp="1"/>
          </p:cNvSpPr>
          <p:nvPr>
            <p:ph type="title"/>
          </p:nvPr>
        </p:nvSpPr>
        <p:spPr>
          <a:xfrm>
            <a:off x="609574" y="215400"/>
            <a:ext cx="7036421" cy="857250"/>
          </a:xfrm>
        </p:spPr>
        <p:txBody>
          <a:bodyPr>
            <a:normAutofit/>
          </a:bodyPr>
          <a:lstStyle/>
          <a:p>
            <a:pPr algn="l"/>
            <a:r>
              <a:rPr lang="en-US" sz="3600" b="1" dirty="0">
                <a:latin typeface="Open Sans"/>
              </a:rPr>
              <a:t>Actions on TB Right Now</a:t>
            </a:r>
            <a:endParaRPr lang="en-US" dirty="0"/>
          </a:p>
        </p:txBody>
      </p:sp>
      <p:sp>
        <p:nvSpPr>
          <p:cNvPr id="5" name="Text Placeholder 3">
            <a:extLst>
              <a:ext uri="{FF2B5EF4-FFF2-40B4-BE49-F238E27FC236}">
                <a16:creationId xmlns:a16="http://schemas.microsoft.com/office/drawing/2014/main" id="{0C2FB15C-164B-3048-A447-FE3EC827DE65}"/>
              </a:ext>
            </a:extLst>
          </p:cNvPr>
          <p:cNvSpPr>
            <a:spLocks noGrp="1"/>
          </p:cNvSpPr>
          <p:nvPr>
            <p:ph type="body" idx="1"/>
          </p:nvPr>
        </p:nvSpPr>
        <p:spPr>
          <a:xfrm>
            <a:off x="452872" y="1227062"/>
            <a:ext cx="8084054" cy="3602666"/>
          </a:xfrm>
        </p:spPr>
        <p:txBody>
          <a:bodyPr vert="horz" lIns="91440" tIns="45720" rIns="91440" bIns="45720" rtlCol="0" anchor="t">
            <a:normAutofit fontScale="85000" lnSpcReduction="20000"/>
          </a:bodyPr>
          <a:lstStyle/>
          <a:p>
            <a:pPr marL="0" indent="0">
              <a:lnSpc>
                <a:spcPct val="134000"/>
              </a:lnSpc>
              <a:spcBef>
                <a:spcPts val="0"/>
              </a:spcBef>
              <a:spcAft>
                <a:spcPts val="1200"/>
              </a:spcAft>
              <a:buNone/>
            </a:pPr>
            <a:r>
              <a:rPr lang="en-US" sz="2600" b="1" kern="0" dirty="0">
                <a:latin typeface="Open Sans" panose="020B0606030504020204" pitchFamily="34" charset="0"/>
                <a:ea typeface="Open Sans" panose="020B0606030504020204" pitchFamily="34" charset="0"/>
                <a:cs typeface="Open Sans" panose="020B0606030504020204" pitchFamily="34" charset="0"/>
              </a:rPr>
              <a:t>Ask </a:t>
            </a:r>
            <a:r>
              <a:rPr lang="en-US" sz="2600" b="1" dirty="0">
                <a:latin typeface="Open Sans" panose="020B0606030504020204" pitchFamily="34" charset="0"/>
                <a:ea typeface="Open Sans" panose="020B0606030504020204" pitchFamily="34" charset="0"/>
                <a:cs typeface="Open Sans" panose="020B0606030504020204" pitchFamily="34" charset="0"/>
              </a:rPr>
              <a:t>your Representative in the House to s</a:t>
            </a:r>
            <a:r>
              <a:rPr lang="en-US" sz="2600" b="1" kern="0" dirty="0">
                <a:latin typeface="Open Sans" panose="020B0606030504020204" pitchFamily="34" charset="0"/>
                <a:ea typeface="Open Sans" panose="020B0606030504020204" pitchFamily="34" charset="0"/>
                <a:cs typeface="Open Sans" panose="020B0606030504020204" pitchFamily="34" charset="0"/>
              </a:rPr>
              <a:t>peak to House</a:t>
            </a:r>
            <a:r>
              <a:rPr lang="en-US" sz="2600" b="1" dirty="0">
                <a:latin typeface="Open Sans" panose="020B0606030504020204" pitchFamily="34" charset="0"/>
                <a:ea typeface="Open Sans" panose="020B0606030504020204" pitchFamily="34" charset="0"/>
                <a:cs typeface="Open Sans" panose="020B0606030504020204" pitchFamily="34" charset="0"/>
              </a:rPr>
              <a:t> </a:t>
            </a:r>
            <a:r>
              <a:rPr lang="en-US" sz="2600" b="1" kern="0" dirty="0">
                <a:latin typeface="Open Sans" panose="020B0606030504020204" pitchFamily="34" charset="0"/>
                <a:ea typeface="Open Sans" panose="020B0606030504020204" pitchFamily="34" charset="0"/>
                <a:cs typeface="Open Sans" panose="020B0606030504020204" pitchFamily="34" charset="0"/>
              </a:rPr>
              <a:t>about passing it ASAP.</a:t>
            </a:r>
            <a:endParaRPr lang="en-US" b="1"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34000"/>
              </a:lnSpc>
              <a:spcBef>
                <a:spcPts val="0"/>
              </a:spcBef>
              <a:spcAft>
                <a:spcPts val="1200"/>
              </a:spcAft>
              <a:buNone/>
            </a:pPr>
            <a:r>
              <a:rPr lang="en-US" sz="2600" i="1" kern="0" dirty="0">
                <a:latin typeface="Open Sans" panose="020B0606030504020204" pitchFamily="34" charset="0"/>
                <a:ea typeface="Open Sans" panose="020B0606030504020204" pitchFamily="34" charset="0"/>
                <a:cs typeface="Open Sans" panose="020B0606030504020204" pitchFamily="34" charset="0"/>
              </a:rPr>
              <a:t>Leverage your work on the House and Senate TB sign-on letters</a:t>
            </a:r>
          </a:p>
          <a:p>
            <a:pPr marL="342265" indent="-342265">
              <a:lnSpc>
                <a:spcPct val="134000"/>
              </a:lnSpc>
              <a:spcBef>
                <a:spcPts val="0"/>
              </a:spcBef>
              <a:spcAft>
                <a:spcPts val="1200"/>
              </a:spcAft>
            </a:pPr>
            <a:r>
              <a:rPr lang="en-US" sz="2600" kern="0" dirty="0">
                <a:latin typeface="Open Sans" panose="020B0606030504020204" pitchFamily="34" charset="0"/>
                <a:ea typeface="Open Sans" panose="020B0606030504020204" pitchFamily="34" charset="0"/>
                <a:cs typeface="Open Sans" panose="020B0606030504020204" pitchFamily="34" charset="0"/>
              </a:rPr>
              <a:t>Thank those who signed, cosponsored, signed FY25 appropriations for TB, or Global Fund</a:t>
            </a:r>
          </a:p>
          <a:p>
            <a:pPr marL="0" indent="0">
              <a:lnSpc>
                <a:spcPct val="134000"/>
              </a:lnSpc>
              <a:spcBef>
                <a:spcPts val="0"/>
              </a:spcBef>
              <a:spcAft>
                <a:spcPts val="1200"/>
              </a:spcAft>
              <a:buNone/>
            </a:pPr>
            <a:endParaRPr lang="en-US" sz="26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34000"/>
              </a:lnSpc>
              <a:spcBef>
                <a:spcPts val="0"/>
              </a:spcBef>
              <a:spcAft>
                <a:spcPts val="1200"/>
              </a:spcAft>
              <a:buNone/>
            </a:pPr>
            <a:r>
              <a:rPr lang="en-US" sz="2600" dirty="0">
                <a:latin typeface="Open Sans" panose="020B0606030504020204" pitchFamily="34" charset="0"/>
                <a:ea typeface="Open Sans" panose="020B0606030504020204" pitchFamily="34" charset="0"/>
                <a:cs typeface="Open Sans" panose="020B0606030504020204" pitchFamily="34" charset="0"/>
                <a:hlinkClick r:id="rId2"/>
              </a:rPr>
              <a:t>118</a:t>
            </a:r>
            <a:r>
              <a:rPr lang="en-US" sz="2600" baseline="30000" dirty="0">
                <a:latin typeface="Open Sans" panose="020B0606030504020204" pitchFamily="34" charset="0"/>
                <a:ea typeface="Open Sans" panose="020B0606030504020204" pitchFamily="34" charset="0"/>
                <a:cs typeface="Open Sans" panose="020B0606030504020204" pitchFamily="34" charset="0"/>
                <a:hlinkClick r:id="rId2"/>
              </a:rPr>
              <a:t>th</a:t>
            </a:r>
            <a:r>
              <a:rPr lang="en-US" sz="2600" dirty="0">
                <a:latin typeface="Open Sans" panose="020B0606030504020204" pitchFamily="34" charset="0"/>
                <a:ea typeface="Open Sans" panose="020B0606030504020204" pitchFamily="34" charset="0"/>
                <a:cs typeface="Open Sans" panose="020B0606030504020204" pitchFamily="34" charset="0"/>
                <a:hlinkClick r:id="rId2"/>
              </a:rPr>
              <a:t> Congress Scorecard</a:t>
            </a:r>
            <a:endParaRPr lang="en-US" sz="2600" kern="0" dirty="0">
              <a:latin typeface="Open Sans" panose="020B0606030504020204" pitchFamily="34" charset="0"/>
              <a:ea typeface="Open Sans" panose="020B0606030504020204" pitchFamily="34" charset="0"/>
              <a:cs typeface="Open Sans" panose="020B0606030504020204" pitchFamily="34" charset="0"/>
            </a:endParaRPr>
          </a:p>
          <a:p>
            <a:pPr marL="342265" indent="-342265">
              <a:lnSpc>
                <a:spcPct val="110000"/>
              </a:lnSpc>
              <a:spcBef>
                <a:spcPts val="1400"/>
              </a:spcBef>
              <a:spcAft>
                <a:spcPts val="1200"/>
              </a:spcAft>
            </a:pPr>
            <a:endParaRPr lang="en-US" sz="2600" kern="0" dirty="0">
              <a:latin typeface="Open Sans"/>
              <a:ea typeface="Open Sans"/>
              <a:cs typeface="Open Sans"/>
            </a:endParaRPr>
          </a:p>
        </p:txBody>
      </p:sp>
    </p:spTree>
    <p:extLst>
      <p:ext uri="{BB962C8B-B14F-4D97-AF65-F5344CB8AC3E}">
        <p14:creationId xmlns:p14="http://schemas.microsoft.com/office/powerpoint/2010/main" val="3388760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72DDFC-E8DD-576F-62F2-227C5E853C9B}"/>
              </a:ext>
            </a:extLst>
          </p:cNvPr>
          <p:cNvSpPr>
            <a:spLocks noGrp="1"/>
          </p:cNvSpPr>
          <p:nvPr>
            <p:ph type="ctrTitle"/>
          </p:nvPr>
        </p:nvSpPr>
        <p:spPr>
          <a:xfrm>
            <a:off x="685800" y="1845326"/>
            <a:ext cx="7772400" cy="1102519"/>
          </a:xfrm>
        </p:spPr>
        <p:txBody>
          <a:bodyPr>
            <a:normAutofit fontScale="90000"/>
          </a:bodyPr>
          <a:lstStyle/>
          <a:p>
            <a:r>
              <a:rPr lang="en-US" dirty="0">
                <a:latin typeface="Open Sans" panose="020B0606030504020204" pitchFamily="34" charset="0"/>
                <a:ea typeface="Open Sans" panose="020B0606030504020204" pitchFamily="34" charset="0"/>
                <a:cs typeface="Open Sans" panose="020B0606030504020204" pitchFamily="34" charset="0"/>
              </a:rPr>
              <a:t>Breaking through the noise with </a:t>
            </a:r>
            <a:br>
              <a:rPr lang="en-US" dirty="0">
                <a:latin typeface="Open Sans" panose="020B0606030504020204" pitchFamily="34" charset="0"/>
                <a:ea typeface="Open Sans" panose="020B0606030504020204" pitchFamily="34" charset="0"/>
                <a:cs typeface="Open Sans" panose="020B0606030504020204" pitchFamily="34" charset="0"/>
              </a:rPr>
            </a:b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Media</a:t>
            </a:r>
          </a:p>
        </p:txBody>
      </p:sp>
      <p:sp>
        <p:nvSpPr>
          <p:cNvPr id="7" name="Rectangle 6">
            <a:extLst>
              <a:ext uri="{FF2B5EF4-FFF2-40B4-BE49-F238E27FC236}">
                <a16:creationId xmlns:a16="http://schemas.microsoft.com/office/drawing/2014/main" id="{8E7640B8-8B64-26A0-3A66-4DA3A07A5976}"/>
              </a:ext>
            </a:extLst>
          </p:cNvPr>
          <p:cNvSpPr/>
          <p:nvPr/>
        </p:nvSpPr>
        <p:spPr>
          <a:xfrm>
            <a:off x="7737231" y="91440"/>
            <a:ext cx="1273126" cy="120278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6325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390723" y="76200"/>
            <a:ext cx="7209845" cy="1102519"/>
          </a:xfrm>
        </p:spPr>
        <p:txBody>
          <a:bodyPr>
            <a:normAutofit/>
          </a:bodyPr>
          <a:lstStyle/>
          <a:p>
            <a:r>
              <a:rPr lang="en-US" sz="4000" b="1" dirty="0"/>
              <a:t>TB still in the Media?</a:t>
            </a:r>
          </a:p>
        </p:txBody>
      </p:sp>
      <p:pic>
        <p:nvPicPr>
          <p:cNvPr id="5" name="Google Shape;267;g14388b835e1_0_23" descr="Text, application&#10;&#10;Description automatically generated">
            <a:extLst>
              <a:ext uri="{FF2B5EF4-FFF2-40B4-BE49-F238E27FC236}">
                <a16:creationId xmlns:a16="http://schemas.microsoft.com/office/drawing/2014/main" id="{68B8E33C-DFBE-AB4A-F46B-59243D21CB2B}"/>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6" name="TextBox 5">
            <a:extLst>
              <a:ext uri="{FF2B5EF4-FFF2-40B4-BE49-F238E27FC236}">
                <a16:creationId xmlns:a16="http://schemas.microsoft.com/office/drawing/2014/main" id="{A033C4A6-23DC-9241-E147-2495FB0507B4}"/>
              </a:ext>
            </a:extLst>
          </p:cNvPr>
          <p:cNvSpPr txBox="1"/>
          <p:nvPr/>
        </p:nvSpPr>
        <p:spPr>
          <a:xfrm>
            <a:off x="388364" y="979195"/>
            <a:ext cx="7771920" cy="2492990"/>
          </a:xfrm>
          <a:prstGeom prst="rect">
            <a:avLst/>
          </a:prstGeom>
          <a:noFill/>
        </p:spPr>
        <p:txBody>
          <a:bodyPr wrap="square" lIns="91440" tIns="45720" rIns="91440" bIns="45720" rtlCol="0" anchor="t">
            <a:spAutoFit/>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US" sz="1800" dirty="0">
                <a:latin typeface="Open Sans"/>
                <a:ea typeface="Open Sans"/>
                <a:cs typeface="Open Sans"/>
              </a:rPr>
              <a:t>8/28/23: </a:t>
            </a:r>
            <a:r>
              <a:rPr lang="en-US" sz="1800" u="sng" dirty="0">
                <a:solidFill>
                  <a:srgbClr val="0000FF"/>
                </a:solidFill>
                <a:latin typeface="Arial" panose="020B0604020202020204" pitchFamily="34" charset="0"/>
                <a:hlinkClick r:id="rId4">
                  <a:extLst>
                    <a:ext uri="{A12FA001-AC4F-418D-AE19-62706E023703}">
                      <ahyp:hlinkClr xmlns:ahyp="http://schemas.microsoft.com/office/drawing/2018/hyperlinkcolor" val="tx"/>
                    </a:ext>
                  </a:extLst>
                </a:hlinkClick>
              </a:rPr>
              <a:t>NY Times: "We Thought We'd Beat These Three Diseases, But They Are Still Killing Us."</a:t>
            </a:r>
            <a:endParaRPr lang="en-US" sz="1800" u="sng" dirty="0">
              <a:solidFill>
                <a:srgbClr val="0000FF"/>
              </a:solidFill>
              <a:latin typeface="Arial" panose="020B0604020202020204" pitchFamily="34" charset="0"/>
            </a:endParaRPr>
          </a:p>
          <a:p>
            <a:pPr marL="628650" indent="-342900">
              <a:spcAft>
                <a:spcPts val="600"/>
              </a:spcAft>
              <a:buChar char="•"/>
            </a:pPr>
            <a:r>
              <a:rPr lang="en-US" sz="1800" dirty="0">
                <a:ea typeface="Open Sans"/>
              </a:rPr>
              <a:t>“ …the very winnable fights against three diseases with a long history of maiming, crippling and killing humans: tuberculosis, malaria and polio. The dark star of the three is tuberculosis.”</a:t>
            </a:r>
          </a:p>
          <a:p>
            <a:pPr marL="628650" indent="-342900">
              <a:spcAft>
                <a:spcPts val="600"/>
              </a:spcAft>
              <a:buChar char="•"/>
            </a:pPr>
            <a:r>
              <a:rPr lang="en-US" sz="1800" dirty="0">
                <a:ea typeface="Open Sans"/>
              </a:rPr>
              <a:t>"The realities of modern travel mean that none of us is protected from a TB resurgence until we have protected people everywhere."</a:t>
            </a:r>
          </a:p>
        </p:txBody>
      </p:sp>
      <p:sp>
        <p:nvSpPr>
          <p:cNvPr id="4" name="TextBox 3">
            <a:extLst>
              <a:ext uri="{FF2B5EF4-FFF2-40B4-BE49-F238E27FC236}">
                <a16:creationId xmlns:a16="http://schemas.microsoft.com/office/drawing/2014/main" id="{61D7694F-B3E7-61ED-0D7B-8B3848EF61F2}"/>
              </a:ext>
            </a:extLst>
          </p:cNvPr>
          <p:cNvSpPr txBox="1"/>
          <p:nvPr/>
        </p:nvSpPr>
        <p:spPr>
          <a:xfrm>
            <a:off x="297435" y="3589421"/>
            <a:ext cx="7953778" cy="369332"/>
          </a:xfrm>
          <a:prstGeom prst="rect">
            <a:avLst/>
          </a:prstGeom>
          <a:noFill/>
        </p:spPr>
        <p:txBody>
          <a:bodyPr wrap="square">
            <a:spAutoFit/>
          </a:bodyPr>
          <a:lstStyle/>
          <a:p>
            <a:pPr>
              <a:spcAft>
                <a:spcPts val="600"/>
              </a:spcAft>
            </a:pPr>
            <a:r>
              <a:rPr lang="en-US" sz="1800" dirty="0">
                <a:latin typeface="Open Sans"/>
                <a:ea typeface="Open Sans"/>
                <a:cs typeface="Open Sans"/>
              </a:rPr>
              <a:t>8/10/23: </a:t>
            </a:r>
            <a:r>
              <a:rPr lang="en-US" sz="1800" u="sng" dirty="0">
                <a:solidFill>
                  <a:srgbClr val="0000FF"/>
                </a:solidFill>
                <a:latin typeface="Arial" panose="020B0604020202020204" pitchFamily="34" charset="0"/>
                <a:hlinkClick r:id="rId5">
                  <a:extLst>
                    <a:ext uri="{A12FA001-AC4F-418D-AE19-62706E023703}">
                      <ahyp:hlinkClr xmlns:ahyp="http://schemas.microsoft.com/office/drawing/2018/hyperlinkcolor" val="tx"/>
                    </a:ext>
                  </a:extLst>
                </a:hlinkClick>
              </a:rPr>
              <a:t>Food Supplements Are Transforming TB Survival in India</a:t>
            </a:r>
            <a:r>
              <a:rPr lang="en-US" sz="1800" u="sng" dirty="0">
                <a:solidFill>
                  <a:srgbClr val="0000FF"/>
                </a:solidFill>
                <a:latin typeface="Arial" panose="020B0604020202020204" pitchFamily="34" charset="0"/>
              </a:rPr>
              <a:t> </a:t>
            </a:r>
          </a:p>
        </p:txBody>
      </p:sp>
      <p:sp>
        <p:nvSpPr>
          <p:cNvPr id="8" name="TextBox 7">
            <a:extLst>
              <a:ext uri="{FF2B5EF4-FFF2-40B4-BE49-F238E27FC236}">
                <a16:creationId xmlns:a16="http://schemas.microsoft.com/office/drawing/2014/main" id="{2323C548-F599-1220-F642-2B2500784A7E}"/>
              </a:ext>
            </a:extLst>
          </p:cNvPr>
          <p:cNvSpPr txBox="1"/>
          <p:nvPr/>
        </p:nvSpPr>
        <p:spPr>
          <a:xfrm>
            <a:off x="648135" y="4019916"/>
            <a:ext cx="7953777" cy="923330"/>
          </a:xfrm>
          <a:prstGeom prst="rect">
            <a:avLst/>
          </a:prstGeom>
          <a:noFill/>
        </p:spPr>
        <p:txBody>
          <a:bodyPr wrap="square">
            <a:spAutoFit/>
          </a:bodyPr>
          <a:lstStyle/>
          <a:p>
            <a:pPr marL="285750" indent="-285750">
              <a:buFont typeface="Arial" panose="020B0604020202020204" pitchFamily="34" charset="0"/>
              <a:buChar char="•"/>
            </a:pPr>
            <a:r>
              <a:rPr lang="en-US" sz="1800" dirty="0">
                <a:ea typeface="Open Sans"/>
              </a:rPr>
              <a:t>Among family members living with a person with active lung TB, improving nutrition resulted in a 40 to 50% reduction in new TB cases. (Forbes)</a:t>
            </a:r>
          </a:p>
        </p:txBody>
      </p:sp>
    </p:spTree>
    <p:extLst>
      <p:ext uri="{BB962C8B-B14F-4D97-AF65-F5344CB8AC3E}">
        <p14:creationId xmlns:p14="http://schemas.microsoft.com/office/powerpoint/2010/main" val="2526094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neral Election 2024: Get Informed and Vote | The New York Public Library">
            <a:extLst>
              <a:ext uri="{FF2B5EF4-FFF2-40B4-BE49-F238E27FC236}">
                <a16:creationId xmlns:a16="http://schemas.microsoft.com/office/drawing/2014/main" id="{43563556-7514-8F78-0E3B-35C41F4285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175"/>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710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in suits&#10;&#10;Description automatically generated">
            <a:extLst>
              <a:ext uri="{FF2B5EF4-FFF2-40B4-BE49-F238E27FC236}">
                <a16:creationId xmlns:a16="http://schemas.microsoft.com/office/drawing/2014/main" id="{2D0C9925-7031-2346-3114-D6D448342246}"/>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307872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797105" y="76182"/>
            <a:ext cx="7209845" cy="1102519"/>
          </a:xfrm>
        </p:spPr>
        <p:txBody>
          <a:bodyPr>
            <a:normAutofit/>
          </a:bodyPr>
          <a:lstStyle/>
          <a:p>
            <a:r>
              <a:rPr lang="en-US" sz="4000" b="1" dirty="0"/>
              <a:t>Why do we use media?</a:t>
            </a:r>
          </a:p>
        </p:txBody>
      </p:sp>
      <p:pic>
        <p:nvPicPr>
          <p:cNvPr id="5" name="Google Shape;267;g14388b835e1_0_23" descr="Text, application&#10;&#10;Description automatically generated">
            <a:extLst>
              <a:ext uri="{FF2B5EF4-FFF2-40B4-BE49-F238E27FC236}">
                <a16:creationId xmlns:a16="http://schemas.microsoft.com/office/drawing/2014/main" id="{68B8E33C-DFBE-AB4A-F46B-59243D21CB2B}"/>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3" name="Google Shape;266;g14388b835e1_0_23">
            <a:extLst>
              <a:ext uri="{FF2B5EF4-FFF2-40B4-BE49-F238E27FC236}">
                <a16:creationId xmlns:a16="http://schemas.microsoft.com/office/drawing/2014/main" id="{67F80E70-1F6B-6692-74D9-A6A6574F7610}"/>
              </a:ext>
            </a:extLst>
          </p:cNvPr>
          <p:cNvSpPr txBox="1"/>
          <p:nvPr/>
        </p:nvSpPr>
        <p:spPr>
          <a:xfrm>
            <a:off x="130921" y="1165075"/>
            <a:ext cx="8225100" cy="3570600"/>
          </a:xfrm>
          <a:prstGeom prst="rect">
            <a:avLst/>
          </a:prstGeom>
          <a:noFill/>
          <a:ln>
            <a:noFill/>
          </a:ln>
        </p:spPr>
        <p:txBody>
          <a:bodyPr spcFirstLastPara="1" wrap="square" lIns="91425" tIns="45700" rIns="91425" bIns="45700" anchor="t" anchorCtr="0">
            <a:normAutofit fontScale="32500" lnSpcReduction="20000"/>
          </a:bodyPr>
          <a:lstStyle/>
          <a:p>
            <a:pPr marL="482600" indent="-411480">
              <a:spcBef>
                <a:spcPts val="640"/>
              </a:spcBef>
              <a:buClr>
                <a:schemeClr val="dk1"/>
              </a:buClr>
              <a:buSzPct val="100000"/>
              <a:buFont typeface="Arial"/>
              <a:buChar char="•"/>
            </a:pPr>
            <a:r>
              <a:rPr lang="en-US" sz="8600" dirty="0">
                <a:solidFill>
                  <a:schemeClr val="dk1"/>
                </a:solidFill>
                <a:latin typeface="Open Sans"/>
                <a:ea typeface="Open Sans"/>
                <a:cs typeface="Open Sans"/>
                <a:sym typeface="Open Sans"/>
              </a:rPr>
              <a:t>Making connections between the issues we advocate on and current events</a:t>
            </a:r>
            <a:br>
              <a:rPr lang="en-US" sz="8600" dirty="0">
                <a:solidFill>
                  <a:schemeClr val="dk1"/>
                </a:solidFill>
                <a:latin typeface="Open Sans"/>
                <a:ea typeface="Open Sans"/>
                <a:cs typeface="Open Sans"/>
                <a:sym typeface="Open Sans"/>
              </a:rPr>
            </a:br>
            <a:endParaRPr lang="en-US" sz="8600" dirty="0">
              <a:solidFill>
                <a:schemeClr val="dk1"/>
              </a:solidFill>
              <a:latin typeface="Open Sans"/>
              <a:ea typeface="Open Sans"/>
              <a:cs typeface="Open Sans"/>
            </a:endParaRPr>
          </a:p>
          <a:p>
            <a:pPr marL="482600" indent="-411480">
              <a:spcBef>
                <a:spcPts val="640"/>
              </a:spcBef>
              <a:buClr>
                <a:schemeClr val="dk1"/>
              </a:buClr>
              <a:buSzPct val="100000"/>
              <a:buFont typeface="Arial"/>
              <a:buChar char="•"/>
            </a:pPr>
            <a:r>
              <a:rPr lang="en-US" sz="8600" dirty="0">
                <a:latin typeface="Open Sans"/>
                <a:ea typeface="Open Sans"/>
                <a:cs typeface="Open Sans"/>
              </a:rPr>
              <a:t>Bringing awareness of these issues to our community (more constituents &amp; </a:t>
            </a:r>
            <a:r>
              <a:rPr lang="en-US" sz="8600" u="sng" dirty="0">
                <a:latin typeface="Open Sans"/>
                <a:ea typeface="Open Sans"/>
                <a:cs typeface="Open Sans"/>
              </a:rPr>
              <a:t>voters</a:t>
            </a:r>
            <a:r>
              <a:rPr lang="en-US" sz="8600" dirty="0">
                <a:latin typeface="Open Sans"/>
                <a:ea typeface="Open Sans"/>
                <a:cs typeface="Open Sans"/>
              </a:rPr>
              <a:t>)</a:t>
            </a:r>
            <a:br>
              <a:rPr lang="en-US" sz="8600" dirty="0">
                <a:latin typeface="Open Sans"/>
                <a:ea typeface="Open Sans"/>
                <a:cs typeface="Open Sans"/>
              </a:rPr>
            </a:br>
            <a:endParaRPr lang="en-US" sz="8600" dirty="0">
              <a:latin typeface="Open Sans"/>
              <a:ea typeface="Open Sans"/>
              <a:cs typeface="Open Sans"/>
            </a:endParaRPr>
          </a:p>
          <a:p>
            <a:pPr marL="482600" indent="-411480">
              <a:spcBef>
                <a:spcPts val="640"/>
              </a:spcBef>
              <a:buClr>
                <a:schemeClr val="dk1"/>
              </a:buClr>
              <a:buSzPct val="100000"/>
              <a:buFont typeface="Arial"/>
              <a:buChar char="•"/>
            </a:pPr>
            <a:r>
              <a:rPr lang="en-US" sz="8600" dirty="0">
                <a:latin typeface="Open Sans"/>
                <a:ea typeface="Open Sans"/>
                <a:cs typeface="Open Sans"/>
              </a:rPr>
              <a:t>Puts pressure on MOCs to act (they monitor what is being said about them in the media)</a:t>
            </a:r>
          </a:p>
          <a:p>
            <a:pPr marL="457200" marR="0" lvl="0" indent="0" algn="l" rtl="0">
              <a:lnSpc>
                <a:spcPct val="50000"/>
              </a:lnSpc>
              <a:spcBef>
                <a:spcPts val="640"/>
              </a:spcBef>
              <a:spcAft>
                <a:spcPts val="0"/>
              </a:spcAft>
              <a:buClr>
                <a:srgbClr val="000000"/>
              </a:buClr>
              <a:buSzPct val="100000"/>
              <a:buFont typeface="Arial"/>
              <a:buNone/>
            </a:pPr>
            <a:endParaRPr sz="9907"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9907"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9829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4388b835e1_0_23"/>
          <p:cNvSpPr txBox="1">
            <a:spLocks noGrp="1"/>
          </p:cNvSpPr>
          <p:nvPr>
            <p:ph type="subTitle" idx="1"/>
          </p:nvPr>
        </p:nvSpPr>
        <p:spPr>
          <a:xfrm>
            <a:off x="615908" y="282715"/>
            <a:ext cx="7411346" cy="85077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sz="3600" b="1">
                <a:solidFill>
                  <a:schemeClr val="dk1"/>
                </a:solidFill>
                <a:latin typeface="Open Sans"/>
                <a:ea typeface="Open Sans"/>
                <a:cs typeface="Open Sans"/>
                <a:sym typeface="Open Sans"/>
              </a:rPr>
              <a:t>Welcome everyone!</a:t>
            </a:r>
            <a:endParaRPr sz="3600" b="1">
              <a:solidFill>
                <a:schemeClr val="dk1"/>
              </a:solidFill>
              <a:latin typeface="Open Sans"/>
              <a:ea typeface="Open Sans"/>
              <a:cs typeface="Open Sans"/>
              <a:sym typeface="Open Sans"/>
            </a:endParaRPr>
          </a:p>
        </p:txBody>
      </p:sp>
      <p:sp>
        <p:nvSpPr>
          <p:cNvPr id="265" name="Google Shape;265;g14388b835e1_0_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
        <p:nvSpPr>
          <p:cNvPr id="266" name="Google Shape;266;g14388b835e1_0_23"/>
          <p:cNvSpPr txBox="1"/>
          <p:nvPr/>
        </p:nvSpPr>
        <p:spPr>
          <a:xfrm>
            <a:off x="130921" y="1165075"/>
            <a:ext cx="8225100" cy="3570600"/>
          </a:xfrm>
          <a:prstGeom prst="rect">
            <a:avLst/>
          </a:prstGeom>
          <a:noFill/>
          <a:ln>
            <a:noFill/>
          </a:ln>
        </p:spPr>
        <p:txBody>
          <a:bodyPr spcFirstLastPara="1" wrap="square" lIns="91425" tIns="45700" rIns="91425" bIns="45700" anchor="t" anchorCtr="0">
            <a:normAutofit/>
          </a:bodyPr>
          <a:lstStyle/>
          <a:p>
            <a:pPr marL="71120" algn="ctr">
              <a:spcBef>
                <a:spcPts val="640"/>
              </a:spcBef>
              <a:buClr>
                <a:schemeClr val="dk1"/>
              </a:buClr>
              <a:buSzPct val="100000"/>
            </a:pPr>
            <a:r>
              <a:rPr lang="en-US" sz="2800" i="1">
                <a:solidFill>
                  <a:schemeClr val="dk1"/>
                </a:solidFill>
                <a:latin typeface="Open Sans"/>
                <a:ea typeface="Open Sans"/>
                <a:cs typeface="Open Sans"/>
                <a:sym typeface="Open Sans"/>
              </a:rPr>
              <a:t>Let us know where you are joining us</a:t>
            </a:r>
          </a:p>
          <a:p>
            <a:pPr marL="71120" algn="ctr">
              <a:spcBef>
                <a:spcPts val="640"/>
              </a:spcBef>
              <a:buClr>
                <a:schemeClr val="dk1"/>
              </a:buClr>
              <a:buSzPct val="100000"/>
            </a:pPr>
            <a:r>
              <a:rPr lang="en-US" sz="2800" i="1">
                <a:solidFill>
                  <a:schemeClr val="dk1"/>
                </a:solidFill>
                <a:latin typeface="Open Sans"/>
                <a:ea typeface="Open Sans"/>
                <a:cs typeface="Open Sans"/>
                <a:sym typeface="Open Sans"/>
              </a:rPr>
              <a:t> from in the chat!</a:t>
            </a:r>
          </a:p>
          <a:p>
            <a:pPr marL="71120" algn="ctr">
              <a:spcBef>
                <a:spcPts val="640"/>
              </a:spcBef>
              <a:buClr>
                <a:schemeClr val="dk1"/>
              </a:buClr>
              <a:buSzPct val="100000"/>
            </a:pPr>
            <a:endParaRPr lang="en-US" sz="2800" b="0" i="1" u="none" strike="noStrike" cap="none">
              <a:solidFill>
                <a:schemeClr val="dk1"/>
              </a:solidFill>
              <a:latin typeface="Open Sans"/>
              <a:ea typeface="Open Sans"/>
              <a:cs typeface="Open Sans"/>
              <a:sym typeface="Open Sans"/>
            </a:endParaRPr>
          </a:p>
          <a:p>
            <a:pPr marL="71120" algn="ctr">
              <a:spcBef>
                <a:spcPts val="640"/>
              </a:spcBef>
              <a:buClr>
                <a:schemeClr val="dk1"/>
              </a:buClr>
              <a:buSzPct val="100000"/>
            </a:pPr>
            <a:r>
              <a:rPr lang="en-US" sz="2800" b="0" i="1" u="none" strike="noStrike" cap="none">
                <a:solidFill>
                  <a:schemeClr val="dk1"/>
                </a:solidFill>
                <a:latin typeface="Open Sans"/>
                <a:ea typeface="Open Sans"/>
                <a:cs typeface="Open Sans"/>
                <a:sym typeface="Open Sans"/>
              </a:rPr>
              <a:t>Share a greeting in another language if you know one.</a:t>
            </a:r>
            <a:br>
              <a:rPr lang="en-US" sz="2800" b="0" i="0" u="none" strike="noStrike" cap="none">
                <a:solidFill>
                  <a:schemeClr val="dk1"/>
                </a:solidFill>
                <a:latin typeface="Open Sans"/>
                <a:ea typeface="Open Sans"/>
                <a:cs typeface="Open Sans"/>
                <a:sym typeface="Open Sans"/>
              </a:rPr>
            </a:br>
            <a:endParaRPr lang="en-US" sz="2800" b="0" i="0" u="none" strike="noStrike" cap="none">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3600" b="0" i="0" u="none" strike="noStrike" cap="none">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Calibri"/>
              <a:ea typeface="Calibri"/>
              <a:cs typeface="Calibri"/>
              <a:sym typeface="Calibri"/>
            </a:endParaRPr>
          </a:p>
        </p:txBody>
      </p:sp>
      <p:pic>
        <p:nvPicPr>
          <p:cNvPr id="267" name="Google Shape;267;g14388b835e1_0_23"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660140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797105" y="76182"/>
            <a:ext cx="7209845" cy="1102519"/>
          </a:xfrm>
        </p:spPr>
        <p:txBody>
          <a:bodyPr>
            <a:normAutofit/>
          </a:bodyPr>
          <a:lstStyle/>
          <a:p>
            <a:r>
              <a:rPr lang="en-US" sz="4000" b="1" dirty="0"/>
              <a:t>How to get started</a:t>
            </a:r>
          </a:p>
        </p:txBody>
      </p:sp>
      <p:pic>
        <p:nvPicPr>
          <p:cNvPr id="5" name="Google Shape;267;g14388b835e1_0_23" descr="Text, application&#10;&#10;Description automatically generated">
            <a:extLst>
              <a:ext uri="{FF2B5EF4-FFF2-40B4-BE49-F238E27FC236}">
                <a16:creationId xmlns:a16="http://schemas.microsoft.com/office/drawing/2014/main" id="{68B8E33C-DFBE-AB4A-F46B-59243D21CB2B}"/>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6" name="Text Placeholder 3">
            <a:extLst>
              <a:ext uri="{FF2B5EF4-FFF2-40B4-BE49-F238E27FC236}">
                <a16:creationId xmlns:a16="http://schemas.microsoft.com/office/drawing/2014/main" id="{BFD175F7-6041-EF6C-93DD-717170656477}"/>
              </a:ext>
            </a:extLst>
          </p:cNvPr>
          <p:cNvSpPr txBox="1">
            <a:spLocks/>
          </p:cNvSpPr>
          <p:nvPr/>
        </p:nvSpPr>
        <p:spPr>
          <a:xfrm>
            <a:off x="156810" y="1091295"/>
            <a:ext cx="8084054" cy="3602666"/>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Courier New"/>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Noto Sans Symbols"/>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Courier New"/>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indent="-457200" algn="l">
              <a:spcBef>
                <a:spcPts val="0"/>
              </a:spcBef>
              <a:spcAft>
                <a:spcPts val="1200"/>
              </a:spcAft>
              <a:buClrTx/>
              <a:buFont typeface="Arial" panose="020B0604020202020204" pitchFamily="34" charset="0"/>
              <a:buChar char="•"/>
            </a:pPr>
            <a:r>
              <a:rPr lang="en-US" sz="2600" b="1" dirty="0">
                <a:solidFill>
                  <a:schemeClr val="tx1"/>
                </a:solidFill>
                <a:latin typeface="Open Sans"/>
                <a:ea typeface="Open Sans"/>
                <a:cs typeface="Open Sans"/>
              </a:rPr>
              <a:t>Find a local hook</a:t>
            </a:r>
          </a:p>
          <a:p>
            <a:pPr lvl="1" indent="-457200" algn="l">
              <a:spcBef>
                <a:spcPts val="0"/>
              </a:spcBef>
              <a:spcAft>
                <a:spcPts val="1200"/>
              </a:spcAft>
              <a:buClrTx/>
              <a:buFont typeface="Arial" panose="020B0604020202020204" pitchFamily="34" charset="0"/>
              <a:buChar char="•"/>
            </a:pPr>
            <a:r>
              <a:rPr lang="en-US" sz="1800" dirty="0">
                <a:solidFill>
                  <a:schemeClr val="tx1"/>
                </a:solidFill>
                <a:latin typeface="Open Sans"/>
                <a:ea typeface="Open Sans"/>
                <a:cs typeface="Open Sans"/>
              </a:rPr>
              <a:t>Articles in the paper? Make the connection to other global issues that intersect with education, nutrition, and health</a:t>
            </a:r>
          </a:p>
          <a:p>
            <a:pPr lvl="1" indent="-457200" algn="l">
              <a:spcBef>
                <a:spcPts val="0"/>
              </a:spcBef>
              <a:spcAft>
                <a:spcPts val="1200"/>
              </a:spcAft>
              <a:buClrTx/>
              <a:buFont typeface="Arial" panose="020B0604020202020204" pitchFamily="34" charset="0"/>
              <a:buChar char="•"/>
            </a:pPr>
            <a:r>
              <a:rPr lang="en-US" sz="1800" dirty="0">
                <a:solidFill>
                  <a:schemeClr val="tx1"/>
                </a:solidFill>
                <a:latin typeface="Open Sans"/>
                <a:ea typeface="Open Sans"/>
                <a:cs typeface="Open Sans"/>
              </a:rPr>
              <a:t>Important statistic relevant to your district or state?</a:t>
            </a:r>
          </a:p>
          <a:p>
            <a:pPr lvl="1" indent="-457200" algn="l">
              <a:spcBef>
                <a:spcPts val="0"/>
              </a:spcBef>
              <a:spcAft>
                <a:spcPts val="1200"/>
              </a:spcAft>
              <a:buClrTx/>
              <a:buFont typeface="Arial" panose="020B0604020202020204" pitchFamily="34" charset="0"/>
              <a:buChar char="•"/>
            </a:pPr>
            <a:r>
              <a:rPr lang="en-US" sz="1800" dirty="0">
                <a:solidFill>
                  <a:schemeClr val="tx1"/>
                </a:solidFill>
                <a:latin typeface="Open Sans"/>
                <a:ea typeface="Open Sans"/>
                <a:cs typeface="Open Sans"/>
              </a:rPr>
              <a:t>Respond to other published media </a:t>
            </a:r>
          </a:p>
          <a:p>
            <a:pPr lvl="1" indent="-457200" algn="l">
              <a:spcBef>
                <a:spcPts val="0"/>
              </a:spcBef>
              <a:spcAft>
                <a:spcPts val="1200"/>
              </a:spcAft>
              <a:buClrTx/>
              <a:buFont typeface="Arial" panose="020B0604020202020204" pitchFamily="34" charset="0"/>
              <a:buChar char="•"/>
            </a:pPr>
            <a:r>
              <a:rPr lang="en-US" sz="1800" dirty="0">
                <a:solidFill>
                  <a:schemeClr val="tx1"/>
                </a:solidFill>
                <a:latin typeface="Open Sans"/>
                <a:ea typeface="Open Sans"/>
                <a:cs typeface="Open Sans"/>
              </a:rPr>
              <a:t>Thank you to your Rep. or Senator</a:t>
            </a:r>
          </a:p>
          <a:p>
            <a:pPr indent="-457200" algn="l">
              <a:spcBef>
                <a:spcPts val="0"/>
              </a:spcBef>
              <a:spcAft>
                <a:spcPts val="1200"/>
              </a:spcAft>
              <a:buClrTx/>
              <a:buFont typeface="Arial" panose="020B0604020202020204" pitchFamily="34" charset="0"/>
              <a:buChar char="•"/>
            </a:pPr>
            <a:r>
              <a:rPr lang="en-US" sz="2600" dirty="0">
                <a:solidFill>
                  <a:schemeClr val="tx1"/>
                </a:solidFill>
                <a:latin typeface="Open Sans"/>
                <a:ea typeface="Open Sans"/>
                <a:cs typeface="Open Sans"/>
              </a:rPr>
              <a:t>Looking for relevant hooks? </a:t>
            </a:r>
            <a:r>
              <a:rPr lang="en-US" sz="2600" dirty="0">
                <a:solidFill>
                  <a:schemeClr val="tx1"/>
                </a:solidFill>
                <a:latin typeface="Open Sans"/>
                <a:ea typeface="Open Sans"/>
                <a:cs typeface="Open Sans"/>
                <a:hlinkClick r:id="rId4"/>
              </a:rPr>
              <a:t>Check out this resource</a:t>
            </a:r>
            <a:r>
              <a:rPr lang="en-US" sz="2600" dirty="0">
                <a:solidFill>
                  <a:schemeClr val="tx1"/>
                </a:solidFill>
                <a:latin typeface="Open Sans"/>
                <a:ea typeface="Open Sans"/>
                <a:cs typeface="Open Sans"/>
              </a:rPr>
              <a:t>.</a:t>
            </a:r>
            <a:endParaRPr lang="en-US" dirty="0">
              <a:solidFill>
                <a:schemeClr val="tx1"/>
              </a:solidFill>
              <a:ea typeface="Open Sans"/>
              <a:cs typeface="Open Sans"/>
            </a:endParaRPr>
          </a:p>
          <a:p>
            <a:pPr indent="-457200" algn="l">
              <a:spcBef>
                <a:spcPts val="1400"/>
              </a:spcBef>
              <a:spcAft>
                <a:spcPts val="1200"/>
              </a:spcAft>
              <a:buFont typeface="Arial" panose="020B0604020202020204" pitchFamily="34" charset="0"/>
              <a:buChar char="•"/>
            </a:pPr>
            <a:endParaRPr lang="en-US" sz="2600" dirty="0">
              <a:solidFill>
                <a:schemeClr val="tx1"/>
              </a:solidFill>
              <a:latin typeface="Open Sans"/>
              <a:ea typeface="Open Sans"/>
              <a:cs typeface="Open Sans"/>
            </a:endParaRPr>
          </a:p>
        </p:txBody>
      </p:sp>
    </p:spTree>
    <p:extLst>
      <p:ext uri="{BB962C8B-B14F-4D97-AF65-F5344CB8AC3E}">
        <p14:creationId xmlns:p14="http://schemas.microsoft.com/office/powerpoint/2010/main" val="3327822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5305C0-5FD3-9329-E4D9-DDD430856440}"/>
              </a:ext>
            </a:extLst>
          </p:cNvPr>
          <p:cNvPicPr>
            <a:picLocks noChangeAspect="1"/>
          </p:cNvPicPr>
          <p:nvPr/>
        </p:nvPicPr>
        <p:blipFill>
          <a:blip r:embed="rId3"/>
          <a:stretch>
            <a:fillRect/>
          </a:stretch>
        </p:blipFill>
        <p:spPr>
          <a:xfrm>
            <a:off x="883637" y="816758"/>
            <a:ext cx="5894004" cy="3838554"/>
          </a:xfrm>
          <a:prstGeom prst="rect">
            <a:avLst/>
          </a:prstGeom>
        </p:spPr>
      </p:pic>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818207" y="-150962"/>
            <a:ext cx="7209845" cy="1102519"/>
          </a:xfrm>
        </p:spPr>
        <p:txBody>
          <a:bodyPr>
            <a:normAutofit/>
          </a:bodyPr>
          <a:lstStyle/>
          <a:p>
            <a:r>
              <a:rPr lang="en-US" sz="4000" b="1" dirty="0"/>
              <a:t>What has been published?</a:t>
            </a:r>
          </a:p>
        </p:txBody>
      </p:sp>
      <p:pic>
        <p:nvPicPr>
          <p:cNvPr id="5" name="Google Shape;267;g14388b835e1_0_23" descr="Text, application&#10;&#10;Description automatically generated">
            <a:extLst>
              <a:ext uri="{FF2B5EF4-FFF2-40B4-BE49-F238E27FC236}">
                <a16:creationId xmlns:a16="http://schemas.microsoft.com/office/drawing/2014/main" id="{68B8E33C-DFBE-AB4A-F46B-59243D21CB2B}"/>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
        <p:nvSpPr>
          <p:cNvPr id="7" name="Title 1">
            <a:extLst>
              <a:ext uri="{FF2B5EF4-FFF2-40B4-BE49-F238E27FC236}">
                <a16:creationId xmlns:a16="http://schemas.microsoft.com/office/drawing/2014/main" id="{76632CEC-0938-5861-EC1B-5EB90578F2D7}"/>
              </a:ext>
            </a:extLst>
          </p:cNvPr>
          <p:cNvSpPr txBox="1">
            <a:spLocks/>
          </p:cNvSpPr>
          <p:nvPr/>
        </p:nvSpPr>
        <p:spPr>
          <a:xfrm>
            <a:off x="5421453" y="3580229"/>
            <a:ext cx="3690021" cy="1267796"/>
          </a:xfrm>
          <a:prstGeom prst="rect">
            <a:avLst/>
          </a:prstGeom>
          <a:noFill/>
          <a:ln>
            <a:noFill/>
          </a:ln>
        </p:spPr>
        <p:txBody>
          <a:bodyPr spcFirstLastPara="1" wrap="square" lIns="91425" tIns="45700" rIns="91425" bIns="45700" anchor="ctr" anchorCtr="0">
            <a:normAutofit fontScale="775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b="1" dirty="0">
                <a:hlinkClick r:id="rId5"/>
              </a:rPr>
              <a:t>2024 RESULTS Global Media Packet</a:t>
            </a:r>
            <a:endParaRPr lang="en-US" sz="4000" b="1" dirty="0"/>
          </a:p>
        </p:txBody>
      </p:sp>
      <p:sp>
        <p:nvSpPr>
          <p:cNvPr id="9" name="Title 1">
            <a:extLst>
              <a:ext uri="{FF2B5EF4-FFF2-40B4-BE49-F238E27FC236}">
                <a16:creationId xmlns:a16="http://schemas.microsoft.com/office/drawing/2014/main" id="{E07A82BC-3E77-1393-3B15-832112B669BC}"/>
              </a:ext>
            </a:extLst>
          </p:cNvPr>
          <p:cNvSpPr txBox="1">
            <a:spLocks/>
          </p:cNvSpPr>
          <p:nvPr/>
        </p:nvSpPr>
        <p:spPr>
          <a:xfrm>
            <a:off x="32526" y="4732280"/>
            <a:ext cx="3207497" cy="40040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i="1" dirty="0"/>
              <a:t>Published as of 10/10/2024</a:t>
            </a:r>
          </a:p>
        </p:txBody>
      </p:sp>
    </p:spTree>
    <p:extLst>
      <p:ext uri="{BB962C8B-B14F-4D97-AF65-F5344CB8AC3E}">
        <p14:creationId xmlns:p14="http://schemas.microsoft.com/office/powerpoint/2010/main" val="3490384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267;g14388b835e1_0_23" descr="Text, application&#10;&#10;Description automatically generated">
            <a:extLst>
              <a:ext uri="{FF2B5EF4-FFF2-40B4-BE49-F238E27FC236}">
                <a16:creationId xmlns:a16="http://schemas.microsoft.com/office/drawing/2014/main" id="{68B8E33C-DFBE-AB4A-F46B-59243D21CB2B}"/>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6" name="Text Placeholder 3">
            <a:extLst>
              <a:ext uri="{FF2B5EF4-FFF2-40B4-BE49-F238E27FC236}">
                <a16:creationId xmlns:a16="http://schemas.microsoft.com/office/drawing/2014/main" id="{BFD175F7-6041-EF6C-93DD-717170656477}"/>
              </a:ext>
            </a:extLst>
          </p:cNvPr>
          <p:cNvSpPr txBox="1">
            <a:spLocks/>
          </p:cNvSpPr>
          <p:nvPr/>
        </p:nvSpPr>
        <p:spPr>
          <a:xfrm>
            <a:off x="144273" y="1464634"/>
            <a:ext cx="8855454" cy="3602666"/>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Courier New"/>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Noto Sans Symbols"/>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Courier New"/>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indent="-457200" algn="l">
              <a:spcBef>
                <a:spcPts val="0"/>
              </a:spcBef>
              <a:spcAft>
                <a:spcPts val="1200"/>
              </a:spcAft>
              <a:buClrTx/>
              <a:buFont typeface="Arial" panose="020B0604020202020204" pitchFamily="34" charset="0"/>
              <a:buChar char="•"/>
            </a:pPr>
            <a:r>
              <a:rPr lang="en-US" sz="2200" b="1" dirty="0">
                <a:solidFill>
                  <a:schemeClr val="tx1"/>
                </a:solidFill>
                <a:latin typeface="Open Sans"/>
                <a:ea typeface="Open Sans"/>
                <a:cs typeface="Open Sans"/>
              </a:rPr>
              <a:t>Use sample LTE template to get you started, personalize it. </a:t>
            </a:r>
            <a:br>
              <a:rPr lang="en-US" sz="2200" b="1" dirty="0">
                <a:solidFill>
                  <a:schemeClr val="tx1"/>
                </a:solidFill>
                <a:latin typeface="Open Sans"/>
                <a:ea typeface="Open Sans"/>
                <a:cs typeface="Open Sans"/>
              </a:rPr>
            </a:br>
            <a:r>
              <a:rPr lang="en-US" sz="2200" i="1" dirty="0">
                <a:solidFill>
                  <a:schemeClr val="tx1"/>
                </a:solidFill>
                <a:latin typeface="Open Sans"/>
                <a:ea typeface="Open Sans"/>
                <a:cs typeface="Open Sans"/>
              </a:rPr>
              <a:t>Why is this issue important to you? Why should it be important to our members of Congress &amp; Candidates?</a:t>
            </a:r>
          </a:p>
          <a:p>
            <a:pPr marL="1143000" marR="0" lvl="2" indent="-228600" algn="l">
              <a:lnSpc>
                <a:spcPct val="107000"/>
              </a:lnSpc>
              <a:spcBef>
                <a:spcPts val="0"/>
              </a:spcBef>
              <a:spcAft>
                <a:spcPts val="0"/>
              </a:spcAft>
              <a:buFont typeface="Wingdings" panose="05000000000000000000" pitchFamily="2" charset="2"/>
              <a:buChar char=""/>
            </a:pPr>
            <a:r>
              <a:rPr lang="en-US" sz="180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Tuberculosis: </a:t>
            </a:r>
            <a:r>
              <a:rPr lang="en-US" sz="1800" u="sng"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hlinkClick r:id="rId4"/>
              </a:rPr>
              <a:t>The House must pass the End TB Now Act</a:t>
            </a:r>
            <a:endParaRPr lang="en-US" sz="1800" dirty="0">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gn="l">
              <a:lnSpc>
                <a:spcPct val="107000"/>
              </a:lnSpc>
              <a:spcBef>
                <a:spcPts val="0"/>
              </a:spcBef>
              <a:spcAft>
                <a:spcPts val="0"/>
              </a:spcAft>
              <a:buFont typeface="Wingdings" panose="05000000000000000000" pitchFamily="2" charset="2"/>
              <a:buChar char=""/>
            </a:pPr>
            <a:r>
              <a:rPr lang="en-US" sz="180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Education: </a:t>
            </a:r>
            <a:r>
              <a:rPr lang="en-US" sz="1800" u="sng"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hlinkClick r:id="rId5"/>
              </a:rPr>
              <a:t>Media: Every child deserves an education</a:t>
            </a:r>
            <a:endParaRPr lang="en-US" sz="1800" dirty="0">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gn="l">
              <a:lnSpc>
                <a:spcPct val="107000"/>
              </a:lnSpc>
              <a:spcBef>
                <a:spcPts val="0"/>
              </a:spcBef>
              <a:spcAft>
                <a:spcPts val="0"/>
              </a:spcAft>
              <a:buFont typeface="Wingdings" panose="05000000000000000000" pitchFamily="2" charset="2"/>
              <a:buChar char=""/>
            </a:pPr>
            <a:r>
              <a:rPr lang="en-US" sz="180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Gavi, the Vaccine Alliance: </a:t>
            </a:r>
            <a:r>
              <a:rPr lang="en-US" sz="1800" u="sng"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hlinkClick r:id="rId6"/>
              </a:rPr>
              <a:t>Media: Congress should support Gavi's life-saving work</a:t>
            </a:r>
            <a:r>
              <a:rPr lang="en-US" sz="180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 </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gn="l">
              <a:lnSpc>
                <a:spcPct val="107000"/>
              </a:lnSpc>
              <a:spcBef>
                <a:spcPts val="0"/>
              </a:spcBef>
              <a:spcAft>
                <a:spcPts val="0"/>
              </a:spcAft>
              <a:buFont typeface="Wingdings" panose="05000000000000000000" pitchFamily="2" charset="2"/>
              <a:buChar char=""/>
            </a:pPr>
            <a:r>
              <a:rPr lang="en-US" sz="180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Nutrition &amp; Nutrition for Growth: </a:t>
            </a:r>
            <a:r>
              <a:rPr lang="en-US" sz="1800" u="sng"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hlinkClick r:id="rId7"/>
              </a:rPr>
              <a:t>Media: The US must make a strong, early pledge to Nutrition for Growth</a:t>
            </a:r>
            <a:endPar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indent="-457200" algn="l">
              <a:spcBef>
                <a:spcPts val="0"/>
              </a:spcBef>
              <a:spcAft>
                <a:spcPts val="1200"/>
              </a:spcAft>
              <a:buClrTx/>
              <a:buFont typeface="Arial" panose="020B0604020202020204" pitchFamily="34" charset="0"/>
              <a:buChar char="•"/>
            </a:pPr>
            <a:endParaRPr lang="en-US" dirty="0">
              <a:solidFill>
                <a:schemeClr val="tx1"/>
              </a:solidFill>
              <a:ea typeface="Open Sans"/>
              <a:cs typeface="Open Sans"/>
            </a:endParaRPr>
          </a:p>
          <a:p>
            <a:pPr indent="-457200" algn="l">
              <a:spcBef>
                <a:spcPts val="1400"/>
              </a:spcBef>
              <a:spcAft>
                <a:spcPts val="1200"/>
              </a:spcAft>
              <a:buFont typeface="Arial" panose="020B0604020202020204" pitchFamily="34" charset="0"/>
              <a:buChar char="•"/>
            </a:pPr>
            <a:endParaRPr lang="en-US" sz="2600" dirty="0">
              <a:solidFill>
                <a:schemeClr val="tx1"/>
              </a:solidFill>
              <a:latin typeface="Open Sans"/>
              <a:ea typeface="Open Sans"/>
              <a:cs typeface="Open Sans"/>
            </a:endParaRPr>
          </a:p>
        </p:txBody>
      </p:sp>
      <p:sp>
        <p:nvSpPr>
          <p:cNvPr id="7" name="Title 1">
            <a:extLst>
              <a:ext uri="{FF2B5EF4-FFF2-40B4-BE49-F238E27FC236}">
                <a16:creationId xmlns:a16="http://schemas.microsoft.com/office/drawing/2014/main" id="{116042AC-1070-84B5-486C-5A14255E5778}"/>
              </a:ext>
            </a:extLst>
          </p:cNvPr>
          <p:cNvSpPr txBox="1">
            <a:spLocks/>
          </p:cNvSpPr>
          <p:nvPr/>
        </p:nvSpPr>
        <p:spPr>
          <a:xfrm>
            <a:off x="797105" y="76182"/>
            <a:ext cx="7209845" cy="110251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b="1"/>
              <a:t>How to get started</a:t>
            </a:r>
            <a:endParaRPr lang="en-US" sz="4000" b="1" dirty="0"/>
          </a:p>
        </p:txBody>
      </p:sp>
    </p:spTree>
    <p:extLst>
      <p:ext uri="{BB962C8B-B14F-4D97-AF65-F5344CB8AC3E}">
        <p14:creationId xmlns:p14="http://schemas.microsoft.com/office/powerpoint/2010/main" val="213522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267;g14388b835e1_0_23" descr="Text, application&#10;&#10;Description automatically generated">
            <a:extLst>
              <a:ext uri="{FF2B5EF4-FFF2-40B4-BE49-F238E27FC236}">
                <a16:creationId xmlns:a16="http://schemas.microsoft.com/office/drawing/2014/main" id="{68B8E33C-DFBE-AB4A-F46B-59243D21CB2B}"/>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6" name="Text Placeholder 3">
            <a:extLst>
              <a:ext uri="{FF2B5EF4-FFF2-40B4-BE49-F238E27FC236}">
                <a16:creationId xmlns:a16="http://schemas.microsoft.com/office/drawing/2014/main" id="{BFD175F7-6041-EF6C-93DD-717170656477}"/>
              </a:ext>
            </a:extLst>
          </p:cNvPr>
          <p:cNvSpPr txBox="1">
            <a:spLocks/>
          </p:cNvSpPr>
          <p:nvPr/>
        </p:nvSpPr>
        <p:spPr>
          <a:xfrm>
            <a:off x="91150" y="1122107"/>
            <a:ext cx="8961699" cy="3775357"/>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Courier New"/>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Noto Sans Symbols"/>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Courier New"/>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indent="-457200" algn="l">
              <a:spcBef>
                <a:spcPts val="0"/>
              </a:spcBef>
              <a:spcAft>
                <a:spcPts val="1200"/>
              </a:spcAft>
              <a:buClrTx/>
              <a:buFont typeface="Arial" panose="020B0604020202020204" pitchFamily="34" charset="0"/>
              <a:buChar char="•"/>
            </a:pPr>
            <a:r>
              <a:rPr lang="en-US" sz="2100" b="1" dirty="0">
                <a:solidFill>
                  <a:schemeClr val="tx1"/>
                </a:solidFill>
                <a:latin typeface="Open Sans"/>
                <a:ea typeface="Open Sans"/>
                <a:cs typeface="Open Sans"/>
                <a:hlinkClick r:id="rId4"/>
              </a:rPr>
              <a:t>Remember your C’s</a:t>
            </a:r>
            <a:endParaRPr lang="en-US" sz="2100" b="1" dirty="0">
              <a:solidFill>
                <a:schemeClr val="tx1"/>
              </a:solidFill>
              <a:latin typeface="Open Sans"/>
              <a:ea typeface="Open Sans"/>
              <a:cs typeface="Open Sans"/>
            </a:endParaRPr>
          </a:p>
          <a:p>
            <a:pPr lvl="1" indent="-457200" algn="l">
              <a:spcBef>
                <a:spcPts val="0"/>
              </a:spcBef>
              <a:spcAft>
                <a:spcPts val="1200"/>
              </a:spcAft>
              <a:buClrTx/>
              <a:buFont typeface="Arial" panose="020B0604020202020204" pitchFamily="34" charset="0"/>
              <a:buChar char="•"/>
            </a:pPr>
            <a:r>
              <a:rPr lang="en-US" sz="2100" dirty="0">
                <a:solidFill>
                  <a:schemeClr val="tx1"/>
                </a:solidFill>
                <a:latin typeface="Open Sans"/>
                <a:ea typeface="Open Sans"/>
                <a:cs typeface="Open Sans"/>
              </a:rPr>
              <a:t>Be </a:t>
            </a:r>
            <a:r>
              <a:rPr lang="en-US" sz="2100" b="1" dirty="0">
                <a:solidFill>
                  <a:schemeClr val="tx1"/>
                </a:solidFill>
                <a:latin typeface="Open Sans"/>
                <a:ea typeface="Open Sans"/>
                <a:cs typeface="Open Sans"/>
              </a:rPr>
              <a:t>current </a:t>
            </a:r>
            <a:r>
              <a:rPr lang="en-US" sz="2100" dirty="0">
                <a:solidFill>
                  <a:schemeClr val="tx1"/>
                </a:solidFill>
                <a:latin typeface="Open Sans"/>
                <a:ea typeface="Open Sans"/>
                <a:cs typeface="Open Sans"/>
              </a:rPr>
              <a:t>– respond to recent article or current event</a:t>
            </a:r>
            <a:endParaRPr lang="en-US" sz="2100" b="1" dirty="0">
              <a:solidFill>
                <a:schemeClr val="tx1"/>
              </a:solidFill>
              <a:latin typeface="Open Sans"/>
              <a:ea typeface="Open Sans"/>
              <a:cs typeface="Open Sans"/>
            </a:endParaRPr>
          </a:p>
          <a:p>
            <a:pPr lvl="1" indent="-457200" algn="l">
              <a:spcBef>
                <a:spcPts val="0"/>
              </a:spcBef>
              <a:spcAft>
                <a:spcPts val="1200"/>
              </a:spcAft>
              <a:buClrTx/>
              <a:buFont typeface="Arial" panose="020B0604020202020204" pitchFamily="34" charset="0"/>
              <a:buChar char="•"/>
            </a:pPr>
            <a:r>
              <a:rPr lang="en-US" sz="2100" b="1" dirty="0">
                <a:solidFill>
                  <a:schemeClr val="tx1"/>
                </a:solidFill>
                <a:latin typeface="Open Sans"/>
                <a:ea typeface="Open Sans"/>
                <a:cs typeface="Open Sans"/>
              </a:rPr>
              <a:t>Construct </a:t>
            </a:r>
            <a:r>
              <a:rPr lang="en-US" sz="2100" dirty="0">
                <a:solidFill>
                  <a:schemeClr val="tx1"/>
                </a:solidFill>
                <a:latin typeface="Open Sans"/>
                <a:ea typeface="Open Sans"/>
                <a:cs typeface="Open Sans"/>
              </a:rPr>
              <a:t>your LTE in EPIC format </a:t>
            </a:r>
          </a:p>
          <a:p>
            <a:pPr lvl="1" indent="-457200" algn="l">
              <a:spcBef>
                <a:spcPts val="0"/>
              </a:spcBef>
              <a:spcAft>
                <a:spcPts val="1200"/>
              </a:spcAft>
              <a:buClrTx/>
              <a:buFont typeface="Arial" panose="020B0604020202020204" pitchFamily="34" charset="0"/>
              <a:buChar char="•"/>
            </a:pPr>
            <a:r>
              <a:rPr lang="en-US" sz="2100" dirty="0">
                <a:solidFill>
                  <a:schemeClr val="tx1"/>
                </a:solidFill>
                <a:latin typeface="Open Sans"/>
                <a:ea typeface="Open Sans"/>
                <a:cs typeface="Open Sans"/>
              </a:rPr>
              <a:t>Keep it </a:t>
            </a:r>
            <a:r>
              <a:rPr lang="en-US" sz="2100" b="1" dirty="0">
                <a:solidFill>
                  <a:schemeClr val="tx1"/>
                </a:solidFill>
                <a:latin typeface="Open Sans"/>
                <a:ea typeface="Open Sans"/>
                <a:cs typeface="Open Sans"/>
              </a:rPr>
              <a:t>concise: </a:t>
            </a:r>
            <a:r>
              <a:rPr lang="en-US" sz="2100" dirty="0">
                <a:solidFill>
                  <a:schemeClr val="tx1"/>
                </a:solidFill>
                <a:latin typeface="Open Sans"/>
                <a:ea typeface="Open Sans"/>
                <a:cs typeface="Open Sans"/>
              </a:rPr>
              <a:t>Rule of thumb is 150 - 200 words or less (follow the paper’s guidelines on word count)</a:t>
            </a:r>
          </a:p>
          <a:p>
            <a:pPr lvl="1" indent="-457200" algn="l">
              <a:spcBef>
                <a:spcPts val="0"/>
              </a:spcBef>
              <a:spcAft>
                <a:spcPts val="1200"/>
              </a:spcAft>
              <a:buClrTx/>
              <a:buFont typeface="Arial" panose="020B0604020202020204" pitchFamily="34" charset="0"/>
              <a:buChar char="•"/>
            </a:pPr>
            <a:r>
              <a:rPr lang="en-US" sz="2100" b="1" dirty="0">
                <a:solidFill>
                  <a:schemeClr val="tx1"/>
                </a:solidFill>
                <a:latin typeface="Open Sans"/>
                <a:ea typeface="Open Sans"/>
                <a:cs typeface="Open Sans"/>
              </a:rPr>
              <a:t>Connect</a:t>
            </a:r>
            <a:r>
              <a:rPr lang="en-US" sz="2100" dirty="0">
                <a:solidFill>
                  <a:schemeClr val="tx1"/>
                </a:solidFill>
                <a:latin typeface="Open Sans"/>
                <a:ea typeface="Open Sans"/>
                <a:cs typeface="Open Sans"/>
              </a:rPr>
              <a:t> </a:t>
            </a:r>
            <a:r>
              <a:rPr lang="en-US" sz="2100" b="1" dirty="0">
                <a:solidFill>
                  <a:schemeClr val="tx1"/>
                </a:solidFill>
                <a:latin typeface="Open Sans"/>
                <a:ea typeface="Open Sans"/>
                <a:cs typeface="Open Sans"/>
              </a:rPr>
              <a:t>the dots</a:t>
            </a:r>
            <a:r>
              <a:rPr lang="en-US" sz="2100" dirty="0">
                <a:solidFill>
                  <a:schemeClr val="tx1"/>
                </a:solidFill>
                <a:latin typeface="Open Sans"/>
                <a:ea typeface="Open Sans"/>
                <a:cs typeface="Open Sans"/>
              </a:rPr>
              <a:t>: How is this relevant to your community/district/state?</a:t>
            </a:r>
          </a:p>
          <a:p>
            <a:pPr marL="457200" lvl="1" indent="0" algn="l">
              <a:spcBef>
                <a:spcPts val="0"/>
              </a:spcBef>
              <a:spcAft>
                <a:spcPts val="1200"/>
              </a:spcAft>
              <a:buClrTx/>
            </a:pPr>
            <a:endParaRPr lang="en-US" sz="2100" dirty="0">
              <a:solidFill>
                <a:schemeClr val="tx1"/>
              </a:solidFill>
              <a:latin typeface="Open Sans"/>
              <a:ea typeface="Open Sans"/>
              <a:cs typeface="Open Sans"/>
            </a:endParaRPr>
          </a:p>
          <a:p>
            <a:pPr lvl="1" indent="-457200" algn="l">
              <a:spcBef>
                <a:spcPts val="0"/>
              </a:spcBef>
              <a:spcAft>
                <a:spcPts val="1200"/>
              </a:spcAft>
              <a:buClrTx/>
              <a:buFont typeface="Arial" panose="020B0604020202020204" pitchFamily="34" charset="0"/>
              <a:buChar char="•"/>
            </a:pPr>
            <a:endParaRPr lang="en-US" sz="1800" dirty="0">
              <a:solidFill>
                <a:schemeClr val="tx1"/>
              </a:solidFill>
              <a:latin typeface="Open Sans"/>
              <a:ea typeface="Open Sans"/>
              <a:cs typeface="Open Sans"/>
            </a:endParaRPr>
          </a:p>
          <a:p>
            <a:pPr lvl="1" indent="-457200" algn="l">
              <a:spcBef>
                <a:spcPts val="0"/>
              </a:spcBef>
              <a:spcAft>
                <a:spcPts val="1200"/>
              </a:spcAft>
              <a:buClrTx/>
              <a:buFont typeface="Arial" panose="020B0604020202020204" pitchFamily="34" charset="0"/>
              <a:buChar char="•"/>
            </a:pPr>
            <a:endParaRPr lang="en-US" sz="1800" dirty="0">
              <a:solidFill>
                <a:schemeClr val="tx1"/>
              </a:solidFill>
              <a:latin typeface="Open Sans"/>
              <a:ea typeface="Open Sans"/>
              <a:cs typeface="Open Sans"/>
            </a:endParaRPr>
          </a:p>
          <a:p>
            <a:pPr indent="-457200" algn="l">
              <a:spcBef>
                <a:spcPts val="0"/>
              </a:spcBef>
              <a:spcAft>
                <a:spcPts val="1200"/>
              </a:spcAft>
              <a:buClrTx/>
              <a:buFont typeface="Arial" panose="020B0604020202020204" pitchFamily="34" charset="0"/>
              <a:buChar char="•"/>
            </a:pPr>
            <a:endParaRPr lang="en-US" dirty="0">
              <a:solidFill>
                <a:schemeClr val="tx1"/>
              </a:solidFill>
              <a:ea typeface="Open Sans"/>
              <a:cs typeface="Open Sans"/>
            </a:endParaRPr>
          </a:p>
          <a:p>
            <a:pPr indent="-457200" algn="l">
              <a:spcBef>
                <a:spcPts val="1400"/>
              </a:spcBef>
              <a:spcAft>
                <a:spcPts val="1200"/>
              </a:spcAft>
              <a:buFont typeface="Arial" panose="020B0604020202020204" pitchFamily="34" charset="0"/>
              <a:buChar char="•"/>
            </a:pPr>
            <a:endParaRPr lang="en-US" sz="2600" dirty="0">
              <a:solidFill>
                <a:schemeClr val="tx1"/>
              </a:solidFill>
              <a:latin typeface="Open Sans"/>
              <a:ea typeface="Open Sans"/>
              <a:cs typeface="Open Sans"/>
            </a:endParaRPr>
          </a:p>
        </p:txBody>
      </p:sp>
      <p:sp>
        <p:nvSpPr>
          <p:cNvPr id="7" name="Title 1">
            <a:extLst>
              <a:ext uri="{FF2B5EF4-FFF2-40B4-BE49-F238E27FC236}">
                <a16:creationId xmlns:a16="http://schemas.microsoft.com/office/drawing/2014/main" id="{116042AC-1070-84B5-486C-5A14255E5778}"/>
              </a:ext>
            </a:extLst>
          </p:cNvPr>
          <p:cNvSpPr txBox="1">
            <a:spLocks/>
          </p:cNvSpPr>
          <p:nvPr/>
        </p:nvSpPr>
        <p:spPr>
          <a:xfrm>
            <a:off x="776004" y="-141867"/>
            <a:ext cx="7209845" cy="110251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b="1" dirty="0"/>
              <a:t>Tips on writing LTEs</a:t>
            </a:r>
          </a:p>
        </p:txBody>
      </p:sp>
    </p:spTree>
    <p:extLst>
      <p:ext uri="{BB962C8B-B14F-4D97-AF65-F5344CB8AC3E}">
        <p14:creationId xmlns:p14="http://schemas.microsoft.com/office/powerpoint/2010/main" val="4172510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267;g14388b835e1_0_23" descr="Text, application&#10;&#10;Description automatically generated">
            <a:extLst>
              <a:ext uri="{FF2B5EF4-FFF2-40B4-BE49-F238E27FC236}">
                <a16:creationId xmlns:a16="http://schemas.microsoft.com/office/drawing/2014/main" id="{68B8E33C-DFBE-AB4A-F46B-59243D21CB2B}"/>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6" name="Text Placeholder 3">
            <a:extLst>
              <a:ext uri="{FF2B5EF4-FFF2-40B4-BE49-F238E27FC236}">
                <a16:creationId xmlns:a16="http://schemas.microsoft.com/office/drawing/2014/main" id="{BFD175F7-6041-EF6C-93DD-717170656477}"/>
              </a:ext>
            </a:extLst>
          </p:cNvPr>
          <p:cNvSpPr txBox="1">
            <a:spLocks/>
          </p:cNvSpPr>
          <p:nvPr/>
        </p:nvSpPr>
        <p:spPr>
          <a:xfrm>
            <a:off x="149776" y="770416"/>
            <a:ext cx="8961699" cy="4373083"/>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Courier New"/>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Noto Sans Symbols"/>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Courier New"/>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indent="-457200" algn="l">
              <a:spcBef>
                <a:spcPts val="0"/>
              </a:spcBef>
              <a:spcAft>
                <a:spcPts val="1200"/>
              </a:spcAft>
              <a:buClrTx/>
              <a:buFont typeface="Arial" panose="020B0604020202020204" pitchFamily="34" charset="0"/>
              <a:buChar char="•"/>
            </a:pPr>
            <a:r>
              <a:rPr lang="en-US" sz="2100" b="1" dirty="0">
                <a:solidFill>
                  <a:schemeClr val="tx1"/>
                </a:solidFill>
                <a:latin typeface="Open Sans"/>
                <a:ea typeface="Open Sans"/>
                <a:cs typeface="Open Sans"/>
                <a:hlinkClick r:id="rId4"/>
              </a:rPr>
              <a:t>Remember your C’s</a:t>
            </a:r>
            <a:endParaRPr lang="en-US" sz="2100" b="1" dirty="0">
              <a:solidFill>
                <a:schemeClr val="tx1"/>
              </a:solidFill>
              <a:latin typeface="Open Sans"/>
              <a:ea typeface="Open Sans"/>
              <a:cs typeface="Open Sans"/>
            </a:endParaRPr>
          </a:p>
          <a:p>
            <a:pPr lvl="1" indent="-457200" algn="l">
              <a:spcBef>
                <a:spcPts val="0"/>
              </a:spcBef>
              <a:spcAft>
                <a:spcPts val="1200"/>
              </a:spcAft>
              <a:buClrTx/>
              <a:buFont typeface="Arial" panose="020B0604020202020204" pitchFamily="34" charset="0"/>
              <a:buChar char="•"/>
            </a:pPr>
            <a:r>
              <a:rPr lang="en-US" sz="2100" dirty="0">
                <a:solidFill>
                  <a:schemeClr val="tx1"/>
                </a:solidFill>
                <a:latin typeface="Open Sans"/>
                <a:ea typeface="Open Sans"/>
                <a:cs typeface="Open Sans"/>
              </a:rPr>
              <a:t>Be c</a:t>
            </a:r>
            <a:r>
              <a:rPr lang="en-US" sz="2100" b="1" dirty="0">
                <a:solidFill>
                  <a:schemeClr val="tx1"/>
                </a:solidFill>
                <a:latin typeface="Open Sans"/>
                <a:ea typeface="Open Sans"/>
                <a:cs typeface="Open Sans"/>
              </a:rPr>
              <a:t>hallenging </a:t>
            </a:r>
            <a:r>
              <a:rPr lang="en-US" sz="2100" dirty="0">
                <a:solidFill>
                  <a:schemeClr val="tx1"/>
                </a:solidFill>
                <a:latin typeface="Open Sans"/>
                <a:ea typeface="Open Sans"/>
                <a:cs typeface="Open Sans"/>
              </a:rPr>
              <a:t> - ask a question (but don’t make a personal attack), name your member of </a:t>
            </a:r>
            <a:r>
              <a:rPr lang="en-US" sz="2100" b="1" dirty="0">
                <a:solidFill>
                  <a:schemeClr val="tx1"/>
                </a:solidFill>
                <a:latin typeface="Open Sans"/>
                <a:ea typeface="Open Sans"/>
                <a:cs typeface="Open Sans"/>
              </a:rPr>
              <a:t>Congress</a:t>
            </a:r>
            <a:r>
              <a:rPr lang="en-US" sz="2100" dirty="0">
                <a:solidFill>
                  <a:schemeClr val="tx1"/>
                </a:solidFill>
                <a:latin typeface="Open Sans"/>
                <a:ea typeface="Open Sans"/>
                <a:cs typeface="Open Sans"/>
              </a:rPr>
              <a:t> </a:t>
            </a:r>
          </a:p>
          <a:p>
            <a:pPr lvl="1" indent="-457200" algn="l">
              <a:spcBef>
                <a:spcPts val="0"/>
              </a:spcBef>
              <a:spcAft>
                <a:spcPts val="1200"/>
              </a:spcAft>
              <a:buClrTx/>
              <a:buFont typeface="Arial" panose="020B0604020202020204" pitchFamily="34" charset="0"/>
              <a:buChar char="•"/>
            </a:pPr>
            <a:r>
              <a:rPr lang="en-US" sz="2100" dirty="0">
                <a:solidFill>
                  <a:schemeClr val="tx1"/>
                </a:solidFill>
                <a:latin typeface="Open Sans"/>
                <a:ea typeface="Open Sans"/>
                <a:cs typeface="Open Sans"/>
              </a:rPr>
              <a:t>Have a </a:t>
            </a:r>
            <a:r>
              <a:rPr lang="en-US" sz="2100" b="1" dirty="0">
                <a:solidFill>
                  <a:schemeClr val="tx1"/>
                </a:solidFill>
                <a:latin typeface="Open Sans"/>
                <a:ea typeface="Open Sans"/>
                <a:cs typeface="Open Sans"/>
              </a:rPr>
              <a:t>call to action </a:t>
            </a:r>
            <a:r>
              <a:rPr lang="en-US" sz="2100" dirty="0">
                <a:solidFill>
                  <a:schemeClr val="tx1"/>
                </a:solidFill>
                <a:latin typeface="Open Sans"/>
                <a:ea typeface="Open Sans"/>
                <a:cs typeface="Open Sans"/>
              </a:rPr>
              <a:t>whether for Congress or from the reader</a:t>
            </a:r>
          </a:p>
          <a:p>
            <a:pPr lvl="1" indent="-457200" algn="l">
              <a:spcBef>
                <a:spcPts val="0"/>
              </a:spcBef>
              <a:spcAft>
                <a:spcPts val="1200"/>
              </a:spcAft>
              <a:buClrTx/>
              <a:buFont typeface="Arial" panose="020B0604020202020204" pitchFamily="34" charset="0"/>
              <a:buChar char="•"/>
            </a:pPr>
            <a:r>
              <a:rPr lang="en-US" sz="2100" dirty="0">
                <a:solidFill>
                  <a:schemeClr val="tx1"/>
                </a:solidFill>
                <a:latin typeface="Open Sans"/>
                <a:ea typeface="Open Sans"/>
                <a:cs typeface="Open Sans"/>
              </a:rPr>
              <a:t>Be c</a:t>
            </a:r>
            <a:r>
              <a:rPr lang="en-US" sz="2100" b="1" dirty="0">
                <a:solidFill>
                  <a:schemeClr val="tx1"/>
                </a:solidFill>
                <a:latin typeface="Open Sans"/>
                <a:ea typeface="Open Sans"/>
                <a:cs typeface="Open Sans"/>
              </a:rPr>
              <a:t>reative!</a:t>
            </a:r>
          </a:p>
          <a:p>
            <a:pPr lvl="1" indent="-457200" algn="l">
              <a:spcBef>
                <a:spcPts val="0"/>
              </a:spcBef>
              <a:spcAft>
                <a:spcPts val="1200"/>
              </a:spcAft>
              <a:buClrTx/>
              <a:buFont typeface="Arial" panose="020B0604020202020204" pitchFamily="34" charset="0"/>
              <a:buChar char="•"/>
            </a:pPr>
            <a:r>
              <a:rPr lang="en-US" sz="2100" dirty="0">
                <a:solidFill>
                  <a:schemeClr val="tx1"/>
                </a:solidFill>
                <a:latin typeface="Open Sans"/>
                <a:ea typeface="Open Sans"/>
                <a:cs typeface="Open Sans"/>
              </a:rPr>
              <a:t>Be </a:t>
            </a:r>
            <a:r>
              <a:rPr lang="en-US" sz="2100" b="1" dirty="0">
                <a:solidFill>
                  <a:schemeClr val="tx1"/>
                </a:solidFill>
                <a:latin typeface="Open Sans"/>
                <a:ea typeface="Open Sans"/>
                <a:cs typeface="Open Sans"/>
              </a:rPr>
              <a:t>contagious: </a:t>
            </a:r>
            <a:r>
              <a:rPr lang="en-US" sz="2100" dirty="0">
                <a:solidFill>
                  <a:schemeClr val="tx1"/>
                </a:solidFill>
                <a:latin typeface="Open Sans"/>
                <a:ea typeface="Open Sans"/>
                <a:cs typeface="Open Sans"/>
              </a:rPr>
              <a:t>Submit to as many newspapers as possible</a:t>
            </a:r>
          </a:p>
          <a:p>
            <a:pPr marL="457200" lvl="1" indent="0" algn="l">
              <a:spcBef>
                <a:spcPts val="0"/>
              </a:spcBef>
              <a:spcAft>
                <a:spcPts val="1200"/>
              </a:spcAft>
              <a:buClrTx/>
            </a:pPr>
            <a:br>
              <a:rPr lang="en-US" sz="2100" b="1" dirty="0">
                <a:solidFill>
                  <a:schemeClr val="tx1"/>
                </a:solidFill>
                <a:latin typeface="Open Sans"/>
                <a:ea typeface="Open Sans"/>
                <a:cs typeface="Open Sans"/>
              </a:rPr>
            </a:br>
            <a:r>
              <a:rPr lang="en-US" sz="2100" b="1" dirty="0">
                <a:solidFill>
                  <a:schemeClr val="tx1"/>
                </a:solidFill>
                <a:latin typeface="Open Sans"/>
                <a:ea typeface="Open Sans"/>
                <a:cs typeface="Open Sans"/>
              </a:rPr>
              <a:t>When you’re ready to submit</a:t>
            </a:r>
          </a:p>
          <a:p>
            <a:pPr lvl="1" indent="-457200" algn="l">
              <a:spcBef>
                <a:spcPts val="0"/>
              </a:spcBef>
              <a:spcAft>
                <a:spcPts val="1200"/>
              </a:spcAft>
              <a:buClrTx/>
              <a:buFont typeface="Arial" panose="020B0604020202020204" pitchFamily="34" charset="0"/>
              <a:buChar char="•"/>
            </a:pPr>
            <a:r>
              <a:rPr lang="en-US" sz="2100" dirty="0">
                <a:solidFill>
                  <a:schemeClr val="tx1"/>
                </a:solidFill>
                <a:latin typeface="Open Sans"/>
                <a:ea typeface="Open Sans"/>
                <a:cs typeface="Open Sans"/>
              </a:rPr>
              <a:t>Don’t forget your </a:t>
            </a:r>
            <a:r>
              <a:rPr lang="en-US" sz="2100" b="1" dirty="0">
                <a:solidFill>
                  <a:schemeClr val="tx1"/>
                </a:solidFill>
                <a:latin typeface="Open Sans"/>
                <a:ea typeface="Open Sans"/>
                <a:cs typeface="Open Sans"/>
              </a:rPr>
              <a:t>contact information</a:t>
            </a:r>
            <a:r>
              <a:rPr lang="en-US" sz="2100" dirty="0">
                <a:solidFill>
                  <a:schemeClr val="tx1"/>
                </a:solidFill>
                <a:latin typeface="Open Sans"/>
                <a:ea typeface="Open Sans"/>
                <a:cs typeface="Open Sans"/>
              </a:rPr>
              <a:t>!</a:t>
            </a:r>
            <a:endParaRPr lang="en-US" sz="2100" b="1" dirty="0">
              <a:solidFill>
                <a:schemeClr val="tx1"/>
              </a:solidFill>
              <a:latin typeface="Open Sans"/>
              <a:ea typeface="Open Sans"/>
              <a:cs typeface="Open Sans"/>
            </a:endParaRPr>
          </a:p>
          <a:p>
            <a:pPr lvl="1" indent="-457200" algn="l">
              <a:spcBef>
                <a:spcPts val="0"/>
              </a:spcBef>
              <a:spcAft>
                <a:spcPts val="1200"/>
              </a:spcAft>
              <a:buClrTx/>
              <a:buFont typeface="Arial" panose="020B0604020202020204" pitchFamily="34" charset="0"/>
              <a:buChar char="•"/>
            </a:pPr>
            <a:endParaRPr lang="en-US" sz="1800" dirty="0">
              <a:solidFill>
                <a:schemeClr val="tx1"/>
              </a:solidFill>
              <a:latin typeface="Open Sans"/>
              <a:ea typeface="Open Sans"/>
              <a:cs typeface="Open Sans"/>
            </a:endParaRPr>
          </a:p>
          <a:p>
            <a:pPr lvl="1" indent="-457200" algn="l">
              <a:spcBef>
                <a:spcPts val="0"/>
              </a:spcBef>
              <a:spcAft>
                <a:spcPts val="1200"/>
              </a:spcAft>
              <a:buClrTx/>
              <a:buFont typeface="Arial" panose="020B0604020202020204" pitchFamily="34" charset="0"/>
              <a:buChar char="•"/>
            </a:pPr>
            <a:endParaRPr lang="en-US" sz="1800" dirty="0">
              <a:solidFill>
                <a:schemeClr val="tx1"/>
              </a:solidFill>
              <a:latin typeface="Open Sans"/>
              <a:ea typeface="Open Sans"/>
              <a:cs typeface="Open Sans"/>
            </a:endParaRPr>
          </a:p>
          <a:p>
            <a:pPr indent="-457200" algn="l">
              <a:spcBef>
                <a:spcPts val="0"/>
              </a:spcBef>
              <a:spcAft>
                <a:spcPts val="1200"/>
              </a:spcAft>
              <a:buClrTx/>
              <a:buFont typeface="Arial" panose="020B0604020202020204" pitchFamily="34" charset="0"/>
              <a:buChar char="•"/>
            </a:pPr>
            <a:endParaRPr lang="en-US" dirty="0">
              <a:solidFill>
                <a:schemeClr val="tx1"/>
              </a:solidFill>
              <a:ea typeface="Open Sans"/>
              <a:cs typeface="Open Sans"/>
            </a:endParaRPr>
          </a:p>
          <a:p>
            <a:pPr indent="-457200" algn="l">
              <a:spcBef>
                <a:spcPts val="1400"/>
              </a:spcBef>
              <a:spcAft>
                <a:spcPts val="1200"/>
              </a:spcAft>
              <a:buFont typeface="Arial" panose="020B0604020202020204" pitchFamily="34" charset="0"/>
              <a:buChar char="•"/>
            </a:pPr>
            <a:endParaRPr lang="en-US" sz="2600" dirty="0">
              <a:solidFill>
                <a:schemeClr val="tx1"/>
              </a:solidFill>
              <a:latin typeface="Open Sans"/>
              <a:ea typeface="Open Sans"/>
              <a:cs typeface="Open Sans"/>
            </a:endParaRPr>
          </a:p>
        </p:txBody>
      </p:sp>
      <p:sp>
        <p:nvSpPr>
          <p:cNvPr id="7" name="Title 1">
            <a:extLst>
              <a:ext uri="{FF2B5EF4-FFF2-40B4-BE49-F238E27FC236}">
                <a16:creationId xmlns:a16="http://schemas.microsoft.com/office/drawing/2014/main" id="{116042AC-1070-84B5-486C-5A14255E5778}"/>
              </a:ext>
            </a:extLst>
          </p:cNvPr>
          <p:cNvSpPr txBox="1">
            <a:spLocks/>
          </p:cNvSpPr>
          <p:nvPr/>
        </p:nvSpPr>
        <p:spPr>
          <a:xfrm>
            <a:off x="776004" y="-141867"/>
            <a:ext cx="7209845" cy="110251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b="1" dirty="0"/>
              <a:t>Tips on writing LTEs</a:t>
            </a:r>
          </a:p>
        </p:txBody>
      </p:sp>
    </p:spTree>
    <p:extLst>
      <p:ext uri="{BB962C8B-B14F-4D97-AF65-F5344CB8AC3E}">
        <p14:creationId xmlns:p14="http://schemas.microsoft.com/office/powerpoint/2010/main" val="2424197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797105" y="-246563"/>
            <a:ext cx="7209845" cy="1102519"/>
          </a:xfrm>
        </p:spPr>
        <p:txBody>
          <a:bodyPr>
            <a:normAutofit/>
          </a:bodyPr>
          <a:lstStyle/>
          <a:p>
            <a:r>
              <a:rPr lang="en-US" sz="4000" b="1">
                <a:latin typeface="Open Sans" panose="020B0606030504020204" pitchFamily="34" charset="0"/>
                <a:ea typeface="Open Sans" panose="020B0606030504020204" pitchFamily="34" charset="0"/>
                <a:cs typeface="Open Sans" panose="020B0606030504020204" pitchFamily="34" charset="0"/>
              </a:rPr>
              <a:t>Submitting an LTE</a:t>
            </a:r>
          </a:p>
        </p:txBody>
      </p:sp>
      <p:pic>
        <p:nvPicPr>
          <p:cNvPr id="5" name="Google Shape;267;g14388b835e1_0_23" descr="Text, application&#10;&#10;Description automatically generated">
            <a:extLst>
              <a:ext uri="{FF2B5EF4-FFF2-40B4-BE49-F238E27FC236}">
                <a16:creationId xmlns:a16="http://schemas.microsoft.com/office/drawing/2014/main" id="{68B8E33C-DFBE-AB4A-F46B-59243D21CB2B}"/>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4" name="Picture 3">
            <a:extLst>
              <a:ext uri="{FF2B5EF4-FFF2-40B4-BE49-F238E27FC236}">
                <a16:creationId xmlns:a16="http://schemas.microsoft.com/office/drawing/2014/main" id="{A6395DE4-E1F6-C167-B03B-FB770B8FB0E1}"/>
              </a:ext>
            </a:extLst>
          </p:cNvPr>
          <p:cNvPicPr>
            <a:picLocks noChangeAspect="1"/>
          </p:cNvPicPr>
          <p:nvPr/>
        </p:nvPicPr>
        <p:blipFill>
          <a:blip r:embed="rId4"/>
          <a:stretch>
            <a:fillRect/>
          </a:stretch>
        </p:blipFill>
        <p:spPr>
          <a:xfrm>
            <a:off x="1790855" y="627450"/>
            <a:ext cx="5222344" cy="4029533"/>
          </a:xfrm>
          <a:prstGeom prst="rect">
            <a:avLst/>
          </a:prstGeom>
        </p:spPr>
      </p:pic>
      <p:sp>
        <p:nvSpPr>
          <p:cNvPr id="6" name="TextBox 5">
            <a:extLst>
              <a:ext uri="{FF2B5EF4-FFF2-40B4-BE49-F238E27FC236}">
                <a16:creationId xmlns:a16="http://schemas.microsoft.com/office/drawing/2014/main" id="{72D1815F-807F-8F3E-1983-902CA167EA0F}"/>
              </a:ext>
            </a:extLst>
          </p:cNvPr>
          <p:cNvSpPr txBox="1"/>
          <p:nvPr/>
        </p:nvSpPr>
        <p:spPr>
          <a:xfrm>
            <a:off x="470648" y="4719293"/>
            <a:ext cx="8915399" cy="307777"/>
          </a:xfrm>
          <a:prstGeom prst="rect">
            <a:avLst/>
          </a:prstGeom>
          <a:noFill/>
        </p:spPr>
        <p:txBody>
          <a:bodyPr wrap="square" rtlCol="0">
            <a:spAutoFit/>
          </a:bodyPr>
          <a:lstStyle/>
          <a:p>
            <a:r>
              <a:rPr lang="en-US" dirty="0">
                <a:hlinkClick r:id="rId5"/>
              </a:rPr>
              <a:t>https://results.org/volunteers/action-center/action-alerts?vvsrc=%2fcampaigns%2f63557%2frespond</a:t>
            </a:r>
            <a:r>
              <a:rPr lang="en-US" dirty="0"/>
              <a:t> </a:t>
            </a:r>
          </a:p>
        </p:txBody>
      </p:sp>
    </p:spTree>
    <p:extLst>
      <p:ext uri="{BB962C8B-B14F-4D97-AF65-F5344CB8AC3E}">
        <p14:creationId xmlns:p14="http://schemas.microsoft.com/office/powerpoint/2010/main" val="1637188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1856E1-7A0E-BFDE-15F9-B5EB9B717A43}"/>
              </a:ext>
            </a:extLst>
          </p:cNvPr>
          <p:cNvPicPr>
            <a:picLocks noChangeAspect="1"/>
          </p:cNvPicPr>
          <p:nvPr/>
        </p:nvPicPr>
        <p:blipFill>
          <a:blip r:embed="rId2"/>
          <a:stretch>
            <a:fillRect/>
          </a:stretch>
        </p:blipFill>
        <p:spPr>
          <a:xfrm>
            <a:off x="0" y="25944"/>
            <a:ext cx="9144000" cy="5091611"/>
          </a:xfrm>
          <a:prstGeom prst="rect">
            <a:avLst/>
          </a:prstGeom>
        </p:spPr>
      </p:pic>
      <p:sp>
        <p:nvSpPr>
          <p:cNvPr id="7" name="Oval 6">
            <a:extLst>
              <a:ext uri="{FF2B5EF4-FFF2-40B4-BE49-F238E27FC236}">
                <a16:creationId xmlns:a16="http://schemas.microsoft.com/office/drawing/2014/main" id="{9A77F0D5-4BA7-5285-CBEB-D758605EEF04}"/>
              </a:ext>
            </a:extLst>
          </p:cNvPr>
          <p:cNvSpPr/>
          <p:nvPr/>
        </p:nvSpPr>
        <p:spPr>
          <a:xfrm>
            <a:off x="4572000" y="3087858"/>
            <a:ext cx="1920240" cy="135753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54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967077" y="1928034"/>
            <a:ext cx="7209845" cy="1102519"/>
          </a:xfrm>
        </p:spPr>
        <p:txBody>
          <a:bodyPr>
            <a:normAutofit/>
          </a:bodyPr>
          <a:lstStyle/>
          <a:p>
            <a:r>
              <a:rPr lang="en-US" sz="4000" b="1" dirty="0"/>
              <a:t>Q&amp;A</a:t>
            </a:r>
          </a:p>
        </p:txBody>
      </p:sp>
      <p:pic>
        <p:nvPicPr>
          <p:cNvPr id="5" name="Google Shape;267;g14388b835e1_0_23" descr="Text, application&#10;&#10;Description automatically generated">
            <a:extLst>
              <a:ext uri="{FF2B5EF4-FFF2-40B4-BE49-F238E27FC236}">
                <a16:creationId xmlns:a16="http://schemas.microsoft.com/office/drawing/2014/main" id="{68B8E33C-DFBE-AB4A-F46B-59243D21CB2B}"/>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056102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967077" y="1928034"/>
            <a:ext cx="7209845" cy="1102519"/>
          </a:xfrm>
        </p:spPr>
        <p:txBody>
          <a:bodyPr>
            <a:normAutofit fontScale="90000"/>
          </a:bodyPr>
          <a:lstStyle/>
          <a:p>
            <a:r>
              <a:rPr lang="en-US" sz="4000" b="1" dirty="0"/>
              <a:t>Let’s keep writing and submitting!</a:t>
            </a:r>
          </a:p>
        </p:txBody>
      </p:sp>
      <p:pic>
        <p:nvPicPr>
          <p:cNvPr id="5" name="Google Shape;267;g14388b835e1_0_23" descr="Text, application&#10;&#10;Description automatically generated">
            <a:extLst>
              <a:ext uri="{FF2B5EF4-FFF2-40B4-BE49-F238E27FC236}">
                <a16:creationId xmlns:a16="http://schemas.microsoft.com/office/drawing/2014/main" id="{68B8E33C-DFBE-AB4A-F46B-59243D21CB2B}"/>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1763704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
          <p:cNvSpPr txBox="1">
            <a:spLocks noGrp="1"/>
          </p:cNvSpPr>
          <p:nvPr>
            <p:ph type="title"/>
          </p:nvPr>
        </p:nvSpPr>
        <p:spPr>
          <a:xfrm>
            <a:off x="633497" y="242700"/>
            <a:ext cx="7722524" cy="7695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ct val="58823"/>
              <a:buNone/>
            </a:pPr>
            <a:r>
              <a:rPr lang="en-US" sz="3400" b="1" i="1">
                <a:latin typeface="Open Sans"/>
                <a:ea typeface="Open Sans"/>
                <a:cs typeface="Open Sans"/>
                <a:sym typeface="Open Sans"/>
              </a:rPr>
              <a:t>Let’s take action! </a:t>
            </a:r>
          </a:p>
        </p:txBody>
      </p:sp>
      <p:pic>
        <p:nvPicPr>
          <p:cNvPr id="323" name="Google Shape;323;p5"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6" name="Picture 5" descr="A cat with a whiskers&#10;&#10;Description automatically generated">
            <a:extLst>
              <a:ext uri="{FF2B5EF4-FFF2-40B4-BE49-F238E27FC236}">
                <a16:creationId xmlns:a16="http://schemas.microsoft.com/office/drawing/2014/main" id="{68BB4ADB-0859-241D-4C5F-8F8A5E410F7A}"/>
              </a:ext>
            </a:extLst>
          </p:cNvPr>
          <p:cNvPicPr>
            <a:picLocks noChangeAspect="1"/>
          </p:cNvPicPr>
          <p:nvPr/>
        </p:nvPicPr>
        <p:blipFill>
          <a:blip r:embed="rId4"/>
          <a:stretch>
            <a:fillRect/>
          </a:stretch>
        </p:blipFill>
        <p:spPr>
          <a:xfrm>
            <a:off x="2482694" y="1012200"/>
            <a:ext cx="3870785" cy="3644989"/>
          </a:xfrm>
          <a:prstGeom prst="rect">
            <a:avLst/>
          </a:prstGeom>
        </p:spPr>
      </p:pic>
    </p:spTree>
    <p:extLst>
      <p:ext uri="{BB962C8B-B14F-4D97-AF65-F5344CB8AC3E}">
        <p14:creationId xmlns:p14="http://schemas.microsoft.com/office/powerpoint/2010/main" val="3570652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dc84acdb8d_0_79"/>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a:p>
        </p:txBody>
      </p:sp>
      <p:sp>
        <p:nvSpPr>
          <p:cNvPr id="257" name="Google Shape;257;g1dc84acdb8d_0_79"/>
          <p:cNvSpPr txBox="1"/>
          <p:nvPr/>
        </p:nvSpPr>
        <p:spPr>
          <a:xfrm>
            <a:off x="301782" y="907042"/>
            <a:ext cx="7923000" cy="39010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a:t>
            </a:r>
            <a:r>
              <a:rPr lang="en-US" sz="1350" b="0" i="1"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a:p>
          <a:p>
            <a:pPr marL="0" marR="0" lvl="0" indent="0" algn="l" rtl="0">
              <a:spcBef>
                <a:spcPts val="0"/>
              </a:spcBef>
              <a:spcAft>
                <a:spcPts val="0"/>
              </a:spcAft>
              <a:buNone/>
            </a:pPr>
            <a:endParaRPr sz="1350" b="0" i="1"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0" i="1"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1" i="0" u="none" strike="noStrike" cap="none">
                <a:solidFill>
                  <a:schemeClr val="dk1"/>
                </a:solidFill>
                <a:latin typeface="Open Sans"/>
                <a:ea typeface="Open Sans"/>
                <a:cs typeface="Open Sans"/>
                <a:sym typeface="Open Sans"/>
              </a:rPr>
              <a:t>Read our full anti-oppression values statement here at </a:t>
            </a:r>
            <a:r>
              <a:rPr lang="en-US" sz="1350" b="1" i="0" u="sng" strike="noStrike" cap="none">
                <a:solidFill>
                  <a:schemeClr val="dk2"/>
                </a:solidFill>
                <a:latin typeface="Open Sans"/>
                <a:ea typeface="Open Sans"/>
                <a:cs typeface="Open Sans"/>
                <a:sym typeface="Open Sans"/>
              </a:rPr>
              <a:t>results.org/values</a:t>
            </a:r>
            <a:r>
              <a:rPr lang="en-US" sz="1350" b="1" i="0" u="none" strike="noStrike" cap="none">
                <a:solidFill>
                  <a:schemeClr val="dk1"/>
                </a:solidFill>
                <a:latin typeface="Open Sans"/>
                <a:ea typeface="Open Sans"/>
                <a:cs typeface="Open Sans"/>
                <a:sym typeface="Open Sans"/>
              </a:rPr>
              <a:t>. </a:t>
            </a: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0" i="0" u="none" strike="noStrike" cap="none">
                <a:solidFill>
                  <a:schemeClr val="dk1"/>
                </a:solidFill>
                <a:latin typeface="Open Sans"/>
                <a:ea typeface="Open Sans"/>
                <a:cs typeface="Open Sans"/>
                <a:sym typeface="Open Sans"/>
              </a:rPr>
              <a:t>Check out the </a:t>
            </a:r>
            <a:r>
              <a:rPr lang="en-US" sz="1350" b="0" i="0" u="sng" strike="noStrike" cap="none">
                <a:solidFill>
                  <a:srgbClr val="D5003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Anti-Oppression Workshop Schedule </a:t>
            </a:r>
            <a:r>
              <a:rPr lang="en-US" sz="1350" b="0" i="0" u="none" strike="noStrike" cap="none">
                <a:solidFill>
                  <a:schemeClr val="dk1"/>
                </a:solidFill>
                <a:latin typeface="Open Sans"/>
                <a:ea typeface="Open Sans"/>
                <a:cs typeface="Open Sans"/>
                <a:sym typeface="Open Sans"/>
              </a:rPr>
              <a:t>for training opportunities.</a:t>
            </a:r>
            <a:endParaRPr sz="13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350" b="1"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350" b="1" i="0" u="none" strike="noStrike" cap="none">
                <a:solidFill>
                  <a:schemeClr val="dk1"/>
                </a:solidFill>
                <a:latin typeface="Open Sans"/>
                <a:ea typeface="Open Sans"/>
                <a:cs typeface="Open Sans"/>
                <a:sym typeface="Open Sans"/>
              </a:rPr>
              <a:t>Find these resources and more at results.org/volunteers/anti-oppression:</a:t>
            </a:r>
            <a:endParaRPr/>
          </a:p>
          <a:p>
            <a:pPr marL="0" marR="0" lvl="0" indent="0" algn="l" rtl="0">
              <a:spcBef>
                <a:spcPts val="0"/>
              </a:spcBef>
              <a:spcAft>
                <a:spcPts val="0"/>
              </a:spcAft>
              <a:buNone/>
            </a:pPr>
            <a:endParaRPr sz="1350" b="0" i="0" u="none" strike="noStrike" cap="none">
              <a:solidFill>
                <a:schemeClr val="dk1"/>
              </a:solidFill>
              <a:latin typeface="Open Sans"/>
              <a:ea typeface="Open Sans"/>
              <a:cs typeface="Open Sans"/>
              <a:sym typeface="Open Sans"/>
            </a:endParaRPr>
          </a:p>
          <a:p>
            <a:pPr marL="628650" marR="0" lvl="1"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Resource Guides from our Diversity &amp; Inclusion trainings, including: </a:t>
            </a:r>
            <a:endParaRPr/>
          </a:p>
          <a:p>
            <a:pPr marL="971550" marR="0" lvl="2"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Interrupting Microaggressions</a:t>
            </a:r>
            <a:endParaRPr/>
          </a:p>
          <a:p>
            <a:pPr marL="971550" marR="0" lvl="2"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Creating Space for Critical Conversations</a:t>
            </a:r>
            <a:endParaRPr/>
          </a:p>
          <a:p>
            <a:pPr marL="628650" marR="0" lvl="1" indent="-285750" algn="l" rtl="0">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Information on how RESULTS responds to oppressive incidents</a:t>
            </a:r>
            <a:endParaRPr/>
          </a:p>
        </p:txBody>
      </p:sp>
      <p:sp>
        <p:nvSpPr>
          <p:cNvPr id="258" name="Google Shape;258;g1dc84acdb8d_0_79"/>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350"/>
              <a:buFont typeface="Open Sans"/>
              <a:buNone/>
            </a:pPr>
            <a:fld id="{00000000-1234-1234-1234-123412341234}" type="slidenum">
              <a:rPr lang="en-US" sz="1350" b="0" i="0" u="none" strike="noStrike" cap="none">
                <a:solidFill>
                  <a:srgbClr val="000000"/>
                </a:solidFill>
                <a:latin typeface="Open Sans"/>
                <a:ea typeface="Open Sans"/>
                <a:cs typeface="Open Sans"/>
                <a:sym typeface="Open Sans"/>
              </a:rPr>
              <a:t>3</a:t>
            </a:fld>
            <a:endParaRPr sz="1350" b="0" i="0" u="none" strike="noStrike" cap="none">
              <a:solidFill>
                <a:srgbClr val="000000"/>
              </a:solidFill>
              <a:latin typeface="Open Sans"/>
              <a:ea typeface="Open Sans"/>
              <a:cs typeface="Open Sans"/>
              <a:sym typeface="Open Sans"/>
            </a:endParaRPr>
          </a:p>
        </p:txBody>
      </p:sp>
      <p:pic>
        <p:nvPicPr>
          <p:cNvPr id="2" name="Google Shape;267;g14388b835e1_0_23">
            <a:extLst>
              <a:ext uri="{FF2B5EF4-FFF2-40B4-BE49-F238E27FC236}">
                <a16:creationId xmlns:a16="http://schemas.microsoft.com/office/drawing/2014/main" id="{123D93FB-BF4F-1841-D122-DBC0DEA82157}"/>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
          <p:cNvSpPr txBox="1">
            <a:spLocks noGrp="1"/>
          </p:cNvSpPr>
          <p:nvPr>
            <p:ph type="title"/>
          </p:nvPr>
        </p:nvSpPr>
        <p:spPr>
          <a:xfrm>
            <a:off x="-466239" y="303837"/>
            <a:ext cx="8479709" cy="99955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ct val="58822"/>
              <a:buNone/>
            </a:pPr>
            <a:r>
              <a:rPr lang="en-US" sz="2800" b="1">
                <a:latin typeface="Open Sans"/>
                <a:ea typeface="Open Sans"/>
                <a:cs typeface="Open Sans"/>
                <a:sym typeface="Open Sans"/>
              </a:rPr>
              <a:t>Next Steps: </a:t>
            </a:r>
            <a:r>
              <a:rPr lang="en-US" sz="2800" b="1" i="1">
                <a:latin typeface="Open Sans"/>
                <a:ea typeface="Open Sans"/>
                <a:cs typeface="Open Sans"/>
                <a:sym typeface="Open Sans"/>
              </a:rPr>
              <a:t>Choose your own adventure…</a:t>
            </a:r>
            <a:br>
              <a:rPr lang="en-US" sz="2800" b="1" i="1">
                <a:latin typeface="Open Sans"/>
                <a:ea typeface="Open Sans"/>
                <a:cs typeface="Open Sans"/>
                <a:sym typeface="Open Sans"/>
              </a:rPr>
            </a:br>
            <a:r>
              <a:rPr lang="en-US" sz="2800" b="1" i="1">
                <a:latin typeface="Open Sans"/>
                <a:ea typeface="Open Sans"/>
                <a:cs typeface="Open Sans"/>
                <a:sym typeface="Open Sans"/>
              </a:rPr>
              <a:t> </a:t>
            </a:r>
          </a:p>
        </p:txBody>
      </p:sp>
      <p:pic>
        <p:nvPicPr>
          <p:cNvPr id="323" name="Google Shape;323;p5"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2" name="TextBox 1">
            <a:extLst>
              <a:ext uri="{FF2B5EF4-FFF2-40B4-BE49-F238E27FC236}">
                <a16:creationId xmlns:a16="http://schemas.microsoft.com/office/drawing/2014/main" id="{4F2C2F4A-A3AF-0430-49E7-E3882A820B3D}"/>
              </a:ext>
            </a:extLst>
          </p:cNvPr>
          <p:cNvSpPr txBox="1"/>
          <p:nvPr/>
        </p:nvSpPr>
        <p:spPr>
          <a:xfrm>
            <a:off x="323195" y="1303391"/>
            <a:ext cx="8239278" cy="3170099"/>
          </a:xfrm>
          <a:prstGeom prst="rect">
            <a:avLst/>
          </a:prstGeom>
          <a:noFill/>
        </p:spPr>
        <p:txBody>
          <a:bodyPr wrap="square" rtlCol="0">
            <a:spAutoFit/>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hlinkClick r:id="rId4"/>
              </a:rPr>
              <a:t>Send a follow up email</a:t>
            </a:r>
            <a:r>
              <a:rPr lang="en-US" sz="2000" dirty="0">
                <a:latin typeface="Open Sans" panose="020B0606030504020204" pitchFamily="34" charset="0"/>
                <a:ea typeface="Open Sans" panose="020B0606030504020204" pitchFamily="34" charset="0"/>
                <a:cs typeface="Open Sans" panose="020B0606030504020204" pitchFamily="34" charset="0"/>
              </a:rPr>
              <a:t> or make a phone call to your House Rep. on the End TB Now Act</a:t>
            </a:r>
            <a:br>
              <a:rPr lang="en-US" sz="2000" dirty="0">
                <a:latin typeface="Open Sans" panose="020B0606030504020204" pitchFamily="34" charset="0"/>
                <a:ea typeface="Open Sans" panose="020B0606030504020204" pitchFamily="34" charset="0"/>
                <a:cs typeface="Open Sans" panose="020B0606030504020204" pitchFamily="34" charset="0"/>
              </a:rPr>
            </a:b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hlinkClick r:id="rId5"/>
              </a:rPr>
              <a:t>Write and submit a letter to the editor </a:t>
            </a:r>
            <a:r>
              <a:rPr lang="en-US" sz="2000" dirty="0">
                <a:latin typeface="Open Sans" panose="020B0606030504020204" pitchFamily="34" charset="0"/>
                <a:ea typeface="Open Sans" panose="020B0606030504020204" pitchFamily="34" charset="0"/>
                <a:cs typeface="Open Sans" panose="020B0606030504020204" pitchFamily="34" charset="0"/>
              </a:rPr>
              <a:t>(LTE) </a:t>
            </a:r>
            <a:br>
              <a:rPr lang="en-US" sz="2000" dirty="0">
                <a:latin typeface="Open Sans" panose="020B0606030504020204" pitchFamily="34" charset="0"/>
                <a:ea typeface="Open Sans" panose="020B0606030504020204" pitchFamily="34" charset="0"/>
                <a:cs typeface="Open Sans" panose="020B0606030504020204" pitchFamily="34" charset="0"/>
              </a:rPr>
            </a:b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Inform other RPCVs in your network about the impact of TB in </a:t>
            </a:r>
            <a:br>
              <a:rPr lang="en-US" sz="2000" dirty="0">
                <a:latin typeface="Open Sans" panose="020B0606030504020204" pitchFamily="34" charset="0"/>
                <a:ea typeface="Open Sans" panose="020B0606030504020204" pitchFamily="34" charset="0"/>
                <a:cs typeface="Open Sans" panose="020B0606030504020204" pitchFamily="34" charset="0"/>
              </a:rPr>
            </a:br>
            <a:r>
              <a:rPr lang="en-US" sz="2000" dirty="0">
                <a:latin typeface="Open Sans" panose="020B0606030504020204" pitchFamily="34" charset="0"/>
                <a:ea typeface="Open Sans" panose="020B0606030504020204" pitchFamily="34" charset="0"/>
                <a:cs typeface="Open Sans" panose="020B0606030504020204" pitchFamily="34" charset="0"/>
              </a:rPr>
              <a:t>your country of service and how they can make a difference through advocacy</a:t>
            </a:r>
            <a:br>
              <a:rPr lang="en-US" sz="2000" dirty="0">
                <a:latin typeface="Open Sans" panose="020B0606030504020204" pitchFamily="34" charset="0"/>
                <a:ea typeface="Open Sans" panose="020B0606030504020204" pitchFamily="34" charset="0"/>
                <a:cs typeface="Open Sans" panose="020B0606030504020204" pitchFamily="34" charset="0"/>
              </a:rPr>
            </a:b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55588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267;g14388b835e1_0_23" descr="Text, application&#10;&#10;Description automatically generated">
            <a:extLst>
              <a:ext uri="{FF2B5EF4-FFF2-40B4-BE49-F238E27FC236}">
                <a16:creationId xmlns:a16="http://schemas.microsoft.com/office/drawing/2014/main" id="{68B8E33C-DFBE-AB4A-F46B-59243D21CB2B}"/>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6" name="Text Placeholder 3">
            <a:extLst>
              <a:ext uri="{FF2B5EF4-FFF2-40B4-BE49-F238E27FC236}">
                <a16:creationId xmlns:a16="http://schemas.microsoft.com/office/drawing/2014/main" id="{BFD175F7-6041-EF6C-93DD-717170656477}"/>
              </a:ext>
            </a:extLst>
          </p:cNvPr>
          <p:cNvSpPr txBox="1">
            <a:spLocks/>
          </p:cNvSpPr>
          <p:nvPr/>
        </p:nvSpPr>
        <p:spPr>
          <a:xfrm>
            <a:off x="213080" y="1084260"/>
            <a:ext cx="8084054" cy="3602666"/>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Courier New"/>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Noto Sans Symbols"/>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Courier New"/>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indent="-457200" algn="l">
              <a:spcBef>
                <a:spcPts val="0"/>
              </a:spcBef>
              <a:spcAft>
                <a:spcPts val="1200"/>
              </a:spcAft>
              <a:buClrTx/>
              <a:buFont typeface="Arial" panose="020B0604020202020204" pitchFamily="34" charset="0"/>
              <a:buChar char="•"/>
            </a:pPr>
            <a:r>
              <a:rPr lang="en-US" sz="2200" b="1" dirty="0">
                <a:solidFill>
                  <a:schemeClr val="tx1"/>
                </a:solidFill>
                <a:latin typeface="Open Sans"/>
                <a:ea typeface="Open Sans"/>
                <a:cs typeface="Open Sans"/>
              </a:rPr>
              <a:t>Use sample LTE template to get you started, personalize it. </a:t>
            </a:r>
            <a:br>
              <a:rPr lang="en-US" sz="2200" b="1" dirty="0">
                <a:solidFill>
                  <a:schemeClr val="tx1"/>
                </a:solidFill>
                <a:latin typeface="Open Sans"/>
                <a:ea typeface="Open Sans"/>
                <a:cs typeface="Open Sans"/>
              </a:rPr>
            </a:br>
            <a:r>
              <a:rPr lang="en-US" sz="2200" i="1" dirty="0">
                <a:solidFill>
                  <a:schemeClr val="tx1"/>
                </a:solidFill>
                <a:latin typeface="Open Sans"/>
                <a:ea typeface="Open Sans"/>
                <a:cs typeface="Open Sans"/>
              </a:rPr>
              <a:t>Why is this issue important to you? Why should it be important to our members of Congress &amp; Candidates?</a:t>
            </a:r>
          </a:p>
          <a:p>
            <a:pPr marL="1143000" marR="0" lvl="2" indent="-228600" algn="l">
              <a:lnSpc>
                <a:spcPct val="107000"/>
              </a:lnSpc>
              <a:spcBef>
                <a:spcPts val="0"/>
              </a:spcBef>
              <a:spcAft>
                <a:spcPts val="0"/>
              </a:spcAft>
              <a:buFont typeface="Wingdings" panose="05000000000000000000" pitchFamily="2" charset="2"/>
              <a:buChar char=""/>
            </a:pPr>
            <a:r>
              <a:rPr lang="en-US" sz="180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Tuberculosis: </a:t>
            </a:r>
            <a:r>
              <a:rPr lang="en-US" sz="1800" u="sng"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hlinkClick r:id="rId4"/>
              </a:rPr>
              <a:t>The House must pass the End TB Now Act</a:t>
            </a:r>
            <a:endParaRPr lang="en-US" sz="1800" dirty="0">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gn="l">
              <a:lnSpc>
                <a:spcPct val="107000"/>
              </a:lnSpc>
              <a:spcBef>
                <a:spcPts val="0"/>
              </a:spcBef>
              <a:spcAft>
                <a:spcPts val="0"/>
              </a:spcAft>
              <a:buFont typeface="Wingdings" panose="05000000000000000000" pitchFamily="2" charset="2"/>
              <a:buChar char=""/>
            </a:pPr>
            <a:r>
              <a:rPr lang="en-US" sz="180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Education: </a:t>
            </a:r>
            <a:r>
              <a:rPr lang="en-US" sz="1800" u="sng"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hlinkClick r:id="rId5"/>
              </a:rPr>
              <a:t>Media: Every child deserves an education</a:t>
            </a:r>
            <a:endParaRPr lang="en-US" sz="1800" dirty="0">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gn="l">
              <a:lnSpc>
                <a:spcPct val="107000"/>
              </a:lnSpc>
              <a:spcBef>
                <a:spcPts val="0"/>
              </a:spcBef>
              <a:spcAft>
                <a:spcPts val="0"/>
              </a:spcAft>
              <a:buFont typeface="Wingdings" panose="05000000000000000000" pitchFamily="2" charset="2"/>
              <a:buChar char=""/>
            </a:pPr>
            <a:r>
              <a:rPr lang="en-US" sz="180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Gavi, the Vaccine Alliance: </a:t>
            </a:r>
            <a:r>
              <a:rPr lang="en-US" sz="1800" u="sng"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hlinkClick r:id="rId6"/>
              </a:rPr>
              <a:t>Media: Congress should support Gavi's life-saving work</a:t>
            </a:r>
            <a:r>
              <a:rPr lang="en-US" sz="180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 </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gn="l">
              <a:lnSpc>
                <a:spcPct val="107000"/>
              </a:lnSpc>
              <a:spcBef>
                <a:spcPts val="0"/>
              </a:spcBef>
              <a:spcAft>
                <a:spcPts val="0"/>
              </a:spcAft>
              <a:buFont typeface="Wingdings" panose="05000000000000000000" pitchFamily="2" charset="2"/>
              <a:buChar char=""/>
            </a:pPr>
            <a:r>
              <a:rPr lang="en-US" sz="180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Nutrition &amp; Nutrition for Growth: </a:t>
            </a:r>
            <a:r>
              <a:rPr lang="en-US" sz="1800" u="sng"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hlinkClick r:id="rId7"/>
              </a:rPr>
              <a:t>Media: The US must make a strong, early pledge to Nutrition for Growth</a:t>
            </a:r>
            <a:endPar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indent="-457200" algn="l">
              <a:spcBef>
                <a:spcPts val="0"/>
              </a:spcBef>
              <a:spcAft>
                <a:spcPts val="1200"/>
              </a:spcAft>
              <a:buClrTx/>
              <a:buFont typeface="Arial" panose="020B0604020202020204" pitchFamily="34" charset="0"/>
              <a:buChar char="•"/>
            </a:pPr>
            <a:endParaRPr lang="en-US" dirty="0">
              <a:solidFill>
                <a:schemeClr val="tx1"/>
              </a:solidFill>
              <a:ea typeface="Open Sans"/>
              <a:cs typeface="Open Sans"/>
            </a:endParaRPr>
          </a:p>
          <a:p>
            <a:pPr indent="-457200" algn="l">
              <a:spcBef>
                <a:spcPts val="1400"/>
              </a:spcBef>
              <a:spcAft>
                <a:spcPts val="1200"/>
              </a:spcAft>
              <a:buFont typeface="Arial" panose="020B0604020202020204" pitchFamily="34" charset="0"/>
              <a:buChar char="•"/>
            </a:pPr>
            <a:endParaRPr lang="en-US" sz="2600" dirty="0">
              <a:solidFill>
                <a:schemeClr val="tx1"/>
              </a:solidFill>
              <a:latin typeface="Open Sans"/>
              <a:ea typeface="Open Sans"/>
              <a:cs typeface="Open Sans"/>
            </a:endParaRPr>
          </a:p>
        </p:txBody>
      </p:sp>
      <p:sp>
        <p:nvSpPr>
          <p:cNvPr id="7" name="Title 1">
            <a:extLst>
              <a:ext uri="{FF2B5EF4-FFF2-40B4-BE49-F238E27FC236}">
                <a16:creationId xmlns:a16="http://schemas.microsoft.com/office/drawing/2014/main" id="{116042AC-1070-84B5-486C-5A14255E5778}"/>
              </a:ext>
            </a:extLst>
          </p:cNvPr>
          <p:cNvSpPr txBox="1">
            <a:spLocks/>
          </p:cNvSpPr>
          <p:nvPr/>
        </p:nvSpPr>
        <p:spPr>
          <a:xfrm>
            <a:off x="832274" y="-94686"/>
            <a:ext cx="7209845" cy="110251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b="1" dirty="0"/>
              <a:t>How to get started</a:t>
            </a:r>
          </a:p>
        </p:txBody>
      </p:sp>
    </p:spTree>
    <p:extLst>
      <p:ext uri="{BB962C8B-B14F-4D97-AF65-F5344CB8AC3E}">
        <p14:creationId xmlns:p14="http://schemas.microsoft.com/office/powerpoint/2010/main" val="154760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318"/>
        <p:cNvGrpSpPr/>
        <p:nvPr/>
      </p:nvGrpSpPr>
      <p:grpSpPr>
        <a:xfrm>
          <a:off x="0" y="0"/>
          <a:ext cx="0" cy="0"/>
          <a:chOff x="0" y="0"/>
          <a:chExt cx="0" cy="0"/>
        </a:xfrm>
      </p:grpSpPr>
      <p:sp>
        <p:nvSpPr>
          <p:cNvPr id="319" name="Google Shape;319;p42"/>
          <p:cNvSpPr txBox="1"/>
          <p:nvPr/>
        </p:nvSpPr>
        <p:spPr>
          <a:xfrm>
            <a:off x="1709531" y="38952"/>
            <a:ext cx="5345955"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rgbClr val="000000"/>
                </a:solidFill>
                <a:latin typeface="Open Sans"/>
                <a:ea typeface="Open Sans"/>
                <a:cs typeface="Open Sans"/>
                <a:sym typeface="Open Sans"/>
              </a:rPr>
              <a:t>Gavi Resolutions – </a:t>
            </a:r>
            <a:br>
              <a:rPr lang="en-US" sz="2800" b="1" i="0" u="none" strike="noStrike" cap="none" dirty="0">
                <a:solidFill>
                  <a:srgbClr val="000000"/>
                </a:solidFill>
                <a:latin typeface="Open Sans"/>
                <a:ea typeface="Open Sans"/>
                <a:cs typeface="Open Sans"/>
                <a:sym typeface="Open Sans"/>
              </a:rPr>
            </a:br>
            <a:r>
              <a:rPr lang="en-US" sz="2800" b="1" i="0" u="none" strike="noStrike" cap="none" dirty="0" err="1">
                <a:solidFill>
                  <a:srgbClr val="000000"/>
                </a:solidFill>
                <a:latin typeface="Open Sans"/>
                <a:ea typeface="Open Sans"/>
                <a:cs typeface="Open Sans"/>
                <a:sym typeface="Open Sans"/>
              </a:rPr>
              <a:t>H.Res</a:t>
            </a:r>
            <a:r>
              <a:rPr lang="en-US" sz="2800" b="1" i="0" u="none" strike="noStrike" cap="none" dirty="0">
                <a:solidFill>
                  <a:srgbClr val="000000"/>
                </a:solidFill>
                <a:latin typeface="Open Sans"/>
                <a:ea typeface="Open Sans"/>
                <a:cs typeface="Open Sans"/>
                <a:sym typeface="Open Sans"/>
              </a:rPr>
              <a:t>. 1286/ S. Res. 684</a:t>
            </a:r>
            <a:endParaRPr sz="2800" b="0" i="0" u="none" strike="noStrike" cap="none" dirty="0">
              <a:solidFill>
                <a:srgbClr val="000000"/>
              </a:solidFill>
              <a:latin typeface="Arial"/>
              <a:ea typeface="Arial"/>
              <a:cs typeface="Arial"/>
              <a:sym typeface="Arial"/>
            </a:endParaRPr>
          </a:p>
        </p:txBody>
      </p:sp>
      <p:sp>
        <p:nvSpPr>
          <p:cNvPr id="320" name="Google Shape;320;p42"/>
          <p:cNvSpPr txBox="1"/>
          <p:nvPr/>
        </p:nvSpPr>
        <p:spPr>
          <a:xfrm>
            <a:off x="188307" y="1211235"/>
            <a:ext cx="8560800" cy="341627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Arial"/>
              <a:buChar char="•"/>
            </a:pPr>
            <a:r>
              <a:rPr lang="en-US" sz="1800" b="0" i="0" u="none" strike="noStrike" cap="none">
                <a:solidFill>
                  <a:srgbClr val="000000"/>
                </a:solidFill>
                <a:latin typeface="Open Sans"/>
                <a:ea typeface="Open Sans"/>
                <a:cs typeface="Open Sans"/>
                <a:sym typeface="Open Sans"/>
              </a:rPr>
              <a:t>Senate Lead Sponsors: Sens. Wicker (R-MI) and Cardin (D-MD)</a:t>
            </a:r>
            <a:br>
              <a:rPr lang="en-US" sz="1800" b="0" i="0" u="none" strike="noStrike" cap="none">
                <a:solidFill>
                  <a:srgbClr val="000000"/>
                </a:solidFill>
                <a:latin typeface="Open Sans"/>
                <a:ea typeface="Open Sans"/>
                <a:cs typeface="Open Sans"/>
                <a:sym typeface="Open Sans"/>
              </a:rPr>
            </a:br>
            <a:r>
              <a:rPr lang="en-US" sz="1800" b="0" i="0" u="none" strike="noStrike" cap="none">
                <a:solidFill>
                  <a:srgbClr val="000000"/>
                </a:solidFill>
                <a:latin typeface="Open Sans"/>
                <a:ea typeface="Open Sans"/>
                <a:cs typeface="Open Sans"/>
                <a:sym typeface="Open Sans"/>
              </a:rPr>
              <a:t>House Lead Sponsors: Representatives Kean (R-NJ), Amo (D-RI), Salazar (R-FL), and Jacobs (D-CA).</a:t>
            </a:r>
            <a:br>
              <a:rPr lang="en-US" sz="1800" b="0" i="0" u="none" strike="noStrike" cap="none">
                <a:solidFill>
                  <a:srgbClr val="000000"/>
                </a:solidFill>
                <a:latin typeface="Open Sans"/>
                <a:ea typeface="Open Sans"/>
                <a:cs typeface="Open Sans"/>
                <a:sym typeface="Open Sans"/>
              </a:rPr>
            </a:b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1800" b="0" i="0" u="none" strike="noStrike" cap="none">
                <a:solidFill>
                  <a:srgbClr val="000000"/>
                </a:solidFill>
                <a:latin typeface="Open Sans"/>
                <a:ea typeface="Open Sans"/>
                <a:cs typeface="Open Sans"/>
                <a:sym typeface="Open Sans"/>
              </a:rPr>
              <a:t>Calls for United States to have supporting role in saving children’s lives of children and protecting people’s health through Gavi, the Vaccine Alliance.</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000"/>
              <a:buFont typeface="Arial"/>
              <a:buChar char="•"/>
            </a:pPr>
            <a:r>
              <a:rPr lang="en-US" sz="1800" b="0" i="0" u="none" strike="noStrike" cap="none">
                <a:solidFill>
                  <a:srgbClr val="000000"/>
                </a:solidFill>
                <a:latin typeface="Open Sans"/>
                <a:ea typeface="Open Sans"/>
                <a:cs typeface="Open Sans"/>
                <a:sym typeface="Open Sans"/>
              </a:rPr>
              <a:t>Gavi has been a major contributor in reducing the number of childhood deaths in lower-income countries due to vaccine-preventable disease by 70 percent since 2000.</a:t>
            </a:r>
            <a:endParaRPr sz="18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Arial"/>
              <a:buNone/>
            </a:pPr>
            <a:endParaRPr sz="1800" b="0" i="0" u="none" strike="noStrike" cap="none">
              <a:solidFill>
                <a:srgbClr val="00000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000"/>
              <a:buFont typeface="Arial"/>
              <a:buChar char="•"/>
            </a:pPr>
            <a:r>
              <a:rPr lang="en-US" sz="1800" b="0" i="0" u="none" strike="noStrike" cap="none">
                <a:solidFill>
                  <a:srgbClr val="000000"/>
                </a:solidFill>
                <a:latin typeface="Open Sans"/>
                <a:ea typeface="Open Sans"/>
                <a:cs typeface="Open Sans"/>
                <a:sym typeface="Open Sans"/>
              </a:rPr>
              <a:t>Country ownership and sustainability are at the core of the Gavi model.</a:t>
            </a:r>
            <a:endParaRPr sz="1800" b="0" i="0" u="none" strike="noStrike" cap="none">
              <a:solidFill>
                <a:srgbClr val="000000"/>
              </a:solidFill>
              <a:latin typeface="Arial"/>
              <a:ea typeface="Arial"/>
              <a:cs typeface="Arial"/>
              <a:sym typeface="Arial"/>
            </a:endParaRPr>
          </a:p>
        </p:txBody>
      </p:sp>
      <p:pic>
        <p:nvPicPr>
          <p:cNvPr id="2" name="Google Shape;370;g135efd730ba_0_1" descr="Text, application&#10;&#10;Description automatically generated">
            <a:extLst>
              <a:ext uri="{FF2B5EF4-FFF2-40B4-BE49-F238E27FC236}">
                <a16:creationId xmlns:a16="http://schemas.microsoft.com/office/drawing/2014/main" id="{6643CF5E-6388-F8D5-1DC8-5AFE9A45BD6F}"/>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326"/>
        <p:cNvGrpSpPr/>
        <p:nvPr/>
      </p:nvGrpSpPr>
      <p:grpSpPr>
        <a:xfrm>
          <a:off x="0" y="0"/>
          <a:ext cx="0" cy="0"/>
          <a:chOff x="0" y="0"/>
          <a:chExt cx="0" cy="0"/>
        </a:xfrm>
      </p:grpSpPr>
      <p:sp>
        <p:nvSpPr>
          <p:cNvPr id="327" name="Google Shape;327;p3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28" name="Google Shape;328;p3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29" name="Google Shape;329;p3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30" name="Google Shape;330;p35"/>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35"/>
          <p:cNvSpPr txBox="1"/>
          <p:nvPr/>
        </p:nvSpPr>
        <p:spPr>
          <a:xfrm>
            <a:off x="0" y="28494"/>
            <a:ext cx="8437556" cy="69246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2800" b="1" i="0" u="none" strike="noStrike" cap="none" dirty="0">
                <a:solidFill>
                  <a:schemeClr val="dk1"/>
                </a:solidFill>
                <a:latin typeface="Open Sans"/>
                <a:ea typeface="Open Sans"/>
                <a:cs typeface="Open Sans"/>
                <a:sym typeface="Open Sans"/>
              </a:rPr>
              <a:t>Continue Taking Action on Gavi!</a:t>
            </a:r>
            <a:endParaRPr sz="2800" b="1" i="0" u="none" strike="noStrike" cap="none" dirty="0">
              <a:solidFill>
                <a:schemeClr val="dk1"/>
              </a:solidFill>
              <a:latin typeface="Open Sans"/>
              <a:ea typeface="Open Sans"/>
              <a:cs typeface="Open Sans"/>
              <a:sym typeface="Open Sans"/>
            </a:endParaRPr>
          </a:p>
        </p:txBody>
      </p:sp>
      <p:sp>
        <p:nvSpPr>
          <p:cNvPr id="332" name="Google Shape;332;p35"/>
          <p:cNvSpPr txBox="1"/>
          <p:nvPr/>
        </p:nvSpPr>
        <p:spPr>
          <a:xfrm>
            <a:off x="119875" y="619225"/>
            <a:ext cx="8991600" cy="452427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none" strike="noStrike" cap="none" dirty="0">
                <a:solidFill>
                  <a:srgbClr val="000000"/>
                </a:solidFill>
                <a:latin typeface="Open Sans"/>
                <a:ea typeface="Open Sans"/>
                <a:cs typeface="Open Sans"/>
                <a:sym typeface="Open Sans"/>
              </a:rPr>
              <a:t>Check </a:t>
            </a:r>
            <a:r>
              <a:rPr lang="en-US" sz="1800" b="0" i="0" u="sng" strike="noStrike" cap="none" dirty="0">
                <a:solidFill>
                  <a:schemeClr val="accent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this scorecard</a:t>
            </a:r>
            <a:r>
              <a:rPr lang="en-US" sz="1800" b="0" i="0" u="sng" strike="noStrike" cap="none" dirty="0">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a:t>
            </a:r>
            <a:r>
              <a:rPr lang="en-US" sz="1800" b="0" i="0" u="none" strike="noStrike" cap="none" dirty="0">
                <a:solidFill>
                  <a:srgbClr val="000000"/>
                </a:solidFill>
                <a:latin typeface="Open Sans"/>
                <a:ea typeface="Open Sans"/>
                <a:cs typeface="Open Sans"/>
                <a:sym typeface="Open Sans"/>
              </a:rPr>
              <a:t>see if your Representative or Senator has </a:t>
            </a:r>
            <a:br>
              <a:rPr lang="en-US" sz="1800" b="0" i="0" u="none" strike="noStrike" cap="none" dirty="0">
                <a:solidFill>
                  <a:srgbClr val="000000"/>
                </a:solidFill>
                <a:latin typeface="Open Sans"/>
                <a:ea typeface="Open Sans"/>
                <a:cs typeface="Open Sans"/>
                <a:sym typeface="Open Sans"/>
              </a:rPr>
            </a:br>
            <a:r>
              <a:rPr lang="en-US" sz="1800" b="0" i="0" u="none" strike="noStrike" cap="none" dirty="0">
                <a:solidFill>
                  <a:srgbClr val="000000"/>
                </a:solidFill>
                <a:latin typeface="Open Sans"/>
                <a:ea typeface="Open Sans"/>
                <a:cs typeface="Open Sans"/>
                <a:sym typeface="Open Sans"/>
              </a:rPr>
              <a:t>signed on to the Gavi Resolution (H. Res. 1286/ S. Res. 684).  </a:t>
            </a:r>
            <a:br>
              <a:rPr lang="en-US" sz="1800" b="0" i="0" u="none" strike="noStrike" cap="none" dirty="0">
                <a:solidFill>
                  <a:srgbClr val="000000"/>
                </a:solidFill>
                <a:latin typeface="Open Sans"/>
                <a:ea typeface="Open Sans"/>
                <a:cs typeface="Open Sans"/>
                <a:sym typeface="Open Sans"/>
              </a:rPr>
            </a:br>
            <a:endParaRPr sz="1800" b="0" i="0" u="none" strike="noStrike" cap="none" dirty="0">
              <a:solidFill>
                <a:srgbClr val="111111"/>
              </a:solidFill>
              <a:highlight>
                <a:srgbClr val="FFFFFF"/>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none" strike="noStrike" cap="none" dirty="0">
                <a:solidFill>
                  <a:srgbClr val="111111"/>
                </a:solidFill>
                <a:highlight>
                  <a:srgbClr val="FFFFFF"/>
                </a:highlight>
                <a:latin typeface="Open Sans"/>
                <a:ea typeface="Open Sans"/>
                <a:cs typeface="Open Sans"/>
                <a:sym typeface="Open Sans"/>
              </a:rPr>
              <a:t>Use </a:t>
            </a:r>
            <a:r>
              <a:rPr lang="en-US" sz="1800" b="0" i="0" u="sng" strike="noStrike" cap="none" dirty="0">
                <a:solidFill>
                  <a:schemeClr val="hlink"/>
                </a:solidFill>
                <a:highlight>
                  <a:srgbClr val="FFFFFF"/>
                </a:highlight>
                <a:latin typeface="Open Sans"/>
                <a:ea typeface="Open Sans"/>
                <a:cs typeface="Open Sans"/>
                <a:sym typeface="Open Sans"/>
                <a:hlinkClick r:id="rId4"/>
              </a:rPr>
              <a:t>Legislator Lookup</a:t>
            </a:r>
            <a:r>
              <a:rPr lang="en-US" sz="1800" b="0" i="0" u="sng" strike="noStrike" cap="none" dirty="0">
                <a:solidFill>
                  <a:schemeClr val="hlink"/>
                </a:solidFill>
                <a:highlight>
                  <a:srgbClr val="FFFFFF"/>
                </a:highlight>
                <a:latin typeface="Open Sans"/>
                <a:ea typeface="Open Sans"/>
                <a:cs typeface="Open Sans"/>
                <a:sym typeface="Open Sans"/>
              </a:rPr>
              <a:t> </a:t>
            </a:r>
            <a:r>
              <a:rPr lang="en-US" sz="1800" b="0" i="0" u="none" strike="noStrike" cap="none" dirty="0">
                <a:solidFill>
                  <a:srgbClr val="111111"/>
                </a:solidFill>
                <a:highlight>
                  <a:srgbClr val="FFFFFF"/>
                </a:highlight>
                <a:latin typeface="Open Sans"/>
                <a:ea typeface="Open Sans"/>
                <a:cs typeface="Open Sans"/>
                <a:sym typeface="Open Sans"/>
              </a:rPr>
              <a:t> (if you are unsure of who to reach out to, please don’t hesitate to reach out to us for support).</a:t>
            </a:r>
            <a:br>
              <a:rPr lang="en-US" sz="1800" b="0" i="1" u="none" strike="noStrike" cap="none" dirty="0">
                <a:solidFill>
                  <a:srgbClr val="111111"/>
                </a:solidFill>
                <a:highlight>
                  <a:srgbClr val="FFFFFF"/>
                </a:highlight>
                <a:latin typeface="Open Sans"/>
                <a:ea typeface="Open Sans"/>
                <a:cs typeface="Open Sans"/>
                <a:sym typeface="Open Sans"/>
              </a:rPr>
            </a:br>
            <a:endParaRPr sz="1800" b="0" i="1" u="none" strike="noStrike" cap="none" dirty="0">
              <a:solidFill>
                <a:srgbClr val="111111"/>
              </a:solidFill>
              <a:highlight>
                <a:srgbClr val="FFFFFF"/>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none" strike="noStrike" cap="none" dirty="0">
                <a:solidFill>
                  <a:srgbClr val="111111"/>
                </a:solidFill>
                <a:highlight>
                  <a:srgbClr val="FFFFFF"/>
                </a:highlight>
                <a:latin typeface="Open Sans"/>
                <a:ea typeface="Open Sans"/>
                <a:cs typeface="Open Sans"/>
                <a:sym typeface="Open Sans"/>
              </a:rPr>
              <a:t>Email convention: </a:t>
            </a:r>
            <a:br>
              <a:rPr lang="en-US" sz="1800" b="0" i="0" u="none" strike="noStrike" cap="none" dirty="0">
                <a:solidFill>
                  <a:srgbClr val="111111"/>
                </a:solidFill>
                <a:highlight>
                  <a:srgbClr val="FFFFFF"/>
                </a:highlight>
                <a:latin typeface="Open Sans"/>
                <a:ea typeface="Open Sans"/>
                <a:cs typeface="Open Sans"/>
                <a:sym typeface="Open Sans"/>
              </a:rPr>
            </a:br>
            <a:r>
              <a:rPr lang="en-US" sz="1800" b="0" i="0" u="none" strike="noStrike" cap="none" dirty="0">
                <a:solidFill>
                  <a:srgbClr val="111111"/>
                </a:solidFill>
                <a:highlight>
                  <a:srgbClr val="FFFFFF"/>
                </a:highlight>
                <a:latin typeface="Open Sans"/>
                <a:ea typeface="Open Sans"/>
                <a:cs typeface="Open Sans"/>
                <a:sym typeface="Open Sans"/>
              </a:rPr>
              <a:t>Senate - </a:t>
            </a:r>
            <a:r>
              <a:rPr lang="en-US" sz="1800" dirty="0">
                <a:solidFill>
                  <a:srgbClr val="111111"/>
                </a:solidFill>
                <a:highlight>
                  <a:srgbClr val="FFFFFF"/>
                </a:highlight>
                <a:latin typeface="Open Sans"/>
                <a:ea typeface="Open Sans"/>
                <a:cs typeface="Open Sans"/>
                <a:sym typeface="Open Sans"/>
              </a:rPr>
              <a:t> </a:t>
            </a:r>
            <a:r>
              <a:rPr lang="en-US" sz="1800" b="0" i="0" u="sng" strike="noStrike" cap="none" dirty="0" err="1">
                <a:solidFill>
                  <a:schemeClr val="hlink"/>
                </a:solidFill>
                <a:highlight>
                  <a:srgbClr val="FFFFFF"/>
                </a:highlight>
                <a:latin typeface="Open Sans"/>
                <a:ea typeface="Open Sans"/>
                <a:cs typeface="Open Sans"/>
                <a:sym typeface="Open Sans"/>
                <a:hlinkClick r:id="rId5"/>
              </a:rPr>
              <a:t>FirstName_LastName@SenatorsLastName.Senate.Gov</a:t>
            </a:r>
            <a:r>
              <a:rPr lang="en-US" sz="1800" b="0" i="0" u="sng" strike="noStrike" cap="none" dirty="0">
                <a:solidFill>
                  <a:schemeClr val="hlink"/>
                </a:solidFill>
                <a:highlight>
                  <a:srgbClr val="FFFFFF"/>
                </a:highlight>
                <a:latin typeface="Open Sans"/>
                <a:ea typeface="Open Sans"/>
                <a:cs typeface="Open Sans"/>
                <a:sym typeface="Open Sans"/>
              </a:rPr>
              <a:t>  </a:t>
            </a:r>
            <a:br>
              <a:rPr lang="en-US" sz="1800" b="0" i="0" u="sng" strike="noStrike" cap="none" dirty="0">
                <a:solidFill>
                  <a:schemeClr val="hlink"/>
                </a:solidFill>
                <a:highlight>
                  <a:srgbClr val="FFFFFF"/>
                </a:highlight>
                <a:latin typeface="Open Sans"/>
                <a:ea typeface="Open Sans"/>
                <a:cs typeface="Open Sans"/>
                <a:sym typeface="Open Sans"/>
              </a:rPr>
            </a:br>
            <a:r>
              <a:rPr lang="en-US" sz="1800" b="0" i="0" u="none" strike="noStrike" cap="none" dirty="0">
                <a:solidFill>
                  <a:schemeClr val="dk1"/>
                </a:solidFill>
                <a:highlight>
                  <a:srgbClr val="FFFFFF"/>
                </a:highlight>
                <a:latin typeface="Open Sans"/>
                <a:ea typeface="Open Sans"/>
                <a:cs typeface="Open Sans"/>
                <a:sym typeface="Open Sans"/>
              </a:rPr>
              <a:t>(example: </a:t>
            </a:r>
            <a:r>
              <a:rPr lang="en-US" sz="1800" u="sng" dirty="0">
                <a:solidFill>
                  <a:schemeClr val="hlink"/>
                </a:solidFill>
                <a:highlight>
                  <a:srgbClr val="FFFFFF"/>
                </a:highlight>
                <a:latin typeface="Open Sans"/>
                <a:ea typeface="Open Sans"/>
                <a:cs typeface="Open Sans"/>
                <a:sym typeface="Open Sans"/>
              </a:rPr>
              <a:t>alex_moree@rubio.senate.gov</a:t>
            </a:r>
            <a:r>
              <a:rPr lang="en-US" sz="1800" b="0" i="0" u="none" strike="noStrike" cap="none" dirty="0">
                <a:solidFill>
                  <a:schemeClr val="dk1"/>
                </a:solidFill>
                <a:highlight>
                  <a:srgbClr val="FFFFFF"/>
                </a:highlight>
                <a:latin typeface="Open Sans"/>
                <a:ea typeface="Open Sans"/>
                <a:cs typeface="Open Sans"/>
                <a:sym typeface="Open Sans"/>
              </a:rPr>
              <a:t>)</a:t>
            </a:r>
            <a:br>
              <a:rPr lang="en-US" sz="1800" b="0" i="0" u="none" strike="noStrike" cap="none" dirty="0">
                <a:solidFill>
                  <a:schemeClr val="dk1"/>
                </a:solidFill>
                <a:highlight>
                  <a:srgbClr val="FFFFFF"/>
                </a:highlight>
                <a:latin typeface="Open Sans"/>
                <a:ea typeface="Open Sans"/>
                <a:cs typeface="Open Sans"/>
                <a:sym typeface="Open Sans"/>
              </a:rPr>
            </a:br>
            <a:r>
              <a:rPr lang="en-US" sz="1800" b="0" i="0" u="none" strike="noStrike" cap="none" dirty="0">
                <a:solidFill>
                  <a:schemeClr val="dk1"/>
                </a:solidFill>
                <a:highlight>
                  <a:srgbClr val="FFFFFF"/>
                </a:highlight>
                <a:latin typeface="Open Sans"/>
                <a:ea typeface="Open Sans"/>
                <a:cs typeface="Open Sans"/>
                <a:sym typeface="Open Sans"/>
              </a:rPr>
              <a:t>House – </a:t>
            </a:r>
            <a:r>
              <a:rPr lang="en-US" sz="1800" b="0" i="0" u="none" strike="noStrike" cap="none" dirty="0">
                <a:solidFill>
                  <a:schemeClr val="dk1"/>
                </a:solidFill>
                <a:highlight>
                  <a:srgbClr val="FFFFFF"/>
                </a:highlight>
                <a:latin typeface="Open Sans"/>
                <a:ea typeface="Open Sans"/>
                <a:cs typeface="Open Sans"/>
                <a:sym typeface="Open Sans"/>
                <a:hlinkClick r:id="rId6"/>
              </a:rPr>
              <a:t>FirstName.LastName@</a:t>
            </a:r>
            <a:r>
              <a:rPr lang="en-US" sz="1800" dirty="0">
                <a:solidFill>
                  <a:schemeClr val="dk1"/>
                </a:solidFill>
                <a:highlight>
                  <a:srgbClr val="FFFFFF"/>
                </a:highlight>
                <a:latin typeface="Open Sans"/>
                <a:ea typeface="Open Sans"/>
                <a:cs typeface="Open Sans"/>
                <a:sym typeface="Open Sans"/>
                <a:hlinkClick r:id="rId6"/>
              </a:rPr>
              <a:t>mail.house.gov</a:t>
            </a:r>
            <a:r>
              <a:rPr lang="en-US" sz="1800" dirty="0">
                <a:solidFill>
                  <a:schemeClr val="dk1"/>
                </a:solidFill>
                <a:highlight>
                  <a:srgbClr val="FFFFFF"/>
                </a:highlight>
                <a:latin typeface="Open Sans"/>
                <a:ea typeface="Open Sans"/>
                <a:cs typeface="Open Sans"/>
                <a:sym typeface="Open Sans"/>
              </a:rPr>
              <a:t> </a:t>
            </a:r>
            <a:br>
              <a:rPr lang="en-US" sz="1800" dirty="0">
                <a:solidFill>
                  <a:schemeClr val="dk1"/>
                </a:solidFill>
                <a:highlight>
                  <a:srgbClr val="FFFFFF"/>
                </a:highlight>
                <a:latin typeface="Open Sans"/>
                <a:ea typeface="Open Sans"/>
                <a:cs typeface="Open Sans"/>
                <a:sym typeface="Open Sans"/>
              </a:rPr>
            </a:br>
            <a:r>
              <a:rPr lang="en-US" sz="1800" dirty="0">
                <a:solidFill>
                  <a:schemeClr val="dk1"/>
                </a:solidFill>
                <a:highlight>
                  <a:srgbClr val="FFFFFF"/>
                </a:highlight>
                <a:latin typeface="Open Sans"/>
                <a:ea typeface="Open Sans"/>
                <a:cs typeface="Open Sans"/>
                <a:sym typeface="Open Sans"/>
              </a:rPr>
              <a:t>(example: </a:t>
            </a:r>
            <a:r>
              <a:rPr lang="en-US" sz="1800" u="sng" dirty="0">
                <a:solidFill>
                  <a:schemeClr val="hlink"/>
                </a:solidFill>
                <a:highlight>
                  <a:srgbClr val="FFFFFF"/>
                </a:highlight>
                <a:latin typeface="Open Sans"/>
                <a:ea typeface="Open Sans"/>
                <a:cs typeface="Open Sans"/>
                <a:sym typeface="Open Sans"/>
                <a:hlinkClick r:id="rId7">
                  <a:extLst>
                    <a:ext uri="{A12FA001-AC4F-418D-AE19-62706E023703}">
                      <ahyp:hlinkClr xmlns:ahyp="http://schemas.microsoft.com/office/drawing/2018/hyperlinkcolor" val="tx"/>
                    </a:ext>
                  </a:extLst>
                </a:hlinkClick>
              </a:rPr>
              <a:t>Max.Price@mail.house.gov</a:t>
            </a:r>
            <a:r>
              <a:rPr lang="en-US" sz="1800" dirty="0">
                <a:solidFill>
                  <a:schemeClr val="dk1"/>
                </a:solidFill>
                <a:highlight>
                  <a:srgbClr val="FFFFFF"/>
                </a:highlight>
                <a:latin typeface="Open Sans"/>
                <a:ea typeface="Open Sans"/>
                <a:cs typeface="Open Sans"/>
                <a:sym typeface="Open Sans"/>
              </a:rPr>
              <a:t>) </a:t>
            </a:r>
            <a:br>
              <a:rPr lang="en-US" sz="1800" dirty="0">
                <a:solidFill>
                  <a:schemeClr val="dk1"/>
                </a:solidFill>
                <a:highlight>
                  <a:srgbClr val="FFFFFF"/>
                </a:highlight>
                <a:latin typeface="Open Sans"/>
                <a:ea typeface="Open Sans"/>
                <a:cs typeface="Open Sans"/>
                <a:sym typeface="Open Sans"/>
              </a:rPr>
            </a:br>
            <a:endParaRPr sz="1800" dirty="0">
              <a:solidFill>
                <a:schemeClr val="dk1"/>
              </a:solidFill>
              <a:highlight>
                <a:srgbClr val="FFFFFF"/>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u="sng" dirty="0">
                <a:solidFill>
                  <a:schemeClr val="hlink"/>
                </a:solidFill>
                <a:highlight>
                  <a:srgbClr val="FFFFFF"/>
                </a:highlight>
                <a:latin typeface="Open Sans"/>
                <a:ea typeface="Open Sans"/>
                <a:cs typeface="Open Sans"/>
                <a:sym typeface="Open Sans"/>
              </a:rPr>
              <a:t> </a:t>
            </a:r>
            <a:r>
              <a:rPr lang="en-US" sz="1800" u="sng" dirty="0">
                <a:solidFill>
                  <a:schemeClr val="hlink"/>
                </a:solidFill>
                <a:highlight>
                  <a:srgbClr val="FFFFFF"/>
                </a:highlight>
                <a:latin typeface="Open Sans"/>
                <a:ea typeface="Open Sans"/>
                <a:cs typeface="Open Sans"/>
                <a:sym typeface="Open Sans"/>
                <a:hlinkClick r:id="rId8"/>
              </a:rPr>
              <a:t>Personalize this sample email</a:t>
            </a:r>
            <a:r>
              <a:rPr lang="en-US" sz="1800" b="0" i="0" u="sng" strike="noStrike" cap="none" dirty="0">
                <a:solidFill>
                  <a:srgbClr val="111111"/>
                </a:solidFill>
                <a:latin typeface="Open Sans"/>
                <a:ea typeface="Open Sans"/>
                <a:cs typeface="Open Sans"/>
                <a:sym typeface="Open Sans"/>
                <a:hlinkClick r:id="rId8"/>
              </a:rPr>
              <a:t> </a:t>
            </a:r>
            <a:r>
              <a:rPr lang="en-US" sz="1800" b="0" i="0" u="none" strike="noStrike" cap="none" dirty="0">
                <a:solidFill>
                  <a:srgbClr val="111111"/>
                </a:solidFill>
                <a:highlight>
                  <a:schemeClr val="lt1"/>
                </a:highlight>
                <a:latin typeface="Open Sans"/>
                <a:ea typeface="Open Sans"/>
                <a:cs typeface="Open Sans"/>
                <a:sym typeface="Open Sans"/>
              </a:rPr>
              <a:t>requesting your members of Congress co-sponsor H. Res. 1286 or S. Res. 684.</a:t>
            </a:r>
            <a:br>
              <a:rPr lang="en-US" sz="1800" b="0" i="0" u="none" strike="noStrike" cap="none" dirty="0">
                <a:solidFill>
                  <a:srgbClr val="111111"/>
                </a:solidFill>
                <a:highlight>
                  <a:schemeClr val="lt1"/>
                </a:highlight>
                <a:latin typeface="Open Sans"/>
                <a:ea typeface="Open Sans"/>
                <a:cs typeface="Open Sans"/>
                <a:sym typeface="Open Sans"/>
              </a:rPr>
            </a:br>
            <a:endParaRPr sz="1800" b="0" i="0" u="none" strike="noStrike" cap="none" dirty="0">
              <a:solidFill>
                <a:srgbClr val="111111"/>
              </a:solidFill>
              <a:highlight>
                <a:schemeClr val="lt1"/>
              </a:highlight>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b="1" i="0" u="none" strike="noStrike" cap="none" dirty="0">
                <a:solidFill>
                  <a:srgbClr val="111111"/>
                </a:solidFill>
                <a:highlight>
                  <a:srgbClr val="FFFFFF"/>
                </a:highlight>
                <a:latin typeface="Open Sans"/>
                <a:ea typeface="Open Sans"/>
                <a:cs typeface="Open Sans"/>
                <a:sym typeface="Open Sans"/>
              </a:rPr>
              <a:t>Follow up! </a:t>
            </a:r>
            <a:r>
              <a:rPr lang="en-US" sz="1800" i="0" u="none" strike="noStrike" cap="none" dirty="0">
                <a:solidFill>
                  <a:srgbClr val="111111"/>
                </a:solidFill>
                <a:highlight>
                  <a:srgbClr val="FFFFFF"/>
                </a:highlight>
                <a:latin typeface="Open Sans"/>
                <a:ea typeface="Open Sans"/>
                <a:cs typeface="Open Sans"/>
                <a:sym typeface="Open Sans"/>
              </a:rPr>
              <a:t>If you’ve taken one action today, take the other action tomorrow.</a:t>
            </a:r>
            <a:endParaRPr sz="1800" b="1" i="0" u="none" strike="noStrike" cap="none" dirty="0">
              <a:solidFill>
                <a:srgbClr val="000000"/>
              </a:solidFill>
              <a:latin typeface="Arial"/>
              <a:ea typeface="Arial"/>
              <a:cs typeface="Arial"/>
              <a:sym typeface="Arial"/>
            </a:endParaRPr>
          </a:p>
        </p:txBody>
      </p:sp>
      <p:pic>
        <p:nvPicPr>
          <p:cNvPr id="2" name="Google Shape;370;g135efd730ba_0_1" descr="Text, application&#10;&#10;Description automatically generated">
            <a:extLst>
              <a:ext uri="{FF2B5EF4-FFF2-40B4-BE49-F238E27FC236}">
                <a16:creationId xmlns:a16="http://schemas.microsoft.com/office/drawing/2014/main" id="{E82D9965-4100-855C-090D-36312189299B}"/>
              </a:ext>
            </a:extLst>
          </p:cNvPr>
          <p:cNvPicPr preferRelativeResize="0"/>
          <p:nvPr/>
        </p:nvPicPr>
        <p:blipFill rotWithShape="1">
          <a:blip r:embed="rId9">
            <a:alphaModFix/>
          </a:blip>
          <a:srcRect/>
          <a:stretch/>
        </p:blipFill>
        <p:spPr>
          <a:xfrm>
            <a:off x="7600568" y="76200"/>
            <a:ext cx="1510907" cy="11025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14fc29c2861_0_0"/>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sp>
        <p:nvSpPr>
          <p:cNvPr id="381" name="Google Shape;381;g14fc29c2861_0_0"/>
          <p:cNvSpPr txBox="1"/>
          <p:nvPr/>
        </p:nvSpPr>
        <p:spPr>
          <a:xfrm>
            <a:off x="323134" y="1387676"/>
            <a:ext cx="8497732" cy="313929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dirty="0">
                <a:solidFill>
                  <a:srgbClr val="C00000"/>
                </a:solidFill>
                <a:latin typeface="Calibri"/>
                <a:ea typeface="Calibri"/>
                <a:cs typeface="Calibri"/>
                <a:sym typeface="Calibri"/>
              </a:rPr>
              <a:t>Join us fo</a:t>
            </a:r>
            <a:r>
              <a:rPr lang="en-US" sz="4800" b="1" dirty="0">
                <a:solidFill>
                  <a:srgbClr val="C00000"/>
                </a:solidFill>
                <a:latin typeface="Calibri"/>
                <a:ea typeface="Calibri"/>
                <a:cs typeface="Calibri"/>
                <a:sym typeface="Calibri"/>
              </a:rPr>
              <a:t>r a post-election webinar</a:t>
            </a:r>
          </a:p>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dirty="0">
                <a:solidFill>
                  <a:schemeClr val="tx1"/>
                </a:solidFill>
                <a:latin typeface="Calibri"/>
                <a:ea typeface="Calibri"/>
                <a:cs typeface="Calibri"/>
                <a:sym typeface="Calibri"/>
              </a:rPr>
              <a:t>Thursday, November 14 </a:t>
            </a:r>
            <a:br>
              <a:rPr lang="en-US" sz="4800" b="1" i="0" u="none" strike="noStrike" cap="none" dirty="0">
                <a:solidFill>
                  <a:schemeClr val="tx1"/>
                </a:solidFill>
                <a:latin typeface="Calibri"/>
                <a:ea typeface="Calibri"/>
                <a:cs typeface="Calibri"/>
                <a:sym typeface="Calibri"/>
              </a:rPr>
            </a:br>
            <a:r>
              <a:rPr lang="en-US" sz="4800" b="1" i="0" u="none" strike="noStrike" cap="none" dirty="0">
                <a:solidFill>
                  <a:schemeClr val="tx1"/>
                </a:solidFill>
                <a:latin typeface="Calibri"/>
                <a:ea typeface="Calibri"/>
                <a:cs typeface="Calibri"/>
                <a:sym typeface="Calibri"/>
              </a:rPr>
              <a:t>at 8:30 PM ET</a:t>
            </a:r>
            <a:endParaRPr sz="4800" b="1" i="0" u="none" strike="noStrike" cap="none" dirty="0">
              <a:solidFill>
                <a:schemeClr val="tx1"/>
              </a:solidFill>
              <a:latin typeface="Calibri"/>
              <a:ea typeface="Calibri"/>
              <a:cs typeface="Calibri"/>
              <a:sym typeface="Calibri"/>
            </a:endParaRPr>
          </a:p>
        </p:txBody>
      </p:sp>
      <p:pic>
        <p:nvPicPr>
          <p:cNvPr id="382" name="Google Shape;382;g14fc29c2861_0_0"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14fc29c2861_0_0"/>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sp>
        <p:nvSpPr>
          <p:cNvPr id="381" name="Google Shape;381;g14fc29c2861_0_0"/>
          <p:cNvSpPr txBox="1"/>
          <p:nvPr/>
        </p:nvSpPr>
        <p:spPr>
          <a:xfrm>
            <a:off x="323134" y="1837126"/>
            <a:ext cx="8497732" cy="166196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dirty="0">
                <a:solidFill>
                  <a:srgbClr val="C00000"/>
                </a:solidFill>
                <a:latin typeface="Calibri"/>
                <a:ea typeface="Calibri"/>
                <a:cs typeface="Calibri"/>
                <a:sym typeface="Calibri"/>
              </a:rPr>
              <a:t>Thank you for </a:t>
            </a:r>
            <a:br>
              <a:rPr lang="en-US" sz="4800" b="1" i="0" u="none" strike="noStrike" cap="none" dirty="0">
                <a:solidFill>
                  <a:srgbClr val="C00000"/>
                </a:solidFill>
                <a:latin typeface="Calibri"/>
                <a:ea typeface="Calibri"/>
                <a:cs typeface="Calibri"/>
                <a:sym typeface="Calibri"/>
              </a:rPr>
            </a:br>
            <a:r>
              <a:rPr lang="en-US" sz="4800" b="1" i="0" u="none" strike="noStrike" cap="none" dirty="0">
                <a:solidFill>
                  <a:srgbClr val="C00000"/>
                </a:solidFill>
                <a:latin typeface="Calibri"/>
                <a:ea typeface="Calibri"/>
                <a:cs typeface="Calibri"/>
                <a:sym typeface="Calibri"/>
              </a:rPr>
              <a:t>taking action with </a:t>
            </a:r>
            <a:r>
              <a:rPr lang="en-US" sz="4800" b="1" dirty="0">
                <a:solidFill>
                  <a:srgbClr val="C00000"/>
                </a:solidFill>
                <a:latin typeface="Calibri"/>
                <a:ea typeface="Calibri"/>
                <a:cs typeface="Calibri"/>
                <a:sym typeface="Calibri"/>
              </a:rPr>
              <a:t>us </a:t>
            </a:r>
            <a:r>
              <a:rPr lang="en-US" sz="4800" b="1" i="0" u="none" strike="noStrike" cap="none" dirty="0">
                <a:solidFill>
                  <a:srgbClr val="C00000"/>
                </a:solidFill>
                <a:latin typeface="Calibri"/>
                <a:ea typeface="Calibri"/>
                <a:cs typeface="Calibri"/>
                <a:sym typeface="Calibri"/>
              </a:rPr>
              <a:t>tonight!</a:t>
            </a:r>
            <a:endParaRPr sz="4800" b="1" i="0" u="none" strike="noStrike" cap="none" dirty="0">
              <a:solidFill>
                <a:srgbClr val="C00000"/>
              </a:solidFill>
              <a:latin typeface="Calibri"/>
              <a:ea typeface="Calibri"/>
              <a:cs typeface="Calibri"/>
              <a:sym typeface="Calibri"/>
            </a:endParaRPr>
          </a:p>
        </p:txBody>
      </p:sp>
      <p:pic>
        <p:nvPicPr>
          <p:cNvPr id="382" name="Google Shape;382;g14fc29c2861_0_0"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3563376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390723" y="76200"/>
            <a:ext cx="7209845" cy="1102519"/>
          </a:xfrm>
        </p:spPr>
        <p:txBody>
          <a:bodyPr>
            <a:normAutofit/>
          </a:bodyPr>
          <a:lstStyle/>
          <a:p>
            <a:r>
              <a:rPr lang="en-US" sz="4000" b="1"/>
              <a:t>Making the Local Case for TB</a:t>
            </a:r>
            <a:endParaRPr lang="en-US"/>
          </a:p>
        </p:txBody>
      </p:sp>
      <p:pic>
        <p:nvPicPr>
          <p:cNvPr id="5" name="Google Shape;267;g14388b835e1_0_23" descr="Text, application&#10;&#10;Description automatically generated">
            <a:extLst>
              <a:ext uri="{FF2B5EF4-FFF2-40B4-BE49-F238E27FC236}">
                <a16:creationId xmlns:a16="http://schemas.microsoft.com/office/drawing/2014/main" id="{68B8E33C-DFBE-AB4A-F46B-59243D21CB2B}"/>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6" name="TextBox 5">
            <a:extLst>
              <a:ext uri="{FF2B5EF4-FFF2-40B4-BE49-F238E27FC236}">
                <a16:creationId xmlns:a16="http://schemas.microsoft.com/office/drawing/2014/main" id="{A033C4A6-23DC-9241-E147-2495FB0507B4}"/>
              </a:ext>
            </a:extLst>
          </p:cNvPr>
          <p:cNvSpPr txBox="1"/>
          <p:nvPr/>
        </p:nvSpPr>
        <p:spPr>
          <a:xfrm>
            <a:off x="388364" y="1097808"/>
            <a:ext cx="7771920" cy="3339376"/>
          </a:xfrm>
          <a:prstGeom prst="rect">
            <a:avLst/>
          </a:prstGeom>
          <a:noFill/>
        </p:spPr>
        <p:txBody>
          <a:bodyPr wrap="square" lIns="91440" tIns="45720" rIns="91440" bIns="45720" rtlCol="0" anchor="t">
            <a:spAutoFit/>
          </a:bodyPr>
          <a:lstStyle/>
          <a:p>
            <a:pPr marL="342900" indent="-342900">
              <a:buChar char="•"/>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285750" indent="-285750">
              <a:buChar char="•"/>
            </a:pPr>
            <a:r>
              <a:rPr lang="en-US" sz="1800">
                <a:ea typeface="Open Sans"/>
              </a:rPr>
              <a:t>TB cases in your state: check your state department of health and the CDC for data:</a:t>
            </a:r>
            <a:endParaRPr lang="en-US"/>
          </a:p>
          <a:p>
            <a:pPr marL="914400" lvl="3"/>
            <a:r>
              <a:rPr lang="en-US" sz="1800">
                <a:solidFill>
                  <a:srgbClr val="45AFD0"/>
                </a:solidFill>
                <a:ea typeface="Open Sans"/>
                <a:hlinkClick r:id="rId4"/>
              </a:rPr>
              <a:t>--</a:t>
            </a:r>
            <a:r>
              <a:rPr lang="en-US" sz="1800">
                <a:solidFill>
                  <a:srgbClr val="45AFD0"/>
                </a:solidFill>
                <a:ea typeface="Open Sans"/>
                <a:hlinkClick r:id="rId4">
                  <a:extLst>
                    <a:ext uri="{A12FA001-AC4F-418D-AE19-62706E023703}">
                      <ahyp:hlinkClr xmlns:ahyp="http://schemas.microsoft.com/office/drawing/2018/hyperlinkcolor" val="tx"/>
                    </a:ext>
                  </a:extLst>
                </a:hlinkClick>
              </a:rPr>
              <a:t>https://www.cdc.gov/tb/default.htm</a:t>
            </a:r>
            <a:r>
              <a:rPr lang="en-US" sz="1800">
                <a:ea typeface="Open Sans"/>
              </a:rPr>
              <a:t>   </a:t>
            </a:r>
          </a:p>
          <a:p>
            <a:pPr marL="914400" lvl="3">
              <a:spcAft>
                <a:spcPts val="600"/>
              </a:spcAft>
            </a:pPr>
            <a:r>
              <a:rPr lang="en-US" sz="1800">
                <a:ea typeface="Open Sans"/>
                <a:hlinkClick r:id="rId5"/>
              </a:rPr>
              <a:t>--https://www.cdc.gov/tb/statistics/default.htm</a:t>
            </a:r>
            <a:r>
              <a:rPr lang="en-US" sz="1800">
                <a:ea typeface="Open Sans"/>
              </a:rPr>
              <a:t>   </a:t>
            </a:r>
            <a:endParaRPr lang="en-US"/>
          </a:p>
          <a:p>
            <a:pPr marL="285750" indent="-285750">
              <a:buChar char="•"/>
            </a:pPr>
            <a:endParaRPr lang="en-US">
              <a:ea typeface="Open Sans"/>
            </a:endParaRPr>
          </a:p>
          <a:p>
            <a:pPr marL="285750" indent="-285750">
              <a:buChar char="•"/>
            </a:pPr>
            <a:r>
              <a:rPr lang="en-US" sz="1800">
                <a:ea typeface="Open Sans"/>
              </a:rPr>
              <a:t>Does your states university system have involvement in global health? Research? Vaccines? It's worth sharing your state's connection to global health. </a:t>
            </a:r>
            <a:endParaRPr lang="en-US"/>
          </a:p>
          <a:p>
            <a:pPr marL="285750" indent="-285750">
              <a:buChar char="•"/>
            </a:pPr>
            <a:endParaRPr lang="en-US"/>
          </a:p>
          <a:p>
            <a:pPr marL="285750" indent="-285750">
              <a:buChar char="•"/>
            </a:pPr>
            <a:endParaRPr lang="en-US"/>
          </a:p>
          <a:p>
            <a:pPr marL="285750" indent="-285750">
              <a:buChar char="•"/>
            </a:pPr>
            <a:endParaRPr lang="en-US" sz="1800">
              <a:ea typeface="Open Sans"/>
            </a:endParaRPr>
          </a:p>
        </p:txBody>
      </p:sp>
    </p:spTree>
    <p:extLst>
      <p:ext uri="{BB962C8B-B14F-4D97-AF65-F5344CB8AC3E}">
        <p14:creationId xmlns:p14="http://schemas.microsoft.com/office/powerpoint/2010/main" val="3329726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4388b835e1_0_23"/>
          <p:cNvSpPr txBox="1">
            <a:spLocks noGrp="1"/>
          </p:cNvSpPr>
          <p:nvPr>
            <p:ph type="subTitle" idx="1"/>
          </p:nvPr>
        </p:nvSpPr>
        <p:spPr>
          <a:xfrm>
            <a:off x="208654" y="205362"/>
            <a:ext cx="7411346" cy="85077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sz="3600" b="1" dirty="0">
                <a:solidFill>
                  <a:schemeClr val="dk1"/>
                </a:solidFill>
                <a:latin typeface="Open Sans"/>
                <a:ea typeface="Open Sans"/>
                <a:cs typeface="Open Sans"/>
                <a:sym typeface="Open Sans"/>
              </a:rPr>
              <a:t>Tonight’s Agenda</a:t>
            </a:r>
            <a:endParaRPr sz="3600" b="1" dirty="0">
              <a:solidFill>
                <a:schemeClr val="dk1"/>
              </a:solidFill>
              <a:latin typeface="Open Sans"/>
              <a:ea typeface="Open Sans"/>
              <a:cs typeface="Open Sans"/>
              <a:sym typeface="Open Sans"/>
            </a:endParaRPr>
          </a:p>
        </p:txBody>
      </p:sp>
      <p:sp>
        <p:nvSpPr>
          <p:cNvPr id="265" name="Google Shape;265;g14388b835e1_0_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
        <p:nvSpPr>
          <p:cNvPr id="266" name="Google Shape;266;g14388b835e1_0_23"/>
          <p:cNvSpPr txBox="1"/>
          <p:nvPr/>
        </p:nvSpPr>
        <p:spPr>
          <a:xfrm>
            <a:off x="0" y="918423"/>
            <a:ext cx="9111475" cy="4225077"/>
          </a:xfrm>
          <a:prstGeom prst="rect">
            <a:avLst/>
          </a:prstGeom>
          <a:noFill/>
          <a:ln>
            <a:noFill/>
          </a:ln>
        </p:spPr>
        <p:txBody>
          <a:bodyPr spcFirstLastPara="1" wrap="square" lIns="91425" tIns="45700" rIns="91425" bIns="45700" anchor="t" anchorCtr="0">
            <a:normAutofit fontScale="77500" lnSpcReduction="20000"/>
          </a:bodyPr>
          <a:lstStyle/>
          <a:p>
            <a:pPr marL="482600" lvl="3" indent="-411480">
              <a:spcBef>
                <a:spcPts val="640"/>
              </a:spcBef>
              <a:buClr>
                <a:schemeClr val="dk1"/>
              </a:buClr>
              <a:buSzPct val="100000"/>
              <a:buFont typeface="Arial"/>
              <a:buChar char="•"/>
            </a:pPr>
            <a:r>
              <a:rPr lang="en-US" sz="3200" dirty="0">
                <a:solidFill>
                  <a:schemeClr val="dk1"/>
                </a:solidFill>
                <a:latin typeface="Open Sans"/>
                <a:ea typeface="Open Sans"/>
                <a:cs typeface="Open Sans"/>
                <a:sym typeface="Open Sans"/>
              </a:rPr>
              <a:t>Welcome &amp; Introductions</a:t>
            </a:r>
            <a:br>
              <a:rPr lang="en-US" sz="3200" dirty="0">
                <a:latin typeface="Open Sans"/>
                <a:ea typeface="Open Sans"/>
                <a:cs typeface="Open Sans"/>
              </a:rPr>
            </a:br>
            <a:endParaRPr lang="en-US" sz="3200" dirty="0">
              <a:latin typeface="Open Sans"/>
              <a:ea typeface="Open Sans"/>
              <a:cs typeface="Open Sans"/>
            </a:endParaRPr>
          </a:p>
          <a:p>
            <a:pPr marL="482600" indent="-411480">
              <a:spcBef>
                <a:spcPts val="640"/>
              </a:spcBef>
              <a:buClr>
                <a:schemeClr val="dk1"/>
              </a:buClr>
              <a:buSzPct val="100000"/>
              <a:buFont typeface="Arial"/>
              <a:buChar char="•"/>
            </a:pPr>
            <a:r>
              <a:rPr lang="en-US" sz="3200" dirty="0">
                <a:latin typeface="Open Sans"/>
                <a:ea typeface="Open Sans"/>
                <a:cs typeface="Open Sans"/>
              </a:rPr>
              <a:t>Campaigns Updates: </a:t>
            </a:r>
            <a:br>
              <a:rPr lang="en-US" sz="3200" dirty="0">
                <a:latin typeface="Open Sans"/>
                <a:ea typeface="Open Sans"/>
                <a:cs typeface="Open Sans"/>
              </a:rPr>
            </a:br>
            <a:r>
              <a:rPr lang="en-US" sz="3200" dirty="0">
                <a:latin typeface="Open Sans"/>
                <a:ea typeface="Open Sans"/>
                <a:cs typeface="Open Sans"/>
              </a:rPr>
              <a:t>End TB Now Act (S.228/ H.R. 1776) </a:t>
            </a:r>
            <a:br>
              <a:rPr lang="en-US" sz="3200" dirty="0">
                <a:latin typeface="Open Sans"/>
                <a:ea typeface="Open Sans"/>
                <a:cs typeface="Open Sans"/>
              </a:rPr>
            </a:br>
            <a:endParaRPr lang="en-US" sz="3200" dirty="0">
              <a:latin typeface="Open Sans"/>
              <a:ea typeface="Open Sans"/>
              <a:cs typeface="Open Sans"/>
            </a:endParaRPr>
          </a:p>
          <a:p>
            <a:pPr marL="482600" indent="-411480">
              <a:spcBef>
                <a:spcPts val="640"/>
              </a:spcBef>
              <a:buClr>
                <a:schemeClr val="dk1"/>
              </a:buClr>
              <a:buSzPct val="100000"/>
              <a:buFont typeface="Arial"/>
              <a:buChar char="•"/>
            </a:pPr>
            <a:r>
              <a:rPr lang="en-US" sz="3200" dirty="0">
                <a:latin typeface="Open Sans"/>
                <a:ea typeface="Open Sans"/>
                <a:cs typeface="Open Sans"/>
              </a:rPr>
              <a:t>Training: Breaking through the Noise with Media</a:t>
            </a:r>
            <a:br>
              <a:rPr lang="en-US" sz="3200" dirty="0">
                <a:latin typeface="Open Sans"/>
                <a:ea typeface="Open Sans"/>
                <a:cs typeface="Open Sans"/>
              </a:rPr>
            </a:br>
            <a:endParaRPr lang="en-US" sz="3200" dirty="0">
              <a:latin typeface="Open Sans"/>
              <a:ea typeface="Open Sans"/>
              <a:cs typeface="Open Sans"/>
            </a:endParaRPr>
          </a:p>
          <a:p>
            <a:pPr marL="482600" indent="-411480">
              <a:lnSpc>
                <a:spcPct val="120000"/>
              </a:lnSpc>
              <a:spcBef>
                <a:spcPts val="640"/>
              </a:spcBef>
              <a:buClr>
                <a:schemeClr val="dk1"/>
              </a:buClr>
              <a:buSzPct val="100000"/>
              <a:buFont typeface="Arial"/>
              <a:buChar char="•"/>
            </a:pPr>
            <a:r>
              <a:rPr lang="en-US" sz="3200" dirty="0">
                <a:latin typeface="Open Sans"/>
                <a:ea typeface="Open Sans"/>
                <a:cs typeface="Open Sans"/>
              </a:rPr>
              <a:t>October Advocacy Actions</a:t>
            </a:r>
            <a:br>
              <a:rPr lang="en-US" sz="3200" dirty="0">
                <a:latin typeface="Open Sans"/>
                <a:ea typeface="Open Sans"/>
                <a:cs typeface="Open Sans"/>
              </a:rPr>
            </a:br>
            <a:endParaRPr lang="en-US" sz="3200" dirty="0">
              <a:latin typeface="Open Sans"/>
              <a:ea typeface="Open Sans"/>
              <a:cs typeface="Open Sans"/>
            </a:endParaRPr>
          </a:p>
          <a:p>
            <a:pPr marL="482600" indent="-411480">
              <a:spcBef>
                <a:spcPts val="640"/>
              </a:spcBef>
              <a:buClr>
                <a:schemeClr val="dk1"/>
              </a:buClr>
              <a:buSzPct val="100000"/>
              <a:buFont typeface="Arial"/>
              <a:buChar char="•"/>
            </a:pPr>
            <a:r>
              <a:rPr lang="en-US" sz="3200" i="0" u="none" strike="noStrike" cap="none" dirty="0">
                <a:solidFill>
                  <a:schemeClr val="dk1"/>
                </a:solidFill>
                <a:latin typeface="Open Sans"/>
                <a:ea typeface="Open Sans"/>
                <a:cs typeface="Open Sans"/>
                <a:sym typeface="Open Sans"/>
              </a:rPr>
              <a:t>Closing</a:t>
            </a:r>
            <a:r>
              <a:rPr lang="en-US" sz="3200" dirty="0">
                <a:solidFill>
                  <a:schemeClr val="dk1"/>
                </a:solidFill>
                <a:latin typeface="Open Sans"/>
                <a:ea typeface="Open Sans"/>
                <a:cs typeface="Open Sans"/>
                <a:sym typeface="Open Sans"/>
              </a:rPr>
              <a:t> Announcements</a:t>
            </a:r>
            <a:br>
              <a:rPr lang="en-US" sz="3600" b="0" i="0" u="none" strike="noStrike" cap="none" dirty="0">
                <a:solidFill>
                  <a:schemeClr val="dk1"/>
                </a:solidFill>
                <a:latin typeface="Open Sans"/>
                <a:ea typeface="Open Sans"/>
                <a:cs typeface="Open Sans"/>
                <a:sym typeface="Open Sans"/>
              </a:rPr>
            </a:br>
            <a:endParaRPr lang="en-US" sz="3600" b="0" i="0" u="none" strike="noStrike" cap="none" dirty="0">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3600"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1f1ec144a3f_0_154"/>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1f1ec144a3f_0_154"/>
          <p:cNvSpPr txBox="1"/>
          <p:nvPr/>
        </p:nvSpPr>
        <p:spPr>
          <a:xfrm>
            <a:off x="508544" y="2213712"/>
            <a:ext cx="7922700" cy="93868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4400" b="1" i="0" u="none" strike="noStrike" cap="none" dirty="0">
                <a:solidFill>
                  <a:schemeClr val="dk1"/>
                </a:solidFill>
                <a:latin typeface="Open Sans"/>
                <a:ea typeface="Open Sans"/>
                <a:cs typeface="Open Sans"/>
                <a:sym typeface="Open Sans"/>
              </a:rPr>
              <a:t>Campaigns Updates</a:t>
            </a:r>
            <a:endParaRPr sz="4400" b="0" i="0" u="none" strike="noStrike" cap="none" dirty="0">
              <a:solidFill>
                <a:schemeClr val="dk1"/>
              </a:solidFill>
              <a:latin typeface="Open Sans"/>
              <a:ea typeface="Open Sans"/>
              <a:cs typeface="Open Sans"/>
              <a:sym typeface="Open Sans"/>
            </a:endParaRPr>
          </a:p>
        </p:txBody>
      </p:sp>
      <p:pic>
        <p:nvPicPr>
          <p:cNvPr id="2" name="Google Shape;267;g14388b835e1_0_23" descr="Text, application&#10;&#10;Description automatically generated">
            <a:extLst>
              <a:ext uri="{FF2B5EF4-FFF2-40B4-BE49-F238E27FC236}">
                <a16:creationId xmlns:a16="http://schemas.microsoft.com/office/drawing/2014/main" id="{686C2B03-49A9-36AF-D26E-73AAA3B9A455}"/>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1f1ec144a3f_0_154"/>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1f1ec144a3f_0_154"/>
          <p:cNvSpPr txBox="1"/>
          <p:nvPr/>
        </p:nvSpPr>
        <p:spPr>
          <a:xfrm>
            <a:off x="601425" y="1945580"/>
            <a:ext cx="7922700" cy="161579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4400" b="1" i="0" u="none" strike="noStrike" cap="none" dirty="0">
                <a:solidFill>
                  <a:schemeClr val="dk1"/>
                </a:solidFill>
                <a:latin typeface="Open Sans"/>
                <a:ea typeface="Open Sans"/>
                <a:cs typeface="Open Sans"/>
                <a:sym typeface="Open Sans"/>
              </a:rPr>
              <a:t>End TB Now Act (S. 288) Passes the Senate!</a:t>
            </a:r>
            <a:endParaRPr sz="4400" b="0" i="0" u="none" strike="noStrike" cap="none" dirty="0">
              <a:solidFill>
                <a:schemeClr val="dk1"/>
              </a:solidFill>
              <a:latin typeface="Open Sans"/>
              <a:ea typeface="Open Sans"/>
              <a:cs typeface="Open Sans"/>
              <a:sym typeface="Open Sans"/>
            </a:endParaRPr>
          </a:p>
        </p:txBody>
      </p:sp>
      <p:pic>
        <p:nvPicPr>
          <p:cNvPr id="2" name="Google Shape;267;g14388b835e1_0_23" descr="Text, application&#10;&#10;Description automatically generated">
            <a:extLst>
              <a:ext uri="{FF2B5EF4-FFF2-40B4-BE49-F238E27FC236}">
                <a16:creationId xmlns:a16="http://schemas.microsoft.com/office/drawing/2014/main" id="{686C2B03-49A9-36AF-D26E-73AAA3B9A455}"/>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983914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390723" y="76200"/>
            <a:ext cx="7209845" cy="1102519"/>
          </a:xfrm>
        </p:spPr>
        <p:txBody>
          <a:bodyPr>
            <a:normAutofit fontScale="90000"/>
          </a:bodyPr>
          <a:lstStyle/>
          <a:p>
            <a:r>
              <a:rPr lang="en-US" sz="4000" b="1"/>
              <a:t>End TB Now Act (S.288, H.R.1776)</a:t>
            </a:r>
          </a:p>
        </p:txBody>
      </p:sp>
      <p:sp>
        <p:nvSpPr>
          <p:cNvPr id="3" name="Subtitle 2">
            <a:extLst>
              <a:ext uri="{FF2B5EF4-FFF2-40B4-BE49-F238E27FC236}">
                <a16:creationId xmlns:a16="http://schemas.microsoft.com/office/drawing/2014/main" id="{5A5C5488-E60D-18B6-E7AD-19287C482660}"/>
              </a:ext>
            </a:extLst>
          </p:cNvPr>
          <p:cNvSpPr>
            <a:spLocks noGrp="1"/>
          </p:cNvSpPr>
          <p:nvPr>
            <p:ph type="subTitle" idx="1"/>
          </p:nvPr>
        </p:nvSpPr>
        <p:spPr>
          <a:xfrm>
            <a:off x="133593" y="1178701"/>
            <a:ext cx="8851441" cy="3897726"/>
          </a:xfrm>
        </p:spPr>
        <p:txBody>
          <a:bodyPr>
            <a:normAutofit fontScale="47500" lnSpcReduction="20000"/>
          </a:bodyPr>
          <a:lstStyle/>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Requires the U.S. to establish bold goals for reaching the most vulnerable populations</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Strengthens U.S. bilateral coordination to develop comprehensive global TB response </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Catalyzes support for TB research and development (R&amp;D) </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a:ea typeface="Open Sans"/>
                <a:cs typeface="Open Sans"/>
              </a:rPr>
              <a:t>Improves TB capacity of high-burden countries &amp; affected communities </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a:ea typeface="Open Sans"/>
                <a:cs typeface="Open Sans"/>
              </a:rPr>
              <a:t>Requires annual report to Congress on U.S. TB activities and impact</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Evaluates the performance of TB programs that are supported by U.S.</a:t>
            </a:r>
            <a:r>
              <a:rPr lang="en-US"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5" name="Google Shape;267;g14388b835e1_0_23" descr="Text, application&#10;&#10;Description automatically generated">
            <a:extLst>
              <a:ext uri="{FF2B5EF4-FFF2-40B4-BE49-F238E27FC236}">
                <a16:creationId xmlns:a16="http://schemas.microsoft.com/office/drawing/2014/main" id="{68B8E33C-DFBE-AB4A-F46B-59243D21CB2B}"/>
              </a:ext>
            </a:extLst>
          </p:cNvPr>
          <p:cNvPicPr preferRelativeResize="0"/>
          <p:nvPr/>
        </p:nvPicPr>
        <p:blipFill rotWithShape="1">
          <a:blip r:embed="rId2">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315342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1f1ec144a3f_0_154"/>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1f1ec144a3f_0_154"/>
          <p:cNvSpPr txBox="1"/>
          <p:nvPr/>
        </p:nvSpPr>
        <p:spPr>
          <a:xfrm>
            <a:off x="601425" y="3783148"/>
            <a:ext cx="7922700" cy="12464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3200" b="1" i="0" u="none" strike="noStrike" cap="none" dirty="0">
                <a:solidFill>
                  <a:schemeClr val="dk1"/>
                </a:solidFill>
                <a:latin typeface="Open Sans"/>
                <a:ea typeface="Open Sans"/>
                <a:cs typeface="Open Sans"/>
                <a:sym typeface="Open Sans"/>
                <a:hlinkClick r:id="rId3"/>
              </a:rPr>
              <a:t>Young Praises Senate Passage of End Tuberculosis Now Act</a:t>
            </a:r>
            <a:endParaRPr sz="3200" b="0" i="0" u="none" strike="noStrike" cap="none" dirty="0">
              <a:solidFill>
                <a:schemeClr val="dk1"/>
              </a:solidFill>
              <a:latin typeface="Open Sans"/>
              <a:ea typeface="Open Sans"/>
              <a:cs typeface="Open Sans"/>
              <a:sym typeface="Open Sans"/>
            </a:endParaRPr>
          </a:p>
        </p:txBody>
      </p:sp>
      <p:pic>
        <p:nvPicPr>
          <p:cNvPr id="2" name="Google Shape;267;g14388b835e1_0_23" descr="Text, application&#10;&#10;Description automatically generated">
            <a:extLst>
              <a:ext uri="{FF2B5EF4-FFF2-40B4-BE49-F238E27FC236}">
                <a16:creationId xmlns:a16="http://schemas.microsoft.com/office/drawing/2014/main" id="{686C2B03-49A9-36AF-D26E-73AAA3B9A455}"/>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pic>
        <p:nvPicPr>
          <p:cNvPr id="1026" name="Picture 2" descr="Sen. Young applauds Senate passage of the JUDGES Act of 2024">
            <a:extLst>
              <a:ext uri="{FF2B5EF4-FFF2-40B4-BE49-F238E27FC236}">
                <a16:creationId xmlns:a16="http://schemas.microsoft.com/office/drawing/2014/main" id="{4A897DB9-9EB3-1CF0-747E-19E4EACB70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732" y="209174"/>
            <a:ext cx="5360961" cy="3573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012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1f1ec144a3f_0_154"/>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1f1ec144a3f_0_154"/>
          <p:cNvSpPr txBox="1"/>
          <p:nvPr/>
        </p:nvSpPr>
        <p:spPr>
          <a:xfrm>
            <a:off x="601425" y="2097567"/>
            <a:ext cx="7922700" cy="754022"/>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640"/>
              </a:spcBef>
              <a:spcAft>
                <a:spcPts val="0"/>
              </a:spcAft>
              <a:buClr>
                <a:srgbClr val="000000"/>
              </a:buClr>
              <a:buSzPts val="2400"/>
              <a:buFont typeface="Arial"/>
              <a:buNone/>
            </a:pPr>
            <a:r>
              <a:rPr lang="en-US" sz="3200" b="1" i="0" u="none" strike="noStrike" cap="none" dirty="0">
                <a:solidFill>
                  <a:schemeClr val="dk1"/>
                </a:solidFill>
                <a:latin typeface="Open Sans"/>
                <a:ea typeface="Open Sans"/>
                <a:cs typeface="Open Sans"/>
                <a:sym typeface="Open Sans"/>
              </a:rPr>
              <a:t>A look back at what made it happen…</a:t>
            </a:r>
            <a:endParaRPr sz="3200" b="0" i="0" u="none" strike="noStrike" cap="none" dirty="0">
              <a:solidFill>
                <a:schemeClr val="dk1"/>
              </a:solidFill>
              <a:latin typeface="Open Sans"/>
              <a:ea typeface="Open Sans"/>
              <a:cs typeface="Open Sans"/>
              <a:sym typeface="Open Sans"/>
            </a:endParaRPr>
          </a:p>
        </p:txBody>
      </p:sp>
      <p:pic>
        <p:nvPicPr>
          <p:cNvPr id="2" name="Google Shape;267;g14388b835e1_0_23" descr="Text, application&#10;&#10;Description automatically generated">
            <a:extLst>
              <a:ext uri="{FF2B5EF4-FFF2-40B4-BE49-F238E27FC236}">
                <a16:creationId xmlns:a16="http://schemas.microsoft.com/office/drawing/2014/main" id="{686C2B03-49A9-36AF-D26E-73AAA3B9A455}"/>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3152776325"/>
      </p:ext>
    </p:extLst>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M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MTheme1" id="{31B1DDC3-1142-480D-A092-70C4266C4B5E}" vid="{8D91104C-7878-4609-B7CF-A85B7D3E96C1}"/>
    </a:ext>
  </a:extLst>
</a:theme>
</file>

<file path=ppt/theme/theme5.xml><?xml version="1.0" encoding="utf-8"?>
<a:theme xmlns:a="http://schemas.openxmlformats.org/drawingml/2006/main" name="3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17" ma:contentTypeDescription="Create a new document." ma:contentTypeScope="" ma:versionID="a3758b459318eed394b45c0b3d30b25c">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9c269dc2bf0302e54107ef456b2d348d"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8b53412-1335-4c00-b969-11b828cd7721}" ma:internalName="TaxCatchAll" ma:showField="CatchAllData" ma:web="f42ee926-7c83-4218-bf2b-8b85ac63f1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42ee926-7c83-4218-bf2b-8b85ac63f15d" xsi:nil="true"/>
    <lcf76f155ced4ddcb4097134ff3c332f xmlns="655ca6b8-0f94-4989-841e-604707552b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BC5CABB-6E53-4550-9859-7D1610EFB6BE}">
  <ds:schemaRefs>
    <ds:schemaRef ds:uri="http://schemas.microsoft.com/sharepoint/v3/contenttype/forms"/>
  </ds:schemaRefs>
</ds:datastoreItem>
</file>

<file path=customXml/itemProps2.xml><?xml version="1.0" encoding="utf-8"?>
<ds:datastoreItem xmlns:ds="http://schemas.openxmlformats.org/officeDocument/2006/customXml" ds:itemID="{4990600F-720F-456C-A869-76210F7D1646}">
  <ds:schemaRefs>
    <ds:schemaRef ds:uri="655ca6b8-0f94-4989-841e-604707552b5c"/>
    <ds:schemaRef ds:uri="f42ee926-7c83-4218-bf2b-8b85ac63f1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E0C591A-30A2-47A0-84F5-21FBDCD4E4B2}">
  <ds:schemaRefs>
    <ds:schemaRef ds:uri="http://purl.org/dc/elements/1.1/"/>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f42ee926-7c83-4218-bf2b-8b85ac63f15d"/>
    <ds:schemaRef ds:uri="655ca6b8-0f94-4989-841e-604707552b5c"/>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6498</TotalTime>
  <Words>1898</Words>
  <Application>Microsoft Office PowerPoint</Application>
  <PresentationFormat>On-screen Show (16:9)</PresentationFormat>
  <Paragraphs>239</Paragraphs>
  <Slides>36</Slides>
  <Notes>30</Notes>
  <HiddenSlides>3</HiddenSlides>
  <MMClips>0</MMClips>
  <ScaleCrop>false</ScaleCrop>
  <HeadingPairs>
    <vt:vector size="4" baseType="variant">
      <vt:variant>
        <vt:lpstr>Theme</vt:lpstr>
      </vt:variant>
      <vt:variant>
        <vt:i4>5</vt:i4>
      </vt:variant>
      <vt:variant>
        <vt:lpstr>Slide Titles</vt:lpstr>
      </vt:variant>
      <vt:variant>
        <vt:i4>36</vt:i4>
      </vt:variant>
    </vt:vector>
  </HeadingPairs>
  <TitlesOfParts>
    <vt:vector size="41" baseType="lpstr">
      <vt:lpstr>Office Theme</vt:lpstr>
      <vt:lpstr>1_Office Theme</vt:lpstr>
      <vt:lpstr>2_Office Theme</vt:lpstr>
      <vt:lpstr>DMTheme1</vt:lpstr>
      <vt:lpstr>3_Office Theme</vt:lpstr>
      <vt:lpstr>PowerPoint Presentation</vt:lpstr>
      <vt:lpstr>PowerPoint Presentation</vt:lpstr>
      <vt:lpstr>Our Values &amp; Resources</vt:lpstr>
      <vt:lpstr>PowerPoint Presentation</vt:lpstr>
      <vt:lpstr>PowerPoint Presentation</vt:lpstr>
      <vt:lpstr>PowerPoint Presentation</vt:lpstr>
      <vt:lpstr>End TB Now Act (S.288, H.R.1776)</vt:lpstr>
      <vt:lpstr>PowerPoint Presentation</vt:lpstr>
      <vt:lpstr>PowerPoint Presentation</vt:lpstr>
      <vt:lpstr>UN High-Level Meeting on TB</vt:lpstr>
      <vt:lpstr>Dear Colleague Letters on TB</vt:lpstr>
      <vt:lpstr>Dear Colleague Letters on TB</vt:lpstr>
      <vt:lpstr>PowerPoint Presentation</vt:lpstr>
      <vt:lpstr>Actions on TB Right Now</vt:lpstr>
      <vt:lpstr>Breaking through the noise with  Media</vt:lpstr>
      <vt:lpstr>TB still in the Media?</vt:lpstr>
      <vt:lpstr>PowerPoint Presentation</vt:lpstr>
      <vt:lpstr>PowerPoint Presentation</vt:lpstr>
      <vt:lpstr>Why do we use media?</vt:lpstr>
      <vt:lpstr>How to get started</vt:lpstr>
      <vt:lpstr>What has been published?</vt:lpstr>
      <vt:lpstr>PowerPoint Presentation</vt:lpstr>
      <vt:lpstr>PowerPoint Presentation</vt:lpstr>
      <vt:lpstr>PowerPoint Presentation</vt:lpstr>
      <vt:lpstr>Submitting an LTE</vt:lpstr>
      <vt:lpstr>PowerPoint Presentation</vt:lpstr>
      <vt:lpstr>Q&amp;A</vt:lpstr>
      <vt:lpstr>Let’s keep writing and submitting!</vt:lpstr>
      <vt:lpstr>Let’s take action! </vt:lpstr>
      <vt:lpstr>Next Steps: Choose your own adventure…  </vt:lpstr>
      <vt:lpstr>PowerPoint Presentation</vt:lpstr>
      <vt:lpstr>PowerPoint Presentation</vt:lpstr>
      <vt:lpstr>PowerPoint Presentation</vt:lpstr>
      <vt:lpstr>PowerPoint Presentation</vt:lpstr>
      <vt:lpstr>PowerPoint Presentation</vt:lpstr>
      <vt:lpstr>Making the Local Case for TB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Patterson</dc:creator>
  <cp:lastModifiedBy>Karyne Bury</cp:lastModifiedBy>
  <cp:revision>2</cp:revision>
  <dcterms:created xsi:type="dcterms:W3CDTF">2021-04-20T20:20:28Z</dcterms:created>
  <dcterms:modified xsi:type="dcterms:W3CDTF">2024-10-11T14:33:27Z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y fmtid="{D5CDD505-2E9C-101B-9397-08002B2CF9AE}" pid="3" name="MediaServiceImageTags">
    <vt:lpwstr/>
  </property>
</Properties>
</file>