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695" r:id="rId7"/>
    <p:sldMasterId id="2147483760" r:id="rId8"/>
  </p:sldMasterIdLst>
  <p:notesMasterIdLst>
    <p:notesMasterId r:id="rId30"/>
  </p:notesMasterIdLst>
  <p:handoutMasterIdLst>
    <p:handoutMasterId r:id="rId31"/>
  </p:handoutMasterIdLst>
  <p:sldIdLst>
    <p:sldId id="259" r:id="rId9"/>
    <p:sldId id="803" r:id="rId10"/>
    <p:sldId id="830" r:id="rId11"/>
    <p:sldId id="815" r:id="rId12"/>
    <p:sldId id="823" r:id="rId13"/>
    <p:sldId id="263" r:id="rId14"/>
    <p:sldId id="801" r:id="rId15"/>
    <p:sldId id="828" r:id="rId16"/>
    <p:sldId id="829" r:id="rId17"/>
    <p:sldId id="831" r:id="rId18"/>
    <p:sldId id="825" r:id="rId19"/>
    <p:sldId id="804" r:id="rId20"/>
    <p:sldId id="777" r:id="rId21"/>
    <p:sldId id="832" r:id="rId22"/>
    <p:sldId id="833" r:id="rId23"/>
    <p:sldId id="652" r:id="rId24"/>
    <p:sldId id="836" r:id="rId25"/>
    <p:sldId id="826" r:id="rId26"/>
    <p:sldId id="799" r:id="rId27"/>
    <p:sldId id="515" r:id="rId28"/>
    <p:sldId id="837"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F2D"/>
    <a:srgbClr val="00A0B1"/>
    <a:srgbClr val="00C3D5"/>
    <a:srgbClr val="00EBFF"/>
    <a:srgbClr val="73FDD6"/>
    <a:srgbClr val="9F9FA1"/>
    <a:srgbClr val="C00000"/>
    <a:srgbClr val="58585B"/>
    <a:srgbClr val="B02D1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65700" autoAdjust="0"/>
  </p:normalViewPr>
  <p:slideViewPr>
    <p:cSldViewPr snapToGrid="0" snapToObjects="1">
      <p:cViewPr varScale="1">
        <p:scale>
          <a:sx n="88" d="100"/>
          <a:sy n="88" d="100"/>
        </p:scale>
        <p:origin x="6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CDF29-D0B6-430A-BAF1-ED7F7F460672}"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AF1FE67F-9490-4034-A583-86FC2D1DF6F0}">
      <dgm:prSet/>
      <dgm:spPr/>
      <dgm:t>
        <a:bodyPr/>
        <a:lstStyle/>
        <a:p>
          <a:pPr>
            <a:defRPr cap="all"/>
          </a:pPr>
          <a:r>
            <a:rPr lang="en-US" i="1"/>
            <a:t>On the webinar? Unmute by clicking the microphone.</a:t>
          </a:r>
          <a:endParaRPr lang="en-US"/>
        </a:p>
      </dgm:t>
    </dgm:pt>
    <dgm:pt modelId="{B9DA6715-FD20-4D40-8775-5F6ED503F08B}" type="parTrans" cxnId="{E8DCD3B8-9FAF-4635-B4F7-EE193F9BE0A1}">
      <dgm:prSet/>
      <dgm:spPr/>
      <dgm:t>
        <a:bodyPr/>
        <a:lstStyle/>
        <a:p>
          <a:endParaRPr lang="en-US"/>
        </a:p>
      </dgm:t>
    </dgm:pt>
    <dgm:pt modelId="{2567D964-B2D4-463F-8991-7CA903EFDF2D}" type="sibTrans" cxnId="{E8DCD3B8-9FAF-4635-B4F7-EE193F9BE0A1}">
      <dgm:prSet/>
      <dgm:spPr/>
      <dgm:t>
        <a:bodyPr/>
        <a:lstStyle/>
        <a:p>
          <a:endParaRPr lang="en-US"/>
        </a:p>
      </dgm:t>
    </dgm:pt>
    <dgm:pt modelId="{3BC85E71-1C12-4D60-AAB0-714752D25ACA}">
      <dgm:prSet/>
      <dgm:spPr/>
      <dgm:t>
        <a:bodyPr/>
        <a:lstStyle/>
        <a:p>
          <a:pPr>
            <a:defRPr cap="all"/>
          </a:pPr>
          <a:r>
            <a:rPr lang="en-US" i="1"/>
            <a:t>On by phone? Unmute by hitting *6.</a:t>
          </a:r>
          <a:endParaRPr lang="en-US"/>
        </a:p>
      </dgm:t>
    </dgm:pt>
    <dgm:pt modelId="{B70C6B33-FDB8-4EEC-AE1A-A00452FAB670}" type="parTrans" cxnId="{75EF6A92-E636-4861-AFAA-C133EE131F43}">
      <dgm:prSet/>
      <dgm:spPr/>
      <dgm:t>
        <a:bodyPr/>
        <a:lstStyle/>
        <a:p>
          <a:endParaRPr lang="en-US"/>
        </a:p>
      </dgm:t>
    </dgm:pt>
    <dgm:pt modelId="{AEDA2A5F-8CC8-4701-9875-29E70817BE91}" type="sibTrans" cxnId="{75EF6A92-E636-4861-AFAA-C133EE131F43}">
      <dgm:prSet/>
      <dgm:spPr/>
      <dgm:t>
        <a:bodyPr/>
        <a:lstStyle/>
        <a:p>
          <a:endParaRPr lang="en-US"/>
        </a:p>
      </dgm:t>
    </dgm:pt>
    <dgm:pt modelId="{D90BB9B1-4D2D-42BC-882E-D6F66194EDC2}">
      <dgm:prSet/>
      <dgm:spPr/>
      <dgm:t>
        <a:bodyPr/>
        <a:lstStyle/>
        <a:p>
          <a:pPr>
            <a:defRPr cap="all"/>
          </a:pPr>
          <a:r>
            <a:rPr lang="en-US" i="1"/>
            <a:t>If you are not speaking, please stay muted.</a:t>
          </a:r>
          <a:endParaRPr lang="en-US"/>
        </a:p>
      </dgm:t>
    </dgm:pt>
    <dgm:pt modelId="{7BDDB9C3-5CC5-4A48-BD9F-F3D9AA5F0A60}" type="parTrans" cxnId="{E164D48C-1414-4F22-80F8-1BF7FA644068}">
      <dgm:prSet/>
      <dgm:spPr/>
      <dgm:t>
        <a:bodyPr/>
        <a:lstStyle/>
        <a:p>
          <a:endParaRPr lang="en-US"/>
        </a:p>
      </dgm:t>
    </dgm:pt>
    <dgm:pt modelId="{8E984BD7-305E-40B9-A974-1E792793C292}" type="sibTrans" cxnId="{E164D48C-1414-4F22-80F8-1BF7FA644068}">
      <dgm:prSet/>
      <dgm:spPr/>
      <dgm:t>
        <a:bodyPr/>
        <a:lstStyle/>
        <a:p>
          <a:endParaRPr lang="en-US"/>
        </a:p>
      </dgm:t>
    </dgm:pt>
    <dgm:pt modelId="{D7BE4765-2485-47A3-9DD1-C40DF09230FD}" type="pres">
      <dgm:prSet presAssocID="{3F4CDF29-D0B6-430A-BAF1-ED7F7F460672}" presName="root" presStyleCnt="0">
        <dgm:presLayoutVars>
          <dgm:dir/>
          <dgm:resizeHandles val="exact"/>
        </dgm:presLayoutVars>
      </dgm:prSet>
      <dgm:spPr/>
    </dgm:pt>
    <dgm:pt modelId="{54E46AB5-1BFF-4776-9C9B-8056D9B7E5F6}" type="pres">
      <dgm:prSet presAssocID="{AF1FE67F-9490-4034-A583-86FC2D1DF6F0}" presName="compNode" presStyleCnt="0"/>
      <dgm:spPr/>
    </dgm:pt>
    <dgm:pt modelId="{55349F07-C6AD-4E9D-9CB0-7EFF24816F60}" type="pres">
      <dgm:prSet presAssocID="{AF1FE67F-9490-4034-A583-86FC2D1DF6F0}" presName="iconBgRect" presStyleLbl="bgShp" presStyleIdx="0" presStyleCnt="3"/>
      <dgm:spPr/>
    </dgm:pt>
    <dgm:pt modelId="{0EE6D412-6EDC-4D5F-A30B-03745B1822FB}" type="pres">
      <dgm:prSet presAssocID="{AF1FE67F-9490-4034-A583-86FC2D1DF6F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Setting"/>
        </a:ext>
      </dgm:extLst>
    </dgm:pt>
    <dgm:pt modelId="{FFD17FBA-8F06-4EA2-BAB0-DB57CF92BC2D}" type="pres">
      <dgm:prSet presAssocID="{AF1FE67F-9490-4034-A583-86FC2D1DF6F0}" presName="spaceRect" presStyleCnt="0"/>
      <dgm:spPr/>
    </dgm:pt>
    <dgm:pt modelId="{96EBD1F6-5CF8-4C90-B63C-C6F0DCB47E96}" type="pres">
      <dgm:prSet presAssocID="{AF1FE67F-9490-4034-A583-86FC2D1DF6F0}" presName="textRect" presStyleLbl="revTx" presStyleIdx="0" presStyleCnt="3">
        <dgm:presLayoutVars>
          <dgm:chMax val="1"/>
          <dgm:chPref val="1"/>
        </dgm:presLayoutVars>
      </dgm:prSet>
      <dgm:spPr/>
    </dgm:pt>
    <dgm:pt modelId="{8A01FF06-9172-4559-B91D-2D56398CC9DF}" type="pres">
      <dgm:prSet presAssocID="{2567D964-B2D4-463F-8991-7CA903EFDF2D}" presName="sibTrans" presStyleCnt="0"/>
      <dgm:spPr/>
    </dgm:pt>
    <dgm:pt modelId="{C6BBA0BA-5716-4F3F-A94C-8F4E731CC263}" type="pres">
      <dgm:prSet presAssocID="{3BC85E71-1C12-4D60-AAB0-714752D25ACA}" presName="compNode" presStyleCnt="0"/>
      <dgm:spPr/>
    </dgm:pt>
    <dgm:pt modelId="{1530EE86-75EE-46FE-B9AF-387E09C5E3F7}" type="pres">
      <dgm:prSet presAssocID="{3BC85E71-1C12-4D60-AAB0-714752D25ACA}" presName="iconBgRect" presStyleLbl="bgShp" presStyleIdx="1" presStyleCnt="3"/>
      <dgm:spPr/>
    </dgm:pt>
    <dgm:pt modelId="{3FF6864C-2A48-458E-8528-F7E6D5A9D68F}" type="pres">
      <dgm:prSet presAssocID="{3BC85E71-1C12-4D60-AAB0-714752D25ACA}"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9A279329-B9A5-44D5-A7E3-216E098D5FF4}" type="pres">
      <dgm:prSet presAssocID="{3BC85E71-1C12-4D60-AAB0-714752D25ACA}" presName="spaceRect" presStyleCnt="0"/>
      <dgm:spPr/>
    </dgm:pt>
    <dgm:pt modelId="{9916D8D6-679C-4663-BDBE-AA36365C24FF}" type="pres">
      <dgm:prSet presAssocID="{3BC85E71-1C12-4D60-AAB0-714752D25ACA}" presName="textRect" presStyleLbl="revTx" presStyleIdx="1" presStyleCnt="3">
        <dgm:presLayoutVars>
          <dgm:chMax val="1"/>
          <dgm:chPref val="1"/>
        </dgm:presLayoutVars>
      </dgm:prSet>
      <dgm:spPr/>
    </dgm:pt>
    <dgm:pt modelId="{E2AA1587-3069-4087-AB8F-9899DCF769AE}" type="pres">
      <dgm:prSet presAssocID="{AEDA2A5F-8CC8-4701-9875-29E70817BE91}" presName="sibTrans" presStyleCnt="0"/>
      <dgm:spPr/>
    </dgm:pt>
    <dgm:pt modelId="{5DE56BA8-28F9-436D-A76B-68DF55FE619A}" type="pres">
      <dgm:prSet presAssocID="{D90BB9B1-4D2D-42BC-882E-D6F66194EDC2}" presName="compNode" presStyleCnt="0"/>
      <dgm:spPr/>
    </dgm:pt>
    <dgm:pt modelId="{373FA424-180E-44D8-A6CE-C1B23081DF0F}" type="pres">
      <dgm:prSet presAssocID="{D90BB9B1-4D2D-42BC-882E-D6F66194EDC2}" presName="iconBgRect" presStyleLbl="bgShp" presStyleIdx="2" presStyleCnt="3"/>
      <dgm:spPr/>
    </dgm:pt>
    <dgm:pt modelId="{E0495921-CFEA-49B1-99BD-C50299077A4E}" type="pres">
      <dgm:prSet presAssocID="{D90BB9B1-4D2D-42BC-882E-D6F66194EDC2}"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DB41B67-948B-4EBE-BEC6-9C92CF03AE8D}" type="pres">
      <dgm:prSet presAssocID="{D90BB9B1-4D2D-42BC-882E-D6F66194EDC2}" presName="spaceRect" presStyleCnt="0"/>
      <dgm:spPr/>
    </dgm:pt>
    <dgm:pt modelId="{F1DEF9A1-F45F-4897-9769-ED4B423CE2AC}" type="pres">
      <dgm:prSet presAssocID="{D90BB9B1-4D2D-42BC-882E-D6F66194EDC2}" presName="textRect" presStyleLbl="revTx" presStyleIdx="2" presStyleCnt="3">
        <dgm:presLayoutVars>
          <dgm:chMax val="1"/>
          <dgm:chPref val="1"/>
        </dgm:presLayoutVars>
      </dgm:prSet>
      <dgm:spPr/>
    </dgm:pt>
  </dgm:ptLst>
  <dgm:cxnLst>
    <dgm:cxn modelId="{90D1E827-E326-4794-97B1-46C5F09AE13D}" type="presOf" srcId="{AF1FE67F-9490-4034-A583-86FC2D1DF6F0}" destId="{96EBD1F6-5CF8-4C90-B63C-C6F0DCB47E96}" srcOrd="0" destOrd="0" presId="urn:microsoft.com/office/officeart/2018/5/layout/IconCircleLabelList"/>
    <dgm:cxn modelId="{1F85F42B-EA34-4789-9933-29E6567638AB}" type="presOf" srcId="{3BC85E71-1C12-4D60-AAB0-714752D25ACA}" destId="{9916D8D6-679C-4663-BDBE-AA36365C24FF}" srcOrd="0" destOrd="0" presId="urn:microsoft.com/office/officeart/2018/5/layout/IconCircleLabelList"/>
    <dgm:cxn modelId="{9B17B160-5098-4228-9614-453B02DC1879}" type="presOf" srcId="{3F4CDF29-D0B6-430A-BAF1-ED7F7F460672}" destId="{D7BE4765-2485-47A3-9DD1-C40DF09230FD}" srcOrd="0" destOrd="0" presId="urn:microsoft.com/office/officeart/2018/5/layout/IconCircleLabelList"/>
    <dgm:cxn modelId="{E164D48C-1414-4F22-80F8-1BF7FA644068}" srcId="{3F4CDF29-D0B6-430A-BAF1-ED7F7F460672}" destId="{D90BB9B1-4D2D-42BC-882E-D6F66194EDC2}" srcOrd="2" destOrd="0" parTransId="{7BDDB9C3-5CC5-4A48-BD9F-F3D9AA5F0A60}" sibTransId="{8E984BD7-305E-40B9-A974-1E792793C292}"/>
    <dgm:cxn modelId="{75EF6A92-E636-4861-AFAA-C133EE131F43}" srcId="{3F4CDF29-D0B6-430A-BAF1-ED7F7F460672}" destId="{3BC85E71-1C12-4D60-AAB0-714752D25ACA}" srcOrd="1" destOrd="0" parTransId="{B70C6B33-FDB8-4EEC-AE1A-A00452FAB670}" sibTransId="{AEDA2A5F-8CC8-4701-9875-29E70817BE91}"/>
    <dgm:cxn modelId="{D47DAAAE-B312-4A86-A2EC-53EA67E8D598}" type="presOf" srcId="{D90BB9B1-4D2D-42BC-882E-D6F66194EDC2}" destId="{F1DEF9A1-F45F-4897-9769-ED4B423CE2AC}" srcOrd="0" destOrd="0" presId="urn:microsoft.com/office/officeart/2018/5/layout/IconCircleLabelList"/>
    <dgm:cxn modelId="{E8DCD3B8-9FAF-4635-B4F7-EE193F9BE0A1}" srcId="{3F4CDF29-D0B6-430A-BAF1-ED7F7F460672}" destId="{AF1FE67F-9490-4034-A583-86FC2D1DF6F0}" srcOrd="0" destOrd="0" parTransId="{B9DA6715-FD20-4D40-8775-5F6ED503F08B}" sibTransId="{2567D964-B2D4-463F-8991-7CA903EFDF2D}"/>
    <dgm:cxn modelId="{291477F5-8F3A-4342-9648-592AC71FE9CC}" type="presParOf" srcId="{D7BE4765-2485-47A3-9DD1-C40DF09230FD}" destId="{54E46AB5-1BFF-4776-9C9B-8056D9B7E5F6}" srcOrd="0" destOrd="0" presId="urn:microsoft.com/office/officeart/2018/5/layout/IconCircleLabelList"/>
    <dgm:cxn modelId="{23D81070-7A3E-4CA7-966A-0CD4C1E2FA78}" type="presParOf" srcId="{54E46AB5-1BFF-4776-9C9B-8056D9B7E5F6}" destId="{55349F07-C6AD-4E9D-9CB0-7EFF24816F60}" srcOrd="0" destOrd="0" presId="urn:microsoft.com/office/officeart/2018/5/layout/IconCircleLabelList"/>
    <dgm:cxn modelId="{E1C68671-4A4B-4E67-9C85-D51749783038}" type="presParOf" srcId="{54E46AB5-1BFF-4776-9C9B-8056D9B7E5F6}" destId="{0EE6D412-6EDC-4D5F-A30B-03745B1822FB}" srcOrd="1" destOrd="0" presId="urn:microsoft.com/office/officeart/2018/5/layout/IconCircleLabelList"/>
    <dgm:cxn modelId="{9531C89C-69BA-4323-98EB-5CBC6A9CC5CB}" type="presParOf" srcId="{54E46AB5-1BFF-4776-9C9B-8056D9B7E5F6}" destId="{FFD17FBA-8F06-4EA2-BAB0-DB57CF92BC2D}" srcOrd="2" destOrd="0" presId="urn:microsoft.com/office/officeart/2018/5/layout/IconCircleLabelList"/>
    <dgm:cxn modelId="{AC31E205-20C4-46BF-A07E-0C529206FD58}" type="presParOf" srcId="{54E46AB5-1BFF-4776-9C9B-8056D9B7E5F6}" destId="{96EBD1F6-5CF8-4C90-B63C-C6F0DCB47E96}" srcOrd="3" destOrd="0" presId="urn:microsoft.com/office/officeart/2018/5/layout/IconCircleLabelList"/>
    <dgm:cxn modelId="{5151BBA7-74A4-4F2E-96BD-8C35AA22FDF3}" type="presParOf" srcId="{D7BE4765-2485-47A3-9DD1-C40DF09230FD}" destId="{8A01FF06-9172-4559-B91D-2D56398CC9DF}" srcOrd="1" destOrd="0" presId="urn:microsoft.com/office/officeart/2018/5/layout/IconCircleLabelList"/>
    <dgm:cxn modelId="{D34D8C2A-B94A-4835-8A24-62B3F25B8DFE}" type="presParOf" srcId="{D7BE4765-2485-47A3-9DD1-C40DF09230FD}" destId="{C6BBA0BA-5716-4F3F-A94C-8F4E731CC263}" srcOrd="2" destOrd="0" presId="urn:microsoft.com/office/officeart/2018/5/layout/IconCircleLabelList"/>
    <dgm:cxn modelId="{57754959-E731-491B-A1E2-F1FC6A1DD73C}" type="presParOf" srcId="{C6BBA0BA-5716-4F3F-A94C-8F4E731CC263}" destId="{1530EE86-75EE-46FE-B9AF-387E09C5E3F7}" srcOrd="0" destOrd="0" presId="urn:microsoft.com/office/officeart/2018/5/layout/IconCircleLabelList"/>
    <dgm:cxn modelId="{F7CE6767-E771-4F8F-9994-1691E4544D56}" type="presParOf" srcId="{C6BBA0BA-5716-4F3F-A94C-8F4E731CC263}" destId="{3FF6864C-2A48-458E-8528-F7E6D5A9D68F}" srcOrd="1" destOrd="0" presId="urn:microsoft.com/office/officeart/2018/5/layout/IconCircleLabelList"/>
    <dgm:cxn modelId="{FD4CAD26-0D5A-4B09-83C5-B68BD7880DF0}" type="presParOf" srcId="{C6BBA0BA-5716-4F3F-A94C-8F4E731CC263}" destId="{9A279329-B9A5-44D5-A7E3-216E098D5FF4}" srcOrd="2" destOrd="0" presId="urn:microsoft.com/office/officeart/2018/5/layout/IconCircleLabelList"/>
    <dgm:cxn modelId="{33409CC1-4FF3-4B17-8D5D-8739989778DF}" type="presParOf" srcId="{C6BBA0BA-5716-4F3F-A94C-8F4E731CC263}" destId="{9916D8D6-679C-4663-BDBE-AA36365C24FF}" srcOrd="3" destOrd="0" presId="urn:microsoft.com/office/officeart/2018/5/layout/IconCircleLabelList"/>
    <dgm:cxn modelId="{63620EA8-10B0-479E-A410-73DEB0D488EC}" type="presParOf" srcId="{D7BE4765-2485-47A3-9DD1-C40DF09230FD}" destId="{E2AA1587-3069-4087-AB8F-9899DCF769AE}" srcOrd="3" destOrd="0" presId="urn:microsoft.com/office/officeart/2018/5/layout/IconCircleLabelList"/>
    <dgm:cxn modelId="{B608399D-8607-4A53-AE51-1EEEB6B68308}" type="presParOf" srcId="{D7BE4765-2485-47A3-9DD1-C40DF09230FD}" destId="{5DE56BA8-28F9-436D-A76B-68DF55FE619A}" srcOrd="4" destOrd="0" presId="urn:microsoft.com/office/officeart/2018/5/layout/IconCircleLabelList"/>
    <dgm:cxn modelId="{6AD00CD2-2C9B-4A58-A3FC-8D9F4DB3B890}" type="presParOf" srcId="{5DE56BA8-28F9-436D-A76B-68DF55FE619A}" destId="{373FA424-180E-44D8-A6CE-C1B23081DF0F}" srcOrd="0" destOrd="0" presId="urn:microsoft.com/office/officeart/2018/5/layout/IconCircleLabelList"/>
    <dgm:cxn modelId="{9BDECEEC-953C-4C06-8B6E-F2083C646A6D}" type="presParOf" srcId="{5DE56BA8-28F9-436D-A76B-68DF55FE619A}" destId="{E0495921-CFEA-49B1-99BD-C50299077A4E}" srcOrd="1" destOrd="0" presId="urn:microsoft.com/office/officeart/2018/5/layout/IconCircleLabelList"/>
    <dgm:cxn modelId="{CB69BB77-1047-43A1-BB8F-53E1696D7EBE}" type="presParOf" srcId="{5DE56BA8-28F9-436D-A76B-68DF55FE619A}" destId="{6DB41B67-948B-4EBE-BEC6-9C92CF03AE8D}" srcOrd="2" destOrd="0" presId="urn:microsoft.com/office/officeart/2018/5/layout/IconCircleLabelList"/>
    <dgm:cxn modelId="{F00918BA-5FF3-4BBF-B1BC-6EFDC762CB3B}" type="presParOf" srcId="{5DE56BA8-28F9-436D-A76B-68DF55FE619A}" destId="{F1DEF9A1-F45F-4897-9769-ED4B423CE2A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9F07-C6AD-4E9D-9CB0-7EFF24816F60}">
      <dsp:nvSpPr>
        <dsp:cNvPr id="0" name=""/>
        <dsp:cNvSpPr/>
      </dsp:nvSpPr>
      <dsp:spPr>
        <a:xfrm>
          <a:off x="530099" y="893169"/>
          <a:ext cx="1406812" cy="140681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E6D412-6EDC-4D5F-A30B-03745B1822FB}">
      <dsp:nvSpPr>
        <dsp:cNvPr id="0" name=""/>
        <dsp:cNvSpPr/>
      </dsp:nvSpPr>
      <dsp:spPr>
        <a:xfrm>
          <a:off x="829912" y="1192981"/>
          <a:ext cx="807187" cy="80718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EBD1F6-5CF8-4C90-B63C-C6F0DCB47E96}">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On the webinar? Unmute by clicking the microphone.</a:t>
          </a:r>
          <a:endParaRPr lang="en-US" sz="1700" kern="1200"/>
        </a:p>
      </dsp:txBody>
      <dsp:txXfrm>
        <a:off x="80381" y="2738169"/>
        <a:ext cx="2306250" cy="720000"/>
      </dsp:txXfrm>
    </dsp:sp>
    <dsp:sp modelId="{1530EE86-75EE-46FE-B9AF-387E09C5E3F7}">
      <dsp:nvSpPr>
        <dsp:cNvPr id="0" name=""/>
        <dsp:cNvSpPr/>
      </dsp:nvSpPr>
      <dsp:spPr>
        <a:xfrm>
          <a:off x="3239943" y="893169"/>
          <a:ext cx="1406812" cy="14068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F6864C-2A48-458E-8528-F7E6D5A9D68F}">
      <dsp:nvSpPr>
        <dsp:cNvPr id="0" name=""/>
        <dsp:cNvSpPr/>
      </dsp:nvSpPr>
      <dsp:spPr>
        <a:xfrm>
          <a:off x="3539756" y="1192981"/>
          <a:ext cx="807187" cy="80718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16D8D6-679C-4663-BDBE-AA36365C24FF}">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On by phone? Unmute by hitting *6.</a:t>
          </a:r>
          <a:endParaRPr lang="en-US" sz="1700" kern="1200"/>
        </a:p>
      </dsp:txBody>
      <dsp:txXfrm>
        <a:off x="2790224" y="2738169"/>
        <a:ext cx="2306250" cy="720000"/>
      </dsp:txXfrm>
    </dsp:sp>
    <dsp:sp modelId="{373FA424-180E-44D8-A6CE-C1B23081DF0F}">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495921-CFEA-49B1-99BD-C50299077A4E}">
      <dsp:nvSpPr>
        <dsp:cNvPr id="0" name=""/>
        <dsp:cNvSpPr/>
      </dsp:nvSpPr>
      <dsp:spPr>
        <a:xfrm>
          <a:off x="6249600" y="1192981"/>
          <a:ext cx="807187" cy="80718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DEF9A1-F45F-4897-9769-ED4B423CE2AC}">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1" kern="1200"/>
            <a:t>If you are not speaking, please stay muted.</a:t>
          </a:r>
          <a:endParaRPr lang="en-US" sz="1700" kern="1200"/>
        </a:p>
      </dsp:txBody>
      <dsp:txXfrm>
        <a:off x="5500068" y="2738169"/>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EEAA9A-F5A8-4341-B776-2F6CDBEF6FFA}" type="datetimeFigureOut">
              <a:rPr lang="en-US" smtClean="0"/>
              <a:t>10/11/19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dirty="0"/>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8C0E6-F0C7-478E-8A01-4B7094FD38FC}" type="datetimeFigureOut">
              <a:rPr lang="en-US" smtClean="0"/>
              <a:t>10/11/19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dirty="0"/>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a:t>
            </a:fld>
            <a:endParaRPr lang="en-US" dirty="0"/>
          </a:p>
        </p:txBody>
      </p:sp>
    </p:spTree>
    <p:extLst>
      <p:ext uri="{BB962C8B-B14F-4D97-AF65-F5344CB8AC3E}">
        <p14:creationId xmlns:p14="http://schemas.microsoft.com/office/powerpoint/2010/main" val="226027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12</a:t>
            </a:fld>
            <a:endParaRPr lang="en-US" dirty="0"/>
          </a:p>
        </p:txBody>
      </p:sp>
    </p:spTree>
    <p:extLst>
      <p:ext uri="{BB962C8B-B14F-4D97-AF65-F5344CB8AC3E}">
        <p14:creationId xmlns:p14="http://schemas.microsoft.com/office/powerpoint/2010/main" val="110610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13</a:t>
            </a:fld>
            <a:endParaRPr lang="en-US" dirty="0"/>
          </a:p>
        </p:txBody>
      </p:sp>
    </p:spTree>
    <p:extLst>
      <p:ext uri="{BB962C8B-B14F-4D97-AF65-F5344CB8AC3E}">
        <p14:creationId xmlns:p14="http://schemas.microsoft.com/office/powerpoint/2010/main" val="12968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14</a:t>
            </a:fld>
            <a:endParaRPr lang="en-US" dirty="0"/>
          </a:p>
        </p:txBody>
      </p:sp>
    </p:spTree>
    <p:extLst>
      <p:ext uri="{BB962C8B-B14F-4D97-AF65-F5344CB8AC3E}">
        <p14:creationId xmlns:p14="http://schemas.microsoft.com/office/powerpoint/2010/main" val="94049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15</a:t>
            </a:fld>
            <a:endParaRPr lang="en-US" dirty="0"/>
          </a:p>
        </p:txBody>
      </p:sp>
    </p:spTree>
    <p:extLst>
      <p:ext uri="{BB962C8B-B14F-4D97-AF65-F5344CB8AC3E}">
        <p14:creationId xmlns:p14="http://schemas.microsoft.com/office/powerpoint/2010/main" val="69703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16</a:t>
            </a:fld>
            <a:endParaRPr lang="en-US" dirty="0"/>
          </a:p>
        </p:txBody>
      </p:sp>
    </p:spTree>
    <p:extLst>
      <p:ext uri="{BB962C8B-B14F-4D97-AF65-F5344CB8AC3E}">
        <p14:creationId xmlns:p14="http://schemas.microsoft.com/office/powerpoint/2010/main" val="99505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18</a:t>
            </a:fld>
            <a:endParaRPr lang="en-US" dirty="0"/>
          </a:p>
        </p:txBody>
      </p:sp>
    </p:spTree>
    <p:extLst>
      <p:ext uri="{BB962C8B-B14F-4D97-AF65-F5344CB8AC3E}">
        <p14:creationId xmlns:p14="http://schemas.microsoft.com/office/powerpoint/2010/main" val="177401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19</a:t>
            </a:fld>
            <a:endParaRPr lang="en-US" dirty="0"/>
          </a:p>
        </p:txBody>
      </p:sp>
    </p:spTree>
    <p:extLst>
      <p:ext uri="{BB962C8B-B14F-4D97-AF65-F5344CB8AC3E}">
        <p14:creationId xmlns:p14="http://schemas.microsoft.com/office/powerpoint/2010/main" val="158688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20</a:t>
            </a:fld>
            <a:endParaRPr lang="en-US" dirty="0"/>
          </a:p>
        </p:txBody>
      </p:sp>
    </p:spTree>
    <p:extLst>
      <p:ext uri="{BB962C8B-B14F-4D97-AF65-F5344CB8AC3E}">
        <p14:creationId xmlns:p14="http://schemas.microsoft.com/office/powerpoint/2010/main" val="9798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no accident that Congress was put into a position of leadership on the Global Fund replenishment. Everything you’ve been doing for that past 18 months has been to address a major dilemma—what do we do when the Administration undermines the Global Fund?</a:t>
            </a:r>
          </a:p>
        </p:txBody>
      </p:sp>
      <p:sp>
        <p:nvSpPr>
          <p:cNvPr id="4" name="Slide Number Placeholder 3"/>
          <p:cNvSpPr>
            <a:spLocks noGrp="1"/>
          </p:cNvSpPr>
          <p:nvPr>
            <p:ph type="sldNum" sz="quarter" idx="5"/>
          </p:nvPr>
        </p:nvSpPr>
        <p:spPr/>
        <p:txBody>
          <a:bodyPr/>
          <a:lstStyle/>
          <a:p>
            <a:fld id="{47492179-49F8-43CF-BF00-5960C382394E}" type="slidenum">
              <a:rPr lang="en-US" smtClean="0"/>
              <a:t>21</a:t>
            </a:fld>
            <a:endParaRPr lang="en-US" dirty="0"/>
          </a:p>
        </p:txBody>
      </p:sp>
    </p:spTree>
    <p:extLst>
      <p:ext uri="{BB962C8B-B14F-4D97-AF65-F5344CB8AC3E}">
        <p14:creationId xmlns:p14="http://schemas.microsoft.com/office/powerpoint/2010/main" val="17067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2</a:t>
            </a:fld>
            <a:endParaRPr lang="en-US" dirty="0"/>
          </a:p>
        </p:txBody>
      </p:sp>
    </p:spTree>
    <p:extLst>
      <p:ext uri="{BB962C8B-B14F-4D97-AF65-F5344CB8AC3E}">
        <p14:creationId xmlns:p14="http://schemas.microsoft.com/office/powerpoint/2010/main" val="268463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4</a:t>
            </a:fld>
            <a:endParaRPr lang="en-US" dirty="0"/>
          </a:p>
        </p:txBody>
      </p:sp>
    </p:spTree>
    <p:extLst>
      <p:ext uri="{BB962C8B-B14F-4D97-AF65-F5344CB8AC3E}">
        <p14:creationId xmlns:p14="http://schemas.microsoft.com/office/powerpoint/2010/main" val="222845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5</a:t>
            </a:fld>
            <a:endParaRPr lang="en-US" dirty="0"/>
          </a:p>
        </p:txBody>
      </p:sp>
    </p:spTree>
    <p:extLst>
      <p:ext uri="{BB962C8B-B14F-4D97-AF65-F5344CB8AC3E}">
        <p14:creationId xmlns:p14="http://schemas.microsoft.com/office/powerpoint/2010/main" val="16832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no accident that Congress was put into a position of leadership on the Global Fund replenishment. Everything you’ve been doing for that past 18 months has been to address a major dilemma—what do we do when the Administration undermines the Global Fund?</a:t>
            </a:r>
          </a:p>
        </p:txBody>
      </p:sp>
      <p:sp>
        <p:nvSpPr>
          <p:cNvPr id="4" name="Slide Number Placeholder 3"/>
          <p:cNvSpPr>
            <a:spLocks noGrp="1"/>
          </p:cNvSpPr>
          <p:nvPr>
            <p:ph type="sldNum" sz="quarter" idx="5"/>
          </p:nvPr>
        </p:nvSpPr>
        <p:spPr/>
        <p:txBody>
          <a:bodyPr/>
          <a:lstStyle/>
          <a:p>
            <a:fld id="{47492179-49F8-43CF-BF00-5960C382394E}" type="slidenum">
              <a:rPr lang="en-US" smtClean="0"/>
              <a:t>6</a:t>
            </a:fld>
            <a:endParaRPr lang="en-US" dirty="0"/>
          </a:p>
        </p:txBody>
      </p:sp>
    </p:spTree>
    <p:extLst>
      <p:ext uri="{BB962C8B-B14F-4D97-AF65-F5344CB8AC3E}">
        <p14:creationId xmlns:p14="http://schemas.microsoft.com/office/powerpoint/2010/main" val="107821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7</a:t>
            </a:fld>
            <a:endParaRPr lang="en-US" dirty="0"/>
          </a:p>
        </p:txBody>
      </p:sp>
    </p:spTree>
    <p:extLst>
      <p:ext uri="{BB962C8B-B14F-4D97-AF65-F5344CB8AC3E}">
        <p14:creationId xmlns:p14="http://schemas.microsoft.com/office/powerpoint/2010/main" val="260072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Well, we were at his coffee on Lobby Day.  I had set up the meetings with the Senator’s staffs and we were the second largest group waiting for him when he arrived.  I was trying to make sure our group was ready to go when the first group was finished, so I was hovering around them.  As soon as they left I went up to him and as he shook my hand I grabbed him with both hands and made him listen to both a laser talk on the Global Fund and on nutrition.  A number of folks later texted me pictures.  Maybe it helped.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Yvette Medina, joined our group in 2018 after you introduced us to her (she moved to Dallas from NC), has been the point person for all of TX for Senator Cruz and has done a great job with his office both in Dallas and in DC.  Yvette has been the one contacting his office about the GF Resolution along with Grace Liu.</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you will recall you also introduced us to Grace who moved from Memphis this year.  Grace joined us in June and also attended the IC.  All 8 of us from Dallas at the IC had one MoC or Senator to follow up with after the IC.  Grace helped Yvette since July with Cruz office.  In many cases I think having two folks asking was key to getting some on.</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who know why he did it but we were elated!  Dallas was able to get 6 on the GF resolutions (3 R’s &amp; 3 D’s)!</a:t>
            </a:r>
          </a:p>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9</a:t>
            </a:fld>
            <a:endParaRPr lang="en-US" dirty="0"/>
          </a:p>
        </p:txBody>
      </p:sp>
    </p:spTree>
    <p:extLst>
      <p:ext uri="{BB962C8B-B14F-4D97-AF65-F5344CB8AC3E}">
        <p14:creationId xmlns:p14="http://schemas.microsoft.com/office/powerpoint/2010/main" val="14603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no accident that Congress was put into a position of leadership on the Global Fund replenishment. Everything you’ve been doing for that past 18 months has been to address a major dilemma—what do we do when the Administration undermines the Global Fund?</a:t>
            </a:r>
          </a:p>
        </p:txBody>
      </p:sp>
      <p:sp>
        <p:nvSpPr>
          <p:cNvPr id="4" name="Slide Number Placeholder 3"/>
          <p:cNvSpPr>
            <a:spLocks noGrp="1"/>
          </p:cNvSpPr>
          <p:nvPr>
            <p:ph type="sldNum" sz="quarter" idx="5"/>
          </p:nvPr>
        </p:nvSpPr>
        <p:spPr/>
        <p:txBody>
          <a:bodyPr/>
          <a:lstStyle/>
          <a:p>
            <a:fld id="{47492179-49F8-43CF-BF00-5960C382394E}" type="slidenum">
              <a:rPr lang="en-US" smtClean="0"/>
              <a:t>10</a:t>
            </a:fld>
            <a:endParaRPr lang="en-US" dirty="0"/>
          </a:p>
        </p:txBody>
      </p:sp>
    </p:spTree>
    <p:extLst>
      <p:ext uri="{BB962C8B-B14F-4D97-AF65-F5344CB8AC3E}">
        <p14:creationId xmlns:p14="http://schemas.microsoft.com/office/powerpoint/2010/main" val="280655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92179-49F8-43CF-BF00-5960C382394E}" type="slidenum">
              <a:rPr lang="en-US" smtClean="0"/>
              <a:t>11</a:t>
            </a:fld>
            <a:endParaRPr lang="en-US" dirty="0"/>
          </a:p>
        </p:txBody>
      </p:sp>
    </p:spTree>
    <p:extLst>
      <p:ext uri="{BB962C8B-B14F-4D97-AF65-F5344CB8AC3E}">
        <p14:creationId xmlns:p14="http://schemas.microsoft.com/office/powerpoint/2010/main" val="135707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290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dirty="0"/>
          </a:p>
        </p:txBody>
      </p:sp>
    </p:spTree>
    <p:extLst>
      <p:ext uri="{BB962C8B-B14F-4D97-AF65-F5344CB8AC3E}">
        <p14:creationId xmlns:p14="http://schemas.microsoft.com/office/powerpoint/2010/main" val="145186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11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dirty="0"/>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501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a:t>Click to edit title</a:t>
            </a:r>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43044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645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dirty="0"/>
          </a:p>
        </p:txBody>
      </p:sp>
    </p:spTree>
    <p:extLst>
      <p:ext uri="{BB962C8B-B14F-4D97-AF65-F5344CB8AC3E}">
        <p14:creationId xmlns:p14="http://schemas.microsoft.com/office/powerpoint/2010/main" val="24151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dirty="0"/>
          </a:p>
        </p:txBody>
      </p:sp>
    </p:spTree>
    <p:extLst>
      <p:ext uri="{BB962C8B-B14F-4D97-AF65-F5344CB8AC3E}">
        <p14:creationId xmlns:p14="http://schemas.microsoft.com/office/powerpoint/2010/main" val="361901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dirty="0"/>
          </a:p>
        </p:txBody>
      </p:sp>
    </p:spTree>
    <p:extLst>
      <p:ext uri="{BB962C8B-B14F-4D97-AF65-F5344CB8AC3E}">
        <p14:creationId xmlns:p14="http://schemas.microsoft.com/office/powerpoint/2010/main" val="38924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10/11/19</a:t>
            </a:fld>
            <a:endParaRPr lang="en-US" dirty="0"/>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dirty="0"/>
          </a:p>
        </p:txBody>
      </p:sp>
    </p:spTree>
    <p:extLst>
      <p:ext uri="{BB962C8B-B14F-4D97-AF65-F5344CB8AC3E}">
        <p14:creationId xmlns:p14="http://schemas.microsoft.com/office/powerpoint/2010/main" val="24434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dirty="0">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dirty="0">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dirty="0"/>
          </a:p>
        </p:txBody>
      </p:sp>
    </p:spTree>
    <p:extLst>
      <p:ext uri="{BB962C8B-B14F-4D97-AF65-F5344CB8AC3E}">
        <p14:creationId xmlns:p14="http://schemas.microsoft.com/office/powerpoint/2010/main" val="262974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dirty="0"/>
          </a:p>
        </p:txBody>
      </p:sp>
    </p:spTree>
    <p:extLst>
      <p:ext uri="{BB962C8B-B14F-4D97-AF65-F5344CB8AC3E}">
        <p14:creationId xmlns:p14="http://schemas.microsoft.com/office/powerpoint/2010/main" val="2275029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b="4613"/>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dirty="0"/>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dirty="0"/>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2055" name="Picture 9" descr="clasp-primary.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09248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5666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a:t>Click to edit text</a:t>
            </a:r>
          </a:p>
        </p:txBody>
      </p:sp>
      <p:sp>
        <p:nvSpPr>
          <p:cNvPr id="4" name="Slide Number Placeholder 3"/>
          <p:cNvSpPr>
            <a:spLocks noGrp="1"/>
          </p:cNvSpPr>
          <p:nvPr>
            <p:ph type="sldNum" sz="quarter" idx="4"/>
          </p:nvPr>
        </p:nvSpPr>
        <p:spPr>
          <a:xfrm>
            <a:off x="-30161" y="0"/>
            <a:ext cx="363536"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F84AE24-846E-4A1C-B0B1-0E6945328E2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0146608"/>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ults.zoom.us/j/51040738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est.typewell.com/faelapg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 y="4325113"/>
            <a:ext cx="8670696" cy="2230962"/>
          </a:xfrm>
          <a:prstGeom prst="rect">
            <a:avLst/>
          </a:prstGeom>
        </p:spPr>
        <p:txBody>
          <a:bodyPr/>
          <a:lstStyle>
            <a:lvl1pPr algn="l" defTabSz="457200" rtl="0" eaLnBrk="1" latinLnBrk="0" hangingPunct="1">
              <a:spcBef>
                <a:spcPct val="0"/>
              </a:spcBef>
              <a:buNone/>
              <a:defRPr sz="4400" kern="1200">
                <a:solidFill>
                  <a:srgbClr val="58585B"/>
                </a:solidFill>
                <a:latin typeface="Helvetica"/>
                <a:ea typeface="+mj-ea"/>
                <a:cs typeface="+mj-cs"/>
              </a:defRPr>
            </a:lvl1pPr>
          </a:lstStyle>
          <a:p>
            <a:pPr fontAlgn="auto">
              <a:lnSpc>
                <a:spcPct val="114000"/>
              </a:lnSpc>
              <a:spcBef>
                <a:spcPts val="600"/>
              </a:spcBef>
              <a:spcAft>
                <a:spcPts val="0"/>
              </a:spcAft>
              <a:defRPr/>
            </a:pPr>
            <a:r>
              <a:rPr lang="en-US" altLang="en-US" sz="2000" b="1" dirty="0">
                <a:latin typeface="Helvetica" panose="020B0604020202020204" pitchFamily="34" charset="0"/>
                <a:cs typeface="Helvetica" panose="020B0604020202020204" pitchFamily="34" charset="0"/>
              </a:rPr>
              <a:t>October 2019 Global Grassroots Webinar</a:t>
            </a:r>
          </a:p>
          <a:p>
            <a:pPr fontAlgn="auto">
              <a:lnSpc>
                <a:spcPct val="114000"/>
              </a:lnSpc>
              <a:spcBef>
                <a:spcPts val="600"/>
              </a:spcBef>
              <a:spcAft>
                <a:spcPts val="0"/>
              </a:spcAft>
              <a:defRPr/>
            </a:pPr>
            <a:r>
              <a:rPr lang="en-US" altLang="en-US" sz="2400" b="1" i="1" dirty="0">
                <a:latin typeface="Helvetica" panose="020B0604020202020204" pitchFamily="34" charset="0"/>
                <a:cs typeface="Helvetica" panose="020B0604020202020204" pitchFamily="34" charset="0"/>
              </a:rPr>
              <a:t>What Happened at the Global Fund Replenishment?</a:t>
            </a:r>
          </a:p>
          <a:p>
            <a:pPr>
              <a:spcBef>
                <a:spcPts val="0"/>
              </a:spcBef>
            </a:pPr>
            <a:endParaRPr lang="en-US" sz="2400" b="1" dirty="0">
              <a:latin typeface="Helvetica" panose="020B0604020202020204" pitchFamily="34" charset="0"/>
              <a:cs typeface="Helvetica" panose="020B0604020202020204" pitchFamily="34" charset="0"/>
            </a:endParaRPr>
          </a:p>
          <a:p>
            <a:pPr>
              <a:spcBef>
                <a:spcPts val="0"/>
              </a:spcBef>
            </a:pPr>
            <a:r>
              <a:rPr lang="en-US" sz="1600" b="1" dirty="0"/>
              <a:t>Join at </a:t>
            </a:r>
            <a:r>
              <a:rPr lang="en-US" sz="1600" b="1" u="sng" dirty="0">
                <a:hlinkClick r:id="rId3"/>
              </a:rPr>
              <a:t>https://results.zoom.us/j/510407386</a:t>
            </a:r>
            <a:r>
              <a:rPr lang="en-US" sz="1600" b="1" dirty="0"/>
              <a:t>. Or by phone at (669) 900-6833 or (929) 436-2866, meeting ID 510-407-386 </a:t>
            </a:r>
          </a:p>
          <a:p>
            <a:pPr>
              <a:spcBef>
                <a:spcPts val="0"/>
              </a:spcBef>
            </a:pPr>
            <a:endParaRPr lang="en-US" altLang="en-US" sz="1600" i="1" dirty="0">
              <a:latin typeface="Helvetica" panose="020B0604020202020204" pitchFamily="34" charset="0"/>
              <a:cs typeface="Helvetica" panose="020B0604020202020204" pitchFamily="34" charset="0"/>
            </a:endParaRPr>
          </a:p>
          <a:p>
            <a:pPr fontAlgn="auto">
              <a:lnSpc>
                <a:spcPct val="114000"/>
              </a:lnSpc>
              <a:spcBef>
                <a:spcPts val="0"/>
              </a:spcBef>
              <a:spcAft>
                <a:spcPts val="600"/>
              </a:spcAft>
              <a:defRPr/>
            </a:pPr>
            <a:r>
              <a:rPr lang="en-US" altLang="en-US" sz="1600" i="1" dirty="0">
                <a:latin typeface="Helvetica" panose="020B0604020202020204" pitchFamily="34" charset="0"/>
                <a:cs typeface="Helvetica" panose="020B0604020202020204" pitchFamily="34" charset="0"/>
              </a:rPr>
              <a:t>Closed captioning: </a:t>
            </a:r>
            <a:r>
              <a:rPr lang="en-US" sz="1600" dirty="0">
                <a:hlinkClick r:id="rId4"/>
              </a:rPr>
              <a:t>http://west.typewell.com/faelapgb</a:t>
            </a:r>
            <a:br>
              <a:rPr lang="en-US" altLang="en-US" sz="1400" i="1" dirty="0">
                <a:latin typeface="+mn-lt"/>
              </a:rPr>
            </a:br>
            <a:endParaRPr lang="en-US" sz="1400" dirty="0">
              <a:latin typeface="+mn-lt"/>
            </a:endParaRP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Celebrating You</a:t>
            </a:r>
          </a:p>
        </p:txBody>
      </p:sp>
      <p:pic>
        <p:nvPicPr>
          <p:cNvPr id="5" name="Content Placeholder 4">
            <a:extLst>
              <a:ext uri="{FF2B5EF4-FFF2-40B4-BE49-F238E27FC236}">
                <a16:creationId xmlns:a16="http://schemas.microsoft.com/office/drawing/2014/main" id="{32701FB9-7D5B-1848-9D71-175D1897991C}"/>
              </a:ext>
            </a:extLst>
          </p:cNvPr>
          <p:cNvPicPr>
            <a:picLocks noGrp="1" noChangeAspect="1"/>
          </p:cNvPicPr>
          <p:nvPr>
            <p:ph idx="1"/>
          </p:nvPr>
        </p:nvPicPr>
        <p:blipFill>
          <a:blip r:embed="rId3"/>
          <a:stretch>
            <a:fillRect/>
          </a:stretch>
        </p:blipFill>
        <p:spPr>
          <a:xfrm>
            <a:off x="104931" y="1623712"/>
            <a:ext cx="8953207" cy="4432313"/>
          </a:xfrm>
        </p:spPr>
      </p:pic>
    </p:spTree>
    <p:extLst>
      <p:ext uri="{BB962C8B-B14F-4D97-AF65-F5344CB8AC3E}">
        <p14:creationId xmlns:p14="http://schemas.microsoft.com/office/powerpoint/2010/main" val="322916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b="1" kern="1200" dirty="0">
                <a:solidFill>
                  <a:schemeClr val="tx1">
                    <a:lumMod val="75000"/>
                    <a:lumOff val="25000"/>
                  </a:schemeClr>
                </a:solidFill>
                <a:latin typeface="+mj-lt"/>
                <a:ea typeface="+mj-ea"/>
                <a:cs typeface="+mj-cs"/>
              </a:rPr>
              <a:t>Open Phones</a:t>
            </a: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11</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p:txBody>
          <a:bodyPr/>
          <a:lstStyle/>
          <a:p>
            <a:endParaRPr lang="en-US" dirty="0"/>
          </a:p>
        </p:txBody>
      </p:sp>
      <p:graphicFrame>
        <p:nvGraphicFramePr>
          <p:cNvPr id="8" name="TextBox 5">
            <a:extLst>
              <a:ext uri="{FF2B5EF4-FFF2-40B4-BE49-F238E27FC236}">
                <a16:creationId xmlns:a16="http://schemas.microsoft.com/office/drawing/2014/main" id="{5C782E8F-EF4B-4EE2-821E-FF6072DEB57A}"/>
              </a:ex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81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156754"/>
            <a:ext cx="7198085" cy="838614"/>
          </a:xfrm>
        </p:spPr>
        <p:txBody>
          <a:bodyPr>
            <a:normAutofit/>
          </a:bodyPr>
          <a:lstStyle/>
          <a:p>
            <a:r>
              <a:rPr lang="en-US" sz="3200" b="1" dirty="0">
                <a:solidFill>
                  <a:srgbClr val="AF1F2C"/>
                </a:solidFill>
              </a:rPr>
              <a:t>Organizing vs. Mobilizing</a:t>
            </a:r>
          </a:p>
        </p:txBody>
      </p:sp>
      <p:pic>
        <p:nvPicPr>
          <p:cNvPr id="3" name="Picture 2">
            <a:extLst>
              <a:ext uri="{FF2B5EF4-FFF2-40B4-BE49-F238E27FC236}">
                <a16:creationId xmlns:a16="http://schemas.microsoft.com/office/drawing/2014/main" id="{F7AD700A-8121-422B-9425-2901A3387464}"/>
              </a:ext>
            </a:extLst>
          </p:cNvPr>
          <p:cNvPicPr>
            <a:picLocks noChangeAspect="1"/>
          </p:cNvPicPr>
          <p:nvPr/>
        </p:nvPicPr>
        <p:blipFill>
          <a:blip r:embed="rId3"/>
          <a:stretch>
            <a:fillRect/>
          </a:stretch>
        </p:blipFill>
        <p:spPr>
          <a:xfrm>
            <a:off x="810137" y="995368"/>
            <a:ext cx="1862151" cy="1947857"/>
          </a:xfrm>
          <a:prstGeom prst="rect">
            <a:avLst/>
          </a:prstGeom>
        </p:spPr>
      </p:pic>
      <p:pic>
        <p:nvPicPr>
          <p:cNvPr id="5" name="Picture 4">
            <a:extLst>
              <a:ext uri="{FF2B5EF4-FFF2-40B4-BE49-F238E27FC236}">
                <a16:creationId xmlns:a16="http://schemas.microsoft.com/office/drawing/2014/main" id="{F9D67E2B-CCCE-4124-A51A-8D98A95E5558}"/>
              </a:ext>
            </a:extLst>
          </p:cNvPr>
          <p:cNvPicPr>
            <a:picLocks noChangeAspect="1"/>
          </p:cNvPicPr>
          <p:nvPr/>
        </p:nvPicPr>
        <p:blipFill>
          <a:blip r:embed="rId4"/>
          <a:stretch>
            <a:fillRect/>
          </a:stretch>
        </p:blipFill>
        <p:spPr>
          <a:xfrm>
            <a:off x="162060" y="4137439"/>
            <a:ext cx="3314700" cy="1524000"/>
          </a:xfrm>
          <a:prstGeom prst="rect">
            <a:avLst/>
          </a:prstGeom>
        </p:spPr>
      </p:pic>
      <p:sp>
        <p:nvSpPr>
          <p:cNvPr id="7" name="TextBox 6">
            <a:extLst>
              <a:ext uri="{FF2B5EF4-FFF2-40B4-BE49-F238E27FC236}">
                <a16:creationId xmlns:a16="http://schemas.microsoft.com/office/drawing/2014/main" id="{047CE18B-7D09-4383-A1F3-9703C9ECF893}"/>
              </a:ext>
            </a:extLst>
          </p:cNvPr>
          <p:cNvSpPr txBox="1"/>
          <p:nvPr/>
        </p:nvSpPr>
        <p:spPr>
          <a:xfrm>
            <a:off x="162060" y="3197064"/>
            <a:ext cx="3252651" cy="584775"/>
          </a:xfrm>
          <a:prstGeom prst="rect">
            <a:avLst/>
          </a:prstGeom>
          <a:noFill/>
        </p:spPr>
        <p:txBody>
          <a:bodyPr wrap="square" rtlCol="0">
            <a:spAutoFit/>
          </a:bodyPr>
          <a:lstStyle/>
          <a:p>
            <a:r>
              <a:rPr lang="en-US" sz="3200" b="1" dirty="0">
                <a:solidFill>
                  <a:schemeClr val="accent4"/>
                </a:solidFill>
                <a:latin typeface="Helvetica" panose="020B0604020202020204" pitchFamily="34" charset="0"/>
                <a:cs typeface="Helvetica" panose="020B0604020202020204" pitchFamily="34" charset="0"/>
              </a:rPr>
              <a:t>Dr. </a:t>
            </a:r>
            <a:r>
              <a:rPr lang="en-US" sz="3200" b="1" dirty="0" err="1">
                <a:solidFill>
                  <a:schemeClr val="accent4"/>
                </a:solidFill>
                <a:latin typeface="Helvetica" panose="020B0604020202020204" pitchFamily="34" charset="0"/>
                <a:cs typeface="Helvetica" panose="020B0604020202020204" pitchFamily="34" charset="0"/>
              </a:rPr>
              <a:t>Hahrie</a:t>
            </a:r>
            <a:r>
              <a:rPr lang="en-US" sz="3200" b="1" dirty="0">
                <a:solidFill>
                  <a:schemeClr val="accent4"/>
                </a:solidFill>
                <a:latin typeface="Helvetica" panose="020B0604020202020204" pitchFamily="34" charset="0"/>
                <a:cs typeface="Helvetica" panose="020B0604020202020204" pitchFamily="34" charset="0"/>
              </a:rPr>
              <a:t> Han</a:t>
            </a:r>
          </a:p>
        </p:txBody>
      </p:sp>
      <p:graphicFrame>
        <p:nvGraphicFramePr>
          <p:cNvPr id="6" name="Content Placeholder 3">
            <a:extLst>
              <a:ext uri="{FF2B5EF4-FFF2-40B4-BE49-F238E27FC236}">
                <a16:creationId xmlns:a16="http://schemas.microsoft.com/office/drawing/2014/main" id="{0B95349A-0FE5-D144-84F0-39A77A7EFBD9}"/>
              </a:ext>
            </a:extLst>
          </p:cNvPr>
          <p:cNvGraphicFramePr>
            <a:graphicFrameLocks noGrp="1"/>
          </p:cNvGraphicFramePr>
          <p:nvPr>
            <p:ph idx="1"/>
            <p:extLst/>
          </p:nvPr>
        </p:nvGraphicFramePr>
        <p:xfrm>
          <a:off x="3746500" y="995368"/>
          <a:ext cx="5183188" cy="4948233"/>
        </p:xfrm>
        <a:graphic>
          <a:graphicData uri="http://schemas.openxmlformats.org/drawingml/2006/table">
            <a:tbl>
              <a:tblPr firstRow="1" bandRow="1">
                <a:tableStyleId>{5C22544A-7EE6-4342-B048-85BDC9FD1C3A}</a:tableStyleId>
              </a:tblPr>
              <a:tblGrid>
                <a:gridCol w="2614352">
                  <a:extLst>
                    <a:ext uri="{9D8B030D-6E8A-4147-A177-3AD203B41FA5}">
                      <a16:colId xmlns:a16="http://schemas.microsoft.com/office/drawing/2014/main" val="226879816"/>
                    </a:ext>
                  </a:extLst>
                </a:gridCol>
                <a:gridCol w="2568836">
                  <a:extLst>
                    <a:ext uri="{9D8B030D-6E8A-4147-A177-3AD203B41FA5}">
                      <a16:colId xmlns:a16="http://schemas.microsoft.com/office/drawing/2014/main" val="3400532475"/>
                    </a:ext>
                  </a:extLst>
                </a:gridCol>
              </a:tblGrid>
              <a:tr h="722403">
                <a:tc>
                  <a:txBody>
                    <a:bodyPr/>
                    <a:lstStyle/>
                    <a:p>
                      <a:pPr algn="ctr"/>
                      <a:r>
                        <a:rPr lang="en-US" sz="2600" dirty="0"/>
                        <a:t>Organizing</a:t>
                      </a:r>
                    </a:p>
                  </a:txBody>
                  <a:tcPr/>
                </a:tc>
                <a:tc>
                  <a:txBody>
                    <a:bodyPr/>
                    <a:lstStyle/>
                    <a:p>
                      <a:pPr algn="ctr"/>
                      <a:r>
                        <a:rPr lang="en-US" sz="2600" dirty="0"/>
                        <a:t>Mobilizing</a:t>
                      </a:r>
                    </a:p>
                  </a:txBody>
                  <a:tcPr/>
                </a:tc>
                <a:extLst>
                  <a:ext uri="{0D108BD9-81ED-4DB2-BD59-A6C34878D82A}">
                    <a16:rowId xmlns:a16="http://schemas.microsoft.com/office/drawing/2014/main" val="3009463809"/>
                  </a:ext>
                </a:extLst>
              </a:tr>
              <a:tr h="722403">
                <a:tc>
                  <a:txBody>
                    <a:bodyPr/>
                    <a:lstStyle/>
                    <a:p>
                      <a:r>
                        <a:rPr lang="en-US" sz="2600" dirty="0"/>
                        <a:t>Transformational</a:t>
                      </a:r>
                    </a:p>
                  </a:txBody>
                  <a:tcPr/>
                </a:tc>
                <a:tc>
                  <a:txBody>
                    <a:bodyPr/>
                    <a:lstStyle/>
                    <a:p>
                      <a:r>
                        <a:rPr lang="en-US" sz="2600" dirty="0"/>
                        <a:t>Transactional</a:t>
                      </a:r>
                    </a:p>
                  </a:txBody>
                  <a:tcPr/>
                </a:tc>
                <a:extLst>
                  <a:ext uri="{0D108BD9-81ED-4DB2-BD59-A6C34878D82A}">
                    <a16:rowId xmlns:a16="http://schemas.microsoft.com/office/drawing/2014/main" val="3980281019"/>
                  </a:ext>
                </a:extLst>
              </a:tr>
              <a:tr h="1017124">
                <a:tc>
                  <a:txBody>
                    <a:bodyPr/>
                    <a:lstStyle/>
                    <a:p>
                      <a:r>
                        <a:rPr lang="en-US" sz="2600" dirty="0"/>
                        <a:t>Organizing Organizers</a:t>
                      </a:r>
                    </a:p>
                  </a:txBody>
                  <a:tcPr/>
                </a:tc>
                <a:tc>
                  <a:txBody>
                    <a:bodyPr/>
                    <a:lstStyle/>
                    <a:p>
                      <a:r>
                        <a:rPr lang="en-US" sz="2600" dirty="0"/>
                        <a:t>Organizing Events</a:t>
                      </a:r>
                    </a:p>
                  </a:txBody>
                  <a:tcPr/>
                </a:tc>
                <a:extLst>
                  <a:ext uri="{0D108BD9-81ED-4DB2-BD59-A6C34878D82A}">
                    <a16:rowId xmlns:a16="http://schemas.microsoft.com/office/drawing/2014/main" val="3568569605"/>
                  </a:ext>
                </a:extLst>
              </a:tr>
              <a:tr h="1469179">
                <a:tc>
                  <a:txBody>
                    <a:bodyPr/>
                    <a:lstStyle/>
                    <a:p>
                      <a:r>
                        <a:rPr lang="en-US" sz="2600" dirty="0"/>
                        <a:t>Personalized Communications (1:1s)</a:t>
                      </a:r>
                    </a:p>
                  </a:txBody>
                  <a:tcPr/>
                </a:tc>
                <a:tc>
                  <a:txBody>
                    <a:bodyPr/>
                    <a:lstStyle/>
                    <a:p>
                      <a:r>
                        <a:rPr lang="en-US" sz="2600" dirty="0"/>
                        <a:t>Mass Communications</a:t>
                      </a:r>
                    </a:p>
                  </a:txBody>
                  <a:tcPr/>
                </a:tc>
                <a:extLst>
                  <a:ext uri="{0D108BD9-81ED-4DB2-BD59-A6C34878D82A}">
                    <a16:rowId xmlns:a16="http://schemas.microsoft.com/office/drawing/2014/main" val="2594500225"/>
                  </a:ext>
                </a:extLst>
              </a:tr>
              <a:tr h="1017124">
                <a:tc>
                  <a:txBody>
                    <a:bodyPr/>
                    <a:lstStyle/>
                    <a:p>
                      <a:r>
                        <a:rPr lang="en-US" sz="2600" dirty="0"/>
                        <a:t>Relationship Based</a:t>
                      </a:r>
                    </a:p>
                  </a:txBody>
                  <a:tcPr/>
                </a:tc>
                <a:tc>
                  <a:txBody>
                    <a:bodyPr/>
                    <a:lstStyle/>
                    <a:p>
                      <a:r>
                        <a:rPr lang="en-US" sz="2600" dirty="0"/>
                        <a:t>Not Relationship Based</a:t>
                      </a:r>
                    </a:p>
                  </a:txBody>
                  <a:tcPr/>
                </a:tc>
                <a:extLst>
                  <a:ext uri="{0D108BD9-81ED-4DB2-BD59-A6C34878D82A}">
                    <a16:rowId xmlns:a16="http://schemas.microsoft.com/office/drawing/2014/main" val="2807792017"/>
                  </a:ext>
                </a:extLst>
              </a:tr>
            </a:tbl>
          </a:graphicData>
        </a:graphic>
      </p:graphicFrame>
    </p:spTree>
    <p:extLst>
      <p:ext uri="{BB962C8B-B14F-4D97-AF65-F5344CB8AC3E}">
        <p14:creationId xmlns:p14="http://schemas.microsoft.com/office/powerpoint/2010/main" val="175059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54D379-0985-46CF-8180-053591FC0C06}"/>
              </a:ext>
            </a:extLst>
          </p:cNvPr>
          <p:cNvPicPr>
            <a:picLocks noChangeAspect="1"/>
          </p:cNvPicPr>
          <p:nvPr/>
        </p:nvPicPr>
        <p:blipFill rotWithShape="1">
          <a:blip r:embed="rId3"/>
          <a:srcRect t="12046" b="16448"/>
          <a:stretch/>
        </p:blipFill>
        <p:spPr>
          <a:xfrm>
            <a:off x="3289300" y="1334791"/>
            <a:ext cx="5854700" cy="2375822"/>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00E4280-14F6-4034-935A-000C9F94D2C5}"/>
              </a:ext>
            </a:extLst>
          </p:cNvPr>
          <p:cNvSpPr>
            <a:spLocks noGrp="1"/>
          </p:cNvSpPr>
          <p:nvPr>
            <p:ph idx="1"/>
          </p:nvPr>
        </p:nvSpPr>
        <p:spPr>
          <a:xfrm>
            <a:off x="370798" y="345441"/>
            <a:ext cx="8593319" cy="5635634"/>
          </a:xfrm>
        </p:spPr>
        <p:txBody>
          <a:bodyPr anchor="ctr">
            <a:noAutofit/>
          </a:bodyPr>
          <a:lstStyle/>
          <a:p>
            <a:pPr marL="0" indent="0">
              <a:lnSpc>
                <a:spcPct val="90000"/>
              </a:lnSpc>
              <a:buNone/>
            </a:pPr>
            <a:r>
              <a:rPr lang="en-US" sz="3000" b="1" dirty="0"/>
              <a:t>ORGANIZING </a:t>
            </a:r>
          </a:p>
          <a:p>
            <a:pPr marL="0" indent="0">
              <a:lnSpc>
                <a:spcPct val="90000"/>
              </a:lnSpc>
              <a:buNone/>
            </a:pPr>
            <a:r>
              <a:rPr lang="en-US" sz="3000" b="1" dirty="0"/>
              <a:t>FOR </a:t>
            </a:r>
          </a:p>
          <a:p>
            <a:pPr marL="0" indent="0">
              <a:lnSpc>
                <a:spcPct val="90000"/>
              </a:lnSpc>
              <a:buNone/>
            </a:pPr>
            <a:r>
              <a:rPr lang="en-US" sz="3000" b="1" dirty="0"/>
              <a:t>IMPACT</a:t>
            </a:r>
          </a:p>
          <a:p>
            <a:pPr marL="0" indent="0">
              <a:lnSpc>
                <a:spcPct val="90000"/>
              </a:lnSpc>
              <a:buNone/>
            </a:pPr>
            <a:endParaRPr lang="en-US" sz="3000" b="1" dirty="0"/>
          </a:p>
          <a:p>
            <a:pPr marL="0" indent="0">
              <a:lnSpc>
                <a:spcPct val="90000"/>
              </a:lnSpc>
              <a:buNone/>
            </a:pPr>
            <a:endParaRPr lang="en-US" sz="3000" b="1" dirty="0"/>
          </a:p>
          <a:p>
            <a:pPr marL="0" indent="0">
              <a:lnSpc>
                <a:spcPct val="90000"/>
              </a:lnSpc>
              <a:buNone/>
            </a:pPr>
            <a:r>
              <a:rPr lang="en-US" sz="3000" b="1" dirty="0"/>
              <a:t>Relationship	</a:t>
            </a:r>
          </a:p>
          <a:p>
            <a:pPr marL="0" indent="0">
              <a:lnSpc>
                <a:spcPct val="90000"/>
              </a:lnSpc>
              <a:buNone/>
            </a:pPr>
            <a:r>
              <a:rPr lang="en-US" sz="3000" b="1" dirty="0"/>
              <a:t>	Autonomy</a:t>
            </a:r>
          </a:p>
          <a:p>
            <a:pPr marL="0" indent="0">
              <a:lnSpc>
                <a:spcPct val="90000"/>
              </a:lnSpc>
              <a:buNone/>
            </a:pPr>
            <a:r>
              <a:rPr lang="en-US" sz="3000" b="1" dirty="0"/>
              <a:t>		Purpose</a:t>
            </a:r>
          </a:p>
          <a:p>
            <a:pPr marL="0" indent="0">
              <a:lnSpc>
                <a:spcPct val="90000"/>
              </a:lnSpc>
              <a:buNone/>
            </a:pPr>
            <a:endParaRPr lang="en-US" sz="3000" b="1" dirty="0"/>
          </a:p>
          <a:p>
            <a:pPr marL="0" indent="0" algn="ctr">
              <a:lnSpc>
                <a:spcPct val="90000"/>
              </a:lnSpc>
              <a:buNone/>
            </a:pPr>
            <a:r>
              <a:rPr lang="en-US" sz="3000" b="1" dirty="0"/>
              <a:t>Create a plan for the final trimester!</a:t>
            </a:r>
          </a:p>
        </p:txBody>
      </p:sp>
      <p:sp>
        <p:nvSpPr>
          <p:cNvPr id="4" name="Slide Number Placeholder 3">
            <a:extLst>
              <a:ext uri="{FF2B5EF4-FFF2-40B4-BE49-F238E27FC236}">
                <a16:creationId xmlns:a16="http://schemas.microsoft.com/office/drawing/2014/main" id="{3DF92612-9E96-4404-88A7-11B90CF56980}"/>
              </a:ext>
            </a:extLst>
          </p:cNvPr>
          <p:cNvSpPr>
            <a:spLocks noGrp="1"/>
          </p:cNvSpPr>
          <p:nvPr>
            <p:ph type="sldNum" sz="quarter" idx="4"/>
          </p:nvPr>
        </p:nvSpPr>
        <p:spPr>
          <a:xfrm>
            <a:off x="6648450" y="6356350"/>
            <a:ext cx="2057400" cy="365125"/>
          </a:xfrm>
        </p:spPr>
        <p:txBody>
          <a:bodyPr>
            <a:normAutofit/>
          </a:bodyPr>
          <a:lstStyle/>
          <a:p>
            <a:pPr algn="r">
              <a:spcAft>
                <a:spcPts val="600"/>
              </a:spcAft>
            </a:pPr>
            <a:fld id="{CB84E56B-342A-4DC0-9920-D07A8AAB6938}" type="slidenum">
              <a:rPr lang="en-US" sz="1000">
                <a:solidFill>
                  <a:schemeClr val="tx1">
                    <a:lumMod val="75000"/>
                    <a:lumOff val="25000"/>
                  </a:schemeClr>
                </a:solidFill>
              </a:rPr>
              <a:pPr algn="r">
                <a:spcAft>
                  <a:spcPts val="600"/>
                </a:spcAft>
              </a:pPr>
              <a:t>13</a:t>
            </a:fld>
            <a:endParaRPr lang="en-US" sz="1000">
              <a:solidFill>
                <a:schemeClr val="tx1">
                  <a:lumMod val="75000"/>
                  <a:lumOff val="25000"/>
                </a:schemeClr>
              </a:solidFill>
            </a:endParaRPr>
          </a:p>
        </p:txBody>
      </p:sp>
    </p:spTree>
    <p:extLst>
      <p:ext uri="{BB962C8B-B14F-4D97-AF65-F5344CB8AC3E}">
        <p14:creationId xmlns:p14="http://schemas.microsoft.com/office/powerpoint/2010/main" val="219078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44450"/>
            <a:ext cx="7886700" cy="1325563"/>
          </a:xfrm>
        </p:spPr>
        <p:txBody>
          <a:bodyPr vert="horz" lIns="91440" tIns="45720" rIns="91440" bIns="45720" rtlCol="0" anchor="ctr">
            <a:normAutofit/>
          </a:bodyPr>
          <a:lstStyle/>
          <a:p>
            <a:pPr defTabSz="914400">
              <a:lnSpc>
                <a:spcPct val="90000"/>
              </a:lnSpc>
            </a:pPr>
            <a:r>
              <a:rPr lang="en-US" b="1" kern="1200" dirty="0">
                <a:solidFill>
                  <a:schemeClr val="tx1">
                    <a:lumMod val="75000"/>
                    <a:lumOff val="25000"/>
                  </a:schemeClr>
                </a:solidFill>
                <a:latin typeface="+mj-lt"/>
                <a:ea typeface="+mj-ea"/>
                <a:cs typeface="+mj-cs"/>
              </a:rPr>
              <a:t>What’s Next</a:t>
            </a: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14</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415977" y="1235103"/>
            <a:ext cx="8312046" cy="4986336"/>
          </a:xfrm>
        </p:spPr>
        <p:txBody>
          <a:bodyPr>
            <a:normAutofit fontScale="70000" lnSpcReduction="20000"/>
          </a:bodyPr>
          <a:lstStyle/>
          <a:p>
            <a:pPr marL="0" indent="0" algn="ctr">
              <a:lnSpc>
                <a:spcPct val="120000"/>
              </a:lnSpc>
              <a:buNone/>
            </a:pPr>
            <a:r>
              <a:rPr lang="en-US" b="1" dirty="0"/>
              <a:t>Use these actions as part of your plan to bring 1-4 new people into your group by the end of the year.</a:t>
            </a:r>
          </a:p>
          <a:p>
            <a:pPr marL="0" indent="0">
              <a:lnSpc>
                <a:spcPct val="120000"/>
              </a:lnSpc>
              <a:buNone/>
            </a:pPr>
            <a:endParaRPr lang="en-US" sz="1500" dirty="0"/>
          </a:p>
          <a:p>
            <a:pPr marL="514350" indent="-514350">
              <a:lnSpc>
                <a:spcPct val="120000"/>
              </a:lnSpc>
              <a:buFont typeface="+mj-lt"/>
              <a:buAutoNum type="arabicPeriod"/>
            </a:pPr>
            <a:r>
              <a:rPr lang="en-US" dirty="0"/>
              <a:t>Close the loop with anyone who took action on the Global Fund, people you spoke to, or RESULTS donors.</a:t>
            </a:r>
          </a:p>
          <a:p>
            <a:pPr marL="514350" indent="-514350">
              <a:lnSpc>
                <a:spcPct val="120000"/>
              </a:lnSpc>
              <a:buFont typeface="+mj-lt"/>
              <a:buAutoNum type="arabicPeriod"/>
            </a:pPr>
            <a:r>
              <a:rPr lang="en-US" dirty="0">
                <a:solidFill>
                  <a:srgbClr val="B01F2D"/>
                </a:solidFill>
              </a:rPr>
              <a:t>Acknowledge members of Congress who took action through letters and LTEs</a:t>
            </a:r>
            <a:r>
              <a:rPr lang="en-US" dirty="0"/>
              <a:t>. </a:t>
            </a:r>
          </a:p>
          <a:p>
            <a:pPr marL="514350" indent="-514350">
              <a:lnSpc>
                <a:spcPct val="120000"/>
              </a:lnSpc>
              <a:buFont typeface="+mj-lt"/>
              <a:buAutoNum type="arabicPeriod"/>
            </a:pPr>
            <a:r>
              <a:rPr lang="en-US" dirty="0">
                <a:solidFill>
                  <a:srgbClr val="B01F2D"/>
                </a:solidFill>
              </a:rPr>
              <a:t>Celebrate this bipartisan success in the media.</a:t>
            </a:r>
          </a:p>
          <a:p>
            <a:pPr marL="514350" indent="-514350">
              <a:lnSpc>
                <a:spcPct val="120000"/>
              </a:lnSpc>
              <a:buFont typeface="+mj-lt"/>
              <a:buAutoNum type="arabicPeriod"/>
            </a:pPr>
            <a:r>
              <a:rPr lang="en-US" dirty="0">
                <a:solidFill>
                  <a:srgbClr val="B01F2D"/>
                </a:solidFill>
              </a:rPr>
              <a:t>Continue to call Reps. and Senators into action on the Global Fund and nutrition resolutions.</a:t>
            </a:r>
          </a:p>
          <a:p>
            <a:pPr marL="514350" indent="-514350">
              <a:lnSpc>
                <a:spcPct val="120000"/>
              </a:lnSpc>
              <a:buFont typeface="+mj-lt"/>
              <a:buAutoNum type="arabicPeriod"/>
            </a:pPr>
            <a:r>
              <a:rPr lang="en-US" dirty="0">
                <a:solidFill>
                  <a:srgbClr val="B01F2D"/>
                </a:solidFill>
              </a:rPr>
              <a:t>Organize a peer-to-peer fundraising campaign in November.</a:t>
            </a:r>
          </a:p>
          <a:p>
            <a:pPr marL="514350" indent="-514350">
              <a:lnSpc>
                <a:spcPct val="120000"/>
              </a:lnSpc>
              <a:buFont typeface="+mj-lt"/>
              <a:buAutoNum type="arabicPeriod"/>
            </a:pPr>
            <a:r>
              <a:rPr lang="en-US" dirty="0">
                <a:solidFill>
                  <a:srgbClr val="B01F2D"/>
                </a:solidFill>
              </a:rPr>
              <a:t>Invite people to take part in RESULTS’ free advocacy training starting on October 17.</a:t>
            </a:r>
          </a:p>
        </p:txBody>
      </p:sp>
    </p:spTree>
    <p:extLst>
      <p:ext uri="{BB962C8B-B14F-4D97-AF65-F5344CB8AC3E}">
        <p14:creationId xmlns:p14="http://schemas.microsoft.com/office/powerpoint/2010/main" val="301460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628650" y="44451"/>
            <a:ext cx="7886700" cy="1055742"/>
          </a:xfrm>
        </p:spPr>
        <p:txBody>
          <a:bodyPr vert="horz" lIns="91440" tIns="45720" rIns="91440" bIns="45720" rtlCol="0" anchor="ctr">
            <a:normAutofit/>
          </a:bodyPr>
          <a:lstStyle/>
          <a:p>
            <a:pPr defTabSz="914400">
              <a:lnSpc>
                <a:spcPct val="90000"/>
              </a:lnSpc>
            </a:pPr>
            <a:r>
              <a:rPr lang="en-US" b="1" kern="1200">
                <a:solidFill>
                  <a:schemeClr val="tx1">
                    <a:lumMod val="75000"/>
                    <a:lumOff val="25000"/>
                  </a:schemeClr>
                </a:solidFill>
                <a:latin typeface="+mj-lt"/>
                <a:ea typeface="+mj-ea"/>
                <a:cs typeface="+mj-cs"/>
              </a:rPr>
              <a:t>Resources</a:t>
            </a:r>
            <a:endParaRPr lang="en-US" b="1" kern="1200" dirty="0">
              <a:solidFill>
                <a:schemeClr val="tx1">
                  <a:lumMod val="75000"/>
                  <a:lumOff val="25000"/>
                </a:schemeClr>
              </a:solidFill>
              <a:latin typeface="+mj-lt"/>
              <a:ea typeface="+mj-ea"/>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defTabSz="914400">
              <a:spcAft>
                <a:spcPts val="600"/>
              </a:spcAft>
            </a:pPr>
            <a:fld id="{CB84E56B-342A-4DC0-9920-D07A8AAB6938}" type="slidenum">
              <a:rPr lang="en-US" sz="1200" smtClean="0">
                <a:latin typeface="+mn-lt"/>
                <a:cs typeface="+mn-cs"/>
              </a:rPr>
              <a:pPr algn="r" defTabSz="914400">
                <a:spcAft>
                  <a:spcPts val="600"/>
                </a:spcAft>
              </a:pPr>
              <a:t>15</a:t>
            </a:fld>
            <a:endParaRPr lang="en-US" sz="1200">
              <a:latin typeface="+mn-lt"/>
              <a:cs typeface="+mn-cs"/>
            </a:endParaRPr>
          </a:p>
        </p:txBody>
      </p:sp>
      <p:sp>
        <p:nvSpPr>
          <p:cNvPr id="5" name="Content Placeholder 4">
            <a:extLst>
              <a:ext uri="{FF2B5EF4-FFF2-40B4-BE49-F238E27FC236}">
                <a16:creationId xmlns:a16="http://schemas.microsoft.com/office/drawing/2014/main" id="{6168EBBC-40C0-44D1-88EA-EE0409DA1E61}"/>
              </a:ext>
            </a:extLst>
          </p:cNvPr>
          <p:cNvSpPr>
            <a:spLocks noGrp="1"/>
          </p:cNvSpPr>
          <p:nvPr>
            <p:ph idx="1"/>
          </p:nvPr>
        </p:nvSpPr>
        <p:spPr>
          <a:xfrm>
            <a:off x="415977" y="1235103"/>
            <a:ext cx="8312046" cy="4986336"/>
          </a:xfrm>
        </p:spPr>
        <p:txBody>
          <a:bodyPr>
            <a:normAutofit fontScale="92500" lnSpcReduction="10000"/>
          </a:bodyPr>
          <a:lstStyle/>
          <a:p>
            <a:pPr marL="514350" indent="-514350">
              <a:lnSpc>
                <a:spcPct val="120000"/>
              </a:lnSpc>
              <a:buFont typeface="+mj-lt"/>
              <a:buAutoNum type="arabicPeriod"/>
            </a:pPr>
            <a:r>
              <a:rPr lang="en-US" dirty="0">
                <a:solidFill>
                  <a:schemeClr val="accent1"/>
                </a:solidFill>
              </a:rPr>
              <a:t>Group planning form for 3</a:t>
            </a:r>
            <a:r>
              <a:rPr lang="en-US" baseline="30000" dirty="0">
                <a:solidFill>
                  <a:schemeClr val="accent1"/>
                </a:solidFill>
              </a:rPr>
              <a:t>rd</a:t>
            </a:r>
            <a:r>
              <a:rPr lang="en-US" dirty="0">
                <a:solidFill>
                  <a:schemeClr val="accent1"/>
                </a:solidFill>
              </a:rPr>
              <a:t> trimester</a:t>
            </a:r>
          </a:p>
          <a:p>
            <a:pPr marL="514350" indent="-514350">
              <a:lnSpc>
                <a:spcPct val="120000"/>
              </a:lnSpc>
              <a:buFont typeface="+mj-lt"/>
              <a:buAutoNum type="arabicPeriod"/>
            </a:pPr>
            <a:r>
              <a:rPr lang="en-US" dirty="0">
                <a:solidFill>
                  <a:schemeClr val="accent1"/>
                </a:solidFill>
              </a:rPr>
              <a:t>New Global Fund blog</a:t>
            </a:r>
          </a:p>
          <a:p>
            <a:pPr marL="514350" indent="-514350">
              <a:lnSpc>
                <a:spcPct val="120000"/>
              </a:lnSpc>
              <a:buFont typeface="+mj-lt"/>
              <a:buAutoNum type="arabicPeriod"/>
            </a:pPr>
            <a:r>
              <a:rPr lang="en-US" dirty="0">
                <a:solidFill>
                  <a:schemeClr val="accent1"/>
                </a:solidFill>
              </a:rPr>
              <a:t>October Action Sheet</a:t>
            </a:r>
          </a:p>
          <a:p>
            <a:pPr marL="514350" indent="-514350">
              <a:lnSpc>
                <a:spcPct val="120000"/>
              </a:lnSpc>
              <a:buFont typeface="+mj-lt"/>
              <a:buAutoNum type="arabicPeriod"/>
            </a:pPr>
            <a:r>
              <a:rPr lang="en-US" dirty="0">
                <a:solidFill>
                  <a:schemeClr val="accent1"/>
                </a:solidFill>
              </a:rPr>
              <a:t>Global Fund &amp; Nutrition online actions</a:t>
            </a:r>
          </a:p>
          <a:p>
            <a:pPr marL="514350" indent="-514350">
              <a:lnSpc>
                <a:spcPct val="120000"/>
              </a:lnSpc>
              <a:buFont typeface="+mj-lt"/>
              <a:buAutoNum type="arabicPeriod"/>
            </a:pPr>
            <a:r>
              <a:rPr lang="en-US" dirty="0">
                <a:solidFill>
                  <a:schemeClr val="accent1"/>
                </a:solidFill>
              </a:rPr>
              <a:t>RESULTS Advocacy Training: Oct – Nov.</a:t>
            </a:r>
          </a:p>
          <a:p>
            <a:pPr marL="514350" indent="-514350">
              <a:lnSpc>
                <a:spcPct val="120000"/>
              </a:lnSpc>
              <a:buFont typeface="+mj-lt"/>
              <a:buAutoNum type="arabicPeriod"/>
            </a:pPr>
            <a:r>
              <a:rPr lang="en-US" dirty="0">
                <a:solidFill>
                  <a:schemeClr val="accent1"/>
                </a:solidFill>
              </a:rPr>
              <a:t>November Virtual Thanksgiving Feast</a:t>
            </a:r>
          </a:p>
          <a:p>
            <a:pPr marL="0" indent="0">
              <a:lnSpc>
                <a:spcPct val="120000"/>
              </a:lnSpc>
              <a:buNone/>
            </a:pPr>
            <a:endParaRPr lang="en-US" dirty="0">
              <a:solidFill>
                <a:schemeClr val="accent1"/>
              </a:solidFill>
            </a:endParaRPr>
          </a:p>
          <a:p>
            <a:pPr marL="0" indent="0" algn="ctr">
              <a:lnSpc>
                <a:spcPct val="120000"/>
              </a:lnSpc>
              <a:buNone/>
            </a:pPr>
            <a:r>
              <a:rPr lang="en-US" dirty="0">
                <a:solidFill>
                  <a:srgbClr val="B01F2D"/>
                </a:solidFill>
              </a:rPr>
              <a:t>Find All of These in the </a:t>
            </a:r>
            <a:r>
              <a:rPr lang="en-US" b="1" dirty="0">
                <a:solidFill>
                  <a:srgbClr val="B01F2D"/>
                </a:solidFill>
              </a:rPr>
              <a:t>Weekly Update</a:t>
            </a:r>
          </a:p>
        </p:txBody>
      </p:sp>
    </p:spTree>
    <p:extLst>
      <p:ext uri="{BB962C8B-B14F-4D97-AF65-F5344CB8AC3E}">
        <p14:creationId xmlns:p14="http://schemas.microsoft.com/office/powerpoint/2010/main" val="249472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16</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7" name="Title 1"/>
          <p:cNvSpPr>
            <a:spLocks noGrp="1"/>
          </p:cNvSpPr>
          <p:nvPr>
            <p:ph type="title"/>
          </p:nvPr>
        </p:nvSpPr>
        <p:spPr>
          <a:xfrm>
            <a:off x="374074" y="275913"/>
            <a:ext cx="8233387" cy="899315"/>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C00000"/>
                </a:solidFill>
                <a:latin typeface="Helvetica" panose="020B0604020202020204" pitchFamily="34" charset="0"/>
                <a:ea typeface="ＭＳ Ｐゴシック" charset="0"/>
                <a:cs typeface="Helvetica" panose="020B0604020202020204" pitchFamily="34" charset="0"/>
              </a:rPr>
              <a:t>Mark Your Calendars!</a:t>
            </a:r>
            <a:br>
              <a:rPr lang="en-US" sz="3600" b="1" dirty="0">
                <a:solidFill>
                  <a:schemeClr val="accent2"/>
                </a:solidFill>
                <a:latin typeface="Helvetica" panose="020B0604020202020204" pitchFamily="34" charset="0"/>
                <a:ea typeface="ＭＳ Ｐゴシック" charset="0"/>
                <a:cs typeface="Helvetica" panose="020B0604020202020204" pitchFamily="34" charset="0"/>
              </a:rPr>
            </a:br>
            <a:r>
              <a:rPr lang="en-US" sz="2400" b="1" dirty="0">
                <a:solidFill>
                  <a:schemeClr val="accent2"/>
                </a:solidFill>
                <a:latin typeface="Helvetica" panose="020B0604020202020204" pitchFamily="34" charset="0"/>
                <a:ea typeface="ＭＳ Ｐゴシック" charset="0"/>
                <a:cs typeface="Helvetica" panose="020B0604020202020204" pitchFamily="34" charset="0"/>
              </a:rPr>
              <a:t>See the Weekly Update for details.</a:t>
            </a:r>
            <a:endParaRPr lang="en-US" sz="2400" dirty="0">
              <a:latin typeface="Helvetica" panose="020B0604020202020204" pitchFamily="34" charset="0"/>
              <a:cs typeface="Helvetica" panose="020B0604020202020204" pitchFamily="34" charset="0"/>
            </a:endParaRPr>
          </a:p>
        </p:txBody>
      </p:sp>
      <p:sp>
        <p:nvSpPr>
          <p:cNvPr id="11" name="Content Placeholder 10"/>
          <p:cNvSpPr>
            <a:spLocks noGrp="1"/>
          </p:cNvSpPr>
          <p:nvPr>
            <p:ph idx="1"/>
          </p:nvPr>
        </p:nvSpPr>
        <p:spPr>
          <a:xfrm>
            <a:off x="374074" y="1534305"/>
            <a:ext cx="8559924" cy="4170372"/>
          </a:xfrm>
          <a:prstGeom prst="rect">
            <a:avLst/>
          </a:prstGeom>
        </p:spPr>
        <p:txBody>
          <a:bodyPr wrap="square">
            <a:spAutoFit/>
          </a:bodyPr>
          <a:lstStyle/>
          <a:p>
            <a:pPr>
              <a:spcAft>
                <a:spcPts val="600"/>
              </a:spcAft>
            </a:pPr>
            <a:r>
              <a:rPr lang="en-US" sz="2400" b="1" dirty="0"/>
              <a:t>October 16, 8:30 pm ET.</a:t>
            </a:r>
            <a:r>
              <a:rPr lang="en-US" sz="2400" dirty="0"/>
              <a:t> New Advocate Orientation. </a:t>
            </a:r>
            <a:endParaRPr lang="en-US" sz="2400" b="1" dirty="0"/>
          </a:p>
          <a:p>
            <a:pPr>
              <a:spcAft>
                <a:spcPts val="600"/>
              </a:spcAft>
            </a:pPr>
            <a:r>
              <a:rPr lang="en-US" sz="2400" b="1" dirty="0"/>
              <a:t>October 17. </a:t>
            </a:r>
            <a:r>
              <a:rPr lang="en-US" sz="2400" dirty="0"/>
              <a:t>Launch of 6-week Advocacy Training.</a:t>
            </a:r>
            <a:endParaRPr lang="en-US" sz="2400" b="1" dirty="0"/>
          </a:p>
          <a:p>
            <a:pPr>
              <a:spcAft>
                <a:spcPts val="600"/>
              </a:spcAft>
            </a:pPr>
            <a:r>
              <a:rPr lang="en-US" sz="2400" b="1" dirty="0"/>
              <a:t>October 21, 1 pm ET and 8 pm ET.</a:t>
            </a:r>
            <a:r>
              <a:rPr lang="en-US" sz="2400" dirty="0"/>
              <a:t> RESULTS Global Free Agents Webinars (choose one).</a:t>
            </a:r>
            <a:endParaRPr lang="en-US" sz="2400" b="1" dirty="0"/>
          </a:p>
          <a:p>
            <a:pPr>
              <a:spcAft>
                <a:spcPts val="600"/>
              </a:spcAft>
            </a:pPr>
            <a:r>
              <a:rPr lang="en-US" sz="2400" b="1" dirty="0"/>
              <a:t>November 6, 8:30 pm ET. </a:t>
            </a:r>
            <a:r>
              <a:rPr lang="en-US" sz="2400" dirty="0"/>
              <a:t>Action Network Community of Practice.</a:t>
            </a:r>
          </a:p>
          <a:p>
            <a:pPr>
              <a:spcAft>
                <a:spcPts val="600"/>
              </a:spcAft>
            </a:pPr>
            <a:r>
              <a:rPr lang="en-US" sz="2400" b="1" dirty="0"/>
              <a:t>November: </a:t>
            </a:r>
            <a:r>
              <a:rPr lang="en-US" sz="2400" dirty="0"/>
              <a:t>Virtual Thanksgiving Feast Fundraising</a:t>
            </a:r>
          </a:p>
          <a:p>
            <a:pPr>
              <a:spcAft>
                <a:spcPts val="600"/>
              </a:spcAft>
            </a:pPr>
            <a:r>
              <a:rPr lang="en-US" sz="2400" b="1" dirty="0"/>
              <a:t>June 20-23, 2020</a:t>
            </a:r>
            <a:r>
              <a:rPr lang="en-US" sz="2400" dirty="0"/>
              <a:t>. RESULTS 40</a:t>
            </a:r>
            <a:r>
              <a:rPr lang="en-US" sz="2400" baseline="30000" dirty="0"/>
              <a:t>th</a:t>
            </a:r>
            <a:r>
              <a:rPr lang="en-US" sz="2400" dirty="0"/>
              <a:t> Anniversary International Conference. </a:t>
            </a:r>
          </a:p>
        </p:txBody>
      </p:sp>
      <p:sp>
        <p:nvSpPr>
          <p:cNvPr id="9" name="Rectangle 8">
            <a:extLst>
              <a:ext uri="{FF2B5EF4-FFF2-40B4-BE49-F238E27FC236}">
                <a16:creationId xmlns:a16="http://schemas.microsoft.com/office/drawing/2014/main" id="{6AEF451C-9A51-4F68-909D-4542ACF81011}"/>
              </a:ext>
            </a:extLst>
          </p:cNvPr>
          <p:cNvSpPr/>
          <p:nvPr/>
        </p:nvSpPr>
        <p:spPr>
          <a:xfrm>
            <a:off x="2286000" y="2828836"/>
            <a:ext cx="4572000" cy="369332"/>
          </a:xfrm>
          <a:prstGeom prst="rect">
            <a:avLst/>
          </a:prstGeom>
        </p:spPr>
        <p:txBody>
          <a:bodyPr wrap="square">
            <a:spAutoFit/>
          </a:bodyPr>
          <a:lstStyle/>
          <a:p>
            <a:endParaRPr lang="en-US" dirty="0"/>
          </a:p>
        </p:txBody>
      </p:sp>
      <p:sp>
        <p:nvSpPr>
          <p:cNvPr id="12" name="Rectangle 11">
            <a:extLst>
              <a:ext uri="{FF2B5EF4-FFF2-40B4-BE49-F238E27FC236}">
                <a16:creationId xmlns:a16="http://schemas.microsoft.com/office/drawing/2014/main" id="{DDD8DCE0-EADF-42BA-9A36-40E56A97EF86}"/>
              </a:ext>
            </a:extLst>
          </p:cNvPr>
          <p:cNvSpPr/>
          <p:nvPr/>
        </p:nvSpPr>
        <p:spPr>
          <a:xfrm>
            <a:off x="2438400" y="2990088"/>
            <a:ext cx="45720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51968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17</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a:t>
            </a:r>
            <a:r>
              <a:rPr lang="en-US" altLang="en-US" sz="1400" b="1" dirty="0">
                <a:solidFill>
                  <a:srgbClr val="E3A192"/>
                </a:solidFill>
                <a:ea typeface="ＭＳ Ｐゴシック" pitchFamily="34" charset="-128"/>
                <a:cs typeface="Helvetica" charset="0"/>
              </a:rPr>
              <a:t>Global</a:t>
            </a: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 Poverty National Webinar</a:t>
            </a:r>
          </a:p>
        </p:txBody>
      </p:sp>
      <p:pic>
        <p:nvPicPr>
          <p:cNvPr id="2050" name="Picture 2" descr="Image may contain: 1 person, smiling, text">
            <a:extLst>
              <a:ext uri="{FF2B5EF4-FFF2-40B4-BE49-F238E27FC236}">
                <a16:creationId xmlns:a16="http://schemas.microsoft.com/office/drawing/2014/main" id="{3AA9A0D8-0E1A-41E9-ACD7-DF7AD823F6A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5740" y="184944"/>
            <a:ext cx="6144620" cy="5839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7CED64-9D92-AF41-954D-D7D4E1D79BDF}"/>
              </a:ext>
            </a:extLst>
          </p:cNvPr>
          <p:cNvSpPr txBox="1"/>
          <p:nvPr/>
        </p:nvSpPr>
        <p:spPr>
          <a:xfrm>
            <a:off x="6955436" y="584439"/>
            <a:ext cx="1731364" cy="4832092"/>
          </a:xfrm>
          <a:prstGeom prst="rect">
            <a:avLst/>
          </a:prstGeom>
          <a:noFill/>
        </p:spPr>
        <p:txBody>
          <a:bodyPr wrap="square" rtlCol="0">
            <a:spAutoFit/>
          </a:bodyPr>
          <a:lstStyle/>
          <a:p>
            <a:r>
              <a:rPr lang="en-US" sz="2800" dirty="0"/>
              <a:t>See survey in the </a:t>
            </a:r>
            <a:r>
              <a:rPr lang="en-US" sz="2800" b="1" dirty="0"/>
              <a:t>Weekly Update </a:t>
            </a:r>
            <a:r>
              <a:rPr lang="en-US" sz="2800" dirty="0"/>
              <a:t>requesting input on speakers and sessions you’d like to see.</a:t>
            </a:r>
          </a:p>
        </p:txBody>
      </p:sp>
    </p:spTree>
    <p:extLst>
      <p:ext uri="{BB962C8B-B14F-4D97-AF65-F5344CB8AC3E}">
        <p14:creationId xmlns:p14="http://schemas.microsoft.com/office/powerpoint/2010/main" val="145575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105E-A4AC-48A3-8E94-BD8C9E76D5C9}"/>
              </a:ext>
            </a:extLst>
          </p:cNvPr>
          <p:cNvSpPr>
            <a:spLocks noGrp="1"/>
          </p:cNvSpPr>
          <p:nvPr>
            <p:ph type="title"/>
          </p:nvPr>
        </p:nvSpPr>
        <p:spPr>
          <a:xfrm>
            <a:off x="720075" y="978102"/>
            <a:ext cx="7941325" cy="1062644"/>
          </a:xfrm>
        </p:spPr>
        <p:txBody>
          <a:bodyPr anchor="b">
            <a:normAutofit/>
          </a:bodyPr>
          <a:lstStyle/>
          <a:p>
            <a:pPr algn="l"/>
            <a:r>
              <a:rPr lang="en-US" b="1" i="1"/>
              <a:t>Your Reporting Matters</a:t>
            </a:r>
          </a:p>
        </p:txBody>
      </p:sp>
      <p:cxnSp>
        <p:nvCxnSpPr>
          <p:cNvPr id="20" name="Straight Connector 1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auge">
            <a:extLst>
              <a:ext uri="{FF2B5EF4-FFF2-40B4-BE49-F238E27FC236}">
                <a16:creationId xmlns:a16="http://schemas.microsoft.com/office/drawing/2014/main" id="{0B1E8623-97F0-4324-8B91-E1215050DF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517" y="2811104"/>
            <a:ext cx="2524860" cy="2524860"/>
          </a:xfrm>
          <a:prstGeom prst="rect">
            <a:avLst/>
          </a:prstGeom>
        </p:spPr>
      </p:pic>
      <p:sp>
        <p:nvSpPr>
          <p:cNvPr id="3" name="Content Placeholder 2">
            <a:extLst>
              <a:ext uri="{FF2B5EF4-FFF2-40B4-BE49-F238E27FC236}">
                <a16:creationId xmlns:a16="http://schemas.microsoft.com/office/drawing/2014/main" id="{2701A7A6-E300-48FD-BB30-BC2BA0386D78}"/>
              </a:ext>
            </a:extLst>
          </p:cNvPr>
          <p:cNvSpPr>
            <a:spLocks noGrp="1"/>
          </p:cNvSpPr>
          <p:nvPr>
            <p:ph idx="1"/>
          </p:nvPr>
        </p:nvSpPr>
        <p:spPr>
          <a:xfrm>
            <a:off x="3716515" y="2682433"/>
            <a:ext cx="5224285" cy="3215749"/>
          </a:xfrm>
        </p:spPr>
        <p:txBody>
          <a:bodyPr>
            <a:normAutofit/>
          </a:bodyPr>
          <a:lstStyle/>
          <a:p>
            <a:pPr marL="0" indent="0">
              <a:buNone/>
            </a:pPr>
            <a:r>
              <a:rPr lang="en-US" sz="3000" dirty="0"/>
              <a:t>Check out the reporting links at the bottom of every Weekly Update and stay current!</a:t>
            </a:r>
          </a:p>
        </p:txBody>
      </p:sp>
      <p:sp>
        <p:nvSpPr>
          <p:cNvPr id="4" name="Slide Number Placeholder 3">
            <a:extLst>
              <a:ext uri="{FF2B5EF4-FFF2-40B4-BE49-F238E27FC236}">
                <a16:creationId xmlns:a16="http://schemas.microsoft.com/office/drawing/2014/main" id="{F9F9E11A-E467-4B04-A289-37D457BA02EC}"/>
              </a:ext>
            </a:extLst>
          </p:cNvPr>
          <p:cNvSpPr>
            <a:spLocks noGrp="1"/>
          </p:cNvSpPr>
          <p:nvPr>
            <p:ph type="sldNum" sz="quarter" idx="4"/>
          </p:nvPr>
        </p:nvSpPr>
        <p:spPr>
          <a:xfrm>
            <a:off x="7748177" y="6217920"/>
            <a:ext cx="685800" cy="365125"/>
          </a:xfrm>
        </p:spPr>
        <p:txBody>
          <a:bodyPr>
            <a:normAutofit/>
          </a:bodyPr>
          <a:lstStyle/>
          <a:p>
            <a:pPr algn="r">
              <a:spcAft>
                <a:spcPts val="600"/>
              </a:spcAft>
            </a:pPr>
            <a:fld id="{CB84E56B-342A-4DC0-9920-D07A8AAB6938}" type="slidenum">
              <a:rPr lang="en-US" sz="1000">
                <a:solidFill>
                  <a:prstClr val="black">
                    <a:lumMod val="50000"/>
                    <a:lumOff val="50000"/>
                  </a:prstClr>
                </a:solidFill>
              </a:rPr>
              <a:pPr algn="r">
                <a:spcAft>
                  <a:spcPts val="600"/>
                </a:spcAft>
              </a:pPr>
              <a:t>18</a:t>
            </a:fld>
            <a:endParaRPr lang="en-US" sz="1000">
              <a:solidFill>
                <a:prstClr val="black">
                  <a:lumMod val="50000"/>
                  <a:lumOff val="50000"/>
                </a:prstClr>
              </a:solidFill>
            </a:endParaRPr>
          </a:p>
        </p:txBody>
      </p:sp>
    </p:spTree>
    <p:extLst>
      <p:ext uri="{BB962C8B-B14F-4D97-AF65-F5344CB8AC3E}">
        <p14:creationId xmlns:p14="http://schemas.microsoft.com/office/powerpoint/2010/main" val="210312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19</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2" name="Rectangle 1"/>
          <p:cNvSpPr/>
          <p:nvPr/>
        </p:nvSpPr>
        <p:spPr>
          <a:xfrm>
            <a:off x="332509" y="623455"/>
            <a:ext cx="8427027" cy="3539430"/>
          </a:xfrm>
          <a:prstGeom prst="rect">
            <a:avLst/>
          </a:prstGeom>
        </p:spPr>
        <p:txBody>
          <a:bodyPr wrap="square">
            <a:spAutoFit/>
          </a:bodyPr>
          <a:lstStyle/>
          <a:p>
            <a:pPr algn="ctr"/>
            <a:endParaRPr lang="en-US" sz="3200" dirty="0">
              <a:latin typeface="Helvetica" panose="020B0604020202020204" pitchFamily="34" charset="0"/>
              <a:cs typeface="Helvetica" panose="020B0604020202020204" pitchFamily="34" charset="0"/>
            </a:endParaRPr>
          </a:p>
          <a:p>
            <a:pPr algn="ctr"/>
            <a:r>
              <a:rPr lang="en-US" sz="3200" dirty="0">
                <a:solidFill>
                  <a:schemeClr val="accent4"/>
                </a:solidFill>
                <a:latin typeface="Helvetica" panose="020B0604020202020204" pitchFamily="34" charset="0"/>
                <a:cs typeface="Helvetica" panose="020B0604020202020204" pitchFamily="34" charset="0"/>
              </a:rPr>
              <a:t>Let us know how many joined you today</a:t>
            </a:r>
          </a:p>
          <a:p>
            <a:pPr algn="ctr"/>
            <a:r>
              <a:rPr lang="en-US" sz="3200" dirty="0">
                <a:solidFill>
                  <a:schemeClr val="accent4"/>
                </a:solidFill>
                <a:latin typeface="Helvetica" panose="020B0604020202020204" pitchFamily="34" charset="0"/>
                <a:cs typeface="Helvetica" panose="020B0604020202020204" pitchFamily="34" charset="0"/>
              </a:rPr>
              <a:t>directly in the chat box or send to </a:t>
            </a:r>
          </a:p>
          <a:p>
            <a:pPr algn="ctr"/>
            <a:r>
              <a:rPr lang="en-US" sz="3200" b="1" u="sng" dirty="0">
                <a:solidFill>
                  <a:schemeClr val="accent4"/>
                </a:solidFill>
                <a:latin typeface="Helvetica" panose="020B0604020202020204" pitchFamily="34" charset="0"/>
                <a:cs typeface="Helvetica" panose="020B0604020202020204" pitchFamily="34" charset="0"/>
              </a:rPr>
              <a:t>Lisa Marchal</a:t>
            </a:r>
          </a:p>
          <a:p>
            <a:pPr algn="ctr"/>
            <a:endParaRPr lang="en-US" sz="3200" b="1" u="sng" dirty="0">
              <a:solidFill>
                <a:schemeClr val="accent4"/>
              </a:solidFill>
              <a:latin typeface="Helvetica" panose="020B0604020202020204" pitchFamily="34" charset="0"/>
              <a:cs typeface="Helvetica" panose="020B0604020202020204" pitchFamily="34" charset="0"/>
            </a:endParaRPr>
          </a:p>
          <a:p>
            <a:pPr algn="ctr"/>
            <a:r>
              <a:rPr lang="en-US" sz="3200" b="1" dirty="0">
                <a:solidFill>
                  <a:schemeClr val="accent4"/>
                </a:solidFill>
                <a:latin typeface="Helvetica" panose="020B0604020202020204" pitchFamily="34" charset="0"/>
                <a:cs typeface="Helvetica" panose="020B0604020202020204" pitchFamily="34" charset="0"/>
              </a:rPr>
              <a:t>lmarchal@results.org</a:t>
            </a:r>
          </a:p>
          <a:p>
            <a:endParaRPr lang="en-US" sz="32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367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3" name="Rectangle 74">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179E3E-8AF5-4B13-81B9-77D316B9572A}"/>
              </a:ext>
            </a:extLst>
          </p:cNvPr>
          <p:cNvSpPr txBox="1"/>
          <p:nvPr/>
        </p:nvSpPr>
        <p:spPr>
          <a:xfrm>
            <a:off x="330628" y="2560372"/>
            <a:ext cx="3943352" cy="242712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5100" b="1" i="1" u="sng" dirty="0">
              <a:latin typeface="+mj-lt"/>
              <a:ea typeface="+mj-ea"/>
              <a:cs typeface="+mj-cs"/>
            </a:endParaRPr>
          </a:p>
          <a:p>
            <a:pPr defTabSz="914400">
              <a:lnSpc>
                <a:spcPct val="90000"/>
              </a:lnSpc>
              <a:spcBef>
                <a:spcPct val="0"/>
              </a:spcBef>
              <a:spcAft>
                <a:spcPts val="600"/>
              </a:spcAft>
            </a:pPr>
            <a:r>
              <a:rPr lang="en-US" sz="5100" b="1" dirty="0">
                <a:solidFill>
                  <a:srgbClr val="B01F2D"/>
                </a:solidFill>
                <a:latin typeface="+mj-lt"/>
                <a:ea typeface="+mj-ea"/>
                <a:cs typeface="+mj-cs"/>
              </a:rPr>
              <a:t>Joanne Carter</a:t>
            </a:r>
          </a:p>
          <a:p>
            <a:pPr defTabSz="914400">
              <a:lnSpc>
                <a:spcPct val="90000"/>
              </a:lnSpc>
              <a:spcBef>
                <a:spcPct val="0"/>
              </a:spcBef>
              <a:spcAft>
                <a:spcPts val="600"/>
              </a:spcAft>
            </a:pPr>
            <a:endParaRPr lang="en-US" sz="5100" b="1" dirty="0">
              <a:latin typeface="+mj-lt"/>
              <a:ea typeface="+mj-ea"/>
              <a:cs typeface="+mj-cs"/>
            </a:endParaRPr>
          </a:p>
        </p:txBody>
      </p:sp>
      <p:cxnSp>
        <p:nvCxnSpPr>
          <p:cNvPr id="76" name="Straight Arrow Connector 75">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71" name="Slide Number Placeholder 6"/>
          <p:cNvSpPr>
            <a:spLocks noGrp="1"/>
          </p:cNvSpPr>
          <p:nvPr>
            <p:ph type="sldNum" sz="quarter" idx="4294967295"/>
          </p:nvPr>
        </p:nvSpPr>
        <p:spPr bwMode="auto">
          <a:xfrm>
            <a:off x="5585190" y="6356350"/>
            <a:ext cx="274320" cy="365125"/>
          </a:xfrm>
          <a:prstGeom prst="ellipse">
            <a:avLst/>
          </a:prstGeom>
          <a:solidFill>
            <a:srgbClr val="898989"/>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lgn="ctr" defTabSz="914400">
              <a:lnSpc>
                <a:spcPct val="90000"/>
              </a:lnSpc>
              <a:spcBef>
                <a:spcPts val="0"/>
              </a:spcBef>
              <a:spcAft>
                <a:spcPts val="600"/>
              </a:spcAft>
              <a:buNone/>
              <a:defRPr/>
            </a:pPr>
            <a:fld id="{0C2F3EF4-838E-4AE3-99FF-7D32A336DC45}" type="slidenum">
              <a:rPr lang="en-US" altLang="en-US" sz="1200" b="0">
                <a:solidFill>
                  <a:srgbClr val="FFFFFF"/>
                </a:solidFill>
                <a:latin typeface="Calibri" panose="020F0502020204030204"/>
                <a:cs typeface="+mn-cs"/>
              </a:rPr>
              <a:pPr algn="ctr" defTabSz="914400">
                <a:lnSpc>
                  <a:spcPct val="90000"/>
                </a:lnSpc>
                <a:spcBef>
                  <a:spcPts val="0"/>
                </a:spcBef>
                <a:spcAft>
                  <a:spcPts val="600"/>
                </a:spcAft>
                <a:buNone/>
                <a:defRPr/>
              </a:pPr>
              <a:t>2</a:t>
            </a:fld>
            <a:endParaRPr lang="en-US" altLang="en-US" sz="1200" b="0">
              <a:solidFill>
                <a:srgbClr val="FFFFFF"/>
              </a:solidFill>
              <a:latin typeface="Calibri" panose="020F0502020204030204"/>
              <a:cs typeface="+mn-cs"/>
            </a:endParaRPr>
          </a:p>
        </p:txBody>
      </p:sp>
      <p:pic>
        <p:nvPicPr>
          <p:cNvPr id="3" name="Picture 2">
            <a:extLst>
              <a:ext uri="{FF2B5EF4-FFF2-40B4-BE49-F238E27FC236}">
                <a16:creationId xmlns:a16="http://schemas.microsoft.com/office/drawing/2014/main" id="{180C60D3-EFFC-FA40-8787-9065DE43A7F9}"/>
              </a:ext>
            </a:extLst>
          </p:cNvPr>
          <p:cNvPicPr>
            <a:picLocks noChangeAspect="1"/>
          </p:cNvPicPr>
          <p:nvPr/>
        </p:nvPicPr>
        <p:blipFill rotWithShape="1">
          <a:blip r:embed="rId3"/>
          <a:srcRect l="17542" r="13792"/>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2" name="TextBox 11">
            <a:extLst>
              <a:ext uri="{FF2B5EF4-FFF2-40B4-BE49-F238E27FC236}">
                <a16:creationId xmlns:a16="http://schemas.microsoft.com/office/drawing/2014/main" id="{88E8260E-9C87-074D-A85D-058DA23F9D74}"/>
              </a:ext>
            </a:extLst>
          </p:cNvPr>
          <p:cNvSpPr txBox="1"/>
          <p:nvPr/>
        </p:nvSpPr>
        <p:spPr>
          <a:xfrm>
            <a:off x="330628" y="66626"/>
            <a:ext cx="3943352" cy="242712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5100" b="1" i="1" u="sng" dirty="0">
              <a:latin typeface="+mj-lt"/>
              <a:ea typeface="+mj-ea"/>
              <a:cs typeface="+mj-cs"/>
            </a:endParaRPr>
          </a:p>
          <a:p>
            <a:pPr defTabSz="914400">
              <a:lnSpc>
                <a:spcPct val="90000"/>
              </a:lnSpc>
              <a:spcBef>
                <a:spcPct val="0"/>
              </a:spcBef>
              <a:spcAft>
                <a:spcPts val="600"/>
              </a:spcAft>
            </a:pPr>
            <a:r>
              <a:rPr lang="en-US" sz="5100" b="1" dirty="0">
                <a:latin typeface="+mj-lt"/>
                <a:ea typeface="+mj-ea"/>
                <a:cs typeface="+mj-cs"/>
              </a:rPr>
              <a:t>Executive Director</a:t>
            </a:r>
          </a:p>
          <a:p>
            <a:pPr defTabSz="914400">
              <a:lnSpc>
                <a:spcPct val="90000"/>
              </a:lnSpc>
              <a:spcBef>
                <a:spcPct val="0"/>
              </a:spcBef>
              <a:spcAft>
                <a:spcPts val="600"/>
              </a:spcAft>
            </a:pPr>
            <a:endParaRPr lang="en-US" sz="5100" b="1" dirty="0">
              <a:latin typeface="+mj-lt"/>
              <a:ea typeface="+mj-ea"/>
              <a:cs typeface="+mj-cs"/>
            </a:endParaRPr>
          </a:p>
        </p:txBody>
      </p:sp>
    </p:spTree>
    <p:extLst>
      <p:ext uri="{BB962C8B-B14F-4D97-AF65-F5344CB8AC3E}">
        <p14:creationId xmlns:p14="http://schemas.microsoft.com/office/powerpoint/2010/main" val="177549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2039" y="2475571"/>
            <a:ext cx="8726489"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en-US" sz="2900" b="1" dirty="0">
              <a:solidFill>
                <a:srgbClr val="C00000"/>
              </a:solidFill>
              <a:latin typeface="Helvetica" panose="020B0604020202020204" pitchFamily="34" charset="0"/>
              <a:cs typeface="Helvetica" panose="020B0604020202020204" pitchFamily="34" charset="0"/>
            </a:endParaRPr>
          </a:p>
        </p:txBody>
      </p:sp>
      <p:pic>
        <p:nvPicPr>
          <p:cNvPr id="8" name="Picture 2" descr="C:\Users\Jos\Documents\RESULTS\Admin Info\Style Packet\Logos\Logo_Squar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683125"/>
            <a:ext cx="21717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CB84E56B-342A-4DC0-9920-D07A8AAB6938}" type="slidenum">
              <a:rPr lang="en-US" smtClean="0">
                <a:solidFill>
                  <a:prstClr val="black">
                    <a:tint val="75000"/>
                  </a:prstClr>
                </a:solidFill>
              </a:rPr>
              <a:pPr/>
              <a:t>20</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5857176F-4C2A-4880-BF59-44800F83B538}"/>
              </a:ext>
            </a:extLst>
          </p:cNvPr>
          <p:cNvSpPr txBox="1"/>
          <p:nvPr/>
        </p:nvSpPr>
        <p:spPr>
          <a:xfrm>
            <a:off x="873850" y="215901"/>
            <a:ext cx="7050951" cy="1938992"/>
          </a:xfrm>
          <a:prstGeom prst="rect">
            <a:avLst/>
          </a:prstGeom>
          <a:noFill/>
        </p:spPr>
        <p:txBody>
          <a:bodyPr wrap="square" rtlCol="0">
            <a:spAutoFit/>
          </a:bodyPr>
          <a:lstStyle/>
          <a:p>
            <a:pPr algn="ctr"/>
            <a:r>
              <a:rPr lang="en-US" sz="3000" b="1" i="1" dirty="0">
                <a:solidFill>
                  <a:schemeClr val="accent4"/>
                </a:solidFill>
                <a:latin typeface="Helvetica" panose="020B0604020202020204" pitchFamily="34" charset="0"/>
                <a:cs typeface="Helvetica" panose="020B0604020202020204" pitchFamily="34" charset="0"/>
              </a:rPr>
              <a:t>Our advocates change the world </a:t>
            </a:r>
          </a:p>
          <a:p>
            <a:pPr algn="ctr"/>
            <a:r>
              <a:rPr lang="en-US" sz="3000" b="1" i="1" dirty="0">
                <a:solidFill>
                  <a:schemeClr val="accent4"/>
                </a:solidFill>
                <a:latin typeface="Helvetica" panose="020B0604020202020204" pitchFamily="34" charset="0"/>
                <a:cs typeface="Helvetica" panose="020B0604020202020204" pitchFamily="34" charset="0"/>
              </a:rPr>
              <a:t>each and every day. </a:t>
            </a:r>
          </a:p>
          <a:p>
            <a:pPr algn="ctr"/>
            <a:endParaRPr lang="en-US" sz="3000" b="1" i="1" dirty="0">
              <a:solidFill>
                <a:schemeClr val="accent4"/>
              </a:solidFill>
              <a:latin typeface="Helvetica" panose="020B0604020202020204" pitchFamily="34" charset="0"/>
              <a:cs typeface="Helvetica" panose="020B0604020202020204" pitchFamily="34" charset="0"/>
            </a:endParaRPr>
          </a:p>
          <a:p>
            <a:pPr algn="ctr"/>
            <a:r>
              <a:rPr lang="en-US" sz="3000" b="1" i="1" dirty="0">
                <a:solidFill>
                  <a:schemeClr val="accent4"/>
                </a:solidFill>
                <a:latin typeface="Helvetica" panose="020B0604020202020204" pitchFamily="34" charset="0"/>
                <a:cs typeface="Helvetica" panose="020B0604020202020204" pitchFamily="34" charset="0"/>
              </a:rPr>
              <a:t>Thank you!</a:t>
            </a:r>
          </a:p>
        </p:txBody>
      </p:sp>
      <p:pic>
        <p:nvPicPr>
          <p:cNvPr id="3" name="Picture 2">
            <a:extLst>
              <a:ext uri="{FF2B5EF4-FFF2-40B4-BE49-F238E27FC236}">
                <a16:creationId xmlns:a16="http://schemas.microsoft.com/office/drawing/2014/main" id="{BBEA0C20-C3F5-4B5B-B5C7-167694CAB736}"/>
              </a:ext>
            </a:extLst>
          </p:cNvPr>
          <p:cNvPicPr>
            <a:picLocks noChangeAspect="1"/>
          </p:cNvPicPr>
          <p:nvPr/>
        </p:nvPicPr>
        <p:blipFill>
          <a:blip r:embed="rId4"/>
          <a:stretch>
            <a:fillRect/>
          </a:stretch>
        </p:blipFill>
        <p:spPr>
          <a:xfrm>
            <a:off x="0" y="2148562"/>
            <a:ext cx="9143999" cy="2534563"/>
          </a:xfrm>
          <a:prstGeom prst="rect">
            <a:avLst/>
          </a:prstGeom>
        </p:spPr>
      </p:pic>
    </p:spTree>
    <p:extLst>
      <p:ext uri="{BB962C8B-B14F-4D97-AF65-F5344CB8AC3E}">
        <p14:creationId xmlns:p14="http://schemas.microsoft.com/office/powerpoint/2010/main" val="279452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Celebrating You</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lvl="0">
              <a:lnSpc>
                <a:spcPct val="120000"/>
              </a:lnSpc>
              <a:spcAft>
                <a:spcPts val="600"/>
              </a:spcAft>
            </a:pPr>
            <a:r>
              <a:rPr lang="en-US" dirty="0"/>
              <a:t>Generated majority of the 132 cosponsors on House Resolution 517 (107, Democrats, 25 Republicans) </a:t>
            </a:r>
          </a:p>
          <a:p>
            <a:pPr lvl="0">
              <a:lnSpc>
                <a:spcPct val="120000"/>
              </a:lnSpc>
              <a:spcAft>
                <a:spcPts val="600"/>
              </a:spcAft>
            </a:pPr>
            <a:r>
              <a:rPr lang="en-US" dirty="0"/>
              <a:t>Published 223 media in 36 states (so far) </a:t>
            </a:r>
          </a:p>
          <a:p>
            <a:pPr lvl="0">
              <a:lnSpc>
                <a:spcPct val="120000"/>
              </a:lnSpc>
              <a:spcAft>
                <a:spcPts val="600"/>
              </a:spcAft>
            </a:pPr>
            <a:r>
              <a:rPr lang="en-US" dirty="0"/>
              <a:t>Mobilized majority of 137 House signers on Global Fund letter to Sec. of State Pompeo earlier this year.</a:t>
            </a:r>
          </a:p>
          <a:p>
            <a:pPr lvl="0">
              <a:lnSpc>
                <a:spcPct val="120000"/>
              </a:lnSpc>
              <a:spcAft>
                <a:spcPts val="600"/>
              </a:spcAft>
            </a:pPr>
            <a:r>
              <a:rPr lang="en-US" dirty="0"/>
              <a:t>Generated majority of House (147) &amp; Senate (36) signers on FY 2020 Global Fund appropriations letters</a:t>
            </a:r>
          </a:p>
          <a:p>
            <a:pPr lvl="0">
              <a:lnSpc>
                <a:spcPct val="120000"/>
              </a:lnSpc>
              <a:spcAft>
                <a:spcPts val="600"/>
              </a:spcAft>
            </a:pPr>
            <a:r>
              <a:rPr lang="en-US" dirty="0"/>
              <a:t>Held over 550 meetings on the Global Fund with members of Congress (175) and their staff this year.</a:t>
            </a:r>
          </a:p>
        </p:txBody>
      </p:sp>
    </p:spTree>
    <p:extLst>
      <p:ext uri="{BB962C8B-B14F-4D97-AF65-F5344CB8AC3E}">
        <p14:creationId xmlns:p14="http://schemas.microsoft.com/office/powerpoint/2010/main" val="363727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728" y="365133"/>
            <a:ext cx="3840085" cy="1692794"/>
          </a:xfrm>
        </p:spPr>
        <p:txBody>
          <a:bodyPr>
            <a:normAutofit/>
          </a:bodyPr>
          <a:lstStyle/>
          <a:p>
            <a:r>
              <a:rPr lang="en-US" dirty="0"/>
              <a:t>Today’s Guest</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CF24CA36-225C-4698-B24A-D70EFF94AC5A}"/>
              </a:ext>
            </a:extLst>
          </p:cNvPr>
          <p:cNvSpPr>
            <a:spLocks noGrp="1"/>
          </p:cNvSpPr>
          <p:nvPr>
            <p:ph idx="1"/>
          </p:nvPr>
        </p:nvSpPr>
        <p:spPr>
          <a:xfrm>
            <a:off x="491490" y="2575034"/>
            <a:ext cx="3840085" cy="3462228"/>
          </a:xfrm>
        </p:spPr>
        <p:txBody>
          <a:bodyPr>
            <a:normAutofit/>
          </a:bodyPr>
          <a:lstStyle/>
          <a:p>
            <a:pPr marL="0" indent="0">
              <a:buNone/>
            </a:pPr>
            <a:r>
              <a:rPr lang="en-US" sz="4400" b="1" dirty="0"/>
              <a:t>Peter Sands</a:t>
            </a:r>
          </a:p>
          <a:p>
            <a:pPr marL="0" indent="0">
              <a:buNone/>
            </a:pPr>
            <a:endParaRPr lang="en-US" dirty="0"/>
          </a:p>
          <a:p>
            <a:pPr marL="0" indent="0">
              <a:buNone/>
            </a:pPr>
            <a:r>
              <a:rPr lang="en-US" i="1" dirty="0">
                <a:solidFill>
                  <a:srgbClr val="00A0B1"/>
                </a:solidFill>
              </a:rPr>
              <a:t>Executive Director of the Global Fund to Fight AIDS, TB, and Malaria</a:t>
            </a:r>
          </a:p>
        </p:txBody>
      </p:sp>
      <p:pic>
        <p:nvPicPr>
          <p:cNvPr id="11" name="Content Placeholder 7">
            <a:extLst>
              <a:ext uri="{FF2B5EF4-FFF2-40B4-BE49-F238E27FC236}">
                <a16:creationId xmlns:a16="http://schemas.microsoft.com/office/drawing/2014/main" id="{195AC280-3205-A742-8EFB-EB054C16DEED}"/>
              </a:ext>
            </a:extLst>
          </p:cNvPr>
          <p:cNvPicPr>
            <a:picLocks noChangeAspect="1"/>
          </p:cNvPicPr>
          <p:nvPr/>
        </p:nvPicPr>
        <p:blipFill rotWithShape="1">
          <a:blip r:embed="rId2"/>
          <a:srcRect l="11479" r="19479"/>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2856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796853" y="1783959"/>
            <a:ext cx="3747056" cy="288911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u="sng" dirty="0">
                <a:latin typeface="+mj-lt"/>
                <a:ea typeface="+mj-ea"/>
                <a:cs typeface="+mj-cs"/>
              </a:rPr>
              <a:t>Grassroots Café </a:t>
            </a:r>
            <a:endParaRPr lang="en-US" sz="4000" b="1" dirty="0">
              <a:latin typeface="+mj-lt"/>
              <a:ea typeface="+mj-ea"/>
              <a:cs typeface="+mj-cs"/>
            </a:endParaRPr>
          </a:p>
          <a:p>
            <a:pPr algn="ctr" defTabSz="914400">
              <a:lnSpc>
                <a:spcPct val="90000"/>
              </a:lnSpc>
              <a:spcBef>
                <a:spcPct val="0"/>
              </a:spcBef>
              <a:spcAft>
                <a:spcPts val="600"/>
              </a:spcAft>
            </a:pPr>
            <a:endParaRPr lang="en-US" sz="4000" b="1" dirty="0">
              <a:latin typeface="+mj-lt"/>
              <a:ea typeface="+mj-ea"/>
              <a:cs typeface="+mj-cs"/>
            </a:endParaRPr>
          </a:p>
          <a:p>
            <a:pPr algn="ctr" defTabSz="914400">
              <a:lnSpc>
                <a:spcPct val="90000"/>
              </a:lnSpc>
              <a:spcBef>
                <a:spcPct val="0"/>
              </a:spcBef>
              <a:spcAft>
                <a:spcPts val="600"/>
              </a:spcAft>
            </a:pPr>
            <a:r>
              <a:rPr lang="en-US" sz="4000" b="1" dirty="0">
                <a:latin typeface="+mj-lt"/>
                <a:ea typeface="+mj-ea"/>
                <a:cs typeface="+mj-cs"/>
              </a:rPr>
              <a:t>Celebrating You!</a:t>
            </a:r>
          </a:p>
          <a:p>
            <a:pPr defTabSz="914400">
              <a:lnSpc>
                <a:spcPct val="90000"/>
              </a:lnSpc>
              <a:spcBef>
                <a:spcPct val="0"/>
              </a:spcBef>
              <a:spcAft>
                <a:spcPts val="600"/>
              </a:spcAft>
            </a:pPr>
            <a:endParaRPr lang="en-US" sz="3800" i="1" u="sng" dirty="0">
              <a:latin typeface="+mj-lt"/>
              <a:ea typeface="+mj-ea"/>
              <a:cs typeface="+mj-cs"/>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C0BCC16-99F2-4744-B99F-3BA3280C1921}"/>
              </a:ext>
            </a:extLst>
          </p:cNvPr>
          <p:cNvPicPr>
            <a:picLocks noChangeAspect="1"/>
          </p:cNvPicPr>
          <p:nvPr/>
        </p:nvPicPr>
        <p:blipFill rotWithShape="1">
          <a:blip r:embed="rId3"/>
          <a:srcRect l="19481" r="20734"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Slide Number Placeholder 3"/>
          <p:cNvSpPr>
            <a:spLocks noGrp="1"/>
          </p:cNvSpPr>
          <p:nvPr>
            <p:ph type="sldNum" sz="quarter" idx="4"/>
          </p:nvPr>
        </p:nvSpPr>
        <p:spPr>
          <a:xfrm>
            <a:off x="8252460" y="603504"/>
            <a:ext cx="411480"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CB84E56B-342A-4DC0-9920-D07A8AAB6938}" type="slidenum">
              <a:rPr lang="en-US" sz="1300" b="0">
                <a:solidFill>
                  <a:srgbClr val="FFFFFF"/>
                </a:solidFill>
                <a:latin typeface="Calibri" panose="020F0502020204030204"/>
                <a:cs typeface="+mn-cs"/>
              </a:rPr>
              <a:pPr algn="ctr" defTabSz="914400">
                <a:spcAft>
                  <a:spcPts val="600"/>
                </a:spcAft>
                <a:defRPr/>
              </a:pPr>
              <a:t>4</a:t>
            </a:fld>
            <a:endParaRPr lang="en-US" sz="1300" b="0">
              <a:solidFill>
                <a:srgbClr val="FFFFFF"/>
              </a:solidFill>
              <a:latin typeface="Calibri" panose="020F0502020204030204"/>
              <a:cs typeface="+mn-cs"/>
            </a:endParaRPr>
          </a:p>
        </p:txBody>
      </p:sp>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6A208242-E07B-FF4E-B19C-28C05E014C89}"/>
              </a:ext>
            </a:extLst>
          </p:cNvPr>
          <p:cNvSpPr txBox="1"/>
          <p:nvPr/>
        </p:nvSpPr>
        <p:spPr>
          <a:xfrm>
            <a:off x="4796853" y="5304888"/>
            <a:ext cx="4136973" cy="830997"/>
          </a:xfrm>
          <a:prstGeom prst="rect">
            <a:avLst/>
          </a:prstGeom>
          <a:noFill/>
        </p:spPr>
        <p:txBody>
          <a:bodyPr wrap="square" rtlCol="0">
            <a:spAutoFit/>
          </a:bodyPr>
          <a:lstStyle/>
          <a:p>
            <a:r>
              <a:rPr lang="en-US" sz="2400" dirty="0"/>
              <a:t>Ken Patterson </a:t>
            </a:r>
          </a:p>
          <a:p>
            <a:r>
              <a:rPr lang="en-US" sz="2400" dirty="0"/>
              <a:t>Director, Grassroots Impact</a:t>
            </a:r>
          </a:p>
        </p:txBody>
      </p:sp>
    </p:spTree>
    <p:extLst>
      <p:ext uri="{BB962C8B-B14F-4D97-AF65-F5344CB8AC3E}">
        <p14:creationId xmlns:p14="http://schemas.microsoft.com/office/powerpoint/2010/main" val="2543042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179E3E-8AF5-4B13-81B9-77D316B9572A}"/>
              </a:ext>
            </a:extLst>
          </p:cNvPr>
          <p:cNvSpPr txBox="1"/>
          <p:nvPr/>
        </p:nvSpPr>
        <p:spPr>
          <a:xfrm flipH="1">
            <a:off x="453232" y="1854199"/>
            <a:ext cx="8474868" cy="4013201"/>
          </a:xfrm>
          <a:prstGeom prst="rect">
            <a:avLst/>
          </a:prstGeom>
          <a:noFill/>
        </p:spPr>
        <p:txBody>
          <a:bodyPr vert="horz" lIns="91440" tIns="45720" rIns="91440" bIns="45720" rtlCol="0" anchor="b">
            <a:normAutofit fontScale="92500" lnSpcReduction="20000"/>
          </a:bodyPr>
          <a:lstStyle/>
          <a:p>
            <a:pPr defTabSz="914400">
              <a:lnSpc>
                <a:spcPct val="90000"/>
              </a:lnSpc>
              <a:spcBef>
                <a:spcPct val="0"/>
              </a:spcBef>
              <a:spcAft>
                <a:spcPts val="600"/>
              </a:spcAft>
            </a:pPr>
            <a:endParaRPr lang="en-US" sz="3800" b="1" i="1" u="sng" dirty="0">
              <a:latin typeface="+mj-lt"/>
              <a:ea typeface="+mj-ea"/>
              <a:cs typeface="+mj-cs"/>
            </a:endParaRP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endParaRPr lang="en-US" sz="3800" b="1" dirty="0">
              <a:latin typeface="+mj-lt"/>
              <a:ea typeface="+mj-ea"/>
              <a:cs typeface="+mj-cs"/>
            </a:endParaRPr>
          </a:p>
          <a:p>
            <a:pPr defTabSz="914400">
              <a:lnSpc>
                <a:spcPct val="90000"/>
              </a:lnSpc>
              <a:spcBef>
                <a:spcPct val="0"/>
              </a:spcBef>
              <a:spcAft>
                <a:spcPts val="600"/>
              </a:spcAft>
            </a:pPr>
            <a:r>
              <a:rPr lang="en-US" sz="3800" b="1" dirty="0">
                <a:latin typeface="+mj-lt"/>
                <a:ea typeface="+mj-ea"/>
                <a:cs typeface="+mj-cs"/>
              </a:rPr>
              <a:t>       Global Fund Celebration and Debrief</a:t>
            </a:r>
          </a:p>
        </p:txBody>
      </p:sp>
      <p:sp>
        <p:nvSpPr>
          <p:cNvPr id="7171" name="Slide Number Placeholder 6"/>
          <p:cNvSpPr>
            <a:spLocks noGrp="1"/>
          </p:cNvSpPr>
          <p:nvPr>
            <p:ph type="sldNum" sz="quarter" idx="4294967295"/>
          </p:nvPr>
        </p:nvSpPr>
        <p:spPr bwMode="auto">
          <a:xfrm>
            <a:off x="8194857" y="6356350"/>
            <a:ext cx="46908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lgn="r" defTabSz="914400">
              <a:spcBef>
                <a:spcPts val="0"/>
              </a:spcBef>
              <a:spcAft>
                <a:spcPts val="600"/>
              </a:spcAft>
              <a:buNone/>
              <a:defRPr/>
            </a:pPr>
            <a:fld id="{0C2F3EF4-838E-4AE3-99FF-7D32A336DC45}" type="slidenum">
              <a:rPr lang="en-US" altLang="en-US" sz="1200" b="0">
                <a:solidFill>
                  <a:srgbClr val="FFFFFF"/>
                </a:solidFill>
                <a:latin typeface="Calibri" panose="020F0502020204030204"/>
                <a:cs typeface="+mn-cs"/>
              </a:rPr>
              <a:pPr algn="r" defTabSz="914400">
                <a:spcBef>
                  <a:spcPts val="0"/>
                </a:spcBef>
                <a:spcAft>
                  <a:spcPts val="600"/>
                </a:spcAft>
                <a:buNone/>
                <a:defRPr/>
              </a:pPr>
              <a:t>5</a:t>
            </a:fld>
            <a:endParaRPr lang="en-US" altLang="en-US" sz="1200" b="0">
              <a:solidFill>
                <a:srgbClr val="FFFFFF"/>
              </a:solidFill>
              <a:latin typeface="Calibri" panose="020F0502020204030204"/>
              <a:cs typeface="+mn-cs"/>
            </a:endParaRPr>
          </a:p>
        </p:txBody>
      </p:sp>
      <p:pic>
        <p:nvPicPr>
          <p:cNvPr id="2" name="Picture 1">
            <a:extLst>
              <a:ext uri="{FF2B5EF4-FFF2-40B4-BE49-F238E27FC236}">
                <a16:creationId xmlns:a16="http://schemas.microsoft.com/office/drawing/2014/main" id="{D122286A-09F3-4AAE-BE69-DACB44A3BEEC}"/>
              </a:ext>
            </a:extLst>
          </p:cNvPr>
          <p:cNvPicPr>
            <a:picLocks noChangeAspect="1"/>
          </p:cNvPicPr>
          <p:nvPr/>
        </p:nvPicPr>
        <p:blipFill>
          <a:blip r:embed="rId3"/>
          <a:stretch>
            <a:fillRect/>
          </a:stretch>
        </p:blipFill>
        <p:spPr>
          <a:xfrm>
            <a:off x="542132" y="275015"/>
            <a:ext cx="4960937" cy="2735539"/>
          </a:xfrm>
          <a:prstGeom prst="rect">
            <a:avLst/>
          </a:prstGeom>
        </p:spPr>
      </p:pic>
      <p:pic>
        <p:nvPicPr>
          <p:cNvPr id="3" name="Picture 2">
            <a:extLst>
              <a:ext uri="{FF2B5EF4-FFF2-40B4-BE49-F238E27FC236}">
                <a16:creationId xmlns:a16="http://schemas.microsoft.com/office/drawing/2014/main" id="{7C0A09F1-5AEB-4063-9897-D722D5E45BF7}"/>
              </a:ext>
            </a:extLst>
          </p:cNvPr>
          <p:cNvPicPr>
            <a:picLocks noChangeAspect="1"/>
          </p:cNvPicPr>
          <p:nvPr/>
        </p:nvPicPr>
        <p:blipFill>
          <a:blip r:embed="rId4"/>
          <a:stretch>
            <a:fillRect/>
          </a:stretch>
        </p:blipFill>
        <p:spPr>
          <a:xfrm>
            <a:off x="4841875" y="3524577"/>
            <a:ext cx="3219450" cy="609600"/>
          </a:xfrm>
          <a:prstGeom prst="rect">
            <a:avLst/>
          </a:prstGeom>
        </p:spPr>
      </p:pic>
    </p:spTree>
    <p:extLst>
      <p:ext uri="{BB962C8B-B14F-4D97-AF65-F5344CB8AC3E}">
        <p14:creationId xmlns:p14="http://schemas.microsoft.com/office/powerpoint/2010/main" val="84193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8865"/>
            <a:ext cx="8229600" cy="772284"/>
          </a:xfrm>
        </p:spPr>
        <p:txBody>
          <a:bodyPr/>
          <a:lstStyle/>
          <a:p>
            <a:r>
              <a:rPr lang="en-US" dirty="0"/>
              <a:t>Celebrating You</a:t>
            </a:r>
          </a:p>
        </p:txBody>
      </p:sp>
      <p:pic>
        <p:nvPicPr>
          <p:cNvPr id="5" name="Content Placeholder 4">
            <a:extLst>
              <a:ext uri="{FF2B5EF4-FFF2-40B4-BE49-F238E27FC236}">
                <a16:creationId xmlns:a16="http://schemas.microsoft.com/office/drawing/2014/main" id="{AD8B0DA0-65D9-D045-BE2B-82811DC07E69}"/>
              </a:ext>
            </a:extLst>
          </p:cNvPr>
          <p:cNvPicPr>
            <a:picLocks noGrp="1" noChangeAspect="1"/>
          </p:cNvPicPr>
          <p:nvPr>
            <p:ph idx="1"/>
          </p:nvPr>
        </p:nvPicPr>
        <p:blipFill>
          <a:blip r:embed="rId3"/>
          <a:stretch>
            <a:fillRect/>
          </a:stretch>
        </p:blipFill>
        <p:spPr>
          <a:xfrm>
            <a:off x="-11537" y="1272209"/>
            <a:ext cx="9155537" cy="5389847"/>
          </a:xfrm>
        </p:spPr>
      </p:pic>
    </p:spTree>
    <p:extLst>
      <p:ext uri="{BB962C8B-B14F-4D97-AF65-F5344CB8AC3E}">
        <p14:creationId xmlns:p14="http://schemas.microsoft.com/office/powerpoint/2010/main" val="126778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2584E-B83C-45DD-B5ED-8A35D0A5E753}"/>
              </a:ext>
            </a:extLst>
          </p:cNvPr>
          <p:cNvSpPr>
            <a:spLocks noGrp="1"/>
          </p:cNvSpPr>
          <p:nvPr>
            <p:ph type="title"/>
          </p:nvPr>
        </p:nvSpPr>
        <p:spPr>
          <a:xfrm>
            <a:off x="840468" y="1122807"/>
            <a:ext cx="7465832" cy="4297680"/>
          </a:xfrm>
          <a:noFill/>
          <a:ln>
            <a:noFill/>
          </a:ln>
        </p:spPr>
        <p:txBody>
          <a:bodyPr vert="horz" lIns="91440" tIns="45720" rIns="91440" bIns="45720" rtlCol="0" anchor="ctr">
            <a:normAutofit/>
          </a:bodyPr>
          <a:lstStyle/>
          <a:p>
            <a:pPr defTabSz="914400">
              <a:lnSpc>
                <a:spcPct val="90000"/>
              </a:lnSpc>
            </a:pPr>
            <a:r>
              <a:rPr lang="en-US" b="1" i="1" dirty="0">
                <a:solidFill>
                  <a:srgbClr val="FFFFFF"/>
                </a:solidFill>
                <a:latin typeface="+mj-lt"/>
                <a:cs typeface="+mj-cs"/>
              </a:rPr>
              <a:t>Grassroots Stories </a:t>
            </a:r>
            <a:br>
              <a:rPr lang="en-US" b="1" i="1" dirty="0">
                <a:solidFill>
                  <a:srgbClr val="FFFFFF"/>
                </a:solidFill>
                <a:latin typeface="+mj-lt"/>
                <a:cs typeface="+mj-cs"/>
              </a:rPr>
            </a:br>
            <a:r>
              <a:rPr lang="en-US" b="1" i="1" dirty="0">
                <a:solidFill>
                  <a:srgbClr val="FFFFFF"/>
                </a:solidFill>
                <a:latin typeface="+mj-lt"/>
                <a:cs typeface="+mj-cs"/>
              </a:rPr>
              <a:t>from our Global Fund Work</a:t>
            </a:r>
            <a:br>
              <a:rPr lang="en-US" b="1" dirty="0">
                <a:solidFill>
                  <a:srgbClr val="FFFFFF"/>
                </a:solidFill>
                <a:latin typeface="+mj-lt"/>
                <a:cs typeface="+mj-cs"/>
              </a:rPr>
            </a:br>
            <a:br>
              <a:rPr lang="en-US" b="1" dirty="0">
                <a:solidFill>
                  <a:srgbClr val="FFFFFF"/>
                </a:solidFill>
                <a:latin typeface="+mj-lt"/>
                <a:cs typeface="+mj-cs"/>
              </a:rPr>
            </a:br>
            <a:br>
              <a:rPr lang="en-US" sz="2500" b="1" dirty="0">
                <a:solidFill>
                  <a:srgbClr val="FFFFFF"/>
                </a:solidFill>
                <a:latin typeface="+mj-lt"/>
                <a:cs typeface="+mj-cs"/>
              </a:rPr>
            </a:br>
            <a:r>
              <a:rPr lang="en-US" sz="2500" b="1" dirty="0">
                <a:solidFill>
                  <a:srgbClr val="FFFFFF"/>
                </a:solidFill>
                <a:latin typeface="+mj-lt"/>
                <a:cs typeface="+mj-cs"/>
              </a:rPr>
              <a:t> </a:t>
            </a:r>
            <a:br>
              <a:rPr lang="en-US" sz="2500" b="1" dirty="0">
                <a:solidFill>
                  <a:srgbClr val="FFFFFF"/>
                </a:solidFill>
                <a:latin typeface="+mj-lt"/>
                <a:cs typeface="+mj-cs"/>
              </a:rPr>
            </a:br>
            <a:endParaRPr lang="en-US" sz="2500" b="1" dirty="0">
              <a:solidFill>
                <a:srgbClr val="FFFFFF"/>
              </a:solidFill>
              <a:latin typeface="+mj-lt"/>
              <a:cs typeface="+mj-cs"/>
            </a:endParaRPr>
          </a:p>
        </p:txBody>
      </p:sp>
      <p:sp>
        <p:nvSpPr>
          <p:cNvPr id="4" name="Slide Number Placeholder 3">
            <a:extLst>
              <a:ext uri="{FF2B5EF4-FFF2-40B4-BE49-F238E27FC236}">
                <a16:creationId xmlns:a16="http://schemas.microsoft.com/office/drawing/2014/main" id="{B5185E2D-BE1F-45D3-BE06-EEB27F57BC41}"/>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CB84E56B-342A-4DC0-9920-D07A8AAB6938}" type="slidenum">
              <a:rPr lang="en-US" sz="1200">
                <a:latin typeface="+mn-lt"/>
                <a:cs typeface="+mn-cs"/>
              </a:rPr>
              <a:pPr algn="r">
                <a:spcAft>
                  <a:spcPts val="600"/>
                </a:spcAft>
              </a:pPr>
              <a:t>7</a:t>
            </a:fld>
            <a:endParaRPr lang="en-US" sz="1200">
              <a:latin typeface="+mn-lt"/>
              <a:cs typeface="+mn-cs"/>
            </a:endParaRPr>
          </a:p>
        </p:txBody>
      </p:sp>
    </p:spTree>
    <p:extLst>
      <p:ext uri="{BB962C8B-B14F-4D97-AF65-F5344CB8AC3E}">
        <p14:creationId xmlns:p14="http://schemas.microsoft.com/office/powerpoint/2010/main" val="371600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5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34277" y="2115697"/>
            <a:ext cx="3026186" cy="298095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275" kern="1200" dirty="0">
                <a:solidFill>
                  <a:srgbClr val="FFFFFF"/>
                </a:solidFill>
                <a:latin typeface="+mj-lt"/>
                <a:ea typeface="+mj-ea"/>
                <a:cs typeface="+mj-cs"/>
              </a:rPr>
              <a:t>S.Res.318 Cosponsors by State</a:t>
            </a:r>
          </a:p>
        </p:txBody>
      </p:sp>
      <p:pic>
        <p:nvPicPr>
          <p:cNvPr id="5" name="Content Placeholder 4">
            <a:extLst>
              <a:ext uri="{FF2B5EF4-FFF2-40B4-BE49-F238E27FC236}">
                <a16:creationId xmlns:a16="http://schemas.microsoft.com/office/drawing/2014/main" id="{0A5C1683-CDB6-9540-8B14-5588E6CECBE9}"/>
              </a:ext>
            </a:extLst>
          </p:cNvPr>
          <p:cNvPicPr>
            <a:picLocks noGrp="1" noChangeAspect="1"/>
          </p:cNvPicPr>
          <p:nvPr>
            <p:ph idx="1"/>
          </p:nvPr>
        </p:nvPicPr>
        <p:blipFill>
          <a:blip r:embed="rId2"/>
          <a:stretch>
            <a:fillRect/>
          </a:stretch>
        </p:blipFill>
        <p:spPr>
          <a:xfrm>
            <a:off x="3294186" y="428261"/>
            <a:ext cx="5624962" cy="6355828"/>
          </a:xfrm>
          <a:prstGeom prst="rect">
            <a:avLst/>
          </a:prstGeom>
        </p:spPr>
      </p:pic>
      <p:sp>
        <p:nvSpPr>
          <p:cNvPr id="6" name="Freeform 5">
            <a:extLst>
              <a:ext uri="{FF2B5EF4-FFF2-40B4-BE49-F238E27FC236}">
                <a16:creationId xmlns:a16="http://schemas.microsoft.com/office/drawing/2014/main" id="{9EFD8CE0-160C-D44A-91BE-703FCE11B89B}"/>
              </a:ext>
            </a:extLst>
          </p:cNvPr>
          <p:cNvSpPr/>
          <p:nvPr/>
        </p:nvSpPr>
        <p:spPr>
          <a:xfrm>
            <a:off x="3066843" y="5439513"/>
            <a:ext cx="5852305" cy="739127"/>
          </a:xfrm>
          <a:custGeom>
            <a:avLst/>
            <a:gdLst>
              <a:gd name="connsiteX0" fmla="*/ 5657433 w 5852305"/>
              <a:gd name="connsiteY0" fmla="*/ 32805 h 739127"/>
              <a:gd name="connsiteX1" fmla="*/ 2599439 w 5852305"/>
              <a:gd name="connsiteY1" fmla="*/ 32805 h 739127"/>
              <a:gd name="connsiteX2" fmla="*/ 1250324 w 5852305"/>
              <a:gd name="connsiteY2" fmla="*/ 17815 h 739127"/>
              <a:gd name="connsiteX3" fmla="*/ 740659 w 5852305"/>
              <a:gd name="connsiteY3" fmla="*/ 2825 h 739127"/>
              <a:gd name="connsiteX4" fmla="*/ 156042 w 5852305"/>
              <a:gd name="connsiteY4" fmla="*/ 32805 h 739127"/>
              <a:gd name="connsiteX5" fmla="*/ 111072 w 5852305"/>
              <a:gd name="connsiteY5" fmla="*/ 47795 h 739127"/>
              <a:gd name="connsiteX6" fmla="*/ 51111 w 5852305"/>
              <a:gd name="connsiteY6" fmla="*/ 137736 h 739127"/>
              <a:gd name="connsiteX7" fmla="*/ 21131 w 5852305"/>
              <a:gd name="connsiteY7" fmla="*/ 182707 h 739127"/>
              <a:gd name="connsiteX8" fmla="*/ 21131 w 5852305"/>
              <a:gd name="connsiteY8" fmla="*/ 437540 h 739127"/>
              <a:gd name="connsiteX9" fmla="*/ 141052 w 5852305"/>
              <a:gd name="connsiteY9" fmla="*/ 497500 h 739127"/>
              <a:gd name="connsiteX10" fmla="*/ 186023 w 5852305"/>
              <a:gd name="connsiteY10" fmla="*/ 527481 h 739127"/>
              <a:gd name="connsiteX11" fmla="*/ 275964 w 5852305"/>
              <a:gd name="connsiteY11" fmla="*/ 542471 h 739127"/>
              <a:gd name="connsiteX12" fmla="*/ 350915 w 5852305"/>
              <a:gd name="connsiteY12" fmla="*/ 557461 h 739127"/>
              <a:gd name="connsiteX13" fmla="*/ 440856 w 5852305"/>
              <a:gd name="connsiteY13" fmla="*/ 587441 h 739127"/>
              <a:gd name="connsiteX14" fmla="*/ 485826 w 5852305"/>
              <a:gd name="connsiteY14" fmla="*/ 602432 h 739127"/>
              <a:gd name="connsiteX15" fmla="*/ 725669 w 5852305"/>
              <a:gd name="connsiteY15" fmla="*/ 632412 h 739127"/>
              <a:gd name="connsiteX16" fmla="*/ 995492 w 5852305"/>
              <a:gd name="connsiteY16" fmla="*/ 662392 h 739127"/>
              <a:gd name="connsiteX17" fmla="*/ 2209695 w 5852305"/>
              <a:gd name="connsiteY17" fmla="*/ 677382 h 739127"/>
              <a:gd name="connsiteX18" fmla="*/ 2464528 w 5852305"/>
              <a:gd name="connsiteY18" fmla="*/ 647402 h 739127"/>
              <a:gd name="connsiteX19" fmla="*/ 2989183 w 5852305"/>
              <a:gd name="connsiteY19" fmla="*/ 632412 h 739127"/>
              <a:gd name="connsiteX20" fmla="*/ 3333957 w 5852305"/>
              <a:gd name="connsiteY20" fmla="*/ 617422 h 739127"/>
              <a:gd name="connsiteX21" fmla="*/ 3483859 w 5852305"/>
              <a:gd name="connsiteY21" fmla="*/ 602432 h 739127"/>
              <a:gd name="connsiteX22" fmla="*/ 4038495 w 5852305"/>
              <a:gd name="connsiteY22" fmla="*/ 587441 h 739127"/>
              <a:gd name="connsiteX23" fmla="*/ 4862954 w 5852305"/>
              <a:gd name="connsiteY23" fmla="*/ 617422 h 739127"/>
              <a:gd name="connsiteX24" fmla="*/ 5657433 w 5852305"/>
              <a:gd name="connsiteY24" fmla="*/ 602432 h 739127"/>
              <a:gd name="connsiteX25" fmla="*/ 5747374 w 5852305"/>
              <a:gd name="connsiteY25" fmla="*/ 557461 h 739127"/>
              <a:gd name="connsiteX26" fmla="*/ 5762364 w 5852305"/>
              <a:gd name="connsiteY26" fmla="*/ 512491 h 739127"/>
              <a:gd name="connsiteX27" fmla="*/ 5792344 w 5852305"/>
              <a:gd name="connsiteY27" fmla="*/ 482510 h 739127"/>
              <a:gd name="connsiteX28" fmla="*/ 5852305 w 5852305"/>
              <a:gd name="connsiteY28" fmla="*/ 272648 h 739127"/>
              <a:gd name="connsiteX29" fmla="*/ 5837315 w 5852305"/>
              <a:gd name="connsiteY29" fmla="*/ 167717 h 739127"/>
              <a:gd name="connsiteX30" fmla="*/ 5762364 w 5852305"/>
              <a:gd name="connsiteY30" fmla="*/ 107756 h 739127"/>
              <a:gd name="connsiteX31" fmla="*/ 5732383 w 5852305"/>
              <a:gd name="connsiteY31" fmla="*/ 77776 h 739127"/>
              <a:gd name="connsiteX32" fmla="*/ 5597472 w 5852305"/>
              <a:gd name="connsiteY32" fmla="*/ 47795 h 739127"/>
              <a:gd name="connsiteX33" fmla="*/ 5447570 w 5852305"/>
              <a:gd name="connsiteY33" fmla="*/ 2825 h 739127"/>
              <a:gd name="connsiteX34" fmla="*/ 5432580 w 5852305"/>
              <a:gd name="connsiteY34" fmla="*/ 92766 h 7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52305" h="739127">
                <a:moveTo>
                  <a:pt x="5657433" y="32805"/>
                </a:moveTo>
                <a:cubicBezTo>
                  <a:pt x="4657896" y="232710"/>
                  <a:pt x="3618746" y="39859"/>
                  <a:pt x="2599439" y="32805"/>
                </a:cubicBezTo>
                <a:lnTo>
                  <a:pt x="1250324" y="17815"/>
                </a:lnTo>
                <a:cubicBezTo>
                  <a:pt x="1080436" y="12818"/>
                  <a:pt x="910621" y="2825"/>
                  <a:pt x="740659" y="2825"/>
                </a:cubicBezTo>
                <a:cubicBezTo>
                  <a:pt x="590840" y="2825"/>
                  <a:pt x="339894" y="-13158"/>
                  <a:pt x="156042" y="32805"/>
                </a:cubicBezTo>
                <a:cubicBezTo>
                  <a:pt x="140713" y="36637"/>
                  <a:pt x="126062" y="42798"/>
                  <a:pt x="111072" y="47795"/>
                </a:cubicBezTo>
                <a:lnTo>
                  <a:pt x="51111" y="137736"/>
                </a:lnTo>
                <a:lnTo>
                  <a:pt x="21131" y="182707"/>
                </a:lnTo>
                <a:cubicBezTo>
                  <a:pt x="2490" y="275913"/>
                  <a:pt x="-15219" y="328490"/>
                  <a:pt x="21131" y="437540"/>
                </a:cubicBezTo>
                <a:cubicBezTo>
                  <a:pt x="35029" y="479235"/>
                  <a:pt x="108429" y="489344"/>
                  <a:pt x="141052" y="497500"/>
                </a:cubicBezTo>
                <a:cubicBezTo>
                  <a:pt x="156042" y="507494"/>
                  <a:pt x="168931" y="521784"/>
                  <a:pt x="186023" y="527481"/>
                </a:cubicBezTo>
                <a:cubicBezTo>
                  <a:pt x="214857" y="537092"/>
                  <a:pt x="246060" y="537034"/>
                  <a:pt x="275964" y="542471"/>
                </a:cubicBezTo>
                <a:cubicBezTo>
                  <a:pt x="301031" y="547029"/>
                  <a:pt x="326334" y="550757"/>
                  <a:pt x="350915" y="557461"/>
                </a:cubicBezTo>
                <a:cubicBezTo>
                  <a:pt x="381404" y="565776"/>
                  <a:pt x="410876" y="577447"/>
                  <a:pt x="440856" y="587441"/>
                </a:cubicBezTo>
                <a:cubicBezTo>
                  <a:pt x="455846" y="592438"/>
                  <a:pt x="470147" y="600472"/>
                  <a:pt x="485826" y="602432"/>
                </a:cubicBezTo>
                <a:cubicBezTo>
                  <a:pt x="565774" y="612425"/>
                  <a:pt x="645377" y="625721"/>
                  <a:pt x="725669" y="632412"/>
                </a:cubicBezTo>
                <a:cubicBezTo>
                  <a:pt x="935840" y="649926"/>
                  <a:pt x="846201" y="637510"/>
                  <a:pt x="995492" y="662392"/>
                </a:cubicBezTo>
                <a:cubicBezTo>
                  <a:pt x="1438128" y="809941"/>
                  <a:pt x="1087738" y="704096"/>
                  <a:pt x="2209695" y="677382"/>
                </a:cubicBezTo>
                <a:cubicBezTo>
                  <a:pt x="2351888" y="673996"/>
                  <a:pt x="2328872" y="653711"/>
                  <a:pt x="2464528" y="647402"/>
                </a:cubicBezTo>
                <a:cubicBezTo>
                  <a:pt x="2639295" y="639273"/>
                  <a:pt x="2814331" y="638441"/>
                  <a:pt x="2989183" y="632412"/>
                </a:cubicBezTo>
                <a:lnTo>
                  <a:pt x="3333957" y="617422"/>
                </a:lnTo>
                <a:cubicBezTo>
                  <a:pt x="3383924" y="612425"/>
                  <a:pt x="3433688" y="604567"/>
                  <a:pt x="3483859" y="602432"/>
                </a:cubicBezTo>
                <a:cubicBezTo>
                  <a:pt x="3668638" y="594569"/>
                  <a:pt x="3853549" y="587441"/>
                  <a:pt x="4038495" y="587441"/>
                </a:cubicBezTo>
                <a:cubicBezTo>
                  <a:pt x="4338182" y="587441"/>
                  <a:pt x="4575416" y="602289"/>
                  <a:pt x="4862954" y="617422"/>
                </a:cubicBezTo>
                <a:lnTo>
                  <a:pt x="5657433" y="602432"/>
                </a:lnTo>
                <a:cubicBezTo>
                  <a:pt x="5714694" y="600423"/>
                  <a:pt x="5714083" y="590751"/>
                  <a:pt x="5747374" y="557461"/>
                </a:cubicBezTo>
                <a:cubicBezTo>
                  <a:pt x="5752371" y="542471"/>
                  <a:pt x="5754235" y="526040"/>
                  <a:pt x="5762364" y="512491"/>
                </a:cubicBezTo>
                <a:cubicBezTo>
                  <a:pt x="5769635" y="500372"/>
                  <a:pt x="5786024" y="495151"/>
                  <a:pt x="5792344" y="482510"/>
                </a:cubicBezTo>
                <a:cubicBezTo>
                  <a:pt x="5813847" y="439502"/>
                  <a:pt x="5842700" y="311067"/>
                  <a:pt x="5852305" y="272648"/>
                </a:cubicBezTo>
                <a:cubicBezTo>
                  <a:pt x="5847308" y="237671"/>
                  <a:pt x="5848488" y="201236"/>
                  <a:pt x="5837315" y="167717"/>
                </a:cubicBezTo>
                <a:cubicBezTo>
                  <a:pt x="5830734" y="147975"/>
                  <a:pt x="5773026" y="116286"/>
                  <a:pt x="5762364" y="107756"/>
                </a:cubicBezTo>
                <a:cubicBezTo>
                  <a:pt x="5751328" y="98927"/>
                  <a:pt x="5744502" y="85047"/>
                  <a:pt x="5732383" y="77776"/>
                </a:cubicBezTo>
                <a:cubicBezTo>
                  <a:pt x="5703997" y="60745"/>
                  <a:pt x="5615634" y="50822"/>
                  <a:pt x="5597472" y="47795"/>
                </a:cubicBezTo>
                <a:cubicBezTo>
                  <a:pt x="5557729" y="27924"/>
                  <a:pt x="5495078" y="-10748"/>
                  <a:pt x="5447570" y="2825"/>
                </a:cubicBezTo>
                <a:cubicBezTo>
                  <a:pt x="5427840" y="8462"/>
                  <a:pt x="5432580" y="82801"/>
                  <a:pt x="5432580" y="92766"/>
                </a:cubicBez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B0B9290-97F1-254B-AE5D-9FE0B5FF133B}"/>
              </a:ext>
            </a:extLst>
          </p:cNvPr>
          <p:cNvSpPr/>
          <p:nvPr/>
        </p:nvSpPr>
        <p:spPr>
          <a:xfrm>
            <a:off x="3099321" y="1198680"/>
            <a:ext cx="5852305" cy="739127"/>
          </a:xfrm>
          <a:custGeom>
            <a:avLst/>
            <a:gdLst>
              <a:gd name="connsiteX0" fmla="*/ 5657433 w 5852305"/>
              <a:gd name="connsiteY0" fmla="*/ 32805 h 739127"/>
              <a:gd name="connsiteX1" fmla="*/ 2599439 w 5852305"/>
              <a:gd name="connsiteY1" fmla="*/ 32805 h 739127"/>
              <a:gd name="connsiteX2" fmla="*/ 1250324 w 5852305"/>
              <a:gd name="connsiteY2" fmla="*/ 17815 h 739127"/>
              <a:gd name="connsiteX3" fmla="*/ 740659 w 5852305"/>
              <a:gd name="connsiteY3" fmla="*/ 2825 h 739127"/>
              <a:gd name="connsiteX4" fmla="*/ 156042 w 5852305"/>
              <a:gd name="connsiteY4" fmla="*/ 32805 h 739127"/>
              <a:gd name="connsiteX5" fmla="*/ 111072 w 5852305"/>
              <a:gd name="connsiteY5" fmla="*/ 47795 h 739127"/>
              <a:gd name="connsiteX6" fmla="*/ 51111 w 5852305"/>
              <a:gd name="connsiteY6" fmla="*/ 137736 h 739127"/>
              <a:gd name="connsiteX7" fmla="*/ 21131 w 5852305"/>
              <a:gd name="connsiteY7" fmla="*/ 182707 h 739127"/>
              <a:gd name="connsiteX8" fmla="*/ 21131 w 5852305"/>
              <a:gd name="connsiteY8" fmla="*/ 437540 h 739127"/>
              <a:gd name="connsiteX9" fmla="*/ 141052 w 5852305"/>
              <a:gd name="connsiteY9" fmla="*/ 497500 h 739127"/>
              <a:gd name="connsiteX10" fmla="*/ 186023 w 5852305"/>
              <a:gd name="connsiteY10" fmla="*/ 527481 h 739127"/>
              <a:gd name="connsiteX11" fmla="*/ 275964 w 5852305"/>
              <a:gd name="connsiteY11" fmla="*/ 542471 h 739127"/>
              <a:gd name="connsiteX12" fmla="*/ 350915 w 5852305"/>
              <a:gd name="connsiteY12" fmla="*/ 557461 h 739127"/>
              <a:gd name="connsiteX13" fmla="*/ 440856 w 5852305"/>
              <a:gd name="connsiteY13" fmla="*/ 587441 h 739127"/>
              <a:gd name="connsiteX14" fmla="*/ 485826 w 5852305"/>
              <a:gd name="connsiteY14" fmla="*/ 602432 h 739127"/>
              <a:gd name="connsiteX15" fmla="*/ 725669 w 5852305"/>
              <a:gd name="connsiteY15" fmla="*/ 632412 h 739127"/>
              <a:gd name="connsiteX16" fmla="*/ 995492 w 5852305"/>
              <a:gd name="connsiteY16" fmla="*/ 662392 h 739127"/>
              <a:gd name="connsiteX17" fmla="*/ 2209695 w 5852305"/>
              <a:gd name="connsiteY17" fmla="*/ 677382 h 739127"/>
              <a:gd name="connsiteX18" fmla="*/ 2464528 w 5852305"/>
              <a:gd name="connsiteY18" fmla="*/ 647402 h 739127"/>
              <a:gd name="connsiteX19" fmla="*/ 2989183 w 5852305"/>
              <a:gd name="connsiteY19" fmla="*/ 632412 h 739127"/>
              <a:gd name="connsiteX20" fmla="*/ 3333957 w 5852305"/>
              <a:gd name="connsiteY20" fmla="*/ 617422 h 739127"/>
              <a:gd name="connsiteX21" fmla="*/ 3483859 w 5852305"/>
              <a:gd name="connsiteY21" fmla="*/ 602432 h 739127"/>
              <a:gd name="connsiteX22" fmla="*/ 4038495 w 5852305"/>
              <a:gd name="connsiteY22" fmla="*/ 587441 h 739127"/>
              <a:gd name="connsiteX23" fmla="*/ 4862954 w 5852305"/>
              <a:gd name="connsiteY23" fmla="*/ 617422 h 739127"/>
              <a:gd name="connsiteX24" fmla="*/ 5657433 w 5852305"/>
              <a:gd name="connsiteY24" fmla="*/ 602432 h 739127"/>
              <a:gd name="connsiteX25" fmla="*/ 5747374 w 5852305"/>
              <a:gd name="connsiteY25" fmla="*/ 557461 h 739127"/>
              <a:gd name="connsiteX26" fmla="*/ 5762364 w 5852305"/>
              <a:gd name="connsiteY26" fmla="*/ 512491 h 739127"/>
              <a:gd name="connsiteX27" fmla="*/ 5792344 w 5852305"/>
              <a:gd name="connsiteY27" fmla="*/ 482510 h 739127"/>
              <a:gd name="connsiteX28" fmla="*/ 5852305 w 5852305"/>
              <a:gd name="connsiteY28" fmla="*/ 272648 h 739127"/>
              <a:gd name="connsiteX29" fmla="*/ 5837315 w 5852305"/>
              <a:gd name="connsiteY29" fmla="*/ 167717 h 739127"/>
              <a:gd name="connsiteX30" fmla="*/ 5762364 w 5852305"/>
              <a:gd name="connsiteY30" fmla="*/ 107756 h 739127"/>
              <a:gd name="connsiteX31" fmla="*/ 5732383 w 5852305"/>
              <a:gd name="connsiteY31" fmla="*/ 77776 h 739127"/>
              <a:gd name="connsiteX32" fmla="*/ 5597472 w 5852305"/>
              <a:gd name="connsiteY32" fmla="*/ 47795 h 739127"/>
              <a:gd name="connsiteX33" fmla="*/ 5447570 w 5852305"/>
              <a:gd name="connsiteY33" fmla="*/ 2825 h 739127"/>
              <a:gd name="connsiteX34" fmla="*/ 5432580 w 5852305"/>
              <a:gd name="connsiteY34" fmla="*/ 92766 h 7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52305" h="739127">
                <a:moveTo>
                  <a:pt x="5657433" y="32805"/>
                </a:moveTo>
                <a:cubicBezTo>
                  <a:pt x="4657896" y="232710"/>
                  <a:pt x="3618746" y="39859"/>
                  <a:pt x="2599439" y="32805"/>
                </a:cubicBezTo>
                <a:lnTo>
                  <a:pt x="1250324" y="17815"/>
                </a:lnTo>
                <a:cubicBezTo>
                  <a:pt x="1080436" y="12818"/>
                  <a:pt x="910621" y="2825"/>
                  <a:pt x="740659" y="2825"/>
                </a:cubicBezTo>
                <a:cubicBezTo>
                  <a:pt x="590840" y="2825"/>
                  <a:pt x="339894" y="-13158"/>
                  <a:pt x="156042" y="32805"/>
                </a:cubicBezTo>
                <a:cubicBezTo>
                  <a:pt x="140713" y="36637"/>
                  <a:pt x="126062" y="42798"/>
                  <a:pt x="111072" y="47795"/>
                </a:cubicBezTo>
                <a:lnTo>
                  <a:pt x="51111" y="137736"/>
                </a:lnTo>
                <a:lnTo>
                  <a:pt x="21131" y="182707"/>
                </a:lnTo>
                <a:cubicBezTo>
                  <a:pt x="2490" y="275913"/>
                  <a:pt x="-15219" y="328490"/>
                  <a:pt x="21131" y="437540"/>
                </a:cubicBezTo>
                <a:cubicBezTo>
                  <a:pt x="35029" y="479235"/>
                  <a:pt x="108429" y="489344"/>
                  <a:pt x="141052" y="497500"/>
                </a:cubicBezTo>
                <a:cubicBezTo>
                  <a:pt x="156042" y="507494"/>
                  <a:pt x="168931" y="521784"/>
                  <a:pt x="186023" y="527481"/>
                </a:cubicBezTo>
                <a:cubicBezTo>
                  <a:pt x="214857" y="537092"/>
                  <a:pt x="246060" y="537034"/>
                  <a:pt x="275964" y="542471"/>
                </a:cubicBezTo>
                <a:cubicBezTo>
                  <a:pt x="301031" y="547029"/>
                  <a:pt x="326334" y="550757"/>
                  <a:pt x="350915" y="557461"/>
                </a:cubicBezTo>
                <a:cubicBezTo>
                  <a:pt x="381404" y="565776"/>
                  <a:pt x="410876" y="577447"/>
                  <a:pt x="440856" y="587441"/>
                </a:cubicBezTo>
                <a:cubicBezTo>
                  <a:pt x="455846" y="592438"/>
                  <a:pt x="470147" y="600472"/>
                  <a:pt x="485826" y="602432"/>
                </a:cubicBezTo>
                <a:cubicBezTo>
                  <a:pt x="565774" y="612425"/>
                  <a:pt x="645377" y="625721"/>
                  <a:pt x="725669" y="632412"/>
                </a:cubicBezTo>
                <a:cubicBezTo>
                  <a:pt x="935840" y="649926"/>
                  <a:pt x="846201" y="637510"/>
                  <a:pt x="995492" y="662392"/>
                </a:cubicBezTo>
                <a:cubicBezTo>
                  <a:pt x="1438128" y="809941"/>
                  <a:pt x="1087738" y="704096"/>
                  <a:pt x="2209695" y="677382"/>
                </a:cubicBezTo>
                <a:cubicBezTo>
                  <a:pt x="2351888" y="673996"/>
                  <a:pt x="2328872" y="653711"/>
                  <a:pt x="2464528" y="647402"/>
                </a:cubicBezTo>
                <a:cubicBezTo>
                  <a:pt x="2639295" y="639273"/>
                  <a:pt x="2814331" y="638441"/>
                  <a:pt x="2989183" y="632412"/>
                </a:cubicBezTo>
                <a:lnTo>
                  <a:pt x="3333957" y="617422"/>
                </a:lnTo>
                <a:cubicBezTo>
                  <a:pt x="3383924" y="612425"/>
                  <a:pt x="3433688" y="604567"/>
                  <a:pt x="3483859" y="602432"/>
                </a:cubicBezTo>
                <a:cubicBezTo>
                  <a:pt x="3668638" y="594569"/>
                  <a:pt x="3853549" y="587441"/>
                  <a:pt x="4038495" y="587441"/>
                </a:cubicBezTo>
                <a:cubicBezTo>
                  <a:pt x="4338182" y="587441"/>
                  <a:pt x="4575416" y="602289"/>
                  <a:pt x="4862954" y="617422"/>
                </a:cubicBezTo>
                <a:lnTo>
                  <a:pt x="5657433" y="602432"/>
                </a:lnTo>
                <a:cubicBezTo>
                  <a:pt x="5714694" y="600423"/>
                  <a:pt x="5714083" y="590751"/>
                  <a:pt x="5747374" y="557461"/>
                </a:cubicBezTo>
                <a:cubicBezTo>
                  <a:pt x="5752371" y="542471"/>
                  <a:pt x="5754235" y="526040"/>
                  <a:pt x="5762364" y="512491"/>
                </a:cubicBezTo>
                <a:cubicBezTo>
                  <a:pt x="5769635" y="500372"/>
                  <a:pt x="5786024" y="495151"/>
                  <a:pt x="5792344" y="482510"/>
                </a:cubicBezTo>
                <a:cubicBezTo>
                  <a:pt x="5813847" y="439502"/>
                  <a:pt x="5842700" y="311067"/>
                  <a:pt x="5852305" y="272648"/>
                </a:cubicBezTo>
                <a:cubicBezTo>
                  <a:pt x="5847308" y="237671"/>
                  <a:pt x="5848488" y="201236"/>
                  <a:pt x="5837315" y="167717"/>
                </a:cubicBezTo>
                <a:cubicBezTo>
                  <a:pt x="5830734" y="147975"/>
                  <a:pt x="5773026" y="116286"/>
                  <a:pt x="5762364" y="107756"/>
                </a:cubicBezTo>
                <a:cubicBezTo>
                  <a:pt x="5751328" y="98927"/>
                  <a:pt x="5744502" y="85047"/>
                  <a:pt x="5732383" y="77776"/>
                </a:cubicBezTo>
                <a:cubicBezTo>
                  <a:pt x="5703997" y="60745"/>
                  <a:pt x="5615634" y="50822"/>
                  <a:pt x="5597472" y="47795"/>
                </a:cubicBezTo>
                <a:cubicBezTo>
                  <a:pt x="5557729" y="27924"/>
                  <a:pt x="5495078" y="-10748"/>
                  <a:pt x="5447570" y="2825"/>
                </a:cubicBezTo>
                <a:cubicBezTo>
                  <a:pt x="5427840" y="8462"/>
                  <a:pt x="5432580" y="82801"/>
                  <a:pt x="5432580" y="92766"/>
                </a:cubicBez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72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8" y="359443"/>
            <a:ext cx="2738601" cy="1676603"/>
          </a:xfrm>
        </p:spPr>
        <p:txBody>
          <a:bodyPr>
            <a:normAutofit fontScale="90000"/>
          </a:bodyPr>
          <a:lstStyle/>
          <a:p>
            <a:r>
              <a:rPr lang="en-US" dirty="0"/>
              <a:t>How Things Get Done</a:t>
            </a:r>
          </a:p>
        </p:txBody>
      </p:sp>
      <p:sp>
        <p:nvSpPr>
          <p:cNvPr id="10" name="Content Placeholder 9">
            <a:extLst>
              <a:ext uri="{FF2B5EF4-FFF2-40B4-BE49-F238E27FC236}">
                <a16:creationId xmlns:a16="http://schemas.microsoft.com/office/drawing/2014/main" id="{4EF2C5F6-0335-488E-9A0B-890D95825994}"/>
              </a:ext>
            </a:extLst>
          </p:cNvPr>
          <p:cNvSpPr>
            <a:spLocks noGrp="1"/>
          </p:cNvSpPr>
          <p:nvPr>
            <p:ph idx="1"/>
          </p:nvPr>
        </p:nvSpPr>
        <p:spPr>
          <a:xfrm>
            <a:off x="137326" y="2788171"/>
            <a:ext cx="3087973" cy="3612628"/>
          </a:xfrm>
        </p:spPr>
        <p:txBody>
          <a:bodyPr>
            <a:noAutofit/>
          </a:bodyPr>
          <a:lstStyle/>
          <a:p>
            <a:r>
              <a:rPr lang="en-US" sz="2800" dirty="0"/>
              <a:t>Great IC Moment with Margaret Smith</a:t>
            </a:r>
          </a:p>
          <a:p>
            <a:r>
              <a:rPr lang="en-US" sz="2800" dirty="0"/>
              <a:t>Great Follow Up by Yvette Medina and Grace Liu</a:t>
            </a:r>
          </a:p>
        </p:txBody>
      </p:sp>
      <p:pic>
        <p:nvPicPr>
          <p:cNvPr id="8" name="Content Placeholder 4">
            <a:extLst>
              <a:ext uri="{FF2B5EF4-FFF2-40B4-BE49-F238E27FC236}">
                <a16:creationId xmlns:a16="http://schemas.microsoft.com/office/drawing/2014/main" id="{26488625-A747-4D43-BF4A-FB0F23296EC5}"/>
              </a:ext>
            </a:extLst>
          </p:cNvPr>
          <p:cNvPicPr>
            <a:picLocks noChangeAspect="1"/>
          </p:cNvPicPr>
          <p:nvPr/>
        </p:nvPicPr>
        <p:blipFill rotWithShape="1">
          <a:blip r:embed="rId3"/>
          <a:srcRect r="9199" b="-2"/>
          <a:stretch/>
        </p:blipFill>
        <p:spPr>
          <a:xfrm rot="5400000">
            <a:off x="2882646" y="596646"/>
            <a:ext cx="6858000" cy="5664708"/>
          </a:xfrm>
          <a:prstGeom prst="rect">
            <a:avLst/>
          </a:prstGeom>
          <a:effectLst/>
        </p:spPr>
      </p:pic>
    </p:spTree>
    <p:extLst>
      <p:ext uri="{BB962C8B-B14F-4D97-AF65-F5344CB8AC3E}">
        <p14:creationId xmlns:p14="http://schemas.microsoft.com/office/powerpoint/2010/main" val="211839332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UserInfo>
        <DisplayName>Lisa Marchal</DisplayName>
        <AccountId>85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2" ma:contentTypeDescription="Create a new document." ma:contentTypeScope="" ma:versionID="49d1b66e0ae59d5925ce5caa2077d8bb">
  <xsd:schema xmlns:xsd="http://www.w3.org/2001/XMLSchema" xmlns:xs="http://www.w3.org/2001/XMLSchema" xmlns:p="http://schemas.microsoft.com/office/2006/metadata/properties" xmlns:ns2="876372d7-2542-4065-ad3b-22612840f7b4" targetNamespace="http://schemas.microsoft.com/office/2006/metadata/properties" ma:root="true" ma:fieldsID="543b86bee8c888cfe64041e990e53d99" ns2:_="">
    <xsd:import namespace="876372d7-2542-4065-ad3b-22612840f7b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1B832-EE5A-4032-AEB4-4AE550B845BF}">
  <ds:schemaRef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876372d7-2542-4065-ad3b-22612840f7b4"/>
  </ds:schemaRefs>
</ds:datastoreItem>
</file>

<file path=customXml/itemProps2.xml><?xml version="1.0" encoding="utf-8"?>
<ds:datastoreItem xmlns:ds="http://schemas.openxmlformats.org/officeDocument/2006/customXml" ds:itemID="{0D656E43-1D40-435B-A8B6-DA4D8F7E1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5BB800-5A70-4E4E-9E28-3648C7510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4192</TotalTime>
  <Words>664</Words>
  <Application>Microsoft Macintosh PowerPoint</Application>
  <PresentationFormat>On-screen Show (4:3)</PresentationFormat>
  <Paragraphs>145</Paragraphs>
  <Slides>21</Slides>
  <Notes>18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MS PGothic</vt:lpstr>
      <vt:lpstr>MS PGothic</vt:lpstr>
      <vt:lpstr>Arial</vt:lpstr>
      <vt:lpstr>Calibri</vt:lpstr>
      <vt:lpstr>Courier New</vt:lpstr>
      <vt:lpstr>Helvetica</vt:lpstr>
      <vt:lpstr>Times New Roman</vt:lpstr>
      <vt:lpstr>Wingdings</vt:lpstr>
      <vt:lpstr>Office Theme</vt:lpstr>
      <vt:lpstr>2_Custom Design</vt:lpstr>
      <vt:lpstr>1_CLASPStyleSet</vt:lpstr>
      <vt:lpstr>2_Office Theme</vt:lpstr>
      <vt:lpstr>Custom Design</vt:lpstr>
      <vt:lpstr>PowerPoint Presentation</vt:lpstr>
      <vt:lpstr>PowerPoint Presentation</vt:lpstr>
      <vt:lpstr>Today’s Guest</vt:lpstr>
      <vt:lpstr>PowerPoint Presentation</vt:lpstr>
      <vt:lpstr>PowerPoint Presentation</vt:lpstr>
      <vt:lpstr>Celebrating You</vt:lpstr>
      <vt:lpstr>Grassroots Stories  from our Global Fund Work     </vt:lpstr>
      <vt:lpstr>S.Res.318 Cosponsors by State</vt:lpstr>
      <vt:lpstr>How Things Get Done</vt:lpstr>
      <vt:lpstr>Celebrating You</vt:lpstr>
      <vt:lpstr>Open Phones</vt:lpstr>
      <vt:lpstr>Organizing vs. Mobilizing</vt:lpstr>
      <vt:lpstr>PowerPoint Presentation</vt:lpstr>
      <vt:lpstr>What’s Next</vt:lpstr>
      <vt:lpstr>Resources</vt:lpstr>
      <vt:lpstr>Mark Your Calendars! See the Weekly Update for details.</vt:lpstr>
      <vt:lpstr>PowerPoint Presentation</vt:lpstr>
      <vt:lpstr>Your Reporting Matters</vt:lpstr>
      <vt:lpstr>PowerPoint Presentation</vt:lpstr>
      <vt:lpstr>PowerPoint Presentation</vt:lpstr>
      <vt:lpstr>Celebrating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Marchal</dc:creator>
  <cp:lastModifiedBy>Ken Patterson</cp:lastModifiedBy>
  <cp:revision>26</cp:revision>
  <dcterms:created xsi:type="dcterms:W3CDTF">2019-10-03T22:19:42Z</dcterms:created>
  <dcterms:modified xsi:type="dcterms:W3CDTF">2019-10-11T18:18:49Z</dcterms:modified>
</cp:coreProperties>
</file>