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2" r:id="rId5"/>
    <p:sldMasterId id="2147483964" r:id="rId6"/>
  </p:sldMasterIdLst>
  <p:notesMasterIdLst>
    <p:notesMasterId r:id="rId41"/>
  </p:notesMasterIdLst>
  <p:sldIdLst>
    <p:sldId id="256" r:id="rId7"/>
    <p:sldId id="257" r:id="rId8"/>
    <p:sldId id="258" r:id="rId9"/>
    <p:sldId id="4535" r:id="rId10"/>
    <p:sldId id="303" r:id="rId11"/>
    <p:sldId id="4548" r:id="rId12"/>
    <p:sldId id="4549" r:id="rId13"/>
    <p:sldId id="4550" r:id="rId14"/>
    <p:sldId id="4551" r:id="rId15"/>
    <p:sldId id="4552" r:id="rId16"/>
    <p:sldId id="4547" r:id="rId17"/>
    <p:sldId id="4398" r:id="rId18"/>
    <p:sldId id="4457" r:id="rId19"/>
    <p:sldId id="4446" r:id="rId20"/>
    <p:sldId id="278" r:id="rId21"/>
    <p:sldId id="4537" r:id="rId22"/>
    <p:sldId id="4533" r:id="rId23"/>
    <p:sldId id="4526" r:id="rId24"/>
    <p:sldId id="4529" r:id="rId25"/>
    <p:sldId id="4538" r:id="rId26"/>
    <p:sldId id="4539" r:id="rId27"/>
    <p:sldId id="4543" r:id="rId28"/>
    <p:sldId id="4544" r:id="rId29"/>
    <p:sldId id="4540" r:id="rId30"/>
    <p:sldId id="4546" r:id="rId31"/>
    <p:sldId id="4545" r:id="rId32"/>
    <p:sldId id="4541" r:id="rId33"/>
    <p:sldId id="4542" r:id="rId34"/>
    <p:sldId id="4554" r:id="rId35"/>
    <p:sldId id="270" r:id="rId36"/>
    <p:sldId id="310" r:id="rId37"/>
    <p:sldId id="271" r:id="rId38"/>
    <p:sldId id="4553" r:id="rId39"/>
    <p:sldId id="273"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RppANV+w5T5655ZidcN9QgRo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35DF5-86D2-49A2-97BD-FF30D51F2B0D}" v="87" dt="2023-10-11T21:18:42.464"/>
    <p1510:client id="{90D3D66C-2932-9984-34B1-B6CD36A369C9}" v="2" dt="2023-10-11T21:18:51.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5/10/relationships/revisionInfo" Target="revisionInfo.xml"/><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sults.org/wp-content/uploads/RESULTS-Global-Poverty-Media-Packet-current-202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sults.salsalabs.org/globalalliesprogra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pca.givepulse.com/group/860706-the-npca-continuation-of-service-progra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4388b835e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14388b835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 – </a:t>
            </a:r>
            <a:endParaRPr dirty="0"/>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2184589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a:t>
            </a:r>
            <a:endParaRPr/>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3240109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we want to preview this at the end of the call??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69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Ken</a:t>
            </a:r>
            <a:endParaRPr dirty="0"/>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165183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5796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05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921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4096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Published Media – Link to all media: </a:t>
            </a:r>
            <a:r>
              <a:rPr lang="en-US" sz="1800" u="sng" dirty="0">
                <a:solidFill>
                  <a:srgbClr val="0000FF"/>
                </a:solidFill>
                <a:effectLst/>
                <a:latin typeface="Arial" panose="020B0604020202020204" pitchFamily="34" charset="0"/>
                <a:ea typeface="Arial" panose="020B0604020202020204" pitchFamily="34" charset="0"/>
                <a:hlinkClick r:id="rId3"/>
              </a:rPr>
              <a:t>https://results.org/wp-content/uploads/RESULTS-Global-Poverty-Media-Packet-current-2023.pdf</a:t>
            </a:r>
            <a:r>
              <a:rPr lang="en-US" sz="1800" dirty="0">
                <a:effectLst/>
                <a:latin typeface="Arial" panose="020B0604020202020204" pitchFamily="34" charset="0"/>
                <a:ea typeface="Arial" panose="020B0604020202020204" pitchFamily="34" charset="0"/>
              </a:rPr>
              <a:t>  </a:t>
            </a:r>
            <a:r>
              <a:rPr lang="en-US" dirty="0"/>
              <a:t> </a:t>
            </a:r>
          </a:p>
          <a:p>
            <a:r>
              <a:rPr lang="en-US" dirty="0" err="1"/>
              <a:t>Bukekile</a:t>
            </a:r>
            <a:r>
              <a:rPr lang="en-US" dirty="0"/>
              <a:t> Dube, McKinney TX - https://www.dallasnews.com/opinion/letters-to-the-editor/2023/10/07/letters-to-the-editor-school-vouchers-national-service-immigrants-rangers-chiefs/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17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 – here are some ideas of hooks, any more?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393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dc84acdb8d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dc84acdb8d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1dc84acdb8d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 – here are some ideas of hooks, any more?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893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 – here are some ideas of hooks, any more?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1743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a:t>
            </a:r>
          </a:p>
          <a:p>
            <a:r>
              <a:rPr lang="en-US" dirty="0"/>
              <a:t>Action Alert (direct link) - https://results.org/volunteers/action-center/action-alerts?vvsrc=%2fcampaigns%2f63557%2frespond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09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7379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8707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388b835e1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 Up - </a:t>
            </a:r>
            <a:r>
              <a:rPr lang="en-US" sz="1100" u="sng">
                <a:solidFill>
                  <a:schemeClr val="hlink"/>
                </a:solidFill>
                <a:highlight>
                  <a:srgbClr val="FFFFFF"/>
                </a:highlight>
                <a:latin typeface="Arial"/>
                <a:ea typeface="Arial"/>
                <a:cs typeface="Arial"/>
                <a:sym typeface="Arial"/>
                <a:hlinkClick r:id="rId3"/>
              </a:rPr>
              <a:t>https://results.salsalabs.org/globalalliesprogram</a:t>
            </a:r>
            <a:r>
              <a:rPr lang="en-US" sz="1100">
                <a:solidFill>
                  <a:srgbClr val="222222"/>
                </a:solidFill>
                <a:highlight>
                  <a:srgbClr val="FFFFFF"/>
                </a:highlight>
                <a:latin typeface="Arial"/>
                <a:ea typeface="Arial"/>
                <a:cs typeface="Arial"/>
                <a:sym typeface="Arial"/>
              </a:rPr>
              <a:t> </a:t>
            </a:r>
            <a:endParaRPr sz="1100">
              <a:solidFill>
                <a:srgbClr val="22222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a:t> </a:t>
            </a:r>
            <a:endParaRPr/>
          </a:p>
        </p:txBody>
      </p:sp>
      <p:sp>
        <p:nvSpPr>
          <p:cNvPr id="357" name="Google Shape;357;g14388b835e1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388b835e1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err="1">
                <a:solidFill>
                  <a:srgbClr val="000000"/>
                </a:solidFill>
                <a:effectLst/>
                <a:latin typeface="Arial" panose="020B0604020202020204" pitchFamily="34" charset="0"/>
                <a:ea typeface="Arial" panose="020B0604020202020204" pitchFamily="34" charset="0"/>
              </a:rPr>
              <a:t>GivePulse</a:t>
            </a:r>
            <a:r>
              <a:rPr lang="en-US" sz="1800">
                <a:solidFill>
                  <a:srgbClr val="000000"/>
                </a:solidFill>
                <a:effectLst/>
                <a:latin typeface="Arial" panose="020B0604020202020204" pitchFamily="34" charset="0"/>
                <a:ea typeface="Arial" panose="020B0604020202020204" pitchFamily="34" charset="0"/>
              </a:rPr>
              <a:t>, opportunity to learn about additional volunteer opportunities with Peace Corps Affiliate groups, including ours! Sign up and research opportunities here:  </a:t>
            </a:r>
            <a:r>
              <a:rPr lang="en-US" sz="1800" u="sng">
                <a:solidFill>
                  <a:srgbClr val="000000"/>
                </a:solidFill>
                <a:effectLst/>
                <a:latin typeface="Arial" panose="020B0604020202020204" pitchFamily="34" charset="0"/>
                <a:ea typeface="Arial" panose="020B0604020202020204" pitchFamily="34" charset="0"/>
                <a:hlinkClick r:id="rId3"/>
              </a:rPr>
              <a:t>https://npca.givepulse.com/group/860706-the-npca-continuation-of-service-program</a:t>
            </a:r>
            <a:r>
              <a:rPr lang="en-US" sz="1800">
                <a:solidFill>
                  <a:srgbClr val="000000"/>
                </a:solidFill>
                <a:effectLst/>
                <a:latin typeface="Arial" panose="020B0604020202020204" pitchFamily="34" charset="0"/>
                <a:ea typeface="Arial" panose="020B0604020202020204" pitchFamily="34" charset="0"/>
              </a:rPr>
              <a:t> </a:t>
            </a:r>
            <a:endParaRPr lang="en-US" sz="180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400"/>
              <a:buNone/>
            </a:pPr>
            <a:endParaRPr>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a:t> </a:t>
            </a:r>
            <a:endParaRPr/>
          </a:p>
        </p:txBody>
      </p:sp>
      <p:sp>
        <p:nvSpPr>
          <p:cNvPr id="357" name="Google Shape;357;g14388b835e1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7961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5813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4fc29c28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14fc29c28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388b835e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a:t>
            </a:r>
            <a:endParaRPr dirty="0"/>
          </a:p>
        </p:txBody>
      </p:sp>
      <p:sp>
        <p:nvSpPr>
          <p:cNvPr id="262" name="Google Shape;262;g14388b835e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 – share highlights from UN GA and TB HLM (notes from 10/5 webinar)</a:t>
            </a:r>
            <a:endParaRPr dirty="0"/>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extLst>
      <p:ext uri="{BB962C8B-B14F-4D97-AF65-F5344CB8AC3E}">
        <p14:creationId xmlns:p14="http://schemas.microsoft.com/office/powerpoint/2010/main" val="114261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a:t>
            </a:r>
            <a:endParaRPr/>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817990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a:t>
            </a:r>
            <a:endParaRPr/>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140871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 – the letters you helped get signed left a tremendous impact</a:t>
            </a:r>
            <a:endParaRPr dirty="0"/>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321578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 – coalition against TB</a:t>
            </a:r>
            <a:endParaRPr dirty="0"/>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178512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cdbaf79bb4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1cdbaf79bb4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Karyne – </a:t>
            </a:r>
            <a:endParaRPr dirty="0"/>
          </a:p>
        </p:txBody>
      </p:sp>
      <p:sp>
        <p:nvSpPr>
          <p:cNvPr id="420" name="Google Shape;420;g1cdbaf79bb4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3337671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3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3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6" name="Google Shape;66;p3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7" name="Google Shape;6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3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body" idx="1"/>
          </p:nvPr>
        </p:nvSpPr>
        <p:spPr>
          <a:xfrm>
            <a:off x="3575050" y="204788"/>
            <a:ext cx="42354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3" name="Google Shape;73;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a:spLocks noGrp="1"/>
          </p:cNvSpPr>
          <p:nvPr>
            <p:ph type="pic" idx="2"/>
          </p:nvPr>
        </p:nvSpPr>
        <p:spPr>
          <a:xfrm>
            <a:off x="1792288" y="459581"/>
            <a:ext cx="5486400" cy="3086100"/>
          </a:xfrm>
          <a:prstGeom prst="rect">
            <a:avLst/>
          </a:prstGeom>
          <a:noFill/>
          <a:ln>
            <a:noFill/>
          </a:ln>
        </p:spPr>
      </p:sp>
      <p:sp>
        <p:nvSpPr>
          <p:cNvPr id="79" name="Google Shape;79;p3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0" name="Google Shape;80;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41"/>
          <p:cNvSpPr txBox="1">
            <a:spLocks noGrp="1"/>
          </p:cNvSpPr>
          <p:nvPr>
            <p:ph type="title"/>
          </p:nvPr>
        </p:nvSpPr>
        <p:spPr>
          <a:xfrm rot="5400000">
            <a:off x="5016557" y="1818822"/>
            <a:ext cx="4388644" cy="116295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10/11/2023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3828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Google Shape;185;g1dc84acdb8d_0_93"/>
          <p:cNvSpPr txBox="1">
            <a:spLocks noGrp="1"/>
          </p:cNvSpPr>
          <p:nvPr>
            <p:ph type="ctrTitle"/>
          </p:nvPr>
        </p:nvSpPr>
        <p:spPr>
          <a:xfrm>
            <a:off x="685800" y="1597820"/>
            <a:ext cx="7772400" cy="1102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g1dc84acdb8d_0_9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spcBef>
                <a:spcPts val="853"/>
              </a:spcBef>
              <a:spcAft>
                <a:spcPts val="0"/>
              </a:spcAft>
              <a:buClr>
                <a:srgbClr val="888888"/>
              </a:buClr>
              <a:buSzPts val="4267"/>
              <a:buNone/>
              <a:defRPr>
                <a:solidFill>
                  <a:srgbClr val="888888"/>
                </a:solidFill>
              </a:defRPr>
            </a:lvl1pPr>
            <a:lvl2pPr lvl="1" algn="ctr" rtl="0">
              <a:spcBef>
                <a:spcPts val="747"/>
              </a:spcBef>
              <a:spcAft>
                <a:spcPts val="0"/>
              </a:spcAft>
              <a:buClr>
                <a:srgbClr val="888888"/>
              </a:buClr>
              <a:buSzPts val="3733"/>
              <a:buNone/>
              <a:defRPr>
                <a:solidFill>
                  <a:srgbClr val="888888"/>
                </a:solidFill>
              </a:defRPr>
            </a:lvl2pPr>
            <a:lvl3pPr lvl="2" algn="ctr" rtl="0">
              <a:spcBef>
                <a:spcPts val="640"/>
              </a:spcBef>
              <a:spcAft>
                <a:spcPts val="0"/>
              </a:spcAft>
              <a:buClr>
                <a:srgbClr val="888888"/>
              </a:buClr>
              <a:buSzPts val="3200"/>
              <a:buNone/>
              <a:defRPr>
                <a:solidFill>
                  <a:srgbClr val="888888"/>
                </a:solidFill>
              </a:defRPr>
            </a:lvl3pPr>
            <a:lvl4pPr lvl="3" algn="ctr" rtl="0">
              <a:spcBef>
                <a:spcPts val="533"/>
              </a:spcBef>
              <a:spcAft>
                <a:spcPts val="0"/>
              </a:spcAft>
              <a:buClr>
                <a:srgbClr val="888888"/>
              </a:buClr>
              <a:buSzPts val="2667"/>
              <a:buNone/>
              <a:defRPr>
                <a:solidFill>
                  <a:srgbClr val="888888"/>
                </a:solidFill>
              </a:defRPr>
            </a:lvl4pPr>
            <a:lvl5pPr lvl="4" algn="ctr" rtl="0">
              <a:spcBef>
                <a:spcPts val="533"/>
              </a:spcBef>
              <a:spcAft>
                <a:spcPts val="0"/>
              </a:spcAft>
              <a:buClr>
                <a:srgbClr val="888888"/>
              </a:buClr>
              <a:buSzPts val="2667"/>
              <a:buNone/>
              <a:defRPr>
                <a:solidFill>
                  <a:srgbClr val="888888"/>
                </a:solidFill>
              </a:defRPr>
            </a:lvl5pPr>
            <a:lvl6pPr lvl="5" algn="ctr" rtl="0">
              <a:spcBef>
                <a:spcPts val="533"/>
              </a:spcBef>
              <a:spcAft>
                <a:spcPts val="0"/>
              </a:spcAft>
              <a:buClr>
                <a:srgbClr val="888888"/>
              </a:buClr>
              <a:buSzPts val="2667"/>
              <a:buNone/>
              <a:defRPr>
                <a:solidFill>
                  <a:srgbClr val="888888"/>
                </a:solidFill>
              </a:defRPr>
            </a:lvl6pPr>
            <a:lvl7pPr lvl="6" algn="ctr" rtl="0">
              <a:spcBef>
                <a:spcPts val="533"/>
              </a:spcBef>
              <a:spcAft>
                <a:spcPts val="0"/>
              </a:spcAft>
              <a:buClr>
                <a:srgbClr val="888888"/>
              </a:buClr>
              <a:buSzPts val="2667"/>
              <a:buNone/>
              <a:defRPr>
                <a:solidFill>
                  <a:srgbClr val="888888"/>
                </a:solidFill>
              </a:defRPr>
            </a:lvl7pPr>
            <a:lvl8pPr lvl="7" algn="ctr" rtl="0">
              <a:spcBef>
                <a:spcPts val="533"/>
              </a:spcBef>
              <a:spcAft>
                <a:spcPts val="0"/>
              </a:spcAft>
              <a:buClr>
                <a:srgbClr val="888888"/>
              </a:buClr>
              <a:buSzPts val="2667"/>
              <a:buNone/>
              <a:defRPr>
                <a:solidFill>
                  <a:srgbClr val="888888"/>
                </a:solidFill>
              </a:defRPr>
            </a:lvl8pPr>
            <a:lvl9pPr lvl="8" algn="ctr" rtl="0">
              <a:spcBef>
                <a:spcPts val="533"/>
              </a:spcBef>
              <a:spcAft>
                <a:spcPts val="0"/>
              </a:spcAft>
              <a:buClr>
                <a:srgbClr val="888888"/>
              </a:buClr>
              <a:buSzPts val="2667"/>
              <a:buNone/>
              <a:defRPr>
                <a:solidFill>
                  <a:srgbClr val="888888"/>
                </a:solidFill>
              </a:defRPr>
            </a:lvl9pPr>
          </a:lstStyle>
          <a:p>
            <a:endParaRPr/>
          </a:p>
        </p:txBody>
      </p:sp>
      <p:sp>
        <p:nvSpPr>
          <p:cNvPr id="187" name="Google Shape;187;g1dc84acdb8d_0_9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g1dc84acdb8d_0_93"/>
          <p:cNvSpPr txBox="1">
            <a:spLocks noGrp="1"/>
          </p:cNvSpPr>
          <p:nvPr>
            <p:ph type="sldNum" idx="12"/>
          </p:nvPr>
        </p:nvSpPr>
        <p:spPr>
          <a:xfrm>
            <a:off x="0" y="0"/>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189"/>
        <p:cNvGrpSpPr/>
        <p:nvPr/>
      </p:nvGrpSpPr>
      <p:grpSpPr>
        <a:xfrm>
          <a:off x="0" y="0"/>
          <a:ext cx="0" cy="0"/>
          <a:chOff x="0" y="0"/>
          <a:chExt cx="0" cy="0"/>
        </a:xfrm>
      </p:grpSpPr>
      <p:sp>
        <p:nvSpPr>
          <p:cNvPr id="190" name="Google Shape;190;g1dc84acdb8d_0_98"/>
          <p:cNvSpPr txBox="1">
            <a:spLocks noGrp="1"/>
          </p:cNvSpPr>
          <p:nvPr>
            <p:ph type="title"/>
          </p:nvPr>
        </p:nvSpPr>
        <p:spPr>
          <a:xfrm>
            <a:off x="722313" y="3815955"/>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g1dc84acdb8d_0_98"/>
          <p:cNvSpPr txBox="1"/>
          <p:nvPr/>
        </p:nvSpPr>
        <p:spPr>
          <a:xfrm>
            <a:off x="722313" y="2794399"/>
            <a:ext cx="7772400" cy="10215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sp>
        <p:nvSpPr>
          <p:cNvPr id="193" name="Google Shape;193;g1dc84acdb8d_0_101"/>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g1dc84acdb8d_0_10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5" name="Google Shape;195;g1dc84acdb8d_0_10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1dc84acdb8d_0_101"/>
          <p:cNvSpPr txBox="1">
            <a:spLocks noGrp="1"/>
          </p:cNvSpPr>
          <p:nvPr>
            <p:ph type="sldNum" idx="12"/>
          </p:nvPr>
        </p:nvSpPr>
        <p:spPr>
          <a:xfrm>
            <a:off x="0" y="9834"/>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1" name="Google Shape;21;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g1dc84acdb8d_0_10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g1dc84acdb8d_0_10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0" name="Google Shape;200;g1dc84acdb8d_0_106"/>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1" name="Google Shape;201;g1dc84acdb8d_0_10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g1dc84acdb8d_0_10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3"/>
        <p:cNvGrpSpPr/>
        <p:nvPr/>
      </p:nvGrpSpPr>
      <p:grpSpPr>
        <a:xfrm>
          <a:off x="0" y="0"/>
          <a:ext cx="0" cy="0"/>
          <a:chOff x="0" y="0"/>
          <a:chExt cx="0" cy="0"/>
        </a:xfrm>
      </p:grpSpPr>
      <p:sp>
        <p:nvSpPr>
          <p:cNvPr id="204" name="Google Shape;204;g1dc84acdb8d_0_112"/>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5867"/>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g1dc84acdb8d_0_11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6" name="Google Shape;206;g1dc84acdb8d_0_11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7" name="Google Shape;207;g1dc84acdb8d_0_112"/>
          <p:cNvSpPr txBox="1">
            <a:spLocks noGrp="1"/>
          </p:cNvSpPr>
          <p:nvPr>
            <p:ph type="body" idx="3"/>
          </p:nvPr>
        </p:nvSpPr>
        <p:spPr>
          <a:xfrm>
            <a:off x="4645027"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8" name="Google Shape;208;g1dc84acdb8d_0_112"/>
          <p:cNvSpPr txBox="1">
            <a:spLocks noGrp="1"/>
          </p:cNvSpPr>
          <p:nvPr>
            <p:ph type="body" idx="4"/>
          </p:nvPr>
        </p:nvSpPr>
        <p:spPr>
          <a:xfrm>
            <a:off x="4645027"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9" name="Google Shape;209;g1dc84acdb8d_0_112"/>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g1dc84acdb8d_0_112"/>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sp>
        <p:nvSpPr>
          <p:cNvPr id="212" name="Google Shape;212;g1dc84acdb8d_0_12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g1dc84acdb8d_0_12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1dc84acdb8d_0_12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g1dc84acdb8d_0_12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g1dc84acdb8d_0_12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9"/>
        <p:cNvGrpSpPr/>
        <p:nvPr/>
      </p:nvGrpSpPr>
      <p:grpSpPr>
        <a:xfrm>
          <a:off x="0" y="0"/>
          <a:ext cx="0" cy="0"/>
          <a:chOff x="0" y="0"/>
          <a:chExt cx="0" cy="0"/>
        </a:xfrm>
      </p:grpSpPr>
      <p:sp>
        <p:nvSpPr>
          <p:cNvPr id="220" name="Google Shape;220;g1dc84acdb8d_0_128"/>
          <p:cNvSpPr txBox="1">
            <a:spLocks noGrp="1"/>
          </p:cNvSpPr>
          <p:nvPr>
            <p:ph type="title"/>
          </p:nvPr>
        </p:nvSpPr>
        <p:spPr>
          <a:xfrm>
            <a:off x="457202"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g1dc84acdb8d_0_128"/>
          <p:cNvSpPr txBox="1">
            <a:spLocks noGrp="1"/>
          </p:cNvSpPr>
          <p:nvPr>
            <p:ph type="body" idx="1"/>
          </p:nvPr>
        </p:nvSpPr>
        <p:spPr>
          <a:xfrm>
            <a:off x="3575050" y="204789"/>
            <a:ext cx="42354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o"/>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o"/>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22" name="Google Shape;222;g1dc84acdb8d_0_128"/>
          <p:cNvSpPr txBox="1">
            <a:spLocks noGrp="1"/>
          </p:cNvSpPr>
          <p:nvPr>
            <p:ph type="body" idx="2"/>
          </p:nvPr>
        </p:nvSpPr>
        <p:spPr>
          <a:xfrm>
            <a:off x="457202" y="1076327"/>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3" name="Google Shape;223;g1dc84acdb8d_0_128"/>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g1dc84acdb8d_0_128"/>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g1dc84acdb8d_0_134"/>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g1dc84acdb8d_0_134"/>
          <p:cNvSpPr>
            <a:spLocks noGrp="1"/>
          </p:cNvSpPr>
          <p:nvPr>
            <p:ph type="pic" idx="2"/>
          </p:nvPr>
        </p:nvSpPr>
        <p:spPr>
          <a:xfrm>
            <a:off x="1792288" y="459581"/>
            <a:ext cx="5486400" cy="3086100"/>
          </a:xfrm>
          <a:prstGeom prst="rect">
            <a:avLst/>
          </a:prstGeom>
          <a:noFill/>
          <a:ln>
            <a:noFill/>
          </a:ln>
        </p:spPr>
      </p:sp>
      <p:sp>
        <p:nvSpPr>
          <p:cNvPr id="228" name="Google Shape;228;g1dc84acdb8d_0_134"/>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9" name="Google Shape;229;g1dc84acdb8d_0_13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g1dc84acdb8d_0_13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g1dc84acdb8d_0_14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g1dc84acdb8d_0_140"/>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4" name="Google Shape;234;g1dc84acdb8d_0_14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g1dc84acdb8d_0_14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6"/>
        <p:cNvGrpSpPr/>
        <p:nvPr/>
      </p:nvGrpSpPr>
      <p:grpSpPr>
        <a:xfrm>
          <a:off x="0" y="0"/>
          <a:ext cx="0" cy="0"/>
          <a:chOff x="0" y="0"/>
          <a:chExt cx="0" cy="0"/>
        </a:xfrm>
      </p:grpSpPr>
      <p:sp>
        <p:nvSpPr>
          <p:cNvPr id="237" name="Google Shape;237;g1dc84acdb8d_0_145"/>
          <p:cNvSpPr txBox="1">
            <a:spLocks noGrp="1"/>
          </p:cNvSpPr>
          <p:nvPr>
            <p:ph type="title"/>
          </p:nvPr>
        </p:nvSpPr>
        <p:spPr>
          <a:xfrm rot="5400000">
            <a:off x="5016458" y="1818780"/>
            <a:ext cx="4388700" cy="11631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g1dc84acdb8d_0_145"/>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9" name="Google Shape;239;g1dc84acdb8d_0_14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g1dc84acdb8d_0_145"/>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g1dc84acdb8d_0_145"/>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391519278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10/11/2023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9593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10/11/2023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0827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10/11/2023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82883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10/11/2023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771087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10/11/2023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86587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10/11/2023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14165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10/11/2023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984260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10/11/2023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194615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10/11/2023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0844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gfc51e63954_0_52"/>
          <p:cNvSpPr txBox="1">
            <a:spLocks noGrp="1"/>
          </p:cNvSpPr>
          <p:nvPr>
            <p:ph type="body" idx="1"/>
          </p:nvPr>
        </p:nvSpPr>
        <p:spPr>
          <a:xfrm>
            <a:off x="311700" y="4230575"/>
            <a:ext cx="5998800" cy="605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40"/>
              </a:spcBef>
              <a:spcAft>
                <a:spcPts val="0"/>
              </a:spcAft>
              <a:buSzPts val="3200"/>
              <a:buNone/>
              <a:defRPr/>
            </a:lvl1pPr>
          </a:lstStyle>
          <a:p>
            <a:endParaRPr/>
          </a:p>
        </p:txBody>
      </p:sp>
      <p:sp>
        <p:nvSpPr>
          <p:cNvPr id="34" name="Google Shape;34;gfc51e63954_0_5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10/11/2023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58611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2"/>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g10c3dc4d86b_7_57"/>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0c3dc4d86b_7_57"/>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o"/>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o"/>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4" name="Google Shape;44;g10c3dc4d86b_7_57"/>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Slide Teal + Image">
  <p:cSld name="Content Slide Teal + Image">
    <p:spTree>
      <p:nvGrpSpPr>
        <p:cNvPr id="1" name="Shape 45"/>
        <p:cNvGrpSpPr/>
        <p:nvPr/>
      </p:nvGrpSpPr>
      <p:grpSpPr>
        <a:xfrm>
          <a:off x="0" y="0"/>
          <a:ext cx="0" cy="0"/>
          <a:chOff x="0" y="0"/>
          <a:chExt cx="0" cy="0"/>
        </a:xfrm>
      </p:grpSpPr>
      <p:pic>
        <p:nvPicPr>
          <p:cNvPr id="46" name="Google Shape;46;g119407a4a4b_0_201"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pic>
        <p:nvPicPr>
          <p:cNvPr id="47" name="Google Shape;47;g119407a4a4b_0_201" descr="Picture 12"/>
          <p:cNvPicPr preferRelativeResize="0"/>
          <p:nvPr/>
        </p:nvPicPr>
        <p:blipFill rotWithShape="1">
          <a:blip r:embed="rId3">
            <a:alphaModFix/>
          </a:blip>
          <a:srcRect/>
          <a:stretch/>
        </p:blipFill>
        <p:spPr>
          <a:xfrm>
            <a:off x="5905500" y="4689908"/>
            <a:ext cx="2609850" cy="390526"/>
          </a:xfrm>
          <a:prstGeom prst="rect">
            <a:avLst/>
          </a:prstGeom>
          <a:noFill/>
          <a:ln>
            <a:noFill/>
          </a:ln>
        </p:spPr>
      </p:pic>
      <p:sp>
        <p:nvSpPr>
          <p:cNvPr id="48" name="Google Shape;48;g119407a4a4b_0_201"/>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49" name="Google Shape;49;g119407a4a4b_0_201"/>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0" name="Google Shape;50;g119407a4a4b_0_201"/>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
        <p:nvSpPr>
          <p:cNvPr id="51" name="Google Shape;51;g119407a4a4b_0_201"/>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Slide Teal + Image 1">
  <p:cSld name="Content Slide Teal + Image 2">
    <p:spTree>
      <p:nvGrpSpPr>
        <p:cNvPr id="1" name="Shape 52"/>
        <p:cNvGrpSpPr/>
        <p:nvPr/>
      </p:nvGrpSpPr>
      <p:grpSpPr>
        <a:xfrm>
          <a:off x="0" y="0"/>
          <a:ext cx="0" cy="0"/>
          <a:chOff x="0" y="0"/>
          <a:chExt cx="0" cy="0"/>
        </a:xfrm>
      </p:grpSpPr>
      <p:pic>
        <p:nvPicPr>
          <p:cNvPr id="53" name="Google Shape;53;g119407a4a4b_0_208"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sp>
        <p:nvSpPr>
          <p:cNvPr id="54" name="Google Shape;54;g119407a4a4b_0_208"/>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55" name="Google Shape;55;g119407a4a4b_0_208"/>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 name="Google Shape;56;g119407a4a4b_0_208"/>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
        <p:nvSpPr>
          <p:cNvPr id="57" name="Google Shape;57;g119407a4a4b_0_208"/>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722313" y="3815954"/>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p:nvPr/>
        </p:nvSpPr>
        <p:spPr>
          <a:xfrm>
            <a:off x="722313" y="2794398"/>
            <a:ext cx="7772400" cy="10215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5.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descr="RESULTS_logo_EN_CMYK_BIG (flat)2_RESULTS_logo_EN_CMYK_BIG.png"/>
          <p:cNvPicPr preferRelativeResize="0"/>
          <p:nvPr/>
        </p:nvPicPr>
        <p:blipFill rotWithShape="1">
          <a:blip r:embed="rId18">
            <a:alphaModFix/>
          </a:blip>
          <a:srcRect/>
          <a:stretch/>
        </p:blipFill>
        <p:spPr>
          <a:xfrm>
            <a:off x="7858691" y="80916"/>
            <a:ext cx="1223628" cy="982313"/>
          </a:xfrm>
          <a:prstGeom prst="rect">
            <a:avLst/>
          </a:prstGeom>
          <a:noFill/>
          <a:ln>
            <a:noFill/>
          </a:ln>
        </p:spPr>
      </p:pic>
      <p:sp>
        <p:nvSpPr>
          <p:cNvPr id="11" name="Google Shape;11;p29"/>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ourier New"/>
              <a:buChar char="o"/>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pic>
        <p:nvPicPr>
          <p:cNvPr id="178" name="Google Shape;178;g1dc84acdb8d_0_86" descr="RESULTS_logo_EN_CMYK_BIG (flat)2_RESULTS_logo_EN_CMYK_BIG.png"/>
          <p:cNvPicPr preferRelativeResize="0"/>
          <p:nvPr/>
        </p:nvPicPr>
        <p:blipFill rotWithShape="1">
          <a:blip r:embed="rId14">
            <a:alphaModFix/>
          </a:blip>
          <a:srcRect/>
          <a:stretch/>
        </p:blipFill>
        <p:spPr>
          <a:xfrm>
            <a:off x="7858691" y="143448"/>
            <a:ext cx="1223628" cy="982313"/>
          </a:xfrm>
          <a:prstGeom prst="rect">
            <a:avLst/>
          </a:prstGeom>
          <a:noFill/>
          <a:ln>
            <a:noFill/>
          </a:ln>
        </p:spPr>
      </p:pic>
      <p:sp>
        <p:nvSpPr>
          <p:cNvPr id="179" name="Google Shape;179;g1dc84acdb8d_0_8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0" name="Google Shape;180;g1dc84acdb8d_0_8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1" name="Google Shape;181;g1dc84acdb8d_0_8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g1dc84acdb8d_0_8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350" b="0" i="0" u="none" strike="noStrike" cap="none">
                <a:solidFill>
                  <a:schemeClr val="dk1"/>
                </a:solidFill>
                <a:latin typeface="Open Sans"/>
                <a:ea typeface="Open Sans"/>
                <a:cs typeface="Open Sans"/>
                <a:sym typeface="Open Sans"/>
              </a:defRPr>
            </a:lvl1pPr>
            <a:lvl2pPr marL="0" marR="0" lvl="1" indent="0" algn="ctr" rtl="0">
              <a:spcBef>
                <a:spcPts val="0"/>
              </a:spcBef>
              <a:buNone/>
              <a:defRPr sz="1350" b="0" i="0" u="none" strike="noStrike" cap="none">
                <a:solidFill>
                  <a:schemeClr val="dk1"/>
                </a:solidFill>
                <a:latin typeface="Open Sans"/>
                <a:ea typeface="Open Sans"/>
                <a:cs typeface="Open Sans"/>
                <a:sym typeface="Open Sans"/>
              </a:defRPr>
            </a:lvl2pPr>
            <a:lvl3pPr marL="0" marR="0" lvl="2" indent="0" algn="ctr" rtl="0">
              <a:spcBef>
                <a:spcPts val="0"/>
              </a:spcBef>
              <a:buNone/>
              <a:defRPr sz="1350" b="0" i="0" u="none" strike="noStrike" cap="none">
                <a:solidFill>
                  <a:schemeClr val="dk1"/>
                </a:solidFill>
                <a:latin typeface="Open Sans"/>
                <a:ea typeface="Open Sans"/>
                <a:cs typeface="Open Sans"/>
                <a:sym typeface="Open Sans"/>
              </a:defRPr>
            </a:lvl3pPr>
            <a:lvl4pPr marL="0" marR="0" lvl="3" indent="0" algn="ctr" rtl="0">
              <a:spcBef>
                <a:spcPts val="0"/>
              </a:spcBef>
              <a:buNone/>
              <a:defRPr sz="1350" b="0" i="0" u="none" strike="noStrike" cap="none">
                <a:solidFill>
                  <a:schemeClr val="dk1"/>
                </a:solidFill>
                <a:latin typeface="Open Sans"/>
                <a:ea typeface="Open Sans"/>
                <a:cs typeface="Open Sans"/>
                <a:sym typeface="Open Sans"/>
              </a:defRPr>
            </a:lvl4pPr>
            <a:lvl5pPr marL="0" marR="0" lvl="4" indent="0" algn="ctr" rtl="0">
              <a:spcBef>
                <a:spcPts val="0"/>
              </a:spcBef>
              <a:buNone/>
              <a:defRPr sz="1350" b="0" i="0" u="none" strike="noStrike" cap="none">
                <a:solidFill>
                  <a:schemeClr val="dk1"/>
                </a:solidFill>
                <a:latin typeface="Open Sans"/>
                <a:ea typeface="Open Sans"/>
                <a:cs typeface="Open Sans"/>
                <a:sym typeface="Open Sans"/>
              </a:defRPr>
            </a:lvl5pPr>
            <a:lvl6pPr marL="0" marR="0" lvl="5" indent="0" algn="ctr" rtl="0">
              <a:spcBef>
                <a:spcPts val="0"/>
              </a:spcBef>
              <a:buNone/>
              <a:defRPr sz="1350" b="0" i="0" u="none" strike="noStrike" cap="none">
                <a:solidFill>
                  <a:schemeClr val="dk1"/>
                </a:solidFill>
                <a:latin typeface="Open Sans"/>
                <a:ea typeface="Open Sans"/>
                <a:cs typeface="Open Sans"/>
                <a:sym typeface="Open Sans"/>
              </a:defRPr>
            </a:lvl6pPr>
            <a:lvl7pPr marL="0" marR="0" lvl="6" indent="0" algn="ctr" rtl="0">
              <a:spcBef>
                <a:spcPts val="0"/>
              </a:spcBef>
              <a:buNone/>
              <a:defRPr sz="1350" b="0" i="0" u="none" strike="noStrike" cap="none">
                <a:solidFill>
                  <a:schemeClr val="dk1"/>
                </a:solidFill>
                <a:latin typeface="Open Sans"/>
                <a:ea typeface="Open Sans"/>
                <a:cs typeface="Open Sans"/>
                <a:sym typeface="Open Sans"/>
              </a:defRPr>
            </a:lvl7pPr>
            <a:lvl8pPr marL="0" marR="0" lvl="7" indent="0" algn="ctr" rtl="0">
              <a:spcBef>
                <a:spcPts val="0"/>
              </a:spcBef>
              <a:buNone/>
              <a:defRPr sz="1350" b="0" i="0" u="none" strike="noStrike" cap="none">
                <a:solidFill>
                  <a:schemeClr val="dk1"/>
                </a:solidFill>
                <a:latin typeface="Open Sans"/>
                <a:ea typeface="Open Sans"/>
                <a:cs typeface="Open Sans"/>
                <a:sym typeface="Open Sans"/>
              </a:defRPr>
            </a:lvl8pPr>
            <a:lvl9pPr marL="0" marR="0" lvl="8" indent="0" algn="ctr" rtl="0">
              <a:spcBef>
                <a:spcPts val="0"/>
              </a:spcBef>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pic>
        <p:nvPicPr>
          <p:cNvPr id="183" name="Google Shape;183;g1dc84acdb8d_0_86" descr="RESULTS_logo_EN_CMYK_BIG (flat)2_RESULTS_logo_EN_CMYK_BIG.png"/>
          <p:cNvPicPr preferRelativeResize="0"/>
          <p:nvPr/>
        </p:nvPicPr>
        <p:blipFill rotWithShape="1">
          <a:blip r:embed="rId15">
            <a:alphaModFix/>
          </a:blip>
          <a:srcRect/>
          <a:stretch/>
        </p:blipFill>
        <p:spPr>
          <a:xfrm>
            <a:off x="7858691" y="139015"/>
            <a:ext cx="1223629" cy="9823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10/11/2023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DD9A90A2-C34F-7151-E756-14F237C2D6E3}"/>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098266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results.org/wp-content/uploads/Spring-2023-AO-Workshop-Descriptions.pdf"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ocs.google.com/document/d/1AudBEVSzO6Plq1Clh0DdnMmKQ00I0GJpYCY02KQeUmE/edit?usp=drive_lin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results.org/volunteers/action-center/action-alerts?vvsrc=%2fcampaigns%2f63557%2frespond" TargetMode="Externa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sults.salsalabs.org/globalalliesprogra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tinyurl.com/OctGlobalPolicyForum"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www.peacecorpsconnect.org/event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g14388b835e1_0_0"/>
          <p:cNvSpPr txBox="1"/>
          <p:nvPr/>
        </p:nvSpPr>
        <p:spPr>
          <a:xfrm>
            <a:off x="-75" y="3445750"/>
            <a:ext cx="9144000" cy="12772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900" b="1" i="0" u="none" strike="noStrike" cap="none" dirty="0">
                <a:solidFill>
                  <a:schemeClr val="dk1"/>
                </a:solidFill>
                <a:latin typeface="Open Sans"/>
                <a:ea typeface="Open Sans"/>
                <a:cs typeface="Open Sans"/>
                <a:sym typeface="Open Sans"/>
              </a:rPr>
              <a:t>October Webinar</a:t>
            </a:r>
            <a:br>
              <a:rPr lang="en-US" sz="2900" b="1" i="0" u="none" strike="noStrike" cap="none" dirty="0">
                <a:solidFill>
                  <a:schemeClr val="dk1"/>
                </a:solidFill>
                <a:latin typeface="Open Sans"/>
                <a:ea typeface="Open Sans"/>
                <a:cs typeface="Open Sans"/>
                <a:sym typeface="Open Sans"/>
              </a:rPr>
            </a:br>
            <a:br>
              <a:rPr lang="en-US" sz="2400" b="1" i="0" u="none" strike="noStrike" cap="none" dirty="0">
                <a:solidFill>
                  <a:schemeClr val="dk1"/>
                </a:solidFill>
                <a:latin typeface="Open Sans"/>
                <a:ea typeface="Open Sans"/>
                <a:cs typeface="Open Sans"/>
                <a:sym typeface="Open Sans"/>
              </a:rPr>
            </a:br>
            <a:r>
              <a:rPr lang="en-US" sz="2400" b="1" dirty="0">
                <a:solidFill>
                  <a:schemeClr val="dk1"/>
                </a:solidFill>
                <a:latin typeface="Open Sans"/>
                <a:ea typeface="Open Sans"/>
                <a:cs typeface="Open Sans"/>
                <a:sym typeface="Open Sans"/>
              </a:rPr>
              <a:t>October 11</a:t>
            </a:r>
            <a:r>
              <a:rPr lang="en-US" sz="2400" b="1" i="0" u="none" strike="noStrike" cap="none" dirty="0">
                <a:solidFill>
                  <a:schemeClr val="dk1"/>
                </a:solidFill>
                <a:latin typeface="Open Sans"/>
                <a:ea typeface="Open Sans"/>
                <a:cs typeface="Open Sans"/>
                <a:sym typeface="Open Sans"/>
              </a:rPr>
              <a:t>, 2023</a:t>
            </a:r>
            <a:endParaRPr lang="en-US" sz="2400" b="1" i="0" u="none" strike="noStrike" cap="none" dirty="0">
              <a:solidFill>
                <a:schemeClr val="dk1"/>
              </a:solidFill>
              <a:latin typeface="Open Sans"/>
              <a:ea typeface="Open Sans"/>
              <a:cs typeface="Open Sans"/>
            </a:endParaRPr>
          </a:p>
        </p:txBody>
      </p:sp>
      <p:pic>
        <p:nvPicPr>
          <p:cNvPr id="247" name="Google Shape;247;g14388b835e1_0_0" descr="Logo&#10;&#10;Description automatically generated"/>
          <p:cNvPicPr preferRelativeResize="0"/>
          <p:nvPr/>
        </p:nvPicPr>
        <p:blipFill rotWithShape="1">
          <a:blip r:embed="rId3">
            <a:alphaModFix/>
          </a:blip>
          <a:srcRect/>
          <a:stretch/>
        </p:blipFill>
        <p:spPr>
          <a:xfrm>
            <a:off x="3097160" y="654556"/>
            <a:ext cx="3226450" cy="2571558"/>
          </a:xfrm>
          <a:prstGeom prst="rect">
            <a:avLst/>
          </a:prstGeom>
          <a:noFill/>
          <a:ln>
            <a:noFill/>
          </a:ln>
        </p:spPr>
      </p:pic>
      <p:pic>
        <p:nvPicPr>
          <p:cNvPr id="248" name="Google Shape;248;g14388b835e1_0_0" descr="Text, application&#10;&#10;Description automatically generated"/>
          <p:cNvPicPr preferRelativeResize="0"/>
          <p:nvPr/>
        </p:nvPicPr>
        <p:blipFill rotWithShape="1">
          <a:blip r:embed="rId4">
            <a:alphaModFix/>
          </a:blip>
          <a:srcRect/>
          <a:stretch/>
        </p:blipFill>
        <p:spPr>
          <a:xfrm>
            <a:off x="2664655" y="434920"/>
            <a:ext cx="3814690" cy="2783541"/>
          </a:xfrm>
          <a:prstGeom prst="rect">
            <a:avLst/>
          </a:prstGeom>
          <a:noFill/>
          <a:ln>
            <a:noFill/>
          </a:ln>
        </p:spPr>
      </p:pic>
      <p:sp>
        <p:nvSpPr>
          <p:cNvPr id="249" name="Google Shape;249;g14388b835e1_0_0"/>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
        <p:nvSpPr>
          <p:cNvPr id="250" name="Google Shape;250;g14388b835e1_0_0"/>
          <p:cNvSpPr/>
          <p:nvPr/>
        </p:nvSpPr>
        <p:spPr>
          <a:xfrm>
            <a:off x="6752925" y="132725"/>
            <a:ext cx="2391000" cy="1758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a:bodyPr>
          <a:lstStyle/>
          <a:p>
            <a:r>
              <a:rPr lang="en-US" sz="2850" b="1" dirty="0">
                <a:solidFill>
                  <a:srgbClr val="000000"/>
                </a:solidFill>
                <a:latin typeface="Open Sans"/>
                <a:ea typeface="Open Sans"/>
                <a:cs typeface="Open Sans"/>
              </a:rPr>
              <a:t>Day of UN High Level Meeting on TB</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839635" y="134802"/>
            <a:ext cx="1244946" cy="916002"/>
          </a:xfrm>
          <a:prstGeom prst="rect">
            <a:avLst/>
          </a:prstGeom>
          <a:noFill/>
          <a:ln>
            <a:noFill/>
          </a:ln>
        </p:spPr>
      </p:pic>
      <p:pic>
        <p:nvPicPr>
          <p:cNvPr id="6" name="Picture 5">
            <a:extLst>
              <a:ext uri="{FF2B5EF4-FFF2-40B4-BE49-F238E27FC236}">
                <a16:creationId xmlns:a16="http://schemas.microsoft.com/office/drawing/2014/main" id="{837C7888-3FEB-0B87-9611-7C101231CB4C}"/>
              </a:ext>
            </a:extLst>
          </p:cNvPr>
          <p:cNvPicPr>
            <a:picLocks noChangeAspect="1"/>
          </p:cNvPicPr>
          <p:nvPr/>
        </p:nvPicPr>
        <p:blipFill>
          <a:blip r:embed="rId4"/>
          <a:stretch>
            <a:fillRect/>
          </a:stretch>
        </p:blipFill>
        <p:spPr>
          <a:xfrm>
            <a:off x="486844" y="879545"/>
            <a:ext cx="7273066" cy="4129153"/>
          </a:xfrm>
          <a:prstGeom prst="rect">
            <a:avLst/>
          </a:prstGeom>
        </p:spPr>
      </p:pic>
    </p:spTree>
    <p:extLst>
      <p:ext uri="{BB962C8B-B14F-4D97-AF65-F5344CB8AC3E}">
        <p14:creationId xmlns:p14="http://schemas.microsoft.com/office/powerpoint/2010/main" val="19734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a:bodyPr>
          <a:lstStyle/>
          <a:p>
            <a:r>
              <a:rPr lang="en-US" sz="2850" b="1" dirty="0">
                <a:solidFill>
                  <a:srgbClr val="000000"/>
                </a:solidFill>
                <a:latin typeface="Open Sans"/>
                <a:ea typeface="Open Sans"/>
                <a:cs typeface="Open Sans"/>
              </a:rPr>
              <a:t>What’s next in the fight against TB?</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3" name="TextBox 2">
            <a:extLst>
              <a:ext uri="{FF2B5EF4-FFF2-40B4-BE49-F238E27FC236}">
                <a16:creationId xmlns:a16="http://schemas.microsoft.com/office/drawing/2014/main" id="{EE409E2C-3C35-0524-BD02-AD001958EE4C}"/>
              </a:ext>
            </a:extLst>
          </p:cNvPr>
          <p:cNvSpPr txBox="1"/>
          <p:nvPr/>
        </p:nvSpPr>
        <p:spPr>
          <a:xfrm>
            <a:off x="551329" y="1178701"/>
            <a:ext cx="7570695" cy="3170099"/>
          </a:xfrm>
          <a:prstGeom prst="rect">
            <a:avLst/>
          </a:prstGeom>
          <a:noFill/>
        </p:spPr>
        <p:txBody>
          <a:bodyPr wrap="square">
            <a:spAutoFit/>
          </a:bodyPr>
          <a:lstStyle/>
          <a:p>
            <a:pPr marL="228600"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How can we help support sustaining ambition to end TB</a:t>
            </a:r>
          </a:p>
          <a:p>
            <a:pPr marL="228600"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How do we scale up access to treatment and the best technology for everyone</a:t>
            </a:r>
          </a:p>
          <a:p>
            <a:pPr marL="228600"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How do we further reduce the prices of drugs</a:t>
            </a:r>
          </a:p>
          <a:p>
            <a:pPr marL="228600"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Passing End TB Now Act into law</a:t>
            </a:r>
          </a:p>
          <a:p>
            <a:pPr marL="228600"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3 countries hosting G20 heavily affected by TB - making U.S. backs country leadership</a:t>
            </a:r>
          </a:p>
          <a:p>
            <a:pPr marL="685800" lvl="1"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Indonesia</a:t>
            </a:r>
          </a:p>
          <a:p>
            <a:pPr marL="685800" lvl="1"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India</a:t>
            </a:r>
          </a:p>
          <a:p>
            <a:pPr marL="685800" lvl="1" indent="-228600" rtl="0" fontAlgn="base">
              <a:spcBef>
                <a:spcPts val="0"/>
              </a:spcBef>
              <a:spcAft>
                <a:spcPts val="0"/>
              </a:spcAft>
              <a:buFont typeface="+mj-lt"/>
              <a:buAutoNum type="arabicPeriod"/>
            </a:pPr>
            <a:r>
              <a:rPr lang="en-US" sz="2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Brazil</a:t>
            </a:r>
          </a:p>
        </p:txBody>
      </p:sp>
    </p:spTree>
    <p:extLst>
      <p:ext uri="{BB962C8B-B14F-4D97-AF65-F5344CB8AC3E}">
        <p14:creationId xmlns:p14="http://schemas.microsoft.com/office/powerpoint/2010/main" val="402585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4EC25-2AF2-4991-97BA-A8A53AAC8C18}"/>
              </a:ext>
            </a:extLst>
          </p:cNvPr>
          <p:cNvSpPr txBox="1"/>
          <p:nvPr/>
        </p:nvSpPr>
        <p:spPr>
          <a:xfrm>
            <a:off x="2122649" y="1616528"/>
            <a:ext cx="6207175" cy="2631490"/>
          </a:xfrm>
          <a:prstGeom prst="rect">
            <a:avLst/>
          </a:prstGeom>
          <a:noFill/>
        </p:spPr>
        <p:txBody>
          <a:bodyPr wrap="square" lIns="91440" tIns="45720" rIns="91440" bIns="45720" rtlCol="0" anchor="t">
            <a:spAutoFit/>
          </a:bodyPr>
          <a:lstStyle/>
          <a:p>
            <a:pPr algn="r" defTabSz="342900"/>
            <a:r>
              <a:rPr lang="en-US" sz="3300" b="1">
                <a:solidFill>
                  <a:srgbClr val="000000"/>
                </a:solidFill>
                <a:latin typeface="Open Sans"/>
              </a:rPr>
              <a:t>Our Fall Goal</a:t>
            </a:r>
          </a:p>
          <a:p>
            <a:pPr algn="r" defTabSz="342900"/>
            <a:endParaRPr lang="en-US" sz="3300">
              <a:solidFill>
                <a:srgbClr val="000000"/>
              </a:solidFill>
              <a:latin typeface="Open Sans"/>
            </a:endParaRPr>
          </a:p>
          <a:p>
            <a:pPr algn="r" defTabSz="342900"/>
            <a:r>
              <a:rPr lang="en-US" sz="3300" i="1" kern="0">
                <a:solidFill>
                  <a:srgbClr val="000000"/>
                </a:solidFill>
                <a:latin typeface="Open Sans"/>
                <a:ea typeface="Calibri" panose="020F0502020204030204" pitchFamily="34" charset="0"/>
                <a:cs typeface="Open Sans"/>
              </a:rPr>
              <a:t>Congress prioritizes equity and impact in the fight against global poverty</a:t>
            </a:r>
            <a:endParaRPr lang="en-US" sz="3300" b="1">
              <a:solidFill>
                <a:srgbClr val="000000"/>
              </a:solidFill>
              <a:latin typeface="Calibri"/>
              <a:ea typeface="Open Sans"/>
              <a:cs typeface="Open Sans"/>
            </a:endParaRPr>
          </a:p>
        </p:txBody>
      </p:sp>
      <p:pic>
        <p:nvPicPr>
          <p:cNvPr id="4" name="Graphic 3" descr="Route (Two Pins With A Path) with solid fill">
            <a:extLst>
              <a:ext uri="{FF2B5EF4-FFF2-40B4-BE49-F238E27FC236}">
                <a16:creationId xmlns:a16="http://schemas.microsoft.com/office/drawing/2014/main" id="{7D82C8B6-7B35-CFC7-9C4E-EC4523F9C87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1863" y="993145"/>
            <a:ext cx="1910444" cy="1910444"/>
          </a:xfrm>
          <a:prstGeom prst="rect">
            <a:avLst/>
          </a:prstGeom>
        </p:spPr>
      </p:pic>
      <p:sp>
        <p:nvSpPr>
          <p:cNvPr id="5" name="Title 1">
            <a:extLst>
              <a:ext uri="{FF2B5EF4-FFF2-40B4-BE49-F238E27FC236}">
                <a16:creationId xmlns:a16="http://schemas.microsoft.com/office/drawing/2014/main" id="{2BA220D8-09B7-1EF5-2BA0-FC7EADB8E740}"/>
              </a:ext>
            </a:extLst>
          </p:cNvPr>
          <p:cNvSpPr>
            <a:spLocks noGrp="1"/>
          </p:cNvSpPr>
          <p:nvPr>
            <p:ph type="title"/>
          </p:nvPr>
        </p:nvSpPr>
        <p:spPr>
          <a:xfrm>
            <a:off x="648041" y="204168"/>
            <a:ext cx="7401491" cy="857250"/>
          </a:xfrm>
        </p:spPr>
        <p:txBody>
          <a:bodyPr>
            <a:noAutofit/>
          </a:bodyPr>
          <a:lstStyle/>
          <a:p>
            <a:r>
              <a:rPr lang="en-US" sz="3600" b="1">
                <a:solidFill>
                  <a:srgbClr val="D50032"/>
                </a:solidFill>
              </a:rPr>
              <a:t>Global policy</a:t>
            </a:r>
            <a:endParaRPr lang="en-US" sz="3600" b="1">
              <a:solidFill>
                <a:schemeClr val="tx1"/>
              </a:solidFill>
            </a:endParaRPr>
          </a:p>
        </p:txBody>
      </p:sp>
      <p:pic>
        <p:nvPicPr>
          <p:cNvPr id="2" name="Google Shape;323;p5" descr="Text, application&#10;&#10;Description automatically generated">
            <a:extLst>
              <a:ext uri="{FF2B5EF4-FFF2-40B4-BE49-F238E27FC236}">
                <a16:creationId xmlns:a16="http://schemas.microsoft.com/office/drawing/2014/main" id="{2BDE1654-2F9D-BD98-9C9F-0EF0FE126E0B}"/>
              </a:ext>
            </a:extLst>
          </p:cNvPr>
          <p:cNvPicPr preferRelativeResize="0"/>
          <p:nvPr/>
        </p:nvPicPr>
        <p:blipFill rotWithShape="1">
          <a:blip r:embed="rId5">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590116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015D1-99A3-2E88-D3B3-7D3EBD3F68EF}"/>
              </a:ext>
            </a:extLst>
          </p:cNvPr>
          <p:cNvSpPr>
            <a:spLocks noGrp="1"/>
          </p:cNvSpPr>
          <p:nvPr>
            <p:ph idx="1"/>
          </p:nvPr>
        </p:nvSpPr>
        <p:spPr>
          <a:xfrm>
            <a:off x="461584" y="1752705"/>
            <a:ext cx="8229600" cy="3394472"/>
          </a:xfrm>
        </p:spPr>
        <p:txBody>
          <a:bodyPr vert="horz" lIns="91440" tIns="45720" rIns="91440" bIns="45720" rtlCol="0" anchor="t">
            <a:normAutofit/>
          </a:bodyPr>
          <a:lstStyle/>
          <a:p>
            <a:pPr marL="342265" indent="-342265">
              <a:lnSpc>
                <a:spcPct val="114000"/>
              </a:lnSpc>
              <a:spcBef>
                <a:spcPts val="0"/>
              </a:spcBef>
              <a:spcAft>
                <a:spcPts val="600"/>
              </a:spcAft>
            </a:pPr>
            <a:r>
              <a:rPr lang="en-US" kern="0">
                <a:latin typeface="Open Sans"/>
                <a:ea typeface="Calibri" panose="020F0502020204030204" pitchFamily="34" charset="0"/>
                <a:cs typeface="Open Sans"/>
              </a:rPr>
              <a:t>Who does it reach? Who gets left out? </a:t>
            </a:r>
            <a:endParaRPr lang="en-US">
              <a:ea typeface="Open Sans"/>
              <a:cs typeface="Open Sans"/>
            </a:endParaRPr>
          </a:p>
          <a:p>
            <a:pPr marL="342265" indent="-342265">
              <a:lnSpc>
                <a:spcPct val="114000"/>
              </a:lnSpc>
              <a:spcBef>
                <a:spcPts val="0"/>
              </a:spcBef>
              <a:spcAft>
                <a:spcPts val="600"/>
              </a:spcAft>
            </a:pPr>
            <a:r>
              <a:rPr lang="en-US" kern="0">
                <a:latin typeface="Open Sans"/>
                <a:ea typeface="Calibri" panose="020F0502020204030204" pitchFamily="34" charset="0"/>
                <a:cs typeface="Open Sans"/>
              </a:rPr>
              <a:t>Are we working in partnership?</a:t>
            </a:r>
          </a:p>
          <a:p>
            <a:pPr marL="342265" indent="-342265">
              <a:lnSpc>
                <a:spcPct val="114000"/>
              </a:lnSpc>
              <a:spcBef>
                <a:spcPts val="0"/>
              </a:spcBef>
              <a:spcAft>
                <a:spcPts val="600"/>
              </a:spcAft>
            </a:pPr>
            <a:r>
              <a:rPr lang="en-US" kern="0">
                <a:latin typeface="Open Sans"/>
                <a:ea typeface="Open Sans"/>
                <a:cs typeface="Open Sans"/>
              </a:rPr>
              <a:t>How is funding delivered?</a:t>
            </a:r>
          </a:p>
          <a:p>
            <a:pPr marL="342265" indent="-342265">
              <a:lnSpc>
                <a:spcPct val="114000"/>
              </a:lnSpc>
              <a:spcBef>
                <a:spcPts val="0"/>
              </a:spcBef>
              <a:spcAft>
                <a:spcPts val="600"/>
              </a:spcAft>
            </a:pPr>
            <a:r>
              <a:rPr lang="en-US" kern="0">
                <a:latin typeface="Open Sans" panose="020B0606030504020204" pitchFamily="34" charset="0"/>
                <a:ea typeface="Open Sans" panose="020B0606030504020204" pitchFamily="34" charset="0"/>
                <a:cs typeface="Open Sans" panose="020B0606030504020204" pitchFamily="34" charset="0"/>
              </a:rPr>
              <a:t>Are interventions based on evidence? </a:t>
            </a:r>
          </a:p>
        </p:txBody>
      </p:sp>
      <p:sp>
        <p:nvSpPr>
          <p:cNvPr id="2" name="Rectangle: Rounded Corners 1">
            <a:extLst>
              <a:ext uri="{FF2B5EF4-FFF2-40B4-BE49-F238E27FC236}">
                <a16:creationId xmlns:a16="http://schemas.microsoft.com/office/drawing/2014/main" id="{A5E58FDC-82BC-5073-3830-CE5048CB38E7}"/>
              </a:ext>
            </a:extLst>
          </p:cNvPr>
          <p:cNvSpPr/>
          <p:nvPr/>
        </p:nvSpPr>
        <p:spPr>
          <a:xfrm>
            <a:off x="275322" y="303420"/>
            <a:ext cx="7252835" cy="856153"/>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342900"/>
            <a:r>
              <a:rPr lang="en-US" sz="3000" b="1">
                <a:solidFill>
                  <a:schemeClr val="tx1"/>
                </a:solidFill>
                <a:latin typeface="Open Sans"/>
              </a:rPr>
              <a:t>		Equity &amp; Impact</a:t>
            </a:r>
            <a:endParaRPr lang="en-US" sz="3000" b="1">
              <a:solidFill>
                <a:schemeClr val="tx1"/>
              </a:solidFill>
              <a:latin typeface="Open Sans"/>
              <a:ea typeface="Open Sans"/>
              <a:cs typeface="Open Sans"/>
            </a:endParaRPr>
          </a:p>
        </p:txBody>
      </p:sp>
      <p:pic>
        <p:nvPicPr>
          <p:cNvPr id="4" name="Google Shape;323;p5" descr="Text, application&#10;&#10;Description automatically generated">
            <a:extLst>
              <a:ext uri="{FF2B5EF4-FFF2-40B4-BE49-F238E27FC236}">
                <a16:creationId xmlns:a16="http://schemas.microsoft.com/office/drawing/2014/main" id="{7DFFB01B-6BA0-9F68-B8D3-D689877B7A86}"/>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97816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4EC25-2AF2-4991-97BA-A8A53AAC8C18}"/>
              </a:ext>
            </a:extLst>
          </p:cNvPr>
          <p:cNvSpPr txBox="1"/>
          <p:nvPr/>
        </p:nvSpPr>
        <p:spPr>
          <a:xfrm>
            <a:off x="1059350" y="594593"/>
            <a:ext cx="6700671" cy="1793696"/>
          </a:xfrm>
          <a:prstGeom prst="rect">
            <a:avLst/>
          </a:prstGeom>
          <a:noFill/>
        </p:spPr>
        <p:txBody>
          <a:bodyPr wrap="square" lIns="91440" tIns="45720" rIns="91440" bIns="45720" rtlCol="0" anchor="t">
            <a:spAutoFit/>
          </a:bodyPr>
          <a:lstStyle/>
          <a:p>
            <a:pPr defTabSz="342900">
              <a:lnSpc>
                <a:spcPct val="114000"/>
              </a:lnSpc>
            </a:pPr>
            <a:r>
              <a:rPr lang="en-US" sz="3300" b="1">
                <a:solidFill>
                  <a:srgbClr val="FF0000"/>
                </a:solidFill>
                <a:latin typeface="Open Sans"/>
              </a:rPr>
              <a:t>Part 1</a:t>
            </a:r>
            <a:endParaRPr lang="en-US" sz="3300" b="1">
              <a:solidFill>
                <a:srgbClr val="FF0000"/>
              </a:solidFill>
              <a:latin typeface="Open Sans"/>
              <a:ea typeface="Open Sans"/>
              <a:cs typeface="Open Sans"/>
            </a:endParaRPr>
          </a:p>
          <a:p>
            <a:pPr defTabSz="342900">
              <a:lnSpc>
                <a:spcPct val="114000"/>
              </a:lnSpc>
            </a:pPr>
            <a:r>
              <a:rPr lang="en-US" sz="3300" i="1" kern="0">
                <a:solidFill>
                  <a:srgbClr val="000000"/>
                </a:solidFill>
                <a:latin typeface="Open Sans"/>
                <a:ea typeface="Open Sans"/>
                <a:cs typeface="Open Sans"/>
              </a:rPr>
              <a:t>How the </a:t>
            </a:r>
            <a:r>
              <a:rPr lang="en-US" sz="3300" b="1" i="1" kern="0">
                <a:solidFill>
                  <a:srgbClr val="000000"/>
                </a:solidFill>
                <a:latin typeface="Open Sans"/>
                <a:ea typeface="Open Sans"/>
                <a:cs typeface="Open Sans"/>
              </a:rPr>
              <a:t>U.S. government</a:t>
            </a:r>
            <a:r>
              <a:rPr lang="en-US" sz="3300" i="1" kern="0">
                <a:solidFill>
                  <a:srgbClr val="000000"/>
                </a:solidFill>
                <a:latin typeface="Open Sans"/>
                <a:ea typeface="Open Sans"/>
                <a:cs typeface="Open Sans"/>
              </a:rPr>
              <a:t> spends money and designs programs</a:t>
            </a:r>
            <a:endParaRPr lang="en-US" sz="3300">
              <a:solidFill>
                <a:srgbClr val="000000"/>
              </a:solidFill>
              <a:latin typeface="Open Sans"/>
              <a:ea typeface="Open Sans"/>
              <a:cs typeface="Open Sans"/>
            </a:endParaRPr>
          </a:p>
        </p:txBody>
      </p:sp>
      <p:sp>
        <p:nvSpPr>
          <p:cNvPr id="2" name="TextBox 1">
            <a:extLst>
              <a:ext uri="{FF2B5EF4-FFF2-40B4-BE49-F238E27FC236}">
                <a16:creationId xmlns:a16="http://schemas.microsoft.com/office/drawing/2014/main" id="{C974742E-A770-A7F7-74EF-1CFD941D7D86}"/>
              </a:ext>
            </a:extLst>
          </p:cNvPr>
          <p:cNvSpPr txBox="1"/>
          <p:nvPr/>
        </p:nvSpPr>
        <p:spPr>
          <a:xfrm>
            <a:off x="1059350" y="2771498"/>
            <a:ext cx="6430849" cy="1793696"/>
          </a:xfrm>
          <a:prstGeom prst="rect">
            <a:avLst/>
          </a:prstGeom>
          <a:noFill/>
        </p:spPr>
        <p:txBody>
          <a:bodyPr wrap="square" lIns="91440" tIns="45720" rIns="91440" bIns="45720" rtlCol="0" anchor="t">
            <a:spAutoFit/>
          </a:bodyPr>
          <a:lstStyle/>
          <a:p>
            <a:pPr defTabSz="342900">
              <a:lnSpc>
                <a:spcPct val="114000"/>
              </a:lnSpc>
            </a:pPr>
            <a:r>
              <a:rPr lang="en-US" sz="3300" b="1">
                <a:solidFill>
                  <a:srgbClr val="FF0000"/>
                </a:solidFill>
                <a:latin typeface="Open Sans"/>
              </a:rPr>
              <a:t>Part 2</a:t>
            </a:r>
          </a:p>
          <a:p>
            <a:pPr defTabSz="342900">
              <a:lnSpc>
                <a:spcPct val="114000"/>
              </a:lnSpc>
            </a:pPr>
            <a:r>
              <a:rPr lang="en-US" sz="3300" i="1" kern="0">
                <a:solidFill>
                  <a:srgbClr val="000000"/>
                </a:solidFill>
                <a:latin typeface="Open Sans"/>
                <a:ea typeface="Open Sans"/>
                <a:cs typeface="Open Sans"/>
              </a:rPr>
              <a:t>How the </a:t>
            </a:r>
            <a:r>
              <a:rPr lang="en-US" sz="3300" b="1" i="1" kern="0">
                <a:solidFill>
                  <a:srgbClr val="000000"/>
                </a:solidFill>
                <a:latin typeface="Open Sans"/>
                <a:ea typeface="Open Sans"/>
                <a:cs typeface="Open Sans"/>
              </a:rPr>
              <a:t>World Bank</a:t>
            </a:r>
            <a:r>
              <a:rPr lang="en-US" sz="3300" i="1" kern="0">
                <a:solidFill>
                  <a:srgbClr val="000000"/>
                </a:solidFill>
                <a:latin typeface="Open Sans"/>
                <a:ea typeface="Open Sans"/>
                <a:cs typeface="Open Sans"/>
              </a:rPr>
              <a:t> spends money and designs programs</a:t>
            </a:r>
            <a:endParaRPr lang="en-US" sz="3300">
              <a:solidFill>
                <a:srgbClr val="000000"/>
              </a:solidFill>
              <a:latin typeface="Open Sans"/>
              <a:ea typeface="Open Sans"/>
              <a:cs typeface="Open Sans"/>
            </a:endParaRPr>
          </a:p>
        </p:txBody>
      </p:sp>
      <p:pic>
        <p:nvPicPr>
          <p:cNvPr id="4" name="Google Shape;323;p5" descr="Text, application&#10;&#10;Description automatically generated">
            <a:extLst>
              <a:ext uri="{FF2B5EF4-FFF2-40B4-BE49-F238E27FC236}">
                <a16:creationId xmlns:a16="http://schemas.microsoft.com/office/drawing/2014/main" id="{A1A212DE-A6F3-E506-F0B4-6E8A2900370F}"/>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486449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4A505DEA-1C8D-1BD6-3021-AC2AE4EA30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1036" y="1356246"/>
            <a:ext cx="987757" cy="987757"/>
          </a:xfrm>
          <a:prstGeom prst="rect">
            <a:avLst/>
          </a:prstGeom>
        </p:spPr>
      </p:pic>
      <p:grpSp>
        <p:nvGrpSpPr>
          <p:cNvPr id="4" name="Group 3">
            <a:extLst>
              <a:ext uri="{FF2B5EF4-FFF2-40B4-BE49-F238E27FC236}">
                <a16:creationId xmlns:a16="http://schemas.microsoft.com/office/drawing/2014/main" id="{2927D946-D0D8-91D6-2BAA-1132F8342667}"/>
              </a:ext>
              <a:ext uri="{C183D7F6-B498-43B3-948B-1728B52AA6E4}">
                <adec:decorative xmlns:adec="http://schemas.microsoft.com/office/drawing/2017/decorative" val="1"/>
              </a:ext>
            </a:extLst>
          </p:cNvPr>
          <p:cNvGrpSpPr/>
          <p:nvPr/>
        </p:nvGrpSpPr>
        <p:grpSpPr>
          <a:xfrm>
            <a:off x="3348350" y="1261566"/>
            <a:ext cx="2400300" cy="3520118"/>
            <a:chOff x="4450080" y="1736678"/>
            <a:chExt cx="3200400" cy="4693491"/>
          </a:xfrm>
        </p:grpSpPr>
        <p:sp>
          <p:nvSpPr>
            <p:cNvPr id="17" name="Rectangle 16">
              <a:extLst>
                <a:ext uri="{FF2B5EF4-FFF2-40B4-BE49-F238E27FC236}">
                  <a16:creationId xmlns:a16="http://schemas.microsoft.com/office/drawing/2014/main" id="{3AD0FB91-4263-350E-2300-BDB69C2E999E}"/>
                </a:ext>
              </a:extLst>
            </p:cNvPr>
            <p:cNvSpPr/>
            <p:nvPr/>
          </p:nvSpPr>
          <p:spPr>
            <a:xfrm>
              <a:off x="4450080" y="2361063"/>
              <a:ext cx="3200400" cy="4069106"/>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The End </a:t>
              </a:r>
              <a:br>
                <a:rPr lang="en-US" sz="2250">
                  <a:solidFill>
                    <a:srgbClr val="000000"/>
                  </a:solidFill>
                  <a:latin typeface="Open Sans"/>
                </a:rPr>
              </a:br>
              <a:r>
                <a:rPr lang="en-US" sz="2250">
                  <a:solidFill>
                    <a:srgbClr val="000000"/>
                  </a:solidFill>
                  <a:latin typeface="Open Sans"/>
                </a:rPr>
                <a:t>Tuberculosis Now Act</a:t>
              </a:r>
            </a:p>
          </p:txBody>
        </p:sp>
        <p:sp>
          <p:nvSpPr>
            <p:cNvPr id="18" name="Oval 17">
              <a:extLst>
                <a:ext uri="{FF2B5EF4-FFF2-40B4-BE49-F238E27FC236}">
                  <a16:creationId xmlns:a16="http://schemas.microsoft.com/office/drawing/2014/main" id="{6DF07EC3-0A6A-F0FD-3F07-E44AE5B7E8CB}"/>
                </a:ext>
                <a:ext uri="{C183D7F6-B498-43B3-948B-1728B52AA6E4}">
                  <adec:decorative xmlns:adec="http://schemas.microsoft.com/office/drawing/2017/decorative" val="1"/>
                </a:ext>
              </a:extLst>
            </p:cNvPr>
            <p:cNvSpPr/>
            <p:nvPr/>
          </p:nvSpPr>
          <p:spPr>
            <a:xfrm>
              <a:off x="5231073" y="1736678"/>
              <a:ext cx="1692322" cy="169232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pic>
          <p:nvPicPr>
            <p:cNvPr id="24" name="Graphic 23">
              <a:extLst>
                <a:ext uri="{FF2B5EF4-FFF2-40B4-BE49-F238E27FC236}">
                  <a16:creationId xmlns:a16="http://schemas.microsoft.com/office/drawing/2014/main" id="{70127395-6738-FADB-D21F-0EA9DFEF8D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24914" y="1808326"/>
              <a:ext cx="1317009" cy="1317009"/>
            </a:xfrm>
            <a:prstGeom prst="rect">
              <a:avLst/>
            </a:prstGeom>
          </p:spPr>
        </p:pic>
      </p:grpSp>
      <p:grpSp>
        <p:nvGrpSpPr>
          <p:cNvPr id="5" name="Group 4">
            <a:extLst>
              <a:ext uri="{FF2B5EF4-FFF2-40B4-BE49-F238E27FC236}">
                <a16:creationId xmlns:a16="http://schemas.microsoft.com/office/drawing/2014/main" id="{D027618E-7087-9355-6667-574B339B3F9E}"/>
              </a:ext>
              <a:ext uri="{C183D7F6-B498-43B3-948B-1728B52AA6E4}">
                <adec:decorative xmlns:adec="http://schemas.microsoft.com/office/drawing/2017/decorative" val="1"/>
              </a:ext>
            </a:extLst>
          </p:cNvPr>
          <p:cNvGrpSpPr/>
          <p:nvPr/>
        </p:nvGrpSpPr>
        <p:grpSpPr>
          <a:xfrm>
            <a:off x="6158493" y="1172589"/>
            <a:ext cx="2400300" cy="3604564"/>
            <a:chOff x="8106395" y="1624084"/>
            <a:chExt cx="3200400" cy="4806085"/>
          </a:xfrm>
        </p:grpSpPr>
        <p:sp>
          <p:nvSpPr>
            <p:cNvPr id="13" name="Rectangle 12">
              <a:extLst>
                <a:ext uri="{FF2B5EF4-FFF2-40B4-BE49-F238E27FC236}">
                  <a16:creationId xmlns:a16="http://schemas.microsoft.com/office/drawing/2014/main" id="{0BC07448-A12E-A728-BA9A-0643BA640D25}"/>
                </a:ext>
              </a:extLst>
            </p:cNvPr>
            <p:cNvSpPr/>
            <p:nvPr/>
          </p:nvSpPr>
          <p:spPr>
            <a:xfrm>
              <a:off x="8106395" y="2361063"/>
              <a:ext cx="3200400" cy="4069106"/>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The </a:t>
              </a:r>
              <a:br>
                <a:rPr lang="en-US" sz="2250">
                  <a:solidFill>
                    <a:srgbClr val="000000"/>
                  </a:solidFill>
                  <a:latin typeface="Open Sans"/>
                </a:rPr>
              </a:br>
              <a:r>
                <a:rPr lang="en-US" sz="2250">
                  <a:solidFill>
                    <a:srgbClr val="000000"/>
                  </a:solidFill>
                  <a:latin typeface="Open Sans"/>
                </a:rPr>
                <a:t>READ Act</a:t>
              </a:r>
              <a:endParaRPr lang="en-US" sz="2250">
                <a:solidFill>
                  <a:srgbClr val="000000"/>
                </a:solidFill>
                <a:latin typeface="Open Sans"/>
                <a:ea typeface="Open Sans"/>
                <a:cs typeface="Open Sans"/>
              </a:endParaRPr>
            </a:p>
          </p:txBody>
        </p:sp>
        <p:sp>
          <p:nvSpPr>
            <p:cNvPr id="15" name="Oval 14">
              <a:extLst>
                <a:ext uri="{FF2B5EF4-FFF2-40B4-BE49-F238E27FC236}">
                  <a16:creationId xmlns:a16="http://schemas.microsoft.com/office/drawing/2014/main" id="{8FF91E16-D312-3E7D-FA31-13ED5DF15102}"/>
                </a:ext>
                <a:ext uri="{C183D7F6-B498-43B3-948B-1728B52AA6E4}">
                  <adec:decorative xmlns:adec="http://schemas.microsoft.com/office/drawing/2017/decorative" val="1"/>
                </a:ext>
              </a:extLst>
            </p:cNvPr>
            <p:cNvSpPr/>
            <p:nvPr/>
          </p:nvSpPr>
          <p:spPr>
            <a:xfrm>
              <a:off x="8860434" y="1624084"/>
              <a:ext cx="1692322" cy="169232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pic>
          <p:nvPicPr>
            <p:cNvPr id="30" name="Graphic 29">
              <a:extLst>
                <a:ext uri="{FF2B5EF4-FFF2-40B4-BE49-F238E27FC236}">
                  <a16:creationId xmlns:a16="http://schemas.microsoft.com/office/drawing/2014/main" id="{6F50D6B3-8697-E899-ED74-FEE06EBF0D4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48227" y="1808599"/>
              <a:ext cx="1316736" cy="1316736"/>
            </a:xfrm>
            <a:prstGeom prst="rect">
              <a:avLst/>
            </a:prstGeom>
          </p:spPr>
        </p:pic>
      </p:grpSp>
      <p:sp>
        <p:nvSpPr>
          <p:cNvPr id="8" name="Oval 7">
            <a:extLst>
              <a:ext uri="{FF2B5EF4-FFF2-40B4-BE49-F238E27FC236}">
                <a16:creationId xmlns:a16="http://schemas.microsoft.com/office/drawing/2014/main" id="{E511A29D-F611-E07E-69FF-B2D7D02BBDA5}"/>
              </a:ext>
              <a:ext uri="{C183D7F6-B498-43B3-948B-1728B52AA6E4}">
                <adec:decorative xmlns:adec="http://schemas.microsoft.com/office/drawing/2017/decorative" val="1"/>
              </a:ext>
            </a:extLst>
          </p:cNvPr>
          <p:cNvSpPr/>
          <p:nvPr/>
        </p:nvSpPr>
        <p:spPr>
          <a:xfrm>
            <a:off x="1212855" y="1177120"/>
            <a:ext cx="1269242" cy="1269242"/>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b="1">
              <a:solidFill>
                <a:srgbClr val="000000"/>
              </a:solidFill>
              <a:latin typeface="Open Sans"/>
            </a:endParaRPr>
          </a:p>
        </p:txBody>
      </p:sp>
      <p:pic>
        <p:nvPicPr>
          <p:cNvPr id="11" name="Graphic 10">
            <a:extLst>
              <a:ext uri="{FF2B5EF4-FFF2-40B4-BE49-F238E27FC236}">
                <a16:creationId xmlns:a16="http://schemas.microsoft.com/office/drawing/2014/main" id="{17AFBA11-EB85-805E-8421-53F285A503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9033" y="1317862"/>
            <a:ext cx="987757" cy="987757"/>
          </a:xfrm>
          <a:prstGeom prst="rect">
            <a:avLst/>
          </a:prstGeom>
        </p:spPr>
      </p:pic>
      <p:sp>
        <p:nvSpPr>
          <p:cNvPr id="9" name="TextBox 8">
            <a:extLst>
              <a:ext uri="{FF2B5EF4-FFF2-40B4-BE49-F238E27FC236}">
                <a16:creationId xmlns:a16="http://schemas.microsoft.com/office/drawing/2014/main" id="{E70FADD7-F1F0-4719-E7E2-612E513525C2}"/>
              </a:ext>
            </a:extLst>
          </p:cNvPr>
          <p:cNvSpPr txBox="1"/>
          <p:nvPr/>
        </p:nvSpPr>
        <p:spPr>
          <a:xfrm>
            <a:off x="571501" y="195974"/>
            <a:ext cx="7324418" cy="669414"/>
          </a:xfrm>
          <a:prstGeom prst="rect">
            <a:avLst/>
          </a:prstGeom>
          <a:noFill/>
        </p:spPr>
        <p:txBody>
          <a:bodyPr wrap="square" lIns="91440" tIns="45720" rIns="91440" bIns="45720" anchor="t">
            <a:spAutoFit/>
          </a:bodyPr>
          <a:lstStyle/>
          <a:p>
            <a:pPr defTabSz="342900"/>
            <a:r>
              <a:rPr lang="en-US" sz="3750" b="1">
                <a:latin typeface="Open Sans"/>
              </a:rPr>
              <a:t>Global Advocacy Campaigns</a:t>
            </a:r>
            <a:endParaRPr lang="en-US"/>
          </a:p>
        </p:txBody>
      </p:sp>
      <p:pic>
        <p:nvPicPr>
          <p:cNvPr id="2" name="Google Shape;323;p5" descr="Text, application&#10;&#10;Description automatically generated">
            <a:extLst>
              <a:ext uri="{FF2B5EF4-FFF2-40B4-BE49-F238E27FC236}">
                <a16:creationId xmlns:a16="http://schemas.microsoft.com/office/drawing/2014/main" id="{68A0301B-2229-087D-9847-A513189A39E9}"/>
              </a:ext>
            </a:extLst>
          </p:cNvPr>
          <p:cNvPicPr preferRelativeResize="0"/>
          <p:nvPr/>
        </p:nvPicPr>
        <p:blipFill rotWithShape="1">
          <a:blip r:embed="rId8">
            <a:alphaModFix/>
          </a:blip>
          <a:srcRect/>
          <a:stretch/>
        </p:blipFill>
        <p:spPr>
          <a:xfrm>
            <a:off x="7600568" y="76200"/>
            <a:ext cx="1510907" cy="1102501"/>
          </a:xfrm>
          <a:prstGeom prst="rect">
            <a:avLst/>
          </a:prstGeom>
          <a:noFill/>
          <a:ln>
            <a:noFill/>
          </a:ln>
        </p:spPr>
      </p:pic>
      <p:grpSp>
        <p:nvGrpSpPr>
          <p:cNvPr id="14" name="Group 13">
            <a:extLst>
              <a:ext uri="{FF2B5EF4-FFF2-40B4-BE49-F238E27FC236}">
                <a16:creationId xmlns:a16="http://schemas.microsoft.com/office/drawing/2014/main" id="{7789F862-C1BE-A5FB-0668-F5128BD8B18E}"/>
              </a:ext>
              <a:ext uri="{C183D7F6-B498-43B3-948B-1728B52AA6E4}">
                <adec:decorative xmlns:adec="http://schemas.microsoft.com/office/drawing/2017/decorative" val="1"/>
              </a:ext>
            </a:extLst>
          </p:cNvPr>
          <p:cNvGrpSpPr/>
          <p:nvPr/>
        </p:nvGrpSpPr>
        <p:grpSpPr>
          <a:xfrm>
            <a:off x="514924" y="1261566"/>
            <a:ext cx="2400300" cy="3520118"/>
            <a:chOff x="4450080" y="1736678"/>
            <a:chExt cx="3200400" cy="4693491"/>
          </a:xfrm>
        </p:grpSpPr>
        <p:sp>
          <p:nvSpPr>
            <p:cNvPr id="16" name="Rectangle 15">
              <a:extLst>
                <a:ext uri="{FF2B5EF4-FFF2-40B4-BE49-F238E27FC236}">
                  <a16:creationId xmlns:a16="http://schemas.microsoft.com/office/drawing/2014/main" id="{CE9455F8-E3E8-E712-829C-544495DB1ECF}"/>
                </a:ext>
              </a:extLst>
            </p:cNvPr>
            <p:cNvSpPr/>
            <p:nvPr/>
          </p:nvSpPr>
          <p:spPr>
            <a:xfrm>
              <a:off x="4450080" y="2361063"/>
              <a:ext cx="3200400" cy="4069106"/>
            </a:xfrm>
            <a:prstGeom prst="rect">
              <a:avLst/>
            </a:prstGeom>
            <a:solidFill>
              <a:schemeClr val="bg2">
                <a:lumMod val="20000"/>
                <a:lumOff val="80000"/>
              </a:schemeClr>
            </a:solidFill>
            <a:ln w="571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Malnutrition Prevention &amp; Treatment Act</a:t>
              </a:r>
            </a:p>
          </p:txBody>
        </p:sp>
        <p:sp>
          <p:nvSpPr>
            <p:cNvPr id="19" name="Oval 18">
              <a:extLst>
                <a:ext uri="{FF2B5EF4-FFF2-40B4-BE49-F238E27FC236}">
                  <a16:creationId xmlns:a16="http://schemas.microsoft.com/office/drawing/2014/main" id="{4F9304BA-B81F-1246-9B32-37F67DD66B8B}"/>
                </a:ext>
                <a:ext uri="{C183D7F6-B498-43B3-948B-1728B52AA6E4}">
                  <adec:decorative xmlns:adec="http://schemas.microsoft.com/office/drawing/2017/decorative" val="1"/>
                </a:ext>
              </a:extLst>
            </p:cNvPr>
            <p:cNvSpPr/>
            <p:nvPr/>
          </p:nvSpPr>
          <p:spPr>
            <a:xfrm>
              <a:off x="5231073" y="1736678"/>
              <a:ext cx="1692322" cy="169232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grpSp>
      <p:pic>
        <p:nvPicPr>
          <p:cNvPr id="21" name="Graphic 20">
            <a:extLst>
              <a:ext uri="{FF2B5EF4-FFF2-40B4-BE49-F238E27FC236}">
                <a16:creationId xmlns:a16="http://schemas.microsoft.com/office/drawing/2014/main" id="{2E3A754E-BE32-ACFF-D439-6BEDB0DFCDC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43699" y="1398468"/>
            <a:ext cx="987757" cy="987757"/>
          </a:xfrm>
          <a:prstGeom prst="rect">
            <a:avLst/>
          </a:prstGeom>
        </p:spPr>
      </p:pic>
    </p:spTree>
    <p:extLst>
      <p:ext uri="{BB962C8B-B14F-4D97-AF65-F5344CB8AC3E}">
        <p14:creationId xmlns:p14="http://schemas.microsoft.com/office/powerpoint/2010/main" val="149366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668244" y="2074438"/>
            <a:ext cx="7401600" cy="857400"/>
          </a:xfrm>
          <a:prstGeom prst="rect">
            <a:avLst/>
          </a:prstGeom>
          <a:noFill/>
          <a:ln>
            <a:noFill/>
          </a:ln>
        </p:spPr>
        <p:txBody>
          <a:bodyPr spcFirstLastPara="1" wrap="square" lIns="91425" tIns="45700" rIns="91425" bIns="45700" anchor="ctr" anchorCtr="0">
            <a:normAutofit fontScale="90000"/>
          </a:bodyPr>
          <a:lstStyle/>
          <a:p>
            <a:r>
              <a:rPr lang="en-US" sz="2850" b="1">
                <a:solidFill>
                  <a:srgbClr val="C00000"/>
                </a:solidFill>
                <a:latin typeface="Open Sans"/>
                <a:ea typeface="Open Sans"/>
                <a:cs typeface="Open Sans"/>
              </a:rPr>
              <a:t>What's going on in this House?!?</a:t>
            </a:r>
            <a:br>
              <a:rPr lang="en-US" sz="2850" b="1" dirty="0">
                <a:solidFill>
                  <a:srgbClr val="000000"/>
                </a:solidFill>
                <a:latin typeface="Open Sans"/>
                <a:ea typeface="Open Sans"/>
                <a:cs typeface="Open Sans"/>
              </a:rPr>
            </a:br>
            <a:r>
              <a:rPr lang="en-US" sz="2850" b="1" dirty="0">
                <a:solidFill>
                  <a:srgbClr val="000000"/>
                </a:solidFill>
                <a:latin typeface="Open Sans"/>
                <a:ea typeface="Open Sans"/>
                <a:cs typeface="Open Sans"/>
              </a:rPr>
              <a:t>Congressional Updates</a:t>
            </a:r>
            <a:endParaRPr lang="en-US" dirty="0"/>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54771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B72EE1B-D4F9-5AC9-4A79-32D2E8F9A098}"/>
              </a:ext>
            </a:extLst>
          </p:cNvPr>
          <p:cNvSpPr>
            <a:spLocks noGrp="1"/>
          </p:cNvSpPr>
          <p:nvPr>
            <p:ph type="title"/>
          </p:nvPr>
        </p:nvSpPr>
        <p:spPr>
          <a:xfrm>
            <a:off x="609574" y="215400"/>
            <a:ext cx="7036421" cy="857250"/>
          </a:xfrm>
        </p:spPr>
        <p:txBody>
          <a:bodyPr>
            <a:normAutofit/>
          </a:bodyPr>
          <a:lstStyle/>
          <a:p>
            <a:pPr algn="l"/>
            <a:r>
              <a:rPr lang="en-US" sz="3600" b="1">
                <a:latin typeface="Open Sans"/>
              </a:rPr>
              <a:t>Asks on TB Right Now</a:t>
            </a:r>
            <a:endParaRPr lang="en-US"/>
          </a:p>
        </p:txBody>
      </p:sp>
      <p:sp>
        <p:nvSpPr>
          <p:cNvPr id="5" name="Text Placeholder 3">
            <a:extLst>
              <a:ext uri="{FF2B5EF4-FFF2-40B4-BE49-F238E27FC236}">
                <a16:creationId xmlns:a16="http://schemas.microsoft.com/office/drawing/2014/main" id="{0C2FB15C-164B-3048-A447-FE3EC827DE65}"/>
              </a:ext>
            </a:extLst>
          </p:cNvPr>
          <p:cNvSpPr>
            <a:spLocks noGrp="1"/>
          </p:cNvSpPr>
          <p:nvPr>
            <p:ph type="body" idx="1"/>
          </p:nvPr>
        </p:nvSpPr>
        <p:spPr>
          <a:xfrm>
            <a:off x="452872" y="1227062"/>
            <a:ext cx="8084054" cy="3602666"/>
          </a:xfrm>
        </p:spPr>
        <p:txBody>
          <a:bodyPr vert="horz" lIns="91440" tIns="45720" rIns="91440" bIns="45720" rtlCol="0" anchor="t">
            <a:normAutofit fontScale="77500" lnSpcReduction="20000"/>
          </a:bodyPr>
          <a:lstStyle/>
          <a:p>
            <a:pPr marL="0" indent="0">
              <a:lnSpc>
                <a:spcPct val="134000"/>
              </a:lnSpc>
              <a:spcBef>
                <a:spcPts val="0"/>
              </a:spcBef>
              <a:spcAft>
                <a:spcPts val="1200"/>
              </a:spcAft>
              <a:buNone/>
            </a:pPr>
            <a:r>
              <a:rPr lang="en-US" sz="2600" b="1" kern="0" dirty="0">
                <a:latin typeface="Open Sans"/>
                <a:ea typeface="Open Sans"/>
                <a:cs typeface="Open Sans"/>
              </a:rPr>
              <a:t>Ask Reps and Senators to cosponsor the End TB Now Act and speak to House/Senate leadership about passing it ASAP.</a:t>
            </a:r>
            <a:endParaRPr lang="en-US" b="1" dirty="0">
              <a:ea typeface="Open Sans"/>
              <a:cs typeface="Open Sans"/>
            </a:endParaRPr>
          </a:p>
          <a:p>
            <a:pPr marL="0" indent="0">
              <a:lnSpc>
                <a:spcPct val="134000"/>
              </a:lnSpc>
              <a:spcBef>
                <a:spcPts val="0"/>
              </a:spcBef>
              <a:spcAft>
                <a:spcPts val="1200"/>
              </a:spcAft>
              <a:buNone/>
            </a:pPr>
            <a:r>
              <a:rPr lang="en-US" sz="2600" i="1" kern="0" dirty="0">
                <a:ea typeface="+mn-lt"/>
                <a:cs typeface="+mn-lt"/>
              </a:rPr>
              <a:t>Tip: Leverage your work on the House and Senate TB sign-on letters:</a:t>
            </a:r>
          </a:p>
          <a:p>
            <a:pPr marL="342265" indent="-342265">
              <a:lnSpc>
                <a:spcPct val="134000"/>
              </a:lnSpc>
              <a:spcBef>
                <a:spcPts val="0"/>
              </a:spcBef>
              <a:spcAft>
                <a:spcPts val="1200"/>
              </a:spcAft>
            </a:pPr>
            <a:r>
              <a:rPr lang="en-US" sz="2600" kern="0" dirty="0">
                <a:ea typeface="+mn-lt"/>
                <a:cs typeface="+mn-lt"/>
              </a:rPr>
              <a:t>Share final letter and thank those who signed. Ask them to cosponsor End TB Now Act and speak to leadership. </a:t>
            </a:r>
            <a:endParaRPr lang="en-US" sz="2600" kern="0" dirty="0">
              <a:latin typeface="Open Sans"/>
              <a:ea typeface="Open Sans"/>
              <a:cs typeface="Open Sans"/>
            </a:endParaRPr>
          </a:p>
          <a:p>
            <a:pPr marL="342265" indent="-342265">
              <a:lnSpc>
                <a:spcPct val="134000"/>
              </a:lnSpc>
              <a:spcBef>
                <a:spcPts val="0"/>
              </a:spcBef>
              <a:spcAft>
                <a:spcPts val="1200"/>
              </a:spcAft>
            </a:pPr>
            <a:r>
              <a:rPr lang="en-US" sz="2600" kern="0" dirty="0">
                <a:ea typeface="+mn-lt"/>
                <a:cs typeface="+mn-lt"/>
              </a:rPr>
              <a:t>Share final letter with those who </a:t>
            </a:r>
            <a:r>
              <a:rPr lang="en-US" sz="2600" u="sng" kern="0" dirty="0">
                <a:ea typeface="+mn-lt"/>
                <a:cs typeface="+mn-lt"/>
              </a:rPr>
              <a:t>didn't sign</a:t>
            </a:r>
            <a:r>
              <a:rPr lang="en-US" sz="2600" kern="0" dirty="0">
                <a:ea typeface="+mn-lt"/>
                <a:cs typeface="+mn-lt"/>
              </a:rPr>
              <a:t> as well and let them know they can still make a difference on TB by cosponsoring the End TB Now Act.</a:t>
            </a:r>
            <a:endParaRPr lang="en-US" sz="2600" dirty="0">
              <a:ea typeface="Open Sans"/>
              <a:cs typeface="Open Sans"/>
            </a:endParaRPr>
          </a:p>
          <a:p>
            <a:pPr marL="342265" indent="-342265">
              <a:lnSpc>
                <a:spcPct val="110000"/>
              </a:lnSpc>
              <a:spcBef>
                <a:spcPts val="1400"/>
              </a:spcBef>
              <a:spcAft>
                <a:spcPts val="1200"/>
              </a:spcAft>
            </a:pPr>
            <a:endParaRPr lang="en-US" sz="2600" kern="0" dirty="0">
              <a:latin typeface="Open Sans"/>
              <a:ea typeface="Open Sans"/>
              <a:cs typeface="Open Sans"/>
            </a:endParaRPr>
          </a:p>
        </p:txBody>
      </p:sp>
      <p:pic>
        <p:nvPicPr>
          <p:cNvPr id="2" name="Google Shape;323;p5" descr="Text, application&#10;&#10;Description automatically generated">
            <a:extLst>
              <a:ext uri="{FF2B5EF4-FFF2-40B4-BE49-F238E27FC236}">
                <a16:creationId xmlns:a16="http://schemas.microsoft.com/office/drawing/2014/main" id="{4278CA85-4F84-B13E-E6B9-66D0B2CA88AD}"/>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00488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B72EE1B-D4F9-5AC9-4A79-32D2E8F9A098}"/>
              </a:ext>
            </a:extLst>
          </p:cNvPr>
          <p:cNvSpPr>
            <a:spLocks noGrp="1"/>
          </p:cNvSpPr>
          <p:nvPr>
            <p:ph type="title"/>
          </p:nvPr>
        </p:nvSpPr>
        <p:spPr>
          <a:xfrm>
            <a:off x="609574" y="215400"/>
            <a:ext cx="7036421" cy="857250"/>
          </a:xfrm>
        </p:spPr>
        <p:txBody>
          <a:bodyPr>
            <a:normAutofit/>
          </a:bodyPr>
          <a:lstStyle/>
          <a:p>
            <a:pPr algn="l"/>
            <a:r>
              <a:rPr lang="en-US" sz="3600" b="1">
                <a:latin typeface="Open Sans"/>
              </a:rPr>
              <a:t>Asks on READ Act Right Now</a:t>
            </a:r>
            <a:endParaRPr lang="en-US"/>
          </a:p>
        </p:txBody>
      </p:sp>
      <p:sp>
        <p:nvSpPr>
          <p:cNvPr id="5" name="Text Placeholder 3">
            <a:extLst>
              <a:ext uri="{FF2B5EF4-FFF2-40B4-BE49-F238E27FC236}">
                <a16:creationId xmlns:a16="http://schemas.microsoft.com/office/drawing/2014/main" id="{0C2FB15C-164B-3048-A447-FE3EC827DE65}"/>
              </a:ext>
            </a:extLst>
          </p:cNvPr>
          <p:cNvSpPr>
            <a:spLocks noGrp="1"/>
          </p:cNvSpPr>
          <p:nvPr>
            <p:ph type="body" idx="1"/>
          </p:nvPr>
        </p:nvSpPr>
        <p:spPr>
          <a:xfrm>
            <a:off x="452872" y="1339488"/>
            <a:ext cx="8084054" cy="3302863"/>
          </a:xfrm>
        </p:spPr>
        <p:txBody>
          <a:bodyPr vert="horz" lIns="91440" tIns="45720" rIns="91440" bIns="45720" rtlCol="0" anchor="t">
            <a:normAutofit fontScale="92500" lnSpcReduction="20000"/>
          </a:bodyPr>
          <a:lstStyle/>
          <a:p>
            <a:pPr marL="342265" indent="-342265">
              <a:lnSpc>
                <a:spcPct val="124000"/>
              </a:lnSpc>
              <a:spcBef>
                <a:spcPts val="0"/>
              </a:spcBef>
              <a:spcAft>
                <a:spcPts val="1200"/>
              </a:spcAft>
            </a:pPr>
            <a:r>
              <a:rPr lang="en-US" sz="2600" b="1" kern="0">
                <a:latin typeface="Open Sans"/>
                <a:ea typeface="Open Sans"/>
                <a:cs typeface="Open Sans"/>
              </a:rPr>
              <a:t>READ in the House:</a:t>
            </a:r>
            <a:r>
              <a:rPr lang="en-US" sz="2600" kern="0">
                <a:latin typeface="Open Sans"/>
                <a:ea typeface="Open Sans"/>
                <a:cs typeface="Open Sans"/>
              </a:rPr>
              <a:t> Ask Reps. to cosponsor the READ Act and speak to Foreign Affairs leadership (McCaul, Meeks) about moving the bill out of committee ASAP.</a:t>
            </a:r>
            <a:endParaRPr lang="en-US"/>
          </a:p>
          <a:p>
            <a:pPr marL="342265" indent="-342265">
              <a:lnSpc>
                <a:spcPct val="124000"/>
              </a:lnSpc>
              <a:spcBef>
                <a:spcPts val="0"/>
              </a:spcBef>
              <a:spcAft>
                <a:spcPts val="1200"/>
              </a:spcAft>
            </a:pPr>
            <a:r>
              <a:rPr lang="en-US" sz="2600" b="1" kern="0">
                <a:latin typeface="Open Sans"/>
                <a:ea typeface="Open Sans"/>
                <a:cs typeface="Open Sans"/>
              </a:rPr>
              <a:t>READ in the Senate: </a:t>
            </a:r>
            <a:r>
              <a:rPr lang="en-US" sz="2600" kern="0">
                <a:latin typeface="Open Sans"/>
                <a:ea typeface="Open Sans"/>
                <a:cs typeface="Open Sans"/>
              </a:rPr>
              <a:t>Ask Senators to cosponsor READ Act and speak to Senate leadership about passing it ASAP.</a:t>
            </a:r>
          </a:p>
        </p:txBody>
      </p:sp>
      <p:pic>
        <p:nvPicPr>
          <p:cNvPr id="2" name="Google Shape;323;p5" descr="Text, application&#10;&#10;Description automatically generated">
            <a:extLst>
              <a:ext uri="{FF2B5EF4-FFF2-40B4-BE49-F238E27FC236}">
                <a16:creationId xmlns:a16="http://schemas.microsoft.com/office/drawing/2014/main" id="{B2795586-40F0-9072-1B6B-3E110604257B}"/>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421819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843209" y="2020490"/>
            <a:ext cx="7209845" cy="1102519"/>
          </a:xfrm>
        </p:spPr>
        <p:txBody>
          <a:bodyPr>
            <a:normAutofit fontScale="90000"/>
          </a:bodyPr>
          <a:lstStyle/>
          <a:p>
            <a:r>
              <a:rPr lang="en-US" sz="4000" b="1" dirty="0"/>
              <a:t>Advocacy Action:</a:t>
            </a:r>
            <a:br>
              <a:rPr lang="en-US" sz="4000" b="1" dirty="0"/>
            </a:br>
            <a:r>
              <a:rPr lang="en-US" sz="4000" b="1" dirty="0"/>
              <a:t>Media Push to End TB Now</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52466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dc84acdb8d_0_79"/>
          <p:cNvSpPr txBox="1">
            <a:spLocks noGrp="1"/>
          </p:cNvSpPr>
          <p:nvPr>
            <p:ph type="ctrTitle"/>
          </p:nvPr>
        </p:nvSpPr>
        <p:spPr>
          <a:xfrm>
            <a:off x="416378" y="152401"/>
            <a:ext cx="7356000" cy="7062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D50032"/>
              </a:buClr>
              <a:buSzPts val="2600"/>
              <a:buFont typeface="Open Sans"/>
              <a:buNone/>
            </a:pPr>
            <a:r>
              <a:rPr lang="en-US" sz="2600" b="1" i="0" u="none" strike="noStrike" cap="none">
                <a:solidFill>
                  <a:srgbClr val="D50032"/>
                </a:solidFill>
                <a:latin typeface="Open Sans"/>
                <a:ea typeface="Open Sans"/>
                <a:cs typeface="Open Sans"/>
                <a:sym typeface="Open Sans"/>
              </a:rPr>
              <a:t>Our Values &amp; Resources</a:t>
            </a:r>
            <a:endParaRPr/>
          </a:p>
        </p:txBody>
      </p:sp>
      <p:sp>
        <p:nvSpPr>
          <p:cNvPr id="257" name="Google Shape;257;g1dc84acdb8d_0_79"/>
          <p:cNvSpPr txBox="1"/>
          <p:nvPr/>
        </p:nvSpPr>
        <p:spPr>
          <a:xfrm>
            <a:off x="301782" y="907042"/>
            <a:ext cx="7923000" cy="39010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a:t>
            </a:r>
            <a:r>
              <a:rPr lang="en-US" sz="1350" b="0" i="1" u="none" strike="noStrike" cap="none" dirty="0">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endParaRPr dirty="0"/>
          </a:p>
          <a:p>
            <a:pPr marL="0" marR="0" lvl="0" indent="0" algn="l" rtl="0">
              <a:spcBef>
                <a:spcPts val="0"/>
              </a:spcBef>
              <a:spcAft>
                <a:spcPts val="0"/>
              </a:spcAft>
              <a:buNone/>
            </a:pPr>
            <a:endParaRPr sz="1350" b="0" i="1" u="none" strike="noStrike" cap="none"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1" u="none" strike="noStrike" cap="none" dirty="0">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dirty="0"/>
          </a:p>
          <a:p>
            <a:pPr marL="0" marR="0" lvl="0" indent="0" algn="l" rtl="0">
              <a:spcBef>
                <a:spcPts val="0"/>
              </a:spcBef>
              <a:spcAft>
                <a:spcPts val="0"/>
              </a:spcAft>
              <a:buNone/>
            </a:pPr>
            <a:endParaRPr sz="1350" b="0" i="0" u="none" strike="noStrike" cap="none"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dirty="0">
                <a:solidFill>
                  <a:schemeClr val="dk1"/>
                </a:solidFill>
                <a:latin typeface="Open Sans"/>
                <a:ea typeface="Open Sans"/>
                <a:cs typeface="Open Sans"/>
                <a:sym typeface="Open Sans"/>
              </a:rPr>
              <a:t>Read our full anti-oppression values statement here at </a:t>
            </a:r>
            <a:r>
              <a:rPr lang="en-US" sz="1350" b="1" i="0" u="sng" strike="noStrike" cap="none" dirty="0">
                <a:solidFill>
                  <a:schemeClr val="dk2"/>
                </a:solidFill>
                <a:latin typeface="Open Sans"/>
                <a:ea typeface="Open Sans"/>
                <a:cs typeface="Open Sans"/>
                <a:sym typeface="Open Sans"/>
              </a:rPr>
              <a:t>results.org/values</a:t>
            </a:r>
            <a:r>
              <a:rPr lang="en-US" sz="1350" b="1" i="0" u="none" strike="noStrike" cap="none" dirty="0">
                <a:solidFill>
                  <a:schemeClr val="dk1"/>
                </a:solidFill>
                <a:latin typeface="Open Sans"/>
                <a:ea typeface="Open Sans"/>
                <a:cs typeface="Open Sans"/>
                <a:sym typeface="Open Sans"/>
              </a:rPr>
              <a:t>. </a:t>
            </a:r>
            <a:endParaRPr sz="135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350" b="0" i="0" u="none" strike="noStrike" cap="none"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0" u="none" strike="noStrike" cap="none" dirty="0">
                <a:solidFill>
                  <a:schemeClr val="dk1"/>
                </a:solidFill>
                <a:latin typeface="Open Sans"/>
                <a:ea typeface="Open Sans"/>
                <a:cs typeface="Open Sans"/>
                <a:sym typeface="Open Sans"/>
              </a:rPr>
              <a:t>Check out the </a:t>
            </a:r>
            <a:r>
              <a:rPr lang="en-US" sz="1350" b="0" i="0" u="sng" strike="noStrike" cap="none" dirty="0">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Anti-Oppression Workshop Schedule </a:t>
            </a:r>
            <a:r>
              <a:rPr lang="en-US" sz="1350" b="0" i="0" u="none" strike="noStrike" cap="none" dirty="0">
                <a:solidFill>
                  <a:schemeClr val="dk1"/>
                </a:solidFill>
                <a:latin typeface="Open Sans"/>
                <a:ea typeface="Open Sans"/>
                <a:cs typeface="Open Sans"/>
                <a:sym typeface="Open Sans"/>
              </a:rPr>
              <a:t>for training opportunities.</a:t>
            </a:r>
            <a:endParaRPr sz="135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350" b="1" i="0" u="none" strike="noStrike" cap="none"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dirty="0">
                <a:solidFill>
                  <a:schemeClr val="dk1"/>
                </a:solidFill>
                <a:latin typeface="Open Sans"/>
                <a:ea typeface="Open Sans"/>
                <a:cs typeface="Open Sans"/>
                <a:sym typeface="Open Sans"/>
              </a:rPr>
              <a:t>Find these resources and more at results.org/volunteers/anti-oppression:</a:t>
            </a:r>
            <a:endParaRPr dirty="0"/>
          </a:p>
          <a:p>
            <a:pPr marL="0" marR="0" lvl="0" indent="0" algn="l" rtl="0">
              <a:spcBef>
                <a:spcPts val="0"/>
              </a:spcBef>
              <a:spcAft>
                <a:spcPts val="0"/>
              </a:spcAft>
              <a:buNone/>
            </a:pPr>
            <a:endParaRPr sz="1350" b="0" i="0" u="none" strike="noStrike" cap="none" dirty="0">
              <a:solidFill>
                <a:schemeClr val="dk1"/>
              </a:solidFill>
              <a:latin typeface="Open Sans"/>
              <a:ea typeface="Open Sans"/>
              <a:cs typeface="Open Sans"/>
              <a:sym typeface="Open Sans"/>
            </a:endParaRPr>
          </a:p>
          <a:p>
            <a:pPr marL="628650" marR="0" lvl="1" indent="-285750" algn="l" rtl="0">
              <a:spcBef>
                <a:spcPts val="0"/>
              </a:spcBef>
              <a:spcAft>
                <a:spcPts val="0"/>
              </a:spcAft>
              <a:buClr>
                <a:schemeClr val="dk1"/>
              </a:buClr>
              <a:buSzPts val="1350"/>
              <a:buFont typeface="Arial"/>
              <a:buChar char="•"/>
            </a:pPr>
            <a:r>
              <a:rPr lang="en-US" sz="1350" b="0" i="0" u="none" strike="noStrike" cap="none" dirty="0">
                <a:solidFill>
                  <a:schemeClr val="dk1"/>
                </a:solidFill>
                <a:latin typeface="Open Sans"/>
                <a:ea typeface="Open Sans"/>
                <a:cs typeface="Open Sans"/>
                <a:sym typeface="Open Sans"/>
              </a:rPr>
              <a:t>Resource Guides from our Diversity &amp; Inclusion trainings, including: </a:t>
            </a:r>
            <a:endParaRPr dirty="0"/>
          </a:p>
          <a:p>
            <a:pPr marL="971550" marR="0" lvl="2" indent="-285750" algn="l" rtl="0">
              <a:spcBef>
                <a:spcPts val="0"/>
              </a:spcBef>
              <a:spcAft>
                <a:spcPts val="0"/>
              </a:spcAft>
              <a:buClr>
                <a:schemeClr val="dk1"/>
              </a:buClr>
              <a:buSzPts val="1350"/>
              <a:buFont typeface="Arial"/>
              <a:buChar char="•"/>
            </a:pPr>
            <a:r>
              <a:rPr lang="en-US" sz="1350" b="0" i="0" u="none" strike="noStrike" cap="none" dirty="0">
                <a:solidFill>
                  <a:schemeClr val="dk1"/>
                </a:solidFill>
                <a:latin typeface="Open Sans"/>
                <a:ea typeface="Open Sans"/>
                <a:cs typeface="Open Sans"/>
                <a:sym typeface="Open Sans"/>
              </a:rPr>
              <a:t>Interrupting Microaggressions</a:t>
            </a:r>
            <a:endParaRPr dirty="0"/>
          </a:p>
          <a:p>
            <a:pPr marL="971550" marR="0" lvl="2" indent="-285750" algn="l" rtl="0">
              <a:spcBef>
                <a:spcPts val="0"/>
              </a:spcBef>
              <a:spcAft>
                <a:spcPts val="0"/>
              </a:spcAft>
              <a:buClr>
                <a:schemeClr val="dk1"/>
              </a:buClr>
              <a:buSzPts val="1350"/>
              <a:buFont typeface="Arial"/>
              <a:buChar char="•"/>
            </a:pPr>
            <a:r>
              <a:rPr lang="en-US" sz="1350" b="0" i="0" u="none" strike="noStrike" cap="none" dirty="0">
                <a:solidFill>
                  <a:schemeClr val="dk1"/>
                </a:solidFill>
                <a:latin typeface="Open Sans"/>
                <a:ea typeface="Open Sans"/>
                <a:cs typeface="Open Sans"/>
                <a:sym typeface="Open Sans"/>
              </a:rPr>
              <a:t>Creating Space for Critical Conversations</a:t>
            </a:r>
            <a:endParaRPr dirty="0"/>
          </a:p>
          <a:p>
            <a:pPr marL="628650" marR="0" lvl="1" indent="-285750" algn="l" rtl="0">
              <a:spcBef>
                <a:spcPts val="0"/>
              </a:spcBef>
              <a:spcAft>
                <a:spcPts val="0"/>
              </a:spcAft>
              <a:buClr>
                <a:schemeClr val="dk1"/>
              </a:buClr>
              <a:buSzPts val="1350"/>
              <a:buFont typeface="Arial"/>
              <a:buChar char="•"/>
            </a:pPr>
            <a:r>
              <a:rPr lang="en-US" sz="1350" b="0" i="0" u="none" strike="noStrike" cap="none" dirty="0">
                <a:solidFill>
                  <a:schemeClr val="dk1"/>
                </a:solidFill>
                <a:latin typeface="Open Sans"/>
                <a:ea typeface="Open Sans"/>
                <a:cs typeface="Open Sans"/>
                <a:sym typeface="Open Sans"/>
              </a:rPr>
              <a:t>Information on how RESULTS responds to oppressive incidents</a:t>
            </a:r>
            <a:endParaRPr dirty="0"/>
          </a:p>
        </p:txBody>
      </p:sp>
      <p:sp>
        <p:nvSpPr>
          <p:cNvPr id="258" name="Google Shape;258;g1dc84acdb8d_0_79"/>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350"/>
              <a:buFont typeface="Open Sans"/>
              <a:buNone/>
            </a:pPr>
            <a:fld id="{00000000-1234-1234-1234-123412341234}" type="slidenum">
              <a:rPr lang="en-US" sz="1350" b="0" i="0" u="none" strike="noStrike" cap="none">
                <a:solidFill>
                  <a:srgbClr val="000000"/>
                </a:solidFill>
                <a:latin typeface="Open Sans"/>
                <a:ea typeface="Open Sans"/>
                <a:cs typeface="Open Sans"/>
                <a:sym typeface="Open Sans"/>
              </a:rPr>
              <a:t>2</a:t>
            </a:fld>
            <a:endParaRPr sz="1350" b="0" i="0" u="none" strike="noStrike" cap="none">
              <a:solidFill>
                <a:srgbClr val="000000"/>
              </a:solidFill>
              <a:latin typeface="Open Sans"/>
              <a:ea typeface="Open Sans"/>
              <a:cs typeface="Open Sans"/>
              <a:sym typeface="Open Sans"/>
            </a:endParaRPr>
          </a:p>
        </p:txBody>
      </p:sp>
      <p:pic>
        <p:nvPicPr>
          <p:cNvPr id="2" name="Google Shape;267;g14388b835e1_0_23">
            <a:extLst>
              <a:ext uri="{FF2B5EF4-FFF2-40B4-BE49-F238E27FC236}">
                <a16:creationId xmlns:a16="http://schemas.microsoft.com/office/drawing/2014/main" id="{123D93FB-BF4F-1841-D122-DBC0DEA82157}"/>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97105" y="76182"/>
            <a:ext cx="7209845" cy="1102519"/>
          </a:xfrm>
        </p:spPr>
        <p:txBody>
          <a:bodyPr>
            <a:normAutofit/>
          </a:bodyPr>
          <a:lstStyle/>
          <a:p>
            <a:r>
              <a:rPr lang="en-US" sz="4000" b="1" dirty="0"/>
              <a:t>Why we use media?</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3" name="Google Shape;266;g14388b835e1_0_23">
            <a:extLst>
              <a:ext uri="{FF2B5EF4-FFF2-40B4-BE49-F238E27FC236}">
                <a16:creationId xmlns:a16="http://schemas.microsoft.com/office/drawing/2014/main" id="{67F80E70-1F6B-6692-74D9-A6A6574F7610}"/>
              </a:ext>
            </a:extLst>
          </p:cNvPr>
          <p:cNvSpPr txBox="1"/>
          <p:nvPr/>
        </p:nvSpPr>
        <p:spPr>
          <a:xfrm>
            <a:off x="130921" y="1165075"/>
            <a:ext cx="8225100" cy="3570600"/>
          </a:xfrm>
          <a:prstGeom prst="rect">
            <a:avLst/>
          </a:prstGeom>
          <a:noFill/>
          <a:ln>
            <a:noFill/>
          </a:ln>
        </p:spPr>
        <p:txBody>
          <a:bodyPr spcFirstLastPara="1" wrap="square" lIns="91425" tIns="45700" rIns="91425" bIns="45700" anchor="t" anchorCtr="0">
            <a:normAutofit fontScale="32500" lnSpcReduction="20000"/>
          </a:bodyPr>
          <a:lstStyle/>
          <a:p>
            <a:pPr marL="482600" indent="-411480">
              <a:spcBef>
                <a:spcPts val="640"/>
              </a:spcBef>
              <a:buClr>
                <a:schemeClr val="dk1"/>
              </a:buClr>
              <a:buSzPct val="100000"/>
              <a:buFont typeface="Arial"/>
              <a:buChar char="•"/>
            </a:pPr>
            <a:r>
              <a:rPr lang="en-US" sz="8600" dirty="0">
                <a:solidFill>
                  <a:schemeClr val="dk1"/>
                </a:solidFill>
                <a:latin typeface="Open Sans"/>
                <a:ea typeface="Open Sans"/>
                <a:cs typeface="Open Sans"/>
                <a:sym typeface="Open Sans"/>
              </a:rPr>
              <a:t>Making connections between the issues we advocate on and current events</a:t>
            </a:r>
            <a:br>
              <a:rPr lang="en-US" sz="8600" dirty="0">
                <a:solidFill>
                  <a:schemeClr val="dk1"/>
                </a:solidFill>
                <a:latin typeface="Open Sans"/>
                <a:ea typeface="Open Sans"/>
                <a:cs typeface="Open Sans"/>
                <a:sym typeface="Open Sans"/>
              </a:rPr>
            </a:br>
            <a:endParaRPr lang="en-US" sz="8600" dirty="0">
              <a:solidFill>
                <a:schemeClr val="dk1"/>
              </a:solidFill>
              <a:latin typeface="Open Sans"/>
              <a:ea typeface="Open Sans"/>
              <a:cs typeface="Open Sans"/>
            </a:endParaRPr>
          </a:p>
          <a:p>
            <a:pPr marL="482600" indent="-411480">
              <a:spcBef>
                <a:spcPts val="640"/>
              </a:spcBef>
              <a:buClr>
                <a:schemeClr val="dk1"/>
              </a:buClr>
              <a:buSzPct val="100000"/>
              <a:buFont typeface="Arial"/>
              <a:buChar char="•"/>
            </a:pPr>
            <a:r>
              <a:rPr lang="en-US" sz="8600" dirty="0">
                <a:latin typeface="Open Sans"/>
                <a:ea typeface="Open Sans"/>
                <a:cs typeface="Open Sans"/>
              </a:rPr>
              <a:t>Bringing awareness of these issues to our community (more constituents)</a:t>
            </a:r>
            <a:br>
              <a:rPr lang="en-US" sz="8600" dirty="0">
                <a:latin typeface="Open Sans"/>
                <a:ea typeface="Open Sans"/>
                <a:cs typeface="Open Sans"/>
              </a:rPr>
            </a:br>
            <a:endParaRPr lang="en-US" sz="8600" dirty="0">
              <a:latin typeface="Open Sans"/>
              <a:ea typeface="Open Sans"/>
              <a:cs typeface="Open Sans"/>
            </a:endParaRPr>
          </a:p>
          <a:p>
            <a:pPr marL="482600" indent="-411480">
              <a:spcBef>
                <a:spcPts val="640"/>
              </a:spcBef>
              <a:buClr>
                <a:schemeClr val="dk1"/>
              </a:buClr>
              <a:buSzPct val="100000"/>
              <a:buFont typeface="Arial"/>
              <a:buChar char="•"/>
            </a:pPr>
            <a:r>
              <a:rPr lang="en-US" sz="8600" dirty="0">
                <a:latin typeface="Open Sans"/>
                <a:ea typeface="Open Sans"/>
                <a:cs typeface="Open Sans"/>
              </a:rPr>
              <a:t>Puts pressure on MOCs to act (they monitor what is being said about them in the media)</a:t>
            </a:r>
          </a:p>
          <a:p>
            <a:pPr marL="457200" marR="0" lvl="0" indent="0" algn="l" rtl="0">
              <a:lnSpc>
                <a:spcPct val="50000"/>
              </a:lnSpc>
              <a:spcBef>
                <a:spcPts val="640"/>
              </a:spcBef>
              <a:spcAft>
                <a:spcPts val="0"/>
              </a:spcAft>
              <a:buClr>
                <a:srgbClr val="000000"/>
              </a:buClr>
              <a:buSzPct val="100000"/>
              <a:buFont typeface="Arial"/>
              <a:buNone/>
            </a:pPr>
            <a:endParaRPr sz="9907" b="0" i="0" u="none" strike="noStrike" cap="none" dirty="0">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9907" b="0" i="0" u="none" strike="noStrike" cap="none" dirty="0">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982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97105" y="76182"/>
            <a:ext cx="7209845" cy="1102519"/>
          </a:xfrm>
        </p:spPr>
        <p:txBody>
          <a:bodyPr>
            <a:normAutofit/>
          </a:bodyPr>
          <a:lstStyle/>
          <a:p>
            <a:r>
              <a:rPr lang="en-US" sz="4000" b="1" dirty="0"/>
              <a:t>Recently Published LTEs</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4" name="Picture 3">
            <a:extLst>
              <a:ext uri="{FF2B5EF4-FFF2-40B4-BE49-F238E27FC236}">
                <a16:creationId xmlns:a16="http://schemas.microsoft.com/office/drawing/2014/main" id="{22D817DC-4FCA-0CFA-5605-17CAFFA50DD1}"/>
              </a:ext>
            </a:extLst>
          </p:cNvPr>
          <p:cNvPicPr>
            <a:picLocks noChangeAspect="1"/>
          </p:cNvPicPr>
          <p:nvPr/>
        </p:nvPicPr>
        <p:blipFill>
          <a:blip r:embed="rId4"/>
          <a:stretch>
            <a:fillRect/>
          </a:stretch>
        </p:blipFill>
        <p:spPr>
          <a:xfrm>
            <a:off x="-32525" y="-65012"/>
            <a:ext cx="9144000" cy="5588769"/>
          </a:xfrm>
          <a:prstGeom prst="rect">
            <a:avLst/>
          </a:prstGeom>
        </p:spPr>
      </p:pic>
    </p:spTree>
    <p:extLst>
      <p:ext uri="{BB962C8B-B14F-4D97-AF65-F5344CB8AC3E}">
        <p14:creationId xmlns:p14="http://schemas.microsoft.com/office/powerpoint/2010/main" val="106247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97105" y="76182"/>
            <a:ext cx="7209845" cy="1102519"/>
          </a:xfrm>
        </p:spPr>
        <p:txBody>
          <a:bodyPr>
            <a:normAutofit/>
          </a:bodyPr>
          <a:lstStyle/>
          <a:p>
            <a:r>
              <a:rPr lang="en-US" sz="4000" b="1" dirty="0"/>
              <a:t>Recently Published LTEs</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4" name="Picture 3">
            <a:extLst>
              <a:ext uri="{FF2B5EF4-FFF2-40B4-BE49-F238E27FC236}">
                <a16:creationId xmlns:a16="http://schemas.microsoft.com/office/drawing/2014/main" id="{8FA33589-8039-B5CE-97C4-3488722CE0A9}"/>
              </a:ext>
            </a:extLst>
          </p:cNvPr>
          <p:cNvPicPr>
            <a:picLocks noChangeAspect="1"/>
          </p:cNvPicPr>
          <p:nvPr/>
        </p:nvPicPr>
        <p:blipFill>
          <a:blip r:embed="rId4"/>
          <a:stretch>
            <a:fillRect/>
          </a:stretch>
        </p:blipFill>
        <p:spPr>
          <a:xfrm>
            <a:off x="-630736" y="-67235"/>
            <a:ext cx="10476225" cy="5134535"/>
          </a:xfrm>
          <a:prstGeom prst="rect">
            <a:avLst/>
          </a:prstGeom>
        </p:spPr>
      </p:pic>
      <p:sp>
        <p:nvSpPr>
          <p:cNvPr id="6" name="TextBox 5">
            <a:extLst>
              <a:ext uri="{FF2B5EF4-FFF2-40B4-BE49-F238E27FC236}">
                <a16:creationId xmlns:a16="http://schemas.microsoft.com/office/drawing/2014/main" id="{E9C3C557-8574-CE87-129C-6C2333AE4335}"/>
              </a:ext>
            </a:extLst>
          </p:cNvPr>
          <p:cNvSpPr txBox="1"/>
          <p:nvPr/>
        </p:nvSpPr>
        <p:spPr>
          <a:xfrm>
            <a:off x="1398494" y="793376"/>
            <a:ext cx="4176143" cy="307777"/>
          </a:xfrm>
          <a:prstGeom prst="rect">
            <a:avLst/>
          </a:prstGeom>
          <a:noFill/>
        </p:spPr>
        <p:txBody>
          <a:bodyPr wrap="none" rtlCol="0">
            <a:spAutoFit/>
          </a:bodyPr>
          <a:lstStyle/>
          <a:p>
            <a:r>
              <a:rPr lang="en-US" b="1" dirty="0">
                <a:solidFill>
                  <a:srgbClr val="C00000"/>
                </a:solidFill>
              </a:rPr>
              <a:t>Only 5 published letters to the editor about TB!</a:t>
            </a:r>
          </a:p>
        </p:txBody>
      </p:sp>
    </p:spTree>
    <p:extLst>
      <p:ext uri="{BB962C8B-B14F-4D97-AF65-F5344CB8AC3E}">
        <p14:creationId xmlns:p14="http://schemas.microsoft.com/office/powerpoint/2010/main" val="3363802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2F0EC-9200-18A9-81D7-BD55F58E19E9}"/>
              </a:ext>
            </a:extLst>
          </p:cNvPr>
          <p:cNvPicPr>
            <a:picLocks noChangeAspect="1"/>
          </p:cNvPicPr>
          <p:nvPr/>
        </p:nvPicPr>
        <p:blipFill>
          <a:blip r:embed="rId3"/>
          <a:stretch>
            <a:fillRect/>
          </a:stretch>
        </p:blipFill>
        <p:spPr>
          <a:xfrm>
            <a:off x="86321" y="1451939"/>
            <a:ext cx="4563112" cy="533474"/>
          </a:xfrm>
          <a:prstGeom prst="rect">
            <a:avLst/>
          </a:prstGeom>
        </p:spPr>
      </p:pic>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846407" y="-192546"/>
            <a:ext cx="7209845" cy="1102519"/>
          </a:xfrm>
        </p:spPr>
        <p:txBody>
          <a:bodyPr>
            <a:normAutofit/>
          </a:bodyPr>
          <a:lstStyle/>
          <a:p>
            <a:r>
              <a:rPr lang="en-US" sz="4000" b="1" dirty="0"/>
              <a:t>Recently Published LTEs on TB</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4">
            <a:alphaModFix/>
          </a:blip>
          <a:srcRect/>
          <a:stretch/>
        </p:blipFill>
        <p:spPr>
          <a:xfrm>
            <a:off x="7600568" y="76200"/>
            <a:ext cx="1510907" cy="1102501"/>
          </a:xfrm>
          <a:prstGeom prst="rect">
            <a:avLst/>
          </a:prstGeom>
          <a:noFill/>
          <a:ln>
            <a:noFill/>
          </a:ln>
        </p:spPr>
      </p:pic>
      <p:pic>
        <p:nvPicPr>
          <p:cNvPr id="4" name="Picture 3">
            <a:extLst>
              <a:ext uri="{FF2B5EF4-FFF2-40B4-BE49-F238E27FC236}">
                <a16:creationId xmlns:a16="http://schemas.microsoft.com/office/drawing/2014/main" id="{70C1B929-E2FC-275D-D4A4-8FE8A6414E19}"/>
              </a:ext>
            </a:extLst>
          </p:cNvPr>
          <p:cNvPicPr>
            <a:picLocks noChangeAspect="1"/>
          </p:cNvPicPr>
          <p:nvPr/>
        </p:nvPicPr>
        <p:blipFill>
          <a:blip r:embed="rId5"/>
          <a:stretch>
            <a:fillRect/>
          </a:stretch>
        </p:blipFill>
        <p:spPr>
          <a:xfrm>
            <a:off x="0" y="1120217"/>
            <a:ext cx="3801005" cy="504895"/>
          </a:xfrm>
          <a:prstGeom prst="rect">
            <a:avLst/>
          </a:prstGeom>
        </p:spPr>
      </p:pic>
      <p:pic>
        <p:nvPicPr>
          <p:cNvPr id="11" name="Picture 10">
            <a:extLst>
              <a:ext uri="{FF2B5EF4-FFF2-40B4-BE49-F238E27FC236}">
                <a16:creationId xmlns:a16="http://schemas.microsoft.com/office/drawing/2014/main" id="{DDCE4768-6489-34B3-31E6-8F37BCEB07FB}"/>
              </a:ext>
            </a:extLst>
          </p:cNvPr>
          <p:cNvPicPr>
            <a:picLocks noChangeAspect="1"/>
          </p:cNvPicPr>
          <p:nvPr/>
        </p:nvPicPr>
        <p:blipFill>
          <a:blip r:embed="rId6"/>
          <a:stretch>
            <a:fillRect/>
          </a:stretch>
        </p:blipFill>
        <p:spPr>
          <a:xfrm>
            <a:off x="5125973" y="2889933"/>
            <a:ext cx="3107855" cy="630163"/>
          </a:xfrm>
          <a:prstGeom prst="rect">
            <a:avLst/>
          </a:prstGeom>
        </p:spPr>
      </p:pic>
      <p:pic>
        <p:nvPicPr>
          <p:cNvPr id="13" name="Picture 12">
            <a:extLst>
              <a:ext uri="{FF2B5EF4-FFF2-40B4-BE49-F238E27FC236}">
                <a16:creationId xmlns:a16="http://schemas.microsoft.com/office/drawing/2014/main" id="{96E0B1B0-ECDF-792E-520A-9DA91439BE10}"/>
              </a:ext>
            </a:extLst>
          </p:cNvPr>
          <p:cNvPicPr>
            <a:picLocks noChangeAspect="1"/>
          </p:cNvPicPr>
          <p:nvPr/>
        </p:nvPicPr>
        <p:blipFill>
          <a:blip r:embed="rId7"/>
          <a:stretch>
            <a:fillRect/>
          </a:stretch>
        </p:blipFill>
        <p:spPr>
          <a:xfrm>
            <a:off x="5237548" y="3530482"/>
            <a:ext cx="2875219" cy="831389"/>
          </a:xfrm>
          <a:prstGeom prst="rect">
            <a:avLst/>
          </a:prstGeom>
        </p:spPr>
      </p:pic>
      <p:pic>
        <p:nvPicPr>
          <p:cNvPr id="15" name="Picture 14">
            <a:extLst>
              <a:ext uri="{FF2B5EF4-FFF2-40B4-BE49-F238E27FC236}">
                <a16:creationId xmlns:a16="http://schemas.microsoft.com/office/drawing/2014/main" id="{70B129FA-6D18-DBD6-5C04-4FED4A7B13B5}"/>
              </a:ext>
            </a:extLst>
          </p:cNvPr>
          <p:cNvPicPr>
            <a:picLocks noChangeAspect="1"/>
          </p:cNvPicPr>
          <p:nvPr/>
        </p:nvPicPr>
        <p:blipFill>
          <a:blip r:embed="rId8"/>
          <a:stretch>
            <a:fillRect/>
          </a:stretch>
        </p:blipFill>
        <p:spPr>
          <a:xfrm>
            <a:off x="5192354" y="1250265"/>
            <a:ext cx="3086531" cy="466790"/>
          </a:xfrm>
          <a:prstGeom prst="rect">
            <a:avLst/>
          </a:prstGeom>
        </p:spPr>
      </p:pic>
      <p:sp>
        <p:nvSpPr>
          <p:cNvPr id="17" name="TextBox 16">
            <a:extLst>
              <a:ext uri="{FF2B5EF4-FFF2-40B4-BE49-F238E27FC236}">
                <a16:creationId xmlns:a16="http://schemas.microsoft.com/office/drawing/2014/main" id="{816912CF-7779-2136-AC5E-B5A51194E408}"/>
              </a:ext>
            </a:extLst>
          </p:cNvPr>
          <p:cNvSpPr txBox="1"/>
          <p:nvPr/>
        </p:nvSpPr>
        <p:spPr>
          <a:xfrm>
            <a:off x="5724869" y="2263973"/>
            <a:ext cx="4662766" cy="307777"/>
          </a:xfrm>
          <a:prstGeom prst="rect">
            <a:avLst/>
          </a:prstGeom>
          <a:noFill/>
        </p:spPr>
        <p:txBody>
          <a:bodyPr wrap="square">
            <a:spAutoFit/>
          </a:bodyPr>
          <a:lstStyle/>
          <a:p>
            <a:pPr algn="l" fontAlgn="base"/>
            <a:r>
              <a:rPr lang="en-US" b="1" dirty="0">
                <a:solidFill>
                  <a:srgbClr val="000000"/>
                </a:solidFill>
                <a:effectLst/>
                <a:latin typeface="Times New Roman" panose="02020603050405020304" pitchFamily="18" charset="0"/>
                <a:cs typeface="Times New Roman" panose="02020603050405020304" pitchFamily="18" charset="0"/>
              </a:rPr>
              <a:t>Encourage Congress to lead on TB fight</a:t>
            </a:r>
          </a:p>
        </p:txBody>
      </p:sp>
      <p:pic>
        <p:nvPicPr>
          <p:cNvPr id="19" name="Picture 18">
            <a:extLst>
              <a:ext uri="{FF2B5EF4-FFF2-40B4-BE49-F238E27FC236}">
                <a16:creationId xmlns:a16="http://schemas.microsoft.com/office/drawing/2014/main" id="{6DC4D407-A42A-9DD8-0CE7-C79531C6ADD8}"/>
              </a:ext>
            </a:extLst>
          </p:cNvPr>
          <p:cNvPicPr>
            <a:picLocks noChangeAspect="1"/>
          </p:cNvPicPr>
          <p:nvPr/>
        </p:nvPicPr>
        <p:blipFill>
          <a:blip r:embed="rId9"/>
          <a:stretch>
            <a:fillRect/>
          </a:stretch>
        </p:blipFill>
        <p:spPr>
          <a:xfrm>
            <a:off x="5024666" y="1743764"/>
            <a:ext cx="3858163" cy="581106"/>
          </a:xfrm>
          <a:prstGeom prst="rect">
            <a:avLst/>
          </a:prstGeom>
        </p:spPr>
      </p:pic>
      <p:pic>
        <p:nvPicPr>
          <p:cNvPr id="21" name="Picture 20">
            <a:extLst>
              <a:ext uri="{FF2B5EF4-FFF2-40B4-BE49-F238E27FC236}">
                <a16:creationId xmlns:a16="http://schemas.microsoft.com/office/drawing/2014/main" id="{C586BC95-AF7C-784F-E211-BC2291D5A382}"/>
              </a:ext>
            </a:extLst>
          </p:cNvPr>
          <p:cNvPicPr>
            <a:picLocks noChangeAspect="1"/>
          </p:cNvPicPr>
          <p:nvPr/>
        </p:nvPicPr>
        <p:blipFill>
          <a:blip r:embed="rId10"/>
          <a:stretch>
            <a:fillRect/>
          </a:stretch>
        </p:blipFill>
        <p:spPr>
          <a:xfrm>
            <a:off x="1031233" y="3946177"/>
            <a:ext cx="2505425" cy="447737"/>
          </a:xfrm>
          <a:prstGeom prst="rect">
            <a:avLst/>
          </a:prstGeom>
        </p:spPr>
      </p:pic>
      <p:pic>
        <p:nvPicPr>
          <p:cNvPr id="23" name="Picture 22">
            <a:extLst>
              <a:ext uri="{FF2B5EF4-FFF2-40B4-BE49-F238E27FC236}">
                <a16:creationId xmlns:a16="http://schemas.microsoft.com/office/drawing/2014/main" id="{7FD9411C-1C96-B75B-2441-917E01687F6A}"/>
              </a:ext>
            </a:extLst>
          </p:cNvPr>
          <p:cNvPicPr>
            <a:picLocks noChangeAspect="1"/>
          </p:cNvPicPr>
          <p:nvPr/>
        </p:nvPicPr>
        <p:blipFill>
          <a:blip r:embed="rId11"/>
          <a:stretch>
            <a:fillRect/>
          </a:stretch>
        </p:blipFill>
        <p:spPr>
          <a:xfrm>
            <a:off x="1166111" y="4343551"/>
            <a:ext cx="3418218" cy="772438"/>
          </a:xfrm>
          <a:prstGeom prst="rect">
            <a:avLst/>
          </a:prstGeom>
        </p:spPr>
      </p:pic>
      <p:pic>
        <p:nvPicPr>
          <p:cNvPr id="25" name="Picture 24">
            <a:extLst>
              <a:ext uri="{FF2B5EF4-FFF2-40B4-BE49-F238E27FC236}">
                <a16:creationId xmlns:a16="http://schemas.microsoft.com/office/drawing/2014/main" id="{D3B2CBD7-2454-92ED-DFAD-37FF4DA6FBE6}"/>
              </a:ext>
            </a:extLst>
          </p:cNvPr>
          <p:cNvPicPr>
            <a:picLocks noChangeAspect="1"/>
          </p:cNvPicPr>
          <p:nvPr/>
        </p:nvPicPr>
        <p:blipFill>
          <a:blip r:embed="rId12"/>
          <a:stretch>
            <a:fillRect/>
          </a:stretch>
        </p:blipFill>
        <p:spPr>
          <a:xfrm>
            <a:off x="272441" y="2023644"/>
            <a:ext cx="4483744" cy="749197"/>
          </a:xfrm>
          <a:prstGeom prst="rect">
            <a:avLst/>
          </a:prstGeom>
        </p:spPr>
      </p:pic>
      <p:pic>
        <p:nvPicPr>
          <p:cNvPr id="27" name="Picture 26">
            <a:extLst>
              <a:ext uri="{FF2B5EF4-FFF2-40B4-BE49-F238E27FC236}">
                <a16:creationId xmlns:a16="http://schemas.microsoft.com/office/drawing/2014/main" id="{65408B54-7775-87B8-6155-12ED62C55BDE}"/>
              </a:ext>
            </a:extLst>
          </p:cNvPr>
          <p:cNvPicPr>
            <a:picLocks noChangeAspect="1"/>
          </p:cNvPicPr>
          <p:nvPr/>
        </p:nvPicPr>
        <p:blipFill>
          <a:blip r:embed="rId13"/>
          <a:stretch>
            <a:fillRect/>
          </a:stretch>
        </p:blipFill>
        <p:spPr>
          <a:xfrm>
            <a:off x="272441" y="2793147"/>
            <a:ext cx="4662766" cy="1134327"/>
          </a:xfrm>
          <a:prstGeom prst="rect">
            <a:avLst/>
          </a:prstGeom>
        </p:spPr>
      </p:pic>
    </p:spTree>
    <p:extLst>
      <p:ext uri="{BB962C8B-B14F-4D97-AF65-F5344CB8AC3E}">
        <p14:creationId xmlns:p14="http://schemas.microsoft.com/office/powerpoint/2010/main" val="4194067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97105" y="76182"/>
            <a:ext cx="7209845" cy="1102519"/>
          </a:xfrm>
        </p:spPr>
        <p:txBody>
          <a:bodyPr>
            <a:normAutofit/>
          </a:bodyPr>
          <a:lstStyle/>
          <a:p>
            <a:r>
              <a:rPr lang="en-US" sz="4000" b="1" dirty="0"/>
              <a:t>How do you get started?</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6" name="Text Placeholder 3">
            <a:extLst>
              <a:ext uri="{FF2B5EF4-FFF2-40B4-BE49-F238E27FC236}">
                <a16:creationId xmlns:a16="http://schemas.microsoft.com/office/drawing/2014/main" id="{BFD175F7-6041-EF6C-93DD-717170656477}"/>
              </a:ext>
            </a:extLst>
          </p:cNvPr>
          <p:cNvSpPr txBox="1">
            <a:spLocks/>
          </p:cNvSpPr>
          <p:nvPr/>
        </p:nvSpPr>
        <p:spPr>
          <a:xfrm>
            <a:off x="156810" y="1091295"/>
            <a:ext cx="8084054" cy="3602666"/>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Courier New"/>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Noto Sans Symbols"/>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indent="-457200" algn="l">
              <a:spcBef>
                <a:spcPts val="0"/>
              </a:spcBef>
              <a:spcAft>
                <a:spcPts val="1200"/>
              </a:spcAft>
              <a:buClrTx/>
              <a:buFont typeface="Arial" panose="020B0604020202020204" pitchFamily="34" charset="0"/>
              <a:buChar char="•"/>
            </a:pPr>
            <a:r>
              <a:rPr lang="en-US" sz="2600" b="1" dirty="0">
                <a:solidFill>
                  <a:schemeClr val="tx1"/>
                </a:solidFill>
                <a:latin typeface="Open Sans"/>
                <a:ea typeface="Open Sans"/>
                <a:cs typeface="Open Sans"/>
              </a:rPr>
              <a:t>Find a local hook</a:t>
            </a:r>
          </a:p>
          <a:p>
            <a:pPr lvl="1" indent="-457200" algn="l">
              <a:spcBef>
                <a:spcPts val="0"/>
              </a:spcBef>
              <a:spcAft>
                <a:spcPts val="1200"/>
              </a:spcAft>
              <a:buClrTx/>
              <a:buFont typeface="Arial" panose="020B0604020202020204" pitchFamily="34" charset="0"/>
              <a:buChar char="•"/>
            </a:pPr>
            <a:r>
              <a:rPr lang="en-US" sz="1800" dirty="0">
                <a:solidFill>
                  <a:schemeClr val="tx1"/>
                </a:solidFill>
                <a:latin typeface="Open Sans"/>
                <a:ea typeface="Open Sans"/>
                <a:cs typeface="Open Sans"/>
              </a:rPr>
              <a:t>Articles in the paper?</a:t>
            </a:r>
          </a:p>
          <a:p>
            <a:pPr lvl="1" indent="-457200" algn="l">
              <a:spcBef>
                <a:spcPts val="0"/>
              </a:spcBef>
              <a:spcAft>
                <a:spcPts val="1200"/>
              </a:spcAft>
              <a:buClrTx/>
              <a:buFont typeface="Arial" panose="020B0604020202020204" pitchFamily="34" charset="0"/>
              <a:buChar char="•"/>
            </a:pPr>
            <a:r>
              <a:rPr lang="en-US" sz="1800" dirty="0">
                <a:solidFill>
                  <a:schemeClr val="tx1"/>
                </a:solidFill>
                <a:latin typeface="Open Sans"/>
                <a:ea typeface="Open Sans"/>
                <a:cs typeface="Open Sans"/>
              </a:rPr>
              <a:t>Respond to other published media (making connection to other health issues)</a:t>
            </a:r>
          </a:p>
          <a:p>
            <a:pPr lvl="1" indent="-457200" algn="l">
              <a:spcBef>
                <a:spcPts val="0"/>
              </a:spcBef>
              <a:spcAft>
                <a:spcPts val="1200"/>
              </a:spcAft>
              <a:buClrTx/>
              <a:buFont typeface="Arial" panose="020B0604020202020204" pitchFamily="34" charset="0"/>
              <a:buChar char="•"/>
            </a:pPr>
            <a:r>
              <a:rPr lang="en-US" sz="1800" dirty="0">
                <a:solidFill>
                  <a:schemeClr val="tx1"/>
                </a:solidFill>
                <a:latin typeface="Open Sans"/>
                <a:ea typeface="Open Sans"/>
                <a:cs typeface="Open Sans"/>
              </a:rPr>
              <a:t>Thank you to your Rep</a:t>
            </a:r>
          </a:p>
          <a:p>
            <a:pPr lvl="1" indent="-457200" algn="l">
              <a:spcBef>
                <a:spcPts val="0"/>
              </a:spcBef>
              <a:spcAft>
                <a:spcPts val="1200"/>
              </a:spcAft>
              <a:buClrTx/>
              <a:buFont typeface="Arial" panose="020B0604020202020204" pitchFamily="34" charset="0"/>
              <a:buChar char="•"/>
            </a:pPr>
            <a:endParaRPr lang="en-US" dirty="0">
              <a:solidFill>
                <a:schemeClr val="tx1"/>
              </a:solidFill>
              <a:ea typeface="Open Sans"/>
              <a:cs typeface="Open Sans"/>
            </a:endParaRPr>
          </a:p>
          <a:p>
            <a:pPr indent="-457200" algn="l">
              <a:spcBef>
                <a:spcPts val="1400"/>
              </a:spcBef>
              <a:spcAft>
                <a:spcPts val="1200"/>
              </a:spcAft>
              <a:buFont typeface="Arial" panose="020B0604020202020204" pitchFamily="34" charset="0"/>
              <a:buChar char="•"/>
            </a:pPr>
            <a:endParaRPr lang="en-US" sz="2600" dirty="0">
              <a:solidFill>
                <a:schemeClr val="tx1"/>
              </a:solidFill>
              <a:latin typeface="Open Sans"/>
              <a:ea typeface="Open Sans"/>
              <a:cs typeface="Open Sans"/>
            </a:endParaRPr>
          </a:p>
        </p:txBody>
      </p:sp>
    </p:spTree>
    <p:extLst>
      <p:ext uri="{BB962C8B-B14F-4D97-AF65-F5344CB8AC3E}">
        <p14:creationId xmlns:p14="http://schemas.microsoft.com/office/powerpoint/2010/main" val="3327822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DF0608-2A70-EE11-CA21-373626AB7CD2}"/>
              </a:ext>
            </a:extLst>
          </p:cNvPr>
          <p:cNvPicPr>
            <a:picLocks noChangeAspect="1"/>
          </p:cNvPicPr>
          <p:nvPr/>
        </p:nvPicPr>
        <p:blipFill rotWithShape="1">
          <a:blip r:embed="rId3"/>
          <a:srcRect l="4398"/>
          <a:stretch/>
        </p:blipFill>
        <p:spPr>
          <a:xfrm>
            <a:off x="3673075" y="1237257"/>
            <a:ext cx="5142272" cy="2441987"/>
          </a:xfrm>
          <a:prstGeom prst="rect">
            <a:avLst/>
          </a:prstGeom>
        </p:spPr>
      </p:pic>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97105" y="76182"/>
            <a:ext cx="7209845" cy="1102519"/>
          </a:xfrm>
        </p:spPr>
        <p:txBody>
          <a:bodyPr>
            <a:normAutofit/>
          </a:bodyPr>
          <a:lstStyle/>
          <a:p>
            <a:r>
              <a:rPr lang="en-US" sz="4000" b="1" dirty="0"/>
              <a:t>How do you get started?</a:t>
            </a:r>
          </a:p>
        </p:txBody>
      </p:sp>
      <p:pic>
        <p:nvPicPr>
          <p:cNvPr id="4" name="Picture 3">
            <a:extLst>
              <a:ext uri="{FF2B5EF4-FFF2-40B4-BE49-F238E27FC236}">
                <a16:creationId xmlns:a16="http://schemas.microsoft.com/office/drawing/2014/main" id="{6317B552-76F3-2C54-F2CC-DA68DBB53BC8}"/>
              </a:ext>
            </a:extLst>
          </p:cNvPr>
          <p:cNvPicPr>
            <a:picLocks noChangeAspect="1"/>
          </p:cNvPicPr>
          <p:nvPr/>
        </p:nvPicPr>
        <p:blipFill>
          <a:blip r:embed="rId4"/>
          <a:stretch>
            <a:fillRect/>
          </a:stretch>
        </p:blipFill>
        <p:spPr>
          <a:xfrm>
            <a:off x="643648" y="1105184"/>
            <a:ext cx="3325555" cy="753446"/>
          </a:xfrm>
          <a:prstGeom prst="rect">
            <a:avLst/>
          </a:prstGeom>
        </p:spPr>
      </p:pic>
      <p:pic>
        <p:nvPicPr>
          <p:cNvPr id="8" name="Picture 7">
            <a:extLst>
              <a:ext uri="{FF2B5EF4-FFF2-40B4-BE49-F238E27FC236}">
                <a16:creationId xmlns:a16="http://schemas.microsoft.com/office/drawing/2014/main" id="{2230EB00-1FD3-66DA-4114-814CB60A161F}"/>
              </a:ext>
            </a:extLst>
          </p:cNvPr>
          <p:cNvPicPr>
            <a:picLocks noChangeAspect="1"/>
          </p:cNvPicPr>
          <p:nvPr/>
        </p:nvPicPr>
        <p:blipFill>
          <a:blip r:embed="rId5"/>
          <a:stretch>
            <a:fillRect/>
          </a:stretch>
        </p:blipFill>
        <p:spPr>
          <a:xfrm>
            <a:off x="3549483" y="951450"/>
            <a:ext cx="4426713" cy="1223533"/>
          </a:xfrm>
          <a:prstGeom prst="rect">
            <a:avLst/>
          </a:prstGeom>
        </p:spPr>
      </p:pic>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6">
            <a:alphaModFix/>
          </a:blip>
          <a:srcRect/>
          <a:stretch/>
        </p:blipFill>
        <p:spPr>
          <a:xfrm>
            <a:off x="7765676" y="76201"/>
            <a:ext cx="1345799" cy="1028984"/>
          </a:xfrm>
          <a:prstGeom prst="rect">
            <a:avLst/>
          </a:prstGeom>
          <a:noFill/>
          <a:ln>
            <a:noFill/>
          </a:ln>
        </p:spPr>
      </p:pic>
      <p:pic>
        <p:nvPicPr>
          <p:cNvPr id="10" name="Picture 9">
            <a:extLst>
              <a:ext uri="{FF2B5EF4-FFF2-40B4-BE49-F238E27FC236}">
                <a16:creationId xmlns:a16="http://schemas.microsoft.com/office/drawing/2014/main" id="{D14F3BDE-1BD2-63BD-A961-18D39338883C}"/>
              </a:ext>
            </a:extLst>
          </p:cNvPr>
          <p:cNvPicPr>
            <a:picLocks noChangeAspect="1"/>
          </p:cNvPicPr>
          <p:nvPr/>
        </p:nvPicPr>
        <p:blipFill>
          <a:blip r:embed="rId7"/>
          <a:stretch>
            <a:fillRect/>
          </a:stretch>
        </p:blipFill>
        <p:spPr>
          <a:xfrm>
            <a:off x="3790" y="1858630"/>
            <a:ext cx="3488043" cy="2872506"/>
          </a:xfrm>
          <a:prstGeom prst="rect">
            <a:avLst/>
          </a:prstGeom>
        </p:spPr>
      </p:pic>
      <p:pic>
        <p:nvPicPr>
          <p:cNvPr id="14" name="Picture 13">
            <a:extLst>
              <a:ext uri="{FF2B5EF4-FFF2-40B4-BE49-F238E27FC236}">
                <a16:creationId xmlns:a16="http://schemas.microsoft.com/office/drawing/2014/main" id="{0A59E140-8F45-A0FA-0E35-9CC588D8F3E9}"/>
              </a:ext>
            </a:extLst>
          </p:cNvPr>
          <p:cNvPicPr>
            <a:picLocks noChangeAspect="1"/>
          </p:cNvPicPr>
          <p:nvPr/>
        </p:nvPicPr>
        <p:blipFill>
          <a:blip r:embed="rId8"/>
          <a:stretch>
            <a:fillRect/>
          </a:stretch>
        </p:blipFill>
        <p:spPr>
          <a:xfrm>
            <a:off x="3339761" y="3284871"/>
            <a:ext cx="3118574" cy="1987026"/>
          </a:xfrm>
          <a:prstGeom prst="rect">
            <a:avLst/>
          </a:prstGeom>
        </p:spPr>
      </p:pic>
    </p:spTree>
    <p:extLst>
      <p:ext uri="{BB962C8B-B14F-4D97-AF65-F5344CB8AC3E}">
        <p14:creationId xmlns:p14="http://schemas.microsoft.com/office/powerpoint/2010/main" val="3692115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97105" y="76182"/>
            <a:ext cx="7209845" cy="1102519"/>
          </a:xfrm>
        </p:spPr>
        <p:txBody>
          <a:bodyPr>
            <a:normAutofit/>
          </a:bodyPr>
          <a:lstStyle/>
          <a:p>
            <a:r>
              <a:rPr lang="en-US" sz="4000" b="1" dirty="0"/>
              <a:t>How do you get started?</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6" name="Text Placeholder 3">
            <a:extLst>
              <a:ext uri="{FF2B5EF4-FFF2-40B4-BE49-F238E27FC236}">
                <a16:creationId xmlns:a16="http://schemas.microsoft.com/office/drawing/2014/main" id="{BFD175F7-6041-EF6C-93DD-717170656477}"/>
              </a:ext>
            </a:extLst>
          </p:cNvPr>
          <p:cNvSpPr txBox="1">
            <a:spLocks/>
          </p:cNvSpPr>
          <p:nvPr/>
        </p:nvSpPr>
        <p:spPr>
          <a:xfrm>
            <a:off x="156810" y="1091295"/>
            <a:ext cx="8084054" cy="3602666"/>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Courier New"/>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Noto Sans Symbols"/>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indent="-457200" algn="l">
              <a:spcBef>
                <a:spcPts val="0"/>
              </a:spcBef>
              <a:spcAft>
                <a:spcPts val="1200"/>
              </a:spcAft>
              <a:buClrTx/>
              <a:buFont typeface="Arial" panose="020B0604020202020204" pitchFamily="34" charset="0"/>
              <a:buChar char="•"/>
            </a:pPr>
            <a:r>
              <a:rPr lang="en-US" sz="2600" b="1" dirty="0">
                <a:solidFill>
                  <a:schemeClr val="tx1"/>
                </a:solidFill>
                <a:latin typeface="Open Sans"/>
                <a:ea typeface="Open Sans"/>
                <a:cs typeface="Open Sans"/>
              </a:rPr>
              <a:t>Find a local hook</a:t>
            </a:r>
          </a:p>
          <a:p>
            <a:pPr lvl="1" indent="-457200" algn="l">
              <a:spcBef>
                <a:spcPts val="0"/>
              </a:spcBef>
              <a:spcAft>
                <a:spcPts val="1200"/>
              </a:spcAft>
              <a:buClrTx/>
              <a:buFont typeface="Arial" panose="020B0604020202020204" pitchFamily="34" charset="0"/>
              <a:buChar char="•"/>
            </a:pPr>
            <a:r>
              <a:rPr lang="en-US" sz="1800" dirty="0">
                <a:solidFill>
                  <a:schemeClr val="tx1"/>
                </a:solidFill>
                <a:latin typeface="Open Sans"/>
                <a:ea typeface="Open Sans"/>
                <a:cs typeface="Open Sans"/>
              </a:rPr>
              <a:t>Articles in the paper?</a:t>
            </a:r>
          </a:p>
          <a:p>
            <a:pPr lvl="1" indent="-457200" algn="l">
              <a:spcBef>
                <a:spcPts val="0"/>
              </a:spcBef>
              <a:spcAft>
                <a:spcPts val="1200"/>
              </a:spcAft>
              <a:buClrTx/>
              <a:buFont typeface="Arial" panose="020B0604020202020204" pitchFamily="34" charset="0"/>
              <a:buChar char="•"/>
            </a:pPr>
            <a:r>
              <a:rPr lang="en-US" sz="1800" dirty="0">
                <a:solidFill>
                  <a:schemeClr val="tx1"/>
                </a:solidFill>
                <a:latin typeface="Open Sans"/>
                <a:ea typeface="Open Sans"/>
                <a:cs typeface="Open Sans"/>
              </a:rPr>
              <a:t>Respond to other published media (making connection to other health issues)</a:t>
            </a:r>
          </a:p>
          <a:p>
            <a:pPr lvl="1" indent="-457200" algn="l">
              <a:spcBef>
                <a:spcPts val="0"/>
              </a:spcBef>
              <a:spcAft>
                <a:spcPts val="1200"/>
              </a:spcAft>
              <a:buClrTx/>
              <a:buFont typeface="Arial" panose="020B0604020202020204" pitchFamily="34" charset="0"/>
              <a:buChar char="•"/>
            </a:pPr>
            <a:r>
              <a:rPr lang="en-US" sz="1800" dirty="0">
                <a:solidFill>
                  <a:schemeClr val="tx1"/>
                </a:solidFill>
                <a:latin typeface="Open Sans"/>
                <a:ea typeface="Open Sans"/>
                <a:cs typeface="Open Sans"/>
              </a:rPr>
              <a:t>Thank you to your Rep</a:t>
            </a:r>
          </a:p>
          <a:p>
            <a:pPr indent="-457200" algn="l">
              <a:spcBef>
                <a:spcPts val="0"/>
              </a:spcBef>
              <a:spcAft>
                <a:spcPts val="1200"/>
              </a:spcAft>
              <a:buClrTx/>
              <a:buFont typeface="Arial" panose="020B0604020202020204" pitchFamily="34" charset="0"/>
              <a:buChar char="•"/>
            </a:pPr>
            <a:r>
              <a:rPr lang="en-US" sz="2200" b="1" dirty="0">
                <a:solidFill>
                  <a:schemeClr val="tx1"/>
                </a:solidFill>
                <a:latin typeface="Open Sans"/>
                <a:ea typeface="Open Sans"/>
                <a:cs typeface="Open Sans"/>
                <a:hlinkClick r:id="rId4"/>
              </a:rPr>
              <a:t>Use sample LTE template </a:t>
            </a:r>
            <a:r>
              <a:rPr lang="en-US" sz="2200" b="1" dirty="0">
                <a:solidFill>
                  <a:schemeClr val="tx1"/>
                </a:solidFill>
                <a:latin typeface="Open Sans"/>
                <a:ea typeface="Open Sans"/>
                <a:cs typeface="Open Sans"/>
              </a:rPr>
              <a:t>to get you started, make it personal</a:t>
            </a:r>
            <a:endParaRPr lang="en-US" dirty="0">
              <a:solidFill>
                <a:schemeClr val="tx1"/>
              </a:solidFill>
              <a:ea typeface="Open Sans"/>
              <a:cs typeface="Open Sans"/>
            </a:endParaRPr>
          </a:p>
          <a:p>
            <a:pPr indent="-457200" algn="l">
              <a:spcBef>
                <a:spcPts val="1400"/>
              </a:spcBef>
              <a:spcAft>
                <a:spcPts val="1200"/>
              </a:spcAft>
              <a:buFont typeface="Arial" panose="020B0604020202020204" pitchFamily="34" charset="0"/>
              <a:buChar char="•"/>
            </a:pPr>
            <a:endParaRPr lang="en-US" sz="2600" dirty="0">
              <a:solidFill>
                <a:schemeClr val="tx1"/>
              </a:solidFill>
              <a:latin typeface="Open Sans"/>
              <a:ea typeface="Open Sans"/>
              <a:cs typeface="Open Sans"/>
            </a:endParaRPr>
          </a:p>
        </p:txBody>
      </p:sp>
    </p:spTree>
    <p:extLst>
      <p:ext uri="{BB962C8B-B14F-4D97-AF65-F5344CB8AC3E}">
        <p14:creationId xmlns:p14="http://schemas.microsoft.com/office/powerpoint/2010/main" val="213522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97105" y="-246563"/>
            <a:ext cx="7209845" cy="1102519"/>
          </a:xfrm>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Submitting an LTE</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4" name="Picture 3">
            <a:extLst>
              <a:ext uri="{FF2B5EF4-FFF2-40B4-BE49-F238E27FC236}">
                <a16:creationId xmlns:a16="http://schemas.microsoft.com/office/drawing/2014/main" id="{A6395DE4-E1F6-C167-B03B-FB770B8FB0E1}"/>
              </a:ext>
            </a:extLst>
          </p:cNvPr>
          <p:cNvPicPr>
            <a:picLocks noChangeAspect="1"/>
          </p:cNvPicPr>
          <p:nvPr/>
        </p:nvPicPr>
        <p:blipFill>
          <a:blip r:embed="rId4"/>
          <a:stretch>
            <a:fillRect/>
          </a:stretch>
        </p:blipFill>
        <p:spPr>
          <a:xfrm>
            <a:off x="1790855" y="627450"/>
            <a:ext cx="5222344" cy="4029533"/>
          </a:xfrm>
          <a:prstGeom prst="rect">
            <a:avLst/>
          </a:prstGeom>
        </p:spPr>
      </p:pic>
      <p:sp>
        <p:nvSpPr>
          <p:cNvPr id="6" name="TextBox 5">
            <a:extLst>
              <a:ext uri="{FF2B5EF4-FFF2-40B4-BE49-F238E27FC236}">
                <a16:creationId xmlns:a16="http://schemas.microsoft.com/office/drawing/2014/main" id="{72D1815F-807F-8F3E-1983-902CA167EA0F}"/>
              </a:ext>
            </a:extLst>
          </p:cNvPr>
          <p:cNvSpPr txBox="1"/>
          <p:nvPr/>
        </p:nvSpPr>
        <p:spPr>
          <a:xfrm>
            <a:off x="470648" y="4719293"/>
            <a:ext cx="8915399" cy="307777"/>
          </a:xfrm>
          <a:prstGeom prst="rect">
            <a:avLst/>
          </a:prstGeom>
          <a:noFill/>
        </p:spPr>
        <p:txBody>
          <a:bodyPr wrap="square" rtlCol="0">
            <a:spAutoFit/>
          </a:bodyPr>
          <a:lstStyle/>
          <a:p>
            <a:r>
              <a:rPr lang="en-US" dirty="0">
                <a:hlinkClick r:id="rId5"/>
              </a:rPr>
              <a:t>https://results.org/volunteers/action-center/action-alerts?vvsrc=%2fcampaigns%2f63557%2frespond</a:t>
            </a:r>
            <a:r>
              <a:rPr lang="en-US" dirty="0"/>
              <a:t> </a:t>
            </a:r>
          </a:p>
        </p:txBody>
      </p:sp>
    </p:spTree>
    <p:extLst>
      <p:ext uri="{BB962C8B-B14F-4D97-AF65-F5344CB8AC3E}">
        <p14:creationId xmlns:p14="http://schemas.microsoft.com/office/powerpoint/2010/main" val="1637188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967077" y="1928034"/>
            <a:ext cx="7209845" cy="1102519"/>
          </a:xfrm>
        </p:spPr>
        <p:txBody>
          <a:bodyPr>
            <a:normAutofit fontScale="90000"/>
          </a:bodyPr>
          <a:lstStyle/>
          <a:p>
            <a:r>
              <a:rPr lang="en-US" sz="4000" b="1" dirty="0"/>
              <a:t>Let’s keep writing and submitting!</a:t>
            </a:r>
            <a:br>
              <a:rPr lang="en-US" sz="4000" b="1" dirty="0"/>
            </a:br>
            <a:r>
              <a:rPr lang="en-US" sz="4000" b="1" dirty="0"/>
              <a:t>Best of luck!</a:t>
            </a: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763704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30AF-A97E-0577-F21F-B2D509DEEA3B}"/>
              </a:ext>
            </a:extLst>
          </p:cNvPr>
          <p:cNvSpPr>
            <a:spLocks noGrp="1"/>
          </p:cNvSpPr>
          <p:nvPr>
            <p:ph type="ctrTitle"/>
          </p:nvPr>
        </p:nvSpPr>
        <p:spPr>
          <a:xfrm>
            <a:off x="738477" y="314387"/>
            <a:ext cx="7209845" cy="1102519"/>
          </a:xfrm>
        </p:spPr>
        <p:txBody>
          <a:bodyPr>
            <a:normAutofit fontScale="90000"/>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Reflecting on 2023</a:t>
            </a:r>
            <a:br>
              <a:rPr lang="en-US" sz="4000" b="1" dirty="0">
                <a:latin typeface="Open Sans" panose="020B0606030504020204" pitchFamily="34" charset="0"/>
                <a:ea typeface="Open Sans" panose="020B0606030504020204" pitchFamily="34" charset="0"/>
                <a:cs typeface="Open Sans" panose="020B0606030504020204" pitchFamily="34" charset="0"/>
              </a:rPr>
            </a:br>
            <a:br>
              <a:rPr lang="en-US" sz="4000" b="1" dirty="0">
                <a:latin typeface="Open Sans" panose="020B0606030504020204" pitchFamily="34" charset="0"/>
                <a:ea typeface="Open Sans" panose="020B0606030504020204" pitchFamily="34" charset="0"/>
                <a:cs typeface="Open Sans" panose="020B0606030504020204" pitchFamily="34" charset="0"/>
              </a:rPr>
            </a:br>
            <a:endParaRPr lang="en-US" sz="4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oogle Shape;267;g14388b835e1_0_23" descr="Text, application&#10;&#10;Description automatically generated">
            <a:extLst>
              <a:ext uri="{FF2B5EF4-FFF2-40B4-BE49-F238E27FC236}">
                <a16:creationId xmlns:a16="http://schemas.microsoft.com/office/drawing/2014/main" id="{68B8E33C-DFBE-AB4A-F46B-59243D21CB2B}"/>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3" name="Title 1">
            <a:extLst>
              <a:ext uri="{FF2B5EF4-FFF2-40B4-BE49-F238E27FC236}">
                <a16:creationId xmlns:a16="http://schemas.microsoft.com/office/drawing/2014/main" id="{D5973E65-4DD8-2D95-E8D7-B57DBFF203AE}"/>
              </a:ext>
            </a:extLst>
          </p:cNvPr>
          <p:cNvSpPr txBox="1">
            <a:spLocks/>
          </p:cNvSpPr>
          <p:nvPr/>
        </p:nvSpPr>
        <p:spPr>
          <a:xfrm>
            <a:off x="149603" y="1046940"/>
            <a:ext cx="8844794" cy="3049619"/>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800" b="1" dirty="0">
                <a:latin typeface="Open Sans" panose="020B0606030504020204" pitchFamily="34" charset="0"/>
                <a:ea typeface="Open Sans" panose="020B0606030504020204" pitchFamily="34" charset="0"/>
                <a:cs typeface="Open Sans" panose="020B0606030504020204" pitchFamily="34" charset="0"/>
              </a:rPr>
              <a:t>What has been the most impactful moment for you this year?</a:t>
            </a:r>
          </a:p>
          <a:p>
            <a:pPr algn="l"/>
            <a:endParaRPr lang="en-US" sz="2800" b="1" dirty="0">
              <a:latin typeface="Open Sans" panose="020B0606030504020204" pitchFamily="34" charset="0"/>
              <a:ea typeface="Open Sans" panose="020B0606030504020204" pitchFamily="34" charset="0"/>
              <a:cs typeface="Open Sans" panose="020B0606030504020204" pitchFamily="34" charset="0"/>
            </a:endParaRPr>
          </a:p>
          <a:p>
            <a:pPr algn="l"/>
            <a:r>
              <a:rPr lang="en-US" sz="2800" b="1" dirty="0">
                <a:latin typeface="Open Sans" panose="020B0606030504020204" pitchFamily="34" charset="0"/>
                <a:ea typeface="Open Sans" panose="020B0606030504020204" pitchFamily="34" charset="0"/>
                <a:cs typeface="Open Sans" panose="020B0606030504020204" pitchFamily="34" charset="0"/>
              </a:rPr>
              <a:t>How can we bring in other RPCVs to join us in advocacy?</a:t>
            </a:r>
          </a:p>
        </p:txBody>
      </p:sp>
    </p:spTree>
    <p:extLst>
      <p:ext uri="{BB962C8B-B14F-4D97-AF65-F5344CB8AC3E}">
        <p14:creationId xmlns:p14="http://schemas.microsoft.com/office/powerpoint/2010/main" val="37257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388b835e1_0_23"/>
          <p:cNvSpPr txBox="1">
            <a:spLocks noGrp="1"/>
          </p:cNvSpPr>
          <p:nvPr>
            <p:ph type="subTitle" idx="1"/>
          </p:nvPr>
        </p:nvSpPr>
        <p:spPr>
          <a:xfrm>
            <a:off x="1043071" y="327929"/>
            <a:ext cx="6400800" cy="1314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b="1" dirty="0">
                <a:solidFill>
                  <a:schemeClr val="dk1"/>
                </a:solidFill>
                <a:latin typeface="Open Sans"/>
                <a:ea typeface="Open Sans"/>
                <a:cs typeface="Open Sans"/>
                <a:sym typeface="Open Sans"/>
              </a:rPr>
              <a:t>Overview of Tonight’s Webinar</a:t>
            </a:r>
            <a:endParaRPr b="1" dirty="0">
              <a:solidFill>
                <a:schemeClr val="dk1"/>
              </a:solidFill>
              <a:latin typeface="Open Sans"/>
              <a:ea typeface="Open Sans"/>
              <a:cs typeface="Open Sans"/>
              <a:sym typeface="Open Sans"/>
            </a:endParaRPr>
          </a:p>
        </p:txBody>
      </p:sp>
      <p:sp>
        <p:nvSpPr>
          <p:cNvPr id="265" name="Google Shape;265;g14388b835e1_0_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
        <p:nvSpPr>
          <p:cNvPr id="266" name="Google Shape;266;g14388b835e1_0_23"/>
          <p:cNvSpPr txBox="1"/>
          <p:nvPr/>
        </p:nvSpPr>
        <p:spPr>
          <a:xfrm>
            <a:off x="130921" y="1165075"/>
            <a:ext cx="8225100" cy="3570600"/>
          </a:xfrm>
          <a:prstGeom prst="rect">
            <a:avLst/>
          </a:prstGeom>
          <a:noFill/>
          <a:ln>
            <a:noFill/>
          </a:ln>
        </p:spPr>
        <p:txBody>
          <a:bodyPr spcFirstLastPara="1" wrap="square" lIns="91425" tIns="45700" rIns="91425" bIns="45700" anchor="t" anchorCtr="0">
            <a:normAutofit fontScale="25000" lnSpcReduction="20000"/>
          </a:bodyPr>
          <a:lstStyle/>
          <a:p>
            <a:pPr marL="482600" indent="-411480">
              <a:spcBef>
                <a:spcPts val="640"/>
              </a:spcBef>
              <a:buClr>
                <a:schemeClr val="dk1"/>
              </a:buClr>
              <a:buSzPct val="100000"/>
              <a:buFont typeface="Arial"/>
              <a:buChar char="•"/>
            </a:pPr>
            <a:r>
              <a:rPr lang="en-US" sz="9900" dirty="0">
                <a:solidFill>
                  <a:schemeClr val="dk1"/>
                </a:solidFill>
                <a:latin typeface="Open Sans"/>
                <a:ea typeface="Open Sans"/>
                <a:cs typeface="Open Sans"/>
                <a:sym typeface="Open Sans"/>
              </a:rPr>
              <a:t>UN General Assembly meetings</a:t>
            </a:r>
            <a:endParaRPr lang="en-US" sz="9900" dirty="0">
              <a:solidFill>
                <a:schemeClr val="dk1"/>
              </a:solidFill>
              <a:latin typeface="Open Sans"/>
              <a:ea typeface="Open Sans"/>
              <a:cs typeface="Open Sans"/>
            </a:endParaRPr>
          </a:p>
          <a:p>
            <a:pPr marL="482600" indent="-411480">
              <a:spcBef>
                <a:spcPts val="640"/>
              </a:spcBef>
              <a:buClr>
                <a:schemeClr val="dk1"/>
              </a:buClr>
              <a:buSzPct val="100000"/>
              <a:buFont typeface="Arial"/>
              <a:buChar char="•"/>
            </a:pPr>
            <a:r>
              <a:rPr lang="en-US" sz="9900" dirty="0">
                <a:latin typeface="Open Sans"/>
                <a:ea typeface="Open Sans"/>
                <a:cs typeface="Open Sans"/>
              </a:rPr>
              <a:t>What is going on in the House?! </a:t>
            </a:r>
            <a:br>
              <a:rPr lang="en-US" sz="9900" dirty="0">
                <a:latin typeface="Open Sans"/>
                <a:ea typeface="Open Sans"/>
                <a:cs typeface="Open Sans"/>
              </a:rPr>
            </a:br>
            <a:r>
              <a:rPr lang="en-US" sz="9900" dirty="0">
                <a:latin typeface="Open Sans"/>
                <a:ea typeface="Open Sans"/>
                <a:cs typeface="Open Sans"/>
              </a:rPr>
              <a:t>Congressional Updates</a:t>
            </a:r>
          </a:p>
          <a:p>
            <a:pPr marL="482600" indent="-411480">
              <a:spcBef>
                <a:spcPts val="640"/>
              </a:spcBef>
              <a:buClr>
                <a:schemeClr val="dk1"/>
              </a:buClr>
              <a:buSzPct val="100000"/>
              <a:buFont typeface="Arial"/>
              <a:buChar char="•"/>
            </a:pPr>
            <a:r>
              <a:rPr lang="en-US" sz="9900" dirty="0">
                <a:latin typeface="Open Sans"/>
                <a:ea typeface="Open Sans"/>
                <a:cs typeface="Open Sans"/>
              </a:rPr>
              <a:t>Equity &amp; Impact Campaign</a:t>
            </a:r>
          </a:p>
          <a:p>
            <a:pPr marL="482600" indent="-411480">
              <a:spcBef>
                <a:spcPts val="640"/>
              </a:spcBef>
              <a:buClr>
                <a:schemeClr val="dk1"/>
              </a:buClr>
              <a:buSzPct val="100000"/>
              <a:buFont typeface="Arial"/>
              <a:buChar char="•"/>
            </a:pPr>
            <a:r>
              <a:rPr lang="en-US" sz="9900" dirty="0">
                <a:latin typeface="Open Sans"/>
                <a:ea typeface="Open Sans"/>
                <a:cs typeface="Open Sans"/>
              </a:rPr>
              <a:t>Advocacy Action: Media push to End TB Now</a:t>
            </a:r>
            <a:endParaRPr lang="en-US" sz="9900" i="0" u="none" strike="noStrike" cap="none" dirty="0">
              <a:solidFill>
                <a:schemeClr val="dk1"/>
              </a:solidFill>
              <a:latin typeface="Open Sans"/>
              <a:ea typeface="Open Sans"/>
              <a:cs typeface="Open Sans"/>
            </a:endParaRPr>
          </a:p>
          <a:p>
            <a:pPr marL="482600" marR="0" lvl="0" indent="-411480" algn="l" rtl="0">
              <a:lnSpc>
                <a:spcPct val="100000"/>
              </a:lnSpc>
              <a:spcBef>
                <a:spcPts val="640"/>
              </a:spcBef>
              <a:spcAft>
                <a:spcPts val="0"/>
              </a:spcAft>
              <a:buClr>
                <a:schemeClr val="dk1"/>
              </a:buClr>
              <a:buSzPct val="100000"/>
              <a:buFont typeface="Arial"/>
              <a:buChar char="•"/>
            </a:pPr>
            <a:r>
              <a:rPr lang="en-US" sz="9907" i="0" u="none" strike="noStrike" cap="none" dirty="0">
                <a:solidFill>
                  <a:schemeClr val="dk1"/>
                </a:solidFill>
                <a:latin typeface="Open Sans"/>
                <a:ea typeface="Open Sans"/>
                <a:cs typeface="Open Sans"/>
                <a:sym typeface="Open Sans"/>
              </a:rPr>
              <a:t>Closing</a:t>
            </a:r>
            <a:br>
              <a:rPr lang="en-US" sz="9907" b="0" i="0" u="none" strike="noStrike" cap="none" dirty="0">
                <a:solidFill>
                  <a:schemeClr val="dk1"/>
                </a:solidFill>
                <a:latin typeface="Open Sans"/>
                <a:ea typeface="Open Sans"/>
                <a:cs typeface="Open Sans"/>
                <a:sym typeface="Open Sans"/>
              </a:rPr>
            </a:br>
            <a:endParaRPr lang="en-US" sz="9907" b="0" i="0" u="none" strike="noStrike" cap="none" dirty="0">
              <a:solidFill>
                <a:schemeClr val="dk1"/>
              </a:solidFill>
              <a:latin typeface="Open Sans"/>
              <a:ea typeface="Open Sans"/>
              <a:cs typeface="Open Sans"/>
            </a:endParaRPr>
          </a:p>
          <a:p>
            <a:pPr marL="457200" marR="0" lvl="0" indent="0" algn="l" rtl="0">
              <a:lnSpc>
                <a:spcPct val="50000"/>
              </a:lnSpc>
              <a:spcBef>
                <a:spcPts val="640"/>
              </a:spcBef>
              <a:spcAft>
                <a:spcPts val="0"/>
              </a:spcAft>
              <a:buClr>
                <a:srgbClr val="000000"/>
              </a:buClr>
              <a:buSzPct val="100000"/>
              <a:buFont typeface="Arial"/>
              <a:buNone/>
            </a:pPr>
            <a:endParaRPr sz="9907" b="0" i="0" u="none" strike="noStrike" cap="none" dirty="0">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9907" b="0" i="0" u="none" strike="noStrike" cap="none" dirty="0">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Calibri"/>
              <a:ea typeface="Calibri"/>
              <a:cs typeface="Calibri"/>
              <a:sym typeface="Calibri"/>
            </a:endParaRPr>
          </a:p>
        </p:txBody>
      </p:sp>
      <p:pic>
        <p:nvPicPr>
          <p:cNvPr id="267" name="Google Shape;267;g14388b835e1_0_23"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14388b835e1_0_102"/>
          <p:cNvSpPr txBox="1">
            <a:spLocks noGrp="1"/>
          </p:cNvSpPr>
          <p:nvPr>
            <p:ph type="title"/>
          </p:nvPr>
        </p:nvSpPr>
        <p:spPr>
          <a:xfrm>
            <a:off x="0" y="76200"/>
            <a:ext cx="78894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Open Sans"/>
              <a:buNone/>
            </a:pPr>
            <a:r>
              <a:rPr lang="en-US" sz="2800" b="1" dirty="0">
                <a:latin typeface="Open Sans"/>
                <a:ea typeface="Open Sans"/>
                <a:cs typeface="Open Sans"/>
                <a:sym typeface="Open Sans"/>
              </a:rPr>
              <a:t>Global Allies Program Coaching Support </a:t>
            </a:r>
            <a:endParaRPr sz="4000" dirty="0"/>
          </a:p>
        </p:txBody>
      </p:sp>
      <p:sp>
        <p:nvSpPr>
          <p:cNvPr id="360" name="Google Shape;360;g14388b835e1_0_102"/>
          <p:cNvSpPr txBox="1">
            <a:spLocks noGrp="1"/>
          </p:cNvSpPr>
          <p:nvPr>
            <p:ph type="body" idx="1"/>
          </p:nvPr>
        </p:nvSpPr>
        <p:spPr>
          <a:xfrm>
            <a:off x="513300" y="1355000"/>
            <a:ext cx="4058700" cy="33333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448"/>
              </a:spcBef>
              <a:spcAft>
                <a:spcPts val="0"/>
              </a:spcAft>
              <a:buSzPct val="78260"/>
              <a:buNone/>
            </a:pPr>
            <a:br>
              <a:rPr lang="en-US" sz="9200">
                <a:latin typeface="Open Sans"/>
                <a:ea typeface="Open Sans"/>
                <a:cs typeface="Open Sans"/>
                <a:sym typeface="Open Sans"/>
              </a:rPr>
            </a:br>
            <a:endParaRPr sz="9200">
              <a:latin typeface="Open Sans"/>
              <a:ea typeface="Open Sans"/>
              <a:cs typeface="Open Sans"/>
              <a:sym typeface="Open Sans"/>
            </a:endParaRPr>
          </a:p>
          <a:p>
            <a:pPr marL="0" lvl="0" indent="0" algn="ctr" rtl="0">
              <a:lnSpc>
                <a:spcPct val="100000"/>
              </a:lnSpc>
              <a:spcBef>
                <a:spcPts val="448"/>
              </a:spcBef>
              <a:spcAft>
                <a:spcPts val="0"/>
              </a:spcAft>
              <a:buSzPct val="64285"/>
              <a:buNone/>
            </a:pPr>
            <a:r>
              <a:rPr lang="en-US" sz="11200" b="1">
                <a:latin typeface="Open Sans"/>
                <a:ea typeface="Open Sans"/>
                <a:cs typeface="Open Sans"/>
                <a:sym typeface="Open Sans"/>
              </a:rPr>
              <a:t>Sign up for additional coaching support between webinars! </a:t>
            </a:r>
            <a:br>
              <a:rPr lang="en-US" sz="9200">
                <a:latin typeface="Open Sans"/>
                <a:ea typeface="Open Sans"/>
                <a:cs typeface="Open Sans"/>
                <a:sym typeface="Open Sans"/>
              </a:rPr>
            </a:br>
            <a:endParaRPr sz="9200">
              <a:latin typeface="Open Sans"/>
              <a:ea typeface="Open Sans"/>
              <a:cs typeface="Open Sans"/>
              <a:sym typeface="Open Sans"/>
            </a:endParaRPr>
          </a:p>
          <a:p>
            <a:pPr marL="0" lvl="0" indent="0" algn="l" rtl="0">
              <a:lnSpc>
                <a:spcPct val="115000"/>
              </a:lnSpc>
              <a:spcBef>
                <a:spcPts val="448"/>
              </a:spcBef>
              <a:spcAft>
                <a:spcPts val="0"/>
              </a:spcAft>
              <a:buSzPct val="78260"/>
              <a:buNone/>
            </a:pPr>
            <a:r>
              <a:rPr lang="en-US" sz="9200" b="1" u="sng">
                <a:solidFill>
                  <a:schemeClr val="hlink"/>
                </a:solidFill>
                <a:latin typeface="Open Sans"/>
                <a:ea typeface="Open Sans"/>
                <a:cs typeface="Open Sans"/>
                <a:sym typeface="Open Sans"/>
                <a:hlinkClick r:id="rId3"/>
              </a:rPr>
              <a:t>https://results.salsalabs.org/globalalliesprogram</a:t>
            </a:r>
            <a:r>
              <a:rPr lang="en-US" sz="9200" b="1">
                <a:latin typeface="Open Sans"/>
                <a:ea typeface="Open Sans"/>
                <a:cs typeface="Open Sans"/>
                <a:sym typeface="Open Sans"/>
              </a:rPr>
              <a:t>  </a:t>
            </a:r>
            <a:endParaRPr sz="9200" b="1">
              <a:latin typeface="Open Sans"/>
              <a:ea typeface="Open Sans"/>
              <a:cs typeface="Open Sans"/>
              <a:sym typeface="Open Sans"/>
            </a:endParaRPr>
          </a:p>
          <a:p>
            <a:pPr marL="342900" lvl="0" indent="-200660" algn="l" rtl="0">
              <a:lnSpc>
                <a:spcPct val="115000"/>
              </a:lnSpc>
              <a:spcBef>
                <a:spcPts val="448"/>
              </a:spcBef>
              <a:spcAft>
                <a:spcPts val="0"/>
              </a:spcAft>
              <a:buClr>
                <a:schemeClr val="dk1"/>
              </a:buClr>
              <a:buSzPct val="34781"/>
              <a:buNone/>
            </a:pPr>
            <a:endParaRPr sz="9200">
              <a:latin typeface="Open Sans"/>
              <a:ea typeface="Open Sans"/>
              <a:cs typeface="Open Sans"/>
              <a:sym typeface="Open Sans"/>
            </a:endParaRPr>
          </a:p>
          <a:p>
            <a:pPr marL="0" lvl="0" indent="0" algn="l" rtl="0">
              <a:lnSpc>
                <a:spcPct val="115000"/>
              </a:lnSpc>
              <a:spcBef>
                <a:spcPts val="448"/>
              </a:spcBef>
              <a:spcAft>
                <a:spcPts val="0"/>
              </a:spcAft>
              <a:buSzPct val="78260"/>
              <a:buNone/>
            </a:pPr>
            <a:endParaRPr sz="9200"/>
          </a:p>
          <a:p>
            <a:pPr marL="342900" lvl="0" indent="-200660" algn="l" rtl="0">
              <a:lnSpc>
                <a:spcPct val="100000"/>
              </a:lnSpc>
              <a:spcBef>
                <a:spcPts val="448"/>
              </a:spcBef>
              <a:spcAft>
                <a:spcPts val="0"/>
              </a:spcAft>
              <a:buClr>
                <a:schemeClr val="dk1"/>
              </a:buClr>
              <a:buSzPct val="100000"/>
              <a:buNone/>
            </a:pPr>
            <a:endParaRPr>
              <a:latin typeface="Open Sans"/>
              <a:ea typeface="Open Sans"/>
              <a:cs typeface="Open Sans"/>
              <a:sym typeface="Open Sans"/>
            </a:endParaRPr>
          </a:p>
          <a:p>
            <a:pPr marL="0" lvl="0" indent="0" algn="l" rtl="0">
              <a:lnSpc>
                <a:spcPct val="100000"/>
              </a:lnSpc>
              <a:spcBef>
                <a:spcPts val="448"/>
              </a:spcBef>
              <a:spcAft>
                <a:spcPts val="0"/>
              </a:spcAft>
              <a:buClr>
                <a:schemeClr val="dk1"/>
              </a:buClr>
              <a:buSzPct val="100000"/>
              <a:buNone/>
            </a:pPr>
            <a:endParaRPr/>
          </a:p>
        </p:txBody>
      </p:sp>
      <p:sp>
        <p:nvSpPr>
          <p:cNvPr id="361" name="Google Shape;361;g14388b835e1_0_10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pic>
        <p:nvPicPr>
          <p:cNvPr id="362" name="Google Shape;362;g14388b835e1_0_102"/>
          <p:cNvPicPr preferRelativeResize="0"/>
          <p:nvPr/>
        </p:nvPicPr>
        <p:blipFill rotWithShape="1">
          <a:blip r:embed="rId4">
            <a:alphaModFix/>
          </a:blip>
          <a:srcRect/>
          <a:stretch/>
        </p:blipFill>
        <p:spPr>
          <a:xfrm rot="5400000">
            <a:off x="5114237" y="1074125"/>
            <a:ext cx="2921288" cy="3895050"/>
          </a:xfrm>
          <a:prstGeom prst="rect">
            <a:avLst/>
          </a:prstGeom>
          <a:noFill/>
          <a:ln>
            <a:noFill/>
          </a:ln>
        </p:spPr>
      </p:pic>
      <p:pic>
        <p:nvPicPr>
          <p:cNvPr id="363" name="Google Shape;363;g14388b835e1_0_102" descr="Text, application&#10;&#10;Description automatically generated"/>
          <p:cNvPicPr preferRelativeResize="0"/>
          <p:nvPr/>
        </p:nvPicPr>
        <p:blipFill rotWithShape="1">
          <a:blip r:embed="rId5">
            <a:alphaModFix/>
          </a:blip>
          <a:srcRect/>
          <a:stretch/>
        </p:blipFill>
        <p:spPr>
          <a:xfrm>
            <a:off x="7600568" y="76200"/>
            <a:ext cx="1510907" cy="1102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 name="Picture 2">
            <a:extLst>
              <a:ext uri="{FF2B5EF4-FFF2-40B4-BE49-F238E27FC236}">
                <a16:creationId xmlns:a16="http://schemas.microsoft.com/office/drawing/2014/main" id="{C186B5BA-59BD-18DC-736E-B4DDAEBF2E0B}"/>
              </a:ext>
            </a:extLst>
          </p:cNvPr>
          <p:cNvPicPr>
            <a:picLocks noChangeAspect="1"/>
          </p:cNvPicPr>
          <p:nvPr/>
        </p:nvPicPr>
        <p:blipFill>
          <a:blip r:embed="rId3"/>
          <a:stretch>
            <a:fillRect/>
          </a:stretch>
        </p:blipFill>
        <p:spPr>
          <a:xfrm>
            <a:off x="0" y="133350"/>
            <a:ext cx="11558588" cy="5776251"/>
          </a:xfrm>
          <a:prstGeom prst="rect">
            <a:avLst/>
          </a:prstGeom>
        </p:spPr>
      </p:pic>
      <p:sp>
        <p:nvSpPr>
          <p:cNvPr id="7" name="Google Shape;359;g14388b835e1_0_102">
            <a:extLst>
              <a:ext uri="{FF2B5EF4-FFF2-40B4-BE49-F238E27FC236}">
                <a16:creationId xmlns:a16="http://schemas.microsoft.com/office/drawing/2014/main" id="{BBCED2EE-27E2-DFD3-C80F-83FB7F53FAD7}"/>
              </a:ext>
            </a:extLst>
          </p:cNvPr>
          <p:cNvSpPr txBox="1">
            <a:spLocks noGrp="1"/>
          </p:cNvSpPr>
          <p:nvPr>
            <p:ph type="title"/>
          </p:nvPr>
        </p:nvSpPr>
        <p:spPr>
          <a:xfrm>
            <a:off x="1443037" y="0"/>
            <a:ext cx="78894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Open Sans"/>
              <a:buNone/>
            </a:pPr>
            <a:r>
              <a:rPr lang="en-US" sz="2800" b="1" dirty="0">
                <a:latin typeface="Open Sans"/>
                <a:ea typeface="Open Sans"/>
                <a:cs typeface="Open Sans"/>
                <a:sym typeface="Open Sans"/>
              </a:rPr>
              <a:t>Additional Volunteer Opportunities</a:t>
            </a:r>
            <a:endParaRPr sz="4000" dirty="0"/>
          </a:p>
        </p:txBody>
      </p:sp>
    </p:spTree>
    <p:extLst>
      <p:ext uri="{BB962C8B-B14F-4D97-AF65-F5344CB8AC3E}">
        <p14:creationId xmlns:p14="http://schemas.microsoft.com/office/powerpoint/2010/main" val="3666613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135efd730ba_0_1"/>
          <p:cNvSpPr txBox="1">
            <a:spLocks noGrp="1"/>
          </p:cNvSpPr>
          <p:nvPr>
            <p:ph type="title"/>
          </p:nvPr>
        </p:nvSpPr>
        <p:spPr>
          <a:xfrm>
            <a:off x="124938" y="2101103"/>
            <a:ext cx="8617500" cy="2195700"/>
          </a:xfrm>
          <a:prstGeom prst="rect">
            <a:avLst/>
          </a:prstGeom>
          <a:noFill/>
          <a:ln>
            <a:noFill/>
          </a:ln>
        </p:spPr>
        <p:txBody>
          <a:bodyPr spcFirstLastPara="1" wrap="square" lIns="91425" tIns="45700" rIns="91425" bIns="45700" anchor="ctr" anchorCtr="0">
            <a:noAutofit/>
          </a:bodyPr>
          <a:lstStyle/>
          <a:p>
            <a:pPr marL="88900" lvl="0" algn="l" rtl="0">
              <a:lnSpc>
                <a:spcPct val="100000"/>
              </a:lnSpc>
              <a:spcBef>
                <a:spcPts val="0"/>
              </a:spcBef>
              <a:spcAft>
                <a:spcPts val="0"/>
              </a:spcAft>
              <a:buSzPct val="100000"/>
            </a:pPr>
            <a:r>
              <a:rPr lang="en-US" sz="1800" b="1" i="1" dirty="0">
                <a:latin typeface="Open Sans"/>
                <a:ea typeface="Open Sans"/>
                <a:cs typeface="Open Sans"/>
                <a:sym typeface="Open Sans"/>
              </a:rPr>
              <a:t> </a:t>
            </a:r>
            <a:r>
              <a:rPr lang="en-US" sz="1800" b="1" dirty="0">
                <a:latin typeface="Open Sans"/>
                <a:ea typeface="Open Sans"/>
                <a:cs typeface="Open Sans"/>
                <a:sym typeface="Open Sans"/>
              </a:rPr>
              <a:t> -  RESULTS Global Policy Forum, October 19 at 9:00 PM ET</a:t>
            </a:r>
            <a:br>
              <a:rPr lang="en-US" sz="1800" b="1" dirty="0">
                <a:latin typeface="Open Sans"/>
                <a:ea typeface="Open Sans"/>
                <a:cs typeface="Open Sans"/>
                <a:sym typeface="Open Sans"/>
              </a:rPr>
            </a:br>
            <a:r>
              <a:rPr lang="en-US" sz="1800" b="1" dirty="0">
                <a:latin typeface="Open Sans"/>
                <a:ea typeface="Open Sans"/>
                <a:cs typeface="Open Sans"/>
                <a:sym typeface="Open Sans"/>
              </a:rPr>
              <a:t>     Next steps on Global Legislation (READ Act and End TB Now Act)</a:t>
            </a:r>
            <a:br>
              <a:rPr lang="en-US" sz="1800" b="1" dirty="0">
                <a:latin typeface="Open Sans"/>
                <a:ea typeface="Open Sans"/>
                <a:cs typeface="Open Sans"/>
                <a:sym typeface="Open Sans"/>
              </a:rPr>
            </a:br>
            <a:r>
              <a:rPr lang="en-US" sz="1800" b="1" dirty="0">
                <a:latin typeface="Open Sans"/>
                <a:ea typeface="Open Sans"/>
                <a:cs typeface="Open Sans"/>
                <a:sym typeface="Open Sans"/>
              </a:rPr>
              <a:t>     Register: </a:t>
            </a:r>
            <a:r>
              <a:rPr lang="en-US" sz="1800" b="1" i="1" u="sng" dirty="0">
                <a:solidFill>
                  <a:srgbClr val="0563C1"/>
                </a:solidFill>
                <a:effectLst/>
                <a:latin typeface="Arial" panose="020B0604020202020204" pitchFamily="34" charset="0"/>
                <a:ea typeface="Arial" panose="020B0604020202020204" pitchFamily="34" charset="0"/>
                <a:hlinkClick r:id="rId3"/>
              </a:rPr>
              <a:t>https://tinyurl.com/OctGlobalPolicyForum</a:t>
            </a:r>
            <a:r>
              <a:rPr lang="en-US" sz="1800" b="1" i="1" u="sng" dirty="0">
                <a:solidFill>
                  <a:srgbClr val="0563C1"/>
                </a:solidFill>
                <a:effectLst/>
                <a:latin typeface="Arial" panose="020B0604020202020204" pitchFamily="34" charset="0"/>
                <a:ea typeface="Arial" panose="020B0604020202020204" pitchFamily="34" charset="0"/>
              </a:rPr>
              <a:t> </a:t>
            </a:r>
            <a:br>
              <a:rPr lang="en-US" sz="1800" b="1" dirty="0">
                <a:latin typeface="Open Sans"/>
                <a:ea typeface="Open Sans"/>
                <a:cs typeface="Open Sans"/>
                <a:sym typeface="Open Sans"/>
              </a:rPr>
            </a:br>
            <a:br>
              <a:rPr lang="en-US" sz="1800" b="1" dirty="0">
                <a:latin typeface="Open Sans"/>
                <a:ea typeface="Open Sans"/>
                <a:cs typeface="Open Sans"/>
                <a:sym typeface="Open Sans"/>
              </a:rPr>
            </a:br>
            <a:r>
              <a:rPr lang="en-US" sz="1800" b="1" dirty="0">
                <a:latin typeface="Open Sans"/>
                <a:ea typeface="Open Sans"/>
                <a:cs typeface="Open Sans"/>
                <a:sym typeface="Open Sans"/>
              </a:rPr>
              <a:t> -  No webinar in November – have a wonderful holiday!</a:t>
            </a:r>
            <a:br>
              <a:rPr lang="en-US" sz="1800" b="1" dirty="0">
                <a:latin typeface="Open Sans"/>
                <a:ea typeface="Open Sans"/>
                <a:cs typeface="Open Sans"/>
                <a:sym typeface="Open Sans"/>
              </a:rPr>
            </a:br>
            <a:br>
              <a:rPr lang="en-US" sz="1800" b="1" dirty="0">
                <a:latin typeface="Open Sans"/>
                <a:ea typeface="Open Sans"/>
                <a:cs typeface="Open Sans"/>
                <a:sym typeface="Open Sans"/>
              </a:rPr>
            </a:br>
            <a:r>
              <a:rPr lang="en-US" sz="1800" b="1" dirty="0">
                <a:latin typeface="Open Sans"/>
                <a:ea typeface="Open Sans"/>
                <a:cs typeface="Open Sans"/>
                <a:sym typeface="Open Sans"/>
              </a:rPr>
              <a:t> -  December 14 – 8:30 PM ET </a:t>
            </a:r>
            <a:r>
              <a:rPr lang="en-US" sz="1800" b="1" i="1" dirty="0">
                <a:latin typeface="Open Sans"/>
                <a:ea typeface="Open Sans"/>
                <a:cs typeface="Open Sans"/>
                <a:sym typeface="Open Sans"/>
              </a:rPr>
              <a:t>RESULTS Joint Policy Forums End of Year Event</a:t>
            </a:r>
            <a:br>
              <a:rPr lang="en-US" sz="1800" b="1" i="1" dirty="0">
                <a:latin typeface="Open Sans"/>
                <a:ea typeface="Open Sans"/>
                <a:cs typeface="Open Sans"/>
                <a:sym typeface="Open Sans"/>
              </a:rPr>
            </a:br>
            <a:br>
              <a:rPr lang="en-US" sz="1800" b="1" i="1" dirty="0">
                <a:latin typeface="Open Sans"/>
                <a:ea typeface="Open Sans"/>
                <a:cs typeface="Open Sans"/>
                <a:sym typeface="Open Sans"/>
              </a:rPr>
            </a:br>
            <a:r>
              <a:rPr lang="en-US" sz="1800" b="1" i="1" dirty="0">
                <a:latin typeface="Open Sans"/>
                <a:ea typeface="Open Sans"/>
                <a:cs typeface="Open Sans"/>
                <a:sym typeface="Open Sans"/>
              </a:rPr>
              <a:t>Check out Peace Corps Connect for upcoming events hosted by NPCA:</a:t>
            </a:r>
            <a:br>
              <a:rPr lang="en-US" sz="1800" b="1" i="1" dirty="0">
                <a:latin typeface="Open Sans"/>
                <a:ea typeface="Open Sans"/>
                <a:cs typeface="Open Sans"/>
                <a:sym typeface="Open Sans"/>
              </a:rPr>
            </a:br>
            <a:r>
              <a:rPr lang="en-US" sz="1800" b="1" i="1" dirty="0">
                <a:latin typeface="Open Sans"/>
                <a:ea typeface="Open Sans"/>
                <a:cs typeface="Open Sans"/>
                <a:sym typeface="Open Sans"/>
                <a:hlinkClick r:id="rId4"/>
              </a:rPr>
              <a:t>https://www.peacecorpsconnect.org/events</a:t>
            </a:r>
            <a:br>
              <a:rPr lang="en-US" sz="1800" b="1" i="1" dirty="0">
                <a:latin typeface="Open Sans"/>
                <a:ea typeface="Open Sans"/>
                <a:cs typeface="Open Sans"/>
                <a:sym typeface="Open Sans"/>
              </a:rPr>
            </a:br>
            <a:br>
              <a:rPr lang="en-US" sz="1800" b="1" i="1" dirty="0">
                <a:latin typeface="Open Sans"/>
                <a:ea typeface="Open Sans"/>
                <a:cs typeface="Open Sans"/>
                <a:sym typeface="Open Sans"/>
              </a:rPr>
            </a:br>
            <a:br>
              <a:rPr lang="en-US" sz="1800" b="1" dirty="0">
                <a:latin typeface="Open Sans"/>
                <a:ea typeface="Open Sans"/>
                <a:cs typeface="Open Sans"/>
                <a:sym typeface="Open Sans"/>
              </a:rPr>
            </a:br>
            <a:r>
              <a:rPr lang="en-US" sz="1800" b="1" dirty="0">
                <a:latin typeface="Open Sans"/>
                <a:ea typeface="Open Sans"/>
                <a:cs typeface="Open Sans"/>
                <a:sym typeface="Open Sans"/>
              </a:rPr>
              <a:t>   	</a:t>
            </a:r>
            <a:br>
              <a:rPr lang="en-US" sz="1800" u="sng" dirty="0">
                <a:solidFill>
                  <a:schemeClr val="hlink"/>
                </a:solidFill>
                <a:latin typeface="Open Sans"/>
                <a:ea typeface="Open Sans"/>
                <a:cs typeface="Open Sans"/>
                <a:sym typeface="Open Sans"/>
              </a:rPr>
            </a:br>
            <a:br>
              <a:rPr lang="en-US" sz="1800" u="sng" dirty="0">
                <a:solidFill>
                  <a:schemeClr val="hlink"/>
                </a:solidFill>
                <a:latin typeface="Open Sans"/>
                <a:ea typeface="Open Sans"/>
                <a:cs typeface="Open Sans"/>
                <a:sym typeface="Open Sans"/>
              </a:rPr>
            </a:br>
            <a:endParaRPr sz="1800" b="1" dirty="0">
              <a:latin typeface="Open Sans"/>
              <a:ea typeface="Open Sans"/>
              <a:cs typeface="Open Sans"/>
              <a:sym typeface="Open Sans"/>
            </a:endParaRPr>
          </a:p>
          <a:p>
            <a:pPr marL="285750" lvl="0" indent="-285750" algn="ctr" rtl="0">
              <a:lnSpc>
                <a:spcPct val="100000"/>
              </a:lnSpc>
              <a:spcBef>
                <a:spcPts val="0"/>
              </a:spcBef>
              <a:spcAft>
                <a:spcPts val="0"/>
              </a:spcAft>
              <a:buClr>
                <a:schemeClr val="dk1"/>
              </a:buClr>
              <a:buSzPts val="3200"/>
              <a:buFont typeface="Wingdings" panose="05000000000000000000" pitchFamily="2" charset="2"/>
              <a:buChar char="q"/>
            </a:pPr>
            <a:endParaRPr sz="1800" b="1" dirty="0">
              <a:latin typeface="Open Sans"/>
              <a:ea typeface="Open Sans"/>
              <a:cs typeface="Open Sans"/>
              <a:sym typeface="Open Sans"/>
            </a:endParaRPr>
          </a:p>
          <a:p>
            <a:pPr marL="285750" lvl="0" indent="-285750" algn="ctr" rtl="0">
              <a:lnSpc>
                <a:spcPct val="100000"/>
              </a:lnSpc>
              <a:spcBef>
                <a:spcPts val="0"/>
              </a:spcBef>
              <a:spcAft>
                <a:spcPts val="0"/>
              </a:spcAft>
              <a:buClr>
                <a:schemeClr val="dk1"/>
              </a:buClr>
              <a:buSzPts val="3200"/>
              <a:buFont typeface="Wingdings" panose="05000000000000000000" pitchFamily="2" charset="2"/>
              <a:buChar char="q"/>
            </a:pPr>
            <a:endParaRPr sz="1800" b="1" dirty="0">
              <a:latin typeface="Open Sans"/>
              <a:ea typeface="Open Sans"/>
              <a:cs typeface="Open Sans"/>
              <a:sym typeface="Open Sans"/>
            </a:endParaRPr>
          </a:p>
        </p:txBody>
      </p:sp>
      <p:sp>
        <p:nvSpPr>
          <p:cNvPr id="369" name="Google Shape;369;g135efd730ba_0_1"/>
          <p:cNvSpPr txBox="1"/>
          <p:nvPr/>
        </p:nvSpPr>
        <p:spPr>
          <a:xfrm>
            <a:off x="364400" y="201494"/>
            <a:ext cx="76083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200" b="1" i="0" u="none" strike="noStrike" cap="none">
                <a:solidFill>
                  <a:schemeClr val="dk1"/>
                </a:solidFill>
                <a:latin typeface="Open Sans"/>
                <a:ea typeface="Open Sans"/>
                <a:cs typeface="Open Sans"/>
                <a:sym typeface="Open Sans"/>
              </a:rPr>
              <a:t>Upcoming Events</a:t>
            </a:r>
            <a:endParaRPr sz="1400" b="0" i="0" u="none" strike="noStrike" cap="none">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5">
            <a:alphaModFix/>
          </a:blip>
          <a:srcRect/>
          <a:stretch/>
        </p:blipFill>
        <p:spPr>
          <a:xfrm>
            <a:off x="7600568" y="76200"/>
            <a:ext cx="1510907" cy="1102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135efd730ba_0_1"/>
          <p:cNvSpPr txBox="1">
            <a:spLocks noGrp="1"/>
          </p:cNvSpPr>
          <p:nvPr>
            <p:ph type="title"/>
          </p:nvPr>
        </p:nvSpPr>
        <p:spPr>
          <a:xfrm>
            <a:off x="263250" y="2746562"/>
            <a:ext cx="8617500" cy="2195700"/>
          </a:xfrm>
          <a:prstGeom prst="rect">
            <a:avLst/>
          </a:prstGeom>
          <a:noFill/>
          <a:ln>
            <a:noFill/>
          </a:ln>
        </p:spPr>
        <p:txBody>
          <a:bodyPr spcFirstLastPara="1" wrap="square" lIns="91425" tIns="45700" rIns="91425" bIns="45700" anchor="ctr" anchorCtr="0">
            <a:noAutofit/>
          </a:bodyPr>
          <a:lstStyle/>
          <a:p>
            <a:pPr marL="88900" lvl="0" rtl="0">
              <a:lnSpc>
                <a:spcPct val="100000"/>
              </a:lnSpc>
              <a:spcBef>
                <a:spcPts val="0"/>
              </a:spcBef>
              <a:spcAft>
                <a:spcPts val="0"/>
              </a:spcAft>
              <a:buSzPct val="100000"/>
            </a:pPr>
            <a:br>
              <a:rPr lang="en-US" sz="2800" b="1" i="1" dirty="0">
                <a:latin typeface="Open Sans"/>
                <a:ea typeface="Open Sans"/>
                <a:cs typeface="Open Sans"/>
                <a:sym typeface="Open Sans"/>
              </a:rPr>
            </a:br>
            <a:r>
              <a:rPr lang="en-US" sz="2800" b="1" dirty="0">
                <a:latin typeface="Open Sans"/>
                <a:ea typeface="Open Sans"/>
                <a:cs typeface="Open Sans"/>
                <a:sym typeface="Open Sans"/>
              </a:rPr>
              <a:t>Join us for our first Global Allies Program webinar of 2024</a:t>
            </a:r>
            <a:br>
              <a:rPr lang="en-US" sz="2800" b="1" dirty="0">
                <a:latin typeface="Open Sans"/>
                <a:ea typeface="Open Sans"/>
                <a:cs typeface="Open Sans"/>
                <a:sym typeface="Open Sans"/>
              </a:rPr>
            </a:br>
            <a:br>
              <a:rPr lang="en-US" sz="2800" b="1" i="1" dirty="0">
                <a:latin typeface="Open Sans"/>
                <a:ea typeface="Open Sans"/>
                <a:cs typeface="Open Sans"/>
                <a:sym typeface="Open Sans"/>
              </a:rPr>
            </a:br>
            <a:r>
              <a:rPr lang="en-US" sz="2800" b="1" i="1" dirty="0">
                <a:latin typeface="Open Sans"/>
                <a:ea typeface="Open Sans"/>
                <a:cs typeface="Open Sans"/>
                <a:sym typeface="Open Sans"/>
              </a:rPr>
              <a:t>January 11, 2024 at 8:30 PM ET</a:t>
            </a:r>
            <a:br>
              <a:rPr lang="en-US" sz="2800" b="1" i="1" dirty="0">
                <a:latin typeface="Open Sans"/>
                <a:ea typeface="Open Sans"/>
                <a:cs typeface="Open Sans"/>
                <a:sym typeface="Open Sans"/>
              </a:rPr>
            </a:br>
            <a:br>
              <a:rPr lang="en-US" sz="2800" b="1" i="1" dirty="0">
                <a:latin typeface="Open Sans"/>
                <a:ea typeface="Open Sans"/>
                <a:cs typeface="Open Sans"/>
                <a:sym typeface="Open Sans"/>
              </a:rPr>
            </a:br>
            <a:br>
              <a:rPr lang="en-US" sz="2800" b="1" i="1" dirty="0">
                <a:latin typeface="Open Sans"/>
                <a:ea typeface="Open Sans"/>
                <a:cs typeface="Open Sans"/>
                <a:sym typeface="Open Sans"/>
              </a:rPr>
            </a:br>
            <a:br>
              <a:rPr lang="en-US" sz="2800" b="1" dirty="0">
                <a:latin typeface="Open Sans"/>
                <a:ea typeface="Open Sans"/>
                <a:cs typeface="Open Sans"/>
                <a:sym typeface="Open Sans"/>
              </a:rPr>
            </a:br>
            <a:r>
              <a:rPr lang="en-US" sz="2800" b="1" dirty="0">
                <a:latin typeface="Open Sans"/>
                <a:ea typeface="Open Sans"/>
                <a:cs typeface="Open Sans"/>
                <a:sym typeface="Open Sans"/>
              </a:rPr>
              <a:t>   	</a:t>
            </a:r>
            <a:br>
              <a:rPr lang="en-US" sz="2800" u="sng" dirty="0">
                <a:solidFill>
                  <a:schemeClr val="hlink"/>
                </a:solidFill>
                <a:latin typeface="Open Sans"/>
                <a:ea typeface="Open Sans"/>
                <a:cs typeface="Open Sans"/>
                <a:sym typeface="Open Sans"/>
              </a:rPr>
            </a:br>
            <a:br>
              <a:rPr lang="en-US" sz="2800" u="sng" dirty="0">
                <a:solidFill>
                  <a:schemeClr val="hlink"/>
                </a:solidFill>
                <a:latin typeface="Open Sans"/>
                <a:ea typeface="Open Sans"/>
                <a:cs typeface="Open Sans"/>
                <a:sym typeface="Open Sans"/>
              </a:rPr>
            </a:br>
            <a:endParaRPr sz="2800" b="1" dirty="0">
              <a:latin typeface="Open Sans"/>
              <a:ea typeface="Open Sans"/>
              <a:cs typeface="Open Sans"/>
              <a:sym typeface="Open Sans"/>
            </a:endParaRPr>
          </a:p>
          <a:p>
            <a:pPr marL="285750" lvl="0" indent="-285750" algn="ctr" rtl="0">
              <a:lnSpc>
                <a:spcPct val="100000"/>
              </a:lnSpc>
              <a:spcBef>
                <a:spcPts val="0"/>
              </a:spcBef>
              <a:spcAft>
                <a:spcPts val="0"/>
              </a:spcAft>
              <a:buClr>
                <a:schemeClr val="dk1"/>
              </a:buClr>
              <a:buSzPts val="3200"/>
              <a:buFont typeface="Wingdings" panose="05000000000000000000" pitchFamily="2" charset="2"/>
              <a:buChar char="q"/>
            </a:pPr>
            <a:endParaRPr sz="1800" b="1" dirty="0">
              <a:latin typeface="Open Sans"/>
              <a:ea typeface="Open Sans"/>
              <a:cs typeface="Open Sans"/>
              <a:sym typeface="Open Sans"/>
            </a:endParaRPr>
          </a:p>
          <a:p>
            <a:pPr marL="285750" lvl="0" indent="-285750" algn="ctr" rtl="0">
              <a:lnSpc>
                <a:spcPct val="100000"/>
              </a:lnSpc>
              <a:spcBef>
                <a:spcPts val="0"/>
              </a:spcBef>
              <a:spcAft>
                <a:spcPts val="0"/>
              </a:spcAft>
              <a:buClr>
                <a:schemeClr val="dk1"/>
              </a:buClr>
              <a:buSzPts val="3200"/>
              <a:buFont typeface="Wingdings" panose="05000000000000000000" pitchFamily="2" charset="2"/>
              <a:buChar char="q"/>
            </a:pPr>
            <a:endParaRPr sz="1800" b="1" dirty="0">
              <a:latin typeface="Open Sans"/>
              <a:ea typeface="Open Sans"/>
              <a:cs typeface="Open Sans"/>
              <a:sym typeface="Open Sans"/>
            </a:endParaRPr>
          </a:p>
        </p:txBody>
      </p:sp>
      <p:pic>
        <p:nvPicPr>
          <p:cNvPr id="370" name="Google Shape;370;g135efd730ba_0_1"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469707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4fc29c2861_0_0"/>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a:p>
          <a:p>
            <a:pPr marL="742950" lvl="1" indent="-190500" algn="l" rtl="0">
              <a:lnSpc>
                <a:spcPct val="100000"/>
              </a:lnSpc>
              <a:spcBef>
                <a:spcPts val="300"/>
              </a:spcBef>
              <a:spcAft>
                <a:spcPts val="0"/>
              </a:spcAft>
              <a:buClr>
                <a:schemeClr val="dk1"/>
              </a:buClr>
              <a:buSzPts val="1500"/>
              <a:buNone/>
            </a:pPr>
            <a:endParaRPr sz="1500"/>
          </a:p>
        </p:txBody>
      </p:sp>
      <p:sp>
        <p:nvSpPr>
          <p:cNvPr id="381" name="Google Shape;381;g14fc29c2861_0_0"/>
          <p:cNvSpPr txBox="1"/>
          <p:nvPr/>
        </p:nvSpPr>
        <p:spPr>
          <a:xfrm>
            <a:off x="1067100" y="1830250"/>
            <a:ext cx="70098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980000"/>
                </a:solidFill>
                <a:latin typeface="Calibri"/>
                <a:ea typeface="Calibri"/>
                <a:cs typeface="Calibri"/>
                <a:sym typeface="Calibri"/>
              </a:rPr>
              <a:t>Thanks for </a:t>
            </a:r>
            <a:br>
              <a:rPr lang="en-US" sz="4800" b="1" i="0" u="none" strike="noStrike" cap="none">
                <a:solidFill>
                  <a:srgbClr val="980000"/>
                </a:solidFill>
                <a:latin typeface="Calibri"/>
                <a:ea typeface="Calibri"/>
                <a:cs typeface="Calibri"/>
                <a:sym typeface="Calibri"/>
              </a:rPr>
            </a:br>
            <a:r>
              <a:rPr lang="en-US" sz="4800" b="1" i="0" u="none" strike="noStrike" cap="none">
                <a:solidFill>
                  <a:srgbClr val="980000"/>
                </a:solidFill>
                <a:latin typeface="Calibri"/>
                <a:ea typeface="Calibri"/>
                <a:cs typeface="Calibri"/>
                <a:sym typeface="Calibri"/>
              </a:rPr>
              <a:t>joining us tonight!</a:t>
            </a:r>
            <a:endParaRPr sz="4800" b="1" i="0" u="none" strike="noStrike" cap="none">
              <a:solidFill>
                <a:srgbClr val="980000"/>
              </a:solidFill>
              <a:latin typeface="Calibri"/>
              <a:ea typeface="Calibri"/>
              <a:cs typeface="Calibri"/>
              <a:sym typeface="Calibri"/>
            </a:endParaRPr>
          </a:p>
        </p:txBody>
      </p:sp>
      <p:pic>
        <p:nvPicPr>
          <p:cNvPr id="382" name="Google Shape;382;g14fc29c2861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fontScale="90000"/>
          </a:bodyPr>
          <a:lstStyle/>
          <a:p>
            <a:r>
              <a:rPr lang="en-US" sz="2850" b="1" dirty="0">
                <a:solidFill>
                  <a:srgbClr val="000000"/>
                </a:solidFill>
                <a:latin typeface="Open Sans"/>
                <a:ea typeface="Open Sans"/>
                <a:cs typeface="Open Sans"/>
              </a:rPr>
              <a:t>UN General Assembly High Level Meetings</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4" name="Picture 3" descr="A circular diagram of different colored squares&#10;&#10;Description automatically generated">
            <a:extLst>
              <a:ext uri="{FF2B5EF4-FFF2-40B4-BE49-F238E27FC236}">
                <a16:creationId xmlns:a16="http://schemas.microsoft.com/office/drawing/2014/main" id="{CB90749F-CE18-9A35-29E6-EEE62A699A85}"/>
              </a:ext>
            </a:extLst>
          </p:cNvPr>
          <p:cNvPicPr>
            <a:picLocks noChangeAspect="1"/>
          </p:cNvPicPr>
          <p:nvPr/>
        </p:nvPicPr>
        <p:blipFill>
          <a:blip r:embed="rId4"/>
          <a:stretch>
            <a:fillRect/>
          </a:stretch>
        </p:blipFill>
        <p:spPr>
          <a:xfrm>
            <a:off x="3939226" y="1217958"/>
            <a:ext cx="5683243" cy="3790740"/>
          </a:xfrm>
          <a:prstGeom prst="rect">
            <a:avLst/>
          </a:prstGeom>
        </p:spPr>
      </p:pic>
      <p:sp>
        <p:nvSpPr>
          <p:cNvPr id="2" name="Google Shape;266;g14388b835e1_0_23">
            <a:extLst>
              <a:ext uri="{FF2B5EF4-FFF2-40B4-BE49-F238E27FC236}">
                <a16:creationId xmlns:a16="http://schemas.microsoft.com/office/drawing/2014/main" id="{0057C473-5987-7C63-58F9-626534D49A0C}"/>
              </a:ext>
            </a:extLst>
          </p:cNvPr>
          <p:cNvSpPr txBox="1"/>
          <p:nvPr/>
        </p:nvSpPr>
        <p:spPr>
          <a:xfrm>
            <a:off x="278585" y="992202"/>
            <a:ext cx="8225100" cy="35706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82600" indent="-411480">
              <a:spcBef>
                <a:spcPts val="640"/>
              </a:spcBef>
              <a:buClr>
                <a:schemeClr val="dk1"/>
              </a:buClr>
              <a:buSzPct val="100000"/>
              <a:buFont typeface="Arial"/>
              <a:buChar char="•"/>
            </a:pPr>
            <a:r>
              <a:rPr lang="en-US" sz="2000" dirty="0">
                <a:solidFill>
                  <a:schemeClr val="dk1"/>
                </a:solidFill>
                <a:latin typeface="Open Sans"/>
                <a:ea typeface="Open Sans"/>
                <a:cs typeface="Open Sans"/>
                <a:sym typeface="Open Sans"/>
              </a:rPr>
              <a:t>Financing for development</a:t>
            </a:r>
          </a:p>
          <a:p>
            <a:pPr marL="482600" indent="-411480">
              <a:spcBef>
                <a:spcPts val="640"/>
              </a:spcBef>
              <a:buClr>
                <a:schemeClr val="dk1"/>
              </a:buClr>
              <a:buSzPct val="100000"/>
              <a:buFont typeface="Arial"/>
              <a:buChar char="•"/>
            </a:pPr>
            <a:r>
              <a:rPr lang="en-US" sz="2000" dirty="0">
                <a:solidFill>
                  <a:schemeClr val="dk1"/>
                </a:solidFill>
                <a:latin typeface="Open Sans"/>
                <a:ea typeface="Open Sans"/>
                <a:cs typeface="Open Sans"/>
              </a:rPr>
              <a:t>Climate change action</a:t>
            </a:r>
          </a:p>
          <a:p>
            <a:pPr marL="482600" indent="-411480">
              <a:spcBef>
                <a:spcPts val="640"/>
              </a:spcBef>
              <a:buClr>
                <a:schemeClr val="dk1"/>
              </a:buClr>
              <a:buSzPct val="100000"/>
              <a:buFont typeface="Arial"/>
              <a:buChar char="•"/>
            </a:pPr>
            <a:r>
              <a:rPr lang="en-US" sz="2000" b="1" dirty="0">
                <a:latin typeface="Open Sans"/>
                <a:ea typeface="Open Sans"/>
                <a:cs typeface="Open Sans"/>
              </a:rPr>
              <a:t>#3 – Good health and </a:t>
            </a:r>
            <a:br>
              <a:rPr lang="en-US" sz="2000" b="1" dirty="0">
                <a:latin typeface="Open Sans"/>
                <a:ea typeface="Open Sans"/>
                <a:cs typeface="Open Sans"/>
              </a:rPr>
            </a:br>
            <a:r>
              <a:rPr lang="en-US" sz="2000" b="1" dirty="0">
                <a:latin typeface="Open Sans"/>
                <a:ea typeface="Open Sans"/>
                <a:cs typeface="Open Sans"/>
              </a:rPr>
              <a:t>well-being</a:t>
            </a:r>
            <a:endParaRPr sz="2000" b="0" i="0" u="none" strike="noStrike" cap="none" dirty="0">
              <a:solidFill>
                <a:srgbClr val="000000"/>
              </a:solidFill>
              <a:latin typeface="Open Sans"/>
              <a:ea typeface="Open Sans"/>
              <a:cs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2000" b="0" i="0" u="none" strike="noStrike" cap="none" dirty="0">
              <a:solidFill>
                <a:schemeClr val="dk1"/>
              </a:solidFill>
              <a:latin typeface="Open Sans"/>
              <a:ea typeface="Open Sans"/>
              <a:cs typeface="Open Sans"/>
              <a:sym typeface="Open Sans"/>
            </a:endParaRPr>
          </a:p>
          <a:p>
            <a:pPr marL="539750" marR="0" lvl="0" indent="-311150"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Open Sans"/>
              <a:ea typeface="Open Sans"/>
              <a:cs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200" b="0" i="0" u="none" strike="noStrike" cap="none" dirty="0">
              <a:solidFill>
                <a:schemeClr val="dk1"/>
              </a:solidFill>
              <a:latin typeface="Calibri"/>
              <a:ea typeface="Calibri"/>
              <a:cs typeface="Calibri"/>
            </a:endParaRPr>
          </a:p>
        </p:txBody>
      </p:sp>
      <p:pic>
        <p:nvPicPr>
          <p:cNvPr id="3" name="Picture 2" descr="A person holding an x-ray&#10;&#10;Description automatically generated">
            <a:extLst>
              <a:ext uri="{FF2B5EF4-FFF2-40B4-BE49-F238E27FC236}">
                <a16:creationId xmlns:a16="http://schemas.microsoft.com/office/drawing/2014/main" id="{B7750616-1262-8407-32B8-C3FBED74C6B6}"/>
              </a:ext>
            </a:extLst>
          </p:cNvPr>
          <p:cNvPicPr>
            <a:picLocks noChangeAspect="1"/>
          </p:cNvPicPr>
          <p:nvPr/>
        </p:nvPicPr>
        <p:blipFill>
          <a:blip r:embed="rId5"/>
          <a:stretch>
            <a:fillRect/>
          </a:stretch>
        </p:blipFill>
        <p:spPr>
          <a:xfrm>
            <a:off x="228601" y="2568788"/>
            <a:ext cx="4242546" cy="2406269"/>
          </a:xfrm>
          <a:prstGeom prst="rect">
            <a:avLst/>
          </a:prstGeom>
        </p:spPr>
      </p:pic>
    </p:spTree>
    <p:extLst>
      <p:ext uri="{BB962C8B-B14F-4D97-AF65-F5344CB8AC3E}">
        <p14:creationId xmlns:p14="http://schemas.microsoft.com/office/powerpoint/2010/main" val="2339045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a:bodyPr>
          <a:lstStyle/>
          <a:p>
            <a:r>
              <a:rPr lang="en-US" sz="2850" b="1" dirty="0">
                <a:solidFill>
                  <a:srgbClr val="000000"/>
                </a:solidFill>
                <a:latin typeface="Open Sans"/>
                <a:ea typeface="Open Sans"/>
                <a:cs typeface="Open Sans"/>
              </a:rPr>
              <a:t>Behind the Scenes at UNGA</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3" name="Picture 2">
            <a:extLst>
              <a:ext uri="{FF2B5EF4-FFF2-40B4-BE49-F238E27FC236}">
                <a16:creationId xmlns:a16="http://schemas.microsoft.com/office/drawing/2014/main" id="{DC3268CD-DEC0-E3C8-078F-75C534A055B0}"/>
              </a:ext>
            </a:extLst>
          </p:cNvPr>
          <p:cNvPicPr>
            <a:picLocks noChangeAspect="1"/>
          </p:cNvPicPr>
          <p:nvPr/>
        </p:nvPicPr>
        <p:blipFill>
          <a:blip r:embed="rId4"/>
          <a:stretch>
            <a:fillRect/>
          </a:stretch>
        </p:blipFill>
        <p:spPr>
          <a:xfrm>
            <a:off x="948018" y="918644"/>
            <a:ext cx="6449689" cy="3653355"/>
          </a:xfrm>
          <a:prstGeom prst="rect">
            <a:avLst/>
          </a:prstGeom>
        </p:spPr>
      </p:pic>
    </p:spTree>
    <p:extLst>
      <p:ext uri="{BB962C8B-B14F-4D97-AF65-F5344CB8AC3E}">
        <p14:creationId xmlns:p14="http://schemas.microsoft.com/office/powerpoint/2010/main" val="302335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a:bodyPr>
          <a:lstStyle/>
          <a:p>
            <a:r>
              <a:rPr lang="en-US" sz="2850" b="1" dirty="0">
                <a:solidFill>
                  <a:srgbClr val="000000"/>
                </a:solidFill>
                <a:latin typeface="Open Sans"/>
                <a:ea typeface="Open Sans"/>
                <a:cs typeface="Open Sans"/>
              </a:rPr>
              <a:t>Behind the Scenes at UNGA</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839635" y="134802"/>
            <a:ext cx="1244946" cy="916002"/>
          </a:xfrm>
          <a:prstGeom prst="rect">
            <a:avLst/>
          </a:prstGeom>
          <a:noFill/>
          <a:ln>
            <a:noFill/>
          </a:ln>
        </p:spPr>
      </p:pic>
      <p:pic>
        <p:nvPicPr>
          <p:cNvPr id="4" name="Picture 3">
            <a:extLst>
              <a:ext uri="{FF2B5EF4-FFF2-40B4-BE49-F238E27FC236}">
                <a16:creationId xmlns:a16="http://schemas.microsoft.com/office/drawing/2014/main" id="{6B9E10BD-9998-92A9-4847-8F9C8ABBFE77}"/>
              </a:ext>
            </a:extLst>
          </p:cNvPr>
          <p:cNvPicPr>
            <a:picLocks noChangeAspect="1"/>
          </p:cNvPicPr>
          <p:nvPr/>
        </p:nvPicPr>
        <p:blipFill>
          <a:blip r:embed="rId4"/>
          <a:stretch>
            <a:fillRect/>
          </a:stretch>
        </p:blipFill>
        <p:spPr>
          <a:xfrm>
            <a:off x="532116" y="842543"/>
            <a:ext cx="7227794" cy="4065634"/>
          </a:xfrm>
          <a:prstGeom prst="rect">
            <a:avLst/>
          </a:prstGeom>
        </p:spPr>
      </p:pic>
    </p:spTree>
    <p:extLst>
      <p:ext uri="{BB962C8B-B14F-4D97-AF65-F5344CB8AC3E}">
        <p14:creationId xmlns:p14="http://schemas.microsoft.com/office/powerpoint/2010/main" val="223353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a:bodyPr>
          <a:lstStyle/>
          <a:p>
            <a:r>
              <a:rPr lang="en-US" sz="2850" b="1" dirty="0">
                <a:solidFill>
                  <a:srgbClr val="000000"/>
                </a:solidFill>
                <a:latin typeface="Open Sans"/>
                <a:ea typeface="Open Sans"/>
                <a:cs typeface="Open Sans"/>
              </a:rPr>
              <a:t>Behind the Scenes at UNGA</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839635" y="134802"/>
            <a:ext cx="1244946" cy="916002"/>
          </a:xfrm>
          <a:prstGeom prst="rect">
            <a:avLst/>
          </a:prstGeom>
          <a:noFill/>
          <a:ln>
            <a:noFill/>
          </a:ln>
        </p:spPr>
      </p:pic>
      <p:pic>
        <p:nvPicPr>
          <p:cNvPr id="3" name="Picture 2">
            <a:extLst>
              <a:ext uri="{FF2B5EF4-FFF2-40B4-BE49-F238E27FC236}">
                <a16:creationId xmlns:a16="http://schemas.microsoft.com/office/drawing/2014/main" id="{5D084416-58B1-F395-7F5C-ABC6C58F1A8E}"/>
              </a:ext>
            </a:extLst>
          </p:cNvPr>
          <p:cNvPicPr>
            <a:picLocks noChangeAspect="1"/>
          </p:cNvPicPr>
          <p:nvPr/>
        </p:nvPicPr>
        <p:blipFill>
          <a:blip r:embed="rId4"/>
          <a:stretch>
            <a:fillRect/>
          </a:stretch>
        </p:blipFill>
        <p:spPr>
          <a:xfrm>
            <a:off x="613037" y="855417"/>
            <a:ext cx="7067148" cy="4046036"/>
          </a:xfrm>
          <a:prstGeom prst="rect">
            <a:avLst/>
          </a:prstGeom>
        </p:spPr>
      </p:pic>
    </p:spTree>
    <p:extLst>
      <p:ext uri="{BB962C8B-B14F-4D97-AF65-F5344CB8AC3E}">
        <p14:creationId xmlns:p14="http://schemas.microsoft.com/office/powerpoint/2010/main" val="1084663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a:bodyPr>
          <a:lstStyle/>
          <a:p>
            <a:r>
              <a:rPr lang="en-US" sz="2850" b="1" dirty="0">
                <a:solidFill>
                  <a:srgbClr val="000000"/>
                </a:solidFill>
                <a:latin typeface="Open Sans"/>
                <a:ea typeface="Open Sans"/>
                <a:cs typeface="Open Sans"/>
              </a:rPr>
              <a:t>Behind the Scenes at UNGA</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839635" y="134802"/>
            <a:ext cx="1244946" cy="916002"/>
          </a:xfrm>
          <a:prstGeom prst="rect">
            <a:avLst/>
          </a:prstGeom>
          <a:noFill/>
          <a:ln>
            <a:noFill/>
          </a:ln>
        </p:spPr>
      </p:pic>
      <p:pic>
        <p:nvPicPr>
          <p:cNvPr id="4" name="Picture 3">
            <a:extLst>
              <a:ext uri="{FF2B5EF4-FFF2-40B4-BE49-F238E27FC236}">
                <a16:creationId xmlns:a16="http://schemas.microsoft.com/office/drawing/2014/main" id="{82115D0F-BF74-D275-DE82-4CC063B27009}"/>
              </a:ext>
            </a:extLst>
          </p:cNvPr>
          <p:cNvPicPr>
            <a:picLocks noChangeAspect="1"/>
          </p:cNvPicPr>
          <p:nvPr/>
        </p:nvPicPr>
        <p:blipFill>
          <a:blip r:embed="rId4"/>
          <a:stretch>
            <a:fillRect/>
          </a:stretch>
        </p:blipFill>
        <p:spPr>
          <a:xfrm>
            <a:off x="719849" y="825814"/>
            <a:ext cx="6960336" cy="3954616"/>
          </a:xfrm>
          <a:prstGeom prst="rect">
            <a:avLst/>
          </a:prstGeom>
        </p:spPr>
      </p:pic>
    </p:spTree>
    <p:extLst>
      <p:ext uri="{BB962C8B-B14F-4D97-AF65-F5344CB8AC3E}">
        <p14:creationId xmlns:p14="http://schemas.microsoft.com/office/powerpoint/2010/main" val="354553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cdbaf79bb4_1_184"/>
          <p:cNvSpPr txBox="1">
            <a:spLocks noGrp="1"/>
          </p:cNvSpPr>
          <p:nvPr>
            <p:ph type="title"/>
          </p:nvPr>
        </p:nvSpPr>
        <p:spPr>
          <a:xfrm>
            <a:off x="278585" y="134802"/>
            <a:ext cx="7401600" cy="857400"/>
          </a:xfrm>
          <a:prstGeom prst="rect">
            <a:avLst/>
          </a:prstGeom>
          <a:noFill/>
          <a:ln>
            <a:noFill/>
          </a:ln>
        </p:spPr>
        <p:txBody>
          <a:bodyPr spcFirstLastPara="1" wrap="square" lIns="91425" tIns="45700" rIns="91425" bIns="45700" anchor="ctr" anchorCtr="0">
            <a:normAutofit/>
          </a:bodyPr>
          <a:lstStyle/>
          <a:p>
            <a:r>
              <a:rPr lang="en-US" sz="2850" b="1" dirty="0">
                <a:solidFill>
                  <a:srgbClr val="000000"/>
                </a:solidFill>
                <a:latin typeface="Open Sans"/>
                <a:ea typeface="Open Sans"/>
                <a:cs typeface="Open Sans"/>
              </a:rPr>
              <a:t>Day of UN High Level Meeting on TB</a:t>
            </a:r>
          </a:p>
        </p:txBody>
      </p:sp>
      <p:pic>
        <p:nvPicPr>
          <p:cNvPr id="424" name="Google Shape;424;g1cdbaf79bb4_1_184" descr="Text, application&#10;&#10;Description automatically generated"/>
          <p:cNvPicPr preferRelativeResize="0"/>
          <p:nvPr/>
        </p:nvPicPr>
        <p:blipFill rotWithShape="1">
          <a:blip r:embed="rId3">
            <a:alphaModFix/>
          </a:blip>
          <a:srcRect/>
          <a:stretch/>
        </p:blipFill>
        <p:spPr>
          <a:xfrm>
            <a:off x="7839635" y="134802"/>
            <a:ext cx="1244946" cy="916002"/>
          </a:xfrm>
          <a:prstGeom prst="rect">
            <a:avLst/>
          </a:prstGeom>
          <a:noFill/>
          <a:ln>
            <a:noFill/>
          </a:ln>
        </p:spPr>
      </p:pic>
      <p:pic>
        <p:nvPicPr>
          <p:cNvPr id="3" name="Picture 2">
            <a:extLst>
              <a:ext uri="{FF2B5EF4-FFF2-40B4-BE49-F238E27FC236}">
                <a16:creationId xmlns:a16="http://schemas.microsoft.com/office/drawing/2014/main" id="{1928E0DA-B8A6-92E8-ABFE-E5036743CF25}"/>
              </a:ext>
            </a:extLst>
          </p:cNvPr>
          <p:cNvPicPr>
            <a:picLocks noChangeAspect="1"/>
          </p:cNvPicPr>
          <p:nvPr/>
        </p:nvPicPr>
        <p:blipFill>
          <a:blip r:embed="rId4"/>
          <a:stretch>
            <a:fillRect/>
          </a:stretch>
        </p:blipFill>
        <p:spPr>
          <a:xfrm>
            <a:off x="618564" y="770738"/>
            <a:ext cx="6891174" cy="3976073"/>
          </a:xfrm>
          <a:prstGeom prst="rect">
            <a:avLst/>
          </a:prstGeom>
        </p:spPr>
      </p:pic>
    </p:spTree>
    <p:extLst>
      <p:ext uri="{BB962C8B-B14F-4D97-AF65-F5344CB8AC3E}">
        <p14:creationId xmlns:p14="http://schemas.microsoft.com/office/powerpoint/2010/main" val="1889858449"/>
      </p:ext>
    </p:extLst>
  </p:cSld>
  <p:clrMapOvr>
    <a:masterClrMapping/>
  </p:clrMapOvr>
</p:sld>
</file>

<file path=ppt/theme/theme1.xml><?xml version="1.0" encoding="utf-8"?>
<a:theme xmlns:a="http://schemas.openxmlformats.org/drawingml/2006/main" name="Office Theme">
  <a:themeElements>
    <a:clrScheme name="2020 Rebrand Colors">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7C4F8466E1834FB2722B7EC1D9E46D" ma:contentTypeVersion="16" ma:contentTypeDescription="Create a new document." ma:contentTypeScope="" ma:versionID="9ce88d9bd394ca845c8e606ba3d18557">
  <xsd:schema xmlns:xsd="http://www.w3.org/2001/XMLSchema" xmlns:xs="http://www.w3.org/2001/XMLSchema" xmlns:p="http://schemas.microsoft.com/office/2006/metadata/properties" xmlns:ns2="655ca6b8-0f94-4989-841e-604707552b5c" xmlns:ns3="f42ee926-7c83-4218-bf2b-8b85ac63f15d" targetNamespace="http://schemas.microsoft.com/office/2006/metadata/properties" ma:root="true" ma:fieldsID="6b696aa97e43db3d6b09dabbc64f2076" ns2:_="" ns3:_="">
    <xsd:import namespace="655ca6b8-0f94-4989-841e-604707552b5c"/>
    <xsd:import namespace="f42ee926-7c83-4218-bf2b-8b85ac63f1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ca6b8-0f94-4989-841e-604707552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ee926-7c83-4218-bf2b-8b85ac63f1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53412-1335-4c00-b969-11b828cd7721}" ma:internalName="TaxCatchAll" ma:showField="CatchAllData" ma:web="f42ee926-7c83-4218-bf2b-8b85ac63f1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42ee926-7c83-4218-bf2b-8b85ac63f15d" xsi:nil="true"/>
    <lcf76f155ced4ddcb4097134ff3c332f xmlns="655ca6b8-0f94-4989-841e-604707552b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C5CABB-6E53-4550-9859-7D1610EFB6BE}">
  <ds:schemaRefs>
    <ds:schemaRef ds:uri="http://schemas.microsoft.com/sharepoint/v3/contenttype/forms"/>
  </ds:schemaRefs>
</ds:datastoreItem>
</file>

<file path=customXml/itemProps2.xml><?xml version="1.0" encoding="utf-8"?>
<ds:datastoreItem xmlns:ds="http://schemas.openxmlformats.org/officeDocument/2006/customXml" ds:itemID="{ECA64982-B61F-4828-BCB5-BFB306648660}">
  <ds:schemaRefs>
    <ds:schemaRef ds:uri="655ca6b8-0f94-4989-841e-604707552b5c"/>
    <ds:schemaRef ds:uri="f42ee926-7c83-4218-bf2b-8b85ac63f1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0C591A-30A2-47A0-84F5-21FBDCD4E4B2}">
  <ds:schemaRefs>
    <ds:schemaRef ds:uri="655ca6b8-0f94-4989-841e-604707552b5c"/>
    <ds:schemaRef ds:uri="f42ee926-7c83-4218-bf2b-8b85ac63f1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1962</TotalTime>
  <Words>1246</Words>
  <Application>Microsoft Office PowerPoint</Application>
  <PresentationFormat>On-screen Show (16:9)</PresentationFormat>
  <Paragraphs>175</Paragraphs>
  <Slides>34</Slides>
  <Notes>29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Wingdings</vt:lpstr>
      <vt:lpstr>Calibri</vt:lpstr>
      <vt:lpstr>Open Sans</vt:lpstr>
      <vt:lpstr>Courier New</vt:lpstr>
      <vt:lpstr>Noto Sans Symbols</vt:lpstr>
      <vt:lpstr>Times New Roman</vt:lpstr>
      <vt:lpstr>Office Theme</vt:lpstr>
      <vt:lpstr>1_Office Theme</vt:lpstr>
      <vt:lpstr>2_Office Theme</vt:lpstr>
      <vt:lpstr>PowerPoint Presentation</vt:lpstr>
      <vt:lpstr>Our Values &amp; Resources</vt:lpstr>
      <vt:lpstr>PowerPoint Presentation</vt:lpstr>
      <vt:lpstr>UN General Assembly High Level Meetings</vt:lpstr>
      <vt:lpstr>Behind the Scenes at UNGA</vt:lpstr>
      <vt:lpstr>Behind the Scenes at UNGA</vt:lpstr>
      <vt:lpstr>Behind the Scenes at UNGA</vt:lpstr>
      <vt:lpstr>Behind the Scenes at UNGA</vt:lpstr>
      <vt:lpstr>Day of UN High Level Meeting on TB</vt:lpstr>
      <vt:lpstr>Day of UN High Level Meeting on TB</vt:lpstr>
      <vt:lpstr>What’s next in the fight against TB?</vt:lpstr>
      <vt:lpstr>Global policy</vt:lpstr>
      <vt:lpstr>PowerPoint Presentation</vt:lpstr>
      <vt:lpstr>PowerPoint Presentation</vt:lpstr>
      <vt:lpstr>PowerPoint Presentation</vt:lpstr>
      <vt:lpstr>What's going on in this House?!? Congressional Updates</vt:lpstr>
      <vt:lpstr>Asks on TB Right Now</vt:lpstr>
      <vt:lpstr>Asks on READ Act Right Now</vt:lpstr>
      <vt:lpstr>Advocacy Action: Media Push to End TB Now</vt:lpstr>
      <vt:lpstr>Why we use media?</vt:lpstr>
      <vt:lpstr>Recently Published LTEs</vt:lpstr>
      <vt:lpstr>Recently Published LTEs</vt:lpstr>
      <vt:lpstr>Recently Published LTEs on TB</vt:lpstr>
      <vt:lpstr>How do you get started?</vt:lpstr>
      <vt:lpstr>How do you get started?</vt:lpstr>
      <vt:lpstr>How do you get started?</vt:lpstr>
      <vt:lpstr>Submitting an LTE</vt:lpstr>
      <vt:lpstr>Let’s keep writing and submitting! Best of luck!</vt:lpstr>
      <vt:lpstr>Reflecting on 2023  </vt:lpstr>
      <vt:lpstr>Global Allies Program Coaching Support </vt:lpstr>
      <vt:lpstr>Additional Volunteer Opportunities</vt:lpstr>
      <vt:lpstr>  -  RESULTS Global Policy Forum, October 19 at 9:00 PM ET      Next steps on Global Legislation (READ Act and End TB Now Act)      Register: https://tinyurl.com/OctGlobalPolicyForum    -  No webinar in November – have a wonderful holiday!   -  December 14 – 8:30 PM ET RESULTS Joint Policy Forums End of Year Event  Check out Peace Corps Connect for upcoming events hosted by NPCA: https://www.peacecorpsconnect.org/events           </vt:lpstr>
      <vt:lpstr> Join us for our first Global Allies Program webinar of 2024  January 11, 2024 at 8:30 PM ET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Patterson</dc:creator>
  <cp:lastModifiedBy>Karyne Bury</cp:lastModifiedBy>
  <cp:revision>2</cp:revision>
  <dcterms:created xsi:type="dcterms:W3CDTF">2021-04-20T20:20:28Z</dcterms:created>
  <dcterms:modified xsi:type="dcterms:W3CDTF">2023-10-11T23:21:09Z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0x010100187C4F8466E1834FB2722B7EC1D9E46D</vt:lpwstr>
  </property>
  <property fmtid="{D5CDD505-2E9C-101B-9397-08002B2CF9AE}" pid="3" name="MediaServiceImageTags">
    <vt:lpwstr/>
  </property>
</Properties>
</file>