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4" r:id="rId3"/>
    <p:sldId id="258" r:id="rId4"/>
    <p:sldId id="271" r:id="rId5"/>
    <p:sldId id="265" r:id="rId6"/>
    <p:sldId id="257" r:id="rId7"/>
    <p:sldId id="260" r:id="rId8"/>
    <p:sldId id="261" r:id="rId9"/>
    <p:sldId id="262" r:id="rId10"/>
    <p:sldId id="263" r:id="rId11"/>
    <p:sldId id="266" r:id="rId12"/>
    <p:sldId id="267" r:id="rId13"/>
    <p:sldId id="259" r:id="rId14"/>
    <p:sldId id="268" r:id="rId15"/>
    <p:sldId id="269" r:id="rId16"/>
    <p:sldId id="270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1822" autoAdjust="0"/>
    <p:restoredTop sz="87034" autoAdjust="0"/>
  </p:normalViewPr>
  <p:slideViewPr>
    <p:cSldViewPr>
      <p:cViewPr>
        <p:scale>
          <a:sx n="70" d="100"/>
          <a:sy n="70" d="100"/>
        </p:scale>
        <p:origin x="-114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837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C155260-09AF-40D1-B3C2-09EDA677AB78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2E70EBD-4D8D-462B-9175-86CE5DE8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66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C265D41-ABD4-4D61-9446-9CD304A2BEFC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E72BC0B-0512-4495-AE1A-81970E883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50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2BC0B-0512-4495-AE1A-81970E883EA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2BC0B-0512-4495-AE1A-81970E883EA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2BC0B-0512-4495-AE1A-81970E883EA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704-95A5-4F19-9F1A-9EA7D8C244D0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CC60F-6967-4E70-ACC4-B0B5459E51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704-95A5-4F19-9F1A-9EA7D8C244D0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CC60F-6967-4E70-ACC4-B0B5459E51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704-95A5-4F19-9F1A-9EA7D8C244D0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CC60F-6967-4E70-ACC4-B0B5459E51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704-95A5-4F19-9F1A-9EA7D8C244D0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CC60F-6967-4E70-ACC4-B0B5459E51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704-95A5-4F19-9F1A-9EA7D8C244D0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CC60F-6967-4E70-ACC4-B0B5459E51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704-95A5-4F19-9F1A-9EA7D8C244D0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CC60F-6967-4E70-ACC4-B0B5459E51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704-95A5-4F19-9F1A-9EA7D8C244D0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CC60F-6967-4E70-ACC4-B0B5459E51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704-95A5-4F19-9F1A-9EA7D8C244D0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CC60F-6967-4E70-ACC4-B0B5459E51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704-95A5-4F19-9F1A-9EA7D8C244D0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CC60F-6967-4E70-ACC4-B0B5459E51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704-95A5-4F19-9F1A-9EA7D8C244D0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CC60F-6967-4E70-ACC4-B0B5459E51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704-95A5-4F19-9F1A-9EA7D8C244D0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CC60F-6967-4E70-ACC4-B0B5459E51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87704-95A5-4F19-9F1A-9EA7D8C244D0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CC60F-6967-4E70-ACC4-B0B5459E515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P:\Operations\Logos\New RESULTS Logo\REFLogo_small.jpg"/>
          <p:cNvPicPr>
            <a:picLocks noChangeAspect="1" noChangeArrowheads="1"/>
          </p:cNvPicPr>
          <p:nvPr userDrawn="1"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7696200" y="6096000"/>
            <a:ext cx="1219200" cy="64346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sults.org/uploads/files/April_2016_Global_Action_Sheet-Nutrition_LTE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John Fawcett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Director, Global Policy &amp; Advocacy</a:t>
            </a:r>
          </a:p>
          <a:p>
            <a:pPr>
              <a:spcBef>
                <a:spcPts val="0"/>
              </a:spcBef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April 12</a:t>
            </a:r>
            <a:r>
              <a:rPr lang="en-US" sz="2000" dirty="0" smtClean="0"/>
              <a:t>, </a:t>
            </a:r>
            <a:r>
              <a:rPr lang="en-US" sz="2000" dirty="0" smtClean="0"/>
              <a:t>2016</a:t>
            </a:r>
            <a:endParaRPr lang="en-US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" y="609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Global Nutrition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Deep Dive</a:t>
            </a:r>
            <a:endParaRPr kumimoji="0" lang="en-US" sz="6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Therapeutic feeding for malnourished children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prevention or treatment for moderate undernutrition</a:t>
            </a:r>
          </a:p>
          <a:p>
            <a:r>
              <a:rPr lang="en-US" dirty="0"/>
              <a:t>treatment of severe undernutrition (“severe acute malnutrition”) with ready-to-use</a:t>
            </a:r>
          </a:p>
          <a:p>
            <a:r>
              <a:rPr lang="en-US" dirty="0"/>
              <a:t>therapeutic foods (RUTF).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009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Key Concept: The First Thousand Days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754563"/>
          </a:xfrm>
        </p:spPr>
        <p:txBody>
          <a:bodyPr numCol="1" spcCol="274320">
            <a:noAutofit/>
          </a:bodyPr>
          <a:lstStyle/>
          <a:p>
            <a:pPr marL="0" indent="0">
              <a:buNone/>
            </a:pPr>
            <a:r>
              <a:rPr lang="en-US" dirty="0"/>
              <a:t>Nutrition during pregnancy and in the first years of a child’s life provides the essential building blocks for </a:t>
            </a:r>
            <a:r>
              <a:rPr lang="en-US" dirty="0">
                <a:solidFill>
                  <a:srgbClr val="C00000"/>
                </a:solidFill>
              </a:rPr>
              <a:t>brain development, healthy growth and a strong immune system</a:t>
            </a:r>
            <a:r>
              <a:rPr lang="en-US" dirty="0"/>
              <a:t>. In fact, a growing body of scientific evidence shows that the foundations of a person’s lifelong health—including their predisposition to obesity and certain chronic diseases—are largely set during this 1,000 day window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44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Nutrition Financing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Coming Soon!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903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Nutrition: The Opportunity in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2013 Nutrition for Growth summit in the United Kingdom resulted in over $4 billion in pledges to scale up high impact nutrition interventions from more than 100 countries, foundations, businesses, and civil society </a:t>
            </a:r>
            <a:r>
              <a:rPr lang="en-US" dirty="0" smtClean="0"/>
              <a:t>organizations</a:t>
            </a:r>
            <a:endParaRPr lang="en-US" dirty="0"/>
          </a:p>
          <a:p>
            <a:r>
              <a:rPr lang="en-US" dirty="0"/>
              <a:t>Prior to the 2016 Summer Olympics, Brazil will host a follow-up Nutrition for Growth summit to evaluate global progress and catalyze further action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C00000"/>
                </a:solidFill>
              </a:rPr>
              <a:t>(Maybe.)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532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Nutrition: U.S.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Double current nutrition funding to $500m</a:t>
            </a:r>
          </a:p>
          <a:p>
            <a:r>
              <a:rPr lang="en-US" dirty="0" smtClean="0"/>
              <a:t>Set ambitious new targets on stunting, wasting, breastfeeding, and anemia.</a:t>
            </a:r>
          </a:p>
          <a:p>
            <a:r>
              <a:rPr lang="en-US" dirty="0" smtClean="0"/>
              <a:t>Build the evidence base for nutrition sensitive interventions.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5412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Nutrition: Action and Opportunities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LTE Action Sheet on Global </a:t>
            </a:r>
            <a:r>
              <a:rPr lang="en-US" sz="2800" dirty="0" smtClean="0">
                <a:solidFill>
                  <a:srgbClr val="C00000"/>
                </a:solidFill>
              </a:rPr>
              <a:t>Nutrition (</a:t>
            </a:r>
            <a:r>
              <a:rPr lang="en-US" sz="2800" dirty="0" smtClean="0">
                <a:solidFill>
                  <a:srgbClr val="C00000"/>
                </a:solidFill>
                <a:hlinkClick r:id="rId2"/>
              </a:rPr>
              <a:t>link</a:t>
            </a:r>
            <a:r>
              <a:rPr lang="en-US" sz="2800" dirty="0" smtClean="0">
                <a:solidFill>
                  <a:srgbClr val="C00000"/>
                </a:solidFill>
              </a:rPr>
              <a:t>)</a:t>
            </a:r>
            <a:endParaRPr lang="en-US" sz="2800" dirty="0">
              <a:solidFill>
                <a:srgbClr val="C00000"/>
              </a:solidFill>
            </a:endParaRPr>
          </a:p>
          <a:p>
            <a:r>
              <a:rPr lang="en-US" sz="2800" dirty="0">
                <a:solidFill>
                  <a:srgbClr val="C00000"/>
                </a:solidFill>
              </a:rPr>
              <a:t>Editorial packet</a:t>
            </a:r>
          </a:p>
          <a:p>
            <a:r>
              <a:rPr lang="en-US" sz="2800" i="1" dirty="0"/>
              <a:t>Nutrition Outreach Guide</a:t>
            </a:r>
          </a:p>
          <a:p>
            <a:r>
              <a:rPr lang="en-US" sz="2800" i="1" dirty="0" smtClean="0"/>
              <a:t>Bipartisan </a:t>
            </a:r>
            <a:r>
              <a:rPr lang="en-US" sz="2800" i="1" dirty="0" smtClean="0"/>
              <a:t>Resolution on U.S. Global Nutrition Leadership</a:t>
            </a:r>
          </a:p>
          <a:p>
            <a:r>
              <a:rPr lang="en-US" sz="2800" i="1" dirty="0" smtClean="0"/>
              <a:t>April </a:t>
            </a:r>
            <a:r>
              <a:rPr lang="en-US" sz="2800" i="1" dirty="0"/>
              <a:t>25: </a:t>
            </a:r>
            <a:r>
              <a:rPr lang="en-US" sz="2800" i="1" dirty="0" smtClean="0"/>
              <a:t>Road </a:t>
            </a:r>
            <a:r>
              <a:rPr lang="en-US" sz="2800" i="1" dirty="0"/>
              <a:t>to Rio Fundraising campaign</a:t>
            </a:r>
          </a:p>
          <a:p>
            <a:r>
              <a:rPr lang="en-US" sz="2800" i="1" dirty="0"/>
              <a:t>May 8: Mother’s </a:t>
            </a:r>
            <a:r>
              <a:rPr lang="en-US" sz="2800" i="1" dirty="0" smtClean="0"/>
              <a:t>Day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815883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Questions?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37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Nutrition: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Nearly </a:t>
            </a:r>
            <a:r>
              <a:rPr lang="en-US" dirty="0">
                <a:solidFill>
                  <a:srgbClr val="C00000"/>
                </a:solidFill>
              </a:rPr>
              <a:t>half of all deaths </a:t>
            </a:r>
            <a:r>
              <a:rPr lang="en-US" dirty="0"/>
              <a:t>of children under five are attributable to undernutrition</a:t>
            </a:r>
          </a:p>
          <a:p>
            <a:r>
              <a:rPr lang="en-US" dirty="0"/>
              <a:t>Globally 159 million children under the age of 5 are affected by </a:t>
            </a:r>
            <a:r>
              <a:rPr lang="en-US" dirty="0">
                <a:solidFill>
                  <a:srgbClr val="C00000"/>
                </a:solidFill>
              </a:rPr>
              <a:t>stunting</a:t>
            </a:r>
            <a:r>
              <a:rPr lang="en-US" dirty="0"/>
              <a:t> </a:t>
            </a:r>
          </a:p>
          <a:p>
            <a:r>
              <a:rPr lang="en-US" dirty="0">
                <a:solidFill>
                  <a:srgbClr val="C00000"/>
                </a:solidFill>
              </a:rPr>
              <a:t>Wasting</a:t>
            </a:r>
            <a:r>
              <a:rPr lang="en-US" dirty="0"/>
              <a:t> threatens the lives of more than 50 million children each year</a:t>
            </a:r>
          </a:p>
          <a:p>
            <a:r>
              <a:rPr lang="en-US" dirty="0"/>
              <a:t>Iron and other micronutrient deficiencies among </a:t>
            </a:r>
            <a:r>
              <a:rPr lang="en-US" dirty="0">
                <a:solidFill>
                  <a:srgbClr val="C00000"/>
                </a:solidFill>
              </a:rPr>
              <a:t>pregnant women </a:t>
            </a:r>
            <a:r>
              <a:rPr lang="en-US" dirty="0"/>
              <a:t>contribute to maternal deaths and babies being born underweight</a:t>
            </a:r>
          </a:p>
        </p:txBody>
      </p:sp>
    </p:spTree>
    <p:extLst>
      <p:ext uri="{BB962C8B-B14F-4D97-AF65-F5344CB8AC3E}">
        <p14:creationId xmlns:p14="http://schemas.microsoft.com/office/powerpoint/2010/main" val="3855570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Key Concept: Forms of Malnutrition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2" descr="https://pbs.twimg.com/media/CPfuk0TXAAAuCfe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83820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2995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bristolgreencapital.org/wp-content/uploads/2015/10/globalgoals-8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25" y="457200"/>
            <a:ext cx="9024675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276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Nutrition: The (Partial)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S</a:t>
            </a:r>
            <a:r>
              <a:rPr lang="en-US" sz="4400" dirty="0" smtClean="0"/>
              <a:t>caling </a:t>
            </a:r>
            <a:r>
              <a:rPr lang="en-US" sz="4400" dirty="0"/>
              <a:t>up evidence-based nutrition interventions could reduce stunting by 20 percent and severe wasting by 60 </a:t>
            </a:r>
            <a:r>
              <a:rPr lang="en-US" sz="4400" dirty="0" smtClean="0"/>
              <a:t>percent.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4342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Key Concept: Specific vs. Sensitive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(or, direct vs. indirect)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754563"/>
          </a:xfrm>
        </p:spPr>
        <p:txBody>
          <a:bodyPr numCol="2" spcCol="274320">
            <a:noAutofit/>
          </a:bodyPr>
          <a:lstStyle/>
          <a:p>
            <a:pPr marL="0" indent="0">
              <a:buNone/>
            </a:pPr>
            <a:r>
              <a:rPr lang="en-US" sz="2800" b="1" dirty="0"/>
              <a:t>Nutrition-specific </a:t>
            </a:r>
            <a:r>
              <a:rPr lang="en-US" sz="2800" dirty="0"/>
              <a:t>interventions address the immediate causes of undernutrition, like inadequate dietary intake and some of the underlying causes like feeding practices and access to food.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b="1" dirty="0" smtClean="0"/>
              <a:t>Nutrition-sensitive </a:t>
            </a:r>
            <a:r>
              <a:rPr lang="en-US" sz="2800" dirty="0"/>
              <a:t>interventions can address some of the underlying and basic causes of malnutrition by incorporating nutrition goals and actions from a wide range of sectors.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Promoting good nutritional practices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breastfeeding</a:t>
            </a:r>
          </a:p>
          <a:p>
            <a:r>
              <a:rPr lang="en-US" dirty="0"/>
              <a:t>complementary feeding for infants after the age of six months</a:t>
            </a:r>
          </a:p>
          <a:p>
            <a:r>
              <a:rPr lang="en-US" dirty="0"/>
              <a:t>improved hygiene practices including handwashing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096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Increasing intake of vitamins and minerals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Provision of micronutrients for young children and their mothers: </a:t>
            </a:r>
          </a:p>
          <a:p>
            <a:r>
              <a:rPr lang="en-US" dirty="0"/>
              <a:t>periodic Vitamin A supplements </a:t>
            </a:r>
          </a:p>
          <a:p>
            <a:r>
              <a:rPr lang="en-US" dirty="0"/>
              <a:t>therapeutic zinc supplements for diarrhea management</a:t>
            </a:r>
          </a:p>
          <a:p>
            <a:r>
              <a:rPr lang="en-US" dirty="0"/>
              <a:t>multiple micronutrient powders</a:t>
            </a:r>
          </a:p>
          <a:p>
            <a:r>
              <a:rPr lang="en-US" dirty="0"/>
              <a:t>de-worming drugs for children (to reduce losses of nutrients)</a:t>
            </a:r>
          </a:p>
          <a:p>
            <a:r>
              <a:rPr lang="en-US" dirty="0"/>
              <a:t>iron-folic acid supplements for pregnant women to prevent and treat </a:t>
            </a:r>
            <a:r>
              <a:rPr lang="en-US" dirty="0" smtClean="0"/>
              <a:t>anemia</a:t>
            </a:r>
            <a:endParaRPr lang="en-US" dirty="0"/>
          </a:p>
          <a:p>
            <a:r>
              <a:rPr lang="en-US" dirty="0"/>
              <a:t>iodized oil capsules where iodized salt is unavailable</a:t>
            </a:r>
          </a:p>
          <a:p>
            <a:r>
              <a:rPr lang="en-US" dirty="0" err="1"/>
              <a:t>biofortification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410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Provision of micronutrients through food fortification for </a:t>
            </a:r>
            <a:r>
              <a:rPr lang="en-US" dirty="0" smtClean="0"/>
              <a:t>all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salt iodization </a:t>
            </a:r>
          </a:p>
          <a:p>
            <a:r>
              <a:rPr lang="en-US" dirty="0"/>
              <a:t>iron fortification of staple foods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906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2128</TotalTime>
  <Words>516</Words>
  <Application>Microsoft Office PowerPoint</Application>
  <PresentationFormat>On-screen Show (4:3)</PresentationFormat>
  <Paragraphs>60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Nutrition: The Problem</vt:lpstr>
      <vt:lpstr>Key Concept: Forms of Malnutrition</vt:lpstr>
      <vt:lpstr>PowerPoint Presentation</vt:lpstr>
      <vt:lpstr>Nutrition: The (Partial) Solution</vt:lpstr>
      <vt:lpstr>Key Concept: Specific vs. Sensitive (or, direct vs. indirect)</vt:lpstr>
      <vt:lpstr>Promoting good nutritional practices  </vt:lpstr>
      <vt:lpstr>Increasing intake of vitamins and minerals</vt:lpstr>
      <vt:lpstr>Provision of micronutrients through food fortification for all </vt:lpstr>
      <vt:lpstr>Therapeutic feeding for malnourished children </vt:lpstr>
      <vt:lpstr>Key Concept: The First Thousand Days</vt:lpstr>
      <vt:lpstr>Nutrition Financing</vt:lpstr>
      <vt:lpstr>Nutrition: The Opportunity in 2016</vt:lpstr>
      <vt:lpstr>Nutrition: U.S. Leadership</vt:lpstr>
      <vt:lpstr>Nutrition: Action and Opportunities</vt:lpstr>
      <vt:lpstr>Questions?</vt:lpstr>
    </vt:vector>
  </TitlesOfParts>
  <Company>Results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Fund Replenishment</dc:title>
  <dc:creator>jfawcet</dc:creator>
  <cp:lastModifiedBy>John Fawcett</cp:lastModifiedBy>
  <cp:revision>78</cp:revision>
  <dcterms:created xsi:type="dcterms:W3CDTF">2010-11-03T17:41:30Z</dcterms:created>
  <dcterms:modified xsi:type="dcterms:W3CDTF">2016-04-13T00:37:52Z</dcterms:modified>
</cp:coreProperties>
</file>