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24"/>
  </p:notesMasterIdLst>
  <p:sldIdLst>
    <p:sldId id="256" r:id="rId8"/>
    <p:sldId id="257" r:id="rId9"/>
    <p:sldId id="4601" r:id="rId10"/>
    <p:sldId id="258" r:id="rId11"/>
    <p:sldId id="263" r:id="rId12"/>
    <p:sldId id="4602" r:id="rId13"/>
    <p:sldId id="4596" r:id="rId14"/>
    <p:sldId id="259" r:id="rId15"/>
    <p:sldId id="4590" r:id="rId16"/>
    <p:sldId id="4591" r:id="rId17"/>
    <p:sldId id="4588" r:id="rId18"/>
    <p:sldId id="4600" r:id="rId19"/>
    <p:sldId id="4598" r:id="rId20"/>
    <p:sldId id="4599" r:id="rId21"/>
    <p:sldId id="277" r:id="rId22"/>
    <p:sldId id="276" r:id="rId23"/>
  </p:sldIdLst>
  <p:sldSz cx="9144000" cy="5143500" type="screen16x9"/>
  <p:notesSz cx="6858000" cy="9144000"/>
  <p:embeddedFontLs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5"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8" autoAdjust="0"/>
  </p:normalViewPr>
  <p:slideViewPr>
    <p:cSldViewPr snapToGrid="0">
      <p:cViewPr varScale="1">
        <p:scale>
          <a:sx n="66" d="100"/>
          <a:sy n="66" d="100"/>
        </p:scale>
        <p:origin x="1280" y="44"/>
      </p:cViewPr>
      <p:guideLst>
        <p:guide orient="horz" pos="1620"/>
        <p:guide pos="2880"/>
      </p:guideLst>
    </p:cSldViewPr>
  </p:slideViewPr>
  <p:notesTextViewPr>
    <p:cViewPr>
      <p:scale>
        <a:sx n="1" d="1"/>
        <a:sy n="1" d="1"/>
      </p:scale>
      <p:origin x="0" y="-13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4.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7HA1B-KXCeYjd_DB7flCHZbeCQkGtu7cmnRpkpuhRoA/ed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getherwomenrise.org/about-u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ogetherwomenrise.org/grantee-reports/" TargetMode="External"/><Relationship Id="rId4" Type="http://schemas.openxmlformats.org/officeDocument/2006/relationships/hyperlink" Target="https://togetherwomenrise.org/learn/featured-program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5C45403E-48FC-A3CA-7405-B8906881AC87}"/>
            </a:ext>
          </a:extLst>
        </p:cNvPr>
        <p:cNvGrpSpPr/>
        <p:nvPr/>
      </p:nvGrpSpPr>
      <p:grpSpPr>
        <a:xfrm>
          <a:off x="0" y="0"/>
          <a:ext cx="0" cy="0"/>
          <a:chOff x="0" y="0"/>
          <a:chExt cx="0" cy="0"/>
        </a:xfrm>
      </p:grpSpPr>
      <p:sp>
        <p:nvSpPr>
          <p:cNvPr id="301" name="Google Shape;301;g1d9b0211098_0_58:notes">
            <a:extLst>
              <a:ext uri="{FF2B5EF4-FFF2-40B4-BE49-F238E27FC236}">
                <a16:creationId xmlns:a16="http://schemas.microsoft.com/office/drawing/2014/main" id="{1D579110-42D3-6AC2-8850-04D38899B0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9b0211098_0_58:notes">
            <a:extLst>
              <a:ext uri="{FF2B5EF4-FFF2-40B4-BE49-F238E27FC236}">
                <a16:creationId xmlns:a16="http://schemas.microsoft.com/office/drawing/2014/main" id="{9B1FA556-8042-AF73-A764-B3C6A31D62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800" i="0" dirty="0">
                <a:latin typeface="Arial"/>
                <a:cs typeface="Arial"/>
                <a:sym typeface="Arial"/>
              </a:rPr>
              <a:t>Karyne</a:t>
            </a:r>
            <a:br>
              <a:rPr lang="en-US" sz="800" i="0" dirty="0">
                <a:latin typeface="Arial"/>
                <a:cs typeface="Arial"/>
                <a:sym typeface="Arial"/>
              </a:rPr>
            </a:br>
            <a:br>
              <a:rPr lang="en-US" sz="800" i="0" dirty="0">
                <a:latin typeface="Arial"/>
                <a:cs typeface="Arial"/>
                <a:sym typeface="Arial"/>
              </a:rPr>
            </a:br>
            <a:r>
              <a:rPr lang="en-US" sz="1100" b="1" i="0" u="none" strike="noStrike" dirty="0">
                <a:solidFill>
                  <a:srgbClr val="000000"/>
                </a:solidFill>
                <a:effectLst/>
                <a:latin typeface="Arial" panose="020B0604020202020204" pitchFamily="34" charset="0"/>
              </a:rPr>
              <a:t>8:40  - 8:49 PM: About the Together Women Rise Advocacy Chapter with RESULTS (Susan &amp; Karyne)</a:t>
            </a:r>
          </a:p>
          <a:p>
            <a:pPr marL="0" lvl="0" indent="0" algn="l" rtl="0">
              <a:lnSpc>
                <a:spcPct val="115000"/>
              </a:lnSpc>
              <a:spcBef>
                <a:spcPts val="0"/>
              </a:spcBef>
              <a:spcAft>
                <a:spcPts val="0"/>
              </a:spcAft>
              <a:buSzPts val="1400"/>
              <a:buNone/>
            </a:pPr>
            <a:endParaRPr lang="en-US" sz="1100" b="1" i="0" u="none" strike="noStrike" dirty="0">
              <a:solidFill>
                <a:srgbClr val="000000"/>
              </a:solidFill>
              <a:effectLst/>
              <a:latin typeface="Arial" panose="020B0604020202020204" pitchFamily="34" charset="0"/>
            </a:endParaRPr>
          </a:p>
          <a:p>
            <a:pPr rtl="0">
              <a:spcBef>
                <a:spcPts val="0"/>
              </a:spcBef>
              <a:spcAft>
                <a:spcPts val="0"/>
              </a:spcAft>
            </a:pPr>
            <a:r>
              <a:rPr lang="en-US" sz="1800" b="0" i="1" u="none" strike="noStrike" dirty="0">
                <a:solidFill>
                  <a:srgbClr val="000000"/>
                </a:solidFill>
                <a:effectLst/>
                <a:latin typeface="Arial" panose="020B0604020202020204" pitchFamily="34" charset="0"/>
              </a:rPr>
              <a:t>Slide 9</a:t>
            </a:r>
            <a:endParaRPr lang="en-US" sz="16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Over time Rise advocacy chapter members have deepened the impact of our advocacy and requests made to the members of congress. One area in particular is funding for important global programs such as the Global Fund to Fight AIDS, TB and Malaria, USAID programs in Nutrition and Maternal and Child Health, and Gavi, the Vaccine Alliance.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This year, the House State and Foreign Operations bill was cut by $7.6 billion (around 11-12%) from FY24 enacted, so the fact that most of our accounts were maintained is a great sign that your advocacy has made an impact!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While the House cut topline funding for their State and Foreign Operations (SFOPS) bill, the Senate has a slight increase. The Senate SFOPS subcommittee called for an increase to USAID Maternal and Child Health, from $915 million to $940 million. They also maintained FY24 funding levels for Gavi, the Vaccine Alliance, Nutrition, and Tuberculosis.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count on our members of Congress to help support US Leadership at Global Forums - for example the Nutrition for Growth forum where the world will come together in March 2025 to make commitments on the end of malnutrition. In just one week, we more than doubled signatures from House members from 51 to 106 signatures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June, the U.S. made a commitment of </a:t>
            </a:r>
            <a:r>
              <a:rPr lang="en-US" sz="1800" b="0" i="0" u="sng" strike="noStrike" dirty="0">
                <a:solidFill>
                  <a:srgbClr val="000000"/>
                </a:solidFill>
                <a:effectLst/>
                <a:latin typeface="Arial" panose="020B0604020202020204" pitchFamily="34" charset="0"/>
              </a:rPr>
              <a:t>at least</a:t>
            </a:r>
            <a:r>
              <a:rPr lang="en-US" sz="1800" b="0" i="0" u="none" strike="noStrike" dirty="0">
                <a:solidFill>
                  <a:srgbClr val="000000"/>
                </a:solidFill>
                <a:effectLst/>
                <a:latin typeface="Arial" panose="020B0604020202020204" pitchFamily="34" charset="0"/>
              </a:rPr>
              <a:t> $1.58 billion to fund Gavi, the Vaccine Alliance’s work in expanding children’s access to basic vaccinations, and new innovations to strengthen healthcare systems.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also have worked on Congressional bills - advocating for the passage of the Global Malnutrition Prevention and Treatment Act (H.R. 4693/ S.2956)</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And, most recently the passage of the End TB Now Act which passed the Senate with unanimous consent last Thursday</a:t>
            </a:r>
            <a:endParaRPr i="0" dirty="0"/>
          </a:p>
        </p:txBody>
      </p:sp>
      <p:sp>
        <p:nvSpPr>
          <p:cNvPr id="303" name="Google Shape;303;g1d9b0211098_0_58:notes">
            <a:extLst>
              <a:ext uri="{FF2B5EF4-FFF2-40B4-BE49-F238E27FC236}">
                <a16:creationId xmlns:a16="http://schemas.microsoft.com/office/drawing/2014/main" id="{ED15F738-EA34-AD7B-F3EC-18AD642F34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dirty="0"/>
          </a:p>
        </p:txBody>
      </p:sp>
    </p:spTree>
    <p:extLst>
      <p:ext uri="{BB962C8B-B14F-4D97-AF65-F5344CB8AC3E}">
        <p14:creationId xmlns:p14="http://schemas.microsoft.com/office/powerpoint/2010/main" val="158799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CD15E12A-0C7C-D16E-5815-8B3D2AD2E2B6}"/>
            </a:ext>
          </a:extLst>
        </p:cNvPr>
        <p:cNvGrpSpPr/>
        <p:nvPr/>
      </p:nvGrpSpPr>
      <p:grpSpPr>
        <a:xfrm>
          <a:off x="0" y="0"/>
          <a:ext cx="0" cy="0"/>
          <a:chOff x="0" y="0"/>
          <a:chExt cx="0" cy="0"/>
        </a:xfrm>
      </p:grpSpPr>
      <p:sp>
        <p:nvSpPr>
          <p:cNvPr id="301" name="Google Shape;301;g1d9b0211098_0_58:notes">
            <a:extLst>
              <a:ext uri="{FF2B5EF4-FFF2-40B4-BE49-F238E27FC236}">
                <a16:creationId xmlns:a16="http://schemas.microsoft.com/office/drawing/2014/main" id="{5B1AA355-321A-A7A2-5B17-F71D6D942B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9b0211098_0_58:notes">
            <a:extLst>
              <a:ext uri="{FF2B5EF4-FFF2-40B4-BE49-F238E27FC236}">
                <a16:creationId xmlns:a16="http://schemas.microsoft.com/office/drawing/2014/main" id="{53AEE3B3-D0DD-8140-4E3B-922D9616DBD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spcBef>
                <a:spcPts val="0"/>
              </a:spcBef>
              <a:spcAft>
                <a:spcPts val="0"/>
              </a:spcAft>
              <a:buFont typeface="Arial" panose="020B0604020202020204" pitchFamily="34" charset="0"/>
              <a:buChar char="•"/>
            </a:pPr>
            <a:r>
              <a:rPr lang="en-US" sz="1100" i="0" dirty="0">
                <a:latin typeface="Arial"/>
                <a:cs typeface="Arial"/>
                <a:sym typeface="Arial"/>
              </a:rPr>
              <a:t>Karyne</a:t>
            </a:r>
            <a:br>
              <a:rPr lang="en-US" sz="1100" i="0" dirty="0">
                <a:latin typeface="Arial"/>
                <a:cs typeface="Arial"/>
                <a:sym typeface="Arial"/>
              </a:rPr>
            </a:br>
            <a:br>
              <a:rPr lang="en-US" sz="1100" i="0" dirty="0">
                <a:latin typeface="Arial"/>
                <a:cs typeface="Arial"/>
                <a:sym typeface="Arial"/>
              </a:rPr>
            </a:br>
            <a:r>
              <a:rPr lang="en-US" sz="1800" b="1" i="0" u="none" strike="noStrike" dirty="0">
                <a:solidFill>
                  <a:srgbClr val="000000"/>
                </a:solidFill>
                <a:effectLst/>
                <a:latin typeface="Arial" panose="020B0604020202020204" pitchFamily="34" charset="0"/>
              </a:rPr>
              <a:t>8:40 - 8:49 PM: About the Together Women Rise Advocacy Chapter with RESULTS (Susan &amp; Karyne)</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100" b="0" i="1" u="none" strike="noStrike" dirty="0">
                <a:solidFill>
                  <a:srgbClr val="000000"/>
                </a:solidFill>
                <a:effectLst/>
                <a:latin typeface="Arial" panose="020B0604020202020204" pitchFamily="34" charset="0"/>
              </a:rPr>
              <a:t>Advocacy Impact</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Beyond the outputs and actions, the important thing about advocacy is the “stick to it-ness” of the work. Advocacy is a long game. It takes persistence because, unlike direct service volunteering for example, you don't always see the effects of the action you take </a:t>
            </a:r>
            <a:r>
              <a:rPr lang="en-US" sz="1100" b="0" i="0" u="none" strike="noStrike" dirty="0" err="1">
                <a:solidFill>
                  <a:srgbClr val="000000"/>
                </a:solidFill>
                <a:effectLst/>
                <a:latin typeface="Arial" panose="020B0604020202020204" pitchFamily="34" charset="0"/>
              </a:rPr>
              <a:t>immediately.But</a:t>
            </a:r>
            <a:r>
              <a:rPr lang="en-US" sz="1100" b="0" i="0" u="none" strike="noStrike" dirty="0">
                <a:solidFill>
                  <a:srgbClr val="000000"/>
                </a:solidFill>
                <a:effectLst/>
                <a:latin typeface="Arial" panose="020B0604020202020204" pitchFamily="34" charset="0"/>
              </a:rPr>
              <a:t> changing policy, or making our tax payer dollars continue to a budget that reflects our values will impact millions.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With advocacy,  overtime you educate MOCs on issues they don’t know about - it seems like they may know everything, but they don’t know all the things about all the issues. They count on communications with constituents to educate them.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As you develop relationship with you MOC you become a trusted voice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Your advocacy action and using your voice can inspire others to do the same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And with each action you build your own skills and confidence in being a changemaker</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And collectively our actions will continue to positively impact the lives of women</a:t>
            </a:r>
          </a:p>
          <a:p>
            <a:br>
              <a:rPr lang="en-US" b="0" dirty="0">
                <a:effectLst/>
              </a:rPr>
            </a:br>
            <a:endParaRPr i="0" dirty="0"/>
          </a:p>
        </p:txBody>
      </p:sp>
      <p:sp>
        <p:nvSpPr>
          <p:cNvPr id="303" name="Google Shape;303;g1d9b0211098_0_58:notes">
            <a:extLst>
              <a:ext uri="{FF2B5EF4-FFF2-40B4-BE49-F238E27FC236}">
                <a16:creationId xmlns:a16="http://schemas.microsoft.com/office/drawing/2014/main" id="{199E4A70-A395-CAF0-0026-533D7A1DD57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Tree>
    <p:extLst>
      <p:ext uri="{BB962C8B-B14F-4D97-AF65-F5344CB8AC3E}">
        <p14:creationId xmlns:p14="http://schemas.microsoft.com/office/powerpoint/2010/main" val="230302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a:solidFill>
                  <a:srgbClr val="000000"/>
                </a:solidFill>
                <a:effectLst/>
                <a:latin typeface="Arial" panose="020B0604020202020204" pitchFamily="34" charset="0"/>
              </a:rPr>
              <a:t>Margaret reads bio &amp; facilitates questions with Terry</a:t>
            </a:r>
            <a:br>
              <a:rPr lang="en-US" sz="1800" b="1" i="0" u="none" strike="noStrike">
                <a:solidFill>
                  <a:srgbClr val="000000"/>
                </a:solidFill>
                <a:effectLst/>
                <a:latin typeface="Arial" panose="020B0604020202020204" pitchFamily="34" charset="0"/>
              </a:rPr>
            </a:br>
            <a:br>
              <a:rPr lang="en-US" sz="1800" b="1" i="0" u="none" strike="noStrike">
                <a:solidFill>
                  <a:srgbClr val="000000"/>
                </a:solidFill>
                <a:effectLst/>
                <a:latin typeface="Arial" panose="020B0604020202020204" pitchFamily="34" charset="0"/>
              </a:rPr>
            </a:br>
            <a:r>
              <a:rPr lang="en-US" sz="1800" b="1" i="0" u="none" strike="noStrike">
                <a:solidFill>
                  <a:srgbClr val="000000"/>
                </a:solidFill>
                <a:effectLst/>
                <a:latin typeface="Arial" panose="020B0604020202020204" pitchFamily="34" charset="0"/>
              </a:rPr>
              <a:t>8:50 PM - 9:05 PM: Guest Speaker, Terry </a:t>
            </a:r>
            <a:r>
              <a:rPr lang="en-US" sz="1800" b="1" i="0" u="none" strike="noStrike" err="1">
                <a:solidFill>
                  <a:srgbClr val="000000"/>
                </a:solidFill>
                <a:effectLst/>
                <a:latin typeface="Arial" panose="020B0604020202020204" pitchFamily="34" charset="0"/>
              </a:rPr>
              <a:t>VanHorne</a:t>
            </a:r>
            <a:r>
              <a:rPr lang="en-US" sz="1800" b="1" i="0" u="none" strike="noStrike">
                <a:solidFill>
                  <a:srgbClr val="000000"/>
                </a:solidFill>
                <a:effectLst/>
                <a:latin typeface="Arial" panose="020B0604020202020204" pitchFamily="34" charset="0"/>
              </a:rPr>
              <a:t>, former District Office Lead with Rep. Mike Levin (CA-45) (</a:t>
            </a:r>
            <a:r>
              <a:rPr lang="en-US" sz="1800" b="1" i="1" u="none" strike="noStrike">
                <a:solidFill>
                  <a:srgbClr val="000000"/>
                </a:solidFill>
                <a:effectLst/>
                <a:latin typeface="Arial" panose="020B0604020202020204" pitchFamily="34" charset="0"/>
              </a:rPr>
              <a:t>Confirmed)</a:t>
            </a:r>
            <a:br>
              <a:rPr lang="en-US" sz="1800" b="1"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7 to 8 mins talk by Terry - </a:t>
            </a:r>
            <a:endParaRPr lang="en-US" sz="2800" b="0">
              <a:effectLst/>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Opening question: </a:t>
            </a:r>
            <a:r>
              <a:rPr lang="en-US" sz="1800" b="0" i="1" u="none" strike="noStrike">
                <a:solidFill>
                  <a:srgbClr val="000000"/>
                </a:solidFill>
                <a:effectLst/>
                <a:latin typeface="Arial" panose="020B0604020202020204" pitchFamily="34" charset="0"/>
              </a:rPr>
              <a:t>How she got into it, and what she gained from it </a:t>
            </a:r>
            <a:endParaRPr lang="en-US" sz="180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How does constituent advocacy influence Representatives’ staffers work?</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Any examples of specific actions that Rep Levin took related to international funding, </a:t>
            </a:r>
            <a:r>
              <a:rPr lang="en-US" sz="1800" b="0" i="0" u="none" strike="noStrike" err="1">
                <a:solidFill>
                  <a:srgbClr val="000000"/>
                </a:solidFill>
                <a:effectLst/>
                <a:latin typeface="Arial" panose="020B0604020202020204" pitchFamily="34" charset="0"/>
              </a:rPr>
              <a:t>womens</a:t>
            </a:r>
            <a:r>
              <a:rPr lang="en-US" sz="1800" b="0" i="0" u="none" strike="noStrike">
                <a:solidFill>
                  <a:srgbClr val="000000"/>
                </a:solidFill>
                <a:effectLst/>
                <a:latin typeface="Arial" panose="020B0604020202020204" pitchFamily="34" charset="0"/>
              </a:rPr>
              <a:t>’ health, etc. influenced by our advocacy?</a:t>
            </a:r>
            <a:endParaRPr lang="en-US" sz="1800" b="0" i="1"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How do you work with staffers from members who haven’t prioritized those issues? </a:t>
            </a:r>
          </a:p>
          <a:p>
            <a:pPr marL="0" marR="0" lvl="0" indent="0" algn="l" rtl="0">
              <a:lnSpc>
                <a:spcPct val="100000"/>
              </a:lnSpc>
              <a:spcBef>
                <a:spcPts val="0"/>
              </a:spcBef>
              <a:spcAft>
                <a:spcPts val="0"/>
              </a:spcAft>
              <a:buClr>
                <a:srgbClr val="000000"/>
              </a:buClr>
              <a:buSzPts val="1400"/>
              <a:buFont typeface="Arial"/>
              <a:buNone/>
            </a:pPr>
            <a:br>
              <a:rPr lang="en-US" sz="1800" b="0" i="1" u="none" strike="noStrike">
                <a:solidFill>
                  <a:srgbClr val="000000"/>
                </a:solidFill>
                <a:effectLst/>
                <a:latin typeface="Arial" panose="020B0604020202020204" pitchFamily="34" charset="0"/>
              </a:rPr>
            </a:br>
            <a:br>
              <a:rPr lang="en-US" sz="1800" b="0" i="1" u="none" strike="noStrike">
                <a:solidFill>
                  <a:srgbClr val="000000"/>
                </a:solidFill>
                <a:effectLst/>
                <a:latin typeface="Arial" panose="020B0604020202020204" pitchFamily="34" charset="0"/>
              </a:rPr>
            </a:br>
            <a:endParaRPr/>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Susan reads bio &amp; passes to Saha who will start with 2 min video before her presentation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9:05 PM - 9:20 PM: Rise Grantee Presentation: Integrate Health (</a:t>
            </a:r>
            <a:r>
              <a:rPr lang="en-US" sz="1800" b="1" i="1" u="none" strike="noStrike" dirty="0">
                <a:solidFill>
                  <a:srgbClr val="000000"/>
                </a:solidFill>
                <a:effectLst/>
                <a:latin typeface="Arial" panose="020B0604020202020204" pitchFamily="34" charset="0"/>
              </a:rPr>
              <a:t>Confirmed)</a:t>
            </a:r>
            <a:endParaRPr lang="en-US" sz="2800" b="0" dirty="0">
              <a:effectLst/>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&amp; questions</a:t>
            </a: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Thank you Margaret!</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sng" strike="noStrike" dirty="0">
                <a:solidFill>
                  <a:srgbClr val="1155CC"/>
                </a:solidFill>
                <a:effectLst/>
                <a:latin typeface="Arial" panose="020B0604020202020204" pitchFamily="34" charset="0"/>
                <a:hlinkClick r:id="rId3"/>
              </a:rPr>
              <a:t>Saha’s bio</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will begin with 2 min video presented by Saha </a:t>
            </a:r>
            <a:r>
              <a:rPr lang="en-US" sz="1800" b="0" i="0" u="none" strike="noStrike" dirty="0" err="1">
                <a:solidFill>
                  <a:srgbClr val="000000"/>
                </a:solidFill>
                <a:effectLst/>
                <a:latin typeface="Arial" panose="020B0604020202020204" pitchFamily="34" charset="0"/>
              </a:rPr>
              <a:t>Yelebo</a:t>
            </a:r>
            <a:r>
              <a:rPr lang="en-US" sz="1800" b="0" i="0" u="none" strike="noStrike" dirty="0">
                <a:solidFill>
                  <a:srgbClr val="000000"/>
                </a:solidFill>
                <a:effectLst/>
                <a:latin typeface="Arial" panose="020B0604020202020204" pitchFamily="34" charset="0"/>
              </a:rPr>
              <a:t>  of the work that Integrate Health does in country in Togo</a:t>
            </a: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Karyne will play video </a:t>
            </a: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10 min presentation + 3 mins Q&amp;A</a:t>
            </a:r>
            <a:endParaRPr lang="en-US" sz="1800" b="1" i="0" u="none" strike="noStrike" dirty="0">
              <a:solidFill>
                <a:srgbClr val="000000"/>
              </a:solidFill>
              <a:effectLst/>
              <a:latin typeface="Arial" panose="020B0604020202020204" pitchFamily="34" charset="0"/>
            </a:endParaRPr>
          </a:p>
          <a:p>
            <a:r>
              <a:rPr lang="en-US" sz="1800" b="0" i="1" u="none" strike="noStrike" dirty="0">
                <a:solidFill>
                  <a:srgbClr val="000000"/>
                </a:solidFill>
                <a:effectLst/>
                <a:latin typeface="Arial" panose="020B0604020202020204" pitchFamily="34" charset="0"/>
              </a:rPr>
              <a:t>Thank you Saha for that wonderful presentation. I’m pleased to welcome our last speaker, our founder and former chair of the Together Women Rise Advocacy Chapter with RESULTS</a:t>
            </a:r>
            <a:r>
              <a:rPr lang="en-US" sz="1800" b="0" i="0" u="none" strike="noStrike" dirty="0">
                <a:solidFill>
                  <a:srgbClr val="000000"/>
                </a:solidFill>
                <a:effectLst/>
                <a:latin typeface="Arial" panose="020B0604020202020204" pitchFamily="34" charset="0"/>
              </a:rPr>
              <a:t>, Leslye Heilig</a:t>
            </a:r>
            <a:br>
              <a:rPr lang="en-US" sz="1800" b="0" i="1" u="none" strike="noStrike" dirty="0">
                <a:solidFill>
                  <a:srgbClr val="000000"/>
                </a:solidFill>
                <a:effectLst/>
                <a:latin typeface="Arial" panose="020B0604020202020204" pitchFamily="34" charset="0"/>
              </a:rPr>
            </a:br>
            <a:br>
              <a:rPr lang="en-US" sz="1800" b="0" i="1" u="none" strike="noStrike" dirty="0">
                <a:solidFill>
                  <a:srgbClr val="000000"/>
                </a:solidFill>
                <a:effectLst/>
                <a:latin typeface="Arial" panose="020B0604020202020204" pitchFamily="34" charset="0"/>
              </a:rPr>
            </a:br>
            <a:endParaRPr dirty="0"/>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60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br>
              <a:rPr lang="en-US" sz="2800" b="0" dirty="0">
                <a:effectLst/>
              </a:rPr>
            </a:br>
            <a:r>
              <a:rPr lang="en-US" sz="1800" b="1" i="0" u="none" strike="noStrike" dirty="0">
                <a:solidFill>
                  <a:srgbClr val="000000"/>
                </a:solidFill>
                <a:effectLst/>
                <a:latin typeface="Arial" panose="020B0604020202020204" pitchFamily="34" charset="0"/>
              </a:rPr>
              <a:t>9:20 PM - 9:25 PM:  Hear from a Rise Advocacy Chapter Member, </a:t>
            </a:r>
            <a:r>
              <a:rPr lang="en-US" sz="1800" b="1" i="1" u="none" strike="noStrike" dirty="0">
                <a:solidFill>
                  <a:srgbClr val="000000"/>
                </a:solidFill>
                <a:effectLst/>
                <a:latin typeface="Arial" panose="020B0604020202020204" pitchFamily="34" charset="0"/>
              </a:rPr>
              <a:t>Leslye Heilig, previous Together Women Rise Advocacy Chapter chair</a:t>
            </a:r>
            <a:endParaRPr lang="en-US" sz="2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Leslye will share how advocacy experience has transformed them and their sense of power for change, </a:t>
            </a:r>
          </a:p>
          <a:p>
            <a:r>
              <a:rPr lang="en-US" sz="1800" b="0" i="0" u="none" strike="noStrike" dirty="0">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800" b="0" i="0" u="sng" strike="noStrike" dirty="0">
                <a:solidFill>
                  <a:srgbClr val="1155CC"/>
                </a:solidFill>
                <a:effectLst/>
                <a:latin typeface="Arial" panose="020B0604020202020204" pitchFamily="34" charset="0"/>
                <a:hlinkClick r:id="rId3"/>
              </a:rPr>
              <a:t>http://tinyurl.com/JoinRiseAdvocacyChapter</a:t>
            </a:r>
            <a:r>
              <a:rPr lang="en-US" sz="1800" b="0" i="0" u="none" strike="noStrike" dirty="0">
                <a:solidFill>
                  <a:srgbClr val="000000"/>
                </a:solidFill>
                <a:effectLst/>
                <a:latin typeface="Arial" panose="020B0604020202020204" pitchFamily="34" charset="0"/>
              </a:rPr>
              <a:t> </a:t>
            </a: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Karyne drop the link to sign up in the chat</a:t>
            </a:r>
            <a:br>
              <a:rPr lang="en-US" sz="1800" b="0" i="1" u="none" strike="noStrike" dirty="0">
                <a:solidFill>
                  <a:srgbClr val="000000"/>
                </a:solidFill>
                <a:effectLst/>
                <a:latin typeface="Arial" panose="020B0604020202020204" pitchFamily="34" charset="0"/>
              </a:rPr>
            </a:br>
            <a:br>
              <a:rPr lang="en-US" sz="1800" b="0" i="1" u="none" strike="noStrike" dirty="0">
                <a:solidFill>
                  <a:srgbClr val="000000"/>
                </a:solidFill>
                <a:effectLst/>
                <a:latin typeface="Arial" panose="020B0604020202020204" pitchFamily="34" charset="0"/>
              </a:rPr>
            </a:br>
            <a:endParaRPr dirty="0"/>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29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Leslye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Karyne</a:t>
            </a:r>
            <a:endParaRPr sz="1100" dirty="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8:30-8:35 PM: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Welcome/Introductions (Margaret)</a:t>
            </a: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 Brief opening:  Happy to see new faces as well as our sterling champion advocates</a:t>
            </a:r>
            <a:r>
              <a:rPr lang="en-US" sz="1800" b="1" i="0" u="none" strike="noStrike" dirty="0">
                <a:solidFill>
                  <a:srgbClr val="000000"/>
                </a:solidFill>
                <a:effectLst/>
                <a:latin typeface="Arial" panose="020B0604020202020204" pitchFamily="34" charset="0"/>
              </a:rPr>
              <a:t> </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introduce Beverley, talk about why she’s a great CEO (has revitalized Rise and opened it up to more, members, grantees, and partners)</a:t>
            </a:r>
          </a:p>
          <a:p>
            <a:pPr marL="0" lvl="0" indent="0" algn="l" rtl="0">
              <a:lnSpc>
                <a:spcPct val="100000"/>
              </a:lnSpc>
              <a:spcBef>
                <a:spcPts val="0"/>
              </a:spcBef>
              <a:spcAft>
                <a:spcPts val="0"/>
              </a:spcAft>
              <a:buSzPts val="1400"/>
              <a:buNone/>
            </a:pPr>
            <a:br>
              <a:rPr lang="en-US" i="1" dirty="0"/>
            </a:br>
            <a:r>
              <a:rPr lang="en-US" i="1" dirty="0"/>
              <a:t>Link to full bio - https://togetherwomenrise.org/about-us/senior-staff/  </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8:40 - 8:49 PM: About the Together Women Rise Advocacy Chapter with RESULTS (Susan &amp; Karyne)</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0" i="1" u="sng" dirty="0">
                <a:solidFill>
                  <a:srgbClr val="000000"/>
                </a:solidFill>
                <a:effectLst/>
                <a:latin typeface="Arial" panose="020B0604020202020204" pitchFamily="34" charset="0"/>
              </a:rPr>
              <a:t>Susan</a:t>
            </a:r>
            <a:endParaRPr lang="en-US" b="0" dirty="0">
              <a:effectLst/>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Why we advocate on the issues we advocate, linkage with Rise grantees and with their success</a:t>
            </a:r>
            <a:r>
              <a:rPr lang="en-US" sz="1800" b="0" i="0" u="none" strike="noStrike" dirty="0">
                <a:solidFill>
                  <a:srgbClr val="000000"/>
                </a:solidFill>
                <a:effectLst/>
                <a:latin typeface="Arial" panose="020B0604020202020204" pitchFamily="34" charset="0"/>
              </a:rPr>
              <a:t>  (Susan)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valuable we have found engaging in advocacy, strong partnership with RESULTS</a:t>
            </a:r>
          </a:p>
          <a:p>
            <a:r>
              <a:rPr lang="en-US" sz="1800" b="0" i="1" u="none" strike="noStrike" dirty="0">
                <a:solidFill>
                  <a:srgbClr val="000000"/>
                </a:solidFill>
                <a:effectLst/>
                <a:latin typeface="Arial" panose="020B0604020202020204" pitchFamily="34" charset="0"/>
              </a:rPr>
              <a:t>Together Women Rise’s Mission </a:t>
            </a:r>
            <a:r>
              <a:rPr lang="en-US" sz="1800" b="0" i="0" u="none" strike="noStrike" dirty="0">
                <a:solidFill>
                  <a:srgbClr val="000000"/>
                </a:solidFill>
                <a:effectLst/>
                <a:latin typeface="Arial" panose="020B0604020202020204" pitchFamily="34" charset="0"/>
              </a:rPr>
              <a:t>Together Women Rise cultivates the collective power of community to achieve global gender equality. </a:t>
            </a:r>
            <a:r>
              <a:rPr lang="en-US" sz="1800" b="0" i="1" u="none" strike="noStrike" dirty="0">
                <a:solidFill>
                  <a:srgbClr val="000000"/>
                </a:solidFill>
                <a:effectLst/>
                <a:latin typeface="Arial" panose="020B0604020202020204" pitchFamily="34" charset="0"/>
              </a:rPr>
              <a:t>Our vision</a:t>
            </a:r>
            <a:r>
              <a:rPr lang="en-US" sz="1800" b="0" i="0" u="none" strike="noStrike" dirty="0">
                <a:solidFill>
                  <a:srgbClr val="000000"/>
                </a:solidFill>
                <a:effectLst/>
                <a:latin typeface="Arial" panose="020B0604020202020204" pitchFamily="34" charset="0"/>
              </a:rPr>
              <a:t> Together Women Rise envisions a world where every person has the same opportunities to thrive regardless of their gender or where they live.</a:t>
            </a:r>
            <a:endParaRPr dirty="0"/>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021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dirty="0"/>
              <a:t>Margaret or Susan (during “About” section?)</a:t>
            </a:r>
            <a:endParaRPr i="1" dirty="0"/>
          </a:p>
          <a:p>
            <a:pPr marL="0" lvl="0" indent="0" algn="l" rtl="0">
              <a:lnSpc>
                <a:spcPct val="100000"/>
              </a:lnSpc>
              <a:spcBef>
                <a:spcPts val="0"/>
              </a:spcBef>
              <a:spcAft>
                <a:spcPts val="0"/>
              </a:spcAft>
              <a:buSzPts val="1400"/>
              <a:buNone/>
            </a:pPr>
            <a:endParaRPr i="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a:t>
            </a:r>
            <a:endParaRPr b="0" dirty="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Vision</a:t>
            </a:r>
            <a:endParaRPr b="0"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dirty="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Gender Equality Beliefs</a:t>
            </a:r>
            <a:endParaRPr b="0"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dirty="0"/>
          </a:p>
          <a:p>
            <a:pPr marL="457200" marR="0" lvl="0" indent="-228600" algn="l" rtl="0">
              <a:lnSpc>
                <a:spcPct val="100000"/>
              </a:lnSpc>
              <a:spcBef>
                <a:spcPts val="0"/>
              </a:spcBef>
              <a:spcAft>
                <a:spcPts val="0"/>
              </a:spcAft>
              <a:buClr>
                <a:srgbClr val="000000"/>
              </a:buClr>
              <a:buSzPts val="1400"/>
              <a:buFont typeface="Arial"/>
              <a:buNone/>
            </a:pPr>
            <a:br>
              <a:rPr lang="en-US" b="0" dirty="0"/>
            </a:b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dirty="0">
                <a:latin typeface="Arial"/>
                <a:ea typeface="Arial"/>
                <a:cs typeface="Arial"/>
                <a:hlinkClick r:id="rId3">
                  <a:extLst>
                    <a:ext uri="{A12FA001-AC4F-418D-AE19-62706E023703}">
                      <ahyp:hlinkClr xmlns:ahyp="http://schemas.microsoft.com/office/drawing/2018/hyperlinkcolor" val="tx"/>
                    </a:ext>
                  </a:extLst>
                </a:hlinkClick>
              </a:rPr>
            </a:br>
            <a:endParaRPr i="1" dirty="0"/>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dirty="0">
                <a:solidFill>
                  <a:srgbClr val="000000"/>
                </a:solidFill>
                <a:effectLst/>
                <a:latin typeface="Arial" panose="020B0604020202020204" pitchFamily="34" charset="0"/>
              </a:rPr>
              <a:t>8:35-8:40 PM:  Together Women Rise CEO, Beverley Francis Gibson </a:t>
            </a:r>
            <a:br>
              <a:rPr lang="en-US" sz="1800" b="1" i="1"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 the importance of advocacy as a part of Rise’s mission</a:t>
            </a:r>
            <a:r>
              <a:rPr lang="en-US" sz="1800" b="0" i="1" u="none" strike="noStrike" dirty="0">
                <a:solidFill>
                  <a:srgbClr val="000000"/>
                </a:solidFill>
                <a:effectLst/>
                <a:latin typeface="Arial" panose="020B0604020202020204" pitchFamily="34" charset="0"/>
              </a:rPr>
              <a:t> </a:t>
            </a:r>
            <a:br>
              <a:rPr lang="en-US" sz="1800" b="0" i="1" u="none" strike="noStrike" dirty="0">
                <a:solidFill>
                  <a:srgbClr val="000000"/>
                </a:solidFill>
                <a:effectLst/>
                <a:latin typeface="Arial" panose="020B0604020202020204" pitchFamily="34" charset="0"/>
              </a:rPr>
            </a:br>
            <a:br>
              <a:rPr lang="en-US" sz="1800" b="0" i="1" u="none" strike="noStrike" dirty="0">
                <a:solidFill>
                  <a:srgbClr val="000000"/>
                </a:solidFill>
                <a:effectLst/>
                <a:latin typeface="Arial" panose="020B0604020202020204" pitchFamily="34" charset="0"/>
              </a:rPr>
            </a:br>
            <a:endParaRPr dirty="0"/>
          </a:p>
        </p:txBody>
      </p:sp>
      <p:sp>
        <p:nvSpPr>
          <p:cNvPr id="230" name="Google Shape;2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spcBef>
                <a:spcPts val="0"/>
              </a:spcBef>
              <a:spcAft>
                <a:spcPts val="0"/>
              </a:spcAft>
            </a:pPr>
            <a:r>
              <a:rPr lang="en-US" sz="900" dirty="0">
                <a:latin typeface="Arial"/>
                <a:cs typeface="Arial"/>
              </a:rPr>
              <a:t>Susan</a:t>
            </a:r>
            <a:br>
              <a:rPr lang="en-US" sz="900" i="0" dirty="0">
                <a:latin typeface="Arial"/>
                <a:cs typeface="Arial"/>
                <a:sym typeface="Arial"/>
              </a:rPr>
            </a:br>
            <a:br>
              <a:rPr lang="en-US" sz="900" i="0" dirty="0">
                <a:latin typeface="Arial"/>
                <a:cs typeface="Arial"/>
                <a:sym typeface="Arial"/>
              </a:rPr>
            </a:br>
            <a:r>
              <a:rPr lang="en-US" sz="1200" b="1" i="0" u="none" strike="noStrike" dirty="0">
                <a:solidFill>
                  <a:srgbClr val="000000"/>
                </a:solidFill>
                <a:effectLst/>
                <a:latin typeface="Arial"/>
                <a:cs typeface="Arial"/>
              </a:rPr>
              <a:t>8:40 - 8:49 PM: About the Together Women Rise Advocacy Chapter with RESULTS (Susan &amp; Karyne)</a:t>
            </a:r>
            <a:endParaRPr lang="en-US" b="1" dirty="0">
              <a:latin typeface="Arial"/>
              <a:cs typeface="Arial"/>
            </a:endParaRP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Advocacy Amplifies the Success of Rise Grantees</a:t>
            </a:r>
          </a:p>
          <a:p>
            <a:pPr marL="342900" marR="0" lvl="0" indent="-342900">
              <a:lnSpc>
                <a:spcPct val="115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Rise grants improve the ability of girls and women in low-income communities and to take advantage of basic services for health and education </a:t>
            </a:r>
          </a:p>
          <a:p>
            <a:pPr marL="342900" marR="0" lvl="0" indent="-342900">
              <a:lnSpc>
                <a:spcPct val="115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availability and quality of those services depends on national programs</a:t>
            </a:r>
          </a:p>
          <a:p>
            <a:pPr marL="342900" marR="0" lvl="0" indent="-342900">
              <a:lnSpc>
                <a:spcPct val="115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 support for global initiatives provides critical inputs for these national health and education programs </a:t>
            </a:r>
          </a:p>
          <a:p>
            <a:pPr marL="342900" marR="0" lvl="0" indent="-342900">
              <a:lnSpc>
                <a:spcPct val="115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Examples of US programs that allow women and girls in Rise programs to thrive:</a:t>
            </a:r>
          </a:p>
          <a:p>
            <a:pPr marL="742950" marR="0" lvl="1" indent="-285750">
              <a:lnSpc>
                <a:spcPct val="115000"/>
              </a:lnSpc>
              <a:spcBef>
                <a:spcPts val="0"/>
              </a:spcBef>
              <a:spcAft>
                <a:spcPts val="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Reproductive, Maternal and Child Health, including Nutrition</a:t>
            </a:r>
          </a:p>
          <a:p>
            <a:pPr marL="742950" marR="0" lvl="1" indent="-285750">
              <a:lnSpc>
                <a:spcPct val="115000"/>
              </a:lnSpc>
              <a:spcBef>
                <a:spcPts val="0"/>
              </a:spcBef>
              <a:spcAft>
                <a:spcPts val="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International Basic Education</a:t>
            </a:r>
          </a:p>
          <a:p>
            <a:pPr marL="742950" marR="0" lvl="1" indent="-285750">
              <a:lnSpc>
                <a:spcPct val="115000"/>
              </a:lnSpc>
              <a:spcBef>
                <a:spcPts val="0"/>
              </a:spcBef>
              <a:spcAft>
                <a:spcPts val="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Gavi, the Global Vaccine Initiative</a:t>
            </a:r>
          </a:p>
          <a:p>
            <a:pPr marL="742950" marR="0" lvl="1" indent="-285750">
              <a:lnSpc>
                <a:spcPct val="115000"/>
              </a:lnSpc>
              <a:spcBef>
                <a:spcPts val="0"/>
              </a:spcBef>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Support for the Global Fund against Aids, TB and Malaria</a:t>
            </a:r>
          </a:p>
          <a:p>
            <a:pPr marL="0" marR="0">
              <a:lnSpc>
                <a:spcPct val="115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Rise advocacy team, in partnership with RESULTS, urges Representatives and Senators across the US to maintain and increase funding for these key programs</a:t>
            </a:r>
          </a:p>
          <a:p>
            <a:br>
              <a:rPr lang="en-US" b="0" dirty="0">
                <a:effectLst/>
              </a:rPr>
            </a:br>
            <a:endParaRPr lang="en-US" i="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37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spcBef>
                <a:spcPts val="0"/>
              </a:spcBef>
              <a:spcAft>
                <a:spcPts val="0"/>
              </a:spcAft>
            </a:pPr>
            <a:r>
              <a:rPr lang="en-US" sz="900">
                <a:latin typeface="Arial"/>
                <a:cs typeface="Arial"/>
              </a:rPr>
              <a:t>Susan</a:t>
            </a:r>
            <a:br>
              <a:rPr lang="en-US" sz="900" i="0" dirty="0">
                <a:latin typeface="Arial"/>
                <a:cs typeface="Arial"/>
                <a:sym typeface="Arial"/>
              </a:rPr>
            </a:br>
            <a:br>
              <a:rPr lang="en-US" sz="900" i="0" dirty="0">
                <a:latin typeface="Arial"/>
                <a:cs typeface="Arial"/>
                <a:sym typeface="Arial"/>
              </a:rPr>
            </a:br>
            <a:r>
              <a:rPr lang="en-US" sz="1200" b="1" i="0" u="none" strike="noStrike">
                <a:solidFill>
                  <a:srgbClr val="000000"/>
                </a:solidFill>
                <a:effectLst/>
                <a:latin typeface="Arial"/>
                <a:cs typeface="Arial"/>
              </a:rPr>
              <a:t>8:40 - 8:49 PM: About the Together Women Rise Advocacy Chapter with RESULTS (Susan &amp; Karyne)</a:t>
            </a:r>
            <a:endParaRPr lang="en-US" b="1">
              <a:latin typeface="Arial"/>
              <a:cs typeface="Arial"/>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are happy to have you join us for our webinar tonight - </a:t>
            </a:r>
            <a:r>
              <a:rPr lang="en-US" sz="1800" b="0" i="1" u="none" strike="noStrike" dirty="0">
                <a:solidFill>
                  <a:srgbClr val="000000"/>
                </a:solidFill>
                <a:effectLst/>
                <a:latin typeface="Arial" panose="020B0604020202020204" pitchFamily="34" charset="0"/>
              </a:rPr>
              <a:t>Maximize Your Impact for Change</a:t>
            </a:r>
            <a:r>
              <a:rPr lang="en-US" sz="1800" b="0" i="0" u="none" strike="noStrike" dirty="0">
                <a:solidFill>
                  <a:srgbClr val="000000"/>
                </a:solidFill>
                <a:effectLst/>
                <a:latin typeface="Arial" panose="020B0604020202020204" pitchFamily="34" charset="0"/>
              </a:rPr>
              <a:t>. Together Women Rise and RESULTS have been in partnership since 2019, and we are going into the 5th year of our partnership. Together, we are committed to a shared goal of achieving gender equity and creating a world where .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Rise Advocacy Chapter has grown to 212 volunteers, who represent 33 states. We cover 133 members of the House of Representatives and over half the Senate (64 Senators!). This adds up to a powerful, unified voice for change, impacting foundational issues of poverty in ways that we will share with you tonight. And we invite you to be a part of it!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Everyone is welcome–you do not need to be a member of a RISE chapter but we hope you might consider learning more about RISE</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https://togetherwomenrise.org/about-us/</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Rise Advocacy chapter meets monthly on the</a:t>
            </a:r>
            <a:r>
              <a:rPr lang="en-US" sz="1800" b="1" i="0" u="none" strike="noStrike" dirty="0">
                <a:solidFill>
                  <a:srgbClr val="000000"/>
                </a:solidFill>
                <a:effectLst/>
                <a:latin typeface="Arial" panose="020B0604020202020204" pitchFamily="34" charset="0"/>
              </a:rPr>
              <a:t> third Tuesday at 8:30 PM ET</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goal is to share congressional updates, learn and practice new advocacy skills, and take action together in a supportive community. Each month we discuss an issue of poverty, and review timely advocacy actions we can take to make a difference on the issue, introducing a new skill set–how to meet with and speak powerfully to a member of Congress, write an LTE, and we take action together.</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Each advocate has a mentor from our network of mentors across the country who works with them individually between each webinar - some of whom are joining us tonight: myself, Anne Child, Joanna </a:t>
            </a:r>
            <a:r>
              <a:rPr lang="en-US" sz="1800" b="0" i="0" u="none" strike="noStrike" dirty="0" err="1">
                <a:solidFill>
                  <a:srgbClr val="000000"/>
                </a:solidFill>
                <a:effectLst/>
                <a:latin typeface="Arial" panose="020B0604020202020204" pitchFamily="34" charset="0"/>
              </a:rPr>
              <a:t>DiStefano,Leslye</a:t>
            </a:r>
            <a:r>
              <a:rPr lang="en-US" sz="1800" b="0" i="0" u="none" strike="noStrike" dirty="0">
                <a:solidFill>
                  <a:srgbClr val="000000"/>
                </a:solidFill>
                <a:effectLst/>
                <a:latin typeface="Arial" panose="020B0604020202020204" pitchFamily="34" charset="0"/>
              </a:rPr>
              <a:t> Heilig, Sarah Leone, Jim Hennigan, and Susan Wright.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 also present a Rise Grantee at our monthly webinars to connect how the issues we work on affect women/girls on the ground. Can share a link where folks can find more information on grantees and also join Rise webinars on the first Thursday of each month.</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https://togetherwomenrise.org/learn/featured-programs/</a:t>
            </a:r>
            <a:endParaRPr lang="en-US" sz="1800" b="0" i="0" u="none" strike="noStrike" dirty="0">
              <a:solidFill>
                <a:srgbClr val="000000"/>
              </a:solidFill>
              <a:effectLst/>
              <a:latin typeface="Arial" panose="020B0604020202020204" pitchFamily="34" charset="0"/>
            </a:endParaRPr>
          </a:p>
          <a:p>
            <a:pPr marL="914400" rtl="0">
              <a:spcBef>
                <a:spcPts val="0"/>
              </a:spcBef>
              <a:spcAft>
                <a:spcPts val="0"/>
              </a:spcAft>
            </a:pPr>
            <a:r>
              <a:rPr lang="en-US" sz="1800" b="0" i="0" u="sng" strike="noStrike" dirty="0">
                <a:solidFill>
                  <a:srgbClr val="1155CC"/>
                </a:solidFill>
                <a:effectLst/>
                <a:latin typeface="Arial" panose="020B0604020202020204" pitchFamily="34" charset="0"/>
                <a:hlinkClick r:id="rId5"/>
              </a:rPr>
              <a:t>https://togetherwomenrise.org/grantee-reports/</a:t>
            </a:r>
            <a:endParaRPr lang="en-US" b="0" dirty="0">
              <a:effectLst/>
            </a:endParaRPr>
          </a:p>
          <a:p>
            <a:br>
              <a:rPr lang="en-US" b="0" dirty="0">
                <a:effectLst/>
              </a:rPr>
            </a:br>
            <a:endParaRPr lang="en-US" i="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62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i="1"/>
              <a:t>Karyne</a:t>
            </a:r>
            <a:endParaRPr i="1" dirty="0"/>
          </a:p>
          <a:p>
            <a:pPr marL="0" lvl="0" indent="0" algn="l" rtl="0">
              <a:lnSpc>
                <a:spcPct val="100000"/>
              </a:lnSpc>
              <a:spcBef>
                <a:spcPts val="0"/>
              </a:spcBef>
              <a:spcAft>
                <a:spcPts val="0"/>
              </a:spcAft>
              <a:buSzPts val="1400"/>
              <a:buNone/>
            </a:pPr>
            <a:endParaRPr i="1" dirty="0"/>
          </a:p>
          <a:p>
            <a:pPr marL="0" lvl="0" indent="0" algn="l" rtl="0">
              <a:lnSpc>
                <a:spcPct val="115000"/>
              </a:lnSpc>
              <a:spcBef>
                <a:spcPts val="0"/>
              </a:spcBef>
              <a:spcAft>
                <a:spcPts val="0"/>
              </a:spcAft>
              <a:buClr>
                <a:schemeClr val="dk1"/>
              </a:buClr>
              <a:buSzPts val="1100"/>
              <a:buFont typeface="Arial"/>
              <a:buNone/>
            </a:pPr>
            <a:r>
              <a:rPr lang="en-US" sz="1800" b="0" i="0" u="none" strike="noStrike" dirty="0">
                <a:solidFill>
                  <a:srgbClr val="000000"/>
                </a:solidFill>
                <a:latin typeface="Arial"/>
                <a:ea typeface="Arial"/>
                <a:cs typeface="Arial"/>
                <a:sym typeface="Arial"/>
              </a:rPr>
              <a:t>RESULTS Anti-Oppression Statement: </a:t>
            </a: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dirty="0">
                <a:solidFill>
                  <a:srgbClr val="000000"/>
                </a:solidFill>
                <a:latin typeface="Arial"/>
                <a:ea typeface="Arial"/>
                <a:cs typeface="Arial"/>
                <a:sym typeface="Arial"/>
              </a:rPr>
              <a:t> </a:t>
            </a:r>
            <a:endParaRPr lang="en-US" sz="1800" b="0" i="0" u="none" strike="noStrike">
              <a:solidFill>
                <a:srgbClr val="000000"/>
              </a:solidFill>
              <a:latin typeface="Arial"/>
              <a:ea typeface="Arial"/>
              <a:cs typeface="Arial"/>
              <a:sym typeface="Arial"/>
            </a:endParaRPr>
          </a:p>
          <a:p>
            <a:pPr marL="0" indent="0">
              <a:lnSpc>
                <a:spcPct val="114999"/>
              </a:lnSpc>
              <a:buSzPts val="1100"/>
            </a:pPr>
            <a:endParaRPr lang="en-US" sz="1800">
              <a:latin typeface="Arial"/>
              <a:cs typeface="Arial"/>
            </a:endParaRPr>
          </a:p>
          <a:p>
            <a:pPr marL="0" indent="0">
              <a:lnSpc>
                <a:spcPct val="114999"/>
              </a:lnSpc>
            </a:pPr>
            <a:r>
              <a:rPr lang="en-US" b="1"/>
              <a:t>He</a:t>
            </a:r>
            <a:r>
              <a:rPr lang="en-US"/>
              <a:t>llo everyone, my name is Karyne Bury and I am a manager with RESULTS Grassroots Impact Team who has had the pleasure in supporting the growth and vision for the Together Women Rise Advocacy Chapter, working alongside chairs Susan Wright and Margaret </a:t>
            </a:r>
            <a:r>
              <a:rPr lang="en-US" err="1"/>
              <a:t>Moodian</a:t>
            </a:r>
            <a:r>
              <a:rPr lang="en-US"/>
              <a:t> and previously with our past chair, Leslye Heilig.</a:t>
            </a:r>
          </a:p>
          <a:p>
            <a:pPr marL="0" indent="0">
              <a:lnSpc>
                <a:spcPct val="114999"/>
              </a:lnSpc>
            </a:pPr>
            <a:endParaRPr lang="en-US"/>
          </a:p>
          <a:p>
            <a:pPr marL="0" indent="0">
              <a:lnSpc>
                <a:spcPct val="114999"/>
              </a:lnSpc>
            </a:pPr>
            <a:endParaRPr lang="en-US"/>
          </a:p>
          <a:p>
            <a:pPr marL="0" indent="0">
              <a:lnSpc>
                <a:spcPct val="114999"/>
              </a:lnSpc>
            </a:pPr>
            <a:endParaRPr lang="en-US"/>
          </a:p>
          <a:p>
            <a:pPr marL="0" indent="0">
              <a:lnSpc>
                <a:spcPct val="114999"/>
              </a:lnSpc>
            </a:pPr>
            <a:endParaRPr lang="en-US"/>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8E6E16D6-231A-8C72-7786-E372C161CBDA}"/>
            </a:ext>
          </a:extLst>
        </p:cNvPr>
        <p:cNvGrpSpPr/>
        <p:nvPr/>
      </p:nvGrpSpPr>
      <p:grpSpPr>
        <a:xfrm>
          <a:off x="0" y="0"/>
          <a:ext cx="0" cy="0"/>
          <a:chOff x="0" y="0"/>
          <a:chExt cx="0" cy="0"/>
        </a:xfrm>
      </p:grpSpPr>
      <p:sp>
        <p:nvSpPr>
          <p:cNvPr id="301" name="Google Shape;301;g1d9b0211098_0_58:notes">
            <a:extLst>
              <a:ext uri="{FF2B5EF4-FFF2-40B4-BE49-F238E27FC236}">
                <a16:creationId xmlns:a16="http://schemas.microsoft.com/office/drawing/2014/main" id="{C616BE00-FBDE-D4D9-1DE4-E9E322D82E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9b0211098_0_58:notes">
            <a:extLst>
              <a:ext uri="{FF2B5EF4-FFF2-40B4-BE49-F238E27FC236}">
                <a16:creationId xmlns:a16="http://schemas.microsoft.com/office/drawing/2014/main" id="{F0EE7291-BDBF-9C16-D805-6EF3B2EA7F7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03225" indent="-403225">
              <a:lnSpc>
                <a:spcPct val="113999"/>
              </a:lnSpc>
              <a:spcAft>
                <a:spcPts val="600"/>
              </a:spcAft>
              <a:buFont typeface="Arial,Sans-Serif"/>
              <a:buChar char="•"/>
            </a:pPr>
            <a:r>
              <a:rPr lang="en-US" sz="1100" i="0" dirty="0">
                <a:latin typeface="Arial"/>
                <a:cs typeface="Arial"/>
                <a:sym typeface="Arial"/>
              </a:rPr>
              <a:t>Karyne</a:t>
            </a:r>
            <a:br>
              <a:rPr lang="en-US" sz="1100" i="0" dirty="0">
                <a:latin typeface="Arial"/>
                <a:cs typeface="Arial"/>
                <a:sym typeface="Arial"/>
              </a:rPr>
            </a:br>
            <a:br>
              <a:rPr lang="en-US" sz="1100" i="0" dirty="0">
                <a:latin typeface="Arial"/>
                <a:cs typeface="Arial"/>
                <a:sym typeface="Arial"/>
              </a:rPr>
            </a:br>
            <a:r>
              <a:rPr lang="en-US" sz="1800" b="1" i="0" u="none" strike="noStrike" dirty="0">
                <a:solidFill>
                  <a:srgbClr val="000000"/>
                </a:solidFill>
                <a:effectLst/>
                <a:latin typeface="Arial" panose="020B0604020202020204" pitchFamily="34" charset="0"/>
              </a:rPr>
              <a:t>8:40 - 8:49 PM: About the Together Women Rise Advocacy Chapter with RESULTS (Susan &amp; Karyne)</a:t>
            </a:r>
            <a:br>
              <a:rPr lang="en-US" sz="1800" b="1" i="0" u="none" strike="noStrike" dirty="0">
                <a:solidFill>
                  <a:srgbClr val="000000"/>
                </a:solidFill>
                <a:effectLst/>
                <a:latin typeface="Arial" panose="020B0604020202020204" pitchFamily="34" charset="0"/>
              </a:rPr>
            </a:br>
            <a:br>
              <a:rPr lang="en-US" b="0" dirty="0">
                <a:effectLst/>
              </a:rPr>
            </a:br>
            <a:r>
              <a:rPr lang="en-US" sz="1800" b="1" dirty="0">
                <a:latin typeface="Open Sans"/>
                <a:ea typeface="Open Sans"/>
                <a:cs typeface="Open Sans"/>
              </a:rPr>
              <a:t>101 reported congressional meetings </a:t>
            </a:r>
            <a:r>
              <a:rPr lang="en-US" sz="1800" dirty="0">
                <a:latin typeface="Open Sans"/>
                <a:ea typeface="Open Sans"/>
                <a:cs typeface="Open Sans"/>
              </a:rPr>
              <a:t>included Together Women Rise Advocacy Chapter volunteers </a:t>
            </a:r>
          </a:p>
          <a:p>
            <a:pPr marL="403225" marR="0" lvl="0" indent="-403225" algn="l" defTabSz="914400" rtl="0" eaLnBrk="1" fontAlgn="auto" latinLnBrk="0" hangingPunct="1">
              <a:lnSpc>
                <a:spcPct val="113999"/>
              </a:lnSpc>
              <a:spcBef>
                <a:spcPts val="0"/>
              </a:spcBef>
              <a:spcAft>
                <a:spcPts val="600"/>
              </a:spcAft>
              <a:buClr>
                <a:srgbClr val="000000"/>
              </a:buClr>
              <a:buSzPts val="1400"/>
              <a:buFont typeface="Arial,Sans-Serif"/>
              <a:buChar char="•"/>
              <a:tabLst/>
              <a:defRPr/>
            </a:pPr>
            <a:r>
              <a:rPr lang="en-US" sz="1800" b="1" dirty="0">
                <a:latin typeface="Open Sans"/>
                <a:ea typeface="Open Sans"/>
                <a:cs typeface="Open Sans"/>
              </a:rPr>
              <a:t>34 LTEs (Letters to the Editor) </a:t>
            </a:r>
            <a:r>
              <a:rPr lang="en-US" sz="1800" dirty="0">
                <a:latin typeface="Open Sans"/>
                <a:ea typeface="Open Sans"/>
                <a:cs typeface="Open Sans"/>
              </a:rPr>
              <a:t>from 2022 through August 2024</a:t>
            </a:r>
            <a:r>
              <a:rPr lang="en-US" sz="1800" b="1" dirty="0">
                <a:latin typeface="Open Sans"/>
                <a:ea typeface="Open Sans"/>
                <a:cs typeface="Open Sans"/>
              </a:rPr>
              <a:t> </a:t>
            </a:r>
          </a:p>
          <a:p>
            <a:pPr marL="403225" indent="-403225">
              <a:lnSpc>
                <a:spcPct val="113999"/>
              </a:lnSpc>
              <a:spcAft>
                <a:spcPts val="600"/>
              </a:spcAft>
              <a:buFont typeface="Arial,Sans-Serif"/>
              <a:buChar char="•"/>
            </a:pPr>
            <a:r>
              <a:rPr lang="en-US" sz="1800" b="1" dirty="0">
                <a:latin typeface="Open Sans"/>
                <a:ea typeface="Open Sans"/>
                <a:cs typeface="Open Sans"/>
              </a:rPr>
              <a:t>99 actions were taken on the RESULTS Action Center</a:t>
            </a:r>
          </a:p>
          <a:p>
            <a:pPr marL="0" lvl="0" indent="0" algn="l" rtl="0">
              <a:lnSpc>
                <a:spcPct val="115000"/>
              </a:lnSpc>
              <a:spcBef>
                <a:spcPts val="0"/>
              </a:spcBef>
              <a:spcAft>
                <a:spcPts val="0"/>
              </a:spcAft>
              <a:buSzPts val="1400"/>
              <a:buNone/>
            </a:pPr>
            <a:endParaRPr i="0" dirty="0"/>
          </a:p>
        </p:txBody>
      </p:sp>
      <p:sp>
        <p:nvSpPr>
          <p:cNvPr id="303" name="Google Shape;303;g1d9b0211098_0_58:notes">
            <a:extLst>
              <a:ext uri="{FF2B5EF4-FFF2-40B4-BE49-F238E27FC236}">
                <a16:creationId xmlns:a16="http://schemas.microsoft.com/office/drawing/2014/main" id="{EFB35D03-35CA-950C-9A45-BA78EE488D2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dirty="0"/>
          </a:p>
        </p:txBody>
      </p:sp>
    </p:spTree>
    <p:extLst>
      <p:ext uri="{BB962C8B-B14F-4D97-AF65-F5344CB8AC3E}">
        <p14:creationId xmlns:p14="http://schemas.microsoft.com/office/powerpoint/2010/main" val="39193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2725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9/20/2024</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9/20/2024</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9/20/2024</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9/20/2024</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9/20/2024</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9/20/2024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9/20/2024</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9/20/2024</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9/20/2024</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9/20/2024</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1">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2">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8" r:id="rId2"/>
    <p:sldLayoutId id="2147483669" r:id="rId3"/>
    <p:sldLayoutId id="2147483670" r:id="rId4"/>
    <p:sldLayoutId id="2147483671" r:id="rId5"/>
    <p:sldLayoutId id="2147483672" r:id="rId6"/>
    <p:sldLayoutId id="2147483673" r:id="rId7"/>
    <p:sldLayoutId id="2147483674"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9/20/2024</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latin typeface="Open Sans"/>
                <a:ea typeface="Open Sans"/>
                <a:cs typeface="Open Sans"/>
                <a:sym typeface="Open Sans"/>
              </a:rPr>
              <a:t>Maximize Your Impact </a:t>
            </a:r>
            <a:br>
              <a:rPr lang="en-US" dirty="0">
                <a:latin typeface="Open Sans"/>
                <a:ea typeface="Open Sans"/>
                <a:cs typeface="Open Sans"/>
                <a:sym typeface="Open Sans"/>
              </a:rPr>
            </a:br>
            <a:r>
              <a:rPr lang="en-US" dirty="0">
                <a:latin typeface="Open Sans"/>
                <a:ea typeface="Open Sans"/>
                <a:cs typeface="Open Sans"/>
                <a:sym typeface="Open Sans"/>
              </a:rPr>
              <a:t>for Change</a:t>
            </a:r>
            <a:endParaRPr dirty="0">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September 24, 2024</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5A1A5DA0-ACF1-71D8-B762-4FAB4E737AAA}"/>
            </a:ext>
          </a:extLst>
        </p:cNvPr>
        <p:cNvGrpSpPr/>
        <p:nvPr/>
      </p:nvGrpSpPr>
      <p:grpSpPr>
        <a:xfrm>
          <a:off x="0" y="0"/>
          <a:ext cx="0" cy="0"/>
          <a:chOff x="0" y="0"/>
          <a:chExt cx="0" cy="0"/>
        </a:xfrm>
      </p:grpSpPr>
      <p:sp>
        <p:nvSpPr>
          <p:cNvPr id="306" name="Google Shape;306;g1d9b0211098_0_58">
            <a:extLst>
              <a:ext uri="{FF2B5EF4-FFF2-40B4-BE49-F238E27FC236}">
                <a16:creationId xmlns:a16="http://schemas.microsoft.com/office/drawing/2014/main" id="{75978D92-5330-2E2D-D5F3-BAAE7503E5CD}"/>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07" name="Google Shape;307;g1d9b0211098_0_58">
            <a:extLst>
              <a:ext uri="{FF2B5EF4-FFF2-40B4-BE49-F238E27FC236}">
                <a16:creationId xmlns:a16="http://schemas.microsoft.com/office/drawing/2014/main" id="{FAEB7BDC-371B-0D87-E51F-2A8B74745CF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08" name="Google Shape;308;g1d9b0211098_0_58">
            <a:extLst>
              <a:ext uri="{FF2B5EF4-FFF2-40B4-BE49-F238E27FC236}">
                <a16:creationId xmlns:a16="http://schemas.microsoft.com/office/drawing/2014/main" id="{B196DD33-631C-98C0-0B81-CEDDAEAB0BF2}"/>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9" name="Google Shape;309;g1d9b0211098_0_58">
            <a:extLst>
              <a:ext uri="{FF2B5EF4-FFF2-40B4-BE49-F238E27FC236}">
                <a16:creationId xmlns:a16="http://schemas.microsoft.com/office/drawing/2014/main" id="{21F97A17-91B2-CAB1-4DEA-570A87C96E46}"/>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10" name="Google Shape;310;g1d9b0211098_0_58">
            <a:extLst>
              <a:ext uri="{FF2B5EF4-FFF2-40B4-BE49-F238E27FC236}">
                <a16:creationId xmlns:a16="http://schemas.microsoft.com/office/drawing/2014/main" id="{25D4273D-2D1A-BA45-C830-8FBDB2D08228}"/>
              </a:ext>
            </a:extLst>
          </p:cNvPr>
          <p:cNvSpPr txBox="1"/>
          <p:nvPr/>
        </p:nvSpPr>
        <p:spPr>
          <a:xfrm>
            <a:off x="2702845" y="68704"/>
            <a:ext cx="5188944" cy="815578"/>
          </a:xfrm>
          <a:prstGeom prst="rect">
            <a:avLst/>
          </a:prstGeom>
          <a:noFill/>
          <a:ln>
            <a:noFill/>
          </a:ln>
        </p:spPr>
        <p:txBody>
          <a:bodyPr spcFirstLastPara="1" wrap="square" lIns="91425" tIns="91425" rIns="91425" bIns="91425" anchor="t" anchorCtr="0">
            <a:spAutoFit/>
          </a:bodyPr>
          <a:lstStyle/>
          <a:p>
            <a:pPr algn="ctr">
              <a:spcBef>
                <a:spcPts val="640"/>
              </a:spcBef>
              <a:buSzPts val="2400"/>
            </a:pPr>
            <a:r>
              <a:rPr lang="en-US" sz="3600" b="1" i="0" u="none" strike="noStrike" cap="none" dirty="0">
                <a:solidFill>
                  <a:schemeClr val="dk1"/>
                </a:solidFill>
                <a:latin typeface="Open Sans"/>
                <a:ea typeface="Open Sans"/>
                <a:cs typeface="Open Sans"/>
                <a:sym typeface="Open Sans"/>
              </a:rPr>
              <a:t>Advocacy Impact</a:t>
            </a:r>
            <a:endParaRPr sz="3600" b="0" i="0" u="none" strike="noStrike" cap="none" dirty="0">
              <a:solidFill>
                <a:schemeClr val="dk1"/>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2361CB32-C45A-E688-20A7-18707DB1010C}"/>
              </a:ext>
            </a:extLst>
          </p:cNvPr>
          <p:cNvSpPr txBox="1"/>
          <p:nvPr/>
        </p:nvSpPr>
        <p:spPr>
          <a:xfrm>
            <a:off x="558363" y="1054068"/>
            <a:ext cx="8280837"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latin typeface="Open Sans"/>
              </a:rPr>
              <a:t>Global funding for vital programs mostly maintained (Appropriations)</a:t>
            </a:r>
            <a:endParaRPr lang="en-US" b="1" dirty="0"/>
          </a:p>
          <a:p>
            <a:r>
              <a:rPr lang="en-US" sz="800" dirty="0">
                <a:latin typeface="Open Sans"/>
              </a:rPr>
              <a:t>​</a:t>
            </a:r>
            <a:endParaRPr lang="en-US" sz="800" dirty="0"/>
          </a:p>
          <a:p>
            <a:r>
              <a:rPr lang="en-US" sz="400" dirty="0">
                <a:latin typeface="Open Sans"/>
              </a:rPr>
              <a:t>​</a:t>
            </a:r>
          </a:p>
          <a:p>
            <a:pPr marL="228600" indent="-228600">
              <a:buChar char="•"/>
            </a:pPr>
            <a:r>
              <a:rPr lang="en-US" sz="1500" dirty="0">
                <a:latin typeface="Open Sans"/>
              </a:rPr>
              <a:t>USAID Bilateral Tuberculosis ​</a:t>
            </a:r>
          </a:p>
          <a:p>
            <a:pPr marL="228600" indent="-228600">
              <a:buChar char="•"/>
            </a:pPr>
            <a:r>
              <a:rPr lang="en-US" sz="1500" dirty="0">
                <a:latin typeface="Open Sans"/>
              </a:rPr>
              <a:t>Global Fund to Fight AIDS, TB and Malaria​</a:t>
            </a:r>
          </a:p>
          <a:p>
            <a:pPr marL="228600" indent="-228600">
              <a:buChar char="•"/>
            </a:pPr>
            <a:r>
              <a:rPr lang="en-US" sz="1500" dirty="0">
                <a:latin typeface="Open Sans"/>
              </a:rPr>
              <a:t>USAID Nutrition</a:t>
            </a:r>
          </a:p>
          <a:p>
            <a:pPr marL="228600" indent="-228600">
              <a:buChar char="•"/>
            </a:pPr>
            <a:r>
              <a:rPr lang="en-US" sz="1500" dirty="0">
                <a:latin typeface="Open Sans"/>
              </a:rPr>
              <a:t>Maternal &amp; Child Health, including Gavi, The Vaccine Alliance</a:t>
            </a:r>
          </a:p>
          <a:p>
            <a:pPr marL="228600" indent="-228600">
              <a:buChar char="•"/>
            </a:pPr>
            <a:r>
              <a:rPr lang="en-US" sz="1500" dirty="0">
                <a:latin typeface="Open Sans"/>
              </a:rPr>
              <a:t>Education​: Global Partnership for Education</a:t>
            </a:r>
            <a:br>
              <a:rPr lang="en-US" sz="1500" dirty="0">
                <a:latin typeface="Open Sans"/>
              </a:rPr>
            </a:br>
            <a:r>
              <a:rPr lang="en-US" sz="1500" dirty="0">
                <a:latin typeface="Open Sans"/>
              </a:rPr>
              <a:t>​</a:t>
            </a:r>
          </a:p>
          <a:p>
            <a:r>
              <a:rPr lang="en-US" sz="1500" b="1" dirty="0">
                <a:latin typeface="Open Sans"/>
              </a:rPr>
              <a:t>US Leadership at Global Forums</a:t>
            </a:r>
          </a:p>
          <a:p>
            <a:endParaRPr lang="en-US" sz="800" dirty="0">
              <a:latin typeface="Open Sans"/>
            </a:endParaRPr>
          </a:p>
          <a:p>
            <a:pPr marL="228600" indent="-228600">
              <a:buChar char="•"/>
            </a:pPr>
            <a:r>
              <a:rPr lang="en-US" sz="1500" dirty="0">
                <a:latin typeface="Open Sans"/>
              </a:rPr>
              <a:t>​Nutrition for Growth 106 Reps (more than doubled from 51 signers).</a:t>
            </a:r>
          </a:p>
          <a:p>
            <a:pPr marL="228600" indent="-228600">
              <a:buChar char="•"/>
            </a:pPr>
            <a:r>
              <a:rPr lang="en-US" sz="1500" dirty="0">
                <a:latin typeface="Open Sans"/>
              </a:rPr>
              <a:t>Gavi, the Vaccine Alliance - $1.58 billion commitment from the Biden Administration</a:t>
            </a:r>
            <a:br>
              <a:rPr lang="en-US" sz="1500" dirty="0">
                <a:latin typeface="Open Sans"/>
              </a:rPr>
            </a:br>
            <a:r>
              <a:rPr lang="en-US" sz="1500" dirty="0">
                <a:latin typeface="Open Sans"/>
              </a:rPr>
              <a:t>​</a:t>
            </a:r>
          </a:p>
          <a:p>
            <a:r>
              <a:rPr lang="en-US" sz="1500" b="1" dirty="0">
                <a:latin typeface="Open Sans"/>
              </a:rPr>
              <a:t>Bills</a:t>
            </a:r>
          </a:p>
          <a:p>
            <a:pPr lvl="1"/>
            <a:endParaRPr lang="en-US" sz="1500" dirty="0">
              <a:latin typeface="Open Sans"/>
            </a:endParaRPr>
          </a:p>
          <a:p>
            <a:pPr marL="228600" lvl="1" indent="-228600">
              <a:buFont typeface="Arial"/>
              <a:buChar char="•"/>
            </a:pPr>
            <a:r>
              <a:rPr lang="en-US" sz="1500" dirty="0">
                <a:latin typeface="Open Sans"/>
              </a:rPr>
              <a:t>Global Malnutrition Prevention and Treatment Act (H.R. 4693, S. 2956)</a:t>
            </a:r>
          </a:p>
          <a:p>
            <a:pPr marL="228600" lvl="1" indent="-228600">
              <a:buChar char="•"/>
            </a:pPr>
            <a:r>
              <a:rPr lang="en-US" sz="1500" dirty="0">
                <a:latin typeface="Open Sans"/>
              </a:rPr>
              <a:t>End TB Now Act (H.R. 1776, S. 288)​: Passed in Senate with Unanimous Consent on 9/19</a:t>
            </a:r>
          </a:p>
        </p:txBody>
      </p:sp>
    </p:spTree>
    <p:extLst>
      <p:ext uri="{BB962C8B-B14F-4D97-AF65-F5344CB8AC3E}">
        <p14:creationId xmlns:p14="http://schemas.microsoft.com/office/powerpoint/2010/main" val="117904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95352D21-38B4-ACB9-2792-EA7104CBEBDB}"/>
            </a:ext>
          </a:extLst>
        </p:cNvPr>
        <p:cNvGrpSpPr/>
        <p:nvPr/>
      </p:nvGrpSpPr>
      <p:grpSpPr>
        <a:xfrm>
          <a:off x="0" y="0"/>
          <a:ext cx="0" cy="0"/>
          <a:chOff x="0" y="0"/>
          <a:chExt cx="0" cy="0"/>
        </a:xfrm>
      </p:grpSpPr>
      <p:sp>
        <p:nvSpPr>
          <p:cNvPr id="308" name="Google Shape;308;g1d9b0211098_0_58">
            <a:extLst>
              <a:ext uri="{FF2B5EF4-FFF2-40B4-BE49-F238E27FC236}">
                <a16:creationId xmlns:a16="http://schemas.microsoft.com/office/drawing/2014/main" id="{DA702AC4-E327-6C69-2B8F-015757A1FEFA}"/>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9" name="Google Shape;309;g1d9b0211098_0_58">
            <a:extLst>
              <a:ext uri="{FF2B5EF4-FFF2-40B4-BE49-F238E27FC236}">
                <a16:creationId xmlns:a16="http://schemas.microsoft.com/office/drawing/2014/main" id="{7760AB2C-7A78-1029-CD9F-5DCF40B7E380}"/>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10" name="Google Shape;310;g1d9b0211098_0_58">
            <a:extLst>
              <a:ext uri="{FF2B5EF4-FFF2-40B4-BE49-F238E27FC236}">
                <a16:creationId xmlns:a16="http://schemas.microsoft.com/office/drawing/2014/main" id="{F3F13F7A-2119-F235-7128-BFB6EE36A645}"/>
              </a:ext>
            </a:extLst>
          </p:cNvPr>
          <p:cNvSpPr txBox="1"/>
          <p:nvPr/>
        </p:nvSpPr>
        <p:spPr>
          <a:xfrm>
            <a:off x="2591769" y="175512"/>
            <a:ext cx="4296632" cy="815578"/>
          </a:xfrm>
          <a:prstGeom prst="rect">
            <a:avLst/>
          </a:prstGeom>
          <a:noFill/>
          <a:ln>
            <a:noFill/>
          </a:ln>
        </p:spPr>
        <p:txBody>
          <a:bodyPr spcFirstLastPara="1" wrap="square" lIns="91425" tIns="91425" rIns="91425" bIns="91425" anchor="t" anchorCtr="0">
            <a:spAutoFit/>
          </a:bodyPr>
          <a:lstStyle/>
          <a:p>
            <a:pPr algn="ctr">
              <a:spcBef>
                <a:spcPts val="640"/>
              </a:spcBef>
              <a:buSzPts val="2400"/>
            </a:pPr>
            <a:r>
              <a:rPr lang="en-US" sz="3600" b="1" i="0" u="none" strike="noStrike" cap="none" dirty="0">
                <a:solidFill>
                  <a:schemeClr val="dk1"/>
                </a:solidFill>
                <a:latin typeface="Open Sans"/>
                <a:ea typeface="Open Sans"/>
                <a:cs typeface="Open Sans"/>
                <a:sym typeface="Open Sans"/>
              </a:rPr>
              <a:t>Advocacy Impact</a:t>
            </a:r>
            <a:endParaRPr sz="3600" b="0" i="0" u="none" strike="noStrike" cap="none" dirty="0">
              <a:solidFill>
                <a:schemeClr val="dk1"/>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3E672C62-31D5-C399-DA92-7CE28B57B346}"/>
              </a:ext>
            </a:extLst>
          </p:cNvPr>
          <p:cNvSpPr txBox="1"/>
          <p:nvPr/>
        </p:nvSpPr>
        <p:spPr>
          <a:xfrm>
            <a:off x="599092" y="1219857"/>
            <a:ext cx="771919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Open Sans"/>
              </a:rPr>
              <a:t>What advocacy does over time…</a:t>
            </a:r>
          </a:p>
          <a:p>
            <a:endParaRPr lang="en-US" sz="2000" dirty="0">
              <a:latin typeface="Open Sans"/>
            </a:endParaRPr>
          </a:p>
          <a:p>
            <a:pPr marL="285750" indent="-285750">
              <a:spcBef>
                <a:spcPts val="600"/>
              </a:spcBef>
              <a:buChar char="•"/>
            </a:pPr>
            <a:r>
              <a:rPr lang="en-US" sz="2000" dirty="0">
                <a:latin typeface="Open Sans"/>
              </a:rPr>
              <a:t>Educates members of Congress and staff on issues affecting women, children, and families</a:t>
            </a:r>
          </a:p>
          <a:p>
            <a:pPr marL="285750" indent="-285750">
              <a:spcBef>
                <a:spcPts val="600"/>
              </a:spcBef>
              <a:buChar char="•"/>
            </a:pPr>
            <a:r>
              <a:rPr lang="en-US" sz="2000" dirty="0">
                <a:latin typeface="Open Sans"/>
              </a:rPr>
              <a:t>Builds relationships: Relationships = Influence</a:t>
            </a:r>
          </a:p>
          <a:p>
            <a:pPr marL="285750" indent="-285750">
              <a:spcBef>
                <a:spcPts val="600"/>
              </a:spcBef>
              <a:buChar char="•"/>
            </a:pPr>
            <a:r>
              <a:rPr lang="en-US" sz="2000" dirty="0">
                <a:latin typeface="Open Sans"/>
              </a:rPr>
              <a:t>Inspires others to take action</a:t>
            </a:r>
          </a:p>
          <a:p>
            <a:pPr marL="285750" indent="-285750">
              <a:spcBef>
                <a:spcPts val="600"/>
              </a:spcBef>
              <a:buChar char="•"/>
            </a:pPr>
            <a:r>
              <a:rPr lang="en-US" sz="2000" dirty="0">
                <a:latin typeface="Open Sans"/>
              </a:rPr>
              <a:t>Builds your own skills and confidence in being a changemaker</a:t>
            </a:r>
          </a:p>
          <a:p>
            <a:pPr marL="285750" indent="-285750">
              <a:spcBef>
                <a:spcPts val="600"/>
              </a:spcBef>
              <a:buChar char="•"/>
            </a:pPr>
            <a:r>
              <a:rPr lang="en-US" sz="2000" dirty="0">
                <a:latin typeface="Open Sans"/>
              </a:rPr>
              <a:t>Impacts the lives of millions of women</a:t>
            </a:r>
          </a:p>
          <a:p>
            <a:endParaRPr lang="en-US" sz="1500" dirty="0">
              <a:latin typeface="Open Sans"/>
            </a:endParaRPr>
          </a:p>
        </p:txBody>
      </p:sp>
    </p:spTree>
    <p:extLst>
      <p:ext uri="{BB962C8B-B14F-4D97-AF65-F5344CB8AC3E}">
        <p14:creationId xmlns:p14="http://schemas.microsoft.com/office/powerpoint/2010/main" val="128565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4147358"/>
            <a:ext cx="9144000" cy="769401"/>
          </a:xfrm>
          <a:prstGeom prst="rect">
            <a:avLst/>
          </a:prstGeom>
          <a:noFill/>
          <a:ln>
            <a:noFill/>
          </a:ln>
        </p:spPr>
        <p:txBody>
          <a:bodyPr spcFirstLastPara="1" wrap="square" lIns="91425" tIns="45700" rIns="91425" bIns="45700" anchor="t" anchorCtr="0">
            <a:spAutoFit/>
          </a:bodyPr>
          <a:lstStyle/>
          <a:p>
            <a:pPr algn="ctr">
              <a:buSzPts val="3300"/>
            </a:pPr>
            <a:r>
              <a:rPr lang="en-US" sz="2200" b="1" i="0" u="none" strike="noStrike" cap="none" dirty="0">
                <a:solidFill>
                  <a:srgbClr val="000000"/>
                </a:solidFill>
                <a:latin typeface="Open Sans"/>
                <a:ea typeface="Open Sans"/>
                <a:cs typeface="Open Sans"/>
                <a:sym typeface="Arial"/>
              </a:rPr>
              <a:t>Teresa (Terry) </a:t>
            </a:r>
            <a:r>
              <a:rPr lang="en-US" sz="2200" b="1" i="0" u="none" strike="noStrike" cap="none" dirty="0" err="1">
                <a:solidFill>
                  <a:srgbClr val="000000"/>
                </a:solidFill>
                <a:latin typeface="Open Sans"/>
                <a:ea typeface="Open Sans"/>
                <a:cs typeface="Open Sans"/>
                <a:sym typeface="Arial"/>
              </a:rPr>
              <a:t>Schmall</a:t>
            </a:r>
            <a:r>
              <a:rPr lang="en-US" sz="2200" b="1" i="0" u="none" strike="noStrike" cap="none" dirty="0">
                <a:solidFill>
                  <a:srgbClr val="000000"/>
                </a:solidFill>
                <a:latin typeface="Open Sans"/>
                <a:ea typeface="Open Sans"/>
                <a:cs typeface="Open Sans"/>
                <a:sym typeface="Arial"/>
              </a:rPr>
              <a:t>-Van Horne </a:t>
            </a:r>
            <a:br>
              <a:rPr lang="en-US" sz="2200" i="1" dirty="0">
                <a:highlight>
                  <a:srgbClr val="FFFF00"/>
                </a:highlight>
                <a:latin typeface="Open Sans" panose="020B0606030504020204" pitchFamily="34" charset="0"/>
                <a:ea typeface="Open Sans" panose="020B0606030504020204" pitchFamily="34" charset="0"/>
                <a:cs typeface="Open Sans" panose="020B0606030504020204" pitchFamily="34" charset="0"/>
              </a:rPr>
            </a:br>
            <a:r>
              <a:rPr lang="en-US" sz="2200" i="1" dirty="0">
                <a:latin typeface="Open Sans"/>
                <a:ea typeface="Open Sans"/>
                <a:cs typeface="Open Sans"/>
              </a:rPr>
              <a:t>former Lead District Representative, Rep. Mike Levin (CA-45)</a:t>
            </a:r>
            <a:endParaRPr sz="2200" b="0" i="0" u="none" strike="noStrike" cap="none" dirty="0">
              <a:solidFill>
                <a:srgbClr val="000000"/>
              </a:solidFill>
              <a:latin typeface="Open Sans"/>
              <a:ea typeface="Open Sans"/>
              <a:cs typeface="Open Sans"/>
              <a:sym typeface="Arial"/>
            </a:endParaRPr>
          </a:p>
        </p:txBody>
      </p:sp>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A person with glasses smiling&#10;&#10;Description automatically generated">
            <a:extLst>
              <a:ext uri="{FF2B5EF4-FFF2-40B4-BE49-F238E27FC236}">
                <a16:creationId xmlns:a16="http://schemas.microsoft.com/office/drawing/2014/main" id="{8C7B9DDD-2BB7-065F-57EA-061F59FE2E31}"/>
              </a:ext>
            </a:extLst>
          </p:cNvPr>
          <p:cNvPicPr>
            <a:picLocks noChangeAspect="1"/>
          </p:cNvPicPr>
          <p:nvPr/>
        </p:nvPicPr>
        <p:blipFill>
          <a:blip r:embed="rId4"/>
          <a:stretch>
            <a:fillRect/>
          </a:stretch>
        </p:blipFill>
        <p:spPr>
          <a:xfrm>
            <a:off x="3441189" y="1219543"/>
            <a:ext cx="2261621" cy="2825502"/>
          </a:xfrm>
          <a:prstGeom prst="rect">
            <a:avLst/>
          </a:prstGeom>
        </p:spPr>
      </p:pic>
    </p:spTree>
    <p:extLst>
      <p:ext uri="{BB962C8B-B14F-4D97-AF65-F5344CB8AC3E}">
        <p14:creationId xmlns:p14="http://schemas.microsoft.com/office/powerpoint/2010/main" val="428283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4239084"/>
            <a:ext cx="91440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2200" b="1"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Sahaletou</a:t>
            </a:r>
            <a: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200" b="1"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Yelebo</a:t>
            </a:r>
            <a:b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br>
            <a:r>
              <a:rPr lang="en-US" sz="220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Global Advocacy Associate, </a:t>
            </a:r>
            <a:r>
              <a:rPr lang="en-US" sz="2200" i="1" dirty="0">
                <a:latin typeface="Open Sans" panose="020B0606030504020204" pitchFamily="34" charset="0"/>
                <a:ea typeface="Open Sans" panose="020B0606030504020204" pitchFamily="34" charset="0"/>
                <a:cs typeface="Open Sans" panose="020B0606030504020204" pitchFamily="34" charset="0"/>
              </a:rPr>
              <a:t>Integrate Health</a:t>
            </a:r>
            <a:endParaRP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A person with dreadlocks smiling&#10;&#10;Description automatically generated">
            <a:extLst>
              <a:ext uri="{FF2B5EF4-FFF2-40B4-BE49-F238E27FC236}">
                <a16:creationId xmlns:a16="http://schemas.microsoft.com/office/drawing/2014/main" id="{D8A98CB4-ADC7-206D-4D8D-F18F3D958B2F}"/>
              </a:ext>
            </a:extLst>
          </p:cNvPr>
          <p:cNvPicPr>
            <a:picLocks noChangeAspect="1"/>
          </p:cNvPicPr>
          <p:nvPr/>
        </p:nvPicPr>
        <p:blipFill>
          <a:blip r:embed="rId4"/>
          <a:stretch>
            <a:fillRect/>
          </a:stretch>
        </p:blipFill>
        <p:spPr>
          <a:xfrm>
            <a:off x="3333289" y="941009"/>
            <a:ext cx="2477421" cy="3298075"/>
          </a:xfrm>
          <a:prstGeom prst="rect">
            <a:avLst/>
          </a:prstGeom>
        </p:spPr>
      </p:pic>
    </p:spTree>
    <p:extLst>
      <p:ext uri="{BB962C8B-B14F-4D97-AF65-F5344CB8AC3E}">
        <p14:creationId xmlns:p14="http://schemas.microsoft.com/office/powerpoint/2010/main" val="320945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4239084"/>
            <a:ext cx="91440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Leslye Heilig</a:t>
            </a:r>
            <a:b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br>
            <a:r>
              <a:rPr lang="en-US" sz="2200" i="1" dirty="0">
                <a:latin typeface="Open Sans" panose="020B0606030504020204" pitchFamily="34" charset="0"/>
                <a:ea typeface="Open Sans" panose="020B0606030504020204" pitchFamily="34" charset="0"/>
                <a:cs typeface="Open Sans" panose="020B0606030504020204" pitchFamily="34" charset="0"/>
              </a:rPr>
              <a:t>Together Women Rise Advocacy Chapter, co-chair 2018-2023</a:t>
            </a:r>
          </a:p>
          <a:p>
            <a:pPr marL="0" marR="0" lvl="0" indent="0" algn="ctr" rtl="0">
              <a:lnSpc>
                <a:spcPct val="100000"/>
              </a:lnSpc>
              <a:spcBef>
                <a:spcPts val="0"/>
              </a:spcBef>
              <a:spcAft>
                <a:spcPts val="0"/>
              </a:spcAft>
              <a:buClr>
                <a:srgbClr val="000000"/>
              </a:buClr>
              <a:buSzPts val="3300"/>
              <a:buFont typeface="Arial"/>
              <a:buNone/>
            </a:pPr>
            <a:endParaRP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A person smiling at the camera&#10;&#10;Description automatically generated">
            <a:extLst>
              <a:ext uri="{FF2B5EF4-FFF2-40B4-BE49-F238E27FC236}">
                <a16:creationId xmlns:a16="http://schemas.microsoft.com/office/drawing/2014/main" id="{F803D927-06E4-B18E-7239-1A089A7C1340}"/>
              </a:ext>
            </a:extLst>
          </p:cNvPr>
          <p:cNvPicPr>
            <a:picLocks noChangeAspect="1"/>
          </p:cNvPicPr>
          <p:nvPr/>
        </p:nvPicPr>
        <p:blipFill>
          <a:blip r:embed="rId4"/>
          <a:stretch>
            <a:fillRect/>
          </a:stretch>
        </p:blipFill>
        <p:spPr>
          <a:xfrm>
            <a:off x="3503814" y="963188"/>
            <a:ext cx="2136371" cy="3217123"/>
          </a:xfrm>
          <a:prstGeom prst="rect">
            <a:avLst/>
          </a:prstGeom>
        </p:spPr>
      </p:pic>
    </p:spTree>
    <p:extLst>
      <p:ext uri="{BB962C8B-B14F-4D97-AF65-F5344CB8AC3E}">
        <p14:creationId xmlns:p14="http://schemas.microsoft.com/office/powerpoint/2010/main" val="397260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Invite others to join us in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changing the world together!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Sign up here:</a:t>
            </a:r>
            <a:br>
              <a:rPr lang="en-US" sz="2800" b="1" i="0" u="none" strike="noStrike" cap="none" dirty="0">
                <a:solidFill>
                  <a:srgbClr val="022077"/>
                </a:solidFill>
                <a:latin typeface="Open Sans"/>
                <a:ea typeface="Open Sans"/>
                <a:cs typeface="Open Sans"/>
                <a:sym typeface="Open Sans"/>
              </a:rPr>
            </a:br>
            <a:r>
              <a:rPr lang="en-US" sz="2800" b="1" i="0" u="sng" strike="noStrike" cap="none" dirty="0">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dirty="0">
                <a:solidFill>
                  <a:srgbClr val="022077"/>
                </a:solidFill>
                <a:latin typeface="Open Sans"/>
                <a:ea typeface="Open Sans"/>
                <a:cs typeface="Open Sans"/>
                <a:sym typeface="Open Sans"/>
              </a:rPr>
              <a:t> </a:t>
            </a: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87764" y="1805109"/>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r>
              <a:rPr lang="en-US" sz="2800" b="1" dirty="0">
                <a:latin typeface="Open Sans"/>
                <a:ea typeface="Open Sans"/>
                <a:cs typeface="Open Sans"/>
                <a:sym typeface="Open Sans"/>
              </a:rPr>
              <a:t>October Meeting</a:t>
            </a: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Tuesday, October 15 at 8:30 PM ET</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Google Shape;232;p1">
            <a:extLst>
              <a:ext uri="{FF2B5EF4-FFF2-40B4-BE49-F238E27FC236}">
                <a16:creationId xmlns:a16="http://schemas.microsoft.com/office/drawing/2014/main" id="{8FB8CEF1-B869-C845-07C0-3821A2C7BF4E}"/>
              </a:ext>
            </a:extLst>
          </p:cNvPr>
          <p:cNvSpPr txBox="1"/>
          <p:nvPr/>
        </p:nvSpPr>
        <p:spPr>
          <a:xfrm>
            <a:off x="0" y="4320774"/>
            <a:ext cx="9144000"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3300"/>
              <a:buNone/>
              <a:defRPr sz="16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Margaret</a:t>
            </a:r>
            <a:r>
              <a:rPr lang="en-US" b="0" dirty="0"/>
              <a:t> </a:t>
            </a:r>
            <a:r>
              <a:rPr lang="en-US" dirty="0"/>
              <a:t>Moodian &amp; Susan Wright</a:t>
            </a:r>
            <a:br>
              <a:rPr lang="en-US" b="0" dirty="0"/>
            </a:br>
            <a:r>
              <a:rPr lang="en-US" b="0" i="1" dirty="0"/>
              <a:t>Together Women Rise Advocacy Chapter, co-chairs 2024</a:t>
            </a:r>
            <a:endParaRPr b="0" i="1" dirty="0"/>
          </a:p>
        </p:txBody>
      </p:sp>
      <p:pic>
        <p:nvPicPr>
          <p:cNvPr id="5" name="Picture 4" descr="A person in a purple jacket&#10;&#10;Description automatically generated">
            <a:extLst>
              <a:ext uri="{FF2B5EF4-FFF2-40B4-BE49-F238E27FC236}">
                <a16:creationId xmlns:a16="http://schemas.microsoft.com/office/drawing/2014/main" id="{5F23645B-4811-0712-C418-4DBBF5C27C4C}"/>
              </a:ext>
            </a:extLst>
          </p:cNvPr>
          <p:cNvPicPr>
            <a:picLocks noChangeAspect="1"/>
          </p:cNvPicPr>
          <p:nvPr/>
        </p:nvPicPr>
        <p:blipFill>
          <a:blip r:embed="rId4"/>
          <a:stretch>
            <a:fillRect/>
          </a:stretch>
        </p:blipFill>
        <p:spPr>
          <a:xfrm>
            <a:off x="1599006" y="1406363"/>
            <a:ext cx="2398939" cy="2764580"/>
          </a:xfrm>
          <a:prstGeom prst="rect">
            <a:avLst/>
          </a:prstGeom>
        </p:spPr>
      </p:pic>
      <p:pic>
        <p:nvPicPr>
          <p:cNvPr id="7" name="Picture 6" descr="A person with glasses smiling&#10;&#10;Description automatically generated">
            <a:extLst>
              <a:ext uri="{FF2B5EF4-FFF2-40B4-BE49-F238E27FC236}">
                <a16:creationId xmlns:a16="http://schemas.microsoft.com/office/drawing/2014/main" id="{3FF7B9DF-C525-C92F-181C-8EC4E6B2985D}"/>
              </a:ext>
            </a:extLst>
          </p:cNvPr>
          <p:cNvPicPr>
            <a:picLocks noChangeAspect="1"/>
          </p:cNvPicPr>
          <p:nvPr/>
        </p:nvPicPr>
        <p:blipFill>
          <a:blip r:embed="rId5"/>
          <a:stretch>
            <a:fillRect/>
          </a:stretch>
        </p:blipFill>
        <p:spPr>
          <a:xfrm>
            <a:off x="5146055" y="1406363"/>
            <a:ext cx="2059137" cy="2764581"/>
          </a:xfrm>
          <a:prstGeom prst="rect">
            <a:avLst/>
          </a:prstGeom>
        </p:spPr>
      </p:pic>
      <p:sp>
        <p:nvSpPr>
          <p:cNvPr id="8" name="Google Shape;310;g1d9b0211098_0_58">
            <a:extLst>
              <a:ext uri="{FF2B5EF4-FFF2-40B4-BE49-F238E27FC236}">
                <a16:creationId xmlns:a16="http://schemas.microsoft.com/office/drawing/2014/main" id="{8966C006-89B9-D121-C198-41B15DB1273F}"/>
              </a:ext>
            </a:extLst>
          </p:cNvPr>
          <p:cNvSpPr txBox="1"/>
          <p:nvPr/>
        </p:nvSpPr>
        <p:spPr>
          <a:xfrm>
            <a:off x="1316734" y="68704"/>
            <a:ext cx="7922700" cy="75402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rPr>
              <a:t>Advocacy Chapter Chairs</a:t>
            </a:r>
            <a:endParaRPr sz="32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9663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dirty="0">
                <a:latin typeface="Open Sans"/>
                <a:ea typeface="Open Sans"/>
                <a:cs typeface="Open Sans"/>
                <a:sym typeface="Open Sans"/>
              </a:rPr>
              <a:t>Together Women Rise’s Mission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cultivates the collective power of community to achieve global gender equality.</a:t>
            </a:r>
            <a:br>
              <a:rPr lang="en-US" dirty="0">
                <a:latin typeface="Open Sans"/>
                <a:ea typeface="Open Sans"/>
                <a:cs typeface="Open Sans"/>
                <a:sym typeface="Open Sans"/>
              </a:rPr>
            </a:br>
            <a:r>
              <a:rPr lang="en-US" dirty="0">
                <a:latin typeface="Open Sans"/>
                <a:ea typeface="Open Sans"/>
                <a:cs typeface="Open Sans"/>
                <a:sym typeface="Open Sans"/>
              </a:rPr>
              <a:t> </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OUR VISION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envisions a world where every person</a:t>
            </a:r>
            <a:br>
              <a:rPr lang="en-US" b="1" dirty="0">
                <a:latin typeface="Open Sans"/>
                <a:ea typeface="Open Sans"/>
                <a:cs typeface="Open Sans"/>
                <a:sym typeface="Open Sans"/>
              </a:rPr>
            </a:br>
            <a:r>
              <a:rPr lang="en-US" b="1" dirty="0">
                <a:latin typeface="Open Sans"/>
                <a:ea typeface="Open Sans"/>
                <a:cs typeface="Open Sans"/>
                <a:sym typeface="Open Sans"/>
              </a:rPr>
              <a:t>has the same opportunities to thrive</a:t>
            </a:r>
            <a:br>
              <a:rPr lang="en-US" b="1" dirty="0">
                <a:latin typeface="Open Sans"/>
                <a:ea typeface="Open Sans"/>
                <a:cs typeface="Open Sans"/>
                <a:sym typeface="Open Sans"/>
              </a:rPr>
            </a:br>
            <a:r>
              <a:rPr lang="en-US" b="1" dirty="0">
                <a:latin typeface="Open Sans"/>
                <a:ea typeface="Open Sans"/>
                <a:cs typeface="Open Sans"/>
                <a:sym typeface="Open Sans"/>
              </a:rPr>
              <a:t>regardless of their gender or where they live.</a:t>
            </a:r>
            <a:endParaRPr dirty="0">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p:nvPr/>
        </p:nvSpPr>
        <p:spPr>
          <a:xfrm>
            <a:off x="0" y="3848100"/>
            <a:ext cx="91440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Beverley Francis-Gibson</a:t>
            </a:r>
            <a:br>
              <a:rPr lang="en-US" sz="22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br>
            <a:r>
              <a:rPr lang="en-US" sz="22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CEO</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100000"/>
              </a:lnSpc>
              <a:spcBef>
                <a:spcPts val="0"/>
              </a:spcBef>
              <a:spcAft>
                <a:spcPts val="0"/>
              </a:spcAft>
              <a:buClr>
                <a:srgbClr val="000000"/>
              </a:buClr>
              <a:buSzPts val="3300"/>
              <a:buFont typeface="Arial"/>
              <a:buNone/>
            </a:pPr>
            <a:r>
              <a:rPr lang="en-US" sz="22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Together Women Rise</a:t>
            </a:r>
            <a:endParaRP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100000"/>
              </a:lnSpc>
              <a:spcBef>
                <a:spcPts val="0"/>
              </a:spcBef>
              <a:spcAft>
                <a:spcPts val="0"/>
              </a:spcAft>
              <a:buClr>
                <a:srgbClr val="000000"/>
              </a:buClr>
              <a:buSzPts val="3300"/>
              <a:buFont typeface="Arial"/>
              <a:buNone/>
            </a:pPr>
            <a:endParaRP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34" name="Google Shape;234;p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5" name="Google Shape;235;p1"/>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 name="Google Shape;116;g119407a4a4b_0_214">
            <a:extLst>
              <a:ext uri="{FF2B5EF4-FFF2-40B4-BE49-F238E27FC236}">
                <a16:creationId xmlns:a16="http://schemas.microsoft.com/office/drawing/2014/main" id="{41380AC3-0241-9531-9870-36FAACD50250}"/>
              </a:ext>
            </a:extLst>
          </p:cNvPr>
          <p:cNvPicPr preferRelativeResize="0"/>
          <p:nvPr/>
        </p:nvPicPr>
        <p:blipFill>
          <a:blip r:embed="rId4">
            <a:alphaModFix/>
          </a:blip>
          <a:stretch>
            <a:fillRect/>
          </a:stretch>
        </p:blipFill>
        <p:spPr>
          <a:xfrm>
            <a:off x="3546362" y="1525737"/>
            <a:ext cx="2051275" cy="209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962E-9D39-2B7F-92DC-8A47ACEE45A4}"/>
              </a:ext>
            </a:extLst>
          </p:cNvPr>
          <p:cNvSpPr>
            <a:spLocks noGrp="1"/>
          </p:cNvSpPr>
          <p:nvPr>
            <p:ph type="title"/>
          </p:nvPr>
        </p:nvSpPr>
        <p:spPr>
          <a:xfrm>
            <a:off x="965969" y="392866"/>
            <a:ext cx="8520600" cy="572700"/>
          </a:xfrm>
        </p:spPr>
        <p:txBody>
          <a:bodyPr>
            <a:no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Advocacy Amplifies the Success of</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Rise Grantees</a:t>
            </a:r>
          </a:p>
        </p:txBody>
      </p:sp>
      <p:sp>
        <p:nvSpPr>
          <p:cNvPr id="3" name="Text Placeholder 2">
            <a:extLst>
              <a:ext uri="{FF2B5EF4-FFF2-40B4-BE49-F238E27FC236}">
                <a16:creationId xmlns:a16="http://schemas.microsoft.com/office/drawing/2014/main" id="{11518B9E-FEA6-345C-94B9-66B385A39888}"/>
              </a:ext>
            </a:extLst>
          </p:cNvPr>
          <p:cNvSpPr>
            <a:spLocks noGrp="1"/>
          </p:cNvSpPr>
          <p:nvPr>
            <p:ph type="body" idx="1"/>
          </p:nvPr>
        </p:nvSpPr>
        <p:spPr>
          <a:xfrm>
            <a:off x="0" y="1175576"/>
            <a:ext cx="9088820" cy="4067677"/>
          </a:xfrm>
        </p:spPr>
        <p:txBody>
          <a:bodyPr>
            <a:normAutofit fontScale="47500" lnSpcReduction="20000"/>
          </a:bodyPr>
          <a:lstStyle/>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Rise grants improve the ability of girls and women in low-income communities and to take advantage of basic services for health and education </a:t>
            </a:r>
            <a:br>
              <a:rPr lang="en-US" sz="3200" dirty="0">
                <a:latin typeface="Open Sans"/>
                <a:ea typeface="Open Sans"/>
                <a:cs typeface="Open Sans"/>
                <a:sym typeface="Open Sans"/>
              </a:rPr>
            </a:br>
            <a:endParaRPr lang="en-US" sz="3200" dirty="0">
              <a:highlight>
                <a:srgbClr val="FFFF00"/>
              </a:highlight>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The availability and quality of those services depends on national programs</a:t>
            </a:r>
            <a:br>
              <a:rPr lang="en-US" sz="3200" dirty="0">
                <a:latin typeface="Open Sans"/>
                <a:ea typeface="Open Sans"/>
                <a:cs typeface="Open Sans"/>
                <a:sym typeface="Open Sans"/>
              </a:rPr>
            </a:br>
            <a:endParaRPr lang="en-US" sz="3200" dirty="0">
              <a:latin typeface="Open Sans"/>
              <a:ea typeface="Open Sans"/>
              <a:cs typeface="Open Sans"/>
              <a:sym typeface="Open Sans"/>
            </a:endParaRPr>
          </a:p>
          <a:p>
            <a:pPr indent="-361950">
              <a:lnSpc>
                <a:spcPct val="120000"/>
              </a:lnSpc>
              <a:spcBef>
                <a:spcPts val="0"/>
              </a:spcBef>
              <a:buSzPct val="70000"/>
              <a:buFont typeface="Open Sans"/>
              <a:buChar char="●"/>
            </a:pPr>
            <a:r>
              <a:rPr lang="en-US" sz="3200" dirty="0">
                <a:latin typeface="Open Sans"/>
                <a:ea typeface="Open Sans"/>
                <a:cs typeface="Open Sans"/>
                <a:sym typeface="Open Sans"/>
              </a:rPr>
              <a:t>US support for global initiatives provides critical inputs for these national health and education programs </a:t>
            </a:r>
            <a:br>
              <a:rPr lang="en-US" sz="3200" dirty="0">
                <a:latin typeface="Open Sans"/>
                <a:ea typeface="Open Sans"/>
                <a:cs typeface="Open Sans"/>
                <a:sym typeface="Open Sans"/>
              </a:rPr>
            </a:br>
            <a:endParaRPr lang="en-US" sz="3200" dirty="0">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Examples of US programs that allow women and girls in Rise programs to thrive:</a:t>
            </a:r>
          </a:p>
          <a:p>
            <a:pPr lvl="1" indent="-361950">
              <a:lnSpc>
                <a:spcPct val="120000"/>
              </a:lnSpc>
              <a:spcBef>
                <a:spcPts val="0"/>
              </a:spcBef>
              <a:buSzPct val="70000"/>
              <a:buFont typeface="Open Sans"/>
              <a:buChar char="●"/>
            </a:pPr>
            <a:r>
              <a:rPr lang="en-US" sz="2666" dirty="0">
                <a:latin typeface="Open Sans"/>
                <a:ea typeface="Open Sans"/>
                <a:cs typeface="Open Sans"/>
                <a:sym typeface="Open Sans"/>
              </a:rPr>
              <a:t>Reproductive, Maternal and Child Health, including Nutrition</a:t>
            </a:r>
          </a:p>
          <a:p>
            <a:pPr lvl="1" indent="-361950">
              <a:lnSpc>
                <a:spcPct val="120000"/>
              </a:lnSpc>
              <a:spcBef>
                <a:spcPts val="0"/>
              </a:spcBef>
              <a:buSzPct val="70000"/>
              <a:buFont typeface="Open Sans"/>
              <a:buChar char="●"/>
            </a:pPr>
            <a:r>
              <a:rPr lang="en-US" sz="2666" dirty="0">
                <a:latin typeface="Open Sans"/>
                <a:ea typeface="Open Sans"/>
                <a:cs typeface="Open Sans"/>
                <a:sym typeface="Open Sans"/>
              </a:rPr>
              <a:t>International Basic Education</a:t>
            </a:r>
          </a:p>
          <a:p>
            <a:pPr lvl="1" indent="-361950">
              <a:lnSpc>
                <a:spcPct val="120000"/>
              </a:lnSpc>
              <a:spcBef>
                <a:spcPts val="0"/>
              </a:spcBef>
              <a:buSzPct val="70000"/>
              <a:buFont typeface="Open Sans"/>
              <a:buChar char="●"/>
            </a:pPr>
            <a:r>
              <a:rPr lang="en-US" sz="2666" dirty="0">
                <a:latin typeface="Open Sans"/>
                <a:ea typeface="Open Sans"/>
                <a:cs typeface="Open Sans"/>
                <a:sym typeface="Open Sans"/>
              </a:rPr>
              <a:t>Gavi, the Global Vaccine Initiative</a:t>
            </a:r>
          </a:p>
          <a:p>
            <a:pPr lvl="1" indent="-361950">
              <a:lnSpc>
                <a:spcPct val="120000"/>
              </a:lnSpc>
              <a:spcBef>
                <a:spcPts val="0"/>
              </a:spcBef>
              <a:buSzPct val="70000"/>
              <a:buFont typeface="Open Sans"/>
              <a:buChar char="●"/>
            </a:pPr>
            <a:r>
              <a:rPr lang="en-US" sz="2666" dirty="0">
                <a:latin typeface="Open Sans"/>
                <a:ea typeface="Open Sans"/>
                <a:cs typeface="Open Sans"/>
                <a:sym typeface="Open Sans"/>
              </a:rPr>
              <a:t>Support for the Global Fund against Aids, TB and Malaria</a:t>
            </a:r>
            <a:br>
              <a:rPr lang="en-US" sz="2666" dirty="0">
                <a:latin typeface="Open Sans"/>
                <a:ea typeface="Open Sans"/>
                <a:cs typeface="Open Sans"/>
                <a:sym typeface="Open Sans"/>
              </a:rPr>
            </a:br>
            <a:endParaRPr lang="en-US" sz="2666" dirty="0">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The Rise advocacy team, in partnership with RESULTS, urges Representatives and Senators across the US to maintain and increase funding for these key programs</a:t>
            </a:r>
            <a:br>
              <a:rPr lang="en-US" sz="3200" dirty="0">
                <a:latin typeface="Open Sans"/>
                <a:ea typeface="Open Sans"/>
                <a:cs typeface="Open Sans"/>
                <a:sym typeface="Open Sans"/>
              </a:rPr>
            </a:br>
            <a:endParaRPr lang="en-US" sz="3200" dirty="0">
              <a:latin typeface="Open Sans"/>
              <a:ea typeface="Open Sans"/>
              <a:cs typeface="Open Sans"/>
              <a:sym typeface="Open Sans"/>
            </a:endParaRPr>
          </a:p>
          <a:p>
            <a:pPr marL="95250" lvl="0" indent="0" algn="l" rtl="0">
              <a:lnSpc>
                <a:spcPct val="120000"/>
              </a:lnSpc>
              <a:spcBef>
                <a:spcPts val="0"/>
              </a:spcBef>
              <a:spcAft>
                <a:spcPts val="0"/>
              </a:spcAft>
              <a:buSzPct val="70000"/>
              <a:buNone/>
            </a:pPr>
            <a:endParaRPr lang="en-US" sz="3200" dirty="0">
              <a:latin typeface="Open Sans"/>
              <a:ea typeface="Open Sans"/>
              <a:cs typeface="Open Sans"/>
              <a:sym typeface="Open Sans"/>
            </a:endParaRPr>
          </a:p>
          <a:p>
            <a:endParaRPr lang="en-US" dirty="0"/>
          </a:p>
        </p:txBody>
      </p:sp>
      <p:pic>
        <p:nvPicPr>
          <p:cNvPr id="4" name="Google Shape;179;g14fc495f4cb_0_91">
            <a:extLst>
              <a:ext uri="{FF2B5EF4-FFF2-40B4-BE49-F238E27FC236}">
                <a16:creationId xmlns:a16="http://schemas.microsoft.com/office/drawing/2014/main" id="{7B46D7F5-C4CC-B880-43E4-26502E6CA5D8}"/>
              </a:ext>
            </a:extLst>
          </p:cNvPr>
          <p:cNvPicPr preferRelativeResize="0"/>
          <p:nvPr/>
        </p:nvPicPr>
        <p:blipFill rotWithShape="1">
          <a:blip r:embed="rId3">
            <a:alphaModFix/>
          </a:blip>
          <a:srcRect/>
          <a:stretch/>
        </p:blipFill>
        <p:spPr>
          <a:xfrm>
            <a:off x="0" y="337738"/>
            <a:ext cx="2451970" cy="682957"/>
          </a:xfrm>
          <a:prstGeom prst="rect">
            <a:avLst/>
          </a:prstGeom>
          <a:noFill/>
          <a:ln>
            <a:noFill/>
          </a:ln>
        </p:spPr>
      </p:pic>
    </p:spTree>
    <p:extLst>
      <p:ext uri="{BB962C8B-B14F-4D97-AF65-F5344CB8AC3E}">
        <p14:creationId xmlns:p14="http://schemas.microsoft.com/office/powerpoint/2010/main" val="253850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962E-9D39-2B7F-92DC-8A47ACEE45A4}"/>
              </a:ext>
            </a:extLst>
          </p:cNvPr>
          <p:cNvSpPr>
            <a:spLocks noGrp="1"/>
          </p:cNvSpPr>
          <p:nvPr>
            <p:ph type="title"/>
          </p:nvPr>
        </p:nvSpPr>
        <p:spPr>
          <a:xfrm>
            <a:off x="965969" y="392866"/>
            <a:ext cx="8520600" cy="572700"/>
          </a:xfrm>
        </p:spPr>
        <p:txBody>
          <a:bodyPr>
            <a:no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About the Rise Advocacy Chapter</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with RESULTS</a:t>
            </a:r>
          </a:p>
        </p:txBody>
      </p:sp>
      <p:sp>
        <p:nvSpPr>
          <p:cNvPr id="3" name="Text Placeholder 2">
            <a:extLst>
              <a:ext uri="{FF2B5EF4-FFF2-40B4-BE49-F238E27FC236}">
                <a16:creationId xmlns:a16="http://schemas.microsoft.com/office/drawing/2014/main" id="{11518B9E-FEA6-345C-94B9-66B385A39888}"/>
              </a:ext>
            </a:extLst>
          </p:cNvPr>
          <p:cNvSpPr>
            <a:spLocks noGrp="1"/>
          </p:cNvSpPr>
          <p:nvPr>
            <p:ph type="body" idx="1"/>
          </p:nvPr>
        </p:nvSpPr>
        <p:spPr>
          <a:xfrm>
            <a:off x="0" y="1175576"/>
            <a:ext cx="9088820" cy="4067677"/>
          </a:xfrm>
        </p:spPr>
        <p:txBody>
          <a:bodyPr>
            <a:normAutofit fontScale="55000" lnSpcReduction="20000"/>
          </a:bodyPr>
          <a:lstStyle/>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Partnership between Together Women Rise and RESULTS began in 2019</a:t>
            </a:r>
          </a:p>
          <a:p>
            <a:pPr marL="457200" lvl="0" indent="-361950" algn="l" rtl="0">
              <a:lnSpc>
                <a:spcPct val="120000"/>
              </a:lnSpc>
              <a:spcBef>
                <a:spcPts val="0"/>
              </a:spcBef>
              <a:spcAft>
                <a:spcPts val="0"/>
              </a:spcAft>
              <a:buSzPct val="70000"/>
              <a:buFont typeface="Open Sans"/>
              <a:buChar char="●"/>
            </a:pPr>
            <a:endParaRPr lang="en-US" sz="3200" dirty="0">
              <a:highlight>
                <a:srgbClr val="FFFF00"/>
              </a:highlight>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Over 200 volunteer advocates, representing 32 states and D.C., and 133 of 435 Congressional Districts, and 64 Senators.</a:t>
            </a:r>
          </a:p>
          <a:p>
            <a:pPr marL="457200" lvl="0" indent="-361950" algn="l" rtl="0">
              <a:lnSpc>
                <a:spcPct val="120000"/>
              </a:lnSpc>
              <a:spcBef>
                <a:spcPts val="0"/>
              </a:spcBef>
              <a:spcAft>
                <a:spcPts val="0"/>
              </a:spcAft>
              <a:buSzPct val="70000"/>
              <a:buFont typeface="Open Sans"/>
              <a:buChar char="●"/>
            </a:pPr>
            <a:endParaRPr lang="en-US" sz="3200" dirty="0">
              <a:latin typeface="Open Sans"/>
              <a:ea typeface="Open Sans"/>
              <a:cs typeface="Open Sans"/>
              <a:sym typeface="Open Sans"/>
            </a:endParaRPr>
          </a:p>
          <a:p>
            <a:pPr indent="-361950">
              <a:lnSpc>
                <a:spcPct val="120000"/>
              </a:lnSpc>
              <a:spcBef>
                <a:spcPts val="0"/>
              </a:spcBef>
              <a:buSzPct val="70000"/>
              <a:buFont typeface="Open Sans"/>
              <a:buChar char="●"/>
            </a:pPr>
            <a:r>
              <a:rPr lang="en-US" sz="3200" dirty="0">
                <a:latin typeface="Open Sans"/>
                <a:ea typeface="Open Sans"/>
                <a:cs typeface="Open Sans"/>
                <a:sym typeface="Open Sans"/>
              </a:rPr>
              <a:t>Advocacy Chapter meets every </a:t>
            </a:r>
            <a:r>
              <a:rPr lang="en-US" sz="3200" b="1" dirty="0">
                <a:latin typeface="Open Sans"/>
                <a:ea typeface="Open Sans"/>
                <a:cs typeface="Open Sans"/>
                <a:sym typeface="Open Sans"/>
              </a:rPr>
              <a:t>3rd Tuesday at 8:30 PM ET</a:t>
            </a:r>
            <a:endParaRPr lang="en-US" sz="3200" dirty="0">
              <a:latin typeface="Open Sans"/>
              <a:ea typeface="Open Sans"/>
              <a:cs typeface="Open Sans"/>
              <a:sym typeface="Open Sans"/>
            </a:endParaRPr>
          </a:p>
          <a:p>
            <a:pPr indent="-361950">
              <a:lnSpc>
                <a:spcPct val="120000"/>
              </a:lnSpc>
              <a:spcBef>
                <a:spcPts val="0"/>
              </a:spcBef>
              <a:buSzPct val="70000"/>
              <a:buFont typeface="Open Sans"/>
              <a:buChar char="●"/>
            </a:pPr>
            <a:endParaRPr lang="en-US" sz="3200" dirty="0">
              <a:latin typeface="Open Sans"/>
              <a:ea typeface="Open Sans"/>
              <a:cs typeface="Open Sans"/>
              <a:sym typeface="Open Sans"/>
            </a:endParaRPr>
          </a:p>
          <a:p>
            <a:pPr indent="-361950">
              <a:lnSpc>
                <a:spcPct val="120000"/>
              </a:lnSpc>
              <a:spcBef>
                <a:spcPts val="0"/>
              </a:spcBef>
              <a:buSzPct val="70000"/>
              <a:buFont typeface="Open Sans"/>
              <a:buChar char="●"/>
            </a:pPr>
            <a:r>
              <a:rPr lang="en-US" sz="3200" dirty="0">
                <a:latin typeface="Open Sans"/>
                <a:ea typeface="Open Sans"/>
                <a:cs typeface="Open Sans"/>
                <a:sym typeface="Open Sans"/>
              </a:rPr>
              <a:t>Goal: Share congressional updates, learn and practice new advocacy skills, and take an action together in a supportive community.</a:t>
            </a:r>
          </a:p>
          <a:p>
            <a:pPr marL="95250" lvl="0" indent="0" algn="l" rtl="0">
              <a:lnSpc>
                <a:spcPct val="120000"/>
              </a:lnSpc>
              <a:spcBef>
                <a:spcPts val="0"/>
              </a:spcBef>
              <a:spcAft>
                <a:spcPts val="0"/>
              </a:spcAft>
              <a:buSzPct val="70000"/>
              <a:buNone/>
            </a:pPr>
            <a:endParaRPr lang="en-US" sz="3200" dirty="0">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Mentors: Karyne Bury (FL), Anne Child (TN), Joanna DiStefano (WV), Lesley Heilig (MA), Sarah Leone (IN), Jim Hennigan (KY) &amp; Susan Wright (CA)</a:t>
            </a:r>
            <a:br>
              <a:rPr lang="en-US" sz="3200" dirty="0">
                <a:latin typeface="Open Sans"/>
                <a:ea typeface="Open Sans"/>
                <a:cs typeface="Open Sans"/>
                <a:sym typeface="Open Sans"/>
              </a:rPr>
            </a:br>
            <a:endParaRPr lang="en-US" sz="3200" dirty="0">
              <a:latin typeface="Open Sans"/>
              <a:ea typeface="Open Sans"/>
              <a:cs typeface="Open Sans"/>
              <a:sym typeface="Open Sans"/>
            </a:endParaRPr>
          </a:p>
          <a:p>
            <a:pPr marL="457200" lvl="0" indent="-361950" algn="l" rtl="0">
              <a:lnSpc>
                <a:spcPct val="120000"/>
              </a:lnSpc>
              <a:spcBef>
                <a:spcPts val="0"/>
              </a:spcBef>
              <a:spcAft>
                <a:spcPts val="0"/>
              </a:spcAft>
              <a:buSzPct val="70000"/>
              <a:buFont typeface="Open Sans"/>
              <a:buChar char="●"/>
            </a:pPr>
            <a:r>
              <a:rPr lang="en-US" sz="3200" dirty="0">
                <a:latin typeface="Open Sans"/>
                <a:ea typeface="Open Sans"/>
                <a:cs typeface="Open Sans"/>
                <a:sym typeface="Open Sans"/>
              </a:rPr>
              <a:t>Connection with Rise grantees and policies on the issues they address.</a:t>
            </a:r>
          </a:p>
          <a:p>
            <a:pPr marL="95250" lvl="0" indent="0" algn="l" rtl="0">
              <a:lnSpc>
                <a:spcPct val="120000"/>
              </a:lnSpc>
              <a:spcBef>
                <a:spcPts val="0"/>
              </a:spcBef>
              <a:spcAft>
                <a:spcPts val="0"/>
              </a:spcAft>
              <a:buSzPct val="70000"/>
              <a:buNone/>
            </a:pPr>
            <a:endParaRPr lang="en-US" sz="3200" dirty="0">
              <a:latin typeface="Open Sans"/>
              <a:ea typeface="Open Sans"/>
              <a:cs typeface="Open Sans"/>
              <a:sym typeface="Open Sans"/>
            </a:endParaRPr>
          </a:p>
          <a:p>
            <a:endParaRPr lang="en-US" dirty="0"/>
          </a:p>
        </p:txBody>
      </p:sp>
      <p:pic>
        <p:nvPicPr>
          <p:cNvPr id="4" name="Google Shape;179;g14fc495f4cb_0_91">
            <a:extLst>
              <a:ext uri="{FF2B5EF4-FFF2-40B4-BE49-F238E27FC236}">
                <a16:creationId xmlns:a16="http://schemas.microsoft.com/office/drawing/2014/main" id="{7B46D7F5-C4CC-B880-43E4-26502E6CA5D8}"/>
              </a:ext>
            </a:extLst>
          </p:cNvPr>
          <p:cNvPicPr preferRelativeResize="0"/>
          <p:nvPr/>
        </p:nvPicPr>
        <p:blipFill rotWithShape="1">
          <a:blip r:embed="rId3">
            <a:alphaModFix/>
          </a:blip>
          <a:srcRect/>
          <a:stretch/>
        </p:blipFill>
        <p:spPr>
          <a:xfrm>
            <a:off x="0" y="337738"/>
            <a:ext cx="2451970" cy="682957"/>
          </a:xfrm>
          <a:prstGeom prst="rect">
            <a:avLst/>
          </a:prstGeom>
          <a:noFill/>
          <a:ln>
            <a:noFill/>
          </a:ln>
        </p:spPr>
      </p:pic>
    </p:spTree>
    <p:extLst>
      <p:ext uri="{BB962C8B-B14F-4D97-AF65-F5344CB8AC3E}">
        <p14:creationId xmlns:p14="http://schemas.microsoft.com/office/powerpoint/2010/main" val="259039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6BD05DD8-651B-9E12-1323-D7AA2696683D}"/>
            </a:ext>
          </a:extLst>
        </p:cNvPr>
        <p:cNvGrpSpPr/>
        <p:nvPr/>
      </p:nvGrpSpPr>
      <p:grpSpPr>
        <a:xfrm>
          <a:off x="0" y="0"/>
          <a:ext cx="0" cy="0"/>
          <a:chOff x="0" y="0"/>
          <a:chExt cx="0" cy="0"/>
        </a:xfrm>
      </p:grpSpPr>
      <p:sp>
        <p:nvSpPr>
          <p:cNvPr id="306" name="Google Shape;306;g1d9b0211098_0_58">
            <a:extLst>
              <a:ext uri="{FF2B5EF4-FFF2-40B4-BE49-F238E27FC236}">
                <a16:creationId xmlns:a16="http://schemas.microsoft.com/office/drawing/2014/main" id="{4209CEF2-3CA6-5D55-2CBF-B3C480EE3503}"/>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07" name="Google Shape;307;g1d9b0211098_0_58">
            <a:extLst>
              <a:ext uri="{FF2B5EF4-FFF2-40B4-BE49-F238E27FC236}">
                <a16:creationId xmlns:a16="http://schemas.microsoft.com/office/drawing/2014/main" id="{000CA6DA-E948-711F-B387-427592388D72}"/>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308" name="Google Shape;308;g1d9b0211098_0_58">
            <a:extLst>
              <a:ext uri="{FF2B5EF4-FFF2-40B4-BE49-F238E27FC236}">
                <a16:creationId xmlns:a16="http://schemas.microsoft.com/office/drawing/2014/main" id="{494F99FA-A9AD-DE9E-805B-07BEAACC7CF4}"/>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9" name="Google Shape;309;g1d9b0211098_0_58">
            <a:extLst>
              <a:ext uri="{FF2B5EF4-FFF2-40B4-BE49-F238E27FC236}">
                <a16:creationId xmlns:a16="http://schemas.microsoft.com/office/drawing/2014/main" id="{3DDD0EE4-9D2A-941A-F2AF-03287B61FB9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 name="TextBox 1">
            <a:extLst>
              <a:ext uri="{FF2B5EF4-FFF2-40B4-BE49-F238E27FC236}">
                <a16:creationId xmlns:a16="http://schemas.microsoft.com/office/drawing/2014/main" id="{FAB8D069-D474-D16F-5D08-15DD80246AB1}"/>
              </a:ext>
            </a:extLst>
          </p:cNvPr>
          <p:cNvSpPr txBox="1"/>
          <p:nvPr/>
        </p:nvSpPr>
        <p:spPr>
          <a:xfrm>
            <a:off x="403275" y="1545364"/>
            <a:ext cx="8438492" cy="191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3225" indent="-403225">
              <a:lnSpc>
                <a:spcPct val="113999"/>
              </a:lnSpc>
              <a:spcAft>
                <a:spcPts val="600"/>
              </a:spcAft>
              <a:buFont typeface="Arial,Sans-Serif"/>
              <a:buChar char="•"/>
            </a:pPr>
            <a:r>
              <a:rPr lang="en-US" sz="1800" b="1" dirty="0">
                <a:latin typeface="Open Sans"/>
                <a:ea typeface="Open Sans"/>
                <a:cs typeface="Open Sans"/>
              </a:rPr>
              <a:t>101 reported congressional meetings </a:t>
            </a:r>
            <a:r>
              <a:rPr lang="en-US" sz="1800" dirty="0">
                <a:latin typeface="Open Sans"/>
                <a:ea typeface="Open Sans"/>
                <a:cs typeface="Open Sans"/>
              </a:rPr>
              <a:t>included Together Women Rise Advocacy Chapter volunteers since 2019</a:t>
            </a:r>
          </a:p>
          <a:p>
            <a:pPr marL="403225" indent="-403225">
              <a:lnSpc>
                <a:spcPct val="113999"/>
              </a:lnSpc>
              <a:spcAft>
                <a:spcPts val="600"/>
              </a:spcAft>
              <a:buFont typeface="Arial,Sans-Serif"/>
              <a:buChar char="•"/>
            </a:pPr>
            <a:r>
              <a:rPr lang="en-US" sz="1800" b="1" dirty="0">
                <a:latin typeface="Open Sans"/>
                <a:ea typeface="Open Sans"/>
                <a:cs typeface="Open Sans"/>
              </a:rPr>
              <a:t>34 LTEs (Letters to the Editor) </a:t>
            </a:r>
            <a:r>
              <a:rPr lang="en-US" sz="1800" dirty="0">
                <a:latin typeface="Open Sans"/>
                <a:ea typeface="Open Sans"/>
                <a:cs typeface="Open Sans"/>
              </a:rPr>
              <a:t>from 2022 through August 2024</a:t>
            </a:r>
            <a:r>
              <a:rPr lang="en-US" sz="1800" b="1" dirty="0">
                <a:latin typeface="Open Sans"/>
                <a:ea typeface="Open Sans"/>
                <a:cs typeface="Open Sans"/>
              </a:rPr>
              <a:t> </a:t>
            </a:r>
          </a:p>
          <a:p>
            <a:pPr marL="403225" indent="-403225">
              <a:lnSpc>
                <a:spcPct val="113999"/>
              </a:lnSpc>
              <a:spcAft>
                <a:spcPts val="600"/>
              </a:spcAft>
              <a:buFont typeface="Arial,Sans-Serif"/>
              <a:buChar char="•"/>
            </a:pPr>
            <a:r>
              <a:rPr lang="en-US" sz="1800" b="1" dirty="0">
                <a:latin typeface="Open Sans"/>
                <a:ea typeface="Open Sans"/>
                <a:cs typeface="Open Sans"/>
              </a:rPr>
              <a:t>99 actions were taken on the RESULTS Action Center </a:t>
            </a:r>
          </a:p>
          <a:p>
            <a:pPr marL="403225" indent="-403225">
              <a:lnSpc>
                <a:spcPct val="113999"/>
              </a:lnSpc>
              <a:spcAft>
                <a:spcPts val="600"/>
              </a:spcAft>
            </a:pPr>
            <a:endParaRPr lang="en-US" sz="2000" dirty="0">
              <a:latin typeface="Open Sans"/>
              <a:ea typeface="Open Sans"/>
              <a:cs typeface="Open Sans"/>
            </a:endParaRPr>
          </a:p>
        </p:txBody>
      </p:sp>
      <p:sp>
        <p:nvSpPr>
          <p:cNvPr id="3" name="Google Shape;310;g1d9b0211098_0_58">
            <a:extLst>
              <a:ext uri="{FF2B5EF4-FFF2-40B4-BE49-F238E27FC236}">
                <a16:creationId xmlns:a16="http://schemas.microsoft.com/office/drawing/2014/main" id="{4B5FE824-EAE6-F46D-86A7-4F6C1D36990E}"/>
              </a:ext>
            </a:extLst>
          </p:cNvPr>
          <p:cNvSpPr txBox="1"/>
          <p:nvPr/>
        </p:nvSpPr>
        <p:spPr>
          <a:xfrm>
            <a:off x="2702845" y="-9782"/>
            <a:ext cx="5188944" cy="1738907"/>
          </a:xfrm>
          <a:prstGeom prst="rect">
            <a:avLst/>
          </a:prstGeom>
          <a:noFill/>
          <a:ln>
            <a:noFill/>
          </a:ln>
        </p:spPr>
        <p:txBody>
          <a:bodyPr spcFirstLastPara="1" wrap="square" lIns="91425" tIns="91425" rIns="91425" bIns="91425" anchor="t" anchorCtr="0">
            <a:spAutoFit/>
          </a:bodyPr>
          <a:lstStyle/>
          <a:p>
            <a:pPr algn="ctr">
              <a:spcBef>
                <a:spcPts val="640"/>
              </a:spcBef>
              <a:buSzPts val="2400"/>
            </a:pPr>
            <a:r>
              <a:rPr lang="en-US" sz="3600" b="1" i="0" u="none" strike="noStrike" cap="none" dirty="0">
                <a:solidFill>
                  <a:schemeClr val="dk1"/>
                </a:solidFill>
                <a:latin typeface="Open Sans"/>
                <a:ea typeface="Open Sans"/>
                <a:cs typeface="Open Sans"/>
                <a:sym typeface="Open Sans"/>
              </a:rPr>
              <a:t>Advocacy Actions</a:t>
            </a:r>
            <a:br>
              <a:rPr lang="en-US" sz="3600" b="1" i="0" u="none" strike="noStrike" cap="none" dirty="0">
                <a:solidFill>
                  <a:schemeClr val="dk1"/>
                </a:solidFill>
                <a:latin typeface="Open Sans"/>
                <a:ea typeface="Open Sans"/>
                <a:cs typeface="Open Sans"/>
                <a:sym typeface="Open Sans"/>
              </a:rPr>
            </a:br>
            <a:br>
              <a:rPr lang="en-US" sz="2800" b="1" i="0" u="none" strike="noStrike" cap="none" dirty="0">
                <a:solidFill>
                  <a:schemeClr val="dk1"/>
                </a:solidFill>
                <a:latin typeface="Open Sans"/>
                <a:ea typeface="Open Sans"/>
                <a:cs typeface="Open Sans"/>
                <a:sym typeface="Open Sans"/>
              </a:rPr>
            </a:br>
            <a:endParaRPr sz="28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821278143"/>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ECD743A3-387E-4C23-910B-1EA9EDAEE1A9}">
  <ds:schemaRefs>
    <ds:schemaRef ds:uri="http://schemas.microsoft.com/office/infopath/2007/PartnerControls"/>
    <ds:schemaRef ds:uri="http://purl.org/dc/dcmitype/"/>
    <ds:schemaRef ds:uri="f42ee926-7c83-4218-bf2b-8b85ac63f15d"/>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655ca6b8-0f94-4989-841e-604707552b5c"/>
    <ds:schemaRef ds:uri="http://purl.org/dc/elements/1.1/"/>
  </ds:schemaRefs>
</ds:datastoreItem>
</file>

<file path=customXml/itemProps3.xml><?xml version="1.0" encoding="utf-8"?>
<ds:datastoreItem xmlns:ds="http://schemas.openxmlformats.org/officeDocument/2006/customXml" ds:itemID="{72F96745-F19F-4126-9D1B-64B448A0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6215</TotalTime>
  <Words>2744</Words>
  <Application>Microsoft Office PowerPoint</Application>
  <PresentationFormat>On-screen Show (16:9)</PresentationFormat>
  <Paragraphs>191</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Times New Roman</vt:lpstr>
      <vt:lpstr>Wingdings</vt:lpstr>
      <vt:lpstr>Symbol</vt:lpstr>
      <vt:lpstr>Courier New</vt:lpstr>
      <vt:lpstr>Arial</vt:lpstr>
      <vt:lpstr>Arial,Sans-Serif</vt:lpstr>
      <vt:lpstr>Calibri</vt:lpstr>
      <vt:lpstr>Aptos</vt:lpstr>
      <vt:lpstr>Open Sans</vt:lpstr>
      <vt:lpstr>Office Theme</vt:lpstr>
      <vt:lpstr>1_Office Theme</vt:lpstr>
      <vt:lpstr>Custom Design</vt:lpstr>
      <vt:lpstr>2_Office Theme</vt:lpstr>
      <vt:lpstr>Maximize Your Impact  for Change</vt:lpstr>
      <vt:lpstr>Welcome </vt:lpstr>
      <vt:lpstr>PowerPoint Presentation</vt:lpstr>
      <vt:lpstr>Mission &amp; Vision</vt:lpstr>
      <vt:lpstr>PowerPoint Presentation</vt:lpstr>
      <vt:lpstr>Advocacy Amplifies the Success of Rise Grantees</vt:lpstr>
      <vt:lpstr>About the Rise Advocacy Chapter with RESULTS</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Together Women Rise Advocacy Chapter October Meeting  Tuesday, October 15 at 8:30 PM 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21</cp:revision>
  <dcterms:created xsi:type="dcterms:W3CDTF">2021-04-20T20:20:28Z</dcterms:created>
  <dcterms:modified xsi:type="dcterms:W3CDTF">2024-09-24T20:39:43Z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