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2" r:id="rId5"/>
    <p:sldMasterId id="2147483964" r:id="rId6"/>
    <p:sldMasterId id="2147483977" r:id="rId7"/>
    <p:sldMasterId id="2147483982" r:id="rId8"/>
    <p:sldMasterId id="2147483994" r:id="rId9"/>
  </p:sldMasterIdLst>
  <p:notesMasterIdLst>
    <p:notesMasterId r:id="rId28"/>
  </p:notesMasterIdLst>
  <p:sldIdLst>
    <p:sldId id="256" r:id="rId10"/>
    <p:sldId id="278" r:id="rId11"/>
    <p:sldId id="257" r:id="rId12"/>
    <p:sldId id="258" r:id="rId13"/>
    <p:sldId id="4641" r:id="rId14"/>
    <p:sldId id="4649" r:id="rId15"/>
    <p:sldId id="4639" r:id="rId16"/>
    <p:sldId id="4656" r:id="rId17"/>
    <p:sldId id="4653" r:id="rId18"/>
    <p:sldId id="4655" r:id="rId19"/>
    <p:sldId id="4657" r:id="rId20"/>
    <p:sldId id="4634" r:id="rId21"/>
    <p:sldId id="4644" r:id="rId22"/>
    <p:sldId id="4647" r:id="rId23"/>
    <p:sldId id="4627" r:id="rId24"/>
    <p:sldId id="4652" r:id="rId25"/>
    <p:sldId id="4624" r:id="rId26"/>
    <p:sldId id="4640" r:id="rId27"/>
  </p:sldIdLst>
  <p:sldSz cx="9144000" cy="5143500" type="screen16x9"/>
  <p:notesSz cx="6858000" cy="9144000"/>
  <p:embeddedFontLs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h/RppANV+w5T5655ZidcN9QgR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FD0"/>
    <a:srgbClr val="29B5C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CE685-02DC-4F6F-AC84-493343787B66}" v="7" dt="2025-03-11T21:17:54.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3417" autoAdjust="0"/>
  </p:normalViewPr>
  <p:slideViewPr>
    <p:cSldViewPr snapToGrid="0">
      <p:cViewPr varScale="1">
        <p:scale>
          <a:sx n="80" d="100"/>
          <a:sy n="80" d="100"/>
        </p:scale>
        <p:origin x="848"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68" Type="http://customschemas.google.com/relationships/presentationmetadata" Target="metadata"/><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1.fntdata"/><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3.fntdata"/><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font" Target="fonts/font2.fntdata"/><Relationship Id="rId69" Type="http://schemas.openxmlformats.org/officeDocument/2006/relationships/presProps" Target="presProps.xml"/><Relationship Id="rId8" Type="http://schemas.openxmlformats.org/officeDocument/2006/relationships/slideMaster" Target="slideMasters/slideMaster5.xml"/><Relationship Id="rId72" Type="http://schemas.openxmlformats.org/officeDocument/2006/relationships/tableStyles" Target="tableStyle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ytimes.com/video/us/politics/100000009999341/georgia-factory-trump-doge-usaid.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88b835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4388b83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CF40503B-1B85-F807-6D3E-61C5FD628879}"/>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040FF5CE-5E09-C908-9A56-49959BFA27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9ABF1EA4-E059-EB8A-10A0-3117363A7E3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E89297FB-BA8E-E7F9-0BB1-C3F35C2C024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217630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1D2BC198-1F1D-4217-863F-F6A7EEEF3952}"/>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4CD1D618-A232-49AF-028D-75C4817F24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2D52A8AA-CAE1-8F19-3E6E-45B4BD789EB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latin typeface="Arial"/>
                <a:ea typeface="Arial"/>
                <a:cs typeface="Arial"/>
                <a:sym typeface="Arial"/>
              </a:rPr>
              <a:t>Fiscal year 2026 appropriation memos: https://results.org/resources/fy26-global-appropriations-memos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70690161-8EFB-FDFC-BD4C-8B84DF07EAB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77424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C644D6A0-36A9-D147-3E88-ED7C287FEAAC}"/>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1B0352B6-D9F7-5D1B-DAF1-FDEF773467D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3CB0BE0F-B9A6-A1EC-0DD9-6218D4D33FF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EC4E6BFE-6FEC-F370-7C00-3CE31C8A15A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260812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9C02101B-04E4-509F-722A-6B3650C6EBA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7CA7A63-1017-E7B1-E16B-B336591174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553B331D-E55C-07D3-51CD-3197F94D203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D44F56A6-327D-3022-25AC-310F1914FE8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253328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86A5E12F-0D25-0F62-3922-2C959521F212}"/>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D4148107-680C-E5BE-58C8-BCDED9271D0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CAFBF3B6-2743-B07A-6535-5BFCCFB3BF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latin typeface="Arial"/>
                <a:ea typeface="Arial"/>
                <a:cs typeface="Arial"/>
                <a:sym typeface="Arial"/>
              </a:rPr>
              <a:t>https://results.org/blog/emergency-action-to-protect-lifesaving-foreign-aid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5F0FB2EA-2F49-3458-3585-DC43E4FCF6F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263795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20F689EB-D676-BC08-5F5F-1130C5F6F0E8}"/>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DCA6FFB4-C7AD-A962-D463-E5CC83B58C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695F91D8-DC4C-79D9-0668-42F01ED7F5E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094F3C1F-8817-6320-052E-538AA7EF55F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405515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702FE23D-BA08-DC5F-717E-8684035E239D}"/>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D8E1AED8-F0A3-51D4-9D86-FB1EBBE5E7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FC43992E-6039-8D47-1923-869384DD7C0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3CC52206-7F37-D023-E9BE-C58BF8CF495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3660623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A3297467-AAFA-F764-8794-5723FEB1E8C8}"/>
            </a:ext>
          </a:extLst>
        </p:cNvPr>
        <p:cNvGrpSpPr/>
        <p:nvPr/>
      </p:nvGrpSpPr>
      <p:grpSpPr>
        <a:xfrm>
          <a:off x="0" y="0"/>
          <a:ext cx="0" cy="0"/>
          <a:chOff x="0" y="0"/>
          <a:chExt cx="0" cy="0"/>
        </a:xfrm>
      </p:grpSpPr>
      <p:sp>
        <p:nvSpPr>
          <p:cNvPr id="377" name="Google Shape;377;g14fc29c2861_0_0:notes">
            <a:extLst>
              <a:ext uri="{FF2B5EF4-FFF2-40B4-BE49-F238E27FC236}">
                <a16:creationId xmlns:a16="http://schemas.microsoft.com/office/drawing/2014/main" id="{81C80011-9E0B-3AAE-F8EB-384F0F12A86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a:extLst>
              <a:ext uri="{FF2B5EF4-FFF2-40B4-BE49-F238E27FC236}">
                <a16:creationId xmlns:a16="http://schemas.microsoft.com/office/drawing/2014/main" id="{D76BBD10-F671-BF39-C0F4-FBDD9012F1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64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3E45565B-C2CF-4917-B020-8479DAB41461}"/>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235360F-CB51-E536-743E-7CB846E8E3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6AC77D11-7DF7-C878-60E6-2E92033E888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Building resiliency as advocates: https://results.org/wp-content/uploads/Building-Resilience-as-an-Advocate_resources.pdf </a:t>
            </a:r>
            <a:endParaRPr dirty="0"/>
          </a:p>
        </p:txBody>
      </p:sp>
      <p:sp>
        <p:nvSpPr>
          <p:cNvPr id="262" name="Google Shape;262;g14388b835e1_0_23:notes">
            <a:extLst>
              <a:ext uri="{FF2B5EF4-FFF2-40B4-BE49-F238E27FC236}">
                <a16:creationId xmlns:a16="http://schemas.microsoft.com/office/drawing/2014/main" id="{214B5D52-C8A9-FD18-E60E-F669CD03367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54196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317856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c84acdb8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dc84acdb8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dc84acdb8d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E2DBA899-D162-0E99-BD3A-0B43C9063D3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9F25E3BA-8183-DBA7-D8C3-A9BEEE796A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21287E08-6CFA-D799-C462-99385B36DB9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40A1280B-2AF2-C845-89E5-EF9C56314DC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120610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01C63303-0DD2-492A-6966-B480F28A9DCF}"/>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EECE1BE0-8872-02DC-7160-AC0502B518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9FCD4DCC-8DC2-D6D7-627A-5BABED758C5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617EBB93-F686-AB5B-F33D-4780113774E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253042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7A86118E-F80B-8AD4-F9A4-892B2B4FD708}"/>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AF42B10D-2D63-B7A4-2910-0635F1F0085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DD3F6F4C-B3FF-3646-6527-6F704AFB347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800" u="sng" dirty="0">
                <a:solidFill>
                  <a:srgbClr val="0000FF"/>
                </a:solidFill>
                <a:effectLst/>
                <a:latin typeface="Arial" panose="020B0604020202020204" pitchFamily="34" charset="0"/>
                <a:ea typeface="Arial" panose="020B0604020202020204" pitchFamily="34" charset="0"/>
                <a:hlinkClick r:id="rId3"/>
              </a:rPr>
              <a:t>https://www.nytimes.com/video/us/politics/100000009999341/georgia-factory-trump-doge-usaid.html</a:t>
            </a:r>
            <a:r>
              <a:rPr lang="en-US" sz="1800" dirty="0">
                <a:effectLst/>
                <a:latin typeface="Arial" panose="020B0604020202020204" pitchFamily="34" charset="0"/>
                <a:ea typeface="Arial" panose="020B0604020202020204" pitchFamily="34" charset="0"/>
              </a:rPr>
              <a:t>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80E27F37-3B8D-A4EB-E54B-E6EDCF7E224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3209887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A4549FE1-3681-D22F-C2AC-8313BCF87A60}"/>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C1779130-8227-5DDA-727A-FEF275DB55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A4874EF3-B003-DEAD-5584-21B8A228FD4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D3219CD0-C52F-83B9-13F6-C72FE30FE2B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4281454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9E4DDD88-293F-01A8-3359-D96BBE88B9B1}"/>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D0EF3B7E-31F6-D74E-1D73-1813E80E602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01946380-8DD6-9846-6C40-3E8B1D5BB53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3A85358D-187B-7DC1-00DA-F39FF6F39C2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103748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g1dc84acdb8d_0_93"/>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dc84acdb8d_0_9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4267"/>
              <a:buNone/>
              <a:defRPr>
                <a:solidFill>
                  <a:srgbClr val="888888"/>
                </a:solidFill>
              </a:defRPr>
            </a:lvl1pPr>
            <a:lvl2pPr lvl="1" algn="ctr" rtl="0">
              <a:spcBef>
                <a:spcPts val="747"/>
              </a:spcBef>
              <a:spcAft>
                <a:spcPts val="0"/>
              </a:spcAft>
              <a:buClr>
                <a:srgbClr val="888888"/>
              </a:buClr>
              <a:buSzPts val="3733"/>
              <a:buNone/>
              <a:defRPr>
                <a:solidFill>
                  <a:srgbClr val="888888"/>
                </a:solidFill>
              </a:defRPr>
            </a:lvl2pPr>
            <a:lvl3pPr lvl="2" algn="ctr" rtl="0">
              <a:spcBef>
                <a:spcPts val="640"/>
              </a:spcBef>
              <a:spcAft>
                <a:spcPts val="0"/>
              </a:spcAft>
              <a:buClr>
                <a:srgbClr val="888888"/>
              </a:buClr>
              <a:buSzPts val="3200"/>
              <a:buNone/>
              <a:defRPr>
                <a:solidFill>
                  <a:srgbClr val="888888"/>
                </a:solidFill>
              </a:defRPr>
            </a:lvl3pPr>
            <a:lvl4pPr lvl="3" algn="ctr" rtl="0">
              <a:spcBef>
                <a:spcPts val="533"/>
              </a:spcBef>
              <a:spcAft>
                <a:spcPts val="0"/>
              </a:spcAft>
              <a:buClr>
                <a:srgbClr val="888888"/>
              </a:buClr>
              <a:buSzPts val="2667"/>
              <a:buNone/>
              <a:defRPr>
                <a:solidFill>
                  <a:srgbClr val="888888"/>
                </a:solidFill>
              </a:defRPr>
            </a:lvl4pPr>
            <a:lvl5pPr lvl="4" algn="ctr" rtl="0">
              <a:spcBef>
                <a:spcPts val="533"/>
              </a:spcBef>
              <a:spcAft>
                <a:spcPts val="0"/>
              </a:spcAft>
              <a:buClr>
                <a:srgbClr val="888888"/>
              </a:buClr>
              <a:buSzPts val="2667"/>
              <a:buNone/>
              <a:defRPr>
                <a:solidFill>
                  <a:srgbClr val="888888"/>
                </a:solidFill>
              </a:defRPr>
            </a:lvl5pPr>
            <a:lvl6pPr lvl="5" algn="ctr" rtl="0">
              <a:spcBef>
                <a:spcPts val="533"/>
              </a:spcBef>
              <a:spcAft>
                <a:spcPts val="0"/>
              </a:spcAft>
              <a:buClr>
                <a:srgbClr val="888888"/>
              </a:buClr>
              <a:buSzPts val="2667"/>
              <a:buNone/>
              <a:defRPr>
                <a:solidFill>
                  <a:srgbClr val="888888"/>
                </a:solidFill>
              </a:defRPr>
            </a:lvl6pPr>
            <a:lvl7pPr lvl="6" algn="ctr" rtl="0">
              <a:spcBef>
                <a:spcPts val="533"/>
              </a:spcBef>
              <a:spcAft>
                <a:spcPts val="0"/>
              </a:spcAft>
              <a:buClr>
                <a:srgbClr val="888888"/>
              </a:buClr>
              <a:buSzPts val="2667"/>
              <a:buNone/>
              <a:defRPr>
                <a:solidFill>
                  <a:srgbClr val="888888"/>
                </a:solidFill>
              </a:defRPr>
            </a:lvl7pPr>
            <a:lvl8pPr lvl="7" algn="ctr" rtl="0">
              <a:spcBef>
                <a:spcPts val="533"/>
              </a:spcBef>
              <a:spcAft>
                <a:spcPts val="0"/>
              </a:spcAft>
              <a:buClr>
                <a:srgbClr val="888888"/>
              </a:buClr>
              <a:buSzPts val="2667"/>
              <a:buNone/>
              <a:defRPr>
                <a:solidFill>
                  <a:srgbClr val="888888"/>
                </a:solidFill>
              </a:defRPr>
            </a:lvl8pPr>
            <a:lvl9pPr lvl="8" algn="ctr" rtl="0">
              <a:spcBef>
                <a:spcPts val="533"/>
              </a:spcBef>
              <a:spcAft>
                <a:spcPts val="0"/>
              </a:spcAft>
              <a:buClr>
                <a:srgbClr val="888888"/>
              </a:buClr>
              <a:buSzPts val="2667"/>
              <a:buNone/>
              <a:defRPr>
                <a:solidFill>
                  <a:srgbClr val="888888"/>
                </a:solidFill>
              </a:defRPr>
            </a:lvl9pPr>
          </a:lstStyle>
          <a:p>
            <a:endParaRPr/>
          </a:p>
        </p:txBody>
      </p:sp>
      <p:sp>
        <p:nvSpPr>
          <p:cNvPr id="187" name="Google Shape;187;g1dc84acdb8d_0_9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c84acdb8d_0_93"/>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1dc84acdb8d_0_10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dc84acdb8d_0_10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g1dc84acdb8d_0_10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1" name="Google Shape;201;g1dc84acdb8d_0_10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c84acdb8d_0_10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g1dc84acdb8d_0_112"/>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c84acdb8d_0_11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g1dc84acdb8d_0_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g1dc84acdb8d_0_11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g1dc84acdb8d_0_11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9" name="Google Shape;209;g1dc84acdb8d_0_1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dc84acdb8d_0_11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g1dc84acdb8d_0_12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1dc84acdb8d_0_1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c84acdb8d_0_12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dc84acdb8d_0_1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dc84acdb8d_0_12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dc84acdb8d_0_128"/>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dc84acdb8d_0_128"/>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o"/>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o"/>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22" name="Google Shape;222;g1dc84acdb8d_0_12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3" name="Google Shape;223;g1dc84acdb8d_0_12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dc84acdb8d_0_128"/>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g1dc84acdb8d_0_1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dc84acdb8d_0_134"/>
          <p:cNvSpPr>
            <a:spLocks noGrp="1"/>
          </p:cNvSpPr>
          <p:nvPr>
            <p:ph type="pic" idx="2"/>
          </p:nvPr>
        </p:nvSpPr>
        <p:spPr>
          <a:xfrm>
            <a:off x="1792288" y="459581"/>
            <a:ext cx="5486400" cy="3086100"/>
          </a:xfrm>
          <a:prstGeom prst="rect">
            <a:avLst/>
          </a:prstGeom>
          <a:noFill/>
          <a:ln>
            <a:noFill/>
          </a:ln>
        </p:spPr>
      </p:sp>
      <p:sp>
        <p:nvSpPr>
          <p:cNvPr id="228" name="Google Shape;228;g1dc84acdb8d_0_13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9" name="Google Shape;229;g1dc84acdb8d_0_1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dc84acdb8d_0_13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g1dc84acdb8d_0_14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dc84acdb8d_0_140"/>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g1dc84acdb8d_0_1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1dc84acdb8d_0_14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g1dc84acdb8d_0_145"/>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dc84acdb8d_0_145"/>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g1dc84acdb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dc84acdb8d_0_14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g1dc84acdb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391519278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3/11/2025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95930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0827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3/11/2025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82883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3/11/2025</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71087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3/11/2025</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286587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3/11/2025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1416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3/11/2025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60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3/11/2025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94615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08448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3/11/2025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58611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185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835014" y="3878332"/>
            <a:ext cx="2567214" cy="369332"/>
          </a:xfrm>
          <a:prstGeom prst="rect">
            <a:avLst/>
          </a:prstGeom>
          <a:noFill/>
        </p:spPr>
        <p:txBody>
          <a:bodyPr wrap="square" rtlCol="0">
            <a:spAutoFit/>
          </a:bodyPr>
          <a:lstStyle/>
          <a:p>
            <a:r>
              <a:rPr lang="en-US" sz="1800" baseline="0">
                <a:solidFill>
                  <a:schemeClr val="bg1"/>
                </a:solidFill>
              </a:rPr>
              <a:t>/</a:t>
            </a:r>
            <a:r>
              <a:rPr lang="en-US" sz="1800" b="1" baseline="0">
                <a:solidFill>
                  <a:schemeClr val="bg1"/>
                </a:solidFill>
              </a:rPr>
              <a:t>RESULTSEdFund</a:t>
            </a:r>
          </a:p>
        </p:txBody>
      </p:sp>
      <p:pic>
        <p:nvPicPr>
          <p:cNvPr id="6" name="Picture 5" descr="instagram-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1" y="4389441"/>
            <a:ext cx="346528" cy="346528"/>
          </a:xfrm>
          <a:prstGeom prst="rect">
            <a:avLst/>
          </a:prstGeom>
        </p:spPr>
      </p:pic>
      <p:pic>
        <p:nvPicPr>
          <p:cNvPr id="7" name="Picture 6" descr="facebook_cir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1" y="3896474"/>
            <a:ext cx="346528" cy="346528"/>
          </a:xfrm>
          <a:prstGeom prst="rect">
            <a:avLst/>
          </a:prstGeom>
        </p:spPr>
      </p:pic>
      <p:pic>
        <p:nvPicPr>
          <p:cNvPr id="8" name="Picture 7" descr="twitter_cir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p:nvSpPr>
        <p:spPr>
          <a:xfrm>
            <a:off x="835010" y="3391195"/>
            <a:ext cx="2406428" cy="369332"/>
          </a:xfrm>
          <a:prstGeom prst="rect">
            <a:avLst/>
          </a:prstGeom>
        </p:spPr>
        <p:txBody>
          <a:bodyPr wrap="none">
            <a:spAutoFit/>
          </a:bodyPr>
          <a:lstStyle/>
          <a:p>
            <a:pPr algn="l"/>
            <a:r>
              <a:rPr lang="en-US" sz="1800" baseline="0">
                <a:solidFill>
                  <a:schemeClr val="bg1"/>
                </a:solidFill>
              </a:rPr>
              <a:t>@</a:t>
            </a:r>
            <a:r>
              <a:rPr lang="en-US" sz="1800" b="1" baseline="0">
                <a:solidFill>
                  <a:schemeClr val="bg1"/>
                </a:solidFill>
              </a:rPr>
              <a:t>RESULTS_Tweets</a:t>
            </a:r>
          </a:p>
        </p:txBody>
      </p:sp>
      <p:sp>
        <p:nvSpPr>
          <p:cNvPr id="10" name="Rectangle 9"/>
          <p:cNvSpPr/>
          <p:nvPr/>
        </p:nvSpPr>
        <p:spPr>
          <a:xfrm>
            <a:off x="829129" y="4379072"/>
            <a:ext cx="2021707" cy="369332"/>
          </a:xfrm>
          <a:prstGeom prst="rect">
            <a:avLst/>
          </a:prstGeom>
        </p:spPr>
        <p:txBody>
          <a:bodyPr wrap="none">
            <a:spAutoFit/>
          </a:bodyPr>
          <a:lstStyle/>
          <a:p>
            <a:r>
              <a:rPr lang="en-US" sz="1800" baseline="0">
                <a:solidFill>
                  <a:schemeClr val="bg1"/>
                </a:solidFill>
              </a:rPr>
              <a:t>@</a:t>
            </a:r>
            <a:r>
              <a:rPr lang="en-US" sz="1800" b="1" baseline="0">
                <a:solidFill>
                  <a:schemeClr val="bg1"/>
                </a:solidFill>
              </a:rPr>
              <a:t>voices4results</a:t>
            </a:r>
            <a:endParaRPr lang="en-US" sz="1800" b="1">
              <a:solidFill>
                <a:schemeClr val="bg1"/>
              </a:solidFill>
            </a:endParaRPr>
          </a:p>
        </p:txBody>
      </p:sp>
      <p:sp>
        <p:nvSpPr>
          <p:cNvPr id="11" name="TextBox 10"/>
          <p:cNvSpPr txBox="1"/>
          <p:nvPr/>
        </p:nvSpPr>
        <p:spPr>
          <a:xfrm>
            <a:off x="5270500" y="4178565"/>
            <a:ext cx="3419930" cy="584775"/>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872398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F1E2-8E9B-4C9D-8666-63C493A1137D}"/>
              </a:ext>
            </a:extLst>
          </p:cNvPr>
          <p:cNvSpPr>
            <a:spLocks noGrp="1"/>
          </p:cNvSpPr>
          <p:nvPr>
            <p:ph type="title"/>
          </p:nvPr>
        </p:nvSpPr>
        <p:spPr>
          <a:xfrm>
            <a:off x="457200" y="3599297"/>
            <a:ext cx="8229600" cy="857250"/>
          </a:xfrm>
        </p:spPr>
        <p:txBody>
          <a:bodyPr/>
          <a:lstStyle/>
          <a:p>
            <a:r>
              <a:rPr lang="en-US"/>
              <a:t>Click to edit Master title style</a:t>
            </a:r>
          </a:p>
        </p:txBody>
      </p:sp>
      <p:sp>
        <p:nvSpPr>
          <p:cNvPr id="3" name="Date Placeholder 2">
            <a:extLst>
              <a:ext uri="{FF2B5EF4-FFF2-40B4-BE49-F238E27FC236}">
                <a16:creationId xmlns:a16="http://schemas.microsoft.com/office/drawing/2014/main" id="{7E3F91E7-56CB-44D4-A0AD-861824C97C25}"/>
              </a:ext>
            </a:extLst>
          </p:cNvPr>
          <p:cNvSpPr>
            <a:spLocks noGrp="1"/>
          </p:cNvSpPr>
          <p:nvPr>
            <p:ph type="dt" sz="half" idx="10"/>
          </p:nvPr>
        </p:nvSpPr>
        <p:spPr/>
        <p:txBody>
          <a:bodyPr/>
          <a:lstStyle/>
          <a:p>
            <a:fld id="{2008A808-75AA-4826-8E30-8714D9A7BC4A}" type="datetimeFigureOut">
              <a:rPr lang="en-US" smtClean="0"/>
              <a:t>3/11/2025</a:t>
            </a:fld>
            <a:endParaRPr lang="en-US"/>
          </a:p>
        </p:txBody>
      </p:sp>
      <p:sp>
        <p:nvSpPr>
          <p:cNvPr id="4" name="Footer Placeholder 3">
            <a:extLst>
              <a:ext uri="{FF2B5EF4-FFF2-40B4-BE49-F238E27FC236}">
                <a16:creationId xmlns:a16="http://schemas.microsoft.com/office/drawing/2014/main" id="{05A2242C-FF49-4B14-8BF7-CD64ABB47B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3F38F-F1AA-4DF1-AEC6-322C25339993}"/>
              </a:ext>
            </a:extLst>
          </p:cNvPr>
          <p:cNvSpPr>
            <a:spLocks noGrp="1"/>
          </p:cNvSpPr>
          <p:nvPr>
            <p:ph type="sldNum" sz="quarter" idx="12"/>
          </p:nvPr>
        </p:nvSpPr>
        <p:spPr/>
        <p:txBody>
          <a:bodyPr/>
          <a:lstStyle/>
          <a:p>
            <a:fld id="{92F8934A-EF5E-46D5-A016-C0B1BD0CA723}" type="slidenum">
              <a:rPr lang="en-US" smtClean="0"/>
              <a:t>‹#›</a:t>
            </a:fld>
            <a:endParaRPr lang="en-US"/>
          </a:p>
        </p:txBody>
      </p:sp>
    </p:spTree>
    <p:extLst>
      <p:ext uri="{BB962C8B-B14F-4D97-AF65-F5344CB8AC3E}">
        <p14:creationId xmlns:p14="http://schemas.microsoft.com/office/powerpoint/2010/main" val="1080477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3/11/2025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48372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5306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3/11/2025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8171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3/11/2025</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60732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3/11/2025</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398376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3/11/2025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41402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590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3/11/2025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6172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3/11/2025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57566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25420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3/11/2025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72320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402992982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3/11/2025</a:t>
            </a:fld>
            <a:endParaRPr lang="en-US"/>
          </a:p>
        </p:txBody>
      </p:sp>
    </p:spTree>
    <p:extLst>
      <p:ext uri="{BB962C8B-B14F-4D97-AF65-F5344CB8AC3E}">
        <p14:creationId xmlns:p14="http://schemas.microsoft.com/office/powerpoint/2010/main" val="3079210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3/11/2025</a:t>
            </a:fld>
            <a:endParaRPr lang="en-US"/>
          </a:p>
        </p:txBody>
      </p:sp>
    </p:spTree>
    <p:extLst>
      <p:ext uri="{BB962C8B-B14F-4D97-AF65-F5344CB8AC3E}">
        <p14:creationId xmlns:p14="http://schemas.microsoft.com/office/powerpoint/2010/main" val="10797699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3/11/2025</a:t>
            </a:fld>
            <a:endParaRPr lang="en-US"/>
          </a:p>
        </p:txBody>
      </p:sp>
    </p:spTree>
    <p:extLst>
      <p:ext uri="{BB962C8B-B14F-4D97-AF65-F5344CB8AC3E}">
        <p14:creationId xmlns:p14="http://schemas.microsoft.com/office/powerpoint/2010/main" val="2703149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3/11/2025</a:t>
            </a:fld>
            <a:endParaRPr lang="en-US"/>
          </a:p>
        </p:txBody>
      </p:sp>
    </p:spTree>
    <p:extLst>
      <p:ext uri="{BB962C8B-B14F-4D97-AF65-F5344CB8AC3E}">
        <p14:creationId xmlns:p14="http://schemas.microsoft.com/office/powerpoint/2010/main" val="3970081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3/11/2025</a:t>
            </a:fld>
            <a:endParaRPr lang="en-US"/>
          </a:p>
        </p:txBody>
      </p:sp>
    </p:spTree>
    <p:extLst>
      <p:ext uri="{BB962C8B-B14F-4D97-AF65-F5344CB8AC3E}">
        <p14:creationId xmlns:p14="http://schemas.microsoft.com/office/powerpoint/2010/main" val="2224205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3/11/2025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68499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262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3/11/2025</a:t>
            </a:fld>
            <a:endParaRPr lang="en-US"/>
          </a:p>
        </p:txBody>
      </p:sp>
    </p:spTree>
    <p:extLst>
      <p:ext uri="{BB962C8B-B14F-4D97-AF65-F5344CB8AC3E}">
        <p14:creationId xmlns:p14="http://schemas.microsoft.com/office/powerpoint/2010/main" val="20391708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3/11/2025</a:t>
            </a:fld>
            <a:endParaRPr lang="en-US"/>
          </a:p>
        </p:txBody>
      </p:sp>
    </p:spTree>
    <p:extLst>
      <p:ext uri="{BB962C8B-B14F-4D97-AF65-F5344CB8AC3E}">
        <p14:creationId xmlns:p14="http://schemas.microsoft.com/office/powerpoint/2010/main" val="913813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3/11/2025</a:t>
            </a:fld>
            <a:endParaRPr lang="en-US"/>
          </a:p>
        </p:txBody>
      </p:sp>
    </p:spTree>
    <p:extLst>
      <p:ext uri="{BB962C8B-B14F-4D97-AF65-F5344CB8AC3E}">
        <p14:creationId xmlns:p14="http://schemas.microsoft.com/office/powerpoint/2010/main" val="220306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3/11/2025</a:t>
            </a:fld>
            <a:endParaRPr lang="en-US"/>
          </a:p>
        </p:txBody>
      </p:sp>
    </p:spTree>
    <p:extLst>
      <p:ext uri="{BB962C8B-B14F-4D97-AF65-F5344CB8AC3E}">
        <p14:creationId xmlns:p14="http://schemas.microsoft.com/office/powerpoint/2010/main" val="210923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4">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8" r:id="rId7"/>
    <p:sldLayoutId id="2147483660" r:id="rId8"/>
    <p:sldLayoutId id="2147483661" r:id="rId9"/>
    <p:sldLayoutId id="2147483662" r:id="rId10"/>
    <p:sldLayoutId id="2147483663" r:id="rId11"/>
    <p:sldLayoutId id="21474836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g1dc84acdb8d_0_86" descr="RESULTS_logo_EN_CMYK_BIG (flat)2_RESULTS_logo_EN_CMYK_BIG.png"/>
          <p:cNvPicPr preferRelativeResize="0"/>
          <p:nvPr/>
        </p:nvPicPr>
        <p:blipFill rotWithShape="1">
          <a:blip r:embed="rId12">
            <a:alphaModFix/>
          </a:blip>
          <a:srcRect/>
          <a:stretch/>
        </p:blipFill>
        <p:spPr>
          <a:xfrm>
            <a:off x="7858691" y="143448"/>
            <a:ext cx="1223628" cy="982313"/>
          </a:xfrm>
          <a:prstGeom prst="rect">
            <a:avLst/>
          </a:prstGeom>
          <a:noFill/>
          <a:ln>
            <a:noFill/>
          </a:ln>
        </p:spPr>
      </p:pic>
      <p:sp>
        <p:nvSpPr>
          <p:cNvPr id="179" name="Google Shape;179;g1dc84acdb8d_0_8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g1dc84acdb8d_0_8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1" name="Google Shape;181;g1dc84acdb8d_0_8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1dc84acdb8d_0_8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350" b="0" i="0" u="none" strike="noStrike" cap="none">
                <a:solidFill>
                  <a:schemeClr val="dk1"/>
                </a:solidFill>
                <a:latin typeface="Open Sans"/>
                <a:ea typeface="Open Sans"/>
                <a:cs typeface="Open Sans"/>
                <a:sym typeface="Open Sans"/>
              </a:defRPr>
            </a:lvl1pPr>
            <a:lvl2pPr marL="0" marR="0" lvl="1" indent="0" algn="ctr" rtl="0">
              <a:spcBef>
                <a:spcPts val="0"/>
              </a:spcBef>
              <a:buNone/>
              <a:defRPr sz="1350" b="0" i="0" u="none" strike="noStrike" cap="none">
                <a:solidFill>
                  <a:schemeClr val="dk1"/>
                </a:solidFill>
                <a:latin typeface="Open Sans"/>
                <a:ea typeface="Open Sans"/>
                <a:cs typeface="Open Sans"/>
                <a:sym typeface="Open Sans"/>
              </a:defRPr>
            </a:lvl2pPr>
            <a:lvl3pPr marL="0" marR="0" lvl="2" indent="0" algn="ctr" rtl="0">
              <a:spcBef>
                <a:spcPts val="0"/>
              </a:spcBef>
              <a:buNone/>
              <a:defRPr sz="1350" b="0" i="0" u="none" strike="noStrike" cap="none">
                <a:solidFill>
                  <a:schemeClr val="dk1"/>
                </a:solidFill>
                <a:latin typeface="Open Sans"/>
                <a:ea typeface="Open Sans"/>
                <a:cs typeface="Open Sans"/>
                <a:sym typeface="Open Sans"/>
              </a:defRPr>
            </a:lvl3pPr>
            <a:lvl4pPr marL="0" marR="0" lvl="3" indent="0" algn="ctr" rtl="0">
              <a:spcBef>
                <a:spcPts val="0"/>
              </a:spcBef>
              <a:buNone/>
              <a:defRPr sz="1350" b="0" i="0" u="none" strike="noStrike" cap="none">
                <a:solidFill>
                  <a:schemeClr val="dk1"/>
                </a:solidFill>
                <a:latin typeface="Open Sans"/>
                <a:ea typeface="Open Sans"/>
                <a:cs typeface="Open Sans"/>
                <a:sym typeface="Open Sans"/>
              </a:defRPr>
            </a:lvl4pPr>
            <a:lvl5pPr marL="0" marR="0" lvl="4" indent="0" algn="ctr" rtl="0">
              <a:spcBef>
                <a:spcPts val="0"/>
              </a:spcBef>
              <a:buNone/>
              <a:defRPr sz="1350" b="0" i="0" u="none" strike="noStrike" cap="none">
                <a:solidFill>
                  <a:schemeClr val="dk1"/>
                </a:solidFill>
                <a:latin typeface="Open Sans"/>
                <a:ea typeface="Open Sans"/>
                <a:cs typeface="Open Sans"/>
                <a:sym typeface="Open Sans"/>
              </a:defRPr>
            </a:lvl5pPr>
            <a:lvl6pPr marL="0" marR="0" lvl="5" indent="0" algn="ctr" rtl="0">
              <a:spcBef>
                <a:spcPts val="0"/>
              </a:spcBef>
              <a:buNone/>
              <a:defRPr sz="1350" b="0" i="0" u="none" strike="noStrike" cap="none">
                <a:solidFill>
                  <a:schemeClr val="dk1"/>
                </a:solidFill>
                <a:latin typeface="Open Sans"/>
                <a:ea typeface="Open Sans"/>
                <a:cs typeface="Open Sans"/>
                <a:sym typeface="Open Sans"/>
              </a:defRPr>
            </a:lvl6pPr>
            <a:lvl7pPr marL="0" marR="0" lvl="6" indent="0" algn="ctr" rtl="0">
              <a:spcBef>
                <a:spcPts val="0"/>
              </a:spcBef>
              <a:buNone/>
              <a:defRPr sz="1350" b="0" i="0" u="none" strike="noStrike" cap="none">
                <a:solidFill>
                  <a:schemeClr val="dk1"/>
                </a:solidFill>
                <a:latin typeface="Open Sans"/>
                <a:ea typeface="Open Sans"/>
                <a:cs typeface="Open Sans"/>
                <a:sym typeface="Open Sans"/>
              </a:defRPr>
            </a:lvl7pPr>
            <a:lvl8pPr marL="0" marR="0" lvl="7" indent="0" algn="ctr" rtl="0">
              <a:spcBef>
                <a:spcPts val="0"/>
              </a:spcBef>
              <a:buNone/>
              <a:defRPr sz="1350" b="0" i="0" u="none" strike="noStrike" cap="none">
                <a:solidFill>
                  <a:schemeClr val="dk1"/>
                </a:solidFill>
                <a:latin typeface="Open Sans"/>
                <a:ea typeface="Open Sans"/>
                <a:cs typeface="Open Sans"/>
                <a:sym typeface="Open Sans"/>
              </a:defRPr>
            </a:lvl8pPr>
            <a:lvl9pPr marL="0" marR="0" lvl="8" indent="0" algn="ctr" rtl="0">
              <a:spcBef>
                <a:spcPts val="0"/>
              </a:spcBef>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83" name="Google Shape;183;g1dc84acdb8d_0_86" descr="RESULTS_logo_EN_CMYK_BIG (flat)2_RESULTS_logo_EN_CMYK_BIG.png"/>
          <p:cNvPicPr preferRelativeResize="0"/>
          <p:nvPr/>
        </p:nvPicPr>
        <p:blipFill rotWithShape="1">
          <a:blip r:embed="rId13">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3/11/2025</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
        <p:nvSpPr>
          <p:cNvPr id="5" name="Slide Number Placeholder 5">
            <a:extLst>
              <a:ext uri="{FF2B5EF4-FFF2-40B4-BE49-F238E27FC236}">
                <a16:creationId xmlns:a16="http://schemas.microsoft.com/office/drawing/2014/main" id="{DD9A90A2-C34F-7151-E756-14F237C2D6E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098266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429" y="743859"/>
            <a:ext cx="2939143" cy="2342602"/>
          </a:xfrm>
          <a:prstGeom prst="rect">
            <a:avLst/>
          </a:prstGeom>
        </p:spPr>
      </p:pic>
    </p:spTree>
    <p:extLst>
      <p:ext uri="{BB962C8B-B14F-4D97-AF65-F5344CB8AC3E}">
        <p14:creationId xmlns:p14="http://schemas.microsoft.com/office/powerpoint/2010/main" val="251465738"/>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1" r:id="rId3"/>
  </p:sldLayoutIdLst>
  <p:txStyles>
    <p:titleStyle>
      <a:lvl1pPr algn="ctr" defTabSz="457189" rtl="0" eaLnBrk="1" latinLnBrk="0" hangingPunct="1">
        <a:spcBef>
          <a:spcPct val="0"/>
        </a:spcBef>
        <a:buNone/>
        <a:defRPr sz="3750" b="1" kern="1200">
          <a:solidFill>
            <a:schemeClr val="bg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3/11/2025</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58400065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3/11/2025</a:t>
            </a:fld>
            <a:endParaRPr lang="en-US"/>
          </a:p>
        </p:txBody>
      </p:sp>
    </p:spTree>
    <p:extLst>
      <p:ext uri="{BB962C8B-B14F-4D97-AF65-F5344CB8AC3E}">
        <p14:creationId xmlns:p14="http://schemas.microsoft.com/office/powerpoint/2010/main" val="12544882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results.org/resources/fy26-global-appropriations-memos"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hyperlink" Target="https://tinyurl.com/2025GAPWebinar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results.org/wp-content/uploads/Building-Resilience-as-an-Advocate_resource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wp-content/uploads/Spring-2024-AO-Workshop-Descriptions.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usaidstopwork.com/documents"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4388b835e1_0_0"/>
          <p:cNvSpPr txBox="1"/>
          <p:nvPr/>
        </p:nvSpPr>
        <p:spPr>
          <a:xfrm>
            <a:off x="-75" y="3445750"/>
            <a:ext cx="9144000" cy="1277232"/>
          </a:xfrm>
          <a:prstGeom prst="rect">
            <a:avLst/>
          </a:prstGeom>
          <a:noFill/>
          <a:ln>
            <a:noFill/>
          </a:ln>
        </p:spPr>
        <p:txBody>
          <a:bodyPr spcFirstLastPara="1" wrap="square" lIns="91425" tIns="45700" rIns="91425" bIns="45700" anchor="t" anchorCtr="0">
            <a:spAutoFit/>
          </a:bodyPr>
          <a:lstStyle/>
          <a:p>
            <a:pPr algn="ctr">
              <a:buSzPts val="2400"/>
            </a:pPr>
            <a:r>
              <a:rPr lang="en-US" sz="2900" b="1" dirty="0">
                <a:solidFill>
                  <a:schemeClr val="dk1"/>
                </a:solidFill>
                <a:latin typeface="Open Sans"/>
                <a:ea typeface="Open Sans"/>
                <a:cs typeface="Open Sans"/>
                <a:sym typeface="Open Sans"/>
              </a:rPr>
              <a:t>Monthly Webinar</a:t>
            </a:r>
            <a:br>
              <a:rPr lang="en-US" sz="2900" b="1" i="0" u="none" strike="noStrike" cap="none" dirty="0">
                <a:solidFill>
                  <a:schemeClr val="dk1"/>
                </a:solidFill>
                <a:latin typeface="Open Sans"/>
                <a:ea typeface="Open Sans"/>
                <a:cs typeface="Open Sans"/>
                <a:sym typeface="Open Sans"/>
              </a:rPr>
            </a:br>
            <a:br>
              <a:rPr lang="en-US" sz="2400" b="1" i="0" u="none" strike="noStrike" cap="none" dirty="0">
                <a:solidFill>
                  <a:schemeClr val="dk1"/>
                </a:solidFill>
                <a:latin typeface="Open Sans"/>
                <a:ea typeface="Open Sans"/>
                <a:cs typeface="Open Sans"/>
                <a:sym typeface="Open Sans"/>
              </a:rPr>
            </a:br>
            <a:r>
              <a:rPr lang="en-US" sz="2400" b="1" i="0" u="none" strike="noStrike" cap="none" dirty="0">
                <a:solidFill>
                  <a:schemeClr val="dk1"/>
                </a:solidFill>
                <a:latin typeface="Open Sans"/>
                <a:ea typeface="Open Sans"/>
                <a:cs typeface="Open Sans"/>
                <a:sym typeface="Open Sans"/>
              </a:rPr>
              <a:t>March</a:t>
            </a:r>
            <a:r>
              <a:rPr lang="en-US" sz="2400" b="1" dirty="0">
                <a:solidFill>
                  <a:schemeClr val="dk1"/>
                </a:solidFill>
                <a:latin typeface="Open Sans"/>
                <a:ea typeface="Open Sans"/>
                <a:cs typeface="Open Sans"/>
                <a:sym typeface="Open Sans"/>
              </a:rPr>
              <a:t> 13, </a:t>
            </a:r>
            <a:r>
              <a:rPr lang="en-US" sz="2400" b="1" i="0" u="none" strike="noStrike" cap="none" dirty="0">
                <a:solidFill>
                  <a:schemeClr val="dk1"/>
                </a:solidFill>
                <a:latin typeface="Open Sans"/>
                <a:ea typeface="Open Sans"/>
                <a:cs typeface="Open Sans"/>
                <a:sym typeface="Open Sans"/>
              </a:rPr>
              <a:t>2025</a:t>
            </a:r>
            <a:endParaRPr lang="en-US" sz="2400" b="1" i="0" u="none" strike="noStrike" cap="none" dirty="0">
              <a:solidFill>
                <a:schemeClr val="dk1"/>
              </a:solidFill>
              <a:latin typeface="Open Sans"/>
              <a:ea typeface="Open Sans"/>
              <a:cs typeface="Open Sans"/>
            </a:endParaRPr>
          </a:p>
        </p:txBody>
      </p:sp>
      <p:pic>
        <p:nvPicPr>
          <p:cNvPr id="247" name="Google Shape;247;g14388b835e1_0_0" descr="Logo&#10;&#10;Description automatically generated"/>
          <p:cNvPicPr preferRelativeResize="0"/>
          <p:nvPr/>
        </p:nvPicPr>
        <p:blipFill rotWithShape="1">
          <a:blip r:embed="rId3">
            <a:alphaModFix/>
          </a:blip>
          <a:srcRect/>
          <a:stretch/>
        </p:blipFill>
        <p:spPr>
          <a:xfrm>
            <a:off x="3097160" y="654556"/>
            <a:ext cx="3226450" cy="2571558"/>
          </a:xfrm>
          <a:prstGeom prst="rect">
            <a:avLst/>
          </a:prstGeom>
          <a:noFill/>
          <a:ln>
            <a:noFill/>
          </a:ln>
        </p:spPr>
      </p:pic>
      <p:pic>
        <p:nvPicPr>
          <p:cNvPr id="248" name="Google Shape;248;g14388b835e1_0_0" descr="Text, application&#10;&#10;Description automatically generated"/>
          <p:cNvPicPr preferRelativeResize="0"/>
          <p:nvPr/>
        </p:nvPicPr>
        <p:blipFill rotWithShape="1">
          <a:blip r:embed="rId4">
            <a:alphaModFix/>
          </a:blip>
          <a:srcRect/>
          <a:stretch/>
        </p:blipFill>
        <p:spPr>
          <a:xfrm>
            <a:off x="2664655" y="434920"/>
            <a:ext cx="3814690" cy="2783541"/>
          </a:xfrm>
          <a:prstGeom prst="rect">
            <a:avLst/>
          </a:prstGeom>
          <a:noFill/>
          <a:ln>
            <a:noFill/>
          </a:ln>
        </p:spPr>
      </p:pic>
      <p:sp>
        <p:nvSpPr>
          <p:cNvPr id="249" name="Google Shape;249;g14388b835e1_0_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250" name="Google Shape;250;g14388b835e1_0_0"/>
          <p:cNvSpPr/>
          <p:nvPr/>
        </p:nvSpPr>
        <p:spPr>
          <a:xfrm>
            <a:off x="6553200" y="181435"/>
            <a:ext cx="2391000" cy="175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9537AA1C-3674-3F72-ED20-A2E57185B7C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7CA2290-00F2-B158-93FC-8C3F535B2808}"/>
              </a:ext>
            </a:extLst>
          </p:cNvPr>
          <p:cNvPicPr>
            <a:picLocks noChangeAspect="1"/>
          </p:cNvPicPr>
          <p:nvPr/>
        </p:nvPicPr>
        <p:blipFill>
          <a:blip r:embed="rId3"/>
          <a:stretch>
            <a:fillRect/>
          </a:stretch>
        </p:blipFill>
        <p:spPr>
          <a:xfrm>
            <a:off x="269184" y="582147"/>
            <a:ext cx="6912295" cy="3928783"/>
          </a:xfrm>
          <a:prstGeom prst="rect">
            <a:avLst/>
          </a:prstGeom>
        </p:spPr>
      </p:pic>
      <p:sp>
        <p:nvSpPr>
          <p:cNvPr id="196" name="Google Shape;196;g1f1ec144a3f_0_154">
            <a:extLst>
              <a:ext uri="{FF2B5EF4-FFF2-40B4-BE49-F238E27FC236}">
                <a16:creationId xmlns:a16="http://schemas.microsoft.com/office/drawing/2014/main" id="{A7B21D73-5FE1-7D6C-6BE7-1F548B82F9D5}"/>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CA03E670-F9E5-189F-5708-8A8CAAF922B7}"/>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9FE7BAA1-2873-C6A2-182D-47BC5A930237}"/>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7D55530A-B365-2845-7CA8-10519E0F420E}"/>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075A679E-66C6-B3D1-0A11-95EFF36CB019}"/>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
        <p:nvSpPr>
          <p:cNvPr id="6" name="TextBox 5">
            <a:extLst>
              <a:ext uri="{FF2B5EF4-FFF2-40B4-BE49-F238E27FC236}">
                <a16:creationId xmlns:a16="http://schemas.microsoft.com/office/drawing/2014/main" id="{8104C36A-44C5-5EE0-6820-7D1408708B3D}"/>
              </a:ext>
            </a:extLst>
          </p:cNvPr>
          <p:cNvSpPr txBox="1"/>
          <p:nvPr/>
        </p:nvSpPr>
        <p:spPr>
          <a:xfrm>
            <a:off x="7259482" y="4666118"/>
            <a:ext cx="4572000" cy="553998"/>
          </a:xfrm>
          <a:prstGeom prst="rect">
            <a:avLst/>
          </a:prstGeom>
          <a:noFill/>
        </p:spPr>
        <p:txBody>
          <a:bodyPr wrap="square">
            <a:spAutoFit/>
          </a:bodyPr>
          <a:lstStyle/>
          <a:p>
            <a:pPr marL="71120">
              <a:spcBef>
                <a:spcPts val="640"/>
              </a:spcBef>
              <a:buClr>
                <a:schemeClr val="dk1"/>
              </a:buClr>
              <a:buSzPct val="100000"/>
            </a:pPr>
            <a:r>
              <a:rPr lang="en-US" i="1" dirty="0">
                <a:solidFill>
                  <a:schemeClr val="dk1"/>
                </a:solidFill>
                <a:latin typeface="Open Sans"/>
                <a:ea typeface="Open Sans"/>
                <a:cs typeface="Open Sans"/>
                <a:sym typeface="Open Sans"/>
              </a:rPr>
              <a:t>As of 3/11/2025</a:t>
            </a:r>
            <a:br>
              <a:rPr lang="en-US" sz="1600" b="0" i="1" u="none" strike="noStrike" cap="none" dirty="0">
                <a:solidFill>
                  <a:schemeClr val="dk1"/>
                </a:solidFill>
                <a:latin typeface="Open Sans"/>
                <a:ea typeface="Open Sans"/>
                <a:cs typeface="Open Sans"/>
                <a:sym typeface="Open Sans"/>
              </a:rPr>
            </a:br>
            <a:endParaRPr lang="en-US" sz="1600" b="0" i="1" u="none" strike="noStrike" cap="none" dirty="0">
              <a:solidFill>
                <a:schemeClr val="dk1"/>
              </a:solidFill>
              <a:latin typeface="Open Sans"/>
              <a:ea typeface="Open Sans"/>
              <a:cs typeface="Open Sans"/>
            </a:endParaRPr>
          </a:p>
        </p:txBody>
      </p:sp>
    </p:spTree>
    <p:extLst>
      <p:ext uri="{BB962C8B-B14F-4D97-AF65-F5344CB8AC3E}">
        <p14:creationId xmlns:p14="http://schemas.microsoft.com/office/powerpoint/2010/main" val="4091571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A7EACA2-3EA7-CEEE-03D4-19EBC770E988}"/>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80A9CE60-16AC-37DB-CE97-F1473DB8D12A}"/>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A4A635C1-B80E-721C-703E-03A46C7C5D0D}"/>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D02D70D3-0187-9A2A-DC4B-A4464374259F}"/>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644A7385-B00D-A123-E70B-50C3CD3F49D0}"/>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C08BC5C8-65D8-C67F-4A70-A11471728236}"/>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4" name="Picture 3">
            <a:extLst>
              <a:ext uri="{FF2B5EF4-FFF2-40B4-BE49-F238E27FC236}">
                <a16:creationId xmlns:a16="http://schemas.microsoft.com/office/drawing/2014/main" id="{7A437EB2-3274-5542-3CB5-DEED5F0E4F40}"/>
              </a:ext>
            </a:extLst>
          </p:cNvPr>
          <p:cNvPicPr>
            <a:picLocks noChangeAspect="1"/>
          </p:cNvPicPr>
          <p:nvPr/>
        </p:nvPicPr>
        <p:blipFill>
          <a:blip r:embed="rId4"/>
          <a:stretch>
            <a:fillRect/>
          </a:stretch>
        </p:blipFill>
        <p:spPr>
          <a:xfrm>
            <a:off x="1063249" y="1219848"/>
            <a:ext cx="6192114" cy="3143689"/>
          </a:xfrm>
          <a:prstGeom prst="rect">
            <a:avLst/>
          </a:prstGeom>
        </p:spPr>
      </p:pic>
      <p:sp>
        <p:nvSpPr>
          <p:cNvPr id="5" name="Google Shape;201;g1f1ec144a3f_0_154">
            <a:extLst>
              <a:ext uri="{FF2B5EF4-FFF2-40B4-BE49-F238E27FC236}">
                <a16:creationId xmlns:a16="http://schemas.microsoft.com/office/drawing/2014/main" id="{E85AE588-DEE8-C091-94CD-57293135C1E9}"/>
              </a:ext>
            </a:extLst>
          </p:cNvPr>
          <p:cNvSpPr txBox="1"/>
          <p:nvPr/>
        </p:nvSpPr>
        <p:spPr>
          <a:xfrm>
            <a:off x="0" y="219661"/>
            <a:ext cx="8491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hlinkClick r:id="rId5"/>
              </a:rPr>
              <a:t>FY26 Appropriations</a:t>
            </a:r>
            <a:endParaRPr sz="3600" b="0" i="0" u="none" strike="noStrike" cap="none" dirty="0">
              <a:solidFill>
                <a:schemeClr val="dk1"/>
              </a:solidFill>
              <a:latin typeface="Open Sans"/>
              <a:ea typeface="Open Sans"/>
              <a:cs typeface="Open Sans"/>
              <a:sym typeface="Open Sans"/>
            </a:endParaRPr>
          </a:p>
        </p:txBody>
      </p:sp>
      <p:sp>
        <p:nvSpPr>
          <p:cNvPr id="7" name="Rectangle 6">
            <a:extLst>
              <a:ext uri="{FF2B5EF4-FFF2-40B4-BE49-F238E27FC236}">
                <a16:creationId xmlns:a16="http://schemas.microsoft.com/office/drawing/2014/main" id="{2B065082-CB26-A7AB-330E-6016EAB53F20}"/>
              </a:ext>
            </a:extLst>
          </p:cNvPr>
          <p:cNvSpPr/>
          <p:nvPr/>
        </p:nvSpPr>
        <p:spPr>
          <a:xfrm>
            <a:off x="6086075" y="1232525"/>
            <a:ext cx="1169288" cy="3206335"/>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188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FF4E614D-4069-515B-C37A-DB803D001AB3}"/>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26CB8127-1765-F095-C6F9-8BE712D4922F}"/>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2D0E425A-413A-1054-3902-E7707F4A0C7F}"/>
              </a:ext>
            </a:extLst>
          </p:cNvPr>
          <p:cNvSpPr txBox="1"/>
          <p:nvPr/>
        </p:nvSpPr>
        <p:spPr>
          <a:xfrm>
            <a:off x="403275" y="-105103"/>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77D99847-5042-8A38-6E5B-AF09AF0EF364}"/>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C9B7B2F3-77CA-681F-D9B7-A009C959F51C}"/>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TextBox 3">
            <a:extLst>
              <a:ext uri="{FF2B5EF4-FFF2-40B4-BE49-F238E27FC236}">
                <a16:creationId xmlns:a16="http://schemas.microsoft.com/office/drawing/2014/main" id="{49466DE1-BD3D-6C2E-93D9-53EED3BD9C43}"/>
              </a:ext>
            </a:extLst>
          </p:cNvPr>
          <p:cNvSpPr txBox="1"/>
          <p:nvPr/>
        </p:nvSpPr>
        <p:spPr>
          <a:xfrm>
            <a:off x="152400" y="285405"/>
            <a:ext cx="7790543" cy="584775"/>
          </a:xfrm>
          <a:prstGeom prst="rect">
            <a:avLst/>
          </a:prstGeom>
          <a:noFill/>
        </p:spPr>
        <p:txBody>
          <a:bodyPr wrap="square">
            <a:spAutoFit/>
          </a:bodyPr>
          <a:lstStyle/>
          <a:p>
            <a:pPr marR="0" lvl="0" algn="ctr" rtl="0">
              <a:lnSpc>
                <a:spcPct val="100000"/>
              </a:lnSpc>
              <a:spcBef>
                <a:spcPts val="640"/>
              </a:spcBef>
              <a:spcAft>
                <a:spcPts val="0"/>
              </a:spcAft>
              <a:buClr>
                <a:srgbClr val="000000"/>
              </a:buClr>
              <a:buSzPts val="2400"/>
            </a:pPr>
            <a:r>
              <a:rPr lang="en-US" sz="3200" b="1" dirty="0">
                <a:solidFill>
                  <a:schemeClr val="dk1"/>
                </a:solidFill>
                <a:latin typeface="Open Sans"/>
                <a:ea typeface="Open Sans"/>
                <a:cs typeface="Open Sans"/>
                <a:sym typeface="Open Sans"/>
              </a:rPr>
              <a:t>FY26 </a:t>
            </a:r>
            <a:r>
              <a:rPr lang="en-US" sz="3200" b="1" i="0" u="none" strike="noStrike" cap="none" dirty="0">
                <a:solidFill>
                  <a:schemeClr val="dk1"/>
                </a:solidFill>
                <a:latin typeface="Open Sans"/>
                <a:ea typeface="Open Sans"/>
                <a:cs typeface="Open Sans"/>
                <a:sym typeface="Open Sans"/>
              </a:rPr>
              <a:t>Appropriations</a:t>
            </a:r>
            <a:endParaRPr lang="en-US" sz="3200" b="1" dirty="0">
              <a:solidFill>
                <a:schemeClr val="dk1"/>
              </a:solidFill>
              <a:latin typeface="Open Sans"/>
              <a:ea typeface="Open Sans"/>
              <a:cs typeface="Open Sans"/>
              <a:sym typeface="Open Sans"/>
            </a:endParaRPr>
          </a:p>
        </p:txBody>
      </p:sp>
      <p:sp>
        <p:nvSpPr>
          <p:cNvPr id="3" name="Google Shape;201;g1f1ec144a3f_0_154">
            <a:extLst>
              <a:ext uri="{FF2B5EF4-FFF2-40B4-BE49-F238E27FC236}">
                <a16:creationId xmlns:a16="http://schemas.microsoft.com/office/drawing/2014/main" id="{F0BB890A-FA0F-608D-F97A-6FFCAF366384}"/>
              </a:ext>
            </a:extLst>
          </p:cNvPr>
          <p:cNvSpPr txBox="1"/>
          <p:nvPr/>
        </p:nvSpPr>
        <p:spPr>
          <a:xfrm>
            <a:off x="152400" y="992796"/>
            <a:ext cx="7922700" cy="2846903"/>
          </a:xfrm>
          <a:prstGeom prst="rect">
            <a:avLst/>
          </a:prstGeom>
          <a:noFill/>
          <a:ln>
            <a:noFill/>
          </a:ln>
        </p:spPr>
        <p:txBody>
          <a:bodyPr spcFirstLastPara="1" wrap="square" lIns="91425" tIns="91425" rIns="91425" bIns="91425" anchor="t" anchorCtr="0">
            <a:spAutoFit/>
          </a:bodyPr>
          <a:lstStyle/>
          <a:p>
            <a:pPr marR="0" lvl="0" rtl="0">
              <a:lnSpc>
                <a:spcPct val="100000"/>
              </a:lnSpc>
              <a:spcBef>
                <a:spcPts val="640"/>
              </a:spcBef>
              <a:spcAft>
                <a:spcPts val="0"/>
              </a:spcAft>
              <a:buClr>
                <a:srgbClr val="000000"/>
              </a:buClr>
              <a:buSzPts val="2400"/>
            </a:pPr>
            <a:r>
              <a:rPr lang="en-US" sz="2800" b="1" i="0" u="none" strike="noStrike" cap="none" dirty="0">
                <a:solidFill>
                  <a:schemeClr val="dk1"/>
                </a:solidFill>
                <a:latin typeface="Open Sans"/>
                <a:ea typeface="Open Sans"/>
                <a:cs typeface="Open Sans"/>
                <a:sym typeface="Open Sans"/>
              </a:rPr>
              <a:t>How we advocate:</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400" i="0" u="none" strike="noStrike" cap="none" dirty="0">
                <a:solidFill>
                  <a:schemeClr val="dk1"/>
                </a:solidFill>
                <a:latin typeface="Open Sans"/>
                <a:ea typeface="Open Sans"/>
                <a:cs typeface="Open Sans"/>
                <a:sym typeface="Open Sans"/>
              </a:rPr>
              <a:t>Dear Colleague Letters</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400" b="1" dirty="0">
                <a:solidFill>
                  <a:schemeClr val="dk1"/>
                </a:solidFill>
                <a:latin typeface="Open Sans"/>
                <a:ea typeface="Open Sans"/>
                <a:cs typeface="Open Sans"/>
                <a:sym typeface="Open Sans"/>
              </a:rPr>
              <a:t>Appropriations request forms</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400" i="0" u="none" strike="noStrike" cap="none" dirty="0">
                <a:solidFill>
                  <a:schemeClr val="dk1"/>
                </a:solidFill>
                <a:latin typeface="Open Sans"/>
                <a:ea typeface="Open Sans"/>
                <a:cs typeface="Open Sans"/>
                <a:sym typeface="Open Sans"/>
              </a:rPr>
              <a:t>Direct Outreach to Legislators</a:t>
            </a:r>
            <a:r>
              <a:rPr lang="en-US" sz="2400" dirty="0">
                <a:solidFill>
                  <a:schemeClr val="dk1"/>
                </a:solidFill>
                <a:latin typeface="Open Sans"/>
                <a:ea typeface="Open Sans"/>
                <a:cs typeface="Open Sans"/>
                <a:sym typeface="Open Sans"/>
              </a:rPr>
              <a:t> (Phone calls, emails, lobby meetings)</a:t>
            </a:r>
          </a:p>
          <a:p>
            <a:pPr marL="457200" lvl="4" indent="-457200">
              <a:spcBef>
                <a:spcPts val="640"/>
              </a:spcBef>
              <a:buSzPts val="2400"/>
              <a:buFont typeface="Arial" panose="020B0604020202020204" pitchFamily="34" charset="0"/>
              <a:buChar char="•"/>
            </a:pPr>
            <a:r>
              <a:rPr lang="en-US" sz="2400" i="0" u="none" strike="noStrike" cap="none" dirty="0">
                <a:solidFill>
                  <a:schemeClr val="dk1"/>
                </a:solidFill>
                <a:latin typeface="Open Sans"/>
                <a:ea typeface="Open Sans"/>
                <a:cs typeface="Open Sans"/>
                <a:sym typeface="Open Sans"/>
              </a:rPr>
              <a:t>Media (Letters to the editor, Op Eds</a:t>
            </a:r>
            <a:r>
              <a:rPr lang="en-US" sz="2400" dirty="0">
                <a:solidFill>
                  <a:schemeClr val="dk1"/>
                </a:solidFill>
                <a:latin typeface="Open Sans"/>
                <a:ea typeface="Open Sans"/>
                <a:cs typeface="Open Sans"/>
                <a:sym typeface="Open Sans"/>
              </a:rPr>
              <a:t>, etc.)</a:t>
            </a:r>
            <a:endParaRPr sz="240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522295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70C4BBBD-46E5-3016-7695-CFD22A351B50}"/>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13C129F9-54B8-0988-7764-603827AD2FF6}"/>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
        <p:nvSpPr>
          <p:cNvPr id="266" name="Google Shape;266;g14388b835e1_0_23">
            <a:extLst>
              <a:ext uri="{FF2B5EF4-FFF2-40B4-BE49-F238E27FC236}">
                <a16:creationId xmlns:a16="http://schemas.microsoft.com/office/drawing/2014/main" id="{1F5D6B40-C963-6665-368D-2B98C9FA64F1}"/>
              </a:ext>
            </a:extLst>
          </p:cNvPr>
          <p:cNvSpPr txBox="1"/>
          <p:nvPr/>
        </p:nvSpPr>
        <p:spPr>
          <a:xfrm>
            <a:off x="1774571" y="368908"/>
            <a:ext cx="5358384" cy="809793"/>
          </a:xfrm>
          <a:prstGeom prst="rect">
            <a:avLst/>
          </a:prstGeom>
          <a:noFill/>
          <a:ln>
            <a:noFill/>
          </a:ln>
        </p:spPr>
        <p:txBody>
          <a:bodyPr spcFirstLastPara="1" wrap="square" lIns="91425" tIns="45700" rIns="91425" bIns="45700" anchor="t" anchorCtr="0">
            <a:normAutofit lnSpcReduction="10000"/>
          </a:bodyPr>
          <a:lstStyle/>
          <a:p>
            <a:pPr marL="71120" lvl="3">
              <a:spcBef>
                <a:spcPts val="640"/>
              </a:spcBef>
              <a:buClr>
                <a:schemeClr val="dk1"/>
              </a:buClr>
              <a:buSzPct val="100000"/>
            </a:pPr>
            <a:r>
              <a:rPr lang="en-US" sz="4400" b="1" dirty="0">
                <a:solidFill>
                  <a:schemeClr val="dk1"/>
                </a:solidFill>
                <a:latin typeface="Open Sans"/>
                <a:ea typeface="Open Sans"/>
                <a:cs typeface="Open Sans"/>
                <a:sym typeface="Open Sans"/>
              </a:rPr>
              <a:t>Take action now!</a:t>
            </a:r>
            <a:endParaRPr lang="en-US" sz="4400" b="1"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890A86ED-18F8-0CF0-BBE5-F0A3956FD557}"/>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4" name="Picture 3">
            <a:extLst>
              <a:ext uri="{FF2B5EF4-FFF2-40B4-BE49-F238E27FC236}">
                <a16:creationId xmlns:a16="http://schemas.microsoft.com/office/drawing/2014/main" id="{623EA877-A22E-BD69-7585-6516766ED24A}"/>
              </a:ext>
            </a:extLst>
          </p:cNvPr>
          <p:cNvPicPr>
            <a:picLocks noChangeAspect="1"/>
          </p:cNvPicPr>
          <p:nvPr/>
        </p:nvPicPr>
        <p:blipFill>
          <a:blip r:embed="rId4"/>
          <a:stretch>
            <a:fillRect/>
          </a:stretch>
        </p:blipFill>
        <p:spPr>
          <a:xfrm>
            <a:off x="280443" y="1593276"/>
            <a:ext cx="8406357" cy="1211290"/>
          </a:xfrm>
          <a:prstGeom prst="rect">
            <a:avLst/>
          </a:prstGeom>
        </p:spPr>
      </p:pic>
      <p:pic>
        <p:nvPicPr>
          <p:cNvPr id="7" name="Picture 6">
            <a:extLst>
              <a:ext uri="{FF2B5EF4-FFF2-40B4-BE49-F238E27FC236}">
                <a16:creationId xmlns:a16="http://schemas.microsoft.com/office/drawing/2014/main" id="{65D1F03F-7E5D-EA4D-9FD8-5972BF21164C}"/>
              </a:ext>
            </a:extLst>
          </p:cNvPr>
          <p:cNvPicPr>
            <a:picLocks noChangeAspect="1"/>
          </p:cNvPicPr>
          <p:nvPr/>
        </p:nvPicPr>
        <p:blipFill>
          <a:blip r:embed="rId5"/>
          <a:stretch>
            <a:fillRect/>
          </a:stretch>
        </p:blipFill>
        <p:spPr>
          <a:xfrm>
            <a:off x="280443" y="3336842"/>
            <a:ext cx="8406357" cy="1142932"/>
          </a:xfrm>
          <a:prstGeom prst="rect">
            <a:avLst/>
          </a:prstGeom>
        </p:spPr>
      </p:pic>
    </p:spTree>
    <p:extLst>
      <p:ext uri="{BB962C8B-B14F-4D97-AF65-F5344CB8AC3E}">
        <p14:creationId xmlns:p14="http://schemas.microsoft.com/office/powerpoint/2010/main" val="371652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3E01CB42-1591-FF9F-DBB2-4B72F4965B8F}"/>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33F0986E-1028-C8E9-7082-2DCC988B7F4A}"/>
              </a:ext>
            </a:extLst>
          </p:cNvPr>
          <p:cNvSpPr txBox="1"/>
          <p:nvPr/>
        </p:nvSpPr>
        <p:spPr>
          <a:xfrm>
            <a:off x="170431" y="1556600"/>
            <a:ext cx="8287593" cy="3000000"/>
          </a:xfrm>
          <a:prstGeom prst="rect">
            <a:avLst/>
          </a:prstGeom>
          <a:noFill/>
          <a:ln>
            <a:noFill/>
          </a:ln>
        </p:spPr>
        <p:txBody>
          <a:bodyPr spcFirstLastPara="1" wrap="square" lIns="91425" tIns="91425" rIns="91425" bIns="91425" anchor="ctr" anchorCtr="0">
            <a:noAutofit/>
          </a:bodyPr>
          <a:lstStyle/>
          <a:p>
            <a:pPr marR="381000" algn="l" rtl="0" fontAlgn="base"/>
            <a:r>
              <a:rPr lang="en-US" sz="2400" b="1" i="0" dirty="0">
                <a:solidFill>
                  <a:srgbClr val="000000"/>
                </a:solidFill>
                <a:effectLst/>
                <a:latin typeface="Aptos" panose="020B0004020202020204" pitchFamily="34" charset="0"/>
              </a:rPr>
              <a:t>Contact your members of Congress, request that:</a:t>
            </a:r>
            <a:br>
              <a:rPr lang="en-US" sz="2400" b="1" i="0" dirty="0">
                <a:solidFill>
                  <a:srgbClr val="000000"/>
                </a:solidFill>
                <a:effectLst/>
                <a:latin typeface="Aptos" panose="020B0004020202020204" pitchFamily="34" charset="0"/>
              </a:rPr>
            </a:br>
            <a:endParaRPr lang="en-US" sz="2400" b="1" i="0" dirty="0">
              <a:solidFill>
                <a:srgbClr val="000000"/>
              </a:solidFill>
              <a:effectLst/>
              <a:latin typeface="Aptos" panose="020B0004020202020204" pitchFamily="34" charset="0"/>
            </a:endParaRPr>
          </a:p>
          <a:p>
            <a:pPr algn="l">
              <a:buFont typeface="+mj-lt"/>
              <a:buAutoNum type="arabicPeriod"/>
            </a:pPr>
            <a:r>
              <a:rPr lang="en-US" sz="2000" b="1" i="0" dirty="0">
                <a:solidFill>
                  <a:srgbClr val="080F0F"/>
                </a:solidFill>
                <a:effectLst/>
                <a:latin typeface="Aptos" panose="020B0004020202020204" pitchFamily="34" charset="0"/>
              </a:rPr>
              <a:t> </a:t>
            </a:r>
            <a:r>
              <a:rPr lang="en-US" sz="2000" b="1" i="0" dirty="0">
                <a:solidFill>
                  <a:srgbClr val="080F0F"/>
                </a:solidFill>
                <a:effectLst/>
                <a:latin typeface="Open Sans" panose="020B0606030504020204" pitchFamily="34" charset="0"/>
              </a:rPr>
              <a:t>End the stop-work order, </a:t>
            </a:r>
            <a:r>
              <a:rPr lang="en-US" sz="2000" b="0" i="0" dirty="0">
                <a:solidFill>
                  <a:srgbClr val="080F0F"/>
                </a:solidFill>
                <a:effectLst/>
                <a:latin typeface="Open Sans" panose="020B0606030504020204" pitchFamily="34" charset="0"/>
              </a:rPr>
              <a:t>and reinstate critical programs and staff to carry them out.</a:t>
            </a:r>
            <a:br>
              <a:rPr lang="en-US" sz="2000" b="0" i="0" dirty="0">
                <a:solidFill>
                  <a:srgbClr val="080F0F"/>
                </a:solidFill>
                <a:effectLst/>
                <a:latin typeface="Open Sans" panose="020B0606030504020204" pitchFamily="34" charset="0"/>
              </a:rPr>
            </a:br>
            <a:endParaRPr lang="en-US" sz="2000" b="0" i="0" dirty="0">
              <a:solidFill>
                <a:srgbClr val="080F0F"/>
              </a:solidFill>
              <a:effectLst/>
              <a:latin typeface="Open Sans" panose="020B0606030504020204" pitchFamily="34" charset="0"/>
            </a:endParaRPr>
          </a:p>
          <a:p>
            <a:pPr algn="l">
              <a:buFont typeface="+mj-lt"/>
              <a:buAutoNum type="arabicPeriod"/>
            </a:pPr>
            <a:r>
              <a:rPr lang="en-US" sz="2000" b="1" i="0" dirty="0">
                <a:solidFill>
                  <a:srgbClr val="080F0F"/>
                </a:solidFill>
                <a:effectLst/>
                <a:latin typeface="Open Sans" panose="020B0606030504020204" pitchFamily="34" charset="0"/>
              </a:rPr>
              <a:t> Push the State Department to verify that programs under the waiver have restarted, </a:t>
            </a:r>
            <a:r>
              <a:rPr lang="en-US" sz="2000" b="0" i="0" dirty="0">
                <a:solidFill>
                  <a:srgbClr val="080F0F"/>
                </a:solidFill>
                <a:effectLst/>
                <a:latin typeface="Open Sans" panose="020B0606030504020204" pitchFamily="34" charset="0"/>
              </a:rPr>
              <a:t>and expand the waiver to all global health and development programs.</a:t>
            </a:r>
            <a:br>
              <a:rPr lang="en-US" sz="2000" b="0" i="0" dirty="0">
                <a:solidFill>
                  <a:srgbClr val="080F0F"/>
                </a:solidFill>
                <a:effectLst/>
                <a:latin typeface="Open Sans" panose="020B0606030504020204" pitchFamily="34" charset="0"/>
              </a:rPr>
            </a:br>
            <a:endParaRPr lang="en-US" sz="2000" b="0" i="0" dirty="0">
              <a:solidFill>
                <a:srgbClr val="080F0F"/>
              </a:solidFill>
              <a:effectLst/>
              <a:latin typeface="Open Sans" panose="020B0606030504020204" pitchFamily="34" charset="0"/>
            </a:endParaRPr>
          </a:p>
          <a:p>
            <a:pPr algn="l">
              <a:buFont typeface="+mj-lt"/>
              <a:buAutoNum type="arabicPeriod"/>
            </a:pPr>
            <a:r>
              <a:rPr lang="en-US" sz="2000" b="1" i="0" dirty="0">
                <a:solidFill>
                  <a:srgbClr val="080F0F"/>
                </a:solidFill>
                <a:effectLst/>
                <a:latin typeface="Open Sans" panose="020B0606030504020204" pitchFamily="34" charset="0"/>
              </a:rPr>
              <a:t> Ensure Congress is involved in shaping the future of foreign aid </a:t>
            </a:r>
            <a:r>
              <a:rPr lang="en-US" sz="2000" i="0" dirty="0">
                <a:solidFill>
                  <a:srgbClr val="080F0F"/>
                </a:solidFill>
                <a:effectLst/>
                <a:latin typeface="Open Sans" panose="020B0606030504020204" pitchFamily="34" charset="0"/>
              </a:rPr>
              <a:t>— </a:t>
            </a:r>
            <a:r>
              <a:rPr lang="en-US" sz="2000" b="0" i="0" dirty="0">
                <a:solidFill>
                  <a:srgbClr val="080F0F"/>
                </a:solidFill>
                <a:effectLst/>
                <a:latin typeface="Open Sans" panose="020B0606030504020204" pitchFamily="34" charset="0"/>
              </a:rPr>
              <a:t>standing up for programs that are focused on ending poverty and creating good health, and committed to humanitarian and lifesaving impact.</a:t>
            </a:r>
          </a:p>
          <a:p>
            <a:pPr marR="381000" algn="l" rtl="0" fontAlgn="base"/>
            <a:endParaRPr lang="en-US" sz="2000" b="0" i="0" dirty="0">
              <a:solidFill>
                <a:srgbClr val="000000"/>
              </a:solidFill>
              <a:effectLst/>
              <a:latin typeface="inherit"/>
            </a:endParaRPr>
          </a:p>
        </p:txBody>
      </p:sp>
      <p:sp>
        <p:nvSpPr>
          <p:cNvPr id="198" name="Google Shape;198;g1f1ec144a3f_0_154">
            <a:extLst>
              <a:ext uri="{FF2B5EF4-FFF2-40B4-BE49-F238E27FC236}">
                <a16:creationId xmlns:a16="http://schemas.microsoft.com/office/drawing/2014/main" id="{40D63A2C-7FDC-06B3-A081-57E67CAF6457}"/>
              </a:ext>
            </a:extLst>
          </p:cNvPr>
          <p:cNvSpPr txBox="1"/>
          <p:nvPr/>
        </p:nvSpPr>
        <p:spPr>
          <a:xfrm>
            <a:off x="-1566672" y="-324237"/>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F6CBDA4D-C760-7220-7F03-68E77AA4BDB5}"/>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ED550E98-343D-599A-A48A-A719B42AD9C0}"/>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Google Shape;201;g1f1ec144a3f_0_154">
            <a:extLst>
              <a:ext uri="{FF2B5EF4-FFF2-40B4-BE49-F238E27FC236}">
                <a16:creationId xmlns:a16="http://schemas.microsoft.com/office/drawing/2014/main" id="{60998110-73B1-E65A-FFC4-22C5BD2E7DD6}"/>
              </a:ext>
            </a:extLst>
          </p:cNvPr>
          <p:cNvSpPr txBox="1"/>
          <p:nvPr/>
        </p:nvSpPr>
        <p:spPr>
          <a:xfrm>
            <a:off x="68428" y="61081"/>
            <a:ext cx="8491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rPr>
              <a:t>Advocacy Action</a:t>
            </a:r>
            <a:endParaRPr sz="3600" b="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93330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1E851E42-AECA-550B-CC55-6B66E67D16E9}"/>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2B06FAD9-6C01-C278-BE87-3CF43064C2E2}"/>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18A7882A-BC8C-A5EA-7EDA-8AB92A2DE376}"/>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946F7951-BFA1-84D8-0007-4CBBAF709600}"/>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1A900481-2B3C-DBEB-155E-5C827C2601E9}"/>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a:extLst>
              <a:ext uri="{FF2B5EF4-FFF2-40B4-BE49-F238E27FC236}">
                <a16:creationId xmlns:a16="http://schemas.microsoft.com/office/drawing/2014/main" id="{08159327-12EB-BB09-B1ED-09BD30B17022}"/>
              </a:ext>
            </a:extLst>
          </p:cNvPr>
          <p:cNvSpPr txBox="1"/>
          <p:nvPr/>
        </p:nvSpPr>
        <p:spPr>
          <a:xfrm>
            <a:off x="152400" y="1217548"/>
            <a:ext cx="7922700" cy="3662511"/>
          </a:xfrm>
          <a:prstGeom prst="rect">
            <a:avLst/>
          </a:prstGeom>
          <a:noFill/>
          <a:ln>
            <a:noFill/>
          </a:ln>
        </p:spPr>
        <p:txBody>
          <a:bodyPr spcFirstLastPara="1" wrap="square" lIns="91425" tIns="91425" rIns="91425" bIns="91425" anchor="t" anchorCtr="0">
            <a:spAutoFit/>
          </a:bodyPr>
          <a:lstStyle/>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i="0" u="none" strike="noStrike" cap="none" dirty="0">
                <a:solidFill>
                  <a:schemeClr val="dk1"/>
                </a:solidFill>
                <a:latin typeface="Open Sans"/>
                <a:ea typeface="Open Sans"/>
                <a:cs typeface="Open Sans"/>
                <a:sym typeface="Open Sans"/>
              </a:rPr>
              <a:t>Research &amp; reach out to members of Congress</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dirty="0">
                <a:solidFill>
                  <a:schemeClr val="dk1"/>
                </a:solidFill>
                <a:latin typeface="Open Sans"/>
                <a:ea typeface="Open Sans"/>
                <a:cs typeface="Open Sans"/>
                <a:sym typeface="Open Sans"/>
              </a:rPr>
              <a:t>Continue to write and submit media</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i="0" u="none" strike="noStrike" cap="none" dirty="0">
                <a:solidFill>
                  <a:schemeClr val="dk1"/>
                </a:solidFill>
                <a:latin typeface="Open Sans"/>
                <a:ea typeface="Open Sans"/>
                <a:cs typeface="Open Sans"/>
                <a:sym typeface="Open Sans"/>
              </a:rPr>
              <a:t>Engage with your community</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endParaRPr lang="en-US" sz="2800" dirty="0">
              <a:solidFill>
                <a:schemeClr val="dk1"/>
              </a:solidFill>
              <a:latin typeface="Open Sans"/>
              <a:ea typeface="Open Sans"/>
              <a:cs typeface="Open Sans"/>
              <a:sym typeface="Open Sans"/>
            </a:endParaRPr>
          </a:p>
          <a:p>
            <a:pPr marR="0" lvl="0" rtl="0">
              <a:lnSpc>
                <a:spcPct val="100000"/>
              </a:lnSpc>
              <a:spcBef>
                <a:spcPts val="640"/>
              </a:spcBef>
              <a:spcAft>
                <a:spcPts val="0"/>
              </a:spcAft>
              <a:buClr>
                <a:srgbClr val="000000"/>
              </a:buClr>
              <a:buSzPts val="2400"/>
            </a:pPr>
            <a:r>
              <a:rPr lang="en-US" sz="2800" i="1" u="none" strike="noStrike" cap="none" dirty="0">
                <a:solidFill>
                  <a:schemeClr val="dk1"/>
                </a:solidFill>
                <a:latin typeface="Open Sans"/>
                <a:ea typeface="Open Sans"/>
                <a:cs typeface="Open Sans"/>
                <a:sym typeface="Open Sans"/>
              </a:rPr>
              <a:t>What will be your next step?</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endParaRPr sz="280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1A0FA4AE-A127-3CBB-554D-8D325B8450E8}"/>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TextBox 3">
            <a:extLst>
              <a:ext uri="{FF2B5EF4-FFF2-40B4-BE49-F238E27FC236}">
                <a16:creationId xmlns:a16="http://schemas.microsoft.com/office/drawing/2014/main" id="{4D9104E4-5661-829A-0701-26A126A90997}"/>
              </a:ext>
            </a:extLst>
          </p:cNvPr>
          <p:cNvSpPr txBox="1"/>
          <p:nvPr/>
        </p:nvSpPr>
        <p:spPr>
          <a:xfrm>
            <a:off x="304800" y="266668"/>
            <a:ext cx="7295768" cy="646331"/>
          </a:xfrm>
          <a:prstGeom prst="rect">
            <a:avLst/>
          </a:prstGeom>
          <a:noFill/>
        </p:spPr>
        <p:txBody>
          <a:bodyPr wrap="square">
            <a:spAutoFit/>
          </a:bodyPr>
          <a:lstStyle/>
          <a:p>
            <a:pPr marR="0" lvl="0" algn="ctr" rtl="0">
              <a:lnSpc>
                <a:spcPct val="100000"/>
              </a:lnSpc>
              <a:spcBef>
                <a:spcPts val="640"/>
              </a:spcBef>
              <a:spcAft>
                <a:spcPts val="0"/>
              </a:spcAft>
              <a:buClr>
                <a:srgbClr val="000000"/>
              </a:buClr>
              <a:buSzPts val="2400"/>
            </a:pPr>
            <a:r>
              <a:rPr lang="en-US" sz="3600" b="1" i="0" u="none" strike="noStrike" cap="none" dirty="0">
                <a:solidFill>
                  <a:schemeClr val="dk1"/>
                </a:solidFill>
                <a:latin typeface="Open Sans"/>
                <a:ea typeface="Open Sans"/>
                <a:cs typeface="Open Sans"/>
                <a:sym typeface="Open Sans"/>
              </a:rPr>
              <a:t>Advocacy in 2025</a:t>
            </a:r>
            <a:endParaRPr lang="en-US" sz="3600" b="1"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94278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F0E4D6D2-5A3D-F02F-A479-58CEEEC6EC2D}"/>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90D225CE-E389-5584-2319-F02E5CC9030B}"/>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44AB649B-36C2-4232-9F3C-74EDEE205BF1}"/>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D6BA3C0E-09CF-2F94-EA2B-58DD8C223693}"/>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3FDFE2AC-07B7-0C83-64EF-F1716C8A1C22}"/>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E3DA0F9A-A178-1F0A-DAF6-5D47C4E52557}"/>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4" name="Picture 3" descr="A poster for a political event&#10;&#10;AI-generated content may be incorrect.">
            <a:extLst>
              <a:ext uri="{FF2B5EF4-FFF2-40B4-BE49-F238E27FC236}">
                <a16:creationId xmlns:a16="http://schemas.microsoft.com/office/drawing/2014/main" id="{C933FF47-5696-85BA-1A22-52CAE1E3226B}"/>
              </a:ext>
            </a:extLst>
          </p:cNvPr>
          <p:cNvPicPr>
            <a:picLocks noChangeAspect="1"/>
          </p:cNvPicPr>
          <p:nvPr/>
        </p:nvPicPr>
        <p:blipFill>
          <a:blip r:embed="rId4"/>
          <a:stretch>
            <a:fillRect/>
          </a:stretch>
        </p:blipFill>
        <p:spPr>
          <a:xfrm>
            <a:off x="2000250" y="0"/>
            <a:ext cx="5143500" cy="5143500"/>
          </a:xfrm>
          <a:prstGeom prst="rect">
            <a:avLst/>
          </a:prstGeom>
        </p:spPr>
      </p:pic>
    </p:spTree>
    <p:extLst>
      <p:ext uri="{BB962C8B-B14F-4D97-AF65-F5344CB8AC3E}">
        <p14:creationId xmlns:p14="http://schemas.microsoft.com/office/powerpoint/2010/main" val="94401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a:extLst>
            <a:ext uri="{FF2B5EF4-FFF2-40B4-BE49-F238E27FC236}">
              <a16:creationId xmlns:a16="http://schemas.microsoft.com/office/drawing/2014/main" id="{ECA9D384-39A0-B69E-056D-DC9184688532}"/>
            </a:ext>
          </a:extLst>
        </p:cNvPr>
        <p:cNvGrpSpPr/>
        <p:nvPr/>
      </p:nvGrpSpPr>
      <p:grpSpPr>
        <a:xfrm>
          <a:off x="0" y="0"/>
          <a:ext cx="0" cy="0"/>
          <a:chOff x="0" y="0"/>
          <a:chExt cx="0" cy="0"/>
        </a:xfrm>
      </p:grpSpPr>
      <p:sp>
        <p:nvSpPr>
          <p:cNvPr id="380" name="Google Shape;380;g14fc29c2861_0_0">
            <a:extLst>
              <a:ext uri="{FF2B5EF4-FFF2-40B4-BE49-F238E27FC236}">
                <a16:creationId xmlns:a16="http://schemas.microsoft.com/office/drawing/2014/main" id="{5F8A3908-5E93-5C3E-37A7-F21A5B4E2BBC}"/>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a:extLst>
              <a:ext uri="{FF2B5EF4-FFF2-40B4-BE49-F238E27FC236}">
                <a16:creationId xmlns:a16="http://schemas.microsoft.com/office/drawing/2014/main" id="{2669F1DC-8312-BC70-EB7E-A1A8DC3DA3DF}"/>
              </a:ext>
            </a:extLst>
          </p:cNvPr>
          <p:cNvSpPr txBox="1"/>
          <p:nvPr/>
        </p:nvSpPr>
        <p:spPr>
          <a:xfrm>
            <a:off x="114538" y="918022"/>
            <a:ext cx="8914923" cy="35086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Next Webinar:</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Thursday, April 10</a:t>
            </a:r>
            <a:b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at 8:30 PM ET</a:t>
            </a:r>
            <a:b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b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Invite others to join:</a:t>
            </a:r>
            <a:b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hlinkClick r:id="rId3"/>
              </a:rPr>
              <a:t>https://tinyurl.com/2025GAPWebinars</a:t>
            </a:r>
            <a:endParaRPr sz="36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82" name="Google Shape;382;g14fc29c2861_0_0" descr="Text, application&#10;&#10;Description automatically generated">
            <a:extLst>
              <a:ext uri="{FF2B5EF4-FFF2-40B4-BE49-F238E27FC236}">
                <a16:creationId xmlns:a16="http://schemas.microsoft.com/office/drawing/2014/main" id="{5DB6AF56-3F1B-5BE6-4F40-4F4A16E85BDD}"/>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830451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90B53675-01BC-92FA-6546-DC42B892C385}"/>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37E8A688-E479-C6E0-27C2-5EF3C6DFFAA7}"/>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pic>
        <p:nvPicPr>
          <p:cNvPr id="267" name="Google Shape;267;g14388b835e1_0_23" descr="Text, application&#10;&#10;Description automatically generated">
            <a:extLst>
              <a:ext uri="{FF2B5EF4-FFF2-40B4-BE49-F238E27FC236}">
                <a16:creationId xmlns:a16="http://schemas.microsoft.com/office/drawing/2014/main" id="{18C43640-E7F7-8752-C6E0-D21209542D72}"/>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5" name="Picture 4">
            <a:hlinkClick r:id="rId4"/>
            <a:extLst>
              <a:ext uri="{FF2B5EF4-FFF2-40B4-BE49-F238E27FC236}">
                <a16:creationId xmlns:a16="http://schemas.microsoft.com/office/drawing/2014/main" id="{6126C1A6-AEF3-2777-23C0-2E68FF60EC07}"/>
              </a:ext>
            </a:extLst>
          </p:cNvPr>
          <p:cNvPicPr>
            <a:picLocks noChangeAspect="1"/>
          </p:cNvPicPr>
          <p:nvPr/>
        </p:nvPicPr>
        <p:blipFill>
          <a:blip r:embed="rId5"/>
          <a:stretch>
            <a:fillRect/>
          </a:stretch>
        </p:blipFill>
        <p:spPr>
          <a:xfrm>
            <a:off x="-32525" y="1482983"/>
            <a:ext cx="9144000" cy="3284280"/>
          </a:xfrm>
          <a:prstGeom prst="rect">
            <a:avLst/>
          </a:prstGeom>
        </p:spPr>
      </p:pic>
    </p:spTree>
    <p:extLst>
      <p:ext uri="{BB962C8B-B14F-4D97-AF65-F5344CB8AC3E}">
        <p14:creationId xmlns:p14="http://schemas.microsoft.com/office/powerpoint/2010/main" val="32420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615908" y="282715"/>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dirty="0">
                <a:solidFill>
                  <a:schemeClr val="dk1"/>
                </a:solidFill>
                <a:latin typeface="Open Sans"/>
                <a:ea typeface="Open Sans"/>
                <a:cs typeface="Open Sans"/>
                <a:sym typeface="Open Sans"/>
              </a:rPr>
              <a:t>Welcome everyone!</a:t>
            </a:r>
            <a:endParaRPr sz="3600"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266" name="Google Shape;266;g14388b835e1_0_23"/>
          <p:cNvSpPr txBox="1"/>
          <p:nvPr/>
        </p:nvSpPr>
        <p:spPr>
          <a:xfrm>
            <a:off x="130921" y="1165075"/>
            <a:ext cx="8225100" cy="3570600"/>
          </a:xfrm>
          <a:prstGeom prst="rect">
            <a:avLst/>
          </a:prstGeom>
          <a:noFill/>
          <a:ln>
            <a:noFill/>
          </a:ln>
        </p:spPr>
        <p:txBody>
          <a:bodyPr spcFirstLastPara="1" wrap="square" lIns="91425" tIns="45700" rIns="91425" bIns="45700" anchor="t" anchorCtr="0">
            <a:normAutofit/>
          </a:bodyPr>
          <a:lstStyle/>
          <a:p>
            <a:pPr marL="71120" algn="ctr">
              <a:spcBef>
                <a:spcPts val="640"/>
              </a:spcBef>
              <a:buClr>
                <a:schemeClr val="dk1"/>
              </a:buClr>
              <a:buSzPct val="100000"/>
            </a:pPr>
            <a:r>
              <a:rPr lang="en-US" sz="2800" i="1" dirty="0">
                <a:solidFill>
                  <a:schemeClr val="dk1"/>
                </a:solidFill>
                <a:latin typeface="Open Sans"/>
                <a:ea typeface="Open Sans"/>
                <a:cs typeface="Open Sans"/>
                <a:sym typeface="Open Sans"/>
              </a:rPr>
              <a:t>Let us know where you are joining us</a:t>
            </a:r>
          </a:p>
          <a:p>
            <a:pPr marL="71120" algn="ctr">
              <a:spcBef>
                <a:spcPts val="640"/>
              </a:spcBef>
              <a:buClr>
                <a:schemeClr val="dk1"/>
              </a:buClr>
              <a:buSzPct val="100000"/>
            </a:pPr>
            <a:r>
              <a:rPr lang="en-US" sz="2800" i="1" dirty="0">
                <a:solidFill>
                  <a:schemeClr val="dk1"/>
                </a:solidFill>
                <a:latin typeface="Open Sans"/>
                <a:ea typeface="Open Sans"/>
                <a:cs typeface="Open Sans"/>
                <a:sym typeface="Open Sans"/>
              </a:rPr>
              <a:t> from in the chat!</a:t>
            </a:r>
          </a:p>
          <a:p>
            <a:pPr marL="71120" algn="ctr">
              <a:spcBef>
                <a:spcPts val="640"/>
              </a:spcBef>
              <a:buClr>
                <a:schemeClr val="dk1"/>
              </a:buClr>
              <a:buSzPct val="100000"/>
            </a:pPr>
            <a:endParaRPr lang="en-US" sz="2800" b="0" i="1" u="none" strike="noStrike" cap="none" dirty="0">
              <a:solidFill>
                <a:schemeClr val="dk1"/>
              </a:solidFill>
              <a:latin typeface="Open Sans"/>
              <a:ea typeface="Open Sans"/>
              <a:cs typeface="Open Sans"/>
              <a:sym typeface="Open Sans"/>
            </a:endParaRPr>
          </a:p>
          <a:p>
            <a:pPr marL="71120" algn="ctr">
              <a:spcBef>
                <a:spcPts val="640"/>
              </a:spcBef>
              <a:buClr>
                <a:schemeClr val="dk1"/>
              </a:buClr>
              <a:buSzPct val="100000"/>
            </a:pPr>
            <a:r>
              <a:rPr lang="en-US" sz="2800" b="0" i="1" u="none" strike="noStrike" cap="none" dirty="0">
                <a:solidFill>
                  <a:schemeClr val="dk1"/>
                </a:solidFill>
                <a:latin typeface="Open Sans"/>
                <a:ea typeface="Open Sans"/>
                <a:cs typeface="Open Sans"/>
                <a:sym typeface="Open Sans"/>
              </a:rPr>
              <a:t>Share a greeting in another language if you know one.</a:t>
            </a:r>
            <a:br>
              <a:rPr lang="en-US" sz="2800" b="0" i="0" u="none" strike="noStrike" cap="none" dirty="0">
                <a:solidFill>
                  <a:schemeClr val="dk1"/>
                </a:solidFill>
                <a:latin typeface="Open Sans"/>
                <a:ea typeface="Open Sans"/>
                <a:cs typeface="Open Sans"/>
                <a:sym typeface="Open Sans"/>
              </a:rPr>
            </a:br>
            <a:endParaRPr lang="en-US" sz="2800"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660140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dc84acdb8d_0_79"/>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257" name="Google Shape;257;g1dc84acdb8d_0_79"/>
          <p:cNvSpPr txBox="1"/>
          <p:nvPr/>
        </p:nvSpPr>
        <p:spPr>
          <a:xfrm>
            <a:off x="301782" y="907042"/>
            <a:ext cx="7923000" cy="39010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a:p>
          <a:p>
            <a:pPr marL="0" marR="0" lvl="0" indent="0" algn="l" rtl="0">
              <a:spcBef>
                <a:spcPts val="0"/>
              </a:spcBef>
              <a:spcAft>
                <a:spcPts val="0"/>
              </a:spcAft>
              <a:buNone/>
            </a:pPr>
            <a:endParaRPr sz="1350" b="0" i="1"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Anti-Oppression Workshop Schedule </a:t>
            </a:r>
            <a:r>
              <a:rPr lang="en-US" sz="1350" b="0" i="0" u="none" strike="noStrike" cap="none">
                <a:solidFill>
                  <a:schemeClr val="dk1"/>
                </a:solidFill>
                <a:latin typeface="Open Sans"/>
                <a:ea typeface="Open Sans"/>
                <a:cs typeface="Open Sans"/>
                <a:sym typeface="Open Sans"/>
              </a:rPr>
              <a:t>for training opportunities.</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a:p>
        </p:txBody>
      </p:sp>
      <p:sp>
        <p:nvSpPr>
          <p:cNvPr id="258" name="Google Shape;258;g1dc84acdb8d_0_79"/>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fld id="{00000000-1234-1234-1234-123412341234}" type="slidenum">
              <a:rPr lang="en-US" sz="1350" b="0" i="0" u="none" strike="noStrike" cap="none">
                <a:solidFill>
                  <a:srgbClr val="000000"/>
                </a:solidFill>
                <a:latin typeface="Open Sans"/>
                <a:ea typeface="Open Sans"/>
                <a:cs typeface="Open Sans"/>
                <a:sym typeface="Open Sans"/>
              </a:rPr>
              <a:t>3</a:t>
            </a:fld>
            <a:endParaRPr sz="1350" b="0" i="0" u="none" strike="noStrike" cap="none">
              <a:solidFill>
                <a:srgbClr val="000000"/>
              </a:solidFill>
              <a:latin typeface="Open Sans"/>
              <a:ea typeface="Open Sans"/>
              <a:cs typeface="Open Sans"/>
              <a:sym typeface="Open Sans"/>
            </a:endParaRPr>
          </a:p>
        </p:txBody>
      </p:sp>
      <p:pic>
        <p:nvPicPr>
          <p:cNvPr id="2" name="Google Shape;267;g14388b835e1_0_23">
            <a:extLst>
              <a:ext uri="{FF2B5EF4-FFF2-40B4-BE49-F238E27FC236}">
                <a16:creationId xmlns:a16="http://schemas.microsoft.com/office/drawing/2014/main" id="{123D93FB-BF4F-1841-D122-DBC0DEA8215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208654" y="205362"/>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dirty="0">
                <a:solidFill>
                  <a:schemeClr val="dk1"/>
                </a:solidFill>
                <a:latin typeface="Open Sans"/>
                <a:ea typeface="Open Sans"/>
                <a:cs typeface="Open Sans"/>
                <a:sym typeface="Open Sans"/>
              </a:rPr>
              <a:t>Tonight’s Agenda</a:t>
            </a:r>
            <a:endParaRPr sz="3600"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266" name="Google Shape;266;g14388b835e1_0_23"/>
          <p:cNvSpPr txBox="1"/>
          <p:nvPr/>
        </p:nvSpPr>
        <p:spPr>
          <a:xfrm>
            <a:off x="0" y="918423"/>
            <a:ext cx="9111475" cy="4225077"/>
          </a:xfrm>
          <a:prstGeom prst="rect">
            <a:avLst/>
          </a:prstGeom>
          <a:noFill/>
          <a:ln>
            <a:noFill/>
          </a:ln>
        </p:spPr>
        <p:txBody>
          <a:bodyPr spcFirstLastPara="1" wrap="square" lIns="91425" tIns="45700" rIns="91425" bIns="45700" anchor="t" anchorCtr="0">
            <a:normAutofit fontScale="85000" lnSpcReduction="20000"/>
          </a:bodyPr>
          <a:lstStyle/>
          <a:p>
            <a:pPr marL="482600" lvl="3" indent="-411480">
              <a:spcBef>
                <a:spcPts val="640"/>
              </a:spcBef>
              <a:buClr>
                <a:schemeClr val="dk1"/>
              </a:buClr>
              <a:buSzPct val="100000"/>
              <a:buFont typeface="Arial"/>
              <a:buChar char="•"/>
            </a:pPr>
            <a:r>
              <a:rPr lang="en-US" sz="3200" dirty="0">
                <a:solidFill>
                  <a:schemeClr val="dk1"/>
                </a:solidFill>
                <a:latin typeface="Open Sans"/>
                <a:ea typeface="Open Sans"/>
                <a:cs typeface="Open Sans"/>
                <a:sym typeface="Open Sans"/>
              </a:rPr>
              <a:t>Welcome &amp; Introductions</a:t>
            </a:r>
            <a:br>
              <a:rPr lang="en-US" sz="3200" dirty="0">
                <a:latin typeface="Open Sans"/>
                <a:ea typeface="Open Sans"/>
                <a:cs typeface="Open Sans"/>
              </a:rPr>
            </a:br>
            <a:endParaRPr lang="en-US" sz="3200" dirty="0">
              <a:latin typeface="Open Sans"/>
              <a:ea typeface="Open Sans"/>
              <a:cs typeface="Open Sans"/>
            </a:endParaRPr>
          </a:p>
          <a:p>
            <a:pPr marL="482600" indent="-411480">
              <a:lnSpc>
                <a:spcPct val="120000"/>
              </a:lnSpc>
              <a:spcBef>
                <a:spcPts val="640"/>
              </a:spcBef>
              <a:buClr>
                <a:schemeClr val="dk1"/>
              </a:buClr>
              <a:buSzPct val="100000"/>
              <a:buFont typeface="Arial"/>
              <a:buChar char="•"/>
            </a:pPr>
            <a:r>
              <a:rPr lang="en-US" sz="3200" dirty="0">
                <a:latin typeface="Open Sans"/>
                <a:ea typeface="Open Sans"/>
                <a:cs typeface="Open Sans"/>
              </a:rPr>
              <a:t>Campaign Update: First 100 Days &amp; FY 26 Appropriations </a:t>
            </a:r>
            <a:br>
              <a:rPr lang="en-US" sz="3200" dirty="0">
                <a:latin typeface="Open Sans"/>
                <a:ea typeface="Open Sans"/>
                <a:cs typeface="Open Sans"/>
              </a:rPr>
            </a:br>
            <a:endParaRPr lang="en-US" sz="3200" dirty="0">
              <a:latin typeface="Open Sans"/>
              <a:ea typeface="Open Sans"/>
              <a:cs typeface="Open Sans"/>
            </a:endParaRPr>
          </a:p>
          <a:p>
            <a:pPr marL="482600" indent="-411480">
              <a:lnSpc>
                <a:spcPct val="120000"/>
              </a:lnSpc>
              <a:spcBef>
                <a:spcPts val="640"/>
              </a:spcBef>
              <a:buClr>
                <a:schemeClr val="dk1"/>
              </a:buClr>
              <a:buSzPct val="100000"/>
              <a:buFont typeface="Arial"/>
              <a:buChar char="•"/>
            </a:pPr>
            <a:r>
              <a:rPr lang="en-US" sz="3200" dirty="0">
                <a:latin typeface="Open Sans"/>
                <a:ea typeface="Open Sans"/>
                <a:cs typeface="Open Sans"/>
              </a:rPr>
              <a:t>Advocacy Actions </a:t>
            </a:r>
            <a:br>
              <a:rPr lang="en-US" sz="3200" dirty="0">
                <a:latin typeface="Open Sans"/>
                <a:ea typeface="Open Sans"/>
                <a:cs typeface="Open Sans"/>
              </a:rPr>
            </a:br>
            <a:endParaRPr lang="en-US" sz="3200" dirty="0">
              <a:latin typeface="Open Sans"/>
              <a:ea typeface="Open Sans"/>
              <a:cs typeface="Open Sans"/>
            </a:endParaRPr>
          </a:p>
          <a:p>
            <a:pPr marL="482600" indent="-411480">
              <a:lnSpc>
                <a:spcPct val="120000"/>
              </a:lnSpc>
              <a:spcBef>
                <a:spcPts val="640"/>
              </a:spcBef>
              <a:buClr>
                <a:schemeClr val="dk1"/>
              </a:buClr>
              <a:buSzPct val="100000"/>
              <a:buFont typeface="Arial"/>
              <a:buChar char="•"/>
            </a:pPr>
            <a:r>
              <a:rPr lang="en-US" sz="3200" b="0" dirty="0">
                <a:solidFill>
                  <a:schemeClr val="dk1"/>
                </a:solidFill>
                <a:latin typeface="Open Sans"/>
                <a:ea typeface="Open Sans"/>
                <a:cs typeface="Open Sans"/>
                <a:sym typeface="Open Sans"/>
              </a:rPr>
              <a:t>Closing</a:t>
            </a:r>
            <a:br>
              <a:rPr lang="en-US" sz="3600" b="0" i="0" u="none" strike="noStrike" cap="none" dirty="0">
                <a:solidFill>
                  <a:schemeClr val="dk1"/>
                </a:solidFill>
                <a:latin typeface="Open Sans"/>
                <a:ea typeface="Open Sans"/>
                <a:cs typeface="Open Sans"/>
                <a:sym typeface="Open Sans"/>
              </a:rPr>
            </a:br>
            <a:endParaRPr lang="en-US" sz="3600"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BB47B8F3-B149-9861-390A-31952AE553D0}"/>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ED7B5C41-C7B1-DFDC-87F7-A449071C167C}"/>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
        <p:nvSpPr>
          <p:cNvPr id="266" name="Google Shape;266;g14388b835e1_0_23">
            <a:extLst>
              <a:ext uri="{FF2B5EF4-FFF2-40B4-BE49-F238E27FC236}">
                <a16:creationId xmlns:a16="http://schemas.microsoft.com/office/drawing/2014/main" id="{14C531F8-0104-314E-D2DC-247D88343861}"/>
              </a:ext>
            </a:extLst>
          </p:cNvPr>
          <p:cNvSpPr txBox="1"/>
          <p:nvPr/>
        </p:nvSpPr>
        <p:spPr>
          <a:xfrm>
            <a:off x="16262" y="265002"/>
            <a:ext cx="9111475" cy="4225077"/>
          </a:xfrm>
          <a:prstGeom prst="rect">
            <a:avLst/>
          </a:prstGeom>
          <a:noFill/>
          <a:ln>
            <a:noFill/>
          </a:ln>
        </p:spPr>
        <p:txBody>
          <a:bodyPr spcFirstLastPara="1" wrap="square" lIns="91425" tIns="45700" rIns="91425" bIns="45700" anchor="t" anchorCtr="0">
            <a:normAutofit fontScale="92500" lnSpcReduction="10000"/>
          </a:bodyPr>
          <a:lstStyle/>
          <a:p>
            <a:pPr marL="71120" lvl="3">
              <a:spcBef>
                <a:spcPts val="640"/>
              </a:spcBef>
              <a:buClr>
                <a:schemeClr val="dk1"/>
              </a:buClr>
              <a:buSzPct val="100000"/>
            </a:pPr>
            <a:endParaRPr lang="en-US" sz="3200" dirty="0">
              <a:solidFill>
                <a:schemeClr val="dk1"/>
              </a:solidFill>
              <a:latin typeface="Open Sans"/>
              <a:ea typeface="Open Sans"/>
              <a:cs typeface="Open Sans"/>
              <a:sym typeface="Open Sans"/>
            </a:endParaRPr>
          </a:p>
          <a:p>
            <a:pPr marL="71120" lvl="3">
              <a:spcBef>
                <a:spcPts val="640"/>
              </a:spcBef>
              <a:buClr>
                <a:schemeClr val="dk1"/>
              </a:buClr>
              <a:buSzPct val="100000"/>
            </a:pPr>
            <a:endParaRPr lang="en-US" sz="3200" dirty="0">
              <a:solidFill>
                <a:schemeClr val="dk1"/>
              </a:solidFill>
              <a:latin typeface="Open Sans"/>
              <a:ea typeface="Open Sans"/>
              <a:cs typeface="Open Sans"/>
              <a:sym typeface="Open Sans"/>
            </a:endParaRPr>
          </a:p>
          <a:p>
            <a:pPr marL="71120" lvl="3">
              <a:spcBef>
                <a:spcPts val="640"/>
              </a:spcBef>
              <a:buClr>
                <a:schemeClr val="dk1"/>
              </a:buClr>
              <a:buSzPct val="100000"/>
            </a:pPr>
            <a:r>
              <a:rPr lang="en-US" sz="4400" b="1" dirty="0">
                <a:solidFill>
                  <a:schemeClr val="dk1"/>
                </a:solidFill>
                <a:latin typeface="Open Sans"/>
                <a:ea typeface="Open Sans"/>
                <a:cs typeface="Open Sans"/>
                <a:sym typeface="Open Sans"/>
              </a:rPr>
              <a:t>How have you engaged with your community about foreign aid?</a:t>
            </a:r>
          </a:p>
          <a:p>
            <a:pPr marL="71120" lvl="3">
              <a:spcBef>
                <a:spcPts val="640"/>
              </a:spcBef>
              <a:buClr>
                <a:schemeClr val="dk1"/>
              </a:buClr>
              <a:buSzPct val="100000"/>
            </a:pPr>
            <a:endParaRPr lang="en-US" sz="4400" b="1" i="0" u="none" strike="noStrike" cap="none" dirty="0">
              <a:solidFill>
                <a:schemeClr val="dk1"/>
              </a:solidFill>
              <a:latin typeface="Open Sans"/>
              <a:ea typeface="Open Sans"/>
              <a:cs typeface="Open Sans"/>
              <a:sym typeface="Open Sans"/>
            </a:endParaRPr>
          </a:p>
          <a:p>
            <a:pPr marL="71120" lvl="3">
              <a:spcBef>
                <a:spcPts val="640"/>
              </a:spcBef>
              <a:buClr>
                <a:schemeClr val="dk1"/>
              </a:buClr>
              <a:buSzPct val="100000"/>
            </a:pPr>
            <a:r>
              <a:rPr lang="en-US" sz="4400" b="1" dirty="0">
                <a:solidFill>
                  <a:schemeClr val="dk1"/>
                </a:solidFill>
                <a:latin typeface="Open Sans"/>
                <a:ea typeface="Open Sans"/>
                <a:cs typeface="Open Sans"/>
                <a:sym typeface="Open Sans"/>
              </a:rPr>
              <a:t>How have your engaged with your </a:t>
            </a:r>
            <a:r>
              <a:rPr lang="en-US" sz="4400" b="1" dirty="0" err="1">
                <a:solidFill>
                  <a:schemeClr val="dk1"/>
                </a:solidFill>
                <a:latin typeface="Open Sans"/>
                <a:ea typeface="Open Sans"/>
                <a:cs typeface="Open Sans"/>
                <a:sym typeface="Open Sans"/>
              </a:rPr>
              <a:t>MoC</a:t>
            </a:r>
            <a:r>
              <a:rPr lang="en-US" sz="4400" b="1" dirty="0">
                <a:solidFill>
                  <a:schemeClr val="dk1"/>
                </a:solidFill>
                <a:latin typeface="Open Sans"/>
                <a:ea typeface="Open Sans"/>
                <a:cs typeface="Open Sans"/>
                <a:sym typeface="Open Sans"/>
              </a:rPr>
              <a:t>?</a:t>
            </a:r>
            <a:endParaRPr lang="en-US" sz="4400" b="1"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FB2D11F0-C6C7-7B03-2C49-5482480581A6}"/>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6641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007599E-7B61-296D-03FF-33727FB972B4}"/>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FBF6E7AB-3D0F-E01B-81C6-CA46E043CA77}"/>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DD585588-C6B3-73F4-0279-FA31FA274BCF}"/>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536473BC-0F00-962B-5775-6F3D3404573C}"/>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BE08A4B2-2C8C-036D-ED7E-56ADC80E2B59}"/>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107605A0-F9C1-B4EF-B57B-66BDEB5C973E}"/>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4" name="Picture 3">
            <a:extLst>
              <a:ext uri="{FF2B5EF4-FFF2-40B4-BE49-F238E27FC236}">
                <a16:creationId xmlns:a16="http://schemas.microsoft.com/office/drawing/2014/main" id="{21CFF8D3-AF85-C6E8-BEEC-09B83971C99A}"/>
              </a:ext>
            </a:extLst>
          </p:cNvPr>
          <p:cNvPicPr>
            <a:picLocks noChangeAspect="1"/>
          </p:cNvPicPr>
          <p:nvPr/>
        </p:nvPicPr>
        <p:blipFill>
          <a:blip r:embed="rId4"/>
          <a:stretch>
            <a:fillRect/>
          </a:stretch>
        </p:blipFill>
        <p:spPr>
          <a:xfrm>
            <a:off x="2040571" y="304700"/>
            <a:ext cx="4319000" cy="4346864"/>
          </a:xfrm>
          <a:prstGeom prst="rect">
            <a:avLst/>
          </a:prstGeom>
        </p:spPr>
      </p:pic>
      <p:sp>
        <p:nvSpPr>
          <p:cNvPr id="5" name="TextBox 4">
            <a:extLst>
              <a:ext uri="{FF2B5EF4-FFF2-40B4-BE49-F238E27FC236}">
                <a16:creationId xmlns:a16="http://schemas.microsoft.com/office/drawing/2014/main" id="{6EFAF49C-5468-3519-B22E-CFF40F7AC001}"/>
              </a:ext>
            </a:extLst>
          </p:cNvPr>
          <p:cNvSpPr txBox="1"/>
          <p:nvPr/>
        </p:nvSpPr>
        <p:spPr>
          <a:xfrm>
            <a:off x="0" y="4779123"/>
            <a:ext cx="6692412" cy="307777"/>
          </a:xfrm>
          <a:prstGeom prst="rect">
            <a:avLst/>
          </a:prstGeom>
          <a:noFill/>
        </p:spPr>
        <p:txBody>
          <a:bodyPr wrap="square">
            <a:spAutoFit/>
          </a:bodyPr>
          <a:lstStyle/>
          <a:p>
            <a:pPr marL="71120">
              <a:spcBef>
                <a:spcPts val="640"/>
              </a:spcBef>
              <a:buClr>
                <a:schemeClr val="dk1"/>
              </a:buClr>
              <a:buSzPct val="100000"/>
            </a:pPr>
            <a:r>
              <a:rPr lang="en-US" i="1" dirty="0">
                <a:solidFill>
                  <a:schemeClr val="dk1"/>
                </a:solidFill>
                <a:latin typeface="Open Sans"/>
                <a:ea typeface="Open Sans"/>
                <a:cs typeface="Open Sans"/>
                <a:sym typeface="Open Sans"/>
              </a:rPr>
              <a:t>Source: </a:t>
            </a:r>
            <a:r>
              <a:rPr lang="en-US" i="1" dirty="0">
                <a:solidFill>
                  <a:schemeClr val="dk1"/>
                </a:solidFill>
                <a:latin typeface="Open Sans"/>
                <a:ea typeface="Open Sans"/>
                <a:cs typeface="Open Sans"/>
                <a:sym typeface="Open Sans"/>
                <a:hlinkClick r:id="rId5"/>
              </a:rPr>
              <a:t>www.usaidstopwork.com/documents</a:t>
            </a:r>
            <a:r>
              <a:rPr lang="en-US" i="1" dirty="0">
                <a:solidFill>
                  <a:schemeClr val="dk1"/>
                </a:solidFill>
                <a:latin typeface="Open Sans"/>
                <a:ea typeface="Open Sans"/>
                <a:cs typeface="Open Sans"/>
                <a:sym typeface="Open Sans"/>
              </a:rPr>
              <a:t>  </a:t>
            </a:r>
            <a:endParaRPr lang="en-US" sz="1600" b="0" i="1" u="none" strike="noStrike" cap="none" dirty="0">
              <a:solidFill>
                <a:schemeClr val="dk1"/>
              </a:solidFill>
              <a:latin typeface="Open Sans"/>
              <a:ea typeface="Open Sans"/>
              <a:cs typeface="Open Sans"/>
            </a:endParaRPr>
          </a:p>
        </p:txBody>
      </p:sp>
    </p:spTree>
    <p:extLst>
      <p:ext uri="{BB962C8B-B14F-4D97-AF65-F5344CB8AC3E}">
        <p14:creationId xmlns:p14="http://schemas.microsoft.com/office/powerpoint/2010/main" val="47753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67908BD6-E7E8-97D9-035A-949F244E3F72}"/>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48A9708A-19DF-040F-AC2C-0BA3F3908846}"/>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1A8CA38A-43C7-F1AC-75FF-4F6EA035EC3B}"/>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770B023C-30AB-DFD9-06F1-92883AA2B234}"/>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F158DEE1-8D85-7E45-0B06-101604CCBD07}"/>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54CDF597-E359-B80A-BE9A-DC7CCFE6D2CD}"/>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8" name="Picture 7">
            <a:extLst>
              <a:ext uri="{FF2B5EF4-FFF2-40B4-BE49-F238E27FC236}">
                <a16:creationId xmlns:a16="http://schemas.microsoft.com/office/drawing/2014/main" id="{762830A4-680F-2596-2CB5-E796829A6CC0}"/>
              </a:ext>
            </a:extLst>
          </p:cNvPr>
          <p:cNvPicPr>
            <a:picLocks noChangeAspect="1"/>
          </p:cNvPicPr>
          <p:nvPr/>
        </p:nvPicPr>
        <p:blipFill>
          <a:blip r:embed="rId4"/>
          <a:stretch>
            <a:fillRect/>
          </a:stretch>
        </p:blipFill>
        <p:spPr>
          <a:xfrm>
            <a:off x="235467" y="400500"/>
            <a:ext cx="7212701" cy="3787029"/>
          </a:xfrm>
          <a:prstGeom prst="rect">
            <a:avLst/>
          </a:prstGeom>
        </p:spPr>
      </p:pic>
    </p:spTree>
    <p:extLst>
      <p:ext uri="{BB962C8B-B14F-4D97-AF65-F5344CB8AC3E}">
        <p14:creationId xmlns:p14="http://schemas.microsoft.com/office/powerpoint/2010/main" val="380098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0F43F699-0499-D9BC-1739-A7C2AE5FC663}"/>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EF8D0DBA-46AD-A42C-D8DE-4475A9FE44A6}"/>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8A03241C-6AF3-186C-BAF3-CF2F6550A2F1}"/>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A5F21B5B-57DD-036E-0162-B0D565DE0C17}"/>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A933CA81-08D9-3A47-2436-BFFCB994FF41}"/>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8BA6B877-086B-7976-AA9A-625CFEF81E6E}"/>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4" name="Picture 3">
            <a:extLst>
              <a:ext uri="{FF2B5EF4-FFF2-40B4-BE49-F238E27FC236}">
                <a16:creationId xmlns:a16="http://schemas.microsoft.com/office/drawing/2014/main" id="{8033669A-4E06-7063-9C37-67DB1228C26F}"/>
              </a:ext>
            </a:extLst>
          </p:cNvPr>
          <p:cNvPicPr>
            <a:picLocks noChangeAspect="1"/>
          </p:cNvPicPr>
          <p:nvPr/>
        </p:nvPicPr>
        <p:blipFill>
          <a:blip r:embed="rId4"/>
          <a:stretch>
            <a:fillRect/>
          </a:stretch>
        </p:blipFill>
        <p:spPr>
          <a:xfrm>
            <a:off x="1799838" y="528352"/>
            <a:ext cx="5544324" cy="4086795"/>
          </a:xfrm>
          <a:prstGeom prst="rect">
            <a:avLst/>
          </a:prstGeom>
        </p:spPr>
      </p:pic>
    </p:spTree>
    <p:extLst>
      <p:ext uri="{BB962C8B-B14F-4D97-AF65-F5344CB8AC3E}">
        <p14:creationId xmlns:p14="http://schemas.microsoft.com/office/powerpoint/2010/main" val="389421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696BEA94-5EF1-17A5-14A6-CDF85AC1D1EA}"/>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DE76B8D1-279A-658C-BE37-A70BB7E3B824}"/>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A12BA180-ABF6-74D1-0EF2-B0DE04B44000}"/>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27147B46-270B-8492-A67F-4FADE4C6640A}"/>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F69590BD-EFF2-F551-1013-27FD2D7577EC}"/>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a:extLst>
              <a:ext uri="{FF2B5EF4-FFF2-40B4-BE49-F238E27FC236}">
                <a16:creationId xmlns:a16="http://schemas.microsoft.com/office/drawing/2014/main" id="{A62EB05A-DE64-24C2-8484-067482600B44}"/>
              </a:ext>
            </a:extLst>
          </p:cNvPr>
          <p:cNvSpPr txBox="1"/>
          <p:nvPr/>
        </p:nvSpPr>
        <p:spPr>
          <a:xfrm>
            <a:off x="326200" y="2163961"/>
            <a:ext cx="8491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rPr>
              <a:t>The First 100 Days campaign</a:t>
            </a:r>
            <a:endParaRPr sz="36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5EF868BC-5D85-632B-A064-A5CDFA11F615}"/>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007598371"/>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M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MTheme1" id="{31B1DDC3-1142-480D-A092-70C4266C4B5E}" vid="{8D91104C-7878-4609-B7CF-A85B7D3E96C1}"/>
    </a:ext>
  </a:extLst>
</a:theme>
</file>

<file path=ppt/theme/theme5.xml><?xml version="1.0" encoding="utf-8"?>
<a:theme xmlns:a="http://schemas.openxmlformats.org/drawingml/2006/main" name="3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90600F-720F-456C-A869-76210F7D1646}">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0C591A-30A2-47A0-84F5-21FBDCD4E4B2}">
  <ds:schemaRefs>
    <ds:schemaRef ds:uri="http://purl.org/dc/elements/1.1/"/>
    <ds:schemaRef ds:uri="http://purl.org/dc/terms/"/>
    <ds:schemaRef ds:uri="f42ee926-7c83-4218-bf2b-8b85ac63f15d"/>
    <ds:schemaRef ds:uri="http://purl.org/dc/dcmitype/"/>
    <ds:schemaRef ds:uri="655ca6b8-0f94-4989-841e-604707552b5c"/>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BC5CABB-6E53-4550-9859-7D1610EFB6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12422</TotalTime>
  <Words>577</Words>
  <Application>Microsoft Office PowerPoint</Application>
  <PresentationFormat>On-screen Show (16:9)</PresentationFormat>
  <Paragraphs>125</Paragraphs>
  <Slides>18</Slides>
  <Notes>18</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18</vt:i4>
      </vt:variant>
    </vt:vector>
  </HeadingPairs>
  <TitlesOfParts>
    <vt:vector size="32" baseType="lpstr">
      <vt:lpstr>Wingdings</vt:lpstr>
      <vt:lpstr>Arial</vt:lpstr>
      <vt:lpstr>inherit</vt:lpstr>
      <vt:lpstr>Times New Roman</vt:lpstr>
      <vt:lpstr>Open Sans</vt:lpstr>
      <vt:lpstr>Calibri</vt:lpstr>
      <vt:lpstr>Aptos</vt:lpstr>
      <vt:lpstr>Courier New</vt:lpstr>
      <vt:lpstr>Office Theme</vt:lpstr>
      <vt:lpstr>1_Office Theme</vt:lpstr>
      <vt:lpstr>2_Office Theme</vt:lpstr>
      <vt:lpstr>DMTheme1</vt:lpstr>
      <vt:lpstr>3_Office Theme</vt:lpstr>
      <vt:lpstr>4_Office Theme</vt:lpstr>
      <vt:lpstr>PowerPoint Presentation</vt:lpstr>
      <vt:lpstr>PowerPoint Presentation</vt:lpstr>
      <vt:lpstr>Our Values &amp;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Karyne Bury</cp:lastModifiedBy>
  <cp:revision>2</cp:revision>
  <dcterms:created xsi:type="dcterms:W3CDTF">2021-04-20T20:20:28Z</dcterms:created>
  <dcterms:modified xsi:type="dcterms:W3CDTF">2025-03-14T11:02:28Z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