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 id="2147483964" r:id="rId6"/>
  </p:sldMasterIdLst>
  <p:notesMasterIdLst>
    <p:notesMasterId r:id="rId27"/>
  </p:notesMasterIdLst>
  <p:sldIdLst>
    <p:sldId id="256" r:id="rId7"/>
    <p:sldId id="278" r:id="rId8"/>
    <p:sldId id="257" r:id="rId9"/>
    <p:sldId id="258" r:id="rId10"/>
    <p:sldId id="4542" r:id="rId11"/>
    <p:sldId id="4544" r:id="rId12"/>
    <p:sldId id="280" r:id="rId13"/>
    <p:sldId id="366" r:id="rId14"/>
    <p:sldId id="4547" r:id="rId15"/>
    <p:sldId id="4551" r:id="rId16"/>
    <p:sldId id="4549" r:id="rId17"/>
    <p:sldId id="4550" r:id="rId18"/>
    <p:sldId id="4545" r:id="rId19"/>
    <p:sldId id="4548" r:id="rId20"/>
    <p:sldId id="268" r:id="rId21"/>
    <p:sldId id="269" r:id="rId22"/>
    <p:sldId id="4541" r:id="rId23"/>
    <p:sldId id="4546" r:id="rId24"/>
    <p:sldId id="276" r:id="rId25"/>
    <p:sldId id="273" r:id="rId26"/>
  </p:sldIdLst>
  <p:sldSz cx="9144000" cy="5143500" type="screen16x9"/>
  <p:notesSz cx="6858000" cy="9144000"/>
  <p:embeddedFontLs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D3163-B24C-544A-6E9F-9A6EC9181607}" v="442" dt="2024-03-14T20:04:01.972"/>
    <p1510:client id="{9D20F387-050B-4165-9898-99CB46CB7250}" v="5" dt="2024-03-13T20:10:16.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290"/>
    <p:restoredTop sz="75485" autoAdjust="0"/>
  </p:normalViewPr>
  <p:slideViewPr>
    <p:cSldViewPr snapToGrid="0">
      <p:cViewPr varScale="1">
        <p:scale>
          <a:sx n="113" d="100"/>
          <a:sy n="113" d="100"/>
        </p:scale>
        <p:origin x="115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3.fntdata"/><Relationship Id="rId56" Type="http://schemas.microsoft.com/office/2015/10/relationships/revisionInfo" Target="revisionInfo.xml"/><Relationship Id="rId8" Type="http://schemas.openxmlformats.org/officeDocument/2006/relationships/slide" Target="slides/slide2.xml"/><Relationship Id="rId51" Type="http://customschemas.google.com/relationships/presentationmetadata" Target="meta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a:extLst>
            <a:ext uri="{FF2B5EF4-FFF2-40B4-BE49-F238E27FC236}">
              <a16:creationId xmlns:a16="http://schemas.microsoft.com/office/drawing/2014/main" id="{F7E4A03D-C8A1-965C-860B-9BCB0B07E986}"/>
            </a:ext>
          </a:extLst>
        </p:cNvPr>
        <p:cNvGrpSpPr/>
        <p:nvPr/>
      </p:nvGrpSpPr>
      <p:grpSpPr>
        <a:xfrm>
          <a:off x="0" y="0"/>
          <a:ext cx="0" cy="0"/>
          <a:chOff x="0" y="0"/>
          <a:chExt cx="0" cy="0"/>
        </a:xfrm>
      </p:grpSpPr>
      <p:sp>
        <p:nvSpPr>
          <p:cNvPr id="365" name="Google Shape;365;g135efd730ba_0_1:notes">
            <a:extLst>
              <a:ext uri="{FF2B5EF4-FFF2-40B4-BE49-F238E27FC236}">
                <a16:creationId xmlns:a16="http://schemas.microsoft.com/office/drawing/2014/main" id="{CBAE2530-F27F-107E-91BC-D896C5E1AD1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r>
              <a:rPr lang="en-US" dirty="0"/>
              <a:t>Karyne</a:t>
            </a:r>
            <a:endParaRPr dirty="0"/>
          </a:p>
        </p:txBody>
      </p:sp>
      <p:sp>
        <p:nvSpPr>
          <p:cNvPr id="366" name="Google Shape;366;g135efd730ba_0_1:notes">
            <a:extLst>
              <a:ext uri="{FF2B5EF4-FFF2-40B4-BE49-F238E27FC236}">
                <a16:creationId xmlns:a16="http://schemas.microsoft.com/office/drawing/2014/main" id="{EFC60333-4330-CFB9-EBFB-2A71788D909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168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a:extLst>
            <a:ext uri="{FF2B5EF4-FFF2-40B4-BE49-F238E27FC236}">
              <a16:creationId xmlns:a16="http://schemas.microsoft.com/office/drawing/2014/main" id="{6E769F38-DBF3-BF10-38B2-9BAE00C8BCFE}"/>
            </a:ext>
          </a:extLst>
        </p:cNvPr>
        <p:cNvGrpSpPr/>
        <p:nvPr/>
      </p:nvGrpSpPr>
      <p:grpSpPr>
        <a:xfrm>
          <a:off x="0" y="0"/>
          <a:ext cx="0" cy="0"/>
          <a:chOff x="0" y="0"/>
          <a:chExt cx="0" cy="0"/>
        </a:xfrm>
      </p:grpSpPr>
      <p:sp>
        <p:nvSpPr>
          <p:cNvPr id="365" name="Google Shape;365;g135efd730ba_0_1:notes">
            <a:extLst>
              <a:ext uri="{FF2B5EF4-FFF2-40B4-BE49-F238E27FC236}">
                <a16:creationId xmlns:a16="http://schemas.microsoft.com/office/drawing/2014/main" id="{AB40D7C1-F191-3031-DB18-AE3C1BB64A7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r>
              <a:rPr lang="en-US" dirty="0"/>
              <a:t>Karyne</a:t>
            </a:r>
            <a:endParaRPr dirty="0"/>
          </a:p>
        </p:txBody>
      </p:sp>
      <p:sp>
        <p:nvSpPr>
          <p:cNvPr id="366" name="Google Shape;366;g135efd730ba_0_1:notes">
            <a:extLst>
              <a:ext uri="{FF2B5EF4-FFF2-40B4-BE49-F238E27FC236}">
                <a16:creationId xmlns:a16="http://schemas.microsoft.com/office/drawing/2014/main" id="{294C1DF9-7BCE-B850-3E2A-DFD56CA18B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4392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6d529d1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06d529d12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a:t>
            </a:r>
            <a:endParaRPr dirty="0"/>
          </a:p>
          <a:p>
            <a:pPr marL="0" lvl="0" indent="0" algn="l" rtl="0">
              <a:lnSpc>
                <a:spcPct val="100000"/>
              </a:lnSpc>
              <a:spcBef>
                <a:spcPts val="0"/>
              </a:spcBef>
              <a:spcAft>
                <a:spcPts val="0"/>
              </a:spcAft>
              <a:buSzPts val="1400"/>
              <a:buNone/>
            </a:pPr>
            <a:br>
              <a:rPr lang="en-US" dirty="0">
                <a:highlight>
                  <a:srgbClr val="FFF2CC"/>
                </a:highlight>
              </a:rPr>
            </a:br>
            <a:endParaRPr dirty="0">
              <a:highlight>
                <a:srgbClr val="FFFFFF"/>
              </a:highlight>
            </a:endParaRPr>
          </a:p>
        </p:txBody>
      </p:sp>
      <p:sp>
        <p:nvSpPr>
          <p:cNvPr id="327" name="Google Shape;327;g206d529d12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285593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a:extLst>
            <a:ext uri="{FF2B5EF4-FFF2-40B4-BE49-F238E27FC236}">
              <a16:creationId xmlns:a16="http://schemas.microsoft.com/office/drawing/2014/main" id="{6061DDE9-2BDB-F96D-3A83-A17B2DC8DFA7}"/>
            </a:ext>
          </a:extLst>
        </p:cNvPr>
        <p:cNvGrpSpPr/>
        <p:nvPr/>
      </p:nvGrpSpPr>
      <p:grpSpPr>
        <a:xfrm>
          <a:off x="0" y="0"/>
          <a:ext cx="0" cy="0"/>
          <a:chOff x="0" y="0"/>
          <a:chExt cx="0" cy="0"/>
        </a:xfrm>
      </p:grpSpPr>
      <p:sp>
        <p:nvSpPr>
          <p:cNvPr id="365" name="Google Shape;365;g135efd730ba_0_1:notes">
            <a:extLst>
              <a:ext uri="{FF2B5EF4-FFF2-40B4-BE49-F238E27FC236}">
                <a16:creationId xmlns:a16="http://schemas.microsoft.com/office/drawing/2014/main" id="{DD6DAEB8-0BA1-7B15-DF68-187678F5F65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r>
              <a:rPr lang="en-US" dirty="0"/>
              <a:t>Karyne</a:t>
            </a:r>
            <a:endParaRPr dirty="0"/>
          </a:p>
        </p:txBody>
      </p:sp>
      <p:sp>
        <p:nvSpPr>
          <p:cNvPr id="366" name="Google Shape;366;g135efd730ba_0_1:notes">
            <a:extLst>
              <a:ext uri="{FF2B5EF4-FFF2-40B4-BE49-F238E27FC236}">
                <a16:creationId xmlns:a16="http://schemas.microsoft.com/office/drawing/2014/main" id="{FBF3A927-8308-2D2E-D53B-D2787548D5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97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d0b27d958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1d0b27d9582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42" name="Google Shape;342;g1d0b27d9582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d0b27d958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d0b27d9582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50" name="Google Shape;350;g1d0b27d9582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d0b27d958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d0b27d9582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50" name="Google Shape;350;g1d0b27d9582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87228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d0b27d958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d0b27d9582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50" name="Google Shape;350;g1d0b27d9582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2061134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endParaRPr dirty="0"/>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4591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17856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Mention lobby prep, Set the Agenda resources</a:t>
            </a:r>
          </a:p>
          <a:p>
            <a:endParaRPr lang="en-US" dirty="0">
              <a:cs typeface="Calibri"/>
            </a:endParaRPr>
          </a:p>
          <a:p>
            <a:r>
              <a:rPr lang="en-US" dirty="0"/>
              <a:t>Most Americans don’t follow the Appropriations process, meaning members of Congress don’t always feel pressure from their constituents to fight for specific programs. But you can get our issues on their radar by sending an email, calling their offices, and asking for a meeting with their Foreign Policy staffers. Your goal is to introduce our appropriations asks, share why those issues matter to you, and ask your senator or representative to speak to members of SFOPs about our requests.</a:t>
            </a:r>
            <a:endParaRPr lang="en-US" dirty="0">
              <a:cs typeface="Calibri"/>
            </a:endParaRPr>
          </a:p>
        </p:txBody>
      </p:sp>
      <p:sp>
        <p:nvSpPr>
          <p:cNvPr id="4" name="Slide Number Placeholder 3"/>
          <p:cNvSpPr>
            <a:spLocks noGrp="1"/>
          </p:cNvSpPr>
          <p:nvPr>
            <p:ph type="sldNum" sz="quarter" idx="5"/>
          </p:nvPr>
        </p:nvSpPr>
        <p:spPr/>
        <p:txBody>
          <a:bodyPr/>
          <a:lstStyle/>
          <a:p>
            <a:fld id="{EF351C36-F2D6-4D20-82A0-EB9FFA1BF4F0}" type="slidenum">
              <a:rPr lang="en-US" smtClean="0"/>
              <a:t>6</a:t>
            </a:fld>
            <a:endParaRPr lang="en-US"/>
          </a:p>
        </p:txBody>
      </p:sp>
    </p:spTree>
    <p:extLst>
      <p:ext uri="{BB962C8B-B14F-4D97-AF65-F5344CB8AC3E}">
        <p14:creationId xmlns:p14="http://schemas.microsoft.com/office/powerpoint/2010/main" val="139776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DCs- one for each issue</a:t>
            </a:r>
          </a:p>
          <a:p>
            <a:endParaRPr lang="en-US" dirty="0">
              <a:cs typeface="Calibri"/>
            </a:endParaRPr>
          </a:p>
          <a:p>
            <a:r>
              <a:rPr lang="en-US" dirty="0"/>
              <a:t>During the appropriations process, members of Congress can make their priorities known by signing on to “Dear Colleague” letters for issues that they care about. Each letter is circulated by champions in Congress asking other members to join them, like a petition. Then, the letters are sent to the leaders of the SFOPs subcommittee, which writes the foreign aid spending bill. These letters can have a lot of sway, and a large number of bipartisan signers shows the committee that there is strong support for that issue. </a:t>
            </a:r>
          </a:p>
          <a:p>
            <a:endParaRPr lang="en-US" dirty="0"/>
          </a:p>
          <a:p>
            <a:r>
              <a:rPr lang="en-US" dirty="0"/>
              <a:t>Our job is to ask members of Congress to sign the letters we’re endorsing. Typically, we prioritize Dear Colleague letters on global Tuberculosis, Maternal and Child Health and Nutrition, the PEPFAR/ Global Fund to Fight AIDS, Tuberculosis, and Malaria, and global education. </a:t>
            </a:r>
          </a:p>
          <a:p>
            <a:endParaRPr lang="en-US" dirty="0">
              <a:cs typeface="Calibri"/>
            </a:endParaRPr>
          </a:p>
        </p:txBody>
      </p:sp>
      <p:sp>
        <p:nvSpPr>
          <p:cNvPr id="4" name="Slide Number Placeholder 3"/>
          <p:cNvSpPr>
            <a:spLocks noGrp="1"/>
          </p:cNvSpPr>
          <p:nvPr>
            <p:ph type="sldNum" sz="quarter" idx="5"/>
          </p:nvPr>
        </p:nvSpPr>
        <p:spPr/>
        <p:txBody>
          <a:bodyPr/>
          <a:lstStyle/>
          <a:p>
            <a:fld id="{EF351C36-F2D6-4D20-82A0-EB9FFA1BF4F0}" type="slidenum">
              <a:rPr lang="en-US" smtClean="0"/>
              <a:t>7</a:t>
            </a:fld>
            <a:endParaRPr lang="en-US"/>
          </a:p>
        </p:txBody>
      </p:sp>
    </p:spTree>
    <p:extLst>
      <p:ext uri="{BB962C8B-B14F-4D97-AF65-F5344CB8AC3E}">
        <p14:creationId xmlns:p14="http://schemas.microsoft.com/office/powerpoint/2010/main" val="203448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Increased number of signers-- higher priority for SFOPS-- greater funding</a:t>
            </a:r>
          </a:p>
        </p:txBody>
      </p:sp>
      <p:sp>
        <p:nvSpPr>
          <p:cNvPr id="4" name="Slide Number Placeholder 3"/>
          <p:cNvSpPr>
            <a:spLocks noGrp="1"/>
          </p:cNvSpPr>
          <p:nvPr>
            <p:ph type="sldNum" sz="quarter" idx="5"/>
          </p:nvPr>
        </p:nvSpPr>
        <p:spPr/>
        <p:txBody>
          <a:bodyPr/>
          <a:lstStyle/>
          <a:p>
            <a:fld id="{EF351C36-F2D6-4D20-82A0-EB9FFA1BF4F0}" type="slidenum">
              <a:rPr lang="en-US" smtClean="0"/>
              <a:t>8</a:t>
            </a:fld>
            <a:endParaRPr lang="en-US"/>
          </a:p>
        </p:txBody>
      </p:sp>
    </p:spTree>
    <p:extLst>
      <p:ext uri="{BB962C8B-B14F-4D97-AF65-F5344CB8AC3E}">
        <p14:creationId xmlns:p14="http://schemas.microsoft.com/office/powerpoint/2010/main" val="236474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r>
              <a:rPr lang="en-US" dirty="0"/>
              <a:t>Karyne</a:t>
            </a:r>
            <a:endParaRPr dirty="0"/>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729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r>
              <a:rPr lang="en-US" dirty="0"/>
              <a:t>Karyne</a:t>
            </a:r>
            <a:endParaRPr dirty="0"/>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741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3/15/2024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41111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g1dc84acdb8d_0_101"/>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g1dc84acdb8d_0_10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5" name="Google Shape;195;g1dc84acdb8d_0_10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g1dc84acdb8d_0_101"/>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3/15/2024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3/15/2024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3/15/2024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3/15/2024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3/15/2024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3/15/2024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3/15/2024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3/15/2024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3/15/2024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3/15/2024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6" name="Google Shape;66;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7" name="Google Shape;6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7">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9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3">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4">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3/15/2024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hnYQ-e48QkMwuahplnNJyZDr81rmBdzNFxIWwSYEIm8/edi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results.org/volunteers/legislator-lookup" TargetMode="External"/><Relationship Id="rId7" Type="http://schemas.openxmlformats.org/officeDocument/2006/relationships/hyperlink" Target="mailto:FirstName_LastName@SenatorLastName.senate.go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mailto:FirstName.LastName@mail.house.gove" TargetMode="External"/><Relationship Id="rId5" Type="http://schemas.openxmlformats.org/officeDocument/2006/relationships/hyperlink" Target="mailto:kpatterson@results.org" TargetMode="External"/><Relationship Id="rId4" Type="http://schemas.openxmlformats.org/officeDocument/2006/relationships/hyperlink" Target="mailto:kbury@result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results.org/volunteers/legislator-looku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results.org/wp-content/uploads/2024-Spring-Lobby-Meeting-Request.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wp-content/uploads/Spring-2024-AO-Workshop-Descriptions.pdf"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docs.google.com/spreadsheets/d/1QF2HKawtGx1kYYfYwGibPpKKnFs0jmX5-RxcpWyEpsk/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445750"/>
            <a:ext cx="9144000" cy="1277232"/>
          </a:xfrm>
          <a:prstGeom prst="rect">
            <a:avLst/>
          </a:prstGeom>
          <a:noFill/>
          <a:ln>
            <a:noFill/>
          </a:ln>
        </p:spPr>
        <p:txBody>
          <a:bodyPr spcFirstLastPara="1" wrap="square" lIns="91425" tIns="45700" rIns="91425" bIns="45700" anchor="t" anchorCtr="0">
            <a:spAutoFit/>
          </a:bodyPr>
          <a:lstStyle/>
          <a:p>
            <a:pPr algn="ctr">
              <a:buSzPts val="2400"/>
            </a:pPr>
            <a:r>
              <a:rPr lang="en-US" sz="2900" b="1" dirty="0">
                <a:solidFill>
                  <a:schemeClr val="dk1"/>
                </a:solidFill>
                <a:latin typeface="Open Sans"/>
                <a:ea typeface="Open Sans"/>
                <a:cs typeface="Open Sans"/>
                <a:sym typeface="Open Sans"/>
              </a:rPr>
              <a:t>March Webinar</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dirty="0">
                <a:solidFill>
                  <a:schemeClr val="dk1"/>
                </a:solidFill>
                <a:latin typeface="Open Sans"/>
                <a:ea typeface="Open Sans"/>
                <a:cs typeface="Open Sans"/>
                <a:sym typeface="Open Sans"/>
              </a:rPr>
              <a:t>March 14</a:t>
            </a:r>
            <a:r>
              <a:rPr lang="en-US" sz="2400" b="1" i="0" u="none" strike="noStrike" cap="none" dirty="0">
                <a:solidFill>
                  <a:schemeClr val="dk1"/>
                </a:solidFill>
                <a:latin typeface="Open Sans"/>
                <a:ea typeface="Open Sans"/>
                <a:cs typeface="Open Sans"/>
                <a:sym typeface="Open Sans"/>
              </a:rPr>
              <a:t>, 2024</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752925" y="13272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57239" y="1371436"/>
            <a:ext cx="9086761" cy="240062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600" b="1" dirty="0">
                <a:solidFill>
                  <a:schemeClr val="dk1"/>
                </a:solidFill>
                <a:latin typeface="Open Sans"/>
                <a:ea typeface="Open Sans"/>
                <a:cs typeface="Open Sans"/>
                <a:sym typeface="Open Sans"/>
              </a:rPr>
              <a:t>Let’s Take Action Tonight on </a:t>
            </a:r>
            <a:br>
              <a:rPr lang="en-US" sz="3600" b="1" dirty="0">
                <a:solidFill>
                  <a:schemeClr val="dk1"/>
                </a:solidFill>
                <a:latin typeface="Open Sans"/>
                <a:ea typeface="Open Sans"/>
                <a:cs typeface="Open Sans"/>
                <a:sym typeface="Open Sans"/>
              </a:rPr>
            </a:br>
            <a:r>
              <a:rPr lang="en-US" sz="3600" b="1" dirty="0">
                <a:solidFill>
                  <a:schemeClr val="dk1"/>
                </a:solidFill>
                <a:latin typeface="Open Sans"/>
                <a:ea typeface="Open Sans"/>
                <a:cs typeface="Open Sans"/>
                <a:sym typeface="Open Sans"/>
              </a:rPr>
              <a:t>FY 25 Appropriations!</a:t>
            </a:r>
          </a:p>
          <a:p>
            <a:pPr marL="0" marR="0" lvl="0" indent="0" algn="ctr" rtl="0">
              <a:lnSpc>
                <a:spcPct val="100000"/>
              </a:lnSpc>
              <a:spcBef>
                <a:spcPts val="0"/>
              </a:spcBef>
              <a:spcAft>
                <a:spcPts val="0"/>
              </a:spcAft>
              <a:buClr>
                <a:schemeClr val="dk1"/>
              </a:buClr>
              <a:buSzPts val="3200"/>
              <a:buFont typeface="Open Sans"/>
              <a:buNone/>
            </a:pPr>
            <a:endParaRPr lang="en-US" sz="3600" b="1" i="0"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200"/>
              <a:buFont typeface="Open Sans"/>
              <a:buNone/>
            </a:pPr>
            <a:r>
              <a:rPr lang="en-US" sz="3600" b="1" dirty="0">
                <a:solidFill>
                  <a:schemeClr val="dk1"/>
                </a:solidFill>
                <a:latin typeface="Open Sans"/>
                <a:ea typeface="Open Sans"/>
                <a:cs typeface="Open Sans"/>
                <a:sym typeface="Open Sans"/>
                <a:hlinkClick r:id="rId3"/>
              </a:rPr>
              <a:t>Sample Request Letter</a:t>
            </a:r>
            <a:endParaRPr sz="3600" i="0" u="none" strike="noStrike" cap="none" dirty="0">
              <a:solidFill>
                <a:srgbClr val="00000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4">
            <a:alphaModFix/>
          </a:blip>
          <a:srcRect/>
          <a:stretch/>
        </p:blipFill>
        <p:spPr>
          <a:xfrm>
            <a:off x="7575854" y="76200"/>
            <a:ext cx="1510907" cy="1102501"/>
          </a:xfrm>
          <a:prstGeom prst="rect">
            <a:avLst/>
          </a:prstGeom>
          <a:noFill/>
          <a:ln>
            <a:noFill/>
          </a:ln>
        </p:spPr>
      </p:pic>
    </p:spTree>
    <p:extLst>
      <p:ext uri="{BB962C8B-B14F-4D97-AF65-F5344CB8AC3E}">
        <p14:creationId xmlns:p14="http://schemas.microsoft.com/office/powerpoint/2010/main" val="82354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7">
          <a:extLst>
            <a:ext uri="{FF2B5EF4-FFF2-40B4-BE49-F238E27FC236}">
              <a16:creationId xmlns:a16="http://schemas.microsoft.com/office/drawing/2014/main" id="{E8C497F1-5E3D-C568-B4AF-643D375CB746}"/>
            </a:ext>
          </a:extLst>
        </p:cNvPr>
        <p:cNvGrpSpPr/>
        <p:nvPr/>
      </p:nvGrpSpPr>
      <p:grpSpPr>
        <a:xfrm>
          <a:off x="0" y="0"/>
          <a:ext cx="0" cy="0"/>
          <a:chOff x="0" y="0"/>
          <a:chExt cx="0" cy="0"/>
        </a:xfrm>
      </p:grpSpPr>
      <p:sp>
        <p:nvSpPr>
          <p:cNvPr id="369" name="Google Shape;369;g135efd730ba_0_1">
            <a:extLst>
              <a:ext uri="{FF2B5EF4-FFF2-40B4-BE49-F238E27FC236}">
                <a16:creationId xmlns:a16="http://schemas.microsoft.com/office/drawing/2014/main" id="{28135510-B691-7758-0BC7-5F18EB0345BC}"/>
              </a:ext>
            </a:extLst>
          </p:cNvPr>
          <p:cNvSpPr txBox="1"/>
          <p:nvPr/>
        </p:nvSpPr>
        <p:spPr>
          <a:xfrm>
            <a:off x="-323761" y="1378353"/>
            <a:ext cx="9086761" cy="4408997"/>
          </a:xfrm>
          <a:prstGeom prst="rect">
            <a:avLst/>
          </a:prstGeom>
          <a:noFill/>
          <a:ln>
            <a:noFill/>
          </a:ln>
        </p:spPr>
        <p:txBody>
          <a:bodyPr spcFirstLastPara="1" wrap="square" lIns="91425" tIns="91425" rIns="91425" bIns="91425" anchor="t" anchorCtr="0">
            <a:spAutoFit/>
          </a:bodyPr>
          <a:lstStyle/>
          <a:p>
            <a:pPr marL="800100" marR="0" lvl="1" indent="-342900">
              <a:lnSpc>
                <a:spcPct val="107000"/>
              </a:lnSpc>
              <a:spcBef>
                <a:spcPts val="0"/>
              </a:spcBef>
              <a:spcAft>
                <a:spcPts val="800"/>
              </a:spcAft>
              <a:buFont typeface="+mj-lt"/>
              <a:buAutoNum type="arabicPeriod"/>
            </a:pPr>
            <a:r>
              <a:rPr lang="en-US" sz="1800" dirty="0">
                <a:effectLst/>
                <a:latin typeface="Open Sans" panose="020B0606030504020204" pitchFamily="34" charset="0"/>
                <a:ea typeface="Open Sans" panose="020B0606030504020204" pitchFamily="34" charset="0"/>
                <a:cs typeface="Open Sans" panose="020B0606030504020204" pitchFamily="34" charset="0"/>
              </a:rPr>
              <a:t>Look up your MOCs foreign policy aide using the Legislator Lookup page: </a:t>
            </a:r>
            <a:r>
              <a:rPr lang="en-US" sz="18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3"/>
              </a:rPr>
              <a:t>https://results.org/volunteers/legislator-lookup</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800100" marR="0" lvl="1" indent="-342900">
              <a:lnSpc>
                <a:spcPct val="107000"/>
              </a:lnSpc>
              <a:spcBef>
                <a:spcPts val="0"/>
              </a:spcBef>
              <a:spcAft>
                <a:spcPts val="800"/>
              </a:spcAft>
              <a:buFont typeface="+mj-lt"/>
              <a:buAutoNum type="arabicPeriod"/>
            </a:pPr>
            <a:r>
              <a:rPr lang="en-US" sz="1800" dirty="0">
                <a:effectLst/>
                <a:latin typeface="Open Sans" panose="020B0606030504020204" pitchFamily="34" charset="0"/>
                <a:ea typeface="Open Sans" panose="020B0606030504020204" pitchFamily="34" charset="0"/>
                <a:cs typeface="Open Sans" panose="020B0606030504020204" pitchFamily="34" charset="0"/>
              </a:rPr>
              <a:t>If you have trouble, contact Karyne (</a:t>
            </a:r>
            <a:r>
              <a:rPr lang="en-US" sz="18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4"/>
              </a:rPr>
              <a:t>kbury@results.org</a:t>
            </a:r>
            <a:r>
              <a:rPr lang="en-US" sz="1800" dirty="0">
                <a:effectLst/>
                <a:latin typeface="Open Sans" panose="020B0606030504020204" pitchFamily="34" charset="0"/>
                <a:ea typeface="Open Sans" panose="020B0606030504020204" pitchFamily="34" charset="0"/>
                <a:cs typeface="Open Sans" panose="020B0606030504020204" pitchFamily="34" charset="0"/>
              </a:rPr>
              <a:t>) or Ken (</a:t>
            </a:r>
            <a:r>
              <a:rPr lang="en-US" sz="18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5"/>
              </a:rPr>
              <a:t>kpatterson@results.org</a:t>
            </a:r>
            <a:r>
              <a:rPr lang="en-US" sz="1800" dirty="0">
                <a:effectLst/>
                <a:latin typeface="Open Sans" panose="020B0606030504020204" pitchFamily="34" charset="0"/>
                <a:ea typeface="Open Sans" panose="020B0606030504020204" pitchFamily="34" charset="0"/>
                <a:cs typeface="Open Sans" panose="020B0606030504020204" pitchFamily="34" charset="0"/>
              </a:rPr>
              <a:t>) to help, we have access to the back end of the website and can find alternate contacts in the office</a:t>
            </a:r>
          </a:p>
          <a:p>
            <a:pPr marL="800100" marR="0" lvl="1" indent="-342900">
              <a:lnSpc>
                <a:spcPct val="107000"/>
              </a:lnSpc>
              <a:spcBef>
                <a:spcPts val="0"/>
              </a:spcBef>
              <a:spcAft>
                <a:spcPts val="800"/>
              </a:spcAft>
              <a:buFont typeface="+mj-lt"/>
              <a:buAutoNum type="arabicPeriod"/>
            </a:pPr>
            <a:r>
              <a:rPr lang="en-US" sz="1800" dirty="0">
                <a:effectLst/>
                <a:latin typeface="Open Sans" panose="020B0606030504020204" pitchFamily="34" charset="0"/>
                <a:ea typeface="Open Sans" panose="020B0606030504020204" pitchFamily="34" charset="0"/>
                <a:cs typeface="Open Sans" panose="020B0606030504020204" pitchFamily="34" charset="0"/>
              </a:rPr>
              <a:t>House:  </a:t>
            </a:r>
            <a:r>
              <a:rPr lang="en-US" sz="1800" u="sng" dirty="0" err="1">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6"/>
              </a:rPr>
              <a:t>FirstName.LastName@mail.house.gove</a:t>
            </a:r>
            <a:br>
              <a:rPr lang="en-US" sz="1800" dirty="0">
                <a:effectLst/>
                <a:latin typeface="Open Sans" panose="020B0606030504020204" pitchFamily="34" charset="0"/>
                <a:ea typeface="Open Sans" panose="020B0606030504020204" pitchFamily="34" charset="0"/>
                <a:cs typeface="Open Sans" panose="020B0606030504020204" pitchFamily="34" charset="0"/>
              </a:rPr>
            </a:br>
            <a:r>
              <a:rPr lang="en-US" sz="1800" dirty="0">
                <a:effectLst/>
                <a:latin typeface="Open Sans" panose="020B0606030504020204" pitchFamily="34" charset="0"/>
                <a:ea typeface="Open Sans" panose="020B0606030504020204" pitchFamily="34" charset="0"/>
                <a:cs typeface="Open Sans" panose="020B0606030504020204" pitchFamily="34" charset="0"/>
              </a:rPr>
              <a:t>Senate: </a:t>
            </a:r>
            <a:r>
              <a:rPr lang="en-US" sz="18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7"/>
              </a:rPr>
              <a:t>FirstName_LastName@SenatorLastName.senate.gov</a:t>
            </a:r>
            <a:r>
              <a:rPr lang="en-US" sz="1800" dirty="0">
                <a:effectLst/>
                <a:latin typeface="Open Sans" panose="020B0606030504020204" pitchFamily="34" charset="0"/>
                <a:ea typeface="Open Sans" panose="020B0606030504020204" pitchFamily="34" charset="0"/>
                <a:cs typeface="Open Sans" panose="020B0606030504020204" pitchFamily="34" charset="0"/>
              </a:rPr>
              <a:t> </a:t>
            </a:r>
          </a:p>
          <a:p>
            <a:pPr marL="800100" marR="0" lvl="1" indent="-342900">
              <a:lnSpc>
                <a:spcPct val="107000"/>
              </a:lnSpc>
              <a:spcBef>
                <a:spcPts val="0"/>
              </a:spcBef>
              <a:spcAft>
                <a:spcPts val="800"/>
              </a:spcAft>
              <a:buFont typeface="+mj-lt"/>
              <a:buAutoNum type="arabicPeriod"/>
            </a:pPr>
            <a:r>
              <a:rPr lang="en-US" sz="1800" dirty="0">
                <a:effectLst/>
                <a:latin typeface="Open Sans" panose="020B0606030504020204" pitchFamily="34" charset="0"/>
                <a:ea typeface="Open Sans" panose="020B0606030504020204" pitchFamily="34" charset="0"/>
                <a:cs typeface="Open Sans" panose="020B0606030504020204" pitchFamily="34" charset="0"/>
              </a:rPr>
              <a:t>Copy the draft message below into an email to your MOC’s Foreign Policy Aide. Select 1 or 2 issues that are particularly close to you in addition to the funding request for PC. Personalize and share why this issue is important to you as an RPCV.</a:t>
            </a:r>
          </a:p>
          <a:p>
            <a:pPr marL="0" marR="0" lvl="0" indent="0" algn="ctr" rtl="0">
              <a:lnSpc>
                <a:spcPct val="100000"/>
              </a:lnSpc>
              <a:spcBef>
                <a:spcPts val="0"/>
              </a:spcBef>
              <a:spcAft>
                <a:spcPts val="0"/>
              </a:spcAft>
              <a:buClr>
                <a:schemeClr val="dk1"/>
              </a:buClr>
              <a:buSzPts val="3200"/>
              <a:buFont typeface="Open Sans"/>
              <a:buNone/>
            </a:pPr>
            <a:endParaRPr sz="3600" i="0" u="none" strike="noStrike" cap="none" dirty="0">
              <a:solidFill>
                <a:srgbClr val="000000"/>
              </a:solidFill>
              <a:latin typeface="Calibri"/>
              <a:ea typeface="Calibri"/>
              <a:cs typeface="Calibri"/>
              <a:sym typeface="Calibri"/>
            </a:endParaRPr>
          </a:p>
        </p:txBody>
      </p:sp>
      <p:pic>
        <p:nvPicPr>
          <p:cNvPr id="370" name="Google Shape;370;g135efd730ba_0_1" descr="Text, application&#10;&#10;Description automatically generated">
            <a:extLst>
              <a:ext uri="{FF2B5EF4-FFF2-40B4-BE49-F238E27FC236}">
                <a16:creationId xmlns:a16="http://schemas.microsoft.com/office/drawing/2014/main" id="{01DCC1B8-3957-32CD-EB6A-AE82F8E1D713}"/>
              </a:ext>
            </a:extLst>
          </p:cNvPr>
          <p:cNvPicPr preferRelativeResize="0"/>
          <p:nvPr/>
        </p:nvPicPr>
        <p:blipFill rotWithShape="1">
          <a:blip r:embed="rId8">
            <a:alphaModFix/>
          </a:blip>
          <a:srcRect/>
          <a:stretch/>
        </p:blipFill>
        <p:spPr>
          <a:xfrm>
            <a:off x="7575854" y="76200"/>
            <a:ext cx="1510907" cy="1102501"/>
          </a:xfrm>
          <a:prstGeom prst="rect">
            <a:avLst/>
          </a:prstGeom>
          <a:noFill/>
          <a:ln>
            <a:noFill/>
          </a:ln>
        </p:spPr>
      </p:pic>
      <p:sp>
        <p:nvSpPr>
          <p:cNvPr id="2" name="Google Shape;369;g135efd730ba_0_1">
            <a:extLst>
              <a:ext uri="{FF2B5EF4-FFF2-40B4-BE49-F238E27FC236}">
                <a16:creationId xmlns:a16="http://schemas.microsoft.com/office/drawing/2014/main" id="{50873C96-A7FC-B77F-2F41-BEB06A0C44BE}"/>
              </a:ext>
            </a:extLst>
          </p:cNvPr>
          <p:cNvSpPr txBox="1"/>
          <p:nvPr/>
        </p:nvSpPr>
        <p:spPr>
          <a:xfrm>
            <a:off x="-85725" y="77583"/>
            <a:ext cx="9086761"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600" b="1" dirty="0">
                <a:solidFill>
                  <a:schemeClr val="dk1"/>
                </a:solidFill>
                <a:latin typeface="Open Sans"/>
                <a:ea typeface="Open Sans"/>
                <a:cs typeface="Open Sans"/>
                <a:sym typeface="Open Sans"/>
              </a:rPr>
              <a:t>Let’s Take Action Tonight on </a:t>
            </a:r>
            <a:br>
              <a:rPr lang="en-US" sz="3600" b="1" dirty="0">
                <a:solidFill>
                  <a:schemeClr val="dk1"/>
                </a:solidFill>
                <a:latin typeface="Open Sans"/>
                <a:ea typeface="Open Sans"/>
                <a:cs typeface="Open Sans"/>
                <a:sym typeface="Open Sans"/>
              </a:rPr>
            </a:br>
            <a:r>
              <a:rPr lang="en-US" sz="3600" b="1" dirty="0">
                <a:solidFill>
                  <a:schemeClr val="dk1"/>
                </a:solidFill>
                <a:latin typeface="Open Sans"/>
                <a:ea typeface="Open Sans"/>
                <a:cs typeface="Open Sans"/>
                <a:sym typeface="Open Sans"/>
              </a:rPr>
              <a:t>FY 25 Appropriations!</a:t>
            </a:r>
            <a:endParaRPr sz="360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8977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a:extLst>
            <a:ext uri="{FF2B5EF4-FFF2-40B4-BE49-F238E27FC236}">
              <a16:creationId xmlns:a16="http://schemas.microsoft.com/office/drawing/2014/main" id="{963C4F3B-BA8E-9DFD-0D37-FE56064CC72D}"/>
            </a:ext>
          </a:extLst>
        </p:cNvPr>
        <p:cNvGrpSpPr/>
        <p:nvPr/>
      </p:nvGrpSpPr>
      <p:grpSpPr>
        <a:xfrm>
          <a:off x="0" y="0"/>
          <a:ext cx="0" cy="0"/>
          <a:chOff x="0" y="0"/>
          <a:chExt cx="0" cy="0"/>
        </a:xfrm>
      </p:grpSpPr>
      <p:sp>
        <p:nvSpPr>
          <p:cNvPr id="369" name="Google Shape;369;g135efd730ba_0_1">
            <a:extLst>
              <a:ext uri="{FF2B5EF4-FFF2-40B4-BE49-F238E27FC236}">
                <a16:creationId xmlns:a16="http://schemas.microsoft.com/office/drawing/2014/main" id="{F51301C3-0A8A-DD50-EBB8-A373BD76FD8E}"/>
              </a:ext>
            </a:extLst>
          </p:cNvPr>
          <p:cNvSpPr txBox="1"/>
          <p:nvPr/>
        </p:nvSpPr>
        <p:spPr>
          <a:xfrm>
            <a:off x="180975" y="2202433"/>
            <a:ext cx="9086761"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600" b="1" dirty="0">
                <a:solidFill>
                  <a:schemeClr val="dk1"/>
                </a:solidFill>
                <a:latin typeface="Open Sans"/>
                <a:ea typeface="Open Sans"/>
                <a:cs typeface="Open Sans"/>
                <a:sym typeface="Open Sans"/>
              </a:rPr>
              <a:t>Remember to follow up!</a:t>
            </a:r>
            <a:endParaRPr sz="3600" i="0" u="none" strike="noStrike" cap="none" dirty="0">
              <a:solidFill>
                <a:srgbClr val="000000"/>
              </a:solidFill>
              <a:latin typeface="Calibri"/>
              <a:ea typeface="Calibri"/>
              <a:cs typeface="Calibri"/>
              <a:sym typeface="Calibri"/>
            </a:endParaRPr>
          </a:p>
        </p:txBody>
      </p:sp>
      <p:pic>
        <p:nvPicPr>
          <p:cNvPr id="370" name="Google Shape;370;g135efd730ba_0_1" descr="Text, application&#10;&#10;Description automatically generated">
            <a:extLst>
              <a:ext uri="{FF2B5EF4-FFF2-40B4-BE49-F238E27FC236}">
                <a16:creationId xmlns:a16="http://schemas.microsoft.com/office/drawing/2014/main" id="{C529E0FA-D666-4058-05BE-881FD55AF301}"/>
              </a:ext>
            </a:extLst>
          </p:cNvPr>
          <p:cNvPicPr preferRelativeResize="0"/>
          <p:nvPr/>
        </p:nvPicPr>
        <p:blipFill rotWithShape="1">
          <a:blip r:embed="rId3">
            <a:alphaModFix/>
          </a:blip>
          <a:srcRect/>
          <a:stretch/>
        </p:blipFill>
        <p:spPr>
          <a:xfrm>
            <a:off x="7575854" y="76200"/>
            <a:ext cx="1510907" cy="1102501"/>
          </a:xfrm>
          <a:prstGeom prst="rect">
            <a:avLst/>
          </a:prstGeom>
          <a:noFill/>
          <a:ln>
            <a:noFill/>
          </a:ln>
        </p:spPr>
      </p:pic>
    </p:spTree>
    <p:extLst>
      <p:ext uri="{BB962C8B-B14F-4D97-AF65-F5344CB8AC3E}">
        <p14:creationId xmlns:p14="http://schemas.microsoft.com/office/powerpoint/2010/main" val="265118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06d529d124_0_0"/>
          <p:cNvSpPr txBox="1">
            <a:spLocks noGrp="1"/>
          </p:cNvSpPr>
          <p:nvPr>
            <p:ph type="title"/>
          </p:nvPr>
        </p:nvSpPr>
        <p:spPr>
          <a:xfrm>
            <a:off x="0" y="1408669"/>
            <a:ext cx="9144000" cy="282969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58822"/>
              <a:buNone/>
            </a:pPr>
            <a:r>
              <a:rPr lang="en-US" sz="3400" b="1" dirty="0">
                <a:latin typeface="Open Sans"/>
                <a:ea typeface="Open Sans"/>
                <a:cs typeface="Open Sans"/>
                <a:sym typeface="Open Sans"/>
              </a:rPr>
              <a:t>Lobby meetings!</a:t>
            </a:r>
            <a:br>
              <a:rPr lang="en-US" sz="3400" b="1" dirty="0">
                <a:latin typeface="Open Sans"/>
                <a:ea typeface="Open Sans"/>
                <a:cs typeface="Open Sans"/>
                <a:sym typeface="Open Sans"/>
              </a:rPr>
            </a:br>
            <a:r>
              <a:rPr lang="en-US" sz="3400" b="1" dirty="0">
                <a:latin typeface="Open Sans"/>
                <a:ea typeface="Open Sans"/>
                <a:cs typeface="Open Sans"/>
                <a:sym typeface="Open Sans"/>
              </a:rPr>
              <a:t>Who has met with their House or Senate offices?</a:t>
            </a:r>
            <a:br>
              <a:rPr lang="en-US" sz="3400" b="1" dirty="0">
                <a:latin typeface="Open Sans"/>
                <a:ea typeface="Open Sans"/>
                <a:cs typeface="Open Sans"/>
                <a:sym typeface="Open Sans"/>
              </a:rPr>
            </a:br>
            <a:br>
              <a:rPr lang="en-US" sz="3400" b="1" dirty="0">
                <a:latin typeface="Open Sans"/>
                <a:ea typeface="Open Sans"/>
                <a:cs typeface="Open Sans"/>
                <a:sym typeface="Open Sans"/>
              </a:rPr>
            </a:br>
            <a:endParaRPr sz="3400" b="1" i="1" dirty="0">
              <a:latin typeface="Open Sans"/>
              <a:ea typeface="Open Sans"/>
              <a:cs typeface="Open Sans"/>
              <a:sym typeface="Open Sans"/>
            </a:endParaRPr>
          </a:p>
        </p:txBody>
      </p:sp>
      <p:pic>
        <p:nvPicPr>
          <p:cNvPr id="330" name="Google Shape;330;g206d529d124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12609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a:extLst>
            <a:ext uri="{FF2B5EF4-FFF2-40B4-BE49-F238E27FC236}">
              <a16:creationId xmlns:a16="http://schemas.microsoft.com/office/drawing/2014/main" id="{A4A9DCBA-1682-2D3A-586A-0FF08D93E4A5}"/>
            </a:ext>
          </a:extLst>
        </p:cNvPr>
        <p:cNvGrpSpPr/>
        <p:nvPr/>
      </p:nvGrpSpPr>
      <p:grpSpPr>
        <a:xfrm>
          <a:off x="0" y="0"/>
          <a:ext cx="0" cy="0"/>
          <a:chOff x="0" y="0"/>
          <a:chExt cx="0" cy="0"/>
        </a:xfrm>
      </p:grpSpPr>
      <p:sp>
        <p:nvSpPr>
          <p:cNvPr id="369" name="Google Shape;369;g135efd730ba_0_1">
            <a:extLst>
              <a:ext uri="{FF2B5EF4-FFF2-40B4-BE49-F238E27FC236}">
                <a16:creationId xmlns:a16="http://schemas.microsoft.com/office/drawing/2014/main" id="{AA40FC8F-0ADA-B06B-DE76-A776BB799483}"/>
              </a:ext>
            </a:extLst>
          </p:cNvPr>
          <p:cNvSpPr txBox="1"/>
          <p:nvPr/>
        </p:nvSpPr>
        <p:spPr>
          <a:xfrm>
            <a:off x="85635" y="1178701"/>
            <a:ext cx="9201239" cy="240062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600" b="1" dirty="0">
                <a:solidFill>
                  <a:schemeClr val="dk1"/>
                </a:solidFill>
                <a:latin typeface="Open Sans"/>
                <a:ea typeface="Open Sans"/>
                <a:cs typeface="Open Sans"/>
                <a:sym typeface="Open Sans"/>
              </a:rPr>
              <a:t>Goal:</a:t>
            </a:r>
          </a:p>
          <a:p>
            <a:pPr marL="0" marR="0" lvl="0" indent="0" algn="ctr" rtl="0">
              <a:lnSpc>
                <a:spcPct val="100000"/>
              </a:lnSpc>
              <a:spcBef>
                <a:spcPts val="0"/>
              </a:spcBef>
              <a:spcAft>
                <a:spcPts val="0"/>
              </a:spcAft>
              <a:buClr>
                <a:schemeClr val="dk1"/>
              </a:buClr>
              <a:buSzPts val="3200"/>
              <a:buFont typeface="Open Sans"/>
              <a:buNone/>
            </a:pPr>
            <a:r>
              <a:rPr lang="en-US" sz="3600" b="1" i="0" u="none" strike="noStrike" cap="none" dirty="0">
                <a:solidFill>
                  <a:schemeClr val="dk1"/>
                </a:solidFill>
                <a:latin typeface="Open Sans"/>
                <a:ea typeface="Open Sans"/>
                <a:cs typeface="Open Sans"/>
                <a:sym typeface="Open Sans"/>
              </a:rPr>
              <a:t>Meet with all of our members of Congress between February – April</a:t>
            </a:r>
          </a:p>
          <a:p>
            <a:pPr marL="0" marR="0" lvl="0" indent="0" algn="ctr" rtl="0">
              <a:lnSpc>
                <a:spcPct val="100000"/>
              </a:lnSpc>
              <a:spcBef>
                <a:spcPts val="0"/>
              </a:spcBef>
              <a:spcAft>
                <a:spcPts val="0"/>
              </a:spcAft>
              <a:buClr>
                <a:schemeClr val="dk1"/>
              </a:buClr>
              <a:buSzPts val="3200"/>
              <a:buFont typeface="Open Sans"/>
              <a:buNone/>
            </a:pPr>
            <a:r>
              <a:rPr lang="en-US" sz="3600" b="1" dirty="0">
                <a:solidFill>
                  <a:schemeClr val="dk1"/>
                </a:solidFill>
                <a:latin typeface="Open Sans"/>
                <a:ea typeface="Open Sans"/>
                <a:cs typeface="Open Sans"/>
                <a:sym typeface="Open Sans"/>
              </a:rPr>
              <a:t>(350 meetings!)</a:t>
            </a:r>
            <a:endParaRPr sz="3600" i="0" u="none" strike="noStrike" cap="none" dirty="0">
              <a:solidFill>
                <a:srgbClr val="000000"/>
              </a:solidFill>
              <a:latin typeface="Calibri"/>
              <a:ea typeface="Calibri"/>
              <a:cs typeface="Calibri"/>
              <a:sym typeface="Calibri"/>
            </a:endParaRPr>
          </a:p>
        </p:txBody>
      </p:sp>
      <p:pic>
        <p:nvPicPr>
          <p:cNvPr id="370" name="Google Shape;370;g135efd730ba_0_1" descr="Text, application&#10;&#10;Description automatically generated">
            <a:extLst>
              <a:ext uri="{FF2B5EF4-FFF2-40B4-BE49-F238E27FC236}">
                <a16:creationId xmlns:a16="http://schemas.microsoft.com/office/drawing/2014/main" id="{A6E83132-3542-E086-7A0A-A1E74428BF95}"/>
              </a:ext>
            </a:extLst>
          </p:cNvPr>
          <p:cNvPicPr preferRelativeResize="0"/>
          <p:nvPr/>
        </p:nvPicPr>
        <p:blipFill rotWithShape="1">
          <a:blip r:embed="rId3">
            <a:alphaModFix/>
          </a:blip>
          <a:srcRect/>
          <a:stretch/>
        </p:blipFill>
        <p:spPr>
          <a:xfrm>
            <a:off x="7575854" y="76200"/>
            <a:ext cx="1510907" cy="1102501"/>
          </a:xfrm>
          <a:prstGeom prst="rect">
            <a:avLst/>
          </a:prstGeom>
          <a:noFill/>
          <a:ln>
            <a:noFill/>
          </a:ln>
        </p:spPr>
      </p:pic>
    </p:spTree>
    <p:extLst>
      <p:ext uri="{BB962C8B-B14F-4D97-AF65-F5344CB8AC3E}">
        <p14:creationId xmlns:p14="http://schemas.microsoft.com/office/powerpoint/2010/main" val="203396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43"/>
        <p:cNvGrpSpPr/>
        <p:nvPr/>
      </p:nvGrpSpPr>
      <p:grpSpPr>
        <a:xfrm>
          <a:off x="0" y="0"/>
          <a:ext cx="0" cy="0"/>
          <a:chOff x="0" y="0"/>
          <a:chExt cx="0" cy="0"/>
        </a:xfrm>
      </p:grpSpPr>
      <p:sp>
        <p:nvSpPr>
          <p:cNvPr id="344" name="Google Shape;344;g1d0b27d9582_0_23"/>
          <p:cNvSpPr txBox="1">
            <a:spLocks noGrp="1"/>
          </p:cNvSpPr>
          <p:nvPr>
            <p:ph type="title"/>
          </p:nvPr>
        </p:nvSpPr>
        <p:spPr>
          <a:xfrm>
            <a:off x="184072" y="1565400"/>
            <a:ext cx="8775855" cy="3578100"/>
          </a:xfrm>
          <a:prstGeom prst="rect">
            <a:avLst/>
          </a:prstGeom>
          <a:noFill/>
          <a:ln>
            <a:noFill/>
          </a:ln>
        </p:spPr>
        <p:txBody>
          <a:bodyPr spcFirstLastPara="1" wrap="square" lIns="91425" tIns="45700" rIns="91425" bIns="45700" anchor="t" anchorCtr="0">
            <a:normAutofit/>
          </a:bodyPr>
          <a:lstStyle/>
          <a:p>
            <a:pPr marL="508000" lvl="0" indent="-457200" algn="l" rtl="0">
              <a:lnSpc>
                <a:spcPct val="100000"/>
              </a:lnSpc>
              <a:spcBef>
                <a:spcPts val="1000"/>
              </a:spcBef>
              <a:spcAft>
                <a:spcPts val="1200"/>
              </a:spcAft>
              <a:buSzPts val="2800"/>
              <a:buFont typeface="Arial" panose="020B0604020202020204" pitchFamily="34" charset="0"/>
              <a:buChar char="•"/>
            </a:pPr>
            <a:r>
              <a:rPr lang="en-US" sz="2800" dirty="0">
                <a:latin typeface="Open Sans"/>
                <a:ea typeface="Open Sans"/>
                <a:cs typeface="Open Sans"/>
                <a:sym typeface="Open Sans"/>
              </a:rPr>
              <a:t>Request to meet with your member of Congress:</a:t>
            </a:r>
            <a:br>
              <a:rPr lang="en-US" sz="2800" dirty="0">
                <a:latin typeface="Open Sans"/>
                <a:ea typeface="Open Sans"/>
                <a:cs typeface="Open Sans"/>
                <a:sym typeface="Open Sans"/>
              </a:rPr>
            </a:br>
            <a:r>
              <a:rPr lang="en-US" sz="2800" dirty="0">
                <a:latin typeface="Open Sans"/>
                <a:ea typeface="Open Sans"/>
                <a:cs typeface="Open Sans"/>
                <a:sym typeface="Open Sans"/>
              </a:rPr>
              <a:t>a) Use </a:t>
            </a:r>
            <a:r>
              <a:rPr lang="en-US" sz="2800" dirty="0">
                <a:latin typeface="Open Sans"/>
                <a:ea typeface="Open Sans"/>
                <a:cs typeface="Open Sans"/>
                <a:sym typeface="Open Sans"/>
                <a:hlinkClick r:id="rId3"/>
              </a:rPr>
              <a:t>Legislator Look Up</a:t>
            </a:r>
            <a:r>
              <a:rPr lang="en-US" sz="2800" dirty="0">
                <a:latin typeface="Open Sans"/>
                <a:ea typeface="Open Sans"/>
                <a:cs typeface="Open Sans"/>
                <a:sym typeface="Open Sans"/>
              </a:rPr>
              <a:t>, find  </a:t>
            </a:r>
            <a:r>
              <a:rPr lang="en-US" sz="2800" b="1" dirty="0">
                <a:latin typeface="Open Sans"/>
                <a:ea typeface="Open Sans"/>
                <a:cs typeface="Open Sans"/>
                <a:sym typeface="Open Sans"/>
              </a:rPr>
              <a:t>the scheduler</a:t>
            </a:r>
            <a:r>
              <a:rPr lang="en-US" sz="2800" dirty="0">
                <a:latin typeface="Open Sans"/>
                <a:ea typeface="Open Sans"/>
                <a:cs typeface="Open Sans"/>
                <a:sym typeface="Open Sans"/>
              </a:rPr>
              <a:t> </a:t>
            </a:r>
            <a:br>
              <a:rPr lang="en-US" sz="2800" dirty="0">
                <a:latin typeface="Open Sans"/>
                <a:ea typeface="Open Sans"/>
                <a:cs typeface="Open Sans"/>
                <a:sym typeface="Open Sans"/>
              </a:rPr>
            </a:br>
            <a:r>
              <a:rPr lang="en-US" sz="2800" dirty="0">
                <a:latin typeface="Open Sans"/>
                <a:ea typeface="Open Sans"/>
                <a:cs typeface="Open Sans"/>
                <a:sym typeface="Open Sans"/>
              </a:rPr>
              <a:t>b) Use </a:t>
            </a:r>
            <a:r>
              <a:rPr lang="en-US" sz="2800" dirty="0">
                <a:latin typeface="Open Sans"/>
                <a:ea typeface="Open Sans"/>
                <a:cs typeface="Open Sans"/>
                <a:sym typeface="Open Sans"/>
                <a:hlinkClick r:id="rId4"/>
              </a:rPr>
              <a:t>sample meeting request letter</a:t>
            </a:r>
            <a:r>
              <a:rPr lang="en-US" sz="2800" dirty="0">
                <a:latin typeface="Open Sans"/>
                <a:ea typeface="Open Sans"/>
                <a:cs typeface="Open Sans"/>
                <a:sym typeface="Open Sans"/>
              </a:rPr>
              <a:t>, copy staff</a:t>
            </a:r>
            <a:endParaRPr sz="2800" dirty="0">
              <a:latin typeface="Open Sans"/>
              <a:ea typeface="Open Sans"/>
              <a:cs typeface="Open Sans"/>
              <a:sym typeface="Open Sans"/>
            </a:endParaRPr>
          </a:p>
          <a:p>
            <a:pPr marL="508000" lvl="0" indent="-457200" algn="l" rtl="0">
              <a:lnSpc>
                <a:spcPct val="100000"/>
              </a:lnSpc>
              <a:spcBef>
                <a:spcPts val="1000"/>
              </a:spcBef>
              <a:spcAft>
                <a:spcPts val="1200"/>
              </a:spcAft>
              <a:buSzPts val="2800"/>
              <a:buFont typeface="Arial" panose="020B0604020202020204" pitchFamily="34" charset="0"/>
              <a:buChar char="•"/>
            </a:pPr>
            <a:r>
              <a:rPr lang="en-US" sz="2800" dirty="0">
                <a:latin typeface="Open Sans"/>
                <a:ea typeface="Open Sans"/>
                <a:cs typeface="Open Sans"/>
                <a:sym typeface="Open Sans"/>
              </a:rPr>
              <a:t>Request times that work with the people you want to join you if possible</a:t>
            </a:r>
            <a:endParaRPr sz="2800" dirty="0">
              <a:latin typeface="Open Sans"/>
              <a:ea typeface="Open Sans"/>
              <a:cs typeface="Open Sans"/>
              <a:sym typeface="Open Sans"/>
            </a:endParaRPr>
          </a:p>
          <a:p>
            <a:pPr marL="508000" lvl="0" indent="-457200" algn="l" rtl="0">
              <a:lnSpc>
                <a:spcPct val="100000"/>
              </a:lnSpc>
              <a:spcBef>
                <a:spcPts val="1000"/>
              </a:spcBef>
              <a:spcAft>
                <a:spcPts val="1200"/>
              </a:spcAft>
              <a:buSzPts val="2800"/>
              <a:buFont typeface="Arial" panose="020B0604020202020204" pitchFamily="34" charset="0"/>
              <a:buChar char="•"/>
            </a:pPr>
            <a:r>
              <a:rPr lang="en-US" sz="2800" b="1" dirty="0">
                <a:latin typeface="Open Sans"/>
                <a:ea typeface="Open Sans"/>
                <a:cs typeface="Open Sans"/>
                <a:sym typeface="Open Sans"/>
              </a:rPr>
              <a:t>Follow up on the request!</a:t>
            </a:r>
            <a:endParaRPr sz="2800" b="1" dirty="0">
              <a:latin typeface="Open Sans"/>
              <a:ea typeface="Open Sans"/>
              <a:cs typeface="Open Sans"/>
              <a:sym typeface="Open Sans"/>
            </a:endParaRPr>
          </a:p>
        </p:txBody>
      </p:sp>
      <p:pic>
        <p:nvPicPr>
          <p:cNvPr id="345" name="Google Shape;345;g1d0b27d9582_0_23" descr="Text, application&#10;&#10;Description automatically generated"/>
          <p:cNvPicPr preferRelativeResize="0"/>
          <p:nvPr/>
        </p:nvPicPr>
        <p:blipFill rotWithShape="1">
          <a:blip r:embed="rId5">
            <a:alphaModFix/>
          </a:blip>
          <a:srcRect/>
          <a:stretch/>
        </p:blipFill>
        <p:spPr>
          <a:xfrm>
            <a:off x="7600568" y="76200"/>
            <a:ext cx="1510907" cy="1102501"/>
          </a:xfrm>
          <a:prstGeom prst="rect">
            <a:avLst/>
          </a:prstGeom>
          <a:noFill/>
          <a:ln>
            <a:noFill/>
          </a:ln>
        </p:spPr>
      </p:pic>
      <p:sp>
        <p:nvSpPr>
          <p:cNvPr id="346" name="Google Shape;346;g1d0b27d9582_0_23"/>
          <p:cNvSpPr txBox="1"/>
          <p:nvPr/>
        </p:nvSpPr>
        <p:spPr>
          <a:xfrm>
            <a:off x="1075038" y="268767"/>
            <a:ext cx="6339016" cy="116952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dirty="0">
                <a:solidFill>
                  <a:schemeClr val="dk1"/>
                </a:solidFill>
                <a:latin typeface="Open Sans"/>
                <a:ea typeface="Open Sans"/>
                <a:cs typeface="Open Sans"/>
                <a:sym typeface="Open Sans"/>
              </a:rPr>
              <a:t>Requesting a Meetings </a:t>
            </a:r>
          </a:p>
          <a:p>
            <a:pPr marL="0" marR="0" lvl="0" indent="0" algn="ctr" rtl="0">
              <a:lnSpc>
                <a:spcPct val="100000"/>
              </a:lnSpc>
              <a:spcBef>
                <a:spcPts val="0"/>
              </a:spcBef>
              <a:spcAft>
                <a:spcPts val="0"/>
              </a:spcAft>
              <a:buClr>
                <a:schemeClr val="dk1"/>
              </a:buClr>
              <a:buSzPts val="3200"/>
              <a:buFont typeface="Open Sans"/>
              <a:buNone/>
            </a:pPr>
            <a:r>
              <a:rPr lang="en-US" sz="3200" b="1" dirty="0">
                <a:solidFill>
                  <a:schemeClr val="dk1"/>
                </a:solidFill>
                <a:latin typeface="Open Sans"/>
                <a:ea typeface="Open Sans"/>
                <a:cs typeface="Open Sans"/>
                <a:sym typeface="Open Sans"/>
              </a:rPr>
              <a:t>with Congress</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51"/>
        <p:cNvGrpSpPr/>
        <p:nvPr/>
      </p:nvGrpSpPr>
      <p:grpSpPr>
        <a:xfrm>
          <a:off x="0" y="0"/>
          <a:ext cx="0" cy="0"/>
          <a:chOff x="0" y="0"/>
          <a:chExt cx="0" cy="0"/>
        </a:xfrm>
      </p:grpSpPr>
      <p:pic>
        <p:nvPicPr>
          <p:cNvPr id="353" name="Google Shape;353;g1d0b27d9582_0_3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54" name="Google Shape;354;g1d0b27d9582_0_30"/>
          <p:cNvSpPr txBox="1"/>
          <p:nvPr/>
        </p:nvSpPr>
        <p:spPr>
          <a:xfrm>
            <a:off x="500448" y="1305788"/>
            <a:ext cx="8143103" cy="2769959"/>
          </a:xfrm>
          <a:prstGeom prst="rect">
            <a:avLst/>
          </a:prstGeom>
          <a:noFill/>
          <a:ln>
            <a:noFill/>
          </a:ln>
        </p:spPr>
        <p:txBody>
          <a:bodyPr spcFirstLastPara="1" wrap="square" lIns="91425" tIns="91425" rIns="91425" bIns="91425" anchor="t" anchorCtr="0">
            <a:spAutoFit/>
          </a:bodyPr>
          <a:lstStyle/>
          <a:p>
            <a:pPr marL="565150" lvl="0" indent="-514350" algn="l" rtl="0">
              <a:lnSpc>
                <a:spcPct val="100000"/>
              </a:lnSpc>
              <a:spcBef>
                <a:spcPts val="0"/>
              </a:spcBef>
              <a:spcAft>
                <a:spcPts val="0"/>
              </a:spcAft>
              <a:buSzPts val="2800"/>
              <a:buFont typeface="Arial" panose="020B0604020202020204" pitchFamily="34" charset="0"/>
              <a:buChar char="•"/>
            </a:pPr>
            <a:r>
              <a:rPr lang="en-US" sz="2400" dirty="0">
                <a:latin typeface="Open Sans"/>
                <a:ea typeface="Open Sans"/>
                <a:cs typeface="Open Sans"/>
                <a:sym typeface="Open Sans"/>
              </a:rPr>
              <a:t>Once you have a time, invite people to join you: RPCVs, friends, family, RESULTS, faith community</a:t>
            </a:r>
          </a:p>
          <a:p>
            <a:pPr marL="565150" lvl="0" indent="-514350" algn="l" rtl="0">
              <a:lnSpc>
                <a:spcPct val="100000"/>
              </a:lnSpc>
              <a:spcBef>
                <a:spcPts val="0"/>
              </a:spcBef>
              <a:spcAft>
                <a:spcPts val="0"/>
              </a:spcAft>
              <a:buSzPts val="2800"/>
              <a:buFont typeface="Arial" panose="020B0604020202020204" pitchFamily="34" charset="0"/>
              <a:buChar char="•"/>
            </a:pPr>
            <a:endParaRPr lang="en-US" sz="2400" dirty="0">
              <a:latin typeface="Open Sans"/>
              <a:ea typeface="Open Sans"/>
              <a:cs typeface="Open Sans"/>
              <a:sym typeface="Open Sans"/>
            </a:endParaRPr>
          </a:p>
          <a:p>
            <a:pPr marL="565150" lvl="0" indent="-514350" algn="l" rtl="0">
              <a:lnSpc>
                <a:spcPct val="100000"/>
              </a:lnSpc>
              <a:spcBef>
                <a:spcPts val="0"/>
              </a:spcBef>
              <a:spcAft>
                <a:spcPts val="0"/>
              </a:spcAft>
              <a:buSzPts val="2800"/>
              <a:buFont typeface="Arial" panose="020B0604020202020204" pitchFamily="34" charset="0"/>
              <a:buChar char="•"/>
            </a:pPr>
            <a:r>
              <a:rPr lang="en-US" sz="2400" dirty="0">
                <a:latin typeface="Open Sans"/>
                <a:ea typeface="Open Sans"/>
                <a:cs typeface="Open Sans"/>
                <a:sym typeface="Open Sans"/>
              </a:rPr>
              <a:t>Contact </a:t>
            </a:r>
            <a:r>
              <a:rPr lang="en-US" sz="2400" dirty="0" err="1">
                <a:latin typeface="Open Sans"/>
                <a:ea typeface="Open Sans"/>
                <a:cs typeface="Open Sans"/>
                <a:sym typeface="Open Sans"/>
              </a:rPr>
              <a:t>Karyne</a:t>
            </a:r>
            <a:r>
              <a:rPr lang="en-US" sz="2400" dirty="0">
                <a:latin typeface="Open Sans"/>
                <a:ea typeface="Open Sans"/>
                <a:cs typeface="Open Sans"/>
                <a:sym typeface="Open Sans"/>
              </a:rPr>
              <a:t> or Ken to set up a meeting planning time. </a:t>
            </a:r>
            <a:endParaRPr lang="en-US" sz="2400" u="sng" dirty="0">
              <a:solidFill>
                <a:schemeClr val="hlink"/>
              </a:solidFill>
              <a:latin typeface="Open Sans"/>
              <a:ea typeface="Open Sans"/>
              <a:cs typeface="Open Sans"/>
              <a:sym typeface="Open Sans"/>
            </a:endParaRPr>
          </a:p>
          <a:p>
            <a:pPr marL="565150" lvl="0" indent="-514350" algn="l" rtl="0">
              <a:lnSpc>
                <a:spcPct val="100000"/>
              </a:lnSpc>
              <a:spcBef>
                <a:spcPts val="0"/>
              </a:spcBef>
              <a:spcAft>
                <a:spcPts val="0"/>
              </a:spcAft>
              <a:buSzPts val="2800"/>
              <a:buFont typeface="Arial" panose="020B0604020202020204" pitchFamily="34" charset="0"/>
              <a:buChar char="•"/>
            </a:pPr>
            <a:endParaRPr lang="en-US" sz="2400" u="sng" dirty="0">
              <a:solidFill>
                <a:schemeClr val="hlink"/>
              </a:solidFill>
              <a:latin typeface="Open Sans"/>
              <a:ea typeface="Open Sans"/>
              <a:cs typeface="Open Sans"/>
              <a:sym typeface="Open Sans"/>
            </a:endParaRPr>
          </a:p>
          <a:p>
            <a:pPr marL="565150" indent="-514350">
              <a:buSzPts val="2800"/>
              <a:buFont typeface="Arial" panose="020B0604020202020204" pitchFamily="34" charset="0"/>
              <a:buChar char="•"/>
            </a:pPr>
            <a:r>
              <a:rPr lang="en-US" sz="2400" dirty="0">
                <a:latin typeface="Open Sans"/>
                <a:ea typeface="Open Sans"/>
                <a:cs typeface="Open Sans"/>
                <a:sym typeface="Open Sans"/>
              </a:rPr>
              <a:t>Review materials, leave behinds, laser talks</a:t>
            </a:r>
          </a:p>
        </p:txBody>
      </p:sp>
      <p:sp>
        <p:nvSpPr>
          <p:cNvPr id="3" name="Title 2">
            <a:extLst>
              <a:ext uri="{FF2B5EF4-FFF2-40B4-BE49-F238E27FC236}">
                <a16:creationId xmlns:a16="http://schemas.microsoft.com/office/drawing/2014/main" id="{31ED0DB3-1434-F940-ADFC-0AE9244B3223}"/>
              </a:ext>
            </a:extLst>
          </p:cNvPr>
          <p:cNvSpPr>
            <a:spLocks noGrp="1"/>
          </p:cNvSpPr>
          <p:nvPr>
            <p:ph type="title"/>
          </p:nvPr>
        </p:nvSpPr>
        <p:spPr/>
        <p:txBody>
          <a:bodyPr/>
          <a:lstStyle/>
          <a:p>
            <a:r>
              <a:rPr lang="en-US" dirty="0"/>
              <a:t>Requesting a Meeting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51"/>
        <p:cNvGrpSpPr/>
        <p:nvPr/>
      </p:nvGrpSpPr>
      <p:grpSpPr>
        <a:xfrm>
          <a:off x="0" y="0"/>
          <a:ext cx="0" cy="0"/>
          <a:chOff x="0" y="0"/>
          <a:chExt cx="0" cy="0"/>
        </a:xfrm>
      </p:grpSpPr>
      <p:pic>
        <p:nvPicPr>
          <p:cNvPr id="353" name="Google Shape;353;g1d0b27d9582_0_3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 name="TextBox 2">
            <a:extLst>
              <a:ext uri="{FF2B5EF4-FFF2-40B4-BE49-F238E27FC236}">
                <a16:creationId xmlns:a16="http://schemas.microsoft.com/office/drawing/2014/main" id="{96CA5C9B-9E5B-A242-8537-86C4B17F6B0F}"/>
              </a:ext>
            </a:extLst>
          </p:cNvPr>
          <p:cNvSpPr txBox="1"/>
          <p:nvPr/>
        </p:nvSpPr>
        <p:spPr>
          <a:xfrm>
            <a:off x="691978" y="1647315"/>
            <a:ext cx="7228497" cy="212365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a:latin typeface="Open Sans"/>
                <a:ea typeface="Open Sans"/>
                <a:cs typeface="Open Sans"/>
                <a:sym typeface="Open Sans"/>
              </a:rPr>
              <a:t>Create an agenda and assign roles using the RESULTS Lobby Planning Form</a:t>
            </a:r>
          </a:p>
          <a:p>
            <a:pPr marL="285750" indent="-285750">
              <a:spcAft>
                <a:spcPts val="1200"/>
              </a:spcAft>
              <a:buFont typeface="Arial" panose="020B0604020202020204" pitchFamily="34" charset="0"/>
              <a:buChar char="•"/>
            </a:pPr>
            <a:r>
              <a:rPr lang="en-US" sz="2800" dirty="0">
                <a:latin typeface="Open Sans"/>
                <a:ea typeface="Open Sans"/>
                <a:cs typeface="Open Sans"/>
                <a:sym typeface="Open Sans"/>
              </a:rPr>
              <a:t>Practice speaking points (EPIC)</a:t>
            </a:r>
          </a:p>
          <a:p>
            <a:pPr marL="285750" indent="-285750">
              <a:spcAft>
                <a:spcPts val="1200"/>
              </a:spcAft>
              <a:buFont typeface="Arial" panose="020B0604020202020204" pitchFamily="34" charset="0"/>
              <a:buChar char="•"/>
            </a:pPr>
            <a:r>
              <a:rPr lang="en-US" sz="2800" dirty="0"/>
              <a:t>Reconfirm your meeting the day before</a:t>
            </a:r>
          </a:p>
        </p:txBody>
      </p:sp>
      <p:sp>
        <p:nvSpPr>
          <p:cNvPr id="5" name="Title 4">
            <a:extLst>
              <a:ext uri="{FF2B5EF4-FFF2-40B4-BE49-F238E27FC236}">
                <a16:creationId xmlns:a16="http://schemas.microsoft.com/office/drawing/2014/main" id="{424892EC-306D-B04E-9F47-0D546C5782F0}"/>
              </a:ext>
            </a:extLst>
          </p:cNvPr>
          <p:cNvSpPr>
            <a:spLocks noGrp="1"/>
          </p:cNvSpPr>
          <p:nvPr>
            <p:ph type="title"/>
          </p:nvPr>
        </p:nvSpPr>
        <p:spPr>
          <a:xfrm>
            <a:off x="518984" y="198825"/>
            <a:ext cx="7401491" cy="857250"/>
          </a:xfrm>
        </p:spPr>
        <p:txBody>
          <a:bodyPr>
            <a:normAutofit/>
          </a:bodyPr>
          <a:lstStyle/>
          <a:p>
            <a:r>
              <a:rPr lang="en-US" sz="4400" b="1" dirty="0">
                <a:solidFill>
                  <a:schemeClr val="dk1"/>
                </a:solidFill>
                <a:latin typeface="Open Sans"/>
                <a:ea typeface="Open Sans"/>
                <a:cs typeface="Open Sans"/>
                <a:sym typeface="Open Sans"/>
              </a:rPr>
              <a:t>Preparing to Meet</a:t>
            </a:r>
            <a:endParaRPr lang="en-US" dirty="0"/>
          </a:p>
        </p:txBody>
      </p:sp>
    </p:spTree>
    <p:extLst>
      <p:ext uri="{BB962C8B-B14F-4D97-AF65-F5344CB8AC3E}">
        <p14:creationId xmlns:p14="http://schemas.microsoft.com/office/powerpoint/2010/main" val="60610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51"/>
        <p:cNvGrpSpPr/>
        <p:nvPr/>
      </p:nvGrpSpPr>
      <p:grpSpPr>
        <a:xfrm>
          <a:off x="0" y="0"/>
          <a:ext cx="0" cy="0"/>
          <a:chOff x="0" y="0"/>
          <a:chExt cx="0" cy="0"/>
        </a:xfrm>
      </p:grpSpPr>
      <p:pic>
        <p:nvPicPr>
          <p:cNvPr id="353" name="Google Shape;353;g1d0b27d9582_0_3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 name="TextBox 2">
            <a:extLst>
              <a:ext uri="{FF2B5EF4-FFF2-40B4-BE49-F238E27FC236}">
                <a16:creationId xmlns:a16="http://schemas.microsoft.com/office/drawing/2014/main" id="{96CA5C9B-9E5B-A242-8537-86C4B17F6B0F}"/>
              </a:ext>
            </a:extLst>
          </p:cNvPr>
          <p:cNvSpPr txBox="1"/>
          <p:nvPr/>
        </p:nvSpPr>
        <p:spPr>
          <a:xfrm>
            <a:off x="691978" y="1647315"/>
            <a:ext cx="7228497" cy="270843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a:t>Send a thank you note and summary of asks</a:t>
            </a:r>
          </a:p>
          <a:p>
            <a:pPr marL="285750" indent="-285750">
              <a:spcAft>
                <a:spcPts val="1200"/>
              </a:spcAft>
              <a:buFont typeface="Arial" panose="020B0604020202020204" pitchFamily="34" charset="0"/>
              <a:buChar char="•"/>
            </a:pPr>
            <a:r>
              <a:rPr lang="en-US" sz="2800" dirty="0"/>
              <a:t>Report your meeting</a:t>
            </a:r>
          </a:p>
          <a:p>
            <a:pPr marL="285750" indent="-285750">
              <a:spcAft>
                <a:spcPts val="1200"/>
              </a:spcAft>
              <a:buFont typeface="Arial" panose="020B0604020202020204" pitchFamily="34" charset="0"/>
              <a:buChar char="•"/>
            </a:pPr>
            <a:r>
              <a:rPr lang="en-US" sz="2800" dirty="0"/>
              <a:t>Continue to follow up on requests</a:t>
            </a:r>
          </a:p>
          <a:p>
            <a:pPr marL="285750" indent="-285750">
              <a:buFont typeface="Arial" panose="020B0604020202020204" pitchFamily="34" charset="0"/>
              <a:buChar char="•"/>
            </a:pPr>
            <a:endParaRPr lang="en-US" sz="2800" dirty="0"/>
          </a:p>
        </p:txBody>
      </p:sp>
      <p:sp>
        <p:nvSpPr>
          <p:cNvPr id="5" name="Title 4">
            <a:extLst>
              <a:ext uri="{FF2B5EF4-FFF2-40B4-BE49-F238E27FC236}">
                <a16:creationId xmlns:a16="http://schemas.microsoft.com/office/drawing/2014/main" id="{424892EC-306D-B04E-9F47-0D546C5782F0}"/>
              </a:ext>
            </a:extLst>
          </p:cNvPr>
          <p:cNvSpPr>
            <a:spLocks noGrp="1"/>
          </p:cNvSpPr>
          <p:nvPr>
            <p:ph type="title"/>
          </p:nvPr>
        </p:nvSpPr>
        <p:spPr>
          <a:xfrm>
            <a:off x="518984" y="198825"/>
            <a:ext cx="7401491" cy="857250"/>
          </a:xfrm>
        </p:spPr>
        <p:txBody>
          <a:bodyPr>
            <a:normAutofit/>
          </a:bodyPr>
          <a:lstStyle/>
          <a:p>
            <a:r>
              <a:rPr lang="en-US" sz="4400" b="1" dirty="0">
                <a:solidFill>
                  <a:schemeClr val="dk1"/>
                </a:solidFill>
                <a:latin typeface="Open Sans"/>
                <a:ea typeface="Open Sans"/>
                <a:cs typeface="Open Sans"/>
                <a:sym typeface="Open Sans"/>
              </a:rPr>
              <a:t>After Your Meeting</a:t>
            </a:r>
            <a:endParaRPr lang="en-US" dirty="0"/>
          </a:p>
        </p:txBody>
      </p:sp>
    </p:spTree>
    <p:extLst>
      <p:ext uri="{BB962C8B-B14F-4D97-AF65-F5344CB8AC3E}">
        <p14:creationId xmlns:p14="http://schemas.microsoft.com/office/powerpoint/2010/main" val="429453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0" y="1986989"/>
            <a:ext cx="9144000" cy="215440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dirty="0">
                <a:solidFill>
                  <a:schemeClr val="dk1"/>
                </a:solidFill>
                <a:latin typeface="Open Sans"/>
                <a:ea typeface="Open Sans"/>
                <a:cs typeface="Open Sans"/>
                <a:sym typeface="Open Sans"/>
              </a:rPr>
              <a:t>Join our next GAP webinar:</a:t>
            </a:r>
            <a:br>
              <a:rPr lang="en-US" sz="3200" b="1" i="0" u="none" strike="noStrike" cap="none" dirty="0">
                <a:solidFill>
                  <a:schemeClr val="dk1"/>
                </a:solidFill>
                <a:latin typeface="Open Sans"/>
                <a:ea typeface="Open Sans"/>
                <a:cs typeface="Open Sans"/>
                <a:sym typeface="Open Sans"/>
              </a:rPr>
            </a:br>
            <a:r>
              <a:rPr lang="en-US" sz="3200" b="1" dirty="0">
                <a:solidFill>
                  <a:schemeClr val="dk1"/>
                </a:solidFill>
                <a:latin typeface="Open Sans"/>
                <a:ea typeface="Open Sans"/>
                <a:cs typeface="Open Sans"/>
                <a:sym typeface="Open Sans"/>
              </a:rPr>
              <a:t>April</a:t>
            </a:r>
            <a:r>
              <a:rPr lang="en-US" sz="3200" b="1" i="0" u="none" strike="noStrike" cap="none" dirty="0">
                <a:solidFill>
                  <a:schemeClr val="dk1"/>
                </a:solidFill>
                <a:latin typeface="Open Sans"/>
                <a:ea typeface="Open Sans"/>
                <a:cs typeface="Open Sans"/>
                <a:sym typeface="Open Sans"/>
              </a:rPr>
              <a:t> </a:t>
            </a:r>
            <a:r>
              <a:rPr lang="en-US" sz="3200" b="1" dirty="0">
                <a:solidFill>
                  <a:schemeClr val="dk1"/>
                </a:solidFill>
                <a:latin typeface="Open Sans"/>
                <a:ea typeface="Open Sans"/>
                <a:cs typeface="Open Sans"/>
                <a:sym typeface="Open Sans"/>
              </a:rPr>
              <a:t>11</a:t>
            </a:r>
            <a:r>
              <a:rPr lang="en-US" sz="3200" b="1" i="0" u="none" strike="noStrike" cap="none" dirty="0">
                <a:solidFill>
                  <a:schemeClr val="dk1"/>
                </a:solidFill>
                <a:latin typeface="Open Sans"/>
                <a:ea typeface="Open Sans"/>
                <a:cs typeface="Open Sans"/>
                <a:sym typeface="Open Sans"/>
              </a:rPr>
              <a:t> at 8:30 PM ET</a:t>
            </a:r>
            <a:br>
              <a:rPr lang="en-US" sz="3200" b="1" i="0" u="none" strike="noStrike" cap="none" dirty="0">
                <a:solidFill>
                  <a:schemeClr val="dk1"/>
                </a:solidFill>
                <a:latin typeface="Open Sans"/>
                <a:ea typeface="Open Sans"/>
                <a:cs typeface="Open Sans"/>
                <a:sym typeface="Open Sans"/>
              </a:rPr>
            </a:br>
            <a:br>
              <a:rPr lang="en-US" sz="3200" b="1" i="0" u="none" strike="noStrike" cap="none" dirty="0">
                <a:solidFill>
                  <a:schemeClr val="dk1"/>
                </a:solidFill>
                <a:latin typeface="Open Sans"/>
                <a:ea typeface="Open Sans"/>
                <a:cs typeface="Open Sans"/>
                <a:sym typeface="Open Sans"/>
              </a:rPr>
            </a:br>
            <a:r>
              <a:rPr lang="en-US" sz="3200" i="0" u="none" strike="noStrike" cap="none" dirty="0">
                <a:solidFill>
                  <a:schemeClr val="dk1"/>
                </a:solidFill>
                <a:latin typeface="Open Sans"/>
                <a:ea typeface="Open Sans"/>
                <a:cs typeface="Open Sans"/>
                <a:sym typeface="Open Sans"/>
              </a:rPr>
              <a:t>Feel free to bring a friend or fellow RPCV!</a:t>
            </a:r>
            <a:endParaRPr sz="1400" b="0" i="0" u="none" strike="noStrike" cap="none" dirty="0">
              <a:solidFill>
                <a:schemeClr val="dk1"/>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416504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615908" y="282715"/>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Welcome everyone!</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66" name="Google Shape;266;g14388b835e1_0_23"/>
          <p:cNvSpPr txBox="1"/>
          <p:nvPr/>
        </p:nvSpPr>
        <p:spPr>
          <a:xfrm>
            <a:off x="130921" y="1165075"/>
            <a:ext cx="8225100" cy="3570600"/>
          </a:xfrm>
          <a:prstGeom prst="rect">
            <a:avLst/>
          </a:prstGeom>
          <a:noFill/>
          <a:ln>
            <a:noFill/>
          </a:ln>
        </p:spPr>
        <p:txBody>
          <a:bodyPr spcFirstLastPara="1" wrap="square" lIns="91425" tIns="45700" rIns="91425" bIns="45700" anchor="t" anchorCtr="0">
            <a:normAutofit fontScale="92500"/>
          </a:bodyPr>
          <a:lstStyle/>
          <a:p>
            <a:pPr marL="71120" algn="ctr">
              <a:spcBef>
                <a:spcPts val="640"/>
              </a:spcBef>
              <a:buClr>
                <a:schemeClr val="dk1"/>
              </a:buClr>
              <a:buSzPct val="100000"/>
            </a:pPr>
            <a:endParaRPr lang="en-US" sz="2800" i="1" dirty="0">
              <a:solidFill>
                <a:schemeClr val="dk1"/>
              </a:solidFill>
              <a:latin typeface="Open Sans"/>
              <a:ea typeface="Open Sans"/>
              <a:cs typeface="Open Sans"/>
              <a:sym typeface="Open Sans"/>
            </a:endParaRPr>
          </a:p>
          <a:p>
            <a:pPr marL="71120" algn="ctr">
              <a:spcBef>
                <a:spcPts val="640"/>
              </a:spcBef>
              <a:buClr>
                <a:schemeClr val="dk1"/>
              </a:buClr>
              <a:buSzPct val="100000"/>
            </a:pPr>
            <a:endParaRPr lang="en-US" sz="2800" i="1" dirty="0">
              <a:solidFill>
                <a:schemeClr val="dk1"/>
              </a:solidFill>
              <a:latin typeface="Open Sans"/>
              <a:ea typeface="Open Sans"/>
              <a:cs typeface="Open Sans"/>
              <a:sym typeface="Open Sans"/>
            </a:endParaRPr>
          </a:p>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Let us know where you are joining us</a:t>
            </a:r>
          </a:p>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 from in the chat!</a:t>
            </a:r>
          </a:p>
          <a:p>
            <a:pPr marL="71120" algn="ctr">
              <a:spcBef>
                <a:spcPts val="640"/>
              </a:spcBef>
              <a:buClr>
                <a:schemeClr val="dk1"/>
              </a:buClr>
              <a:buSzPct val="100000"/>
            </a:pPr>
            <a:endParaRPr lang="en-US" sz="2800" b="0" i="1" u="none" strike="noStrike" cap="none" dirty="0">
              <a:solidFill>
                <a:schemeClr val="dk1"/>
              </a:solidFill>
              <a:latin typeface="Open Sans"/>
              <a:ea typeface="Open Sans"/>
              <a:cs typeface="Open Sans"/>
              <a:sym typeface="Open Sans"/>
            </a:endParaRPr>
          </a:p>
          <a:p>
            <a:pPr marL="71120" algn="ctr">
              <a:spcBef>
                <a:spcPts val="640"/>
              </a:spcBef>
              <a:buClr>
                <a:schemeClr val="dk1"/>
              </a:buClr>
              <a:buSzPct val="100000"/>
            </a:pPr>
            <a:r>
              <a:rPr lang="en-US" sz="2800" b="0" i="1" u="none" strike="noStrike" cap="none" dirty="0">
                <a:solidFill>
                  <a:schemeClr val="dk1"/>
                </a:solidFill>
                <a:latin typeface="Open Sans"/>
                <a:ea typeface="Open Sans"/>
                <a:cs typeface="Open Sans"/>
                <a:sym typeface="Open Sans"/>
              </a:rPr>
              <a:t>Share a greeting in another language if you know one.</a:t>
            </a:r>
            <a:br>
              <a:rPr lang="en-US" sz="2800" b="0" i="0" u="none" strike="noStrike" cap="none" dirty="0">
                <a:solidFill>
                  <a:schemeClr val="dk1"/>
                </a:solidFill>
                <a:latin typeface="Open Sans"/>
                <a:ea typeface="Open Sans"/>
                <a:cs typeface="Open Sans"/>
                <a:sym typeface="Open Sans"/>
              </a:rPr>
            </a:br>
            <a:endParaRPr lang="en-US" sz="28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014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1067100" y="1830250"/>
            <a:ext cx="70098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980000"/>
                </a:solidFill>
                <a:latin typeface="Calibri"/>
                <a:ea typeface="Calibri"/>
                <a:cs typeface="Calibri"/>
                <a:sym typeface="Calibri"/>
              </a:rPr>
              <a:t>Thanks for </a:t>
            </a:r>
            <a:br>
              <a:rPr lang="en-US" sz="4800" b="1" i="0" u="none" strike="noStrike" cap="none">
                <a:solidFill>
                  <a:srgbClr val="980000"/>
                </a:solidFill>
                <a:latin typeface="Calibri"/>
                <a:ea typeface="Calibri"/>
                <a:cs typeface="Calibri"/>
                <a:sym typeface="Calibri"/>
              </a:rPr>
            </a:br>
            <a:r>
              <a:rPr lang="en-US" sz="4800" b="1" i="0" u="none" strike="noStrike" cap="none">
                <a:solidFill>
                  <a:srgbClr val="980000"/>
                </a:solidFill>
                <a:latin typeface="Calibri"/>
                <a:ea typeface="Calibri"/>
                <a:cs typeface="Calibri"/>
                <a:sym typeface="Calibri"/>
              </a:rPr>
              <a:t>joining us tonight!</a:t>
            </a:r>
            <a:endParaRPr sz="4800" b="1" i="0" u="none" strike="noStrike" cap="none">
              <a:solidFill>
                <a:srgbClr val="98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208654" y="205362"/>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Overview of tonight’s webinar</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66" name="Google Shape;266;g14388b835e1_0_23"/>
          <p:cNvSpPr txBox="1"/>
          <p:nvPr/>
        </p:nvSpPr>
        <p:spPr>
          <a:xfrm>
            <a:off x="81723" y="1058981"/>
            <a:ext cx="8980554" cy="3876088"/>
          </a:xfrm>
          <a:prstGeom prst="rect">
            <a:avLst/>
          </a:prstGeom>
          <a:noFill/>
          <a:ln>
            <a:noFill/>
          </a:ln>
        </p:spPr>
        <p:txBody>
          <a:bodyPr spcFirstLastPara="1" wrap="square" lIns="91425" tIns="45700" rIns="91425" bIns="45700" anchor="t" anchorCtr="0">
            <a:normAutofit fontScale="85000" lnSpcReduction="20000"/>
          </a:bodyPr>
          <a:lstStyle/>
          <a:p>
            <a:pPr marL="482600" lvl="3" indent="-411480">
              <a:spcBef>
                <a:spcPts val="640"/>
              </a:spcBef>
              <a:buClr>
                <a:schemeClr val="dk1"/>
              </a:buClr>
              <a:buSzPct val="100000"/>
              <a:buFont typeface="Arial"/>
              <a:buChar char="•"/>
            </a:pPr>
            <a:r>
              <a:rPr lang="en-US" sz="3200" dirty="0">
                <a:solidFill>
                  <a:schemeClr val="dk1"/>
                </a:solidFill>
                <a:latin typeface="Open Sans"/>
                <a:ea typeface="Open Sans"/>
                <a:cs typeface="Open Sans"/>
                <a:sym typeface="Open Sans"/>
              </a:rPr>
              <a:t>Review</a:t>
            </a:r>
            <a:r>
              <a:rPr lang="en-US" sz="3200" dirty="0">
                <a:latin typeface="Open Sans"/>
                <a:ea typeface="Open Sans"/>
                <a:cs typeface="Open Sans"/>
              </a:rPr>
              <a:t> of the appropriations process &amp; </a:t>
            </a:r>
            <a:br>
              <a:rPr lang="en-US" sz="3200" dirty="0">
                <a:latin typeface="Open Sans"/>
                <a:ea typeface="Open Sans"/>
                <a:cs typeface="Open Sans"/>
              </a:rPr>
            </a:br>
            <a:r>
              <a:rPr lang="en-US" sz="3200" dirty="0">
                <a:latin typeface="Open Sans"/>
                <a:ea typeface="Open Sans"/>
                <a:cs typeface="Open Sans"/>
              </a:rPr>
              <a:t>FY 25 Requests</a:t>
            </a:r>
            <a:endParaRPr lang="en-US" dirty="0"/>
          </a:p>
          <a:p>
            <a:pPr marL="71120">
              <a:spcBef>
                <a:spcPts val="640"/>
              </a:spcBef>
              <a:buClr>
                <a:schemeClr val="dk1"/>
              </a:buClr>
              <a:buSzPct val="100000"/>
            </a:pP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Advocacy Action: Make your requests to your MOCs!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Check in on lobby meetings</a:t>
            </a:r>
            <a:endParaRPr lang="en-US" dirty="0"/>
          </a:p>
          <a:p>
            <a:pPr marL="482600" indent="-411480">
              <a:spcBef>
                <a:spcPts val="640"/>
              </a:spcBef>
              <a:buClr>
                <a:schemeClr val="dk1"/>
              </a:buClr>
              <a:buSzPct val="100000"/>
              <a:buFont typeface="Arial"/>
              <a:buChar char="•"/>
            </a:pP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i="0" u="none" strike="noStrike" cap="none" dirty="0">
                <a:solidFill>
                  <a:schemeClr val="dk1"/>
                </a:solidFill>
                <a:latin typeface="Open Sans"/>
                <a:ea typeface="Open Sans"/>
                <a:cs typeface="Open Sans"/>
                <a:sym typeface="Open Sans"/>
              </a:rPr>
              <a:t>Closing</a:t>
            </a:r>
            <a:r>
              <a:rPr lang="en-US" sz="3200" dirty="0">
                <a:solidFill>
                  <a:schemeClr val="dk1"/>
                </a:solidFill>
                <a:latin typeface="Open Sans"/>
                <a:ea typeface="Open Sans"/>
                <a:cs typeface="Open Sans"/>
                <a:sym typeface="Open Sans"/>
              </a:rPr>
              <a:t> Announcements</a:t>
            </a:r>
            <a:br>
              <a:rPr lang="en-US" sz="3600" b="0" i="0" u="none" strike="noStrike" cap="none" dirty="0">
                <a:solidFill>
                  <a:schemeClr val="dk1"/>
                </a:solidFill>
                <a:latin typeface="Open Sans"/>
                <a:ea typeface="Open Sans"/>
                <a:cs typeface="Open Sans"/>
                <a:sym typeface="Open Sans"/>
              </a:rPr>
            </a:br>
            <a:endParaRPr lang="en-US" sz="36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C603-DE92-88F4-0A91-197C6C484FC1}"/>
              </a:ext>
            </a:extLst>
          </p:cNvPr>
          <p:cNvSpPr>
            <a:spLocks noGrp="1"/>
          </p:cNvSpPr>
          <p:nvPr>
            <p:ph type="title"/>
          </p:nvPr>
        </p:nvSpPr>
        <p:spPr/>
        <p:txBody>
          <a:bodyPr/>
          <a:lstStyle/>
          <a:p>
            <a:r>
              <a:rPr lang="en-US" dirty="0"/>
              <a:t>FY25 Appropriations </a:t>
            </a:r>
          </a:p>
        </p:txBody>
      </p:sp>
      <p:sp>
        <p:nvSpPr>
          <p:cNvPr id="3" name="Text Placeholder 2">
            <a:extLst>
              <a:ext uri="{FF2B5EF4-FFF2-40B4-BE49-F238E27FC236}">
                <a16:creationId xmlns:a16="http://schemas.microsoft.com/office/drawing/2014/main" id="{28FB728B-FF9F-E6AD-9CA7-ADB01084B2E0}"/>
              </a:ext>
            </a:extLst>
          </p:cNvPr>
          <p:cNvSpPr>
            <a:spLocks noGrp="1"/>
          </p:cNvSpPr>
          <p:nvPr>
            <p:ph type="body" idx="1"/>
          </p:nvPr>
        </p:nvSpPr>
        <p:spPr/>
        <p:txBody>
          <a:bodyPr/>
          <a:lstStyle/>
          <a:p>
            <a:endParaRPr lang="en-US" dirty="0"/>
          </a:p>
        </p:txBody>
      </p:sp>
      <p:pic>
        <p:nvPicPr>
          <p:cNvPr id="4" name="Google Shape;330;g206d529d124_0_0" descr="Text, application&#10;&#10;Description automatically generated">
            <a:extLst>
              <a:ext uri="{FF2B5EF4-FFF2-40B4-BE49-F238E27FC236}">
                <a16:creationId xmlns:a16="http://schemas.microsoft.com/office/drawing/2014/main" id="{37D1B93C-04D7-8CA9-E028-B279BA737151}"/>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pic>
        <p:nvPicPr>
          <p:cNvPr id="5" name="Picture 4">
            <a:extLst>
              <a:ext uri="{FF2B5EF4-FFF2-40B4-BE49-F238E27FC236}">
                <a16:creationId xmlns:a16="http://schemas.microsoft.com/office/drawing/2014/main" id="{5D2FD6ED-54CC-7DCC-C25C-148CCB07A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7" y="-9704"/>
            <a:ext cx="9164987" cy="5138928"/>
          </a:xfrm>
          <a:prstGeom prst="rect">
            <a:avLst/>
          </a:prstGeom>
        </p:spPr>
      </p:pic>
    </p:spTree>
    <p:extLst>
      <p:ext uri="{BB962C8B-B14F-4D97-AF65-F5344CB8AC3E}">
        <p14:creationId xmlns:p14="http://schemas.microsoft.com/office/powerpoint/2010/main" val="35117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FF2AB10-B76F-334B-A441-69719DEABCE7}"/>
              </a:ext>
            </a:extLst>
          </p:cNvPr>
          <p:cNvSpPr txBox="1">
            <a:spLocks/>
          </p:cNvSpPr>
          <p:nvPr/>
        </p:nvSpPr>
        <p:spPr>
          <a:xfrm>
            <a:off x="627244" y="100039"/>
            <a:ext cx="7082476" cy="510495"/>
          </a:xfrm>
          <a:prstGeom prst="rect">
            <a:avLst/>
          </a:prstGeom>
        </p:spPr>
        <p:txBody>
          <a:bodyPr vert="horz" lIns="68580" tIns="34290" rIns="68580" bIns="34290" rtlCol="0" anchor="ctr">
            <a:normAutofit fontScale="97500"/>
          </a:bodyPr>
          <a:lstStyle>
            <a:lvl1pPr algn="ctr" defTabSz="609585" rtl="0" eaLnBrk="1" latinLnBrk="0" hangingPunct="1">
              <a:spcBef>
                <a:spcPct val="0"/>
              </a:spcBef>
              <a:buNone/>
              <a:defRPr sz="5000" kern="1200">
                <a:solidFill>
                  <a:schemeClr val="tx1"/>
                </a:solidFill>
                <a:latin typeface="+mj-lt"/>
                <a:ea typeface="+mj-ea"/>
                <a:cs typeface="+mj-cs"/>
              </a:defRPr>
            </a:lvl1pPr>
          </a:lstStyle>
          <a:p>
            <a:pPr algn="l"/>
            <a:r>
              <a:rPr lang="en-US" sz="2400" i="1" dirty="0"/>
              <a:t>We influence appropriations by…</a:t>
            </a:r>
          </a:p>
        </p:txBody>
      </p:sp>
      <p:sp>
        <p:nvSpPr>
          <p:cNvPr id="7" name="Title 6">
            <a:extLst>
              <a:ext uri="{FF2B5EF4-FFF2-40B4-BE49-F238E27FC236}">
                <a16:creationId xmlns:a16="http://schemas.microsoft.com/office/drawing/2014/main" id="{DF57ABA5-760E-BBFC-CC5E-AD49A78CAE0B}"/>
              </a:ext>
            </a:extLst>
          </p:cNvPr>
          <p:cNvSpPr>
            <a:spLocks noGrp="1"/>
          </p:cNvSpPr>
          <p:nvPr>
            <p:ph type="title"/>
          </p:nvPr>
        </p:nvSpPr>
        <p:spPr>
          <a:xfrm>
            <a:off x="183023" y="753328"/>
            <a:ext cx="7635107" cy="1680628"/>
          </a:xfrm>
        </p:spPr>
        <p:txBody>
          <a:bodyPr>
            <a:noAutofit/>
          </a:bodyPr>
          <a:lstStyle/>
          <a:p>
            <a:pPr algn="l"/>
            <a:r>
              <a:rPr lang="en-US" sz="2800" b="1" dirty="0">
                <a:solidFill>
                  <a:srgbClr val="D50032"/>
                </a:solidFill>
              </a:rPr>
              <a:t>1) Asking </a:t>
            </a:r>
            <a:r>
              <a:rPr lang="en-US" sz="2800" b="1" dirty="0" err="1">
                <a:solidFill>
                  <a:srgbClr val="D50032"/>
                </a:solidFill>
              </a:rPr>
              <a:t>MoCs</a:t>
            </a:r>
            <a:r>
              <a:rPr lang="en-US" sz="2800" b="1" dirty="0">
                <a:solidFill>
                  <a:srgbClr val="D50032"/>
                </a:solidFill>
              </a:rPr>
              <a:t>/staff to include our requests in their submissions to SFOPS and following up</a:t>
            </a:r>
            <a:br>
              <a:rPr lang="en-US" sz="2800" b="1" dirty="0">
                <a:solidFill>
                  <a:srgbClr val="D50032"/>
                </a:solidFill>
              </a:rPr>
            </a:br>
            <a:r>
              <a:rPr lang="en-US" sz="2800" b="1" dirty="0">
                <a:solidFill>
                  <a:srgbClr val="D50032"/>
                </a:solidFill>
              </a:rPr>
              <a:t>2) Meeting with </a:t>
            </a:r>
            <a:r>
              <a:rPr lang="en-US" sz="2800" b="1" dirty="0" err="1">
                <a:solidFill>
                  <a:srgbClr val="D50032"/>
                </a:solidFill>
              </a:rPr>
              <a:t>MoC</a:t>
            </a:r>
            <a:r>
              <a:rPr lang="en-US" sz="2800" b="1" dirty="0">
                <a:solidFill>
                  <a:srgbClr val="D50032"/>
                </a:solidFill>
              </a:rPr>
              <a:t>/staff at home &amp; in DC to make our requests</a:t>
            </a:r>
            <a:endParaRPr lang="en-US" dirty="0"/>
          </a:p>
        </p:txBody>
      </p:sp>
      <p:pic>
        <p:nvPicPr>
          <p:cNvPr id="2" name="Picture 1">
            <a:extLst>
              <a:ext uri="{FF2B5EF4-FFF2-40B4-BE49-F238E27FC236}">
                <a16:creationId xmlns:a16="http://schemas.microsoft.com/office/drawing/2014/main" id="{EB3CA2F7-59A6-FC99-2759-C43B8FED20DF}"/>
              </a:ext>
              <a:ext uri="{C183D7F6-B498-43B3-948B-1728B52AA6E4}">
                <adec:decorative xmlns:adec="http://schemas.microsoft.com/office/drawing/2017/decorative" val="1"/>
              </a:ext>
            </a:extLst>
          </p:cNvPr>
          <p:cNvPicPr>
            <a:picLocks noChangeAspect="1"/>
          </p:cNvPicPr>
          <p:nvPr/>
        </p:nvPicPr>
        <p:blipFill rotWithShape="1">
          <a:blip r:embed="rId3"/>
          <a:srcRect l="5861" t="12358" r="50294" b="9832"/>
          <a:stretch/>
        </p:blipFill>
        <p:spPr>
          <a:xfrm>
            <a:off x="3365307" y="2624144"/>
            <a:ext cx="2214996" cy="2214996"/>
          </a:xfrm>
          <a:prstGeom prst="rect">
            <a:avLst/>
          </a:prstGeom>
        </p:spPr>
      </p:pic>
      <p:pic>
        <p:nvPicPr>
          <p:cNvPr id="4" name="Picture 3">
            <a:extLst>
              <a:ext uri="{FF2B5EF4-FFF2-40B4-BE49-F238E27FC236}">
                <a16:creationId xmlns:a16="http://schemas.microsoft.com/office/drawing/2014/main" id="{3E493DE4-C16B-5A2F-CFF2-A9B20F739AB5}"/>
              </a:ext>
              <a:ext uri="{C183D7F6-B498-43B3-948B-1728B52AA6E4}">
                <adec:decorative xmlns:adec="http://schemas.microsoft.com/office/drawing/2017/decorative" val="1"/>
              </a:ext>
            </a:extLst>
          </p:cNvPr>
          <p:cNvPicPr>
            <a:picLocks noChangeAspect="1"/>
          </p:cNvPicPr>
          <p:nvPr/>
        </p:nvPicPr>
        <p:blipFill rotWithShape="1">
          <a:blip r:embed="rId4"/>
          <a:srcRect l="18459" t="1679" r="2706" b="1219"/>
          <a:stretch/>
        </p:blipFill>
        <p:spPr>
          <a:xfrm>
            <a:off x="484293" y="2572190"/>
            <a:ext cx="2258291" cy="2266950"/>
          </a:xfrm>
          <a:prstGeom prst="rect">
            <a:avLst/>
          </a:prstGeom>
        </p:spPr>
      </p:pic>
      <p:pic>
        <p:nvPicPr>
          <p:cNvPr id="10" name="Picture 9">
            <a:extLst>
              <a:ext uri="{FF2B5EF4-FFF2-40B4-BE49-F238E27FC236}">
                <a16:creationId xmlns:a16="http://schemas.microsoft.com/office/drawing/2014/main" id="{65A05C95-49D1-CEBE-0A9C-133B31060009}"/>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1945" t="2699" r="16043" b="2898"/>
          <a:stretch/>
        </p:blipFill>
        <p:spPr>
          <a:xfrm>
            <a:off x="6246321" y="2693417"/>
            <a:ext cx="2145723" cy="2145723"/>
          </a:xfrm>
          <a:prstGeom prst="rect">
            <a:avLst/>
          </a:prstGeom>
        </p:spPr>
      </p:pic>
      <p:pic>
        <p:nvPicPr>
          <p:cNvPr id="3" name="Google Shape;330;g206d529d124_0_0" descr="Text, application&#10;&#10;Description automatically generated">
            <a:extLst>
              <a:ext uri="{FF2B5EF4-FFF2-40B4-BE49-F238E27FC236}">
                <a16:creationId xmlns:a16="http://schemas.microsoft.com/office/drawing/2014/main" id="{AC2CC735-CA55-A29F-62F2-2D54D88BB92E}"/>
              </a:ext>
            </a:extLst>
          </p:cNvPr>
          <p:cNvPicPr preferRelativeResize="0"/>
          <p:nvPr/>
        </p:nvPicPr>
        <p:blipFill rotWithShape="1">
          <a:blip r:embed="rId6">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4715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FF2AB10-B76F-334B-A441-69719DEABCE7}"/>
              </a:ext>
            </a:extLst>
          </p:cNvPr>
          <p:cNvSpPr txBox="1">
            <a:spLocks/>
          </p:cNvSpPr>
          <p:nvPr/>
        </p:nvSpPr>
        <p:spPr>
          <a:xfrm>
            <a:off x="511788" y="257297"/>
            <a:ext cx="3613247" cy="510495"/>
          </a:xfrm>
          <a:prstGeom prst="rect">
            <a:avLst/>
          </a:prstGeom>
        </p:spPr>
        <p:txBody>
          <a:bodyPr vert="horz" lIns="68580" tIns="34290" rIns="68580" bIns="34290" rtlCol="0" anchor="ctr">
            <a:normAutofit fontScale="97500"/>
          </a:bodyPr>
          <a:lstStyle>
            <a:lvl1pPr algn="ctr" defTabSz="609585" rtl="0" eaLnBrk="1" latinLnBrk="0" hangingPunct="1">
              <a:spcBef>
                <a:spcPct val="0"/>
              </a:spcBef>
              <a:buNone/>
              <a:defRPr sz="5000" kern="1200">
                <a:solidFill>
                  <a:schemeClr val="tx1"/>
                </a:solidFill>
                <a:latin typeface="+mj-lt"/>
                <a:ea typeface="+mj-ea"/>
                <a:cs typeface="+mj-cs"/>
              </a:defRPr>
            </a:lvl1pPr>
          </a:lstStyle>
          <a:p>
            <a:pPr algn="l"/>
            <a:r>
              <a:rPr lang="en-US" sz="1875" i="1"/>
              <a:t>we influence appropriations by…</a:t>
            </a:r>
          </a:p>
        </p:txBody>
      </p:sp>
      <p:sp>
        <p:nvSpPr>
          <p:cNvPr id="7" name="Title 6">
            <a:extLst>
              <a:ext uri="{FF2B5EF4-FFF2-40B4-BE49-F238E27FC236}">
                <a16:creationId xmlns:a16="http://schemas.microsoft.com/office/drawing/2014/main" id="{DF57ABA5-760E-BBFC-CC5E-AD49A78CAE0B}"/>
              </a:ext>
            </a:extLst>
          </p:cNvPr>
          <p:cNvSpPr>
            <a:spLocks noGrp="1"/>
          </p:cNvSpPr>
          <p:nvPr>
            <p:ph type="title"/>
          </p:nvPr>
        </p:nvSpPr>
        <p:spPr>
          <a:xfrm>
            <a:off x="429903" y="834026"/>
            <a:ext cx="7390264" cy="719085"/>
          </a:xfrm>
        </p:spPr>
        <p:txBody>
          <a:bodyPr>
            <a:noAutofit/>
          </a:bodyPr>
          <a:lstStyle/>
          <a:p>
            <a:pPr algn="l"/>
            <a:r>
              <a:rPr lang="en-US" sz="3000" b="1" dirty="0">
                <a:solidFill>
                  <a:srgbClr val="D50032"/>
                </a:solidFill>
              </a:rPr>
              <a:t>3) Asking </a:t>
            </a:r>
            <a:r>
              <a:rPr lang="en-US" sz="3000" b="1" dirty="0" err="1">
                <a:solidFill>
                  <a:srgbClr val="D50032"/>
                </a:solidFill>
              </a:rPr>
              <a:t>MoCs</a:t>
            </a:r>
            <a:r>
              <a:rPr lang="en-US" sz="3000" b="1" dirty="0">
                <a:solidFill>
                  <a:srgbClr val="D50032"/>
                </a:solidFill>
              </a:rPr>
              <a:t> to sign “dear colleague” letters on our appropriations asks</a:t>
            </a:r>
          </a:p>
        </p:txBody>
      </p:sp>
      <p:pic>
        <p:nvPicPr>
          <p:cNvPr id="9" name="Picture 8">
            <a:extLst>
              <a:ext uri="{FF2B5EF4-FFF2-40B4-BE49-F238E27FC236}">
                <a16:creationId xmlns:a16="http://schemas.microsoft.com/office/drawing/2014/main" id="{1E917059-E0A3-3603-DD14-C2FBCE5377D2}"/>
              </a:ext>
              <a:ext uri="{C183D7F6-B498-43B3-948B-1728B52AA6E4}">
                <adec:decorative xmlns:adec="http://schemas.microsoft.com/office/drawing/2017/decorative" val="1"/>
              </a:ext>
            </a:extLst>
          </p:cNvPr>
          <p:cNvPicPr>
            <a:picLocks noChangeAspect="1"/>
          </p:cNvPicPr>
          <p:nvPr/>
        </p:nvPicPr>
        <p:blipFill rotWithShape="1">
          <a:blip r:embed="rId3"/>
          <a:srcRect t="1337"/>
          <a:stretch/>
        </p:blipFill>
        <p:spPr>
          <a:xfrm>
            <a:off x="5358741" y="2157856"/>
            <a:ext cx="2270613" cy="2911081"/>
          </a:xfrm>
          <a:prstGeom prst="rect">
            <a:avLst/>
          </a:prstGeom>
          <a:ln w="12700">
            <a:solidFill>
              <a:schemeClr val="tx1"/>
            </a:solidFill>
          </a:ln>
        </p:spPr>
      </p:pic>
      <p:grpSp>
        <p:nvGrpSpPr>
          <p:cNvPr id="16" name="Group 15">
            <a:extLst>
              <a:ext uri="{FF2B5EF4-FFF2-40B4-BE49-F238E27FC236}">
                <a16:creationId xmlns:a16="http://schemas.microsoft.com/office/drawing/2014/main" id="{FAFFF15C-359E-BB80-BAA3-DB465DA7304E}"/>
              </a:ext>
              <a:ext uri="{C183D7F6-B498-43B3-948B-1728B52AA6E4}">
                <adec:decorative xmlns:adec="http://schemas.microsoft.com/office/drawing/2017/decorative" val="1"/>
              </a:ext>
            </a:extLst>
          </p:cNvPr>
          <p:cNvGrpSpPr/>
          <p:nvPr/>
        </p:nvGrpSpPr>
        <p:grpSpPr>
          <a:xfrm>
            <a:off x="1510463" y="1846964"/>
            <a:ext cx="2808350" cy="3285473"/>
            <a:chOff x="2137034" y="2185327"/>
            <a:chExt cx="3744467" cy="4380631"/>
          </a:xfrm>
        </p:grpSpPr>
        <p:pic>
          <p:nvPicPr>
            <p:cNvPr id="5" name="Picture 4">
              <a:extLst>
                <a:ext uri="{FF2B5EF4-FFF2-40B4-BE49-F238E27FC236}">
                  <a16:creationId xmlns:a16="http://schemas.microsoft.com/office/drawing/2014/main" id="{421E962A-E3A0-4704-F65C-E37299DDEC9B}"/>
                </a:ext>
              </a:extLst>
            </p:cNvPr>
            <p:cNvPicPr>
              <a:picLocks noChangeAspect="1"/>
            </p:cNvPicPr>
            <p:nvPr/>
          </p:nvPicPr>
          <p:blipFill rotWithShape="1">
            <a:blip r:embed="rId4"/>
            <a:srcRect t="1670"/>
            <a:stretch/>
          </p:blipFill>
          <p:spPr>
            <a:xfrm>
              <a:off x="2137034" y="2667778"/>
              <a:ext cx="3027484" cy="3898180"/>
            </a:xfrm>
            <a:prstGeom prst="rect">
              <a:avLst/>
            </a:prstGeom>
            <a:ln w="12700">
              <a:solidFill>
                <a:schemeClr val="tx1"/>
              </a:solidFill>
            </a:ln>
          </p:spPr>
        </p:pic>
        <p:grpSp>
          <p:nvGrpSpPr>
            <p:cNvPr id="15" name="Group 14">
              <a:extLst>
                <a:ext uri="{FF2B5EF4-FFF2-40B4-BE49-F238E27FC236}">
                  <a16:creationId xmlns:a16="http://schemas.microsoft.com/office/drawing/2014/main" id="{06A3D3F8-6B36-9A14-BA61-7C7406326616}"/>
                </a:ext>
              </a:extLst>
            </p:cNvPr>
            <p:cNvGrpSpPr/>
            <p:nvPr/>
          </p:nvGrpSpPr>
          <p:grpSpPr>
            <a:xfrm>
              <a:off x="4612260" y="2185327"/>
              <a:ext cx="1269241" cy="1269241"/>
              <a:chOff x="1693297" y="1624084"/>
              <a:chExt cx="1692322" cy="1692322"/>
            </a:xfrm>
          </p:grpSpPr>
          <p:sp>
            <p:nvSpPr>
              <p:cNvPr id="13" name="Oval 12">
                <a:extLst>
                  <a:ext uri="{FF2B5EF4-FFF2-40B4-BE49-F238E27FC236}">
                    <a16:creationId xmlns:a16="http://schemas.microsoft.com/office/drawing/2014/main" id="{8055A528-F9E8-E2CD-D6A9-033F0E765835}"/>
                  </a:ext>
                </a:extLst>
              </p:cNvPr>
              <p:cNvSpPr/>
              <p:nvPr/>
            </p:nvSpPr>
            <p:spPr>
              <a:xfrm>
                <a:off x="1693297" y="1624084"/>
                <a:ext cx="1692322" cy="169232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a:solidFill>
                    <a:schemeClr val="tx1"/>
                  </a:solidFill>
                </a:endParaRPr>
              </a:p>
            </p:txBody>
          </p:sp>
          <p:pic>
            <p:nvPicPr>
              <p:cNvPr id="14" name="Graphic 13" descr="Woman with baby with solid fill">
                <a:extLst>
                  <a:ext uri="{FF2B5EF4-FFF2-40B4-BE49-F238E27FC236}">
                    <a16:creationId xmlns:a16="http://schemas.microsoft.com/office/drawing/2014/main" id="{7A741238-42FC-C03F-C8BD-A8F3AB9171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3117" y="1808327"/>
                <a:ext cx="1317009" cy="1317009"/>
              </a:xfrm>
              <a:prstGeom prst="rect">
                <a:avLst/>
              </a:prstGeom>
            </p:spPr>
          </p:pic>
        </p:grpSp>
      </p:grpSp>
      <p:grpSp>
        <p:nvGrpSpPr>
          <p:cNvPr id="19" name="Group 18">
            <a:extLst>
              <a:ext uri="{FF2B5EF4-FFF2-40B4-BE49-F238E27FC236}">
                <a16:creationId xmlns:a16="http://schemas.microsoft.com/office/drawing/2014/main" id="{5E4A8E39-C13D-6300-9B3A-F4EE71147FE3}"/>
              </a:ext>
              <a:ext uri="{C183D7F6-B498-43B3-948B-1728B52AA6E4}">
                <adec:decorative xmlns:adec="http://schemas.microsoft.com/office/drawing/2017/decorative" val="1"/>
              </a:ext>
            </a:extLst>
          </p:cNvPr>
          <p:cNvGrpSpPr/>
          <p:nvPr/>
        </p:nvGrpSpPr>
        <p:grpSpPr>
          <a:xfrm>
            <a:off x="7134749" y="1619820"/>
            <a:ext cx="951931" cy="951931"/>
            <a:chOff x="5204119" y="1624084"/>
            <a:chExt cx="1692322" cy="1692322"/>
          </a:xfrm>
        </p:grpSpPr>
        <p:sp>
          <p:nvSpPr>
            <p:cNvPr id="17" name="Oval 16">
              <a:extLst>
                <a:ext uri="{FF2B5EF4-FFF2-40B4-BE49-F238E27FC236}">
                  <a16:creationId xmlns:a16="http://schemas.microsoft.com/office/drawing/2014/main" id="{354C4307-51E0-A1C2-CCC1-0762194A1631}"/>
                </a:ext>
              </a:extLst>
            </p:cNvPr>
            <p:cNvSpPr/>
            <p:nvPr/>
          </p:nvSpPr>
          <p:spPr>
            <a:xfrm>
              <a:off x="5204119" y="1624084"/>
              <a:ext cx="1692322" cy="16923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a:solidFill>
                  <a:schemeClr val="tx1"/>
                </a:solidFill>
              </a:endParaRPr>
            </a:p>
          </p:txBody>
        </p:sp>
        <p:pic>
          <p:nvPicPr>
            <p:cNvPr id="18" name="Graphic 17" descr="Lungs with solid fill">
              <a:extLst>
                <a:ext uri="{FF2B5EF4-FFF2-40B4-BE49-F238E27FC236}">
                  <a16:creationId xmlns:a16="http://schemas.microsoft.com/office/drawing/2014/main" id="{D577F727-D066-61D8-75C8-79D5838FA7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24914" y="1808326"/>
              <a:ext cx="1317009" cy="1317009"/>
            </a:xfrm>
            <a:prstGeom prst="rect">
              <a:avLst/>
            </a:prstGeom>
          </p:spPr>
        </p:pic>
      </p:grpSp>
      <p:pic>
        <p:nvPicPr>
          <p:cNvPr id="2" name="Google Shape;330;g206d529d124_0_0" descr="Text, application&#10;&#10;Description automatically generated">
            <a:extLst>
              <a:ext uri="{FF2B5EF4-FFF2-40B4-BE49-F238E27FC236}">
                <a16:creationId xmlns:a16="http://schemas.microsoft.com/office/drawing/2014/main" id="{92C3E981-623C-4B82-9553-43091847D497}"/>
              </a:ext>
            </a:extLst>
          </p:cNvPr>
          <p:cNvPicPr preferRelativeResize="0"/>
          <p:nvPr/>
        </p:nvPicPr>
        <p:blipFill rotWithShape="1">
          <a:blip r:embed="rId9">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31260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3473-312F-1814-4676-8EA8347BF5EA}"/>
              </a:ext>
            </a:extLst>
          </p:cNvPr>
          <p:cNvSpPr>
            <a:spLocks noGrp="1"/>
          </p:cNvSpPr>
          <p:nvPr>
            <p:ph type="title"/>
          </p:nvPr>
        </p:nvSpPr>
        <p:spPr>
          <a:xfrm>
            <a:off x="208602" y="321451"/>
            <a:ext cx="7401491" cy="857250"/>
          </a:xfrm>
        </p:spPr>
        <p:txBody>
          <a:bodyPr spcFirstLastPara="1" vert="horz" wrap="square" lIns="91440" tIns="45720" rIns="91440" bIns="45720" rtlCol="0" anchor="ctr" anchorCtr="0">
            <a:noAutofit/>
          </a:bodyPr>
          <a:lstStyle/>
          <a:p>
            <a:r>
              <a:rPr lang="en-US" sz="3188" b="1" dirty="0">
                <a:solidFill>
                  <a:srgbClr val="D50032"/>
                </a:solidFill>
                <a:ea typeface="Open Sans"/>
                <a:cs typeface="Open Sans"/>
              </a:rPr>
              <a:t>The Impact of Dear Colleague Letters</a:t>
            </a:r>
            <a:endParaRPr lang="en-US" dirty="0"/>
          </a:p>
        </p:txBody>
      </p:sp>
      <p:graphicFrame>
        <p:nvGraphicFramePr>
          <p:cNvPr id="6" name="Content Placeholder 5">
            <a:extLst>
              <a:ext uri="{FF2B5EF4-FFF2-40B4-BE49-F238E27FC236}">
                <a16:creationId xmlns:a16="http://schemas.microsoft.com/office/drawing/2014/main" id="{D410D6B5-7149-3E34-629B-B9F30D296132}"/>
              </a:ext>
            </a:extLst>
          </p:cNvPr>
          <p:cNvGraphicFramePr>
            <a:graphicFrameLocks noGrp="1"/>
          </p:cNvGraphicFramePr>
          <p:nvPr>
            <p:ph idx="1"/>
          </p:nvPr>
        </p:nvGraphicFramePr>
        <p:xfrm>
          <a:off x="0" y="1810464"/>
          <a:ext cx="9144000" cy="2363971"/>
        </p:xfrm>
        <a:graphic>
          <a:graphicData uri="http://schemas.openxmlformats.org/drawingml/2006/table">
            <a:tbl>
              <a:tblPr firstRow="1" bandRow="1">
                <a:tableStyleId>{5C22544A-7EE6-4342-B048-85BDC9FD1C3A}</a:tableStyleId>
              </a:tblPr>
              <a:tblGrid>
                <a:gridCol w="1614774">
                  <a:extLst>
                    <a:ext uri="{9D8B030D-6E8A-4147-A177-3AD203B41FA5}">
                      <a16:colId xmlns:a16="http://schemas.microsoft.com/office/drawing/2014/main" val="797169345"/>
                    </a:ext>
                  </a:extLst>
                </a:gridCol>
                <a:gridCol w="1187495">
                  <a:extLst>
                    <a:ext uri="{9D8B030D-6E8A-4147-A177-3AD203B41FA5}">
                      <a16:colId xmlns:a16="http://schemas.microsoft.com/office/drawing/2014/main" val="953049161"/>
                    </a:ext>
                  </a:extLst>
                </a:gridCol>
                <a:gridCol w="1161915">
                  <a:extLst>
                    <a:ext uri="{9D8B030D-6E8A-4147-A177-3AD203B41FA5}">
                      <a16:colId xmlns:a16="http://schemas.microsoft.com/office/drawing/2014/main" val="1677494019"/>
                    </a:ext>
                  </a:extLst>
                </a:gridCol>
                <a:gridCol w="1196091">
                  <a:extLst>
                    <a:ext uri="{9D8B030D-6E8A-4147-A177-3AD203B41FA5}">
                      <a16:colId xmlns:a16="http://schemas.microsoft.com/office/drawing/2014/main" val="1218115599"/>
                    </a:ext>
                  </a:extLst>
                </a:gridCol>
                <a:gridCol w="1161916">
                  <a:extLst>
                    <a:ext uri="{9D8B030D-6E8A-4147-A177-3AD203B41FA5}">
                      <a16:colId xmlns:a16="http://schemas.microsoft.com/office/drawing/2014/main" val="1515661508"/>
                    </a:ext>
                  </a:extLst>
                </a:gridCol>
                <a:gridCol w="1364596">
                  <a:extLst>
                    <a:ext uri="{9D8B030D-6E8A-4147-A177-3AD203B41FA5}">
                      <a16:colId xmlns:a16="http://schemas.microsoft.com/office/drawing/2014/main" val="1046709382"/>
                    </a:ext>
                  </a:extLst>
                </a:gridCol>
                <a:gridCol w="1457213">
                  <a:extLst>
                    <a:ext uri="{9D8B030D-6E8A-4147-A177-3AD203B41FA5}">
                      <a16:colId xmlns:a16="http://schemas.microsoft.com/office/drawing/2014/main" val="3941164870"/>
                    </a:ext>
                  </a:extLst>
                </a:gridCol>
              </a:tblGrid>
              <a:tr h="758255">
                <a:tc>
                  <a:txBody>
                    <a:bodyPr/>
                    <a:lstStyle/>
                    <a:p>
                      <a:pPr lvl="0" algn="ctr">
                        <a:buNone/>
                      </a:pPr>
                      <a:r>
                        <a:rPr lang="en-US" sz="1400">
                          <a:effectLst/>
                        </a:rPr>
                        <a:t>Account </a:t>
                      </a:r>
                      <a:endParaRPr lang="en-US" sz="1400" b="0" i="0">
                        <a:effectLst/>
                      </a:endParaRPr>
                    </a:p>
                  </a:txBody>
                  <a:tcPr marT="45719" marB="45719" anchor="ctr"/>
                </a:tc>
                <a:tc>
                  <a:txBody>
                    <a:bodyPr/>
                    <a:lstStyle/>
                    <a:p>
                      <a:pPr algn="ctr" fontAlgn="ctr"/>
                      <a:r>
                        <a:rPr lang="en-US" sz="1400">
                          <a:effectLst/>
                        </a:rPr>
                        <a:t>FY17 Signers</a:t>
                      </a:r>
                      <a:endParaRPr lang="en-US" sz="1400" b="0" i="0">
                        <a:effectLst/>
                      </a:endParaRPr>
                    </a:p>
                  </a:txBody>
                  <a:tcPr anchor="ctr"/>
                </a:tc>
                <a:tc>
                  <a:txBody>
                    <a:bodyPr/>
                    <a:lstStyle/>
                    <a:p>
                      <a:pPr algn="ctr" fontAlgn="ctr"/>
                      <a:r>
                        <a:rPr lang="en-US" sz="1400">
                          <a:effectLst/>
                        </a:rPr>
                        <a:t>FY17 Funding</a:t>
                      </a:r>
                      <a:endParaRPr lang="en-US" sz="1400" b="0" i="0">
                        <a:effectLst/>
                      </a:endParaRPr>
                    </a:p>
                  </a:txBody>
                  <a:tcPr anchor="ctr"/>
                </a:tc>
                <a:tc>
                  <a:txBody>
                    <a:bodyPr/>
                    <a:lstStyle/>
                    <a:p>
                      <a:pPr algn="ctr" fontAlgn="ctr"/>
                      <a:r>
                        <a:rPr lang="en-US" sz="1400">
                          <a:effectLst/>
                        </a:rPr>
                        <a:t>FY20 Signers</a:t>
                      </a:r>
                      <a:endParaRPr lang="en-US" sz="1400" b="0" i="0">
                        <a:effectLst/>
                      </a:endParaRPr>
                    </a:p>
                  </a:txBody>
                  <a:tcPr anchor="ctr"/>
                </a:tc>
                <a:tc>
                  <a:txBody>
                    <a:bodyPr/>
                    <a:lstStyle/>
                    <a:p>
                      <a:pPr algn="ctr" fontAlgn="ctr"/>
                      <a:r>
                        <a:rPr lang="en-US" sz="1400" dirty="0">
                          <a:effectLst/>
                        </a:rPr>
                        <a:t>FY20 Funding</a:t>
                      </a:r>
                    </a:p>
                  </a:txBody>
                  <a:tcPr anchor="ctr"/>
                </a:tc>
                <a:tc>
                  <a:txBody>
                    <a:bodyPr/>
                    <a:lstStyle/>
                    <a:p>
                      <a:pPr lvl="0" algn="ctr">
                        <a:buNone/>
                      </a:pPr>
                      <a:r>
                        <a:rPr lang="en-US" sz="1400">
                          <a:effectLst/>
                        </a:rPr>
                        <a:t>FY23 Signers</a:t>
                      </a:r>
                    </a:p>
                  </a:txBody>
                  <a:tcPr marT="45719" marB="45719" anchor="ctr"/>
                </a:tc>
                <a:tc>
                  <a:txBody>
                    <a:bodyPr/>
                    <a:lstStyle/>
                    <a:p>
                      <a:pPr lvl="0" algn="ctr">
                        <a:buNone/>
                      </a:pPr>
                      <a:r>
                        <a:rPr lang="en-US" sz="1400">
                          <a:effectLst/>
                        </a:rPr>
                        <a:t>FY23 Funding</a:t>
                      </a:r>
                    </a:p>
                  </a:txBody>
                  <a:tcPr marT="45719" marB="45719" anchor="ctr"/>
                </a:tc>
                <a:extLst>
                  <a:ext uri="{0D108BD9-81ED-4DB2-BD59-A6C34878D82A}">
                    <a16:rowId xmlns:a16="http://schemas.microsoft.com/office/drawing/2014/main" val="1168855212"/>
                  </a:ext>
                </a:extLst>
              </a:tr>
              <a:tr h="936668">
                <a:tc>
                  <a:txBody>
                    <a:bodyPr/>
                    <a:lstStyle/>
                    <a:p>
                      <a:pPr lvl="0" algn="l">
                        <a:buNone/>
                      </a:pPr>
                      <a:r>
                        <a:rPr lang="en-US" sz="1400">
                          <a:effectLst/>
                        </a:rPr>
                        <a:t>USAID Maternal and Child Health</a:t>
                      </a:r>
                    </a:p>
                  </a:txBody>
                  <a:tcPr marT="45719" marB="45719" anchor="ctr"/>
                </a:tc>
                <a:tc>
                  <a:txBody>
                    <a:bodyPr/>
                    <a:lstStyle/>
                    <a:p>
                      <a:pPr lvl="0" algn="ctr">
                        <a:buNone/>
                      </a:pPr>
                      <a:r>
                        <a:rPr lang="en-US" sz="1400">
                          <a:effectLst/>
                        </a:rPr>
                        <a:t>146 House</a:t>
                      </a:r>
                    </a:p>
                    <a:p>
                      <a:pPr lvl="0" algn="ctr">
                        <a:buNone/>
                      </a:pPr>
                      <a:r>
                        <a:rPr lang="en-US" sz="1400">
                          <a:effectLst/>
                        </a:rPr>
                        <a:t>27 Senate</a:t>
                      </a:r>
                    </a:p>
                  </a:txBody>
                  <a:tcPr anchor="ctr"/>
                </a:tc>
                <a:tc>
                  <a:txBody>
                    <a:bodyPr/>
                    <a:lstStyle/>
                    <a:p>
                      <a:pPr lvl="0" algn="ctr">
                        <a:buNone/>
                      </a:pPr>
                      <a:r>
                        <a:rPr lang="en-US" sz="1400" dirty="0">
                          <a:effectLst/>
                        </a:rPr>
                        <a:t>$814.5 million</a:t>
                      </a:r>
                    </a:p>
                  </a:txBody>
                  <a:tcPr anchor="ctr"/>
                </a:tc>
                <a:tc>
                  <a:txBody>
                    <a:bodyPr/>
                    <a:lstStyle/>
                    <a:p>
                      <a:pPr lvl="0" algn="ctr">
                        <a:buNone/>
                      </a:pPr>
                      <a:r>
                        <a:rPr lang="en-US" sz="1400">
                          <a:effectLst/>
                        </a:rPr>
                        <a:t>146 House</a:t>
                      </a:r>
                      <a:endParaRPr lang="en-US" sz="1100"/>
                    </a:p>
                    <a:p>
                      <a:pPr lvl="0" algn="ctr">
                        <a:buNone/>
                      </a:pPr>
                      <a:r>
                        <a:rPr lang="en-US" sz="1400">
                          <a:effectLst/>
                        </a:rPr>
                        <a:t>37 Senate</a:t>
                      </a:r>
                    </a:p>
                  </a:txBody>
                  <a:tcPr anchor="ctr"/>
                </a:tc>
                <a:tc>
                  <a:txBody>
                    <a:bodyPr/>
                    <a:lstStyle/>
                    <a:p>
                      <a:pPr lvl="0" algn="ctr">
                        <a:buNone/>
                      </a:pPr>
                      <a:r>
                        <a:rPr lang="en-US" sz="1400">
                          <a:effectLst/>
                        </a:rPr>
                        <a:t>$851 million</a:t>
                      </a:r>
                    </a:p>
                  </a:txBody>
                  <a:tcPr anchor="ctr"/>
                </a:tc>
                <a:tc>
                  <a:txBody>
                    <a:bodyPr/>
                    <a:lstStyle/>
                    <a:p>
                      <a:pPr lvl="0" algn="ctr">
                        <a:buNone/>
                      </a:pPr>
                      <a:r>
                        <a:rPr lang="en-US" sz="1400" dirty="0">
                          <a:effectLst/>
                        </a:rPr>
                        <a:t>178 House</a:t>
                      </a:r>
                      <a:endParaRPr lang="en-US" sz="1100" dirty="0"/>
                    </a:p>
                    <a:p>
                      <a:pPr lvl="0" algn="ctr">
                        <a:buNone/>
                      </a:pPr>
                      <a:r>
                        <a:rPr lang="en-US" sz="1400" dirty="0">
                          <a:effectLst/>
                        </a:rPr>
                        <a:t>35 Senate</a:t>
                      </a:r>
                    </a:p>
                  </a:txBody>
                  <a:tcPr marT="45719" marB="45719" anchor="ctr"/>
                </a:tc>
                <a:tc>
                  <a:txBody>
                    <a:bodyPr/>
                    <a:lstStyle/>
                    <a:p>
                      <a:pPr lvl="0" algn="ctr">
                        <a:buNone/>
                      </a:pPr>
                      <a:r>
                        <a:rPr lang="en-US" sz="1400">
                          <a:effectLst/>
                        </a:rPr>
                        <a:t>$910 million</a:t>
                      </a:r>
                    </a:p>
                  </a:txBody>
                  <a:tcPr marT="45719" marB="45719" anchor="ctr"/>
                </a:tc>
                <a:extLst>
                  <a:ext uri="{0D108BD9-81ED-4DB2-BD59-A6C34878D82A}">
                    <a16:rowId xmlns:a16="http://schemas.microsoft.com/office/drawing/2014/main" val="2700383601"/>
                  </a:ext>
                </a:extLst>
              </a:tr>
              <a:tr h="669048">
                <a:tc>
                  <a:txBody>
                    <a:bodyPr/>
                    <a:lstStyle/>
                    <a:p>
                      <a:pPr lvl="0" algn="l">
                        <a:buNone/>
                      </a:pPr>
                      <a:r>
                        <a:rPr lang="en-US" sz="1400">
                          <a:effectLst/>
                        </a:rPr>
                        <a:t>USAID Tuberculosis</a:t>
                      </a:r>
                    </a:p>
                  </a:txBody>
                  <a:tcPr marT="45719" marB="45719" anchor="ctr"/>
                </a:tc>
                <a:tc>
                  <a:txBody>
                    <a:bodyPr/>
                    <a:lstStyle/>
                    <a:p>
                      <a:pPr lvl="0" algn="ctr">
                        <a:buNone/>
                      </a:pPr>
                      <a:r>
                        <a:rPr lang="en-US" sz="1400">
                          <a:effectLst/>
                        </a:rPr>
                        <a:t>71 House 16 Senate</a:t>
                      </a:r>
                    </a:p>
                  </a:txBody>
                  <a:tcPr anchor="ctr"/>
                </a:tc>
                <a:tc>
                  <a:txBody>
                    <a:bodyPr/>
                    <a:lstStyle/>
                    <a:p>
                      <a:pPr lvl="0" algn="ctr">
                        <a:buNone/>
                      </a:pPr>
                      <a:r>
                        <a:rPr lang="en-US" sz="1400">
                          <a:effectLst/>
                        </a:rPr>
                        <a:t>$241 million</a:t>
                      </a:r>
                    </a:p>
                  </a:txBody>
                  <a:tcPr anchor="ctr"/>
                </a:tc>
                <a:tc>
                  <a:txBody>
                    <a:bodyPr/>
                    <a:lstStyle/>
                    <a:p>
                      <a:pPr lvl="0" algn="ctr">
                        <a:buNone/>
                      </a:pPr>
                      <a:r>
                        <a:rPr lang="en-US" sz="1400">
                          <a:effectLst/>
                        </a:rPr>
                        <a:t>77 House</a:t>
                      </a:r>
                      <a:endParaRPr lang="en-US" sz="1100"/>
                    </a:p>
                    <a:p>
                      <a:pPr lvl="0" algn="ctr">
                        <a:buNone/>
                      </a:pPr>
                      <a:r>
                        <a:rPr lang="en-US" sz="1400">
                          <a:effectLst/>
                        </a:rPr>
                        <a:t>29 Senate</a:t>
                      </a:r>
                    </a:p>
                  </a:txBody>
                  <a:tcPr anchor="ctr"/>
                </a:tc>
                <a:tc>
                  <a:txBody>
                    <a:bodyPr/>
                    <a:lstStyle/>
                    <a:p>
                      <a:pPr lvl="0" algn="ctr">
                        <a:buNone/>
                      </a:pPr>
                      <a:r>
                        <a:rPr lang="en-US" sz="1400">
                          <a:effectLst/>
                        </a:rPr>
                        <a:t>$310 million</a:t>
                      </a:r>
                    </a:p>
                  </a:txBody>
                  <a:tcPr anchor="ctr"/>
                </a:tc>
                <a:tc>
                  <a:txBody>
                    <a:bodyPr/>
                    <a:lstStyle/>
                    <a:p>
                      <a:pPr lvl="0" algn="ctr">
                        <a:buNone/>
                      </a:pPr>
                      <a:r>
                        <a:rPr lang="en-US" sz="1400">
                          <a:effectLst/>
                        </a:rPr>
                        <a:t>120 House</a:t>
                      </a:r>
                      <a:endParaRPr lang="en-US" sz="1100"/>
                    </a:p>
                    <a:p>
                      <a:pPr lvl="0" algn="ctr">
                        <a:buNone/>
                      </a:pPr>
                      <a:r>
                        <a:rPr lang="en-US" sz="1400">
                          <a:effectLst/>
                        </a:rPr>
                        <a:t>30 Senate</a:t>
                      </a:r>
                    </a:p>
                  </a:txBody>
                  <a:tcPr marT="45719" marB="45719" anchor="ctr"/>
                </a:tc>
                <a:tc>
                  <a:txBody>
                    <a:bodyPr/>
                    <a:lstStyle/>
                    <a:p>
                      <a:pPr lvl="0" algn="ctr">
                        <a:buNone/>
                      </a:pPr>
                      <a:r>
                        <a:rPr lang="en-US" sz="1400" dirty="0">
                          <a:effectLst/>
                        </a:rPr>
                        <a:t>$394.5 million</a:t>
                      </a:r>
                    </a:p>
                  </a:txBody>
                  <a:tcPr marT="45719" marB="45719" anchor="ctr"/>
                </a:tc>
                <a:extLst>
                  <a:ext uri="{0D108BD9-81ED-4DB2-BD59-A6C34878D82A}">
                    <a16:rowId xmlns:a16="http://schemas.microsoft.com/office/drawing/2014/main" val="3482357208"/>
                  </a:ext>
                </a:extLst>
              </a:tr>
            </a:tbl>
          </a:graphicData>
        </a:graphic>
      </p:graphicFrame>
      <p:pic>
        <p:nvPicPr>
          <p:cNvPr id="3" name="Google Shape;330;g206d529d124_0_0" descr="Text, application&#10;&#10;Description automatically generated">
            <a:extLst>
              <a:ext uri="{FF2B5EF4-FFF2-40B4-BE49-F238E27FC236}">
                <a16:creationId xmlns:a16="http://schemas.microsoft.com/office/drawing/2014/main" id="{10DA30BB-E3CA-F66E-6A6B-DF88050775DC}"/>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09750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204444" y="219777"/>
            <a:ext cx="7259693" cy="1292631"/>
          </a:xfrm>
          <a:prstGeom prst="rect">
            <a:avLst/>
          </a:prstGeom>
          <a:noFill/>
          <a:ln>
            <a:noFill/>
          </a:ln>
        </p:spPr>
        <p:txBody>
          <a:bodyPr spcFirstLastPara="1" wrap="square" lIns="91425" tIns="91425" rIns="91425" bIns="91425" anchor="t" anchorCtr="0">
            <a:spAutoFit/>
          </a:bodyPr>
          <a:lstStyle/>
          <a:p>
            <a:pPr algn="ctr"/>
            <a:r>
              <a:rPr lang="en-US" sz="3600" b="1" dirty="0">
                <a:solidFill>
                  <a:schemeClr val="bg2"/>
                </a:solidFill>
                <a:latin typeface="Open Sans"/>
                <a:ea typeface="Open Sans"/>
                <a:cs typeface="Open Sans"/>
                <a:sym typeface="Open Sans"/>
              </a:rPr>
              <a:t>You don't have to ask for everything!</a:t>
            </a:r>
            <a:endParaRPr lang="en-US" sz="3600" b="1" dirty="0">
              <a:solidFill>
                <a:schemeClr val="bg2"/>
              </a:solidFill>
              <a:latin typeface="Open Sans"/>
              <a:ea typeface="Open Sans"/>
              <a:cs typeface="Open Sans"/>
            </a:endParaRPr>
          </a:p>
        </p:txBody>
      </p:sp>
      <p:pic>
        <p:nvPicPr>
          <p:cNvPr id="370" name="Google Shape;370;g135efd730ba_0_1" descr="Text, application&#10;&#10;Description automatically generated"/>
          <p:cNvPicPr preferRelativeResize="0"/>
          <p:nvPr/>
        </p:nvPicPr>
        <p:blipFill rotWithShape="1">
          <a:blip r:embed="rId3">
            <a:alphaModFix/>
          </a:blip>
          <a:srcRect/>
          <a:stretch/>
        </p:blipFill>
        <p:spPr>
          <a:xfrm>
            <a:off x="7575854" y="76200"/>
            <a:ext cx="1510907" cy="1102501"/>
          </a:xfrm>
          <a:prstGeom prst="rect">
            <a:avLst/>
          </a:prstGeom>
          <a:noFill/>
          <a:ln>
            <a:noFill/>
          </a:ln>
        </p:spPr>
      </p:pic>
      <p:sp>
        <p:nvSpPr>
          <p:cNvPr id="3" name="Google Shape;369;g135efd730ba_0_1">
            <a:extLst>
              <a:ext uri="{FF2B5EF4-FFF2-40B4-BE49-F238E27FC236}">
                <a16:creationId xmlns:a16="http://schemas.microsoft.com/office/drawing/2014/main" id="{3A91C44B-2E4E-9B37-F094-A23906CA39F1}"/>
              </a:ext>
            </a:extLst>
          </p:cNvPr>
          <p:cNvSpPr txBox="1"/>
          <p:nvPr/>
        </p:nvSpPr>
        <p:spPr>
          <a:xfrm>
            <a:off x="308352" y="1793989"/>
            <a:ext cx="8437330" cy="2954625"/>
          </a:xfrm>
          <a:prstGeom prst="rect">
            <a:avLst/>
          </a:prstGeom>
          <a:noFill/>
          <a:ln>
            <a:noFill/>
          </a:ln>
        </p:spPr>
        <p:txBody>
          <a:bodyPr spcFirstLastPara="1" wrap="square" lIns="91425" tIns="91425" rIns="91425" bIns="91425" anchor="t" anchorCtr="0">
            <a:spAutoFit/>
          </a:bodyPr>
          <a:lstStyle/>
          <a:p>
            <a:pPr>
              <a:buSzPts val="3200"/>
            </a:pPr>
            <a:r>
              <a:rPr lang="en-US" sz="3000" dirty="0">
                <a:latin typeface="Calibri"/>
                <a:ea typeface="Calibri"/>
                <a:cs typeface="Calibri"/>
              </a:rPr>
              <a:t>Check the </a:t>
            </a:r>
            <a:r>
              <a:rPr lang="en-US" sz="3000" dirty="0">
                <a:latin typeface="Calibri"/>
                <a:ea typeface="Calibri"/>
                <a:cs typeface="Calibri"/>
                <a:hlinkClick r:id="rId4"/>
              </a:rPr>
              <a:t>RESULTS Scorecard</a:t>
            </a:r>
            <a:endParaRPr lang="en-US" sz="3000" dirty="0">
              <a:latin typeface="Calibri"/>
              <a:ea typeface="Calibri"/>
              <a:cs typeface="Calibri"/>
            </a:endParaRPr>
          </a:p>
          <a:p>
            <a:pPr>
              <a:buSzPts val="3200"/>
            </a:pPr>
            <a:r>
              <a:rPr lang="en-US" sz="3000" dirty="0">
                <a:latin typeface="Calibri"/>
                <a:ea typeface="Calibri"/>
                <a:cs typeface="Calibri"/>
              </a:rPr>
              <a:t>Do a little research:</a:t>
            </a:r>
          </a:p>
          <a:p>
            <a:pPr marL="571500" indent="-571500">
              <a:buSzPts val="3200"/>
              <a:buChar char="•"/>
            </a:pPr>
            <a:r>
              <a:rPr lang="en-US" sz="3000" dirty="0">
                <a:latin typeface="Calibri"/>
                <a:ea typeface="Calibri"/>
                <a:cs typeface="Calibri"/>
              </a:rPr>
              <a:t>What do they care about?</a:t>
            </a:r>
          </a:p>
          <a:p>
            <a:pPr marL="571500" indent="-571500">
              <a:buSzPts val="3200"/>
              <a:buChar char="•"/>
            </a:pPr>
            <a:r>
              <a:rPr lang="en-US" sz="3000" dirty="0">
                <a:latin typeface="Calibri"/>
                <a:ea typeface="Calibri"/>
                <a:cs typeface="Calibri"/>
              </a:rPr>
              <a:t>Connect what they care about with our issues</a:t>
            </a:r>
          </a:p>
          <a:p>
            <a:pPr marL="571500" indent="-571500">
              <a:buSzPts val="3200"/>
              <a:buChar char="•"/>
            </a:pPr>
            <a:r>
              <a:rPr lang="en-US" sz="3000" dirty="0">
                <a:latin typeface="Calibri"/>
                <a:ea typeface="Calibri"/>
                <a:cs typeface="Calibri"/>
              </a:rPr>
              <a:t>Ask for one more thing than they've supported in the past</a:t>
            </a:r>
          </a:p>
        </p:txBody>
      </p:sp>
    </p:spTree>
    <p:extLst>
      <p:ext uri="{BB962C8B-B14F-4D97-AF65-F5344CB8AC3E}">
        <p14:creationId xmlns:p14="http://schemas.microsoft.com/office/powerpoint/2010/main" val="2451718703"/>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0C591A-30A2-47A0-84F5-21FBDCD4E4B2}">
  <ds:schemaRef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elements/1.1/"/>
    <ds:schemaRef ds:uri="http://www.w3.org/XML/1998/namespace"/>
    <ds:schemaRef ds:uri="http://purl.org/dc/dcmitype/"/>
    <ds:schemaRef ds:uri="f42ee926-7c83-4218-bf2b-8b85ac63f15d"/>
    <ds:schemaRef ds:uri="655ca6b8-0f94-4989-841e-604707552b5c"/>
    <ds:schemaRef ds:uri="http://schemas.microsoft.com/office/2006/metadata/properties"/>
  </ds:schemaRefs>
</ds:datastoreItem>
</file>

<file path=customXml/itemProps2.xml><?xml version="1.0" encoding="utf-8"?>
<ds:datastoreItem xmlns:ds="http://schemas.openxmlformats.org/officeDocument/2006/customXml" ds:itemID="{4990600F-720F-456C-A869-76210F7D1646}">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C5CABB-6E53-4550-9859-7D1610EFB6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9302</TotalTime>
  <Words>1090</Words>
  <Application>Microsoft Office PowerPoint</Application>
  <PresentationFormat>On-screen Show (16:9)</PresentationFormat>
  <Paragraphs>149</Paragraphs>
  <Slides>20</Slides>
  <Notes>19</Notes>
  <HiddenSlides>4</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Calibri</vt:lpstr>
      <vt:lpstr>Open Sans</vt:lpstr>
      <vt:lpstr>Wingdings</vt:lpstr>
      <vt:lpstr>Arial</vt:lpstr>
      <vt:lpstr>Courier New</vt:lpstr>
      <vt:lpstr>Office Theme</vt:lpstr>
      <vt:lpstr>1_Office Theme</vt:lpstr>
      <vt:lpstr>2_Office Theme</vt:lpstr>
      <vt:lpstr>PowerPoint Presentation</vt:lpstr>
      <vt:lpstr>PowerPoint Presentation</vt:lpstr>
      <vt:lpstr>Our Values &amp; Resources</vt:lpstr>
      <vt:lpstr>PowerPoint Presentation</vt:lpstr>
      <vt:lpstr>FY25 Appropriations </vt:lpstr>
      <vt:lpstr>1) Asking MoCs/staff to include our requests in their submissions to SFOPS and following up 2) Meeting with MoC/staff at home &amp; in DC to make our requests</vt:lpstr>
      <vt:lpstr>3) Asking MoCs to sign “dear colleague” letters on our appropriations asks</vt:lpstr>
      <vt:lpstr>The Impact of Dear Colleague Letters</vt:lpstr>
      <vt:lpstr>PowerPoint Presentation</vt:lpstr>
      <vt:lpstr>PowerPoint Presentation</vt:lpstr>
      <vt:lpstr>PowerPoint Presentation</vt:lpstr>
      <vt:lpstr>PowerPoint Presentation</vt:lpstr>
      <vt:lpstr>Lobby meetings! Who has met with their House or Senate offices?  </vt:lpstr>
      <vt:lpstr>PowerPoint Presentation</vt:lpstr>
      <vt:lpstr>Request to meet with your member of Congress: a) Use Legislator Look Up, find  the scheduler  b) Use sample meeting request letter, copy staff Request times that work with the people you want to join you if possible Follow up on the request!</vt:lpstr>
      <vt:lpstr>Requesting a Meeting</vt:lpstr>
      <vt:lpstr>Preparing to Meet</vt:lpstr>
      <vt:lpstr>After Your Meeting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100</cp:revision>
  <dcterms:created xsi:type="dcterms:W3CDTF">2021-04-20T20:20:28Z</dcterms:created>
  <dcterms:modified xsi:type="dcterms:W3CDTF">2024-03-15T20:14:06Z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