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6" r:id="rId21"/>
    <p:sldId id="27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Z8Lj3nVZYWiEWffV5rQiFSh+H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2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84QMSpUa4tj2uxWHZ7LIFgKZ8H3ISrITIeeWBr6rGcc/edit?usp=shar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document/d/1_nFFq72UgQjUNikp0_HPwfH0yOe1CNqaISYDra_vLdA/edi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esults.org/wp-content/uploads/Final-Signed-House-Replenishment-Pledge-Letter.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results.org/volunteers/action-center/action-alerts/?vvsrc=%2fcampaigns%2f91313%2frespond"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ocument/d/1QCnEERVFpRWpBn57zf4zWmBzGB9R6ZD1T3bmNpawHS8/edit"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drive.google.com/drive/folders/1FTBkZLApRCxKEDBGqt1QHZ8J3fQX1UoI?usp=sharing" TargetMode="External"/><Relationship Id="rId4" Type="http://schemas.openxmlformats.org/officeDocument/2006/relationships/hyperlink" Target="https://results.org/volunteers/action-center/action-alerts/?vvsrc=%2fcampaigns%2f63557%2frespond"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document/d/1QCnEERVFpRWpBn57zf4zWmBzGB9R6ZD1T3bmNpawHS8/edi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results.org/volunteers/action-center/action-alerts/?vvsrc=%2fcampaigns%2f63557%2frespond"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sults.org/wp-content/uploads/House-Replenishment-Pledge-Letter.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Leslye</a:t>
            </a:r>
            <a:endParaRPr/>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9407a4a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g119407a4a4b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1400">
                <a:latin typeface="Arial"/>
                <a:ea typeface="Arial"/>
                <a:cs typeface="Arial"/>
                <a:sym typeface="Arial"/>
              </a:rPr>
              <a:t>Purpose: The goal of the CVT Uganda program is two-fold, providing mental health services to torture and trauma survivors, as well as developing the capacity of mental health practitioners, particularly women and the broader community. CVT aims to improve the quality of life for women and help them pursue their own goals and create lasting change in their lives. </a:t>
            </a:r>
            <a:endParaRPr/>
          </a:p>
          <a:p>
            <a:pPr marL="0" lvl="0" indent="0" algn="l" rtl="0">
              <a:lnSpc>
                <a:spcPct val="110000"/>
              </a:lnSpc>
              <a:spcBef>
                <a:spcPts val="0"/>
              </a:spcBef>
              <a:spcAft>
                <a:spcPts val="0"/>
              </a:spcAft>
              <a:buNone/>
            </a:pPr>
            <a:endParaRPr sz="1400">
              <a:latin typeface="Arial"/>
              <a:ea typeface="Arial"/>
              <a:cs typeface="Arial"/>
              <a:sym typeface="Arial"/>
            </a:endParaRPr>
          </a:p>
          <a:p>
            <a:pPr marL="0" lvl="0" indent="0" algn="l" rtl="0">
              <a:lnSpc>
                <a:spcPct val="110000"/>
              </a:lnSpc>
              <a:spcBef>
                <a:spcPts val="0"/>
              </a:spcBef>
              <a:spcAft>
                <a:spcPts val="0"/>
              </a:spcAft>
              <a:buNone/>
            </a:pPr>
            <a:endParaRPr sz="1400">
              <a:latin typeface="Arial"/>
              <a:ea typeface="Arial"/>
              <a:cs typeface="Arial"/>
              <a:sym typeface="Arial"/>
            </a:endParaRPr>
          </a:p>
          <a:p>
            <a:pPr marL="342900" lvl="0" indent="-254000" algn="l" rtl="0">
              <a:lnSpc>
                <a:spcPct val="110000"/>
              </a:lnSpc>
              <a:spcBef>
                <a:spcPts val="0"/>
              </a:spcBef>
              <a:spcAft>
                <a:spcPts val="0"/>
              </a:spcAft>
              <a:buSzPts val="1400"/>
              <a:buFont typeface="Noto Sans Symbols"/>
              <a:buNone/>
            </a:pPr>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9407a4a4b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g119407a4a4b_0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400">
                <a:latin typeface="Arial"/>
                <a:ea typeface="Arial"/>
                <a:cs typeface="Arial"/>
                <a:sym typeface="Arial"/>
              </a:rPr>
              <a:t>Uganda hosts nearly 1.5 million refugees fleeing from neighboring humanitarian emergencies, and it is also still recovering from nearly 20 years of conflict between the government and the Lord’s Resistance Army (LRA) – whose leaders stand accused and have been convicted by the International Criminal Court (ICC) of widespread torture and human rights violations. Therefore, Uganda is striving to provide opportunities and basic social services to its citizens and refugees, but health and financial challenges continue to be barriers while accessing such services.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9407a4a4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g119407a4a4b_0_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400">
                <a:latin typeface="Arial"/>
                <a:ea typeface="Arial"/>
                <a:cs typeface="Arial"/>
                <a:sym typeface="Arial"/>
              </a:rPr>
              <a:t>The LRA conflict was particularly troublesome for women and children, as thousands of baby girls were kidnapped from their families, trafficked, and forced to be child soldiers, or used as sex slaves for male combatants. During captivity, many women contracted HIV and delivered children born of rape. Women returning home after capture feel immense shame and self-blame, are unable to access resources, have limited education, and experience trauma symptoms from growing up and living amidst violence. In addition, they may face rejection and blame from their families and communities. </a:t>
            </a:r>
            <a:endParaRPr/>
          </a:p>
          <a:p>
            <a:pPr marL="0" lvl="0" indent="0" algn="l" rtl="0">
              <a:lnSpc>
                <a:spcPct val="107000"/>
              </a:lnSpc>
              <a:spcBef>
                <a:spcPts val="0"/>
              </a:spcBef>
              <a:spcAft>
                <a:spcPts val="0"/>
              </a:spcAft>
              <a:buNone/>
            </a:pPr>
            <a:r>
              <a:rPr lang="en-US" sz="1400">
                <a:latin typeface="Arial"/>
                <a:ea typeface="Arial"/>
                <a:cs typeface="Arial"/>
                <a:sym typeface="Arial"/>
              </a:rPr>
              <a:t>Women survivors (70 percent of CVT clients) of the LRA conflict are different from other trauma survivors, as they were victims of violence and also forced to perpetuate it. Children were forced to kill their parents, men forced to rape their sisters, and children abducted and forced to be LRA soldiers.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44ebeb6e7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144ebeb6e7_0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to take action on GF, let’s do so together tonight!</a:t>
            </a:r>
            <a:br>
              <a:rPr lang="en-US"/>
            </a:br>
            <a:r>
              <a:rPr lang="en-US"/>
              <a:t>Link to sample email to Foreign Relations aide - </a:t>
            </a:r>
            <a:r>
              <a:rPr lang="en-US">
                <a:highlight>
                  <a:srgbClr val="FFF2CC"/>
                </a:highlight>
              </a:rPr>
              <a:t>Google Doc Link: </a:t>
            </a:r>
            <a:r>
              <a:rPr lang="en-US" u="sng">
                <a:solidFill>
                  <a:schemeClr val="hlink"/>
                </a:solidFill>
                <a:highlight>
                  <a:srgbClr val="FFF2CC"/>
                </a:highlight>
                <a:hlinkClick r:id="rId3"/>
              </a:rPr>
              <a:t>https://docs.google.com/document/d/184QMSpUa4tj2uxWHZ7LIFgKZ8H3ISrITIeeWBr6rGcc/edit?usp=sharing</a:t>
            </a:r>
            <a:r>
              <a:rPr lang="en-US">
                <a:highlight>
                  <a:srgbClr val="FFF2CC"/>
                </a:highlight>
              </a:rPr>
              <a:t> </a:t>
            </a:r>
            <a:br>
              <a:rPr lang="en-US">
                <a:highlight>
                  <a:srgbClr val="FFF2CC"/>
                </a:highlight>
              </a:rPr>
            </a:br>
            <a:r>
              <a:rPr lang="en-US">
                <a:highlight>
                  <a:srgbClr val="FFFFFF"/>
                </a:highlight>
              </a:rPr>
              <a:t>Personalize the message, as a Rise advocate, why is this issue important to you? What role will the fight against AIDS, TB, and Malaria  have in closing the gender gap?</a:t>
            </a:r>
            <a:endParaRPr>
              <a:highlight>
                <a:srgbClr val="FFFFFF"/>
              </a:highlight>
            </a:endParaRPr>
          </a:p>
        </p:txBody>
      </p:sp>
      <p:sp>
        <p:nvSpPr>
          <p:cNvPr id="185" name="Google Shape;185;g1144ebeb6e7_0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44ebeb6e7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144ebeb6e7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ighlight>
                  <a:srgbClr val="FFFFFF"/>
                </a:highlight>
                <a:hlinkClick r:id="rId3"/>
              </a:rPr>
              <a:t>https://docs.google.com/document/d/1_nFFq72UgQjUNikp0_HPwfH0yOe1CNqaISYDra_vLdA/edit</a:t>
            </a:r>
            <a:r>
              <a:rPr lang="en-US">
                <a:highlight>
                  <a:srgbClr val="FFFFFF"/>
                </a:highlight>
              </a:rPr>
              <a:t> </a:t>
            </a:r>
            <a:endParaRPr>
              <a:highlight>
                <a:srgbClr val="FFFFFF"/>
              </a:highlight>
            </a:endParaRPr>
          </a:p>
        </p:txBody>
      </p:sp>
      <p:sp>
        <p:nvSpPr>
          <p:cNvPr id="193" name="Google Shape;193;g1144ebeb6e7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44ebeb6e7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Link to the final letter: </a:t>
            </a:r>
            <a:r>
              <a:rPr lang="en-US" u="sng">
                <a:solidFill>
                  <a:schemeClr val="hlink"/>
                </a:solidFill>
                <a:hlinkClick r:id="rId3"/>
              </a:rPr>
              <a:t>https://results.org/wp-content/uploads/Final-Signed-House-Replenishment-Pledge-Letter.pdf</a:t>
            </a:r>
            <a:r>
              <a:rPr lang="en-US"/>
              <a:t> </a:t>
            </a:r>
            <a:endParaRPr/>
          </a:p>
          <a:p>
            <a:pPr marL="0" lvl="0" indent="0" algn="l" rtl="0">
              <a:lnSpc>
                <a:spcPct val="100000"/>
              </a:lnSpc>
              <a:spcBef>
                <a:spcPts val="0"/>
              </a:spcBef>
              <a:spcAft>
                <a:spcPts val="0"/>
              </a:spcAft>
              <a:buSzPts val="1400"/>
              <a:buNone/>
            </a:pPr>
            <a:r>
              <a:rPr lang="en-US"/>
              <a:t>Link to online action: </a:t>
            </a:r>
            <a:r>
              <a:rPr lang="en-US" u="sng">
                <a:solidFill>
                  <a:schemeClr val="hlink"/>
                </a:solidFill>
                <a:hlinkClick r:id="rId4"/>
              </a:rPr>
              <a:t>https://results.org/volunteers/action-center/action-alerts/?vvsrc=%2fcampaigns%2f91313%2frespond</a:t>
            </a:r>
            <a:r>
              <a:rPr lang="en-US"/>
              <a:t> </a:t>
            </a:r>
            <a:endParaRPr/>
          </a:p>
        </p:txBody>
      </p:sp>
      <p:sp>
        <p:nvSpPr>
          <p:cNvPr id="200" name="Google Shape;200;g1144ebeb6e7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9407a4a4b_0_2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Link to sample LTE template: </a:t>
            </a:r>
            <a:r>
              <a:rPr lang="en-US" u="sng">
                <a:solidFill>
                  <a:schemeClr val="hlink"/>
                </a:solidFill>
                <a:hlinkClick r:id="rId3"/>
              </a:rPr>
              <a:t>https://docs.google.com/document/d/1QCnEERVFpRWpBn57zf4zWmBzGB9R6ZD1T3bmNpawHS8/edit</a:t>
            </a:r>
            <a:r>
              <a:rPr lang="en-US"/>
              <a:t> </a:t>
            </a:r>
            <a:endParaRPr/>
          </a:p>
          <a:p>
            <a:pPr marL="0" lvl="0" indent="0" algn="l" rtl="0">
              <a:lnSpc>
                <a:spcPct val="100000"/>
              </a:lnSpc>
              <a:spcBef>
                <a:spcPts val="0"/>
              </a:spcBef>
              <a:spcAft>
                <a:spcPts val="0"/>
              </a:spcAft>
              <a:buSzPts val="1400"/>
              <a:buNone/>
            </a:pPr>
            <a:r>
              <a:rPr lang="en-US"/>
              <a:t>Online Action alert: </a:t>
            </a:r>
            <a:r>
              <a:rPr lang="en-US" u="sng">
                <a:solidFill>
                  <a:schemeClr val="hlink"/>
                </a:solidFill>
                <a:hlinkClick r:id="rId4"/>
              </a:rPr>
              <a:t>https://results.org/volunteers/action-center/action-alerts/?vvsrc=%2fcampaigns%2f63557%2frespond</a:t>
            </a:r>
            <a:r>
              <a:rPr lang="en-US"/>
              <a:t> </a:t>
            </a:r>
            <a:endParaRPr/>
          </a:p>
          <a:p>
            <a:pPr marL="0" lvl="0" indent="0" algn="l" rtl="0">
              <a:lnSpc>
                <a:spcPct val="100000"/>
              </a:lnSpc>
              <a:spcBef>
                <a:spcPts val="0"/>
              </a:spcBef>
              <a:spcAft>
                <a:spcPts val="0"/>
              </a:spcAft>
              <a:buSzPts val="1400"/>
              <a:buNone/>
            </a:pPr>
            <a:r>
              <a:rPr lang="en-US"/>
              <a:t>Sample LTEs (published by Willie Dickerson): </a:t>
            </a:r>
            <a:r>
              <a:rPr lang="en-US" u="sng">
                <a:solidFill>
                  <a:schemeClr val="hlink"/>
                </a:solidFill>
                <a:hlinkClick r:id="rId5"/>
              </a:rPr>
              <a:t>https://drive.google.com/drive/folders/1FTBkZLApRCxKEDBGqt1QHZ8J3fQX1UoI?usp=sharing</a:t>
            </a:r>
            <a:r>
              <a:rPr lang="en-US"/>
              <a:t> </a:t>
            </a:r>
            <a:endParaRPr/>
          </a:p>
        </p:txBody>
      </p:sp>
      <p:sp>
        <p:nvSpPr>
          <p:cNvPr id="216" name="Google Shape;216;g119407a4a4b_0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9407a4a4b_0_2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Link to sample LTE template: </a:t>
            </a:r>
            <a:r>
              <a:rPr lang="en-US" u="sng">
                <a:solidFill>
                  <a:schemeClr val="hlink"/>
                </a:solidFill>
                <a:hlinkClick r:id="rId3"/>
              </a:rPr>
              <a:t>https://docs.google.com/document/d/1QCnEERVFpRWpBn57zf4zWmBzGB9R6ZD1T3bmNpawHS8/edit</a:t>
            </a:r>
            <a:r>
              <a:rPr lang="en-US"/>
              <a:t> </a:t>
            </a:r>
            <a:endParaRPr/>
          </a:p>
          <a:p>
            <a:pPr marL="0" lvl="0" indent="0" algn="l" rtl="0">
              <a:lnSpc>
                <a:spcPct val="100000"/>
              </a:lnSpc>
              <a:spcBef>
                <a:spcPts val="0"/>
              </a:spcBef>
              <a:spcAft>
                <a:spcPts val="0"/>
              </a:spcAft>
              <a:buSzPts val="1400"/>
              <a:buNone/>
            </a:pPr>
            <a:r>
              <a:rPr lang="en-US"/>
              <a:t>Online Action alert: </a:t>
            </a:r>
            <a:r>
              <a:rPr lang="en-US" u="sng">
                <a:solidFill>
                  <a:schemeClr val="hlink"/>
                </a:solidFill>
                <a:hlinkClick r:id="rId4"/>
              </a:rPr>
              <a:t>https://results.org/volunteers/action-center/action-alerts/?vvsrc=%2fcampaigns%2f63557%2frespond</a:t>
            </a:r>
            <a:r>
              <a:rPr lang="en-US"/>
              <a:t> </a:t>
            </a:r>
            <a:endParaRPr/>
          </a:p>
        </p:txBody>
      </p:sp>
      <p:sp>
        <p:nvSpPr>
          <p:cNvPr id="208" name="Google Shape;208;g119407a4a4b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Drop RSVP Link in the Chat: </a:t>
            </a:r>
            <a:br>
              <a:rPr lang="en-US" sz="1100">
                <a:latin typeface="Arial"/>
                <a:ea typeface="Arial"/>
                <a:cs typeface="Arial"/>
                <a:sym typeface="Arial"/>
              </a:rPr>
            </a:br>
            <a:endParaRPr/>
          </a:p>
        </p:txBody>
      </p:sp>
      <p:sp>
        <p:nvSpPr>
          <p:cNvPr id="228" name="Google Shape;22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0b272f1710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10b272f1710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236" name="Google Shape;236;g10b272f1710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7434c3163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107434c3163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9407a4a4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19407a4a4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119407a4a4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Leslye</a:t>
            </a:r>
            <a:endParaRPr/>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9407a4a4b_0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119407a4a4b_0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are still waiting on the COVID supplement. The Omnibus was passed last week without it. We are trying to get a global COVID supplement passed separate from the domestic one—there is bipartisan support for global funding.  </a:t>
            </a:r>
            <a:endParaRPr/>
          </a:p>
          <a:p>
            <a:pPr marL="0" lvl="0" indent="0" algn="l" rtl="0">
              <a:lnSpc>
                <a:spcPct val="100000"/>
              </a:lnSpc>
              <a:spcBef>
                <a:spcPts val="0"/>
              </a:spcBef>
              <a:spcAft>
                <a:spcPts val="0"/>
              </a:spcAft>
              <a:buSzPts val="1400"/>
              <a:buNone/>
            </a:pPr>
            <a:r>
              <a:rPr lang="en-US"/>
              <a:t>Thanks to you we had 137 signers for the letter to Pres Biden for $18 billion pledge for Global Fund</a:t>
            </a:r>
            <a:endParaRPr/>
          </a:p>
          <a:p>
            <a:pPr marL="0" lvl="0" indent="0" algn="l" rtl="0">
              <a:lnSpc>
                <a:spcPct val="100000"/>
              </a:lnSpc>
              <a:spcBef>
                <a:spcPts val="0"/>
              </a:spcBef>
              <a:spcAft>
                <a:spcPts val="0"/>
              </a:spcAft>
              <a:buSzPts val="1400"/>
              <a:buNone/>
            </a:pPr>
            <a:endParaRPr/>
          </a:p>
        </p:txBody>
      </p:sp>
      <p:sp>
        <p:nvSpPr>
          <p:cNvPr id="135" name="Google Shape;135;g119407a4a4b_0_2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44ebeb6e7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1144ebeb6e7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44ebeb6e7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Link to sign on letter: </a:t>
            </a:r>
            <a:r>
              <a:rPr lang="en-US" sz="1050" b="1"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https://results.org/wp-content/uploads/House-Replenishment-Pledge-Letter.pdf</a:t>
            </a:r>
            <a:endParaRPr/>
          </a:p>
        </p:txBody>
      </p:sp>
      <p:sp>
        <p:nvSpPr>
          <p:cNvPr id="149" name="Google Shape;149;g1144ebeb6e7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Grantee spotlight</a:t>
            </a:r>
            <a:endParaRPr/>
          </a:p>
          <a:p>
            <a:pPr marL="0" lvl="0" indent="0" algn="l" rtl="0">
              <a:lnSpc>
                <a:spcPct val="100000"/>
              </a:lnSpc>
              <a:spcBef>
                <a:spcPts val="0"/>
              </a:spcBef>
              <a:spcAft>
                <a:spcPts val="0"/>
              </a:spcAft>
              <a:buSzPts val="1400"/>
              <a:buNone/>
            </a:pPr>
            <a:endParaRPr/>
          </a:p>
        </p:txBody>
      </p:sp>
      <p:sp>
        <p:nvSpPr>
          <p:cNvPr id="157" name="Google Shape;15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0" name="Google Shape;60;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1" name="Google Shape;61;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9"/>
          <p:cNvSpPr>
            <a:spLocks noGrp="1"/>
          </p:cNvSpPr>
          <p:nvPr>
            <p:ph type="pic" idx="2"/>
          </p:nvPr>
        </p:nvSpPr>
        <p:spPr>
          <a:xfrm>
            <a:off x="1792288" y="459581"/>
            <a:ext cx="5486400" cy="3086100"/>
          </a:xfrm>
          <a:prstGeom prst="rect">
            <a:avLst/>
          </a:prstGeom>
          <a:noFill/>
          <a:ln>
            <a:noFill/>
          </a:ln>
        </p:spPr>
      </p:sp>
      <p:sp>
        <p:nvSpPr>
          <p:cNvPr id="66" name="Google Shape;66;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7" name="Google Shape;67;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80"/>
        <p:cNvGrpSpPr/>
        <p:nvPr/>
      </p:nvGrpSpPr>
      <p:grpSpPr>
        <a:xfrm>
          <a:off x="0" y="0"/>
          <a:ext cx="0" cy="0"/>
          <a:chOff x="0" y="0"/>
          <a:chExt cx="0" cy="0"/>
        </a:xfrm>
      </p:grpSpPr>
      <p:pic>
        <p:nvPicPr>
          <p:cNvPr id="81" name="Google Shape;81;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82" name="Google Shape;82;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83" name="Google Shape;83;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rtl="0">
              <a:lnSpc>
                <a:spcPct val="100000"/>
              </a:lnSpc>
              <a:spcBef>
                <a:spcPts val="0"/>
              </a:spcBef>
              <a:spcAft>
                <a:spcPts val="0"/>
              </a:spcAft>
              <a:buClr>
                <a:schemeClr val="accent1"/>
              </a:buClr>
              <a:buSzPts val="2900"/>
              <a:buFont typeface="Arial"/>
              <a:buNone/>
              <a:defRPr>
                <a:solidFill>
                  <a:schemeClr val="accent1"/>
                </a:solidFill>
              </a:defRPr>
            </a:lvl1pPr>
            <a:lvl2pPr lvl="1" algn="l" rtl="0">
              <a:lnSpc>
                <a:spcPct val="100000"/>
              </a:lnSpc>
              <a:spcBef>
                <a:spcPts val="0"/>
              </a:spcBef>
              <a:spcAft>
                <a:spcPts val="0"/>
              </a:spcAft>
              <a:buClr>
                <a:srgbClr val="022077"/>
              </a:buClr>
              <a:buSzPts val="1400"/>
              <a:buNone/>
              <a:defRPr/>
            </a:lvl2pPr>
            <a:lvl3pPr lvl="2" algn="l" rtl="0">
              <a:lnSpc>
                <a:spcPct val="100000"/>
              </a:lnSpc>
              <a:spcBef>
                <a:spcPts val="0"/>
              </a:spcBef>
              <a:spcAft>
                <a:spcPts val="0"/>
              </a:spcAft>
              <a:buClr>
                <a:srgbClr val="022077"/>
              </a:buClr>
              <a:buSzPts val="1400"/>
              <a:buNone/>
              <a:defRPr/>
            </a:lvl3pPr>
            <a:lvl4pPr lvl="3" algn="l" rtl="0">
              <a:lnSpc>
                <a:spcPct val="100000"/>
              </a:lnSpc>
              <a:spcBef>
                <a:spcPts val="0"/>
              </a:spcBef>
              <a:spcAft>
                <a:spcPts val="0"/>
              </a:spcAft>
              <a:buClr>
                <a:srgbClr val="022077"/>
              </a:buClr>
              <a:buSzPts val="1400"/>
              <a:buNone/>
              <a:defRPr/>
            </a:lvl4pPr>
            <a:lvl5pPr lvl="4" algn="l" rtl="0">
              <a:lnSpc>
                <a:spcPct val="100000"/>
              </a:lnSpc>
              <a:spcBef>
                <a:spcPts val="0"/>
              </a:spcBef>
              <a:spcAft>
                <a:spcPts val="0"/>
              </a:spcAft>
              <a:buClr>
                <a:srgbClr val="022077"/>
              </a:buClr>
              <a:buSzPts val="1400"/>
              <a:buNone/>
              <a:defRPr/>
            </a:lvl5pPr>
            <a:lvl6pPr lvl="5" algn="l" rtl="0">
              <a:lnSpc>
                <a:spcPct val="100000"/>
              </a:lnSpc>
              <a:spcBef>
                <a:spcPts val="0"/>
              </a:spcBef>
              <a:spcAft>
                <a:spcPts val="0"/>
              </a:spcAft>
              <a:buClr>
                <a:srgbClr val="022077"/>
              </a:buClr>
              <a:buSzPts val="1400"/>
              <a:buNone/>
              <a:defRPr/>
            </a:lvl6pPr>
            <a:lvl7pPr lvl="6" algn="l" rtl="0">
              <a:lnSpc>
                <a:spcPct val="100000"/>
              </a:lnSpc>
              <a:spcBef>
                <a:spcPts val="0"/>
              </a:spcBef>
              <a:spcAft>
                <a:spcPts val="0"/>
              </a:spcAft>
              <a:buClr>
                <a:srgbClr val="022077"/>
              </a:buClr>
              <a:buSzPts val="1400"/>
              <a:buNone/>
              <a:defRPr/>
            </a:lvl7pPr>
            <a:lvl8pPr lvl="7" algn="l" rtl="0">
              <a:lnSpc>
                <a:spcPct val="100000"/>
              </a:lnSpc>
              <a:spcBef>
                <a:spcPts val="0"/>
              </a:spcBef>
              <a:spcAft>
                <a:spcPts val="0"/>
              </a:spcAft>
              <a:buClr>
                <a:srgbClr val="022077"/>
              </a:buClr>
              <a:buSzPts val="1400"/>
              <a:buNone/>
              <a:defRPr/>
            </a:lvl8pPr>
            <a:lvl9pPr lvl="8" algn="l" rtl="0">
              <a:lnSpc>
                <a:spcPct val="100000"/>
              </a:lnSpc>
              <a:spcBef>
                <a:spcPts val="0"/>
              </a:spcBef>
              <a:spcAft>
                <a:spcPts val="0"/>
              </a:spcAft>
              <a:buClr>
                <a:srgbClr val="022077"/>
              </a:buClr>
              <a:buSzPts val="1400"/>
              <a:buNone/>
              <a:defRPr/>
            </a:lvl9pPr>
          </a:lstStyle>
          <a:p>
            <a:endParaRPr/>
          </a:p>
        </p:txBody>
      </p:sp>
      <p:sp>
        <p:nvSpPr>
          <p:cNvPr id="84" name="Google Shape;84;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85" name="Google Shape;85;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lvl="0"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1pPr>
            <a:lvl2pPr marL="0" lvl="1"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2pPr>
            <a:lvl3pPr marL="0" lvl="2"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3pPr>
            <a:lvl4pPr marL="0" lvl="3"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4pPr>
            <a:lvl5pPr marL="0" lvl="4"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5pPr>
            <a:lvl6pPr marL="0" lvl="5"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6pPr>
            <a:lvl7pPr marL="0" lvl="6"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7pPr>
            <a:lvl8pPr marL="0" lvl="7"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8pPr>
            <a:lvl9pPr marL="0" lvl="8"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86" name="Google Shape;86;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rtl="0">
              <a:lnSpc>
                <a:spcPct val="133333"/>
              </a:lnSpc>
              <a:spcBef>
                <a:spcPts val="800"/>
              </a:spcBef>
              <a:spcAft>
                <a:spcPts val="0"/>
              </a:spcAft>
              <a:buClr>
                <a:srgbClr val="022077"/>
              </a:buClr>
              <a:buSzPts val="1400"/>
              <a:buChar char="•"/>
              <a:defRPr/>
            </a:lvl1pPr>
            <a:lvl2pPr marL="914400" lvl="1" indent="-317500" algn="l" rtl="0">
              <a:lnSpc>
                <a:spcPct val="133333"/>
              </a:lnSpc>
              <a:spcBef>
                <a:spcPts val="800"/>
              </a:spcBef>
              <a:spcAft>
                <a:spcPts val="0"/>
              </a:spcAft>
              <a:buClr>
                <a:srgbClr val="022077"/>
              </a:buClr>
              <a:buSzPts val="1400"/>
              <a:buChar char="o"/>
              <a:defRPr/>
            </a:lvl2pPr>
            <a:lvl3pPr marL="1371600" lvl="2" indent="-317500" algn="l" rtl="0">
              <a:lnSpc>
                <a:spcPct val="133333"/>
              </a:lnSpc>
              <a:spcBef>
                <a:spcPts val="800"/>
              </a:spcBef>
              <a:spcAft>
                <a:spcPts val="0"/>
              </a:spcAft>
              <a:buClr>
                <a:srgbClr val="022077"/>
              </a:buClr>
              <a:buSzPts val="1400"/>
              <a:buChar char="▪"/>
              <a:defRPr/>
            </a:lvl3pPr>
            <a:lvl4pPr marL="1828800" lvl="3" indent="-317500" algn="l" rtl="0">
              <a:lnSpc>
                <a:spcPct val="133333"/>
              </a:lnSpc>
              <a:spcBef>
                <a:spcPts val="800"/>
              </a:spcBef>
              <a:spcAft>
                <a:spcPts val="0"/>
              </a:spcAft>
              <a:buClr>
                <a:srgbClr val="022077"/>
              </a:buClr>
              <a:buSzPts val="1400"/>
              <a:buChar char="•"/>
              <a:defRPr/>
            </a:lvl4pPr>
            <a:lvl5pPr marL="2286000" lvl="4" indent="-317500" algn="l" rtl="0">
              <a:lnSpc>
                <a:spcPct val="133333"/>
              </a:lnSpc>
              <a:spcBef>
                <a:spcPts val="800"/>
              </a:spcBef>
              <a:spcAft>
                <a:spcPts val="0"/>
              </a:spcAft>
              <a:buClr>
                <a:srgbClr val="022077"/>
              </a:buClr>
              <a:buSzPts val="1400"/>
              <a:buChar char="o"/>
              <a:defRPr/>
            </a:lvl5pPr>
            <a:lvl6pPr marL="2743200" lvl="5" indent="-317500" algn="l" rtl="0">
              <a:lnSpc>
                <a:spcPct val="133333"/>
              </a:lnSpc>
              <a:spcBef>
                <a:spcPts val="800"/>
              </a:spcBef>
              <a:spcAft>
                <a:spcPts val="0"/>
              </a:spcAft>
              <a:buClr>
                <a:srgbClr val="022077"/>
              </a:buClr>
              <a:buSzPts val="1400"/>
              <a:buChar char="•"/>
              <a:defRPr/>
            </a:lvl6pPr>
            <a:lvl7pPr marL="3200400" lvl="6" indent="-317500" algn="l" rtl="0">
              <a:lnSpc>
                <a:spcPct val="133333"/>
              </a:lnSpc>
              <a:spcBef>
                <a:spcPts val="800"/>
              </a:spcBef>
              <a:spcAft>
                <a:spcPts val="0"/>
              </a:spcAft>
              <a:buClr>
                <a:srgbClr val="022077"/>
              </a:buClr>
              <a:buSzPts val="1400"/>
              <a:buChar char="•"/>
              <a:defRPr/>
            </a:lvl7pPr>
            <a:lvl8pPr marL="3657600" lvl="7" indent="-317500" algn="l" rtl="0">
              <a:lnSpc>
                <a:spcPct val="133333"/>
              </a:lnSpc>
              <a:spcBef>
                <a:spcPts val="800"/>
              </a:spcBef>
              <a:spcAft>
                <a:spcPts val="0"/>
              </a:spcAft>
              <a:buClr>
                <a:srgbClr val="022077"/>
              </a:buClr>
              <a:buSzPts val="1400"/>
              <a:buChar char="•"/>
              <a:defRPr/>
            </a:lvl8pPr>
            <a:lvl9pPr marL="4114800" lvl="8" indent="-317500" algn="l" rtl="0">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87"/>
        <p:cNvGrpSpPr/>
        <p:nvPr/>
      </p:nvGrpSpPr>
      <p:grpSpPr>
        <a:xfrm>
          <a:off x="0" y="0"/>
          <a:ext cx="0" cy="0"/>
          <a:chOff x="0" y="0"/>
          <a:chExt cx="0" cy="0"/>
        </a:xfrm>
      </p:grpSpPr>
      <p:pic>
        <p:nvPicPr>
          <p:cNvPr id="88" name="Google Shape;88;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89" name="Google Shape;89;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rtl="0">
              <a:lnSpc>
                <a:spcPct val="100000"/>
              </a:lnSpc>
              <a:spcBef>
                <a:spcPts val="0"/>
              </a:spcBef>
              <a:spcAft>
                <a:spcPts val="0"/>
              </a:spcAft>
              <a:buClr>
                <a:schemeClr val="accent1"/>
              </a:buClr>
              <a:buSzPts val="2900"/>
              <a:buFont typeface="Arial"/>
              <a:buNone/>
              <a:defRPr>
                <a:solidFill>
                  <a:schemeClr val="accent1"/>
                </a:solidFill>
              </a:defRPr>
            </a:lvl1pPr>
            <a:lvl2pPr lvl="1" algn="l" rtl="0">
              <a:lnSpc>
                <a:spcPct val="100000"/>
              </a:lnSpc>
              <a:spcBef>
                <a:spcPts val="0"/>
              </a:spcBef>
              <a:spcAft>
                <a:spcPts val="0"/>
              </a:spcAft>
              <a:buClr>
                <a:srgbClr val="022077"/>
              </a:buClr>
              <a:buSzPts val="1400"/>
              <a:buNone/>
              <a:defRPr/>
            </a:lvl2pPr>
            <a:lvl3pPr lvl="2" algn="l" rtl="0">
              <a:lnSpc>
                <a:spcPct val="100000"/>
              </a:lnSpc>
              <a:spcBef>
                <a:spcPts val="0"/>
              </a:spcBef>
              <a:spcAft>
                <a:spcPts val="0"/>
              </a:spcAft>
              <a:buClr>
                <a:srgbClr val="022077"/>
              </a:buClr>
              <a:buSzPts val="1400"/>
              <a:buNone/>
              <a:defRPr/>
            </a:lvl3pPr>
            <a:lvl4pPr lvl="3" algn="l" rtl="0">
              <a:lnSpc>
                <a:spcPct val="100000"/>
              </a:lnSpc>
              <a:spcBef>
                <a:spcPts val="0"/>
              </a:spcBef>
              <a:spcAft>
                <a:spcPts val="0"/>
              </a:spcAft>
              <a:buClr>
                <a:srgbClr val="022077"/>
              </a:buClr>
              <a:buSzPts val="1400"/>
              <a:buNone/>
              <a:defRPr/>
            </a:lvl4pPr>
            <a:lvl5pPr lvl="4" algn="l" rtl="0">
              <a:lnSpc>
                <a:spcPct val="100000"/>
              </a:lnSpc>
              <a:spcBef>
                <a:spcPts val="0"/>
              </a:spcBef>
              <a:spcAft>
                <a:spcPts val="0"/>
              </a:spcAft>
              <a:buClr>
                <a:srgbClr val="022077"/>
              </a:buClr>
              <a:buSzPts val="1400"/>
              <a:buNone/>
              <a:defRPr/>
            </a:lvl5pPr>
            <a:lvl6pPr lvl="5" algn="l" rtl="0">
              <a:lnSpc>
                <a:spcPct val="100000"/>
              </a:lnSpc>
              <a:spcBef>
                <a:spcPts val="0"/>
              </a:spcBef>
              <a:spcAft>
                <a:spcPts val="0"/>
              </a:spcAft>
              <a:buClr>
                <a:srgbClr val="022077"/>
              </a:buClr>
              <a:buSzPts val="1400"/>
              <a:buNone/>
              <a:defRPr/>
            </a:lvl6pPr>
            <a:lvl7pPr lvl="6" algn="l" rtl="0">
              <a:lnSpc>
                <a:spcPct val="100000"/>
              </a:lnSpc>
              <a:spcBef>
                <a:spcPts val="0"/>
              </a:spcBef>
              <a:spcAft>
                <a:spcPts val="0"/>
              </a:spcAft>
              <a:buClr>
                <a:srgbClr val="022077"/>
              </a:buClr>
              <a:buSzPts val="1400"/>
              <a:buNone/>
              <a:defRPr/>
            </a:lvl7pPr>
            <a:lvl8pPr lvl="7" algn="l" rtl="0">
              <a:lnSpc>
                <a:spcPct val="100000"/>
              </a:lnSpc>
              <a:spcBef>
                <a:spcPts val="0"/>
              </a:spcBef>
              <a:spcAft>
                <a:spcPts val="0"/>
              </a:spcAft>
              <a:buClr>
                <a:srgbClr val="022077"/>
              </a:buClr>
              <a:buSzPts val="1400"/>
              <a:buNone/>
              <a:defRPr/>
            </a:lvl8pPr>
            <a:lvl9pPr lvl="8" algn="l" rtl="0">
              <a:lnSpc>
                <a:spcPct val="100000"/>
              </a:lnSpc>
              <a:spcBef>
                <a:spcPts val="0"/>
              </a:spcBef>
              <a:spcAft>
                <a:spcPts val="0"/>
              </a:spcAft>
              <a:buClr>
                <a:srgbClr val="022077"/>
              </a:buClr>
              <a:buSzPts val="1400"/>
              <a:buNone/>
              <a:defRPr/>
            </a:lvl9pPr>
          </a:lstStyle>
          <a:p>
            <a:endParaRPr/>
          </a:p>
        </p:txBody>
      </p:sp>
      <p:sp>
        <p:nvSpPr>
          <p:cNvPr id="90" name="Google Shape;90;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91" name="Google Shape;91;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rtl="0">
              <a:lnSpc>
                <a:spcPct val="133333"/>
              </a:lnSpc>
              <a:spcBef>
                <a:spcPts val="800"/>
              </a:spcBef>
              <a:spcAft>
                <a:spcPts val="0"/>
              </a:spcAft>
              <a:buClr>
                <a:srgbClr val="022077"/>
              </a:buClr>
              <a:buSzPts val="1400"/>
              <a:buChar char="•"/>
              <a:defRPr/>
            </a:lvl1pPr>
            <a:lvl2pPr marL="914400" lvl="1" indent="-317500" algn="l" rtl="0">
              <a:lnSpc>
                <a:spcPct val="133333"/>
              </a:lnSpc>
              <a:spcBef>
                <a:spcPts val="800"/>
              </a:spcBef>
              <a:spcAft>
                <a:spcPts val="0"/>
              </a:spcAft>
              <a:buClr>
                <a:srgbClr val="022077"/>
              </a:buClr>
              <a:buSzPts val="1400"/>
              <a:buChar char="o"/>
              <a:defRPr/>
            </a:lvl2pPr>
            <a:lvl3pPr marL="1371600" lvl="2" indent="-317500" algn="l" rtl="0">
              <a:lnSpc>
                <a:spcPct val="133333"/>
              </a:lnSpc>
              <a:spcBef>
                <a:spcPts val="800"/>
              </a:spcBef>
              <a:spcAft>
                <a:spcPts val="0"/>
              </a:spcAft>
              <a:buClr>
                <a:srgbClr val="022077"/>
              </a:buClr>
              <a:buSzPts val="1400"/>
              <a:buChar char="▪"/>
              <a:defRPr/>
            </a:lvl3pPr>
            <a:lvl4pPr marL="1828800" lvl="3" indent="-317500" algn="l" rtl="0">
              <a:lnSpc>
                <a:spcPct val="133333"/>
              </a:lnSpc>
              <a:spcBef>
                <a:spcPts val="800"/>
              </a:spcBef>
              <a:spcAft>
                <a:spcPts val="0"/>
              </a:spcAft>
              <a:buClr>
                <a:srgbClr val="022077"/>
              </a:buClr>
              <a:buSzPts val="1400"/>
              <a:buChar char="•"/>
              <a:defRPr/>
            </a:lvl4pPr>
            <a:lvl5pPr marL="2286000" lvl="4" indent="-317500" algn="l" rtl="0">
              <a:lnSpc>
                <a:spcPct val="133333"/>
              </a:lnSpc>
              <a:spcBef>
                <a:spcPts val="800"/>
              </a:spcBef>
              <a:spcAft>
                <a:spcPts val="0"/>
              </a:spcAft>
              <a:buClr>
                <a:srgbClr val="022077"/>
              </a:buClr>
              <a:buSzPts val="1400"/>
              <a:buChar char="o"/>
              <a:defRPr/>
            </a:lvl5pPr>
            <a:lvl6pPr marL="2743200" lvl="5" indent="-317500" algn="l" rtl="0">
              <a:lnSpc>
                <a:spcPct val="133333"/>
              </a:lnSpc>
              <a:spcBef>
                <a:spcPts val="800"/>
              </a:spcBef>
              <a:spcAft>
                <a:spcPts val="0"/>
              </a:spcAft>
              <a:buClr>
                <a:srgbClr val="022077"/>
              </a:buClr>
              <a:buSzPts val="1400"/>
              <a:buChar char="•"/>
              <a:defRPr/>
            </a:lvl6pPr>
            <a:lvl7pPr marL="3200400" lvl="6" indent="-317500" algn="l" rtl="0">
              <a:lnSpc>
                <a:spcPct val="133333"/>
              </a:lnSpc>
              <a:spcBef>
                <a:spcPts val="800"/>
              </a:spcBef>
              <a:spcAft>
                <a:spcPts val="0"/>
              </a:spcAft>
              <a:buClr>
                <a:srgbClr val="022077"/>
              </a:buClr>
              <a:buSzPts val="1400"/>
              <a:buChar char="•"/>
              <a:defRPr/>
            </a:lvl7pPr>
            <a:lvl8pPr marL="3657600" lvl="7" indent="-317500" algn="l" rtl="0">
              <a:lnSpc>
                <a:spcPct val="133333"/>
              </a:lnSpc>
              <a:spcBef>
                <a:spcPts val="800"/>
              </a:spcBef>
              <a:spcAft>
                <a:spcPts val="0"/>
              </a:spcAft>
              <a:buClr>
                <a:srgbClr val="022077"/>
              </a:buClr>
              <a:buSzPts val="1400"/>
              <a:buChar char="•"/>
              <a:defRPr/>
            </a:lvl8pPr>
            <a:lvl9pPr marL="4114800" lvl="8" indent="-317500" algn="l" rtl="0">
              <a:lnSpc>
                <a:spcPct val="133333"/>
              </a:lnSpc>
              <a:spcBef>
                <a:spcPts val="800"/>
              </a:spcBef>
              <a:spcAft>
                <a:spcPts val="0"/>
              </a:spcAft>
              <a:buClr>
                <a:srgbClr val="022077"/>
              </a:buClr>
              <a:buSzPts val="1400"/>
              <a:buChar char="•"/>
              <a:defRPr/>
            </a:lvl9pPr>
          </a:lstStyle>
          <a:p>
            <a:endParaRPr/>
          </a:p>
        </p:txBody>
      </p:sp>
      <p:sp>
        <p:nvSpPr>
          <p:cNvPr id="92" name="Google Shape;92;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lvl="0"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1pPr>
            <a:lvl2pPr marL="0" lvl="1"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2pPr>
            <a:lvl3pPr marL="0" lvl="2"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3pPr>
            <a:lvl4pPr marL="0" lvl="3"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4pPr>
            <a:lvl5pPr marL="0" lvl="4"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5pPr>
            <a:lvl6pPr marL="0" lvl="5"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6pPr>
            <a:lvl7pPr marL="0" lvl="6"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7pPr>
            <a:lvl8pPr marL="0" lvl="7"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8pPr>
            <a:lvl9pPr marL="0" lvl="8" indent="0" algn="ctr" rtl="0">
              <a:lnSpc>
                <a:spcPct val="100000"/>
              </a:lnSpc>
              <a:spcBef>
                <a:spcPts val="0"/>
              </a:spcBef>
              <a:spcAft>
                <a:spcPts val="0"/>
              </a:spcAft>
              <a:buClr>
                <a:srgbClr val="FFFFFF"/>
              </a:buClr>
              <a:buSzPts val="800"/>
              <a:buFont typeface="Arial"/>
              <a:buNone/>
              <a:defRPr sz="800">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7" name="Google Shape;37;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40" name="Google Shape;40;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35"/>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8">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QCnEERVFpRWpBn57zf4zWmBzGB9R6ZD1T3bmNpawHS8/edi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www.mcgill.ca/tb/investigators/madhukar-pai-associate-director"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results.org/wp-content/uploads/House-Replenishment-Pledge-Letter.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title"/>
          </p:nvPr>
        </p:nvSpPr>
        <p:spPr>
          <a:xfrm>
            <a:off x="132075" y="1429650"/>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RISE Advocacy Chapter with RESULTS</a:t>
            </a:r>
            <a:br>
              <a:rPr lang="en-US"/>
            </a:br>
            <a:r>
              <a:rPr lang="en-US"/>
              <a:t>March Webinar</a:t>
            </a:r>
            <a:endParaRPr/>
          </a:p>
        </p:txBody>
      </p:sp>
      <p:sp>
        <p:nvSpPr>
          <p:cNvPr id="99" name="Google Shape;99;p1"/>
          <p:cNvSpPr txBox="1"/>
          <p:nvPr/>
        </p:nvSpPr>
        <p:spPr>
          <a:xfrm>
            <a:off x="1125415" y="4299438"/>
            <a:ext cx="662060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March</a:t>
            </a:r>
            <a:r>
              <a:rPr lang="en-US" sz="1800" b="0" i="0" u="none" strike="noStrike" cap="none">
                <a:solidFill>
                  <a:schemeClr val="dk1"/>
                </a:solidFill>
                <a:latin typeface="Calibri"/>
                <a:ea typeface="Calibri"/>
                <a:cs typeface="Calibri"/>
                <a:sym typeface="Calibri"/>
              </a:rPr>
              <a:t> 15, 2022</a:t>
            </a:r>
            <a:endParaRPr sz="1400" b="0" i="0" u="none" strike="noStrike" cap="none">
              <a:solidFill>
                <a:srgbClr val="000000"/>
              </a:solidFill>
              <a:latin typeface="Arial"/>
              <a:ea typeface="Arial"/>
              <a:cs typeface="Arial"/>
              <a:sym typeface="Arial"/>
            </a:endParaRPr>
          </a:p>
        </p:txBody>
      </p:sp>
      <p:pic>
        <p:nvPicPr>
          <p:cNvPr id="100" name="Google Shape;100;p1"/>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19407a4a4b_0_0"/>
          <p:cNvSpPr txBox="1">
            <a:spLocks noGrp="1"/>
          </p:cNvSpPr>
          <p:nvPr>
            <p:ph type="body" idx="1"/>
          </p:nvPr>
        </p:nvSpPr>
        <p:spPr>
          <a:xfrm>
            <a:off x="142984" y="1214050"/>
            <a:ext cx="5046900" cy="3470400"/>
          </a:xfrm>
          <a:prstGeom prst="rect">
            <a:avLst/>
          </a:prstGeom>
          <a:noFill/>
          <a:ln>
            <a:noFill/>
          </a:ln>
        </p:spPr>
        <p:txBody>
          <a:bodyPr spcFirstLastPara="1" wrap="square" lIns="34275" tIns="34275" rIns="34275" bIns="34275" anchor="t" anchorCtr="0">
            <a:normAutofit lnSpcReduction="10000"/>
          </a:bodyPr>
          <a:lstStyle/>
          <a:p>
            <a:pPr marL="0" lvl="0" indent="0" algn="l" rtl="0">
              <a:lnSpc>
                <a:spcPct val="110000"/>
              </a:lnSpc>
              <a:spcBef>
                <a:spcPts val="0"/>
              </a:spcBef>
              <a:spcAft>
                <a:spcPts val="0"/>
              </a:spcAft>
              <a:buClr>
                <a:srgbClr val="022077"/>
              </a:buClr>
              <a:buSzPts val="2300"/>
              <a:buFont typeface="Arial"/>
              <a:buNone/>
            </a:pPr>
            <a:r>
              <a:rPr lang="en-US" sz="2300" b="1"/>
              <a:t>Mental Health Counseling for Women and Girls in Uganda </a:t>
            </a:r>
            <a:endParaRPr/>
          </a:p>
          <a:p>
            <a:pPr marL="0" lvl="0" indent="0" algn="l" rtl="0">
              <a:lnSpc>
                <a:spcPct val="107000"/>
              </a:lnSpc>
              <a:spcBef>
                <a:spcPts val="500"/>
              </a:spcBef>
              <a:spcAft>
                <a:spcPts val="0"/>
              </a:spcAft>
              <a:buClr>
                <a:srgbClr val="022077"/>
              </a:buClr>
              <a:buSzPts val="2000"/>
              <a:buFont typeface="Arial"/>
              <a:buNone/>
            </a:pPr>
            <a:r>
              <a:rPr lang="en-US" sz="2000"/>
              <a:t>Works to end torture and heal the wounds of torture</a:t>
            </a:r>
            <a:endParaRPr/>
          </a:p>
          <a:p>
            <a:pPr marL="330200" lvl="0" indent="-330200" algn="l" rtl="0">
              <a:lnSpc>
                <a:spcPct val="107000"/>
              </a:lnSpc>
              <a:spcBef>
                <a:spcPts val="500"/>
              </a:spcBef>
              <a:spcAft>
                <a:spcPts val="0"/>
              </a:spcAft>
              <a:buClr>
                <a:srgbClr val="022077"/>
              </a:buClr>
              <a:buSzPts val="2000"/>
              <a:buFont typeface="Arial"/>
              <a:buChar char="•"/>
            </a:pPr>
            <a:r>
              <a:rPr lang="en-US" sz="2000"/>
              <a:t>for individuals and families from refugee and local communities </a:t>
            </a:r>
            <a:endParaRPr/>
          </a:p>
          <a:p>
            <a:pPr marL="330200" lvl="0" indent="-330200" algn="l" rtl="0">
              <a:lnSpc>
                <a:spcPct val="107000"/>
              </a:lnSpc>
              <a:spcBef>
                <a:spcPts val="500"/>
              </a:spcBef>
              <a:spcAft>
                <a:spcPts val="0"/>
              </a:spcAft>
              <a:buClr>
                <a:srgbClr val="022077"/>
              </a:buClr>
              <a:buSzPts val="2000"/>
              <a:buFont typeface="Arial"/>
              <a:buChar char="•"/>
            </a:pPr>
            <a:r>
              <a:rPr lang="en-US" sz="2000"/>
              <a:t>with focus in Uganda on rehabilitative care of women and girls kidnapped and trafficked as child soldiers or sex slaves of male combatants </a:t>
            </a:r>
            <a:endParaRPr/>
          </a:p>
        </p:txBody>
      </p:sp>
      <p:sp>
        <p:nvSpPr>
          <p:cNvPr id="166" name="Google Shape;166;g119407a4a4b_0_0"/>
          <p:cNvSpPr txBox="1">
            <a:spLocks noGrp="1"/>
          </p:cNvSpPr>
          <p:nvPr>
            <p:ph type="title"/>
          </p:nvPr>
        </p:nvSpPr>
        <p:spPr>
          <a:xfrm>
            <a:off x="244928" y="245951"/>
            <a:ext cx="7818300" cy="571800"/>
          </a:xfrm>
          <a:prstGeom prst="rect">
            <a:avLst/>
          </a:prstGeom>
          <a:noFill/>
          <a:ln>
            <a:noFill/>
          </a:ln>
        </p:spPr>
        <p:txBody>
          <a:bodyPr spcFirstLastPara="1" wrap="square" lIns="34275" tIns="34275" rIns="34275" bIns="34275" anchor="t" anchorCtr="0">
            <a:normAutofit fontScale="90000"/>
          </a:bodyPr>
          <a:lstStyle/>
          <a:p>
            <a:pPr marL="0" lvl="0" indent="0" algn="l" rtl="0">
              <a:lnSpc>
                <a:spcPct val="100000"/>
              </a:lnSpc>
              <a:spcBef>
                <a:spcPts val="0"/>
              </a:spcBef>
              <a:spcAft>
                <a:spcPts val="0"/>
              </a:spcAft>
              <a:buClr>
                <a:srgbClr val="022077"/>
              </a:buClr>
              <a:buSzPct val="100000"/>
              <a:buFont typeface="Arial"/>
              <a:buNone/>
            </a:pPr>
            <a:r>
              <a:rPr lang="en-US" sz="1800" b="1"/>
              <a:t>Introducing The Center for</a:t>
            </a:r>
            <a:br>
              <a:rPr lang="en-US" sz="1800" b="1"/>
            </a:br>
            <a:r>
              <a:rPr lang="en-US" sz="1800" b="1"/>
              <a:t> Victims of Torture</a:t>
            </a:r>
            <a:endParaRPr/>
          </a:p>
        </p:txBody>
      </p:sp>
      <p:pic>
        <p:nvPicPr>
          <p:cNvPr id="167" name="Google Shape;167;g119407a4a4b_0_0" descr="Picture 10"/>
          <p:cNvPicPr preferRelativeResize="0"/>
          <p:nvPr/>
        </p:nvPicPr>
        <p:blipFill rotWithShape="1">
          <a:blip r:embed="rId3">
            <a:alphaModFix/>
          </a:blip>
          <a:srcRect t="4351" r="14821"/>
          <a:stretch/>
        </p:blipFill>
        <p:spPr>
          <a:xfrm flipH="1">
            <a:off x="5164120" y="-483623"/>
            <a:ext cx="5431914" cy="5903442"/>
          </a:xfrm>
          <a:custGeom>
            <a:avLst/>
            <a:gdLst/>
            <a:ahLst/>
            <a:cxnLst/>
            <a:rect l="l" t="t" r="r" b="b"/>
            <a:pathLst>
              <a:path w="21600" h="21600" extrusionOk="0">
                <a:moveTo>
                  <a:pt x="8920" y="0"/>
                </a:moveTo>
                <a:cubicBezTo>
                  <a:pt x="5441" y="0"/>
                  <a:pt x="2291" y="1249"/>
                  <a:pt x="0" y="3269"/>
                </a:cubicBezTo>
                <a:lnTo>
                  <a:pt x="0" y="19314"/>
                </a:lnTo>
                <a:cubicBezTo>
                  <a:pt x="1077" y="20264"/>
                  <a:pt x="2344" y="21041"/>
                  <a:pt x="3746" y="21600"/>
                </a:cubicBezTo>
                <a:lnTo>
                  <a:pt x="14095" y="21600"/>
                </a:lnTo>
                <a:cubicBezTo>
                  <a:pt x="18517" y="19837"/>
                  <a:pt x="21600" y="15886"/>
                  <a:pt x="21600" y="11292"/>
                </a:cubicBezTo>
                <a:cubicBezTo>
                  <a:pt x="21600" y="5055"/>
                  <a:pt x="15922" y="0"/>
                  <a:pt x="8920" y="0"/>
                </a:cubicBez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19407a4a4b_0_6"/>
          <p:cNvSpPr txBox="1">
            <a:spLocks noGrp="1"/>
          </p:cNvSpPr>
          <p:nvPr>
            <p:ph type="title"/>
          </p:nvPr>
        </p:nvSpPr>
        <p:spPr>
          <a:xfrm>
            <a:off x="433874" y="271346"/>
            <a:ext cx="4840500" cy="571800"/>
          </a:xfrm>
          <a:prstGeom prst="rect">
            <a:avLst/>
          </a:prstGeom>
          <a:noFill/>
          <a:ln>
            <a:noFill/>
          </a:ln>
        </p:spPr>
        <p:txBody>
          <a:bodyPr spcFirstLastPara="1" wrap="square" lIns="34275" tIns="34275" rIns="34275" bIns="34275" anchor="t" anchorCtr="0">
            <a:normAutofit/>
          </a:bodyPr>
          <a:lstStyle/>
          <a:p>
            <a:pPr marL="0" marR="0" lvl="0" indent="0" algn="l" rtl="0">
              <a:lnSpc>
                <a:spcPct val="100000"/>
              </a:lnSpc>
              <a:spcBef>
                <a:spcPts val="0"/>
              </a:spcBef>
              <a:spcAft>
                <a:spcPts val="0"/>
              </a:spcAft>
              <a:buClr>
                <a:schemeClr val="accent1"/>
              </a:buClr>
              <a:buSzPts val="3300"/>
              <a:buFont typeface="Arial"/>
              <a:buNone/>
            </a:pPr>
            <a:r>
              <a:rPr lang="en-US" sz="3300" b="1"/>
              <a:t>Life Challenges</a:t>
            </a:r>
            <a:endParaRPr/>
          </a:p>
        </p:txBody>
      </p:sp>
      <p:sp>
        <p:nvSpPr>
          <p:cNvPr id="173" name="Google Shape;173;g119407a4a4b_0_6"/>
          <p:cNvSpPr txBox="1">
            <a:spLocks noGrp="1"/>
          </p:cNvSpPr>
          <p:nvPr>
            <p:ph type="sldNum" idx="12"/>
          </p:nvPr>
        </p:nvSpPr>
        <p:spPr>
          <a:xfrm>
            <a:off x="8699813" y="4795445"/>
            <a:ext cx="136500" cy="192300"/>
          </a:xfrm>
          <a:prstGeom prst="rect">
            <a:avLst/>
          </a:prstGeom>
          <a:noFill/>
          <a:ln>
            <a:noFill/>
          </a:ln>
        </p:spPr>
        <p:txBody>
          <a:bodyPr spcFirstLastPara="1" wrap="square" lIns="34275" tIns="34275" rIns="34275" bIns="34275" anchor="ctr" anchorCtr="0">
            <a:spAutoFit/>
          </a:bodyPr>
          <a:lstStyle/>
          <a:p>
            <a:pPr marL="0" lvl="0" indent="0" algn="ctr" rtl="0">
              <a:lnSpc>
                <a:spcPct val="100000"/>
              </a:lnSpc>
              <a:spcBef>
                <a:spcPts val="0"/>
              </a:spcBef>
              <a:spcAft>
                <a:spcPts val="0"/>
              </a:spcAft>
              <a:buClr>
                <a:srgbClr val="FFFFFF"/>
              </a:buClr>
              <a:buSzPts val="800"/>
              <a:buFont typeface="Arial"/>
              <a:buNone/>
            </a:pPr>
            <a:fld id="{00000000-1234-1234-1234-123412341234}" type="slidenum">
              <a:rPr lang="en-US" sz="800">
                <a:solidFill>
                  <a:srgbClr val="FFFFFF"/>
                </a:solidFill>
                <a:latin typeface="Arial"/>
                <a:ea typeface="Arial"/>
                <a:cs typeface="Arial"/>
                <a:sym typeface="Arial"/>
              </a:rPr>
              <a:t>11</a:t>
            </a:fld>
            <a:endParaRPr/>
          </a:p>
        </p:txBody>
      </p:sp>
      <p:sp>
        <p:nvSpPr>
          <p:cNvPr id="174" name="Google Shape;174;g119407a4a4b_0_6"/>
          <p:cNvSpPr txBox="1">
            <a:spLocks noGrp="1"/>
          </p:cNvSpPr>
          <p:nvPr>
            <p:ph type="body" idx="1"/>
          </p:nvPr>
        </p:nvSpPr>
        <p:spPr>
          <a:xfrm>
            <a:off x="349824" y="976244"/>
            <a:ext cx="3889200" cy="3628800"/>
          </a:xfrm>
          <a:prstGeom prst="rect">
            <a:avLst/>
          </a:prstGeom>
          <a:noFill/>
          <a:ln>
            <a:noFill/>
          </a:ln>
        </p:spPr>
        <p:txBody>
          <a:bodyPr spcFirstLastPara="1" wrap="square" lIns="34275" tIns="34275" rIns="34275" bIns="34275" anchor="t" anchorCtr="0">
            <a:normAutofit/>
          </a:bodyPr>
          <a:lstStyle/>
          <a:p>
            <a:pPr marL="0" lvl="0" indent="0" algn="l" rtl="0">
              <a:lnSpc>
                <a:spcPct val="100000"/>
              </a:lnSpc>
              <a:spcBef>
                <a:spcPts val="0"/>
              </a:spcBef>
              <a:spcAft>
                <a:spcPts val="0"/>
              </a:spcAft>
              <a:buClr>
                <a:srgbClr val="000000"/>
              </a:buClr>
              <a:buSzPts val="2100"/>
              <a:buFont typeface="Arial"/>
              <a:buNone/>
            </a:pPr>
            <a:r>
              <a:rPr lang="en-US" sz="2100" b="1">
                <a:solidFill>
                  <a:srgbClr val="000000"/>
                </a:solidFill>
              </a:rPr>
              <a:t>For women in Uganda</a:t>
            </a:r>
            <a:endParaRPr/>
          </a:p>
          <a:p>
            <a:pPr marL="342900" lvl="0" indent="-336550" algn="l" rtl="0">
              <a:lnSpc>
                <a:spcPct val="100000"/>
              </a:lnSpc>
              <a:spcBef>
                <a:spcPts val="500"/>
              </a:spcBef>
              <a:spcAft>
                <a:spcPts val="0"/>
              </a:spcAft>
              <a:buClr>
                <a:srgbClr val="000000"/>
              </a:buClr>
              <a:buSzPts val="2100"/>
              <a:buFont typeface="Arial"/>
              <a:buChar char="•"/>
            </a:pPr>
            <a:r>
              <a:rPr lang="en-US" sz="2100">
                <a:solidFill>
                  <a:srgbClr val="000000"/>
                </a:solidFill>
              </a:rPr>
              <a:t>Recovering from nearly 20 years of conflict including widespread torture and human rights violations</a:t>
            </a:r>
            <a:endParaRPr/>
          </a:p>
          <a:p>
            <a:pPr marL="342900" lvl="0" indent="-336550" algn="l" rtl="0">
              <a:lnSpc>
                <a:spcPct val="100000"/>
              </a:lnSpc>
              <a:spcBef>
                <a:spcPts val="500"/>
              </a:spcBef>
              <a:spcAft>
                <a:spcPts val="0"/>
              </a:spcAft>
              <a:buClr>
                <a:srgbClr val="000000"/>
              </a:buClr>
              <a:buSzPts val="2100"/>
              <a:buFont typeface="Arial"/>
              <a:buChar char="•"/>
            </a:pPr>
            <a:r>
              <a:rPr lang="en-US" sz="2100">
                <a:solidFill>
                  <a:srgbClr val="000000"/>
                </a:solidFill>
              </a:rPr>
              <a:t>Health, societal, and financial challenges are barriers to accessing social services and opportunities</a:t>
            </a:r>
            <a:endParaRPr/>
          </a:p>
        </p:txBody>
      </p:sp>
      <p:pic>
        <p:nvPicPr>
          <p:cNvPr id="175" name="Google Shape;175;g119407a4a4b_0_6" descr="Picture 5"/>
          <p:cNvPicPr preferRelativeResize="0"/>
          <p:nvPr/>
        </p:nvPicPr>
        <p:blipFill rotWithShape="1">
          <a:blip r:embed="rId3">
            <a:alphaModFix/>
          </a:blip>
          <a:srcRect l="21321"/>
          <a:stretch/>
        </p:blipFill>
        <p:spPr>
          <a:xfrm>
            <a:off x="4725236" y="9869"/>
            <a:ext cx="6084882" cy="5153598"/>
          </a:xfrm>
          <a:custGeom>
            <a:avLst/>
            <a:gdLst/>
            <a:ahLst/>
            <a:cxnLst/>
            <a:rect l="l" t="t" r="r" b="b"/>
            <a:pathLst>
              <a:path w="21600" h="21600" extrusionOk="0">
                <a:moveTo>
                  <a:pt x="5287" y="0"/>
                </a:moveTo>
                <a:cubicBezTo>
                  <a:pt x="2118" y="2267"/>
                  <a:pt x="0" y="6377"/>
                  <a:pt x="0" y="11071"/>
                </a:cubicBezTo>
                <a:cubicBezTo>
                  <a:pt x="0" y="15414"/>
                  <a:pt x="1815" y="19254"/>
                  <a:pt x="4596" y="21600"/>
                </a:cubicBezTo>
                <a:lnTo>
                  <a:pt x="17313" y="21600"/>
                </a:lnTo>
                <a:cubicBezTo>
                  <a:pt x="19421" y="19822"/>
                  <a:pt x="20972" y="17187"/>
                  <a:pt x="21600" y="14123"/>
                </a:cubicBezTo>
                <a:lnTo>
                  <a:pt x="21600" y="8018"/>
                </a:lnTo>
                <a:cubicBezTo>
                  <a:pt x="20905" y="4628"/>
                  <a:pt x="19081" y="1759"/>
                  <a:pt x="16622" y="0"/>
                </a:cubicBezTo>
                <a:lnTo>
                  <a:pt x="5287" y="0"/>
                </a:ln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19407a4a4b_0_13"/>
          <p:cNvSpPr txBox="1">
            <a:spLocks noGrp="1"/>
          </p:cNvSpPr>
          <p:nvPr>
            <p:ph type="title"/>
          </p:nvPr>
        </p:nvSpPr>
        <p:spPr>
          <a:xfrm>
            <a:off x="433874" y="271346"/>
            <a:ext cx="4840500" cy="571800"/>
          </a:xfrm>
          <a:prstGeom prst="rect">
            <a:avLst/>
          </a:prstGeom>
          <a:noFill/>
          <a:ln>
            <a:noFill/>
          </a:ln>
        </p:spPr>
        <p:txBody>
          <a:bodyPr spcFirstLastPara="1" wrap="square" lIns="34275" tIns="34275" rIns="34275" bIns="34275" anchor="t" anchorCtr="0">
            <a:normAutofit/>
          </a:bodyPr>
          <a:lstStyle/>
          <a:p>
            <a:pPr marL="0" marR="0" lvl="0" indent="0" algn="l" rtl="0">
              <a:lnSpc>
                <a:spcPct val="100000"/>
              </a:lnSpc>
              <a:spcBef>
                <a:spcPts val="0"/>
              </a:spcBef>
              <a:spcAft>
                <a:spcPts val="0"/>
              </a:spcAft>
              <a:buClr>
                <a:schemeClr val="accent1"/>
              </a:buClr>
              <a:buSzPts val="3300"/>
              <a:buFont typeface="Arial"/>
              <a:buNone/>
            </a:pPr>
            <a:r>
              <a:rPr lang="en-US" sz="3300" b="1"/>
              <a:t>Life Challenges</a:t>
            </a:r>
            <a:endParaRPr/>
          </a:p>
        </p:txBody>
      </p:sp>
      <p:sp>
        <p:nvSpPr>
          <p:cNvPr id="181" name="Google Shape;181;g119407a4a4b_0_13"/>
          <p:cNvSpPr txBox="1">
            <a:spLocks noGrp="1"/>
          </p:cNvSpPr>
          <p:nvPr>
            <p:ph type="body" idx="1"/>
          </p:nvPr>
        </p:nvSpPr>
        <p:spPr>
          <a:xfrm>
            <a:off x="349825" y="976244"/>
            <a:ext cx="8376600" cy="3628800"/>
          </a:xfrm>
          <a:prstGeom prst="rect">
            <a:avLst/>
          </a:prstGeom>
          <a:noFill/>
          <a:ln>
            <a:noFill/>
          </a:ln>
        </p:spPr>
        <p:txBody>
          <a:bodyPr spcFirstLastPara="1" wrap="square" lIns="34275" tIns="34275" rIns="34275" bIns="34275" anchor="t" anchorCtr="0">
            <a:normAutofit/>
          </a:bodyPr>
          <a:lstStyle/>
          <a:p>
            <a:pPr marL="342900" lvl="0" indent="-336550" algn="l" rtl="0">
              <a:lnSpc>
                <a:spcPct val="100000"/>
              </a:lnSpc>
              <a:spcBef>
                <a:spcPts val="0"/>
              </a:spcBef>
              <a:spcAft>
                <a:spcPts val="0"/>
              </a:spcAft>
              <a:buClr>
                <a:srgbClr val="000000"/>
              </a:buClr>
              <a:buSzPts val="2100"/>
              <a:buFont typeface="Arial"/>
              <a:buChar char="•"/>
            </a:pPr>
            <a:r>
              <a:rPr lang="en-US" sz="2100">
                <a:solidFill>
                  <a:srgbClr val="000000"/>
                </a:solidFill>
              </a:rPr>
              <a:t>Thousands of baby girls were kidnapped, trafficked, and forced to be child soldiers, or used as sex slaves for male combatants</a:t>
            </a:r>
            <a:endParaRPr/>
          </a:p>
          <a:p>
            <a:pPr marL="342900" lvl="0" indent="-336550" algn="l" rtl="0">
              <a:lnSpc>
                <a:spcPct val="100000"/>
              </a:lnSpc>
              <a:spcBef>
                <a:spcPts val="500"/>
              </a:spcBef>
              <a:spcAft>
                <a:spcPts val="0"/>
              </a:spcAft>
              <a:buClr>
                <a:srgbClr val="000000"/>
              </a:buClr>
              <a:buSzPts val="2100"/>
              <a:buFont typeface="Arial"/>
              <a:buChar char="•"/>
            </a:pPr>
            <a:r>
              <a:rPr lang="en-US" sz="2100">
                <a:solidFill>
                  <a:srgbClr val="000000"/>
                </a:solidFill>
              </a:rPr>
              <a:t>During captivity, many women contracted HIV and delivered children born of rape</a:t>
            </a:r>
            <a:endParaRPr/>
          </a:p>
          <a:p>
            <a:pPr marL="342900" lvl="0" indent="-336550" algn="l" rtl="0">
              <a:lnSpc>
                <a:spcPct val="100000"/>
              </a:lnSpc>
              <a:spcBef>
                <a:spcPts val="500"/>
              </a:spcBef>
              <a:spcAft>
                <a:spcPts val="0"/>
              </a:spcAft>
              <a:buClr>
                <a:srgbClr val="000000"/>
              </a:buClr>
              <a:buSzPts val="2100"/>
              <a:buFont typeface="Arial"/>
              <a:buChar char="•"/>
            </a:pPr>
            <a:r>
              <a:rPr lang="en-US" sz="2100">
                <a:solidFill>
                  <a:srgbClr val="000000"/>
                </a:solidFill>
              </a:rPr>
              <a:t>Women feel immense shame, lack access to resources, have limited education, experience trauma symptoms, and may face rejection from community</a:t>
            </a:r>
            <a:endParaRPr/>
          </a:p>
          <a:p>
            <a:pPr marL="342900" lvl="0" indent="-336550" algn="l" rtl="0">
              <a:lnSpc>
                <a:spcPct val="100000"/>
              </a:lnSpc>
              <a:spcBef>
                <a:spcPts val="500"/>
              </a:spcBef>
              <a:spcAft>
                <a:spcPts val="0"/>
              </a:spcAft>
              <a:buClr>
                <a:srgbClr val="000000"/>
              </a:buClr>
              <a:buSzPts val="2100"/>
              <a:buFont typeface="Arial"/>
              <a:buChar char="•"/>
            </a:pPr>
            <a:r>
              <a:rPr lang="en-US" sz="2100">
                <a:solidFill>
                  <a:srgbClr val="000000"/>
                </a:solidFill>
              </a:rPr>
              <a:t>They were victims of violence and also forced to perpetrate violence</a:t>
            </a:r>
            <a:endParaRPr sz="2100">
              <a:solidFill>
                <a:srgbClr val="000000"/>
              </a:solidFill>
            </a:endParaRPr>
          </a:p>
          <a:p>
            <a:pPr marL="342900" lvl="0" indent="-336550" algn="l" rtl="0">
              <a:lnSpc>
                <a:spcPct val="100000"/>
              </a:lnSpc>
              <a:spcBef>
                <a:spcPts val="500"/>
              </a:spcBef>
              <a:spcAft>
                <a:spcPts val="0"/>
              </a:spcAft>
              <a:buClr>
                <a:srgbClr val="000000"/>
              </a:buClr>
              <a:buSzPts val="2100"/>
              <a:buChar char="•"/>
            </a:pPr>
            <a:r>
              <a:rPr lang="en-US" sz="2100">
                <a:solidFill>
                  <a:srgbClr val="000000"/>
                </a:solidFill>
              </a:rPr>
              <a:t>Uganda is among the 22 countries concentrating 80% of the TB burden in the world.</a:t>
            </a:r>
            <a:endParaRPr sz="21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144ebeb6e7_0_109"/>
          <p:cNvSpPr txBox="1">
            <a:spLocks noGrp="1"/>
          </p:cNvSpPr>
          <p:nvPr>
            <p:ph type="title"/>
          </p:nvPr>
        </p:nvSpPr>
        <p:spPr>
          <a:xfrm>
            <a:off x="135100" y="1932075"/>
            <a:ext cx="8551800" cy="857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5454"/>
              <a:buNone/>
            </a:pPr>
            <a:r>
              <a:rPr lang="en-US" b="1" i="1">
                <a:latin typeface="Open Sans"/>
                <a:ea typeface="Open Sans"/>
                <a:cs typeface="Open Sans"/>
                <a:sym typeface="Open Sans"/>
              </a:rPr>
              <a:t>Let’s Hit Send!</a:t>
            </a:r>
            <a:br>
              <a:rPr lang="en-US" b="1" i="1">
                <a:latin typeface="Open Sans"/>
                <a:ea typeface="Open Sans"/>
                <a:cs typeface="Open Sans"/>
                <a:sym typeface="Open Sans"/>
              </a:rPr>
            </a:br>
            <a:r>
              <a:rPr lang="en-US" b="1">
                <a:latin typeface="Open Sans"/>
                <a:ea typeface="Open Sans"/>
                <a:cs typeface="Open Sans"/>
                <a:sym typeface="Open Sans"/>
              </a:rPr>
              <a:t>Take Action on the Global Fund</a:t>
            </a:r>
            <a:endParaRPr b="1">
              <a:latin typeface="Open Sans"/>
              <a:ea typeface="Open Sans"/>
              <a:cs typeface="Open Sans"/>
              <a:sym typeface="Open Sans"/>
            </a:endParaRPr>
          </a:p>
        </p:txBody>
      </p:sp>
      <p:sp>
        <p:nvSpPr>
          <p:cNvPr id="188" name="Google Shape;188;g1144ebeb6e7_0_10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pic>
        <p:nvPicPr>
          <p:cNvPr id="189" name="Google Shape;189;g1144ebeb6e7_0_109"/>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144ebeb6e7_0_121"/>
          <p:cNvSpPr txBox="1">
            <a:spLocks noGrp="1"/>
          </p:cNvSpPr>
          <p:nvPr>
            <p:ph type="title"/>
          </p:nvPr>
        </p:nvSpPr>
        <p:spPr>
          <a:xfrm>
            <a:off x="135100" y="1932075"/>
            <a:ext cx="8551800" cy="857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5454"/>
              <a:buNone/>
            </a:pPr>
            <a:br>
              <a:rPr lang="en-US" b="1" i="1">
                <a:latin typeface="Open Sans"/>
                <a:ea typeface="Open Sans"/>
                <a:cs typeface="Open Sans"/>
                <a:sym typeface="Open Sans"/>
              </a:rPr>
            </a:br>
            <a:r>
              <a:rPr lang="en-US" b="1">
                <a:latin typeface="Open Sans"/>
                <a:ea typeface="Open Sans"/>
                <a:cs typeface="Open Sans"/>
                <a:sym typeface="Open Sans"/>
              </a:rPr>
              <a:t>Additional Actions</a:t>
            </a:r>
            <a:br>
              <a:rPr lang="en-US" b="1">
                <a:latin typeface="Open Sans"/>
                <a:ea typeface="Open Sans"/>
                <a:cs typeface="Open Sans"/>
                <a:sym typeface="Open Sans"/>
              </a:rPr>
            </a:br>
            <a:r>
              <a:rPr lang="en-US" b="1">
                <a:latin typeface="Open Sans"/>
                <a:ea typeface="Open Sans"/>
                <a:cs typeface="Open Sans"/>
                <a:sym typeface="Open Sans"/>
              </a:rPr>
              <a:t> on the Global Fund</a:t>
            </a:r>
            <a:endParaRPr b="1">
              <a:latin typeface="Open Sans"/>
              <a:ea typeface="Open Sans"/>
              <a:cs typeface="Open Sans"/>
              <a:sym typeface="Open Sans"/>
            </a:endParaRPr>
          </a:p>
        </p:txBody>
      </p:sp>
      <p:sp>
        <p:nvSpPr>
          <p:cNvPr id="196" name="Google Shape;196;g1144ebeb6e7_0_1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pic>
        <p:nvPicPr>
          <p:cNvPr id="197" name="Google Shape;197;g1144ebeb6e7_0_121"/>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144ebeb6e7_0_127"/>
          <p:cNvSpPr txBox="1">
            <a:spLocks noGrp="1"/>
          </p:cNvSpPr>
          <p:nvPr>
            <p:ph type="title"/>
          </p:nvPr>
        </p:nvSpPr>
        <p:spPr>
          <a:xfrm>
            <a:off x="2451975" y="205975"/>
            <a:ext cx="54069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Let’s Keep Up the Momentum</a:t>
            </a:r>
            <a:endParaRPr/>
          </a:p>
        </p:txBody>
      </p:sp>
      <p:sp>
        <p:nvSpPr>
          <p:cNvPr id="203" name="Google Shape;203;g1144ebeb6e7_0_127"/>
          <p:cNvSpPr txBox="1">
            <a:spLocks noGrp="1"/>
          </p:cNvSpPr>
          <p:nvPr>
            <p:ph type="body" idx="1"/>
          </p:nvPr>
        </p:nvSpPr>
        <p:spPr>
          <a:xfrm>
            <a:off x="238700" y="827900"/>
            <a:ext cx="8398800" cy="36906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ct val="34781"/>
              <a:buNone/>
            </a:pP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10800">
                <a:latin typeface="Open Sans"/>
                <a:ea typeface="Open Sans"/>
                <a:cs typeface="Open Sans"/>
                <a:sym typeface="Open Sans"/>
              </a:rPr>
              <a:t>Lee/McCaul Letter Closed with 137 signers!</a:t>
            </a:r>
            <a:endParaRPr sz="10800">
              <a:latin typeface="Open Sans"/>
              <a:ea typeface="Open Sans"/>
              <a:cs typeface="Open Sans"/>
              <a:sym typeface="Open Sans"/>
            </a:endParaRPr>
          </a:p>
          <a:p>
            <a:pPr marL="457200" lvl="0" indent="0" algn="l" rtl="0">
              <a:lnSpc>
                <a:spcPct val="115000"/>
              </a:lnSpc>
              <a:spcBef>
                <a:spcPts val="448"/>
              </a:spcBef>
              <a:spcAft>
                <a:spcPts val="0"/>
              </a:spcAft>
              <a:buNone/>
            </a:pPr>
            <a:r>
              <a:rPr lang="en-US" sz="10800" i="1">
                <a:latin typeface="Open Sans"/>
                <a:ea typeface="Open Sans"/>
                <a:cs typeface="Open Sans"/>
                <a:sym typeface="Open Sans"/>
              </a:rPr>
              <a:t>Thank you for making it happen!</a:t>
            </a:r>
            <a:br>
              <a:rPr lang="en-US" sz="10800" i="1">
                <a:latin typeface="Open Sans"/>
                <a:ea typeface="Open Sans"/>
                <a:cs typeface="Open Sans"/>
                <a:sym typeface="Open Sans"/>
              </a:rPr>
            </a:br>
            <a:endParaRPr sz="10800" i="1">
              <a:latin typeface="Open Sans"/>
              <a:ea typeface="Open Sans"/>
              <a:cs typeface="Open Sans"/>
              <a:sym typeface="Open Sans"/>
            </a:endParaRPr>
          </a:p>
          <a:p>
            <a:pPr marL="457200" lvl="0" indent="-400050" algn="l" rtl="0">
              <a:lnSpc>
                <a:spcPct val="115000"/>
              </a:lnSpc>
              <a:spcBef>
                <a:spcPts val="448"/>
              </a:spcBef>
              <a:spcAft>
                <a:spcPts val="0"/>
              </a:spcAft>
              <a:buClr>
                <a:schemeClr val="dk1"/>
              </a:buClr>
              <a:buSzPct val="100000"/>
              <a:buChar char="•"/>
            </a:pPr>
            <a:r>
              <a:rPr lang="en-US" sz="10800">
                <a:latin typeface="Open Sans"/>
                <a:ea typeface="Open Sans"/>
                <a:cs typeface="Open Sans"/>
                <a:sym typeface="Open Sans"/>
              </a:rPr>
              <a:t>Online action:</a:t>
            </a:r>
            <a:endParaRPr sz="10800">
              <a:latin typeface="Open Sans"/>
              <a:ea typeface="Open Sans"/>
              <a:cs typeface="Open Sans"/>
              <a:sym typeface="Open Sans"/>
            </a:endParaRPr>
          </a:p>
          <a:p>
            <a:pPr marL="914400" lvl="1" indent="-400050" algn="l" rtl="0">
              <a:lnSpc>
                <a:spcPct val="115000"/>
              </a:lnSpc>
              <a:spcBef>
                <a:spcPts val="448"/>
              </a:spcBef>
              <a:spcAft>
                <a:spcPts val="0"/>
              </a:spcAft>
              <a:buClr>
                <a:schemeClr val="dk1"/>
              </a:buClr>
              <a:buSzPct val="100000"/>
              <a:buChar char="o"/>
            </a:pPr>
            <a:r>
              <a:rPr lang="en-US" sz="10800">
                <a:latin typeface="Open Sans"/>
                <a:ea typeface="Open Sans"/>
                <a:cs typeface="Open Sans"/>
                <a:sym typeface="Open Sans"/>
              </a:rPr>
              <a:t>Continue the relationship with your member of Congress (</a:t>
            </a:r>
            <a:r>
              <a:rPr lang="en-US" sz="10800" i="1">
                <a:latin typeface="Open Sans"/>
                <a:ea typeface="Open Sans"/>
                <a:cs typeface="Open Sans"/>
                <a:sym typeface="Open Sans"/>
              </a:rPr>
              <a:t>Thanks…or no thanks…)</a:t>
            </a:r>
            <a:endParaRPr sz="10800" i="1">
              <a:latin typeface="Open Sans"/>
              <a:ea typeface="Open Sans"/>
              <a:cs typeface="Open Sans"/>
              <a:sym typeface="Open Sans"/>
            </a:endParaRPr>
          </a:p>
          <a:p>
            <a:pPr marL="914400" lvl="1" indent="-400050" algn="l" rtl="0">
              <a:lnSpc>
                <a:spcPct val="115000"/>
              </a:lnSpc>
              <a:spcBef>
                <a:spcPts val="448"/>
              </a:spcBef>
              <a:spcAft>
                <a:spcPts val="0"/>
              </a:spcAft>
              <a:buClr>
                <a:schemeClr val="dk1"/>
              </a:buClr>
              <a:buSzPct val="100000"/>
              <a:buChar char="o"/>
            </a:pPr>
            <a:r>
              <a:rPr lang="en-US" sz="10800">
                <a:latin typeface="Open Sans"/>
                <a:ea typeface="Open Sans"/>
                <a:cs typeface="Open Sans"/>
                <a:sym typeface="Open Sans"/>
              </a:rPr>
              <a:t>Get friend, family and followers to take action with you!</a:t>
            </a:r>
            <a:endParaRPr sz="108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1"/>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04" name="Google Shape;204;g1144ebeb6e7_0_1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pic>
        <p:nvPicPr>
          <p:cNvPr id="205" name="Google Shape;205;g1144ebeb6e7_0_127"/>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19407a4a4b_0_249"/>
          <p:cNvSpPr txBox="1">
            <a:spLocks noGrp="1"/>
          </p:cNvSpPr>
          <p:nvPr>
            <p:ph type="title"/>
          </p:nvPr>
        </p:nvSpPr>
        <p:spPr>
          <a:xfrm>
            <a:off x="2451975" y="205975"/>
            <a:ext cx="54069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Let’s Keep Up the Momentum</a:t>
            </a:r>
            <a:endParaRPr/>
          </a:p>
        </p:txBody>
      </p:sp>
      <p:sp>
        <p:nvSpPr>
          <p:cNvPr id="219" name="Google Shape;219;g119407a4a4b_0_249"/>
          <p:cNvSpPr txBox="1">
            <a:spLocks noGrp="1"/>
          </p:cNvSpPr>
          <p:nvPr>
            <p:ph type="body" idx="1"/>
          </p:nvPr>
        </p:nvSpPr>
        <p:spPr>
          <a:xfrm>
            <a:off x="238700" y="827900"/>
            <a:ext cx="8398800" cy="36906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ct val="34780"/>
              <a:buNone/>
            </a:pPr>
            <a:endParaRPr sz="9200">
              <a:latin typeface="Open Sans"/>
              <a:ea typeface="Open Sans"/>
              <a:cs typeface="Open Sans"/>
              <a:sym typeface="Open Sans"/>
            </a:endParaRPr>
          </a:p>
          <a:p>
            <a:pPr marL="0" lvl="0" indent="0" algn="l" rtl="0">
              <a:lnSpc>
                <a:spcPct val="115000"/>
              </a:lnSpc>
              <a:spcBef>
                <a:spcPts val="0"/>
              </a:spcBef>
              <a:spcAft>
                <a:spcPts val="0"/>
              </a:spcAft>
              <a:buClr>
                <a:schemeClr val="dk1"/>
              </a:buClr>
              <a:buSzPct val="34780"/>
              <a:buNone/>
            </a:pPr>
            <a:endParaRPr sz="9200">
              <a:latin typeface="Open Sans"/>
              <a:ea typeface="Open Sans"/>
              <a:cs typeface="Open Sans"/>
              <a:sym typeface="Open Sans"/>
            </a:endParaRPr>
          </a:p>
          <a:p>
            <a:pPr marL="0" lvl="0" indent="0" algn="l" rtl="0">
              <a:lnSpc>
                <a:spcPct val="115000"/>
              </a:lnSpc>
              <a:spcBef>
                <a:spcPts val="0"/>
              </a:spcBef>
              <a:spcAft>
                <a:spcPts val="0"/>
              </a:spcAft>
              <a:buClr>
                <a:schemeClr val="dk1"/>
              </a:buClr>
              <a:buSzPct val="34780"/>
              <a:buNone/>
            </a:pPr>
            <a:endParaRPr sz="9200">
              <a:latin typeface="Open Sans"/>
              <a:ea typeface="Open Sans"/>
              <a:cs typeface="Open Sans"/>
              <a:sym typeface="Open Sans"/>
            </a:endParaRPr>
          </a:p>
          <a:p>
            <a:pPr marL="0" lvl="0" indent="0" algn="l" rtl="0">
              <a:lnSpc>
                <a:spcPct val="115000"/>
              </a:lnSpc>
              <a:spcBef>
                <a:spcPts val="0"/>
              </a:spcBef>
              <a:spcAft>
                <a:spcPts val="0"/>
              </a:spcAft>
              <a:buClr>
                <a:schemeClr val="dk1"/>
              </a:buClr>
              <a:buSzPct val="34780"/>
              <a:buNone/>
            </a:pPr>
            <a:endParaRPr sz="9200">
              <a:latin typeface="Open Sans"/>
              <a:ea typeface="Open Sans"/>
              <a:cs typeface="Open Sans"/>
              <a:sym typeface="Open Sans"/>
            </a:endParaRPr>
          </a:p>
          <a:p>
            <a:pPr marL="0" lvl="0" indent="0" algn="l" rtl="0">
              <a:lnSpc>
                <a:spcPct val="115000"/>
              </a:lnSpc>
              <a:spcBef>
                <a:spcPts val="0"/>
              </a:spcBef>
              <a:spcAft>
                <a:spcPts val="0"/>
              </a:spcAft>
              <a:buClr>
                <a:schemeClr val="dk1"/>
              </a:buClr>
              <a:buSzPct val="34780"/>
              <a:buNone/>
            </a:pPr>
            <a:endParaRPr sz="9200">
              <a:latin typeface="Open Sans"/>
              <a:ea typeface="Open Sans"/>
              <a:cs typeface="Open Sans"/>
              <a:sym typeface="Open Sans"/>
            </a:endParaRPr>
          </a:p>
          <a:p>
            <a:pPr marL="0" lvl="0" indent="0" algn="l" rtl="0">
              <a:lnSpc>
                <a:spcPct val="115000"/>
              </a:lnSpc>
              <a:spcBef>
                <a:spcPts val="0"/>
              </a:spcBef>
              <a:spcAft>
                <a:spcPts val="0"/>
              </a:spcAft>
              <a:buClr>
                <a:schemeClr val="dk1"/>
              </a:buClr>
              <a:buSzPct val="34780"/>
              <a:buNone/>
            </a:pPr>
            <a:endParaRPr sz="9200">
              <a:latin typeface="Open Sans"/>
              <a:ea typeface="Open Sans"/>
              <a:cs typeface="Open Sans"/>
              <a:sym typeface="Open Sans"/>
            </a:endParaRPr>
          </a:p>
          <a:p>
            <a:pPr marL="0" lvl="0" indent="0" algn="l" rtl="0">
              <a:lnSpc>
                <a:spcPct val="115000"/>
              </a:lnSpc>
              <a:spcBef>
                <a:spcPts val="448"/>
              </a:spcBef>
              <a:spcAft>
                <a:spcPts val="0"/>
              </a:spcAft>
              <a:buNone/>
            </a:pPr>
            <a:endParaRPr sz="2711" i="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0"/>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20" name="Google Shape;220;g119407a4a4b_0_24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pic>
        <p:nvPicPr>
          <p:cNvPr id="221" name="Google Shape;221;g119407a4a4b_0_249"/>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22" name="Google Shape;222;g119407a4a4b_0_249"/>
          <p:cNvSpPr txBox="1"/>
          <p:nvPr/>
        </p:nvSpPr>
        <p:spPr>
          <a:xfrm>
            <a:off x="0" y="4518500"/>
            <a:ext cx="7195800" cy="44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448"/>
              </a:spcBef>
              <a:spcAft>
                <a:spcPts val="0"/>
              </a:spcAft>
              <a:buNone/>
            </a:pPr>
            <a:r>
              <a:rPr lang="en-US" sz="1711" i="1">
                <a:solidFill>
                  <a:schemeClr val="dk1"/>
                </a:solidFill>
                <a:latin typeface="Open Sans"/>
                <a:ea typeface="Open Sans"/>
                <a:cs typeface="Open Sans"/>
                <a:sym typeface="Open Sans"/>
              </a:rPr>
              <a:t>Sample of LTEs published by advocate, Willie Dickerson (Snohomish, WA)</a:t>
            </a:r>
            <a:endParaRPr sz="400"/>
          </a:p>
        </p:txBody>
      </p:sp>
      <p:pic>
        <p:nvPicPr>
          <p:cNvPr id="223" name="Google Shape;223;g119407a4a4b_0_249"/>
          <p:cNvPicPr preferRelativeResize="0"/>
          <p:nvPr/>
        </p:nvPicPr>
        <p:blipFill rotWithShape="1">
          <a:blip r:embed="rId4">
            <a:alphaModFix/>
          </a:blip>
          <a:srcRect l="2537" t="9967" r="64037" b="7863"/>
          <a:stretch/>
        </p:blipFill>
        <p:spPr>
          <a:xfrm>
            <a:off x="358175" y="1362875"/>
            <a:ext cx="3929677" cy="2717050"/>
          </a:xfrm>
          <a:prstGeom prst="rect">
            <a:avLst/>
          </a:prstGeom>
          <a:noFill/>
          <a:ln>
            <a:noFill/>
          </a:ln>
        </p:spPr>
      </p:pic>
      <p:pic>
        <p:nvPicPr>
          <p:cNvPr id="224" name="Google Shape;224;g119407a4a4b_0_249"/>
          <p:cNvPicPr preferRelativeResize="0"/>
          <p:nvPr/>
        </p:nvPicPr>
        <p:blipFill rotWithShape="1">
          <a:blip r:embed="rId5">
            <a:alphaModFix/>
          </a:blip>
          <a:srcRect l="4782" t="30528" r="69337" b="7471"/>
          <a:stretch/>
        </p:blipFill>
        <p:spPr>
          <a:xfrm>
            <a:off x="4287850" y="1645375"/>
            <a:ext cx="3769728" cy="25398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19407a4a4b_0_239"/>
          <p:cNvSpPr txBox="1">
            <a:spLocks noGrp="1"/>
          </p:cNvSpPr>
          <p:nvPr>
            <p:ph type="title"/>
          </p:nvPr>
        </p:nvSpPr>
        <p:spPr>
          <a:xfrm>
            <a:off x="2451975" y="205975"/>
            <a:ext cx="54069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Let’s Keep Up the Momentum</a:t>
            </a:r>
            <a:endParaRPr/>
          </a:p>
        </p:txBody>
      </p:sp>
      <p:sp>
        <p:nvSpPr>
          <p:cNvPr id="211" name="Google Shape;211;g119407a4a4b_0_239"/>
          <p:cNvSpPr txBox="1">
            <a:spLocks noGrp="1"/>
          </p:cNvSpPr>
          <p:nvPr>
            <p:ph type="body" idx="1"/>
          </p:nvPr>
        </p:nvSpPr>
        <p:spPr>
          <a:xfrm>
            <a:off x="238700" y="827900"/>
            <a:ext cx="8398800" cy="36906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ct val="34780"/>
              <a:buNone/>
            </a:pP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10800">
                <a:latin typeface="Open Sans"/>
                <a:ea typeface="Open Sans"/>
                <a:cs typeface="Open Sans"/>
                <a:sym typeface="Open Sans"/>
              </a:rPr>
              <a:t>Tonight we will draft and submit a letter to the editor, </a:t>
            </a:r>
            <a:r>
              <a:rPr lang="en-US" sz="10800" u="sng">
                <a:solidFill>
                  <a:schemeClr val="hlink"/>
                </a:solidFill>
                <a:latin typeface="Open Sans"/>
                <a:ea typeface="Open Sans"/>
                <a:cs typeface="Open Sans"/>
                <a:sym typeface="Open Sans"/>
                <a:hlinkClick r:id="rId3"/>
              </a:rPr>
              <a:t>sample LTE template</a:t>
            </a:r>
            <a:br>
              <a:rPr lang="en-US" sz="10800" i="1">
                <a:latin typeface="Open Sans"/>
                <a:ea typeface="Open Sans"/>
                <a:cs typeface="Open Sans"/>
                <a:sym typeface="Open Sans"/>
              </a:rPr>
            </a:br>
            <a:endParaRPr sz="10800" i="1">
              <a:latin typeface="Open Sans"/>
              <a:ea typeface="Open Sans"/>
              <a:cs typeface="Open Sans"/>
              <a:sym typeface="Open Sans"/>
            </a:endParaRPr>
          </a:p>
          <a:p>
            <a:pPr marL="457200" lvl="0" indent="-400050" algn="l" rtl="0">
              <a:lnSpc>
                <a:spcPct val="115000"/>
              </a:lnSpc>
              <a:spcBef>
                <a:spcPts val="448"/>
              </a:spcBef>
              <a:spcAft>
                <a:spcPts val="0"/>
              </a:spcAft>
              <a:buClr>
                <a:schemeClr val="dk1"/>
              </a:buClr>
              <a:buSzPct val="100000"/>
              <a:buChar char="•"/>
            </a:pPr>
            <a:r>
              <a:rPr lang="en-US" sz="10800">
                <a:latin typeface="Open Sans"/>
                <a:ea typeface="Open Sans"/>
                <a:cs typeface="Open Sans"/>
                <a:sym typeface="Open Sans"/>
              </a:rPr>
              <a:t>100% of the LTEs that aren’t submitted do not get published, so let’s hit send tonight!</a:t>
            </a:r>
            <a:endParaRPr sz="10800">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0"/>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12" name="Google Shape;212;g119407a4a4b_0_2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pic>
        <p:nvPicPr>
          <p:cNvPr id="213" name="Google Shape;213;g119407a4a4b_0_239"/>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1717004" y="206527"/>
            <a:ext cx="6073684"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a:t>Upcoming Events</a:t>
            </a:r>
            <a:endParaRPr/>
          </a:p>
        </p:txBody>
      </p:sp>
      <p:sp>
        <p:nvSpPr>
          <p:cNvPr id="231" name="Google Shape;231;p28"/>
          <p:cNvSpPr txBox="1">
            <a:spLocks noGrp="1"/>
          </p:cNvSpPr>
          <p:nvPr>
            <p:ph type="body" idx="1"/>
          </p:nvPr>
        </p:nvSpPr>
        <p:spPr>
          <a:xfrm>
            <a:off x="313768" y="1225600"/>
            <a:ext cx="8424300" cy="31497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600"/>
              </a:spcBef>
              <a:spcAft>
                <a:spcPts val="0"/>
              </a:spcAft>
              <a:buClr>
                <a:schemeClr val="dk1"/>
              </a:buClr>
              <a:buSzPts val="3200"/>
              <a:buChar char="•"/>
            </a:pPr>
            <a:r>
              <a:rPr lang="en-US">
                <a:highlight>
                  <a:srgbClr val="FFFFFF"/>
                </a:highlight>
              </a:rPr>
              <a:t>Global Policy Forum</a:t>
            </a:r>
            <a:br>
              <a:rPr lang="en-US">
                <a:highlight>
                  <a:srgbClr val="FFFFFF"/>
                </a:highlight>
              </a:rPr>
            </a:br>
            <a:r>
              <a:rPr lang="en-US">
                <a:highlight>
                  <a:srgbClr val="FFFFFF"/>
                </a:highlight>
              </a:rPr>
              <a:t>March 17 at 9:00 PM ET</a:t>
            </a:r>
            <a:br>
              <a:rPr lang="en-US">
                <a:highlight>
                  <a:srgbClr val="FFFFFF"/>
                </a:highlight>
              </a:rPr>
            </a:br>
            <a:r>
              <a:rPr lang="en-US" b="1" i="1">
                <a:highlight>
                  <a:srgbClr val="FFFFFF"/>
                </a:highlight>
              </a:rPr>
              <a:t>Guest Speaker: </a:t>
            </a:r>
            <a:br>
              <a:rPr lang="en-US" b="1" i="1">
                <a:highlight>
                  <a:srgbClr val="FFFFFF"/>
                </a:highlight>
              </a:rPr>
            </a:br>
            <a:r>
              <a:rPr lang="en-US" b="1" i="1" u="sng">
                <a:solidFill>
                  <a:schemeClr val="hlink"/>
                </a:solidFill>
                <a:highlight>
                  <a:srgbClr val="FFFFFF"/>
                </a:highlight>
                <a:hlinkClick r:id="rId3"/>
              </a:rPr>
              <a:t>Dr. Madhukar Pai</a:t>
            </a:r>
            <a:br>
              <a:rPr lang="en-US" b="1" i="1">
                <a:highlight>
                  <a:srgbClr val="FFFFFF"/>
                </a:highlight>
              </a:rPr>
            </a:br>
            <a:r>
              <a:rPr lang="en-US" b="1" i="1">
                <a:highlight>
                  <a:srgbClr val="FFFFFF"/>
                </a:highlight>
              </a:rPr>
              <a:t>McGill University</a:t>
            </a:r>
            <a:endParaRPr b="1" i="1">
              <a:highlight>
                <a:srgbClr val="FFFFFF"/>
              </a:highlight>
            </a:endParaRPr>
          </a:p>
        </p:txBody>
      </p:sp>
      <p:pic>
        <p:nvPicPr>
          <p:cNvPr id="232" name="Google Shape;232;p28"/>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0b272f1710_0_27"/>
          <p:cNvSpPr txBox="1">
            <a:spLocks noGrp="1"/>
          </p:cNvSpPr>
          <p:nvPr>
            <p:ph type="title"/>
          </p:nvPr>
        </p:nvSpPr>
        <p:spPr>
          <a:xfrm>
            <a:off x="1717004" y="206527"/>
            <a:ext cx="60738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a:t>Upcoming Events</a:t>
            </a:r>
            <a:endParaRPr/>
          </a:p>
        </p:txBody>
      </p:sp>
      <p:sp>
        <p:nvSpPr>
          <p:cNvPr id="239" name="Google Shape;239;g10b272f1710_0_27"/>
          <p:cNvSpPr txBox="1">
            <a:spLocks noGrp="1"/>
          </p:cNvSpPr>
          <p:nvPr>
            <p:ph type="body" idx="1"/>
          </p:nvPr>
        </p:nvSpPr>
        <p:spPr>
          <a:xfrm>
            <a:off x="313768" y="1225600"/>
            <a:ext cx="8424300" cy="31497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600"/>
              </a:spcBef>
              <a:spcAft>
                <a:spcPts val="0"/>
              </a:spcAft>
              <a:buClr>
                <a:schemeClr val="dk1"/>
              </a:buClr>
              <a:buSzPts val="3200"/>
              <a:buChar char="•"/>
            </a:pPr>
            <a:r>
              <a:rPr lang="en-US" dirty="0">
                <a:highlight>
                  <a:srgbClr val="FFFFFF"/>
                </a:highlight>
              </a:rPr>
              <a:t>2022 Monthly Webinars: 3rd Tuesday at </a:t>
            </a:r>
            <a:br>
              <a:rPr lang="en-US" dirty="0">
                <a:highlight>
                  <a:srgbClr val="FFFFFF"/>
                </a:highlight>
              </a:rPr>
            </a:br>
            <a:r>
              <a:rPr lang="en-US" dirty="0">
                <a:highlight>
                  <a:srgbClr val="FFFFFF"/>
                </a:highlight>
              </a:rPr>
              <a:t>8:30 PM ET</a:t>
            </a:r>
            <a:br>
              <a:rPr lang="en-US" dirty="0">
                <a:highlight>
                  <a:srgbClr val="FFFFFF"/>
                </a:highlight>
              </a:rPr>
            </a:br>
            <a:r>
              <a:rPr lang="en-US" i="1" dirty="0">
                <a:highlight>
                  <a:srgbClr val="FFFFFF"/>
                </a:highlight>
              </a:rPr>
              <a:t>Next Webinar: </a:t>
            </a:r>
            <a:r>
              <a:rPr lang="en-US" b="1" i="1" dirty="0">
                <a:highlight>
                  <a:srgbClr val="FFFFFF"/>
                </a:highlight>
              </a:rPr>
              <a:t>April 19</a:t>
            </a:r>
            <a:br>
              <a:rPr lang="en-US" i="1" dirty="0">
                <a:highlight>
                  <a:srgbClr val="FFFFFF"/>
                </a:highlight>
              </a:rPr>
            </a:br>
            <a:br>
              <a:rPr lang="en-US" dirty="0">
                <a:highlight>
                  <a:srgbClr val="FFFFFF"/>
                </a:highlight>
              </a:rPr>
            </a:br>
            <a:r>
              <a:rPr lang="en-US" dirty="0">
                <a:highlight>
                  <a:srgbClr val="FFFFFF"/>
                </a:highlight>
              </a:rPr>
              <a:t>Invite others to take action with you!</a:t>
            </a:r>
            <a:endParaRPr dirty="0">
              <a:highlight>
                <a:srgbClr val="FFFFFF"/>
              </a:highlight>
            </a:endParaRPr>
          </a:p>
        </p:txBody>
      </p:sp>
      <p:pic>
        <p:nvPicPr>
          <p:cNvPr id="240" name="Google Shape;240;g10b272f1710_0_27"/>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0" y="218377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Welcome &amp; Introductions</a:t>
            </a:r>
            <a:endParaRPr/>
          </a:p>
        </p:txBody>
      </p:sp>
      <p:pic>
        <p:nvPicPr>
          <p:cNvPr id="107" name="Google Shape;107;p4"/>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ke with candles on it&#10;&#10;Description automatically generated with medium confidence">
            <a:extLst>
              <a:ext uri="{FF2B5EF4-FFF2-40B4-BE49-F238E27FC236}">
                <a16:creationId xmlns:a16="http://schemas.microsoft.com/office/drawing/2014/main" id="{DF7494CA-0A65-42B8-825E-DC3CDC2A0F85}"/>
              </a:ext>
            </a:extLst>
          </p:cNvPr>
          <p:cNvPicPr>
            <a:picLocks noChangeAspect="1"/>
          </p:cNvPicPr>
          <p:nvPr/>
        </p:nvPicPr>
        <p:blipFill>
          <a:blip r:embed="rId2"/>
          <a:stretch>
            <a:fillRect/>
          </a:stretch>
        </p:blipFill>
        <p:spPr>
          <a:xfrm>
            <a:off x="1797080" y="901871"/>
            <a:ext cx="5159721" cy="3434453"/>
          </a:xfrm>
          <a:prstGeom prst="rect">
            <a:avLst/>
          </a:prstGeom>
        </p:spPr>
      </p:pic>
      <p:sp>
        <p:nvSpPr>
          <p:cNvPr id="6" name="Google Shape;247;g107434c3163_0_32">
            <a:extLst>
              <a:ext uri="{FF2B5EF4-FFF2-40B4-BE49-F238E27FC236}">
                <a16:creationId xmlns:a16="http://schemas.microsoft.com/office/drawing/2014/main" id="{CA19C4AA-9FDA-44F9-B8D4-D3199D6119F3}"/>
              </a:ext>
            </a:extLst>
          </p:cNvPr>
          <p:cNvSpPr txBox="1">
            <a:spLocks/>
          </p:cNvSpPr>
          <p:nvPr/>
        </p:nvSpPr>
        <p:spPr>
          <a:xfrm>
            <a:off x="1015999" y="4294505"/>
            <a:ext cx="6938473" cy="84899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0">
              <a:lnSpc>
                <a:spcPct val="114000"/>
              </a:lnSpc>
              <a:spcBef>
                <a:spcPts val="0"/>
              </a:spcBef>
              <a:buClr>
                <a:schemeClr val="dk1"/>
              </a:buClr>
              <a:buSzPct val="74711"/>
            </a:pPr>
            <a:r>
              <a:rPr lang="en-US" sz="4000" i="1" dirty="0">
                <a:solidFill>
                  <a:schemeClr val="tx1"/>
                </a:solidFill>
                <a:latin typeface="Open Sans"/>
                <a:ea typeface="Open Sans"/>
                <a:cs typeface="Open Sans"/>
                <a:sym typeface="Open Sans"/>
              </a:rPr>
              <a:t>Happy Birthday Chris!</a:t>
            </a:r>
            <a:endParaRPr lang="en-US" sz="4000" i="1" dirty="0">
              <a:solidFill>
                <a:schemeClr val="tx1"/>
              </a:solidFill>
            </a:endParaRPr>
          </a:p>
          <a:p>
            <a:pPr marL="342900" indent="-215900" algn="l">
              <a:spcBef>
                <a:spcPts val="1000"/>
              </a:spcBef>
              <a:buClr>
                <a:schemeClr val="dk1"/>
              </a:buClr>
              <a:buSzPct val="100000"/>
            </a:pPr>
            <a:endParaRPr lang="en-US" sz="2000" dirty="0"/>
          </a:p>
          <a:p>
            <a:pPr marL="742950" lvl="1" indent="-190500" algn="l">
              <a:spcBef>
                <a:spcPts val="300"/>
              </a:spcBef>
              <a:buClr>
                <a:schemeClr val="dk1"/>
              </a:buClr>
              <a:buSzPct val="100000"/>
            </a:pPr>
            <a:endParaRPr lang="en-US" sz="1500" dirty="0"/>
          </a:p>
          <a:p>
            <a:pPr marL="742950" lvl="1" indent="-190500" algn="l">
              <a:spcBef>
                <a:spcPts val="300"/>
              </a:spcBef>
              <a:buClr>
                <a:schemeClr val="dk1"/>
              </a:buClr>
              <a:buSzPct val="100000"/>
            </a:pPr>
            <a:endParaRPr lang="en-US" sz="1500" dirty="0"/>
          </a:p>
          <a:p>
            <a:pPr marL="742950" lvl="1" indent="-190500" algn="l">
              <a:spcBef>
                <a:spcPts val="300"/>
              </a:spcBef>
              <a:buClr>
                <a:schemeClr val="dk1"/>
              </a:buClr>
              <a:buSzPct val="100000"/>
            </a:pPr>
            <a:endParaRPr lang="en-US" sz="1500" dirty="0"/>
          </a:p>
        </p:txBody>
      </p:sp>
      <p:pic>
        <p:nvPicPr>
          <p:cNvPr id="7" name="Google Shape;240;g10b272f1710_0_27">
            <a:extLst>
              <a:ext uri="{FF2B5EF4-FFF2-40B4-BE49-F238E27FC236}">
                <a16:creationId xmlns:a16="http://schemas.microsoft.com/office/drawing/2014/main" id="{452C842F-0919-42DB-9513-01FBEAA39522}"/>
              </a:ext>
            </a:extLst>
          </p:cNvPr>
          <p:cNvPicPr preferRelativeResize="0"/>
          <p:nvPr/>
        </p:nvPicPr>
        <p:blipFill rotWithShape="1">
          <a:blip r:embed="rId3">
            <a:alphaModFix/>
          </a:blip>
          <a:srcRect/>
          <a:stretch/>
        </p:blipFill>
        <p:spPr>
          <a:xfrm>
            <a:off x="67732" y="218914"/>
            <a:ext cx="2451970" cy="682957"/>
          </a:xfrm>
          <a:prstGeom prst="rect">
            <a:avLst/>
          </a:prstGeom>
          <a:noFill/>
          <a:ln>
            <a:noFill/>
          </a:ln>
        </p:spPr>
      </p:pic>
    </p:spTree>
    <p:extLst>
      <p:ext uri="{BB962C8B-B14F-4D97-AF65-F5344CB8AC3E}">
        <p14:creationId xmlns:p14="http://schemas.microsoft.com/office/powerpoint/2010/main" val="4263412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07434c3163_0_32"/>
          <p:cNvSpPr txBox="1">
            <a:spLocks noGrp="1"/>
          </p:cNvSpPr>
          <p:nvPr>
            <p:ph type="body" idx="1"/>
          </p:nvPr>
        </p:nvSpPr>
        <p:spPr>
          <a:xfrm>
            <a:off x="220922" y="1388131"/>
            <a:ext cx="80829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246" name="Google Shape;246;g107434c3163_0_32"/>
          <p:cNvSpPr/>
          <p:nvPr/>
        </p:nvSpPr>
        <p:spPr>
          <a:xfrm>
            <a:off x="8624453" y="4695200"/>
            <a:ext cx="4239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8585B"/>
              </a:buClr>
              <a:buSzPts val="1350"/>
              <a:buFont typeface="Arial"/>
              <a:buNone/>
            </a:pPr>
            <a:fld id="{00000000-1234-1234-1234-123412341234}" type="slidenum">
              <a:rPr lang="en-US" sz="1350" b="0" i="0" u="none" strike="noStrike" cap="none">
                <a:solidFill>
                  <a:srgbClr val="58585B"/>
                </a:solidFill>
                <a:latin typeface="Open Sans"/>
                <a:ea typeface="Open Sans"/>
                <a:cs typeface="Open Sans"/>
                <a:sym typeface="Open Sans"/>
              </a:rPr>
              <a:t>21</a:t>
            </a:fld>
            <a:endParaRPr sz="1350" b="0" i="0" u="none" strike="noStrike" cap="none">
              <a:solidFill>
                <a:srgbClr val="58585B"/>
              </a:solidFill>
              <a:latin typeface="Open Sans"/>
              <a:ea typeface="Open Sans"/>
              <a:cs typeface="Open Sans"/>
              <a:sym typeface="Open Sans"/>
            </a:endParaRPr>
          </a:p>
        </p:txBody>
      </p:sp>
      <p:sp>
        <p:nvSpPr>
          <p:cNvPr id="247" name="Google Shape;247;g107434c3163_0_32"/>
          <p:cNvSpPr txBox="1">
            <a:spLocks noGrp="1"/>
          </p:cNvSpPr>
          <p:nvPr>
            <p:ph type="body" idx="1"/>
          </p:nvPr>
        </p:nvSpPr>
        <p:spPr>
          <a:xfrm>
            <a:off x="634567" y="4163000"/>
            <a:ext cx="8082900" cy="1364400"/>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114000"/>
              </a:lnSpc>
              <a:spcBef>
                <a:spcPts val="0"/>
              </a:spcBef>
              <a:spcAft>
                <a:spcPts val="0"/>
              </a:spcAft>
              <a:buClr>
                <a:schemeClr val="dk1"/>
              </a:buClr>
              <a:buSzPct val="74711"/>
              <a:buNone/>
            </a:pPr>
            <a:r>
              <a:rPr lang="en-US" sz="8700" i="1" dirty="0">
                <a:latin typeface="Open Sans"/>
                <a:ea typeface="Open Sans"/>
                <a:cs typeface="Open Sans"/>
                <a:sym typeface="Open Sans"/>
              </a:rPr>
              <a:t>Keep up the great advocacy!</a:t>
            </a:r>
            <a:endParaRPr sz="8700" i="1" dirty="0"/>
          </a:p>
          <a:p>
            <a:pPr marL="342900" lvl="0" indent="-215900" algn="l" rtl="0">
              <a:lnSpc>
                <a:spcPct val="100000"/>
              </a:lnSpc>
              <a:spcBef>
                <a:spcPts val="1000"/>
              </a:spcBef>
              <a:spcAft>
                <a:spcPts val="0"/>
              </a:spcAft>
              <a:buClr>
                <a:schemeClr val="dk1"/>
              </a:buClr>
              <a:buSzPct val="100000"/>
              <a:buNone/>
            </a:pPr>
            <a:endParaRPr sz="2000" dirty="0"/>
          </a:p>
          <a:p>
            <a:pPr marL="742950" lvl="1" indent="-190500" algn="l" rtl="0">
              <a:lnSpc>
                <a:spcPct val="100000"/>
              </a:lnSpc>
              <a:spcBef>
                <a:spcPts val="300"/>
              </a:spcBef>
              <a:spcAft>
                <a:spcPts val="0"/>
              </a:spcAft>
              <a:buClr>
                <a:schemeClr val="dk1"/>
              </a:buClr>
              <a:buSzPct val="100000"/>
              <a:buNone/>
            </a:pPr>
            <a:endParaRPr sz="1500" dirty="0"/>
          </a:p>
          <a:p>
            <a:pPr marL="742950" lvl="1" indent="-190500" algn="l" rtl="0">
              <a:lnSpc>
                <a:spcPct val="100000"/>
              </a:lnSpc>
              <a:spcBef>
                <a:spcPts val="300"/>
              </a:spcBef>
              <a:spcAft>
                <a:spcPts val="0"/>
              </a:spcAft>
              <a:buClr>
                <a:schemeClr val="dk1"/>
              </a:buClr>
              <a:buSzPct val="100000"/>
              <a:buNone/>
            </a:pPr>
            <a:endParaRPr sz="1500" dirty="0"/>
          </a:p>
          <a:p>
            <a:pPr marL="742950" lvl="1" indent="-190500" algn="l" rtl="0">
              <a:lnSpc>
                <a:spcPct val="100000"/>
              </a:lnSpc>
              <a:spcBef>
                <a:spcPts val="300"/>
              </a:spcBef>
              <a:spcAft>
                <a:spcPts val="0"/>
              </a:spcAft>
              <a:buClr>
                <a:schemeClr val="dk1"/>
              </a:buClr>
              <a:buSzPct val="100000"/>
              <a:buNone/>
            </a:pPr>
            <a:endParaRPr sz="1500" dirty="0"/>
          </a:p>
        </p:txBody>
      </p:sp>
      <p:pic>
        <p:nvPicPr>
          <p:cNvPr id="248" name="Google Shape;248;g107434c3163_0_32"/>
          <p:cNvPicPr preferRelativeResize="0"/>
          <p:nvPr/>
        </p:nvPicPr>
        <p:blipFill rotWithShape="1">
          <a:blip r:embed="rId3">
            <a:alphaModFix/>
          </a:blip>
          <a:srcRect b="15979"/>
          <a:stretch/>
        </p:blipFill>
        <p:spPr>
          <a:xfrm>
            <a:off x="1897363" y="1073946"/>
            <a:ext cx="5349274" cy="2995608"/>
          </a:xfrm>
          <a:prstGeom prst="rect">
            <a:avLst/>
          </a:prstGeom>
          <a:noFill/>
          <a:ln>
            <a:noFill/>
          </a:ln>
        </p:spPr>
      </p:pic>
      <p:pic>
        <p:nvPicPr>
          <p:cNvPr id="6" name="Google Shape;240;g10b272f1710_0_27">
            <a:extLst>
              <a:ext uri="{FF2B5EF4-FFF2-40B4-BE49-F238E27FC236}">
                <a16:creationId xmlns:a16="http://schemas.microsoft.com/office/drawing/2014/main" id="{375BDE04-C316-4A6F-A24F-AFAB1EADA9ED}"/>
              </a:ext>
            </a:extLst>
          </p:cNvPr>
          <p:cNvPicPr preferRelativeResize="0"/>
          <p:nvPr/>
        </p:nvPicPr>
        <p:blipFill rotWithShape="1">
          <a:blip r:embed="rId4">
            <a:alphaModFix/>
          </a:blip>
          <a:srcRect/>
          <a:stretch/>
        </p:blipFill>
        <p:spPr>
          <a:xfrm>
            <a:off x="67732" y="218914"/>
            <a:ext cx="2451970" cy="6829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19407a4a4b_0_214"/>
          <p:cNvSpPr txBox="1">
            <a:spLocks noGrp="1"/>
          </p:cNvSpPr>
          <p:nvPr>
            <p:ph type="title"/>
          </p:nvPr>
        </p:nvSpPr>
        <p:spPr>
          <a:xfrm>
            <a:off x="828425" y="0"/>
            <a:ext cx="86928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700"/>
              <a:t>Welcome &amp; Introductions</a:t>
            </a:r>
            <a:endParaRPr sz="3700"/>
          </a:p>
        </p:txBody>
      </p:sp>
      <p:pic>
        <p:nvPicPr>
          <p:cNvPr id="114" name="Google Shape;114;g119407a4a4b_0_214"/>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15" name="Google Shape;115;g119407a4a4b_0_214"/>
          <p:cNvSpPr txBox="1">
            <a:spLocks noGrp="1"/>
          </p:cNvSpPr>
          <p:nvPr>
            <p:ph type="title"/>
          </p:nvPr>
        </p:nvSpPr>
        <p:spPr>
          <a:xfrm>
            <a:off x="3563050" y="2183775"/>
            <a:ext cx="5580900" cy="1091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60"/>
              <a:buFont typeface="Calibri"/>
              <a:buNone/>
            </a:pPr>
            <a:r>
              <a:rPr lang="en-US" sz="3559"/>
              <a:t>Beverley Francis-Gibson</a:t>
            </a:r>
            <a:endParaRPr sz="3559"/>
          </a:p>
          <a:p>
            <a:pPr marL="0" lvl="0" indent="0" algn="ctr" rtl="0">
              <a:lnSpc>
                <a:spcPct val="100000"/>
              </a:lnSpc>
              <a:spcBef>
                <a:spcPts val="0"/>
              </a:spcBef>
              <a:spcAft>
                <a:spcPts val="0"/>
              </a:spcAft>
              <a:buClr>
                <a:schemeClr val="dk1"/>
              </a:buClr>
              <a:buSzPts val="3960"/>
              <a:buFont typeface="Calibri"/>
              <a:buNone/>
            </a:pPr>
            <a:r>
              <a:rPr lang="en-US" sz="3559"/>
              <a:t>CEO </a:t>
            </a:r>
            <a:br>
              <a:rPr lang="en-US" sz="3559"/>
            </a:br>
            <a:r>
              <a:rPr lang="en-US" sz="3559"/>
              <a:t>Together Women Rise</a:t>
            </a:r>
            <a:endParaRPr sz="3559"/>
          </a:p>
        </p:txBody>
      </p:sp>
      <p:pic>
        <p:nvPicPr>
          <p:cNvPr id="116" name="Google Shape;116;g119407a4a4b_0_214"/>
          <p:cNvPicPr preferRelativeResize="0"/>
          <p:nvPr/>
        </p:nvPicPr>
        <p:blipFill>
          <a:blip r:embed="rId4">
            <a:alphaModFix/>
          </a:blip>
          <a:stretch>
            <a:fillRect/>
          </a:stretch>
        </p:blipFill>
        <p:spPr>
          <a:xfrm>
            <a:off x="1055475" y="1683313"/>
            <a:ext cx="2051275" cy="209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a:spLocks noGrp="1"/>
          </p:cNvSpPr>
          <p:nvPr>
            <p:ph type="title"/>
          </p:nvPr>
        </p:nvSpPr>
        <p:spPr>
          <a:xfrm>
            <a:off x="1624659" y="76485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Mission &amp; Vision</a:t>
            </a:r>
            <a:endParaRPr/>
          </a:p>
        </p:txBody>
      </p:sp>
      <p:sp>
        <p:nvSpPr>
          <p:cNvPr id="123" name="Google Shape;123;p2"/>
          <p:cNvSpPr txBox="1">
            <a:spLocks noGrp="1"/>
          </p:cNvSpPr>
          <p:nvPr>
            <p:ph type="body" idx="1"/>
          </p:nvPr>
        </p:nvSpPr>
        <p:spPr>
          <a:xfrm>
            <a:off x="310055" y="1535854"/>
            <a:ext cx="8523889" cy="336943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0000"/>
              </a:lnSpc>
              <a:spcBef>
                <a:spcPts val="0"/>
              </a:spcBef>
              <a:spcAft>
                <a:spcPts val="0"/>
              </a:spcAft>
              <a:buClr>
                <a:schemeClr val="dk1"/>
              </a:buClr>
              <a:buSzPct val="100000"/>
              <a:buNone/>
            </a:pPr>
            <a:r>
              <a:rPr lang="en-US" b="1"/>
              <a:t>Together Women Rise’s Mission</a:t>
            </a:r>
            <a:endParaRPr/>
          </a:p>
          <a:p>
            <a:pPr marL="0" lvl="0" indent="0" algn="ctr" rtl="0">
              <a:lnSpc>
                <a:spcPct val="100000"/>
              </a:lnSpc>
              <a:spcBef>
                <a:spcPts val="448"/>
              </a:spcBef>
              <a:spcAft>
                <a:spcPts val="0"/>
              </a:spcAft>
              <a:buClr>
                <a:schemeClr val="dk1"/>
              </a:buClr>
              <a:buSzPct val="100000"/>
              <a:buNone/>
            </a:pPr>
            <a:br>
              <a:rPr lang="en-US"/>
            </a:br>
            <a:r>
              <a:rPr lang="en-US" b="1"/>
              <a:t>Together Women Rise cultivates the collective power of community </a:t>
            </a:r>
            <a:br>
              <a:rPr lang="en-US"/>
            </a:br>
            <a:r>
              <a:rPr lang="en-US" b="1"/>
              <a:t>to achieve global gender equality.</a:t>
            </a:r>
            <a:br>
              <a:rPr lang="en-US"/>
            </a:br>
            <a:r>
              <a:rPr lang="en-US"/>
              <a:t> </a:t>
            </a:r>
            <a:endParaRPr/>
          </a:p>
          <a:p>
            <a:pPr marL="0" lvl="0" indent="0" algn="ctr" rtl="0">
              <a:lnSpc>
                <a:spcPct val="100000"/>
              </a:lnSpc>
              <a:spcBef>
                <a:spcPts val="448"/>
              </a:spcBef>
              <a:spcAft>
                <a:spcPts val="0"/>
              </a:spcAft>
              <a:buClr>
                <a:schemeClr val="dk1"/>
              </a:buClr>
              <a:buSzPct val="100000"/>
              <a:buNone/>
            </a:pPr>
            <a:br>
              <a:rPr lang="en-US"/>
            </a:br>
            <a:r>
              <a:rPr lang="en-US" b="1"/>
              <a:t>OUR VISION</a:t>
            </a:r>
            <a:endParaRPr/>
          </a:p>
          <a:p>
            <a:pPr marL="0" lvl="0" indent="0" algn="ctr" rtl="0">
              <a:lnSpc>
                <a:spcPct val="100000"/>
              </a:lnSpc>
              <a:spcBef>
                <a:spcPts val="448"/>
              </a:spcBef>
              <a:spcAft>
                <a:spcPts val="0"/>
              </a:spcAft>
              <a:buClr>
                <a:schemeClr val="dk1"/>
              </a:buClr>
              <a:buSzPct val="100000"/>
              <a:buNone/>
            </a:pPr>
            <a:br>
              <a:rPr lang="en-US"/>
            </a:br>
            <a:r>
              <a:rPr lang="en-US" b="1"/>
              <a:t>Together Women Rise envisions a world where every person</a:t>
            </a:r>
            <a:br>
              <a:rPr lang="en-US" b="1"/>
            </a:br>
            <a:r>
              <a:rPr lang="en-US" b="1"/>
              <a:t>has the same opportunities to thrive</a:t>
            </a:r>
            <a:br>
              <a:rPr lang="en-US" b="1"/>
            </a:br>
            <a:r>
              <a:rPr lang="en-US" b="1"/>
              <a:t>regardless of their gender or where they live.</a:t>
            </a:r>
            <a:endParaRPr/>
          </a:p>
        </p:txBody>
      </p:sp>
      <p:pic>
        <p:nvPicPr>
          <p:cNvPr id="124" name="Google Shape;124;p2"/>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ctrTitle"/>
          </p:nvPr>
        </p:nvSpPr>
        <p:spPr>
          <a:xfrm>
            <a:off x="0" y="152401"/>
            <a:ext cx="7772400" cy="70617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RESULTS Anti-Oppression Values</a:t>
            </a:r>
            <a:endParaRPr/>
          </a:p>
        </p:txBody>
      </p:sp>
      <p:sp>
        <p:nvSpPr>
          <p:cNvPr id="130" name="Google Shape;130;p3"/>
          <p:cNvSpPr txBox="1"/>
          <p:nvPr/>
        </p:nvSpPr>
        <p:spPr>
          <a:xfrm>
            <a:off x="228600" y="911855"/>
            <a:ext cx="8589475" cy="38779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r>
              <a:rPr lang="en-US" sz="1450" b="0" i="1" u="none" strike="noStrike" cap="none">
                <a:solidFill>
                  <a:schemeClr val="dk1"/>
                </a:solidFill>
                <a:latin typeface="Open Sans"/>
                <a:ea typeface="Open Sans"/>
                <a:cs typeface="Open Sans"/>
                <a:sym typeface="Open Sans"/>
              </a:rPr>
              <a:t>RESULTS is a movement of passionate, committed everyday people. Together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50"/>
              <a:buFont typeface="Arial"/>
              <a:buNone/>
            </a:pPr>
            <a:r>
              <a:rPr lang="en-US" sz="1450" b="0" i="1" u="none" strike="noStrike" cap="none">
                <a:solidFill>
                  <a:schemeClr val="dk1"/>
                </a:solidFill>
                <a:latin typeface="Open Sans"/>
                <a:ea typeface="Open Sans"/>
                <a:cs typeface="Open Sans"/>
                <a:sym typeface="Open Sans"/>
              </a:rPr>
              <a:t>we use our voices to influence political decisions that will bring an end to poverty.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50"/>
              <a:buFont typeface="Arial"/>
              <a:buNone/>
            </a:pPr>
            <a:r>
              <a:rPr lang="en-US" sz="1450" b="0" i="1" u="none" strike="noStrike" cap="none">
                <a:solidFill>
                  <a:schemeClr val="dk1"/>
                </a:solidFill>
                <a:latin typeface="Open Sans"/>
                <a:ea typeface="Open Sans"/>
                <a:cs typeface="Open Sans"/>
                <a:sym typeface="Open Sans"/>
              </a:rPr>
              <a:t>Poverty cannot end as long as oppression exists.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50"/>
              <a:buFont typeface="Arial"/>
              <a:buNone/>
            </a:pPr>
            <a:r>
              <a:rPr lang="en-US" sz="1450" b="0" i="1" u="none" strike="noStrike" cap="none">
                <a:solidFill>
                  <a:schemeClr val="dk1"/>
                </a:solidFill>
                <a:latin typeface="Open Sans"/>
                <a:ea typeface="Open Sans"/>
                <a:cs typeface="Open Sans"/>
                <a:sym typeface="Open Sans"/>
              </a:rPr>
              <a:t>We commit to opposing all forms of oppression, including racism, classism, colonialism, white saviorism, sexism, homophobia, transphobia, ableism, xenophobia, and religious discrimination.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50"/>
              <a:buFont typeface="Arial"/>
              <a:buNone/>
            </a:pPr>
            <a:r>
              <a:rPr lang="en-US" sz="14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50"/>
              <a:buFont typeface="Arial"/>
              <a:buNone/>
            </a:pPr>
            <a:r>
              <a:rPr lang="en-US" sz="14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50"/>
              <a:buFont typeface="Arial"/>
              <a:buNone/>
            </a:pPr>
            <a:r>
              <a:rPr lang="en-US" sz="1450" b="0" i="1" u="none" strike="noStrike" cap="none">
                <a:solidFill>
                  <a:schemeClr val="dk1"/>
                </a:solidFill>
                <a:latin typeface="Open Sans"/>
                <a:ea typeface="Open Sans"/>
                <a:cs typeface="Open Sans"/>
                <a:sym typeface="Open Sans"/>
              </a:rPr>
              <a:t>There are no saviors — only partners, advocates, and allies. We agree to help make the RESULTS movement a respectful, inclusive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50"/>
              <a:buFont typeface="Arial"/>
              <a:buNone/>
            </a:pPr>
            <a:r>
              <a:rPr lang="en-US" sz="1450" b="0" i="0" u="none" strike="noStrike" cap="none">
                <a:solidFill>
                  <a:schemeClr val="dk1"/>
                </a:solidFill>
                <a:latin typeface="Open Sans"/>
                <a:ea typeface="Open Sans"/>
                <a:cs typeface="Open Sans"/>
                <a:sym typeface="Open Sans"/>
              </a:rPr>
              <a:t>Find all our anti-oppression resources at:  </a:t>
            </a:r>
            <a:r>
              <a:rPr lang="en-US" sz="145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https://results.org/volunteers/anti-oppression/</a:t>
            </a:r>
            <a:r>
              <a:rPr lang="en-US" sz="1450" b="0" i="0"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131" name="Google Shape;131;p3"/>
          <p:cNvSpPr txBox="1">
            <a:spLocks noGrp="1"/>
          </p:cNvSpPr>
          <p:nvPr>
            <p:ph type="sldNum" idx="12"/>
          </p:nvPr>
        </p:nvSpPr>
        <p:spPr>
          <a:xfrm>
            <a:off x="0" y="9834"/>
            <a:ext cx="4572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5</a:t>
            </a:fld>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19407a4a4b_0_228"/>
          <p:cNvSpPr txBox="1">
            <a:spLocks noGrp="1"/>
          </p:cNvSpPr>
          <p:nvPr>
            <p:ph type="title"/>
          </p:nvPr>
        </p:nvSpPr>
        <p:spPr>
          <a:xfrm>
            <a:off x="125" y="218377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Updates and Current Campaign</a:t>
            </a:r>
            <a:endParaRPr/>
          </a:p>
        </p:txBody>
      </p:sp>
      <p:pic>
        <p:nvPicPr>
          <p:cNvPr id="138" name="Google Shape;138;g119407a4a4b_0_228"/>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144ebeb6e7_0_96"/>
          <p:cNvSpPr txBox="1"/>
          <p:nvPr/>
        </p:nvSpPr>
        <p:spPr>
          <a:xfrm>
            <a:off x="2551025" y="-228775"/>
            <a:ext cx="5546400" cy="1542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C1819"/>
              </a:buClr>
              <a:buSzPts val="3160"/>
              <a:buFont typeface="Helvetica Neue"/>
              <a:buNone/>
            </a:pPr>
            <a:r>
              <a:rPr lang="en-US" sz="3200" b="1" i="0" u="none" strike="noStrike" cap="none">
                <a:solidFill>
                  <a:schemeClr val="dk1"/>
                </a:solidFill>
                <a:latin typeface="Calibri"/>
                <a:ea typeface="Calibri"/>
                <a:cs typeface="Calibri"/>
                <a:sym typeface="Calibri"/>
              </a:rPr>
              <a:t>Global Fund to </a:t>
            </a:r>
            <a:br>
              <a:rPr lang="en-US" sz="3200" b="1" i="0" u="none" strike="noStrike" cap="none">
                <a:solidFill>
                  <a:schemeClr val="dk1"/>
                </a:solidFill>
                <a:latin typeface="Calibri"/>
                <a:ea typeface="Calibri"/>
                <a:cs typeface="Calibri"/>
                <a:sym typeface="Calibri"/>
              </a:rPr>
            </a:br>
            <a:r>
              <a:rPr lang="en-US" sz="3200" b="1" i="0" u="none" strike="noStrike" cap="none">
                <a:solidFill>
                  <a:schemeClr val="dk1"/>
                </a:solidFill>
                <a:latin typeface="Calibri"/>
                <a:ea typeface="Calibri"/>
                <a:cs typeface="Calibri"/>
                <a:sym typeface="Calibri"/>
              </a:rPr>
              <a:t>Fight AIDS, TB and Malaria</a:t>
            </a:r>
            <a:endParaRPr sz="1000" b="0" i="0" u="none" strike="noStrike" cap="none">
              <a:solidFill>
                <a:schemeClr val="dk1"/>
              </a:solidFill>
              <a:latin typeface="Calibri"/>
              <a:ea typeface="Calibri"/>
              <a:cs typeface="Calibri"/>
              <a:sym typeface="Calibri"/>
            </a:endParaRPr>
          </a:p>
        </p:txBody>
      </p:sp>
      <p:sp>
        <p:nvSpPr>
          <p:cNvPr id="144" name="Google Shape;144;g1144ebeb6e7_0_9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45" name="Google Shape;145;g1144ebeb6e7_0_96"/>
          <p:cNvSpPr txBox="1"/>
          <p:nvPr/>
        </p:nvSpPr>
        <p:spPr>
          <a:xfrm>
            <a:off x="715350" y="1379425"/>
            <a:ext cx="7713300" cy="3781500"/>
          </a:xfrm>
          <a:prstGeom prst="rect">
            <a:avLst/>
          </a:prstGeom>
          <a:noFill/>
          <a:ln>
            <a:noFill/>
          </a:ln>
        </p:spPr>
        <p:txBody>
          <a:bodyPr spcFirstLastPara="1" wrap="square" lIns="91425" tIns="91425" rIns="91425" bIns="91425" anchor="ctr" anchorCtr="0">
            <a:spAutoFit/>
          </a:bodyPr>
          <a:lstStyle/>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44 million lives saved and scaled up treatment for 3 diseases:</a:t>
            </a:r>
            <a:endParaRPr sz="2400" b="0" i="0" u="none" strike="noStrike" cap="none">
              <a:solidFill>
                <a:srgbClr val="000000"/>
              </a:solidFill>
              <a:latin typeface="Calibri"/>
              <a:ea typeface="Calibri"/>
              <a:cs typeface="Calibri"/>
              <a:sym typeface="Calibri"/>
            </a:endParaRPr>
          </a:p>
          <a:p>
            <a:pPr marL="914400" marR="0" lvl="1" indent="-381000" algn="l" rtl="0">
              <a:lnSpc>
                <a:spcPct val="100000"/>
              </a:lnSpc>
              <a:spcBef>
                <a:spcPts val="10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AIDS related deaths down 68%</a:t>
            </a:r>
            <a:endParaRPr sz="2400" b="0" i="0" u="none" strike="noStrike" cap="none">
              <a:solidFill>
                <a:srgbClr val="000000"/>
              </a:solidFill>
              <a:latin typeface="Calibri"/>
              <a:ea typeface="Calibri"/>
              <a:cs typeface="Calibri"/>
              <a:sym typeface="Calibri"/>
            </a:endParaRPr>
          </a:p>
          <a:p>
            <a:pPr marL="914400" marR="0" lvl="1" indent="-381000" algn="l" rtl="0">
              <a:lnSpc>
                <a:spcPct val="100000"/>
              </a:lnSpc>
              <a:spcBef>
                <a:spcPts val="10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TB deaths down by 28%</a:t>
            </a:r>
            <a:endParaRPr sz="2400" b="0" i="0" u="none" strike="noStrike" cap="none">
              <a:solidFill>
                <a:srgbClr val="000000"/>
              </a:solidFill>
              <a:latin typeface="Calibri"/>
              <a:ea typeface="Calibri"/>
              <a:cs typeface="Calibri"/>
              <a:sym typeface="Calibri"/>
            </a:endParaRPr>
          </a:p>
          <a:p>
            <a:pPr marL="914400" marR="0" lvl="1" indent="-381000" algn="l" rtl="0">
              <a:lnSpc>
                <a:spcPct val="100000"/>
              </a:lnSpc>
              <a:spcBef>
                <a:spcPts val="10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Malaria deaths down by 45%</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10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Global Fund - first on the scene with support for COVID-19 with existing healthcare infrastructure </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1000"/>
              </a:spcBef>
              <a:spcAft>
                <a:spcPts val="100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Connections between TB and HIV, and TB and women</a:t>
            </a:r>
            <a:endParaRPr sz="2400" b="0" i="0" u="none" strike="noStrike" cap="none">
              <a:solidFill>
                <a:srgbClr val="000000"/>
              </a:solidFill>
              <a:latin typeface="Calibri"/>
              <a:ea typeface="Calibri"/>
              <a:cs typeface="Calibri"/>
              <a:sym typeface="Calibri"/>
            </a:endParaRPr>
          </a:p>
        </p:txBody>
      </p:sp>
      <p:pic>
        <p:nvPicPr>
          <p:cNvPr id="146" name="Google Shape;146;g1144ebeb6e7_0_96"/>
          <p:cNvPicPr preferRelativeResize="0"/>
          <p:nvPr/>
        </p:nvPicPr>
        <p:blipFill rotWithShape="1">
          <a:blip r:embed="rId3">
            <a:alphaModFix/>
          </a:blip>
          <a:srcRect/>
          <a:stretch/>
        </p:blipFill>
        <p:spPr>
          <a:xfrm>
            <a:off x="99050" y="322090"/>
            <a:ext cx="2451970" cy="6829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144ebeb6e7_0_21"/>
          <p:cNvSpPr txBox="1"/>
          <p:nvPr/>
        </p:nvSpPr>
        <p:spPr>
          <a:xfrm>
            <a:off x="2551025" y="-228775"/>
            <a:ext cx="5546400" cy="1542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C1819"/>
              </a:buClr>
              <a:buSzPts val="3160"/>
              <a:buFont typeface="Helvetica Neue"/>
              <a:buNone/>
            </a:pPr>
            <a:r>
              <a:rPr lang="en-US" sz="3200" b="1" i="0" u="none" strike="noStrike" cap="none">
                <a:solidFill>
                  <a:schemeClr val="dk1"/>
                </a:solidFill>
                <a:latin typeface="Calibri"/>
                <a:ea typeface="Calibri"/>
                <a:cs typeface="Calibri"/>
                <a:sym typeface="Calibri"/>
              </a:rPr>
              <a:t>Global Fund to </a:t>
            </a:r>
            <a:br>
              <a:rPr lang="en-US" sz="3200" b="1" i="0" u="none" strike="noStrike" cap="none">
                <a:solidFill>
                  <a:schemeClr val="dk1"/>
                </a:solidFill>
                <a:latin typeface="Calibri"/>
                <a:ea typeface="Calibri"/>
                <a:cs typeface="Calibri"/>
                <a:sym typeface="Calibri"/>
              </a:rPr>
            </a:br>
            <a:r>
              <a:rPr lang="en-US" sz="3200" b="1" i="0" u="none" strike="noStrike" cap="none">
                <a:solidFill>
                  <a:schemeClr val="dk1"/>
                </a:solidFill>
                <a:latin typeface="Calibri"/>
                <a:ea typeface="Calibri"/>
                <a:cs typeface="Calibri"/>
                <a:sym typeface="Calibri"/>
              </a:rPr>
              <a:t>Fight AIDS, TB and Malaria</a:t>
            </a:r>
            <a:endParaRPr sz="1000" b="0" i="0" u="none" strike="noStrike" cap="none">
              <a:solidFill>
                <a:schemeClr val="dk1"/>
              </a:solidFill>
              <a:latin typeface="Calibri"/>
              <a:ea typeface="Calibri"/>
              <a:cs typeface="Calibri"/>
              <a:sym typeface="Calibri"/>
            </a:endParaRPr>
          </a:p>
        </p:txBody>
      </p:sp>
      <p:sp>
        <p:nvSpPr>
          <p:cNvPr id="152" name="Google Shape;152;g1144ebeb6e7_0_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
        <p:nvSpPr>
          <p:cNvPr id="153" name="Google Shape;153;g1144ebeb6e7_0_21"/>
          <p:cNvSpPr txBox="1"/>
          <p:nvPr/>
        </p:nvSpPr>
        <p:spPr>
          <a:xfrm>
            <a:off x="715350" y="1379425"/>
            <a:ext cx="7713300" cy="3894300"/>
          </a:xfrm>
          <a:prstGeom prst="rect">
            <a:avLst/>
          </a:prstGeom>
          <a:noFill/>
          <a:ln>
            <a:noFill/>
          </a:ln>
        </p:spPr>
        <p:txBody>
          <a:bodyPr spcFirstLastPara="1" wrap="square" lIns="91425" tIns="91425" rIns="91425" bIns="91425" anchor="ctr" anchorCtr="0">
            <a:spAutoFit/>
          </a:bodyPr>
          <a:lstStyle/>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Huge opportunity later this year: U.S. is host of the Global Fund Replenishment conference.</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10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We have been supporting Global Fund since 2002 because it works.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10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First step in successful replenishment: Administration must be ready to make a bold pledge. Bipartisan House </a:t>
            </a:r>
            <a:r>
              <a:rPr lang="en-US" sz="2400" b="0" i="0" u="sng" strike="noStrike" cap="none">
                <a:solidFill>
                  <a:schemeClr val="hlink"/>
                </a:solidFill>
                <a:latin typeface="Calibri"/>
                <a:ea typeface="Calibri"/>
                <a:cs typeface="Calibri"/>
                <a:sym typeface="Calibri"/>
                <a:hlinkClick r:id="rId3"/>
              </a:rPr>
              <a:t>Sign-On letter</a:t>
            </a:r>
            <a:r>
              <a:rPr lang="en-US" sz="2400" b="0" i="0" u="none" strike="noStrike" cap="none">
                <a:solidFill>
                  <a:srgbClr val="000000"/>
                </a:solidFill>
                <a:latin typeface="Calibri"/>
                <a:ea typeface="Calibri"/>
                <a:cs typeface="Calibri"/>
                <a:sym typeface="Calibri"/>
              </a:rPr>
              <a:t> a key tool in this. </a:t>
            </a:r>
            <a:r>
              <a:rPr lang="en-US" sz="2400" b="1">
                <a:latin typeface="Calibri"/>
                <a:ea typeface="Calibri"/>
                <a:cs typeface="Calibri"/>
                <a:sym typeface="Calibri"/>
              </a:rPr>
              <a:t>Thank you for taking action on this! There were 137 signers.</a:t>
            </a:r>
            <a:endParaRPr sz="2400" b="1" i="0" u="none" strike="noStrike" cap="none">
              <a:solidFill>
                <a:srgbClr val="000000"/>
              </a:solidFill>
              <a:latin typeface="Calibri"/>
              <a:ea typeface="Calibri"/>
              <a:cs typeface="Calibri"/>
              <a:sym typeface="Calibri"/>
            </a:endParaRPr>
          </a:p>
          <a:p>
            <a:pPr marL="457200" marR="0" lvl="0" indent="-381000" algn="l" rtl="0">
              <a:lnSpc>
                <a:spcPct val="100000"/>
              </a:lnSpc>
              <a:spcBef>
                <a:spcPts val="1000"/>
              </a:spcBef>
              <a:spcAft>
                <a:spcPts val="100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We will be taking other actions on this campaign.</a:t>
            </a:r>
            <a:endParaRPr sz="2400" b="0" i="0" u="none" strike="noStrike" cap="none">
              <a:solidFill>
                <a:srgbClr val="000000"/>
              </a:solidFill>
              <a:latin typeface="Calibri"/>
              <a:ea typeface="Calibri"/>
              <a:cs typeface="Calibri"/>
              <a:sym typeface="Calibri"/>
            </a:endParaRPr>
          </a:p>
        </p:txBody>
      </p:sp>
      <p:pic>
        <p:nvPicPr>
          <p:cNvPr id="154" name="Google Shape;154;g1144ebeb6e7_0_21"/>
          <p:cNvPicPr preferRelativeResize="0"/>
          <p:nvPr/>
        </p:nvPicPr>
        <p:blipFill rotWithShape="1">
          <a:blip r:embed="rId4">
            <a:alphaModFix/>
          </a:blip>
          <a:srcRect/>
          <a:stretch/>
        </p:blipFill>
        <p:spPr>
          <a:xfrm>
            <a:off x="99050" y="322090"/>
            <a:ext cx="2451970" cy="6829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6"/>
          <p:cNvSpPr txBox="1">
            <a:spLocks noGrp="1"/>
          </p:cNvSpPr>
          <p:nvPr>
            <p:ph type="title"/>
          </p:nvPr>
        </p:nvSpPr>
        <p:spPr>
          <a:xfrm>
            <a:off x="1279650" y="2307138"/>
            <a:ext cx="6003600" cy="529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5454"/>
              <a:buNone/>
            </a:pPr>
            <a:r>
              <a:rPr lang="en-US" b="1">
                <a:latin typeface="Open Sans"/>
                <a:ea typeface="Open Sans"/>
                <a:cs typeface="Open Sans"/>
                <a:sym typeface="Open Sans"/>
              </a:rPr>
              <a:t>Grantee Spotlight</a:t>
            </a:r>
            <a:endParaRPr>
              <a:latin typeface="Open Sans"/>
              <a:ea typeface="Open Sans"/>
              <a:cs typeface="Open Sans"/>
              <a:sym typeface="Open Sans"/>
            </a:endParaRPr>
          </a:p>
        </p:txBody>
      </p:sp>
      <p:pic>
        <p:nvPicPr>
          <p:cNvPr id="160" name="Google Shape;160;p46"/>
          <p:cNvPicPr preferRelativeResize="0"/>
          <p:nvPr/>
        </p:nvPicPr>
        <p:blipFill rotWithShape="1">
          <a:blip r:embed="rId3">
            <a:alphaModFix/>
          </a:blip>
          <a:srcRect/>
          <a:stretch/>
        </p:blipFill>
        <p:spPr>
          <a:xfrm>
            <a:off x="267851" y="128227"/>
            <a:ext cx="2970500" cy="8273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1534</Words>
  <Application>Microsoft Office PowerPoint</Application>
  <PresentationFormat>On-screen Show (16:9)</PresentationFormat>
  <Paragraphs>127</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Courier New</vt:lpstr>
      <vt:lpstr>Arial</vt:lpstr>
      <vt:lpstr>Helvetica Neue</vt:lpstr>
      <vt:lpstr>Noto Sans Symbols</vt:lpstr>
      <vt:lpstr>Open Sans</vt:lpstr>
      <vt:lpstr>Calibri</vt:lpstr>
      <vt:lpstr>Office Theme</vt:lpstr>
      <vt:lpstr>RISE Advocacy Chapter with RESULTS March Webinar</vt:lpstr>
      <vt:lpstr>Welcome &amp; Introductions</vt:lpstr>
      <vt:lpstr>Welcome &amp; Introductions</vt:lpstr>
      <vt:lpstr>Mission &amp; Vision</vt:lpstr>
      <vt:lpstr>RESULTS Anti-Oppression Values</vt:lpstr>
      <vt:lpstr>Updates and Current Campaign</vt:lpstr>
      <vt:lpstr>PowerPoint Presentation</vt:lpstr>
      <vt:lpstr>PowerPoint Presentation</vt:lpstr>
      <vt:lpstr>Grantee Spotlight</vt:lpstr>
      <vt:lpstr>Introducing The Center for  Victims of Torture</vt:lpstr>
      <vt:lpstr>Life Challenges</vt:lpstr>
      <vt:lpstr>Life Challenges</vt:lpstr>
      <vt:lpstr>Let’s Hit Send! Take Action on the Global Fund</vt:lpstr>
      <vt:lpstr> Additional Actions  on the Global Fund</vt:lpstr>
      <vt:lpstr>Let’s Keep Up the Momentum</vt:lpstr>
      <vt:lpstr>Let’s Keep Up the Momentum</vt:lpstr>
      <vt:lpstr>Let’s Keep Up the Momentum</vt:lpstr>
      <vt:lpstr>Upcoming Events</vt:lpstr>
      <vt:lpstr>Upcoming Events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Advocacy Chapter with RESULTS March Webinar</dc:title>
  <dc:creator>Ken Patterson</dc:creator>
  <cp:lastModifiedBy>Karyne Bury</cp:lastModifiedBy>
  <cp:revision>1</cp:revision>
  <dcterms:created xsi:type="dcterms:W3CDTF">2021-04-20T20:20:28Z</dcterms:created>
  <dcterms:modified xsi:type="dcterms:W3CDTF">2022-03-15T23:31:31Z</dcterms:modified>
</cp:coreProperties>
</file>