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0"/>
  </p:notesMasterIdLst>
  <p:sldIdLst>
    <p:sldId id="256" r:id="rId5"/>
    <p:sldId id="375" r:id="rId6"/>
    <p:sldId id="2147375607" r:id="rId7"/>
    <p:sldId id="2147375760" r:id="rId8"/>
    <p:sldId id="2147375761" r:id="rId9"/>
    <p:sldId id="2147375715" r:id="rId10"/>
    <p:sldId id="2147375754" r:id="rId11"/>
    <p:sldId id="2147375735" r:id="rId12"/>
    <p:sldId id="2147375720" r:id="rId13"/>
    <p:sldId id="790" r:id="rId14"/>
    <p:sldId id="821" r:id="rId15"/>
    <p:sldId id="2147375718" r:id="rId16"/>
    <p:sldId id="2147375744" r:id="rId17"/>
    <p:sldId id="2147375723" r:id="rId18"/>
    <p:sldId id="434" r:id="rId19"/>
    <p:sldId id="260" r:id="rId20"/>
    <p:sldId id="409" r:id="rId21"/>
    <p:sldId id="809" r:id="rId22"/>
    <p:sldId id="265" r:id="rId23"/>
    <p:sldId id="2147375759" r:id="rId24"/>
    <p:sldId id="765" r:id="rId25"/>
    <p:sldId id="759" r:id="rId26"/>
    <p:sldId id="760" r:id="rId27"/>
    <p:sldId id="761" r:id="rId28"/>
    <p:sldId id="762" r:id="rId29"/>
    <p:sldId id="763" r:id="rId30"/>
    <p:sldId id="2147375731" r:id="rId31"/>
    <p:sldId id="2147375732" r:id="rId32"/>
    <p:sldId id="2147375752" r:id="rId33"/>
    <p:sldId id="2147375755" r:id="rId34"/>
    <p:sldId id="2147375757" r:id="rId35"/>
    <p:sldId id="2147375734" r:id="rId36"/>
    <p:sldId id="2147375756" r:id="rId37"/>
    <p:sldId id="2147375758" r:id="rId38"/>
    <p:sldId id="2147375749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CD6AA1-46D9-4F14-9702-E128B2CD1423}" v="4" dt="2024-08-21T22:07:39.5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6" autoAdjust="0"/>
    <p:restoredTop sz="94660"/>
  </p:normalViewPr>
  <p:slideViewPr>
    <p:cSldViewPr snapToGrid="0">
      <p:cViewPr varScale="1">
        <p:scale>
          <a:sx n="96" d="100"/>
          <a:sy n="96" d="100"/>
        </p:scale>
        <p:origin x="6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F8C69B6-EEF9-458B-9085-B73967088AC5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52807ABA-9252-4C80-B00F-97D77572278C}">
      <dgm:prSet phldrT="[Text]"/>
      <dgm:spPr/>
      <dgm:t>
        <a:bodyPr/>
        <a:lstStyle/>
        <a:p>
          <a:r>
            <a:rPr lang="en-CA" dirty="0"/>
            <a:t>Science &amp; research</a:t>
          </a:r>
        </a:p>
      </dgm:t>
    </dgm:pt>
    <dgm:pt modelId="{60FA8B6B-EE2E-46E0-9D3B-C695F020B9AB}" type="parTrans" cxnId="{404EACFE-F638-48F5-AEFE-0F415E419539}">
      <dgm:prSet/>
      <dgm:spPr/>
      <dgm:t>
        <a:bodyPr/>
        <a:lstStyle/>
        <a:p>
          <a:endParaRPr lang="en-CA"/>
        </a:p>
      </dgm:t>
    </dgm:pt>
    <dgm:pt modelId="{96113907-8A90-4349-B2B9-06D45BEE1D56}" type="sibTrans" cxnId="{404EACFE-F638-48F5-AEFE-0F415E419539}">
      <dgm:prSet/>
      <dgm:spPr/>
      <dgm:t>
        <a:bodyPr/>
        <a:lstStyle/>
        <a:p>
          <a:endParaRPr lang="en-CA"/>
        </a:p>
      </dgm:t>
    </dgm:pt>
    <dgm:pt modelId="{6720EA60-57B2-4F43-B7C5-E04739301B78}">
      <dgm:prSet phldrT="[Text]"/>
      <dgm:spPr/>
      <dgm:t>
        <a:bodyPr/>
        <a:lstStyle/>
        <a:p>
          <a:r>
            <a:rPr lang="en-CA" dirty="0"/>
            <a:t>Policy</a:t>
          </a:r>
        </a:p>
      </dgm:t>
    </dgm:pt>
    <dgm:pt modelId="{72EC0F49-D3BB-4B01-8BAE-1FD684B87895}" type="parTrans" cxnId="{D1815BE6-F822-42A8-AC67-8166D6DE1043}">
      <dgm:prSet/>
      <dgm:spPr/>
      <dgm:t>
        <a:bodyPr/>
        <a:lstStyle/>
        <a:p>
          <a:endParaRPr lang="en-CA"/>
        </a:p>
      </dgm:t>
    </dgm:pt>
    <dgm:pt modelId="{7958B854-8EE5-461A-A43A-08C1C9BFF967}" type="sibTrans" cxnId="{D1815BE6-F822-42A8-AC67-8166D6DE1043}">
      <dgm:prSet/>
      <dgm:spPr/>
      <dgm:t>
        <a:bodyPr/>
        <a:lstStyle/>
        <a:p>
          <a:endParaRPr lang="en-CA"/>
        </a:p>
      </dgm:t>
    </dgm:pt>
    <dgm:pt modelId="{0CF27523-14B4-460D-A05F-86DB294B3779}">
      <dgm:prSet phldrT="[Text]"/>
      <dgm:spPr/>
      <dgm:t>
        <a:bodyPr/>
        <a:lstStyle/>
        <a:p>
          <a:r>
            <a:rPr lang="en-CA" dirty="0"/>
            <a:t>Implementation &amp; practice</a:t>
          </a:r>
        </a:p>
      </dgm:t>
    </dgm:pt>
    <dgm:pt modelId="{8CE501C5-090B-45FE-BC18-A5EF692ED83B}" type="parTrans" cxnId="{EF821EC7-41A5-42DA-879A-D17C5A99E539}">
      <dgm:prSet/>
      <dgm:spPr/>
      <dgm:t>
        <a:bodyPr/>
        <a:lstStyle/>
        <a:p>
          <a:endParaRPr lang="en-CA"/>
        </a:p>
      </dgm:t>
    </dgm:pt>
    <dgm:pt modelId="{CF8C46BC-BE6F-4DB1-8069-5F69506FDB3D}" type="sibTrans" cxnId="{EF821EC7-41A5-42DA-879A-D17C5A99E539}">
      <dgm:prSet/>
      <dgm:spPr/>
      <dgm:t>
        <a:bodyPr/>
        <a:lstStyle/>
        <a:p>
          <a:endParaRPr lang="en-CA"/>
        </a:p>
      </dgm:t>
    </dgm:pt>
    <dgm:pt modelId="{A0201FAF-5536-4555-9899-63D7BF2437A3}">
      <dgm:prSet/>
      <dgm:spPr/>
      <dgm:t>
        <a:bodyPr/>
        <a:lstStyle/>
        <a:p>
          <a:r>
            <a:rPr lang="en-CA" dirty="0"/>
            <a:t>Health impact</a:t>
          </a:r>
        </a:p>
      </dgm:t>
    </dgm:pt>
    <dgm:pt modelId="{B8A9E931-9CF6-481B-94FC-BB2601CB05F8}" type="parTrans" cxnId="{7FD49382-3FE3-4648-AD0E-2D5EF5283DBF}">
      <dgm:prSet/>
      <dgm:spPr/>
      <dgm:t>
        <a:bodyPr/>
        <a:lstStyle/>
        <a:p>
          <a:endParaRPr lang="en-CA"/>
        </a:p>
      </dgm:t>
    </dgm:pt>
    <dgm:pt modelId="{1FC38209-C510-4866-8D2B-676A61709B60}" type="sibTrans" cxnId="{7FD49382-3FE3-4648-AD0E-2D5EF5283DBF}">
      <dgm:prSet/>
      <dgm:spPr/>
      <dgm:t>
        <a:bodyPr/>
        <a:lstStyle/>
        <a:p>
          <a:endParaRPr lang="en-CA"/>
        </a:p>
      </dgm:t>
    </dgm:pt>
    <dgm:pt modelId="{678E4536-4E4B-48BB-9A0E-58AAFBC74AE6}">
      <dgm:prSet/>
      <dgm:spPr/>
      <dgm:t>
        <a:bodyPr/>
        <a:lstStyle/>
        <a:p>
          <a:r>
            <a:rPr lang="en-CA" dirty="0"/>
            <a:t>Evidence</a:t>
          </a:r>
        </a:p>
      </dgm:t>
    </dgm:pt>
    <dgm:pt modelId="{882B86E3-0752-451B-9A5A-B86B30D35DC5}" type="parTrans" cxnId="{B25778AC-E822-4AC1-8F1C-D2E2C6609630}">
      <dgm:prSet/>
      <dgm:spPr/>
      <dgm:t>
        <a:bodyPr/>
        <a:lstStyle/>
        <a:p>
          <a:endParaRPr lang="en-CA"/>
        </a:p>
      </dgm:t>
    </dgm:pt>
    <dgm:pt modelId="{9FCDF1D3-F849-417F-B9A7-6F6F4D1C857D}" type="sibTrans" cxnId="{B25778AC-E822-4AC1-8F1C-D2E2C6609630}">
      <dgm:prSet/>
      <dgm:spPr/>
      <dgm:t>
        <a:bodyPr/>
        <a:lstStyle/>
        <a:p>
          <a:endParaRPr lang="en-CA"/>
        </a:p>
      </dgm:t>
    </dgm:pt>
    <dgm:pt modelId="{C9836A67-3824-4CA1-AC3F-61FC1C0567DB}" type="pres">
      <dgm:prSet presAssocID="{8F8C69B6-EEF9-458B-9085-B73967088AC5}" presName="Name0" presStyleCnt="0">
        <dgm:presLayoutVars>
          <dgm:chMax val="11"/>
          <dgm:chPref val="11"/>
          <dgm:dir/>
          <dgm:resizeHandles/>
        </dgm:presLayoutVars>
      </dgm:prSet>
      <dgm:spPr/>
    </dgm:pt>
    <dgm:pt modelId="{5049F9EC-8C4C-445B-A8DA-CAEA55D547EB}" type="pres">
      <dgm:prSet presAssocID="{A0201FAF-5536-4555-9899-63D7BF2437A3}" presName="Accent5" presStyleCnt="0"/>
      <dgm:spPr/>
    </dgm:pt>
    <dgm:pt modelId="{56A1295B-52CA-4243-B0D9-8A4CBB0C5F15}" type="pres">
      <dgm:prSet presAssocID="{A0201FAF-5536-4555-9899-63D7BF2437A3}" presName="Accent" presStyleLbl="node1" presStyleIdx="0" presStyleCnt="5"/>
      <dgm:spPr/>
    </dgm:pt>
    <dgm:pt modelId="{16BCD138-DFD4-469E-8580-43ACED113D5A}" type="pres">
      <dgm:prSet presAssocID="{A0201FAF-5536-4555-9899-63D7BF2437A3}" presName="ParentBackground5" presStyleCnt="0"/>
      <dgm:spPr/>
    </dgm:pt>
    <dgm:pt modelId="{AF7AACFE-4449-4180-915D-84700B7C2491}" type="pres">
      <dgm:prSet presAssocID="{A0201FAF-5536-4555-9899-63D7BF2437A3}" presName="ParentBackground" presStyleLbl="fgAcc1" presStyleIdx="0" presStyleCnt="5"/>
      <dgm:spPr/>
    </dgm:pt>
    <dgm:pt modelId="{3C0EF73A-3900-48AF-A355-30EE288E36E3}" type="pres">
      <dgm:prSet presAssocID="{A0201FAF-5536-4555-9899-63D7BF2437A3}" presName="Parent5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BA4B09FD-0AB5-4164-9AAF-DFA20510C243}" type="pres">
      <dgm:prSet presAssocID="{0CF27523-14B4-460D-A05F-86DB294B3779}" presName="Accent4" presStyleCnt="0"/>
      <dgm:spPr/>
    </dgm:pt>
    <dgm:pt modelId="{0F565477-F26B-4058-B327-570AFE1A47BC}" type="pres">
      <dgm:prSet presAssocID="{0CF27523-14B4-460D-A05F-86DB294B3779}" presName="Accent" presStyleLbl="node1" presStyleIdx="1" presStyleCnt="5"/>
      <dgm:spPr/>
    </dgm:pt>
    <dgm:pt modelId="{680A9DA4-3EE9-482C-9963-C4AF5EAED235}" type="pres">
      <dgm:prSet presAssocID="{0CF27523-14B4-460D-A05F-86DB294B3779}" presName="ParentBackground4" presStyleCnt="0"/>
      <dgm:spPr/>
    </dgm:pt>
    <dgm:pt modelId="{4D3F4D1A-F26D-4828-A518-8743F68D7602}" type="pres">
      <dgm:prSet presAssocID="{0CF27523-14B4-460D-A05F-86DB294B3779}" presName="ParentBackground" presStyleLbl="fgAcc1" presStyleIdx="1" presStyleCnt="5"/>
      <dgm:spPr/>
    </dgm:pt>
    <dgm:pt modelId="{5362226A-0A56-4BE1-8664-F6AE337646E4}" type="pres">
      <dgm:prSet presAssocID="{0CF27523-14B4-460D-A05F-86DB294B3779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EC9D2E4C-203D-4971-9DA0-B28C027C305C}" type="pres">
      <dgm:prSet presAssocID="{6720EA60-57B2-4F43-B7C5-E04739301B78}" presName="Accent3" presStyleCnt="0"/>
      <dgm:spPr/>
    </dgm:pt>
    <dgm:pt modelId="{B7E8545D-3D32-4D3F-B9D1-3942DEAA2F82}" type="pres">
      <dgm:prSet presAssocID="{6720EA60-57B2-4F43-B7C5-E04739301B78}" presName="Accent" presStyleLbl="node1" presStyleIdx="2" presStyleCnt="5"/>
      <dgm:spPr/>
    </dgm:pt>
    <dgm:pt modelId="{1E2B2411-97A1-45DD-BEBB-96A55298EDCA}" type="pres">
      <dgm:prSet presAssocID="{6720EA60-57B2-4F43-B7C5-E04739301B78}" presName="ParentBackground3" presStyleCnt="0"/>
      <dgm:spPr/>
    </dgm:pt>
    <dgm:pt modelId="{E3E4304E-76F1-4EBC-9BDC-E3554FAF39F3}" type="pres">
      <dgm:prSet presAssocID="{6720EA60-57B2-4F43-B7C5-E04739301B78}" presName="ParentBackground" presStyleLbl="fgAcc1" presStyleIdx="2" presStyleCnt="5"/>
      <dgm:spPr/>
    </dgm:pt>
    <dgm:pt modelId="{5F510377-98DC-4171-A52F-0AAA9DCC874A}" type="pres">
      <dgm:prSet presAssocID="{6720EA60-57B2-4F43-B7C5-E04739301B78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95DA80DF-8B17-4A32-A0B6-0F987B3CB05D}" type="pres">
      <dgm:prSet presAssocID="{678E4536-4E4B-48BB-9A0E-58AAFBC74AE6}" presName="Accent2" presStyleCnt="0"/>
      <dgm:spPr/>
    </dgm:pt>
    <dgm:pt modelId="{20B7CA02-BFBF-44CE-A793-D7106060E086}" type="pres">
      <dgm:prSet presAssocID="{678E4536-4E4B-48BB-9A0E-58AAFBC74AE6}" presName="Accent" presStyleLbl="node1" presStyleIdx="3" presStyleCnt="5"/>
      <dgm:spPr/>
    </dgm:pt>
    <dgm:pt modelId="{311384DD-1385-4D2E-9122-DA7DA4887C28}" type="pres">
      <dgm:prSet presAssocID="{678E4536-4E4B-48BB-9A0E-58AAFBC74AE6}" presName="ParentBackground2" presStyleCnt="0"/>
      <dgm:spPr/>
    </dgm:pt>
    <dgm:pt modelId="{A72A47CE-1CE1-4993-BEE8-1EBD2B6AEAC8}" type="pres">
      <dgm:prSet presAssocID="{678E4536-4E4B-48BB-9A0E-58AAFBC74AE6}" presName="ParentBackground" presStyleLbl="fgAcc1" presStyleIdx="3" presStyleCnt="5"/>
      <dgm:spPr/>
    </dgm:pt>
    <dgm:pt modelId="{88989A5B-CD29-4D6D-BC71-E3E1FF3EA7EF}" type="pres">
      <dgm:prSet presAssocID="{678E4536-4E4B-48BB-9A0E-58AAFBC74AE6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</dgm:pt>
    <dgm:pt modelId="{E3B1EBC8-4621-42FC-A27D-FAF39F64CB0D}" type="pres">
      <dgm:prSet presAssocID="{52807ABA-9252-4C80-B00F-97D77572278C}" presName="Accent1" presStyleCnt="0"/>
      <dgm:spPr/>
    </dgm:pt>
    <dgm:pt modelId="{61F74F3E-A4B4-43AF-85A5-2906991BF3CC}" type="pres">
      <dgm:prSet presAssocID="{52807ABA-9252-4C80-B00F-97D77572278C}" presName="Accent" presStyleLbl="node1" presStyleIdx="4" presStyleCnt="5"/>
      <dgm:spPr/>
    </dgm:pt>
    <dgm:pt modelId="{5FE0C2D7-563E-464F-928F-4DEF64BC2861}" type="pres">
      <dgm:prSet presAssocID="{52807ABA-9252-4C80-B00F-97D77572278C}" presName="ParentBackground1" presStyleCnt="0"/>
      <dgm:spPr/>
    </dgm:pt>
    <dgm:pt modelId="{B8D306F4-8A25-42D6-A56E-5C564971CA91}" type="pres">
      <dgm:prSet presAssocID="{52807ABA-9252-4C80-B00F-97D77572278C}" presName="ParentBackground" presStyleLbl="fgAcc1" presStyleIdx="4" presStyleCnt="5"/>
      <dgm:spPr/>
    </dgm:pt>
    <dgm:pt modelId="{5A512335-44CB-45D5-9642-34F8A74E60FE}" type="pres">
      <dgm:prSet presAssocID="{52807ABA-9252-4C80-B00F-97D77572278C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</dgm:pt>
  </dgm:ptLst>
  <dgm:cxnLst>
    <dgm:cxn modelId="{39F1FC05-2B26-4736-B22F-097A1BACCA53}" type="presOf" srcId="{A0201FAF-5536-4555-9899-63D7BF2437A3}" destId="{3C0EF73A-3900-48AF-A355-30EE288E36E3}" srcOrd="1" destOrd="0" presId="urn:microsoft.com/office/officeart/2011/layout/CircleProcess"/>
    <dgm:cxn modelId="{611FEB07-7E36-4B77-B6A5-4482925BEC42}" type="presOf" srcId="{8F8C69B6-EEF9-458B-9085-B73967088AC5}" destId="{C9836A67-3824-4CA1-AC3F-61FC1C0567DB}" srcOrd="0" destOrd="0" presId="urn:microsoft.com/office/officeart/2011/layout/CircleProcess"/>
    <dgm:cxn modelId="{1D04A918-F77B-4902-A7A8-A514DEF65C6A}" type="presOf" srcId="{0CF27523-14B4-460D-A05F-86DB294B3779}" destId="{4D3F4D1A-F26D-4828-A518-8743F68D7602}" srcOrd="0" destOrd="0" presId="urn:microsoft.com/office/officeart/2011/layout/CircleProcess"/>
    <dgm:cxn modelId="{0EF0C01A-51D4-4760-BF1F-6227A1752650}" type="presOf" srcId="{6720EA60-57B2-4F43-B7C5-E04739301B78}" destId="{E3E4304E-76F1-4EBC-9BDC-E3554FAF39F3}" srcOrd="0" destOrd="0" presId="urn:microsoft.com/office/officeart/2011/layout/CircleProcess"/>
    <dgm:cxn modelId="{27824F68-A32A-420D-B529-2B9899E83D4A}" type="presOf" srcId="{A0201FAF-5536-4555-9899-63D7BF2437A3}" destId="{AF7AACFE-4449-4180-915D-84700B7C2491}" srcOrd="0" destOrd="0" presId="urn:microsoft.com/office/officeart/2011/layout/CircleProcess"/>
    <dgm:cxn modelId="{02628A69-37FF-4E27-8EAE-12DEB1D6CB20}" type="presOf" srcId="{678E4536-4E4B-48BB-9A0E-58AAFBC74AE6}" destId="{A72A47CE-1CE1-4993-BEE8-1EBD2B6AEAC8}" srcOrd="0" destOrd="0" presId="urn:microsoft.com/office/officeart/2011/layout/CircleProcess"/>
    <dgm:cxn modelId="{2D261F4C-EE88-4C00-834C-3EDF662E8F1D}" type="presOf" srcId="{52807ABA-9252-4C80-B00F-97D77572278C}" destId="{5A512335-44CB-45D5-9642-34F8A74E60FE}" srcOrd="1" destOrd="0" presId="urn:microsoft.com/office/officeart/2011/layout/CircleProcess"/>
    <dgm:cxn modelId="{85298D77-D922-4B27-BD97-31EB31B211C2}" type="presOf" srcId="{52807ABA-9252-4C80-B00F-97D77572278C}" destId="{B8D306F4-8A25-42D6-A56E-5C564971CA91}" srcOrd="0" destOrd="0" presId="urn:microsoft.com/office/officeart/2011/layout/CircleProcess"/>
    <dgm:cxn modelId="{7FD49382-3FE3-4648-AD0E-2D5EF5283DBF}" srcId="{8F8C69B6-EEF9-458B-9085-B73967088AC5}" destId="{A0201FAF-5536-4555-9899-63D7BF2437A3}" srcOrd="4" destOrd="0" parTransId="{B8A9E931-9CF6-481B-94FC-BB2601CB05F8}" sibTransId="{1FC38209-C510-4866-8D2B-676A61709B60}"/>
    <dgm:cxn modelId="{A433DA8B-C5CF-4CEC-9C4B-10649753EA4E}" type="presOf" srcId="{0CF27523-14B4-460D-A05F-86DB294B3779}" destId="{5362226A-0A56-4BE1-8664-F6AE337646E4}" srcOrd="1" destOrd="0" presId="urn:microsoft.com/office/officeart/2011/layout/CircleProcess"/>
    <dgm:cxn modelId="{3D42FCA9-FE10-49D2-B80E-11DAFFC0B2AD}" type="presOf" srcId="{678E4536-4E4B-48BB-9A0E-58AAFBC74AE6}" destId="{88989A5B-CD29-4D6D-BC71-E3E1FF3EA7EF}" srcOrd="1" destOrd="0" presId="urn:microsoft.com/office/officeart/2011/layout/CircleProcess"/>
    <dgm:cxn modelId="{B25778AC-E822-4AC1-8F1C-D2E2C6609630}" srcId="{8F8C69B6-EEF9-458B-9085-B73967088AC5}" destId="{678E4536-4E4B-48BB-9A0E-58AAFBC74AE6}" srcOrd="1" destOrd="0" parTransId="{882B86E3-0752-451B-9A5A-B86B30D35DC5}" sibTransId="{9FCDF1D3-F849-417F-B9A7-6F6F4D1C857D}"/>
    <dgm:cxn modelId="{EF821EC7-41A5-42DA-879A-D17C5A99E539}" srcId="{8F8C69B6-EEF9-458B-9085-B73967088AC5}" destId="{0CF27523-14B4-460D-A05F-86DB294B3779}" srcOrd="3" destOrd="0" parTransId="{8CE501C5-090B-45FE-BC18-A5EF692ED83B}" sibTransId="{CF8C46BC-BE6F-4DB1-8069-5F69506FDB3D}"/>
    <dgm:cxn modelId="{A1F898CB-34CC-41CD-ACD2-181D83451B5C}" type="presOf" srcId="{6720EA60-57B2-4F43-B7C5-E04739301B78}" destId="{5F510377-98DC-4171-A52F-0AAA9DCC874A}" srcOrd="1" destOrd="0" presId="urn:microsoft.com/office/officeart/2011/layout/CircleProcess"/>
    <dgm:cxn modelId="{D1815BE6-F822-42A8-AC67-8166D6DE1043}" srcId="{8F8C69B6-EEF9-458B-9085-B73967088AC5}" destId="{6720EA60-57B2-4F43-B7C5-E04739301B78}" srcOrd="2" destOrd="0" parTransId="{72EC0F49-D3BB-4B01-8BAE-1FD684B87895}" sibTransId="{7958B854-8EE5-461A-A43A-08C1C9BFF967}"/>
    <dgm:cxn modelId="{404EACFE-F638-48F5-AEFE-0F415E419539}" srcId="{8F8C69B6-EEF9-458B-9085-B73967088AC5}" destId="{52807ABA-9252-4C80-B00F-97D77572278C}" srcOrd="0" destOrd="0" parTransId="{60FA8B6B-EE2E-46E0-9D3B-C695F020B9AB}" sibTransId="{96113907-8A90-4349-B2B9-06D45BEE1D56}"/>
    <dgm:cxn modelId="{F956CEAA-9549-4276-9242-792F3D0FF719}" type="presParOf" srcId="{C9836A67-3824-4CA1-AC3F-61FC1C0567DB}" destId="{5049F9EC-8C4C-445B-A8DA-CAEA55D547EB}" srcOrd="0" destOrd="0" presId="urn:microsoft.com/office/officeart/2011/layout/CircleProcess"/>
    <dgm:cxn modelId="{2F34F7CD-0C0A-4FE0-AB23-B112D106928F}" type="presParOf" srcId="{5049F9EC-8C4C-445B-A8DA-CAEA55D547EB}" destId="{56A1295B-52CA-4243-B0D9-8A4CBB0C5F15}" srcOrd="0" destOrd="0" presId="urn:microsoft.com/office/officeart/2011/layout/CircleProcess"/>
    <dgm:cxn modelId="{C1524F28-2984-4E22-90C1-4EDBD365B85E}" type="presParOf" srcId="{C9836A67-3824-4CA1-AC3F-61FC1C0567DB}" destId="{16BCD138-DFD4-469E-8580-43ACED113D5A}" srcOrd="1" destOrd="0" presId="urn:microsoft.com/office/officeart/2011/layout/CircleProcess"/>
    <dgm:cxn modelId="{5570EDB9-1E72-4C59-88D5-59AD064F3D14}" type="presParOf" srcId="{16BCD138-DFD4-469E-8580-43ACED113D5A}" destId="{AF7AACFE-4449-4180-915D-84700B7C2491}" srcOrd="0" destOrd="0" presId="urn:microsoft.com/office/officeart/2011/layout/CircleProcess"/>
    <dgm:cxn modelId="{58A9F5FF-1047-44A9-BB25-3381D7FBA752}" type="presParOf" srcId="{C9836A67-3824-4CA1-AC3F-61FC1C0567DB}" destId="{3C0EF73A-3900-48AF-A355-30EE288E36E3}" srcOrd="2" destOrd="0" presId="urn:microsoft.com/office/officeart/2011/layout/CircleProcess"/>
    <dgm:cxn modelId="{AD668D70-748F-4B0E-A320-B9E3F64050BE}" type="presParOf" srcId="{C9836A67-3824-4CA1-AC3F-61FC1C0567DB}" destId="{BA4B09FD-0AB5-4164-9AAF-DFA20510C243}" srcOrd="3" destOrd="0" presId="urn:microsoft.com/office/officeart/2011/layout/CircleProcess"/>
    <dgm:cxn modelId="{7F6C485D-8F4A-41B3-9C93-D3C5650898E7}" type="presParOf" srcId="{BA4B09FD-0AB5-4164-9AAF-DFA20510C243}" destId="{0F565477-F26B-4058-B327-570AFE1A47BC}" srcOrd="0" destOrd="0" presId="urn:microsoft.com/office/officeart/2011/layout/CircleProcess"/>
    <dgm:cxn modelId="{801E5E25-88B5-4DA0-B216-170A9C31B13D}" type="presParOf" srcId="{C9836A67-3824-4CA1-AC3F-61FC1C0567DB}" destId="{680A9DA4-3EE9-482C-9963-C4AF5EAED235}" srcOrd="4" destOrd="0" presId="urn:microsoft.com/office/officeart/2011/layout/CircleProcess"/>
    <dgm:cxn modelId="{BD8E52A4-D2AE-446C-A1DE-B9C33D15D0BA}" type="presParOf" srcId="{680A9DA4-3EE9-482C-9963-C4AF5EAED235}" destId="{4D3F4D1A-F26D-4828-A518-8743F68D7602}" srcOrd="0" destOrd="0" presId="urn:microsoft.com/office/officeart/2011/layout/CircleProcess"/>
    <dgm:cxn modelId="{60BA0FE6-4074-4B6B-87EE-B2C8D8C75BC9}" type="presParOf" srcId="{C9836A67-3824-4CA1-AC3F-61FC1C0567DB}" destId="{5362226A-0A56-4BE1-8664-F6AE337646E4}" srcOrd="5" destOrd="0" presId="urn:microsoft.com/office/officeart/2011/layout/CircleProcess"/>
    <dgm:cxn modelId="{68A5646A-1C11-4A49-B920-1A12FC008F6B}" type="presParOf" srcId="{C9836A67-3824-4CA1-AC3F-61FC1C0567DB}" destId="{EC9D2E4C-203D-4971-9DA0-B28C027C305C}" srcOrd="6" destOrd="0" presId="urn:microsoft.com/office/officeart/2011/layout/CircleProcess"/>
    <dgm:cxn modelId="{23CF30E1-EDC8-4DAA-9057-03A3278ACE4C}" type="presParOf" srcId="{EC9D2E4C-203D-4971-9DA0-B28C027C305C}" destId="{B7E8545D-3D32-4D3F-B9D1-3942DEAA2F82}" srcOrd="0" destOrd="0" presId="urn:microsoft.com/office/officeart/2011/layout/CircleProcess"/>
    <dgm:cxn modelId="{B6C654C3-C261-4C02-AE81-F129AA9D8EC4}" type="presParOf" srcId="{C9836A67-3824-4CA1-AC3F-61FC1C0567DB}" destId="{1E2B2411-97A1-45DD-BEBB-96A55298EDCA}" srcOrd="7" destOrd="0" presId="urn:microsoft.com/office/officeart/2011/layout/CircleProcess"/>
    <dgm:cxn modelId="{1C4D01EF-E652-4148-824F-10E2F6324432}" type="presParOf" srcId="{1E2B2411-97A1-45DD-BEBB-96A55298EDCA}" destId="{E3E4304E-76F1-4EBC-9BDC-E3554FAF39F3}" srcOrd="0" destOrd="0" presId="urn:microsoft.com/office/officeart/2011/layout/CircleProcess"/>
    <dgm:cxn modelId="{F23BA240-7893-4D08-880D-DA0AB2B5A77A}" type="presParOf" srcId="{C9836A67-3824-4CA1-AC3F-61FC1C0567DB}" destId="{5F510377-98DC-4171-A52F-0AAA9DCC874A}" srcOrd="8" destOrd="0" presId="urn:microsoft.com/office/officeart/2011/layout/CircleProcess"/>
    <dgm:cxn modelId="{8BBA596C-490B-479D-864F-9BC283E2A499}" type="presParOf" srcId="{C9836A67-3824-4CA1-AC3F-61FC1C0567DB}" destId="{95DA80DF-8B17-4A32-A0B6-0F987B3CB05D}" srcOrd="9" destOrd="0" presId="urn:microsoft.com/office/officeart/2011/layout/CircleProcess"/>
    <dgm:cxn modelId="{4980F49D-8BF1-45E5-84ED-C079B55D8329}" type="presParOf" srcId="{95DA80DF-8B17-4A32-A0B6-0F987B3CB05D}" destId="{20B7CA02-BFBF-44CE-A793-D7106060E086}" srcOrd="0" destOrd="0" presId="urn:microsoft.com/office/officeart/2011/layout/CircleProcess"/>
    <dgm:cxn modelId="{61B3D769-A9C8-4AF0-9790-BE8A4C611F60}" type="presParOf" srcId="{C9836A67-3824-4CA1-AC3F-61FC1C0567DB}" destId="{311384DD-1385-4D2E-9122-DA7DA4887C28}" srcOrd="10" destOrd="0" presId="urn:microsoft.com/office/officeart/2011/layout/CircleProcess"/>
    <dgm:cxn modelId="{ED7D839B-1440-4146-9FFA-B69E579C17B1}" type="presParOf" srcId="{311384DD-1385-4D2E-9122-DA7DA4887C28}" destId="{A72A47CE-1CE1-4993-BEE8-1EBD2B6AEAC8}" srcOrd="0" destOrd="0" presId="urn:microsoft.com/office/officeart/2011/layout/CircleProcess"/>
    <dgm:cxn modelId="{A3A3A635-5F75-4BE4-B027-E0F2BBE8DF73}" type="presParOf" srcId="{C9836A67-3824-4CA1-AC3F-61FC1C0567DB}" destId="{88989A5B-CD29-4D6D-BC71-E3E1FF3EA7EF}" srcOrd="11" destOrd="0" presId="urn:microsoft.com/office/officeart/2011/layout/CircleProcess"/>
    <dgm:cxn modelId="{89972E38-48EB-4B4C-9E0E-B4B9861494D9}" type="presParOf" srcId="{C9836A67-3824-4CA1-AC3F-61FC1C0567DB}" destId="{E3B1EBC8-4621-42FC-A27D-FAF39F64CB0D}" srcOrd="12" destOrd="0" presId="urn:microsoft.com/office/officeart/2011/layout/CircleProcess"/>
    <dgm:cxn modelId="{226CEE98-90D7-4FD3-9ABF-CEBEF347E4EF}" type="presParOf" srcId="{E3B1EBC8-4621-42FC-A27D-FAF39F64CB0D}" destId="{61F74F3E-A4B4-43AF-85A5-2906991BF3CC}" srcOrd="0" destOrd="0" presId="urn:microsoft.com/office/officeart/2011/layout/CircleProcess"/>
    <dgm:cxn modelId="{26D30B2B-7719-4B39-8CA1-32519CAF2152}" type="presParOf" srcId="{C9836A67-3824-4CA1-AC3F-61FC1C0567DB}" destId="{5FE0C2D7-563E-464F-928F-4DEF64BC2861}" srcOrd="13" destOrd="0" presId="urn:microsoft.com/office/officeart/2011/layout/CircleProcess"/>
    <dgm:cxn modelId="{CEBDC543-C38B-4A2B-A6DF-09CA04164F55}" type="presParOf" srcId="{5FE0C2D7-563E-464F-928F-4DEF64BC2861}" destId="{B8D306F4-8A25-42D6-A56E-5C564971CA91}" srcOrd="0" destOrd="0" presId="urn:microsoft.com/office/officeart/2011/layout/CircleProcess"/>
    <dgm:cxn modelId="{E54A07E6-19D3-4450-826E-080497820525}" type="presParOf" srcId="{C9836A67-3824-4CA1-AC3F-61FC1C0567DB}" destId="{5A512335-44CB-45D5-9642-34F8A74E60FE}" srcOrd="14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A1295B-52CA-4243-B0D9-8A4CBB0C5F15}">
      <dsp:nvSpPr>
        <dsp:cNvPr id="0" name=""/>
        <dsp:cNvSpPr/>
      </dsp:nvSpPr>
      <dsp:spPr>
        <a:xfrm>
          <a:off x="7274517" y="754291"/>
          <a:ext cx="1658708" cy="1658979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7AACFE-4449-4180-915D-84700B7C2491}">
      <dsp:nvSpPr>
        <dsp:cNvPr id="0" name=""/>
        <dsp:cNvSpPr/>
      </dsp:nvSpPr>
      <dsp:spPr>
        <a:xfrm>
          <a:off x="7329248" y="809600"/>
          <a:ext cx="1548363" cy="154836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/>
            <a:t>Health impact</a:t>
          </a:r>
        </a:p>
      </dsp:txBody>
      <dsp:txXfrm>
        <a:off x="7550821" y="1030836"/>
        <a:ext cx="1106099" cy="1105889"/>
      </dsp:txXfrm>
    </dsp:sp>
    <dsp:sp modelId="{0F565477-F26B-4058-B327-570AFE1A47BC}">
      <dsp:nvSpPr>
        <dsp:cNvPr id="0" name=""/>
        <dsp:cNvSpPr/>
      </dsp:nvSpPr>
      <dsp:spPr>
        <a:xfrm rot="2700000">
          <a:off x="5559408" y="754377"/>
          <a:ext cx="1658516" cy="1658516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3F4D1A-F26D-4828-A518-8743F68D7602}">
      <dsp:nvSpPr>
        <dsp:cNvPr id="0" name=""/>
        <dsp:cNvSpPr/>
      </dsp:nvSpPr>
      <dsp:spPr>
        <a:xfrm>
          <a:off x="5615809" y="809600"/>
          <a:ext cx="1548363" cy="154836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/>
            <a:t>Implementation &amp; practice</a:t>
          </a:r>
        </a:p>
      </dsp:txBody>
      <dsp:txXfrm>
        <a:off x="5836499" y="1030836"/>
        <a:ext cx="1106099" cy="1105889"/>
      </dsp:txXfrm>
    </dsp:sp>
    <dsp:sp modelId="{B7E8545D-3D32-4D3F-B9D1-3942DEAA2F82}">
      <dsp:nvSpPr>
        <dsp:cNvPr id="0" name=""/>
        <dsp:cNvSpPr/>
      </dsp:nvSpPr>
      <dsp:spPr>
        <a:xfrm rot="2700000">
          <a:off x="3845969" y="754377"/>
          <a:ext cx="1658516" cy="1658516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E4304E-76F1-4EBC-9BDC-E3554FAF39F3}">
      <dsp:nvSpPr>
        <dsp:cNvPr id="0" name=""/>
        <dsp:cNvSpPr/>
      </dsp:nvSpPr>
      <dsp:spPr>
        <a:xfrm>
          <a:off x="3901487" y="809600"/>
          <a:ext cx="1548363" cy="154836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/>
            <a:t>Policy</a:t>
          </a:r>
        </a:p>
      </dsp:txBody>
      <dsp:txXfrm>
        <a:off x="4122177" y="1030836"/>
        <a:ext cx="1106099" cy="1105889"/>
      </dsp:txXfrm>
    </dsp:sp>
    <dsp:sp modelId="{20B7CA02-BFBF-44CE-A793-D7106060E086}">
      <dsp:nvSpPr>
        <dsp:cNvPr id="0" name=""/>
        <dsp:cNvSpPr/>
      </dsp:nvSpPr>
      <dsp:spPr>
        <a:xfrm rot="2700000">
          <a:off x="2131647" y="754377"/>
          <a:ext cx="1658516" cy="1658516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2A47CE-1CE1-4993-BEE8-1EBD2B6AEAC8}">
      <dsp:nvSpPr>
        <dsp:cNvPr id="0" name=""/>
        <dsp:cNvSpPr/>
      </dsp:nvSpPr>
      <dsp:spPr>
        <a:xfrm>
          <a:off x="2187165" y="809600"/>
          <a:ext cx="1548363" cy="154836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/>
            <a:t>Evidence</a:t>
          </a:r>
        </a:p>
      </dsp:txBody>
      <dsp:txXfrm>
        <a:off x="2408738" y="1030836"/>
        <a:ext cx="1106099" cy="1105889"/>
      </dsp:txXfrm>
    </dsp:sp>
    <dsp:sp modelId="{61F74F3E-A4B4-43AF-85A5-2906991BF3CC}">
      <dsp:nvSpPr>
        <dsp:cNvPr id="0" name=""/>
        <dsp:cNvSpPr/>
      </dsp:nvSpPr>
      <dsp:spPr>
        <a:xfrm rot="2700000">
          <a:off x="417325" y="754377"/>
          <a:ext cx="1658516" cy="1658516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D306F4-8A25-42D6-A56E-5C564971CA91}">
      <dsp:nvSpPr>
        <dsp:cNvPr id="0" name=""/>
        <dsp:cNvSpPr/>
      </dsp:nvSpPr>
      <dsp:spPr>
        <a:xfrm>
          <a:off x="472843" y="809600"/>
          <a:ext cx="1548363" cy="154836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1200" kern="1200" dirty="0"/>
            <a:t>Science &amp; research</a:t>
          </a:r>
        </a:p>
      </dsp:txBody>
      <dsp:txXfrm>
        <a:off x="694416" y="1030836"/>
        <a:ext cx="1106099" cy="11058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300F57-0EE6-4DF7-A2FD-970B238DDEC1}" type="datetimeFigureOut">
              <a:rPr lang="en-CA" smtClean="0"/>
              <a:t>2024-08-23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4C9A09-0824-42BA-B783-9626E551B1E2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2098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ED969-6D8D-C14A-9433-4041DD51D98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470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6DA455-2BAE-4735-995B-BC8FD19FAF3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9940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6F886-EF28-7E83-C83A-957D1D2AE6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1B7CCF-EED4-F5FC-DD39-FF0135ADA9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FC075-F35D-B931-B849-9BAB8D7CFA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2B3A4-131C-4F80-9EAF-32F17618BA56}" type="datetimeFigureOut">
              <a:rPr lang="en-CA" smtClean="0"/>
              <a:t>2024-08-23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B3342-9586-AA9E-7AC0-128510D3C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4902D-FBAF-82A1-0282-00B4EF44A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B1D9-9994-4EB4-B49D-7576756B94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7327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AB591-B531-0494-908D-BA606331C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BEF20C-635B-549D-407E-9B89266F45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66A383-39CD-EFD6-B037-60F1EDC51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2B3A4-131C-4F80-9EAF-32F17618BA56}" type="datetimeFigureOut">
              <a:rPr lang="en-CA" smtClean="0"/>
              <a:t>2024-08-23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355AB-7D1D-80FD-36D1-BD9B20A81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188757-D870-78CC-BA17-2790E0E63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B1D9-9994-4EB4-B49D-7576756B94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94499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E1BA6D-2871-33B9-9F7C-3AB95F3B236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98CBEA-8FD5-3AA9-D9A5-AA5845B965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A1C2B4-76FD-4D26-14B5-DC15B1273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2B3A4-131C-4F80-9EAF-32F17618BA56}" type="datetimeFigureOut">
              <a:rPr lang="en-CA" smtClean="0"/>
              <a:t>2024-08-23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BBC6BF-349E-49E2-091E-CCA22FB45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1542B-ADD9-CB14-48B5-27CB8B003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B1D9-9994-4EB4-B49D-7576756B94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3051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4B1E2-DAC0-5216-3F6B-19C6111FB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32662-8A0C-1E7E-D4A6-0ED5C90D9B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9CB887-BDAA-1C89-2E8A-DAB46952C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2B3A4-131C-4F80-9EAF-32F17618BA56}" type="datetimeFigureOut">
              <a:rPr lang="en-CA" smtClean="0"/>
              <a:t>2024-08-23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D88A6-7C60-272B-20A3-61B1F96BF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0EEC1-A8F3-726A-D253-BD20A246C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B1D9-9994-4EB4-B49D-7576756B94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77985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1FF26-3779-1909-5F95-A6CFCC185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E2CEEE-8FF7-DED1-C469-08048070F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BAF88A-F62C-95BB-4E10-15AE4C39D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2B3A4-131C-4F80-9EAF-32F17618BA56}" type="datetimeFigureOut">
              <a:rPr lang="en-CA" smtClean="0"/>
              <a:t>2024-08-23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95412-FD66-3734-EBBB-31A8E5202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473522-6027-BCDB-746E-702CD3F7E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B1D9-9994-4EB4-B49D-7576756B94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65067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A852A-AA70-97F0-F482-CE079A2D6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385F0-049E-7AA5-602E-3D9F99AAAC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60A626-AC29-FA3B-E8A9-DF5FEDDAAE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016D4B-86F2-27FB-6EFD-23DAA3A7E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2B3A4-131C-4F80-9EAF-32F17618BA56}" type="datetimeFigureOut">
              <a:rPr lang="en-CA" smtClean="0"/>
              <a:t>2024-08-23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B65CC9-77C5-1B3B-8DB0-AFF5058B8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58BA29-FE2A-346F-BE1C-09060E8F3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B1D9-9994-4EB4-B49D-7576756B94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3258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8D1C2-4076-78E4-7D41-A04F0D429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CF606F-4681-9DDC-355E-5E9BF7BC83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80CB64-0323-EE13-56D2-6C3157A54B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D62F70D-C275-13EE-369E-04797336AF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18C4E5-55DE-4837-E786-92EA6AF596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3240F0-2C86-1D30-7431-9A518FEA1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2B3A4-131C-4F80-9EAF-32F17618BA56}" type="datetimeFigureOut">
              <a:rPr lang="en-CA" smtClean="0"/>
              <a:t>2024-08-23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497A0B-8A92-67C7-2CFD-CCE674360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9387A4-00F5-4131-A282-D6487DAD6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B1D9-9994-4EB4-B49D-7576756B94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8963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427D6-08FC-2A1D-E9BA-1A1C7871B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0149A6-CCA9-52C0-A1D7-4964E307C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2B3A4-131C-4F80-9EAF-32F17618BA56}" type="datetimeFigureOut">
              <a:rPr lang="en-CA" smtClean="0"/>
              <a:t>2024-08-23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DFBF4D-EB22-FF2A-0D5D-B7A9D3C4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D5F5F1-2F16-B7D1-EA70-4AE1F57B8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B1D9-9994-4EB4-B49D-7576756B94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87343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AAC22D-6422-9251-0154-3B21D36D6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2B3A4-131C-4F80-9EAF-32F17618BA56}" type="datetimeFigureOut">
              <a:rPr lang="en-CA" smtClean="0"/>
              <a:t>2024-08-23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B36B9E-300A-71A1-E687-302A9D0197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006ED9-16D1-E910-7564-4520B9E9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B1D9-9994-4EB4-B49D-7576756B94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5039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04F8A-A6C3-B38E-955B-8E56D71EB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B8DD91-2EA5-8A86-E448-EBD4024D02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065DD5-C442-0F76-E58D-628EE231E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F2823E-B8E2-720F-DCDB-E0AD166AC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2B3A4-131C-4F80-9EAF-32F17618BA56}" type="datetimeFigureOut">
              <a:rPr lang="en-CA" smtClean="0"/>
              <a:t>2024-08-23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B6DCD6-3B82-10F9-6293-E9A97953A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DA59CC-C740-D8B7-695C-795686B32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B1D9-9994-4EB4-B49D-7576756B94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30436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31CC6-BD7D-D933-2E19-D36DB017C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2B5DEC-BDD0-9DEA-7C50-38B5837850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E93C59-3331-2702-EFE6-2BB0E7EA0B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EDFE40-9822-F4ED-D02D-C1E6C498E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2B3A4-131C-4F80-9EAF-32F17618BA56}" type="datetimeFigureOut">
              <a:rPr lang="en-CA" smtClean="0"/>
              <a:t>2024-08-23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9BA335-45C6-ACAC-19A3-6CE1DB01B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5AB8D0-562B-557B-09CA-14C03A52C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48B1D9-9994-4EB4-B49D-7576756B94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0160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82D467-A2D4-CD27-E519-B3370FCC1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7FD4A1-D0F2-B5F4-F5F1-FF4BB80BE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8DD36-CC5C-EE58-B5B1-DB5D928738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2B3A4-131C-4F80-9EAF-32F17618BA56}" type="datetimeFigureOut">
              <a:rPr lang="en-CA" smtClean="0"/>
              <a:t>2024-08-23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1F25EB-3B2B-7716-EF79-D76D6EE6AE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33CC90-654E-D120-1353-D761257113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48B1D9-9994-4EB4-B49D-7576756B945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5917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achepi.org/courses/epidemiology-for-health-journalists/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bes.com/sites/madhukarpai/2019/11/30/aids-activism-a-playbook-for-global-health-advocacy/#289c014840a1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unities.springernature.com/users/20892-madhukar-pai" TargetMode="External"/><Relationship Id="rId2" Type="http://schemas.openxmlformats.org/officeDocument/2006/relationships/hyperlink" Target="https://www.forbes.com/sites/madhukarpai/?sh=117f37645af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journals.plos.org/globalpublichealth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6ECB2-BC40-43CC-EA12-507966ADF8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6887" y="1278817"/>
            <a:ext cx="8845826" cy="1733075"/>
          </a:xfrm>
        </p:spPr>
        <p:txBody>
          <a:bodyPr>
            <a:noAutofit/>
          </a:bodyPr>
          <a:lstStyle/>
          <a:p>
            <a:r>
              <a:rPr lang="en-CA" sz="4400" b="1" dirty="0">
                <a:solidFill>
                  <a:srgbClr val="0070C0"/>
                </a:solidFill>
              </a:rPr>
              <a:t>Knowledge Does Not Translate Itself!</a:t>
            </a:r>
            <a:br>
              <a:rPr lang="en-CA" sz="4400" b="1" dirty="0">
                <a:solidFill>
                  <a:srgbClr val="0070C0"/>
                </a:solidFill>
              </a:rPr>
            </a:br>
            <a:br>
              <a:rPr lang="en-CA" sz="4000" dirty="0"/>
            </a:br>
            <a:r>
              <a:rPr lang="en-CA" sz="3200" i="1" dirty="0"/>
              <a:t>how communication, advocacy and diplomacy can help bridge the know-do gap between evidence &amp; impact</a:t>
            </a:r>
            <a:endParaRPr lang="en-CA" sz="4400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D951B7-8B84-BF45-8D9B-F76197B2D3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7800" y="3627783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CA" dirty="0"/>
              <a:t>Professor Madhukar Pai, MD, PhD, FRSC</a:t>
            </a:r>
          </a:p>
          <a:p>
            <a:r>
              <a:rPr lang="en-CA" dirty="0"/>
              <a:t>Inaugural Chair, Department of Global and Public Health</a:t>
            </a:r>
          </a:p>
          <a:p>
            <a:r>
              <a:rPr lang="en-CA" dirty="0"/>
              <a:t>Editor-in-Chief, </a:t>
            </a:r>
            <a:r>
              <a:rPr lang="en-CA" i="1" dirty="0"/>
              <a:t>PLOS Global Public Health</a:t>
            </a:r>
          </a:p>
          <a:p>
            <a:r>
              <a:rPr lang="en-CA" i="1" dirty="0"/>
              <a:t>@paimadhu</a:t>
            </a: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A022786F-C18A-2207-CD38-8EE897285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787" y="5733783"/>
            <a:ext cx="4702425" cy="48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2069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2ED84EB6-C7C6-45C2-BF7C-F79F0ED027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572" y="1448780"/>
            <a:ext cx="4724569" cy="1547296"/>
          </a:xfrm>
          <a:prstGeom prst="rect">
            <a:avLst/>
          </a:prstGeom>
        </p:spPr>
      </p:pic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6821C4DF-DA16-4727-A1F4-C7E326450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572" y="3379251"/>
            <a:ext cx="4732940" cy="840096"/>
          </a:xfrm>
          <a:prstGeom prst="rect">
            <a:avLst/>
          </a:prstGeom>
        </p:spPr>
      </p:pic>
      <p:pic>
        <p:nvPicPr>
          <p:cNvPr id="3" name="Picture 2" descr="A white and black sign&#10;&#10;Description automatically generated with low confidence">
            <a:extLst>
              <a:ext uri="{FF2B5EF4-FFF2-40B4-BE49-F238E27FC236}">
                <a16:creationId xmlns:a16="http://schemas.microsoft.com/office/drawing/2014/main" id="{AF66E152-C0F8-4DBA-A870-5CA2DA4AD5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470" y="4505688"/>
            <a:ext cx="4724569" cy="18898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73C70FE-26E8-42AD-AFA6-144AB2A46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470" y="235786"/>
            <a:ext cx="10515600" cy="967297"/>
          </a:xfrm>
        </p:spPr>
        <p:txBody>
          <a:bodyPr>
            <a:normAutofit fontScale="90000"/>
          </a:bodyPr>
          <a:lstStyle/>
          <a:p>
            <a:pPr algn="ctr"/>
            <a:r>
              <a:rPr lang="en-CA" sz="4000" dirty="0"/>
              <a:t>USA: 1.1+ million Covid deaths</a:t>
            </a:r>
            <a:br>
              <a:rPr lang="en-CA" sz="4000" dirty="0"/>
            </a:br>
            <a:r>
              <a:rPr lang="en-CA" sz="4000" dirty="0"/>
              <a:t>Why? Politics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3B5481-E250-5E52-CEE3-7D9A2B458B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1101" y="1448043"/>
            <a:ext cx="5026398" cy="26752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C7BF6C-CEA7-27C6-CABC-34C8B1E217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0530" y="5143926"/>
            <a:ext cx="4667540" cy="116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022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3AF91D-5A38-8672-79DD-82E79D9D5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930" y="1678705"/>
            <a:ext cx="4821094" cy="4138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1FCC41-870B-0737-525B-56C1EB43B1F5}"/>
              </a:ext>
            </a:extLst>
          </p:cNvPr>
          <p:cNvSpPr txBox="1"/>
          <p:nvPr/>
        </p:nvSpPr>
        <p:spPr>
          <a:xfrm>
            <a:off x="796619" y="6240565"/>
            <a:ext cx="452672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100" dirty="0"/>
              <a:t>https://journals.sagepub.com/doi/10.1177/13691481231178248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9948F7-D9D8-0F8B-7C5F-24721FB55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576" y="1527612"/>
            <a:ext cx="5305025" cy="42105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80E63E-9CA5-5B91-1EB3-DB004388F54A}"/>
              </a:ext>
            </a:extLst>
          </p:cNvPr>
          <p:cNvSpPr txBox="1"/>
          <p:nvPr/>
        </p:nvSpPr>
        <p:spPr>
          <a:xfrm>
            <a:off x="6796110" y="6239807"/>
            <a:ext cx="452672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100" dirty="0"/>
              <a:t>https://onlinelibrary.wiley.com/doi/epdf/10.1111/1758-5899.13203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B6C3C0-CFFF-F30A-6EF6-9A2BDB05D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276" y="304042"/>
            <a:ext cx="10515600" cy="605482"/>
          </a:xfrm>
        </p:spPr>
        <p:txBody>
          <a:bodyPr>
            <a:normAutofit/>
          </a:bodyPr>
          <a:lstStyle/>
          <a:p>
            <a:pPr algn="ctr"/>
            <a:r>
              <a:rPr lang="en-CA" sz="3600" dirty="0"/>
              <a:t>Politics &amp; populism trumped all concerns during Covid</a:t>
            </a:r>
          </a:p>
        </p:txBody>
      </p:sp>
    </p:spTree>
    <p:extLst>
      <p:ext uri="{BB962C8B-B14F-4D97-AF65-F5344CB8AC3E}">
        <p14:creationId xmlns:p14="http://schemas.microsoft.com/office/powerpoint/2010/main" val="3182600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ook on a table&#10;&#10;Description automatically generated">
            <a:extLst>
              <a:ext uri="{FF2B5EF4-FFF2-40B4-BE49-F238E27FC236}">
                <a16:creationId xmlns:a16="http://schemas.microsoft.com/office/drawing/2014/main" id="{C3809FFC-F4CA-6643-4A38-959336464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738" y="2430669"/>
            <a:ext cx="2585002" cy="3446669"/>
          </a:xfrm>
          <a:prstGeom prst="rect">
            <a:avLst/>
          </a:prstGeom>
        </p:spPr>
      </p:pic>
      <p:pic>
        <p:nvPicPr>
          <p:cNvPr id="9" name="Picture 8" descr="A close up of a book&#10;&#10;Description automatically generated">
            <a:extLst>
              <a:ext uri="{FF2B5EF4-FFF2-40B4-BE49-F238E27FC236}">
                <a16:creationId xmlns:a16="http://schemas.microsoft.com/office/drawing/2014/main" id="{B442EFE5-4BF7-95EE-8C86-A0DC67257C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982" y="3846530"/>
            <a:ext cx="5652052" cy="20308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801CE3-76C6-831E-103D-654AD81AECBF}"/>
              </a:ext>
            </a:extLst>
          </p:cNvPr>
          <p:cNvSpPr txBox="1"/>
          <p:nvPr/>
        </p:nvSpPr>
        <p:spPr>
          <a:xfrm>
            <a:off x="5102086" y="1828945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222222"/>
                </a:solidFill>
                <a:effectLst/>
                <a:latin typeface="Harding"/>
              </a:rPr>
              <a:t>“Misinformation makes it sound like it’s random junk that appears out of nowhere on the Internet. It’s not: it’s an organized, well-financed, politically motivated campaign that’s meant to tear down the fabric of science. And we have to frame it as </a:t>
            </a:r>
            <a:r>
              <a:rPr lang="en-CA" i="0" dirty="0">
                <a:solidFill>
                  <a:srgbClr val="222222"/>
                </a:solidFill>
                <a:effectLst/>
                <a:latin typeface="Harding"/>
              </a:rPr>
              <a:t>‘anti-science aggression’”</a:t>
            </a:r>
          </a:p>
          <a:p>
            <a:r>
              <a:rPr lang="en-CA" b="1" dirty="0">
                <a:solidFill>
                  <a:srgbClr val="222222"/>
                </a:solidFill>
                <a:latin typeface="Harding"/>
              </a:rPr>
              <a:t>Peter Hotez</a:t>
            </a:r>
            <a:endParaRPr lang="en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BB193-5401-7FDA-0ACD-23745A3E2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565" y="37175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CA" sz="2800" dirty="0"/>
              <a:t>Why are we dealing with measles and whooping cough in 2024?</a:t>
            </a:r>
          </a:p>
        </p:txBody>
      </p:sp>
    </p:spTree>
    <p:extLst>
      <p:ext uri="{BB962C8B-B14F-4D97-AF65-F5344CB8AC3E}">
        <p14:creationId xmlns:p14="http://schemas.microsoft.com/office/powerpoint/2010/main" val="37914911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E8CD3-220C-24C0-38DE-7D6EA5912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119" y="1278835"/>
            <a:ext cx="10515600" cy="736956"/>
          </a:xfrm>
        </p:spPr>
        <p:txBody>
          <a:bodyPr>
            <a:noAutofit/>
          </a:bodyPr>
          <a:lstStyle/>
          <a:p>
            <a:pPr algn="ctr"/>
            <a:r>
              <a:rPr lang="en-CA" sz="3600" dirty="0"/>
              <a:t>While they cannot solve all problems, comms, advocacy and diplomacy can help bridge some know-do gaps</a:t>
            </a:r>
            <a:br>
              <a:rPr lang="en-CA" sz="3600" dirty="0"/>
            </a:br>
            <a:endParaRPr lang="en-CA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549AB5-1883-893A-1CDF-1078DBCF65EB}"/>
              </a:ext>
            </a:extLst>
          </p:cNvPr>
          <p:cNvSpPr txBox="1"/>
          <p:nvPr/>
        </p:nvSpPr>
        <p:spPr>
          <a:xfrm>
            <a:off x="675935" y="5381255"/>
            <a:ext cx="33206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dirty="0"/>
              <a:t>from science to evidence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571ACE-9FF1-67D8-A9B2-7232435BE8CD}"/>
              </a:ext>
            </a:extLst>
          </p:cNvPr>
          <p:cNvSpPr txBox="1"/>
          <p:nvPr/>
        </p:nvSpPr>
        <p:spPr>
          <a:xfrm>
            <a:off x="8324677" y="5381254"/>
            <a:ext cx="30818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dirty="0"/>
              <a:t>from policy to practice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3B34EC-F26F-38A8-BE17-0623E8579742}"/>
              </a:ext>
            </a:extLst>
          </p:cNvPr>
          <p:cNvSpPr txBox="1"/>
          <p:nvPr/>
        </p:nvSpPr>
        <p:spPr>
          <a:xfrm>
            <a:off x="4500306" y="5381254"/>
            <a:ext cx="33206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dirty="0"/>
              <a:t>from evidence to policy</a:t>
            </a:r>
          </a:p>
        </p:txBody>
      </p:sp>
      <p:pic>
        <p:nvPicPr>
          <p:cNvPr id="9" name="Picture 8" descr="A person jumping over a bridge&#10;&#10;Description automatically generated">
            <a:extLst>
              <a:ext uri="{FF2B5EF4-FFF2-40B4-BE49-F238E27FC236}">
                <a16:creationId xmlns:a16="http://schemas.microsoft.com/office/drawing/2014/main" id="{08FFD50A-894F-8243-CB0F-30410CCBF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19" y="2679838"/>
            <a:ext cx="3162300" cy="2266950"/>
          </a:xfrm>
          <a:prstGeom prst="rect">
            <a:avLst/>
          </a:prstGeom>
        </p:spPr>
      </p:pic>
      <p:pic>
        <p:nvPicPr>
          <p:cNvPr id="10" name="Picture 9" descr="A person jumping over a bridge&#10;&#10;Description automatically generated">
            <a:extLst>
              <a:ext uri="{FF2B5EF4-FFF2-40B4-BE49-F238E27FC236}">
                <a16:creationId xmlns:a16="http://schemas.microsoft.com/office/drawing/2014/main" id="{1CC80E61-2758-C3AF-1252-4A25B56F2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769" y="2679838"/>
            <a:ext cx="3162300" cy="2266950"/>
          </a:xfrm>
          <a:prstGeom prst="rect">
            <a:avLst/>
          </a:prstGeom>
        </p:spPr>
      </p:pic>
      <p:pic>
        <p:nvPicPr>
          <p:cNvPr id="11" name="Picture 10" descr="A person jumping over a bridge&#10;&#10;Description automatically generated">
            <a:extLst>
              <a:ext uri="{FF2B5EF4-FFF2-40B4-BE49-F238E27FC236}">
                <a16:creationId xmlns:a16="http://schemas.microsoft.com/office/drawing/2014/main" id="{6CAFACCA-357F-3433-2F3C-8AF9E691E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399" y="2679838"/>
            <a:ext cx="3162300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22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6" name="Rectangle 1035">
            <a:extLst>
              <a:ext uri="{FF2B5EF4-FFF2-40B4-BE49-F238E27FC236}">
                <a16:creationId xmlns:a16="http://schemas.microsoft.com/office/drawing/2014/main" id="{70155189-D96C-4527-B0EC-654B946BE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F4569C-3DB9-A545-51FD-789B0A17D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57189"/>
            <a:ext cx="9795637" cy="110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/>
              <a:t>Why communication matters</a:t>
            </a:r>
          </a:p>
        </p:txBody>
      </p:sp>
      <p:pic>
        <p:nvPicPr>
          <p:cNvPr id="4" name="Picture 3" descr="A collage of two people with a horse&#10;&#10;Description automatically generated">
            <a:extLst>
              <a:ext uri="{FF2B5EF4-FFF2-40B4-BE49-F238E27FC236}">
                <a16:creationId xmlns:a16="http://schemas.microsoft.com/office/drawing/2014/main" id="{2694FCAF-E8DF-823D-FD87-A9E457F22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99" y="2995882"/>
            <a:ext cx="3797536" cy="3094990"/>
          </a:xfrm>
          <a:prstGeom prst="rect">
            <a:avLst/>
          </a:prstGeom>
        </p:spPr>
      </p:pic>
      <p:pic>
        <p:nvPicPr>
          <p:cNvPr id="5" name="Picture 4" descr="A group of people wearing white protective suits and goggles&#10;&#10;Description automatically generated">
            <a:extLst>
              <a:ext uri="{FF2B5EF4-FFF2-40B4-BE49-F238E27FC236}">
                <a16:creationId xmlns:a16="http://schemas.microsoft.com/office/drawing/2014/main" id="{04F47A59-D741-F3BF-FC19-30871B4AA3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3386" y="3005376"/>
            <a:ext cx="3797536" cy="3076003"/>
          </a:xfrm>
          <a:prstGeom prst="rect">
            <a:avLst/>
          </a:prstGeom>
        </p:spPr>
      </p:pic>
      <p:pic>
        <p:nvPicPr>
          <p:cNvPr id="3" name="Picture 2" descr="A screenshot of a website&#10;&#10;Description automatically generated">
            <a:extLst>
              <a:ext uri="{FF2B5EF4-FFF2-40B4-BE49-F238E27FC236}">
                <a16:creationId xmlns:a16="http://schemas.microsoft.com/office/drawing/2014/main" id="{0AAF85A9-B743-D434-1EFF-EF21E6C5A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2673" y="3261709"/>
            <a:ext cx="3797536" cy="256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54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CA4A9A-81BE-44C1-B3BD-FE0DBFE24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7A4A2D-CEF3-4186-AA68-3959EDF0F73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4" name="Picture 3" descr="A close up of a card&#10;&#10;Description automatically generated">
            <a:extLst>
              <a:ext uri="{FF2B5EF4-FFF2-40B4-BE49-F238E27FC236}">
                <a16:creationId xmlns:a16="http://schemas.microsoft.com/office/drawing/2014/main" id="{BDEE892A-0D08-4521-8275-A3EFDFA86E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0330" y="1981800"/>
            <a:ext cx="6911340" cy="4501551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40370A69-A64E-4493-B09D-FFDB928C54EF}"/>
              </a:ext>
            </a:extLst>
          </p:cNvPr>
          <p:cNvSpPr txBox="1">
            <a:spLocks noChangeArrowheads="1"/>
          </p:cNvSpPr>
          <p:nvPr/>
        </p:nvSpPr>
        <p:spPr>
          <a:xfrm>
            <a:off x="1742660" y="188499"/>
            <a:ext cx="8342243" cy="101123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3200" kern="0" dirty="0">
                <a:solidFill>
                  <a:schemeClr val="tx1"/>
                </a:solidFill>
              </a:rPr>
              <a:t>During Covid, people were trusting </a:t>
            </a:r>
            <a:r>
              <a:rPr lang="en-US" altLang="en-US" sz="3200" kern="0" dirty="0" err="1">
                <a:solidFill>
                  <a:schemeClr val="tx1"/>
                </a:solidFill>
              </a:rPr>
              <a:t>Whatsapp</a:t>
            </a:r>
            <a:r>
              <a:rPr lang="en-US" altLang="en-US" sz="3200" kern="0" dirty="0">
                <a:solidFill>
                  <a:schemeClr val="tx1"/>
                </a:solidFill>
              </a:rPr>
              <a:t> more than WHO!</a:t>
            </a:r>
            <a:endParaRPr lang="en-US" altLang="en-US" sz="3600" kern="0" dirty="0">
              <a:solidFill>
                <a:schemeClr val="tx1"/>
              </a:solidFill>
            </a:endParaRPr>
          </a:p>
        </p:txBody>
      </p:sp>
      <p:pic>
        <p:nvPicPr>
          <p:cNvPr id="1026" name="Picture 2" descr="WhatsApp to start charging some users | TechRadar">
            <a:extLst>
              <a:ext uri="{FF2B5EF4-FFF2-40B4-BE49-F238E27FC236}">
                <a16:creationId xmlns:a16="http://schemas.microsoft.com/office/drawing/2014/main" id="{4C5AD302-8535-41FB-9781-D24A8FE2C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1524000"/>
            <a:ext cx="838200" cy="47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20367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EC9FB16B-71E2-4B8E-8870-96566B680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007" y="1152939"/>
            <a:ext cx="3886200" cy="4391186"/>
          </a:xfrm>
          <a:prstGeom prst="rect">
            <a:avLst/>
          </a:prstGeom>
        </p:spPr>
      </p:pic>
      <p:pic>
        <p:nvPicPr>
          <p:cNvPr id="3" name="Picture 2" descr="A picture containing man&#10;&#10;Description automatically generated">
            <a:extLst>
              <a:ext uri="{FF2B5EF4-FFF2-40B4-BE49-F238E27FC236}">
                <a16:creationId xmlns:a16="http://schemas.microsoft.com/office/drawing/2014/main" id="{138248BD-89E7-4505-AE10-08893E993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7428" y="1152939"/>
            <a:ext cx="4171625" cy="43911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1BB95B5-0861-05EE-3A64-FCD85FEBCC68}"/>
              </a:ext>
            </a:extLst>
          </p:cNvPr>
          <p:cNvSpPr txBox="1"/>
          <p:nvPr/>
        </p:nvSpPr>
        <p:spPr>
          <a:xfrm>
            <a:off x="1841846" y="5929196"/>
            <a:ext cx="318052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900" dirty="0"/>
              <a:t>https://www.forbes.com/sites/madhukarpai/2020/04/12/bcg-against-coronavirus-less-hype-and-more-evidence-please/?sh=1ee9eeed6b4f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FEFB6B-3BD3-99E4-854D-1F57F138727B}"/>
              </a:ext>
            </a:extLst>
          </p:cNvPr>
          <p:cNvSpPr txBox="1"/>
          <p:nvPr/>
        </p:nvSpPr>
        <p:spPr>
          <a:xfrm>
            <a:off x="6608843" y="5883029"/>
            <a:ext cx="37687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00" dirty="0"/>
              <a:t>https://www.forbes.com/sites/madhukarpai/2020/04/22/a-skeptics-guide-to-ecologic-studies-during-a-pandemic/?sh=25aa8a868941</a:t>
            </a:r>
          </a:p>
        </p:txBody>
      </p:sp>
    </p:spTree>
    <p:extLst>
      <p:ext uri="{BB962C8B-B14F-4D97-AF65-F5344CB8AC3E}">
        <p14:creationId xmlns:p14="http://schemas.microsoft.com/office/powerpoint/2010/main" val="35930275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C1F577B0-EB4F-4201-8C50-1004AA6E5A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05" y="873692"/>
            <a:ext cx="5113486" cy="377119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981950" y="6356351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147A4A2D-CEF3-4186-AA68-3959EDF0F733}" type="slidenum">
              <a:rPr lang="en-US" smtClean="0"/>
              <a:pPr>
                <a:spcAft>
                  <a:spcPts val="600"/>
                </a:spcAft>
                <a:defRPr/>
              </a:pPr>
              <a:t>17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76CE25-EFA2-4EF2-B5F8-168895D3CF24}"/>
              </a:ext>
            </a:extLst>
          </p:cNvPr>
          <p:cNvSpPr/>
          <p:nvPr/>
        </p:nvSpPr>
        <p:spPr>
          <a:xfrm>
            <a:off x="1029529" y="6229393"/>
            <a:ext cx="435543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50" dirty="0">
                <a:hlinkClick r:id="rId3"/>
              </a:rPr>
              <a:t>https://www.teachepi.org/courses/epidemiology-for-health-journalists/</a:t>
            </a:r>
            <a:endParaRPr lang="en-CA" sz="10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4956B0-BA44-AA98-25DF-788940254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3549" y="784239"/>
            <a:ext cx="4029737" cy="51106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F33B30-5F31-D69F-A67A-5452AF28DE12}"/>
              </a:ext>
            </a:extLst>
          </p:cNvPr>
          <p:cNvSpPr txBox="1"/>
          <p:nvPr/>
        </p:nvSpPr>
        <p:spPr>
          <a:xfrm>
            <a:off x="6096000" y="6229393"/>
            <a:ext cx="57099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000" dirty="0"/>
              <a:t>https://www.forbes.com/sites/madhukarpai/2020/08/09/journalists-need-to-get-it-right-epidemiology-training-can-help/?sh=5a33dc8466a2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r. King dreamed of a world without police brutality | The Sacramento Bee">
            <a:extLst>
              <a:ext uri="{FF2B5EF4-FFF2-40B4-BE49-F238E27FC236}">
                <a16:creationId xmlns:a16="http://schemas.microsoft.com/office/drawing/2014/main" id="{B1059B97-026D-4D43-B21C-2445257282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7" r="-2" b="-2"/>
          <a:stretch/>
        </p:blipFill>
        <p:spPr bwMode="auto"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erson sitting on a bench posing for the camera&#10;&#10;Description automatically generated">
            <a:extLst>
              <a:ext uri="{FF2B5EF4-FFF2-40B4-BE49-F238E27FC236}">
                <a16:creationId xmlns:a16="http://schemas.microsoft.com/office/drawing/2014/main" id="{1864B00F-CC8B-4C8E-AEA4-14E7941B45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1" r="17240" b="-2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1028" name="Picture 4" descr="How Stacey Abrams' efforts may have won Biden Georgia">
            <a:extLst>
              <a:ext uri="{FF2B5EF4-FFF2-40B4-BE49-F238E27FC236}">
                <a16:creationId xmlns:a16="http://schemas.microsoft.com/office/drawing/2014/main" id="{A668854F-0FD7-4DC3-9506-FFA3D4162F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21" b="-2"/>
          <a:stretch/>
        </p:blipFill>
        <p:spPr bwMode="auto">
          <a:xfrm>
            <a:off x="3696199" y="3257176"/>
            <a:ext cx="4789093" cy="3600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climate march">
            <a:extLst>
              <a:ext uri="{FF2B5EF4-FFF2-40B4-BE49-F238E27FC236}">
                <a16:creationId xmlns:a16="http://schemas.microsoft.com/office/drawing/2014/main" id="{0716B20F-3F54-4FDE-BE24-23AE74CE57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3" b="-3"/>
          <a:stretch/>
        </p:blipFill>
        <p:spPr bwMode="auto"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students for gun control">
            <a:extLst>
              <a:ext uri="{FF2B5EF4-FFF2-40B4-BE49-F238E27FC236}">
                <a16:creationId xmlns:a16="http://schemas.microsoft.com/office/drawing/2014/main" id="{D218B2D3-A65A-4C38-B896-1893C75B95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" r="12259"/>
          <a:stretch/>
        </p:blipFill>
        <p:spPr bwMode="auto">
          <a:xfrm>
            <a:off x="8646161" y="4069976"/>
            <a:ext cx="3545840" cy="2788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776A15E1-693C-4307-1108-A0437A76CE8A}"/>
              </a:ext>
            </a:extLst>
          </p:cNvPr>
          <p:cNvSpPr txBox="1">
            <a:spLocks/>
          </p:cNvSpPr>
          <p:nvPr/>
        </p:nvSpPr>
        <p:spPr>
          <a:xfrm>
            <a:off x="2498035" y="2478157"/>
            <a:ext cx="7360024" cy="5856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3600" b="1">
                <a:latin typeface="Calibri-Bold"/>
              </a:rPr>
              <a:t>Why Advocacy Matters</a:t>
            </a:r>
            <a:endParaRPr lang="en-CA" sz="19900" dirty="0"/>
          </a:p>
        </p:txBody>
      </p:sp>
    </p:spTree>
    <p:extLst>
      <p:ext uri="{BB962C8B-B14F-4D97-AF65-F5344CB8AC3E}">
        <p14:creationId xmlns:p14="http://schemas.microsoft.com/office/powerpoint/2010/main" val="10656607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E73BBE33-B533-4661-8A6A-6BD8D05EB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0354" y="1843289"/>
            <a:ext cx="3357159" cy="27859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Advocacy is necessary, because things rarely happen on their own</a:t>
            </a:r>
          </a:p>
        </p:txBody>
      </p:sp>
      <p:pic>
        <p:nvPicPr>
          <p:cNvPr id="12" name="Picture 11" descr="A person holding a football ball&#10;&#10;Description automatically generated"/>
          <p:cNvPicPr>
            <a:picLocks noChangeAspect="1"/>
          </p:cNvPicPr>
          <p:nvPr/>
        </p:nvPicPr>
        <p:blipFill rotWithShape="1">
          <a:blip r:embed="rId3"/>
          <a:srcRect r="10375" b="1"/>
          <a:stretch/>
        </p:blipFill>
        <p:spPr>
          <a:xfrm flipH="1">
            <a:off x="4657343" y="-2"/>
            <a:ext cx="2745766" cy="2228757"/>
          </a:xfrm>
          <a:prstGeom prst="rect">
            <a:avLst/>
          </a:prstGeom>
        </p:spPr>
      </p:pic>
      <p:pic>
        <p:nvPicPr>
          <p:cNvPr id="9" name="Picture 8" descr="A group of people walking down the street&#10;&#10;Description automatically generated">
            <a:extLst>
              <a:ext uri="{FF2B5EF4-FFF2-40B4-BE49-F238E27FC236}">
                <a16:creationId xmlns:a16="http://schemas.microsoft.com/office/drawing/2014/main" id="{928449C8-49C7-C8FE-35E0-9A7635E93D8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8" r="1934" b="-4"/>
          <a:stretch/>
        </p:blipFill>
        <p:spPr>
          <a:xfrm>
            <a:off x="4657343" y="2400474"/>
            <a:ext cx="2742158" cy="2057043"/>
          </a:xfrm>
          <a:prstGeom prst="rect">
            <a:avLst/>
          </a:prstGeom>
        </p:spPr>
      </p:pic>
      <p:pic>
        <p:nvPicPr>
          <p:cNvPr id="3" name="Picture 2" descr="A group of people holding signs&#10;&#10;Description automatically generated"/>
          <p:cNvPicPr>
            <a:picLocks noChangeAspect="1"/>
          </p:cNvPicPr>
          <p:nvPr/>
        </p:nvPicPr>
        <p:blipFill rotWithShape="1">
          <a:blip r:embed="rId5"/>
          <a:srcRect r="6682" b="-2"/>
          <a:stretch/>
        </p:blipFill>
        <p:spPr>
          <a:xfrm>
            <a:off x="7570565" y="10"/>
            <a:ext cx="4614002" cy="3337539"/>
          </a:xfrm>
          <a:prstGeom prst="rect">
            <a:avLst/>
          </a:prstGeom>
        </p:spPr>
      </p:pic>
      <p:pic>
        <p:nvPicPr>
          <p:cNvPr id="4" name="Picture 3" descr="A person in a suit and tie talking to a puppet&#10;&#10;Description automatically generated"/>
          <p:cNvPicPr>
            <a:picLocks noChangeAspect="1"/>
          </p:cNvPicPr>
          <p:nvPr/>
        </p:nvPicPr>
        <p:blipFill rotWithShape="1">
          <a:blip r:embed="rId6"/>
          <a:srcRect l="14737"/>
          <a:stretch/>
        </p:blipFill>
        <p:spPr>
          <a:xfrm>
            <a:off x="4653627" y="4629236"/>
            <a:ext cx="2745764" cy="2228764"/>
          </a:xfrm>
          <a:prstGeom prst="rect">
            <a:avLst/>
          </a:prstGeom>
        </p:spPr>
      </p:pic>
      <p:pic>
        <p:nvPicPr>
          <p:cNvPr id="1026" name="Picture 2" descr="Image result for climate march">
            <a:extLst>
              <a:ext uri="{FF2B5EF4-FFF2-40B4-BE49-F238E27FC236}">
                <a16:creationId xmlns:a16="http://schemas.microsoft.com/office/drawing/2014/main" id="{A99FEC7E-24C2-40FE-A951-D4806CBAF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0" r="-1" b="-1"/>
          <a:stretch/>
        </p:blipFill>
        <p:spPr bwMode="auto">
          <a:xfrm>
            <a:off x="7570565" y="3509264"/>
            <a:ext cx="4614002" cy="3348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65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365140"/>
            <a:ext cx="9144000" cy="80875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dirty="0"/>
              <a:t>Know-do gap: the sad story of global health</a:t>
            </a:r>
          </a:p>
        </p:txBody>
      </p:sp>
      <p:pic>
        <p:nvPicPr>
          <p:cNvPr id="1026" name="Picture 2" descr="2010.54.13875 | OMCA COLLECTIONS">
            <a:extLst>
              <a:ext uri="{FF2B5EF4-FFF2-40B4-BE49-F238E27FC236}">
                <a16:creationId xmlns:a16="http://schemas.microsoft.com/office/drawing/2014/main" id="{96256150-6B94-409D-9222-AE3C508FE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05035" y="2941354"/>
            <a:ext cx="2196929" cy="3291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What have the UN Millennium Development Goals achieved &amp;amp; what&amp;#39;s next post  2015? | Sumitomo Chemical (UK) plc">
            <a:extLst>
              <a:ext uri="{FF2B5EF4-FFF2-40B4-BE49-F238E27FC236}">
                <a16:creationId xmlns:a16="http://schemas.microsoft.com/office/drawing/2014/main" id="{45D6B374-8227-4A9D-A772-5AD49AA49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05345" y="1816776"/>
            <a:ext cx="3619654" cy="1665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diagram of a pie chart">
            <a:extLst>
              <a:ext uri="{FF2B5EF4-FFF2-40B4-BE49-F238E27FC236}">
                <a16:creationId xmlns:a16="http://schemas.microsoft.com/office/drawing/2014/main" id="{F70F5B70-E5E0-8EB9-22A0-481441828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4471" y="3748341"/>
            <a:ext cx="4175627" cy="233835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2315451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923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ell phone screen with text&#10;&#10;Description automatically generated">
            <a:extLst>
              <a:ext uri="{FF2B5EF4-FFF2-40B4-BE49-F238E27FC236}">
                <a16:creationId xmlns:a16="http://schemas.microsoft.com/office/drawing/2014/main" id="{A5993403-241E-435B-807F-F6CF21673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979" y="428503"/>
            <a:ext cx="5202179" cy="500709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031B430-728A-4708-85F2-3521216B2889}"/>
              </a:ext>
            </a:extLst>
          </p:cNvPr>
          <p:cNvSpPr/>
          <p:nvPr/>
        </p:nvSpPr>
        <p:spPr>
          <a:xfrm>
            <a:off x="1600200" y="6210268"/>
            <a:ext cx="9067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1600" dirty="0">
                <a:hlinkClick r:id="rId3"/>
              </a:rPr>
              <a:t>https://www.forbes.com/sites/madhukarpai/2019/11/30/aids-activism-a-playbook-for-global-health-advocacy/#289c014840a1</a:t>
            </a:r>
            <a:endParaRPr lang="en-CA" sz="1600" dirty="0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A1A3FE1-BAB7-4BFB-BA84-AD117A4082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662" y="1514001"/>
            <a:ext cx="6181205" cy="2673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9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F5932-19F8-4BE4-AACB-349C73230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200" b="1" dirty="0"/>
              <a:t>AIDS activists built on other movements</a:t>
            </a:r>
            <a:endParaRPr lang="en-CA" sz="4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08E96A-70B6-4108-8767-6F3CE78F32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CA" sz="2200" dirty="0"/>
              <a:t>Gay rights</a:t>
            </a:r>
          </a:p>
          <a:p>
            <a:r>
              <a:rPr lang="en-CA" sz="2200" dirty="0"/>
              <a:t>Civil rights</a:t>
            </a:r>
          </a:p>
          <a:p>
            <a:r>
              <a:rPr lang="en-CA" sz="2200" dirty="0"/>
              <a:t>Anti-apartheid…</a:t>
            </a:r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50AA7937-7245-4F77-BC42-35E6B10A5F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11" r="20468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1353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F5932-19F8-4BE4-AACB-349C73230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5400" b="1" dirty="0"/>
              <a:t>They channeled the fear and outrage</a:t>
            </a:r>
            <a:endParaRPr lang="en-US" sz="5400" dirty="0"/>
          </a:p>
        </p:txBody>
      </p:sp>
      <p:pic>
        <p:nvPicPr>
          <p:cNvPr id="2050" name="Picture 2" descr="Image result for larry kramer">
            <a:extLst>
              <a:ext uri="{FF2B5EF4-FFF2-40B4-BE49-F238E27FC236}">
                <a16:creationId xmlns:a16="http://schemas.microsoft.com/office/drawing/2014/main" id="{436829FB-901F-4C8B-AF24-4B011CA586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1" r="34208" b="-1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AB456C0-589E-400D-B222-2F906FE1D333}"/>
              </a:ext>
            </a:extLst>
          </p:cNvPr>
          <p:cNvSpPr/>
          <p:nvPr/>
        </p:nvSpPr>
        <p:spPr>
          <a:xfrm>
            <a:off x="5297762" y="2706624"/>
            <a:ext cx="6251110" cy="3483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“What makes activism work is [patients’] anger and fear…somehow you have to be able to capture that, put it in a bottle and bottle it and use it.” 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20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/>
              <a:t>Larry Kramer</a:t>
            </a:r>
          </a:p>
        </p:txBody>
      </p:sp>
    </p:spTree>
    <p:extLst>
      <p:ext uri="{BB962C8B-B14F-4D97-AF65-F5344CB8AC3E}">
        <p14:creationId xmlns:p14="http://schemas.microsoft.com/office/powerpoint/2010/main" val="9028029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F5932-19F8-4BE4-AACB-349C73230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800" b="1" dirty="0"/>
              <a:t>They mobilized and organized</a:t>
            </a:r>
            <a:endParaRPr lang="en-US" sz="4800" dirty="0"/>
          </a:p>
        </p:txBody>
      </p:sp>
      <p:pic>
        <p:nvPicPr>
          <p:cNvPr id="5" name="Picture 4" descr="A person standing in front of a crowd&#10;&#10;Description automatically generated">
            <a:extLst>
              <a:ext uri="{FF2B5EF4-FFF2-40B4-BE49-F238E27FC236}">
                <a16:creationId xmlns:a16="http://schemas.microsoft.com/office/drawing/2014/main" id="{9353B6BE-666D-408D-9D7F-BE2CC62EAB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32" r="856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772974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itting on a bed&#10;&#10;Description automatically generated">
            <a:extLst>
              <a:ext uri="{FF2B5EF4-FFF2-40B4-BE49-F238E27FC236}">
                <a16:creationId xmlns:a16="http://schemas.microsoft.com/office/drawing/2014/main" id="{A2F246F1-2B58-4D06-8B8A-6C991AB44D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14"/>
          <a:stretch/>
        </p:blipFill>
        <p:spPr>
          <a:xfrm>
            <a:off x="7816130" y="-2"/>
            <a:ext cx="4375870" cy="6858000"/>
          </a:xfrm>
          <a:custGeom>
            <a:avLst/>
            <a:gdLst/>
            <a:ahLst/>
            <a:cxnLst/>
            <a:rect l="l" t="t" r="r" b="b"/>
            <a:pathLst>
              <a:path w="4375870" h="6858000">
                <a:moveTo>
                  <a:pt x="4441" y="0"/>
                </a:moveTo>
                <a:lnTo>
                  <a:pt x="4375870" y="0"/>
                </a:lnTo>
                <a:lnTo>
                  <a:pt x="4375870" y="23"/>
                </a:lnTo>
                <a:lnTo>
                  <a:pt x="4375870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5" name="Picture 4" descr="A crowd of people&#10;&#10;Description automatically generated">
            <a:extLst>
              <a:ext uri="{FF2B5EF4-FFF2-40B4-BE49-F238E27FC236}">
                <a16:creationId xmlns:a16="http://schemas.microsoft.com/office/drawing/2014/main" id="{D4DA846C-49E6-4E4F-9F9D-787A71A1B8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370" r="27580"/>
          <a:stretch/>
        </p:blipFill>
        <p:spPr>
          <a:xfrm>
            <a:off x="3595404" y="33"/>
            <a:ext cx="4942298" cy="6857999"/>
          </a:xfrm>
          <a:custGeom>
            <a:avLst/>
            <a:gdLst/>
            <a:ahLst/>
            <a:cxnLst/>
            <a:rect l="l" t="t" r="r" b="b"/>
            <a:pathLst>
              <a:path w="4942298" h="6857999">
                <a:moveTo>
                  <a:pt x="0" y="0"/>
                </a:moveTo>
                <a:lnTo>
                  <a:pt x="4164238" y="0"/>
                </a:lnTo>
                <a:lnTo>
                  <a:pt x="4271743" y="210478"/>
                </a:lnTo>
                <a:cubicBezTo>
                  <a:pt x="4695097" y="1127919"/>
                  <a:pt x="4942298" y="2233909"/>
                  <a:pt x="4942298" y="3424428"/>
                </a:cubicBezTo>
                <a:cubicBezTo>
                  <a:pt x="4942298" y="4614948"/>
                  <a:pt x="4695097" y="5720938"/>
                  <a:pt x="4271743" y="6638378"/>
                </a:cubicBezTo>
                <a:lnTo>
                  <a:pt x="4159568" y="6857999"/>
                </a:lnTo>
                <a:lnTo>
                  <a:pt x="49488" y="6857999"/>
                </a:lnTo>
                <a:lnTo>
                  <a:pt x="119616" y="6721637"/>
                </a:lnTo>
                <a:cubicBezTo>
                  <a:pt x="540124" y="5863919"/>
                  <a:pt x="796416" y="4724528"/>
                  <a:pt x="796416" y="3474162"/>
                </a:cubicBezTo>
                <a:cubicBezTo>
                  <a:pt x="796416" y="2140439"/>
                  <a:pt x="504812" y="932979"/>
                  <a:pt x="33352" y="58950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9A0023-814E-442F-AA26-4BFAD1AE7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13" y="1511589"/>
            <a:ext cx="3430958" cy="28964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>
              <a:lnSpc>
                <a:spcPct val="90000"/>
              </a:lnSpc>
            </a:pPr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They played good cop/bad cop</a:t>
            </a:r>
            <a:endParaRPr lang="en-US" sz="4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684758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59135-DFBE-48E4-9059-967D9F832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5015947"/>
            <a:ext cx="10909640" cy="551341"/>
          </a:xfrm>
        </p:spPr>
        <p:txBody>
          <a:bodyPr vert="horz" lIns="91440" tIns="45720" rIns="91440" bIns="45720" rtlCol="0" anchor="ctr">
            <a:noAutofit/>
          </a:bodyPr>
          <a:lstStyle/>
          <a:p>
            <a:pPr defTabSz="914400">
              <a:lnSpc>
                <a:spcPct val="90000"/>
              </a:lnSpc>
            </a:pPr>
            <a:r>
              <a:rPr lang="en-US" b="1" dirty="0"/>
              <a:t>They knew their stuff &amp; got involved with R&amp;D, funding, trials, regulation, and pricing/access </a:t>
            </a:r>
            <a:endParaRPr lang="en-US" dirty="0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46B543C4-8A2E-4754-8370-DD76784E96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34" r="-1" b="19121"/>
          <a:stretch/>
        </p:blipFill>
        <p:spPr>
          <a:xfrm>
            <a:off x="1070421" y="320040"/>
            <a:ext cx="4113653" cy="3895344"/>
          </a:xfrm>
          <a:prstGeom prst="rect">
            <a:avLst/>
          </a:prstGeom>
        </p:spPr>
      </p:pic>
      <p:pic>
        <p:nvPicPr>
          <p:cNvPr id="7170" name="Picture 2" descr="Image result for peter staley at conference">
            <a:extLst>
              <a:ext uri="{FF2B5EF4-FFF2-40B4-BE49-F238E27FC236}">
                <a16:creationId xmlns:a16="http://schemas.microsoft.com/office/drawing/2014/main" id="{1015862F-F9FE-47D5-880C-AF294227BB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8" r="19298" b="-2"/>
          <a:stretch/>
        </p:blipFill>
        <p:spPr bwMode="auto">
          <a:xfrm>
            <a:off x="6772952" y="549965"/>
            <a:ext cx="3807887" cy="360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8846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B04879-49ED-46EC-BC7A-FA33CE6036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0713" y="1820175"/>
            <a:ext cx="7908235" cy="26880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5ACFB5-44C7-A106-70D9-9D29DA4A9179}"/>
              </a:ext>
            </a:extLst>
          </p:cNvPr>
          <p:cNvSpPr txBox="1"/>
          <p:nvPr/>
        </p:nvSpPr>
        <p:spPr>
          <a:xfrm>
            <a:off x="2060713" y="6405626"/>
            <a:ext cx="8686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400" dirty="0"/>
              <a:t>https://journals.plos.org/globalpublichealth/article?id=10.1371/journal.pgph.0002368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8560BE-30D1-B630-055A-243953D0DD1B}"/>
              </a:ext>
            </a:extLst>
          </p:cNvPr>
          <p:cNvSpPr txBox="1"/>
          <p:nvPr/>
        </p:nvSpPr>
        <p:spPr>
          <a:xfrm>
            <a:off x="2580859" y="4949182"/>
            <a:ext cx="734501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we must advocate for UHC, stronger health systems, and greater investments in issues that affect health outcomes overall, in addition to advocating for whatever we are most passionate about</a:t>
            </a:r>
            <a:endParaRPr lang="en-C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18EBDD-C382-FB67-43D3-C159E00F1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826" y="228055"/>
            <a:ext cx="10889974" cy="1494728"/>
          </a:xfrm>
        </p:spPr>
        <p:txBody>
          <a:bodyPr>
            <a:normAutofit/>
          </a:bodyPr>
          <a:lstStyle/>
          <a:p>
            <a:pPr algn="ctr"/>
            <a:r>
              <a:rPr lang="en-CA" sz="3200" b="1" dirty="0"/>
              <a:t>While AIDS offers a good playbook, single-issue advocacy has its perils</a:t>
            </a:r>
          </a:p>
        </p:txBody>
      </p:sp>
    </p:spTree>
    <p:extLst>
      <p:ext uri="{BB962C8B-B14F-4D97-AF65-F5344CB8AC3E}">
        <p14:creationId xmlns:p14="http://schemas.microsoft.com/office/powerpoint/2010/main" val="2225320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47859F5A-7ACE-5501-FD2B-A3DE7E9634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2442858"/>
            <a:ext cx="5294716" cy="1972282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close-up of a text&#10;&#10;Description automatically generated">
            <a:extLst>
              <a:ext uri="{FF2B5EF4-FFF2-40B4-BE49-F238E27FC236}">
                <a16:creationId xmlns:a16="http://schemas.microsoft.com/office/drawing/2014/main" id="{0FA3D6A5-43DE-A648-3F0F-CBCEEFDB0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142" y="643467"/>
            <a:ext cx="2298064" cy="55710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9A278D-516A-2026-AA71-65EA97A3817D}"/>
              </a:ext>
            </a:extLst>
          </p:cNvPr>
          <p:cNvSpPr txBox="1"/>
          <p:nvPr/>
        </p:nvSpPr>
        <p:spPr>
          <a:xfrm>
            <a:off x="643467" y="5915665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50" dirty="0"/>
              <a:t>https://www.thelancet.com/journals/lancet/article/PIIS0140-6736(22)00583-9/fulltext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A659100E-11E1-F320-BC69-68735B071EE7}"/>
              </a:ext>
            </a:extLst>
          </p:cNvPr>
          <p:cNvSpPr txBox="1">
            <a:spLocks/>
          </p:cNvSpPr>
          <p:nvPr/>
        </p:nvSpPr>
        <p:spPr>
          <a:xfrm>
            <a:off x="631128" y="1046922"/>
            <a:ext cx="5294715" cy="5856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3600" b="1" dirty="0">
                <a:latin typeface="Calibri-Bold"/>
              </a:rPr>
              <a:t>Why Diplomacy Matters</a:t>
            </a:r>
            <a:endParaRPr lang="en-CA" sz="19900" dirty="0"/>
          </a:p>
        </p:txBody>
      </p:sp>
    </p:spTree>
    <p:extLst>
      <p:ext uri="{BB962C8B-B14F-4D97-AF65-F5344CB8AC3E}">
        <p14:creationId xmlns:p14="http://schemas.microsoft.com/office/powerpoint/2010/main" val="7798576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471053-01BC-C202-8E89-79178A910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0764" y="975551"/>
            <a:ext cx="5470065" cy="52949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4C89A2-31CD-4F1D-CCA9-525E39C1A054}"/>
              </a:ext>
            </a:extLst>
          </p:cNvPr>
          <p:cNvSpPr txBox="1"/>
          <p:nvPr/>
        </p:nvSpPr>
        <p:spPr>
          <a:xfrm>
            <a:off x="1329531" y="6506762"/>
            <a:ext cx="93246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200" dirty="0"/>
              <a:t>https://www.politico.eu/article/pandemic-treaty-negotiations-countries-risking-failure-covid-who-sharing-mechanism/</a:t>
            </a:r>
          </a:p>
        </p:txBody>
      </p:sp>
    </p:spTree>
    <p:extLst>
      <p:ext uri="{BB962C8B-B14F-4D97-AF65-F5344CB8AC3E}">
        <p14:creationId xmlns:p14="http://schemas.microsoft.com/office/powerpoint/2010/main" val="4248855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0377C30-2BB9-4F2C-8329-3FBFC00BC3D7}"/>
              </a:ext>
            </a:extLst>
          </p:cNvPr>
          <p:cNvSpPr txBox="1"/>
          <p:nvPr/>
        </p:nvSpPr>
        <p:spPr>
          <a:xfrm>
            <a:off x="638881" y="457200"/>
            <a:ext cx="10909640" cy="1368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</a:pPr>
            <a:r>
              <a:rPr lang="en-US" sz="4600" b="1" dirty="0">
                <a:latin typeface="+mj-lt"/>
                <a:ea typeface="+mj-ea"/>
                <a:cs typeface="+mj-cs"/>
              </a:rPr>
              <a:t>Covid-19: failure to deliver on vaccine equity</a:t>
            </a:r>
          </a:p>
        </p:txBody>
      </p:sp>
      <p:pic>
        <p:nvPicPr>
          <p:cNvPr id="4" name="Picture 3" descr="A newspaper with text on it&#10;&#10;Description automatically generated">
            <a:extLst>
              <a:ext uri="{FF2B5EF4-FFF2-40B4-BE49-F238E27FC236}">
                <a16:creationId xmlns:a16="http://schemas.microsoft.com/office/drawing/2014/main" id="{DCEF710B-0A1E-D72F-5FA7-9E329081D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968" y="1933625"/>
            <a:ext cx="4905829" cy="3605784"/>
          </a:xfrm>
          <a:prstGeom prst="rect">
            <a:avLst/>
          </a:prstGeom>
        </p:spPr>
      </p:pic>
      <p:pic>
        <p:nvPicPr>
          <p:cNvPr id="19" name="Picture 18" descr="A group of people in clothing holding a sign&#10;&#10;Description automatically generated with medium confidence">
            <a:extLst>
              <a:ext uri="{FF2B5EF4-FFF2-40B4-BE49-F238E27FC236}">
                <a16:creationId xmlns:a16="http://schemas.microsoft.com/office/drawing/2014/main" id="{FEB8FFE9-5DB3-420A-811C-256D94B42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105" y="2254976"/>
            <a:ext cx="5614416" cy="32844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3F7D41-599D-62F3-D9C0-BC1904437900}"/>
              </a:ext>
            </a:extLst>
          </p:cNvPr>
          <p:cNvSpPr txBox="1"/>
          <p:nvPr/>
        </p:nvSpPr>
        <p:spPr>
          <a:xfrm>
            <a:off x="1292087" y="6206195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200" dirty="0"/>
              <a:t>https://www.science.org/doi/10.1126/science.abn3081</a:t>
            </a:r>
          </a:p>
        </p:txBody>
      </p:sp>
    </p:spTree>
    <p:extLst>
      <p:ext uri="{BB962C8B-B14F-4D97-AF65-F5344CB8AC3E}">
        <p14:creationId xmlns:p14="http://schemas.microsoft.com/office/powerpoint/2010/main" val="16348291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81289F-B490-B377-38B7-1B515C81E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648" y="356195"/>
            <a:ext cx="3582443" cy="51371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117A6F-5608-D91A-E633-F586EC06B4DB}"/>
              </a:ext>
            </a:extLst>
          </p:cNvPr>
          <p:cNvSpPr txBox="1"/>
          <p:nvPr/>
        </p:nvSpPr>
        <p:spPr>
          <a:xfrm>
            <a:off x="1882973" y="6132473"/>
            <a:ext cx="453828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00" dirty="0"/>
              <a:t>https://www.forbes.com/sites/madhukarpai/2024/05/08/public-health-professionals-must-engage-the-public-communications-training-is-key/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9F91F9-B963-6908-4BFA-8D3A03487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4429" y="412037"/>
            <a:ext cx="3902127" cy="50813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54E502-F50C-0814-04A5-8A94123FA161}"/>
              </a:ext>
            </a:extLst>
          </p:cNvPr>
          <p:cNvSpPr txBox="1"/>
          <p:nvPr/>
        </p:nvSpPr>
        <p:spPr>
          <a:xfrm>
            <a:off x="6421261" y="6101696"/>
            <a:ext cx="435938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50" dirty="0"/>
              <a:t>https://www.teachepi.org/courses/knowledge-translation-communications-and-evidence-informed-public-health-leadership/</a:t>
            </a:r>
          </a:p>
        </p:txBody>
      </p:sp>
    </p:spTree>
    <p:extLst>
      <p:ext uri="{BB962C8B-B14F-4D97-AF65-F5344CB8AC3E}">
        <p14:creationId xmlns:p14="http://schemas.microsoft.com/office/powerpoint/2010/main" val="1619184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CE9B4-1E3A-38BF-3F76-3F562812A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Key lessons from the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4C2DA-F621-10D9-DFEA-924239414A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Invite journalists</a:t>
            </a:r>
          </a:p>
          <a:p>
            <a:r>
              <a:rPr lang="en-CA" dirty="0"/>
              <a:t>Emphasize practice, not theory</a:t>
            </a:r>
          </a:p>
          <a:p>
            <a:r>
              <a:rPr lang="en-CA" dirty="0"/>
              <a:t>Teach students advocacy &amp; invite professional advocates</a:t>
            </a:r>
          </a:p>
          <a:p>
            <a:r>
              <a:rPr lang="en-CA" dirty="0"/>
              <a:t>Teach diplomacy &amp; invite diplomats</a:t>
            </a:r>
          </a:p>
          <a:p>
            <a:r>
              <a:rPr lang="en-CA" dirty="0"/>
              <a:t>Teach students how to deal with misinformation</a:t>
            </a:r>
          </a:p>
        </p:txBody>
      </p:sp>
    </p:spTree>
    <p:extLst>
      <p:ext uri="{BB962C8B-B14F-4D97-AF65-F5344CB8AC3E}">
        <p14:creationId xmlns:p14="http://schemas.microsoft.com/office/powerpoint/2010/main" val="9952293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45310-31D1-FCB3-DF71-A9C2B1084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The course was NOT about theory!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E6CB8E-A542-B733-1A53-267CED5856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339" y="1888435"/>
            <a:ext cx="10515600" cy="4248772"/>
          </a:xfrm>
        </p:spPr>
        <p:txBody>
          <a:bodyPr>
            <a:normAutofit lnSpcReduction="10000"/>
          </a:bodyPr>
          <a:lstStyle/>
          <a:p>
            <a:r>
              <a:rPr lang="en-CA" dirty="0"/>
              <a:t>Students learnt </a:t>
            </a:r>
            <a:r>
              <a:rPr lang="en-CA" dirty="0">
                <a:solidFill>
                  <a:srgbClr val="FF0000"/>
                </a:solidFill>
              </a:rPr>
              <a:t>practical</a:t>
            </a:r>
            <a:r>
              <a:rPr lang="en-CA" dirty="0"/>
              <a:t> skills on how to:</a:t>
            </a:r>
          </a:p>
          <a:p>
            <a:pPr lvl="1"/>
            <a:r>
              <a:rPr lang="en-CA" dirty="0"/>
              <a:t>Engage with media</a:t>
            </a:r>
          </a:p>
          <a:p>
            <a:pPr lvl="1"/>
            <a:r>
              <a:rPr lang="en-CA" dirty="0"/>
              <a:t>Write op-eds</a:t>
            </a:r>
          </a:p>
          <a:p>
            <a:pPr lvl="1"/>
            <a:r>
              <a:rPr lang="en-CA" dirty="0"/>
              <a:t>Write for journals</a:t>
            </a:r>
          </a:p>
          <a:p>
            <a:pPr lvl="1"/>
            <a:r>
              <a:rPr lang="en-CA" dirty="0"/>
              <a:t>Write media releases</a:t>
            </a:r>
          </a:p>
          <a:p>
            <a:pPr lvl="1"/>
            <a:r>
              <a:rPr lang="en-CA" dirty="0"/>
              <a:t>Write policy briefs</a:t>
            </a:r>
          </a:p>
          <a:p>
            <a:pPr lvl="1"/>
            <a:r>
              <a:rPr lang="en-CA" dirty="0"/>
              <a:t>Develop advocacy materials</a:t>
            </a:r>
          </a:p>
          <a:p>
            <a:pPr lvl="1"/>
            <a:r>
              <a:rPr lang="en-CA" dirty="0"/>
              <a:t>Do TV interviews</a:t>
            </a:r>
          </a:p>
          <a:p>
            <a:pPr lvl="1"/>
            <a:r>
              <a:rPr lang="en-CA" dirty="0"/>
              <a:t>Podcasts</a:t>
            </a:r>
          </a:p>
          <a:p>
            <a:pPr lvl="1"/>
            <a:r>
              <a:rPr lang="en-CA" dirty="0"/>
              <a:t>Launch an advocacy campaign</a:t>
            </a:r>
          </a:p>
          <a:p>
            <a:pPr lvl="1"/>
            <a:r>
              <a:rPr lang="en-CA" dirty="0"/>
              <a:t>Give a short, impactful speech</a:t>
            </a:r>
          </a:p>
        </p:txBody>
      </p:sp>
    </p:spTree>
    <p:extLst>
      <p:ext uri="{BB962C8B-B14F-4D97-AF65-F5344CB8AC3E}">
        <p14:creationId xmlns:p14="http://schemas.microsoft.com/office/powerpoint/2010/main" val="26614230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825B96-CB7B-DBE2-A875-1D23974B7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225" y="1079349"/>
            <a:ext cx="3278292" cy="11392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F713B23-2699-BE66-E773-8769A8650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3185" y="3021872"/>
            <a:ext cx="5615552" cy="8142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768F02-8642-932D-81B3-000E87286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006" y="1079349"/>
            <a:ext cx="3239769" cy="11420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D704D5-6239-59E6-7A65-558BF0B1DD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467" y="4967768"/>
            <a:ext cx="3278292" cy="10080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BD744CB-3126-D426-67CC-D2371D1DE5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4231" y="4967768"/>
            <a:ext cx="3743538" cy="6551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3038C0-AAD9-6F7C-C478-EFA5987E6E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5024" y="4827901"/>
            <a:ext cx="3239769" cy="12878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935E783-2D7A-F10B-2235-B332C7F55C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21696" y="1117875"/>
            <a:ext cx="3067878" cy="119650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279D7BF-CE63-CE9C-B9DE-4F2C9A1CE9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0702" y="3046122"/>
            <a:ext cx="4895941" cy="733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7778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over image of The Deadly Rise of Anti-science">
            <a:extLst>
              <a:ext uri="{FF2B5EF4-FFF2-40B4-BE49-F238E27FC236}">
                <a16:creationId xmlns:a16="http://schemas.microsoft.com/office/drawing/2014/main" id="{369E299D-2ED9-AF45-2ED4-B19A852D4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84903" y="1123527"/>
            <a:ext cx="3073704" cy="4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28" name="Straight Connector 1027">
            <a:extLst>
              <a:ext uri="{FF2B5EF4-FFF2-40B4-BE49-F238E27FC236}">
                <a16:creationId xmlns:a16="http://schemas.microsoft.com/office/drawing/2014/main" id="{4D56677B-C0B7-4DAC-ACAD-8054FF1B5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573887"/>
            <a:ext cx="0" cy="3710227"/>
          </a:xfrm>
          <a:prstGeom prst="line">
            <a:avLst/>
          </a:prstGeom>
          <a:ln w="19050">
            <a:solidFill>
              <a:srgbClr val="FC5B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erson with grey hair and blue eyes&#10;&#10;Description automatically generated">
            <a:extLst>
              <a:ext uri="{FF2B5EF4-FFF2-40B4-BE49-F238E27FC236}">
                <a16:creationId xmlns:a16="http://schemas.microsoft.com/office/drawing/2014/main" id="{A65A1F47-335E-84E6-1FE3-64DB431C6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240" y="1123527"/>
            <a:ext cx="3050680" cy="46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2856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33789-A9B4-77A1-CE34-4CFC03586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You can find me 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7C709-CE44-A33D-FBFF-350B9103A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8877"/>
            <a:ext cx="10823713" cy="4351338"/>
          </a:xfrm>
        </p:spPr>
        <p:txBody>
          <a:bodyPr>
            <a:normAutofit/>
          </a:bodyPr>
          <a:lstStyle/>
          <a:p>
            <a:endParaRPr lang="en-CA" sz="2000" dirty="0"/>
          </a:p>
          <a:p>
            <a:r>
              <a:rPr lang="en-CA" sz="2000" dirty="0"/>
              <a:t>Twitter: @paimadhu</a:t>
            </a:r>
          </a:p>
          <a:p>
            <a:r>
              <a:rPr lang="en-CA" sz="2000" dirty="0"/>
              <a:t>Forbes column: </a:t>
            </a:r>
            <a:r>
              <a:rPr lang="en-CA" sz="2000" dirty="0">
                <a:hlinkClick r:id="rId2"/>
              </a:rPr>
              <a:t>https://www.forbes.com/sites/madhukarpai/?sh=117f37645aff</a:t>
            </a:r>
            <a:r>
              <a:rPr lang="en-CA" sz="2000" dirty="0"/>
              <a:t> </a:t>
            </a:r>
          </a:p>
          <a:p>
            <a:r>
              <a:rPr lang="en-CA" sz="2000" dirty="0"/>
              <a:t>Nature blog: </a:t>
            </a:r>
            <a:r>
              <a:rPr lang="en-CA" sz="2000" dirty="0">
                <a:hlinkClick r:id="rId3"/>
              </a:rPr>
              <a:t>https://communities.springernature.com/users/20892-madhukar-pai</a:t>
            </a:r>
            <a:endParaRPr lang="en-CA" sz="2000" dirty="0"/>
          </a:p>
          <a:p>
            <a:r>
              <a:rPr lang="en-CA" sz="2000" dirty="0"/>
              <a:t>Journal: </a:t>
            </a:r>
            <a:r>
              <a:rPr lang="en-CA" sz="2000" dirty="0">
                <a:hlinkClick r:id="rId4"/>
              </a:rPr>
              <a:t>https://journals.plos.org/globalpublichealth/</a:t>
            </a:r>
            <a:r>
              <a:rPr lang="en-CA" sz="2000" dirty="0"/>
              <a:t>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EAA97B-915A-5815-A12A-192AFD8A1BCF}"/>
              </a:ext>
            </a:extLst>
          </p:cNvPr>
          <p:cNvSpPr txBox="1"/>
          <p:nvPr/>
        </p:nvSpPr>
        <p:spPr>
          <a:xfrm>
            <a:off x="3332922" y="4870173"/>
            <a:ext cx="53184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5400" dirty="0">
                <a:solidFill>
                  <a:srgbClr val="C00000"/>
                </a:solidFill>
              </a:rPr>
              <a:t>Thank you! Merci!</a:t>
            </a:r>
          </a:p>
        </p:txBody>
      </p:sp>
    </p:spTree>
    <p:extLst>
      <p:ext uri="{BB962C8B-B14F-4D97-AF65-F5344CB8AC3E}">
        <p14:creationId xmlns:p14="http://schemas.microsoft.com/office/powerpoint/2010/main" val="39543133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BB8879-2CAE-1D15-77D9-0BC1947DAA73}"/>
              </a:ext>
            </a:extLst>
          </p:cNvPr>
          <p:cNvSpPr txBox="1"/>
          <p:nvPr/>
        </p:nvSpPr>
        <p:spPr>
          <a:xfrm>
            <a:off x="1582390" y="5915029"/>
            <a:ext cx="86404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A" sz="1400" dirty="0"/>
              <a:t>https://www.bmj.com/content/386/bmj.q1803.full?ijkey=4nCgptSl0izXZwq&amp;keytype=ref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5B1FE835-3437-B5EF-67E1-522C20E2A6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632" y="727959"/>
            <a:ext cx="7864874" cy="461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8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A102FE4-B7DA-2883-E206-7CB3DD5C4819}"/>
              </a:ext>
            </a:extLst>
          </p:cNvPr>
          <p:cNvSpPr txBox="1"/>
          <p:nvPr/>
        </p:nvSpPr>
        <p:spPr>
          <a:xfrm>
            <a:off x="3306418" y="624508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dirty="0"/>
              <a:t>https://www.science.org/doi/10.1126/science.ads2151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995780-84CD-9CBE-DCD7-1904478ACA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3415" y="428247"/>
            <a:ext cx="7264773" cy="532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59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3DE13F-3DB7-CC4D-8553-B1D9189042D9}"/>
              </a:ext>
            </a:extLst>
          </p:cNvPr>
          <p:cNvSpPr txBox="1"/>
          <p:nvPr/>
        </p:nvSpPr>
        <p:spPr>
          <a:xfrm>
            <a:off x="7460974" y="2093843"/>
            <a:ext cx="3889514" cy="32865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"Earth is now well outside of the safe operating space for humanity"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0" i="0" kern="1200" dirty="0"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0" i="0" kern="1200" dirty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6 of the 9 planetary boundaries are transgressed</a:t>
            </a:r>
            <a:endParaRPr lang="en-US" sz="2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A diagram of different colored circles&#10;&#10;Description automatically generated">
            <a:extLst>
              <a:ext uri="{FF2B5EF4-FFF2-40B4-BE49-F238E27FC236}">
                <a16:creationId xmlns:a16="http://schemas.microsoft.com/office/drawing/2014/main" id="{B9BAF051-00B3-C7CD-70AF-120F0B373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863" y="1759287"/>
            <a:ext cx="5266630" cy="44503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DA639A-E6AA-0F24-7CDD-554E8F252782}"/>
              </a:ext>
            </a:extLst>
          </p:cNvPr>
          <p:cNvSpPr txBox="1"/>
          <p:nvPr/>
        </p:nvSpPr>
        <p:spPr>
          <a:xfrm>
            <a:off x="389522" y="6546237"/>
            <a:ext cx="3689183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050" dirty="0"/>
              <a:t>https://www.science.org/doi/full/10.1126/sciadv.adh2458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00BE31-7262-55B3-BAC1-E3C9169550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4075"/>
          </a:xfrm>
        </p:spPr>
        <p:txBody>
          <a:bodyPr>
            <a:normAutofit/>
          </a:bodyPr>
          <a:lstStyle/>
          <a:p>
            <a:pPr algn="ctr"/>
            <a:r>
              <a:rPr lang="en-CA" sz="4000" dirty="0"/>
              <a:t>We are not acting fast enough on climate crisis</a:t>
            </a:r>
          </a:p>
        </p:txBody>
      </p:sp>
    </p:spTree>
    <p:extLst>
      <p:ext uri="{BB962C8B-B14F-4D97-AF65-F5344CB8AC3E}">
        <p14:creationId xmlns:p14="http://schemas.microsoft.com/office/powerpoint/2010/main" val="19216710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staggering 86% of all applied health research is not translated into policies, products and technologies.">
            <a:extLst>
              <a:ext uri="{FF2B5EF4-FFF2-40B4-BE49-F238E27FC236}">
                <a16:creationId xmlns:a16="http://schemas.microsoft.com/office/drawing/2014/main" id="{DC62C1AD-A284-8529-B185-D275BF42F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817" y="947745"/>
            <a:ext cx="4962510" cy="4962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5892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FBD7B-2802-1285-B40D-82AE788C0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791" y="663298"/>
            <a:ext cx="10515600" cy="1325563"/>
          </a:xfrm>
        </p:spPr>
        <p:txBody>
          <a:bodyPr/>
          <a:lstStyle/>
          <a:p>
            <a:pPr algn="ctr"/>
            <a:r>
              <a:rPr lang="en-CA" dirty="0"/>
              <a:t>Yet, we still teach this ideal model of knowledge translation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54FA282-5FCD-7678-2CFC-F03CC5C6E3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5206211"/>
              </p:ext>
            </p:extLst>
          </p:nvPr>
        </p:nvGraphicFramePr>
        <p:xfrm>
          <a:off x="1451113" y="2067338"/>
          <a:ext cx="9007061" cy="31672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15289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E8CD3-220C-24C0-38DE-7D6EA5912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935" y="1015080"/>
            <a:ext cx="10515600" cy="909234"/>
          </a:xfrm>
        </p:spPr>
        <p:txBody>
          <a:bodyPr/>
          <a:lstStyle/>
          <a:p>
            <a:pPr algn="ctr"/>
            <a:r>
              <a:rPr lang="en-CA" dirty="0"/>
              <a:t>We should be teaching this instead</a:t>
            </a:r>
          </a:p>
        </p:txBody>
      </p:sp>
      <p:pic>
        <p:nvPicPr>
          <p:cNvPr id="2050" name="Picture 2" descr="Man Jump Through Gap Between Hill Stock Illustration 417562891 |  Shutterstock">
            <a:extLst>
              <a:ext uri="{FF2B5EF4-FFF2-40B4-BE49-F238E27FC236}">
                <a16:creationId xmlns:a16="http://schemas.microsoft.com/office/drawing/2014/main" id="{8C0910CA-ECFB-754D-80F0-1239E2748C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888" y="2740251"/>
            <a:ext cx="3163957" cy="227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Man Jump Through Gap Between Hill Stock Illustration 417562891 |  Shutterstock">
            <a:extLst>
              <a:ext uri="{FF2B5EF4-FFF2-40B4-BE49-F238E27FC236}">
                <a16:creationId xmlns:a16="http://schemas.microsoft.com/office/drawing/2014/main" id="{E5777A3D-81FE-B06A-630E-95D3EBC2F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9842" y="2740253"/>
            <a:ext cx="3163957" cy="227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549AB5-1883-893A-1CDF-1078DBCF65EB}"/>
              </a:ext>
            </a:extLst>
          </p:cNvPr>
          <p:cNvSpPr txBox="1"/>
          <p:nvPr/>
        </p:nvSpPr>
        <p:spPr>
          <a:xfrm>
            <a:off x="675935" y="5381255"/>
            <a:ext cx="33206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dirty="0"/>
              <a:t>from science to evidence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571ACE-9FF1-67D8-A9B2-7232435BE8CD}"/>
              </a:ext>
            </a:extLst>
          </p:cNvPr>
          <p:cNvSpPr txBox="1"/>
          <p:nvPr/>
        </p:nvSpPr>
        <p:spPr>
          <a:xfrm>
            <a:off x="8324677" y="5381254"/>
            <a:ext cx="30818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dirty="0"/>
              <a:t>from policy to practice</a:t>
            </a:r>
          </a:p>
        </p:txBody>
      </p:sp>
      <p:pic>
        <p:nvPicPr>
          <p:cNvPr id="4" name="Picture 2" descr="Man Jump Through Gap Between Hill Stock Illustration 417562891 |  Shutterstock">
            <a:extLst>
              <a:ext uri="{FF2B5EF4-FFF2-40B4-BE49-F238E27FC236}">
                <a16:creationId xmlns:a16="http://schemas.microsoft.com/office/drawing/2014/main" id="{01A77E43-514E-4129-F5C9-5E923F7A9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35" y="2740252"/>
            <a:ext cx="3163957" cy="227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C3B34EC-F26F-38A8-BE17-0623E8579742}"/>
              </a:ext>
            </a:extLst>
          </p:cNvPr>
          <p:cNvSpPr txBox="1"/>
          <p:nvPr/>
        </p:nvSpPr>
        <p:spPr>
          <a:xfrm>
            <a:off x="4500306" y="5381254"/>
            <a:ext cx="33206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dirty="0"/>
              <a:t>from evidence to policy</a:t>
            </a:r>
          </a:p>
        </p:txBody>
      </p:sp>
    </p:spTree>
    <p:extLst>
      <p:ext uri="{BB962C8B-B14F-4D97-AF65-F5344CB8AC3E}">
        <p14:creationId xmlns:p14="http://schemas.microsoft.com/office/powerpoint/2010/main" val="35755068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220FBF2811404CB2C33AF60E4048DB" ma:contentTypeVersion="11" ma:contentTypeDescription="Create a new document." ma:contentTypeScope="" ma:versionID="6c7ee0b976c76d49da44a8e243058ea1">
  <xsd:schema xmlns:xsd="http://www.w3.org/2001/XMLSchema" xmlns:xs="http://www.w3.org/2001/XMLSchema" xmlns:p="http://schemas.microsoft.com/office/2006/metadata/properties" xmlns:ns2="83897f5c-1dcc-4285-afd4-644e20c050a0" xmlns:ns3="302a686a-b3f1-49d2-bef1-7d06a42066fe" targetNamespace="http://schemas.microsoft.com/office/2006/metadata/properties" ma:root="true" ma:fieldsID="9fb006cad90a2e74ba6aa7cd47abfea1" ns2:_="" ns3:_="">
    <xsd:import namespace="83897f5c-1dcc-4285-afd4-644e20c050a0"/>
    <xsd:import namespace="302a686a-b3f1-49d2-bef1-7d06a42066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ObjectDetectorVersions" minOccurs="0"/>
                <xsd:element ref="ns2:MediaServiceSearchPropertie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897f5c-1dcc-4285-afd4-644e20c050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f04f1d40-4f8b-488a-ba31-96bb90ef78f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02a686a-b3f1-49d2-bef1-7d06a42066fe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d89521a1-920c-43de-9804-9b797f1508ba}" ma:internalName="TaxCatchAll" ma:showField="CatchAllData" ma:web="302a686a-b3f1-49d2-bef1-7d06a42066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3897f5c-1dcc-4285-afd4-644e20c050a0">
      <Terms xmlns="http://schemas.microsoft.com/office/infopath/2007/PartnerControls"/>
    </lcf76f155ced4ddcb4097134ff3c332f>
    <TaxCatchAll xmlns="302a686a-b3f1-49d2-bef1-7d06a42066fe" xsi:nil="true"/>
  </documentManagement>
</p:properties>
</file>

<file path=customXml/itemProps1.xml><?xml version="1.0" encoding="utf-8"?>
<ds:datastoreItem xmlns:ds="http://schemas.openxmlformats.org/officeDocument/2006/customXml" ds:itemID="{11175D8A-12A9-4C82-AFD9-3B8C570614A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F6A4491-544B-4615-9584-3E2E8184FE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897f5c-1dcc-4285-afd4-644e20c050a0"/>
    <ds:schemaRef ds:uri="302a686a-b3f1-49d2-bef1-7d06a42066f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A98761C-38A6-4EB6-8BA5-08737ED2F42A}">
  <ds:schemaRefs>
    <ds:schemaRef ds:uri="http://schemas.microsoft.com/office/2006/metadata/properties"/>
    <ds:schemaRef ds:uri="http://schemas.microsoft.com/office/infopath/2007/PartnerControls"/>
    <ds:schemaRef ds:uri="83897f5c-1dcc-4285-afd4-644e20c050a0"/>
    <ds:schemaRef ds:uri="302a686a-b3f1-49d2-bef1-7d06a42066f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368</TotalTime>
  <Words>814</Words>
  <Application>Microsoft Office PowerPoint</Application>
  <PresentationFormat>Widescreen</PresentationFormat>
  <Paragraphs>93</Paragraphs>
  <Slides>35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Knowledge Does Not Translate Itself!  how communication, advocacy and diplomacy can help bridge the know-do gap between evidence &amp; impact</vt:lpstr>
      <vt:lpstr>Know-do gap: the sad story of global health</vt:lpstr>
      <vt:lpstr>PowerPoint Presentation</vt:lpstr>
      <vt:lpstr>PowerPoint Presentation</vt:lpstr>
      <vt:lpstr>PowerPoint Presentation</vt:lpstr>
      <vt:lpstr>We are not acting fast enough on climate crisis</vt:lpstr>
      <vt:lpstr>PowerPoint Presentation</vt:lpstr>
      <vt:lpstr>Yet, we still teach this ideal model of knowledge translation</vt:lpstr>
      <vt:lpstr>We should be teaching this instead</vt:lpstr>
      <vt:lpstr>USA: 1.1+ million Covid deaths Why? Politics</vt:lpstr>
      <vt:lpstr>Politics &amp; populism trumped all concerns during Covid</vt:lpstr>
      <vt:lpstr>Why are we dealing with measles and whooping cough in 2024?</vt:lpstr>
      <vt:lpstr>While they cannot solve all problems, comms, advocacy and diplomacy can help bridge some know-do gaps </vt:lpstr>
      <vt:lpstr>Why communication matters</vt:lpstr>
      <vt:lpstr>PowerPoint Presentation</vt:lpstr>
      <vt:lpstr>PowerPoint Presentation</vt:lpstr>
      <vt:lpstr>PowerPoint Presentation</vt:lpstr>
      <vt:lpstr>PowerPoint Presentation</vt:lpstr>
      <vt:lpstr>Advocacy is necessary, because things rarely happen on their own</vt:lpstr>
      <vt:lpstr>PowerPoint Presentation</vt:lpstr>
      <vt:lpstr>PowerPoint Presentation</vt:lpstr>
      <vt:lpstr>AIDS activists built on other movements</vt:lpstr>
      <vt:lpstr>They channeled the fear and outrage</vt:lpstr>
      <vt:lpstr>They mobilized and organized</vt:lpstr>
      <vt:lpstr>They played good cop/bad cop</vt:lpstr>
      <vt:lpstr>They knew their stuff &amp; got involved with R&amp;D, funding, trials, regulation, and pricing/access </vt:lpstr>
      <vt:lpstr>While AIDS offers a good playbook, single-issue advocacy has its perils</vt:lpstr>
      <vt:lpstr>PowerPoint Presentation</vt:lpstr>
      <vt:lpstr>PowerPoint Presentation</vt:lpstr>
      <vt:lpstr>PowerPoint Presentation</vt:lpstr>
      <vt:lpstr>Key lessons from the course</vt:lpstr>
      <vt:lpstr>The course was NOT about theory!</vt:lpstr>
      <vt:lpstr>PowerPoint Presentation</vt:lpstr>
      <vt:lpstr>PowerPoint Presentation</vt:lpstr>
      <vt:lpstr>You can find me at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Know-Do Gap in Global and Public Health: how communication, advocacy and diplomacy can help</dc:title>
  <dc:creator>Madhukar Pai</dc:creator>
  <cp:lastModifiedBy>Madhukar Pai</cp:lastModifiedBy>
  <cp:revision>4</cp:revision>
  <dcterms:created xsi:type="dcterms:W3CDTF">2024-01-04T00:24:46Z</dcterms:created>
  <dcterms:modified xsi:type="dcterms:W3CDTF">2024-08-23T18:29:35Z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0x010100B0220FBF2811404CB2C33AF60E4048DB</vt:lpwstr>
  </property>
</Properties>
</file>